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659" r:id="rId2"/>
    <p:sldId id="660" r:id="rId3"/>
    <p:sldId id="661" r:id="rId4"/>
    <p:sldId id="663" r:id="rId5"/>
    <p:sldId id="664" r:id="rId6"/>
    <p:sldId id="665" r:id="rId7"/>
    <p:sldId id="666" r:id="rId8"/>
    <p:sldId id="667" r:id="rId9"/>
    <p:sldId id="670" r:id="rId10"/>
    <p:sldId id="672" r:id="rId11"/>
    <p:sldId id="673" r:id="rId12"/>
    <p:sldId id="674" r:id="rId13"/>
    <p:sldId id="675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00"/>
    <a:srgbClr val="663300"/>
    <a:srgbClr val="0000FA"/>
    <a:srgbClr val="CCECFF"/>
    <a:srgbClr val="6600FF"/>
    <a:srgbClr val="00003C"/>
    <a:srgbClr val="000014"/>
    <a:srgbClr val="0000DC"/>
    <a:srgbClr val="000032"/>
    <a:srgbClr val="00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248" autoAdjust="0"/>
  </p:normalViewPr>
  <p:slideViewPr>
    <p:cSldViewPr>
      <p:cViewPr varScale="1">
        <p:scale>
          <a:sx n="109" d="100"/>
          <a:sy n="109" d="100"/>
        </p:scale>
        <p:origin x="12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898106-283C-40DE-8B89-FBCD321426C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684C47-EDB1-47F6-946A-4D486E62E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1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74F9A9-7C67-4A3A-82D1-90CA3C4DBA5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3433EBB-E674-4E2F-832D-5284E82F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561F-930A-41BC-873D-0EFABAA310BF}" type="datetime1">
              <a:rPr lang="en-US" smtClean="0"/>
              <a:t>11/26/2018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D31-BEDF-44DA-9F1C-01067160B75E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995B-D589-4612-9569-FD91CA237D4E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267F-66F9-4FFF-BBAC-AAEDF2FA60D4}" type="datetime1">
              <a:rPr lang="en-US" smtClean="0"/>
              <a:t>11/26/2018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217D-CC2B-4919-9843-B53F605087BA}" type="datetime1">
              <a:rPr lang="en-US" smtClean="0"/>
              <a:t>11/26/2018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C64E-3806-4E35-ADFB-292C4FDB0EA0}" type="datetime1">
              <a:rPr lang="en-US" smtClean="0"/>
              <a:t>11/26/2018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65C6-F83F-4AA7-8A42-960FF666402F}" type="datetime1">
              <a:rPr lang="en-US" smtClean="0"/>
              <a:t>11/26/2018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EB6E-212E-47A8-A664-9990D085A9A1}" type="datetime1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F43732-6C78-42AC-8496-37A68547824B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" y="60960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4AE9-39D1-45A8-9E44-601AE74D70AC}" type="datetime1">
              <a:rPr lang="en-US" smtClean="0"/>
              <a:t>11/26/2018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292D-AA23-45DA-9CB9-6B38471ED101}" type="datetime1">
              <a:rPr lang="en-US" smtClean="0"/>
              <a:t>11/26/2018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32DEB6E-212E-47A8-A664-9990D085A9A1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04800"/>
            <a:ext cx="868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dirty="0" smtClean="0">
                <a:solidFill>
                  <a:prstClr val="black"/>
                </a:solidFill>
                <a:effectLst/>
                <a:latin typeface="Georgia" panose="02040502050405020303" pitchFamily="18" charset="0"/>
              </a:rPr>
              <a:t>A Taste of MRI Physics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eorgia" panose="02040502050405020303" pitchFamily="18" charset="0"/>
              <a:ea typeface="+mj-e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476351" cy="457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3873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noProof="0" dirty="0" smtClean="0">
                <a:solidFill>
                  <a:prstClr val="black"/>
                </a:solidFill>
                <a:latin typeface="Calibri" panose="020F0502020204030204"/>
              </a:rPr>
              <a:t>Decay </a:t>
            </a:r>
            <a:r>
              <a:rPr lang="en-US" sz="3600" b="1" i="1" dirty="0" smtClean="0">
                <a:solidFill>
                  <a:prstClr val="black"/>
                </a:solidFill>
                <a:latin typeface="Calibri" panose="020F0502020204030204"/>
              </a:rPr>
              <a:t>at Finite Temperature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14300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total number of protons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05000" y="1676400"/>
                <a:ext cx="5055742" cy="4658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76400"/>
                <a:ext cx="5055742" cy="465897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19200" y="220980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Thus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24000" y="2819400"/>
                <a:ext cx="6268064" cy="859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19400"/>
                <a:ext cx="6268064" cy="859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95400" y="381000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solution of this equation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3514" y="4419600"/>
                <a:ext cx="8077200" cy="459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4" y="4419600"/>
                <a:ext cx="8077200" cy="459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0558" y="5257800"/>
                <a:ext cx="456462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58" y="5257800"/>
                <a:ext cx="4564626" cy="813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/>
      <p:bldP spid="16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2771" y="338731"/>
            <a:ext cx="695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 smtClean="0">
                <a:solidFill>
                  <a:prstClr val="black"/>
                </a:solidFill>
                <a:latin typeface="Calibri" panose="020F0502020204030204"/>
              </a:rPr>
              <a:t>Bloch Equation: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Longitudinal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Relaxation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4383721"/>
            <a:ext cx="1294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6156" y="127032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net magnetization 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1099" y="2938576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decay equation can then be recast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6800" y="5126842"/>
                <a:ext cx="266700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26842"/>
                <a:ext cx="2667000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6400" y="1830885"/>
                <a:ext cx="5893942" cy="846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30885"/>
                <a:ext cx="5893942" cy="846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3127" y="3531087"/>
                <a:ext cx="5893942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27" y="3531087"/>
                <a:ext cx="5893942" cy="888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1000" y="5111838"/>
                <a:ext cx="3988942" cy="846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11838"/>
                <a:ext cx="3988942" cy="846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916284"/>
            <a:ext cx="1774026" cy="22175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62814" y="3200400"/>
            <a:ext cx="152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Felix Bloch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1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0" grpId="0"/>
      <p:bldP spid="11" grpId="0"/>
      <p:bldP spid="13" grpId="0"/>
      <p:bldP spid="1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2771" y="338731"/>
            <a:ext cx="695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 smtClean="0">
                <a:solidFill>
                  <a:prstClr val="black"/>
                </a:solidFill>
                <a:latin typeface="Calibri" panose="020F0502020204030204"/>
              </a:rPr>
              <a:t>Bloch Equation: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Longitudinal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Relaxation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6156" y="127032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solution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2013441"/>
                <a:ext cx="8077200" cy="446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013441"/>
                <a:ext cx="8077200" cy="446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904153"/>
            <a:ext cx="36957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8404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10" y="2904153"/>
            <a:ext cx="2118190" cy="2598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647353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</a:t>
            </a:r>
            <a:r>
              <a:rPr lang="en-US" sz="2200" b="1" baseline="-25000" dirty="0" smtClean="0">
                <a:solidFill>
                  <a:schemeClr val="bg1"/>
                </a:solidFill>
                <a:latin typeface="Calibri" panose="020F0502020204030204"/>
              </a:rPr>
              <a:t>1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 map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0900" y="563260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MP-RAGE</a:t>
            </a:r>
          </a:p>
        </p:txBody>
      </p:sp>
    </p:spTree>
    <p:extLst>
      <p:ext uri="{BB962C8B-B14F-4D97-AF65-F5344CB8AC3E}">
        <p14:creationId xmlns:p14="http://schemas.microsoft.com/office/powerpoint/2010/main" val="6721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43000"/>
            <a:ext cx="4476351" cy="457200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19400" y="1373159"/>
            <a:ext cx="896593" cy="1065241"/>
          </a:xfrm>
          <a:custGeom>
            <a:avLst/>
            <a:gdLst>
              <a:gd name="connsiteX0" fmla="*/ 542137 w 896593"/>
              <a:gd name="connsiteY0" fmla="*/ 101679 h 1065241"/>
              <a:gd name="connsiteX1" fmla="*/ 483144 w 896593"/>
              <a:gd name="connsiteY1" fmla="*/ 121344 h 1065241"/>
              <a:gd name="connsiteX2" fmla="*/ 433982 w 896593"/>
              <a:gd name="connsiteY2" fmla="*/ 160673 h 1065241"/>
              <a:gd name="connsiteX3" fmla="*/ 345492 w 896593"/>
              <a:gd name="connsiteY3" fmla="*/ 209834 h 1065241"/>
              <a:gd name="connsiteX4" fmla="*/ 325828 w 896593"/>
              <a:gd name="connsiteY4" fmla="*/ 239331 h 1065241"/>
              <a:gd name="connsiteX5" fmla="*/ 266834 w 896593"/>
              <a:gd name="connsiteY5" fmla="*/ 288492 h 1065241"/>
              <a:gd name="connsiteX6" fmla="*/ 237337 w 896593"/>
              <a:gd name="connsiteY6" fmla="*/ 298324 h 1065241"/>
              <a:gd name="connsiteX7" fmla="*/ 188176 w 896593"/>
              <a:gd name="connsiteY7" fmla="*/ 376983 h 1065241"/>
              <a:gd name="connsiteX8" fmla="*/ 158679 w 896593"/>
              <a:gd name="connsiteY8" fmla="*/ 416312 h 1065241"/>
              <a:gd name="connsiteX9" fmla="*/ 139015 w 896593"/>
              <a:gd name="connsiteY9" fmla="*/ 445808 h 1065241"/>
              <a:gd name="connsiteX10" fmla="*/ 109518 w 896593"/>
              <a:gd name="connsiteY10" fmla="*/ 475305 h 1065241"/>
              <a:gd name="connsiteX11" fmla="*/ 89853 w 896593"/>
              <a:gd name="connsiteY11" fmla="*/ 534299 h 1065241"/>
              <a:gd name="connsiteX12" fmla="*/ 80021 w 896593"/>
              <a:gd name="connsiteY12" fmla="*/ 573628 h 1065241"/>
              <a:gd name="connsiteX13" fmla="*/ 60357 w 896593"/>
              <a:gd name="connsiteY13" fmla="*/ 603124 h 1065241"/>
              <a:gd name="connsiteX14" fmla="*/ 40692 w 896593"/>
              <a:gd name="connsiteY14" fmla="*/ 681783 h 1065241"/>
              <a:gd name="connsiteX15" fmla="*/ 30860 w 896593"/>
              <a:gd name="connsiteY15" fmla="*/ 721112 h 1065241"/>
              <a:gd name="connsiteX16" fmla="*/ 11195 w 896593"/>
              <a:gd name="connsiteY16" fmla="*/ 780105 h 1065241"/>
              <a:gd name="connsiteX17" fmla="*/ 11195 w 896593"/>
              <a:gd name="connsiteY17" fmla="*/ 986583 h 1065241"/>
              <a:gd name="connsiteX18" fmla="*/ 40692 w 896593"/>
              <a:gd name="connsiteY18" fmla="*/ 1045576 h 1065241"/>
              <a:gd name="connsiteX19" fmla="*/ 70189 w 896593"/>
              <a:gd name="connsiteY19" fmla="*/ 1065241 h 1065241"/>
              <a:gd name="connsiteX20" fmla="*/ 148847 w 896593"/>
              <a:gd name="connsiteY20" fmla="*/ 1055408 h 1065241"/>
              <a:gd name="connsiteX21" fmla="*/ 207841 w 896593"/>
              <a:gd name="connsiteY21" fmla="*/ 996415 h 1065241"/>
              <a:gd name="connsiteX22" fmla="*/ 237337 w 896593"/>
              <a:gd name="connsiteY22" fmla="*/ 966918 h 1065241"/>
              <a:gd name="connsiteX23" fmla="*/ 276666 w 896593"/>
              <a:gd name="connsiteY23" fmla="*/ 927589 h 1065241"/>
              <a:gd name="connsiteX24" fmla="*/ 325828 w 896593"/>
              <a:gd name="connsiteY24" fmla="*/ 858763 h 1065241"/>
              <a:gd name="connsiteX25" fmla="*/ 355324 w 896593"/>
              <a:gd name="connsiteY25" fmla="*/ 799770 h 1065241"/>
              <a:gd name="connsiteX26" fmla="*/ 365157 w 896593"/>
              <a:gd name="connsiteY26" fmla="*/ 829266 h 1065241"/>
              <a:gd name="connsiteX27" fmla="*/ 414318 w 896593"/>
              <a:gd name="connsiteY27" fmla="*/ 888260 h 1065241"/>
              <a:gd name="connsiteX28" fmla="*/ 492976 w 896593"/>
              <a:gd name="connsiteY28" fmla="*/ 858763 h 1065241"/>
              <a:gd name="connsiteX29" fmla="*/ 522473 w 896593"/>
              <a:gd name="connsiteY29" fmla="*/ 829266 h 1065241"/>
              <a:gd name="connsiteX30" fmla="*/ 551970 w 896593"/>
              <a:gd name="connsiteY30" fmla="*/ 809602 h 1065241"/>
              <a:gd name="connsiteX31" fmla="*/ 571634 w 896593"/>
              <a:gd name="connsiteY31" fmla="*/ 780105 h 1065241"/>
              <a:gd name="connsiteX32" fmla="*/ 581466 w 896593"/>
              <a:gd name="connsiteY32" fmla="*/ 750608 h 1065241"/>
              <a:gd name="connsiteX33" fmla="*/ 610963 w 896593"/>
              <a:gd name="connsiteY33" fmla="*/ 711279 h 1065241"/>
              <a:gd name="connsiteX34" fmla="*/ 620795 w 896593"/>
              <a:gd name="connsiteY34" fmla="*/ 681783 h 1065241"/>
              <a:gd name="connsiteX35" fmla="*/ 630628 w 896593"/>
              <a:gd name="connsiteY35" fmla="*/ 544131 h 1065241"/>
              <a:gd name="connsiteX36" fmla="*/ 679789 w 896593"/>
              <a:gd name="connsiteY36" fmla="*/ 514634 h 1065241"/>
              <a:gd name="connsiteX37" fmla="*/ 709286 w 896593"/>
              <a:gd name="connsiteY37" fmla="*/ 494970 h 1065241"/>
              <a:gd name="connsiteX38" fmla="*/ 758447 w 896593"/>
              <a:gd name="connsiteY38" fmla="*/ 445808 h 1065241"/>
              <a:gd name="connsiteX39" fmla="*/ 817441 w 896593"/>
              <a:gd name="connsiteY39" fmla="*/ 406479 h 1065241"/>
              <a:gd name="connsiteX40" fmla="*/ 886266 w 896593"/>
              <a:gd name="connsiteY40" fmla="*/ 317989 h 1065241"/>
              <a:gd name="connsiteX41" fmla="*/ 896099 w 896593"/>
              <a:gd name="connsiteY41" fmla="*/ 288492 h 1065241"/>
              <a:gd name="connsiteX42" fmla="*/ 748615 w 896593"/>
              <a:gd name="connsiteY42" fmla="*/ 219666 h 1065241"/>
              <a:gd name="connsiteX43" fmla="*/ 768279 w 896593"/>
              <a:gd name="connsiteY43" fmla="*/ 190170 h 1065241"/>
              <a:gd name="connsiteX44" fmla="*/ 787944 w 896593"/>
              <a:gd name="connsiteY44" fmla="*/ 131176 h 1065241"/>
              <a:gd name="connsiteX45" fmla="*/ 807608 w 896593"/>
              <a:gd name="connsiteY45" fmla="*/ 82015 h 1065241"/>
              <a:gd name="connsiteX46" fmla="*/ 797776 w 896593"/>
              <a:gd name="connsiteY46" fmla="*/ 32854 h 1065241"/>
              <a:gd name="connsiteX47" fmla="*/ 571634 w 896593"/>
              <a:gd name="connsiteY47" fmla="*/ 72183 h 1065241"/>
              <a:gd name="connsiteX48" fmla="*/ 542137 w 896593"/>
              <a:gd name="connsiteY48" fmla="*/ 101679 h 106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6593" h="1065241">
                <a:moveTo>
                  <a:pt x="542137" y="101679"/>
                </a:moveTo>
                <a:cubicBezTo>
                  <a:pt x="527389" y="109873"/>
                  <a:pt x="501341" y="111418"/>
                  <a:pt x="483144" y="121344"/>
                </a:cubicBezTo>
                <a:cubicBezTo>
                  <a:pt x="464721" y="131393"/>
                  <a:pt x="451174" y="148638"/>
                  <a:pt x="433982" y="160673"/>
                </a:cubicBezTo>
                <a:cubicBezTo>
                  <a:pt x="403113" y="182281"/>
                  <a:pt x="378246" y="193458"/>
                  <a:pt x="345492" y="209834"/>
                </a:cubicBezTo>
                <a:cubicBezTo>
                  <a:pt x="338937" y="219666"/>
                  <a:pt x="333393" y="230253"/>
                  <a:pt x="325828" y="239331"/>
                </a:cubicBezTo>
                <a:cubicBezTo>
                  <a:pt x="310295" y="257970"/>
                  <a:pt x="288933" y="277443"/>
                  <a:pt x="266834" y="288492"/>
                </a:cubicBezTo>
                <a:cubicBezTo>
                  <a:pt x="257564" y="293127"/>
                  <a:pt x="247169" y="295047"/>
                  <a:pt x="237337" y="298324"/>
                </a:cubicBezTo>
                <a:cubicBezTo>
                  <a:pt x="205850" y="377046"/>
                  <a:pt x="235400" y="321889"/>
                  <a:pt x="188176" y="376983"/>
                </a:cubicBezTo>
                <a:cubicBezTo>
                  <a:pt x="177511" y="389425"/>
                  <a:pt x="168204" y="402977"/>
                  <a:pt x="158679" y="416312"/>
                </a:cubicBezTo>
                <a:cubicBezTo>
                  <a:pt x="151811" y="425928"/>
                  <a:pt x="146580" y="436730"/>
                  <a:pt x="139015" y="445808"/>
                </a:cubicBezTo>
                <a:cubicBezTo>
                  <a:pt x="130113" y="456490"/>
                  <a:pt x="119350" y="465473"/>
                  <a:pt x="109518" y="475305"/>
                </a:cubicBezTo>
                <a:cubicBezTo>
                  <a:pt x="102963" y="494970"/>
                  <a:pt x="94880" y="514189"/>
                  <a:pt x="89853" y="534299"/>
                </a:cubicBezTo>
                <a:cubicBezTo>
                  <a:pt x="86576" y="547409"/>
                  <a:pt x="85344" y="561207"/>
                  <a:pt x="80021" y="573628"/>
                </a:cubicBezTo>
                <a:cubicBezTo>
                  <a:pt x="75366" y="584489"/>
                  <a:pt x="65642" y="592555"/>
                  <a:pt x="60357" y="603124"/>
                </a:cubicBezTo>
                <a:cubicBezTo>
                  <a:pt x="49813" y="624212"/>
                  <a:pt x="45181" y="661582"/>
                  <a:pt x="40692" y="681783"/>
                </a:cubicBezTo>
                <a:cubicBezTo>
                  <a:pt x="37761" y="694974"/>
                  <a:pt x="34743" y="708169"/>
                  <a:pt x="30860" y="721112"/>
                </a:cubicBezTo>
                <a:cubicBezTo>
                  <a:pt x="24904" y="740966"/>
                  <a:pt x="11195" y="780105"/>
                  <a:pt x="11195" y="780105"/>
                </a:cubicBezTo>
                <a:cubicBezTo>
                  <a:pt x="-3089" y="880098"/>
                  <a:pt x="-4363" y="854342"/>
                  <a:pt x="11195" y="986583"/>
                </a:cubicBezTo>
                <a:cubicBezTo>
                  <a:pt x="13327" y="1004706"/>
                  <a:pt x="28321" y="1033204"/>
                  <a:pt x="40692" y="1045576"/>
                </a:cubicBezTo>
                <a:cubicBezTo>
                  <a:pt x="49048" y="1053932"/>
                  <a:pt x="60357" y="1058686"/>
                  <a:pt x="70189" y="1065241"/>
                </a:cubicBezTo>
                <a:cubicBezTo>
                  <a:pt x="96408" y="1061963"/>
                  <a:pt x="125213" y="1067225"/>
                  <a:pt x="148847" y="1055408"/>
                </a:cubicBezTo>
                <a:cubicBezTo>
                  <a:pt x="173721" y="1042971"/>
                  <a:pt x="188176" y="1016080"/>
                  <a:pt x="207841" y="996415"/>
                </a:cubicBezTo>
                <a:lnTo>
                  <a:pt x="237337" y="966918"/>
                </a:lnTo>
                <a:cubicBezTo>
                  <a:pt x="250447" y="953808"/>
                  <a:pt x="266382" y="943015"/>
                  <a:pt x="276666" y="927589"/>
                </a:cubicBezTo>
                <a:cubicBezTo>
                  <a:pt x="305421" y="884457"/>
                  <a:pt x="289241" y="907546"/>
                  <a:pt x="325828" y="858763"/>
                </a:cubicBezTo>
                <a:cubicBezTo>
                  <a:pt x="328252" y="851490"/>
                  <a:pt x="342617" y="799770"/>
                  <a:pt x="355324" y="799770"/>
                </a:cubicBezTo>
                <a:cubicBezTo>
                  <a:pt x="365688" y="799770"/>
                  <a:pt x="360522" y="819996"/>
                  <a:pt x="365157" y="829266"/>
                </a:cubicBezTo>
                <a:cubicBezTo>
                  <a:pt x="378847" y="856646"/>
                  <a:pt x="392570" y="866512"/>
                  <a:pt x="414318" y="888260"/>
                </a:cubicBezTo>
                <a:cubicBezTo>
                  <a:pt x="445990" y="880342"/>
                  <a:pt x="465290" y="878539"/>
                  <a:pt x="492976" y="858763"/>
                </a:cubicBezTo>
                <a:cubicBezTo>
                  <a:pt x="504291" y="850681"/>
                  <a:pt x="511791" y="838168"/>
                  <a:pt x="522473" y="829266"/>
                </a:cubicBezTo>
                <a:cubicBezTo>
                  <a:pt x="531551" y="821701"/>
                  <a:pt x="542138" y="816157"/>
                  <a:pt x="551970" y="809602"/>
                </a:cubicBezTo>
                <a:cubicBezTo>
                  <a:pt x="558525" y="799770"/>
                  <a:pt x="566349" y="790674"/>
                  <a:pt x="571634" y="780105"/>
                </a:cubicBezTo>
                <a:cubicBezTo>
                  <a:pt x="576269" y="770835"/>
                  <a:pt x="576324" y="759607"/>
                  <a:pt x="581466" y="750608"/>
                </a:cubicBezTo>
                <a:cubicBezTo>
                  <a:pt x="589596" y="736380"/>
                  <a:pt x="601131" y="724389"/>
                  <a:pt x="610963" y="711279"/>
                </a:cubicBezTo>
                <a:cubicBezTo>
                  <a:pt x="614240" y="701447"/>
                  <a:pt x="620795" y="692147"/>
                  <a:pt x="620795" y="681783"/>
                </a:cubicBezTo>
                <a:cubicBezTo>
                  <a:pt x="620795" y="634876"/>
                  <a:pt x="591208" y="583551"/>
                  <a:pt x="630628" y="544131"/>
                </a:cubicBezTo>
                <a:cubicBezTo>
                  <a:pt x="644141" y="530618"/>
                  <a:pt x="663583" y="524762"/>
                  <a:pt x="679789" y="514634"/>
                </a:cubicBezTo>
                <a:cubicBezTo>
                  <a:pt x="689810" y="508371"/>
                  <a:pt x="700393" y="502751"/>
                  <a:pt x="709286" y="494970"/>
                </a:cubicBezTo>
                <a:cubicBezTo>
                  <a:pt x="726727" y="479709"/>
                  <a:pt x="740511" y="460483"/>
                  <a:pt x="758447" y="445808"/>
                </a:cubicBezTo>
                <a:cubicBezTo>
                  <a:pt x="776739" y="430842"/>
                  <a:pt x="817441" y="406479"/>
                  <a:pt x="817441" y="406479"/>
                </a:cubicBezTo>
                <a:cubicBezTo>
                  <a:pt x="864483" y="335917"/>
                  <a:pt x="840059" y="364198"/>
                  <a:pt x="886266" y="317989"/>
                </a:cubicBezTo>
                <a:cubicBezTo>
                  <a:pt x="889544" y="308157"/>
                  <a:pt x="898826" y="298491"/>
                  <a:pt x="896099" y="288492"/>
                </a:cubicBezTo>
                <a:cubicBezTo>
                  <a:pt x="865207" y="175217"/>
                  <a:pt x="855553" y="209945"/>
                  <a:pt x="748615" y="219666"/>
                </a:cubicBezTo>
                <a:cubicBezTo>
                  <a:pt x="755170" y="209834"/>
                  <a:pt x="763480" y="200968"/>
                  <a:pt x="768279" y="190170"/>
                </a:cubicBezTo>
                <a:cubicBezTo>
                  <a:pt x="776698" y="171228"/>
                  <a:pt x="780246" y="150422"/>
                  <a:pt x="787944" y="131176"/>
                </a:cubicBezTo>
                <a:lnTo>
                  <a:pt x="807608" y="82015"/>
                </a:lnTo>
                <a:cubicBezTo>
                  <a:pt x="804331" y="65628"/>
                  <a:pt x="814218" y="35843"/>
                  <a:pt x="797776" y="32854"/>
                </a:cubicBezTo>
                <a:cubicBezTo>
                  <a:pt x="479072" y="-25092"/>
                  <a:pt x="646743" y="-2925"/>
                  <a:pt x="571634" y="72183"/>
                </a:cubicBezTo>
                <a:cubicBezTo>
                  <a:pt x="524176" y="119640"/>
                  <a:pt x="556885" y="93485"/>
                  <a:pt x="542137" y="101679"/>
                </a:cubicBezTo>
                <a:close/>
              </a:path>
            </a:pathLst>
          </a:custGeom>
          <a:solidFill>
            <a:srgbClr val="1414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38954"/>
            <a:ext cx="2095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304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dirty="0" smtClean="0">
                <a:solidFill>
                  <a:prstClr val="black"/>
                </a:solidFill>
                <a:latin typeface="Calibri" panose="020F0502020204030204"/>
              </a:rPr>
              <a:t>Angular Momentum and Spin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83359"/>
            <a:ext cx="83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The angular momentum of any boson measured in any direction must be a multiple of ħ.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1242" y="1887707"/>
            <a:ext cx="364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Calibri" panose="020F0502020204030204"/>
              </a:rPr>
              <a:t>ħ ≈ 1.0546×10</a:t>
            </a:r>
            <a:r>
              <a:rPr lang="en-US" sz="3200" b="1" baseline="30000" dirty="0">
                <a:solidFill>
                  <a:srgbClr val="00B050"/>
                </a:solidFill>
                <a:latin typeface="Calibri" panose="020F0502020204030204"/>
              </a:rPr>
              <a:t>−</a:t>
            </a:r>
            <a:r>
              <a:rPr lang="en-US" sz="3200" b="1" baseline="30000" dirty="0" smtClean="0">
                <a:solidFill>
                  <a:srgbClr val="00B050"/>
                </a:solidFill>
                <a:latin typeface="Calibri" panose="020F0502020204030204"/>
              </a:rPr>
              <a:t>34 </a:t>
            </a:r>
            <a:r>
              <a:rPr lang="en-US" sz="3200" b="1" dirty="0" smtClean="0">
                <a:solidFill>
                  <a:srgbClr val="00B050"/>
                </a:solidFill>
                <a:latin typeface="Calibri" panose="020F0502020204030204"/>
              </a:rPr>
              <a:t>J-s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245513"/>
            <a:ext cx="617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All particles are either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/>
              </a:rPr>
              <a:t>“</a:t>
            </a:r>
            <a:r>
              <a:rPr lang="en-US" sz="2200" b="1" dirty="0">
                <a:solidFill>
                  <a:srgbClr val="0000FA"/>
                </a:solidFill>
                <a:latin typeface="Calibri" panose="020F0502020204030204"/>
              </a:rPr>
              <a:t>bosons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” or “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fermions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”.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055513"/>
            <a:ext cx="838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For bosons, the “spin” is a nonnegative integer: 0, 1, 2…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2400"/>
            <a:ext cx="1409700" cy="18833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107570"/>
            <a:ext cx="193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bg1"/>
                </a:solidFill>
              </a:rPr>
              <a:t>Satyendra</a:t>
            </a:r>
            <a:r>
              <a:rPr lang="en-US" sz="1600" i="1" dirty="0" smtClean="0">
                <a:solidFill>
                  <a:schemeClr val="bg1"/>
                </a:solidFill>
              </a:rPr>
              <a:t> Bose</a:t>
            </a:r>
            <a:endParaRPr lang="en-US" sz="1600" i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6927"/>
            <a:ext cx="1520617" cy="1883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36618" y="2081207"/>
            <a:ext cx="152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Enrico Fermi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558891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For fermions, the “spin” is a nonnegative half-integer: 1/2, 3/2, 5/2…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6218" y="3352800"/>
            <a:ext cx="83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The angular momentum of any fermion measured in any direction must be a multiple 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/>
              </a:rPr>
              <a:t>of 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ħ plus ħ/2.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218" y="4191000"/>
            <a:ext cx="83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magnitude of the angular momentum of any particle in any direction cannot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/>
              </a:rPr>
              <a:t>exceed ħ 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times the spin.</a:t>
            </a:r>
            <a:endParaRPr lang="en-US" sz="2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26870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dirty="0" smtClean="0">
                <a:solidFill>
                  <a:prstClr val="black"/>
                </a:solidFill>
                <a:latin typeface="Calibri" panose="020F0502020204030204"/>
              </a:rPr>
              <a:t>Magnetic Moment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31896" y="3658641"/>
                <a:ext cx="3647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= 4</a:t>
                </a:r>
                <a:r>
                  <a:rPr lang="el-GR" sz="32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π</a:t>
                </a:r>
                <a:r>
                  <a:rPr lang="en-US" sz="32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X 10</a:t>
                </a:r>
                <a:r>
                  <a:rPr lang="en-US" sz="3200" b="1" baseline="30000" dirty="0" smtClean="0">
                    <a:solidFill>
                      <a:srgbClr val="00B050"/>
                    </a:solidFill>
                    <a:latin typeface="Calibri" panose="020F0502020204030204"/>
                  </a:rPr>
                  <a:t>-7</a:t>
                </a:r>
                <a:r>
                  <a:rPr lang="en-US" sz="32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H/m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96" y="3658641"/>
                <a:ext cx="3647768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" y="1221399"/>
            <a:ext cx="800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“vector potential” generated by a particle at rest has the form: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3324" y="1842429"/>
                <a:ext cx="5055742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24" y="1842429"/>
                <a:ext cx="5055742" cy="110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5875" y="3072825"/>
                <a:ext cx="42445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= magnetic moment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875" y="3072825"/>
                <a:ext cx="4244525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09800" y="4993957"/>
                <a:ext cx="50557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993957"/>
                <a:ext cx="505574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26870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noProof="0" dirty="0" smtClean="0">
                <a:solidFill>
                  <a:prstClr val="black"/>
                </a:solidFill>
                <a:latin typeface="Calibri" panose="020F0502020204030204"/>
              </a:rPr>
              <a:t>Gyromagnetic Ratio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21399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The magnetic moment of a particle is </a:t>
            </a:r>
            <a:r>
              <a:rPr lang="en-US" sz="2200" b="1" i="1" dirty="0" smtClean="0">
                <a:solidFill>
                  <a:schemeClr val="bg1"/>
                </a:solidFill>
                <a:latin typeface="Calibri" panose="020F0502020204030204"/>
              </a:rPr>
              <a:t>usually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 proportional to its angular momentum: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3324" y="2098357"/>
                <a:ext cx="50557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24" y="2098357"/>
                <a:ext cx="505574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57800" y="2698317"/>
                <a:ext cx="3429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= gyromagnetic ratio</a:t>
                </a:r>
              </a:p>
              <a:p>
                <a:r>
                  <a:rPr lang="en-US" sz="2400" b="1" dirty="0" smtClean="0">
                    <a:solidFill>
                      <a:srgbClr val="00B050"/>
                    </a:solidFill>
                    <a:latin typeface="Calibri" panose="020F0502020204030204"/>
                  </a:rPr>
                  <a:t> J = angular momentum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698317"/>
                <a:ext cx="3429000" cy="830997"/>
              </a:xfrm>
              <a:prstGeom prst="rect">
                <a:avLst/>
              </a:prstGeom>
              <a:blipFill>
                <a:blip r:embed="rId3"/>
                <a:stretch>
                  <a:fillRect l="-89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02" y="2971801"/>
            <a:ext cx="3603238" cy="3276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26870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noProof="0" dirty="0" smtClean="0">
                <a:solidFill>
                  <a:prstClr val="black"/>
                </a:solidFill>
                <a:latin typeface="Calibri" panose="020F0502020204030204"/>
              </a:rPr>
              <a:t>Gyromagnetic Ratio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56599"/>
              </p:ext>
            </p:extLst>
          </p:nvPr>
        </p:nvGraphicFramePr>
        <p:xfrm>
          <a:off x="2133600" y="1295400"/>
          <a:ext cx="46634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92504539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5480033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0935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γ</a:t>
                      </a:r>
                      <a:r>
                        <a:rPr lang="en-US" dirty="0" smtClean="0"/>
                        <a:t> (rad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baseline="30000" dirty="0" smtClean="0"/>
                        <a:t>-1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baseline="30000" dirty="0" smtClean="0"/>
                        <a:t>-1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-176.1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4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176.1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2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-851.6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6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0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267.5 X 10</a:t>
                      </a:r>
                      <a:r>
                        <a:rPr lang="en-US" sz="1800" b="1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b="1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7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-183.3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5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-203.8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smtClean="0"/>
                        <a:t>19</a:t>
                      </a:r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251.7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9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smtClean="0"/>
                        <a:t>31</a:t>
                      </a:r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108.3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Earth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~10</a:t>
                      </a:r>
                      <a:r>
                        <a:rPr lang="en-US" baseline="30000" dirty="0" smtClean="0"/>
                        <a:t>-11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895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58321" y="5665113"/>
            <a:ext cx="1832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  <a:latin typeface="Calibri" panose="020F0502020204030204"/>
              </a:rPr>
              <a:t>*|m|/|J|</a:t>
            </a:r>
            <a:endParaRPr lang="en-US" sz="220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68708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dirty="0" smtClean="0">
                <a:solidFill>
                  <a:prstClr val="black"/>
                </a:solidFill>
                <a:latin typeface="Calibri" panose="020F0502020204030204"/>
              </a:rPr>
              <a:t>Energy of Magnetic Moment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in Applied Magnetic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Field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76400" y="1371600"/>
                <a:ext cx="50557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371600"/>
                <a:ext cx="505574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542131"/>
            <a:ext cx="3733800" cy="19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2748" y="2035338"/>
                <a:ext cx="50557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48" y="2035338"/>
                <a:ext cx="505574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339920" y="2806278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So for spin ½, the only two possible energy states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3352800"/>
                <a:ext cx="5055742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ox>
                            <m:box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ħ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52800"/>
                <a:ext cx="5055742" cy="921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" y="4515656"/>
            <a:ext cx="4076700" cy="1922844"/>
            <a:chOff x="304800" y="4515656"/>
            <a:chExt cx="4076700" cy="19228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15656"/>
              <a:ext cx="4076700" cy="192284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276600" y="5029200"/>
              <a:ext cx="685800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6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9742" y="33873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dirty="0" err="1" smtClean="0">
                <a:solidFill>
                  <a:prstClr val="black"/>
                </a:solidFill>
                <a:latin typeface="Calibri" panose="020F0502020204030204"/>
              </a:rPr>
              <a:t>Larmor</a:t>
            </a:r>
            <a:r>
              <a:rPr lang="en-US" sz="3600" b="1" i="1" dirty="0" smtClean="0">
                <a:solidFill>
                  <a:prstClr val="black"/>
                </a:solidFill>
                <a:latin typeface="Calibri" panose="020F0502020204030204"/>
              </a:rPr>
              <a:t> Frequency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0985" y="1066800"/>
            <a:ext cx="665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When proton decays from high energy state to low energy state, it emits a photon.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931313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The energy of the photon is E</a:t>
            </a:r>
            <a:r>
              <a:rPr lang="el-GR" sz="2200" b="1" baseline="-25000" dirty="0" smtClean="0">
                <a:solidFill>
                  <a:srgbClr val="FF0000"/>
                </a:solidFill>
                <a:latin typeface="Calibri" panose="020F0502020204030204"/>
              </a:rPr>
              <a:t>γ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 = ħ</a:t>
            </a:r>
            <a:r>
              <a:rPr lang="el-GR" sz="2200" b="1" dirty="0" smtClean="0">
                <a:solidFill>
                  <a:srgbClr val="FF0000"/>
                </a:solidFill>
                <a:latin typeface="Calibri" panose="020F0502020204030204"/>
              </a:rPr>
              <a:t>γ</a:t>
            </a:r>
            <a:r>
              <a:rPr lang="en-US" sz="2200" b="1" dirty="0" err="1" smtClean="0">
                <a:solidFill>
                  <a:srgbClr val="FF0000"/>
                </a:solidFill>
                <a:latin typeface="Calibri" panose="020F0502020204030204"/>
              </a:rPr>
              <a:t>B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" panose="020F0502020204030204"/>
              </a:rPr>
              <a:t>ext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251460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According to the Einstein relation, </a:t>
            </a:r>
            <a:r>
              <a:rPr lang="en-US" sz="2200" b="1" dirty="0">
                <a:solidFill>
                  <a:srgbClr val="0000FA"/>
                </a:solidFill>
                <a:latin typeface="Calibri" panose="020F0502020204030204"/>
              </a:rPr>
              <a:t>E</a:t>
            </a:r>
            <a:r>
              <a:rPr lang="el-GR" sz="2200" b="1" baseline="-25000" dirty="0">
                <a:solidFill>
                  <a:srgbClr val="0000FA"/>
                </a:solidFill>
                <a:latin typeface="Calibri" panose="020F0502020204030204"/>
              </a:rPr>
              <a:t>γ</a:t>
            </a:r>
            <a:r>
              <a:rPr lang="en-US" sz="2200" b="1" dirty="0">
                <a:solidFill>
                  <a:srgbClr val="0000FA"/>
                </a:solidFill>
                <a:latin typeface="Calibri" panose="020F0502020204030204"/>
              </a:rPr>
              <a:t> = </a:t>
            </a:r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ħ</a:t>
            </a:r>
            <a:r>
              <a:rPr lang="el-GR" sz="2200" b="1" dirty="0" smtClean="0">
                <a:solidFill>
                  <a:srgbClr val="0000FA"/>
                </a:solidFill>
                <a:latin typeface="Calibri" panose="020F0502020204030204"/>
              </a:rPr>
              <a:t>ω</a:t>
            </a:r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312420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Thus the frequency of the emitted photon is </a:t>
            </a:r>
            <a:r>
              <a:rPr lang="el-GR" sz="2200" b="1" dirty="0" smtClean="0">
                <a:solidFill>
                  <a:srgbClr val="FF0000"/>
                </a:solidFill>
                <a:latin typeface="Calibri" panose="020F0502020204030204"/>
              </a:rPr>
              <a:t>ω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 = </a:t>
            </a:r>
            <a:r>
              <a:rPr lang="el-GR" sz="2200" b="1" dirty="0" smtClean="0">
                <a:solidFill>
                  <a:srgbClr val="FF0000"/>
                </a:solidFill>
                <a:latin typeface="Calibri" panose="020F0502020204030204"/>
              </a:rPr>
              <a:t>γ</a:t>
            </a:r>
            <a:r>
              <a:rPr lang="en-US" sz="2200" b="1" dirty="0" err="1" smtClean="0">
                <a:solidFill>
                  <a:srgbClr val="FF0000"/>
                </a:solidFill>
                <a:latin typeface="Calibri" panose="020F0502020204030204"/>
              </a:rPr>
              <a:t>B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" panose="020F0502020204030204"/>
              </a:rPr>
              <a:t>ext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3810000"/>
            <a:ext cx="665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This is called the </a:t>
            </a:r>
            <a:r>
              <a:rPr lang="en-US" sz="2200" b="1" dirty="0" err="1" smtClean="0">
                <a:solidFill>
                  <a:srgbClr val="0000FA"/>
                </a:solidFill>
                <a:latin typeface="Calibri" panose="020F0502020204030204"/>
              </a:rPr>
              <a:t>Larmor</a:t>
            </a:r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 frequency and plays a central role in MRI.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4800600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For </a:t>
            </a:r>
            <a:r>
              <a:rPr lang="en-US" sz="2200" b="1" dirty="0" err="1" smtClean="0">
                <a:solidFill>
                  <a:srgbClr val="FF0000"/>
                </a:solidFill>
                <a:latin typeface="Calibri" panose="020F0502020204030204"/>
              </a:rPr>
              <a:t>B</a:t>
            </a:r>
            <a:r>
              <a:rPr lang="en-US" sz="2200" b="1" baseline="-25000" dirty="0" err="1" smtClean="0">
                <a:solidFill>
                  <a:srgbClr val="FF0000"/>
                </a:solidFill>
                <a:latin typeface="Calibri" panose="020F0502020204030204"/>
              </a:rPr>
              <a:t>ext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 = 3 T, the proton </a:t>
            </a:r>
            <a:r>
              <a:rPr lang="en-US" sz="2200" b="1" dirty="0" err="1" smtClean="0">
                <a:solidFill>
                  <a:srgbClr val="FF0000"/>
                </a:solidFill>
                <a:latin typeface="Calibri" panose="020F0502020204030204"/>
              </a:rPr>
              <a:t>Larmor</a:t>
            </a:r>
            <a:r>
              <a:rPr lang="en-US" sz="2200" b="1" dirty="0" smtClean="0">
                <a:solidFill>
                  <a:srgbClr val="FF0000"/>
                </a:solidFill>
                <a:latin typeface="Calibri" panose="020F0502020204030204"/>
              </a:rPr>
              <a:t> frequency is 128 </a:t>
            </a:r>
            <a:r>
              <a:rPr lang="en-US" sz="2200" b="1" dirty="0" err="1" smtClean="0">
                <a:solidFill>
                  <a:srgbClr val="FF0000"/>
                </a:solidFill>
                <a:latin typeface="Calibri" panose="020F0502020204030204"/>
              </a:rPr>
              <a:t>MHz.</a:t>
            </a:r>
            <a:endParaRPr lang="en-US" sz="2200" b="1" dirty="0" smtClean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5568242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For </a:t>
            </a:r>
            <a:r>
              <a:rPr lang="en-US" sz="2200" b="1" dirty="0" err="1" smtClean="0">
                <a:solidFill>
                  <a:srgbClr val="0000FA"/>
                </a:solidFill>
                <a:latin typeface="Calibri" panose="020F0502020204030204"/>
              </a:rPr>
              <a:t>B</a:t>
            </a:r>
            <a:r>
              <a:rPr lang="en-US" sz="2200" b="1" baseline="-25000" dirty="0" err="1" smtClean="0">
                <a:solidFill>
                  <a:srgbClr val="0000FA"/>
                </a:solidFill>
                <a:latin typeface="Calibri" panose="020F0502020204030204"/>
              </a:rPr>
              <a:t>ext</a:t>
            </a:r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 = 7 T, the proton </a:t>
            </a:r>
            <a:r>
              <a:rPr lang="en-US" sz="2200" b="1" dirty="0" err="1" smtClean="0">
                <a:solidFill>
                  <a:srgbClr val="0000FA"/>
                </a:solidFill>
                <a:latin typeface="Calibri" panose="020F0502020204030204"/>
              </a:rPr>
              <a:t>Larmor</a:t>
            </a:r>
            <a:r>
              <a:rPr lang="en-US" sz="2200" b="1" dirty="0" smtClean="0">
                <a:solidFill>
                  <a:srgbClr val="0000FA"/>
                </a:solidFill>
                <a:latin typeface="Calibri" panose="020F0502020204030204"/>
              </a:rPr>
              <a:t> frequency is 298 </a:t>
            </a:r>
            <a:r>
              <a:rPr lang="en-US" sz="2200" b="1" dirty="0" err="1" smtClean="0">
                <a:solidFill>
                  <a:srgbClr val="0000FA"/>
                </a:solidFill>
                <a:latin typeface="Calibri" panose="020F0502020204030204"/>
              </a:rPr>
              <a:t>MHz.</a:t>
            </a:r>
            <a:endParaRPr lang="en-US" sz="2200" b="1" dirty="0" smtClean="0">
              <a:solidFill>
                <a:srgbClr val="0000FA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338731"/>
            <a:ext cx="462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noProof="0" dirty="0" smtClean="0">
                <a:solidFill>
                  <a:prstClr val="black"/>
                </a:solidFill>
                <a:latin typeface="Calibri" panose="020F0502020204030204"/>
              </a:rPr>
              <a:t>Decay to Ground State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6314" y="3048000"/>
            <a:ext cx="665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Since the probability of emitting a photon at any given time is completely random, we must have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2667001" cy="1722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82229" y="3993534"/>
                <a:ext cx="5055742" cy="967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29" y="3993534"/>
                <a:ext cx="5055742" cy="967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28116" y="5199410"/>
                <a:ext cx="5055742" cy="515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16" y="5199410"/>
                <a:ext cx="5055742" cy="515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3873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1" noProof="0" dirty="0" smtClean="0">
                <a:solidFill>
                  <a:prstClr val="black"/>
                </a:solidFill>
                <a:latin typeface="Calibri" panose="020F0502020204030204"/>
              </a:rPr>
              <a:t>Decay </a:t>
            </a:r>
            <a:r>
              <a:rPr lang="en-US" sz="3600" b="1" i="1" dirty="0" smtClean="0">
                <a:solidFill>
                  <a:prstClr val="black"/>
                </a:solidFill>
                <a:latin typeface="Calibri" panose="020F0502020204030204"/>
              </a:rPr>
              <a:t>at Finite Temperature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5842" y="2771089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From statistical mechanics, one has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05000" y="1447800"/>
                <a:ext cx="5638800" cy="955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447800"/>
                <a:ext cx="5638800" cy="95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82097" y="3587448"/>
                <a:ext cx="5055742" cy="510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−ℏ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97" y="3587448"/>
                <a:ext cx="5055742" cy="510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582180"/>
            <a:ext cx="341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Calibri" panose="020F0502020204030204"/>
              </a:rPr>
              <a:t>k</a:t>
            </a:r>
            <a:r>
              <a:rPr lang="en-US" sz="2800" b="1" baseline="-25000" dirty="0" smtClean="0">
                <a:solidFill>
                  <a:srgbClr val="00B050"/>
                </a:solidFill>
                <a:latin typeface="Calibri" panose="020F0502020204030204"/>
              </a:rPr>
              <a:t>B</a:t>
            </a:r>
            <a:r>
              <a:rPr lang="en-US" sz="2800" b="1" dirty="0" smtClean="0">
                <a:solidFill>
                  <a:srgbClr val="00B050"/>
                </a:solidFill>
                <a:latin typeface="Calibri" panose="020F0502020204030204"/>
              </a:rPr>
              <a:t> ≈ 1.381 X 10</a:t>
            </a:r>
            <a:r>
              <a:rPr lang="en-US" sz="2800" b="1" baseline="30000" dirty="0" smtClean="0">
                <a:solidFill>
                  <a:srgbClr val="00B050"/>
                </a:solidFill>
                <a:latin typeface="Calibri" panose="020F0502020204030204"/>
              </a:rPr>
              <a:t>-23</a:t>
            </a:r>
            <a:r>
              <a:rPr lang="en-US" sz="2800" b="1" dirty="0" smtClean="0">
                <a:solidFill>
                  <a:srgbClr val="00B050"/>
                </a:solidFill>
                <a:latin typeface="Calibri" panose="020F0502020204030204"/>
              </a:rPr>
              <a:t> J/K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8971" y="4661692"/>
            <a:ext cx="665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alibri" panose="020F0502020204030204"/>
              </a:rPr>
              <a:t>At body temperature (310 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82097" y="5338835"/>
                <a:ext cx="5055742" cy="91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1−1.98×10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97" y="5338835"/>
                <a:ext cx="5055742" cy="918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39" y="2298187"/>
            <a:ext cx="1549161" cy="1897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9271" y="4242598"/>
            <a:ext cx="2120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Ludwig Boltzmann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8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17734</TotalTime>
  <Words>487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Georgia</vt:lpstr>
      <vt:lpstr>Wingdings</vt:lpstr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Explicit Formula for Diffusion Orientation Distribution Function using a Kurtosis Approximation</dc:title>
  <dc:creator>Jens</dc:creator>
  <cp:lastModifiedBy>MUSC User</cp:lastModifiedBy>
  <cp:revision>1176</cp:revision>
  <cp:lastPrinted>2015-06-13T19:55:59Z</cp:lastPrinted>
  <dcterms:created xsi:type="dcterms:W3CDTF">2006-08-16T00:00:00Z</dcterms:created>
  <dcterms:modified xsi:type="dcterms:W3CDTF">2018-11-26T16:19:44Z</dcterms:modified>
</cp:coreProperties>
</file>