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6858000" cy="9144000"/>
  <p:embeddedFontLst>
    <p:embeddedFont>
      <p:font typeface="League Spartan" panose="020B0604020202020204" charset="0"/>
      <p:regular r:id="rId12"/>
    </p:embeddedFont>
    <p:embeddedFont>
      <p:font typeface="Libre Baskerville Bold" panose="020B0604020202020204" charset="0"/>
      <p:regular r:id="rId13"/>
    </p:embeddedFont>
    <p:embeddedFont>
      <p:font typeface="Libre Baskerville Italics" panose="020B0604020202020204" charset="0"/>
      <p:regular r:id="rId14"/>
    </p:embeddedFont>
    <p:embeddedFont>
      <p:font typeface="Montserrat Light" panose="00000400000000000000" pitchFamily="2" charset="0"/>
      <p:regular r:id="rId15"/>
      <p:italic r:id="rId16"/>
    </p:embeddedFont>
    <p:embeddedFont>
      <p:font typeface="Montserrat Ligh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6DFA5-5CC4-443B-8E78-062E88CDF5B2}" type="datetimeFigureOut">
              <a:rPr lang="en-CA" smtClean="0"/>
              <a:t>2024-01-10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3CBE-AD22-4334-9DD3-8C3BA69B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91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3CBE-AD22-4334-9DD3-8C3BA69B05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44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7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4148" y="-923971"/>
            <a:ext cx="7757932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3215" y="1603048"/>
            <a:ext cx="10880029" cy="4109104"/>
            <a:chOff x="0" y="0"/>
            <a:chExt cx="14506705" cy="5478805"/>
          </a:xfrm>
        </p:grpSpPr>
        <p:sp>
          <p:nvSpPr>
            <p:cNvPr id="4" name="AutoShape 4"/>
            <p:cNvSpPr/>
            <p:nvPr/>
          </p:nvSpPr>
          <p:spPr>
            <a:xfrm>
              <a:off x="0" y="330131"/>
              <a:ext cx="14506705" cy="514867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598364" y="1905016"/>
              <a:ext cx="11309977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 dirty="0">
                  <a:solidFill>
                    <a:srgbClr val="5271FF"/>
                  </a:solidFill>
                  <a:latin typeface="League Spartan Bold"/>
                </a:rPr>
                <a:t>PREDICTION MODEL FOR HEART FAILURE 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2934732" y="0"/>
              <a:ext cx="8637242" cy="66026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 rot="-17124">
              <a:off x="3345958" y="222575"/>
              <a:ext cx="7814790" cy="280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9"/>
                </a:lnSpc>
              </a:pPr>
              <a:r>
                <a:rPr lang="en-US" sz="1407" spc="422" dirty="0">
                  <a:solidFill>
                    <a:srgbClr val="FFFFFF"/>
                  </a:solidFill>
                  <a:latin typeface="League Spartan Bold"/>
                </a:rPr>
                <a:t>FINAL CAPSTONE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98364" y="4328075"/>
              <a:ext cx="11309977" cy="428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 dirty="0">
                  <a:solidFill>
                    <a:srgbClr val="545454"/>
                  </a:solidFill>
                  <a:latin typeface="League Spartan"/>
                </a:rPr>
                <a:t>Presented by </a:t>
              </a:r>
              <a:r>
                <a:rPr lang="en-US" sz="2100" dirty="0" err="1">
                  <a:solidFill>
                    <a:srgbClr val="545454"/>
                  </a:solidFill>
                  <a:latin typeface="League Spartan"/>
                </a:rPr>
                <a:t>Kaytlin</a:t>
              </a:r>
              <a:r>
                <a:rPr lang="en-US" sz="2100">
                  <a:solidFill>
                    <a:srgbClr val="545454"/>
                  </a:solidFill>
                  <a:latin typeface="League Spartan"/>
                </a:rPr>
                <a:t> Wu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0" r="-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0558" y="1554589"/>
            <a:ext cx="7252485" cy="4206022"/>
            <a:chOff x="0" y="0"/>
            <a:chExt cx="9669980" cy="56080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98624"/>
              <a:ext cx="9669980" cy="3282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League Spartan Bold"/>
                </a:rPr>
                <a:t>CARDIOVASCULAR DISEASE IS THE NUMBER 1 LEADING CAUSE OF DEATH WORLDWIDE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40052" y="0"/>
              <a:ext cx="7989875" cy="66026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5524" y="120581"/>
              <a:ext cx="7058932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2099" dirty="0">
                  <a:solidFill>
                    <a:srgbClr val="5271FF"/>
                  </a:solidFill>
                  <a:latin typeface="Libre Baskerville Bold"/>
                </a:rPr>
                <a:t>Aim of the Capstone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25454"/>
              <a:ext cx="9669980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r>
                <a:rPr lang="en-US" sz="1499" spc="224" dirty="0">
                  <a:solidFill>
                    <a:srgbClr val="FFFFFF"/>
                  </a:solidFill>
                  <a:latin typeface="League Spartan Bold"/>
                </a:rPr>
                <a:t>WORLD HEALTH ORGANIZATION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 dirty="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0" r="-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63215" y="6841477"/>
            <a:ext cx="10880029" cy="959245"/>
            <a:chOff x="0" y="0"/>
            <a:chExt cx="14506705" cy="127899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4506705" cy="12789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408927" y="278956"/>
              <a:ext cx="6023144" cy="158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 dirty="0">
                  <a:solidFill>
                    <a:srgbClr val="5271FF"/>
                  </a:solidFill>
                  <a:latin typeface="League Spartan"/>
                </a:rPr>
                <a:t>KAYTLIN WU  | 2024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937296" y="2801757"/>
            <a:ext cx="1738696" cy="1738696"/>
          </a:xfrm>
          <a:custGeom>
            <a:avLst/>
            <a:gdLst/>
            <a:ahLst/>
            <a:cxnLst/>
            <a:rect l="l" t="t" r="r" b="b"/>
            <a:pathLst>
              <a:path w="1738696" h="1738696">
                <a:moveTo>
                  <a:pt x="0" y="0"/>
                </a:moveTo>
                <a:lnTo>
                  <a:pt x="1738696" y="0"/>
                </a:lnTo>
                <a:lnTo>
                  <a:pt x="1738696" y="1738696"/>
                </a:lnTo>
                <a:lnTo>
                  <a:pt x="0" y="1738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17154" y="2930742"/>
            <a:ext cx="1119967" cy="1480726"/>
          </a:xfrm>
          <a:custGeom>
            <a:avLst/>
            <a:gdLst/>
            <a:ahLst/>
            <a:cxnLst/>
            <a:rect l="l" t="t" r="r" b="b"/>
            <a:pathLst>
              <a:path w="1119967" h="1480726">
                <a:moveTo>
                  <a:pt x="0" y="0"/>
                </a:moveTo>
                <a:lnTo>
                  <a:pt x="1119967" y="0"/>
                </a:lnTo>
                <a:lnTo>
                  <a:pt x="1119967" y="1480726"/>
                </a:lnTo>
                <a:lnTo>
                  <a:pt x="0" y="1480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93919" y="2960521"/>
            <a:ext cx="1823060" cy="1367295"/>
          </a:xfrm>
          <a:custGeom>
            <a:avLst/>
            <a:gdLst/>
            <a:ahLst/>
            <a:cxnLst/>
            <a:rect l="l" t="t" r="r" b="b"/>
            <a:pathLst>
              <a:path w="1823060" h="1367295">
                <a:moveTo>
                  <a:pt x="0" y="0"/>
                </a:moveTo>
                <a:lnTo>
                  <a:pt x="1823060" y="0"/>
                </a:lnTo>
                <a:lnTo>
                  <a:pt x="1823060" y="1367295"/>
                </a:lnTo>
                <a:lnTo>
                  <a:pt x="0" y="1367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93919" y="1052512"/>
            <a:ext cx="7365761" cy="762000"/>
            <a:chOff x="0" y="0"/>
            <a:chExt cx="9821015" cy="10160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8210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League Spartan Bold"/>
                </a:rPr>
                <a:t>FACTS ABOUT CARDIOVASCULAR DISEASE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334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r>
                <a:rPr lang="en-US" sz="1499" spc="224" dirty="0">
                  <a:solidFill>
                    <a:srgbClr val="FFFFFF"/>
                  </a:solidFill>
                  <a:latin typeface="League Spartan Bold"/>
                </a:rPr>
                <a:t> FROM THE KAGGLE HEART FAILURE DATASET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1520" y="4756779"/>
            <a:ext cx="2555208" cy="60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dirty="0">
                <a:solidFill>
                  <a:srgbClr val="FFFFFF"/>
                </a:solidFill>
                <a:latin typeface="Libre Baskerville Italics"/>
              </a:rPr>
              <a:t>4/5 deaths from heart attacks and strokes.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99196" y="4756779"/>
            <a:ext cx="255520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dirty="0">
                <a:solidFill>
                  <a:srgbClr val="FFFFFF"/>
                </a:solidFill>
                <a:latin typeface="Libre Baskerville Italics"/>
              </a:rPr>
              <a:t>1/3 deaths in individuals under 70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66872" y="4756779"/>
            <a:ext cx="2555208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dirty="0">
                <a:solidFill>
                  <a:srgbClr val="FFFFFF"/>
                </a:solidFill>
                <a:latin typeface="Libre Baskerville Italics"/>
              </a:rPr>
              <a:t>Heart Failure is a common event caused by Cardiovascular disease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0" y="228600"/>
            <a:ext cx="6614932" cy="737527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90006" y="462326"/>
            <a:ext cx="6128806" cy="5389667"/>
            <a:chOff x="0" y="0"/>
            <a:chExt cx="8171741" cy="718622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054612" cy="2106048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00704" y="427561"/>
              <a:ext cx="6023144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League Spartan"/>
                </a:rPr>
                <a:t>HEART FAILURE KAGGLE DATASET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00704" y="2753411"/>
              <a:ext cx="6023144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2099" dirty="0">
                  <a:solidFill>
                    <a:srgbClr val="5271FF"/>
                  </a:solidFill>
                  <a:latin typeface="Libre Baskerville Italics"/>
                </a:rPr>
                <a:t>1190 Total Observations</a:t>
              </a:r>
            </a:p>
            <a:p>
              <a:pPr algn="l">
                <a:lnSpc>
                  <a:spcPts val="2519"/>
                </a:lnSpc>
              </a:pPr>
              <a:r>
                <a:rPr lang="en-US" sz="2099" dirty="0">
                  <a:solidFill>
                    <a:srgbClr val="5271FF"/>
                  </a:solidFill>
                  <a:latin typeface="Libre Baskerville Italics"/>
                </a:rPr>
                <a:t>11 Clinical Features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48597" y="4022964"/>
              <a:ext cx="6023144" cy="3163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1. Age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2. Sex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3. Chest Pain Type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4. Resting BP</a:t>
              </a:r>
            </a:p>
            <a:p>
              <a:pPr marL="199706" lvl="1">
                <a:lnSpc>
                  <a:spcPts val="2774"/>
                </a:lnSpc>
              </a:pPr>
              <a:r>
                <a:rPr lang="en-US" sz="2000" spc="18" dirty="0">
                  <a:solidFill>
                    <a:srgbClr val="000000"/>
                  </a:solidFill>
                  <a:latin typeface="Montserrat Light"/>
                </a:rPr>
                <a:t>5. Cholesterol</a:t>
              </a:r>
            </a:p>
            <a:p>
              <a:pPr>
                <a:lnSpc>
                  <a:spcPts val="2324"/>
                </a:lnSpc>
              </a:pPr>
              <a:endParaRPr lang="en-US" sz="1849" spc="18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174"/>
                </a:lnSpc>
              </a:pPr>
              <a:endParaRPr lang="en-US" sz="1849" spc="18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 dirty="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065427" y="3439326"/>
            <a:ext cx="3173573" cy="2123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6. Fasting Blood Sugar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7. Resting ECG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8. Max Heart Rate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9. Exercise Angina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10. Old Peak</a:t>
            </a:r>
          </a:p>
          <a:p>
            <a:pPr>
              <a:lnSpc>
                <a:spcPts val="2774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000000"/>
                </a:solidFill>
                <a:latin typeface="Montserrat Light"/>
              </a:rPr>
              <a:t>11. ST Slope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0720" y="-2671153"/>
            <a:ext cx="9072159" cy="10715418"/>
          </a:xfrm>
          <a:custGeom>
            <a:avLst/>
            <a:gdLst/>
            <a:ahLst/>
            <a:cxnLst/>
            <a:rect l="l" t="t" r="r" b="b"/>
            <a:pathLst>
              <a:path w="9072159" h="10715418">
                <a:moveTo>
                  <a:pt x="0" y="0"/>
                </a:moveTo>
                <a:lnTo>
                  <a:pt x="9072160" y="0"/>
                </a:lnTo>
                <a:lnTo>
                  <a:pt x="9072160" y="10715418"/>
                </a:lnTo>
                <a:lnTo>
                  <a:pt x="0" y="107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0558" y="1883202"/>
            <a:ext cx="7252485" cy="3548797"/>
            <a:chOff x="0" y="0"/>
            <a:chExt cx="9669980" cy="4731729"/>
          </a:xfrm>
        </p:grpSpPr>
        <p:sp>
          <p:nvSpPr>
            <p:cNvPr id="4" name="TextBox 4"/>
            <p:cNvSpPr txBox="1"/>
            <p:nvPr/>
          </p:nvSpPr>
          <p:spPr>
            <a:xfrm>
              <a:off x="0" y="1498624"/>
              <a:ext cx="9669980" cy="240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975" dirty="0">
                  <a:solidFill>
                    <a:srgbClr val="FFFFFF"/>
                  </a:solidFill>
                  <a:latin typeface="League Spartan Bold"/>
                </a:rPr>
                <a:t>EXPLORATORY DATA ANALYSIS OF HEART FAILURE DATASET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40052" y="0"/>
              <a:ext cx="7989875" cy="66026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305524" y="120581"/>
              <a:ext cx="7058932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 dirty="0">
                  <a:solidFill>
                    <a:srgbClr val="5271FF"/>
                  </a:solidFill>
                  <a:latin typeface="Libre Baskerville Bold"/>
                </a:rPr>
                <a:t>Visualizations in Tableau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506304"/>
              <a:ext cx="9669980" cy="22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 dirty="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 dirty="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7154539" y="3653772"/>
            <a:ext cx="2091682" cy="803340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6" name="AutoShape 6"/>
          <p:cNvSpPr/>
          <p:nvPr/>
        </p:nvSpPr>
        <p:spPr>
          <a:xfrm>
            <a:off x="7154539" y="4576161"/>
            <a:ext cx="2091682" cy="799821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7" name="AutoShape 7"/>
          <p:cNvSpPr/>
          <p:nvPr/>
        </p:nvSpPr>
        <p:spPr>
          <a:xfrm>
            <a:off x="7158988" y="5450167"/>
            <a:ext cx="2091682" cy="796860"/>
          </a:xfrm>
          <a:prstGeom prst="rect">
            <a:avLst/>
          </a:prstGeom>
          <a:solidFill>
            <a:srgbClr val="5271FF"/>
          </a:solidFill>
        </p:spPr>
      </p:sp>
      <p:sp>
        <p:nvSpPr>
          <p:cNvPr id="8" name="Freeform 8"/>
          <p:cNvSpPr/>
          <p:nvPr/>
        </p:nvSpPr>
        <p:spPr>
          <a:xfrm>
            <a:off x="3298340" y="3735016"/>
            <a:ext cx="3487740" cy="2266295"/>
          </a:xfrm>
          <a:custGeom>
            <a:avLst/>
            <a:gdLst/>
            <a:ahLst/>
            <a:cxnLst/>
            <a:rect l="l" t="t" r="r" b="b"/>
            <a:pathLst>
              <a:path w="3487740" h="2266295">
                <a:moveTo>
                  <a:pt x="0" y="0"/>
                </a:moveTo>
                <a:lnTo>
                  <a:pt x="3487740" y="0"/>
                </a:lnTo>
                <a:lnTo>
                  <a:pt x="3487740" y="2266295"/>
                </a:lnTo>
                <a:lnTo>
                  <a:pt x="0" y="2266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5522" y="971270"/>
            <a:ext cx="28180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dirty="0">
                <a:solidFill>
                  <a:srgbClr val="5B79FF"/>
                </a:solidFill>
                <a:latin typeface="League Spartan Bold"/>
              </a:rPr>
              <a:t>MODELLING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31116" y="976033"/>
            <a:ext cx="5290964" cy="1868721"/>
            <a:chOff x="0" y="0"/>
            <a:chExt cx="7054618" cy="24916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7054618" cy="4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dirty="0">
                  <a:solidFill>
                    <a:srgbClr val="5B79FF"/>
                  </a:solidFill>
                  <a:latin typeface="League Spartan Bold"/>
                </a:rPr>
                <a:t>Generation of ML Models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03138"/>
              <a:ext cx="7054618" cy="1888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10209" lvl="1" indent="-205105">
                <a:lnSpc>
                  <a:spcPts val="2849"/>
                </a:lnSpc>
                <a:buFont typeface="Arial"/>
                <a:buChar char="•"/>
              </a:pP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Compared performance of SVM, Logistic Regression, and </a:t>
              </a:r>
              <a:r>
                <a:rPr lang="en-US" sz="1899" spc="18" dirty="0" err="1">
                  <a:solidFill>
                    <a:srgbClr val="000000"/>
                  </a:solidFill>
                  <a:latin typeface="Montserrat Light"/>
                </a:rPr>
                <a:t>XGBoost</a:t>
              </a: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 Classifier </a:t>
              </a:r>
            </a:p>
            <a:p>
              <a:pPr marL="410209" lvl="1" indent="-205105" algn="l">
                <a:lnSpc>
                  <a:spcPts val="2849"/>
                </a:lnSpc>
                <a:buFont typeface="Arial"/>
                <a:buChar char="•"/>
              </a:pPr>
              <a:r>
                <a:rPr lang="en-US" sz="1899" spc="18" dirty="0">
                  <a:solidFill>
                    <a:srgbClr val="000000"/>
                  </a:solidFill>
                  <a:latin typeface="Montserrat Light"/>
                </a:rPr>
                <a:t>Hyperparameter tuning was performed </a:t>
              </a:r>
            </a:p>
            <a:p>
              <a:pPr algn="l">
                <a:lnSpc>
                  <a:spcPts val="2999"/>
                </a:lnSpc>
              </a:pPr>
              <a:endParaRPr lang="en-US" sz="1899" spc="18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50712" y="3217975"/>
            <a:ext cx="255961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>
                <a:solidFill>
                  <a:srgbClr val="5B79FF"/>
                </a:solidFill>
                <a:latin typeface="League Spartan Bold"/>
              </a:rPr>
              <a:t>SVM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37466" y="3217974"/>
            <a:ext cx="266968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>
                <a:solidFill>
                  <a:srgbClr val="5B79FF"/>
                </a:solidFill>
                <a:latin typeface="League Spartan Bold"/>
              </a:rPr>
              <a:t>Logistic Regression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4597" y="3247868"/>
            <a:ext cx="1458269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2054" dirty="0" err="1">
                <a:solidFill>
                  <a:srgbClr val="5B79FF"/>
                </a:solidFill>
                <a:latin typeface="League Spartan Bold"/>
              </a:rPr>
              <a:t>XGBoost</a:t>
            </a:r>
            <a:endParaRPr lang="en-US" sz="2054" dirty="0">
              <a:solidFill>
                <a:srgbClr val="5B79FF"/>
              </a:solidFill>
              <a:latin typeface="League Spartan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7353903" y="3878726"/>
            <a:ext cx="1692955" cy="390981"/>
            <a:chOff x="0" y="9525"/>
            <a:chExt cx="2257274" cy="52130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84.35%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 dirty="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53902" y="4809409"/>
            <a:ext cx="1692955" cy="390925"/>
            <a:chOff x="0" y="9525"/>
            <a:chExt cx="2257274" cy="52123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85.71%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358352" y="5684124"/>
            <a:ext cx="1692955" cy="390925"/>
            <a:chOff x="0" y="9525"/>
            <a:chExt cx="2257274" cy="521233"/>
          </a:xfrm>
        </p:grpSpPr>
        <p:sp>
          <p:nvSpPr>
            <p:cNvPr id="24" name="TextBox 24"/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87.02%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4E48F91-2B20-2F2A-0FA4-36C7477FE636}"/>
              </a:ext>
            </a:extLst>
          </p:cNvPr>
          <p:cNvSpPr txBox="1"/>
          <p:nvPr/>
        </p:nvSpPr>
        <p:spPr>
          <a:xfrm>
            <a:off x="4135258" y="5909851"/>
            <a:ext cx="1516362" cy="37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64"/>
              </a:lnSpc>
            </a:pPr>
            <a:r>
              <a:rPr lang="en-US" sz="1200" b="1" dirty="0">
                <a:latin typeface="Montserrat Light" panose="00000400000000000000" pitchFamily="2" charset="0"/>
              </a:rPr>
              <a:t>AUC ROC Curve</a:t>
            </a:r>
            <a:endParaRPr lang="en-US" sz="3200" b="1" dirty="0">
              <a:latin typeface="Montserrat Light" panose="00000400000000000000" pitchFamily="2" charset="0"/>
            </a:endParaRPr>
          </a:p>
        </p:txBody>
      </p:sp>
      <p:grpSp>
        <p:nvGrpSpPr>
          <p:cNvPr id="32" name="Group 17">
            <a:extLst>
              <a:ext uri="{FF2B5EF4-FFF2-40B4-BE49-F238E27FC236}">
                <a16:creationId xmlns:a16="http://schemas.microsoft.com/office/drawing/2014/main" id="{A975D94E-D3A7-25BB-9C63-963F8BEE7C9E}"/>
              </a:ext>
            </a:extLst>
          </p:cNvPr>
          <p:cNvGrpSpPr/>
          <p:nvPr/>
        </p:nvGrpSpPr>
        <p:grpSpPr>
          <a:xfrm>
            <a:off x="1621262" y="2730812"/>
            <a:ext cx="1692955" cy="390981"/>
            <a:chOff x="0" y="9525"/>
            <a:chExt cx="2257274" cy="521308"/>
          </a:xfrm>
        </p:grpSpPr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C66B8B9F-982C-7CF5-7E2C-1A2DD1122C7E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84.35%</a:t>
              </a:r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152F128E-D70F-2615-C29B-5301BF6802EF}"/>
                </a:ext>
              </a:extLst>
            </p:cNvPr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 dirty="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sp>
        <p:nvSpPr>
          <p:cNvPr id="52" name="AutoShape 5">
            <a:extLst>
              <a:ext uri="{FF2B5EF4-FFF2-40B4-BE49-F238E27FC236}">
                <a16:creationId xmlns:a16="http://schemas.microsoft.com/office/drawing/2014/main" id="{E5BAF021-7B96-2039-A74A-452B4FF80294}"/>
              </a:ext>
            </a:extLst>
          </p:cNvPr>
          <p:cNvSpPr/>
          <p:nvPr/>
        </p:nvSpPr>
        <p:spPr>
          <a:xfrm>
            <a:off x="838200" y="3644797"/>
            <a:ext cx="2091682" cy="803340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53" name="AutoShape 7">
            <a:extLst>
              <a:ext uri="{FF2B5EF4-FFF2-40B4-BE49-F238E27FC236}">
                <a16:creationId xmlns:a16="http://schemas.microsoft.com/office/drawing/2014/main" id="{47968B67-13BA-6251-3000-B798771FCCCF}"/>
              </a:ext>
            </a:extLst>
          </p:cNvPr>
          <p:cNvSpPr/>
          <p:nvPr/>
        </p:nvSpPr>
        <p:spPr>
          <a:xfrm>
            <a:off x="842649" y="5441192"/>
            <a:ext cx="2091682" cy="79686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54" name="Group 17">
            <a:extLst>
              <a:ext uri="{FF2B5EF4-FFF2-40B4-BE49-F238E27FC236}">
                <a16:creationId xmlns:a16="http://schemas.microsoft.com/office/drawing/2014/main" id="{582F0C7F-B8DC-7158-EA7D-7682457E57C5}"/>
              </a:ext>
            </a:extLst>
          </p:cNvPr>
          <p:cNvGrpSpPr/>
          <p:nvPr/>
        </p:nvGrpSpPr>
        <p:grpSpPr>
          <a:xfrm>
            <a:off x="1037564" y="3869751"/>
            <a:ext cx="1692955" cy="390981"/>
            <a:chOff x="0" y="9525"/>
            <a:chExt cx="2257274" cy="521308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AAFACC9A-79B7-17A5-1FD5-DE1AB36911D7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84.78%</a:t>
              </a:r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675B6D38-E81A-C816-73C3-CC868968C165}"/>
                </a:ext>
              </a:extLst>
            </p:cNvPr>
            <p:cNvSpPr txBox="1"/>
            <p:nvPr/>
          </p:nvSpPr>
          <p:spPr>
            <a:xfrm>
              <a:off x="0" y="292780"/>
              <a:ext cx="2257274" cy="23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043" spc="10" dirty="0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3FC5C535-78E2-AA1E-B394-B9D63F324B1A}"/>
              </a:ext>
            </a:extLst>
          </p:cNvPr>
          <p:cNvGrpSpPr/>
          <p:nvPr/>
        </p:nvGrpSpPr>
        <p:grpSpPr>
          <a:xfrm>
            <a:off x="1037564" y="4773515"/>
            <a:ext cx="1692955" cy="390925"/>
            <a:chOff x="0" y="9525"/>
            <a:chExt cx="2257274" cy="521233"/>
          </a:xfrm>
        </p:grpSpPr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B67D225C-ADCF-BB6A-58C1-393809229573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85.71%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84EF8008-DA41-A476-100D-2D5DAEE20DE1}"/>
                </a:ext>
              </a:extLst>
            </p:cNvPr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grpSp>
        <p:nvGrpSpPr>
          <p:cNvPr id="60" name="Group 23">
            <a:extLst>
              <a:ext uri="{FF2B5EF4-FFF2-40B4-BE49-F238E27FC236}">
                <a16:creationId xmlns:a16="http://schemas.microsoft.com/office/drawing/2014/main" id="{8114EAF6-FC24-3545-EFA4-C9C7883E29F6}"/>
              </a:ext>
            </a:extLst>
          </p:cNvPr>
          <p:cNvGrpSpPr/>
          <p:nvPr/>
        </p:nvGrpSpPr>
        <p:grpSpPr>
          <a:xfrm>
            <a:off x="1042013" y="5675149"/>
            <a:ext cx="1692955" cy="390925"/>
            <a:chOff x="0" y="9525"/>
            <a:chExt cx="2257274" cy="521233"/>
          </a:xfrm>
        </p:grpSpPr>
        <p:sp>
          <p:nvSpPr>
            <p:cNvPr id="61" name="TextBox 24">
              <a:extLst>
                <a:ext uri="{FF2B5EF4-FFF2-40B4-BE49-F238E27FC236}">
                  <a16:creationId xmlns:a16="http://schemas.microsoft.com/office/drawing/2014/main" id="{671926D6-D212-8160-29BA-8BB280458D1D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87.79%</a:t>
              </a:r>
            </a:p>
          </p:txBody>
        </p:sp>
        <p:sp>
          <p:nvSpPr>
            <p:cNvPr id="62" name="TextBox 25">
              <a:extLst>
                <a:ext uri="{FF2B5EF4-FFF2-40B4-BE49-F238E27FC236}">
                  <a16:creationId xmlns:a16="http://schemas.microsoft.com/office/drawing/2014/main" id="{05DAC80F-9F91-F9A3-A87F-E668E03EF1C9}"/>
                </a:ext>
              </a:extLst>
            </p:cNvPr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sp>
        <p:nvSpPr>
          <p:cNvPr id="67" name="AutoShape 6">
            <a:extLst>
              <a:ext uri="{FF2B5EF4-FFF2-40B4-BE49-F238E27FC236}">
                <a16:creationId xmlns:a16="http://schemas.microsoft.com/office/drawing/2014/main" id="{4BBDC6CD-5B04-B12A-0044-48CEDB3B5199}"/>
              </a:ext>
            </a:extLst>
          </p:cNvPr>
          <p:cNvSpPr/>
          <p:nvPr/>
        </p:nvSpPr>
        <p:spPr>
          <a:xfrm>
            <a:off x="838201" y="4531643"/>
            <a:ext cx="2091682" cy="799821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299D51C9-3CB0-DCDD-7B13-B67ECE6DB9C5}"/>
              </a:ext>
            </a:extLst>
          </p:cNvPr>
          <p:cNvGrpSpPr/>
          <p:nvPr/>
        </p:nvGrpSpPr>
        <p:grpSpPr>
          <a:xfrm>
            <a:off x="1037564" y="4764891"/>
            <a:ext cx="1692955" cy="390925"/>
            <a:chOff x="0" y="9525"/>
            <a:chExt cx="2257274" cy="521233"/>
          </a:xfrm>
        </p:grpSpPr>
        <p:sp>
          <p:nvSpPr>
            <p:cNvPr id="69" name="TextBox 21">
              <a:extLst>
                <a:ext uri="{FF2B5EF4-FFF2-40B4-BE49-F238E27FC236}">
                  <a16:creationId xmlns:a16="http://schemas.microsoft.com/office/drawing/2014/main" id="{7B6EA490-5FD1-E262-37F2-82D8ED0E6636}"/>
                </a:ext>
              </a:extLst>
            </p:cNvPr>
            <p:cNvSpPr txBox="1"/>
            <p:nvPr/>
          </p:nvSpPr>
          <p:spPr>
            <a:xfrm>
              <a:off x="0" y="9525"/>
              <a:ext cx="2257274" cy="30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85"/>
                </a:lnSpc>
              </a:pPr>
              <a:r>
                <a:rPr lang="en-US" sz="1487" dirty="0">
                  <a:solidFill>
                    <a:srgbClr val="FFFFFF"/>
                  </a:solidFill>
                  <a:latin typeface="League Spartan Bold"/>
                </a:rPr>
                <a:t>85.82%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FCF1D405-1DBC-5D41-6C0F-D31B5D86C681}"/>
                </a:ext>
              </a:extLst>
            </p:cNvPr>
            <p:cNvSpPr txBox="1"/>
            <p:nvPr/>
          </p:nvSpPr>
          <p:spPr>
            <a:xfrm>
              <a:off x="0" y="292780"/>
              <a:ext cx="2257274" cy="23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6"/>
                </a:lnSpc>
              </a:pPr>
              <a:r>
                <a:rPr lang="en-US" sz="1044" spc="10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92533" y="359250"/>
            <a:ext cx="5585066" cy="6596700"/>
          </a:xfrm>
          <a:custGeom>
            <a:avLst/>
            <a:gdLst/>
            <a:ahLst/>
            <a:cxnLst/>
            <a:rect l="l" t="t" r="r" b="b"/>
            <a:pathLst>
              <a:path w="5585066" h="6596700">
                <a:moveTo>
                  <a:pt x="0" y="0"/>
                </a:moveTo>
                <a:lnTo>
                  <a:pt x="5585066" y="0"/>
                </a:lnTo>
                <a:lnTo>
                  <a:pt x="5585066" y="6596700"/>
                </a:lnTo>
                <a:lnTo>
                  <a:pt x="0" y="659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6961067" y="359250"/>
            <a:ext cx="5585066" cy="6596700"/>
          </a:xfrm>
          <a:custGeom>
            <a:avLst/>
            <a:gdLst/>
            <a:ahLst/>
            <a:cxnLst/>
            <a:rect l="l" t="t" r="r" b="b"/>
            <a:pathLst>
              <a:path w="5585066" h="6596700">
                <a:moveTo>
                  <a:pt x="5585066" y="0"/>
                </a:moveTo>
                <a:lnTo>
                  <a:pt x="0" y="0"/>
                </a:lnTo>
                <a:lnTo>
                  <a:pt x="0" y="6596700"/>
                </a:lnTo>
                <a:lnTo>
                  <a:pt x="5585066" y="6596700"/>
                </a:lnTo>
                <a:lnTo>
                  <a:pt x="5585066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2955986" y="1995487"/>
            <a:ext cx="3833475" cy="147230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5" name="Group 5"/>
          <p:cNvGrpSpPr/>
          <p:nvPr/>
        </p:nvGrpSpPr>
        <p:grpSpPr>
          <a:xfrm>
            <a:off x="3321364" y="2434139"/>
            <a:ext cx="3102719" cy="683617"/>
            <a:chOff x="0" y="0"/>
            <a:chExt cx="4136959" cy="91148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85.65%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1804"/>
              <a:ext cx="4136959" cy="379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7"/>
                </a:lnSpc>
              </a:pPr>
              <a:r>
                <a:rPr lang="en-US" sz="1545" spc="15">
                  <a:solidFill>
                    <a:srgbClr val="FFFFFF"/>
                  </a:solidFill>
                  <a:latin typeface="Montserrat Light Bold"/>
                </a:rPr>
                <a:t>Accuracy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2955986" y="3653084"/>
            <a:ext cx="3833475" cy="146585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9" name="Group 9"/>
          <p:cNvGrpSpPr/>
          <p:nvPr/>
        </p:nvGrpSpPr>
        <p:grpSpPr>
          <a:xfrm>
            <a:off x="3321364" y="4090489"/>
            <a:ext cx="3102719" cy="683515"/>
            <a:chOff x="0" y="0"/>
            <a:chExt cx="4136959" cy="91135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86.65%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1804"/>
              <a:ext cx="4136959" cy="379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1"/>
                </a:lnSpc>
              </a:pPr>
              <a:r>
                <a:rPr lang="en-US" sz="1547" spc="15">
                  <a:solidFill>
                    <a:srgbClr val="FFFFFF"/>
                  </a:solidFill>
                  <a:latin typeface="Montserrat Light Bold"/>
                </a:rPr>
                <a:t>Precision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2964139" y="5304231"/>
            <a:ext cx="3833475" cy="1460424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13" name="Group 13"/>
          <p:cNvGrpSpPr/>
          <p:nvPr/>
        </p:nvGrpSpPr>
        <p:grpSpPr>
          <a:xfrm>
            <a:off x="3329517" y="5742934"/>
            <a:ext cx="3102719" cy="683515"/>
            <a:chOff x="0" y="0"/>
            <a:chExt cx="4136959" cy="91135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36959" cy="554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2"/>
                </a:lnSpc>
              </a:pPr>
              <a:r>
                <a:rPr lang="en-US" sz="2726">
                  <a:solidFill>
                    <a:srgbClr val="FFFFFF"/>
                  </a:solidFill>
                  <a:latin typeface="League Spartan Bold"/>
                </a:rPr>
                <a:t>88.55%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31804"/>
              <a:ext cx="4136959" cy="379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1"/>
                </a:lnSpc>
              </a:pPr>
              <a:r>
                <a:rPr lang="en-US" sz="1547" spc="15">
                  <a:solidFill>
                    <a:srgbClr val="FFFFFF"/>
                  </a:solidFill>
                  <a:latin typeface="Montserrat Light Bold"/>
                </a:rPr>
                <a:t>Recall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63215" y="6841477"/>
            <a:ext cx="10880029" cy="959245"/>
            <a:chOff x="0" y="0"/>
            <a:chExt cx="14506705" cy="1278994"/>
          </a:xfrm>
        </p:grpSpPr>
        <p:sp>
          <p:nvSpPr>
            <p:cNvPr id="17" name="AutoShape 17"/>
            <p:cNvSpPr/>
            <p:nvPr/>
          </p:nvSpPr>
          <p:spPr>
            <a:xfrm>
              <a:off x="0" y="0"/>
              <a:ext cx="14506705" cy="127899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408927" y="278956"/>
              <a:ext cx="6023144" cy="158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5271FF"/>
                  </a:solidFill>
                  <a:latin typeface="League Spartan"/>
                </a:rPr>
                <a:t>KAYTLIN WU  | 2024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3919" y="742950"/>
            <a:ext cx="7365761" cy="1381125"/>
            <a:chOff x="0" y="0"/>
            <a:chExt cx="9821015" cy="184150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9821015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5271FF"/>
                  </a:solidFill>
                  <a:latin typeface="League Spartan Bold"/>
                </a:rPr>
                <a:t>FINAL LOGISTIC REGRESSION MODEL EVALUATION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5589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4830" y="-571500"/>
            <a:ext cx="10843260" cy="2613660"/>
          </a:xfrm>
          <a:prstGeom prst="rect">
            <a:avLst/>
          </a:prstGeom>
          <a:solidFill>
            <a:srgbClr val="5271FF"/>
          </a:solidFill>
        </p:spPr>
      </p:sp>
      <p:grpSp>
        <p:nvGrpSpPr>
          <p:cNvPr id="3" name="Group 3"/>
          <p:cNvGrpSpPr/>
          <p:nvPr/>
        </p:nvGrpSpPr>
        <p:grpSpPr>
          <a:xfrm>
            <a:off x="1118788" y="2668832"/>
            <a:ext cx="1780671" cy="178066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r="-24999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986464" y="2668832"/>
            <a:ext cx="1780671" cy="178066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8337" r="-8337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6854140" y="2668832"/>
            <a:ext cx="1780671" cy="178066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6848" r="-26848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563215" y="6845710"/>
            <a:ext cx="10880029" cy="955012"/>
            <a:chOff x="0" y="0"/>
            <a:chExt cx="14506705" cy="127334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1520" y="4740809"/>
            <a:ext cx="2555208" cy="1569669"/>
            <a:chOff x="0" y="0"/>
            <a:chExt cx="3406944" cy="20928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rgbClr val="5271FF"/>
                  </a:solidFill>
                  <a:latin typeface="Libre Baskerville Italics"/>
                </a:rPr>
                <a:t>Expand Dataset Analysis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8873"/>
              <a:ext cx="3406944" cy="1684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 dirty="0">
                  <a:solidFill>
                    <a:srgbClr val="000000"/>
                  </a:solidFill>
                  <a:latin typeface="Montserrat Light"/>
                </a:rPr>
                <a:t>All ML model analyzed are limited by the total number of samples, so acquiring more data is critical to tuning the models.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99196" y="4740809"/>
            <a:ext cx="2555208" cy="1312494"/>
            <a:chOff x="0" y="0"/>
            <a:chExt cx="3406944" cy="174999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rgbClr val="5271FF"/>
                  </a:solidFill>
                  <a:latin typeface="Libre Baskerville Italics"/>
                </a:rPr>
                <a:t>Additional ML Models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08873"/>
              <a:ext cx="3406944" cy="134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 dirty="0">
                  <a:solidFill>
                    <a:srgbClr val="000000"/>
                  </a:solidFill>
                  <a:latin typeface="Montserrat Light"/>
                </a:rPr>
                <a:t>Investigate whether there are more applicable models that are of better performance, including ensemble models.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66872" y="4740809"/>
            <a:ext cx="2555208" cy="1312494"/>
            <a:chOff x="0" y="0"/>
            <a:chExt cx="3406944" cy="17499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3406944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0"/>
                </a:lnSpc>
              </a:pPr>
              <a:r>
                <a:rPr lang="en-US" sz="1600" dirty="0">
                  <a:solidFill>
                    <a:srgbClr val="5271FF"/>
                  </a:solidFill>
                  <a:latin typeface="Libre Baskerville Italics"/>
                </a:rPr>
                <a:t>Feature Engineering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08873"/>
              <a:ext cx="3406944" cy="134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5"/>
                </a:lnSpc>
              </a:pPr>
              <a:r>
                <a:rPr lang="en-US" sz="1350" spc="13" dirty="0">
                  <a:solidFill>
                    <a:srgbClr val="000000"/>
                  </a:solidFill>
                  <a:latin typeface="Montserrat Light"/>
                </a:rPr>
                <a:t>Potential to leverage medical knowledge to connect parameters for more in-depth analysis.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93919" y="990600"/>
            <a:ext cx="7365761" cy="885825"/>
            <a:chOff x="0" y="0"/>
            <a:chExt cx="9821015" cy="118110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0"/>
              <a:ext cx="9821015" cy="66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FFFFFF"/>
                  </a:solidFill>
                  <a:latin typeface="League Spartan"/>
                </a:rPr>
                <a:t>FUTURE RECOMMENDATIONS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98525"/>
              <a:ext cx="9821015" cy="282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63215" y="1021997"/>
            <a:ext cx="10880029" cy="527120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-410815" y="3076575"/>
            <a:ext cx="10880029" cy="12029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731520" y="1657350"/>
            <a:ext cx="1951196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  <a:spcBef>
                <a:spcPct val="0"/>
              </a:spcBef>
            </a:pPr>
            <a:r>
              <a:rPr lang="en-US" sz="5799">
                <a:solidFill>
                  <a:srgbClr val="5271FF"/>
                </a:solidFill>
                <a:latin typeface="Libre Baskerville Bold"/>
              </a:rPr>
              <a:t>Q&amp;A</a:t>
            </a:r>
          </a:p>
        </p:txBody>
      </p:sp>
      <p:sp>
        <p:nvSpPr>
          <p:cNvPr id="5" name="Freeform 5"/>
          <p:cNvSpPr/>
          <p:nvPr/>
        </p:nvSpPr>
        <p:spPr>
          <a:xfrm>
            <a:off x="7315200" y="-923971"/>
            <a:ext cx="6317366" cy="9163142"/>
          </a:xfrm>
          <a:custGeom>
            <a:avLst/>
            <a:gdLst/>
            <a:ahLst/>
            <a:cxnLst/>
            <a:rect l="l" t="t" r="r" b="b"/>
            <a:pathLst>
              <a:path w="7757932" h="9163142">
                <a:moveTo>
                  <a:pt x="0" y="0"/>
                </a:moveTo>
                <a:lnTo>
                  <a:pt x="7757932" y="0"/>
                </a:lnTo>
                <a:lnTo>
                  <a:pt x="7757932" y="9163142"/>
                </a:lnTo>
                <a:lnTo>
                  <a:pt x="0" y="9163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7" r="-97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57200" y="3076969"/>
            <a:ext cx="7086600" cy="3622443"/>
            <a:chOff x="0" y="0"/>
            <a:chExt cx="6052170" cy="4829924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6052170" cy="419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sz="2099">
                  <a:solidFill>
                    <a:srgbClr val="5271FF"/>
                  </a:solidFill>
                  <a:latin typeface="Libre Baskerville Italics"/>
                </a:rPr>
                <a:t>Acknowledgements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92039"/>
              <a:ext cx="6052170" cy="4137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24"/>
                </a:lnSpc>
              </a:pPr>
              <a:r>
                <a:rPr lang="en-US" sz="1749" spc="17" dirty="0">
                  <a:solidFill>
                    <a:srgbClr val="000000"/>
                  </a:solidFill>
                  <a:latin typeface="Montserrat Light"/>
                </a:rPr>
                <a:t>Kaggle Dataset: </a:t>
              </a:r>
              <a:r>
                <a:rPr lang="en-US" sz="1400" spc="17" dirty="0">
                  <a:solidFill>
                    <a:srgbClr val="000000"/>
                  </a:solidFill>
                  <a:latin typeface="Montserrat Light"/>
                </a:rPr>
                <a:t>https://www.kaggle.com/datasets/fedesoriano/heart-failure-prediction/</a:t>
              </a:r>
            </a:p>
            <a:p>
              <a:pPr>
                <a:lnSpc>
                  <a:spcPts val="2624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>
                <a:lnSpc>
                  <a:spcPts val="2624"/>
                </a:lnSpc>
              </a:pPr>
              <a:r>
                <a:rPr lang="en-US" sz="1749" spc="17" dirty="0">
                  <a:solidFill>
                    <a:srgbClr val="000000"/>
                  </a:solidFill>
                  <a:latin typeface="Montserrat Light"/>
                </a:rPr>
                <a:t>GitHub Repository: </a:t>
              </a:r>
              <a:r>
                <a:rPr lang="en-CA" sz="1400" dirty="0">
                  <a:latin typeface="Montserrat Light" panose="00000400000000000000" pitchFamily="2" charset="0"/>
                </a:rPr>
                <a:t>https://github.com/kaytlinwu/Capstone_Heart_Failure_Predictor</a:t>
              </a:r>
              <a:endParaRPr lang="en-US" sz="1600" spc="17" dirty="0">
                <a:solidFill>
                  <a:srgbClr val="000000"/>
                </a:solidFill>
                <a:latin typeface="Montserrat Light" panose="00000400000000000000" pitchFamily="2" charset="0"/>
              </a:endParaRPr>
            </a:p>
            <a:p>
              <a:pPr>
                <a:lnSpc>
                  <a:spcPts val="2324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324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025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  <a:p>
              <a:pPr algn="l">
                <a:lnSpc>
                  <a:spcPts val="2025"/>
                </a:lnSpc>
              </a:pPr>
              <a:endParaRPr lang="en-US" sz="1749" spc="17" dirty="0">
                <a:solidFill>
                  <a:srgbClr val="000000"/>
                </a:solidFill>
                <a:latin typeface="Montserrat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69565" y="6896715"/>
            <a:ext cx="10880029" cy="955012"/>
            <a:chOff x="0" y="0"/>
            <a:chExt cx="14506705" cy="127334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506705" cy="1273349"/>
            </a:xfrm>
            <a:prstGeom prst="rect">
              <a:avLst/>
            </a:pr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408927" y="278956"/>
              <a:ext cx="6023144" cy="15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"/>
                </a:lnSpc>
              </a:pPr>
              <a:r>
                <a:rPr lang="en-US" sz="800" spc="120">
                  <a:solidFill>
                    <a:srgbClr val="FFFFFF"/>
                  </a:solidFill>
                  <a:latin typeface="League Spartan"/>
                </a:rPr>
                <a:t>KAYTLIN WU |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10579</TotalTime>
  <Words>329</Words>
  <Application>Microsoft Office PowerPoint</Application>
  <PresentationFormat>Custom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League Spartan Bold</vt:lpstr>
      <vt:lpstr>Arial</vt:lpstr>
      <vt:lpstr>Libre Baskerville Bold</vt:lpstr>
      <vt:lpstr>League Spartan</vt:lpstr>
      <vt:lpstr>Montserrat Light</vt:lpstr>
      <vt:lpstr>Libre Baskerville Italics</vt:lpstr>
      <vt:lpstr>Montserrat Light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Heart Sketch Medical Healthcare Presentation</dc:title>
  <cp:lastModifiedBy>UltimateKayCorp</cp:lastModifiedBy>
  <cp:revision>24</cp:revision>
  <dcterms:created xsi:type="dcterms:W3CDTF">2006-08-16T00:00:00Z</dcterms:created>
  <dcterms:modified xsi:type="dcterms:W3CDTF">2024-01-17T07:29:48Z</dcterms:modified>
  <dc:identifier>DAF45YyMWWM</dc:identifier>
</cp:coreProperties>
</file>