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eague Spartan" panose="020B0604020202020204" charset="0"/>
      <p:regular r:id="rId15"/>
    </p:embeddedFont>
    <p:embeddedFont>
      <p:font typeface="Libre Baskerville Bold" panose="020B0604020202020204" charset="0"/>
      <p:regular r:id="rId16"/>
    </p:embeddedFont>
    <p:embeddedFont>
      <p:font typeface="Libre Baskerville Italics" panose="020B0604020202020204" charset="0"/>
      <p:regular r:id="rId17"/>
    </p:embeddedFont>
    <p:embeddedFont>
      <p:font typeface="Montserrat Light" panose="00000400000000000000" pitchFamily="2" charset="0"/>
      <p:regular r:id="rId18"/>
      <p:italic r:id="rId19"/>
    </p:embeddedFont>
    <p:embeddedFont>
      <p:font typeface="Montserrat Ligh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34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7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4148" y="-923971"/>
            <a:ext cx="7757932" cy="916314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3215" y="1603048"/>
            <a:ext cx="10880029" cy="4109104"/>
            <a:chOff x="0" y="0"/>
            <a:chExt cx="14506705" cy="5478805"/>
          </a:xfrm>
        </p:grpSpPr>
        <p:sp>
          <p:nvSpPr>
            <p:cNvPr id="4" name="AutoShape 4"/>
            <p:cNvSpPr/>
            <p:nvPr/>
          </p:nvSpPr>
          <p:spPr>
            <a:xfrm>
              <a:off x="0" y="330131"/>
              <a:ext cx="14506705" cy="514867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598364" y="1905016"/>
              <a:ext cx="11309977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5271FF"/>
                  </a:solidFill>
                  <a:latin typeface="League Spartan Bold"/>
                </a:rPr>
                <a:t>PREDICTION MODEL FOR HEART FAILURE 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2934732" y="0"/>
              <a:ext cx="8637242" cy="66026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 rot="-17124">
              <a:off x="3345958" y="222575"/>
              <a:ext cx="7814790" cy="280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9"/>
                </a:lnSpc>
              </a:pPr>
              <a:r>
                <a:rPr lang="en-US" sz="1407" spc="422">
                  <a:solidFill>
                    <a:srgbClr val="FFFFFF"/>
                  </a:solidFill>
                  <a:latin typeface="League Spartan Bold"/>
                </a:rPr>
                <a:t>FINAL CAPSTONE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98364" y="4328075"/>
              <a:ext cx="11309977" cy="428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545454"/>
                  </a:solidFill>
                  <a:latin typeface="League Spartan"/>
                </a:rPr>
                <a:t>Presented by Kaytlin Wu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0" r="-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0558" y="1554589"/>
            <a:ext cx="7252485" cy="4206022"/>
            <a:chOff x="0" y="0"/>
            <a:chExt cx="9669980" cy="56080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98624"/>
              <a:ext cx="9669980" cy="320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975">
                  <a:solidFill>
                    <a:srgbClr val="FFFFFF"/>
                  </a:solidFill>
                  <a:latin typeface="League Spartan Bold"/>
                </a:rPr>
                <a:t>CARDIOVASCULAR DISEASE IS THE NUMBER 1 LEADING CAUSE OF DEATH WORLDWIDE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40052" y="0"/>
              <a:ext cx="7989875" cy="66026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5524" y="120581"/>
              <a:ext cx="7058932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5271FF"/>
                  </a:solidFill>
                  <a:latin typeface="Libre Baskerville Bold"/>
                </a:rPr>
                <a:t>Aim of the Capstone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25454"/>
              <a:ext cx="9669980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r>
                <a:rPr lang="en-US" sz="1499" spc="224">
                  <a:solidFill>
                    <a:srgbClr val="FFFFFF"/>
                  </a:solidFill>
                  <a:latin typeface="League Spartan Bold"/>
                </a:rPr>
                <a:t>WORLD HEALTH ORGANIZATION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0" r="-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3215" y="6841477"/>
            <a:ext cx="10880029" cy="959245"/>
            <a:chOff x="0" y="0"/>
            <a:chExt cx="14506705" cy="127899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4506705" cy="12789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408927" y="278956"/>
              <a:ext cx="6023144" cy="158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5271FF"/>
                  </a:solidFill>
                  <a:latin typeface="League Spartan"/>
                </a:rPr>
                <a:t>KAYTLIN WU  | 2024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937296" y="2801757"/>
            <a:ext cx="1738696" cy="1738696"/>
          </a:xfrm>
          <a:custGeom>
            <a:avLst/>
            <a:gdLst/>
            <a:ahLst/>
            <a:cxnLst/>
            <a:rect l="l" t="t" r="r" b="b"/>
            <a:pathLst>
              <a:path w="1738696" h="1738696">
                <a:moveTo>
                  <a:pt x="0" y="0"/>
                </a:moveTo>
                <a:lnTo>
                  <a:pt x="1738696" y="0"/>
                </a:lnTo>
                <a:lnTo>
                  <a:pt x="1738696" y="1738696"/>
                </a:lnTo>
                <a:lnTo>
                  <a:pt x="0" y="1738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17154" y="2930742"/>
            <a:ext cx="1119967" cy="1480726"/>
          </a:xfrm>
          <a:custGeom>
            <a:avLst/>
            <a:gdLst/>
            <a:ahLst/>
            <a:cxnLst/>
            <a:rect l="l" t="t" r="r" b="b"/>
            <a:pathLst>
              <a:path w="1119967" h="1480726">
                <a:moveTo>
                  <a:pt x="0" y="0"/>
                </a:moveTo>
                <a:lnTo>
                  <a:pt x="1119967" y="0"/>
                </a:lnTo>
                <a:lnTo>
                  <a:pt x="1119967" y="1480726"/>
                </a:lnTo>
                <a:lnTo>
                  <a:pt x="0" y="1480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93919" y="2960521"/>
            <a:ext cx="1823060" cy="1367295"/>
          </a:xfrm>
          <a:custGeom>
            <a:avLst/>
            <a:gdLst/>
            <a:ahLst/>
            <a:cxnLst/>
            <a:rect l="l" t="t" r="r" b="b"/>
            <a:pathLst>
              <a:path w="1823060" h="1367295">
                <a:moveTo>
                  <a:pt x="0" y="0"/>
                </a:moveTo>
                <a:lnTo>
                  <a:pt x="1823060" y="0"/>
                </a:lnTo>
                <a:lnTo>
                  <a:pt x="1823060" y="1367295"/>
                </a:lnTo>
                <a:lnTo>
                  <a:pt x="0" y="1367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93919" y="1052512"/>
            <a:ext cx="7365761" cy="762000"/>
            <a:chOff x="0" y="0"/>
            <a:chExt cx="9821015" cy="10160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82101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 Bold"/>
                </a:rPr>
                <a:t>FACTS ABOUT CARDIOVASCULAR DISEASE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334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r>
                <a:rPr lang="en-US" sz="1499" spc="224">
                  <a:solidFill>
                    <a:srgbClr val="FFFFFF"/>
                  </a:solidFill>
                  <a:latin typeface="League Spartan Bold"/>
                </a:rPr>
                <a:t> FROM THE KAGGLE HEART FAILURE DATASET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1520" y="4756779"/>
            <a:ext cx="255520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>
                <a:solidFill>
                  <a:srgbClr val="FFFFFF"/>
                </a:solidFill>
                <a:latin typeface="Libre Baskerville Italics"/>
              </a:rPr>
              <a:t>4/5 deaths from heart attacks and strokes.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99196" y="4756779"/>
            <a:ext cx="255520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>
                <a:solidFill>
                  <a:srgbClr val="FFFFFF"/>
                </a:solidFill>
                <a:latin typeface="Libre Baskerville Italics"/>
              </a:rPr>
              <a:t>1/3 deaths in individuals under 70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66872" y="4756779"/>
            <a:ext cx="2555208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>
                <a:solidFill>
                  <a:srgbClr val="FFFFFF"/>
                </a:solidFill>
                <a:latin typeface="Libre Baskerville Italics"/>
              </a:rPr>
              <a:t>Heart Failure is a common event caused by Cardiovascular disease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74634" y="-923971"/>
            <a:ext cx="7757932" cy="916314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90006" y="462326"/>
            <a:ext cx="6040959" cy="5274899"/>
            <a:chOff x="0" y="0"/>
            <a:chExt cx="8054612" cy="7033199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054612" cy="2106048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00704" y="427561"/>
              <a:ext cx="6023144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FFFFF"/>
                  </a:solidFill>
                  <a:latin typeface="League Spartan"/>
                </a:rPr>
                <a:t>HEART FAILURE KAGGLE DATASET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00704" y="2753411"/>
              <a:ext cx="6023144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9"/>
                </a:lnSpc>
              </a:pPr>
              <a:r>
                <a:rPr lang="en-US" sz="2099">
                  <a:solidFill>
                    <a:srgbClr val="5271FF"/>
                  </a:solidFill>
                  <a:latin typeface="Libre Baskerville Italics"/>
                </a:rPr>
                <a:t>1190 Total Observations</a:t>
              </a:r>
            </a:p>
            <a:p>
              <a:pPr algn="l">
                <a:lnSpc>
                  <a:spcPts val="2519"/>
                </a:lnSpc>
              </a:pPr>
              <a:r>
                <a:rPr lang="en-US" sz="2099">
                  <a:solidFill>
                    <a:srgbClr val="5271FF"/>
                  </a:solidFill>
                  <a:latin typeface="Libre Baskerville Italics"/>
                </a:rPr>
                <a:t>11 Clinical Features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00704" y="3778823"/>
              <a:ext cx="6023144" cy="325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5"/>
                </a:lnSpc>
              </a:pPr>
              <a:endParaRPr/>
            </a:p>
            <a:p>
              <a:pPr marL="399411" lvl="1" indent="-199705">
                <a:lnSpc>
                  <a:spcPts val="2774"/>
                </a:lnSpc>
                <a:buFont typeface="Arial"/>
                <a:buChar char="•"/>
              </a:pPr>
              <a:r>
                <a:rPr lang="en-US" sz="1849" spc="18">
                  <a:solidFill>
                    <a:srgbClr val="000000"/>
                  </a:solidFill>
                  <a:latin typeface="Montserrat Light"/>
                </a:rPr>
                <a:t>Age</a:t>
              </a:r>
            </a:p>
            <a:p>
              <a:pPr marL="399411" lvl="1" indent="-199705">
                <a:lnSpc>
                  <a:spcPts val="2774"/>
                </a:lnSpc>
                <a:buFont typeface="Arial"/>
                <a:buChar char="•"/>
              </a:pPr>
              <a:r>
                <a:rPr lang="en-US" sz="1849" spc="18">
                  <a:solidFill>
                    <a:srgbClr val="000000"/>
                  </a:solidFill>
                  <a:latin typeface="Montserrat Light"/>
                </a:rPr>
                <a:t>Sex</a:t>
              </a:r>
            </a:p>
            <a:p>
              <a:pPr marL="399411" lvl="1" indent="-199705">
                <a:lnSpc>
                  <a:spcPts val="2774"/>
                </a:lnSpc>
                <a:buFont typeface="Arial"/>
                <a:buChar char="•"/>
              </a:pPr>
              <a:r>
                <a:rPr lang="en-US" sz="1849" spc="18">
                  <a:solidFill>
                    <a:srgbClr val="000000"/>
                  </a:solidFill>
                  <a:latin typeface="Montserrat Light"/>
                </a:rPr>
                <a:t>Chest Pain Type</a:t>
              </a:r>
            </a:p>
            <a:p>
              <a:pPr marL="399411" lvl="1" indent="-199705">
                <a:lnSpc>
                  <a:spcPts val="2774"/>
                </a:lnSpc>
                <a:buFont typeface="Arial"/>
                <a:buChar char="•"/>
              </a:pPr>
              <a:r>
                <a:rPr lang="en-US" sz="1849" spc="18">
                  <a:solidFill>
                    <a:srgbClr val="000000"/>
                  </a:solidFill>
                  <a:latin typeface="Montserrat Light"/>
                </a:rPr>
                <a:t>Resting BP</a:t>
              </a:r>
            </a:p>
            <a:p>
              <a:pPr marL="399411" lvl="1" indent="-199705">
                <a:lnSpc>
                  <a:spcPts val="2774"/>
                </a:lnSpc>
                <a:buFont typeface="Arial"/>
                <a:buChar char="•"/>
              </a:pPr>
              <a:r>
                <a:rPr lang="en-US" sz="1849" spc="18">
                  <a:solidFill>
                    <a:srgbClr val="000000"/>
                  </a:solidFill>
                  <a:latin typeface="Montserrat Light"/>
                </a:rPr>
                <a:t>Cholesterol</a:t>
              </a:r>
            </a:p>
            <a:p>
              <a:pPr>
                <a:lnSpc>
                  <a:spcPts val="2324"/>
                </a:lnSpc>
              </a:pPr>
              <a:endParaRPr lang="en-US" sz="1849" spc="18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174"/>
                </a:lnSpc>
              </a:pPr>
              <a:endParaRPr lang="en-US" sz="1849" spc="18">
                <a:solidFill>
                  <a:srgbClr val="000000"/>
                </a:solidFill>
                <a:latin typeface="Montserrat 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63076" y="3438525"/>
            <a:ext cx="2618105" cy="204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1849" spc="18">
                <a:solidFill>
                  <a:srgbClr val="000000"/>
                </a:solidFill>
                <a:latin typeface="Montserrat Light"/>
              </a:rPr>
              <a:t>6. Fasting Blood Sugar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1849" spc="18">
                <a:solidFill>
                  <a:srgbClr val="000000"/>
                </a:solidFill>
                <a:latin typeface="Montserrat Light"/>
              </a:rPr>
              <a:t>7. Resting ECG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1849" spc="18">
                <a:solidFill>
                  <a:srgbClr val="000000"/>
                </a:solidFill>
                <a:latin typeface="Montserrat Light"/>
              </a:rPr>
              <a:t>8. Max Heart Rate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1849" spc="18">
                <a:solidFill>
                  <a:srgbClr val="000000"/>
                </a:solidFill>
                <a:latin typeface="Montserrat Light"/>
              </a:rPr>
              <a:t>9. Exercise Angina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1849" spc="18">
                <a:solidFill>
                  <a:srgbClr val="000000"/>
                </a:solidFill>
                <a:latin typeface="Montserrat Light"/>
              </a:rPr>
              <a:t>10. Old Peak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1849" spc="18">
                <a:solidFill>
                  <a:srgbClr val="000000"/>
                </a:solidFill>
                <a:latin typeface="Montserrat Light"/>
              </a:rPr>
              <a:t>11. ST Slope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0558" y="1883202"/>
            <a:ext cx="7252485" cy="3548797"/>
            <a:chOff x="0" y="0"/>
            <a:chExt cx="9669980" cy="47317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98624"/>
              <a:ext cx="9669980" cy="240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975">
                  <a:solidFill>
                    <a:srgbClr val="FFFFFF"/>
                  </a:solidFill>
                  <a:latin typeface="League Spartan Bold"/>
                </a:rPr>
                <a:t>EXPLORATORY DATA ANALYSIS OF HEART FAILURE DATASET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40052" y="0"/>
              <a:ext cx="7989875" cy="66026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5524" y="120581"/>
              <a:ext cx="7058932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5271FF"/>
                  </a:solidFill>
                  <a:latin typeface="Libre Baskerville Bold"/>
                </a:rPr>
                <a:t>Visualizations in Tableau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506304"/>
              <a:ext cx="9669980" cy="22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7154540" y="3644797"/>
            <a:ext cx="2091682" cy="803340"/>
          </a:xfrm>
          <a:prstGeom prst="rect">
            <a:avLst/>
          </a:prstGeom>
          <a:solidFill>
            <a:srgbClr val="5271FF"/>
          </a:solidFill>
        </p:spPr>
      </p:sp>
      <p:sp>
        <p:nvSpPr>
          <p:cNvPr id="6" name="AutoShape 6"/>
          <p:cNvSpPr/>
          <p:nvPr/>
        </p:nvSpPr>
        <p:spPr>
          <a:xfrm>
            <a:off x="7154540" y="4549242"/>
            <a:ext cx="2091682" cy="799821"/>
          </a:xfrm>
          <a:prstGeom prst="rect">
            <a:avLst/>
          </a:prstGeom>
          <a:solidFill>
            <a:srgbClr val="5271FF"/>
          </a:solidFill>
        </p:spPr>
      </p:sp>
      <p:sp>
        <p:nvSpPr>
          <p:cNvPr id="7" name="AutoShape 7"/>
          <p:cNvSpPr/>
          <p:nvPr/>
        </p:nvSpPr>
        <p:spPr>
          <a:xfrm>
            <a:off x="7158988" y="5450167"/>
            <a:ext cx="2091682" cy="796860"/>
          </a:xfrm>
          <a:prstGeom prst="rect">
            <a:avLst/>
          </a:prstGeom>
          <a:solidFill>
            <a:srgbClr val="5271FF"/>
          </a:solidFill>
        </p:spPr>
      </p:sp>
      <p:sp>
        <p:nvSpPr>
          <p:cNvPr id="8" name="Freeform 8"/>
          <p:cNvSpPr/>
          <p:nvPr/>
        </p:nvSpPr>
        <p:spPr>
          <a:xfrm>
            <a:off x="3551681" y="3644797"/>
            <a:ext cx="3487740" cy="2266295"/>
          </a:xfrm>
          <a:custGeom>
            <a:avLst/>
            <a:gdLst/>
            <a:ahLst/>
            <a:cxnLst/>
            <a:rect l="l" t="t" r="r" b="b"/>
            <a:pathLst>
              <a:path w="3487740" h="2266295">
                <a:moveTo>
                  <a:pt x="0" y="0"/>
                </a:moveTo>
                <a:lnTo>
                  <a:pt x="3487740" y="0"/>
                </a:lnTo>
                <a:lnTo>
                  <a:pt x="3487740" y="2266295"/>
                </a:lnTo>
                <a:lnTo>
                  <a:pt x="0" y="2266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5522" y="3582904"/>
            <a:ext cx="2942334" cy="2229739"/>
          </a:xfrm>
          <a:custGeom>
            <a:avLst/>
            <a:gdLst/>
            <a:ahLst/>
            <a:cxnLst/>
            <a:rect l="l" t="t" r="r" b="b"/>
            <a:pathLst>
              <a:path w="2942334" h="2229739">
                <a:moveTo>
                  <a:pt x="0" y="0"/>
                </a:moveTo>
                <a:lnTo>
                  <a:pt x="2942334" y="0"/>
                </a:lnTo>
                <a:lnTo>
                  <a:pt x="2942334" y="2229740"/>
                </a:lnTo>
                <a:lnTo>
                  <a:pt x="0" y="222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92" r="-589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5522" y="971270"/>
            <a:ext cx="28180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5B79FF"/>
                </a:solidFill>
                <a:latin typeface="League Spartan Bold"/>
              </a:rPr>
              <a:t>MODELLING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31116" y="976033"/>
            <a:ext cx="5290964" cy="1868721"/>
            <a:chOff x="0" y="0"/>
            <a:chExt cx="7054618" cy="24916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7054618" cy="4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>
                  <a:solidFill>
                    <a:srgbClr val="5B79FF"/>
                  </a:solidFill>
                  <a:latin typeface="League Spartan Bold"/>
                </a:rPr>
                <a:t>Generation of ML Models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03138"/>
              <a:ext cx="7054618" cy="1888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10209" lvl="1" indent="-205105">
                <a:lnSpc>
                  <a:spcPts val="2849"/>
                </a:lnSpc>
                <a:buFont typeface="Arial"/>
                <a:buChar char="•"/>
              </a:pP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Compared performance of SVM, Logistic Regression, and </a:t>
              </a:r>
              <a:r>
                <a:rPr lang="en-US" sz="1899" spc="18" dirty="0" err="1">
                  <a:solidFill>
                    <a:srgbClr val="000000"/>
                  </a:solidFill>
                  <a:latin typeface="Montserrat Light"/>
                </a:rPr>
                <a:t>XGBoost</a:t>
              </a: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 Classifier </a:t>
              </a:r>
            </a:p>
            <a:p>
              <a:pPr marL="410209" lvl="1" indent="-205105" algn="l">
                <a:lnSpc>
                  <a:spcPts val="2849"/>
                </a:lnSpc>
                <a:buFont typeface="Arial"/>
                <a:buChar char="•"/>
              </a:pP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Hyperparameter tuning was performed </a:t>
              </a:r>
            </a:p>
            <a:p>
              <a:pPr algn="l">
                <a:lnSpc>
                  <a:spcPts val="2999"/>
                </a:lnSpc>
              </a:pPr>
              <a:endParaRPr lang="en-US" sz="1899" spc="18" dirty="0">
                <a:solidFill>
                  <a:srgbClr val="000000"/>
                </a:solidFill>
                <a:latin typeface="Montserrat Light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14724" y="3262303"/>
            <a:ext cx="2559613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>
                <a:solidFill>
                  <a:srgbClr val="5B79FF"/>
                </a:solidFill>
                <a:latin typeface="League Spartan Bold"/>
              </a:rPr>
              <a:t>SVM</a:t>
            </a:r>
            <a:endParaRPr lang="en-US" sz="2054" dirty="0">
              <a:solidFill>
                <a:srgbClr val="5B79FF"/>
              </a:solidFill>
              <a:latin typeface="League Spartan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35916" y="3269074"/>
            <a:ext cx="266968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>
                <a:solidFill>
                  <a:srgbClr val="5B79FF"/>
                </a:solidFill>
                <a:latin typeface="League Spartan Bold"/>
              </a:rPr>
              <a:t>Logistic Regression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4597" y="3247868"/>
            <a:ext cx="1458269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 err="1">
                <a:solidFill>
                  <a:srgbClr val="5B79FF"/>
                </a:solidFill>
                <a:latin typeface="League Spartan Bold"/>
              </a:rPr>
              <a:t>XGBoost</a:t>
            </a:r>
            <a:endParaRPr lang="en-US" sz="2054" dirty="0">
              <a:solidFill>
                <a:srgbClr val="5B79FF"/>
              </a:solidFill>
              <a:latin typeface="League Spartan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7353903" y="3878726"/>
            <a:ext cx="1692955" cy="390981"/>
            <a:chOff x="0" y="9525"/>
            <a:chExt cx="2257274" cy="52130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84.35%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92780"/>
              <a:ext cx="2257274" cy="23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043" spc="10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53903" y="4782490"/>
            <a:ext cx="1692955" cy="390925"/>
            <a:chOff x="0" y="9525"/>
            <a:chExt cx="2257274" cy="52123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85.71%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358352" y="5684124"/>
            <a:ext cx="1692955" cy="390925"/>
            <a:chOff x="0" y="9525"/>
            <a:chExt cx="2257274" cy="521233"/>
          </a:xfrm>
        </p:grpSpPr>
        <p:sp>
          <p:nvSpPr>
            <p:cNvPr id="24" name="TextBox 24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87.02%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sp>
        <p:nvSpPr>
          <p:cNvPr id="29" name="TextBox 14">
            <a:extLst>
              <a:ext uri="{FF2B5EF4-FFF2-40B4-BE49-F238E27FC236}">
                <a16:creationId xmlns:a16="http://schemas.microsoft.com/office/drawing/2014/main" id="{1267B3DC-B171-B969-C9B8-9B207E1716FA}"/>
              </a:ext>
            </a:extLst>
          </p:cNvPr>
          <p:cNvSpPr txBox="1"/>
          <p:nvPr/>
        </p:nvSpPr>
        <p:spPr>
          <a:xfrm>
            <a:off x="1219200" y="5886813"/>
            <a:ext cx="2559613" cy="284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1400" b="1" dirty="0">
                <a:latin typeface="Montserrat Light" panose="00000400000000000000" pitchFamily="2" charset="0"/>
              </a:rPr>
              <a:t>Hyperplane</a:t>
            </a:r>
            <a:endParaRPr lang="en-US" sz="2054" b="1" dirty="0">
              <a:latin typeface="Montserrat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48F91-2B20-2F2A-0FA4-36C7477FE636}"/>
              </a:ext>
            </a:extLst>
          </p:cNvPr>
          <p:cNvSpPr txBox="1"/>
          <p:nvPr/>
        </p:nvSpPr>
        <p:spPr>
          <a:xfrm>
            <a:off x="4612577" y="5886813"/>
            <a:ext cx="1516362" cy="378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1200" b="1" dirty="0">
                <a:latin typeface="Montserrat Light" panose="00000400000000000000" pitchFamily="2" charset="0"/>
              </a:rPr>
              <a:t>AUC ROC Curve</a:t>
            </a:r>
            <a:endParaRPr lang="en-US" sz="3200" b="1" dirty="0">
              <a:latin typeface="Montserrat Light" panose="000004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92533" y="359250"/>
            <a:ext cx="5585066" cy="6596700"/>
          </a:xfrm>
          <a:custGeom>
            <a:avLst/>
            <a:gdLst/>
            <a:ahLst/>
            <a:cxnLst/>
            <a:rect l="l" t="t" r="r" b="b"/>
            <a:pathLst>
              <a:path w="5585066" h="6596700">
                <a:moveTo>
                  <a:pt x="0" y="0"/>
                </a:moveTo>
                <a:lnTo>
                  <a:pt x="5585066" y="0"/>
                </a:lnTo>
                <a:lnTo>
                  <a:pt x="5585066" y="6596700"/>
                </a:lnTo>
                <a:lnTo>
                  <a:pt x="0" y="659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6961067" y="359250"/>
            <a:ext cx="5585066" cy="6596700"/>
          </a:xfrm>
          <a:custGeom>
            <a:avLst/>
            <a:gdLst/>
            <a:ahLst/>
            <a:cxnLst/>
            <a:rect l="l" t="t" r="r" b="b"/>
            <a:pathLst>
              <a:path w="5585066" h="6596700">
                <a:moveTo>
                  <a:pt x="5585066" y="0"/>
                </a:moveTo>
                <a:lnTo>
                  <a:pt x="0" y="0"/>
                </a:lnTo>
                <a:lnTo>
                  <a:pt x="0" y="6596700"/>
                </a:lnTo>
                <a:lnTo>
                  <a:pt x="5585066" y="6596700"/>
                </a:lnTo>
                <a:lnTo>
                  <a:pt x="5585066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2955986" y="1995487"/>
            <a:ext cx="3833475" cy="147230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5" name="Group 5"/>
          <p:cNvGrpSpPr/>
          <p:nvPr/>
        </p:nvGrpSpPr>
        <p:grpSpPr>
          <a:xfrm>
            <a:off x="3321364" y="2434139"/>
            <a:ext cx="3102719" cy="683617"/>
            <a:chOff x="0" y="0"/>
            <a:chExt cx="4136959" cy="91148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85.65%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1804"/>
              <a:ext cx="4136959" cy="379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7"/>
                </a:lnSpc>
              </a:pPr>
              <a:r>
                <a:rPr lang="en-US" sz="1545" spc="15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2955986" y="3653084"/>
            <a:ext cx="3833475" cy="146585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9" name="Group 9"/>
          <p:cNvGrpSpPr/>
          <p:nvPr/>
        </p:nvGrpSpPr>
        <p:grpSpPr>
          <a:xfrm>
            <a:off x="3321364" y="4090489"/>
            <a:ext cx="3102719" cy="683515"/>
            <a:chOff x="0" y="0"/>
            <a:chExt cx="4136959" cy="91135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86.65%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1804"/>
              <a:ext cx="4136959" cy="379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1"/>
                </a:lnSpc>
              </a:pPr>
              <a:r>
                <a:rPr lang="en-US" sz="1547" spc="15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2964139" y="5304231"/>
            <a:ext cx="3833475" cy="1460424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13" name="Group 13"/>
          <p:cNvGrpSpPr/>
          <p:nvPr/>
        </p:nvGrpSpPr>
        <p:grpSpPr>
          <a:xfrm>
            <a:off x="3329517" y="5742934"/>
            <a:ext cx="3102719" cy="683515"/>
            <a:chOff x="0" y="0"/>
            <a:chExt cx="4136959" cy="91135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88.55%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31804"/>
              <a:ext cx="4136959" cy="379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1"/>
                </a:lnSpc>
              </a:pPr>
              <a:r>
                <a:rPr lang="en-US" sz="1547" spc="15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63215" y="6841477"/>
            <a:ext cx="10880029" cy="959245"/>
            <a:chOff x="0" y="0"/>
            <a:chExt cx="14506705" cy="1278994"/>
          </a:xfrm>
        </p:grpSpPr>
        <p:sp>
          <p:nvSpPr>
            <p:cNvPr id="17" name="AutoShape 17"/>
            <p:cNvSpPr/>
            <p:nvPr/>
          </p:nvSpPr>
          <p:spPr>
            <a:xfrm>
              <a:off x="0" y="0"/>
              <a:ext cx="14506705" cy="12789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408927" y="278956"/>
              <a:ext cx="6023144" cy="158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5271FF"/>
                  </a:solidFill>
                  <a:latin typeface="League Spartan"/>
                </a:rPr>
                <a:t>KAYTLIN WU  | 2024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3919" y="742950"/>
            <a:ext cx="7365761" cy="1381125"/>
            <a:chOff x="0" y="0"/>
            <a:chExt cx="9821015" cy="184150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9821015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5271FF"/>
                  </a:solidFill>
                  <a:latin typeface="League Spartan Bold"/>
                </a:rPr>
                <a:t>FINAL LOGISTIC REGRESSION MODEL EVALUATION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5589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4830" y="-571500"/>
            <a:ext cx="10843260" cy="261366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3" name="Group 3"/>
          <p:cNvGrpSpPr/>
          <p:nvPr/>
        </p:nvGrpSpPr>
        <p:grpSpPr>
          <a:xfrm>
            <a:off x="1118788" y="2668832"/>
            <a:ext cx="1780671" cy="178066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r="-24999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986464" y="2668832"/>
            <a:ext cx="1780671" cy="178066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8337" r="-8337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6854140" y="2668832"/>
            <a:ext cx="1780671" cy="178066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6848" r="-26848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1520" y="4740809"/>
            <a:ext cx="2555208" cy="1569669"/>
            <a:chOff x="0" y="0"/>
            <a:chExt cx="3406944" cy="20928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>
                  <a:solidFill>
                    <a:srgbClr val="5271FF"/>
                  </a:solidFill>
                  <a:latin typeface="Libre Baskerville Italics"/>
                </a:rPr>
                <a:t>Expand Dataset Analysis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08873"/>
              <a:ext cx="3406944" cy="1684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>
                  <a:solidFill>
                    <a:srgbClr val="000000"/>
                  </a:solidFill>
                  <a:latin typeface="Montserrat Light"/>
                </a:rPr>
                <a:t>All ML model analyzed are limited by the total number of samples, so acquiring more data is critical to tuning the models.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599196" y="4740809"/>
            <a:ext cx="2555208" cy="1312494"/>
            <a:chOff x="0" y="0"/>
            <a:chExt cx="3406944" cy="174999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>
                  <a:solidFill>
                    <a:srgbClr val="5271FF"/>
                  </a:solidFill>
                  <a:latin typeface="Libre Baskerville Italics"/>
                </a:rPr>
                <a:t>Additional ML Models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08873"/>
              <a:ext cx="3406944" cy="134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>
                  <a:solidFill>
                    <a:srgbClr val="000000"/>
                  </a:solidFill>
                  <a:latin typeface="Montserrat Light"/>
                </a:rPr>
                <a:t>Investigate whether there are more applicable models that are of better performance, including ensemble models.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66872" y="4740809"/>
            <a:ext cx="2555208" cy="1312494"/>
            <a:chOff x="0" y="0"/>
            <a:chExt cx="3406944" cy="174999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>
                  <a:solidFill>
                    <a:srgbClr val="5271FF"/>
                  </a:solidFill>
                  <a:latin typeface="Libre Baskerville Italics"/>
                </a:rPr>
                <a:t>Feature Engineering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08873"/>
              <a:ext cx="3406944" cy="134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>
                  <a:solidFill>
                    <a:srgbClr val="000000"/>
                  </a:solidFill>
                  <a:latin typeface="Montserrat Light"/>
                </a:rPr>
                <a:t>Potential to leverage medical knowledge to connect parameters for more in-depth analysis.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93919" y="990600"/>
            <a:ext cx="7365761" cy="885825"/>
            <a:chOff x="0" y="0"/>
            <a:chExt cx="9821015" cy="118110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0"/>
              <a:ext cx="9821015" cy="66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FFFFFF"/>
                  </a:solidFill>
                  <a:latin typeface="League Spartan"/>
                </a:rPr>
                <a:t>FUTURE RECOMMENDATIONS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985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63215" y="1021997"/>
            <a:ext cx="10880029" cy="527120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-410815" y="3076575"/>
            <a:ext cx="10880029" cy="12029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731520" y="1657350"/>
            <a:ext cx="1951196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9"/>
              </a:lnSpc>
              <a:spcBef>
                <a:spcPct val="0"/>
              </a:spcBef>
            </a:pPr>
            <a:r>
              <a:rPr lang="en-US" sz="5799">
                <a:solidFill>
                  <a:srgbClr val="5271FF"/>
                </a:solidFill>
                <a:latin typeface="Libre Baskerville Bold"/>
              </a:rPr>
              <a:t>Q&amp;A</a:t>
            </a:r>
          </a:p>
        </p:txBody>
      </p:sp>
      <p:sp>
        <p:nvSpPr>
          <p:cNvPr id="5" name="Freeform 5"/>
          <p:cNvSpPr/>
          <p:nvPr/>
        </p:nvSpPr>
        <p:spPr>
          <a:xfrm>
            <a:off x="5874634" y="-923971"/>
            <a:ext cx="7757932" cy="916314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31520" y="3076575"/>
            <a:ext cx="4539127" cy="3531786"/>
            <a:chOff x="0" y="0"/>
            <a:chExt cx="6052170" cy="4709048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6052170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sz="2099">
                  <a:solidFill>
                    <a:srgbClr val="5271FF"/>
                  </a:solidFill>
                  <a:latin typeface="Libre Baskerville Italics"/>
                </a:rPr>
                <a:t>Acknowledgements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92038"/>
              <a:ext cx="6052170" cy="4017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24"/>
                </a:lnSpc>
              </a:pPr>
              <a:r>
                <a:rPr lang="en-US" sz="1749" spc="17">
                  <a:solidFill>
                    <a:srgbClr val="000000"/>
                  </a:solidFill>
                  <a:latin typeface="Montserrat Light"/>
                </a:rPr>
                <a:t>Kaggle Dataset: https://www.kaggle.com/datasets/fedesoriano/heart-failure-prediction/</a:t>
              </a:r>
            </a:p>
            <a:p>
              <a:pPr>
                <a:lnSpc>
                  <a:spcPts val="2624"/>
                </a:lnSpc>
              </a:pPr>
              <a:endParaRPr lang="en-US" sz="1749" spc="17">
                <a:solidFill>
                  <a:srgbClr val="000000"/>
                </a:solidFill>
                <a:latin typeface="Montserrat Light"/>
              </a:endParaRPr>
            </a:p>
            <a:p>
              <a:pPr>
                <a:lnSpc>
                  <a:spcPts val="2624"/>
                </a:lnSpc>
              </a:pPr>
              <a:r>
                <a:rPr lang="en-US" sz="1749" spc="17">
                  <a:solidFill>
                    <a:srgbClr val="000000"/>
                  </a:solidFill>
                  <a:latin typeface="Montserrat Light"/>
                </a:rPr>
                <a:t>GitHub Repository: ____________________</a:t>
              </a:r>
            </a:p>
            <a:p>
              <a:pPr>
                <a:lnSpc>
                  <a:spcPts val="2324"/>
                </a:lnSpc>
              </a:pPr>
              <a:endParaRPr lang="en-US" sz="1749" spc="17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324"/>
                </a:lnSpc>
              </a:pPr>
              <a:endParaRPr lang="en-US" sz="1749" spc="17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025"/>
                </a:lnSpc>
              </a:pPr>
              <a:endParaRPr lang="en-US" sz="1749" spc="17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025"/>
                </a:lnSpc>
              </a:pPr>
              <a:endParaRPr lang="en-US" sz="1749" spc="17">
                <a:solidFill>
                  <a:srgbClr val="000000"/>
                </a:solidFill>
                <a:latin typeface="Montserrat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290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Libre Baskerville Italics</vt:lpstr>
      <vt:lpstr>League Spartan Bold</vt:lpstr>
      <vt:lpstr>Montserrat Light Bold</vt:lpstr>
      <vt:lpstr>League Spartan</vt:lpstr>
      <vt:lpstr>Montserrat Light</vt:lpstr>
      <vt:lpstr>Libre Baskerville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Heart Sketch Medical Healthcare Presentation</dc:title>
  <cp:lastModifiedBy>UltimateKayCorp</cp:lastModifiedBy>
  <cp:revision>5</cp:revision>
  <dcterms:created xsi:type="dcterms:W3CDTF">2006-08-16T00:00:00Z</dcterms:created>
  <dcterms:modified xsi:type="dcterms:W3CDTF">2024-01-05T06:21:17Z</dcterms:modified>
  <dc:identifier>DAF45YyMWWM</dc:identifier>
</cp:coreProperties>
</file>