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07" r:id="rId6"/>
    <p:sldId id="304" r:id="rId7"/>
    <p:sldId id="305" r:id="rId8"/>
    <p:sldId id="306" r:id="rId9"/>
    <p:sldId id="299" r:id="rId10"/>
    <p:sldId id="290" r:id="rId11"/>
    <p:sldId id="286" r:id="rId12"/>
    <p:sldId id="300" r:id="rId13"/>
    <p:sldId id="301" r:id="rId14"/>
    <p:sldId id="302" r:id="rId15"/>
    <p:sldId id="303" r:id="rId16"/>
    <p:sldId id="296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646" autoAdjust="0"/>
  </p:normalViewPr>
  <p:slideViewPr>
    <p:cSldViewPr snapToGrid="0">
      <p:cViewPr>
        <p:scale>
          <a:sx n="90" d="100"/>
          <a:sy n="90" d="100"/>
        </p:scale>
        <p:origin x="44" y="3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82" d="100"/>
          <a:sy n="82" d="100"/>
        </p:scale>
        <p:origin x="39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A866D74C-B42B-421F-991B-DC8138906F81}" type="datetime1">
              <a:rPr lang="ru-RU" smtClean="0"/>
              <a:t>01.04.2025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AFF3A6F-DEFA-45E0-9496-BEE7C2C6F3D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3D963EC9-D16A-42AB-8B8A-8FDEF0583346}" type="datetime1">
              <a:rPr lang="ru-RU" smtClean="0"/>
              <a:pPr/>
              <a:t>01.04.2025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F97DC217-DF71-1A49-B3EA-559F1F43B0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7DC217-DF71-1A49-B3EA-559F1F43B0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7DC217-DF71-1A49-B3EA-559F1F43B0F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7DC217-DF71-1A49-B3EA-559F1F43B0F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7DC217-DF71-1A49-B3EA-559F1F43B0FF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Arial" panose="020B060402020202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Полилиния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Полилиния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rtlCol="0" anchor="b">
            <a:noAutofit/>
          </a:bodyPr>
          <a:lstStyle>
            <a:lvl1pPr algn="l">
              <a:defRPr lang="ru-RU" sz="60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Полилиния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8" name="Полилиния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  <a:cs typeface="+mn-cs"/>
                </a:endParaRPr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Autofit/>
          </a:bodyPr>
          <a:lstStyle>
            <a:lvl1pPr>
              <a:defRPr lang="ru-RU" sz="42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 rtlCol="0">
            <a:normAutofit/>
          </a:bodyPr>
          <a:lstStyle>
            <a:lvl1pPr marL="0" indent="0">
              <a:buNone/>
              <a:defRPr lang="ru-RU">
                <a:latin typeface="Arial" panose="020B0604020202020204" pitchFamily="34" charset="0"/>
                <a:cs typeface="+mn-cs"/>
              </a:defRPr>
            </a:lvl1pPr>
            <a:lvl2pPr marL="457200" indent="0">
              <a:buNone/>
              <a:defRPr lang="ru-RU">
                <a:latin typeface="Arial" panose="020B0604020202020204" pitchFamily="34" charset="0"/>
                <a:cs typeface="+mn-cs"/>
              </a:defRPr>
            </a:lvl2pPr>
            <a:lvl3pPr marL="914400" indent="0">
              <a:buNone/>
              <a:defRPr lang="ru-RU">
                <a:latin typeface="Arial" panose="020B0604020202020204" pitchFamily="34" charset="0"/>
                <a:cs typeface="+mn-cs"/>
              </a:defRPr>
            </a:lvl3pPr>
            <a:lvl4pPr marL="1371600" indent="0">
              <a:buNone/>
              <a:defRPr lang="ru-RU">
                <a:latin typeface="Arial" panose="020B0604020202020204" pitchFamily="34" charset="0"/>
                <a:cs typeface="+mn-cs"/>
              </a:defRPr>
            </a:lvl4pPr>
            <a:lvl5pPr marL="1828800" indent="0">
              <a:buNone/>
              <a:defRPr lang="ru-RU"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r>
              <a:rPr lang="ru-RU" dirty="0"/>
              <a:t>08.09.20ГГ</a:t>
            </a:r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изображение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Полилиния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8" name="Полилиния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  <a:cs typeface="+mn-cs"/>
                </a:endParaRPr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rtlCol="0" anchor="ctr" anchorCtr="0">
            <a:noAutofit/>
          </a:bodyPr>
          <a:lstStyle>
            <a:lvl1pPr>
              <a:defRPr lang="ru-RU" sz="60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r>
              <a:rPr lang="ru-RU" dirty="0"/>
              <a:t>08.09.20ГГ</a:t>
            </a:r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rtlCol="0" anchor="b">
            <a:noAutofit/>
          </a:bodyPr>
          <a:lstStyle>
            <a:lvl1pPr>
              <a:defRPr lang="ru-RU" sz="42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 rtlCol="0"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 lang="ru-RU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r>
              <a:rPr lang="ru-RU" dirty="0"/>
              <a:t>08.09.20ГГ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 lang="ru-RU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 lang="ru-RU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Полилиния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Полилиния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rtlCol="0" anchor="b">
            <a:noAutofit/>
          </a:bodyPr>
          <a:lstStyle>
            <a:lvl1pPr algn="l">
              <a:defRPr lang="ru-RU" sz="6000" b="1">
                <a:solidFill>
                  <a:schemeClr val="bg1"/>
                </a:solidFill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ru-RU" sz="32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 dirty="0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 с содержимы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Полилиния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8" name="Полилиния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  <a:cs typeface="+mn-cs"/>
                </a:endParaRPr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rtlCol="0" anchor="b">
            <a:noAutofit/>
          </a:bodyPr>
          <a:lstStyle>
            <a:lvl1pPr>
              <a:defRPr lang="ru-RU" sz="42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ru-RU" sz="2000">
                <a:latin typeface="Arial" panose="020B0604020202020204" pitchFamily="34" charset="0"/>
                <a:cs typeface="+mn-cs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ru-RU" sz="2000">
                <a:latin typeface="Arial" panose="020B0604020202020204" pitchFamily="34" charset="0"/>
                <a:cs typeface="+mn-cs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r>
              <a:rPr lang="ru-RU" dirty="0"/>
              <a:t>08.09.20ГГ</a:t>
            </a:r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Autofit/>
          </a:bodyPr>
          <a:lstStyle>
            <a:lvl1pPr>
              <a:defRPr lang="ru-RU" sz="4200" b="1">
                <a:solidFill>
                  <a:schemeClr val="bg1"/>
                </a:solidFill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r>
              <a:rPr lang="ru-RU" dirty="0"/>
              <a:t>08.09.20ГГ</a:t>
            </a:r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Диаграмма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rtlCol="0" anchor="b">
            <a:noAutofit/>
          </a:bodyPr>
          <a:lstStyle>
            <a:lvl1pPr>
              <a:defRPr lang="ru-RU" sz="42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 lang="ru-RU">
                <a:latin typeface="Arial" panose="020B0604020202020204" pitchFamily="34" charset="0"/>
                <a:cs typeface="+mn-cs"/>
              </a:defRPr>
            </a:lvl1pPr>
            <a:lvl2pPr marL="457200" indent="0">
              <a:buNone/>
              <a:defRPr lang="ru-RU">
                <a:latin typeface="Arial" panose="020B0604020202020204" pitchFamily="34" charset="0"/>
                <a:cs typeface="+mn-cs"/>
              </a:defRPr>
            </a:lvl2pPr>
            <a:lvl3pPr marL="914400" indent="0">
              <a:buNone/>
              <a:defRPr lang="ru-RU">
                <a:latin typeface="Arial" panose="020B0604020202020204" pitchFamily="34" charset="0"/>
                <a:cs typeface="+mn-cs"/>
              </a:defRPr>
            </a:lvl3pPr>
            <a:lvl4pPr marL="1371600" indent="0">
              <a:buNone/>
              <a:defRPr lang="ru-RU">
                <a:latin typeface="Arial" panose="020B0604020202020204" pitchFamily="34" charset="0"/>
                <a:cs typeface="+mn-cs"/>
              </a:defRPr>
            </a:lvl4pPr>
            <a:lvl5pPr marL="1828800" indent="0">
              <a:buNone/>
              <a:defRPr lang="ru-RU"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r>
              <a:rPr lang="ru-RU" dirty="0"/>
              <a:t>08.09.20ГГ</a:t>
            </a:r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верш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Полилиния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Полилиния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rtlCol="0" anchor="b">
            <a:noAutofit/>
          </a:bodyPr>
          <a:lstStyle>
            <a:lvl1pPr algn="l">
              <a:defRPr lang="ru-RU" sz="60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rtlCol="0" anchor="t" anchorCtr="0">
            <a:normAutofit/>
          </a:bodyPr>
          <a:lstStyle>
            <a:lvl1pPr marL="0" indent="0" algn="l">
              <a:buNone/>
              <a:defRPr lang="ru-RU" sz="2800">
                <a:latin typeface="Arial" panose="020B0604020202020204" pitchFamily="34" charset="0"/>
                <a:cs typeface="+mn-cs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r>
              <a:rPr lang="ru-RU" dirty="0"/>
              <a:t>08.09.20ГГ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tx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tx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kumimoji="0" lang="ru-RU" sz="72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Demi"/>
                <a:ea typeface="+mj-ea"/>
                <a:cs typeface="+mj-cs"/>
              </a:rPr>
              <a:t>Сайт для планирования путешествий</a:t>
            </a:r>
            <a:endParaRPr lang="ru-RU" sz="7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EB381-B787-43B9-9F36-851670C4593E}"/>
              </a:ext>
            </a:extLst>
          </p:cNvPr>
          <p:cNvSpPr txBox="1"/>
          <p:nvPr/>
        </p:nvSpPr>
        <p:spPr>
          <a:xfrm>
            <a:off x="2220684" y="4733735"/>
            <a:ext cx="3701143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Наша команда: Каюков Захар, Свиридов Никита и Сидорова Полина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17290-E684-42AE-94F2-F86C5EDEE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444" y="252549"/>
            <a:ext cx="2947306" cy="1172210"/>
          </a:xfrm>
        </p:spPr>
        <p:txBody>
          <a:bodyPr/>
          <a:lstStyle/>
          <a:p>
            <a:r>
              <a:rPr lang="ru-RU" dirty="0"/>
              <a:t>Риски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CA9321-DFB8-4C27-A5D9-9A2358AEC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793" y="1742839"/>
            <a:ext cx="6220277" cy="291951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ru-RU" dirty="0"/>
              <a:t>Технические</a:t>
            </a:r>
          </a:p>
          <a:p>
            <a:pPr marL="514350" indent="-514350">
              <a:buAutoNum type="arabicPeriod"/>
            </a:pPr>
            <a:r>
              <a:rPr lang="ru-RU" dirty="0"/>
              <a:t>Качества данных</a:t>
            </a:r>
          </a:p>
          <a:p>
            <a:pPr marL="514350" indent="-514350">
              <a:buAutoNum type="arabicPeriod"/>
            </a:pPr>
            <a:r>
              <a:rPr lang="ru-RU" dirty="0"/>
              <a:t>Внешних факторов</a:t>
            </a:r>
          </a:p>
          <a:p>
            <a:pPr marL="514350" indent="-514350">
              <a:buAutoNum type="arabicPeriod"/>
            </a:pPr>
            <a:r>
              <a:rPr lang="ru-RU" dirty="0"/>
              <a:t>Планирования и сроков</a:t>
            </a:r>
          </a:p>
          <a:p>
            <a:pPr marL="514350" indent="-514350">
              <a:buAutoNum type="arabicPeriod"/>
            </a:pPr>
            <a:r>
              <a:rPr lang="ru-RU" dirty="0"/>
              <a:t>Пользовательского опыта</a:t>
            </a:r>
          </a:p>
          <a:p>
            <a:pPr marL="514350" indent="-514350">
              <a:buAutoNum type="arabicPeriod"/>
            </a:pPr>
            <a:r>
              <a:rPr lang="ru-RU" dirty="0"/>
              <a:t>Нагрузка на </a:t>
            </a:r>
            <a:r>
              <a:rPr lang="en-US" dirty="0"/>
              <a:t>PostgreSQL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Коммуникационные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44B3E-24BE-49B4-B47E-FF6FDA239FE3}"/>
              </a:ext>
            </a:extLst>
          </p:cNvPr>
          <p:cNvSpPr txBox="1"/>
          <p:nvPr/>
        </p:nvSpPr>
        <p:spPr>
          <a:xfrm>
            <a:off x="533400" y="59591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*вероятность, влияние, причины, последствия, управления в файле</a:t>
            </a:r>
          </a:p>
        </p:txBody>
      </p:sp>
    </p:spTree>
    <p:extLst>
      <p:ext uri="{BB962C8B-B14F-4D97-AF65-F5344CB8AC3E}">
        <p14:creationId xmlns:p14="http://schemas.microsoft.com/office/powerpoint/2010/main" val="258294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8BB47-4F62-4E63-8334-30D4AB1E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-587374"/>
            <a:ext cx="9779183" cy="1570038"/>
          </a:xfrm>
        </p:spPr>
        <p:txBody>
          <a:bodyPr/>
          <a:lstStyle/>
          <a:p>
            <a:r>
              <a:rPr lang="ru-RU" dirty="0"/>
              <a:t>Этапы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327FDB-8B5F-4146-A0F9-E3EA1E317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18" y="1170432"/>
            <a:ext cx="11984082" cy="33668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Юнит-тестирование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Проверка работы отдельных компонентов (авторизация, генерация маршрута, редактирование)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API-запросов к внутренним 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микросервисам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Интеграционное тестирование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Проверка работы API-шлюза и 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микросервисов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 взаимодействия с внешними сервисами (билеты, отели)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Отработка ошибок при недоступности API-партнеров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Нагрузочное тестирование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Проверка задержки API при высоком трафике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Определение максимального количества запросов в секунду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871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8BB47-4F62-4E63-8334-30D4AB1E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-587374"/>
            <a:ext cx="9779183" cy="1570038"/>
          </a:xfrm>
        </p:spPr>
        <p:txBody>
          <a:bodyPr/>
          <a:lstStyle/>
          <a:p>
            <a:r>
              <a:rPr lang="ru-RU" dirty="0"/>
              <a:t>Этапы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327FDB-8B5F-4146-A0F9-E3EA1E317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18" y="1170432"/>
            <a:ext cx="11984082" cy="33668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UI/UX и </a:t>
            </a:r>
            <a:r>
              <a:rPr lang="ru-RU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кроссбраузерное</a:t>
            </a: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тестирование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Проверка интерфейса на разных устройствах и браузерах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Тестирование удобства пользовательского опыта (A/B-тестирование)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времени на выполнение базовых действий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Безопасность и финальная отладка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Авторизация пользователей </a:t>
            </a:r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Итоговая регрессия перед выпуском MVP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Критерии успешного тестирования</a:t>
            </a:r>
            <a:b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95% покрытия функционала </a:t>
            </a:r>
            <a:r>
              <a:rPr lang="ru-RU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автотестами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 критичные баги исправлены 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ИИ-рекомендации точны и актуальны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188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469" y="1024074"/>
            <a:ext cx="6220278" cy="326281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6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D497EB-202B-41A1-A6EA-7A13BFCC8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28" y="1395918"/>
            <a:ext cx="7428614" cy="5398286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332E305-389F-19F0-E6D0-64040D23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548" y="-232069"/>
            <a:ext cx="9779183" cy="1570038"/>
          </a:xfrm>
        </p:spPr>
        <p:txBody>
          <a:bodyPr/>
          <a:lstStyle/>
          <a:p>
            <a:r>
              <a:rPr lang="ru-RU" dirty="0"/>
              <a:t>Функциональные и нефункциональные 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393651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DAF29-507F-141D-B8EC-FD1EB432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901" y="55326"/>
            <a:ext cx="4850675" cy="884313"/>
          </a:xfrm>
        </p:spPr>
        <p:txBody>
          <a:bodyPr/>
          <a:lstStyle/>
          <a:p>
            <a:r>
              <a:rPr lang="ru-RU" dirty="0"/>
              <a:t>Стек технологий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4B4D82-0649-201D-2DCF-8054B373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662" y="998120"/>
            <a:ext cx="1424763" cy="487396"/>
          </a:xfrm>
        </p:spPr>
        <p:txBody>
          <a:bodyPr/>
          <a:lstStyle/>
          <a:p>
            <a:pPr algn="l"/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Бэкенд:</a:t>
            </a:r>
            <a:endParaRPr lang="ru-RU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ru-RU" sz="14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BD2EA-801D-422D-ABB0-C3D266F8DF12}"/>
              </a:ext>
            </a:extLst>
          </p:cNvPr>
          <p:cNvSpPr txBox="1"/>
          <p:nvPr/>
        </p:nvSpPr>
        <p:spPr>
          <a:xfrm>
            <a:off x="7024577" y="921404"/>
            <a:ext cx="6096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Arial"/>
              </a:rPr>
              <a:t>Базы данных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rgbClr val="1F2328"/>
              </a:solidFill>
              <a:effectLst/>
              <a:uLnTx/>
              <a:uFillTx/>
              <a:latin typeface="-apple-system"/>
              <a:ea typeface="+mn-ea"/>
              <a:cs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734C85-17EF-0029-D705-B2BA95CCC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181" y="1634022"/>
            <a:ext cx="2344102" cy="4349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6F5543-A79C-3C74-4B1B-01B72ED0F410}"/>
              </a:ext>
            </a:extLst>
          </p:cNvPr>
          <p:cNvSpPr txBox="1"/>
          <p:nvPr/>
        </p:nvSpPr>
        <p:spPr>
          <a:xfrm>
            <a:off x="1882752" y="2605201"/>
            <a:ext cx="6096000" cy="123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Arial"/>
              </a:rPr>
              <a:t>Фронтенд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1F2328"/>
              </a:solidFill>
              <a:effectLst/>
              <a:uLnTx/>
              <a:uFillTx/>
              <a:latin typeface="-apple-system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err="1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Arial"/>
              </a:rPr>
              <a:t>React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Arial"/>
              </a:rPr>
              <a:t> + SSR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 err="1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Arial"/>
              </a:rPr>
              <a:t>shadcn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Arial"/>
              </a:rPr>
              <a:t>/</a:t>
            </a:r>
            <a:r>
              <a:rPr kumimoji="0" lang="ru-RU" b="0" i="0" u="none" strike="noStrike" kern="1200" cap="none" spc="0" normalizeH="0" baseline="0" noProof="0" dirty="0" err="1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Arial"/>
              </a:rPr>
              <a:t>ui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Arial"/>
              </a:rPr>
              <a:t> + </a:t>
            </a:r>
            <a:r>
              <a:rPr kumimoji="0" lang="ru-RU" b="0" i="0" u="none" strike="noStrike" kern="1200" cap="none" spc="0" normalizeH="0" baseline="0" noProof="0" dirty="0" err="1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Arial"/>
              </a:rPr>
              <a:t>Tailwind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Arial"/>
              </a:rPr>
              <a:t> CSS 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4D67EA64-ADC2-7C5F-B910-3629204BB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495" y="3840411"/>
            <a:ext cx="2403473" cy="170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53EBD9-6DFE-6A5C-F07C-181A79FA0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032" y="1445927"/>
            <a:ext cx="2092983" cy="6451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E8DB20E-6A14-258A-FDED-AAC5489EB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310" y="2172518"/>
            <a:ext cx="1829187" cy="6244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0DDA280-CC06-E542-9340-8153D0A998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096" y="1511576"/>
            <a:ext cx="2340723" cy="5138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28CCA0-11E8-5B01-0764-AFFD6A4B7DEA}"/>
              </a:ext>
            </a:extLst>
          </p:cNvPr>
          <p:cNvSpPr txBox="1"/>
          <p:nvPr/>
        </p:nvSpPr>
        <p:spPr>
          <a:xfrm>
            <a:off x="6338724" y="3229104"/>
            <a:ext cx="6096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Arial"/>
              </a:rPr>
              <a:t>Системы рекомендаций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D3DC1B6-2A93-997B-C045-F09705DA46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5645" y="3789864"/>
            <a:ext cx="1733107" cy="90988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5FDAF48-3D8C-A785-A884-3CE7FEAD1F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8614" y="4912901"/>
            <a:ext cx="2050312" cy="1025156"/>
          </a:xfrm>
          <a:prstGeom prst="rect">
            <a:avLst/>
          </a:prstGeom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D20EDB36-4397-A13C-6463-F777D5EC0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39" y="3753762"/>
            <a:ext cx="1964165" cy="98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65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4836A-2BFB-0558-36EA-92CEAF47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612" y="-785019"/>
            <a:ext cx="9779183" cy="1570038"/>
          </a:xfrm>
        </p:spPr>
        <p:txBody>
          <a:bodyPr/>
          <a:lstStyle/>
          <a:p>
            <a:r>
              <a:rPr lang="ru-RU" dirty="0"/>
              <a:t>Диаграмма основных классов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D82D3A-2290-08AA-D711-B9B78C7F5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434" t="6182" r="10952"/>
          <a:stretch/>
        </p:blipFill>
        <p:spPr>
          <a:xfrm>
            <a:off x="2349518" y="839972"/>
            <a:ext cx="7110191" cy="6018028"/>
          </a:xfrm>
        </p:spPr>
      </p:pic>
    </p:spTree>
    <p:extLst>
      <p:ext uri="{BB962C8B-B14F-4D97-AF65-F5344CB8AC3E}">
        <p14:creationId xmlns:p14="http://schemas.microsoft.com/office/powerpoint/2010/main" val="7845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24F14-0502-B03C-EB5C-3614E8A5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852" y="-990972"/>
            <a:ext cx="9779183" cy="1744415"/>
          </a:xfrm>
        </p:spPr>
        <p:txBody>
          <a:bodyPr/>
          <a:lstStyle/>
          <a:p>
            <a:r>
              <a:rPr lang="ru-RU" dirty="0"/>
              <a:t>Диаграмма компонентов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637C6C-9F01-5F91-4D3A-EC32F756E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85" y="849195"/>
            <a:ext cx="1281912" cy="5943410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DDDA9C29-6175-AFCF-C3D8-3DA4D8923C10}"/>
              </a:ext>
            </a:extLst>
          </p:cNvPr>
          <p:cNvSpPr txBox="1">
            <a:spLocks/>
          </p:cNvSpPr>
          <p:nvPr/>
        </p:nvSpPr>
        <p:spPr>
          <a:xfrm>
            <a:off x="5709683" y="1049935"/>
            <a:ext cx="8166493" cy="5107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16712-56E3-9F9C-4076-47D8BC32A8BA}"/>
              </a:ext>
            </a:extLst>
          </p:cNvPr>
          <p:cNvSpPr txBox="1"/>
          <p:nvPr/>
        </p:nvSpPr>
        <p:spPr>
          <a:xfrm>
            <a:off x="3391205" y="849195"/>
            <a:ext cx="2166078" cy="1002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000" kern="1200" dirty="0" err="1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Frontend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(</a:t>
            </a:r>
            <a:r>
              <a:rPr lang="ru-RU" sz="1000" kern="1200" dirty="0" err="1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React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+ SSR)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Генерация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маршрута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Интерактивный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чек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-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лист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Редактирование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маршрута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Авторизация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и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личный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кабинет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07BA6-1910-B4AE-46DB-53F699F6A6A9}"/>
              </a:ext>
            </a:extLst>
          </p:cNvPr>
          <p:cNvSpPr txBox="1"/>
          <p:nvPr/>
        </p:nvSpPr>
        <p:spPr>
          <a:xfrm>
            <a:off x="3391205" y="2000820"/>
            <a:ext cx="2236962" cy="1002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API Gateway</a:t>
            </a:r>
            <a:endParaRPr lang="ru-RU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Аутентификация</a:t>
            </a:r>
            <a:endParaRPr lang="ru-RU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Маршрутизация</a:t>
            </a:r>
            <a:endParaRPr lang="ru-RU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Rate </a:t>
            </a:r>
            <a:r>
              <a:rPr lang="ru-RU" sz="1000" kern="1200" dirty="0" err="1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limiting</a:t>
            </a:r>
            <a:endParaRPr lang="ru-RU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Кэширование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запросов</a:t>
            </a:r>
            <a:endParaRPr lang="ru-RU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F455F-AF73-7CCA-6875-E4E3E648D70F}"/>
              </a:ext>
            </a:extLst>
          </p:cNvPr>
          <p:cNvSpPr txBox="1"/>
          <p:nvPr/>
        </p:nvSpPr>
        <p:spPr>
          <a:xfrm>
            <a:off x="3391205" y="3020425"/>
            <a:ext cx="4848671" cy="1556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000" kern="1200" dirty="0" err="1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UserProfile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(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Личный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кабинет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,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регистрация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000" kern="1200" dirty="0" err="1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RoutePlanner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(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Генерация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и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оптимизация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маршрутов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000" kern="1200" dirty="0" err="1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InteractiveChecklist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(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Отслеживание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выполнения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маршрута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,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редактирование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точек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000" kern="1200" dirty="0" err="1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Recommendations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(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Предложения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альтернативных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мест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при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редактировании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000" kern="1200" dirty="0" err="1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SearchService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(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Поиск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билетов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и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отелей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000" kern="1200" dirty="0" err="1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PricingService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(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Цены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и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актуальные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предложения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000" kern="1200" dirty="0" err="1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Notifications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(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Уведомления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о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маршруте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,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изменениях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,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предложениях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Analytics (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Аналитика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пользовательского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поведения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5BAE1-83E9-5F71-C234-51BB7DDA36D7}"/>
              </a:ext>
            </a:extLst>
          </p:cNvPr>
          <p:cNvSpPr txBox="1"/>
          <p:nvPr/>
        </p:nvSpPr>
        <p:spPr>
          <a:xfrm>
            <a:off x="3391205" y="4662535"/>
            <a:ext cx="6939516" cy="1002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000" kern="1200" dirty="0" err="1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PostgreSQL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(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Данные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пользователей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и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маршрутов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000" kern="1200" dirty="0" err="1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Redis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(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Кэширование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частых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запросов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000" kern="1200" dirty="0" err="1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ClickHouse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(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Аналитика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маршрутов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000" kern="1200" dirty="0" err="1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Elasticsearch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(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Поиск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и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рекомендации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S3 (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Хранение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медиафайлов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88B1EA-E8CC-A586-795E-2CD6477B1D73}"/>
              </a:ext>
            </a:extLst>
          </p:cNvPr>
          <p:cNvSpPr txBox="1"/>
          <p:nvPr/>
        </p:nvSpPr>
        <p:spPr>
          <a:xfrm>
            <a:off x="3391205" y="6008805"/>
            <a:ext cx="6939516" cy="633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sz="1000" kern="1200" dirty="0" err="1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Amadeus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 / Sabre API (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Авиабилеты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,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ж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/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д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API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авиакомпаний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1000" kern="120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n-ea"/>
                <a:cs typeface="Arial" panose="020B0604020202020204" pitchFamily="34" charset="0"/>
              </a:rPr>
              <a:t>API </a:t>
            </a:r>
            <a:r>
              <a:rPr lang="ru-RU" sz="10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</a:rPr>
              <a:t>отелей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82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BE8C98-75DE-4214-A8EF-18D2944F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34" y="0"/>
            <a:ext cx="9779183" cy="1570038"/>
          </a:xfrm>
        </p:spPr>
        <p:txBody>
          <a:bodyPr/>
          <a:lstStyle/>
          <a:p>
            <a:pPr algn="ctr"/>
            <a:r>
              <a:rPr lang="ru-RU" sz="4400" dirty="0"/>
              <a:t>Анализ фактической трудоёмкости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8DC2945-21B3-491F-99F0-6DA6B47FC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011" y="1796210"/>
            <a:ext cx="8267977" cy="4985590"/>
          </a:xfrm>
        </p:spPr>
      </p:pic>
    </p:spTree>
    <p:extLst>
      <p:ext uri="{BB962C8B-B14F-4D97-AF65-F5344CB8AC3E}">
        <p14:creationId xmlns:p14="http://schemas.microsoft.com/office/powerpoint/2010/main" val="252299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моменты:</a:t>
            </a:r>
          </a:p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Коммуникационные сбои (отмечены в 2 задачах) </a:t>
            </a:r>
          </a:p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Некорректное планирование (отмечены в 3 задачах)</a:t>
            </a:r>
          </a:p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Неучтённые сложности (проблема передачи информации, ошибка в выборе её представления)</a:t>
            </a:r>
          </a:p>
          <a:p>
            <a:pPr rtl="0"/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762584"/>
            <a:ext cx="4663440" cy="3332832"/>
          </a:xfrm>
        </p:spPr>
        <p:txBody>
          <a:bodyPr rtlCol="0">
            <a:normAutofit fontScale="92500" lnSpcReduction="20000"/>
          </a:bodyPr>
          <a:lstStyle>
            <a:defPPr>
              <a:defRPr lang="ru-RU"/>
            </a:defPPr>
          </a:lstStyle>
          <a:p>
            <a:pPr rtl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Положительные моменты:</a:t>
            </a:r>
          </a:p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задачи выполнены быстрее (исследование и выбор темы, создание детального плана разработки), другие – с задержкой, но нет перегруза одного участника. Это значит, что:</a:t>
            </a:r>
          </a:p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Распределение ролей было правильным</a:t>
            </a:r>
          </a:p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Команда работала слаженно, даже при смене исполнителей</a:t>
            </a:r>
          </a:p>
          <a:p>
            <a:pPr rt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Каждый участник грамотно взвешивал свои силы, не боялся попросить о помощи и заявить о трудностях. Все мотивированы в получении хорошего результата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8ECDA54B-5B52-4350-BE9F-EFAA0EADC456}"/>
              </a:ext>
            </a:extLst>
          </p:cNvPr>
          <p:cNvSpPr txBox="1">
            <a:spLocks/>
          </p:cNvSpPr>
          <p:nvPr/>
        </p:nvSpPr>
        <p:spPr>
          <a:xfrm>
            <a:off x="1167492" y="2023984"/>
            <a:ext cx="9602107" cy="3332832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sp>
        <p:nvSpPr>
          <p:cNvPr id="7" name="Заголовок 5">
            <a:extLst>
              <a:ext uri="{FF2B5EF4-FFF2-40B4-BE49-F238E27FC236}">
                <a16:creationId xmlns:a16="http://schemas.microsoft.com/office/drawing/2014/main" id="{1FFBCFFC-F171-4422-A79E-ED89D4D4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042" y="298451"/>
            <a:ext cx="9601200" cy="165337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 по улучшению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EE4A1422-ECD9-4BB4-8297-85E6A4030934}"/>
              </a:ext>
            </a:extLst>
          </p:cNvPr>
          <p:cNvSpPr txBox="1">
            <a:spLocks/>
          </p:cNvSpPr>
          <p:nvPr/>
        </p:nvSpPr>
        <p:spPr>
          <a:xfrm>
            <a:off x="1167492" y="2023984"/>
            <a:ext cx="10814957" cy="3332832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 по улучшению: 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Улучшение коммуникации: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Четкость формулировок – фиксируем  ключевые договоренности письменно в общем чате в разделе «Важное»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правила: "10 минут на уточнение ТЗ перед началом работы" - человек, ответственный за задачу, делится мыслями насчет её выполнения. Другие участники соглашаются/предлагают свои идеи.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Улучшение планирования: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Детализируем задачи – разбиваем их на подзадачи, чтобы снизить риск недооценки сложности.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задач с учетом сложности – оцениваем не только загрузку участников, но и сложность конкретных задач.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Предотвращение неожиданных сложностей:</a:t>
            </a:r>
          </a:p>
          <a:p>
            <a:pPr marL="0" indent="0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Ретроспектива – после каждой значимой задачи анализируем, что пошло не так, и фиксируем выводы.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A2B6A-5F7A-4CC6-8455-D2938208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67" y="-282574"/>
            <a:ext cx="9779183" cy="1570038"/>
          </a:xfrm>
        </p:spPr>
        <p:txBody>
          <a:bodyPr/>
          <a:lstStyle/>
          <a:p>
            <a:pPr algn="ctr"/>
            <a:r>
              <a:rPr lang="ru-RU" dirty="0"/>
              <a:t>План разработки 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0FAE406-84AC-4E3F-BAA8-9E1B9F274E37}"/>
              </a:ext>
            </a:extLst>
          </p:cNvPr>
          <p:cNvSpPr/>
          <p:nvPr/>
        </p:nvSpPr>
        <p:spPr>
          <a:xfrm>
            <a:off x="75119" y="1704975"/>
            <a:ext cx="1495425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2F5B42A-4A2F-49BD-8F2E-DA48E2AFC4AC}"/>
              </a:ext>
            </a:extLst>
          </p:cNvPr>
          <p:cNvSpPr/>
          <p:nvPr/>
        </p:nvSpPr>
        <p:spPr>
          <a:xfrm>
            <a:off x="1693974" y="1563688"/>
            <a:ext cx="1495425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FF44B1D-A73B-402E-AC0F-CE1C99F27FBD}"/>
              </a:ext>
            </a:extLst>
          </p:cNvPr>
          <p:cNvSpPr/>
          <p:nvPr/>
        </p:nvSpPr>
        <p:spPr>
          <a:xfrm>
            <a:off x="3372138" y="1704975"/>
            <a:ext cx="1495425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90AA929-2C5C-4DAB-8876-4F9FD098D634}"/>
              </a:ext>
            </a:extLst>
          </p:cNvPr>
          <p:cNvSpPr/>
          <p:nvPr/>
        </p:nvSpPr>
        <p:spPr>
          <a:xfrm>
            <a:off x="5090182" y="1572419"/>
            <a:ext cx="1495425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C34FF1A-1D59-41AC-A0C5-8ADBBF8F8CA5}"/>
              </a:ext>
            </a:extLst>
          </p:cNvPr>
          <p:cNvSpPr/>
          <p:nvPr/>
        </p:nvSpPr>
        <p:spPr>
          <a:xfrm>
            <a:off x="6876407" y="1704975"/>
            <a:ext cx="1495425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48FF094-5D29-47D5-B1F7-43AC827E1DD5}"/>
              </a:ext>
            </a:extLst>
          </p:cNvPr>
          <p:cNvSpPr/>
          <p:nvPr/>
        </p:nvSpPr>
        <p:spPr>
          <a:xfrm>
            <a:off x="8708636" y="1500704"/>
            <a:ext cx="1495425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23637D4-8BFF-45CC-8BA4-835778EAEB80}"/>
              </a:ext>
            </a:extLst>
          </p:cNvPr>
          <p:cNvSpPr/>
          <p:nvPr/>
        </p:nvSpPr>
        <p:spPr>
          <a:xfrm>
            <a:off x="10488178" y="1704975"/>
            <a:ext cx="1495425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E38E39-2C22-4D54-90ED-612ACB4DE855}"/>
              </a:ext>
            </a:extLst>
          </p:cNvPr>
          <p:cNvSpPr txBox="1"/>
          <p:nvPr/>
        </p:nvSpPr>
        <p:spPr>
          <a:xfrm flipH="1">
            <a:off x="208397" y="1766650"/>
            <a:ext cx="122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 неделя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25AAE-9C5D-401A-B11F-EAC6267B71CC}"/>
              </a:ext>
            </a:extLst>
          </p:cNvPr>
          <p:cNvSpPr txBox="1"/>
          <p:nvPr/>
        </p:nvSpPr>
        <p:spPr>
          <a:xfrm flipH="1">
            <a:off x="1893582" y="1654453"/>
            <a:ext cx="122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 неделя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EE6F9-98D3-4B75-A1C8-7B97950FEF06}"/>
              </a:ext>
            </a:extLst>
          </p:cNvPr>
          <p:cNvSpPr txBox="1"/>
          <p:nvPr/>
        </p:nvSpPr>
        <p:spPr>
          <a:xfrm flipH="1">
            <a:off x="3537900" y="1766650"/>
            <a:ext cx="122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 неделя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1422D5-3595-4B34-8EB3-0F407A501F00}"/>
              </a:ext>
            </a:extLst>
          </p:cNvPr>
          <p:cNvSpPr txBox="1"/>
          <p:nvPr/>
        </p:nvSpPr>
        <p:spPr>
          <a:xfrm flipH="1">
            <a:off x="5223460" y="1654453"/>
            <a:ext cx="122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 неделя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2E3FA7-ECAD-4495-B221-833BBAEF2128}"/>
              </a:ext>
            </a:extLst>
          </p:cNvPr>
          <p:cNvSpPr txBox="1"/>
          <p:nvPr/>
        </p:nvSpPr>
        <p:spPr>
          <a:xfrm flipH="1">
            <a:off x="7036029" y="1766650"/>
            <a:ext cx="122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 неделя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2FA0AC-5E89-4489-965E-23133D9ED837}"/>
              </a:ext>
            </a:extLst>
          </p:cNvPr>
          <p:cNvSpPr txBox="1"/>
          <p:nvPr/>
        </p:nvSpPr>
        <p:spPr>
          <a:xfrm flipH="1">
            <a:off x="8936235" y="1602343"/>
            <a:ext cx="122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 неделя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5B8B04-28EC-4140-B5BE-BFEDA19B38E3}"/>
              </a:ext>
            </a:extLst>
          </p:cNvPr>
          <p:cNvSpPr txBox="1"/>
          <p:nvPr/>
        </p:nvSpPr>
        <p:spPr>
          <a:xfrm flipH="1">
            <a:off x="10621456" y="1806059"/>
            <a:ext cx="122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 неделя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BC47AE-72EA-4D5F-8D36-56CE1C4EC38A}"/>
              </a:ext>
            </a:extLst>
          </p:cNvPr>
          <p:cNvSpPr txBox="1"/>
          <p:nvPr/>
        </p:nvSpPr>
        <p:spPr>
          <a:xfrm>
            <a:off x="1437265" y="2300050"/>
            <a:ext cx="209578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dirty="0"/>
              <a:t>Фундаментальная </a:t>
            </a:r>
          </a:p>
          <a:p>
            <a:pPr algn="ctr"/>
            <a:r>
              <a:rPr lang="ru-RU" dirty="0"/>
              <a:t>логика </a:t>
            </a:r>
          </a:p>
          <a:p>
            <a:pPr algn="ctr"/>
            <a:r>
              <a:rPr lang="ru-RU" dirty="0"/>
              <a:t>сервиса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0902D2-37E9-4585-B2C0-DFC9135E09F0}"/>
              </a:ext>
            </a:extLst>
          </p:cNvPr>
          <p:cNvSpPr txBox="1"/>
          <p:nvPr/>
        </p:nvSpPr>
        <p:spPr>
          <a:xfrm>
            <a:off x="5090182" y="2346217"/>
            <a:ext cx="1752707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dirty="0"/>
              <a:t>Интеграция</a:t>
            </a:r>
          </a:p>
          <a:p>
            <a:pPr algn="ctr"/>
            <a:r>
              <a:rPr lang="ru-RU" dirty="0"/>
              <a:t> с внешними</a:t>
            </a:r>
          </a:p>
          <a:p>
            <a:pPr algn="ctr"/>
            <a:r>
              <a:rPr lang="ru-RU" dirty="0"/>
              <a:t> сервисами 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 Тестирование</a:t>
            </a:r>
          </a:p>
          <a:p>
            <a:pPr algn="ctr"/>
            <a:r>
              <a:rPr lang="ru-RU" dirty="0"/>
              <a:t> нагрузки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3975EB-88F2-44A8-986A-919FFAD1FCA4}"/>
              </a:ext>
            </a:extLst>
          </p:cNvPr>
          <p:cNvSpPr txBox="1"/>
          <p:nvPr/>
        </p:nvSpPr>
        <p:spPr>
          <a:xfrm>
            <a:off x="3385957" y="2704276"/>
            <a:ext cx="1851322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dirty="0"/>
              <a:t>Улучшение</a:t>
            </a:r>
          </a:p>
          <a:p>
            <a:pPr algn="ctr"/>
            <a:r>
              <a:rPr lang="ru-RU" dirty="0"/>
              <a:t> маршрутов  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Интеграция </a:t>
            </a:r>
          </a:p>
          <a:p>
            <a:pPr algn="ctr"/>
            <a:r>
              <a:rPr lang="ru-RU" dirty="0"/>
              <a:t>с аналитикой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5D6E64-2117-47B2-9229-1EEF76C4B69A}"/>
              </a:ext>
            </a:extLst>
          </p:cNvPr>
          <p:cNvSpPr txBox="1"/>
          <p:nvPr/>
        </p:nvSpPr>
        <p:spPr>
          <a:xfrm>
            <a:off x="105562" y="2704276"/>
            <a:ext cx="161885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dirty="0"/>
              <a:t>Настройка окружения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Базовый интерфейс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Авторизация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C27BE4-799D-4612-82DF-C4C70B9E3ADA}"/>
              </a:ext>
            </a:extLst>
          </p:cNvPr>
          <p:cNvSpPr txBox="1"/>
          <p:nvPr/>
        </p:nvSpPr>
        <p:spPr>
          <a:xfrm>
            <a:off x="8647104" y="2303225"/>
            <a:ext cx="180713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dirty="0"/>
              <a:t>Финальные доработки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Отладка  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Оптимизация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9AE8B4-C4A4-4E23-A52A-3F689104702C}"/>
              </a:ext>
            </a:extLst>
          </p:cNvPr>
          <p:cNvSpPr txBox="1"/>
          <p:nvPr/>
        </p:nvSpPr>
        <p:spPr>
          <a:xfrm>
            <a:off x="6838468" y="2655886"/>
            <a:ext cx="1870168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Повышение </a:t>
            </a:r>
          </a:p>
          <a:p>
            <a:pPr algn="ctr"/>
            <a:r>
              <a:rPr lang="ru-RU" dirty="0"/>
              <a:t>безопасности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UX-улучшения 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Бета-тестирование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16CF5A-54F0-4EFE-8507-37E1ED517042}"/>
              </a:ext>
            </a:extLst>
          </p:cNvPr>
          <p:cNvSpPr txBox="1"/>
          <p:nvPr/>
        </p:nvSpPr>
        <p:spPr>
          <a:xfrm>
            <a:off x="10309825" y="2531514"/>
            <a:ext cx="1849865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dirty="0"/>
              <a:t>Финальное тестирование 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Запуск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C84579-175E-4789-91F9-87E91389DCCA}"/>
              </a:ext>
            </a:extLst>
          </p:cNvPr>
          <p:cNvSpPr txBox="1"/>
          <p:nvPr/>
        </p:nvSpPr>
        <p:spPr>
          <a:xfrm>
            <a:off x="9550669" y="6208032"/>
            <a:ext cx="2514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*Подробнее в файле</a:t>
            </a:r>
          </a:p>
        </p:txBody>
      </p:sp>
    </p:spTree>
    <p:extLst>
      <p:ext uri="{BB962C8B-B14F-4D97-AF65-F5344CB8AC3E}">
        <p14:creationId xmlns:p14="http://schemas.microsoft.com/office/powerpoint/2010/main" val="387249102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Arial"/>
      </a:majorFont>
      <a:minorFont>
        <a:latin typeface="Tenori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419_TF45331398_Win32" id="{1985D359-9A42-449B-9FEF-EE73ED6449AE}" vid="{2CEC5633-45B8-4D07-A961-F20A3F04FFE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Универсальная презентация</Template>
  <TotalTime>242</TotalTime>
  <Words>626</Words>
  <Application>Microsoft Office PowerPoint</Application>
  <PresentationFormat>Широкоэкранный</PresentationFormat>
  <Paragraphs>139</Paragraphs>
  <Slides>13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Calibri</vt:lpstr>
      <vt:lpstr>Franklin Gothic Book</vt:lpstr>
      <vt:lpstr>Franklin Gothic Demi</vt:lpstr>
      <vt:lpstr>Tenorite</vt:lpstr>
      <vt:lpstr>Times New Roman</vt:lpstr>
      <vt:lpstr>Пользовательская</vt:lpstr>
      <vt:lpstr>Сайт для планирования путешествий</vt:lpstr>
      <vt:lpstr>Функциональные и нефункциональные требования</vt:lpstr>
      <vt:lpstr>Стек технологий </vt:lpstr>
      <vt:lpstr>Диаграмма основных классов</vt:lpstr>
      <vt:lpstr>Диаграмма компонентов </vt:lpstr>
      <vt:lpstr>Анализ фактической трудоёмкости</vt:lpstr>
      <vt:lpstr>Выводы</vt:lpstr>
      <vt:lpstr>Рекомендации по улучшению</vt:lpstr>
      <vt:lpstr>План разработки </vt:lpstr>
      <vt:lpstr>Риски</vt:lpstr>
      <vt:lpstr>Этапы тестирования</vt:lpstr>
      <vt:lpstr>Этапы тестирования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планирования путешествий</dc:title>
  <dc:creator>lolipys@outlook.com</dc:creator>
  <cp:lastModifiedBy>Пользователь</cp:lastModifiedBy>
  <cp:revision>9</cp:revision>
  <dcterms:created xsi:type="dcterms:W3CDTF">2025-03-31T19:14:44Z</dcterms:created>
  <dcterms:modified xsi:type="dcterms:W3CDTF">2025-04-01T08:17:11Z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