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YLQC5SZDdMGKchmM/cYXSYWM6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B7F971-DF18-429C-904B-92861C6BABD1}">
  <a:tblStyle styleId="{7AB7F971-DF18-429C-904B-92861C6BABD1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fill>
          <a:solidFill>
            <a:srgbClr val="CAD1D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1D8"/>
          </a:solidFill>
        </a:fill>
      </a:tcStyle>
    </a:band1V>
    <a:band2V>
      <a:tcTxStyle b="off" i="off"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Cost of First Six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88947114345294"/>
          <c:y val="0.24832421883678926"/>
          <c:w val="0.53573903437125991"/>
          <c:h val="0.7070947746969519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51-4EE4-8482-A9E7BEAFAC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851-4EE4-8482-A9E7BEAFAC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51-4EE4-8482-A9E7BEAFAC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851-4EE4-8482-A9E7BEAFAC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51-4EE4-8482-A9E7BEAFAC6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851-4EE4-8482-A9E7BEAFAC6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51-4EE4-8482-A9E7BEAFAC6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851-4EE4-8482-A9E7BEAFAC6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51-4EE4-8482-A9E7BEAFAC6D}"/>
              </c:ext>
            </c:extLst>
          </c:dPt>
          <c:dLbls>
            <c:dLbl>
              <c:idx val="0"/>
              <c:layout>
                <c:manualLayout>
                  <c:x val="0.11330774953012369"/>
                  <c:y val="-1.743203830904455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51-4EE4-8482-A9E7BEAFAC6D}"/>
                </c:ext>
              </c:extLst>
            </c:dLbl>
            <c:dLbl>
              <c:idx val="1"/>
              <c:layout>
                <c:manualLayout>
                  <c:x val="5.5820450680202999E-2"/>
                  <c:y val="-1.666921121139517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51-4EE4-8482-A9E7BEAFAC6D}"/>
                </c:ext>
              </c:extLst>
            </c:dLbl>
            <c:dLbl>
              <c:idx val="2"/>
              <c:layout>
                <c:manualLayout>
                  <c:x val="2.9870119667399723E-2"/>
                  <c:y val="0.1055357970962156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51-4EE4-8482-A9E7BEAFAC6D}"/>
                </c:ext>
              </c:extLst>
            </c:dLbl>
            <c:dLbl>
              <c:idx val="3"/>
              <c:layout>
                <c:manualLayout>
                  <c:x val="-8.1820898207129109E-2"/>
                  <c:y val="4.477993501935939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851-4EE4-8482-A9E7BEAFAC6D}"/>
                </c:ext>
              </c:extLst>
            </c:dLbl>
            <c:dLbl>
              <c:idx val="4"/>
              <c:layout>
                <c:manualLayout>
                  <c:x val="5.448342335342869E-3"/>
                  <c:y val="-8.795269506616956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51-4EE4-8482-A9E7BEAFAC6D}"/>
                </c:ext>
              </c:extLst>
            </c:dLbl>
            <c:dLbl>
              <c:idx val="5"/>
              <c:layout>
                <c:manualLayout>
                  <c:x val="-5.6126412139246386E-2"/>
                  <c:y val="2.99874894210701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851-4EE4-8482-A9E7BEAFAC6D}"/>
                </c:ext>
              </c:extLst>
            </c:dLbl>
            <c:dLbl>
              <c:idx val="6"/>
              <c:layout>
                <c:manualLayout>
                  <c:x val="-2.9847854913555689E-2"/>
                  <c:y val="-2.793874357174756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51-4EE4-8482-A9E7BEAFAC6D}"/>
                </c:ext>
              </c:extLst>
            </c:dLbl>
            <c:dLbl>
              <c:idx val="7"/>
              <c:layout>
                <c:manualLayout>
                  <c:x val="1.5291902959258254E-2"/>
                  <c:y val="-5.858215345714242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851-4EE4-8482-A9E7BEAFAC6D}"/>
                </c:ext>
              </c:extLst>
            </c:dLbl>
            <c:dLbl>
              <c:idx val="8"/>
              <c:layout>
                <c:manualLayout>
                  <c:x val="0.14345625070314644"/>
                  <c:y val="-9.8897574506592672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851-4EE4-8482-A9E7BEAFAC6D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ADM</c:v>
                </c:pt>
                <c:pt idx="1">
                  <c:v>SHC</c:v>
                </c:pt>
                <c:pt idx="2">
                  <c:v>ES</c:v>
                </c:pt>
                <c:pt idx="3">
                  <c:v>MP</c:v>
                </c:pt>
                <c:pt idx="4">
                  <c:v>CLD</c:v>
                </c:pt>
                <c:pt idx="5">
                  <c:v>ORU</c:v>
                </c:pt>
                <c:pt idx="6">
                  <c:v>IST</c:v>
                </c:pt>
                <c:pt idx="7">
                  <c:v>CS</c:v>
                </c:pt>
                <c:pt idx="8">
                  <c:v>ME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17.64</c:v>
                </c:pt>
                <c:pt idx="1">
                  <c:v>9.8000000000000007</c:v>
                </c:pt>
                <c:pt idx="2">
                  <c:v>15.64</c:v>
                </c:pt>
                <c:pt idx="3">
                  <c:v>25.49</c:v>
                </c:pt>
                <c:pt idx="4">
                  <c:v>15.64</c:v>
                </c:pt>
                <c:pt idx="5">
                  <c:v>5.88</c:v>
                </c:pt>
                <c:pt idx="6">
                  <c:v>3.92</c:v>
                </c:pt>
                <c:pt idx="7">
                  <c:v>2.4900000000000002</c:v>
                </c:pt>
                <c:pt idx="8">
                  <c:v>2.4900000000000002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51-4EE4-8482-A9E7BEAFAC6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15926800"/>
        <c:axId val="2015936880"/>
      </c:lineChart>
      <c:catAx>
        <c:axId val="201592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936880"/>
        <c:crosses val="autoZero"/>
        <c:auto val="1"/>
        <c:lblAlgn val="ctr"/>
        <c:lblOffset val="100"/>
        <c:noMultiLvlLbl val="0"/>
      </c:catAx>
      <c:valAx>
        <c:axId val="201593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92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Sheet1!$J$19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Sheet1!$I$20:$I$25</c:f>
              <c:strCache>
                <c:ptCount val="6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</c:strCache>
            </c:strRef>
          </c:cat>
          <c:val>
            <c:numRef>
              <c:f>Sheet1!$J$20:$J$25</c:f>
              <c:numCache>
                <c:formatCode>General</c:formatCode>
                <c:ptCount val="6"/>
                <c:pt idx="0">
                  <c:v>600000</c:v>
                </c:pt>
                <c:pt idx="1">
                  <c:v>1700000</c:v>
                </c:pt>
                <c:pt idx="2">
                  <c:v>3100000</c:v>
                </c:pt>
                <c:pt idx="3">
                  <c:v>5100000</c:v>
                </c:pt>
                <c:pt idx="4">
                  <c:v>8000000</c:v>
                </c:pt>
                <c:pt idx="5">
                  <c:v>12500000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27-4B3A-A829-F8FF01AD3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5926800"/>
        <c:axId val="2015936880"/>
      </c:lineChart>
      <c:catAx>
        <c:axId val="201592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936880"/>
        <c:crosses val="autoZero"/>
        <c:auto val="1"/>
        <c:lblAlgn val="ctr"/>
        <c:lblOffset val="100"/>
        <c:noMultiLvlLbl val="0"/>
      </c:catAx>
      <c:valAx>
        <c:axId val="201593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92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aa0d4a54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35aa0d4a540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aa0d4a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5aa0d4a5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chart" Target="../charts/chart1.xml"/><Relationship Id="rId5" Type="http://schemas.openxmlformats.org/officeDocument/2006/relationships/image" Target="../media/image6.jp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Relationship Id="rId4" Type="http://schemas.openxmlformats.org/officeDocument/2006/relationships/image" Target="../media/image6.jpg"/><Relationship Id="rId5" Type="http://schemas.openxmlformats.org/officeDocument/2006/relationships/chart" Target="../charts/chart3.xml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5" Type="http://schemas.openxmlformats.org/officeDocument/2006/relationships/image" Target="../media/image6.jp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474785" y="3431688"/>
            <a:ext cx="10837984" cy="293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Presented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Muhammad Abdul Kayum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ID: 2023-2-60-082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Fahim Monaym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ID: 2023-1-60-219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85" name="Google Shape;85;p1"/>
          <p:cNvSpPr txBox="1"/>
          <p:nvPr/>
        </p:nvSpPr>
        <p:spPr>
          <a:xfrm>
            <a:off x="8346831" y="4173414"/>
            <a:ext cx="2965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Halima Sadia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2021-3-60-280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Shanta Singh</a:t>
            </a:r>
            <a:r>
              <a:rPr b="1" lang="en-US" sz="2400">
                <a:solidFill>
                  <a:schemeClr val="dk1"/>
                </a:solidFill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2021-3-60-298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955458" y="132735"/>
            <a:ext cx="22860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sign with white letters&#10;&#10;AI-generated content may be incorrect.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199" y="731579"/>
            <a:ext cx="3800475" cy="158528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198372" y="4912077"/>
            <a:ext cx="34700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Mahadi Hasan 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2021-3-60-270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272642" y="2735035"/>
            <a:ext cx="4299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Bangladeshi Streaming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416379" y="365125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                      Marketing Mix – Pricing 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320616" y="1455197"/>
            <a:ext cx="10350532" cy="4707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offer multiple services(movies, music, sports, series) in one platform, it gives more value than competitors who focus on just one type of content.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pricing: 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Tier: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Limited access with ads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Plan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Tk. 49/month – Access to full content library with occasional ads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 Plan: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Tk. 149/month – Ad-free, HD quality, and exclusive content access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Yearly Plan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Tk. 999/year - One year of all premium content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8373" y="5667356"/>
            <a:ext cx="2083627" cy="119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0826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838200" y="365125"/>
            <a:ext cx="9720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169"/>
              <a:buFont typeface="Play"/>
              <a:buNone/>
            </a:pPr>
            <a:r>
              <a:rPr lang="en-US"/>
              <a:t>            </a:t>
            </a:r>
            <a:r>
              <a:rPr lang="en-US" sz="4100"/>
              <a:t>Marketing Mix Summary (4P Recap)</a:t>
            </a:r>
            <a:endParaRPr sz="4100"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838200" y="1455197"/>
            <a:ext cx="10724535" cy="4901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Product :</a:t>
            </a:r>
            <a:r>
              <a:rPr lang="en-US"/>
              <a:t> a service full of entertainment as well as future potential to get high market share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Price :</a:t>
            </a:r>
            <a:r>
              <a:rPr lang="en-US"/>
              <a:t> has different pricing plan with discount in order to offer entertainment to all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Place/Distribution : </a:t>
            </a:r>
            <a:r>
              <a:rPr lang="en-US"/>
              <a:t>as a digital service, available in android app store, apple app store, dedicated website, lightweight version to reach rural area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Promotion : </a:t>
            </a:r>
            <a:r>
              <a:rPr lang="en-US"/>
              <a:t>targeting a wide area by taking multiple promotional steps including social media, TV ads, billboard-banners, public events and referral program</a:t>
            </a:r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9325" y="0"/>
            <a:ext cx="1082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988826"/>
            <a:ext cx="1649502" cy="8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365125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                 Financial Projections: Expenses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838199" y="1396204"/>
            <a:ext cx="11019503" cy="5280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12"/>
          <p:cNvGraphicFramePr/>
          <p:nvPr/>
        </p:nvGraphicFramePr>
        <p:xfrm>
          <a:off x="173704" y="1082905"/>
          <a:ext cx="7382796" cy="4905921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187" name="Google Shape;187;p12"/>
          <p:cNvGraphicFramePr/>
          <p:nvPr/>
        </p:nvGraphicFramePr>
        <p:xfrm>
          <a:off x="7861300" y="106899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{7AB7F971-DF18-429C-904B-92861C6BABD1}</a:tableStyleId>
              </a:tblPr>
              <a:tblGrid>
                <a:gridCol w="2078500"/>
                <a:gridCol w="2078500"/>
              </a:tblGrid>
              <a:tr h="4333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Item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Estimated Cost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/>
                </a:tc>
              </a:tr>
              <a:tr h="5364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App development &amp; maintenance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Server &amp; hosting cost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5364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Employee salary (Tech &amp; Support)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318275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Marketing &amp; Promotion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5364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Content license &amp; dubbing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Office Rent &amp; Utilities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5364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Internet &amp; Software Tools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318275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support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1,50,000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5364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Miscellaneous Expenses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1,50,000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  <a:tr h="328300"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Total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51,00,000 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300" marB="0" marR="73025" marL="73025" anchor="ctr"/>
                </a:tc>
              </a:tr>
            </a:tbl>
          </a:graphicData>
        </a:graphic>
      </p:graphicFrame>
      <p:pic>
        <p:nvPicPr>
          <p:cNvPr id="188" name="Google Shape;18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" y="3"/>
            <a:ext cx="1082674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68794" y="5988827"/>
            <a:ext cx="1649502" cy="8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838200" y="365125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Play"/>
              <a:buNone/>
            </a:pPr>
            <a:r>
              <a:rPr lang="en-US"/>
              <a:t>         Financial Projections: Sales &amp; Forecast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364862" y="1455197"/>
            <a:ext cx="10609068" cy="4707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13"/>
          <p:cNvGraphicFramePr/>
          <p:nvPr/>
        </p:nvGraphicFramePr>
        <p:xfrm>
          <a:off x="979715" y="1455197"/>
          <a:ext cx="3000000" cy="3000000"/>
        </p:xfrm>
        <a:graphic>
          <a:graphicData uri="http://schemas.openxmlformats.org/drawingml/2006/chart">
            <c:chart r:id="rId3"/>
          </a:graphicData>
        </a:graphic>
      </p:graphicFrame>
      <p:pic>
        <p:nvPicPr>
          <p:cNvPr id="197" name="Google Shape;19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6423"/>
            <a:ext cx="1082675" cy="44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p13"/>
          <p:cNvGraphicFramePr/>
          <p:nvPr/>
        </p:nvGraphicFramePr>
        <p:xfrm>
          <a:off x="1218070" y="1337811"/>
          <a:ext cx="10135729" cy="4707389"/>
        </p:xfrm>
        <a:graphic>
          <a:graphicData uri="http://schemas.openxmlformats.org/drawingml/2006/chart">
            <c:chart r:id="rId5"/>
          </a:graphicData>
        </a:graphic>
      </p:graphicFrame>
      <p:pic>
        <p:nvPicPr>
          <p:cNvPr id="199" name="Google Shape;1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-30698"/>
            <a:ext cx="1487715" cy="807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599652" y="1543325"/>
            <a:ext cx="10678500" cy="4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-US"/>
              <a:t>Launch Time</a:t>
            </a:r>
            <a:r>
              <a:rPr lang="en-US"/>
              <a:t>: Within 3 months of completing app development and content preparation.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-US"/>
              <a:t>Launch Area</a:t>
            </a:r>
            <a:r>
              <a:rPr lang="en-US"/>
              <a:t>: All over Bangladesh, with a focus on urban and semi-urban areas.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-US"/>
              <a:t>Initial Focus</a:t>
            </a:r>
            <a:r>
              <a:rPr lang="en-US"/>
              <a:t>: Students, young professionals, and entertainment lovers.</a:t>
            </a:r>
            <a:endParaRPr/>
          </a:p>
        </p:txBody>
      </p:sp>
      <p:sp>
        <p:nvSpPr>
          <p:cNvPr id="205" name="Google Shape;205;p15"/>
          <p:cNvSpPr txBox="1"/>
          <p:nvPr>
            <p:ph type="title"/>
          </p:nvPr>
        </p:nvSpPr>
        <p:spPr>
          <a:xfrm>
            <a:off x="483525" y="394500"/>
            <a:ext cx="10515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Implementation Timeline</a:t>
            </a:r>
            <a:endParaRPr/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9325" y="0"/>
            <a:ext cx="1082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050101"/>
            <a:ext cx="1978702" cy="8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type="title"/>
          </p:nvPr>
        </p:nvSpPr>
        <p:spPr>
          <a:xfrm>
            <a:off x="838200" y="365125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Organizational Structure &amp; Control</a:t>
            </a:r>
            <a:endParaRPr/>
          </a:p>
        </p:txBody>
      </p:sp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320625" y="1455200"/>
            <a:ext cx="6845700" cy="4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600"/>
              <a:t>4 main departments: </a:t>
            </a:r>
            <a:endParaRPr b="1"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2600"/>
              <a:t>Technical Team (App, Server, Updates)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2600"/>
              <a:t>Content Team (Licensing, Dubbing, Uploading)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2600"/>
              <a:t>Marketing Team (Promotion, Social Media, Ads) 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2600"/>
              <a:t>Customer Support Team (Help desk, Feedback)</a:t>
            </a:r>
            <a:endParaRPr sz="2600"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9050" y="1690150"/>
            <a:ext cx="5037476" cy="380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0107" y="6410325"/>
            <a:ext cx="10826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00756" y="0"/>
            <a:ext cx="1978702" cy="8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aa0d4a540_0_80"/>
          <p:cNvSpPr txBox="1"/>
          <p:nvPr>
            <p:ph type="title"/>
          </p:nvPr>
        </p:nvSpPr>
        <p:spPr>
          <a:xfrm>
            <a:off x="838200" y="365125"/>
            <a:ext cx="10515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Risk Management &amp; Contingency Plans</a:t>
            </a:r>
            <a:endParaRPr/>
          </a:p>
        </p:txBody>
      </p:sp>
      <p:sp>
        <p:nvSpPr>
          <p:cNvPr id="222" name="Google Shape;222;g35aa0d4a540_0_80"/>
          <p:cNvSpPr txBox="1"/>
          <p:nvPr>
            <p:ph idx="1" type="body"/>
          </p:nvPr>
        </p:nvSpPr>
        <p:spPr>
          <a:xfrm>
            <a:off x="1046400" y="1455199"/>
            <a:ext cx="5873400" cy="2615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Key Risks: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Global competitors (Netflix, Spotify)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High content costs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Technical issues (app crashes, streaming lag)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Low brand awareness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Regulatory hurdles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000"/>
          </a:p>
        </p:txBody>
      </p:sp>
      <p:sp>
        <p:nvSpPr>
          <p:cNvPr id="223" name="Google Shape;223;g35aa0d4a540_0_80"/>
          <p:cNvSpPr txBox="1"/>
          <p:nvPr>
            <p:ph idx="1" type="body"/>
          </p:nvPr>
        </p:nvSpPr>
        <p:spPr>
          <a:xfrm>
            <a:off x="5338916" y="3544999"/>
            <a:ext cx="6014884" cy="273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Contingency Plans: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Unique Bangla content &amp; low prices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Bulk licensing &amp; ad-supported revenue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Scalable tech &amp; ISP partnerships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Free trials &amp; influencer campaigns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➔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Compliance with local regulations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g35aa0d4a540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10325"/>
            <a:ext cx="1082674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5aa0d4a540_0_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3272" y="6050100"/>
            <a:ext cx="1938728" cy="8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aa0d4a540_0_0"/>
          <p:cNvSpPr txBox="1"/>
          <p:nvPr>
            <p:ph type="title"/>
          </p:nvPr>
        </p:nvSpPr>
        <p:spPr>
          <a:xfrm>
            <a:off x="838200" y="365125"/>
            <a:ext cx="10515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1" name="Google Shape;231;g35aa0d4a540_0_0"/>
          <p:cNvSpPr txBox="1"/>
          <p:nvPr>
            <p:ph idx="1" type="body"/>
          </p:nvPr>
        </p:nvSpPr>
        <p:spPr>
          <a:xfrm>
            <a:off x="838204" y="1426197"/>
            <a:ext cx="10051200" cy="4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Our Platform’s Vision: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Affordable, all-in-one streaming for Bangladesh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Why Nodi?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028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Local &amp; International dubbed content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Starts at Tk. 49/month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1028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User-friendly app &amp; website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Impact: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Empowers creators, connects communities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Our Confidence: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Ready to lead with strong strategy &amp; tech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Join Us: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Stream Bangladesh’s vibrant culture!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g35aa0d4a54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9325" y="-2"/>
            <a:ext cx="1082674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5aa0d4a54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050100"/>
            <a:ext cx="1938728" cy="8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20625" y="239550"/>
            <a:ext cx="99954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rgbClr val="073763"/>
                </a:solidFill>
              </a:rPr>
              <a:t>"Nodi: Streaming Life"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20625" y="1631425"/>
            <a:ext cx="5641500" cy="4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➔"/>
            </a:pPr>
            <a:r>
              <a:rPr b="1" lang="en-US" sz="2400">
                <a:solidFill>
                  <a:srgbClr val="073763"/>
                </a:solidFill>
              </a:rPr>
              <a:t>A Bangladeshi all-in-one streaming platform.</a:t>
            </a:r>
            <a:endParaRPr b="1" sz="2400">
              <a:solidFill>
                <a:srgbClr val="073763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073763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➔"/>
            </a:pPr>
            <a:r>
              <a:rPr b="1" lang="en-US" sz="2400">
                <a:solidFill>
                  <a:srgbClr val="073763"/>
                </a:solidFill>
              </a:rPr>
              <a:t>Built for local audiences with affordable access, and a wide range of entertainment.</a:t>
            </a:r>
            <a:endParaRPr b="1" sz="2400">
              <a:solidFill>
                <a:srgbClr val="073763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073763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➔"/>
            </a:pPr>
            <a:r>
              <a:rPr b="1" lang="en-US" sz="2400">
                <a:solidFill>
                  <a:srgbClr val="073763"/>
                </a:solidFill>
              </a:rPr>
              <a:t>Affordable Local Solution </a:t>
            </a:r>
            <a:endParaRPr b="1" sz="2400">
              <a:solidFill>
                <a:srgbClr val="073763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rgbClr val="073763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➔"/>
            </a:pPr>
            <a:r>
              <a:rPr b="1" lang="en-US" sz="2400">
                <a:solidFill>
                  <a:srgbClr val="073763"/>
                </a:solidFill>
              </a:rPr>
              <a:t>Homegrown alternative to global streaming giants.</a:t>
            </a:r>
            <a:endParaRPr b="1" sz="2400">
              <a:solidFill>
                <a:srgbClr val="073763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96" name="Google Shape;96;p2" title="af5241f9-c3c4-48f1-8a9b-03fd3f997804-large-size (1).jpe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3949" y="0"/>
            <a:ext cx="5378051" cy="5519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sign with white letters&#10;&#10;AI-generated content may be incorrect."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050099"/>
            <a:ext cx="1810275" cy="8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9857100" y="6123600"/>
            <a:ext cx="2334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Shanta Singha ID:2021-3-60-298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63450" y="315151"/>
            <a:ext cx="105156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SWOT Analysis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12675" y="1580900"/>
            <a:ext cx="4913100" cy="17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Strengths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-US"/>
              <a:t>Localized content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-US"/>
              <a:t>All-in-one streaming 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6572250" y="1459749"/>
            <a:ext cx="5252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➔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brand, low current awareness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➔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initial content library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9325" y="-2"/>
            <a:ext cx="108267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660825" y="3862225"/>
            <a:ext cx="48168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➔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Rising demand for Bangla content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➔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 internet and smartphone users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599100" y="3862225"/>
            <a:ext cx="51987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➔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global competitors (e.g., Netflix, Spotify)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➔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Piracy and free alternatives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0" y="0"/>
            <a:ext cx="2334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Shanta Singha ID:2021-3-60-298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525905" y="327650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Market Need &amp; Product Idea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320626" y="1455200"/>
            <a:ext cx="10384800" cy="4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 platform for music, movies, sports, and series that is fast and cost effective.</a:t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Foreign platforms don’t focus on Bangla content or dubbing to Bangla.</a:t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US" sz="3200"/>
              <a:t>Nodi </a:t>
            </a:r>
            <a:r>
              <a:rPr lang="en-US" sz="3200"/>
              <a:t>offers an all-in-one streaming app with local and dubbed content just for Bangladesh.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10325"/>
            <a:ext cx="108267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9857100" y="6123600"/>
            <a:ext cx="2334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Shanta Singha ID:2021-3-60-298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38462" y="188232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Target Market &amp; Segmentation Strategy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438450" y="2467500"/>
            <a:ext cx="50307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Segmentation: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-US"/>
              <a:t>Demographic (age, income)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-US"/>
              <a:t>Behavioral (streaming habits)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➔"/>
            </a:pPr>
            <a:r>
              <a:rPr lang="en-US"/>
              <a:t>Geographic (urban areas first)</a:t>
            </a:r>
            <a:endParaRPr/>
          </a:p>
        </p:txBody>
      </p:sp>
      <p:pic>
        <p:nvPicPr>
          <p:cNvPr descr="A group of people watching a television&#10;&#10;AI-generated content may be incorrect."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000" y="2212450"/>
            <a:ext cx="6146226" cy="31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449035" y="1170214"/>
            <a:ext cx="109128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Group: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Young adults, students, and working people aged 15–35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number&#10;&#10;AI-generated content may be incorrect." id="126" name="Google Shape;1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31326" y="5947660"/>
            <a:ext cx="2757948" cy="91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6386052"/>
            <a:ext cx="1194619" cy="50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6517650" y="2018113"/>
            <a:ext cx="51231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00"/>
              <a:buChar char="➔"/>
            </a:pPr>
            <a:r>
              <a:rPr b="1" lang="en-US" sz="2500"/>
              <a:t>All-in-One Entertainment Hub</a:t>
            </a:r>
            <a:endParaRPr b="1" sz="2500"/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500"/>
          </a:p>
          <a:p>
            <a:pPr indent="-3873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00"/>
              <a:buChar char="➔"/>
            </a:pPr>
            <a:r>
              <a:rPr b="1" lang="en-US" sz="2500"/>
              <a:t>Cultural Relevance</a:t>
            </a:r>
            <a:endParaRPr b="1" sz="250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500"/>
          </a:p>
          <a:p>
            <a:pPr indent="-3873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00"/>
              <a:buChar char="➔"/>
            </a:pPr>
            <a:r>
              <a:rPr b="1" lang="en-US" sz="2500"/>
              <a:t>Affordable &amp; Flexible</a:t>
            </a:r>
            <a:endParaRPr b="1" sz="250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500"/>
          </a:p>
          <a:p>
            <a:pPr indent="-3873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00"/>
              <a:buChar char="➔"/>
            </a:pPr>
            <a:r>
              <a:rPr b="1" lang="en-US" sz="2500"/>
              <a:t>User-Friendly Experience</a:t>
            </a:r>
            <a:endParaRPr b="1" sz="2500"/>
          </a:p>
        </p:txBody>
      </p:sp>
      <p:sp>
        <p:nvSpPr>
          <p:cNvPr id="133" name="Google Shape;133;p6"/>
          <p:cNvSpPr txBox="1"/>
          <p:nvPr>
            <p:ph type="title"/>
          </p:nvPr>
        </p:nvSpPr>
        <p:spPr>
          <a:xfrm>
            <a:off x="475938" y="277682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Differentiation &amp; Product Positioning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6600" y="-2"/>
            <a:ext cx="1082674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 title="157941-homepage-news-imdb-tv-app-finally-arrives-on-ios-and-android-image1-ejx1etzlx3.jp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800" y="1339851"/>
            <a:ext cx="5398050" cy="4235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number&#10;&#10;AI-generated content may be incorrect." id="136" name="Google Shape;13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829300"/>
            <a:ext cx="311191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625850" y="1372775"/>
            <a:ext cx="7416000" cy="3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Brand Name</a:t>
            </a:r>
            <a:r>
              <a:rPr lang="en-US" sz="2400"/>
              <a:t>: short and memorable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Points of Parity (POP):</a:t>
            </a:r>
            <a:r>
              <a:rPr lang="en-US" sz="2400"/>
              <a:t>High-quality streaming, mobile access, wide content library</a:t>
            </a:r>
            <a:endParaRPr b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Point of Difference (POD)</a:t>
            </a:r>
            <a:r>
              <a:rPr lang="en-US" sz="2400"/>
              <a:t>: Bangla-dubbed content, regional films, etc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Brand Equity</a:t>
            </a:r>
            <a:r>
              <a:rPr lang="en-US" sz="2400"/>
              <a:t>: social media, offering a smooth experience.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Brand Ambassador</a:t>
            </a:r>
            <a:endParaRPr sz="2400"/>
          </a:p>
        </p:txBody>
      </p:sp>
      <p:sp>
        <p:nvSpPr>
          <p:cNvPr id="142" name="Google Shape;142;p7"/>
          <p:cNvSpPr txBox="1"/>
          <p:nvPr>
            <p:ph type="title"/>
          </p:nvPr>
        </p:nvSpPr>
        <p:spPr>
          <a:xfrm>
            <a:off x="470807" y="215446"/>
            <a:ext cx="5453743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Branding Strategy</a:t>
            </a:r>
            <a:endParaRPr/>
          </a:p>
        </p:txBody>
      </p:sp>
      <p:pic>
        <p:nvPicPr>
          <p:cNvPr descr="A close up of a number&#10;&#10;AI-generated content may be incorrect."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0310" y="5829300"/>
            <a:ext cx="283169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sign with white letters&#10;&#10;AI-generated content may be incorrect." id="144" name="Google Shape;1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884" y="1522730"/>
            <a:ext cx="3348272" cy="173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248063" y="3445751"/>
            <a:ext cx="409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Tagline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nodi: streaming life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21125" y="283475"/>
            <a:ext cx="9266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Marketing Mix – Product Strategy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320616" y="1251090"/>
            <a:ext cx="7084800" cy="4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/>
              <a:t>A digital product that customers can access through mobile apps, smart TVs, and the web.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n-US" sz="2500"/>
              <a:t>Core Product</a:t>
            </a:r>
            <a:r>
              <a:rPr lang="en-US" sz="2500"/>
              <a:t>:</a:t>
            </a:r>
            <a:br>
              <a:rPr lang="en-US" sz="2500"/>
            </a:br>
            <a:r>
              <a:rPr lang="en-US" sz="2500"/>
              <a:t> Entertainment, movies, sports, and dubbed content etc..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n-US" sz="2500"/>
              <a:t>Actual Product</a:t>
            </a:r>
            <a:r>
              <a:rPr lang="en-US" sz="2500"/>
              <a:t>:</a:t>
            </a:r>
            <a:br>
              <a:rPr lang="en-US" sz="2500"/>
            </a:br>
            <a:r>
              <a:rPr lang="en-US" sz="2500"/>
              <a:t>A user-friendly app and website with variety of content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n-US" sz="2500"/>
              <a:t>Augmented Product</a:t>
            </a:r>
            <a:r>
              <a:rPr lang="en-US" sz="2500"/>
              <a:t>:</a:t>
            </a:r>
            <a:br>
              <a:rPr lang="en-US" sz="2500"/>
            </a:br>
            <a:r>
              <a:rPr lang="en-US" sz="2500"/>
              <a:t> 24/7 customer support, offline downloads, exclusive content for subscribers.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close up of a number&#10;&#10;AI-generated content may be incorrect." id="152" name="Google Shape;15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820955"/>
            <a:ext cx="3667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television show&#10;&#10;AI-generated content may be incorrect." id="153" name="Google Shape;1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500" y="1596223"/>
            <a:ext cx="4521701" cy="35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02575" y="-2"/>
            <a:ext cx="1082674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337875" y="203600"/>
            <a:ext cx="10515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Marketing Mix – Place &amp; Promotion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526225" y="1293675"/>
            <a:ext cx="5377200" cy="26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Distribution (Place)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➔"/>
            </a:pPr>
            <a:r>
              <a:rPr lang="en-US" sz="2500"/>
              <a:t>Google Play, iPhone App Store and Website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➔"/>
            </a:pPr>
            <a:r>
              <a:rPr lang="en-US" sz="2500"/>
              <a:t>Collaborations with ISPs and telecoms(Robi, GP)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➔"/>
            </a:pPr>
            <a:r>
              <a:rPr lang="en-US" sz="2500"/>
              <a:t>Nationwide access</a:t>
            </a:r>
            <a:endParaRPr sz="2500"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430562"/>
            <a:ext cx="1082674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5389500" y="2643350"/>
            <a:ext cx="6608032" cy="3373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Promotion Strategy (IMC approach)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Digital-first: Facebook, YouTube, and TikTok ads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Referral programs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Telecom(GP, Robi)  collaborations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trial campaigns 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➔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discounts for first-time users.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number&#10;&#10;AI-generated content may be incorrect." id="163" name="Google Shape;1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4900" y="1293675"/>
            <a:ext cx="3362632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2025-05-16T06:45:43Z</dcterms:created>
</cp:coreProperties>
</file>