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65" r:id="rId3"/>
    <p:sldId id="310" r:id="rId4"/>
    <p:sldId id="275" r:id="rId5"/>
    <p:sldId id="276" r:id="rId6"/>
    <p:sldId id="272" r:id="rId7"/>
    <p:sldId id="274" r:id="rId8"/>
    <p:sldId id="273" r:id="rId9"/>
    <p:sldId id="268" r:id="rId10"/>
    <p:sldId id="267" r:id="rId11"/>
    <p:sldId id="269" r:id="rId12"/>
    <p:sldId id="270" r:id="rId13"/>
    <p:sldId id="278" r:id="rId14"/>
    <p:sldId id="279" r:id="rId15"/>
    <p:sldId id="281" r:id="rId16"/>
    <p:sldId id="354" r:id="rId17"/>
    <p:sldId id="355" r:id="rId18"/>
    <p:sldId id="333" r:id="rId19"/>
    <p:sldId id="335" r:id="rId20"/>
    <p:sldId id="280" r:id="rId21"/>
    <p:sldId id="337" r:id="rId22"/>
    <p:sldId id="344" r:id="rId23"/>
    <p:sldId id="345" r:id="rId24"/>
    <p:sldId id="346" r:id="rId25"/>
    <p:sldId id="353" r:id="rId26"/>
    <p:sldId id="356" r:id="rId27"/>
    <p:sldId id="357" r:id="rId28"/>
    <p:sldId id="291" r:id="rId29"/>
    <p:sldId id="292" r:id="rId30"/>
    <p:sldId id="340" r:id="rId31"/>
    <p:sldId id="350" r:id="rId32"/>
    <p:sldId id="323" r:id="rId33"/>
    <p:sldId id="348" r:id="rId34"/>
    <p:sldId id="295" r:id="rId35"/>
    <p:sldId id="351" r:id="rId36"/>
    <p:sldId id="347" r:id="rId37"/>
    <p:sldId id="285" r:id="rId38"/>
    <p:sldId id="328" r:id="rId39"/>
    <p:sldId id="298" r:id="rId40"/>
    <p:sldId id="299" r:id="rId41"/>
    <p:sldId id="297" r:id="rId42"/>
    <p:sldId id="329" r:id="rId43"/>
    <p:sldId id="304" r:id="rId44"/>
    <p:sldId id="303" r:id="rId45"/>
    <p:sldId id="305" r:id="rId46"/>
    <p:sldId id="332" r:id="rId47"/>
    <p:sldId id="341" r:id="rId48"/>
    <p:sldId id="342" r:id="rId49"/>
    <p:sldId id="343" r:id="rId50"/>
    <p:sldId id="358" r:id="rId51"/>
    <p:sldId id="286" r:id="rId52"/>
    <p:sldId id="308" r:id="rId53"/>
    <p:sldId id="288" r:id="rId54"/>
  </p:sldIdLst>
  <p:sldSz cx="9144000" cy="5143500" type="screen16x9"/>
  <p:notesSz cx="6858000" cy="9144000"/>
  <p:embeddedFontLst>
    <p:embeddedFont>
      <p:font typeface="Andalus" panose="02020603050405020304" pitchFamily="18" charset="-78"/>
      <p:regular r:id="rId56"/>
    </p:embeddedFont>
    <p:embeddedFont>
      <p:font typeface="Average" panose="02000503040000020003" pitchFamily="2" charset="77"/>
      <p:regular r:id="rId57"/>
    </p:embeddedFont>
    <p:embeddedFont>
      <p:font typeface="Cambria Math" panose="02040503050406030204" pitchFamily="18" charset="0"/>
      <p:regular r:id="rId58"/>
    </p:embeddedFont>
    <p:embeddedFont>
      <p:font typeface="Oswald" panose="02000503000000000000" pitchFamily="2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74"/>
  </p:normalViewPr>
  <p:slideViewPr>
    <p:cSldViewPr snapToGrid="0">
      <p:cViewPr varScale="1">
        <p:scale>
          <a:sx n="176" d="100"/>
          <a:sy n="176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image" Target="../media/image18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image" Target="../media/image2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5D667-9D74-41A5-84FD-A4CE70522DA7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 phldr="1"/>
      <dgm:spPr/>
    </dgm:pt>
    <mc:AlternateContent xmlns:mc="http://schemas.openxmlformats.org/markup-compatibility/2006" xmlns:a14="http://schemas.microsoft.com/office/drawing/2010/main">
      <mc:Choice Requires="a14">
        <dgm:pt modelId="{CA00F028-D508-44A6-9AE8-5C3B39F00E45}">
          <dgm:prSet phldrT="[Text]"/>
          <dgm:spPr/>
          <dgm:t>
            <a:bodyPr/>
            <a:lstStyle/>
            <a:p>
              <a:r>
                <a:rPr lang="en-US" dirty="0">
                  <a:latin typeface="Andalus" panose="02020603050405020304" pitchFamily="18" charset="-78"/>
                  <a:cs typeface="Andalus" panose="02020603050405020304" pitchFamily="18" charset="-78"/>
                </a:rPr>
                <a:t>Ground Truth Binary Image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</m:sSub>
                  </m:oMath>
                </m:oMathPara>
              </a14:m>
              <a:endParaRPr lang="en-US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Choice>
      <mc:Fallback xmlns="">
        <dgm:pt modelId="{CA00F028-D508-44A6-9AE8-5C3B39F00E45}">
          <dgm:prSet phldrT="[Text]"/>
          <dgm:spPr/>
          <dgm:t>
            <a:bodyPr/>
            <a:lstStyle/>
            <a:p>
              <a:r>
                <a:rPr lang="en-US" dirty="0" smtClean="0">
                  <a:latin typeface="Andalus" panose="02020603050405020304" pitchFamily="18" charset="-78"/>
                  <a:cs typeface="Andalus" panose="02020603050405020304" pitchFamily="18" charset="-78"/>
                </a:rPr>
                <a:t>Ground Truth Binary Image</a:t>
              </a:r>
            </a:p>
            <a:p>
              <a:r>
                <a:rPr lang="en-US" b="0" i="0" smtClean="0">
                  <a:latin typeface="Cambria Math" panose="02040503050406030204" pitchFamily="18" charset="0"/>
                </a:rPr>
                <a:t>𝐼_𝑔𝑟</a:t>
              </a:r>
              <a:endParaRPr lang="en-US" dirty="0" smtClean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Fallback>
    </mc:AlternateContent>
    <dgm:pt modelId="{450187E1-5353-498B-A85B-CFBCC2CAA087}" type="parTrans" cxnId="{9ED21CEB-7B88-4351-A200-B61E8113BDAE}">
      <dgm:prSet/>
      <dgm:spPr/>
      <dgm:t>
        <a:bodyPr/>
        <a:lstStyle/>
        <a:p>
          <a:endParaRPr lang="en-US"/>
        </a:p>
      </dgm:t>
    </dgm:pt>
    <dgm:pt modelId="{496FB969-9292-4414-8CD6-8B82960CA90F}" type="sibTrans" cxnId="{9ED21CEB-7B88-4351-A200-B61E8113BDA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E1A9F30-75C2-4849-A129-EA653247C14A}">
          <dgm:prSet phldrT="[Text]"/>
          <dgm:spPr/>
          <dgm:t>
            <a:bodyPr/>
            <a:lstStyle/>
            <a:p>
              <a:r>
                <a:rPr lang="en-US" dirty="0">
                  <a:latin typeface="Andalus" panose="02020603050405020304" pitchFamily="18" charset="-78"/>
                  <a:cs typeface="Andalus" panose="02020603050405020304" pitchFamily="18" charset="-78"/>
                </a:rPr>
                <a:t>Skeletonization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m:oMathPara>
              </a14:m>
              <a:endParaRPr lang="en-US" b="0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Choice>
      <mc:Fallback xmlns="">
        <dgm:pt modelId="{8E1A9F30-75C2-4849-A129-EA653247C14A}">
          <dgm:prSet phldrT="[Text]"/>
          <dgm:spPr/>
          <dgm:t>
            <a:bodyPr/>
            <a:lstStyle/>
            <a:p>
              <a:r>
                <a:rPr lang="en-US" dirty="0" smtClean="0">
                  <a:latin typeface="Andalus" panose="02020603050405020304" pitchFamily="18" charset="-78"/>
                  <a:cs typeface="Andalus" panose="02020603050405020304" pitchFamily="18" charset="-78"/>
                </a:rPr>
                <a:t>Skeletonization</a:t>
              </a:r>
            </a:p>
            <a:p>
              <a:r>
                <a:rPr lang="en-US" b="0" i="0" smtClean="0">
                  <a:latin typeface="Cambria Math" panose="02040503050406030204" pitchFamily="18" charset="0"/>
                </a:rPr>
                <a:t>𝐼_𝑔𝑟^𝑠</a:t>
              </a:r>
              <a:endParaRPr lang="en-US" b="0" dirty="0" smtClean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Fallback>
    </mc:AlternateContent>
    <dgm:pt modelId="{AD8010DD-721A-44B0-9A9F-66C4D93CB834}" type="parTrans" cxnId="{D1EE649F-4E5D-4071-8B74-0D1ACA9412E8}">
      <dgm:prSet/>
      <dgm:spPr/>
      <dgm:t>
        <a:bodyPr/>
        <a:lstStyle/>
        <a:p>
          <a:endParaRPr lang="en-US"/>
        </a:p>
      </dgm:t>
    </dgm:pt>
    <dgm:pt modelId="{035280CC-03E5-4DC9-8B15-9A81527F04CC}" type="sibTrans" cxnId="{D1EE649F-4E5D-4071-8B74-0D1ACA9412E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08BC87C-2EEC-408F-B507-1E67DDC76D36}">
          <dgm:prSet phldrT="[Text]"/>
          <dgm:spPr/>
          <dgm:t>
            <a:bodyPr/>
            <a:lstStyle/>
            <a:p>
              <a:r>
                <a:rPr lang="en-US" dirty="0">
                  <a:latin typeface="Andalus" panose="02020603050405020304" pitchFamily="18" charset="-78"/>
                  <a:cs typeface="Andalus" panose="02020603050405020304" pitchFamily="18" charset="-78"/>
                </a:rPr>
                <a:t>Vessel Patches from  green channel image at pixels where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m:oMathPara>
              </a14:m>
              <a:endParaRPr lang="en-US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Choice>
      <mc:Fallback xmlns="">
        <dgm:pt modelId="{708BC87C-2EEC-408F-B507-1E67DDC76D36}">
          <dgm:prSet phldrT="[Text]"/>
          <dgm:spPr/>
          <dgm:t>
            <a:bodyPr/>
            <a:lstStyle/>
            <a:p>
              <a:r>
                <a:rPr lang="en-US" dirty="0" smtClean="0">
                  <a:latin typeface="Andalus" panose="02020603050405020304" pitchFamily="18" charset="-78"/>
                  <a:cs typeface="Andalus" panose="02020603050405020304" pitchFamily="18" charset="-78"/>
                </a:rPr>
                <a:t>Vessel Patches from  green channel image at pixels where</a:t>
              </a:r>
            </a:p>
            <a:p>
              <a:r>
                <a:rPr lang="en-US" b="0" i="0" smtClean="0">
                  <a:latin typeface="Cambria Math" panose="02040503050406030204" pitchFamily="18" charset="0"/>
                </a:rPr>
                <a:t>𝐼_𝑔𝑟^𝑠=1</a:t>
              </a:r>
              <a:endParaRPr lang="en-US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Fallback>
    </mc:AlternateContent>
    <dgm:pt modelId="{D39E843D-EAA6-4A35-ACD8-343B3F412C32}" type="parTrans" cxnId="{AAAFB468-3A53-40A3-823D-AEE71594B026}">
      <dgm:prSet/>
      <dgm:spPr/>
      <dgm:t>
        <a:bodyPr/>
        <a:lstStyle/>
        <a:p>
          <a:endParaRPr lang="en-US"/>
        </a:p>
      </dgm:t>
    </dgm:pt>
    <dgm:pt modelId="{186DDF45-BE95-4772-8C89-9A07023AD53B}" type="sibTrans" cxnId="{AAAFB468-3A53-40A3-823D-AEE71594B026}">
      <dgm:prSet/>
      <dgm:spPr/>
      <dgm:t>
        <a:bodyPr/>
        <a:lstStyle/>
        <a:p>
          <a:endParaRPr lang="en-US"/>
        </a:p>
      </dgm:t>
    </dgm:pt>
    <dgm:pt modelId="{EE15F90D-81E4-4051-A8AC-03299BA8BB36}" type="pres">
      <dgm:prSet presAssocID="{A565D667-9D74-41A5-84FD-A4CE70522DA7}" presName="Name0" presStyleCnt="0">
        <dgm:presLayoutVars>
          <dgm:dir/>
          <dgm:resizeHandles val="exact"/>
        </dgm:presLayoutVars>
      </dgm:prSet>
      <dgm:spPr/>
    </dgm:pt>
    <dgm:pt modelId="{213FD06F-35E9-4105-920C-C820B37BF6CF}" type="pres">
      <dgm:prSet presAssocID="{CA00F028-D508-44A6-9AE8-5C3B39F00E45}" presName="node" presStyleLbl="node1" presStyleIdx="0" presStyleCnt="3">
        <dgm:presLayoutVars>
          <dgm:bulletEnabled val="1"/>
        </dgm:presLayoutVars>
      </dgm:prSet>
      <dgm:spPr/>
    </dgm:pt>
    <dgm:pt modelId="{CC93C8BB-466F-4734-A5A6-3DE1F650E560}" type="pres">
      <dgm:prSet presAssocID="{496FB969-9292-4414-8CD6-8B82960CA90F}" presName="sibTrans" presStyleLbl="sibTrans2D1" presStyleIdx="0" presStyleCnt="2"/>
      <dgm:spPr/>
    </dgm:pt>
    <dgm:pt modelId="{2B8ECBF4-0007-4292-A81C-27DB5E8EA11D}" type="pres">
      <dgm:prSet presAssocID="{496FB969-9292-4414-8CD6-8B82960CA90F}" presName="connectorText" presStyleLbl="sibTrans2D1" presStyleIdx="0" presStyleCnt="2"/>
      <dgm:spPr/>
    </dgm:pt>
    <dgm:pt modelId="{E738F6C8-44D6-473A-92A1-ABB6FDF08E74}" type="pres">
      <dgm:prSet presAssocID="{8E1A9F30-75C2-4849-A129-EA653247C14A}" presName="node" presStyleLbl="node1" presStyleIdx="1" presStyleCnt="3">
        <dgm:presLayoutVars>
          <dgm:bulletEnabled val="1"/>
        </dgm:presLayoutVars>
      </dgm:prSet>
      <dgm:spPr/>
    </dgm:pt>
    <dgm:pt modelId="{2B31B0C6-6088-4D1E-8F77-B841888DB757}" type="pres">
      <dgm:prSet presAssocID="{035280CC-03E5-4DC9-8B15-9A81527F04CC}" presName="sibTrans" presStyleLbl="sibTrans2D1" presStyleIdx="1" presStyleCnt="2"/>
      <dgm:spPr/>
    </dgm:pt>
    <dgm:pt modelId="{32976A90-5EA3-47AD-9F93-ECF8BF9A4D13}" type="pres">
      <dgm:prSet presAssocID="{035280CC-03E5-4DC9-8B15-9A81527F04CC}" presName="connectorText" presStyleLbl="sibTrans2D1" presStyleIdx="1" presStyleCnt="2"/>
      <dgm:spPr/>
    </dgm:pt>
    <dgm:pt modelId="{7E0B6C8A-E364-4C80-B075-02BBB3C04ED8}" type="pres">
      <dgm:prSet presAssocID="{708BC87C-2EEC-408F-B507-1E67DDC76D36}" presName="node" presStyleLbl="node1" presStyleIdx="2" presStyleCnt="3">
        <dgm:presLayoutVars>
          <dgm:bulletEnabled val="1"/>
        </dgm:presLayoutVars>
      </dgm:prSet>
      <dgm:spPr/>
    </dgm:pt>
  </dgm:ptLst>
  <dgm:cxnLst>
    <dgm:cxn modelId="{BF098817-62FF-40E0-A1BA-3207E24A66F9}" type="presOf" srcId="{035280CC-03E5-4DC9-8B15-9A81527F04CC}" destId="{2B31B0C6-6088-4D1E-8F77-B841888DB757}" srcOrd="0" destOrd="0" presId="urn:microsoft.com/office/officeart/2005/8/layout/process1"/>
    <dgm:cxn modelId="{74A9363A-0296-4FCE-BE2C-F2A551A04312}" type="presOf" srcId="{496FB969-9292-4414-8CD6-8B82960CA90F}" destId="{CC93C8BB-466F-4734-A5A6-3DE1F650E560}" srcOrd="0" destOrd="0" presId="urn:microsoft.com/office/officeart/2005/8/layout/process1"/>
    <dgm:cxn modelId="{AAAFB468-3A53-40A3-823D-AEE71594B026}" srcId="{A565D667-9D74-41A5-84FD-A4CE70522DA7}" destId="{708BC87C-2EEC-408F-B507-1E67DDC76D36}" srcOrd="2" destOrd="0" parTransId="{D39E843D-EAA6-4A35-ACD8-343B3F412C32}" sibTransId="{186DDF45-BE95-4772-8C89-9A07023AD53B}"/>
    <dgm:cxn modelId="{7A92EC6E-F9AC-4CC9-B7A5-34CF1B4DF6E2}" type="presOf" srcId="{708BC87C-2EEC-408F-B507-1E67DDC76D36}" destId="{7E0B6C8A-E364-4C80-B075-02BBB3C04ED8}" srcOrd="0" destOrd="0" presId="urn:microsoft.com/office/officeart/2005/8/layout/process1"/>
    <dgm:cxn modelId="{459F2080-C53A-40D8-978E-02351EE15FDB}" type="presOf" srcId="{8E1A9F30-75C2-4849-A129-EA653247C14A}" destId="{E738F6C8-44D6-473A-92A1-ABB6FDF08E74}" srcOrd="0" destOrd="0" presId="urn:microsoft.com/office/officeart/2005/8/layout/process1"/>
    <dgm:cxn modelId="{86D0D58B-B57F-44A6-B361-EEEEF058B2F8}" type="presOf" srcId="{CA00F028-D508-44A6-9AE8-5C3B39F00E45}" destId="{213FD06F-35E9-4105-920C-C820B37BF6CF}" srcOrd="0" destOrd="0" presId="urn:microsoft.com/office/officeart/2005/8/layout/process1"/>
    <dgm:cxn modelId="{BA28E99A-104E-44E7-A7FA-F7E7E8822D0E}" type="presOf" srcId="{035280CC-03E5-4DC9-8B15-9A81527F04CC}" destId="{32976A90-5EA3-47AD-9F93-ECF8BF9A4D13}" srcOrd="1" destOrd="0" presId="urn:microsoft.com/office/officeart/2005/8/layout/process1"/>
    <dgm:cxn modelId="{D1EE649F-4E5D-4071-8B74-0D1ACA9412E8}" srcId="{A565D667-9D74-41A5-84FD-A4CE70522DA7}" destId="{8E1A9F30-75C2-4849-A129-EA653247C14A}" srcOrd="1" destOrd="0" parTransId="{AD8010DD-721A-44B0-9A9F-66C4D93CB834}" sibTransId="{035280CC-03E5-4DC9-8B15-9A81527F04CC}"/>
    <dgm:cxn modelId="{9E2DA2A6-6A30-476B-AA1E-43EBD062EFCE}" type="presOf" srcId="{496FB969-9292-4414-8CD6-8B82960CA90F}" destId="{2B8ECBF4-0007-4292-A81C-27DB5E8EA11D}" srcOrd="1" destOrd="0" presId="urn:microsoft.com/office/officeart/2005/8/layout/process1"/>
    <dgm:cxn modelId="{034AB3DB-E319-41AB-A86F-5406D4119A06}" type="presOf" srcId="{A565D667-9D74-41A5-84FD-A4CE70522DA7}" destId="{EE15F90D-81E4-4051-A8AC-03299BA8BB36}" srcOrd="0" destOrd="0" presId="urn:microsoft.com/office/officeart/2005/8/layout/process1"/>
    <dgm:cxn modelId="{9ED21CEB-7B88-4351-A200-B61E8113BDAE}" srcId="{A565D667-9D74-41A5-84FD-A4CE70522DA7}" destId="{CA00F028-D508-44A6-9AE8-5C3B39F00E45}" srcOrd="0" destOrd="0" parTransId="{450187E1-5353-498B-A85B-CFBCC2CAA087}" sibTransId="{496FB969-9292-4414-8CD6-8B82960CA90F}"/>
    <dgm:cxn modelId="{9EDD9C69-B238-4D85-870E-3D7B753D2AA3}" type="presParOf" srcId="{EE15F90D-81E4-4051-A8AC-03299BA8BB36}" destId="{213FD06F-35E9-4105-920C-C820B37BF6CF}" srcOrd="0" destOrd="0" presId="urn:microsoft.com/office/officeart/2005/8/layout/process1"/>
    <dgm:cxn modelId="{503264DB-2BAF-412C-AD29-D47146245A68}" type="presParOf" srcId="{EE15F90D-81E4-4051-A8AC-03299BA8BB36}" destId="{CC93C8BB-466F-4734-A5A6-3DE1F650E560}" srcOrd="1" destOrd="0" presId="urn:microsoft.com/office/officeart/2005/8/layout/process1"/>
    <dgm:cxn modelId="{D1AB7D8E-7981-434C-8451-B68418122785}" type="presParOf" srcId="{CC93C8BB-466F-4734-A5A6-3DE1F650E560}" destId="{2B8ECBF4-0007-4292-A81C-27DB5E8EA11D}" srcOrd="0" destOrd="0" presId="urn:microsoft.com/office/officeart/2005/8/layout/process1"/>
    <dgm:cxn modelId="{3918CA68-0BD0-4FDF-99B6-785AED566973}" type="presParOf" srcId="{EE15F90D-81E4-4051-A8AC-03299BA8BB36}" destId="{E738F6C8-44D6-473A-92A1-ABB6FDF08E74}" srcOrd="2" destOrd="0" presId="urn:microsoft.com/office/officeart/2005/8/layout/process1"/>
    <dgm:cxn modelId="{1560045B-38D3-4112-B148-CFCA909585DB}" type="presParOf" srcId="{EE15F90D-81E4-4051-A8AC-03299BA8BB36}" destId="{2B31B0C6-6088-4D1E-8F77-B841888DB757}" srcOrd="3" destOrd="0" presId="urn:microsoft.com/office/officeart/2005/8/layout/process1"/>
    <dgm:cxn modelId="{70DE118F-E41A-4CC7-8013-324E636373D5}" type="presParOf" srcId="{2B31B0C6-6088-4D1E-8F77-B841888DB757}" destId="{32976A90-5EA3-47AD-9F93-ECF8BF9A4D13}" srcOrd="0" destOrd="0" presId="urn:microsoft.com/office/officeart/2005/8/layout/process1"/>
    <dgm:cxn modelId="{B92AAEE5-2FA8-4BE8-A2DF-37F6B10AD2C2}" type="presParOf" srcId="{EE15F90D-81E4-4051-A8AC-03299BA8BB36}" destId="{7E0B6C8A-E364-4C80-B075-02BBB3C04ED8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5D667-9D74-41A5-84FD-A4CE70522DA7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 phldr="1"/>
      <dgm:spPr/>
    </dgm:pt>
    <dgm:pt modelId="{CA00F028-D508-44A6-9AE8-5C3B39F00E4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50187E1-5353-498B-A85B-CFBCC2CAA087}" type="parTrans" cxnId="{9ED21CEB-7B88-4351-A200-B61E8113BDAE}">
      <dgm:prSet/>
      <dgm:spPr/>
      <dgm:t>
        <a:bodyPr/>
        <a:lstStyle/>
        <a:p>
          <a:endParaRPr lang="en-US"/>
        </a:p>
      </dgm:t>
    </dgm:pt>
    <dgm:pt modelId="{496FB969-9292-4414-8CD6-8B82960CA90F}" type="sibTrans" cxnId="{9ED21CEB-7B88-4351-A200-B61E8113BDAE}">
      <dgm:prSet/>
      <dgm:spPr/>
      <dgm:t>
        <a:bodyPr/>
        <a:lstStyle/>
        <a:p>
          <a:endParaRPr lang="en-US"/>
        </a:p>
      </dgm:t>
    </dgm:pt>
    <dgm:pt modelId="{8E1A9F30-75C2-4849-A129-EA653247C14A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D8010DD-721A-44B0-9A9F-66C4D93CB834}" type="parTrans" cxnId="{D1EE649F-4E5D-4071-8B74-0D1ACA9412E8}">
      <dgm:prSet/>
      <dgm:spPr/>
      <dgm:t>
        <a:bodyPr/>
        <a:lstStyle/>
        <a:p>
          <a:endParaRPr lang="en-US"/>
        </a:p>
      </dgm:t>
    </dgm:pt>
    <dgm:pt modelId="{035280CC-03E5-4DC9-8B15-9A81527F04CC}" type="sibTrans" cxnId="{D1EE649F-4E5D-4071-8B74-0D1ACA9412E8}">
      <dgm:prSet/>
      <dgm:spPr/>
      <dgm:t>
        <a:bodyPr/>
        <a:lstStyle/>
        <a:p>
          <a:endParaRPr lang="en-US"/>
        </a:p>
      </dgm:t>
    </dgm:pt>
    <dgm:pt modelId="{708BC87C-2EEC-408F-B507-1E67DDC76D36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39E843D-EAA6-4A35-ACD8-343B3F412C32}" type="parTrans" cxnId="{AAAFB468-3A53-40A3-823D-AEE71594B026}">
      <dgm:prSet/>
      <dgm:spPr/>
      <dgm:t>
        <a:bodyPr/>
        <a:lstStyle/>
        <a:p>
          <a:endParaRPr lang="en-US"/>
        </a:p>
      </dgm:t>
    </dgm:pt>
    <dgm:pt modelId="{186DDF45-BE95-4772-8C89-9A07023AD53B}" type="sibTrans" cxnId="{AAAFB468-3A53-40A3-823D-AEE71594B026}">
      <dgm:prSet/>
      <dgm:spPr/>
      <dgm:t>
        <a:bodyPr/>
        <a:lstStyle/>
        <a:p>
          <a:endParaRPr lang="en-US"/>
        </a:p>
      </dgm:t>
    </dgm:pt>
    <dgm:pt modelId="{EE15F90D-81E4-4051-A8AC-03299BA8BB36}" type="pres">
      <dgm:prSet presAssocID="{A565D667-9D74-41A5-84FD-A4CE70522DA7}" presName="Name0" presStyleCnt="0">
        <dgm:presLayoutVars>
          <dgm:dir/>
          <dgm:resizeHandles val="exact"/>
        </dgm:presLayoutVars>
      </dgm:prSet>
      <dgm:spPr/>
    </dgm:pt>
    <dgm:pt modelId="{213FD06F-35E9-4105-920C-C820B37BF6CF}" type="pres">
      <dgm:prSet presAssocID="{CA00F028-D508-44A6-9AE8-5C3B39F00E4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3C8BB-466F-4734-A5A6-3DE1F650E560}" type="pres">
      <dgm:prSet presAssocID="{496FB969-9292-4414-8CD6-8B82960CA90F}" presName="sibTrans" presStyleLbl="sibTrans2D1" presStyleIdx="0" presStyleCnt="2"/>
      <dgm:spPr/>
    </dgm:pt>
    <dgm:pt modelId="{2B8ECBF4-0007-4292-A81C-27DB5E8EA11D}" type="pres">
      <dgm:prSet presAssocID="{496FB969-9292-4414-8CD6-8B82960CA90F}" presName="connectorText" presStyleLbl="sibTrans2D1" presStyleIdx="0" presStyleCnt="2"/>
      <dgm:spPr/>
    </dgm:pt>
    <dgm:pt modelId="{E738F6C8-44D6-473A-92A1-ABB6FDF08E74}" type="pres">
      <dgm:prSet presAssocID="{8E1A9F30-75C2-4849-A129-EA653247C14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1B0C6-6088-4D1E-8F77-B841888DB757}" type="pres">
      <dgm:prSet presAssocID="{035280CC-03E5-4DC9-8B15-9A81527F04CC}" presName="sibTrans" presStyleLbl="sibTrans2D1" presStyleIdx="1" presStyleCnt="2"/>
      <dgm:spPr/>
    </dgm:pt>
    <dgm:pt modelId="{32976A90-5EA3-47AD-9F93-ECF8BF9A4D13}" type="pres">
      <dgm:prSet presAssocID="{035280CC-03E5-4DC9-8B15-9A81527F04CC}" presName="connectorText" presStyleLbl="sibTrans2D1" presStyleIdx="1" presStyleCnt="2"/>
      <dgm:spPr/>
    </dgm:pt>
    <dgm:pt modelId="{7E0B6C8A-E364-4C80-B075-02BBB3C04ED8}" type="pres">
      <dgm:prSet presAssocID="{708BC87C-2EEC-408F-B507-1E67DDC76D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4AB3DB-E319-41AB-A86F-5406D4119A06}" type="presOf" srcId="{A565D667-9D74-41A5-84FD-A4CE70522DA7}" destId="{EE15F90D-81E4-4051-A8AC-03299BA8BB36}" srcOrd="0" destOrd="0" presId="urn:microsoft.com/office/officeart/2005/8/layout/process1"/>
    <dgm:cxn modelId="{9E2DA2A6-6A30-476B-AA1E-43EBD062EFCE}" type="presOf" srcId="{496FB969-9292-4414-8CD6-8B82960CA90F}" destId="{2B8ECBF4-0007-4292-A81C-27DB5E8EA11D}" srcOrd="1" destOrd="0" presId="urn:microsoft.com/office/officeart/2005/8/layout/process1"/>
    <dgm:cxn modelId="{9ED21CEB-7B88-4351-A200-B61E8113BDAE}" srcId="{A565D667-9D74-41A5-84FD-A4CE70522DA7}" destId="{CA00F028-D508-44A6-9AE8-5C3B39F00E45}" srcOrd="0" destOrd="0" parTransId="{450187E1-5353-498B-A85B-CFBCC2CAA087}" sibTransId="{496FB969-9292-4414-8CD6-8B82960CA90F}"/>
    <dgm:cxn modelId="{D1EE649F-4E5D-4071-8B74-0D1ACA9412E8}" srcId="{A565D667-9D74-41A5-84FD-A4CE70522DA7}" destId="{8E1A9F30-75C2-4849-A129-EA653247C14A}" srcOrd="1" destOrd="0" parTransId="{AD8010DD-721A-44B0-9A9F-66C4D93CB834}" sibTransId="{035280CC-03E5-4DC9-8B15-9A81527F04CC}"/>
    <dgm:cxn modelId="{459F2080-C53A-40D8-978E-02351EE15FDB}" type="presOf" srcId="{8E1A9F30-75C2-4849-A129-EA653247C14A}" destId="{E738F6C8-44D6-473A-92A1-ABB6FDF08E74}" srcOrd="0" destOrd="0" presId="urn:microsoft.com/office/officeart/2005/8/layout/process1"/>
    <dgm:cxn modelId="{7A92EC6E-F9AC-4CC9-B7A5-34CF1B4DF6E2}" type="presOf" srcId="{708BC87C-2EEC-408F-B507-1E67DDC76D36}" destId="{7E0B6C8A-E364-4C80-B075-02BBB3C04ED8}" srcOrd="0" destOrd="0" presId="urn:microsoft.com/office/officeart/2005/8/layout/process1"/>
    <dgm:cxn modelId="{BF098817-62FF-40E0-A1BA-3207E24A66F9}" type="presOf" srcId="{035280CC-03E5-4DC9-8B15-9A81527F04CC}" destId="{2B31B0C6-6088-4D1E-8F77-B841888DB757}" srcOrd="0" destOrd="0" presId="urn:microsoft.com/office/officeart/2005/8/layout/process1"/>
    <dgm:cxn modelId="{AAAFB468-3A53-40A3-823D-AEE71594B026}" srcId="{A565D667-9D74-41A5-84FD-A4CE70522DA7}" destId="{708BC87C-2EEC-408F-B507-1E67DDC76D36}" srcOrd="2" destOrd="0" parTransId="{D39E843D-EAA6-4A35-ACD8-343B3F412C32}" sibTransId="{186DDF45-BE95-4772-8C89-9A07023AD53B}"/>
    <dgm:cxn modelId="{86D0D58B-B57F-44A6-B361-EEEEF058B2F8}" type="presOf" srcId="{CA00F028-D508-44A6-9AE8-5C3B39F00E45}" destId="{213FD06F-35E9-4105-920C-C820B37BF6CF}" srcOrd="0" destOrd="0" presId="urn:microsoft.com/office/officeart/2005/8/layout/process1"/>
    <dgm:cxn modelId="{BA28E99A-104E-44E7-A7FA-F7E7E8822D0E}" type="presOf" srcId="{035280CC-03E5-4DC9-8B15-9A81527F04CC}" destId="{32976A90-5EA3-47AD-9F93-ECF8BF9A4D13}" srcOrd="1" destOrd="0" presId="urn:microsoft.com/office/officeart/2005/8/layout/process1"/>
    <dgm:cxn modelId="{74A9363A-0296-4FCE-BE2C-F2A551A04312}" type="presOf" srcId="{496FB969-9292-4414-8CD6-8B82960CA90F}" destId="{CC93C8BB-466F-4734-A5A6-3DE1F650E560}" srcOrd="0" destOrd="0" presId="urn:microsoft.com/office/officeart/2005/8/layout/process1"/>
    <dgm:cxn modelId="{9EDD9C69-B238-4D85-870E-3D7B753D2AA3}" type="presParOf" srcId="{EE15F90D-81E4-4051-A8AC-03299BA8BB36}" destId="{213FD06F-35E9-4105-920C-C820B37BF6CF}" srcOrd="0" destOrd="0" presId="urn:microsoft.com/office/officeart/2005/8/layout/process1"/>
    <dgm:cxn modelId="{503264DB-2BAF-412C-AD29-D47146245A68}" type="presParOf" srcId="{EE15F90D-81E4-4051-A8AC-03299BA8BB36}" destId="{CC93C8BB-466F-4734-A5A6-3DE1F650E560}" srcOrd="1" destOrd="0" presId="urn:microsoft.com/office/officeart/2005/8/layout/process1"/>
    <dgm:cxn modelId="{D1AB7D8E-7981-434C-8451-B68418122785}" type="presParOf" srcId="{CC93C8BB-466F-4734-A5A6-3DE1F650E560}" destId="{2B8ECBF4-0007-4292-A81C-27DB5E8EA11D}" srcOrd="0" destOrd="0" presId="urn:microsoft.com/office/officeart/2005/8/layout/process1"/>
    <dgm:cxn modelId="{3918CA68-0BD0-4FDF-99B6-785AED566973}" type="presParOf" srcId="{EE15F90D-81E4-4051-A8AC-03299BA8BB36}" destId="{E738F6C8-44D6-473A-92A1-ABB6FDF08E74}" srcOrd="2" destOrd="0" presId="urn:microsoft.com/office/officeart/2005/8/layout/process1"/>
    <dgm:cxn modelId="{1560045B-38D3-4112-B148-CFCA909585DB}" type="presParOf" srcId="{EE15F90D-81E4-4051-A8AC-03299BA8BB36}" destId="{2B31B0C6-6088-4D1E-8F77-B841888DB757}" srcOrd="3" destOrd="0" presId="urn:microsoft.com/office/officeart/2005/8/layout/process1"/>
    <dgm:cxn modelId="{70DE118F-E41A-4CC7-8013-324E636373D5}" type="presParOf" srcId="{2B31B0C6-6088-4D1E-8F77-B841888DB757}" destId="{32976A90-5EA3-47AD-9F93-ECF8BF9A4D13}" srcOrd="0" destOrd="0" presId="urn:microsoft.com/office/officeart/2005/8/layout/process1"/>
    <dgm:cxn modelId="{B92AAEE5-2FA8-4BE8-A2DF-37F6B10AD2C2}" type="presParOf" srcId="{EE15F90D-81E4-4051-A8AC-03299BA8BB36}" destId="{7E0B6C8A-E364-4C80-B075-02BBB3C04ED8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65D667-9D74-41A5-84FD-A4CE70522DA7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 phldr="1"/>
      <dgm:spPr/>
    </dgm:pt>
    <mc:AlternateContent xmlns:mc="http://schemas.openxmlformats.org/markup-compatibility/2006" xmlns:a14="http://schemas.microsoft.com/office/drawing/2010/main">
      <mc:Choice Requires="a14">
        <dgm:pt modelId="{CA00F028-D508-44A6-9AE8-5C3B39F00E45}">
          <dgm:prSet phldrT="[Text]"/>
          <dgm:spPr/>
          <dgm:t>
            <a:bodyPr/>
            <a:lstStyle/>
            <a:p>
              <a:r>
                <a:rPr lang="en-US" dirty="0">
                  <a:latin typeface="Andalus" panose="02020603050405020304" pitchFamily="18" charset="-78"/>
                  <a:cs typeface="Andalus" panose="02020603050405020304" pitchFamily="18" charset="-78"/>
                </a:rPr>
                <a:t>Ground Truth Binary Image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</m:sSub>
                  </m:oMath>
                </m:oMathPara>
              </a14:m>
              <a:endParaRPr lang="en-US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Choice>
      <mc:Fallback xmlns="">
        <dgm:pt modelId="{CA00F028-D508-44A6-9AE8-5C3B39F00E45}">
          <dgm:prSet phldrT="[Text]"/>
          <dgm:spPr/>
          <dgm:t>
            <a:bodyPr/>
            <a:lstStyle/>
            <a:p>
              <a:r>
                <a:rPr lang="en-US" dirty="0" smtClean="0">
                  <a:latin typeface="Andalus" panose="02020603050405020304" pitchFamily="18" charset="-78"/>
                  <a:cs typeface="Andalus" panose="02020603050405020304" pitchFamily="18" charset="-78"/>
                </a:rPr>
                <a:t>Ground Truth Binary Image</a:t>
              </a:r>
            </a:p>
            <a:p>
              <a:r>
                <a:rPr lang="en-US" b="0" i="0" smtClean="0">
                  <a:latin typeface="Cambria Math" panose="02040503050406030204" pitchFamily="18" charset="0"/>
                </a:rPr>
                <a:t>𝐼_𝑔𝑟</a:t>
              </a:r>
              <a:endParaRPr lang="en-US" dirty="0" smtClean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Fallback>
    </mc:AlternateContent>
    <dgm:pt modelId="{450187E1-5353-498B-A85B-CFBCC2CAA087}" type="parTrans" cxnId="{9ED21CEB-7B88-4351-A200-B61E8113BDAE}">
      <dgm:prSet/>
      <dgm:spPr/>
      <dgm:t>
        <a:bodyPr/>
        <a:lstStyle/>
        <a:p>
          <a:endParaRPr lang="en-US"/>
        </a:p>
      </dgm:t>
    </dgm:pt>
    <dgm:pt modelId="{496FB969-9292-4414-8CD6-8B82960CA90F}" type="sibTrans" cxnId="{9ED21CEB-7B88-4351-A200-B61E8113BDA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E1A9F30-75C2-4849-A129-EA653247C14A}">
          <dgm:prSet phldrT="[Text]"/>
          <dgm:spPr/>
          <dgm:t>
            <a:bodyPr/>
            <a:lstStyle/>
            <a:p>
              <a:r>
                <a:rPr lang="en-US" dirty="0">
                  <a:latin typeface="Andalus" panose="02020603050405020304" pitchFamily="18" charset="-78"/>
                  <a:cs typeface="Andalus" panose="02020603050405020304" pitchFamily="18" charset="-78"/>
                </a:rPr>
                <a:t>Morphological Dilation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m:oMathPara>
              </a14:m>
              <a:endParaRPr lang="en-US" b="0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Choice>
      <mc:Fallback xmlns="">
        <dgm:pt modelId="{8E1A9F30-75C2-4849-A129-EA653247C14A}">
          <dgm:prSet phldrT="[Text]"/>
          <dgm:spPr/>
          <dgm:t>
            <a:bodyPr/>
            <a:lstStyle/>
            <a:p>
              <a:r>
                <a:rPr lang="en-US" dirty="0" smtClean="0">
                  <a:latin typeface="Andalus" panose="02020603050405020304" pitchFamily="18" charset="-78"/>
                  <a:cs typeface="Andalus" panose="02020603050405020304" pitchFamily="18" charset="-78"/>
                </a:rPr>
                <a:t>Morphological Dilation</a:t>
              </a:r>
            </a:p>
            <a:p>
              <a:r>
                <a:rPr lang="en-US" b="0" i="0" smtClean="0">
                  <a:latin typeface="Cambria Math" panose="02040503050406030204" pitchFamily="18" charset="0"/>
                </a:rPr>
                <a:t>𝐼_𝑔𝑟^𝑑</a:t>
              </a:r>
              <a:endParaRPr lang="en-US" b="0" dirty="0" smtClean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Fallback>
    </mc:AlternateContent>
    <dgm:pt modelId="{AD8010DD-721A-44B0-9A9F-66C4D93CB834}" type="parTrans" cxnId="{D1EE649F-4E5D-4071-8B74-0D1ACA9412E8}">
      <dgm:prSet/>
      <dgm:spPr/>
      <dgm:t>
        <a:bodyPr/>
        <a:lstStyle/>
        <a:p>
          <a:endParaRPr lang="en-US"/>
        </a:p>
      </dgm:t>
    </dgm:pt>
    <dgm:pt modelId="{035280CC-03E5-4DC9-8B15-9A81527F04CC}" type="sibTrans" cxnId="{D1EE649F-4E5D-4071-8B74-0D1ACA9412E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08BC87C-2EEC-408F-B507-1E67DDC76D36}">
          <dgm:prSet phldrT="[Text]"/>
          <dgm:spPr/>
          <dgm:t>
            <a:bodyPr/>
            <a:lstStyle/>
            <a:p>
              <a:r>
                <a:rPr lang="en-US" dirty="0">
                  <a:latin typeface="Andalus" panose="02020603050405020304" pitchFamily="18" charset="-78"/>
                  <a:cs typeface="Andalus" panose="02020603050405020304" pitchFamily="18" charset="-78"/>
                </a:rPr>
                <a:t>Background Patches from  green channel image at pixels where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m:oMathPara>
              </a14:m>
              <a:endParaRPr lang="en-US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Choice>
      <mc:Fallback xmlns="">
        <dgm:pt modelId="{708BC87C-2EEC-408F-B507-1E67DDC76D36}">
          <dgm:prSet phldrT="[Text]"/>
          <dgm:spPr/>
          <dgm:t>
            <a:bodyPr/>
            <a:lstStyle/>
            <a:p>
              <a:r>
                <a:rPr lang="en-US" dirty="0" smtClean="0">
                  <a:latin typeface="Andalus" panose="02020603050405020304" pitchFamily="18" charset="-78"/>
                  <a:cs typeface="Andalus" panose="02020603050405020304" pitchFamily="18" charset="-78"/>
                </a:rPr>
                <a:t>Background Patches from  green channel image at pixels where</a:t>
              </a:r>
            </a:p>
            <a:p>
              <a:r>
                <a:rPr lang="en-US" b="0" i="0" smtClean="0">
                  <a:latin typeface="Cambria Math" panose="02040503050406030204" pitchFamily="18" charset="0"/>
                </a:rPr>
                <a:t>𝐼_𝑔𝑟^𝑑=0</a:t>
              </a:r>
              <a:endParaRPr lang="en-US" dirty="0">
                <a:latin typeface="Andalus" panose="02020603050405020304" pitchFamily="18" charset="-78"/>
                <a:cs typeface="Andalus" panose="02020603050405020304" pitchFamily="18" charset="-78"/>
              </a:endParaRPr>
            </a:p>
          </dgm:t>
        </dgm:pt>
      </mc:Fallback>
    </mc:AlternateContent>
    <dgm:pt modelId="{D39E843D-EAA6-4A35-ACD8-343B3F412C32}" type="parTrans" cxnId="{AAAFB468-3A53-40A3-823D-AEE71594B026}">
      <dgm:prSet/>
      <dgm:spPr/>
      <dgm:t>
        <a:bodyPr/>
        <a:lstStyle/>
        <a:p>
          <a:endParaRPr lang="en-US"/>
        </a:p>
      </dgm:t>
    </dgm:pt>
    <dgm:pt modelId="{186DDF45-BE95-4772-8C89-9A07023AD53B}" type="sibTrans" cxnId="{AAAFB468-3A53-40A3-823D-AEE71594B026}">
      <dgm:prSet/>
      <dgm:spPr/>
      <dgm:t>
        <a:bodyPr/>
        <a:lstStyle/>
        <a:p>
          <a:endParaRPr lang="en-US"/>
        </a:p>
      </dgm:t>
    </dgm:pt>
    <dgm:pt modelId="{EE15F90D-81E4-4051-A8AC-03299BA8BB36}" type="pres">
      <dgm:prSet presAssocID="{A565D667-9D74-41A5-84FD-A4CE70522DA7}" presName="Name0" presStyleCnt="0">
        <dgm:presLayoutVars>
          <dgm:dir/>
          <dgm:resizeHandles val="exact"/>
        </dgm:presLayoutVars>
      </dgm:prSet>
      <dgm:spPr/>
    </dgm:pt>
    <dgm:pt modelId="{213FD06F-35E9-4105-920C-C820B37BF6CF}" type="pres">
      <dgm:prSet presAssocID="{CA00F028-D508-44A6-9AE8-5C3B39F00E45}" presName="node" presStyleLbl="node1" presStyleIdx="0" presStyleCnt="3">
        <dgm:presLayoutVars>
          <dgm:bulletEnabled val="1"/>
        </dgm:presLayoutVars>
      </dgm:prSet>
      <dgm:spPr/>
    </dgm:pt>
    <dgm:pt modelId="{CC93C8BB-466F-4734-A5A6-3DE1F650E560}" type="pres">
      <dgm:prSet presAssocID="{496FB969-9292-4414-8CD6-8B82960CA90F}" presName="sibTrans" presStyleLbl="sibTrans2D1" presStyleIdx="0" presStyleCnt="2"/>
      <dgm:spPr/>
    </dgm:pt>
    <dgm:pt modelId="{2B8ECBF4-0007-4292-A81C-27DB5E8EA11D}" type="pres">
      <dgm:prSet presAssocID="{496FB969-9292-4414-8CD6-8B82960CA90F}" presName="connectorText" presStyleLbl="sibTrans2D1" presStyleIdx="0" presStyleCnt="2"/>
      <dgm:spPr/>
    </dgm:pt>
    <dgm:pt modelId="{E738F6C8-44D6-473A-92A1-ABB6FDF08E74}" type="pres">
      <dgm:prSet presAssocID="{8E1A9F30-75C2-4849-A129-EA653247C14A}" presName="node" presStyleLbl="node1" presStyleIdx="1" presStyleCnt="3">
        <dgm:presLayoutVars>
          <dgm:bulletEnabled val="1"/>
        </dgm:presLayoutVars>
      </dgm:prSet>
      <dgm:spPr/>
    </dgm:pt>
    <dgm:pt modelId="{2B31B0C6-6088-4D1E-8F77-B841888DB757}" type="pres">
      <dgm:prSet presAssocID="{035280CC-03E5-4DC9-8B15-9A81527F04CC}" presName="sibTrans" presStyleLbl="sibTrans2D1" presStyleIdx="1" presStyleCnt="2"/>
      <dgm:spPr/>
    </dgm:pt>
    <dgm:pt modelId="{32976A90-5EA3-47AD-9F93-ECF8BF9A4D13}" type="pres">
      <dgm:prSet presAssocID="{035280CC-03E5-4DC9-8B15-9A81527F04CC}" presName="connectorText" presStyleLbl="sibTrans2D1" presStyleIdx="1" presStyleCnt="2"/>
      <dgm:spPr/>
    </dgm:pt>
    <dgm:pt modelId="{7E0B6C8A-E364-4C80-B075-02BBB3C04ED8}" type="pres">
      <dgm:prSet presAssocID="{708BC87C-2EEC-408F-B507-1E67DDC76D36}" presName="node" presStyleLbl="node1" presStyleIdx="2" presStyleCnt="3">
        <dgm:presLayoutVars>
          <dgm:bulletEnabled val="1"/>
        </dgm:presLayoutVars>
      </dgm:prSet>
      <dgm:spPr/>
    </dgm:pt>
  </dgm:ptLst>
  <dgm:cxnLst>
    <dgm:cxn modelId="{CE61A606-D91F-4AEC-8F79-C5B977D19E77}" type="presOf" srcId="{A565D667-9D74-41A5-84FD-A4CE70522DA7}" destId="{EE15F90D-81E4-4051-A8AC-03299BA8BB36}" srcOrd="0" destOrd="0" presId="urn:microsoft.com/office/officeart/2005/8/layout/process1"/>
    <dgm:cxn modelId="{BBAF6627-64D8-4474-ADAD-2440AF0075E9}" type="presOf" srcId="{496FB969-9292-4414-8CD6-8B82960CA90F}" destId="{CC93C8BB-466F-4734-A5A6-3DE1F650E560}" srcOrd="0" destOrd="0" presId="urn:microsoft.com/office/officeart/2005/8/layout/process1"/>
    <dgm:cxn modelId="{F1FE792A-F918-4423-A94D-B68875DE1ED4}" type="presOf" srcId="{708BC87C-2EEC-408F-B507-1E67DDC76D36}" destId="{7E0B6C8A-E364-4C80-B075-02BBB3C04ED8}" srcOrd="0" destOrd="0" presId="urn:microsoft.com/office/officeart/2005/8/layout/process1"/>
    <dgm:cxn modelId="{AAAFB468-3A53-40A3-823D-AEE71594B026}" srcId="{A565D667-9D74-41A5-84FD-A4CE70522DA7}" destId="{708BC87C-2EEC-408F-B507-1E67DDC76D36}" srcOrd="2" destOrd="0" parTransId="{D39E843D-EAA6-4A35-ACD8-343B3F412C32}" sibTransId="{186DDF45-BE95-4772-8C89-9A07023AD53B}"/>
    <dgm:cxn modelId="{3253FC96-D14E-4DC4-8BFD-A99BC0B57B85}" type="presOf" srcId="{035280CC-03E5-4DC9-8B15-9A81527F04CC}" destId="{2B31B0C6-6088-4D1E-8F77-B841888DB757}" srcOrd="0" destOrd="0" presId="urn:microsoft.com/office/officeart/2005/8/layout/process1"/>
    <dgm:cxn modelId="{1A24389B-983A-4D38-A3D7-446715F0E555}" type="presOf" srcId="{8E1A9F30-75C2-4849-A129-EA653247C14A}" destId="{E738F6C8-44D6-473A-92A1-ABB6FDF08E74}" srcOrd="0" destOrd="0" presId="urn:microsoft.com/office/officeart/2005/8/layout/process1"/>
    <dgm:cxn modelId="{D1EE649F-4E5D-4071-8B74-0D1ACA9412E8}" srcId="{A565D667-9D74-41A5-84FD-A4CE70522DA7}" destId="{8E1A9F30-75C2-4849-A129-EA653247C14A}" srcOrd="1" destOrd="0" parTransId="{AD8010DD-721A-44B0-9A9F-66C4D93CB834}" sibTransId="{035280CC-03E5-4DC9-8B15-9A81527F04CC}"/>
    <dgm:cxn modelId="{321C79B1-3655-449B-977B-8D73FAE0C889}" type="presOf" srcId="{035280CC-03E5-4DC9-8B15-9A81527F04CC}" destId="{32976A90-5EA3-47AD-9F93-ECF8BF9A4D13}" srcOrd="1" destOrd="0" presId="urn:microsoft.com/office/officeart/2005/8/layout/process1"/>
    <dgm:cxn modelId="{67A573B7-5F51-4CFF-BA34-F7E92982C5F0}" type="presOf" srcId="{496FB969-9292-4414-8CD6-8B82960CA90F}" destId="{2B8ECBF4-0007-4292-A81C-27DB5E8EA11D}" srcOrd="1" destOrd="0" presId="urn:microsoft.com/office/officeart/2005/8/layout/process1"/>
    <dgm:cxn modelId="{319250DF-E6F4-432B-80AE-73F16AA096DB}" type="presOf" srcId="{CA00F028-D508-44A6-9AE8-5C3B39F00E45}" destId="{213FD06F-35E9-4105-920C-C820B37BF6CF}" srcOrd="0" destOrd="0" presId="urn:microsoft.com/office/officeart/2005/8/layout/process1"/>
    <dgm:cxn modelId="{9ED21CEB-7B88-4351-A200-B61E8113BDAE}" srcId="{A565D667-9D74-41A5-84FD-A4CE70522DA7}" destId="{CA00F028-D508-44A6-9AE8-5C3B39F00E45}" srcOrd="0" destOrd="0" parTransId="{450187E1-5353-498B-A85B-CFBCC2CAA087}" sibTransId="{496FB969-9292-4414-8CD6-8B82960CA90F}"/>
    <dgm:cxn modelId="{9523080B-AB21-4CDB-8BB3-247CC70D3D17}" type="presParOf" srcId="{EE15F90D-81E4-4051-A8AC-03299BA8BB36}" destId="{213FD06F-35E9-4105-920C-C820B37BF6CF}" srcOrd="0" destOrd="0" presId="urn:microsoft.com/office/officeart/2005/8/layout/process1"/>
    <dgm:cxn modelId="{0F11F0E1-03B9-429D-AD77-7EE82B368A5A}" type="presParOf" srcId="{EE15F90D-81E4-4051-A8AC-03299BA8BB36}" destId="{CC93C8BB-466F-4734-A5A6-3DE1F650E560}" srcOrd="1" destOrd="0" presId="urn:microsoft.com/office/officeart/2005/8/layout/process1"/>
    <dgm:cxn modelId="{9BDF6EC7-C2A8-4790-9C0C-8947774A0DF2}" type="presParOf" srcId="{CC93C8BB-466F-4734-A5A6-3DE1F650E560}" destId="{2B8ECBF4-0007-4292-A81C-27DB5E8EA11D}" srcOrd="0" destOrd="0" presId="urn:microsoft.com/office/officeart/2005/8/layout/process1"/>
    <dgm:cxn modelId="{144665F5-C367-42B7-BF24-D2F74C800079}" type="presParOf" srcId="{EE15F90D-81E4-4051-A8AC-03299BA8BB36}" destId="{E738F6C8-44D6-473A-92A1-ABB6FDF08E74}" srcOrd="2" destOrd="0" presId="urn:microsoft.com/office/officeart/2005/8/layout/process1"/>
    <dgm:cxn modelId="{49058E97-D95F-4FFA-8E60-3B70D5507FBD}" type="presParOf" srcId="{EE15F90D-81E4-4051-A8AC-03299BA8BB36}" destId="{2B31B0C6-6088-4D1E-8F77-B841888DB757}" srcOrd="3" destOrd="0" presId="urn:microsoft.com/office/officeart/2005/8/layout/process1"/>
    <dgm:cxn modelId="{487FEA34-8355-49D8-A4F7-BB380F44EA74}" type="presParOf" srcId="{2B31B0C6-6088-4D1E-8F77-B841888DB757}" destId="{32976A90-5EA3-47AD-9F93-ECF8BF9A4D13}" srcOrd="0" destOrd="0" presId="urn:microsoft.com/office/officeart/2005/8/layout/process1"/>
    <dgm:cxn modelId="{EA67490D-91F3-444E-A3FF-06F2A80C0E86}" type="presParOf" srcId="{EE15F90D-81E4-4051-A8AC-03299BA8BB36}" destId="{7E0B6C8A-E364-4C80-B075-02BBB3C04ED8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65D667-9D74-41A5-84FD-A4CE70522DA7}" type="doc">
      <dgm:prSet loTypeId="urn:microsoft.com/office/officeart/2005/8/layout/process1" loCatId="process" qsTypeId="urn:microsoft.com/office/officeart/2005/8/quickstyle/simple4" qsCatId="simple" csTypeId="urn:microsoft.com/office/officeart/2005/8/colors/accent5_2" csCatId="accent5" phldr="1"/>
      <dgm:spPr/>
    </dgm:pt>
    <dgm:pt modelId="{CA00F028-D508-44A6-9AE8-5C3B39F00E4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50187E1-5353-498B-A85B-CFBCC2CAA087}" type="parTrans" cxnId="{9ED21CEB-7B88-4351-A200-B61E8113BDAE}">
      <dgm:prSet/>
      <dgm:spPr/>
      <dgm:t>
        <a:bodyPr/>
        <a:lstStyle/>
        <a:p>
          <a:endParaRPr lang="en-US"/>
        </a:p>
      </dgm:t>
    </dgm:pt>
    <dgm:pt modelId="{496FB969-9292-4414-8CD6-8B82960CA90F}" type="sibTrans" cxnId="{9ED21CEB-7B88-4351-A200-B61E8113BDAE}">
      <dgm:prSet/>
      <dgm:spPr/>
      <dgm:t>
        <a:bodyPr/>
        <a:lstStyle/>
        <a:p>
          <a:endParaRPr lang="en-US"/>
        </a:p>
      </dgm:t>
    </dgm:pt>
    <dgm:pt modelId="{8E1A9F30-75C2-4849-A129-EA653247C14A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D8010DD-721A-44B0-9A9F-66C4D93CB834}" type="parTrans" cxnId="{D1EE649F-4E5D-4071-8B74-0D1ACA9412E8}">
      <dgm:prSet/>
      <dgm:spPr/>
      <dgm:t>
        <a:bodyPr/>
        <a:lstStyle/>
        <a:p>
          <a:endParaRPr lang="en-US"/>
        </a:p>
      </dgm:t>
    </dgm:pt>
    <dgm:pt modelId="{035280CC-03E5-4DC9-8B15-9A81527F04CC}" type="sibTrans" cxnId="{D1EE649F-4E5D-4071-8B74-0D1ACA9412E8}">
      <dgm:prSet/>
      <dgm:spPr/>
      <dgm:t>
        <a:bodyPr/>
        <a:lstStyle/>
        <a:p>
          <a:endParaRPr lang="en-US"/>
        </a:p>
      </dgm:t>
    </dgm:pt>
    <dgm:pt modelId="{708BC87C-2EEC-408F-B507-1E67DDC76D36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39E843D-EAA6-4A35-ACD8-343B3F412C32}" type="parTrans" cxnId="{AAAFB468-3A53-40A3-823D-AEE71594B026}">
      <dgm:prSet/>
      <dgm:spPr/>
      <dgm:t>
        <a:bodyPr/>
        <a:lstStyle/>
        <a:p>
          <a:endParaRPr lang="en-US"/>
        </a:p>
      </dgm:t>
    </dgm:pt>
    <dgm:pt modelId="{186DDF45-BE95-4772-8C89-9A07023AD53B}" type="sibTrans" cxnId="{AAAFB468-3A53-40A3-823D-AEE71594B026}">
      <dgm:prSet/>
      <dgm:spPr/>
      <dgm:t>
        <a:bodyPr/>
        <a:lstStyle/>
        <a:p>
          <a:endParaRPr lang="en-US"/>
        </a:p>
      </dgm:t>
    </dgm:pt>
    <dgm:pt modelId="{EE15F90D-81E4-4051-A8AC-03299BA8BB36}" type="pres">
      <dgm:prSet presAssocID="{A565D667-9D74-41A5-84FD-A4CE70522DA7}" presName="Name0" presStyleCnt="0">
        <dgm:presLayoutVars>
          <dgm:dir/>
          <dgm:resizeHandles val="exact"/>
        </dgm:presLayoutVars>
      </dgm:prSet>
      <dgm:spPr/>
    </dgm:pt>
    <dgm:pt modelId="{213FD06F-35E9-4105-920C-C820B37BF6CF}" type="pres">
      <dgm:prSet presAssocID="{CA00F028-D508-44A6-9AE8-5C3B39F00E4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3C8BB-466F-4734-A5A6-3DE1F650E560}" type="pres">
      <dgm:prSet presAssocID="{496FB969-9292-4414-8CD6-8B82960CA90F}" presName="sibTrans" presStyleLbl="sibTrans2D1" presStyleIdx="0" presStyleCnt="2"/>
      <dgm:spPr/>
    </dgm:pt>
    <dgm:pt modelId="{2B8ECBF4-0007-4292-A81C-27DB5E8EA11D}" type="pres">
      <dgm:prSet presAssocID="{496FB969-9292-4414-8CD6-8B82960CA90F}" presName="connectorText" presStyleLbl="sibTrans2D1" presStyleIdx="0" presStyleCnt="2"/>
      <dgm:spPr/>
    </dgm:pt>
    <dgm:pt modelId="{E738F6C8-44D6-473A-92A1-ABB6FDF08E74}" type="pres">
      <dgm:prSet presAssocID="{8E1A9F30-75C2-4849-A129-EA653247C14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1B0C6-6088-4D1E-8F77-B841888DB757}" type="pres">
      <dgm:prSet presAssocID="{035280CC-03E5-4DC9-8B15-9A81527F04CC}" presName="sibTrans" presStyleLbl="sibTrans2D1" presStyleIdx="1" presStyleCnt="2"/>
      <dgm:spPr/>
    </dgm:pt>
    <dgm:pt modelId="{32976A90-5EA3-47AD-9F93-ECF8BF9A4D13}" type="pres">
      <dgm:prSet presAssocID="{035280CC-03E5-4DC9-8B15-9A81527F04CC}" presName="connectorText" presStyleLbl="sibTrans2D1" presStyleIdx="1" presStyleCnt="2"/>
      <dgm:spPr/>
    </dgm:pt>
    <dgm:pt modelId="{7E0B6C8A-E364-4C80-B075-02BBB3C04ED8}" type="pres">
      <dgm:prSet presAssocID="{708BC87C-2EEC-408F-B507-1E67DDC76D3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A573B7-5F51-4CFF-BA34-F7E92982C5F0}" type="presOf" srcId="{496FB969-9292-4414-8CD6-8B82960CA90F}" destId="{2B8ECBF4-0007-4292-A81C-27DB5E8EA11D}" srcOrd="1" destOrd="0" presId="urn:microsoft.com/office/officeart/2005/8/layout/process1"/>
    <dgm:cxn modelId="{CE61A606-D91F-4AEC-8F79-C5B977D19E77}" type="presOf" srcId="{A565D667-9D74-41A5-84FD-A4CE70522DA7}" destId="{EE15F90D-81E4-4051-A8AC-03299BA8BB36}" srcOrd="0" destOrd="0" presId="urn:microsoft.com/office/officeart/2005/8/layout/process1"/>
    <dgm:cxn modelId="{F1FE792A-F918-4423-A94D-B68875DE1ED4}" type="presOf" srcId="{708BC87C-2EEC-408F-B507-1E67DDC76D36}" destId="{7E0B6C8A-E364-4C80-B075-02BBB3C04ED8}" srcOrd="0" destOrd="0" presId="urn:microsoft.com/office/officeart/2005/8/layout/process1"/>
    <dgm:cxn modelId="{3253FC96-D14E-4DC4-8BFD-A99BC0B57B85}" type="presOf" srcId="{035280CC-03E5-4DC9-8B15-9A81527F04CC}" destId="{2B31B0C6-6088-4D1E-8F77-B841888DB757}" srcOrd="0" destOrd="0" presId="urn:microsoft.com/office/officeart/2005/8/layout/process1"/>
    <dgm:cxn modelId="{9ED21CEB-7B88-4351-A200-B61E8113BDAE}" srcId="{A565D667-9D74-41A5-84FD-A4CE70522DA7}" destId="{CA00F028-D508-44A6-9AE8-5C3B39F00E45}" srcOrd="0" destOrd="0" parTransId="{450187E1-5353-498B-A85B-CFBCC2CAA087}" sibTransId="{496FB969-9292-4414-8CD6-8B82960CA90F}"/>
    <dgm:cxn modelId="{D1EE649F-4E5D-4071-8B74-0D1ACA9412E8}" srcId="{A565D667-9D74-41A5-84FD-A4CE70522DA7}" destId="{8E1A9F30-75C2-4849-A129-EA653247C14A}" srcOrd="1" destOrd="0" parTransId="{AD8010DD-721A-44B0-9A9F-66C4D93CB834}" sibTransId="{035280CC-03E5-4DC9-8B15-9A81527F04CC}"/>
    <dgm:cxn modelId="{1A24389B-983A-4D38-A3D7-446715F0E555}" type="presOf" srcId="{8E1A9F30-75C2-4849-A129-EA653247C14A}" destId="{E738F6C8-44D6-473A-92A1-ABB6FDF08E74}" srcOrd="0" destOrd="0" presId="urn:microsoft.com/office/officeart/2005/8/layout/process1"/>
    <dgm:cxn modelId="{BBAF6627-64D8-4474-ADAD-2440AF0075E9}" type="presOf" srcId="{496FB969-9292-4414-8CD6-8B82960CA90F}" destId="{CC93C8BB-466F-4734-A5A6-3DE1F650E560}" srcOrd="0" destOrd="0" presId="urn:microsoft.com/office/officeart/2005/8/layout/process1"/>
    <dgm:cxn modelId="{AAAFB468-3A53-40A3-823D-AEE71594B026}" srcId="{A565D667-9D74-41A5-84FD-A4CE70522DA7}" destId="{708BC87C-2EEC-408F-B507-1E67DDC76D36}" srcOrd="2" destOrd="0" parTransId="{D39E843D-EAA6-4A35-ACD8-343B3F412C32}" sibTransId="{186DDF45-BE95-4772-8C89-9A07023AD53B}"/>
    <dgm:cxn modelId="{321C79B1-3655-449B-977B-8D73FAE0C889}" type="presOf" srcId="{035280CC-03E5-4DC9-8B15-9A81527F04CC}" destId="{32976A90-5EA3-47AD-9F93-ECF8BF9A4D13}" srcOrd="1" destOrd="0" presId="urn:microsoft.com/office/officeart/2005/8/layout/process1"/>
    <dgm:cxn modelId="{319250DF-E6F4-432B-80AE-73F16AA096DB}" type="presOf" srcId="{CA00F028-D508-44A6-9AE8-5C3B39F00E45}" destId="{213FD06F-35E9-4105-920C-C820B37BF6CF}" srcOrd="0" destOrd="0" presId="urn:microsoft.com/office/officeart/2005/8/layout/process1"/>
    <dgm:cxn modelId="{9523080B-AB21-4CDB-8BB3-247CC70D3D17}" type="presParOf" srcId="{EE15F90D-81E4-4051-A8AC-03299BA8BB36}" destId="{213FD06F-35E9-4105-920C-C820B37BF6CF}" srcOrd="0" destOrd="0" presId="urn:microsoft.com/office/officeart/2005/8/layout/process1"/>
    <dgm:cxn modelId="{0F11F0E1-03B9-429D-AD77-7EE82B368A5A}" type="presParOf" srcId="{EE15F90D-81E4-4051-A8AC-03299BA8BB36}" destId="{CC93C8BB-466F-4734-A5A6-3DE1F650E560}" srcOrd="1" destOrd="0" presId="urn:microsoft.com/office/officeart/2005/8/layout/process1"/>
    <dgm:cxn modelId="{9BDF6EC7-C2A8-4790-9C0C-8947774A0DF2}" type="presParOf" srcId="{CC93C8BB-466F-4734-A5A6-3DE1F650E560}" destId="{2B8ECBF4-0007-4292-A81C-27DB5E8EA11D}" srcOrd="0" destOrd="0" presId="urn:microsoft.com/office/officeart/2005/8/layout/process1"/>
    <dgm:cxn modelId="{144665F5-C367-42B7-BF24-D2F74C800079}" type="presParOf" srcId="{EE15F90D-81E4-4051-A8AC-03299BA8BB36}" destId="{E738F6C8-44D6-473A-92A1-ABB6FDF08E74}" srcOrd="2" destOrd="0" presId="urn:microsoft.com/office/officeart/2005/8/layout/process1"/>
    <dgm:cxn modelId="{49058E97-D95F-4FFA-8E60-3B70D5507FBD}" type="presParOf" srcId="{EE15F90D-81E4-4051-A8AC-03299BA8BB36}" destId="{2B31B0C6-6088-4D1E-8F77-B841888DB757}" srcOrd="3" destOrd="0" presId="urn:microsoft.com/office/officeart/2005/8/layout/process1"/>
    <dgm:cxn modelId="{487FEA34-8355-49D8-A4F7-BB380F44EA74}" type="presParOf" srcId="{2B31B0C6-6088-4D1E-8F77-B841888DB757}" destId="{32976A90-5EA3-47AD-9F93-ECF8BF9A4D13}" srcOrd="0" destOrd="0" presId="urn:microsoft.com/office/officeart/2005/8/layout/process1"/>
    <dgm:cxn modelId="{EA67490D-91F3-444E-A3FF-06F2A80C0E86}" type="presParOf" srcId="{EE15F90D-81E4-4051-A8AC-03299BA8BB36}" destId="{7E0B6C8A-E364-4C80-B075-02BBB3C04ED8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FD06F-35E9-4105-920C-C820B37BF6CF}">
      <dsp:nvSpPr>
        <dsp:cNvPr id="0" name=""/>
        <dsp:cNvSpPr/>
      </dsp:nvSpPr>
      <dsp:spPr>
        <a:xfrm>
          <a:off x="7385" y="511273"/>
          <a:ext cx="2207300" cy="208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ndalus" panose="02020603050405020304" pitchFamily="18" charset="-78"/>
              <a:cs typeface="Andalus" panose="02020603050405020304" pitchFamily="18" charset="-78"/>
            </a:rPr>
            <a:t>Ground Truth Binary Image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𝑔𝑟</m:t>
                    </m:r>
                  </m:sub>
                </m:sSub>
              </m:oMath>
            </m:oMathPara>
          </a14:m>
          <a:endParaRPr lang="en-US" sz="1800" kern="1200" dirty="0">
            <a:latin typeface="Andalus" panose="02020603050405020304" pitchFamily="18" charset="-78"/>
            <a:cs typeface="Andalus" panose="02020603050405020304" pitchFamily="18" charset="-78"/>
          </a:endParaRPr>
        </a:p>
      </dsp:txBody>
      <dsp:txXfrm>
        <a:off x="68562" y="572450"/>
        <a:ext cx="2084946" cy="1966390"/>
      </dsp:txXfrm>
    </dsp:sp>
    <dsp:sp modelId="{CC93C8BB-466F-4734-A5A6-3DE1F650E560}">
      <dsp:nvSpPr>
        <dsp:cNvPr id="0" name=""/>
        <dsp:cNvSpPr/>
      </dsp:nvSpPr>
      <dsp:spPr>
        <a:xfrm>
          <a:off x="2435415" y="1281940"/>
          <a:ext cx="467947" cy="547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35415" y="1391422"/>
        <a:ext cx="327563" cy="328446"/>
      </dsp:txXfrm>
    </dsp:sp>
    <dsp:sp modelId="{E738F6C8-44D6-473A-92A1-ABB6FDF08E74}">
      <dsp:nvSpPr>
        <dsp:cNvPr id="0" name=""/>
        <dsp:cNvSpPr/>
      </dsp:nvSpPr>
      <dsp:spPr>
        <a:xfrm>
          <a:off x="3097605" y="511273"/>
          <a:ext cx="2207300" cy="208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ndalus" panose="02020603050405020304" pitchFamily="18" charset="-78"/>
              <a:cs typeface="Andalus" panose="02020603050405020304" pitchFamily="18" charset="-78"/>
            </a:rPr>
            <a:t>Skeletonization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𝑔𝑟</m:t>
                    </m:r>
                  </m:sub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𝑠</m:t>
                    </m:r>
                  </m:sup>
                </m:sSubSup>
              </m:oMath>
            </m:oMathPara>
          </a14:m>
          <a:endParaRPr lang="en-US" sz="1800" b="0" kern="1200" dirty="0">
            <a:latin typeface="Andalus" panose="02020603050405020304" pitchFamily="18" charset="-78"/>
            <a:cs typeface="Andalus" panose="02020603050405020304" pitchFamily="18" charset="-78"/>
          </a:endParaRPr>
        </a:p>
      </dsp:txBody>
      <dsp:txXfrm>
        <a:off x="3158782" y="572450"/>
        <a:ext cx="2084946" cy="1966390"/>
      </dsp:txXfrm>
    </dsp:sp>
    <dsp:sp modelId="{2B31B0C6-6088-4D1E-8F77-B841888DB757}">
      <dsp:nvSpPr>
        <dsp:cNvPr id="0" name=""/>
        <dsp:cNvSpPr/>
      </dsp:nvSpPr>
      <dsp:spPr>
        <a:xfrm>
          <a:off x="5525635" y="1281940"/>
          <a:ext cx="467947" cy="547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25635" y="1391422"/>
        <a:ext cx="327563" cy="328446"/>
      </dsp:txXfrm>
    </dsp:sp>
    <dsp:sp modelId="{7E0B6C8A-E364-4C80-B075-02BBB3C04ED8}">
      <dsp:nvSpPr>
        <dsp:cNvPr id="0" name=""/>
        <dsp:cNvSpPr/>
      </dsp:nvSpPr>
      <dsp:spPr>
        <a:xfrm>
          <a:off x="6187825" y="511273"/>
          <a:ext cx="2207300" cy="208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ndalus" panose="02020603050405020304" pitchFamily="18" charset="-78"/>
              <a:cs typeface="Andalus" panose="02020603050405020304" pitchFamily="18" charset="-78"/>
            </a:rPr>
            <a:t>Vessel Patches from  green channel image at pixels where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𝑔𝑟</m:t>
                    </m:r>
                  </m:sub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𝑠</m:t>
                    </m:r>
                  </m:sup>
                </m:sSubSup>
                <m:r>
                  <a:rPr lang="en-US" sz="1800" b="0" i="1" kern="1200" smtClean="0">
                    <a:latin typeface="Cambria Math" panose="02040503050406030204" pitchFamily="18" charset="0"/>
                  </a:rPr>
                  <m:t>=1</m:t>
                </m:r>
              </m:oMath>
            </m:oMathPara>
          </a14:m>
          <a:endParaRPr lang="en-US" sz="1800" kern="1200" dirty="0">
            <a:latin typeface="Andalus" panose="02020603050405020304" pitchFamily="18" charset="-78"/>
            <a:cs typeface="Andalus" panose="02020603050405020304" pitchFamily="18" charset="-78"/>
          </a:endParaRPr>
        </a:p>
      </dsp:txBody>
      <dsp:txXfrm>
        <a:off x="6249002" y="572450"/>
        <a:ext cx="2084946" cy="1966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FD06F-35E9-4105-920C-C820B37BF6CF}">
      <dsp:nvSpPr>
        <dsp:cNvPr id="0" name=""/>
        <dsp:cNvSpPr/>
      </dsp:nvSpPr>
      <dsp:spPr>
        <a:xfrm>
          <a:off x="7385" y="511273"/>
          <a:ext cx="2207300" cy="208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ndalus" panose="02020603050405020304" pitchFamily="18" charset="-78"/>
              <a:cs typeface="Andalus" panose="02020603050405020304" pitchFamily="18" charset="-78"/>
            </a:rPr>
            <a:t>Ground Truth Binary Image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𝑔𝑟</m:t>
                    </m:r>
                  </m:sub>
                </m:sSub>
              </m:oMath>
            </m:oMathPara>
          </a14:m>
          <a:endParaRPr lang="en-US" sz="1800" kern="1200" dirty="0">
            <a:latin typeface="Andalus" panose="02020603050405020304" pitchFamily="18" charset="-78"/>
            <a:cs typeface="Andalus" panose="02020603050405020304" pitchFamily="18" charset="-78"/>
          </a:endParaRPr>
        </a:p>
      </dsp:txBody>
      <dsp:txXfrm>
        <a:off x="68562" y="572450"/>
        <a:ext cx="2084946" cy="1966390"/>
      </dsp:txXfrm>
    </dsp:sp>
    <dsp:sp modelId="{CC93C8BB-466F-4734-A5A6-3DE1F650E560}">
      <dsp:nvSpPr>
        <dsp:cNvPr id="0" name=""/>
        <dsp:cNvSpPr/>
      </dsp:nvSpPr>
      <dsp:spPr>
        <a:xfrm>
          <a:off x="2435415" y="1281940"/>
          <a:ext cx="467947" cy="547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35415" y="1391422"/>
        <a:ext cx="327563" cy="328446"/>
      </dsp:txXfrm>
    </dsp:sp>
    <dsp:sp modelId="{E738F6C8-44D6-473A-92A1-ABB6FDF08E74}">
      <dsp:nvSpPr>
        <dsp:cNvPr id="0" name=""/>
        <dsp:cNvSpPr/>
      </dsp:nvSpPr>
      <dsp:spPr>
        <a:xfrm>
          <a:off x="3097605" y="511273"/>
          <a:ext cx="2207300" cy="208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ndalus" panose="02020603050405020304" pitchFamily="18" charset="-78"/>
              <a:cs typeface="Andalus" panose="02020603050405020304" pitchFamily="18" charset="-78"/>
            </a:rPr>
            <a:t>Morphological Dilation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𝑔𝑟</m:t>
                    </m:r>
                  </m:sub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𝑑</m:t>
                    </m:r>
                  </m:sup>
                </m:sSubSup>
              </m:oMath>
            </m:oMathPara>
          </a14:m>
          <a:endParaRPr lang="en-US" sz="1800" b="0" kern="1200" dirty="0">
            <a:latin typeface="Andalus" panose="02020603050405020304" pitchFamily="18" charset="-78"/>
            <a:cs typeface="Andalus" panose="02020603050405020304" pitchFamily="18" charset="-78"/>
          </a:endParaRPr>
        </a:p>
      </dsp:txBody>
      <dsp:txXfrm>
        <a:off x="3158782" y="572450"/>
        <a:ext cx="2084946" cy="1966390"/>
      </dsp:txXfrm>
    </dsp:sp>
    <dsp:sp modelId="{2B31B0C6-6088-4D1E-8F77-B841888DB757}">
      <dsp:nvSpPr>
        <dsp:cNvPr id="0" name=""/>
        <dsp:cNvSpPr/>
      </dsp:nvSpPr>
      <dsp:spPr>
        <a:xfrm>
          <a:off x="5525635" y="1281940"/>
          <a:ext cx="467947" cy="5474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25635" y="1391422"/>
        <a:ext cx="327563" cy="328446"/>
      </dsp:txXfrm>
    </dsp:sp>
    <dsp:sp modelId="{7E0B6C8A-E364-4C80-B075-02BBB3C04ED8}">
      <dsp:nvSpPr>
        <dsp:cNvPr id="0" name=""/>
        <dsp:cNvSpPr/>
      </dsp:nvSpPr>
      <dsp:spPr>
        <a:xfrm>
          <a:off x="6187825" y="511273"/>
          <a:ext cx="2207300" cy="2088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ndalus" panose="02020603050405020304" pitchFamily="18" charset="-78"/>
              <a:cs typeface="Andalus" panose="02020603050405020304" pitchFamily="18" charset="-78"/>
            </a:rPr>
            <a:t>Background Patches from  green channel image at pixels where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Sup>
                  <m:sSub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𝐼</m:t>
                    </m:r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𝑔𝑟</m:t>
                    </m:r>
                  </m:sub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𝑑</m:t>
                    </m:r>
                  </m:sup>
                </m:sSubSup>
                <m:r>
                  <a:rPr lang="en-US" sz="1800" b="0" i="1" kern="1200" smtClean="0">
                    <a:latin typeface="Cambria Math" panose="02040503050406030204" pitchFamily="18" charset="0"/>
                  </a:rPr>
                  <m:t>=0</m:t>
                </m:r>
              </m:oMath>
            </m:oMathPara>
          </a14:m>
          <a:endParaRPr lang="en-US" sz="1800" kern="1200" dirty="0">
            <a:latin typeface="Andalus" panose="02020603050405020304" pitchFamily="18" charset="-78"/>
            <a:cs typeface="Andalus" panose="02020603050405020304" pitchFamily="18" charset="-78"/>
          </a:endParaRPr>
        </a:p>
      </dsp:txBody>
      <dsp:txXfrm>
        <a:off x="6249002" y="572450"/>
        <a:ext cx="2084946" cy="1966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60031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904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645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27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677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765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887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640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611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357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878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41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31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1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005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887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001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820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076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488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803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420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38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21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88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1585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724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365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223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3488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9651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58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182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21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8766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65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0287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0202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3850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642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6405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3733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994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4052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92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5326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7966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4699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4820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37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1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3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17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77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15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17.png"/><Relationship Id="rId1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5.pn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5" Type="http://schemas.openxmlformats.org/officeDocument/2006/relationships/image" Target="../media/image19.png"/><Relationship Id="rId15" Type="http://schemas.openxmlformats.org/officeDocument/2006/relationships/image" Target="../media/image4.png"/><Relationship Id="rId10" Type="http://schemas.microsoft.com/office/2007/relationships/diagramDrawing" Target="../diagrams/drawing2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t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493059"/>
            <a:ext cx="7801500" cy="222784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Generative Adversarial Learning for Reducing Manual Annotation in Semantic</a:t>
            </a:r>
            <a:br>
              <a:rPr lang="en-US" sz="3200" dirty="0"/>
            </a:br>
            <a:r>
              <a:rPr lang="en-US" sz="3200" dirty="0"/>
              <a:t>Segmentation on Large Scale Microscopy Images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4"/>
            <a:ext cx="7801500" cy="1675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Kumar Ayush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Adversarial nets Framework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9" y="1680349"/>
            <a:ext cx="1524000" cy="2524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423" y="733497"/>
            <a:ext cx="1495425" cy="413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847" y="733497"/>
            <a:ext cx="1457325" cy="42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312" y="1651774"/>
            <a:ext cx="1466850" cy="25527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9970" y="4375580"/>
            <a:ext cx="526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Reference : Generative Adversarial Nets. Ian </a:t>
            </a:r>
            <a:r>
              <a:rPr lang="en-US" sz="1600" dirty="0" err="1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Goodfellow</a:t>
            </a:r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et al. 	 NIPS 2014</a:t>
            </a:r>
          </a:p>
        </p:txBody>
      </p:sp>
    </p:spTree>
    <p:extLst>
      <p:ext uri="{BB962C8B-B14F-4D97-AF65-F5344CB8AC3E}">
        <p14:creationId xmlns:p14="http://schemas.microsoft.com/office/powerpoint/2010/main" val="283105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Training GANs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95" y="966099"/>
            <a:ext cx="5384050" cy="2957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98" y="4156013"/>
            <a:ext cx="68199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3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Training GANs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11" y="951601"/>
            <a:ext cx="7197623" cy="28442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4723" y="3949484"/>
            <a:ext cx="8866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Green distribution starting out random and then the training process iteratively changes the parameters θ to stretch and squeeze it to better match the blue distribution.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0102" y="3524910"/>
            <a:ext cx="376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https://openai.com/blog/generative-models/</a:t>
            </a:r>
          </a:p>
        </p:txBody>
      </p:sp>
    </p:spTree>
    <p:extLst>
      <p:ext uri="{BB962C8B-B14F-4D97-AF65-F5344CB8AC3E}">
        <p14:creationId xmlns:p14="http://schemas.microsoft.com/office/powerpoint/2010/main" val="147034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1371600" y="1723473"/>
            <a:ext cx="6327566" cy="14343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800" dirty="0">
                <a:solidFill>
                  <a:schemeClr val="tx1"/>
                </a:solidFill>
              </a:rPr>
              <a:t>DATASET</a:t>
            </a:r>
          </a:p>
        </p:txBody>
      </p:sp>
      <p:pic>
        <p:nvPicPr>
          <p:cNvPr id="4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4" cy="160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5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b="1" dirty="0"/>
              <a:t>DRIVE: Digital Retinal Images for Vessel Extraction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985" y="4351273"/>
            <a:ext cx="879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Reference:  J.J. </a:t>
            </a:r>
            <a:r>
              <a:rPr lang="en-US" sz="1600" dirty="0" err="1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Staal</a:t>
            </a:r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M.D. Abramoff, M. </a:t>
            </a:r>
            <a:r>
              <a:rPr lang="en-US" sz="1600" dirty="0" err="1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Niemeijer</a:t>
            </a:r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M.A. </a:t>
            </a:r>
            <a:r>
              <a:rPr lang="en-US" sz="1600" dirty="0" err="1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Viergever</a:t>
            </a:r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B. van </a:t>
            </a:r>
            <a:r>
              <a:rPr lang="en-US" sz="1600" dirty="0" err="1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Ginneken</a:t>
            </a:r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“Ridge-based vessel segmentation in color images of the retina”,  IEEE Transactions on Medical Imaging, 2004 Apr.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985" y="2966589"/>
            <a:ext cx="8793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 dataset contains 20 images for training and 20 for testing. </a:t>
            </a:r>
          </a:p>
          <a:p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Blood vessel in each image is manually marked by human observers trained by an experienced ophthalmologist.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3" y="786063"/>
            <a:ext cx="8144960" cy="21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2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Preprocessing &amp; Patch Creation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027" name="Picture 3" descr="or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64" y="858283"/>
            <a:ext cx="1672930" cy="16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a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1" y="861925"/>
            <a:ext cx="1675276" cy="16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03561" y="1593101"/>
            <a:ext cx="1736283" cy="23003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6700" y="2282851"/>
            <a:ext cx="89076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Vascular structures manifest best contrast in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green channel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3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Preprocessing &amp; Patch Creation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027" name="Picture 3" descr="or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64" y="858283"/>
            <a:ext cx="1672930" cy="16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a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1" y="861925"/>
            <a:ext cx="1675276" cy="16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03561" y="1593101"/>
            <a:ext cx="1736283" cy="23003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6700" y="2282851"/>
            <a:ext cx="89076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Vascular structures manifest best contrast in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green channel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Contrast Limited Adaptive Histogram Equalization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(CLAHE) is used for compensating irregular illuminations.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9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Preprocessing &amp; Patch Creation 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027" name="Picture 3" descr="or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64" y="858283"/>
            <a:ext cx="1672930" cy="16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a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1" y="861925"/>
            <a:ext cx="1675276" cy="16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03561" y="1593101"/>
            <a:ext cx="1736283" cy="23003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6700" y="2282851"/>
            <a:ext cx="89076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Vascular structures manifest best contrast in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green channel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Contrast Limited Adaptive Histogram Equalization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(CLAHE) is used for compensating irregular illuminations.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64X64 dimensional patches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were extracted and label of central pixel is assigned as the class label of the entire patch.</a:t>
            </a:r>
          </a:p>
          <a:p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4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Preprocessing &amp; Patch Creation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026" name="Picture 2" descr="clah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42" y="888215"/>
            <a:ext cx="1396130" cy="1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888215"/>
            <a:ext cx="608090" cy="608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82" y="1204097"/>
            <a:ext cx="605224" cy="605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6365" y="1938851"/>
            <a:ext cx="1232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Vessel Patches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/>
              <p:cNvGraphicFramePr/>
              <p:nvPr>
                <p:extLst>
                  <p:ext uri="{D42A27DB-BD31-4B8C-83A1-F6EECF244321}">
                    <p14:modId xmlns:p14="http://schemas.microsoft.com/office/powerpoint/2010/main" val="2617528359"/>
                  </p:ext>
                </p:extLst>
              </p:nvPr>
            </p:nvGraphicFramePr>
            <p:xfrm>
              <a:off x="379292" y="2126897"/>
              <a:ext cx="8402511" cy="31112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</mc:Choice>
        <mc:Fallback xmlns="">
          <p:graphicFrame>
            <p:nvGraphicFramePr>
              <p:cNvPr id="8" name="Diagram 7"/>
              <p:cNvGraphicFramePr/>
              <p:nvPr>
                <p:extLst>
                  <p:ext uri="{D42A27DB-BD31-4B8C-83A1-F6EECF244321}">
                    <p14:modId xmlns:p14="http://schemas.microsoft.com/office/powerpoint/2010/main" val="2617528359"/>
                  </p:ext>
                </p:extLst>
              </p:nvPr>
            </p:nvGraphicFramePr>
            <p:xfrm>
              <a:off x="379292" y="2126897"/>
              <a:ext cx="8402511" cy="31112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Fallback>
      </mc:AlternateContent>
      <p:pic>
        <p:nvPicPr>
          <p:cNvPr id="2050" name="Picture 2" descr="g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30" y="888215"/>
            <a:ext cx="1377001" cy="14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9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Preprocessing &amp; Patch Creation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026" name="Picture 2" descr="clah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42" y="918373"/>
            <a:ext cx="1396130" cy="1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50" y="906202"/>
            <a:ext cx="608090" cy="608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85" y="1216587"/>
            <a:ext cx="610721" cy="6107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10800" y="1934571"/>
            <a:ext cx="166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Background Patches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/>
              <p:cNvGraphicFramePr/>
              <p:nvPr>
                <p:extLst>
                  <p:ext uri="{D42A27DB-BD31-4B8C-83A1-F6EECF244321}">
                    <p14:modId xmlns:p14="http://schemas.microsoft.com/office/powerpoint/2010/main" val="457143551"/>
                  </p:ext>
                </p:extLst>
              </p:nvPr>
            </p:nvGraphicFramePr>
            <p:xfrm>
              <a:off x="320249" y="2242348"/>
              <a:ext cx="8402511" cy="31112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</mc:Choice>
        <mc:Fallback xmlns="">
          <p:graphicFrame>
            <p:nvGraphicFramePr>
              <p:cNvPr id="8" name="Diagram 7"/>
              <p:cNvGraphicFramePr/>
              <p:nvPr>
                <p:extLst>
                  <p:ext uri="{D42A27DB-BD31-4B8C-83A1-F6EECF244321}">
                    <p14:modId xmlns:p14="http://schemas.microsoft.com/office/powerpoint/2010/main" val="457143551"/>
                  </p:ext>
                </p:extLst>
              </p:nvPr>
            </p:nvGraphicFramePr>
            <p:xfrm>
              <a:off x="320249" y="2242348"/>
              <a:ext cx="8402511" cy="31112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1" r:lo="rId12" r:qs="rId13" r:cs="rId14"/>
              </a:graphicData>
            </a:graphic>
          </p:graphicFrame>
        </mc:Fallback>
      </mc:AlternateContent>
      <p:pic>
        <p:nvPicPr>
          <p:cNvPr id="2050" name="Picture 2" descr="g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30" y="918373"/>
            <a:ext cx="1377001" cy="14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2088839" y="1755370"/>
            <a:ext cx="4929845" cy="15529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800" dirty="0">
                <a:solidFill>
                  <a:schemeClr val="tx1"/>
                </a:solidFill>
              </a:rPr>
              <a:t>Motivation</a:t>
            </a:r>
          </a:p>
        </p:txBody>
      </p:sp>
      <p:pic>
        <p:nvPicPr>
          <p:cNvPr id="4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4" cy="160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264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1318437" y="1036388"/>
            <a:ext cx="6327566" cy="23822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dirty="0">
                <a:solidFill>
                  <a:schemeClr val="tx1"/>
                </a:solidFill>
              </a:rPr>
              <a:t>Network</a:t>
            </a:r>
            <a:br>
              <a:rPr lang="en" sz="7200" dirty="0">
                <a:solidFill>
                  <a:schemeClr val="tx1"/>
                </a:solidFill>
              </a:rPr>
            </a:br>
            <a:r>
              <a:rPr lang="en" sz="7200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4" cy="160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8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Semi-Supervised Learning with GAN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985" y="876396"/>
            <a:ext cx="87931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The original version of GAN can be implemented with 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2-way </a:t>
            </a:r>
            <a:r>
              <a:rPr lang="en-US" sz="21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softmax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output from discriminator network to find a distribution over [REAL, FAKE].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5280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Semi-Supervised Learning with GAN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985" y="876396"/>
            <a:ext cx="8793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The original version of GAN can be implemented with 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2-way </a:t>
            </a:r>
            <a:r>
              <a:rPr lang="en-US" sz="21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softmax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output from discriminator network to find a distribution over [REAL, FAKE].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We incorporate a 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K+1-way </a:t>
            </a:r>
            <a:r>
              <a:rPr lang="en-US" sz="21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softmax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layer at output of discriminator, where now the prediction labels will be 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[Class 1, Class, 2,.., Class K, FAKE].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530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Semi-Supervised Learning with GAN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985" y="876396"/>
            <a:ext cx="879312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The original version of GAN can be implemented with 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2-way </a:t>
            </a:r>
            <a:r>
              <a:rPr lang="en-US" sz="21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softmax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output from discriminator network to find a distribution over [REAL, FAKE].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We incorporate a 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K+1-way </a:t>
            </a:r>
            <a:r>
              <a:rPr lang="en-US" sz="21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softmax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layer at output of discriminator, where now the prediction labels will be 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[Class 1, Class, 2,.., Class K, FAKE].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The revised Discriminator can be termed as a </a:t>
            </a:r>
            <a:r>
              <a:rPr lang="en-US" sz="2100" b="1" dirty="0">
                <a:latin typeface="Andalus" panose="02020603050405020304" pitchFamily="18" charset="-78"/>
                <a:cs typeface="Andalus" panose="02020603050405020304" pitchFamily="18" charset="-78"/>
              </a:rPr>
              <a:t>Discriminator-Classifier</a:t>
            </a:r>
            <a:r>
              <a:rPr lang="en-US" sz="2100" dirty="0">
                <a:latin typeface="Andalus" panose="02020603050405020304" pitchFamily="18" charset="-78"/>
                <a:cs typeface="Andalus" panose="02020603050405020304" pitchFamily="18" charset="-78"/>
              </a:rPr>
              <a:t> network (DC 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319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Semi-Supervised Learning with 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3985" y="876396"/>
                <a:ext cx="879312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The original version of GAN can be implemented with </a:t>
                </a:r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2-way </a:t>
                </a:r>
                <a:r>
                  <a:rPr lang="en-US" sz="2100" b="1" dirty="0" err="1">
                    <a:latin typeface="Andalus" panose="02020603050405020304" pitchFamily="18" charset="-78"/>
                    <a:cs typeface="Andalus" panose="02020603050405020304" pitchFamily="18" charset="-78"/>
                  </a:rPr>
                  <a:t>softmax</a:t>
                </a:r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</a:t>
                </a:r>
                <a:r>
                  <a:rPr lang="en-US" sz="21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output from discriminator network to find a distribution over [REAL, FAKE].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100" dirty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We incorporate a </a:t>
                </a:r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K+1-way </a:t>
                </a:r>
                <a:r>
                  <a:rPr lang="en-US" sz="2100" b="1" dirty="0" err="1">
                    <a:latin typeface="Andalus" panose="02020603050405020304" pitchFamily="18" charset="-78"/>
                    <a:cs typeface="Andalus" panose="02020603050405020304" pitchFamily="18" charset="-78"/>
                  </a:rPr>
                  <a:t>softmax</a:t>
                </a:r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</a:t>
                </a:r>
                <a:r>
                  <a:rPr lang="en-US" sz="21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layer at output of discriminator, where now the prediction labels will be </a:t>
                </a:r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[Class 1, Class, 2,.., Class K, FAKE].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100" dirty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The revised Discriminator can be termed as a </a:t>
                </a:r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Discriminator-Classifier</a:t>
                </a:r>
                <a:r>
                  <a:rPr lang="en-US" sz="21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network (DC net).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100" dirty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The DC net now has to minimize two types of losses, viz. </a:t>
                </a:r>
              </a:p>
              <a:p>
                <a:r>
                  <a:rPr lang="en-US" sz="21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	a) </a:t>
                </a:r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classification loss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</m:ctrlPr>
                      </m:sSub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𝑳</m:t>
                        </m:r>
                      </m:e>
                      <m:sub>
                        <m:r>
                          <a:rPr lang="en-US" sz="2100" b="1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)</a:t>
                </a:r>
              </a:p>
              <a:p>
                <a:r>
                  <a:rPr lang="en-US" sz="21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	b) </a:t>
                </a:r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adversarial loss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</m:ctrlPr>
                      </m:sSub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𝑳</m:t>
                        </m:r>
                      </m:e>
                      <m:sub>
                        <m:r>
                          <a:rPr lang="en-US" sz="2100" b="1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𝒂𝒅𝒗</m:t>
                        </m:r>
                      </m:sub>
                    </m:sSub>
                  </m:oMath>
                </a14:m>
                <a:r>
                  <a:rPr lang="en-US" sz="21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5" y="876396"/>
                <a:ext cx="8793126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693" t="-1075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552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Proposed Model of GAN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4" y="1297413"/>
            <a:ext cx="4697248" cy="31953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9952" y="930257"/>
            <a:ext cx="41815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G takes in a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300-D standard normal noise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vector to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create a fake example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, G(z) via a series of deconvolution operations. </a:t>
            </a:r>
          </a:p>
          <a:p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4262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Proposed Model of GAN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4" y="1297413"/>
            <a:ext cx="4697248" cy="31953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9952" y="930257"/>
            <a:ext cx="4181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G takes in a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300-D standard normal noise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vector to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create a fake example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, G(z) via a series of deconvolution operations. </a:t>
            </a:r>
          </a:p>
          <a:p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DC net is to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assign correct class label (vessel or background) to real examples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coming from stored training database while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assigning G(z) to Fake class.</a:t>
            </a:r>
          </a:p>
          <a:p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9173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Proposed Model of GAN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4" y="1297413"/>
            <a:ext cx="4697248" cy="31953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9952" y="930257"/>
            <a:ext cx="4181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G takes in a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300-D standard normal noise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vector to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create a fake example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, G(z) via a series of deconvolution operations. </a:t>
            </a:r>
          </a:p>
          <a:p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DC net is to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assign correct class label (vessel or background) to real examples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coming from stored training database while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assigning G(z) to Fake class.</a:t>
            </a:r>
          </a:p>
          <a:p>
            <a:endParaRPr lang="en-US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Goal of G is to fool DC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in assigning G(z) to any one of the training labels.</a:t>
            </a:r>
          </a:p>
        </p:txBody>
      </p:sp>
    </p:spTree>
    <p:extLst>
      <p:ext uri="{BB962C8B-B14F-4D97-AF65-F5344CB8AC3E}">
        <p14:creationId xmlns:p14="http://schemas.microsoft.com/office/powerpoint/2010/main" val="362358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Generator Architecture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84" y="961029"/>
            <a:ext cx="5757439" cy="32194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884" y="4088054"/>
            <a:ext cx="8645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We apply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instance normalization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 after every deconvolution followed by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Rectified linear unit (</a:t>
            </a:r>
            <a:r>
              <a:rPr lang="en-US" sz="24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ReLU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as non linear activation.</a:t>
            </a:r>
          </a:p>
        </p:txBody>
      </p:sp>
    </p:spTree>
    <p:extLst>
      <p:ext uri="{BB962C8B-B14F-4D97-AF65-F5344CB8AC3E}">
        <p14:creationId xmlns:p14="http://schemas.microsoft.com/office/powerpoint/2010/main" val="2997418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Discriminator/Classifier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2" y="927517"/>
            <a:ext cx="7719706" cy="3208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884" y="4088054"/>
            <a:ext cx="8645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We apply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instance normalization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after every convolution followed by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Leaky Rectified linear unit (</a:t>
            </a:r>
            <a:r>
              <a:rPr lang="en-US" sz="24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LReLU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)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 as non linear activation.</a:t>
            </a:r>
          </a:p>
        </p:txBody>
      </p:sp>
    </p:spTree>
    <p:extLst>
      <p:ext uri="{BB962C8B-B14F-4D97-AF65-F5344CB8AC3E}">
        <p14:creationId xmlns:p14="http://schemas.microsoft.com/office/powerpoint/2010/main" val="3518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</a:rPr>
              <a:t>Labeling Data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36" y="764242"/>
            <a:ext cx="1809750" cy="18288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569897" y="2052735"/>
            <a:ext cx="698643" cy="29795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884994" y="2052735"/>
            <a:ext cx="698643" cy="29795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8829" y="3227587"/>
            <a:ext cx="183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Unlabeled 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88132" y="3227587"/>
            <a:ext cx="15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Labeled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72599" y="2593042"/>
            <a:ext cx="379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Human Expert/Special Equipment/Experiment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837" y="3607758"/>
            <a:ext cx="259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Cheap and Abundant!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28831" y="3603859"/>
            <a:ext cx="259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Expensive and Scarce!</a:t>
            </a:r>
          </a:p>
        </p:txBody>
      </p:sp>
      <p:pic>
        <p:nvPicPr>
          <p:cNvPr id="1026" name="Picture 2" descr="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1" y="961188"/>
            <a:ext cx="2203540" cy="22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60" y="961188"/>
            <a:ext cx="2173146" cy="226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9965" y="4081672"/>
            <a:ext cx="9021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Convolutional Neural Network(CNN) based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semantic segmentation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require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extensive pixel level manual annotation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 which is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daunting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 for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large microscopic images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73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Semi-Supervised Learning with GAN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984" y="823485"/>
            <a:ext cx="879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 DC net is optimized to minimize both classification loss and adversarial loss.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61" y="1282803"/>
            <a:ext cx="5762372" cy="502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424" y="1930859"/>
            <a:ext cx="4530245" cy="4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5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Semi-Supervised Learning with GAN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984" y="823485"/>
            <a:ext cx="879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 DC net is optimized to minimize both classification loss and adversarial loss.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61" y="1282803"/>
            <a:ext cx="5762372" cy="502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424" y="1930859"/>
            <a:ext cx="4530245" cy="4608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423120" y="3493211"/>
            <a:ext cx="2406851" cy="13321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Assign high probability to FAKE class when fed with synthetic example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320249" y="3493212"/>
            <a:ext cx="2406851" cy="13321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Assign correct class label to a real training sample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3398719" y="2434303"/>
            <a:ext cx="2352782" cy="14344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Multi Task Learning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H="1">
            <a:off x="2727101" y="3658649"/>
            <a:ext cx="1016175" cy="50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5"/>
          </p:cNvCxnSpPr>
          <p:nvPr/>
        </p:nvCxnSpPr>
        <p:spPr>
          <a:xfrm>
            <a:off x="5406944" y="3658649"/>
            <a:ext cx="1016175" cy="50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57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Semi-Supervised Learning with GAN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982" y="958110"/>
            <a:ext cx="847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The generator is updated in such a way so that the DC net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places minimum probability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over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class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b="1" dirty="0">
                <a:latin typeface="Andalus" panose="02020603050405020304" pitchFamily="18" charset="-78"/>
                <a:cs typeface="Andalus" panose="02020603050405020304" pitchFamily="18" charset="-78"/>
              </a:rPr>
              <a:t>k = K+1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440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Semi-Supervised Learning with GAN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15" y="3796327"/>
            <a:ext cx="4006263" cy="408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982" y="958110"/>
                <a:ext cx="847713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The generator is updated in such a way so that the DC net </a:t>
                </a:r>
                <a:r>
                  <a:rPr lang="en-US" sz="24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places minimum probability </a:t>
                </a:r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over </a:t>
                </a:r>
                <a:r>
                  <a:rPr lang="en-US" sz="24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class</a:t>
                </a:r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</a:t>
                </a:r>
                <a:r>
                  <a:rPr lang="en-US" sz="24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k = K+1</a:t>
                </a:r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DC net is therefore </a:t>
                </a:r>
                <a:r>
                  <a:rPr lang="en-US" sz="24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fooled</a:t>
                </a:r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to believe that the fake example belongs to one of the legitimate K classes of the database. So, for training the generator, we need to maximize,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𝐿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,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82" y="958110"/>
                <a:ext cx="847713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935" t="-2375" r="-1366"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6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633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Semi-Supervised Learning with GAN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970" y="760484"/>
            <a:ext cx="685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But trying to optimize the generator network with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5" y="3462863"/>
            <a:ext cx="545782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954" y="1618733"/>
            <a:ext cx="4800910" cy="489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970" y="2216258"/>
            <a:ext cx="88088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is practically not advisable because in the early phase of training,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magnitudes of gradients propagated to generator are small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 Thus, we instead minimize,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970" y="4635670"/>
            <a:ext cx="87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Reference : Generative Adversarial Nets. Ian </a:t>
            </a:r>
            <a:r>
              <a:rPr lang="en-US" sz="1600" dirty="0" err="1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Goodfellow</a:t>
            </a:r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et al.  NIPS 2014</a:t>
            </a:r>
          </a:p>
        </p:txBody>
      </p:sp>
    </p:spTree>
    <p:extLst>
      <p:ext uri="{BB962C8B-B14F-4D97-AF65-F5344CB8AC3E}">
        <p14:creationId xmlns:p14="http://schemas.microsoft.com/office/powerpoint/2010/main" val="3478440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633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Training Details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45371" y="1607388"/>
            <a:ext cx="818503" cy="4327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15K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611411" y="849834"/>
            <a:ext cx="1633960" cy="727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Dataset</a:t>
            </a:r>
          </a:p>
        </p:txBody>
      </p:sp>
      <p:cxnSp>
        <p:nvCxnSpPr>
          <p:cNvPr id="8" name="Straight Arrow Connector 7"/>
          <p:cNvCxnSpPr>
            <a:endCxn id="22" idx="3"/>
          </p:cNvCxnSpPr>
          <p:nvPr/>
        </p:nvCxnSpPr>
        <p:spPr>
          <a:xfrm flipH="1">
            <a:off x="1502926" y="1454647"/>
            <a:ext cx="337312" cy="36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5"/>
            <a:endCxn id="5" idx="1"/>
          </p:cNvCxnSpPr>
          <p:nvPr/>
        </p:nvCxnSpPr>
        <p:spPr>
          <a:xfrm>
            <a:off x="3006083" y="1471119"/>
            <a:ext cx="239288" cy="35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21" idx="0"/>
          </p:cNvCxnSpPr>
          <p:nvPr/>
        </p:nvCxnSpPr>
        <p:spPr>
          <a:xfrm flipH="1">
            <a:off x="2427630" y="1577715"/>
            <a:ext cx="761" cy="3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018378" y="1895828"/>
            <a:ext cx="818503" cy="4327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30K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4423" y="1607389"/>
            <a:ext cx="818503" cy="4327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150K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4513196" y="1031153"/>
            <a:ext cx="4420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On each dataset, we train the simple CNN and GAN-CNN from scratch.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40263" y="2867670"/>
            <a:ext cx="2772933" cy="8972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ADAM optimizer 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for both the G and DC net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>
          <a:xfrm>
            <a:off x="3245371" y="3900698"/>
            <a:ext cx="2772933" cy="8972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Decay factor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of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0.8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after every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20 epochs</a:t>
            </a:r>
            <a:endParaRPr 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34537" y="3900698"/>
                <a:ext cx="2772933" cy="89720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Initial learning rate  </a:t>
                </a:r>
                <a:r>
                  <a:rPr lang="en-US" sz="1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</m:ctrlPr>
                      </m:sSupPr>
                      <m:e>
                        <m:r>
                          <a:rPr lang="en-US" sz="1800" b="1" i="1" dirty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𝟏𝟎</m:t>
                        </m:r>
                      </m:e>
                      <m:sup>
                        <m:r>
                          <a:rPr lang="en-US" sz="1800" b="1" i="1" dirty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−</m:t>
                        </m:r>
                        <m:r>
                          <a:rPr lang="en-US" sz="1800" b="1" i="1" dirty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(for both </a:t>
                </a:r>
                <a:r>
                  <a:rPr lang="en-US" sz="18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G</a:t>
                </a:r>
                <a:r>
                  <a:rPr lang="en-US" sz="1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and </a:t>
                </a:r>
                <a:r>
                  <a:rPr lang="en-US" sz="18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DC</a:t>
                </a:r>
                <a:r>
                  <a:rPr lang="en-US" sz="18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7" y="3900698"/>
                <a:ext cx="2772933" cy="897204"/>
              </a:xfrm>
              <a:prstGeom prst="rect">
                <a:avLst/>
              </a:prstGeom>
              <a:blipFill rotWithShape="0">
                <a:blip r:embed="rId3"/>
                <a:stretch>
                  <a:fillRect l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4762244" y="2867670"/>
            <a:ext cx="2772933" cy="881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Slope of leaky </a:t>
            </a:r>
            <a:r>
              <a:rPr lang="en-US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ReLU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 = 0.1</a:t>
            </a:r>
            <a:endParaRPr lang="en-US" sz="1800" dirty="0"/>
          </a:p>
        </p:txBody>
      </p:sp>
      <p:sp>
        <p:nvSpPr>
          <p:cNvPr id="38" name="Rectangle 37"/>
          <p:cNvSpPr/>
          <p:nvPr/>
        </p:nvSpPr>
        <p:spPr>
          <a:xfrm>
            <a:off x="6160689" y="3900698"/>
            <a:ext cx="2772933" cy="8778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Mini-batch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size of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64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3841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Testing 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50" y="3803738"/>
            <a:ext cx="3944956" cy="586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3577" y="2323574"/>
                <a:ext cx="8477130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latin typeface="Andalus" panose="02020603050405020304" pitchFamily="18" charset="-78"/>
                  <a:cs typeface="Andalus" panose="02020603050405020304" pitchFamily="18" charset="-78"/>
                </a:endParaRPr>
              </a:p>
              <a:p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At </a:t>
                </a:r>
                <a:r>
                  <a:rPr lang="en-US" sz="2400" b="1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test time</a:t>
                </a:r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, a real test examples,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 is assigned a label,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𝑦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Andalus" panose="02020603050405020304" pitchFamily="18" charset="-78"/>
                          </a:rPr>
                          <m:t>∗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  <a:cs typeface="Andalus" panose="02020603050405020304" pitchFamily="18" charset="-78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ndalus" panose="02020603050405020304" pitchFamily="18" charset="-78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ndalus" panose="02020603050405020304" pitchFamily="18" charset="-78"/>
                      </a:rPr>
                      <m:t>)</m:t>
                    </m:r>
                  </m:oMath>
                </a14:m>
                <a:r>
                  <a:rPr lang="en-US" sz="2400" dirty="0">
                    <a:latin typeface="Andalus" panose="02020603050405020304" pitchFamily="18" charset="-78"/>
                    <a:cs typeface="Andalus" panose="02020603050405020304" pitchFamily="18" charset="-78"/>
                  </a:rPr>
                  <a:t>, according to,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7" y="2323574"/>
                <a:ext cx="8477130" cy="1046440"/>
              </a:xfrm>
              <a:prstGeom prst="rect">
                <a:avLst/>
              </a:prstGeom>
              <a:blipFill rotWithShape="0">
                <a:blip r:embed="rId4"/>
                <a:stretch>
                  <a:fillRect l="-1078" b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482106" y="1167223"/>
            <a:ext cx="2199503" cy="11417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20 Test images</a:t>
            </a:r>
          </a:p>
        </p:txBody>
      </p:sp>
    </p:spTree>
    <p:extLst>
      <p:ext uri="{BB962C8B-B14F-4D97-AF65-F5344CB8AC3E}">
        <p14:creationId xmlns:p14="http://schemas.microsoft.com/office/powerpoint/2010/main" val="2083035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935" y="850900"/>
            <a:ext cx="883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In retinal vessel segmentation literature, area under the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Receiver Operation Curve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, i.e.,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AUC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is taken as a standard metric of comparison. A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larger AUC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signifies a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better </a:t>
            </a:r>
            <a:r>
              <a:rPr lang="en-US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segmenter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65230"/>
              </p:ext>
            </p:extLst>
          </p:nvPr>
        </p:nvGraphicFramePr>
        <p:xfrm>
          <a:off x="1532548" y="1740123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Dataset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GAN-CNN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CNN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p-value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150K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0.962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0.960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30K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0.945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0.921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en-US" baseline="30000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15K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0.931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0.916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en-US" baseline="30000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52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935" y="850900"/>
            <a:ext cx="883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In retinal vessel segmentation literature, area under the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Receiver Operation Curve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, i.e.,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AUC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is taken as a standard metric of comparison. A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larger AUC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signifies a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better </a:t>
            </a:r>
            <a:r>
              <a:rPr lang="en-US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segmenter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935" y="3738291"/>
            <a:ext cx="8976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Conclusion: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p-value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(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Welch’s t-test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) indicates that there is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significant difference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between the 	   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mean AUCs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of the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proposed method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and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simple CNN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, specially when trained on 	    smaller training sets. The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null hypothesis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in this case is that the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mean AUCs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of 	    both paradigms of </a:t>
            </a:r>
            <a:r>
              <a:rPr lang="en-US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segmenters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are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same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532548" y="1740123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Dataset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Size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GAN-CNN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CNN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p-value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150K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0.962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0.960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0.1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30K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0.945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0.921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en-US" baseline="30000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15K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0.931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0.916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en-US" baseline="30000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123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935" y="4065416"/>
            <a:ext cx="895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Curves of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GAN-CNN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always tends to be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higher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on the ROC plots compared to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simple CNN 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based </a:t>
            </a:r>
            <a:r>
              <a:rPr lang="en-US" sz="1800" dirty="0" err="1">
                <a:latin typeface="Andalus" panose="02020603050405020304" pitchFamily="18" charset="-78"/>
                <a:cs typeface="Andalus" panose="02020603050405020304" pitchFamily="18" charset="-78"/>
              </a:rPr>
              <a:t>segmenter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. The visualization bolsters our claim that training a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GAN based CNN for semantic segmentation is data efficient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07" y="1665613"/>
            <a:ext cx="3867449" cy="23185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58" y="1665613"/>
            <a:ext cx="3879966" cy="23185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935" y="978676"/>
            <a:ext cx="865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ROC curves of proposed GAN-CNN and simple CNN on the combined 20 test images of DRIVE retina dataset. </a:t>
            </a:r>
          </a:p>
        </p:txBody>
      </p:sp>
    </p:spTree>
    <p:extLst>
      <p:ext uri="{BB962C8B-B14F-4D97-AF65-F5344CB8AC3E}">
        <p14:creationId xmlns:p14="http://schemas.microsoft.com/office/powerpoint/2010/main" val="287443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54046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Success of Generative Adversarial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016" y="850605"/>
            <a:ext cx="8727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Radford et al., have shown convincing evidence that unsupervised training of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a deep convolutional adversarial pair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learns a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hierarchy of representations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They have demonstrated the applicability of these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rich image representations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for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supervised tasks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such as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CIFAR-10 classification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99" y="2725702"/>
            <a:ext cx="2565758" cy="19786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281" y="4013772"/>
            <a:ext cx="598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Reference : Unsupervised Representation Learning with Deep 	 	 Convolutional Generative Adversarial Networks. </a:t>
            </a:r>
          </a:p>
          <a:p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	 A. Radford, L. Metz, S. </a:t>
            </a:r>
            <a:r>
              <a:rPr lang="en-US" sz="1600" dirty="0" err="1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Chinatala</a:t>
            </a:r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ICLR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267" y="4690880"/>
            <a:ext cx="122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CIFAR-10</a:t>
            </a:r>
          </a:p>
        </p:txBody>
      </p:sp>
    </p:spTree>
    <p:extLst>
      <p:ext uri="{BB962C8B-B14F-4D97-AF65-F5344CB8AC3E}">
        <p14:creationId xmlns:p14="http://schemas.microsoft.com/office/powerpoint/2010/main" val="3761873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4" y="1017915"/>
            <a:ext cx="2854387" cy="2843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87" y="1017915"/>
            <a:ext cx="2821825" cy="28436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324" y="4080845"/>
            <a:ext cx="267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Samples generated during </a:t>
            </a:r>
          </a:p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training on 30K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3409" y="4080845"/>
            <a:ext cx="271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Samples generated during </a:t>
            </a:r>
          </a:p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training on 15K 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98" y="1017915"/>
            <a:ext cx="2832763" cy="28436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10189" y="4219344"/>
            <a:ext cx="27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Real samples</a:t>
            </a:r>
          </a:p>
        </p:txBody>
      </p:sp>
    </p:spTree>
    <p:extLst>
      <p:ext uri="{BB962C8B-B14F-4D97-AF65-F5344CB8AC3E}">
        <p14:creationId xmlns:p14="http://schemas.microsoft.com/office/powerpoint/2010/main" val="249961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934" y="748939"/>
            <a:ext cx="86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Comparison of mean AUC of some of the contemporary deep learning based retinal vessel segmentation algorithm.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90595"/>
              </p:ext>
            </p:extLst>
          </p:nvPr>
        </p:nvGraphicFramePr>
        <p:xfrm>
          <a:off x="1532548" y="1501780"/>
          <a:ext cx="6096000" cy="252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Dataset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Size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Mean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AUC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Maji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et al.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Lahiri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120K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Fu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330K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Liskowski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et al.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3857K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GAN-CNN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GAN-CNN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96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934" y="748939"/>
            <a:ext cx="86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Comparison of mean AUC of some of the contemporary deep learning based retinal vessel segmentation algorithm.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34" y="4138130"/>
            <a:ext cx="895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Conclusion:. Even with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smaller dataset size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, our proposed method performs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comparable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	     	     (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sometimes even better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) than the competing techniques trained with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2X-10X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 	     </a:t>
            </a:r>
            <a:r>
              <a:rPr lang="en-US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times more training data</a:t>
            </a: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24337"/>
              </p:ext>
            </p:extLst>
          </p:nvPr>
        </p:nvGraphicFramePr>
        <p:xfrm>
          <a:off x="1532548" y="1501780"/>
          <a:ext cx="6096000" cy="252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Dataset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Size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Mean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AUC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Maji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et al.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Lahiri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120K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Fu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330K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Liskowski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et al.</a:t>
                      </a:r>
                      <a:endParaRPr lang="en-US" dirty="0">
                        <a:solidFill>
                          <a:schemeClr val="bg1"/>
                        </a:solidFill>
                        <a:latin typeface="Andalus" panose="02020603050405020304" pitchFamily="18" charset="-78"/>
                        <a:cs typeface="Andalus" panose="02020603050405020304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3857K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GAN-CNN (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Proposed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GAN-CNN (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Proposed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0.931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119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7899" y="4581726"/>
            <a:ext cx="26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Sample Fundus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55" y="830911"/>
            <a:ext cx="3540293" cy="3653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9" y="831159"/>
            <a:ext cx="3534063" cy="3652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31320" y="4581478"/>
            <a:ext cx="26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Ground Truth </a:t>
            </a:r>
          </a:p>
        </p:txBody>
      </p:sp>
    </p:spTree>
    <p:extLst>
      <p:ext uri="{BB962C8B-B14F-4D97-AF65-F5344CB8AC3E}">
        <p14:creationId xmlns:p14="http://schemas.microsoft.com/office/powerpoint/2010/main" val="2691500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8" y="831160"/>
            <a:ext cx="3544857" cy="3657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96" y="831160"/>
            <a:ext cx="3540052" cy="36529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55994" y="4623496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GAN-CNN trained on 15K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52" y="4623496"/>
            <a:ext cx="27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CNN trained on 15K</a:t>
            </a:r>
          </a:p>
        </p:txBody>
      </p:sp>
    </p:spTree>
    <p:extLst>
      <p:ext uri="{BB962C8B-B14F-4D97-AF65-F5344CB8AC3E}">
        <p14:creationId xmlns:p14="http://schemas.microsoft.com/office/powerpoint/2010/main" val="1247026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852" y="4623496"/>
            <a:ext cx="27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CNN trained on 30K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16" y="829400"/>
            <a:ext cx="3559032" cy="3672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8" y="838312"/>
            <a:ext cx="3541757" cy="36546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5994" y="4623496"/>
            <a:ext cx="301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GAN-CNN trained on 30K</a:t>
            </a:r>
          </a:p>
        </p:txBody>
      </p:sp>
    </p:spTree>
    <p:extLst>
      <p:ext uri="{BB962C8B-B14F-4D97-AF65-F5344CB8AC3E}">
        <p14:creationId xmlns:p14="http://schemas.microsoft.com/office/powerpoint/2010/main" val="304077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290" y="869970"/>
            <a:ext cx="8938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To our best knowledge, this is the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first work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which leverages GAN for semi-supervised learning on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large scale fundus imaging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modality for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automated blood vessel segmentation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3583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290" y="869970"/>
            <a:ext cx="8938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To our best knowledge, this is the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first work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which leverages GAN for semi-supervised learning on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large scale fundus imaging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modality for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automated blood vessel segmentation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We achieve comparable performance (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sometimes even better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) with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recent CNN based segmentation techniques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while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using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upto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 9X times less training data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2213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290" y="869970"/>
            <a:ext cx="89385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To our best knowledge, this is the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first work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which leverages GAN for semi-supervised learning on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large scale fundus imaging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modality for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automated blood vessel segmentation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We achieve comparable performance (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sometimes even better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) with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recent CNN based segmentation techniques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while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using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upto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 9X times less training data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We show that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performance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 of simple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CNN based </a:t>
            </a:r>
            <a:r>
              <a:rPr lang="en-US" sz="20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segmenter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 starts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deteriorating faster on smaller datasets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compared to GAN-CNN.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4927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290" y="869970"/>
            <a:ext cx="89385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To our best knowledge, this is the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first work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which leverages GAN for semi-supervised learning on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large scale fundus imaging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modality for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automated blood vessel segmentation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We achieve comparable performance (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sometimes even better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) with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recent CNN based segmentation techniques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while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using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upto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 9X times less training data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We show that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performance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 of simple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CNN based </a:t>
            </a:r>
            <a:r>
              <a:rPr lang="en-US" sz="20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segmenter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 starts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deteriorating faster on smaller datasets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compared to GAN-CNN.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We show that the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difference of performances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between simple CNN and GAN-CNN is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statistically significant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when trained on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smaller training sets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52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Success of Generative Adversarial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564" y="850605"/>
            <a:ext cx="8707283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Augustus </a:t>
            </a:r>
            <a:r>
              <a:rPr lang="en-US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Odena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, extended GANs to the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semi-supervised context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by forcing the discriminator network to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output class labels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It was shown that SGAN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improves classification performance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on restricted data sets over a baseline classifier with </a:t>
            </a:r>
            <a:r>
              <a:rPr lang="en-US" sz="2000" b="1" dirty="0">
                <a:latin typeface="Andalus" panose="02020603050405020304" pitchFamily="18" charset="-78"/>
                <a:cs typeface="Andalus" panose="02020603050405020304" pitchFamily="18" charset="-78"/>
              </a:rPr>
              <a:t>no generative component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 </a:t>
            </a:r>
          </a:p>
          <a:p>
            <a:endParaRPr lang="en-US" sz="27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 descr="https://files.readme.io/DhKHDNzS0OJhH2uiMOkl_mn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28" y="2527060"/>
            <a:ext cx="1947449" cy="194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281" y="4013772"/>
            <a:ext cx="598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Reference : Semi-Supervised Learning with Generative Adversarial 	 Networks. Augustus </a:t>
            </a:r>
            <a:r>
              <a:rPr lang="en-US" sz="1600" dirty="0" err="1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Odena</a:t>
            </a:r>
            <a:r>
              <a:rPr lang="en-US" sz="16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Data Efficient Machine 	  	 Learning workshop at ICML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2003" y="4573774"/>
            <a:ext cx="106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MNIST</a:t>
            </a:r>
          </a:p>
        </p:txBody>
      </p:sp>
    </p:spTree>
    <p:extLst>
      <p:ext uri="{BB962C8B-B14F-4D97-AF65-F5344CB8AC3E}">
        <p14:creationId xmlns:p14="http://schemas.microsoft.com/office/powerpoint/2010/main" val="4199387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Impact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290" y="869970"/>
            <a:ext cx="89385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We applied the proposed model to the challenging task of vessel segmentation in fundus images, but our concept is generic.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Fundus Images have:</a:t>
            </a:r>
          </a:p>
          <a:p>
            <a:pPr lvl="3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		- Intricate Branching Pattern</a:t>
            </a:r>
          </a:p>
          <a:p>
            <a:pPr lvl="3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		- Noisy Background</a:t>
            </a:r>
          </a:p>
          <a:p>
            <a:pPr lvl="3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		- Irregular Illumination</a:t>
            </a:r>
          </a:p>
          <a:p>
            <a:pPr lvl="3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     Therefore, pixel level manual annotation is much more tedious      </a:t>
            </a:r>
          </a:p>
          <a:p>
            <a:pPr lvl="3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     than image tagging, thus bolstering the importance of our </a:t>
            </a:r>
          </a:p>
          <a:p>
            <a:pPr lvl="3"/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     contribution.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0273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1318437" y="511361"/>
            <a:ext cx="6327566" cy="4220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800" dirty="0">
                <a:solidFill>
                  <a:schemeClr val="tx1"/>
                </a:solidFill>
              </a:rPr>
              <a:t>Future</a:t>
            </a:r>
            <a:br>
              <a:rPr lang="en" sz="8800" dirty="0">
                <a:solidFill>
                  <a:schemeClr val="tx1"/>
                </a:solidFill>
              </a:rPr>
            </a:br>
            <a:r>
              <a:rPr lang="en" sz="8800" dirty="0">
                <a:solidFill>
                  <a:schemeClr val="tx1"/>
                </a:solidFill>
              </a:rPr>
              <a:t>Work</a:t>
            </a:r>
          </a:p>
        </p:txBody>
      </p:sp>
      <p:pic>
        <p:nvPicPr>
          <p:cNvPr id="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4" cy="160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053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20250" y="962784"/>
            <a:ext cx="3922142" cy="301331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One possibility is to make use of large amount of unlabeled data by forcing the DC-net to place low likelihood for fake class to these examples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98828" y="962783"/>
            <a:ext cx="4042020" cy="301331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Another possibility is to use class conditional generator network to force it to generate class specific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fake examples and forcing the DC-net to classify these fake examples.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7661" y="4137865"/>
            <a:ext cx="7025773" cy="84386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Both of these methods are further steps towards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improving the performance of the combined DC-net.</a:t>
            </a:r>
          </a:p>
        </p:txBody>
      </p:sp>
    </p:spTree>
    <p:extLst>
      <p:ext uri="{BB962C8B-B14F-4D97-AF65-F5344CB8AC3E}">
        <p14:creationId xmlns:p14="http://schemas.microsoft.com/office/powerpoint/2010/main" val="2652490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0"/>
          <p:cNvSpPr txBox="1">
            <a:spLocks noGrp="1"/>
          </p:cNvSpPr>
          <p:nvPr>
            <p:ph type="title" idx="4294967295"/>
          </p:nvPr>
        </p:nvSpPr>
        <p:spPr>
          <a:xfrm>
            <a:off x="1446028" y="926031"/>
            <a:ext cx="6327566" cy="3614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800" dirty="0">
                <a:solidFill>
                  <a:schemeClr val="tx1"/>
                </a:solidFill>
              </a:rPr>
              <a:t>Thank</a:t>
            </a:r>
            <a:br>
              <a:rPr lang="en" sz="8800" dirty="0">
                <a:solidFill>
                  <a:schemeClr val="tx1"/>
                </a:solidFill>
              </a:rPr>
            </a:br>
            <a:r>
              <a:rPr lang="en" sz="8800" dirty="0">
                <a:solidFill>
                  <a:schemeClr val="tx1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31312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2227062" y="1744737"/>
            <a:ext cx="4482083" cy="15529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800" dirty="0">
                <a:solidFill>
                  <a:schemeClr val="tx1"/>
                </a:solidFill>
              </a:rPr>
              <a:t>Objective</a:t>
            </a:r>
          </a:p>
        </p:txBody>
      </p:sp>
      <p:pic>
        <p:nvPicPr>
          <p:cNvPr id="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4" cy="160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7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9161099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19763" y="80939"/>
            <a:ext cx="85205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Generative Adversarial Learning </a:t>
            </a:r>
          </a:p>
          <a:p>
            <a:pPr algn="ctr"/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for Reducing Manual Annotation in </a:t>
            </a:r>
          </a:p>
          <a:p>
            <a:pPr algn="ctr"/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Semantic Segmentation on Large Scale Microscopy Images</a:t>
            </a:r>
          </a:p>
        </p:txBody>
      </p:sp>
      <p:pic>
        <p:nvPicPr>
          <p:cNvPr id="6" name="Picture 2" descr="or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4" y="1500706"/>
            <a:ext cx="2203540" cy="22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52" y="1500705"/>
            <a:ext cx="2173146" cy="223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827670" y="2512060"/>
            <a:ext cx="1258206" cy="21605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4256" y="4006921"/>
            <a:ext cx="79008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Automated Vessel</a:t>
            </a:r>
          </a:p>
          <a:p>
            <a:pPr algn="ctr"/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Segmentation in Retinal Fundus Image as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2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1318437" y="511361"/>
            <a:ext cx="6327566" cy="4220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800" dirty="0">
                <a:solidFill>
                  <a:schemeClr val="tx1"/>
                </a:solidFill>
              </a:rPr>
              <a:t>Generative Adversarial</a:t>
            </a:r>
            <a:br>
              <a:rPr lang="en" sz="8800" dirty="0">
                <a:solidFill>
                  <a:schemeClr val="tx1"/>
                </a:solidFill>
              </a:rPr>
            </a:br>
            <a:r>
              <a:rPr lang="en" sz="8800" dirty="0">
                <a:solidFill>
                  <a:schemeClr val="tx1"/>
                </a:solidFill>
              </a:rPr>
              <a:t>Networks</a:t>
            </a:r>
          </a:p>
        </p:txBody>
      </p:sp>
      <p:pic>
        <p:nvPicPr>
          <p:cNvPr id="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4" cy="1609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76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733498"/>
            <a:ext cx="9161099" cy="44100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320249" y="80682"/>
            <a:ext cx="8520599" cy="6528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dirty="0">
                <a:solidFill>
                  <a:schemeClr val="tx1"/>
                </a:solidFill>
              </a:rPr>
              <a:t>Generative Adversarial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248" y="850605"/>
            <a:ext cx="8520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A game between two players: </a:t>
            </a:r>
          </a:p>
          <a:p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	1. Generator G </a:t>
            </a:r>
          </a:p>
          <a:p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	2. Discriminator D</a:t>
            </a:r>
          </a:p>
          <a:p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D tries to discriminate between: </a:t>
            </a:r>
          </a:p>
          <a:p>
            <a:pPr lvl="1"/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	- A sample from the actual data distribution. </a:t>
            </a:r>
          </a:p>
          <a:p>
            <a:pPr lvl="1"/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	- And a sample from the generator G.</a:t>
            </a:r>
          </a:p>
          <a:p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Andalus" panose="02020603050405020304" pitchFamily="18" charset="-78"/>
                <a:cs typeface="Andalus" panose="02020603050405020304" pitchFamily="18" charset="-78"/>
              </a:rPr>
              <a:t>G tries to “trick” D by generating samples that are hard for D to distinguish from actual data.</a:t>
            </a:r>
          </a:p>
        </p:txBody>
      </p:sp>
    </p:spTree>
    <p:extLst>
      <p:ext uri="{BB962C8B-B14F-4D97-AF65-F5344CB8AC3E}">
        <p14:creationId xmlns:p14="http://schemas.microsoft.com/office/powerpoint/2010/main" val="232439746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1936</Words>
  <Application>Microsoft Macintosh PowerPoint</Application>
  <PresentationFormat>On-screen Show (16:9)</PresentationFormat>
  <Paragraphs>326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Cambria Math</vt:lpstr>
      <vt:lpstr>Arial</vt:lpstr>
      <vt:lpstr>Andalus</vt:lpstr>
      <vt:lpstr>Oswald</vt:lpstr>
      <vt:lpstr>Average</vt:lpstr>
      <vt:lpstr>slate</vt:lpstr>
      <vt:lpstr>Generative Adversarial Learning for Reducing Manual Annotation in Semantic Segmentation on Large Scale Microscopy Images</vt:lpstr>
      <vt:lpstr>Motivation</vt:lpstr>
      <vt:lpstr>Labeling Data </vt:lpstr>
      <vt:lpstr>Success of Generative Adversarial Networks</vt:lpstr>
      <vt:lpstr>Success of Generative Adversarial Networks</vt:lpstr>
      <vt:lpstr>Objective</vt:lpstr>
      <vt:lpstr>PowerPoint Presentation</vt:lpstr>
      <vt:lpstr>Generative Adversarial Networks</vt:lpstr>
      <vt:lpstr>Generative Adversarial Networks</vt:lpstr>
      <vt:lpstr>Adversarial nets Framework</vt:lpstr>
      <vt:lpstr>Training GANs</vt:lpstr>
      <vt:lpstr>Training GANs</vt:lpstr>
      <vt:lpstr>DATASET</vt:lpstr>
      <vt:lpstr>DRIVE: Digital Retinal Images for Vessel Extraction</vt:lpstr>
      <vt:lpstr>Preprocessing &amp; Patch Creation</vt:lpstr>
      <vt:lpstr>Preprocessing &amp; Patch Creation</vt:lpstr>
      <vt:lpstr>Preprocessing &amp; Patch Creation </vt:lpstr>
      <vt:lpstr>Preprocessing &amp; Patch Creation</vt:lpstr>
      <vt:lpstr>Preprocessing &amp; Patch Creation</vt:lpstr>
      <vt:lpstr>Network Architecture</vt:lpstr>
      <vt:lpstr>Semi-Supervised Learning with GAN</vt:lpstr>
      <vt:lpstr>Semi-Supervised Learning with GAN</vt:lpstr>
      <vt:lpstr>Semi-Supervised Learning with GAN</vt:lpstr>
      <vt:lpstr>Semi-Supervised Learning with GAN</vt:lpstr>
      <vt:lpstr>Proposed Model of GAN</vt:lpstr>
      <vt:lpstr>Proposed Model of GAN</vt:lpstr>
      <vt:lpstr>Proposed Model of GAN</vt:lpstr>
      <vt:lpstr>Generator Architecture</vt:lpstr>
      <vt:lpstr>Discriminator/Classifier Architecture</vt:lpstr>
      <vt:lpstr>Semi-Supervised Learning with GAN</vt:lpstr>
      <vt:lpstr>Semi-Supervised Learning with GAN</vt:lpstr>
      <vt:lpstr>Semi-Supervised Learning with GAN</vt:lpstr>
      <vt:lpstr>Semi-Supervised Learning with GAN</vt:lpstr>
      <vt:lpstr>Semi-Supervised Learning with GAN</vt:lpstr>
      <vt:lpstr>Training Details</vt:lpstr>
      <vt:lpstr>Testing Details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Contributions</vt:lpstr>
      <vt:lpstr>Contributions</vt:lpstr>
      <vt:lpstr>Contributions</vt:lpstr>
      <vt:lpstr>Contributions</vt:lpstr>
      <vt:lpstr>Impact</vt:lpstr>
      <vt:lpstr>Future Work</vt:lpstr>
      <vt:lpstr>Future Work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 for Action Recognition</dc:title>
  <dc:creator>Kumar Ayush</dc:creator>
  <cp:lastModifiedBy>Kumar Ayush</cp:lastModifiedBy>
  <cp:revision>98</cp:revision>
  <dcterms:modified xsi:type="dcterms:W3CDTF">2018-08-25T20:13:05Z</dcterms:modified>
</cp:coreProperties>
</file>