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62" r:id="rId8"/>
    <p:sldId id="274" r:id="rId9"/>
    <p:sldId id="264" r:id="rId10"/>
    <p:sldId id="275" r:id="rId11"/>
    <p:sldId id="267" r:id="rId12"/>
    <p:sldId id="268"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F25DDD-CD30-433E-AC06-27C03E95509B}">
          <p14:sldIdLst>
            <p14:sldId id="256"/>
            <p14:sldId id="257"/>
            <p14:sldId id="258"/>
            <p14:sldId id="260"/>
            <p14:sldId id="261"/>
            <p14:sldId id="262"/>
            <p14:sldId id="274"/>
            <p14:sldId id="264"/>
            <p14:sldId id="275"/>
            <p14:sldId id="267"/>
            <p14:sldId id="268"/>
            <p14:sldId id="272"/>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01" d="100"/>
          <a:sy n="101" d="100"/>
        </p:scale>
        <p:origin x="108"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node0">
    <dgm:fillClrLst meth="cycle">
      <a:schemeClr val="accent6">
        <a:shade val="60000"/>
      </a:schemeClr>
    </dgm:fillClrLst>
    <dgm:linClrLst meth="repeat">
      <a:schemeClr val="lt1"/>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F7644C4-557C-4B3B-A6FF-10F5E54D7E79}" type="doc">
      <dgm:prSet loTypeId="urn:microsoft.com/office/officeart/2005/8/layout/orgChart1" loCatId="hierarchy" qsTypeId="urn:microsoft.com/office/officeart/2005/8/quickstyle/3d1" qsCatId="3D" csTypeId="urn:microsoft.com/office/officeart/2005/8/colors/accent6_4" csCatId="accent6" phldr="1"/>
      <dgm:spPr/>
      <dgm:t>
        <a:bodyPr/>
        <a:lstStyle/>
        <a:p>
          <a:endParaRPr lang="en-GB"/>
        </a:p>
      </dgm:t>
    </dgm:pt>
    <dgm:pt modelId="{5E1E6724-B809-4C23-BB7A-BE6443CDA895}" type="pres">
      <dgm:prSet presAssocID="{6F7644C4-557C-4B3B-A6FF-10F5E54D7E79}" presName="hierChild1" presStyleCnt="0">
        <dgm:presLayoutVars>
          <dgm:orgChart val="1"/>
          <dgm:chPref val="1"/>
          <dgm:dir/>
          <dgm:animOne val="branch"/>
          <dgm:animLvl val="lvl"/>
          <dgm:resizeHandles/>
        </dgm:presLayoutVars>
      </dgm:prSet>
      <dgm:spPr/>
      <dgm:t>
        <a:bodyPr/>
        <a:lstStyle/>
        <a:p>
          <a:endParaRPr lang="en-GB"/>
        </a:p>
      </dgm:t>
    </dgm:pt>
  </dgm:ptLst>
  <dgm:cxnLst>
    <dgm:cxn modelId="{27ADD64E-F495-470A-B8A1-8EB64141E2DE}" type="presOf" srcId="{6F7644C4-557C-4B3B-A6FF-10F5E54D7E79}" destId="{5E1E6724-B809-4C23-BB7A-BE6443CDA895}" srcOrd="0"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D0522-7A67-418E-962C-7A0B0F636ED5}">
      <dsp:nvSpPr>
        <dsp:cNvPr id="0" name=""/>
        <dsp:cNvSpPr/>
      </dsp:nvSpPr>
      <dsp:spPr>
        <a:xfrm>
          <a:off x="4777039" y="580883"/>
          <a:ext cx="4240772" cy="1407609"/>
        </a:xfrm>
        <a:custGeom>
          <a:avLst/>
          <a:gdLst/>
          <a:ahLst/>
          <a:cxnLst/>
          <a:rect l="0" t="0" r="0" b="0"/>
          <a:pathLst>
            <a:path>
              <a:moveTo>
                <a:pt x="0" y="0"/>
              </a:moveTo>
              <a:lnTo>
                <a:pt x="0" y="1078054"/>
              </a:lnTo>
              <a:lnTo>
                <a:pt x="4240772" y="1078054"/>
              </a:lnTo>
              <a:lnTo>
                <a:pt x="4240772" y="1200039"/>
              </a:lnTo>
            </a:path>
          </a:pathLst>
        </a:custGeom>
        <a:noFill/>
        <a:ln w="12700" cap="flat" cmpd="sng" algn="ctr">
          <a:solidFill>
            <a:srgbClr val="70AD47">
              <a:tint val="90000"/>
              <a:hueOff val="0"/>
              <a:satOff val="0"/>
              <a:lumOff val="0"/>
              <a:alphaOff val="0"/>
            </a:srgb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0A62EE1-FDDB-45EF-B049-09DE2666C1BF}">
      <dsp:nvSpPr>
        <dsp:cNvPr id="0" name=""/>
        <dsp:cNvSpPr/>
      </dsp:nvSpPr>
      <dsp:spPr>
        <a:xfrm>
          <a:off x="4777039" y="580883"/>
          <a:ext cx="2835035" cy="1407609"/>
        </a:xfrm>
        <a:custGeom>
          <a:avLst/>
          <a:gdLst/>
          <a:ahLst/>
          <a:cxnLst/>
          <a:rect l="0" t="0" r="0" b="0"/>
          <a:pathLst>
            <a:path>
              <a:moveTo>
                <a:pt x="0" y="0"/>
              </a:moveTo>
              <a:lnTo>
                <a:pt x="0" y="1078054"/>
              </a:lnTo>
              <a:lnTo>
                <a:pt x="2835035" y="1078054"/>
              </a:lnTo>
              <a:lnTo>
                <a:pt x="2835035" y="1200039"/>
              </a:lnTo>
            </a:path>
          </a:pathLst>
        </a:custGeom>
        <a:noFill/>
        <a:ln w="12700" cap="flat" cmpd="sng" algn="ctr">
          <a:solidFill>
            <a:srgbClr val="70AD47">
              <a:tint val="90000"/>
              <a:hueOff val="0"/>
              <a:satOff val="0"/>
              <a:lumOff val="0"/>
              <a:alphaOff val="0"/>
            </a:srgb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4332271-EBC4-48EE-90EB-AC152DD8B40A}">
      <dsp:nvSpPr>
        <dsp:cNvPr id="0" name=""/>
        <dsp:cNvSpPr/>
      </dsp:nvSpPr>
      <dsp:spPr>
        <a:xfrm>
          <a:off x="4777039" y="580883"/>
          <a:ext cx="1429297" cy="1407609"/>
        </a:xfrm>
        <a:custGeom>
          <a:avLst/>
          <a:gdLst/>
          <a:ahLst/>
          <a:cxnLst/>
          <a:rect l="0" t="0" r="0" b="0"/>
          <a:pathLst>
            <a:path>
              <a:moveTo>
                <a:pt x="0" y="0"/>
              </a:moveTo>
              <a:lnTo>
                <a:pt x="0" y="1078054"/>
              </a:lnTo>
              <a:lnTo>
                <a:pt x="1429297" y="1078054"/>
              </a:lnTo>
              <a:lnTo>
                <a:pt x="1429297" y="1200039"/>
              </a:lnTo>
            </a:path>
          </a:pathLst>
        </a:custGeom>
        <a:noFill/>
        <a:ln w="12700" cap="flat" cmpd="sng" algn="ctr">
          <a:solidFill>
            <a:srgbClr val="70AD47">
              <a:tint val="90000"/>
              <a:hueOff val="0"/>
              <a:satOff val="0"/>
              <a:lumOff val="0"/>
              <a:alphaOff val="0"/>
            </a:srgb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C915CFC-968F-4E8D-A0C5-A70243D9E263}">
      <dsp:nvSpPr>
        <dsp:cNvPr id="0" name=""/>
        <dsp:cNvSpPr/>
      </dsp:nvSpPr>
      <dsp:spPr>
        <a:xfrm>
          <a:off x="4731319" y="580883"/>
          <a:ext cx="91440" cy="1407609"/>
        </a:xfrm>
        <a:custGeom>
          <a:avLst/>
          <a:gdLst/>
          <a:ahLst/>
          <a:cxnLst/>
          <a:rect l="0" t="0" r="0" b="0"/>
          <a:pathLst>
            <a:path>
              <a:moveTo>
                <a:pt x="45720" y="0"/>
              </a:moveTo>
              <a:lnTo>
                <a:pt x="45720" y="1078054"/>
              </a:lnTo>
              <a:lnTo>
                <a:pt x="52609" y="1078054"/>
              </a:lnTo>
              <a:lnTo>
                <a:pt x="52609" y="1200039"/>
              </a:lnTo>
            </a:path>
          </a:pathLst>
        </a:custGeom>
        <a:noFill/>
        <a:ln w="12700" cap="flat" cmpd="sng" algn="ctr">
          <a:solidFill>
            <a:srgbClr val="70AD47">
              <a:tint val="90000"/>
              <a:hueOff val="0"/>
              <a:satOff val="0"/>
              <a:lumOff val="0"/>
              <a:alphaOff val="0"/>
            </a:srgb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39825A1-1226-4B8F-A835-D4B7DA916186}">
      <dsp:nvSpPr>
        <dsp:cNvPr id="0" name=""/>
        <dsp:cNvSpPr/>
      </dsp:nvSpPr>
      <dsp:spPr>
        <a:xfrm>
          <a:off x="3394862" y="580883"/>
          <a:ext cx="1382176" cy="1407609"/>
        </a:xfrm>
        <a:custGeom>
          <a:avLst/>
          <a:gdLst/>
          <a:ahLst/>
          <a:cxnLst/>
          <a:rect l="0" t="0" r="0" b="0"/>
          <a:pathLst>
            <a:path>
              <a:moveTo>
                <a:pt x="1382176" y="0"/>
              </a:moveTo>
              <a:lnTo>
                <a:pt x="1382176" y="1078054"/>
              </a:lnTo>
              <a:lnTo>
                <a:pt x="0" y="1078054"/>
              </a:lnTo>
              <a:lnTo>
                <a:pt x="0" y="1200039"/>
              </a:lnTo>
            </a:path>
          </a:pathLst>
        </a:custGeom>
        <a:noFill/>
        <a:ln w="12700" cap="flat" cmpd="sng" algn="ctr">
          <a:solidFill>
            <a:srgbClr val="70AD47">
              <a:tint val="90000"/>
              <a:hueOff val="0"/>
              <a:satOff val="0"/>
              <a:lumOff val="0"/>
              <a:alphaOff val="0"/>
            </a:srgb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69D9A82-0DD4-480C-BB4B-3B4C8E539563}">
      <dsp:nvSpPr>
        <dsp:cNvPr id="0" name=""/>
        <dsp:cNvSpPr/>
      </dsp:nvSpPr>
      <dsp:spPr>
        <a:xfrm>
          <a:off x="1989125" y="580883"/>
          <a:ext cx="2787913" cy="1407609"/>
        </a:xfrm>
        <a:custGeom>
          <a:avLst/>
          <a:gdLst/>
          <a:ahLst/>
          <a:cxnLst/>
          <a:rect l="0" t="0" r="0" b="0"/>
          <a:pathLst>
            <a:path>
              <a:moveTo>
                <a:pt x="2787913" y="0"/>
              </a:moveTo>
              <a:lnTo>
                <a:pt x="2787913" y="1078054"/>
              </a:lnTo>
              <a:lnTo>
                <a:pt x="0" y="1078054"/>
              </a:lnTo>
              <a:lnTo>
                <a:pt x="0" y="1200039"/>
              </a:lnTo>
            </a:path>
          </a:pathLst>
        </a:custGeom>
        <a:noFill/>
        <a:ln w="12700" cap="flat" cmpd="sng" algn="ctr">
          <a:solidFill>
            <a:srgbClr val="70AD47">
              <a:tint val="90000"/>
              <a:hueOff val="0"/>
              <a:satOff val="0"/>
              <a:lumOff val="0"/>
              <a:alphaOff val="0"/>
            </a:srgb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CD78F1C-F1C8-4296-A076-C63845D86057}">
      <dsp:nvSpPr>
        <dsp:cNvPr id="0" name=""/>
        <dsp:cNvSpPr/>
      </dsp:nvSpPr>
      <dsp:spPr>
        <a:xfrm>
          <a:off x="583388" y="580883"/>
          <a:ext cx="4193651" cy="1407609"/>
        </a:xfrm>
        <a:custGeom>
          <a:avLst/>
          <a:gdLst/>
          <a:ahLst/>
          <a:cxnLst/>
          <a:rect l="0" t="0" r="0" b="0"/>
          <a:pathLst>
            <a:path>
              <a:moveTo>
                <a:pt x="4193651" y="0"/>
              </a:moveTo>
              <a:lnTo>
                <a:pt x="4193651" y="1078054"/>
              </a:lnTo>
              <a:lnTo>
                <a:pt x="0" y="1078054"/>
              </a:lnTo>
              <a:lnTo>
                <a:pt x="0" y="1200039"/>
              </a:lnTo>
            </a:path>
          </a:pathLst>
        </a:custGeom>
        <a:noFill/>
        <a:ln w="12700" cap="flat" cmpd="sng" algn="ctr">
          <a:solidFill>
            <a:srgbClr val="70AD47">
              <a:tint val="90000"/>
              <a:hueOff val="0"/>
              <a:satOff val="0"/>
              <a:lumOff val="0"/>
              <a:alphaOff val="0"/>
            </a:srgb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F06EF77-ABF5-4DBC-A156-8760AC1DE701}">
      <dsp:nvSpPr>
        <dsp:cNvPr id="0" name=""/>
        <dsp:cNvSpPr/>
      </dsp:nvSpPr>
      <dsp:spPr>
        <a:xfrm>
          <a:off x="4196156" y="0"/>
          <a:ext cx="1161766" cy="580883"/>
        </a:xfrm>
        <a:prstGeom prst="rect">
          <a:avLst/>
        </a:prstGeom>
        <a:gradFill rotWithShape="0">
          <a:gsLst>
            <a:gs pos="0">
              <a:srgbClr val="70AD47">
                <a:shade val="60000"/>
                <a:hueOff val="0"/>
                <a:satOff val="0"/>
                <a:lumOff val="0"/>
                <a:alphaOff val="0"/>
                <a:satMod val="103000"/>
                <a:lumMod val="102000"/>
                <a:tint val="94000"/>
              </a:srgbClr>
            </a:gs>
            <a:gs pos="50000">
              <a:srgbClr val="70AD47">
                <a:shade val="60000"/>
                <a:hueOff val="0"/>
                <a:satOff val="0"/>
                <a:lumOff val="0"/>
                <a:alphaOff val="0"/>
                <a:satMod val="110000"/>
                <a:lumMod val="100000"/>
                <a:shade val="100000"/>
              </a:srgbClr>
            </a:gs>
            <a:gs pos="100000">
              <a:srgbClr val="70AD47">
                <a:shade val="6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GB" sz="900" kern="1200">
              <a:solidFill>
                <a:sysClr val="window" lastClr="FFFFFF"/>
              </a:solidFill>
              <a:latin typeface="Calibri" panose="020F0502020204030204"/>
              <a:ea typeface="+mn-ea"/>
              <a:cs typeface="+mn-cs"/>
            </a:rPr>
            <a:t>Chairman</a:t>
          </a:r>
          <a:endParaRPr lang="en-GB" sz="700" kern="1200">
            <a:solidFill>
              <a:sysClr val="window" lastClr="FFFFFF"/>
            </a:solidFill>
            <a:latin typeface="Calibri" panose="020F0502020204030204"/>
            <a:ea typeface="+mn-ea"/>
            <a:cs typeface="+mn-cs"/>
          </a:endParaRPr>
        </a:p>
      </dsp:txBody>
      <dsp:txXfrm>
        <a:off x="4196156" y="0"/>
        <a:ext cx="1161766" cy="580883"/>
      </dsp:txXfrm>
    </dsp:sp>
    <dsp:sp modelId="{970173C2-9387-427C-8593-8E541B7ECEAC}">
      <dsp:nvSpPr>
        <dsp:cNvPr id="0" name=""/>
        <dsp:cNvSpPr/>
      </dsp:nvSpPr>
      <dsp:spPr>
        <a:xfrm>
          <a:off x="2505" y="1988492"/>
          <a:ext cx="1161766" cy="580883"/>
        </a:xfrm>
        <a:prstGeom prst="rect">
          <a:avLst/>
        </a:prstGeom>
        <a:gradFill rotWithShape="0">
          <a:gsLst>
            <a:gs pos="0">
              <a:srgbClr val="70AD47">
                <a:shade val="80000"/>
                <a:hueOff val="0"/>
                <a:satOff val="0"/>
                <a:lumOff val="0"/>
                <a:alphaOff val="0"/>
                <a:satMod val="103000"/>
                <a:lumMod val="102000"/>
                <a:tint val="94000"/>
              </a:srgbClr>
            </a:gs>
            <a:gs pos="50000">
              <a:srgbClr val="70AD47">
                <a:shade val="80000"/>
                <a:hueOff val="0"/>
                <a:satOff val="0"/>
                <a:lumOff val="0"/>
                <a:alphaOff val="0"/>
                <a:satMod val="110000"/>
                <a:lumMod val="100000"/>
                <a:shade val="100000"/>
              </a:srgbClr>
            </a:gs>
            <a:gs pos="100000">
              <a:srgbClr val="70AD47">
                <a:shade val="8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a:solidFill>
                <a:sysClr val="window" lastClr="FFFFFF"/>
              </a:solidFill>
              <a:latin typeface="Calibri" panose="020F0502020204030204"/>
              <a:ea typeface="+mn-ea"/>
              <a:cs typeface="+mn-cs"/>
            </a:rPr>
            <a:t>Human Resources &amp; Administration</a:t>
          </a:r>
        </a:p>
      </dsp:txBody>
      <dsp:txXfrm>
        <a:off x="2505" y="1988492"/>
        <a:ext cx="1161766" cy="580883"/>
      </dsp:txXfrm>
    </dsp:sp>
    <dsp:sp modelId="{6F3DD8E3-CFEE-41F4-BEC4-E3817BB76B47}">
      <dsp:nvSpPr>
        <dsp:cNvPr id="0" name=""/>
        <dsp:cNvSpPr/>
      </dsp:nvSpPr>
      <dsp:spPr>
        <a:xfrm>
          <a:off x="1408242" y="1988492"/>
          <a:ext cx="1161766" cy="580883"/>
        </a:xfrm>
        <a:prstGeom prst="rect">
          <a:avLst/>
        </a:prstGeom>
        <a:gradFill rotWithShape="0">
          <a:gsLst>
            <a:gs pos="0">
              <a:srgbClr val="70AD47">
                <a:shade val="80000"/>
                <a:hueOff val="0"/>
                <a:satOff val="0"/>
                <a:lumOff val="0"/>
                <a:alphaOff val="0"/>
                <a:satMod val="103000"/>
                <a:lumMod val="102000"/>
                <a:tint val="94000"/>
              </a:srgbClr>
            </a:gs>
            <a:gs pos="50000">
              <a:srgbClr val="70AD47">
                <a:shade val="80000"/>
                <a:hueOff val="0"/>
                <a:satOff val="0"/>
                <a:lumOff val="0"/>
                <a:alphaOff val="0"/>
                <a:satMod val="110000"/>
                <a:lumMod val="100000"/>
                <a:shade val="100000"/>
              </a:srgbClr>
            </a:gs>
            <a:gs pos="100000">
              <a:srgbClr val="70AD47">
                <a:shade val="8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a:solidFill>
                <a:sysClr val="window" lastClr="FFFFFF"/>
              </a:solidFill>
              <a:latin typeface="Calibri" panose="020F0502020204030204"/>
              <a:ea typeface="+mn-ea"/>
              <a:cs typeface="+mn-cs"/>
            </a:rPr>
            <a:t>Account/Audit/ Performance</a:t>
          </a:r>
        </a:p>
      </dsp:txBody>
      <dsp:txXfrm>
        <a:off x="1408242" y="1988492"/>
        <a:ext cx="1161766" cy="580883"/>
      </dsp:txXfrm>
    </dsp:sp>
    <dsp:sp modelId="{2B0ED458-E004-45BE-8CAD-89337DCE34AD}">
      <dsp:nvSpPr>
        <dsp:cNvPr id="0" name=""/>
        <dsp:cNvSpPr/>
      </dsp:nvSpPr>
      <dsp:spPr>
        <a:xfrm>
          <a:off x="2813979" y="1988492"/>
          <a:ext cx="1161766" cy="580883"/>
        </a:xfrm>
        <a:prstGeom prst="rect">
          <a:avLst/>
        </a:prstGeom>
        <a:gradFill rotWithShape="0">
          <a:gsLst>
            <a:gs pos="0">
              <a:srgbClr val="70AD47">
                <a:shade val="80000"/>
                <a:hueOff val="0"/>
                <a:satOff val="0"/>
                <a:lumOff val="0"/>
                <a:alphaOff val="0"/>
                <a:satMod val="103000"/>
                <a:lumMod val="102000"/>
                <a:tint val="94000"/>
              </a:srgbClr>
            </a:gs>
            <a:gs pos="50000">
              <a:srgbClr val="70AD47">
                <a:shade val="80000"/>
                <a:hueOff val="0"/>
                <a:satOff val="0"/>
                <a:lumOff val="0"/>
                <a:alphaOff val="0"/>
                <a:satMod val="110000"/>
                <a:lumMod val="100000"/>
                <a:shade val="100000"/>
              </a:srgbClr>
            </a:gs>
            <a:gs pos="100000">
              <a:srgbClr val="70AD47">
                <a:shade val="8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a:solidFill>
                <a:sysClr val="window" lastClr="FFFFFF"/>
              </a:solidFill>
              <a:latin typeface="Calibri" panose="020F0502020204030204"/>
              <a:ea typeface="+mn-ea"/>
              <a:cs typeface="+mn-cs"/>
            </a:rPr>
            <a:t>Data Processing &amp; Analysis</a:t>
          </a:r>
        </a:p>
      </dsp:txBody>
      <dsp:txXfrm>
        <a:off x="2813979" y="1988492"/>
        <a:ext cx="1161766" cy="580883"/>
      </dsp:txXfrm>
    </dsp:sp>
    <dsp:sp modelId="{4D334FFB-D8C2-4542-B92C-83A7787A6E9B}">
      <dsp:nvSpPr>
        <dsp:cNvPr id="0" name=""/>
        <dsp:cNvSpPr/>
      </dsp:nvSpPr>
      <dsp:spPr>
        <a:xfrm>
          <a:off x="4203045" y="1988492"/>
          <a:ext cx="1161766" cy="580883"/>
        </a:xfrm>
        <a:prstGeom prst="rect">
          <a:avLst/>
        </a:prstGeom>
        <a:gradFill rotWithShape="0">
          <a:gsLst>
            <a:gs pos="0">
              <a:srgbClr val="70AD47">
                <a:shade val="80000"/>
                <a:hueOff val="0"/>
                <a:satOff val="0"/>
                <a:lumOff val="0"/>
                <a:alphaOff val="0"/>
                <a:satMod val="103000"/>
                <a:lumMod val="102000"/>
                <a:tint val="94000"/>
              </a:srgbClr>
            </a:gs>
            <a:gs pos="50000">
              <a:srgbClr val="70AD47">
                <a:shade val="80000"/>
                <a:hueOff val="0"/>
                <a:satOff val="0"/>
                <a:lumOff val="0"/>
                <a:alphaOff val="0"/>
                <a:satMod val="110000"/>
                <a:lumMod val="100000"/>
                <a:shade val="100000"/>
              </a:srgbClr>
            </a:gs>
            <a:gs pos="100000">
              <a:srgbClr val="70AD47">
                <a:shade val="8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a:solidFill>
                <a:sysClr val="window" lastClr="FFFFFF"/>
              </a:solidFill>
              <a:latin typeface="Calibri" panose="020F0502020204030204"/>
              <a:ea typeface="+mn-ea"/>
              <a:cs typeface="+mn-cs"/>
            </a:rPr>
            <a:t>Research &amp; Capacity Development</a:t>
          </a:r>
        </a:p>
      </dsp:txBody>
      <dsp:txXfrm>
        <a:off x="4203045" y="1988492"/>
        <a:ext cx="1161766" cy="580883"/>
      </dsp:txXfrm>
    </dsp:sp>
    <dsp:sp modelId="{1DC71F9D-C8D4-4C39-B58C-878427F78D35}">
      <dsp:nvSpPr>
        <dsp:cNvPr id="0" name=""/>
        <dsp:cNvSpPr/>
      </dsp:nvSpPr>
      <dsp:spPr>
        <a:xfrm>
          <a:off x="5625454" y="1988492"/>
          <a:ext cx="1161766" cy="580883"/>
        </a:xfrm>
        <a:prstGeom prst="rect">
          <a:avLst/>
        </a:prstGeom>
        <a:gradFill rotWithShape="0">
          <a:gsLst>
            <a:gs pos="0">
              <a:srgbClr val="70AD47">
                <a:shade val="80000"/>
                <a:hueOff val="0"/>
                <a:satOff val="0"/>
                <a:lumOff val="0"/>
                <a:alphaOff val="0"/>
                <a:satMod val="103000"/>
                <a:lumMod val="102000"/>
                <a:tint val="94000"/>
              </a:srgbClr>
            </a:gs>
            <a:gs pos="50000">
              <a:srgbClr val="70AD47">
                <a:shade val="80000"/>
                <a:hueOff val="0"/>
                <a:satOff val="0"/>
                <a:lumOff val="0"/>
                <a:alphaOff val="0"/>
                <a:satMod val="110000"/>
                <a:lumMod val="100000"/>
                <a:shade val="100000"/>
              </a:srgbClr>
            </a:gs>
            <a:gs pos="100000">
              <a:srgbClr val="70AD47">
                <a:shade val="8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a:solidFill>
                <a:sysClr val="window" lastClr="FFFFFF"/>
              </a:solidFill>
              <a:latin typeface="Calibri" panose="020F0502020204030204"/>
              <a:ea typeface="+mn-ea"/>
              <a:cs typeface="+mn-cs"/>
            </a:rPr>
            <a:t>Data Sales and Analytics</a:t>
          </a:r>
        </a:p>
      </dsp:txBody>
      <dsp:txXfrm>
        <a:off x="5625454" y="1988492"/>
        <a:ext cx="1161766" cy="580883"/>
      </dsp:txXfrm>
    </dsp:sp>
    <dsp:sp modelId="{58872249-0517-4C6F-AD4A-0C2002AF59C7}">
      <dsp:nvSpPr>
        <dsp:cNvPr id="0" name=""/>
        <dsp:cNvSpPr/>
      </dsp:nvSpPr>
      <dsp:spPr>
        <a:xfrm>
          <a:off x="7031191" y="1988492"/>
          <a:ext cx="1161766" cy="580883"/>
        </a:xfrm>
        <a:prstGeom prst="rect">
          <a:avLst/>
        </a:prstGeom>
        <a:gradFill rotWithShape="0">
          <a:gsLst>
            <a:gs pos="0">
              <a:srgbClr val="70AD47">
                <a:shade val="80000"/>
                <a:hueOff val="0"/>
                <a:satOff val="0"/>
                <a:lumOff val="0"/>
                <a:alphaOff val="0"/>
                <a:satMod val="103000"/>
                <a:lumMod val="102000"/>
                <a:tint val="94000"/>
              </a:srgbClr>
            </a:gs>
            <a:gs pos="50000">
              <a:srgbClr val="70AD47">
                <a:shade val="80000"/>
                <a:hueOff val="0"/>
                <a:satOff val="0"/>
                <a:lumOff val="0"/>
                <a:alphaOff val="0"/>
                <a:satMod val="110000"/>
                <a:lumMod val="100000"/>
                <a:shade val="100000"/>
              </a:srgbClr>
            </a:gs>
            <a:gs pos="100000">
              <a:srgbClr val="70AD47">
                <a:shade val="8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a:solidFill>
                <a:sysClr val="window" lastClr="FFFFFF"/>
              </a:solidFill>
              <a:latin typeface="Calibri" panose="020F0502020204030204"/>
              <a:ea typeface="+mn-ea"/>
              <a:cs typeface="+mn-cs"/>
            </a:rPr>
            <a:t>Systems and IT</a:t>
          </a:r>
        </a:p>
      </dsp:txBody>
      <dsp:txXfrm>
        <a:off x="7031191" y="1988492"/>
        <a:ext cx="1161766" cy="580883"/>
      </dsp:txXfrm>
    </dsp:sp>
    <dsp:sp modelId="{71981E62-DFC4-458A-B540-7C10A4BA146F}">
      <dsp:nvSpPr>
        <dsp:cNvPr id="0" name=""/>
        <dsp:cNvSpPr/>
      </dsp:nvSpPr>
      <dsp:spPr>
        <a:xfrm>
          <a:off x="8436928" y="1988492"/>
          <a:ext cx="1161766" cy="580883"/>
        </a:xfrm>
        <a:prstGeom prst="rect">
          <a:avLst/>
        </a:prstGeom>
        <a:gradFill rotWithShape="0">
          <a:gsLst>
            <a:gs pos="0">
              <a:srgbClr val="70AD47">
                <a:shade val="80000"/>
                <a:hueOff val="0"/>
                <a:satOff val="0"/>
                <a:lumOff val="0"/>
                <a:alphaOff val="0"/>
                <a:satMod val="103000"/>
                <a:lumMod val="102000"/>
                <a:tint val="94000"/>
              </a:srgbClr>
            </a:gs>
            <a:gs pos="50000">
              <a:srgbClr val="70AD47">
                <a:shade val="80000"/>
                <a:hueOff val="0"/>
                <a:satOff val="0"/>
                <a:lumOff val="0"/>
                <a:alphaOff val="0"/>
                <a:satMod val="110000"/>
                <a:lumMod val="100000"/>
                <a:shade val="100000"/>
              </a:srgbClr>
            </a:gs>
            <a:gs pos="100000">
              <a:srgbClr val="70AD47">
                <a:shade val="8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a:solidFill>
                <a:sysClr val="window" lastClr="FFFFFF"/>
              </a:solidFill>
              <a:latin typeface="Calibri" panose="020F0502020204030204"/>
              <a:ea typeface="+mn-ea"/>
              <a:cs typeface="+mn-cs"/>
            </a:rPr>
            <a:t>Business Development &amp; Customer Services</a:t>
          </a:r>
        </a:p>
      </dsp:txBody>
      <dsp:txXfrm>
        <a:off x="8436928" y="1988492"/>
        <a:ext cx="1161766" cy="580883"/>
      </dsp:txXfrm>
    </dsp:sp>
    <dsp:sp modelId="{3CD9BF8D-80A6-4B0E-BD37-E0C27103FB0D}">
      <dsp:nvSpPr>
        <dsp:cNvPr id="0" name=""/>
        <dsp:cNvSpPr/>
      </dsp:nvSpPr>
      <dsp:spPr>
        <a:xfrm>
          <a:off x="4164602" y="833772"/>
          <a:ext cx="1161766" cy="580883"/>
        </a:xfrm>
        <a:prstGeom prst="rect">
          <a:avLst/>
        </a:prstGeom>
        <a:gradFill rotWithShape="0">
          <a:gsLst>
            <a:gs pos="0">
              <a:srgbClr val="70AD47">
                <a:shade val="60000"/>
                <a:hueOff val="0"/>
                <a:satOff val="0"/>
                <a:lumOff val="0"/>
                <a:alphaOff val="0"/>
                <a:satMod val="103000"/>
                <a:lumMod val="102000"/>
                <a:tint val="94000"/>
              </a:srgbClr>
            </a:gs>
            <a:gs pos="50000">
              <a:srgbClr val="70AD47">
                <a:shade val="60000"/>
                <a:hueOff val="0"/>
                <a:satOff val="0"/>
                <a:lumOff val="0"/>
                <a:alphaOff val="0"/>
                <a:satMod val="110000"/>
                <a:lumMod val="100000"/>
                <a:shade val="100000"/>
              </a:srgbClr>
            </a:gs>
            <a:gs pos="100000">
              <a:srgbClr val="70AD47">
                <a:shade val="60000"/>
                <a:hueOff val="0"/>
                <a:satOff val="0"/>
                <a:lumOff val="0"/>
                <a:alphaOff val="0"/>
                <a:lumMod val="99000"/>
                <a:satMod val="120000"/>
                <a:shade val="78000"/>
              </a:srgb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GB" sz="800" kern="1200">
              <a:solidFill>
                <a:sysClr val="window" lastClr="FFFFFF"/>
              </a:solidFill>
              <a:latin typeface="Calibri" panose="020F0502020204030204"/>
              <a:ea typeface="+mn-ea"/>
              <a:cs typeface="+mn-cs"/>
            </a:rPr>
            <a:t>GM</a:t>
          </a:r>
          <a:endParaRPr lang="en-GB" sz="700" kern="1200">
            <a:solidFill>
              <a:sysClr val="window" lastClr="FFFFFF"/>
            </a:solidFill>
            <a:latin typeface="Calibri" panose="020F0502020204030204"/>
            <a:ea typeface="+mn-ea"/>
            <a:cs typeface="+mn-cs"/>
          </a:endParaRPr>
        </a:p>
      </dsp:txBody>
      <dsp:txXfrm>
        <a:off x="4164602" y="833772"/>
        <a:ext cx="1161766" cy="58088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D94CFD-CD11-4699-B211-0BFA60F3C1CB}" type="datetimeFigureOut">
              <a:rPr lang="en-US" smtClean="0"/>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5FF8B5B-A27A-4BC1-9AB0-DEA879031886}" type="slidenum">
              <a:rPr lang="en-US" smtClean="0"/>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BD94CFD-CD11-4699-B211-0BFA60F3C1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F8B5B-A27A-4BC1-9AB0-DEA87903188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BD94CFD-CD11-4699-B211-0BFA60F3C1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F8B5B-A27A-4BC1-9AB0-DEA879031886}" type="slidenum">
              <a:rPr lang="en-US" smtClean="0"/>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BD94CFD-CD11-4699-B211-0BFA60F3C1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F8B5B-A27A-4BC1-9AB0-DEA879031886}" type="slidenum">
              <a:rPr lang="en-US" smtClean="0"/>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BD94CFD-CD11-4699-B211-0BFA60F3C1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F8B5B-A27A-4BC1-9AB0-DEA879031886}"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BD94CFD-CD11-4699-B211-0BFA60F3C1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F8B5B-A27A-4BC1-9AB0-DEA879031886}" type="slidenum">
              <a:rPr lang="en-US" smtClean="0"/>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BD94CFD-CD11-4699-B211-0BFA60F3C1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F8B5B-A27A-4BC1-9AB0-DEA879031886}" type="slidenum">
              <a:rPr lang="en-US" smtClean="0"/>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BD94CFD-CD11-4699-B211-0BFA60F3C1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F8B5B-A27A-4BC1-9AB0-DEA879031886}"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BD94CFD-CD11-4699-B211-0BFA60F3C1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F8B5B-A27A-4BC1-9AB0-DEA879031886}" type="slidenum">
              <a:rPr lang="en-US" smtClean="0"/>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BD94CFD-CD11-4699-B211-0BFA60F3C1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F8B5B-A27A-4BC1-9AB0-DEA87903188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BD94CFD-CD11-4699-B211-0BFA60F3C1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F8B5B-A27A-4BC1-9AB0-DEA879031886}" type="slidenum">
              <a:rPr lang="en-US" smtClean="0"/>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BD94CFD-CD11-4699-B211-0BFA60F3C1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F8B5B-A27A-4BC1-9AB0-DEA87903188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4BD94CFD-CD11-4699-B211-0BFA60F3C1C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F8B5B-A27A-4BC1-9AB0-DEA879031886}" type="slidenum">
              <a:rPr lang="en-US" smtClean="0"/>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D94CFD-CD11-4699-B211-0BFA60F3C1C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F8B5B-A27A-4BC1-9AB0-DEA879031886}"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94CFD-CD11-4699-B211-0BFA60F3C1C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F8B5B-A27A-4BC1-9AB0-DEA87903188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BD94CFD-CD11-4699-B211-0BFA60F3C1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F8B5B-A27A-4BC1-9AB0-DEA879031886}" type="slidenum">
              <a:rPr lang="en-US" smtClean="0"/>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BD94CFD-CD11-4699-B211-0BFA60F3C1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F8B5B-A27A-4BC1-9AB0-DEA87903188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D94CFD-CD11-4699-B211-0BFA60F3C1CB}" type="datetimeFigureOut">
              <a:rPr lang="en-US" smtClean="0"/>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5FF8B5B-A27A-4BC1-9AB0-DEA87903188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385" y="846455"/>
            <a:ext cx="7212965" cy="3745230"/>
          </a:xfrm>
        </p:spPr>
        <p:txBody>
          <a:bodyPr>
            <a:noAutofit/>
          </a:bodyPr>
          <a:lstStyle/>
          <a:p>
            <a:r>
              <a:rPr lang="en-US" sz="1400" b="1" dirty="0" smtClean="0">
                <a:latin typeface="Times New Roman" panose="02020603050405020304" pitchFamily="18" charset="0"/>
                <a:cs typeface="Times New Roman" panose="02020603050405020304" pitchFamily="18" charset="0"/>
              </a:rPr>
              <a:t>A</a:t>
            </a:r>
            <a:br>
              <a:rPr lang="en-US" sz="1400" b="1"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GROUP PRESENTATION</a:t>
            </a:r>
            <a:br>
              <a:rPr lang="en-US" sz="1400" b="1"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ON</a:t>
            </a:r>
            <a:br>
              <a:rPr lang="en-US" sz="1400" b="1"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Evaluating the Effects of Treatment Type and Age Group on Blood Glucose Levels in Patients with Diabetes: A 2 by 3 Factorial Experimental Design Study</a:t>
            </a:r>
            <a:br>
              <a:rPr lang="en-US" sz="1400" b="1" dirty="0" smtClean="0">
                <a:latin typeface="Times New Roman" panose="02020603050405020304" pitchFamily="18" charset="0"/>
                <a:cs typeface="Times New Roman" panose="02020603050405020304" pitchFamily="18" charset="0"/>
              </a:rPr>
            </a:br>
            <a:br>
              <a:rPr lang="en-US" sz="1400" b="1"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BY </a:t>
            </a:r>
            <a:br>
              <a:rPr lang="en-US" sz="1400" b="1"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HAKEEM ADEKUNLE</a:t>
            </a:r>
            <a:br>
              <a:rPr lang="en-US" sz="1400" b="1"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OLADIMEJI ADEWUYI</a:t>
            </a:r>
            <a:br>
              <a:rPr lang="en-US" sz="1400" b="1" dirty="0" smtClean="0">
                <a:latin typeface="Times New Roman" panose="02020603050405020304" pitchFamily="18" charset="0"/>
                <a:cs typeface="Times New Roman" panose="02020603050405020304" pitchFamily="18" charset="0"/>
              </a:rPr>
            </a:br>
            <a:r>
              <a:rPr lang="en-US" sz="1400" b="1" dirty="0" smtClean="0">
                <a:latin typeface="Times New Roman" panose="02020603050405020304" pitchFamily="18" charset="0"/>
                <a:cs typeface="Times New Roman" panose="02020603050405020304" pitchFamily="18" charset="0"/>
              </a:rPr>
              <a:t>KAYODE OKUNOLA</a:t>
            </a:r>
            <a:br>
              <a:rPr lang="en-US" sz="1200" dirty="0" smtClean="0"/>
            </a:br>
            <a:endParaRPr lang="en-US" sz="1200" dirty="0"/>
          </a:p>
        </p:txBody>
      </p:sp>
      <p:sp>
        <p:nvSpPr>
          <p:cNvPr id="3" name="Subtitle 2"/>
          <p:cNvSpPr>
            <a:spLocks noGrp="1"/>
          </p:cNvSpPr>
          <p:nvPr>
            <p:ph type="subTitle" idx="1"/>
          </p:nvPr>
        </p:nvSpPr>
        <p:spPr>
          <a:xfrm>
            <a:off x="1524000" y="4525864"/>
            <a:ext cx="9144000" cy="1655762"/>
          </a:xfrm>
        </p:spPr>
        <p:txBody>
          <a:bodyPr>
            <a:normAutofit/>
          </a:bodyPr>
          <a:lstStyle/>
          <a:p>
            <a:r>
              <a:rPr lang="en-US" sz="900" b="1" dirty="0">
                <a:solidFill>
                  <a:prstClr val="black"/>
                </a:solidFill>
                <a:latin typeface="Times New Roman" panose="02020603050405020304" pitchFamily="18" charset="0"/>
                <a:cs typeface="Times New Roman" panose="02020603050405020304" pitchFamily="18" charset="0"/>
              </a:rPr>
              <a:t>FINAL PROJECT PRESENTATION, EXPERIMENTAL DESIGN</a:t>
            </a:r>
            <a:endParaRPr lang="en-US" sz="900" b="1" dirty="0">
              <a:solidFill>
                <a:prstClr val="black"/>
              </a:solidFill>
              <a:latin typeface="Times New Roman" panose="02020603050405020304" pitchFamily="18" charset="0"/>
              <a:cs typeface="Times New Roman" panose="02020603050405020304" pitchFamily="18" charset="0"/>
            </a:endParaRPr>
          </a:p>
          <a:p>
            <a:r>
              <a:rPr lang="en-US" sz="900" b="1" dirty="0">
                <a:solidFill>
                  <a:prstClr val="black"/>
                </a:solidFill>
                <a:latin typeface="Times New Roman" panose="02020603050405020304" pitchFamily="18" charset="0"/>
                <a:cs typeface="Times New Roman" panose="02020603050405020304" pitchFamily="18" charset="0"/>
              </a:rPr>
              <a:t>GEORGIA STATE UNIVERSITY</a:t>
            </a:r>
            <a:br>
              <a:rPr lang="en-US" sz="1200" b="1" dirty="0">
                <a:solidFill>
                  <a:prstClr val="black"/>
                </a:solidFill>
                <a:latin typeface="Calibri Light" panose="020F0302020204030204"/>
              </a:rPr>
            </a:b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150" y="748665"/>
            <a:ext cx="9601200" cy="853440"/>
          </a:xfrm>
        </p:spPr>
        <p:txBody>
          <a:bodyPr>
            <a:noAutofit/>
          </a:bodyPr>
          <a:lstStyle/>
          <a:p>
            <a:r>
              <a:rPr lang="en-US" sz="4000" b="1" dirty="0"/>
              <a:t>MODEL DIAGNOSTIC</a:t>
            </a:r>
            <a:endParaRPr lang="en-US" sz="4000" dirty="0"/>
          </a:p>
        </p:txBody>
      </p:sp>
      <p:sp>
        <p:nvSpPr>
          <p:cNvPr id="3" name="Content Placeholder 2"/>
          <p:cNvSpPr/>
          <p:nvPr>
            <p:ph idx="1"/>
          </p:nvPr>
        </p:nvSpPr>
        <p:spPr/>
        <p:txBody>
          <a:bodyPr/>
          <a:p>
            <a:endParaRPr lang="en-GB" altLang="en-US"/>
          </a:p>
        </p:txBody>
      </p:sp>
      <p:pic>
        <p:nvPicPr>
          <p:cNvPr id="5" name="Picture 4" descr="interaction plot"/>
          <p:cNvPicPr>
            <a:picLocks noChangeAspect="1"/>
          </p:cNvPicPr>
          <p:nvPr/>
        </p:nvPicPr>
        <p:blipFill>
          <a:blip r:embed="rId1"/>
          <a:stretch>
            <a:fillRect/>
          </a:stretch>
        </p:blipFill>
        <p:spPr>
          <a:xfrm>
            <a:off x="754380" y="1910080"/>
            <a:ext cx="5543550" cy="4336415"/>
          </a:xfrm>
          <a:prstGeom prst="rect">
            <a:avLst/>
          </a:prstGeom>
        </p:spPr>
      </p:pic>
      <p:pic>
        <p:nvPicPr>
          <p:cNvPr id="6" name="Picture 5" descr="QQPLOT"/>
          <p:cNvPicPr>
            <a:picLocks noChangeAspect="1"/>
          </p:cNvPicPr>
          <p:nvPr/>
        </p:nvPicPr>
        <p:blipFill>
          <a:blip r:embed="rId2"/>
          <a:stretch>
            <a:fillRect/>
          </a:stretch>
        </p:blipFill>
        <p:spPr>
          <a:xfrm>
            <a:off x="6417310" y="1835785"/>
            <a:ext cx="5045710" cy="44100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s vs pred"/>
          <p:cNvPicPr>
            <a:picLocks noChangeAspect="1"/>
          </p:cNvPicPr>
          <p:nvPr/>
        </p:nvPicPr>
        <p:blipFill>
          <a:blip r:embed="rId1"/>
          <a:stretch>
            <a:fillRect/>
          </a:stretch>
        </p:blipFill>
        <p:spPr>
          <a:xfrm>
            <a:off x="781050" y="1183005"/>
            <a:ext cx="10460355" cy="5102860"/>
          </a:xfrm>
          <a:prstGeom prst="rect">
            <a:avLst/>
          </a:prstGeom>
        </p:spPr>
      </p:pic>
      <p:sp>
        <p:nvSpPr>
          <p:cNvPr id="6" name="Title 5"/>
          <p:cNvSpPr/>
          <p:nvPr>
            <p:ph type="title"/>
          </p:nvPr>
        </p:nvSpPr>
        <p:spPr>
          <a:xfrm>
            <a:off x="616585" y="632460"/>
            <a:ext cx="9601200" cy="550545"/>
          </a:xfrm>
        </p:spPr>
        <p:txBody>
          <a:bodyPr>
            <a:normAutofit fontScale="90000"/>
          </a:bodyPr>
          <a:p>
            <a:pPr algn="l"/>
            <a:r>
              <a:rPr lang="en-US" dirty="0">
                <a:sym typeface="+mn-ea"/>
              </a:rPr>
              <a:t>CONT.</a:t>
            </a: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353310" y="630555"/>
            <a:ext cx="6096000" cy="706755"/>
          </a:xfrm>
          <a:prstGeom prst="rect">
            <a:avLst/>
          </a:prstGeom>
          <a:noFill/>
        </p:spPr>
        <p:txBody>
          <a:bodyPr wrap="square" rtlCol="0" anchor="t">
            <a:spAutoFit/>
          </a:bodyPr>
          <a:p>
            <a:pPr algn="ctr"/>
            <a:r>
              <a:rPr lang="en-US" sz="4000" b="1" dirty="0">
                <a:cs typeface="+mn-lt"/>
                <a:sym typeface="+mn-ea"/>
              </a:rPr>
              <a:t>CONCLUSION  </a:t>
            </a:r>
            <a:endParaRPr lang="en-US" altLang="en-US" sz="4000" b="1" dirty="0">
              <a:cs typeface="+mn-lt"/>
              <a:sym typeface="+mn-ea"/>
            </a:endParaRPr>
          </a:p>
        </p:txBody>
      </p:sp>
      <p:sp>
        <p:nvSpPr>
          <p:cNvPr id="7" name="Text Box 6"/>
          <p:cNvSpPr txBox="1"/>
          <p:nvPr/>
        </p:nvSpPr>
        <p:spPr>
          <a:xfrm>
            <a:off x="873125" y="1815465"/>
            <a:ext cx="10360660" cy="2784475"/>
          </a:xfrm>
          <a:prstGeom prst="rect">
            <a:avLst/>
          </a:prstGeom>
          <a:noFill/>
        </p:spPr>
        <p:txBody>
          <a:bodyPr wrap="square" rtlCol="0" anchor="t">
            <a:spAutoFit/>
          </a:bodyPr>
          <a:p>
            <a:pPr algn="l"/>
            <a:r>
              <a:rPr lang="en-US" sz="2500" dirty="0">
                <a:cs typeface="+mn-lt"/>
                <a:sym typeface="+mn-ea"/>
              </a:rPr>
              <a:t>The results indicate that the study successfully examined the impact of different</a:t>
            </a:r>
            <a:br>
              <a:rPr lang="en-US" sz="2500" dirty="0">
                <a:cs typeface="+mn-lt"/>
                <a:sym typeface="+mn-ea"/>
              </a:rPr>
            </a:br>
            <a:r>
              <a:rPr lang="en-US" sz="2500" dirty="0">
                <a:cs typeface="+mn-lt"/>
                <a:sym typeface="+mn-ea"/>
              </a:rPr>
              <a:t>treatments on glucose levels, achieving its objective of determining whether</a:t>
            </a:r>
            <a:br>
              <a:rPr lang="en-US" sz="2500" dirty="0">
                <a:cs typeface="+mn-lt"/>
                <a:sym typeface="+mn-ea"/>
              </a:rPr>
            </a:br>
            <a:r>
              <a:rPr lang="en-US" sz="2500" dirty="0">
                <a:cs typeface="+mn-lt"/>
                <a:sym typeface="+mn-ea"/>
              </a:rPr>
              <a:t>significant differences exist between treatment groups. The ANOVA analysis</a:t>
            </a:r>
            <a:br>
              <a:rPr lang="en-US" sz="2500" dirty="0">
                <a:cs typeface="+mn-lt"/>
                <a:sym typeface="+mn-ea"/>
              </a:rPr>
            </a:br>
            <a:r>
              <a:rPr lang="en-US" sz="2500" dirty="0">
                <a:cs typeface="+mn-lt"/>
                <a:sym typeface="+mn-ea"/>
              </a:rPr>
              <a:t>confirms that the treatment groups influence glucose levels, as the model is</a:t>
            </a:r>
            <a:br>
              <a:rPr lang="en-US" sz="2500" dirty="0">
                <a:cs typeface="+mn-lt"/>
                <a:sym typeface="+mn-ea"/>
              </a:rPr>
            </a:br>
            <a:r>
              <a:rPr lang="en-US" sz="2500" dirty="0">
                <a:cs typeface="+mn-lt"/>
                <a:sym typeface="+mn-ea"/>
              </a:rPr>
              <a:t>statistically significant. Post-hoc comparisons using Tukey’s HSD further reveal</a:t>
            </a:r>
            <a:br>
              <a:rPr lang="en-US" sz="2500" dirty="0">
                <a:cs typeface="+mn-lt"/>
                <a:sym typeface="+mn-ea"/>
              </a:rPr>
            </a:br>
            <a:r>
              <a:rPr lang="en-US" sz="2500" dirty="0">
                <a:cs typeface="+mn-lt"/>
                <a:sym typeface="+mn-ea"/>
              </a:rPr>
              <a:t>specific significant differences between treatment groups, highlighting notable</a:t>
            </a:r>
            <a:br>
              <a:rPr lang="en-US" sz="2500" dirty="0">
                <a:cs typeface="+mn-lt"/>
                <a:sym typeface="+mn-ea"/>
              </a:rPr>
            </a:br>
            <a:r>
              <a:rPr lang="en-US" sz="2500" dirty="0">
                <a:cs typeface="+mn-lt"/>
                <a:sym typeface="+mn-ea"/>
              </a:rPr>
              <a:t>variations in their effects on glucose levels. </a:t>
            </a:r>
            <a:endParaRPr lang="en-US" altLang="en-US" sz="2500" dirty="0">
              <a:cs typeface="+mn-lt"/>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ym typeface="+mn-ea"/>
              </a:rPr>
              <a:t>INTRODUCTION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a:t>Diabetes management remains a global health challenge, requiring personalized treatment strategies to optimize patient outcomes. Blood glucose control, a key indicator of diabetes management, is influenced by various factors, including treatment methods and demographic characteristics such as age. However, the interaction between these factors is not well understood, making it difficult to determine the most effective treatment for specific patient groups.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841" y="784169"/>
            <a:ext cx="9601196" cy="1303867"/>
          </a:xfrm>
        </p:spPr>
        <p:txBody>
          <a:bodyPr/>
          <a:lstStyle/>
          <a:p>
            <a:r>
              <a:rPr lang="en-US" dirty="0" smtClean="0"/>
              <a:t>AIM</a:t>
            </a:r>
            <a:endParaRPr lang="en-US" dirty="0"/>
          </a:p>
        </p:txBody>
      </p:sp>
      <p:graphicFrame>
        <p:nvGraphicFramePr>
          <p:cNvPr id="4" name="Content Placeholder 3"/>
          <p:cNvGraphicFramePr>
            <a:graphicFrameLocks noGrp="1"/>
          </p:cNvGraphicFramePr>
          <p:nvPr>
            <p:ph idx="1"/>
          </p:nvPr>
        </p:nvGraphicFramePr>
        <p:xfrm>
          <a:off x="1295400" y="2441541"/>
          <a:ext cx="9601200" cy="373301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Content Placeholder 2"/>
          <p:cNvSpPr>
            <a:spLocks noGrp="1"/>
          </p:cNvSpPr>
          <p:nvPr/>
        </p:nvSpPr>
        <p:spPr>
          <a:xfrm>
            <a:off x="1295401" y="2556931"/>
            <a:ext cx="9601196" cy="357049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buNone/>
            </a:pPr>
            <a:r>
              <a:rPr lang="en-US"/>
              <a:t>This study aims to evaluate the main effects of Treatment Type (oral medication, insulin therapy, and combined therapy) and Patient Age Group (18–30 years, 31–50 years, and 51–70 years) on blood glucose levels. Additionally, the study investigates whether the effectiveness of different treatment types varies across age groups. Understanding these interactions can provide valuable insights into tailoring treatment plans to improve diabetes outcomes.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normAutofit lnSpcReduction="10000"/>
          </a:bodyPr>
          <a:lstStyle/>
          <a:p>
            <a:r>
              <a:rPr lang="en-US" dirty="0"/>
              <a:t>Does treatment type significantly affect blood glucose levels?</a:t>
            </a:r>
            <a:endParaRPr lang="en-US" dirty="0"/>
          </a:p>
          <a:p>
            <a:r>
              <a:rPr lang="en-US" dirty="0"/>
              <a:t>Does age group significantly affect blood glucose levels?</a:t>
            </a:r>
            <a:endParaRPr lang="en-US" dirty="0"/>
          </a:p>
          <a:p>
            <a:r>
              <a:rPr lang="en-US" dirty="0"/>
              <a:t>Is there a significant interaction between treatment type and age group in influencing blood glucose levels?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664210"/>
            <a:ext cx="9601200" cy="678180"/>
          </a:xfrm>
        </p:spPr>
        <p:txBody>
          <a:bodyPr>
            <a:normAutofit fontScale="90000"/>
          </a:bodyPr>
          <a:lstStyle/>
          <a:p>
            <a:r>
              <a:rPr lang="en-US" sz="4000" dirty="0">
                <a:latin typeface="+mn-lt"/>
                <a:cs typeface="+mn-lt"/>
              </a:rPr>
              <a:t>EXPERIMENTAL DESIGN</a:t>
            </a:r>
            <a:endParaRPr lang="en-US" sz="4000" dirty="0">
              <a:latin typeface="+mn-lt"/>
              <a:cs typeface="+mn-lt"/>
            </a:endParaRPr>
          </a:p>
        </p:txBody>
      </p:sp>
      <p:sp>
        <p:nvSpPr>
          <p:cNvPr id="3" name="Content Placeholder 2"/>
          <p:cNvSpPr/>
          <p:nvPr>
            <p:ph idx="4294967295"/>
          </p:nvPr>
        </p:nvSpPr>
        <p:spPr>
          <a:xfrm>
            <a:off x="615315" y="1623060"/>
            <a:ext cx="9601200" cy="3318510"/>
          </a:xfrm>
        </p:spPr>
        <p:txBody>
          <a:bodyPr/>
          <a:p>
            <a:r>
              <a:rPr lang="en-US" altLang="en-GB"/>
              <a:t>We used a 2 by 3 repeated measure factorial design. Blood glucose levels were measured post-treatment, with 5 patients sampled per treatment-age combination, yielding 45 observations.</a:t>
            </a:r>
            <a:endParaRPr lang="en-US" altLang="en-GB"/>
          </a:p>
          <a:p>
            <a:pPr marL="0" indent="0">
              <a:buNone/>
            </a:pPr>
            <a:r>
              <a:rPr lang="en-US" altLang="en-GB"/>
              <a:t>Overview of the design methodology</a:t>
            </a:r>
            <a:endParaRPr lang="en-US" altLang="en-GB"/>
          </a:p>
          <a:p>
            <a:endParaRPr lang="en-US" altLang="en-GB"/>
          </a:p>
        </p:txBody>
      </p:sp>
      <p:graphicFrame>
        <p:nvGraphicFramePr>
          <p:cNvPr id="4" name="Table 3"/>
          <p:cNvGraphicFramePr/>
          <p:nvPr>
            <p:custDataLst>
              <p:tags r:id="rId1"/>
            </p:custDataLst>
          </p:nvPr>
        </p:nvGraphicFramePr>
        <p:xfrm>
          <a:off x="2120900" y="3701415"/>
          <a:ext cx="6678295" cy="2489200"/>
        </p:xfrm>
        <a:graphic>
          <a:graphicData uri="http://schemas.openxmlformats.org/drawingml/2006/table">
            <a:tbl>
              <a:tblPr/>
              <a:tblGrid>
                <a:gridCol w="2963545"/>
                <a:gridCol w="3714750"/>
              </a:tblGrid>
              <a:tr h="311150">
                <a:tc>
                  <a:txBody>
                    <a:bodyPr/>
                    <a:p>
                      <a:pPr>
                        <a:lnSpc>
                          <a:spcPct val="107000"/>
                        </a:lnSpc>
                        <a:spcBef>
                          <a:spcPct val="0"/>
                        </a:spcBef>
                        <a:spcAft>
                          <a:spcPct val="0"/>
                        </a:spcAft>
                      </a:pPr>
                      <a:r>
                        <a:rPr sz="1200">
                          <a:latin typeface="Calibri" panose="020F0502020204030204"/>
                          <a:ea typeface="Calibri" panose="020F0502020204030204"/>
                        </a:rPr>
                        <a:t>Factors </a:t>
                      </a:r>
                      <a:endParaRPr sz="12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07000"/>
                        </a:lnSpc>
                        <a:spcBef>
                          <a:spcPct val="0"/>
                        </a:spcBef>
                        <a:spcAft>
                          <a:spcPct val="0"/>
                        </a:spcAft>
                      </a:pPr>
                      <a:r>
                        <a:rPr sz="1200">
                          <a:latin typeface="Calibri" panose="020F0502020204030204"/>
                          <a:ea typeface="Calibri" panose="020F0502020204030204"/>
                        </a:rPr>
                        <a:t>Level </a:t>
                      </a:r>
                      <a:endParaRPr sz="12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11150">
                <a:tc>
                  <a:txBody>
                    <a:bodyPr/>
                    <a:p>
                      <a:pPr>
                        <a:lnSpc>
                          <a:spcPct val="107000"/>
                        </a:lnSpc>
                        <a:spcBef>
                          <a:spcPct val="0"/>
                        </a:spcBef>
                        <a:spcAft>
                          <a:spcPct val="0"/>
                        </a:spcAft>
                      </a:pPr>
                      <a:r>
                        <a:rPr sz="1200">
                          <a:latin typeface="Calibri" panose="020F0502020204030204"/>
                          <a:ea typeface="Calibri" panose="020F0502020204030204"/>
                        </a:rPr>
                        <a:t>Treatment Type</a:t>
                      </a:r>
                      <a:endParaRPr sz="12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07000"/>
                        </a:lnSpc>
                        <a:spcBef>
                          <a:spcPct val="0"/>
                        </a:spcBef>
                        <a:spcAft>
                          <a:spcPct val="0"/>
                        </a:spcAft>
                      </a:pPr>
                      <a:r>
                        <a:rPr sz="1200">
                          <a:latin typeface="Calibri" panose="020F0502020204030204"/>
                          <a:ea typeface="Calibri" panose="020F0502020204030204"/>
                        </a:rPr>
                        <a:t>Oral Medication</a:t>
                      </a:r>
                      <a:endParaRPr sz="12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11150">
                <a:tc>
                  <a:txBody>
                    <a:bodyPr/>
                    <a:p>
                      <a:pPr>
                        <a:lnSpc>
                          <a:spcPct val="107000"/>
                        </a:lnSpc>
                        <a:spcBef>
                          <a:spcPct val="0"/>
                        </a:spcBef>
                        <a:spcAft>
                          <a:spcPct val="0"/>
                        </a:spcAft>
                      </a:pPr>
                      <a:r>
                        <a:rPr sz="1200">
                          <a:latin typeface="Calibri" panose="020F0502020204030204"/>
                          <a:ea typeface="Calibri" panose="020F0502020204030204"/>
                        </a:rPr>
                        <a:t> </a:t>
                      </a:r>
                      <a:endParaRPr sz="12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07000"/>
                        </a:lnSpc>
                        <a:spcBef>
                          <a:spcPct val="0"/>
                        </a:spcBef>
                        <a:spcAft>
                          <a:spcPct val="0"/>
                        </a:spcAft>
                      </a:pPr>
                      <a:r>
                        <a:rPr sz="1200">
                          <a:latin typeface="Calibri" panose="020F0502020204030204"/>
                          <a:ea typeface="Calibri" panose="020F0502020204030204"/>
                        </a:rPr>
                        <a:t>Insulin Therapy</a:t>
                      </a:r>
                      <a:endParaRPr sz="12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11150">
                <a:tc>
                  <a:txBody>
                    <a:bodyPr/>
                    <a:p>
                      <a:pPr>
                        <a:lnSpc>
                          <a:spcPct val="107000"/>
                        </a:lnSpc>
                        <a:spcBef>
                          <a:spcPct val="0"/>
                        </a:spcBef>
                        <a:spcAft>
                          <a:spcPct val="0"/>
                        </a:spcAft>
                      </a:pPr>
                      <a:r>
                        <a:rPr sz="1200">
                          <a:latin typeface="Calibri" panose="020F0502020204030204"/>
                          <a:ea typeface="Calibri" panose="020F0502020204030204"/>
                        </a:rPr>
                        <a:t> </a:t>
                      </a:r>
                      <a:endParaRPr sz="12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07000"/>
                        </a:lnSpc>
                        <a:spcBef>
                          <a:spcPct val="0"/>
                        </a:spcBef>
                        <a:spcAft>
                          <a:spcPct val="0"/>
                        </a:spcAft>
                      </a:pPr>
                      <a:r>
                        <a:rPr sz="1200">
                          <a:latin typeface="Calibri" panose="020F0502020204030204"/>
                          <a:ea typeface="Calibri" panose="020F0502020204030204"/>
                        </a:rPr>
                        <a:t>Combined Therapy</a:t>
                      </a:r>
                      <a:endParaRPr sz="12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11150">
                <a:tc>
                  <a:txBody>
                    <a:bodyPr/>
                    <a:p>
                      <a:pPr>
                        <a:lnSpc>
                          <a:spcPct val="107000"/>
                        </a:lnSpc>
                        <a:spcBef>
                          <a:spcPct val="0"/>
                        </a:spcBef>
                        <a:spcAft>
                          <a:spcPct val="0"/>
                        </a:spcAft>
                      </a:pPr>
                      <a:r>
                        <a:rPr sz="1200">
                          <a:latin typeface="Calibri" panose="020F0502020204030204"/>
                          <a:ea typeface="Calibri" panose="020F0502020204030204"/>
                        </a:rPr>
                        <a:t> </a:t>
                      </a:r>
                      <a:endParaRPr sz="12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07000"/>
                        </a:lnSpc>
                        <a:spcBef>
                          <a:spcPct val="0"/>
                        </a:spcBef>
                        <a:spcAft>
                          <a:spcPct val="0"/>
                        </a:spcAft>
                      </a:pPr>
                      <a:r>
                        <a:rPr sz="1200">
                          <a:latin typeface="Calibri" panose="020F0502020204030204"/>
                          <a:ea typeface="Calibri" panose="020F0502020204030204"/>
                        </a:rPr>
                        <a:t> </a:t>
                      </a:r>
                      <a:endParaRPr sz="12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11150">
                <a:tc>
                  <a:txBody>
                    <a:bodyPr/>
                    <a:p>
                      <a:pPr>
                        <a:lnSpc>
                          <a:spcPct val="107000"/>
                        </a:lnSpc>
                        <a:spcBef>
                          <a:spcPct val="0"/>
                        </a:spcBef>
                        <a:spcAft>
                          <a:spcPct val="0"/>
                        </a:spcAft>
                      </a:pPr>
                      <a:r>
                        <a:rPr sz="1200">
                          <a:latin typeface="Calibri" panose="020F0502020204030204"/>
                          <a:ea typeface="Calibri" panose="020F0502020204030204"/>
                        </a:rPr>
                        <a:t>Patient Age Group</a:t>
                      </a:r>
                      <a:endParaRPr sz="12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07000"/>
                        </a:lnSpc>
                        <a:spcBef>
                          <a:spcPct val="0"/>
                        </a:spcBef>
                        <a:spcAft>
                          <a:spcPct val="0"/>
                        </a:spcAft>
                      </a:pPr>
                      <a:r>
                        <a:rPr sz="1200">
                          <a:latin typeface="Calibri" panose="020F0502020204030204"/>
                          <a:ea typeface="Calibri" panose="020F0502020204030204"/>
                        </a:rPr>
                        <a:t>18–30 years</a:t>
                      </a:r>
                      <a:endParaRPr sz="12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11150">
                <a:tc>
                  <a:txBody>
                    <a:bodyPr/>
                    <a:p>
                      <a:pPr>
                        <a:lnSpc>
                          <a:spcPct val="107000"/>
                        </a:lnSpc>
                        <a:spcBef>
                          <a:spcPct val="0"/>
                        </a:spcBef>
                        <a:spcAft>
                          <a:spcPct val="0"/>
                        </a:spcAft>
                      </a:pPr>
                      <a:r>
                        <a:rPr sz="1200">
                          <a:latin typeface="Calibri" panose="020F0502020204030204"/>
                          <a:ea typeface="Calibri" panose="020F0502020204030204"/>
                        </a:rPr>
                        <a:t> </a:t>
                      </a:r>
                      <a:endParaRPr sz="12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07000"/>
                        </a:lnSpc>
                        <a:spcBef>
                          <a:spcPct val="0"/>
                        </a:spcBef>
                        <a:spcAft>
                          <a:spcPct val="0"/>
                        </a:spcAft>
                      </a:pPr>
                      <a:r>
                        <a:rPr sz="1200">
                          <a:latin typeface="Calibri" panose="020F0502020204030204"/>
                          <a:ea typeface="Calibri" panose="020F0502020204030204"/>
                        </a:rPr>
                        <a:t>31–50 years</a:t>
                      </a:r>
                      <a:endParaRPr sz="12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11150">
                <a:tc>
                  <a:txBody>
                    <a:bodyPr/>
                    <a:p>
                      <a:pPr>
                        <a:lnSpc>
                          <a:spcPct val="107000"/>
                        </a:lnSpc>
                        <a:spcBef>
                          <a:spcPct val="0"/>
                        </a:spcBef>
                        <a:spcAft>
                          <a:spcPct val="0"/>
                        </a:spcAft>
                      </a:pPr>
                      <a:r>
                        <a:rPr sz="1200">
                          <a:latin typeface="Calibri" panose="020F0502020204030204"/>
                          <a:ea typeface="Calibri" panose="020F0502020204030204"/>
                        </a:rPr>
                        <a:t> </a:t>
                      </a:r>
                      <a:endParaRPr sz="12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07000"/>
                        </a:lnSpc>
                        <a:spcBef>
                          <a:spcPct val="0"/>
                        </a:spcBef>
                        <a:spcAft>
                          <a:spcPct val="0"/>
                        </a:spcAft>
                      </a:pPr>
                      <a:r>
                        <a:rPr sz="1200">
                          <a:latin typeface="Calibri" panose="020F0502020204030204"/>
                          <a:ea typeface="Calibri" panose="020F0502020204030204"/>
                        </a:rPr>
                        <a:t>51–70 years</a:t>
                      </a:r>
                      <a:endParaRPr sz="1200">
                        <a:latin typeface="Calibri" panose="020F0502020204030204"/>
                        <a:ea typeface="Calibri" panose="020F0502020204030204"/>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255" y="749300"/>
            <a:ext cx="9601200" cy="925195"/>
          </a:xfrm>
        </p:spPr>
        <p:txBody>
          <a:bodyPr>
            <a:normAutofit/>
          </a:bodyPr>
          <a:lstStyle/>
          <a:p>
            <a:r>
              <a:rPr lang="en-US" dirty="0"/>
              <a:t>RESULT</a:t>
            </a:r>
            <a:endParaRPr lang="en-US" dirty="0"/>
          </a:p>
        </p:txBody>
      </p:sp>
      <p:sp>
        <p:nvSpPr>
          <p:cNvPr id="4" name="Content Placeholder 3"/>
          <p:cNvSpPr/>
          <p:nvPr>
            <p:ph idx="1"/>
          </p:nvPr>
        </p:nvSpPr>
        <p:spPr/>
        <p:txBody>
          <a:bodyPr/>
          <a:p>
            <a:endParaRPr lang="en-GB" altLang="en-US"/>
          </a:p>
        </p:txBody>
      </p:sp>
      <p:pic>
        <p:nvPicPr>
          <p:cNvPr id="5" name="Picture 4" descr="Model Summary"/>
          <p:cNvPicPr>
            <a:picLocks noChangeAspect="1"/>
          </p:cNvPicPr>
          <p:nvPr/>
        </p:nvPicPr>
        <p:blipFill>
          <a:blip r:embed="rId1"/>
          <a:stretch>
            <a:fillRect/>
          </a:stretch>
        </p:blipFill>
        <p:spPr>
          <a:xfrm>
            <a:off x="745490" y="2442210"/>
            <a:ext cx="10666730" cy="36658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730" y="588645"/>
            <a:ext cx="9601200" cy="607695"/>
          </a:xfrm>
        </p:spPr>
        <p:txBody>
          <a:bodyPr>
            <a:normAutofit fontScale="90000"/>
          </a:bodyPr>
          <a:lstStyle/>
          <a:p>
            <a:pPr algn="l"/>
            <a:r>
              <a:rPr lang="en-US" dirty="0"/>
              <a:t>CONT.</a:t>
            </a:r>
            <a:endParaRPr lang="en-US" dirty="0"/>
          </a:p>
        </p:txBody>
      </p:sp>
      <p:sp>
        <p:nvSpPr>
          <p:cNvPr id="4" name="Content Placeholder 3"/>
          <p:cNvSpPr/>
          <p:nvPr>
            <p:ph idx="1"/>
          </p:nvPr>
        </p:nvSpPr>
        <p:spPr/>
        <p:txBody>
          <a:bodyPr/>
          <a:p>
            <a:endParaRPr lang="en-GB" altLang="en-US"/>
          </a:p>
        </p:txBody>
      </p:sp>
      <p:pic>
        <p:nvPicPr>
          <p:cNvPr id="3" name="Picture 2" descr="dist"/>
          <p:cNvPicPr>
            <a:picLocks noChangeAspect="1"/>
          </p:cNvPicPr>
          <p:nvPr/>
        </p:nvPicPr>
        <p:blipFill>
          <a:blip r:embed="rId1"/>
          <a:stretch>
            <a:fillRect/>
          </a:stretch>
        </p:blipFill>
        <p:spPr>
          <a:xfrm>
            <a:off x="1278255" y="1506220"/>
            <a:ext cx="9618980" cy="45218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p:nvPr>
            <p:ph idx="1"/>
          </p:nvPr>
        </p:nvSpPr>
        <p:spPr/>
        <p:txBody>
          <a:bodyPr/>
          <a:p>
            <a:endParaRPr lang="en-GB" altLang="en-US"/>
          </a:p>
        </p:txBody>
      </p:sp>
      <p:pic>
        <p:nvPicPr>
          <p:cNvPr id="5" name="Picture 4" descr="AnovaResult"/>
          <p:cNvPicPr>
            <a:picLocks noChangeAspect="1"/>
          </p:cNvPicPr>
          <p:nvPr/>
        </p:nvPicPr>
        <p:blipFill>
          <a:blip r:embed="rId1"/>
          <a:stretch>
            <a:fillRect/>
          </a:stretch>
        </p:blipFill>
        <p:spPr>
          <a:xfrm>
            <a:off x="1295400" y="1125220"/>
            <a:ext cx="10012680" cy="4657725"/>
          </a:xfrm>
          <a:prstGeom prst="rect">
            <a:avLst/>
          </a:prstGeom>
        </p:spPr>
      </p:pic>
      <p:sp>
        <p:nvSpPr>
          <p:cNvPr id="7" name="Text Box 6"/>
          <p:cNvSpPr txBox="1"/>
          <p:nvPr/>
        </p:nvSpPr>
        <p:spPr>
          <a:xfrm>
            <a:off x="628650" y="635000"/>
            <a:ext cx="6096000" cy="706755"/>
          </a:xfrm>
          <a:prstGeom prst="rect">
            <a:avLst/>
          </a:prstGeom>
          <a:noFill/>
        </p:spPr>
        <p:txBody>
          <a:bodyPr wrap="square" rtlCol="0" anchor="t">
            <a:spAutoFit/>
          </a:bodyPr>
          <a:p>
            <a:r>
              <a:rPr lang="en-US" sz="4000" dirty="0">
                <a:sym typeface="+mn-ea"/>
              </a:rPr>
              <a:t>CONT.</a:t>
            </a:r>
            <a:endParaRPr lang="en-US" altLang="en-US" sz="4000" dirty="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p:nvPr>
            <p:ph type="title" idx="4294967295"/>
          </p:nvPr>
        </p:nvSpPr>
        <p:spPr>
          <a:xfrm>
            <a:off x="727710" y="605155"/>
            <a:ext cx="9601200" cy="730885"/>
          </a:xfrm>
        </p:spPr>
        <p:txBody>
          <a:bodyPr>
            <a:normAutofit fontScale="90000"/>
          </a:bodyPr>
          <a:p>
            <a:r>
              <a:rPr lang="en-US" altLang="en-GB"/>
              <a:t>Post Hoc Test</a:t>
            </a:r>
            <a:endParaRPr lang="en-US" altLang="en-GB"/>
          </a:p>
        </p:txBody>
      </p:sp>
      <p:pic>
        <p:nvPicPr>
          <p:cNvPr id="2" name="Picture 1" descr="turkeys"/>
          <p:cNvPicPr>
            <a:picLocks noChangeAspect="1"/>
          </p:cNvPicPr>
          <p:nvPr/>
        </p:nvPicPr>
        <p:blipFill>
          <a:blip r:embed="rId1"/>
          <a:stretch>
            <a:fillRect/>
          </a:stretch>
        </p:blipFill>
        <p:spPr>
          <a:xfrm>
            <a:off x="1697990" y="1462405"/>
            <a:ext cx="7660005" cy="4614545"/>
          </a:xfrm>
          <a:prstGeom prst="rect">
            <a:avLst/>
          </a:prstGeom>
        </p:spPr>
      </p:pic>
    </p:spTree>
  </p:cSld>
  <p:clrMapOvr>
    <a:masterClrMapping/>
  </p:clrMapOvr>
</p:sld>
</file>

<file path=ppt/tags/tag1.xml><?xml version="1.0" encoding="utf-8"?>
<p:tagLst xmlns:p="http://schemas.openxmlformats.org/presentationml/2006/main">
  <p:tag name="TABLE_ENDDRAG_ORIGIN_RECT" val="525*195"/>
  <p:tag name="TABLE_ENDDRAG_RECT" val="167*291*525*195"/>
</p:tagLst>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2431</Words>
  <Application>WPS Presentation</Application>
  <PresentationFormat>Widescreen</PresentationFormat>
  <Paragraphs>75</Paragraphs>
  <Slides>13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Arial</vt:lpstr>
      <vt:lpstr>Times New Roman</vt:lpstr>
      <vt:lpstr>Calibri Light</vt:lpstr>
      <vt:lpstr>Calibri</vt:lpstr>
      <vt:lpstr>Cambria Math</vt:lpstr>
      <vt:lpstr>Calibri</vt:lpstr>
      <vt:lpstr>Garamond</vt:lpstr>
      <vt:lpstr>Microsoft YaHei</vt:lpstr>
      <vt:lpstr>Arial Unicode MS</vt:lpstr>
      <vt:lpstr>Organic</vt:lpstr>
      <vt:lpstr>A TECHNICAL REPORT ON STUDENT INDUSTRIAL WORK EXPERIENCE SCHEME (SIWES) UNDERTAKEN AT ANALYSTS DATA SERVICES AND RESOURCES LIMITED 38, OYO ROAD (SANGO-UI ROAD), SAMODA IBADAN, OYO STATE NIGERIA  BY  OKUNOLA KAYODE SAMSON  STA/15/4476  </vt:lpstr>
      <vt:lpstr>BRIEF INFORMATION ABOUT THE COMPANY</vt:lpstr>
      <vt:lpstr>ORGANOGRAM OF THE COMPANY</vt:lpstr>
      <vt:lpstr>EXPERIENCE GAIN</vt:lpstr>
      <vt:lpstr>IMAGE REPRESENTATION</vt:lpstr>
      <vt:lpstr>I WAS TRAINED ON HOW TO DESIGN, CODE AND INPUT QUESTIONNAAIRE USING SPSS STATISTICAL PACKAGE FOR SOCIAL SCIENCES  </vt:lpstr>
      <vt:lpstr>RESULT</vt:lpstr>
      <vt:lpstr>I WAS TRAINED ON HOW TO USE CSPRO The Census and Survey Processing System (CSPro) is a software package for entering, editing, tabulating, and disseminating data from censuses and surveys. ... CSPro can be used to process data from censuses and surveys, both small and large</vt:lpstr>
      <vt:lpstr>PowerPoint 演示文稿</vt:lpstr>
      <vt:lpstr>WORK DONE I design a questionnaire on CUSTOMER SATISFACTION SURVET for a company and also design the template on CSPro below is the image of the questionnaire I designed and the template on CSPro  I also obtain a data of Nigeria breweries plc from annual report of 1997 – 2018 of variables Turnover/Revenue, Profit after tax, Total Asset and Total Equity in millions. The data obtained is given below and I take the log of the data because it was in million before using it for my analysis. Taking turnover/revenue as my dependent variable and Profit after tax, Total Asset and Total Equity as my independent variable using multiple regression to check for the relationship between the variables and the effect of independent variables on the dependent variable.</vt:lpstr>
      <vt:lpstr>REGRESSION ANALYSIS Using the data above I want to check for the relationships between dependent variable and my independent variables. Using revenue as my dependent variable and profit after tax, total asset and total equity as my independent variables respectively. MODEL  Multiple linear regression   Where my y represent = revenue/turnover,     a = intercepts    b, c, d represent slope			e = error term (residual) X1 = profit after tax 	 X2 = total asset	   X3 = total equity HYPOTHESIS Ho is my null hypothesis while H1 is my alternative hypothesis  Ho: there is relation  </vt:lpstr>
      <vt:lpstr>CONCLUSION   As mentioned earlier, the study seeks to investigate the effect of profit after tax, total asset and total equity on revenue/turnover of Nigeria breweries plc. for the period 1997-2018. The researcher investigated within the scope of study and found that ‘profit after tax’ and ‘total asset’ contributes positively to revenue of the company while total equity did not contribute to the revenue of the company. Based on this result, the researcher rejects the null hypotheses and concludes that there is a significant relationship between profit after tax, total asset and revenue/turnover. On the other hand we accept the null hypothesis for total equity and conclude that there is no significant relationship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TECHNICAL REPORT ON STUDENT INDUSTRIAL WORK EXPERIENCE SCHEME (SIWES) UNDERTAKEN AT ANALYSTS DATA SERVICES AND RESOURCES LIMITED 38, OYO ROAD (SANGO-UI ROAD), SAMODA IBADAN, OYO STATE NIGERIA  BY  OKUNOLA KAYODE SAMSON  STA/15/4476</dc:title>
  <dc:creator>Okunola</dc:creator>
  <cp:lastModifiedBy>okunola kayusman</cp:lastModifiedBy>
  <cp:revision>29</cp:revision>
  <dcterms:created xsi:type="dcterms:W3CDTF">2020-02-02T20:35:00Z</dcterms:created>
  <dcterms:modified xsi:type="dcterms:W3CDTF">2024-12-09T20:06:56Z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C28C8FFADA164CDBAAC7C9415B9488BC_13</vt:lpwstr>
  </property>
  <property fmtid="{D5CDD505-2E9C-101B-9397-08002B2CF9AE}" pid="3" name="KSOProductBuildVer">
    <vt:lpwstr>2057-12.2.0.18639</vt:lpwstr>
  </property>
</Properties>
</file>