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6" r:id="rId9"/>
    <p:sldId id="265" r:id="rId10"/>
    <p:sldId id="267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ca-ES" smtClean="0"/>
              <a:t>Feu clic aquí per editar l'estil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a-ES" smtClean="0"/>
              <a:t>Feu clic aquí per editar l'estil de subtítols del patró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ol i l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ca-ES" smtClean="0"/>
              <a:t>Feu clic aquí per editar l'estil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a-ES" smtClean="0"/>
              <a:t>Editeu els estils de text del patró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amb l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ca-ES" smtClean="0"/>
              <a:t>Feu clic aquí per editar l'estil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a-ES" smtClean="0"/>
              <a:t>Editeu els estils de text del patró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a-ES" smtClean="0"/>
              <a:t>Editeu els estils de text del patró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geta d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ca-ES" smtClean="0"/>
              <a:t>Feu clic aquí per editar l'estil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ca-ES" smtClean="0"/>
              <a:t>Editeu els estils de text del patró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geta de nom d'ofer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ca-ES" smtClean="0"/>
              <a:t>Feu clic aquí per editar l'estil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a-ES" smtClean="0"/>
              <a:t>Editeu els estils de text del patró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ca-ES" smtClean="0"/>
              <a:t>Editeu els estils de text del patró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ader o fa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ca-ES" smtClean="0"/>
              <a:t>Feu clic aquí per editar l'estil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a-ES" smtClean="0"/>
              <a:t>Editeu els estils de text del patró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ca-ES" smtClean="0"/>
              <a:t>Editeu els estils de text del patró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ol i text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smtClean="0"/>
              <a:t>Feu clic aquí per editar l'estil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ca-ES" smtClean="0"/>
              <a:t>Editeu els estils de text del patró</a:t>
            </a:r>
          </a:p>
          <a:p>
            <a:pPr lvl="1"/>
            <a:r>
              <a:rPr lang="ca-ES" smtClean="0"/>
              <a:t>Segon nivell</a:t>
            </a:r>
          </a:p>
          <a:p>
            <a:pPr lvl="2"/>
            <a:r>
              <a:rPr lang="ca-ES" smtClean="0"/>
              <a:t>Tercer nivell</a:t>
            </a:r>
          </a:p>
          <a:p>
            <a:pPr lvl="3"/>
            <a:r>
              <a:rPr lang="ca-ES" smtClean="0"/>
              <a:t>Quart nivell</a:t>
            </a:r>
          </a:p>
          <a:p>
            <a:pPr lvl="4"/>
            <a:r>
              <a:rPr lang="ca-ES" smtClean="0"/>
              <a:t>Cinquè nivell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ol vertical 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ca-ES" smtClean="0"/>
              <a:t>Feu clic aquí per editar l'estil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ca-ES" smtClean="0"/>
              <a:t>Editeu els estils de text del patró</a:t>
            </a:r>
          </a:p>
          <a:p>
            <a:pPr lvl="1"/>
            <a:r>
              <a:rPr lang="ca-ES" smtClean="0"/>
              <a:t>Segon nivell</a:t>
            </a:r>
          </a:p>
          <a:p>
            <a:pPr lvl="2"/>
            <a:r>
              <a:rPr lang="ca-ES" smtClean="0"/>
              <a:t>Tercer nivell</a:t>
            </a:r>
          </a:p>
          <a:p>
            <a:pPr lvl="3"/>
            <a:r>
              <a:rPr lang="ca-ES" smtClean="0"/>
              <a:t>Quart nivell</a:t>
            </a:r>
          </a:p>
          <a:p>
            <a:pPr lvl="4"/>
            <a:r>
              <a:rPr lang="ca-ES" smtClean="0"/>
              <a:t>Cinquè nivell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ol i objec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ca-ES" smtClean="0"/>
              <a:t>Feu clic aquí per editar l'estil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ca-ES" smtClean="0"/>
              <a:t>Editeu els estils de text del patró</a:t>
            </a:r>
          </a:p>
          <a:p>
            <a:pPr lvl="1"/>
            <a:r>
              <a:rPr lang="ca-ES" smtClean="0"/>
              <a:t>Segon nivell</a:t>
            </a:r>
          </a:p>
          <a:p>
            <a:pPr lvl="2"/>
            <a:r>
              <a:rPr lang="ca-ES" smtClean="0"/>
              <a:t>Tercer nivell</a:t>
            </a:r>
          </a:p>
          <a:p>
            <a:pPr lvl="3"/>
            <a:r>
              <a:rPr lang="ca-ES" smtClean="0"/>
              <a:t>Quart nivell</a:t>
            </a:r>
          </a:p>
          <a:p>
            <a:pPr lvl="4"/>
            <a:r>
              <a:rPr lang="ca-ES" smtClean="0"/>
              <a:t>Cinquè nivell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pçalera de la secci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ca-ES" smtClean="0"/>
              <a:t>Feu clic aquí per editar l'estil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a-ES" smtClean="0"/>
              <a:t>Editeu els estils de text del patró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c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smtClean="0"/>
              <a:t>Feu clic aquí per editar l'estil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ca-ES" smtClean="0"/>
              <a:t>Editeu els estils de text del patró</a:t>
            </a:r>
          </a:p>
          <a:p>
            <a:pPr lvl="1"/>
            <a:r>
              <a:rPr lang="ca-ES" smtClean="0"/>
              <a:t>Segon nivell</a:t>
            </a:r>
          </a:p>
          <a:p>
            <a:pPr lvl="2"/>
            <a:r>
              <a:rPr lang="ca-ES" smtClean="0"/>
              <a:t>Tercer nivell</a:t>
            </a:r>
          </a:p>
          <a:p>
            <a:pPr lvl="3"/>
            <a:r>
              <a:rPr lang="ca-ES" smtClean="0"/>
              <a:t>Quart nivell</a:t>
            </a:r>
          </a:p>
          <a:p>
            <a:pPr lvl="4"/>
            <a:r>
              <a:rPr lang="ca-ES" smtClean="0"/>
              <a:t>Cinquè nivell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ca-ES" smtClean="0"/>
              <a:t>Editeu els estils de text del patró</a:t>
            </a:r>
          </a:p>
          <a:p>
            <a:pPr lvl="1"/>
            <a:r>
              <a:rPr lang="ca-ES" smtClean="0"/>
              <a:t>Segon nivell</a:t>
            </a:r>
          </a:p>
          <a:p>
            <a:pPr lvl="2"/>
            <a:r>
              <a:rPr lang="ca-ES" smtClean="0"/>
              <a:t>Tercer nivell</a:t>
            </a:r>
          </a:p>
          <a:p>
            <a:pPr lvl="3"/>
            <a:r>
              <a:rPr lang="ca-ES" smtClean="0"/>
              <a:t>Quart nivell</a:t>
            </a:r>
          </a:p>
          <a:p>
            <a:pPr lvl="4"/>
            <a:r>
              <a:rPr lang="ca-ES" smtClean="0"/>
              <a:t>Cinquè nivell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smtClean="0"/>
              <a:t>Feu clic aquí per editar l'estil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a-ES" smtClean="0"/>
              <a:t>Editeu els estils de text del patró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ca-ES" smtClean="0"/>
              <a:t>Editeu els estils de text del patró</a:t>
            </a:r>
          </a:p>
          <a:p>
            <a:pPr lvl="1"/>
            <a:r>
              <a:rPr lang="ca-ES" smtClean="0"/>
              <a:t>Segon nivell</a:t>
            </a:r>
          </a:p>
          <a:p>
            <a:pPr lvl="2"/>
            <a:r>
              <a:rPr lang="ca-ES" smtClean="0"/>
              <a:t>Tercer nivell</a:t>
            </a:r>
          </a:p>
          <a:p>
            <a:pPr lvl="3"/>
            <a:r>
              <a:rPr lang="ca-ES" smtClean="0"/>
              <a:t>Quart nivell</a:t>
            </a:r>
          </a:p>
          <a:p>
            <a:pPr lvl="4"/>
            <a:r>
              <a:rPr lang="ca-ES" smtClean="0"/>
              <a:t>Cinquè nivell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a-ES" smtClean="0"/>
              <a:t>Editeu els estils de text del patró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ca-ES" smtClean="0"/>
              <a:t>Editeu els estils de text del patró</a:t>
            </a:r>
          </a:p>
          <a:p>
            <a:pPr lvl="1"/>
            <a:r>
              <a:rPr lang="ca-ES" smtClean="0"/>
              <a:t>Segon nivell</a:t>
            </a:r>
          </a:p>
          <a:p>
            <a:pPr lvl="2"/>
            <a:r>
              <a:rPr lang="ca-ES" smtClean="0"/>
              <a:t>Tercer nivell</a:t>
            </a:r>
          </a:p>
          <a:p>
            <a:pPr lvl="3"/>
            <a:r>
              <a:rPr lang="ca-ES" smtClean="0"/>
              <a:t>Quart nivell</a:t>
            </a:r>
          </a:p>
          <a:p>
            <a:pPr lvl="4"/>
            <a:r>
              <a:rPr lang="ca-ES" smtClean="0"/>
              <a:t>Cinquè nivell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omés tít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smtClean="0"/>
              <a:t>Feu clic aquí per editar l'estil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ingut amb l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ca-ES" smtClean="0"/>
              <a:t>Feu clic aquí per editar l'estil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ca-ES" smtClean="0"/>
              <a:t>Editeu els estils de text del patró</a:t>
            </a:r>
          </a:p>
          <a:p>
            <a:pPr lvl="1"/>
            <a:r>
              <a:rPr lang="ca-ES" smtClean="0"/>
              <a:t>Segon nivell</a:t>
            </a:r>
          </a:p>
          <a:p>
            <a:pPr lvl="2"/>
            <a:r>
              <a:rPr lang="ca-ES" smtClean="0"/>
              <a:t>Tercer nivell</a:t>
            </a:r>
          </a:p>
          <a:p>
            <a:pPr lvl="3"/>
            <a:r>
              <a:rPr lang="ca-ES" smtClean="0"/>
              <a:t>Quart nivell</a:t>
            </a:r>
          </a:p>
          <a:p>
            <a:pPr lvl="4"/>
            <a:r>
              <a:rPr lang="ca-ES" smtClean="0"/>
              <a:t>Cinquè nivell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a-ES" smtClean="0"/>
              <a:t>Editeu els estils de text del patró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tge amb l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ca-ES" smtClean="0"/>
              <a:t>Feu clic aquí per editar l'estil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a-ES" smtClean="0"/>
              <a:t>Feu clic a la icona per afegir una imatge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a-ES" smtClean="0"/>
              <a:t>Editeu els estils de text del patró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ca-ES" smtClean="0"/>
              <a:t>Feu clic aquí per editar l'estil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a-ES" smtClean="0"/>
              <a:t>Editeu els estils de text del patró</a:t>
            </a:r>
          </a:p>
          <a:p>
            <a:pPr lvl="1"/>
            <a:r>
              <a:rPr lang="ca-ES" smtClean="0"/>
              <a:t>Segon nivell</a:t>
            </a:r>
          </a:p>
          <a:p>
            <a:pPr lvl="2"/>
            <a:r>
              <a:rPr lang="ca-ES" smtClean="0"/>
              <a:t>Tercer nivell</a:t>
            </a:r>
          </a:p>
          <a:p>
            <a:pPr lvl="3"/>
            <a:r>
              <a:rPr lang="ca-ES" smtClean="0"/>
              <a:t>Quart nivell</a:t>
            </a:r>
          </a:p>
          <a:p>
            <a:pPr lvl="4"/>
            <a:r>
              <a:rPr lang="ca-ES" smtClean="0"/>
              <a:t>Cinquè nivell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ol 2"/>
          <p:cNvSpPr>
            <a:spLocks noGrp="1"/>
          </p:cNvSpPr>
          <p:nvPr>
            <p:ph type="subTitle" idx="1"/>
          </p:nvPr>
        </p:nvSpPr>
        <p:spPr>
          <a:xfrm>
            <a:off x="2313641" y="4481716"/>
            <a:ext cx="8847050" cy="1553228"/>
          </a:xfrm>
        </p:spPr>
        <p:txBody>
          <a:bodyPr>
            <a:normAutofit/>
          </a:bodyPr>
          <a:lstStyle/>
          <a:p>
            <a:r>
              <a:rPr lang="es-ES" dirty="0" smtClean="0"/>
              <a:t>				</a:t>
            </a:r>
            <a:r>
              <a:rPr lang="es-ES" dirty="0" smtClean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		</a:t>
            </a:r>
            <a:r>
              <a:rPr lang="es-ES" sz="2800" dirty="0" smtClean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Proyecto </a:t>
            </a:r>
            <a:r>
              <a:rPr lang="ca-ES" sz="2800" dirty="0" smtClean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Final</a:t>
            </a:r>
          </a:p>
          <a:p>
            <a:r>
              <a:rPr lang="ca-ES" dirty="0" smtClean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				</a:t>
            </a:r>
            <a:r>
              <a:rPr lang="es-ES" dirty="0" smtClean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Creado</a:t>
            </a:r>
            <a:r>
              <a:rPr lang="ca-ES" dirty="0" smtClean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 por:	Ana Rodríguez Pérez</a:t>
            </a:r>
          </a:p>
          <a:p>
            <a:pPr algn="ctr"/>
            <a:r>
              <a:rPr lang="es-ES" dirty="0" smtClean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Confección y Publicación de Páginas </a:t>
            </a:r>
            <a:r>
              <a:rPr lang="ca-ES" dirty="0" smtClean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Web Curso 2021/2022</a:t>
            </a:r>
          </a:p>
          <a:p>
            <a:endParaRPr lang="ca-ES" dirty="0"/>
          </a:p>
        </p:txBody>
      </p:sp>
      <p:pic>
        <p:nvPicPr>
          <p:cNvPr id="4" name="Imat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2803" y="517238"/>
            <a:ext cx="5300447" cy="3313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15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/>
          <p:cNvSpPr>
            <a:spLocks noGrp="1"/>
          </p:cNvSpPr>
          <p:nvPr>
            <p:ph type="title"/>
          </p:nvPr>
        </p:nvSpPr>
        <p:spPr>
          <a:xfrm>
            <a:off x="4887236" y="394174"/>
            <a:ext cx="2826975" cy="678168"/>
          </a:xfrm>
        </p:spPr>
        <p:txBody>
          <a:bodyPr>
            <a:normAutofit/>
          </a:bodyPr>
          <a:lstStyle/>
          <a:p>
            <a:r>
              <a:rPr lang="ca-ES" sz="1800" dirty="0" smtClean="0"/>
              <a:t>	Mockup Laptop</a:t>
            </a:r>
            <a:endParaRPr lang="ca-ES" sz="1800" dirty="0"/>
          </a:p>
        </p:txBody>
      </p:sp>
      <p:pic>
        <p:nvPicPr>
          <p:cNvPr id="3" name="Imat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589" y="1409057"/>
            <a:ext cx="6555007" cy="3969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180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/>
          <p:cNvSpPr>
            <a:spLocks noGrp="1"/>
          </p:cNvSpPr>
          <p:nvPr>
            <p:ph type="title"/>
          </p:nvPr>
        </p:nvSpPr>
        <p:spPr>
          <a:xfrm>
            <a:off x="2098761" y="105259"/>
            <a:ext cx="8915399" cy="1468800"/>
          </a:xfrm>
        </p:spPr>
        <p:txBody>
          <a:bodyPr/>
          <a:lstStyle/>
          <a:p>
            <a:r>
              <a:rPr lang="ca-ES" dirty="0" smtClean="0"/>
              <a:t>							Diseño</a:t>
            </a:r>
            <a:endParaRPr lang="ca-ES" dirty="0"/>
          </a:p>
        </p:txBody>
      </p:sp>
      <p:sp>
        <p:nvSpPr>
          <p:cNvPr id="3" name="Contenidor de text 2"/>
          <p:cNvSpPr>
            <a:spLocks noGrp="1"/>
          </p:cNvSpPr>
          <p:nvPr>
            <p:ph type="body" idx="1"/>
          </p:nvPr>
        </p:nvSpPr>
        <p:spPr>
          <a:xfrm>
            <a:off x="2913409" y="1967336"/>
            <a:ext cx="8915399" cy="3635442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ca-ES" dirty="0" err="1" smtClean="0"/>
              <a:t>Responsive</a:t>
            </a:r>
            <a:r>
              <a:rPr lang="ca-ES" dirty="0" smtClean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a-ES" dirty="0" err="1" smtClean="0"/>
              <a:t>Acorde</a:t>
            </a:r>
            <a:r>
              <a:rPr lang="ca-ES" dirty="0" smtClean="0"/>
              <a:t> con W3C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a-ES" dirty="0" err="1" smtClean="0"/>
              <a:t>Crossbrowser</a:t>
            </a:r>
            <a:r>
              <a:rPr lang="ca-ES" dirty="0" smtClean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ca-ES" dirty="0" smtClean="0"/>
              <a:t>Edge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ca-ES" dirty="0" err="1" smtClean="0"/>
              <a:t>Firefox</a:t>
            </a:r>
            <a:r>
              <a:rPr lang="ca-ES" dirty="0" smtClean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ca-ES" dirty="0" smtClean="0"/>
              <a:t>Chrome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ca-ES" dirty="0" err="1" smtClean="0"/>
              <a:t>Android</a:t>
            </a:r>
            <a:r>
              <a:rPr lang="ca-ES" dirty="0" smtClean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ca-ES" dirty="0" err="1" smtClean="0"/>
              <a:t>Imágenes</a:t>
            </a:r>
            <a:r>
              <a:rPr lang="ca-ES" dirty="0" smtClean="0"/>
              <a:t> </a:t>
            </a:r>
            <a:r>
              <a:rPr lang="ca-ES" dirty="0" err="1" smtClean="0"/>
              <a:t>Creative</a:t>
            </a:r>
            <a:r>
              <a:rPr lang="ca-ES" dirty="0" smtClean="0"/>
              <a:t> </a:t>
            </a:r>
            <a:r>
              <a:rPr lang="ca-ES" dirty="0" err="1" smtClean="0"/>
              <a:t>Commons</a:t>
            </a:r>
            <a:r>
              <a:rPr lang="ca-ES" dirty="0" smtClean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ca-ES" dirty="0" smtClean="0"/>
              <a:t>Estructura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ca-ES" dirty="0" smtClean="0"/>
          </a:p>
        </p:txBody>
      </p:sp>
    </p:spTree>
    <p:extLst>
      <p:ext uri="{BB962C8B-B14F-4D97-AF65-F5344CB8AC3E}">
        <p14:creationId xmlns:p14="http://schemas.microsoft.com/office/powerpoint/2010/main" val="1415226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/>
          <p:cNvSpPr>
            <a:spLocks noGrp="1"/>
          </p:cNvSpPr>
          <p:nvPr>
            <p:ph type="ctrTitle"/>
          </p:nvPr>
        </p:nvSpPr>
        <p:spPr>
          <a:xfrm>
            <a:off x="1433744" y="216131"/>
            <a:ext cx="8915399" cy="990934"/>
          </a:xfrm>
        </p:spPr>
        <p:txBody>
          <a:bodyPr>
            <a:normAutofit/>
          </a:bodyPr>
          <a:lstStyle/>
          <a:p>
            <a:r>
              <a:rPr lang="ca-ES" sz="3600" dirty="0" err="1" smtClean="0"/>
              <a:t>Contenido</a:t>
            </a:r>
            <a:endParaRPr lang="ca-ES" sz="3600" dirty="0"/>
          </a:p>
        </p:txBody>
      </p:sp>
      <p:sp>
        <p:nvSpPr>
          <p:cNvPr id="3" name="Subtítol 2"/>
          <p:cNvSpPr>
            <a:spLocks noGrp="1"/>
          </p:cNvSpPr>
          <p:nvPr>
            <p:ph type="subTitle" idx="1"/>
          </p:nvPr>
        </p:nvSpPr>
        <p:spPr>
          <a:xfrm>
            <a:off x="3931719" y="1830038"/>
            <a:ext cx="7199344" cy="3094774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 smtClean="0"/>
              <a:t>Objetivo</a:t>
            </a:r>
            <a:r>
              <a:rPr lang="ca-ES" sz="2400" dirty="0" smtClean="0"/>
              <a:t> </a:t>
            </a:r>
            <a:r>
              <a:rPr lang="ca-ES" sz="2400" dirty="0"/>
              <a:t>del </a:t>
            </a:r>
            <a:r>
              <a:rPr lang="es-ES" sz="2400" dirty="0" smtClean="0"/>
              <a:t>sitio</a:t>
            </a:r>
            <a:r>
              <a:rPr lang="ca-ES" sz="2400" dirty="0" smtClean="0"/>
              <a:t> </a:t>
            </a:r>
            <a:r>
              <a:rPr lang="ca-ES" sz="2400" dirty="0"/>
              <a:t>web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 smtClean="0"/>
              <a:t>Análisis</a:t>
            </a:r>
            <a:r>
              <a:rPr lang="ca-ES" sz="2400" dirty="0" smtClean="0"/>
              <a:t> </a:t>
            </a:r>
            <a:r>
              <a:rPr lang="ca-ES" sz="2400" dirty="0"/>
              <a:t>de la </a:t>
            </a:r>
            <a:r>
              <a:rPr lang="es-ES" sz="2400" dirty="0" smtClean="0"/>
              <a:t>competencia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 dirty="0" smtClean="0"/>
              <a:t>Target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 smtClean="0"/>
              <a:t>Nombre </a:t>
            </a:r>
            <a:r>
              <a:rPr lang="es-ES" sz="2400" dirty="0"/>
              <a:t>del Proyecto y del Dominio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 smtClean="0"/>
              <a:t>Libro</a:t>
            </a:r>
            <a:r>
              <a:rPr lang="ca-ES" sz="2400" dirty="0" smtClean="0"/>
              <a:t> </a:t>
            </a:r>
            <a:r>
              <a:rPr lang="ca-ES" sz="2400" dirty="0"/>
              <a:t>de </a:t>
            </a:r>
            <a:r>
              <a:rPr lang="es-ES" sz="2400" dirty="0" smtClean="0"/>
              <a:t>estilos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a-ES" sz="2400" dirty="0" smtClean="0"/>
              <a:t>Diseño</a:t>
            </a:r>
            <a:endParaRPr lang="ca-E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ca-ES" sz="2400" dirty="0"/>
          </a:p>
        </p:txBody>
      </p:sp>
    </p:spTree>
    <p:extLst>
      <p:ext uri="{BB962C8B-B14F-4D97-AF65-F5344CB8AC3E}">
        <p14:creationId xmlns:p14="http://schemas.microsoft.com/office/powerpoint/2010/main" val="1827179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/>
          <p:cNvSpPr>
            <a:spLocks noGrp="1"/>
          </p:cNvSpPr>
          <p:nvPr>
            <p:ph type="title"/>
          </p:nvPr>
        </p:nvSpPr>
        <p:spPr>
          <a:xfrm>
            <a:off x="2082136" y="362953"/>
            <a:ext cx="8915399" cy="1468800"/>
          </a:xfrm>
        </p:spPr>
        <p:txBody>
          <a:bodyPr/>
          <a:lstStyle/>
          <a:p>
            <a:r>
              <a:rPr lang="en-CA" dirty="0" smtClean="0"/>
              <a:t>Branding</a:t>
            </a:r>
            <a:r>
              <a:rPr lang="es-ES" dirty="0" smtClean="0"/>
              <a:t> y Lead </a:t>
            </a:r>
            <a:r>
              <a:rPr lang="en-CA" dirty="0" smtClean="0"/>
              <a:t>generation</a:t>
            </a:r>
            <a:r>
              <a:rPr lang="es-ES" dirty="0" smtClean="0"/>
              <a:t> </a:t>
            </a:r>
            <a:r>
              <a:rPr lang="ca-ES" dirty="0"/>
              <a:t/>
            </a:r>
            <a:br>
              <a:rPr lang="ca-ES" dirty="0"/>
            </a:br>
            <a:endParaRPr lang="ca-ES" dirty="0"/>
          </a:p>
        </p:txBody>
      </p:sp>
      <p:sp>
        <p:nvSpPr>
          <p:cNvPr id="3" name="Contenidor de text 2"/>
          <p:cNvSpPr>
            <a:spLocks noGrp="1"/>
          </p:cNvSpPr>
          <p:nvPr>
            <p:ph type="body" idx="1"/>
          </p:nvPr>
        </p:nvSpPr>
        <p:spPr>
          <a:xfrm>
            <a:off x="2896783" y="2615728"/>
            <a:ext cx="8915399" cy="2388534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800" dirty="0"/>
              <a:t>Dar visibilidad a entidades y grupos</a:t>
            </a:r>
          </a:p>
          <a:p>
            <a:endParaRPr lang="ca-ES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800" dirty="0"/>
              <a:t>Conseguir que se pongan en contacto conmigo</a:t>
            </a:r>
          </a:p>
          <a:p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2076968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Análisis de la competencia</a:t>
            </a:r>
            <a:r>
              <a:rPr lang="ca-ES" dirty="0"/>
              <a:t/>
            </a:r>
            <a:br>
              <a:rPr lang="ca-ES" dirty="0"/>
            </a:br>
            <a:endParaRPr lang="ca-ES" dirty="0"/>
          </a:p>
        </p:txBody>
      </p:sp>
      <p:sp>
        <p:nvSpPr>
          <p:cNvPr id="3" name="Contenidor de contingut 2"/>
          <p:cNvSpPr>
            <a:spLocks noGrp="1"/>
          </p:cNvSpPr>
          <p:nvPr>
            <p:ph idx="1"/>
          </p:nvPr>
        </p:nvSpPr>
        <p:spPr>
          <a:xfrm>
            <a:off x="6683433" y="934244"/>
            <a:ext cx="5181600" cy="5715938"/>
          </a:xfrm>
        </p:spPr>
        <p:txBody>
          <a:bodyPr/>
          <a:lstStyle/>
          <a:p>
            <a:r>
              <a:rPr lang="ca-ES" dirty="0"/>
              <a:t>DAFO:</a:t>
            </a:r>
          </a:p>
          <a:p>
            <a:pPr lvl="1"/>
            <a:r>
              <a:rPr lang="es-ES" dirty="0"/>
              <a:t>Debilidades: apoyo de pocas entidades.</a:t>
            </a:r>
          </a:p>
          <a:p>
            <a:pPr lvl="1"/>
            <a:r>
              <a:rPr lang="es-ES" dirty="0"/>
              <a:t>Amenazas: difamación de entidades no afines.</a:t>
            </a:r>
          </a:p>
          <a:p>
            <a:pPr lvl="1"/>
            <a:r>
              <a:rPr lang="es-ES" dirty="0" smtClean="0"/>
              <a:t>Oportunidades</a:t>
            </a:r>
            <a:r>
              <a:rPr lang="ca-ES" dirty="0" smtClean="0"/>
              <a:t>: </a:t>
            </a:r>
            <a:r>
              <a:rPr lang="ca-ES" dirty="0"/>
              <a:t>cero </a:t>
            </a:r>
            <a:r>
              <a:rPr lang="es-ES" dirty="0" smtClean="0"/>
              <a:t>competencia</a:t>
            </a:r>
            <a:r>
              <a:rPr lang="ca-ES" dirty="0" smtClean="0"/>
              <a:t> </a:t>
            </a:r>
            <a:r>
              <a:rPr lang="ca-ES" dirty="0"/>
              <a:t>directa.</a:t>
            </a:r>
          </a:p>
          <a:p>
            <a:pPr lvl="1"/>
            <a:r>
              <a:rPr lang="es-ES" dirty="0"/>
              <a:t>Fortaleza: apoyo de las entidades colaboradoras.</a:t>
            </a:r>
          </a:p>
          <a:p>
            <a:endParaRPr lang="ca-ES" dirty="0"/>
          </a:p>
        </p:txBody>
      </p:sp>
      <p:sp>
        <p:nvSpPr>
          <p:cNvPr id="4" name="Contenidor de text 3"/>
          <p:cNvSpPr>
            <a:spLocks noGrp="1"/>
          </p:cNvSpPr>
          <p:nvPr>
            <p:ph type="body" sz="half" idx="2"/>
          </p:nvPr>
        </p:nvSpPr>
        <p:spPr>
          <a:xfrm>
            <a:off x="2589212" y="1681741"/>
            <a:ext cx="4027719" cy="266581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 smtClean="0"/>
              <a:t>No tiene competencia directa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 smtClean="0"/>
              <a:t>Función colaborativa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 smtClean="0"/>
              <a:t>Competencia Indirecta : grupos o entidades no afines con los presentados.</a:t>
            </a:r>
          </a:p>
          <a:p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2538909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39177"/>
          </a:xfrm>
        </p:spPr>
        <p:txBody>
          <a:bodyPr>
            <a:normAutofit fontScale="90000"/>
          </a:bodyPr>
          <a:lstStyle/>
          <a:p>
            <a:r>
              <a:rPr lang="ca-ES" dirty="0" smtClean="0"/>
              <a:t>								</a:t>
            </a:r>
            <a:r>
              <a:rPr lang="ca-ES" dirty="0" err="1" smtClean="0"/>
              <a:t>Target</a:t>
            </a:r>
            <a:r>
              <a:rPr lang="ca-ES" dirty="0"/>
              <a:t/>
            </a:r>
            <a:br>
              <a:rPr lang="ca-ES" dirty="0"/>
            </a:br>
            <a:endParaRPr lang="ca-ES" dirty="0"/>
          </a:p>
        </p:txBody>
      </p:sp>
      <p:sp>
        <p:nvSpPr>
          <p:cNvPr id="3" name="Contenidor de contingut 2"/>
          <p:cNvSpPr>
            <a:spLocks noGrp="1"/>
          </p:cNvSpPr>
          <p:nvPr>
            <p:ph idx="1"/>
          </p:nvPr>
        </p:nvSpPr>
        <p:spPr>
          <a:xfrm>
            <a:off x="3046412" y="1443643"/>
            <a:ext cx="8915400" cy="4849091"/>
          </a:xfrm>
        </p:spPr>
        <p:txBody>
          <a:bodyPr>
            <a:noAutofit/>
          </a:bodyPr>
          <a:lstStyle/>
          <a:p>
            <a:r>
              <a:rPr lang="es-ES" sz="2000" dirty="0" smtClean="0"/>
              <a:t>Público objetivo: </a:t>
            </a:r>
          </a:p>
          <a:p>
            <a:pPr lvl="1"/>
            <a:r>
              <a:rPr lang="es-ES" sz="2000" dirty="0" smtClean="0"/>
              <a:t>Entidades vinculadas al hobby. </a:t>
            </a:r>
          </a:p>
          <a:p>
            <a:pPr lvl="1"/>
            <a:r>
              <a:rPr lang="es-ES" sz="2000" dirty="0" smtClean="0"/>
              <a:t>Personas que disfrutan del hobby.</a:t>
            </a:r>
          </a:p>
          <a:p>
            <a:pPr lvl="1"/>
            <a:r>
              <a:rPr lang="es-ES" sz="2000" dirty="0" smtClean="0"/>
              <a:t>Personas que desconocen del hobby y les podría interesar. </a:t>
            </a:r>
          </a:p>
          <a:p>
            <a:pPr marL="457200" lvl="1" indent="0">
              <a:buNone/>
            </a:pPr>
            <a:endParaRPr lang="es-ES" sz="2000" u="sng" dirty="0" smtClean="0"/>
          </a:p>
          <a:p>
            <a:r>
              <a:rPr lang="es-ES" sz="2000" dirty="0" smtClean="0"/>
              <a:t>Cliente ideal:</a:t>
            </a:r>
          </a:p>
          <a:p>
            <a:pPr lvl="1"/>
            <a:r>
              <a:rPr lang="es-ES" sz="2000" dirty="0" smtClean="0"/>
              <a:t>Edad: 16 – 40 </a:t>
            </a:r>
          </a:p>
          <a:p>
            <a:pPr lvl="1"/>
            <a:r>
              <a:rPr lang="es-ES" sz="2000" dirty="0" smtClean="0"/>
              <a:t>Hábitos: contacto con la naturaleza, teatro/interpretación, </a:t>
            </a:r>
            <a:br>
              <a:rPr lang="es-ES" sz="2000" dirty="0" smtClean="0"/>
            </a:br>
            <a:r>
              <a:rPr lang="es-ES" sz="2000" dirty="0" smtClean="0"/>
              <a:t>escribir/dibujar. </a:t>
            </a:r>
          </a:p>
          <a:p>
            <a:pPr lvl="1"/>
            <a:r>
              <a:rPr lang="es-ES" sz="2000" dirty="0" smtClean="0"/>
              <a:t>Hábitos de consumo: lee/ve historias de fantasía.</a:t>
            </a:r>
          </a:p>
          <a:p>
            <a:pPr lvl="1"/>
            <a:r>
              <a:rPr lang="es-ES" sz="2000" dirty="0" smtClean="0"/>
              <a:t>Hábitos entorno a internet: videojuegos de rol</a:t>
            </a:r>
            <a:endParaRPr lang="ca-ES" sz="2000" dirty="0"/>
          </a:p>
        </p:txBody>
      </p:sp>
    </p:spTree>
    <p:extLst>
      <p:ext uri="{BB962C8B-B14F-4D97-AF65-F5344CB8AC3E}">
        <p14:creationId xmlns:p14="http://schemas.microsoft.com/office/powerpoint/2010/main" val="3205688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/>
          <p:cNvSpPr>
            <a:spLocks noGrp="1"/>
          </p:cNvSpPr>
          <p:nvPr>
            <p:ph type="title"/>
          </p:nvPr>
        </p:nvSpPr>
        <p:spPr>
          <a:xfrm>
            <a:off x="1924194" y="0"/>
            <a:ext cx="8915399" cy="1468800"/>
          </a:xfrm>
        </p:spPr>
        <p:txBody>
          <a:bodyPr>
            <a:normAutofit fontScale="90000"/>
          </a:bodyPr>
          <a:lstStyle/>
          <a:p>
            <a:r>
              <a:rPr lang="es-ES" dirty="0"/>
              <a:t>Nombre del Proyecto y del Dominio</a:t>
            </a:r>
            <a:br>
              <a:rPr lang="es-ES" dirty="0"/>
            </a:br>
            <a:endParaRPr lang="ca-ES" dirty="0"/>
          </a:p>
        </p:txBody>
      </p:sp>
      <p:sp>
        <p:nvSpPr>
          <p:cNvPr id="3" name="Contenidor de text 2"/>
          <p:cNvSpPr>
            <a:spLocks noGrp="1"/>
          </p:cNvSpPr>
          <p:nvPr>
            <p:ph type="body" idx="1"/>
          </p:nvPr>
        </p:nvSpPr>
        <p:spPr>
          <a:xfrm>
            <a:off x="3129539" y="2111433"/>
            <a:ext cx="8915399" cy="2793075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 smtClean="0"/>
              <a:t>Dominio</a:t>
            </a:r>
            <a:r>
              <a:rPr lang="ca-ES" sz="2400" dirty="0" smtClean="0"/>
              <a:t>: </a:t>
            </a:r>
            <a:r>
              <a:rPr lang="ca-ES" sz="2400" dirty="0" smtClean="0"/>
              <a:t>destripandoelrol.com / destripandoelrol.es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a-ES" sz="2400" dirty="0" smtClean="0"/>
              <a:t>Empresa de dominio: dondominio.com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a-ES" sz="2400" dirty="0" smtClean="0"/>
              <a:t>Coste: 24,08€ / año (IVA incluido)</a:t>
            </a:r>
            <a:endParaRPr lang="ca-E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a-ES" sz="2400" dirty="0" smtClean="0"/>
              <a:t>Empresa de Hosting: creationbcn.com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a-ES" sz="2400" dirty="0" smtClean="0"/>
              <a:t>Coste: 50€ + IVA / año</a:t>
            </a:r>
            <a:endParaRPr lang="ca-ES" sz="2400" dirty="0"/>
          </a:p>
          <a:p>
            <a:endParaRPr lang="ca-ES" dirty="0"/>
          </a:p>
          <a:p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307714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/>
          <p:cNvSpPr>
            <a:spLocks noGrp="1"/>
          </p:cNvSpPr>
          <p:nvPr>
            <p:ph type="title"/>
          </p:nvPr>
        </p:nvSpPr>
        <p:spPr>
          <a:xfrm>
            <a:off x="1383867" y="83127"/>
            <a:ext cx="8915399" cy="1213658"/>
          </a:xfrm>
        </p:spPr>
        <p:txBody>
          <a:bodyPr/>
          <a:lstStyle/>
          <a:p>
            <a:r>
              <a:rPr lang="ca-ES" dirty="0"/>
              <a:t>	</a:t>
            </a:r>
            <a:r>
              <a:rPr lang="ca-ES" dirty="0" smtClean="0"/>
              <a:t>				Libros de estilo</a:t>
            </a:r>
            <a:endParaRPr lang="ca-ES" dirty="0"/>
          </a:p>
        </p:txBody>
      </p:sp>
      <p:sp>
        <p:nvSpPr>
          <p:cNvPr id="3" name="Contenidor de text 2"/>
          <p:cNvSpPr>
            <a:spLocks noGrp="1"/>
          </p:cNvSpPr>
          <p:nvPr>
            <p:ph type="body" idx="1"/>
          </p:nvPr>
        </p:nvSpPr>
        <p:spPr>
          <a:xfrm>
            <a:off x="6741622" y="2531670"/>
            <a:ext cx="5237509" cy="2513224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dirty="0" smtClean="0"/>
              <a:t>Tecnología usada en el proyecto</a:t>
            </a:r>
          </a:p>
          <a:p>
            <a:endParaRPr lang="ca-ES" dirty="0"/>
          </a:p>
        </p:txBody>
      </p:sp>
      <p:sp>
        <p:nvSpPr>
          <p:cNvPr id="4" name="Contenidor de text 2"/>
          <p:cNvSpPr txBox="1">
            <a:spLocks/>
          </p:cNvSpPr>
          <p:nvPr/>
        </p:nvSpPr>
        <p:spPr>
          <a:xfrm>
            <a:off x="2510443" y="1664142"/>
            <a:ext cx="4538750" cy="148798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ca-ES" dirty="0" smtClean="0"/>
              <a:t>Tipografía usada en el proyecto</a:t>
            </a:r>
            <a:endParaRPr lang="ca-ES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ca-ES" dirty="0" smtClean="0"/>
              <a:t>Raleway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ca-ES" dirty="0" smtClean="0"/>
              <a:t>Montserrat Alternates</a:t>
            </a:r>
          </a:p>
          <a:p>
            <a:endParaRPr lang="ca-ES" dirty="0"/>
          </a:p>
        </p:txBody>
      </p:sp>
      <p:sp>
        <p:nvSpPr>
          <p:cNvPr id="5" name="Contenidor de text 2"/>
          <p:cNvSpPr txBox="1">
            <a:spLocks/>
          </p:cNvSpPr>
          <p:nvPr/>
        </p:nvSpPr>
        <p:spPr>
          <a:xfrm>
            <a:off x="1975658" y="4558582"/>
            <a:ext cx="5414357" cy="25132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ca-ES" dirty="0" smtClean="0"/>
              <a:t>Colores</a:t>
            </a:r>
            <a:endParaRPr lang="ca-ES" dirty="0"/>
          </a:p>
          <a:p>
            <a:pPr lvl="1"/>
            <a:endParaRPr lang="ca-ES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ca-ES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ca-ES" dirty="0" smtClean="0"/>
          </a:p>
          <a:p>
            <a:pPr lvl="1"/>
            <a:endParaRPr lang="ca-ES" dirty="0"/>
          </a:p>
        </p:txBody>
      </p:sp>
      <p:pic>
        <p:nvPicPr>
          <p:cNvPr id="6" name="Imat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9276" y="4950878"/>
            <a:ext cx="3782290" cy="714475"/>
          </a:xfrm>
          <a:prstGeom prst="rect">
            <a:avLst/>
          </a:prstGeom>
        </p:spPr>
      </p:pic>
      <p:pic>
        <p:nvPicPr>
          <p:cNvPr id="8" name="Imat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8695" y="3005919"/>
            <a:ext cx="870398" cy="870398"/>
          </a:xfrm>
          <a:prstGeom prst="rect">
            <a:avLst/>
          </a:prstGeom>
        </p:spPr>
      </p:pic>
      <p:pic>
        <p:nvPicPr>
          <p:cNvPr id="9" name="Imatg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5396" y="3023892"/>
            <a:ext cx="872736" cy="890548"/>
          </a:xfrm>
          <a:prstGeom prst="rect">
            <a:avLst/>
          </a:prstGeom>
        </p:spPr>
      </p:pic>
      <p:pic>
        <p:nvPicPr>
          <p:cNvPr id="10" name="Imatg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8994" y="3025257"/>
            <a:ext cx="889183" cy="889183"/>
          </a:xfrm>
          <a:prstGeom prst="rect">
            <a:avLst/>
          </a:prstGeom>
        </p:spPr>
      </p:pic>
      <p:pic>
        <p:nvPicPr>
          <p:cNvPr id="7" name="Imatg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2804" y="4213696"/>
            <a:ext cx="1355311" cy="831198"/>
          </a:xfrm>
          <a:prstGeom prst="rect">
            <a:avLst/>
          </a:prstGeom>
        </p:spPr>
      </p:pic>
      <p:pic>
        <p:nvPicPr>
          <p:cNvPr id="11" name="Imatg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3621" y="3850918"/>
            <a:ext cx="1509601" cy="1509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066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/>
          <p:cNvSpPr>
            <a:spLocks noGrp="1"/>
          </p:cNvSpPr>
          <p:nvPr>
            <p:ph type="title"/>
          </p:nvPr>
        </p:nvSpPr>
        <p:spPr>
          <a:xfrm>
            <a:off x="3798270" y="200161"/>
            <a:ext cx="4597585" cy="1013497"/>
          </a:xfrm>
        </p:spPr>
        <p:txBody>
          <a:bodyPr/>
          <a:lstStyle/>
          <a:p>
            <a:r>
              <a:rPr lang="ca-ES" dirty="0" smtClean="0"/>
              <a:t>Lenguajes usados </a:t>
            </a:r>
            <a:endParaRPr lang="ca-ES" dirty="0"/>
          </a:p>
        </p:txBody>
      </p:sp>
      <p:pic>
        <p:nvPicPr>
          <p:cNvPr id="3" name="Imat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8658" y="1646128"/>
            <a:ext cx="1671442" cy="1671442"/>
          </a:xfrm>
          <a:prstGeom prst="rect">
            <a:avLst/>
          </a:prstGeom>
        </p:spPr>
      </p:pic>
      <p:pic>
        <p:nvPicPr>
          <p:cNvPr id="4" name="Imat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7062" y="1646128"/>
            <a:ext cx="3712662" cy="1981172"/>
          </a:xfrm>
          <a:prstGeom prst="rect">
            <a:avLst/>
          </a:prstGeom>
        </p:spPr>
      </p:pic>
      <p:pic>
        <p:nvPicPr>
          <p:cNvPr id="5" name="Imatg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2283" y="3750040"/>
            <a:ext cx="1697817" cy="1777924"/>
          </a:xfrm>
          <a:prstGeom prst="rect">
            <a:avLst/>
          </a:prstGeom>
        </p:spPr>
      </p:pic>
      <p:pic>
        <p:nvPicPr>
          <p:cNvPr id="6" name="Imatg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1107" y="3791604"/>
            <a:ext cx="1202119" cy="1694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195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93971" y="415637"/>
            <a:ext cx="29011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a-ES" dirty="0" smtClean="0"/>
              <a:t>Mockup mobile</a:t>
            </a:r>
            <a:endParaRPr lang="ca-ES" dirty="0"/>
          </a:p>
        </p:txBody>
      </p:sp>
      <p:pic>
        <p:nvPicPr>
          <p:cNvPr id="3" name="Imat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3897" y="1136965"/>
            <a:ext cx="7182197" cy="4772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891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loc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75</TotalTime>
  <Words>280</Words>
  <Application>Microsoft Office PowerPoint</Application>
  <PresentationFormat>Pantalla panoràmica</PresentationFormat>
  <Paragraphs>61</Paragraphs>
  <Slides>11</Slides>
  <Notes>0</Notes>
  <HiddenSlides>0</HiddenSlides>
  <MMClips>0</MMClips>
  <ScaleCrop>false</ScaleCrop>
  <HeadingPairs>
    <vt:vector size="6" baseType="variant">
      <vt:variant>
        <vt:lpstr>Tipus de lletra utilitzats</vt:lpstr>
      </vt:variant>
      <vt:variant>
        <vt:i4>4</vt:i4>
      </vt:variant>
      <vt:variant>
        <vt:lpstr>Tema</vt:lpstr>
      </vt:variant>
      <vt:variant>
        <vt:i4>1</vt:i4>
      </vt:variant>
      <vt:variant>
        <vt:lpstr>Títols de les diapositives</vt:lpstr>
      </vt:variant>
      <vt:variant>
        <vt:i4>11</vt:i4>
      </vt:variant>
    </vt:vector>
  </HeadingPairs>
  <TitlesOfParts>
    <vt:vector size="16" baseType="lpstr">
      <vt:lpstr>Arial</vt:lpstr>
      <vt:lpstr>Century Gothic</vt:lpstr>
      <vt:lpstr>Liberation Sans</vt:lpstr>
      <vt:lpstr>Wingdings 3</vt:lpstr>
      <vt:lpstr>Floc</vt:lpstr>
      <vt:lpstr>Presentació del PowerPoint</vt:lpstr>
      <vt:lpstr>Contenido</vt:lpstr>
      <vt:lpstr>Branding y Lead generation  </vt:lpstr>
      <vt:lpstr>Análisis de la competencia </vt:lpstr>
      <vt:lpstr>        Target </vt:lpstr>
      <vt:lpstr>Nombre del Proyecto y del Dominio </vt:lpstr>
      <vt:lpstr>     Libros de estilo</vt:lpstr>
      <vt:lpstr>Lenguajes usados </vt:lpstr>
      <vt:lpstr>Presentació del PowerPoint</vt:lpstr>
      <vt:lpstr> Mockup Laptop</vt:lpstr>
      <vt:lpstr>       Diseño</vt:lpstr>
    </vt:vector>
  </TitlesOfParts>
  <Company>CTTI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 del PowerPoint</dc:title>
  <dc:creator>Alumne_tarda1</dc:creator>
  <cp:lastModifiedBy>Alumne_tarda1</cp:lastModifiedBy>
  <cp:revision>15</cp:revision>
  <dcterms:created xsi:type="dcterms:W3CDTF">2022-04-27T16:37:16Z</dcterms:created>
  <dcterms:modified xsi:type="dcterms:W3CDTF">2022-04-29T14:07:03Z</dcterms:modified>
</cp:coreProperties>
</file>