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262" r:id="rId3"/>
    <p:sldId id="272" r:id="rId4"/>
    <p:sldId id="273" r:id="rId5"/>
    <p:sldId id="274" r:id="rId6"/>
    <p:sldId id="288" r:id="rId7"/>
    <p:sldId id="275" r:id="rId8"/>
    <p:sldId id="276" r:id="rId9"/>
    <p:sldId id="277" r:id="rId10"/>
    <p:sldId id="278" r:id="rId11"/>
    <p:sldId id="279" r:id="rId12"/>
    <p:sldId id="280" r:id="rId13"/>
    <p:sldId id="281" r:id="rId14"/>
    <p:sldId id="282" r:id="rId15"/>
    <p:sldId id="283" r:id="rId16"/>
    <p:sldId id="284" r:id="rId17"/>
    <p:sldId id="286" r:id="rId18"/>
    <p:sldId id="287" r:id="rId19"/>
    <p:sldId id="285" r:id="rId20"/>
    <p:sldId id="261" r:id="rId21"/>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 悦" initials="张" lastIdx="1" clrIdx="0">
    <p:extLst>
      <p:ext uri="{19B8F6BF-5375-455C-9EA6-DF929625EA0E}">
        <p15:presenceInfo xmlns:p15="http://schemas.microsoft.com/office/powerpoint/2012/main" userId="579ee85bf7ec67d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4A4A"/>
    <a:srgbClr val="EAE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10" autoAdjust="0"/>
  </p:normalViewPr>
  <p:slideViewPr>
    <p:cSldViewPr snapToGrid="0">
      <p:cViewPr varScale="1">
        <p:scale>
          <a:sx n="63" d="100"/>
          <a:sy n="63" d="100"/>
        </p:scale>
        <p:origin x="296" y="48"/>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t>2021/12/1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t>‹#›</a:t>
            </a:fld>
            <a:endParaRPr lang="zh-CN" altLang="en-US"/>
          </a:p>
        </p:txBody>
      </p:sp>
    </p:spTree>
    <p:extLst>
      <p:ext uri="{BB962C8B-B14F-4D97-AF65-F5344CB8AC3E}">
        <p14:creationId xmlns:p14="http://schemas.microsoft.com/office/powerpoint/2010/main" val="66011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a:t>
            </a:fld>
            <a:endParaRPr lang="zh-CN" altLang="en-US"/>
          </a:p>
        </p:txBody>
      </p:sp>
    </p:spTree>
    <p:extLst>
      <p:ext uri="{BB962C8B-B14F-4D97-AF65-F5344CB8AC3E}">
        <p14:creationId xmlns:p14="http://schemas.microsoft.com/office/powerpoint/2010/main" val="89090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60%</a:t>
            </a:r>
            <a:r>
              <a:rPr lang="zh-CN" altLang="en-US" dirty="0"/>
              <a:t>数据集中在晚八点到早八点</a:t>
            </a:r>
          </a:p>
        </p:txBody>
      </p:sp>
      <p:sp>
        <p:nvSpPr>
          <p:cNvPr id="4" name="灯片编号占位符 3"/>
          <p:cNvSpPr>
            <a:spLocks noGrp="1"/>
          </p:cNvSpPr>
          <p:nvPr>
            <p:ph type="sldNum" sz="quarter" idx="5"/>
          </p:nvPr>
        </p:nvSpPr>
        <p:spPr/>
        <p:txBody>
          <a:bodyPr/>
          <a:lstStyle/>
          <a:p>
            <a:fld id="{4A7EA511-84E0-4AE0-9842-AB0E10994BF1}" type="slidenum">
              <a:rPr lang="zh-CN" altLang="en-US" smtClean="0"/>
              <a:t>7</a:t>
            </a:fld>
            <a:endParaRPr lang="zh-CN" altLang="en-US"/>
          </a:p>
        </p:txBody>
      </p:sp>
    </p:spTree>
    <p:extLst>
      <p:ext uri="{BB962C8B-B14F-4D97-AF65-F5344CB8AC3E}">
        <p14:creationId xmlns:p14="http://schemas.microsoft.com/office/powerpoint/2010/main" val="1097217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案例研究状态下经济增长率的空间分布不均匀</a:t>
            </a:r>
          </a:p>
        </p:txBody>
      </p:sp>
      <p:sp>
        <p:nvSpPr>
          <p:cNvPr id="4" name="灯片编号占位符 3"/>
          <p:cNvSpPr>
            <a:spLocks noGrp="1"/>
          </p:cNvSpPr>
          <p:nvPr>
            <p:ph type="sldNum" sz="quarter" idx="5"/>
          </p:nvPr>
        </p:nvSpPr>
        <p:spPr/>
        <p:txBody>
          <a:bodyPr/>
          <a:lstStyle/>
          <a:p>
            <a:fld id="{4A7EA511-84E0-4AE0-9842-AB0E10994BF1}" type="slidenum">
              <a:rPr lang="zh-CN" altLang="en-US" smtClean="0"/>
              <a:t>9</a:t>
            </a:fld>
            <a:endParaRPr lang="zh-CN" altLang="en-US"/>
          </a:p>
        </p:txBody>
      </p:sp>
    </p:spTree>
    <p:extLst>
      <p:ext uri="{BB962C8B-B14F-4D97-AF65-F5344CB8AC3E}">
        <p14:creationId xmlns:p14="http://schemas.microsoft.com/office/powerpoint/2010/main" val="3299332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1102" name="图片 1101">
            <a:extLst>
              <a:ext uri="{FF2B5EF4-FFF2-40B4-BE49-F238E27FC236}">
                <a16:creationId xmlns:a16="http://schemas.microsoft.com/office/drawing/2014/main" id="{F6B81E82-77CD-42EE-BB96-8BC6A5440084}"/>
              </a:ext>
            </a:extLst>
          </p:cNvPr>
          <p:cNvPicPr>
            <a:picLocks noChangeAspect="1"/>
          </p:cNvPicPr>
          <p:nvPr userDrawn="1"/>
        </p:nvPicPr>
        <p:blipFill>
          <a:blip r:embed="rId2"/>
          <a:stretch>
            <a:fillRect/>
          </a:stretch>
        </p:blipFill>
        <p:spPr>
          <a:xfrm>
            <a:off x="0" y="3037350"/>
            <a:ext cx="7930836" cy="3820649"/>
          </a:xfrm>
          <a:prstGeom prst="rect">
            <a:avLst/>
          </a:prstGeom>
        </p:spPr>
      </p:pic>
      <p:sp>
        <p:nvSpPr>
          <p:cNvPr id="9801" name="副标题 2"/>
          <p:cNvSpPr>
            <a:spLocks noGrp="1"/>
          </p:cNvSpPr>
          <p:nvPr userDrawn="1">
            <p:ph type="subTitle" idx="1"/>
          </p:nvPr>
        </p:nvSpPr>
        <p:spPr>
          <a:xfrm>
            <a:off x="669925" y="3079043"/>
            <a:ext cx="10850563" cy="475132"/>
          </a:xfrm>
        </p:spPr>
        <p:txBody>
          <a:bodyPr anchor="ctr">
            <a:normAutofit/>
          </a:bodyPr>
          <a:lstStyle>
            <a:lvl1pPr marL="0" indent="0" algn="r">
              <a:buNone/>
              <a:defRPr sz="16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endParaRPr lang="zh-CN" altLang="en-US" dirty="0"/>
          </a:p>
        </p:txBody>
      </p:sp>
      <p:sp>
        <p:nvSpPr>
          <p:cNvPr id="9802" name="标题 1"/>
          <p:cNvSpPr>
            <a:spLocks noGrp="1"/>
          </p:cNvSpPr>
          <p:nvPr userDrawn="1">
            <p:ph type="ctrTitle"/>
          </p:nvPr>
        </p:nvSpPr>
        <p:spPr>
          <a:xfrm>
            <a:off x="669926" y="2321170"/>
            <a:ext cx="10850562" cy="749082"/>
          </a:xfrm>
        </p:spPr>
        <p:txBody>
          <a:bodyPr anchor="ctr">
            <a:normAutofit/>
          </a:bodyPr>
          <a:lstStyle>
            <a:lvl1pPr algn="r">
              <a:defRPr sz="3600" b="1">
                <a:solidFill>
                  <a:schemeClr val="tx1"/>
                </a:solidFill>
              </a:defRPr>
            </a:lvl1pPr>
          </a:lstStyle>
          <a:p>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1E475EF-3918-4C37-977A-956EB9D76F8E}"/>
              </a:ext>
            </a:extLst>
          </p:cNvPr>
          <p:cNvPicPr>
            <a:picLocks noChangeAspect="1"/>
          </p:cNvPicPr>
          <p:nvPr userDrawn="1"/>
        </p:nvPicPr>
        <p:blipFill>
          <a:blip r:embed="rId2"/>
          <a:stretch>
            <a:fillRect/>
          </a:stretch>
        </p:blipFill>
        <p:spPr>
          <a:xfrm>
            <a:off x="46495" y="0"/>
            <a:ext cx="11473992" cy="2693989"/>
          </a:xfrm>
          <a:prstGeom prst="rect">
            <a:avLst/>
          </a:prstGeom>
        </p:spPr>
      </p:pic>
      <p:sp>
        <p:nvSpPr>
          <p:cNvPr id="20" name="标题 1"/>
          <p:cNvSpPr>
            <a:spLocks noGrp="1"/>
          </p:cNvSpPr>
          <p:nvPr userDrawn="1">
            <p:ph type="title" hasCustomPrompt="1"/>
          </p:nvPr>
        </p:nvSpPr>
        <p:spPr>
          <a:xfrm>
            <a:off x="669924" y="2927838"/>
            <a:ext cx="10850564" cy="501162"/>
          </a:xfrm>
          <a:noFill/>
        </p:spPr>
        <p:txBody>
          <a:bodyPr anchor="ctr">
            <a:normAutofit/>
          </a:bodyPr>
          <a:lstStyle>
            <a:lvl1pPr>
              <a:defRPr sz="2400" b="1">
                <a:solidFill>
                  <a:schemeClr val="tx1"/>
                </a:solidFill>
              </a:defRPr>
            </a:lvl1pPr>
          </a:lstStyle>
          <a:p>
            <a:r>
              <a:rPr lang="zh-CN" altLang="en-US" dirty="0"/>
              <a:t>单击此处添加幻灯片章节标题</a:t>
            </a:r>
          </a:p>
        </p:txBody>
      </p:sp>
      <p:sp>
        <p:nvSpPr>
          <p:cNvPr id="21" name="文本占位符 2"/>
          <p:cNvSpPr>
            <a:spLocks noGrp="1"/>
          </p:cNvSpPr>
          <p:nvPr userDrawn="1">
            <p:ph type="body" idx="1" hasCustomPrompt="1"/>
          </p:nvPr>
        </p:nvSpPr>
        <p:spPr>
          <a:xfrm>
            <a:off x="669924" y="3472000"/>
            <a:ext cx="10850564" cy="1082874"/>
          </a:xfrm>
          <a:noFill/>
        </p:spPr>
        <p:txBody>
          <a:bodyPr anchor="t">
            <a:normAutofit/>
          </a:bodyPr>
          <a:lstStyle>
            <a:lvl1pPr marL="0" indent="0">
              <a:lnSpc>
                <a:spcPct val="150000"/>
              </a:lnSpc>
              <a:spcBef>
                <a:spcPts val="0"/>
              </a:spcBef>
              <a:buNone/>
              <a:defRPr sz="12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dirty="0"/>
              <a:t>单击此处编辑母版文本样式</a:t>
            </a:r>
          </a:p>
        </p:txBody>
      </p:sp>
      <p:cxnSp>
        <p:nvCxnSpPr>
          <p:cNvPr id="3" name="直接连接符 2"/>
          <p:cNvCxnSpPr/>
          <p:nvPr userDrawn="1"/>
        </p:nvCxnSpPr>
        <p:spPr>
          <a:xfrm>
            <a:off x="669925" y="3471306"/>
            <a:ext cx="108505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a:extLst>
              <a:ext uri="{FF2B5EF4-FFF2-40B4-BE49-F238E27FC236}">
                <a16:creationId xmlns:a16="http://schemas.microsoft.com/office/drawing/2014/main" id="{1FF34571-20DC-4359-9C3B-4D92050F121C}"/>
              </a:ext>
            </a:extLst>
          </p:cNvPr>
          <p:cNvSpPr>
            <a:spLocks noGrp="1"/>
          </p:cNvSpPr>
          <p:nvPr>
            <p:ph type="dt" sz="half" idx="10"/>
          </p:nvPr>
        </p:nvSpPr>
        <p:spPr/>
        <p:txBody>
          <a:bodyPr/>
          <a:lstStyle/>
          <a:p>
            <a:fld id="{6489D9C7-5DC6-4263-87FF-7C99F6FB63C3}" type="datetime1">
              <a:rPr lang="zh-CN" altLang="en-US" smtClean="0"/>
              <a:pPr/>
              <a:t>2021/12/1</a:t>
            </a:fld>
            <a:endParaRPr lang="zh-CN" altLang="en-US"/>
          </a:p>
        </p:txBody>
      </p:sp>
      <p:sp>
        <p:nvSpPr>
          <p:cNvPr id="5" name="页脚占位符 4">
            <a:extLst>
              <a:ext uri="{FF2B5EF4-FFF2-40B4-BE49-F238E27FC236}">
                <a16:creationId xmlns:a16="http://schemas.microsoft.com/office/drawing/2014/main" id="{4C0BD28F-5F81-4628-B7F7-4CFA7C467E27}"/>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id="{FDEF377F-049F-4A50-A632-6FA81BE9BAA0}"/>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669E689-614A-4297-B51A-02A57569B979}"/>
              </a:ext>
            </a:extLst>
          </p:cNvPr>
          <p:cNvSpPr>
            <a:spLocks noGrp="1"/>
          </p:cNvSpPr>
          <p:nvPr>
            <p:ph type="dt" sz="half" idx="10"/>
          </p:nvPr>
        </p:nvSpPr>
        <p:spPr/>
        <p:txBody>
          <a:bodyPr/>
          <a:lstStyle/>
          <a:p>
            <a:fld id="{6489D9C7-5DC6-4263-87FF-7C99F6FB63C3}" type="datetime1">
              <a:rPr lang="zh-CN" altLang="en-US" smtClean="0"/>
              <a:pPr/>
              <a:t>2021/12/1</a:t>
            </a:fld>
            <a:endParaRPr lang="zh-CN" altLang="en-US"/>
          </a:p>
        </p:txBody>
      </p:sp>
      <p:sp>
        <p:nvSpPr>
          <p:cNvPr id="5" name="页脚占位符 4">
            <a:extLst>
              <a:ext uri="{FF2B5EF4-FFF2-40B4-BE49-F238E27FC236}">
                <a16:creationId xmlns:a16="http://schemas.microsoft.com/office/drawing/2014/main" id="{59EA80CF-7ED1-4A0E-83CB-11D5DC0A5F60}"/>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id="{4D1F512C-84E6-4139-A15F-D2EF1137DE52}"/>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5119B5B-C61F-4AAB-AD46-F9F017505868}"/>
              </a:ext>
            </a:extLst>
          </p:cNvPr>
          <p:cNvSpPr>
            <a:spLocks noGrp="1"/>
          </p:cNvSpPr>
          <p:nvPr>
            <p:ph type="dt" sz="half" idx="10"/>
          </p:nvPr>
        </p:nvSpPr>
        <p:spPr/>
        <p:txBody>
          <a:bodyPr/>
          <a:lstStyle/>
          <a:p>
            <a:fld id="{6489D9C7-5DC6-4263-87FF-7C99F6FB63C3}" type="datetime1">
              <a:rPr lang="zh-CN" altLang="en-US" smtClean="0"/>
              <a:pPr/>
              <a:t>2021/12/1</a:t>
            </a:fld>
            <a:endParaRPr lang="zh-CN" altLang="en-US"/>
          </a:p>
        </p:txBody>
      </p:sp>
      <p:sp>
        <p:nvSpPr>
          <p:cNvPr id="4" name="页脚占位符 3">
            <a:extLst>
              <a:ext uri="{FF2B5EF4-FFF2-40B4-BE49-F238E27FC236}">
                <a16:creationId xmlns:a16="http://schemas.microsoft.com/office/drawing/2014/main" id="{91E59CEA-4DBF-4E97-8194-416BC9ACEF3B}"/>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FE76FBFD-A931-4F8A-8815-3DCE3E77122B}"/>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1129" name="图片 1128">
            <a:extLst>
              <a:ext uri="{FF2B5EF4-FFF2-40B4-BE49-F238E27FC236}">
                <a16:creationId xmlns:a16="http://schemas.microsoft.com/office/drawing/2014/main" id="{21B0AEAA-D567-4486-80E1-08E446705B1E}"/>
              </a:ext>
            </a:extLst>
          </p:cNvPr>
          <p:cNvPicPr>
            <a:picLocks noChangeAspect="1"/>
          </p:cNvPicPr>
          <p:nvPr userDrawn="1"/>
        </p:nvPicPr>
        <p:blipFill>
          <a:blip r:embed="rId2"/>
          <a:stretch>
            <a:fillRect/>
          </a:stretch>
        </p:blipFill>
        <p:spPr>
          <a:xfrm>
            <a:off x="0" y="3037350"/>
            <a:ext cx="7930836" cy="3820649"/>
          </a:xfrm>
          <a:prstGeom prst="rect">
            <a:avLst/>
          </a:prstGeom>
        </p:spPr>
      </p:pic>
      <p:sp>
        <p:nvSpPr>
          <p:cNvPr id="13" name="标题 1"/>
          <p:cNvSpPr>
            <a:spLocks noGrp="1"/>
          </p:cNvSpPr>
          <p:nvPr userDrawn="1">
            <p:ph type="ctrTitle" hasCustomPrompt="1"/>
          </p:nvPr>
        </p:nvSpPr>
        <p:spPr>
          <a:xfrm>
            <a:off x="6207126" y="2235084"/>
            <a:ext cx="4482645" cy="973538"/>
          </a:xfrm>
        </p:spPr>
        <p:txBody>
          <a:bodyPr anchor="b">
            <a:normAutofit/>
          </a:bodyPr>
          <a:lstStyle>
            <a:lvl1pPr marL="0" indent="0" algn="l">
              <a:buFont typeface="Arial" panose="020B0604020202020204" pitchFamily="34" charset="0"/>
              <a:buNone/>
              <a:defRPr sz="3200">
                <a:solidFill>
                  <a:schemeClr val="tx1"/>
                </a:solidFill>
              </a:defRPr>
            </a:lvl1pPr>
          </a:lstStyle>
          <a:p>
            <a:r>
              <a:rPr lang="zh-CN" altLang="en-US" dirty="0"/>
              <a:t>结束语</a:t>
            </a:r>
          </a:p>
        </p:txBody>
      </p:sp>
      <p:sp>
        <p:nvSpPr>
          <p:cNvPr id="14" name="文本占位符 62"/>
          <p:cNvSpPr>
            <a:spLocks noGrp="1"/>
          </p:cNvSpPr>
          <p:nvPr>
            <p:ph type="body" sz="quarter" idx="17" hasCustomPrompt="1"/>
          </p:nvPr>
        </p:nvSpPr>
        <p:spPr>
          <a:xfrm>
            <a:off x="6207126" y="3486125"/>
            <a:ext cx="4482645" cy="310871"/>
          </a:xfrm>
        </p:spPr>
        <p:txBody>
          <a:bodyPr vert="horz" lIns="91440" tIns="45720" rIns="91440" bIns="45720" rtlCol="0" anchor="b">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公司或署名</a:t>
            </a:r>
            <a:endParaRPr lang="en-US" altLang="zh-CN" dirty="0"/>
          </a:p>
        </p:txBody>
      </p:sp>
      <p:sp>
        <p:nvSpPr>
          <p:cNvPr id="15" name="文本占位符 62"/>
          <p:cNvSpPr>
            <a:spLocks noGrp="1"/>
          </p:cNvSpPr>
          <p:nvPr>
            <p:ph type="body" sz="quarter" idx="18" hasCustomPrompt="1"/>
          </p:nvPr>
        </p:nvSpPr>
        <p:spPr>
          <a:xfrm>
            <a:off x="6207126" y="3801759"/>
            <a:ext cx="4482645" cy="310871"/>
          </a:xfrm>
        </p:spPr>
        <p:txBody>
          <a:bodyPr vert="horz" lIns="91440" tIns="45720" rIns="91440" bIns="45720" rtlCol="0">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版权信息或网址</a:t>
            </a:r>
            <a:endParaRPr lang="en-US" altLang="zh-CN" dirty="0"/>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515100"/>
            <a:ext cx="1388536" cy="206381"/>
          </a:xfrm>
          <a:prstGeom prst="rect">
            <a:avLst/>
          </a:prstGeom>
        </p:spPr>
        <p:txBody>
          <a:bodyPr vert="horz" lIns="91440" tIns="45720" rIns="91440" bIns="45720" rtlCol="0" anchor="ctr"/>
          <a:lstStyle>
            <a:lvl1pPr algn="ctr">
              <a:defRPr sz="1000">
                <a:solidFill>
                  <a:schemeClr val="tx1"/>
                </a:solidFill>
              </a:defRPr>
            </a:lvl1pPr>
          </a:lstStyle>
          <a:p>
            <a:fld id="{6489D9C7-5DC6-4263-87FF-7C99F6FB63C3}" type="datetime1">
              <a:rPr lang="zh-CN" altLang="en-US" smtClean="0"/>
              <a:pPr/>
              <a:t>2021/12/1</a:t>
            </a:fld>
            <a:endParaRPr lang="zh-CN" altLang="en-US"/>
          </a:p>
        </p:txBody>
      </p:sp>
      <p:sp>
        <p:nvSpPr>
          <p:cNvPr id="5" name="页脚占位符 4"/>
          <p:cNvSpPr>
            <a:spLocks noGrp="1"/>
          </p:cNvSpPr>
          <p:nvPr>
            <p:ph type="ftr" sz="quarter" idx="3"/>
          </p:nvPr>
        </p:nvSpPr>
        <p:spPr>
          <a:xfrm>
            <a:off x="669924" y="6515100"/>
            <a:ext cx="4140201" cy="206381"/>
          </a:xfrm>
          <a:prstGeom prst="rect">
            <a:avLst/>
          </a:prstGeom>
        </p:spPr>
        <p:txBody>
          <a:bodyPr vert="horz" lIns="91440" tIns="45720" rIns="91440" bIns="45720" rtlCol="0" anchor="ctr"/>
          <a:lstStyle>
            <a:lvl1pPr algn="l">
              <a:defRPr sz="1000">
                <a:solidFill>
                  <a:schemeClr val="tx1"/>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10599" y="6515100"/>
            <a:ext cx="2909888" cy="206381"/>
          </a:xfrm>
          <a:prstGeom prst="rect">
            <a:avLst/>
          </a:prstGeom>
        </p:spPr>
        <p:txBody>
          <a:bodyPr vert="horz" lIns="91440" tIns="45720" rIns="91440" bIns="45720" rtlCol="0" anchor="ctr"/>
          <a:lstStyle>
            <a:lvl1pPr algn="r">
              <a:defRPr sz="1000">
                <a:solidFill>
                  <a:schemeClr val="tx1"/>
                </a:solidFill>
              </a:defRPr>
            </a:lvl1pPr>
          </a:lstStyle>
          <a:p>
            <a:fld id="{5DD3DB80-B894-403A-B48E-6FDC1A72010E}" type="slidenum">
              <a:rPr lang="zh-CN" altLang="en-US" smtClean="0"/>
              <a:pPr/>
              <a:t>‹#›</a:t>
            </a:fld>
            <a:endParaRPr lang="zh-CN" altLang="en-US"/>
          </a:p>
        </p:txBody>
      </p:sp>
      <p:cxnSp>
        <p:nvCxnSpPr>
          <p:cNvPr id="8" name="直接连接符 7"/>
          <p:cNvCxnSpPr/>
          <p:nvPr userDrawn="1"/>
        </p:nvCxnSpPr>
        <p:spPr>
          <a:xfrm>
            <a:off x="669924" y="6240463"/>
            <a:ext cx="1085056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669923" y="1028700"/>
            <a:ext cx="10850563" cy="72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08"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副标题 18"/>
          <p:cNvSpPr>
            <a:spLocks noGrp="1"/>
          </p:cNvSpPr>
          <p:nvPr>
            <p:ph type="subTitle" idx="1"/>
          </p:nvPr>
        </p:nvSpPr>
        <p:spPr>
          <a:xfrm>
            <a:off x="457175" y="1438591"/>
            <a:ext cx="11276064" cy="3251396"/>
          </a:xfrm>
        </p:spPr>
        <p:txBody>
          <a:bodyPr>
            <a:normAutofit/>
          </a:bodyPr>
          <a:lstStyle/>
          <a:p>
            <a:r>
              <a:rPr lang="en-US" altLang="zh-CN" sz="2400" dirty="0"/>
              <a:t>Can We Forecast Presidential Election Using Twitter Data? </a:t>
            </a:r>
          </a:p>
          <a:p>
            <a:r>
              <a:rPr lang="en-US" altLang="zh-CN" sz="2400" dirty="0"/>
              <a:t>An Integrative Modelling Approach</a:t>
            </a:r>
          </a:p>
        </p:txBody>
      </p:sp>
      <p:sp>
        <p:nvSpPr>
          <p:cNvPr id="18" name="标题 17"/>
          <p:cNvSpPr>
            <a:spLocks noGrp="1"/>
          </p:cNvSpPr>
          <p:nvPr>
            <p:ph type="ctrTitle"/>
          </p:nvPr>
        </p:nvSpPr>
        <p:spPr>
          <a:xfrm>
            <a:off x="669926" y="1607562"/>
            <a:ext cx="10850562" cy="749082"/>
          </a:xfrm>
        </p:spPr>
        <p:txBody>
          <a:bodyPr>
            <a:normAutofit fontScale="90000"/>
          </a:bodyPr>
          <a:lstStyle/>
          <a:p>
            <a:r>
              <a:rPr lang="zh-CN" altLang="en-US" dirty="0"/>
              <a:t>我们能用</a:t>
            </a:r>
            <a:r>
              <a:rPr lang="en-US" altLang="zh-CN" dirty="0"/>
              <a:t>Twitter</a:t>
            </a:r>
            <a:r>
              <a:rPr lang="zh-CN" altLang="en-US" dirty="0"/>
              <a:t>数据预测总统大选吗？</a:t>
            </a:r>
            <a:br>
              <a:rPr lang="en-US" altLang="zh-CN" dirty="0"/>
            </a:br>
            <a:r>
              <a:rPr lang="zh-CN" altLang="en-US" dirty="0"/>
              <a:t>一种综合建模方法</a:t>
            </a:r>
          </a:p>
        </p:txBody>
      </p:sp>
      <p:cxnSp>
        <p:nvCxnSpPr>
          <p:cNvPr id="4" name="直接连接符 3">
            <a:extLst>
              <a:ext uri="{FF2B5EF4-FFF2-40B4-BE49-F238E27FC236}">
                <a16:creationId xmlns:a16="http://schemas.microsoft.com/office/drawing/2014/main" id="{C95079F2-B06A-45E0-8EEE-BC48961EB9C1}"/>
              </a:ext>
            </a:extLst>
          </p:cNvPr>
          <p:cNvCxnSpPr>
            <a:cxnSpLocks/>
          </p:cNvCxnSpPr>
          <p:nvPr/>
        </p:nvCxnSpPr>
        <p:spPr>
          <a:xfrm>
            <a:off x="3256384" y="2383326"/>
            <a:ext cx="826410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7E701864-CF6B-4A3D-A8E2-D199E22556E3}"/>
              </a:ext>
            </a:extLst>
          </p:cNvPr>
          <p:cNvSpPr txBox="1"/>
          <p:nvPr/>
        </p:nvSpPr>
        <p:spPr>
          <a:xfrm>
            <a:off x="5648325" y="4324008"/>
            <a:ext cx="7191375" cy="400110"/>
          </a:xfrm>
          <a:prstGeom prst="rect">
            <a:avLst/>
          </a:prstGeom>
          <a:noFill/>
        </p:spPr>
        <p:txBody>
          <a:bodyPr wrap="square">
            <a:spAutoFit/>
          </a:bodyPr>
          <a:lstStyle/>
          <a:p>
            <a:r>
              <a:rPr lang="en-US" altLang="zh-CN" sz="2000" dirty="0" err="1"/>
              <a:t>Ruowei</a:t>
            </a:r>
            <a:r>
              <a:rPr lang="en-US" altLang="zh-CN" sz="2000" dirty="0"/>
              <a:t> Liu , </a:t>
            </a:r>
            <a:r>
              <a:rPr lang="en-US" altLang="zh-CN" sz="2000" dirty="0" err="1"/>
              <a:t>Xiaobai</a:t>
            </a:r>
            <a:r>
              <a:rPr lang="en-US" altLang="zh-CN" sz="2000" dirty="0"/>
              <a:t> Yao , </a:t>
            </a:r>
            <a:r>
              <a:rPr lang="en-US" altLang="zh-CN" sz="2000" dirty="0" err="1"/>
              <a:t>Chenxiao</a:t>
            </a:r>
            <a:r>
              <a:rPr lang="en-US" altLang="zh-CN" sz="2000" dirty="0"/>
              <a:t> Guo &amp; </a:t>
            </a:r>
            <a:r>
              <a:rPr lang="en-US" altLang="zh-CN" sz="2000" dirty="0" err="1"/>
              <a:t>Xuebin</a:t>
            </a:r>
            <a:r>
              <a:rPr lang="en-US" altLang="zh-CN" sz="2000" dirty="0"/>
              <a:t> Wei</a:t>
            </a:r>
            <a:endParaRPr lang="zh-CN" altLang="en-US" sz="2000" dirty="0"/>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FA7D2F-9AC1-4DEE-8B19-2F23F11291AB}"/>
              </a:ext>
            </a:extLst>
          </p:cNvPr>
          <p:cNvSpPr>
            <a:spLocks noGrp="1"/>
          </p:cNvSpPr>
          <p:nvPr>
            <p:ph type="title"/>
          </p:nvPr>
        </p:nvSpPr>
        <p:spPr/>
        <p:txBody>
          <a:bodyPr/>
          <a:lstStyle/>
          <a:p>
            <a:r>
              <a:rPr lang="en-US" altLang="zh-CN" dirty="0"/>
              <a:t>Data——</a:t>
            </a:r>
            <a:r>
              <a:rPr lang="zh-CN" altLang="en-US" dirty="0"/>
              <a:t>投票数据</a:t>
            </a:r>
          </a:p>
        </p:txBody>
      </p:sp>
      <p:sp>
        <p:nvSpPr>
          <p:cNvPr id="3" name="页脚占位符 2">
            <a:extLst>
              <a:ext uri="{FF2B5EF4-FFF2-40B4-BE49-F238E27FC236}">
                <a16:creationId xmlns:a16="http://schemas.microsoft.com/office/drawing/2014/main" id="{C634A9CB-9235-493C-8C62-973E399174A7}"/>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DF19046F-CCFE-473E-8C4B-E8115F5660D3}"/>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a:p>
        </p:txBody>
      </p:sp>
      <p:sp>
        <p:nvSpPr>
          <p:cNvPr id="5" name="文本框 4">
            <a:extLst>
              <a:ext uri="{FF2B5EF4-FFF2-40B4-BE49-F238E27FC236}">
                <a16:creationId xmlns:a16="http://schemas.microsoft.com/office/drawing/2014/main" id="{885B1BD8-8E85-4A07-9676-EAB2D048D190}"/>
              </a:ext>
            </a:extLst>
          </p:cNvPr>
          <p:cNvSpPr txBox="1"/>
          <p:nvPr/>
        </p:nvSpPr>
        <p:spPr>
          <a:xfrm>
            <a:off x="669924" y="1330960"/>
            <a:ext cx="6705600" cy="369332"/>
          </a:xfrm>
          <a:prstGeom prst="rect">
            <a:avLst/>
          </a:prstGeom>
          <a:noFill/>
        </p:spPr>
        <p:txBody>
          <a:bodyPr wrap="square" rtlCol="0">
            <a:spAutoFit/>
          </a:bodyPr>
          <a:lstStyle/>
          <a:p>
            <a:r>
              <a:rPr lang="zh-CN" altLang="en-US" dirty="0"/>
              <a:t>实际投票数据用于训练模型和评估模型的准确性</a:t>
            </a:r>
          </a:p>
        </p:txBody>
      </p:sp>
      <p:pic>
        <p:nvPicPr>
          <p:cNvPr id="7" name="图片 6">
            <a:extLst>
              <a:ext uri="{FF2B5EF4-FFF2-40B4-BE49-F238E27FC236}">
                <a16:creationId xmlns:a16="http://schemas.microsoft.com/office/drawing/2014/main" id="{EF01B77F-15A2-4BC3-82B4-4CDF93465B38}"/>
              </a:ext>
            </a:extLst>
          </p:cNvPr>
          <p:cNvPicPr>
            <a:picLocks noChangeAspect="1"/>
          </p:cNvPicPr>
          <p:nvPr/>
        </p:nvPicPr>
        <p:blipFill>
          <a:blip r:embed="rId2"/>
          <a:stretch>
            <a:fillRect/>
          </a:stretch>
        </p:blipFill>
        <p:spPr>
          <a:xfrm>
            <a:off x="6454775" y="-3169"/>
            <a:ext cx="5276850" cy="6724650"/>
          </a:xfrm>
          <a:prstGeom prst="rect">
            <a:avLst/>
          </a:prstGeom>
        </p:spPr>
      </p:pic>
      <p:sp>
        <p:nvSpPr>
          <p:cNvPr id="8" name="文本框 7">
            <a:extLst>
              <a:ext uri="{FF2B5EF4-FFF2-40B4-BE49-F238E27FC236}">
                <a16:creationId xmlns:a16="http://schemas.microsoft.com/office/drawing/2014/main" id="{78135DCB-E3C1-4AC8-914C-69C964E751DA}"/>
              </a:ext>
            </a:extLst>
          </p:cNvPr>
          <p:cNvSpPr txBox="1"/>
          <p:nvPr/>
        </p:nvSpPr>
        <p:spPr>
          <a:xfrm>
            <a:off x="762000" y="2663316"/>
            <a:ext cx="4846320" cy="369332"/>
          </a:xfrm>
          <a:prstGeom prst="rect">
            <a:avLst/>
          </a:prstGeom>
          <a:noFill/>
        </p:spPr>
        <p:txBody>
          <a:bodyPr wrap="square" rtlCol="0">
            <a:spAutoFit/>
          </a:bodyPr>
          <a:lstStyle/>
          <a:p>
            <a:r>
              <a:rPr lang="zh-CN" altLang="en-US" dirty="0"/>
              <a:t>本研究将执政党候选人的投票结果作为因变量</a:t>
            </a:r>
          </a:p>
        </p:txBody>
      </p:sp>
    </p:spTree>
    <p:extLst>
      <p:ext uri="{BB962C8B-B14F-4D97-AF65-F5344CB8AC3E}">
        <p14:creationId xmlns:p14="http://schemas.microsoft.com/office/powerpoint/2010/main" val="2834721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475033-95C2-4025-B518-EA9C3C75BCEC}"/>
              </a:ext>
            </a:extLst>
          </p:cNvPr>
          <p:cNvSpPr>
            <a:spLocks noGrp="1"/>
          </p:cNvSpPr>
          <p:nvPr>
            <p:ph type="title"/>
          </p:nvPr>
        </p:nvSpPr>
        <p:spPr/>
        <p:txBody>
          <a:bodyPr/>
          <a:lstStyle/>
          <a:p>
            <a:r>
              <a:rPr lang="en-US" altLang="zh-CN" dirty="0"/>
              <a:t>Method</a:t>
            </a:r>
            <a:endParaRPr lang="zh-CN" altLang="en-US" dirty="0"/>
          </a:p>
        </p:txBody>
      </p:sp>
      <p:sp>
        <p:nvSpPr>
          <p:cNvPr id="3" name="页脚占位符 2">
            <a:extLst>
              <a:ext uri="{FF2B5EF4-FFF2-40B4-BE49-F238E27FC236}">
                <a16:creationId xmlns:a16="http://schemas.microsoft.com/office/drawing/2014/main" id="{E4E23369-F30A-42B5-A24E-8FEA05407DE8}"/>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FDA1C519-0634-42FB-AFC9-F9C7D26D81C0}"/>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a:p>
        </p:txBody>
      </p:sp>
      <p:pic>
        <p:nvPicPr>
          <p:cNvPr id="6" name="图片 5">
            <a:extLst>
              <a:ext uri="{FF2B5EF4-FFF2-40B4-BE49-F238E27FC236}">
                <a16:creationId xmlns:a16="http://schemas.microsoft.com/office/drawing/2014/main" id="{FD7019F3-6C79-42F2-B2EF-3BCECC9DED2F}"/>
              </a:ext>
            </a:extLst>
          </p:cNvPr>
          <p:cNvPicPr>
            <a:picLocks noChangeAspect="1"/>
          </p:cNvPicPr>
          <p:nvPr/>
        </p:nvPicPr>
        <p:blipFill>
          <a:blip r:embed="rId2"/>
          <a:stretch>
            <a:fillRect/>
          </a:stretch>
        </p:blipFill>
        <p:spPr>
          <a:xfrm>
            <a:off x="834377" y="1514157"/>
            <a:ext cx="10523246" cy="4043363"/>
          </a:xfrm>
          <a:prstGeom prst="rect">
            <a:avLst/>
          </a:prstGeom>
        </p:spPr>
      </p:pic>
    </p:spTree>
    <p:extLst>
      <p:ext uri="{BB962C8B-B14F-4D97-AF65-F5344CB8AC3E}">
        <p14:creationId xmlns:p14="http://schemas.microsoft.com/office/powerpoint/2010/main" val="1224429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49B3F1-1AE9-45AD-938E-E2AC80EC9F71}"/>
              </a:ext>
            </a:extLst>
          </p:cNvPr>
          <p:cNvSpPr>
            <a:spLocks noGrp="1"/>
          </p:cNvSpPr>
          <p:nvPr>
            <p:ph type="title"/>
          </p:nvPr>
        </p:nvSpPr>
        <p:spPr/>
        <p:txBody>
          <a:bodyPr/>
          <a:lstStyle/>
          <a:p>
            <a:r>
              <a:rPr lang="en-US" altLang="zh-CN" dirty="0"/>
              <a:t>Method——</a:t>
            </a:r>
            <a:r>
              <a:rPr lang="zh-CN" altLang="en-US" dirty="0"/>
              <a:t>推文情绪分析</a:t>
            </a:r>
          </a:p>
        </p:txBody>
      </p:sp>
      <p:sp>
        <p:nvSpPr>
          <p:cNvPr id="3" name="页脚占位符 2">
            <a:extLst>
              <a:ext uri="{FF2B5EF4-FFF2-40B4-BE49-F238E27FC236}">
                <a16:creationId xmlns:a16="http://schemas.microsoft.com/office/drawing/2014/main" id="{4A3747D6-5C6E-462F-AE29-334DDFE960B8}"/>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424E08AF-5858-43AD-9E1A-7B15413CCE1F}"/>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a:p>
        </p:txBody>
      </p:sp>
      <p:grpSp>
        <p:nvGrpSpPr>
          <p:cNvPr id="21" name="组合 20">
            <a:extLst>
              <a:ext uri="{FF2B5EF4-FFF2-40B4-BE49-F238E27FC236}">
                <a16:creationId xmlns:a16="http://schemas.microsoft.com/office/drawing/2014/main" id="{DB35665D-49D2-46AC-AECB-3156FF51D8C6}"/>
              </a:ext>
            </a:extLst>
          </p:cNvPr>
          <p:cNvGrpSpPr/>
          <p:nvPr/>
        </p:nvGrpSpPr>
        <p:grpSpPr>
          <a:xfrm>
            <a:off x="883920" y="1598414"/>
            <a:ext cx="11816080" cy="430292"/>
            <a:chOff x="965200" y="2075934"/>
            <a:chExt cx="11816080" cy="430292"/>
          </a:xfrm>
        </p:grpSpPr>
        <p:sp>
          <p:nvSpPr>
            <p:cNvPr id="7" name="文本框 6">
              <a:extLst>
                <a:ext uri="{FF2B5EF4-FFF2-40B4-BE49-F238E27FC236}">
                  <a16:creationId xmlns:a16="http://schemas.microsoft.com/office/drawing/2014/main" id="{AFAA9726-F580-4B78-A8CB-EABBCD4FB1B9}"/>
                </a:ext>
              </a:extLst>
            </p:cNvPr>
            <p:cNvSpPr txBox="1"/>
            <p:nvPr/>
          </p:nvSpPr>
          <p:spPr>
            <a:xfrm>
              <a:off x="965200" y="2075934"/>
              <a:ext cx="6096000" cy="369332"/>
            </a:xfrm>
            <a:prstGeom prst="rect">
              <a:avLst/>
            </a:prstGeom>
            <a:noFill/>
          </p:spPr>
          <p:txBody>
            <a:bodyPr wrap="square">
              <a:spAutoFit/>
            </a:bodyPr>
            <a:lstStyle/>
            <a:p>
              <a:r>
                <a:rPr lang="zh-CN" altLang="en-US" dirty="0"/>
                <a:t>数据准备和预处理</a:t>
              </a:r>
            </a:p>
          </p:txBody>
        </p:sp>
        <p:cxnSp>
          <p:nvCxnSpPr>
            <p:cNvPr id="9" name="直接箭头连接符 8">
              <a:extLst>
                <a:ext uri="{FF2B5EF4-FFF2-40B4-BE49-F238E27FC236}">
                  <a16:creationId xmlns:a16="http://schemas.microsoft.com/office/drawing/2014/main" id="{D874FCDA-8A68-4F24-A276-65828D2DA698}"/>
                </a:ext>
              </a:extLst>
            </p:cNvPr>
            <p:cNvCxnSpPr/>
            <p:nvPr/>
          </p:nvCxnSpPr>
          <p:spPr>
            <a:xfrm>
              <a:off x="3037840" y="2275840"/>
              <a:ext cx="5283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5D774D5C-5E2B-4E2B-A216-6821F55BE400}"/>
                </a:ext>
              </a:extLst>
            </p:cNvPr>
            <p:cNvSpPr txBox="1"/>
            <p:nvPr/>
          </p:nvSpPr>
          <p:spPr>
            <a:xfrm>
              <a:off x="3881120" y="2091174"/>
              <a:ext cx="6096000" cy="369332"/>
            </a:xfrm>
            <a:prstGeom prst="rect">
              <a:avLst/>
            </a:prstGeom>
            <a:noFill/>
          </p:spPr>
          <p:txBody>
            <a:bodyPr wrap="square">
              <a:spAutoFit/>
            </a:bodyPr>
            <a:lstStyle/>
            <a:p>
              <a:r>
                <a:rPr lang="en-US" altLang="zh-CN" dirty="0"/>
                <a:t>57912</a:t>
              </a:r>
              <a:r>
                <a:rPr lang="zh-CN" altLang="en-US" dirty="0"/>
                <a:t>条推文</a:t>
              </a:r>
            </a:p>
          </p:txBody>
        </p:sp>
        <p:cxnSp>
          <p:nvCxnSpPr>
            <p:cNvPr id="13" name="直接箭头连接符 12">
              <a:extLst>
                <a:ext uri="{FF2B5EF4-FFF2-40B4-BE49-F238E27FC236}">
                  <a16:creationId xmlns:a16="http://schemas.microsoft.com/office/drawing/2014/main" id="{6AF3B414-885A-4B6C-905B-86DD93F74F7B}"/>
                </a:ext>
              </a:extLst>
            </p:cNvPr>
            <p:cNvCxnSpPr/>
            <p:nvPr/>
          </p:nvCxnSpPr>
          <p:spPr>
            <a:xfrm>
              <a:off x="5638800" y="2291080"/>
              <a:ext cx="812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DEA3E641-87BD-4548-8EA7-F51AA955FF57}"/>
                </a:ext>
              </a:extLst>
            </p:cNvPr>
            <p:cNvSpPr txBox="1"/>
            <p:nvPr/>
          </p:nvSpPr>
          <p:spPr>
            <a:xfrm>
              <a:off x="6685280" y="2136894"/>
              <a:ext cx="6096000" cy="369332"/>
            </a:xfrm>
            <a:prstGeom prst="rect">
              <a:avLst/>
            </a:prstGeom>
            <a:noFill/>
          </p:spPr>
          <p:txBody>
            <a:bodyPr wrap="square">
              <a:spAutoFit/>
            </a:bodyPr>
            <a:lstStyle/>
            <a:p>
              <a:r>
                <a:rPr lang="zh-CN" altLang="en-US" dirty="0"/>
                <a:t>根据推文内容计算每条推文的情绪得分</a:t>
              </a:r>
            </a:p>
          </p:txBody>
        </p:sp>
      </p:grpSp>
      <p:cxnSp>
        <p:nvCxnSpPr>
          <p:cNvPr id="23" name="连接符: 曲线 22">
            <a:extLst>
              <a:ext uri="{FF2B5EF4-FFF2-40B4-BE49-F238E27FC236}">
                <a16:creationId xmlns:a16="http://schemas.microsoft.com/office/drawing/2014/main" id="{FDA0FA7E-2D6A-4A85-A858-2CE420B0C530}"/>
              </a:ext>
            </a:extLst>
          </p:cNvPr>
          <p:cNvCxnSpPr/>
          <p:nvPr/>
        </p:nvCxnSpPr>
        <p:spPr>
          <a:xfrm rot="10800000" flipV="1">
            <a:off x="6766560" y="2184400"/>
            <a:ext cx="1595120" cy="79248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CB4B1C46-A0FF-4C17-8837-F49C9B236585}"/>
              </a:ext>
            </a:extLst>
          </p:cNvPr>
          <p:cNvSpPr txBox="1"/>
          <p:nvPr/>
        </p:nvSpPr>
        <p:spPr>
          <a:xfrm>
            <a:off x="934720" y="3125568"/>
            <a:ext cx="2692400" cy="646331"/>
          </a:xfrm>
          <a:prstGeom prst="rect">
            <a:avLst/>
          </a:prstGeom>
          <a:noFill/>
        </p:spPr>
        <p:txBody>
          <a:bodyPr wrap="square" rtlCol="0">
            <a:spAutoFit/>
          </a:bodyPr>
          <a:lstStyle/>
          <a:p>
            <a:r>
              <a:rPr lang="en-US" altLang="zh-CN" dirty="0"/>
              <a:t>URL</a:t>
            </a:r>
            <a:r>
              <a:rPr lang="zh-CN" altLang="en-US" dirty="0"/>
              <a:t>，</a:t>
            </a:r>
            <a:r>
              <a:rPr lang="en-US" altLang="zh-CN" dirty="0"/>
              <a:t>#</a:t>
            </a:r>
            <a:r>
              <a:rPr lang="zh-CN" altLang="en-US" dirty="0"/>
              <a:t>，</a:t>
            </a:r>
            <a:r>
              <a:rPr lang="en-US" altLang="zh-CN" dirty="0"/>
              <a:t>@</a:t>
            </a:r>
            <a:r>
              <a:rPr lang="zh-CN" altLang="en-US" dirty="0"/>
              <a:t>符号删除（可能是无意义的噪音）</a:t>
            </a:r>
          </a:p>
        </p:txBody>
      </p:sp>
      <p:cxnSp>
        <p:nvCxnSpPr>
          <p:cNvPr id="27" name="直接箭头连接符 26">
            <a:extLst>
              <a:ext uri="{FF2B5EF4-FFF2-40B4-BE49-F238E27FC236}">
                <a16:creationId xmlns:a16="http://schemas.microsoft.com/office/drawing/2014/main" id="{927F4BF6-FE49-4416-A68B-A3B33EC8E946}"/>
              </a:ext>
            </a:extLst>
          </p:cNvPr>
          <p:cNvCxnSpPr>
            <a:stCxn id="25" idx="3"/>
          </p:cNvCxnSpPr>
          <p:nvPr/>
        </p:nvCxnSpPr>
        <p:spPr>
          <a:xfrm>
            <a:off x="3627120" y="3448734"/>
            <a:ext cx="7518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4FF994BD-7F1B-43D9-8BC7-616A400FCDAF}"/>
              </a:ext>
            </a:extLst>
          </p:cNvPr>
          <p:cNvSpPr txBox="1"/>
          <p:nvPr/>
        </p:nvSpPr>
        <p:spPr>
          <a:xfrm>
            <a:off x="4810125" y="3271520"/>
            <a:ext cx="2474595" cy="369332"/>
          </a:xfrm>
          <a:prstGeom prst="rect">
            <a:avLst/>
          </a:prstGeom>
          <a:noFill/>
        </p:spPr>
        <p:txBody>
          <a:bodyPr wrap="square" rtlCol="0">
            <a:spAutoFit/>
          </a:bodyPr>
          <a:lstStyle/>
          <a:p>
            <a:r>
              <a:rPr lang="zh-CN" altLang="en-US" dirty="0"/>
              <a:t>采用</a:t>
            </a:r>
            <a:r>
              <a:rPr lang="en-US" altLang="zh-CN" dirty="0"/>
              <a:t>NLP</a:t>
            </a:r>
            <a:r>
              <a:rPr lang="zh-CN" altLang="en-US" dirty="0"/>
              <a:t>进行情感分析</a:t>
            </a:r>
          </a:p>
        </p:txBody>
      </p:sp>
      <p:sp>
        <p:nvSpPr>
          <p:cNvPr id="29" name="矩形 28">
            <a:extLst>
              <a:ext uri="{FF2B5EF4-FFF2-40B4-BE49-F238E27FC236}">
                <a16:creationId xmlns:a16="http://schemas.microsoft.com/office/drawing/2014/main" id="{D3135373-91AA-4AC3-A0AF-75541E4625DC}"/>
              </a:ext>
            </a:extLst>
          </p:cNvPr>
          <p:cNvSpPr/>
          <p:nvPr/>
        </p:nvSpPr>
        <p:spPr>
          <a:xfrm>
            <a:off x="970547" y="3110467"/>
            <a:ext cx="6314173" cy="79248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连接符: 曲线 32">
            <a:extLst>
              <a:ext uri="{FF2B5EF4-FFF2-40B4-BE49-F238E27FC236}">
                <a16:creationId xmlns:a16="http://schemas.microsoft.com/office/drawing/2014/main" id="{8BB2EEDD-4D25-4B23-9ADC-21B4E4EBBC28}"/>
              </a:ext>
            </a:extLst>
          </p:cNvPr>
          <p:cNvCxnSpPr/>
          <p:nvPr/>
        </p:nvCxnSpPr>
        <p:spPr>
          <a:xfrm>
            <a:off x="7518400" y="3801905"/>
            <a:ext cx="843280" cy="71234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57FA0968-9EAF-4FB2-878A-7EF9B9ACB65D}"/>
              </a:ext>
            </a:extLst>
          </p:cNvPr>
          <p:cNvSpPr txBox="1"/>
          <p:nvPr/>
        </p:nvSpPr>
        <p:spPr>
          <a:xfrm>
            <a:off x="7941377" y="3771899"/>
            <a:ext cx="669222" cy="369332"/>
          </a:xfrm>
          <a:prstGeom prst="rect">
            <a:avLst/>
          </a:prstGeom>
          <a:noFill/>
        </p:spPr>
        <p:txBody>
          <a:bodyPr wrap="square" rtlCol="0">
            <a:spAutoFit/>
          </a:bodyPr>
          <a:lstStyle/>
          <a:p>
            <a:r>
              <a:rPr lang="zh-CN" altLang="en-US" dirty="0"/>
              <a:t>评估</a:t>
            </a:r>
          </a:p>
        </p:txBody>
      </p:sp>
      <p:sp>
        <p:nvSpPr>
          <p:cNvPr id="35" name="文本框 34">
            <a:extLst>
              <a:ext uri="{FF2B5EF4-FFF2-40B4-BE49-F238E27FC236}">
                <a16:creationId xmlns:a16="http://schemas.microsoft.com/office/drawing/2014/main" id="{A7169407-17D7-469E-9D51-7AD99FA1A815}"/>
              </a:ext>
            </a:extLst>
          </p:cNvPr>
          <p:cNvSpPr txBox="1"/>
          <p:nvPr/>
        </p:nvSpPr>
        <p:spPr>
          <a:xfrm>
            <a:off x="2900678" y="4615377"/>
            <a:ext cx="8471837" cy="369332"/>
          </a:xfrm>
          <a:prstGeom prst="rect">
            <a:avLst/>
          </a:prstGeom>
          <a:noFill/>
          <a:ln>
            <a:solidFill>
              <a:schemeClr val="accent1"/>
            </a:solidFill>
          </a:ln>
        </p:spPr>
        <p:txBody>
          <a:bodyPr wrap="square" rtlCol="0">
            <a:spAutoFit/>
          </a:bodyPr>
          <a:lstStyle/>
          <a:p>
            <a:r>
              <a:rPr lang="zh-CN" altLang="en-US" dirty="0"/>
              <a:t>对</a:t>
            </a:r>
            <a:r>
              <a:rPr lang="en-US" altLang="zh-CN" dirty="0"/>
              <a:t>100</a:t>
            </a:r>
            <a:r>
              <a:rPr lang="zh-CN" altLang="en-US" dirty="0"/>
              <a:t>条推文进行随机的手工标注（来自</a:t>
            </a:r>
            <a:r>
              <a:rPr lang="en-US" altLang="zh-CN" dirty="0"/>
              <a:t>6</a:t>
            </a:r>
            <a:r>
              <a:rPr lang="zh-CN" altLang="en-US" dirty="0"/>
              <a:t>名标注者，以平均分作为真正的情绪得分）</a:t>
            </a:r>
          </a:p>
        </p:txBody>
      </p:sp>
      <p:pic>
        <p:nvPicPr>
          <p:cNvPr id="31" name="图片 30">
            <a:extLst>
              <a:ext uri="{FF2B5EF4-FFF2-40B4-BE49-F238E27FC236}">
                <a16:creationId xmlns:a16="http://schemas.microsoft.com/office/drawing/2014/main" id="{196F8FA6-0C58-41CB-9D40-3E40D3140E75}"/>
              </a:ext>
            </a:extLst>
          </p:cNvPr>
          <p:cNvPicPr>
            <a:picLocks noChangeAspect="1"/>
          </p:cNvPicPr>
          <p:nvPr/>
        </p:nvPicPr>
        <p:blipFill>
          <a:blip r:embed="rId2"/>
          <a:stretch>
            <a:fillRect/>
          </a:stretch>
        </p:blipFill>
        <p:spPr>
          <a:xfrm>
            <a:off x="1035298" y="1086543"/>
            <a:ext cx="9857243" cy="5271363"/>
          </a:xfrm>
          <a:prstGeom prst="rect">
            <a:avLst/>
          </a:prstGeom>
        </p:spPr>
      </p:pic>
      <p:pic>
        <p:nvPicPr>
          <p:cNvPr id="37" name="图片 36">
            <a:extLst>
              <a:ext uri="{FF2B5EF4-FFF2-40B4-BE49-F238E27FC236}">
                <a16:creationId xmlns:a16="http://schemas.microsoft.com/office/drawing/2014/main" id="{2C60FBE4-CB60-4CA7-891B-67662DB3E80B}"/>
              </a:ext>
            </a:extLst>
          </p:cNvPr>
          <p:cNvPicPr>
            <a:picLocks noChangeAspect="1"/>
          </p:cNvPicPr>
          <p:nvPr/>
        </p:nvPicPr>
        <p:blipFill>
          <a:blip r:embed="rId3"/>
          <a:stretch>
            <a:fillRect/>
          </a:stretch>
        </p:blipFill>
        <p:spPr>
          <a:xfrm>
            <a:off x="3067426" y="1395958"/>
            <a:ext cx="6443228" cy="4751881"/>
          </a:xfrm>
          <a:prstGeom prst="rect">
            <a:avLst/>
          </a:prstGeom>
        </p:spPr>
      </p:pic>
    </p:spTree>
    <p:extLst>
      <p:ext uri="{BB962C8B-B14F-4D97-AF65-F5344CB8AC3E}">
        <p14:creationId xmlns:p14="http://schemas.microsoft.com/office/powerpoint/2010/main" val="1967114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ppt_x"/>
                                          </p:val>
                                        </p:tav>
                                        <p:tav tm="100000">
                                          <p:val>
                                            <p:strVal val="#ppt_x"/>
                                          </p:val>
                                        </p:tav>
                                      </p:tavLst>
                                    </p:anim>
                                    <p:anim calcmode="lin" valueType="num">
                                      <p:cBhvr additive="base">
                                        <p:cTn id="1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D96C8C-15B8-4AD9-AF0B-0E22573218C3}"/>
              </a:ext>
            </a:extLst>
          </p:cNvPr>
          <p:cNvSpPr>
            <a:spLocks noGrp="1"/>
          </p:cNvSpPr>
          <p:nvPr>
            <p:ph type="title"/>
          </p:nvPr>
        </p:nvSpPr>
        <p:spPr/>
        <p:txBody>
          <a:bodyPr/>
          <a:lstStyle/>
          <a:p>
            <a:r>
              <a:rPr lang="en-US" altLang="zh-CN" dirty="0"/>
              <a:t>Method——</a:t>
            </a:r>
            <a:r>
              <a:rPr lang="zh-CN" altLang="en-US" dirty="0"/>
              <a:t>推特用户提取</a:t>
            </a:r>
          </a:p>
        </p:txBody>
      </p:sp>
      <p:sp>
        <p:nvSpPr>
          <p:cNvPr id="3" name="页脚占位符 2">
            <a:extLst>
              <a:ext uri="{FF2B5EF4-FFF2-40B4-BE49-F238E27FC236}">
                <a16:creationId xmlns:a16="http://schemas.microsoft.com/office/drawing/2014/main" id="{2463155C-C1D7-43F4-8CAA-43DC1C409C62}"/>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9DF816AE-0874-4B4F-9974-8E7D4A444922}"/>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a:p>
        </p:txBody>
      </p:sp>
      <p:grpSp>
        <p:nvGrpSpPr>
          <p:cNvPr id="25" name="组合 24">
            <a:extLst>
              <a:ext uri="{FF2B5EF4-FFF2-40B4-BE49-F238E27FC236}">
                <a16:creationId xmlns:a16="http://schemas.microsoft.com/office/drawing/2014/main" id="{56A15F6B-15DB-461C-BD1B-4CBE39EC0727}"/>
              </a:ext>
            </a:extLst>
          </p:cNvPr>
          <p:cNvGrpSpPr/>
          <p:nvPr/>
        </p:nvGrpSpPr>
        <p:grpSpPr>
          <a:xfrm>
            <a:off x="-50483" y="2713647"/>
            <a:ext cx="11043603" cy="1658510"/>
            <a:chOff x="476883" y="2694995"/>
            <a:chExt cx="11043603" cy="1658510"/>
          </a:xfrm>
        </p:grpSpPr>
        <p:cxnSp>
          <p:nvCxnSpPr>
            <p:cNvPr id="14" name="直接箭头连接符 13">
              <a:extLst>
                <a:ext uri="{FF2B5EF4-FFF2-40B4-BE49-F238E27FC236}">
                  <a16:creationId xmlns:a16="http://schemas.microsoft.com/office/drawing/2014/main" id="{EECA5327-F938-43B6-A722-D731FDBFC04A}"/>
                </a:ext>
              </a:extLst>
            </p:cNvPr>
            <p:cNvCxnSpPr>
              <a:cxnSpLocks/>
            </p:cNvCxnSpPr>
            <p:nvPr/>
          </p:nvCxnSpPr>
          <p:spPr>
            <a:xfrm>
              <a:off x="6769100" y="3582143"/>
              <a:ext cx="9067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4" name="组合 23">
              <a:extLst>
                <a:ext uri="{FF2B5EF4-FFF2-40B4-BE49-F238E27FC236}">
                  <a16:creationId xmlns:a16="http://schemas.microsoft.com/office/drawing/2014/main" id="{422364CC-3A76-4B24-9798-60F26C5C0D62}"/>
                </a:ext>
              </a:extLst>
            </p:cNvPr>
            <p:cNvGrpSpPr/>
            <p:nvPr/>
          </p:nvGrpSpPr>
          <p:grpSpPr>
            <a:xfrm>
              <a:off x="476883" y="2694995"/>
              <a:ext cx="11043603" cy="1658510"/>
              <a:chOff x="476883" y="1709475"/>
              <a:chExt cx="11043603" cy="1658510"/>
            </a:xfrm>
          </p:grpSpPr>
          <p:cxnSp>
            <p:nvCxnSpPr>
              <p:cNvPr id="7" name="直接箭头连接符 6">
                <a:extLst>
                  <a:ext uri="{FF2B5EF4-FFF2-40B4-BE49-F238E27FC236}">
                    <a16:creationId xmlns:a16="http://schemas.microsoft.com/office/drawing/2014/main" id="{600790E2-280F-4117-8341-A9E707F6EB5C}"/>
                  </a:ext>
                </a:extLst>
              </p:cNvPr>
              <p:cNvCxnSpPr/>
              <p:nvPr/>
            </p:nvCxnSpPr>
            <p:spPr>
              <a:xfrm>
                <a:off x="3444240" y="2519680"/>
                <a:ext cx="6502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1B7BA694-94D7-483B-B2F7-DBA870CFA89C}"/>
                  </a:ext>
                </a:extLst>
              </p:cNvPr>
              <p:cNvSpPr txBox="1"/>
              <p:nvPr/>
            </p:nvSpPr>
            <p:spPr>
              <a:xfrm>
                <a:off x="2373469" y="1850381"/>
                <a:ext cx="7106126" cy="307777"/>
              </a:xfrm>
              <a:prstGeom prst="rect">
                <a:avLst/>
              </a:prstGeom>
              <a:noFill/>
            </p:spPr>
            <p:txBody>
              <a:bodyPr wrap="square" rtlCol="0">
                <a:spAutoFit/>
              </a:bodyPr>
              <a:lstStyle/>
              <a:p>
                <a:r>
                  <a:rPr lang="zh-CN" altLang="en-US" sz="1400" dirty="0"/>
                  <a:t>一个推特用户可以在不同的地点拥有多个带有不同情绪得分的推文 </a:t>
                </a:r>
              </a:p>
            </p:txBody>
          </p:sp>
          <p:cxnSp>
            <p:nvCxnSpPr>
              <p:cNvPr id="10" name="连接符: 曲线 9">
                <a:extLst>
                  <a:ext uri="{FF2B5EF4-FFF2-40B4-BE49-F238E27FC236}">
                    <a16:creationId xmlns:a16="http://schemas.microsoft.com/office/drawing/2014/main" id="{E27E6716-28AD-4EE1-8DB0-9CD345CCFF75}"/>
                  </a:ext>
                </a:extLst>
              </p:cNvPr>
              <p:cNvCxnSpPr>
                <a:cxnSpLocks/>
                <a:endCxn id="8" idx="1"/>
              </p:cNvCxnSpPr>
              <p:nvPr/>
            </p:nvCxnSpPr>
            <p:spPr>
              <a:xfrm flipV="1">
                <a:off x="1960561" y="2004270"/>
                <a:ext cx="412908" cy="150349"/>
              </a:xfrm>
              <a:prstGeom prst="curvedConnector3">
                <a:avLst>
                  <a:gd name="adj1" fmla="val 50000"/>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E92AA38D-AF4B-490A-8573-0D37B6A8E2F2}"/>
                  </a:ext>
                </a:extLst>
              </p:cNvPr>
              <p:cNvSpPr txBox="1"/>
              <p:nvPr/>
            </p:nvSpPr>
            <p:spPr>
              <a:xfrm>
                <a:off x="4196080" y="2133602"/>
                <a:ext cx="2468880" cy="923330"/>
              </a:xfrm>
              <a:prstGeom prst="rect">
                <a:avLst/>
              </a:prstGeom>
              <a:noFill/>
            </p:spPr>
            <p:txBody>
              <a:bodyPr wrap="square" rtlCol="0">
                <a:spAutoFit/>
              </a:bodyPr>
              <a:lstStyle/>
              <a:p>
                <a:r>
                  <a:rPr lang="zh-CN" altLang="en-US" dirty="0"/>
                  <a:t>需要从该用户的所有推文中提取该推特用户对候选人的总体情绪</a:t>
                </a:r>
              </a:p>
            </p:txBody>
          </p:sp>
          <p:sp>
            <p:nvSpPr>
              <p:cNvPr id="16" name="左大括号 15">
                <a:extLst>
                  <a:ext uri="{FF2B5EF4-FFF2-40B4-BE49-F238E27FC236}">
                    <a16:creationId xmlns:a16="http://schemas.microsoft.com/office/drawing/2014/main" id="{37905F32-6A99-4FD1-A201-F82393D32AC3}"/>
                  </a:ext>
                </a:extLst>
              </p:cNvPr>
              <p:cNvSpPr/>
              <p:nvPr/>
            </p:nvSpPr>
            <p:spPr>
              <a:xfrm>
                <a:off x="7726678" y="2005330"/>
                <a:ext cx="208282" cy="114426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76EDDAD3-7433-449C-9D81-12782E4CDD54}"/>
                  </a:ext>
                </a:extLst>
              </p:cNvPr>
              <p:cNvSpPr txBox="1"/>
              <p:nvPr/>
            </p:nvSpPr>
            <p:spPr>
              <a:xfrm>
                <a:off x="8178800" y="1776913"/>
                <a:ext cx="2733040" cy="923330"/>
              </a:xfrm>
              <a:prstGeom prst="rect">
                <a:avLst/>
              </a:prstGeom>
              <a:noFill/>
            </p:spPr>
            <p:txBody>
              <a:bodyPr wrap="square" rtlCol="0">
                <a:spAutoFit/>
              </a:bodyPr>
              <a:lstStyle/>
              <a:p>
                <a:r>
                  <a:rPr lang="zh-CN" altLang="en-US" dirty="0"/>
                  <a:t>一个推特用户有多条推文</a:t>
                </a:r>
                <a:endParaRPr lang="en-US" altLang="zh-CN" dirty="0"/>
              </a:p>
              <a:p>
                <a:r>
                  <a:rPr lang="en-US" altLang="zh-CN" dirty="0"/>
                  <a:t>(</a:t>
                </a:r>
                <a:r>
                  <a:rPr lang="zh-CN" altLang="en-US" dirty="0"/>
                  <a:t>既有关于特朗普的推文又有关于克林顿的推文）</a:t>
                </a:r>
              </a:p>
            </p:txBody>
          </p:sp>
          <p:sp>
            <p:nvSpPr>
              <p:cNvPr id="18" name="文本框 17">
                <a:extLst>
                  <a:ext uri="{FF2B5EF4-FFF2-40B4-BE49-F238E27FC236}">
                    <a16:creationId xmlns:a16="http://schemas.microsoft.com/office/drawing/2014/main" id="{78BF3435-9B0B-4F33-AD4E-0189B5367C4D}"/>
                  </a:ext>
                </a:extLst>
              </p:cNvPr>
              <p:cNvSpPr txBox="1"/>
              <p:nvPr/>
            </p:nvSpPr>
            <p:spPr>
              <a:xfrm>
                <a:off x="8173717" y="2998653"/>
                <a:ext cx="3346769" cy="369332"/>
              </a:xfrm>
              <a:prstGeom prst="rect">
                <a:avLst/>
              </a:prstGeom>
              <a:noFill/>
            </p:spPr>
            <p:txBody>
              <a:bodyPr wrap="square" rtlCol="0">
                <a:spAutoFit/>
              </a:bodyPr>
              <a:lstStyle/>
              <a:p>
                <a:r>
                  <a:rPr lang="zh-CN" altLang="en-US" dirty="0"/>
                  <a:t>无法确定推文的那个地址是家</a:t>
                </a:r>
              </a:p>
            </p:txBody>
          </p:sp>
          <p:sp>
            <p:nvSpPr>
              <p:cNvPr id="19" name="文本框 18">
                <a:extLst>
                  <a:ext uri="{FF2B5EF4-FFF2-40B4-BE49-F238E27FC236}">
                    <a16:creationId xmlns:a16="http://schemas.microsoft.com/office/drawing/2014/main" id="{90F548A2-87D5-4136-AE9E-FAD16F8ECD87}"/>
                  </a:ext>
                </a:extLst>
              </p:cNvPr>
              <p:cNvSpPr txBox="1"/>
              <p:nvPr/>
            </p:nvSpPr>
            <p:spPr>
              <a:xfrm>
                <a:off x="6614159" y="2315157"/>
                <a:ext cx="1813559" cy="276999"/>
              </a:xfrm>
              <a:prstGeom prst="rect">
                <a:avLst/>
              </a:prstGeom>
              <a:noFill/>
            </p:spPr>
            <p:txBody>
              <a:bodyPr wrap="square" rtlCol="0">
                <a:spAutoFit/>
              </a:bodyPr>
              <a:lstStyle/>
              <a:p>
                <a:r>
                  <a:rPr lang="zh-CN" altLang="en-US" sz="1200" dirty="0"/>
                  <a:t>需要解决的问题</a:t>
                </a:r>
              </a:p>
            </p:txBody>
          </p:sp>
          <p:sp>
            <p:nvSpPr>
              <p:cNvPr id="22" name="文本框 21">
                <a:extLst>
                  <a:ext uri="{FF2B5EF4-FFF2-40B4-BE49-F238E27FC236}">
                    <a16:creationId xmlns:a16="http://schemas.microsoft.com/office/drawing/2014/main" id="{586225C1-7FF7-4008-A5D4-D5B1AAC21140}"/>
                  </a:ext>
                </a:extLst>
              </p:cNvPr>
              <p:cNvSpPr txBox="1"/>
              <p:nvPr/>
            </p:nvSpPr>
            <p:spPr>
              <a:xfrm>
                <a:off x="476883" y="2088494"/>
                <a:ext cx="2967356" cy="923330"/>
              </a:xfrm>
              <a:prstGeom prst="rect">
                <a:avLst/>
              </a:prstGeom>
              <a:noFill/>
            </p:spPr>
            <p:txBody>
              <a:bodyPr wrap="square" rtlCol="0">
                <a:spAutoFit/>
              </a:bodyPr>
              <a:lstStyle/>
              <a:p>
                <a:r>
                  <a:rPr lang="zh-CN" altLang="en-US" dirty="0"/>
                  <a:t>本项研究的假设：一个推特用户代表一个</a:t>
                </a:r>
                <a:r>
                  <a:rPr lang="en-US" altLang="zh-CN" dirty="0"/>
                  <a:t>Georgia</a:t>
                </a:r>
                <a:r>
                  <a:rPr lang="zh-CN" altLang="en-US" dirty="0"/>
                  <a:t>洲人，且这个人在一县只有一票</a:t>
                </a:r>
              </a:p>
            </p:txBody>
          </p:sp>
          <p:sp>
            <p:nvSpPr>
              <p:cNvPr id="23" name="文本框 22">
                <a:extLst>
                  <a:ext uri="{FF2B5EF4-FFF2-40B4-BE49-F238E27FC236}">
                    <a16:creationId xmlns:a16="http://schemas.microsoft.com/office/drawing/2014/main" id="{5CB2B6CF-FFA7-47D2-975F-5639240EB1F3}"/>
                  </a:ext>
                </a:extLst>
              </p:cNvPr>
              <p:cNvSpPr txBox="1"/>
              <p:nvPr/>
            </p:nvSpPr>
            <p:spPr>
              <a:xfrm rot="19905765">
                <a:off x="1784141" y="1709475"/>
                <a:ext cx="630238" cy="369332"/>
              </a:xfrm>
              <a:prstGeom prst="rect">
                <a:avLst/>
              </a:prstGeom>
              <a:noFill/>
            </p:spPr>
            <p:txBody>
              <a:bodyPr wrap="square" rtlCol="0">
                <a:spAutoFit/>
              </a:bodyPr>
              <a:lstStyle/>
              <a:p>
                <a:r>
                  <a:rPr lang="en-US" altLang="zh-CN" dirty="0"/>
                  <a:t>but</a:t>
                </a:r>
                <a:endParaRPr lang="zh-CN" altLang="en-US" dirty="0"/>
              </a:p>
            </p:txBody>
          </p:sp>
        </p:grpSp>
      </p:grpSp>
      <p:cxnSp>
        <p:nvCxnSpPr>
          <p:cNvPr id="30" name="连接符: 曲线 29">
            <a:extLst>
              <a:ext uri="{FF2B5EF4-FFF2-40B4-BE49-F238E27FC236}">
                <a16:creationId xmlns:a16="http://schemas.microsoft.com/office/drawing/2014/main" id="{40334141-6B41-448B-97BB-EFE93ECEE14F}"/>
              </a:ext>
            </a:extLst>
          </p:cNvPr>
          <p:cNvCxnSpPr>
            <a:cxnSpLocks/>
          </p:cNvCxnSpPr>
          <p:nvPr/>
        </p:nvCxnSpPr>
        <p:spPr>
          <a:xfrm flipV="1">
            <a:off x="10345897" y="1852269"/>
            <a:ext cx="1015549" cy="116698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A543AFD5-62C5-41B0-8DEC-329C0BB542DE}"/>
                  </a:ext>
                </a:extLst>
              </p:cNvPr>
              <p:cNvSpPr txBox="1"/>
              <p:nvPr/>
            </p:nvSpPr>
            <p:spPr>
              <a:xfrm>
                <a:off x="402222" y="1602280"/>
                <a:ext cx="3587116" cy="646331"/>
              </a:xfrm>
              <a:prstGeom prst="rect">
                <a:avLst/>
              </a:prstGeom>
              <a:noFill/>
            </p:spPr>
            <p:txBody>
              <a:bodyPr wrap="square" rtlCol="0">
                <a:spAutoFit/>
              </a:bodyPr>
              <a:lstStyle/>
              <a:p>
                <a:r>
                  <a:rPr lang="en-US" altLang="zh-CN" dirty="0"/>
                  <a:t> </a:t>
                </a:r>
                <a:r>
                  <a:rPr lang="zh-CN" altLang="en-US" dirty="0"/>
                  <a:t>计算该用户的</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𝐶</m:t>
                        </m:r>
                      </m:e>
                      <m:sub>
                        <m:r>
                          <m:rPr>
                            <m:sty m:val="p"/>
                          </m:rPr>
                          <a:rPr lang="en-US" altLang="zh-CN" i="1">
                            <a:latin typeface="Cambria Math" panose="02040503050406030204" pitchFamily="18" charset="0"/>
                          </a:rPr>
                          <m:t>sen</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𝑠𝑒𝑛</m:t>
                        </m:r>
                      </m:sub>
                    </m:sSub>
                  </m:oMath>
                </a14:m>
                <a:endParaRPr lang="en-US" altLang="zh-CN" dirty="0"/>
              </a:p>
              <a:p>
                <a:r>
                  <a:rPr lang="en-US" altLang="zh-CN" dirty="0"/>
                  <a:t>(</a:t>
                </a:r>
                <a:r>
                  <a:rPr lang="zh-CN" altLang="en-US" dirty="0"/>
                  <a:t>忽略投票给独立候选人的可能性） </a:t>
                </a:r>
                <a:r>
                  <a:rPr lang="en-US" altLang="zh-CN" dirty="0"/>
                  <a:t> </a:t>
                </a:r>
                <a:endParaRPr lang="zh-CN" altLang="en-US" dirty="0"/>
              </a:p>
            </p:txBody>
          </p:sp>
        </mc:Choice>
        <mc:Fallback xmlns="">
          <p:sp>
            <p:nvSpPr>
              <p:cNvPr id="32" name="文本框 31">
                <a:extLst>
                  <a:ext uri="{FF2B5EF4-FFF2-40B4-BE49-F238E27FC236}">
                    <a16:creationId xmlns:a16="http://schemas.microsoft.com/office/drawing/2014/main" id="{A543AFD5-62C5-41B0-8DEC-329C0BB542DE}"/>
                  </a:ext>
                </a:extLst>
              </p:cNvPr>
              <p:cNvSpPr txBox="1">
                <a:spLocks noRot="1" noChangeAspect="1" noMove="1" noResize="1" noEditPoints="1" noAdjustHandles="1" noChangeArrowheads="1" noChangeShapeType="1" noTextEdit="1"/>
              </p:cNvSpPr>
              <p:nvPr/>
            </p:nvSpPr>
            <p:spPr>
              <a:xfrm>
                <a:off x="402222" y="1602280"/>
                <a:ext cx="3587116" cy="646331"/>
              </a:xfrm>
              <a:prstGeom prst="rect">
                <a:avLst/>
              </a:prstGeom>
              <a:blipFill>
                <a:blip r:embed="rId2"/>
                <a:stretch>
                  <a:fillRect l="-1531" t="-5660" r="-4252" b="-14151"/>
                </a:stretch>
              </a:blipFill>
            </p:spPr>
            <p:txBody>
              <a:bodyPr/>
              <a:lstStyle/>
              <a:p>
                <a:r>
                  <a:rPr lang="zh-CN" altLang="en-US">
                    <a:noFill/>
                  </a:rPr>
                  <a:t> </a:t>
                </a:r>
              </a:p>
            </p:txBody>
          </p:sp>
        </mc:Fallback>
      </mc:AlternateContent>
      <p:cxnSp>
        <p:nvCxnSpPr>
          <p:cNvPr id="34" name="直接箭头连接符 33">
            <a:extLst>
              <a:ext uri="{FF2B5EF4-FFF2-40B4-BE49-F238E27FC236}">
                <a16:creationId xmlns:a16="http://schemas.microsoft.com/office/drawing/2014/main" id="{72A76EEF-A996-440A-A1E0-3D7CE2411F2E}"/>
              </a:ext>
            </a:extLst>
          </p:cNvPr>
          <p:cNvCxnSpPr>
            <a:cxnSpLocks/>
          </p:cNvCxnSpPr>
          <p:nvPr/>
        </p:nvCxnSpPr>
        <p:spPr>
          <a:xfrm flipV="1">
            <a:off x="3627120" y="1883109"/>
            <a:ext cx="828040" cy="4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9" name="组合 38">
            <a:extLst>
              <a:ext uri="{FF2B5EF4-FFF2-40B4-BE49-F238E27FC236}">
                <a16:creationId xmlns:a16="http://schemas.microsoft.com/office/drawing/2014/main" id="{728F8C46-2530-4505-BC00-23D94B9EA5FA}"/>
              </a:ext>
            </a:extLst>
          </p:cNvPr>
          <p:cNvGrpSpPr/>
          <p:nvPr/>
        </p:nvGrpSpPr>
        <p:grpSpPr>
          <a:xfrm>
            <a:off x="4952300" y="1466031"/>
            <a:ext cx="6558980" cy="923330"/>
            <a:chOff x="4850700" y="1587951"/>
            <a:chExt cx="6558980" cy="923330"/>
          </a:xfrm>
        </p:grpSpPr>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637DF689-657B-4FCB-BFB3-7A8B2D787B08}"/>
                    </a:ext>
                  </a:extLst>
                </p:cNvPr>
                <p:cNvSpPr txBox="1"/>
                <p:nvPr/>
              </p:nvSpPr>
              <p:spPr>
                <a:xfrm>
                  <a:off x="4850700" y="1605149"/>
                  <a:ext cx="6040820" cy="884281"/>
                </a:xfrm>
                <a:prstGeom prst="rect">
                  <a:avLst/>
                </a:prstGeom>
                <a:noFill/>
              </p:spPr>
              <p:txBody>
                <a:bodyPr wrap="square" lIns="0" tIns="0" rIns="0" bIns="0" rtlCol="0">
                  <a:spAutoFit/>
                </a:bodyPr>
                <a:lstStyle/>
                <a:p>
                  <a14:m>
                    <m:oMath xmlns:m="http://schemas.openxmlformats.org/officeDocument/2006/math">
                      <m:r>
                        <a:rPr lang="zh-CN" altLang="en-US" i="1" smtClean="0">
                          <a:latin typeface="Cambria Math" panose="02040503050406030204" pitchFamily="18" charset="0"/>
                        </a:rPr>
                        <m:t>该用户</m:t>
                      </m:r>
                    </m:oMath>
                  </a14:m>
                  <a:r>
                    <a:rPr lang="zh-CN" altLang="en-US" dirty="0"/>
                    <a:t>对克林顿的支持率</a:t>
                  </a:r>
                  <a:r>
                    <a:rPr lang="en-US" altLang="zh-CN" dirty="0"/>
                    <a:t>=</a:t>
                  </a:r>
                  <a14:m>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r>
                                <a:rPr lang="en-US" altLang="zh-CN" i="1">
                                  <a:latin typeface="Cambria Math" panose="02040503050406030204" pitchFamily="18" charset="0"/>
                                </a:rPr>
                                <m:t>1</m:t>
                              </m:r>
                              <m:r>
                                <a:rPr lang="en-US" altLang="zh-CN" i="1" smtClean="0">
                                  <a:latin typeface="Cambria Math" panose="02040503050406030204" pitchFamily="18" charset="0"/>
                                </a:rPr>
                                <m:t>0</m:t>
                              </m:r>
                              <m:r>
                                <a:rPr lang="en-US" altLang="zh-CN" i="1">
                                  <a:latin typeface="Cambria Math" panose="02040503050406030204" pitchFamily="18" charset="0"/>
                                </a:rPr>
                                <m:t>0</m:t>
                              </m:r>
                              <m:r>
                                <a:rPr lang="en-US" altLang="zh-CN" i="1" smtClean="0">
                                  <a:latin typeface="Cambria Math" panose="02040503050406030204" pitchFamily="18" charset="0"/>
                                </a:rPr>
                                <m:t>%</m:t>
                              </m:r>
                            </m:e>
                            <m:e>
                              <m:r>
                                <a:rPr lang="en-US" altLang="zh-CN" i="1">
                                  <a:latin typeface="Cambria Math" panose="02040503050406030204" pitchFamily="18" charset="0"/>
                                </a:rPr>
                                <m:t>1</m:t>
                              </m:r>
                              <m:r>
                                <a:rPr lang="en-US" altLang="zh-CN" i="1" smtClean="0">
                                  <a:latin typeface="Cambria Math" panose="02040503050406030204" pitchFamily="18" charset="0"/>
                                </a:rPr>
                                <m:t>.</m:t>
                              </m:r>
                              <m:r>
                                <a:rPr lang="en-US" altLang="zh-CN" i="1">
                                  <a:latin typeface="Cambria Math" panose="02040503050406030204" pitchFamily="18" charset="0"/>
                                </a:rPr>
                                <m:t>2</m:t>
                              </m:r>
                              <m:r>
                                <a:rPr lang="en-US" altLang="zh-CN" i="1" smtClean="0">
                                  <a:latin typeface="Cambria Math" panose="02040503050406030204" pitchFamily="18" charset="0"/>
                                </a:rPr>
                                <m:t>5</m:t>
                              </m:r>
                              <m:r>
                                <a:rPr lang="en-US" altLang="zh-CN" i="1" smtClean="0">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差值</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m:t>
                              </m:r>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5</m:t>
                              </m:r>
                            </m:e>
                            <m:e>
                              <m:r>
                                <a:rPr lang="en-US" altLang="zh-CN" i="1">
                                  <a:latin typeface="Cambria Math" panose="02040503050406030204" pitchFamily="18" charset="0"/>
                                </a:rPr>
                                <m:t>0</m:t>
                              </m:r>
                              <m:r>
                                <a:rPr lang="en-US" altLang="zh-CN" i="1" smtClean="0">
                                  <a:latin typeface="Cambria Math" panose="02040503050406030204" pitchFamily="18" charset="0"/>
                                </a:rPr>
                                <m:t>%</m:t>
                              </m:r>
                            </m:e>
                          </m:eqArr>
                        </m:e>
                      </m:d>
                    </m:oMath>
                  </a14:m>
                  <a:endParaRPr lang="zh-CN" altLang="en-US" dirty="0"/>
                </a:p>
              </p:txBody>
            </p:sp>
          </mc:Choice>
          <mc:Fallback xmlns="">
            <p:sp>
              <p:nvSpPr>
                <p:cNvPr id="37" name="文本框 36">
                  <a:extLst>
                    <a:ext uri="{FF2B5EF4-FFF2-40B4-BE49-F238E27FC236}">
                      <a16:creationId xmlns:a16="http://schemas.microsoft.com/office/drawing/2014/main" id="{637DF689-657B-4FCB-BFB3-7A8B2D787B08}"/>
                    </a:ext>
                  </a:extLst>
                </p:cNvPr>
                <p:cNvSpPr txBox="1">
                  <a:spLocks noRot="1" noChangeAspect="1" noMove="1" noResize="1" noEditPoints="1" noAdjustHandles="1" noChangeArrowheads="1" noChangeShapeType="1" noTextEdit="1"/>
                </p:cNvSpPr>
                <p:nvPr/>
              </p:nvSpPr>
              <p:spPr>
                <a:xfrm>
                  <a:off x="4850700" y="1605149"/>
                  <a:ext cx="6040820" cy="88428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06869B48-C181-4DA7-A233-6CEBA5716171}"/>
                    </a:ext>
                  </a:extLst>
                </p:cNvPr>
                <p:cNvSpPr txBox="1"/>
                <p:nvPr/>
              </p:nvSpPr>
              <p:spPr>
                <a:xfrm>
                  <a:off x="9497060" y="1587951"/>
                  <a:ext cx="1912620" cy="923330"/>
                </a:xfrm>
                <a:prstGeom prst="rect">
                  <a:avLst/>
                </a:prstGeom>
                <a:noFill/>
              </p:spPr>
              <p:txBody>
                <a:bodyPr wrap="square" rtlCol="0">
                  <a:spAutoFit/>
                </a:bodyPr>
                <a:lstStyle/>
                <a:p>
                  <a:pPr algn="ctr"/>
                  <a:r>
                    <a:rPr lang="zh-CN" altLang="en-US" dirty="0"/>
                    <a:t>差值</a:t>
                  </a:r>
                  <a:r>
                    <a:rPr lang="en-US" altLang="zh-CN" dirty="0"/>
                    <a:t>&gt;0.4</a:t>
                  </a:r>
                </a:p>
                <a:p>
                  <a:pPr algn="ctr"/>
                  <a14:m>
                    <m:oMath xmlns:m="http://schemas.openxmlformats.org/officeDocument/2006/math">
                      <m:r>
                        <a:rPr lang="en-US" altLang="zh-CN" i="1" dirty="0">
                          <a:latin typeface="Cambria Math" panose="02040503050406030204" pitchFamily="18" charset="0"/>
                        </a:rPr>
                        <m:t>−</m:t>
                      </m:r>
                    </m:oMath>
                  </a14:m>
                  <a:r>
                    <a:rPr lang="en-US" altLang="zh-CN" dirty="0"/>
                    <a:t>0.4</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a14:m>
                  <a:r>
                    <a:rPr lang="zh-CN" altLang="en-US" dirty="0"/>
                    <a:t>差值</a:t>
                  </a:r>
                  <a14:m>
                    <m:oMath xmlns:m="http://schemas.openxmlformats.org/officeDocument/2006/math">
                      <m:r>
                        <a:rPr lang="zh-CN" altLang="en-US" i="1" dirty="0" smtClean="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0</m:t>
                      </m:r>
                    </m:oMath>
                  </a14:m>
                  <a:r>
                    <a:rPr lang="en-US" altLang="zh-CN" dirty="0"/>
                    <a:t>.4</a:t>
                  </a:r>
                </a:p>
                <a:p>
                  <a:pPr algn="ctr"/>
                  <a:r>
                    <a:rPr lang="zh-CN" altLang="en-US" dirty="0"/>
                    <a:t>差值</a:t>
                  </a:r>
                  <a:r>
                    <a:rPr lang="en-US" altLang="zh-CN" dirty="0"/>
                    <a:t>&lt;-0.4 </a:t>
                  </a:r>
                  <a:endParaRPr lang="zh-CN" altLang="en-US" dirty="0"/>
                </a:p>
              </p:txBody>
            </p:sp>
          </mc:Choice>
          <mc:Fallback xmlns="">
            <p:sp>
              <p:nvSpPr>
                <p:cNvPr id="38" name="文本框 37">
                  <a:extLst>
                    <a:ext uri="{FF2B5EF4-FFF2-40B4-BE49-F238E27FC236}">
                      <a16:creationId xmlns:a16="http://schemas.microsoft.com/office/drawing/2014/main" id="{06869B48-C181-4DA7-A233-6CEBA5716171}"/>
                    </a:ext>
                  </a:extLst>
                </p:cNvPr>
                <p:cNvSpPr txBox="1">
                  <a:spLocks noRot="1" noChangeAspect="1" noMove="1" noResize="1" noEditPoints="1" noAdjustHandles="1" noChangeArrowheads="1" noChangeShapeType="1" noTextEdit="1"/>
                </p:cNvSpPr>
                <p:nvPr/>
              </p:nvSpPr>
              <p:spPr>
                <a:xfrm>
                  <a:off x="9497060" y="1587951"/>
                  <a:ext cx="1912620" cy="923330"/>
                </a:xfrm>
                <a:prstGeom prst="rect">
                  <a:avLst/>
                </a:prstGeom>
                <a:blipFill>
                  <a:blip r:embed="rId4"/>
                  <a:stretch>
                    <a:fillRect t="-3289" b="-9211"/>
                  </a:stretch>
                </a:blipFill>
              </p:spPr>
              <p:txBody>
                <a:bodyPr/>
                <a:lstStyle/>
                <a:p>
                  <a:r>
                    <a:rPr lang="zh-CN" altLang="en-US">
                      <a:noFill/>
                    </a:rPr>
                    <a:t> </a:t>
                  </a:r>
                </a:p>
              </p:txBody>
            </p:sp>
          </mc:Fallback>
        </mc:AlternateContent>
      </p:grpSp>
      <p:pic>
        <p:nvPicPr>
          <p:cNvPr id="41" name="图片 40">
            <a:extLst>
              <a:ext uri="{FF2B5EF4-FFF2-40B4-BE49-F238E27FC236}">
                <a16:creationId xmlns:a16="http://schemas.microsoft.com/office/drawing/2014/main" id="{9EE618DA-34FE-4573-AA84-7300BD9EE86B}"/>
              </a:ext>
            </a:extLst>
          </p:cNvPr>
          <p:cNvPicPr>
            <a:picLocks noChangeAspect="1"/>
          </p:cNvPicPr>
          <p:nvPr/>
        </p:nvPicPr>
        <p:blipFill>
          <a:blip r:embed="rId5"/>
          <a:stretch>
            <a:fillRect/>
          </a:stretch>
        </p:blipFill>
        <p:spPr>
          <a:xfrm>
            <a:off x="4502603" y="53259"/>
            <a:ext cx="5809982" cy="2638101"/>
          </a:xfrm>
          <a:prstGeom prst="rect">
            <a:avLst/>
          </a:prstGeom>
        </p:spPr>
      </p:pic>
      <p:cxnSp>
        <p:nvCxnSpPr>
          <p:cNvPr id="43" name="连接符: 曲线 42">
            <a:extLst>
              <a:ext uri="{FF2B5EF4-FFF2-40B4-BE49-F238E27FC236}">
                <a16:creationId xmlns:a16="http://schemas.microsoft.com/office/drawing/2014/main" id="{B8A557E7-247F-4B5A-B855-23951F544ECB}"/>
              </a:ext>
            </a:extLst>
          </p:cNvPr>
          <p:cNvCxnSpPr>
            <a:cxnSpLocks/>
          </p:cNvCxnSpPr>
          <p:nvPr/>
        </p:nvCxnSpPr>
        <p:spPr>
          <a:xfrm flipH="1">
            <a:off x="10585385" y="4199838"/>
            <a:ext cx="207326" cy="686115"/>
          </a:xfrm>
          <a:prstGeom prst="curvedConnector4">
            <a:avLst>
              <a:gd name="adj1" fmla="val -110261"/>
              <a:gd name="adj2" fmla="val 63457"/>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5385F51D-39B2-49F3-A0EB-FD323F6E3445}"/>
              </a:ext>
            </a:extLst>
          </p:cNvPr>
          <p:cNvSpPr txBox="1"/>
          <p:nvPr/>
        </p:nvSpPr>
        <p:spPr>
          <a:xfrm>
            <a:off x="4455160" y="4883937"/>
            <a:ext cx="7437756" cy="646331"/>
          </a:xfrm>
          <a:prstGeom prst="rect">
            <a:avLst/>
          </a:prstGeom>
          <a:noFill/>
        </p:spPr>
        <p:txBody>
          <a:bodyPr wrap="square" rtlCol="0">
            <a:spAutoFit/>
          </a:bodyPr>
          <a:lstStyle/>
          <a:p>
            <a:r>
              <a:rPr lang="zh-CN" altLang="en-US" dirty="0"/>
              <a:t>将用户分配到该用户在晚</a:t>
            </a:r>
            <a:r>
              <a:rPr lang="en-US" altLang="zh-CN" dirty="0"/>
              <a:t>8</a:t>
            </a:r>
            <a:r>
              <a:rPr lang="zh-CN" altLang="en-US" dirty="0"/>
              <a:t>点到早</a:t>
            </a:r>
            <a:r>
              <a:rPr lang="en-US" altLang="zh-CN" dirty="0"/>
              <a:t>8</a:t>
            </a:r>
            <a:r>
              <a:rPr lang="zh-CN" altLang="en-US" dirty="0"/>
              <a:t>点之间推文中发现最高位置的那个县</a:t>
            </a:r>
            <a:endParaRPr lang="en-US" altLang="zh-CN" dirty="0"/>
          </a:p>
          <a:p>
            <a:r>
              <a:rPr lang="zh-CN" altLang="en-US" dirty="0"/>
              <a:t>如果找不到就用最频繁的县作为自己的家乡</a:t>
            </a:r>
          </a:p>
        </p:txBody>
      </p:sp>
      <p:sp>
        <p:nvSpPr>
          <p:cNvPr id="47" name="箭头: 右 46">
            <a:extLst>
              <a:ext uri="{FF2B5EF4-FFF2-40B4-BE49-F238E27FC236}">
                <a16:creationId xmlns:a16="http://schemas.microsoft.com/office/drawing/2014/main" id="{54E14D07-FB8E-460F-8E1C-C6674B8BB981}"/>
              </a:ext>
            </a:extLst>
          </p:cNvPr>
          <p:cNvSpPr/>
          <p:nvPr/>
        </p:nvSpPr>
        <p:spPr>
          <a:xfrm>
            <a:off x="10345897" y="3282188"/>
            <a:ext cx="484663" cy="24166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3D5D5265-1EDC-4C07-97A5-D1F2BE017186}"/>
              </a:ext>
            </a:extLst>
          </p:cNvPr>
          <p:cNvSpPr txBox="1"/>
          <p:nvPr/>
        </p:nvSpPr>
        <p:spPr>
          <a:xfrm>
            <a:off x="10830560" y="3158792"/>
            <a:ext cx="1442720" cy="369332"/>
          </a:xfrm>
          <a:prstGeom prst="rect">
            <a:avLst/>
          </a:prstGeom>
          <a:noFill/>
          <a:ln>
            <a:solidFill>
              <a:srgbClr val="FF0000"/>
            </a:solidFill>
          </a:ln>
        </p:spPr>
        <p:txBody>
          <a:bodyPr wrap="square" rtlCol="0">
            <a:spAutoFit/>
          </a:bodyPr>
          <a:lstStyle/>
          <a:p>
            <a:r>
              <a:rPr lang="en-US" altLang="zh-CN" dirty="0"/>
              <a:t>8346</a:t>
            </a:r>
            <a:r>
              <a:rPr lang="zh-CN" altLang="en-US" dirty="0"/>
              <a:t>个用户</a:t>
            </a:r>
          </a:p>
        </p:txBody>
      </p:sp>
      <p:pic>
        <p:nvPicPr>
          <p:cNvPr id="53" name="图片 52">
            <a:extLst>
              <a:ext uri="{FF2B5EF4-FFF2-40B4-BE49-F238E27FC236}">
                <a16:creationId xmlns:a16="http://schemas.microsoft.com/office/drawing/2014/main" id="{98FA9AC3-AE68-4B76-9685-84122B625ED3}"/>
              </a:ext>
            </a:extLst>
          </p:cNvPr>
          <p:cNvPicPr>
            <a:picLocks noChangeAspect="1"/>
          </p:cNvPicPr>
          <p:nvPr/>
        </p:nvPicPr>
        <p:blipFill>
          <a:blip r:embed="rId6"/>
          <a:stretch>
            <a:fillRect/>
          </a:stretch>
        </p:blipFill>
        <p:spPr>
          <a:xfrm>
            <a:off x="3547672" y="0"/>
            <a:ext cx="5096656" cy="6858000"/>
          </a:xfrm>
          <a:prstGeom prst="rect">
            <a:avLst/>
          </a:prstGeom>
        </p:spPr>
      </p:pic>
    </p:spTree>
    <p:extLst>
      <p:ext uri="{BB962C8B-B14F-4D97-AF65-F5344CB8AC3E}">
        <p14:creationId xmlns:p14="http://schemas.microsoft.com/office/powerpoint/2010/main" val="2362782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500" fill="hold"/>
                                        <p:tgtEl>
                                          <p:spTgt spid="41"/>
                                        </p:tgtEl>
                                        <p:attrNameLst>
                                          <p:attrName>ppt_x</p:attrName>
                                        </p:attrNameLst>
                                      </p:cBhvr>
                                      <p:tavLst>
                                        <p:tav tm="0">
                                          <p:val>
                                            <p:strVal val="#ppt_x"/>
                                          </p:val>
                                        </p:tav>
                                        <p:tav tm="100000">
                                          <p:val>
                                            <p:strVal val="#ppt_x"/>
                                          </p:val>
                                        </p:tav>
                                      </p:tavLst>
                                    </p:anim>
                                    <p:anim calcmode="lin" valueType="num">
                                      <p:cBhvr additive="base">
                                        <p:cTn id="8"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4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anim calcmode="lin" valueType="num">
                                      <p:cBhvr additive="base">
                                        <p:cTn id="17" dur="500" fill="hold"/>
                                        <p:tgtEl>
                                          <p:spTgt spid="53"/>
                                        </p:tgtEl>
                                        <p:attrNameLst>
                                          <p:attrName>ppt_x</p:attrName>
                                        </p:attrNameLst>
                                      </p:cBhvr>
                                      <p:tavLst>
                                        <p:tav tm="0">
                                          <p:val>
                                            <p:strVal val="#ppt_x"/>
                                          </p:val>
                                        </p:tav>
                                        <p:tav tm="100000">
                                          <p:val>
                                            <p:strVal val="#ppt_x"/>
                                          </p:val>
                                        </p:tav>
                                      </p:tavLst>
                                    </p:anim>
                                    <p:anim calcmode="lin" valueType="num">
                                      <p:cBhvr additive="base">
                                        <p:cTn id="1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CDC011-DBAC-4EED-B6DD-C8F05D9736A5}"/>
              </a:ext>
            </a:extLst>
          </p:cNvPr>
          <p:cNvSpPr>
            <a:spLocks noGrp="1"/>
          </p:cNvSpPr>
          <p:nvPr>
            <p:ph type="title"/>
          </p:nvPr>
        </p:nvSpPr>
        <p:spPr/>
        <p:txBody>
          <a:bodyPr/>
          <a:lstStyle/>
          <a:p>
            <a:r>
              <a:rPr lang="en-US" altLang="zh-CN" dirty="0"/>
              <a:t>Method——</a:t>
            </a:r>
            <a:r>
              <a:rPr lang="zh-CN" altLang="en-US" dirty="0"/>
              <a:t>推特用户提取</a:t>
            </a:r>
          </a:p>
        </p:txBody>
      </p:sp>
      <p:sp>
        <p:nvSpPr>
          <p:cNvPr id="3" name="页脚占位符 2">
            <a:extLst>
              <a:ext uri="{FF2B5EF4-FFF2-40B4-BE49-F238E27FC236}">
                <a16:creationId xmlns:a16="http://schemas.microsoft.com/office/drawing/2014/main" id="{DB149A70-EEC4-412C-A0C5-3064EE96101C}"/>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654C3604-C145-4C02-9083-8B24A9BBBB05}"/>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a:p>
        </p:txBody>
      </p:sp>
      <p:sp>
        <p:nvSpPr>
          <p:cNvPr id="5" name="文本框 4">
            <a:extLst>
              <a:ext uri="{FF2B5EF4-FFF2-40B4-BE49-F238E27FC236}">
                <a16:creationId xmlns:a16="http://schemas.microsoft.com/office/drawing/2014/main" id="{EA1964E1-15EA-4B41-88CE-3065204BE811}"/>
              </a:ext>
            </a:extLst>
          </p:cNvPr>
          <p:cNvSpPr txBox="1"/>
          <p:nvPr/>
        </p:nvSpPr>
        <p:spPr>
          <a:xfrm>
            <a:off x="669924" y="1300480"/>
            <a:ext cx="4541520" cy="369332"/>
          </a:xfrm>
          <a:prstGeom prst="rect">
            <a:avLst/>
          </a:prstGeom>
          <a:noFill/>
        </p:spPr>
        <p:txBody>
          <a:bodyPr wrap="square" rtlCol="0">
            <a:spAutoFit/>
          </a:bodyPr>
          <a:lstStyle/>
          <a:p>
            <a:r>
              <a:rPr lang="zh-CN" altLang="en-US" dirty="0"/>
              <a:t>在流程开始时执行了一个机器人检查流程</a:t>
            </a:r>
          </a:p>
        </p:txBody>
      </p:sp>
      <p:pic>
        <p:nvPicPr>
          <p:cNvPr id="7" name="图片 6">
            <a:extLst>
              <a:ext uri="{FF2B5EF4-FFF2-40B4-BE49-F238E27FC236}">
                <a16:creationId xmlns:a16="http://schemas.microsoft.com/office/drawing/2014/main" id="{785F4D3B-4B6D-4EE6-AE06-2DAEA756E3DE}"/>
              </a:ext>
            </a:extLst>
          </p:cNvPr>
          <p:cNvPicPr>
            <a:picLocks noChangeAspect="1"/>
          </p:cNvPicPr>
          <p:nvPr/>
        </p:nvPicPr>
        <p:blipFill>
          <a:blip r:embed="rId2"/>
          <a:stretch>
            <a:fillRect/>
          </a:stretch>
        </p:blipFill>
        <p:spPr>
          <a:xfrm>
            <a:off x="930910" y="2078796"/>
            <a:ext cx="6963410" cy="3795192"/>
          </a:xfrm>
          <a:prstGeom prst="rect">
            <a:avLst/>
          </a:prstGeom>
        </p:spPr>
      </p:pic>
      <p:sp>
        <p:nvSpPr>
          <p:cNvPr id="8" name="文本框 7">
            <a:extLst>
              <a:ext uri="{FF2B5EF4-FFF2-40B4-BE49-F238E27FC236}">
                <a16:creationId xmlns:a16="http://schemas.microsoft.com/office/drawing/2014/main" id="{411BED4D-7D7B-4CE7-A45B-2CD5B128D0C1}"/>
              </a:ext>
            </a:extLst>
          </p:cNvPr>
          <p:cNvSpPr txBox="1"/>
          <p:nvPr/>
        </p:nvSpPr>
        <p:spPr>
          <a:xfrm>
            <a:off x="8038214" y="2521750"/>
            <a:ext cx="3402419" cy="1101923"/>
          </a:xfrm>
          <a:prstGeom prst="foldedCorner">
            <a:avLst/>
          </a:prstGeom>
          <a:noFill/>
        </p:spPr>
        <p:txBody>
          <a:bodyPr wrap="square" rtlCol="0">
            <a:spAutoFit/>
          </a:bodyPr>
          <a:lstStyle/>
          <a:p>
            <a:r>
              <a:rPr lang="zh-CN" altLang="en-US" dirty="0"/>
              <a:t>少量</a:t>
            </a:r>
            <a:r>
              <a:rPr lang="en-US" altLang="zh-CN" dirty="0"/>
              <a:t>id</a:t>
            </a:r>
            <a:r>
              <a:rPr lang="zh-CN" altLang="en-US" dirty="0"/>
              <a:t>负责非常多的帖子，但人工检查这些发多帖子的为真人，因此被保存</a:t>
            </a:r>
          </a:p>
        </p:txBody>
      </p:sp>
    </p:spTree>
    <p:extLst>
      <p:ext uri="{BB962C8B-B14F-4D97-AF65-F5344CB8AC3E}">
        <p14:creationId xmlns:p14="http://schemas.microsoft.com/office/powerpoint/2010/main" val="1596910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2B508661-7C85-4DFD-83FB-EE917F0FB2BE}"/>
              </a:ext>
            </a:extLst>
          </p:cNvPr>
          <p:cNvPicPr>
            <a:picLocks noChangeAspect="1"/>
          </p:cNvPicPr>
          <p:nvPr/>
        </p:nvPicPr>
        <p:blipFill>
          <a:blip r:embed="rId2"/>
          <a:stretch>
            <a:fillRect/>
          </a:stretch>
        </p:blipFill>
        <p:spPr>
          <a:xfrm>
            <a:off x="778668" y="2532543"/>
            <a:ext cx="9286875" cy="3600450"/>
          </a:xfrm>
          <a:prstGeom prst="rect">
            <a:avLst/>
          </a:prstGeom>
        </p:spPr>
      </p:pic>
      <p:sp>
        <p:nvSpPr>
          <p:cNvPr id="2" name="标题 1">
            <a:extLst>
              <a:ext uri="{FF2B5EF4-FFF2-40B4-BE49-F238E27FC236}">
                <a16:creationId xmlns:a16="http://schemas.microsoft.com/office/drawing/2014/main" id="{3882723B-71DE-4E4C-83B6-5A9CFDA34693}"/>
              </a:ext>
            </a:extLst>
          </p:cNvPr>
          <p:cNvSpPr>
            <a:spLocks noGrp="1"/>
          </p:cNvSpPr>
          <p:nvPr>
            <p:ph type="title"/>
          </p:nvPr>
        </p:nvSpPr>
        <p:spPr/>
        <p:txBody>
          <a:bodyPr/>
          <a:lstStyle/>
          <a:p>
            <a:r>
              <a:rPr lang="en-US" altLang="zh-CN" dirty="0"/>
              <a:t>Method——</a:t>
            </a:r>
            <a:r>
              <a:rPr lang="zh-CN" altLang="en-US" dirty="0"/>
              <a:t>推特支持率计算</a:t>
            </a:r>
          </a:p>
        </p:txBody>
      </p:sp>
      <p:sp>
        <p:nvSpPr>
          <p:cNvPr id="3" name="页脚占位符 2">
            <a:extLst>
              <a:ext uri="{FF2B5EF4-FFF2-40B4-BE49-F238E27FC236}">
                <a16:creationId xmlns:a16="http://schemas.microsoft.com/office/drawing/2014/main" id="{9A733CF5-1DC8-447A-8292-8312B879207B}"/>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1325273E-4784-4BDE-829B-B24D9C5772B4}"/>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5" name="文本框 4">
            <a:extLst>
              <a:ext uri="{FF2B5EF4-FFF2-40B4-BE49-F238E27FC236}">
                <a16:creationId xmlns:a16="http://schemas.microsoft.com/office/drawing/2014/main" id="{C19342EE-0C39-4679-8522-3768877533F1}"/>
              </a:ext>
            </a:extLst>
          </p:cNvPr>
          <p:cNvSpPr txBox="1"/>
          <p:nvPr/>
        </p:nvSpPr>
        <p:spPr>
          <a:xfrm>
            <a:off x="978192" y="1329070"/>
            <a:ext cx="8420989" cy="369332"/>
          </a:xfrm>
          <a:prstGeom prst="rect">
            <a:avLst/>
          </a:prstGeom>
          <a:noFill/>
        </p:spPr>
        <p:txBody>
          <a:bodyPr wrap="square" rtlCol="0">
            <a:spAutoFit/>
          </a:bodyPr>
          <a:lstStyle/>
          <a:p>
            <a:r>
              <a:rPr lang="zh-CN" altLang="en-US" dirty="0"/>
              <a:t>在这一步推特用户层面的情绪被聚合到县级层面（将</a:t>
            </a:r>
            <a:r>
              <a:rPr lang="en-US" altLang="zh-CN" dirty="0"/>
              <a:t>8346</a:t>
            </a:r>
            <a:r>
              <a:rPr lang="zh-CN" altLang="en-US" dirty="0"/>
              <a:t>用户分配到</a:t>
            </a:r>
            <a:r>
              <a:rPr lang="en-US" altLang="zh-CN" dirty="0"/>
              <a:t>122</a:t>
            </a:r>
            <a:r>
              <a:rPr lang="zh-CN" altLang="en-US" dirty="0"/>
              <a:t>个县）</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85F6E87-DD9B-4520-9B5C-D8B2CD8EC7E4}"/>
                  </a:ext>
                </a:extLst>
              </p:cNvPr>
              <p:cNvSpPr txBox="1"/>
              <p:nvPr/>
            </p:nvSpPr>
            <p:spPr>
              <a:xfrm>
                <a:off x="1010093" y="1935121"/>
                <a:ext cx="6166884" cy="638957"/>
              </a:xfrm>
              <a:prstGeom prst="rect">
                <a:avLst/>
              </a:prstGeom>
              <a:noFill/>
            </p:spPr>
            <p:txBody>
              <a:bodyPr wrap="square" rtlCol="0">
                <a:spAutoFit/>
              </a:bodyPr>
              <a:lstStyle/>
              <a:p>
                <a:r>
                  <a:rPr lang="zh-CN" altLang="en-US" dirty="0"/>
                  <a:t>某县对现任领导的支持率 </a:t>
                </a:r>
                <a:r>
                  <a:rPr lang="en-US" altLang="zh-CN" dirty="0"/>
                  <a:t>=</a:t>
                </a:r>
                <a14:m>
                  <m:oMath xmlns:m="http://schemas.openxmlformats.org/officeDocument/2006/math">
                    <m:r>
                      <a:rPr lang="en-US" altLang="zh-CN" b="0" i="0" smtClean="0">
                        <a:latin typeface="Cambria Math" panose="02040503050406030204" pitchFamily="18" charset="0"/>
                      </a:rPr>
                      <m:t>   </m:t>
                    </m:r>
                    <m:f>
                      <m:fPr>
                        <m:ctrlPr>
                          <a:rPr lang="en-US" altLang="zh-CN" i="1" smtClean="0">
                            <a:latin typeface="Cambria Math" panose="02040503050406030204" pitchFamily="18" charset="0"/>
                          </a:rPr>
                        </m:ctrlPr>
                      </m:fPr>
                      <m:num>
                        <m:r>
                          <a:rPr lang="zh-CN" altLang="en-US" i="1">
                            <a:latin typeface="Cambria Math" panose="02040503050406030204" pitchFamily="18" charset="0"/>
                          </a:rPr>
                          <m:t>该</m:t>
                        </m:r>
                        <m:r>
                          <a:rPr lang="zh-CN" altLang="en-US" i="1" smtClean="0">
                            <a:latin typeface="Cambria Math" panose="02040503050406030204" pitchFamily="18" charset="0"/>
                          </a:rPr>
                          <m:t>县</m:t>
                        </m:r>
                        <m:r>
                          <a:rPr lang="zh-CN" altLang="en-US" i="1">
                            <a:latin typeface="Cambria Math" panose="02040503050406030204" pitchFamily="18" charset="0"/>
                          </a:rPr>
                          <m:t>对</m:t>
                        </m:r>
                        <m:r>
                          <a:rPr lang="zh-CN" altLang="en-US" i="1" smtClean="0">
                            <a:latin typeface="Cambria Math" panose="02040503050406030204" pitchFamily="18" charset="0"/>
                          </a:rPr>
                          <m:t>克林顿</m:t>
                        </m:r>
                        <m:r>
                          <a:rPr lang="zh-CN" altLang="en-US" i="1">
                            <a:latin typeface="Cambria Math" panose="02040503050406030204" pitchFamily="18" charset="0"/>
                          </a:rPr>
                          <m:t>表示好感</m:t>
                        </m:r>
                        <m:r>
                          <a:rPr lang="zh-CN" altLang="en-US" i="1" smtClean="0">
                            <a:latin typeface="Cambria Math" panose="02040503050406030204" pitchFamily="18" charset="0"/>
                          </a:rPr>
                          <m:t>用户</m:t>
                        </m:r>
                      </m:num>
                      <m:den>
                        <m:r>
                          <a:rPr lang="zh-CN" altLang="en-US" i="1">
                            <a:latin typeface="Cambria Math" panose="02040503050406030204" pitchFamily="18" charset="0"/>
                          </a:rPr>
                          <m:t>该县</m:t>
                        </m:r>
                        <m:r>
                          <a:rPr lang="zh-CN" altLang="en-US" i="1" smtClean="0">
                            <a:latin typeface="Cambria Math" panose="02040503050406030204" pitchFamily="18" charset="0"/>
                          </a:rPr>
                          <m:t>的</m:t>
                        </m:r>
                        <m:r>
                          <a:rPr lang="zh-CN" altLang="en-US" i="1">
                            <a:latin typeface="Cambria Math" panose="02040503050406030204" pitchFamily="18" charset="0"/>
                          </a:rPr>
                          <m:t>总人数</m:t>
                        </m:r>
                      </m:den>
                    </m:f>
                  </m:oMath>
                </a14:m>
                <a:endParaRPr lang="zh-CN" altLang="en-US" dirty="0"/>
              </a:p>
            </p:txBody>
          </p:sp>
        </mc:Choice>
        <mc:Fallback xmlns="">
          <p:sp>
            <p:nvSpPr>
              <p:cNvPr id="6" name="文本框 5">
                <a:extLst>
                  <a:ext uri="{FF2B5EF4-FFF2-40B4-BE49-F238E27FC236}">
                    <a16:creationId xmlns:a16="http://schemas.microsoft.com/office/drawing/2014/main" id="{A85F6E87-DD9B-4520-9B5C-D8B2CD8EC7E4}"/>
                  </a:ext>
                </a:extLst>
              </p:cNvPr>
              <p:cNvSpPr txBox="1">
                <a:spLocks noRot="1" noChangeAspect="1" noMove="1" noResize="1" noEditPoints="1" noAdjustHandles="1" noChangeArrowheads="1" noChangeShapeType="1" noTextEdit="1"/>
              </p:cNvSpPr>
              <p:nvPr/>
            </p:nvSpPr>
            <p:spPr>
              <a:xfrm>
                <a:off x="1010093" y="1935121"/>
                <a:ext cx="6166884" cy="638957"/>
              </a:xfrm>
              <a:prstGeom prst="rect">
                <a:avLst/>
              </a:prstGeom>
              <a:blipFill>
                <a:blip r:embed="rId3"/>
                <a:stretch>
                  <a:fillRect l="-8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8870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a:extLst>
              <a:ext uri="{FF2B5EF4-FFF2-40B4-BE49-F238E27FC236}">
                <a16:creationId xmlns:a16="http://schemas.microsoft.com/office/drawing/2014/main" id="{8E70B907-191A-4593-9D5B-133D5EFE411F}"/>
              </a:ext>
            </a:extLst>
          </p:cNvPr>
          <p:cNvPicPr>
            <a:picLocks noChangeAspect="1"/>
          </p:cNvPicPr>
          <p:nvPr/>
        </p:nvPicPr>
        <p:blipFill>
          <a:blip r:embed="rId2"/>
          <a:stretch>
            <a:fillRect/>
          </a:stretch>
        </p:blipFill>
        <p:spPr>
          <a:xfrm>
            <a:off x="510064" y="4182348"/>
            <a:ext cx="9647872" cy="2678565"/>
          </a:xfrm>
          <a:prstGeom prst="rect">
            <a:avLst/>
          </a:prstGeom>
        </p:spPr>
      </p:pic>
      <p:sp>
        <p:nvSpPr>
          <p:cNvPr id="2" name="标题 1">
            <a:extLst>
              <a:ext uri="{FF2B5EF4-FFF2-40B4-BE49-F238E27FC236}">
                <a16:creationId xmlns:a16="http://schemas.microsoft.com/office/drawing/2014/main" id="{91095100-E526-46BF-B5DA-9FC68AACA7EA}"/>
              </a:ext>
            </a:extLst>
          </p:cNvPr>
          <p:cNvSpPr>
            <a:spLocks noGrp="1"/>
          </p:cNvSpPr>
          <p:nvPr>
            <p:ph type="title"/>
          </p:nvPr>
        </p:nvSpPr>
        <p:spPr/>
        <p:txBody>
          <a:bodyPr/>
          <a:lstStyle/>
          <a:p>
            <a:r>
              <a:rPr lang="en-US" altLang="zh-CN" dirty="0"/>
              <a:t>Method——</a:t>
            </a:r>
            <a:r>
              <a:rPr lang="zh-CN" altLang="en-US" dirty="0"/>
              <a:t>模拟结果</a:t>
            </a:r>
          </a:p>
        </p:txBody>
      </p:sp>
      <p:sp>
        <p:nvSpPr>
          <p:cNvPr id="3" name="页脚占位符 2">
            <a:extLst>
              <a:ext uri="{FF2B5EF4-FFF2-40B4-BE49-F238E27FC236}">
                <a16:creationId xmlns:a16="http://schemas.microsoft.com/office/drawing/2014/main" id="{8A5C03BB-D8AD-490D-A9F4-3BF623F9F3AA}"/>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7501AFE1-4DC6-473D-BD10-6513479C2D5F}"/>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5" name="文本框 4">
            <a:extLst>
              <a:ext uri="{FF2B5EF4-FFF2-40B4-BE49-F238E27FC236}">
                <a16:creationId xmlns:a16="http://schemas.microsoft.com/office/drawing/2014/main" id="{ADD7F695-5AD0-43E1-AFBF-4636848F465A}"/>
              </a:ext>
            </a:extLst>
          </p:cNvPr>
          <p:cNvSpPr txBox="1"/>
          <p:nvPr/>
        </p:nvSpPr>
        <p:spPr>
          <a:xfrm>
            <a:off x="792480" y="1391921"/>
            <a:ext cx="8310880" cy="369332"/>
          </a:xfrm>
          <a:prstGeom prst="rect">
            <a:avLst/>
          </a:prstGeom>
          <a:noFill/>
        </p:spPr>
        <p:txBody>
          <a:bodyPr wrap="square" rtlCol="0">
            <a:spAutoFit/>
          </a:bodyPr>
          <a:lstStyle/>
          <a:p>
            <a:r>
              <a:rPr lang="zh-CN" altLang="en-US" dirty="0"/>
              <a:t>建立一系列的回归和分类模型用于选举预测（因变量为克林顿的二元投票结果） </a:t>
            </a:r>
          </a:p>
        </p:txBody>
      </p:sp>
      <p:sp>
        <p:nvSpPr>
          <p:cNvPr id="6" name="文本框 5">
            <a:extLst>
              <a:ext uri="{FF2B5EF4-FFF2-40B4-BE49-F238E27FC236}">
                <a16:creationId xmlns:a16="http://schemas.microsoft.com/office/drawing/2014/main" id="{76CFC295-801E-4984-8C59-3D58164A2B4E}"/>
              </a:ext>
            </a:extLst>
          </p:cNvPr>
          <p:cNvSpPr txBox="1"/>
          <p:nvPr/>
        </p:nvSpPr>
        <p:spPr>
          <a:xfrm>
            <a:off x="792480" y="2021840"/>
            <a:ext cx="6360160" cy="369332"/>
          </a:xfrm>
          <a:prstGeom prst="rect">
            <a:avLst/>
          </a:prstGeom>
          <a:noFill/>
        </p:spPr>
        <p:txBody>
          <a:bodyPr wrap="square" rtlCol="0">
            <a:spAutoFit/>
          </a:bodyPr>
          <a:lstStyle/>
          <a:p>
            <a:r>
              <a:rPr lang="zh-CN" altLang="en-US" dirty="0"/>
              <a:t>模型自变量相同，用</a:t>
            </a:r>
            <a:r>
              <a:rPr lang="en-US" altLang="zh-CN" dirty="0"/>
              <a:t>10</a:t>
            </a:r>
            <a:r>
              <a:rPr lang="zh-CN" altLang="en-US" dirty="0"/>
              <a:t>次交叉验证来训练和验证模型</a:t>
            </a:r>
          </a:p>
        </p:txBody>
      </p:sp>
      <p:sp>
        <p:nvSpPr>
          <p:cNvPr id="7" name="文本框 6">
            <a:extLst>
              <a:ext uri="{FF2B5EF4-FFF2-40B4-BE49-F238E27FC236}">
                <a16:creationId xmlns:a16="http://schemas.microsoft.com/office/drawing/2014/main" id="{F01593BB-9C70-4E13-8B4D-D11DBAAEE9AE}"/>
              </a:ext>
            </a:extLst>
          </p:cNvPr>
          <p:cNvSpPr txBox="1"/>
          <p:nvPr/>
        </p:nvSpPr>
        <p:spPr>
          <a:xfrm>
            <a:off x="792480" y="3092213"/>
            <a:ext cx="1798320" cy="369332"/>
          </a:xfrm>
          <a:prstGeom prst="rect">
            <a:avLst/>
          </a:prstGeom>
          <a:noFill/>
        </p:spPr>
        <p:txBody>
          <a:bodyPr wrap="square" rtlCol="0">
            <a:spAutoFit/>
          </a:bodyPr>
          <a:lstStyle/>
          <a:p>
            <a:r>
              <a:rPr lang="zh-CN" altLang="en-US" dirty="0"/>
              <a:t>模型性能评价</a:t>
            </a:r>
          </a:p>
        </p:txBody>
      </p:sp>
      <p:sp>
        <p:nvSpPr>
          <p:cNvPr id="8" name="左大括号 7">
            <a:extLst>
              <a:ext uri="{FF2B5EF4-FFF2-40B4-BE49-F238E27FC236}">
                <a16:creationId xmlns:a16="http://schemas.microsoft.com/office/drawing/2014/main" id="{A2B84BE6-304D-4D3E-BDE3-058AF7827CC4}"/>
              </a:ext>
            </a:extLst>
          </p:cNvPr>
          <p:cNvSpPr/>
          <p:nvPr/>
        </p:nvSpPr>
        <p:spPr>
          <a:xfrm>
            <a:off x="2387600" y="2631440"/>
            <a:ext cx="264160" cy="131064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4F713E47-D2AC-4C67-A1A0-A69D1E0A8B07}"/>
              </a:ext>
            </a:extLst>
          </p:cNvPr>
          <p:cNvSpPr txBox="1"/>
          <p:nvPr/>
        </p:nvSpPr>
        <p:spPr>
          <a:xfrm>
            <a:off x="2834640" y="2499360"/>
            <a:ext cx="1158240" cy="369332"/>
          </a:xfrm>
          <a:prstGeom prst="rect">
            <a:avLst/>
          </a:prstGeom>
          <a:noFill/>
        </p:spPr>
        <p:txBody>
          <a:bodyPr wrap="square" rtlCol="0">
            <a:spAutoFit/>
          </a:bodyPr>
          <a:lstStyle/>
          <a:p>
            <a:r>
              <a:rPr lang="zh-CN" altLang="en-US" dirty="0"/>
              <a:t>回归模型</a:t>
            </a:r>
          </a:p>
        </p:txBody>
      </p:sp>
      <p:sp>
        <p:nvSpPr>
          <p:cNvPr id="12" name="文本框 11">
            <a:extLst>
              <a:ext uri="{FF2B5EF4-FFF2-40B4-BE49-F238E27FC236}">
                <a16:creationId xmlns:a16="http://schemas.microsoft.com/office/drawing/2014/main" id="{E9C77E26-3123-4FC3-ABED-8896C203BE20}"/>
              </a:ext>
            </a:extLst>
          </p:cNvPr>
          <p:cNvSpPr txBox="1"/>
          <p:nvPr/>
        </p:nvSpPr>
        <p:spPr>
          <a:xfrm>
            <a:off x="2824480" y="3718560"/>
            <a:ext cx="1158240" cy="369332"/>
          </a:xfrm>
          <a:prstGeom prst="rect">
            <a:avLst/>
          </a:prstGeom>
          <a:noFill/>
        </p:spPr>
        <p:txBody>
          <a:bodyPr wrap="square" rtlCol="0">
            <a:spAutoFit/>
          </a:bodyPr>
          <a:lstStyle/>
          <a:p>
            <a:r>
              <a:rPr lang="zh-CN" altLang="en-US" dirty="0"/>
              <a:t>分类模型</a:t>
            </a:r>
          </a:p>
        </p:txBody>
      </p:sp>
      <p:cxnSp>
        <p:nvCxnSpPr>
          <p:cNvPr id="14" name="直接箭头连接符 13">
            <a:extLst>
              <a:ext uri="{FF2B5EF4-FFF2-40B4-BE49-F238E27FC236}">
                <a16:creationId xmlns:a16="http://schemas.microsoft.com/office/drawing/2014/main" id="{58D2661E-6F36-4D0E-AF59-1E00665A5993}"/>
              </a:ext>
            </a:extLst>
          </p:cNvPr>
          <p:cNvCxnSpPr/>
          <p:nvPr/>
        </p:nvCxnSpPr>
        <p:spPr>
          <a:xfrm flipH="1">
            <a:off x="4175760" y="2705741"/>
            <a:ext cx="76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169E28D9-A74B-47F7-A89B-0682B68AC47C}"/>
              </a:ext>
            </a:extLst>
          </p:cNvPr>
          <p:cNvSpPr txBox="1"/>
          <p:nvPr/>
        </p:nvSpPr>
        <p:spPr>
          <a:xfrm>
            <a:off x="5222240" y="2533021"/>
            <a:ext cx="2164080" cy="369332"/>
          </a:xfrm>
          <a:prstGeom prst="rect">
            <a:avLst/>
          </a:prstGeom>
          <a:noFill/>
        </p:spPr>
        <p:txBody>
          <a:bodyPr wrap="square" rtlCol="0">
            <a:spAutoFit/>
          </a:bodyPr>
          <a:lstStyle/>
          <a:p>
            <a:r>
              <a:rPr lang="zh-CN" altLang="en-US" dirty="0"/>
              <a:t>均方根误差</a:t>
            </a:r>
            <a:r>
              <a:rPr lang="en-US" altLang="zh-CN" dirty="0"/>
              <a:t>RMSE</a:t>
            </a:r>
            <a:endParaRPr lang="zh-CN" altLang="en-US" dirty="0"/>
          </a:p>
        </p:txBody>
      </p:sp>
      <p:sp>
        <p:nvSpPr>
          <p:cNvPr id="16" name="左大括号 15">
            <a:extLst>
              <a:ext uri="{FF2B5EF4-FFF2-40B4-BE49-F238E27FC236}">
                <a16:creationId xmlns:a16="http://schemas.microsoft.com/office/drawing/2014/main" id="{04B5DF6F-A3C8-4D65-B2F3-E91A346BC7F0}"/>
              </a:ext>
            </a:extLst>
          </p:cNvPr>
          <p:cNvSpPr/>
          <p:nvPr/>
        </p:nvSpPr>
        <p:spPr>
          <a:xfrm>
            <a:off x="3911600" y="3429000"/>
            <a:ext cx="264160" cy="9052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4FB84D4-BA42-4C2A-9609-CE8D9E7C79D6}"/>
              </a:ext>
            </a:extLst>
          </p:cNvPr>
          <p:cNvSpPr txBox="1"/>
          <p:nvPr/>
        </p:nvSpPr>
        <p:spPr>
          <a:xfrm>
            <a:off x="4267200" y="3232388"/>
            <a:ext cx="1361440" cy="369332"/>
          </a:xfrm>
          <a:prstGeom prst="rect">
            <a:avLst/>
          </a:prstGeom>
          <a:noFill/>
        </p:spPr>
        <p:txBody>
          <a:bodyPr wrap="square" rtlCol="0">
            <a:spAutoFit/>
          </a:bodyPr>
          <a:lstStyle/>
          <a:p>
            <a:r>
              <a:rPr lang="zh-CN" altLang="en-US" dirty="0"/>
              <a:t>准确率</a:t>
            </a:r>
          </a:p>
        </p:txBody>
      </p:sp>
      <p:sp>
        <p:nvSpPr>
          <p:cNvPr id="18" name="文本框 17">
            <a:extLst>
              <a:ext uri="{FF2B5EF4-FFF2-40B4-BE49-F238E27FC236}">
                <a16:creationId xmlns:a16="http://schemas.microsoft.com/office/drawing/2014/main" id="{723D0336-2FBA-407B-93F3-B39929C3DFAB}"/>
              </a:ext>
            </a:extLst>
          </p:cNvPr>
          <p:cNvSpPr txBox="1"/>
          <p:nvPr/>
        </p:nvSpPr>
        <p:spPr>
          <a:xfrm>
            <a:off x="4307840" y="3529931"/>
            <a:ext cx="1361440" cy="369332"/>
          </a:xfrm>
          <a:prstGeom prst="rect">
            <a:avLst/>
          </a:prstGeom>
          <a:noFill/>
        </p:spPr>
        <p:txBody>
          <a:bodyPr wrap="square" rtlCol="0">
            <a:spAutoFit/>
          </a:bodyPr>
          <a:lstStyle/>
          <a:p>
            <a:r>
              <a:rPr lang="zh-CN" altLang="en-US" dirty="0"/>
              <a:t>精确度</a:t>
            </a:r>
          </a:p>
        </p:txBody>
      </p:sp>
      <p:sp>
        <p:nvSpPr>
          <p:cNvPr id="19" name="文本框 18">
            <a:extLst>
              <a:ext uri="{FF2B5EF4-FFF2-40B4-BE49-F238E27FC236}">
                <a16:creationId xmlns:a16="http://schemas.microsoft.com/office/drawing/2014/main" id="{7BC6552A-29ED-4F06-BF62-3AB09EC62001}"/>
              </a:ext>
            </a:extLst>
          </p:cNvPr>
          <p:cNvSpPr txBox="1"/>
          <p:nvPr/>
        </p:nvSpPr>
        <p:spPr>
          <a:xfrm>
            <a:off x="4307840" y="3851152"/>
            <a:ext cx="1361440" cy="369332"/>
          </a:xfrm>
          <a:prstGeom prst="rect">
            <a:avLst/>
          </a:prstGeom>
          <a:noFill/>
        </p:spPr>
        <p:txBody>
          <a:bodyPr wrap="square" rtlCol="0">
            <a:spAutoFit/>
          </a:bodyPr>
          <a:lstStyle/>
          <a:p>
            <a:r>
              <a:rPr lang="zh-CN" altLang="en-US" dirty="0"/>
              <a:t>召回率</a:t>
            </a:r>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ED737F0C-319A-4B03-838C-9CCA4F8EAAD9}"/>
                  </a:ext>
                </a:extLst>
              </p:cNvPr>
              <p:cNvSpPr txBox="1"/>
              <p:nvPr/>
            </p:nvSpPr>
            <p:spPr>
              <a:xfrm>
                <a:off x="3972560" y="4157293"/>
                <a:ext cx="1361440" cy="3702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i="1">
                              <a:latin typeface="Cambria Math" panose="02040503050406030204" pitchFamily="18" charset="0"/>
                            </a:rPr>
                            <m:t>1</m:t>
                          </m:r>
                        </m:sub>
                      </m:sSub>
                    </m:oMath>
                  </m:oMathPara>
                </a14:m>
                <a:endParaRPr lang="zh-CN" altLang="en-US" dirty="0"/>
              </a:p>
            </p:txBody>
          </p:sp>
        </mc:Choice>
        <mc:Fallback xmlns="">
          <p:sp>
            <p:nvSpPr>
              <p:cNvPr id="20" name="文本框 19">
                <a:extLst>
                  <a:ext uri="{FF2B5EF4-FFF2-40B4-BE49-F238E27FC236}">
                    <a16:creationId xmlns:a16="http://schemas.microsoft.com/office/drawing/2014/main" id="{ED737F0C-319A-4B03-838C-9CCA4F8EAAD9}"/>
                  </a:ext>
                </a:extLst>
              </p:cNvPr>
              <p:cNvSpPr txBox="1">
                <a:spLocks noRot="1" noChangeAspect="1" noMove="1" noResize="1" noEditPoints="1" noAdjustHandles="1" noChangeArrowheads="1" noChangeShapeType="1" noTextEdit="1"/>
              </p:cNvSpPr>
              <p:nvPr/>
            </p:nvSpPr>
            <p:spPr>
              <a:xfrm>
                <a:off x="3972560" y="4157293"/>
                <a:ext cx="1361440" cy="370294"/>
              </a:xfrm>
              <a:prstGeom prst="rect">
                <a:avLst/>
              </a:prstGeom>
              <a:blipFill>
                <a:blip r:embed="rId3"/>
                <a:stretch>
                  <a:fillRect/>
                </a:stretch>
              </a:blipFill>
            </p:spPr>
            <p:txBody>
              <a:bodyPr/>
              <a:lstStyle/>
              <a:p>
                <a:r>
                  <a:rPr lang="zh-CN" altLang="en-US">
                    <a:noFill/>
                  </a:rPr>
                  <a:t> </a:t>
                </a:r>
              </a:p>
            </p:txBody>
          </p:sp>
        </mc:Fallback>
      </mc:AlternateContent>
      <p:pic>
        <p:nvPicPr>
          <p:cNvPr id="23" name="图片 22">
            <a:extLst>
              <a:ext uri="{FF2B5EF4-FFF2-40B4-BE49-F238E27FC236}">
                <a16:creationId xmlns:a16="http://schemas.microsoft.com/office/drawing/2014/main" id="{C5609044-20A5-4A5A-B7FE-6E5E910AEC86}"/>
              </a:ext>
            </a:extLst>
          </p:cNvPr>
          <p:cNvPicPr>
            <a:picLocks noChangeAspect="1"/>
          </p:cNvPicPr>
          <p:nvPr/>
        </p:nvPicPr>
        <p:blipFill>
          <a:blip r:embed="rId4"/>
          <a:stretch>
            <a:fillRect/>
          </a:stretch>
        </p:blipFill>
        <p:spPr>
          <a:xfrm>
            <a:off x="7508240" y="1809681"/>
            <a:ext cx="4216400" cy="2417796"/>
          </a:xfrm>
          <a:prstGeom prst="rect">
            <a:avLst/>
          </a:prstGeom>
        </p:spPr>
      </p:pic>
      <p:sp>
        <p:nvSpPr>
          <p:cNvPr id="26" name="矩形 25">
            <a:extLst>
              <a:ext uri="{FF2B5EF4-FFF2-40B4-BE49-F238E27FC236}">
                <a16:creationId xmlns:a16="http://schemas.microsoft.com/office/drawing/2014/main" id="{5DBFE039-8C43-449E-8A81-1297124AA5D4}"/>
              </a:ext>
            </a:extLst>
          </p:cNvPr>
          <p:cNvSpPr/>
          <p:nvPr/>
        </p:nvSpPr>
        <p:spPr>
          <a:xfrm>
            <a:off x="11003280" y="2391172"/>
            <a:ext cx="517207" cy="1081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B2ED0A87-811B-4575-B3DB-90996B4C81A6}"/>
              </a:ext>
            </a:extLst>
          </p:cNvPr>
          <p:cNvSpPr/>
          <p:nvPr/>
        </p:nvSpPr>
        <p:spPr>
          <a:xfrm>
            <a:off x="833120" y="5081311"/>
            <a:ext cx="833120" cy="2063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79332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FE4C4B-08A5-46F4-8040-0D0D3BBB6428}"/>
              </a:ext>
            </a:extLst>
          </p:cNvPr>
          <p:cNvSpPr>
            <a:spLocks noGrp="1"/>
          </p:cNvSpPr>
          <p:nvPr>
            <p:ph type="title"/>
          </p:nvPr>
        </p:nvSpPr>
        <p:spPr/>
        <p:txBody>
          <a:bodyPr/>
          <a:lstStyle/>
          <a:p>
            <a:r>
              <a:rPr lang="en-US" altLang="zh-CN" dirty="0"/>
              <a:t>Method——</a:t>
            </a:r>
            <a:r>
              <a:rPr lang="zh-CN" altLang="en-US" dirty="0"/>
              <a:t>模拟结果</a:t>
            </a:r>
          </a:p>
        </p:txBody>
      </p:sp>
      <p:sp>
        <p:nvSpPr>
          <p:cNvPr id="3" name="页脚占位符 2">
            <a:extLst>
              <a:ext uri="{FF2B5EF4-FFF2-40B4-BE49-F238E27FC236}">
                <a16:creationId xmlns:a16="http://schemas.microsoft.com/office/drawing/2014/main" id="{BA785778-6ADB-4478-947B-2C197BC6C310}"/>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5EA20988-21C6-4727-A51C-1704FE2674A3}"/>
              </a:ext>
            </a:extLst>
          </p:cNvPr>
          <p:cNvSpPr>
            <a:spLocks noGrp="1"/>
          </p:cNvSpPr>
          <p:nvPr>
            <p:ph type="sldNum" sz="quarter" idx="12"/>
          </p:nvPr>
        </p:nvSpPr>
        <p:spPr/>
        <p:txBody>
          <a:bodyPr/>
          <a:lstStyle/>
          <a:p>
            <a:fld id="{5DD3DB80-B894-403A-B48E-6FDC1A72010E}" type="slidenum">
              <a:rPr lang="zh-CN" altLang="en-US" smtClean="0"/>
              <a:pPr/>
              <a:t>17</a:t>
            </a:fld>
            <a:endParaRPr lang="zh-CN" altLang="en-US"/>
          </a:p>
        </p:txBody>
      </p:sp>
      <p:pic>
        <p:nvPicPr>
          <p:cNvPr id="6" name="图片 5">
            <a:extLst>
              <a:ext uri="{FF2B5EF4-FFF2-40B4-BE49-F238E27FC236}">
                <a16:creationId xmlns:a16="http://schemas.microsoft.com/office/drawing/2014/main" id="{7488DD11-B2FC-499D-BFEA-7C76E32E8253}"/>
              </a:ext>
            </a:extLst>
          </p:cNvPr>
          <p:cNvPicPr>
            <a:picLocks noChangeAspect="1"/>
          </p:cNvPicPr>
          <p:nvPr/>
        </p:nvPicPr>
        <p:blipFill>
          <a:blip r:embed="rId2"/>
          <a:stretch>
            <a:fillRect/>
          </a:stretch>
        </p:blipFill>
        <p:spPr>
          <a:xfrm>
            <a:off x="723105" y="1233170"/>
            <a:ext cx="5372100" cy="1790700"/>
          </a:xfrm>
          <a:prstGeom prst="rect">
            <a:avLst/>
          </a:prstGeom>
        </p:spPr>
      </p:pic>
      <p:sp>
        <p:nvSpPr>
          <p:cNvPr id="7" name="文本框 6">
            <a:extLst>
              <a:ext uri="{FF2B5EF4-FFF2-40B4-BE49-F238E27FC236}">
                <a16:creationId xmlns:a16="http://schemas.microsoft.com/office/drawing/2014/main" id="{7F7E92E7-8EDC-470C-96D7-BE9E86D18C4C}"/>
              </a:ext>
            </a:extLst>
          </p:cNvPr>
          <p:cNvSpPr txBox="1"/>
          <p:nvPr/>
        </p:nvSpPr>
        <p:spPr>
          <a:xfrm>
            <a:off x="6492240" y="2001521"/>
            <a:ext cx="3789680" cy="375920"/>
          </a:xfrm>
          <a:prstGeom prst="rect">
            <a:avLst/>
          </a:prstGeom>
          <a:noFill/>
        </p:spPr>
        <p:txBody>
          <a:bodyPr wrap="square" rtlCol="0">
            <a:spAutoFit/>
          </a:bodyPr>
          <a:lstStyle/>
          <a:p>
            <a:r>
              <a:rPr lang="zh-CN" altLang="en-US" dirty="0"/>
              <a:t>推特情绪对预测正确有重大贡献</a:t>
            </a:r>
          </a:p>
        </p:txBody>
      </p:sp>
      <p:pic>
        <p:nvPicPr>
          <p:cNvPr id="11" name="图片 10">
            <a:extLst>
              <a:ext uri="{FF2B5EF4-FFF2-40B4-BE49-F238E27FC236}">
                <a16:creationId xmlns:a16="http://schemas.microsoft.com/office/drawing/2014/main" id="{F2DF3242-8760-4978-BD58-64ED49FC1B31}"/>
              </a:ext>
            </a:extLst>
          </p:cNvPr>
          <p:cNvPicPr>
            <a:picLocks noChangeAspect="1"/>
          </p:cNvPicPr>
          <p:nvPr/>
        </p:nvPicPr>
        <p:blipFill>
          <a:blip r:embed="rId3"/>
          <a:stretch>
            <a:fillRect/>
          </a:stretch>
        </p:blipFill>
        <p:spPr>
          <a:xfrm>
            <a:off x="669924" y="854489"/>
            <a:ext cx="9172575" cy="5448300"/>
          </a:xfrm>
          <a:prstGeom prst="rect">
            <a:avLst/>
          </a:prstGeom>
        </p:spPr>
      </p:pic>
      <p:sp>
        <p:nvSpPr>
          <p:cNvPr id="9" name="文本框 8">
            <a:extLst>
              <a:ext uri="{FF2B5EF4-FFF2-40B4-BE49-F238E27FC236}">
                <a16:creationId xmlns:a16="http://schemas.microsoft.com/office/drawing/2014/main" id="{75B4F10E-3421-4679-91AE-51D41D27D368}"/>
              </a:ext>
            </a:extLst>
          </p:cNvPr>
          <p:cNvSpPr txBox="1"/>
          <p:nvPr/>
        </p:nvSpPr>
        <p:spPr>
          <a:xfrm>
            <a:off x="10065543" y="2750097"/>
            <a:ext cx="1988640" cy="1200329"/>
          </a:xfrm>
          <a:prstGeom prst="rect">
            <a:avLst/>
          </a:prstGeom>
          <a:noFill/>
        </p:spPr>
        <p:txBody>
          <a:bodyPr wrap="square">
            <a:spAutoFit/>
          </a:bodyPr>
          <a:lstStyle/>
          <a:p>
            <a:r>
              <a:rPr lang="zh-CN" altLang="en-US" dirty="0"/>
              <a:t>通过DT分类模型得到的二值投票结果与实际投票结果非常一致。</a:t>
            </a:r>
          </a:p>
        </p:txBody>
      </p:sp>
    </p:spTree>
    <p:extLst>
      <p:ext uri="{BB962C8B-B14F-4D97-AF65-F5344CB8AC3E}">
        <p14:creationId xmlns:p14="http://schemas.microsoft.com/office/powerpoint/2010/main" val="1954036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F9C6D8-A8E8-4214-9163-6449D2A4245E}"/>
              </a:ext>
            </a:extLst>
          </p:cNvPr>
          <p:cNvSpPr>
            <a:spLocks noGrp="1"/>
          </p:cNvSpPr>
          <p:nvPr>
            <p:ph type="title"/>
          </p:nvPr>
        </p:nvSpPr>
        <p:spPr/>
        <p:txBody>
          <a:bodyPr/>
          <a:lstStyle/>
          <a:p>
            <a:r>
              <a:rPr lang="en-US" altLang="zh-CN" dirty="0"/>
              <a:t>Method——</a:t>
            </a:r>
            <a:r>
              <a:rPr lang="zh-CN" altLang="en-US" dirty="0"/>
              <a:t>模拟结果</a:t>
            </a:r>
          </a:p>
        </p:txBody>
      </p:sp>
      <p:sp>
        <p:nvSpPr>
          <p:cNvPr id="3" name="页脚占位符 2">
            <a:extLst>
              <a:ext uri="{FF2B5EF4-FFF2-40B4-BE49-F238E27FC236}">
                <a16:creationId xmlns:a16="http://schemas.microsoft.com/office/drawing/2014/main" id="{71D1235A-E380-4726-AF3F-48BE01E0BBED}"/>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90301D56-88FF-4241-AB2F-AEB7A3F299E3}"/>
              </a:ext>
            </a:extLst>
          </p:cNvPr>
          <p:cNvSpPr>
            <a:spLocks noGrp="1"/>
          </p:cNvSpPr>
          <p:nvPr>
            <p:ph type="sldNum" sz="quarter" idx="12"/>
          </p:nvPr>
        </p:nvSpPr>
        <p:spPr/>
        <p:txBody>
          <a:bodyPr/>
          <a:lstStyle/>
          <a:p>
            <a:fld id="{5DD3DB80-B894-403A-B48E-6FDC1A72010E}" type="slidenum">
              <a:rPr lang="zh-CN" altLang="en-US" smtClean="0"/>
              <a:pPr/>
              <a:t>18</a:t>
            </a:fld>
            <a:endParaRPr lang="zh-CN" altLang="en-US"/>
          </a:p>
        </p:txBody>
      </p:sp>
      <p:pic>
        <p:nvPicPr>
          <p:cNvPr id="6" name="图片 5">
            <a:extLst>
              <a:ext uri="{FF2B5EF4-FFF2-40B4-BE49-F238E27FC236}">
                <a16:creationId xmlns:a16="http://schemas.microsoft.com/office/drawing/2014/main" id="{0FD726EA-2CBD-49CF-9147-36A6E83B0E42}"/>
              </a:ext>
            </a:extLst>
          </p:cNvPr>
          <p:cNvPicPr>
            <a:picLocks noChangeAspect="1"/>
          </p:cNvPicPr>
          <p:nvPr/>
        </p:nvPicPr>
        <p:blipFill>
          <a:blip r:embed="rId2"/>
          <a:stretch>
            <a:fillRect/>
          </a:stretch>
        </p:blipFill>
        <p:spPr>
          <a:xfrm>
            <a:off x="618330" y="1519554"/>
            <a:ext cx="6151316" cy="4129405"/>
          </a:xfrm>
          <a:prstGeom prst="rect">
            <a:avLst/>
          </a:prstGeom>
        </p:spPr>
      </p:pic>
      <p:sp>
        <p:nvSpPr>
          <p:cNvPr id="9" name="文本框 8">
            <a:extLst>
              <a:ext uri="{FF2B5EF4-FFF2-40B4-BE49-F238E27FC236}">
                <a16:creationId xmlns:a16="http://schemas.microsoft.com/office/drawing/2014/main" id="{56B92A4D-EC4B-4F21-BCA5-9DF56DF8661B}"/>
              </a:ext>
            </a:extLst>
          </p:cNvPr>
          <p:cNvSpPr txBox="1"/>
          <p:nvPr/>
        </p:nvSpPr>
        <p:spPr>
          <a:xfrm>
            <a:off x="6910933" y="1449199"/>
            <a:ext cx="4609554" cy="4197944"/>
          </a:xfrm>
          <a:prstGeom prst="rect">
            <a:avLst/>
          </a:prstGeom>
          <a:noFill/>
        </p:spPr>
        <p:txBody>
          <a:bodyPr wrap="square">
            <a:spAutoFit/>
          </a:bodyPr>
          <a:lstStyle/>
          <a:p>
            <a:pPr>
              <a:lnSpc>
                <a:spcPct val="150000"/>
              </a:lnSpc>
            </a:pPr>
            <a:r>
              <a:rPr lang="zh-CN" altLang="en-US" dirty="0"/>
              <a:t>表7和表10中DT分类的指标是不同的。</a:t>
            </a:r>
            <a:endParaRPr lang="en-US" altLang="zh-CN" dirty="0"/>
          </a:p>
          <a:p>
            <a:pPr>
              <a:lnSpc>
                <a:spcPct val="150000"/>
              </a:lnSpc>
            </a:pPr>
            <a:r>
              <a:rPr lang="zh-CN" altLang="en-US" dirty="0"/>
              <a:t>因为在选择最佳模型时，使用10倍交叉验证法来训练和评估模型的性能。表7中的所有指标都是这10次的平均值。</a:t>
            </a:r>
            <a:endParaRPr lang="en-US" altLang="zh-CN" dirty="0"/>
          </a:p>
          <a:p>
            <a:pPr>
              <a:lnSpc>
                <a:spcPct val="150000"/>
              </a:lnSpc>
            </a:pPr>
            <a:r>
              <a:rPr lang="zh-CN" altLang="en-US" dirty="0"/>
              <a:t>在找到决策树作为最佳模型后，为了呈现估计的投票结果，由于</a:t>
            </a:r>
            <a:r>
              <a:rPr lang="zh-CN" altLang="en-US" dirty="0">
                <a:solidFill>
                  <a:srgbClr val="FF0000"/>
                </a:solidFill>
              </a:rPr>
              <a:t>10次交叉验证中没有DT分类的平均参数</a:t>
            </a:r>
            <a:r>
              <a:rPr lang="zh-CN" altLang="en-US" dirty="0"/>
              <a:t>，我们必须用所有的数据来拟合模型，然后用模型来做估计。</a:t>
            </a:r>
            <a:endParaRPr lang="en-US" altLang="zh-CN" dirty="0"/>
          </a:p>
          <a:p>
            <a:pPr>
              <a:lnSpc>
                <a:spcPct val="150000"/>
              </a:lnSpc>
            </a:pPr>
            <a:r>
              <a:rPr lang="zh-CN" altLang="en-US" dirty="0"/>
              <a:t>因此，我们需要再次强调这不是一个真实的预测，而是为了演示的目的。</a:t>
            </a:r>
          </a:p>
        </p:txBody>
      </p:sp>
    </p:spTree>
    <p:extLst>
      <p:ext uri="{BB962C8B-B14F-4D97-AF65-F5344CB8AC3E}">
        <p14:creationId xmlns:p14="http://schemas.microsoft.com/office/powerpoint/2010/main" val="3917434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ED3CAC-3CCC-421F-847C-92534F766FAD}"/>
              </a:ext>
            </a:extLst>
          </p:cNvPr>
          <p:cNvSpPr>
            <a:spLocks noGrp="1"/>
          </p:cNvSpPr>
          <p:nvPr>
            <p:ph type="title"/>
          </p:nvPr>
        </p:nvSpPr>
        <p:spPr/>
        <p:txBody>
          <a:bodyPr/>
          <a:lstStyle/>
          <a:p>
            <a:r>
              <a:rPr lang="en-US" altLang="zh-CN" dirty="0"/>
              <a:t>Discussions and conclusion</a:t>
            </a:r>
            <a:endParaRPr lang="zh-CN" altLang="en-US" dirty="0"/>
          </a:p>
        </p:txBody>
      </p:sp>
      <p:sp>
        <p:nvSpPr>
          <p:cNvPr id="3" name="页脚占位符 2">
            <a:extLst>
              <a:ext uri="{FF2B5EF4-FFF2-40B4-BE49-F238E27FC236}">
                <a16:creationId xmlns:a16="http://schemas.microsoft.com/office/drawing/2014/main" id="{1A09E488-70A1-444C-8EE3-9E475ABD4B36}"/>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AED8957E-8D32-4F50-A905-464A01A03A23}"/>
              </a:ext>
            </a:extLst>
          </p:cNvPr>
          <p:cNvSpPr>
            <a:spLocks noGrp="1"/>
          </p:cNvSpPr>
          <p:nvPr>
            <p:ph type="sldNum" sz="quarter" idx="12"/>
          </p:nvPr>
        </p:nvSpPr>
        <p:spPr/>
        <p:txBody>
          <a:bodyPr/>
          <a:lstStyle/>
          <a:p>
            <a:fld id="{5DD3DB80-B894-403A-B48E-6FDC1A72010E}" type="slidenum">
              <a:rPr lang="zh-CN" altLang="en-US" smtClean="0"/>
              <a:pPr/>
              <a:t>19</a:t>
            </a:fld>
            <a:endParaRPr lang="zh-CN" altLang="en-US"/>
          </a:p>
        </p:txBody>
      </p:sp>
      <p:sp>
        <p:nvSpPr>
          <p:cNvPr id="5" name="文本框 4">
            <a:extLst>
              <a:ext uri="{FF2B5EF4-FFF2-40B4-BE49-F238E27FC236}">
                <a16:creationId xmlns:a16="http://schemas.microsoft.com/office/drawing/2014/main" id="{A8678241-222A-498E-9595-337EEFD550D7}"/>
              </a:ext>
            </a:extLst>
          </p:cNvPr>
          <p:cNvSpPr txBox="1"/>
          <p:nvPr/>
        </p:nvSpPr>
        <p:spPr>
          <a:xfrm>
            <a:off x="695323" y="1388739"/>
            <a:ext cx="9551036" cy="1477328"/>
          </a:xfrm>
          <a:prstGeom prst="rect">
            <a:avLst/>
          </a:prstGeom>
          <a:noFill/>
        </p:spPr>
        <p:txBody>
          <a:bodyPr wrap="square" rtlCol="0">
            <a:spAutoFit/>
          </a:bodyPr>
          <a:lstStyle/>
          <a:p>
            <a:pPr marL="342900" indent="-342900">
              <a:buFont typeface="+mj-lt"/>
              <a:buAutoNum type="arabicPeriod"/>
            </a:pPr>
            <a:r>
              <a:rPr lang="zh-CN" altLang="en-US" dirty="0"/>
              <a:t>本研究整合了经典的政治学选举预测模型和新型的利用社交媒体情绪进行预测的方法</a:t>
            </a:r>
            <a:endParaRPr lang="en-US" altLang="zh-CN" dirty="0"/>
          </a:p>
          <a:p>
            <a:pPr marL="342900" indent="-342900">
              <a:buFont typeface="+mj-lt"/>
              <a:buAutoNum type="arabicPeriod"/>
            </a:pPr>
            <a:r>
              <a:rPr lang="zh-CN" altLang="en-US" dirty="0"/>
              <a:t>本研究建立的模型仅采用与选票关系相对稳定的变量，这些关系在一段时间内普遍使用，所建立的模型可以用于未来的预测</a:t>
            </a:r>
            <a:endParaRPr lang="en-US" altLang="zh-CN" dirty="0"/>
          </a:p>
          <a:p>
            <a:pPr marL="342900" indent="-342900">
              <a:buFont typeface="+mj-lt"/>
              <a:buAutoNum type="arabicPeriod"/>
            </a:pPr>
            <a:r>
              <a:rPr lang="zh-CN" altLang="en-US" dirty="0"/>
              <a:t>应用机器学习的方法来估计模型参数，避免对线性关系的过度简化假设</a:t>
            </a:r>
            <a:endParaRPr lang="en-US" altLang="zh-CN" dirty="0"/>
          </a:p>
          <a:p>
            <a:endParaRPr lang="en-US" altLang="zh-CN" dirty="0"/>
          </a:p>
        </p:txBody>
      </p:sp>
      <p:sp>
        <p:nvSpPr>
          <p:cNvPr id="6" name="文本框 5">
            <a:extLst>
              <a:ext uri="{FF2B5EF4-FFF2-40B4-BE49-F238E27FC236}">
                <a16:creationId xmlns:a16="http://schemas.microsoft.com/office/drawing/2014/main" id="{CA9FBB0E-36B9-4DB1-BC20-93371B4D2564}"/>
              </a:ext>
            </a:extLst>
          </p:cNvPr>
          <p:cNvSpPr txBox="1"/>
          <p:nvPr/>
        </p:nvSpPr>
        <p:spPr>
          <a:xfrm>
            <a:off x="695323" y="2753503"/>
            <a:ext cx="11104880" cy="3366947"/>
          </a:xfrm>
          <a:prstGeom prst="rect">
            <a:avLst/>
          </a:prstGeom>
          <a:noFill/>
        </p:spPr>
        <p:txBody>
          <a:bodyPr wrap="square" rtlCol="0">
            <a:spAutoFit/>
          </a:bodyPr>
          <a:lstStyle/>
          <a:p>
            <a:pPr>
              <a:lnSpc>
                <a:spcPct val="150000"/>
              </a:lnSpc>
            </a:pPr>
            <a:r>
              <a:rPr lang="zh-CN" altLang="en-US" dirty="0"/>
              <a:t>改进：</a:t>
            </a:r>
            <a:endParaRPr lang="en-US" altLang="zh-CN" dirty="0"/>
          </a:p>
          <a:p>
            <a:pPr marL="342900" indent="-342900">
              <a:lnSpc>
                <a:spcPct val="150000"/>
              </a:lnSpc>
              <a:buFont typeface="+mj-lt"/>
              <a:buAutoNum type="arabicPeriod"/>
            </a:pPr>
            <a:r>
              <a:rPr lang="zh-CN" altLang="en-US" dirty="0"/>
              <a:t>由于</a:t>
            </a:r>
            <a:r>
              <a:rPr lang="en-US" altLang="zh-CN" dirty="0"/>
              <a:t>API</a:t>
            </a:r>
            <a:r>
              <a:rPr lang="zh-CN" altLang="en-US" dirty="0"/>
              <a:t>收集的推特数据仅占所有推文的</a:t>
            </a:r>
            <a:r>
              <a:rPr lang="en-US" altLang="zh-CN" dirty="0"/>
              <a:t>1%,</a:t>
            </a:r>
            <a:r>
              <a:rPr lang="zh-CN" altLang="en-US" dirty="0"/>
              <a:t>研究的一些县缺少推特数据，未来研究可使用</a:t>
            </a:r>
            <a:r>
              <a:rPr lang="en-US" altLang="zh-CN" dirty="0"/>
              <a:t>Twitter firehose</a:t>
            </a:r>
            <a:r>
              <a:rPr lang="zh-CN" altLang="en-US" dirty="0"/>
              <a:t>数据，还可以对没有数据的区域进行情感数据插值</a:t>
            </a:r>
            <a:endParaRPr lang="en-US" altLang="zh-CN" dirty="0"/>
          </a:p>
          <a:p>
            <a:pPr marL="342900" indent="-342900">
              <a:lnSpc>
                <a:spcPct val="150000"/>
              </a:lnSpc>
              <a:buFont typeface="+mj-lt"/>
              <a:buAutoNum type="arabicPeriod"/>
            </a:pPr>
            <a:r>
              <a:rPr lang="zh-CN" altLang="en-US" dirty="0"/>
              <a:t>模型性能对情绪分析的结果敏感，未来研究可以建立自己的推特情感分类模型</a:t>
            </a:r>
            <a:endParaRPr lang="en-US" altLang="zh-CN" dirty="0"/>
          </a:p>
          <a:p>
            <a:pPr marL="342900" indent="-342900">
              <a:lnSpc>
                <a:spcPct val="150000"/>
              </a:lnSpc>
              <a:buFont typeface="+mj-lt"/>
              <a:buAutoNum type="arabicPeriod"/>
            </a:pPr>
            <a:r>
              <a:rPr lang="zh-CN" altLang="en-US" dirty="0"/>
              <a:t>本研究忽略了体到两位候选人的推文，在未来可采用更复杂的方法直接对推文进行分类，而不是依赖于关键词搜索</a:t>
            </a:r>
            <a:endParaRPr lang="en-US" altLang="zh-CN" dirty="0"/>
          </a:p>
          <a:p>
            <a:pPr marL="342900" indent="-342900">
              <a:lnSpc>
                <a:spcPct val="150000"/>
              </a:lnSpc>
              <a:buFont typeface="+mj-lt"/>
              <a:buAutoNum type="arabicPeriod"/>
            </a:pPr>
            <a:r>
              <a:rPr lang="zh-CN" altLang="en-US" dirty="0"/>
              <a:t>推断用户舰艇位置有待改进</a:t>
            </a:r>
            <a:endParaRPr lang="en-US" altLang="zh-CN" dirty="0"/>
          </a:p>
          <a:p>
            <a:pPr marL="342900" indent="-342900">
              <a:lnSpc>
                <a:spcPct val="150000"/>
              </a:lnSpc>
              <a:buFont typeface="+mj-lt"/>
              <a:buAutoNum type="arabicPeriod"/>
            </a:pPr>
            <a:r>
              <a:rPr lang="zh-CN" altLang="en-US" dirty="0"/>
              <a:t>推特数据的偏见问题，未来研究需要评估推特数据偏差，并开发出在选举预测模型中解释这种偏差的方法</a:t>
            </a:r>
          </a:p>
        </p:txBody>
      </p:sp>
    </p:spTree>
    <p:extLst>
      <p:ext uri="{BB962C8B-B14F-4D97-AF65-F5344CB8AC3E}">
        <p14:creationId xmlns:p14="http://schemas.microsoft.com/office/powerpoint/2010/main" val="3717639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27FD27-693B-4444-9135-DF8B5362CE3C}"/>
              </a:ext>
            </a:extLst>
          </p:cNvPr>
          <p:cNvSpPr>
            <a:spLocks noGrp="1"/>
          </p:cNvSpPr>
          <p:nvPr>
            <p:ph type="title" idx="4294967295"/>
          </p:nvPr>
        </p:nvSpPr>
        <p:spPr>
          <a:xfrm>
            <a:off x="85725" y="-371613"/>
            <a:ext cx="10850563" cy="1028700"/>
          </a:xfrm>
        </p:spPr>
        <p:txBody>
          <a:bodyPr/>
          <a:lstStyle/>
          <a:p>
            <a:r>
              <a:rPr lang="zh-CN" altLang="en-US" dirty="0"/>
              <a:t>摘要</a:t>
            </a:r>
          </a:p>
        </p:txBody>
      </p:sp>
      <p:sp>
        <p:nvSpPr>
          <p:cNvPr id="4" name="灯片编号占位符 3">
            <a:extLst>
              <a:ext uri="{FF2B5EF4-FFF2-40B4-BE49-F238E27FC236}">
                <a16:creationId xmlns:a16="http://schemas.microsoft.com/office/drawing/2014/main" id="{54446653-69B8-4214-9496-A3686115D895}"/>
              </a:ext>
            </a:extLst>
          </p:cNvPr>
          <p:cNvSpPr>
            <a:spLocks noGrp="1"/>
          </p:cNvSpPr>
          <p:nvPr>
            <p:ph type="sldNum" sz="quarter" idx="4294967295"/>
          </p:nvPr>
        </p:nvSpPr>
        <p:spPr>
          <a:xfrm>
            <a:off x="9282113" y="6515100"/>
            <a:ext cx="2909887" cy="206375"/>
          </a:xfrm>
        </p:spPr>
        <p:txBody>
          <a:bodyPr/>
          <a:lstStyle/>
          <a:p>
            <a:fld id="{5DD3DB80-B894-403A-B48E-6FDC1A72010E}" type="slidenum">
              <a:rPr lang="zh-CN" altLang="en-US" smtClean="0"/>
              <a:pPr/>
              <a:t>2</a:t>
            </a:fld>
            <a:endParaRPr lang="zh-CN" altLang="en-US"/>
          </a:p>
        </p:txBody>
      </p:sp>
      <p:grpSp>
        <p:nvGrpSpPr>
          <p:cNvPr id="36" name="组合 35">
            <a:extLst>
              <a:ext uri="{FF2B5EF4-FFF2-40B4-BE49-F238E27FC236}">
                <a16:creationId xmlns:a16="http://schemas.microsoft.com/office/drawing/2014/main" id="{8CB0F4BF-3ADD-4B32-9EF4-8117CBA02BDF}"/>
              </a:ext>
            </a:extLst>
          </p:cNvPr>
          <p:cNvGrpSpPr/>
          <p:nvPr/>
        </p:nvGrpSpPr>
        <p:grpSpPr>
          <a:xfrm>
            <a:off x="689639" y="652887"/>
            <a:ext cx="7653184" cy="1516221"/>
            <a:chOff x="825908" y="1043453"/>
            <a:chExt cx="7653184" cy="1516221"/>
          </a:xfrm>
        </p:grpSpPr>
        <p:sp>
          <p:nvSpPr>
            <p:cNvPr id="9" name="文本框 8">
              <a:extLst>
                <a:ext uri="{FF2B5EF4-FFF2-40B4-BE49-F238E27FC236}">
                  <a16:creationId xmlns:a16="http://schemas.microsoft.com/office/drawing/2014/main" id="{BF414095-FB2F-416A-8AF1-D6EC5BA864E9}"/>
                </a:ext>
              </a:extLst>
            </p:cNvPr>
            <p:cNvSpPr txBox="1"/>
            <p:nvPr/>
          </p:nvSpPr>
          <p:spPr>
            <a:xfrm>
              <a:off x="825908" y="1610713"/>
              <a:ext cx="2979175" cy="369332"/>
            </a:xfrm>
            <a:prstGeom prst="rect">
              <a:avLst/>
            </a:prstGeom>
            <a:noFill/>
          </p:spPr>
          <p:txBody>
            <a:bodyPr wrap="square" rtlCol="0">
              <a:spAutoFit/>
            </a:bodyPr>
            <a:lstStyle/>
            <a:p>
              <a:r>
                <a:rPr lang="zh-CN" altLang="en-US" dirty="0"/>
                <a:t>政治学传统选举预测模型</a:t>
              </a:r>
            </a:p>
          </p:txBody>
        </p:sp>
        <p:sp>
          <p:nvSpPr>
            <p:cNvPr id="10" name="左大括号 9">
              <a:extLst>
                <a:ext uri="{FF2B5EF4-FFF2-40B4-BE49-F238E27FC236}">
                  <a16:creationId xmlns:a16="http://schemas.microsoft.com/office/drawing/2014/main" id="{D167046A-59E9-47CC-85F7-4E83B6821259}"/>
                </a:ext>
              </a:extLst>
            </p:cNvPr>
            <p:cNvSpPr/>
            <p:nvPr/>
          </p:nvSpPr>
          <p:spPr>
            <a:xfrm>
              <a:off x="4109884" y="1150374"/>
              <a:ext cx="245806" cy="1366684"/>
            </a:xfrm>
            <a:prstGeom prst="leftBrace">
              <a:avLst>
                <a:gd name="adj1" fmla="val 8333"/>
                <a:gd name="adj2" fmla="val 4784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FB1D0F69-3548-40D6-99C3-EE00EF217F7F}"/>
                </a:ext>
              </a:extLst>
            </p:cNvPr>
            <p:cNvSpPr txBox="1"/>
            <p:nvPr/>
          </p:nvSpPr>
          <p:spPr>
            <a:xfrm>
              <a:off x="4810125" y="1043453"/>
              <a:ext cx="1924972" cy="369332"/>
            </a:xfrm>
            <a:prstGeom prst="rect">
              <a:avLst/>
            </a:prstGeom>
            <a:noFill/>
          </p:spPr>
          <p:txBody>
            <a:bodyPr wrap="square" rtlCol="0">
              <a:spAutoFit/>
            </a:bodyPr>
            <a:lstStyle/>
            <a:p>
              <a:r>
                <a:rPr lang="zh-CN" altLang="en-US" dirty="0"/>
                <a:t>民意调查偏好</a:t>
              </a:r>
            </a:p>
          </p:txBody>
        </p:sp>
        <p:sp>
          <p:nvSpPr>
            <p:cNvPr id="12" name="文本框 11">
              <a:extLst>
                <a:ext uri="{FF2B5EF4-FFF2-40B4-BE49-F238E27FC236}">
                  <a16:creationId xmlns:a16="http://schemas.microsoft.com/office/drawing/2014/main" id="{1B47014D-FB9A-42E2-9EF2-68C64266FB2D}"/>
                </a:ext>
              </a:extLst>
            </p:cNvPr>
            <p:cNvSpPr txBox="1"/>
            <p:nvPr/>
          </p:nvSpPr>
          <p:spPr>
            <a:xfrm>
              <a:off x="4601496" y="2190342"/>
              <a:ext cx="2556387" cy="369332"/>
            </a:xfrm>
            <a:prstGeom prst="rect">
              <a:avLst/>
            </a:prstGeom>
            <a:noFill/>
          </p:spPr>
          <p:txBody>
            <a:bodyPr wrap="square" rtlCol="0">
              <a:spAutoFit/>
            </a:bodyPr>
            <a:lstStyle/>
            <a:p>
              <a:r>
                <a:rPr lang="zh-CN" altLang="en-US" dirty="0"/>
                <a:t>国家层面的经济增长</a:t>
              </a:r>
            </a:p>
          </p:txBody>
        </p:sp>
        <p:cxnSp>
          <p:nvCxnSpPr>
            <p:cNvPr id="14" name="直接连接符 13">
              <a:extLst>
                <a:ext uri="{FF2B5EF4-FFF2-40B4-BE49-F238E27FC236}">
                  <a16:creationId xmlns:a16="http://schemas.microsoft.com/office/drawing/2014/main" id="{A229688F-AACF-4E02-9315-DDA2579F8135}"/>
                </a:ext>
              </a:extLst>
            </p:cNvPr>
            <p:cNvCxnSpPr>
              <a:cxnSpLocks/>
              <a:endCxn id="10" idx="1"/>
            </p:cNvCxnSpPr>
            <p:nvPr/>
          </p:nvCxnSpPr>
          <p:spPr>
            <a:xfrm>
              <a:off x="3500283" y="1804223"/>
              <a:ext cx="609601"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528B7067-74FD-4793-B5D0-3B713AB3423B}"/>
                </a:ext>
              </a:extLst>
            </p:cNvPr>
            <p:cNvSpPr txBox="1"/>
            <p:nvPr/>
          </p:nvSpPr>
          <p:spPr>
            <a:xfrm>
              <a:off x="3436989" y="1498540"/>
              <a:ext cx="906719" cy="276999"/>
            </a:xfrm>
            <a:prstGeom prst="rect">
              <a:avLst/>
            </a:prstGeom>
            <a:noFill/>
          </p:spPr>
          <p:txBody>
            <a:bodyPr wrap="square" rtlCol="0">
              <a:spAutoFit/>
            </a:bodyPr>
            <a:lstStyle/>
            <a:p>
              <a:r>
                <a:rPr lang="zh-CN" altLang="en-US" sz="1200" dirty="0"/>
                <a:t>预测因素</a:t>
              </a:r>
            </a:p>
          </p:txBody>
        </p:sp>
        <p:cxnSp>
          <p:nvCxnSpPr>
            <p:cNvPr id="18" name="直接箭头连接符 17">
              <a:extLst>
                <a:ext uri="{FF2B5EF4-FFF2-40B4-BE49-F238E27FC236}">
                  <a16:creationId xmlns:a16="http://schemas.microsoft.com/office/drawing/2014/main" id="{C9281D42-2FC5-4D22-BF1F-B356811F4266}"/>
                </a:ext>
              </a:extLst>
            </p:cNvPr>
            <p:cNvCxnSpPr/>
            <p:nvPr/>
          </p:nvCxnSpPr>
          <p:spPr>
            <a:xfrm>
              <a:off x="6390968" y="1279479"/>
              <a:ext cx="7669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6F17C507-2392-4980-B977-3398E1AE30A7}"/>
                </a:ext>
              </a:extLst>
            </p:cNvPr>
            <p:cNvSpPr txBox="1"/>
            <p:nvPr/>
          </p:nvSpPr>
          <p:spPr>
            <a:xfrm>
              <a:off x="7370506" y="1069122"/>
              <a:ext cx="1108586" cy="369332"/>
            </a:xfrm>
            <a:prstGeom prst="rect">
              <a:avLst/>
            </a:prstGeom>
            <a:noFill/>
          </p:spPr>
          <p:txBody>
            <a:bodyPr wrap="square" rtlCol="0">
              <a:spAutoFit/>
            </a:bodyPr>
            <a:lstStyle/>
            <a:p>
              <a:r>
                <a:rPr lang="zh-CN" altLang="en-US" dirty="0"/>
                <a:t>代价昂贵</a:t>
              </a:r>
            </a:p>
          </p:txBody>
        </p:sp>
      </p:grpSp>
      <p:grpSp>
        <p:nvGrpSpPr>
          <p:cNvPr id="37" name="组合 36">
            <a:extLst>
              <a:ext uri="{FF2B5EF4-FFF2-40B4-BE49-F238E27FC236}">
                <a16:creationId xmlns:a16="http://schemas.microsoft.com/office/drawing/2014/main" id="{2A5F7545-315A-48CE-9EE6-B703FB75FFC4}"/>
              </a:ext>
            </a:extLst>
          </p:cNvPr>
          <p:cNvGrpSpPr/>
          <p:nvPr/>
        </p:nvGrpSpPr>
        <p:grpSpPr>
          <a:xfrm>
            <a:off x="689639" y="2651741"/>
            <a:ext cx="11502361" cy="762361"/>
            <a:chOff x="542618" y="2614729"/>
            <a:chExt cx="10927139" cy="646331"/>
          </a:xfrm>
        </p:grpSpPr>
        <p:sp>
          <p:nvSpPr>
            <p:cNvPr id="20" name="文本框 19">
              <a:extLst>
                <a:ext uri="{FF2B5EF4-FFF2-40B4-BE49-F238E27FC236}">
                  <a16:creationId xmlns:a16="http://schemas.microsoft.com/office/drawing/2014/main" id="{72C7858A-B9B2-40AD-B257-2ADF03AFE704}"/>
                </a:ext>
              </a:extLst>
            </p:cNvPr>
            <p:cNvSpPr txBox="1"/>
            <p:nvPr/>
          </p:nvSpPr>
          <p:spPr>
            <a:xfrm>
              <a:off x="542618" y="2614729"/>
              <a:ext cx="2635045" cy="646331"/>
            </a:xfrm>
            <a:prstGeom prst="rect">
              <a:avLst/>
            </a:prstGeom>
            <a:noFill/>
          </p:spPr>
          <p:txBody>
            <a:bodyPr wrap="square" rtlCol="0">
              <a:spAutoFit/>
            </a:bodyPr>
            <a:lstStyle/>
            <a:p>
              <a:r>
                <a:rPr lang="zh-CN" altLang="en-US" dirty="0"/>
                <a:t>推特数据被广泛用于预测选举结果的情绪分析</a:t>
              </a:r>
            </a:p>
          </p:txBody>
        </p:sp>
        <p:cxnSp>
          <p:nvCxnSpPr>
            <p:cNvPr id="22" name="直接箭头连接符 21">
              <a:extLst>
                <a:ext uri="{FF2B5EF4-FFF2-40B4-BE49-F238E27FC236}">
                  <a16:creationId xmlns:a16="http://schemas.microsoft.com/office/drawing/2014/main" id="{6613E928-21E7-4D18-9F9E-2467BB3AE9D3}"/>
                </a:ext>
              </a:extLst>
            </p:cNvPr>
            <p:cNvCxnSpPr>
              <a:cxnSpLocks/>
            </p:cNvCxnSpPr>
            <p:nvPr/>
          </p:nvCxnSpPr>
          <p:spPr>
            <a:xfrm flipV="1">
              <a:off x="3033629" y="2907801"/>
              <a:ext cx="544525" cy="55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EBF4CB37-764D-476D-9AF7-09CA6AFD8F2B}"/>
                </a:ext>
              </a:extLst>
            </p:cNvPr>
            <p:cNvSpPr txBox="1"/>
            <p:nvPr/>
          </p:nvSpPr>
          <p:spPr>
            <a:xfrm>
              <a:off x="3613914" y="2735380"/>
              <a:ext cx="7855843" cy="313120"/>
            </a:xfrm>
            <a:prstGeom prst="rect">
              <a:avLst/>
            </a:prstGeom>
            <a:noFill/>
          </p:spPr>
          <p:txBody>
            <a:bodyPr wrap="square" rtlCol="0">
              <a:spAutoFit/>
            </a:bodyPr>
            <a:lstStyle/>
            <a:p>
              <a:r>
                <a:rPr lang="zh-CN" altLang="en-US" dirty="0"/>
                <a:t>通常以数据驱动缺少理论基础，大多数研究将推特情绪与选举结果直接单独联系</a:t>
              </a:r>
            </a:p>
          </p:txBody>
        </p:sp>
      </p:grpSp>
      <p:cxnSp>
        <p:nvCxnSpPr>
          <p:cNvPr id="26" name="直接连接符 25">
            <a:extLst>
              <a:ext uri="{FF2B5EF4-FFF2-40B4-BE49-F238E27FC236}">
                <a16:creationId xmlns:a16="http://schemas.microsoft.com/office/drawing/2014/main" id="{3F27245B-220C-44B1-A266-1A2F28218012}"/>
              </a:ext>
            </a:extLst>
          </p:cNvPr>
          <p:cNvCxnSpPr>
            <a:cxnSpLocks/>
            <a:endCxn id="25" idx="1"/>
          </p:cNvCxnSpPr>
          <p:nvPr/>
        </p:nvCxnSpPr>
        <p:spPr>
          <a:xfrm>
            <a:off x="2816942" y="4344663"/>
            <a:ext cx="609601"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8" name="组合 37">
            <a:extLst>
              <a:ext uri="{FF2B5EF4-FFF2-40B4-BE49-F238E27FC236}">
                <a16:creationId xmlns:a16="http://schemas.microsoft.com/office/drawing/2014/main" id="{DCD72B8D-FA31-44D7-AE91-A43D52C913FF}"/>
              </a:ext>
            </a:extLst>
          </p:cNvPr>
          <p:cNvGrpSpPr/>
          <p:nvPr/>
        </p:nvGrpSpPr>
        <p:grpSpPr>
          <a:xfrm>
            <a:off x="691483" y="3503351"/>
            <a:ext cx="11373157" cy="1554147"/>
            <a:chOff x="1129018" y="4255093"/>
            <a:chExt cx="11373157" cy="1554147"/>
          </a:xfrm>
        </p:grpSpPr>
        <p:sp>
          <p:nvSpPr>
            <p:cNvPr id="24" name="文本框 23">
              <a:extLst>
                <a:ext uri="{FF2B5EF4-FFF2-40B4-BE49-F238E27FC236}">
                  <a16:creationId xmlns:a16="http://schemas.microsoft.com/office/drawing/2014/main" id="{AE1817CB-3812-4323-9B86-58FD1B07F831}"/>
                </a:ext>
              </a:extLst>
            </p:cNvPr>
            <p:cNvSpPr txBox="1"/>
            <p:nvPr/>
          </p:nvSpPr>
          <p:spPr>
            <a:xfrm>
              <a:off x="1129018" y="4812552"/>
              <a:ext cx="1928045" cy="646331"/>
            </a:xfrm>
            <a:prstGeom prst="rect">
              <a:avLst/>
            </a:prstGeom>
            <a:noFill/>
          </p:spPr>
          <p:txBody>
            <a:bodyPr wrap="square" rtlCol="0">
              <a:spAutoFit/>
            </a:bodyPr>
            <a:lstStyle/>
            <a:p>
              <a:r>
                <a:rPr lang="zh-CN" altLang="en-US" dirty="0"/>
                <a:t>本研究利用政治科学预测模型</a:t>
              </a:r>
            </a:p>
          </p:txBody>
        </p:sp>
        <p:sp>
          <p:nvSpPr>
            <p:cNvPr id="25" name="左大括号 24">
              <a:extLst>
                <a:ext uri="{FF2B5EF4-FFF2-40B4-BE49-F238E27FC236}">
                  <a16:creationId xmlns:a16="http://schemas.microsoft.com/office/drawing/2014/main" id="{01EE98AB-2421-4F6A-8CAE-0652144D8759}"/>
                </a:ext>
              </a:extLst>
            </p:cNvPr>
            <p:cNvSpPr/>
            <p:nvPr/>
          </p:nvSpPr>
          <p:spPr>
            <a:xfrm>
              <a:off x="3864078" y="4442556"/>
              <a:ext cx="245806" cy="1366684"/>
            </a:xfrm>
            <a:prstGeom prst="leftBrace">
              <a:avLst>
                <a:gd name="adj1" fmla="val 8333"/>
                <a:gd name="adj2" fmla="val 4784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3ED256C2-8491-46AF-97C9-9689A445145C}"/>
                </a:ext>
              </a:extLst>
            </p:cNvPr>
            <p:cNvSpPr txBox="1"/>
            <p:nvPr/>
          </p:nvSpPr>
          <p:spPr>
            <a:xfrm>
              <a:off x="3326068" y="4781569"/>
              <a:ext cx="906719" cy="276999"/>
            </a:xfrm>
            <a:prstGeom prst="rect">
              <a:avLst/>
            </a:prstGeom>
            <a:noFill/>
          </p:spPr>
          <p:txBody>
            <a:bodyPr wrap="square" rtlCol="0">
              <a:spAutoFit/>
            </a:bodyPr>
            <a:lstStyle/>
            <a:p>
              <a:r>
                <a:rPr lang="zh-CN" altLang="en-US" sz="1200" dirty="0"/>
                <a:t>修正</a:t>
              </a:r>
            </a:p>
          </p:txBody>
        </p:sp>
        <p:sp>
          <p:nvSpPr>
            <p:cNvPr id="29" name="文本框 28">
              <a:extLst>
                <a:ext uri="{FF2B5EF4-FFF2-40B4-BE49-F238E27FC236}">
                  <a16:creationId xmlns:a16="http://schemas.microsoft.com/office/drawing/2014/main" id="{8CCB65DE-28D5-4FA0-9C7E-B4BAD7C63CEB}"/>
                </a:ext>
              </a:extLst>
            </p:cNvPr>
            <p:cNvSpPr txBox="1"/>
            <p:nvPr/>
          </p:nvSpPr>
          <p:spPr>
            <a:xfrm>
              <a:off x="4322506" y="4255093"/>
              <a:ext cx="6096000" cy="369332"/>
            </a:xfrm>
            <a:prstGeom prst="rect">
              <a:avLst/>
            </a:prstGeom>
            <a:noFill/>
          </p:spPr>
          <p:txBody>
            <a:bodyPr wrap="square">
              <a:spAutoFit/>
            </a:bodyPr>
            <a:lstStyle/>
            <a:p>
              <a:r>
                <a:rPr lang="zh-CN" altLang="en-US" dirty="0"/>
                <a:t>使用</a:t>
              </a:r>
              <a:r>
                <a:rPr lang="en-US" altLang="zh-CN" dirty="0"/>
                <a:t>Twitter</a:t>
              </a:r>
              <a:r>
                <a:rPr lang="zh-CN" altLang="en-US" dirty="0"/>
                <a:t>情绪来替代投票数据</a:t>
              </a:r>
            </a:p>
          </p:txBody>
        </p:sp>
        <p:sp>
          <p:nvSpPr>
            <p:cNvPr id="31" name="文本框 30">
              <a:extLst>
                <a:ext uri="{FF2B5EF4-FFF2-40B4-BE49-F238E27FC236}">
                  <a16:creationId xmlns:a16="http://schemas.microsoft.com/office/drawing/2014/main" id="{8DA8BB7B-ED6A-4AF7-81DE-D3EC2EA3105A}"/>
                </a:ext>
              </a:extLst>
            </p:cNvPr>
            <p:cNvSpPr txBox="1"/>
            <p:nvPr/>
          </p:nvSpPr>
          <p:spPr>
            <a:xfrm>
              <a:off x="4232787" y="5337860"/>
              <a:ext cx="8269388" cy="369332"/>
            </a:xfrm>
            <a:prstGeom prst="rect">
              <a:avLst/>
            </a:prstGeom>
            <a:noFill/>
          </p:spPr>
          <p:txBody>
            <a:bodyPr wrap="square">
              <a:spAutoFit/>
            </a:bodyPr>
            <a:lstStyle/>
            <a:p>
              <a:r>
                <a:rPr lang="zh-CN" altLang="en-US" dirty="0"/>
                <a:t>将传统的政治科学模型从国家层面转换到县级层面，即投票计数的最佳空间层面</a:t>
              </a:r>
            </a:p>
          </p:txBody>
        </p:sp>
      </p:grpSp>
      <p:sp>
        <p:nvSpPr>
          <p:cNvPr id="33" name="文本框 32">
            <a:extLst>
              <a:ext uri="{FF2B5EF4-FFF2-40B4-BE49-F238E27FC236}">
                <a16:creationId xmlns:a16="http://schemas.microsoft.com/office/drawing/2014/main" id="{B65E6D12-8946-4DA6-BE61-7A6EBF93A93E}"/>
              </a:ext>
            </a:extLst>
          </p:cNvPr>
          <p:cNvSpPr txBox="1"/>
          <p:nvPr/>
        </p:nvSpPr>
        <p:spPr>
          <a:xfrm>
            <a:off x="691483" y="5257408"/>
            <a:ext cx="9980971" cy="369332"/>
          </a:xfrm>
          <a:prstGeom prst="rect">
            <a:avLst/>
          </a:prstGeom>
          <a:noFill/>
        </p:spPr>
        <p:txBody>
          <a:bodyPr wrap="square">
            <a:spAutoFit/>
          </a:bodyPr>
          <a:lstStyle/>
          <a:p>
            <a:r>
              <a:rPr lang="zh-CN" altLang="en-US" dirty="0"/>
              <a:t>该模型具有基于</a:t>
            </a:r>
            <a:r>
              <a:rPr lang="en-US" altLang="zh-CN" dirty="0"/>
              <a:t>Twitter</a:t>
            </a:r>
            <a:r>
              <a:rPr lang="zh-CN" altLang="en-US" dirty="0"/>
              <a:t>情绪的支持率自变量和与经济增长相关的变量。因变量为实际投票结果。</a:t>
            </a:r>
          </a:p>
        </p:txBody>
      </p:sp>
      <p:sp>
        <p:nvSpPr>
          <p:cNvPr id="35" name="文本框 34">
            <a:extLst>
              <a:ext uri="{FF2B5EF4-FFF2-40B4-BE49-F238E27FC236}">
                <a16:creationId xmlns:a16="http://schemas.microsoft.com/office/drawing/2014/main" id="{4155ECFB-9831-436F-AE3A-706E3046D052}"/>
              </a:ext>
            </a:extLst>
          </p:cNvPr>
          <p:cNvSpPr txBox="1"/>
          <p:nvPr/>
        </p:nvSpPr>
        <p:spPr>
          <a:xfrm>
            <a:off x="691483" y="5992341"/>
            <a:ext cx="11373157" cy="369332"/>
          </a:xfrm>
          <a:prstGeom prst="rect">
            <a:avLst/>
          </a:prstGeom>
          <a:noFill/>
        </p:spPr>
        <p:txBody>
          <a:bodyPr wrap="square">
            <a:spAutoFit/>
          </a:bodyPr>
          <a:lstStyle/>
          <a:p>
            <a:r>
              <a:rPr lang="zh-CN" altLang="en-US" dirty="0"/>
              <a:t>用</a:t>
            </a:r>
            <a:r>
              <a:rPr lang="en-US" altLang="zh-CN" dirty="0"/>
              <a:t>2016</a:t>
            </a:r>
            <a:r>
              <a:rPr lang="zh-CN" altLang="en-US" dirty="0"/>
              <a:t>年美国在</a:t>
            </a:r>
            <a:r>
              <a:rPr lang="en-US" altLang="zh-CN" dirty="0"/>
              <a:t>Georgia</a:t>
            </a:r>
            <a:r>
              <a:rPr lang="zh-CN" altLang="en-US" dirty="0"/>
              <a:t>州的总统选举数据训练该模型。结果表明，该模型有效，准确率达</a:t>
            </a:r>
            <a:r>
              <a:rPr lang="en-US" altLang="zh-CN" dirty="0"/>
              <a:t>81%</a:t>
            </a:r>
            <a:r>
              <a:rPr lang="zh-CN" altLang="en-US" dirty="0"/>
              <a:t>。</a:t>
            </a:r>
          </a:p>
        </p:txBody>
      </p:sp>
      <p:cxnSp>
        <p:nvCxnSpPr>
          <p:cNvPr id="40" name="连接符: 曲线 39">
            <a:extLst>
              <a:ext uri="{FF2B5EF4-FFF2-40B4-BE49-F238E27FC236}">
                <a16:creationId xmlns:a16="http://schemas.microsoft.com/office/drawing/2014/main" id="{6FA6CC28-0EC2-4A55-A113-8149D9EFC32A}"/>
              </a:ext>
            </a:extLst>
          </p:cNvPr>
          <p:cNvCxnSpPr>
            <a:cxnSpLocks/>
            <a:stCxn id="24" idx="2"/>
          </p:cNvCxnSpPr>
          <p:nvPr/>
        </p:nvCxnSpPr>
        <p:spPr>
          <a:xfrm rot="5400000">
            <a:off x="1437076" y="4925571"/>
            <a:ext cx="436860" cy="1270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3982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Thanks.</a:t>
            </a:r>
            <a:br>
              <a:rPr lang="en-US" altLang="zh-CN" dirty="0"/>
            </a:br>
            <a:r>
              <a:rPr lang="en-US" altLang="zh-CN" b="0" dirty="0"/>
              <a:t>And Your Slogan Here.</a:t>
            </a:r>
            <a:endParaRPr lang="zh-CN" altLang="en-US" sz="2400" b="0" dirty="0"/>
          </a:p>
        </p:txBody>
      </p:sp>
      <p:sp>
        <p:nvSpPr>
          <p:cNvPr id="3" name="文本占位符 2"/>
          <p:cNvSpPr>
            <a:spLocks noGrp="1"/>
          </p:cNvSpPr>
          <p:nvPr>
            <p:ph type="body" sz="quarter" idx="17"/>
          </p:nvPr>
        </p:nvSpPr>
        <p:spPr/>
        <p:txBody>
          <a:bodyPr/>
          <a:lstStyle/>
          <a:p>
            <a:r>
              <a:rPr lang="en-US" altLang="zh-CN"/>
              <a:t>Speaker name and title</a:t>
            </a:r>
            <a:endParaRPr lang="en-US" altLang="zh-CN" dirty="0"/>
          </a:p>
        </p:txBody>
      </p:sp>
      <p:sp>
        <p:nvSpPr>
          <p:cNvPr id="4" name="文本占位符 3"/>
          <p:cNvSpPr>
            <a:spLocks noGrp="1"/>
          </p:cNvSpPr>
          <p:nvPr>
            <p:ph type="body" sz="quarter" idx="18"/>
          </p:nvPr>
        </p:nvSpPr>
        <p:spPr/>
        <p:txBody>
          <a:bodyPr/>
          <a:lstStyle/>
          <a:p>
            <a:r>
              <a:rPr lang="en-US" altLang="zh-CN"/>
              <a:t>www.islide.cc</a:t>
            </a:r>
            <a:endParaRPr lang="zh-CN" altLang="en-US" dirty="0"/>
          </a:p>
        </p:txBody>
      </p:sp>
      <p:cxnSp>
        <p:nvCxnSpPr>
          <p:cNvPr id="5" name="直接连接符 4">
            <a:extLst>
              <a:ext uri="{FF2B5EF4-FFF2-40B4-BE49-F238E27FC236}">
                <a16:creationId xmlns:a16="http://schemas.microsoft.com/office/drawing/2014/main" id="{0946A5F7-F537-4434-9DF0-6849E234EDA4}"/>
              </a:ext>
            </a:extLst>
          </p:cNvPr>
          <p:cNvCxnSpPr>
            <a:cxnSpLocks/>
          </p:cNvCxnSpPr>
          <p:nvPr/>
        </p:nvCxnSpPr>
        <p:spPr>
          <a:xfrm>
            <a:off x="6207126" y="2127252"/>
            <a:ext cx="531336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1F408655-7B16-4C36-8089-D73A62DE8A3B}"/>
              </a:ext>
            </a:extLst>
          </p:cNvPr>
          <p:cNvCxnSpPr>
            <a:cxnSpLocks/>
          </p:cNvCxnSpPr>
          <p:nvPr/>
        </p:nvCxnSpPr>
        <p:spPr>
          <a:xfrm>
            <a:off x="6207126" y="4112630"/>
            <a:ext cx="531336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04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8D97431-684A-4276-BB30-C54BD608FC11}"/>
              </a:ext>
            </a:extLst>
          </p:cNvPr>
          <p:cNvSpPr>
            <a:spLocks noGrp="1"/>
          </p:cNvSpPr>
          <p:nvPr>
            <p:ph type="sldNum" sz="quarter" idx="4294967295"/>
          </p:nvPr>
        </p:nvSpPr>
        <p:spPr>
          <a:xfrm>
            <a:off x="9282113" y="6515100"/>
            <a:ext cx="2909887" cy="20637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D3DB80-B894-403A-B48E-6FDC1A72010E}" type="slidenum">
              <a:rPr kumimoji="0" lang="zh-CN" altLang="en-US" sz="1000" b="0" i="0" u="none" strike="noStrike" kern="1200" cap="none" spc="0" normalizeH="0" baseline="0" noProof="0" smtClean="0">
                <a:ln>
                  <a:noFill/>
                </a:ln>
                <a:solidFill>
                  <a:srgbClr val="000000"/>
                </a:solidFill>
                <a:effectLst/>
                <a:uLnTx/>
                <a:uFillTx/>
                <a:latin typeface="Arial"/>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000" b="0" i="0" u="none" strike="noStrike" kern="1200" cap="none" spc="0" normalizeH="0" baseline="0" noProof="0">
              <a:ln>
                <a:noFill/>
              </a:ln>
              <a:solidFill>
                <a:srgbClr val="000000"/>
              </a:solidFill>
              <a:effectLst/>
              <a:uLnTx/>
              <a:uFillTx/>
              <a:latin typeface="Arial"/>
              <a:ea typeface="微软雅黑"/>
              <a:cs typeface="+mn-cs"/>
            </a:endParaRPr>
          </a:p>
        </p:txBody>
      </p:sp>
      <p:grpSp>
        <p:nvGrpSpPr>
          <p:cNvPr id="24" name="组合 23">
            <a:extLst>
              <a:ext uri="{FF2B5EF4-FFF2-40B4-BE49-F238E27FC236}">
                <a16:creationId xmlns:a16="http://schemas.microsoft.com/office/drawing/2014/main" id="{A2A0A811-FB92-4ECF-AE00-3A74F8E06C3A}"/>
              </a:ext>
            </a:extLst>
          </p:cNvPr>
          <p:cNvGrpSpPr/>
          <p:nvPr/>
        </p:nvGrpSpPr>
        <p:grpSpPr>
          <a:xfrm>
            <a:off x="698679" y="885925"/>
            <a:ext cx="8829276" cy="5132103"/>
            <a:chOff x="865819" y="664570"/>
            <a:chExt cx="8704963" cy="5086149"/>
          </a:xfrm>
        </p:grpSpPr>
        <p:grpSp>
          <p:nvGrpSpPr>
            <p:cNvPr id="5" name="77002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98EC3AC1-73E3-4FF1-B0BD-CEDA3DB386AA}"/>
                </a:ext>
              </a:extLst>
            </p:cNvPr>
            <p:cNvGrpSpPr>
              <a:grpSpLocks noChangeAspect="1"/>
            </p:cNvGrpSpPr>
            <p:nvPr>
              <p:custDataLst>
                <p:tags r:id="rId2"/>
              </p:custDataLst>
            </p:nvPr>
          </p:nvGrpSpPr>
          <p:grpSpPr>
            <a:xfrm>
              <a:off x="865819" y="664570"/>
              <a:ext cx="7561277" cy="4593012"/>
              <a:chOff x="865820" y="1240304"/>
              <a:chExt cx="7561277" cy="4593012"/>
            </a:xfrm>
          </p:grpSpPr>
          <p:sp>
            <p:nvSpPr>
              <p:cNvPr id="6" name="îSḷíḓé">
                <a:extLst>
                  <a:ext uri="{FF2B5EF4-FFF2-40B4-BE49-F238E27FC236}">
                    <a16:creationId xmlns:a16="http://schemas.microsoft.com/office/drawing/2014/main" id="{20627EBE-E63D-478B-BA5A-01EB6C76DC81}"/>
                  </a:ext>
                </a:extLst>
              </p:cNvPr>
              <p:cNvSpPr txBox="1"/>
              <p:nvPr/>
            </p:nvSpPr>
            <p:spPr>
              <a:xfrm rot="16200000">
                <a:off x="-792050" y="3252117"/>
                <a:ext cx="4239069"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5400" b="1" i="0" u="none" strike="noStrike" kern="1200" cap="none" spc="0" normalizeH="0" baseline="0" noProof="0" dirty="0">
                    <a:ln>
                      <a:noFill/>
                    </a:ln>
                    <a:solidFill>
                      <a:srgbClr val="000000"/>
                    </a:solidFill>
                    <a:effectLst/>
                    <a:uLnTx/>
                    <a:uFillTx/>
                    <a:latin typeface="Arial"/>
                    <a:ea typeface="微软雅黑"/>
                    <a:cs typeface="+mn-cs"/>
                  </a:rPr>
                  <a:t>CONTENTS</a:t>
                </a:r>
              </a:p>
            </p:txBody>
          </p:sp>
          <p:sp>
            <p:nvSpPr>
              <p:cNvPr id="7" name="iṩľiḍè">
                <a:extLst>
                  <a:ext uri="{FF2B5EF4-FFF2-40B4-BE49-F238E27FC236}">
                    <a16:creationId xmlns:a16="http://schemas.microsoft.com/office/drawing/2014/main" id="{70C9B7A5-327C-4F87-ACD6-B6066D71E10F}"/>
                  </a:ext>
                </a:extLst>
              </p:cNvPr>
              <p:cNvSpPr txBox="1"/>
              <p:nvPr/>
            </p:nvSpPr>
            <p:spPr>
              <a:xfrm>
                <a:off x="3689380" y="1240304"/>
                <a:ext cx="972669" cy="707886"/>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000000"/>
                    </a:solidFill>
                    <a:effectLst/>
                    <a:uLnTx/>
                    <a:uFillTx/>
                    <a:latin typeface="Arial"/>
                    <a:ea typeface="微软雅黑"/>
                    <a:cs typeface="+mn-cs"/>
                  </a:rPr>
                  <a:t>01</a:t>
                </a:r>
                <a:endParaRPr kumimoji="0" lang="zh-CN" altLang="en-US" sz="4000" b="1"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9" name="îşḻíḍe">
                <a:extLst>
                  <a:ext uri="{FF2B5EF4-FFF2-40B4-BE49-F238E27FC236}">
                    <a16:creationId xmlns:a16="http://schemas.microsoft.com/office/drawing/2014/main" id="{EE1952C0-369A-4735-9E80-9CCA69F3ACC7}"/>
                  </a:ext>
                </a:extLst>
              </p:cNvPr>
              <p:cNvSpPr txBox="1"/>
              <p:nvPr/>
            </p:nvSpPr>
            <p:spPr>
              <a:xfrm>
                <a:off x="3689380" y="2351782"/>
                <a:ext cx="972669" cy="707886"/>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698FCE"/>
                    </a:solidFill>
                    <a:effectLst/>
                    <a:uLnTx/>
                    <a:uFillTx/>
                    <a:latin typeface="Arial"/>
                    <a:ea typeface="微软雅黑"/>
                    <a:cs typeface="+mn-cs"/>
                  </a:rPr>
                  <a:t>02</a:t>
                </a:r>
                <a:endParaRPr kumimoji="0" lang="zh-CN" altLang="en-US" sz="4000" b="1" i="0" u="none" strike="noStrike" kern="1200" cap="none" spc="0" normalizeH="0" baseline="0" noProof="0" dirty="0">
                  <a:ln>
                    <a:noFill/>
                  </a:ln>
                  <a:solidFill>
                    <a:srgbClr val="698FCE"/>
                  </a:solidFill>
                  <a:effectLst/>
                  <a:uLnTx/>
                  <a:uFillTx/>
                  <a:latin typeface="Arial"/>
                  <a:ea typeface="微软雅黑"/>
                  <a:cs typeface="+mn-cs"/>
                </a:endParaRPr>
              </a:p>
            </p:txBody>
          </p:sp>
          <p:sp>
            <p:nvSpPr>
              <p:cNvPr id="11" name="îṥľiḍe">
                <a:extLst>
                  <a:ext uri="{FF2B5EF4-FFF2-40B4-BE49-F238E27FC236}">
                    <a16:creationId xmlns:a16="http://schemas.microsoft.com/office/drawing/2014/main" id="{99856F6C-60EC-4F9F-8958-9B85CC0B1401}"/>
                  </a:ext>
                </a:extLst>
              </p:cNvPr>
              <p:cNvSpPr txBox="1"/>
              <p:nvPr/>
            </p:nvSpPr>
            <p:spPr>
              <a:xfrm>
                <a:off x="3688527" y="3499154"/>
                <a:ext cx="972669" cy="707886"/>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000000"/>
                    </a:solidFill>
                    <a:effectLst/>
                    <a:uLnTx/>
                    <a:uFillTx/>
                    <a:latin typeface="Arial"/>
                    <a:ea typeface="微软雅黑"/>
                    <a:cs typeface="+mn-cs"/>
                  </a:rPr>
                  <a:t>03</a:t>
                </a:r>
                <a:endParaRPr kumimoji="0" lang="zh-CN" altLang="en-US" sz="4000" b="1"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13" name="iṡḷidê">
                <a:extLst>
                  <a:ext uri="{FF2B5EF4-FFF2-40B4-BE49-F238E27FC236}">
                    <a16:creationId xmlns:a16="http://schemas.microsoft.com/office/drawing/2014/main" id="{4D828CC0-74BA-4511-82F6-DF17030766F3}"/>
                  </a:ext>
                </a:extLst>
              </p:cNvPr>
              <p:cNvSpPr txBox="1"/>
              <p:nvPr/>
            </p:nvSpPr>
            <p:spPr>
              <a:xfrm>
                <a:off x="4867159" y="2505418"/>
                <a:ext cx="3491840" cy="461665"/>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698FCE"/>
                    </a:solidFill>
                    <a:effectLst/>
                    <a:uLnTx/>
                    <a:uFillTx/>
                    <a:latin typeface="Arial"/>
                    <a:ea typeface="微软雅黑"/>
                    <a:cs typeface="+mn-cs"/>
                  </a:rPr>
                  <a:t>Literature review</a:t>
                </a:r>
              </a:p>
            </p:txBody>
          </p:sp>
          <p:sp>
            <p:nvSpPr>
              <p:cNvPr id="14" name="íŝḷîḑé">
                <a:extLst>
                  <a:ext uri="{FF2B5EF4-FFF2-40B4-BE49-F238E27FC236}">
                    <a16:creationId xmlns:a16="http://schemas.microsoft.com/office/drawing/2014/main" id="{1C54F97B-4103-4FB3-BEE9-6FDA63002239}"/>
                  </a:ext>
                </a:extLst>
              </p:cNvPr>
              <p:cNvSpPr txBox="1"/>
              <p:nvPr/>
            </p:nvSpPr>
            <p:spPr>
              <a:xfrm>
                <a:off x="4867159" y="3693835"/>
                <a:ext cx="3491840" cy="461665"/>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2400" dirty="0">
                    <a:solidFill>
                      <a:srgbClr val="000000">
                        <a:lumMod val="90000"/>
                        <a:lumOff val="10000"/>
                      </a:srgbClr>
                    </a:solidFill>
                    <a:latin typeface="Arial"/>
                    <a:ea typeface="微软雅黑"/>
                  </a:rPr>
                  <a:t>Data</a:t>
                </a:r>
                <a:endParaRPr kumimoji="0" lang="en-US" altLang="zh-CN" sz="2400" b="1" i="0" u="none" strike="noStrike" kern="1200" cap="none" spc="0" normalizeH="0" baseline="0" noProof="0" dirty="0">
                  <a:ln>
                    <a:noFill/>
                  </a:ln>
                  <a:solidFill>
                    <a:srgbClr val="000000">
                      <a:lumMod val="90000"/>
                      <a:lumOff val="10000"/>
                    </a:srgbClr>
                  </a:solidFill>
                  <a:effectLst/>
                  <a:uLnTx/>
                  <a:uFillTx/>
                  <a:latin typeface="Arial"/>
                  <a:ea typeface="微软雅黑"/>
                  <a:cs typeface="+mn-cs"/>
                </a:endParaRPr>
              </a:p>
            </p:txBody>
          </p:sp>
          <p:sp>
            <p:nvSpPr>
              <p:cNvPr id="18" name="ïṩļîḓé">
                <a:extLst>
                  <a:ext uri="{FF2B5EF4-FFF2-40B4-BE49-F238E27FC236}">
                    <a16:creationId xmlns:a16="http://schemas.microsoft.com/office/drawing/2014/main" id="{C573D648-3B13-4CD9-80EE-A1F2AF587D3C}"/>
                  </a:ext>
                </a:extLst>
              </p:cNvPr>
              <p:cNvSpPr txBox="1"/>
              <p:nvPr/>
            </p:nvSpPr>
            <p:spPr>
              <a:xfrm>
                <a:off x="4867159" y="1374490"/>
                <a:ext cx="3559938" cy="461665"/>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lumMod val="90000"/>
                        <a:lumOff val="10000"/>
                      </a:srgbClr>
                    </a:solidFill>
                    <a:effectLst/>
                    <a:uLnTx/>
                    <a:uFillTx/>
                    <a:latin typeface="Arial"/>
                    <a:ea typeface="微软雅黑"/>
                    <a:cs typeface="+mn-cs"/>
                  </a:rPr>
                  <a:t>Introduction</a:t>
                </a:r>
              </a:p>
            </p:txBody>
          </p:sp>
        </p:grpSp>
        <p:sp>
          <p:nvSpPr>
            <p:cNvPr id="20" name="îşḻíḍe">
              <a:extLst>
                <a:ext uri="{FF2B5EF4-FFF2-40B4-BE49-F238E27FC236}">
                  <a16:creationId xmlns:a16="http://schemas.microsoft.com/office/drawing/2014/main" id="{BC2F2540-2EC2-4DC2-BA6A-84FE5A92FEC0}"/>
                </a:ext>
              </a:extLst>
            </p:cNvPr>
            <p:cNvSpPr txBox="1"/>
            <p:nvPr/>
          </p:nvSpPr>
          <p:spPr>
            <a:xfrm>
              <a:off x="3688526" y="4020124"/>
              <a:ext cx="972669" cy="707886"/>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698FCE"/>
                  </a:solidFill>
                  <a:effectLst/>
                  <a:uLnTx/>
                  <a:uFillTx/>
                  <a:latin typeface="Arial"/>
                  <a:ea typeface="微软雅黑"/>
                  <a:cs typeface="+mn-cs"/>
                </a:rPr>
                <a:t>04</a:t>
              </a:r>
              <a:endParaRPr kumimoji="0" lang="zh-CN" altLang="en-US" sz="4000" b="1" i="0" u="none" strike="noStrike" kern="1200" cap="none" spc="0" normalizeH="0" baseline="0" noProof="0" dirty="0">
                <a:ln>
                  <a:noFill/>
                </a:ln>
                <a:solidFill>
                  <a:srgbClr val="698FCE"/>
                </a:solidFill>
                <a:effectLst/>
                <a:uLnTx/>
                <a:uFillTx/>
                <a:latin typeface="Arial"/>
                <a:ea typeface="微软雅黑"/>
                <a:cs typeface="+mn-cs"/>
              </a:endParaRPr>
            </a:p>
          </p:txBody>
        </p:sp>
        <p:sp>
          <p:nvSpPr>
            <p:cNvPr id="21" name="iṡḷidê">
              <a:extLst>
                <a:ext uri="{FF2B5EF4-FFF2-40B4-BE49-F238E27FC236}">
                  <a16:creationId xmlns:a16="http://schemas.microsoft.com/office/drawing/2014/main" id="{FDB78917-8286-4F6F-95DC-D5B5157195D5}"/>
                </a:ext>
              </a:extLst>
            </p:cNvPr>
            <p:cNvSpPr txBox="1"/>
            <p:nvPr/>
          </p:nvSpPr>
          <p:spPr>
            <a:xfrm>
              <a:off x="4867158" y="4177807"/>
              <a:ext cx="3491840" cy="461665"/>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2400" dirty="0">
                  <a:solidFill>
                    <a:srgbClr val="698FCE"/>
                  </a:solidFill>
                  <a:latin typeface="Arial"/>
                  <a:ea typeface="微软雅黑"/>
                </a:rPr>
                <a:t>Methods</a:t>
              </a:r>
              <a:endParaRPr kumimoji="0" lang="en-US" altLang="zh-CN" sz="2400" b="1" i="0" u="none" strike="noStrike" kern="1200" cap="none" spc="0" normalizeH="0" baseline="0" noProof="0" dirty="0">
                <a:ln>
                  <a:noFill/>
                </a:ln>
                <a:solidFill>
                  <a:srgbClr val="698FCE"/>
                </a:solidFill>
                <a:effectLst/>
                <a:uLnTx/>
                <a:uFillTx/>
                <a:latin typeface="Arial"/>
                <a:ea typeface="微软雅黑"/>
                <a:cs typeface="+mn-cs"/>
              </a:endParaRPr>
            </a:p>
          </p:txBody>
        </p:sp>
        <p:sp>
          <p:nvSpPr>
            <p:cNvPr id="22" name="îṥľiḍe">
              <a:extLst>
                <a:ext uri="{FF2B5EF4-FFF2-40B4-BE49-F238E27FC236}">
                  <a16:creationId xmlns:a16="http://schemas.microsoft.com/office/drawing/2014/main" id="{32AEFC9A-DBB1-4C4C-B181-CFC2011F47C1}"/>
                </a:ext>
              </a:extLst>
            </p:cNvPr>
            <p:cNvSpPr txBox="1"/>
            <p:nvPr/>
          </p:nvSpPr>
          <p:spPr>
            <a:xfrm>
              <a:off x="3688526" y="5042833"/>
              <a:ext cx="972669" cy="707886"/>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altLang="zh-CN" sz="4000" b="1" i="0" u="none" strike="noStrike" kern="1200" cap="none" spc="0" normalizeH="0" baseline="0" noProof="0" dirty="0">
                  <a:ln>
                    <a:noFill/>
                  </a:ln>
                  <a:solidFill>
                    <a:srgbClr val="000000"/>
                  </a:solidFill>
                  <a:effectLst/>
                  <a:uLnTx/>
                  <a:uFillTx/>
                  <a:latin typeface="Arial"/>
                  <a:ea typeface="微软雅黑"/>
                  <a:cs typeface="+mn-cs"/>
                </a:rPr>
                <a:t>05</a:t>
              </a:r>
              <a:endParaRPr kumimoji="0" lang="zh-CN" altLang="en-US" sz="4000" b="1"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23" name="íŝḷîḑé">
              <a:extLst>
                <a:ext uri="{FF2B5EF4-FFF2-40B4-BE49-F238E27FC236}">
                  <a16:creationId xmlns:a16="http://schemas.microsoft.com/office/drawing/2014/main" id="{773E7C93-6EDB-42A4-BA38-5EA96CB75F24}"/>
                </a:ext>
              </a:extLst>
            </p:cNvPr>
            <p:cNvSpPr txBox="1"/>
            <p:nvPr/>
          </p:nvSpPr>
          <p:spPr>
            <a:xfrm>
              <a:off x="4867158" y="5227568"/>
              <a:ext cx="4703624" cy="461665"/>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altLang="zh-CN" sz="2400" dirty="0">
                  <a:solidFill>
                    <a:srgbClr val="000000">
                      <a:lumMod val="90000"/>
                      <a:lumOff val="10000"/>
                    </a:srgbClr>
                  </a:solidFill>
                  <a:latin typeface="Arial"/>
                  <a:ea typeface="微软雅黑"/>
                </a:rPr>
                <a:t>Discussions and conclusion</a:t>
              </a:r>
              <a:endParaRPr kumimoji="0" lang="en-US" altLang="zh-CN" sz="2400" b="1" i="0" u="none" strike="noStrike" kern="1200" cap="none" spc="0" normalizeH="0" baseline="0" noProof="0" dirty="0">
                <a:ln>
                  <a:noFill/>
                </a:ln>
                <a:solidFill>
                  <a:srgbClr val="000000">
                    <a:lumMod val="90000"/>
                    <a:lumOff val="10000"/>
                  </a:srgbClr>
                </a:solidFill>
                <a:effectLst/>
                <a:uLnTx/>
                <a:uFillTx/>
                <a:latin typeface="Arial"/>
                <a:ea typeface="微软雅黑"/>
                <a:cs typeface="+mn-cs"/>
              </a:endParaRPr>
            </a:p>
          </p:txBody>
        </p:sp>
      </p:grpSp>
      <p:grpSp>
        <p:nvGrpSpPr>
          <p:cNvPr id="25" name="072800c2-bb25-478d-b058-ca1385254a3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BDC9F898-D17C-4A49-871C-F96D463AEB24}"/>
              </a:ext>
            </a:extLst>
          </p:cNvPr>
          <p:cNvGrpSpPr>
            <a:grpSpLocks noChangeAspect="1"/>
          </p:cNvGrpSpPr>
          <p:nvPr>
            <p:custDataLst>
              <p:tags r:id="rId1"/>
            </p:custDataLst>
          </p:nvPr>
        </p:nvGrpSpPr>
        <p:grpSpPr>
          <a:xfrm>
            <a:off x="7233350" y="1995855"/>
            <a:ext cx="4666904" cy="2943102"/>
            <a:chOff x="2541588" y="1174750"/>
            <a:chExt cx="7151688" cy="4510088"/>
          </a:xfrm>
        </p:grpSpPr>
        <p:sp>
          <p:nvSpPr>
            <p:cNvPr id="26" name="ïślíďe">
              <a:extLst>
                <a:ext uri="{FF2B5EF4-FFF2-40B4-BE49-F238E27FC236}">
                  <a16:creationId xmlns:a16="http://schemas.microsoft.com/office/drawing/2014/main" id="{620A6C39-E5C5-436F-AFC6-00370A0A6D04}"/>
                </a:ext>
              </a:extLst>
            </p:cNvPr>
            <p:cNvSpPr/>
            <p:nvPr/>
          </p:nvSpPr>
          <p:spPr bwMode="auto">
            <a:xfrm>
              <a:off x="2541588" y="4967288"/>
              <a:ext cx="7151688" cy="717550"/>
            </a:xfrm>
            <a:custGeom>
              <a:avLst/>
              <a:gdLst>
                <a:gd name="T0" fmla="*/ 2681 w 4030"/>
                <a:gd name="T1" fmla="*/ 0 h 405"/>
                <a:gd name="T2" fmla="*/ 2682 w 4030"/>
                <a:gd name="T3" fmla="*/ 34 h 405"/>
                <a:gd name="T4" fmla="*/ 2623 w 4030"/>
                <a:gd name="T5" fmla="*/ 32 h 405"/>
                <a:gd name="T6" fmla="*/ 2623 w 4030"/>
                <a:gd name="T7" fmla="*/ 209 h 405"/>
                <a:gd name="T8" fmla="*/ 1291 w 4030"/>
                <a:gd name="T9" fmla="*/ 209 h 405"/>
                <a:gd name="T10" fmla="*/ 1291 w 4030"/>
                <a:gd name="T11" fmla="*/ 24 h 405"/>
                <a:gd name="T12" fmla="*/ 1230 w 4030"/>
                <a:gd name="T13" fmla="*/ 32 h 405"/>
                <a:gd name="T14" fmla="*/ 1192 w 4030"/>
                <a:gd name="T15" fmla="*/ 135 h 405"/>
                <a:gd name="T16" fmla="*/ 1136 w 4030"/>
                <a:gd name="T17" fmla="*/ 115 h 405"/>
                <a:gd name="T18" fmla="*/ 1144 w 4030"/>
                <a:gd name="T19" fmla="*/ 43 h 405"/>
                <a:gd name="T20" fmla="*/ 1097 w 4030"/>
                <a:gd name="T21" fmla="*/ 48 h 405"/>
                <a:gd name="T22" fmla="*/ 885 w 4030"/>
                <a:gd name="T23" fmla="*/ 64 h 405"/>
                <a:gd name="T24" fmla="*/ 804 w 4030"/>
                <a:gd name="T25" fmla="*/ 68 h 405"/>
                <a:gd name="T26" fmla="*/ 679 w 4030"/>
                <a:gd name="T27" fmla="*/ 58 h 405"/>
                <a:gd name="T28" fmla="*/ 534 w 4030"/>
                <a:gd name="T29" fmla="*/ 31 h 405"/>
                <a:gd name="T30" fmla="*/ 369 w 4030"/>
                <a:gd name="T31" fmla="*/ 6 h 405"/>
                <a:gd name="T32" fmla="*/ 366 w 4030"/>
                <a:gd name="T33" fmla="*/ 6 h 405"/>
                <a:gd name="T34" fmla="*/ 133 w 4030"/>
                <a:gd name="T35" fmla="*/ 33 h 405"/>
                <a:gd name="T36" fmla="*/ 53 w 4030"/>
                <a:gd name="T37" fmla="*/ 78 h 405"/>
                <a:gd name="T38" fmla="*/ 47 w 4030"/>
                <a:gd name="T39" fmla="*/ 282 h 405"/>
                <a:gd name="T40" fmla="*/ 401 w 4030"/>
                <a:gd name="T41" fmla="*/ 393 h 405"/>
                <a:gd name="T42" fmla="*/ 431 w 4030"/>
                <a:gd name="T43" fmla="*/ 393 h 405"/>
                <a:gd name="T44" fmla="*/ 758 w 4030"/>
                <a:gd name="T45" fmla="*/ 381 h 405"/>
                <a:gd name="T46" fmla="*/ 1087 w 4030"/>
                <a:gd name="T47" fmla="*/ 370 h 405"/>
                <a:gd name="T48" fmla="*/ 1093 w 4030"/>
                <a:gd name="T49" fmla="*/ 370 h 405"/>
                <a:gd name="T50" fmla="*/ 1183 w 4030"/>
                <a:gd name="T51" fmla="*/ 370 h 405"/>
                <a:gd name="T52" fmla="*/ 1778 w 4030"/>
                <a:gd name="T53" fmla="*/ 355 h 405"/>
                <a:gd name="T54" fmla="*/ 2160 w 4030"/>
                <a:gd name="T55" fmla="*/ 345 h 405"/>
                <a:gd name="T56" fmla="*/ 2422 w 4030"/>
                <a:gd name="T57" fmla="*/ 346 h 405"/>
                <a:gd name="T58" fmla="*/ 3080 w 4030"/>
                <a:gd name="T59" fmla="*/ 376 h 405"/>
                <a:gd name="T60" fmla="*/ 3368 w 4030"/>
                <a:gd name="T61" fmla="*/ 401 h 405"/>
                <a:gd name="T62" fmla="*/ 3442 w 4030"/>
                <a:gd name="T63" fmla="*/ 405 h 405"/>
                <a:gd name="T64" fmla="*/ 3621 w 4030"/>
                <a:gd name="T65" fmla="*/ 394 h 405"/>
                <a:gd name="T66" fmla="*/ 3830 w 4030"/>
                <a:gd name="T67" fmla="*/ 340 h 405"/>
                <a:gd name="T68" fmla="*/ 3989 w 4030"/>
                <a:gd name="T69" fmla="*/ 185 h 405"/>
                <a:gd name="T70" fmla="*/ 3292 w 4030"/>
                <a:gd name="T71" fmla="*/ 29 h 405"/>
                <a:gd name="T72" fmla="*/ 3261 w 4030"/>
                <a:gd name="T73" fmla="*/ 30 h 405"/>
                <a:gd name="T74" fmla="*/ 3040 w 4030"/>
                <a:gd name="T75" fmla="*/ 31 h 405"/>
                <a:gd name="T76" fmla="*/ 2916 w 4030"/>
                <a:gd name="T77" fmla="*/ 29 h 405"/>
                <a:gd name="T78" fmla="*/ 2773 w 4030"/>
                <a:gd name="T79" fmla="*/ 8 h 405"/>
                <a:gd name="T80" fmla="*/ 2681 w 4030"/>
                <a:gd name="T81" fmla="*/ 0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30" h="405">
                  <a:moveTo>
                    <a:pt x="2681" y="0"/>
                  </a:moveTo>
                  <a:cubicBezTo>
                    <a:pt x="2682" y="34"/>
                    <a:pt x="2682" y="34"/>
                    <a:pt x="2682" y="34"/>
                  </a:cubicBezTo>
                  <a:cubicBezTo>
                    <a:pt x="2623" y="32"/>
                    <a:pt x="2623" y="32"/>
                    <a:pt x="2623" y="32"/>
                  </a:cubicBezTo>
                  <a:cubicBezTo>
                    <a:pt x="2623" y="209"/>
                    <a:pt x="2623" y="209"/>
                    <a:pt x="2623" y="209"/>
                  </a:cubicBezTo>
                  <a:cubicBezTo>
                    <a:pt x="1291" y="209"/>
                    <a:pt x="1291" y="209"/>
                    <a:pt x="1291" y="209"/>
                  </a:cubicBezTo>
                  <a:cubicBezTo>
                    <a:pt x="1291" y="24"/>
                    <a:pt x="1291" y="24"/>
                    <a:pt x="1291" y="24"/>
                  </a:cubicBezTo>
                  <a:cubicBezTo>
                    <a:pt x="1271" y="27"/>
                    <a:pt x="1250" y="29"/>
                    <a:pt x="1230" y="32"/>
                  </a:cubicBezTo>
                  <a:cubicBezTo>
                    <a:pt x="1192" y="135"/>
                    <a:pt x="1192" y="135"/>
                    <a:pt x="1192" y="135"/>
                  </a:cubicBezTo>
                  <a:cubicBezTo>
                    <a:pt x="1136" y="115"/>
                    <a:pt x="1136" y="115"/>
                    <a:pt x="1136" y="115"/>
                  </a:cubicBezTo>
                  <a:cubicBezTo>
                    <a:pt x="1144" y="43"/>
                    <a:pt x="1144" y="43"/>
                    <a:pt x="1144" y="43"/>
                  </a:cubicBezTo>
                  <a:cubicBezTo>
                    <a:pt x="1129" y="45"/>
                    <a:pt x="1113" y="46"/>
                    <a:pt x="1097" y="48"/>
                  </a:cubicBezTo>
                  <a:cubicBezTo>
                    <a:pt x="1026" y="53"/>
                    <a:pt x="955" y="57"/>
                    <a:pt x="885" y="64"/>
                  </a:cubicBezTo>
                  <a:cubicBezTo>
                    <a:pt x="858" y="67"/>
                    <a:pt x="831" y="68"/>
                    <a:pt x="804" y="68"/>
                  </a:cubicBezTo>
                  <a:cubicBezTo>
                    <a:pt x="762" y="68"/>
                    <a:pt x="719" y="65"/>
                    <a:pt x="679" y="58"/>
                  </a:cubicBezTo>
                  <a:cubicBezTo>
                    <a:pt x="630" y="50"/>
                    <a:pt x="582" y="45"/>
                    <a:pt x="534" y="31"/>
                  </a:cubicBezTo>
                  <a:cubicBezTo>
                    <a:pt x="481" y="16"/>
                    <a:pt x="424" y="6"/>
                    <a:pt x="369" y="6"/>
                  </a:cubicBezTo>
                  <a:cubicBezTo>
                    <a:pt x="368" y="6"/>
                    <a:pt x="367" y="6"/>
                    <a:pt x="366" y="6"/>
                  </a:cubicBezTo>
                  <a:cubicBezTo>
                    <a:pt x="287" y="6"/>
                    <a:pt x="209" y="6"/>
                    <a:pt x="133" y="33"/>
                  </a:cubicBezTo>
                  <a:cubicBezTo>
                    <a:pt x="106" y="42"/>
                    <a:pt x="73" y="58"/>
                    <a:pt x="53" y="78"/>
                  </a:cubicBezTo>
                  <a:cubicBezTo>
                    <a:pt x="7" y="123"/>
                    <a:pt x="0" y="235"/>
                    <a:pt x="47" y="282"/>
                  </a:cubicBezTo>
                  <a:cubicBezTo>
                    <a:pt x="125" y="361"/>
                    <a:pt x="292" y="392"/>
                    <a:pt x="401" y="393"/>
                  </a:cubicBezTo>
                  <a:cubicBezTo>
                    <a:pt x="411" y="393"/>
                    <a:pt x="421" y="393"/>
                    <a:pt x="431" y="393"/>
                  </a:cubicBezTo>
                  <a:cubicBezTo>
                    <a:pt x="541" y="393"/>
                    <a:pt x="648" y="386"/>
                    <a:pt x="758" y="381"/>
                  </a:cubicBezTo>
                  <a:cubicBezTo>
                    <a:pt x="868" y="377"/>
                    <a:pt x="977" y="370"/>
                    <a:pt x="1087" y="370"/>
                  </a:cubicBezTo>
                  <a:cubicBezTo>
                    <a:pt x="1089" y="370"/>
                    <a:pt x="1091" y="370"/>
                    <a:pt x="1093" y="370"/>
                  </a:cubicBezTo>
                  <a:cubicBezTo>
                    <a:pt x="1123" y="370"/>
                    <a:pt x="1153" y="370"/>
                    <a:pt x="1183" y="370"/>
                  </a:cubicBezTo>
                  <a:cubicBezTo>
                    <a:pt x="1381" y="370"/>
                    <a:pt x="1580" y="368"/>
                    <a:pt x="1778" y="355"/>
                  </a:cubicBezTo>
                  <a:cubicBezTo>
                    <a:pt x="1905" y="347"/>
                    <a:pt x="2033" y="345"/>
                    <a:pt x="2160" y="345"/>
                  </a:cubicBezTo>
                  <a:cubicBezTo>
                    <a:pt x="2247" y="345"/>
                    <a:pt x="2335" y="346"/>
                    <a:pt x="2422" y="346"/>
                  </a:cubicBezTo>
                  <a:cubicBezTo>
                    <a:pt x="2642" y="346"/>
                    <a:pt x="2861" y="348"/>
                    <a:pt x="3080" y="376"/>
                  </a:cubicBezTo>
                  <a:cubicBezTo>
                    <a:pt x="3175" y="388"/>
                    <a:pt x="3272" y="393"/>
                    <a:pt x="3368" y="401"/>
                  </a:cubicBezTo>
                  <a:cubicBezTo>
                    <a:pt x="3393" y="404"/>
                    <a:pt x="3418" y="405"/>
                    <a:pt x="3442" y="405"/>
                  </a:cubicBezTo>
                  <a:cubicBezTo>
                    <a:pt x="3502" y="405"/>
                    <a:pt x="3561" y="399"/>
                    <a:pt x="3621" y="394"/>
                  </a:cubicBezTo>
                  <a:cubicBezTo>
                    <a:pt x="3693" y="388"/>
                    <a:pt x="3764" y="370"/>
                    <a:pt x="3830" y="340"/>
                  </a:cubicBezTo>
                  <a:cubicBezTo>
                    <a:pt x="3881" y="316"/>
                    <a:pt x="3973" y="242"/>
                    <a:pt x="3989" y="185"/>
                  </a:cubicBezTo>
                  <a:cubicBezTo>
                    <a:pt x="4030" y="37"/>
                    <a:pt x="3456" y="29"/>
                    <a:pt x="3292" y="29"/>
                  </a:cubicBezTo>
                  <a:cubicBezTo>
                    <a:pt x="3279" y="29"/>
                    <a:pt x="3269" y="30"/>
                    <a:pt x="3261" y="30"/>
                  </a:cubicBezTo>
                  <a:cubicBezTo>
                    <a:pt x="3188" y="30"/>
                    <a:pt x="3114" y="31"/>
                    <a:pt x="3040" y="31"/>
                  </a:cubicBezTo>
                  <a:cubicBezTo>
                    <a:pt x="2998" y="31"/>
                    <a:pt x="2957" y="31"/>
                    <a:pt x="2916" y="29"/>
                  </a:cubicBezTo>
                  <a:cubicBezTo>
                    <a:pt x="2867" y="28"/>
                    <a:pt x="2820" y="18"/>
                    <a:pt x="2773" y="8"/>
                  </a:cubicBezTo>
                  <a:cubicBezTo>
                    <a:pt x="2742" y="2"/>
                    <a:pt x="2712" y="1"/>
                    <a:pt x="2681" y="0"/>
                  </a:cubicBezTo>
                </a:path>
              </a:pathLst>
            </a:custGeom>
            <a:solidFill>
              <a:srgbClr val="F6EAE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27" name="íşľïḋe">
              <a:extLst>
                <a:ext uri="{FF2B5EF4-FFF2-40B4-BE49-F238E27FC236}">
                  <a16:creationId xmlns:a16="http://schemas.microsoft.com/office/drawing/2014/main" id="{08251091-2CC2-49C8-A2F1-190321241BA2}"/>
                </a:ext>
              </a:extLst>
            </p:cNvPr>
            <p:cNvSpPr/>
            <p:nvPr/>
          </p:nvSpPr>
          <p:spPr bwMode="auto">
            <a:xfrm>
              <a:off x="2619376" y="1174750"/>
              <a:ext cx="2635250" cy="1682750"/>
            </a:xfrm>
            <a:custGeom>
              <a:avLst/>
              <a:gdLst>
                <a:gd name="T0" fmla="*/ 1660 w 1660"/>
                <a:gd name="T1" fmla="*/ 622 h 1060"/>
                <a:gd name="T2" fmla="*/ 185 w 1660"/>
                <a:gd name="T3" fmla="*/ 1060 h 1060"/>
                <a:gd name="T4" fmla="*/ 0 w 1660"/>
                <a:gd name="T5" fmla="*/ 438 h 1060"/>
                <a:gd name="T6" fmla="*/ 1475 w 1660"/>
                <a:gd name="T7" fmla="*/ 0 h 1060"/>
                <a:gd name="T8" fmla="*/ 1660 w 1660"/>
                <a:gd name="T9" fmla="*/ 622 h 1060"/>
              </a:gdLst>
              <a:ahLst/>
              <a:cxnLst>
                <a:cxn ang="0">
                  <a:pos x="T0" y="T1"/>
                </a:cxn>
                <a:cxn ang="0">
                  <a:pos x="T2" y="T3"/>
                </a:cxn>
                <a:cxn ang="0">
                  <a:pos x="T4" y="T5"/>
                </a:cxn>
                <a:cxn ang="0">
                  <a:pos x="T6" y="T7"/>
                </a:cxn>
                <a:cxn ang="0">
                  <a:pos x="T8" y="T9"/>
                </a:cxn>
              </a:cxnLst>
              <a:rect l="0" t="0" r="r" b="b"/>
              <a:pathLst>
                <a:path w="1660" h="1060">
                  <a:moveTo>
                    <a:pt x="1660" y="622"/>
                  </a:moveTo>
                  <a:lnTo>
                    <a:pt x="185" y="1060"/>
                  </a:lnTo>
                  <a:lnTo>
                    <a:pt x="0" y="438"/>
                  </a:lnTo>
                  <a:lnTo>
                    <a:pt x="1475" y="0"/>
                  </a:lnTo>
                  <a:lnTo>
                    <a:pt x="1660" y="622"/>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28" name="íṥḻiḍe">
              <a:extLst>
                <a:ext uri="{FF2B5EF4-FFF2-40B4-BE49-F238E27FC236}">
                  <a16:creationId xmlns:a16="http://schemas.microsoft.com/office/drawing/2014/main" id="{6480AEF3-3296-4FBC-BBBF-D02258FC11C3}"/>
                </a:ext>
              </a:extLst>
            </p:cNvPr>
            <p:cNvSpPr/>
            <p:nvPr/>
          </p:nvSpPr>
          <p:spPr bwMode="auto">
            <a:xfrm>
              <a:off x="2986088" y="1890713"/>
              <a:ext cx="444500" cy="568325"/>
            </a:xfrm>
            <a:custGeom>
              <a:avLst/>
              <a:gdLst>
                <a:gd name="T0" fmla="*/ 168 w 251"/>
                <a:gd name="T1" fmla="*/ 321 h 321"/>
                <a:gd name="T2" fmla="*/ 0 w 251"/>
                <a:gd name="T3" fmla="*/ 75 h 321"/>
                <a:gd name="T4" fmla="*/ 68 w 251"/>
                <a:gd name="T5" fmla="*/ 55 h 321"/>
                <a:gd name="T6" fmla="*/ 135 w 251"/>
                <a:gd name="T7" fmla="*/ 160 h 321"/>
                <a:gd name="T8" fmla="*/ 188 w 251"/>
                <a:gd name="T9" fmla="*/ 250 h 321"/>
                <a:gd name="T10" fmla="*/ 189 w 251"/>
                <a:gd name="T11" fmla="*/ 250 h 321"/>
                <a:gd name="T12" fmla="*/ 185 w 251"/>
                <a:gd name="T13" fmla="*/ 146 h 321"/>
                <a:gd name="T14" fmla="*/ 186 w 251"/>
                <a:gd name="T15" fmla="*/ 20 h 321"/>
                <a:gd name="T16" fmla="*/ 251 w 251"/>
                <a:gd name="T17" fmla="*/ 0 h 321"/>
                <a:gd name="T18" fmla="*/ 240 w 251"/>
                <a:gd name="T19" fmla="*/ 300 h 321"/>
                <a:gd name="T20" fmla="*/ 168 w 251"/>
                <a:gd name="T21" fmla="*/ 32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321">
                  <a:moveTo>
                    <a:pt x="168" y="321"/>
                  </a:moveTo>
                  <a:cubicBezTo>
                    <a:pt x="0" y="75"/>
                    <a:pt x="0" y="75"/>
                    <a:pt x="0" y="75"/>
                  </a:cubicBezTo>
                  <a:cubicBezTo>
                    <a:pt x="68" y="55"/>
                    <a:pt x="68" y="55"/>
                    <a:pt x="68" y="55"/>
                  </a:cubicBezTo>
                  <a:cubicBezTo>
                    <a:pt x="135" y="160"/>
                    <a:pt x="135" y="160"/>
                    <a:pt x="135" y="160"/>
                  </a:cubicBezTo>
                  <a:cubicBezTo>
                    <a:pt x="154" y="189"/>
                    <a:pt x="172" y="218"/>
                    <a:pt x="188" y="250"/>
                  </a:cubicBezTo>
                  <a:cubicBezTo>
                    <a:pt x="189" y="250"/>
                    <a:pt x="189" y="250"/>
                    <a:pt x="189" y="250"/>
                  </a:cubicBezTo>
                  <a:cubicBezTo>
                    <a:pt x="186" y="215"/>
                    <a:pt x="185" y="180"/>
                    <a:pt x="185" y="146"/>
                  </a:cubicBezTo>
                  <a:cubicBezTo>
                    <a:pt x="186" y="20"/>
                    <a:pt x="186" y="20"/>
                    <a:pt x="186" y="20"/>
                  </a:cubicBezTo>
                  <a:cubicBezTo>
                    <a:pt x="251" y="0"/>
                    <a:pt x="251" y="0"/>
                    <a:pt x="251" y="0"/>
                  </a:cubicBezTo>
                  <a:cubicBezTo>
                    <a:pt x="240" y="300"/>
                    <a:pt x="240" y="300"/>
                    <a:pt x="240" y="300"/>
                  </a:cubicBezTo>
                  <a:lnTo>
                    <a:pt x="168" y="321"/>
                  </a:lnTo>
                  <a:close/>
                </a:path>
              </a:pathLst>
            </a:custGeom>
            <a:solidFill>
              <a:srgbClr val="353A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29" name="ïSḻïḋê">
              <a:extLst>
                <a:ext uri="{FF2B5EF4-FFF2-40B4-BE49-F238E27FC236}">
                  <a16:creationId xmlns:a16="http://schemas.microsoft.com/office/drawing/2014/main" id="{FDEABF85-BD5D-418B-990A-54DC2CE53FC8}"/>
                </a:ext>
              </a:extLst>
            </p:cNvPr>
            <p:cNvSpPr/>
            <p:nvPr/>
          </p:nvSpPr>
          <p:spPr bwMode="auto">
            <a:xfrm>
              <a:off x="3484563" y="1763713"/>
              <a:ext cx="552450" cy="585788"/>
            </a:xfrm>
            <a:custGeom>
              <a:avLst/>
              <a:gdLst>
                <a:gd name="T0" fmla="*/ 285 w 311"/>
                <a:gd name="T1" fmla="*/ 124 h 331"/>
                <a:gd name="T2" fmla="*/ 194 w 311"/>
                <a:gd name="T3" fmla="*/ 307 h 331"/>
                <a:gd name="T4" fmla="*/ 24 w 311"/>
                <a:gd name="T5" fmla="*/ 206 h 331"/>
                <a:gd name="T6" fmla="*/ 115 w 311"/>
                <a:gd name="T7" fmla="*/ 24 h 331"/>
                <a:gd name="T8" fmla="*/ 285 w 311"/>
                <a:gd name="T9" fmla="*/ 124 h 331"/>
                <a:gd name="T10" fmla="*/ 89 w 311"/>
                <a:gd name="T11" fmla="*/ 186 h 331"/>
                <a:gd name="T12" fmla="*/ 182 w 311"/>
                <a:gd name="T13" fmla="*/ 257 h 331"/>
                <a:gd name="T14" fmla="*/ 220 w 311"/>
                <a:gd name="T15" fmla="*/ 145 h 331"/>
                <a:gd name="T16" fmla="*/ 127 w 311"/>
                <a:gd name="T17" fmla="*/ 74 h 331"/>
                <a:gd name="T18" fmla="*/ 89 w 311"/>
                <a:gd name="T19" fmla="*/ 186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1" h="331">
                  <a:moveTo>
                    <a:pt x="285" y="124"/>
                  </a:moveTo>
                  <a:cubicBezTo>
                    <a:pt x="311" y="213"/>
                    <a:pt x="273" y="283"/>
                    <a:pt x="194" y="307"/>
                  </a:cubicBezTo>
                  <a:cubicBezTo>
                    <a:pt x="113" y="331"/>
                    <a:pt x="47" y="284"/>
                    <a:pt x="24" y="206"/>
                  </a:cubicBezTo>
                  <a:cubicBezTo>
                    <a:pt x="0" y="125"/>
                    <a:pt x="34" y="48"/>
                    <a:pt x="115" y="24"/>
                  </a:cubicBezTo>
                  <a:cubicBezTo>
                    <a:pt x="198" y="0"/>
                    <a:pt x="262" y="49"/>
                    <a:pt x="285" y="124"/>
                  </a:cubicBezTo>
                  <a:close/>
                  <a:moveTo>
                    <a:pt x="89" y="186"/>
                  </a:moveTo>
                  <a:cubicBezTo>
                    <a:pt x="105" y="239"/>
                    <a:pt x="141" y="269"/>
                    <a:pt x="182" y="257"/>
                  </a:cubicBezTo>
                  <a:cubicBezTo>
                    <a:pt x="224" y="245"/>
                    <a:pt x="236" y="198"/>
                    <a:pt x="220" y="145"/>
                  </a:cubicBezTo>
                  <a:cubicBezTo>
                    <a:pt x="206" y="96"/>
                    <a:pt x="170" y="61"/>
                    <a:pt x="127" y="74"/>
                  </a:cubicBezTo>
                  <a:cubicBezTo>
                    <a:pt x="86" y="86"/>
                    <a:pt x="73" y="133"/>
                    <a:pt x="89" y="186"/>
                  </a:cubicBezTo>
                  <a:close/>
                </a:path>
              </a:pathLst>
            </a:custGeom>
            <a:solidFill>
              <a:srgbClr val="353A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30" name="íṥļíde">
              <a:extLst>
                <a:ext uri="{FF2B5EF4-FFF2-40B4-BE49-F238E27FC236}">
                  <a16:creationId xmlns:a16="http://schemas.microsoft.com/office/drawing/2014/main" id="{8C017DC9-0ECC-4B68-AA1B-584A6CBE78F6}"/>
                </a:ext>
              </a:extLst>
            </p:cNvPr>
            <p:cNvSpPr/>
            <p:nvPr/>
          </p:nvSpPr>
          <p:spPr bwMode="auto">
            <a:xfrm>
              <a:off x="3935413" y="1631950"/>
              <a:ext cx="396875" cy="552450"/>
            </a:xfrm>
            <a:custGeom>
              <a:avLst/>
              <a:gdLst>
                <a:gd name="T0" fmla="*/ 98 w 250"/>
                <a:gd name="T1" fmla="*/ 103 h 348"/>
                <a:gd name="T2" fmla="*/ 17 w 250"/>
                <a:gd name="T3" fmla="*/ 127 h 348"/>
                <a:gd name="T4" fmla="*/ 0 w 250"/>
                <a:gd name="T5" fmla="*/ 69 h 348"/>
                <a:gd name="T6" fmla="*/ 233 w 250"/>
                <a:gd name="T7" fmla="*/ 0 h 348"/>
                <a:gd name="T8" fmla="*/ 250 w 250"/>
                <a:gd name="T9" fmla="*/ 57 h 348"/>
                <a:gd name="T10" fmla="*/ 167 w 250"/>
                <a:gd name="T11" fmla="*/ 83 h 348"/>
                <a:gd name="T12" fmla="*/ 240 w 250"/>
                <a:gd name="T13" fmla="*/ 328 h 348"/>
                <a:gd name="T14" fmla="*/ 172 w 250"/>
                <a:gd name="T15" fmla="*/ 348 h 348"/>
                <a:gd name="T16" fmla="*/ 98 w 250"/>
                <a:gd name="T17" fmla="*/ 10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348">
                  <a:moveTo>
                    <a:pt x="98" y="103"/>
                  </a:moveTo>
                  <a:lnTo>
                    <a:pt x="17" y="127"/>
                  </a:lnTo>
                  <a:lnTo>
                    <a:pt x="0" y="69"/>
                  </a:lnTo>
                  <a:lnTo>
                    <a:pt x="233" y="0"/>
                  </a:lnTo>
                  <a:lnTo>
                    <a:pt x="250" y="57"/>
                  </a:lnTo>
                  <a:lnTo>
                    <a:pt x="167" y="83"/>
                  </a:lnTo>
                  <a:lnTo>
                    <a:pt x="240" y="328"/>
                  </a:lnTo>
                  <a:lnTo>
                    <a:pt x="172" y="348"/>
                  </a:lnTo>
                  <a:lnTo>
                    <a:pt x="98" y="103"/>
                  </a:lnTo>
                  <a:close/>
                </a:path>
              </a:pathLst>
            </a:custGeom>
            <a:solidFill>
              <a:srgbClr val="353A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31" name="íśḻïḋê">
              <a:extLst>
                <a:ext uri="{FF2B5EF4-FFF2-40B4-BE49-F238E27FC236}">
                  <a16:creationId xmlns:a16="http://schemas.microsoft.com/office/drawing/2014/main" id="{E81FA5C6-0C86-4F0D-855A-A9B6FF31EE66}"/>
                </a:ext>
              </a:extLst>
            </p:cNvPr>
            <p:cNvSpPr/>
            <p:nvPr/>
          </p:nvSpPr>
          <p:spPr bwMode="auto">
            <a:xfrm>
              <a:off x="4364038" y="1525588"/>
              <a:ext cx="450850" cy="571500"/>
            </a:xfrm>
            <a:custGeom>
              <a:avLst/>
              <a:gdLst>
                <a:gd name="T0" fmla="*/ 233 w 284"/>
                <a:gd name="T1" fmla="*/ 178 h 360"/>
                <a:gd name="T2" fmla="*/ 121 w 284"/>
                <a:gd name="T3" fmla="*/ 211 h 360"/>
                <a:gd name="T4" fmla="*/ 142 w 284"/>
                <a:gd name="T5" fmla="*/ 283 h 360"/>
                <a:gd name="T6" fmla="*/ 267 w 284"/>
                <a:gd name="T7" fmla="*/ 246 h 360"/>
                <a:gd name="T8" fmla="*/ 284 w 284"/>
                <a:gd name="T9" fmla="*/ 303 h 360"/>
                <a:gd name="T10" fmla="*/ 90 w 284"/>
                <a:gd name="T11" fmla="*/ 360 h 360"/>
                <a:gd name="T12" fmla="*/ 0 w 284"/>
                <a:gd name="T13" fmla="*/ 56 h 360"/>
                <a:gd name="T14" fmla="*/ 188 w 284"/>
                <a:gd name="T15" fmla="*/ 0 h 360"/>
                <a:gd name="T16" fmla="*/ 205 w 284"/>
                <a:gd name="T17" fmla="*/ 57 h 360"/>
                <a:gd name="T18" fmla="*/ 85 w 284"/>
                <a:gd name="T19" fmla="*/ 92 h 360"/>
                <a:gd name="T20" fmla="*/ 104 w 284"/>
                <a:gd name="T21" fmla="*/ 155 h 360"/>
                <a:gd name="T22" fmla="*/ 216 w 284"/>
                <a:gd name="T23" fmla="*/ 122 h 360"/>
                <a:gd name="T24" fmla="*/ 233 w 284"/>
                <a:gd name="T25" fmla="*/ 178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360">
                  <a:moveTo>
                    <a:pt x="233" y="178"/>
                  </a:moveTo>
                  <a:lnTo>
                    <a:pt x="121" y="211"/>
                  </a:lnTo>
                  <a:lnTo>
                    <a:pt x="142" y="283"/>
                  </a:lnTo>
                  <a:lnTo>
                    <a:pt x="267" y="246"/>
                  </a:lnTo>
                  <a:lnTo>
                    <a:pt x="284" y="303"/>
                  </a:lnTo>
                  <a:lnTo>
                    <a:pt x="90" y="360"/>
                  </a:lnTo>
                  <a:lnTo>
                    <a:pt x="0" y="56"/>
                  </a:lnTo>
                  <a:lnTo>
                    <a:pt x="188" y="0"/>
                  </a:lnTo>
                  <a:lnTo>
                    <a:pt x="205" y="57"/>
                  </a:lnTo>
                  <a:lnTo>
                    <a:pt x="85" y="92"/>
                  </a:lnTo>
                  <a:lnTo>
                    <a:pt x="104" y="155"/>
                  </a:lnTo>
                  <a:lnTo>
                    <a:pt x="216" y="122"/>
                  </a:lnTo>
                  <a:lnTo>
                    <a:pt x="233" y="178"/>
                  </a:lnTo>
                  <a:close/>
                </a:path>
              </a:pathLst>
            </a:custGeom>
            <a:solidFill>
              <a:srgbClr val="353A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32" name="îšḻîḋé">
              <a:extLst>
                <a:ext uri="{FF2B5EF4-FFF2-40B4-BE49-F238E27FC236}">
                  <a16:creationId xmlns:a16="http://schemas.microsoft.com/office/drawing/2014/main" id="{40D0E0A6-F9F7-45C6-9E24-6A9A75CCCEB9}"/>
                </a:ext>
              </a:extLst>
            </p:cNvPr>
            <p:cNvSpPr/>
            <p:nvPr/>
          </p:nvSpPr>
          <p:spPr bwMode="auto">
            <a:xfrm>
              <a:off x="5319713" y="2006600"/>
              <a:ext cx="1649413" cy="1069975"/>
            </a:xfrm>
            <a:custGeom>
              <a:avLst/>
              <a:gdLst>
                <a:gd name="T0" fmla="*/ 917 w 1039"/>
                <a:gd name="T1" fmla="*/ 674 h 674"/>
                <a:gd name="T2" fmla="*/ 0 w 1039"/>
                <a:gd name="T3" fmla="*/ 386 h 674"/>
                <a:gd name="T4" fmla="*/ 121 w 1039"/>
                <a:gd name="T5" fmla="*/ 0 h 674"/>
                <a:gd name="T6" fmla="*/ 1039 w 1039"/>
                <a:gd name="T7" fmla="*/ 288 h 674"/>
                <a:gd name="T8" fmla="*/ 917 w 1039"/>
                <a:gd name="T9" fmla="*/ 674 h 674"/>
              </a:gdLst>
              <a:ahLst/>
              <a:cxnLst>
                <a:cxn ang="0">
                  <a:pos x="T0" y="T1"/>
                </a:cxn>
                <a:cxn ang="0">
                  <a:pos x="T2" y="T3"/>
                </a:cxn>
                <a:cxn ang="0">
                  <a:pos x="T4" y="T5"/>
                </a:cxn>
                <a:cxn ang="0">
                  <a:pos x="T6" y="T7"/>
                </a:cxn>
                <a:cxn ang="0">
                  <a:pos x="T8" y="T9"/>
                </a:cxn>
              </a:cxnLst>
              <a:rect l="0" t="0" r="r" b="b"/>
              <a:pathLst>
                <a:path w="1039" h="674">
                  <a:moveTo>
                    <a:pt x="917" y="674"/>
                  </a:moveTo>
                  <a:lnTo>
                    <a:pt x="0" y="386"/>
                  </a:lnTo>
                  <a:lnTo>
                    <a:pt x="121" y="0"/>
                  </a:lnTo>
                  <a:lnTo>
                    <a:pt x="1039" y="288"/>
                  </a:lnTo>
                  <a:lnTo>
                    <a:pt x="917" y="674"/>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33" name="iSlîḋe">
              <a:extLst>
                <a:ext uri="{FF2B5EF4-FFF2-40B4-BE49-F238E27FC236}">
                  <a16:creationId xmlns:a16="http://schemas.microsoft.com/office/drawing/2014/main" id="{B3578F13-29B3-48DB-96C4-160817964A21}"/>
                </a:ext>
              </a:extLst>
            </p:cNvPr>
            <p:cNvSpPr/>
            <p:nvPr/>
          </p:nvSpPr>
          <p:spPr bwMode="auto">
            <a:xfrm>
              <a:off x="5651501" y="2211388"/>
              <a:ext cx="276225" cy="357188"/>
            </a:xfrm>
            <a:custGeom>
              <a:avLst/>
              <a:gdLst>
                <a:gd name="T0" fmla="*/ 1 w 156"/>
                <a:gd name="T1" fmla="*/ 187 h 201"/>
                <a:gd name="T2" fmla="*/ 0 w 156"/>
                <a:gd name="T3" fmla="*/ 0 h 201"/>
                <a:gd name="T4" fmla="*/ 42 w 156"/>
                <a:gd name="T5" fmla="*/ 14 h 201"/>
                <a:gd name="T6" fmla="*/ 40 w 156"/>
                <a:gd name="T7" fmla="*/ 92 h 201"/>
                <a:gd name="T8" fmla="*/ 36 w 156"/>
                <a:gd name="T9" fmla="*/ 157 h 201"/>
                <a:gd name="T10" fmla="*/ 36 w 156"/>
                <a:gd name="T11" fmla="*/ 157 h 201"/>
                <a:gd name="T12" fmla="*/ 71 w 156"/>
                <a:gd name="T13" fmla="*/ 102 h 201"/>
                <a:gd name="T14" fmla="*/ 115 w 156"/>
                <a:gd name="T15" fmla="*/ 37 h 201"/>
                <a:gd name="T16" fmla="*/ 156 w 156"/>
                <a:gd name="T17" fmla="*/ 49 h 201"/>
                <a:gd name="T18" fmla="*/ 45 w 156"/>
                <a:gd name="T19" fmla="*/ 201 h 201"/>
                <a:gd name="T20" fmla="*/ 1 w 156"/>
                <a:gd name="T21" fmla="*/ 18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6" h="201">
                  <a:moveTo>
                    <a:pt x="1" y="187"/>
                  </a:moveTo>
                  <a:cubicBezTo>
                    <a:pt x="0" y="0"/>
                    <a:pt x="0" y="0"/>
                    <a:pt x="0" y="0"/>
                  </a:cubicBezTo>
                  <a:cubicBezTo>
                    <a:pt x="42" y="14"/>
                    <a:pt x="42" y="14"/>
                    <a:pt x="42" y="14"/>
                  </a:cubicBezTo>
                  <a:cubicBezTo>
                    <a:pt x="40" y="92"/>
                    <a:pt x="40" y="92"/>
                    <a:pt x="40" y="92"/>
                  </a:cubicBezTo>
                  <a:cubicBezTo>
                    <a:pt x="39" y="114"/>
                    <a:pt x="38" y="135"/>
                    <a:pt x="36" y="157"/>
                  </a:cubicBezTo>
                  <a:cubicBezTo>
                    <a:pt x="36" y="157"/>
                    <a:pt x="36" y="157"/>
                    <a:pt x="36" y="157"/>
                  </a:cubicBezTo>
                  <a:cubicBezTo>
                    <a:pt x="47" y="138"/>
                    <a:pt x="59" y="120"/>
                    <a:pt x="71" y="102"/>
                  </a:cubicBezTo>
                  <a:cubicBezTo>
                    <a:pt x="115" y="37"/>
                    <a:pt x="115" y="37"/>
                    <a:pt x="115" y="37"/>
                  </a:cubicBezTo>
                  <a:cubicBezTo>
                    <a:pt x="156" y="49"/>
                    <a:pt x="156" y="49"/>
                    <a:pt x="156" y="49"/>
                  </a:cubicBezTo>
                  <a:cubicBezTo>
                    <a:pt x="45" y="201"/>
                    <a:pt x="45" y="201"/>
                    <a:pt x="45" y="201"/>
                  </a:cubicBezTo>
                  <a:lnTo>
                    <a:pt x="1" y="187"/>
                  </a:lnTo>
                  <a:close/>
                </a:path>
              </a:pathLst>
            </a:custGeom>
            <a:solidFill>
              <a:srgbClr val="353A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34" name="ïṡ1îḓè">
              <a:extLst>
                <a:ext uri="{FF2B5EF4-FFF2-40B4-BE49-F238E27FC236}">
                  <a16:creationId xmlns:a16="http://schemas.microsoft.com/office/drawing/2014/main" id="{A4A15F59-A474-4118-A34B-183ADCFE6455}"/>
                </a:ext>
              </a:extLst>
            </p:cNvPr>
            <p:cNvSpPr/>
            <p:nvPr/>
          </p:nvSpPr>
          <p:spPr bwMode="auto">
            <a:xfrm>
              <a:off x="5867401" y="2316163"/>
              <a:ext cx="342900" cy="365125"/>
            </a:xfrm>
            <a:custGeom>
              <a:avLst/>
              <a:gdLst>
                <a:gd name="T0" fmla="*/ 179 w 193"/>
                <a:gd name="T1" fmla="*/ 127 h 206"/>
                <a:gd name="T2" fmla="*/ 67 w 193"/>
                <a:gd name="T3" fmla="*/ 190 h 206"/>
                <a:gd name="T4" fmla="*/ 15 w 193"/>
                <a:gd name="T5" fmla="*/ 79 h 206"/>
                <a:gd name="T6" fmla="*/ 125 w 193"/>
                <a:gd name="T7" fmla="*/ 16 h 206"/>
                <a:gd name="T8" fmla="*/ 179 w 193"/>
                <a:gd name="T9" fmla="*/ 127 h 206"/>
                <a:gd name="T10" fmla="*/ 56 w 193"/>
                <a:gd name="T11" fmla="*/ 91 h 206"/>
                <a:gd name="T12" fmla="*/ 79 w 193"/>
                <a:gd name="T13" fmla="*/ 160 h 206"/>
                <a:gd name="T14" fmla="*/ 138 w 193"/>
                <a:gd name="T15" fmla="*/ 116 h 206"/>
                <a:gd name="T16" fmla="*/ 115 w 193"/>
                <a:gd name="T17" fmla="*/ 46 h 206"/>
                <a:gd name="T18" fmla="*/ 56 w 193"/>
                <a:gd name="T19" fmla="*/ 9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206">
                  <a:moveTo>
                    <a:pt x="179" y="127"/>
                  </a:moveTo>
                  <a:cubicBezTo>
                    <a:pt x="161" y="183"/>
                    <a:pt x="117" y="206"/>
                    <a:pt x="67" y="190"/>
                  </a:cubicBezTo>
                  <a:cubicBezTo>
                    <a:pt x="17" y="174"/>
                    <a:pt x="0" y="127"/>
                    <a:pt x="15" y="79"/>
                  </a:cubicBezTo>
                  <a:cubicBezTo>
                    <a:pt x="31" y="28"/>
                    <a:pt x="75" y="0"/>
                    <a:pt x="125" y="16"/>
                  </a:cubicBezTo>
                  <a:cubicBezTo>
                    <a:pt x="177" y="32"/>
                    <a:pt x="193" y="80"/>
                    <a:pt x="179" y="127"/>
                  </a:cubicBezTo>
                  <a:close/>
                  <a:moveTo>
                    <a:pt x="56" y="91"/>
                  </a:moveTo>
                  <a:cubicBezTo>
                    <a:pt x="45" y="124"/>
                    <a:pt x="53" y="152"/>
                    <a:pt x="79" y="160"/>
                  </a:cubicBezTo>
                  <a:cubicBezTo>
                    <a:pt x="105" y="168"/>
                    <a:pt x="127" y="149"/>
                    <a:pt x="138" y="116"/>
                  </a:cubicBezTo>
                  <a:cubicBezTo>
                    <a:pt x="147" y="85"/>
                    <a:pt x="141" y="54"/>
                    <a:pt x="115" y="46"/>
                  </a:cubicBezTo>
                  <a:cubicBezTo>
                    <a:pt x="89" y="38"/>
                    <a:pt x="66" y="58"/>
                    <a:pt x="56" y="91"/>
                  </a:cubicBezTo>
                  <a:close/>
                </a:path>
              </a:pathLst>
            </a:custGeom>
            <a:solidFill>
              <a:srgbClr val="353A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35" name="ïS1ídè">
              <a:extLst>
                <a:ext uri="{FF2B5EF4-FFF2-40B4-BE49-F238E27FC236}">
                  <a16:creationId xmlns:a16="http://schemas.microsoft.com/office/drawing/2014/main" id="{C791E25B-A8C6-411B-8279-2C8942BE91C6}"/>
                </a:ext>
              </a:extLst>
            </p:cNvPr>
            <p:cNvSpPr/>
            <p:nvPr/>
          </p:nvSpPr>
          <p:spPr bwMode="auto">
            <a:xfrm>
              <a:off x="6221413" y="2397125"/>
              <a:ext cx="249238" cy="347663"/>
            </a:xfrm>
            <a:custGeom>
              <a:avLst/>
              <a:gdLst>
                <a:gd name="T0" fmla="*/ 51 w 157"/>
                <a:gd name="T1" fmla="*/ 52 h 219"/>
                <a:gd name="T2" fmla="*/ 0 w 157"/>
                <a:gd name="T3" fmla="*/ 36 h 219"/>
                <a:gd name="T4" fmla="*/ 12 w 157"/>
                <a:gd name="T5" fmla="*/ 0 h 219"/>
                <a:gd name="T6" fmla="*/ 157 w 157"/>
                <a:gd name="T7" fmla="*/ 46 h 219"/>
                <a:gd name="T8" fmla="*/ 146 w 157"/>
                <a:gd name="T9" fmla="*/ 82 h 219"/>
                <a:gd name="T10" fmla="*/ 94 w 157"/>
                <a:gd name="T11" fmla="*/ 65 h 219"/>
                <a:gd name="T12" fmla="*/ 46 w 157"/>
                <a:gd name="T13" fmla="*/ 219 h 219"/>
                <a:gd name="T14" fmla="*/ 3 w 157"/>
                <a:gd name="T15" fmla="*/ 205 h 219"/>
                <a:gd name="T16" fmla="*/ 51 w 157"/>
                <a:gd name="T17" fmla="*/ 52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219">
                  <a:moveTo>
                    <a:pt x="51" y="52"/>
                  </a:moveTo>
                  <a:lnTo>
                    <a:pt x="0" y="36"/>
                  </a:lnTo>
                  <a:lnTo>
                    <a:pt x="12" y="0"/>
                  </a:lnTo>
                  <a:lnTo>
                    <a:pt x="157" y="46"/>
                  </a:lnTo>
                  <a:lnTo>
                    <a:pt x="146" y="82"/>
                  </a:lnTo>
                  <a:lnTo>
                    <a:pt x="94" y="65"/>
                  </a:lnTo>
                  <a:lnTo>
                    <a:pt x="46" y="219"/>
                  </a:lnTo>
                  <a:lnTo>
                    <a:pt x="3" y="205"/>
                  </a:lnTo>
                  <a:lnTo>
                    <a:pt x="51" y="52"/>
                  </a:lnTo>
                  <a:close/>
                </a:path>
              </a:pathLst>
            </a:custGeom>
            <a:solidFill>
              <a:srgbClr val="353A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36" name="îṧḻíḑê">
              <a:extLst>
                <a:ext uri="{FF2B5EF4-FFF2-40B4-BE49-F238E27FC236}">
                  <a16:creationId xmlns:a16="http://schemas.microsoft.com/office/drawing/2014/main" id="{B6FAABA4-BC93-4D2E-BF61-A539B95EAC9F}"/>
                </a:ext>
              </a:extLst>
            </p:cNvPr>
            <p:cNvSpPr/>
            <p:nvPr/>
          </p:nvSpPr>
          <p:spPr bwMode="auto">
            <a:xfrm>
              <a:off x="6411913" y="2481263"/>
              <a:ext cx="280988" cy="358775"/>
            </a:xfrm>
            <a:custGeom>
              <a:avLst/>
              <a:gdLst>
                <a:gd name="T0" fmla="*/ 137 w 177"/>
                <a:gd name="T1" fmla="*/ 145 h 226"/>
                <a:gd name="T2" fmla="*/ 68 w 177"/>
                <a:gd name="T3" fmla="*/ 123 h 226"/>
                <a:gd name="T4" fmla="*/ 54 w 177"/>
                <a:gd name="T5" fmla="*/ 167 h 226"/>
                <a:gd name="T6" fmla="*/ 132 w 177"/>
                <a:gd name="T7" fmla="*/ 192 h 226"/>
                <a:gd name="T8" fmla="*/ 121 w 177"/>
                <a:gd name="T9" fmla="*/ 226 h 226"/>
                <a:gd name="T10" fmla="*/ 0 w 177"/>
                <a:gd name="T11" fmla="*/ 189 h 226"/>
                <a:gd name="T12" fmla="*/ 59 w 177"/>
                <a:gd name="T13" fmla="*/ 0 h 226"/>
                <a:gd name="T14" fmla="*/ 177 w 177"/>
                <a:gd name="T15" fmla="*/ 37 h 226"/>
                <a:gd name="T16" fmla="*/ 165 w 177"/>
                <a:gd name="T17" fmla="*/ 71 h 226"/>
                <a:gd name="T18" fmla="*/ 92 w 177"/>
                <a:gd name="T19" fmla="*/ 49 h 226"/>
                <a:gd name="T20" fmla="*/ 79 w 177"/>
                <a:gd name="T21" fmla="*/ 88 h 226"/>
                <a:gd name="T22" fmla="*/ 149 w 177"/>
                <a:gd name="T23" fmla="*/ 109 h 226"/>
                <a:gd name="T24" fmla="*/ 137 w 177"/>
                <a:gd name="T25" fmla="*/ 14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226">
                  <a:moveTo>
                    <a:pt x="137" y="145"/>
                  </a:moveTo>
                  <a:lnTo>
                    <a:pt x="68" y="123"/>
                  </a:lnTo>
                  <a:lnTo>
                    <a:pt x="54" y="167"/>
                  </a:lnTo>
                  <a:lnTo>
                    <a:pt x="132" y="192"/>
                  </a:lnTo>
                  <a:lnTo>
                    <a:pt x="121" y="226"/>
                  </a:lnTo>
                  <a:lnTo>
                    <a:pt x="0" y="189"/>
                  </a:lnTo>
                  <a:lnTo>
                    <a:pt x="59" y="0"/>
                  </a:lnTo>
                  <a:lnTo>
                    <a:pt x="177" y="37"/>
                  </a:lnTo>
                  <a:lnTo>
                    <a:pt x="165" y="71"/>
                  </a:lnTo>
                  <a:lnTo>
                    <a:pt x="92" y="49"/>
                  </a:lnTo>
                  <a:lnTo>
                    <a:pt x="79" y="88"/>
                  </a:lnTo>
                  <a:lnTo>
                    <a:pt x="149" y="109"/>
                  </a:lnTo>
                  <a:lnTo>
                    <a:pt x="137" y="145"/>
                  </a:lnTo>
                  <a:close/>
                </a:path>
              </a:pathLst>
            </a:custGeom>
            <a:solidFill>
              <a:srgbClr val="353A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37" name="iṥliḑè">
              <a:extLst>
                <a:ext uri="{FF2B5EF4-FFF2-40B4-BE49-F238E27FC236}">
                  <a16:creationId xmlns:a16="http://schemas.microsoft.com/office/drawing/2014/main" id="{4F24615F-66AD-4141-9C64-113F1A86F38A}"/>
                </a:ext>
              </a:extLst>
            </p:cNvPr>
            <p:cNvSpPr/>
            <p:nvPr/>
          </p:nvSpPr>
          <p:spPr bwMode="auto">
            <a:xfrm>
              <a:off x="7413626" y="1373188"/>
              <a:ext cx="1893888" cy="979488"/>
            </a:xfrm>
            <a:custGeom>
              <a:avLst/>
              <a:gdLst>
                <a:gd name="T0" fmla="*/ 1193 w 1193"/>
                <a:gd name="T1" fmla="*/ 478 h 617"/>
                <a:gd name="T2" fmla="*/ 59 w 1193"/>
                <a:gd name="T3" fmla="*/ 617 h 617"/>
                <a:gd name="T4" fmla="*/ 0 w 1193"/>
                <a:gd name="T5" fmla="*/ 139 h 617"/>
                <a:gd name="T6" fmla="*/ 1135 w 1193"/>
                <a:gd name="T7" fmla="*/ 0 h 617"/>
                <a:gd name="T8" fmla="*/ 1193 w 1193"/>
                <a:gd name="T9" fmla="*/ 478 h 617"/>
              </a:gdLst>
              <a:ahLst/>
              <a:cxnLst>
                <a:cxn ang="0">
                  <a:pos x="T0" y="T1"/>
                </a:cxn>
                <a:cxn ang="0">
                  <a:pos x="T2" y="T3"/>
                </a:cxn>
                <a:cxn ang="0">
                  <a:pos x="T4" y="T5"/>
                </a:cxn>
                <a:cxn ang="0">
                  <a:pos x="T6" y="T7"/>
                </a:cxn>
                <a:cxn ang="0">
                  <a:pos x="T8" y="T9"/>
                </a:cxn>
              </a:cxnLst>
              <a:rect l="0" t="0" r="r" b="b"/>
              <a:pathLst>
                <a:path w="1193" h="617">
                  <a:moveTo>
                    <a:pt x="1193" y="478"/>
                  </a:moveTo>
                  <a:lnTo>
                    <a:pt x="59" y="617"/>
                  </a:lnTo>
                  <a:lnTo>
                    <a:pt x="0" y="139"/>
                  </a:lnTo>
                  <a:lnTo>
                    <a:pt x="1135" y="0"/>
                  </a:lnTo>
                  <a:lnTo>
                    <a:pt x="1193" y="478"/>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38" name="íṩḷíḓe">
              <a:extLst>
                <a:ext uri="{FF2B5EF4-FFF2-40B4-BE49-F238E27FC236}">
                  <a16:creationId xmlns:a16="http://schemas.microsoft.com/office/drawing/2014/main" id="{68C190F9-F3F6-4AE0-8368-284EF7333F42}"/>
                </a:ext>
              </a:extLst>
            </p:cNvPr>
            <p:cNvSpPr/>
            <p:nvPr/>
          </p:nvSpPr>
          <p:spPr bwMode="auto">
            <a:xfrm>
              <a:off x="7664451" y="1704975"/>
              <a:ext cx="344488" cy="401638"/>
            </a:xfrm>
            <a:custGeom>
              <a:avLst/>
              <a:gdLst>
                <a:gd name="T0" fmla="*/ 93 w 194"/>
                <a:gd name="T1" fmla="*/ 227 h 227"/>
                <a:gd name="T2" fmla="*/ 0 w 194"/>
                <a:gd name="T3" fmla="*/ 24 h 227"/>
                <a:gd name="T4" fmla="*/ 52 w 194"/>
                <a:gd name="T5" fmla="*/ 18 h 227"/>
                <a:gd name="T6" fmla="*/ 89 w 194"/>
                <a:gd name="T7" fmla="*/ 104 h 227"/>
                <a:gd name="T8" fmla="*/ 117 w 194"/>
                <a:gd name="T9" fmla="*/ 177 h 227"/>
                <a:gd name="T10" fmla="*/ 118 w 194"/>
                <a:gd name="T11" fmla="*/ 177 h 227"/>
                <a:gd name="T12" fmla="*/ 128 w 194"/>
                <a:gd name="T13" fmla="*/ 100 h 227"/>
                <a:gd name="T14" fmla="*/ 143 w 194"/>
                <a:gd name="T15" fmla="*/ 6 h 227"/>
                <a:gd name="T16" fmla="*/ 194 w 194"/>
                <a:gd name="T17" fmla="*/ 0 h 227"/>
                <a:gd name="T18" fmla="*/ 149 w 194"/>
                <a:gd name="T19" fmla="*/ 220 h 227"/>
                <a:gd name="T20" fmla="*/ 93 w 194"/>
                <a:gd name="T21"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227">
                  <a:moveTo>
                    <a:pt x="93" y="227"/>
                  </a:moveTo>
                  <a:cubicBezTo>
                    <a:pt x="0" y="24"/>
                    <a:pt x="0" y="24"/>
                    <a:pt x="0" y="24"/>
                  </a:cubicBezTo>
                  <a:cubicBezTo>
                    <a:pt x="52" y="18"/>
                    <a:pt x="52" y="18"/>
                    <a:pt x="52" y="18"/>
                  </a:cubicBezTo>
                  <a:cubicBezTo>
                    <a:pt x="89" y="104"/>
                    <a:pt x="89" y="104"/>
                    <a:pt x="89" y="104"/>
                  </a:cubicBezTo>
                  <a:cubicBezTo>
                    <a:pt x="99" y="128"/>
                    <a:pt x="108" y="151"/>
                    <a:pt x="117" y="177"/>
                  </a:cubicBezTo>
                  <a:cubicBezTo>
                    <a:pt x="118" y="177"/>
                    <a:pt x="118" y="177"/>
                    <a:pt x="118" y="177"/>
                  </a:cubicBezTo>
                  <a:cubicBezTo>
                    <a:pt x="120" y="151"/>
                    <a:pt x="123" y="125"/>
                    <a:pt x="128" y="100"/>
                  </a:cubicBezTo>
                  <a:cubicBezTo>
                    <a:pt x="143" y="6"/>
                    <a:pt x="143" y="6"/>
                    <a:pt x="143" y="6"/>
                  </a:cubicBezTo>
                  <a:cubicBezTo>
                    <a:pt x="194" y="0"/>
                    <a:pt x="194" y="0"/>
                    <a:pt x="194" y="0"/>
                  </a:cubicBezTo>
                  <a:cubicBezTo>
                    <a:pt x="149" y="220"/>
                    <a:pt x="149" y="220"/>
                    <a:pt x="149" y="220"/>
                  </a:cubicBezTo>
                  <a:lnTo>
                    <a:pt x="93" y="227"/>
                  </a:lnTo>
                  <a:close/>
                </a:path>
              </a:pathLst>
            </a:custGeom>
            <a:solidFill>
              <a:srgbClr val="353A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39" name="îṧlíḑê">
              <a:extLst>
                <a:ext uri="{FF2B5EF4-FFF2-40B4-BE49-F238E27FC236}">
                  <a16:creationId xmlns:a16="http://schemas.microsoft.com/office/drawing/2014/main" id="{E581947F-CE96-439E-9428-B55098D32EE4}"/>
                </a:ext>
              </a:extLst>
            </p:cNvPr>
            <p:cNvSpPr/>
            <p:nvPr/>
          </p:nvSpPr>
          <p:spPr bwMode="auto">
            <a:xfrm>
              <a:off x="8037513" y="1660525"/>
              <a:ext cx="388938" cy="414338"/>
            </a:xfrm>
            <a:custGeom>
              <a:avLst/>
              <a:gdLst>
                <a:gd name="T0" fmla="*/ 210 w 219"/>
                <a:gd name="T1" fmla="*/ 102 h 234"/>
                <a:gd name="T2" fmla="*/ 120 w 219"/>
                <a:gd name="T3" fmla="*/ 226 h 234"/>
                <a:gd name="T4" fmla="*/ 8 w 219"/>
                <a:gd name="T5" fmla="*/ 131 h 234"/>
                <a:gd name="T6" fmla="*/ 97 w 219"/>
                <a:gd name="T7" fmla="*/ 8 h 234"/>
                <a:gd name="T8" fmla="*/ 210 w 219"/>
                <a:gd name="T9" fmla="*/ 102 h 234"/>
                <a:gd name="T10" fmla="*/ 58 w 219"/>
                <a:gd name="T11" fmla="*/ 124 h 234"/>
                <a:gd name="T12" fmla="*/ 118 w 219"/>
                <a:gd name="T13" fmla="*/ 188 h 234"/>
                <a:gd name="T14" fmla="*/ 160 w 219"/>
                <a:gd name="T15" fmla="*/ 110 h 234"/>
                <a:gd name="T16" fmla="*/ 100 w 219"/>
                <a:gd name="T17" fmla="*/ 46 h 234"/>
                <a:gd name="T18" fmla="*/ 58 w 219"/>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234">
                  <a:moveTo>
                    <a:pt x="210" y="102"/>
                  </a:moveTo>
                  <a:cubicBezTo>
                    <a:pt x="219" y="172"/>
                    <a:pt x="182" y="219"/>
                    <a:pt x="120" y="226"/>
                  </a:cubicBezTo>
                  <a:cubicBezTo>
                    <a:pt x="58" y="234"/>
                    <a:pt x="15" y="191"/>
                    <a:pt x="8" y="131"/>
                  </a:cubicBezTo>
                  <a:cubicBezTo>
                    <a:pt x="0" y="68"/>
                    <a:pt x="35" y="15"/>
                    <a:pt x="97" y="8"/>
                  </a:cubicBezTo>
                  <a:cubicBezTo>
                    <a:pt x="162" y="0"/>
                    <a:pt x="203" y="44"/>
                    <a:pt x="210" y="102"/>
                  </a:cubicBezTo>
                  <a:close/>
                  <a:moveTo>
                    <a:pt x="58" y="124"/>
                  </a:moveTo>
                  <a:cubicBezTo>
                    <a:pt x="63" y="165"/>
                    <a:pt x="86" y="192"/>
                    <a:pt x="118" y="188"/>
                  </a:cubicBezTo>
                  <a:cubicBezTo>
                    <a:pt x="151" y="184"/>
                    <a:pt x="165" y="151"/>
                    <a:pt x="160" y="110"/>
                  </a:cubicBezTo>
                  <a:cubicBezTo>
                    <a:pt x="156" y="72"/>
                    <a:pt x="133" y="42"/>
                    <a:pt x="100" y="46"/>
                  </a:cubicBezTo>
                  <a:cubicBezTo>
                    <a:pt x="68" y="50"/>
                    <a:pt x="53" y="83"/>
                    <a:pt x="58" y="124"/>
                  </a:cubicBezTo>
                  <a:close/>
                </a:path>
              </a:pathLst>
            </a:custGeom>
            <a:solidFill>
              <a:srgbClr val="353A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40" name="išļíďè">
              <a:extLst>
                <a:ext uri="{FF2B5EF4-FFF2-40B4-BE49-F238E27FC236}">
                  <a16:creationId xmlns:a16="http://schemas.microsoft.com/office/drawing/2014/main" id="{82F80F47-DCCA-484B-BA61-CB767DE99C9C}"/>
                </a:ext>
              </a:extLst>
            </p:cNvPr>
            <p:cNvSpPr/>
            <p:nvPr/>
          </p:nvSpPr>
          <p:spPr bwMode="auto">
            <a:xfrm>
              <a:off x="8399463" y="1620838"/>
              <a:ext cx="298450" cy="396875"/>
            </a:xfrm>
            <a:custGeom>
              <a:avLst/>
              <a:gdLst>
                <a:gd name="T0" fmla="*/ 69 w 188"/>
                <a:gd name="T1" fmla="*/ 60 h 250"/>
                <a:gd name="T2" fmla="*/ 5 w 188"/>
                <a:gd name="T3" fmla="*/ 67 h 250"/>
                <a:gd name="T4" fmla="*/ 0 w 188"/>
                <a:gd name="T5" fmla="*/ 23 h 250"/>
                <a:gd name="T6" fmla="*/ 182 w 188"/>
                <a:gd name="T7" fmla="*/ 0 h 250"/>
                <a:gd name="T8" fmla="*/ 188 w 188"/>
                <a:gd name="T9" fmla="*/ 45 h 250"/>
                <a:gd name="T10" fmla="*/ 123 w 188"/>
                <a:gd name="T11" fmla="*/ 53 h 250"/>
                <a:gd name="T12" fmla="*/ 146 w 188"/>
                <a:gd name="T13" fmla="*/ 245 h 250"/>
                <a:gd name="T14" fmla="*/ 93 w 188"/>
                <a:gd name="T15" fmla="*/ 250 h 250"/>
                <a:gd name="T16" fmla="*/ 69 w 188"/>
                <a:gd name="T17" fmla="*/ 6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 h="250">
                  <a:moveTo>
                    <a:pt x="69" y="60"/>
                  </a:moveTo>
                  <a:lnTo>
                    <a:pt x="5" y="67"/>
                  </a:lnTo>
                  <a:lnTo>
                    <a:pt x="0" y="23"/>
                  </a:lnTo>
                  <a:lnTo>
                    <a:pt x="182" y="0"/>
                  </a:lnTo>
                  <a:lnTo>
                    <a:pt x="188" y="45"/>
                  </a:lnTo>
                  <a:lnTo>
                    <a:pt x="123" y="53"/>
                  </a:lnTo>
                  <a:lnTo>
                    <a:pt x="146" y="245"/>
                  </a:lnTo>
                  <a:lnTo>
                    <a:pt x="93" y="250"/>
                  </a:lnTo>
                  <a:lnTo>
                    <a:pt x="69" y="60"/>
                  </a:lnTo>
                  <a:close/>
                </a:path>
              </a:pathLst>
            </a:custGeom>
            <a:solidFill>
              <a:srgbClr val="353A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41" name="îṡḷîďè">
              <a:extLst>
                <a:ext uri="{FF2B5EF4-FFF2-40B4-BE49-F238E27FC236}">
                  <a16:creationId xmlns:a16="http://schemas.microsoft.com/office/drawing/2014/main" id="{D5B48B28-8B8A-4A3E-A394-031B6CC7C07D}"/>
                </a:ext>
              </a:extLst>
            </p:cNvPr>
            <p:cNvSpPr/>
            <p:nvPr/>
          </p:nvSpPr>
          <p:spPr bwMode="auto">
            <a:xfrm>
              <a:off x="8732838" y="1587500"/>
              <a:ext cx="285750" cy="403225"/>
            </a:xfrm>
            <a:custGeom>
              <a:avLst/>
              <a:gdLst>
                <a:gd name="T0" fmla="*/ 157 w 180"/>
                <a:gd name="T1" fmla="*/ 136 h 254"/>
                <a:gd name="T2" fmla="*/ 70 w 180"/>
                <a:gd name="T3" fmla="*/ 148 h 254"/>
                <a:gd name="T4" fmla="*/ 77 w 180"/>
                <a:gd name="T5" fmla="*/ 203 h 254"/>
                <a:gd name="T6" fmla="*/ 174 w 180"/>
                <a:gd name="T7" fmla="*/ 192 h 254"/>
                <a:gd name="T8" fmla="*/ 180 w 180"/>
                <a:gd name="T9" fmla="*/ 236 h 254"/>
                <a:gd name="T10" fmla="*/ 29 w 180"/>
                <a:gd name="T11" fmla="*/ 254 h 254"/>
                <a:gd name="T12" fmla="*/ 0 w 180"/>
                <a:gd name="T13" fmla="*/ 18 h 254"/>
                <a:gd name="T14" fmla="*/ 146 w 180"/>
                <a:gd name="T15" fmla="*/ 0 h 254"/>
                <a:gd name="T16" fmla="*/ 151 w 180"/>
                <a:gd name="T17" fmla="*/ 44 h 254"/>
                <a:gd name="T18" fmla="*/ 59 w 180"/>
                <a:gd name="T19" fmla="*/ 55 h 254"/>
                <a:gd name="T20" fmla="*/ 65 w 180"/>
                <a:gd name="T21" fmla="*/ 104 h 254"/>
                <a:gd name="T22" fmla="*/ 152 w 180"/>
                <a:gd name="T23" fmla="*/ 94 h 254"/>
                <a:gd name="T24" fmla="*/ 157 w 180"/>
                <a:gd name="T25" fmla="*/ 136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254">
                  <a:moveTo>
                    <a:pt x="157" y="136"/>
                  </a:moveTo>
                  <a:lnTo>
                    <a:pt x="70" y="148"/>
                  </a:lnTo>
                  <a:lnTo>
                    <a:pt x="77" y="203"/>
                  </a:lnTo>
                  <a:lnTo>
                    <a:pt x="174" y="192"/>
                  </a:lnTo>
                  <a:lnTo>
                    <a:pt x="180" y="236"/>
                  </a:lnTo>
                  <a:lnTo>
                    <a:pt x="29" y="254"/>
                  </a:lnTo>
                  <a:lnTo>
                    <a:pt x="0" y="18"/>
                  </a:lnTo>
                  <a:lnTo>
                    <a:pt x="146" y="0"/>
                  </a:lnTo>
                  <a:lnTo>
                    <a:pt x="151" y="44"/>
                  </a:lnTo>
                  <a:lnTo>
                    <a:pt x="59" y="55"/>
                  </a:lnTo>
                  <a:lnTo>
                    <a:pt x="65" y="104"/>
                  </a:lnTo>
                  <a:lnTo>
                    <a:pt x="152" y="94"/>
                  </a:lnTo>
                  <a:lnTo>
                    <a:pt x="157" y="136"/>
                  </a:lnTo>
                  <a:close/>
                </a:path>
              </a:pathLst>
            </a:custGeom>
            <a:solidFill>
              <a:srgbClr val="353A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42" name="ïšľíḍé">
              <a:extLst>
                <a:ext uri="{FF2B5EF4-FFF2-40B4-BE49-F238E27FC236}">
                  <a16:creationId xmlns:a16="http://schemas.microsoft.com/office/drawing/2014/main" id="{531D9F10-3207-48B3-BA61-5DB4ACDD158B}"/>
                </a:ext>
              </a:extLst>
            </p:cNvPr>
            <p:cNvSpPr/>
            <p:nvPr/>
          </p:nvSpPr>
          <p:spPr bwMode="auto">
            <a:xfrm>
              <a:off x="6442076" y="3217863"/>
              <a:ext cx="139700" cy="119063"/>
            </a:xfrm>
            <a:custGeom>
              <a:avLst/>
              <a:gdLst>
                <a:gd name="T0" fmla="*/ 88 w 88"/>
                <a:gd name="T1" fmla="*/ 30 h 75"/>
                <a:gd name="T2" fmla="*/ 86 w 88"/>
                <a:gd name="T3" fmla="*/ 62 h 75"/>
                <a:gd name="T4" fmla="*/ 28 w 88"/>
                <a:gd name="T5" fmla="*/ 75 h 75"/>
                <a:gd name="T6" fmla="*/ 0 w 88"/>
                <a:gd name="T7" fmla="*/ 47 h 75"/>
                <a:gd name="T8" fmla="*/ 4 w 88"/>
                <a:gd name="T9" fmla="*/ 11 h 75"/>
                <a:gd name="T10" fmla="*/ 36 w 88"/>
                <a:gd name="T11" fmla="*/ 14 h 75"/>
                <a:gd name="T12" fmla="*/ 37 w 88"/>
                <a:gd name="T13" fmla="*/ 6 h 75"/>
                <a:gd name="T14" fmla="*/ 48 w 88"/>
                <a:gd name="T15" fmla="*/ 0 h 75"/>
                <a:gd name="T16" fmla="*/ 88 w 88"/>
                <a:gd name="T17"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5">
                  <a:moveTo>
                    <a:pt x="88" y="30"/>
                  </a:moveTo>
                  <a:lnTo>
                    <a:pt x="86" y="62"/>
                  </a:lnTo>
                  <a:lnTo>
                    <a:pt x="28" y="75"/>
                  </a:lnTo>
                  <a:lnTo>
                    <a:pt x="0" y="47"/>
                  </a:lnTo>
                  <a:lnTo>
                    <a:pt x="4" y="11"/>
                  </a:lnTo>
                  <a:lnTo>
                    <a:pt x="36" y="14"/>
                  </a:lnTo>
                  <a:lnTo>
                    <a:pt x="37" y="6"/>
                  </a:lnTo>
                  <a:lnTo>
                    <a:pt x="48" y="0"/>
                  </a:lnTo>
                  <a:lnTo>
                    <a:pt x="88" y="30"/>
                  </a:lnTo>
                  <a:close/>
                </a:path>
              </a:pathLst>
            </a:custGeom>
            <a:solidFill>
              <a:srgbClr val="E4D2B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43" name="ïšḷîḋè">
              <a:extLst>
                <a:ext uri="{FF2B5EF4-FFF2-40B4-BE49-F238E27FC236}">
                  <a16:creationId xmlns:a16="http://schemas.microsoft.com/office/drawing/2014/main" id="{DEABF0D5-D318-4F3A-82CC-91A359181DE2}"/>
                </a:ext>
              </a:extLst>
            </p:cNvPr>
            <p:cNvSpPr/>
            <p:nvPr/>
          </p:nvSpPr>
          <p:spPr bwMode="auto">
            <a:xfrm>
              <a:off x="8472488" y="3971925"/>
              <a:ext cx="387350" cy="1277938"/>
            </a:xfrm>
            <a:custGeom>
              <a:avLst/>
              <a:gdLst>
                <a:gd name="T0" fmla="*/ 232 w 244"/>
                <a:gd name="T1" fmla="*/ 38 h 805"/>
                <a:gd name="T2" fmla="*/ 244 w 244"/>
                <a:gd name="T3" fmla="*/ 321 h 805"/>
                <a:gd name="T4" fmla="*/ 209 w 244"/>
                <a:gd name="T5" fmla="*/ 801 h 805"/>
                <a:gd name="T6" fmla="*/ 155 w 244"/>
                <a:gd name="T7" fmla="*/ 805 h 805"/>
                <a:gd name="T8" fmla="*/ 90 w 244"/>
                <a:gd name="T9" fmla="*/ 368 h 805"/>
                <a:gd name="T10" fmla="*/ 0 w 244"/>
                <a:gd name="T11" fmla="*/ 0 h 805"/>
                <a:gd name="T12" fmla="*/ 232 w 244"/>
                <a:gd name="T13" fmla="*/ 38 h 805"/>
              </a:gdLst>
              <a:ahLst/>
              <a:cxnLst>
                <a:cxn ang="0">
                  <a:pos x="T0" y="T1"/>
                </a:cxn>
                <a:cxn ang="0">
                  <a:pos x="T2" y="T3"/>
                </a:cxn>
                <a:cxn ang="0">
                  <a:pos x="T4" y="T5"/>
                </a:cxn>
                <a:cxn ang="0">
                  <a:pos x="T6" y="T7"/>
                </a:cxn>
                <a:cxn ang="0">
                  <a:pos x="T8" y="T9"/>
                </a:cxn>
                <a:cxn ang="0">
                  <a:pos x="T10" y="T11"/>
                </a:cxn>
                <a:cxn ang="0">
                  <a:pos x="T12" y="T13"/>
                </a:cxn>
              </a:cxnLst>
              <a:rect l="0" t="0" r="r" b="b"/>
              <a:pathLst>
                <a:path w="244" h="805">
                  <a:moveTo>
                    <a:pt x="232" y="38"/>
                  </a:moveTo>
                  <a:lnTo>
                    <a:pt x="244" y="321"/>
                  </a:lnTo>
                  <a:lnTo>
                    <a:pt x="209" y="801"/>
                  </a:lnTo>
                  <a:lnTo>
                    <a:pt x="155" y="805"/>
                  </a:lnTo>
                  <a:lnTo>
                    <a:pt x="90" y="368"/>
                  </a:lnTo>
                  <a:lnTo>
                    <a:pt x="0" y="0"/>
                  </a:lnTo>
                  <a:lnTo>
                    <a:pt x="232" y="38"/>
                  </a:ln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44" name="ïŝľïḑè">
              <a:extLst>
                <a:ext uri="{FF2B5EF4-FFF2-40B4-BE49-F238E27FC236}">
                  <a16:creationId xmlns:a16="http://schemas.microsoft.com/office/drawing/2014/main" id="{80BDD262-6735-4F58-B243-60DE5FF18E1D}"/>
                </a:ext>
              </a:extLst>
            </p:cNvPr>
            <p:cNvSpPr/>
            <p:nvPr/>
          </p:nvSpPr>
          <p:spPr bwMode="auto">
            <a:xfrm>
              <a:off x="8718551" y="5233988"/>
              <a:ext cx="139700" cy="92075"/>
            </a:xfrm>
            <a:custGeom>
              <a:avLst/>
              <a:gdLst>
                <a:gd name="T0" fmla="*/ 1 w 88"/>
                <a:gd name="T1" fmla="*/ 32 h 58"/>
                <a:gd name="T2" fmla="*/ 61 w 88"/>
                <a:gd name="T3" fmla="*/ 58 h 58"/>
                <a:gd name="T4" fmla="*/ 88 w 88"/>
                <a:gd name="T5" fmla="*/ 26 h 58"/>
                <a:gd name="T6" fmla="*/ 57 w 88"/>
                <a:gd name="T7" fmla="*/ 0 h 58"/>
                <a:gd name="T8" fmla="*/ 0 w 88"/>
                <a:gd name="T9" fmla="*/ 4 h 58"/>
                <a:gd name="T10" fmla="*/ 1 w 88"/>
                <a:gd name="T11" fmla="*/ 32 h 58"/>
              </a:gdLst>
              <a:ahLst/>
              <a:cxnLst>
                <a:cxn ang="0">
                  <a:pos x="T0" y="T1"/>
                </a:cxn>
                <a:cxn ang="0">
                  <a:pos x="T2" y="T3"/>
                </a:cxn>
                <a:cxn ang="0">
                  <a:pos x="T4" y="T5"/>
                </a:cxn>
                <a:cxn ang="0">
                  <a:pos x="T6" y="T7"/>
                </a:cxn>
                <a:cxn ang="0">
                  <a:pos x="T8" y="T9"/>
                </a:cxn>
                <a:cxn ang="0">
                  <a:pos x="T10" y="T11"/>
                </a:cxn>
              </a:cxnLst>
              <a:rect l="0" t="0" r="r" b="b"/>
              <a:pathLst>
                <a:path w="88" h="58">
                  <a:moveTo>
                    <a:pt x="1" y="32"/>
                  </a:moveTo>
                  <a:lnTo>
                    <a:pt x="61" y="58"/>
                  </a:lnTo>
                  <a:lnTo>
                    <a:pt x="88" y="26"/>
                  </a:lnTo>
                  <a:lnTo>
                    <a:pt x="57" y="0"/>
                  </a:lnTo>
                  <a:lnTo>
                    <a:pt x="0" y="4"/>
                  </a:lnTo>
                  <a:lnTo>
                    <a:pt x="1" y="32"/>
                  </a:lnTo>
                  <a:close/>
                </a:path>
              </a:pathLst>
            </a:custGeom>
            <a:solidFill>
              <a:srgbClr val="55636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45" name="islidê">
              <a:extLst>
                <a:ext uri="{FF2B5EF4-FFF2-40B4-BE49-F238E27FC236}">
                  <a16:creationId xmlns:a16="http://schemas.microsoft.com/office/drawing/2014/main" id="{E38E09C0-3D7E-4EA3-A2BE-820986F6FB24}"/>
                </a:ext>
              </a:extLst>
            </p:cNvPr>
            <p:cNvSpPr/>
            <p:nvPr/>
          </p:nvSpPr>
          <p:spPr bwMode="auto">
            <a:xfrm>
              <a:off x="8220076" y="3838575"/>
              <a:ext cx="381000" cy="1385888"/>
            </a:xfrm>
            <a:custGeom>
              <a:avLst/>
              <a:gdLst>
                <a:gd name="T0" fmla="*/ 12 w 240"/>
                <a:gd name="T1" fmla="*/ 22 h 873"/>
                <a:gd name="T2" fmla="*/ 0 w 240"/>
                <a:gd name="T3" fmla="*/ 236 h 873"/>
                <a:gd name="T4" fmla="*/ 36 w 240"/>
                <a:gd name="T5" fmla="*/ 871 h 873"/>
                <a:gd name="T6" fmla="*/ 88 w 240"/>
                <a:gd name="T7" fmla="*/ 873 h 873"/>
                <a:gd name="T8" fmla="*/ 169 w 240"/>
                <a:gd name="T9" fmla="*/ 457 h 873"/>
                <a:gd name="T10" fmla="*/ 240 w 240"/>
                <a:gd name="T11" fmla="*/ 0 h 873"/>
                <a:gd name="T12" fmla="*/ 12 w 240"/>
                <a:gd name="T13" fmla="*/ 22 h 873"/>
              </a:gdLst>
              <a:ahLst/>
              <a:cxnLst>
                <a:cxn ang="0">
                  <a:pos x="T0" y="T1"/>
                </a:cxn>
                <a:cxn ang="0">
                  <a:pos x="T2" y="T3"/>
                </a:cxn>
                <a:cxn ang="0">
                  <a:pos x="T4" y="T5"/>
                </a:cxn>
                <a:cxn ang="0">
                  <a:pos x="T6" y="T7"/>
                </a:cxn>
                <a:cxn ang="0">
                  <a:pos x="T8" y="T9"/>
                </a:cxn>
                <a:cxn ang="0">
                  <a:pos x="T10" y="T11"/>
                </a:cxn>
                <a:cxn ang="0">
                  <a:pos x="T12" y="T13"/>
                </a:cxn>
              </a:cxnLst>
              <a:rect l="0" t="0" r="r" b="b"/>
              <a:pathLst>
                <a:path w="240" h="873">
                  <a:moveTo>
                    <a:pt x="12" y="22"/>
                  </a:moveTo>
                  <a:lnTo>
                    <a:pt x="0" y="236"/>
                  </a:lnTo>
                  <a:lnTo>
                    <a:pt x="36" y="871"/>
                  </a:lnTo>
                  <a:lnTo>
                    <a:pt x="88" y="873"/>
                  </a:lnTo>
                  <a:lnTo>
                    <a:pt x="169" y="457"/>
                  </a:lnTo>
                  <a:lnTo>
                    <a:pt x="240" y="0"/>
                  </a:lnTo>
                  <a:lnTo>
                    <a:pt x="12" y="22"/>
                  </a:ln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46" name="íšļïḋe">
              <a:extLst>
                <a:ext uri="{FF2B5EF4-FFF2-40B4-BE49-F238E27FC236}">
                  <a16:creationId xmlns:a16="http://schemas.microsoft.com/office/drawing/2014/main" id="{ADEA8A98-A178-499C-A0BD-E4BA924B9DF7}"/>
                </a:ext>
              </a:extLst>
            </p:cNvPr>
            <p:cNvSpPr/>
            <p:nvPr/>
          </p:nvSpPr>
          <p:spPr bwMode="auto">
            <a:xfrm>
              <a:off x="8220076" y="5210175"/>
              <a:ext cx="139700" cy="92075"/>
            </a:xfrm>
            <a:custGeom>
              <a:avLst/>
              <a:gdLst>
                <a:gd name="T0" fmla="*/ 87 w 88"/>
                <a:gd name="T1" fmla="*/ 32 h 58"/>
                <a:gd name="T2" fmla="*/ 28 w 88"/>
                <a:gd name="T3" fmla="*/ 58 h 58"/>
                <a:gd name="T4" fmla="*/ 0 w 88"/>
                <a:gd name="T5" fmla="*/ 28 h 58"/>
                <a:gd name="T6" fmla="*/ 31 w 88"/>
                <a:gd name="T7" fmla="*/ 0 h 58"/>
                <a:gd name="T8" fmla="*/ 88 w 88"/>
                <a:gd name="T9" fmla="*/ 3 h 58"/>
                <a:gd name="T10" fmla="*/ 87 w 88"/>
                <a:gd name="T11" fmla="*/ 32 h 58"/>
              </a:gdLst>
              <a:ahLst/>
              <a:cxnLst>
                <a:cxn ang="0">
                  <a:pos x="T0" y="T1"/>
                </a:cxn>
                <a:cxn ang="0">
                  <a:pos x="T2" y="T3"/>
                </a:cxn>
                <a:cxn ang="0">
                  <a:pos x="T4" y="T5"/>
                </a:cxn>
                <a:cxn ang="0">
                  <a:pos x="T6" y="T7"/>
                </a:cxn>
                <a:cxn ang="0">
                  <a:pos x="T8" y="T9"/>
                </a:cxn>
                <a:cxn ang="0">
                  <a:pos x="T10" y="T11"/>
                </a:cxn>
              </a:cxnLst>
              <a:rect l="0" t="0" r="r" b="b"/>
              <a:pathLst>
                <a:path w="88" h="58">
                  <a:moveTo>
                    <a:pt x="87" y="32"/>
                  </a:moveTo>
                  <a:lnTo>
                    <a:pt x="28" y="58"/>
                  </a:lnTo>
                  <a:lnTo>
                    <a:pt x="0" y="28"/>
                  </a:lnTo>
                  <a:lnTo>
                    <a:pt x="31" y="0"/>
                  </a:lnTo>
                  <a:lnTo>
                    <a:pt x="88" y="3"/>
                  </a:lnTo>
                  <a:lnTo>
                    <a:pt x="87" y="32"/>
                  </a:lnTo>
                  <a:close/>
                </a:path>
              </a:pathLst>
            </a:custGeom>
            <a:solidFill>
              <a:srgbClr val="55636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47" name="îŝľiḍê">
              <a:extLst>
                <a:ext uri="{FF2B5EF4-FFF2-40B4-BE49-F238E27FC236}">
                  <a16:creationId xmlns:a16="http://schemas.microsoft.com/office/drawing/2014/main" id="{5CA9B4B3-CF93-4001-8EB1-1B12D4829231}"/>
                </a:ext>
              </a:extLst>
            </p:cNvPr>
            <p:cNvSpPr/>
            <p:nvPr/>
          </p:nvSpPr>
          <p:spPr bwMode="auto">
            <a:xfrm>
              <a:off x="8143876" y="2846388"/>
              <a:ext cx="814388" cy="1281113"/>
            </a:xfrm>
            <a:custGeom>
              <a:avLst/>
              <a:gdLst>
                <a:gd name="T0" fmla="*/ 333 w 459"/>
                <a:gd name="T1" fmla="*/ 16 h 723"/>
                <a:gd name="T2" fmla="*/ 183 w 459"/>
                <a:gd name="T3" fmla="*/ 0 h 723"/>
                <a:gd name="T4" fmla="*/ 43 w 459"/>
                <a:gd name="T5" fmla="*/ 207 h 723"/>
                <a:gd name="T6" fmla="*/ 0 w 459"/>
                <a:gd name="T7" fmla="*/ 622 h 723"/>
                <a:gd name="T8" fmla="*/ 111 w 459"/>
                <a:gd name="T9" fmla="*/ 709 h 723"/>
                <a:gd name="T10" fmla="*/ 404 w 459"/>
                <a:gd name="T11" fmla="*/ 673 h 723"/>
                <a:gd name="T12" fmla="*/ 449 w 459"/>
                <a:gd name="T13" fmla="*/ 551 h 723"/>
                <a:gd name="T14" fmla="*/ 427 w 459"/>
                <a:gd name="T15" fmla="*/ 371 h 723"/>
                <a:gd name="T16" fmla="*/ 333 w 459"/>
                <a:gd name="T17" fmla="*/ 16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9" h="723">
                  <a:moveTo>
                    <a:pt x="333" y="16"/>
                  </a:moveTo>
                  <a:cubicBezTo>
                    <a:pt x="183" y="0"/>
                    <a:pt x="183" y="0"/>
                    <a:pt x="183" y="0"/>
                  </a:cubicBezTo>
                  <a:cubicBezTo>
                    <a:pt x="183" y="0"/>
                    <a:pt x="100" y="9"/>
                    <a:pt x="43" y="207"/>
                  </a:cubicBezTo>
                  <a:cubicBezTo>
                    <a:pt x="12" y="317"/>
                    <a:pt x="2" y="490"/>
                    <a:pt x="0" y="622"/>
                  </a:cubicBezTo>
                  <a:cubicBezTo>
                    <a:pt x="4" y="641"/>
                    <a:pt x="24" y="723"/>
                    <a:pt x="111" y="709"/>
                  </a:cubicBezTo>
                  <a:cubicBezTo>
                    <a:pt x="260" y="685"/>
                    <a:pt x="339" y="661"/>
                    <a:pt x="404" y="673"/>
                  </a:cubicBezTo>
                  <a:cubicBezTo>
                    <a:pt x="459" y="685"/>
                    <a:pt x="455" y="609"/>
                    <a:pt x="449" y="551"/>
                  </a:cubicBezTo>
                  <a:cubicBezTo>
                    <a:pt x="427" y="371"/>
                    <a:pt x="427" y="371"/>
                    <a:pt x="427" y="371"/>
                  </a:cubicBezTo>
                  <a:lnTo>
                    <a:pt x="333" y="16"/>
                  </a:lnTo>
                  <a:close/>
                </a:path>
              </a:pathLst>
            </a:custGeom>
            <a:solidFill>
              <a:srgbClr val="8CAB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48" name="ïṡľîḑê">
              <a:extLst>
                <a:ext uri="{FF2B5EF4-FFF2-40B4-BE49-F238E27FC236}">
                  <a16:creationId xmlns:a16="http://schemas.microsoft.com/office/drawing/2014/main" id="{1762AB59-EE06-476E-BEA9-F177BD529413}"/>
                </a:ext>
              </a:extLst>
            </p:cNvPr>
            <p:cNvSpPr/>
            <p:nvPr/>
          </p:nvSpPr>
          <p:spPr bwMode="auto">
            <a:xfrm>
              <a:off x="8397876" y="2516188"/>
              <a:ext cx="342900" cy="381000"/>
            </a:xfrm>
            <a:custGeom>
              <a:avLst/>
              <a:gdLst>
                <a:gd name="T0" fmla="*/ 161 w 194"/>
                <a:gd name="T1" fmla="*/ 16 h 215"/>
                <a:gd name="T2" fmla="*/ 46 w 194"/>
                <a:gd name="T3" fmla="*/ 8 h 215"/>
                <a:gd name="T4" fmla="*/ 25 w 194"/>
                <a:gd name="T5" fmla="*/ 19 h 215"/>
                <a:gd name="T6" fmla="*/ 21 w 194"/>
                <a:gd name="T7" fmla="*/ 29 h 215"/>
                <a:gd name="T8" fmla="*/ 23 w 194"/>
                <a:gd name="T9" fmla="*/ 149 h 215"/>
                <a:gd name="T10" fmla="*/ 40 w 194"/>
                <a:gd name="T11" fmla="*/ 164 h 215"/>
                <a:gd name="T12" fmla="*/ 68 w 194"/>
                <a:gd name="T13" fmla="*/ 175 h 215"/>
                <a:gd name="T14" fmla="*/ 59 w 194"/>
                <a:gd name="T15" fmla="*/ 201 h 215"/>
                <a:gd name="T16" fmla="*/ 116 w 194"/>
                <a:gd name="T17" fmla="*/ 203 h 215"/>
                <a:gd name="T18" fmla="*/ 117 w 194"/>
                <a:gd name="T19" fmla="*/ 171 h 215"/>
                <a:gd name="T20" fmla="*/ 131 w 194"/>
                <a:gd name="T21" fmla="*/ 163 h 215"/>
                <a:gd name="T22" fmla="*/ 166 w 194"/>
                <a:gd name="T23" fmla="*/ 116 h 215"/>
                <a:gd name="T24" fmla="*/ 190 w 194"/>
                <a:gd name="T25" fmla="*/ 53 h 215"/>
                <a:gd name="T26" fmla="*/ 190 w 194"/>
                <a:gd name="T27" fmla="*/ 30 h 215"/>
                <a:gd name="T28" fmla="*/ 168 w 194"/>
                <a:gd name="T29" fmla="*/ 18 h 215"/>
                <a:gd name="T30" fmla="*/ 161 w 194"/>
                <a:gd name="T31" fmla="*/ 16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215">
                  <a:moveTo>
                    <a:pt x="161" y="16"/>
                  </a:moveTo>
                  <a:cubicBezTo>
                    <a:pt x="123" y="8"/>
                    <a:pt x="84" y="0"/>
                    <a:pt x="46" y="8"/>
                  </a:cubicBezTo>
                  <a:cubicBezTo>
                    <a:pt x="38" y="9"/>
                    <a:pt x="29" y="12"/>
                    <a:pt x="25" y="19"/>
                  </a:cubicBezTo>
                  <a:cubicBezTo>
                    <a:pt x="23" y="22"/>
                    <a:pt x="22" y="25"/>
                    <a:pt x="21" y="29"/>
                  </a:cubicBezTo>
                  <a:cubicBezTo>
                    <a:pt x="12" y="64"/>
                    <a:pt x="0" y="116"/>
                    <a:pt x="23" y="149"/>
                  </a:cubicBezTo>
                  <a:cubicBezTo>
                    <a:pt x="27" y="155"/>
                    <a:pt x="33" y="160"/>
                    <a:pt x="40" y="164"/>
                  </a:cubicBezTo>
                  <a:cubicBezTo>
                    <a:pt x="48" y="170"/>
                    <a:pt x="58" y="173"/>
                    <a:pt x="68" y="175"/>
                  </a:cubicBezTo>
                  <a:cubicBezTo>
                    <a:pt x="66" y="184"/>
                    <a:pt x="63" y="193"/>
                    <a:pt x="59" y="201"/>
                  </a:cubicBezTo>
                  <a:cubicBezTo>
                    <a:pt x="68" y="214"/>
                    <a:pt x="108" y="215"/>
                    <a:pt x="116" y="203"/>
                  </a:cubicBezTo>
                  <a:cubicBezTo>
                    <a:pt x="116" y="192"/>
                    <a:pt x="116" y="181"/>
                    <a:pt x="117" y="171"/>
                  </a:cubicBezTo>
                  <a:cubicBezTo>
                    <a:pt x="122" y="169"/>
                    <a:pt x="126" y="166"/>
                    <a:pt x="131" y="163"/>
                  </a:cubicBezTo>
                  <a:cubicBezTo>
                    <a:pt x="148" y="152"/>
                    <a:pt x="159" y="135"/>
                    <a:pt x="166" y="116"/>
                  </a:cubicBezTo>
                  <a:cubicBezTo>
                    <a:pt x="173" y="95"/>
                    <a:pt x="183" y="75"/>
                    <a:pt x="190" y="53"/>
                  </a:cubicBezTo>
                  <a:cubicBezTo>
                    <a:pt x="192" y="46"/>
                    <a:pt x="194" y="37"/>
                    <a:pt x="190" y="30"/>
                  </a:cubicBezTo>
                  <a:cubicBezTo>
                    <a:pt x="186" y="22"/>
                    <a:pt x="176" y="20"/>
                    <a:pt x="168" y="18"/>
                  </a:cubicBezTo>
                  <a:cubicBezTo>
                    <a:pt x="165" y="17"/>
                    <a:pt x="163" y="17"/>
                    <a:pt x="161" y="16"/>
                  </a:cubicBezTo>
                  <a:close/>
                </a:path>
              </a:pathLst>
            </a:custGeom>
            <a:solidFill>
              <a:srgbClr val="AA67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49" name="ïṣļiḑe">
              <a:extLst>
                <a:ext uri="{FF2B5EF4-FFF2-40B4-BE49-F238E27FC236}">
                  <a16:creationId xmlns:a16="http://schemas.microsoft.com/office/drawing/2014/main" id="{1204201B-9210-4A0B-95F6-D6BBF4CC3D67}"/>
                </a:ext>
              </a:extLst>
            </p:cNvPr>
            <p:cNvSpPr/>
            <p:nvPr/>
          </p:nvSpPr>
          <p:spPr bwMode="auto">
            <a:xfrm>
              <a:off x="8335963" y="2373313"/>
              <a:ext cx="449263" cy="341313"/>
            </a:xfrm>
            <a:custGeom>
              <a:avLst/>
              <a:gdLst>
                <a:gd name="T0" fmla="*/ 70 w 254"/>
                <a:gd name="T1" fmla="*/ 117 h 193"/>
                <a:gd name="T2" fmla="*/ 134 w 254"/>
                <a:gd name="T3" fmla="*/ 101 h 193"/>
                <a:gd name="T4" fmla="*/ 209 w 254"/>
                <a:gd name="T5" fmla="*/ 193 h 193"/>
                <a:gd name="T6" fmla="*/ 253 w 254"/>
                <a:gd name="T7" fmla="*/ 127 h 193"/>
                <a:gd name="T8" fmla="*/ 241 w 254"/>
                <a:gd name="T9" fmla="*/ 64 h 193"/>
                <a:gd name="T10" fmla="*/ 189 w 254"/>
                <a:gd name="T11" fmla="*/ 31 h 193"/>
                <a:gd name="T12" fmla="*/ 145 w 254"/>
                <a:gd name="T13" fmla="*/ 5 h 193"/>
                <a:gd name="T14" fmla="*/ 135 w 254"/>
                <a:gd name="T15" fmla="*/ 0 h 193"/>
                <a:gd name="T16" fmla="*/ 123 w 254"/>
                <a:gd name="T17" fmla="*/ 2 h 193"/>
                <a:gd name="T18" fmla="*/ 19 w 254"/>
                <a:gd name="T19" fmla="*/ 29 h 193"/>
                <a:gd name="T20" fmla="*/ 2 w 254"/>
                <a:gd name="T21" fmla="*/ 39 h 193"/>
                <a:gd name="T22" fmla="*/ 2 w 254"/>
                <a:gd name="T23" fmla="*/ 52 h 193"/>
                <a:gd name="T24" fmla="*/ 16 w 254"/>
                <a:gd name="T25" fmla="*/ 106 h 193"/>
                <a:gd name="T26" fmla="*/ 43 w 254"/>
                <a:gd name="T27" fmla="*/ 165 h 193"/>
                <a:gd name="T28" fmla="*/ 53 w 254"/>
                <a:gd name="T29" fmla="*/ 135 h 193"/>
                <a:gd name="T30" fmla="*/ 70 w 254"/>
                <a:gd name="T31" fmla="*/ 11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4" h="193">
                  <a:moveTo>
                    <a:pt x="70" y="117"/>
                  </a:moveTo>
                  <a:cubicBezTo>
                    <a:pt x="89" y="105"/>
                    <a:pt x="117" y="100"/>
                    <a:pt x="134" y="101"/>
                  </a:cubicBezTo>
                  <a:cubicBezTo>
                    <a:pt x="187" y="105"/>
                    <a:pt x="207" y="144"/>
                    <a:pt x="209" y="193"/>
                  </a:cubicBezTo>
                  <a:cubicBezTo>
                    <a:pt x="224" y="174"/>
                    <a:pt x="251" y="151"/>
                    <a:pt x="253" y="127"/>
                  </a:cubicBezTo>
                  <a:cubicBezTo>
                    <a:pt x="254" y="108"/>
                    <a:pt x="252" y="81"/>
                    <a:pt x="241" y="64"/>
                  </a:cubicBezTo>
                  <a:cubicBezTo>
                    <a:pt x="231" y="48"/>
                    <a:pt x="204" y="40"/>
                    <a:pt x="189" y="31"/>
                  </a:cubicBezTo>
                  <a:cubicBezTo>
                    <a:pt x="174" y="22"/>
                    <a:pt x="159" y="13"/>
                    <a:pt x="145" y="5"/>
                  </a:cubicBezTo>
                  <a:cubicBezTo>
                    <a:pt x="142" y="3"/>
                    <a:pt x="139" y="1"/>
                    <a:pt x="135" y="0"/>
                  </a:cubicBezTo>
                  <a:cubicBezTo>
                    <a:pt x="131" y="0"/>
                    <a:pt x="127" y="1"/>
                    <a:pt x="123" y="2"/>
                  </a:cubicBezTo>
                  <a:cubicBezTo>
                    <a:pt x="88" y="11"/>
                    <a:pt x="53" y="20"/>
                    <a:pt x="19" y="29"/>
                  </a:cubicBezTo>
                  <a:cubicBezTo>
                    <a:pt x="12" y="30"/>
                    <a:pt x="4" y="33"/>
                    <a:pt x="2" y="39"/>
                  </a:cubicBezTo>
                  <a:cubicBezTo>
                    <a:pt x="0" y="43"/>
                    <a:pt x="1" y="48"/>
                    <a:pt x="2" y="52"/>
                  </a:cubicBezTo>
                  <a:cubicBezTo>
                    <a:pt x="6" y="70"/>
                    <a:pt x="14" y="88"/>
                    <a:pt x="16" y="106"/>
                  </a:cubicBezTo>
                  <a:cubicBezTo>
                    <a:pt x="18" y="117"/>
                    <a:pt x="24" y="171"/>
                    <a:pt x="43" y="165"/>
                  </a:cubicBezTo>
                  <a:cubicBezTo>
                    <a:pt x="48" y="156"/>
                    <a:pt x="49" y="145"/>
                    <a:pt x="53" y="135"/>
                  </a:cubicBezTo>
                  <a:cubicBezTo>
                    <a:pt x="57" y="128"/>
                    <a:pt x="63" y="122"/>
                    <a:pt x="70" y="117"/>
                  </a:cubicBezTo>
                  <a:close/>
                </a:path>
              </a:pathLst>
            </a:custGeom>
            <a:solidFill>
              <a:srgbClr val="2929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50" name="ïšḷîḑê">
              <a:extLst>
                <a:ext uri="{FF2B5EF4-FFF2-40B4-BE49-F238E27FC236}">
                  <a16:creationId xmlns:a16="http://schemas.microsoft.com/office/drawing/2014/main" id="{3166EEC0-425F-4044-B873-EDA54FCAE933}"/>
                </a:ext>
              </a:extLst>
            </p:cNvPr>
            <p:cNvSpPr/>
            <p:nvPr/>
          </p:nvSpPr>
          <p:spPr bwMode="auto">
            <a:xfrm>
              <a:off x="7991476" y="2846388"/>
              <a:ext cx="476250" cy="811213"/>
            </a:xfrm>
            <a:custGeom>
              <a:avLst/>
              <a:gdLst>
                <a:gd name="T0" fmla="*/ 300 w 300"/>
                <a:gd name="T1" fmla="*/ 0 h 511"/>
                <a:gd name="T2" fmla="*/ 239 w 300"/>
                <a:gd name="T3" fmla="*/ 19 h 511"/>
                <a:gd name="T4" fmla="*/ 13 w 300"/>
                <a:gd name="T5" fmla="*/ 255 h 511"/>
                <a:gd name="T6" fmla="*/ 0 w 300"/>
                <a:gd name="T7" fmla="*/ 332 h 511"/>
                <a:gd name="T8" fmla="*/ 107 w 300"/>
                <a:gd name="T9" fmla="*/ 511 h 511"/>
                <a:gd name="T10" fmla="*/ 136 w 300"/>
                <a:gd name="T11" fmla="*/ 445 h 511"/>
                <a:gd name="T12" fmla="*/ 90 w 300"/>
                <a:gd name="T13" fmla="*/ 314 h 511"/>
                <a:gd name="T14" fmla="*/ 163 w 300"/>
                <a:gd name="T15" fmla="*/ 263 h 511"/>
                <a:gd name="T16" fmla="*/ 260 w 300"/>
                <a:gd name="T17" fmla="*/ 46 h 511"/>
                <a:gd name="T18" fmla="*/ 300 w 300"/>
                <a:gd name="T19"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0" h="511">
                  <a:moveTo>
                    <a:pt x="300" y="0"/>
                  </a:moveTo>
                  <a:lnTo>
                    <a:pt x="239" y="19"/>
                  </a:lnTo>
                  <a:lnTo>
                    <a:pt x="13" y="255"/>
                  </a:lnTo>
                  <a:lnTo>
                    <a:pt x="0" y="332"/>
                  </a:lnTo>
                  <a:lnTo>
                    <a:pt x="107" y="511"/>
                  </a:lnTo>
                  <a:lnTo>
                    <a:pt x="136" y="445"/>
                  </a:lnTo>
                  <a:lnTo>
                    <a:pt x="90" y="314"/>
                  </a:lnTo>
                  <a:lnTo>
                    <a:pt x="163" y="263"/>
                  </a:lnTo>
                  <a:lnTo>
                    <a:pt x="260" y="46"/>
                  </a:lnTo>
                  <a:lnTo>
                    <a:pt x="300" y="0"/>
                  </a:lnTo>
                  <a:close/>
                </a:path>
              </a:pathLst>
            </a:custGeom>
            <a:solidFill>
              <a:srgbClr val="8CAB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51" name="íŝḷîďè">
              <a:extLst>
                <a:ext uri="{FF2B5EF4-FFF2-40B4-BE49-F238E27FC236}">
                  <a16:creationId xmlns:a16="http://schemas.microsoft.com/office/drawing/2014/main" id="{2CD66CB1-68D7-494D-9196-89D928170302}"/>
                </a:ext>
              </a:extLst>
            </p:cNvPr>
            <p:cNvSpPr/>
            <p:nvPr/>
          </p:nvSpPr>
          <p:spPr bwMode="auto">
            <a:xfrm>
              <a:off x="8677276" y="2132013"/>
              <a:ext cx="328613" cy="958850"/>
            </a:xfrm>
            <a:custGeom>
              <a:avLst/>
              <a:gdLst>
                <a:gd name="T0" fmla="*/ 0 w 207"/>
                <a:gd name="T1" fmla="*/ 482 h 604"/>
                <a:gd name="T2" fmla="*/ 115 w 207"/>
                <a:gd name="T3" fmla="*/ 358 h 604"/>
                <a:gd name="T4" fmla="*/ 87 w 207"/>
                <a:gd name="T5" fmla="*/ 22 h 604"/>
                <a:gd name="T6" fmla="*/ 139 w 207"/>
                <a:gd name="T7" fmla="*/ 0 h 604"/>
                <a:gd name="T8" fmla="*/ 207 w 207"/>
                <a:gd name="T9" fmla="*/ 342 h 604"/>
                <a:gd name="T10" fmla="*/ 186 w 207"/>
                <a:gd name="T11" fmla="*/ 426 h 604"/>
                <a:gd name="T12" fmla="*/ 57 w 207"/>
                <a:gd name="T13" fmla="*/ 604 h 604"/>
                <a:gd name="T14" fmla="*/ 0 w 207"/>
                <a:gd name="T15" fmla="*/ 482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604">
                  <a:moveTo>
                    <a:pt x="0" y="482"/>
                  </a:moveTo>
                  <a:lnTo>
                    <a:pt x="115" y="358"/>
                  </a:lnTo>
                  <a:lnTo>
                    <a:pt x="87" y="22"/>
                  </a:lnTo>
                  <a:lnTo>
                    <a:pt x="139" y="0"/>
                  </a:lnTo>
                  <a:lnTo>
                    <a:pt x="207" y="342"/>
                  </a:lnTo>
                  <a:lnTo>
                    <a:pt x="186" y="426"/>
                  </a:lnTo>
                  <a:lnTo>
                    <a:pt x="57" y="604"/>
                  </a:lnTo>
                  <a:lnTo>
                    <a:pt x="0" y="482"/>
                  </a:lnTo>
                  <a:close/>
                </a:path>
              </a:pathLst>
            </a:custGeom>
            <a:solidFill>
              <a:srgbClr val="8CAB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52" name="išļîďé">
              <a:extLst>
                <a:ext uri="{FF2B5EF4-FFF2-40B4-BE49-F238E27FC236}">
                  <a16:creationId xmlns:a16="http://schemas.microsoft.com/office/drawing/2014/main" id="{68A4318D-206E-43A4-BBD7-CA60F9E01FE2}"/>
                </a:ext>
              </a:extLst>
            </p:cNvPr>
            <p:cNvSpPr/>
            <p:nvPr/>
          </p:nvSpPr>
          <p:spPr bwMode="auto">
            <a:xfrm>
              <a:off x="7392988" y="5113338"/>
              <a:ext cx="109538" cy="198438"/>
            </a:xfrm>
            <a:custGeom>
              <a:avLst/>
              <a:gdLst>
                <a:gd name="T0" fmla="*/ 25 w 62"/>
                <a:gd name="T1" fmla="*/ 8 h 112"/>
                <a:gd name="T2" fmla="*/ 42 w 62"/>
                <a:gd name="T3" fmla="*/ 1 h 112"/>
                <a:gd name="T4" fmla="*/ 57 w 62"/>
                <a:gd name="T5" fmla="*/ 12 h 112"/>
                <a:gd name="T6" fmla="*/ 60 w 62"/>
                <a:gd name="T7" fmla="*/ 25 h 112"/>
                <a:gd name="T8" fmla="*/ 31 w 62"/>
                <a:gd name="T9" fmla="*/ 109 h 112"/>
                <a:gd name="T10" fmla="*/ 5 w 62"/>
                <a:gd name="T11" fmla="*/ 92 h 112"/>
                <a:gd name="T12" fmla="*/ 25 w 62"/>
                <a:gd name="T13" fmla="*/ 8 h 112"/>
              </a:gdLst>
              <a:ahLst/>
              <a:cxnLst>
                <a:cxn ang="0">
                  <a:pos x="T0" y="T1"/>
                </a:cxn>
                <a:cxn ang="0">
                  <a:pos x="T2" y="T3"/>
                </a:cxn>
                <a:cxn ang="0">
                  <a:pos x="T4" y="T5"/>
                </a:cxn>
                <a:cxn ang="0">
                  <a:pos x="T6" y="T7"/>
                </a:cxn>
                <a:cxn ang="0">
                  <a:pos x="T8" y="T9"/>
                </a:cxn>
                <a:cxn ang="0">
                  <a:pos x="T10" y="T11"/>
                </a:cxn>
                <a:cxn ang="0">
                  <a:pos x="T12" y="T13"/>
                </a:cxn>
              </a:cxnLst>
              <a:rect l="0" t="0" r="r" b="b"/>
              <a:pathLst>
                <a:path w="62" h="112">
                  <a:moveTo>
                    <a:pt x="25" y="8"/>
                  </a:moveTo>
                  <a:cubicBezTo>
                    <a:pt x="30" y="3"/>
                    <a:pt x="36" y="0"/>
                    <a:pt x="42" y="1"/>
                  </a:cubicBezTo>
                  <a:cubicBezTo>
                    <a:pt x="49" y="2"/>
                    <a:pt x="55" y="6"/>
                    <a:pt x="57" y="12"/>
                  </a:cubicBezTo>
                  <a:cubicBezTo>
                    <a:pt x="59" y="16"/>
                    <a:pt x="59" y="20"/>
                    <a:pt x="60" y="25"/>
                  </a:cubicBezTo>
                  <a:cubicBezTo>
                    <a:pt x="62" y="47"/>
                    <a:pt x="62" y="101"/>
                    <a:pt x="31" y="109"/>
                  </a:cubicBezTo>
                  <a:cubicBezTo>
                    <a:pt x="19" y="112"/>
                    <a:pt x="8" y="103"/>
                    <a:pt x="5" y="92"/>
                  </a:cubicBezTo>
                  <a:cubicBezTo>
                    <a:pt x="0" y="74"/>
                    <a:pt x="7" y="27"/>
                    <a:pt x="25" y="8"/>
                  </a:cubicBezTo>
                  <a:close/>
                </a:path>
              </a:pathLst>
            </a:custGeom>
            <a:solidFill>
              <a:srgbClr val="3236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53" name="ïṣlîdè">
              <a:extLst>
                <a:ext uri="{FF2B5EF4-FFF2-40B4-BE49-F238E27FC236}">
                  <a16:creationId xmlns:a16="http://schemas.microsoft.com/office/drawing/2014/main" id="{CAA74D72-C667-48DB-B82D-73C94BCE2F68}"/>
                </a:ext>
              </a:extLst>
            </p:cNvPr>
            <p:cNvSpPr/>
            <p:nvPr/>
          </p:nvSpPr>
          <p:spPr bwMode="auto">
            <a:xfrm>
              <a:off x="7418388" y="4524375"/>
              <a:ext cx="158750" cy="673100"/>
            </a:xfrm>
            <a:custGeom>
              <a:avLst/>
              <a:gdLst>
                <a:gd name="T0" fmla="*/ 0 w 90"/>
                <a:gd name="T1" fmla="*/ 0 h 380"/>
                <a:gd name="T2" fmla="*/ 1 w 90"/>
                <a:gd name="T3" fmla="*/ 137 h 380"/>
                <a:gd name="T4" fmla="*/ 7 w 90"/>
                <a:gd name="T5" fmla="*/ 321 h 380"/>
                <a:gd name="T6" fmla="*/ 7 w 90"/>
                <a:gd name="T7" fmla="*/ 364 h 380"/>
                <a:gd name="T8" fmla="*/ 33 w 90"/>
                <a:gd name="T9" fmla="*/ 373 h 380"/>
                <a:gd name="T10" fmla="*/ 48 w 90"/>
                <a:gd name="T11" fmla="*/ 327 h 380"/>
                <a:gd name="T12" fmla="*/ 70 w 90"/>
                <a:gd name="T13" fmla="*/ 197 h 380"/>
                <a:gd name="T14" fmla="*/ 68 w 90"/>
                <a:gd name="T15" fmla="*/ 124 h 380"/>
                <a:gd name="T16" fmla="*/ 90 w 90"/>
                <a:gd name="T17" fmla="*/ 9 h 380"/>
                <a:gd name="T18" fmla="*/ 0 w 90"/>
                <a:gd name="T19"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380">
                  <a:moveTo>
                    <a:pt x="0" y="0"/>
                  </a:moveTo>
                  <a:cubicBezTo>
                    <a:pt x="1" y="137"/>
                    <a:pt x="1" y="137"/>
                    <a:pt x="1" y="137"/>
                  </a:cubicBezTo>
                  <a:cubicBezTo>
                    <a:pt x="0" y="199"/>
                    <a:pt x="9" y="260"/>
                    <a:pt x="7" y="321"/>
                  </a:cubicBezTo>
                  <a:cubicBezTo>
                    <a:pt x="7" y="335"/>
                    <a:pt x="3" y="350"/>
                    <a:pt x="7" y="364"/>
                  </a:cubicBezTo>
                  <a:cubicBezTo>
                    <a:pt x="10" y="378"/>
                    <a:pt x="21" y="380"/>
                    <a:pt x="33" y="373"/>
                  </a:cubicBezTo>
                  <a:cubicBezTo>
                    <a:pt x="48" y="364"/>
                    <a:pt x="45" y="342"/>
                    <a:pt x="48" y="327"/>
                  </a:cubicBezTo>
                  <a:cubicBezTo>
                    <a:pt x="55" y="283"/>
                    <a:pt x="63" y="240"/>
                    <a:pt x="70" y="197"/>
                  </a:cubicBezTo>
                  <a:cubicBezTo>
                    <a:pt x="74" y="176"/>
                    <a:pt x="67" y="146"/>
                    <a:pt x="68" y="124"/>
                  </a:cubicBezTo>
                  <a:cubicBezTo>
                    <a:pt x="90" y="9"/>
                    <a:pt x="90" y="9"/>
                    <a:pt x="90" y="9"/>
                  </a:cubicBezTo>
                  <a:lnTo>
                    <a:pt x="0" y="0"/>
                  </a:lnTo>
                  <a:close/>
                </a:path>
              </a:pathLst>
            </a:custGeom>
            <a:solidFill>
              <a:srgbClr val="EAC1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54" name="ïṩľídé">
              <a:extLst>
                <a:ext uri="{FF2B5EF4-FFF2-40B4-BE49-F238E27FC236}">
                  <a16:creationId xmlns:a16="http://schemas.microsoft.com/office/drawing/2014/main" id="{B3B97143-23FD-4A45-9451-BE58B48AE367}"/>
                </a:ext>
              </a:extLst>
            </p:cNvPr>
            <p:cNvSpPr/>
            <p:nvPr/>
          </p:nvSpPr>
          <p:spPr bwMode="auto">
            <a:xfrm>
              <a:off x="7353301" y="3795713"/>
              <a:ext cx="342900" cy="1250950"/>
            </a:xfrm>
            <a:custGeom>
              <a:avLst/>
              <a:gdLst>
                <a:gd name="T0" fmla="*/ 216 w 216"/>
                <a:gd name="T1" fmla="*/ 210 h 788"/>
                <a:gd name="T2" fmla="*/ 149 w 216"/>
                <a:gd name="T3" fmla="*/ 507 h 788"/>
                <a:gd name="T4" fmla="*/ 136 w 216"/>
                <a:gd name="T5" fmla="*/ 788 h 788"/>
                <a:gd name="T6" fmla="*/ 28 w 216"/>
                <a:gd name="T7" fmla="*/ 786 h 788"/>
                <a:gd name="T8" fmla="*/ 0 w 216"/>
                <a:gd name="T9" fmla="*/ 0 h 788"/>
                <a:gd name="T10" fmla="*/ 206 w 216"/>
                <a:gd name="T11" fmla="*/ 5 h 788"/>
                <a:gd name="T12" fmla="*/ 216 w 216"/>
                <a:gd name="T13" fmla="*/ 210 h 788"/>
              </a:gdLst>
              <a:ahLst/>
              <a:cxnLst>
                <a:cxn ang="0">
                  <a:pos x="T0" y="T1"/>
                </a:cxn>
                <a:cxn ang="0">
                  <a:pos x="T2" y="T3"/>
                </a:cxn>
                <a:cxn ang="0">
                  <a:pos x="T4" y="T5"/>
                </a:cxn>
                <a:cxn ang="0">
                  <a:pos x="T6" y="T7"/>
                </a:cxn>
                <a:cxn ang="0">
                  <a:pos x="T8" y="T9"/>
                </a:cxn>
                <a:cxn ang="0">
                  <a:pos x="T10" y="T11"/>
                </a:cxn>
                <a:cxn ang="0">
                  <a:pos x="T12" y="T13"/>
                </a:cxn>
              </a:cxnLst>
              <a:rect l="0" t="0" r="r" b="b"/>
              <a:pathLst>
                <a:path w="216" h="788">
                  <a:moveTo>
                    <a:pt x="216" y="210"/>
                  </a:moveTo>
                  <a:lnTo>
                    <a:pt x="149" y="507"/>
                  </a:lnTo>
                  <a:lnTo>
                    <a:pt x="136" y="788"/>
                  </a:lnTo>
                  <a:lnTo>
                    <a:pt x="28" y="786"/>
                  </a:lnTo>
                  <a:lnTo>
                    <a:pt x="0" y="0"/>
                  </a:lnTo>
                  <a:lnTo>
                    <a:pt x="206" y="5"/>
                  </a:lnTo>
                  <a:lnTo>
                    <a:pt x="216" y="210"/>
                  </a:lnTo>
                  <a:close/>
                </a:path>
              </a:pathLst>
            </a:custGeom>
            <a:solidFill>
              <a:srgbClr val="2929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55" name="islîďè">
              <a:extLst>
                <a:ext uri="{FF2B5EF4-FFF2-40B4-BE49-F238E27FC236}">
                  <a16:creationId xmlns:a16="http://schemas.microsoft.com/office/drawing/2014/main" id="{4DC95554-DD80-4BE9-A424-C1961314ACE1}"/>
                </a:ext>
              </a:extLst>
            </p:cNvPr>
            <p:cNvSpPr/>
            <p:nvPr/>
          </p:nvSpPr>
          <p:spPr bwMode="auto">
            <a:xfrm>
              <a:off x="7146926" y="5103813"/>
              <a:ext cx="111125" cy="198438"/>
            </a:xfrm>
            <a:custGeom>
              <a:avLst/>
              <a:gdLst>
                <a:gd name="T0" fmla="*/ 28 w 63"/>
                <a:gd name="T1" fmla="*/ 8 h 112"/>
                <a:gd name="T2" fmla="*/ 46 w 63"/>
                <a:gd name="T3" fmla="*/ 2 h 112"/>
                <a:gd name="T4" fmla="*/ 60 w 63"/>
                <a:gd name="T5" fmla="*/ 14 h 112"/>
                <a:gd name="T6" fmla="*/ 62 w 63"/>
                <a:gd name="T7" fmla="*/ 27 h 112"/>
                <a:gd name="T8" fmla="*/ 30 w 63"/>
                <a:gd name="T9" fmla="*/ 109 h 112"/>
                <a:gd name="T10" fmla="*/ 5 w 63"/>
                <a:gd name="T11" fmla="*/ 90 h 112"/>
                <a:gd name="T12" fmla="*/ 28 w 63"/>
                <a:gd name="T13" fmla="*/ 8 h 112"/>
              </a:gdLst>
              <a:ahLst/>
              <a:cxnLst>
                <a:cxn ang="0">
                  <a:pos x="T0" y="T1"/>
                </a:cxn>
                <a:cxn ang="0">
                  <a:pos x="T2" y="T3"/>
                </a:cxn>
                <a:cxn ang="0">
                  <a:pos x="T4" y="T5"/>
                </a:cxn>
                <a:cxn ang="0">
                  <a:pos x="T6" y="T7"/>
                </a:cxn>
                <a:cxn ang="0">
                  <a:pos x="T8" y="T9"/>
                </a:cxn>
                <a:cxn ang="0">
                  <a:pos x="T10" y="T11"/>
                </a:cxn>
                <a:cxn ang="0">
                  <a:pos x="T12" y="T13"/>
                </a:cxn>
              </a:cxnLst>
              <a:rect l="0" t="0" r="r" b="b"/>
              <a:pathLst>
                <a:path w="63" h="112">
                  <a:moveTo>
                    <a:pt x="28" y="8"/>
                  </a:moveTo>
                  <a:cubicBezTo>
                    <a:pt x="33" y="3"/>
                    <a:pt x="39" y="0"/>
                    <a:pt x="46" y="2"/>
                  </a:cubicBezTo>
                  <a:cubicBezTo>
                    <a:pt x="52" y="3"/>
                    <a:pt x="58" y="8"/>
                    <a:pt x="60" y="14"/>
                  </a:cubicBezTo>
                  <a:cubicBezTo>
                    <a:pt x="62" y="18"/>
                    <a:pt x="62" y="22"/>
                    <a:pt x="62" y="27"/>
                  </a:cubicBezTo>
                  <a:cubicBezTo>
                    <a:pt x="63" y="50"/>
                    <a:pt x="61" y="103"/>
                    <a:pt x="30" y="109"/>
                  </a:cubicBezTo>
                  <a:cubicBezTo>
                    <a:pt x="17" y="112"/>
                    <a:pt x="7" y="102"/>
                    <a:pt x="5" y="90"/>
                  </a:cubicBezTo>
                  <a:cubicBezTo>
                    <a:pt x="0" y="73"/>
                    <a:pt x="10" y="26"/>
                    <a:pt x="28" y="8"/>
                  </a:cubicBezTo>
                  <a:close/>
                </a:path>
              </a:pathLst>
            </a:custGeom>
            <a:solidFill>
              <a:srgbClr val="3236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56" name="íslîďé">
              <a:extLst>
                <a:ext uri="{FF2B5EF4-FFF2-40B4-BE49-F238E27FC236}">
                  <a16:creationId xmlns:a16="http://schemas.microsoft.com/office/drawing/2014/main" id="{A05D3806-FB7D-4FAC-8207-7CEC3E86EC24}"/>
                </a:ext>
              </a:extLst>
            </p:cNvPr>
            <p:cNvSpPr/>
            <p:nvPr/>
          </p:nvSpPr>
          <p:spPr bwMode="auto">
            <a:xfrm>
              <a:off x="7123113" y="4557713"/>
              <a:ext cx="161925" cy="658813"/>
            </a:xfrm>
            <a:custGeom>
              <a:avLst/>
              <a:gdLst>
                <a:gd name="T0" fmla="*/ 91 w 91"/>
                <a:gd name="T1" fmla="*/ 0 h 372"/>
                <a:gd name="T2" fmla="*/ 83 w 91"/>
                <a:gd name="T3" fmla="*/ 137 h 372"/>
                <a:gd name="T4" fmla="*/ 73 w 91"/>
                <a:gd name="T5" fmla="*/ 252 h 372"/>
                <a:gd name="T6" fmla="*/ 57 w 91"/>
                <a:gd name="T7" fmla="*/ 356 h 372"/>
                <a:gd name="T8" fmla="*/ 31 w 91"/>
                <a:gd name="T9" fmla="*/ 360 h 372"/>
                <a:gd name="T10" fmla="*/ 27 w 91"/>
                <a:gd name="T11" fmla="*/ 324 h 372"/>
                <a:gd name="T12" fmla="*/ 11 w 91"/>
                <a:gd name="T13" fmla="*/ 194 h 372"/>
                <a:gd name="T14" fmla="*/ 16 w 91"/>
                <a:gd name="T15" fmla="*/ 122 h 372"/>
                <a:gd name="T16" fmla="*/ 0 w 91"/>
                <a:gd name="T17" fmla="*/ 5 h 372"/>
                <a:gd name="T18" fmla="*/ 91 w 91"/>
                <a:gd name="T19"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372">
                  <a:moveTo>
                    <a:pt x="91" y="0"/>
                  </a:moveTo>
                  <a:cubicBezTo>
                    <a:pt x="83" y="137"/>
                    <a:pt x="83" y="137"/>
                    <a:pt x="83" y="137"/>
                  </a:cubicBezTo>
                  <a:cubicBezTo>
                    <a:pt x="82" y="176"/>
                    <a:pt x="77" y="214"/>
                    <a:pt x="73" y="252"/>
                  </a:cubicBezTo>
                  <a:cubicBezTo>
                    <a:pt x="69" y="287"/>
                    <a:pt x="75" y="324"/>
                    <a:pt x="57" y="356"/>
                  </a:cubicBezTo>
                  <a:cubicBezTo>
                    <a:pt x="51" y="366"/>
                    <a:pt x="39" y="372"/>
                    <a:pt x="31" y="360"/>
                  </a:cubicBezTo>
                  <a:cubicBezTo>
                    <a:pt x="25" y="351"/>
                    <a:pt x="28" y="335"/>
                    <a:pt x="27" y="324"/>
                  </a:cubicBezTo>
                  <a:cubicBezTo>
                    <a:pt x="22" y="281"/>
                    <a:pt x="16" y="237"/>
                    <a:pt x="11" y="194"/>
                  </a:cubicBezTo>
                  <a:cubicBezTo>
                    <a:pt x="8" y="172"/>
                    <a:pt x="17" y="143"/>
                    <a:pt x="16" y="122"/>
                  </a:cubicBezTo>
                  <a:cubicBezTo>
                    <a:pt x="0" y="5"/>
                    <a:pt x="0" y="5"/>
                    <a:pt x="0" y="5"/>
                  </a:cubicBezTo>
                  <a:lnTo>
                    <a:pt x="91" y="0"/>
                  </a:lnTo>
                  <a:close/>
                </a:path>
              </a:pathLst>
            </a:custGeom>
            <a:solidFill>
              <a:srgbClr val="EAC1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57" name="i$ľiḑé">
              <a:extLst>
                <a:ext uri="{FF2B5EF4-FFF2-40B4-BE49-F238E27FC236}">
                  <a16:creationId xmlns:a16="http://schemas.microsoft.com/office/drawing/2014/main" id="{DB7C975B-2C6B-4831-9102-62ECDB71596B}"/>
                </a:ext>
              </a:extLst>
            </p:cNvPr>
            <p:cNvSpPr/>
            <p:nvPr/>
          </p:nvSpPr>
          <p:spPr bwMode="auto">
            <a:xfrm>
              <a:off x="7058026" y="3806825"/>
              <a:ext cx="355600" cy="1220788"/>
            </a:xfrm>
            <a:custGeom>
              <a:avLst/>
              <a:gdLst>
                <a:gd name="T0" fmla="*/ 8 w 224"/>
                <a:gd name="T1" fmla="*/ 185 h 769"/>
                <a:gd name="T2" fmla="*/ 0 w 224"/>
                <a:gd name="T3" fmla="*/ 473 h 769"/>
                <a:gd name="T4" fmla="*/ 45 w 224"/>
                <a:gd name="T5" fmla="*/ 766 h 769"/>
                <a:gd name="T6" fmla="*/ 153 w 224"/>
                <a:gd name="T7" fmla="*/ 769 h 769"/>
                <a:gd name="T8" fmla="*/ 148 w 224"/>
                <a:gd name="T9" fmla="*/ 453 h 769"/>
                <a:gd name="T10" fmla="*/ 205 w 224"/>
                <a:gd name="T11" fmla="*/ 191 h 769"/>
                <a:gd name="T12" fmla="*/ 224 w 224"/>
                <a:gd name="T13" fmla="*/ 20 h 769"/>
                <a:gd name="T14" fmla="*/ 53 w 224"/>
                <a:gd name="T15" fmla="*/ 0 h 769"/>
                <a:gd name="T16" fmla="*/ 8 w 224"/>
                <a:gd name="T17" fmla="*/ 185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 h="769">
                  <a:moveTo>
                    <a:pt x="8" y="185"/>
                  </a:moveTo>
                  <a:lnTo>
                    <a:pt x="0" y="473"/>
                  </a:lnTo>
                  <a:lnTo>
                    <a:pt x="45" y="766"/>
                  </a:lnTo>
                  <a:lnTo>
                    <a:pt x="153" y="769"/>
                  </a:lnTo>
                  <a:lnTo>
                    <a:pt x="148" y="453"/>
                  </a:lnTo>
                  <a:lnTo>
                    <a:pt x="205" y="191"/>
                  </a:lnTo>
                  <a:lnTo>
                    <a:pt x="224" y="20"/>
                  </a:lnTo>
                  <a:lnTo>
                    <a:pt x="53" y="0"/>
                  </a:lnTo>
                  <a:lnTo>
                    <a:pt x="8" y="185"/>
                  </a:lnTo>
                  <a:close/>
                </a:path>
              </a:pathLst>
            </a:custGeom>
            <a:solidFill>
              <a:srgbClr val="2929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58" name="íśḷiḍê">
              <a:extLst>
                <a:ext uri="{FF2B5EF4-FFF2-40B4-BE49-F238E27FC236}">
                  <a16:creationId xmlns:a16="http://schemas.microsoft.com/office/drawing/2014/main" id="{D37971BD-989E-4130-A162-640607488595}"/>
                </a:ext>
              </a:extLst>
            </p:cNvPr>
            <p:cNvSpPr/>
            <p:nvPr/>
          </p:nvSpPr>
          <p:spPr bwMode="auto">
            <a:xfrm>
              <a:off x="7058026" y="3806825"/>
              <a:ext cx="355600" cy="1220788"/>
            </a:xfrm>
            <a:custGeom>
              <a:avLst/>
              <a:gdLst>
                <a:gd name="T0" fmla="*/ 8 w 224"/>
                <a:gd name="T1" fmla="*/ 185 h 769"/>
                <a:gd name="T2" fmla="*/ 0 w 224"/>
                <a:gd name="T3" fmla="*/ 473 h 769"/>
                <a:gd name="T4" fmla="*/ 45 w 224"/>
                <a:gd name="T5" fmla="*/ 766 h 769"/>
                <a:gd name="T6" fmla="*/ 153 w 224"/>
                <a:gd name="T7" fmla="*/ 769 h 769"/>
                <a:gd name="T8" fmla="*/ 148 w 224"/>
                <a:gd name="T9" fmla="*/ 453 h 769"/>
                <a:gd name="T10" fmla="*/ 205 w 224"/>
                <a:gd name="T11" fmla="*/ 191 h 769"/>
                <a:gd name="T12" fmla="*/ 224 w 224"/>
                <a:gd name="T13" fmla="*/ 20 h 769"/>
                <a:gd name="T14" fmla="*/ 53 w 224"/>
                <a:gd name="T15" fmla="*/ 0 h 769"/>
                <a:gd name="T16" fmla="*/ 8 w 224"/>
                <a:gd name="T17" fmla="*/ 185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 h="769">
                  <a:moveTo>
                    <a:pt x="8" y="185"/>
                  </a:moveTo>
                  <a:lnTo>
                    <a:pt x="0" y="473"/>
                  </a:lnTo>
                  <a:lnTo>
                    <a:pt x="45" y="766"/>
                  </a:lnTo>
                  <a:lnTo>
                    <a:pt x="153" y="769"/>
                  </a:lnTo>
                  <a:lnTo>
                    <a:pt x="148" y="453"/>
                  </a:lnTo>
                  <a:lnTo>
                    <a:pt x="205" y="191"/>
                  </a:lnTo>
                  <a:lnTo>
                    <a:pt x="224" y="20"/>
                  </a:lnTo>
                  <a:lnTo>
                    <a:pt x="53" y="0"/>
                  </a:lnTo>
                  <a:lnTo>
                    <a:pt x="8" y="18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59" name="ïṡḷíḓe">
              <a:extLst>
                <a:ext uri="{FF2B5EF4-FFF2-40B4-BE49-F238E27FC236}">
                  <a16:creationId xmlns:a16="http://schemas.microsoft.com/office/drawing/2014/main" id="{E1477955-ABDC-49FA-A6CC-7EDC8C49535E}"/>
                </a:ext>
              </a:extLst>
            </p:cNvPr>
            <p:cNvSpPr/>
            <p:nvPr/>
          </p:nvSpPr>
          <p:spPr bwMode="auto">
            <a:xfrm>
              <a:off x="7121526" y="2862263"/>
              <a:ext cx="628650" cy="971550"/>
            </a:xfrm>
            <a:custGeom>
              <a:avLst/>
              <a:gdLst>
                <a:gd name="T0" fmla="*/ 104 w 396"/>
                <a:gd name="T1" fmla="*/ 4 h 612"/>
                <a:gd name="T2" fmla="*/ 288 w 396"/>
                <a:gd name="T3" fmla="*/ 0 h 612"/>
                <a:gd name="T4" fmla="*/ 396 w 396"/>
                <a:gd name="T5" fmla="*/ 199 h 612"/>
                <a:gd name="T6" fmla="*/ 358 w 396"/>
                <a:gd name="T7" fmla="*/ 385 h 612"/>
                <a:gd name="T8" fmla="*/ 351 w 396"/>
                <a:gd name="T9" fmla="*/ 608 h 612"/>
                <a:gd name="T10" fmla="*/ 87 w 396"/>
                <a:gd name="T11" fmla="*/ 612 h 612"/>
                <a:gd name="T12" fmla="*/ 0 w 396"/>
                <a:gd name="T13" fmla="*/ 597 h 612"/>
                <a:gd name="T14" fmla="*/ 24 w 396"/>
                <a:gd name="T15" fmla="*/ 359 h 612"/>
                <a:gd name="T16" fmla="*/ 10 w 396"/>
                <a:gd name="T17" fmla="*/ 41 h 612"/>
                <a:gd name="T18" fmla="*/ 104 w 396"/>
                <a:gd name="T19" fmla="*/ 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6" h="612">
                  <a:moveTo>
                    <a:pt x="104" y="4"/>
                  </a:moveTo>
                  <a:lnTo>
                    <a:pt x="288" y="0"/>
                  </a:lnTo>
                  <a:lnTo>
                    <a:pt x="396" y="199"/>
                  </a:lnTo>
                  <a:lnTo>
                    <a:pt x="358" y="385"/>
                  </a:lnTo>
                  <a:lnTo>
                    <a:pt x="351" y="608"/>
                  </a:lnTo>
                  <a:lnTo>
                    <a:pt x="87" y="612"/>
                  </a:lnTo>
                  <a:lnTo>
                    <a:pt x="0" y="597"/>
                  </a:lnTo>
                  <a:lnTo>
                    <a:pt x="24" y="359"/>
                  </a:lnTo>
                  <a:lnTo>
                    <a:pt x="10" y="41"/>
                  </a:lnTo>
                  <a:lnTo>
                    <a:pt x="104" y="4"/>
                  </a:lnTo>
                  <a:close/>
                </a:path>
              </a:pathLst>
            </a:custGeom>
            <a:solidFill>
              <a:srgbClr val="474EB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60" name="íṧļiḍé">
              <a:extLst>
                <a:ext uri="{FF2B5EF4-FFF2-40B4-BE49-F238E27FC236}">
                  <a16:creationId xmlns:a16="http://schemas.microsoft.com/office/drawing/2014/main" id="{CD09BFD8-9D7A-4EBD-9FC6-73F1F83C365D}"/>
                </a:ext>
              </a:extLst>
            </p:cNvPr>
            <p:cNvSpPr/>
            <p:nvPr/>
          </p:nvSpPr>
          <p:spPr bwMode="auto">
            <a:xfrm>
              <a:off x="6543676" y="2941638"/>
              <a:ext cx="696913" cy="515938"/>
            </a:xfrm>
            <a:custGeom>
              <a:avLst/>
              <a:gdLst>
                <a:gd name="T0" fmla="*/ 439 w 439"/>
                <a:gd name="T1" fmla="*/ 85 h 325"/>
                <a:gd name="T2" fmla="*/ 372 w 439"/>
                <a:gd name="T3" fmla="*/ 289 h 325"/>
                <a:gd name="T4" fmla="*/ 272 w 439"/>
                <a:gd name="T5" fmla="*/ 325 h 325"/>
                <a:gd name="T6" fmla="*/ 0 w 439"/>
                <a:gd name="T7" fmla="*/ 251 h 325"/>
                <a:gd name="T8" fmla="*/ 37 w 439"/>
                <a:gd name="T9" fmla="*/ 195 h 325"/>
                <a:gd name="T10" fmla="*/ 276 w 439"/>
                <a:gd name="T11" fmla="*/ 203 h 325"/>
                <a:gd name="T12" fmla="*/ 375 w 439"/>
                <a:gd name="T13" fmla="*/ 0 h 325"/>
                <a:gd name="T14" fmla="*/ 439 w 439"/>
                <a:gd name="T15" fmla="*/ 85 h 3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9" h="325">
                  <a:moveTo>
                    <a:pt x="439" y="85"/>
                  </a:moveTo>
                  <a:lnTo>
                    <a:pt x="372" y="289"/>
                  </a:lnTo>
                  <a:lnTo>
                    <a:pt x="272" y="325"/>
                  </a:lnTo>
                  <a:lnTo>
                    <a:pt x="0" y="251"/>
                  </a:lnTo>
                  <a:lnTo>
                    <a:pt x="37" y="195"/>
                  </a:lnTo>
                  <a:lnTo>
                    <a:pt x="276" y="203"/>
                  </a:lnTo>
                  <a:lnTo>
                    <a:pt x="375" y="0"/>
                  </a:lnTo>
                  <a:lnTo>
                    <a:pt x="439" y="85"/>
                  </a:lnTo>
                  <a:close/>
                </a:path>
              </a:pathLst>
            </a:custGeom>
            <a:solidFill>
              <a:srgbClr val="474EB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61" name="iṥḻidé">
              <a:extLst>
                <a:ext uri="{FF2B5EF4-FFF2-40B4-BE49-F238E27FC236}">
                  <a16:creationId xmlns:a16="http://schemas.microsoft.com/office/drawing/2014/main" id="{8B090E71-F242-4C39-9D15-291E058E2884}"/>
                </a:ext>
              </a:extLst>
            </p:cNvPr>
            <p:cNvSpPr/>
            <p:nvPr/>
          </p:nvSpPr>
          <p:spPr bwMode="auto">
            <a:xfrm>
              <a:off x="7283451" y="2495550"/>
              <a:ext cx="292100" cy="401638"/>
            </a:xfrm>
            <a:custGeom>
              <a:avLst/>
              <a:gdLst>
                <a:gd name="T0" fmla="*/ 12 w 165"/>
                <a:gd name="T1" fmla="*/ 72 h 227"/>
                <a:gd name="T2" fmla="*/ 152 w 165"/>
                <a:gd name="T3" fmla="*/ 91 h 227"/>
                <a:gd name="T4" fmla="*/ 89 w 165"/>
                <a:gd name="T5" fmla="*/ 200 h 227"/>
                <a:gd name="T6" fmla="*/ 89 w 165"/>
                <a:gd name="T7" fmla="*/ 205 h 227"/>
                <a:gd name="T8" fmla="*/ 87 w 165"/>
                <a:gd name="T9" fmla="*/ 225 h 227"/>
                <a:gd name="T10" fmla="*/ 44 w 165"/>
                <a:gd name="T11" fmla="*/ 219 h 227"/>
                <a:gd name="T12" fmla="*/ 40 w 165"/>
                <a:gd name="T13" fmla="*/ 217 h 227"/>
                <a:gd name="T14" fmla="*/ 41 w 165"/>
                <a:gd name="T15" fmla="*/ 205 h 227"/>
                <a:gd name="T16" fmla="*/ 42 w 165"/>
                <a:gd name="T17" fmla="*/ 196 h 227"/>
                <a:gd name="T18" fmla="*/ 4 w 165"/>
                <a:gd name="T19" fmla="*/ 140 h 227"/>
                <a:gd name="T20" fmla="*/ 12 w 165"/>
                <a:gd name="T21" fmla="*/ 72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 h="227">
                  <a:moveTo>
                    <a:pt x="12" y="72"/>
                  </a:moveTo>
                  <a:cubicBezTo>
                    <a:pt x="37" y="0"/>
                    <a:pt x="133" y="27"/>
                    <a:pt x="152" y="91"/>
                  </a:cubicBezTo>
                  <a:cubicBezTo>
                    <a:pt x="165" y="133"/>
                    <a:pt x="133" y="188"/>
                    <a:pt x="89" y="200"/>
                  </a:cubicBezTo>
                  <a:cubicBezTo>
                    <a:pt x="89" y="202"/>
                    <a:pt x="89" y="203"/>
                    <a:pt x="89" y="205"/>
                  </a:cubicBezTo>
                  <a:cubicBezTo>
                    <a:pt x="89" y="211"/>
                    <a:pt x="88" y="218"/>
                    <a:pt x="87" y="225"/>
                  </a:cubicBezTo>
                  <a:cubicBezTo>
                    <a:pt x="87" y="227"/>
                    <a:pt x="48" y="220"/>
                    <a:pt x="44" y="219"/>
                  </a:cubicBezTo>
                  <a:cubicBezTo>
                    <a:pt x="43" y="219"/>
                    <a:pt x="41" y="218"/>
                    <a:pt x="40" y="217"/>
                  </a:cubicBezTo>
                  <a:cubicBezTo>
                    <a:pt x="39" y="215"/>
                    <a:pt x="41" y="208"/>
                    <a:pt x="41" y="205"/>
                  </a:cubicBezTo>
                  <a:cubicBezTo>
                    <a:pt x="42" y="202"/>
                    <a:pt x="42" y="199"/>
                    <a:pt x="42" y="196"/>
                  </a:cubicBezTo>
                  <a:cubicBezTo>
                    <a:pt x="21" y="185"/>
                    <a:pt x="7" y="163"/>
                    <a:pt x="4" y="140"/>
                  </a:cubicBezTo>
                  <a:cubicBezTo>
                    <a:pt x="0" y="117"/>
                    <a:pt x="5" y="94"/>
                    <a:pt x="12" y="72"/>
                  </a:cubicBezTo>
                  <a:close/>
                </a:path>
              </a:pathLst>
            </a:custGeom>
            <a:solidFill>
              <a:srgbClr val="EAC1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62" name="í$ļîḑê">
              <a:extLst>
                <a:ext uri="{FF2B5EF4-FFF2-40B4-BE49-F238E27FC236}">
                  <a16:creationId xmlns:a16="http://schemas.microsoft.com/office/drawing/2014/main" id="{136C0E31-6B8C-4F36-BAD6-888606242D09}"/>
                </a:ext>
              </a:extLst>
            </p:cNvPr>
            <p:cNvSpPr/>
            <p:nvPr/>
          </p:nvSpPr>
          <p:spPr bwMode="auto">
            <a:xfrm>
              <a:off x="7107238" y="2484438"/>
              <a:ext cx="327025" cy="368300"/>
            </a:xfrm>
            <a:custGeom>
              <a:avLst/>
              <a:gdLst>
                <a:gd name="T0" fmla="*/ 173 w 184"/>
                <a:gd name="T1" fmla="*/ 13 h 208"/>
                <a:gd name="T2" fmla="*/ 182 w 184"/>
                <a:gd name="T3" fmla="*/ 32 h 208"/>
                <a:gd name="T4" fmla="*/ 183 w 184"/>
                <a:gd name="T5" fmla="*/ 45 h 208"/>
                <a:gd name="T6" fmla="*/ 150 w 184"/>
                <a:gd name="T7" fmla="*/ 66 h 208"/>
                <a:gd name="T8" fmla="*/ 113 w 184"/>
                <a:gd name="T9" fmla="*/ 98 h 208"/>
                <a:gd name="T10" fmla="*/ 111 w 184"/>
                <a:gd name="T11" fmla="*/ 172 h 208"/>
                <a:gd name="T12" fmla="*/ 110 w 184"/>
                <a:gd name="T13" fmla="*/ 200 h 208"/>
                <a:gd name="T14" fmla="*/ 80 w 184"/>
                <a:gd name="T15" fmla="*/ 203 h 208"/>
                <a:gd name="T16" fmla="*/ 59 w 184"/>
                <a:gd name="T17" fmla="*/ 191 h 208"/>
                <a:gd name="T18" fmla="*/ 35 w 184"/>
                <a:gd name="T19" fmla="*/ 186 h 208"/>
                <a:gd name="T20" fmla="*/ 32 w 184"/>
                <a:gd name="T21" fmla="*/ 179 h 208"/>
                <a:gd name="T22" fmla="*/ 10 w 184"/>
                <a:gd name="T23" fmla="*/ 175 h 208"/>
                <a:gd name="T24" fmla="*/ 7 w 184"/>
                <a:gd name="T25" fmla="*/ 161 h 208"/>
                <a:gd name="T26" fmla="*/ 10 w 184"/>
                <a:gd name="T27" fmla="*/ 146 h 208"/>
                <a:gd name="T28" fmla="*/ 4 w 184"/>
                <a:gd name="T29" fmla="*/ 135 h 208"/>
                <a:gd name="T30" fmla="*/ 7 w 184"/>
                <a:gd name="T31" fmla="*/ 111 h 208"/>
                <a:gd name="T32" fmla="*/ 49 w 184"/>
                <a:gd name="T33" fmla="*/ 90 h 208"/>
                <a:gd name="T34" fmla="*/ 59 w 184"/>
                <a:gd name="T35" fmla="*/ 67 h 208"/>
                <a:gd name="T36" fmla="*/ 70 w 184"/>
                <a:gd name="T37" fmla="*/ 45 h 208"/>
                <a:gd name="T38" fmla="*/ 96 w 184"/>
                <a:gd name="T39" fmla="*/ 32 h 208"/>
                <a:gd name="T40" fmla="*/ 109 w 184"/>
                <a:gd name="T41" fmla="*/ 17 h 208"/>
                <a:gd name="T42" fmla="*/ 136 w 184"/>
                <a:gd name="T43" fmla="*/ 4 h 208"/>
                <a:gd name="T44" fmla="*/ 173 w 184"/>
                <a:gd name="T45" fmla="*/ 13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4" h="208">
                  <a:moveTo>
                    <a:pt x="173" y="13"/>
                  </a:moveTo>
                  <a:cubicBezTo>
                    <a:pt x="179" y="18"/>
                    <a:pt x="181" y="25"/>
                    <a:pt x="182" y="32"/>
                  </a:cubicBezTo>
                  <a:cubicBezTo>
                    <a:pt x="183" y="36"/>
                    <a:pt x="184" y="41"/>
                    <a:pt x="183" y="45"/>
                  </a:cubicBezTo>
                  <a:cubicBezTo>
                    <a:pt x="179" y="61"/>
                    <a:pt x="163" y="60"/>
                    <a:pt x="150" y="66"/>
                  </a:cubicBezTo>
                  <a:cubicBezTo>
                    <a:pt x="135" y="72"/>
                    <a:pt x="121" y="84"/>
                    <a:pt x="113" y="98"/>
                  </a:cubicBezTo>
                  <a:cubicBezTo>
                    <a:pt x="99" y="120"/>
                    <a:pt x="105" y="148"/>
                    <a:pt x="111" y="172"/>
                  </a:cubicBezTo>
                  <a:cubicBezTo>
                    <a:pt x="113" y="180"/>
                    <a:pt x="117" y="193"/>
                    <a:pt x="110" y="200"/>
                  </a:cubicBezTo>
                  <a:cubicBezTo>
                    <a:pt x="103" y="208"/>
                    <a:pt x="88" y="207"/>
                    <a:pt x="80" y="203"/>
                  </a:cubicBezTo>
                  <a:cubicBezTo>
                    <a:pt x="73" y="199"/>
                    <a:pt x="67" y="192"/>
                    <a:pt x="59" y="191"/>
                  </a:cubicBezTo>
                  <a:cubicBezTo>
                    <a:pt x="50" y="190"/>
                    <a:pt x="39" y="193"/>
                    <a:pt x="35" y="186"/>
                  </a:cubicBezTo>
                  <a:cubicBezTo>
                    <a:pt x="34" y="183"/>
                    <a:pt x="34" y="181"/>
                    <a:pt x="32" y="179"/>
                  </a:cubicBezTo>
                  <a:cubicBezTo>
                    <a:pt x="28" y="172"/>
                    <a:pt x="16" y="180"/>
                    <a:pt x="10" y="175"/>
                  </a:cubicBezTo>
                  <a:cubicBezTo>
                    <a:pt x="6" y="172"/>
                    <a:pt x="6" y="166"/>
                    <a:pt x="7" y="161"/>
                  </a:cubicBezTo>
                  <a:cubicBezTo>
                    <a:pt x="8" y="156"/>
                    <a:pt x="11" y="151"/>
                    <a:pt x="10" y="146"/>
                  </a:cubicBezTo>
                  <a:cubicBezTo>
                    <a:pt x="9" y="142"/>
                    <a:pt x="6" y="139"/>
                    <a:pt x="4" y="135"/>
                  </a:cubicBezTo>
                  <a:cubicBezTo>
                    <a:pt x="0" y="127"/>
                    <a:pt x="1" y="117"/>
                    <a:pt x="7" y="111"/>
                  </a:cubicBezTo>
                  <a:cubicBezTo>
                    <a:pt x="17" y="99"/>
                    <a:pt x="38" y="101"/>
                    <a:pt x="49" y="90"/>
                  </a:cubicBezTo>
                  <a:cubicBezTo>
                    <a:pt x="55" y="84"/>
                    <a:pt x="57" y="75"/>
                    <a:pt x="59" y="67"/>
                  </a:cubicBezTo>
                  <a:cubicBezTo>
                    <a:pt x="61" y="59"/>
                    <a:pt x="64" y="51"/>
                    <a:pt x="70" y="45"/>
                  </a:cubicBezTo>
                  <a:cubicBezTo>
                    <a:pt x="78" y="38"/>
                    <a:pt x="89" y="40"/>
                    <a:pt x="96" y="32"/>
                  </a:cubicBezTo>
                  <a:cubicBezTo>
                    <a:pt x="101" y="27"/>
                    <a:pt x="104" y="21"/>
                    <a:pt x="109" y="17"/>
                  </a:cubicBezTo>
                  <a:cubicBezTo>
                    <a:pt x="115" y="11"/>
                    <a:pt x="128" y="7"/>
                    <a:pt x="136" y="4"/>
                  </a:cubicBezTo>
                  <a:cubicBezTo>
                    <a:pt x="149" y="0"/>
                    <a:pt x="164" y="3"/>
                    <a:pt x="173" y="13"/>
                  </a:cubicBezTo>
                  <a:close/>
                </a:path>
              </a:pathLst>
            </a:custGeom>
            <a:solidFill>
              <a:srgbClr val="2929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63" name="ïṧḻïḋê">
              <a:extLst>
                <a:ext uri="{FF2B5EF4-FFF2-40B4-BE49-F238E27FC236}">
                  <a16:creationId xmlns:a16="http://schemas.microsoft.com/office/drawing/2014/main" id="{2A4E5C14-054B-4AE2-AD59-98C4665EC263}"/>
                </a:ext>
              </a:extLst>
            </p:cNvPr>
            <p:cNvSpPr/>
            <p:nvPr/>
          </p:nvSpPr>
          <p:spPr bwMode="auto">
            <a:xfrm>
              <a:off x="7323138" y="2406650"/>
              <a:ext cx="506413" cy="484188"/>
            </a:xfrm>
            <a:custGeom>
              <a:avLst/>
              <a:gdLst>
                <a:gd name="T0" fmla="*/ 112 w 285"/>
                <a:gd name="T1" fmla="*/ 172 h 273"/>
                <a:gd name="T2" fmla="*/ 112 w 285"/>
                <a:gd name="T3" fmla="*/ 243 h 273"/>
                <a:gd name="T4" fmla="*/ 174 w 285"/>
                <a:gd name="T5" fmla="*/ 269 h 273"/>
                <a:gd name="T6" fmla="*/ 228 w 285"/>
                <a:gd name="T7" fmla="*/ 272 h 273"/>
                <a:gd name="T8" fmla="*/ 244 w 285"/>
                <a:gd name="T9" fmla="*/ 224 h 273"/>
                <a:gd name="T10" fmla="*/ 284 w 285"/>
                <a:gd name="T11" fmla="*/ 197 h 273"/>
                <a:gd name="T12" fmla="*/ 277 w 285"/>
                <a:gd name="T13" fmla="*/ 185 h 273"/>
                <a:gd name="T14" fmla="*/ 282 w 285"/>
                <a:gd name="T15" fmla="*/ 171 h 273"/>
                <a:gd name="T16" fmla="*/ 273 w 285"/>
                <a:gd name="T17" fmla="*/ 137 h 273"/>
                <a:gd name="T18" fmla="*/ 208 w 285"/>
                <a:gd name="T19" fmla="*/ 109 h 273"/>
                <a:gd name="T20" fmla="*/ 195 w 285"/>
                <a:gd name="T21" fmla="*/ 66 h 273"/>
                <a:gd name="T22" fmla="*/ 133 w 285"/>
                <a:gd name="T23" fmla="*/ 20 h 273"/>
                <a:gd name="T24" fmla="*/ 59 w 285"/>
                <a:gd name="T25" fmla="*/ 5 h 273"/>
                <a:gd name="T26" fmla="*/ 13 w 285"/>
                <a:gd name="T27" fmla="*/ 78 h 273"/>
                <a:gd name="T28" fmla="*/ 110 w 285"/>
                <a:gd name="T29" fmla="*/ 158 h 273"/>
                <a:gd name="T30" fmla="*/ 112 w 285"/>
                <a:gd name="T31" fmla="*/ 17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5" h="273">
                  <a:moveTo>
                    <a:pt x="112" y="172"/>
                  </a:moveTo>
                  <a:cubicBezTo>
                    <a:pt x="112" y="196"/>
                    <a:pt x="101" y="222"/>
                    <a:pt x="112" y="243"/>
                  </a:cubicBezTo>
                  <a:cubicBezTo>
                    <a:pt x="123" y="264"/>
                    <a:pt x="150" y="268"/>
                    <a:pt x="174" y="269"/>
                  </a:cubicBezTo>
                  <a:cubicBezTo>
                    <a:pt x="178" y="269"/>
                    <a:pt x="227" y="273"/>
                    <a:pt x="228" y="272"/>
                  </a:cubicBezTo>
                  <a:cubicBezTo>
                    <a:pt x="231" y="256"/>
                    <a:pt x="235" y="239"/>
                    <a:pt x="244" y="224"/>
                  </a:cubicBezTo>
                  <a:cubicBezTo>
                    <a:pt x="253" y="210"/>
                    <a:pt x="267" y="198"/>
                    <a:pt x="284" y="197"/>
                  </a:cubicBezTo>
                  <a:cubicBezTo>
                    <a:pt x="279" y="196"/>
                    <a:pt x="276" y="190"/>
                    <a:pt x="277" y="185"/>
                  </a:cubicBezTo>
                  <a:cubicBezTo>
                    <a:pt x="278" y="180"/>
                    <a:pt x="280" y="176"/>
                    <a:pt x="282" y="171"/>
                  </a:cubicBezTo>
                  <a:cubicBezTo>
                    <a:pt x="285" y="159"/>
                    <a:pt x="282" y="146"/>
                    <a:pt x="273" y="137"/>
                  </a:cubicBezTo>
                  <a:cubicBezTo>
                    <a:pt x="255" y="121"/>
                    <a:pt x="223" y="128"/>
                    <a:pt x="208" y="109"/>
                  </a:cubicBezTo>
                  <a:cubicBezTo>
                    <a:pt x="199" y="97"/>
                    <a:pt x="200" y="80"/>
                    <a:pt x="195" y="66"/>
                  </a:cubicBezTo>
                  <a:cubicBezTo>
                    <a:pt x="186" y="39"/>
                    <a:pt x="156" y="33"/>
                    <a:pt x="133" y="20"/>
                  </a:cubicBezTo>
                  <a:cubicBezTo>
                    <a:pt x="109" y="7"/>
                    <a:pt x="87" y="0"/>
                    <a:pt x="59" y="5"/>
                  </a:cubicBezTo>
                  <a:cubicBezTo>
                    <a:pt x="25" y="10"/>
                    <a:pt x="0" y="45"/>
                    <a:pt x="13" y="78"/>
                  </a:cubicBezTo>
                  <a:cubicBezTo>
                    <a:pt x="30" y="119"/>
                    <a:pt x="97" y="116"/>
                    <a:pt x="110" y="158"/>
                  </a:cubicBezTo>
                  <a:cubicBezTo>
                    <a:pt x="111" y="163"/>
                    <a:pt x="112" y="167"/>
                    <a:pt x="112" y="172"/>
                  </a:cubicBezTo>
                  <a:close/>
                </a:path>
              </a:pathLst>
            </a:custGeom>
            <a:solidFill>
              <a:srgbClr val="2929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64" name="ïsḷíḑé">
              <a:extLst>
                <a:ext uri="{FF2B5EF4-FFF2-40B4-BE49-F238E27FC236}">
                  <a16:creationId xmlns:a16="http://schemas.microsoft.com/office/drawing/2014/main" id="{9CB2B1D8-AA22-47E6-BE4F-BB5173422847}"/>
                </a:ext>
              </a:extLst>
            </p:cNvPr>
            <p:cNvSpPr/>
            <p:nvPr/>
          </p:nvSpPr>
          <p:spPr bwMode="auto">
            <a:xfrm>
              <a:off x="7288213" y="2862263"/>
              <a:ext cx="204788" cy="133350"/>
            </a:xfrm>
            <a:custGeom>
              <a:avLst/>
              <a:gdLst>
                <a:gd name="T0" fmla="*/ 129 w 129"/>
                <a:gd name="T1" fmla="*/ 3 h 84"/>
                <a:gd name="T2" fmla="*/ 72 w 129"/>
                <a:gd name="T3" fmla="*/ 84 h 84"/>
                <a:gd name="T4" fmla="*/ 45 w 129"/>
                <a:gd name="T5" fmla="*/ 81 h 84"/>
                <a:gd name="T6" fmla="*/ 0 w 129"/>
                <a:gd name="T7" fmla="*/ 0 h 84"/>
                <a:gd name="T8" fmla="*/ 129 w 129"/>
                <a:gd name="T9" fmla="*/ 3 h 84"/>
              </a:gdLst>
              <a:ahLst/>
              <a:cxnLst>
                <a:cxn ang="0">
                  <a:pos x="T0" y="T1"/>
                </a:cxn>
                <a:cxn ang="0">
                  <a:pos x="T2" y="T3"/>
                </a:cxn>
                <a:cxn ang="0">
                  <a:pos x="T4" y="T5"/>
                </a:cxn>
                <a:cxn ang="0">
                  <a:pos x="T6" y="T7"/>
                </a:cxn>
                <a:cxn ang="0">
                  <a:pos x="T8" y="T9"/>
                </a:cxn>
              </a:cxnLst>
              <a:rect l="0" t="0" r="r" b="b"/>
              <a:pathLst>
                <a:path w="129" h="84">
                  <a:moveTo>
                    <a:pt x="129" y="3"/>
                  </a:moveTo>
                  <a:lnTo>
                    <a:pt x="72" y="84"/>
                  </a:lnTo>
                  <a:lnTo>
                    <a:pt x="45" y="81"/>
                  </a:lnTo>
                  <a:lnTo>
                    <a:pt x="0" y="0"/>
                  </a:lnTo>
                  <a:lnTo>
                    <a:pt x="129" y="3"/>
                  </a:lnTo>
                  <a:close/>
                </a:path>
              </a:pathLst>
            </a:custGeom>
            <a:solidFill>
              <a:srgbClr val="E3E3E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65" name="îsľiḋe">
              <a:extLst>
                <a:ext uri="{FF2B5EF4-FFF2-40B4-BE49-F238E27FC236}">
                  <a16:creationId xmlns:a16="http://schemas.microsoft.com/office/drawing/2014/main" id="{119352E7-E130-41DC-8305-E64A08BBD395}"/>
                </a:ext>
              </a:extLst>
            </p:cNvPr>
            <p:cNvSpPr/>
            <p:nvPr/>
          </p:nvSpPr>
          <p:spPr bwMode="auto">
            <a:xfrm>
              <a:off x="4164013" y="2974975"/>
              <a:ext cx="635000" cy="374650"/>
            </a:xfrm>
            <a:custGeom>
              <a:avLst/>
              <a:gdLst>
                <a:gd name="T0" fmla="*/ 0 w 400"/>
                <a:gd name="T1" fmla="*/ 0 h 236"/>
                <a:gd name="T2" fmla="*/ 200 w 400"/>
                <a:gd name="T3" fmla="*/ 147 h 236"/>
                <a:gd name="T4" fmla="*/ 374 w 400"/>
                <a:gd name="T5" fmla="*/ 71 h 236"/>
                <a:gd name="T6" fmla="*/ 400 w 400"/>
                <a:gd name="T7" fmla="*/ 119 h 236"/>
                <a:gd name="T8" fmla="*/ 268 w 400"/>
                <a:gd name="T9" fmla="*/ 208 h 236"/>
                <a:gd name="T10" fmla="*/ 194 w 400"/>
                <a:gd name="T11" fmla="*/ 236 h 236"/>
                <a:gd name="T12" fmla="*/ 0 w 400"/>
                <a:gd name="T13" fmla="*/ 142 h 236"/>
                <a:gd name="T14" fmla="*/ 0 w 400"/>
                <a:gd name="T15" fmla="*/ 0 h 2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0" h="236">
                  <a:moveTo>
                    <a:pt x="0" y="0"/>
                  </a:moveTo>
                  <a:lnTo>
                    <a:pt x="200" y="147"/>
                  </a:lnTo>
                  <a:lnTo>
                    <a:pt x="374" y="71"/>
                  </a:lnTo>
                  <a:lnTo>
                    <a:pt x="400" y="119"/>
                  </a:lnTo>
                  <a:lnTo>
                    <a:pt x="268" y="208"/>
                  </a:lnTo>
                  <a:lnTo>
                    <a:pt x="194" y="236"/>
                  </a:lnTo>
                  <a:lnTo>
                    <a:pt x="0" y="142"/>
                  </a:lnTo>
                  <a:lnTo>
                    <a:pt x="0" y="0"/>
                  </a:lnTo>
                  <a:close/>
                </a:path>
              </a:pathLst>
            </a:custGeom>
            <a:solidFill>
              <a:srgbClr val="5D66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66" name="iṧḷîďê">
              <a:extLst>
                <a:ext uri="{FF2B5EF4-FFF2-40B4-BE49-F238E27FC236}">
                  <a16:creationId xmlns:a16="http://schemas.microsoft.com/office/drawing/2014/main" id="{D60BE1DF-5058-4E0D-9289-467966F8FBCB}"/>
                </a:ext>
              </a:extLst>
            </p:cNvPr>
            <p:cNvSpPr/>
            <p:nvPr/>
          </p:nvSpPr>
          <p:spPr bwMode="auto">
            <a:xfrm>
              <a:off x="4554538" y="5137150"/>
              <a:ext cx="155575" cy="168275"/>
            </a:xfrm>
            <a:custGeom>
              <a:avLst/>
              <a:gdLst>
                <a:gd name="T0" fmla="*/ 4 w 98"/>
                <a:gd name="T1" fmla="*/ 33 h 106"/>
                <a:gd name="T2" fmla="*/ 0 w 98"/>
                <a:gd name="T3" fmla="*/ 66 h 106"/>
                <a:gd name="T4" fmla="*/ 61 w 98"/>
                <a:gd name="T5" fmla="*/ 106 h 106"/>
                <a:gd name="T6" fmla="*/ 98 w 98"/>
                <a:gd name="T7" fmla="*/ 78 h 106"/>
                <a:gd name="T8" fmla="*/ 69 w 98"/>
                <a:gd name="T9" fmla="*/ 42 h 106"/>
                <a:gd name="T10" fmla="*/ 9 w 98"/>
                <a:gd name="T11" fmla="*/ 0 h 106"/>
                <a:gd name="T12" fmla="*/ 4 w 98"/>
                <a:gd name="T13" fmla="*/ 33 h 106"/>
              </a:gdLst>
              <a:ahLst/>
              <a:cxnLst>
                <a:cxn ang="0">
                  <a:pos x="T0" y="T1"/>
                </a:cxn>
                <a:cxn ang="0">
                  <a:pos x="T2" y="T3"/>
                </a:cxn>
                <a:cxn ang="0">
                  <a:pos x="T4" y="T5"/>
                </a:cxn>
                <a:cxn ang="0">
                  <a:pos x="T6" y="T7"/>
                </a:cxn>
                <a:cxn ang="0">
                  <a:pos x="T8" y="T9"/>
                </a:cxn>
                <a:cxn ang="0">
                  <a:pos x="T10" y="T11"/>
                </a:cxn>
                <a:cxn ang="0">
                  <a:pos x="T12" y="T13"/>
                </a:cxn>
              </a:cxnLst>
              <a:rect l="0" t="0" r="r" b="b"/>
              <a:pathLst>
                <a:path w="98" h="106">
                  <a:moveTo>
                    <a:pt x="4" y="33"/>
                  </a:moveTo>
                  <a:lnTo>
                    <a:pt x="0" y="66"/>
                  </a:lnTo>
                  <a:lnTo>
                    <a:pt x="61" y="106"/>
                  </a:lnTo>
                  <a:lnTo>
                    <a:pt x="98" y="78"/>
                  </a:lnTo>
                  <a:lnTo>
                    <a:pt x="69" y="42"/>
                  </a:lnTo>
                  <a:lnTo>
                    <a:pt x="9" y="0"/>
                  </a:lnTo>
                  <a:lnTo>
                    <a:pt x="4" y="33"/>
                  </a:lnTo>
                  <a:close/>
                </a:path>
              </a:pathLst>
            </a:custGeom>
            <a:solidFill>
              <a:srgbClr val="2929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67" name="ï$lïḓe">
              <a:extLst>
                <a:ext uri="{FF2B5EF4-FFF2-40B4-BE49-F238E27FC236}">
                  <a16:creationId xmlns:a16="http://schemas.microsoft.com/office/drawing/2014/main" id="{4FC9BFC3-22CF-43FD-9BDC-7B5E80E3C9CA}"/>
                </a:ext>
              </a:extLst>
            </p:cNvPr>
            <p:cNvSpPr/>
            <p:nvPr/>
          </p:nvSpPr>
          <p:spPr bwMode="auto">
            <a:xfrm>
              <a:off x="4541838" y="3597275"/>
              <a:ext cx="438150" cy="1609725"/>
            </a:xfrm>
            <a:custGeom>
              <a:avLst/>
              <a:gdLst>
                <a:gd name="T0" fmla="*/ 10 w 276"/>
                <a:gd name="T1" fmla="*/ 991 h 1014"/>
                <a:gd name="T2" fmla="*/ 57 w 276"/>
                <a:gd name="T3" fmla="*/ 575 h 1014"/>
                <a:gd name="T4" fmla="*/ 0 w 276"/>
                <a:gd name="T5" fmla="*/ 110 h 1014"/>
                <a:gd name="T6" fmla="*/ 13 w 276"/>
                <a:gd name="T7" fmla="*/ 10 h 1014"/>
                <a:gd name="T8" fmla="*/ 267 w 276"/>
                <a:gd name="T9" fmla="*/ 0 h 1014"/>
                <a:gd name="T10" fmla="*/ 276 w 276"/>
                <a:gd name="T11" fmla="*/ 162 h 1014"/>
                <a:gd name="T12" fmla="*/ 234 w 276"/>
                <a:gd name="T13" fmla="*/ 576 h 1014"/>
                <a:gd name="T14" fmla="*/ 73 w 276"/>
                <a:gd name="T15" fmla="*/ 1014 h 1014"/>
                <a:gd name="T16" fmla="*/ 10 w 276"/>
                <a:gd name="T17" fmla="*/ 991 h 1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1014">
                  <a:moveTo>
                    <a:pt x="10" y="991"/>
                  </a:moveTo>
                  <a:lnTo>
                    <a:pt x="57" y="575"/>
                  </a:lnTo>
                  <a:lnTo>
                    <a:pt x="0" y="110"/>
                  </a:lnTo>
                  <a:lnTo>
                    <a:pt x="13" y="10"/>
                  </a:lnTo>
                  <a:lnTo>
                    <a:pt x="267" y="0"/>
                  </a:lnTo>
                  <a:lnTo>
                    <a:pt x="276" y="162"/>
                  </a:lnTo>
                  <a:lnTo>
                    <a:pt x="234" y="576"/>
                  </a:lnTo>
                  <a:lnTo>
                    <a:pt x="73" y="1014"/>
                  </a:lnTo>
                  <a:lnTo>
                    <a:pt x="10" y="991"/>
                  </a:lnTo>
                  <a:close/>
                </a:path>
              </a:pathLst>
            </a:custGeom>
            <a:solidFill>
              <a:srgbClr val="2929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68" name="íṡḷïḑê">
              <a:extLst>
                <a:ext uri="{FF2B5EF4-FFF2-40B4-BE49-F238E27FC236}">
                  <a16:creationId xmlns:a16="http://schemas.microsoft.com/office/drawing/2014/main" id="{27A1A574-B7D1-4194-8BB7-D889920E677A}"/>
                </a:ext>
              </a:extLst>
            </p:cNvPr>
            <p:cNvSpPr/>
            <p:nvPr/>
          </p:nvSpPr>
          <p:spPr bwMode="auto">
            <a:xfrm>
              <a:off x="4541838" y="3597275"/>
              <a:ext cx="438150" cy="1609725"/>
            </a:xfrm>
            <a:custGeom>
              <a:avLst/>
              <a:gdLst>
                <a:gd name="T0" fmla="*/ 10 w 276"/>
                <a:gd name="T1" fmla="*/ 991 h 1014"/>
                <a:gd name="T2" fmla="*/ 57 w 276"/>
                <a:gd name="T3" fmla="*/ 575 h 1014"/>
                <a:gd name="T4" fmla="*/ 0 w 276"/>
                <a:gd name="T5" fmla="*/ 110 h 1014"/>
                <a:gd name="T6" fmla="*/ 13 w 276"/>
                <a:gd name="T7" fmla="*/ 10 h 1014"/>
                <a:gd name="T8" fmla="*/ 267 w 276"/>
                <a:gd name="T9" fmla="*/ 0 h 1014"/>
                <a:gd name="T10" fmla="*/ 276 w 276"/>
                <a:gd name="T11" fmla="*/ 162 h 1014"/>
                <a:gd name="T12" fmla="*/ 234 w 276"/>
                <a:gd name="T13" fmla="*/ 576 h 1014"/>
                <a:gd name="T14" fmla="*/ 73 w 276"/>
                <a:gd name="T15" fmla="*/ 1014 h 1014"/>
                <a:gd name="T16" fmla="*/ 10 w 276"/>
                <a:gd name="T17" fmla="*/ 991 h 1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1014">
                  <a:moveTo>
                    <a:pt x="10" y="991"/>
                  </a:moveTo>
                  <a:lnTo>
                    <a:pt x="57" y="575"/>
                  </a:lnTo>
                  <a:lnTo>
                    <a:pt x="0" y="110"/>
                  </a:lnTo>
                  <a:lnTo>
                    <a:pt x="13" y="10"/>
                  </a:lnTo>
                  <a:lnTo>
                    <a:pt x="267" y="0"/>
                  </a:lnTo>
                  <a:lnTo>
                    <a:pt x="276" y="162"/>
                  </a:lnTo>
                  <a:lnTo>
                    <a:pt x="234" y="576"/>
                  </a:lnTo>
                  <a:lnTo>
                    <a:pt x="73" y="1014"/>
                  </a:lnTo>
                  <a:lnTo>
                    <a:pt x="10" y="99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69" name="iṣļïḍè">
              <a:extLst>
                <a:ext uri="{FF2B5EF4-FFF2-40B4-BE49-F238E27FC236}">
                  <a16:creationId xmlns:a16="http://schemas.microsoft.com/office/drawing/2014/main" id="{207EB202-15C7-4501-9510-1BC44FC452DB}"/>
                </a:ext>
              </a:extLst>
            </p:cNvPr>
            <p:cNvSpPr/>
            <p:nvPr/>
          </p:nvSpPr>
          <p:spPr bwMode="auto">
            <a:xfrm>
              <a:off x="4852988" y="3608388"/>
              <a:ext cx="409575" cy="1589088"/>
            </a:xfrm>
            <a:custGeom>
              <a:avLst/>
              <a:gdLst>
                <a:gd name="T0" fmla="*/ 257 w 258"/>
                <a:gd name="T1" fmla="*/ 40 h 1001"/>
                <a:gd name="T2" fmla="*/ 258 w 258"/>
                <a:gd name="T3" fmla="*/ 460 h 1001"/>
                <a:gd name="T4" fmla="*/ 173 w 258"/>
                <a:gd name="T5" fmla="*/ 1001 h 1001"/>
                <a:gd name="T6" fmla="*/ 111 w 258"/>
                <a:gd name="T7" fmla="*/ 1001 h 1001"/>
                <a:gd name="T8" fmla="*/ 78 w 258"/>
                <a:gd name="T9" fmla="*/ 500 h 1001"/>
                <a:gd name="T10" fmla="*/ 0 w 258"/>
                <a:gd name="T11" fmla="*/ 0 h 1001"/>
                <a:gd name="T12" fmla="*/ 257 w 258"/>
                <a:gd name="T13" fmla="*/ 40 h 1001"/>
              </a:gdLst>
              <a:ahLst/>
              <a:cxnLst>
                <a:cxn ang="0">
                  <a:pos x="T0" y="T1"/>
                </a:cxn>
                <a:cxn ang="0">
                  <a:pos x="T2" y="T3"/>
                </a:cxn>
                <a:cxn ang="0">
                  <a:pos x="T4" y="T5"/>
                </a:cxn>
                <a:cxn ang="0">
                  <a:pos x="T6" y="T7"/>
                </a:cxn>
                <a:cxn ang="0">
                  <a:pos x="T8" y="T9"/>
                </a:cxn>
                <a:cxn ang="0">
                  <a:pos x="T10" y="T11"/>
                </a:cxn>
                <a:cxn ang="0">
                  <a:pos x="T12" y="T13"/>
                </a:cxn>
              </a:cxnLst>
              <a:rect l="0" t="0" r="r" b="b"/>
              <a:pathLst>
                <a:path w="258" h="1001">
                  <a:moveTo>
                    <a:pt x="257" y="40"/>
                  </a:moveTo>
                  <a:lnTo>
                    <a:pt x="258" y="460"/>
                  </a:lnTo>
                  <a:lnTo>
                    <a:pt x="173" y="1001"/>
                  </a:lnTo>
                  <a:lnTo>
                    <a:pt x="111" y="1001"/>
                  </a:lnTo>
                  <a:lnTo>
                    <a:pt x="78" y="500"/>
                  </a:lnTo>
                  <a:lnTo>
                    <a:pt x="0" y="0"/>
                  </a:lnTo>
                  <a:lnTo>
                    <a:pt x="257" y="40"/>
                  </a:lnTo>
                  <a:close/>
                </a:path>
              </a:pathLst>
            </a:custGeom>
            <a:solidFill>
              <a:srgbClr val="2929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70" name="ïṧḻíḍe">
              <a:extLst>
                <a:ext uri="{FF2B5EF4-FFF2-40B4-BE49-F238E27FC236}">
                  <a16:creationId xmlns:a16="http://schemas.microsoft.com/office/drawing/2014/main" id="{F2D5DD1D-35A3-43FA-BF0D-FE9C15D044F1}"/>
                </a:ext>
              </a:extLst>
            </p:cNvPr>
            <p:cNvSpPr/>
            <p:nvPr/>
          </p:nvSpPr>
          <p:spPr bwMode="auto">
            <a:xfrm>
              <a:off x="4852988" y="3608388"/>
              <a:ext cx="409575" cy="1589088"/>
            </a:xfrm>
            <a:custGeom>
              <a:avLst/>
              <a:gdLst>
                <a:gd name="T0" fmla="*/ 257 w 258"/>
                <a:gd name="T1" fmla="*/ 40 h 1001"/>
                <a:gd name="T2" fmla="*/ 258 w 258"/>
                <a:gd name="T3" fmla="*/ 460 h 1001"/>
                <a:gd name="T4" fmla="*/ 173 w 258"/>
                <a:gd name="T5" fmla="*/ 1001 h 1001"/>
                <a:gd name="T6" fmla="*/ 111 w 258"/>
                <a:gd name="T7" fmla="*/ 1001 h 1001"/>
                <a:gd name="T8" fmla="*/ 78 w 258"/>
                <a:gd name="T9" fmla="*/ 500 h 1001"/>
                <a:gd name="T10" fmla="*/ 0 w 258"/>
                <a:gd name="T11" fmla="*/ 0 h 1001"/>
                <a:gd name="T12" fmla="*/ 257 w 258"/>
                <a:gd name="T13" fmla="*/ 40 h 1001"/>
              </a:gdLst>
              <a:ahLst/>
              <a:cxnLst>
                <a:cxn ang="0">
                  <a:pos x="T0" y="T1"/>
                </a:cxn>
                <a:cxn ang="0">
                  <a:pos x="T2" y="T3"/>
                </a:cxn>
                <a:cxn ang="0">
                  <a:pos x="T4" y="T5"/>
                </a:cxn>
                <a:cxn ang="0">
                  <a:pos x="T6" y="T7"/>
                </a:cxn>
                <a:cxn ang="0">
                  <a:pos x="T8" y="T9"/>
                </a:cxn>
                <a:cxn ang="0">
                  <a:pos x="T10" y="T11"/>
                </a:cxn>
                <a:cxn ang="0">
                  <a:pos x="T12" y="T13"/>
                </a:cxn>
              </a:cxnLst>
              <a:rect l="0" t="0" r="r" b="b"/>
              <a:pathLst>
                <a:path w="258" h="1001">
                  <a:moveTo>
                    <a:pt x="257" y="40"/>
                  </a:moveTo>
                  <a:lnTo>
                    <a:pt x="258" y="460"/>
                  </a:lnTo>
                  <a:lnTo>
                    <a:pt x="173" y="1001"/>
                  </a:lnTo>
                  <a:lnTo>
                    <a:pt x="111" y="1001"/>
                  </a:lnTo>
                  <a:lnTo>
                    <a:pt x="78" y="500"/>
                  </a:lnTo>
                  <a:lnTo>
                    <a:pt x="0" y="0"/>
                  </a:lnTo>
                  <a:lnTo>
                    <a:pt x="257"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71" name="í$1îḍé">
              <a:extLst>
                <a:ext uri="{FF2B5EF4-FFF2-40B4-BE49-F238E27FC236}">
                  <a16:creationId xmlns:a16="http://schemas.microsoft.com/office/drawing/2014/main" id="{F77BB319-B415-417E-91A1-5EFFE0A9C6BD}"/>
                </a:ext>
              </a:extLst>
            </p:cNvPr>
            <p:cNvSpPr/>
            <p:nvPr/>
          </p:nvSpPr>
          <p:spPr bwMode="auto">
            <a:xfrm>
              <a:off x="5032376" y="5184775"/>
              <a:ext cx="155575" cy="106363"/>
            </a:xfrm>
            <a:custGeom>
              <a:avLst/>
              <a:gdLst>
                <a:gd name="T0" fmla="*/ 0 w 98"/>
                <a:gd name="T1" fmla="*/ 34 h 67"/>
                <a:gd name="T2" fmla="*/ 64 w 98"/>
                <a:gd name="T3" fmla="*/ 67 h 67"/>
                <a:gd name="T4" fmla="*/ 98 w 98"/>
                <a:gd name="T5" fmla="*/ 35 h 67"/>
                <a:gd name="T6" fmla="*/ 65 w 98"/>
                <a:gd name="T7" fmla="*/ 2 h 67"/>
                <a:gd name="T8" fmla="*/ 0 w 98"/>
                <a:gd name="T9" fmla="*/ 0 h 67"/>
                <a:gd name="T10" fmla="*/ 0 w 98"/>
                <a:gd name="T11" fmla="*/ 34 h 67"/>
              </a:gdLst>
              <a:ahLst/>
              <a:cxnLst>
                <a:cxn ang="0">
                  <a:pos x="T0" y="T1"/>
                </a:cxn>
                <a:cxn ang="0">
                  <a:pos x="T2" y="T3"/>
                </a:cxn>
                <a:cxn ang="0">
                  <a:pos x="T4" y="T5"/>
                </a:cxn>
                <a:cxn ang="0">
                  <a:pos x="T6" y="T7"/>
                </a:cxn>
                <a:cxn ang="0">
                  <a:pos x="T8" y="T9"/>
                </a:cxn>
                <a:cxn ang="0">
                  <a:pos x="T10" y="T11"/>
                </a:cxn>
              </a:cxnLst>
              <a:rect l="0" t="0" r="r" b="b"/>
              <a:pathLst>
                <a:path w="98" h="67">
                  <a:moveTo>
                    <a:pt x="0" y="34"/>
                  </a:moveTo>
                  <a:lnTo>
                    <a:pt x="64" y="67"/>
                  </a:lnTo>
                  <a:lnTo>
                    <a:pt x="98" y="35"/>
                  </a:lnTo>
                  <a:lnTo>
                    <a:pt x="65" y="2"/>
                  </a:lnTo>
                  <a:lnTo>
                    <a:pt x="0" y="0"/>
                  </a:lnTo>
                  <a:lnTo>
                    <a:pt x="0" y="34"/>
                  </a:lnTo>
                  <a:close/>
                </a:path>
              </a:pathLst>
            </a:custGeom>
            <a:solidFill>
              <a:srgbClr val="2929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72" name="iSḻïďe">
              <a:extLst>
                <a:ext uri="{FF2B5EF4-FFF2-40B4-BE49-F238E27FC236}">
                  <a16:creationId xmlns:a16="http://schemas.microsoft.com/office/drawing/2014/main" id="{91AD6DB0-F410-43CB-A668-CC00BE60808A}"/>
                </a:ext>
              </a:extLst>
            </p:cNvPr>
            <p:cNvSpPr/>
            <p:nvPr/>
          </p:nvSpPr>
          <p:spPr bwMode="auto">
            <a:xfrm>
              <a:off x="4498976" y="2846388"/>
              <a:ext cx="1009650" cy="1200150"/>
            </a:xfrm>
            <a:custGeom>
              <a:avLst/>
              <a:gdLst>
                <a:gd name="T0" fmla="*/ 1 w 569"/>
                <a:gd name="T1" fmla="*/ 594 h 677"/>
                <a:gd name="T2" fmla="*/ 2 w 569"/>
                <a:gd name="T3" fmla="*/ 559 h 677"/>
                <a:gd name="T4" fmla="*/ 13 w 569"/>
                <a:gd name="T5" fmla="*/ 428 h 677"/>
                <a:gd name="T6" fmla="*/ 31 w 569"/>
                <a:gd name="T7" fmla="*/ 254 h 677"/>
                <a:gd name="T8" fmla="*/ 69 w 569"/>
                <a:gd name="T9" fmla="*/ 113 h 677"/>
                <a:gd name="T10" fmla="*/ 244 w 569"/>
                <a:gd name="T11" fmla="*/ 10 h 677"/>
                <a:gd name="T12" fmla="*/ 381 w 569"/>
                <a:gd name="T13" fmla="*/ 89 h 677"/>
                <a:gd name="T14" fmla="*/ 387 w 569"/>
                <a:gd name="T15" fmla="*/ 129 h 677"/>
                <a:gd name="T16" fmla="*/ 394 w 569"/>
                <a:gd name="T17" fmla="*/ 168 h 677"/>
                <a:gd name="T18" fmla="*/ 401 w 569"/>
                <a:gd name="T19" fmla="*/ 199 h 677"/>
                <a:gd name="T20" fmla="*/ 401 w 569"/>
                <a:gd name="T21" fmla="*/ 199 h 677"/>
                <a:gd name="T22" fmla="*/ 477 w 569"/>
                <a:gd name="T23" fmla="*/ 450 h 677"/>
                <a:gd name="T24" fmla="*/ 465 w 569"/>
                <a:gd name="T25" fmla="*/ 593 h 677"/>
                <a:gd name="T26" fmla="*/ 409 w 569"/>
                <a:gd name="T27" fmla="*/ 608 h 677"/>
                <a:gd name="T28" fmla="*/ 280 w 569"/>
                <a:gd name="T29" fmla="*/ 599 h 677"/>
                <a:gd name="T30" fmla="*/ 160 w 569"/>
                <a:gd name="T31" fmla="*/ 610 h 677"/>
                <a:gd name="T32" fmla="*/ 82 w 569"/>
                <a:gd name="T33" fmla="*/ 633 h 677"/>
                <a:gd name="T34" fmla="*/ 21 w 569"/>
                <a:gd name="T35" fmla="*/ 674 h 677"/>
                <a:gd name="T36" fmla="*/ 14 w 569"/>
                <a:gd name="T37" fmla="*/ 676 h 677"/>
                <a:gd name="T38" fmla="*/ 1 w 569"/>
                <a:gd name="T39" fmla="*/ 594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69" h="677">
                  <a:moveTo>
                    <a:pt x="1" y="594"/>
                  </a:moveTo>
                  <a:cubicBezTo>
                    <a:pt x="1" y="578"/>
                    <a:pt x="2" y="564"/>
                    <a:pt x="2" y="559"/>
                  </a:cubicBezTo>
                  <a:cubicBezTo>
                    <a:pt x="4" y="515"/>
                    <a:pt x="7" y="472"/>
                    <a:pt x="13" y="428"/>
                  </a:cubicBezTo>
                  <a:cubicBezTo>
                    <a:pt x="18" y="389"/>
                    <a:pt x="24" y="293"/>
                    <a:pt x="31" y="254"/>
                  </a:cubicBezTo>
                  <a:cubicBezTo>
                    <a:pt x="36" y="222"/>
                    <a:pt x="55" y="142"/>
                    <a:pt x="69" y="113"/>
                  </a:cubicBezTo>
                  <a:cubicBezTo>
                    <a:pt x="104" y="39"/>
                    <a:pt x="93" y="32"/>
                    <a:pt x="244" y="10"/>
                  </a:cubicBezTo>
                  <a:cubicBezTo>
                    <a:pt x="311" y="0"/>
                    <a:pt x="326" y="42"/>
                    <a:pt x="381" y="89"/>
                  </a:cubicBezTo>
                  <a:cubicBezTo>
                    <a:pt x="386" y="94"/>
                    <a:pt x="386" y="122"/>
                    <a:pt x="387" y="129"/>
                  </a:cubicBezTo>
                  <a:cubicBezTo>
                    <a:pt x="389" y="142"/>
                    <a:pt x="392" y="155"/>
                    <a:pt x="394" y="168"/>
                  </a:cubicBezTo>
                  <a:cubicBezTo>
                    <a:pt x="396" y="178"/>
                    <a:pt x="399" y="189"/>
                    <a:pt x="401" y="199"/>
                  </a:cubicBezTo>
                  <a:cubicBezTo>
                    <a:pt x="401" y="199"/>
                    <a:pt x="401" y="199"/>
                    <a:pt x="401" y="199"/>
                  </a:cubicBezTo>
                  <a:cubicBezTo>
                    <a:pt x="401" y="199"/>
                    <a:pt x="447" y="406"/>
                    <a:pt x="477" y="450"/>
                  </a:cubicBezTo>
                  <a:cubicBezTo>
                    <a:pt x="507" y="494"/>
                    <a:pt x="569" y="555"/>
                    <a:pt x="465" y="593"/>
                  </a:cubicBezTo>
                  <a:cubicBezTo>
                    <a:pt x="447" y="599"/>
                    <a:pt x="428" y="605"/>
                    <a:pt x="409" y="608"/>
                  </a:cubicBezTo>
                  <a:cubicBezTo>
                    <a:pt x="409" y="608"/>
                    <a:pt x="324" y="598"/>
                    <a:pt x="280" y="599"/>
                  </a:cubicBezTo>
                  <a:cubicBezTo>
                    <a:pt x="240" y="599"/>
                    <a:pt x="199" y="603"/>
                    <a:pt x="160" y="610"/>
                  </a:cubicBezTo>
                  <a:cubicBezTo>
                    <a:pt x="133" y="614"/>
                    <a:pt x="106" y="621"/>
                    <a:pt x="82" y="633"/>
                  </a:cubicBezTo>
                  <a:cubicBezTo>
                    <a:pt x="60" y="645"/>
                    <a:pt x="44" y="662"/>
                    <a:pt x="21" y="674"/>
                  </a:cubicBezTo>
                  <a:cubicBezTo>
                    <a:pt x="18" y="676"/>
                    <a:pt x="16" y="677"/>
                    <a:pt x="14" y="676"/>
                  </a:cubicBezTo>
                  <a:cubicBezTo>
                    <a:pt x="0" y="675"/>
                    <a:pt x="0" y="628"/>
                    <a:pt x="1" y="594"/>
                  </a:cubicBezTo>
                </a:path>
              </a:pathLst>
            </a:custGeom>
            <a:solidFill>
              <a:srgbClr val="D670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73" name="îšľîdè">
              <a:extLst>
                <a:ext uri="{FF2B5EF4-FFF2-40B4-BE49-F238E27FC236}">
                  <a16:creationId xmlns:a16="http://schemas.microsoft.com/office/drawing/2014/main" id="{386778E6-AD52-41E7-BD29-5F3692667BBD}"/>
                </a:ext>
              </a:extLst>
            </p:cNvPr>
            <p:cNvSpPr/>
            <p:nvPr/>
          </p:nvSpPr>
          <p:spPr bwMode="auto">
            <a:xfrm>
              <a:off x="4787901" y="2573338"/>
              <a:ext cx="268288" cy="336550"/>
            </a:xfrm>
            <a:custGeom>
              <a:avLst/>
              <a:gdLst>
                <a:gd name="T0" fmla="*/ 82 w 151"/>
                <a:gd name="T1" fmla="*/ 185 h 190"/>
                <a:gd name="T2" fmla="*/ 37 w 151"/>
                <a:gd name="T3" fmla="*/ 183 h 190"/>
                <a:gd name="T4" fmla="*/ 31 w 151"/>
                <a:gd name="T5" fmla="*/ 173 h 190"/>
                <a:gd name="T6" fmla="*/ 34 w 151"/>
                <a:gd name="T7" fmla="*/ 139 h 190"/>
                <a:gd name="T8" fmla="*/ 1 w 151"/>
                <a:gd name="T9" fmla="*/ 112 h 190"/>
                <a:gd name="T10" fmla="*/ 2 w 151"/>
                <a:gd name="T11" fmla="*/ 98 h 190"/>
                <a:gd name="T12" fmla="*/ 12 w 151"/>
                <a:gd name="T13" fmla="*/ 41 h 190"/>
                <a:gd name="T14" fmla="*/ 17 w 151"/>
                <a:gd name="T15" fmla="*/ 21 h 190"/>
                <a:gd name="T16" fmla="*/ 48 w 151"/>
                <a:gd name="T17" fmla="*/ 5 h 190"/>
                <a:gd name="T18" fmla="*/ 133 w 151"/>
                <a:gd name="T19" fmla="*/ 26 h 190"/>
                <a:gd name="T20" fmla="*/ 147 w 151"/>
                <a:gd name="T21" fmla="*/ 45 h 190"/>
                <a:gd name="T22" fmla="*/ 145 w 151"/>
                <a:gd name="T23" fmla="*/ 81 h 190"/>
                <a:gd name="T24" fmla="*/ 136 w 151"/>
                <a:gd name="T25" fmla="*/ 114 h 190"/>
                <a:gd name="T26" fmla="*/ 116 w 151"/>
                <a:gd name="T27" fmla="*/ 146 h 190"/>
                <a:gd name="T28" fmla="*/ 96 w 151"/>
                <a:gd name="T29" fmla="*/ 152 h 190"/>
                <a:gd name="T30" fmla="*/ 82 w 151"/>
                <a:gd name="T31" fmla="*/ 18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1" h="190">
                  <a:moveTo>
                    <a:pt x="82" y="185"/>
                  </a:moveTo>
                  <a:cubicBezTo>
                    <a:pt x="74" y="189"/>
                    <a:pt x="56" y="190"/>
                    <a:pt x="37" y="183"/>
                  </a:cubicBezTo>
                  <a:cubicBezTo>
                    <a:pt x="33" y="181"/>
                    <a:pt x="31" y="177"/>
                    <a:pt x="31" y="173"/>
                  </a:cubicBezTo>
                  <a:cubicBezTo>
                    <a:pt x="31" y="162"/>
                    <a:pt x="32" y="151"/>
                    <a:pt x="34" y="139"/>
                  </a:cubicBezTo>
                  <a:cubicBezTo>
                    <a:pt x="19" y="134"/>
                    <a:pt x="3" y="127"/>
                    <a:pt x="1" y="112"/>
                  </a:cubicBezTo>
                  <a:cubicBezTo>
                    <a:pt x="0" y="108"/>
                    <a:pt x="1" y="103"/>
                    <a:pt x="2" y="98"/>
                  </a:cubicBezTo>
                  <a:cubicBezTo>
                    <a:pt x="5" y="79"/>
                    <a:pt x="8" y="60"/>
                    <a:pt x="12" y="41"/>
                  </a:cubicBezTo>
                  <a:cubicBezTo>
                    <a:pt x="13" y="34"/>
                    <a:pt x="14" y="27"/>
                    <a:pt x="17" y="21"/>
                  </a:cubicBezTo>
                  <a:cubicBezTo>
                    <a:pt x="24" y="11"/>
                    <a:pt x="36" y="7"/>
                    <a:pt x="48" y="5"/>
                  </a:cubicBezTo>
                  <a:cubicBezTo>
                    <a:pt x="77" y="0"/>
                    <a:pt x="110" y="6"/>
                    <a:pt x="133" y="26"/>
                  </a:cubicBezTo>
                  <a:cubicBezTo>
                    <a:pt x="139" y="31"/>
                    <a:pt x="145" y="37"/>
                    <a:pt x="147" y="45"/>
                  </a:cubicBezTo>
                  <a:cubicBezTo>
                    <a:pt x="151" y="56"/>
                    <a:pt x="148" y="69"/>
                    <a:pt x="145" y="81"/>
                  </a:cubicBezTo>
                  <a:cubicBezTo>
                    <a:pt x="142" y="92"/>
                    <a:pt x="139" y="103"/>
                    <a:pt x="136" y="114"/>
                  </a:cubicBezTo>
                  <a:cubicBezTo>
                    <a:pt x="133" y="127"/>
                    <a:pt x="128" y="141"/>
                    <a:pt x="116" y="146"/>
                  </a:cubicBezTo>
                  <a:cubicBezTo>
                    <a:pt x="110" y="149"/>
                    <a:pt x="102" y="148"/>
                    <a:pt x="96" y="152"/>
                  </a:cubicBezTo>
                  <a:cubicBezTo>
                    <a:pt x="86" y="158"/>
                    <a:pt x="87" y="174"/>
                    <a:pt x="82" y="185"/>
                  </a:cubicBezTo>
                  <a:close/>
                </a:path>
              </a:pathLst>
            </a:custGeom>
            <a:solidFill>
              <a:srgbClr val="EAC1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74" name="ïŝļíďé">
              <a:extLst>
                <a:ext uri="{FF2B5EF4-FFF2-40B4-BE49-F238E27FC236}">
                  <a16:creationId xmlns:a16="http://schemas.microsoft.com/office/drawing/2014/main" id="{72ACC44B-69B0-44C4-8CA7-321B219016FA}"/>
                </a:ext>
              </a:extLst>
            </p:cNvPr>
            <p:cNvSpPr/>
            <p:nvPr/>
          </p:nvSpPr>
          <p:spPr bwMode="auto">
            <a:xfrm>
              <a:off x="4670426" y="2393950"/>
              <a:ext cx="639763" cy="398463"/>
            </a:xfrm>
            <a:custGeom>
              <a:avLst/>
              <a:gdLst>
                <a:gd name="T0" fmla="*/ 320 w 361"/>
                <a:gd name="T1" fmla="*/ 95 h 225"/>
                <a:gd name="T2" fmla="*/ 330 w 361"/>
                <a:gd name="T3" fmla="*/ 81 h 225"/>
                <a:gd name="T4" fmla="*/ 353 w 361"/>
                <a:gd name="T5" fmla="*/ 53 h 225"/>
                <a:gd name="T6" fmla="*/ 354 w 361"/>
                <a:gd name="T7" fmla="*/ 19 h 225"/>
                <a:gd name="T8" fmla="*/ 334 w 361"/>
                <a:gd name="T9" fmla="*/ 7 h 225"/>
                <a:gd name="T10" fmla="*/ 258 w 361"/>
                <a:gd name="T11" fmla="*/ 6 h 225"/>
                <a:gd name="T12" fmla="*/ 189 w 361"/>
                <a:gd name="T13" fmla="*/ 13 h 225"/>
                <a:gd name="T14" fmla="*/ 127 w 361"/>
                <a:gd name="T15" fmla="*/ 16 h 225"/>
                <a:gd name="T16" fmla="*/ 44 w 361"/>
                <a:gd name="T17" fmla="*/ 40 h 225"/>
                <a:gd name="T18" fmla="*/ 21 w 361"/>
                <a:gd name="T19" fmla="*/ 63 h 225"/>
                <a:gd name="T20" fmla="*/ 21 w 361"/>
                <a:gd name="T21" fmla="*/ 171 h 225"/>
                <a:gd name="T22" fmla="*/ 36 w 361"/>
                <a:gd name="T23" fmla="*/ 191 h 225"/>
                <a:gd name="T24" fmla="*/ 79 w 361"/>
                <a:gd name="T25" fmla="*/ 225 h 225"/>
                <a:gd name="T26" fmla="*/ 78 w 361"/>
                <a:gd name="T27" fmla="*/ 152 h 225"/>
                <a:gd name="T28" fmla="*/ 158 w 361"/>
                <a:gd name="T29" fmla="*/ 144 h 225"/>
                <a:gd name="T30" fmla="*/ 229 w 361"/>
                <a:gd name="T31" fmla="*/ 170 h 225"/>
                <a:gd name="T32" fmla="*/ 283 w 361"/>
                <a:gd name="T33" fmla="*/ 155 h 225"/>
                <a:gd name="T34" fmla="*/ 320 w 361"/>
                <a:gd name="T35" fmla="*/ 9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1" h="225">
                  <a:moveTo>
                    <a:pt x="320" y="95"/>
                  </a:moveTo>
                  <a:cubicBezTo>
                    <a:pt x="323" y="90"/>
                    <a:pt x="326" y="85"/>
                    <a:pt x="330" y="81"/>
                  </a:cubicBezTo>
                  <a:cubicBezTo>
                    <a:pt x="337" y="71"/>
                    <a:pt x="347" y="63"/>
                    <a:pt x="353" y="53"/>
                  </a:cubicBezTo>
                  <a:cubicBezTo>
                    <a:pt x="359" y="43"/>
                    <a:pt x="361" y="28"/>
                    <a:pt x="354" y="19"/>
                  </a:cubicBezTo>
                  <a:cubicBezTo>
                    <a:pt x="349" y="13"/>
                    <a:pt x="341" y="10"/>
                    <a:pt x="334" y="7"/>
                  </a:cubicBezTo>
                  <a:cubicBezTo>
                    <a:pt x="309" y="0"/>
                    <a:pt x="282" y="0"/>
                    <a:pt x="258" y="6"/>
                  </a:cubicBezTo>
                  <a:cubicBezTo>
                    <a:pt x="234" y="12"/>
                    <a:pt x="213" y="22"/>
                    <a:pt x="189" y="13"/>
                  </a:cubicBezTo>
                  <a:cubicBezTo>
                    <a:pt x="166" y="5"/>
                    <a:pt x="150" y="8"/>
                    <a:pt x="127" y="16"/>
                  </a:cubicBezTo>
                  <a:cubicBezTo>
                    <a:pt x="101" y="25"/>
                    <a:pt x="67" y="28"/>
                    <a:pt x="44" y="40"/>
                  </a:cubicBezTo>
                  <a:cubicBezTo>
                    <a:pt x="35" y="46"/>
                    <a:pt x="27" y="54"/>
                    <a:pt x="21" y="63"/>
                  </a:cubicBezTo>
                  <a:cubicBezTo>
                    <a:pt x="0" y="95"/>
                    <a:pt x="0" y="139"/>
                    <a:pt x="21" y="171"/>
                  </a:cubicBezTo>
                  <a:cubicBezTo>
                    <a:pt x="25" y="179"/>
                    <a:pt x="31" y="185"/>
                    <a:pt x="36" y="191"/>
                  </a:cubicBezTo>
                  <a:cubicBezTo>
                    <a:pt x="48" y="204"/>
                    <a:pt x="63" y="220"/>
                    <a:pt x="79" y="225"/>
                  </a:cubicBezTo>
                  <a:cubicBezTo>
                    <a:pt x="80" y="210"/>
                    <a:pt x="66" y="164"/>
                    <a:pt x="78" y="152"/>
                  </a:cubicBezTo>
                  <a:cubicBezTo>
                    <a:pt x="96" y="133"/>
                    <a:pt x="136" y="139"/>
                    <a:pt x="158" y="144"/>
                  </a:cubicBezTo>
                  <a:cubicBezTo>
                    <a:pt x="183" y="149"/>
                    <a:pt x="204" y="167"/>
                    <a:pt x="229" y="170"/>
                  </a:cubicBezTo>
                  <a:cubicBezTo>
                    <a:pt x="246" y="173"/>
                    <a:pt x="268" y="164"/>
                    <a:pt x="283" y="155"/>
                  </a:cubicBezTo>
                  <a:cubicBezTo>
                    <a:pt x="301" y="144"/>
                    <a:pt x="309" y="112"/>
                    <a:pt x="320" y="95"/>
                  </a:cubicBezTo>
                  <a:close/>
                </a:path>
              </a:pathLst>
            </a:custGeom>
            <a:solidFill>
              <a:srgbClr val="2929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75" name="îṡľîḓe">
              <a:extLst>
                <a:ext uri="{FF2B5EF4-FFF2-40B4-BE49-F238E27FC236}">
                  <a16:creationId xmlns:a16="http://schemas.microsoft.com/office/drawing/2014/main" id="{754D098E-88AB-4042-B521-4D7B9C2C5518}"/>
                </a:ext>
              </a:extLst>
            </p:cNvPr>
            <p:cNvSpPr/>
            <p:nvPr/>
          </p:nvSpPr>
          <p:spPr bwMode="auto">
            <a:xfrm>
              <a:off x="4356101" y="2913063"/>
              <a:ext cx="354013" cy="820738"/>
            </a:xfrm>
            <a:custGeom>
              <a:avLst/>
              <a:gdLst>
                <a:gd name="T0" fmla="*/ 223 w 223"/>
                <a:gd name="T1" fmla="*/ 0 h 517"/>
                <a:gd name="T2" fmla="*/ 117 w 223"/>
                <a:gd name="T3" fmla="*/ 93 h 517"/>
                <a:gd name="T4" fmla="*/ 0 w 223"/>
                <a:gd name="T5" fmla="*/ 341 h 517"/>
                <a:gd name="T6" fmla="*/ 148 w 223"/>
                <a:gd name="T7" fmla="*/ 517 h 517"/>
                <a:gd name="T8" fmla="*/ 174 w 223"/>
                <a:gd name="T9" fmla="*/ 418 h 517"/>
                <a:gd name="T10" fmla="*/ 223 w 223"/>
                <a:gd name="T11" fmla="*/ 0 h 517"/>
              </a:gdLst>
              <a:ahLst/>
              <a:cxnLst>
                <a:cxn ang="0">
                  <a:pos x="T0" y="T1"/>
                </a:cxn>
                <a:cxn ang="0">
                  <a:pos x="T2" y="T3"/>
                </a:cxn>
                <a:cxn ang="0">
                  <a:pos x="T4" y="T5"/>
                </a:cxn>
                <a:cxn ang="0">
                  <a:pos x="T6" y="T7"/>
                </a:cxn>
                <a:cxn ang="0">
                  <a:pos x="T8" y="T9"/>
                </a:cxn>
                <a:cxn ang="0">
                  <a:pos x="T10" y="T11"/>
                </a:cxn>
              </a:cxnLst>
              <a:rect l="0" t="0" r="r" b="b"/>
              <a:pathLst>
                <a:path w="223" h="517">
                  <a:moveTo>
                    <a:pt x="223" y="0"/>
                  </a:moveTo>
                  <a:lnTo>
                    <a:pt x="117" y="93"/>
                  </a:lnTo>
                  <a:lnTo>
                    <a:pt x="0" y="341"/>
                  </a:lnTo>
                  <a:lnTo>
                    <a:pt x="148" y="517"/>
                  </a:lnTo>
                  <a:lnTo>
                    <a:pt x="174" y="418"/>
                  </a:lnTo>
                  <a:lnTo>
                    <a:pt x="223" y="0"/>
                  </a:lnTo>
                  <a:close/>
                </a:path>
              </a:pathLst>
            </a:custGeom>
            <a:solidFill>
              <a:srgbClr val="D670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76" name="iṩḷiḑè">
              <a:extLst>
                <a:ext uri="{FF2B5EF4-FFF2-40B4-BE49-F238E27FC236}">
                  <a16:creationId xmlns:a16="http://schemas.microsoft.com/office/drawing/2014/main" id="{1D74AD28-3D8A-4B98-A9B1-1B0549198B1A}"/>
                </a:ext>
              </a:extLst>
            </p:cNvPr>
            <p:cNvSpPr/>
            <p:nvPr/>
          </p:nvSpPr>
          <p:spPr bwMode="auto">
            <a:xfrm>
              <a:off x="3670301" y="3992563"/>
              <a:ext cx="360363" cy="1166813"/>
            </a:xfrm>
            <a:custGeom>
              <a:avLst/>
              <a:gdLst>
                <a:gd name="T0" fmla="*/ 227 w 227"/>
                <a:gd name="T1" fmla="*/ 76 h 735"/>
                <a:gd name="T2" fmla="*/ 0 w 227"/>
                <a:gd name="T3" fmla="*/ 0 h 735"/>
                <a:gd name="T4" fmla="*/ 57 w 227"/>
                <a:gd name="T5" fmla="*/ 391 h 735"/>
                <a:gd name="T6" fmla="*/ 41 w 227"/>
                <a:gd name="T7" fmla="*/ 729 h 735"/>
                <a:gd name="T8" fmla="*/ 41 w 227"/>
                <a:gd name="T9" fmla="*/ 731 h 735"/>
                <a:gd name="T10" fmla="*/ 41 w 227"/>
                <a:gd name="T11" fmla="*/ 731 h 735"/>
                <a:gd name="T12" fmla="*/ 41 w 227"/>
                <a:gd name="T13" fmla="*/ 732 h 735"/>
                <a:gd name="T14" fmla="*/ 85 w 227"/>
                <a:gd name="T15" fmla="*/ 735 h 735"/>
                <a:gd name="T16" fmla="*/ 85 w 227"/>
                <a:gd name="T17" fmla="*/ 735 h 735"/>
                <a:gd name="T18" fmla="*/ 86 w 227"/>
                <a:gd name="T19" fmla="*/ 735 h 735"/>
                <a:gd name="T20" fmla="*/ 177 w 227"/>
                <a:gd name="T21" fmla="*/ 431 h 735"/>
                <a:gd name="T22" fmla="*/ 219 w 227"/>
                <a:gd name="T23" fmla="*/ 109 h 735"/>
                <a:gd name="T24" fmla="*/ 227 w 227"/>
                <a:gd name="T25" fmla="*/ 76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735">
                  <a:moveTo>
                    <a:pt x="227" y="76"/>
                  </a:moveTo>
                  <a:lnTo>
                    <a:pt x="0" y="0"/>
                  </a:lnTo>
                  <a:lnTo>
                    <a:pt x="57" y="391"/>
                  </a:lnTo>
                  <a:lnTo>
                    <a:pt x="41" y="729"/>
                  </a:lnTo>
                  <a:lnTo>
                    <a:pt x="41" y="731"/>
                  </a:lnTo>
                  <a:lnTo>
                    <a:pt x="41" y="731"/>
                  </a:lnTo>
                  <a:lnTo>
                    <a:pt x="41" y="732"/>
                  </a:lnTo>
                  <a:lnTo>
                    <a:pt x="85" y="735"/>
                  </a:lnTo>
                  <a:lnTo>
                    <a:pt x="85" y="735"/>
                  </a:lnTo>
                  <a:lnTo>
                    <a:pt x="86" y="735"/>
                  </a:lnTo>
                  <a:lnTo>
                    <a:pt x="177" y="431"/>
                  </a:lnTo>
                  <a:lnTo>
                    <a:pt x="219" y="109"/>
                  </a:lnTo>
                  <a:lnTo>
                    <a:pt x="227" y="76"/>
                  </a:lnTo>
                  <a:close/>
                </a:path>
              </a:pathLst>
            </a:custGeom>
            <a:solidFill>
              <a:srgbClr val="8CAB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77" name="iṧḻiďé">
              <a:extLst>
                <a:ext uri="{FF2B5EF4-FFF2-40B4-BE49-F238E27FC236}">
                  <a16:creationId xmlns:a16="http://schemas.microsoft.com/office/drawing/2014/main" id="{3E3284DF-60A1-44B0-8AC7-EE495D633770}"/>
                </a:ext>
              </a:extLst>
            </p:cNvPr>
            <p:cNvSpPr/>
            <p:nvPr/>
          </p:nvSpPr>
          <p:spPr bwMode="auto">
            <a:xfrm>
              <a:off x="3713163" y="5183188"/>
              <a:ext cx="185738" cy="134938"/>
            </a:xfrm>
            <a:custGeom>
              <a:avLst/>
              <a:gdLst>
                <a:gd name="T0" fmla="*/ 56 w 117"/>
                <a:gd name="T1" fmla="*/ 0 h 85"/>
                <a:gd name="T2" fmla="*/ 10 w 117"/>
                <a:gd name="T3" fmla="*/ 0 h 85"/>
                <a:gd name="T4" fmla="*/ 0 w 117"/>
                <a:gd name="T5" fmla="*/ 39 h 85"/>
                <a:gd name="T6" fmla="*/ 1 w 117"/>
                <a:gd name="T7" fmla="*/ 39 h 85"/>
                <a:gd name="T8" fmla="*/ 0 w 117"/>
                <a:gd name="T9" fmla="*/ 40 h 85"/>
                <a:gd name="T10" fmla="*/ 77 w 117"/>
                <a:gd name="T11" fmla="*/ 83 h 85"/>
                <a:gd name="T12" fmla="*/ 114 w 117"/>
                <a:gd name="T13" fmla="*/ 85 h 85"/>
                <a:gd name="T14" fmla="*/ 117 w 117"/>
                <a:gd name="T15" fmla="*/ 44 h 85"/>
                <a:gd name="T16" fmla="*/ 107 w 117"/>
                <a:gd name="T17" fmla="*/ 37 h 85"/>
                <a:gd name="T18" fmla="*/ 56 w 117"/>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85">
                  <a:moveTo>
                    <a:pt x="56" y="0"/>
                  </a:moveTo>
                  <a:lnTo>
                    <a:pt x="10" y="0"/>
                  </a:lnTo>
                  <a:lnTo>
                    <a:pt x="0" y="39"/>
                  </a:lnTo>
                  <a:lnTo>
                    <a:pt x="1" y="39"/>
                  </a:lnTo>
                  <a:lnTo>
                    <a:pt x="0" y="40"/>
                  </a:lnTo>
                  <a:lnTo>
                    <a:pt x="77" y="83"/>
                  </a:lnTo>
                  <a:lnTo>
                    <a:pt x="114" y="85"/>
                  </a:lnTo>
                  <a:lnTo>
                    <a:pt x="117" y="44"/>
                  </a:lnTo>
                  <a:lnTo>
                    <a:pt x="107" y="37"/>
                  </a:lnTo>
                  <a:lnTo>
                    <a:pt x="56" y="0"/>
                  </a:lnTo>
                  <a:close/>
                </a:path>
              </a:pathLst>
            </a:custGeom>
            <a:solidFill>
              <a:srgbClr val="2929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78" name="i$ḷîdé">
              <a:extLst>
                <a:ext uri="{FF2B5EF4-FFF2-40B4-BE49-F238E27FC236}">
                  <a16:creationId xmlns:a16="http://schemas.microsoft.com/office/drawing/2014/main" id="{9CFB46D3-292B-4E80-B807-16B96DBEFB16}"/>
                </a:ext>
              </a:extLst>
            </p:cNvPr>
            <p:cNvSpPr/>
            <p:nvPr/>
          </p:nvSpPr>
          <p:spPr bwMode="auto">
            <a:xfrm>
              <a:off x="3937001" y="4048125"/>
              <a:ext cx="373063" cy="1141413"/>
            </a:xfrm>
            <a:custGeom>
              <a:avLst/>
              <a:gdLst>
                <a:gd name="T0" fmla="*/ 235 w 235"/>
                <a:gd name="T1" fmla="*/ 43 h 719"/>
                <a:gd name="T2" fmla="*/ 187 w 235"/>
                <a:gd name="T3" fmla="*/ 715 h 719"/>
                <a:gd name="T4" fmla="*/ 143 w 235"/>
                <a:gd name="T5" fmla="*/ 719 h 719"/>
                <a:gd name="T6" fmla="*/ 87 w 235"/>
                <a:gd name="T7" fmla="*/ 358 h 719"/>
                <a:gd name="T8" fmla="*/ 0 w 235"/>
                <a:gd name="T9" fmla="*/ 0 h 719"/>
                <a:gd name="T10" fmla="*/ 235 w 235"/>
                <a:gd name="T11" fmla="*/ 43 h 719"/>
              </a:gdLst>
              <a:ahLst/>
              <a:cxnLst>
                <a:cxn ang="0">
                  <a:pos x="T0" y="T1"/>
                </a:cxn>
                <a:cxn ang="0">
                  <a:pos x="T2" y="T3"/>
                </a:cxn>
                <a:cxn ang="0">
                  <a:pos x="T4" y="T5"/>
                </a:cxn>
                <a:cxn ang="0">
                  <a:pos x="T6" y="T7"/>
                </a:cxn>
                <a:cxn ang="0">
                  <a:pos x="T8" y="T9"/>
                </a:cxn>
                <a:cxn ang="0">
                  <a:pos x="T10" y="T11"/>
                </a:cxn>
              </a:cxnLst>
              <a:rect l="0" t="0" r="r" b="b"/>
              <a:pathLst>
                <a:path w="235" h="719">
                  <a:moveTo>
                    <a:pt x="235" y="43"/>
                  </a:moveTo>
                  <a:lnTo>
                    <a:pt x="187" y="715"/>
                  </a:lnTo>
                  <a:lnTo>
                    <a:pt x="143" y="719"/>
                  </a:lnTo>
                  <a:lnTo>
                    <a:pt x="87" y="358"/>
                  </a:lnTo>
                  <a:lnTo>
                    <a:pt x="0" y="0"/>
                  </a:lnTo>
                  <a:lnTo>
                    <a:pt x="235" y="43"/>
                  </a:lnTo>
                  <a:close/>
                </a:path>
              </a:pathLst>
            </a:custGeom>
            <a:solidFill>
              <a:srgbClr val="8CAB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79" name="ïṡḷîḑé">
              <a:extLst>
                <a:ext uri="{FF2B5EF4-FFF2-40B4-BE49-F238E27FC236}">
                  <a16:creationId xmlns:a16="http://schemas.microsoft.com/office/drawing/2014/main" id="{DE608194-1651-4378-86D7-1716BB29ACDD}"/>
                </a:ext>
              </a:extLst>
            </p:cNvPr>
            <p:cNvSpPr/>
            <p:nvPr/>
          </p:nvSpPr>
          <p:spPr bwMode="auto">
            <a:xfrm>
              <a:off x="4152901" y="5208588"/>
              <a:ext cx="176213" cy="95250"/>
            </a:xfrm>
            <a:custGeom>
              <a:avLst/>
              <a:gdLst>
                <a:gd name="T0" fmla="*/ 51 w 111"/>
                <a:gd name="T1" fmla="*/ 0 h 60"/>
                <a:gd name="T2" fmla="*/ 111 w 111"/>
                <a:gd name="T3" fmla="*/ 32 h 60"/>
                <a:gd name="T4" fmla="*/ 106 w 111"/>
                <a:gd name="T5" fmla="*/ 60 h 60"/>
                <a:gd name="T6" fmla="*/ 0 w 111"/>
                <a:gd name="T7" fmla="*/ 47 h 60"/>
                <a:gd name="T8" fmla="*/ 6 w 111"/>
                <a:gd name="T9" fmla="*/ 7 h 60"/>
                <a:gd name="T10" fmla="*/ 51 w 111"/>
                <a:gd name="T11" fmla="*/ 0 h 60"/>
              </a:gdLst>
              <a:ahLst/>
              <a:cxnLst>
                <a:cxn ang="0">
                  <a:pos x="T0" y="T1"/>
                </a:cxn>
                <a:cxn ang="0">
                  <a:pos x="T2" y="T3"/>
                </a:cxn>
                <a:cxn ang="0">
                  <a:pos x="T4" y="T5"/>
                </a:cxn>
                <a:cxn ang="0">
                  <a:pos x="T6" y="T7"/>
                </a:cxn>
                <a:cxn ang="0">
                  <a:pos x="T8" y="T9"/>
                </a:cxn>
                <a:cxn ang="0">
                  <a:pos x="T10" y="T11"/>
                </a:cxn>
              </a:cxnLst>
              <a:rect l="0" t="0" r="r" b="b"/>
              <a:pathLst>
                <a:path w="111" h="60">
                  <a:moveTo>
                    <a:pt x="51" y="0"/>
                  </a:moveTo>
                  <a:lnTo>
                    <a:pt x="111" y="32"/>
                  </a:lnTo>
                  <a:lnTo>
                    <a:pt x="106" y="60"/>
                  </a:lnTo>
                  <a:lnTo>
                    <a:pt x="0" y="47"/>
                  </a:lnTo>
                  <a:lnTo>
                    <a:pt x="6" y="7"/>
                  </a:lnTo>
                  <a:lnTo>
                    <a:pt x="51" y="0"/>
                  </a:lnTo>
                  <a:close/>
                </a:path>
              </a:pathLst>
            </a:custGeom>
            <a:solidFill>
              <a:srgbClr val="2929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80" name="íšlíde">
              <a:extLst>
                <a:ext uri="{FF2B5EF4-FFF2-40B4-BE49-F238E27FC236}">
                  <a16:creationId xmlns:a16="http://schemas.microsoft.com/office/drawing/2014/main" id="{BE70801F-D436-4CB7-AF8B-012FE1C78943}"/>
                </a:ext>
              </a:extLst>
            </p:cNvPr>
            <p:cNvSpPr/>
            <p:nvPr/>
          </p:nvSpPr>
          <p:spPr bwMode="auto">
            <a:xfrm>
              <a:off x="3565526" y="2876550"/>
              <a:ext cx="915988" cy="1492250"/>
            </a:xfrm>
            <a:custGeom>
              <a:avLst/>
              <a:gdLst>
                <a:gd name="T0" fmla="*/ 4 w 516"/>
                <a:gd name="T1" fmla="*/ 799 h 842"/>
                <a:gd name="T2" fmla="*/ 91 w 516"/>
                <a:gd name="T3" fmla="*/ 373 h 842"/>
                <a:gd name="T4" fmla="*/ 91 w 516"/>
                <a:gd name="T5" fmla="*/ 373 h 842"/>
                <a:gd name="T6" fmla="*/ 112 w 516"/>
                <a:gd name="T7" fmla="*/ 281 h 842"/>
                <a:gd name="T8" fmla="*/ 177 w 516"/>
                <a:gd name="T9" fmla="*/ 7 h 842"/>
                <a:gd name="T10" fmla="*/ 344 w 516"/>
                <a:gd name="T11" fmla="*/ 32 h 842"/>
                <a:gd name="T12" fmla="*/ 347 w 516"/>
                <a:gd name="T13" fmla="*/ 35 h 842"/>
                <a:gd name="T14" fmla="*/ 400 w 516"/>
                <a:gd name="T15" fmla="*/ 163 h 842"/>
                <a:gd name="T16" fmla="*/ 437 w 516"/>
                <a:gd name="T17" fmla="*/ 314 h 842"/>
                <a:gd name="T18" fmla="*/ 452 w 516"/>
                <a:gd name="T19" fmla="*/ 449 h 842"/>
                <a:gd name="T20" fmla="*/ 454 w 516"/>
                <a:gd name="T21" fmla="*/ 565 h 842"/>
                <a:gd name="T22" fmla="*/ 478 w 516"/>
                <a:gd name="T23" fmla="*/ 694 h 842"/>
                <a:gd name="T24" fmla="*/ 516 w 516"/>
                <a:gd name="T25" fmla="*/ 815 h 842"/>
                <a:gd name="T26" fmla="*/ 371 w 516"/>
                <a:gd name="T27" fmla="*/ 841 h 842"/>
                <a:gd name="T28" fmla="*/ 222 w 516"/>
                <a:gd name="T29" fmla="*/ 837 h 842"/>
                <a:gd name="T30" fmla="*/ 97 w 516"/>
                <a:gd name="T31" fmla="*/ 834 h 842"/>
                <a:gd name="T32" fmla="*/ 4 w 516"/>
                <a:gd name="T33" fmla="*/ 799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6" h="842">
                  <a:moveTo>
                    <a:pt x="4" y="799"/>
                  </a:moveTo>
                  <a:cubicBezTo>
                    <a:pt x="0" y="697"/>
                    <a:pt x="91" y="373"/>
                    <a:pt x="91" y="373"/>
                  </a:cubicBezTo>
                  <a:cubicBezTo>
                    <a:pt x="91" y="373"/>
                    <a:pt x="91" y="373"/>
                    <a:pt x="91" y="373"/>
                  </a:cubicBezTo>
                  <a:cubicBezTo>
                    <a:pt x="100" y="343"/>
                    <a:pt x="108" y="312"/>
                    <a:pt x="112" y="281"/>
                  </a:cubicBezTo>
                  <a:cubicBezTo>
                    <a:pt x="115" y="258"/>
                    <a:pt x="181" y="7"/>
                    <a:pt x="177" y="7"/>
                  </a:cubicBezTo>
                  <a:cubicBezTo>
                    <a:pt x="223" y="10"/>
                    <a:pt x="311" y="0"/>
                    <a:pt x="344" y="32"/>
                  </a:cubicBezTo>
                  <a:cubicBezTo>
                    <a:pt x="345" y="33"/>
                    <a:pt x="346" y="34"/>
                    <a:pt x="347" y="35"/>
                  </a:cubicBezTo>
                  <a:cubicBezTo>
                    <a:pt x="373" y="65"/>
                    <a:pt x="387" y="126"/>
                    <a:pt x="400" y="163"/>
                  </a:cubicBezTo>
                  <a:cubicBezTo>
                    <a:pt x="416" y="212"/>
                    <a:pt x="428" y="263"/>
                    <a:pt x="437" y="314"/>
                  </a:cubicBezTo>
                  <a:cubicBezTo>
                    <a:pt x="445" y="359"/>
                    <a:pt x="449" y="404"/>
                    <a:pt x="452" y="449"/>
                  </a:cubicBezTo>
                  <a:cubicBezTo>
                    <a:pt x="455" y="488"/>
                    <a:pt x="453" y="526"/>
                    <a:pt x="454" y="565"/>
                  </a:cubicBezTo>
                  <a:cubicBezTo>
                    <a:pt x="455" y="607"/>
                    <a:pt x="468" y="653"/>
                    <a:pt x="478" y="694"/>
                  </a:cubicBezTo>
                  <a:cubicBezTo>
                    <a:pt x="487" y="735"/>
                    <a:pt x="499" y="776"/>
                    <a:pt x="516" y="815"/>
                  </a:cubicBezTo>
                  <a:cubicBezTo>
                    <a:pt x="471" y="835"/>
                    <a:pt x="420" y="841"/>
                    <a:pt x="371" y="841"/>
                  </a:cubicBezTo>
                  <a:cubicBezTo>
                    <a:pt x="321" y="841"/>
                    <a:pt x="272" y="836"/>
                    <a:pt x="222" y="837"/>
                  </a:cubicBezTo>
                  <a:cubicBezTo>
                    <a:pt x="180" y="838"/>
                    <a:pt x="138" y="842"/>
                    <a:pt x="97" y="834"/>
                  </a:cubicBezTo>
                  <a:cubicBezTo>
                    <a:pt x="64" y="827"/>
                    <a:pt x="34" y="813"/>
                    <a:pt x="4" y="799"/>
                  </a:cubicBezTo>
                  <a:close/>
                </a:path>
              </a:pathLst>
            </a:custGeom>
            <a:solidFill>
              <a:srgbClr val="5D66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81" name="íṥlîďè">
              <a:extLst>
                <a:ext uri="{FF2B5EF4-FFF2-40B4-BE49-F238E27FC236}">
                  <a16:creationId xmlns:a16="http://schemas.microsoft.com/office/drawing/2014/main" id="{E1ECD722-BDFD-4E15-A0D0-AF6F9028C939}"/>
                </a:ext>
              </a:extLst>
            </p:cNvPr>
            <p:cNvSpPr/>
            <p:nvPr/>
          </p:nvSpPr>
          <p:spPr bwMode="auto">
            <a:xfrm>
              <a:off x="4148138" y="2635250"/>
              <a:ext cx="157163" cy="398463"/>
            </a:xfrm>
            <a:custGeom>
              <a:avLst/>
              <a:gdLst>
                <a:gd name="T0" fmla="*/ 5 w 89"/>
                <a:gd name="T1" fmla="*/ 37 h 225"/>
                <a:gd name="T2" fmla="*/ 46 w 89"/>
                <a:gd name="T3" fmla="*/ 98 h 225"/>
                <a:gd name="T4" fmla="*/ 39 w 89"/>
                <a:gd name="T5" fmla="*/ 132 h 225"/>
                <a:gd name="T6" fmla="*/ 24 w 89"/>
                <a:gd name="T7" fmla="*/ 208 h 225"/>
                <a:gd name="T8" fmla="*/ 72 w 89"/>
                <a:gd name="T9" fmla="*/ 224 h 225"/>
                <a:gd name="T10" fmla="*/ 78 w 89"/>
                <a:gd name="T11" fmla="*/ 224 h 225"/>
                <a:gd name="T12" fmla="*/ 82 w 89"/>
                <a:gd name="T13" fmla="*/ 215 h 225"/>
                <a:gd name="T14" fmla="*/ 80 w 89"/>
                <a:gd name="T15" fmla="*/ 205 h 225"/>
                <a:gd name="T16" fmla="*/ 87 w 89"/>
                <a:gd name="T17" fmla="*/ 96 h 225"/>
                <a:gd name="T18" fmla="*/ 52 w 89"/>
                <a:gd name="T19" fmla="*/ 0 h 225"/>
                <a:gd name="T20" fmla="*/ 9 w 89"/>
                <a:gd name="T21" fmla="*/ 32 h 225"/>
                <a:gd name="T22" fmla="*/ 5 w 89"/>
                <a:gd name="T23" fmla="*/ 37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 h="225">
                  <a:moveTo>
                    <a:pt x="5" y="37"/>
                  </a:moveTo>
                  <a:cubicBezTo>
                    <a:pt x="26" y="47"/>
                    <a:pt x="48" y="73"/>
                    <a:pt x="46" y="98"/>
                  </a:cubicBezTo>
                  <a:cubicBezTo>
                    <a:pt x="46" y="110"/>
                    <a:pt x="39" y="119"/>
                    <a:pt x="39" y="132"/>
                  </a:cubicBezTo>
                  <a:cubicBezTo>
                    <a:pt x="38" y="157"/>
                    <a:pt x="0" y="183"/>
                    <a:pt x="24" y="208"/>
                  </a:cubicBezTo>
                  <a:cubicBezTo>
                    <a:pt x="36" y="220"/>
                    <a:pt x="54" y="222"/>
                    <a:pt x="72" y="224"/>
                  </a:cubicBezTo>
                  <a:cubicBezTo>
                    <a:pt x="74" y="224"/>
                    <a:pt x="76" y="225"/>
                    <a:pt x="78" y="224"/>
                  </a:cubicBezTo>
                  <a:cubicBezTo>
                    <a:pt x="81" y="222"/>
                    <a:pt x="82" y="219"/>
                    <a:pt x="82" y="215"/>
                  </a:cubicBezTo>
                  <a:cubicBezTo>
                    <a:pt x="82" y="212"/>
                    <a:pt x="81" y="208"/>
                    <a:pt x="80" y="205"/>
                  </a:cubicBezTo>
                  <a:cubicBezTo>
                    <a:pt x="69" y="171"/>
                    <a:pt x="86" y="131"/>
                    <a:pt x="87" y="96"/>
                  </a:cubicBezTo>
                  <a:cubicBezTo>
                    <a:pt x="89" y="61"/>
                    <a:pt x="81" y="23"/>
                    <a:pt x="52" y="0"/>
                  </a:cubicBezTo>
                  <a:cubicBezTo>
                    <a:pt x="33" y="6"/>
                    <a:pt x="19" y="14"/>
                    <a:pt x="9" y="32"/>
                  </a:cubicBezTo>
                  <a:lnTo>
                    <a:pt x="5" y="37"/>
                  </a:lnTo>
                  <a:close/>
                </a:path>
              </a:pathLst>
            </a:custGeom>
            <a:solidFill>
              <a:srgbClr val="2929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82" name="iṩlïḍè">
              <a:extLst>
                <a:ext uri="{FF2B5EF4-FFF2-40B4-BE49-F238E27FC236}">
                  <a16:creationId xmlns:a16="http://schemas.microsoft.com/office/drawing/2014/main" id="{01326240-DCCF-4CED-96AD-363455A4CC49}"/>
                </a:ext>
              </a:extLst>
            </p:cNvPr>
            <p:cNvSpPr/>
            <p:nvPr/>
          </p:nvSpPr>
          <p:spPr bwMode="auto">
            <a:xfrm>
              <a:off x="3951288" y="2617788"/>
              <a:ext cx="306388" cy="363538"/>
            </a:xfrm>
            <a:custGeom>
              <a:avLst/>
              <a:gdLst>
                <a:gd name="T0" fmla="*/ 103 w 173"/>
                <a:gd name="T1" fmla="*/ 196 h 205"/>
                <a:gd name="T2" fmla="*/ 158 w 173"/>
                <a:gd name="T3" fmla="*/ 154 h 205"/>
                <a:gd name="T4" fmla="*/ 172 w 173"/>
                <a:gd name="T5" fmla="*/ 85 h 205"/>
                <a:gd name="T6" fmla="*/ 35 w 173"/>
                <a:gd name="T7" fmla="*/ 56 h 205"/>
                <a:gd name="T8" fmla="*/ 103 w 173"/>
                <a:gd name="T9" fmla="*/ 196 h 205"/>
              </a:gdLst>
              <a:ahLst/>
              <a:cxnLst>
                <a:cxn ang="0">
                  <a:pos x="T0" y="T1"/>
                </a:cxn>
                <a:cxn ang="0">
                  <a:pos x="T2" y="T3"/>
                </a:cxn>
                <a:cxn ang="0">
                  <a:pos x="T4" y="T5"/>
                </a:cxn>
                <a:cxn ang="0">
                  <a:pos x="T6" y="T7"/>
                </a:cxn>
                <a:cxn ang="0">
                  <a:pos x="T8" y="T9"/>
                </a:cxn>
              </a:cxnLst>
              <a:rect l="0" t="0" r="r" b="b"/>
              <a:pathLst>
                <a:path w="173" h="205">
                  <a:moveTo>
                    <a:pt x="103" y="196"/>
                  </a:moveTo>
                  <a:cubicBezTo>
                    <a:pt x="127" y="193"/>
                    <a:pt x="147" y="175"/>
                    <a:pt x="158" y="154"/>
                  </a:cubicBezTo>
                  <a:cubicBezTo>
                    <a:pt x="169" y="133"/>
                    <a:pt x="172" y="108"/>
                    <a:pt x="172" y="85"/>
                  </a:cubicBezTo>
                  <a:cubicBezTo>
                    <a:pt x="173" y="5"/>
                    <a:pt x="74" y="0"/>
                    <a:pt x="35" y="56"/>
                  </a:cubicBezTo>
                  <a:cubicBezTo>
                    <a:pt x="0" y="106"/>
                    <a:pt x="34" y="205"/>
                    <a:pt x="103" y="196"/>
                  </a:cubicBezTo>
                  <a:close/>
                </a:path>
              </a:pathLst>
            </a:custGeom>
            <a:solidFill>
              <a:srgbClr val="EAC1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83" name="íŝḷiḍé">
              <a:extLst>
                <a:ext uri="{FF2B5EF4-FFF2-40B4-BE49-F238E27FC236}">
                  <a16:creationId xmlns:a16="http://schemas.microsoft.com/office/drawing/2014/main" id="{3C11831B-107B-461C-94DD-5E4D6AF0B6C3}"/>
                </a:ext>
              </a:extLst>
            </p:cNvPr>
            <p:cNvSpPr/>
            <p:nvPr/>
          </p:nvSpPr>
          <p:spPr bwMode="auto">
            <a:xfrm>
              <a:off x="3662363" y="2544763"/>
              <a:ext cx="577850" cy="679450"/>
            </a:xfrm>
            <a:custGeom>
              <a:avLst/>
              <a:gdLst>
                <a:gd name="T0" fmla="*/ 147 w 326"/>
                <a:gd name="T1" fmla="*/ 247 h 383"/>
                <a:gd name="T2" fmla="*/ 181 w 326"/>
                <a:gd name="T3" fmla="*/ 229 h 383"/>
                <a:gd name="T4" fmla="*/ 208 w 326"/>
                <a:gd name="T5" fmla="*/ 160 h 383"/>
                <a:gd name="T6" fmla="*/ 244 w 326"/>
                <a:gd name="T7" fmla="*/ 103 h 383"/>
                <a:gd name="T8" fmla="*/ 285 w 326"/>
                <a:gd name="T9" fmla="*/ 98 h 383"/>
                <a:gd name="T10" fmla="*/ 303 w 326"/>
                <a:gd name="T11" fmla="*/ 100 h 383"/>
                <a:gd name="T12" fmla="*/ 321 w 326"/>
                <a:gd name="T13" fmla="*/ 80 h 383"/>
                <a:gd name="T14" fmla="*/ 317 w 326"/>
                <a:gd name="T15" fmla="*/ 44 h 383"/>
                <a:gd name="T16" fmla="*/ 277 w 326"/>
                <a:gd name="T17" fmla="*/ 14 h 383"/>
                <a:gd name="T18" fmla="*/ 129 w 326"/>
                <a:gd name="T19" fmla="*/ 87 h 383"/>
                <a:gd name="T20" fmla="*/ 100 w 326"/>
                <a:gd name="T21" fmla="*/ 176 h 383"/>
                <a:gd name="T22" fmla="*/ 69 w 326"/>
                <a:gd name="T23" fmla="*/ 220 h 383"/>
                <a:gd name="T24" fmla="*/ 0 w 326"/>
                <a:gd name="T25" fmla="*/ 375 h 383"/>
                <a:gd name="T26" fmla="*/ 1 w 326"/>
                <a:gd name="T27" fmla="*/ 380 h 383"/>
                <a:gd name="T28" fmla="*/ 11 w 326"/>
                <a:gd name="T29" fmla="*/ 379 h 383"/>
                <a:gd name="T30" fmla="*/ 65 w 326"/>
                <a:gd name="T31" fmla="*/ 337 h 383"/>
                <a:gd name="T32" fmla="*/ 84 w 326"/>
                <a:gd name="T33" fmla="*/ 318 h 383"/>
                <a:gd name="T34" fmla="*/ 115 w 326"/>
                <a:gd name="T35" fmla="*/ 260 h 383"/>
                <a:gd name="T36" fmla="*/ 147 w 326"/>
                <a:gd name="T37" fmla="*/ 24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6" h="383">
                  <a:moveTo>
                    <a:pt x="147" y="247"/>
                  </a:moveTo>
                  <a:cubicBezTo>
                    <a:pt x="159" y="243"/>
                    <a:pt x="171" y="239"/>
                    <a:pt x="181" y="229"/>
                  </a:cubicBezTo>
                  <a:cubicBezTo>
                    <a:pt x="196" y="212"/>
                    <a:pt x="201" y="181"/>
                    <a:pt x="208" y="160"/>
                  </a:cubicBezTo>
                  <a:cubicBezTo>
                    <a:pt x="215" y="138"/>
                    <a:pt x="224" y="114"/>
                    <a:pt x="244" y="103"/>
                  </a:cubicBezTo>
                  <a:cubicBezTo>
                    <a:pt x="257" y="95"/>
                    <a:pt x="270" y="95"/>
                    <a:pt x="285" y="98"/>
                  </a:cubicBezTo>
                  <a:cubicBezTo>
                    <a:pt x="294" y="100"/>
                    <a:pt x="294" y="103"/>
                    <a:pt x="303" y="100"/>
                  </a:cubicBezTo>
                  <a:cubicBezTo>
                    <a:pt x="310" y="97"/>
                    <a:pt x="318" y="86"/>
                    <a:pt x="321" y="80"/>
                  </a:cubicBezTo>
                  <a:cubicBezTo>
                    <a:pt x="326" y="68"/>
                    <a:pt x="323" y="55"/>
                    <a:pt x="317" y="44"/>
                  </a:cubicBezTo>
                  <a:cubicBezTo>
                    <a:pt x="308" y="28"/>
                    <a:pt x="295" y="18"/>
                    <a:pt x="277" y="14"/>
                  </a:cubicBezTo>
                  <a:cubicBezTo>
                    <a:pt x="214" y="0"/>
                    <a:pt x="159" y="28"/>
                    <a:pt x="129" y="87"/>
                  </a:cubicBezTo>
                  <a:cubicBezTo>
                    <a:pt x="115" y="115"/>
                    <a:pt x="115" y="149"/>
                    <a:pt x="100" y="176"/>
                  </a:cubicBezTo>
                  <a:cubicBezTo>
                    <a:pt x="91" y="193"/>
                    <a:pt x="77" y="202"/>
                    <a:pt x="69" y="220"/>
                  </a:cubicBezTo>
                  <a:cubicBezTo>
                    <a:pt x="48" y="267"/>
                    <a:pt x="8" y="324"/>
                    <a:pt x="0" y="375"/>
                  </a:cubicBezTo>
                  <a:cubicBezTo>
                    <a:pt x="0" y="377"/>
                    <a:pt x="0" y="379"/>
                    <a:pt x="1" y="380"/>
                  </a:cubicBezTo>
                  <a:cubicBezTo>
                    <a:pt x="3" y="383"/>
                    <a:pt x="8" y="381"/>
                    <a:pt x="11" y="379"/>
                  </a:cubicBezTo>
                  <a:cubicBezTo>
                    <a:pt x="29" y="365"/>
                    <a:pt x="47" y="351"/>
                    <a:pt x="65" y="337"/>
                  </a:cubicBezTo>
                  <a:cubicBezTo>
                    <a:pt x="72" y="331"/>
                    <a:pt x="79" y="326"/>
                    <a:pt x="84" y="318"/>
                  </a:cubicBezTo>
                  <a:cubicBezTo>
                    <a:pt x="97" y="300"/>
                    <a:pt x="97" y="274"/>
                    <a:pt x="115" y="260"/>
                  </a:cubicBezTo>
                  <a:cubicBezTo>
                    <a:pt x="124" y="253"/>
                    <a:pt x="136" y="250"/>
                    <a:pt x="147" y="247"/>
                  </a:cubicBezTo>
                  <a:close/>
                </a:path>
              </a:pathLst>
            </a:custGeom>
            <a:solidFill>
              <a:srgbClr val="2929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84" name="ïşlïḓè">
              <a:extLst>
                <a:ext uri="{FF2B5EF4-FFF2-40B4-BE49-F238E27FC236}">
                  <a16:creationId xmlns:a16="http://schemas.microsoft.com/office/drawing/2014/main" id="{0C74FA28-BAF6-4ADA-A949-2F80D90EF51C}"/>
                </a:ext>
              </a:extLst>
            </p:cNvPr>
            <p:cNvSpPr/>
            <p:nvPr/>
          </p:nvSpPr>
          <p:spPr bwMode="auto">
            <a:xfrm>
              <a:off x="3279776" y="2714625"/>
              <a:ext cx="185738" cy="100013"/>
            </a:xfrm>
            <a:custGeom>
              <a:avLst/>
              <a:gdLst>
                <a:gd name="T0" fmla="*/ 67 w 104"/>
                <a:gd name="T1" fmla="*/ 54 h 56"/>
                <a:gd name="T2" fmla="*/ 16 w 104"/>
                <a:gd name="T3" fmla="*/ 37 h 56"/>
                <a:gd name="T4" fmla="*/ 53 w 104"/>
                <a:gd name="T5" fmla="*/ 19 h 56"/>
                <a:gd name="T6" fmla="*/ 49 w 104"/>
                <a:gd name="T7" fmla="*/ 5 h 56"/>
                <a:gd name="T8" fmla="*/ 95 w 104"/>
                <a:gd name="T9" fmla="*/ 16 h 56"/>
                <a:gd name="T10" fmla="*/ 99 w 104"/>
                <a:gd name="T11" fmla="*/ 48 h 56"/>
                <a:gd name="T12" fmla="*/ 67 w 104"/>
                <a:gd name="T13" fmla="*/ 54 h 56"/>
              </a:gdLst>
              <a:ahLst/>
              <a:cxnLst>
                <a:cxn ang="0">
                  <a:pos x="T0" y="T1"/>
                </a:cxn>
                <a:cxn ang="0">
                  <a:pos x="T2" y="T3"/>
                </a:cxn>
                <a:cxn ang="0">
                  <a:pos x="T4" y="T5"/>
                </a:cxn>
                <a:cxn ang="0">
                  <a:pos x="T6" y="T7"/>
                </a:cxn>
                <a:cxn ang="0">
                  <a:pos x="T8" y="T9"/>
                </a:cxn>
                <a:cxn ang="0">
                  <a:pos x="T10" y="T11"/>
                </a:cxn>
                <a:cxn ang="0">
                  <a:pos x="T12" y="T13"/>
                </a:cxn>
              </a:cxnLst>
              <a:rect l="0" t="0" r="r" b="b"/>
              <a:pathLst>
                <a:path w="104" h="56">
                  <a:moveTo>
                    <a:pt x="67" y="54"/>
                  </a:moveTo>
                  <a:cubicBezTo>
                    <a:pt x="55" y="56"/>
                    <a:pt x="24" y="48"/>
                    <a:pt x="16" y="37"/>
                  </a:cubicBezTo>
                  <a:cubicBezTo>
                    <a:pt x="0" y="12"/>
                    <a:pt x="39" y="20"/>
                    <a:pt x="53" y="19"/>
                  </a:cubicBezTo>
                  <a:cubicBezTo>
                    <a:pt x="52" y="14"/>
                    <a:pt x="50" y="10"/>
                    <a:pt x="49" y="5"/>
                  </a:cubicBezTo>
                  <a:cubicBezTo>
                    <a:pt x="49" y="0"/>
                    <a:pt x="91" y="12"/>
                    <a:pt x="95" y="16"/>
                  </a:cubicBezTo>
                  <a:cubicBezTo>
                    <a:pt x="104" y="27"/>
                    <a:pt x="100" y="35"/>
                    <a:pt x="99" y="48"/>
                  </a:cubicBezTo>
                  <a:cubicBezTo>
                    <a:pt x="88" y="50"/>
                    <a:pt x="77" y="52"/>
                    <a:pt x="67" y="54"/>
                  </a:cubicBezTo>
                  <a:close/>
                </a:path>
              </a:pathLst>
            </a:custGeom>
            <a:solidFill>
              <a:srgbClr val="D9CAA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85" name="íṡḻiḓé">
              <a:extLst>
                <a:ext uri="{FF2B5EF4-FFF2-40B4-BE49-F238E27FC236}">
                  <a16:creationId xmlns:a16="http://schemas.microsoft.com/office/drawing/2014/main" id="{2FBCB6F3-2BA2-4057-9BE3-ABA9913085F7}"/>
                </a:ext>
              </a:extLst>
            </p:cNvPr>
            <p:cNvSpPr/>
            <p:nvPr/>
          </p:nvSpPr>
          <p:spPr bwMode="auto">
            <a:xfrm>
              <a:off x="3390901" y="2754313"/>
              <a:ext cx="669925" cy="506413"/>
            </a:xfrm>
            <a:custGeom>
              <a:avLst/>
              <a:gdLst>
                <a:gd name="T0" fmla="*/ 373 w 422"/>
                <a:gd name="T1" fmla="*/ 319 h 319"/>
                <a:gd name="T2" fmla="*/ 117 w 422"/>
                <a:gd name="T3" fmla="*/ 277 h 319"/>
                <a:gd name="T4" fmla="*/ 0 w 422"/>
                <a:gd name="T5" fmla="*/ 38 h 319"/>
                <a:gd name="T6" fmla="*/ 47 w 422"/>
                <a:gd name="T7" fmla="*/ 0 h 319"/>
                <a:gd name="T8" fmla="*/ 171 w 422"/>
                <a:gd name="T9" fmla="*/ 165 h 319"/>
                <a:gd name="T10" fmla="*/ 301 w 422"/>
                <a:gd name="T11" fmla="*/ 159 h 319"/>
                <a:gd name="T12" fmla="*/ 422 w 422"/>
                <a:gd name="T13" fmla="*/ 165 h 319"/>
                <a:gd name="T14" fmla="*/ 373 w 422"/>
                <a:gd name="T15" fmla="*/ 319 h 3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2" h="319">
                  <a:moveTo>
                    <a:pt x="373" y="319"/>
                  </a:moveTo>
                  <a:lnTo>
                    <a:pt x="117" y="277"/>
                  </a:lnTo>
                  <a:lnTo>
                    <a:pt x="0" y="38"/>
                  </a:lnTo>
                  <a:lnTo>
                    <a:pt x="47" y="0"/>
                  </a:lnTo>
                  <a:lnTo>
                    <a:pt x="171" y="165"/>
                  </a:lnTo>
                  <a:lnTo>
                    <a:pt x="301" y="159"/>
                  </a:lnTo>
                  <a:lnTo>
                    <a:pt x="422" y="165"/>
                  </a:lnTo>
                  <a:lnTo>
                    <a:pt x="373" y="319"/>
                  </a:lnTo>
                  <a:close/>
                </a:path>
              </a:pathLst>
            </a:custGeom>
            <a:solidFill>
              <a:srgbClr val="5D66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86" name="iṧḷïḓè">
              <a:extLst>
                <a:ext uri="{FF2B5EF4-FFF2-40B4-BE49-F238E27FC236}">
                  <a16:creationId xmlns:a16="http://schemas.microsoft.com/office/drawing/2014/main" id="{A849E502-CC13-461C-9670-9F3EFEA0B69D}"/>
                </a:ext>
              </a:extLst>
            </p:cNvPr>
            <p:cNvSpPr/>
            <p:nvPr/>
          </p:nvSpPr>
          <p:spPr bwMode="auto">
            <a:xfrm>
              <a:off x="8783638" y="2016125"/>
              <a:ext cx="96838" cy="150813"/>
            </a:xfrm>
            <a:custGeom>
              <a:avLst/>
              <a:gdLst>
                <a:gd name="T0" fmla="*/ 61 w 61"/>
                <a:gd name="T1" fmla="*/ 77 h 95"/>
                <a:gd name="T2" fmla="*/ 61 w 61"/>
                <a:gd name="T3" fmla="*/ 47 h 95"/>
                <a:gd name="T4" fmla="*/ 25 w 61"/>
                <a:gd name="T5" fmla="*/ 0 h 95"/>
                <a:gd name="T6" fmla="*/ 0 w 61"/>
                <a:gd name="T7" fmla="*/ 22 h 95"/>
                <a:gd name="T8" fmla="*/ 17 w 61"/>
                <a:gd name="T9" fmla="*/ 64 h 95"/>
                <a:gd name="T10" fmla="*/ 7 w 61"/>
                <a:gd name="T11" fmla="*/ 77 h 95"/>
                <a:gd name="T12" fmla="*/ 20 w 61"/>
                <a:gd name="T13" fmla="*/ 95 h 95"/>
                <a:gd name="T14" fmla="*/ 61 w 61"/>
                <a:gd name="T15" fmla="*/ 77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95">
                  <a:moveTo>
                    <a:pt x="61" y="77"/>
                  </a:moveTo>
                  <a:lnTo>
                    <a:pt x="61" y="47"/>
                  </a:lnTo>
                  <a:lnTo>
                    <a:pt x="25" y="0"/>
                  </a:lnTo>
                  <a:lnTo>
                    <a:pt x="0" y="22"/>
                  </a:lnTo>
                  <a:lnTo>
                    <a:pt x="17" y="64"/>
                  </a:lnTo>
                  <a:lnTo>
                    <a:pt x="7" y="77"/>
                  </a:lnTo>
                  <a:lnTo>
                    <a:pt x="20" y="95"/>
                  </a:lnTo>
                  <a:lnTo>
                    <a:pt x="61" y="77"/>
                  </a:lnTo>
                  <a:close/>
                </a:path>
              </a:pathLst>
            </a:custGeom>
            <a:solidFill>
              <a:srgbClr val="AA67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87" name="iṡliḍé">
              <a:extLst>
                <a:ext uri="{FF2B5EF4-FFF2-40B4-BE49-F238E27FC236}">
                  <a16:creationId xmlns:a16="http://schemas.microsoft.com/office/drawing/2014/main" id="{CA443C4A-EF68-4864-9E14-94C88138BF8C}"/>
                </a:ext>
              </a:extLst>
            </p:cNvPr>
            <p:cNvSpPr/>
            <p:nvPr/>
          </p:nvSpPr>
          <p:spPr bwMode="auto">
            <a:xfrm>
              <a:off x="5672138" y="2674938"/>
              <a:ext cx="139700" cy="128588"/>
            </a:xfrm>
            <a:custGeom>
              <a:avLst/>
              <a:gdLst>
                <a:gd name="T0" fmla="*/ 49 w 88"/>
                <a:gd name="T1" fmla="*/ 65 h 81"/>
                <a:gd name="T2" fmla="*/ 88 w 88"/>
                <a:gd name="T3" fmla="*/ 17 h 81"/>
                <a:gd name="T4" fmla="*/ 67 w 88"/>
                <a:gd name="T5" fmla="*/ 0 h 81"/>
                <a:gd name="T6" fmla="*/ 33 w 88"/>
                <a:gd name="T7" fmla="*/ 27 h 81"/>
                <a:gd name="T8" fmla="*/ 28 w 88"/>
                <a:gd name="T9" fmla="*/ 14 h 81"/>
                <a:gd name="T10" fmla="*/ 0 w 88"/>
                <a:gd name="T11" fmla="*/ 60 h 81"/>
                <a:gd name="T12" fmla="*/ 19 w 88"/>
                <a:gd name="T13" fmla="*/ 81 h 81"/>
                <a:gd name="T14" fmla="*/ 49 w 88"/>
                <a:gd name="T15" fmla="*/ 65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81">
                  <a:moveTo>
                    <a:pt x="49" y="65"/>
                  </a:moveTo>
                  <a:lnTo>
                    <a:pt x="88" y="17"/>
                  </a:lnTo>
                  <a:lnTo>
                    <a:pt x="67" y="0"/>
                  </a:lnTo>
                  <a:lnTo>
                    <a:pt x="33" y="27"/>
                  </a:lnTo>
                  <a:lnTo>
                    <a:pt x="28" y="14"/>
                  </a:lnTo>
                  <a:lnTo>
                    <a:pt x="0" y="60"/>
                  </a:lnTo>
                  <a:lnTo>
                    <a:pt x="19" y="81"/>
                  </a:lnTo>
                  <a:lnTo>
                    <a:pt x="49" y="65"/>
                  </a:lnTo>
                  <a:close/>
                </a:path>
              </a:pathLst>
            </a:custGeom>
            <a:solidFill>
              <a:srgbClr val="D9CAA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88" name="íṧḻíḍê">
              <a:extLst>
                <a:ext uri="{FF2B5EF4-FFF2-40B4-BE49-F238E27FC236}">
                  <a16:creationId xmlns:a16="http://schemas.microsoft.com/office/drawing/2014/main" id="{A65FE011-8504-40DA-A1FA-983D36904785}"/>
                </a:ext>
              </a:extLst>
            </p:cNvPr>
            <p:cNvSpPr/>
            <p:nvPr/>
          </p:nvSpPr>
          <p:spPr bwMode="auto">
            <a:xfrm>
              <a:off x="4964113" y="2770188"/>
              <a:ext cx="750888" cy="368300"/>
            </a:xfrm>
            <a:custGeom>
              <a:avLst/>
              <a:gdLst>
                <a:gd name="T0" fmla="*/ 0 w 473"/>
                <a:gd name="T1" fmla="*/ 75 h 232"/>
                <a:gd name="T2" fmla="*/ 295 w 473"/>
                <a:gd name="T3" fmla="*/ 92 h 232"/>
                <a:gd name="T4" fmla="*/ 446 w 473"/>
                <a:gd name="T5" fmla="*/ 0 h 232"/>
                <a:gd name="T6" fmla="*/ 473 w 473"/>
                <a:gd name="T7" fmla="*/ 25 h 232"/>
                <a:gd name="T8" fmla="*/ 361 w 473"/>
                <a:gd name="T9" fmla="*/ 186 h 232"/>
                <a:gd name="T10" fmla="*/ 148 w 473"/>
                <a:gd name="T11" fmla="*/ 232 h 232"/>
                <a:gd name="T12" fmla="*/ 0 w 473"/>
                <a:gd name="T13" fmla="*/ 75 h 232"/>
              </a:gdLst>
              <a:ahLst/>
              <a:cxnLst>
                <a:cxn ang="0">
                  <a:pos x="T0" y="T1"/>
                </a:cxn>
                <a:cxn ang="0">
                  <a:pos x="T2" y="T3"/>
                </a:cxn>
                <a:cxn ang="0">
                  <a:pos x="T4" y="T5"/>
                </a:cxn>
                <a:cxn ang="0">
                  <a:pos x="T6" y="T7"/>
                </a:cxn>
                <a:cxn ang="0">
                  <a:pos x="T8" y="T9"/>
                </a:cxn>
                <a:cxn ang="0">
                  <a:pos x="T10" y="T11"/>
                </a:cxn>
                <a:cxn ang="0">
                  <a:pos x="T12" y="T13"/>
                </a:cxn>
              </a:cxnLst>
              <a:rect l="0" t="0" r="r" b="b"/>
              <a:pathLst>
                <a:path w="473" h="232">
                  <a:moveTo>
                    <a:pt x="0" y="75"/>
                  </a:moveTo>
                  <a:lnTo>
                    <a:pt x="295" y="92"/>
                  </a:lnTo>
                  <a:lnTo>
                    <a:pt x="446" y="0"/>
                  </a:lnTo>
                  <a:lnTo>
                    <a:pt x="473" y="25"/>
                  </a:lnTo>
                  <a:lnTo>
                    <a:pt x="361" y="186"/>
                  </a:lnTo>
                  <a:lnTo>
                    <a:pt x="148" y="232"/>
                  </a:lnTo>
                  <a:lnTo>
                    <a:pt x="0" y="75"/>
                  </a:lnTo>
                  <a:close/>
                </a:path>
              </a:pathLst>
            </a:custGeom>
            <a:solidFill>
              <a:srgbClr val="D670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89" name="ïṩļîḍe">
              <a:extLst>
                <a:ext uri="{FF2B5EF4-FFF2-40B4-BE49-F238E27FC236}">
                  <a16:creationId xmlns:a16="http://schemas.microsoft.com/office/drawing/2014/main" id="{94A7F289-9B0E-4BC7-BBCF-A925166EA55D}"/>
                </a:ext>
              </a:extLst>
            </p:cNvPr>
            <p:cNvSpPr/>
            <p:nvPr/>
          </p:nvSpPr>
          <p:spPr bwMode="auto">
            <a:xfrm>
              <a:off x="4832351" y="3348038"/>
              <a:ext cx="2363788" cy="1989138"/>
            </a:xfrm>
            <a:prstGeom prst="rect">
              <a:avLst/>
            </a:prstGeom>
            <a:solidFill>
              <a:srgbClr val="5D66D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0" name="ïśḷïḋé">
              <a:extLst>
                <a:ext uri="{FF2B5EF4-FFF2-40B4-BE49-F238E27FC236}">
                  <a16:creationId xmlns:a16="http://schemas.microsoft.com/office/drawing/2014/main" id="{FE319D0A-1AD1-4BCF-A0E3-B4D47A757CFD}"/>
                </a:ext>
              </a:extLst>
            </p:cNvPr>
            <p:cNvSpPr/>
            <p:nvPr/>
          </p:nvSpPr>
          <p:spPr bwMode="auto">
            <a:xfrm>
              <a:off x="4832351" y="3348038"/>
              <a:ext cx="2363788" cy="198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1" name="îsḷíďé">
              <a:extLst>
                <a:ext uri="{FF2B5EF4-FFF2-40B4-BE49-F238E27FC236}">
                  <a16:creationId xmlns:a16="http://schemas.microsoft.com/office/drawing/2014/main" id="{39FA5D34-FE81-4442-983C-5611939D7256}"/>
                </a:ext>
              </a:extLst>
            </p:cNvPr>
            <p:cNvSpPr/>
            <p:nvPr/>
          </p:nvSpPr>
          <p:spPr bwMode="auto">
            <a:xfrm>
              <a:off x="4794251" y="3348038"/>
              <a:ext cx="2441575" cy="501650"/>
            </a:xfrm>
            <a:prstGeom prst="rect">
              <a:avLst/>
            </a:prstGeom>
            <a:solidFill>
              <a:srgbClr val="EED5D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2" name="îṩḻíḓê">
              <a:extLst>
                <a:ext uri="{FF2B5EF4-FFF2-40B4-BE49-F238E27FC236}">
                  <a16:creationId xmlns:a16="http://schemas.microsoft.com/office/drawing/2014/main" id="{8D169D15-4E20-4050-976B-FA673AC0E156}"/>
                </a:ext>
              </a:extLst>
            </p:cNvPr>
            <p:cNvSpPr/>
            <p:nvPr/>
          </p:nvSpPr>
          <p:spPr bwMode="auto">
            <a:xfrm>
              <a:off x="7196138" y="3849688"/>
              <a:ext cx="1588" cy="74613"/>
            </a:xfrm>
            <a:prstGeom prst="rect">
              <a:avLst/>
            </a:prstGeom>
            <a:solidFill>
              <a:srgbClr val="25254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3" name="íŝļîḑê">
              <a:extLst>
                <a:ext uri="{FF2B5EF4-FFF2-40B4-BE49-F238E27FC236}">
                  <a16:creationId xmlns:a16="http://schemas.microsoft.com/office/drawing/2014/main" id="{F86F4C2A-9325-4603-9A19-CC169BFB6677}"/>
                </a:ext>
              </a:extLst>
            </p:cNvPr>
            <p:cNvSpPr/>
            <p:nvPr/>
          </p:nvSpPr>
          <p:spPr bwMode="auto">
            <a:xfrm>
              <a:off x="4832351" y="3917950"/>
              <a:ext cx="0" cy="6350"/>
            </a:xfrm>
            <a:custGeom>
              <a:avLst/>
              <a:gdLst>
                <a:gd name="T0" fmla="*/ 0 h 3"/>
                <a:gd name="T1" fmla="*/ 0 h 3"/>
                <a:gd name="T2" fmla="*/ 3 h 3"/>
                <a:gd name="T3" fmla="*/ 3 h 3"/>
                <a:gd name="T4" fmla="*/ 0 h 3"/>
              </a:gdLst>
              <a:ahLst/>
              <a:cxnLst>
                <a:cxn ang="0">
                  <a:pos x="0" y="T0"/>
                </a:cxn>
                <a:cxn ang="0">
                  <a:pos x="0" y="T1"/>
                </a:cxn>
                <a:cxn ang="0">
                  <a:pos x="0" y="T2"/>
                </a:cxn>
                <a:cxn ang="0">
                  <a:pos x="0" y="T3"/>
                </a:cxn>
                <a:cxn ang="0">
                  <a:pos x="0" y="T4"/>
                </a:cxn>
              </a:cxnLst>
              <a:rect l="0" t="0" r="r" b="b"/>
              <a:pathLst>
                <a:path h="3">
                  <a:moveTo>
                    <a:pt x="0" y="0"/>
                  </a:moveTo>
                  <a:cubicBezTo>
                    <a:pt x="0" y="0"/>
                    <a:pt x="0" y="0"/>
                    <a:pt x="0" y="0"/>
                  </a:cubicBezTo>
                  <a:cubicBezTo>
                    <a:pt x="0" y="3"/>
                    <a:pt x="0" y="3"/>
                    <a:pt x="0" y="3"/>
                  </a:cubicBezTo>
                  <a:cubicBezTo>
                    <a:pt x="0" y="3"/>
                    <a:pt x="0" y="3"/>
                    <a:pt x="0" y="3"/>
                  </a:cubicBezTo>
                  <a:cubicBezTo>
                    <a:pt x="0" y="0"/>
                    <a:pt x="0" y="0"/>
                    <a:pt x="0" y="0"/>
                  </a:cubicBezTo>
                </a:path>
              </a:pathLst>
            </a:custGeom>
            <a:solidFill>
              <a:srgbClr val="2525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4" name="íş1iḋe">
              <a:extLst>
                <a:ext uri="{FF2B5EF4-FFF2-40B4-BE49-F238E27FC236}">
                  <a16:creationId xmlns:a16="http://schemas.microsoft.com/office/drawing/2014/main" id="{366B2A45-A4B8-489A-B5C9-5977AFF137B9}"/>
                </a:ext>
              </a:extLst>
            </p:cNvPr>
            <p:cNvSpPr/>
            <p:nvPr/>
          </p:nvSpPr>
          <p:spPr bwMode="auto">
            <a:xfrm>
              <a:off x="4832351" y="3849688"/>
              <a:ext cx="0" cy="68263"/>
            </a:xfrm>
            <a:custGeom>
              <a:avLst/>
              <a:gdLst>
                <a:gd name="T0" fmla="*/ 0 h 39"/>
                <a:gd name="T1" fmla="*/ 0 h 39"/>
                <a:gd name="T2" fmla="*/ 39 h 39"/>
                <a:gd name="T3" fmla="*/ 39 h 39"/>
                <a:gd name="T4" fmla="*/ 0 h 39"/>
              </a:gdLst>
              <a:ahLst/>
              <a:cxnLst>
                <a:cxn ang="0">
                  <a:pos x="0" y="T0"/>
                </a:cxn>
                <a:cxn ang="0">
                  <a:pos x="0" y="T1"/>
                </a:cxn>
                <a:cxn ang="0">
                  <a:pos x="0" y="T2"/>
                </a:cxn>
                <a:cxn ang="0">
                  <a:pos x="0" y="T3"/>
                </a:cxn>
                <a:cxn ang="0">
                  <a:pos x="0" y="T4"/>
                </a:cxn>
              </a:cxnLst>
              <a:rect l="0" t="0" r="r" b="b"/>
              <a:pathLst>
                <a:path h="39">
                  <a:moveTo>
                    <a:pt x="0" y="0"/>
                  </a:moveTo>
                  <a:cubicBezTo>
                    <a:pt x="0" y="0"/>
                    <a:pt x="0" y="0"/>
                    <a:pt x="0" y="0"/>
                  </a:cubicBezTo>
                  <a:cubicBezTo>
                    <a:pt x="0" y="39"/>
                    <a:pt x="0" y="39"/>
                    <a:pt x="0" y="39"/>
                  </a:cubicBezTo>
                  <a:cubicBezTo>
                    <a:pt x="0" y="39"/>
                    <a:pt x="0" y="39"/>
                    <a:pt x="0" y="39"/>
                  </a:cubicBezTo>
                  <a:cubicBezTo>
                    <a:pt x="0" y="0"/>
                    <a:pt x="0" y="0"/>
                    <a:pt x="0" y="0"/>
                  </a:cubicBezTo>
                </a:path>
              </a:pathLst>
            </a:custGeom>
            <a:solidFill>
              <a:srgbClr val="C065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5" name="iṥlîdè">
              <a:extLst>
                <a:ext uri="{FF2B5EF4-FFF2-40B4-BE49-F238E27FC236}">
                  <a16:creationId xmlns:a16="http://schemas.microsoft.com/office/drawing/2014/main" id="{41F71E36-E217-4FB8-BBBE-93157AA8653C}"/>
                </a:ext>
              </a:extLst>
            </p:cNvPr>
            <p:cNvSpPr/>
            <p:nvPr/>
          </p:nvSpPr>
          <p:spPr bwMode="auto">
            <a:xfrm>
              <a:off x="4832351" y="3849688"/>
              <a:ext cx="2363788" cy="74613"/>
            </a:xfrm>
            <a:custGeom>
              <a:avLst/>
              <a:gdLst>
                <a:gd name="T0" fmla="*/ 1489 w 1489"/>
                <a:gd name="T1" fmla="*/ 0 h 47"/>
                <a:gd name="T2" fmla="*/ 0 w 1489"/>
                <a:gd name="T3" fmla="*/ 0 h 47"/>
                <a:gd name="T4" fmla="*/ 0 w 1489"/>
                <a:gd name="T5" fmla="*/ 43 h 47"/>
                <a:gd name="T6" fmla="*/ 0 w 1489"/>
                <a:gd name="T7" fmla="*/ 47 h 47"/>
                <a:gd name="T8" fmla="*/ 1489 w 1489"/>
                <a:gd name="T9" fmla="*/ 47 h 47"/>
                <a:gd name="T10" fmla="*/ 1489 w 1489"/>
                <a:gd name="T11" fmla="*/ 0 h 47"/>
              </a:gdLst>
              <a:ahLst/>
              <a:cxnLst>
                <a:cxn ang="0">
                  <a:pos x="T0" y="T1"/>
                </a:cxn>
                <a:cxn ang="0">
                  <a:pos x="T2" y="T3"/>
                </a:cxn>
                <a:cxn ang="0">
                  <a:pos x="T4" y="T5"/>
                </a:cxn>
                <a:cxn ang="0">
                  <a:pos x="T6" y="T7"/>
                </a:cxn>
                <a:cxn ang="0">
                  <a:pos x="T8" y="T9"/>
                </a:cxn>
                <a:cxn ang="0">
                  <a:pos x="T10" y="T11"/>
                </a:cxn>
              </a:cxnLst>
              <a:rect l="0" t="0" r="r" b="b"/>
              <a:pathLst>
                <a:path w="1489" h="47">
                  <a:moveTo>
                    <a:pt x="1489" y="0"/>
                  </a:moveTo>
                  <a:lnTo>
                    <a:pt x="0" y="0"/>
                  </a:lnTo>
                  <a:lnTo>
                    <a:pt x="0" y="43"/>
                  </a:lnTo>
                  <a:lnTo>
                    <a:pt x="0" y="47"/>
                  </a:lnTo>
                  <a:lnTo>
                    <a:pt x="1489" y="47"/>
                  </a:lnTo>
                  <a:lnTo>
                    <a:pt x="1489" y="0"/>
                  </a:lnTo>
                  <a:close/>
                </a:path>
              </a:pathLst>
            </a:custGeom>
            <a:solidFill>
              <a:srgbClr val="545C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6" name="îś1ïḓè">
              <a:extLst>
                <a:ext uri="{FF2B5EF4-FFF2-40B4-BE49-F238E27FC236}">
                  <a16:creationId xmlns:a16="http://schemas.microsoft.com/office/drawing/2014/main" id="{DC286DF5-96A4-4EE1-A026-47C8801BB512}"/>
                </a:ext>
              </a:extLst>
            </p:cNvPr>
            <p:cNvSpPr/>
            <p:nvPr/>
          </p:nvSpPr>
          <p:spPr bwMode="auto">
            <a:xfrm>
              <a:off x="4832351" y="3849688"/>
              <a:ext cx="2363788" cy="74613"/>
            </a:xfrm>
            <a:custGeom>
              <a:avLst/>
              <a:gdLst>
                <a:gd name="T0" fmla="*/ 1489 w 1489"/>
                <a:gd name="T1" fmla="*/ 0 h 47"/>
                <a:gd name="T2" fmla="*/ 0 w 1489"/>
                <a:gd name="T3" fmla="*/ 0 h 47"/>
                <a:gd name="T4" fmla="*/ 0 w 1489"/>
                <a:gd name="T5" fmla="*/ 43 h 47"/>
                <a:gd name="T6" fmla="*/ 0 w 1489"/>
                <a:gd name="T7" fmla="*/ 47 h 47"/>
                <a:gd name="T8" fmla="*/ 1489 w 1489"/>
                <a:gd name="T9" fmla="*/ 47 h 47"/>
                <a:gd name="T10" fmla="*/ 1489 w 1489"/>
                <a:gd name="T11" fmla="*/ 0 h 47"/>
              </a:gdLst>
              <a:ahLst/>
              <a:cxnLst>
                <a:cxn ang="0">
                  <a:pos x="T0" y="T1"/>
                </a:cxn>
                <a:cxn ang="0">
                  <a:pos x="T2" y="T3"/>
                </a:cxn>
                <a:cxn ang="0">
                  <a:pos x="T4" y="T5"/>
                </a:cxn>
                <a:cxn ang="0">
                  <a:pos x="T6" y="T7"/>
                </a:cxn>
                <a:cxn ang="0">
                  <a:pos x="T8" y="T9"/>
                </a:cxn>
                <a:cxn ang="0">
                  <a:pos x="T10" y="T11"/>
                </a:cxn>
              </a:cxnLst>
              <a:rect l="0" t="0" r="r" b="b"/>
              <a:pathLst>
                <a:path w="1489" h="47">
                  <a:moveTo>
                    <a:pt x="1489" y="0"/>
                  </a:moveTo>
                  <a:lnTo>
                    <a:pt x="0" y="0"/>
                  </a:lnTo>
                  <a:lnTo>
                    <a:pt x="0" y="43"/>
                  </a:lnTo>
                  <a:lnTo>
                    <a:pt x="0" y="47"/>
                  </a:lnTo>
                  <a:lnTo>
                    <a:pt x="1489" y="47"/>
                  </a:lnTo>
                  <a:lnTo>
                    <a:pt x="148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7" name="ïšḻíďê">
              <a:extLst>
                <a:ext uri="{FF2B5EF4-FFF2-40B4-BE49-F238E27FC236}">
                  <a16:creationId xmlns:a16="http://schemas.microsoft.com/office/drawing/2014/main" id="{CC595B62-6B47-4547-881C-B660EF7C9640}"/>
                </a:ext>
              </a:extLst>
            </p:cNvPr>
            <p:cNvSpPr/>
            <p:nvPr/>
          </p:nvSpPr>
          <p:spPr bwMode="auto">
            <a:xfrm>
              <a:off x="5532438" y="4068763"/>
              <a:ext cx="965200" cy="966788"/>
            </a:xfrm>
            <a:custGeom>
              <a:avLst/>
              <a:gdLst>
                <a:gd name="T0" fmla="*/ 608 w 608"/>
                <a:gd name="T1" fmla="*/ 107 h 609"/>
                <a:gd name="T2" fmla="*/ 501 w 608"/>
                <a:gd name="T3" fmla="*/ 0 h 609"/>
                <a:gd name="T4" fmla="*/ 304 w 608"/>
                <a:gd name="T5" fmla="*/ 199 h 609"/>
                <a:gd name="T6" fmla="*/ 106 w 608"/>
                <a:gd name="T7" fmla="*/ 0 h 609"/>
                <a:gd name="T8" fmla="*/ 0 w 608"/>
                <a:gd name="T9" fmla="*/ 107 h 609"/>
                <a:gd name="T10" fmla="*/ 197 w 608"/>
                <a:gd name="T11" fmla="*/ 305 h 609"/>
                <a:gd name="T12" fmla="*/ 0 w 608"/>
                <a:gd name="T13" fmla="*/ 502 h 609"/>
                <a:gd name="T14" fmla="*/ 106 w 608"/>
                <a:gd name="T15" fmla="*/ 609 h 609"/>
                <a:gd name="T16" fmla="*/ 304 w 608"/>
                <a:gd name="T17" fmla="*/ 411 h 609"/>
                <a:gd name="T18" fmla="*/ 501 w 608"/>
                <a:gd name="T19" fmla="*/ 609 h 609"/>
                <a:gd name="T20" fmla="*/ 608 w 608"/>
                <a:gd name="T21" fmla="*/ 502 h 609"/>
                <a:gd name="T22" fmla="*/ 410 w 608"/>
                <a:gd name="T23" fmla="*/ 305 h 609"/>
                <a:gd name="T24" fmla="*/ 608 w 608"/>
                <a:gd name="T25" fmla="*/ 107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8" h="609">
                  <a:moveTo>
                    <a:pt x="608" y="107"/>
                  </a:moveTo>
                  <a:lnTo>
                    <a:pt x="501" y="0"/>
                  </a:lnTo>
                  <a:lnTo>
                    <a:pt x="304" y="199"/>
                  </a:lnTo>
                  <a:lnTo>
                    <a:pt x="106" y="0"/>
                  </a:lnTo>
                  <a:lnTo>
                    <a:pt x="0" y="107"/>
                  </a:lnTo>
                  <a:lnTo>
                    <a:pt x="197" y="305"/>
                  </a:lnTo>
                  <a:lnTo>
                    <a:pt x="0" y="502"/>
                  </a:lnTo>
                  <a:lnTo>
                    <a:pt x="106" y="609"/>
                  </a:lnTo>
                  <a:lnTo>
                    <a:pt x="304" y="411"/>
                  </a:lnTo>
                  <a:lnTo>
                    <a:pt x="501" y="609"/>
                  </a:lnTo>
                  <a:lnTo>
                    <a:pt x="608" y="502"/>
                  </a:lnTo>
                  <a:lnTo>
                    <a:pt x="410" y="305"/>
                  </a:lnTo>
                  <a:lnTo>
                    <a:pt x="608" y="1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8" name="ïṩḷîḋê">
              <a:extLst>
                <a:ext uri="{FF2B5EF4-FFF2-40B4-BE49-F238E27FC236}">
                  <a16:creationId xmlns:a16="http://schemas.microsoft.com/office/drawing/2014/main" id="{B37E857C-9418-497B-AFE6-316C4FFF3F39}"/>
                </a:ext>
              </a:extLst>
            </p:cNvPr>
            <p:cNvSpPr/>
            <p:nvPr/>
          </p:nvSpPr>
          <p:spPr bwMode="auto">
            <a:xfrm>
              <a:off x="4765676" y="3716338"/>
              <a:ext cx="139700" cy="127000"/>
            </a:xfrm>
            <a:custGeom>
              <a:avLst/>
              <a:gdLst>
                <a:gd name="T0" fmla="*/ 20 w 88"/>
                <a:gd name="T1" fmla="*/ 50 h 80"/>
                <a:gd name="T2" fmla="*/ 74 w 88"/>
                <a:gd name="T3" fmla="*/ 80 h 80"/>
                <a:gd name="T4" fmla="*/ 88 w 88"/>
                <a:gd name="T5" fmla="*/ 58 h 80"/>
                <a:gd name="T6" fmla="*/ 56 w 88"/>
                <a:gd name="T7" fmla="*/ 29 h 80"/>
                <a:gd name="T8" fmla="*/ 68 w 88"/>
                <a:gd name="T9" fmla="*/ 21 h 80"/>
                <a:gd name="T10" fmla="*/ 18 w 88"/>
                <a:gd name="T11" fmla="*/ 0 h 80"/>
                <a:gd name="T12" fmla="*/ 0 w 88"/>
                <a:gd name="T13" fmla="*/ 22 h 80"/>
                <a:gd name="T14" fmla="*/ 20 w 88"/>
                <a:gd name="T15" fmla="*/ 5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80">
                  <a:moveTo>
                    <a:pt x="20" y="50"/>
                  </a:moveTo>
                  <a:lnTo>
                    <a:pt x="74" y="80"/>
                  </a:lnTo>
                  <a:lnTo>
                    <a:pt x="88" y="58"/>
                  </a:lnTo>
                  <a:lnTo>
                    <a:pt x="56" y="29"/>
                  </a:lnTo>
                  <a:lnTo>
                    <a:pt x="68" y="21"/>
                  </a:lnTo>
                  <a:lnTo>
                    <a:pt x="18" y="0"/>
                  </a:lnTo>
                  <a:lnTo>
                    <a:pt x="0" y="22"/>
                  </a:lnTo>
                  <a:lnTo>
                    <a:pt x="20" y="50"/>
                  </a:lnTo>
                  <a:close/>
                </a:path>
              </a:pathLst>
            </a:custGeom>
            <a:solidFill>
              <a:srgbClr val="D9CAA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99" name="îśḷïḑè">
              <a:extLst>
                <a:ext uri="{FF2B5EF4-FFF2-40B4-BE49-F238E27FC236}">
                  <a16:creationId xmlns:a16="http://schemas.microsoft.com/office/drawing/2014/main" id="{25C74383-6E4D-4F0F-83C5-9BABC02ED661}"/>
                </a:ext>
              </a:extLst>
            </p:cNvPr>
            <p:cNvSpPr/>
            <p:nvPr/>
          </p:nvSpPr>
          <p:spPr bwMode="auto">
            <a:xfrm>
              <a:off x="6756401" y="3467100"/>
              <a:ext cx="1169988" cy="660400"/>
            </a:xfrm>
            <a:custGeom>
              <a:avLst/>
              <a:gdLst>
                <a:gd name="T0" fmla="*/ 737 w 737"/>
                <a:gd name="T1" fmla="*/ 288 h 416"/>
                <a:gd name="T2" fmla="*/ 53 w 737"/>
                <a:gd name="T3" fmla="*/ 416 h 416"/>
                <a:gd name="T4" fmla="*/ 0 w 737"/>
                <a:gd name="T5" fmla="*/ 128 h 416"/>
                <a:gd name="T6" fmla="*/ 683 w 737"/>
                <a:gd name="T7" fmla="*/ 0 h 416"/>
                <a:gd name="T8" fmla="*/ 737 w 737"/>
                <a:gd name="T9" fmla="*/ 288 h 416"/>
              </a:gdLst>
              <a:ahLst/>
              <a:cxnLst>
                <a:cxn ang="0">
                  <a:pos x="T0" y="T1"/>
                </a:cxn>
                <a:cxn ang="0">
                  <a:pos x="T2" y="T3"/>
                </a:cxn>
                <a:cxn ang="0">
                  <a:pos x="T4" y="T5"/>
                </a:cxn>
                <a:cxn ang="0">
                  <a:pos x="T6" y="T7"/>
                </a:cxn>
                <a:cxn ang="0">
                  <a:pos x="T8" y="T9"/>
                </a:cxn>
              </a:cxnLst>
              <a:rect l="0" t="0" r="r" b="b"/>
              <a:pathLst>
                <a:path w="737" h="416">
                  <a:moveTo>
                    <a:pt x="737" y="288"/>
                  </a:moveTo>
                  <a:lnTo>
                    <a:pt x="53" y="416"/>
                  </a:lnTo>
                  <a:lnTo>
                    <a:pt x="0" y="128"/>
                  </a:lnTo>
                  <a:lnTo>
                    <a:pt x="683" y="0"/>
                  </a:lnTo>
                  <a:lnTo>
                    <a:pt x="737" y="288"/>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00" name="íṩḻîḋè">
              <a:extLst>
                <a:ext uri="{FF2B5EF4-FFF2-40B4-BE49-F238E27FC236}">
                  <a16:creationId xmlns:a16="http://schemas.microsoft.com/office/drawing/2014/main" id="{7F2F3100-AF1A-4AEB-8ADE-79B306D613AC}"/>
                </a:ext>
              </a:extLst>
            </p:cNvPr>
            <p:cNvSpPr/>
            <p:nvPr/>
          </p:nvSpPr>
          <p:spPr bwMode="auto">
            <a:xfrm>
              <a:off x="6911976" y="3717925"/>
              <a:ext cx="207963" cy="247650"/>
            </a:xfrm>
            <a:custGeom>
              <a:avLst/>
              <a:gdLst>
                <a:gd name="T0" fmla="*/ 64 w 117"/>
                <a:gd name="T1" fmla="*/ 140 h 140"/>
                <a:gd name="T2" fmla="*/ 0 w 117"/>
                <a:gd name="T3" fmla="*/ 21 h 140"/>
                <a:gd name="T4" fmla="*/ 32 w 117"/>
                <a:gd name="T5" fmla="*/ 15 h 140"/>
                <a:gd name="T6" fmla="*/ 57 w 117"/>
                <a:gd name="T7" fmla="*/ 66 h 140"/>
                <a:gd name="T8" fmla="*/ 77 w 117"/>
                <a:gd name="T9" fmla="*/ 109 h 140"/>
                <a:gd name="T10" fmla="*/ 77 w 117"/>
                <a:gd name="T11" fmla="*/ 109 h 140"/>
                <a:gd name="T12" fmla="*/ 80 w 117"/>
                <a:gd name="T13" fmla="*/ 62 h 140"/>
                <a:gd name="T14" fmla="*/ 86 w 117"/>
                <a:gd name="T15" fmla="*/ 5 h 140"/>
                <a:gd name="T16" fmla="*/ 117 w 117"/>
                <a:gd name="T17" fmla="*/ 0 h 140"/>
                <a:gd name="T18" fmla="*/ 98 w 117"/>
                <a:gd name="T19" fmla="*/ 134 h 140"/>
                <a:gd name="T20" fmla="*/ 64 w 117"/>
                <a:gd name="T21"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140">
                  <a:moveTo>
                    <a:pt x="64" y="140"/>
                  </a:moveTo>
                  <a:cubicBezTo>
                    <a:pt x="0" y="21"/>
                    <a:pt x="0" y="21"/>
                    <a:pt x="0" y="21"/>
                  </a:cubicBezTo>
                  <a:cubicBezTo>
                    <a:pt x="32" y="15"/>
                    <a:pt x="32" y="15"/>
                    <a:pt x="32" y="15"/>
                  </a:cubicBezTo>
                  <a:cubicBezTo>
                    <a:pt x="57" y="66"/>
                    <a:pt x="57" y="66"/>
                    <a:pt x="57" y="66"/>
                  </a:cubicBezTo>
                  <a:cubicBezTo>
                    <a:pt x="64" y="80"/>
                    <a:pt x="71" y="94"/>
                    <a:pt x="77" y="109"/>
                  </a:cubicBezTo>
                  <a:cubicBezTo>
                    <a:pt x="77" y="109"/>
                    <a:pt x="77" y="109"/>
                    <a:pt x="77" y="109"/>
                  </a:cubicBezTo>
                  <a:cubicBezTo>
                    <a:pt x="78" y="93"/>
                    <a:pt x="79" y="77"/>
                    <a:pt x="80" y="62"/>
                  </a:cubicBezTo>
                  <a:cubicBezTo>
                    <a:pt x="86" y="5"/>
                    <a:pt x="86" y="5"/>
                    <a:pt x="86" y="5"/>
                  </a:cubicBezTo>
                  <a:cubicBezTo>
                    <a:pt x="117" y="0"/>
                    <a:pt x="117" y="0"/>
                    <a:pt x="117" y="0"/>
                  </a:cubicBezTo>
                  <a:cubicBezTo>
                    <a:pt x="98" y="134"/>
                    <a:pt x="98" y="134"/>
                    <a:pt x="98" y="134"/>
                  </a:cubicBezTo>
                  <a:lnTo>
                    <a:pt x="64" y="140"/>
                  </a:lnTo>
                  <a:close/>
                </a:path>
              </a:pathLst>
            </a:custGeom>
            <a:solidFill>
              <a:srgbClr val="353A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01" name="íṧľíďé">
              <a:extLst>
                <a:ext uri="{FF2B5EF4-FFF2-40B4-BE49-F238E27FC236}">
                  <a16:creationId xmlns:a16="http://schemas.microsoft.com/office/drawing/2014/main" id="{166366F1-C01D-49C6-85A0-996487DF50C5}"/>
                </a:ext>
              </a:extLst>
            </p:cNvPr>
            <p:cNvSpPr/>
            <p:nvPr/>
          </p:nvSpPr>
          <p:spPr bwMode="auto">
            <a:xfrm>
              <a:off x="7138988" y="3676650"/>
              <a:ext cx="239713" cy="257175"/>
            </a:xfrm>
            <a:custGeom>
              <a:avLst/>
              <a:gdLst>
                <a:gd name="T0" fmla="*/ 128 w 135"/>
                <a:gd name="T1" fmla="*/ 60 h 145"/>
                <a:gd name="T2" fmla="*/ 78 w 135"/>
                <a:gd name="T3" fmla="*/ 138 h 145"/>
                <a:gd name="T4" fmla="*/ 7 w 135"/>
                <a:gd name="T5" fmla="*/ 85 h 145"/>
                <a:gd name="T6" fmla="*/ 56 w 135"/>
                <a:gd name="T7" fmla="*/ 8 h 145"/>
                <a:gd name="T8" fmla="*/ 128 w 135"/>
                <a:gd name="T9" fmla="*/ 60 h 145"/>
                <a:gd name="T10" fmla="*/ 37 w 135"/>
                <a:gd name="T11" fmla="*/ 79 h 145"/>
                <a:gd name="T12" fmla="*/ 75 w 135"/>
                <a:gd name="T13" fmla="*/ 116 h 145"/>
                <a:gd name="T14" fmla="*/ 98 w 135"/>
                <a:gd name="T15" fmla="*/ 67 h 145"/>
                <a:gd name="T16" fmla="*/ 59 w 135"/>
                <a:gd name="T17" fmla="*/ 31 h 145"/>
                <a:gd name="T18" fmla="*/ 37 w 135"/>
                <a:gd name="T19" fmla="*/ 79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45">
                  <a:moveTo>
                    <a:pt x="128" y="60"/>
                  </a:moveTo>
                  <a:cubicBezTo>
                    <a:pt x="135" y="102"/>
                    <a:pt x="115" y="132"/>
                    <a:pt x="78" y="138"/>
                  </a:cubicBezTo>
                  <a:cubicBezTo>
                    <a:pt x="41" y="145"/>
                    <a:pt x="14" y="121"/>
                    <a:pt x="7" y="85"/>
                  </a:cubicBezTo>
                  <a:cubicBezTo>
                    <a:pt x="0" y="48"/>
                    <a:pt x="18" y="15"/>
                    <a:pt x="56" y="8"/>
                  </a:cubicBezTo>
                  <a:cubicBezTo>
                    <a:pt x="95" y="0"/>
                    <a:pt x="121" y="26"/>
                    <a:pt x="128" y="60"/>
                  </a:cubicBezTo>
                  <a:close/>
                  <a:moveTo>
                    <a:pt x="37" y="79"/>
                  </a:moveTo>
                  <a:cubicBezTo>
                    <a:pt x="41" y="104"/>
                    <a:pt x="56" y="119"/>
                    <a:pt x="75" y="116"/>
                  </a:cubicBezTo>
                  <a:cubicBezTo>
                    <a:pt x="95" y="112"/>
                    <a:pt x="102" y="91"/>
                    <a:pt x="98" y="67"/>
                  </a:cubicBezTo>
                  <a:cubicBezTo>
                    <a:pt x="93" y="44"/>
                    <a:pt x="79" y="27"/>
                    <a:pt x="59" y="31"/>
                  </a:cubicBezTo>
                  <a:cubicBezTo>
                    <a:pt x="40" y="34"/>
                    <a:pt x="32" y="55"/>
                    <a:pt x="37" y="79"/>
                  </a:cubicBezTo>
                  <a:close/>
                </a:path>
              </a:pathLst>
            </a:custGeom>
            <a:solidFill>
              <a:srgbClr val="353A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02" name="ïṣ1íḑé">
              <a:extLst>
                <a:ext uri="{FF2B5EF4-FFF2-40B4-BE49-F238E27FC236}">
                  <a16:creationId xmlns:a16="http://schemas.microsoft.com/office/drawing/2014/main" id="{8CB9850B-E913-4502-BE73-7CBC8B728FBD}"/>
                </a:ext>
              </a:extLst>
            </p:cNvPr>
            <p:cNvSpPr/>
            <p:nvPr/>
          </p:nvSpPr>
          <p:spPr bwMode="auto">
            <a:xfrm>
              <a:off x="7351713" y="3641725"/>
              <a:ext cx="179388" cy="244475"/>
            </a:xfrm>
            <a:custGeom>
              <a:avLst/>
              <a:gdLst>
                <a:gd name="T0" fmla="*/ 43 w 113"/>
                <a:gd name="T1" fmla="*/ 39 h 154"/>
                <a:gd name="T2" fmla="*/ 5 w 113"/>
                <a:gd name="T3" fmla="*/ 47 h 154"/>
                <a:gd name="T4" fmla="*/ 0 w 113"/>
                <a:gd name="T5" fmla="*/ 20 h 154"/>
                <a:gd name="T6" fmla="*/ 109 w 113"/>
                <a:gd name="T7" fmla="*/ 0 h 154"/>
                <a:gd name="T8" fmla="*/ 113 w 113"/>
                <a:gd name="T9" fmla="*/ 27 h 154"/>
                <a:gd name="T10" fmla="*/ 75 w 113"/>
                <a:gd name="T11" fmla="*/ 34 h 154"/>
                <a:gd name="T12" fmla="*/ 96 w 113"/>
                <a:gd name="T13" fmla="*/ 147 h 154"/>
                <a:gd name="T14" fmla="*/ 65 w 113"/>
                <a:gd name="T15" fmla="*/ 154 h 154"/>
                <a:gd name="T16" fmla="*/ 43 w 113"/>
                <a:gd name="T17" fmla="*/ 39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54">
                  <a:moveTo>
                    <a:pt x="43" y="39"/>
                  </a:moveTo>
                  <a:lnTo>
                    <a:pt x="5" y="47"/>
                  </a:lnTo>
                  <a:lnTo>
                    <a:pt x="0" y="20"/>
                  </a:lnTo>
                  <a:lnTo>
                    <a:pt x="109" y="0"/>
                  </a:lnTo>
                  <a:lnTo>
                    <a:pt x="113" y="27"/>
                  </a:lnTo>
                  <a:lnTo>
                    <a:pt x="75" y="34"/>
                  </a:lnTo>
                  <a:lnTo>
                    <a:pt x="96" y="147"/>
                  </a:lnTo>
                  <a:lnTo>
                    <a:pt x="65" y="154"/>
                  </a:lnTo>
                  <a:lnTo>
                    <a:pt x="43" y="39"/>
                  </a:lnTo>
                  <a:close/>
                </a:path>
              </a:pathLst>
            </a:custGeom>
            <a:solidFill>
              <a:srgbClr val="353A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03" name="ïS1idé">
              <a:extLst>
                <a:ext uri="{FF2B5EF4-FFF2-40B4-BE49-F238E27FC236}">
                  <a16:creationId xmlns:a16="http://schemas.microsoft.com/office/drawing/2014/main" id="{B4DD1610-6690-4062-86DA-EEA6772ABC41}"/>
                </a:ext>
              </a:extLst>
            </p:cNvPr>
            <p:cNvSpPr/>
            <p:nvPr/>
          </p:nvSpPr>
          <p:spPr bwMode="auto">
            <a:xfrm>
              <a:off x="7551738" y="3609975"/>
              <a:ext cx="184150" cy="249238"/>
            </a:xfrm>
            <a:custGeom>
              <a:avLst/>
              <a:gdLst>
                <a:gd name="T0" fmla="*/ 99 w 116"/>
                <a:gd name="T1" fmla="*/ 81 h 157"/>
                <a:gd name="T2" fmla="*/ 46 w 116"/>
                <a:gd name="T3" fmla="*/ 91 h 157"/>
                <a:gd name="T4" fmla="*/ 53 w 116"/>
                <a:gd name="T5" fmla="*/ 125 h 157"/>
                <a:gd name="T6" fmla="*/ 111 w 116"/>
                <a:gd name="T7" fmla="*/ 114 h 157"/>
                <a:gd name="T8" fmla="*/ 116 w 116"/>
                <a:gd name="T9" fmla="*/ 141 h 157"/>
                <a:gd name="T10" fmla="*/ 26 w 116"/>
                <a:gd name="T11" fmla="*/ 157 h 157"/>
                <a:gd name="T12" fmla="*/ 0 w 116"/>
                <a:gd name="T13" fmla="*/ 17 h 157"/>
                <a:gd name="T14" fmla="*/ 87 w 116"/>
                <a:gd name="T15" fmla="*/ 0 h 157"/>
                <a:gd name="T16" fmla="*/ 91 w 116"/>
                <a:gd name="T17" fmla="*/ 27 h 157"/>
                <a:gd name="T18" fmla="*/ 36 w 116"/>
                <a:gd name="T19" fmla="*/ 37 h 157"/>
                <a:gd name="T20" fmla="*/ 42 w 116"/>
                <a:gd name="T21" fmla="*/ 66 h 157"/>
                <a:gd name="T22" fmla="*/ 95 w 116"/>
                <a:gd name="T23" fmla="*/ 56 h 157"/>
                <a:gd name="T24" fmla="*/ 99 w 116"/>
                <a:gd name="T25" fmla="*/ 81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57">
                  <a:moveTo>
                    <a:pt x="99" y="81"/>
                  </a:moveTo>
                  <a:lnTo>
                    <a:pt x="46" y="91"/>
                  </a:lnTo>
                  <a:lnTo>
                    <a:pt x="53" y="125"/>
                  </a:lnTo>
                  <a:lnTo>
                    <a:pt x="111" y="114"/>
                  </a:lnTo>
                  <a:lnTo>
                    <a:pt x="116" y="141"/>
                  </a:lnTo>
                  <a:lnTo>
                    <a:pt x="26" y="157"/>
                  </a:lnTo>
                  <a:lnTo>
                    <a:pt x="0" y="17"/>
                  </a:lnTo>
                  <a:lnTo>
                    <a:pt x="87" y="0"/>
                  </a:lnTo>
                  <a:lnTo>
                    <a:pt x="91" y="27"/>
                  </a:lnTo>
                  <a:lnTo>
                    <a:pt x="36" y="37"/>
                  </a:lnTo>
                  <a:lnTo>
                    <a:pt x="42" y="66"/>
                  </a:lnTo>
                  <a:lnTo>
                    <a:pt x="95" y="56"/>
                  </a:lnTo>
                  <a:lnTo>
                    <a:pt x="99" y="81"/>
                  </a:lnTo>
                  <a:close/>
                </a:path>
              </a:pathLst>
            </a:custGeom>
            <a:solidFill>
              <a:srgbClr val="353A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04" name="íṥľíḋê">
              <a:extLst>
                <a:ext uri="{FF2B5EF4-FFF2-40B4-BE49-F238E27FC236}">
                  <a16:creationId xmlns:a16="http://schemas.microsoft.com/office/drawing/2014/main" id="{C64FB0ED-7EC1-40B8-8DA1-E12E6EDF4BE1}"/>
                </a:ext>
              </a:extLst>
            </p:cNvPr>
            <p:cNvSpPr/>
            <p:nvPr/>
          </p:nvSpPr>
          <p:spPr bwMode="auto">
            <a:xfrm>
              <a:off x="7689851" y="3833813"/>
              <a:ext cx="119063" cy="138113"/>
            </a:xfrm>
            <a:custGeom>
              <a:avLst/>
              <a:gdLst>
                <a:gd name="T0" fmla="*/ 30 w 75"/>
                <a:gd name="T1" fmla="*/ 0 h 87"/>
                <a:gd name="T2" fmla="*/ 61 w 75"/>
                <a:gd name="T3" fmla="*/ 2 h 87"/>
                <a:gd name="T4" fmla="*/ 75 w 75"/>
                <a:gd name="T5" fmla="*/ 58 h 87"/>
                <a:gd name="T6" fmla="*/ 48 w 75"/>
                <a:gd name="T7" fmla="*/ 87 h 87"/>
                <a:gd name="T8" fmla="*/ 12 w 75"/>
                <a:gd name="T9" fmla="*/ 83 h 87"/>
                <a:gd name="T10" fmla="*/ 13 w 75"/>
                <a:gd name="T11" fmla="*/ 53 h 87"/>
                <a:gd name="T12" fmla="*/ 5 w 75"/>
                <a:gd name="T13" fmla="*/ 51 h 87"/>
                <a:gd name="T14" fmla="*/ 0 w 75"/>
                <a:gd name="T15" fmla="*/ 41 h 87"/>
                <a:gd name="T16" fmla="*/ 30 w 75"/>
                <a:gd name="T17"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7">
                  <a:moveTo>
                    <a:pt x="30" y="0"/>
                  </a:moveTo>
                  <a:lnTo>
                    <a:pt x="61" y="2"/>
                  </a:lnTo>
                  <a:lnTo>
                    <a:pt x="75" y="58"/>
                  </a:lnTo>
                  <a:lnTo>
                    <a:pt x="48" y="87"/>
                  </a:lnTo>
                  <a:lnTo>
                    <a:pt x="12" y="83"/>
                  </a:lnTo>
                  <a:lnTo>
                    <a:pt x="13" y="53"/>
                  </a:lnTo>
                  <a:lnTo>
                    <a:pt x="5" y="51"/>
                  </a:lnTo>
                  <a:lnTo>
                    <a:pt x="0" y="41"/>
                  </a:lnTo>
                  <a:lnTo>
                    <a:pt x="30" y="0"/>
                  </a:lnTo>
                  <a:close/>
                </a:path>
              </a:pathLst>
            </a:custGeom>
            <a:solidFill>
              <a:srgbClr val="E4D2B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sp>
          <p:nvSpPr>
            <p:cNvPr id="105" name="ïṣḷîḋe">
              <a:extLst>
                <a:ext uri="{FF2B5EF4-FFF2-40B4-BE49-F238E27FC236}">
                  <a16:creationId xmlns:a16="http://schemas.microsoft.com/office/drawing/2014/main" id="{18FD96D2-1F69-4F54-BF66-D0B1B1CDCC42}"/>
                </a:ext>
              </a:extLst>
            </p:cNvPr>
            <p:cNvSpPr/>
            <p:nvPr/>
          </p:nvSpPr>
          <p:spPr bwMode="auto">
            <a:xfrm>
              <a:off x="7545388" y="2862263"/>
              <a:ext cx="381000" cy="976313"/>
            </a:xfrm>
            <a:custGeom>
              <a:avLst/>
              <a:gdLst>
                <a:gd name="T0" fmla="*/ 0 w 240"/>
                <a:gd name="T1" fmla="*/ 0 h 615"/>
                <a:gd name="T2" fmla="*/ 87 w 240"/>
                <a:gd name="T3" fmla="*/ 41 h 615"/>
                <a:gd name="T4" fmla="*/ 240 w 240"/>
                <a:gd name="T5" fmla="*/ 314 h 615"/>
                <a:gd name="T6" fmla="*/ 178 w 240"/>
                <a:gd name="T7" fmla="*/ 615 h 615"/>
                <a:gd name="T8" fmla="*/ 111 w 240"/>
                <a:gd name="T9" fmla="*/ 613 h 615"/>
                <a:gd name="T10" fmla="*/ 129 w 240"/>
                <a:gd name="T11" fmla="*/ 348 h 615"/>
                <a:gd name="T12" fmla="*/ 29 w 240"/>
                <a:gd name="T13" fmla="*/ 195 h 615"/>
                <a:gd name="T14" fmla="*/ 0 w 240"/>
                <a:gd name="T15" fmla="*/ 0 h 6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615">
                  <a:moveTo>
                    <a:pt x="0" y="0"/>
                  </a:moveTo>
                  <a:lnTo>
                    <a:pt x="87" y="41"/>
                  </a:lnTo>
                  <a:lnTo>
                    <a:pt x="240" y="314"/>
                  </a:lnTo>
                  <a:lnTo>
                    <a:pt x="178" y="615"/>
                  </a:lnTo>
                  <a:lnTo>
                    <a:pt x="111" y="613"/>
                  </a:lnTo>
                  <a:lnTo>
                    <a:pt x="129" y="348"/>
                  </a:lnTo>
                  <a:lnTo>
                    <a:pt x="29" y="195"/>
                  </a:lnTo>
                  <a:lnTo>
                    <a:pt x="0" y="0"/>
                  </a:lnTo>
                  <a:close/>
                </a:path>
              </a:pathLst>
            </a:custGeom>
            <a:solidFill>
              <a:srgbClr val="474EB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a:ea typeface="微软雅黑"/>
                <a:cs typeface="+mn-cs"/>
              </a:endParaRPr>
            </a:p>
          </p:txBody>
        </p:sp>
      </p:grpSp>
    </p:spTree>
    <p:extLst>
      <p:ext uri="{BB962C8B-B14F-4D97-AF65-F5344CB8AC3E}">
        <p14:creationId xmlns:p14="http://schemas.microsoft.com/office/powerpoint/2010/main" val="3794890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D513B0-2D8F-40CB-8C8A-D44350204E75}"/>
              </a:ext>
            </a:extLst>
          </p:cNvPr>
          <p:cNvSpPr>
            <a:spLocks noGrp="1"/>
          </p:cNvSpPr>
          <p:nvPr>
            <p:ph type="title"/>
          </p:nvPr>
        </p:nvSpPr>
        <p:spPr/>
        <p:txBody>
          <a:bodyPr/>
          <a:lstStyle/>
          <a:p>
            <a:r>
              <a:rPr lang="en-US" altLang="zh-CN" dirty="0"/>
              <a:t>Introduction</a:t>
            </a:r>
            <a:endParaRPr lang="zh-CN" altLang="en-US" dirty="0"/>
          </a:p>
        </p:txBody>
      </p:sp>
      <p:sp>
        <p:nvSpPr>
          <p:cNvPr id="3" name="文本框 2">
            <a:extLst>
              <a:ext uri="{FF2B5EF4-FFF2-40B4-BE49-F238E27FC236}">
                <a16:creationId xmlns:a16="http://schemas.microsoft.com/office/drawing/2014/main" id="{0A827F48-18C8-48E2-8968-4DEBC70E7AC8}"/>
              </a:ext>
            </a:extLst>
          </p:cNvPr>
          <p:cNvSpPr txBox="1"/>
          <p:nvPr/>
        </p:nvSpPr>
        <p:spPr>
          <a:xfrm>
            <a:off x="669924" y="2200275"/>
            <a:ext cx="3206751" cy="369332"/>
          </a:xfrm>
          <a:prstGeom prst="rect">
            <a:avLst/>
          </a:prstGeom>
          <a:noFill/>
        </p:spPr>
        <p:txBody>
          <a:bodyPr wrap="square" rtlCol="0">
            <a:spAutoFit/>
          </a:bodyPr>
          <a:lstStyle/>
          <a:p>
            <a:r>
              <a:rPr lang="zh-CN" altLang="en-US" dirty="0"/>
              <a:t>选举预测文献中由两种方法</a:t>
            </a:r>
          </a:p>
        </p:txBody>
      </p:sp>
      <p:sp>
        <p:nvSpPr>
          <p:cNvPr id="4" name="左大括号 3">
            <a:extLst>
              <a:ext uri="{FF2B5EF4-FFF2-40B4-BE49-F238E27FC236}">
                <a16:creationId xmlns:a16="http://schemas.microsoft.com/office/drawing/2014/main" id="{AEDAA5E3-D247-4709-8602-7BF2604D494F}"/>
              </a:ext>
            </a:extLst>
          </p:cNvPr>
          <p:cNvSpPr/>
          <p:nvPr/>
        </p:nvSpPr>
        <p:spPr>
          <a:xfrm>
            <a:off x="3452813" y="1645682"/>
            <a:ext cx="285750" cy="147851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867F729-D5D9-4A32-9C64-5759D6E0B7C6}"/>
              </a:ext>
            </a:extLst>
          </p:cNvPr>
          <p:cNvSpPr txBox="1"/>
          <p:nvPr/>
        </p:nvSpPr>
        <p:spPr>
          <a:xfrm>
            <a:off x="4010024" y="1461016"/>
            <a:ext cx="1400175" cy="369332"/>
          </a:xfrm>
          <a:prstGeom prst="rect">
            <a:avLst/>
          </a:prstGeom>
          <a:noFill/>
        </p:spPr>
        <p:txBody>
          <a:bodyPr wrap="square" rtlCol="0">
            <a:spAutoFit/>
          </a:bodyPr>
          <a:lstStyle/>
          <a:p>
            <a:r>
              <a:rPr lang="zh-CN" altLang="en-US" dirty="0"/>
              <a:t>政治学领域</a:t>
            </a:r>
          </a:p>
        </p:txBody>
      </p:sp>
      <p:cxnSp>
        <p:nvCxnSpPr>
          <p:cNvPr id="7" name="直接箭头连接符 6">
            <a:extLst>
              <a:ext uri="{FF2B5EF4-FFF2-40B4-BE49-F238E27FC236}">
                <a16:creationId xmlns:a16="http://schemas.microsoft.com/office/drawing/2014/main" id="{6AA79C17-56E1-46A7-B274-C92C4D50FA5C}"/>
              </a:ext>
            </a:extLst>
          </p:cNvPr>
          <p:cNvCxnSpPr/>
          <p:nvPr/>
        </p:nvCxnSpPr>
        <p:spPr>
          <a:xfrm>
            <a:off x="5410199" y="1655207"/>
            <a:ext cx="876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C94E1B9E-A94F-4DB7-98CE-2CB4699CA2A0}"/>
              </a:ext>
            </a:extLst>
          </p:cNvPr>
          <p:cNvSpPr txBox="1"/>
          <p:nvPr/>
        </p:nvSpPr>
        <p:spPr>
          <a:xfrm>
            <a:off x="6343649" y="1470541"/>
            <a:ext cx="5324475" cy="369332"/>
          </a:xfrm>
          <a:prstGeom prst="rect">
            <a:avLst/>
          </a:prstGeom>
          <a:noFill/>
        </p:spPr>
        <p:txBody>
          <a:bodyPr wrap="square" rtlCol="0">
            <a:spAutoFit/>
          </a:bodyPr>
          <a:lstStyle/>
          <a:p>
            <a:r>
              <a:rPr lang="zh-CN" altLang="en-US" dirty="0"/>
              <a:t>通常根据选举民意调查和经济增长来判断支持率</a:t>
            </a:r>
          </a:p>
        </p:txBody>
      </p:sp>
      <p:sp>
        <p:nvSpPr>
          <p:cNvPr id="9" name="文本框 8">
            <a:extLst>
              <a:ext uri="{FF2B5EF4-FFF2-40B4-BE49-F238E27FC236}">
                <a16:creationId xmlns:a16="http://schemas.microsoft.com/office/drawing/2014/main" id="{DFFF0BA8-9634-45AA-BFEB-5B67B9A23D46}"/>
              </a:ext>
            </a:extLst>
          </p:cNvPr>
          <p:cNvSpPr txBox="1"/>
          <p:nvPr/>
        </p:nvSpPr>
        <p:spPr>
          <a:xfrm>
            <a:off x="3781424" y="2939533"/>
            <a:ext cx="2505075" cy="369332"/>
          </a:xfrm>
          <a:prstGeom prst="rect">
            <a:avLst/>
          </a:prstGeom>
          <a:noFill/>
        </p:spPr>
        <p:txBody>
          <a:bodyPr wrap="square" rtlCol="0">
            <a:spAutoFit/>
          </a:bodyPr>
          <a:lstStyle/>
          <a:p>
            <a:r>
              <a:rPr lang="zh-CN" altLang="en-US" dirty="0"/>
              <a:t>计算机科学领域</a:t>
            </a:r>
          </a:p>
        </p:txBody>
      </p:sp>
      <p:cxnSp>
        <p:nvCxnSpPr>
          <p:cNvPr id="10" name="直接箭头连接符 9">
            <a:extLst>
              <a:ext uri="{FF2B5EF4-FFF2-40B4-BE49-F238E27FC236}">
                <a16:creationId xmlns:a16="http://schemas.microsoft.com/office/drawing/2014/main" id="{3E630152-A4E8-48FF-844C-DF534196B502}"/>
              </a:ext>
            </a:extLst>
          </p:cNvPr>
          <p:cNvCxnSpPr/>
          <p:nvPr/>
        </p:nvCxnSpPr>
        <p:spPr>
          <a:xfrm>
            <a:off x="5572124" y="3122056"/>
            <a:ext cx="8763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E9E1E8CD-22C7-4FCD-97B8-C00529FC3F70}"/>
              </a:ext>
            </a:extLst>
          </p:cNvPr>
          <p:cNvSpPr txBox="1"/>
          <p:nvPr/>
        </p:nvSpPr>
        <p:spPr>
          <a:xfrm>
            <a:off x="6619875" y="2926316"/>
            <a:ext cx="5324474" cy="369332"/>
          </a:xfrm>
          <a:prstGeom prst="rect">
            <a:avLst/>
          </a:prstGeom>
          <a:noFill/>
        </p:spPr>
        <p:txBody>
          <a:bodyPr wrap="square" rtlCol="0">
            <a:spAutoFit/>
          </a:bodyPr>
          <a:lstStyle/>
          <a:p>
            <a:r>
              <a:rPr lang="zh-CN" altLang="en-US" dirty="0"/>
              <a:t>基于推特等社交媒体平台上表达的情绪来预测选举</a:t>
            </a:r>
          </a:p>
        </p:txBody>
      </p:sp>
      <p:sp>
        <p:nvSpPr>
          <p:cNvPr id="12" name="标注: 上箭头 11">
            <a:extLst>
              <a:ext uri="{FF2B5EF4-FFF2-40B4-BE49-F238E27FC236}">
                <a16:creationId xmlns:a16="http://schemas.microsoft.com/office/drawing/2014/main" id="{8CB940EA-5A68-4BD6-A9CA-FE4AECC4C7DE}"/>
              </a:ext>
            </a:extLst>
          </p:cNvPr>
          <p:cNvSpPr/>
          <p:nvPr/>
        </p:nvSpPr>
        <p:spPr>
          <a:xfrm>
            <a:off x="6664328" y="1743644"/>
            <a:ext cx="4919662" cy="678240"/>
          </a:xfrm>
          <a:prstGeom prst="upArrow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缺点：需要民意调查的支持率非常昂贵且耗时</a:t>
            </a:r>
          </a:p>
        </p:txBody>
      </p:sp>
      <p:sp>
        <p:nvSpPr>
          <p:cNvPr id="13" name="标注: 上箭头 12">
            <a:extLst>
              <a:ext uri="{FF2B5EF4-FFF2-40B4-BE49-F238E27FC236}">
                <a16:creationId xmlns:a16="http://schemas.microsoft.com/office/drawing/2014/main" id="{3BC9161D-84E8-4954-9EBB-A9BA7C97C215}"/>
              </a:ext>
            </a:extLst>
          </p:cNvPr>
          <p:cNvSpPr/>
          <p:nvPr/>
        </p:nvSpPr>
        <p:spPr>
          <a:xfrm>
            <a:off x="6497239" y="3219903"/>
            <a:ext cx="5569745" cy="576847"/>
          </a:xfrm>
          <a:prstGeom prst="upArrow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缺点：没有建立推特情绪和选举投票结果之间的关系</a:t>
            </a:r>
          </a:p>
        </p:txBody>
      </p:sp>
      <p:sp>
        <p:nvSpPr>
          <p:cNvPr id="14" name="文本框 13">
            <a:extLst>
              <a:ext uri="{FF2B5EF4-FFF2-40B4-BE49-F238E27FC236}">
                <a16:creationId xmlns:a16="http://schemas.microsoft.com/office/drawing/2014/main" id="{CA615B8E-6401-4A45-8A95-935B57C526E7}"/>
              </a:ext>
            </a:extLst>
          </p:cNvPr>
          <p:cNvSpPr txBox="1"/>
          <p:nvPr/>
        </p:nvSpPr>
        <p:spPr>
          <a:xfrm>
            <a:off x="125016" y="3425307"/>
            <a:ext cx="4568824" cy="369332"/>
          </a:xfrm>
          <a:prstGeom prst="rect">
            <a:avLst/>
          </a:prstGeom>
          <a:noFill/>
        </p:spPr>
        <p:txBody>
          <a:bodyPr wrap="square" rtlCol="0">
            <a:spAutoFit/>
          </a:bodyPr>
          <a:lstStyle/>
          <a:p>
            <a:r>
              <a:rPr lang="zh-CN" altLang="en-US" dirty="0"/>
              <a:t>共有缺点：很少在更精细的地理水平预测</a:t>
            </a:r>
          </a:p>
        </p:txBody>
      </p:sp>
      <p:cxnSp>
        <p:nvCxnSpPr>
          <p:cNvPr id="16" name="连接符: 曲线 15">
            <a:extLst>
              <a:ext uri="{FF2B5EF4-FFF2-40B4-BE49-F238E27FC236}">
                <a16:creationId xmlns:a16="http://schemas.microsoft.com/office/drawing/2014/main" id="{AE8BBFCA-E4A0-4C68-91E2-A964EB67D8EA}"/>
              </a:ext>
            </a:extLst>
          </p:cNvPr>
          <p:cNvCxnSpPr/>
          <p:nvPr/>
        </p:nvCxnSpPr>
        <p:spPr>
          <a:xfrm rot="5400000">
            <a:off x="1808679" y="2780228"/>
            <a:ext cx="859393" cy="43815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92DF2EC4-E37C-46D4-ABB0-2A5C90C20EBB}"/>
              </a:ext>
            </a:extLst>
          </p:cNvPr>
          <p:cNvSpPr txBox="1"/>
          <p:nvPr/>
        </p:nvSpPr>
        <p:spPr>
          <a:xfrm>
            <a:off x="678655" y="4733923"/>
            <a:ext cx="10663237" cy="1289456"/>
          </a:xfrm>
          <a:prstGeom prst="rect">
            <a:avLst/>
          </a:prstGeom>
          <a:noFill/>
        </p:spPr>
        <p:txBody>
          <a:bodyPr wrap="square" rtlCol="0">
            <a:spAutoFit/>
          </a:bodyPr>
          <a:lstStyle/>
          <a:p>
            <a:pPr>
              <a:lnSpc>
                <a:spcPct val="150000"/>
              </a:lnSpc>
            </a:pPr>
            <a:r>
              <a:rPr lang="zh-CN" altLang="en-US" dirty="0"/>
              <a:t>本研究借鉴两种研究领域，整合两种研究思路，沿用政治学领域总统选举模型的理论框架，进行改进：</a:t>
            </a:r>
            <a:endParaRPr lang="en-US" altLang="zh-CN" dirty="0"/>
          </a:p>
          <a:p>
            <a:pPr marL="342900" indent="-342900">
              <a:lnSpc>
                <a:spcPct val="150000"/>
              </a:lnSpc>
              <a:buFont typeface="+mj-ea"/>
              <a:buAutoNum type="circleNumDbPlain"/>
            </a:pPr>
            <a:r>
              <a:rPr lang="zh-CN" altLang="en-US" dirty="0"/>
              <a:t>本研究在县一级建立模型</a:t>
            </a:r>
            <a:endParaRPr lang="en-US" altLang="zh-CN" dirty="0"/>
          </a:p>
          <a:p>
            <a:pPr marL="342900" indent="-342900">
              <a:lnSpc>
                <a:spcPct val="150000"/>
              </a:lnSpc>
              <a:buFont typeface="+mj-ea"/>
              <a:buAutoNum type="circleNumDbPlain"/>
            </a:pPr>
            <a:r>
              <a:rPr lang="zh-CN" altLang="en-US" dirty="0"/>
              <a:t>用从社交媒体中了解的情绪取代传统模型中的支持率</a:t>
            </a:r>
          </a:p>
        </p:txBody>
      </p:sp>
    </p:spTree>
    <p:extLst>
      <p:ext uri="{BB962C8B-B14F-4D97-AF65-F5344CB8AC3E}">
        <p14:creationId xmlns:p14="http://schemas.microsoft.com/office/powerpoint/2010/main" val="3170466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0808C9-7CD6-4C3C-9F89-3BC81A38C26B}"/>
              </a:ext>
            </a:extLst>
          </p:cNvPr>
          <p:cNvSpPr>
            <a:spLocks noGrp="1"/>
          </p:cNvSpPr>
          <p:nvPr>
            <p:ph type="title"/>
          </p:nvPr>
        </p:nvSpPr>
        <p:spPr/>
        <p:txBody>
          <a:bodyPr/>
          <a:lstStyle/>
          <a:p>
            <a:r>
              <a:rPr lang="en-US" altLang="zh-CN" dirty="0"/>
              <a:t>Literature review</a:t>
            </a:r>
            <a:endParaRPr lang="zh-CN" altLang="en-US" dirty="0"/>
          </a:p>
        </p:txBody>
      </p:sp>
      <p:sp>
        <p:nvSpPr>
          <p:cNvPr id="3" name="页脚占位符 2">
            <a:extLst>
              <a:ext uri="{FF2B5EF4-FFF2-40B4-BE49-F238E27FC236}">
                <a16:creationId xmlns:a16="http://schemas.microsoft.com/office/drawing/2014/main" id="{F725A95B-68FF-4A4E-A0A6-DBEE9DB878FE}"/>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20CAAB70-8EE4-4506-9E0B-3E3B79B1F86D}"/>
              </a:ext>
            </a:extLst>
          </p:cNvPr>
          <p:cNvSpPr>
            <a:spLocks noGrp="1"/>
          </p:cNvSpPr>
          <p:nvPr>
            <p:ph type="sldNum" sz="quarter" idx="12"/>
          </p:nvPr>
        </p:nvSpPr>
        <p:spPr/>
        <p:txBody>
          <a:bodyPr/>
          <a:lstStyle/>
          <a:p>
            <a:fld id="{5DD3DB80-B894-403A-B48E-6FDC1A72010E}" type="slidenum">
              <a:rPr lang="zh-CN" altLang="en-US" smtClean="0"/>
              <a:pPr/>
              <a:t>5</a:t>
            </a:fld>
            <a:endParaRPr lang="zh-CN" altLang="en-US"/>
          </a:p>
        </p:txBody>
      </p:sp>
      <p:pic>
        <p:nvPicPr>
          <p:cNvPr id="7" name="图片 6">
            <a:extLst>
              <a:ext uri="{FF2B5EF4-FFF2-40B4-BE49-F238E27FC236}">
                <a16:creationId xmlns:a16="http://schemas.microsoft.com/office/drawing/2014/main" id="{6E216248-5262-4699-8DD6-92A8C00B20C0}"/>
              </a:ext>
            </a:extLst>
          </p:cNvPr>
          <p:cNvPicPr>
            <a:picLocks noChangeAspect="1"/>
          </p:cNvPicPr>
          <p:nvPr/>
        </p:nvPicPr>
        <p:blipFill>
          <a:blip r:embed="rId2"/>
          <a:stretch>
            <a:fillRect/>
          </a:stretch>
        </p:blipFill>
        <p:spPr>
          <a:xfrm>
            <a:off x="780532" y="1123950"/>
            <a:ext cx="10379594" cy="5597531"/>
          </a:xfrm>
          <a:prstGeom prst="rect">
            <a:avLst/>
          </a:prstGeom>
        </p:spPr>
      </p:pic>
      <p:sp>
        <p:nvSpPr>
          <p:cNvPr id="8" name="文本框 7">
            <a:extLst>
              <a:ext uri="{FF2B5EF4-FFF2-40B4-BE49-F238E27FC236}">
                <a16:creationId xmlns:a16="http://schemas.microsoft.com/office/drawing/2014/main" id="{552CA98D-9552-4EBC-A6A3-BDF38B65FE36}"/>
              </a:ext>
            </a:extLst>
          </p:cNvPr>
          <p:cNvSpPr txBox="1"/>
          <p:nvPr/>
        </p:nvSpPr>
        <p:spPr>
          <a:xfrm>
            <a:off x="1162050" y="3633892"/>
            <a:ext cx="2628900" cy="307777"/>
          </a:xfrm>
          <a:prstGeom prst="rect">
            <a:avLst/>
          </a:prstGeom>
          <a:noFill/>
        </p:spPr>
        <p:txBody>
          <a:bodyPr wrap="square" rtlCol="0">
            <a:spAutoFit/>
          </a:bodyPr>
          <a:lstStyle/>
          <a:p>
            <a:r>
              <a:rPr lang="zh-CN" altLang="en-US" sz="1400" dirty="0"/>
              <a:t>所有模型的广义方程</a:t>
            </a:r>
          </a:p>
        </p:txBody>
      </p:sp>
    </p:spTree>
    <p:extLst>
      <p:ext uri="{BB962C8B-B14F-4D97-AF65-F5344CB8AC3E}">
        <p14:creationId xmlns:p14="http://schemas.microsoft.com/office/powerpoint/2010/main" val="3625627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44D909F0-911A-4185-B0AB-59A7293A2E9F}"/>
              </a:ext>
            </a:extLst>
          </p:cNvPr>
          <p:cNvSpPr>
            <a:spLocks noGrp="1"/>
          </p:cNvSpPr>
          <p:nvPr>
            <p:ph type="title"/>
          </p:nvPr>
        </p:nvSpPr>
        <p:spPr>
          <a:xfrm>
            <a:off x="669924" y="2611120"/>
            <a:ext cx="10942956" cy="817880"/>
          </a:xfrm>
        </p:spPr>
        <p:txBody>
          <a:bodyPr>
            <a:normAutofit/>
          </a:bodyPr>
          <a:lstStyle/>
          <a:p>
            <a:r>
              <a:rPr lang="en-US" altLang="zh-CN" sz="3600" dirty="0"/>
              <a:t>Data</a:t>
            </a:r>
            <a:endParaRPr lang="zh-CN" altLang="en-US" sz="3600" dirty="0"/>
          </a:p>
        </p:txBody>
      </p:sp>
      <p:sp>
        <p:nvSpPr>
          <p:cNvPr id="6" name="文本占位符 5">
            <a:extLst>
              <a:ext uri="{FF2B5EF4-FFF2-40B4-BE49-F238E27FC236}">
                <a16:creationId xmlns:a16="http://schemas.microsoft.com/office/drawing/2014/main" id="{24B65A60-75F9-4AAF-909A-5A2465C27B1E}"/>
              </a:ext>
            </a:extLst>
          </p:cNvPr>
          <p:cNvSpPr>
            <a:spLocks noGrp="1"/>
          </p:cNvSpPr>
          <p:nvPr>
            <p:ph type="body" idx="1"/>
          </p:nvPr>
        </p:nvSpPr>
        <p:spPr>
          <a:xfrm>
            <a:off x="669924" y="3472000"/>
            <a:ext cx="10942956" cy="1658800"/>
          </a:xfrm>
        </p:spPr>
        <p:txBody>
          <a:bodyPr>
            <a:normAutofit/>
          </a:bodyPr>
          <a:lstStyle/>
          <a:p>
            <a:r>
              <a:rPr lang="zh-CN" altLang="en-US" sz="2000" dirty="0"/>
              <a:t>推特数据</a:t>
            </a:r>
            <a:endParaRPr lang="en-US" altLang="zh-CN" sz="2000" dirty="0"/>
          </a:p>
          <a:p>
            <a:r>
              <a:rPr lang="zh-CN" altLang="en-US" sz="2000" dirty="0"/>
              <a:t>经济数据</a:t>
            </a:r>
            <a:endParaRPr lang="en-US" altLang="zh-CN" sz="2000" dirty="0"/>
          </a:p>
          <a:p>
            <a:r>
              <a:rPr lang="zh-CN" altLang="en-US" sz="2000" dirty="0"/>
              <a:t>投票数据</a:t>
            </a:r>
            <a:endParaRPr lang="en-US" altLang="zh-CN" sz="2000" dirty="0"/>
          </a:p>
          <a:p>
            <a:endParaRPr lang="zh-CN" altLang="en-US" sz="2000" dirty="0"/>
          </a:p>
        </p:txBody>
      </p:sp>
      <p:sp>
        <p:nvSpPr>
          <p:cNvPr id="3" name="页脚占位符 2">
            <a:extLst>
              <a:ext uri="{FF2B5EF4-FFF2-40B4-BE49-F238E27FC236}">
                <a16:creationId xmlns:a16="http://schemas.microsoft.com/office/drawing/2014/main" id="{08C13C63-D923-4B2E-A5CC-B4A13358F5AA}"/>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718061FE-269B-47EA-95A4-5BAE66929F7E}"/>
              </a:ext>
            </a:extLst>
          </p:cNvPr>
          <p:cNvSpPr>
            <a:spLocks noGrp="1"/>
          </p:cNvSpPr>
          <p:nvPr>
            <p:ph type="sldNum" sz="quarter" idx="12"/>
          </p:nvPr>
        </p:nvSpPr>
        <p:spPr/>
        <p:txBody>
          <a:bodyPr/>
          <a:lstStyle/>
          <a:p>
            <a:fld id="{5DD3DB80-B894-403A-B48E-6FDC1A72010E}" type="slidenum">
              <a:rPr lang="zh-CN" altLang="en-US" smtClean="0"/>
              <a:pPr/>
              <a:t>6</a:t>
            </a:fld>
            <a:endParaRPr lang="zh-CN" altLang="en-US"/>
          </a:p>
        </p:txBody>
      </p:sp>
    </p:spTree>
    <p:extLst>
      <p:ext uri="{BB962C8B-B14F-4D97-AF65-F5344CB8AC3E}">
        <p14:creationId xmlns:p14="http://schemas.microsoft.com/office/powerpoint/2010/main" val="160606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5CE30C-D646-4BAB-9CA8-B628A10EF066}"/>
              </a:ext>
            </a:extLst>
          </p:cNvPr>
          <p:cNvSpPr>
            <a:spLocks noGrp="1"/>
          </p:cNvSpPr>
          <p:nvPr>
            <p:ph type="title"/>
          </p:nvPr>
        </p:nvSpPr>
        <p:spPr/>
        <p:txBody>
          <a:bodyPr/>
          <a:lstStyle/>
          <a:p>
            <a:r>
              <a:rPr lang="en-US" altLang="zh-CN" dirty="0"/>
              <a:t>Data——</a:t>
            </a:r>
            <a:r>
              <a:rPr lang="zh-CN" altLang="en-US" dirty="0"/>
              <a:t>推特数据</a:t>
            </a:r>
          </a:p>
        </p:txBody>
      </p:sp>
      <p:sp>
        <p:nvSpPr>
          <p:cNvPr id="3" name="页脚占位符 2">
            <a:extLst>
              <a:ext uri="{FF2B5EF4-FFF2-40B4-BE49-F238E27FC236}">
                <a16:creationId xmlns:a16="http://schemas.microsoft.com/office/drawing/2014/main" id="{82CBD4C6-C6A3-4A2B-B6C7-C8852DAA5A2C}"/>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F0F4C6A8-4B01-4148-9C7D-9B91CC758C60}"/>
              </a:ext>
            </a:extLst>
          </p:cNvPr>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5" name="文本框 4">
            <a:extLst>
              <a:ext uri="{FF2B5EF4-FFF2-40B4-BE49-F238E27FC236}">
                <a16:creationId xmlns:a16="http://schemas.microsoft.com/office/drawing/2014/main" id="{BE16F36D-8A5A-4EFF-8D4F-09FF4DB5CA75}"/>
              </a:ext>
            </a:extLst>
          </p:cNvPr>
          <p:cNvSpPr txBox="1"/>
          <p:nvPr/>
        </p:nvSpPr>
        <p:spPr>
          <a:xfrm>
            <a:off x="669924" y="1205933"/>
            <a:ext cx="9998076" cy="1754325"/>
          </a:xfrm>
          <a:prstGeom prst="rect">
            <a:avLst/>
          </a:prstGeom>
          <a:noFill/>
        </p:spPr>
        <p:txBody>
          <a:bodyPr wrap="square" rtlCol="0">
            <a:spAutoFit/>
          </a:bodyPr>
          <a:lstStyle/>
          <a:p>
            <a:pPr>
              <a:lnSpc>
                <a:spcPct val="150000"/>
              </a:lnSpc>
            </a:pPr>
            <a:r>
              <a:rPr lang="zh-CN" altLang="en-US" dirty="0"/>
              <a:t>搜集的数据：</a:t>
            </a:r>
            <a:endParaRPr lang="en-US" altLang="zh-CN" dirty="0"/>
          </a:p>
          <a:p>
            <a:pPr marL="285750" indent="-285750">
              <a:lnSpc>
                <a:spcPct val="150000"/>
              </a:lnSpc>
              <a:buFont typeface="Arial" panose="020B0604020202020204" pitchFamily="34" charset="0"/>
              <a:buChar char="•"/>
            </a:pPr>
            <a:r>
              <a:rPr lang="en-US" altLang="zh-CN" dirty="0"/>
              <a:t>2016</a:t>
            </a:r>
            <a:r>
              <a:rPr lang="zh-CN" altLang="en-US" dirty="0"/>
              <a:t>年</a:t>
            </a:r>
            <a:r>
              <a:rPr lang="en-US" altLang="zh-CN" dirty="0"/>
              <a:t>9</a:t>
            </a:r>
            <a:r>
              <a:rPr lang="zh-CN" altLang="en-US" dirty="0"/>
              <a:t>月</a:t>
            </a:r>
            <a:r>
              <a:rPr lang="en-US" altLang="zh-CN" dirty="0"/>
              <a:t>26</a:t>
            </a:r>
            <a:r>
              <a:rPr lang="zh-CN" altLang="en-US" dirty="0"/>
              <a:t>日（第一次总统辩论）</a:t>
            </a:r>
            <a:r>
              <a:rPr lang="en-US" altLang="zh-CN" dirty="0"/>
              <a:t>——2016</a:t>
            </a:r>
            <a:r>
              <a:rPr lang="zh-CN" altLang="en-US" dirty="0"/>
              <a:t>年</a:t>
            </a:r>
            <a:r>
              <a:rPr lang="en-US" altLang="zh-CN" dirty="0"/>
              <a:t>11</a:t>
            </a:r>
            <a:r>
              <a:rPr lang="zh-CN" altLang="en-US" dirty="0"/>
              <a:t>月</a:t>
            </a:r>
            <a:r>
              <a:rPr lang="en-US" altLang="zh-CN" dirty="0"/>
              <a:t>8</a:t>
            </a:r>
            <a:r>
              <a:rPr lang="zh-CN" altLang="en-US" dirty="0"/>
              <a:t>日（选举日）</a:t>
            </a:r>
            <a:endParaRPr lang="en-US" altLang="zh-CN" dirty="0"/>
          </a:p>
          <a:p>
            <a:pPr marL="285750" indent="-285750">
              <a:lnSpc>
                <a:spcPct val="150000"/>
              </a:lnSpc>
              <a:buFont typeface="Arial" panose="020B0604020202020204" pitchFamily="34" charset="0"/>
              <a:buChar char="•"/>
            </a:pPr>
            <a:r>
              <a:rPr lang="en-US" altLang="zh-CN" dirty="0"/>
              <a:t>Georgia</a:t>
            </a:r>
            <a:r>
              <a:rPr lang="zh-CN" altLang="en-US" dirty="0"/>
              <a:t>洲周围一个包围框发送的所有带有地理标签的推文</a:t>
            </a:r>
            <a:endParaRPr lang="en-US" altLang="zh-CN" dirty="0"/>
          </a:p>
          <a:p>
            <a:pPr marL="285750" indent="-285750">
              <a:lnSpc>
                <a:spcPct val="150000"/>
              </a:lnSpc>
              <a:buFont typeface="Arial" panose="020B0604020202020204" pitchFamily="34" charset="0"/>
              <a:buChar char="•"/>
            </a:pPr>
            <a:r>
              <a:rPr lang="zh-CN" altLang="en-US" dirty="0"/>
              <a:t>通过关键词搜索，只选择到两提到两位总统选举候选人之一的推文</a:t>
            </a:r>
            <a:endParaRPr lang="en-US" altLang="zh-CN" dirty="0"/>
          </a:p>
        </p:txBody>
      </p:sp>
      <p:sp>
        <p:nvSpPr>
          <p:cNvPr id="7" name="文本框 6">
            <a:extLst>
              <a:ext uri="{FF2B5EF4-FFF2-40B4-BE49-F238E27FC236}">
                <a16:creationId xmlns:a16="http://schemas.microsoft.com/office/drawing/2014/main" id="{0731D719-18F4-4FB3-8E1B-E10F30797E20}"/>
              </a:ext>
            </a:extLst>
          </p:cNvPr>
          <p:cNvSpPr txBox="1"/>
          <p:nvPr/>
        </p:nvSpPr>
        <p:spPr>
          <a:xfrm>
            <a:off x="669924" y="2843035"/>
            <a:ext cx="8888361" cy="646331"/>
          </a:xfrm>
          <a:prstGeom prst="rect">
            <a:avLst/>
          </a:prstGeom>
          <a:noFill/>
        </p:spPr>
        <p:txBody>
          <a:bodyPr wrap="square">
            <a:spAutoFit/>
          </a:bodyPr>
          <a:lstStyle/>
          <a:p>
            <a:endParaRPr lang="zh-CN" altLang="en-US" dirty="0"/>
          </a:p>
          <a:p>
            <a:r>
              <a:rPr lang="zh-CN" altLang="en-US" dirty="0"/>
              <a:t>提取推文的</a:t>
            </a:r>
            <a:r>
              <a:rPr lang="en-US" altLang="zh-CN" dirty="0"/>
              <a:t>id</a:t>
            </a:r>
            <a:r>
              <a:rPr lang="zh-CN" altLang="en-US" dirty="0"/>
              <a:t>、用户</a:t>
            </a:r>
            <a:r>
              <a:rPr lang="en-US" altLang="zh-CN" dirty="0"/>
              <a:t>id</a:t>
            </a:r>
            <a:r>
              <a:rPr lang="zh-CN" altLang="en-US" dirty="0"/>
              <a:t>、经纬度、创建时间、推文内容等信息</a:t>
            </a:r>
          </a:p>
        </p:txBody>
      </p:sp>
      <p:sp>
        <p:nvSpPr>
          <p:cNvPr id="9" name="文本框 8">
            <a:extLst>
              <a:ext uri="{FF2B5EF4-FFF2-40B4-BE49-F238E27FC236}">
                <a16:creationId xmlns:a16="http://schemas.microsoft.com/office/drawing/2014/main" id="{36DADE64-0B55-4664-91DA-7E62DFDE5CA1}"/>
              </a:ext>
            </a:extLst>
          </p:cNvPr>
          <p:cNvSpPr txBox="1"/>
          <p:nvPr/>
        </p:nvSpPr>
        <p:spPr>
          <a:xfrm>
            <a:off x="669924" y="3673262"/>
            <a:ext cx="11268564" cy="2535951"/>
          </a:xfrm>
          <a:prstGeom prst="rect">
            <a:avLst/>
          </a:prstGeom>
          <a:noFill/>
        </p:spPr>
        <p:txBody>
          <a:bodyPr wrap="square">
            <a:spAutoFit/>
          </a:bodyPr>
          <a:lstStyle/>
          <a:p>
            <a:pPr>
              <a:lnSpc>
                <a:spcPct val="150000"/>
              </a:lnSpc>
            </a:pPr>
            <a:r>
              <a:rPr lang="zh-CN" altLang="en-US" dirty="0"/>
              <a:t>略去同时提到两位总统的推文（因为推文的情绪可能不明确，不知道是关于那位候选人的）</a:t>
            </a:r>
            <a:endParaRPr lang="en-US" altLang="zh-CN" dirty="0"/>
          </a:p>
          <a:p>
            <a:pPr>
              <a:lnSpc>
                <a:spcPct val="150000"/>
              </a:lnSpc>
            </a:pPr>
            <a:r>
              <a:rPr lang="zh-CN" altLang="en-US" dirty="0"/>
              <a:t>根据经纬度给每个推文分配县，在该过程中注意到：</a:t>
            </a:r>
            <a:endParaRPr lang="en-US" altLang="zh-CN" dirty="0"/>
          </a:p>
          <a:p>
            <a:pPr>
              <a:lnSpc>
                <a:spcPct val="150000"/>
              </a:lnSpc>
            </a:pPr>
            <a:r>
              <a:rPr lang="en-US" altLang="zh-CN" dirty="0"/>
              <a:t>2000</a:t>
            </a:r>
            <a:r>
              <a:rPr lang="zh-CN" altLang="en-US" dirty="0"/>
              <a:t>多条推文来自一个叫威尔金森的县。经过仔细的检查，这些推文被识别为来自</a:t>
            </a:r>
            <a:r>
              <a:rPr lang="en-US" altLang="zh-CN" dirty="0"/>
              <a:t>Georgia</a:t>
            </a:r>
            <a:r>
              <a:rPr lang="zh-CN" altLang="en-US" dirty="0"/>
              <a:t>洲的质心。因为当人们标记他们的推文的地理位置时，他们只在</a:t>
            </a:r>
            <a:r>
              <a:rPr lang="en-US" altLang="zh-CN" dirty="0"/>
              <a:t>Georgia</a:t>
            </a:r>
            <a:r>
              <a:rPr lang="zh-CN" altLang="en-US" dirty="0"/>
              <a:t>洲，而不是一个非常具体的位置，</a:t>
            </a:r>
            <a:r>
              <a:rPr lang="en-US" altLang="zh-CN" dirty="0"/>
              <a:t>Twitter</a:t>
            </a:r>
            <a:r>
              <a:rPr lang="zh-CN" altLang="en-US" dirty="0"/>
              <a:t>会自动为他们的推文指定</a:t>
            </a:r>
            <a:r>
              <a:rPr lang="en-US" altLang="zh-CN" dirty="0"/>
              <a:t>Georgia</a:t>
            </a:r>
            <a:r>
              <a:rPr lang="zh-CN" altLang="en-US" dirty="0"/>
              <a:t>洲的中心坐标。这种情况不能代表</a:t>
            </a:r>
            <a:r>
              <a:rPr lang="en-US" altLang="zh-CN" dirty="0"/>
              <a:t>Wilkinson</a:t>
            </a:r>
            <a:r>
              <a:rPr lang="zh-CN" altLang="en-US" dirty="0"/>
              <a:t>县的实际</a:t>
            </a:r>
            <a:r>
              <a:rPr lang="en-US" altLang="zh-CN" dirty="0"/>
              <a:t>Twitter</a:t>
            </a:r>
            <a:r>
              <a:rPr lang="zh-CN" altLang="en-US" dirty="0"/>
              <a:t>用户，因此为了准确性，我们删除了那些</a:t>
            </a:r>
            <a:r>
              <a:rPr lang="en-US" altLang="zh-CN" dirty="0"/>
              <a:t>tweet</a:t>
            </a:r>
            <a:r>
              <a:rPr lang="zh-CN" altLang="en-US" dirty="0"/>
              <a:t>。</a:t>
            </a:r>
          </a:p>
        </p:txBody>
      </p:sp>
      <p:pic>
        <p:nvPicPr>
          <p:cNvPr id="11" name="图片 10">
            <a:extLst>
              <a:ext uri="{FF2B5EF4-FFF2-40B4-BE49-F238E27FC236}">
                <a16:creationId xmlns:a16="http://schemas.microsoft.com/office/drawing/2014/main" id="{7CBCC111-7BE1-4D77-A4ED-FD6CECD3D082}"/>
              </a:ext>
            </a:extLst>
          </p:cNvPr>
          <p:cNvPicPr>
            <a:picLocks noChangeAspect="1"/>
          </p:cNvPicPr>
          <p:nvPr/>
        </p:nvPicPr>
        <p:blipFill>
          <a:blip r:embed="rId3"/>
          <a:stretch>
            <a:fillRect/>
          </a:stretch>
        </p:blipFill>
        <p:spPr>
          <a:xfrm>
            <a:off x="741478" y="1198683"/>
            <a:ext cx="7077075" cy="4181475"/>
          </a:xfrm>
          <a:prstGeom prst="rect">
            <a:avLst/>
          </a:prstGeom>
        </p:spPr>
      </p:pic>
      <p:pic>
        <p:nvPicPr>
          <p:cNvPr id="13" name="图片 12">
            <a:extLst>
              <a:ext uri="{FF2B5EF4-FFF2-40B4-BE49-F238E27FC236}">
                <a16:creationId xmlns:a16="http://schemas.microsoft.com/office/drawing/2014/main" id="{92A8B2B1-0E83-49A0-BB2C-D53C4DA78452}"/>
              </a:ext>
            </a:extLst>
          </p:cNvPr>
          <p:cNvPicPr>
            <a:picLocks noChangeAspect="1"/>
          </p:cNvPicPr>
          <p:nvPr/>
        </p:nvPicPr>
        <p:blipFill>
          <a:blip r:embed="rId4"/>
          <a:stretch>
            <a:fillRect/>
          </a:stretch>
        </p:blipFill>
        <p:spPr>
          <a:xfrm>
            <a:off x="522064" y="1287630"/>
            <a:ext cx="10449158" cy="4904084"/>
          </a:xfrm>
          <a:prstGeom prst="rect">
            <a:avLst/>
          </a:prstGeom>
        </p:spPr>
      </p:pic>
      <p:pic>
        <p:nvPicPr>
          <p:cNvPr id="15" name="图片 14">
            <a:extLst>
              <a:ext uri="{FF2B5EF4-FFF2-40B4-BE49-F238E27FC236}">
                <a16:creationId xmlns:a16="http://schemas.microsoft.com/office/drawing/2014/main" id="{7BAB848D-4AB6-49A4-833B-B225D9BD23A7}"/>
              </a:ext>
            </a:extLst>
          </p:cNvPr>
          <p:cNvPicPr>
            <a:picLocks noChangeAspect="1"/>
          </p:cNvPicPr>
          <p:nvPr/>
        </p:nvPicPr>
        <p:blipFill>
          <a:blip r:embed="rId5"/>
          <a:stretch>
            <a:fillRect/>
          </a:stretch>
        </p:blipFill>
        <p:spPr>
          <a:xfrm>
            <a:off x="669924" y="1114425"/>
            <a:ext cx="9686925" cy="5400675"/>
          </a:xfrm>
          <a:prstGeom prst="rect">
            <a:avLst/>
          </a:prstGeom>
        </p:spPr>
      </p:pic>
    </p:spTree>
    <p:extLst>
      <p:ext uri="{BB962C8B-B14F-4D97-AF65-F5344CB8AC3E}">
        <p14:creationId xmlns:p14="http://schemas.microsoft.com/office/powerpoint/2010/main" val="3258477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a:extLst>
              <a:ext uri="{FF2B5EF4-FFF2-40B4-BE49-F238E27FC236}">
                <a16:creationId xmlns:a16="http://schemas.microsoft.com/office/drawing/2014/main" id="{F47EB4C9-DE88-47E8-9DD2-8DB35689A492}"/>
              </a:ext>
            </a:extLst>
          </p:cNvPr>
          <p:cNvPicPr>
            <a:picLocks noChangeAspect="1"/>
          </p:cNvPicPr>
          <p:nvPr/>
        </p:nvPicPr>
        <p:blipFill>
          <a:blip r:embed="rId2"/>
          <a:stretch>
            <a:fillRect/>
          </a:stretch>
        </p:blipFill>
        <p:spPr>
          <a:xfrm>
            <a:off x="5986091" y="703166"/>
            <a:ext cx="5969782" cy="3024903"/>
          </a:xfrm>
          <a:prstGeom prst="rect">
            <a:avLst/>
          </a:prstGeom>
        </p:spPr>
      </p:pic>
      <p:sp>
        <p:nvSpPr>
          <p:cNvPr id="2" name="标题 1">
            <a:extLst>
              <a:ext uri="{FF2B5EF4-FFF2-40B4-BE49-F238E27FC236}">
                <a16:creationId xmlns:a16="http://schemas.microsoft.com/office/drawing/2014/main" id="{A2F0C6C4-6227-4389-B18E-9D6C2FF17CE2}"/>
              </a:ext>
            </a:extLst>
          </p:cNvPr>
          <p:cNvSpPr>
            <a:spLocks noGrp="1"/>
          </p:cNvSpPr>
          <p:nvPr>
            <p:ph type="title"/>
          </p:nvPr>
        </p:nvSpPr>
        <p:spPr/>
        <p:txBody>
          <a:bodyPr/>
          <a:lstStyle/>
          <a:p>
            <a:r>
              <a:rPr lang="en-US" altLang="zh-CN" dirty="0"/>
              <a:t>Data——</a:t>
            </a:r>
            <a:r>
              <a:rPr lang="zh-CN" altLang="en-US" dirty="0"/>
              <a:t>经济数据</a:t>
            </a:r>
          </a:p>
        </p:txBody>
      </p:sp>
      <p:sp>
        <p:nvSpPr>
          <p:cNvPr id="3" name="页脚占位符 2">
            <a:extLst>
              <a:ext uri="{FF2B5EF4-FFF2-40B4-BE49-F238E27FC236}">
                <a16:creationId xmlns:a16="http://schemas.microsoft.com/office/drawing/2014/main" id="{1ADA0948-BFA1-4EFD-A25A-EA3E7E463036}"/>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BE745091-3860-4C64-AA60-99183E5F88DF}"/>
              </a:ext>
            </a:extLst>
          </p:cNvPr>
          <p:cNvSpPr>
            <a:spLocks noGrp="1"/>
          </p:cNvSpPr>
          <p:nvPr>
            <p:ph type="sldNum" sz="quarter" idx="12"/>
          </p:nvPr>
        </p:nvSpPr>
        <p:spPr/>
        <p:txBody>
          <a:bodyPr/>
          <a:lstStyle/>
          <a:p>
            <a:fld id="{5DD3DB80-B894-403A-B48E-6FDC1A72010E}" type="slidenum">
              <a:rPr lang="zh-CN" altLang="en-US" smtClean="0"/>
              <a:pPr/>
              <a:t>8</a:t>
            </a:fld>
            <a:endParaRPr lang="zh-CN" altLang="en-US"/>
          </a:p>
        </p:txBody>
      </p:sp>
      <p:sp>
        <p:nvSpPr>
          <p:cNvPr id="5" name="文本框 4">
            <a:extLst>
              <a:ext uri="{FF2B5EF4-FFF2-40B4-BE49-F238E27FC236}">
                <a16:creationId xmlns:a16="http://schemas.microsoft.com/office/drawing/2014/main" id="{7663DA78-3908-42CE-8C34-D652D9F4CC43}"/>
              </a:ext>
            </a:extLst>
          </p:cNvPr>
          <p:cNvSpPr txBox="1"/>
          <p:nvPr/>
        </p:nvSpPr>
        <p:spPr>
          <a:xfrm>
            <a:off x="825910" y="1661652"/>
            <a:ext cx="2753032" cy="369332"/>
          </a:xfrm>
          <a:prstGeom prst="rect">
            <a:avLst/>
          </a:prstGeom>
          <a:noFill/>
        </p:spPr>
        <p:txBody>
          <a:bodyPr wrap="square" rtlCol="0">
            <a:spAutoFit/>
          </a:bodyPr>
          <a:lstStyle/>
          <a:p>
            <a:r>
              <a:rPr lang="en-US" altLang="zh-CN" dirty="0"/>
              <a:t>GDP</a:t>
            </a:r>
            <a:r>
              <a:rPr lang="zh-CN" altLang="en-US" dirty="0"/>
              <a:t>增长率</a:t>
            </a:r>
          </a:p>
        </p:txBody>
      </p:sp>
      <p:sp>
        <p:nvSpPr>
          <p:cNvPr id="6" name="文本框 5">
            <a:extLst>
              <a:ext uri="{FF2B5EF4-FFF2-40B4-BE49-F238E27FC236}">
                <a16:creationId xmlns:a16="http://schemas.microsoft.com/office/drawing/2014/main" id="{EFBB87B5-DFAE-4018-8F6F-A6C2477CEDC0}"/>
              </a:ext>
            </a:extLst>
          </p:cNvPr>
          <p:cNvSpPr txBox="1"/>
          <p:nvPr/>
        </p:nvSpPr>
        <p:spPr>
          <a:xfrm>
            <a:off x="458940" y="2215618"/>
            <a:ext cx="2281084" cy="369332"/>
          </a:xfrm>
          <a:prstGeom prst="rect">
            <a:avLst/>
          </a:prstGeom>
          <a:noFill/>
        </p:spPr>
        <p:txBody>
          <a:bodyPr wrap="square" rtlCol="0">
            <a:spAutoFit/>
          </a:bodyPr>
          <a:lstStyle/>
          <a:p>
            <a:r>
              <a:rPr lang="zh-CN" altLang="en-US" dirty="0"/>
              <a:t>人均个人收入增长率</a:t>
            </a:r>
          </a:p>
        </p:txBody>
      </p:sp>
      <p:sp>
        <p:nvSpPr>
          <p:cNvPr id="7" name="文本框 6">
            <a:extLst>
              <a:ext uri="{FF2B5EF4-FFF2-40B4-BE49-F238E27FC236}">
                <a16:creationId xmlns:a16="http://schemas.microsoft.com/office/drawing/2014/main" id="{B871A43C-3500-4816-9BCF-CD75C8D243CD}"/>
              </a:ext>
            </a:extLst>
          </p:cNvPr>
          <p:cNvSpPr txBox="1"/>
          <p:nvPr/>
        </p:nvSpPr>
        <p:spPr>
          <a:xfrm>
            <a:off x="825910" y="2769584"/>
            <a:ext cx="2220760" cy="369332"/>
          </a:xfrm>
          <a:prstGeom prst="rect">
            <a:avLst/>
          </a:prstGeom>
          <a:noFill/>
        </p:spPr>
        <p:txBody>
          <a:bodyPr wrap="square" rtlCol="0">
            <a:spAutoFit/>
          </a:bodyPr>
          <a:lstStyle/>
          <a:p>
            <a:r>
              <a:rPr lang="zh-CN" altLang="en-US" dirty="0"/>
              <a:t>失业率增长率</a:t>
            </a:r>
          </a:p>
        </p:txBody>
      </p:sp>
      <p:sp>
        <p:nvSpPr>
          <p:cNvPr id="8" name="右大括号 7">
            <a:extLst>
              <a:ext uri="{FF2B5EF4-FFF2-40B4-BE49-F238E27FC236}">
                <a16:creationId xmlns:a16="http://schemas.microsoft.com/office/drawing/2014/main" id="{AB8F92D8-305F-4549-B78F-1ACD32EAC625}"/>
              </a:ext>
            </a:extLst>
          </p:cNvPr>
          <p:cNvSpPr/>
          <p:nvPr/>
        </p:nvSpPr>
        <p:spPr>
          <a:xfrm>
            <a:off x="2959510" y="1759974"/>
            <a:ext cx="87160" cy="130769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 name="直接箭头连接符 10">
            <a:extLst>
              <a:ext uri="{FF2B5EF4-FFF2-40B4-BE49-F238E27FC236}">
                <a16:creationId xmlns:a16="http://schemas.microsoft.com/office/drawing/2014/main" id="{2B139869-1DE0-4518-91FE-632153C37782}"/>
              </a:ext>
            </a:extLst>
          </p:cNvPr>
          <p:cNvCxnSpPr/>
          <p:nvPr/>
        </p:nvCxnSpPr>
        <p:spPr>
          <a:xfrm flipV="1">
            <a:off x="3266156" y="2400284"/>
            <a:ext cx="627418" cy="13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8C5B305D-0F6A-4F4A-94E3-D665227847B7}"/>
              </a:ext>
            </a:extLst>
          </p:cNvPr>
          <p:cNvSpPr txBox="1"/>
          <p:nvPr/>
        </p:nvSpPr>
        <p:spPr>
          <a:xfrm>
            <a:off x="3266156" y="2047709"/>
            <a:ext cx="666747" cy="369332"/>
          </a:xfrm>
          <a:prstGeom prst="rect">
            <a:avLst/>
          </a:prstGeom>
          <a:noFill/>
        </p:spPr>
        <p:txBody>
          <a:bodyPr wrap="square" rtlCol="0">
            <a:spAutoFit/>
          </a:bodyPr>
          <a:lstStyle/>
          <a:p>
            <a:r>
              <a:rPr lang="zh-CN" altLang="en-US" dirty="0"/>
              <a:t>代表</a:t>
            </a:r>
          </a:p>
        </p:txBody>
      </p:sp>
      <p:sp>
        <p:nvSpPr>
          <p:cNvPr id="13" name="文本框 12">
            <a:extLst>
              <a:ext uri="{FF2B5EF4-FFF2-40B4-BE49-F238E27FC236}">
                <a16:creationId xmlns:a16="http://schemas.microsoft.com/office/drawing/2014/main" id="{C02874C2-251E-42C9-BAFB-D68F49FC729D}"/>
              </a:ext>
            </a:extLst>
          </p:cNvPr>
          <p:cNvSpPr txBox="1"/>
          <p:nvPr/>
        </p:nvSpPr>
        <p:spPr>
          <a:xfrm>
            <a:off x="4152389" y="2254090"/>
            <a:ext cx="2297572" cy="369332"/>
          </a:xfrm>
          <a:prstGeom prst="rect">
            <a:avLst/>
          </a:prstGeom>
          <a:noFill/>
        </p:spPr>
        <p:txBody>
          <a:bodyPr wrap="square" rtlCol="0">
            <a:spAutoFit/>
          </a:bodyPr>
          <a:lstStyle/>
          <a:p>
            <a:r>
              <a:rPr lang="zh-CN" altLang="en-US" dirty="0"/>
              <a:t>县级经济增长率</a:t>
            </a:r>
          </a:p>
        </p:txBody>
      </p:sp>
      <p:sp>
        <p:nvSpPr>
          <p:cNvPr id="16" name="文本框 15">
            <a:extLst>
              <a:ext uri="{FF2B5EF4-FFF2-40B4-BE49-F238E27FC236}">
                <a16:creationId xmlns:a16="http://schemas.microsoft.com/office/drawing/2014/main" id="{ED307A5C-46C4-4A5F-BC69-0FBABBB30A7B}"/>
              </a:ext>
            </a:extLst>
          </p:cNvPr>
          <p:cNvSpPr txBox="1"/>
          <p:nvPr/>
        </p:nvSpPr>
        <p:spPr>
          <a:xfrm>
            <a:off x="654872" y="3575127"/>
            <a:ext cx="6995034" cy="369332"/>
          </a:xfrm>
          <a:prstGeom prst="rect">
            <a:avLst/>
          </a:prstGeom>
          <a:noFill/>
        </p:spPr>
        <p:txBody>
          <a:bodyPr wrap="square">
            <a:spAutoFit/>
          </a:bodyPr>
          <a:lstStyle/>
          <a:p>
            <a:r>
              <a:rPr lang="zh-CN" altLang="en-US" dirty="0"/>
              <a:t>从美国经济分析局、美国劳工统计局官网下载原始数据计算得到</a:t>
            </a:r>
          </a:p>
        </p:txBody>
      </p:sp>
      <p:cxnSp>
        <p:nvCxnSpPr>
          <p:cNvPr id="18" name="连接符: 曲线 17">
            <a:extLst>
              <a:ext uri="{FF2B5EF4-FFF2-40B4-BE49-F238E27FC236}">
                <a16:creationId xmlns:a16="http://schemas.microsoft.com/office/drawing/2014/main" id="{DCFA862E-6ED6-441E-8683-23217DB20729}"/>
              </a:ext>
            </a:extLst>
          </p:cNvPr>
          <p:cNvCxnSpPr>
            <a:stCxn id="8" idx="1"/>
          </p:cNvCxnSpPr>
          <p:nvPr/>
        </p:nvCxnSpPr>
        <p:spPr>
          <a:xfrm rot="10800000" flipV="1">
            <a:off x="2362200" y="2413820"/>
            <a:ext cx="684470" cy="112059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97ADA2BC-B334-4838-9890-58B187495E5B}"/>
              </a:ext>
            </a:extLst>
          </p:cNvPr>
          <p:cNvSpPr txBox="1"/>
          <p:nvPr/>
        </p:nvSpPr>
        <p:spPr>
          <a:xfrm>
            <a:off x="654872" y="4380670"/>
            <a:ext cx="10850563" cy="646331"/>
          </a:xfrm>
          <a:prstGeom prst="rect">
            <a:avLst/>
          </a:prstGeom>
          <a:noFill/>
        </p:spPr>
        <p:txBody>
          <a:bodyPr wrap="square" rtlCol="0">
            <a:spAutoFit/>
          </a:bodyPr>
          <a:lstStyle/>
          <a:p>
            <a:r>
              <a:rPr lang="zh-CN" altLang="en-US" dirty="0"/>
              <a:t>在原政治学选举预测模型中，经济增长是选举年第二季度的增长，由于县级数据每年发布一次所以使用</a:t>
            </a:r>
            <a:r>
              <a:rPr lang="en-US" altLang="zh-CN" dirty="0"/>
              <a:t>2015</a:t>
            </a:r>
            <a:r>
              <a:rPr lang="zh-CN" altLang="en-US" dirty="0"/>
              <a:t>年</a:t>
            </a:r>
            <a:r>
              <a:rPr lang="en-US" altLang="zh-CN" dirty="0"/>
              <a:t>-2016</a:t>
            </a:r>
            <a:r>
              <a:rPr lang="zh-CN" altLang="en-US" dirty="0"/>
              <a:t>年的增长率来代表当地的经济增长</a:t>
            </a:r>
          </a:p>
        </p:txBody>
      </p:sp>
      <p:sp>
        <p:nvSpPr>
          <p:cNvPr id="22" name="文本框 21">
            <a:extLst>
              <a:ext uri="{FF2B5EF4-FFF2-40B4-BE49-F238E27FC236}">
                <a16:creationId xmlns:a16="http://schemas.microsoft.com/office/drawing/2014/main" id="{44E4C57E-0A03-4A9C-876A-F03C090A2904}"/>
              </a:ext>
            </a:extLst>
          </p:cNvPr>
          <p:cNvSpPr txBox="1"/>
          <p:nvPr/>
        </p:nvSpPr>
        <p:spPr>
          <a:xfrm>
            <a:off x="669924" y="5303936"/>
            <a:ext cx="3527015" cy="369332"/>
          </a:xfrm>
          <a:prstGeom prst="rect">
            <a:avLst/>
          </a:prstGeom>
          <a:noFill/>
        </p:spPr>
        <p:txBody>
          <a:bodyPr wrap="square" rtlCol="0">
            <a:spAutoFit/>
          </a:bodyPr>
          <a:lstStyle/>
          <a:p>
            <a:r>
              <a:rPr lang="zh-CN" altLang="en-US" dirty="0"/>
              <a:t>所有的增长率均用下式计算</a:t>
            </a:r>
          </a:p>
        </p:txBody>
      </p:sp>
      <p:pic>
        <p:nvPicPr>
          <p:cNvPr id="24" name="图片 23">
            <a:extLst>
              <a:ext uri="{FF2B5EF4-FFF2-40B4-BE49-F238E27FC236}">
                <a16:creationId xmlns:a16="http://schemas.microsoft.com/office/drawing/2014/main" id="{51542674-A918-4A04-B2E9-4D6844259AA7}"/>
              </a:ext>
            </a:extLst>
          </p:cNvPr>
          <p:cNvPicPr>
            <a:picLocks noChangeAspect="1"/>
          </p:cNvPicPr>
          <p:nvPr/>
        </p:nvPicPr>
        <p:blipFill>
          <a:blip r:embed="rId3"/>
          <a:stretch>
            <a:fillRect/>
          </a:stretch>
        </p:blipFill>
        <p:spPr>
          <a:xfrm>
            <a:off x="3456653" y="5027001"/>
            <a:ext cx="2333625" cy="1000125"/>
          </a:xfrm>
          <a:prstGeom prst="rect">
            <a:avLst/>
          </a:prstGeom>
        </p:spPr>
      </p:pic>
    </p:spTree>
    <p:extLst>
      <p:ext uri="{BB962C8B-B14F-4D97-AF65-F5344CB8AC3E}">
        <p14:creationId xmlns:p14="http://schemas.microsoft.com/office/powerpoint/2010/main" val="580739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AE076F-78A4-4744-BD8A-2752D11694AC}"/>
              </a:ext>
            </a:extLst>
          </p:cNvPr>
          <p:cNvSpPr>
            <a:spLocks noGrp="1"/>
          </p:cNvSpPr>
          <p:nvPr>
            <p:ph type="title"/>
          </p:nvPr>
        </p:nvSpPr>
        <p:spPr/>
        <p:txBody>
          <a:bodyPr/>
          <a:lstStyle/>
          <a:p>
            <a:r>
              <a:rPr lang="en-US" altLang="zh-CN" dirty="0"/>
              <a:t>Data——</a:t>
            </a:r>
            <a:r>
              <a:rPr lang="zh-CN" altLang="en-US" dirty="0"/>
              <a:t>经济数据</a:t>
            </a:r>
          </a:p>
        </p:txBody>
      </p:sp>
      <p:sp>
        <p:nvSpPr>
          <p:cNvPr id="3" name="页脚占位符 2">
            <a:extLst>
              <a:ext uri="{FF2B5EF4-FFF2-40B4-BE49-F238E27FC236}">
                <a16:creationId xmlns:a16="http://schemas.microsoft.com/office/drawing/2014/main" id="{D9DF9C3A-C428-463B-B9F4-DBEEA4EB99D4}"/>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D2916E07-208F-4A09-A7E6-4D21D381C086}"/>
              </a:ext>
            </a:extLst>
          </p:cNvPr>
          <p:cNvSpPr>
            <a:spLocks noGrp="1"/>
          </p:cNvSpPr>
          <p:nvPr>
            <p:ph type="sldNum" sz="quarter" idx="12"/>
          </p:nvPr>
        </p:nvSpPr>
        <p:spPr/>
        <p:txBody>
          <a:bodyPr/>
          <a:lstStyle/>
          <a:p>
            <a:fld id="{5DD3DB80-B894-403A-B48E-6FDC1A72010E}" type="slidenum">
              <a:rPr lang="zh-CN" altLang="en-US" smtClean="0"/>
              <a:pPr/>
              <a:t>9</a:t>
            </a:fld>
            <a:endParaRPr lang="zh-CN" altLang="en-US"/>
          </a:p>
        </p:txBody>
      </p:sp>
      <p:pic>
        <p:nvPicPr>
          <p:cNvPr id="6" name="图片 5">
            <a:extLst>
              <a:ext uri="{FF2B5EF4-FFF2-40B4-BE49-F238E27FC236}">
                <a16:creationId xmlns:a16="http://schemas.microsoft.com/office/drawing/2014/main" id="{2DBB1C00-4811-447C-8660-B7E10D80E903}"/>
              </a:ext>
            </a:extLst>
          </p:cNvPr>
          <p:cNvPicPr>
            <a:picLocks noChangeAspect="1"/>
          </p:cNvPicPr>
          <p:nvPr/>
        </p:nvPicPr>
        <p:blipFill>
          <a:blip r:embed="rId3"/>
          <a:stretch>
            <a:fillRect/>
          </a:stretch>
        </p:blipFill>
        <p:spPr>
          <a:xfrm>
            <a:off x="125411" y="102836"/>
            <a:ext cx="5229225" cy="6810375"/>
          </a:xfrm>
          <a:prstGeom prst="rect">
            <a:avLst/>
          </a:prstGeom>
        </p:spPr>
      </p:pic>
      <p:pic>
        <p:nvPicPr>
          <p:cNvPr id="8" name="图片 7">
            <a:extLst>
              <a:ext uri="{FF2B5EF4-FFF2-40B4-BE49-F238E27FC236}">
                <a16:creationId xmlns:a16="http://schemas.microsoft.com/office/drawing/2014/main" id="{320243DE-4823-4403-976A-6F7EB7539979}"/>
              </a:ext>
            </a:extLst>
          </p:cNvPr>
          <p:cNvPicPr>
            <a:picLocks noChangeAspect="1"/>
          </p:cNvPicPr>
          <p:nvPr/>
        </p:nvPicPr>
        <p:blipFill>
          <a:blip r:embed="rId4"/>
          <a:stretch>
            <a:fillRect/>
          </a:stretch>
        </p:blipFill>
        <p:spPr>
          <a:xfrm>
            <a:off x="2925762" y="331436"/>
            <a:ext cx="5095875" cy="6581775"/>
          </a:xfrm>
          <a:prstGeom prst="rect">
            <a:avLst/>
          </a:prstGeom>
        </p:spPr>
      </p:pic>
      <p:pic>
        <p:nvPicPr>
          <p:cNvPr id="10" name="图片 9">
            <a:extLst>
              <a:ext uri="{FF2B5EF4-FFF2-40B4-BE49-F238E27FC236}">
                <a16:creationId xmlns:a16="http://schemas.microsoft.com/office/drawing/2014/main" id="{7A3BADEB-F221-4AAC-97F3-AAEFBCFA8F42}"/>
              </a:ext>
            </a:extLst>
          </p:cNvPr>
          <p:cNvPicPr>
            <a:picLocks noChangeAspect="1"/>
          </p:cNvPicPr>
          <p:nvPr/>
        </p:nvPicPr>
        <p:blipFill>
          <a:blip r:embed="rId5"/>
          <a:stretch>
            <a:fillRect/>
          </a:stretch>
        </p:blipFill>
        <p:spPr>
          <a:xfrm>
            <a:off x="6946899" y="102836"/>
            <a:ext cx="5162550" cy="6753225"/>
          </a:xfrm>
          <a:prstGeom prst="rect">
            <a:avLst/>
          </a:prstGeom>
        </p:spPr>
      </p:pic>
    </p:spTree>
    <p:extLst>
      <p:ext uri="{BB962C8B-B14F-4D97-AF65-F5344CB8AC3E}">
        <p14:creationId xmlns:p14="http://schemas.microsoft.com/office/powerpoint/2010/main" val="2736237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LIDE.THEME" val="a18adb86-5929-4bf5-a1c6-bcf101f86030"/>
</p:tagLst>
</file>

<file path=ppt/tags/tag2.xml><?xml version="1.0" encoding="utf-8"?>
<p:tagLst xmlns:a="http://schemas.openxmlformats.org/drawingml/2006/main" xmlns:r="http://schemas.openxmlformats.org/officeDocument/2006/relationships" xmlns:p="http://schemas.openxmlformats.org/presentationml/2006/main">
  <p:tag name="ISLIDE.VECTOR" val="072800c2-bb25-478d-b058-ca1385254a30"/>
</p:tagLst>
</file>

<file path=ppt/tags/tag3.xml><?xml version="1.0" encoding="utf-8"?>
<p:tagLst xmlns:a="http://schemas.openxmlformats.org/drawingml/2006/main" xmlns:r="http://schemas.openxmlformats.org/officeDocument/2006/relationships" xmlns:p="http://schemas.openxmlformats.org/presentationml/2006/main">
  <p:tag name="ISLIDE.DIAGRAM" val="770026"/>
</p:tagLst>
</file>

<file path=ppt/theme/theme1.xml><?xml version="1.0" encoding="utf-8"?>
<a:theme xmlns:a="http://schemas.openxmlformats.org/drawingml/2006/main" name="主题5">
  <a:themeElements>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ppt/theme/themeOverride2.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400</TotalTime>
  <Words>1507</Words>
  <Application>Microsoft Office PowerPoint</Application>
  <PresentationFormat>宽屏</PresentationFormat>
  <Paragraphs>172</Paragraphs>
  <Slides>20</Slides>
  <Notes>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20</vt:i4>
      </vt:variant>
    </vt:vector>
  </HeadingPairs>
  <TitlesOfParts>
    <vt:vector size="24" baseType="lpstr">
      <vt:lpstr>Arial</vt:lpstr>
      <vt:lpstr>Calibri</vt:lpstr>
      <vt:lpstr>Cambria Math</vt:lpstr>
      <vt:lpstr>主题5</vt:lpstr>
      <vt:lpstr>我们能用Twitter数据预测总统大选吗？ 一种综合建模方法</vt:lpstr>
      <vt:lpstr>摘要</vt:lpstr>
      <vt:lpstr>PowerPoint 演示文稿</vt:lpstr>
      <vt:lpstr>Introduction</vt:lpstr>
      <vt:lpstr>Literature review</vt:lpstr>
      <vt:lpstr>Data</vt:lpstr>
      <vt:lpstr>Data——推特数据</vt:lpstr>
      <vt:lpstr>Data——经济数据</vt:lpstr>
      <vt:lpstr>Data——经济数据</vt:lpstr>
      <vt:lpstr>Data——投票数据</vt:lpstr>
      <vt:lpstr>Method</vt:lpstr>
      <vt:lpstr>Method——推文情绪分析</vt:lpstr>
      <vt:lpstr>Method——推特用户提取</vt:lpstr>
      <vt:lpstr>Method——推特用户提取</vt:lpstr>
      <vt:lpstr>Method——推特支持率计算</vt:lpstr>
      <vt:lpstr>Method——模拟结果</vt:lpstr>
      <vt:lpstr>Method——模拟结果</vt:lpstr>
      <vt:lpstr>Method——模拟结果</vt:lpstr>
      <vt:lpstr>Discussions and conclusion</vt:lpstr>
      <vt:lpstr>Thanks. And Your Slogan Here.</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张 悦</cp:lastModifiedBy>
  <cp:revision>4</cp:revision>
  <cp:lastPrinted>2018-02-05T16:00:00Z</cp:lastPrinted>
  <dcterms:created xsi:type="dcterms:W3CDTF">2018-02-05T16:00:00Z</dcterms:created>
  <dcterms:modified xsi:type="dcterms:W3CDTF">2021-12-01T08:42:56Z</dcterms:modified>
  <cp:category>business proposal;oral defense;training courseware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a18adb86-5929-4bf5-a1c6-bcf101f86030</vt:lpwstr>
  </property>
</Properties>
</file>