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4.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heme/themeOverride4.xml" ContentType="application/vnd.openxmlformats-officedocument.themeOverride+xml"/>
  <Override PartName="/ppt/tags/tag17.xml" ContentType="application/vnd.openxmlformats-officedocument.presentationml.tags+xml"/>
  <Override PartName="/ppt/notesSlides/notesSlide4.xml" ContentType="application/vnd.openxmlformats-officedocument.presentationml.notesSlide+xml"/>
  <Override PartName="/ppt/theme/themeOverride5.xml" ContentType="application/vnd.openxmlformats-officedocument.themeOverr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5.xml" ContentType="application/vnd.openxmlformats-officedocument.presentationml.notesSlide+xml"/>
  <Override PartName="/ppt/theme/themeOverride6.xml" ContentType="application/vnd.openxmlformats-officedocument.themeOverride+xml"/>
  <Override PartName="/ppt/tags/tag24.xml" ContentType="application/vnd.openxmlformats-officedocument.presentationml.tags+xml"/>
  <Override PartName="/ppt/notesSlides/notesSlide6.xml" ContentType="application/vnd.openxmlformats-officedocument.presentationml.notesSlide+xml"/>
  <Override PartName="/ppt/theme/themeOverride7.xml" ContentType="application/vnd.openxmlformats-officedocument.themeOverr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theme/themeOverride8.xml" ContentType="application/vnd.openxmlformats-officedocument.themeOverride+xml"/>
  <Override PartName="/ppt/tags/tag31.xml" ContentType="application/vnd.openxmlformats-officedocument.presentationml.tags+xml"/>
  <Override PartName="/ppt/notesSlides/notesSlide8.xml" ContentType="application/vnd.openxmlformats-officedocument.presentationml.notesSlide+xml"/>
  <Override PartName="/ppt/theme/themeOverride9.xml" ContentType="application/vnd.openxmlformats-officedocument.themeOverride+xml"/>
  <Override PartName="/ppt/tags/tag32.xml" ContentType="application/vnd.openxmlformats-officedocument.presentationml.tags+xml"/>
  <Override PartName="/ppt/notesSlides/notesSlide9.xml" ContentType="application/vnd.openxmlformats-officedocument.presentationml.notesSlide+xml"/>
  <Override PartName="/ppt/theme/themeOverride10.xml" ContentType="application/vnd.openxmlformats-officedocument.themeOverride+xml"/>
  <Override PartName="/ppt/tags/tag33.xml" ContentType="application/vnd.openxmlformats-officedocument.presentationml.tags+xml"/>
  <Override PartName="/ppt/notesSlides/notesSlide10.xml" ContentType="application/vnd.openxmlformats-officedocument.presentationml.notesSlide+xml"/>
  <Override PartName="/ppt/theme/themeOverride11.xml" ContentType="application/vnd.openxmlformats-officedocument.themeOverride+xml"/>
  <Override PartName="/ppt/tags/tag34.xml" ContentType="application/vnd.openxmlformats-officedocument.presentationml.tags+xml"/>
  <Override PartName="/ppt/notesSlides/notesSlide11.xml" ContentType="application/vnd.openxmlformats-officedocument.presentationml.notesSlide+xml"/>
  <Override PartName="/ppt/theme/themeOverride12.xml" ContentType="application/vnd.openxmlformats-officedocument.themeOverride+xml"/>
  <Override PartName="/ppt/tags/tag35.xml" ContentType="application/vnd.openxmlformats-officedocument.presentationml.tags+xml"/>
  <Override PartName="/ppt/notesSlides/notesSlide12.xml" ContentType="application/vnd.openxmlformats-officedocument.presentationml.notesSlide+xml"/>
  <Override PartName="/ppt/theme/themeOverride13.xml" ContentType="application/vnd.openxmlformats-officedocument.themeOverride+xml"/>
  <Override PartName="/ppt/tags/tag36.xml" ContentType="application/vnd.openxmlformats-officedocument.presentationml.tags+xml"/>
  <Override PartName="/ppt/notesSlides/notesSlide13.xml" ContentType="application/vnd.openxmlformats-officedocument.presentationml.notesSlide+xml"/>
  <Override PartName="/ppt/theme/themeOverride14.xml" ContentType="application/vnd.openxmlformats-officedocument.themeOverr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4.xml" ContentType="application/vnd.openxmlformats-officedocument.presentationml.notesSlide+xml"/>
  <Override PartName="/ppt/theme/themeOverride15.xml" ContentType="application/vnd.openxmlformats-officedocument.themeOverride+xml"/>
  <Override PartName="/ppt/tags/tag43.xml" ContentType="application/vnd.openxmlformats-officedocument.presentationml.tags+xml"/>
  <Override PartName="/ppt/notesSlides/notesSlide15.xml" ContentType="application/vnd.openxmlformats-officedocument.presentationml.notesSlide+xml"/>
  <Override PartName="/ppt/theme/themeOverride16.xml" ContentType="application/vnd.openxmlformats-officedocument.themeOverride+xml"/>
  <Override PartName="/ppt/tags/tag44.xml" ContentType="application/vnd.openxmlformats-officedocument.presentationml.tags+xml"/>
  <Override PartName="/ppt/notesSlides/notesSlide16.xml" ContentType="application/vnd.openxmlformats-officedocument.presentationml.notesSlide+xml"/>
  <Override PartName="/ppt/theme/themeOverride17.xml" ContentType="application/vnd.openxmlformats-officedocument.themeOverride+xml"/>
  <Override PartName="/ppt/tags/tag45.xml" ContentType="application/vnd.openxmlformats-officedocument.presentationml.tags+xml"/>
  <Override PartName="/ppt/notesSlides/notesSlide17.xml" ContentType="application/vnd.openxmlformats-officedocument.presentationml.notesSlide+xml"/>
  <Override PartName="/ppt/theme/themeOverride18.xml" ContentType="application/vnd.openxmlformats-officedocument.themeOverride+xml"/>
  <Override PartName="/ppt/tags/tag46.xml" ContentType="application/vnd.openxmlformats-officedocument.presentationml.tags+xml"/>
  <Override PartName="/ppt/notesSlides/notesSlide18.xml" ContentType="application/vnd.openxmlformats-officedocument.presentationml.notesSlide+xml"/>
  <Override PartName="/ppt/theme/themeOverride19.xml" ContentType="application/vnd.openxmlformats-officedocument.themeOverride+xml"/>
  <Override PartName="/ppt/tags/tag47.xml" ContentType="application/vnd.openxmlformats-officedocument.presentationml.tags+xml"/>
  <Override PartName="/ppt/notesSlides/notesSlide19.xml" ContentType="application/vnd.openxmlformats-officedocument.presentationml.notesSlide+xml"/>
  <Override PartName="/ppt/theme/themeOverride20.xml" ContentType="application/vnd.openxmlformats-officedocument.themeOverride+xml"/>
  <Override PartName="/ppt/tags/tag48.xml" ContentType="application/vnd.openxmlformats-officedocument.presentationml.tags+xml"/>
  <Override PartName="/ppt/notesSlides/notesSlide20.xml" ContentType="application/vnd.openxmlformats-officedocument.presentationml.notesSlide+xml"/>
  <Override PartName="/ppt/theme/themeOverride21.xml" ContentType="application/vnd.openxmlformats-officedocument.themeOverride+xml"/>
  <Override PartName="/ppt/tags/tag49.xml" ContentType="application/vnd.openxmlformats-officedocument.presentationml.tags+xml"/>
  <Override PartName="/ppt/notesSlides/notesSlide21.xml" ContentType="application/vnd.openxmlformats-officedocument.presentationml.notesSlide+xml"/>
  <Override PartName="/ppt/theme/themeOverride22.xml" ContentType="application/vnd.openxmlformats-officedocument.themeOverride+xml"/>
  <Override PartName="/ppt/tags/tag50.xml" ContentType="application/vnd.openxmlformats-officedocument.presentationml.tags+xml"/>
  <Override PartName="/ppt/notesSlides/notesSlide22.xml" ContentType="application/vnd.openxmlformats-officedocument.presentationml.notesSlide+xml"/>
  <Override PartName="/ppt/theme/themeOverride23.xml" ContentType="application/vnd.openxmlformats-officedocument.themeOverride+xml"/>
  <Override PartName="/ppt/tags/tag51.xml" ContentType="application/vnd.openxmlformats-officedocument.presentationml.tags+xml"/>
  <Override PartName="/ppt/notesSlides/notesSlide23.xml" ContentType="application/vnd.openxmlformats-officedocument.presentationml.notesSlide+xml"/>
  <Override PartName="/ppt/theme/themeOverride24.xml" ContentType="application/vnd.openxmlformats-officedocument.themeOverride+xml"/>
  <Override PartName="/ppt/tags/tag52.xml" ContentType="application/vnd.openxmlformats-officedocument.presentationml.tags+xml"/>
  <Override PartName="/ppt/notesSlides/notesSlide24.xml" ContentType="application/vnd.openxmlformats-officedocument.presentationml.notesSlide+xml"/>
  <Override PartName="/ppt/theme/themeOverride25.xml" ContentType="application/vnd.openxmlformats-officedocument.themeOverride+xml"/>
  <Override PartName="/ppt/tags/tag53.xml" ContentType="application/vnd.openxmlformats-officedocument.presentationml.tags+xml"/>
  <Override PartName="/ppt/notesSlides/notesSlide25.xml" ContentType="application/vnd.openxmlformats-officedocument.presentationml.notesSlide+xml"/>
  <Override PartName="/ppt/theme/themeOverride26.xml" ContentType="application/vnd.openxmlformats-officedocument.themeOverr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26.xml" ContentType="application/vnd.openxmlformats-officedocument.presentationml.notesSlide+xml"/>
  <Override PartName="/ppt/theme/themeOverride27.xml" ContentType="application/vnd.openxmlformats-officedocument.themeOverride+xml"/>
  <Override PartName="/ppt/tags/tag60.xml" ContentType="application/vnd.openxmlformats-officedocument.presentationml.tags+xml"/>
  <Override PartName="/ppt/notesSlides/notesSlide27.xml" ContentType="application/vnd.openxmlformats-officedocument.presentationml.notesSlide+xml"/>
  <Override PartName="/ppt/theme/themeOverride28.xml" ContentType="application/vnd.openxmlformats-officedocument.themeOverride+xml"/>
  <Override PartName="/ppt/tags/tag61.xml" ContentType="application/vnd.openxmlformats-officedocument.presentationml.tags+xml"/>
  <Override PartName="/ppt/tags/tag62.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2" r:id="rId3"/>
    <p:sldId id="259" r:id="rId4"/>
    <p:sldId id="279" r:id="rId5"/>
    <p:sldId id="260" r:id="rId6"/>
    <p:sldId id="264" r:id="rId7"/>
    <p:sldId id="263" r:id="rId8"/>
    <p:sldId id="272" r:id="rId9"/>
    <p:sldId id="283" r:id="rId10"/>
    <p:sldId id="284" r:id="rId11"/>
    <p:sldId id="271" r:id="rId12"/>
    <p:sldId id="270" r:id="rId13"/>
    <p:sldId id="269" r:id="rId14"/>
    <p:sldId id="262" r:id="rId15"/>
    <p:sldId id="286" r:id="rId16"/>
    <p:sldId id="276" r:id="rId17"/>
    <p:sldId id="285" r:id="rId18"/>
    <p:sldId id="288" r:id="rId19"/>
    <p:sldId id="287" r:id="rId20"/>
    <p:sldId id="289" r:id="rId21"/>
    <p:sldId id="290" r:id="rId22"/>
    <p:sldId id="275" r:id="rId23"/>
    <p:sldId id="291" r:id="rId24"/>
    <p:sldId id="274" r:id="rId25"/>
    <p:sldId id="292" r:id="rId26"/>
    <p:sldId id="261" r:id="rId27"/>
    <p:sldId id="293" r:id="rId28"/>
    <p:sldId id="281"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FCF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6314" autoAdjust="0"/>
  </p:normalViewPr>
  <p:slideViewPr>
    <p:cSldViewPr snapToGrid="0" showGuides="1">
      <p:cViewPr varScale="1">
        <p:scale>
          <a:sx n="68" d="100"/>
          <a:sy n="68" d="100"/>
        </p:scale>
        <p:origin x="82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49E58-B9D4-4494-9B84-9AD6585DCE9B}" type="datetimeFigureOut">
              <a:rPr lang="zh-CN" altLang="en-US" smtClean="0"/>
              <a:t>2022/6/1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0A675A-0A9C-46D7-A199-D264F6021F7F}" type="slidenum">
              <a:rPr lang="zh-CN" altLang="en-US" smtClean="0"/>
              <a:t>‹#›</a:t>
            </a:fld>
            <a:endParaRPr lang="zh-CN" altLang="en-US"/>
          </a:p>
        </p:txBody>
      </p:sp>
    </p:spTree>
    <p:extLst>
      <p:ext uri="{BB962C8B-B14F-4D97-AF65-F5344CB8AC3E}">
        <p14:creationId xmlns:p14="http://schemas.microsoft.com/office/powerpoint/2010/main" val="3307222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1</a:t>
            </a:fld>
            <a:endParaRPr lang="zh-CN" altLang="en-US"/>
          </a:p>
        </p:txBody>
      </p:sp>
    </p:spTree>
    <p:extLst>
      <p:ext uri="{BB962C8B-B14F-4D97-AF65-F5344CB8AC3E}">
        <p14:creationId xmlns:p14="http://schemas.microsoft.com/office/powerpoint/2010/main" val="960816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10</a:t>
            </a:fld>
            <a:endParaRPr lang="zh-CN" altLang="en-US"/>
          </a:p>
        </p:txBody>
      </p:sp>
    </p:spTree>
    <p:extLst>
      <p:ext uri="{BB962C8B-B14F-4D97-AF65-F5344CB8AC3E}">
        <p14:creationId xmlns:p14="http://schemas.microsoft.com/office/powerpoint/2010/main" val="4153533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11</a:t>
            </a:fld>
            <a:endParaRPr lang="zh-CN" altLang="en-US"/>
          </a:p>
        </p:txBody>
      </p:sp>
    </p:spTree>
    <p:extLst>
      <p:ext uri="{BB962C8B-B14F-4D97-AF65-F5344CB8AC3E}">
        <p14:creationId xmlns:p14="http://schemas.microsoft.com/office/powerpoint/2010/main" val="594569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12</a:t>
            </a:fld>
            <a:endParaRPr lang="zh-CN" altLang="en-US"/>
          </a:p>
        </p:txBody>
      </p:sp>
    </p:spTree>
    <p:extLst>
      <p:ext uri="{BB962C8B-B14F-4D97-AF65-F5344CB8AC3E}">
        <p14:creationId xmlns:p14="http://schemas.microsoft.com/office/powerpoint/2010/main" val="294569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13</a:t>
            </a:fld>
            <a:endParaRPr lang="zh-CN" altLang="en-US"/>
          </a:p>
        </p:txBody>
      </p:sp>
    </p:spTree>
    <p:extLst>
      <p:ext uri="{BB962C8B-B14F-4D97-AF65-F5344CB8AC3E}">
        <p14:creationId xmlns:p14="http://schemas.microsoft.com/office/powerpoint/2010/main" val="1893756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14</a:t>
            </a:fld>
            <a:endParaRPr lang="zh-CN" altLang="en-US"/>
          </a:p>
        </p:txBody>
      </p:sp>
    </p:spTree>
    <p:extLst>
      <p:ext uri="{BB962C8B-B14F-4D97-AF65-F5344CB8AC3E}">
        <p14:creationId xmlns:p14="http://schemas.microsoft.com/office/powerpoint/2010/main" val="1621610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15</a:t>
            </a:fld>
            <a:endParaRPr lang="zh-CN" altLang="en-US"/>
          </a:p>
        </p:txBody>
      </p:sp>
    </p:spTree>
    <p:extLst>
      <p:ext uri="{BB962C8B-B14F-4D97-AF65-F5344CB8AC3E}">
        <p14:creationId xmlns:p14="http://schemas.microsoft.com/office/powerpoint/2010/main" val="2917477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16</a:t>
            </a:fld>
            <a:endParaRPr lang="zh-CN" altLang="en-US"/>
          </a:p>
        </p:txBody>
      </p:sp>
    </p:spTree>
    <p:extLst>
      <p:ext uri="{BB962C8B-B14F-4D97-AF65-F5344CB8AC3E}">
        <p14:creationId xmlns:p14="http://schemas.microsoft.com/office/powerpoint/2010/main" val="2470494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17</a:t>
            </a:fld>
            <a:endParaRPr lang="zh-CN" altLang="en-US"/>
          </a:p>
        </p:txBody>
      </p:sp>
    </p:spTree>
    <p:extLst>
      <p:ext uri="{BB962C8B-B14F-4D97-AF65-F5344CB8AC3E}">
        <p14:creationId xmlns:p14="http://schemas.microsoft.com/office/powerpoint/2010/main" val="3483109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18</a:t>
            </a:fld>
            <a:endParaRPr lang="zh-CN" altLang="en-US"/>
          </a:p>
        </p:txBody>
      </p:sp>
    </p:spTree>
    <p:extLst>
      <p:ext uri="{BB962C8B-B14F-4D97-AF65-F5344CB8AC3E}">
        <p14:creationId xmlns:p14="http://schemas.microsoft.com/office/powerpoint/2010/main" val="1641544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19</a:t>
            </a:fld>
            <a:endParaRPr lang="zh-CN" altLang="en-US"/>
          </a:p>
        </p:txBody>
      </p:sp>
    </p:spTree>
    <p:extLst>
      <p:ext uri="{BB962C8B-B14F-4D97-AF65-F5344CB8AC3E}">
        <p14:creationId xmlns:p14="http://schemas.microsoft.com/office/powerpoint/2010/main" val="2579881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2</a:t>
            </a:fld>
            <a:endParaRPr lang="zh-CN" altLang="en-US"/>
          </a:p>
        </p:txBody>
      </p:sp>
    </p:spTree>
    <p:extLst>
      <p:ext uri="{BB962C8B-B14F-4D97-AF65-F5344CB8AC3E}">
        <p14:creationId xmlns:p14="http://schemas.microsoft.com/office/powerpoint/2010/main" val="1390682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20</a:t>
            </a:fld>
            <a:endParaRPr lang="zh-CN" altLang="en-US"/>
          </a:p>
        </p:txBody>
      </p:sp>
    </p:spTree>
    <p:extLst>
      <p:ext uri="{BB962C8B-B14F-4D97-AF65-F5344CB8AC3E}">
        <p14:creationId xmlns:p14="http://schemas.microsoft.com/office/powerpoint/2010/main" val="1878633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21</a:t>
            </a:fld>
            <a:endParaRPr lang="zh-CN" altLang="en-US"/>
          </a:p>
        </p:txBody>
      </p:sp>
    </p:spTree>
    <p:extLst>
      <p:ext uri="{BB962C8B-B14F-4D97-AF65-F5344CB8AC3E}">
        <p14:creationId xmlns:p14="http://schemas.microsoft.com/office/powerpoint/2010/main" val="301786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22</a:t>
            </a:fld>
            <a:endParaRPr lang="zh-CN" altLang="en-US"/>
          </a:p>
        </p:txBody>
      </p:sp>
    </p:spTree>
    <p:extLst>
      <p:ext uri="{BB962C8B-B14F-4D97-AF65-F5344CB8AC3E}">
        <p14:creationId xmlns:p14="http://schemas.microsoft.com/office/powerpoint/2010/main" val="7391995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23</a:t>
            </a:fld>
            <a:endParaRPr lang="zh-CN" altLang="en-US"/>
          </a:p>
        </p:txBody>
      </p:sp>
    </p:spTree>
    <p:extLst>
      <p:ext uri="{BB962C8B-B14F-4D97-AF65-F5344CB8AC3E}">
        <p14:creationId xmlns:p14="http://schemas.microsoft.com/office/powerpoint/2010/main" val="15061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24</a:t>
            </a:fld>
            <a:endParaRPr lang="zh-CN" altLang="en-US"/>
          </a:p>
        </p:txBody>
      </p:sp>
    </p:spTree>
    <p:extLst>
      <p:ext uri="{BB962C8B-B14F-4D97-AF65-F5344CB8AC3E}">
        <p14:creationId xmlns:p14="http://schemas.microsoft.com/office/powerpoint/2010/main" val="3591020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25</a:t>
            </a:fld>
            <a:endParaRPr lang="zh-CN" altLang="en-US"/>
          </a:p>
        </p:txBody>
      </p:sp>
    </p:spTree>
    <p:extLst>
      <p:ext uri="{BB962C8B-B14F-4D97-AF65-F5344CB8AC3E}">
        <p14:creationId xmlns:p14="http://schemas.microsoft.com/office/powerpoint/2010/main" val="3899403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26</a:t>
            </a:fld>
            <a:endParaRPr lang="zh-CN" altLang="en-US"/>
          </a:p>
        </p:txBody>
      </p:sp>
    </p:spTree>
    <p:extLst>
      <p:ext uri="{BB962C8B-B14F-4D97-AF65-F5344CB8AC3E}">
        <p14:creationId xmlns:p14="http://schemas.microsoft.com/office/powerpoint/2010/main" val="3554713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27</a:t>
            </a:fld>
            <a:endParaRPr lang="zh-CN" altLang="en-US"/>
          </a:p>
        </p:txBody>
      </p:sp>
    </p:spTree>
    <p:extLst>
      <p:ext uri="{BB962C8B-B14F-4D97-AF65-F5344CB8AC3E}">
        <p14:creationId xmlns:p14="http://schemas.microsoft.com/office/powerpoint/2010/main" val="35926384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28</a:t>
            </a:fld>
            <a:endParaRPr lang="zh-CN" altLang="en-US"/>
          </a:p>
        </p:txBody>
      </p:sp>
    </p:spTree>
    <p:extLst>
      <p:ext uri="{BB962C8B-B14F-4D97-AF65-F5344CB8AC3E}">
        <p14:creationId xmlns:p14="http://schemas.microsoft.com/office/powerpoint/2010/main" val="1830307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3</a:t>
            </a:fld>
            <a:endParaRPr lang="zh-CN" altLang="en-US"/>
          </a:p>
        </p:txBody>
      </p:sp>
    </p:spTree>
    <p:extLst>
      <p:ext uri="{BB962C8B-B14F-4D97-AF65-F5344CB8AC3E}">
        <p14:creationId xmlns:p14="http://schemas.microsoft.com/office/powerpoint/2010/main" val="1823579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4</a:t>
            </a:fld>
            <a:endParaRPr lang="zh-CN" altLang="en-US"/>
          </a:p>
        </p:txBody>
      </p:sp>
    </p:spTree>
    <p:extLst>
      <p:ext uri="{BB962C8B-B14F-4D97-AF65-F5344CB8AC3E}">
        <p14:creationId xmlns:p14="http://schemas.microsoft.com/office/powerpoint/2010/main" val="3812330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5</a:t>
            </a:fld>
            <a:endParaRPr lang="zh-CN" altLang="en-US"/>
          </a:p>
        </p:txBody>
      </p:sp>
    </p:spTree>
    <p:extLst>
      <p:ext uri="{BB962C8B-B14F-4D97-AF65-F5344CB8AC3E}">
        <p14:creationId xmlns:p14="http://schemas.microsoft.com/office/powerpoint/2010/main" val="617723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6</a:t>
            </a:fld>
            <a:endParaRPr lang="zh-CN" altLang="en-US"/>
          </a:p>
        </p:txBody>
      </p:sp>
    </p:spTree>
    <p:extLst>
      <p:ext uri="{BB962C8B-B14F-4D97-AF65-F5344CB8AC3E}">
        <p14:creationId xmlns:p14="http://schemas.microsoft.com/office/powerpoint/2010/main" val="1460709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7</a:t>
            </a:fld>
            <a:endParaRPr lang="zh-CN" altLang="en-US"/>
          </a:p>
        </p:txBody>
      </p:sp>
    </p:spTree>
    <p:extLst>
      <p:ext uri="{BB962C8B-B14F-4D97-AF65-F5344CB8AC3E}">
        <p14:creationId xmlns:p14="http://schemas.microsoft.com/office/powerpoint/2010/main" val="265718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8</a:t>
            </a:fld>
            <a:endParaRPr lang="zh-CN" altLang="en-US"/>
          </a:p>
        </p:txBody>
      </p:sp>
    </p:spTree>
    <p:extLst>
      <p:ext uri="{BB962C8B-B14F-4D97-AF65-F5344CB8AC3E}">
        <p14:creationId xmlns:p14="http://schemas.microsoft.com/office/powerpoint/2010/main" val="1032842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0A675A-0A9C-46D7-A199-D264F6021F7F}" type="slidenum">
              <a:rPr lang="zh-CN" altLang="en-US" smtClean="0"/>
              <a:t>9</a:t>
            </a:fld>
            <a:endParaRPr lang="zh-CN" altLang="en-US"/>
          </a:p>
        </p:txBody>
      </p:sp>
    </p:spTree>
    <p:extLst>
      <p:ext uri="{BB962C8B-B14F-4D97-AF65-F5344CB8AC3E}">
        <p14:creationId xmlns:p14="http://schemas.microsoft.com/office/powerpoint/2010/main" val="3480376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3543A4F-CD89-4727-BC25-A95C87AABDA2}" type="datetimeFigureOut">
              <a:rPr lang="zh-CN" altLang="en-US" smtClean="0"/>
              <a:t>2022/6/1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593F97-3570-412E-9AE2-442B4B2E00D9}" type="slidenum">
              <a:rPr lang="zh-CN" altLang="en-US" smtClean="0"/>
              <a:t>‹#›</a:t>
            </a:fld>
            <a:endParaRPr lang="zh-CN" altLang="en-US"/>
          </a:p>
        </p:txBody>
      </p:sp>
    </p:spTree>
    <p:extLst>
      <p:ext uri="{BB962C8B-B14F-4D97-AF65-F5344CB8AC3E}">
        <p14:creationId xmlns:p14="http://schemas.microsoft.com/office/powerpoint/2010/main" val="177181726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543A4F-CD89-4727-BC25-A95C87AABDA2}" type="datetimeFigureOut">
              <a:rPr lang="zh-CN" altLang="en-US" smtClean="0"/>
              <a:t>2022/6/1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593F97-3570-412E-9AE2-442B4B2E00D9}" type="slidenum">
              <a:rPr lang="zh-CN" altLang="en-US" smtClean="0"/>
              <a:t>‹#›</a:t>
            </a:fld>
            <a:endParaRPr lang="zh-CN" altLang="en-US"/>
          </a:p>
        </p:txBody>
      </p:sp>
    </p:spTree>
    <p:extLst>
      <p:ext uri="{BB962C8B-B14F-4D97-AF65-F5344CB8AC3E}">
        <p14:creationId xmlns:p14="http://schemas.microsoft.com/office/powerpoint/2010/main" val="425161726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543A4F-CD89-4727-BC25-A95C87AABDA2}" type="datetimeFigureOut">
              <a:rPr lang="zh-CN" altLang="en-US" smtClean="0"/>
              <a:t>2022/6/1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593F97-3570-412E-9AE2-442B4B2E00D9}" type="slidenum">
              <a:rPr lang="zh-CN" altLang="en-US" smtClean="0"/>
              <a:t>‹#›</a:t>
            </a:fld>
            <a:endParaRPr lang="zh-CN" altLang="en-US"/>
          </a:p>
        </p:txBody>
      </p:sp>
    </p:spTree>
    <p:extLst>
      <p:ext uri="{BB962C8B-B14F-4D97-AF65-F5344CB8AC3E}">
        <p14:creationId xmlns:p14="http://schemas.microsoft.com/office/powerpoint/2010/main" val="292892246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543A4F-CD89-4727-BC25-A95C87AABDA2}" type="datetimeFigureOut">
              <a:rPr lang="zh-CN" altLang="en-US" smtClean="0"/>
              <a:t>2022/6/1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593F97-3570-412E-9AE2-442B4B2E00D9}" type="slidenum">
              <a:rPr lang="zh-CN" altLang="en-US" smtClean="0"/>
              <a:t>‹#›</a:t>
            </a:fld>
            <a:endParaRPr lang="zh-CN" altLang="en-US"/>
          </a:p>
        </p:txBody>
      </p:sp>
    </p:spTree>
    <p:extLst>
      <p:ext uri="{BB962C8B-B14F-4D97-AF65-F5344CB8AC3E}">
        <p14:creationId xmlns:p14="http://schemas.microsoft.com/office/powerpoint/2010/main" val="425080247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3543A4F-CD89-4727-BC25-A95C87AABDA2}" type="datetimeFigureOut">
              <a:rPr lang="zh-CN" altLang="en-US" smtClean="0"/>
              <a:t>2022/6/1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593F97-3570-412E-9AE2-442B4B2E00D9}" type="slidenum">
              <a:rPr lang="zh-CN" altLang="en-US" smtClean="0"/>
              <a:t>‹#›</a:t>
            </a:fld>
            <a:endParaRPr lang="zh-CN" altLang="en-US"/>
          </a:p>
        </p:txBody>
      </p:sp>
    </p:spTree>
    <p:extLst>
      <p:ext uri="{BB962C8B-B14F-4D97-AF65-F5344CB8AC3E}">
        <p14:creationId xmlns:p14="http://schemas.microsoft.com/office/powerpoint/2010/main" val="262943048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543A4F-CD89-4727-BC25-A95C87AABDA2}" type="datetimeFigureOut">
              <a:rPr lang="zh-CN" altLang="en-US" smtClean="0"/>
              <a:t>2022/6/1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593F97-3570-412E-9AE2-442B4B2E00D9}" type="slidenum">
              <a:rPr lang="zh-CN" altLang="en-US" smtClean="0"/>
              <a:t>‹#›</a:t>
            </a:fld>
            <a:endParaRPr lang="zh-CN" altLang="en-US"/>
          </a:p>
        </p:txBody>
      </p:sp>
    </p:spTree>
    <p:extLst>
      <p:ext uri="{BB962C8B-B14F-4D97-AF65-F5344CB8AC3E}">
        <p14:creationId xmlns:p14="http://schemas.microsoft.com/office/powerpoint/2010/main" val="80935922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543A4F-CD89-4727-BC25-A95C87AABDA2}" type="datetimeFigureOut">
              <a:rPr lang="zh-CN" altLang="en-US" smtClean="0"/>
              <a:t>2022/6/1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3593F97-3570-412E-9AE2-442B4B2E00D9}" type="slidenum">
              <a:rPr lang="zh-CN" altLang="en-US" smtClean="0"/>
              <a:t>‹#›</a:t>
            </a:fld>
            <a:endParaRPr lang="zh-CN" altLang="en-US"/>
          </a:p>
        </p:txBody>
      </p:sp>
    </p:spTree>
    <p:extLst>
      <p:ext uri="{BB962C8B-B14F-4D97-AF65-F5344CB8AC3E}">
        <p14:creationId xmlns:p14="http://schemas.microsoft.com/office/powerpoint/2010/main" val="302693629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543A4F-CD89-4727-BC25-A95C87AABDA2}" type="datetimeFigureOut">
              <a:rPr lang="zh-CN" altLang="en-US" smtClean="0"/>
              <a:t>2022/6/1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3593F97-3570-412E-9AE2-442B4B2E00D9}" type="slidenum">
              <a:rPr lang="zh-CN" altLang="en-US" smtClean="0"/>
              <a:t>‹#›</a:t>
            </a:fld>
            <a:endParaRPr lang="zh-CN" altLang="en-US"/>
          </a:p>
        </p:txBody>
      </p:sp>
    </p:spTree>
    <p:extLst>
      <p:ext uri="{BB962C8B-B14F-4D97-AF65-F5344CB8AC3E}">
        <p14:creationId xmlns:p14="http://schemas.microsoft.com/office/powerpoint/2010/main" val="222035239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543A4F-CD89-4727-BC25-A95C87AABDA2}" type="datetimeFigureOut">
              <a:rPr lang="zh-CN" altLang="en-US" smtClean="0"/>
              <a:t>2022/6/1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3593F97-3570-412E-9AE2-442B4B2E00D9}" type="slidenum">
              <a:rPr lang="zh-CN" altLang="en-US" smtClean="0"/>
              <a:t>‹#›</a:t>
            </a:fld>
            <a:endParaRPr lang="zh-CN" altLang="en-US"/>
          </a:p>
        </p:txBody>
      </p:sp>
    </p:spTree>
    <p:extLst>
      <p:ext uri="{BB962C8B-B14F-4D97-AF65-F5344CB8AC3E}">
        <p14:creationId xmlns:p14="http://schemas.microsoft.com/office/powerpoint/2010/main" val="173265710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3543A4F-CD89-4727-BC25-A95C87AABDA2}" type="datetimeFigureOut">
              <a:rPr lang="zh-CN" altLang="en-US" smtClean="0"/>
              <a:t>2022/6/1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593F97-3570-412E-9AE2-442B4B2E00D9}" type="slidenum">
              <a:rPr lang="zh-CN" altLang="en-US" smtClean="0"/>
              <a:t>‹#›</a:t>
            </a:fld>
            <a:endParaRPr lang="zh-CN" altLang="en-US"/>
          </a:p>
        </p:txBody>
      </p:sp>
    </p:spTree>
    <p:extLst>
      <p:ext uri="{BB962C8B-B14F-4D97-AF65-F5344CB8AC3E}">
        <p14:creationId xmlns:p14="http://schemas.microsoft.com/office/powerpoint/2010/main" val="266296665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3543A4F-CD89-4727-BC25-A95C87AABDA2}" type="datetimeFigureOut">
              <a:rPr lang="zh-CN" altLang="en-US" smtClean="0"/>
              <a:t>2022/6/1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593F97-3570-412E-9AE2-442B4B2E00D9}" type="slidenum">
              <a:rPr lang="zh-CN" altLang="en-US" smtClean="0"/>
              <a:t>‹#›</a:t>
            </a:fld>
            <a:endParaRPr lang="zh-CN" altLang="en-US"/>
          </a:p>
        </p:txBody>
      </p:sp>
    </p:spTree>
    <p:extLst>
      <p:ext uri="{BB962C8B-B14F-4D97-AF65-F5344CB8AC3E}">
        <p14:creationId xmlns:p14="http://schemas.microsoft.com/office/powerpoint/2010/main" val="358876480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6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543A4F-CD89-4727-BC25-A95C87AABDA2}" type="datetimeFigureOut">
              <a:rPr lang="zh-CN" altLang="en-US" smtClean="0"/>
              <a:t>2022/6/1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593F97-3570-412E-9AE2-442B4B2E00D9}" type="slidenum">
              <a:rPr lang="zh-CN" altLang="en-US" smtClean="0"/>
              <a:t>‹#›</a:t>
            </a:fld>
            <a:endParaRPr lang="zh-CN" altLang="en-US"/>
          </a:p>
        </p:txBody>
      </p:sp>
    </p:spTree>
    <p:extLst>
      <p:ext uri="{BB962C8B-B14F-4D97-AF65-F5344CB8AC3E}">
        <p14:creationId xmlns:p14="http://schemas.microsoft.com/office/powerpoint/2010/main" val="509182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image" Target="../media/image1.jpg"/><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hemeOverride" Target="../theme/themeOverride10.xml"/><Relationship Id="rId5" Type="http://schemas.openxmlformats.org/officeDocument/2006/relationships/image" Target="../media/image7.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hemeOverride" Target="../theme/themeOverride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2.PNG"/><Relationship Id="rId2" Type="http://schemas.openxmlformats.org/officeDocument/2006/relationships/tags" Target="../tags/tag35.xml"/><Relationship Id="rId1" Type="http://schemas.openxmlformats.org/officeDocument/2006/relationships/themeOverride" Target="../theme/themeOverride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7.xml"/><Relationship Id="rId7" Type="http://schemas.openxmlformats.org/officeDocument/2006/relationships/image" Target="../media/image15.PNG"/><Relationship Id="rId2" Type="http://schemas.openxmlformats.org/officeDocument/2006/relationships/tags" Target="../tags/tag36.xml"/><Relationship Id="rId1" Type="http://schemas.openxmlformats.org/officeDocument/2006/relationships/themeOverride" Target="../theme/themeOverride13.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notesSlide" Target="../notesSlides/notesSlide13.xml"/><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hemeOverride" Target="../theme/themeOverride14.xml"/><Relationship Id="rId6" Type="http://schemas.openxmlformats.org/officeDocument/2006/relationships/tags" Target="../tags/tag41.xml"/><Relationship Id="rId5" Type="http://schemas.openxmlformats.org/officeDocument/2006/relationships/tags" Target="../tags/tag40.xml"/><Relationship Id="rId10" Type="http://schemas.openxmlformats.org/officeDocument/2006/relationships/image" Target="../media/image4.jpg"/><Relationship Id="rId4" Type="http://schemas.openxmlformats.org/officeDocument/2006/relationships/tags" Target="../tags/tag39.xml"/><Relationship Id="rId9"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7.xml"/><Relationship Id="rId7" Type="http://schemas.openxmlformats.org/officeDocument/2006/relationships/image" Target="../media/image21.PNG"/><Relationship Id="rId2" Type="http://schemas.openxmlformats.org/officeDocument/2006/relationships/tags" Target="../tags/tag43.xml"/><Relationship Id="rId1" Type="http://schemas.openxmlformats.org/officeDocument/2006/relationships/themeOverride" Target="../theme/themeOverride1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hemeOverride" Target="../theme/themeOverride16.xml"/><Relationship Id="rId5" Type="http://schemas.openxmlformats.org/officeDocument/2006/relationships/image" Target="../media/image23.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5.xml"/><Relationship Id="rId1" Type="http://schemas.openxmlformats.org/officeDocument/2006/relationships/themeOverride" Target="../theme/themeOverride17.xml"/><Relationship Id="rId5" Type="http://schemas.openxmlformats.org/officeDocument/2006/relationships/image" Target="../media/image24.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slideLayout" Target="../slideLayouts/slideLayout7.xml"/><Relationship Id="rId7" Type="http://schemas.openxmlformats.org/officeDocument/2006/relationships/image" Target="../media/image27.PNG"/><Relationship Id="rId2" Type="http://schemas.openxmlformats.org/officeDocument/2006/relationships/tags" Target="../tags/tag46.xml"/><Relationship Id="rId1" Type="http://schemas.openxmlformats.org/officeDocument/2006/relationships/themeOverride" Target="../theme/themeOverride1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slideLayout" Target="../slideLayouts/slideLayout7.xml"/><Relationship Id="rId7" Type="http://schemas.openxmlformats.org/officeDocument/2006/relationships/image" Target="../media/image31.PNG"/><Relationship Id="rId2" Type="http://schemas.openxmlformats.org/officeDocument/2006/relationships/tags" Target="../tags/tag47.xml"/><Relationship Id="rId1" Type="http://schemas.openxmlformats.org/officeDocument/2006/relationships/themeOverride" Target="../theme/themeOverride1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hemeOverride" Target="../theme/themeOverride2.xml"/><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hemeOverride" Target="../theme/themeOverride20.xml"/><Relationship Id="rId5" Type="http://schemas.openxmlformats.org/officeDocument/2006/relationships/image" Target="../media/image33.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9.xml"/><Relationship Id="rId1" Type="http://schemas.openxmlformats.org/officeDocument/2006/relationships/themeOverride" Target="../theme/themeOverride21.xml"/><Relationship Id="rId5" Type="http://schemas.openxmlformats.org/officeDocument/2006/relationships/image" Target="../media/image34.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6.PNG"/><Relationship Id="rId2" Type="http://schemas.openxmlformats.org/officeDocument/2006/relationships/tags" Target="../tags/tag50.xml"/><Relationship Id="rId1" Type="http://schemas.openxmlformats.org/officeDocument/2006/relationships/themeOverride" Target="../theme/themeOverride22.xml"/><Relationship Id="rId6" Type="http://schemas.openxmlformats.org/officeDocument/2006/relationships/image" Target="../media/image35.PNG"/><Relationship Id="rId5" Type="http://schemas.openxmlformats.org/officeDocument/2006/relationships/image" Target="../media/image3.jp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1.xml"/><Relationship Id="rId1" Type="http://schemas.openxmlformats.org/officeDocument/2006/relationships/themeOverride" Target="../theme/themeOverride23.xml"/><Relationship Id="rId6" Type="http://schemas.openxmlformats.org/officeDocument/2006/relationships/image" Target="../media/image37.PNG"/><Relationship Id="rId5" Type="http://schemas.openxmlformats.org/officeDocument/2006/relationships/image" Target="../media/image3.jp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2.xml"/><Relationship Id="rId1" Type="http://schemas.openxmlformats.org/officeDocument/2006/relationships/themeOverride" Target="../theme/themeOverride24.xml"/><Relationship Id="rId5" Type="http://schemas.openxmlformats.org/officeDocument/2006/relationships/image" Target="../media/image38.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3.xml"/><Relationship Id="rId1" Type="http://schemas.openxmlformats.org/officeDocument/2006/relationships/themeOverride" Target="../theme/themeOverride25.xml"/><Relationship Id="rId5" Type="http://schemas.openxmlformats.org/officeDocument/2006/relationships/image" Target="../media/image39.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hemeOverride" Target="../theme/themeOverride26.xml"/><Relationship Id="rId6" Type="http://schemas.openxmlformats.org/officeDocument/2006/relationships/tags" Target="../tags/tag58.xml"/><Relationship Id="rId5" Type="http://schemas.openxmlformats.org/officeDocument/2006/relationships/tags" Target="../tags/tag57.xml"/><Relationship Id="rId10" Type="http://schemas.openxmlformats.org/officeDocument/2006/relationships/image" Target="../media/image4.jpg"/><Relationship Id="rId4" Type="http://schemas.openxmlformats.org/officeDocument/2006/relationships/tags" Target="../tags/tag56.xml"/><Relationship Id="rId9"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themeOverride" Target="../theme/themeOverride27.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hemeOverride" Target="../theme/themeOverride28.xml"/><Relationship Id="rId6" Type="http://schemas.openxmlformats.org/officeDocument/2006/relationships/image" Target="../media/image1.jpg"/><Relationship Id="rId5" Type="http://schemas.openxmlformats.org/officeDocument/2006/relationships/notesSlide" Target="../notesSlides/notesSlide28.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slide" Target="slide26.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slide" Target="slide5.xml"/><Relationship Id="rId2" Type="http://schemas.openxmlformats.org/officeDocument/2006/relationships/tags" Target="../tags/tag5.xml"/><Relationship Id="rId16" Type="http://schemas.openxmlformats.org/officeDocument/2006/relationships/image" Target="../media/image3.jpg"/><Relationship Id="rId20" Type="http://schemas.openxmlformats.org/officeDocument/2006/relationships/slide" Target="slide7.xml"/><Relationship Id="rId1" Type="http://schemas.openxmlformats.org/officeDocument/2006/relationships/themeOverride" Target="../theme/themeOverride3.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notesSlide" Target="../notesSlides/notesSlide3.xml"/><Relationship Id="rId10" Type="http://schemas.openxmlformats.org/officeDocument/2006/relationships/tags" Target="../tags/tag13.xml"/><Relationship Id="rId19" Type="http://schemas.openxmlformats.org/officeDocument/2006/relationships/slide" Target="slide14.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hemeOverride" Target="../theme/themeOverride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hemeOverride" Target="../theme/themeOverride5.xml"/><Relationship Id="rId6" Type="http://schemas.openxmlformats.org/officeDocument/2006/relationships/tags" Target="../tags/tag22.xml"/><Relationship Id="rId5" Type="http://schemas.openxmlformats.org/officeDocument/2006/relationships/tags" Target="../tags/tag21.xml"/><Relationship Id="rId10" Type="http://schemas.openxmlformats.org/officeDocument/2006/relationships/image" Target="../media/image4.jpg"/><Relationship Id="rId4" Type="http://schemas.openxmlformats.org/officeDocument/2006/relationships/tags" Target="../tags/tag20.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hemeOverride" Target="../theme/themeOverride6.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hemeOverride" Target="../theme/themeOverride7.xml"/><Relationship Id="rId6" Type="http://schemas.openxmlformats.org/officeDocument/2006/relationships/tags" Target="../tags/tag29.xml"/><Relationship Id="rId5" Type="http://schemas.openxmlformats.org/officeDocument/2006/relationships/tags" Target="../tags/tag28.xml"/><Relationship Id="rId10" Type="http://schemas.openxmlformats.org/officeDocument/2006/relationships/image" Target="../media/image4.jpg"/><Relationship Id="rId4" Type="http://schemas.openxmlformats.org/officeDocument/2006/relationships/tags" Target="../tags/tag27.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hemeOverride" Target="../theme/themeOverride8.xml"/><Relationship Id="rId5" Type="http://schemas.openxmlformats.org/officeDocument/2006/relationships/image" Target="../media/image5.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hemeOverride" Target="../theme/themeOverride9.xml"/><Relationship Id="rId5" Type="http://schemas.openxmlformats.org/officeDocument/2006/relationships/image" Target="../media/image6.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t="-9000" b="-9000"/>
          </a:stretch>
        </a:blipFill>
        <a:effectLst/>
      </p:bgPr>
    </p:bg>
    <p:spTree>
      <p:nvGrpSpPr>
        <p:cNvPr id="1" name=""/>
        <p:cNvGrpSpPr/>
        <p:nvPr/>
      </p:nvGrpSpPr>
      <p:grpSpPr>
        <a:xfrm>
          <a:off x="0" y="0"/>
          <a:ext cx="0" cy="0"/>
          <a:chOff x="0" y="0"/>
          <a:chExt cx="0" cy="0"/>
        </a:xfrm>
      </p:grpSpPr>
      <p:sp>
        <p:nvSpPr>
          <p:cNvPr id="2" name="矩形 1"/>
          <p:cNvSpPr/>
          <p:nvPr/>
        </p:nvSpPr>
        <p:spPr>
          <a:xfrm>
            <a:off x="2494280" y="1186180"/>
            <a:ext cx="7203440" cy="4485640"/>
          </a:xfrm>
          <a:prstGeom prst="rect">
            <a:avLst/>
          </a:prstGeom>
          <a:solidFill>
            <a:schemeClr val="accent5">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789265" y="1369869"/>
            <a:ext cx="6613470" cy="4118261"/>
          </a:xfrm>
          <a:prstGeom prst="rect">
            <a:avLst/>
          </a:prstGeom>
          <a:solidFill>
            <a:schemeClr val="accent5">
              <a:lumMod val="60000"/>
              <a:lumOff val="40000"/>
              <a:alpha val="3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A_文本框 2"/>
          <p:cNvSpPr txBox="1"/>
          <p:nvPr>
            <p:custDataLst>
              <p:tags r:id="rId2"/>
            </p:custDataLst>
          </p:nvPr>
        </p:nvSpPr>
        <p:spPr>
          <a:xfrm>
            <a:off x="3101719" y="3789643"/>
            <a:ext cx="5648385" cy="707886"/>
          </a:xfrm>
          <a:prstGeom prst="rect">
            <a:avLst/>
          </a:prstGeom>
          <a:noFill/>
        </p:spPr>
        <p:txBody>
          <a:bodyPr wrap="square" rtlCol="0">
            <a:spAutoFit/>
          </a:bodyPr>
          <a:lstStyle/>
          <a:p>
            <a:pPr algn="ctr"/>
            <a:r>
              <a:rPr lang="en-US" altLang="zh-CN" sz="2000" dirty="0"/>
              <a:t>Dynamic correlation of market connectivity, risk spillover and abnormal volatility in stock price</a:t>
            </a:r>
            <a:endParaRPr lang="zh-CN" altLang="en-US" sz="4000" spc="300" dirty="0">
              <a:solidFill>
                <a:schemeClr val="accent4"/>
              </a:solidFill>
              <a:cs typeface="+mn-ea"/>
              <a:sym typeface="+mn-lt"/>
            </a:endParaRPr>
          </a:p>
        </p:txBody>
      </p:sp>
      <p:sp>
        <p:nvSpPr>
          <p:cNvPr id="12" name="PA_文本框 4"/>
          <p:cNvSpPr txBox="1"/>
          <p:nvPr>
            <p:custDataLst>
              <p:tags r:id="rId3"/>
            </p:custDataLst>
          </p:nvPr>
        </p:nvSpPr>
        <p:spPr>
          <a:xfrm>
            <a:off x="2932229" y="2041147"/>
            <a:ext cx="6327542" cy="1077218"/>
          </a:xfrm>
          <a:prstGeom prst="rect">
            <a:avLst/>
          </a:prstGeom>
          <a:noFill/>
        </p:spPr>
        <p:txBody>
          <a:bodyPr wrap="square" rtlCol="0">
            <a:spAutoFit/>
          </a:bodyPr>
          <a:lstStyle/>
          <a:p>
            <a:pPr algn="ctr"/>
            <a:r>
              <a:rPr lang="zh-CN" altLang="en-US" sz="3200" spc="600" dirty="0">
                <a:solidFill>
                  <a:schemeClr val="tx1">
                    <a:lumMod val="85000"/>
                    <a:lumOff val="15000"/>
                  </a:schemeClr>
                </a:solidFill>
                <a:cs typeface="+mn-ea"/>
                <a:sym typeface="+mn-lt"/>
              </a:rPr>
              <a:t>市场连通性、风险溢出与</a:t>
            </a:r>
            <a:endParaRPr lang="en-US" altLang="zh-CN" sz="3200" spc="600" dirty="0">
              <a:solidFill>
                <a:schemeClr val="tx1">
                  <a:lumMod val="85000"/>
                  <a:lumOff val="15000"/>
                </a:schemeClr>
              </a:solidFill>
              <a:cs typeface="+mn-ea"/>
              <a:sym typeface="+mn-lt"/>
            </a:endParaRPr>
          </a:p>
          <a:p>
            <a:pPr algn="ctr"/>
            <a:r>
              <a:rPr lang="zh-CN" altLang="en-US" sz="3200" spc="600" dirty="0">
                <a:solidFill>
                  <a:schemeClr val="tx1">
                    <a:lumMod val="85000"/>
                    <a:lumOff val="15000"/>
                  </a:schemeClr>
                </a:solidFill>
                <a:cs typeface="+mn-ea"/>
                <a:sym typeface="+mn-lt"/>
              </a:rPr>
              <a:t>股价异常波动的动态关联</a:t>
            </a:r>
          </a:p>
        </p:txBody>
      </p:sp>
    </p:spTree>
    <p:extLst>
      <p:ext uri="{BB962C8B-B14F-4D97-AF65-F5344CB8AC3E}">
        <p14:creationId xmlns:p14="http://schemas.microsoft.com/office/powerpoint/2010/main" val="205861643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2"/>
                                        </p:tgtEl>
                                        <p:attrNameLst>
                                          <p:attrName>ppt_y</p:attrName>
                                        </p:attrNameLst>
                                      </p:cBhvr>
                                      <p:tavLst>
                                        <p:tav tm="0">
                                          <p:val>
                                            <p:strVal val="#ppt_y"/>
                                          </p:val>
                                        </p:tav>
                                        <p:tav tm="100000">
                                          <p:val>
                                            <p:strVal val="#ppt_y"/>
                                          </p:val>
                                        </p:tav>
                                      </p:tavLst>
                                    </p:anim>
                                    <p:anim calcmode="lin" valueType="num">
                                      <p:cBhvr>
                                        <p:cTn id="18"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04800"/>
            <a:ext cx="304800" cy="487680"/>
            <a:chOff x="2164080" y="345440"/>
            <a:chExt cx="304800" cy="487680"/>
          </a:xfrm>
        </p:grpSpPr>
        <p:sp>
          <p:nvSpPr>
            <p:cNvPr id="2" name="矩形 1"/>
            <p:cNvSpPr/>
            <p:nvPr/>
          </p:nvSpPr>
          <p:spPr>
            <a:xfrm>
              <a:off x="216408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8600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240792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5"/>
          <p:cNvSpPr txBox="1"/>
          <p:nvPr/>
        </p:nvSpPr>
        <p:spPr>
          <a:xfrm>
            <a:off x="548640" y="256252"/>
            <a:ext cx="8669866" cy="673389"/>
          </a:xfrm>
          <a:prstGeom prst="rect">
            <a:avLst/>
          </a:prstGeom>
          <a:noFill/>
        </p:spPr>
        <p:txBody>
          <a:bodyPr wrap="square" rtlCol="0">
            <a:spAutoFit/>
          </a:bodyPr>
          <a:lstStyle/>
          <a:p>
            <a:pPr>
              <a:lnSpc>
                <a:spcPct val="130000"/>
              </a:lnSpc>
              <a:spcBef>
                <a:spcPct val="0"/>
              </a:spcBef>
            </a:pPr>
            <a:r>
              <a:rPr lang="en-US" altLang="zh-CN" sz="3200" b="0" i="0" dirty="0">
                <a:solidFill>
                  <a:srgbClr val="000000"/>
                </a:solidFill>
                <a:effectLst/>
                <a:latin typeface="Arial" panose="020B0604020202020204" pitchFamily="34" charset="0"/>
              </a:rPr>
              <a:t>2.1 Data description and stage division</a:t>
            </a:r>
            <a:endParaRPr lang="zh-CN" altLang="en-US" sz="3200" b="1" spc="600" dirty="0">
              <a:cs typeface="+mn-ea"/>
            </a:endParaRPr>
          </a:p>
        </p:txBody>
      </p:sp>
      <p:pic>
        <p:nvPicPr>
          <p:cNvPr id="8" name="图片 7">
            <a:extLst>
              <a:ext uri="{FF2B5EF4-FFF2-40B4-BE49-F238E27FC236}">
                <a16:creationId xmlns:a16="http://schemas.microsoft.com/office/drawing/2014/main" id="{F48DBF11-2AF5-A9C0-9BF7-1B19EA1CFCE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788771" y="1253237"/>
            <a:ext cx="7662636" cy="5007865"/>
          </a:xfrm>
          <a:prstGeom prst="rect">
            <a:avLst/>
          </a:prstGeom>
        </p:spPr>
      </p:pic>
    </p:spTree>
    <p:custDataLst>
      <p:tags r:id="rId2"/>
    </p:custDataLst>
    <p:extLst>
      <p:ext uri="{BB962C8B-B14F-4D97-AF65-F5344CB8AC3E}">
        <p14:creationId xmlns:p14="http://schemas.microsoft.com/office/powerpoint/2010/main" val="20616902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04800"/>
            <a:ext cx="304800" cy="487680"/>
            <a:chOff x="2164080" y="345440"/>
            <a:chExt cx="304800" cy="487680"/>
          </a:xfrm>
        </p:grpSpPr>
        <p:sp>
          <p:nvSpPr>
            <p:cNvPr id="2" name="矩形 1"/>
            <p:cNvSpPr/>
            <p:nvPr/>
          </p:nvSpPr>
          <p:spPr>
            <a:xfrm>
              <a:off x="216408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8600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240792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5"/>
          <p:cNvSpPr txBox="1"/>
          <p:nvPr/>
        </p:nvSpPr>
        <p:spPr>
          <a:xfrm>
            <a:off x="548640" y="256252"/>
            <a:ext cx="2682240" cy="584775"/>
          </a:xfrm>
          <a:prstGeom prst="rect">
            <a:avLst/>
          </a:prstGeom>
          <a:noFill/>
        </p:spPr>
        <p:txBody>
          <a:bodyPr wrap="square" rtlCol="0">
            <a:spAutoFit/>
          </a:bodyPr>
          <a:lstStyle/>
          <a:p>
            <a:r>
              <a:rPr lang="en-US" altLang="zh-CN" sz="3200" dirty="0">
                <a:solidFill>
                  <a:srgbClr val="000000"/>
                </a:solidFill>
                <a:latin typeface="Arial" panose="020B0604020202020204" pitchFamily="34" charset="0"/>
                <a:sym typeface="+mn-lt"/>
              </a:rPr>
              <a:t>2.2 DATA</a:t>
            </a:r>
            <a:endParaRPr lang="zh-CN" altLang="en-US" sz="3200" dirty="0">
              <a:solidFill>
                <a:srgbClr val="000000"/>
              </a:solidFill>
              <a:latin typeface="Arial" panose="020B0604020202020204" pitchFamily="34" charset="0"/>
              <a:sym typeface="+mn-lt"/>
            </a:endParaRPr>
          </a:p>
        </p:txBody>
      </p:sp>
      <p:sp>
        <p:nvSpPr>
          <p:cNvPr id="59" name="文本框 58">
            <a:extLst>
              <a:ext uri="{FF2B5EF4-FFF2-40B4-BE49-F238E27FC236}">
                <a16:creationId xmlns:a16="http://schemas.microsoft.com/office/drawing/2014/main" id="{221CEFC6-AEDA-A8A4-4C12-2DCEA6E0FC30}"/>
              </a:ext>
            </a:extLst>
          </p:cNvPr>
          <p:cNvSpPr txBox="1"/>
          <p:nvPr/>
        </p:nvSpPr>
        <p:spPr>
          <a:xfrm>
            <a:off x="2701105" y="1738729"/>
            <a:ext cx="7441810" cy="3693319"/>
          </a:xfrm>
          <a:prstGeom prst="rect">
            <a:avLst/>
          </a:prstGeom>
          <a:noFill/>
        </p:spPr>
        <p:txBody>
          <a:bodyPr wrap="square" rtlCol="0">
            <a:spAutoFit/>
          </a:bodyPr>
          <a:lstStyle/>
          <a:p>
            <a:r>
              <a:rPr lang="zh-CN" altLang="en-US" dirty="0"/>
              <a:t>数据来源：</a:t>
            </a:r>
            <a:r>
              <a:rPr lang="en-US" altLang="zh-CN" dirty="0"/>
              <a:t>2005</a:t>
            </a:r>
            <a:r>
              <a:rPr lang="zh-CN" altLang="en-US" dirty="0"/>
              <a:t>年</a:t>
            </a:r>
            <a:r>
              <a:rPr lang="en-US" altLang="zh-CN" dirty="0"/>
              <a:t>-2016</a:t>
            </a:r>
            <a:r>
              <a:rPr lang="zh-CN" altLang="en-US" dirty="0"/>
              <a:t>年</a:t>
            </a:r>
            <a:r>
              <a:rPr lang="en-US" altLang="zh-CN" dirty="0"/>
              <a:t>wind</a:t>
            </a:r>
            <a:r>
              <a:rPr lang="zh-CN" altLang="en-US" dirty="0"/>
              <a:t>数据库中的上证周收盘价</a:t>
            </a:r>
            <a:endParaRPr lang="en-US" altLang="zh-CN" dirty="0"/>
          </a:p>
          <a:p>
            <a:endParaRPr lang="en-US" altLang="zh-CN" dirty="0"/>
          </a:p>
          <a:p>
            <a:endParaRPr lang="en-US" altLang="zh-CN" dirty="0"/>
          </a:p>
          <a:p>
            <a:endParaRPr lang="en-US" altLang="zh-CN" dirty="0"/>
          </a:p>
          <a:p>
            <a:r>
              <a:rPr lang="zh-CN" altLang="en-US" dirty="0"/>
              <a:t>数据预处理</a:t>
            </a:r>
            <a:endParaRPr lang="en-US" altLang="zh-CN" dirty="0"/>
          </a:p>
          <a:p>
            <a:endParaRPr lang="en-US" altLang="zh-CN" dirty="0"/>
          </a:p>
          <a:p>
            <a:endParaRPr lang="en-US" altLang="zh-CN" dirty="0"/>
          </a:p>
          <a:p>
            <a:endParaRPr lang="en-US" altLang="zh-CN" dirty="0"/>
          </a:p>
          <a:p>
            <a:r>
              <a:rPr lang="zh-CN" altLang="en-US" dirty="0"/>
              <a:t>股票 </a:t>
            </a:r>
            <a:r>
              <a:rPr lang="en-US" altLang="zh-CN" b="1" dirty="0" err="1"/>
              <a:t>i</a:t>
            </a:r>
            <a:r>
              <a:rPr lang="en-US" altLang="zh-CN" b="1" dirty="0"/>
              <a:t> </a:t>
            </a:r>
            <a:r>
              <a:rPr lang="zh-CN" altLang="en-US" dirty="0"/>
              <a:t>在 </a:t>
            </a:r>
            <a:r>
              <a:rPr lang="en-US" altLang="zh-CN" b="1" dirty="0"/>
              <a:t>t</a:t>
            </a:r>
            <a:r>
              <a:rPr lang="en-US" altLang="zh-CN" dirty="0"/>
              <a:t> </a:t>
            </a:r>
            <a:r>
              <a:rPr lang="zh-CN" altLang="en-US" dirty="0"/>
              <a:t>时刻的对数收益率：</a:t>
            </a:r>
            <a:endParaRPr lang="en-US" altLang="zh-CN" dirty="0"/>
          </a:p>
          <a:p>
            <a:endParaRPr lang="en-US" altLang="zh-CN" dirty="0"/>
          </a:p>
          <a:p>
            <a:endParaRPr lang="en-US" altLang="zh-CN" b="0" i="0" dirty="0">
              <a:solidFill>
                <a:srgbClr val="000000"/>
              </a:solidFill>
              <a:effectLst/>
              <a:latin typeface="Arial" panose="020B0604020202020204" pitchFamily="34" charset="0"/>
            </a:endParaRPr>
          </a:p>
          <a:p>
            <a:endParaRPr lang="en-US" altLang="zh-CN" dirty="0">
              <a:solidFill>
                <a:srgbClr val="000000"/>
              </a:solidFill>
              <a:latin typeface="Arial" panose="020B0604020202020204" pitchFamily="34" charset="0"/>
            </a:endParaRPr>
          </a:p>
          <a:p>
            <a:r>
              <a:rPr lang="en-US" altLang="zh-CN" b="0" i="0" dirty="0">
                <a:solidFill>
                  <a:srgbClr val="000000"/>
                </a:solidFill>
                <a:effectLst/>
                <a:latin typeface="Arial" panose="020B0604020202020204" pitchFamily="34" charset="0"/>
              </a:rPr>
              <a:t>Pearson</a:t>
            </a:r>
            <a:r>
              <a:rPr lang="zh-CN" altLang="en-US" dirty="0"/>
              <a:t>相关系数：</a:t>
            </a:r>
          </a:p>
        </p:txBody>
      </p:sp>
      <p:grpSp>
        <p:nvGrpSpPr>
          <p:cNvPr id="68" name="组合 67">
            <a:extLst>
              <a:ext uri="{FF2B5EF4-FFF2-40B4-BE49-F238E27FC236}">
                <a16:creationId xmlns:a16="http://schemas.microsoft.com/office/drawing/2014/main" id="{89B2FAEB-0845-FB7A-81F5-74F4D38E68A8}"/>
              </a:ext>
            </a:extLst>
          </p:cNvPr>
          <p:cNvGrpSpPr/>
          <p:nvPr/>
        </p:nvGrpSpPr>
        <p:grpSpPr>
          <a:xfrm>
            <a:off x="4275240" y="2335222"/>
            <a:ext cx="4379742" cy="1306730"/>
            <a:chOff x="2203938" y="2370516"/>
            <a:chExt cx="4379742" cy="1306730"/>
          </a:xfrm>
        </p:grpSpPr>
        <p:sp>
          <p:nvSpPr>
            <p:cNvPr id="60" name="左大括号 59">
              <a:extLst>
                <a:ext uri="{FF2B5EF4-FFF2-40B4-BE49-F238E27FC236}">
                  <a16:creationId xmlns:a16="http://schemas.microsoft.com/office/drawing/2014/main" id="{E1B46F4A-236B-47B7-580F-C8435242287A}"/>
                </a:ext>
              </a:extLst>
            </p:cNvPr>
            <p:cNvSpPr/>
            <p:nvPr/>
          </p:nvSpPr>
          <p:spPr>
            <a:xfrm>
              <a:off x="2203938" y="2370516"/>
              <a:ext cx="201637" cy="12942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06D445AA-D9C0-A49A-CF7B-FFC459CB7663}"/>
                </a:ext>
              </a:extLst>
            </p:cNvPr>
            <p:cNvSpPr txBox="1"/>
            <p:nvPr/>
          </p:nvSpPr>
          <p:spPr>
            <a:xfrm>
              <a:off x="2625969" y="2370516"/>
              <a:ext cx="2883877" cy="369332"/>
            </a:xfrm>
            <a:prstGeom prst="rect">
              <a:avLst/>
            </a:prstGeom>
            <a:noFill/>
          </p:spPr>
          <p:txBody>
            <a:bodyPr wrap="square" rtlCol="0">
              <a:spAutoFit/>
            </a:bodyPr>
            <a:lstStyle/>
            <a:p>
              <a:r>
                <a:rPr lang="zh-CN" altLang="en-US" dirty="0"/>
                <a:t>缺失值</a:t>
              </a:r>
            </a:p>
          </p:txBody>
        </p:sp>
        <p:sp>
          <p:nvSpPr>
            <p:cNvPr id="62" name="文本框 61">
              <a:extLst>
                <a:ext uri="{FF2B5EF4-FFF2-40B4-BE49-F238E27FC236}">
                  <a16:creationId xmlns:a16="http://schemas.microsoft.com/office/drawing/2014/main" id="{0B8415B0-81E8-81AF-B335-CA2728336F5D}"/>
                </a:ext>
              </a:extLst>
            </p:cNvPr>
            <p:cNvSpPr txBox="1"/>
            <p:nvPr/>
          </p:nvSpPr>
          <p:spPr>
            <a:xfrm>
              <a:off x="2607212" y="2847142"/>
              <a:ext cx="3976468" cy="369332"/>
            </a:xfrm>
            <a:prstGeom prst="rect">
              <a:avLst/>
            </a:prstGeom>
            <a:noFill/>
          </p:spPr>
          <p:txBody>
            <a:bodyPr wrap="square" rtlCol="0">
              <a:spAutoFit/>
            </a:bodyPr>
            <a:lstStyle/>
            <a:p>
              <a:r>
                <a:rPr lang="zh-CN" altLang="en-US" dirty="0"/>
                <a:t>以</a:t>
              </a:r>
              <a:r>
                <a:rPr lang="en-US" altLang="zh-CN" dirty="0"/>
                <a:t>”ST”</a:t>
              </a:r>
              <a:r>
                <a:rPr lang="zh-CN" altLang="en-US" dirty="0"/>
                <a:t>或“</a:t>
              </a:r>
              <a:r>
                <a:rPr lang="en-US" altLang="zh-CN" dirty="0"/>
                <a:t>*ST</a:t>
              </a:r>
              <a:r>
                <a:rPr lang="zh-CN" altLang="en-US" dirty="0"/>
                <a:t>”为前缀的股票</a:t>
              </a:r>
            </a:p>
          </p:txBody>
        </p:sp>
        <p:sp>
          <p:nvSpPr>
            <p:cNvPr id="63" name="文本框 62">
              <a:extLst>
                <a:ext uri="{FF2B5EF4-FFF2-40B4-BE49-F238E27FC236}">
                  <a16:creationId xmlns:a16="http://schemas.microsoft.com/office/drawing/2014/main" id="{31F2EF30-4E2A-D30F-DF03-CF28BDDAC8E3}"/>
                </a:ext>
              </a:extLst>
            </p:cNvPr>
            <p:cNvSpPr txBox="1"/>
            <p:nvPr/>
          </p:nvSpPr>
          <p:spPr>
            <a:xfrm>
              <a:off x="2607212" y="3307914"/>
              <a:ext cx="3976468" cy="369332"/>
            </a:xfrm>
            <a:prstGeom prst="rect">
              <a:avLst/>
            </a:prstGeom>
            <a:noFill/>
          </p:spPr>
          <p:txBody>
            <a:bodyPr wrap="square" rtlCol="0">
              <a:spAutoFit/>
            </a:bodyPr>
            <a:lstStyle/>
            <a:p>
              <a:r>
                <a:rPr lang="zh-CN" altLang="en-US" dirty="0"/>
                <a:t>长期零收益的股票</a:t>
              </a:r>
            </a:p>
          </p:txBody>
        </p:sp>
      </p:grpSp>
      <p:pic>
        <p:nvPicPr>
          <p:cNvPr id="65" name="图片 64">
            <a:extLst>
              <a:ext uri="{FF2B5EF4-FFF2-40B4-BE49-F238E27FC236}">
                <a16:creationId xmlns:a16="http://schemas.microsoft.com/office/drawing/2014/main" id="{9BA879D8-B2FE-0EE5-4A09-582DD9E380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5146" y="3721351"/>
            <a:ext cx="2580874" cy="612726"/>
          </a:xfrm>
          <a:prstGeom prst="rect">
            <a:avLst/>
          </a:prstGeom>
        </p:spPr>
      </p:pic>
      <p:pic>
        <p:nvPicPr>
          <p:cNvPr id="67" name="图片 66">
            <a:extLst>
              <a:ext uri="{FF2B5EF4-FFF2-40B4-BE49-F238E27FC236}">
                <a16:creationId xmlns:a16="http://schemas.microsoft.com/office/drawing/2014/main" id="{72021E15-34E4-75DC-C554-61755C0E88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31572" y="4694399"/>
            <a:ext cx="3928021" cy="958704"/>
          </a:xfrm>
          <a:prstGeom prst="rect">
            <a:avLst/>
          </a:prstGeom>
        </p:spPr>
      </p:pic>
    </p:spTree>
    <p:custDataLst>
      <p:tags r:id="rId2"/>
    </p:custDataLst>
    <p:extLst>
      <p:ext uri="{BB962C8B-B14F-4D97-AF65-F5344CB8AC3E}">
        <p14:creationId xmlns:p14="http://schemas.microsoft.com/office/powerpoint/2010/main" val="269771477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04800"/>
            <a:ext cx="304800" cy="487680"/>
            <a:chOff x="2164080" y="345440"/>
            <a:chExt cx="304800" cy="487680"/>
          </a:xfrm>
        </p:grpSpPr>
        <p:sp>
          <p:nvSpPr>
            <p:cNvPr id="2" name="矩形 1"/>
            <p:cNvSpPr/>
            <p:nvPr/>
          </p:nvSpPr>
          <p:spPr>
            <a:xfrm>
              <a:off x="216408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8600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240792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5"/>
          <p:cNvSpPr txBox="1"/>
          <p:nvPr/>
        </p:nvSpPr>
        <p:spPr>
          <a:xfrm>
            <a:off x="548639" y="256252"/>
            <a:ext cx="11282289" cy="584775"/>
          </a:xfrm>
          <a:prstGeom prst="rect">
            <a:avLst/>
          </a:prstGeom>
          <a:noFill/>
        </p:spPr>
        <p:txBody>
          <a:bodyPr wrap="square" rtlCol="0">
            <a:spAutoFit/>
          </a:bodyPr>
          <a:lstStyle/>
          <a:p>
            <a:r>
              <a:rPr lang="en-US" altLang="zh-CN" sz="3200" b="0" i="0" dirty="0">
                <a:solidFill>
                  <a:srgbClr val="000000"/>
                </a:solidFill>
                <a:effectLst/>
                <a:latin typeface="Arial" panose="020B0604020202020204" pitchFamily="34" charset="0"/>
              </a:rPr>
              <a:t>2.3 Determining the </a:t>
            </a:r>
            <a:r>
              <a:rPr lang="en-US" altLang="zh-CN" sz="3200" b="0" i="0" dirty="0">
                <a:solidFill>
                  <a:srgbClr val="FF0000"/>
                </a:solidFill>
                <a:effectLst/>
                <a:latin typeface="Arial" panose="020B0604020202020204" pitchFamily="34" charset="0"/>
              </a:rPr>
              <a:t>threshold value </a:t>
            </a:r>
            <a:r>
              <a:rPr lang="en-US" altLang="zh-CN" sz="3200" b="0" i="0" dirty="0">
                <a:solidFill>
                  <a:srgbClr val="000000"/>
                </a:solidFill>
                <a:effectLst/>
                <a:latin typeface="Arial" panose="020B0604020202020204" pitchFamily="34" charset="0"/>
              </a:rPr>
              <a:t>for network construction</a:t>
            </a:r>
            <a:endParaRPr lang="zh-CN" altLang="en-US" sz="3200" spc="600" dirty="0">
              <a:cs typeface="+mn-ea"/>
              <a:sym typeface="+mn-lt"/>
            </a:endParaRPr>
          </a:p>
        </p:txBody>
      </p:sp>
      <p:grpSp>
        <p:nvGrpSpPr>
          <p:cNvPr id="32" name="组合 31">
            <a:extLst>
              <a:ext uri="{FF2B5EF4-FFF2-40B4-BE49-F238E27FC236}">
                <a16:creationId xmlns:a16="http://schemas.microsoft.com/office/drawing/2014/main" id="{D97B3B14-77E8-D47D-0660-25E2C3E52FA3}"/>
              </a:ext>
            </a:extLst>
          </p:cNvPr>
          <p:cNvGrpSpPr/>
          <p:nvPr/>
        </p:nvGrpSpPr>
        <p:grpSpPr>
          <a:xfrm>
            <a:off x="-213395" y="1727158"/>
            <a:ext cx="9330783" cy="3224480"/>
            <a:chOff x="425334" y="1816760"/>
            <a:chExt cx="9330783" cy="3224480"/>
          </a:xfrm>
        </p:grpSpPr>
        <p:grpSp>
          <p:nvGrpSpPr>
            <p:cNvPr id="8" name="组合 7"/>
            <p:cNvGrpSpPr/>
            <p:nvPr/>
          </p:nvGrpSpPr>
          <p:grpSpPr>
            <a:xfrm>
              <a:off x="425334" y="3935112"/>
              <a:ext cx="7285303" cy="1106128"/>
              <a:chOff x="2245857" y="3685396"/>
              <a:chExt cx="6003918" cy="911575"/>
            </a:xfrm>
          </p:grpSpPr>
          <p:grpSp>
            <p:nvGrpSpPr>
              <p:cNvPr id="23" name="组合 22"/>
              <p:cNvGrpSpPr/>
              <p:nvPr/>
            </p:nvGrpSpPr>
            <p:grpSpPr>
              <a:xfrm>
                <a:off x="3381493" y="3685396"/>
                <a:ext cx="1155744" cy="761054"/>
                <a:chOff x="1958468" y="4905164"/>
                <a:chExt cx="1155744" cy="761054"/>
              </a:xfrm>
            </p:grpSpPr>
            <p:sp>
              <p:nvSpPr>
                <p:cNvPr id="26" name="ïşḻïďê-Freeform 25"/>
                <p:cNvSpPr/>
                <p:nvPr/>
              </p:nvSpPr>
              <p:spPr>
                <a:xfrm>
                  <a:off x="1958468" y="4905164"/>
                  <a:ext cx="1154167" cy="761054"/>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chemeClr val="accent1"/>
                </a:solidFill>
                <a:ln w="12700" cap="flat">
                  <a:noFill/>
                  <a:miter lim="400000"/>
                </a:ln>
                <a:effectLst/>
              </p:spPr>
              <p:txBody>
                <a:bodyPr anchor="ctr"/>
                <a:lstStyle/>
                <a:p>
                  <a:pPr algn="ctr"/>
                  <a:endParaRPr/>
                </a:p>
              </p:txBody>
            </p:sp>
            <p:sp>
              <p:nvSpPr>
                <p:cNvPr id="27" name="ïşḻïďê-Freeform 26"/>
                <p:cNvSpPr/>
                <p:nvPr/>
              </p:nvSpPr>
              <p:spPr>
                <a:xfrm>
                  <a:off x="2117536" y="4995431"/>
                  <a:ext cx="172176" cy="258260"/>
                </a:xfrm>
                <a:custGeom>
                  <a:avLst/>
                  <a:gdLst/>
                  <a:ahLst/>
                  <a:cxnLst>
                    <a:cxn ang="0">
                      <a:pos x="wd2" y="hd2"/>
                    </a:cxn>
                    <a:cxn ang="5400000">
                      <a:pos x="wd2" y="hd2"/>
                    </a:cxn>
                    <a:cxn ang="10800000">
                      <a:pos x="wd2" y="hd2"/>
                    </a:cxn>
                    <a:cxn ang="16200000">
                      <a:pos x="wd2" y="hd2"/>
                    </a:cxn>
                  </a:cxnLst>
                  <a:rect l="0" t="0" r="r" b="b"/>
                  <a:pathLst>
                    <a:path w="21600" h="21600" extrusionOk="0">
                      <a:moveTo>
                        <a:pt x="14850" y="6750"/>
                      </a:moveTo>
                      <a:cubicBezTo>
                        <a:pt x="14491" y="6750"/>
                        <a:pt x="14175" y="6539"/>
                        <a:pt x="14175" y="6300"/>
                      </a:cubicBezTo>
                      <a:cubicBezTo>
                        <a:pt x="14175" y="5330"/>
                        <a:pt x="11918" y="4950"/>
                        <a:pt x="10800" y="4950"/>
                      </a:cubicBezTo>
                      <a:cubicBezTo>
                        <a:pt x="10441" y="4950"/>
                        <a:pt x="10125" y="4739"/>
                        <a:pt x="10125" y="4500"/>
                      </a:cubicBezTo>
                      <a:cubicBezTo>
                        <a:pt x="10125" y="4261"/>
                        <a:pt x="10441" y="4050"/>
                        <a:pt x="10800" y="4050"/>
                      </a:cubicBezTo>
                      <a:cubicBezTo>
                        <a:pt x="12762" y="4050"/>
                        <a:pt x="15525" y="4739"/>
                        <a:pt x="15525" y="6300"/>
                      </a:cubicBezTo>
                      <a:cubicBezTo>
                        <a:pt x="15525" y="6539"/>
                        <a:pt x="15209" y="6750"/>
                        <a:pt x="14850" y="6750"/>
                      </a:cubicBezTo>
                      <a:close/>
                      <a:moveTo>
                        <a:pt x="10800" y="1800"/>
                      </a:moveTo>
                      <a:cubicBezTo>
                        <a:pt x="6982" y="1800"/>
                        <a:pt x="2700" y="3487"/>
                        <a:pt x="2700" y="6300"/>
                      </a:cubicBezTo>
                      <a:cubicBezTo>
                        <a:pt x="2700" y="7200"/>
                        <a:pt x="3248" y="8142"/>
                        <a:pt x="4134" y="8831"/>
                      </a:cubicBezTo>
                      <a:cubicBezTo>
                        <a:pt x="4535" y="9141"/>
                        <a:pt x="4999" y="9436"/>
                        <a:pt x="5421" y="9759"/>
                      </a:cubicBezTo>
                      <a:cubicBezTo>
                        <a:pt x="6919" y="10955"/>
                        <a:pt x="8184" y="12361"/>
                        <a:pt x="8395" y="13950"/>
                      </a:cubicBezTo>
                      <a:lnTo>
                        <a:pt x="13205" y="13950"/>
                      </a:lnTo>
                      <a:cubicBezTo>
                        <a:pt x="13416" y="12361"/>
                        <a:pt x="14681" y="10955"/>
                        <a:pt x="16179" y="9759"/>
                      </a:cubicBezTo>
                      <a:cubicBezTo>
                        <a:pt x="16601" y="9436"/>
                        <a:pt x="17065" y="9141"/>
                        <a:pt x="17466" y="8831"/>
                      </a:cubicBezTo>
                      <a:cubicBezTo>
                        <a:pt x="18352" y="8142"/>
                        <a:pt x="18900" y="7200"/>
                        <a:pt x="18900" y="6300"/>
                      </a:cubicBezTo>
                      <a:cubicBezTo>
                        <a:pt x="18900" y="3487"/>
                        <a:pt x="14618" y="1800"/>
                        <a:pt x="10800" y="1800"/>
                      </a:cubicBezTo>
                      <a:close/>
                      <a:moveTo>
                        <a:pt x="19427" y="10069"/>
                      </a:moveTo>
                      <a:cubicBezTo>
                        <a:pt x="17972" y="11138"/>
                        <a:pt x="16052" y="12642"/>
                        <a:pt x="15884" y="14147"/>
                      </a:cubicBezTo>
                      <a:cubicBezTo>
                        <a:pt x="16495" y="14386"/>
                        <a:pt x="16875" y="14836"/>
                        <a:pt x="16875" y="15300"/>
                      </a:cubicBezTo>
                      <a:cubicBezTo>
                        <a:pt x="16875" y="15638"/>
                        <a:pt x="16685" y="15961"/>
                        <a:pt x="16348" y="16200"/>
                      </a:cubicBezTo>
                      <a:cubicBezTo>
                        <a:pt x="16685" y="16439"/>
                        <a:pt x="16875" y="16762"/>
                        <a:pt x="16875" y="17100"/>
                      </a:cubicBezTo>
                      <a:cubicBezTo>
                        <a:pt x="16875" y="17564"/>
                        <a:pt x="16516" y="17986"/>
                        <a:pt x="15926" y="18239"/>
                      </a:cubicBezTo>
                      <a:cubicBezTo>
                        <a:pt x="16095" y="18436"/>
                        <a:pt x="16200" y="18675"/>
                        <a:pt x="16200" y="18900"/>
                      </a:cubicBezTo>
                      <a:cubicBezTo>
                        <a:pt x="16200" y="19814"/>
                        <a:pt x="15124" y="20250"/>
                        <a:pt x="13901" y="20250"/>
                      </a:cubicBezTo>
                      <a:cubicBezTo>
                        <a:pt x="13352" y="21066"/>
                        <a:pt x="12129" y="21600"/>
                        <a:pt x="10800" y="21600"/>
                      </a:cubicBezTo>
                      <a:cubicBezTo>
                        <a:pt x="9471" y="21600"/>
                        <a:pt x="8248" y="21066"/>
                        <a:pt x="7699" y="20250"/>
                      </a:cubicBezTo>
                      <a:cubicBezTo>
                        <a:pt x="6476" y="20250"/>
                        <a:pt x="5400" y="19814"/>
                        <a:pt x="5400" y="18900"/>
                      </a:cubicBezTo>
                      <a:cubicBezTo>
                        <a:pt x="5400" y="18675"/>
                        <a:pt x="5505" y="18436"/>
                        <a:pt x="5674" y="18239"/>
                      </a:cubicBezTo>
                      <a:cubicBezTo>
                        <a:pt x="5084" y="17986"/>
                        <a:pt x="4725" y="17564"/>
                        <a:pt x="4725" y="17100"/>
                      </a:cubicBezTo>
                      <a:cubicBezTo>
                        <a:pt x="4725" y="16762"/>
                        <a:pt x="4915" y="16439"/>
                        <a:pt x="5252" y="16200"/>
                      </a:cubicBezTo>
                      <a:cubicBezTo>
                        <a:pt x="4915" y="15961"/>
                        <a:pt x="4725" y="15638"/>
                        <a:pt x="4725" y="15300"/>
                      </a:cubicBezTo>
                      <a:cubicBezTo>
                        <a:pt x="4725" y="14836"/>
                        <a:pt x="5105" y="14386"/>
                        <a:pt x="5716" y="14147"/>
                      </a:cubicBezTo>
                      <a:cubicBezTo>
                        <a:pt x="5548" y="12642"/>
                        <a:pt x="3628" y="11138"/>
                        <a:pt x="2173" y="10069"/>
                      </a:cubicBezTo>
                      <a:cubicBezTo>
                        <a:pt x="717" y="9000"/>
                        <a:pt x="0" y="7748"/>
                        <a:pt x="0" y="6300"/>
                      </a:cubicBezTo>
                      <a:cubicBezTo>
                        <a:pt x="0" y="2475"/>
                        <a:pt x="5463" y="0"/>
                        <a:pt x="10800" y="0"/>
                      </a:cubicBezTo>
                      <a:cubicBezTo>
                        <a:pt x="16137" y="0"/>
                        <a:pt x="21600" y="2475"/>
                        <a:pt x="21600" y="6300"/>
                      </a:cubicBezTo>
                      <a:cubicBezTo>
                        <a:pt x="21600" y="7748"/>
                        <a:pt x="20883" y="9000"/>
                        <a:pt x="19427" y="10069"/>
                      </a:cubicBezTo>
                      <a:close/>
                    </a:path>
                  </a:pathLst>
                </a:custGeom>
                <a:solidFill>
                  <a:srgbClr val="FFFFFF"/>
                </a:solidFill>
                <a:ln w="12700" cap="flat">
                  <a:noFill/>
                  <a:miter lim="400000"/>
                </a:ln>
                <a:effectLst/>
              </p:spPr>
              <p:txBody>
                <a:bodyPr anchor="ctr"/>
                <a:lstStyle/>
                <a:p>
                  <a:pPr algn="ctr"/>
                  <a:endParaRPr/>
                </a:p>
              </p:txBody>
            </p:sp>
            <p:sp>
              <p:nvSpPr>
                <p:cNvPr id="28" name="ïşḻïďê-Right Arrow 27"/>
                <p:cNvSpPr/>
                <p:nvPr/>
              </p:nvSpPr>
              <p:spPr>
                <a:xfrm rot="5400000">
                  <a:off x="2845857" y="5257677"/>
                  <a:ext cx="268355" cy="268355"/>
                </a:xfrm>
                <a:prstGeom prst="rightArrow">
                  <a:avLst>
                    <a:gd name="adj1" fmla="val 32000"/>
                    <a:gd name="adj2" fmla="val 64000"/>
                  </a:avLst>
                </a:prstGeom>
                <a:solidFill>
                  <a:schemeClr val="bg1">
                    <a:lumMod val="85000"/>
                  </a:schemeClr>
                </a:solidFill>
                <a:ln w="12700">
                  <a:miter lim="400000"/>
                </a:ln>
              </p:spPr>
              <p:txBody>
                <a:bodyPr anchor="ctr"/>
                <a:lstStyle/>
                <a:p>
                  <a:pPr algn="ctr"/>
                  <a:endParaRPr/>
                </a:p>
              </p:txBody>
            </p:sp>
          </p:grpSp>
          <p:sp>
            <p:nvSpPr>
              <p:cNvPr id="24" name="ïşḻïďê-Rectangle 23"/>
              <p:cNvSpPr/>
              <p:nvPr/>
            </p:nvSpPr>
            <p:spPr>
              <a:xfrm>
                <a:off x="2245857" y="3756924"/>
                <a:ext cx="1107996" cy="276999"/>
              </a:xfrm>
              <a:prstGeom prst="rect">
                <a:avLst/>
              </a:prstGeom>
            </p:spPr>
            <p:txBody>
              <a:bodyPr wrap="none">
                <a:noAutofit/>
              </a:bodyPr>
              <a:lstStyle/>
              <a:p>
                <a:pPr algn="ctr"/>
                <a:r>
                  <a:rPr lang="en-US" altLang="zh-CN" sz="2000" b="1" dirty="0">
                    <a:solidFill>
                      <a:schemeClr val="accent1"/>
                    </a:solidFill>
                  </a:rPr>
                  <a:t>step3</a:t>
                </a:r>
                <a:endParaRPr lang="zh-CN" altLang="en-US" sz="2000" b="1" dirty="0">
                  <a:solidFill>
                    <a:schemeClr val="accent1"/>
                  </a:solidFill>
                </a:endParaRPr>
              </a:p>
            </p:txBody>
          </p:sp>
          <p:sp>
            <p:nvSpPr>
              <p:cNvPr id="25" name="ïşḻïďê-Rectangle 24"/>
              <p:cNvSpPr/>
              <p:nvPr/>
            </p:nvSpPr>
            <p:spPr>
              <a:xfrm>
                <a:off x="4428396" y="4250722"/>
                <a:ext cx="3821379" cy="346249"/>
              </a:xfrm>
              <a:prstGeom prst="rect">
                <a:avLst/>
              </a:prstGeom>
            </p:spPr>
            <p:txBody>
              <a:bodyPr wrap="square">
                <a:noAutofit/>
              </a:bodyPr>
              <a:lstStyle/>
              <a:p>
                <a:pPr lvl="0">
                  <a:lnSpc>
                    <a:spcPct val="120000"/>
                  </a:lnSpc>
                  <a:spcBef>
                    <a:spcPct val="0"/>
                  </a:spcBef>
                  <a:defRPr/>
                </a:pPr>
                <a:r>
                  <a:rPr lang="zh-CN" altLang="en-US" sz="2000" dirty="0">
                    <a:cs typeface="+mn-ea"/>
                  </a:rPr>
                  <a:t>阈值的最终确定</a:t>
                </a:r>
              </a:p>
            </p:txBody>
          </p:sp>
        </p:grpSp>
        <p:grpSp>
          <p:nvGrpSpPr>
            <p:cNvPr id="9" name="组合 8"/>
            <p:cNvGrpSpPr/>
            <p:nvPr/>
          </p:nvGrpSpPr>
          <p:grpSpPr>
            <a:xfrm>
              <a:off x="1466895" y="2875932"/>
              <a:ext cx="7272949" cy="1163731"/>
              <a:chOff x="3104222" y="3035140"/>
              <a:chExt cx="5993737" cy="959047"/>
            </a:xfrm>
          </p:grpSpPr>
          <p:grpSp>
            <p:nvGrpSpPr>
              <p:cNvPr id="17" name="组合 16"/>
              <p:cNvGrpSpPr/>
              <p:nvPr/>
            </p:nvGrpSpPr>
            <p:grpSpPr>
              <a:xfrm>
                <a:off x="4239858" y="3035140"/>
                <a:ext cx="1158906" cy="761055"/>
                <a:chOff x="2816833" y="4254908"/>
                <a:chExt cx="1158906" cy="761055"/>
              </a:xfrm>
            </p:grpSpPr>
            <p:sp>
              <p:nvSpPr>
                <p:cNvPr id="20" name="ïşḻïďê-Freeform 19"/>
                <p:cNvSpPr/>
                <p:nvPr/>
              </p:nvSpPr>
              <p:spPr>
                <a:xfrm>
                  <a:off x="2816833" y="4254908"/>
                  <a:ext cx="1154172" cy="761055"/>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chemeClr val="accent2"/>
                </a:solidFill>
                <a:ln w="12700" cap="flat">
                  <a:noFill/>
                  <a:miter lim="400000"/>
                </a:ln>
                <a:effectLst/>
              </p:spPr>
              <p:txBody>
                <a:bodyPr anchor="ctr"/>
                <a:lstStyle/>
                <a:p>
                  <a:pPr algn="ctr"/>
                  <a:endParaRPr/>
                </a:p>
              </p:txBody>
            </p:sp>
            <p:sp>
              <p:nvSpPr>
                <p:cNvPr id="21" name="ïşḻïďê-Freeform 20"/>
                <p:cNvSpPr/>
                <p:nvPr/>
              </p:nvSpPr>
              <p:spPr>
                <a:xfrm>
                  <a:off x="3005371" y="4353287"/>
                  <a:ext cx="194752" cy="238418"/>
                </a:xfrm>
                <a:custGeom>
                  <a:avLst/>
                  <a:gdLst/>
                  <a:ahLst/>
                  <a:cxnLst>
                    <a:cxn ang="0">
                      <a:pos x="wd2" y="hd2"/>
                    </a:cxn>
                    <a:cxn ang="5400000">
                      <a:pos x="wd2" y="hd2"/>
                    </a:cxn>
                    <a:cxn ang="10800000">
                      <a:pos x="wd2" y="hd2"/>
                    </a:cxn>
                    <a:cxn ang="16200000">
                      <a:pos x="wd2" y="hd2"/>
                    </a:cxn>
                  </a:cxnLst>
                  <a:rect l="0" t="0" r="r" b="b"/>
                  <a:pathLst>
                    <a:path w="21543" h="21368" extrusionOk="0">
                      <a:moveTo>
                        <a:pt x="9210" y="17445"/>
                      </a:moveTo>
                      <a:lnTo>
                        <a:pt x="6091" y="18421"/>
                      </a:lnTo>
                      <a:cubicBezTo>
                        <a:pt x="5969" y="18459"/>
                        <a:pt x="5833" y="18428"/>
                        <a:pt x="5754" y="18344"/>
                      </a:cubicBezTo>
                      <a:cubicBezTo>
                        <a:pt x="5352" y="17930"/>
                        <a:pt x="4874" y="17519"/>
                        <a:pt x="4113" y="17070"/>
                      </a:cubicBezTo>
                      <a:cubicBezTo>
                        <a:pt x="3351" y="16622"/>
                        <a:pt x="2722" y="16380"/>
                        <a:pt x="2113" y="16197"/>
                      </a:cubicBezTo>
                      <a:cubicBezTo>
                        <a:pt x="1990" y="16160"/>
                        <a:pt x="1912" y="16066"/>
                        <a:pt x="1920" y="15959"/>
                      </a:cubicBezTo>
                      <a:lnTo>
                        <a:pt x="2107" y="13255"/>
                      </a:lnTo>
                      <a:lnTo>
                        <a:pt x="2945" y="12321"/>
                      </a:lnTo>
                      <a:cubicBezTo>
                        <a:pt x="2945" y="12321"/>
                        <a:pt x="4821" y="12112"/>
                        <a:pt x="7270" y="13556"/>
                      </a:cubicBezTo>
                      <a:cubicBezTo>
                        <a:pt x="9715" y="14998"/>
                        <a:pt x="10050" y="16510"/>
                        <a:pt x="10050" y="16510"/>
                      </a:cubicBezTo>
                      <a:cubicBezTo>
                        <a:pt x="10050" y="16510"/>
                        <a:pt x="9210" y="17445"/>
                        <a:pt x="9210" y="17445"/>
                      </a:cubicBezTo>
                      <a:close/>
                      <a:moveTo>
                        <a:pt x="17932" y="1607"/>
                      </a:moveTo>
                      <a:cubicBezTo>
                        <a:pt x="15041" y="-99"/>
                        <a:pt x="12983" y="-62"/>
                        <a:pt x="12201" y="41"/>
                      </a:cubicBezTo>
                      <a:cubicBezTo>
                        <a:pt x="11981" y="69"/>
                        <a:pt x="11796" y="172"/>
                        <a:pt x="11667" y="317"/>
                      </a:cubicBezTo>
                      <a:lnTo>
                        <a:pt x="4613" y="8201"/>
                      </a:lnTo>
                      <a:lnTo>
                        <a:pt x="1158" y="12064"/>
                      </a:lnTo>
                      <a:cubicBezTo>
                        <a:pt x="735" y="12537"/>
                        <a:pt x="491" y="13098"/>
                        <a:pt x="453" y="13681"/>
                      </a:cubicBezTo>
                      <a:lnTo>
                        <a:pt x="1" y="20638"/>
                      </a:lnTo>
                      <a:cubicBezTo>
                        <a:pt x="-31" y="21139"/>
                        <a:pt x="584" y="21501"/>
                        <a:pt x="1161" y="21322"/>
                      </a:cubicBezTo>
                      <a:lnTo>
                        <a:pt x="9186" y="18835"/>
                      </a:lnTo>
                      <a:cubicBezTo>
                        <a:pt x="9862" y="18625"/>
                        <a:pt x="10450" y="18260"/>
                        <a:pt x="10874" y="17785"/>
                      </a:cubicBezTo>
                      <a:lnTo>
                        <a:pt x="13690" y="14637"/>
                      </a:lnTo>
                      <a:lnTo>
                        <a:pt x="21378" y="6041"/>
                      </a:lnTo>
                      <a:cubicBezTo>
                        <a:pt x="21514" y="5889"/>
                        <a:pt x="21569" y="5704"/>
                        <a:pt x="21531" y="5518"/>
                      </a:cubicBezTo>
                      <a:cubicBezTo>
                        <a:pt x="21403" y="4867"/>
                        <a:pt x="20787" y="3289"/>
                        <a:pt x="17932" y="1607"/>
                      </a:cubicBezTo>
                      <a:close/>
                    </a:path>
                  </a:pathLst>
                </a:custGeom>
                <a:solidFill>
                  <a:srgbClr val="FFFFFF"/>
                </a:solidFill>
                <a:ln w="12700" cap="flat">
                  <a:noFill/>
                  <a:miter lim="400000"/>
                </a:ln>
                <a:effectLst/>
              </p:spPr>
              <p:txBody>
                <a:bodyPr anchor="ctr"/>
                <a:lstStyle/>
                <a:p>
                  <a:pPr algn="ctr"/>
                  <a:endParaRPr/>
                </a:p>
              </p:txBody>
            </p:sp>
            <p:sp>
              <p:nvSpPr>
                <p:cNvPr id="22" name="ïşḻïďê-Right Arrow 21"/>
                <p:cNvSpPr/>
                <p:nvPr/>
              </p:nvSpPr>
              <p:spPr>
                <a:xfrm rot="5400000">
                  <a:off x="3707384" y="4609124"/>
                  <a:ext cx="268355" cy="268355"/>
                </a:xfrm>
                <a:prstGeom prst="rightArrow">
                  <a:avLst>
                    <a:gd name="adj1" fmla="val 32000"/>
                    <a:gd name="adj2" fmla="val 64000"/>
                  </a:avLst>
                </a:prstGeom>
                <a:solidFill>
                  <a:schemeClr val="bg1">
                    <a:lumMod val="85000"/>
                  </a:schemeClr>
                </a:solidFill>
                <a:ln w="12700">
                  <a:miter lim="400000"/>
                </a:ln>
              </p:spPr>
              <p:txBody>
                <a:bodyPr anchor="ctr"/>
                <a:lstStyle/>
                <a:p>
                  <a:pPr algn="ctr"/>
                  <a:endParaRPr/>
                </a:p>
              </p:txBody>
            </p:sp>
          </p:grpSp>
          <p:sp>
            <p:nvSpPr>
              <p:cNvPr id="18" name="ïşḻïďê-Rectangle 17"/>
              <p:cNvSpPr/>
              <p:nvPr/>
            </p:nvSpPr>
            <p:spPr>
              <a:xfrm>
                <a:off x="3104222" y="3114228"/>
                <a:ext cx="1107996" cy="276999"/>
              </a:xfrm>
              <a:prstGeom prst="rect">
                <a:avLst/>
              </a:prstGeom>
            </p:spPr>
            <p:txBody>
              <a:bodyPr wrap="none">
                <a:noAutofit/>
              </a:bodyPr>
              <a:lstStyle/>
              <a:p>
                <a:pPr algn="ctr"/>
                <a:r>
                  <a:rPr lang="en-US" altLang="zh-CN" sz="2000" b="1" dirty="0">
                    <a:solidFill>
                      <a:schemeClr val="accent2"/>
                    </a:solidFill>
                  </a:rPr>
                  <a:t>step2</a:t>
                </a:r>
                <a:endParaRPr lang="zh-CN" altLang="en-US" sz="2000" b="1" dirty="0">
                  <a:solidFill>
                    <a:schemeClr val="accent2"/>
                  </a:solidFill>
                </a:endParaRPr>
              </a:p>
            </p:txBody>
          </p:sp>
          <p:sp>
            <p:nvSpPr>
              <p:cNvPr id="19" name="ïşḻïďê-Rectangle 18"/>
              <p:cNvSpPr/>
              <p:nvPr/>
            </p:nvSpPr>
            <p:spPr>
              <a:xfrm>
                <a:off x="5276580" y="3647938"/>
                <a:ext cx="3821379" cy="346249"/>
              </a:xfrm>
              <a:prstGeom prst="rect">
                <a:avLst/>
              </a:prstGeom>
            </p:spPr>
            <p:txBody>
              <a:bodyPr wrap="square">
                <a:noAutofit/>
              </a:bodyPr>
              <a:lstStyle/>
              <a:p>
                <a:pPr>
                  <a:lnSpc>
                    <a:spcPct val="120000"/>
                  </a:lnSpc>
                  <a:spcBef>
                    <a:spcPct val="0"/>
                  </a:spcBef>
                  <a:defRPr/>
                </a:pPr>
                <a:r>
                  <a:rPr lang="zh-CN" altLang="en-US" sz="2000" dirty="0">
                    <a:cs typeface="+mn-ea"/>
                    <a:sym typeface="+mn-lt"/>
                  </a:rPr>
                  <a:t>最大连通子图</a:t>
                </a:r>
                <a:endParaRPr lang="zh-CN" altLang="en-US" sz="2000" dirty="0">
                  <a:cs typeface="+mn-ea"/>
                </a:endParaRPr>
              </a:p>
            </p:txBody>
          </p:sp>
        </p:grpSp>
        <p:grpSp>
          <p:nvGrpSpPr>
            <p:cNvPr id="10" name="组合 9"/>
            <p:cNvGrpSpPr/>
            <p:nvPr/>
          </p:nvGrpSpPr>
          <p:grpSpPr>
            <a:xfrm>
              <a:off x="2504489" y="1816760"/>
              <a:ext cx="7251628" cy="1047847"/>
              <a:chOff x="3959317" y="2384884"/>
              <a:chExt cx="5976166" cy="863545"/>
            </a:xfrm>
          </p:grpSpPr>
          <p:grpSp>
            <p:nvGrpSpPr>
              <p:cNvPr id="11" name="组合 10"/>
              <p:cNvGrpSpPr/>
              <p:nvPr/>
            </p:nvGrpSpPr>
            <p:grpSpPr>
              <a:xfrm>
                <a:off x="5090219" y="2384884"/>
                <a:ext cx="1158063" cy="761048"/>
                <a:chOff x="3667194" y="3604652"/>
                <a:chExt cx="1158063" cy="761048"/>
              </a:xfrm>
            </p:grpSpPr>
            <p:sp>
              <p:nvSpPr>
                <p:cNvPr id="14" name="ïşḻïďê-Freeform 13"/>
                <p:cNvSpPr/>
                <p:nvPr/>
              </p:nvSpPr>
              <p:spPr>
                <a:xfrm>
                  <a:off x="3667194" y="3604652"/>
                  <a:ext cx="1154172" cy="761048"/>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7"/>
                      </a:lnTo>
                      <a:lnTo>
                        <a:pt x="0" y="12827"/>
                      </a:lnTo>
                      <a:lnTo>
                        <a:pt x="0" y="0"/>
                      </a:lnTo>
                      <a:lnTo>
                        <a:pt x="21600" y="0"/>
                      </a:lnTo>
                      <a:lnTo>
                        <a:pt x="21600" y="12827"/>
                      </a:lnTo>
                    </a:path>
                  </a:pathLst>
                </a:custGeom>
                <a:solidFill>
                  <a:schemeClr val="accent3"/>
                </a:solidFill>
                <a:ln w="12700" cap="flat">
                  <a:noFill/>
                  <a:miter lim="400000"/>
                </a:ln>
                <a:effectLst/>
              </p:spPr>
              <p:txBody>
                <a:bodyPr anchor="ctr"/>
                <a:lstStyle/>
                <a:p>
                  <a:pPr algn="ctr"/>
                  <a:endParaRPr/>
                </a:p>
              </p:txBody>
            </p:sp>
            <p:sp>
              <p:nvSpPr>
                <p:cNvPr id="15" name="ïşḻïďê-Freeform 14"/>
                <p:cNvSpPr/>
                <p:nvPr/>
              </p:nvSpPr>
              <p:spPr>
                <a:xfrm>
                  <a:off x="3818348" y="3713140"/>
                  <a:ext cx="230888" cy="230864"/>
                </a:xfrm>
                <a:custGeom>
                  <a:avLst/>
                  <a:gdLst/>
                  <a:ahLst/>
                  <a:cxnLst>
                    <a:cxn ang="0">
                      <a:pos x="wd2" y="hd2"/>
                    </a:cxn>
                    <a:cxn ang="5400000">
                      <a:pos x="wd2" y="hd2"/>
                    </a:cxn>
                    <a:cxn ang="10800000">
                      <a:pos x="wd2" y="hd2"/>
                    </a:cxn>
                    <a:cxn ang="16200000">
                      <a:pos x="wd2" y="hd2"/>
                    </a:cxn>
                  </a:cxnLst>
                  <a:rect l="0" t="0" r="r" b="b"/>
                  <a:pathLst>
                    <a:path w="21395" h="21473" extrusionOk="0">
                      <a:moveTo>
                        <a:pt x="2579" y="8408"/>
                      </a:moveTo>
                      <a:cubicBezTo>
                        <a:pt x="2579" y="5192"/>
                        <a:pt x="5174" y="2587"/>
                        <a:pt x="8377" y="2587"/>
                      </a:cubicBezTo>
                      <a:cubicBezTo>
                        <a:pt x="11581" y="2587"/>
                        <a:pt x="14435" y="5451"/>
                        <a:pt x="14435" y="8668"/>
                      </a:cubicBezTo>
                      <a:cubicBezTo>
                        <a:pt x="14435" y="11882"/>
                        <a:pt x="11838" y="14489"/>
                        <a:pt x="8636" y="14489"/>
                      </a:cubicBezTo>
                      <a:cubicBezTo>
                        <a:pt x="5432" y="14488"/>
                        <a:pt x="2579" y="11622"/>
                        <a:pt x="2579" y="8408"/>
                      </a:cubicBezTo>
                      <a:close/>
                      <a:moveTo>
                        <a:pt x="20915" y="18167"/>
                      </a:moveTo>
                      <a:lnTo>
                        <a:pt x="15797" y="13031"/>
                      </a:lnTo>
                      <a:cubicBezTo>
                        <a:pt x="16569" y="11760"/>
                        <a:pt x="17014" y="10265"/>
                        <a:pt x="17014" y="8668"/>
                      </a:cubicBezTo>
                      <a:cubicBezTo>
                        <a:pt x="17014" y="4023"/>
                        <a:pt x="13004" y="0"/>
                        <a:pt x="8377" y="0"/>
                      </a:cubicBezTo>
                      <a:cubicBezTo>
                        <a:pt x="3750" y="-1"/>
                        <a:pt x="0" y="3764"/>
                        <a:pt x="0" y="8408"/>
                      </a:cubicBezTo>
                      <a:cubicBezTo>
                        <a:pt x="0" y="13051"/>
                        <a:pt x="4010" y="17076"/>
                        <a:pt x="8636" y="17076"/>
                      </a:cubicBezTo>
                      <a:cubicBezTo>
                        <a:pt x="10175" y="17076"/>
                        <a:pt x="11615" y="16655"/>
                        <a:pt x="12854" y="15928"/>
                      </a:cubicBezTo>
                      <a:lnTo>
                        <a:pt x="17998" y="21095"/>
                      </a:lnTo>
                      <a:cubicBezTo>
                        <a:pt x="18502" y="21599"/>
                        <a:pt x="19318" y="21599"/>
                        <a:pt x="19821" y="21095"/>
                      </a:cubicBezTo>
                      <a:lnTo>
                        <a:pt x="21098" y="19813"/>
                      </a:lnTo>
                      <a:cubicBezTo>
                        <a:pt x="21600" y="19309"/>
                        <a:pt x="21417" y="18671"/>
                        <a:pt x="20915" y="18167"/>
                      </a:cubicBezTo>
                      <a:close/>
                    </a:path>
                  </a:pathLst>
                </a:custGeom>
                <a:solidFill>
                  <a:srgbClr val="FFFFFF"/>
                </a:solidFill>
                <a:ln w="12700" cap="flat">
                  <a:noFill/>
                  <a:miter lim="400000"/>
                </a:ln>
                <a:effectLst/>
              </p:spPr>
              <p:txBody>
                <a:bodyPr anchor="ctr"/>
                <a:lstStyle/>
                <a:p>
                  <a:pPr algn="ctr"/>
                  <a:endParaRPr/>
                </a:p>
              </p:txBody>
            </p:sp>
            <p:sp>
              <p:nvSpPr>
                <p:cNvPr id="16" name="ïşḻïďê-Right Arrow 15"/>
                <p:cNvSpPr/>
                <p:nvPr/>
              </p:nvSpPr>
              <p:spPr>
                <a:xfrm rot="5400000">
                  <a:off x="4556902" y="3956089"/>
                  <a:ext cx="268355" cy="268355"/>
                </a:xfrm>
                <a:prstGeom prst="rightArrow">
                  <a:avLst>
                    <a:gd name="adj1" fmla="val 32000"/>
                    <a:gd name="adj2" fmla="val 64000"/>
                  </a:avLst>
                </a:prstGeom>
                <a:solidFill>
                  <a:schemeClr val="bg1">
                    <a:lumMod val="85000"/>
                  </a:schemeClr>
                </a:solidFill>
                <a:ln w="12700">
                  <a:miter lim="400000"/>
                </a:ln>
              </p:spPr>
              <p:txBody>
                <a:bodyPr anchor="ctr"/>
                <a:lstStyle/>
                <a:p>
                  <a:pPr algn="ctr"/>
                  <a:endParaRPr/>
                </a:p>
              </p:txBody>
            </p:sp>
          </p:grpSp>
          <p:sp>
            <p:nvSpPr>
              <p:cNvPr id="12" name="ïşḻïďê-Rectangle 11"/>
              <p:cNvSpPr/>
              <p:nvPr/>
            </p:nvSpPr>
            <p:spPr>
              <a:xfrm>
                <a:off x="3959317" y="2447237"/>
                <a:ext cx="1107996" cy="276999"/>
              </a:xfrm>
              <a:prstGeom prst="rect">
                <a:avLst/>
              </a:prstGeom>
            </p:spPr>
            <p:txBody>
              <a:bodyPr wrap="none">
                <a:noAutofit/>
              </a:bodyPr>
              <a:lstStyle/>
              <a:p>
                <a:pPr algn="ctr"/>
                <a:r>
                  <a:rPr lang="en-US" altLang="zh-CN" sz="2000" b="1" dirty="0">
                    <a:solidFill>
                      <a:schemeClr val="accent3"/>
                    </a:solidFill>
                  </a:rPr>
                  <a:t>Step 1</a:t>
                </a:r>
                <a:endParaRPr lang="zh-CN" altLang="en-US" sz="2000" b="1" dirty="0">
                  <a:solidFill>
                    <a:schemeClr val="accent3"/>
                  </a:solidFill>
                </a:endParaRPr>
              </a:p>
            </p:txBody>
          </p:sp>
          <p:sp>
            <p:nvSpPr>
              <p:cNvPr id="13" name="ïşḻïďê-Rectangle 12"/>
              <p:cNvSpPr/>
              <p:nvPr/>
            </p:nvSpPr>
            <p:spPr>
              <a:xfrm>
                <a:off x="6114104" y="2902180"/>
                <a:ext cx="3821379" cy="346249"/>
              </a:xfrm>
              <a:prstGeom prst="rect">
                <a:avLst/>
              </a:prstGeom>
            </p:spPr>
            <p:txBody>
              <a:bodyPr wrap="square">
                <a:noAutofit/>
              </a:bodyPr>
              <a:lstStyle/>
              <a:p>
                <a:pPr lvl="0">
                  <a:lnSpc>
                    <a:spcPct val="120000"/>
                  </a:lnSpc>
                  <a:spcBef>
                    <a:spcPct val="0"/>
                  </a:spcBef>
                  <a:defRPr/>
                </a:pPr>
                <a:r>
                  <a:rPr lang="en-US" altLang="zh-CN" sz="2000" dirty="0">
                    <a:cs typeface="+mn-ea"/>
                    <a:sym typeface="+mn-lt"/>
                  </a:rPr>
                  <a:t>3σ</a:t>
                </a:r>
                <a:r>
                  <a:rPr lang="zh-CN" altLang="en-US" sz="2000" dirty="0">
                    <a:cs typeface="+mn-ea"/>
                    <a:sym typeface="+mn-lt"/>
                  </a:rPr>
                  <a:t>原则</a:t>
                </a:r>
                <a:endParaRPr lang="zh-CN" altLang="en-US" sz="2000" dirty="0"/>
              </a:p>
            </p:txBody>
          </p:sp>
        </p:grpSp>
      </p:grpSp>
      <p:pic>
        <p:nvPicPr>
          <p:cNvPr id="30" name="图片 29">
            <a:extLst>
              <a:ext uri="{FF2B5EF4-FFF2-40B4-BE49-F238E27FC236}">
                <a16:creationId xmlns:a16="http://schemas.microsoft.com/office/drawing/2014/main" id="{AD4D50F7-9741-EB57-505A-35B6A62FAA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6510" y="1527008"/>
            <a:ext cx="5882164" cy="2465602"/>
          </a:xfrm>
          <a:prstGeom prst="rect">
            <a:avLst/>
          </a:prstGeom>
        </p:spPr>
      </p:pic>
      <p:pic>
        <p:nvPicPr>
          <p:cNvPr id="34" name="图片 33">
            <a:extLst>
              <a:ext uri="{FF2B5EF4-FFF2-40B4-BE49-F238E27FC236}">
                <a16:creationId xmlns:a16="http://schemas.microsoft.com/office/drawing/2014/main" id="{84673972-9B2F-DE47-B0FA-4A52985AB9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5457" y="2577280"/>
            <a:ext cx="5882164" cy="2374358"/>
          </a:xfrm>
          <a:prstGeom prst="rect">
            <a:avLst/>
          </a:prstGeom>
        </p:spPr>
      </p:pic>
      <p:pic>
        <p:nvPicPr>
          <p:cNvPr id="36" name="图片 35">
            <a:extLst>
              <a:ext uri="{FF2B5EF4-FFF2-40B4-BE49-F238E27FC236}">
                <a16:creationId xmlns:a16="http://schemas.microsoft.com/office/drawing/2014/main" id="{C1285208-2D60-D93E-2023-57F49A4ACD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24541" y="3573289"/>
            <a:ext cx="6226102" cy="2428621"/>
          </a:xfrm>
          <a:prstGeom prst="rect">
            <a:avLst/>
          </a:prstGeom>
        </p:spPr>
      </p:pic>
    </p:spTree>
    <p:custDataLst>
      <p:tags r:id="rId2"/>
    </p:custDataLst>
    <p:extLst>
      <p:ext uri="{BB962C8B-B14F-4D97-AF65-F5344CB8AC3E}">
        <p14:creationId xmlns:p14="http://schemas.microsoft.com/office/powerpoint/2010/main" val="394684943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0-#ppt_w/2"/>
                                          </p:val>
                                        </p:tav>
                                        <p:tav tm="100000">
                                          <p:val>
                                            <p:strVal val="#ppt_x"/>
                                          </p:val>
                                        </p:tav>
                                      </p:tavLst>
                                    </p:anim>
                                    <p:anim calcmode="lin" valueType="num">
                                      <p:cBhvr additive="base">
                                        <p:cTn id="8" dur="10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1+#ppt_w/2"/>
                                          </p:val>
                                        </p:tav>
                                        <p:tav tm="100000">
                                          <p:val>
                                            <p:strVal val="#ppt_x"/>
                                          </p:val>
                                        </p:tav>
                                      </p:tavLst>
                                    </p:anim>
                                    <p:anim calcmode="lin" valueType="num">
                                      <p:cBhvr additive="base">
                                        <p:cTn id="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1" fill="hold" nodeType="clickEffect">
                                  <p:stCondLst>
                                    <p:cond delay="0"/>
                                  </p:stCondLst>
                                  <p:childTnLst>
                                    <p:anim calcmode="lin" valueType="num">
                                      <p:cBhvr additive="base">
                                        <p:cTn id="18" dur="500"/>
                                        <p:tgtEl>
                                          <p:spTgt spid="30"/>
                                        </p:tgtEl>
                                        <p:attrNameLst>
                                          <p:attrName>ppt_x</p:attrName>
                                        </p:attrNameLst>
                                      </p:cBhvr>
                                      <p:tavLst>
                                        <p:tav tm="0">
                                          <p:val>
                                            <p:strVal val="ppt_x"/>
                                          </p:val>
                                        </p:tav>
                                        <p:tav tm="100000">
                                          <p:val>
                                            <p:strVal val="ppt_x"/>
                                          </p:val>
                                        </p:tav>
                                      </p:tavLst>
                                    </p:anim>
                                    <p:anim calcmode="lin" valueType="num">
                                      <p:cBhvr additive="base">
                                        <p:cTn id="19" dur="500"/>
                                        <p:tgtEl>
                                          <p:spTgt spid="30"/>
                                        </p:tgtEl>
                                        <p:attrNameLst>
                                          <p:attrName>ppt_y</p:attrName>
                                        </p:attrNameLst>
                                      </p:cBhvr>
                                      <p:tavLst>
                                        <p:tav tm="0">
                                          <p:val>
                                            <p:strVal val="ppt_y"/>
                                          </p:val>
                                        </p:tav>
                                        <p:tav tm="100000">
                                          <p:val>
                                            <p:strVal val="0-ppt_h/2"/>
                                          </p:val>
                                        </p:tav>
                                      </p:tavLst>
                                    </p:anim>
                                    <p:set>
                                      <p:cBhvr>
                                        <p:cTn id="20" dur="1" fill="hold">
                                          <p:stCondLst>
                                            <p:cond delay="499"/>
                                          </p:stCondLst>
                                        </p:cTn>
                                        <p:tgtEl>
                                          <p:spTgt spid="3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34"/>
                                        </p:tgtEl>
                                        <p:attrNameLst>
                                          <p:attrName>ppt_x</p:attrName>
                                        </p:attrNameLst>
                                      </p:cBhvr>
                                      <p:tavLst>
                                        <p:tav tm="0">
                                          <p:val>
                                            <p:strVal val="ppt_x"/>
                                          </p:val>
                                        </p:tav>
                                        <p:tav tm="100000">
                                          <p:val>
                                            <p:strVal val="ppt_x"/>
                                          </p:val>
                                        </p:tav>
                                      </p:tavLst>
                                    </p:anim>
                                    <p:anim calcmode="lin" valueType="num">
                                      <p:cBhvr additive="base">
                                        <p:cTn id="31" dur="500"/>
                                        <p:tgtEl>
                                          <p:spTgt spid="34"/>
                                        </p:tgtEl>
                                        <p:attrNameLst>
                                          <p:attrName>ppt_y</p:attrName>
                                        </p:attrNameLst>
                                      </p:cBhvr>
                                      <p:tavLst>
                                        <p:tav tm="0">
                                          <p:val>
                                            <p:strVal val="ppt_y"/>
                                          </p:val>
                                        </p:tav>
                                        <p:tav tm="100000">
                                          <p:val>
                                            <p:strVal val="1+ppt_h/2"/>
                                          </p:val>
                                        </p:tav>
                                      </p:tavLst>
                                    </p:anim>
                                    <p:set>
                                      <p:cBhvr>
                                        <p:cTn id="32" dur="1" fill="hold">
                                          <p:stCondLst>
                                            <p:cond delay="499"/>
                                          </p:stCondLst>
                                        </p:cTn>
                                        <p:tgtEl>
                                          <p:spTgt spid="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36"/>
                                        </p:tgtEl>
                                        <p:attrNameLst>
                                          <p:attrName>ppt_x</p:attrName>
                                        </p:attrNameLst>
                                      </p:cBhvr>
                                      <p:tavLst>
                                        <p:tav tm="0">
                                          <p:val>
                                            <p:strVal val="ppt_x"/>
                                          </p:val>
                                        </p:tav>
                                        <p:tav tm="100000">
                                          <p:val>
                                            <p:strVal val="ppt_x"/>
                                          </p:val>
                                        </p:tav>
                                      </p:tavLst>
                                    </p:anim>
                                    <p:anim calcmode="lin" valueType="num">
                                      <p:cBhvr additive="base">
                                        <p:cTn id="43" dur="500"/>
                                        <p:tgtEl>
                                          <p:spTgt spid="36"/>
                                        </p:tgtEl>
                                        <p:attrNameLst>
                                          <p:attrName>ppt_y</p:attrName>
                                        </p:attrNameLst>
                                      </p:cBhvr>
                                      <p:tavLst>
                                        <p:tav tm="0">
                                          <p:val>
                                            <p:strVal val="ppt_y"/>
                                          </p:val>
                                        </p:tav>
                                        <p:tav tm="100000">
                                          <p:val>
                                            <p:strVal val="1+ppt_h/2"/>
                                          </p:val>
                                        </p:tav>
                                      </p:tavLst>
                                    </p:anim>
                                    <p:set>
                                      <p:cBhvr>
                                        <p:cTn id="44"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04800"/>
            <a:ext cx="304800" cy="487680"/>
            <a:chOff x="2164080" y="345440"/>
            <a:chExt cx="304800" cy="487680"/>
          </a:xfrm>
        </p:grpSpPr>
        <p:sp>
          <p:nvSpPr>
            <p:cNvPr id="2" name="矩形 1"/>
            <p:cNvSpPr/>
            <p:nvPr/>
          </p:nvSpPr>
          <p:spPr>
            <a:xfrm>
              <a:off x="216408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8600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240792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1" name="文本框 30">
            <a:extLst>
              <a:ext uri="{FF2B5EF4-FFF2-40B4-BE49-F238E27FC236}">
                <a16:creationId xmlns:a16="http://schemas.microsoft.com/office/drawing/2014/main" id="{50C64444-0268-BF98-D0CD-DD46ECA4B2CE}"/>
              </a:ext>
            </a:extLst>
          </p:cNvPr>
          <p:cNvSpPr txBox="1"/>
          <p:nvPr/>
        </p:nvSpPr>
        <p:spPr>
          <a:xfrm>
            <a:off x="431410" y="207705"/>
            <a:ext cx="11760590" cy="584775"/>
          </a:xfrm>
          <a:prstGeom prst="rect">
            <a:avLst/>
          </a:prstGeom>
          <a:noFill/>
        </p:spPr>
        <p:txBody>
          <a:bodyPr wrap="square" rtlCol="0">
            <a:spAutoFit/>
          </a:bodyPr>
          <a:lstStyle/>
          <a:p>
            <a:r>
              <a:rPr lang="en-US" altLang="zh-CN" sz="3200" b="0" i="0" dirty="0">
                <a:solidFill>
                  <a:srgbClr val="000000"/>
                </a:solidFill>
                <a:effectLst/>
                <a:latin typeface="Arial" panose="020B0604020202020204" pitchFamily="34" charset="0"/>
              </a:rPr>
              <a:t>2.4 Network construction and 2.5 Network topological properties</a:t>
            </a:r>
          </a:p>
        </p:txBody>
      </p:sp>
      <p:sp>
        <p:nvSpPr>
          <p:cNvPr id="32" name="文本框 31">
            <a:extLst>
              <a:ext uri="{FF2B5EF4-FFF2-40B4-BE49-F238E27FC236}">
                <a16:creationId xmlns:a16="http://schemas.microsoft.com/office/drawing/2014/main" id="{87202979-BED3-98DC-0787-C84C524A30D9}"/>
              </a:ext>
            </a:extLst>
          </p:cNvPr>
          <p:cNvSpPr txBox="1"/>
          <p:nvPr/>
        </p:nvSpPr>
        <p:spPr>
          <a:xfrm>
            <a:off x="914400" y="1308295"/>
            <a:ext cx="10592972" cy="5355312"/>
          </a:xfrm>
          <a:prstGeom prst="rect">
            <a:avLst/>
          </a:prstGeom>
          <a:noFill/>
        </p:spPr>
        <p:txBody>
          <a:bodyPr wrap="square" rtlCol="0">
            <a:spAutoFit/>
          </a:bodyPr>
          <a:lstStyle/>
          <a:p>
            <a:r>
              <a:rPr lang="zh-CN" altLang="en-US" dirty="0"/>
              <a:t>邻接矩阵</a:t>
            </a:r>
            <a:r>
              <a:rPr lang="en-US" altLang="zh-CN" b="1" dirty="0"/>
              <a:t>A</a:t>
            </a:r>
            <a:r>
              <a:rPr lang="zh-CN" altLang="en-US" dirty="0"/>
              <a:t>：                                                    此时阈值为</a:t>
            </a:r>
            <a:r>
              <a:rPr lang="en-US" altLang="zh-CN" b="1" dirty="0"/>
              <a:t>0.6456</a:t>
            </a:r>
          </a:p>
          <a:p>
            <a:endParaRPr lang="en-US" altLang="zh-CN" b="1" dirty="0"/>
          </a:p>
          <a:p>
            <a:endParaRPr lang="en-US" altLang="zh-CN" b="1"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网络拓扑指标</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34" name="图片 33">
            <a:extLst>
              <a:ext uri="{FF2B5EF4-FFF2-40B4-BE49-F238E27FC236}">
                <a16:creationId xmlns:a16="http://schemas.microsoft.com/office/drawing/2014/main" id="{59115F23-2205-D9B9-3F4C-D54E751578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8328" y="1133685"/>
            <a:ext cx="2521973" cy="718551"/>
          </a:xfrm>
          <a:prstGeom prst="rect">
            <a:avLst/>
          </a:prstGeom>
        </p:spPr>
      </p:pic>
      <p:grpSp>
        <p:nvGrpSpPr>
          <p:cNvPr id="49" name="组合 48">
            <a:extLst>
              <a:ext uri="{FF2B5EF4-FFF2-40B4-BE49-F238E27FC236}">
                <a16:creationId xmlns:a16="http://schemas.microsoft.com/office/drawing/2014/main" id="{800525AE-4F8E-E0EE-BA02-554F3545912C}"/>
              </a:ext>
            </a:extLst>
          </p:cNvPr>
          <p:cNvGrpSpPr/>
          <p:nvPr/>
        </p:nvGrpSpPr>
        <p:grpSpPr>
          <a:xfrm>
            <a:off x="2950698" y="1927491"/>
            <a:ext cx="7054948" cy="4820276"/>
            <a:chOff x="2848708" y="1931774"/>
            <a:chExt cx="7054948" cy="4820276"/>
          </a:xfrm>
        </p:grpSpPr>
        <p:sp>
          <p:nvSpPr>
            <p:cNvPr id="37" name="文本框 36">
              <a:extLst>
                <a:ext uri="{FF2B5EF4-FFF2-40B4-BE49-F238E27FC236}">
                  <a16:creationId xmlns:a16="http://schemas.microsoft.com/office/drawing/2014/main" id="{E44D630C-A27B-3DAD-43D2-6D69658E7946}"/>
                </a:ext>
              </a:extLst>
            </p:cNvPr>
            <p:cNvSpPr txBox="1"/>
            <p:nvPr/>
          </p:nvSpPr>
          <p:spPr>
            <a:xfrm>
              <a:off x="2876843" y="1931774"/>
              <a:ext cx="3277772" cy="369332"/>
            </a:xfrm>
            <a:prstGeom prst="rect">
              <a:avLst/>
            </a:prstGeom>
            <a:noFill/>
          </p:spPr>
          <p:txBody>
            <a:bodyPr wrap="square" rtlCol="0">
              <a:spAutoFit/>
            </a:bodyPr>
            <a:lstStyle/>
            <a:p>
              <a:r>
                <a:rPr lang="en-US" altLang="zh-CN" b="0" i="0" dirty="0">
                  <a:solidFill>
                    <a:srgbClr val="000000"/>
                  </a:solidFill>
                  <a:effectLst/>
                  <a:latin typeface="Arial" panose="020B0604020202020204" pitchFamily="34" charset="0"/>
                </a:rPr>
                <a:t>Average shortest path length</a:t>
              </a:r>
              <a:endParaRPr lang="zh-CN" altLang="en-US" dirty="0"/>
            </a:p>
          </p:txBody>
        </p:sp>
        <p:sp>
          <p:nvSpPr>
            <p:cNvPr id="38" name="文本框 37">
              <a:extLst>
                <a:ext uri="{FF2B5EF4-FFF2-40B4-BE49-F238E27FC236}">
                  <a16:creationId xmlns:a16="http://schemas.microsoft.com/office/drawing/2014/main" id="{BB505132-5844-33B8-7A21-6F9E6A0FE577}"/>
                </a:ext>
              </a:extLst>
            </p:cNvPr>
            <p:cNvSpPr txBox="1"/>
            <p:nvPr/>
          </p:nvSpPr>
          <p:spPr>
            <a:xfrm>
              <a:off x="2848708" y="2443107"/>
              <a:ext cx="3277772" cy="369332"/>
            </a:xfrm>
            <a:prstGeom prst="rect">
              <a:avLst/>
            </a:prstGeom>
            <a:noFill/>
          </p:spPr>
          <p:txBody>
            <a:bodyPr wrap="square" rtlCol="0">
              <a:spAutoFit/>
            </a:bodyPr>
            <a:lstStyle/>
            <a:p>
              <a:r>
                <a:rPr lang="en-US" altLang="zh-CN" b="0" i="0" dirty="0">
                  <a:solidFill>
                    <a:srgbClr val="000000"/>
                  </a:solidFill>
                  <a:effectLst/>
                  <a:latin typeface="Arial" panose="020B0604020202020204" pitchFamily="34" charset="0"/>
                </a:rPr>
                <a:t>Clustering coefficient</a:t>
              </a:r>
              <a:endParaRPr lang="zh-CN" altLang="en-US" dirty="0"/>
            </a:p>
          </p:txBody>
        </p:sp>
        <p:sp>
          <p:nvSpPr>
            <p:cNvPr id="39" name="文本框 38">
              <a:extLst>
                <a:ext uri="{FF2B5EF4-FFF2-40B4-BE49-F238E27FC236}">
                  <a16:creationId xmlns:a16="http://schemas.microsoft.com/office/drawing/2014/main" id="{177941A9-6118-45A7-F61D-EF71C07DA50A}"/>
                </a:ext>
              </a:extLst>
            </p:cNvPr>
            <p:cNvSpPr txBox="1"/>
            <p:nvPr/>
          </p:nvSpPr>
          <p:spPr>
            <a:xfrm>
              <a:off x="2848708" y="2945537"/>
              <a:ext cx="3277772" cy="369332"/>
            </a:xfrm>
            <a:prstGeom prst="rect">
              <a:avLst/>
            </a:prstGeom>
            <a:noFill/>
          </p:spPr>
          <p:txBody>
            <a:bodyPr wrap="square" rtlCol="0">
              <a:spAutoFit/>
            </a:bodyPr>
            <a:lstStyle/>
            <a:p>
              <a:r>
                <a:rPr lang="en-US" altLang="zh-CN" b="0" i="0" dirty="0">
                  <a:solidFill>
                    <a:srgbClr val="000000"/>
                  </a:solidFill>
                  <a:effectLst/>
                  <a:latin typeface="Arial" panose="020B0604020202020204" pitchFamily="34" charset="0"/>
                </a:rPr>
                <a:t>Network diameter</a:t>
              </a:r>
              <a:endParaRPr lang="zh-CN" altLang="en-US" dirty="0"/>
            </a:p>
          </p:txBody>
        </p:sp>
        <p:sp>
          <p:nvSpPr>
            <p:cNvPr id="40" name="文本框 39">
              <a:extLst>
                <a:ext uri="{FF2B5EF4-FFF2-40B4-BE49-F238E27FC236}">
                  <a16:creationId xmlns:a16="http://schemas.microsoft.com/office/drawing/2014/main" id="{4FBAA34D-7BDE-1A8C-93D2-9AAEB7948734}"/>
                </a:ext>
              </a:extLst>
            </p:cNvPr>
            <p:cNvSpPr txBox="1"/>
            <p:nvPr/>
          </p:nvSpPr>
          <p:spPr>
            <a:xfrm>
              <a:off x="2876843" y="3495243"/>
              <a:ext cx="3277772" cy="369332"/>
            </a:xfrm>
            <a:prstGeom prst="rect">
              <a:avLst/>
            </a:prstGeom>
            <a:noFill/>
          </p:spPr>
          <p:txBody>
            <a:bodyPr wrap="square" rtlCol="0">
              <a:spAutoFit/>
            </a:bodyPr>
            <a:lstStyle/>
            <a:p>
              <a:r>
                <a:rPr lang="en-US" altLang="zh-CN" b="0" i="0" dirty="0">
                  <a:solidFill>
                    <a:srgbClr val="000000"/>
                  </a:solidFill>
                  <a:effectLst/>
                  <a:latin typeface="Arial" panose="020B0604020202020204" pitchFamily="34" charset="0"/>
                </a:rPr>
                <a:t>Network density</a:t>
              </a:r>
              <a:endParaRPr lang="zh-CN" altLang="en-US" dirty="0"/>
            </a:p>
          </p:txBody>
        </p:sp>
        <p:sp>
          <p:nvSpPr>
            <p:cNvPr id="41" name="文本框 40">
              <a:extLst>
                <a:ext uri="{FF2B5EF4-FFF2-40B4-BE49-F238E27FC236}">
                  <a16:creationId xmlns:a16="http://schemas.microsoft.com/office/drawing/2014/main" id="{667F2AC3-82E1-87E5-E9E6-231F58C24A46}"/>
                </a:ext>
              </a:extLst>
            </p:cNvPr>
            <p:cNvSpPr txBox="1"/>
            <p:nvPr/>
          </p:nvSpPr>
          <p:spPr>
            <a:xfrm>
              <a:off x="2876843" y="4060945"/>
              <a:ext cx="6499274" cy="369332"/>
            </a:xfrm>
            <a:prstGeom prst="rect">
              <a:avLst/>
            </a:prstGeom>
            <a:noFill/>
          </p:spPr>
          <p:txBody>
            <a:bodyPr wrap="square" rtlCol="0">
              <a:spAutoFit/>
            </a:bodyPr>
            <a:lstStyle/>
            <a:p>
              <a:r>
                <a:rPr lang="en-US" altLang="zh-CN" b="0" i="0" dirty="0">
                  <a:solidFill>
                    <a:srgbClr val="000000"/>
                  </a:solidFill>
                  <a:effectLst/>
                  <a:latin typeface="Arial" panose="020B0604020202020204" pitchFamily="34" charset="0"/>
                </a:rPr>
                <a:t>Degree centralization and Relative degree centrality</a:t>
              </a:r>
              <a:endParaRPr lang="zh-CN" altLang="en-US" dirty="0"/>
            </a:p>
          </p:txBody>
        </p:sp>
        <p:sp>
          <p:nvSpPr>
            <p:cNvPr id="42" name="文本框 41">
              <a:extLst>
                <a:ext uri="{FF2B5EF4-FFF2-40B4-BE49-F238E27FC236}">
                  <a16:creationId xmlns:a16="http://schemas.microsoft.com/office/drawing/2014/main" id="{6ED428C6-B0CB-8492-DD1A-F0EDFD03ECD1}"/>
                </a:ext>
              </a:extLst>
            </p:cNvPr>
            <p:cNvSpPr txBox="1"/>
            <p:nvPr/>
          </p:nvSpPr>
          <p:spPr>
            <a:xfrm>
              <a:off x="2897945" y="4667675"/>
              <a:ext cx="7005711" cy="369332"/>
            </a:xfrm>
            <a:prstGeom prst="rect">
              <a:avLst/>
            </a:prstGeom>
            <a:noFill/>
          </p:spPr>
          <p:txBody>
            <a:bodyPr wrap="square" rtlCol="0">
              <a:spAutoFit/>
            </a:bodyPr>
            <a:lstStyle/>
            <a:p>
              <a:r>
                <a:rPr lang="en-US" altLang="zh-CN" b="0" i="0" dirty="0">
                  <a:solidFill>
                    <a:srgbClr val="000000"/>
                  </a:solidFill>
                  <a:effectLst/>
                  <a:latin typeface="Arial" panose="020B0604020202020204" pitchFamily="34" charset="0"/>
                </a:rPr>
                <a:t>Betweenness centralization </a:t>
              </a:r>
              <a:r>
                <a:rPr lang="en-US" altLang="zh-CN" dirty="0">
                  <a:solidFill>
                    <a:srgbClr val="000000"/>
                  </a:solidFill>
                  <a:latin typeface="Arial" panose="020B0604020202020204" pitchFamily="34" charset="0"/>
                </a:rPr>
                <a:t>and </a:t>
              </a:r>
              <a:r>
                <a:rPr lang="en-US" altLang="zh-CN" b="0" i="0" dirty="0">
                  <a:solidFill>
                    <a:srgbClr val="000000"/>
                  </a:solidFill>
                  <a:effectLst/>
                  <a:latin typeface="Arial" panose="020B0604020202020204" pitchFamily="34" charset="0"/>
                </a:rPr>
                <a:t>Relative betweenness centrality</a:t>
              </a:r>
              <a:endParaRPr lang="zh-CN" altLang="en-US" dirty="0"/>
            </a:p>
          </p:txBody>
        </p:sp>
        <p:sp>
          <p:nvSpPr>
            <p:cNvPr id="43" name="文本框 42">
              <a:extLst>
                <a:ext uri="{FF2B5EF4-FFF2-40B4-BE49-F238E27FC236}">
                  <a16:creationId xmlns:a16="http://schemas.microsoft.com/office/drawing/2014/main" id="{E74EE3AA-E3F8-8BDA-C553-BEF513058D2B}"/>
                </a:ext>
              </a:extLst>
            </p:cNvPr>
            <p:cNvSpPr txBox="1"/>
            <p:nvPr/>
          </p:nvSpPr>
          <p:spPr>
            <a:xfrm>
              <a:off x="2897945" y="6382718"/>
              <a:ext cx="3277772" cy="369332"/>
            </a:xfrm>
            <a:prstGeom prst="rect">
              <a:avLst/>
            </a:prstGeom>
            <a:noFill/>
          </p:spPr>
          <p:txBody>
            <a:bodyPr wrap="square" rtlCol="0">
              <a:spAutoFit/>
            </a:bodyPr>
            <a:lstStyle/>
            <a:p>
              <a:r>
                <a:rPr lang="en-US" altLang="zh-CN" b="0" i="0" dirty="0">
                  <a:solidFill>
                    <a:srgbClr val="000000"/>
                  </a:solidFill>
                  <a:effectLst/>
                  <a:latin typeface="Microsoft YaHei" panose="020B0503020204020204" pitchFamily="34" charset="-122"/>
                  <a:ea typeface="Microsoft YaHei" panose="020B0503020204020204" pitchFamily="34" charset="-122"/>
                </a:rPr>
                <a:t>Heterogeneity</a:t>
              </a:r>
              <a:endParaRPr lang="zh-CN" altLang="en-US" dirty="0"/>
            </a:p>
          </p:txBody>
        </p:sp>
        <p:sp>
          <p:nvSpPr>
            <p:cNvPr id="44" name="文本框 43">
              <a:extLst>
                <a:ext uri="{FF2B5EF4-FFF2-40B4-BE49-F238E27FC236}">
                  <a16:creationId xmlns:a16="http://schemas.microsoft.com/office/drawing/2014/main" id="{07BACD44-0667-8317-44DC-2DD7B7DAE91C}"/>
                </a:ext>
              </a:extLst>
            </p:cNvPr>
            <p:cNvSpPr txBox="1"/>
            <p:nvPr/>
          </p:nvSpPr>
          <p:spPr>
            <a:xfrm>
              <a:off x="2897945" y="5244969"/>
              <a:ext cx="6457070" cy="369332"/>
            </a:xfrm>
            <a:prstGeom prst="rect">
              <a:avLst/>
            </a:prstGeom>
            <a:noFill/>
          </p:spPr>
          <p:txBody>
            <a:bodyPr wrap="square" rtlCol="0">
              <a:spAutoFit/>
            </a:bodyPr>
            <a:lstStyle/>
            <a:p>
              <a:r>
                <a:rPr lang="en-US" altLang="zh-CN" b="0" i="0" dirty="0">
                  <a:solidFill>
                    <a:srgbClr val="000000"/>
                  </a:solidFill>
                  <a:effectLst/>
                  <a:latin typeface="Arial" panose="020B0604020202020204" pitchFamily="34" charset="0"/>
                </a:rPr>
                <a:t>Closeness centralization and Relative closeness centrality</a:t>
              </a:r>
              <a:endParaRPr lang="zh-CN" altLang="en-US" dirty="0"/>
            </a:p>
          </p:txBody>
        </p:sp>
        <p:sp>
          <p:nvSpPr>
            <p:cNvPr id="46" name="文本框 45">
              <a:extLst>
                <a:ext uri="{FF2B5EF4-FFF2-40B4-BE49-F238E27FC236}">
                  <a16:creationId xmlns:a16="http://schemas.microsoft.com/office/drawing/2014/main" id="{3E12BD55-A275-1A90-ED58-FE13FFC13899}"/>
                </a:ext>
              </a:extLst>
            </p:cNvPr>
            <p:cNvSpPr txBox="1"/>
            <p:nvPr/>
          </p:nvSpPr>
          <p:spPr>
            <a:xfrm>
              <a:off x="2897945" y="5891332"/>
              <a:ext cx="3277772" cy="369332"/>
            </a:xfrm>
            <a:prstGeom prst="rect">
              <a:avLst/>
            </a:prstGeom>
            <a:noFill/>
          </p:spPr>
          <p:txBody>
            <a:bodyPr wrap="square" rtlCol="0">
              <a:spAutoFit/>
            </a:bodyPr>
            <a:lstStyle/>
            <a:p>
              <a:r>
                <a:rPr lang="en-US" altLang="zh-CN" b="0" i="0" dirty="0">
                  <a:solidFill>
                    <a:srgbClr val="000000"/>
                  </a:solidFill>
                  <a:effectLst/>
                  <a:latin typeface="Arial" panose="020B0604020202020204" pitchFamily="34" charset="0"/>
                </a:rPr>
                <a:t>Scale-free networks</a:t>
              </a:r>
              <a:endParaRPr lang="zh-CN" altLang="en-US" dirty="0"/>
            </a:p>
          </p:txBody>
        </p:sp>
      </p:grpSp>
      <p:sp>
        <p:nvSpPr>
          <p:cNvPr id="48" name="左大括号 47">
            <a:extLst>
              <a:ext uri="{FF2B5EF4-FFF2-40B4-BE49-F238E27FC236}">
                <a16:creationId xmlns:a16="http://schemas.microsoft.com/office/drawing/2014/main" id="{588C8BF3-B101-B683-BBC0-532DED14C0A2}"/>
              </a:ext>
            </a:extLst>
          </p:cNvPr>
          <p:cNvSpPr/>
          <p:nvPr/>
        </p:nvSpPr>
        <p:spPr>
          <a:xfrm>
            <a:off x="2676378" y="2026846"/>
            <a:ext cx="274320" cy="462344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6F92D10E-136F-382D-6EB6-DB3C2FAF97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331" y="6204584"/>
            <a:ext cx="1216481" cy="718830"/>
          </a:xfrm>
          <a:prstGeom prst="rect">
            <a:avLst/>
          </a:prstGeom>
        </p:spPr>
      </p:pic>
      <p:pic>
        <p:nvPicPr>
          <p:cNvPr id="8" name="图片 7">
            <a:extLst>
              <a:ext uri="{FF2B5EF4-FFF2-40B4-BE49-F238E27FC236}">
                <a16:creationId xmlns:a16="http://schemas.microsoft.com/office/drawing/2014/main" id="{9F830D24-7CF5-0F52-153A-48C6A1373F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85071" y="3372767"/>
            <a:ext cx="1436181" cy="683895"/>
          </a:xfrm>
          <a:prstGeom prst="rect">
            <a:avLst/>
          </a:prstGeom>
        </p:spPr>
      </p:pic>
      <p:pic>
        <p:nvPicPr>
          <p:cNvPr id="10" name="图片 9">
            <a:extLst>
              <a:ext uri="{FF2B5EF4-FFF2-40B4-BE49-F238E27FC236}">
                <a16:creationId xmlns:a16="http://schemas.microsoft.com/office/drawing/2014/main" id="{0045ACA1-34E6-D48B-DAEB-2DBE53A3E76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64229" y="1852236"/>
            <a:ext cx="1780736" cy="430823"/>
          </a:xfrm>
          <a:prstGeom prst="rect">
            <a:avLst/>
          </a:prstGeom>
        </p:spPr>
      </p:pic>
      <p:cxnSp>
        <p:nvCxnSpPr>
          <p:cNvPr id="12" name="直接箭头连接符 11">
            <a:extLst>
              <a:ext uri="{FF2B5EF4-FFF2-40B4-BE49-F238E27FC236}">
                <a16:creationId xmlns:a16="http://schemas.microsoft.com/office/drawing/2014/main" id="{F03E929C-A421-45B7-D1C1-E449DDEBF1F3}"/>
              </a:ext>
            </a:extLst>
          </p:cNvPr>
          <p:cNvCxnSpPr/>
          <p:nvPr/>
        </p:nvCxnSpPr>
        <p:spPr>
          <a:xfrm>
            <a:off x="6003571" y="2067647"/>
            <a:ext cx="608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FF618468-ED6E-9056-F767-C7F5B16D4535}"/>
              </a:ext>
            </a:extLst>
          </p:cNvPr>
          <p:cNvCxnSpPr/>
          <p:nvPr/>
        </p:nvCxnSpPr>
        <p:spPr>
          <a:xfrm>
            <a:off x="4787090" y="6522416"/>
            <a:ext cx="608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94619646-AAF8-9A2E-4659-9988E582C8ED}"/>
              </a:ext>
            </a:extLst>
          </p:cNvPr>
          <p:cNvCxnSpPr/>
          <p:nvPr/>
        </p:nvCxnSpPr>
        <p:spPr>
          <a:xfrm>
            <a:off x="5266685" y="2606774"/>
            <a:ext cx="608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056B429C-E8E1-4D73-A062-A6B84471B7B7}"/>
              </a:ext>
            </a:extLst>
          </p:cNvPr>
          <p:cNvCxnSpPr/>
          <p:nvPr/>
        </p:nvCxnSpPr>
        <p:spPr>
          <a:xfrm>
            <a:off x="5066096" y="3081069"/>
            <a:ext cx="608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81BD5BAA-4352-CC32-C9C1-5344FF75C7AF}"/>
              </a:ext>
            </a:extLst>
          </p:cNvPr>
          <p:cNvCxnSpPr/>
          <p:nvPr/>
        </p:nvCxnSpPr>
        <p:spPr>
          <a:xfrm>
            <a:off x="4922212" y="3689938"/>
            <a:ext cx="608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A9E67543-701D-1A1B-890B-00C07146C4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6000" y="2287259"/>
            <a:ext cx="1209844" cy="457264"/>
          </a:xfrm>
          <a:prstGeom prst="rect">
            <a:avLst/>
          </a:prstGeom>
        </p:spPr>
      </p:pic>
      <p:pic>
        <p:nvPicPr>
          <p:cNvPr id="16" name="图片 15">
            <a:extLst>
              <a:ext uri="{FF2B5EF4-FFF2-40B4-BE49-F238E27FC236}">
                <a16:creationId xmlns:a16="http://schemas.microsoft.com/office/drawing/2014/main" id="{AD1E653A-7FEA-8CA6-A17B-CE161E12E0D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74926" y="2948336"/>
            <a:ext cx="2079361" cy="342334"/>
          </a:xfrm>
          <a:prstGeom prst="rect">
            <a:avLst/>
          </a:prstGeom>
        </p:spPr>
      </p:pic>
    </p:spTree>
    <p:custDataLst>
      <p:tags r:id="rId2"/>
    </p:custDataLst>
    <p:extLst>
      <p:ext uri="{BB962C8B-B14F-4D97-AF65-F5344CB8AC3E}">
        <p14:creationId xmlns:p14="http://schemas.microsoft.com/office/powerpoint/2010/main" val="233816296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stretch>
            <a:fillRect t="-9000" b="-9000"/>
          </a:stretch>
        </a:blipFill>
        <a:effectLst/>
      </p:bgPr>
    </p:bg>
    <p:spTree>
      <p:nvGrpSpPr>
        <p:cNvPr id="1" name=""/>
        <p:cNvGrpSpPr/>
        <p:nvPr/>
      </p:nvGrpSpPr>
      <p:grpSpPr>
        <a:xfrm>
          <a:off x="0" y="0"/>
          <a:ext cx="0" cy="0"/>
          <a:chOff x="0" y="0"/>
          <a:chExt cx="0" cy="0"/>
        </a:xfrm>
      </p:grpSpPr>
      <p:grpSp>
        <p:nvGrpSpPr>
          <p:cNvPr id="2" name="组合 1"/>
          <p:cNvGrpSpPr/>
          <p:nvPr/>
        </p:nvGrpSpPr>
        <p:grpSpPr>
          <a:xfrm>
            <a:off x="1785222" y="1828800"/>
            <a:ext cx="3301509" cy="3282306"/>
            <a:chOff x="1785222" y="1828800"/>
            <a:chExt cx="3301509" cy="3282306"/>
          </a:xfrm>
        </p:grpSpPr>
        <p:sp>
          <p:nvSpPr>
            <p:cNvPr id="24" name="MH_Others_1"/>
            <p:cNvSpPr/>
            <p:nvPr>
              <p:custDataLst>
                <p:tags r:id="rId4"/>
              </p:custDataLst>
            </p:nvPr>
          </p:nvSpPr>
          <p:spPr>
            <a:xfrm>
              <a:off x="2504984" y="2554962"/>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3" name="MH_Others_2"/>
            <p:cNvSpPr/>
            <p:nvPr>
              <p:custDataLst>
                <p:tags r:id="rId5"/>
              </p:custDataLst>
            </p:nvPr>
          </p:nvSpPr>
          <p:spPr>
            <a:xfrm>
              <a:off x="17852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5" name="MH_Others_3"/>
            <p:cNvSpPr/>
            <p:nvPr>
              <p:custDataLst>
                <p:tags r:id="rId6"/>
              </p:custDataLst>
            </p:nvPr>
          </p:nvSpPr>
          <p:spPr>
            <a:xfrm>
              <a:off x="48173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cs typeface="+mn-ea"/>
                <a:sym typeface="+mn-lt"/>
              </a:endParaRPr>
            </a:p>
          </p:txBody>
        </p:sp>
        <p:sp>
          <p:nvSpPr>
            <p:cNvPr id="4" name="MH_Number"/>
            <p:cNvSpPr/>
            <p:nvPr>
              <p:custDataLst>
                <p:tags r:id="rId7"/>
              </p:custDataLst>
            </p:nvPr>
          </p:nvSpPr>
          <p:spPr>
            <a:xfrm>
              <a:off x="26298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92500" lnSpcReduction="10000"/>
            </a:bodyPr>
            <a:lstStyle/>
            <a:p>
              <a:pPr lvl="0" algn="ctr"/>
              <a:r>
                <a:rPr lang="en-US" altLang="zh-CN" sz="8000" dirty="0">
                  <a:solidFill>
                    <a:srgbClr val="FFFFFF"/>
                  </a:solidFill>
                  <a:cs typeface="+mn-ea"/>
                  <a:sym typeface="+mn-lt"/>
                </a:rPr>
                <a:t>3</a:t>
              </a:r>
              <a:endParaRPr lang="zh-CN" altLang="en-US" sz="8000" dirty="0">
                <a:solidFill>
                  <a:srgbClr val="FFFFFF"/>
                </a:solidFill>
                <a:cs typeface="+mn-ea"/>
                <a:sym typeface="+mn-lt"/>
              </a:endParaRPr>
            </a:p>
          </p:txBody>
        </p:sp>
      </p:grpSp>
      <p:sp>
        <p:nvSpPr>
          <p:cNvPr id="7" name="PA_MH_Title"/>
          <p:cNvSpPr>
            <a:spLocks noChangeArrowheads="1"/>
          </p:cNvSpPr>
          <p:nvPr>
            <p:custDataLst>
              <p:tags r:id="rId3"/>
            </p:custDataLst>
          </p:nvPr>
        </p:nvSpPr>
        <p:spPr bwMode="auto">
          <a:xfrm>
            <a:off x="5353662" y="2695898"/>
            <a:ext cx="6153709" cy="2550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3200" b="1" spc="600" dirty="0">
                <a:latin typeface="+mn-lt"/>
                <a:ea typeface="+mn-ea"/>
                <a:cs typeface="+mn-ea"/>
              </a:rPr>
              <a:t>Empirical results of SSE A-shares dynamic correlation network</a:t>
            </a:r>
            <a:endParaRPr lang="zh-CN" altLang="en-US" sz="3200" b="1" spc="600" dirty="0">
              <a:latin typeface="+mn-lt"/>
              <a:ea typeface="+mn-ea"/>
              <a:cs typeface="+mn-ea"/>
              <a:sym typeface="+mn-lt"/>
            </a:endParaRPr>
          </a:p>
        </p:txBody>
      </p:sp>
    </p:spTree>
    <p:custDataLst>
      <p:tags r:id="rId2"/>
    </p:custDataLst>
    <p:extLst>
      <p:ext uri="{BB962C8B-B14F-4D97-AF65-F5344CB8AC3E}">
        <p14:creationId xmlns:p14="http://schemas.microsoft.com/office/powerpoint/2010/main" val="65777968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7"/>
                                        </p:tgtEl>
                                        <p:attrNameLst>
                                          <p:attrName>ppt_y</p:attrName>
                                        </p:attrNameLst>
                                      </p:cBhvr>
                                      <p:tavLst>
                                        <p:tav tm="0">
                                          <p:val>
                                            <p:strVal val="#ppt_y"/>
                                          </p:val>
                                        </p:tav>
                                        <p:tav tm="100000">
                                          <p:val>
                                            <p:strVal val="#ppt_y"/>
                                          </p:val>
                                        </p:tav>
                                      </p:tavLst>
                                    </p:anim>
                                    <p:anim calcmode="lin" valueType="num">
                                      <p:cBhvr>
                                        <p:cTn id="14"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04800"/>
            <a:ext cx="304800" cy="487680"/>
            <a:chOff x="2164080" y="345440"/>
            <a:chExt cx="304800" cy="487680"/>
          </a:xfrm>
        </p:grpSpPr>
        <p:sp>
          <p:nvSpPr>
            <p:cNvPr id="2" name="矩形 1"/>
            <p:cNvSpPr/>
            <p:nvPr/>
          </p:nvSpPr>
          <p:spPr>
            <a:xfrm>
              <a:off x="216408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8600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240792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5"/>
          <p:cNvSpPr txBox="1"/>
          <p:nvPr/>
        </p:nvSpPr>
        <p:spPr>
          <a:xfrm>
            <a:off x="548640" y="256252"/>
            <a:ext cx="11277600" cy="584775"/>
          </a:xfrm>
          <a:prstGeom prst="rect">
            <a:avLst/>
          </a:prstGeom>
          <a:noFill/>
        </p:spPr>
        <p:txBody>
          <a:bodyPr wrap="square" rtlCol="0">
            <a:spAutoFit/>
          </a:bodyPr>
          <a:lstStyle/>
          <a:p>
            <a:r>
              <a:rPr lang="en-US" altLang="zh-CN" sz="3200" b="0" i="0" dirty="0">
                <a:solidFill>
                  <a:srgbClr val="000000"/>
                </a:solidFill>
                <a:effectLst/>
                <a:latin typeface="Arial" panose="020B0604020202020204" pitchFamily="34" charset="0"/>
              </a:rPr>
              <a:t>3.1 Analysis of dynamic correlation network in SSE A shares</a:t>
            </a:r>
            <a:endParaRPr lang="zh-CN" altLang="en-US" sz="3200" spc="600" dirty="0">
              <a:cs typeface="+mn-ea"/>
              <a:sym typeface="+mn-lt"/>
            </a:endParaRPr>
          </a:p>
        </p:txBody>
      </p:sp>
      <p:pic>
        <p:nvPicPr>
          <p:cNvPr id="8" name="图片 7">
            <a:extLst>
              <a:ext uri="{FF2B5EF4-FFF2-40B4-BE49-F238E27FC236}">
                <a16:creationId xmlns:a16="http://schemas.microsoft.com/office/drawing/2014/main" id="{4D39ADE5-578F-EDFA-EF9C-37BFD45F98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5231" y="841027"/>
            <a:ext cx="5953956" cy="5296639"/>
          </a:xfrm>
          <a:prstGeom prst="rect">
            <a:avLst/>
          </a:prstGeom>
        </p:spPr>
      </p:pic>
      <p:pic>
        <p:nvPicPr>
          <p:cNvPr id="12" name="图片 11">
            <a:extLst>
              <a:ext uri="{FF2B5EF4-FFF2-40B4-BE49-F238E27FC236}">
                <a16:creationId xmlns:a16="http://schemas.microsoft.com/office/drawing/2014/main" id="{85534985-73B1-563F-8551-8A40ED5775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09207" y="745982"/>
            <a:ext cx="2867425" cy="2734057"/>
          </a:xfrm>
          <a:prstGeom prst="rect">
            <a:avLst/>
          </a:prstGeom>
        </p:spPr>
      </p:pic>
      <p:pic>
        <p:nvPicPr>
          <p:cNvPr id="14" name="图片 13">
            <a:extLst>
              <a:ext uri="{FF2B5EF4-FFF2-40B4-BE49-F238E27FC236}">
                <a16:creationId xmlns:a16="http://schemas.microsoft.com/office/drawing/2014/main" id="{F3A279E1-BC52-45BF-65F6-16B303C400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21749" y="3499522"/>
            <a:ext cx="3277057" cy="2829320"/>
          </a:xfrm>
          <a:prstGeom prst="rect">
            <a:avLst/>
          </a:prstGeom>
        </p:spPr>
      </p:pic>
      <p:pic>
        <p:nvPicPr>
          <p:cNvPr id="9" name="图片 8">
            <a:extLst>
              <a:ext uri="{FF2B5EF4-FFF2-40B4-BE49-F238E27FC236}">
                <a16:creationId xmlns:a16="http://schemas.microsoft.com/office/drawing/2014/main" id="{5D371BEC-CDC9-0681-6980-C791DEFF39A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6968" y="6287105"/>
            <a:ext cx="4942970" cy="509675"/>
          </a:xfrm>
          <a:prstGeom prst="rect">
            <a:avLst/>
          </a:prstGeom>
        </p:spPr>
      </p:pic>
    </p:spTree>
    <p:custDataLst>
      <p:tags r:id="rId2"/>
    </p:custDataLst>
    <p:extLst>
      <p:ext uri="{BB962C8B-B14F-4D97-AF65-F5344CB8AC3E}">
        <p14:creationId xmlns:p14="http://schemas.microsoft.com/office/powerpoint/2010/main" val="304559898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04800"/>
            <a:ext cx="304800" cy="487680"/>
            <a:chOff x="2164080" y="345440"/>
            <a:chExt cx="304800" cy="487680"/>
          </a:xfrm>
        </p:grpSpPr>
        <p:sp>
          <p:nvSpPr>
            <p:cNvPr id="2" name="矩形 1"/>
            <p:cNvSpPr/>
            <p:nvPr/>
          </p:nvSpPr>
          <p:spPr>
            <a:xfrm>
              <a:off x="216408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8600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240792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5"/>
          <p:cNvSpPr txBox="1"/>
          <p:nvPr/>
        </p:nvSpPr>
        <p:spPr>
          <a:xfrm>
            <a:off x="548640" y="256252"/>
            <a:ext cx="11277600" cy="584775"/>
          </a:xfrm>
          <a:prstGeom prst="rect">
            <a:avLst/>
          </a:prstGeom>
          <a:noFill/>
        </p:spPr>
        <p:txBody>
          <a:bodyPr wrap="square" rtlCol="0">
            <a:spAutoFit/>
          </a:bodyPr>
          <a:lstStyle/>
          <a:p>
            <a:r>
              <a:rPr lang="en-US" altLang="zh-CN" sz="3200" b="0" i="0" dirty="0">
                <a:solidFill>
                  <a:srgbClr val="000000"/>
                </a:solidFill>
                <a:effectLst/>
                <a:latin typeface="Arial" panose="020B0604020202020204" pitchFamily="34" charset="0"/>
              </a:rPr>
              <a:t>3.1 Analysis of dynamic correlation network in SSE A shares</a:t>
            </a:r>
            <a:endParaRPr lang="zh-CN" altLang="en-US" sz="3200" spc="600" dirty="0">
              <a:cs typeface="+mn-ea"/>
              <a:sym typeface="+mn-lt"/>
            </a:endParaRPr>
          </a:p>
        </p:txBody>
      </p:sp>
      <p:pic>
        <p:nvPicPr>
          <p:cNvPr id="37" name="图片 36">
            <a:extLst>
              <a:ext uri="{FF2B5EF4-FFF2-40B4-BE49-F238E27FC236}">
                <a16:creationId xmlns:a16="http://schemas.microsoft.com/office/drawing/2014/main" id="{6C89D136-2884-7FF6-FC38-F209CFD194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1955409"/>
            <a:ext cx="6380533" cy="3024553"/>
          </a:xfrm>
          <a:prstGeom prst="rect">
            <a:avLst/>
          </a:prstGeom>
        </p:spPr>
      </p:pic>
      <p:sp>
        <p:nvSpPr>
          <p:cNvPr id="38" name="文本框 37">
            <a:extLst>
              <a:ext uri="{FF2B5EF4-FFF2-40B4-BE49-F238E27FC236}">
                <a16:creationId xmlns:a16="http://schemas.microsoft.com/office/drawing/2014/main" id="{DE9D7DFA-920D-DF98-D8B9-AED3B6BC06DB}"/>
              </a:ext>
            </a:extLst>
          </p:cNvPr>
          <p:cNvSpPr txBox="1"/>
          <p:nvPr/>
        </p:nvSpPr>
        <p:spPr>
          <a:xfrm>
            <a:off x="7149567" y="1582340"/>
            <a:ext cx="4400009" cy="3416320"/>
          </a:xfrm>
          <a:prstGeom prst="rect">
            <a:avLst/>
          </a:prstGeom>
          <a:noFill/>
        </p:spPr>
        <p:txBody>
          <a:bodyPr wrap="square" rtlCol="0">
            <a:spAutoFit/>
          </a:bodyPr>
          <a:lstStyle/>
          <a:p>
            <a:r>
              <a:rPr lang="zh-CN" altLang="en-US" dirty="0"/>
              <a:t>结论：</a:t>
            </a:r>
            <a:endParaRPr lang="en-US" altLang="zh-CN" dirty="0"/>
          </a:p>
          <a:p>
            <a:endParaRPr lang="en-US" altLang="zh-CN" dirty="0"/>
          </a:p>
          <a:p>
            <a:r>
              <a:rPr lang="zh-CN" altLang="en-US" dirty="0"/>
              <a:t>①</a:t>
            </a:r>
            <a:r>
              <a:rPr lang="zh-CN" altLang="en-US" b="0" i="0" dirty="0">
                <a:solidFill>
                  <a:srgbClr val="000000"/>
                </a:solidFill>
                <a:effectLst/>
                <a:latin typeface="Arial" panose="020B0604020202020204" pitchFamily="34" charset="0"/>
              </a:rPr>
              <a:t>对两个异常波动周期的比较表明，</a:t>
            </a:r>
            <a:r>
              <a:rPr lang="en-US" altLang="zh-CN" b="0" i="0" dirty="0">
                <a:solidFill>
                  <a:srgbClr val="000000"/>
                </a:solidFill>
                <a:effectLst/>
                <a:latin typeface="Arial" panose="020B0604020202020204" pitchFamily="34" charset="0"/>
              </a:rPr>
              <a:t>BEAR 3</a:t>
            </a:r>
            <a:r>
              <a:rPr lang="zh-CN" altLang="en-US" b="0" i="0" dirty="0">
                <a:solidFill>
                  <a:srgbClr val="000000"/>
                </a:solidFill>
                <a:effectLst/>
                <a:latin typeface="Arial" panose="020B0604020202020204" pitchFamily="34" charset="0"/>
              </a:rPr>
              <a:t>的</a:t>
            </a:r>
            <a:r>
              <a:rPr lang="zh-CN" altLang="en-US" b="0" i="0" dirty="0">
                <a:solidFill>
                  <a:srgbClr val="FF0000"/>
                </a:solidFill>
                <a:effectLst/>
                <a:latin typeface="Arial" panose="020B0604020202020204" pitchFamily="34" charset="0"/>
              </a:rPr>
              <a:t>小世界效应</a:t>
            </a:r>
            <a:r>
              <a:rPr lang="zh-CN" altLang="en-US" b="0" i="0" dirty="0">
                <a:solidFill>
                  <a:srgbClr val="000000"/>
                </a:solidFill>
                <a:effectLst/>
                <a:latin typeface="Arial" panose="020B0604020202020204" pitchFamily="34" charset="0"/>
              </a:rPr>
              <a:t>比</a:t>
            </a:r>
            <a:r>
              <a:rPr lang="en-US" altLang="zh-CN" b="0" i="0" dirty="0">
                <a:solidFill>
                  <a:srgbClr val="000000"/>
                </a:solidFill>
                <a:effectLst/>
                <a:latin typeface="Arial" panose="020B0604020202020204" pitchFamily="34" charset="0"/>
              </a:rPr>
              <a:t>BEAR 1</a:t>
            </a:r>
            <a:r>
              <a:rPr lang="zh-CN" altLang="en-US" b="0" i="0" dirty="0">
                <a:solidFill>
                  <a:srgbClr val="000000"/>
                </a:solidFill>
                <a:effectLst/>
                <a:latin typeface="Arial" panose="020B0604020202020204" pitchFamily="34" charset="0"/>
              </a:rPr>
              <a:t>强；</a:t>
            </a:r>
            <a:endParaRPr lang="en-US" altLang="zh-CN" b="0" i="0" dirty="0">
              <a:solidFill>
                <a:srgbClr val="000000"/>
              </a:solidFill>
              <a:effectLst/>
              <a:latin typeface="Arial" panose="020B0604020202020204" pitchFamily="34" charset="0"/>
            </a:endParaRPr>
          </a:p>
          <a:p>
            <a:endParaRPr lang="en-US" altLang="zh-CN" dirty="0">
              <a:solidFill>
                <a:srgbClr val="000000"/>
              </a:solidFill>
              <a:latin typeface="Arial" panose="020B0604020202020204" pitchFamily="34" charset="0"/>
            </a:endParaRPr>
          </a:p>
          <a:p>
            <a:r>
              <a:rPr lang="zh-CN" altLang="en-US" dirty="0">
                <a:solidFill>
                  <a:srgbClr val="000000"/>
                </a:solidFill>
                <a:latin typeface="Arial" panose="020B0604020202020204" pitchFamily="34" charset="0"/>
              </a:rPr>
              <a:t>②</a:t>
            </a:r>
            <a:r>
              <a:rPr lang="zh-CN" altLang="en-US" b="0" i="0" dirty="0">
                <a:solidFill>
                  <a:srgbClr val="000000"/>
                </a:solidFill>
                <a:effectLst/>
                <a:latin typeface="Arial" panose="020B0604020202020204" pitchFamily="34" charset="0"/>
              </a:rPr>
              <a:t>异常波动期的牛市与熊市的对比表明，熊市与牛市之间存在</a:t>
            </a:r>
            <a:r>
              <a:rPr lang="zh-CN" altLang="en-US" b="0" i="0" dirty="0">
                <a:solidFill>
                  <a:srgbClr val="FF0000"/>
                </a:solidFill>
                <a:effectLst/>
                <a:latin typeface="Arial" panose="020B0604020202020204" pitchFamily="34" charset="0"/>
              </a:rPr>
              <a:t>不对称效应</a:t>
            </a:r>
            <a:r>
              <a:rPr lang="zh-CN" altLang="en-US" b="0" i="0" dirty="0">
                <a:solidFill>
                  <a:srgbClr val="000000"/>
                </a:solidFill>
                <a:effectLst/>
                <a:latin typeface="Arial" panose="020B0604020202020204" pitchFamily="34" charset="0"/>
              </a:rPr>
              <a:t>，熊市的小世界效应显著强于牛市；</a:t>
            </a:r>
            <a:endParaRPr lang="en-US" altLang="zh-CN" b="0" i="0" dirty="0">
              <a:solidFill>
                <a:srgbClr val="000000"/>
              </a:solidFill>
              <a:effectLst/>
              <a:latin typeface="Arial" panose="020B0604020202020204" pitchFamily="34" charset="0"/>
            </a:endParaRPr>
          </a:p>
          <a:p>
            <a:endParaRPr lang="en-US" altLang="zh-CN" dirty="0">
              <a:solidFill>
                <a:srgbClr val="000000"/>
              </a:solidFill>
              <a:latin typeface="Arial" panose="020B0604020202020204" pitchFamily="34" charset="0"/>
            </a:endParaRPr>
          </a:p>
          <a:p>
            <a:r>
              <a:rPr lang="zh-CN" altLang="en-US" dirty="0">
                <a:solidFill>
                  <a:srgbClr val="000000"/>
                </a:solidFill>
                <a:latin typeface="Arial" panose="020B0604020202020204" pitchFamily="34" charset="0"/>
              </a:rPr>
              <a:t>③</a:t>
            </a:r>
            <a:r>
              <a:rPr lang="zh-CN" altLang="en-US" b="0" i="0" dirty="0">
                <a:solidFill>
                  <a:srgbClr val="000000"/>
                </a:solidFill>
                <a:effectLst/>
                <a:latin typeface="Arial" panose="020B0604020202020204" pitchFamily="34" charset="0"/>
              </a:rPr>
              <a:t>比较平稳和动荡时期，发现异常波动时期的网络连通性和风险传染比正常波动时期更强。</a:t>
            </a:r>
            <a:endParaRPr lang="zh-CN" altLang="en-US" dirty="0"/>
          </a:p>
        </p:txBody>
      </p:sp>
    </p:spTree>
    <p:custDataLst>
      <p:tags r:id="rId2"/>
    </p:custDataLst>
    <p:extLst>
      <p:ext uri="{BB962C8B-B14F-4D97-AF65-F5344CB8AC3E}">
        <p14:creationId xmlns:p14="http://schemas.microsoft.com/office/powerpoint/2010/main" val="302566331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04800"/>
            <a:ext cx="304800" cy="487680"/>
            <a:chOff x="2164080" y="345440"/>
            <a:chExt cx="304800" cy="487680"/>
          </a:xfrm>
        </p:grpSpPr>
        <p:sp>
          <p:nvSpPr>
            <p:cNvPr id="2" name="矩形 1"/>
            <p:cNvSpPr/>
            <p:nvPr/>
          </p:nvSpPr>
          <p:spPr>
            <a:xfrm>
              <a:off x="216408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8600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240792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5"/>
          <p:cNvSpPr txBox="1"/>
          <p:nvPr/>
        </p:nvSpPr>
        <p:spPr>
          <a:xfrm>
            <a:off x="548640" y="256252"/>
            <a:ext cx="11277600" cy="584775"/>
          </a:xfrm>
          <a:prstGeom prst="rect">
            <a:avLst/>
          </a:prstGeom>
          <a:noFill/>
        </p:spPr>
        <p:txBody>
          <a:bodyPr wrap="square" rtlCol="0">
            <a:spAutoFit/>
          </a:bodyPr>
          <a:lstStyle/>
          <a:p>
            <a:r>
              <a:rPr lang="en-US" altLang="zh-CN" sz="3200" b="0" i="0" dirty="0">
                <a:solidFill>
                  <a:srgbClr val="000000"/>
                </a:solidFill>
                <a:effectLst/>
                <a:latin typeface="Arial" panose="020B0604020202020204" pitchFamily="34" charset="0"/>
              </a:rPr>
              <a:t>3.1 Analysis of dynamic correlation network in SSE A shares</a:t>
            </a:r>
            <a:endParaRPr lang="zh-CN" altLang="en-US" sz="3200" spc="600" dirty="0">
              <a:cs typeface="+mn-ea"/>
              <a:sym typeface="+mn-lt"/>
            </a:endParaRPr>
          </a:p>
        </p:txBody>
      </p:sp>
      <p:pic>
        <p:nvPicPr>
          <p:cNvPr id="37" name="图片 36">
            <a:extLst>
              <a:ext uri="{FF2B5EF4-FFF2-40B4-BE49-F238E27FC236}">
                <a16:creationId xmlns:a16="http://schemas.microsoft.com/office/drawing/2014/main" id="{6C89D136-2884-7FF6-FC38-F209CFD1949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01669" y="1913207"/>
            <a:ext cx="5938282" cy="3066756"/>
          </a:xfrm>
          <a:prstGeom prst="rect">
            <a:avLst/>
          </a:prstGeom>
        </p:spPr>
      </p:pic>
      <p:sp>
        <p:nvSpPr>
          <p:cNvPr id="38" name="文本框 37">
            <a:extLst>
              <a:ext uri="{FF2B5EF4-FFF2-40B4-BE49-F238E27FC236}">
                <a16:creationId xmlns:a16="http://schemas.microsoft.com/office/drawing/2014/main" id="{DE9D7DFA-920D-DF98-D8B9-AED3B6BC06DB}"/>
              </a:ext>
            </a:extLst>
          </p:cNvPr>
          <p:cNvSpPr txBox="1"/>
          <p:nvPr/>
        </p:nvSpPr>
        <p:spPr>
          <a:xfrm>
            <a:off x="7149567" y="1582340"/>
            <a:ext cx="4400009" cy="3139321"/>
          </a:xfrm>
          <a:prstGeom prst="rect">
            <a:avLst/>
          </a:prstGeom>
          <a:noFill/>
        </p:spPr>
        <p:txBody>
          <a:bodyPr wrap="square" rtlCol="0">
            <a:spAutoFit/>
          </a:bodyPr>
          <a:lstStyle/>
          <a:p>
            <a:r>
              <a:rPr lang="zh-CN" altLang="en-US" dirty="0"/>
              <a:t>结论：</a:t>
            </a:r>
            <a:endParaRPr lang="en-US" altLang="zh-CN" dirty="0"/>
          </a:p>
          <a:p>
            <a:endParaRPr lang="en-US" altLang="zh-CN" dirty="0"/>
          </a:p>
          <a:p>
            <a:r>
              <a:rPr lang="zh-CN" altLang="en-US" dirty="0"/>
              <a:t>①</a:t>
            </a:r>
            <a:r>
              <a:rPr lang="zh-CN" altLang="en-US" b="0" i="0" dirty="0">
                <a:solidFill>
                  <a:srgbClr val="000000"/>
                </a:solidFill>
                <a:effectLst/>
                <a:latin typeface="Arial" panose="020B0604020202020204" pitchFamily="34" charset="0"/>
              </a:rPr>
              <a:t>上证</a:t>
            </a:r>
            <a:r>
              <a:rPr lang="en-US" altLang="zh-CN" b="0" i="0" dirty="0">
                <a:solidFill>
                  <a:srgbClr val="000000"/>
                </a:solidFill>
                <a:effectLst/>
                <a:latin typeface="Arial" panose="020B0604020202020204" pitchFamily="34" charset="0"/>
              </a:rPr>
              <a:t>A</a:t>
            </a:r>
            <a:r>
              <a:rPr lang="zh-CN" altLang="en-US" b="0" i="0" dirty="0">
                <a:solidFill>
                  <a:srgbClr val="000000"/>
                </a:solidFill>
                <a:effectLst/>
                <a:latin typeface="Arial" panose="020B0604020202020204" pitchFamily="34" charset="0"/>
              </a:rPr>
              <a:t>股市场股票之间的关系仍以线性关系为主，非线性关系相对较弱；</a:t>
            </a:r>
            <a:endParaRPr lang="en-US" altLang="zh-CN" b="0" i="0" dirty="0">
              <a:solidFill>
                <a:srgbClr val="000000"/>
              </a:solidFill>
              <a:effectLst/>
              <a:latin typeface="Arial" panose="020B0604020202020204" pitchFamily="34" charset="0"/>
            </a:endParaRPr>
          </a:p>
          <a:p>
            <a:endParaRPr lang="en-US" altLang="zh-CN" dirty="0">
              <a:solidFill>
                <a:srgbClr val="000000"/>
              </a:solidFill>
              <a:latin typeface="Arial" panose="020B0604020202020204" pitchFamily="34" charset="0"/>
            </a:endParaRPr>
          </a:p>
          <a:p>
            <a:r>
              <a:rPr lang="zh-CN" altLang="en-US" dirty="0">
                <a:solidFill>
                  <a:srgbClr val="000000"/>
                </a:solidFill>
                <a:latin typeface="Arial" panose="020B0604020202020204" pitchFamily="34" charset="0"/>
              </a:rPr>
              <a:t>②不同的方法构建的网络具有一致的中心性趋势，证明了网络构建的鲁棒性</a:t>
            </a:r>
            <a:r>
              <a:rPr lang="zh-CN" altLang="en-US" b="0" i="0" dirty="0">
                <a:solidFill>
                  <a:srgbClr val="000000"/>
                </a:solidFill>
                <a:effectLst/>
                <a:latin typeface="Arial" panose="020B0604020202020204" pitchFamily="34" charset="0"/>
              </a:rPr>
              <a:t>；</a:t>
            </a:r>
            <a:endParaRPr lang="en-US" altLang="zh-CN" b="0" i="0" dirty="0">
              <a:solidFill>
                <a:srgbClr val="000000"/>
              </a:solidFill>
              <a:effectLst/>
              <a:latin typeface="Arial" panose="020B0604020202020204" pitchFamily="34" charset="0"/>
            </a:endParaRPr>
          </a:p>
          <a:p>
            <a:endParaRPr lang="en-US" altLang="zh-CN" dirty="0">
              <a:solidFill>
                <a:srgbClr val="000000"/>
              </a:solidFill>
              <a:latin typeface="Arial" panose="020B0604020202020204" pitchFamily="34" charset="0"/>
            </a:endParaRPr>
          </a:p>
          <a:p>
            <a:r>
              <a:rPr lang="zh-CN" altLang="en-US" dirty="0">
                <a:solidFill>
                  <a:srgbClr val="000000"/>
                </a:solidFill>
                <a:latin typeface="Arial" panose="020B0604020202020204" pitchFamily="34" charset="0"/>
              </a:rPr>
              <a:t>③</a:t>
            </a:r>
            <a:r>
              <a:rPr lang="zh-CN" altLang="en-US" b="0" i="0" dirty="0">
                <a:solidFill>
                  <a:srgbClr val="000000"/>
                </a:solidFill>
                <a:effectLst/>
                <a:latin typeface="Arial" panose="020B0604020202020204" pitchFamily="34" charset="0"/>
              </a:rPr>
              <a:t>各阶段中心潜在趋势的变化更显著，可以更好地突出不同阶段中心性的差异，从金融传染的角度发现最密切相关的节点</a:t>
            </a:r>
            <a:endParaRPr lang="zh-CN" altLang="en-US" dirty="0"/>
          </a:p>
        </p:txBody>
      </p:sp>
    </p:spTree>
    <p:custDataLst>
      <p:tags r:id="rId2"/>
    </p:custDataLst>
    <p:extLst>
      <p:ext uri="{BB962C8B-B14F-4D97-AF65-F5344CB8AC3E}">
        <p14:creationId xmlns:p14="http://schemas.microsoft.com/office/powerpoint/2010/main" val="158212988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04800"/>
            <a:ext cx="304800" cy="487680"/>
            <a:chOff x="2164080" y="345440"/>
            <a:chExt cx="304800" cy="487680"/>
          </a:xfrm>
        </p:grpSpPr>
        <p:sp>
          <p:nvSpPr>
            <p:cNvPr id="2" name="矩形 1"/>
            <p:cNvSpPr/>
            <p:nvPr/>
          </p:nvSpPr>
          <p:spPr>
            <a:xfrm>
              <a:off x="216408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8600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240792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5"/>
          <p:cNvSpPr txBox="1"/>
          <p:nvPr/>
        </p:nvSpPr>
        <p:spPr>
          <a:xfrm>
            <a:off x="548640" y="256252"/>
            <a:ext cx="11277600" cy="584775"/>
          </a:xfrm>
          <a:prstGeom prst="rect">
            <a:avLst/>
          </a:prstGeom>
          <a:noFill/>
        </p:spPr>
        <p:txBody>
          <a:bodyPr wrap="square" rtlCol="0">
            <a:spAutoFit/>
          </a:bodyPr>
          <a:lstStyle/>
          <a:p>
            <a:r>
              <a:rPr lang="en-US" altLang="zh-CN" sz="3200" b="0" i="0" dirty="0">
                <a:solidFill>
                  <a:srgbClr val="000000"/>
                </a:solidFill>
                <a:effectLst/>
                <a:latin typeface="Arial" panose="020B0604020202020204" pitchFamily="34" charset="0"/>
              </a:rPr>
              <a:t>3.1 Analysis of dynamic correlation network in SSE A shares</a:t>
            </a:r>
            <a:endParaRPr lang="zh-CN" altLang="en-US" sz="3200" spc="600" dirty="0">
              <a:cs typeface="+mn-ea"/>
              <a:sym typeface="+mn-lt"/>
            </a:endParaRPr>
          </a:p>
        </p:txBody>
      </p:sp>
      <p:pic>
        <p:nvPicPr>
          <p:cNvPr id="8" name="图片 7">
            <a:extLst>
              <a:ext uri="{FF2B5EF4-FFF2-40B4-BE49-F238E27FC236}">
                <a16:creationId xmlns:a16="http://schemas.microsoft.com/office/drawing/2014/main" id="{D5CFB8F7-FBD2-3C0A-92D1-D91A51A5788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38688" y="971534"/>
            <a:ext cx="6310240" cy="5477639"/>
          </a:xfrm>
          <a:prstGeom prst="rect">
            <a:avLst/>
          </a:prstGeom>
        </p:spPr>
      </p:pic>
      <p:pic>
        <p:nvPicPr>
          <p:cNvPr id="16" name="图片 15">
            <a:extLst>
              <a:ext uri="{FF2B5EF4-FFF2-40B4-BE49-F238E27FC236}">
                <a16:creationId xmlns:a16="http://schemas.microsoft.com/office/drawing/2014/main" id="{3B7D24FF-7A01-C1F7-A807-D6E79DDECFB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842340" y="804234"/>
            <a:ext cx="3172268" cy="2986812"/>
          </a:xfrm>
          <a:prstGeom prst="rect">
            <a:avLst/>
          </a:prstGeom>
        </p:spPr>
      </p:pic>
      <p:pic>
        <p:nvPicPr>
          <p:cNvPr id="18" name="图片 17">
            <a:extLst>
              <a:ext uri="{FF2B5EF4-FFF2-40B4-BE49-F238E27FC236}">
                <a16:creationId xmlns:a16="http://schemas.microsoft.com/office/drawing/2014/main" id="{9AF708F0-C4F8-6386-1541-3CE5CA2BF08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892677" y="3878774"/>
            <a:ext cx="3121931" cy="2915057"/>
          </a:xfrm>
          <a:prstGeom prst="rect">
            <a:avLst/>
          </a:prstGeom>
        </p:spPr>
      </p:pic>
      <p:pic>
        <p:nvPicPr>
          <p:cNvPr id="9" name="图片 8">
            <a:extLst>
              <a:ext uri="{FF2B5EF4-FFF2-40B4-BE49-F238E27FC236}">
                <a16:creationId xmlns:a16="http://schemas.microsoft.com/office/drawing/2014/main" id="{99E296CA-B82C-9ABB-DDA7-CD1A57773B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89478" y="6403251"/>
            <a:ext cx="5310459" cy="390580"/>
          </a:xfrm>
          <a:prstGeom prst="rect">
            <a:avLst/>
          </a:prstGeom>
        </p:spPr>
      </p:pic>
    </p:spTree>
    <p:custDataLst>
      <p:tags r:id="rId2"/>
    </p:custDataLst>
    <p:extLst>
      <p:ext uri="{BB962C8B-B14F-4D97-AF65-F5344CB8AC3E}">
        <p14:creationId xmlns:p14="http://schemas.microsoft.com/office/powerpoint/2010/main" val="325553302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04800"/>
            <a:ext cx="304800" cy="487680"/>
            <a:chOff x="2164080" y="345440"/>
            <a:chExt cx="304800" cy="487680"/>
          </a:xfrm>
        </p:grpSpPr>
        <p:sp>
          <p:nvSpPr>
            <p:cNvPr id="2" name="矩形 1"/>
            <p:cNvSpPr/>
            <p:nvPr/>
          </p:nvSpPr>
          <p:spPr>
            <a:xfrm>
              <a:off x="216408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8600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240792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5"/>
          <p:cNvSpPr txBox="1"/>
          <p:nvPr/>
        </p:nvSpPr>
        <p:spPr>
          <a:xfrm>
            <a:off x="548640" y="256252"/>
            <a:ext cx="11277600" cy="584775"/>
          </a:xfrm>
          <a:prstGeom prst="rect">
            <a:avLst/>
          </a:prstGeom>
          <a:noFill/>
        </p:spPr>
        <p:txBody>
          <a:bodyPr wrap="square" rtlCol="0">
            <a:spAutoFit/>
          </a:bodyPr>
          <a:lstStyle/>
          <a:p>
            <a:r>
              <a:rPr lang="en-US" altLang="zh-CN" sz="3200" b="0" i="0" dirty="0">
                <a:solidFill>
                  <a:srgbClr val="000000"/>
                </a:solidFill>
                <a:effectLst/>
                <a:latin typeface="Arial" panose="020B0604020202020204" pitchFamily="34" charset="0"/>
              </a:rPr>
              <a:t>3.1 Analysis of dynamic correlation network in SSE A shares</a:t>
            </a:r>
            <a:endParaRPr lang="zh-CN" altLang="en-US" sz="3200" spc="600" dirty="0">
              <a:cs typeface="+mn-ea"/>
              <a:sym typeface="+mn-lt"/>
            </a:endParaRPr>
          </a:p>
        </p:txBody>
      </p:sp>
      <p:pic>
        <p:nvPicPr>
          <p:cNvPr id="8" name="图片 7">
            <a:extLst>
              <a:ext uri="{FF2B5EF4-FFF2-40B4-BE49-F238E27FC236}">
                <a16:creationId xmlns:a16="http://schemas.microsoft.com/office/drawing/2014/main" id="{D5CFB8F7-FBD2-3C0A-92D1-D91A51A578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5277" y="971534"/>
            <a:ext cx="6897063" cy="5477639"/>
          </a:xfrm>
          <a:prstGeom prst="rect">
            <a:avLst/>
          </a:prstGeom>
        </p:spPr>
      </p:pic>
      <p:pic>
        <p:nvPicPr>
          <p:cNvPr id="16" name="图片 15">
            <a:extLst>
              <a:ext uri="{FF2B5EF4-FFF2-40B4-BE49-F238E27FC236}">
                <a16:creationId xmlns:a16="http://schemas.microsoft.com/office/drawing/2014/main" id="{3B7D24FF-7A01-C1F7-A807-D6E79DDECF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340" y="792480"/>
            <a:ext cx="3172268" cy="3010320"/>
          </a:xfrm>
          <a:prstGeom prst="rect">
            <a:avLst/>
          </a:prstGeom>
        </p:spPr>
      </p:pic>
      <p:pic>
        <p:nvPicPr>
          <p:cNvPr id="18" name="图片 17">
            <a:extLst>
              <a:ext uri="{FF2B5EF4-FFF2-40B4-BE49-F238E27FC236}">
                <a16:creationId xmlns:a16="http://schemas.microsoft.com/office/drawing/2014/main" id="{9AF708F0-C4F8-6386-1541-3CE5CA2BF0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2340" y="3664623"/>
            <a:ext cx="3353268" cy="2915057"/>
          </a:xfrm>
          <a:prstGeom prst="rect">
            <a:avLst/>
          </a:prstGeom>
        </p:spPr>
      </p:pic>
      <p:pic>
        <p:nvPicPr>
          <p:cNvPr id="9" name="图片 8">
            <a:extLst>
              <a:ext uri="{FF2B5EF4-FFF2-40B4-BE49-F238E27FC236}">
                <a16:creationId xmlns:a16="http://schemas.microsoft.com/office/drawing/2014/main" id="{D087C164-D999-5F2E-6F34-C1D133DDEA5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26786" y="6406458"/>
            <a:ext cx="3226238" cy="390580"/>
          </a:xfrm>
          <a:prstGeom prst="rect">
            <a:avLst/>
          </a:prstGeom>
        </p:spPr>
      </p:pic>
    </p:spTree>
    <p:custDataLst>
      <p:tags r:id="rId2"/>
    </p:custDataLst>
    <p:extLst>
      <p:ext uri="{BB962C8B-B14F-4D97-AF65-F5344CB8AC3E}">
        <p14:creationId xmlns:p14="http://schemas.microsoft.com/office/powerpoint/2010/main" val="91706360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04800"/>
            <a:ext cx="304800" cy="487680"/>
            <a:chOff x="2164080" y="345440"/>
            <a:chExt cx="304800" cy="487680"/>
          </a:xfrm>
        </p:grpSpPr>
        <p:sp>
          <p:nvSpPr>
            <p:cNvPr id="2" name="矩形 1"/>
            <p:cNvSpPr/>
            <p:nvPr/>
          </p:nvSpPr>
          <p:spPr>
            <a:xfrm>
              <a:off x="216408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8600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240792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5"/>
          <p:cNvSpPr txBox="1"/>
          <p:nvPr/>
        </p:nvSpPr>
        <p:spPr>
          <a:xfrm>
            <a:off x="548640" y="256252"/>
            <a:ext cx="2682240" cy="584775"/>
          </a:xfrm>
          <a:prstGeom prst="rect">
            <a:avLst/>
          </a:prstGeom>
          <a:noFill/>
        </p:spPr>
        <p:txBody>
          <a:bodyPr wrap="square" rtlCol="0">
            <a:spAutoFit/>
          </a:bodyPr>
          <a:lstStyle/>
          <a:p>
            <a:r>
              <a:rPr lang="en-US" altLang="zh-CN" sz="3200" spc="600" dirty="0">
                <a:cs typeface="+mn-ea"/>
                <a:sym typeface="+mn-lt"/>
              </a:rPr>
              <a:t>AUTHOR</a:t>
            </a:r>
            <a:endParaRPr lang="zh-CN" altLang="en-US" sz="3200" spc="600" dirty="0">
              <a:cs typeface="+mn-ea"/>
              <a:sym typeface="+mn-lt"/>
            </a:endParaRPr>
          </a:p>
        </p:txBody>
      </p:sp>
      <p:pic>
        <p:nvPicPr>
          <p:cNvPr id="41" name="图片 40">
            <a:extLst>
              <a:ext uri="{FF2B5EF4-FFF2-40B4-BE49-F238E27FC236}">
                <a16:creationId xmlns:a16="http://schemas.microsoft.com/office/drawing/2014/main" id="{6E2FE39A-8DDA-93E0-F849-081CD24954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0184" y="2427098"/>
            <a:ext cx="8724938" cy="419917"/>
          </a:xfrm>
          <a:prstGeom prst="rect">
            <a:avLst/>
          </a:prstGeom>
        </p:spPr>
      </p:pic>
      <p:sp>
        <p:nvSpPr>
          <p:cNvPr id="43" name="文本框 42">
            <a:extLst>
              <a:ext uri="{FF2B5EF4-FFF2-40B4-BE49-F238E27FC236}">
                <a16:creationId xmlns:a16="http://schemas.microsoft.com/office/drawing/2014/main" id="{D0A10BC8-D048-D437-147C-E878204583B4}"/>
              </a:ext>
            </a:extLst>
          </p:cNvPr>
          <p:cNvSpPr txBox="1"/>
          <p:nvPr/>
        </p:nvSpPr>
        <p:spPr>
          <a:xfrm>
            <a:off x="998806" y="5168089"/>
            <a:ext cx="6597748" cy="1200329"/>
          </a:xfrm>
          <a:prstGeom prst="rect">
            <a:avLst/>
          </a:prstGeom>
          <a:noFill/>
        </p:spPr>
        <p:txBody>
          <a:bodyPr wrap="square" rtlCol="0">
            <a:spAutoFit/>
          </a:bodyPr>
          <a:lstStyle/>
          <a:p>
            <a:r>
              <a:rPr lang="en-US" altLang="zh-CN" dirty="0"/>
              <a:t>a. </a:t>
            </a:r>
            <a:r>
              <a:rPr lang="zh-CN" altLang="en-US" dirty="0"/>
              <a:t>中央财经大学管理科学与工程学院</a:t>
            </a:r>
            <a:endParaRPr lang="en-US" altLang="zh-CN" dirty="0"/>
          </a:p>
          <a:p>
            <a:r>
              <a:rPr lang="en-US" altLang="zh-CN" dirty="0"/>
              <a:t>b. </a:t>
            </a:r>
            <a:r>
              <a:rPr lang="zh-CN" altLang="en-US" dirty="0"/>
              <a:t>山东师范大学商学院</a:t>
            </a:r>
            <a:endParaRPr lang="en-US" altLang="zh-CN" dirty="0">
              <a:solidFill>
                <a:srgbClr val="000000"/>
              </a:solidFill>
              <a:latin typeface="Arial" panose="020B0604020202020204" pitchFamily="34" charset="0"/>
            </a:endParaRPr>
          </a:p>
          <a:p>
            <a:r>
              <a:rPr lang="en-US" altLang="zh-CN" dirty="0"/>
              <a:t>c. </a:t>
            </a:r>
            <a:r>
              <a:rPr lang="zh-CN" altLang="en-US" dirty="0"/>
              <a:t>莫纳什大学计量经济学与商业统计学系</a:t>
            </a:r>
            <a:endParaRPr lang="en-US" altLang="zh-CN" dirty="0"/>
          </a:p>
          <a:p>
            <a:r>
              <a:rPr lang="en-US" altLang="zh-CN" dirty="0"/>
              <a:t>d. </a:t>
            </a:r>
            <a:r>
              <a:rPr lang="zh-CN" altLang="en-US" dirty="0"/>
              <a:t>对外经济贸易大学银行与金融学院</a:t>
            </a:r>
          </a:p>
        </p:txBody>
      </p:sp>
      <p:sp>
        <p:nvSpPr>
          <p:cNvPr id="45" name="文本框 44">
            <a:extLst>
              <a:ext uri="{FF2B5EF4-FFF2-40B4-BE49-F238E27FC236}">
                <a16:creationId xmlns:a16="http://schemas.microsoft.com/office/drawing/2014/main" id="{2B2FCF21-9DA2-2303-FE20-A343B1EE4786}"/>
              </a:ext>
            </a:extLst>
          </p:cNvPr>
          <p:cNvSpPr txBox="1"/>
          <p:nvPr/>
        </p:nvSpPr>
        <p:spPr>
          <a:xfrm>
            <a:off x="751729" y="3130389"/>
            <a:ext cx="11036998" cy="1754326"/>
          </a:xfrm>
          <a:prstGeom prst="rect">
            <a:avLst/>
          </a:prstGeom>
          <a:noFill/>
        </p:spPr>
        <p:txBody>
          <a:bodyPr wrap="square" rtlCol="0">
            <a:spAutoFit/>
          </a:bodyPr>
          <a:lstStyle/>
          <a:p>
            <a:endParaRPr lang="en-US" altLang="zh-CN" dirty="0"/>
          </a:p>
          <a:p>
            <a:endParaRPr lang="en-US" altLang="zh-CN" dirty="0"/>
          </a:p>
          <a:p>
            <a:r>
              <a:rPr lang="en-US" altLang="zh-CN" b="0" i="0" dirty="0">
                <a:solidFill>
                  <a:srgbClr val="92D050"/>
                </a:solidFill>
                <a:effectLst/>
                <a:latin typeface="Arial" panose="020B0604020202020204" pitchFamily="34" charset="0"/>
              </a:rPr>
              <a:t>                    </a:t>
            </a:r>
            <a:r>
              <a:rPr lang="en-US" altLang="zh-CN" dirty="0">
                <a:solidFill>
                  <a:schemeClr val="accent2">
                    <a:lumMod val="50000"/>
                  </a:schemeClr>
                </a:solidFill>
                <a:latin typeface="Times New Roman" panose="02020603050405020304" pitchFamily="18" charset="0"/>
                <a:cs typeface="Times New Roman" panose="02020603050405020304" pitchFamily="18" charset="0"/>
              </a:rPr>
              <a:t>Supervision               Visualization, Investigation                    Data curation, Writing – original draft</a:t>
            </a:r>
          </a:p>
          <a:p>
            <a:endParaRPr lang="en-US" altLang="zh-CN" dirty="0">
              <a:solidFill>
                <a:schemeClr val="accent2">
                  <a:lumMod val="50000"/>
                </a:schemeClr>
              </a:solidFill>
              <a:latin typeface="Times New Roman" panose="02020603050405020304" pitchFamily="18" charset="0"/>
              <a:cs typeface="Times New Roman" panose="02020603050405020304" pitchFamily="18" charset="0"/>
            </a:endParaRPr>
          </a:p>
          <a:p>
            <a:endParaRPr lang="en-US" altLang="zh-CN" dirty="0">
              <a:solidFill>
                <a:srgbClr val="000000"/>
              </a:solidFill>
              <a:latin typeface="Arial" panose="020B0604020202020204" pitchFamily="34" charset="0"/>
            </a:endParaRPr>
          </a:p>
          <a:p>
            <a:endParaRPr lang="en-US" altLang="zh-CN" dirty="0">
              <a:solidFill>
                <a:srgbClr val="000000"/>
              </a:solidFill>
              <a:latin typeface="Arial" panose="020B0604020202020204" pitchFamily="34" charset="0"/>
            </a:endParaRPr>
          </a:p>
        </p:txBody>
      </p:sp>
      <p:cxnSp>
        <p:nvCxnSpPr>
          <p:cNvPr id="47" name="直接箭头连接符 46">
            <a:extLst>
              <a:ext uri="{FF2B5EF4-FFF2-40B4-BE49-F238E27FC236}">
                <a16:creationId xmlns:a16="http://schemas.microsoft.com/office/drawing/2014/main" id="{5C046B93-3EBF-4F83-EEC6-C3338E014E24}"/>
              </a:ext>
            </a:extLst>
          </p:cNvPr>
          <p:cNvCxnSpPr/>
          <p:nvPr/>
        </p:nvCxnSpPr>
        <p:spPr>
          <a:xfrm>
            <a:off x="2757268" y="2874460"/>
            <a:ext cx="0" cy="741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6269AD53-146F-478D-3128-1950DC02A61D}"/>
              </a:ext>
            </a:extLst>
          </p:cNvPr>
          <p:cNvCxnSpPr/>
          <p:nvPr/>
        </p:nvCxnSpPr>
        <p:spPr>
          <a:xfrm>
            <a:off x="5160499" y="2874460"/>
            <a:ext cx="0" cy="741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15223EBC-AB06-94D0-AE1E-4DCD147C0F28}"/>
              </a:ext>
            </a:extLst>
          </p:cNvPr>
          <p:cNvCxnSpPr/>
          <p:nvPr/>
        </p:nvCxnSpPr>
        <p:spPr>
          <a:xfrm>
            <a:off x="9310468" y="2913146"/>
            <a:ext cx="0" cy="741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2172B06E-16E4-B4FE-0D91-67C54A1B9BCC}"/>
              </a:ext>
            </a:extLst>
          </p:cNvPr>
          <p:cNvCxnSpPr/>
          <p:nvPr/>
        </p:nvCxnSpPr>
        <p:spPr>
          <a:xfrm flipV="1">
            <a:off x="4051495" y="1786597"/>
            <a:ext cx="0" cy="72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1E80AB87-620B-3DD6-875E-0D42EA34B7E1}"/>
              </a:ext>
            </a:extLst>
          </p:cNvPr>
          <p:cNvCxnSpPr/>
          <p:nvPr/>
        </p:nvCxnSpPr>
        <p:spPr>
          <a:xfrm flipV="1">
            <a:off x="6876757" y="1786597"/>
            <a:ext cx="0" cy="72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EFF7A028-7394-0AC4-559C-847B466817D7}"/>
              </a:ext>
            </a:extLst>
          </p:cNvPr>
          <p:cNvSpPr txBox="1"/>
          <p:nvPr/>
        </p:nvSpPr>
        <p:spPr>
          <a:xfrm>
            <a:off x="1772529" y="1366680"/>
            <a:ext cx="9228405" cy="646331"/>
          </a:xfrm>
          <a:prstGeom prst="rect">
            <a:avLst/>
          </a:prstGeom>
          <a:noFill/>
        </p:spPr>
        <p:txBody>
          <a:bodyPr wrap="square" rtlCol="0">
            <a:spAutoFit/>
          </a:bodyPr>
          <a:lstStyle/>
          <a:p>
            <a:r>
              <a:rPr lang="en-US" altLang="zh-CN" dirty="0">
                <a:solidFill>
                  <a:srgbClr val="000000"/>
                </a:solidFill>
                <a:latin typeface="Arial" panose="020B0604020202020204" pitchFamily="34" charset="0"/>
              </a:rPr>
              <a:t>          </a:t>
            </a:r>
            <a:r>
              <a:rPr lang="en-US" altLang="zh-CN" dirty="0">
                <a:solidFill>
                  <a:schemeClr val="accent2">
                    <a:lumMod val="50000"/>
                  </a:schemeClr>
                </a:solidFill>
                <a:latin typeface="Times New Roman" panose="02020603050405020304" pitchFamily="18" charset="0"/>
                <a:cs typeface="Times New Roman" panose="02020603050405020304" pitchFamily="18" charset="0"/>
              </a:rPr>
              <a:t>Writing – review &amp; editing        Conceptualization, Methodology, Software</a:t>
            </a:r>
          </a:p>
          <a:p>
            <a:endParaRPr lang="zh-CN" altLang="en-US" dirty="0"/>
          </a:p>
        </p:txBody>
      </p:sp>
    </p:spTree>
    <p:custDataLst>
      <p:tags r:id="rId2"/>
    </p:custDataLst>
    <p:extLst>
      <p:ext uri="{BB962C8B-B14F-4D97-AF65-F5344CB8AC3E}">
        <p14:creationId xmlns:p14="http://schemas.microsoft.com/office/powerpoint/2010/main" val="50809254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04800"/>
            <a:ext cx="304800" cy="487680"/>
            <a:chOff x="2164080" y="345440"/>
            <a:chExt cx="304800" cy="487680"/>
          </a:xfrm>
        </p:grpSpPr>
        <p:sp>
          <p:nvSpPr>
            <p:cNvPr id="2" name="矩形 1"/>
            <p:cNvSpPr/>
            <p:nvPr/>
          </p:nvSpPr>
          <p:spPr>
            <a:xfrm>
              <a:off x="216408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8600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240792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5"/>
          <p:cNvSpPr txBox="1"/>
          <p:nvPr/>
        </p:nvSpPr>
        <p:spPr>
          <a:xfrm>
            <a:off x="548640" y="256252"/>
            <a:ext cx="11277600" cy="1077218"/>
          </a:xfrm>
          <a:prstGeom prst="rect">
            <a:avLst/>
          </a:prstGeom>
          <a:noFill/>
        </p:spPr>
        <p:txBody>
          <a:bodyPr wrap="square" rtlCol="0">
            <a:spAutoFit/>
          </a:bodyPr>
          <a:lstStyle/>
          <a:p>
            <a:pPr algn="ctr"/>
            <a:r>
              <a:rPr lang="en-US" altLang="zh-CN" sz="3200" b="0" i="0" dirty="0">
                <a:solidFill>
                  <a:srgbClr val="000000"/>
                </a:solidFill>
                <a:effectLst/>
                <a:latin typeface="Arial" panose="020B0604020202020204" pitchFamily="34" charset="0"/>
              </a:rPr>
              <a:t>3.2 Analysis of </a:t>
            </a:r>
            <a:r>
              <a:rPr lang="en-US" altLang="zh-CN" sz="3200" b="0" i="0" dirty="0">
                <a:solidFill>
                  <a:srgbClr val="FF0000"/>
                </a:solidFill>
                <a:effectLst/>
                <a:latin typeface="Arial" panose="020B0604020202020204" pitchFamily="34" charset="0"/>
              </a:rPr>
              <a:t>meso-industry</a:t>
            </a:r>
            <a:r>
              <a:rPr lang="en-US" altLang="zh-CN" sz="3200" b="0" i="0" dirty="0">
                <a:solidFill>
                  <a:srgbClr val="000000"/>
                </a:solidFill>
                <a:effectLst/>
                <a:latin typeface="Arial" panose="020B0604020202020204" pitchFamily="34" charset="0"/>
              </a:rPr>
              <a:t> of dynamic correlation </a:t>
            </a:r>
          </a:p>
          <a:p>
            <a:pPr algn="ctr"/>
            <a:r>
              <a:rPr lang="en-US" altLang="zh-CN" sz="3200" b="0" i="0" dirty="0">
                <a:solidFill>
                  <a:srgbClr val="000000"/>
                </a:solidFill>
                <a:effectLst/>
                <a:latin typeface="Arial" panose="020B0604020202020204" pitchFamily="34" charset="0"/>
              </a:rPr>
              <a:t>network of SSE A-shares</a:t>
            </a:r>
            <a:endParaRPr lang="zh-CN" altLang="en-US" sz="3200" spc="600" dirty="0">
              <a:cs typeface="+mn-ea"/>
              <a:sym typeface="+mn-lt"/>
            </a:endParaRPr>
          </a:p>
        </p:txBody>
      </p:sp>
      <p:pic>
        <p:nvPicPr>
          <p:cNvPr id="37" name="图片 36">
            <a:extLst>
              <a:ext uri="{FF2B5EF4-FFF2-40B4-BE49-F238E27FC236}">
                <a16:creationId xmlns:a16="http://schemas.microsoft.com/office/drawing/2014/main" id="{6C89D136-2884-7FF6-FC38-F209CFD1949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04800" y="1322364"/>
            <a:ext cx="6722847" cy="4888248"/>
          </a:xfrm>
          <a:prstGeom prst="rect">
            <a:avLst/>
          </a:prstGeom>
        </p:spPr>
      </p:pic>
      <p:sp>
        <p:nvSpPr>
          <p:cNvPr id="38" name="文本框 37">
            <a:extLst>
              <a:ext uri="{FF2B5EF4-FFF2-40B4-BE49-F238E27FC236}">
                <a16:creationId xmlns:a16="http://schemas.microsoft.com/office/drawing/2014/main" id="{DE9D7DFA-920D-DF98-D8B9-AED3B6BC06DB}"/>
              </a:ext>
            </a:extLst>
          </p:cNvPr>
          <p:cNvSpPr txBox="1"/>
          <p:nvPr/>
        </p:nvSpPr>
        <p:spPr>
          <a:xfrm>
            <a:off x="7046404" y="1624543"/>
            <a:ext cx="5145596" cy="3600986"/>
          </a:xfrm>
          <a:prstGeom prst="rect">
            <a:avLst/>
          </a:prstGeom>
          <a:noFill/>
        </p:spPr>
        <p:txBody>
          <a:bodyPr wrap="square" rtlCol="0">
            <a:spAutoFit/>
          </a:bodyPr>
          <a:lstStyle/>
          <a:p>
            <a:pPr algn="ctr"/>
            <a:r>
              <a:rPr lang="en-US" altLang="zh-CN" sz="2400" b="0" i="0" dirty="0">
                <a:solidFill>
                  <a:srgbClr val="000000"/>
                </a:solidFill>
                <a:effectLst/>
                <a:latin typeface="Arial" panose="020B0604020202020204" pitchFamily="34" charset="0"/>
              </a:rPr>
              <a:t>small-world effects</a:t>
            </a:r>
            <a:endParaRPr lang="en-US" altLang="zh-CN" sz="2400" b="1" dirty="0"/>
          </a:p>
          <a:p>
            <a:pPr algn="ctr"/>
            <a:endParaRPr lang="en-US" altLang="zh-CN" sz="2400" b="1" dirty="0"/>
          </a:p>
          <a:p>
            <a:r>
              <a:rPr lang="zh-CN" altLang="en-US" dirty="0">
                <a:solidFill>
                  <a:srgbClr val="000000"/>
                </a:solidFill>
                <a:latin typeface="Arial" panose="020B0604020202020204" pitchFamily="34" charset="0"/>
              </a:rPr>
              <a:t>结论：</a:t>
            </a:r>
            <a:endParaRPr lang="en-US" altLang="zh-CN" dirty="0">
              <a:solidFill>
                <a:srgbClr val="000000"/>
              </a:solidFill>
              <a:latin typeface="Arial" panose="020B0604020202020204" pitchFamily="34" charset="0"/>
            </a:endParaRPr>
          </a:p>
          <a:p>
            <a:endParaRPr lang="en-US" altLang="zh-CN" dirty="0">
              <a:solidFill>
                <a:srgbClr val="000000"/>
              </a:solidFill>
              <a:latin typeface="Arial" panose="020B0604020202020204" pitchFamily="34" charset="0"/>
            </a:endParaRPr>
          </a:p>
          <a:p>
            <a:r>
              <a:rPr lang="zh-CN" altLang="en-US" dirty="0">
                <a:solidFill>
                  <a:srgbClr val="000000"/>
                </a:solidFill>
                <a:latin typeface="Arial" panose="020B0604020202020204" pitchFamily="34" charset="0"/>
              </a:rPr>
              <a:t> ①异常波动阶段的熊市强于一般波动阶段的小世界连通效应。</a:t>
            </a:r>
            <a:endParaRPr lang="en-US" altLang="zh-CN" dirty="0">
              <a:solidFill>
                <a:srgbClr val="000000"/>
              </a:solidFill>
              <a:latin typeface="Arial" panose="020B0604020202020204" pitchFamily="34" charset="0"/>
            </a:endParaRPr>
          </a:p>
          <a:p>
            <a:endParaRPr lang="en-US" altLang="zh-CN" dirty="0">
              <a:solidFill>
                <a:srgbClr val="000000"/>
              </a:solidFill>
              <a:latin typeface="Arial" panose="020B0604020202020204" pitchFamily="34" charset="0"/>
            </a:endParaRPr>
          </a:p>
          <a:p>
            <a:r>
              <a:rPr lang="en-US" altLang="zh-CN" dirty="0">
                <a:solidFill>
                  <a:srgbClr val="000000"/>
                </a:solidFill>
                <a:latin typeface="Arial" panose="020B0604020202020204" pitchFamily="34" charset="0"/>
              </a:rPr>
              <a:t> </a:t>
            </a:r>
            <a:r>
              <a:rPr lang="zh-CN" altLang="en-US" dirty="0">
                <a:solidFill>
                  <a:srgbClr val="000000"/>
                </a:solidFill>
                <a:latin typeface="Arial" panose="020B0604020202020204" pitchFamily="34" charset="0"/>
              </a:rPr>
              <a:t>②牛市和熊市的不对称效应在行业内显著；</a:t>
            </a:r>
            <a:endParaRPr lang="en-US" altLang="zh-CN" dirty="0">
              <a:solidFill>
                <a:srgbClr val="000000"/>
              </a:solidFill>
              <a:latin typeface="Arial" panose="020B0604020202020204" pitchFamily="34" charset="0"/>
            </a:endParaRPr>
          </a:p>
          <a:p>
            <a:endParaRPr lang="en-US" altLang="zh-CN" dirty="0">
              <a:solidFill>
                <a:srgbClr val="000000"/>
              </a:solidFill>
              <a:latin typeface="Arial" panose="020B0604020202020204" pitchFamily="34" charset="0"/>
            </a:endParaRPr>
          </a:p>
          <a:p>
            <a:r>
              <a:rPr lang="zh-CN" altLang="en-US" dirty="0">
                <a:solidFill>
                  <a:srgbClr val="000000"/>
                </a:solidFill>
                <a:latin typeface="Arial" panose="020B0604020202020204" pitchFamily="34" charset="0"/>
              </a:rPr>
              <a:t> ③行业内部特征分化更加明显（</a:t>
            </a:r>
            <a:r>
              <a:rPr lang="zh-CN" altLang="en-US" b="0" i="0" dirty="0">
                <a:solidFill>
                  <a:srgbClr val="000000"/>
                </a:solidFill>
                <a:effectLst/>
                <a:latin typeface="Arial" panose="020B0604020202020204" pitchFamily="34" charset="0"/>
              </a:rPr>
              <a:t>工业、非必需消费品、医疗保健和材料部门的小世界效应随市场波动</a:t>
            </a:r>
            <a:r>
              <a:rPr lang="en-US" altLang="zh-CN" b="0" i="0" dirty="0">
                <a:solidFill>
                  <a:srgbClr val="000000"/>
                </a:solidFill>
                <a:effectLst/>
                <a:latin typeface="Arial" panose="020B0604020202020204" pitchFamily="34" charset="0"/>
              </a:rPr>
              <a:t>)</a:t>
            </a:r>
            <a:endParaRPr lang="zh-CN" altLang="en-US" dirty="0">
              <a:solidFill>
                <a:srgbClr val="000000"/>
              </a:solidFill>
              <a:latin typeface="Arial" panose="020B0604020202020204" pitchFamily="34" charset="0"/>
            </a:endParaRPr>
          </a:p>
        </p:txBody>
      </p:sp>
      <p:sp>
        <p:nvSpPr>
          <p:cNvPr id="7" name="文本框 6">
            <a:extLst>
              <a:ext uri="{FF2B5EF4-FFF2-40B4-BE49-F238E27FC236}">
                <a16:creationId xmlns:a16="http://schemas.microsoft.com/office/drawing/2014/main" id="{AE36B97B-10B5-D111-6C57-5BF7AFC669AE}"/>
              </a:ext>
            </a:extLst>
          </p:cNvPr>
          <p:cNvSpPr txBox="1"/>
          <p:nvPr/>
        </p:nvSpPr>
        <p:spPr>
          <a:xfrm>
            <a:off x="1420836" y="6232416"/>
            <a:ext cx="4994031" cy="369332"/>
          </a:xfrm>
          <a:prstGeom prst="rect">
            <a:avLst/>
          </a:prstGeom>
          <a:noFill/>
        </p:spPr>
        <p:txBody>
          <a:bodyPr wrap="square" rtlCol="0">
            <a:spAutoFit/>
          </a:bodyPr>
          <a:lstStyle/>
          <a:p>
            <a:r>
              <a:rPr lang="zh-CN" altLang="en-US" dirty="0"/>
              <a:t>各部门各阶段的聚类系数和平均最短路径</a:t>
            </a:r>
          </a:p>
        </p:txBody>
      </p:sp>
      <p:sp>
        <p:nvSpPr>
          <p:cNvPr id="9" name="矩形 8">
            <a:extLst>
              <a:ext uri="{FF2B5EF4-FFF2-40B4-BE49-F238E27FC236}">
                <a16:creationId xmlns:a16="http://schemas.microsoft.com/office/drawing/2014/main" id="{BCC85BEA-F0E0-F6D1-42DA-44C2A1408211}"/>
              </a:ext>
            </a:extLst>
          </p:cNvPr>
          <p:cNvSpPr/>
          <p:nvPr/>
        </p:nvSpPr>
        <p:spPr>
          <a:xfrm>
            <a:off x="548640" y="2813538"/>
            <a:ext cx="6035040" cy="4501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CB39598-9E02-CFE2-8AFC-C2829021853C}"/>
              </a:ext>
            </a:extLst>
          </p:cNvPr>
          <p:cNvSpPr/>
          <p:nvPr/>
        </p:nvSpPr>
        <p:spPr>
          <a:xfrm>
            <a:off x="548640" y="4930551"/>
            <a:ext cx="6035040" cy="4501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extLst>
      <p:ext uri="{BB962C8B-B14F-4D97-AF65-F5344CB8AC3E}">
        <p14:creationId xmlns:p14="http://schemas.microsoft.com/office/powerpoint/2010/main" val="320261567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04800"/>
            <a:ext cx="304800" cy="487680"/>
            <a:chOff x="2164080" y="345440"/>
            <a:chExt cx="304800" cy="487680"/>
          </a:xfrm>
        </p:grpSpPr>
        <p:sp>
          <p:nvSpPr>
            <p:cNvPr id="2" name="矩形 1"/>
            <p:cNvSpPr/>
            <p:nvPr/>
          </p:nvSpPr>
          <p:spPr>
            <a:xfrm>
              <a:off x="216408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8600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240792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5"/>
          <p:cNvSpPr txBox="1"/>
          <p:nvPr/>
        </p:nvSpPr>
        <p:spPr>
          <a:xfrm>
            <a:off x="548640" y="256252"/>
            <a:ext cx="11277600" cy="1077218"/>
          </a:xfrm>
          <a:prstGeom prst="rect">
            <a:avLst/>
          </a:prstGeom>
          <a:noFill/>
        </p:spPr>
        <p:txBody>
          <a:bodyPr wrap="square" rtlCol="0">
            <a:spAutoFit/>
          </a:bodyPr>
          <a:lstStyle/>
          <a:p>
            <a:pPr algn="ctr"/>
            <a:r>
              <a:rPr lang="en-US" altLang="zh-CN" sz="3200" b="0" i="0" dirty="0">
                <a:solidFill>
                  <a:srgbClr val="000000"/>
                </a:solidFill>
                <a:effectLst/>
                <a:latin typeface="Arial" panose="020B0604020202020204" pitchFamily="34" charset="0"/>
              </a:rPr>
              <a:t>3.2 Analysis of </a:t>
            </a:r>
            <a:r>
              <a:rPr lang="en-US" altLang="zh-CN" sz="3200" b="0" i="0" dirty="0">
                <a:solidFill>
                  <a:srgbClr val="FF0000"/>
                </a:solidFill>
                <a:effectLst/>
                <a:latin typeface="Arial" panose="020B0604020202020204" pitchFamily="34" charset="0"/>
              </a:rPr>
              <a:t>meso-industry</a:t>
            </a:r>
            <a:r>
              <a:rPr lang="en-US" altLang="zh-CN" sz="3200" b="0" i="0" dirty="0">
                <a:solidFill>
                  <a:srgbClr val="000000"/>
                </a:solidFill>
                <a:effectLst/>
                <a:latin typeface="Arial" panose="020B0604020202020204" pitchFamily="34" charset="0"/>
              </a:rPr>
              <a:t> of dynamic correlation </a:t>
            </a:r>
          </a:p>
          <a:p>
            <a:pPr algn="ctr"/>
            <a:r>
              <a:rPr lang="en-US" altLang="zh-CN" sz="3200" b="0" i="0" dirty="0">
                <a:solidFill>
                  <a:srgbClr val="000000"/>
                </a:solidFill>
                <a:effectLst/>
                <a:latin typeface="Arial" panose="020B0604020202020204" pitchFamily="34" charset="0"/>
              </a:rPr>
              <a:t>network of SSE A-shares</a:t>
            </a:r>
            <a:endParaRPr lang="zh-CN" altLang="en-US" sz="3200" spc="600" dirty="0">
              <a:cs typeface="+mn-ea"/>
              <a:sym typeface="+mn-lt"/>
            </a:endParaRPr>
          </a:p>
        </p:txBody>
      </p:sp>
      <p:sp>
        <p:nvSpPr>
          <p:cNvPr id="38" name="文本框 37">
            <a:extLst>
              <a:ext uri="{FF2B5EF4-FFF2-40B4-BE49-F238E27FC236}">
                <a16:creationId xmlns:a16="http://schemas.microsoft.com/office/drawing/2014/main" id="{DE9D7DFA-920D-DF98-D8B9-AED3B6BC06DB}"/>
              </a:ext>
            </a:extLst>
          </p:cNvPr>
          <p:cNvSpPr txBox="1"/>
          <p:nvPr/>
        </p:nvSpPr>
        <p:spPr>
          <a:xfrm>
            <a:off x="6845544" y="1442760"/>
            <a:ext cx="5145596" cy="4062651"/>
          </a:xfrm>
          <a:prstGeom prst="rect">
            <a:avLst/>
          </a:prstGeom>
          <a:noFill/>
        </p:spPr>
        <p:txBody>
          <a:bodyPr wrap="square" rtlCol="0">
            <a:spAutoFit/>
          </a:bodyPr>
          <a:lstStyle/>
          <a:p>
            <a:pPr algn="ctr"/>
            <a:r>
              <a:rPr lang="en-US" altLang="zh-CN" sz="2400" b="0" i="0" dirty="0">
                <a:solidFill>
                  <a:srgbClr val="000000"/>
                </a:solidFill>
                <a:effectLst/>
                <a:latin typeface="Arial" panose="020B0604020202020204" pitchFamily="34" charset="0"/>
              </a:rPr>
              <a:t>internal centrality</a:t>
            </a:r>
            <a:endParaRPr lang="en-US" altLang="zh-CN" sz="2400" b="1" dirty="0"/>
          </a:p>
          <a:p>
            <a:endParaRPr lang="en-US" altLang="zh-CN" dirty="0">
              <a:solidFill>
                <a:srgbClr val="000000"/>
              </a:solidFill>
              <a:latin typeface="Arial" panose="020B0604020202020204" pitchFamily="34" charset="0"/>
            </a:endParaRPr>
          </a:p>
          <a:p>
            <a:r>
              <a:rPr lang="zh-CN" altLang="en-US" dirty="0">
                <a:solidFill>
                  <a:srgbClr val="000000"/>
                </a:solidFill>
                <a:latin typeface="Arial" panose="020B0604020202020204" pitchFamily="34" charset="0"/>
              </a:rPr>
              <a:t>结论：</a:t>
            </a:r>
            <a:endParaRPr lang="en-US" altLang="zh-CN" dirty="0">
              <a:solidFill>
                <a:srgbClr val="000000"/>
              </a:solidFill>
              <a:latin typeface="Arial" panose="020B0604020202020204" pitchFamily="34" charset="0"/>
            </a:endParaRPr>
          </a:p>
          <a:p>
            <a:endParaRPr lang="en-US" altLang="zh-CN" dirty="0">
              <a:solidFill>
                <a:srgbClr val="000000"/>
              </a:solidFill>
              <a:latin typeface="Arial" panose="020B0604020202020204" pitchFamily="34" charset="0"/>
            </a:endParaRPr>
          </a:p>
          <a:p>
            <a:r>
              <a:rPr lang="zh-CN" altLang="en-US" dirty="0">
                <a:solidFill>
                  <a:srgbClr val="000000"/>
                </a:solidFill>
                <a:latin typeface="Arial" panose="020B0604020202020204" pitchFamily="34" charset="0"/>
              </a:rPr>
              <a:t> ①金融（</a:t>
            </a:r>
            <a:r>
              <a:rPr lang="en-US" altLang="zh-CN" dirty="0">
                <a:solidFill>
                  <a:srgbClr val="000000"/>
                </a:solidFill>
                <a:latin typeface="Arial" panose="020B0604020202020204" pitchFamily="34" charset="0"/>
              </a:rPr>
              <a:t>10%-20%</a:t>
            </a:r>
            <a:r>
              <a:rPr lang="zh-CN" altLang="en-US" dirty="0">
                <a:solidFill>
                  <a:srgbClr val="000000"/>
                </a:solidFill>
                <a:latin typeface="Arial" panose="020B0604020202020204" pitchFamily="34" charset="0"/>
              </a:rPr>
              <a:t>）和能源部门中心性的异质性在不同时期变化不大，度中心性的平均值保持在较高水平。</a:t>
            </a:r>
            <a:endParaRPr lang="en-US" altLang="zh-CN" dirty="0">
              <a:solidFill>
                <a:srgbClr val="000000"/>
              </a:solidFill>
              <a:latin typeface="Arial" panose="020B0604020202020204" pitchFamily="34" charset="0"/>
            </a:endParaRPr>
          </a:p>
          <a:p>
            <a:endParaRPr lang="en-US" altLang="zh-CN" dirty="0">
              <a:solidFill>
                <a:srgbClr val="000000"/>
              </a:solidFill>
              <a:latin typeface="Arial" panose="020B0604020202020204" pitchFamily="34" charset="0"/>
            </a:endParaRPr>
          </a:p>
          <a:p>
            <a:r>
              <a:rPr lang="en-US" altLang="zh-CN" dirty="0">
                <a:solidFill>
                  <a:srgbClr val="000000"/>
                </a:solidFill>
                <a:latin typeface="Arial" panose="020B0604020202020204" pitchFamily="34" charset="0"/>
              </a:rPr>
              <a:t> </a:t>
            </a:r>
            <a:r>
              <a:rPr lang="zh-CN" altLang="en-US" dirty="0">
                <a:solidFill>
                  <a:srgbClr val="000000"/>
                </a:solidFill>
                <a:latin typeface="Arial" panose="020B0604020202020204" pitchFamily="34" charset="0"/>
              </a:rPr>
              <a:t>②</a:t>
            </a:r>
            <a:r>
              <a:rPr lang="zh-CN" altLang="en-US" b="0" i="0" dirty="0">
                <a:solidFill>
                  <a:srgbClr val="000000"/>
                </a:solidFill>
                <a:effectLst/>
                <a:latin typeface="Arial" panose="020B0604020202020204" pitchFamily="34" charset="0"/>
              </a:rPr>
              <a:t>非必需消费品部门、工业部门和材料部门在中心性异质性不同阶段的异质性变化很小，平均水平相对较低。</a:t>
            </a:r>
            <a:endParaRPr lang="en-US" altLang="zh-CN" b="0" i="0" dirty="0">
              <a:solidFill>
                <a:srgbClr val="000000"/>
              </a:solidFill>
              <a:effectLst/>
              <a:latin typeface="Arial" panose="020B0604020202020204" pitchFamily="34" charset="0"/>
            </a:endParaRPr>
          </a:p>
          <a:p>
            <a:endParaRPr lang="en-US" altLang="zh-CN" b="0" i="0" dirty="0">
              <a:solidFill>
                <a:srgbClr val="000000"/>
              </a:solidFill>
              <a:effectLst/>
              <a:latin typeface="Arial" panose="020B0604020202020204" pitchFamily="34" charset="0"/>
            </a:endParaRPr>
          </a:p>
          <a:p>
            <a:r>
              <a:rPr lang="zh-CN" altLang="en-US" dirty="0">
                <a:solidFill>
                  <a:srgbClr val="000000"/>
                </a:solidFill>
                <a:latin typeface="Arial" panose="020B0604020202020204" pitchFamily="34" charset="0"/>
              </a:rPr>
              <a:t> ③</a:t>
            </a:r>
            <a:r>
              <a:rPr lang="zh-CN" altLang="en-US" b="0" i="0" dirty="0">
                <a:solidFill>
                  <a:srgbClr val="000000"/>
                </a:solidFill>
                <a:effectLst/>
                <a:latin typeface="Arial" panose="020B0604020202020204" pitchFamily="34" charset="0"/>
              </a:rPr>
              <a:t>公共事业、房地产、信息技术、必需消费品和医疗保健行业的异质性在不同阶段存在显著差异。</a:t>
            </a:r>
            <a:endParaRPr lang="zh-CN" altLang="en-US" dirty="0">
              <a:solidFill>
                <a:srgbClr val="000000"/>
              </a:solidFill>
              <a:latin typeface="Arial" panose="020B0604020202020204" pitchFamily="34" charset="0"/>
            </a:endParaRPr>
          </a:p>
        </p:txBody>
      </p:sp>
      <p:pic>
        <p:nvPicPr>
          <p:cNvPr id="8" name="图片 7">
            <a:extLst>
              <a:ext uri="{FF2B5EF4-FFF2-40B4-BE49-F238E27FC236}">
                <a16:creationId xmlns:a16="http://schemas.microsoft.com/office/drawing/2014/main" id="{F2BA0E0B-D490-5E9C-641B-8E562B0EC6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031" y="1442760"/>
            <a:ext cx="6423513" cy="4395332"/>
          </a:xfrm>
          <a:prstGeom prst="rect">
            <a:avLst/>
          </a:prstGeom>
        </p:spPr>
      </p:pic>
      <p:sp>
        <p:nvSpPr>
          <p:cNvPr id="7" name="文本框 6">
            <a:extLst>
              <a:ext uri="{FF2B5EF4-FFF2-40B4-BE49-F238E27FC236}">
                <a16:creationId xmlns:a16="http://schemas.microsoft.com/office/drawing/2014/main" id="{C2563463-02A8-4DE4-D5CC-0AF2D28E2186}"/>
              </a:ext>
            </a:extLst>
          </p:cNvPr>
          <p:cNvSpPr txBox="1"/>
          <p:nvPr/>
        </p:nvSpPr>
        <p:spPr>
          <a:xfrm>
            <a:off x="422031" y="5992837"/>
            <a:ext cx="6423513" cy="369332"/>
          </a:xfrm>
          <a:prstGeom prst="rect">
            <a:avLst/>
          </a:prstGeom>
          <a:noFill/>
        </p:spPr>
        <p:txBody>
          <a:bodyPr wrap="square" rtlCol="0">
            <a:spAutoFit/>
          </a:bodyPr>
          <a:lstStyle/>
          <a:p>
            <a:r>
              <a:rPr lang="zh-CN" altLang="en-US" dirty="0"/>
              <a:t>牛市节点异质性普遍大于熊市。</a:t>
            </a:r>
          </a:p>
        </p:txBody>
      </p:sp>
      <p:sp>
        <p:nvSpPr>
          <p:cNvPr id="9" name="矩形 8">
            <a:extLst>
              <a:ext uri="{FF2B5EF4-FFF2-40B4-BE49-F238E27FC236}">
                <a16:creationId xmlns:a16="http://schemas.microsoft.com/office/drawing/2014/main" id="{254C71FB-F479-C474-AB74-8C381B4B4244}"/>
              </a:ext>
            </a:extLst>
          </p:cNvPr>
          <p:cNvSpPr/>
          <p:nvPr/>
        </p:nvSpPr>
        <p:spPr>
          <a:xfrm>
            <a:off x="647114" y="2222695"/>
            <a:ext cx="4276578"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8D208E0-67CE-BD7F-4181-2FCB2CE774AB}"/>
              </a:ext>
            </a:extLst>
          </p:cNvPr>
          <p:cNvSpPr/>
          <p:nvPr/>
        </p:nvSpPr>
        <p:spPr>
          <a:xfrm>
            <a:off x="647114" y="5105751"/>
            <a:ext cx="4276579"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extLst>
      <p:ext uri="{BB962C8B-B14F-4D97-AF65-F5344CB8AC3E}">
        <p14:creationId xmlns:p14="http://schemas.microsoft.com/office/powerpoint/2010/main" val="18537437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t="-9000" b="-9000"/>
          </a:stretch>
        </a:blipFill>
        <a:effectLst/>
      </p:bgPr>
    </p:bg>
    <p:spTree>
      <p:nvGrpSpPr>
        <p:cNvPr id="1" name=""/>
        <p:cNvGrpSpPr/>
        <p:nvPr/>
      </p:nvGrpSpPr>
      <p:grpSpPr>
        <a:xfrm>
          <a:off x="0" y="0"/>
          <a:ext cx="0" cy="0"/>
          <a:chOff x="0" y="0"/>
          <a:chExt cx="0" cy="0"/>
        </a:xfrm>
      </p:grpSpPr>
      <p:sp>
        <p:nvSpPr>
          <p:cNvPr id="32" name="矩形 31"/>
          <p:cNvSpPr/>
          <p:nvPr/>
        </p:nvSpPr>
        <p:spPr>
          <a:xfrm>
            <a:off x="0" y="0"/>
            <a:ext cx="12192000" cy="6858000"/>
          </a:xfrm>
          <a:prstGeom prst="rect">
            <a:avLst/>
          </a:prstGeom>
          <a:solidFill>
            <a:srgbClr val="FC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0" y="304800"/>
            <a:ext cx="304800" cy="487680"/>
            <a:chOff x="2164080" y="345440"/>
            <a:chExt cx="304800" cy="487680"/>
          </a:xfrm>
        </p:grpSpPr>
        <p:sp>
          <p:nvSpPr>
            <p:cNvPr id="34" name="矩形 33"/>
            <p:cNvSpPr/>
            <p:nvPr/>
          </p:nvSpPr>
          <p:spPr>
            <a:xfrm>
              <a:off x="216408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a:off x="228600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a:off x="240792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7" name="文本框 36"/>
          <p:cNvSpPr txBox="1"/>
          <p:nvPr/>
        </p:nvSpPr>
        <p:spPr>
          <a:xfrm>
            <a:off x="548640" y="256252"/>
            <a:ext cx="11985674" cy="1077218"/>
          </a:xfrm>
          <a:prstGeom prst="rect">
            <a:avLst/>
          </a:prstGeom>
          <a:noFill/>
        </p:spPr>
        <p:txBody>
          <a:bodyPr wrap="square" rtlCol="0">
            <a:spAutoFit/>
          </a:bodyPr>
          <a:lstStyle/>
          <a:p>
            <a:pPr algn="ctr"/>
            <a:r>
              <a:rPr lang="en-US" altLang="zh-CN" sz="3200" dirty="0">
                <a:solidFill>
                  <a:srgbClr val="000000"/>
                </a:solidFill>
                <a:latin typeface="Arial" panose="020B0604020202020204" pitchFamily="34" charset="0"/>
                <a:sym typeface="+mn-lt"/>
              </a:rPr>
              <a:t>3.3 Analysis of </a:t>
            </a:r>
            <a:r>
              <a:rPr lang="en-US" altLang="zh-CN" sz="3200" dirty="0">
                <a:solidFill>
                  <a:srgbClr val="FF0000"/>
                </a:solidFill>
                <a:latin typeface="Arial" panose="020B0604020202020204" pitchFamily="34" charset="0"/>
                <a:sym typeface="+mn-lt"/>
              </a:rPr>
              <a:t>micro node status </a:t>
            </a:r>
            <a:r>
              <a:rPr lang="en-US" altLang="zh-CN" sz="3200" dirty="0">
                <a:solidFill>
                  <a:srgbClr val="000000"/>
                </a:solidFill>
                <a:latin typeface="Arial" panose="020B0604020202020204" pitchFamily="34" charset="0"/>
                <a:sym typeface="+mn-lt"/>
              </a:rPr>
              <a:t>of SSE A-shares </a:t>
            </a:r>
          </a:p>
          <a:p>
            <a:pPr algn="ctr"/>
            <a:r>
              <a:rPr lang="en-US" altLang="zh-CN" sz="3200" dirty="0">
                <a:solidFill>
                  <a:srgbClr val="000000"/>
                </a:solidFill>
                <a:latin typeface="Arial" panose="020B0604020202020204" pitchFamily="34" charset="0"/>
                <a:sym typeface="+mn-lt"/>
              </a:rPr>
              <a:t>dynamic correlation network</a:t>
            </a:r>
            <a:endParaRPr lang="zh-CN" altLang="en-US" sz="3200" dirty="0">
              <a:solidFill>
                <a:srgbClr val="000000"/>
              </a:solidFill>
              <a:latin typeface="Arial" panose="020B0604020202020204" pitchFamily="34" charset="0"/>
              <a:sym typeface="+mn-lt"/>
            </a:endParaRPr>
          </a:p>
        </p:txBody>
      </p:sp>
      <p:sp>
        <p:nvSpPr>
          <p:cNvPr id="2" name="文本框 1">
            <a:extLst>
              <a:ext uri="{FF2B5EF4-FFF2-40B4-BE49-F238E27FC236}">
                <a16:creationId xmlns:a16="http://schemas.microsoft.com/office/drawing/2014/main" id="{2849E3DB-7B86-4E8F-9C47-FE824779A6C9}"/>
              </a:ext>
            </a:extLst>
          </p:cNvPr>
          <p:cNvSpPr txBox="1"/>
          <p:nvPr/>
        </p:nvSpPr>
        <p:spPr>
          <a:xfrm>
            <a:off x="801858" y="1262984"/>
            <a:ext cx="11183816" cy="4494500"/>
          </a:xfrm>
          <a:prstGeom prst="rect">
            <a:avLst/>
          </a:prstGeom>
          <a:noFill/>
        </p:spPr>
        <p:txBody>
          <a:bodyPr wrap="square" rtlCol="0">
            <a:spAutoFit/>
          </a:bodyPr>
          <a:lstStyle/>
          <a:p>
            <a:endParaRPr lang="en-US" altLang="zh-CN" b="0" i="0" dirty="0">
              <a:solidFill>
                <a:srgbClr val="000000"/>
              </a:solidFill>
              <a:effectLst/>
              <a:latin typeface="Arial" panose="020B0604020202020204" pitchFamily="34" charset="0"/>
            </a:endParaRPr>
          </a:p>
          <a:p>
            <a:endParaRPr lang="en-US" altLang="zh-CN" dirty="0">
              <a:solidFill>
                <a:srgbClr val="000000"/>
              </a:solidFill>
              <a:latin typeface="Arial" panose="020B0604020202020204" pitchFamily="34" charset="0"/>
            </a:endParaRPr>
          </a:p>
          <a:p>
            <a:endParaRPr lang="en-US" altLang="zh-CN" b="0" i="0" dirty="0">
              <a:solidFill>
                <a:srgbClr val="000000"/>
              </a:solidFill>
              <a:effectLst/>
              <a:latin typeface="Arial" panose="020B0604020202020204" pitchFamily="34" charset="0"/>
            </a:endParaRPr>
          </a:p>
          <a:p>
            <a:endParaRPr lang="en-US" altLang="zh-CN" dirty="0">
              <a:solidFill>
                <a:srgbClr val="000000"/>
              </a:solidFill>
              <a:latin typeface="Arial" panose="020B0604020202020204" pitchFamily="34" charset="0"/>
            </a:endParaRPr>
          </a:p>
          <a:p>
            <a:endParaRPr lang="en-US" altLang="zh-CN" b="0" i="0" dirty="0">
              <a:solidFill>
                <a:srgbClr val="000000"/>
              </a:solidFill>
              <a:effectLst/>
              <a:latin typeface="Arial" panose="020B0604020202020204" pitchFamily="34" charset="0"/>
            </a:endParaRPr>
          </a:p>
          <a:p>
            <a:r>
              <a:rPr lang="zh-CN" altLang="en-US" b="0" i="0" dirty="0">
                <a:solidFill>
                  <a:srgbClr val="000000"/>
                </a:solidFill>
                <a:effectLst/>
                <a:latin typeface="Arial" panose="020B0604020202020204" pitchFamily="34" charset="0"/>
              </a:rPr>
              <a:t>假设</a:t>
            </a:r>
            <a:r>
              <a:rPr lang="en-US" altLang="zh-CN" b="0" i="0" dirty="0">
                <a:solidFill>
                  <a:srgbClr val="000000"/>
                </a:solidFill>
                <a:effectLst/>
                <a:latin typeface="Arial" panose="020B0604020202020204" pitchFamily="34" charset="0"/>
              </a:rPr>
              <a:t>1:</a:t>
            </a:r>
            <a:r>
              <a:rPr lang="zh-CN" altLang="en-US" b="0" i="0" dirty="0">
                <a:solidFill>
                  <a:srgbClr val="000000"/>
                </a:solidFill>
                <a:effectLst/>
                <a:latin typeface="Arial" panose="020B0604020202020204" pitchFamily="34" charset="0"/>
              </a:rPr>
              <a:t>上市公司整体财务状况越好，越受到投资者的关注，其中心性地位越高。</a:t>
            </a:r>
            <a:endParaRPr lang="en-US" altLang="zh-CN" b="0" i="0" dirty="0">
              <a:solidFill>
                <a:srgbClr val="000000"/>
              </a:solidFill>
              <a:effectLst/>
              <a:latin typeface="Arial" panose="020B0604020202020204" pitchFamily="34" charset="0"/>
            </a:endParaRPr>
          </a:p>
          <a:p>
            <a:pPr>
              <a:lnSpc>
                <a:spcPct val="125000"/>
              </a:lnSpc>
            </a:pPr>
            <a:r>
              <a:rPr lang="zh-CN" altLang="en-US" b="0" i="0" dirty="0">
                <a:solidFill>
                  <a:srgbClr val="000000"/>
                </a:solidFill>
                <a:effectLst/>
                <a:latin typeface="Arial" panose="020B0604020202020204" pitchFamily="34" charset="0"/>
              </a:rPr>
              <a:t>假设</a:t>
            </a:r>
            <a:r>
              <a:rPr lang="en-US" altLang="zh-CN" b="0" i="0" dirty="0">
                <a:solidFill>
                  <a:srgbClr val="000000"/>
                </a:solidFill>
                <a:effectLst/>
                <a:latin typeface="Arial" panose="020B0604020202020204" pitchFamily="34" charset="0"/>
              </a:rPr>
              <a:t>2:</a:t>
            </a:r>
            <a:r>
              <a:rPr lang="zh-CN" altLang="en-US" b="0" i="0" dirty="0">
                <a:solidFill>
                  <a:srgbClr val="000000"/>
                </a:solidFill>
                <a:effectLst/>
                <a:latin typeface="Arial" panose="020B0604020202020204" pitchFamily="34" charset="0"/>
              </a:rPr>
              <a:t>上市公司市值越高，对上证</a:t>
            </a:r>
            <a:r>
              <a:rPr lang="en-US" altLang="zh-CN" b="0" i="0" dirty="0">
                <a:solidFill>
                  <a:srgbClr val="000000"/>
                </a:solidFill>
                <a:effectLst/>
                <a:latin typeface="Arial" panose="020B0604020202020204" pitchFamily="34" charset="0"/>
              </a:rPr>
              <a:t>A</a:t>
            </a:r>
            <a:r>
              <a:rPr lang="zh-CN" altLang="en-US" b="0" i="0" dirty="0">
                <a:solidFill>
                  <a:srgbClr val="000000"/>
                </a:solidFill>
                <a:effectLst/>
                <a:latin typeface="Arial" panose="020B0604020202020204" pitchFamily="34" charset="0"/>
              </a:rPr>
              <a:t>股指数的影响越大，越受到投资者的关注，因此其中心性地位越高。</a:t>
            </a:r>
            <a:endParaRPr lang="en-US" altLang="zh-CN" b="0" i="0" dirty="0">
              <a:solidFill>
                <a:srgbClr val="000000"/>
              </a:solidFill>
              <a:effectLst/>
              <a:latin typeface="Arial" panose="020B0604020202020204" pitchFamily="34" charset="0"/>
            </a:endParaRPr>
          </a:p>
          <a:p>
            <a:pPr>
              <a:lnSpc>
                <a:spcPct val="125000"/>
              </a:lnSpc>
            </a:pPr>
            <a:endParaRPr lang="en-US" altLang="zh-CN" dirty="0">
              <a:solidFill>
                <a:srgbClr val="000000"/>
              </a:solidFill>
              <a:latin typeface="Arial" panose="020B0604020202020204" pitchFamily="34" charset="0"/>
            </a:endParaRPr>
          </a:p>
          <a:p>
            <a:pPr>
              <a:lnSpc>
                <a:spcPct val="125000"/>
              </a:lnSpc>
            </a:pPr>
            <a:endParaRPr lang="en-US" altLang="zh-CN" b="0" i="0" dirty="0">
              <a:solidFill>
                <a:srgbClr val="000000"/>
              </a:solidFill>
              <a:effectLst/>
              <a:latin typeface="Arial" panose="020B0604020202020204" pitchFamily="34" charset="0"/>
            </a:endParaRPr>
          </a:p>
          <a:p>
            <a:pPr>
              <a:lnSpc>
                <a:spcPct val="125000"/>
              </a:lnSpc>
            </a:pPr>
            <a:endParaRPr lang="en-US" altLang="zh-CN" dirty="0">
              <a:solidFill>
                <a:srgbClr val="000000"/>
              </a:solidFill>
              <a:latin typeface="Arial" panose="020B0604020202020204" pitchFamily="34" charset="0"/>
            </a:endParaRPr>
          </a:p>
          <a:p>
            <a:pPr>
              <a:lnSpc>
                <a:spcPct val="125000"/>
              </a:lnSpc>
            </a:pPr>
            <a:endParaRPr lang="en-US" altLang="zh-CN" b="0" i="0" dirty="0">
              <a:solidFill>
                <a:srgbClr val="000000"/>
              </a:solidFill>
              <a:effectLst/>
              <a:latin typeface="Arial" panose="020B0604020202020204" pitchFamily="34" charset="0"/>
            </a:endParaRPr>
          </a:p>
          <a:p>
            <a:pPr>
              <a:lnSpc>
                <a:spcPct val="125000"/>
              </a:lnSpc>
            </a:pPr>
            <a:r>
              <a:rPr lang="zh-CN" altLang="en-US" b="0" i="0" dirty="0">
                <a:solidFill>
                  <a:srgbClr val="000000"/>
                </a:solidFill>
                <a:effectLst/>
                <a:latin typeface="Arial" panose="020B0604020202020204" pitchFamily="34" charset="0"/>
              </a:rPr>
              <a:t>假设</a:t>
            </a:r>
            <a:r>
              <a:rPr lang="en-US" altLang="zh-CN" b="0" i="0" dirty="0">
                <a:solidFill>
                  <a:srgbClr val="000000"/>
                </a:solidFill>
                <a:effectLst/>
                <a:latin typeface="Arial" panose="020B0604020202020204" pitchFamily="34" charset="0"/>
              </a:rPr>
              <a:t>3:</a:t>
            </a:r>
            <a:r>
              <a:rPr lang="zh-CN" altLang="en-US" b="0" i="0" dirty="0">
                <a:solidFill>
                  <a:srgbClr val="000000"/>
                </a:solidFill>
                <a:effectLst/>
                <a:latin typeface="Arial" panose="020B0604020202020204" pitchFamily="34" charset="0"/>
              </a:rPr>
              <a:t>上市公司融资额度和融资额度较高，其交易量和流动性较高，因此其中心性较高。</a:t>
            </a:r>
            <a:endParaRPr lang="en-US" altLang="zh-CN" b="0" i="0" dirty="0">
              <a:solidFill>
                <a:srgbClr val="000000"/>
              </a:solidFill>
              <a:effectLst/>
              <a:latin typeface="Arial" panose="020B0604020202020204" pitchFamily="34" charset="0"/>
            </a:endParaRPr>
          </a:p>
          <a:p>
            <a:pPr>
              <a:lnSpc>
                <a:spcPct val="125000"/>
              </a:lnSpc>
            </a:pPr>
            <a:endParaRPr lang="en-US" altLang="zh-CN" dirty="0">
              <a:solidFill>
                <a:srgbClr val="000000"/>
              </a:solidFill>
              <a:latin typeface="Arial" panose="020B0604020202020204" pitchFamily="34" charset="0"/>
            </a:endParaRPr>
          </a:p>
          <a:p>
            <a:pPr algn="ctr">
              <a:lnSpc>
                <a:spcPct val="125000"/>
              </a:lnSpc>
            </a:pPr>
            <a:r>
              <a:rPr lang="zh-CN" altLang="en-US" b="0" i="0" dirty="0">
                <a:solidFill>
                  <a:srgbClr val="000000"/>
                </a:solidFill>
                <a:effectLst/>
                <a:latin typeface="Arial" panose="020B0604020202020204" pitchFamily="34" charset="0"/>
              </a:rPr>
              <a:t>（采用</a:t>
            </a:r>
            <a:r>
              <a:rPr lang="en-US" altLang="zh-CN" b="0" i="0" dirty="0">
                <a:solidFill>
                  <a:srgbClr val="000000"/>
                </a:solidFill>
                <a:effectLst/>
                <a:latin typeface="Arial" panose="020B0604020202020204" pitchFamily="34" charset="0"/>
              </a:rPr>
              <a:t>1000</a:t>
            </a:r>
            <a:r>
              <a:rPr lang="zh-CN" altLang="en-US" b="0" i="0" dirty="0">
                <a:solidFill>
                  <a:srgbClr val="000000"/>
                </a:solidFill>
                <a:effectLst/>
                <a:latin typeface="Arial" panose="020B0604020202020204" pitchFamily="34" charset="0"/>
              </a:rPr>
              <a:t>种随机排列，系数采用</a:t>
            </a:r>
            <a:r>
              <a:rPr lang="en-US" altLang="zh-CN" b="0" i="0" dirty="0">
                <a:solidFill>
                  <a:srgbClr val="000000"/>
                </a:solidFill>
                <a:effectLst/>
                <a:latin typeface="Arial" panose="020B0604020202020204" pitchFamily="34" charset="0"/>
              </a:rPr>
              <a:t>multivariate quadratic assignment method</a:t>
            </a:r>
            <a:r>
              <a:rPr lang="zh-CN" altLang="en-US" b="0" i="0" dirty="0">
                <a:solidFill>
                  <a:srgbClr val="000000"/>
                </a:solidFill>
                <a:effectLst/>
                <a:latin typeface="Arial" panose="020B0604020202020204" pitchFamily="34" charset="0"/>
              </a:rPr>
              <a:t>估计）</a:t>
            </a:r>
            <a:endParaRPr lang="zh-CN" altLang="en-US" dirty="0"/>
          </a:p>
        </p:txBody>
      </p:sp>
      <p:pic>
        <p:nvPicPr>
          <p:cNvPr id="4" name="图片 3">
            <a:extLst>
              <a:ext uri="{FF2B5EF4-FFF2-40B4-BE49-F238E27FC236}">
                <a16:creationId xmlns:a16="http://schemas.microsoft.com/office/drawing/2014/main" id="{5611492F-9DEF-D368-082B-43638902BE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858" y="1643452"/>
            <a:ext cx="7836069" cy="670190"/>
          </a:xfrm>
          <a:prstGeom prst="rect">
            <a:avLst/>
          </a:prstGeom>
        </p:spPr>
      </p:pic>
      <p:pic>
        <p:nvPicPr>
          <p:cNvPr id="6" name="图片 5">
            <a:extLst>
              <a:ext uri="{FF2B5EF4-FFF2-40B4-BE49-F238E27FC236}">
                <a16:creationId xmlns:a16="http://schemas.microsoft.com/office/drawing/2014/main" id="{7C6C4DF7-8B85-6F29-C134-886E87F5E3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1858" y="3626938"/>
            <a:ext cx="6765131" cy="670190"/>
          </a:xfrm>
          <a:prstGeom prst="rect">
            <a:avLst/>
          </a:prstGeom>
        </p:spPr>
      </p:pic>
      <p:cxnSp>
        <p:nvCxnSpPr>
          <p:cNvPr id="5" name="直接箭头连接符 4">
            <a:extLst>
              <a:ext uri="{FF2B5EF4-FFF2-40B4-BE49-F238E27FC236}">
                <a16:creationId xmlns:a16="http://schemas.microsoft.com/office/drawing/2014/main" id="{1B7C0B7B-1EFE-0BCE-3F3D-24592E1422CA}"/>
              </a:ext>
            </a:extLst>
          </p:cNvPr>
          <p:cNvCxnSpPr>
            <a:cxnSpLocks/>
          </p:cNvCxnSpPr>
          <p:nvPr/>
        </p:nvCxnSpPr>
        <p:spPr>
          <a:xfrm flipH="1">
            <a:off x="6995987" y="3908953"/>
            <a:ext cx="1815096" cy="225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158F2F91-7111-BE37-9E1E-73DC657EB0E4}"/>
              </a:ext>
            </a:extLst>
          </p:cNvPr>
          <p:cNvSpPr txBox="1"/>
          <p:nvPr/>
        </p:nvSpPr>
        <p:spPr>
          <a:xfrm>
            <a:off x="8730999" y="3682163"/>
            <a:ext cx="2090664" cy="369332"/>
          </a:xfrm>
          <a:prstGeom prst="rect">
            <a:avLst/>
          </a:prstGeom>
          <a:noFill/>
        </p:spPr>
        <p:txBody>
          <a:bodyPr wrap="square" rtlCol="0">
            <a:spAutoFit/>
          </a:bodyPr>
          <a:lstStyle/>
          <a:p>
            <a:r>
              <a:rPr lang="en-US" altLang="zh-CN" dirty="0"/>
              <a:t>2010</a:t>
            </a:r>
            <a:r>
              <a:rPr lang="zh-CN" altLang="en-US" dirty="0"/>
              <a:t>年</a:t>
            </a:r>
            <a:r>
              <a:rPr lang="en-US" altLang="zh-CN" dirty="0"/>
              <a:t>3</a:t>
            </a:r>
            <a:r>
              <a:rPr lang="zh-CN" altLang="en-US" dirty="0"/>
              <a:t>月</a:t>
            </a:r>
            <a:r>
              <a:rPr lang="en-US" altLang="zh-CN" dirty="0"/>
              <a:t>31</a:t>
            </a:r>
            <a:r>
              <a:rPr lang="zh-CN" altLang="en-US" dirty="0"/>
              <a:t>日</a:t>
            </a:r>
          </a:p>
        </p:txBody>
      </p:sp>
    </p:spTree>
    <p:custDataLst>
      <p:tags r:id="rId2"/>
    </p:custDataLst>
    <p:extLst>
      <p:ext uri="{BB962C8B-B14F-4D97-AF65-F5344CB8AC3E}">
        <p14:creationId xmlns:p14="http://schemas.microsoft.com/office/powerpoint/2010/main" val="402131896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t="-9000" b="-9000"/>
          </a:stretch>
        </a:blipFill>
        <a:effectLst/>
      </p:bgPr>
    </p:bg>
    <p:spTree>
      <p:nvGrpSpPr>
        <p:cNvPr id="1" name=""/>
        <p:cNvGrpSpPr/>
        <p:nvPr/>
      </p:nvGrpSpPr>
      <p:grpSpPr>
        <a:xfrm>
          <a:off x="0" y="0"/>
          <a:ext cx="0" cy="0"/>
          <a:chOff x="0" y="0"/>
          <a:chExt cx="0" cy="0"/>
        </a:xfrm>
      </p:grpSpPr>
      <p:sp>
        <p:nvSpPr>
          <p:cNvPr id="32" name="矩形 31"/>
          <p:cNvSpPr/>
          <p:nvPr/>
        </p:nvSpPr>
        <p:spPr>
          <a:xfrm>
            <a:off x="0" y="0"/>
            <a:ext cx="12192000" cy="6858000"/>
          </a:xfrm>
          <a:prstGeom prst="rect">
            <a:avLst/>
          </a:prstGeom>
          <a:solidFill>
            <a:srgbClr val="FCF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0" y="304800"/>
            <a:ext cx="304800" cy="487680"/>
            <a:chOff x="2164080" y="345440"/>
            <a:chExt cx="304800" cy="487680"/>
          </a:xfrm>
        </p:grpSpPr>
        <p:sp>
          <p:nvSpPr>
            <p:cNvPr id="34" name="矩形 33"/>
            <p:cNvSpPr/>
            <p:nvPr/>
          </p:nvSpPr>
          <p:spPr>
            <a:xfrm>
              <a:off x="216408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a:off x="228600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a:off x="240792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7" name="文本框 36"/>
          <p:cNvSpPr txBox="1"/>
          <p:nvPr/>
        </p:nvSpPr>
        <p:spPr>
          <a:xfrm>
            <a:off x="548640" y="256252"/>
            <a:ext cx="11985674" cy="1077218"/>
          </a:xfrm>
          <a:prstGeom prst="rect">
            <a:avLst/>
          </a:prstGeom>
          <a:noFill/>
        </p:spPr>
        <p:txBody>
          <a:bodyPr wrap="square" rtlCol="0">
            <a:spAutoFit/>
          </a:bodyPr>
          <a:lstStyle/>
          <a:p>
            <a:pPr algn="ctr"/>
            <a:r>
              <a:rPr lang="en-US" altLang="zh-CN" sz="3200" dirty="0">
                <a:solidFill>
                  <a:srgbClr val="000000"/>
                </a:solidFill>
                <a:latin typeface="Arial" panose="020B0604020202020204" pitchFamily="34" charset="0"/>
                <a:sym typeface="+mn-lt"/>
              </a:rPr>
              <a:t>3.3 Analysis of </a:t>
            </a:r>
            <a:r>
              <a:rPr lang="en-US" altLang="zh-CN" sz="3200" dirty="0">
                <a:solidFill>
                  <a:srgbClr val="FF0000"/>
                </a:solidFill>
                <a:latin typeface="Arial" panose="020B0604020202020204" pitchFamily="34" charset="0"/>
                <a:sym typeface="+mn-lt"/>
              </a:rPr>
              <a:t>micro node status </a:t>
            </a:r>
            <a:r>
              <a:rPr lang="en-US" altLang="zh-CN" sz="3200" dirty="0">
                <a:solidFill>
                  <a:srgbClr val="000000"/>
                </a:solidFill>
                <a:latin typeface="Arial" panose="020B0604020202020204" pitchFamily="34" charset="0"/>
                <a:sym typeface="+mn-lt"/>
              </a:rPr>
              <a:t>of SSE A-shares </a:t>
            </a:r>
          </a:p>
          <a:p>
            <a:pPr algn="ctr"/>
            <a:r>
              <a:rPr lang="en-US" altLang="zh-CN" sz="3200" dirty="0">
                <a:solidFill>
                  <a:srgbClr val="000000"/>
                </a:solidFill>
                <a:latin typeface="Arial" panose="020B0604020202020204" pitchFamily="34" charset="0"/>
                <a:sym typeface="+mn-lt"/>
              </a:rPr>
              <a:t>dynamic correlation network</a:t>
            </a:r>
            <a:endParaRPr lang="zh-CN" altLang="en-US" sz="3200" dirty="0">
              <a:solidFill>
                <a:srgbClr val="000000"/>
              </a:solidFill>
              <a:latin typeface="Arial" panose="020B0604020202020204" pitchFamily="34" charset="0"/>
              <a:sym typeface="+mn-lt"/>
            </a:endParaRPr>
          </a:p>
        </p:txBody>
      </p:sp>
      <p:pic>
        <p:nvPicPr>
          <p:cNvPr id="5" name="图片 4">
            <a:extLst>
              <a:ext uri="{FF2B5EF4-FFF2-40B4-BE49-F238E27FC236}">
                <a16:creationId xmlns:a16="http://schemas.microsoft.com/office/drawing/2014/main" id="{954770D3-44DE-2C78-0B93-8D091F931C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7934" y="1333470"/>
            <a:ext cx="8238507" cy="4819464"/>
          </a:xfrm>
          <a:prstGeom prst="rect">
            <a:avLst/>
          </a:prstGeom>
        </p:spPr>
      </p:pic>
    </p:spTree>
    <p:custDataLst>
      <p:tags r:id="rId2"/>
    </p:custDataLst>
    <p:extLst>
      <p:ext uri="{BB962C8B-B14F-4D97-AF65-F5344CB8AC3E}">
        <p14:creationId xmlns:p14="http://schemas.microsoft.com/office/powerpoint/2010/main" val="44540446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04800"/>
            <a:ext cx="304800" cy="487680"/>
            <a:chOff x="2164080" y="345440"/>
            <a:chExt cx="304800" cy="487680"/>
          </a:xfrm>
        </p:grpSpPr>
        <p:sp>
          <p:nvSpPr>
            <p:cNvPr id="2" name="矩形 1"/>
            <p:cNvSpPr/>
            <p:nvPr/>
          </p:nvSpPr>
          <p:spPr>
            <a:xfrm>
              <a:off x="216408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8600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240792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5"/>
          <p:cNvSpPr txBox="1"/>
          <p:nvPr/>
        </p:nvSpPr>
        <p:spPr>
          <a:xfrm>
            <a:off x="548640" y="256252"/>
            <a:ext cx="11643360" cy="584775"/>
          </a:xfrm>
          <a:prstGeom prst="rect">
            <a:avLst/>
          </a:prstGeom>
          <a:noFill/>
        </p:spPr>
        <p:txBody>
          <a:bodyPr wrap="square" rtlCol="0">
            <a:spAutoFit/>
          </a:bodyPr>
          <a:lstStyle/>
          <a:p>
            <a:r>
              <a:rPr lang="en-US" altLang="zh-CN" sz="3200" dirty="0">
                <a:solidFill>
                  <a:srgbClr val="000000"/>
                </a:solidFill>
                <a:latin typeface="Arial" panose="020B0604020202020204" pitchFamily="34" charset="0"/>
              </a:rPr>
              <a:t>3.4 Comparison with </a:t>
            </a:r>
            <a:r>
              <a:rPr lang="en-US" altLang="zh-CN" sz="3200" dirty="0">
                <a:solidFill>
                  <a:srgbClr val="FF0000"/>
                </a:solidFill>
                <a:latin typeface="Arial" panose="020B0604020202020204" pitchFamily="34" charset="0"/>
              </a:rPr>
              <a:t>granger linear and nonlinear networks</a:t>
            </a:r>
            <a:endParaRPr lang="zh-CN" altLang="en-US" sz="3200" dirty="0">
              <a:solidFill>
                <a:srgbClr val="FF0000"/>
              </a:solidFill>
              <a:latin typeface="Arial" panose="020B0604020202020204" pitchFamily="34" charset="0"/>
              <a:sym typeface="+mn-lt"/>
            </a:endParaRPr>
          </a:p>
        </p:txBody>
      </p:sp>
      <p:pic>
        <p:nvPicPr>
          <p:cNvPr id="66" name="图片 65">
            <a:extLst>
              <a:ext uri="{FF2B5EF4-FFF2-40B4-BE49-F238E27FC236}">
                <a16:creationId xmlns:a16="http://schemas.microsoft.com/office/drawing/2014/main" id="{F8F78A61-B206-AC42-D956-A30921AFB7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7880" y="1346282"/>
            <a:ext cx="8618401" cy="4604351"/>
          </a:xfrm>
          <a:prstGeom prst="rect">
            <a:avLst/>
          </a:prstGeom>
        </p:spPr>
      </p:pic>
    </p:spTree>
    <p:custDataLst>
      <p:tags r:id="rId2"/>
    </p:custDataLst>
    <p:extLst>
      <p:ext uri="{BB962C8B-B14F-4D97-AF65-F5344CB8AC3E}">
        <p14:creationId xmlns:p14="http://schemas.microsoft.com/office/powerpoint/2010/main" val="272427156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04800"/>
            <a:ext cx="304800" cy="487680"/>
            <a:chOff x="2164080" y="345440"/>
            <a:chExt cx="304800" cy="487680"/>
          </a:xfrm>
        </p:grpSpPr>
        <p:sp>
          <p:nvSpPr>
            <p:cNvPr id="2" name="矩形 1"/>
            <p:cNvSpPr/>
            <p:nvPr/>
          </p:nvSpPr>
          <p:spPr>
            <a:xfrm>
              <a:off x="216408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8600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240792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5"/>
          <p:cNvSpPr txBox="1"/>
          <p:nvPr/>
        </p:nvSpPr>
        <p:spPr>
          <a:xfrm>
            <a:off x="548640" y="256252"/>
            <a:ext cx="11643360" cy="584775"/>
          </a:xfrm>
          <a:prstGeom prst="rect">
            <a:avLst/>
          </a:prstGeom>
          <a:noFill/>
        </p:spPr>
        <p:txBody>
          <a:bodyPr wrap="square" rtlCol="0">
            <a:spAutoFit/>
          </a:bodyPr>
          <a:lstStyle/>
          <a:p>
            <a:r>
              <a:rPr lang="en-US" altLang="zh-CN" sz="3200" dirty="0">
                <a:solidFill>
                  <a:srgbClr val="000000"/>
                </a:solidFill>
                <a:latin typeface="Arial" panose="020B0604020202020204" pitchFamily="34" charset="0"/>
              </a:rPr>
              <a:t>3.4 Comparison with </a:t>
            </a:r>
            <a:r>
              <a:rPr lang="en-US" altLang="zh-CN" sz="3200" dirty="0">
                <a:solidFill>
                  <a:srgbClr val="FF0000"/>
                </a:solidFill>
                <a:latin typeface="Arial" panose="020B0604020202020204" pitchFamily="34" charset="0"/>
              </a:rPr>
              <a:t>granger linear and nonlinear networks</a:t>
            </a:r>
            <a:endParaRPr lang="zh-CN" altLang="en-US" sz="3200" dirty="0">
              <a:solidFill>
                <a:srgbClr val="FF0000"/>
              </a:solidFill>
              <a:latin typeface="Arial" panose="020B0604020202020204" pitchFamily="34" charset="0"/>
              <a:sym typeface="+mn-lt"/>
            </a:endParaRPr>
          </a:p>
        </p:txBody>
      </p:sp>
      <p:pic>
        <p:nvPicPr>
          <p:cNvPr id="66" name="图片 65">
            <a:extLst>
              <a:ext uri="{FF2B5EF4-FFF2-40B4-BE49-F238E27FC236}">
                <a16:creationId xmlns:a16="http://schemas.microsoft.com/office/drawing/2014/main" id="{F8F78A61-B206-AC42-D956-A30921AFB7C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58901" y="1178169"/>
            <a:ext cx="9612279" cy="4501662"/>
          </a:xfrm>
          <a:prstGeom prst="rect">
            <a:avLst/>
          </a:prstGeom>
        </p:spPr>
      </p:pic>
      <p:sp>
        <p:nvSpPr>
          <p:cNvPr id="7" name="文本框 6">
            <a:extLst>
              <a:ext uri="{FF2B5EF4-FFF2-40B4-BE49-F238E27FC236}">
                <a16:creationId xmlns:a16="http://schemas.microsoft.com/office/drawing/2014/main" id="{331E7992-9C9B-4024-02F7-B84011975F91}"/>
              </a:ext>
            </a:extLst>
          </p:cNvPr>
          <p:cNvSpPr txBox="1"/>
          <p:nvPr/>
        </p:nvSpPr>
        <p:spPr>
          <a:xfrm>
            <a:off x="820615" y="5824025"/>
            <a:ext cx="10550769" cy="646331"/>
          </a:xfrm>
          <a:prstGeom prst="rect">
            <a:avLst/>
          </a:prstGeom>
          <a:noFill/>
        </p:spPr>
        <p:txBody>
          <a:bodyPr wrap="square" rtlCol="0">
            <a:spAutoFit/>
          </a:bodyPr>
          <a:lstStyle/>
          <a:p>
            <a:r>
              <a:rPr lang="zh-CN" altLang="en-US" b="0" i="0" dirty="0">
                <a:solidFill>
                  <a:srgbClr val="000000"/>
                </a:solidFill>
                <a:effectLst/>
                <a:latin typeface="Arial" panose="020B0604020202020204" pitchFamily="34" charset="0"/>
              </a:rPr>
              <a:t>两种方式构建的网络具有相似的趋势，但是动态相关网络中的这些拓扑指标在整个周期内表现出更显著的变化，凸显了市场牛市和熊市的结构性差异，导致市场中</a:t>
            </a:r>
            <a:r>
              <a:rPr lang="en-US" altLang="zh-CN" b="0" i="0" dirty="0">
                <a:solidFill>
                  <a:srgbClr val="000000"/>
                </a:solidFill>
                <a:effectLst/>
                <a:latin typeface="Arial" panose="020B0604020202020204" pitchFamily="34" charset="0"/>
              </a:rPr>
              <a:t>HUB</a:t>
            </a:r>
            <a:r>
              <a:rPr lang="zh-CN" altLang="en-US" b="0" i="0" dirty="0">
                <a:solidFill>
                  <a:srgbClr val="000000"/>
                </a:solidFill>
                <a:effectLst/>
                <a:latin typeface="Arial" panose="020B0604020202020204" pitchFamily="34" charset="0"/>
              </a:rPr>
              <a:t>股票的发现。</a:t>
            </a:r>
            <a:endParaRPr lang="zh-CN" altLang="en-US" dirty="0"/>
          </a:p>
        </p:txBody>
      </p:sp>
    </p:spTree>
    <p:custDataLst>
      <p:tags r:id="rId2"/>
    </p:custDataLst>
    <p:extLst>
      <p:ext uri="{BB962C8B-B14F-4D97-AF65-F5344CB8AC3E}">
        <p14:creationId xmlns:p14="http://schemas.microsoft.com/office/powerpoint/2010/main" val="91793609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stretch>
            <a:fillRect t="-9000" b="-9000"/>
          </a:stretch>
        </a:blipFill>
        <a:effectLst/>
      </p:bgPr>
    </p:bg>
    <p:spTree>
      <p:nvGrpSpPr>
        <p:cNvPr id="1" name=""/>
        <p:cNvGrpSpPr/>
        <p:nvPr/>
      </p:nvGrpSpPr>
      <p:grpSpPr>
        <a:xfrm>
          <a:off x="0" y="0"/>
          <a:ext cx="0" cy="0"/>
          <a:chOff x="0" y="0"/>
          <a:chExt cx="0" cy="0"/>
        </a:xfrm>
      </p:grpSpPr>
      <p:grpSp>
        <p:nvGrpSpPr>
          <p:cNvPr id="2" name="组合 1"/>
          <p:cNvGrpSpPr/>
          <p:nvPr/>
        </p:nvGrpSpPr>
        <p:grpSpPr>
          <a:xfrm>
            <a:off x="1785222" y="1828800"/>
            <a:ext cx="3301509" cy="3282306"/>
            <a:chOff x="1785222" y="1828800"/>
            <a:chExt cx="3301509" cy="3282306"/>
          </a:xfrm>
        </p:grpSpPr>
        <p:sp>
          <p:nvSpPr>
            <p:cNvPr id="24" name="MH_Others_1"/>
            <p:cNvSpPr/>
            <p:nvPr>
              <p:custDataLst>
                <p:tags r:id="rId4"/>
              </p:custDataLst>
            </p:nvPr>
          </p:nvSpPr>
          <p:spPr>
            <a:xfrm>
              <a:off x="2504984" y="2554962"/>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3" name="MH_Others_2"/>
            <p:cNvSpPr/>
            <p:nvPr>
              <p:custDataLst>
                <p:tags r:id="rId5"/>
              </p:custDataLst>
            </p:nvPr>
          </p:nvSpPr>
          <p:spPr>
            <a:xfrm>
              <a:off x="17852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5" name="MH_Others_3"/>
            <p:cNvSpPr/>
            <p:nvPr>
              <p:custDataLst>
                <p:tags r:id="rId6"/>
              </p:custDataLst>
            </p:nvPr>
          </p:nvSpPr>
          <p:spPr>
            <a:xfrm>
              <a:off x="48173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cs typeface="+mn-ea"/>
                <a:sym typeface="+mn-lt"/>
              </a:endParaRPr>
            </a:p>
          </p:txBody>
        </p:sp>
        <p:sp>
          <p:nvSpPr>
            <p:cNvPr id="4" name="MH_Number"/>
            <p:cNvSpPr/>
            <p:nvPr>
              <p:custDataLst>
                <p:tags r:id="rId7"/>
              </p:custDataLst>
            </p:nvPr>
          </p:nvSpPr>
          <p:spPr>
            <a:xfrm>
              <a:off x="26298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92500" lnSpcReduction="10000"/>
            </a:bodyPr>
            <a:lstStyle/>
            <a:p>
              <a:pPr lvl="0" algn="ctr"/>
              <a:r>
                <a:rPr lang="en-US" altLang="zh-CN" sz="8000" dirty="0">
                  <a:solidFill>
                    <a:srgbClr val="FFFFFF"/>
                  </a:solidFill>
                  <a:cs typeface="+mn-ea"/>
                  <a:sym typeface="+mn-lt"/>
                </a:rPr>
                <a:t>4</a:t>
              </a:r>
              <a:endParaRPr lang="zh-CN" altLang="en-US" sz="8000" dirty="0">
                <a:solidFill>
                  <a:srgbClr val="FFFFFF"/>
                </a:solidFill>
                <a:cs typeface="+mn-ea"/>
                <a:sym typeface="+mn-lt"/>
              </a:endParaRPr>
            </a:p>
          </p:txBody>
        </p:sp>
      </p:grpSp>
      <p:sp>
        <p:nvSpPr>
          <p:cNvPr id="7" name="PA_MH_Title"/>
          <p:cNvSpPr>
            <a:spLocks noChangeArrowheads="1"/>
          </p:cNvSpPr>
          <p:nvPr>
            <p:custDataLst>
              <p:tags r:id="rId3"/>
            </p:custDataLst>
          </p:nvPr>
        </p:nvSpPr>
        <p:spPr bwMode="auto">
          <a:xfrm>
            <a:off x="5787292" y="3146531"/>
            <a:ext cx="5226414" cy="8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30000"/>
              </a:lnSpc>
              <a:spcBef>
                <a:spcPct val="0"/>
              </a:spcBef>
              <a:buNone/>
            </a:pPr>
            <a:r>
              <a:rPr lang="en-US" altLang="zh-CN" sz="3200" b="1" spc="600" dirty="0">
                <a:latin typeface="+mn-lt"/>
                <a:ea typeface="+mn-ea"/>
                <a:cs typeface="+mn-ea"/>
              </a:rPr>
              <a:t>Conclusion</a:t>
            </a:r>
            <a:endParaRPr lang="zh-CN" altLang="en-US" sz="3200" b="1" spc="600" dirty="0">
              <a:latin typeface="+mn-lt"/>
              <a:ea typeface="+mn-ea"/>
              <a:cs typeface="+mn-ea"/>
              <a:sym typeface="+mn-lt"/>
            </a:endParaRPr>
          </a:p>
        </p:txBody>
      </p:sp>
    </p:spTree>
    <p:custDataLst>
      <p:tags r:id="rId2"/>
    </p:custDataLst>
    <p:extLst>
      <p:ext uri="{BB962C8B-B14F-4D97-AF65-F5344CB8AC3E}">
        <p14:creationId xmlns:p14="http://schemas.microsoft.com/office/powerpoint/2010/main" val="1678027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7"/>
                                        </p:tgtEl>
                                        <p:attrNameLst>
                                          <p:attrName>ppt_y</p:attrName>
                                        </p:attrNameLst>
                                      </p:cBhvr>
                                      <p:tavLst>
                                        <p:tav tm="0">
                                          <p:val>
                                            <p:strVal val="#ppt_y"/>
                                          </p:val>
                                        </p:tav>
                                        <p:tav tm="100000">
                                          <p:val>
                                            <p:strVal val="#ppt_y"/>
                                          </p:val>
                                        </p:tav>
                                      </p:tavLst>
                                    </p:anim>
                                    <p:anim calcmode="lin" valueType="num">
                                      <p:cBhvr>
                                        <p:cTn id="14"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04800"/>
            <a:ext cx="304800" cy="487680"/>
            <a:chOff x="2164080" y="345440"/>
            <a:chExt cx="304800" cy="487680"/>
          </a:xfrm>
        </p:grpSpPr>
        <p:sp>
          <p:nvSpPr>
            <p:cNvPr id="2" name="矩形 1"/>
            <p:cNvSpPr/>
            <p:nvPr/>
          </p:nvSpPr>
          <p:spPr>
            <a:xfrm>
              <a:off x="216408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8600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240792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5"/>
          <p:cNvSpPr txBox="1"/>
          <p:nvPr/>
        </p:nvSpPr>
        <p:spPr>
          <a:xfrm>
            <a:off x="548639" y="256252"/>
            <a:ext cx="4958093" cy="673389"/>
          </a:xfrm>
          <a:prstGeom prst="rect">
            <a:avLst/>
          </a:prstGeom>
          <a:noFill/>
        </p:spPr>
        <p:txBody>
          <a:bodyPr wrap="square" rtlCol="0">
            <a:spAutoFit/>
          </a:bodyPr>
          <a:lstStyle/>
          <a:p>
            <a:pPr>
              <a:lnSpc>
                <a:spcPct val="130000"/>
              </a:lnSpc>
              <a:spcBef>
                <a:spcPct val="0"/>
              </a:spcBef>
              <a:buNone/>
            </a:pPr>
            <a:r>
              <a:rPr lang="en-US" altLang="zh-CN" sz="3200" b="1" spc="600" dirty="0">
                <a:latin typeface="+mn-lt"/>
                <a:ea typeface="+mn-ea"/>
                <a:cs typeface="+mn-ea"/>
              </a:rPr>
              <a:t>Conclusion</a:t>
            </a:r>
            <a:endParaRPr lang="zh-CN" altLang="en-US" sz="3200" b="1" spc="600" dirty="0">
              <a:latin typeface="+mn-lt"/>
              <a:ea typeface="+mn-ea"/>
              <a:cs typeface="+mn-ea"/>
              <a:sym typeface="+mn-lt"/>
            </a:endParaRPr>
          </a:p>
        </p:txBody>
      </p:sp>
      <p:sp>
        <p:nvSpPr>
          <p:cNvPr id="15" name="文本框 14">
            <a:extLst>
              <a:ext uri="{FF2B5EF4-FFF2-40B4-BE49-F238E27FC236}">
                <a16:creationId xmlns:a16="http://schemas.microsoft.com/office/drawing/2014/main" id="{69CD157E-CD79-8856-8F1E-C289179398E4}"/>
              </a:ext>
            </a:extLst>
          </p:cNvPr>
          <p:cNvSpPr txBox="1"/>
          <p:nvPr/>
        </p:nvSpPr>
        <p:spPr>
          <a:xfrm>
            <a:off x="900332" y="1322363"/>
            <a:ext cx="10269416" cy="4217116"/>
          </a:xfrm>
          <a:prstGeom prst="rect">
            <a:avLst/>
          </a:prstGeom>
          <a:noFill/>
        </p:spPr>
        <p:txBody>
          <a:bodyPr wrap="square" rtlCol="0">
            <a:spAutoFit/>
          </a:bodyPr>
          <a:lstStyle/>
          <a:p>
            <a:pPr>
              <a:lnSpc>
                <a:spcPct val="125000"/>
              </a:lnSpc>
            </a:pPr>
            <a:r>
              <a:rPr lang="zh-CN" altLang="en-US" b="0" i="0" dirty="0">
                <a:solidFill>
                  <a:srgbClr val="000000"/>
                </a:solidFill>
                <a:effectLst/>
                <a:latin typeface="Arial" panose="020B0604020202020204" pitchFamily="34" charset="0"/>
              </a:rPr>
              <a:t>首先，通过对多方法构建网络的比较，说明本文构建的多阶段动态阈值法的可靠性。</a:t>
            </a:r>
            <a:endParaRPr lang="en-US" altLang="zh-CN" b="0" i="0" dirty="0">
              <a:solidFill>
                <a:srgbClr val="000000"/>
              </a:solidFill>
              <a:effectLst/>
              <a:latin typeface="Arial" panose="020B0604020202020204" pitchFamily="34" charset="0"/>
            </a:endParaRPr>
          </a:p>
          <a:p>
            <a:pPr>
              <a:lnSpc>
                <a:spcPct val="125000"/>
              </a:lnSpc>
            </a:pPr>
            <a:endParaRPr lang="en-US" altLang="zh-CN" b="0" i="0" dirty="0">
              <a:solidFill>
                <a:srgbClr val="000000"/>
              </a:solidFill>
              <a:effectLst/>
              <a:latin typeface="Arial" panose="020B0604020202020204" pitchFamily="34" charset="0"/>
            </a:endParaRPr>
          </a:p>
          <a:p>
            <a:pPr>
              <a:lnSpc>
                <a:spcPct val="125000"/>
              </a:lnSpc>
            </a:pPr>
            <a:r>
              <a:rPr lang="zh-CN" altLang="en-US" b="0" i="0" dirty="0">
                <a:solidFill>
                  <a:srgbClr val="000000"/>
                </a:solidFill>
                <a:effectLst/>
                <a:latin typeface="Arial" panose="020B0604020202020204" pitchFamily="34" charset="0"/>
              </a:rPr>
              <a:t>其次，从行业分化的角度看，①金融、能源和公用事业行业的小世界效应在各个阶段都很显著，行业内股票关联度高，行业内风险传染率高</a:t>
            </a:r>
            <a:r>
              <a:rPr lang="zh-CN" altLang="en-US" dirty="0">
                <a:solidFill>
                  <a:srgbClr val="000000"/>
                </a:solidFill>
                <a:latin typeface="Arial" panose="020B0604020202020204" pitchFamily="34" charset="0"/>
              </a:rPr>
              <a:t>；②</a:t>
            </a:r>
            <a:r>
              <a:rPr lang="zh-CN" altLang="en-US" b="0" i="0" dirty="0">
                <a:solidFill>
                  <a:srgbClr val="000000"/>
                </a:solidFill>
                <a:effectLst/>
                <a:latin typeface="Arial" panose="020B0604020202020204" pitchFamily="34" charset="0"/>
              </a:rPr>
              <a:t>工业、非必需消费品、医疗保健和材料部门受市场影响更大，小世界效应不稳定。</a:t>
            </a:r>
            <a:endParaRPr lang="en-US" altLang="zh-CN" b="0" i="0" dirty="0">
              <a:solidFill>
                <a:srgbClr val="000000"/>
              </a:solidFill>
              <a:effectLst/>
              <a:latin typeface="Arial" panose="020B0604020202020204" pitchFamily="34" charset="0"/>
            </a:endParaRPr>
          </a:p>
          <a:p>
            <a:pPr>
              <a:lnSpc>
                <a:spcPct val="125000"/>
              </a:lnSpc>
            </a:pPr>
            <a:endParaRPr lang="en-US" altLang="zh-CN" b="0" i="0" dirty="0">
              <a:solidFill>
                <a:srgbClr val="000000"/>
              </a:solidFill>
              <a:effectLst/>
              <a:latin typeface="Arial" panose="020B0604020202020204" pitchFamily="34" charset="0"/>
            </a:endParaRPr>
          </a:p>
          <a:p>
            <a:pPr>
              <a:lnSpc>
                <a:spcPct val="125000"/>
              </a:lnSpc>
            </a:pPr>
            <a:r>
              <a:rPr lang="zh-CN" altLang="en-US" dirty="0">
                <a:solidFill>
                  <a:srgbClr val="000000"/>
                </a:solidFill>
                <a:latin typeface="Arial" panose="020B0604020202020204" pitchFamily="34" charset="0"/>
              </a:rPr>
              <a:t>再次</a:t>
            </a:r>
            <a:r>
              <a:rPr lang="zh-CN" altLang="en-US" b="0" i="0" dirty="0">
                <a:solidFill>
                  <a:srgbClr val="000000"/>
                </a:solidFill>
                <a:effectLst/>
                <a:latin typeface="Arial" panose="020B0604020202020204" pitchFamily="34" charset="0"/>
              </a:rPr>
              <a:t>，从股票节点状况看，牛市时期</a:t>
            </a:r>
            <a:r>
              <a:rPr lang="en-US" altLang="zh-CN" b="0" i="0" dirty="0">
                <a:solidFill>
                  <a:srgbClr val="000000"/>
                </a:solidFill>
                <a:effectLst/>
                <a:latin typeface="Arial" panose="020B0604020202020204" pitchFamily="34" charset="0"/>
              </a:rPr>
              <a:t>HUB</a:t>
            </a:r>
            <a:r>
              <a:rPr lang="zh-CN" altLang="en-US" b="0" i="0" dirty="0">
                <a:solidFill>
                  <a:srgbClr val="000000"/>
                </a:solidFill>
                <a:effectLst/>
                <a:latin typeface="Arial" panose="020B0604020202020204" pitchFamily="34" charset="0"/>
              </a:rPr>
              <a:t>节点较为突出</a:t>
            </a:r>
            <a:r>
              <a:rPr lang="zh-CN" altLang="en-US" dirty="0">
                <a:solidFill>
                  <a:srgbClr val="000000"/>
                </a:solidFill>
                <a:latin typeface="Arial" panose="020B0604020202020204" pitchFamily="34" charset="0"/>
              </a:rPr>
              <a:t>；</a:t>
            </a:r>
            <a:r>
              <a:rPr lang="zh-CN" altLang="en-US" b="0" i="0" dirty="0">
                <a:solidFill>
                  <a:srgbClr val="000000"/>
                </a:solidFill>
                <a:effectLst/>
                <a:latin typeface="Arial" panose="020B0604020202020204" pitchFamily="34" charset="0"/>
              </a:rPr>
              <a:t>大多数核心节点之间的平均距离较长</a:t>
            </a:r>
            <a:r>
              <a:rPr lang="zh-CN" altLang="en-US" dirty="0">
                <a:solidFill>
                  <a:srgbClr val="000000"/>
                </a:solidFill>
                <a:latin typeface="Arial" panose="020B0604020202020204" pitchFamily="34" charset="0"/>
              </a:rPr>
              <a:t>，</a:t>
            </a:r>
            <a:r>
              <a:rPr lang="zh-CN" altLang="en-US" b="0" i="0" dirty="0">
                <a:solidFill>
                  <a:srgbClr val="000000"/>
                </a:solidFill>
                <a:effectLst/>
                <a:latin typeface="Arial" panose="020B0604020202020204" pitchFamily="34" charset="0"/>
              </a:rPr>
              <a:t>风险蔓延到整个网络需要一段时间</a:t>
            </a:r>
            <a:r>
              <a:rPr lang="zh-CN" altLang="en-US" dirty="0">
                <a:solidFill>
                  <a:srgbClr val="000000"/>
                </a:solidFill>
                <a:latin typeface="Arial" panose="020B0604020202020204" pitchFamily="34" charset="0"/>
              </a:rPr>
              <a:t>；</a:t>
            </a:r>
            <a:r>
              <a:rPr lang="zh-CN" altLang="en-US" b="0" i="0" dirty="0">
                <a:solidFill>
                  <a:srgbClr val="000000"/>
                </a:solidFill>
                <a:effectLst/>
                <a:latin typeface="Arial" panose="020B0604020202020204" pitchFamily="34" charset="0"/>
              </a:rPr>
              <a:t>如果调控及时有效，可以有效防止市场过热。而熊市更应注重大盘股的联动作用。总体而言，牛市和熊市的市场微观结构是不对称的</a:t>
            </a:r>
            <a:endParaRPr lang="en-US" altLang="zh-CN" dirty="0">
              <a:solidFill>
                <a:srgbClr val="000000"/>
              </a:solidFill>
              <a:latin typeface="Arial" panose="020B0604020202020204" pitchFamily="34" charset="0"/>
            </a:endParaRPr>
          </a:p>
          <a:p>
            <a:pPr>
              <a:lnSpc>
                <a:spcPct val="125000"/>
              </a:lnSpc>
            </a:pPr>
            <a:endParaRPr lang="en-US" altLang="zh-CN" dirty="0">
              <a:solidFill>
                <a:srgbClr val="000000"/>
              </a:solidFill>
              <a:latin typeface="Arial" panose="020B0604020202020204" pitchFamily="34" charset="0"/>
            </a:endParaRPr>
          </a:p>
          <a:p>
            <a:pPr>
              <a:lnSpc>
                <a:spcPct val="125000"/>
              </a:lnSpc>
            </a:pPr>
            <a:r>
              <a:rPr lang="zh-CN" altLang="en-US" dirty="0">
                <a:solidFill>
                  <a:srgbClr val="000000"/>
                </a:solidFill>
                <a:latin typeface="Arial" panose="020B0604020202020204" pitchFamily="34" charset="0"/>
              </a:rPr>
              <a:t>最后，本文不仅</a:t>
            </a:r>
            <a:r>
              <a:rPr lang="zh-CN" altLang="en-US" b="0" i="0" dirty="0">
                <a:solidFill>
                  <a:srgbClr val="000000"/>
                </a:solidFill>
                <a:effectLst/>
                <a:latin typeface="Arial" panose="020B0604020202020204" pitchFamily="34" charset="0"/>
              </a:rPr>
              <a:t>为投资者管理风险和监管机构制定政策提供了证据，也为市场微观结构理论中资本市场牛市和熊市的不对称特征提供了更多的支持证据。</a:t>
            </a:r>
            <a:endParaRPr lang="zh-CN" altLang="en-US" dirty="0"/>
          </a:p>
        </p:txBody>
      </p:sp>
    </p:spTree>
    <p:custDataLst>
      <p:tags r:id="rId2"/>
    </p:custDataLst>
    <p:extLst>
      <p:ext uri="{BB962C8B-B14F-4D97-AF65-F5344CB8AC3E}">
        <p14:creationId xmlns:p14="http://schemas.microsoft.com/office/powerpoint/2010/main" val="138752127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t="-9000" b="-9000"/>
          </a:stretch>
        </a:blipFill>
        <a:effectLst/>
      </p:bgPr>
    </p:bg>
    <p:spTree>
      <p:nvGrpSpPr>
        <p:cNvPr id="1" name=""/>
        <p:cNvGrpSpPr/>
        <p:nvPr/>
      </p:nvGrpSpPr>
      <p:grpSpPr>
        <a:xfrm>
          <a:off x="0" y="0"/>
          <a:ext cx="0" cy="0"/>
          <a:chOff x="0" y="0"/>
          <a:chExt cx="0" cy="0"/>
        </a:xfrm>
      </p:grpSpPr>
      <p:sp>
        <p:nvSpPr>
          <p:cNvPr id="2" name="矩形 1"/>
          <p:cNvSpPr/>
          <p:nvPr/>
        </p:nvSpPr>
        <p:spPr>
          <a:xfrm>
            <a:off x="2494280" y="1186180"/>
            <a:ext cx="7203440" cy="4485640"/>
          </a:xfrm>
          <a:prstGeom prst="rect">
            <a:avLst/>
          </a:prstGeom>
          <a:solidFill>
            <a:schemeClr val="accent5">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789265" y="1369869"/>
            <a:ext cx="6613470" cy="4118261"/>
          </a:xfrm>
          <a:prstGeom prst="rect">
            <a:avLst/>
          </a:prstGeom>
          <a:solidFill>
            <a:schemeClr val="accent5">
              <a:lumMod val="60000"/>
              <a:lumOff val="40000"/>
              <a:alpha val="3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A_文本框 2"/>
          <p:cNvSpPr txBox="1"/>
          <p:nvPr>
            <p:custDataLst>
              <p:tags r:id="rId2"/>
            </p:custDataLst>
          </p:nvPr>
        </p:nvSpPr>
        <p:spPr>
          <a:xfrm>
            <a:off x="3720698" y="2033826"/>
            <a:ext cx="4752742" cy="646331"/>
          </a:xfrm>
          <a:prstGeom prst="rect">
            <a:avLst/>
          </a:prstGeom>
          <a:noFill/>
        </p:spPr>
        <p:txBody>
          <a:bodyPr wrap="square" rtlCol="0">
            <a:spAutoFit/>
          </a:bodyPr>
          <a:lstStyle/>
          <a:p>
            <a:pPr algn="ctr"/>
            <a:r>
              <a:rPr lang="en-US" altLang="zh-CN" sz="3600" spc="300" dirty="0">
                <a:solidFill>
                  <a:schemeClr val="accent4"/>
                </a:solidFill>
                <a:cs typeface="+mn-ea"/>
                <a:sym typeface="+mn-lt"/>
              </a:rPr>
              <a:t>THANK YOU</a:t>
            </a:r>
            <a:endParaRPr lang="zh-CN" altLang="en-US" sz="3600" spc="300" dirty="0">
              <a:solidFill>
                <a:schemeClr val="accent4"/>
              </a:solidFill>
              <a:cs typeface="+mn-ea"/>
              <a:sym typeface="+mn-lt"/>
            </a:endParaRPr>
          </a:p>
        </p:txBody>
      </p:sp>
      <p:sp>
        <p:nvSpPr>
          <p:cNvPr id="12" name="PA_文本框 4"/>
          <p:cNvSpPr txBox="1"/>
          <p:nvPr>
            <p:custDataLst>
              <p:tags r:id="rId3"/>
            </p:custDataLst>
          </p:nvPr>
        </p:nvSpPr>
        <p:spPr>
          <a:xfrm>
            <a:off x="2938378" y="2810095"/>
            <a:ext cx="6327542" cy="923330"/>
          </a:xfrm>
          <a:prstGeom prst="rect">
            <a:avLst/>
          </a:prstGeom>
          <a:noFill/>
        </p:spPr>
        <p:txBody>
          <a:bodyPr wrap="square" rtlCol="0">
            <a:spAutoFit/>
          </a:bodyPr>
          <a:lstStyle/>
          <a:p>
            <a:pPr algn="ctr"/>
            <a:r>
              <a:rPr lang="zh-CN" altLang="en-US" sz="5400" spc="600" dirty="0">
                <a:solidFill>
                  <a:schemeClr val="tx1">
                    <a:lumMod val="85000"/>
                    <a:lumOff val="15000"/>
                  </a:schemeClr>
                </a:solidFill>
                <a:cs typeface="+mn-ea"/>
                <a:sym typeface="+mn-lt"/>
              </a:rPr>
              <a:t>感谢观看</a:t>
            </a:r>
          </a:p>
        </p:txBody>
      </p:sp>
    </p:spTree>
    <p:extLst>
      <p:ext uri="{BB962C8B-B14F-4D97-AF65-F5344CB8AC3E}">
        <p14:creationId xmlns:p14="http://schemas.microsoft.com/office/powerpoint/2010/main" val="277961320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2"/>
                                        </p:tgtEl>
                                        <p:attrNameLst>
                                          <p:attrName>ppt_y</p:attrName>
                                        </p:attrNameLst>
                                      </p:cBhvr>
                                      <p:tavLst>
                                        <p:tav tm="0">
                                          <p:val>
                                            <p:strVal val="#ppt_y"/>
                                          </p:val>
                                        </p:tav>
                                        <p:tav tm="100000">
                                          <p:val>
                                            <p:strVal val="#ppt_y"/>
                                          </p:val>
                                        </p:tav>
                                      </p:tavLst>
                                    </p:anim>
                                    <p:anim calcmode="lin" valueType="num">
                                      <p:cBhvr>
                                        <p:cTn id="18"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6">
            <a:lum/>
          </a:blip>
          <a:srcRect/>
          <a:stretch>
            <a:fillRect t="-9000" b="-9000"/>
          </a:stretch>
        </a:blipFill>
        <a:effectLst/>
      </p:bgPr>
    </p:bg>
    <p:spTree>
      <p:nvGrpSpPr>
        <p:cNvPr id="1" name=""/>
        <p:cNvGrpSpPr/>
        <p:nvPr/>
      </p:nvGrpSpPr>
      <p:grpSpPr>
        <a:xfrm>
          <a:off x="0" y="0"/>
          <a:ext cx="0" cy="0"/>
          <a:chOff x="0" y="0"/>
          <a:chExt cx="0" cy="0"/>
        </a:xfrm>
      </p:grpSpPr>
      <p:sp>
        <p:nvSpPr>
          <p:cNvPr id="24" name="MH_Others_1"/>
          <p:cNvSpPr/>
          <p:nvPr>
            <p:custDataLst>
              <p:tags r:id="rId3"/>
            </p:custDataLst>
          </p:nvPr>
        </p:nvSpPr>
        <p:spPr>
          <a:xfrm>
            <a:off x="3638885" y="2432419"/>
            <a:ext cx="2044489" cy="204448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3" name="MH_Others_2"/>
          <p:cNvSpPr/>
          <p:nvPr>
            <p:custDataLst>
              <p:tags r:id="rId4"/>
            </p:custDataLst>
          </p:nvPr>
        </p:nvSpPr>
        <p:spPr>
          <a:xfrm>
            <a:off x="2822727" y="1609004"/>
            <a:ext cx="3721899" cy="3721898"/>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4" name="MH_Others_3"/>
          <p:cNvSpPr/>
          <p:nvPr>
            <p:custDataLst>
              <p:tags r:id="rId5"/>
            </p:custDataLst>
          </p:nvPr>
        </p:nvSpPr>
        <p:spPr>
          <a:xfrm>
            <a:off x="3780459" y="2592230"/>
            <a:ext cx="1744466" cy="174446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lvl="0" algn="ctr"/>
            <a:r>
              <a:rPr lang="zh-CN" altLang="en-US" sz="4400">
                <a:solidFill>
                  <a:srgbClr val="FFFFFF"/>
                </a:solidFill>
                <a:cs typeface="+mn-ea"/>
                <a:sym typeface="+mn-lt"/>
              </a:rPr>
              <a:t>目录</a:t>
            </a:r>
            <a:endParaRPr lang="en-US" altLang="zh-CN" sz="4400">
              <a:solidFill>
                <a:srgbClr val="FFFFFF"/>
              </a:solidFill>
              <a:cs typeface="+mn-ea"/>
              <a:sym typeface="+mn-lt"/>
            </a:endParaRPr>
          </a:p>
          <a:p>
            <a:pPr lvl="0" algn="ctr"/>
            <a:r>
              <a:rPr lang="en-US" altLang="zh-CN" sz="1400">
                <a:solidFill>
                  <a:srgbClr val="FFFFFF"/>
                </a:solidFill>
                <a:cs typeface="+mn-ea"/>
                <a:sym typeface="+mn-lt"/>
              </a:rPr>
              <a:t>CONTENTS</a:t>
            </a:r>
            <a:endParaRPr lang="zh-CN" altLang="en-US" sz="1400" dirty="0">
              <a:solidFill>
                <a:srgbClr val="FFFFFF"/>
              </a:solidFill>
              <a:cs typeface="+mn-ea"/>
              <a:sym typeface="+mn-lt"/>
            </a:endParaRPr>
          </a:p>
        </p:txBody>
      </p:sp>
      <p:sp>
        <p:nvSpPr>
          <p:cNvPr id="7" name="MH_Entry_1">
            <a:hlinkClick r:id="rId17" action="ppaction://hlinksldjump"/>
          </p:cNvPr>
          <p:cNvSpPr>
            <a:spLocks noChangeArrowheads="1"/>
          </p:cNvSpPr>
          <p:nvPr>
            <p:custDataLst>
              <p:tags r:id="rId6"/>
            </p:custDataLst>
          </p:nvPr>
        </p:nvSpPr>
        <p:spPr bwMode="auto">
          <a:xfrm>
            <a:off x="6536598" y="1333500"/>
            <a:ext cx="3579320" cy="76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 typeface="Arial" panose="020B0604020202020204" pitchFamily="34" charset="0"/>
              <a:buNone/>
            </a:pPr>
            <a:r>
              <a:rPr lang="en-US" altLang="zh-CN" sz="2400" b="0" i="0" dirty="0">
                <a:solidFill>
                  <a:srgbClr val="000000"/>
                </a:solidFill>
                <a:effectLst/>
                <a:latin typeface="Microsoft YaHei" panose="020B0503020204020204" pitchFamily="34" charset="-122"/>
                <a:ea typeface="Microsoft YaHei" panose="020B0503020204020204" pitchFamily="34" charset="-122"/>
              </a:rPr>
              <a:t>Introduction</a:t>
            </a:r>
            <a:endParaRPr lang="zh-CN" altLang="en-US" sz="3200" spc="600" dirty="0">
              <a:solidFill>
                <a:schemeClr val="tx1">
                  <a:lumMod val="75000"/>
                  <a:lumOff val="25000"/>
                </a:schemeClr>
              </a:solidFill>
              <a:latin typeface="+mn-lt"/>
              <a:ea typeface="+mn-ea"/>
              <a:cs typeface="+mn-ea"/>
              <a:sym typeface="+mn-lt"/>
            </a:endParaRPr>
          </a:p>
        </p:txBody>
      </p:sp>
      <p:sp>
        <p:nvSpPr>
          <p:cNvPr id="8" name="MH_Entry_2">
            <a:hlinkClick r:id="rId18" action="ppaction://hlinksldjump"/>
          </p:cNvPr>
          <p:cNvSpPr>
            <a:spLocks noChangeArrowheads="1"/>
          </p:cNvSpPr>
          <p:nvPr>
            <p:custDataLst>
              <p:tags r:id="rId7"/>
            </p:custDataLst>
          </p:nvPr>
        </p:nvSpPr>
        <p:spPr bwMode="auto">
          <a:xfrm>
            <a:off x="7352346" y="2413218"/>
            <a:ext cx="4028417" cy="76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 typeface="Arial" panose="020B0604020202020204" pitchFamily="34" charset="0"/>
              <a:buNone/>
            </a:pPr>
            <a:r>
              <a:rPr lang="en-US" altLang="zh-CN" sz="2400" dirty="0">
                <a:solidFill>
                  <a:srgbClr val="000000"/>
                </a:solidFill>
                <a:latin typeface="Microsoft YaHei" panose="020B0503020204020204" pitchFamily="34" charset="-122"/>
                <a:ea typeface="Microsoft YaHei" panose="020B0503020204020204" pitchFamily="34" charset="-122"/>
              </a:rPr>
              <a:t>Data and methodology</a:t>
            </a:r>
            <a:endParaRPr lang="zh-CN" altLang="en-US" sz="2400" dirty="0">
              <a:solidFill>
                <a:srgbClr val="000000"/>
              </a:solidFill>
              <a:latin typeface="Microsoft YaHei" panose="020B0503020204020204" pitchFamily="34" charset="-122"/>
              <a:ea typeface="Microsoft YaHei" panose="020B0503020204020204" pitchFamily="34" charset="-122"/>
              <a:sym typeface="+mn-lt"/>
            </a:endParaRPr>
          </a:p>
        </p:txBody>
      </p:sp>
      <p:sp>
        <p:nvSpPr>
          <p:cNvPr id="19" name="MH_Entry_3">
            <a:hlinkClick r:id="rId19" action="ppaction://hlinksldjump"/>
          </p:cNvPr>
          <p:cNvSpPr>
            <a:spLocks noChangeArrowheads="1"/>
          </p:cNvSpPr>
          <p:nvPr>
            <p:custDataLst>
              <p:tags r:id="rId8"/>
            </p:custDataLst>
          </p:nvPr>
        </p:nvSpPr>
        <p:spPr bwMode="auto">
          <a:xfrm>
            <a:off x="7069314" y="3652892"/>
            <a:ext cx="4958563" cy="76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rmAutofit fontScale="92500" lnSpcReduction="10000"/>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 typeface="Arial" panose="020B0604020202020204" pitchFamily="34" charset="0"/>
              <a:buNone/>
            </a:pPr>
            <a:r>
              <a:rPr lang="en-US" altLang="zh-CN" sz="2400" dirty="0">
                <a:solidFill>
                  <a:srgbClr val="000000"/>
                </a:solidFill>
                <a:latin typeface="Microsoft YaHei" panose="020B0503020204020204" pitchFamily="34" charset="-122"/>
                <a:ea typeface="Microsoft YaHei" panose="020B0503020204020204" pitchFamily="34" charset="-122"/>
                <a:sym typeface="+mn-lt"/>
              </a:rPr>
              <a:t>Empirical results of SSE A-shares dynamic correlation network</a:t>
            </a:r>
            <a:endParaRPr lang="zh-CN" altLang="en-US" sz="2400" dirty="0">
              <a:solidFill>
                <a:srgbClr val="000000"/>
              </a:solidFill>
              <a:latin typeface="Microsoft YaHei" panose="020B0503020204020204" pitchFamily="34" charset="-122"/>
              <a:ea typeface="Microsoft YaHei" panose="020B0503020204020204" pitchFamily="34" charset="-122"/>
              <a:sym typeface="+mn-lt"/>
            </a:endParaRPr>
          </a:p>
        </p:txBody>
      </p:sp>
      <p:sp>
        <p:nvSpPr>
          <p:cNvPr id="12" name="MH_Entry_4">
            <a:hlinkClick r:id="rId20" action="ppaction://hlinksldjump"/>
          </p:cNvPr>
          <p:cNvSpPr>
            <a:spLocks noChangeArrowheads="1"/>
          </p:cNvSpPr>
          <p:nvPr>
            <p:custDataLst>
              <p:tags r:id="rId9"/>
            </p:custDataLst>
          </p:nvPr>
        </p:nvSpPr>
        <p:spPr bwMode="auto">
          <a:xfrm>
            <a:off x="6569356" y="4770318"/>
            <a:ext cx="3686738" cy="767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ctr"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 typeface="Arial" panose="020B0604020202020204" pitchFamily="34" charset="0"/>
              <a:buNone/>
            </a:pPr>
            <a:r>
              <a:rPr lang="en-US" altLang="zh-CN" sz="2400" dirty="0">
                <a:solidFill>
                  <a:srgbClr val="000000"/>
                </a:solidFill>
                <a:latin typeface="Microsoft YaHei" panose="020B0503020204020204" pitchFamily="34" charset="-122"/>
                <a:ea typeface="Microsoft YaHei" panose="020B0503020204020204" pitchFamily="34" charset="-122"/>
                <a:sym typeface="+mn-lt"/>
              </a:rPr>
              <a:t>Conclusion</a:t>
            </a:r>
            <a:endParaRPr lang="zh-CN" altLang="en-US" sz="2400" dirty="0">
              <a:solidFill>
                <a:srgbClr val="000000"/>
              </a:solidFill>
              <a:latin typeface="Microsoft YaHei" panose="020B0503020204020204" pitchFamily="34" charset="-122"/>
              <a:ea typeface="Microsoft YaHei" panose="020B0503020204020204" pitchFamily="34" charset="-122"/>
              <a:sym typeface="+mn-lt"/>
            </a:endParaRPr>
          </a:p>
        </p:txBody>
      </p:sp>
      <p:sp>
        <p:nvSpPr>
          <p:cNvPr id="15" name="MH_Number_1">
            <a:hlinkClick r:id="rId17" action="ppaction://hlinksldjump"/>
          </p:cNvPr>
          <p:cNvSpPr/>
          <p:nvPr>
            <p:custDataLst>
              <p:tags r:id="rId10"/>
            </p:custDataLst>
          </p:nvPr>
        </p:nvSpPr>
        <p:spPr>
          <a:xfrm>
            <a:off x="5359667" y="1575324"/>
            <a:ext cx="551226" cy="551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rgbClr val="FFFFFF"/>
                </a:solidFill>
                <a:cs typeface="+mn-ea"/>
                <a:sym typeface="+mn-lt"/>
              </a:rPr>
              <a:t>1</a:t>
            </a:r>
            <a:endParaRPr lang="zh-CN" altLang="en-US" sz="2400" dirty="0">
              <a:solidFill>
                <a:srgbClr val="FFFFFF"/>
              </a:solidFill>
              <a:cs typeface="+mn-ea"/>
              <a:sym typeface="+mn-lt"/>
            </a:endParaRPr>
          </a:p>
        </p:txBody>
      </p:sp>
      <p:sp>
        <p:nvSpPr>
          <p:cNvPr id="17" name="MH_Number_2">
            <a:hlinkClick r:id="rId18" action="ppaction://hlinksldjump"/>
          </p:cNvPr>
          <p:cNvSpPr/>
          <p:nvPr>
            <p:custDataLst>
              <p:tags r:id="rId11"/>
            </p:custDataLst>
          </p:nvPr>
        </p:nvSpPr>
        <p:spPr>
          <a:xfrm>
            <a:off x="6186078" y="2526002"/>
            <a:ext cx="551226" cy="551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rgbClr val="FFFFFF"/>
                </a:solidFill>
                <a:cs typeface="+mn-ea"/>
                <a:sym typeface="+mn-lt"/>
              </a:rPr>
              <a:t>2</a:t>
            </a:r>
            <a:endParaRPr lang="zh-CN" altLang="en-US" sz="2400" dirty="0">
              <a:solidFill>
                <a:srgbClr val="FFFFFF"/>
              </a:solidFill>
              <a:cs typeface="+mn-ea"/>
              <a:sym typeface="+mn-lt"/>
            </a:endParaRPr>
          </a:p>
        </p:txBody>
      </p:sp>
      <p:sp>
        <p:nvSpPr>
          <p:cNvPr id="21" name="MH_Number_3">
            <a:hlinkClick r:id="rId19" action="ppaction://hlinksldjump"/>
          </p:cNvPr>
          <p:cNvSpPr/>
          <p:nvPr>
            <p:custDataLst>
              <p:tags r:id="rId12"/>
            </p:custDataLst>
          </p:nvPr>
        </p:nvSpPr>
        <p:spPr>
          <a:xfrm>
            <a:off x="6208062" y="3785470"/>
            <a:ext cx="551226" cy="551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rgbClr val="FFFFFF"/>
                </a:solidFill>
                <a:cs typeface="+mn-ea"/>
                <a:sym typeface="+mn-lt"/>
              </a:rPr>
              <a:t>3</a:t>
            </a:r>
            <a:endParaRPr lang="zh-CN" altLang="en-US" sz="2400" dirty="0">
              <a:solidFill>
                <a:srgbClr val="FFFFFF"/>
              </a:solidFill>
              <a:cs typeface="+mn-ea"/>
              <a:sym typeface="+mn-lt"/>
            </a:endParaRPr>
          </a:p>
        </p:txBody>
      </p:sp>
      <p:sp>
        <p:nvSpPr>
          <p:cNvPr id="23" name="MH_Number_4">
            <a:hlinkClick r:id="rId20" action="ppaction://hlinksldjump"/>
          </p:cNvPr>
          <p:cNvSpPr/>
          <p:nvPr>
            <p:custDataLst>
              <p:tags r:id="rId13"/>
            </p:custDataLst>
          </p:nvPr>
        </p:nvSpPr>
        <p:spPr>
          <a:xfrm>
            <a:off x="5415332" y="4764410"/>
            <a:ext cx="551226" cy="551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a:solidFill>
                  <a:srgbClr val="FFFFFF"/>
                </a:solidFill>
                <a:cs typeface="+mn-ea"/>
                <a:sym typeface="+mn-lt"/>
              </a:rPr>
              <a:t>4</a:t>
            </a:r>
            <a:endParaRPr lang="zh-CN" altLang="en-US" sz="2400" dirty="0">
              <a:solidFill>
                <a:srgbClr val="FFFFFF"/>
              </a:solidFill>
              <a:cs typeface="+mn-ea"/>
              <a:sym typeface="+mn-lt"/>
            </a:endParaRPr>
          </a:p>
        </p:txBody>
      </p:sp>
    </p:spTree>
    <p:custDataLst>
      <p:tags r:id="rId2"/>
    </p:custDataLst>
    <p:extLst>
      <p:ext uri="{BB962C8B-B14F-4D97-AF65-F5344CB8AC3E}">
        <p14:creationId xmlns:p14="http://schemas.microsoft.com/office/powerpoint/2010/main" val="339762699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04800"/>
            <a:ext cx="304800" cy="487680"/>
            <a:chOff x="2164080" y="345440"/>
            <a:chExt cx="304800" cy="487680"/>
          </a:xfrm>
        </p:grpSpPr>
        <p:sp>
          <p:nvSpPr>
            <p:cNvPr id="2" name="矩形 1"/>
            <p:cNvSpPr/>
            <p:nvPr/>
          </p:nvSpPr>
          <p:spPr>
            <a:xfrm>
              <a:off x="216408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8600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240792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5"/>
          <p:cNvSpPr txBox="1"/>
          <p:nvPr/>
        </p:nvSpPr>
        <p:spPr>
          <a:xfrm>
            <a:off x="548639" y="256252"/>
            <a:ext cx="4958093" cy="673389"/>
          </a:xfrm>
          <a:prstGeom prst="rect">
            <a:avLst/>
          </a:prstGeom>
          <a:noFill/>
        </p:spPr>
        <p:txBody>
          <a:bodyPr wrap="square" rtlCol="0">
            <a:spAutoFit/>
          </a:bodyPr>
          <a:lstStyle/>
          <a:p>
            <a:pPr>
              <a:lnSpc>
                <a:spcPct val="130000"/>
              </a:lnSpc>
              <a:spcBef>
                <a:spcPct val="0"/>
              </a:spcBef>
              <a:buNone/>
            </a:pPr>
            <a:r>
              <a:rPr lang="en-US" altLang="zh-CN" sz="3200" b="1" spc="600" dirty="0">
                <a:latin typeface="+mn-lt"/>
                <a:ea typeface="+mn-ea"/>
                <a:cs typeface="+mn-ea"/>
              </a:rPr>
              <a:t>writing mindset</a:t>
            </a:r>
            <a:endParaRPr lang="zh-CN" altLang="en-US" sz="3200" b="1" spc="600" dirty="0">
              <a:latin typeface="+mn-lt"/>
              <a:ea typeface="+mn-ea"/>
              <a:cs typeface="+mn-ea"/>
              <a:sym typeface="+mn-lt"/>
            </a:endParaRPr>
          </a:p>
        </p:txBody>
      </p:sp>
      <p:grpSp>
        <p:nvGrpSpPr>
          <p:cNvPr id="7" name="139c20b7-4b37-43a8-88b8-70f352cca81a"/>
          <p:cNvGrpSpPr>
            <a:grpSpLocks noChangeAspect="1"/>
          </p:cNvGrpSpPr>
          <p:nvPr/>
        </p:nvGrpSpPr>
        <p:grpSpPr>
          <a:xfrm>
            <a:off x="1033486" y="1059856"/>
            <a:ext cx="9704820" cy="4738287"/>
            <a:chOff x="703371" y="796099"/>
            <a:chExt cx="10785262" cy="5265804"/>
          </a:xfrm>
        </p:grpSpPr>
        <p:sp>
          <p:nvSpPr>
            <p:cNvPr id="8" name="iS1ide-Freeform: Shape 42"/>
            <p:cNvSpPr/>
            <p:nvPr/>
          </p:nvSpPr>
          <p:spPr>
            <a:xfrm flipH="1">
              <a:off x="8537040" y="1049189"/>
              <a:ext cx="2134041" cy="2320682"/>
            </a:xfrm>
            <a:custGeom>
              <a:avLst/>
              <a:gdLst/>
              <a:ahLst/>
              <a:cxnLst>
                <a:cxn ang="0">
                  <a:pos x="wd2" y="hd2"/>
                </a:cxn>
                <a:cxn ang="5400000">
                  <a:pos x="wd2" y="hd2"/>
                </a:cxn>
                <a:cxn ang="10800000">
                  <a:pos x="wd2" y="hd2"/>
                </a:cxn>
                <a:cxn ang="16200000">
                  <a:pos x="wd2" y="hd2"/>
                </a:cxn>
              </a:cxnLst>
              <a:rect l="0" t="0" r="r" b="b"/>
              <a:pathLst>
                <a:path w="20408" h="21493" extrusionOk="0">
                  <a:moveTo>
                    <a:pt x="11568" y="6"/>
                  </a:moveTo>
                  <a:cubicBezTo>
                    <a:pt x="10467" y="43"/>
                    <a:pt x="9346" y="277"/>
                    <a:pt x="8301" y="788"/>
                  </a:cubicBezTo>
                  <a:cubicBezTo>
                    <a:pt x="4875" y="2463"/>
                    <a:pt x="3315" y="6243"/>
                    <a:pt x="3652" y="9979"/>
                  </a:cubicBezTo>
                  <a:cubicBezTo>
                    <a:pt x="3692" y="10421"/>
                    <a:pt x="3758" y="10863"/>
                    <a:pt x="3744" y="11307"/>
                  </a:cubicBezTo>
                  <a:cubicBezTo>
                    <a:pt x="3716" y="12255"/>
                    <a:pt x="3336" y="13151"/>
                    <a:pt x="2797" y="13941"/>
                  </a:cubicBezTo>
                  <a:cubicBezTo>
                    <a:pt x="2116" y="14939"/>
                    <a:pt x="1172" y="15789"/>
                    <a:pt x="0" y="16380"/>
                  </a:cubicBezTo>
                  <a:cubicBezTo>
                    <a:pt x="1733" y="16479"/>
                    <a:pt x="3416" y="16991"/>
                    <a:pt x="4893" y="17861"/>
                  </a:cubicBezTo>
                  <a:cubicBezTo>
                    <a:pt x="6369" y="18731"/>
                    <a:pt x="7640" y="19959"/>
                    <a:pt x="8551" y="21493"/>
                  </a:cubicBezTo>
                  <a:cubicBezTo>
                    <a:pt x="8701" y="20438"/>
                    <a:pt x="9092" y="19426"/>
                    <a:pt x="9696" y="18535"/>
                  </a:cubicBezTo>
                  <a:cubicBezTo>
                    <a:pt x="10107" y="17927"/>
                    <a:pt x="10617" y="17377"/>
                    <a:pt x="11235" y="16940"/>
                  </a:cubicBezTo>
                  <a:cubicBezTo>
                    <a:pt x="11534" y="16729"/>
                    <a:pt x="11856" y="16547"/>
                    <a:pt x="12210" y="16439"/>
                  </a:cubicBezTo>
                  <a:cubicBezTo>
                    <a:pt x="12438" y="16370"/>
                    <a:pt x="12674" y="16333"/>
                    <a:pt x="12913" y="16329"/>
                  </a:cubicBezTo>
                  <a:cubicBezTo>
                    <a:pt x="13803" y="16250"/>
                    <a:pt x="14690" y="16015"/>
                    <a:pt x="15546" y="15627"/>
                  </a:cubicBezTo>
                  <a:cubicBezTo>
                    <a:pt x="19790" y="13704"/>
                    <a:pt x="21600" y="8798"/>
                    <a:pt x="19584" y="4699"/>
                  </a:cubicBezTo>
                  <a:cubicBezTo>
                    <a:pt x="18078" y="1636"/>
                    <a:pt x="14866" y="-107"/>
                    <a:pt x="11568" y="6"/>
                  </a:cubicBezTo>
                  <a:close/>
                </a:path>
              </a:pathLst>
            </a:custGeom>
            <a:solidFill>
              <a:schemeClr val="accent6">
                <a:lumMod val="100000"/>
              </a:schemeClr>
            </a:solidFill>
            <a:ln w="12700" cap="flat">
              <a:noFill/>
              <a:miter lim="400000"/>
            </a:ln>
            <a:effectLst/>
          </p:spPr>
          <p:txBody>
            <a:bodyPr anchor="ctr"/>
            <a:lstStyle/>
            <a:p>
              <a:pPr algn="ctr"/>
              <a:endParaRPr/>
            </a:p>
          </p:txBody>
        </p:sp>
        <p:sp>
          <p:nvSpPr>
            <p:cNvPr id="9" name="iS1ide-Freeform: Shape 44"/>
            <p:cNvSpPr/>
            <p:nvPr/>
          </p:nvSpPr>
          <p:spPr>
            <a:xfrm flipH="1">
              <a:off x="8787462" y="1298537"/>
              <a:ext cx="1273470" cy="1273443"/>
            </a:xfrm>
            <a:custGeom>
              <a:avLst/>
              <a:gdLst/>
              <a:ahLst/>
              <a:cxnLst>
                <a:cxn ang="0">
                  <a:pos x="wd2" y="hd2"/>
                </a:cxn>
                <a:cxn ang="5400000">
                  <a:pos x="wd2" y="hd2"/>
                </a:cxn>
                <a:cxn ang="10800000">
                  <a:pos x="wd2" y="hd2"/>
                </a:cxn>
                <a:cxn ang="16200000">
                  <a:pos x="wd2" y="hd2"/>
                </a:cxn>
              </a:cxnLst>
              <a:rect l="0" t="0" r="r" b="b"/>
              <a:pathLst>
                <a:path w="18950" h="18950" extrusionOk="0">
                  <a:moveTo>
                    <a:pt x="18038" y="5425"/>
                  </a:moveTo>
                  <a:cubicBezTo>
                    <a:pt x="15801" y="695"/>
                    <a:pt x="10154" y="-1325"/>
                    <a:pt x="5425" y="912"/>
                  </a:cubicBezTo>
                  <a:cubicBezTo>
                    <a:pt x="696" y="3149"/>
                    <a:pt x="-1325" y="8796"/>
                    <a:pt x="912" y="13525"/>
                  </a:cubicBezTo>
                  <a:cubicBezTo>
                    <a:pt x="3148" y="18254"/>
                    <a:pt x="8796" y="20275"/>
                    <a:pt x="13525" y="18038"/>
                  </a:cubicBezTo>
                  <a:cubicBezTo>
                    <a:pt x="18254" y="15801"/>
                    <a:pt x="20275" y="10154"/>
                    <a:pt x="18038" y="5425"/>
                  </a:cubicBezTo>
                  <a:close/>
                </a:path>
              </a:pathLst>
            </a:custGeom>
            <a:solidFill>
              <a:srgbClr val="FFFFFF"/>
            </a:solidFill>
            <a:ln w="12700" cap="flat">
              <a:noFill/>
              <a:miter lim="400000"/>
            </a:ln>
            <a:effectLst/>
          </p:spPr>
          <p:txBody>
            <a:bodyPr anchor="ctr"/>
            <a:lstStyle/>
            <a:p>
              <a:pPr algn="ctr"/>
              <a:endParaRPr/>
            </a:p>
          </p:txBody>
        </p:sp>
        <p:sp>
          <p:nvSpPr>
            <p:cNvPr id="10" name="iS1ide-Freeform: Shape 46"/>
            <p:cNvSpPr/>
            <p:nvPr/>
          </p:nvSpPr>
          <p:spPr>
            <a:xfrm rot="16200000" flipH="1">
              <a:off x="9260639" y="1511123"/>
              <a:ext cx="327116" cy="386866"/>
            </a:xfrm>
            <a:custGeom>
              <a:avLst/>
              <a:gdLst/>
              <a:ahLst/>
              <a:cxnLst>
                <a:cxn ang="0">
                  <a:pos x="wd2" y="hd2"/>
                </a:cxn>
                <a:cxn ang="5400000">
                  <a:pos x="wd2" y="hd2"/>
                </a:cxn>
                <a:cxn ang="10800000">
                  <a:pos x="wd2" y="hd2"/>
                </a:cxn>
                <a:cxn ang="16200000">
                  <a:pos x="wd2" y="hd2"/>
                </a:cxn>
              </a:cxnLst>
              <a:rect l="0" t="0" r="r" b="b"/>
              <a:pathLst>
                <a:path w="21419" h="21298" extrusionOk="0">
                  <a:moveTo>
                    <a:pt x="3138" y="20840"/>
                  </a:moveTo>
                  <a:cubicBezTo>
                    <a:pt x="2425" y="21446"/>
                    <a:pt x="1263" y="21451"/>
                    <a:pt x="544" y="20851"/>
                  </a:cubicBezTo>
                  <a:cubicBezTo>
                    <a:pt x="-181" y="20248"/>
                    <a:pt x="-181" y="19263"/>
                    <a:pt x="544" y="18659"/>
                  </a:cubicBezTo>
                  <a:lnTo>
                    <a:pt x="16984" y="10193"/>
                  </a:lnTo>
                  <a:lnTo>
                    <a:pt x="8313" y="2628"/>
                  </a:lnTo>
                  <a:cubicBezTo>
                    <a:pt x="7601" y="2022"/>
                    <a:pt x="7607" y="1046"/>
                    <a:pt x="8326" y="446"/>
                  </a:cubicBezTo>
                  <a:cubicBezTo>
                    <a:pt x="9041" y="-149"/>
                    <a:pt x="10193" y="-149"/>
                    <a:pt x="10907" y="446"/>
                  </a:cubicBezTo>
                  <a:lnTo>
                    <a:pt x="20881" y="9558"/>
                  </a:lnTo>
                  <a:cubicBezTo>
                    <a:pt x="21240" y="9860"/>
                    <a:pt x="21419" y="10251"/>
                    <a:pt x="21419" y="10643"/>
                  </a:cubicBezTo>
                  <a:cubicBezTo>
                    <a:pt x="21419" y="11035"/>
                    <a:pt x="21240" y="11427"/>
                    <a:pt x="20881" y="11728"/>
                  </a:cubicBezTo>
                  <a:lnTo>
                    <a:pt x="3138" y="20840"/>
                  </a:lnTo>
                  <a:close/>
                </a:path>
              </a:pathLst>
            </a:custGeom>
            <a:solidFill>
              <a:schemeClr val="accent6">
                <a:lumMod val="100000"/>
              </a:schemeClr>
            </a:solidFill>
            <a:ln w="12700" cap="flat">
              <a:noFill/>
              <a:miter lim="400000"/>
            </a:ln>
            <a:effectLst/>
          </p:spPr>
          <p:txBody>
            <a:bodyPr anchor="ctr"/>
            <a:lstStyle/>
            <a:p>
              <a:pPr algn="ctr"/>
              <a:endParaRPr/>
            </a:p>
          </p:txBody>
        </p:sp>
        <p:sp>
          <p:nvSpPr>
            <p:cNvPr id="11" name="iS1ide-Rectangle 47"/>
            <p:cNvSpPr/>
            <p:nvPr/>
          </p:nvSpPr>
          <p:spPr>
            <a:xfrm>
              <a:off x="8884380" y="1959925"/>
              <a:ext cx="1079635" cy="260086"/>
            </a:xfrm>
            <a:prstGeom prst="rect">
              <a:avLst/>
            </a:prstGeom>
            <a:noFill/>
            <a:ln w="12700" cap="flat">
              <a:noFill/>
              <a:miter lim="400000"/>
            </a:ln>
            <a:effectLst/>
            <a:extLst>
              <a:ext uri="{C572A759-6A51-4108-AA02-DFA0A04FC94B}">
                <ma14:wrappingTextBoxFlag xmlns:ma14="http://schemas.microsoft.com/office/mac/drawingml/2011/main" xmlns:p14="http://schemas.microsoft.com/office/powerpoint/2010/main" xmlns:lc="http://schemas.openxmlformats.org/drawingml/2006/lockedCanvas" xmlns="" val="1"/>
              </a:ext>
            </a:extLst>
          </p:spPr>
          <p:txBody>
            <a:bodyPr wrap="none" lIns="0" tIns="0" rIns="0" bIns="0" anchor="ctr">
              <a:noAutofit/>
            </a:bodyPr>
            <a:lstStyle/>
            <a:p>
              <a:pPr algn="ctr"/>
              <a:r>
                <a:rPr lang="zh-CN" altLang="en-US" sz="2000" dirty="0"/>
                <a:t>结论</a:t>
              </a:r>
            </a:p>
          </p:txBody>
        </p:sp>
        <p:sp>
          <p:nvSpPr>
            <p:cNvPr id="12" name="iS1ide-Freeform: Shape 36"/>
            <p:cNvSpPr/>
            <p:nvPr/>
          </p:nvSpPr>
          <p:spPr>
            <a:xfrm flipH="1">
              <a:off x="9134378" y="2801083"/>
              <a:ext cx="2354255" cy="2190816"/>
            </a:xfrm>
            <a:custGeom>
              <a:avLst/>
              <a:gdLst/>
              <a:ahLst/>
              <a:cxnLst>
                <a:cxn ang="0">
                  <a:pos x="wd2" y="hd2"/>
                </a:cxn>
                <a:cxn ang="5400000">
                  <a:pos x="wd2" y="hd2"/>
                </a:cxn>
                <a:cxn ang="10800000">
                  <a:pos x="wd2" y="hd2"/>
                </a:cxn>
                <a:cxn ang="16200000">
                  <a:pos x="wd2" y="hd2"/>
                </a:cxn>
              </a:cxnLst>
              <a:rect l="0" t="0" r="r" b="b"/>
              <a:pathLst>
                <a:path w="20502" h="21587" extrusionOk="0">
                  <a:moveTo>
                    <a:pt x="7907" y="0"/>
                  </a:moveTo>
                  <a:cubicBezTo>
                    <a:pt x="6906" y="-13"/>
                    <a:pt x="5883" y="190"/>
                    <a:pt x="4894" y="634"/>
                  </a:cubicBezTo>
                  <a:cubicBezTo>
                    <a:pt x="884" y="2433"/>
                    <a:pt x="-1098" y="7565"/>
                    <a:pt x="622" y="11990"/>
                  </a:cubicBezTo>
                  <a:cubicBezTo>
                    <a:pt x="2075" y="15732"/>
                    <a:pt x="5652" y="17579"/>
                    <a:pt x="9206" y="17297"/>
                  </a:cubicBezTo>
                  <a:cubicBezTo>
                    <a:pt x="9486" y="17275"/>
                    <a:pt x="9766" y="17240"/>
                    <a:pt x="10047" y="17244"/>
                  </a:cubicBezTo>
                  <a:cubicBezTo>
                    <a:pt x="11079" y="17256"/>
                    <a:pt x="12042" y="17765"/>
                    <a:pt x="12862" y="18471"/>
                  </a:cubicBezTo>
                  <a:cubicBezTo>
                    <a:pt x="13781" y="19263"/>
                    <a:pt x="14547" y="20314"/>
                    <a:pt x="15062" y="21587"/>
                  </a:cubicBezTo>
                  <a:cubicBezTo>
                    <a:pt x="15247" y="19757"/>
                    <a:pt x="15835" y="18008"/>
                    <a:pt x="16763" y="16504"/>
                  </a:cubicBezTo>
                  <a:cubicBezTo>
                    <a:pt x="17692" y="14999"/>
                    <a:pt x="18960" y="13742"/>
                    <a:pt x="20502" y="12898"/>
                  </a:cubicBezTo>
                  <a:cubicBezTo>
                    <a:pt x="18373" y="12545"/>
                    <a:pt x="16507" y="10921"/>
                    <a:pt x="15719" y="8526"/>
                  </a:cubicBezTo>
                  <a:cubicBezTo>
                    <a:pt x="15568" y="8069"/>
                    <a:pt x="15465" y="7599"/>
                    <a:pt x="15359" y="7125"/>
                  </a:cubicBezTo>
                  <a:cubicBezTo>
                    <a:pt x="15237" y="6576"/>
                    <a:pt x="15111" y="6019"/>
                    <a:pt x="14931" y="5471"/>
                  </a:cubicBezTo>
                  <a:cubicBezTo>
                    <a:pt x="13811" y="2075"/>
                    <a:pt x="10934" y="41"/>
                    <a:pt x="7907" y="0"/>
                  </a:cubicBezTo>
                  <a:close/>
                </a:path>
              </a:pathLst>
            </a:custGeom>
            <a:solidFill>
              <a:schemeClr val="accent5">
                <a:lumMod val="100000"/>
              </a:schemeClr>
            </a:solidFill>
            <a:ln w="12700" cap="flat">
              <a:noFill/>
              <a:miter lim="400000"/>
            </a:ln>
            <a:effectLst/>
          </p:spPr>
          <p:txBody>
            <a:bodyPr anchor="ctr"/>
            <a:lstStyle/>
            <a:p>
              <a:pPr algn="ctr"/>
              <a:endParaRPr/>
            </a:p>
          </p:txBody>
        </p:sp>
        <p:sp>
          <p:nvSpPr>
            <p:cNvPr id="13" name="iS1ide-Freeform: Shape 38"/>
            <p:cNvSpPr/>
            <p:nvPr/>
          </p:nvSpPr>
          <p:spPr>
            <a:xfrm flipH="1">
              <a:off x="9959696" y="3051256"/>
              <a:ext cx="1271729" cy="1271737"/>
            </a:xfrm>
            <a:custGeom>
              <a:avLst/>
              <a:gdLst/>
              <a:ahLst/>
              <a:cxnLst>
                <a:cxn ang="0">
                  <a:pos x="wd2" y="hd2"/>
                </a:cxn>
                <a:cxn ang="5400000">
                  <a:pos x="wd2" y="hd2"/>
                </a:cxn>
                <a:cxn ang="10800000">
                  <a:pos x="wd2" y="hd2"/>
                </a:cxn>
                <a:cxn ang="16200000">
                  <a:pos x="wd2" y="hd2"/>
                </a:cxn>
              </a:cxnLst>
              <a:rect l="0" t="0" r="r" b="b"/>
              <a:pathLst>
                <a:path w="19054" h="19054" extrusionOk="0">
                  <a:moveTo>
                    <a:pt x="5969" y="692"/>
                  </a:moveTo>
                  <a:cubicBezTo>
                    <a:pt x="1089" y="2657"/>
                    <a:pt x="-1273" y="8206"/>
                    <a:pt x="692" y="13085"/>
                  </a:cubicBezTo>
                  <a:cubicBezTo>
                    <a:pt x="2657" y="17965"/>
                    <a:pt x="8206" y="20327"/>
                    <a:pt x="13085" y="18362"/>
                  </a:cubicBezTo>
                  <a:cubicBezTo>
                    <a:pt x="17965" y="16397"/>
                    <a:pt x="20327" y="10848"/>
                    <a:pt x="18362" y="5969"/>
                  </a:cubicBezTo>
                  <a:cubicBezTo>
                    <a:pt x="16397" y="1089"/>
                    <a:pt x="10848" y="-1273"/>
                    <a:pt x="5969" y="692"/>
                  </a:cubicBezTo>
                  <a:close/>
                </a:path>
              </a:pathLst>
            </a:custGeom>
            <a:solidFill>
              <a:srgbClr val="FFFFFF"/>
            </a:solidFill>
            <a:ln w="12700" cap="flat">
              <a:noFill/>
              <a:miter lim="400000"/>
            </a:ln>
            <a:effectLst/>
          </p:spPr>
          <p:txBody>
            <a:bodyPr anchor="ctr"/>
            <a:lstStyle/>
            <a:p>
              <a:pPr algn="ctr"/>
              <a:endParaRPr/>
            </a:p>
          </p:txBody>
        </p:sp>
        <p:sp>
          <p:nvSpPr>
            <p:cNvPr id="16" name="iS1ide-Freeform: Shape 30"/>
            <p:cNvSpPr/>
            <p:nvPr/>
          </p:nvSpPr>
          <p:spPr>
            <a:xfrm flipH="1">
              <a:off x="7086106" y="3699673"/>
              <a:ext cx="2687668" cy="2362230"/>
            </a:xfrm>
            <a:custGeom>
              <a:avLst/>
              <a:gdLst/>
              <a:ahLst/>
              <a:cxnLst>
                <a:cxn ang="0">
                  <a:pos x="wd2" y="hd2"/>
                </a:cxn>
                <a:cxn ang="5400000">
                  <a:pos x="wd2" y="hd2"/>
                </a:cxn>
                <a:cxn ang="10800000">
                  <a:pos x="wd2" y="hd2"/>
                </a:cxn>
                <a:cxn ang="16200000">
                  <a:pos x="wd2" y="hd2"/>
                </a:cxn>
              </a:cxnLst>
              <a:rect l="0" t="0" r="r" b="b"/>
              <a:pathLst>
                <a:path w="21580" h="21564" extrusionOk="0">
                  <a:moveTo>
                    <a:pt x="16395" y="0"/>
                  </a:moveTo>
                  <a:cubicBezTo>
                    <a:pt x="15338" y="2211"/>
                    <a:pt x="13230" y="3601"/>
                    <a:pt x="10921" y="3416"/>
                  </a:cubicBezTo>
                  <a:cubicBezTo>
                    <a:pt x="10449" y="3379"/>
                    <a:pt x="9990" y="3266"/>
                    <a:pt x="9526" y="3183"/>
                  </a:cubicBezTo>
                  <a:cubicBezTo>
                    <a:pt x="9089" y="3104"/>
                    <a:pt x="8648" y="3048"/>
                    <a:pt x="8202" y="3040"/>
                  </a:cubicBezTo>
                  <a:cubicBezTo>
                    <a:pt x="3697" y="2950"/>
                    <a:pt x="20" y="7100"/>
                    <a:pt x="0" y="12235"/>
                  </a:cubicBezTo>
                  <a:cubicBezTo>
                    <a:pt x="-20" y="17348"/>
                    <a:pt x="3594" y="21524"/>
                    <a:pt x="8088" y="21564"/>
                  </a:cubicBezTo>
                  <a:cubicBezTo>
                    <a:pt x="12191" y="21600"/>
                    <a:pt x="15602" y="18173"/>
                    <a:pt x="16197" y="13688"/>
                  </a:cubicBezTo>
                  <a:cubicBezTo>
                    <a:pt x="16208" y="13603"/>
                    <a:pt x="16218" y="13517"/>
                    <a:pt x="16227" y="13431"/>
                  </a:cubicBezTo>
                  <a:cubicBezTo>
                    <a:pt x="16236" y="13350"/>
                    <a:pt x="16244" y="13269"/>
                    <a:pt x="16251" y="13188"/>
                  </a:cubicBezTo>
                  <a:cubicBezTo>
                    <a:pt x="16271" y="12959"/>
                    <a:pt x="16287" y="12727"/>
                    <a:pt x="16341" y="12506"/>
                  </a:cubicBezTo>
                  <a:cubicBezTo>
                    <a:pt x="16382" y="12335"/>
                    <a:pt x="16444" y="12172"/>
                    <a:pt x="16533" y="12023"/>
                  </a:cubicBezTo>
                  <a:cubicBezTo>
                    <a:pt x="16572" y="11958"/>
                    <a:pt x="16616" y="11896"/>
                    <a:pt x="16664" y="11839"/>
                  </a:cubicBezTo>
                  <a:cubicBezTo>
                    <a:pt x="16708" y="11779"/>
                    <a:pt x="16753" y="11719"/>
                    <a:pt x="16800" y="11660"/>
                  </a:cubicBezTo>
                  <a:cubicBezTo>
                    <a:pt x="17294" y="11030"/>
                    <a:pt x="17884" y="10497"/>
                    <a:pt x="18542" y="10093"/>
                  </a:cubicBezTo>
                  <a:cubicBezTo>
                    <a:pt x="19446" y="9538"/>
                    <a:pt x="20481" y="9223"/>
                    <a:pt x="21580" y="9224"/>
                  </a:cubicBezTo>
                  <a:cubicBezTo>
                    <a:pt x="20127" y="8304"/>
                    <a:pt x="18894" y="6990"/>
                    <a:pt x="17993" y="5410"/>
                  </a:cubicBezTo>
                  <a:cubicBezTo>
                    <a:pt x="17092" y="3830"/>
                    <a:pt x="16523" y="1984"/>
                    <a:pt x="16395" y="0"/>
                  </a:cubicBezTo>
                  <a:close/>
                </a:path>
              </a:pathLst>
            </a:custGeom>
            <a:solidFill>
              <a:schemeClr val="accent4">
                <a:lumMod val="100000"/>
              </a:schemeClr>
            </a:solidFill>
            <a:ln w="12700" cap="flat">
              <a:noFill/>
              <a:miter lim="400000"/>
            </a:ln>
            <a:effectLst/>
          </p:spPr>
          <p:txBody>
            <a:bodyPr anchor="ctr"/>
            <a:lstStyle/>
            <a:p>
              <a:pPr algn="ctr"/>
              <a:endParaRPr/>
            </a:p>
          </p:txBody>
        </p:sp>
        <p:sp>
          <p:nvSpPr>
            <p:cNvPr id="17" name="iS1ide-Oval 32"/>
            <p:cNvSpPr/>
            <p:nvPr/>
          </p:nvSpPr>
          <p:spPr>
            <a:xfrm flipH="1">
              <a:off x="7997341" y="4285296"/>
              <a:ext cx="1524004" cy="1523996"/>
            </a:xfrm>
            <a:prstGeom prst="ellipse">
              <a:avLst/>
            </a:prstGeom>
            <a:solidFill>
              <a:srgbClr val="FFFFFF"/>
            </a:solidFill>
            <a:ln w="12700" cap="flat">
              <a:noFill/>
              <a:miter lim="400000"/>
            </a:ln>
            <a:effectLst/>
          </p:spPr>
          <p:txBody>
            <a:bodyPr anchor="ctr"/>
            <a:lstStyle/>
            <a:p>
              <a:pPr algn="ctr"/>
              <a:endParaRPr/>
            </a:p>
          </p:txBody>
        </p:sp>
        <p:sp>
          <p:nvSpPr>
            <p:cNvPr id="19" name="iS1ide-Rectangle 35"/>
            <p:cNvSpPr/>
            <p:nvPr/>
          </p:nvSpPr>
          <p:spPr>
            <a:xfrm>
              <a:off x="7615410" y="4567028"/>
              <a:ext cx="2344286" cy="1024166"/>
            </a:xfrm>
            <a:prstGeom prst="rect">
              <a:avLst/>
            </a:prstGeom>
            <a:noFill/>
            <a:ln w="12700" cap="flat">
              <a:noFill/>
              <a:miter lim="400000"/>
            </a:ln>
            <a:effectLst/>
            <a:extLst>
              <a:ext uri="{C572A759-6A51-4108-AA02-DFA0A04FC94B}">
                <ma14:wrappingTextBoxFlag xmlns:ma14="http://schemas.microsoft.com/office/mac/drawingml/2011/main" xmlns:p14="http://schemas.microsoft.com/office/powerpoint/2010/main" xmlns:lc="http://schemas.openxmlformats.org/drawingml/2006/lockedCanvas" xmlns="" val="1"/>
              </a:ext>
            </a:extLst>
          </p:spPr>
          <p:txBody>
            <a:bodyPr wrap="none" lIns="0" tIns="0" rIns="0" bIns="0" anchor="ctr">
              <a:noAutofit/>
            </a:bodyPr>
            <a:lstStyle/>
            <a:p>
              <a:pPr algn="ctr"/>
              <a:r>
                <a:rPr lang="zh-CN" altLang="en-US" sz="2000" dirty="0"/>
                <a:t>格兰杰线性</a:t>
              </a:r>
              <a:endParaRPr lang="en-US" altLang="zh-CN" sz="2000" dirty="0"/>
            </a:p>
            <a:p>
              <a:pPr algn="ctr"/>
              <a:r>
                <a:rPr lang="zh-CN" altLang="en-US" sz="2000" dirty="0"/>
                <a:t>和非线性</a:t>
              </a:r>
              <a:endParaRPr lang="en-US" altLang="zh-CN" sz="2000" dirty="0"/>
            </a:p>
            <a:p>
              <a:pPr algn="ctr"/>
              <a:r>
                <a:rPr lang="zh-CN" altLang="en-US" sz="2000" dirty="0"/>
                <a:t>网络比较</a:t>
              </a:r>
            </a:p>
          </p:txBody>
        </p:sp>
        <p:sp>
          <p:nvSpPr>
            <p:cNvPr id="20" name="iS1ide-Freeform: Shape 24"/>
            <p:cNvSpPr/>
            <p:nvPr/>
          </p:nvSpPr>
          <p:spPr>
            <a:xfrm flipH="1">
              <a:off x="5044978" y="2761038"/>
              <a:ext cx="2692335" cy="2373737"/>
            </a:xfrm>
            <a:custGeom>
              <a:avLst/>
              <a:gdLst/>
              <a:ahLst/>
              <a:cxnLst>
                <a:cxn ang="0">
                  <a:pos x="wd2" y="hd2"/>
                </a:cxn>
                <a:cxn ang="5400000">
                  <a:pos x="wd2" y="hd2"/>
                </a:cxn>
                <a:cxn ang="10800000">
                  <a:pos x="wd2" y="hd2"/>
                </a:cxn>
                <a:cxn ang="16200000">
                  <a:pos x="wd2" y="hd2"/>
                </a:cxn>
              </a:cxnLst>
              <a:rect l="0" t="0" r="r" b="b"/>
              <a:pathLst>
                <a:path w="20498" h="21590" extrusionOk="0">
                  <a:moveTo>
                    <a:pt x="7777" y="0"/>
                  </a:moveTo>
                  <a:cubicBezTo>
                    <a:pt x="6532" y="-10"/>
                    <a:pt x="5267" y="340"/>
                    <a:pt x="4091" y="1090"/>
                  </a:cubicBezTo>
                  <a:cubicBezTo>
                    <a:pt x="323" y="3491"/>
                    <a:pt x="-1102" y="9086"/>
                    <a:pt x="918" y="13576"/>
                  </a:cubicBezTo>
                  <a:cubicBezTo>
                    <a:pt x="2580" y="17270"/>
                    <a:pt x="6049" y="19049"/>
                    <a:pt x="9330" y="18255"/>
                  </a:cubicBezTo>
                  <a:cubicBezTo>
                    <a:pt x="9527" y="18207"/>
                    <a:pt x="9724" y="18150"/>
                    <a:pt x="9918" y="18077"/>
                  </a:cubicBezTo>
                  <a:cubicBezTo>
                    <a:pt x="10028" y="18035"/>
                    <a:pt x="10138" y="17987"/>
                    <a:pt x="10249" y="17950"/>
                  </a:cubicBezTo>
                  <a:cubicBezTo>
                    <a:pt x="10660" y="17810"/>
                    <a:pt x="11090" y="17799"/>
                    <a:pt x="11514" y="17859"/>
                  </a:cubicBezTo>
                  <a:cubicBezTo>
                    <a:pt x="11682" y="17882"/>
                    <a:pt x="11849" y="17917"/>
                    <a:pt x="12014" y="17960"/>
                  </a:cubicBezTo>
                  <a:cubicBezTo>
                    <a:pt x="12618" y="18116"/>
                    <a:pt x="13203" y="18376"/>
                    <a:pt x="13742" y="18738"/>
                  </a:cubicBezTo>
                  <a:cubicBezTo>
                    <a:pt x="14703" y="19383"/>
                    <a:pt x="15527" y="20347"/>
                    <a:pt x="16089" y="21590"/>
                  </a:cubicBezTo>
                  <a:cubicBezTo>
                    <a:pt x="16106" y="19706"/>
                    <a:pt x="16510" y="17854"/>
                    <a:pt x="17259" y="16204"/>
                  </a:cubicBezTo>
                  <a:cubicBezTo>
                    <a:pt x="18008" y="14555"/>
                    <a:pt x="19102" y="13109"/>
                    <a:pt x="20498" y="12038"/>
                  </a:cubicBezTo>
                  <a:cubicBezTo>
                    <a:pt x="18595" y="11859"/>
                    <a:pt x="16800" y="10648"/>
                    <a:pt x="15712" y="8617"/>
                  </a:cubicBezTo>
                  <a:cubicBezTo>
                    <a:pt x="15642" y="8487"/>
                    <a:pt x="15575" y="8355"/>
                    <a:pt x="15518" y="8216"/>
                  </a:cubicBezTo>
                  <a:cubicBezTo>
                    <a:pt x="15374" y="7856"/>
                    <a:pt x="15316" y="7463"/>
                    <a:pt x="15238" y="7078"/>
                  </a:cubicBezTo>
                  <a:cubicBezTo>
                    <a:pt x="15085" y="6329"/>
                    <a:pt x="14858" y="5589"/>
                    <a:pt x="14542" y="4880"/>
                  </a:cubicBezTo>
                  <a:cubicBezTo>
                    <a:pt x="13166" y="1786"/>
                    <a:pt x="10518" y="21"/>
                    <a:pt x="7777" y="0"/>
                  </a:cubicBezTo>
                  <a:close/>
                </a:path>
              </a:pathLst>
            </a:custGeom>
            <a:solidFill>
              <a:schemeClr val="accent3">
                <a:lumMod val="100000"/>
              </a:schemeClr>
            </a:solidFill>
            <a:ln w="12700" cap="flat">
              <a:noFill/>
              <a:miter lim="400000"/>
            </a:ln>
            <a:effectLst/>
          </p:spPr>
          <p:txBody>
            <a:bodyPr anchor="ctr"/>
            <a:lstStyle/>
            <a:p>
              <a:pPr algn="ctr"/>
              <a:endParaRPr/>
            </a:p>
          </p:txBody>
        </p:sp>
        <p:sp>
          <p:nvSpPr>
            <p:cNvPr id="21" name="iS1ide-Oval 26"/>
            <p:cNvSpPr/>
            <p:nvPr/>
          </p:nvSpPr>
          <p:spPr>
            <a:xfrm flipH="1">
              <a:off x="5958514" y="3012258"/>
              <a:ext cx="1527027" cy="1527035"/>
            </a:xfrm>
            <a:prstGeom prst="ellipse">
              <a:avLst/>
            </a:prstGeom>
            <a:solidFill>
              <a:srgbClr val="FFFFFF"/>
            </a:solidFill>
            <a:ln w="12700" cap="flat">
              <a:noFill/>
              <a:miter lim="400000"/>
            </a:ln>
            <a:effectLst/>
          </p:spPr>
          <p:txBody>
            <a:bodyPr anchor="ctr"/>
            <a:lstStyle/>
            <a:p>
              <a:pPr algn="ctr"/>
              <a:endParaRPr/>
            </a:p>
          </p:txBody>
        </p:sp>
        <p:sp>
          <p:nvSpPr>
            <p:cNvPr id="23" name="iS1ide-Rectangle 29"/>
            <p:cNvSpPr/>
            <p:nvPr/>
          </p:nvSpPr>
          <p:spPr>
            <a:xfrm>
              <a:off x="6146262" y="3250789"/>
              <a:ext cx="1079635" cy="1057496"/>
            </a:xfrm>
            <a:prstGeom prst="rect">
              <a:avLst/>
            </a:prstGeom>
            <a:noFill/>
            <a:ln w="12700" cap="flat">
              <a:noFill/>
              <a:miter lim="400000"/>
            </a:ln>
            <a:effectLst/>
            <a:extLst>
              <a:ext uri="{C572A759-6A51-4108-AA02-DFA0A04FC94B}">
                <ma14:wrappingTextBoxFlag xmlns:ma14="http://schemas.microsoft.com/office/mac/drawingml/2011/main" xmlns:p14="http://schemas.microsoft.com/office/powerpoint/2010/main" xmlns:lc="http://schemas.openxmlformats.org/drawingml/2006/lockedCanvas" xmlns="" val="1"/>
              </a:ext>
            </a:extLst>
          </p:spPr>
          <p:txBody>
            <a:bodyPr wrap="none" lIns="0" tIns="0" rIns="0" bIns="0" anchor="ctr">
              <a:noAutofit/>
            </a:bodyPr>
            <a:lstStyle/>
            <a:p>
              <a:pPr algn="ctr"/>
              <a:r>
                <a:rPr lang="zh-CN" altLang="en-US" sz="2000" dirty="0"/>
                <a:t>网络构建</a:t>
              </a:r>
              <a:endParaRPr lang="en-US" altLang="zh-CN" sz="2000" dirty="0"/>
            </a:p>
          </p:txBody>
        </p:sp>
        <p:sp>
          <p:nvSpPr>
            <p:cNvPr id="24" name="iS1ide-Freeform: Shape 18"/>
            <p:cNvSpPr/>
            <p:nvPr/>
          </p:nvSpPr>
          <p:spPr>
            <a:xfrm flipH="1">
              <a:off x="2891136" y="3619107"/>
              <a:ext cx="2740426" cy="2384032"/>
            </a:xfrm>
            <a:custGeom>
              <a:avLst/>
              <a:gdLst/>
              <a:ahLst/>
              <a:cxnLst>
                <a:cxn ang="0">
                  <a:pos x="wd2" y="hd2"/>
                </a:cxn>
                <a:cxn ang="5400000">
                  <a:pos x="wd2" y="hd2"/>
                </a:cxn>
                <a:cxn ang="10800000">
                  <a:pos x="wd2" y="hd2"/>
                </a:cxn>
                <a:cxn ang="16200000">
                  <a:pos x="wd2" y="hd2"/>
                </a:cxn>
              </a:cxnLst>
              <a:rect l="0" t="0" r="r" b="b"/>
              <a:pathLst>
                <a:path w="21591" h="21591" extrusionOk="0">
                  <a:moveTo>
                    <a:pt x="16325" y="0"/>
                  </a:moveTo>
                  <a:cubicBezTo>
                    <a:pt x="15247" y="1970"/>
                    <a:pt x="13395" y="3323"/>
                    <a:pt x="11258" y="3497"/>
                  </a:cubicBezTo>
                  <a:cubicBezTo>
                    <a:pt x="11121" y="3508"/>
                    <a:pt x="10984" y="3514"/>
                    <a:pt x="10847" y="3512"/>
                  </a:cubicBezTo>
                  <a:cubicBezTo>
                    <a:pt x="10356" y="3501"/>
                    <a:pt x="9884" y="3374"/>
                    <a:pt x="9402" y="3283"/>
                  </a:cubicBezTo>
                  <a:cubicBezTo>
                    <a:pt x="8952" y="3198"/>
                    <a:pt x="8493" y="3145"/>
                    <a:pt x="8027" y="3141"/>
                  </a:cubicBezTo>
                  <a:cubicBezTo>
                    <a:pt x="3589" y="3111"/>
                    <a:pt x="-9" y="7260"/>
                    <a:pt x="0" y="12368"/>
                  </a:cubicBezTo>
                  <a:cubicBezTo>
                    <a:pt x="9" y="17459"/>
                    <a:pt x="3597" y="21580"/>
                    <a:pt x="8027" y="21591"/>
                  </a:cubicBezTo>
                  <a:cubicBezTo>
                    <a:pt x="11723" y="21600"/>
                    <a:pt x="14839" y="18740"/>
                    <a:pt x="15757" y="14831"/>
                  </a:cubicBezTo>
                  <a:cubicBezTo>
                    <a:pt x="15810" y="14608"/>
                    <a:pt x="15855" y="14384"/>
                    <a:pt x="15896" y="14157"/>
                  </a:cubicBezTo>
                  <a:cubicBezTo>
                    <a:pt x="15991" y="13631"/>
                    <a:pt x="16067" y="13091"/>
                    <a:pt x="16293" y="12618"/>
                  </a:cubicBezTo>
                  <a:cubicBezTo>
                    <a:pt x="16428" y="12335"/>
                    <a:pt x="16611" y="12089"/>
                    <a:pt x="16802" y="11853"/>
                  </a:cubicBezTo>
                  <a:cubicBezTo>
                    <a:pt x="17252" y="11297"/>
                    <a:pt x="17752" y="10792"/>
                    <a:pt x="18314" y="10387"/>
                  </a:cubicBezTo>
                  <a:cubicBezTo>
                    <a:pt x="19265" y="9703"/>
                    <a:pt x="20388" y="9311"/>
                    <a:pt x="21591" y="9320"/>
                  </a:cubicBezTo>
                  <a:cubicBezTo>
                    <a:pt x="20126" y="8398"/>
                    <a:pt x="18880" y="7075"/>
                    <a:pt x="17965" y="5479"/>
                  </a:cubicBezTo>
                  <a:cubicBezTo>
                    <a:pt x="17050" y="3883"/>
                    <a:pt x="16466" y="2014"/>
                    <a:pt x="16325" y="0"/>
                  </a:cubicBezTo>
                  <a:close/>
                </a:path>
              </a:pathLst>
            </a:custGeom>
            <a:solidFill>
              <a:schemeClr val="accent2">
                <a:lumMod val="100000"/>
              </a:schemeClr>
            </a:solidFill>
            <a:ln w="12700" cap="flat">
              <a:noFill/>
              <a:miter lim="400000"/>
            </a:ln>
            <a:effectLst/>
          </p:spPr>
          <p:txBody>
            <a:bodyPr anchor="ctr"/>
            <a:lstStyle/>
            <a:p>
              <a:pPr algn="ctr"/>
              <a:endParaRPr/>
            </a:p>
          </p:txBody>
        </p:sp>
        <p:sp>
          <p:nvSpPr>
            <p:cNvPr id="25" name="iS1ide-Oval 20"/>
            <p:cNvSpPr/>
            <p:nvPr/>
          </p:nvSpPr>
          <p:spPr>
            <a:xfrm flipH="1">
              <a:off x="3852212" y="4221643"/>
              <a:ext cx="1522566" cy="1523118"/>
            </a:xfrm>
            <a:prstGeom prst="ellipse">
              <a:avLst/>
            </a:prstGeom>
            <a:solidFill>
              <a:srgbClr val="FFFFFF"/>
            </a:solidFill>
            <a:ln w="12700" cap="flat">
              <a:noFill/>
              <a:miter lim="400000"/>
            </a:ln>
            <a:effectLst/>
          </p:spPr>
          <p:txBody>
            <a:bodyPr anchor="ctr"/>
            <a:lstStyle/>
            <a:p>
              <a:pPr algn="ctr"/>
              <a:endParaRPr/>
            </a:p>
          </p:txBody>
        </p:sp>
        <p:sp>
          <p:nvSpPr>
            <p:cNvPr id="27" name="iS1ide-Rectangle 23"/>
            <p:cNvSpPr/>
            <p:nvPr/>
          </p:nvSpPr>
          <p:spPr>
            <a:xfrm>
              <a:off x="3813364" y="4519305"/>
              <a:ext cx="1557883" cy="945188"/>
            </a:xfrm>
            <a:prstGeom prst="rect">
              <a:avLst/>
            </a:prstGeom>
            <a:noFill/>
            <a:ln w="12700" cap="flat">
              <a:noFill/>
              <a:miter lim="400000"/>
            </a:ln>
            <a:effectLst/>
            <a:extLst>
              <a:ext uri="{C572A759-6A51-4108-AA02-DFA0A04FC94B}">
                <ma14:wrappingTextBoxFlag xmlns:ma14="http://schemas.microsoft.com/office/mac/drawingml/2011/main" xmlns:p14="http://schemas.microsoft.com/office/powerpoint/2010/main" xmlns:lc="http://schemas.openxmlformats.org/drawingml/2006/lockedCanvas" xmlns="" val="1"/>
              </a:ext>
            </a:extLst>
          </p:spPr>
          <p:txBody>
            <a:bodyPr wrap="none" lIns="0" tIns="0" rIns="0" bIns="0" anchor="ctr">
              <a:noAutofit/>
            </a:bodyPr>
            <a:lstStyle/>
            <a:p>
              <a:pPr algn="ctr"/>
              <a:r>
                <a:rPr lang="zh-CN" altLang="en-US" sz="2000" dirty="0"/>
                <a:t>阈值确定</a:t>
              </a:r>
            </a:p>
          </p:txBody>
        </p:sp>
        <p:sp>
          <p:nvSpPr>
            <p:cNvPr id="28" name="iS1ide-Freeform: Shape 12"/>
            <p:cNvSpPr/>
            <p:nvPr/>
          </p:nvSpPr>
          <p:spPr>
            <a:xfrm flipH="1">
              <a:off x="1029396" y="2270810"/>
              <a:ext cx="2546313" cy="25463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6" y="0"/>
                    <a:pt x="0" y="4835"/>
                    <a:pt x="0" y="10800"/>
                  </a:cubicBezTo>
                  <a:cubicBezTo>
                    <a:pt x="0" y="11095"/>
                    <a:pt x="12" y="11387"/>
                    <a:pt x="36" y="11676"/>
                  </a:cubicBezTo>
                  <a:cubicBezTo>
                    <a:pt x="334" y="15393"/>
                    <a:pt x="2514" y="18579"/>
                    <a:pt x="5623" y="20280"/>
                  </a:cubicBezTo>
                  <a:cubicBezTo>
                    <a:pt x="7160" y="21121"/>
                    <a:pt x="8924" y="21600"/>
                    <a:pt x="10800" y="21600"/>
                  </a:cubicBezTo>
                  <a:cubicBezTo>
                    <a:pt x="16765" y="21600"/>
                    <a:pt x="21600" y="16765"/>
                    <a:pt x="21600" y="10800"/>
                  </a:cubicBezTo>
                  <a:cubicBezTo>
                    <a:pt x="21600" y="4835"/>
                    <a:pt x="16765" y="0"/>
                    <a:pt x="10800" y="0"/>
                  </a:cubicBezTo>
                  <a:close/>
                </a:path>
              </a:pathLst>
            </a:custGeom>
            <a:solidFill>
              <a:schemeClr val="accent1">
                <a:lumMod val="100000"/>
              </a:schemeClr>
            </a:solidFill>
            <a:ln w="12700" cap="flat">
              <a:noFill/>
              <a:miter lim="400000"/>
            </a:ln>
            <a:effectLst/>
          </p:spPr>
          <p:txBody>
            <a:bodyPr anchor="ctr"/>
            <a:lstStyle/>
            <a:p>
              <a:pPr algn="ctr"/>
              <a:endParaRPr/>
            </a:p>
          </p:txBody>
        </p:sp>
        <p:sp>
          <p:nvSpPr>
            <p:cNvPr id="29" name="iS1ide-Oval 14"/>
            <p:cNvSpPr/>
            <p:nvPr/>
          </p:nvSpPr>
          <p:spPr>
            <a:xfrm flipH="1">
              <a:off x="1350051" y="2591453"/>
              <a:ext cx="1905002" cy="1905020"/>
            </a:xfrm>
            <a:prstGeom prst="ellipse">
              <a:avLst/>
            </a:prstGeom>
            <a:solidFill>
              <a:srgbClr val="FFFFFF"/>
            </a:solidFill>
            <a:ln w="12700" cap="flat">
              <a:noFill/>
              <a:miter lim="400000"/>
            </a:ln>
            <a:effectLst/>
          </p:spPr>
          <p:txBody>
            <a:bodyPr anchor="ctr"/>
            <a:lstStyle/>
            <a:p>
              <a:pPr algn="ctr"/>
              <a:endParaRPr/>
            </a:p>
          </p:txBody>
        </p:sp>
        <p:sp>
          <p:nvSpPr>
            <p:cNvPr id="30" name="iS1ide-Freeform: Shape 16"/>
            <p:cNvSpPr/>
            <p:nvPr/>
          </p:nvSpPr>
          <p:spPr>
            <a:xfrm>
              <a:off x="2067666" y="2822273"/>
              <a:ext cx="469773" cy="620307"/>
            </a:xfrm>
            <a:custGeom>
              <a:avLst/>
              <a:gdLst/>
              <a:ahLst/>
              <a:cxnLst>
                <a:cxn ang="0">
                  <a:pos x="wd2" y="hd2"/>
                </a:cxn>
                <a:cxn ang="5400000">
                  <a:pos x="wd2" y="hd2"/>
                </a:cxn>
                <a:cxn ang="10800000">
                  <a:pos x="wd2" y="hd2"/>
                </a:cxn>
                <a:cxn ang="16200000">
                  <a:pos x="wd2" y="hd2"/>
                </a:cxn>
              </a:cxnLst>
              <a:rect l="0" t="0" r="r" b="b"/>
              <a:pathLst>
                <a:path w="21350" h="21600" extrusionOk="0">
                  <a:moveTo>
                    <a:pt x="16784" y="1264"/>
                  </a:moveTo>
                  <a:cubicBezTo>
                    <a:pt x="16363" y="1078"/>
                    <a:pt x="15824" y="1189"/>
                    <a:pt x="15581" y="1511"/>
                  </a:cubicBezTo>
                  <a:lnTo>
                    <a:pt x="14280" y="3236"/>
                  </a:lnTo>
                  <a:cubicBezTo>
                    <a:pt x="14867" y="3417"/>
                    <a:pt x="15381" y="3636"/>
                    <a:pt x="15831" y="3874"/>
                  </a:cubicBezTo>
                  <a:lnTo>
                    <a:pt x="17106" y="2185"/>
                  </a:lnTo>
                  <a:cubicBezTo>
                    <a:pt x="17349" y="1863"/>
                    <a:pt x="17205" y="1451"/>
                    <a:pt x="16784" y="1264"/>
                  </a:cubicBezTo>
                  <a:close/>
                  <a:moveTo>
                    <a:pt x="21233" y="4689"/>
                  </a:moveTo>
                  <a:cubicBezTo>
                    <a:pt x="20988" y="4366"/>
                    <a:pt x="20450" y="4256"/>
                    <a:pt x="20028" y="4442"/>
                  </a:cubicBezTo>
                  <a:lnTo>
                    <a:pt x="17841" y="5408"/>
                  </a:lnTo>
                  <a:cubicBezTo>
                    <a:pt x="18203" y="5799"/>
                    <a:pt x="18487" y="6197"/>
                    <a:pt x="18711" y="6581"/>
                  </a:cubicBezTo>
                  <a:lnTo>
                    <a:pt x="20909" y="5610"/>
                  </a:lnTo>
                  <a:cubicBezTo>
                    <a:pt x="21331" y="5423"/>
                    <a:pt x="21475" y="5012"/>
                    <a:pt x="21233" y="4689"/>
                  </a:cubicBezTo>
                  <a:close/>
                  <a:moveTo>
                    <a:pt x="1322" y="4393"/>
                  </a:moveTo>
                  <a:cubicBezTo>
                    <a:pt x="900" y="4207"/>
                    <a:pt x="362" y="4317"/>
                    <a:pt x="118" y="4640"/>
                  </a:cubicBezTo>
                  <a:cubicBezTo>
                    <a:pt x="-125" y="4963"/>
                    <a:pt x="19" y="5375"/>
                    <a:pt x="441" y="5561"/>
                  </a:cubicBezTo>
                  <a:lnTo>
                    <a:pt x="2633" y="6530"/>
                  </a:lnTo>
                  <a:cubicBezTo>
                    <a:pt x="2861" y="6146"/>
                    <a:pt x="3149" y="5751"/>
                    <a:pt x="3514" y="5362"/>
                  </a:cubicBezTo>
                  <a:cubicBezTo>
                    <a:pt x="3514" y="5362"/>
                    <a:pt x="1322" y="4393"/>
                    <a:pt x="1322" y="4393"/>
                  </a:cubicBezTo>
                  <a:close/>
                  <a:moveTo>
                    <a:pt x="5797" y="1483"/>
                  </a:moveTo>
                  <a:cubicBezTo>
                    <a:pt x="5553" y="1160"/>
                    <a:pt x="5015" y="1050"/>
                    <a:pt x="4593" y="1236"/>
                  </a:cubicBezTo>
                  <a:cubicBezTo>
                    <a:pt x="4173" y="1422"/>
                    <a:pt x="4029" y="1834"/>
                    <a:pt x="4272" y="2157"/>
                  </a:cubicBezTo>
                  <a:lnTo>
                    <a:pt x="5544" y="3843"/>
                  </a:lnTo>
                  <a:cubicBezTo>
                    <a:pt x="5997" y="3607"/>
                    <a:pt x="6514" y="3392"/>
                    <a:pt x="7103" y="3215"/>
                  </a:cubicBezTo>
                  <a:cubicBezTo>
                    <a:pt x="7103" y="3215"/>
                    <a:pt x="5797" y="1483"/>
                    <a:pt x="5797" y="1483"/>
                  </a:cubicBezTo>
                  <a:close/>
                  <a:moveTo>
                    <a:pt x="10693" y="0"/>
                  </a:moveTo>
                  <a:cubicBezTo>
                    <a:pt x="10208" y="0"/>
                    <a:pt x="9813" y="302"/>
                    <a:pt x="9813" y="674"/>
                  </a:cubicBezTo>
                  <a:lnTo>
                    <a:pt x="9813" y="2753"/>
                  </a:lnTo>
                  <a:cubicBezTo>
                    <a:pt x="10026" y="2740"/>
                    <a:pt x="11348" y="2744"/>
                    <a:pt x="11574" y="2758"/>
                  </a:cubicBezTo>
                  <a:lnTo>
                    <a:pt x="11574" y="674"/>
                  </a:lnTo>
                  <a:cubicBezTo>
                    <a:pt x="11574" y="302"/>
                    <a:pt x="11180" y="0"/>
                    <a:pt x="10693" y="0"/>
                  </a:cubicBezTo>
                  <a:close/>
                  <a:moveTo>
                    <a:pt x="18428" y="9068"/>
                  </a:moveTo>
                  <a:cubicBezTo>
                    <a:pt x="18228" y="7091"/>
                    <a:pt x="16423" y="3572"/>
                    <a:pt x="10662" y="3572"/>
                  </a:cubicBezTo>
                  <a:cubicBezTo>
                    <a:pt x="10661" y="3572"/>
                    <a:pt x="10660" y="3572"/>
                    <a:pt x="10659" y="3572"/>
                  </a:cubicBezTo>
                  <a:cubicBezTo>
                    <a:pt x="10658" y="3572"/>
                    <a:pt x="10658" y="3572"/>
                    <a:pt x="10657" y="3572"/>
                  </a:cubicBezTo>
                  <a:cubicBezTo>
                    <a:pt x="10656" y="3572"/>
                    <a:pt x="10655" y="3572"/>
                    <a:pt x="10655" y="3572"/>
                  </a:cubicBezTo>
                  <a:cubicBezTo>
                    <a:pt x="10654" y="3572"/>
                    <a:pt x="10653" y="3572"/>
                    <a:pt x="10652" y="3572"/>
                  </a:cubicBezTo>
                  <a:cubicBezTo>
                    <a:pt x="4890" y="3572"/>
                    <a:pt x="3086" y="7091"/>
                    <a:pt x="2886" y="9068"/>
                  </a:cubicBezTo>
                  <a:cubicBezTo>
                    <a:pt x="2715" y="10852"/>
                    <a:pt x="4327" y="12514"/>
                    <a:pt x="4510" y="12775"/>
                  </a:cubicBezTo>
                  <a:cubicBezTo>
                    <a:pt x="4810" y="13201"/>
                    <a:pt x="6695" y="14825"/>
                    <a:pt x="6762" y="15807"/>
                  </a:cubicBezTo>
                  <a:cubicBezTo>
                    <a:pt x="6855" y="17159"/>
                    <a:pt x="7070" y="17195"/>
                    <a:pt x="7930" y="17355"/>
                  </a:cubicBezTo>
                  <a:cubicBezTo>
                    <a:pt x="8807" y="17519"/>
                    <a:pt x="12507" y="17519"/>
                    <a:pt x="13383" y="17355"/>
                  </a:cubicBezTo>
                  <a:cubicBezTo>
                    <a:pt x="14243" y="17195"/>
                    <a:pt x="14459" y="17159"/>
                    <a:pt x="14552" y="15807"/>
                  </a:cubicBezTo>
                  <a:cubicBezTo>
                    <a:pt x="14619" y="14825"/>
                    <a:pt x="16504" y="13201"/>
                    <a:pt x="16803" y="12775"/>
                  </a:cubicBezTo>
                  <a:cubicBezTo>
                    <a:pt x="16987" y="12514"/>
                    <a:pt x="18599" y="10852"/>
                    <a:pt x="18428" y="9068"/>
                  </a:cubicBezTo>
                  <a:close/>
                  <a:moveTo>
                    <a:pt x="13756" y="19204"/>
                  </a:moveTo>
                  <a:cubicBezTo>
                    <a:pt x="13756" y="18991"/>
                    <a:pt x="13530" y="18817"/>
                    <a:pt x="13251" y="18817"/>
                  </a:cubicBezTo>
                  <a:lnTo>
                    <a:pt x="8063" y="18817"/>
                  </a:lnTo>
                  <a:cubicBezTo>
                    <a:pt x="7783" y="18817"/>
                    <a:pt x="7557" y="18991"/>
                    <a:pt x="7557" y="19204"/>
                  </a:cubicBezTo>
                  <a:lnTo>
                    <a:pt x="7557" y="19204"/>
                  </a:lnTo>
                  <a:cubicBezTo>
                    <a:pt x="7557" y="19418"/>
                    <a:pt x="7783" y="19591"/>
                    <a:pt x="8063" y="19591"/>
                  </a:cubicBezTo>
                  <a:lnTo>
                    <a:pt x="13251" y="19591"/>
                  </a:lnTo>
                  <a:cubicBezTo>
                    <a:pt x="13530" y="19591"/>
                    <a:pt x="13756" y="19418"/>
                    <a:pt x="13756" y="19204"/>
                  </a:cubicBezTo>
                  <a:cubicBezTo>
                    <a:pt x="13756" y="19204"/>
                    <a:pt x="13756" y="19204"/>
                    <a:pt x="13756" y="19204"/>
                  </a:cubicBezTo>
                  <a:close/>
                  <a:moveTo>
                    <a:pt x="13756" y="18147"/>
                  </a:moveTo>
                  <a:cubicBezTo>
                    <a:pt x="13756" y="17934"/>
                    <a:pt x="13530" y="17761"/>
                    <a:pt x="13251" y="17761"/>
                  </a:cubicBezTo>
                  <a:lnTo>
                    <a:pt x="8063" y="17761"/>
                  </a:lnTo>
                  <a:cubicBezTo>
                    <a:pt x="7783" y="17761"/>
                    <a:pt x="7557" y="17934"/>
                    <a:pt x="7557" y="18147"/>
                  </a:cubicBezTo>
                  <a:lnTo>
                    <a:pt x="7557" y="18147"/>
                  </a:lnTo>
                  <a:cubicBezTo>
                    <a:pt x="7557" y="18361"/>
                    <a:pt x="7783" y="18535"/>
                    <a:pt x="8063" y="18535"/>
                  </a:cubicBezTo>
                  <a:lnTo>
                    <a:pt x="13251" y="18535"/>
                  </a:lnTo>
                  <a:cubicBezTo>
                    <a:pt x="13530" y="18535"/>
                    <a:pt x="13756" y="18361"/>
                    <a:pt x="13756" y="18147"/>
                  </a:cubicBezTo>
                  <a:cubicBezTo>
                    <a:pt x="13756" y="18147"/>
                    <a:pt x="13756" y="18147"/>
                    <a:pt x="13756" y="18147"/>
                  </a:cubicBezTo>
                  <a:close/>
                  <a:moveTo>
                    <a:pt x="8400" y="19874"/>
                  </a:moveTo>
                  <a:lnTo>
                    <a:pt x="12913" y="19874"/>
                  </a:lnTo>
                  <a:cubicBezTo>
                    <a:pt x="12913" y="20827"/>
                    <a:pt x="11903" y="21600"/>
                    <a:pt x="10657" y="21600"/>
                  </a:cubicBezTo>
                  <a:cubicBezTo>
                    <a:pt x="9411" y="21600"/>
                    <a:pt x="8400" y="20827"/>
                    <a:pt x="8400" y="19874"/>
                  </a:cubicBezTo>
                  <a:close/>
                </a:path>
              </a:pathLst>
            </a:custGeom>
            <a:solidFill>
              <a:schemeClr val="accent1">
                <a:lumMod val="100000"/>
              </a:schemeClr>
            </a:solidFill>
            <a:ln w="12700" cap="flat">
              <a:noFill/>
              <a:miter lim="400000"/>
            </a:ln>
            <a:effectLst/>
          </p:spPr>
          <p:txBody>
            <a:bodyPr anchor="ctr"/>
            <a:lstStyle/>
            <a:p>
              <a:pPr algn="ctr"/>
              <a:endParaRPr/>
            </a:p>
          </p:txBody>
        </p:sp>
        <p:sp>
          <p:nvSpPr>
            <p:cNvPr id="31" name="iS1ide-Rectangle 17"/>
            <p:cNvSpPr/>
            <p:nvPr/>
          </p:nvSpPr>
          <p:spPr>
            <a:xfrm>
              <a:off x="1702837" y="3585510"/>
              <a:ext cx="1310555" cy="355421"/>
            </a:xfrm>
            <a:prstGeom prst="rect">
              <a:avLst/>
            </a:prstGeom>
            <a:noFill/>
            <a:ln w="12700" cap="flat">
              <a:noFill/>
              <a:miter lim="400000"/>
            </a:ln>
            <a:effectLst/>
            <a:extLst>
              <a:ext uri="{C572A759-6A51-4108-AA02-DFA0A04FC94B}">
                <ma14:wrappingTextBoxFlag xmlns:ma14="http://schemas.microsoft.com/office/mac/drawingml/2011/main" xmlns:p14="http://schemas.microsoft.com/office/powerpoint/2010/main" xmlns:lc="http://schemas.openxmlformats.org/drawingml/2006/lockedCanvas" xmlns="" val="1"/>
              </a:ext>
            </a:extLst>
          </p:spPr>
          <p:txBody>
            <a:bodyPr wrap="none" lIns="0" tIns="0" rIns="0" bIns="0" anchor="ctr">
              <a:noAutofit/>
            </a:bodyPr>
            <a:lstStyle/>
            <a:p>
              <a:pPr algn="ctr"/>
              <a:r>
                <a:rPr lang="zh-CN" altLang="en-US" sz="2000" dirty="0"/>
                <a:t>数据划分</a:t>
              </a:r>
            </a:p>
          </p:txBody>
        </p:sp>
        <p:sp>
          <p:nvSpPr>
            <p:cNvPr id="32" name="iS1ide-Freeform: Shape 4"/>
            <p:cNvSpPr/>
            <p:nvPr/>
          </p:nvSpPr>
          <p:spPr>
            <a:xfrm>
              <a:off x="703371" y="3507763"/>
              <a:ext cx="976817" cy="1497245"/>
            </a:xfrm>
            <a:custGeom>
              <a:avLst/>
              <a:gdLst/>
              <a:ahLst/>
              <a:cxnLst>
                <a:cxn ang="0">
                  <a:pos x="wd2" y="hd2"/>
                </a:cxn>
                <a:cxn ang="5400000">
                  <a:pos x="wd2" y="hd2"/>
                </a:cxn>
                <a:cxn ang="10800000">
                  <a:pos x="wd2" y="hd2"/>
                </a:cxn>
                <a:cxn ang="16200000">
                  <a:pos x="wd2" y="hd2"/>
                </a:cxn>
              </a:cxnLst>
              <a:rect l="0" t="0" r="r" b="b"/>
              <a:pathLst>
                <a:path w="21206" h="21600" extrusionOk="0">
                  <a:moveTo>
                    <a:pt x="248" y="0"/>
                  </a:moveTo>
                  <a:cubicBezTo>
                    <a:pt x="-394" y="3423"/>
                    <a:pt x="224" y="6830"/>
                    <a:pt x="1940" y="9968"/>
                  </a:cubicBezTo>
                  <a:cubicBezTo>
                    <a:pt x="3705" y="13196"/>
                    <a:pt x="6652" y="16173"/>
                    <a:pt x="10864" y="18394"/>
                  </a:cubicBezTo>
                  <a:cubicBezTo>
                    <a:pt x="13880" y="19984"/>
                    <a:pt x="17424" y="21083"/>
                    <a:pt x="21206" y="21600"/>
                  </a:cubicBezTo>
                </a:path>
              </a:pathLst>
            </a:custGeom>
            <a:noFill/>
            <a:ln w="63500" cap="flat">
              <a:solidFill>
                <a:schemeClr val="bg2">
                  <a:lumMod val="90000"/>
                </a:schemeClr>
              </a:solidFill>
              <a:prstDash val="solid"/>
              <a:miter lim="400000"/>
              <a:tailEnd type="triangle" w="med" len="med"/>
            </a:ln>
            <a:effectLst/>
          </p:spPr>
          <p:txBody>
            <a:bodyPr anchor="ctr"/>
            <a:lstStyle/>
            <a:p>
              <a:pPr algn="ctr"/>
              <a:endParaRPr/>
            </a:p>
          </p:txBody>
        </p:sp>
        <p:sp>
          <p:nvSpPr>
            <p:cNvPr id="33" name="iS1ide-Freeform: Shape 5"/>
            <p:cNvSpPr/>
            <p:nvPr/>
          </p:nvSpPr>
          <p:spPr>
            <a:xfrm rot="10800000">
              <a:off x="9749009" y="796099"/>
              <a:ext cx="814802" cy="1260906"/>
            </a:xfrm>
            <a:custGeom>
              <a:avLst/>
              <a:gdLst/>
              <a:ahLst/>
              <a:cxnLst>
                <a:cxn ang="0">
                  <a:pos x="wd2" y="hd2"/>
                </a:cxn>
                <a:cxn ang="5400000">
                  <a:pos x="wd2" y="hd2"/>
                </a:cxn>
                <a:cxn ang="10800000">
                  <a:pos x="wd2" y="hd2"/>
                </a:cxn>
                <a:cxn ang="16200000">
                  <a:pos x="wd2" y="hd2"/>
                </a:cxn>
              </a:cxnLst>
              <a:rect l="0" t="0" r="r" b="b"/>
              <a:pathLst>
                <a:path w="19974" h="21600" extrusionOk="0">
                  <a:moveTo>
                    <a:pt x="737" y="0"/>
                  </a:moveTo>
                  <a:cubicBezTo>
                    <a:pt x="-1626" y="6731"/>
                    <a:pt x="1797" y="13810"/>
                    <a:pt x="9518" y="18160"/>
                  </a:cubicBezTo>
                  <a:cubicBezTo>
                    <a:pt x="12560" y="19874"/>
                    <a:pt x="16145" y="21054"/>
                    <a:pt x="19974" y="21600"/>
                  </a:cubicBezTo>
                </a:path>
              </a:pathLst>
            </a:custGeom>
            <a:noFill/>
            <a:ln w="63500" cap="flat">
              <a:solidFill>
                <a:schemeClr val="bg2">
                  <a:lumMod val="90000"/>
                </a:schemeClr>
              </a:solidFill>
              <a:prstDash val="solid"/>
              <a:miter lim="400000"/>
              <a:tailEnd type="triangle" w="med" len="med"/>
            </a:ln>
            <a:effectLst/>
          </p:spPr>
          <p:txBody>
            <a:bodyPr anchor="ctr"/>
            <a:lstStyle/>
            <a:p>
              <a:pPr algn="ctr"/>
              <a:endParaRPr/>
            </a:p>
          </p:txBody>
        </p:sp>
      </p:grpSp>
      <p:sp>
        <p:nvSpPr>
          <p:cNvPr id="34" name="iS1ide-Rectangle 17">
            <a:extLst>
              <a:ext uri="{FF2B5EF4-FFF2-40B4-BE49-F238E27FC236}">
                <a16:creationId xmlns:a16="http://schemas.microsoft.com/office/drawing/2014/main" id="{BB30611D-5BCD-23B3-1A40-29D3958A7969}"/>
              </a:ext>
            </a:extLst>
          </p:cNvPr>
          <p:cNvSpPr/>
          <p:nvPr/>
        </p:nvSpPr>
        <p:spPr>
          <a:xfrm>
            <a:off x="8805447" y="3412350"/>
            <a:ext cx="2575316" cy="632981"/>
          </a:xfrm>
          <a:prstGeom prst="rect">
            <a:avLst/>
          </a:prstGeom>
          <a:noFill/>
          <a:ln w="12700" cap="flat">
            <a:noFill/>
            <a:miter lim="400000"/>
          </a:ln>
          <a:effectLst/>
          <a:extLst>
            <a:ext uri="{C572A759-6A51-4108-AA02-DFA0A04FC94B}">
              <ma14:wrappingTextBoxFlag xmlns:ma14="http://schemas.microsoft.com/office/mac/drawingml/2011/main" xmlns:p14="http://schemas.microsoft.com/office/powerpoint/2010/main" xmlns:lc="http://schemas.openxmlformats.org/drawingml/2006/lockedCanvas" xmlns="" val="1"/>
            </a:ext>
          </a:extLst>
        </p:spPr>
        <p:txBody>
          <a:bodyPr wrap="none" lIns="0" tIns="0" rIns="0" bIns="0" anchor="ctr">
            <a:noAutofit/>
          </a:bodyPr>
          <a:lstStyle/>
          <a:p>
            <a:pPr algn="ctr"/>
            <a:r>
              <a:rPr lang="zh-CN" altLang="en-US" sz="2000" dirty="0"/>
              <a:t>不同市场状态下</a:t>
            </a:r>
            <a:endParaRPr lang="en-US" altLang="zh-CN" sz="2000" dirty="0"/>
          </a:p>
          <a:p>
            <a:pPr algn="ctr"/>
            <a:r>
              <a:rPr lang="zh-CN" altLang="en-US" sz="2000" dirty="0"/>
              <a:t>网络结构的</a:t>
            </a:r>
            <a:endParaRPr lang="en-US" altLang="zh-CN" sz="2000" dirty="0"/>
          </a:p>
          <a:p>
            <a:pPr algn="ctr"/>
            <a:r>
              <a:rPr lang="zh-CN" altLang="en-US" sz="2000" dirty="0"/>
              <a:t>差异比较</a:t>
            </a:r>
          </a:p>
        </p:txBody>
      </p:sp>
    </p:spTree>
    <p:custDataLst>
      <p:tags r:id="rId2"/>
    </p:custDataLst>
    <p:extLst>
      <p:ext uri="{BB962C8B-B14F-4D97-AF65-F5344CB8AC3E}">
        <p14:creationId xmlns:p14="http://schemas.microsoft.com/office/powerpoint/2010/main" val="249627862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stretch>
            <a:fillRect t="-9000" b="-9000"/>
          </a:stretch>
        </a:blipFill>
        <a:effectLst/>
      </p:bgPr>
    </p:bg>
    <p:spTree>
      <p:nvGrpSpPr>
        <p:cNvPr id="1" name=""/>
        <p:cNvGrpSpPr/>
        <p:nvPr/>
      </p:nvGrpSpPr>
      <p:grpSpPr>
        <a:xfrm>
          <a:off x="0" y="0"/>
          <a:ext cx="0" cy="0"/>
          <a:chOff x="0" y="0"/>
          <a:chExt cx="0" cy="0"/>
        </a:xfrm>
      </p:grpSpPr>
      <p:grpSp>
        <p:nvGrpSpPr>
          <p:cNvPr id="2" name="组合 1"/>
          <p:cNvGrpSpPr/>
          <p:nvPr/>
        </p:nvGrpSpPr>
        <p:grpSpPr>
          <a:xfrm>
            <a:off x="1785222" y="1828800"/>
            <a:ext cx="3301509" cy="3282306"/>
            <a:chOff x="1785222" y="1828800"/>
            <a:chExt cx="3301509" cy="3282306"/>
          </a:xfrm>
        </p:grpSpPr>
        <p:sp>
          <p:nvSpPr>
            <p:cNvPr id="24" name="MH_Others_1"/>
            <p:cNvSpPr/>
            <p:nvPr>
              <p:custDataLst>
                <p:tags r:id="rId4"/>
              </p:custDataLst>
            </p:nvPr>
          </p:nvSpPr>
          <p:spPr>
            <a:xfrm>
              <a:off x="2504984" y="2554962"/>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3" name="MH_Others_2"/>
            <p:cNvSpPr/>
            <p:nvPr>
              <p:custDataLst>
                <p:tags r:id="rId5"/>
              </p:custDataLst>
            </p:nvPr>
          </p:nvSpPr>
          <p:spPr>
            <a:xfrm>
              <a:off x="17852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5" name="MH_Others_3"/>
            <p:cNvSpPr/>
            <p:nvPr>
              <p:custDataLst>
                <p:tags r:id="rId6"/>
              </p:custDataLst>
            </p:nvPr>
          </p:nvSpPr>
          <p:spPr>
            <a:xfrm>
              <a:off x="48173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cs typeface="+mn-ea"/>
                <a:sym typeface="+mn-lt"/>
              </a:endParaRPr>
            </a:p>
          </p:txBody>
        </p:sp>
        <p:sp>
          <p:nvSpPr>
            <p:cNvPr id="4" name="MH_Number"/>
            <p:cNvSpPr/>
            <p:nvPr>
              <p:custDataLst>
                <p:tags r:id="rId7"/>
              </p:custDataLst>
            </p:nvPr>
          </p:nvSpPr>
          <p:spPr>
            <a:xfrm>
              <a:off x="26298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92500" lnSpcReduction="10000"/>
            </a:bodyPr>
            <a:lstStyle/>
            <a:p>
              <a:pPr lvl="0" algn="ctr"/>
              <a:r>
                <a:rPr lang="en-US" altLang="zh-CN" sz="8000" dirty="0">
                  <a:solidFill>
                    <a:srgbClr val="FFFFFF"/>
                  </a:solidFill>
                  <a:cs typeface="+mn-ea"/>
                  <a:sym typeface="+mn-lt"/>
                </a:rPr>
                <a:t>1</a:t>
              </a:r>
              <a:endParaRPr lang="zh-CN" altLang="en-US" sz="8000" dirty="0">
                <a:solidFill>
                  <a:srgbClr val="FFFFFF"/>
                </a:solidFill>
                <a:cs typeface="+mn-ea"/>
                <a:sym typeface="+mn-lt"/>
              </a:endParaRPr>
            </a:p>
          </p:txBody>
        </p:sp>
      </p:grpSp>
      <p:sp>
        <p:nvSpPr>
          <p:cNvPr id="7" name="PA_MH_Title"/>
          <p:cNvSpPr>
            <a:spLocks noChangeArrowheads="1"/>
          </p:cNvSpPr>
          <p:nvPr>
            <p:custDataLst>
              <p:tags r:id="rId3"/>
            </p:custDataLst>
          </p:nvPr>
        </p:nvSpPr>
        <p:spPr bwMode="auto">
          <a:xfrm>
            <a:off x="5944506" y="2965250"/>
            <a:ext cx="5226414" cy="8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 typeface="Arial" panose="020B0604020202020204" pitchFamily="34" charset="0"/>
              <a:buNone/>
            </a:pPr>
            <a:r>
              <a:rPr lang="en-US" altLang="zh-CN" sz="3200" b="1" spc="600" dirty="0">
                <a:latin typeface="+mn-lt"/>
                <a:ea typeface="+mn-ea"/>
                <a:cs typeface="+mn-ea"/>
                <a:sym typeface="+mn-lt"/>
              </a:rPr>
              <a:t>introduction</a:t>
            </a:r>
            <a:endParaRPr lang="zh-CN" altLang="en-US" sz="3200" b="1" spc="600" dirty="0">
              <a:latin typeface="+mn-lt"/>
              <a:ea typeface="+mn-ea"/>
              <a:cs typeface="+mn-ea"/>
              <a:sym typeface="+mn-lt"/>
            </a:endParaRPr>
          </a:p>
        </p:txBody>
      </p:sp>
    </p:spTree>
    <p:custDataLst>
      <p:tags r:id="rId2"/>
    </p:custDataLst>
    <p:extLst>
      <p:ext uri="{BB962C8B-B14F-4D97-AF65-F5344CB8AC3E}">
        <p14:creationId xmlns:p14="http://schemas.microsoft.com/office/powerpoint/2010/main" val="14553182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7"/>
                                        </p:tgtEl>
                                        <p:attrNameLst>
                                          <p:attrName>ppt_y</p:attrName>
                                        </p:attrNameLst>
                                      </p:cBhvr>
                                      <p:tavLst>
                                        <p:tav tm="0">
                                          <p:val>
                                            <p:strVal val="#ppt_y"/>
                                          </p:val>
                                        </p:tav>
                                        <p:tav tm="100000">
                                          <p:val>
                                            <p:strVal val="#ppt_y"/>
                                          </p:val>
                                        </p:tav>
                                      </p:tavLst>
                                    </p:anim>
                                    <p:anim calcmode="lin" valueType="num">
                                      <p:cBhvr>
                                        <p:cTn id="14"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04800"/>
            <a:ext cx="304800" cy="487680"/>
            <a:chOff x="2164080" y="345440"/>
            <a:chExt cx="304800" cy="487680"/>
          </a:xfrm>
        </p:grpSpPr>
        <p:sp>
          <p:nvSpPr>
            <p:cNvPr id="2" name="矩形 1"/>
            <p:cNvSpPr/>
            <p:nvPr/>
          </p:nvSpPr>
          <p:spPr>
            <a:xfrm>
              <a:off x="216408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8600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240792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5"/>
          <p:cNvSpPr txBox="1"/>
          <p:nvPr/>
        </p:nvSpPr>
        <p:spPr>
          <a:xfrm>
            <a:off x="548639" y="256252"/>
            <a:ext cx="3812345" cy="584775"/>
          </a:xfrm>
          <a:prstGeom prst="rect">
            <a:avLst/>
          </a:prstGeom>
          <a:noFill/>
        </p:spPr>
        <p:txBody>
          <a:bodyPr wrap="square" rtlCol="0">
            <a:spAutoFit/>
          </a:bodyPr>
          <a:lstStyle/>
          <a:p>
            <a:r>
              <a:rPr lang="en-US" altLang="zh-CN" sz="3200" spc="600" dirty="0">
                <a:cs typeface="+mn-ea"/>
                <a:sym typeface="+mn-lt"/>
              </a:rPr>
              <a:t>introduction</a:t>
            </a:r>
          </a:p>
        </p:txBody>
      </p:sp>
      <p:sp>
        <p:nvSpPr>
          <p:cNvPr id="44" name="文本框 43">
            <a:extLst>
              <a:ext uri="{FF2B5EF4-FFF2-40B4-BE49-F238E27FC236}">
                <a16:creationId xmlns:a16="http://schemas.microsoft.com/office/drawing/2014/main" id="{26E3EAD4-2BE4-5B2C-0132-D21B59E9EEA8}"/>
              </a:ext>
            </a:extLst>
          </p:cNvPr>
          <p:cNvSpPr txBox="1"/>
          <p:nvPr/>
        </p:nvSpPr>
        <p:spPr>
          <a:xfrm>
            <a:off x="1153550" y="1491175"/>
            <a:ext cx="10677379" cy="4217501"/>
          </a:xfrm>
          <a:prstGeom prst="rect">
            <a:avLst/>
          </a:prstGeom>
          <a:noFill/>
        </p:spPr>
        <p:txBody>
          <a:bodyPr wrap="square" rtlCol="0">
            <a:spAutoFit/>
          </a:bodyPr>
          <a:lstStyle/>
          <a:p>
            <a:pPr>
              <a:lnSpc>
                <a:spcPct val="125000"/>
              </a:lnSpc>
            </a:pPr>
            <a:r>
              <a:rPr lang="zh-CN" altLang="en-US" dirty="0">
                <a:solidFill>
                  <a:srgbClr val="000000"/>
                </a:solidFill>
                <a:latin typeface="Arial" panose="020B0604020202020204" pitchFamily="34" charset="0"/>
              </a:rPr>
              <a:t>文献综述：对</a:t>
            </a:r>
            <a:r>
              <a:rPr lang="en-US" altLang="zh-CN" b="0" i="0" dirty="0">
                <a:solidFill>
                  <a:srgbClr val="000000"/>
                </a:solidFill>
                <a:effectLst/>
                <a:latin typeface="Arial" panose="020B0604020202020204" pitchFamily="34" charset="0"/>
              </a:rPr>
              <a:t>A</a:t>
            </a:r>
            <a:r>
              <a:rPr lang="zh-CN" altLang="en-US" b="0" i="0" dirty="0">
                <a:solidFill>
                  <a:srgbClr val="000000"/>
                </a:solidFill>
                <a:effectLst/>
                <a:latin typeface="Arial" panose="020B0604020202020204" pitchFamily="34" charset="0"/>
              </a:rPr>
              <a:t>股市场在两个异常波动阶段的差异进行了比较，但</a:t>
            </a:r>
            <a:r>
              <a:rPr lang="zh-CN" altLang="en-US" b="0" i="0" dirty="0">
                <a:solidFill>
                  <a:srgbClr val="FF0000"/>
                </a:solidFill>
                <a:effectLst/>
                <a:latin typeface="Arial" panose="020B0604020202020204" pitchFamily="34" charset="0"/>
              </a:rPr>
              <a:t>缺乏对平静期和动荡期的比较</a:t>
            </a:r>
            <a:r>
              <a:rPr lang="zh-CN" altLang="en-US" dirty="0">
                <a:solidFill>
                  <a:srgbClr val="000000"/>
                </a:solidFill>
                <a:latin typeface="Arial" panose="020B0604020202020204" pitchFamily="34" charset="0"/>
              </a:rPr>
              <a:t>；</a:t>
            </a:r>
            <a:endParaRPr lang="en-US" altLang="zh-CN" b="0" i="0" dirty="0">
              <a:solidFill>
                <a:srgbClr val="000000"/>
              </a:solidFill>
              <a:effectLst/>
              <a:latin typeface="Arial" panose="020B0604020202020204" pitchFamily="34" charset="0"/>
            </a:endParaRPr>
          </a:p>
          <a:p>
            <a:pPr>
              <a:lnSpc>
                <a:spcPct val="125000"/>
              </a:lnSpc>
            </a:pPr>
            <a:r>
              <a:rPr lang="en-US" altLang="zh-CN" dirty="0">
                <a:solidFill>
                  <a:srgbClr val="000000"/>
                </a:solidFill>
                <a:latin typeface="Arial" panose="020B0604020202020204" pitchFamily="34" charset="0"/>
              </a:rPr>
              <a:t>                  </a:t>
            </a:r>
            <a:r>
              <a:rPr lang="zh-CN" altLang="en-US" b="0" i="0" dirty="0">
                <a:solidFill>
                  <a:srgbClr val="000000"/>
                </a:solidFill>
                <a:effectLst/>
                <a:latin typeface="Arial" panose="020B0604020202020204" pitchFamily="34" charset="0"/>
              </a:rPr>
              <a:t>指出危机期间存量网络的聚集效应和连接异常增加，但</a:t>
            </a:r>
            <a:r>
              <a:rPr lang="zh-CN" altLang="en-US" b="0" i="0" dirty="0">
                <a:solidFill>
                  <a:srgbClr val="FF0000"/>
                </a:solidFill>
                <a:effectLst/>
                <a:latin typeface="Arial" panose="020B0604020202020204" pitchFamily="34" charset="0"/>
              </a:rPr>
              <a:t>很少探讨导致这种现象的潜在因素</a:t>
            </a:r>
            <a:r>
              <a:rPr lang="zh-CN" altLang="en-US" b="0" i="0" dirty="0">
                <a:solidFill>
                  <a:srgbClr val="000000"/>
                </a:solidFill>
                <a:effectLst/>
                <a:latin typeface="Arial" panose="020B0604020202020204" pitchFamily="34" charset="0"/>
              </a:rPr>
              <a:t>；</a:t>
            </a:r>
            <a:endParaRPr lang="en-US" altLang="zh-CN" b="0" i="0" dirty="0">
              <a:solidFill>
                <a:srgbClr val="000000"/>
              </a:solidFill>
              <a:effectLst/>
              <a:latin typeface="Arial" panose="020B0604020202020204" pitchFamily="34" charset="0"/>
            </a:endParaRPr>
          </a:p>
          <a:p>
            <a:pPr>
              <a:lnSpc>
                <a:spcPct val="125000"/>
              </a:lnSpc>
            </a:pPr>
            <a:r>
              <a:rPr lang="en-US" altLang="zh-CN" dirty="0">
                <a:solidFill>
                  <a:srgbClr val="000000"/>
                </a:solidFill>
                <a:latin typeface="Arial" panose="020B0604020202020204" pitchFamily="34" charset="0"/>
              </a:rPr>
              <a:t>                  </a:t>
            </a:r>
            <a:r>
              <a:rPr lang="zh-CN" altLang="en-US" b="0" i="0" dirty="0">
                <a:solidFill>
                  <a:srgbClr val="000000"/>
                </a:solidFill>
                <a:effectLst/>
                <a:latin typeface="Arial" panose="020B0604020202020204" pitchFamily="34" charset="0"/>
              </a:rPr>
              <a:t>关于泡沫积累期和危机时期的</a:t>
            </a:r>
            <a:r>
              <a:rPr lang="zh-CN" altLang="en-US" b="0" i="0" dirty="0">
                <a:solidFill>
                  <a:srgbClr val="FF0000"/>
                </a:solidFill>
                <a:effectLst/>
                <a:latin typeface="Arial" panose="020B0604020202020204" pitchFamily="34" charset="0"/>
              </a:rPr>
              <a:t>不对称网络结构</a:t>
            </a:r>
            <a:r>
              <a:rPr lang="zh-CN" altLang="en-US" b="0" i="0" dirty="0">
                <a:solidFill>
                  <a:srgbClr val="000000"/>
                </a:solidFill>
                <a:effectLst/>
                <a:latin typeface="Arial" panose="020B0604020202020204" pitchFamily="34" charset="0"/>
              </a:rPr>
              <a:t>的研究较少，尤其是新兴市场的研究；</a:t>
            </a:r>
            <a:endParaRPr lang="en-US" altLang="zh-CN" b="0" i="0" dirty="0">
              <a:solidFill>
                <a:srgbClr val="000000"/>
              </a:solidFill>
              <a:effectLst/>
              <a:latin typeface="Arial" panose="020B0604020202020204" pitchFamily="34" charset="0"/>
            </a:endParaRPr>
          </a:p>
          <a:p>
            <a:pPr>
              <a:lnSpc>
                <a:spcPct val="125000"/>
              </a:lnSpc>
            </a:pPr>
            <a:endParaRPr lang="en-US" altLang="zh-CN" dirty="0">
              <a:solidFill>
                <a:srgbClr val="000000"/>
              </a:solidFill>
              <a:latin typeface="Arial" panose="020B0604020202020204" pitchFamily="34" charset="0"/>
            </a:endParaRPr>
          </a:p>
          <a:p>
            <a:pPr>
              <a:lnSpc>
                <a:spcPct val="125000"/>
              </a:lnSpc>
            </a:pPr>
            <a:r>
              <a:rPr lang="zh-CN" altLang="en-US" dirty="0">
                <a:solidFill>
                  <a:srgbClr val="000000"/>
                </a:solidFill>
                <a:latin typeface="Arial" panose="020B0604020202020204" pitchFamily="34" charset="0"/>
              </a:rPr>
              <a:t>文章贡献：</a:t>
            </a:r>
            <a:r>
              <a:rPr lang="zh-CN" altLang="en-US" b="0" i="0" dirty="0">
                <a:solidFill>
                  <a:srgbClr val="000000"/>
                </a:solidFill>
                <a:effectLst/>
                <a:latin typeface="Arial" panose="020B0604020202020204" pitchFamily="34" charset="0"/>
              </a:rPr>
              <a:t>提出了一种</a:t>
            </a:r>
            <a:r>
              <a:rPr lang="zh-CN" altLang="en-US" b="0" i="0" dirty="0">
                <a:solidFill>
                  <a:srgbClr val="FF0000"/>
                </a:solidFill>
                <a:effectLst/>
                <a:latin typeface="Arial" panose="020B0604020202020204" pitchFamily="34" charset="0"/>
              </a:rPr>
              <a:t>新的阈值生成网络的方法</a:t>
            </a:r>
            <a:endParaRPr lang="en-US" altLang="zh-CN" b="0" i="0" dirty="0">
              <a:solidFill>
                <a:srgbClr val="000000"/>
              </a:solidFill>
              <a:effectLst/>
              <a:latin typeface="Arial" panose="020B0604020202020204" pitchFamily="34" charset="0"/>
            </a:endParaRPr>
          </a:p>
          <a:p>
            <a:pPr>
              <a:lnSpc>
                <a:spcPct val="125000"/>
              </a:lnSpc>
            </a:pPr>
            <a:r>
              <a:rPr lang="zh-CN" altLang="en-US" b="0" i="0" dirty="0">
                <a:solidFill>
                  <a:srgbClr val="FF0000"/>
                </a:solidFill>
                <a:effectLst/>
                <a:latin typeface="Arial" panose="020B0604020202020204" pitchFamily="34" charset="0"/>
              </a:rPr>
              <a:t>                  不同时期的网络的聚集效应和连通性差异对比（动荡时期与平静时期、两个动荡时期）</a:t>
            </a:r>
            <a:endParaRPr lang="en-US" altLang="zh-CN" dirty="0">
              <a:solidFill>
                <a:srgbClr val="000000"/>
              </a:solidFill>
              <a:latin typeface="Arial" panose="020B0604020202020204" pitchFamily="34" charset="0"/>
            </a:endParaRPr>
          </a:p>
          <a:p>
            <a:pPr>
              <a:lnSpc>
                <a:spcPct val="125000"/>
              </a:lnSpc>
            </a:pPr>
            <a:r>
              <a:rPr lang="zh-CN" altLang="en-US" b="0" i="0" dirty="0">
                <a:solidFill>
                  <a:srgbClr val="000000"/>
                </a:solidFill>
                <a:effectLst/>
                <a:latin typeface="Arial" panose="020B0604020202020204" pitchFamily="34" charset="0"/>
              </a:rPr>
              <a:t>                  对驱动市场的关键行业和节点特征的分析表明，市场上“牛”和“熊”的</a:t>
            </a:r>
            <a:r>
              <a:rPr lang="zh-CN" altLang="en-US" b="0" i="0" dirty="0">
                <a:solidFill>
                  <a:srgbClr val="FF0000"/>
                </a:solidFill>
                <a:effectLst/>
                <a:latin typeface="Arial" panose="020B0604020202020204" pitchFamily="34" charset="0"/>
              </a:rPr>
              <a:t>不对称效应</a:t>
            </a:r>
            <a:endParaRPr lang="en-US" altLang="zh-CN" b="0" i="0" dirty="0">
              <a:solidFill>
                <a:srgbClr val="FF0000"/>
              </a:solidFill>
              <a:effectLst/>
              <a:latin typeface="Arial" panose="020B0604020202020204" pitchFamily="34" charset="0"/>
            </a:endParaRPr>
          </a:p>
          <a:p>
            <a:pPr>
              <a:lnSpc>
                <a:spcPct val="125000"/>
              </a:lnSpc>
            </a:pPr>
            <a:r>
              <a:rPr lang="zh-CN" altLang="en-US" b="0" i="0" dirty="0">
                <a:solidFill>
                  <a:srgbClr val="000000"/>
                </a:solidFill>
                <a:effectLst/>
                <a:latin typeface="Arial" panose="020B0604020202020204" pitchFamily="34" charset="0"/>
              </a:rPr>
              <a:t>                  采用</a:t>
            </a:r>
            <a:r>
              <a:rPr lang="en-US" altLang="zh-CN" b="0" i="0" dirty="0">
                <a:solidFill>
                  <a:srgbClr val="000000"/>
                </a:solidFill>
                <a:effectLst/>
                <a:latin typeface="Arial" panose="020B0604020202020204" pitchFamily="34" charset="0"/>
              </a:rPr>
              <a:t>multivariate secondary assignment</a:t>
            </a:r>
            <a:r>
              <a:rPr lang="zh-CN" altLang="en-US" dirty="0">
                <a:solidFill>
                  <a:srgbClr val="000000"/>
                </a:solidFill>
                <a:latin typeface="Arial" panose="020B0604020202020204" pitchFamily="34" charset="0"/>
              </a:rPr>
              <a:t> </a:t>
            </a:r>
            <a:r>
              <a:rPr lang="en-US" altLang="zh-CN" dirty="0">
                <a:solidFill>
                  <a:srgbClr val="000000"/>
                </a:solidFill>
                <a:latin typeface="Arial" panose="020B0604020202020204" pitchFamily="34" charset="0"/>
              </a:rPr>
              <a:t>method</a:t>
            </a:r>
            <a:r>
              <a:rPr lang="zh-CN" altLang="en-US" b="0" i="0" dirty="0">
                <a:solidFill>
                  <a:srgbClr val="000000"/>
                </a:solidFill>
                <a:effectLst/>
                <a:latin typeface="Arial" panose="020B0604020202020204" pitchFamily="34" charset="0"/>
              </a:rPr>
              <a:t>分析影响节点度等级的因素</a:t>
            </a:r>
            <a:endParaRPr lang="en-US" altLang="zh-CN" dirty="0">
              <a:solidFill>
                <a:srgbClr val="000000"/>
              </a:solidFill>
              <a:latin typeface="Arial" panose="020B0604020202020204" pitchFamily="34" charset="0"/>
            </a:endParaRPr>
          </a:p>
          <a:p>
            <a:pPr>
              <a:lnSpc>
                <a:spcPct val="125000"/>
              </a:lnSpc>
            </a:pPr>
            <a:endParaRPr lang="en-US" altLang="zh-CN" dirty="0">
              <a:solidFill>
                <a:srgbClr val="000000"/>
              </a:solidFill>
              <a:latin typeface="Arial" panose="020B0604020202020204" pitchFamily="34" charset="0"/>
            </a:endParaRPr>
          </a:p>
          <a:p>
            <a:pPr>
              <a:lnSpc>
                <a:spcPct val="125000"/>
              </a:lnSpc>
            </a:pPr>
            <a:r>
              <a:rPr lang="zh-CN" altLang="en-US" dirty="0"/>
              <a:t>研究意义：</a:t>
            </a:r>
            <a:r>
              <a:rPr lang="zh-CN" altLang="en-US" b="0" i="0" dirty="0">
                <a:solidFill>
                  <a:srgbClr val="000000"/>
                </a:solidFill>
                <a:effectLst/>
                <a:latin typeface="Arial" panose="020B0604020202020204" pitchFamily="34" charset="0"/>
              </a:rPr>
              <a:t>投资者优化资产配置</a:t>
            </a:r>
            <a:endParaRPr lang="en-US" altLang="zh-CN" dirty="0">
              <a:solidFill>
                <a:srgbClr val="000000"/>
              </a:solidFill>
              <a:latin typeface="Arial" panose="020B0604020202020204" pitchFamily="34" charset="0"/>
            </a:endParaRPr>
          </a:p>
          <a:p>
            <a:pPr>
              <a:lnSpc>
                <a:spcPct val="125000"/>
              </a:lnSpc>
            </a:pPr>
            <a:r>
              <a:rPr lang="zh-CN" altLang="en-US" b="0" i="0" dirty="0">
                <a:solidFill>
                  <a:srgbClr val="000000"/>
                </a:solidFill>
                <a:effectLst/>
                <a:latin typeface="Arial" panose="020B0604020202020204" pitchFamily="34" charset="0"/>
              </a:rPr>
              <a:t>                  帮助</a:t>
            </a:r>
            <a:r>
              <a:rPr lang="zh-CN" altLang="en-US" dirty="0">
                <a:solidFill>
                  <a:srgbClr val="000000"/>
                </a:solidFill>
                <a:latin typeface="Arial" panose="020B0604020202020204" pitchFamily="34" charset="0"/>
              </a:rPr>
              <a:t>政策制定者</a:t>
            </a:r>
            <a:r>
              <a:rPr lang="zh-CN" altLang="en-US" b="0" i="0" dirty="0">
                <a:solidFill>
                  <a:srgbClr val="000000"/>
                </a:solidFill>
                <a:effectLst/>
                <a:latin typeface="Arial" panose="020B0604020202020204" pitchFamily="34" charset="0"/>
              </a:rPr>
              <a:t>识别信息传递路径，制定监管政策，甚至救助策略。</a:t>
            </a:r>
            <a:endParaRPr lang="en-US" altLang="zh-CN" b="0" i="0" dirty="0">
              <a:solidFill>
                <a:srgbClr val="000000"/>
              </a:solidFill>
              <a:effectLst/>
              <a:latin typeface="Arial" panose="020B0604020202020204" pitchFamily="34" charset="0"/>
            </a:endParaRPr>
          </a:p>
          <a:p>
            <a:pPr>
              <a:lnSpc>
                <a:spcPct val="125000"/>
              </a:lnSpc>
            </a:pPr>
            <a:endParaRPr lang="zh-CN" altLang="en-US" dirty="0"/>
          </a:p>
        </p:txBody>
      </p:sp>
    </p:spTree>
    <p:custDataLst>
      <p:tags r:id="rId2"/>
    </p:custDataLst>
    <p:extLst>
      <p:ext uri="{BB962C8B-B14F-4D97-AF65-F5344CB8AC3E}">
        <p14:creationId xmlns:p14="http://schemas.microsoft.com/office/powerpoint/2010/main" val="16109293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stretch>
            <a:fillRect t="-9000" b="-9000"/>
          </a:stretch>
        </a:blipFill>
        <a:effectLst/>
      </p:bgPr>
    </p:bg>
    <p:spTree>
      <p:nvGrpSpPr>
        <p:cNvPr id="1" name=""/>
        <p:cNvGrpSpPr/>
        <p:nvPr/>
      </p:nvGrpSpPr>
      <p:grpSpPr>
        <a:xfrm>
          <a:off x="0" y="0"/>
          <a:ext cx="0" cy="0"/>
          <a:chOff x="0" y="0"/>
          <a:chExt cx="0" cy="0"/>
        </a:xfrm>
      </p:grpSpPr>
      <p:grpSp>
        <p:nvGrpSpPr>
          <p:cNvPr id="2" name="组合 1"/>
          <p:cNvGrpSpPr/>
          <p:nvPr/>
        </p:nvGrpSpPr>
        <p:grpSpPr>
          <a:xfrm>
            <a:off x="1785222" y="1828800"/>
            <a:ext cx="3301509" cy="3282306"/>
            <a:chOff x="1785222" y="1828800"/>
            <a:chExt cx="3301509" cy="3282306"/>
          </a:xfrm>
        </p:grpSpPr>
        <p:sp>
          <p:nvSpPr>
            <p:cNvPr id="24" name="MH_Others_1"/>
            <p:cNvSpPr/>
            <p:nvPr>
              <p:custDataLst>
                <p:tags r:id="rId4"/>
              </p:custDataLst>
            </p:nvPr>
          </p:nvSpPr>
          <p:spPr>
            <a:xfrm>
              <a:off x="2504984" y="2554962"/>
              <a:ext cx="1803016" cy="18030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3" name="MH_Others_2"/>
            <p:cNvSpPr/>
            <p:nvPr>
              <p:custDataLst>
                <p:tags r:id="rId5"/>
              </p:custDataLst>
            </p:nvPr>
          </p:nvSpPr>
          <p:spPr>
            <a:xfrm>
              <a:off x="1785222" y="1828800"/>
              <a:ext cx="3282308" cy="3282306"/>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5" name="MH_Others_3"/>
            <p:cNvSpPr/>
            <p:nvPr>
              <p:custDataLst>
                <p:tags r:id="rId6"/>
              </p:custDataLst>
            </p:nvPr>
          </p:nvSpPr>
          <p:spPr>
            <a:xfrm>
              <a:off x="4817379" y="2695898"/>
              <a:ext cx="269352" cy="2693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rgbClr val="FFFFFF"/>
                </a:solidFill>
                <a:cs typeface="+mn-ea"/>
                <a:sym typeface="+mn-lt"/>
              </a:endParaRPr>
            </a:p>
          </p:txBody>
        </p:sp>
        <p:sp>
          <p:nvSpPr>
            <p:cNvPr id="4" name="MH_Number"/>
            <p:cNvSpPr/>
            <p:nvPr>
              <p:custDataLst>
                <p:tags r:id="rId7"/>
              </p:custDataLst>
            </p:nvPr>
          </p:nvSpPr>
          <p:spPr>
            <a:xfrm>
              <a:off x="2629838" y="2695898"/>
              <a:ext cx="1538428" cy="15384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fontScale="92500" lnSpcReduction="10000"/>
            </a:bodyPr>
            <a:lstStyle/>
            <a:p>
              <a:pPr lvl="0" algn="ctr"/>
              <a:r>
                <a:rPr lang="en-US" altLang="zh-CN" sz="8000" dirty="0">
                  <a:solidFill>
                    <a:srgbClr val="FFFFFF"/>
                  </a:solidFill>
                  <a:cs typeface="+mn-ea"/>
                  <a:sym typeface="+mn-lt"/>
                </a:rPr>
                <a:t>2</a:t>
              </a:r>
              <a:endParaRPr lang="zh-CN" altLang="en-US" sz="8000" dirty="0">
                <a:solidFill>
                  <a:srgbClr val="FFFFFF"/>
                </a:solidFill>
                <a:cs typeface="+mn-ea"/>
                <a:sym typeface="+mn-lt"/>
              </a:endParaRPr>
            </a:p>
          </p:txBody>
        </p:sp>
      </p:grpSp>
      <p:sp>
        <p:nvSpPr>
          <p:cNvPr id="7" name="PA_MH_Title"/>
          <p:cNvSpPr>
            <a:spLocks noChangeArrowheads="1"/>
          </p:cNvSpPr>
          <p:nvPr>
            <p:custDataLst>
              <p:tags r:id="rId3"/>
            </p:custDataLst>
          </p:nvPr>
        </p:nvSpPr>
        <p:spPr bwMode="auto">
          <a:xfrm>
            <a:off x="5212986" y="2570423"/>
            <a:ext cx="5226414" cy="858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 tIns="0" rIns="0" bIns="0" anchor="t" anchorCtr="0">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30000"/>
              </a:lnSpc>
              <a:spcBef>
                <a:spcPct val="0"/>
              </a:spcBef>
              <a:buFont typeface="Arial" panose="020B0604020202020204" pitchFamily="34" charset="0"/>
              <a:buNone/>
            </a:pPr>
            <a:endParaRPr lang="zh-CN" altLang="en-US" sz="3200" spc="600" dirty="0">
              <a:latin typeface="+mn-lt"/>
              <a:ea typeface="+mn-ea"/>
              <a:cs typeface="+mn-ea"/>
              <a:sym typeface="+mn-lt"/>
            </a:endParaRPr>
          </a:p>
        </p:txBody>
      </p:sp>
      <p:sp>
        <p:nvSpPr>
          <p:cNvPr id="12" name="文本框 11">
            <a:extLst>
              <a:ext uri="{FF2B5EF4-FFF2-40B4-BE49-F238E27FC236}">
                <a16:creationId xmlns:a16="http://schemas.microsoft.com/office/drawing/2014/main" id="{62076F42-2454-6AC6-8900-8A17D585CA1E}"/>
              </a:ext>
            </a:extLst>
          </p:cNvPr>
          <p:cNvSpPr txBox="1"/>
          <p:nvPr/>
        </p:nvSpPr>
        <p:spPr>
          <a:xfrm>
            <a:off x="5468815" y="3092305"/>
            <a:ext cx="6098344" cy="673389"/>
          </a:xfrm>
          <a:prstGeom prst="rect">
            <a:avLst/>
          </a:prstGeom>
          <a:noFill/>
        </p:spPr>
        <p:txBody>
          <a:bodyPr wrap="square">
            <a:spAutoFit/>
          </a:bodyPr>
          <a:lstStyle/>
          <a:p>
            <a:pPr>
              <a:lnSpc>
                <a:spcPct val="130000"/>
              </a:lnSpc>
              <a:spcBef>
                <a:spcPct val="0"/>
              </a:spcBef>
            </a:pPr>
            <a:r>
              <a:rPr lang="en-US" altLang="zh-CN" sz="3200" b="1" spc="600" dirty="0">
                <a:cs typeface="+mn-ea"/>
              </a:rPr>
              <a:t>Data and methodology</a:t>
            </a:r>
            <a:endParaRPr lang="zh-CN" altLang="en-US" sz="3200" b="1" spc="600" dirty="0">
              <a:cs typeface="+mn-ea"/>
            </a:endParaRPr>
          </a:p>
        </p:txBody>
      </p:sp>
    </p:spTree>
    <p:custDataLst>
      <p:tags r:id="rId2"/>
    </p:custDataLst>
    <p:extLst>
      <p:ext uri="{BB962C8B-B14F-4D97-AF65-F5344CB8AC3E}">
        <p14:creationId xmlns:p14="http://schemas.microsoft.com/office/powerpoint/2010/main" val="323007760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nodePh="1">
                                  <p:stCondLst>
                                    <p:cond delay="0"/>
                                  </p:stCondLst>
                                  <p:endCondLst>
                                    <p:cond evt="begin" delay="0">
                                      <p:tn val="10"/>
                                    </p:cond>
                                  </p:endCondLst>
                                  <p:iterate type="lt">
                                    <p:tmPct val="10000"/>
                                  </p:iterate>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7"/>
                                        </p:tgtEl>
                                        <p:attrNameLst>
                                          <p:attrName>ppt_y</p:attrName>
                                        </p:attrNameLst>
                                      </p:cBhvr>
                                      <p:tavLst>
                                        <p:tav tm="0">
                                          <p:val>
                                            <p:strVal val="#ppt_y"/>
                                          </p:val>
                                        </p:tav>
                                        <p:tav tm="100000">
                                          <p:val>
                                            <p:strVal val="#ppt_y"/>
                                          </p:val>
                                        </p:tav>
                                      </p:tavLst>
                                    </p:anim>
                                    <p:anim calcmode="lin" valueType="num">
                                      <p:cBhvr>
                                        <p:cTn id="14"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04800"/>
            <a:ext cx="304800" cy="487680"/>
            <a:chOff x="2164080" y="345440"/>
            <a:chExt cx="304800" cy="487680"/>
          </a:xfrm>
        </p:grpSpPr>
        <p:sp>
          <p:nvSpPr>
            <p:cNvPr id="2" name="矩形 1"/>
            <p:cNvSpPr/>
            <p:nvPr/>
          </p:nvSpPr>
          <p:spPr>
            <a:xfrm>
              <a:off x="216408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8600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240792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5"/>
          <p:cNvSpPr txBox="1"/>
          <p:nvPr/>
        </p:nvSpPr>
        <p:spPr>
          <a:xfrm>
            <a:off x="548640" y="256252"/>
            <a:ext cx="8669866" cy="673389"/>
          </a:xfrm>
          <a:prstGeom prst="rect">
            <a:avLst/>
          </a:prstGeom>
          <a:noFill/>
        </p:spPr>
        <p:txBody>
          <a:bodyPr wrap="square" rtlCol="0">
            <a:spAutoFit/>
          </a:bodyPr>
          <a:lstStyle/>
          <a:p>
            <a:pPr>
              <a:lnSpc>
                <a:spcPct val="130000"/>
              </a:lnSpc>
              <a:spcBef>
                <a:spcPct val="0"/>
              </a:spcBef>
            </a:pPr>
            <a:r>
              <a:rPr lang="en-US" altLang="zh-CN" sz="3200" b="0" i="0" dirty="0">
                <a:solidFill>
                  <a:srgbClr val="000000"/>
                </a:solidFill>
                <a:effectLst/>
                <a:latin typeface="Arial" panose="020B0604020202020204" pitchFamily="34" charset="0"/>
              </a:rPr>
              <a:t>2.1 Data description and stage division</a:t>
            </a:r>
            <a:endParaRPr lang="zh-CN" altLang="en-US" sz="3200" b="1" spc="600" dirty="0">
              <a:cs typeface="+mn-ea"/>
            </a:endParaRPr>
          </a:p>
        </p:txBody>
      </p:sp>
      <p:pic>
        <p:nvPicPr>
          <p:cNvPr id="75" name="图片 74">
            <a:extLst>
              <a:ext uri="{FF2B5EF4-FFF2-40B4-BE49-F238E27FC236}">
                <a16:creationId xmlns:a16="http://schemas.microsoft.com/office/drawing/2014/main" id="{990AA0F3-6D97-D2A7-60CB-EC25B06101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9707" y="929641"/>
            <a:ext cx="8235812" cy="5381355"/>
          </a:xfrm>
          <a:prstGeom prst="rect">
            <a:avLst/>
          </a:prstGeom>
        </p:spPr>
      </p:pic>
    </p:spTree>
    <p:custDataLst>
      <p:tags r:id="rId2"/>
    </p:custDataLst>
    <p:extLst>
      <p:ext uri="{BB962C8B-B14F-4D97-AF65-F5344CB8AC3E}">
        <p14:creationId xmlns:p14="http://schemas.microsoft.com/office/powerpoint/2010/main" val="297461543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304800"/>
            <a:ext cx="304800" cy="487680"/>
            <a:chOff x="2164080" y="345440"/>
            <a:chExt cx="304800" cy="487680"/>
          </a:xfrm>
        </p:grpSpPr>
        <p:sp>
          <p:nvSpPr>
            <p:cNvPr id="2" name="矩形 1"/>
            <p:cNvSpPr/>
            <p:nvPr/>
          </p:nvSpPr>
          <p:spPr>
            <a:xfrm>
              <a:off x="216408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228600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2407920" y="345440"/>
              <a:ext cx="60960" cy="487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文本框 5"/>
          <p:cNvSpPr txBox="1"/>
          <p:nvPr/>
        </p:nvSpPr>
        <p:spPr>
          <a:xfrm>
            <a:off x="548640" y="256252"/>
            <a:ext cx="8669866" cy="673389"/>
          </a:xfrm>
          <a:prstGeom prst="rect">
            <a:avLst/>
          </a:prstGeom>
          <a:noFill/>
        </p:spPr>
        <p:txBody>
          <a:bodyPr wrap="square" rtlCol="0">
            <a:spAutoFit/>
          </a:bodyPr>
          <a:lstStyle/>
          <a:p>
            <a:pPr>
              <a:lnSpc>
                <a:spcPct val="130000"/>
              </a:lnSpc>
              <a:spcBef>
                <a:spcPct val="0"/>
              </a:spcBef>
            </a:pPr>
            <a:r>
              <a:rPr lang="en-US" altLang="zh-CN" sz="3200" b="0" i="0" dirty="0">
                <a:solidFill>
                  <a:srgbClr val="000000"/>
                </a:solidFill>
                <a:effectLst/>
                <a:latin typeface="Arial" panose="020B0604020202020204" pitchFamily="34" charset="0"/>
              </a:rPr>
              <a:t>2.1 Data description and stage division</a:t>
            </a:r>
            <a:endParaRPr lang="zh-CN" altLang="en-US" sz="3200" b="1" spc="600" dirty="0">
              <a:cs typeface="+mn-ea"/>
            </a:endParaRPr>
          </a:p>
        </p:txBody>
      </p:sp>
      <p:pic>
        <p:nvPicPr>
          <p:cNvPr id="8" name="图片 7">
            <a:extLst>
              <a:ext uri="{FF2B5EF4-FFF2-40B4-BE49-F238E27FC236}">
                <a16:creationId xmlns:a16="http://schemas.microsoft.com/office/drawing/2014/main" id="{F48DBF11-2AF5-A9C0-9BF7-1B19EA1CFC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9064" y="1253237"/>
            <a:ext cx="8342050" cy="5007865"/>
          </a:xfrm>
          <a:prstGeom prst="rect">
            <a:avLst/>
          </a:prstGeom>
        </p:spPr>
      </p:pic>
    </p:spTree>
    <p:custDataLst>
      <p:tags r:id="rId2"/>
    </p:custDataLst>
    <p:extLst>
      <p:ext uri="{BB962C8B-B14F-4D97-AF65-F5344CB8AC3E}">
        <p14:creationId xmlns:p14="http://schemas.microsoft.com/office/powerpoint/2010/main" val="16533116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259"/>
  <p:tag name="MH_SECTIONID" val="260,261,262,263,"/>
  <p:tag name="ISPRING_PRESENTATION_TITLE" val="清新工作汇报PPT模板"/>
</p:tagLst>
</file>

<file path=ppt/tags/tag10.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ENTRY"/>
  <p:tag name="ID" val="626777"/>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ENTRY"/>
  <p:tag name="ID" val="626777"/>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ENTRY"/>
  <p:tag name="ID" val="626777"/>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NUMBER"/>
  <p:tag name="ID" val="626777"/>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NUMBER"/>
  <p:tag name="ID" val="626777"/>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NUMBER"/>
  <p:tag name="ID" val="626777"/>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NUMBER"/>
  <p:tag name="ID" val="626777"/>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ISLIDE.DIAGRAM" val="139c20b7-4b37-43a8-88b8-70f352cca81a"/>
</p:tagLst>
</file>

<file path=ppt/tags/tag18.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AUTOCOLOR" val="TRUE"/>
  <p:tag name="MH_TYPE" val="SECTION"/>
  <p:tag name="ID" val="626777"/>
</p:tagLst>
</file>

<file path=ppt/tags/tag19.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TITLE"/>
  <p:tag name="ID" val="626777"/>
  <p:tag name="MH_ORDER" val="NUMBER"/>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OTHERS"/>
  <p:tag name="ID" val="626777"/>
</p:tagLst>
</file>

<file path=ppt/tags/tag21.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OTHERS"/>
  <p:tag name="ID" val="626777"/>
</p:tagLst>
</file>

<file path=ppt/tags/tag22.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OTHERS"/>
  <p:tag name="ID" val="626777"/>
</p:tagLst>
</file>

<file path=ppt/tags/tag23.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NUMBER"/>
  <p:tag name="ID" val="626777"/>
  <p:tag name="MH_ORDER" val="NUMBER"/>
</p:tagLst>
</file>

<file path=ppt/tags/tag24.xml><?xml version="1.0" encoding="utf-8"?>
<p:tagLst xmlns:a="http://schemas.openxmlformats.org/drawingml/2006/main" xmlns:r="http://schemas.openxmlformats.org/officeDocument/2006/relationships" xmlns:p="http://schemas.openxmlformats.org/presentationml/2006/main">
  <p:tag name="ISLIDE.DIAGRAM" val="127160a5-3e3b-4810-8159-fe57806f6d29"/>
</p:tagLst>
</file>

<file path=ppt/tags/tag25.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AUTOCOLOR" val="TRUE"/>
  <p:tag name="MH_TYPE" val="SECTION"/>
  <p:tag name="ID" val="626777"/>
</p:tagLst>
</file>

<file path=ppt/tags/tag26.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TITLE"/>
  <p:tag name="ID" val="626777"/>
  <p:tag name="MH_ORDER" val="NUMBER"/>
  <p:tag name="PA" val="v3.2.0"/>
</p:tagLst>
</file>

<file path=ppt/tags/tag27.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OTHERS"/>
  <p:tag name="ID" val="626777"/>
</p:tagLst>
</file>

<file path=ppt/tags/tag28.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OTHERS"/>
  <p:tag name="ID" val="626777"/>
</p:tagLst>
</file>

<file path=ppt/tags/tag29.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OTHERS"/>
  <p:tag name="ID" val="626777"/>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NUMBER"/>
  <p:tag name="ID" val="626777"/>
  <p:tag name="MH_ORDER" val="NUMBER"/>
</p:tagLst>
</file>

<file path=ppt/tags/tag31.xml><?xml version="1.0" encoding="utf-8"?>
<p:tagLst xmlns:a="http://schemas.openxmlformats.org/drawingml/2006/main" xmlns:r="http://schemas.openxmlformats.org/officeDocument/2006/relationships" xmlns:p="http://schemas.openxmlformats.org/presentationml/2006/main">
  <p:tag name="ISLIDE.DIAGRAM" val="00d071f8-1eab-4aa2-8982-a6771706aaff"/>
</p:tagLst>
</file>

<file path=ppt/tags/tag32.xml><?xml version="1.0" encoding="utf-8"?>
<p:tagLst xmlns:a="http://schemas.openxmlformats.org/drawingml/2006/main" xmlns:r="http://schemas.openxmlformats.org/officeDocument/2006/relationships" xmlns:p="http://schemas.openxmlformats.org/presentationml/2006/main">
  <p:tag name="ISLIDE.DIAGRAM" val="00d071f8-1eab-4aa2-8982-a6771706aaff"/>
</p:tagLst>
</file>

<file path=ppt/tags/tag33.xml><?xml version="1.0" encoding="utf-8"?>
<p:tagLst xmlns:a="http://schemas.openxmlformats.org/drawingml/2006/main" xmlns:r="http://schemas.openxmlformats.org/officeDocument/2006/relationships" xmlns:p="http://schemas.openxmlformats.org/presentationml/2006/main">
  <p:tag name="ISLIDE.DIAGRAM" val="00d071f8-1eab-4aa2-8982-a6771706aaff"/>
</p:tagLst>
</file>

<file path=ppt/tags/tag34.xml><?xml version="1.0" encoding="utf-8"?>
<p:tagLst xmlns:a="http://schemas.openxmlformats.org/drawingml/2006/main" xmlns:r="http://schemas.openxmlformats.org/officeDocument/2006/relationships" xmlns:p="http://schemas.openxmlformats.org/presentationml/2006/main">
  <p:tag name="ISLIDE.DIAGRAM" val="15a5f46a-78a9-40de-b9a7-3f6808f6b84b"/>
</p:tagLst>
</file>

<file path=ppt/tags/tag35.xml><?xml version="1.0" encoding="utf-8"?>
<p:tagLst xmlns:a="http://schemas.openxmlformats.org/drawingml/2006/main" xmlns:r="http://schemas.openxmlformats.org/officeDocument/2006/relationships" xmlns:p="http://schemas.openxmlformats.org/presentationml/2006/main">
  <p:tag name="ISLIDE.DIAGRAM" val="0b6c3abf-0550-4a18-be6b-488e5b94bfcd"/>
</p:tagLst>
</file>

<file path=ppt/tags/tag36.xml><?xml version="1.0" encoding="utf-8"?>
<p:tagLst xmlns:a="http://schemas.openxmlformats.org/drawingml/2006/main" xmlns:r="http://schemas.openxmlformats.org/officeDocument/2006/relationships" xmlns:p="http://schemas.openxmlformats.org/presentationml/2006/main">
  <p:tag name="ISLIDE.DIAGRAM" val="116abc49-97e3-41fe-8fb1-8d48097aad81"/>
</p:tagLst>
</file>

<file path=ppt/tags/tag37.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AUTOCOLOR" val="TRUE"/>
  <p:tag name="MH_TYPE" val="SECTION"/>
  <p:tag name="ID" val="626777"/>
</p:tagLst>
</file>

<file path=ppt/tags/tag38.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TITLE"/>
  <p:tag name="ID" val="626777"/>
  <p:tag name="MH_ORDER" val="NUMBER"/>
  <p:tag name="PA" val="v3.2.0"/>
</p:tagLst>
</file>

<file path=ppt/tags/tag39.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OTHERS"/>
  <p:tag name="ID" val="626777"/>
</p:tagLst>
</file>

<file path=ppt/tags/tag4.xml><?xml version="1.0" encoding="utf-8"?>
<p:tagLst xmlns:a="http://schemas.openxmlformats.org/drawingml/2006/main" xmlns:r="http://schemas.openxmlformats.org/officeDocument/2006/relationships" xmlns:p="http://schemas.openxmlformats.org/presentationml/2006/main">
  <p:tag name="ISLIDE.DIAGRAM" val="0ccaa7ef-1ee3-4299-aab6-59a4ccab61ce"/>
</p:tagLst>
</file>

<file path=ppt/tags/tag40.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OTHERS"/>
  <p:tag name="ID" val="626777"/>
</p:tagLst>
</file>

<file path=ppt/tags/tag41.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OTHERS"/>
  <p:tag name="ID" val="626777"/>
</p:tagLst>
</file>

<file path=ppt/tags/tag42.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NUMBER"/>
  <p:tag name="ID" val="626777"/>
  <p:tag name="MH_ORDER" val="NUMBER"/>
</p:tagLst>
</file>

<file path=ppt/tags/tag43.xml><?xml version="1.0" encoding="utf-8"?>
<p:tagLst xmlns:a="http://schemas.openxmlformats.org/drawingml/2006/main" xmlns:r="http://schemas.openxmlformats.org/officeDocument/2006/relationships" xmlns:p="http://schemas.openxmlformats.org/presentationml/2006/main">
  <p:tag name="ISLIDE.DIAGRAM" val="02fbce18-5984-4cc4-a5f8-fa900c5b17c3"/>
</p:tagLst>
</file>

<file path=ppt/tags/tag44.xml><?xml version="1.0" encoding="utf-8"?>
<p:tagLst xmlns:a="http://schemas.openxmlformats.org/drawingml/2006/main" xmlns:r="http://schemas.openxmlformats.org/officeDocument/2006/relationships" xmlns:p="http://schemas.openxmlformats.org/presentationml/2006/main">
  <p:tag name="ISLIDE.DIAGRAM" val="02fbce18-5984-4cc4-a5f8-fa900c5b17c3"/>
</p:tagLst>
</file>

<file path=ppt/tags/tag45.xml><?xml version="1.0" encoding="utf-8"?>
<p:tagLst xmlns:a="http://schemas.openxmlformats.org/drawingml/2006/main" xmlns:r="http://schemas.openxmlformats.org/officeDocument/2006/relationships" xmlns:p="http://schemas.openxmlformats.org/presentationml/2006/main">
  <p:tag name="ISLIDE.DIAGRAM" val="02fbce18-5984-4cc4-a5f8-fa900c5b17c3"/>
</p:tagLst>
</file>

<file path=ppt/tags/tag46.xml><?xml version="1.0" encoding="utf-8"?>
<p:tagLst xmlns:a="http://schemas.openxmlformats.org/drawingml/2006/main" xmlns:r="http://schemas.openxmlformats.org/officeDocument/2006/relationships" xmlns:p="http://schemas.openxmlformats.org/presentationml/2006/main">
  <p:tag name="ISLIDE.DIAGRAM" val="02fbce18-5984-4cc4-a5f8-fa900c5b17c3"/>
</p:tagLst>
</file>

<file path=ppt/tags/tag47.xml><?xml version="1.0" encoding="utf-8"?>
<p:tagLst xmlns:a="http://schemas.openxmlformats.org/drawingml/2006/main" xmlns:r="http://schemas.openxmlformats.org/officeDocument/2006/relationships" xmlns:p="http://schemas.openxmlformats.org/presentationml/2006/main">
  <p:tag name="ISLIDE.DIAGRAM" val="02fbce18-5984-4cc4-a5f8-fa900c5b17c3"/>
</p:tagLst>
</file>

<file path=ppt/tags/tag48.xml><?xml version="1.0" encoding="utf-8"?>
<p:tagLst xmlns:a="http://schemas.openxmlformats.org/drawingml/2006/main" xmlns:r="http://schemas.openxmlformats.org/officeDocument/2006/relationships" xmlns:p="http://schemas.openxmlformats.org/presentationml/2006/main">
  <p:tag name="ISLIDE.DIAGRAM" val="02fbce18-5984-4cc4-a5f8-fa900c5b17c3"/>
</p:tagLst>
</file>

<file path=ppt/tags/tag49.xml><?xml version="1.0" encoding="utf-8"?>
<p:tagLst xmlns:a="http://schemas.openxmlformats.org/drawingml/2006/main" xmlns:r="http://schemas.openxmlformats.org/officeDocument/2006/relationships" xmlns:p="http://schemas.openxmlformats.org/presentationml/2006/main">
  <p:tag name="ISLIDE.DIAGRAM" val="02fbce18-5984-4cc4-a5f8-fa900c5b17c3"/>
</p:tagLst>
</file>

<file path=ppt/tags/tag5.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AUTOCOLOR" val="TRUE"/>
  <p:tag name="MH_TYPE" val="CONTENTS"/>
  <p:tag name="ID" val="626777"/>
</p:tagLst>
</file>

<file path=ppt/tags/tag50.xml><?xml version="1.0" encoding="utf-8"?>
<p:tagLst xmlns:a="http://schemas.openxmlformats.org/drawingml/2006/main" xmlns:r="http://schemas.openxmlformats.org/officeDocument/2006/relationships" xmlns:p="http://schemas.openxmlformats.org/presentationml/2006/main">
  <p:tag name="ISLIDE.DIAGRAM" val="6b564a0d-3b08-4179-9c66-37c34f9873af"/>
</p:tagLst>
</file>

<file path=ppt/tags/tag51.xml><?xml version="1.0" encoding="utf-8"?>
<p:tagLst xmlns:a="http://schemas.openxmlformats.org/drawingml/2006/main" xmlns:r="http://schemas.openxmlformats.org/officeDocument/2006/relationships" xmlns:p="http://schemas.openxmlformats.org/presentationml/2006/main">
  <p:tag name="ISLIDE.DIAGRAM" val="6b564a0d-3b08-4179-9c66-37c34f9873af"/>
</p:tagLst>
</file>

<file path=ppt/tags/tag52.xml><?xml version="1.0" encoding="utf-8"?>
<p:tagLst xmlns:a="http://schemas.openxmlformats.org/drawingml/2006/main" xmlns:r="http://schemas.openxmlformats.org/officeDocument/2006/relationships" xmlns:p="http://schemas.openxmlformats.org/presentationml/2006/main">
  <p:tag name="ISLIDE.DIAGRAM" val="125f8ce3-a2dc-4f4c-8b62-1d8bdfa824cd"/>
</p:tagLst>
</file>

<file path=ppt/tags/tag53.xml><?xml version="1.0" encoding="utf-8"?>
<p:tagLst xmlns:a="http://schemas.openxmlformats.org/drawingml/2006/main" xmlns:r="http://schemas.openxmlformats.org/officeDocument/2006/relationships" xmlns:p="http://schemas.openxmlformats.org/presentationml/2006/main">
  <p:tag name="ISLIDE.DIAGRAM" val="125f8ce3-a2dc-4f4c-8b62-1d8bdfa824cd"/>
</p:tagLst>
</file>

<file path=ppt/tags/tag54.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AUTOCOLOR" val="TRUE"/>
  <p:tag name="MH_TYPE" val="SECTION"/>
  <p:tag name="ID" val="626777"/>
</p:tagLst>
</file>

<file path=ppt/tags/tag55.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TITLE"/>
  <p:tag name="ID" val="626777"/>
  <p:tag name="MH_ORDER" val="NUMBER"/>
  <p:tag name="PA" val="v3.2.0"/>
</p:tagLst>
</file>

<file path=ppt/tags/tag56.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OTHERS"/>
  <p:tag name="ID" val="626777"/>
</p:tagLst>
</file>

<file path=ppt/tags/tag57.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OTHERS"/>
  <p:tag name="ID" val="626777"/>
</p:tagLst>
</file>

<file path=ppt/tags/tag58.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OTHERS"/>
  <p:tag name="ID" val="626777"/>
</p:tagLst>
</file>

<file path=ppt/tags/tag59.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NUMBER"/>
  <p:tag name="ID" val="626777"/>
  <p:tag name="MH_ORDER" val="NUMBER"/>
</p:tagLst>
</file>

<file path=ppt/tags/tag6.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OTHERS"/>
  <p:tag name="ID" val="626777"/>
</p:tagLst>
</file>

<file path=ppt/tags/tag60.xml><?xml version="1.0" encoding="utf-8"?>
<p:tagLst xmlns:a="http://schemas.openxmlformats.org/drawingml/2006/main" xmlns:r="http://schemas.openxmlformats.org/officeDocument/2006/relationships" xmlns:p="http://schemas.openxmlformats.org/presentationml/2006/main">
  <p:tag name="ISLIDE.DIAGRAM" val="139c20b7-4b37-43a8-88b8-70f352cca81a"/>
</p:tagLst>
</file>

<file path=ppt/tags/tag61.xml><?xml version="1.0" encoding="utf-8"?>
<p:tagLst xmlns:a="http://schemas.openxmlformats.org/drawingml/2006/main" xmlns:r="http://schemas.openxmlformats.org/officeDocument/2006/relationships" xmlns:p="http://schemas.openxmlformats.org/presentationml/2006/main">
  <p:tag name="PA" val="v3.2.0"/>
</p:tagLst>
</file>

<file path=ppt/tags/tag62.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OTHERS"/>
  <p:tag name="ID" val="626777"/>
</p:tagLst>
</file>

<file path=ppt/tags/tag8.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OTHERS"/>
  <p:tag name="ID" val="626777"/>
</p:tagLst>
</file>

<file path=ppt/tags/tag9.xml><?xml version="1.0" encoding="utf-8"?>
<p:tagLst xmlns:a="http://schemas.openxmlformats.org/drawingml/2006/main" xmlns:r="http://schemas.openxmlformats.org/officeDocument/2006/relationships" xmlns:p="http://schemas.openxmlformats.org/presentationml/2006/main">
  <p:tag name="MH" val="20170729155104"/>
  <p:tag name="MH_LIBRARY" val="CONTENTS"/>
  <p:tag name="MH_TYPE" val="ENTRY"/>
  <p:tag name="ID" val="626777"/>
  <p:tag name="MH_ORDER" val="1"/>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fontScheme name="xieq3f43">
      <a:majorFont>
        <a:latin typeface="微软雅黑 Light" panose="020F0302020204030204"/>
        <a:ea typeface="锐字工房云字库细圆GBK"/>
        <a:cs typeface=""/>
      </a:majorFont>
      <a:minorFont>
        <a:latin typeface="微软雅黑 Light" panose="020F0502020204030204"/>
        <a:ea typeface="锐字工房云字库细圆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22.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23.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24.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25.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26.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27.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28.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696356"/>
    </a:accent1>
    <a:accent2>
      <a:srgbClr val="5FBD76"/>
    </a:accent2>
    <a:accent3>
      <a:srgbClr val="A4CDAF"/>
    </a:accent3>
    <a:accent4>
      <a:srgbClr val="827B6B"/>
    </a:accent4>
    <a:accent5>
      <a:srgbClr val="A8A295"/>
    </a:accent5>
    <a:accent6>
      <a:srgbClr val="C5C1B8"/>
    </a:accent6>
    <a:hlink>
      <a:srgbClr val="696356"/>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1150</TotalTime>
  <Words>1263</Words>
  <Application>Microsoft Office PowerPoint</Application>
  <PresentationFormat>宽屏</PresentationFormat>
  <Paragraphs>211</Paragraphs>
  <Slides>28</Slides>
  <Notes>28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等线</vt:lpstr>
      <vt:lpstr>Microsoft YaHei</vt:lpstr>
      <vt:lpstr>微软雅黑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https:/www.ypppt.com</cp:keywords>
  <cp:lastModifiedBy>李 洪瑶</cp:lastModifiedBy>
  <cp:revision>186</cp:revision>
  <dcterms:created xsi:type="dcterms:W3CDTF">2017-07-29T07:51:04Z</dcterms:created>
  <dcterms:modified xsi:type="dcterms:W3CDTF">2022-06-01T12:38:04Z</dcterms:modified>
</cp:coreProperties>
</file>