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79"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4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0C042B-9283-D159-305C-95556044EAF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0E3556E-130E-C52D-69B4-8E4F14E637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F28F8C2-ADAE-EDE8-3C52-0D9EA5885BC7}"/>
              </a:ext>
            </a:extLst>
          </p:cNvPr>
          <p:cNvSpPr>
            <a:spLocks noGrp="1"/>
          </p:cNvSpPr>
          <p:nvPr>
            <p:ph type="dt" sz="half" idx="10"/>
          </p:nvPr>
        </p:nvSpPr>
        <p:spPr/>
        <p:txBody>
          <a:bodyPr/>
          <a:lstStyle/>
          <a:p>
            <a:fld id="{A6608D14-6C04-4BB0-9887-CECCBE01C450}" type="datetimeFigureOut">
              <a:rPr lang="zh-CN" altLang="en-US" smtClean="0"/>
              <a:t>2023/8/2</a:t>
            </a:fld>
            <a:endParaRPr lang="zh-CN" altLang="en-US"/>
          </a:p>
        </p:txBody>
      </p:sp>
      <p:sp>
        <p:nvSpPr>
          <p:cNvPr id="5" name="页脚占位符 4">
            <a:extLst>
              <a:ext uri="{FF2B5EF4-FFF2-40B4-BE49-F238E27FC236}">
                <a16:creationId xmlns:a16="http://schemas.microsoft.com/office/drawing/2014/main" id="{1D24101A-8808-F94E-5D6C-17C360693E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0137EF-DC6D-6CE4-5D8B-8B5AA6E78A3A}"/>
              </a:ext>
            </a:extLst>
          </p:cNvPr>
          <p:cNvSpPr>
            <a:spLocks noGrp="1"/>
          </p:cNvSpPr>
          <p:nvPr>
            <p:ph type="sldNum" sz="quarter" idx="12"/>
          </p:nvPr>
        </p:nvSpPr>
        <p:spPr/>
        <p:txBody>
          <a:bodyPr/>
          <a:lstStyle/>
          <a:p>
            <a:fld id="{B8259F7A-5B40-4986-B6F8-EAD2E3F358B2}" type="slidenum">
              <a:rPr lang="zh-CN" altLang="en-US" smtClean="0"/>
              <a:t>‹#›</a:t>
            </a:fld>
            <a:endParaRPr lang="zh-CN" altLang="en-US"/>
          </a:p>
        </p:txBody>
      </p:sp>
    </p:spTree>
    <p:extLst>
      <p:ext uri="{BB962C8B-B14F-4D97-AF65-F5344CB8AC3E}">
        <p14:creationId xmlns:p14="http://schemas.microsoft.com/office/powerpoint/2010/main" val="208757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CAFEDF-6800-6E77-F175-73CE1828F6B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CBFB450-5AE2-34F7-3FFF-A401D3A4087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C4ACE36-31F5-F988-E073-9B31BB4C7BAD}"/>
              </a:ext>
            </a:extLst>
          </p:cNvPr>
          <p:cNvSpPr>
            <a:spLocks noGrp="1"/>
          </p:cNvSpPr>
          <p:nvPr>
            <p:ph type="dt" sz="half" idx="10"/>
          </p:nvPr>
        </p:nvSpPr>
        <p:spPr/>
        <p:txBody>
          <a:bodyPr/>
          <a:lstStyle/>
          <a:p>
            <a:fld id="{A6608D14-6C04-4BB0-9887-CECCBE01C450}" type="datetimeFigureOut">
              <a:rPr lang="zh-CN" altLang="en-US" smtClean="0"/>
              <a:t>2023/8/2</a:t>
            </a:fld>
            <a:endParaRPr lang="zh-CN" altLang="en-US"/>
          </a:p>
        </p:txBody>
      </p:sp>
      <p:sp>
        <p:nvSpPr>
          <p:cNvPr id="5" name="页脚占位符 4">
            <a:extLst>
              <a:ext uri="{FF2B5EF4-FFF2-40B4-BE49-F238E27FC236}">
                <a16:creationId xmlns:a16="http://schemas.microsoft.com/office/drawing/2014/main" id="{99951817-E64F-64A7-C78E-ADB0B003F4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82F340-1C04-260E-AD89-5FE278F5FD40}"/>
              </a:ext>
            </a:extLst>
          </p:cNvPr>
          <p:cNvSpPr>
            <a:spLocks noGrp="1"/>
          </p:cNvSpPr>
          <p:nvPr>
            <p:ph type="sldNum" sz="quarter" idx="12"/>
          </p:nvPr>
        </p:nvSpPr>
        <p:spPr/>
        <p:txBody>
          <a:bodyPr/>
          <a:lstStyle/>
          <a:p>
            <a:fld id="{B8259F7A-5B40-4986-B6F8-EAD2E3F358B2}" type="slidenum">
              <a:rPr lang="zh-CN" altLang="en-US" smtClean="0"/>
              <a:t>‹#›</a:t>
            </a:fld>
            <a:endParaRPr lang="zh-CN" altLang="en-US"/>
          </a:p>
        </p:txBody>
      </p:sp>
    </p:spTree>
    <p:extLst>
      <p:ext uri="{BB962C8B-B14F-4D97-AF65-F5344CB8AC3E}">
        <p14:creationId xmlns:p14="http://schemas.microsoft.com/office/powerpoint/2010/main" val="1718826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E3DBF76-A74E-F18C-4F71-A532EAA5086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87B2146-EBF3-D4FC-5946-41EA71F9B858}"/>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7E79AD3-A9D8-AF14-3095-A051FF16A4B6}"/>
              </a:ext>
            </a:extLst>
          </p:cNvPr>
          <p:cNvSpPr>
            <a:spLocks noGrp="1"/>
          </p:cNvSpPr>
          <p:nvPr>
            <p:ph type="dt" sz="half" idx="10"/>
          </p:nvPr>
        </p:nvSpPr>
        <p:spPr/>
        <p:txBody>
          <a:bodyPr/>
          <a:lstStyle/>
          <a:p>
            <a:fld id="{A6608D14-6C04-4BB0-9887-CECCBE01C450}" type="datetimeFigureOut">
              <a:rPr lang="zh-CN" altLang="en-US" smtClean="0"/>
              <a:t>2023/8/2</a:t>
            </a:fld>
            <a:endParaRPr lang="zh-CN" altLang="en-US"/>
          </a:p>
        </p:txBody>
      </p:sp>
      <p:sp>
        <p:nvSpPr>
          <p:cNvPr id="5" name="页脚占位符 4">
            <a:extLst>
              <a:ext uri="{FF2B5EF4-FFF2-40B4-BE49-F238E27FC236}">
                <a16:creationId xmlns:a16="http://schemas.microsoft.com/office/drawing/2014/main" id="{0C82588B-0673-9080-F6D5-C81D65ED25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717A478-7ABD-B539-C5A0-DE44237EA079}"/>
              </a:ext>
            </a:extLst>
          </p:cNvPr>
          <p:cNvSpPr>
            <a:spLocks noGrp="1"/>
          </p:cNvSpPr>
          <p:nvPr>
            <p:ph type="sldNum" sz="quarter" idx="12"/>
          </p:nvPr>
        </p:nvSpPr>
        <p:spPr/>
        <p:txBody>
          <a:bodyPr/>
          <a:lstStyle/>
          <a:p>
            <a:fld id="{B8259F7A-5B40-4986-B6F8-EAD2E3F358B2}" type="slidenum">
              <a:rPr lang="zh-CN" altLang="en-US" smtClean="0"/>
              <a:t>‹#›</a:t>
            </a:fld>
            <a:endParaRPr lang="zh-CN" altLang="en-US"/>
          </a:p>
        </p:txBody>
      </p:sp>
    </p:spTree>
    <p:extLst>
      <p:ext uri="{BB962C8B-B14F-4D97-AF65-F5344CB8AC3E}">
        <p14:creationId xmlns:p14="http://schemas.microsoft.com/office/powerpoint/2010/main" val="1290329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10D19D-9C7F-6299-FAB1-062F177CD23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BB5D687-6234-2EBD-2581-E34FD39C9F6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35C6873-1283-C2F5-0FC3-60536A9D1AEB}"/>
              </a:ext>
            </a:extLst>
          </p:cNvPr>
          <p:cNvSpPr>
            <a:spLocks noGrp="1"/>
          </p:cNvSpPr>
          <p:nvPr>
            <p:ph type="dt" sz="half" idx="10"/>
          </p:nvPr>
        </p:nvSpPr>
        <p:spPr/>
        <p:txBody>
          <a:bodyPr/>
          <a:lstStyle/>
          <a:p>
            <a:fld id="{A6608D14-6C04-4BB0-9887-CECCBE01C450}" type="datetimeFigureOut">
              <a:rPr lang="zh-CN" altLang="en-US" smtClean="0"/>
              <a:t>2023/8/2</a:t>
            </a:fld>
            <a:endParaRPr lang="zh-CN" altLang="en-US"/>
          </a:p>
        </p:txBody>
      </p:sp>
      <p:sp>
        <p:nvSpPr>
          <p:cNvPr id="5" name="页脚占位符 4">
            <a:extLst>
              <a:ext uri="{FF2B5EF4-FFF2-40B4-BE49-F238E27FC236}">
                <a16:creationId xmlns:a16="http://schemas.microsoft.com/office/drawing/2014/main" id="{FC362429-46C6-3835-17BD-351ABA619D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C46E6B-4E3F-E5AF-99EB-A2E26E3054D1}"/>
              </a:ext>
            </a:extLst>
          </p:cNvPr>
          <p:cNvSpPr>
            <a:spLocks noGrp="1"/>
          </p:cNvSpPr>
          <p:nvPr>
            <p:ph type="sldNum" sz="quarter" idx="12"/>
          </p:nvPr>
        </p:nvSpPr>
        <p:spPr/>
        <p:txBody>
          <a:bodyPr/>
          <a:lstStyle/>
          <a:p>
            <a:fld id="{B8259F7A-5B40-4986-B6F8-EAD2E3F358B2}" type="slidenum">
              <a:rPr lang="zh-CN" altLang="en-US" smtClean="0"/>
              <a:t>‹#›</a:t>
            </a:fld>
            <a:endParaRPr lang="zh-CN" altLang="en-US"/>
          </a:p>
        </p:txBody>
      </p:sp>
    </p:spTree>
    <p:extLst>
      <p:ext uri="{BB962C8B-B14F-4D97-AF65-F5344CB8AC3E}">
        <p14:creationId xmlns:p14="http://schemas.microsoft.com/office/powerpoint/2010/main" val="363936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9F21C7-951E-C5F6-03FB-3C7C68B9B18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703233F-8226-D31C-DEB0-182B3846A2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9AC8347-30FC-2638-D147-40E3AF756D95}"/>
              </a:ext>
            </a:extLst>
          </p:cNvPr>
          <p:cNvSpPr>
            <a:spLocks noGrp="1"/>
          </p:cNvSpPr>
          <p:nvPr>
            <p:ph type="dt" sz="half" idx="10"/>
          </p:nvPr>
        </p:nvSpPr>
        <p:spPr/>
        <p:txBody>
          <a:bodyPr/>
          <a:lstStyle/>
          <a:p>
            <a:fld id="{A6608D14-6C04-4BB0-9887-CECCBE01C450}" type="datetimeFigureOut">
              <a:rPr lang="zh-CN" altLang="en-US" smtClean="0"/>
              <a:t>2023/8/2</a:t>
            </a:fld>
            <a:endParaRPr lang="zh-CN" altLang="en-US"/>
          </a:p>
        </p:txBody>
      </p:sp>
      <p:sp>
        <p:nvSpPr>
          <p:cNvPr id="5" name="页脚占位符 4">
            <a:extLst>
              <a:ext uri="{FF2B5EF4-FFF2-40B4-BE49-F238E27FC236}">
                <a16:creationId xmlns:a16="http://schemas.microsoft.com/office/drawing/2014/main" id="{EA22EFBA-F6A5-2570-B685-ED45142A4B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5BEB5F-6328-6205-0C91-36D6E5F4D9B6}"/>
              </a:ext>
            </a:extLst>
          </p:cNvPr>
          <p:cNvSpPr>
            <a:spLocks noGrp="1"/>
          </p:cNvSpPr>
          <p:nvPr>
            <p:ph type="sldNum" sz="quarter" idx="12"/>
          </p:nvPr>
        </p:nvSpPr>
        <p:spPr/>
        <p:txBody>
          <a:bodyPr/>
          <a:lstStyle/>
          <a:p>
            <a:fld id="{B8259F7A-5B40-4986-B6F8-EAD2E3F358B2}" type="slidenum">
              <a:rPr lang="zh-CN" altLang="en-US" smtClean="0"/>
              <a:t>‹#›</a:t>
            </a:fld>
            <a:endParaRPr lang="zh-CN" altLang="en-US"/>
          </a:p>
        </p:txBody>
      </p:sp>
    </p:spTree>
    <p:extLst>
      <p:ext uri="{BB962C8B-B14F-4D97-AF65-F5344CB8AC3E}">
        <p14:creationId xmlns:p14="http://schemas.microsoft.com/office/powerpoint/2010/main" val="3605676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F0943B-559D-A89F-DDD3-DB52CACED28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2CCCD2F-9624-94A8-21E4-3515F12AEA7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A323BEF-751F-6CA2-C733-1BF7689A7AE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F32D52A-BF5C-0B89-0BD3-F359636D54CF}"/>
              </a:ext>
            </a:extLst>
          </p:cNvPr>
          <p:cNvSpPr>
            <a:spLocks noGrp="1"/>
          </p:cNvSpPr>
          <p:nvPr>
            <p:ph type="dt" sz="half" idx="10"/>
          </p:nvPr>
        </p:nvSpPr>
        <p:spPr/>
        <p:txBody>
          <a:bodyPr/>
          <a:lstStyle/>
          <a:p>
            <a:fld id="{A6608D14-6C04-4BB0-9887-CECCBE01C450}" type="datetimeFigureOut">
              <a:rPr lang="zh-CN" altLang="en-US" smtClean="0"/>
              <a:t>2023/8/2</a:t>
            </a:fld>
            <a:endParaRPr lang="zh-CN" altLang="en-US"/>
          </a:p>
        </p:txBody>
      </p:sp>
      <p:sp>
        <p:nvSpPr>
          <p:cNvPr id="6" name="页脚占位符 5">
            <a:extLst>
              <a:ext uri="{FF2B5EF4-FFF2-40B4-BE49-F238E27FC236}">
                <a16:creationId xmlns:a16="http://schemas.microsoft.com/office/drawing/2014/main" id="{04C96901-DFF1-5DD6-6156-A1DC6EF1016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FCB9048-267A-3B6F-540E-C0EA2A2A54B6}"/>
              </a:ext>
            </a:extLst>
          </p:cNvPr>
          <p:cNvSpPr>
            <a:spLocks noGrp="1"/>
          </p:cNvSpPr>
          <p:nvPr>
            <p:ph type="sldNum" sz="quarter" idx="12"/>
          </p:nvPr>
        </p:nvSpPr>
        <p:spPr/>
        <p:txBody>
          <a:bodyPr/>
          <a:lstStyle/>
          <a:p>
            <a:fld id="{B8259F7A-5B40-4986-B6F8-EAD2E3F358B2}" type="slidenum">
              <a:rPr lang="zh-CN" altLang="en-US" smtClean="0"/>
              <a:t>‹#›</a:t>
            </a:fld>
            <a:endParaRPr lang="zh-CN" altLang="en-US"/>
          </a:p>
        </p:txBody>
      </p:sp>
    </p:spTree>
    <p:extLst>
      <p:ext uri="{BB962C8B-B14F-4D97-AF65-F5344CB8AC3E}">
        <p14:creationId xmlns:p14="http://schemas.microsoft.com/office/powerpoint/2010/main" val="2304634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2E7D2E-A60D-B1FB-B2D0-A57AC594C7C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AE319D6-222E-0EDD-919E-97E73C7C50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D6E9C1A-CF6A-E4B8-65D5-83425DA4C0C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2113A96-3469-3F60-F41A-28DD3C83B5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968147A-36E6-36F0-8080-2851E892BD8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FE30CC3-996A-EF47-606E-16E7FB4B9FBD}"/>
              </a:ext>
            </a:extLst>
          </p:cNvPr>
          <p:cNvSpPr>
            <a:spLocks noGrp="1"/>
          </p:cNvSpPr>
          <p:nvPr>
            <p:ph type="dt" sz="half" idx="10"/>
          </p:nvPr>
        </p:nvSpPr>
        <p:spPr/>
        <p:txBody>
          <a:bodyPr/>
          <a:lstStyle/>
          <a:p>
            <a:fld id="{A6608D14-6C04-4BB0-9887-CECCBE01C450}" type="datetimeFigureOut">
              <a:rPr lang="zh-CN" altLang="en-US" smtClean="0"/>
              <a:t>2023/8/2</a:t>
            </a:fld>
            <a:endParaRPr lang="zh-CN" altLang="en-US"/>
          </a:p>
        </p:txBody>
      </p:sp>
      <p:sp>
        <p:nvSpPr>
          <p:cNvPr id="8" name="页脚占位符 7">
            <a:extLst>
              <a:ext uri="{FF2B5EF4-FFF2-40B4-BE49-F238E27FC236}">
                <a16:creationId xmlns:a16="http://schemas.microsoft.com/office/drawing/2014/main" id="{2F298B36-CB39-949C-A8DB-4F3598CBB33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F293ED31-458A-C14F-97B3-BDAB3EACF19D}"/>
              </a:ext>
            </a:extLst>
          </p:cNvPr>
          <p:cNvSpPr>
            <a:spLocks noGrp="1"/>
          </p:cNvSpPr>
          <p:nvPr>
            <p:ph type="sldNum" sz="quarter" idx="12"/>
          </p:nvPr>
        </p:nvSpPr>
        <p:spPr/>
        <p:txBody>
          <a:bodyPr/>
          <a:lstStyle/>
          <a:p>
            <a:fld id="{B8259F7A-5B40-4986-B6F8-EAD2E3F358B2}" type="slidenum">
              <a:rPr lang="zh-CN" altLang="en-US" smtClean="0"/>
              <a:t>‹#›</a:t>
            </a:fld>
            <a:endParaRPr lang="zh-CN" altLang="en-US"/>
          </a:p>
        </p:txBody>
      </p:sp>
    </p:spTree>
    <p:extLst>
      <p:ext uri="{BB962C8B-B14F-4D97-AF65-F5344CB8AC3E}">
        <p14:creationId xmlns:p14="http://schemas.microsoft.com/office/powerpoint/2010/main" val="1023373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83CEC1-DA89-ACC3-7007-F2A50D21517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832B888-D0C0-B38C-2746-4728E4AA9B66}"/>
              </a:ext>
            </a:extLst>
          </p:cNvPr>
          <p:cNvSpPr>
            <a:spLocks noGrp="1"/>
          </p:cNvSpPr>
          <p:nvPr>
            <p:ph type="dt" sz="half" idx="10"/>
          </p:nvPr>
        </p:nvSpPr>
        <p:spPr/>
        <p:txBody>
          <a:bodyPr/>
          <a:lstStyle/>
          <a:p>
            <a:fld id="{A6608D14-6C04-4BB0-9887-CECCBE01C450}" type="datetimeFigureOut">
              <a:rPr lang="zh-CN" altLang="en-US" smtClean="0"/>
              <a:t>2023/8/2</a:t>
            </a:fld>
            <a:endParaRPr lang="zh-CN" altLang="en-US"/>
          </a:p>
        </p:txBody>
      </p:sp>
      <p:sp>
        <p:nvSpPr>
          <p:cNvPr id="4" name="页脚占位符 3">
            <a:extLst>
              <a:ext uri="{FF2B5EF4-FFF2-40B4-BE49-F238E27FC236}">
                <a16:creationId xmlns:a16="http://schemas.microsoft.com/office/drawing/2014/main" id="{F22CCFC3-4135-DD75-50B9-2C7485BF315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3AB9CCE-046B-1BD7-C370-F54497EE3E01}"/>
              </a:ext>
            </a:extLst>
          </p:cNvPr>
          <p:cNvSpPr>
            <a:spLocks noGrp="1"/>
          </p:cNvSpPr>
          <p:nvPr>
            <p:ph type="sldNum" sz="quarter" idx="12"/>
          </p:nvPr>
        </p:nvSpPr>
        <p:spPr/>
        <p:txBody>
          <a:bodyPr/>
          <a:lstStyle/>
          <a:p>
            <a:fld id="{B8259F7A-5B40-4986-B6F8-EAD2E3F358B2}" type="slidenum">
              <a:rPr lang="zh-CN" altLang="en-US" smtClean="0"/>
              <a:t>‹#›</a:t>
            </a:fld>
            <a:endParaRPr lang="zh-CN" altLang="en-US"/>
          </a:p>
        </p:txBody>
      </p:sp>
    </p:spTree>
    <p:extLst>
      <p:ext uri="{BB962C8B-B14F-4D97-AF65-F5344CB8AC3E}">
        <p14:creationId xmlns:p14="http://schemas.microsoft.com/office/powerpoint/2010/main" val="235523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1AC93BF-FD6E-99BF-C887-3D904BCCBC6F}"/>
              </a:ext>
            </a:extLst>
          </p:cNvPr>
          <p:cNvSpPr>
            <a:spLocks noGrp="1"/>
          </p:cNvSpPr>
          <p:nvPr>
            <p:ph type="dt" sz="half" idx="10"/>
          </p:nvPr>
        </p:nvSpPr>
        <p:spPr/>
        <p:txBody>
          <a:bodyPr/>
          <a:lstStyle/>
          <a:p>
            <a:fld id="{A6608D14-6C04-4BB0-9887-CECCBE01C450}" type="datetimeFigureOut">
              <a:rPr lang="zh-CN" altLang="en-US" smtClean="0"/>
              <a:t>2023/8/2</a:t>
            </a:fld>
            <a:endParaRPr lang="zh-CN" altLang="en-US"/>
          </a:p>
        </p:txBody>
      </p:sp>
      <p:sp>
        <p:nvSpPr>
          <p:cNvPr id="3" name="页脚占位符 2">
            <a:extLst>
              <a:ext uri="{FF2B5EF4-FFF2-40B4-BE49-F238E27FC236}">
                <a16:creationId xmlns:a16="http://schemas.microsoft.com/office/drawing/2014/main" id="{0771785E-FE8F-1D23-5A1E-ED18EF39E30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64470C5-FF7D-1E02-DCE1-3C83ECB6C1F6}"/>
              </a:ext>
            </a:extLst>
          </p:cNvPr>
          <p:cNvSpPr>
            <a:spLocks noGrp="1"/>
          </p:cNvSpPr>
          <p:nvPr>
            <p:ph type="sldNum" sz="quarter" idx="12"/>
          </p:nvPr>
        </p:nvSpPr>
        <p:spPr/>
        <p:txBody>
          <a:bodyPr/>
          <a:lstStyle/>
          <a:p>
            <a:fld id="{B8259F7A-5B40-4986-B6F8-EAD2E3F358B2}" type="slidenum">
              <a:rPr lang="zh-CN" altLang="en-US" smtClean="0"/>
              <a:t>‹#›</a:t>
            </a:fld>
            <a:endParaRPr lang="zh-CN" altLang="en-US"/>
          </a:p>
        </p:txBody>
      </p:sp>
    </p:spTree>
    <p:extLst>
      <p:ext uri="{BB962C8B-B14F-4D97-AF65-F5344CB8AC3E}">
        <p14:creationId xmlns:p14="http://schemas.microsoft.com/office/powerpoint/2010/main" val="1561604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E347FE-2066-D071-3037-81EAEA46929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BBB39D0-3246-A646-4019-96ACEF9253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5104C1C-1E8F-60BF-8FD5-A14216CD50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CF11C20-D860-BA62-458C-7FCF93D024F6}"/>
              </a:ext>
            </a:extLst>
          </p:cNvPr>
          <p:cNvSpPr>
            <a:spLocks noGrp="1"/>
          </p:cNvSpPr>
          <p:nvPr>
            <p:ph type="dt" sz="half" idx="10"/>
          </p:nvPr>
        </p:nvSpPr>
        <p:spPr/>
        <p:txBody>
          <a:bodyPr/>
          <a:lstStyle/>
          <a:p>
            <a:fld id="{A6608D14-6C04-4BB0-9887-CECCBE01C450}" type="datetimeFigureOut">
              <a:rPr lang="zh-CN" altLang="en-US" smtClean="0"/>
              <a:t>2023/8/2</a:t>
            </a:fld>
            <a:endParaRPr lang="zh-CN" altLang="en-US"/>
          </a:p>
        </p:txBody>
      </p:sp>
      <p:sp>
        <p:nvSpPr>
          <p:cNvPr id="6" name="页脚占位符 5">
            <a:extLst>
              <a:ext uri="{FF2B5EF4-FFF2-40B4-BE49-F238E27FC236}">
                <a16:creationId xmlns:a16="http://schemas.microsoft.com/office/drawing/2014/main" id="{CC36A6D7-152A-26FC-E46E-F7942E9C5CA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1C0FD2C-2842-CC33-9AB0-418DA04A8953}"/>
              </a:ext>
            </a:extLst>
          </p:cNvPr>
          <p:cNvSpPr>
            <a:spLocks noGrp="1"/>
          </p:cNvSpPr>
          <p:nvPr>
            <p:ph type="sldNum" sz="quarter" idx="12"/>
          </p:nvPr>
        </p:nvSpPr>
        <p:spPr/>
        <p:txBody>
          <a:bodyPr/>
          <a:lstStyle/>
          <a:p>
            <a:fld id="{B8259F7A-5B40-4986-B6F8-EAD2E3F358B2}" type="slidenum">
              <a:rPr lang="zh-CN" altLang="en-US" smtClean="0"/>
              <a:t>‹#›</a:t>
            </a:fld>
            <a:endParaRPr lang="zh-CN" altLang="en-US"/>
          </a:p>
        </p:txBody>
      </p:sp>
    </p:spTree>
    <p:extLst>
      <p:ext uri="{BB962C8B-B14F-4D97-AF65-F5344CB8AC3E}">
        <p14:creationId xmlns:p14="http://schemas.microsoft.com/office/powerpoint/2010/main" val="3052307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517EA4-3898-512D-19D4-4785363BE7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C7AF6FB-60AE-9219-7056-CDB8771AF6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DA95169-C189-57DB-AEFE-1DD4ACF577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CDF66F7-65AA-B15A-FAD9-B2C3B665810C}"/>
              </a:ext>
            </a:extLst>
          </p:cNvPr>
          <p:cNvSpPr>
            <a:spLocks noGrp="1"/>
          </p:cNvSpPr>
          <p:nvPr>
            <p:ph type="dt" sz="half" idx="10"/>
          </p:nvPr>
        </p:nvSpPr>
        <p:spPr/>
        <p:txBody>
          <a:bodyPr/>
          <a:lstStyle/>
          <a:p>
            <a:fld id="{A6608D14-6C04-4BB0-9887-CECCBE01C450}" type="datetimeFigureOut">
              <a:rPr lang="zh-CN" altLang="en-US" smtClean="0"/>
              <a:t>2023/8/2</a:t>
            </a:fld>
            <a:endParaRPr lang="zh-CN" altLang="en-US"/>
          </a:p>
        </p:txBody>
      </p:sp>
      <p:sp>
        <p:nvSpPr>
          <p:cNvPr id="6" name="页脚占位符 5">
            <a:extLst>
              <a:ext uri="{FF2B5EF4-FFF2-40B4-BE49-F238E27FC236}">
                <a16:creationId xmlns:a16="http://schemas.microsoft.com/office/drawing/2014/main" id="{484693B4-FA01-5576-5A2B-16753F405BA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8E9FC88-38A4-895A-EFF0-C1424279A23F}"/>
              </a:ext>
            </a:extLst>
          </p:cNvPr>
          <p:cNvSpPr>
            <a:spLocks noGrp="1"/>
          </p:cNvSpPr>
          <p:nvPr>
            <p:ph type="sldNum" sz="quarter" idx="12"/>
          </p:nvPr>
        </p:nvSpPr>
        <p:spPr/>
        <p:txBody>
          <a:bodyPr/>
          <a:lstStyle/>
          <a:p>
            <a:fld id="{B8259F7A-5B40-4986-B6F8-EAD2E3F358B2}" type="slidenum">
              <a:rPr lang="zh-CN" altLang="en-US" smtClean="0"/>
              <a:t>‹#›</a:t>
            </a:fld>
            <a:endParaRPr lang="zh-CN" altLang="en-US"/>
          </a:p>
        </p:txBody>
      </p:sp>
    </p:spTree>
    <p:extLst>
      <p:ext uri="{BB962C8B-B14F-4D97-AF65-F5344CB8AC3E}">
        <p14:creationId xmlns:p14="http://schemas.microsoft.com/office/powerpoint/2010/main" val="1961478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FDF69E9-09ED-A1C2-0A1E-2F98EB249B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A79B8EB-4B2F-87FC-4D34-E6B8796285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0AA4A59-6A2F-EA13-F817-EBD782733C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608D14-6C04-4BB0-9887-CECCBE01C450}" type="datetimeFigureOut">
              <a:rPr lang="zh-CN" altLang="en-US" smtClean="0"/>
              <a:t>2023/8/2</a:t>
            </a:fld>
            <a:endParaRPr lang="zh-CN" altLang="en-US"/>
          </a:p>
        </p:txBody>
      </p:sp>
      <p:sp>
        <p:nvSpPr>
          <p:cNvPr id="5" name="页脚占位符 4">
            <a:extLst>
              <a:ext uri="{FF2B5EF4-FFF2-40B4-BE49-F238E27FC236}">
                <a16:creationId xmlns:a16="http://schemas.microsoft.com/office/drawing/2014/main" id="{BD8C5D15-B36D-154E-4DA1-CC2F48C963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983BFC1-4DC4-79E8-9817-21008F9D03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59F7A-5B40-4986-B6F8-EAD2E3F358B2}" type="slidenum">
              <a:rPr lang="zh-CN" altLang="en-US" smtClean="0"/>
              <a:t>‹#›</a:t>
            </a:fld>
            <a:endParaRPr lang="zh-CN" altLang="en-US"/>
          </a:p>
        </p:txBody>
      </p:sp>
    </p:spTree>
    <p:extLst>
      <p:ext uri="{BB962C8B-B14F-4D97-AF65-F5344CB8AC3E}">
        <p14:creationId xmlns:p14="http://schemas.microsoft.com/office/powerpoint/2010/main" val="2783425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kathy@cs.columbia.edu" TargetMode="External"/><Relationship Id="rId2" Type="http://schemas.openxmlformats.org/officeDocument/2006/relationships/hyperlink" Target="mailto:eallaway@cs.columbia.edu"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AAF7B8-113F-0E4A-E160-66B19328181E}"/>
              </a:ext>
            </a:extLst>
          </p:cNvPr>
          <p:cNvSpPr>
            <a:spLocks noGrp="1"/>
          </p:cNvSpPr>
          <p:nvPr>
            <p:ph type="ctrTitle"/>
          </p:nvPr>
        </p:nvSpPr>
        <p:spPr/>
        <p:txBody>
          <a:bodyPr>
            <a:normAutofit/>
          </a:bodyPr>
          <a:lstStyle/>
          <a:p>
            <a:r>
              <a:rPr lang="en-US" altLang="zh-CN" sz="4800" b="1">
                <a:solidFill>
                  <a:srgbClr val="000000"/>
                </a:solidFill>
                <a:effectLst/>
                <a:latin typeface="NimbusRomNo9L-Medi"/>
              </a:rPr>
              <a:t>Zero-Shot Stance Detection: </a:t>
            </a:r>
            <a:br>
              <a:rPr lang="en-US" altLang="zh-CN" sz="16600"/>
            </a:br>
            <a:r>
              <a:rPr lang="en-US" altLang="zh-CN" sz="4800" b="1">
                <a:solidFill>
                  <a:srgbClr val="000000"/>
                </a:solidFill>
                <a:effectLst/>
                <a:latin typeface="NimbusRomNo9L-Medi"/>
              </a:rPr>
              <a:t>A Dataset and Model using Generalized Topic Representations </a:t>
            </a:r>
            <a:endParaRPr lang="zh-CN" altLang="en-US" sz="16600" dirty="0"/>
          </a:p>
        </p:txBody>
      </p:sp>
      <p:sp>
        <p:nvSpPr>
          <p:cNvPr id="3" name="副标题 2">
            <a:extLst>
              <a:ext uri="{FF2B5EF4-FFF2-40B4-BE49-F238E27FC236}">
                <a16:creationId xmlns:a16="http://schemas.microsoft.com/office/drawing/2014/main" id="{74054344-4B12-7CE5-B177-3F27F429A396}"/>
              </a:ext>
            </a:extLst>
          </p:cNvPr>
          <p:cNvSpPr>
            <a:spLocks noGrp="1"/>
          </p:cNvSpPr>
          <p:nvPr>
            <p:ph type="subTitle" idx="1"/>
          </p:nvPr>
        </p:nvSpPr>
        <p:spPr>
          <a:xfrm>
            <a:off x="1524000" y="4051004"/>
            <a:ext cx="9144000" cy="1206795"/>
          </a:xfrm>
        </p:spPr>
        <p:txBody>
          <a:bodyPr>
            <a:normAutofit/>
          </a:bodyPr>
          <a:lstStyle/>
          <a:p>
            <a:r>
              <a:rPr lang="zh-CN" altLang="en-US" b="1">
                <a:solidFill>
                  <a:srgbClr val="000000"/>
                </a:solidFill>
                <a:effectLst/>
                <a:latin typeface="SourceHanSerifCN-Bold"/>
              </a:rPr>
              <a:t>零 样 本 立 场 检 测 </a:t>
            </a:r>
            <a:r>
              <a:rPr lang="en-US" altLang="zh-CN" b="1">
                <a:solidFill>
                  <a:srgbClr val="000000"/>
                </a:solidFill>
                <a:effectLst/>
                <a:latin typeface="Times-Bold"/>
              </a:rPr>
              <a:t>: </a:t>
            </a:r>
            <a:r>
              <a:rPr lang="zh-CN" altLang="en-US" b="1">
                <a:solidFill>
                  <a:srgbClr val="000000"/>
                </a:solidFill>
                <a:effectLst/>
                <a:latin typeface="SourceHanSerifCN-Bold"/>
              </a:rPr>
              <a:t>基 于 广 义 主 题 表 示 的 数 据 集 和 模 型</a:t>
            </a:r>
            <a:endParaRPr lang="zh-CN" altLang="en-US" sz="3200" dirty="0"/>
          </a:p>
        </p:txBody>
      </p:sp>
    </p:spTree>
    <p:extLst>
      <p:ext uri="{BB962C8B-B14F-4D97-AF65-F5344CB8AC3E}">
        <p14:creationId xmlns:p14="http://schemas.microsoft.com/office/powerpoint/2010/main" val="2050221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F121F5-238E-D644-E63D-188C7BFACC6B}"/>
              </a:ext>
            </a:extLst>
          </p:cNvPr>
          <p:cNvSpPr>
            <a:spLocks noGrp="1"/>
          </p:cNvSpPr>
          <p:nvPr>
            <p:ph type="title"/>
          </p:nvPr>
        </p:nvSpPr>
        <p:spPr/>
        <p:txBody>
          <a:bodyPr/>
          <a:lstStyle/>
          <a:p>
            <a:r>
              <a:rPr lang="en-US" altLang="zh-CN" sz="4400" b="1" dirty="0">
                <a:solidFill>
                  <a:srgbClr val="000000"/>
                </a:solidFill>
                <a:effectLst>
                  <a:outerShdw blurRad="38100" dist="38100" dir="2700000" algn="tl">
                    <a:srgbClr val="000000">
                      <a:alpha val="43137"/>
                    </a:srgbClr>
                  </a:outerShdw>
                </a:effectLst>
                <a:latin typeface="NimbusRomNo9L-Medi"/>
                <a:ea typeface="等线" panose="02010600030101010101" pitchFamily="2" charset="-122"/>
                <a:cs typeface="Times New Roman" panose="02020603050405020304" pitchFamily="18" charset="0"/>
              </a:rPr>
              <a:t>Methods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33D7E82-7FA5-9949-F7E4-B25A80D926AC}"/>
                  </a:ext>
                </a:extLst>
              </p:cNvPr>
              <p:cNvSpPr>
                <a:spLocks noGrp="1"/>
              </p:cNvSpPr>
              <p:nvPr>
                <p:ph idx="1"/>
              </p:nvPr>
            </p:nvSpPr>
            <p:spPr>
              <a:xfrm>
                <a:off x="838200" y="1526959"/>
                <a:ext cx="10515600" cy="5069149"/>
              </a:xfrm>
            </p:spPr>
            <p:txBody>
              <a:bodyPr/>
              <a:lstStyle/>
              <a:p>
                <a:pPr algn="l">
                  <a:lnSpc>
                    <a:spcPct val="100000"/>
                  </a:lnSpc>
                </a:pPr>
                <a:r>
                  <a:rPr lang="zh-CN" altLang="zh-CN" sz="1800" b="1" kern="100">
                    <a:solidFill>
                      <a:srgbClr val="000000"/>
                    </a:solidFill>
                    <a:effectLst/>
                    <a:latin typeface="SourceHanSerifCN-Bold"/>
                    <a:ea typeface="等线" panose="02010600030101010101" pitchFamily="2" charset="-122"/>
                    <a:cs typeface="Times New Roman" panose="02020603050405020304" pitchFamily="18" charset="0"/>
                  </a:rPr>
                  <a:t>上</a:t>
                </a:r>
                <a:r>
                  <a:rPr lang="zh-CN" altLang="zh-CN" sz="1800" b="1" kern="100">
                    <a:solidFill>
                      <a:srgbClr val="000000"/>
                    </a:solidFill>
                    <a:effectLst/>
                    <a:latin typeface="等线" panose="02010600030101010101" pitchFamily="2" charset="-122"/>
                    <a:ea typeface="SourceHanSerifCN-Bold"/>
                    <a:cs typeface="Times New Roman" panose="02020603050405020304" pitchFamily="18" charset="0"/>
                  </a:rPr>
                  <a:t> </a:t>
                </a:r>
                <a:r>
                  <a:rPr lang="zh-CN" altLang="zh-CN" sz="1800" b="1" kern="100">
                    <a:solidFill>
                      <a:srgbClr val="000000"/>
                    </a:solidFill>
                    <a:effectLst/>
                    <a:latin typeface="SourceHanSerifCN-Bold"/>
                    <a:ea typeface="等线" panose="02010600030101010101" pitchFamily="2" charset="-122"/>
                    <a:cs typeface="Times New Roman" panose="02020603050405020304" pitchFamily="18" charset="0"/>
                  </a:rPr>
                  <a:t>下</a:t>
                </a:r>
                <a:r>
                  <a:rPr lang="zh-CN" altLang="zh-CN" sz="1800" b="1" kern="100">
                    <a:solidFill>
                      <a:srgbClr val="000000"/>
                    </a:solidFill>
                    <a:effectLst/>
                    <a:latin typeface="等线" panose="02010600030101010101" pitchFamily="2" charset="-122"/>
                    <a:ea typeface="SourceHanSerifCN-Bold"/>
                    <a:cs typeface="Times New Roman" panose="02020603050405020304" pitchFamily="18" charset="0"/>
                  </a:rPr>
                  <a:t> </a:t>
                </a:r>
                <a:r>
                  <a:rPr lang="zh-CN" altLang="zh-CN" sz="1800" b="1" kern="100">
                    <a:solidFill>
                      <a:srgbClr val="000000"/>
                    </a:solidFill>
                    <a:effectLst/>
                    <a:latin typeface="SourceHanSerifCN-Bold"/>
                    <a:ea typeface="等线" panose="02010600030101010101" pitchFamily="2" charset="-122"/>
                    <a:cs typeface="Times New Roman" panose="02020603050405020304" pitchFamily="18" charset="0"/>
                  </a:rPr>
                  <a:t>文</a:t>
                </a:r>
                <a:r>
                  <a:rPr lang="zh-CN" altLang="zh-CN" sz="1800" b="1" kern="100">
                    <a:solidFill>
                      <a:srgbClr val="000000"/>
                    </a:solidFill>
                    <a:effectLst/>
                    <a:latin typeface="等线" panose="02010600030101010101" pitchFamily="2" charset="-122"/>
                    <a:ea typeface="SourceHanSerifCN-Bold"/>
                    <a:cs typeface="Times New Roman" panose="02020603050405020304" pitchFamily="18" charset="0"/>
                  </a:rPr>
                  <a:t> </a:t>
                </a:r>
                <a:r>
                  <a:rPr lang="zh-CN" altLang="zh-CN" sz="1800" b="1" kern="100">
                    <a:solidFill>
                      <a:srgbClr val="000000"/>
                    </a:solidFill>
                    <a:effectLst/>
                    <a:latin typeface="SourceHanSerifCN-Bold"/>
                    <a:ea typeface="等线" panose="02010600030101010101" pitchFamily="2" charset="-122"/>
                    <a:cs typeface="Times New Roman" panose="02020603050405020304" pitchFamily="18" charset="0"/>
                  </a:rPr>
                  <a:t>条</a:t>
                </a:r>
                <a:r>
                  <a:rPr lang="zh-CN" altLang="zh-CN" sz="1800" b="1" kern="100">
                    <a:solidFill>
                      <a:srgbClr val="000000"/>
                    </a:solidFill>
                    <a:effectLst/>
                    <a:latin typeface="等线" panose="02010600030101010101" pitchFamily="2" charset="-122"/>
                    <a:ea typeface="SourceHanSerifCN-Bold"/>
                    <a:cs typeface="Times New Roman" panose="02020603050405020304" pitchFamily="18" charset="0"/>
                  </a:rPr>
                  <a:t> </a:t>
                </a:r>
                <a:r>
                  <a:rPr lang="zh-CN" altLang="zh-CN" sz="1800" b="1" kern="100">
                    <a:solidFill>
                      <a:srgbClr val="000000"/>
                    </a:solidFill>
                    <a:effectLst/>
                    <a:latin typeface="SourceHanSerifCN-Bold"/>
                    <a:ea typeface="等线" panose="02010600030101010101" pitchFamily="2" charset="-122"/>
                    <a:cs typeface="Times New Roman" panose="02020603050405020304" pitchFamily="18" charset="0"/>
                  </a:rPr>
                  <a:t>件</a:t>
                </a:r>
                <a:r>
                  <a:rPr lang="zh-CN" altLang="zh-CN" sz="1800" b="1" kern="100">
                    <a:solidFill>
                      <a:srgbClr val="000000"/>
                    </a:solidFill>
                    <a:effectLst/>
                    <a:latin typeface="等线" panose="02010600030101010101" pitchFamily="2" charset="-122"/>
                    <a:ea typeface="SourceHanSerifCN-Bold"/>
                    <a:cs typeface="Times New Roman" panose="02020603050405020304" pitchFamily="18" charset="0"/>
                  </a:rPr>
                  <a:t> </a:t>
                </a:r>
                <a:r>
                  <a:rPr lang="zh-CN" altLang="zh-CN" sz="1800" b="1" kern="100">
                    <a:solidFill>
                      <a:srgbClr val="000000"/>
                    </a:solidFill>
                    <a:effectLst/>
                    <a:latin typeface="SourceHanSerifCN-Bold"/>
                    <a:ea typeface="等线" panose="02010600030101010101" pitchFamily="2" charset="-122"/>
                    <a:cs typeface="Times New Roman" panose="02020603050405020304" pitchFamily="18" charset="0"/>
                  </a:rPr>
                  <a:t>编</a:t>
                </a:r>
                <a:r>
                  <a:rPr lang="zh-CN" altLang="zh-CN" sz="1800" b="1" kern="100">
                    <a:solidFill>
                      <a:srgbClr val="000000"/>
                    </a:solidFill>
                    <a:effectLst/>
                    <a:latin typeface="等线" panose="02010600030101010101" pitchFamily="2" charset="-122"/>
                    <a:ea typeface="SourceHanSerifCN-Bold"/>
                    <a:cs typeface="Times New Roman" panose="02020603050405020304" pitchFamily="18" charset="0"/>
                  </a:rPr>
                  <a:t> </a:t>
                </a:r>
                <a:r>
                  <a:rPr lang="zh-CN" altLang="zh-CN" sz="1800" b="1" kern="100">
                    <a:solidFill>
                      <a:srgbClr val="000000"/>
                    </a:solidFill>
                    <a:effectLst/>
                    <a:latin typeface="SourceHanSerifCN-Bold"/>
                    <a:ea typeface="等线" panose="02010600030101010101" pitchFamily="2" charset="-122"/>
                    <a:cs typeface="Times New Roman" panose="02020603050405020304" pitchFamily="18" charset="0"/>
                  </a:rPr>
                  <a:t>码</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00000"/>
                  </a:lnSpc>
                </a:pP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由于计算文档的立场取决于主题，因此之前的跨目标立场方法发现，双向条件编码</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根据主题对文档表示进行条件化</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提供了很大的改进</a:t>
                </a:r>
                <a:r>
                  <a:rPr lang="zh-CN" altLang="zh-CN" sz="1800" kern="0" dirty="0">
                    <a:solidFill>
                      <a:srgbClr val="00007F"/>
                    </a:solidFill>
                    <a:effectLst/>
                    <a:latin typeface="SourceHanSerifCN-Regular"/>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然而，之前的工作使用的是静态词嵌入，我们希望利用上下文</a:t>
                </a:r>
                <a:r>
                  <a:rPr lang="zh-CN" altLang="zh-CN" sz="1800" kern="0" dirty="0">
                    <a:solidFill>
                      <a:srgbClr val="000000"/>
                    </a:solidFill>
                    <a:effectLst/>
                    <a:latin typeface="Times-Roman"/>
                    <a:ea typeface="宋体" panose="02010600030101010101" pitchFamily="2" charset="-122"/>
                    <a:cs typeface="宋体" panose="02010600030101010101" pitchFamily="2" charset="-122"/>
                  </a:rPr>
                  <a:t>嵌入</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。因此，我们使用</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BERT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联合嵌入文档和主题</a:t>
                </a:r>
                <a:r>
                  <a:rPr lang="zh-CN" altLang="zh-CN" sz="1800" kern="0" dirty="0">
                    <a:solidFill>
                      <a:srgbClr val="00007F"/>
                    </a:solidFill>
                    <a:effectLst/>
                    <a:latin typeface="SourceHanSerifCN-Regular"/>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也就是说，我们将文档和主题视为一对句子，并得到两个标记嵌入序列</a:t>
                </a:r>
                <a14:m>
                  <m:oMath xmlns:m="http://schemas.openxmlformats.org/officeDocument/2006/math">
                    <m:acc>
                      <m:accPr>
                        <m:chr m:val="̅"/>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acc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𝑡</m:t>
                        </m:r>
                      </m:e>
                    </m:acc>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p>
                      <m:sSup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p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𝑡</m:t>
                        </m:r>
                      </m:e>
                      <m:sup>
                        <m:d>
                          <m:d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d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m:t>
                            </m:r>
                          </m:e>
                        </m:d>
                      </m:sup>
                    </m:s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p>
                      <m:sSup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p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𝑡</m:t>
                        </m:r>
                      </m:e>
                      <m:sup>
                        <m:d>
                          <m:d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d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𝑚</m:t>
                            </m:r>
                          </m:e>
                        </m:d>
                      </m:sup>
                    </m:sSup>
                  </m:oMath>
                </a14:m>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表示主题</a:t>
                </a:r>
                <a14:m>
                  <m:oMath xmlns:m="http://schemas.openxmlformats.org/officeDocument/2006/math">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𝑡</m:t>
                    </m:r>
                  </m:oMath>
                </a14:m>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和</a:t>
                </a:r>
                <a14:m>
                  <m:oMath xmlns:m="http://schemas.openxmlformats.org/officeDocument/2006/math">
                    <m:acc>
                      <m:accPr>
                        <m:chr m:val="̅"/>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acc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𝑑</m:t>
                        </m:r>
                      </m:e>
                    </m:acc>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p>
                      <m:sSup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p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𝑑</m:t>
                        </m:r>
                      </m:e>
                      <m:sup>
                        <m:d>
                          <m:d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d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m:t>
                            </m:r>
                          </m:e>
                        </m:d>
                      </m:sup>
                    </m:s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p>
                      <m:sSup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p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𝑑</m:t>
                        </m:r>
                      </m:e>
                      <m:sup>
                        <m:d>
                          <m:d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d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𝑛</m:t>
                            </m:r>
                          </m:e>
                        </m:d>
                      </m:sup>
                    </m:sSup>
                  </m:oMath>
                </a14:m>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表示文档</a:t>
                </a:r>
                <a14:m>
                  <m:oMath xmlns:m="http://schemas.openxmlformats.org/officeDocument/2006/math">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𝑑</m:t>
                    </m:r>
                  </m:oMath>
                </a14:m>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。因此，文本嵌入隐式地以主题为条件，反之亦然。</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00000"/>
                  </a:lnSpc>
                </a:pPr>
                <a:r>
                  <a:rPr lang="zh-CN" altLang="zh-CN" sz="1800" b="1" kern="100">
                    <a:solidFill>
                      <a:srgbClr val="000000"/>
                    </a:solidFill>
                    <a:effectLst/>
                    <a:latin typeface="SourceHanSerifCN-Bold"/>
                    <a:ea typeface="等线" panose="02010600030101010101" pitchFamily="2" charset="-122"/>
                    <a:cs typeface="Times New Roman" panose="02020603050405020304" pitchFamily="18" charset="0"/>
                  </a:rPr>
                  <a:t>广</a:t>
                </a:r>
                <a:r>
                  <a:rPr lang="zh-CN" altLang="zh-CN" sz="1800" b="1" kern="100">
                    <a:solidFill>
                      <a:srgbClr val="000000"/>
                    </a:solidFill>
                    <a:effectLst/>
                    <a:latin typeface="等线" panose="02010600030101010101" pitchFamily="2" charset="-122"/>
                    <a:ea typeface="SourceHanSerifCN-Bold"/>
                    <a:cs typeface="Times New Roman" panose="02020603050405020304" pitchFamily="18" charset="0"/>
                  </a:rPr>
                  <a:t> </a:t>
                </a:r>
                <a:r>
                  <a:rPr lang="zh-CN" altLang="zh-CN" sz="1800" b="1" kern="100">
                    <a:solidFill>
                      <a:srgbClr val="000000"/>
                    </a:solidFill>
                    <a:effectLst/>
                    <a:latin typeface="SourceHanSerifCN-Bold"/>
                    <a:ea typeface="等线" panose="02010600030101010101" pitchFamily="2" charset="-122"/>
                    <a:cs typeface="Times New Roman" panose="02020603050405020304" pitchFamily="18" charset="0"/>
                  </a:rPr>
                  <a:t>义</a:t>
                </a:r>
                <a:r>
                  <a:rPr lang="zh-CN" altLang="zh-CN" sz="1800" b="1" kern="100">
                    <a:solidFill>
                      <a:srgbClr val="000000"/>
                    </a:solidFill>
                    <a:effectLst/>
                    <a:latin typeface="等线" panose="02010600030101010101" pitchFamily="2" charset="-122"/>
                    <a:ea typeface="SourceHanSerifCN-Bold"/>
                    <a:cs typeface="Times New Roman" panose="02020603050405020304" pitchFamily="18" charset="0"/>
                  </a:rPr>
                  <a:t> </a:t>
                </a:r>
                <a:r>
                  <a:rPr lang="zh-CN" altLang="zh-CN" sz="1800" b="1" kern="100">
                    <a:solidFill>
                      <a:srgbClr val="000000"/>
                    </a:solidFill>
                    <a:effectLst/>
                    <a:latin typeface="SourceHanSerifCN-Bold"/>
                    <a:ea typeface="等线" panose="02010600030101010101" pitchFamily="2" charset="-122"/>
                    <a:cs typeface="Times New Roman" panose="02020603050405020304" pitchFamily="18" charset="0"/>
                  </a:rPr>
                  <a:t>主</a:t>
                </a:r>
                <a:r>
                  <a:rPr lang="zh-CN" altLang="zh-CN" sz="1800" b="1" kern="100">
                    <a:solidFill>
                      <a:srgbClr val="000000"/>
                    </a:solidFill>
                    <a:effectLst/>
                    <a:latin typeface="等线" panose="02010600030101010101" pitchFamily="2" charset="-122"/>
                    <a:ea typeface="SourceHanSerifCN-Bold"/>
                    <a:cs typeface="Times New Roman" panose="02020603050405020304" pitchFamily="18" charset="0"/>
                  </a:rPr>
                  <a:t> </a:t>
                </a:r>
                <a:r>
                  <a:rPr lang="zh-CN" altLang="zh-CN" sz="1800" b="1" kern="100">
                    <a:solidFill>
                      <a:srgbClr val="000000"/>
                    </a:solidFill>
                    <a:effectLst/>
                    <a:latin typeface="SourceHanSerifCN-Bold"/>
                    <a:ea typeface="等线" panose="02010600030101010101" pitchFamily="2" charset="-122"/>
                    <a:cs typeface="Times New Roman" panose="02020603050405020304" pitchFamily="18" charset="0"/>
                  </a:rPr>
                  <a:t>题</a:t>
                </a:r>
                <a:r>
                  <a:rPr lang="zh-CN" altLang="zh-CN" sz="1800" b="1" kern="100">
                    <a:solidFill>
                      <a:srgbClr val="000000"/>
                    </a:solidFill>
                    <a:effectLst/>
                    <a:latin typeface="等线" panose="02010600030101010101" pitchFamily="2" charset="-122"/>
                    <a:ea typeface="SourceHanSerifCN-Bold"/>
                    <a:cs typeface="Times New Roman" panose="02020603050405020304" pitchFamily="18" charset="0"/>
                  </a:rPr>
                  <a:t> </a:t>
                </a:r>
                <a:r>
                  <a:rPr lang="zh-CN" altLang="zh-CN" sz="1800" b="1" kern="100">
                    <a:solidFill>
                      <a:srgbClr val="000000"/>
                    </a:solidFill>
                    <a:effectLst/>
                    <a:latin typeface="SourceHanSerifCN-Bold"/>
                    <a:ea typeface="等线" panose="02010600030101010101" pitchFamily="2" charset="-122"/>
                    <a:cs typeface="Times New Roman" panose="02020603050405020304" pitchFamily="18" charset="0"/>
                  </a:rPr>
                  <a:t>表</a:t>
                </a:r>
                <a:r>
                  <a:rPr lang="zh-CN" altLang="zh-CN" sz="1800" b="1" kern="100">
                    <a:solidFill>
                      <a:srgbClr val="000000"/>
                    </a:solidFill>
                    <a:effectLst/>
                    <a:latin typeface="等线" panose="02010600030101010101" pitchFamily="2" charset="-122"/>
                    <a:ea typeface="SourceHanSerifCN-Bold"/>
                    <a:cs typeface="Times New Roman" panose="02020603050405020304" pitchFamily="18" charset="0"/>
                  </a:rPr>
                  <a:t> </a:t>
                </a:r>
                <a:r>
                  <a:rPr lang="zh-CN" altLang="zh-CN" sz="1800" b="1" kern="100">
                    <a:solidFill>
                      <a:srgbClr val="000000"/>
                    </a:solidFill>
                    <a:effectLst/>
                    <a:latin typeface="SourceHanSerifCN-Bold"/>
                    <a:ea typeface="等线" panose="02010600030101010101" pitchFamily="2" charset="-122"/>
                    <a:cs typeface="Times New Roman" panose="02020603050405020304" pitchFamily="18" charset="0"/>
                  </a:rPr>
                  <a:t>示</a:t>
                </a:r>
                <a:r>
                  <a:rPr lang="zh-CN" altLang="zh-CN" sz="1800" b="1" kern="100">
                    <a:solidFill>
                      <a:srgbClr val="000000"/>
                    </a:solidFill>
                    <a:effectLst/>
                    <a:latin typeface="等线" panose="02010600030101010101" pitchFamily="2" charset="-122"/>
                    <a:ea typeface="SourceHanSerifCN-Bold"/>
                    <a:cs typeface="Times New Roman" panose="02020603050405020304" pitchFamily="18" charset="0"/>
                  </a:rPr>
                  <a:t> </a:t>
                </a:r>
                <a:r>
                  <a:rPr lang="en-US" altLang="zh-CN" sz="1800" b="1" kern="100">
                    <a:solidFill>
                      <a:srgbClr val="000000"/>
                    </a:solidFill>
                    <a:effectLst/>
                    <a:latin typeface="Times-Bold"/>
                    <a:ea typeface="等线" panose="02010600030101010101" pitchFamily="2" charset="-122"/>
                    <a:cs typeface="Times New Roman" panose="02020603050405020304" pitchFamily="18" charset="0"/>
                  </a:rPr>
                  <a:t>(</a:t>
                </a:r>
                <a:r>
                  <a:rPr lang="en-US" altLang="zh-CN" sz="1800" b="1" kern="100" dirty="0">
                    <a:solidFill>
                      <a:srgbClr val="000000"/>
                    </a:solidFill>
                    <a:effectLst/>
                    <a:latin typeface="Times-Bold"/>
                    <a:ea typeface="等线" panose="02010600030101010101" pitchFamily="2" charset="-122"/>
                    <a:cs typeface="Times New Roman" panose="02020603050405020304" pitchFamily="18" charset="0"/>
                  </a:rPr>
                  <a:t>GTR)</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00000"/>
                  </a:lnSpc>
                </a:pP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对于数据中的每个示例</a:t>
                </a:r>
                <a14:m>
                  <m:oMath xmlns:m="http://schemas.openxmlformats.org/officeDocument/2006/math">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𝑥</m:t>
                    </m:r>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𝑑</m:t>
                    </m:r>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𝑡</m:t>
                    </m:r>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𝑦</m:t>
                    </m:r>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oMath>
                </a14:m>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，我们计算一个广义主题表示</a:t>
                </a:r>
                <a14:m>
                  <m:oMath xmlns:m="http://schemas.openxmlformats.org/officeDocument/2006/math">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𝑟</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𝑑𝑡</m:t>
                        </m:r>
                      </m:sub>
                    </m:sSub>
                  </m:oMath>
                </a14:m>
                <a:r>
                  <a:rPr lang="en-US" altLang="zh-CN" sz="1800" kern="0" dirty="0">
                    <a:solidFill>
                      <a:srgbClr val="000000"/>
                    </a:solidFill>
                    <a:effectLst/>
                    <a:latin typeface="Times-Roman"/>
                    <a:ea typeface="宋体" panose="02010600030101010101" pitchFamily="2" charset="-122"/>
                    <a:cs typeface="宋体" panose="02010600030101010101" pitchFamily="2" charset="-122"/>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0" dirty="0">
                    <a:solidFill>
                      <a:srgbClr val="000000"/>
                    </a:solidFill>
                    <a:effectLst/>
                    <a:latin typeface="Times-Roman"/>
                    <a:ea typeface="宋体" panose="02010600030101010101" pitchFamily="2" charset="-122"/>
                    <a:cs typeface="宋体" panose="02010600030101010101" pitchFamily="2" charset="-122"/>
                  </a:rPr>
                  <a:t>即在欧几里得空间中最接近</a:t>
                </a:r>
                <a14:m>
                  <m:oMath xmlns:m="http://schemas.openxmlformats.org/officeDocument/2006/math">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𝑥</m:t>
                    </m:r>
                  </m:oMath>
                </a14:m>
                <a:r>
                  <a:rPr lang="zh-CN" altLang="zh-CN" sz="1800" kern="0" dirty="0">
                    <a:solidFill>
                      <a:srgbClr val="000000"/>
                    </a:solidFill>
                    <a:effectLst/>
                    <a:latin typeface="Times-Roman"/>
                    <a:ea typeface="宋体" panose="02010600030101010101" pitchFamily="2" charset="-122"/>
                    <a:cs typeface="宋体" panose="02010600030101010101" pitchFamily="2" charset="-122"/>
                  </a:rPr>
                  <a:t>的聚类的中心点</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。我们使用</a:t>
                </a:r>
                <a14:m>
                  <m:oMath xmlns:m="http://schemas.openxmlformats.org/officeDocument/2006/math">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𝑣</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𝑑𝑡</m:t>
                        </m:r>
                      </m:sub>
                    </m:s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d>
                      <m:dPr>
                        <m:begChr m:val="["/>
                        <m:endChr m:val="]"/>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dPr>
                      <m:e>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𝑣</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𝑑</m:t>
                            </m:r>
                          </m:sub>
                        </m:s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𝑣</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𝑡</m:t>
                            </m:r>
                          </m:sub>
                        </m:sSub>
                      </m:e>
                    </m:d>
                  </m:oMath>
                </a14:m>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（文档</a:t>
                </a:r>
                <a14:m>
                  <m:oMath xmlns:m="http://schemas.openxmlformats.org/officeDocument/2006/math">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𝑑</m:t>
                    </m:r>
                  </m:oMath>
                </a14:m>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和文本</a:t>
                </a:r>
                <a14:m>
                  <m:oMath xmlns:m="http://schemas.openxmlformats.org/officeDocument/2006/math">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𝑡</m:t>
                    </m:r>
                  </m:oMath>
                </a14:m>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的表示）进行分层聚类，以获得聚类。对于每个唯一的文档</a:t>
                </a:r>
                <a14:m>
                  <m:oMath xmlns:m="http://schemas.openxmlformats.org/officeDocument/2006/math">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𝑑</m:t>
                    </m:r>
                  </m:oMath>
                </a14:m>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和唯一的主题</a:t>
                </a:r>
                <a14:m>
                  <m:oMath xmlns:m="http://schemas.openxmlformats.org/officeDocument/2006/math">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𝑡</m:t>
                    </m:r>
                  </m:oMath>
                </a14:m>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，使用一个</a:t>
                </a:r>
                <a14:m>
                  <m:oMath xmlns:m="http://schemas.openxmlformats.org/officeDocument/2006/math">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𝑣</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𝑑</m:t>
                        </m:r>
                      </m:sub>
                    </m:s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p>
                      <m:sSup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pPr>
                      <m:e>
                        <m:r>
                          <a:rPr lang="en-US" altLang="zh-CN" sz="1800" i="1" kern="100">
                            <a:solidFill>
                              <a:srgbClr val="121212"/>
                            </a:solidFill>
                            <a:effectLst/>
                            <a:latin typeface="Cambria Math" panose="02040503050406030204" pitchFamily="18" charset="0"/>
                            <a:ea typeface="MS Gothic" panose="020B0609070205080204" pitchFamily="49" charset="-128"/>
                            <a:cs typeface="MS Gothic" panose="020B0609070205080204" pitchFamily="49" charset="-128"/>
                          </a:rPr>
                          <m:t>ℝ</m:t>
                        </m:r>
                      </m:e>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𝐸</m:t>
                        </m:r>
                      </m:sup>
                    </m:sSup>
                  </m:oMath>
                </a14:m>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和一个</a:t>
                </a:r>
                <a:r>
                  <a:rPr lang="zh-CN" altLang="zh-CN" sz="1800" kern="0" dirty="0">
                    <a:solidFill>
                      <a:srgbClr val="000000"/>
                    </a:solidFill>
                    <a:effectLst/>
                    <a:latin typeface="等线" panose="02010600030101010101" pitchFamily="2" charset="-122"/>
                    <a:ea typeface="SourceHanSerifCN-Regular"/>
                    <a:cs typeface="宋体" panose="02010600030101010101" pitchFamily="2" charset="-122"/>
                  </a:rPr>
                  <a:t> </a:t>
                </a:r>
                <a14:m>
                  <m:oMath xmlns:m="http://schemas.openxmlformats.org/officeDocument/2006/math">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𝑣</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𝑡</m:t>
                        </m:r>
                      </m:sub>
                    </m:s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p>
                      <m:sSup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pPr>
                      <m:e>
                        <m:r>
                          <a:rPr lang="en-US" altLang="zh-CN" sz="1800" i="1" kern="100">
                            <a:solidFill>
                              <a:srgbClr val="121212"/>
                            </a:solidFill>
                            <a:effectLst/>
                            <a:latin typeface="Cambria Math" panose="02040503050406030204" pitchFamily="18" charset="0"/>
                            <a:ea typeface="MS Gothic" panose="020B0609070205080204" pitchFamily="49" charset="-128"/>
                            <a:cs typeface="MS Gothic" panose="020B0609070205080204" pitchFamily="49" charset="-128"/>
                          </a:rPr>
                          <m:t>ℝ</m:t>
                        </m:r>
                      </m:e>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𝐸</m:t>
                        </m:r>
                      </m:sup>
                    </m:sSup>
                  </m:oMath>
                </a14:m>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a:t>
                </a:r>
                <a:r>
                  <a:rPr lang="en-US" altLang="zh-CN" sz="1800" kern="0" dirty="0">
                    <a:solidFill>
                      <a:srgbClr val="000000"/>
                    </a:solidFill>
                    <a:effectLst/>
                    <a:latin typeface="SourceHanSerifCN-Regular"/>
                    <a:ea typeface="宋体" panose="02010600030101010101" pitchFamily="2" charset="-122"/>
                    <a:cs typeface="宋体" panose="02010600030101010101" pitchFamily="2" charset="-122"/>
                  </a:rPr>
                  <a:t>E</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为嵌入维度）。</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00000"/>
                  </a:lnSpc>
                </a:pP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为了获得</a:t>
                </a:r>
                <a14:m>
                  <m:oMath xmlns:m="http://schemas.openxmlformats.org/officeDocument/2006/math">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𝑣</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𝑑</m:t>
                        </m:r>
                      </m:sub>
                    </m:sSub>
                  </m:oMath>
                </a14:m>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和</a:t>
                </a:r>
                <a14:m>
                  <m:oMath xmlns:m="http://schemas.openxmlformats.org/officeDocument/2006/math">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𝑣</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𝑡</m:t>
                        </m:r>
                      </m:sub>
                    </m:sSub>
                  </m:oMath>
                </a14:m>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，我们首先使用</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BERT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分别嵌入文档和主题，然后计算标记嵌入的加权平均值</a:t>
                </a:r>
                <a14:m>
                  <m:oMath xmlns:m="http://schemas.openxmlformats.org/officeDocument/2006/math">
                    <m:acc>
                      <m:accPr>
                        <m:chr m:val="̅"/>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acc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𝑑</m:t>
                        </m:r>
                      </m:e>
                    </m:acc>
                  </m:oMath>
                </a14:m>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（和类似的</a:t>
                </a:r>
                <a14:m>
                  <m:oMath xmlns:m="http://schemas.openxmlformats.org/officeDocument/2006/math">
                    <m:acc>
                      <m:accPr>
                        <m:chr m:val="̅"/>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acc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𝑡</m:t>
                        </m:r>
                      </m:e>
                    </m:acc>
                  </m:oMath>
                </a14:m>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）。通过这种方式，</a:t>
                </a:r>
                <a14:m>
                  <m:oMath xmlns:m="http://schemas.openxmlformats.org/officeDocument/2006/math">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𝑣</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𝑑</m:t>
                        </m:r>
                      </m:sub>
                    </m:sSub>
                  </m:oMath>
                </a14:m>
                <a:r>
                  <a:rPr lang="en-US" altLang="zh-CN" sz="1800" kern="0" dirty="0">
                    <a:solidFill>
                      <a:srgbClr val="000000"/>
                    </a:solidFill>
                    <a:effectLst/>
                    <a:latin typeface="SourceHanSerifCN-Regular"/>
                    <a:ea typeface="宋体" panose="02010600030101010101" pitchFamily="2" charset="-122"/>
                    <a:cs typeface="宋体" panose="02010600030101010101" pitchFamily="2" charset="-122"/>
                  </a:rPr>
                  <a:t>(</a:t>
                </a:r>
                <a14:m>
                  <m:oMath xmlns:m="http://schemas.openxmlformats.org/officeDocument/2006/math">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𝑣</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𝑡</m:t>
                        </m:r>
                      </m:sub>
                    </m:s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oMath>
                </a14:m>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独立于所有主题</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注释</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，因此</a:t>
                </a:r>
                <a14:m>
                  <m:oMath xmlns:m="http://schemas.openxmlformats.org/officeDocument/2006/math">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𝑣</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𝑑</m:t>
                        </m:r>
                      </m:sub>
                    </m:sSub>
                  </m:oMath>
                </a14:m>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和</a:t>
                </a:r>
                <a14:m>
                  <m:oMath xmlns:m="http://schemas.openxmlformats.org/officeDocument/2006/math">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𝑣</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𝑡</m:t>
                        </m:r>
                      </m:sub>
                    </m:sSub>
                  </m:oMath>
                </a14:m>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可以跨示例共享信息。也就是说，例如</a:t>
                </a:r>
                <a14:m>
                  <m:oMath xmlns:m="http://schemas.openxmlformats.org/officeDocument/2006/math">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𝑥</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𝑖</m:t>
                        </m:r>
                      </m:sub>
                    </m:s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𝑥</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𝑗</m:t>
                        </m:r>
                      </m:sub>
                    </m:s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𝑥</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𝑘</m:t>
                        </m:r>
                      </m:sub>
                    </m:s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𝐷</m:t>
                    </m:r>
                  </m:oMath>
                </a14:m>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，我们可能有</a:t>
                </a:r>
                <a14:m>
                  <m:oMath xmlns:m="http://schemas.openxmlformats.org/officeDocument/2006/math">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𝑑</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𝑖</m:t>
                        </m:r>
                      </m:sub>
                    </m:s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𝑑</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𝑗</m:t>
                        </m:r>
                      </m:sub>
                    </m:sSub>
                  </m:oMath>
                </a14:m>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但</a:t>
                </a:r>
                <a14:m>
                  <m:oMath xmlns:m="http://schemas.openxmlformats.org/officeDocument/2006/math">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𝑑</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𝑗</m:t>
                        </m:r>
                      </m:sub>
                    </m:s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𝑑</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𝑘</m:t>
                        </m:r>
                      </m:sub>
                    </m:sSub>
                  </m:oMath>
                </a14:m>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和</a:t>
                </a:r>
                <a14:m>
                  <m:oMath xmlns:m="http://schemas.openxmlformats.org/officeDocument/2006/math">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𝑡</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𝑗</m:t>
                        </m:r>
                      </m:sub>
                    </m:s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𝑡</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𝑘</m:t>
                        </m:r>
                      </m:sub>
                    </m:sSub>
                  </m:oMath>
                </a14:m>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但</a:t>
                </a:r>
                <a14:m>
                  <m:oMath xmlns:m="http://schemas.openxmlformats.org/officeDocument/2006/math">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𝑡</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𝑖</m:t>
                        </m:r>
                      </m:sub>
                    </m:s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𝑡</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𝑗</m:t>
                        </m:r>
                      </m:sub>
                    </m:sSub>
                  </m:oMath>
                </a14:m>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a:t>
                </a:r>
                <a:r>
                  <a:rPr lang="zh-CN" altLang="zh-CN" sz="1800" kern="0" dirty="0">
                    <a:solidFill>
                      <a:srgbClr val="000000"/>
                    </a:solidFill>
                    <a:effectLst/>
                    <a:latin typeface="Times-Roman"/>
                    <a:ea typeface="宋体" panose="02010600030101010101" pitchFamily="2" charset="-122"/>
                    <a:cs typeface="宋体" panose="02010600030101010101" pitchFamily="2" charset="-122"/>
                  </a:rPr>
                  <a:t>标记嵌入在</a:t>
                </a:r>
                <a14:m>
                  <m:oMath xmlns:m="http://schemas.openxmlformats.org/officeDocument/2006/math">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𝑣</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𝑑</m:t>
                        </m:r>
                      </m:sub>
                    </m:sSub>
                  </m:oMath>
                </a14:m>
                <a:r>
                  <a:rPr lang="zh-CN" altLang="zh-CN" sz="1800" kern="0">
                    <a:solidFill>
                      <a:srgbClr val="000000"/>
                    </a:solidFill>
                    <a:effectLst/>
                    <a:latin typeface="Times-Roman"/>
                    <a:ea typeface="宋体" panose="02010600030101010101" pitchFamily="2" charset="-122"/>
                    <a:cs typeface="宋体" panose="02010600030101010101" pitchFamily="2" charset="-122"/>
                  </a:rPr>
                  <a:t>中按</a:t>
                </a:r>
                <a:r>
                  <a:rPr lang="en-US" altLang="zh-CN" sz="1800" kern="0">
                    <a:solidFill>
                      <a:srgbClr val="000000"/>
                    </a:solidFill>
                    <a:effectLst/>
                    <a:latin typeface="Times-Roman"/>
                    <a:ea typeface="宋体" panose="02010600030101010101" pitchFamily="2" charset="-122"/>
                    <a:cs typeface="宋体" panose="02010600030101010101" pitchFamily="2" charset="-122"/>
                  </a:rPr>
                  <a:t> tf-idf </a:t>
                </a:r>
                <a:r>
                  <a:rPr lang="zh-CN" altLang="zh-CN" sz="1800" kern="0">
                    <a:solidFill>
                      <a:srgbClr val="000000"/>
                    </a:solidFill>
                    <a:effectLst/>
                    <a:latin typeface="Times-Roman"/>
                    <a:ea typeface="宋体" panose="02010600030101010101" pitchFamily="2" charset="-122"/>
                    <a:cs typeface="宋体" panose="02010600030101010101" pitchFamily="2" charset="-122"/>
                  </a:rPr>
                  <a:t>加权</a:t>
                </a:r>
                <a:r>
                  <a:rPr lang="zh-CN" altLang="zh-CN" sz="1800" kern="0" dirty="0">
                    <a:solidFill>
                      <a:srgbClr val="000000"/>
                    </a:solidFill>
                    <a:effectLst/>
                    <a:latin typeface="Times-Roman"/>
                    <a:ea typeface="宋体" panose="02010600030101010101" pitchFamily="2" charset="-122"/>
                    <a:cs typeface="宋体" panose="02010600030101010101" pitchFamily="2" charset="-122"/>
                  </a:rPr>
                  <a:t>，以降低常见内容词（如代词或副词）在平均值中的影响。在</a:t>
                </a:r>
                <a14:m>
                  <m:oMath xmlns:m="http://schemas.openxmlformats.org/officeDocument/2006/math">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𝑣</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𝑡</m:t>
                        </m:r>
                      </m:sub>
                    </m:sSub>
                  </m:oMath>
                </a14:m>
                <a:r>
                  <a:rPr lang="zh-CN" altLang="zh-CN" sz="1800" kern="0" dirty="0">
                    <a:solidFill>
                      <a:srgbClr val="000000"/>
                    </a:solidFill>
                    <a:effectLst/>
                    <a:latin typeface="Times-Roman"/>
                    <a:ea typeface="宋体" panose="02010600030101010101" pitchFamily="2" charset="-122"/>
                    <a:cs typeface="宋体" panose="02010600030101010101" pitchFamily="2" charset="-122"/>
                  </a:rPr>
                  <a:t>中，标记嵌入是统一加权的。</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433D7E82-7FA5-9949-F7E4-B25A80D926AC}"/>
                  </a:ext>
                </a:extLst>
              </p:cNvPr>
              <p:cNvSpPr>
                <a:spLocks noGrp="1" noRot="1" noChangeAspect="1" noMove="1" noResize="1" noEditPoints="1" noAdjustHandles="1" noChangeArrowheads="1" noChangeShapeType="1" noTextEdit="1"/>
              </p:cNvSpPr>
              <p:nvPr>
                <p:ph idx="1"/>
              </p:nvPr>
            </p:nvSpPr>
            <p:spPr>
              <a:xfrm>
                <a:off x="838200" y="1526959"/>
                <a:ext cx="10515600" cy="5069149"/>
              </a:xfrm>
              <a:blipFill>
                <a:blip r:embed="rId2"/>
                <a:stretch>
                  <a:fillRect l="-406" t="-601" r="-26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31826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769CFA-AA46-FB1E-69EC-79C26FB59386}"/>
              </a:ext>
            </a:extLst>
          </p:cNvPr>
          <p:cNvSpPr>
            <a:spLocks noGrp="1"/>
          </p:cNvSpPr>
          <p:nvPr>
            <p:ph type="title"/>
          </p:nvPr>
        </p:nvSpPr>
        <p:spPr/>
        <p:txBody>
          <a:bodyPr/>
          <a:lstStyle/>
          <a:p>
            <a:r>
              <a:rPr lang="en-US" altLang="zh-CN" sz="4400" b="1" dirty="0">
                <a:solidFill>
                  <a:srgbClr val="000000"/>
                </a:solidFill>
                <a:effectLst>
                  <a:outerShdw blurRad="38100" dist="38100" dir="2700000" algn="tl">
                    <a:srgbClr val="000000">
                      <a:alpha val="43137"/>
                    </a:srgbClr>
                  </a:outerShdw>
                </a:effectLst>
                <a:latin typeface="NimbusRomNo9L-Medi"/>
                <a:ea typeface="等线" panose="02010600030101010101" pitchFamily="2" charset="-122"/>
                <a:cs typeface="Times New Roman" panose="02020603050405020304" pitchFamily="18" charset="0"/>
              </a:rPr>
              <a:t>Methods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8DA3E04-B98A-643C-253E-15635D01D04F}"/>
                  </a:ext>
                </a:extLst>
              </p:cNvPr>
              <p:cNvSpPr>
                <a:spLocks noGrp="1"/>
              </p:cNvSpPr>
              <p:nvPr>
                <p:ph idx="1"/>
              </p:nvPr>
            </p:nvSpPr>
            <p:spPr>
              <a:xfrm>
                <a:off x="838200" y="1825625"/>
                <a:ext cx="10515600" cy="4433132"/>
              </a:xfrm>
            </p:spPr>
            <p:txBody>
              <a:bodyPr/>
              <a:lstStyle/>
              <a:p>
                <a:pPr algn="l"/>
                <a:r>
                  <a:rPr lang="zh-CN" altLang="zh-CN" sz="1800" b="1" kern="100" dirty="0">
                    <a:solidFill>
                      <a:srgbClr val="000000"/>
                    </a:solidFill>
                    <a:effectLst/>
                    <a:latin typeface="NimbusRomNo9L-Medi"/>
                    <a:ea typeface="等线" panose="02010600030101010101" pitchFamily="2" charset="-122"/>
                    <a:cs typeface="Times New Roman" panose="02020603050405020304" pitchFamily="18" charset="0"/>
                  </a:rPr>
                  <a:t>主题分组注意力</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我们使用示例</a:t>
                </a:r>
                <a14:m>
                  <m:oMath xmlns:m="http://schemas.openxmlformats.org/officeDocument/2006/math">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𝑥</m:t>
                    </m:r>
                  </m:oMath>
                </a14:m>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的广义主题表示</a:t>
                </a:r>
                <a14:m>
                  <m:oMath xmlns:m="http://schemas.openxmlformats.org/officeDocument/2006/math">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𝑟</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𝑑𝑡</m:t>
                        </m:r>
                      </m:sub>
                    </m:sSub>
                  </m:oMath>
                </a14:m>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来计算</a:t>
                </a:r>
                <a14:m>
                  <m:oMath xmlns:m="http://schemas.openxmlformats.org/officeDocument/2006/math">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𝑡</m:t>
                    </m:r>
                  </m:oMath>
                </a14:m>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与数据集中其他主题之间的相似性。利用学习到的缩放点积注意，我们计算出相似性分数</a:t>
                </a:r>
                <a14:m>
                  <m:oMath xmlns:m="http://schemas.openxmlformats.org/officeDocument/2006/math">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𝑠</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𝑖</m:t>
                        </m:r>
                      </m:sub>
                    </m:sSub>
                  </m:oMath>
                </a14:m>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，并利用这些分数来权衡当前主题标记</a:t>
                </a:r>
                <a14:m>
                  <m:oMath xmlns:m="http://schemas.openxmlformats.org/officeDocument/2006/math">
                    <m:sSup>
                      <m:sSup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p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𝑡</m:t>
                        </m:r>
                      </m:e>
                      <m:sup>
                        <m:d>
                          <m:d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d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𝑖</m:t>
                            </m:r>
                          </m:e>
                        </m:d>
                      </m:sup>
                    </m:sSup>
                  </m:oMath>
                </a14:m>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的重要性，从而得到一个能捕捉</a:t>
                </a:r>
                <a14:m>
                  <m:oMath xmlns:m="http://schemas.openxmlformats.org/officeDocument/2006/math">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𝑡</m:t>
                    </m:r>
                  </m:oMath>
                </a14:m>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与相关主题和文档之间关系的表示</a:t>
                </a:r>
                <a14:m>
                  <m:oMath xmlns:m="http://schemas.openxmlformats.org/officeDocument/2006/math">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𝑐</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𝑑𝑡</m:t>
                        </m:r>
                      </m:sub>
                    </m:sSub>
                  </m:oMath>
                </a14:m>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14:m>
                  <m:oMath xmlns:m="http://schemas.openxmlformats.org/officeDocument/2006/math">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𝑐</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𝑑𝑡</m:t>
                        </m:r>
                      </m:sub>
                    </m:s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nary>
                      <m:naryPr>
                        <m:chr m:val="∑"/>
                        <m:limLoc m:val="undOvr"/>
                        <m:supHide m:val="on"/>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naryPr>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𝑖</m:t>
                        </m:r>
                      </m:sub>
                      <m:sup/>
                      <m:e>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𝑠</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𝑖</m:t>
                            </m:r>
                          </m:sub>
                        </m:sSub>
                      </m:e>
                    </m:nary>
                    <m:sSup>
                      <m:sSup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p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𝑡</m:t>
                        </m:r>
                      </m:e>
                      <m:sup>
                        <m:d>
                          <m:d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d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𝑖</m:t>
                            </m:r>
                          </m:e>
                        </m:d>
                      </m:sup>
                    </m:s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sz="1800" i="1" kern="0" smtClea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 </m:t>
                    </m:r>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𝑠</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𝑖</m:t>
                        </m:r>
                      </m:sub>
                    </m:s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𝑠𝑜𝑓𝑡𝑚𝑎𝑥</m:t>
                    </m:r>
                    <m:d>
                      <m:d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dPr>
                      <m:e>
                        <m:sSup>
                          <m:sSupPr>
                            <m:ctrlPr>
                              <a:rPr lang="zh-CN" altLang="zh-CN" sz="1800" i="1" kern="0" smtClea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pPr>
                          <m:e>
                            <m:r>
                              <a:rPr lang="zh-CN" altLang="en-US" sz="1800" i="1" kern="0" smtClea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t>𝜆</m:t>
                            </m:r>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𝑡</m:t>
                            </m:r>
                          </m:e>
                          <m:sup>
                            <m:d>
                              <m:d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d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𝑖</m:t>
                                </m:r>
                              </m:e>
                            </m:d>
                          </m:sup>
                        </m:s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d>
                          <m:d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dPr>
                          <m:e>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𝑊</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𝑎</m:t>
                                </m:r>
                              </m:sub>
                            </m:sSub>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𝑟</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𝑑𝑡</m:t>
                                </m:r>
                              </m:sub>
                            </m:sSub>
                          </m:e>
                        </m:d>
                      </m:e>
                    </m:d>
                  </m:oMath>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其中，</a:t>
                </a:r>
                <a14:m>
                  <m:oMath xmlns:m="http://schemas.openxmlformats.org/officeDocument/2006/math">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𝑊</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𝑎</m:t>
                        </m:r>
                      </m:sub>
                    </m:s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p>
                      <m:sSup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pPr>
                      <m:e>
                        <m:r>
                          <a:rPr lang="en-US" altLang="zh-CN" sz="1800" i="1" kern="100">
                            <a:solidFill>
                              <a:srgbClr val="121212"/>
                            </a:solidFill>
                            <a:effectLst/>
                            <a:latin typeface="Cambria Math" panose="02040503050406030204" pitchFamily="18" charset="0"/>
                            <a:ea typeface="MS Gothic" panose="020B0609070205080204" pitchFamily="49" charset="-128"/>
                            <a:cs typeface="MS Gothic" panose="020B0609070205080204" pitchFamily="49" charset="-128"/>
                          </a:rPr>
                          <m:t>ℝ</m:t>
                        </m:r>
                      </m:e>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𝐸</m:t>
                        </m:r>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×2</m:t>
                        </m:r>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𝐸</m:t>
                        </m:r>
                      </m:sup>
                    </m:sSup>
                  </m:oMath>
                </a14:m>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是学习到的参数，而</a:t>
                </a:r>
                <a14:m>
                  <m:oMath xmlns:m="http://schemas.openxmlformats.org/officeDocument/2006/math">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𝜆</m:t>
                    </m:r>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m:t>
                    </m:r>
                    <m:rad>
                      <m:radPr>
                        <m:degHide m:val="on"/>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radPr>
                      <m:deg/>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𝐸</m:t>
                        </m:r>
                      </m:e>
                    </m:rad>
                  </m:oMath>
                </a14:m>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是缩放值。</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zh-CN" altLang="zh-CN" sz="1800" b="1" kern="100">
                    <a:solidFill>
                      <a:srgbClr val="000000"/>
                    </a:solidFill>
                    <a:effectLst/>
                    <a:latin typeface="SourceHanSerifCN-Bold"/>
                    <a:ea typeface="等线" panose="02010600030101010101" pitchFamily="2" charset="-122"/>
                    <a:cs typeface="Times New Roman" panose="02020603050405020304" pitchFamily="18" charset="0"/>
                  </a:rPr>
                  <a:t>标</a:t>
                </a:r>
                <a:r>
                  <a:rPr lang="zh-CN" altLang="zh-CN" sz="1800" b="1" kern="100">
                    <a:solidFill>
                      <a:srgbClr val="000000"/>
                    </a:solidFill>
                    <a:effectLst/>
                    <a:latin typeface="等线" panose="02010600030101010101" pitchFamily="2" charset="-122"/>
                    <a:ea typeface="SourceHanSerifCN-Bold"/>
                    <a:cs typeface="Times New Roman" panose="02020603050405020304" pitchFamily="18" charset="0"/>
                  </a:rPr>
                  <a:t> </a:t>
                </a:r>
                <a:r>
                  <a:rPr lang="zh-CN" altLang="zh-CN" sz="1800" b="1" kern="100">
                    <a:solidFill>
                      <a:srgbClr val="000000"/>
                    </a:solidFill>
                    <a:effectLst/>
                    <a:latin typeface="SourceHanSerifCN-Bold"/>
                    <a:ea typeface="等线" panose="02010600030101010101" pitchFamily="2" charset="-122"/>
                    <a:cs typeface="Times New Roman" panose="02020603050405020304" pitchFamily="18" charset="0"/>
                  </a:rPr>
                  <a:t>签</a:t>
                </a:r>
                <a:r>
                  <a:rPr lang="zh-CN" altLang="zh-CN" sz="1800" b="1" kern="100">
                    <a:solidFill>
                      <a:srgbClr val="000000"/>
                    </a:solidFill>
                    <a:effectLst/>
                    <a:latin typeface="等线" panose="02010600030101010101" pitchFamily="2" charset="-122"/>
                    <a:ea typeface="SourceHanSerifCN-Bold"/>
                    <a:cs typeface="Times New Roman" panose="02020603050405020304" pitchFamily="18" charset="0"/>
                  </a:rPr>
                  <a:t> </a:t>
                </a:r>
                <a:r>
                  <a:rPr lang="zh-CN" altLang="zh-CN" sz="1800" b="1" kern="100">
                    <a:solidFill>
                      <a:srgbClr val="000000"/>
                    </a:solidFill>
                    <a:effectLst/>
                    <a:latin typeface="SourceHanSerifCN-Bold"/>
                    <a:ea typeface="等线" panose="02010600030101010101" pitchFamily="2" charset="-122"/>
                    <a:cs typeface="Times New Roman" panose="02020603050405020304" pitchFamily="18" charset="0"/>
                  </a:rPr>
                  <a:t>预</a:t>
                </a:r>
                <a:r>
                  <a:rPr lang="zh-CN" altLang="zh-CN" sz="1800" b="1" kern="100">
                    <a:solidFill>
                      <a:srgbClr val="000000"/>
                    </a:solidFill>
                    <a:effectLst/>
                    <a:latin typeface="等线" panose="02010600030101010101" pitchFamily="2" charset="-122"/>
                    <a:ea typeface="SourceHanSerifCN-Bold"/>
                    <a:cs typeface="Times New Roman" panose="02020603050405020304" pitchFamily="18" charset="0"/>
                  </a:rPr>
                  <a:t> </a:t>
                </a:r>
                <a:r>
                  <a:rPr lang="zh-CN" altLang="zh-CN" sz="1800" b="1" kern="100">
                    <a:solidFill>
                      <a:srgbClr val="000000"/>
                    </a:solidFill>
                    <a:effectLst/>
                    <a:latin typeface="SourceHanSerifCN-Bold"/>
                    <a:ea typeface="等线" panose="02010600030101010101" pitchFamily="2" charset="-122"/>
                    <a:cs typeface="Times New Roman" panose="02020603050405020304" pitchFamily="18" charset="0"/>
                  </a:rPr>
                  <a:t>测</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为了预测立场标签，我们将主题分组注意力的输出与文档标记嵌入相结合，并通过前馈神经网络来计算输出概率</a:t>
                </a:r>
                <a14:m>
                  <m:oMath xmlns:m="http://schemas.openxmlformats.org/officeDocument/2006/math">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𝑝</m:t>
                    </m:r>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p>
                      <m:sSup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pPr>
                      <m:e>
                        <m:r>
                          <a:rPr lang="en-US" altLang="zh-CN" sz="1800" i="1" kern="100">
                            <a:solidFill>
                              <a:srgbClr val="121212"/>
                            </a:solidFill>
                            <a:effectLst/>
                            <a:latin typeface="Cambria Math" panose="02040503050406030204" pitchFamily="18" charset="0"/>
                            <a:ea typeface="MS Gothic" panose="020B0609070205080204" pitchFamily="49" charset="-128"/>
                            <a:cs typeface="MS Gothic" panose="020B0609070205080204" pitchFamily="49" charset="-128"/>
                          </a:rPr>
                          <m:t>ℝ</m:t>
                        </m:r>
                      </m:e>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3</m:t>
                        </m:r>
                      </m:sup>
                    </m:sSup>
                  </m:oMath>
                </a14:m>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14:m>
                  <m:oMath xmlns:m="http://schemas.openxmlformats.org/officeDocument/2006/math">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𝑝</m:t>
                    </m:r>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𝑠𝑜𝑓𝑡𝑚𝑎𝑥</m:t>
                    </m:r>
                    <m:d>
                      <m:d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dPr>
                      <m:e>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𝑊</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2</m:t>
                            </m:r>
                          </m:sub>
                        </m:sSub>
                        <m:d>
                          <m:d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dPr>
                          <m:e>
                            <m:r>
                              <m:rPr>
                                <m:sty m:val="p"/>
                              </m:rPr>
                              <a:rPr lang="en-US" altLang="zh-CN" sz="1800"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tanh</m:t>
                            </m:r>
                            <m:r>
                              <a:rPr lang="en-US" altLang="zh-CN" sz="1800"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𝑊</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m:t>
                                </m:r>
                              </m:sub>
                            </m:sSub>
                            <m:d>
                              <m:dPr>
                                <m:begChr m:val="["/>
                                <m:endChr m:val="]"/>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dPr>
                              <m:e>
                                <m:acc>
                                  <m:accPr>
                                    <m:chr m:val="̃"/>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acc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𝑑</m:t>
                                    </m:r>
                                  </m:e>
                                </m:acc>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𝑐</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𝑑𝑡</m:t>
                                    </m:r>
                                  </m:sub>
                                </m:sSub>
                              </m:e>
                            </m:d>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𝑏</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m:t>
                                </m:r>
                              </m:sub>
                            </m:sSub>
                          </m:e>
                        </m:d>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𝑏</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2</m:t>
                            </m:r>
                          </m:sub>
                        </m:s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e>
                    </m:d>
                  </m:oMath>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zh-CN" altLang="zh-CN" sz="1800"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其中，</a:t>
                </a:r>
                <a14:m>
                  <m:oMath xmlns:m="http://schemas.openxmlformats.org/officeDocument/2006/math">
                    <m:acc>
                      <m:accPr>
                        <m:chr m:val="̃"/>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acc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𝑑</m:t>
                        </m:r>
                      </m:e>
                    </m:acc>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f>
                      <m:f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fPr>
                      <m:num>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m:t>
                        </m:r>
                      </m:num>
                      <m:den>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𝑛</m:t>
                        </m:r>
                      </m:den>
                    </m:f>
                    <m:nary>
                      <m:naryPr>
                        <m:chr m:val="∑"/>
                        <m:limLoc m:val="subSup"/>
                        <m:supHide m:val="on"/>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naryPr>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𝑖</m:t>
                        </m:r>
                      </m:sub>
                      <m:sup/>
                      <m:e>
                        <m:sSup>
                          <m:sSup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p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𝑑</m:t>
                            </m:r>
                          </m:e>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𝑖</m:t>
                            </m:r>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up>
                        </m:sSup>
                      </m:e>
                    </m:nary>
                  </m:oMath>
                </a14:m>
                <a:r>
                  <a:rPr lang="zh-CN" altLang="zh-CN" sz="1800" kern="0" dirty="0">
                    <a:solidFill>
                      <a:srgbClr val="000000"/>
                    </a:solidFill>
                    <a:effectLst/>
                    <a:latin typeface="等线" panose="02010600030101010101" pitchFamily="2" charset="-122"/>
                    <a:ea typeface="宋体" panose="02010600030101010101" pitchFamily="2" charset="-122"/>
                    <a:cs typeface="宋体" panose="02010600030101010101" pitchFamily="2" charset="-122"/>
                  </a:rPr>
                  <a:t>和</a:t>
                </a:r>
                <a14:m>
                  <m:oMath xmlns:m="http://schemas.openxmlformats.org/officeDocument/2006/math">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𝑊</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m:t>
                        </m:r>
                      </m:sub>
                    </m:s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p>
                      <m:sSup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pPr>
                      <m:e>
                        <m:r>
                          <a:rPr lang="en-US" altLang="zh-CN" sz="1800" i="1" kern="100">
                            <a:solidFill>
                              <a:srgbClr val="121212"/>
                            </a:solidFill>
                            <a:effectLst/>
                            <a:latin typeface="Cambria Math" panose="02040503050406030204" pitchFamily="18" charset="0"/>
                            <a:ea typeface="MS Gothic" panose="020B0609070205080204" pitchFamily="49" charset="-128"/>
                            <a:cs typeface="MS Gothic" panose="020B0609070205080204" pitchFamily="49" charset="-128"/>
                          </a:rPr>
                          <m:t>ℝ</m:t>
                        </m:r>
                      </m:e>
                      <m:sup>
                        <m:r>
                          <a:rPr lang="en-US" altLang="zh-CN" sz="1800" i="1" kern="0">
                            <a:solidFill>
                              <a:srgbClr val="000000"/>
                            </a:solidFill>
                            <a:effectLst/>
                            <a:latin typeface="Cambria Math" panose="02040503050406030204" pitchFamily="18" charset="0"/>
                            <a:ea typeface="MS Gothic" panose="020B0609070205080204" pitchFamily="49" charset="-128"/>
                            <a:cs typeface="MS Gothic" panose="020B0609070205080204" pitchFamily="49" charset="-128"/>
                          </a:rPr>
                          <m:t>h</m:t>
                        </m:r>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×2</m:t>
                        </m:r>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𝐸</m:t>
                        </m:r>
                      </m:sup>
                    </m:sSup>
                  </m:oMath>
                </a14:m>
                <a:r>
                  <a:rPr lang="en-US" altLang="zh-CN" sz="1800" kern="0" dirty="0">
                    <a:solidFill>
                      <a:srgbClr val="000000"/>
                    </a:solidFill>
                    <a:effectLst/>
                    <a:latin typeface="宋体" panose="02010600030101010101" pitchFamily="2" charset="-122"/>
                    <a:ea typeface="等线" panose="02010600030101010101" pitchFamily="2" charset="-122"/>
                    <a:cs typeface="宋体" panose="02010600030101010101" pitchFamily="2" charset="-122"/>
                  </a:rPr>
                  <a:t>,</a:t>
                </a:r>
                <a14:m>
                  <m:oMath xmlns:m="http://schemas.openxmlformats.org/officeDocument/2006/math">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𝑊</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2</m:t>
                        </m:r>
                      </m:sub>
                    </m:s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p>
                      <m:sSup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pPr>
                      <m:e>
                        <m:r>
                          <a:rPr lang="en-US" altLang="zh-CN" sz="1800" i="1" kern="100">
                            <a:solidFill>
                              <a:srgbClr val="121212"/>
                            </a:solidFill>
                            <a:effectLst/>
                            <a:latin typeface="Cambria Math" panose="02040503050406030204" pitchFamily="18" charset="0"/>
                            <a:ea typeface="MS Gothic" panose="020B0609070205080204" pitchFamily="49" charset="-128"/>
                            <a:cs typeface="MS Gothic" panose="020B0609070205080204" pitchFamily="49" charset="-128"/>
                          </a:rPr>
                          <m:t>ℝ</m:t>
                        </m:r>
                      </m:e>
                      <m:sup>
                        <m:r>
                          <a:rPr lang="en-US" altLang="zh-CN" sz="1800" i="1" kern="0">
                            <a:solidFill>
                              <a:srgbClr val="000000"/>
                            </a:solidFill>
                            <a:effectLst/>
                            <a:latin typeface="Cambria Math" panose="02040503050406030204" pitchFamily="18" charset="0"/>
                            <a:ea typeface="MS Gothic" panose="020B0609070205080204" pitchFamily="49" charset="-128"/>
                            <a:cs typeface="MS Gothic" panose="020B0609070205080204" pitchFamily="49" charset="-128"/>
                          </a:rPr>
                          <m:t>3</m:t>
                        </m:r>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h</m:t>
                        </m:r>
                      </m:sup>
                    </m:sSup>
                  </m:oMath>
                </a14:m>
                <a:r>
                  <a:rPr lang="en-US" altLang="zh-CN" sz="1800" kern="0" dirty="0">
                    <a:solidFill>
                      <a:srgbClr val="000000"/>
                    </a:solidFill>
                    <a:effectLst/>
                    <a:latin typeface="宋体" panose="02010600030101010101" pitchFamily="2" charset="-122"/>
                    <a:ea typeface="等线" panose="02010600030101010101" pitchFamily="2" charset="-122"/>
                    <a:cs typeface="宋体" panose="02010600030101010101" pitchFamily="2" charset="-122"/>
                  </a:rPr>
                  <a:t>,</a:t>
                </a:r>
                <a14:m>
                  <m:oMath xmlns:m="http://schemas.openxmlformats.org/officeDocument/2006/math">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𝑏</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m:t>
                        </m:r>
                      </m:sub>
                    </m:s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p>
                      <m:sSup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pPr>
                      <m:e>
                        <m:r>
                          <a:rPr lang="en-US" altLang="zh-CN" sz="1800" i="1" kern="100">
                            <a:solidFill>
                              <a:srgbClr val="121212"/>
                            </a:solidFill>
                            <a:effectLst/>
                            <a:latin typeface="Cambria Math" panose="02040503050406030204" pitchFamily="18" charset="0"/>
                            <a:ea typeface="MS Gothic" panose="020B0609070205080204" pitchFamily="49" charset="-128"/>
                            <a:cs typeface="MS Gothic" panose="020B0609070205080204" pitchFamily="49" charset="-128"/>
                          </a:rPr>
                          <m:t>ℝ</m:t>
                        </m:r>
                      </m:e>
                      <m:sup>
                        <m:r>
                          <a:rPr lang="en-US" altLang="zh-CN" sz="1800" i="1" kern="0">
                            <a:solidFill>
                              <a:srgbClr val="000000"/>
                            </a:solidFill>
                            <a:effectLst/>
                            <a:latin typeface="Cambria Math" panose="02040503050406030204" pitchFamily="18" charset="0"/>
                            <a:ea typeface="MS Gothic" panose="020B0609070205080204" pitchFamily="49" charset="-128"/>
                            <a:cs typeface="MS Gothic" panose="020B0609070205080204" pitchFamily="49" charset="-128"/>
                          </a:rPr>
                          <m:t>h</m:t>
                        </m:r>
                      </m:sup>
                    </m:sSup>
                  </m:oMath>
                </a14:m>
                <a:r>
                  <a:rPr lang="en-US" altLang="zh-CN" sz="1800" kern="0" dirty="0">
                    <a:solidFill>
                      <a:srgbClr val="000000"/>
                    </a:solidFill>
                    <a:effectLst/>
                    <a:latin typeface="Cambria Math" panose="02040503050406030204" pitchFamily="18" charset="0"/>
                    <a:ea typeface="宋体" panose="02010600030101010101" pitchFamily="2" charset="-122"/>
                    <a:cs typeface="宋体" panose="02010600030101010101" pitchFamily="2" charset="-122"/>
                  </a:rPr>
                  <a:t>,</a:t>
                </a:r>
                <a14:m>
                  <m:oMath xmlns:m="http://schemas.openxmlformats.org/officeDocument/2006/math">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𝑏</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2</m:t>
                        </m:r>
                      </m:sub>
                    </m:s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p>
                      <m:sSup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pPr>
                      <m:e>
                        <m:r>
                          <a:rPr lang="en-US" altLang="zh-CN" sz="1800" i="1" kern="100">
                            <a:solidFill>
                              <a:srgbClr val="121212"/>
                            </a:solidFill>
                            <a:effectLst/>
                            <a:latin typeface="Cambria Math" panose="02040503050406030204" pitchFamily="18" charset="0"/>
                            <a:ea typeface="MS Gothic" panose="020B0609070205080204" pitchFamily="49" charset="-128"/>
                            <a:cs typeface="MS Gothic" panose="020B0609070205080204" pitchFamily="49" charset="-128"/>
                          </a:rPr>
                          <m:t>ℝ</m:t>
                        </m:r>
                      </m:e>
                      <m:sup>
                        <m:r>
                          <a:rPr lang="en-US" altLang="zh-CN" sz="1800" i="1" kern="0">
                            <a:solidFill>
                              <a:srgbClr val="000000"/>
                            </a:solidFill>
                            <a:effectLst/>
                            <a:latin typeface="Cambria Math" panose="02040503050406030204" pitchFamily="18" charset="0"/>
                            <a:ea typeface="MS Gothic" panose="020B0609070205080204" pitchFamily="49" charset="-128"/>
                            <a:cs typeface="MS Gothic" panose="020B0609070205080204" pitchFamily="49" charset="-128"/>
                          </a:rPr>
                          <m:t>3</m:t>
                        </m:r>
                      </m:sup>
                    </m:sSup>
                  </m:oMath>
                </a14:m>
                <a:r>
                  <a:rPr lang="zh-CN" altLang="zh-CN" sz="1800" kern="0" dirty="0">
                    <a:solidFill>
                      <a:srgbClr val="000000"/>
                    </a:solidFill>
                    <a:effectLst/>
                    <a:latin typeface="Cambria Math" panose="02040503050406030204" pitchFamily="18" charset="0"/>
                    <a:ea typeface="宋体" panose="02010600030101010101" pitchFamily="2" charset="-122"/>
                    <a:cs typeface="宋体" panose="02010600030101010101" pitchFamily="2" charset="-122"/>
                  </a:rPr>
                  <a:t>是学习到的参数，并且</a:t>
                </a:r>
                <a14:m>
                  <m:oMath xmlns:m="http://schemas.openxmlformats.org/officeDocument/2006/math">
                    <m:r>
                      <a:rPr lang="en-US" altLang="zh-CN" sz="1800" i="1" kern="0">
                        <a:solidFill>
                          <a:srgbClr val="000000"/>
                        </a:solidFill>
                        <a:effectLst/>
                        <a:latin typeface="Cambria Math" panose="02040503050406030204" pitchFamily="18" charset="0"/>
                        <a:ea typeface="MS Gothic" panose="020B0609070205080204" pitchFamily="49" charset="-128"/>
                        <a:cs typeface="MS Gothic" panose="020B0609070205080204" pitchFamily="49" charset="-128"/>
                      </a:rPr>
                      <m:t>h</m:t>
                    </m:r>
                  </m:oMath>
                </a14:m>
                <a:r>
                  <a:rPr lang="zh-CN" altLang="zh-CN" sz="1800" kern="0" dirty="0">
                    <a:solidFill>
                      <a:srgbClr val="000000"/>
                    </a:solidFill>
                    <a:effectLst/>
                    <a:latin typeface="Cambria Math" panose="02040503050406030204" pitchFamily="18" charset="0"/>
                    <a:ea typeface="宋体" panose="02010600030101010101" pitchFamily="2" charset="-122"/>
                    <a:cs typeface="宋体" panose="02010600030101010101" pitchFamily="2" charset="-122"/>
                  </a:rPr>
                  <a:t>是网络的隐藏大小。我们尽量减少交叉熵损失。</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mc:Choice>
        <mc:Fallback xmlns="">
          <p:sp>
            <p:nvSpPr>
              <p:cNvPr id="3" name="内容占位符 2">
                <a:extLst>
                  <a:ext uri="{FF2B5EF4-FFF2-40B4-BE49-F238E27FC236}">
                    <a16:creationId xmlns:a16="http://schemas.microsoft.com/office/drawing/2014/main" id="{68DA3E04-B98A-643C-253E-15635D01D04F}"/>
                  </a:ext>
                </a:extLst>
              </p:cNvPr>
              <p:cNvSpPr>
                <a:spLocks noGrp="1" noRot="1" noChangeAspect="1" noMove="1" noResize="1" noEditPoints="1" noAdjustHandles="1" noChangeArrowheads="1" noChangeShapeType="1" noTextEdit="1"/>
              </p:cNvSpPr>
              <p:nvPr>
                <p:ph idx="1"/>
              </p:nvPr>
            </p:nvSpPr>
            <p:spPr>
              <a:xfrm>
                <a:off x="838200" y="1825625"/>
                <a:ext cx="10515600" cy="4433132"/>
              </a:xfrm>
              <a:blipFill>
                <a:blip r:embed="rId2"/>
                <a:stretch>
                  <a:fillRect l="-406" t="-1374" r="-464" b="-45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29811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BDA8D7-0D26-5D57-799B-785C40151E6C}"/>
              </a:ext>
            </a:extLst>
          </p:cNvPr>
          <p:cNvSpPr>
            <a:spLocks noGrp="1"/>
          </p:cNvSpPr>
          <p:nvPr>
            <p:ph type="title"/>
          </p:nvPr>
        </p:nvSpPr>
        <p:spPr/>
        <p:txBody>
          <a:bodyPr/>
          <a:lstStyle/>
          <a:p>
            <a:r>
              <a:rPr lang="en-US" altLang="zh-CN" sz="4400" b="1">
                <a:solidFill>
                  <a:srgbClr val="000000"/>
                </a:solidFill>
                <a:effectLst>
                  <a:outerShdw blurRad="38100" dist="38100" dir="2700000" algn="tl">
                    <a:srgbClr val="000000">
                      <a:alpha val="43137"/>
                    </a:srgbClr>
                  </a:outerShdw>
                </a:effectLst>
                <a:latin typeface="NimbusRomNo9L-Medi"/>
                <a:ea typeface="等线" panose="02010600030101010101" pitchFamily="2" charset="-122"/>
                <a:cs typeface="Times New Roman" panose="02020603050405020304" pitchFamily="18" charset="0"/>
              </a:rPr>
              <a:t>Experiments-</a:t>
            </a:r>
            <a:r>
              <a:rPr lang="zh-CN" altLang="zh-CN" sz="4400" b="1" kern="100">
                <a:solidFill>
                  <a:srgbClr val="000000"/>
                </a:solidFill>
                <a:effectLst>
                  <a:outerShdw blurRad="38100" dist="38100" dir="2700000" algn="tl">
                    <a:srgbClr val="000000">
                      <a:alpha val="43137"/>
                    </a:srgbClr>
                  </a:outerShdw>
                </a:effectLst>
                <a:latin typeface="NimbusRomNo9L-Medi"/>
                <a:ea typeface="等线" panose="02010600030101010101" pitchFamily="2" charset="-122"/>
                <a:cs typeface="Times New Roman" panose="02020603050405020304" pitchFamily="18" charset="0"/>
              </a:rPr>
              <a:t>数</a:t>
            </a:r>
            <a:r>
              <a:rPr lang="zh-CN" altLang="zh-CN" sz="4400" b="1" kern="100">
                <a:solidFill>
                  <a:srgbClr val="000000"/>
                </a:solidFill>
                <a:effectLst>
                  <a:outerShdw blurRad="38100" dist="38100" dir="2700000" algn="tl">
                    <a:srgbClr val="000000">
                      <a:alpha val="43137"/>
                    </a:srgbClr>
                  </a:outerShdw>
                </a:effectLst>
                <a:latin typeface="NimbusRomNo9L-Medi"/>
                <a:ea typeface="SourceHanSerifCN-Bold"/>
                <a:cs typeface="Times New Roman" panose="02020603050405020304" pitchFamily="18" charset="0"/>
              </a:rPr>
              <a:t> </a:t>
            </a:r>
            <a:r>
              <a:rPr lang="zh-CN" altLang="zh-CN" sz="4400" b="1" kern="100">
                <a:solidFill>
                  <a:srgbClr val="000000"/>
                </a:solidFill>
                <a:effectLst>
                  <a:outerShdw blurRad="38100" dist="38100" dir="2700000" algn="tl">
                    <a:srgbClr val="000000">
                      <a:alpha val="43137"/>
                    </a:srgbClr>
                  </a:outerShdw>
                </a:effectLst>
                <a:latin typeface="NimbusRomNo9L-Medi"/>
                <a:ea typeface="等线" panose="02010600030101010101" pitchFamily="2" charset="-122"/>
                <a:cs typeface="Times New Roman" panose="02020603050405020304" pitchFamily="18" charset="0"/>
              </a:rPr>
              <a:t>据</a:t>
            </a:r>
            <a:endParaRPr lang="zh-CN" altLang="en-US" b="1" dirty="0">
              <a:effectLst>
                <a:outerShdw blurRad="38100" dist="38100" dir="2700000" algn="tl">
                  <a:srgbClr val="000000">
                    <a:alpha val="43137"/>
                  </a:srgbClr>
                </a:outerShdw>
              </a:effectLst>
              <a:latin typeface="NimbusRomNo9L-Medi"/>
            </a:endParaRP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360288E-43D8-17F2-E627-57002D6A8619}"/>
                  </a:ext>
                </a:extLst>
              </p:cNvPr>
              <p:cNvSpPr>
                <a:spLocks noGrp="1"/>
              </p:cNvSpPr>
              <p:nvPr>
                <p:ph idx="1"/>
              </p:nvPr>
            </p:nvSpPr>
            <p:spPr>
              <a:xfrm>
                <a:off x="838200" y="2166151"/>
                <a:ext cx="10515600" cy="4536490"/>
              </a:xfrm>
            </p:spPr>
            <p:txBody>
              <a:bodyPr/>
              <a:lstStyle/>
              <a:p>
                <a:pPr>
                  <a:lnSpc>
                    <a:spcPct val="100000"/>
                  </a:lnSpc>
                </a:pP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我们拆分</a:t>
                </a:r>
                <a:r>
                  <a:rPr lang="en-US" altLang="zh-CN" sz="1800" kern="0" dirty="0">
                    <a:solidFill>
                      <a:srgbClr val="000000"/>
                    </a:solidFill>
                    <a:effectLst/>
                    <a:latin typeface="SourceHanSerifCN-Regular"/>
                    <a:ea typeface="宋体" panose="02010600030101010101" pitchFamily="2" charset="-122"/>
                    <a:cs typeface="宋体" panose="02010600030101010101" pitchFamily="2" charset="-122"/>
                  </a:rPr>
                  <a:t>VAST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，使所有示例</a:t>
                </a:r>
                <a14:m>
                  <m:oMath xmlns:m="http://schemas.openxmlformats.org/officeDocument/2006/math">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𝑥</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𝑖</m:t>
                        </m:r>
                      </m:sub>
                    </m:s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𝑑</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𝑖</m:t>
                        </m:r>
                      </m:sub>
                    </m:s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𝑡</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𝑖</m:t>
                        </m:r>
                      </m:sub>
                    </m:s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𝑦</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𝑖</m:t>
                        </m:r>
                      </m:sub>
                    </m:s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oMath>
                </a14:m>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，其中</a:t>
                </a:r>
                <a14:m>
                  <m:oMath xmlns:m="http://schemas.openxmlformats.org/officeDocument/2006/math">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𝑑</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𝑖</m:t>
                        </m:r>
                      </m:sub>
                    </m:s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𝑑</m:t>
                    </m:r>
                  </m:oMath>
                </a14:m>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，对于特定文档</a:t>
                </a:r>
                <a14:m>
                  <m:oMath xmlns:m="http://schemas.openxmlformats.org/officeDocument/2006/math">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𝑑</m:t>
                    </m:r>
                  </m:oMath>
                </a14:m>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，都恰好位于一个分区中。我们将</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70%</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的唯一文档分配给训练集，并将剩余的平均分配给开发和测试。在开发和测试集中，我们只包括</a:t>
                </a:r>
                <a:r>
                  <a:rPr lang="en-US" altLang="zh-CN" sz="1800" i="1" kern="0" dirty="0" err="1">
                    <a:solidFill>
                      <a:srgbClr val="000000"/>
                    </a:solidFill>
                    <a:effectLst/>
                    <a:latin typeface="Times-Italic"/>
                    <a:ea typeface="宋体" panose="02010600030101010101" pitchFamily="2" charset="-122"/>
                    <a:cs typeface="宋体" panose="02010600030101010101" pitchFamily="2" charset="-122"/>
                  </a:rPr>
                  <a:t>Heur</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和</a:t>
                </a:r>
                <a:r>
                  <a:rPr lang="en-US" altLang="zh-CN" sz="1800" i="1" kern="0" dirty="0" err="1">
                    <a:solidFill>
                      <a:srgbClr val="000000"/>
                    </a:solidFill>
                    <a:effectLst/>
                    <a:latin typeface="Times-Italic"/>
                    <a:ea typeface="宋体" panose="02010600030101010101" pitchFamily="2" charset="-122"/>
                    <a:cs typeface="宋体" panose="02010600030101010101" pitchFamily="2" charset="-122"/>
                  </a:rPr>
                  <a:t>Corr</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类型的示例</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我们排除了所有嘈杂的</a:t>
                </a:r>
                <a:r>
                  <a:rPr lang="en-US" altLang="zh-CN" sz="1800" i="1" kern="0" dirty="0">
                    <a:solidFill>
                      <a:srgbClr val="000000"/>
                    </a:solidFill>
                    <a:latin typeface="Times-Italic"/>
                    <a:ea typeface="宋体" panose="02010600030101010101" pitchFamily="2" charset="-122"/>
                    <a:cs typeface="宋体" panose="02010600030101010101" pitchFamily="2" charset="-122"/>
                  </a:rPr>
                  <a:t>List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示例</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a:t>
                </a:r>
                <a:endParaRPr lang="en-US" altLang="zh-CN" sz="1800" kern="0" dirty="0">
                  <a:solidFill>
                    <a:srgbClr val="000000"/>
                  </a:solidFill>
                  <a:effectLst/>
                  <a:latin typeface="SourceHanSerifCN-Regular"/>
                  <a:ea typeface="宋体" panose="02010600030101010101" pitchFamily="2" charset="-122"/>
                  <a:cs typeface="宋体" panose="02010600030101010101" pitchFamily="2" charset="-122"/>
                </a:endParaRPr>
              </a:p>
              <a:p>
                <a:pPr algn="l">
                  <a:lnSpc>
                    <a:spcPct val="100000"/>
                  </a:lnSpc>
                </a:pP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我们创建了独立的零样本和少样本开发和测试集。零样本开发和测试集由不在训练集中的主题</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和文档</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组成。少样本开发和测试集由训练集中的主题组成</a:t>
                </a:r>
                <a:r>
                  <a:rPr lang="zh-CN" altLang="zh-CN" sz="1800" kern="0" dirty="0">
                    <a:solidFill>
                      <a:srgbClr val="00007F"/>
                    </a:solidFill>
                    <a:effectLst/>
                    <a:latin typeface="SourceHanSerifCN-Regular"/>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这种设计确保了无论是支持</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反对样本还是中立样本，训练集和零样本开发和测试集之间都不存在主题重叠。我们使用</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NLTK</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通过标记化和删除停用词和标点符号对数据进行预处理。</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00000"/>
                  </a:lnSpc>
                </a:pP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由于主题表达的语言差异，我们检查了在训练集和零样本测试集之间词汇相似主题。具体来说，我们使用预训练的</a:t>
                </a:r>
                <a:r>
                  <a:rPr lang="en-US" altLang="zh-CN" sz="1800" kern="0" dirty="0" err="1">
                    <a:solidFill>
                      <a:srgbClr val="000000"/>
                    </a:solidFill>
                    <a:effectLst/>
                    <a:latin typeface="Times-Roman"/>
                    <a:ea typeface="宋体" panose="02010600030101010101" pitchFamily="2" charset="-122"/>
                    <a:cs typeface="宋体" panose="02010600030101010101" pitchFamily="2" charset="-122"/>
                  </a:rPr>
                  <a:t>GloVe</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词嵌入来表示零样本测试集和训练集中的每个主题。然后，如果有至少一个训练主题</a:t>
                </a:r>
                <a14:m>
                  <m:oMath xmlns:m="http://schemas.openxmlformats.org/officeDocument/2006/math">
                    <m:sSubSup>
                      <m:sSubSup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Sup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𝑡</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𝑗</m:t>
                        </m:r>
                      </m:sub>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𝑟</m:t>
                        </m:r>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up>
                    </m:sSubSup>
                  </m:oMath>
                </a14:m>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，对于固定的</a:t>
                </a:r>
                <a14:m>
                  <m:oMath xmlns:m="http://schemas.openxmlformats.org/officeDocument/2006/math">
                    <m:sSup>
                      <m:sSup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p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𝜃</m:t>
                        </m:r>
                      </m:e>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𝑗</m:t>
                        </m:r>
                      </m:sup>
                    </m:s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sz="1800" i="1" kern="100">
                        <a:solidFill>
                          <a:srgbClr val="121212"/>
                        </a:solidFill>
                        <a:effectLst/>
                        <a:latin typeface="Cambria Math" panose="02040503050406030204" pitchFamily="18" charset="0"/>
                        <a:ea typeface="MS Gothic" panose="020B0609070205080204" pitchFamily="49" charset="-128"/>
                        <a:cs typeface="MS Gothic" panose="020B0609070205080204" pitchFamily="49" charset="-128"/>
                      </a:rPr>
                      <m:t>ℝ</m:t>
                    </m:r>
                  </m:oMath>
                </a14:m>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，有</a:t>
                </a:r>
                <a14:m>
                  <m:oMath xmlns:m="http://schemas.openxmlformats.org/officeDocument/2006/math">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𝑐𝑜𝑠𝑖𝑛𝑒</m:t>
                    </m:r>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_</m:t>
                    </m:r>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𝑠𝑖𝑚</m:t>
                    </m:r>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Sup>
                      <m:sSubSup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Sup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𝑡</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𝑖</m:t>
                        </m:r>
                      </m:sub>
                      <m:sup>
                        <m:d>
                          <m:d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d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𝑡</m:t>
                            </m:r>
                          </m:e>
                        </m:d>
                      </m:sup>
                    </m:sSub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sz="1800" i="1" kern="0" smtClea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 </m:t>
                    </m:r>
                    <m:sSubSup>
                      <m:sSubSup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Sup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𝑡</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𝑗</m:t>
                        </m:r>
                      </m:sub>
                      <m:sup>
                        <m:d>
                          <m:d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d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𝑟</m:t>
                            </m:r>
                          </m:e>
                        </m:d>
                      </m:sup>
                    </m:sSub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𝜃</m:t>
                    </m:r>
                    <m:r>
                      <m:rPr>
                        <m:nor/>
                      </m:rPr>
                      <a:rPr lang="zh-CN" altLang="zh-CN" sz="1800" kern="0" dirty="0">
                        <a:solidFill>
                          <a:srgbClr val="000000"/>
                        </a:solidFill>
                        <a:latin typeface="SourceHanSerifCN-Regular"/>
                        <a:ea typeface="宋体" panose="02010600030101010101" pitchFamily="2" charset="-122"/>
                        <a:cs typeface="宋体" panose="02010600030101010101" pitchFamily="2" charset="-122"/>
                      </a:rPr>
                      <m:t>，</m:t>
                    </m:r>
                    <m:r>
                      <a:rPr lang="zh-CN" altLang="en-US" sz="1800" i="1" kern="0" dirty="0" smtClean="0">
                        <a:solidFill>
                          <a:srgbClr val="000000"/>
                        </a:solidFill>
                        <a:latin typeface="Cambria Math" panose="02040503050406030204" pitchFamily="18" charset="0"/>
                        <a:ea typeface="宋体" panose="02010600030101010101" pitchFamily="2" charset="-122"/>
                        <a:cs typeface="宋体" panose="02010600030101010101" pitchFamily="2" charset="-122"/>
                      </a:rPr>
                      <m:t>那么</m:t>
                    </m:r>
                    <m:r>
                      <m:rPr>
                        <m:nor/>
                      </m:rPr>
                      <a:rPr lang="zh-CN" altLang="zh-CN" sz="1800" kern="0" dirty="0">
                        <a:solidFill>
                          <a:srgbClr val="000000"/>
                        </a:solidFill>
                        <a:latin typeface="SourceHanSerifCN-Regular"/>
                        <a:ea typeface="宋体" panose="02010600030101010101" pitchFamily="2" charset="-122"/>
                        <a:cs typeface="宋体" panose="02010600030101010101" pitchFamily="2" charset="-122"/>
                      </a:rPr>
                      <m:t>测试主题</m:t>
                    </m:r>
                    <m:sSubSup>
                      <m:sSubSupPr>
                        <m:ctrlPr>
                          <a:rPr lang="zh-CN" altLang="zh-CN" sz="1800" i="1" kern="0">
                            <a:solidFill>
                              <a:srgbClr val="000000"/>
                            </a:solidFill>
                            <a:latin typeface="Cambria Math" panose="02040503050406030204" pitchFamily="18" charset="0"/>
                            <a:ea typeface="Cambria Math" panose="02040503050406030204" pitchFamily="18" charset="0"/>
                            <a:cs typeface="宋体" panose="02010600030101010101" pitchFamily="2" charset="-122"/>
                          </a:rPr>
                        </m:ctrlPr>
                      </m:sSubSupPr>
                      <m:e>
                        <m:r>
                          <a:rPr lang="en-US" altLang="zh-CN" sz="1800" i="1" kern="0">
                            <a:solidFill>
                              <a:srgbClr val="000000"/>
                            </a:solidFill>
                            <a:latin typeface="Cambria Math" panose="02040503050406030204" pitchFamily="18" charset="0"/>
                            <a:ea typeface="宋体" panose="02010600030101010101" pitchFamily="2" charset="-122"/>
                            <a:cs typeface="宋体" panose="02010600030101010101" pitchFamily="2" charset="-122"/>
                          </a:rPr>
                          <m:t>𝑡</m:t>
                        </m:r>
                      </m:e>
                      <m:sub>
                        <m:r>
                          <a:rPr lang="en-US" altLang="zh-CN" sz="1800" i="1" kern="0">
                            <a:solidFill>
                              <a:srgbClr val="000000"/>
                            </a:solidFill>
                            <a:latin typeface="Cambria Math" panose="02040503050406030204" pitchFamily="18" charset="0"/>
                            <a:ea typeface="宋体" panose="02010600030101010101" pitchFamily="2" charset="-122"/>
                            <a:cs typeface="宋体" panose="02010600030101010101" pitchFamily="2" charset="-122"/>
                          </a:rPr>
                          <m:t>𝑖</m:t>
                        </m:r>
                      </m:sub>
                      <m:sup>
                        <m:r>
                          <a:rPr lang="en-US" altLang="zh-CN" sz="1800" i="1" kern="0">
                            <a:solidFill>
                              <a:srgbClr val="000000"/>
                            </a:solidFill>
                            <a:latin typeface="Cambria Math" panose="02040503050406030204" pitchFamily="18" charset="0"/>
                            <a:ea typeface="宋体" panose="02010600030101010101" pitchFamily="2" charset="-122"/>
                            <a:cs typeface="宋体" panose="02010600030101010101" pitchFamily="2" charset="-122"/>
                          </a:rPr>
                          <m:t>(</m:t>
                        </m:r>
                        <m:r>
                          <a:rPr lang="en-US" altLang="zh-CN" sz="1800" i="1" kern="0">
                            <a:solidFill>
                              <a:srgbClr val="000000"/>
                            </a:solidFill>
                            <a:latin typeface="Cambria Math" panose="02040503050406030204" pitchFamily="18" charset="0"/>
                            <a:ea typeface="宋体" panose="02010600030101010101" pitchFamily="2" charset="-122"/>
                            <a:cs typeface="宋体" panose="02010600030101010101" pitchFamily="2" charset="-122"/>
                          </a:rPr>
                          <m:t>𝑡</m:t>
                        </m:r>
                        <m:r>
                          <a:rPr lang="en-US" altLang="zh-CN" sz="1800" i="1" kern="0">
                            <a:solidFill>
                              <a:srgbClr val="000000"/>
                            </a:solidFill>
                            <a:latin typeface="Cambria Math" panose="02040503050406030204" pitchFamily="18" charset="0"/>
                            <a:ea typeface="宋体" panose="02010600030101010101" pitchFamily="2" charset="-122"/>
                            <a:cs typeface="宋体" panose="02010600030101010101" pitchFamily="2" charset="-122"/>
                          </a:rPr>
                          <m:t>)</m:t>
                        </m:r>
                      </m:sup>
                    </m:sSubSup>
                    <m:r>
                      <m:rPr>
                        <m:nor/>
                      </m:rPr>
                      <a:rPr lang="zh-CN" altLang="zh-CN" sz="1800" kern="0" dirty="0">
                        <a:solidFill>
                          <a:srgbClr val="000000"/>
                        </a:solidFill>
                        <a:latin typeface="SourceHanSerifCN-Regular"/>
                        <a:ea typeface="宋体" panose="02010600030101010101" pitchFamily="2" charset="-122"/>
                        <a:cs typeface="宋体" panose="02010600030101010101" pitchFamily="2" charset="-122"/>
                      </a:rPr>
                      <m:t>是</m:t>
                    </m:r>
                    <m:r>
                      <m:rPr>
                        <m:nor/>
                      </m:rPr>
                      <a:rPr lang="zh-CN" altLang="zh-CN" sz="1800" kern="0" dirty="0">
                        <a:solidFill>
                          <a:srgbClr val="000000"/>
                        </a:solidFill>
                        <a:latin typeface="Times-Roman"/>
                        <a:ea typeface="宋体" panose="02010600030101010101" pitchFamily="2" charset="-122"/>
                        <a:cs typeface="宋体" panose="02010600030101010101" pitchFamily="2" charset="-122"/>
                      </a:rPr>
                      <m:t>一个</m:t>
                    </m:r>
                    <m:r>
                      <m:rPr>
                        <m:nor/>
                      </m:rPr>
                      <a:rPr lang="zh-CN" altLang="zh-CN" sz="1800" kern="0" dirty="0">
                        <a:solidFill>
                          <a:srgbClr val="000000"/>
                        </a:solidFill>
                        <a:latin typeface="SourceHanSerifCN-Regular"/>
                        <a:ea typeface="宋体" panose="02010600030101010101" pitchFamily="2" charset="-122"/>
                        <a:cs typeface="宋体" panose="02010600030101010101" pitchFamily="2" charset="-122"/>
                      </a:rPr>
                      <m:t>词汇相似主题</m:t>
                    </m:r>
                  </m:oMath>
                </a14:m>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。使用手动确定的阈值</a:t>
                </a:r>
                <a14:m>
                  <m:oMath xmlns:m="http://schemas.openxmlformats.org/officeDocument/2006/math">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𝜃</m:t>
                    </m:r>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=0.9</m:t>
                    </m:r>
                  </m:oMath>
                </a14:m>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，我们发现在整个零样本测试集中只有</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16%(96</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个唯一主题</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的主题是词汇相似主题</a:t>
                </a:r>
                <a:r>
                  <a:rPr lang="zh-CN" altLang="zh-CN" sz="1800" kern="0" dirty="0">
                    <a:solidFill>
                      <a:srgbClr val="000000"/>
                    </a:solidFill>
                    <a:effectLst/>
                    <a:latin typeface="Sa3mSerifCN-Regular"/>
                    <a:ea typeface="宋体" panose="02010600030101010101" pitchFamily="2" charset="-122"/>
                    <a:cs typeface="宋体" panose="02010600030101010101" pitchFamily="2"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p:sp>
            <p:nvSpPr>
              <p:cNvPr id="3" name="内容占位符 2">
                <a:extLst>
                  <a:ext uri="{FF2B5EF4-FFF2-40B4-BE49-F238E27FC236}">
                    <a16:creationId xmlns:a16="http://schemas.microsoft.com/office/drawing/2014/main" id="{2360288E-43D8-17F2-E627-57002D6A8619}"/>
                  </a:ext>
                </a:extLst>
              </p:cNvPr>
              <p:cNvSpPr>
                <a:spLocks noGrp="1" noRot="1" noChangeAspect="1" noMove="1" noResize="1" noEditPoints="1" noAdjustHandles="1" noChangeArrowheads="1" noChangeShapeType="1" noTextEdit="1"/>
              </p:cNvSpPr>
              <p:nvPr>
                <p:ph idx="1"/>
              </p:nvPr>
            </p:nvSpPr>
            <p:spPr>
              <a:xfrm>
                <a:off x="838200" y="2166151"/>
                <a:ext cx="10515600" cy="4536490"/>
              </a:xfrm>
              <a:blipFill>
                <a:blip r:embed="rId2"/>
                <a:stretch>
                  <a:fillRect l="-406" t="-1074" r="-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17683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BDA8D7-0D26-5D57-799B-785C40151E6C}"/>
              </a:ext>
            </a:extLst>
          </p:cNvPr>
          <p:cNvSpPr>
            <a:spLocks noGrp="1"/>
          </p:cNvSpPr>
          <p:nvPr>
            <p:ph type="title"/>
          </p:nvPr>
        </p:nvSpPr>
        <p:spPr/>
        <p:txBody>
          <a:bodyPr/>
          <a:lstStyle/>
          <a:p>
            <a:r>
              <a:rPr lang="en-US" altLang="zh-CN" sz="4400" b="1">
                <a:solidFill>
                  <a:srgbClr val="000000"/>
                </a:solidFill>
                <a:effectLst>
                  <a:outerShdw blurRad="38100" dist="38100" dir="2700000" algn="tl">
                    <a:srgbClr val="000000">
                      <a:alpha val="43137"/>
                    </a:srgbClr>
                  </a:outerShdw>
                </a:effectLst>
                <a:latin typeface="NimbusRomNo9L-Medi"/>
                <a:ea typeface="等线" panose="02010600030101010101" pitchFamily="2" charset="-122"/>
                <a:cs typeface="Times New Roman" panose="02020603050405020304" pitchFamily="18" charset="0"/>
              </a:rPr>
              <a:t>Experiments-</a:t>
            </a:r>
            <a:r>
              <a:rPr lang="zh-CN" altLang="zh-CN" sz="4400" b="1" kern="100">
                <a:solidFill>
                  <a:srgbClr val="000000"/>
                </a:solidFill>
                <a:effectLst>
                  <a:outerShdw blurRad="38100" dist="38100" dir="2700000" algn="tl">
                    <a:srgbClr val="000000">
                      <a:alpha val="43137"/>
                    </a:srgbClr>
                  </a:outerShdw>
                </a:effectLst>
                <a:latin typeface="SourceHanSerifCN-Bold"/>
                <a:ea typeface="等线" panose="02010600030101010101" pitchFamily="2" charset="-122"/>
                <a:cs typeface="Times New Roman" panose="02020603050405020304" pitchFamily="18" charset="0"/>
              </a:rPr>
              <a:t>基</a:t>
            </a:r>
            <a:r>
              <a:rPr lang="zh-CN" altLang="zh-CN" sz="4400" b="1" kern="100">
                <a:solidFill>
                  <a:srgbClr val="000000"/>
                </a:solidFill>
                <a:effectLst>
                  <a:outerShdw blurRad="38100" dist="38100" dir="2700000" algn="tl">
                    <a:srgbClr val="000000">
                      <a:alpha val="43137"/>
                    </a:srgbClr>
                  </a:outerShdw>
                </a:effectLst>
                <a:latin typeface="等线" panose="02010600030101010101" pitchFamily="2" charset="-122"/>
                <a:ea typeface="SourceHanSerifCN-Bold"/>
                <a:cs typeface="Times New Roman" panose="02020603050405020304" pitchFamily="18" charset="0"/>
              </a:rPr>
              <a:t> </a:t>
            </a:r>
            <a:r>
              <a:rPr lang="zh-CN" altLang="zh-CN" sz="4400" b="1" kern="100">
                <a:solidFill>
                  <a:srgbClr val="000000"/>
                </a:solidFill>
                <a:effectLst>
                  <a:outerShdw blurRad="38100" dist="38100" dir="2700000" algn="tl">
                    <a:srgbClr val="000000">
                      <a:alpha val="43137"/>
                    </a:srgbClr>
                  </a:outerShdw>
                </a:effectLst>
                <a:latin typeface="SourceHanSerifCN-Bold"/>
                <a:ea typeface="等线" panose="02010600030101010101" pitchFamily="2" charset="-122"/>
                <a:cs typeface="Times New Roman" panose="02020603050405020304" pitchFamily="18" charset="0"/>
              </a:rPr>
              <a:t>线</a:t>
            </a:r>
            <a:r>
              <a:rPr lang="zh-CN" altLang="zh-CN" sz="4400" b="1" kern="100">
                <a:solidFill>
                  <a:srgbClr val="000000"/>
                </a:solidFill>
                <a:effectLst>
                  <a:outerShdw blurRad="38100" dist="38100" dir="2700000" algn="tl">
                    <a:srgbClr val="000000">
                      <a:alpha val="43137"/>
                    </a:srgbClr>
                  </a:outerShdw>
                </a:effectLst>
                <a:latin typeface="等线" panose="02010600030101010101" pitchFamily="2" charset="-122"/>
                <a:ea typeface="SourceHanSerifCN-Bold"/>
                <a:cs typeface="Times New Roman" panose="02020603050405020304" pitchFamily="18" charset="0"/>
              </a:rPr>
              <a:t> </a:t>
            </a:r>
            <a:r>
              <a:rPr lang="zh-CN" altLang="zh-CN" sz="4400" b="1" kern="100">
                <a:solidFill>
                  <a:srgbClr val="000000"/>
                </a:solidFill>
                <a:effectLst>
                  <a:outerShdw blurRad="38100" dist="38100" dir="2700000" algn="tl">
                    <a:srgbClr val="000000">
                      <a:alpha val="43137"/>
                    </a:srgbClr>
                  </a:outerShdw>
                </a:effectLst>
                <a:latin typeface="SourceHanSerifCN-Bold"/>
                <a:ea typeface="等线" panose="02010600030101010101" pitchFamily="2" charset="-122"/>
                <a:cs typeface="Times New Roman" panose="02020603050405020304" pitchFamily="18" charset="0"/>
              </a:rPr>
              <a:t>和</a:t>
            </a:r>
            <a:r>
              <a:rPr lang="zh-CN" altLang="zh-CN" sz="4400" b="1" kern="100">
                <a:solidFill>
                  <a:srgbClr val="000000"/>
                </a:solidFill>
                <a:effectLst>
                  <a:outerShdw blurRad="38100" dist="38100" dir="2700000" algn="tl">
                    <a:srgbClr val="000000">
                      <a:alpha val="43137"/>
                    </a:srgbClr>
                  </a:outerShdw>
                </a:effectLst>
                <a:latin typeface="等线" panose="02010600030101010101" pitchFamily="2" charset="-122"/>
                <a:ea typeface="SourceHanSerifCN-Bold"/>
                <a:cs typeface="Times New Roman" panose="02020603050405020304" pitchFamily="18" charset="0"/>
              </a:rPr>
              <a:t> </a:t>
            </a:r>
            <a:r>
              <a:rPr lang="zh-CN" altLang="zh-CN" sz="4400" b="1" kern="100">
                <a:solidFill>
                  <a:srgbClr val="000000"/>
                </a:solidFill>
                <a:effectLst>
                  <a:outerShdw blurRad="38100" dist="38100" dir="2700000" algn="tl">
                    <a:srgbClr val="000000">
                      <a:alpha val="43137"/>
                    </a:srgbClr>
                  </a:outerShdw>
                </a:effectLst>
                <a:latin typeface="SourceHanSerifCN-Bold"/>
                <a:ea typeface="等线" panose="02010600030101010101" pitchFamily="2" charset="-122"/>
                <a:cs typeface="Times New Roman" panose="02020603050405020304" pitchFamily="18" charset="0"/>
              </a:rPr>
              <a:t>模</a:t>
            </a:r>
            <a:r>
              <a:rPr lang="zh-CN" altLang="zh-CN" sz="4400" b="1" kern="100">
                <a:solidFill>
                  <a:srgbClr val="000000"/>
                </a:solidFill>
                <a:effectLst>
                  <a:outerShdw blurRad="38100" dist="38100" dir="2700000" algn="tl">
                    <a:srgbClr val="000000">
                      <a:alpha val="43137"/>
                    </a:srgbClr>
                  </a:outerShdw>
                </a:effectLst>
                <a:latin typeface="等线" panose="02010600030101010101" pitchFamily="2" charset="-122"/>
                <a:ea typeface="SourceHanSerifCN-Bold"/>
                <a:cs typeface="Times New Roman" panose="02020603050405020304" pitchFamily="18" charset="0"/>
              </a:rPr>
              <a:t> </a:t>
            </a:r>
            <a:r>
              <a:rPr lang="zh-CN" altLang="zh-CN" sz="4400" b="1" kern="100">
                <a:solidFill>
                  <a:srgbClr val="000000"/>
                </a:solidFill>
                <a:effectLst>
                  <a:outerShdw blurRad="38100" dist="38100" dir="2700000" algn="tl">
                    <a:srgbClr val="000000">
                      <a:alpha val="43137"/>
                    </a:srgbClr>
                  </a:outerShdw>
                </a:effectLst>
                <a:latin typeface="SourceHanSerifCN-Bold"/>
                <a:ea typeface="等线" panose="02010600030101010101" pitchFamily="2" charset="-122"/>
                <a:cs typeface="Times New Roman" panose="02020603050405020304" pitchFamily="18" charset="0"/>
              </a:rPr>
              <a:t>型</a:t>
            </a:r>
            <a:endParaRPr lang="zh-CN" altLang="en-US" b="1"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360288E-43D8-17F2-E627-57002D6A8619}"/>
                  </a:ext>
                </a:extLst>
              </p:cNvPr>
              <p:cNvSpPr>
                <a:spLocks noGrp="1"/>
              </p:cNvSpPr>
              <p:nvPr>
                <p:ph idx="1"/>
              </p:nvPr>
            </p:nvSpPr>
            <p:spPr>
              <a:xfrm>
                <a:off x="838200" y="1793289"/>
                <a:ext cx="10515600" cy="4909352"/>
              </a:xfrm>
            </p:spPr>
            <p:txBody>
              <a:bodyPr/>
              <a:lstStyle/>
              <a:p>
                <a:pPr algn="l"/>
                <a:r>
                  <a:rPr lang="zh-CN" altLang="zh-CN" sz="1800" kern="100" dirty="0">
                    <a:solidFill>
                      <a:srgbClr val="000000"/>
                    </a:solidFill>
                    <a:effectLst/>
                    <a:latin typeface="SourceHanSerifCN-Regular"/>
                    <a:ea typeface="等线" panose="02010600030101010101" pitchFamily="2" charset="-122"/>
                    <a:cs typeface="Times New Roman" panose="02020603050405020304" pitchFamily="18" charset="0"/>
                  </a:rPr>
                  <a:t>我们用以下模型进行实验</a:t>
                </a:r>
                <a:r>
                  <a:rPr lang="en-US" altLang="zh-CN" sz="1800" kern="100" dirty="0">
                    <a:solidFill>
                      <a:srgbClr val="000000"/>
                    </a:solidFill>
                    <a:effectLst/>
                    <a:latin typeface="Times-Roman"/>
                    <a:ea typeface="等线"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err="1">
                    <a:solidFill>
                      <a:srgbClr val="000000"/>
                    </a:solidFill>
                    <a:effectLst/>
                    <a:latin typeface="Times-Roman"/>
                    <a:ea typeface="宋体" panose="02010600030101010101" pitchFamily="2" charset="-122"/>
                    <a:cs typeface="宋体" panose="02010600030101010101" pitchFamily="2" charset="-122"/>
                  </a:rPr>
                  <a:t>CMaj</a:t>
                </a:r>
                <a:r>
                  <a:rPr lang="en-US" altLang="zh-CN" sz="1800" kern="0">
                    <a:solidFill>
                      <a:srgbClr val="000000"/>
                    </a:solidFill>
                    <a:effectLst/>
                    <a:latin typeface="Times-Roman"/>
                    <a:ea typeface="宋体" panose="02010600030101010101" pitchFamily="2" charset="-122"/>
                    <a:cs typeface="宋体" panose="02010600030101010101" pitchFamily="2" charset="-122"/>
                  </a:rPr>
                  <a:t>: </a:t>
                </a:r>
                <a:r>
                  <a:rPr lang="zh-CN" altLang="zh-CN" sz="1800" kern="0">
                    <a:solidFill>
                      <a:srgbClr val="000000"/>
                    </a:solidFill>
                    <a:effectLst/>
                    <a:latin typeface="SourceHanSerifCN-Regular"/>
                    <a:ea typeface="宋体" panose="02010600030101010101" pitchFamily="2" charset="-122"/>
                    <a:cs typeface="宋体" panose="02010600030101010101" pitchFamily="2" charset="-122"/>
                  </a:rPr>
                  <a:t>从</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训练数据中的每个簇中计算出的大多数类。</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err="1">
                    <a:solidFill>
                      <a:srgbClr val="000000"/>
                    </a:solidFill>
                    <a:effectLst/>
                    <a:latin typeface="Times-Roman"/>
                    <a:ea typeface="宋体" panose="02010600030101010101" pitchFamily="2" charset="-122"/>
                    <a:cs typeface="宋体" panose="02010600030101010101" pitchFamily="2" charset="-122"/>
                  </a:rPr>
                  <a:t>BoWV</a:t>
                </a:r>
                <a:r>
                  <a:rPr lang="en-US" altLang="zh-CN" sz="1800" kern="0">
                    <a:solidFill>
                      <a:srgbClr val="000000"/>
                    </a:solidFill>
                    <a:effectLst/>
                    <a:latin typeface="Times-Roman"/>
                    <a:ea typeface="宋体" panose="02010600030101010101" pitchFamily="2" charset="-122"/>
                    <a:cs typeface="宋体" panose="02010600030101010101" pitchFamily="2" charset="-122"/>
                  </a:rPr>
                  <a:t>: </a:t>
                </a:r>
                <a:r>
                  <a:rPr lang="zh-CN" altLang="zh-CN" sz="1800" kern="0">
                    <a:solidFill>
                      <a:srgbClr val="000000"/>
                    </a:solidFill>
                    <a:effectLst/>
                    <a:latin typeface="SourceHanSerifCN-Regular"/>
                    <a:ea typeface="宋体" panose="02010600030101010101" pitchFamily="2" charset="-122"/>
                    <a:cs typeface="宋体" panose="02010600030101010101" pitchFamily="2" charset="-122"/>
                  </a:rPr>
                  <a:t>我们</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为文本和主题分别构建</a:t>
                </a:r>
                <a:r>
                  <a:rPr lang="en-US" altLang="zh-CN" sz="1800" kern="0" dirty="0" err="1">
                    <a:solidFill>
                      <a:srgbClr val="000000"/>
                    </a:solidFill>
                    <a:effectLst/>
                    <a:latin typeface="SourceHanSerifCN-Regular"/>
                    <a:ea typeface="宋体" panose="02010600030101010101" pitchFamily="2" charset="-122"/>
                    <a:cs typeface="宋体" panose="02010600030101010101" pitchFamily="2" charset="-122"/>
                  </a:rPr>
                  <a:t>BoW</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向量，并将它们连接到逻辑回归分类器中。</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latin typeface="Times-Roman"/>
                    <a:ea typeface="宋体" panose="02010600030101010101" pitchFamily="2" charset="-122"/>
                    <a:cs typeface="宋体" panose="02010600030101010101" pitchFamily="2" charset="-122"/>
                  </a:rPr>
                  <a:t>C-FFNN: </a:t>
                </a:r>
                <a:r>
                  <a:rPr lang="zh-CN" altLang="zh-CN" sz="1800" kern="0">
                    <a:solidFill>
                      <a:srgbClr val="000000"/>
                    </a:solidFill>
                    <a:effectLst/>
                    <a:latin typeface="SourceHanSerifCN-Regular"/>
                    <a:ea typeface="宋体" panose="02010600030101010101" pitchFamily="2" charset="-122"/>
                    <a:cs typeface="宋体" panose="02010600030101010101" pitchFamily="2" charset="-122"/>
                  </a:rPr>
                  <a:t>训练</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的前馈网络广义主题表征。</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err="1">
                    <a:solidFill>
                      <a:srgbClr val="000000"/>
                    </a:solidFill>
                    <a:effectLst/>
                    <a:latin typeface="Times-Roman"/>
                    <a:ea typeface="宋体" panose="02010600030101010101" pitchFamily="2" charset="-122"/>
                    <a:cs typeface="宋体" panose="02010600030101010101" pitchFamily="2" charset="-122"/>
                  </a:rPr>
                  <a:t>BiCond</a:t>
                </a:r>
                <a:r>
                  <a:rPr lang="en-US" altLang="zh-CN" sz="1800" kern="0">
                    <a:solidFill>
                      <a:srgbClr val="000000"/>
                    </a:solidFill>
                    <a:effectLst/>
                    <a:latin typeface="Times-Roman"/>
                    <a:ea typeface="宋体" panose="02010600030101010101" pitchFamily="2" charset="-122"/>
                    <a:cs typeface="宋体" panose="02010600030101010101" pitchFamily="2" charset="-122"/>
                  </a:rPr>
                  <a:t>: </a:t>
                </a:r>
                <a:r>
                  <a:rPr lang="zh-CN" altLang="zh-CN" sz="1800" kern="0">
                    <a:solidFill>
                      <a:srgbClr val="000000"/>
                    </a:solidFill>
                    <a:effectLst/>
                    <a:latin typeface="Times-Roman"/>
                    <a:ea typeface="宋体" panose="02010600030101010101" pitchFamily="2" charset="-122"/>
                    <a:cs typeface="宋体" panose="02010600030101010101" pitchFamily="2" charset="-122"/>
                  </a:rPr>
                  <a:t>该</a:t>
                </a:r>
                <a:r>
                  <a:rPr lang="zh-CN" altLang="zh-CN" sz="1800" kern="0" dirty="0">
                    <a:solidFill>
                      <a:srgbClr val="000000"/>
                    </a:solidFill>
                    <a:effectLst/>
                    <a:latin typeface="Times-Roman"/>
                    <a:ea typeface="宋体" panose="02010600030101010101" pitchFamily="2" charset="-122"/>
                    <a:cs typeface="宋体" panose="02010600030101010101" pitchFamily="2" charset="-122"/>
                  </a:rPr>
                  <a:t>模型使用双向编码，即使用一个</a:t>
                </a:r>
                <a:r>
                  <a:rPr lang="en-US" altLang="zh-CN" sz="1800" kern="0" dirty="0" err="1">
                    <a:solidFill>
                      <a:srgbClr val="000000"/>
                    </a:solidFill>
                    <a:effectLst/>
                    <a:latin typeface="Times-Roman"/>
                    <a:ea typeface="宋体" panose="02010600030101010101" pitchFamily="2" charset="-122"/>
                    <a:cs typeface="宋体" panose="02010600030101010101" pitchFamily="2" charset="-122"/>
                  </a:rPr>
                  <a:t>BiLSTM</a:t>
                </a:r>
                <a:r>
                  <a:rPr lang="zh-CN" altLang="zh-CN" sz="1800" kern="0" dirty="0">
                    <a:solidFill>
                      <a:srgbClr val="000000"/>
                    </a:solidFill>
                    <a:effectLst/>
                    <a:latin typeface="Times-Roman"/>
                    <a:ea typeface="宋体" panose="02010600030101010101" pitchFamily="2" charset="-122"/>
                    <a:cs typeface="宋体" panose="02010600030101010101" pitchFamily="2" charset="-122"/>
                  </a:rPr>
                  <a:t>将主题编码为</a:t>
                </a:r>
                <a14:m>
                  <m:oMath xmlns:m="http://schemas.openxmlformats.org/officeDocument/2006/math">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MS Gothic" panose="020B0609070205080204" pitchFamily="49" charset="-128"/>
                            <a:cs typeface="MS Gothic" panose="020B0609070205080204" pitchFamily="49" charset="-128"/>
                          </a:rPr>
                          <m:t>h</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𝑡</m:t>
                        </m:r>
                      </m:sub>
                    </m:sSub>
                  </m:oMath>
                </a14:m>
                <a:r>
                  <a:rPr lang="zh-CN" altLang="zh-CN" sz="1800" kern="0" dirty="0">
                    <a:solidFill>
                      <a:srgbClr val="000000"/>
                    </a:solidFill>
                    <a:effectLst/>
                    <a:latin typeface="Times-Roman"/>
                    <a:ea typeface="宋体" panose="02010600030101010101" pitchFamily="2" charset="-122"/>
                    <a:cs typeface="宋体" panose="02010600030101010101" pitchFamily="2" charset="-122"/>
                  </a:rPr>
                  <a:t>，然后使用以</a:t>
                </a:r>
                <a14:m>
                  <m:oMath xmlns:m="http://schemas.openxmlformats.org/officeDocument/2006/math">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MS Gothic" panose="020B0609070205080204" pitchFamily="49" charset="-128"/>
                            <a:cs typeface="MS Gothic" panose="020B0609070205080204" pitchFamily="49" charset="-128"/>
                          </a:rPr>
                          <m:t>h</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𝑡</m:t>
                        </m:r>
                      </m:sub>
                    </m:sSub>
                  </m:oMath>
                </a14:m>
                <a:r>
                  <a:rPr lang="zh-CN" altLang="zh-CN" sz="1800" kern="0" dirty="0">
                    <a:solidFill>
                      <a:srgbClr val="000000"/>
                    </a:solidFill>
                    <a:effectLst/>
                    <a:latin typeface="Times-Roman"/>
                    <a:ea typeface="宋体" panose="02010600030101010101" pitchFamily="2" charset="-122"/>
                    <a:cs typeface="宋体" panose="02010600030101010101" pitchFamily="2" charset="-122"/>
                  </a:rPr>
                  <a:t>为条件的第二个</a:t>
                </a:r>
                <a:r>
                  <a:rPr lang="en-US" altLang="zh-CN" sz="1800" kern="0" dirty="0" err="1">
                    <a:solidFill>
                      <a:srgbClr val="000000"/>
                    </a:solidFill>
                    <a:effectLst/>
                    <a:latin typeface="Times-Roman"/>
                    <a:ea typeface="宋体" panose="02010600030101010101" pitchFamily="2" charset="-122"/>
                    <a:cs typeface="宋体" panose="02010600030101010101" pitchFamily="2" charset="-122"/>
                  </a:rPr>
                  <a:t>BiLSTM</a:t>
                </a:r>
                <a:r>
                  <a:rPr lang="zh-CN" altLang="zh-CN" sz="1800" kern="0" dirty="0">
                    <a:solidFill>
                      <a:srgbClr val="000000"/>
                    </a:solidFill>
                    <a:effectLst/>
                    <a:latin typeface="Times-Roman"/>
                    <a:ea typeface="宋体" panose="02010600030101010101" pitchFamily="2" charset="-122"/>
                    <a:cs typeface="宋体" panose="02010600030101010101" pitchFamily="2" charset="-122"/>
                  </a:rPr>
                  <a:t>对文本进行编码。该模型使用固定的预训练词嵌入。目前，</a:t>
                </a:r>
                <a:r>
                  <a:rPr lang="en-US" altLang="zh-CN" sz="1800" kern="0" dirty="0" err="1">
                    <a:solidFill>
                      <a:srgbClr val="000000"/>
                    </a:solidFill>
                    <a:effectLst/>
                    <a:latin typeface="Times-Roman"/>
                    <a:ea typeface="宋体" panose="02010600030101010101" pitchFamily="2" charset="-122"/>
                    <a:cs typeface="宋体" panose="02010600030101010101" pitchFamily="2" charset="-122"/>
                  </a:rPr>
                  <a:t>BiCond</a:t>
                </a:r>
                <a:r>
                  <a:rPr lang="zh-CN" altLang="zh-CN" sz="1800" kern="0" dirty="0">
                    <a:solidFill>
                      <a:srgbClr val="000000"/>
                    </a:solidFill>
                    <a:effectLst/>
                    <a:latin typeface="Times-Roman"/>
                    <a:ea typeface="宋体" panose="02010600030101010101" pitchFamily="2" charset="-122"/>
                    <a:cs typeface="宋体" panose="02010600030101010101" pitchFamily="2" charset="-122"/>
                  </a:rPr>
                  <a:t>的弱监督版本在交叉目标</a:t>
                </a:r>
                <a:r>
                  <a:rPr lang="en-US" altLang="zh-CN" sz="1800" kern="0" dirty="0" err="1">
                    <a:solidFill>
                      <a:srgbClr val="000000"/>
                    </a:solidFill>
                    <a:effectLst/>
                    <a:latin typeface="Times-Roman"/>
                    <a:ea typeface="宋体" panose="02010600030101010101" pitchFamily="2" charset="-122"/>
                    <a:cs typeface="宋体" panose="02010600030101010101" pitchFamily="2" charset="-122"/>
                  </a:rPr>
                  <a:t>TwitterStance</a:t>
                </a:r>
                <a:r>
                  <a:rPr lang="zh-CN" altLang="zh-CN" sz="1800" kern="0" dirty="0">
                    <a:solidFill>
                      <a:srgbClr val="000000"/>
                    </a:solidFill>
                    <a:effectLst/>
                    <a:latin typeface="Times-Roman"/>
                    <a:ea typeface="宋体" panose="02010600030101010101" pitchFamily="2" charset="-122"/>
                    <a:cs typeface="宋体" panose="02010600030101010101" pitchFamily="2" charset="-122"/>
                  </a:rPr>
                  <a:t>上处于最先进水平。</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err="1">
                    <a:solidFill>
                      <a:srgbClr val="000000"/>
                    </a:solidFill>
                    <a:effectLst/>
                    <a:latin typeface="Times-Roman"/>
                    <a:ea typeface="宋体" panose="02010600030101010101" pitchFamily="2" charset="-122"/>
                    <a:cs typeface="宋体" panose="02010600030101010101" pitchFamily="2" charset="-122"/>
                  </a:rPr>
                  <a:t>CrossNet</a:t>
                </a:r>
                <a:r>
                  <a:rPr lang="en-US" altLang="zh-CN" sz="1800" kern="0">
                    <a:solidFill>
                      <a:srgbClr val="000000"/>
                    </a:solidFill>
                    <a:effectLst/>
                    <a:latin typeface="Times-Roman"/>
                    <a:ea typeface="宋体" panose="02010600030101010101" pitchFamily="2" charset="-122"/>
                    <a:cs typeface="宋体" panose="02010600030101010101" pitchFamily="2" charset="-122"/>
                  </a:rPr>
                  <a:t>: </a:t>
                </a:r>
                <a:r>
                  <a:rPr lang="zh-CN" altLang="zh-CN" sz="1800" kern="0">
                    <a:solidFill>
                      <a:srgbClr val="000000"/>
                    </a:solidFill>
                    <a:effectLst/>
                    <a:latin typeface="SourceHanSerifCN-Regular"/>
                    <a:ea typeface="宋体" panose="02010600030101010101" pitchFamily="2" charset="-122"/>
                    <a:cs typeface="宋体" panose="02010600030101010101" pitchFamily="2" charset="-122"/>
                  </a:rPr>
                  <a:t>一</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种跨目标立场模型，使用与</a:t>
                </a:r>
                <a:r>
                  <a:rPr lang="en-US" altLang="zh-CN" sz="1800" kern="0" dirty="0" err="1">
                    <a:solidFill>
                      <a:srgbClr val="000000"/>
                    </a:solidFill>
                    <a:effectLst/>
                    <a:latin typeface="Times-Roman"/>
                    <a:ea typeface="宋体" panose="02010600030101010101" pitchFamily="2" charset="-122"/>
                    <a:cs typeface="宋体" panose="02010600030101010101" pitchFamily="2" charset="-122"/>
                  </a:rPr>
                  <a:t>BiCond</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相同的双向编码对文本和主题进行编码，并在分类前添加特定方面的关注层</a:t>
                </a:r>
                <a:r>
                  <a:rPr lang="zh-CN" altLang="zh-CN" sz="1800" kern="0" dirty="0">
                    <a:solidFill>
                      <a:srgbClr val="00007F"/>
                    </a:solidFill>
                    <a:effectLst/>
                    <a:latin typeface="SourceHanSerifCN-Regular"/>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在许多交叉目标设置中，交叉网络优于</a:t>
                </a:r>
                <a:r>
                  <a:rPr lang="en-US" altLang="zh-CN" sz="1800" kern="0" dirty="0" err="1">
                    <a:solidFill>
                      <a:srgbClr val="000000"/>
                    </a:solidFill>
                    <a:effectLst/>
                    <a:latin typeface="Times-Roman"/>
                    <a:ea typeface="宋体" panose="02010600030101010101" pitchFamily="2" charset="-122"/>
                    <a:cs typeface="宋体" panose="02010600030101010101" pitchFamily="2" charset="-122"/>
                  </a:rPr>
                  <a:t>BiCond</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latin typeface="Times-Roman"/>
                    <a:ea typeface="宋体" panose="02010600030101010101" pitchFamily="2" charset="-122"/>
                    <a:cs typeface="宋体" panose="02010600030101010101" pitchFamily="2" charset="-122"/>
                  </a:rPr>
                  <a:t>BERT-</a:t>
                </a:r>
                <a:r>
                  <a:rPr lang="en-US" altLang="zh-CN" sz="1800" kern="0" err="1">
                    <a:solidFill>
                      <a:srgbClr val="000000"/>
                    </a:solidFill>
                    <a:effectLst/>
                    <a:latin typeface="Times-Roman"/>
                    <a:ea typeface="宋体" panose="02010600030101010101" pitchFamily="2" charset="-122"/>
                    <a:cs typeface="宋体" panose="02010600030101010101" pitchFamily="2" charset="-122"/>
                  </a:rPr>
                  <a:t>sep</a:t>
                </a:r>
                <a:r>
                  <a:rPr lang="en-US" altLang="zh-CN" sz="1800" kern="0">
                    <a:solidFill>
                      <a:srgbClr val="000000"/>
                    </a:solidFill>
                    <a:effectLst/>
                    <a:latin typeface="Times-Roman"/>
                    <a:ea typeface="宋体" panose="02010600030101010101" pitchFamily="2" charset="-122"/>
                    <a:cs typeface="宋体" panose="02010600030101010101" pitchFamily="2" charset="-122"/>
                  </a:rPr>
                  <a:t>: </a:t>
                </a:r>
                <a:r>
                  <a:rPr lang="zh-CN" altLang="zh-CN" sz="1800" kern="0">
                    <a:solidFill>
                      <a:srgbClr val="000000"/>
                    </a:solidFill>
                    <a:effectLst/>
                    <a:latin typeface="SourceHanSerifCN-Regular"/>
                    <a:ea typeface="宋体" panose="02010600030101010101" pitchFamily="2" charset="-122"/>
                    <a:cs typeface="宋体" panose="02010600030101010101" pitchFamily="2" charset="-122"/>
                  </a:rPr>
                  <a:t>分别</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使用</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BERT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对文本和主题进行编码，然后使用两层前馈神经网络进行分类。</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latin typeface="Times-Roman"/>
                    <a:ea typeface="宋体" panose="02010600030101010101" pitchFamily="2" charset="-122"/>
                    <a:cs typeface="宋体" panose="02010600030101010101" pitchFamily="2" charset="-122"/>
                  </a:rPr>
                  <a:t>BERT-joint: </a:t>
                </a:r>
                <a:r>
                  <a:rPr lang="zh-CN" altLang="zh-CN" sz="1800" kern="0">
                    <a:solidFill>
                      <a:srgbClr val="000000"/>
                    </a:solidFill>
                    <a:effectLst/>
                    <a:latin typeface="SourceHanSerifCN-Regular"/>
                    <a:ea typeface="宋体" panose="02010600030101010101" pitchFamily="2" charset="-122"/>
                    <a:cs typeface="宋体" panose="02010600030101010101" pitchFamily="2" charset="-122"/>
                  </a:rPr>
                  <a:t>上下文</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条件编码，后跟一个两层前馈神经网络。</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en-US" altLang="zh-CN" sz="1800" kern="0">
                    <a:solidFill>
                      <a:srgbClr val="000000"/>
                    </a:solidFill>
                    <a:effectLst/>
                    <a:latin typeface="Times-Roman"/>
                    <a:ea typeface="宋体" panose="02010600030101010101" pitchFamily="2" charset="-122"/>
                    <a:cs typeface="宋体" panose="02010600030101010101" pitchFamily="2" charset="-122"/>
                  </a:rPr>
                  <a:t>TGA Net:</a:t>
                </a:r>
                <a: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0">
                    <a:solidFill>
                      <a:srgbClr val="000000"/>
                    </a:solidFill>
                    <a:effectLst/>
                    <a:latin typeface="SourceHanSerifCN-Regular"/>
                    <a:ea typeface="宋体" panose="02010600030101010101" pitchFamily="2" charset="-122"/>
                    <a:cs typeface="宋体" panose="02010600030101010101" pitchFamily="2" charset="-122"/>
                  </a:rPr>
                  <a:t>我们</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的模型使用了上下文条件编码和主题分组注意力。</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2360288E-43D8-17F2-E627-57002D6A8619}"/>
                  </a:ext>
                </a:extLst>
              </p:cNvPr>
              <p:cNvSpPr>
                <a:spLocks noGrp="1" noRot="1" noChangeAspect="1" noMove="1" noResize="1" noEditPoints="1" noAdjustHandles="1" noChangeArrowheads="1" noChangeShapeType="1" noTextEdit="1"/>
              </p:cNvSpPr>
              <p:nvPr>
                <p:ph idx="1"/>
              </p:nvPr>
            </p:nvSpPr>
            <p:spPr>
              <a:xfrm>
                <a:off x="838200" y="1793289"/>
                <a:ext cx="10515600" cy="4909352"/>
              </a:xfrm>
              <a:blipFill>
                <a:blip r:embed="rId2"/>
                <a:stretch>
                  <a:fillRect l="-406" t="-12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48071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BDA8D7-0D26-5D57-799B-785C40151E6C}"/>
              </a:ext>
            </a:extLst>
          </p:cNvPr>
          <p:cNvSpPr>
            <a:spLocks noGrp="1"/>
          </p:cNvSpPr>
          <p:nvPr>
            <p:ph type="title"/>
          </p:nvPr>
        </p:nvSpPr>
        <p:spPr/>
        <p:txBody>
          <a:bodyPr/>
          <a:lstStyle/>
          <a:p>
            <a:r>
              <a:rPr lang="en-US" altLang="zh-CN" sz="4400" b="1">
                <a:solidFill>
                  <a:srgbClr val="000000"/>
                </a:solidFill>
                <a:effectLst>
                  <a:outerShdw blurRad="38100" dist="38100" dir="2700000" algn="tl">
                    <a:srgbClr val="000000">
                      <a:alpha val="43137"/>
                    </a:srgbClr>
                  </a:outerShdw>
                </a:effectLst>
                <a:latin typeface="NimbusRomNo9L-Medi"/>
                <a:ea typeface="等线" panose="02010600030101010101" pitchFamily="2" charset="-122"/>
                <a:cs typeface="Times New Roman" panose="02020603050405020304" pitchFamily="18" charset="0"/>
              </a:rPr>
              <a:t>Experiments-</a:t>
            </a:r>
            <a:r>
              <a:rPr lang="zh-CN" altLang="zh-CN" sz="4400" b="1" kern="100">
                <a:solidFill>
                  <a:srgbClr val="000000"/>
                </a:solidFill>
                <a:effectLst>
                  <a:outerShdw blurRad="38100" dist="38100" dir="2700000" algn="tl">
                    <a:srgbClr val="000000">
                      <a:alpha val="43137"/>
                    </a:srgbClr>
                  </a:outerShdw>
                </a:effectLst>
                <a:latin typeface="SourceHanSerifCN-Bold"/>
                <a:ea typeface="等线" panose="02010600030101010101" pitchFamily="2" charset="-122"/>
                <a:cs typeface="Times New Roman" panose="02020603050405020304" pitchFamily="18" charset="0"/>
              </a:rPr>
              <a:t>基</a:t>
            </a:r>
            <a:r>
              <a:rPr lang="zh-CN" altLang="zh-CN" sz="4400" b="1" kern="100">
                <a:solidFill>
                  <a:srgbClr val="000000"/>
                </a:solidFill>
                <a:effectLst>
                  <a:outerShdw blurRad="38100" dist="38100" dir="2700000" algn="tl">
                    <a:srgbClr val="000000">
                      <a:alpha val="43137"/>
                    </a:srgbClr>
                  </a:outerShdw>
                </a:effectLst>
                <a:latin typeface="等线" panose="02010600030101010101" pitchFamily="2" charset="-122"/>
                <a:ea typeface="SourceHanSerifCN-Bold"/>
                <a:cs typeface="Times New Roman" panose="02020603050405020304" pitchFamily="18" charset="0"/>
              </a:rPr>
              <a:t> </a:t>
            </a:r>
            <a:r>
              <a:rPr lang="zh-CN" altLang="zh-CN" sz="4400" b="1" kern="100">
                <a:solidFill>
                  <a:srgbClr val="000000"/>
                </a:solidFill>
                <a:effectLst>
                  <a:outerShdw blurRad="38100" dist="38100" dir="2700000" algn="tl">
                    <a:srgbClr val="000000">
                      <a:alpha val="43137"/>
                    </a:srgbClr>
                  </a:outerShdw>
                </a:effectLst>
                <a:latin typeface="SourceHanSerifCN-Bold"/>
                <a:ea typeface="等线" panose="02010600030101010101" pitchFamily="2" charset="-122"/>
                <a:cs typeface="Times New Roman" panose="02020603050405020304" pitchFamily="18" charset="0"/>
              </a:rPr>
              <a:t>线</a:t>
            </a:r>
            <a:r>
              <a:rPr lang="zh-CN" altLang="zh-CN" sz="4400" b="1" kern="100">
                <a:solidFill>
                  <a:srgbClr val="000000"/>
                </a:solidFill>
                <a:effectLst>
                  <a:outerShdw blurRad="38100" dist="38100" dir="2700000" algn="tl">
                    <a:srgbClr val="000000">
                      <a:alpha val="43137"/>
                    </a:srgbClr>
                  </a:outerShdw>
                </a:effectLst>
                <a:latin typeface="等线" panose="02010600030101010101" pitchFamily="2" charset="-122"/>
                <a:ea typeface="SourceHanSerifCN-Bold"/>
                <a:cs typeface="Times New Roman" panose="02020603050405020304" pitchFamily="18" charset="0"/>
              </a:rPr>
              <a:t> </a:t>
            </a:r>
            <a:r>
              <a:rPr lang="zh-CN" altLang="zh-CN" sz="4400" b="1" kern="100">
                <a:solidFill>
                  <a:srgbClr val="000000"/>
                </a:solidFill>
                <a:effectLst>
                  <a:outerShdw blurRad="38100" dist="38100" dir="2700000" algn="tl">
                    <a:srgbClr val="000000">
                      <a:alpha val="43137"/>
                    </a:srgbClr>
                  </a:outerShdw>
                </a:effectLst>
                <a:latin typeface="SourceHanSerifCN-Bold"/>
                <a:ea typeface="等线" panose="02010600030101010101" pitchFamily="2" charset="-122"/>
                <a:cs typeface="Times New Roman" panose="02020603050405020304" pitchFamily="18" charset="0"/>
              </a:rPr>
              <a:t>和</a:t>
            </a:r>
            <a:r>
              <a:rPr lang="zh-CN" altLang="zh-CN" sz="4400" b="1" kern="100">
                <a:solidFill>
                  <a:srgbClr val="000000"/>
                </a:solidFill>
                <a:effectLst>
                  <a:outerShdw blurRad="38100" dist="38100" dir="2700000" algn="tl">
                    <a:srgbClr val="000000">
                      <a:alpha val="43137"/>
                    </a:srgbClr>
                  </a:outerShdw>
                </a:effectLst>
                <a:latin typeface="等线" panose="02010600030101010101" pitchFamily="2" charset="-122"/>
                <a:ea typeface="SourceHanSerifCN-Bold"/>
                <a:cs typeface="Times New Roman" panose="02020603050405020304" pitchFamily="18" charset="0"/>
              </a:rPr>
              <a:t> </a:t>
            </a:r>
            <a:r>
              <a:rPr lang="zh-CN" altLang="zh-CN" sz="4400" b="1" kern="100">
                <a:solidFill>
                  <a:srgbClr val="000000"/>
                </a:solidFill>
                <a:effectLst>
                  <a:outerShdw blurRad="38100" dist="38100" dir="2700000" algn="tl">
                    <a:srgbClr val="000000">
                      <a:alpha val="43137"/>
                    </a:srgbClr>
                  </a:outerShdw>
                </a:effectLst>
                <a:latin typeface="SourceHanSerifCN-Bold"/>
                <a:ea typeface="等线" panose="02010600030101010101" pitchFamily="2" charset="-122"/>
                <a:cs typeface="Times New Roman" panose="02020603050405020304" pitchFamily="18" charset="0"/>
              </a:rPr>
              <a:t>模</a:t>
            </a:r>
            <a:r>
              <a:rPr lang="zh-CN" altLang="zh-CN" sz="4400" b="1" kern="100">
                <a:solidFill>
                  <a:srgbClr val="000000"/>
                </a:solidFill>
                <a:effectLst>
                  <a:outerShdw blurRad="38100" dist="38100" dir="2700000" algn="tl">
                    <a:srgbClr val="000000">
                      <a:alpha val="43137"/>
                    </a:srgbClr>
                  </a:outerShdw>
                </a:effectLst>
                <a:latin typeface="等线" panose="02010600030101010101" pitchFamily="2" charset="-122"/>
                <a:ea typeface="SourceHanSerifCN-Bold"/>
                <a:cs typeface="Times New Roman" panose="02020603050405020304" pitchFamily="18" charset="0"/>
              </a:rPr>
              <a:t> </a:t>
            </a:r>
            <a:r>
              <a:rPr lang="zh-CN" altLang="zh-CN" sz="4400" b="1" kern="100">
                <a:solidFill>
                  <a:srgbClr val="000000"/>
                </a:solidFill>
                <a:effectLst>
                  <a:outerShdw blurRad="38100" dist="38100" dir="2700000" algn="tl">
                    <a:srgbClr val="000000">
                      <a:alpha val="43137"/>
                    </a:srgbClr>
                  </a:outerShdw>
                </a:effectLst>
                <a:latin typeface="SourceHanSerifCN-Bold"/>
                <a:ea typeface="等线" panose="02010600030101010101" pitchFamily="2" charset="-122"/>
                <a:cs typeface="Times New Roman" panose="02020603050405020304" pitchFamily="18" charset="0"/>
              </a:rPr>
              <a:t>型</a:t>
            </a:r>
            <a:endParaRPr lang="zh-CN" altLang="en-US" b="1" dirty="0">
              <a:effectLst>
                <a:outerShdw blurRad="38100" dist="38100" dir="2700000" algn="tl">
                  <a:srgbClr val="000000">
                    <a:alpha val="43137"/>
                  </a:srgbClr>
                </a:outerShdw>
              </a:effectLst>
            </a:endParaRPr>
          </a:p>
        </p:txBody>
      </p:sp>
      <p:sp>
        <p:nvSpPr>
          <p:cNvPr id="3" name="内容占位符 2">
            <a:extLst>
              <a:ext uri="{FF2B5EF4-FFF2-40B4-BE49-F238E27FC236}">
                <a16:creationId xmlns:a16="http://schemas.microsoft.com/office/drawing/2014/main" id="{2360288E-43D8-17F2-E627-57002D6A8619}"/>
              </a:ext>
            </a:extLst>
          </p:cNvPr>
          <p:cNvSpPr>
            <a:spLocks noGrp="1"/>
          </p:cNvSpPr>
          <p:nvPr>
            <p:ph idx="1"/>
          </p:nvPr>
        </p:nvSpPr>
        <p:spPr>
          <a:xfrm>
            <a:off x="838200" y="2041863"/>
            <a:ext cx="10515600" cy="3595457"/>
          </a:xfrm>
        </p:spPr>
        <p:txBody>
          <a:bodyPr/>
          <a:lstStyle/>
          <a:p>
            <a:pPr algn="l">
              <a:lnSpc>
                <a:spcPct val="100000"/>
              </a:lnSpc>
            </a:pPr>
            <a:r>
              <a:rPr lang="zh-CN" altLang="en-US" sz="1800" kern="100" dirty="0">
                <a:effectLst/>
                <a:latin typeface="+mn-ea"/>
                <a:cs typeface="Times New Roman" panose="02020603050405020304" pitchFamily="18" charset="0"/>
              </a:rPr>
              <a:t>超参数</a:t>
            </a:r>
            <a:endParaRPr lang="en-US" altLang="zh-CN" sz="1800" kern="100" dirty="0">
              <a:effectLst/>
              <a:latin typeface="+mn-ea"/>
              <a:cs typeface="Times New Roman" panose="02020603050405020304" pitchFamily="18" charset="0"/>
            </a:endParaRPr>
          </a:p>
          <a:p>
            <a:pPr algn="l">
              <a:lnSpc>
                <a:spcPct val="100000"/>
              </a:lnSpc>
            </a:pPr>
            <a:r>
              <a:rPr lang="zh-CN" altLang="zh-CN" sz="1800" kern="0" dirty="0">
                <a:effectLst/>
                <a:latin typeface="+mn-ea"/>
                <a:cs typeface="宋体" panose="02010600030101010101" pitchFamily="2" charset="-122"/>
              </a:rPr>
              <a:t>我们在开发集上使用统一超参数采样来调整所有模型。所有模型都使用</a:t>
            </a:r>
            <a:r>
              <a:rPr lang="en-US" altLang="zh-CN" sz="1800" kern="0" dirty="0">
                <a:effectLst/>
                <a:latin typeface="+mn-ea"/>
                <a:cs typeface="宋体" panose="02010600030101010101" pitchFamily="2" charset="-122"/>
              </a:rPr>
              <a:t>Adam</a:t>
            </a:r>
            <a:r>
              <a:rPr lang="zh-CN" altLang="zh-CN" sz="1800" kern="0" dirty="0">
                <a:effectLst/>
                <a:latin typeface="+mn-ea"/>
                <a:cs typeface="宋体" panose="02010600030101010101" pitchFamily="2" charset="-122"/>
              </a:rPr>
              <a:t>进行优化、最大文本长度为</a:t>
            </a:r>
            <a:r>
              <a:rPr lang="en-US" altLang="zh-CN" sz="1800" kern="0" dirty="0">
                <a:effectLst/>
                <a:latin typeface="+mn-ea"/>
                <a:cs typeface="宋体" panose="02010600030101010101" pitchFamily="2" charset="-122"/>
              </a:rPr>
              <a:t>200</a:t>
            </a:r>
            <a:r>
              <a:rPr lang="zh-CN" altLang="zh-CN" sz="1800" kern="0" dirty="0">
                <a:effectLst/>
                <a:latin typeface="+mn-ea"/>
                <a:cs typeface="宋体" panose="02010600030101010101" pitchFamily="2" charset="-122"/>
              </a:rPr>
              <a:t>个词组（因为</a:t>
            </a:r>
            <a:r>
              <a:rPr lang="en-US" altLang="zh-CN" sz="1800" kern="0" dirty="0">
                <a:effectLst/>
                <a:latin typeface="+mn-ea"/>
                <a:cs typeface="宋体" panose="02010600030101010101" pitchFamily="2" charset="-122"/>
              </a:rPr>
              <a:t>&lt;5%</a:t>
            </a:r>
            <a:r>
              <a:rPr lang="zh-CN" altLang="zh-CN" sz="1800" kern="0" dirty="0">
                <a:effectLst/>
                <a:latin typeface="+mn-ea"/>
                <a:cs typeface="宋体" panose="02010600030101010101" pitchFamily="2" charset="-122"/>
              </a:rPr>
              <a:t>的文档更长）和最大主题长度为</a:t>
            </a:r>
            <a:r>
              <a:rPr lang="en-US" altLang="zh-CN" sz="1800" kern="0" dirty="0">
                <a:effectLst/>
                <a:latin typeface="+mn-ea"/>
                <a:cs typeface="宋体" panose="02010600030101010101" pitchFamily="2" charset="-122"/>
              </a:rPr>
              <a:t>5</a:t>
            </a:r>
            <a:r>
              <a:rPr lang="zh-CN" altLang="zh-CN" sz="1800" kern="0" dirty="0">
                <a:effectLst/>
                <a:latin typeface="+mn-ea"/>
                <a:cs typeface="宋体" panose="02010600030101010101" pitchFamily="2" charset="-122"/>
              </a:rPr>
              <a:t>个字节</a:t>
            </a:r>
            <a:r>
              <a:rPr lang="zh-CN" altLang="en-US" sz="1800" kern="0" dirty="0">
                <a:effectLst/>
                <a:latin typeface="+mn-ea"/>
                <a:cs typeface="宋体" panose="02010600030101010101" pitchFamily="2" charset="-122"/>
              </a:rPr>
              <a:t>，</a:t>
            </a:r>
            <a:r>
              <a:rPr lang="zh-CN" altLang="zh-CN" sz="1800" kern="0" dirty="0">
                <a:effectLst/>
                <a:latin typeface="+mn-ea"/>
                <a:cs typeface="宋体" panose="02010600030101010101" pitchFamily="2" charset="-122"/>
              </a:rPr>
              <a:t>丢弃多余的字节。</a:t>
            </a:r>
            <a:endParaRPr lang="zh-CN" altLang="zh-CN" sz="1800" kern="100" dirty="0">
              <a:effectLst/>
              <a:latin typeface="+mn-ea"/>
              <a:cs typeface="Times New Roman" panose="02020603050405020304" pitchFamily="18" charset="0"/>
            </a:endParaRPr>
          </a:p>
          <a:p>
            <a:pPr algn="l">
              <a:lnSpc>
                <a:spcPct val="100000"/>
              </a:lnSpc>
            </a:pPr>
            <a:r>
              <a:rPr lang="zh-CN" altLang="zh-CN" sz="1800" kern="0" dirty="0">
                <a:effectLst/>
                <a:latin typeface="+mn-ea"/>
                <a:cs typeface="宋体" panose="02010600030101010101" pitchFamily="2" charset="-122"/>
              </a:rPr>
              <a:t>在</a:t>
            </a:r>
            <a:r>
              <a:rPr lang="en-US" altLang="zh-CN" sz="1800" kern="0" dirty="0" err="1">
                <a:effectLst/>
                <a:latin typeface="+mn-ea"/>
                <a:cs typeface="宋体" panose="02010600030101010101" pitchFamily="2" charset="-122"/>
              </a:rPr>
              <a:t>BoWV</a:t>
            </a:r>
            <a:r>
              <a:rPr lang="zh-CN" altLang="zh-CN" sz="1800" kern="0" dirty="0">
                <a:effectLst/>
                <a:latin typeface="+mn-ea"/>
                <a:cs typeface="宋体" panose="02010600030101010101" pitchFamily="2" charset="-122"/>
              </a:rPr>
              <a:t>中，我们使用了所有主题词和</a:t>
            </a:r>
            <a:r>
              <a:rPr lang="en-US" altLang="zh-CN" sz="1800" kern="0" dirty="0">
                <a:effectLst/>
                <a:latin typeface="+mn-ea"/>
                <a:cs typeface="宋体" panose="02010600030101010101" pitchFamily="2" charset="-122"/>
              </a:rPr>
              <a:t>10,000</a:t>
            </a:r>
            <a:r>
              <a:rPr lang="zh-CN" altLang="zh-CN" sz="1800" kern="0" dirty="0">
                <a:effectLst/>
                <a:latin typeface="+mn-ea"/>
                <a:cs typeface="宋体" panose="02010600030101010101" pitchFamily="2" charset="-122"/>
              </a:rPr>
              <a:t>个评论词汇。我们使用</a:t>
            </a:r>
            <a:r>
              <a:rPr lang="en-US" altLang="zh-CN" sz="1800" kern="0" dirty="0">
                <a:effectLst/>
                <a:latin typeface="+mn-ea"/>
                <a:cs typeface="宋体" panose="02010600030101010101" pitchFamily="2" charset="-122"/>
              </a:rPr>
              <a:t>L-BFGS</a:t>
            </a:r>
            <a:r>
              <a:rPr lang="zh-CN" altLang="zh-CN" sz="1800" kern="0" dirty="0">
                <a:effectLst/>
                <a:latin typeface="+mn-ea"/>
                <a:cs typeface="宋体" panose="02010600030101010101" pitchFamily="2" charset="-122"/>
              </a:rPr>
              <a:t>和</a:t>
            </a:r>
            <a:r>
              <a:rPr lang="en-US" altLang="zh-CN" sz="1800" kern="0" dirty="0">
                <a:effectLst/>
                <a:latin typeface="+mn-ea"/>
                <a:cs typeface="宋体" panose="02010600030101010101" pitchFamily="2" charset="-122"/>
              </a:rPr>
              <a:t>L2</a:t>
            </a:r>
            <a:r>
              <a:rPr lang="zh-CN" altLang="zh-CN" sz="1800" kern="0" dirty="0">
                <a:effectLst/>
                <a:latin typeface="+mn-ea"/>
                <a:cs typeface="宋体" panose="02010600030101010101" pitchFamily="2" charset="-122"/>
              </a:rPr>
              <a:t>惩罚进行优化。对于</a:t>
            </a:r>
            <a:r>
              <a:rPr lang="en-US" altLang="zh-CN" sz="1800" kern="0" dirty="0" err="1">
                <a:effectLst/>
                <a:latin typeface="+mn-ea"/>
                <a:cs typeface="宋体" panose="02010600030101010101" pitchFamily="2" charset="-122"/>
              </a:rPr>
              <a:t>BiCond</a:t>
            </a:r>
            <a:r>
              <a:rPr lang="zh-CN" altLang="zh-CN" sz="1800" kern="0" dirty="0">
                <a:effectLst/>
                <a:latin typeface="+mn-ea"/>
                <a:cs typeface="宋体" panose="02010600030101010101" pitchFamily="2" charset="-122"/>
              </a:rPr>
              <a:t>和</a:t>
            </a:r>
            <a:r>
              <a:rPr lang="en-US" altLang="zh-CN" sz="1800" kern="0" dirty="0">
                <a:effectLst/>
                <a:latin typeface="+mn-ea"/>
                <a:cs typeface="宋体" panose="02010600030101010101" pitchFamily="2" charset="-122"/>
              </a:rPr>
              <a:t>Cross-Net</a:t>
            </a:r>
            <a:r>
              <a:rPr lang="zh-CN" altLang="zh-CN" sz="1800" kern="0" dirty="0">
                <a:effectLst/>
                <a:latin typeface="+mn-ea"/>
                <a:cs typeface="宋体" panose="02010600030101010101" pitchFamily="2" charset="-122"/>
              </a:rPr>
              <a:t>，我们使用固定的预训练的</a:t>
            </a:r>
            <a:r>
              <a:rPr lang="en-US" altLang="zh-CN" sz="1800" kern="0" dirty="0">
                <a:effectLst/>
                <a:latin typeface="+mn-ea"/>
                <a:cs typeface="宋体" panose="02010600030101010101" pitchFamily="2" charset="-122"/>
              </a:rPr>
              <a:t>100</a:t>
            </a:r>
            <a:r>
              <a:rPr lang="zh-CN" altLang="zh-CN" sz="1800" kern="0" dirty="0">
                <a:effectLst/>
                <a:latin typeface="+mn-ea"/>
                <a:cs typeface="宋体" panose="02010600030101010101" pitchFamily="2" charset="-122"/>
              </a:rPr>
              <a:t>维</a:t>
            </a:r>
            <a:r>
              <a:rPr lang="en-US" altLang="zh-CN" sz="1800" kern="0" dirty="0" err="1">
                <a:effectLst/>
                <a:latin typeface="+mn-ea"/>
                <a:cs typeface="宋体" panose="02010600030101010101" pitchFamily="2" charset="-122"/>
              </a:rPr>
              <a:t>GloV</a:t>
            </a:r>
            <a:r>
              <a:rPr lang="zh-CN" altLang="zh-CN" sz="1800" kern="0" dirty="0">
                <a:effectLst/>
                <a:latin typeface="+mn-ea"/>
                <a:cs typeface="宋体" panose="02010600030101010101" pitchFamily="2" charset="-122"/>
              </a:rPr>
              <a:t>嵌入，并在开发集上提前停止训练</a:t>
            </a:r>
            <a:r>
              <a:rPr lang="en-US" altLang="zh-CN" sz="1800" kern="0" dirty="0">
                <a:effectLst/>
                <a:latin typeface="+mn-ea"/>
                <a:cs typeface="宋体" panose="02010600030101010101" pitchFamily="2" charset="-122"/>
              </a:rPr>
              <a:t>50</a:t>
            </a:r>
            <a:r>
              <a:rPr lang="zh-CN" altLang="zh-CN" sz="1800" kern="0" dirty="0">
                <a:effectLst/>
                <a:latin typeface="+mn-ea"/>
                <a:cs typeface="宋体" panose="02010600030101010101" pitchFamily="2" charset="-122"/>
              </a:rPr>
              <a:t>个</a:t>
            </a:r>
            <a:r>
              <a:rPr lang="en-US" altLang="zh-CN" sz="1800" kern="100" dirty="0">
                <a:solidFill>
                  <a:srgbClr val="000000"/>
                </a:solidFill>
                <a:effectLst/>
                <a:latin typeface="+mn-ea"/>
                <a:cs typeface="Times New Roman" panose="02020603050405020304" pitchFamily="18" charset="0"/>
              </a:rPr>
              <a:t>epoch</a:t>
            </a:r>
            <a:r>
              <a:rPr lang="zh-CN" altLang="zh-CN" sz="1800" kern="0" dirty="0">
                <a:effectLst/>
                <a:latin typeface="+mn-ea"/>
                <a:cs typeface="宋体" panose="02010600030101010101" pitchFamily="2" charset="-122"/>
              </a:rPr>
              <a:t>。对于基于</a:t>
            </a:r>
            <a:r>
              <a:rPr lang="en-US" altLang="zh-CN" sz="1800" kern="0" dirty="0">
                <a:effectLst/>
                <a:latin typeface="+mn-ea"/>
                <a:cs typeface="宋体" panose="02010600030101010101" pitchFamily="2" charset="-122"/>
              </a:rPr>
              <a:t>BERT</a:t>
            </a:r>
            <a:r>
              <a:rPr lang="zh-CN" altLang="zh-CN" sz="1800" kern="0" dirty="0">
                <a:effectLst/>
                <a:latin typeface="+mn-ea"/>
                <a:cs typeface="宋体" panose="02010600030101010101" pitchFamily="2" charset="-122"/>
              </a:rPr>
              <a:t>的模型，我们固定</a:t>
            </a:r>
            <a:r>
              <a:rPr lang="en-US" altLang="zh-CN" sz="1800" kern="0" dirty="0">
                <a:effectLst/>
                <a:latin typeface="+mn-ea"/>
                <a:cs typeface="宋体" panose="02010600030101010101" pitchFamily="2" charset="-122"/>
              </a:rPr>
              <a:t>BERT</a:t>
            </a:r>
            <a:r>
              <a:rPr lang="zh-CN" altLang="zh-CN" sz="1800" kern="0" dirty="0">
                <a:effectLst/>
                <a:latin typeface="+mn-ea"/>
                <a:cs typeface="宋体" panose="02010600030101010101" pitchFamily="2" charset="-122"/>
              </a:rPr>
              <a:t>，提前停止训练</a:t>
            </a:r>
            <a:r>
              <a:rPr lang="en-US" altLang="zh-CN" sz="1800" kern="0" dirty="0">
                <a:effectLst/>
                <a:latin typeface="+mn-ea"/>
                <a:cs typeface="宋体" panose="02010600030101010101" pitchFamily="2" charset="-122"/>
              </a:rPr>
              <a:t>20</a:t>
            </a:r>
            <a:r>
              <a:rPr lang="zh-CN" altLang="zh-CN" sz="1800" kern="0" dirty="0">
                <a:effectLst/>
                <a:latin typeface="+mn-ea"/>
                <a:cs typeface="宋体" panose="02010600030101010101" pitchFamily="2" charset="-122"/>
              </a:rPr>
              <a:t>个</a:t>
            </a:r>
            <a:r>
              <a:rPr lang="en-US" altLang="zh-CN" sz="1800" kern="100" dirty="0">
                <a:solidFill>
                  <a:srgbClr val="000000"/>
                </a:solidFill>
                <a:effectLst/>
                <a:latin typeface="+mn-ea"/>
                <a:cs typeface="Times New Roman" panose="02020603050405020304" pitchFamily="18" charset="0"/>
              </a:rPr>
              <a:t>epoch</a:t>
            </a:r>
            <a:r>
              <a:rPr lang="zh-CN" altLang="zh-CN" sz="1800" kern="0" dirty="0">
                <a:effectLst/>
                <a:latin typeface="+mn-ea"/>
                <a:cs typeface="宋体" panose="02010600030101010101" pitchFamily="2" charset="-122"/>
              </a:rPr>
              <a:t>，并使用</a:t>
            </a:r>
            <a:r>
              <a:rPr lang="en-US" altLang="zh-CN" sz="1800" kern="0" dirty="0">
                <a:effectLst/>
                <a:latin typeface="+mn-ea"/>
                <a:cs typeface="宋体" panose="02010600030101010101" pitchFamily="2" charset="-122"/>
              </a:rPr>
              <a:t>0.001</a:t>
            </a:r>
            <a:r>
              <a:rPr lang="zh-CN" altLang="zh-CN" sz="1800" kern="0" dirty="0">
                <a:effectLst/>
                <a:latin typeface="+mn-ea"/>
                <a:cs typeface="宋体" panose="02010600030101010101" pitchFamily="2" charset="-122"/>
              </a:rPr>
              <a:t>的学习率。</a:t>
            </a:r>
            <a:endParaRPr lang="zh-CN" altLang="zh-CN" sz="1800" kern="100" dirty="0">
              <a:effectLst/>
              <a:latin typeface="+mn-ea"/>
              <a:cs typeface="Times New Roman" panose="02020603050405020304" pitchFamily="18" charset="0"/>
            </a:endParaRPr>
          </a:p>
          <a:p>
            <a:pPr algn="l">
              <a:lnSpc>
                <a:spcPct val="100000"/>
              </a:lnSpc>
            </a:pPr>
            <a:r>
              <a:rPr lang="zh-CN" altLang="zh-CN" sz="1800" kern="0" dirty="0">
                <a:solidFill>
                  <a:srgbClr val="000000"/>
                </a:solidFill>
                <a:effectLst/>
                <a:latin typeface="+mn-ea"/>
                <a:cs typeface="宋体" panose="02010600030101010101" pitchFamily="2" charset="-122"/>
              </a:rPr>
              <a:t>我们使用</a:t>
            </a:r>
            <a:r>
              <a:rPr lang="en-US" altLang="zh-CN" sz="1800" kern="0" dirty="0">
                <a:solidFill>
                  <a:srgbClr val="000000"/>
                </a:solidFill>
                <a:effectLst/>
                <a:latin typeface="+mn-ea"/>
                <a:cs typeface="宋体" panose="02010600030101010101" pitchFamily="2" charset="-122"/>
              </a:rPr>
              <a:t>Ward</a:t>
            </a:r>
            <a:r>
              <a:rPr lang="zh-CN" altLang="zh-CN" sz="1800" kern="0" dirty="0">
                <a:solidFill>
                  <a:srgbClr val="000000"/>
                </a:solidFill>
                <a:effectLst/>
                <a:latin typeface="+mn-ea"/>
                <a:cs typeface="宋体" panose="02010600030101010101" pitchFamily="2" charset="-122"/>
              </a:rPr>
              <a:t>层次聚类</a:t>
            </a:r>
            <a:r>
              <a:rPr lang="zh-CN" altLang="zh-CN" sz="1800" kern="0" dirty="0">
                <a:solidFill>
                  <a:srgbClr val="00007F"/>
                </a:solidFill>
                <a:effectLst/>
                <a:latin typeface="+mn-ea"/>
                <a:cs typeface="宋体" panose="02010600030101010101" pitchFamily="2" charset="-122"/>
              </a:rPr>
              <a:t>对广义主题表示进行聚类</a:t>
            </a:r>
            <a:r>
              <a:rPr lang="zh-CN" altLang="zh-CN" sz="1800" kern="0" dirty="0">
                <a:solidFill>
                  <a:srgbClr val="000000"/>
                </a:solidFill>
                <a:effectLst/>
                <a:latin typeface="+mn-ea"/>
                <a:cs typeface="宋体" panose="02010600030101010101" pitchFamily="2" charset="-122"/>
              </a:rPr>
              <a:t>，它最小化了一个簇内的平方距离之和，同时允许可变大小的簇。为了选择最佳的聚类数</a:t>
            </a:r>
            <a:r>
              <a:rPr lang="en-US" altLang="zh-CN" sz="1800" kern="0" dirty="0">
                <a:solidFill>
                  <a:srgbClr val="000000"/>
                </a:solidFill>
                <a:effectLst/>
                <a:latin typeface="+mn-ea"/>
                <a:cs typeface="宋体" panose="02010600030101010101" pitchFamily="2" charset="-122"/>
              </a:rPr>
              <a:t>k</a:t>
            </a:r>
            <a:r>
              <a:rPr lang="zh-CN" altLang="zh-CN" sz="1800" kern="0" dirty="0">
                <a:solidFill>
                  <a:srgbClr val="000000"/>
                </a:solidFill>
                <a:effectLst/>
                <a:latin typeface="+mn-ea"/>
                <a:cs typeface="宋体" panose="02010600030101010101" pitchFamily="2" charset="-122"/>
              </a:rPr>
              <a:t>，我们在</a:t>
            </a:r>
            <a:r>
              <a:rPr lang="en-US" altLang="zh-CN" sz="1800" kern="0" dirty="0">
                <a:solidFill>
                  <a:srgbClr val="000000"/>
                </a:solidFill>
                <a:effectLst/>
                <a:latin typeface="+mn-ea"/>
                <a:cs typeface="宋体" panose="02010600030101010101" pitchFamily="2" charset="-122"/>
              </a:rPr>
              <a:t>[50,300]</a:t>
            </a:r>
            <a:r>
              <a:rPr lang="zh-CN" altLang="zh-CN" sz="1800" kern="0" dirty="0">
                <a:solidFill>
                  <a:srgbClr val="000000"/>
                </a:solidFill>
                <a:effectLst/>
                <a:latin typeface="+mn-ea"/>
                <a:cs typeface="宋体" panose="02010600030101010101" pitchFamily="2" charset="-122"/>
              </a:rPr>
              <a:t>范围内随机抽样</a:t>
            </a:r>
            <a:r>
              <a:rPr lang="en-US" altLang="zh-CN" sz="1800" kern="0" dirty="0">
                <a:solidFill>
                  <a:srgbClr val="000000"/>
                </a:solidFill>
                <a:effectLst/>
                <a:latin typeface="+mn-ea"/>
                <a:cs typeface="宋体" panose="02010600030101010101" pitchFamily="2" charset="-122"/>
              </a:rPr>
              <a:t>k</a:t>
            </a:r>
            <a:r>
              <a:rPr lang="zh-CN" altLang="zh-CN" sz="1800" kern="0" dirty="0">
                <a:solidFill>
                  <a:srgbClr val="000000"/>
                </a:solidFill>
                <a:effectLst/>
                <a:latin typeface="+mn-ea"/>
                <a:cs typeface="宋体" panose="02010600030101010101" pitchFamily="2" charset="-122"/>
              </a:rPr>
              <a:t>的</a:t>
            </a:r>
            <a:r>
              <a:rPr lang="en-US" altLang="zh-CN" sz="1800" kern="0" dirty="0">
                <a:solidFill>
                  <a:srgbClr val="000000"/>
                </a:solidFill>
                <a:effectLst/>
                <a:latin typeface="+mn-ea"/>
                <a:cs typeface="宋体" panose="02010600030101010101" pitchFamily="2" charset="-122"/>
              </a:rPr>
              <a:t>20</a:t>
            </a:r>
            <a:r>
              <a:rPr lang="zh-CN" altLang="zh-CN" sz="1800" kern="0" dirty="0">
                <a:solidFill>
                  <a:srgbClr val="000000"/>
                </a:solidFill>
                <a:effectLst/>
                <a:latin typeface="+mn-ea"/>
                <a:cs typeface="宋体" panose="02010600030101010101" pitchFamily="2" charset="-122"/>
              </a:rPr>
              <a:t>个值，并最小化发展集中的聚类分配的平方距离之和。我们选择</a:t>
            </a:r>
            <a:r>
              <a:rPr lang="en-US" altLang="zh-CN" sz="1800" kern="0" dirty="0">
                <a:solidFill>
                  <a:srgbClr val="000000"/>
                </a:solidFill>
                <a:effectLst/>
                <a:latin typeface="+mn-ea"/>
                <a:cs typeface="宋体" panose="02010600030101010101" pitchFamily="2" charset="-122"/>
              </a:rPr>
              <a:t>197</a:t>
            </a:r>
            <a:r>
              <a:rPr lang="zh-CN" altLang="zh-CN" sz="1800" kern="0" dirty="0">
                <a:solidFill>
                  <a:srgbClr val="000000"/>
                </a:solidFill>
                <a:effectLst/>
                <a:latin typeface="+mn-ea"/>
                <a:cs typeface="宋体" panose="02010600030101010101" pitchFamily="2" charset="-122"/>
              </a:rPr>
              <a:t>作为最佳</a:t>
            </a:r>
            <a:r>
              <a:rPr lang="en-US" altLang="zh-CN" sz="1800" kern="0" dirty="0">
                <a:solidFill>
                  <a:srgbClr val="000000"/>
                </a:solidFill>
                <a:effectLst/>
                <a:latin typeface="+mn-ea"/>
                <a:cs typeface="宋体" panose="02010600030101010101" pitchFamily="2" charset="-122"/>
              </a:rPr>
              <a:t>k</a:t>
            </a:r>
            <a:r>
              <a:rPr lang="zh-CN" altLang="zh-CN" sz="1800" kern="0" dirty="0">
                <a:solidFill>
                  <a:srgbClr val="000000"/>
                </a:solidFill>
                <a:effectLst/>
                <a:latin typeface="+mn-ea"/>
                <a:cs typeface="宋体" panose="02010600030101010101" pitchFamily="2" charset="-122"/>
              </a:rPr>
              <a:t>值。</a:t>
            </a:r>
            <a:endParaRPr lang="zh-CN" altLang="zh-CN" sz="1800" kern="100" dirty="0">
              <a:effectLst/>
              <a:latin typeface="+mn-ea"/>
              <a:cs typeface="Times New Roman" panose="02020603050405020304" pitchFamily="18" charset="0"/>
            </a:endParaRPr>
          </a:p>
          <a:p>
            <a:pPr algn="l"/>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922965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BDA8D7-0D26-5D57-799B-785C40151E6C}"/>
              </a:ext>
            </a:extLst>
          </p:cNvPr>
          <p:cNvSpPr>
            <a:spLocks noGrp="1"/>
          </p:cNvSpPr>
          <p:nvPr>
            <p:ph type="title"/>
          </p:nvPr>
        </p:nvSpPr>
        <p:spPr/>
        <p:txBody>
          <a:bodyPr/>
          <a:lstStyle/>
          <a:p>
            <a:r>
              <a:rPr lang="en-US" altLang="zh-CN" sz="4400" b="1" dirty="0">
                <a:solidFill>
                  <a:srgbClr val="000000"/>
                </a:solidFill>
                <a:effectLst>
                  <a:outerShdw blurRad="38100" dist="38100" dir="2700000" algn="tl">
                    <a:srgbClr val="000000">
                      <a:alpha val="43137"/>
                    </a:srgbClr>
                  </a:outerShdw>
                </a:effectLst>
                <a:latin typeface="NimbusRomNo9L-Medi"/>
                <a:ea typeface="等线" panose="02010600030101010101" pitchFamily="2" charset="-122"/>
                <a:cs typeface="Times New Roman" panose="02020603050405020304" pitchFamily="18" charset="0"/>
              </a:rPr>
              <a:t>Experiments-</a:t>
            </a:r>
            <a:r>
              <a:rPr lang="zh-CN" altLang="en-US" sz="4400" b="1" dirty="0">
                <a:solidFill>
                  <a:srgbClr val="000000"/>
                </a:solidFill>
                <a:effectLst>
                  <a:outerShdw blurRad="38100" dist="38100" dir="2700000" algn="tl">
                    <a:srgbClr val="000000">
                      <a:alpha val="43137"/>
                    </a:srgbClr>
                  </a:outerShdw>
                </a:effectLst>
                <a:latin typeface="NimbusRomNo9L-Medi"/>
                <a:ea typeface="等线" panose="02010600030101010101" pitchFamily="2" charset="-122"/>
                <a:cs typeface="Times New Roman" panose="02020603050405020304" pitchFamily="18" charset="0"/>
              </a:rPr>
              <a:t>结果</a:t>
            </a:r>
            <a:endParaRPr lang="zh-CN" altLang="en-US" b="1" dirty="0">
              <a:effectLst>
                <a:outerShdw blurRad="38100" dist="38100" dir="2700000" algn="tl">
                  <a:srgbClr val="000000">
                    <a:alpha val="43137"/>
                  </a:srgbClr>
                </a:outerShdw>
              </a:effectLst>
            </a:endParaRPr>
          </a:p>
        </p:txBody>
      </p:sp>
      <p:sp>
        <p:nvSpPr>
          <p:cNvPr id="3" name="内容占位符 2">
            <a:extLst>
              <a:ext uri="{FF2B5EF4-FFF2-40B4-BE49-F238E27FC236}">
                <a16:creationId xmlns:a16="http://schemas.microsoft.com/office/drawing/2014/main" id="{2360288E-43D8-17F2-E627-57002D6A8619}"/>
              </a:ext>
            </a:extLst>
          </p:cNvPr>
          <p:cNvSpPr>
            <a:spLocks noGrp="1"/>
          </p:cNvSpPr>
          <p:nvPr>
            <p:ph idx="1"/>
          </p:nvPr>
        </p:nvSpPr>
        <p:spPr>
          <a:xfrm>
            <a:off x="838200" y="1828799"/>
            <a:ext cx="10515600" cy="923279"/>
          </a:xfrm>
        </p:spPr>
        <p:txBody>
          <a:bodyPr>
            <a:normAutofit/>
          </a:bodyPr>
          <a:lstStyle/>
          <a:p>
            <a:pPr algn="l">
              <a:lnSpc>
                <a:spcPct val="100000"/>
              </a:lnSpc>
            </a:pP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我们使用在</a:t>
            </a:r>
            <a:r>
              <a:rPr lang="en-US" altLang="zh-CN" sz="1800" kern="0" dirty="0">
                <a:solidFill>
                  <a:srgbClr val="000000"/>
                </a:solidFill>
                <a:effectLst/>
                <a:latin typeface="SourceHanSerifCN-Regular"/>
                <a:ea typeface="宋体" panose="02010600030101010101" pitchFamily="2" charset="-122"/>
                <a:cs typeface="宋体" panose="02010600030101010101" pitchFamily="2" charset="-122"/>
              </a:rPr>
              <a:t>VAST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三个子集上计算的宏观平均</a:t>
            </a:r>
            <a:r>
              <a:rPr lang="en-US" altLang="zh-CN" sz="1800" kern="0" dirty="0">
                <a:solidFill>
                  <a:srgbClr val="000000"/>
                </a:solidFill>
                <a:effectLst/>
                <a:latin typeface="SourceHanSerifCN-Regular"/>
                <a:ea typeface="宋体" panose="02010600030101010101" pitchFamily="2" charset="-122"/>
                <a:cs typeface="宋体" panose="02010600030101010101" pitchFamily="2" charset="-122"/>
              </a:rPr>
              <a:t>F1</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来评估我们的模型</a:t>
            </a:r>
            <a:r>
              <a:rPr lang="en-US" altLang="zh-CN" sz="1800" kern="0" dirty="0">
                <a:solidFill>
                  <a:srgbClr val="00007F"/>
                </a:solidFill>
                <a:effectLst/>
                <a:latin typeface="Times-Roman"/>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所有主题，仅在测试数据中的主题</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零样本</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，训练集或开发集中的主题</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少样本</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。我们这样做是因为我们希望模型在零样本主题和训练</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开发主题上都有良好的表现。</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00000"/>
              </a:lnSpc>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EC7DC5A6-C7C7-5391-477A-673D8F479F01}"/>
              </a:ext>
            </a:extLst>
          </p:cNvPr>
          <p:cNvPicPr>
            <a:picLocks noChangeAspect="1"/>
          </p:cNvPicPr>
          <p:nvPr/>
        </p:nvPicPr>
        <p:blipFill>
          <a:blip r:embed="rId2"/>
          <a:stretch>
            <a:fillRect/>
          </a:stretch>
        </p:blipFill>
        <p:spPr>
          <a:xfrm>
            <a:off x="1734848" y="2752078"/>
            <a:ext cx="7887801" cy="3048425"/>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721211B-C0CF-DE7C-ABE2-F36366A26849}"/>
                  </a:ext>
                </a:extLst>
              </p:cNvPr>
              <p:cNvSpPr txBox="1"/>
              <p:nvPr/>
            </p:nvSpPr>
            <p:spPr>
              <a:xfrm>
                <a:off x="1890944" y="6027938"/>
                <a:ext cx="7731705" cy="369332"/>
              </a:xfrm>
              <a:prstGeom prst="rect">
                <a:avLst/>
              </a:prstGeom>
              <a:noFill/>
            </p:spPr>
            <p:txBody>
              <a:bodyPr wrap="square" rtlCol="0">
                <a:spAutoFit/>
              </a:bodyPr>
              <a:lstStyle/>
              <a:p>
                <a:r>
                  <a:rPr lang="zh-CN" altLang="en-US" dirty="0"/>
                  <a:t>测试集上的</a:t>
                </a:r>
                <a:r>
                  <a:rPr lang="zh-CN" altLang="en-US"/>
                  <a:t>宏观平均 </a:t>
                </a:r>
                <a:r>
                  <a:rPr lang="en-US" altLang="zh-CN"/>
                  <a:t>F1</a:t>
                </a:r>
                <a:r>
                  <a:rPr lang="zh-CN" altLang="en-US" dirty="0"/>
                  <a:t>。</a:t>
                </a:r>
                <a:r>
                  <a:rPr lang="zh-CN" altLang="en-US"/>
                  <a:t>∗表示 </a:t>
                </a:r>
                <a:r>
                  <a:rPr lang="en-US" altLang="zh-CN"/>
                  <a:t>TGA Net </a:t>
                </a:r>
                <a:r>
                  <a:rPr lang="zh-CN" altLang="en-US"/>
                  <a:t>对 </a:t>
                </a:r>
                <a:r>
                  <a:rPr lang="en-US" altLang="zh-CN"/>
                  <a:t>BERT-joint </a:t>
                </a:r>
                <a:r>
                  <a:rPr lang="zh-CN" altLang="en-US"/>
                  <a:t>的</a:t>
                </a:r>
                <a:r>
                  <a:rPr lang="zh-CN" altLang="en-US" dirty="0"/>
                  <a:t>显著性，</a:t>
                </a:r>
                <a14:m>
                  <m:oMath xmlns:m="http://schemas.openxmlformats.org/officeDocument/2006/math">
                    <m:r>
                      <a:rPr lang="en-US" altLang="zh-CN" i="1" dirty="0" smtClean="0">
                        <a:latin typeface="Cambria Math" panose="02040503050406030204" pitchFamily="18" charset="0"/>
                      </a:rPr>
                      <m:t>𝑝</m:t>
                    </m:r>
                  </m:oMath>
                </a14:m>
                <a:r>
                  <a:rPr lang="en-US" altLang="zh-CN" dirty="0"/>
                  <a:t> &lt; 0.05</a:t>
                </a:r>
                <a:r>
                  <a:rPr lang="zh-CN" altLang="en-US" dirty="0"/>
                  <a:t>。</a:t>
                </a:r>
              </a:p>
            </p:txBody>
          </p:sp>
        </mc:Choice>
        <mc:Fallback xmlns="">
          <p:sp>
            <p:nvSpPr>
              <p:cNvPr id="7" name="文本框 6">
                <a:extLst>
                  <a:ext uri="{FF2B5EF4-FFF2-40B4-BE49-F238E27FC236}">
                    <a16:creationId xmlns:a16="http://schemas.microsoft.com/office/drawing/2014/main" id="{D721211B-C0CF-DE7C-ABE2-F36366A26849}"/>
                  </a:ext>
                </a:extLst>
              </p:cNvPr>
              <p:cNvSpPr txBox="1">
                <a:spLocks noRot="1" noChangeAspect="1" noMove="1" noResize="1" noEditPoints="1" noAdjustHandles="1" noChangeArrowheads="1" noChangeShapeType="1" noTextEdit="1"/>
              </p:cNvSpPr>
              <p:nvPr/>
            </p:nvSpPr>
            <p:spPr>
              <a:xfrm>
                <a:off x="1890944" y="6027938"/>
                <a:ext cx="7731705" cy="369332"/>
              </a:xfrm>
              <a:prstGeom prst="rect">
                <a:avLst/>
              </a:prstGeom>
              <a:blipFill>
                <a:blip r:embed="rId3"/>
                <a:stretch>
                  <a:fillRect l="-630" t="-15000" r="-3546" b="-28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70856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BDA8D7-0D26-5D57-799B-785C40151E6C}"/>
              </a:ext>
            </a:extLst>
          </p:cNvPr>
          <p:cNvSpPr>
            <a:spLocks noGrp="1"/>
          </p:cNvSpPr>
          <p:nvPr>
            <p:ph type="title"/>
          </p:nvPr>
        </p:nvSpPr>
        <p:spPr/>
        <p:txBody>
          <a:bodyPr/>
          <a:lstStyle/>
          <a:p>
            <a:r>
              <a:rPr lang="en-US" altLang="zh-CN" sz="4400" b="1" dirty="0">
                <a:solidFill>
                  <a:srgbClr val="000000"/>
                </a:solidFill>
                <a:effectLst>
                  <a:outerShdw blurRad="38100" dist="38100" dir="2700000" algn="tl">
                    <a:srgbClr val="000000">
                      <a:alpha val="43137"/>
                    </a:srgbClr>
                  </a:outerShdw>
                </a:effectLst>
                <a:latin typeface="NimbusRomNo9L-Medi"/>
                <a:ea typeface="等线" panose="02010600030101010101" pitchFamily="2" charset="-122"/>
                <a:cs typeface="Times New Roman" panose="02020603050405020304" pitchFamily="18" charset="0"/>
              </a:rPr>
              <a:t>Experiments-</a:t>
            </a:r>
            <a:r>
              <a:rPr lang="zh-CN" altLang="en-US" sz="4400" b="1" dirty="0">
                <a:solidFill>
                  <a:srgbClr val="000000"/>
                </a:solidFill>
                <a:effectLst>
                  <a:outerShdw blurRad="38100" dist="38100" dir="2700000" algn="tl">
                    <a:srgbClr val="000000">
                      <a:alpha val="43137"/>
                    </a:srgbClr>
                  </a:outerShdw>
                </a:effectLst>
                <a:latin typeface="NimbusRomNo9L-Medi"/>
                <a:ea typeface="等线" panose="02010600030101010101" pitchFamily="2" charset="-122"/>
                <a:cs typeface="Times New Roman" panose="02020603050405020304" pitchFamily="18" charset="0"/>
              </a:rPr>
              <a:t>结果</a:t>
            </a:r>
            <a:endParaRPr lang="zh-CN" altLang="en-US" b="1" dirty="0">
              <a:effectLst>
                <a:outerShdw blurRad="38100" dist="38100" dir="2700000" algn="tl">
                  <a:srgbClr val="000000">
                    <a:alpha val="43137"/>
                  </a:srgbClr>
                </a:outerShdw>
              </a:effectLst>
            </a:endParaRPr>
          </a:p>
        </p:txBody>
      </p:sp>
      <p:sp>
        <p:nvSpPr>
          <p:cNvPr id="3" name="内容占位符 2">
            <a:extLst>
              <a:ext uri="{FF2B5EF4-FFF2-40B4-BE49-F238E27FC236}">
                <a16:creationId xmlns:a16="http://schemas.microsoft.com/office/drawing/2014/main" id="{2360288E-43D8-17F2-E627-57002D6A8619}"/>
              </a:ext>
            </a:extLst>
          </p:cNvPr>
          <p:cNvSpPr>
            <a:spLocks noGrp="1"/>
          </p:cNvSpPr>
          <p:nvPr>
            <p:ph idx="1"/>
          </p:nvPr>
        </p:nvSpPr>
        <p:spPr>
          <a:xfrm>
            <a:off x="838200" y="1828799"/>
            <a:ext cx="10515600" cy="4451012"/>
          </a:xfrm>
        </p:spPr>
        <p:txBody>
          <a:bodyPr>
            <a:normAutofit/>
          </a:bodyPr>
          <a:lstStyle/>
          <a:p>
            <a:pPr>
              <a:lnSpc>
                <a:spcPct val="100000"/>
              </a:lnSpc>
            </a:pPr>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为了更好地理解主题分组关注的效果，我们检查了</a:t>
            </a:r>
            <a:r>
              <a:rPr lang="en-US" altLang="zh-CN" sz="1800" kern="0" dirty="0">
                <a:effectLst/>
                <a:latin typeface="等线" panose="02010600030101010101" pitchFamily="2" charset="-122"/>
                <a:ea typeface="宋体" panose="02010600030101010101" pitchFamily="2" charset="-122"/>
                <a:cs typeface="宋体" panose="02010600030101010101" pitchFamily="2" charset="-122"/>
              </a:rPr>
              <a:t>GTR</a:t>
            </a:r>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中生成的聚类。这些聚类的规模从</a:t>
            </a:r>
            <a:r>
              <a:rPr lang="en-US" altLang="zh-CN" sz="1800" kern="0" dirty="0">
                <a:effectLst/>
                <a:latin typeface="等线" panose="02010600030101010101" pitchFamily="2" charset="-122"/>
                <a:ea typeface="宋体" panose="02010600030101010101" pitchFamily="2" charset="-122"/>
                <a:cs typeface="宋体" panose="02010600030101010101" pitchFamily="2" charset="-122"/>
              </a:rPr>
              <a:t>7</a:t>
            </a:r>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到</a:t>
            </a:r>
            <a:r>
              <a:rPr lang="en-US" altLang="zh-CN" sz="1800" kern="0" dirty="0">
                <a:effectLst/>
                <a:latin typeface="等线" panose="02010600030101010101" pitchFamily="2" charset="-122"/>
                <a:ea typeface="宋体" panose="02010600030101010101" pitchFamily="2" charset="-122"/>
                <a:cs typeface="宋体" panose="02010600030101010101" pitchFamily="2" charset="-122"/>
              </a:rPr>
              <a:t>257</a:t>
            </a:r>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个例子不等（中位数为</a:t>
            </a:r>
            <a:r>
              <a:rPr lang="en-US" altLang="zh-CN" sz="1800" kern="0" dirty="0">
                <a:effectLst/>
                <a:latin typeface="等线" panose="02010600030101010101" pitchFamily="2" charset="-122"/>
                <a:ea typeface="宋体" panose="02010600030101010101" pitchFamily="2" charset="-122"/>
                <a:cs typeface="宋体" panose="02010600030101010101" pitchFamily="2" charset="-122"/>
              </a:rPr>
              <a:t>62</a:t>
            </a:r>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），每个聚类的独特主题数量从</a:t>
            </a:r>
            <a:r>
              <a:rPr lang="en-US" altLang="zh-CN" sz="1800" kern="0" dirty="0">
                <a:effectLst/>
                <a:latin typeface="等线" panose="02010600030101010101" pitchFamily="2" charset="-122"/>
                <a:ea typeface="宋体" panose="02010600030101010101" pitchFamily="2" charset="-122"/>
                <a:cs typeface="宋体" panose="02010600030101010101" pitchFamily="2" charset="-122"/>
              </a:rPr>
              <a:t>6</a:t>
            </a:r>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到</a:t>
            </a:r>
            <a:r>
              <a:rPr lang="en-US" altLang="zh-CN" sz="1800" kern="0" dirty="0">
                <a:effectLst/>
                <a:latin typeface="等线" panose="02010600030101010101" pitchFamily="2" charset="-122"/>
                <a:ea typeface="宋体" panose="02010600030101010101" pitchFamily="2" charset="-122"/>
                <a:cs typeface="宋体" panose="02010600030101010101" pitchFamily="2" charset="-122"/>
              </a:rPr>
              <a:t>166</a:t>
            </a:r>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个不等（中位数为</a:t>
            </a:r>
            <a:r>
              <a:rPr lang="en-US" altLang="zh-CN" sz="1800" kern="0" dirty="0">
                <a:effectLst/>
                <a:latin typeface="等线" panose="02010600030101010101" pitchFamily="2" charset="-122"/>
                <a:ea typeface="宋体" panose="02010600030101010101" pitchFamily="2" charset="-122"/>
                <a:cs typeface="宋体" panose="02010600030101010101" pitchFamily="2" charset="-122"/>
              </a:rPr>
              <a:t>43</a:t>
            </a:r>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）。我们可以看到，广义表征能够捕捉零样本测试主题和训练主题之间的关系。</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00000"/>
              </a:lnSpc>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AD0C3B64-EF13-E0FA-4E21-8872988AFEB3}"/>
              </a:ext>
            </a:extLst>
          </p:cNvPr>
          <p:cNvPicPr>
            <a:picLocks noChangeAspect="1"/>
          </p:cNvPicPr>
          <p:nvPr/>
        </p:nvPicPr>
        <p:blipFill>
          <a:blip r:embed="rId2"/>
          <a:stretch>
            <a:fillRect/>
          </a:stretch>
        </p:blipFill>
        <p:spPr>
          <a:xfrm>
            <a:off x="1247444" y="3359454"/>
            <a:ext cx="9383434" cy="2191056"/>
          </a:xfrm>
          <a:prstGeom prst="rect">
            <a:avLst/>
          </a:prstGeom>
        </p:spPr>
      </p:pic>
      <p:sp>
        <p:nvSpPr>
          <p:cNvPr id="6" name="文本框 5">
            <a:extLst>
              <a:ext uri="{FF2B5EF4-FFF2-40B4-BE49-F238E27FC236}">
                <a16:creationId xmlns:a16="http://schemas.microsoft.com/office/drawing/2014/main" id="{7979F2B3-940F-0C1C-32F2-601D3E2351E0}"/>
              </a:ext>
            </a:extLst>
          </p:cNvPr>
          <p:cNvSpPr txBox="1"/>
          <p:nvPr/>
        </p:nvSpPr>
        <p:spPr>
          <a:xfrm>
            <a:off x="2530136" y="5619565"/>
            <a:ext cx="6818050" cy="338554"/>
          </a:xfrm>
          <a:prstGeom prst="rect">
            <a:avLst/>
          </a:prstGeom>
          <a:noFill/>
        </p:spPr>
        <p:txBody>
          <a:bodyPr wrap="square" rtlCol="0">
            <a:spAutoFit/>
          </a:bodyPr>
          <a:lstStyle/>
          <a:p>
            <a:r>
              <a:rPr lang="zh-CN" altLang="en-US" sz="1600">
                <a:solidFill>
                  <a:srgbClr val="000000"/>
                </a:solidFill>
                <a:effectLst/>
                <a:latin typeface="SourceHanSerifCN-Regular"/>
              </a:rPr>
              <a:t>测 试 示 例 和 训 练 示 例 在 其 分 配 的 集 群 中 的 主 题 。 </a:t>
            </a:r>
            <a:endParaRPr lang="zh-CN" altLang="en-US" sz="1600" dirty="0"/>
          </a:p>
        </p:txBody>
      </p:sp>
    </p:spTree>
    <p:extLst>
      <p:ext uri="{BB962C8B-B14F-4D97-AF65-F5344CB8AC3E}">
        <p14:creationId xmlns:p14="http://schemas.microsoft.com/office/powerpoint/2010/main" val="1712737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BDA8D7-0D26-5D57-799B-785C40151E6C}"/>
              </a:ext>
            </a:extLst>
          </p:cNvPr>
          <p:cNvSpPr>
            <a:spLocks noGrp="1"/>
          </p:cNvSpPr>
          <p:nvPr>
            <p:ph type="title"/>
          </p:nvPr>
        </p:nvSpPr>
        <p:spPr/>
        <p:txBody>
          <a:bodyPr>
            <a:normAutofit/>
          </a:bodyPr>
          <a:lstStyle/>
          <a:p>
            <a:pPr>
              <a:lnSpc>
                <a:spcPct val="100000"/>
              </a:lnSpc>
            </a:pPr>
            <a:r>
              <a:rPr lang="en-US" altLang="zh-CN" sz="3600" b="1" dirty="0">
                <a:solidFill>
                  <a:srgbClr val="000000"/>
                </a:solidFill>
                <a:effectLst>
                  <a:outerShdw blurRad="38100" dist="38100" dir="2700000" algn="tl">
                    <a:srgbClr val="000000">
                      <a:alpha val="43137"/>
                    </a:srgbClr>
                  </a:outerShdw>
                </a:effectLst>
                <a:latin typeface="NimbusRomNo9L-Medi"/>
                <a:ea typeface="等线" panose="02010600030101010101" pitchFamily="2" charset="-122"/>
                <a:cs typeface="Times New Roman" panose="02020603050405020304" pitchFamily="18" charset="0"/>
              </a:rPr>
              <a:t>Experiments-</a:t>
            </a:r>
            <a:r>
              <a:rPr lang="zh-CN" altLang="en-US" sz="3600" b="1" dirty="0">
                <a:solidFill>
                  <a:srgbClr val="000000"/>
                </a:solidFill>
                <a:effectLst>
                  <a:outerShdw blurRad="38100" dist="38100" dir="2700000" algn="tl">
                    <a:srgbClr val="000000">
                      <a:alpha val="43137"/>
                    </a:srgbClr>
                  </a:outerShdw>
                </a:effectLst>
                <a:latin typeface="NimbusRomNo9L-Medi"/>
                <a:ea typeface="等线" panose="02010600030101010101" pitchFamily="2" charset="-122"/>
                <a:cs typeface="Times New Roman" panose="02020603050405020304" pitchFamily="18" charset="0"/>
              </a:rPr>
              <a:t>结果</a:t>
            </a:r>
            <a:endParaRPr lang="zh-CN" altLang="en-US" sz="3600" b="1" dirty="0">
              <a:effectLst>
                <a:outerShdw blurRad="38100" dist="38100" dir="2700000" algn="tl">
                  <a:srgbClr val="000000">
                    <a:alpha val="43137"/>
                  </a:srgbClr>
                </a:outerShdw>
              </a:effectLst>
            </a:endParaRPr>
          </a:p>
        </p:txBody>
      </p:sp>
      <p:sp>
        <p:nvSpPr>
          <p:cNvPr id="3" name="内容占位符 2">
            <a:extLst>
              <a:ext uri="{FF2B5EF4-FFF2-40B4-BE49-F238E27FC236}">
                <a16:creationId xmlns:a16="http://schemas.microsoft.com/office/drawing/2014/main" id="{2360288E-43D8-17F2-E627-57002D6A8619}"/>
              </a:ext>
            </a:extLst>
          </p:cNvPr>
          <p:cNvSpPr>
            <a:spLocks noGrp="1"/>
          </p:cNvSpPr>
          <p:nvPr>
            <p:ph idx="1"/>
          </p:nvPr>
        </p:nvSpPr>
        <p:spPr>
          <a:xfrm>
            <a:off x="838200" y="1828799"/>
            <a:ext cx="10515600" cy="1793290"/>
          </a:xfrm>
        </p:spPr>
        <p:txBody>
          <a:bodyPr>
            <a:normAutofit/>
          </a:bodyPr>
          <a:lstStyle/>
          <a:p>
            <a:pPr algn="l">
              <a:lnSpc>
                <a:spcPct val="100000"/>
              </a:lnSpc>
            </a:pP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我们还评估了每个表现最好的模型</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(BERT-joint</a:t>
            </a:r>
            <a:r>
              <a:rPr lang="zh-CN" altLang="zh-CN" sz="1800" kern="0">
                <a:solidFill>
                  <a:srgbClr val="000000"/>
                </a:solidFill>
                <a:effectLst/>
                <a:latin typeface="SourceHanSerifCN-Regular"/>
                <a:ea typeface="宋体" panose="02010600030101010101" pitchFamily="2" charset="-122"/>
                <a:cs typeface="宋体" panose="02010600030101010101" pitchFamily="2" charset="-122"/>
              </a:rPr>
              <a:t>和</a:t>
            </a:r>
            <a:r>
              <a:rPr lang="en-US" altLang="zh-CN" sz="1800" kern="0">
                <a:solidFill>
                  <a:srgbClr val="000000"/>
                </a:solidFill>
                <a:effectLst/>
                <a:latin typeface="Times-Roman"/>
                <a:ea typeface="宋体" panose="02010600030101010101" pitchFamily="2" charset="-122"/>
                <a:cs typeface="宋体" panose="02010600030101010101" pitchFamily="2" charset="-122"/>
              </a:rPr>
              <a:t>TGA Net</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作为唯一主题数量</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a:t>
            </a:r>
            <a:r>
              <a:rPr lang="zh-CN" altLang="en-US" sz="1800" kern="0" dirty="0">
                <a:solidFill>
                  <a:srgbClr val="000000"/>
                </a:solidFill>
                <a:effectLst/>
                <a:latin typeface="Times-Roman"/>
                <a:ea typeface="宋体" panose="02010600030101010101" pitchFamily="2" charset="-122"/>
                <a:cs typeface="宋体" panose="02010600030101010101" pitchFamily="2" charset="-122"/>
              </a:rPr>
              <a:t>左</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图</a:t>
            </a:r>
            <a:r>
              <a:rPr lang="en-US" altLang="zh-CN" sz="1800" kern="0" dirty="0">
                <a:solidFill>
                  <a:srgbClr val="00007F"/>
                </a:solidFill>
                <a:effectLst/>
                <a:latin typeface="Times-Roman"/>
                <a:ea typeface="宋体" panose="02010600030101010101" pitchFamily="2" charset="-122"/>
                <a:cs typeface="宋体" panose="02010600030101010101" pitchFamily="2" charset="-122"/>
              </a:rPr>
              <a:t>)</a:t>
            </a:r>
            <a:r>
              <a:rPr lang="zh-CN" altLang="zh-CN" sz="1800" kern="0" dirty="0">
                <a:effectLst/>
                <a:latin typeface="SourceHanSerifCN-Regular"/>
                <a:ea typeface="宋体" panose="02010600030101010101" pitchFamily="2" charset="-122"/>
                <a:cs typeface="宋体" panose="02010600030101010101" pitchFamily="2" charset="-122"/>
              </a:rPr>
              <a:t>和聚类大小</a:t>
            </a:r>
            <a:r>
              <a:rPr lang="en-US" altLang="zh-CN" sz="1800" kern="0" dirty="0">
                <a:effectLst/>
                <a:latin typeface="Times-Roman"/>
                <a:ea typeface="宋体" panose="02010600030101010101" pitchFamily="2" charset="-122"/>
                <a:cs typeface="宋体" panose="02010600030101010101" pitchFamily="2" charset="-122"/>
              </a:rPr>
              <a:t>(</a:t>
            </a:r>
            <a:r>
              <a:rPr lang="zh-CN" altLang="en-US" sz="1800" kern="0" dirty="0">
                <a:latin typeface="Times-Roman"/>
                <a:ea typeface="宋体" panose="02010600030101010101" pitchFamily="2" charset="-122"/>
                <a:cs typeface="宋体" panose="02010600030101010101" pitchFamily="2" charset="-122"/>
              </a:rPr>
              <a:t>右</a:t>
            </a:r>
            <a:r>
              <a:rPr lang="zh-CN" altLang="zh-CN" sz="1800" kern="0" dirty="0">
                <a:effectLst/>
                <a:latin typeface="SourceHanSerifCN-Regular"/>
                <a:ea typeface="宋体" panose="02010600030101010101" pitchFamily="2" charset="-122"/>
                <a:cs typeface="宋体" panose="02010600030101010101" pitchFamily="2" charset="-122"/>
              </a:rPr>
              <a:t>图</a:t>
            </a:r>
            <a:r>
              <a:rPr lang="en-US" altLang="zh-CN" sz="1800" kern="0" dirty="0">
                <a:effectLst/>
                <a:latin typeface="Times-Roman"/>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的函数在聚类上表现最好的模型的时间百分比。为了平滑异常值，我们首先对聚类统计数据进行分类，并计算至少具有该值的聚类的百分比</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例如，至少具有</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82</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个示例的聚类</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。我们看到，随着每个集群主题数量的增加</a:t>
            </a:r>
            <a:r>
              <a:rPr lang="zh-CN" altLang="zh-CN" sz="1800" kern="0">
                <a:solidFill>
                  <a:srgbClr val="000000"/>
                </a:solidFill>
                <a:effectLst/>
                <a:latin typeface="SourceHanSerifCN-Regular"/>
                <a:ea typeface="宋体" panose="02010600030101010101" pitchFamily="2" charset="-122"/>
                <a:cs typeface="宋体" panose="02010600030101010101" pitchFamily="2" charset="-122"/>
              </a:rPr>
              <a:t>，</a:t>
            </a:r>
            <a:r>
              <a:rPr lang="en-US" altLang="zh-CN" sz="1800" kern="0">
                <a:solidFill>
                  <a:srgbClr val="000000"/>
                </a:solidFill>
                <a:effectLst/>
                <a:latin typeface="Times-Roman"/>
                <a:ea typeface="宋体" panose="02010600030101010101" pitchFamily="2" charset="-122"/>
                <a:cs typeface="宋体" panose="02010600030101010101" pitchFamily="2" charset="-122"/>
              </a:rPr>
              <a:t>TGA Net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越来越优于</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BERT-joint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。这表明该模型能够从以相同方式表示的不同数量的主题中受益。另一方面，当每个集群的示例数量变得太大</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(&gt;182)</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时</a:t>
            </a:r>
            <a:r>
              <a:rPr lang="zh-CN" altLang="zh-CN" sz="1800" kern="0">
                <a:solidFill>
                  <a:srgbClr val="000000"/>
                </a:solidFill>
                <a:effectLst/>
                <a:latin typeface="SourceHanSerifCN-Regular"/>
                <a:ea typeface="宋体" panose="02010600030101010101" pitchFamily="2" charset="-122"/>
                <a:cs typeface="宋体" panose="02010600030101010101" pitchFamily="2" charset="-122"/>
              </a:rPr>
              <a:t>，</a:t>
            </a:r>
            <a:r>
              <a:rPr lang="en-US" altLang="zh-CN" sz="1800" kern="0">
                <a:solidFill>
                  <a:srgbClr val="000000"/>
                </a:solidFill>
                <a:effectLst/>
                <a:latin typeface="Times-Roman"/>
                <a:ea typeface="宋体" panose="02010600030101010101" pitchFamily="2" charset="-122"/>
                <a:cs typeface="宋体" panose="02010600030101010101" pitchFamily="2" charset="-122"/>
              </a:rPr>
              <a:t>TGA NET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的性能会受到影响。这表明，当集群规模非常大时，集群内的立场信号变得过于多样化，以至于主题分组的注意力无法使用。</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00000"/>
              </a:lnSpc>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5" name="图片 4">
            <a:extLst>
              <a:ext uri="{FF2B5EF4-FFF2-40B4-BE49-F238E27FC236}">
                <a16:creationId xmlns:a16="http://schemas.microsoft.com/office/drawing/2014/main" id="{CD6FE085-6300-3225-DC0E-61B363193B10}"/>
              </a:ext>
            </a:extLst>
          </p:cNvPr>
          <p:cNvPicPr>
            <a:picLocks noChangeAspect="1"/>
          </p:cNvPicPr>
          <p:nvPr/>
        </p:nvPicPr>
        <p:blipFill>
          <a:blip r:embed="rId2"/>
          <a:stretch>
            <a:fillRect/>
          </a:stretch>
        </p:blipFill>
        <p:spPr>
          <a:xfrm>
            <a:off x="1195086" y="3622089"/>
            <a:ext cx="4315427" cy="2010056"/>
          </a:xfrm>
          <a:prstGeom prst="rect">
            <a:avLst/>
          </a:prstGeom>
        </p:spPr>
      </p:pic>
      <p:sp>
        <p:nvSpPr>
          <p:cNvPr id="6" name="文本框 5">
            <a:extLst>
              <a:ext uri="{FF2B5EF4-FFF2-40B4-BE49-F238E27FC236}">
                <a16:creationId xmlns:a16="http://schemas.microsoft.com/office/drawing/2014/main" id="{6E857B80-F077-6D6B-9356-DDC200B9D523}"/>
              </a:ext>
            </a:extLst>
          </p:cNvPr>
          <p:cNvSpPr txBox="1"/>
          <p:nvPr/>
        </p:nvSpPr>
        <p:spPr>
          <a:xfrm>
            <a:off x="3852908" y="5885895"/>
            <a:ext cx="3844032" cy="738664"/>
          </a:xfrm>
          <a:prstGeom prst="rect">
            <a:avLst/>
          </a:prstGeom>
          <a:noFill/>
        </p:spPr>
        <p:txBody>
          <a:bodyPr wrap="square" rtlCol="0">
            <a:spAutoFit/>
          </a:bodyPr>
          <a:lstStyle/>
          <a:p>
            <a:r>
              <a:rPr lang="zh-CN" altLang="en-US" sz="1400" b="0" i="0" dirty="0">
                <a:solidFill>
                  <a:srgbClr val="2A2B2E"/>
                </a:solidFill>
                <a:effectLst/>
                <a:latin typeface="PingFang SC"/>
              </a:rPr>
              <a:t>每个模型在测试集上的最佳百分比</a:t>
            </a:r>
            <a:r>
              <a:rPr lang="en-US" altLang="zh-CN" sz="1400" b="0" i="0" dirty="0">
                <a:solidFill>
                  <a:srgbClr val="2A2B2E"/>
                </a:solidFill>
                <a:effectLst/>
                <a:latin typeface="PingFang SC"/>
              </a:rPr>
              <a:t>(</a:t>
            </a:r>
            <a:r>
              <a:rPr lang="zh-CN" altLang="en-US" sz="1400" b="0" i="0" dirty="0">
                <a:solidFill>
                  <a:srgbClr val="2A2B2E"/>
                </a:solidFill>
                <a:effectLst/>
                <a:latin typeface="PingFang SC"/>
              </a:rPr>
              <a:t>右</a:t>
            </a:r>
            <a:r>
              <a:rPr lang="en-US" altLang="zh-CN" sz="1400" b="0" i="0" dirty="0">
                <a:solidFill>
                  <a:srgbClr val="2A2B2E"/>
                </a:solidFill>
                <a:effectLst/>
                <a:latin typeface="PingFang SC"/>
              </a:rPr>
              <a:t>y</a:t>
            </a:r>
            <a:r>
              <a:rPr lang="zh-CN" altLang="en-US" sz="1400" b="0" i="0" dirty="0">
                <a:solidFill>
                  <a:srgbClr val="2A2B2E"/>
                </a:solidFill>
                <a:effectLst/>
                <a:latin typeface="PingFang SC"/>
              </a:rPr>
              <a:t>轴</a:t>
            </a:r>
            <a:r>
              <a:rPr lang="en-US" altLang="zh-CN" sz="1400" b="0" i="0" dirty="0">
                <a:solidFill>
                  <a:srgbClr val="2A2B2E"/>
                </a:solidFill>
                <a:effectLst/>
                <a:latin typeface="PingFang SC"/>
              </a:rPr>
              <a:t>)</a:t>
            </a:r>
            <a:r>
              <a:rPr lang="zh-CN" altLang="en-US" sz="1400" b="0" i="0" dirty="0">
                <a:solidFill>
                  <a:srgbClr val="2A2B2E"/>
                </a:solidFill>
                <a:effectLst/>
                <a:latin typeface="PingFang SC"/>
              </a:rPr>
              <a:t>是每个集群中唯一主题数量的函数。唯一主题的直方图</a:t>
            </a:r>
            <a:r>
              <a:rPr lang="en-US" altLang="zh-CN" sz="1400" b="0" i="0" dirty="0">
                <a:solidFill>
                  <a:srgbClr val="2A2B2E"/>
                </a:solidFill>
                <a:effectLst/>
                <a:latin typeface="PingFang SC"/>
              </a:rPr>
              <a:t>(</a:t>
            </a:r>
            <a:r>
              <a:rPr lang="zh-CN" altLang="en-US" sz="1400" b="0" i="0" dirty="0">
                <a:solidFill>
                  <a:srgbClr val="2A2B2E"/>
                </a:solidFill>
                <a:effectLst/>
                <a:latin typeface="PingFang SC"/>
              </a:rPr>
              <a:t>左</a:t>
            </a:r>
            <a:r>
              <a:rPr lang="en-US" altLang="zh-CN" sz="1400" b="0" i="0" dirty="0">
                <a:solidFill>
                  <a:srgbClr val="2A2B2E"/>
                </a:solidFill>
                <a:effectLst/>
                <a:latin typeface="PingFang SC"/>
              </a:rPr>
              <a:t>y</a:t>
            </a:r>
            <a:r>
              <a:rPr lang="zh-CN" altLang="en-US" sz="1400" b="0" i="0" dirty="0">
                <a:solidFill>
                  <a:srgbClr val="2A2B2E"/>
                </a:solidFill>
                <a:effectLst/>
                <a:latin typeface="PingFang SC"/>
              </a:rPr>
              <a:t>轴</a:t>
            </a:r>
            <a:r>
              <a:rPr lang="en-US" altLang="zh-CN" sz="1400" b="0" i="0" dirty="0">
                <a:solidFill>
                  <a:srgbClr val="2A2B2E"/>
                </a:solidFill>
                <a:effectLst/>
                <a:latin typeface="PingFang SC"/>
              </a:rPr>
              <a:t>)</a:t>
            </a:r>
            <a:r>
              <a:rPr lang="zh-CN" altLang="en-US" sz="1400" b="0" i="0" dirty="0">
                <a:solidFill>
                  <a:srgbClr val="2A2B2E"/>
                </a:solidFill>
                <a:effectLst/>
                <a:latin typeface="PingFang SC"/>
              </a:rPr>
              <a:t>显示为灰色。</a:t>
            </a:r>
            <a:endParaRPr lang="zh-CN" altLang="en-US" sz="1400" dirty="0"/>
          </a:p>
        </p:txBody>
      </p:sp>
      <p:pic>
        <p:nvPicPr>
          <p:cNvPr id="8" name="图片 7">
            <a:extLst>
              <a:ext uri="{FF2B5EF4-FFF2-40B4-BE49-F238E27FC236}">
                <a16:creationId xmlns:a16="http://schemas.microsoft.com/office/drawing/2014/main" id="{96BF5493-DC00-B708-CB04-659382C2C985}"/>
              </a:ext>
            </a:extLst>
          </p:cNvPr>
          <p:cNvPicPr>
            <a:picLocks noChangeAspect="1"/>
          </p:cNvPicPr>
          <p:nvPr/>
        </p:nvPicPr>
        <p:blipFill>
          <a:blip r:embed="rId3"/>
          <a:stretch>
            <a:fillRect/>
          </a:stretch>
        </p:blipFill>
        <p:spPr>
          <a:xfrm>
            <a:off x="5989676" y="3682896"/>
            <a:ext cx="4296375" cy="1971950"/>
          </a:xfrm>
          <a:prstGeom prst="rect">
            <a:avLst/>
          </a:prstGeom>
        </p:spPr>
      </p:pic>
    </p:spTree>
    <p:extLst>
      <p:ext uri="{BB962C8B-B14F-4D97-AF65-F5344CB8AC3E}">
        <p14:creationId xmlns:p14="http://schemas.microsoft.com/office/powerpoint/2010/main" val="2072268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BDA8D7-0D26-5D57-799B-785C40151E6C}"/>
              </a:ext>
            </a:extLst>
          </p:cNvPr>
          <p:cNvSpPr>
            <a:spLocks noGrp="1"/>
          </p:cNvSpPr>
          <p:nvPr>
            <p:ph type="title"/>
          </p:nvPr>
        </p:nvSpPr>
        <p:spPr/>
        <p:txBody>
          <a:bodyPr>
            <a:normAutofit/>
          </a:bodyPr>
          <a:lstStyle/>
          <a:p>
            <a:pPr>
              <a:lnSpc>
                <a:spcPct val="100000"/>
              </a:lnSpc>
            </a:pPr>
            <a:r>
              <a:rPr lang="en-US" altLang="zh-CN" sz="3600" b="1" dirty="0">
                <a:solidFill>
                  <a:srgbClr val="000000"/>
                </a:solidFill>
                <a:effectLst>
                  <a:outerShdw blurRad="38100" dist="38100" dir="2700000" algn="tl">
                    <a:srgbClr val="000000">
                      <a:alpha val="43137"/>
                    </a:srgbClr>
                  </a:outerShdw>
                </a:effectLst>
                <a:latin typeface="NimbusRomNo9L-Medi"/>
                <a:ea typeface="等线" panose="02010600030101010101" pitchFamily="2" charset="-122"/>
                <a:cs typeface="Times New Roman" panose="02020603050405020304" pitchFamily="18" charset="0"/>
              </a:rPr>
              <a:t>Experiments-</a:t>
            </a:r>
            <a:r>
              <a:rPr lang="zh-CN" altLang="en-US" sz="3600" b="1" dirty="0">
                <a:solidFill>
                  <a:srgbClr val="000000"/>
                </a:solidFill>
                <a:effectLst>
                  <a:outerShdw blurRad="38100" dist="38100" dir="2700000" algn="tl">
                    <a:srgbClr val="000000">
                      <a:alpha val="43137"/>
                    </a:srgbClr>
                  </a:outerShdw>
                </a:effectLst>
                <a:latin typeface="NimbusRomNo9L-Medi"/>
                <a:ea typeface="等线" panose="02010600030101010101" pitchFamily="2" charset="-122"/>
                <a:cs typeface="Times New Roman" panose="02020603050405020304" pitchFamily="18" charset="0"/>
              </a:rPr>
              <a:t>误差分析</a:t>
            </a:r>
            <a:endParaRPr lang="zh-CN" altLang="en-US" sz="3600" b="1" dirty="0">
              <a:effectLst>
                <a:outerShdw blurRad="38100" dist="38100" dir="2700000" algn="tl">
                  <a:srgbClr val="000000">
                    <a:alpha val="43137"/>
                  </a:srgbClr>
                </a:outerShdw>
              </a:effectLst>
            </a:endParaRPr>
          </a:p>
        </p:txBody>
      </p:sp>
      <p:sp>
        <p:nvSpPr>
          <p:cNvPr id="7" name="内容占位符 6">
            <a:extLst>
              <a:ext uri="{FF2B5EF4-FFF2-40B4-BE49-F238E27FC236}">
                <a16:creationId xmlns:a16="http://schemas.microsoft.com/office/drawing/2014/main" id="{9DA7B460-9DC9-3227-1037-046756987588}"/>
              </a:ext>
            </a:extLst>
          </p:cNvPr>
          <p:cNvSpPr>
            <a:spLocks noGrp="1"/>
          </p:cNvSpPr>
          <p:nvPr>
            <p:ph idx="1"/>
          </p:nvPr>
        </p:nvSpPr>
        <p:spPr>
          <a:xfrm>
            <a:off x="838200" y="2521258"/>
            <a:ext cx="10515600" cy="4128117"/>
          </a:xfrm>
        </p:spPr>
        <p:txBody>
          <a:bodyPr>
            <a:normAutofit/>
          </a:bodyPr>
          <a:lstStyle/>
          <a:p>
            <a:pPr algn="l">
              <a:lnSpc>
                <a:spcPct val="110000"/>
              </a:lnSpc>
            </a:pPr>
            <a:r>
              <a:rPr lang="zh-CN" altLang="zh-CN" sz="1800" b="1" kern="0">
                <a:solidFill>
                  <a:srgbClr val="000000"/>
                </a:solidFill>
                <a:effectLst/>
                <a:latin typeface="SourceHanSerifCN-Bold"/>
                <a:ea typeface="宋体" panose="02010600030101010101" pitchFamily="2" charset="-122"/>
                <a:cs typeface="宋体" panose="02010600030101010101" pitchFamily="2" charset="-122"/>
              </a:rPr>
              <a:t>挑</a:t>
            </a:r>
            <a:r>
              <a:rPr lang="zh-CN" altLang="zh-CN" sz="1800" b="1" kern="0">
                <a:solidFill>
                  <a:srgbClr val="000000"/>
                </a:solidFill>
                <a:effectLst/>
                <a:latin typeface="等线" panose="02010600030101010101" pitchFamily="2" charset="-122"/>
                <a:ea typeface="SourceHanSerifCN-Bold"/>
                <a:cs typeface="宋体" panose="02010600030101010101" pitchFamily="2" charset="-122"/>
              </a:rPr>
              <a:t> </a:t>
            </a:r>
            <a:r>
              <a:rPr lang="zh-CN" altLang="zh-CN" sz="1800" b="1" kern="0">
                <a:solidFill>
                  <a:srgbClr val="000000"/>
                </a:solidFill>
                <a:effectLst/>
                <a:latin typeface="SourceHanSerifCN-Bold"/>
                <a:ea typeface="宋体" panose="02010600030101010101" pitchFamily="2" charset="-122"/>
                <a:cs typeface="宋体" panose="02010600030101010101" pitchFamily="2" charset="-122"/>
              </a:rPr>
              <a:t>战</a:t>
            </a:r>
            <a:r>
              <a:rPr lang="zh-CN" altLang="zh-CN" sz="1800" b="1" kern="0">
                <a:solidFill>
                  <a:srgbClr val="000000"/>
                </a:solidFill>
                <a:effectLst/>
                <a:latin typeface="等线" panose="02010600030101010101" pitchFamily="2" charset="-122"/>
                <a:ea typeface="SourceHanSerifCN-Bold"/>
                <a:cs typeface="宋体" panose="02010600030101010101" pitchFamily="2" charset="-122"/>
              </a:rPr>
              <a:t> </a:t>
            </a:r>
            <a:r>
              <a:rPr lang="zh-CN" altLang="zh-CN" sz="1800" b="1" kern="0">
                <a:solidFill>
                  <a:srgbClr val="000000"/>
                </a:solidFill>
                <a:effectLst/>
                <a:latin typeface="SourceHanSerifCN-Bold"/>
                <a:ea typeface="宋体" panose="02010600030101010101" pitchFamily="2" charset="-122"/>
                <a:cs typeface="宋体" panose="02010600030101010101" pitchFamily="2" charset="-122"/>
              </a:rPr>
              <a:t>性</a:t>
            </a:r>
            <a:r>
              <a:rPr lang="zh-CN" altLang="zh-CN" sz="1800" b="1" kern="0">
                <a:solidFill>
                  <a:srgbClr val="000000"/>
                </a:solidFill>
                <a:effectLst/>
                <a:latin typeface="等线" panose="02010600030101010101" pitchFamily="2" charset="-122"/>
                <a:ea typeface="SourceHanSerifCN-Bold"/>
                <a:cs typeface="宋体" panose="02010600030101010101" pitchFamily="2" charset="-122"/>
              </a:rPr>
              <a:t> </a:t>
            </a:r>
            <a:r>
              <a:rPr lang="zh-CN" altLang="zh-CN" sz="1800" b="1" kern="0">
                <a:solidFill>
                  <a:srgbClr val="000000"/>
                </a:solidFill>
                <a:effectLst/>
                <a:latin typeface="SourceHanSerifCN-Bold"/>
                <a:ea typeface="宋体" panose="02010600030101010101" pitchFamily="2" charset="-122"/>
                <a:cs typeface="宋体" panose="02010600030101010101" pitchFamily="2" charset="-122"/>
              </a:rPr>
              <a:t>的</a:t>
            </a:r>
            <a:r>
              <a:rPr lang="zh-CN" altLang="zh-CN" sz="1800" b="1" kern="0">
                <a:solidFill>
                  <a:srgbClr val="000000"/>
                </a:solidFill>
                <a:effectLst/>
                <a:latin typeface="等线" panose="02010600030101010101" pitchFamily="2" charset="-122"/>
                <a:ea typeface="SourceHanSerifCN-Bold"/>
                <a:cs typeface="宋体" panose="02010600030101010101" pitchFamily="2" charset="-122"/>
              </a:rPr>
              <a:t> </a:t>
            </a:r>
            <a:r>
              <a:rPr lang="zh-CN" altLang="zh-CN" sz="1800" b="1" kern="0">
                <a:solidFill>
                  <a:srgbClr val="000000"/>
                </a:solidFill>
                <a:effectLst/>
                <a:latin typeface="SourceHanSerifCN-Bold"/>
                <a:ea typeface="宋体" panose="02010600030101010101" pitchFamily="2" charset="-122"/>
                <a:cs typeface="宋体" panose="02010600030101010101" pitchFamily="2" charset="-122"/>
              </a:rPr>
              <a:t>现</a:t>
            </a:r>
            <a:r>
              <a:rPr lang="zh-CN" altLang="zh-CN" sz="1800" b="1" kern="0">
                <a:solidFill>
                  <a:srgbClr val="000000"/>
                </a:solidFill>
                <a:effectLst/>
                <a:latin typeface="等线" panose="02010600030101010101" pitchFamily="2" charset="-122"/>
                <a:ea typeface="SourceHanSerifCN-Bold"/>
                <a:cs typeface="宋体" panose="02010600030101010101" pitchFamily="2" charset="-122"/>
              </a:rPr>
              <a:t> </a:t>
            </a:r>
            <a:r>
              <a:rPr lang="zh-CN" altLang="zh-CN" sz="1800" b="1" kern="0">
                <a:solidFill>
                  <a:srgbClr val="000000"/>
                </a:solidFill>
                <a:effectLst/>
                <a:latin typeface="SourceHanSerifCN-Bold"/>
                <a:ea typeface="宋体" panose="02010600030101010101" pitchFamily="2" charset="-122"/>
                <a:cs typeface="宋体" panose="02010600030101010101" pitchFamily="2" charset="-122"/>
              </a:rPr>
              <a:t>象</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10000"/>
              </a:lnSpc>
            </a:pPr>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我们考察</a:t>
            </a:r>
            <a:r>
              <a:rPr lang="zh-CN" altLang="zh-CN" sz="1800" kern="0">
                <a:effectLst/>
                <a:latin typeface="等线" panose="02010600030101010101" pitchFamily="2" charset="-122"/>
                <a:ea typeface="宋体" panose="02010600030101010101" pitchFamily="2" charset="-122"/>
                <a:cs typeface="宋体" panose="02010600030101010101" pitchFamily="2" charset="-122"/>
              </a:rPr>
              <a:t>了</a:t>
            </a:r>
            <a:r>
              <a:rPr lang="en-US" altLang="zh-CN" sz="1800" kern="0">
                <a:effectLst/>
                <a:latin typeface="等线" panose="02010600030101010101" pitchFamily="2" charset="-122"/>
                <a:ea typeface="宋体" panose="02010600030101010101" pitchFamily="2" charset="-122"/>
                <a:cs typeface="宋体" panose="02010600030101010101" pitchFamily="2" charset="-122"/>
              </a:rPr>
              <a:t>TGA Net</a:t>
            </a:r>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和</a:t>
            </a:r>
            <a:r>
              <a:rPr lang="en-US" altLang="zh-CN" sz="1800" kern="0" dirty="0">
                <a:effectLst/>
                <a:latin typeface="等线" panose="02010600030101010101" pitchFamily="2" charset="-122"/>
                <a:ea typeface="宋体" panose="02010600030101010101" pitchFamily="2" charset="-122"/>
                <a:cs typeface="宋体" panose="02010600030101010101" pitchFamily="2" charset="-122"/>
              </a:rPr>
              <a:t>BERT-joint</a:t>
            </a:r>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在以下五种具有挑战性的数据现象中的表现：</a:t>
            </a:r>
            <a:r>
              <a:rPr lang="en-US" altLang="zh-CN" sz="1800" b="1" kern="0" dirty="0" err="1">
                <a:effectLst/>
                <a:latin typeface="等线" panose="02010600030101010101" pitchFamily="2" charset="-122"/>
                <a:ea typeface="宋体" panose="02010600030101010101" pitchFamily="2" charset="-122"/>
                <a:cs typeface="宋体" panose="02010600030101010101" pitchFamily="2" charset="-122"/>
              </a:rPr>
              <a:t>i</a:t>
            </a:r>
            <a:r>
              <a:rPr lang="en-US" altLang="zh-CN" sz="1800" kern="0" dirty="0">
                <a:effectLst/>
                <a:latin typeface="等线" panose="02010600030101010101" pitchFamily="2" charset="-122"/>
                <a:ea typeface="宋体" panose="02010600030101010101" pitchFamily="2" charset="-122"/>
                <a:cs typeface="宋体" panose="02010600030101010101" pitchFamily="2" charset="-122"/>
              </a:rPr>
              <a:t>)</a:t>
            </a:r>
            <a:r>
              <a:rPr lang="en-US" altLang="zh-CN" sz="1800" i="1" kern="0" dirty="0">
                <a:effectLst/>
                <a:latin typeface="等线" panose="02010600030101010101" pitchFamily="2" charset="-122"/>
                <a:ea typeface="宋体" panose="02010600030101010101" pitchFamily="2" charset="-122"/>
                <a:cs typeface="宋体" panose="02010600030101010101" pitchFamily="2" charset="-122"/>
              </a:rPr>
              <a:t>Imp</a:t>
            </a:r>
            <a:r>
              <a:rPr lang="en-US" altLang="zh-CN" sz="1800" kern="0" dirty="0">
                <a:effectLst/>
                <a:latin typeface="等线" panose="02010600030101010101" pitchFamily="2" charset="-122"/>
                <a:ea typeface="宋体" panose="02010600030101010101" pitchFamily="2" charset="-122"/>
                <a:cs typeface="宋体" panose="02010600030101010101" pitchFamily="2" charset="-122"/>
              </a:rPr>
              <a:t>-</a:t>
            </a:r>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主题短语不包含在文档中，且标签不是中性的；</a:t>
            </a:r>
            <a:r>
              <a:rPr lang="en-US" altLang="zh-CN" sz="1800" b="1" kern="0" dirty="0">
                <a:effectLst/>
                <a:latin typeface="等线" panose="02010600030101010101" pitchFamily="2" charset="-122"/>
                <a:ea typeface="宋体" panose="02010600030101010101" pitchFamily="2" charset="-122"/>
                <a:cs typeface="宋体" panose="02010600030101010101" pitchFamily="2" charset="-122"/>
              </a:rPr>
              <a:t>ii</a:t>
            </a:r>
            <a:r>
              <a:rPr lang="en-US" altLang="zh-CN" sz="1800" kern="0" dirty="0">
                <a:effectLst/>
                <a:latin typeface="等线" panose="02010600030101010101" pitchFamily="2" charset="-122"/>
                <a:ea typeface="宋体" panose="02010600030101010101" pitchFamily="2" charset="-122"/>
                <a:cs typeface="宋体" panose="02010600030101010101" pitchFamily="2" charset="-122"/>
              </a:rPr>
              <a:t>)</a:t>
            </a:r>
            <a:r>
              <a:rPr lang="en-US" altLang="zh-CN" sz="1800" i="1" kern="0" dirty="0" err="1">
                <a:effectLst/>
                <a:latin typeface="等线" panose="02010600030101010101" pitchFamily="2" charset="-122"/>
                <a:ea typeface="宋体" panose="02010600030101010101" pitchFamily="2" charset="-122"/>
                <a:cs typeface="宋体" panose="02010600030101010101" pitchFamily="2" charset="-122"/>
              </a:rPr>
              <a:t>mlT</a:t>
            </a:r>
            <a:r>
              <a:rPr lang="en-US" altLang="zh-CN" sz="1800" kern="0" dirty="0">
                <a:effectLst/>
                <a:latin typeface="等线" panose="02010600030101010101" pitchFamily="2" charset="-122"/>
                <a:ea typeface="宋体" panose="02010600030101010101" pitchFamily="2" charset="-122"/>
                <a:cs typeface="宋体" panose="02010600030101010101" pitchFamily="2" charset="-122"/>
              </a:rPr>
              <a:t>-</a:t>
            </a:r>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文档中包含多个主题的示例；</a:t>
            </a:r>
            <a:r>
              <a:rPr lang="en-US" altLang="zh-CN" sz="1800" b="1" kern="0" dirty="0">
                <a:effectLst/>
                <a:latin typeface="等线" panose="02010600030101010101" pitchFamily="2" charset="-122"/>
                <a:ea typeface="宋体" panose="02010600030101010101" pitchFamily="2" charset="-122"/>
                <a:cs typeface="宋体" panose="02010600030101010101" pitchFamily="2" charset="-122"/>
              </a:rPr>
              <a:t>iii</a:t>
            </a:r>
            <a:r>
              <a:rPr lang="en-US" altLang="zh-CN" sz="1800" kern="0" dirty="0">
                <a:effectLst/>
                <a:latin typeface="等线" panose="02010600030101010101" pitchFamily="2" charset="-122"/>
                <a:ea typeface="宋体" panose="02010600030101010101" pitchFamily="2" charset="-122"/>
                <a:cs typeface="宋体" panose="02010600030101010101" pitchFamily="2" charset="-122"/>
              </a:rPr>
              <a:t>)</a:t>
            </a:r>
            <a:r>
              <a:rPr lang="en-US" altLang="zh-CN" sz="1800" i="1" kern="0" dirty="0" err="1">
                <a:effectLst/>
                <a:latin typeface="等线" panose="02010600030101010101" pitchFamily="2" charset="-122"/>
                <a:ea typeface="宋体" panose="02010600030101010101" pitchFamily="2" charset="-122"/>
                <a:cs typeface="宋体" panose="02010600030101010101" pitchFamily="2" charset="-122"/>
              </a:rPr>
              <a:t>mlS</a:t>
            </a:r>
            <a:r>
              <a:rPr lang="en-US" altLang="zh-CN" sz="1800" kern="0" dirty="0">
                <a:effectLst/>
                <a:latin typeface="等线" panose="02010600030101010101" pitchFamily="2" charset="-122"/>
                <a:ea typeface="宋体" panose="02010600030101010101" pitchFamily="2" charset="-122"/>
                <a:cs typeface="宋体" panose="02010600030101010101" pitchFamily="2" charset="-122"/>
              </a:rPr>
              <a:t>-</a:t>
            </a:r>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文档中包含不同的、非中性的、立场标签的示例；</a:t>
            </a:r>
            <a:r>
              <a:rPr lang="en-US" altLang="zh-CN" sz="1800" b="1" kern="0" dirty="0">
                <a:effectLst/>
                <a:latin typeface="等线" panose="02010600030101010101" pitchFamily="2" charset="-122"/>
                <a:ea typeface="宋体" panose="02010600030101010101" pitchFamily="2" charset="-122"/>
                <a:cs typeface="宋体" panose="02010600030101010101" pitchFamily="2" charset="-122"/>
              </a:rPr>
              <a:t>iv</a:t>
            </a:r>
            <a:r>
              <a:rPr lang="en-US" altLang="zh-CN" sz="1800" kern="0" dirty="0">
                <a:effectLst/>
                <a:latin typeface="等线" panose="02010600030101010101" pitchFamily="2" charset="-122"/>
                <a:ea typeface="宋体" panose="02010600030101010101" pitchFamily="2" charset="-122"/>
                <a:cs typeface="宋体" panose="02010600030101010101" pitchFamily="2" charset="-122"/>
              </a:rPr>
              <a:t>)</a:t>
            </a:r>
            <a:r>
              <a:rPr lang="en-US" altLang="zh-CN" sz="1800" i="1" kern="0" dirty="0" err="1">
                <a:effectLst/>
                <a:latin typeface="等线" panose="02010600030101010101" pitchFamily="2" charset="-122"/>
                <a:ea typeface="宋体" panose="02010600030101010101" pitchFamily="2" charset="-122"/>
                <a:cs typeface="宋体" panose="02010600030101010101" pitchFamily="2" charset="-122"/>
              </a:rPr>
              <a:t>Qte</a:t>
            </a:r>
            <a:r>
              <a:rPr lang="en-US" altLang="zh-CN" sz="1800" kern="0" dirty="0">
                <a:effectLst/>
                <a:latin typeface="等线" panose="02010600030101010101" pitchFamily="2" charset="-122"/>
                <a:ea typeface="宋体" panose="02010600030101010101" pitchFamily="2" charset="-122"/>
                <a:cs typeface="宋体" panose="02010600030101010101" pitchFamily="2" charset="-122"/>
              </a:rPr>
              <a:t>-</a:t>
            </a:r>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带有引文的文档；</a:t>
            </a:r>
            <a:r>
              <a:rPr lang="en-US" altLang="zh-CN" sz="1800" b="1" kern="0" dirty="0">
                <a:effectLst/>
                <a:latin typeface="等线" panose="02010600030101010101" pitchFamily="2" charset="-122"/>
                <a:ea typeface="宋体" panose="02010600030101010101" pitchFamily="2" charset="-122"/>
                <a:cs typeface="宋体" panose="02010600030101010101" pitchFamily="2" charset="-122"/>
              </a:rPr>
              <a:t>v</a:t>
            </a:r>
            <a:r>
              <a:rPr lang="en-US" altLang="zh-CN" sz="1800" kern="0" dirty="0">
                <a:effectLst/>
                <a:latin typeface="等线" panose="02010600030101010101" pitchFamily="2" charset="-122"/>
                <a:ea typeface="宋体" panose="02010600030101010101" pitchFamily="2" charset="-122"/>
                <a:cs typeface="宋体" panose="02010600030101010101" pitchFamily="2" charset="-122"/>
              </a:rPr>
              <a:t>)</a:t>
            </a:r>
            <a:r>
              <a:rPr lang="en-US" altLang="zh-CN" sz="1800" kern="0" dirty="0" err="1">
                <a:effectLst>
                  <a:outerShdw blurRad="38100" dist="38100" dir="2700000" algn="tl">
                    <a:srgbClr val="000000">
                      <a:alpha val="43137"/>
                    </a:srgbClr>
                  </a:outerShdw>
                </a:effectLst>
                <a:latin typeface="等线" panose="02010600030101010101" pitchFamily="2" charset="-122"/>
                <a:ea typeface="宋体" panose="02010600030101010101" pitchFamily="2" charset="-122"/>
                <a:cs typeface="宋体" panose="02010600030101010101" pitchFamily="2" charset="-122"/>
              </a:rPr>
              <a:t>Sarc</a:t>
            </a:r>
            <a:r>
              <a:rPr lang="en-US" altLang="zh-CN" sz="1800" kern="0" dirty="0">
                <a:effectLst/>
                <a:latin typeface="等线" panose="02010600030101010101" pitchFamily="2" charset="-122"/>
                <a:ea typeface="宋体" panose="02010600030101010101" pitchFamily="2" charset="-122"/>
                <a:cs typeface="宋体" panose="02010600030101010101" pitchFamily="2" charset="-122"/>
              </a:rPr>
              <a:t>-</a:t>
            </a:r>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讽刺。</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10000"/>
              </a:lnSpc>
            </a:pPr>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我们选择这些现象是为了应对模型所面临的一系列挑战。首先，</a:t>
            </a:r>
            <a:r>
              <a:rPr lang="en-US" altLang="zh-CN" sz="1800" i="1" kern="0" dirty="0">
                <a:effectLst/>
                <a:latin typeface="等线" panose="02010600030101010101" pitchFamily="2" charset="-122"/>
                <a:ea typeface="宋体" panose="02010600030101010101" pitchFamily="2" charset="-122"/>
                <a:cs typeface="宋体" panose="02010600030101010101" pitchFamily="2" charset="-122"/>
              </a:rPr>
              <a:t>Imp</a:t>
            </a:r>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示例要求模型识别与文档中未提及的主题相关的概念。其次，要想在</a:t>
            </a:r>
            <a:r>
              <a:rPr lang="en-US" altLang="zh-CN" sz="1800" i="1" kern="0" dirty="0" err="1">
                <a:effectLst/>
                <a:latin typeface="等线" panose="02010600030101010101" pitchFamily="2" charset="-122"/>
                <a:ea typeface="宋体" panose="02010600030101010101" pitchFamily="2" charset="-122"/>
                <a:cs typeface="宋体" panose="02010600030101010101" pitchFamily="2" charset="-122"/>
              </a:rPr>
              <a:t>mlT</a:t>
            </a:r>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和</a:t>
            </a:r>
            <a:r>
              <a:rPr lang="en-US" altLang="zh-CN" sz="1800" i="1" kern="0" dirty="0" err="1">
                <a:effectLst/>
                <a:latin typeface="等线" panose="02010600030101010101" pitchFamily="2" charset="-122"/>
                <a:ea typeface="宋体" panose="02010600030101010101" pitchFamily="2" charset="-122"/>
                <a:cs typeface="宋体" panose="02010600030101010101" pitchFamily="2" charset="-122"/>
              </a:rPr>
              <a:t>mlS</a:t>
            </a:r>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示例上</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做得很好，模型必须学习的不仅仅是全局主题到立场或文档到立场模式</a:t>
            </a:r>
            <a:r>
              <a:rPr lang="zh-CN" altLang="en-US" sz="1800" kern="0" dirty="0">
                <a:solidFill>
                  <a:srgbClr val="000000"/>
                </a:solidFill>
                <a:effectLst/>
                <a:latin typeface="SourceHanSerifCN-Regular"/>
                <a:ea typeface="宋体" panose="02010600030101010101" pitchFamily="2" charset="-122"/>
                <a:cs typeface="宋体" panose="02010600030101010101" pitchFamily="2" charset="-122"/>
              </a:rPr>
              <a:t>（</a:t>
            </a:r>
            <a:r>
              <a:rPr lang="zh-CN" altLang="zh-CN" sz="1800" kern="0" dirty="0">
                <a:effectLst/>
                <a:ea typeface="宋体" panose="02010600030101010101" pitchFamily="2" charset="-122"/>
                <a:cs typeface="宋体" panose="02010600030101010101" pitchFamily="2" charset="-122"/>
              </a:rPr>
              <a:t>例如，它不能预测带有特定文档的所有示例的单个立场标签）</a:t>
            </a:r>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。最后，引文具有挑战性，因为它们可能重复与作者自己表达的立场相反的文本。</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10000"/>
              </a:lnSpc>
            </a:pPr>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总体而言，我们</a:t>
            </a:r>
            <a:r>
              <a:rPr lang="zh-CN" altLang="zh-CN" sz="1800" kern="0">
                <a:effectLst/>
                <a:latin typeface="等线" panose="02010600030101010101" pitchFamily="2" charset="-122"/>
                <a:ea typeface="宋体" panose="02010600030101010101" pitchFamily="2" charset="-122"/>
                <a:cs typeface="宋体" panose="02010600030101010101" pitchFamily="2" charset="-122"/>
              </a:rPr>
              <a:t>发现</a:t>
            </a:r>
            <a:r>
              <a:rPr lang="en-US" altLang="zh-CN" sz="1800" kern="0">
                <a:effectLst/>
                <a:latin typeface="等线" panose="02010600030101010101" pitchFamily="2" charset="-122"/>
                <a:ea typeface="宋体" panose="02010600030101010101" pitchFamily="2" charset="-122"/>
                <a:cs typeface="宋体" panose="02010600030101010101" pitchFamily="2" charset="-122"/>
              </a:rPr>
              <a:t>TGA Net</a:t>
            </a:r>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在这些困难现象上的表现更好。对这两个模型来说，这些现象都具有挑战性。而</a:t>
            </a:r>
            <a:r>
              <a:rPr lang="en-US" altLang="zh-CN" sz="1800" i="1" kern="0" dirty="0" err="1">
                <a:effectLst/>
                <a:latin typeface="等线" panose="02010600030101010101" pitchFamily="2" charset="-122"/>
                <a:ea typeface="宋体" panose="02010600030101010101" pitchFamily="2" charset="-122"/>
                <a:cs typeface="宋体" panose="02010600030101010101" pitchFamily="2" charset="-122"/>
              </a:rPr>
              <a:t>mlS</a:t>
            </a:r>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尤为困难。我们注意到</a:t>
            </a:r>
            <a:r>
              <a:rPr lang="zh-CN" altLang="zh-CN" sz="1800" kern="0">
                <a:effectLst/>
                <a:latin typeface="等线" panose="02010600030101010101" pitchFamily="2" charset="-122"/>
                <a:ea typeface="宋体" panose="02010600030101010101" pitchFamily="2" charset="-122"/>
                <a:cs typeface="宋体" panose="02010600030101010101" pitchFamily="2" charset="-122"/>
              </a:rPr>
              <a:t>，</a:t>
            </a:r>
            <a:r>
              <a:rPr lang="en-US" altLang="zh-CN" sz="1800" kern="0">
                <a:effectLst/>
                <a:latin typeface="等线" panose="02010600030101010101" pitchFamily="2" charset="-122"/>
                <a:ea typeface="宋体" panose="02010600030101010101" pitchFamily="2" charset="-122"/>
                <a:cs typeface="宋体" panose="02010600030101010101" pitchFamily="2" charset="-122"/>
              </a:rPr>
              <a:t>TGA Net</a:t>
            </a:r>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在修辞手法（</a:t>
            </a:r>
            <a:r>
              <a:rPr lang="en-US" altLang="zh-CN" sz="1800" i="1" kern="0" dirty="0" err="1">
                <a:effectLst/>
                <a:latin typeface="等线" panose="02010600030101010101" pitchFamily="2" charset="-122"/>
                <a:ea typeface="宋体" panose="02010600030101010101" pitchFamily="2" charset="-122"/>
                <a:cs typeface="宋体" panose="02010600030101010101" pitchFamily="2" charset="-122"/>
              </a:rPr>
              <a:t>Qte</a:t>
            </a:r>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和</a:t>
            </a:r>
            <a:r>
              <a:rPr lang="en-US" altLang="zh-CN" sz="1800" i="1" kern="0" dirty="0" err="1">
                <a:effectLst/>
                <a:latin typeface="等线" panose="02010600030101010101" pitchFamily="2" charset="-122"/>
                <a:ea typeface="宋体" panose="02010600030101010101" pitchFamily="2" charset="-122"/>
                <a:cs typeface="宋体" panose="02010600030101010101" pitchFamily="2" charset="-122"/>
              </a:rPr>
              <a:t>Sarc</a:t>
            </a:r>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）上有特别大的改进，这表明主题分组注意力允许模型在文档中学习更复杂的语义信息。</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10000"/>
              </a:lnSpc>
            </a:pPr>
            <a:endParaRPr lang="zh-CN" altLang="en-US" dirty="0"/>
          </a:p>
        </p:txBody>
      </p:sp>
      <p:pic>
        <p:nvPicPr>
          <p:cNvPr id="10" name="图片 9">
            <a:extLst>
              <a:ext uri="{FF2B5EF4-FFF2-40B4-BE49-F238E27FC236}">
                <a16:creationId xmlns:a16="http://schemas.microsoft.com/office/drawing/2014/main" id="{41EC15E8-29BB-5153-B5FE-D2DB35F5E68B}"/>
              </a:ext>
            </a:extLst>
          </p:cNvPr>
          <p:cNvPicPr>
            <a:picLocks noChangeAspect="1"/>
          </p:cNvPicPr>
          <p:nvPr/>
        </p:nvPicPr>
        <p:blipFill>
          <a:blip r:embed="rId2"/>
          <a:stretch>
            <a:fillRect/>
          </a:stretch>
        </p:blipFill>
        <p:spPr>
          <a:xfrm>
            <a:off x="6372732" y="604822"/>
            <a:ext cx="4648849" cy="1629002"/>
          </a:xfrm>
          <a:prstGeom prst="rect">
            <a:avLst/>
          </a:prstGeom>
        </p:spPr>
      </p:pic>
      <p:sp>
        <p:nvSpPr>
          <p:cNvPr id="11" name="文本框 10">
            <a:extLst>
              <a:ext uri="{FF2B5EF4-FFF2-40B4-BE49-F238E27FC236}">
                <a16:creationId xmlns:a16="http://schemas.microsoft.com/office/drawing/2014/main" id="{7FE054DB-03DC-4F72-7178-50279D7EB803}"/>
              </a:ext>
            </a:extLst>
          </p:cNvPr>
          <p:cNvSpPr txBox="1"/>
          <p:nvPr/>
        </p:nvSpPr>
        <p:spPr>
          <a:xfrm>
            <a:off x="6372732" y="2248883"/>
            <a:ext cx="4705165" cy="523220"/>
          </a:xfrm>
          <a:prstGeom prst="rect">
            <a:avLst/>
          </a:prstGeom>
          <a:noFill/>
        </p:spPr>
        <p:txBody>
          <a:bodyPr wrap="square" rtlCol="0">
            <a:spAutoFit/>
          </a:bodyPr>
          <a:lstStyle/>
          <a:p>
            <a:r>
              <a:rPr lang="zh-CN" altLang="en-US" sz="1400" dirty="0"/>
              <a:t>对测试集中不同现象的</a:t>
            </a:r>
            <a:r>
              <a:rPr lang="zh-CN" altLang="en-US" sz="1400"/>
              <a:t>准确度。 </a:t>
            </a:r>
            <a:r>
              <a:rPr lang="en-US" altLang="zh-CN" sz="1400"/>
              <a:t>I </a:t>
            </a:r>
            <a:r>
              <a:rPr lang="zh-CN" altLang="en-US" sz="1400"/>
              <a:t>表示</a:t>
            </a:r>
            <a:r>
              <a:rPr lang="zh-CN" altLang="en-US" sz="1400" dirty="0"/>
              <a:t>有该现象的例子</a:t>
            </a:r>
            <a:r>
              <a:rPr lang="zh-CN" altLang="en-US" sz="1400"/>
              <a:t>，</a:t>
            </a:r>
            <a:r>
              <a:rPr lang="en-US" altLang="zh-CN" sz="1400"/>
              <a:t>O </a:t>
            </a:r>
            <a:r>
              <a:rPr lang="zh-CN" altLang="en-US" sz="1400"/>
              <a:t>表示</a:t>
            </a:r>
            <a:r>
              <a:rPr lang="zh-CN" altLang="en-US" sz="1400" dirty="0"/>
              <a:t>没有该现象的例子。</a:t>
            </a:r>
          </a:p>
        </p:txBody>
      </p:sp>
    </p:spTree>
    <p:extLst>
      <p:ext uri="{BB962C8B-B14F-4D97-AF65-F5344CB8AC3E}">
        <p14:creationId xmlns:p14="http://schemas.microsoft.com/office/powerpoint/2010/main" val="293545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BA086F-34F1-4A88-C079-51F65F48E7F7}"/>
              </a:ext>
            </a:extLst>
          </p:cNvPr>
          <p:cNvSpPr>
            <a:spLocks noGrp="1"/>
          </p:cNvSpPr>
          <p:nvPr>
            <p:ph type="title"/>
          </p:nvPr>
        </p:nvSpPr>
        <p:spPr/>
        <p:txBody>
          <a:bodyPr/>
          <a:lstStyle/>
          <a:p>
            <a:r>
              <a:rPr lang="en-US" altLang="zh-CN" sz="4400" b="1">
                <a:solidFill>
                  <a:srgbClr val="000000"/>
                </a:solidFill>
                <a:effectLst>
                  <a:outerShdw blurRad="38100" dist="38100" dir="2700000" algn="tl">
                    <a:srgbClr val="000000">
                      <a:alpha val="43137"/>
                    </a:srgbClr>
                  </a:outerShdw>
                </a:effectLst>
                <a:latin typeface="NimbusRomNo9L-Medi"/>
                <a:ea typeface="等线" panose="02010600030101010101" pitchFamily="2" charset="-122"/>
                <a:cs typeface="Times New Roman" panose="02020603050405020304" pitchFamily="18" charset="0"/>
              </a:rPr>
              <a:t>Experiments-</a:t>
            </a:r>
            <a:r>
              <a:rPr lang="zh-CN" altLang="zh-CN" sz="4400" b="1" kern="100">
                <a:solidFill>
                  <a:srgbClr val="000000"/>
                </a:solidFill>
                <a:effectLst/>
                <a:latin typeface="SourceHanSerifCN-Bold"/>
                <a:ea typeface="等线" panose="02010600030101010101" pitchFamily="2" charset="-122"/>
                <a:cs typeface="Times New Roman" panose="02020603050405020304" pitchFamily="18" charset="0"/>
              </a:rPr>
              <a:t>立</a:t>
            </a:r>
            <a:r>
              <a:rPr lang="zh-CN" altLang="zh-CN" sz="4400" b="1" kern="100">
                <a:solidFill>
                  <a:srgbClr val="000000"/>
                </a:solidFill>
                <a:effectLst/>
                <a:latin typeface="等线" panose="02010600030101010101" pitchFamily="2" charset="-122"/>
                <a:ea typeface="SourceHanSerifCN-Bold"/>
                <a:cs typeface="Times New Roman" panose="02020603050405020304" pitchFamily="18" charset="0"/>
              </a:rPr>
              <a:t> </a:t>
            </a:r>
            <a:r>
              <a:rPr lang="zh-CN" altLang="zh-CN" sz="4400" b="1" kern="100">
                <a:solidFill>
                  <a:srgbClr val="000000"/>
                </a:solidFill>
                <a:effectLst/>
                <a:latin typeface="SourceHanSerifCN-Bold"/>
                <a:ea typeface="等线" panose="02010600030101010101" pitchFamily="2" charset="-122"/>
                <a:cs typeface="Times New Roman" panose="02020603050405020304" pitchFamily="18" charset="0"/>
              </a:rPr>
              <a:t>场</a:t>
            </a:r>
            <a:r>
              <a:rPr lang="zh-CN" altLang="zh-CN" sz="4400" b="1" kern="100">
                <a:solidFill>
                  <a:srgbClr val="000000"/>
                </a:solidFill>
                <a:effectLst/>
                <a:latin typeface="等线" panose="02010600030101010101" pitchFamily="2" charset="-122"/>
                <a:ea typeface="SourceHanSerifCN-Bold"/>
                <a:cs typeface="Times New Roman" panose="02020603050405020304" pitchFamily="18" charset="0"/>
              </a:rPr>
              <a:t> </a:t>
            </a:r>
            <a:r>
              <a:rPr lang="zh-CN" altLang="zh-CN" sz="4400" b="1" kern="100">
                <a:solidFill>
                  <a:srgbClr val="000000"/>
                </a:solidFill>
                <a:effectLst/>
                <a:latin typeface="SourceHanSerifCN-Bold"/>
                <a:ea typeface="等线" panose="02010600030101010101" pitchFamily="2" charset="-122"/>
                <a:cs typeface="Times New Roman" panose="02020603050405020304" pitchFamily="18" charset="0"/>
              </a:rPr>
              <a:t>和</a:t>
            </a:r>
            <a:r>
              <a:rPr lang="zh-CN" altLang="zh-CN" sz="4400" b="1" kern="100">
                <a:solidFill>
                  <a:srgbClr val="000000"/>
                </a:solidFill>
                <a:effectLst/>
                <a:latin typeface="等线" panose="02010600030101010101" pitchFamily="2" charset="-122"/>
                <a:ea typeface="SourceHanSerifCN-Bold"/>
                <a:cs typeface="Times New Roman" panose="02020603050405020304" pitchFamily="18" charset="0"/>
              </a:rPr>
              <a:t> </a:t>
            </a:r>
            <a:r>
              <a:rPr lang="zh-CN" altLang="zh-CN" sz="4400" b="1" kern="100">
                <a:solidFill>
                  <a:srgbClr val="000000"/>
                </a:solidFill>
                <a:effectLst/>
                <a:latin typeface="SourceHanSerifCN-Bold"/>
                <a:ea typeface="等线" panose="02010600030101010101" pitchFamily="2" charset="-122"/>
                <a:cs typeface="Times New Roman" panose="02020603050405020304" pitchFamily="18" charset="0"/>
              </a:rPr>
              <a:t>情</a:t>
            </a:r>
            <a:r>
              <a:rPr lang="zh-CN" altLang="zh-CN" sz="4400" b="1" kern="100">
                <a:solidFill>
                  <a:srgbClr val="000000"/>
                </a:solidFill>
                <a:effectLst/>
                <a:latin typeface="等线" panose="02010600030101010101" pitchFamily="2" charset="-122"/>
                <a:ea typeface="SourceHanSerifCN-Bold"/>
                <a:cs typeface="Times New Roman" panose="02020603050405020304" pitchFamily="18" charset="0"/>
              </a:rPr>
              <a:t> </a:t>
            </a:r>
            <a:r>
              <a:rPr lang="zh-CN" altLang="zh-CN" sz="4400" b="1" kern="100">
                <a:solidFill>
                  <a:srgbClr val="000000"/>
                </a:solidFill>
                <a:effectLst/>
                <a:latin typeface="SourceHanSerifCN-Bold"/>
                <a:ea typeface="等线" panose="02010600030101010101" pitchFamily="2" charset="-122"/>
                <a:cs typeface="Times New Roman" panose="02020603050405020304" pitchFamily="18" charset="0"/>
              </a:rPr>
              <a:t>感</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EB10068-64CC-00F7-9F29-D5E23C6091E0}"/>
                  </a:ext>
                </a:extLst>
              </p:cNvPr>
              <p:cNvSpPr>
                <a:spLocks noGrp="1"/>
              </p:cNvSpPr>
              <p:nvPr>
                <p:ph idx="1"/>
              </p:nvPr>
            </p:nvSpPr>
            <p:spPr>
              <a:xfrm>
                <a:off x="838200" y="1585930"/>
                <a:ext cx="10515600" cy="2817396"/>
              </a:xfrm>
            </p:spPr>
            <p:txBody>
              <a:bodyPr/>
              <a:lstStyle/>
              <a:p>
                <a:pPr algn="l">
                  <a:lnSpc>
                    <a:spcPct val="100000"/>
                  </a:lnSpc>
                </a:pP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最后，我们研究了立场和情感词汇之间的联系。我们观察到，反对的立场通常使用积极的情感词来表达，而赞成的立场很少使用消极的情感词来表达，因此情感与立场之间并不存在直接的映射关系。</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00000"/>
                  </a:lnSpc>
                </a:pPr>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我们用</a:t>
                </a:r>
                <a:r>
                  <a:rPr lang="en-US" altLang="zh-CN" sz="1800" kern="0" dirty="0">
                    <a:effectLst/>
                    <a:latin typeface="等线" panose="02010600030101010101" pitchFamily="2" charset="-122"/>
                    <a:ea typeface="宋体" panose="02010600030101010101" pitchFamily="2" charset="-122"/>
                    <a:cs typeface="宋体" panose="02010600030101010101" pitchFamily="2" charset="-122"/>
                  </a:rPr>
                  <a:t>M+</a:t>
                </a:r>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表示大多数正面情感极性，相似地，</a:t>
                </a:r>
                <a:r>
                  <a:rPr lang="en-US" altLang="zh-CN" sz="1800" kern="0" dirty="0">
                    <a:effectLst/>
                    <a:latin typeface="等线" panose="02010600030101010101" pitchFamily="2" charset="-122"/>
                    <a:ea typeface="宋体" panose="02010600030101010101" pitchFamily="2" charset="-122"/>
                    <a:cs typeface="宋体" panose="02010600030101010101" pitchFamily="2" charset="-122"/>
                  </a:rPr>
                  <a:t>M-</a:t>
                </a:r>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表示负面情感极性。我们发现，在带有</a:t>
                </a:r>
                <a:r>
                  <a:rPr lang="en-US" altLang="zh-CN" sz="1800" kern="0" dirty="0">
                    <a:effectLst/>
                    <a:latin typeface="等线" panose="02010600030101010101" pitchFamily="2" charset="-122"/>
                    <a:ea typeface="宋体" panose="02010600030101010101" pitchFamily="2" charset="-122"/>
                    <a:cs typeface="宋体" panose="02010600030101010101" pitchFamily="2" charset="-122"/>
                  </a:rPr>
                  <a:t>M-</a:t>
                </a:r>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的</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支持示例</a:t>
                </a:r>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中</a:t>
                </a:r>
                <a:r>
                  <a:rPr lang="zh-CN" altLang="zh-CN" sz="1800" kern="0">
                    <a:effectLst/>
                    <a:latin typeface="等线" panose="02010600030101010101" pitchFamily="2" charset="-122"/>
                    <a:ea typeface="宋体" panose="02010600030101010101" pitchFamily="2" charset="-122"/>
                    <a:cs typeface="宋体" panose="02010600030101010101" pitchFamily="2" charset="-122"/>
                  </a:rPr>
                  <a:t>，</a:t>
                </a:r>
                <a:r>
                  <a:rPr lang="en-US" altLang="zh-CN" sz="1800" kern="0">
                    <a:effectLst/>
                    <a:latin typeface="等线" panose="02010600030101010101" pitchFamily="2" charset="-122"/>
                    <a:ea typeface="宋体" panose="02010600030101010101" pitchFamily="2" charset="-122"/>
                    <a:cs typeface="宋体" panose="02010600030101010101" pitchFamily="2" charset="-122"/>
                  </a:rPr>
                  <a:t>TGA Net</a:t>
                </a:r>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的表现优于</a:t>
                </a:r>
                <a:r>
                  <a:rPr lang="en-US" altLang="zh-CN" sz="1800" kern="0" dirty="0">
                    <a:effectLst/>
                    <a:latin typeface="等线" panose="02010600030101010101" pitchFamily="2" charset="-122"/>
                    <a:ea typeface="宋体" panose="02010600030101010101" pitchFamily="2" charset="-122"/>
                    <a:cs typeface="宋体" panose="02010600030101010101" pitchFamily="2" charset="-122"/>
                  </a:rPr>
                  <a:t>BERT-joint</a:t>
                </a:r>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，而在</a:t>
                </a:r>
                <a:r>
                  <a:rPr lang="en-US" altLang="zh-CN" sz="1800" kern="0" dirty="0">
                    <a:effectLst/>
                    <a:latin typeface="等线" panose="02010600030101010101" pitchFamily="2" charset="-122"/>
                    <a:ea typeface="宋体" panose="02010600030101010101" pitchFamily="2" charset="-122"/>
                    <a:cs typeface="宋体" panose="02010600030101010101" pitchFamily="2" charset="-122"/>
                  </a:rPr>
                  <a:t>M+</a:t>
                </a:r>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的</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反对示例</a:t>
                </a:r>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中则相反。</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对于立场标签和模型，当大多数情绪极性与立场标签一致时</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(M+</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为</a:t>
                </a:r>
                <a:r>
                  <a:rPr lang="en-US" altLang="zh-CN" sz="1800" kern="0" err="1">
                    <a:solidFill>
                      <a:srgbClr val="000000"/>
                    </a:solidFill>
                    <a:effectLst/>
                    <a:latin typeface="Times-Roman"/>
                    <a:ea typeface="宋体" panose="02010600030101010101" pitchFamily="2" charset="-122"/>
                    <a:cs typeface="宋体" panose="02010600030101010101" pitchFamily="2" charset="-122"/>
                  </a:rPr>
                  <a:t>pro</a:t>
                </a:r>
                <a:r>
                  <a:rPr lang="en-US" altLang="zh-CN" sz="1800" kern="0">
                    <a:solidFill>
                      <a:srgbClr val="000000"/>
                    </a:solidFill>
                    <a:effectLst/>
                    <a:latin typeface="Times-Roman"/>
                    <a:ea typeface="宋体" panose="02010600030101010101" pitchFamily="2" charset="-122"/>
                    <a:cs typeface="宋体" panose="02010600030101010101" pitchFamily="2" charset="-122"/>
                  </a:rPr>
                  <a:t>, M</a:t>
                </a:r>
                <a:r>
                  <a:rPr lang="en-US" altLang="zh-CN" sz="1800" kern="0" dirty="0">
                    <a:solidFill>
                      <a:srgbClr val="000000"/>
                    </a:solidFill>
                    <a:effectLst/>
                    <a:latin typeface="SourceHanSerifCN-Regular"/>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为</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con)</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，性能都有所提高。因此，我们研究了这两个模型对情绪变化的易感性程度。</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00000"/>
                  </a:lnSpc>
                </a:pPr>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为了测试模型对情感极性的敏感性，我们生成了交换示例。对于具有极性为</a:t>
                </a:r>
                <a14:m>
                  <m:oMath xmlns:m="http://schemas.openxmlformats.org/officeDocument/2006/math">
                    <m:r>
                      <a:rPr lang="en-US" altLang="zh-CN" sz="1800" i="1" kern="0">
                        <a:latin typeface="Cambria Math" panose="02040503050406030204" pitchFamily="18" charset="0"/>
                        <a:ea typeface="宋体" panose="02010600030101010101" pitchFamily="2" charset="-122"/>
                        <a:cs typeface="宋体" panose="02010600030101010101" pitchFamily="2" charset="-122"/>
                      </a:rPr>
                      <m:t>𝑝</m:t>
                    </m:r>
                  </m:oMath>
                </a14:m>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的例子，我们会随机将情感词替换为极性相反的</a:t>
                </a:r>
                <a:r>
                  <a:rPr lang="en-US" altLang="zh-CN" sz="1800" kern="0" dirty="0">
                    <a:effectLst/>
                    <a:latin typeface="等线" panose="02010600030101010101" pitchFamily="2" charset="-122"/>
                    <a:ea typeface="宋体" panose="02010600030101010101" pitchFamily="2" charset="-122"/>
                    <a:cs typeface="宋体" panose="02010600030101010101" pitchFamily="2" charset="-122"/>
                  </a:rPr>
                  <a:t>WordNet</a:t>
                </a:r>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同义词替换情感词，直到该示例的多数极性为</a:t>
                </a:r>
                <a:r>
                  <a:rPr lang="en-US" altLang="zh-CN" sz="1800" kern="0" dirty="0">
                    <a:effectLst/>
                    <a:latin typeface="等线" panose="02010600030101010101" pitchFamily="2" charset="-122"/>
                    <a:ea typeface="宋体" panose="02010600030101010101" pitchFamily="2" charset="-122"/>
                    <a:cs typeface="宋体" panose="02010600030101010101" pitchFamily="2" charset="-122"/>
                  </a:rPr>
                  <a:t>-</a:t>
                </a:r>
                <a14:m>
                  <m:oMath xmlns:m="http://schemas.openxmlformats.org/officeDocument/2006/math">
                    <m:r>
                      <a:rPr lang="en-US" altLang="zh-CN" sz="1800" i="1" kern="0">
                        <a:effectLst/>
                        <a:latin typeface="Cambria Math" panose="02040503050406030204" pitchFamily="18" charset="0"/>
                        <a:ea typeface="宋体" panose="02010600030101010101" pitchFamily="2" charset="-122"/>
                        <a:cs typeface="宋体" panose="02010600030101010101" pitchFamily="2" charset="-122"/>
                      </a:rPr>
                      <m:t>𝑝</m:t>
                    </m:r>
                  </m:oMath>
                </a14:m>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。然后，我们在替换前后的示例上评估我们的模型。</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00000"/>
                  </a:lnSpc>
                </a:pPr>
                <a:endParaRPr lang="zh-CN" altLang="en-US" dirty="0"/>
              </a:p>
            </p:txBody>
          </p:sp>
        </mc:Choice>
        <mc:Fallback xmlns="">
          <p:sp>
            <p:nvSpPr>
              <p:cNvPr id="3" name="内容占位符 2">
                <a:extLst>
                  <a:ext uri="{FF2B5EF4-FFF2-40B4-BE49-F238E27FC236}">
                    <a16:creationId xmlns:a16="http://schemas.microsoft.com/office/drawing/2014/main" id="{5EB10068-64CC-00F7-9F29-D5E23C6091E0}"/>
                  </a:ext>
                </a:extLst>
              </p:cNvPr>
              <p:cNvSpPr>
                <a:spLocks noGrp="1" noRot="1" noChangeAspect="1" noMove="1" noResize="1" noEditPoints="1" noAdjustHandles="1" noChangeArrowheads="1" noChangeShapeType="1" noTextEdit="1"/>
              </p:cNvSpPr>
              <p:nvPr>
                <p:ph idx="1"/>
              </p:nvPr>
            </p:nvSpPr>
            <p:spPr>
              <a:xfrm>
                <a:off x="838200" y="1585930"/>
                <a:ext cx="10515600" cy="2817396"/>
              </a:xfrm>
              <a:blipFill>
                <a:blip r:embed="rId2"/>
                <a:stretch>
                  <a:fillRect l="-406" t="-1082" r="-290" b="-2597"/>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31A0BF95-C05B-5A6C-95BD-E55AC639B17D}"/>
              </a:ext>
            </a:extLst>
          </p:cNvPr>
          <p:cNvPicPr>
            <a:picLocks noChangeAspect="1"/>
          </p:cNvPicPr>
          <p:nvPr/>
        </p:nvPicPr>
        <p:blipFill>
          <a:blip r:embed="rId3"/>
          <a:stretch>
            <a:fillRect/>
          </a:stretch>
        </p:blipFill>
        <p:spPr>
          <a:xfrm>
            <a:off x="994299" y="4348082"/>
            <a:ext cx="7087244" cy="2467178"/>
          </a:xfrm>
          <a:prstGeom prst="rect">
            <a:avLst/>
          </a:prstGeom>
        </p:spPr>
      </p:pic>
      <p:sp>
        <p:nvSpPr>
          <p:cNvPr id="5" name="文本框 4">
            <a:extLst>
              <a:ext uri="{FF2B5EF4-FFF2-40B4-BE49-F238E27FC236}">
                <a16:creationId xmlns:a16="http://schemas.microsoft.com/office/drawing/2014/main" id="{BFF0E63A-6BB5-7310-701B-9322BF52DA41}"/>
              </a:ext>
            </a:extLst>
          </p:cNvPr>
          <p:cNvSpPr txBox="1"/>
          <p:nvPr/>
        </p:nvSpPr>
        <p:spPr>
          <a:xfrm>
            <a:off x="8696739" y="4823912"/>
            <a:ext cx="2041864" cy="1600438"/>
          </a:xfrm>
          <a:prstGeom prst="rect">
            <a:avLst/>
          </a:prstGeom>
          <a:noFill/>
        </p:spPr>
        <p:txBody>
          <a:bodyPr wrap="square" rtlCol="0">
            <a:spAutoFit/>
          </a:bodyPr>
          <a:lstStyle/>
          <a:p>
            <a:r>
              <a:rPr lang="zh-CN" altLang="en-US" sz="1400" dirty="0"/>
              <a:t>大多数情感极性发生变化的示例。情感词以粗斜体显示，删除的情感词（划掉）以及正面</a:t>
            </a:r>
            <a:r>
              <a:rPr lang="zh-CN" altLang="en-US" sz="1400"/>
              <a:t>（绿色 </a:t>
            </a:r>
            <a:r>
              <a:rPr lang="en-US" altLang="zh-CN" sz="1400"/>
              <a:t>(+) </a:t>
            </a:r>
            <a:r>
              <a:rPr lang="zh-CN" altLang="en-US" sz="1400"/>
              <a:t>）</a:t>
            </a:r>
            <a:r>
              <a:rPr lang="zh-CN" altLang="en-US" sz="1400" dirty="0"/>
              <a:t>和负面</a:t>
            </a:r>
            <a:r>
              <a:rPr lang="zh-CN" altLang="en-US" sz="1400"/>
              <a:t>（红色 </a:t>
            </a:r>
            <a:r>
              <a:rPr lang="en-US" altLang="zh-CN" sz="1400"/>
              <a:t>(-) </a:t>
            </a:r>
            <a:r>
              <a:rPr lang="zh-CN" altLang="en-US" sz="1400"/>
              <a:t>）</a:t>
            </a:r>
            <a:r>
              <a:rPr lang="zh-CN" altLang="en-US" sz="1400" dirty="0"/>
              <a:t>情感词以粗斜体显示。</a:t>
            </a:r>
          </a:p>
        </p:txBody>
      </p:sp>
    </p:spTree>
    <p:extLst>
      <p:ext uri="{BB962C8B-B14F-4D97-AF65-F5344CB8AC3E}">
        <p14:creationId xmlns:p14="http://schemas.microsoft.com/office/powerpoint/2010/main" val="3727844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C61C27-B1CB-114B-3E75-329901849056}"/>
              </a:ext>
            </a:extLst>
          </p:cNvPr>
          <p:cNvSpPr>
            <a:spLocks noGrp="1"/>
          </p:cNvSpPr>
          <p:nvPr>
            <p:ph type="title"/>
          </p:nvPr>
        </p:nvSpPr>
        <p:spPr/>
        <p:txBody>
          <a:bodyPr/>
          <a:lstStyle/>
          <a:p>
            <a:r>
              <a:rPr lang="en-US" altLang="zh-CN" b="1" dirty="0">
                <a:effectLst>
                  <a:outerShdw blurRad="38100" dist="38100" dir="2700000" algn="tl">
                    <a:srgbClr val="000000">
                      <a:alpha val="43137"/>
                    </a:srgbClr>
                  </a:outerShdw>
                </a:effectLst>
                <a:latin typeface="NimbusRomNo9L-Medi"/>
              </a:rPr>
              <a:t>Author</a:t>
            </a:r>
            <a:endParaRPr lang="zh-CN" altLang="en-US" b="1" dirty="0">
              <a:effectLst>
                <a:outerShdw blurRad="38100" dist="38100" dir="2700000" algn="tl">
                  <a:srgbClr val="000000">
                    <a:alpha val="43137"/>
                  </a:srgbClr>
                </a:outerShdw>
              </a:effectLst>
              <a:latin typeface="NimbusRomNo9L-Medi"/>
            </a:endParaRPr>
          </a:p>
        </p:txBody>
      </p:sp>
      <p:sp>
        <p:nvSpPr>
          <p:cNvPr id="3" name="内容占位符 2">
            <a:extLst>
              <a:ext uri="{FF2B5EF4-FFF2-40B4-BE49-F238E27FC236}">
                <a16:creationId xmlns:a16="http://schemas.microsoft.com/office/drawing/2014/main" id="{8E057751-FA47-B687-51AF-E56580A228DA}"/>
              </a:ext>
            </a:extLst>
          </p:cNvPr>
          <p:cNvSpPr>
            <a:spLocks noGrp="1"/>
          </p:cNvSpPr>
          <p:nvPr>
            <p:ph idx="1"/>
          </p:nvPr>
        </p:nvSpPr>
        <p:spPr/>
        <p:txBody>
          <a:bodyPr>
            <a:normAutofit/>
          </a:bodyPr>
          <a:lstStyle/>
          <a:p>
            <a:r>
              <a:rPr lang="en-US" altLang="zh-CN" b="1">
                <a:solidFill>
                  <a:srgbClr val="000000"/>
                </a:solidFill>
                <a:effectLst/>
                <a:latin typeface="NimbusRomNo9L-Medi"/>
              </a:rPr>
              <a:t>Emily Allaway </a:t>
            </a:r>
            <a:r>
              <a:rPr lang="en-US" altLang="zh-CN" b="1">
                <a:latin typeface="NimbusRomNo9L-Medi"/>
              </a:rPr>
              <a:t>, </a:t>
            </a:r>
            <a:r>
              <a:rPr lang="en-US" altLang="zh-CN">
                <a:solidFill>
                  <a:srgbClr val="000000"/>
                </a:solidFill>
                <a:effectLst/>
                <a:latin typeface="NimbusRomNo9L-Medi"/>
              </a:rPr>
              <a:t>Columbia University </a:t>
            </a:r>
            <a:r>
              <a:rPr lang="en-US" altLang="zh-CN">
                <a:latin typeface="NimbusRomNo9L-Medi"/>
              </a:rPr>
              <a:t>, </a:t>
            </a:r>
            <a:r>
              <a:rPr lang="en-US" altLang="zh-CN">
                <a:solidFill>
                  <a:srgbClr val="000000"/>
                </a:solidFill>
                <a:effectLst/>
                <a:latin typeface="NimbusRomNo9L-Medi"/>
              </a:rPr>
              <a:t>New York, NY, </a:t>
            </a:r>
            <a:r>
              <a:rPr lang="en-US" altLang="zh-CN">
                <a:solidFill>
                  <a:srgbClr val="000000"/>
                </a:solidFill>
                <a:latin typeface="NimbusMonL-Regu"/>
                <a:hlinkClick r:id="rId2"/>
              </a:rPr>
              <a:t>eallaway</a:t>
            </a:r>
            <a:r>
              <a:rPr lang="en-US" altLang="zh-CN" dirty="0">
                <a:solidFill>
                  <a:srgbClr val="000000"/>
                </a:solidFill>
                <a:latin typeface="NimbusMonL-Regu"/>
                <a:hlinkClick r:id="rId2"/>
              </a:rPr>
              <a:t>@cs.columbia</a:t>
            </a:r>
            <a:r>
              <a:rPr lang="en-US" altLang="zh-CN">
                <a:solidFill>
                  <a:srgbClr val="000000"/>
                </a:solidFill>
                <a:latin typeface="NimbusMonL-Regu"/>
                <a:hlinkClick r:id="rId2"/>
              </a:rPr>
              <a:t>.edu</a:t>
            </a:r>
            <a:r>
              <a:rPr lang="en-US" altLang="zh-CN">
                <a:solidFill>
                  <a:srgbClr val="000000"/>
                </a:solidFill>
                <a:latin typeface="NimbusMonL-Regu"/>
              </a:rPr>
              <a:t> </a:t>
            </a:r>
            <a:endParaRPr lang="en-US" altLang="zh-CN" dirty="0">
              <a:solidFill>
                <a:srgbClr val="000000"/>
              </a:solidFill>
              <a:effectLst/>
              <a:latin typeface="NimbusMonL-Regu"/>
            </a:endParaRPr>
          </a:p>
          <a:p>
            <a:r>
              <a:rPr lang="en-US" altLang="zh-CN" b="1">
                <a:solidFill>
                  <a:srgbClr val="000000"/>
                </a:solidFill>
                <a:effectLst/>
                <a:latin typeface="NimbusRomNo9L-Medi"/>
              </a:rPr>
              <a:t>Kathleen McKeown, </a:t>
            </a:r>
            <a:r>
              <a:rPr lang="en-US" altLang="zh-CN">
                <a:solidFill>
                  <a:srgbClr val="000000"/>
                </a:solidFill>
                <a:effectLst/>
                <a:latin typeface="NimbusRomNo9L-Medi"/>
              </a:rPr>
              <a:t>Columbia University, New York, NY,  </a:t>
            </a:r>
            <a:r>
              <a:rPr lang="en-US" altLang="zh-CN">
                <a:solidFill>
                  <a:srgbClr val="000000"/>
                </a:solidFill>
                <a:effectLst/>
                <a:latin typeface="NimbusRomNo9L-Medi"/>
                <a:hlinkClick r:id="rId3"/>
              </a:rPr>
              <a:t>kathy</a:t>
            </a:r>
            <a:r>
              <a:rPr lang="en-US" altLang="zh-CN" dirty="0">
                <a:solidFill>
                  <a:srgbClr val="000000"/>
                </a:solidFill>
                <a:effectLst/>
                <a:latin typeface="NimbusRomNo9L-Medi"/>
                <a:hlinkClick r:id="rId3"/>
              </a:rPr>
              <a:t>@cs.columbia</a:t>
            </a:r>
            <a:r>
              <a:rPr lang="en-US" altLang="zh-CN">
                <a:solidFill>
                  <a:srgbClr val="000000"/>
                </a:solidFill>
                <a:effectLst/>
                <a:latin typeface="NimbusRomNo9L-Medi"/>
                <a:hlinkClick r:id="rId3"/>
              </a:rPr>
              <a:t>.edu</a:t>
            </a:r>
            <a:r>
              <a:rPr lang="en-US" altLang="zh-CN">
                <a:solidFill>
                  <a:srgbClr val="000000"/>
                </a:solidFill>
                <a:effectLst/>
                <a:latin typeface="NimbusRomNo9L-Medi"/>
              </a:rPr>
              <a:t> </a:t>
            </a:r>
            <a:endParaRPr lang="zh-CN" altLang="en-US" sz="3600" b="1" dirty="0">
              <a:latin typeface="NimbusRomNo9L-Medi"/>
            </a:endParaRPr>
          </a:p>
        </p:txBody>
      </p:sp>
    </p:spTree>
    <p:extLst>
      <p:ext uri="{BB962C8B-B14F-4D97-AF65-F5344CB8AC3E}">
        <p14:creationId xmlns:p14="http://schemas.microsoft.com/office/powerpoint/2010/main" val="1108559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BA086F-34F1-4A88-C079-51F65F48E7F7}"/>
              </a:ext>
            </a:extLst>
          </p:cNvPr>
          <p:cNvSpPr>
            <a:spLocks noGrp="1"/>
          </p:cNvSpPr>
          <p:nvPr>
            <p:ph type="title"/>
          </p:nvPr>
        </p:nvSpPr>
        <p:spPr/>
        <p:txBody>
          <a:bodyPr/>
          <a:lstStyle/>
          <a:p>
            <a:r>
              <a:rPr lang="en-US" altLang="zh-CN" sz="4400" b="1">
                <a:solidFill>
                  <a:srgbClr val="000000"/>
                </a:solidFill>
                <a:effectLst>
                  <a:outerShdw blurRad="38100" dist="38100" dir="2700000" algn="tl">
                    <a:srgbClr val="000000">
                      <a:alpha val="43137"/>
                    </a:srgbClr>
                  </a:outerShdw>
                </a:effectLst>
                <a:latin typeface="NimbusRomNo9L-Medi"/>
                <a:ea typeface="等线" panose="02010600030101010101" pitchFamily="2" charset="-122"/>
                <a:cs typeface="Times New Roman" panose="02020603050405020304" pitchFamily="18" charset="0"/>
              </a:rPr>
              <a:t>Experiments-</a:t>
            </a:r>
            <a:r>
              <a:rPr lang="zh-CN" altLang="zh-CN" sz="4400" b="1" kern="100">
                <a:solidFill>
                  <a:srgbClr val="000000"/>
                </a:solidFill>
                <a:effectLst/>
                <a:latin typeface="SourceHanSerifCN-Bold"/>
                <a:ea typeface="等线" panose="02010600030101010101" pitchFamily="2" charset="-122"/>
                <a:cs typeface="Times New Roman" panose="02020603050405020304" pitchFamily="18" charset="0"/>
              </a:rPr>
              <a:t>立</a:t>
            </a:r>
            <a:r>
              <a:rPr lang="zh-CN" altLang="zh-CN" sz="4400" b="1" kern="100">
                <a:solidFill>
                  <a:srgbClr val="000000"/>
                </a:solidFill>
                <a:effectLst/>
                <a:latin typeface="等线" panose="02010600030101010101" pitchFamily="2" charset="-122"/>
                <a:ea typeface="SourceHanSerifCN-Bold"/>
                <a:cs typeface="Times New Roman" panose="02020603050405020304" pitchFamily="18" charset="0"/>
              </a:rPr>
              <a:t> </a:t>
            </a:r>
            <a:r>
              <a:rPr lang="zh-CN" altLang="zh-CN" sz="4400" b="1" kern="100">
                <a:solidFill>
                  <a:srgbClr val="000000"/>
                </a:solidFill>
                <a:effectLst/>
                <a:latin typeface="SourceHanSerifCN-Bold"/>
                <a:ea typeface="等线" panose="02010600030101010101" pitchFamily="2" charset="-122"/>
                <a:cs typeface="Times New Roman" panose="02020603050405020304" pitchFamily="18" charset="0"/>
              </a:rPr>
              <a:t>场</a:t>
            </a:r>
            <a:r>
              <a:rPr lang="zh-CN" altLang="zh-CN" sz="4400" b="1" kern="100">
                <a:solidFill>
                  <a:srgbClr val="000000"/>
                </a:solidFill>
                <a:effectLst/>
                <a:latin typeface="等线" panose="02010600030101010101" pitchFamily="2" charset="-122"/>
                <a:ea typeface="SourceHanSerifCN-Bold"/>
                <a:cs typeface="Times New Roman" panose="02020603050405020304" pitchFamily="18" charset="0"/>
              </a:rPr>
              <a:t> </a:t>
            </a:r>
            <a:r>
              <a:rPr lang="zh-CN" altLang="zh-CN" sz="4400" b="1" kern="100">
                <a:solidFill>
                  <a:srgbClr val="000000"/>
                </a:solidFill>
                <a:effectLst/>
                <a:latin typeface="SourceHanSerifCN-Bold"/>
                <a:ea typeface="等线" panose="02010600030101010101" pitchFamily="2" charset="-122"/>
                <a:cs typeface="Times New Roman" panose="02020603050405020304" pitchFamily="18" charset="0"/>
              </a:rPr>
              <a:t>和</a:t>
            </a:r>
            <a:r>
              <a:rPr lang="zh-CN" altLang="zh-CN" sz="4400" b="1" kern="100">
                <a:solidFill>
                  <a:srgbClr val="000000"/>
                </a:solidFill>
                <a:effectLst/>
                <a:latin typeface="等线" panose="02010600030101010101" pitchFamily="2" charset="-122"/>
                <a:ea typeface="SourceHanSerifCN-Bold"/>
                <a:cs typeface="Times New Roman" panose="02020603050405020304" pitchFamily="18" charset="0"/>
              </a:rPr>
              <a:t> </a:t>
            </a:r>
            <a:r>
              <a:rPr lang="zh-CN" altLang="zh-CN" sz="4400" b="1" kern="100">
                <a:solidFill>
                  <a:srgbClr val="000000"/>
                </a:solidFill>
                <a:effectLst/>
                <a:latin typeface="SourceHanSerifCN-Bold"/>
                <a:ea typeface="等线" panose="02010600030101010101" pitchFamily="2" charset="-122"/>
                <a:cs typeface="Times New Roman" panose="02020603050405020304" pitchFamily="18" charset="0"/>
              </a:rPr>
              <a:t>情</a:t>
            </a:r>
            <a:r>
              <a:rPr lang="zh-CN" altLang="zh-CN" sz="4400" b="1" kern="100">
                <a:solidFill>
                  <a:srgbClr val="000000"/>
                </a:solidFill>
                <a:effectLst/>
                <a:latin typeface="等线" panose="02010600030101010101" pitchFamily="2" charset="-122"/>
                <a:ea typeface="SourceHanSerifCN-Bold"/>
                <a:cs typeface="Times New Roman" panose="02020603050405020304" pitchFamily="18" charset="0"/>
              </a:rPr>
              <a:t> </a:t>
            </a:r>
            <a:r>
              <a:rPr lang="zh-CN" altLang="zh-CN" sz="4400" b="1" kern="100">
                <a:solidFill>
                  <a:srgbClr val="000000"/>
                </a:solidFill>
                <a:effectLst/>
                <a:latin typeface="SourceHanSerifCN-Bold"/>
                <a:ea typeface="等线" panose="02010600030101010101" pitchFamily="2" charset="-122"/>
                <a:cs typeface="Times New Roman" panose="02020603050405020304" pitchFamily="18" charset="0"/>
              </a:rPr>
              <a:t>感</a:t>
            </a:r>
            <a:endParaRPr lang="zh-CN" altLang="en-US" dirty="0"/>
          </a:p>
        </p:txBody>
      </p:sp>
      <p:sp>
        <p:nvSpPr>
          <p:cNvPr id="3" name="内容占位符 2">
            <a:extLst>
              <a:ext uri="{FF2B5EF4-FFF2-40B4-BE49-F238E27FC236}">
                <a16:creationId xmlns:a16="http://schemas.microsoft.com/office/drawing/2014/main" id="{5EB10068-64CC-00F7-9F29-D5E23C6091E0}"/>
              </a:ext>
            </a:extLst>
          </p:cNvPr>
          <p:cNvSpPr>
            <a:spLocks noGrp="1"/>
          </p:cNvSpPr>
          <p:nvPr>
            <p:ph idx="1"/>
          </p:nvPr>
        </p:nvSpPr>
        <p:spPr>
          <a:xfrm>
            <a:off x="935854" y="1608630"/>
            <a:ext cx="10515600" cy="2288667"/>
          </a:xfrm>
        </p:spPr>
        <p:txBody>
          <a:bodyPr>
            <a:normAutofit/>
          </a:bodyPr>
          <a:lstStyle/>
          <a:p>
            <a:pPr algn="l">
              <a:lnSpc>
                <a:spcPct val="100000"/>
              </a:lnSpc>
            </a:pP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当例子从相反的极性改变时，一个过于依赖情感的模型应该会提高性能。相反，当转换</a:t>
            </a:r>
            <a:r>
              <a:rPr lang="zh-CN" altLang="zh-CN" sz="1800" kern="0" dirty="0">
                <a:solidFill>
                  <a:srgbClr val="000000"/>
                </a:solidFill>
                <a:effectLst/>
                <a:latin typeface="Sa3mSerifCN-Regular"/>
                <a:ea typeface="宋体" panose="02010600030101010101" pitchFamily="2" charset="-122"/>
                <a:cs typeface="宋体" panose="02010600030101010101" pitchFamily="2" charset="-122"/>
              </a:rPr>
              <a:t>为</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相反的极性时，过度依赖的模型的性能应该会下降。虽然示例中包含噪声，但我们发现两个模型都依赖于情感线索，尤其是在支持立场的文本中添加负面情感词时。这表明模型正在学习负面情绪与反对立场之间的紧密联系。</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00000"/>
              </a:lnSpc>
            </a:pP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我们的结果还显示</a:t>
            </a:r>
            <a:r>
              <a:rPr lang="zh-CN" altLang="zh-CN" sz="1800" kern="0">
                <a:solidFill>
                  <a:srgbClr val="000000"/>
                </a:solidFill>
                <a:effectLst/>
                <a:latin typeface="SourceHanSerifCN-Regular"/>
                <a:ea typeface="宋体" panose="02010600030101010101" pitchFamily="2" charset="-122"/>
                <a:cs typeface="宋体" panose="02010600030101010101" pitchFamily="2" charset="-122"/>
              </a:rPr>
              <a:t>，</a:t>
            </a:r>
            <a:r>
              <a:rPr lang="en-US" altLang="zh-CN" sz="1800" kern="0">
                <a:solidFill>
                  <a:srgbClr val="000000"/>
                </a:solidFill>
                <a:effectLst/>
                <a:latin typeface="SourceHanSerifCN-Regular"/>
                <a:ea typeface="宋体" panose="02010600030101010101" pitchFamily="2" charset="-122"/>
                <a:cs typeface="宋体" panose="02010600030101010101" pitchFamily="2" charset="-122"/>
              </a:rPr>
              <a:t>TGA Net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比</a:t>
            </a:r>
            <a:r>
              <a:rPr lang="en-US" altLang="zh-CN" sz="1800" kern="0" dirty="0">
                <a:solidFill>
                  <a:srgbClr val="000000"/>
                </a:solidFill>
                <a:effectLst/>
                <a:latin typeface="SourceHanSerifCN-Regular"/>
                <a:ea typeface="宋体" panose="02010600030101010101" pitchFamily="2" charset="-122"/>
                <a:cs typeface="宋体" panose="02010600030101010101" pitchFamily="2" charset="-122"/>
              </a:rPr>
              <a:t>BERT-joint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更不易被替换</a:t>
            </a:r>
            <a:r>
              <a:rPr lang="zh-CN" altLang="zh-CN" sz="1800" kern="0">
                <a:solidFill>
                  <a:srgbClr val="000000"/>
                </a:solidFill>
                <a:effectLst/>
                <a:latin typeface="SourceHanSerifCN-Regular"/>
                <a:ea typeface="宋体" panose="02010600030101010101" pitchFamily="2" charset="-122"/>
                <a:cs typeface="宋体" panose="02010600030101010101" pitchFamily="2" charset="-122"/>
              </a:rPr>
              <a:t>。</a:t>
            </a:r>
            <a:r>
              <a:rPr lang="en-US" altLang="zh-CN" sz="1800" kern="0">
                <a:solidFill>
                  <a:srgbClr val="000000"/>
                </a:solidFill>
                <a:effectLst/>
                <a:latin typeface="SourceHanSerifCN-Regular"/>
                <a:ea typeface="宋体" panose="02010600030101010101" pitchFamily="2" charset="-122"/>
                <a:cs typeface="宋体" panose="02010600030101010101" pitchFamily="2" charset="-122"/>
              </a:rPr>
              <a:t>TGA Net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能够更好地分辨出积极情绪词实际上表明的是支持立场，这可能是它在支持方面的性能显著提高的原因。总体而言</a:t>
            </a:r>
            <a:r>
              <a:rPr lang="zh-CN" altLang="zh-CN" sz="1800" kern="0">
                <a:solidFill>
                  <a:srgbClr val="000000"/>
                </a:solidFill>
                <a:effectLst/>
                <a:latin typeface="SourceHanSerifCN-Regular"/>
                <a:ea typeface="宋体" panose="02010600030101010101" pitchFamily="2" charset="-122"/>
                <a:cs typeface="宋体" panose="02010600030101010101" pitchFamily="2" charset="-122"/>
              </a:rPr>
              <a:t>，</a:t>
            </a:r>
            <a:r>
              <a:rPr lang="en-US" altLang="zh-CN" sz="1800" kern="0">
                <a:solidFill>
                  <a:srgbClr val="000000"/>
                </a:solidFill>
                <a:effectLst/>
                <a:latin typeface="SourceHanSerifCN-Regular"/>
                <a:ea typeface="宋体" panose="02010600030101010101" pitchFamily="2" charset="-122"/>
                <a:cs typeface="宋体" panose="02010600030101010101" pitchFamily="2" charset="-122"/>
              </a:rPr>
              <a:t>TGA Net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对情感线索的依赖程度低于其他模型。</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00000"/>
              </a:lnSpc>
            </a:pPr>
            <a:endParaRPr lang="zh-CN" altLang="en-US" dirty="0"/>
          </a:p>
        </p:txBody>
      </p:sp>
      <p:pic>
        <p:nvPicPr>
          <p:cNvPr id="7" name="图片 6">
            <a:extLst>
              <a:ext uri="{FF2B5EF4-FFF2-40B4-BE49-F238E27FC236}">
                <a16:creationId xmlns:a16="http://schemas.microsoft.com/office/drawing/2014/main" id="{4030C404-505C-A270-C128-9799DB7F410B}"/>
              </a:ext>
            </a:extLst>
          </p:cNvPr>
          <p:cNvPicPr>
            <a:picLocks noChangeAspect="1"/>
          </p:cNvPicPr>
          <p:nvPr/>
        </p:nvPicPr>
        <p:blipFill>
          <a:blip r:embed="rId2"/>
          <a:stretch>
            <a:fillRect/>
          </a:stretch>
        </p:blipFill>
        <p:spPr>
          <a:xfrm>
            <a:off x="1396995" y="3845440"/>
            <a:ext cx="4228910" cy="2807859"/>
          </a:xfrm>
          <a:prstGeom prst="rect">
            <a:avLst/>
          </a:prstGeom>
        </p:spPr>
      </p:pic>
      <p:sp>
        <p:nvSpPr>
          <p:cNvPr id="8" name="文本框 7">
            <a:extLst>
              <a:ext uri="{FF2B5EF4-FFF2-40B4-BE49-F238E27FC236}">
                <a16:creationId xmlns:a16="http://schemas.microsoft.com/office/drawing/2014/main" id="{BA04CDFC-BA58-6A19-5CA4-B9495DDA7C08}"/>
              </a:ext>
            </a:extLst>
          </p:cNvPr>
          <p:cNvSpPr txBox="1"/>
          <p:nvPr/>
        </p:nvSpPr>
        <p:spPr>
          <a:xfrm>
            <a:off x="6193654" y="4859799"/>
            <a:ext cx="4678532" cy="830997"/>
          </a:xfrm>
          <a:prstGeom prst="rect">
            <a:avLst/>
          </a:prstGeom>
          <a:noFill/>
        </p:spPr>
        <p:txBody>
          <a:bodyPr wrap="square" rtlCol="0">
            <a:spAutoFit/>
          </a:bodyPr>
          <a:lstStyle/>
          <a:p>
            <a:pPr algn="l"/>
            <a:r>
              <a:rPr lang="zh-CN" altLang="zh-CN" sz="1600" kern="0" dirty="0">
                <a:effectLst/>
                <a:latin typeface="等线" panose="02010600030101010101" pitchFamily="2" charset="-122"/>
                <a:ea typeface="宋体" panose="02010600030101010101" pitchFamily="2" charset="-122"/>
                <a:cs typeface="宋体" panose="02010600030101010101" pitchFamily="2" charset="-122"/>
              </a:rPr>
              <a:t>测试集上的</a:t>
            </a:r>
            <a:r>
              <a:rPr lang="en-US" altLang="zh-CN" sz="1600" kern="0" dirty="0">
                <a:effectLst/>
                <a:latin typeface="等线" panose="02010600030101010101" pitchFamily="2" charset="-122"/>
                <a:ea typeface="宋体" panose="02010600030101010101" pitchFamily="2" charset="-122"/>
                <a:cs typeface="宋体" panose="02010600030101010101" pitchFamily="2" charset="-122"/>
              </a:rPr>
              <a:t>F1</a:t>
            </a:r>
            <a:r>
              <a:rPr lang="zh-CN" altLang="zh-CN" sz="1600" kern="0" dirty="0">
                <a:effectLst/>
                <a:latin typeface="等线" panose="02010600030101010101" pitchFamily="2" charset="-122"/>
                <a:ea typeface="宋体" panose="02010600030101010101" pitchFamily="2" charset="-122"/>
                <a:cs typeface="宋体" panose="02010600030101010101" pitchFamily="2" charset="-122"/>
              </a:rPr>
              <a:t>为具有多数情感极性</a:t>
            </a:r>
            <a:r>
              <a:rPr lang="en-US" altLang="zh-CN" sz="1600" kern="0" dirty="0">
                <a:effectLst/>
                <a:latin typeface="等线" panose="02010600030101010101" pitchFamily="2" charset="-122"/>
                <a:ea typeface="宋体" panose="02010600030101010101" pitchFamily="2" charset="-122"/>
                <a:cs typeface="宋体" panose="02010600030101010101" pitchFamily="2" charset="-122"/>
              </a:rPr>
              <a:t>(M)</a:t>
            </a:r>
            <a:r>
              <a:rPr lang="zh-CN" altLang="zh-CN" sz="1600" kern="0" dirty="0">
                <a:effectLst/>
                <a:latin typeface="等线" panose="02010600030101010101" pitchFamily="2" charset="-122"/>
                <a:ea typeface="宋体" panose="02010600030101010101" pitchFamily="2" charset="-122"/>
                <a:cs typeface="宋体" panose="02010600030101010101" pitchFamily="2" charset="-122"/>
              </a:rPr>
              <a:t>的示例和情感极性之间的转换</a:t>
            </a:r>
            <a:r>
              <a:rPr lang="en-US" altLang="zh-CN" sz="1600" kern="0" dirty="0">
                <a:effectLst/>
                <a:latin typeface="等线" panose="02010600030101010101" pitchFamily="2" charset="-122"/>
                <a:ea typeface="宋体" panose="02010600030101010101" pitchFamily="2" charset="-122"/>
                <a:cs typeface="宋体" panose="02010600030101010101" pitchFamily="2" charset="-122"/>
              </a:rPr>
              <a:t>(</a:t>
            </a:r>
            <a:r>
              <a:rPr lang="zh-CN" altLang="zh-CN" sz="1600" kern="0" dirty="0">
                <a:effectLst/>
                <a:latin typeface="等线" panose="02010600030101010101" pitchFamily="2" charset="-122"/>
                <a:ea typeface="宋体" panose="02010600030101010101" pitchFamily="2" charset="-122"/>
                <a:cs typeface="宋体" panose="02010600030101010101" pitchFamily="2" charset="-122"/>
              </a:rPr>
              <a:t>例如</a:t>
            </a:r>
            <a:r>
              <a:rPr lang="en-US" altLang="zh-CN" sz="1600" kern="0" dirty="0">
                <a:effectLst/>
                <a:latin typeface="等线" panose="02010600030101010101" pitchFamily="2" charset="-122"/>
                <a:ea typeface="宋体" panose="02010600030101010101" pitchFamily="2" charset="-122"/>
                <a:cs typeface="宋体" panose="02010600030101010101" pitchFamily="2" charset="-122"/>
              </a:rPr>
              <a:t>M+→M</a:t>
            </a:r>
            <a:r>
              <a:rPr lang="zh-CN" altLang="zh-CN" sz="1600" kern="0" dirty="0">
                <a:effectLst/>
                <a:latin typeface="等线" panose="02010600030101010101" pitchFamily="2" charset="-122"/>
                <a:ea typeface="微软雅黑" panose="020B0503020204020204" pitchFamily="34" charset="-122"/>
                <a:cs typeface="微软雅黑" panose="020B0503020204020204" pitchFamily="34" charset="-122"/>
              </a:rPr>
              <a:t>−</a:t>
            </a:r>
            <a:r>
              <a:rPr lang="en-US" altLang="zh-CN" sz="1600" kern="0" dirty="0">
                <a:effectLst/>
                <a:latin typeface="宋体" panose="02010600030101010101" pitchFamily="2" charset="-122"/>
                <a:ea typeface="等线" panose="02010600030101010101" pitchFamily="2" charset="-122"/>
                <a:cs typeface="宋体" panose="02010600030101010101" pitchFamily="2" charset="-122"/>
              </a:rPr>
              <a:t>)</a:t>
            </a:r>
            <a:r>
              <a:rPr lang="zh-CN" altLang="zh-CN" sz="1600" kern="0" dirty="0">
                <a:effectLst/>
                <a:latin typeface="等线" panose="02010600030101010101" pitchFamily="2" charset="-122"/>
                <a:ea typeface="宋体" panose="02010600030101010101" pitchFamily="2" charset="-122"/>
                <a:cs typeface="宋体" panose="02010600030101010101" pitchFamily="2" charset="-122"/>
              </a:rPr>
              <a:t>。情感敏感模型的分数预期改变的方向用↑或↓表示。</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35586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6BFA2B-A5C9-2416-374D-541D8ADACBEE}"/>
              </a:ext>
            </a:extLst>
          </p:cNvPr>
          <p:cNvSpPr>
            <a:spLocks noGrp="1"/>
          </p:cNvSpPr>
          <p:nvPr>
            <p:ph type="title"/>
          </p:nvPr>
        </p:nvSpPr>
        <p:spPr/>
        <p:txBody>
          <a:bodyPr/>
          <a:lstStyle/>
          <a:p>
            <a:r>
              <a:rPr lang="en-US" altLang="zh-CN" sz="4400" b="1" dirty="0">
                <a:solidFill>
                  <a:srgbClr val="000000"/>
                </a:solidFill>
                <a:effectLst>
                  <a:outerShdw blurRad="38100" dist="38100" dir="2700000" algn="tl">
                    <a:srgbClr val="000000">
                      <a:alpha val="43137"/>
                    </a:srgbClr>
                  </a:outerShdw>
                </a:effectLst>
                <a:latin typeface="NimbusRomNo9L-Medi"/>
                <a:ea typeface="等线" panose="02010600030101010101" pitchFamily="2" charset="-122"/>
                <a:cs typeface="Times New Roman" panose="02020603050405020304" pitchFamily="18" charset="0"/>
              </a:rPr>
              <a:t>Conclusion</a:t>
            </a:r>
            <a:endParaRPr lang="zh-CN" altLang="en-US" dirty="0">
              <a:effectLst>
                <a:outerShdw blurRad="38100" dist="38100" dir="2700000" algn="tl">
                  <a:srgbClr val="000000">
                    <a:alpha val="43137"/>
                  </a:srgbClr>
                </a:outerShdw>
              </a:effectLst>
            </a:endParaRPr>
          </a:p>
        </p:txBody>
      </p:sp>
      <p:sp>
        <p:nvSpPr>
          <p:cNvPr id="3" name="内容占位符 2">
            <a:extLst>
              <a:ext uri="{FF2B5EF4-FFF2-40B4-BE49-F238E27FC236}">
                <a16:creationId xmlns:a16="http://schemas.microsoft.com/office/drawing/2014/main" id="{F6313DC0-A1F8-342D-10BE-15FECAB64551}"/>
              </a:ext>
            </a:extLst>
          </p:cNvPr>
          <p:cNvSpPr>
            <a:spLocks noGrp="1"/>
          </p:cNvSpPr>
          <p:nvPr>
            <p:ph idx="1"/>
          </p:nvPr>
        </p:nvSpPr>
        <p:spPr/>
        <p:txBody>
          <a:bodyPr>
            <a:normAutofit/>
          </a:bodyPr>
          <a:lstStyle/>
          <a:p>
            <a:pPr algn="l">
              <a:lnSpc>
                <a:spcPct val="100000"/>
              </a:lnSpc>
            </a:pP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我们发现，我们的</a:t>
            </a:r>
            <a:r>
              <a:rPr lang="zh-CN" altLang="zh-CN" sz="1800" kern="0">
                <a:solidFill>
                  <a:srgbClr val="000000"/>
                </a:solidFill>
                <a:effectLst/>
                <a:latin typeface="SourceHanSerifCN-Regular"/>
                <a:ea typeface="宋体" panose="02010600030101010101" pitchFamily="2" charset="-122"/>
                <a:cs typeface="宋体" panose="02010600030101010101" pitchFamily="2" charset="-122"/>
              </a:rPr>
              <a:t>模型</a:t>
            </a:r>
            <a:r>
              <a:rPr lang="en-US" altLang="zh-CN" sz="1800" kern="0">
                <a:solidFill>
                  <a:srgbClr val="000000"/>
                </a:solidFill>
                <a:effectLst/>
                <a:latin typeface="SourceHanSerifCN-Regular"/>
                <a:ea typeface="宋体" panose="02010600030101010101" pitchFamily="2" charset="-122"/>
                <a:cs typeface="宋体" panose="02010600030101010101" pitchFamily="2" charset="-122"/>
              </a:rPr>
              <a:t>TGA Net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使用了广义主题表</a:t>
            </a:r>
            <a:r>
              <a:rPr lang="zh-CN" altLang="en-US" sz="1800" kern="0" dirty="0">
                <a:solidFill>
                  <a:srgbClr val="000000"/>
                </a:solidFill>
                <a:effectLst/>
                <a:latin typeface="SourceHanSerifCN-Regular"/>
                <a:ea typeface="宋体" panose="02010600030101010101" pitchFamily="2" charset="-122"/>
                <a:cs typeface="宋体" panose="02010600030101010101" pitchFamily="2" charset="-122"/>
              </a:rPr>
              <a:t>示</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来隐含地捕捉主题之间的关系，它在</a:t>
            </a:r>
            <a:r>
              <a:rPr lang="en-US" altLang="zh-CN" sz="1800" kern="0" dirty="0">
                <a:solidFill>
                  <a:srgbClr val="000000"/>
                </a:solidFill>
                <a:effectLst/>
                <a:latin typeface="SourceHanSerifCN-Regular"/>
                <a:ea typeface="宋体" panose="02010600030101010101" pitchFamily="2" charset="-122"/>
                <a:cs typeface="宋体" panose="02010600030101010101" pitchFamily="2" charset="-122"/>
              </a:rPr>
              <a:t>pro</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标签的立场检测方面的表现明显优于</a:t>
            </a:r>
            <a:r>
              <a:rPr lang="en-US" altLang="zh-CN" sz="1800" kern="0" dirty="0">
                <a:solidFill>
                  <a:srgbClr val="000000"/>
                </a:solidFill>
                <a:effectLst/>
                <a:latin typeface="SourceHanSerifCN-Regular"/>
                <a:ea typeface="宋体" panose="02010600030101010101" pitchFamily="2" charset="-122"/>
                <a:cs typeface="宋体" panose="02010600030101010101" pitchFamily="2" charset="-122"/>
              </a:rPr>
              <a:t>BERT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，在其他标签上的表现也类似。此外，广泛的分析表明，我们的模型在一些具有挑战性的现象（如讽刺）上有很大的改进，而且不那么依赖于情感线索，而情感线索往往会误导模型。我们的模型在新的数据集</a:t>
            </a:r>
            <a:r>
              <a:rPr lang="en-US" altLang="zh-CN" sz="1800" kern="0" dirty="0">
                <a:solidFill>
                  <a:srgbClr val="000000"/>
                </a:solidFill>
                <a:effectLst/>
                <a:latin typeface="SourceHanSerifCN-Regular"/>
                <a:ea typeface="宋体" panose="02010600030101010101" pitchFamily="2" charset="-122"/>
                <a:cs typeface="宋体" panose="02010600030101010101" pitchFamily="2" charset="-122"/>
              </a:rPr>
              <a:t>VAST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上进行了评估，该数据集有大量具有广泛语言差异的主题，我们创建并提供了这些数据集。</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00000"/>
              </a:lnSpc>
            </a:pPr>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在今后的工作中，我们计划研究更多表示和使用泛化主题信息的方法，如主题建模。此外，我们还将更明确地研究如何将立场模型与情感解耦，以及如何进一步提高困难现象的性能。</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00000"/>
              </a:lnSpc>
            </a:pPr>
            <a:endParaRPr lang="zh-CN" altLang="en-US" dirty="0"/>
          </a:p>
        </p:txBody>
      </p:sp>
    </p:spTree>
    <p:extLst>
      <p:ext uri="{BB962C8B-B14F-4D97-AF65-F5344CB8AC3E}">
        <p14:creationId xmlns:p14="http://schemas.microsoft.com/office/powerpoint/2010/main" val="1861557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419F5-F852-7DF4-D338-B842F463F2B6}"/>
              </a:ext>
            </a:extLst>
          </p:cNvPr>
          <p:cNvSpPr>
            <a:spLocks noGrp="1"/>
          </p:cNvSpPr>
          <p:nvPr>
            <p:ph type="title"/>
          </p:nvPr>
        </p:nvSpPr>
        <p:spPr/>
        <p:txBody>
          <a:bodyPr/>
          <a:lstStyle/>
          <a:p>
            <a:r>
              <a:rPr lang="en-US" altLang="zh-CN" b="1" dirty="0">
                <a:effectLst>
                  <a:outerShdw blurRad="38100" dist="38100" dir="2700000" algn="tl">
                    <a:srgbClr val="000000">
                      <a:alpha val="43137"/>
                    </a:srgbClr>
                  </a:outerShdw>
                </a:effectLst>
                <a:latin typeface="NimbusRomNo9L-Medi"/>
              </a:rPr>
              <a:t>Introduction</a:t>
            </a:r>
            <a:endParaRPr lang="zh-CN" altLang="en-US" b="1" dirty="0">
              <a:effectLst>
                <a:outerShdw blurRad="38100" dist="38100" dir="2700000" algn="tl">
                  <a:srgbClr val="000000">
                    <a:alpha val="43137"/>
                  </a:srgbClr>
                </a:outerShdw>
              </a:effectLst>
              <a:latin typeface="NimbusRomNo9L-Medi"/>
            </a:endParaRPr>
          </a:p>
        </p:txBody>
      </p:sp>
      <p:sp>
        <p:nvSpPr>
          <p:cNvPr id="3" name="内容占位符 2">
            <a:extLst>
              <a:ext uri="{FF2B5EF4-FFF2-40B4-BE49-F238E27FC236}">
                <a16:creationId xmlns:a16="http://schemas.microsoft.com/office/drawing/2014/main" id="{3E1A3C1D-C05B-E4A6-A9F5-6EB8F497C2BD}"/>
              </a:ext>
            </a:extLst>
          </p:cNvPr>
          <p:cNvSpPr>
            <a:spLocks noGrp="1"/>
          </p:cNvSpPr>
          <p:nvPr>
            <p:ph idx="1"/>
          </p:nvPr>
        </p:nvSpPr>
        <p:spPr/>
        <p:txBody>
          <a:bodyPr/>
          <a:lstStyle/>
          <a:p>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立场检测，自动识别文本中特定话题的位置，对于理解信息在日常生活中是如何呈现的至关重要。</a:t>
            </a:r>
            <a:endParaRPr lang="en-US" altLang="zh-CN" sz="1800" kern="0" dirty="0">
              <a:solidFill>
                <a:srgbClr val="000000"/>
              </a:solidFill>
              <a:effectLst/>
              <a:latin typeface="SourceHanSerifCN-Regular"/>
              <a:ea typeface="宋体" panose="02010600030101010101" pitchFamily="2" charset="-122"/>
              <a:cs typeface="宋体" panose="02010600030101010101" pitchFamily="2" charset="-122"/>
            </a:endParaRPr>
          </a:p>
          <a:p>
            <a:pPr algn="l"/>
            <a:endParaRPr lang="en-US" altLang="zh-CN" sz="1800" kern="0" dirty="0">
              <a:solidFill>
                <a:srgbClr val="000000"/>
              </a:solidFill>
              <a:effectLst/>
              <a:latin typeface="SourceHanSerifCN-Regular"/>
              <a:ea typeface="宋体" panose="02010600030101010101" pitchFamily="2" charset="-122"/>
              <a:cs typeface="宋体" panose="02010600030101010101" pitchFamily="2" charset="-122"/>
            </a:endParaRPr>
          </a:p>
          <a:p>
            <a:pPr algn="l"/>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我们提出了两种额外的立场检测变体</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零样本立场检测</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一个分类器在大量全新的主题上进行评估</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和少样本立场检测</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一个分类器在大量的</a:t>
            </a:r>
            <a:r>
              <a:rPr lang="zh-CN" altLang="zh-CN" sz="1800" kern="0" dirty="0">
                <a:solidFill>
                  <a:srgbClr val="000000"/>
                </a:solidFill>
                <a:effectLst/>
                <a:latin typeface="Times-Roman"/>
                <a:ea typeface="宋体" panose="02010600030101010101" pitchFamily="2" charset="-122"/>
                <a:cs typeface="宋体" panose="02010600030101010101" pitchFamily="2" charset="-122"/>
              </a:rPr>
              <a:t>主题</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上进行评估，它对这些</a:t>
            </a:r>
            <a:r>
              <a:rPr lang="zh-CN" altLang="zh-CN" sz="1800" kern="0" dirty="0">
                <a:solidFill>
                  <a:srgbClr val="000000"/>
                </a:solidFill>
                <a:effectLst/>
                <a:latin typeface="Times-Roman"/>
                <a:ea typeface="宋体" panose="02010600030101010101" pitchFamily="2" charset="-122"/>
                <a:cs typeface="宋体" panose="02010600030101010101" pitchFamily="2" charset="-122"/>
              </a:rPr>
              <a:t>主题</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的训练样本很少</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。这两种变体都不需要任何关于新主题或其与训练主题的关系的人类知识。特别是零样本立场检测，是对一个模型泛化到现实世界中话题范围的能力的更准确的</a:t>
            </a:r>
            <a:r>
              <a:rPr lang="zh-CN" altLang="zh-CN" sz="1800" kern="0">
                <a:solidFill>
                  <a:srgbClr val="000000"/>
                </a:solidFill>
                <a:effectLst/>
                <a:latin typeface="SourceHanSerifCN-Regular"/>
                <a:ea typeface="宋体" panose="02010600030101010101" pitchFamily="2" charset="-122"/>
                <a:cs typeface="宋体" panose="02010600030101010101" pitchFamily="2" charset="-122"/>
              </a:rPr>
              <a:t>评估。</a:t>
            </a:r>
            <a:r>
              <a:rPr lang="en-US" altLang="zh-CN" sz="1800" kern="0">
                <a:solidFill>
                  <a:srgbClr val="000000"/>
                </a:solidFill>
                <a:effectLst/>
                <a:latin typeface="SourceHanSerifCN-Regular"/>
                <a:ea typeface="宋体" panose="02010600030101010101" pitchFamily="2" charset="-122"/>
                <a:cs typeface="宋体" panose="02010600030101010101" pitchFamily="2" charset="-122"/>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endParaRPr lang="en-US" altLang="zh-CN" sz="1800" kern="0" dirty="0">
              <a:effectLst/>
              <a:latin typeface="等线" panose="02010600030101010101" pitchFamily="2" charset="-122"/>
              <a:ea typeface="等线" panose="02010600030101010101" pitchFamily="2" charset="-122"/>
              <a:cs typeface="宋体" panose="02010600030101010101" pitchFamily="2" charset="-122"/>
            </a:endParaRPr>
          </a:p>
          <a:p>
            <a:pPr algn="l"/>
            <a:r>
              <a:rPr lang="zh-CN" altLang="zh-CN" sz="1800" kern="0" dirty="0">
                <a:effectLst/>
                <a:latin typeface="等线" panose="02010600030101010101" pitchFamily="2" charset="-122"/>
                <a:ea typeface="等线" panose="02010600030101010101" pitchFamily="2" charset="-122"/>
                <a:cs typeface="宋体" panose="02010600030101010101" pitchFamily="2" charset="-122"/>
              </a:rPr>
              <a:t>我们的贡献如下：</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l">
              <a:buFont typeface="+mj-lt"/>
              <a:buAutoNum type="arabicParenBoth"/>
            </a:pPr>
            <a:r>
              <a:rPr lang="zh-CN" altLang="zh-CN" sz="1800" kern="0" dirty="0">
                <a:effectLst/>
                <a:latin typeface="等线" panose="02010600030101010101" pitchFamily="2" charset="-122"/>
                <a:ea typeface="等线" panose="02010600030101010101" pitchFamily="2" charset="-122"/>
                <a:cs typeface="宋体" panose="02010600030101010101" pitchFamily="2" charset="-122"/>
              </a:rPr>
              <a:t>我们开发了一个用于</a:t>
            </a:r>
            <a:r>
              <a:rPr lang="zh-CN" altLang="zh-CN" sz="1800" kern="100" dirty="0">
                <a:solidFill>
                  <a:srgbClr val="2A2B2E"/>
                </a:solidFill>
                <a:effectLst/>
                <a:latin typeface="Segoe UI" panose="020B0502040204020203" pitchFamily="34" charset="0"/>
                <a:ea typeface="等线" panose="02010600030101010101" pitchFamily="2" charset="-122"/>
                <a:cs typeface="Segoe UI" panose="020B0502040204020203" pitchFamily="34" charset="0"/>
              </a:rPr>
              <a:t>零样本</a:t>
            </a:r>
            <a:r>
              <a:rPr lang="zh-CN" altLang="zh-CN" sz="1800" kern="0" dirty="0">
                <a:effectLst/>
                <a:latin typeface="等线" panose="02010600030101010101" pitchFamily="2" charset="-122"/>
                <a:ea typeface="等线" panose="02010600030101010101" pitchFamily="2" charset="-122"/>
                <a:cs typeface="宋体" panose="02010600030101010101" pitchFamily="2" charset="-122"/>
              </a:rPr>
              <a:t>和少样本立场检测的新</a:t>
            </a:r>
            <a:r>
              <a:rPr lang="zh-CN" altLang="zh-CN" sz="1800" kern="0">
                <a:effectLst/>
                <a:latin typeface="等线" panose="02010600030101010101" pitchFamily="2" charset="-122"/>
                <a:ea typeface="等线" panose="02010600030101010101" pitchFamily="2" charset="-122"/>
                <a:cs typeface="宋体" panose="02010600030101010101" pitchFamily="2" charset="-122"/>
              </a:rPr>
              <a:t>数据集</a:t>
            </a:r>
            <a:r>
              <a:rPr lang="en-US" altLang="zh-CN" sz="1800" kern="0">
                <a:effectLst/>
                <a:latin typeface="等线" panose="02010600030101010101" pitchFamily="2" charset="-122"/>
                <a:ea typeface="等线" panose="02010600030101010101" pitchFamily="2" charset="-122"/>
                <a:cs typeface="宋体" panose="02010600030101010101" pitchFamily="2" charset="-122"/>
              </a:rPr>
              <a:t> VAST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l">
              <a:buFont typeface="+mj-lt"/>
              <a:buAutoNum type="arabicParenBoth"/>
            </a:pP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我们提出了一个新的立场检测模型，该模型提高了在许多具有挑战性的语言现象</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例如，讽刺</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上的性能，并且较少依赖于情绪线索</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这通常会导致姿态分类错误</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24393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4B4CC7-4F09-60A0-F4BA-C4D3A34C2EA6}"/>
              </a:ext>
            </a:extLst>
          </p:cNvPr>
          <p:cNvSpPr>
            <a:spLocks noGrp="1"/>
          </p:cNvSpPr>
          <p:nvPr>
            <p:ph type="title"/>
          </p:nvPr>
        </p:nvSpPr>
        <p:spPr/>
        <p:txBody>
          <a:bodyPr/>
          <a:lstStyle/>
          <a:p>
            <a:r>
              <a:rPr lang="zh-CN" altLang="en-US" b="1" dirty="0">
                <a:effectLst>
                  <a:outerShdw blurRad="38100" dist="38100" dir="2700000" algn="tl">
                    <a:srgbClr val="000000">
                      <a:alpha val="43137"/>
                    </a:srgbClr>
                  </a:outerShdw>
                </a:effectLst>
                <a:latin typeface="NimbusRomNo9L-Medi"/>
              </a:rPr>
              <a:t>文章结构</a:t>
            </a:r>
          </a:p>
        </p:txBody>
      </p:sp>
      <p:sp>
        <p:nvSpPr>
          <p:cNvPr id="3" name="内容占位符 2">
            <a:extLst>
              <a:ext uri="{FF2B5EF4-FFF2-40B4-BE49-F238E27FC236}">
                <a16:creationId xmlns:a16="http://schemas.microsoft.com/office/drawing/2014/main" id="{204192A9-74CD-F80A-0746-920FF3997435}"/>
              </a:ext>
            </a:extLst>
          </p:cNvPr>
          <p:cNvSpPr>
            <a:spLocks noGrp="1"/>
          </p:cNvSpPr>
          <p:nvPr>
            <p:ph idx="1"/>
          </p:nvPr>
        </p:nvSpPr>
        <p:spPr/>
        <p:txBody>
          <a:bodyPr/>
          <a:lstStyle/>
          <a:p>
            <a:r>
              <a:rPr lang="zh-CN" altLang="en-US" dirty="0"/>
              <a:t>本文的其余部分组织如下：</a:t>
            </a:r>
            <a:endParaRPr lang="en-US" altLang="zh-CN" dirty="0"/>
          </a:p>
          <a:p>
            <a:r>
              <a:rPr lang="zh-CN" altLang="en-US" dirty="0"/>
              <a:t>第</a:t>
            </a:r>
            <a:r>
              <a:rPr lang="en-US" altLang="zh-CN" dirty="0"/>
              <a:t>2</a:t>
            </a:r>
            <a:r>
              <a:rPr lang="zh-CN" altLang="en-US" dirty="0"/>
              <a:t>节总结了现有研究，对</a:t>
            </a:r>
            <a:r>
              <a:rPr lang="zh-CN" altLang="zh-CN" sz="2800" kern="0" dirty="0">
                <a:solidFill>
                  <a:srgbClr val="000000"/>
                </a:solidFill>
                <a:effectLst/>
                <a:ea typeface="宋体" panose="02010600030101010101" pitchFamily="2" charset="-122"/>
                <a:cs typeface="宋体" panose="02010600030101010101" pitchFamily="2" charset="-122"/>
              </a:rPr>
              <a:t>立场检测</a:t>
            </a:r>
            <a:r>
              <a:rPr lang="zh-CN" altLang="en-US" sz="2800" kern="0" dirty="0">
                <a:solidFill>
                  <a:srgbClr val="000000"/>
                </a:solidFill>
                <a:effectLst/>
                <a:ea typeface="宋体" panose="02010600030101010101" pitchFamily="2" charset="-122"/>
                <a:cs typeface="宋体" panose="02010600030101010101" pitchFamily="2" charset="-122"/>
              </a:rPr>
              <a:t>的数据集和模型进行了回顾。</a:t>
            </a:r>
            <a:endParaRPr lang="en-US" altLang="zh-CN" sz="2800" kern="0" dirty="0">
              <a:solidFill>
                <a:srgbClr val="000000"/>
              </a:solidFill>
              <a:effectLst/>
              <a:ea typeface="宋体" panose="02010600030101010101" pitchFamily="2" charset="-122"/>
              <a:cs typeface="宋体" panose="02010600030101010101" pitchFamily="2" charset="-122"/>
            </a:endParaRPr>
          </a:p>
          <a:p>
            <a:r>
              <a:rPr lang="zh-CN" altLang="en-US" kern="0" dirty="0">
                <a:solidFill>
                  <a:srgbClr val="000000"/>
                </a:solidFill>
                <a:ea typeface="宋体" panose="02010600030101010101" pitchFamily="2" charset="-122"/>
              </a:rPr>
              <a:t>第</a:t>
            </a:r>
            <a:r>
              <a:rPr lang="en-US" altLang="zh-CN" kern="0" dirty="0">
                <a:solidFill>
                  <a:srgbClr val="000000"/>
                </a:solidFill>
                <a:ea typeface="宋体" panose="02010600030101010101" pitchFamily="2" charset="-122"/>
              </a:rPr>
              <a:t>3</a:t>
            </a:r>
            <a:r>
              <a:rPr lang="zh-CN" altLang="en-US" kern="0" dirty="0">
                <a:solidFill>
                  <a:srgbClr val="000000"/>
                </a:solidFill>
                <a:ea typeface="宋体" panose="02010600030101010101" pitchFamily="2" charset="-122"/>
              </a:rPr>
              <a:t>节介绍了收集</a:t>
            </a:r>
            <a:r>
              <a:rPr lang="en-US" altLang="zh-CN" kern="0" dirty="0">
                <a:solidFill>
                  <a:srgbClr val="000000"/>
                </a:solidFill>
                <a:ea typeface="宋体" panose="02010600030101010101" pitchFamily="2" charset="-122"/>
              </a:rPr>
              <a:t>VAST</a:t>
            </a:r>
            <a:r>
              <a:rPr lang="zh-CN" altLang="en-US" kern="0" dirty="0">
                <a:solidFill>
                  <a:srgbClr val="000000"/>
                </a:solidFill>
                <a:ea typeface="宋体" panose="02010600030101010101" pitchFamily="2" charset="-122"/>
              </a:rPr>
              <a:t>数据集的方法及过程，并对该数据集进行分析。</a:t>
            </a:r>
            <a:endParaRPr lang="en-US" altLang="zh-CN" kern="0" dirty="0">
              <a:solidFill>
                <a:srgbClr val="000000"/>
              </a:solidFill>
              <a:ea typeface="宋体" panose="02010600030101010101" pitchFamily="2" charset="-122"/>
            </a:endParaRPr>
          </a:p>
          <a:p>
            <a:r>
              <a:rPr lang="zh-CN" altLang="en-US" dirty="0"/>
              <a:t>第</a:t>
            </a:r>
            <a:r>
              <a:rPr lang="en-US" altLang="zh-CN" dirty="0"/>
              <a:t>4</a:t>
            </a:r>
            <a:r>
              <a:rPr lang="zh-CN" altLang="en-US" dirty="0"/>
              <a:t>节介绍了本文开发的主题分组注意力（</a:t>
            </a:r>
            <a:r>
              <a:rPr lang="en-US" altLang="zh-CN" dirty="0"/>
              <a:t>TGA</a:t>
            </a:r>
            <a:r>
              <a:rPr lang="zh-CN" altLang="en-US" dirty="0"/>
              <a:t>）网络模型。</a:t>
            </a:r>
            <a:endParaRPr lang="en-US" altLang="zh-CN" dirty="0"/>
          </a:p>
          <a:p>
            <a:r>
              <a:rPr lang="zh-CN" altLang="en-US" dirty="0"/>
              <a:t>第</a:t>
            </a:r>
            <a:r>
              <a:rPr lang="en-US" altLang="zh-CN" dirty="0"/>
              <a:t>5</a:t>
            </a:r>
            <a:r>
              <a:rPr lang="zh-CN" altLang="en-US" dirty="0"/>
              <a:t>节描述了</a:t>
            </a:r>
            <a:r>
              <a:rPr lang="zh-CN" altLang="en-US"/>
              <a:t>评估</a:t>
            </a:r>
            <a:r>
              <a:rPr lang="en-US" altLang="zh-CN"/>
              <a:t>TGA NET</a:t>
            </a:r>
            <a:r>
              <a:rPr lang="zh-CN" altLang="en-US" dirty="0"/>
              <a:t>模型的实验设计。</a:t>
            </a:r>
            <a:endParaRPr lang="en-US" altLang="zh-CN" dirty="0"/>
          </a:p>
          <a:p>
            <a:r>
              <a:rPr lang="zh-CN" altLang="en-US" dirty="0"/>
              <a:t>第</a:t>
            </a:r>
            <a:r>
              <a:rPr lang="en-US" altLang="zh-CN" dirty="0"/>
              <a:t>6</a:t>
            </a:r>
            <a:r>
              <a:rPr lang="zh-CN" altLang="en-US" dirty="0"/>
              <a:t>节总结和讨论了结果，以及未来研究的方向。</a:t>
            </a:r>
            <a:endParaRPr lang="en-US" altLang="zh-CN" dirty="0"/>
          </a:p>
        </p:txBody>
      </p:sp>
    </p:spTree>
    <p:extLst>
      <p:ext uri="{BB962C8B-B14F-4D97-AF65-F5344CB8AC3E}">
        <p14:creationId xmlns:p14="http://schemas.microsoft.com/office/powerpoint/2010/main" val="512471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8419F5-F852-7DF4-D338-B842F463F2B6}"/>
              </a:ext>
            </a:extLst>
          </p:cNvPr>
          <p:cNvSpPr>
            <a:spLocks noGrp="1"/>
          </p:cNvSpPr>
          <p:nvPr>
            <p:ph type="title"/>
          </p:nvPr>
        </p:nvSpPr>
        <p:spPr/>
        <p:txBody>
          <a:bodyPr/>
          <a:lstStyle/>
          <a:p>
            <a:r>
              <a:rPr lang="en-US" altLang="zh-CN" b="1">
                <a:effectLst>
                  <a:outerShdw blurRad="38100" dist="38100" dir="2700000" algn="tl">
                    <a:srgbClr val="000000">
                      <a:alpha val="43137"/>
                    </a:srgbClr>
                  </a:outerShdw>
                </a:effectLst>
                <a:latin typeface="NimbusRomNo9L-Medi"/>
              </a:rPr>
              <a:t>Related Work</a:t>
            </a:r>
            <a:endParaRPr lang="zh-CN" altLang="en-US" b="1" dirty="0">
              <a:effectLst>
                <a:outerShdw blurRad="38100" dist="38100" dir="2700000" algn="tl">
                  <a:srgbClr val="000000">
                    <a:alpha val="43137"/>
                  </a:srgbClr>
                </a:outerShdw>
              </a:effectLst>
              <a:latin typeface="NimbusRomNo9L-Medi"/>
            </a:endParaRPr>
          </a:p>
        </p:txBody>
      </p:sp>
      <p:sp>
        <p:nvSpPr>
          <p:cNvPr id="3" name="内容占位符 2">
            <a:extLst>
              <a:ext uri="{FF2B5EF4-FFF2-40B4-BE49-F238E27FC236}">
                <a16:creationId xmlns:a16="http://schemas.microsoft.com/office/drawing/2014/main" id="{3E1A3C1D-C05B-E4A6-A9F5-6EB8F497C2BD}"/>
              </a:ext>
            </a:extLst>
          </p:cNvPr>
          <p:cNvSpPr>
            <a:spLocks noGrp="1"/>
          </p:cNvSpPr>
          <p:nvPr>
            <p:ph idx="1"/>
          </p:nvPr>
        </p:nvSpPr>
        <p:spPr>
          <a:xfrm>
            <a:off x="838200" y="1509204"/>
            <a:ext cx="10515600" cy="5175681"/>
          </a:xfrm>
        </p:spPr>
        <p:txBody>
          <a:bodyPr>
            <a:normAutofit lnSpcReduction="10000"/>
          </a:bodyPr>
          <a:lstStyle/>
          <a:p>
            <a:pPr>
              <a:lnSpc>
                <a:spcPct val="100000"/>
              </a:lnSpc>
            </a:pP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此前的立场检测数据集主要围绕该任务的两种定义：</a:t>
            </a:r>
            <a:endParaRPr lang="en-US" altLang="zh-CN" sz="1800" i="1" kern="0" dirty="0">
              <a:solidFill>
                <a:srgbClr val="000000"/>
              </a:solidFill>
              <a:effectLst/>
              <a:latin typeface="NimbusRomNo9L-ReguItal"/>
              <a:ea typeface="宋体" panose="02010600030101010101" pitchFamily="2" charset="-122"/>
              <a:cs typeface="宋体" panose="02010600030101010101" pitchFamily="2" charset="-122"/>
            </a:endParaRPr>
          </a:p>
          <a:p>
            <a:pPr>
              <a:lnSpc>
                <a:spcPct val="100000"/>
              </a:lnSpc>
            </a:pPr>
            <a:r>
              <a:rPr lang="en-US" altLang="zh-CN" sz="1800" i="1" kern="0" dirty="0">
                <a:solidFill>
                  <a:srgbClr val="000000"/>
                </a:solidFill>
                <a:effectLst/>
                <a:latin typeface="NimbusRomNo9L-ReguItal"/>
                <a:ea typeface="宋体" panose="02010600030101010101" pitchFamily="2" charset="-122"/>
                <a:cs typeface="宋体" panose="02010600030101010101" pitchFamily="2" charset="-122"/>
              </a:rPr>
              <a:t>Topic-phrase </a:t>
            </a:r>
            <a:r>
              <a:rPr lang="en-US" altLang="zh-CN" sz="1800" kern="100" dirty="0">
                <a:solidFill>
                  <a:srgbClr val="000000"/>
                </a:solidFill>
                <a:effectLst/>
                <a:latin typeface="NimbusRomNo9L-Regu"/>
                <a:ea typeface="等线" panose="02010600030101010101" pitchFamily="2" charset="-122"/>
                <a:cs typeface="Times New Roman" panose="02020603050405020304" pitchFamily="18" charset="0"/>
              </a:rPr>
              <a:t>stance</a:t>
            </a:r>
            <a:r>
              <a:rPr lang="zh-CN" altLang="zh-CN" sz="1800" kern="0" dirty="0">
                <a:solidFill>
                  <a:srgbClr val="000000"/>
                </a:solidFill>
                <a:effectLst/>
                <a:latin typeface="NimbusRomNo9L-Regu"/>
                <a:ea typeface="宋体" panose="02010600030101010101" pitchFamily="2" charset="-122"/>
                <a:cs typeface="宋体" panose="02010600030101010101" pitchFamily="2"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00000"/>
              </a:lnSpc>
            </a:pPr>
            <a:r>
              <a:rPr lang="zh-CN" altLang="zh-CN" sz="1800" dirty="0">
                <a:solidFill>
                  <a:srgbClr val="000000"/>
                </a:solidFill>
                <a:effectLst/>
                <a:latin typeface="SourceHanSerifCN-Regular"/>
                <a:ea typeface="等线" panose="02010600030101010101" pitchFamily="2" charset="-122"/>
                <a:cs typeface="Times New Roman" panose="02020603050405020304" pitchFamily="18" charset="0"/>
              </a:rPr>
              <a:t>通常是</a:t>
            </a:r>
            <a:r>
              <a:rPr lang="zh-CN" altLang="en-US" sz="1800" dirty="0">
                <a:solidFill>
                  <a:srgbClr val="000000"/>
                </a:solidFill>
                <a:effectLst/>
                <a:latin typeface="SourceHanSerifCN-Regular"/>
                <a:ea typeface="等线" panose="02010600030101010101" pitchFamily="2" charset="-122"/>
                <a:cs typeface="Times New Roman" panose="02020603050405020304" pitchFamily="18" charset="0"/>
              </a:rPr>
              <a:t>对</a:t>
            </a:r>
            <a:r>
              <a:rPr lang="zh-CN" altLang="zh-CN" sz="1800" dirty="0">
                <a:solidFill>
                  <a:srgbClr val="000000"/>
                </a:solidFill>
                <a:effectLst/>
                <a:latin typeface="SourceHanSerifCN-Regular"/>
                <a:ea typeface="等线" panose="02010600030101010101" pitchFamily="2" charset="-122"/>
                <a:cs typeface="Times New Roman" panose="02020603050405020304" pitchFamily="18" charset="0"/>
              </a:rPr>
              <a:t>名词</a:t>
            </a:r>
            <a:r>
              <a:rPr lang="en-US" altLang="zh-CN" sz="1800" dirty="0">
                <a:solidFill>
                  <a:srgbClr val="000000"/>
                </a:solidFill>
                <a:effectLst/>
                <a:latin typeface="Times-Roman"/>
                <a:ea typeface="等线" panose="02010600030101010101" pitchFamily="2" charset="-122"/>
                <a:cs typeface="Times New Roman" panose="02020603050405020304" pitchFamily="18" charset="0"/>
              </a:rPr>
              <a:t>-</a:t>
            </a:r>
            <a:r>
              <a:rPr lang="zh-CN" altLang="zh-CN" sz="1800" dirty="0">
                <a:solidFill>
                  <a:srgbClr val="000000"/>
                </a:solidFill>
                <a:effectLst/>
                <a:latin typeface="SourceHanSerifCN-Regular"/>
                <a:ea typeface="等线" panose="02010600030101010101" pitchFamily="2" charset="-122"/>
                <a:cs typeface="Times New Roman" panose="02020603050405020304" pitchFamily="18" charset="0"/>
              </a:rPr>
              <a:t>短语</a:t>
            </a:r>
            <a:r>
              <a:rPr lang="en-US" altLang="zh-CN" sz="1800" dirty="0">
                <a:solidFill>
                  <a:srgbClr val="000000"/>
                </a:solidFill>
                <a:effectLst/>
                <a:latin typeface="Times-Roman"/>
                <a:ea typeface="等线" panose="02010600030101010101" pitchFamily="2" charset="-122"/>
                <a:cs typeface="Times New Roman" panose="02020603050405020304" pitchFamily="18" charset="0"/>
              </a:rPr>
              <a:t>(</a:t>
            </a:r>
            <a:r>
              <a:rPr lang="zh-CN" altLang="zh-CN" sz="1800" dirty="0">
                <a:solidFill>
                  <a:srgbClr val="000000"/>
                </a:solidFill>
                <a:effectLst/>
                <a:latin typeface="SourceHanSerifCN-Regular"/>
                <a:ea typeface="等线" panose="02010600030101010101" pitchFamily="2" charset="-122"/>
                <a:cs typeface="Times New Roman" panose="02020603050405020304" pitchFamily="18" charset="0"/>
              </a:rPr>
              <a:t>例如，</a:t>
            </a:r>
            <a:r>
              <a:rPr lang="en-US" altLang="zh-CN" sz="1800" dirty="0">
                <a:solidFill>
                  <a:srgbClr val="000000"/>
                </a:solidFill>
                <a:effectLst/>
                <a:latin typeface="SourceHanSerifCN-Regular"/>
                <a:ea typeface="等线" panose="02010600030101010101" pitchFamily="2" charset="-122"/>
                <a:cs typeface="Times New Roman" panose="02020603050405020304" pitchFamily="18" charset="0"/>
              </a:rPr>
              <a:t>“</a:t>
            </a:r>
            <a:r>
              <a:rPr lang="zh-CN" altLang="zh-CN" sz="1800" dirty="0">
                <a:solidFill>
                  <a:srgbClr val="000000"/>
                </a:solidFill>
                <a:effectLst/>
                <a:latin typeface="SourceHanSerifCN-Regular"/>
                <a:ea typeface="等线" panose="02010600030101010101" pitchFamily="2" charset="-122"/>
                <a:cs typeface="Times New Roman" panose="02020603050405020304" pitchFamily="18" charset="0"/>
              </a:rPr>
              <a:t>枪支管制</a:t>
            </a:r>
            <a:r>
              <a:rPr lang="en-US" altLang="zh-CN" sz="1800" dirty="0">
                <a:solidFill>
                  <a:srgbClr val="000000"/>
                </a:solidFill>
                <a:effectLst/>
                <a:latin typeface="SourceHanSerifCN-Regular"/>
                <a:ea typeface="等线" panose="02010600030101010101" pitchFamily="2" charset="-122"/>
                <a:cs typeface="Times New Roman" panose="02020603050405020304" pitchFamily="18" charset="0"/>
              </a:rPr>
              <a:t>”</a:t>
            </a:r>
            <a:r>
              <a:rPr lang="en-US" altLang="zh-CN" sz="1800" dirty="0">
                <a:solidFill>
                  <a:srgbClr val="000000"/>
                </a:solidFill>
                <a:effectLst/>
                <a:latin typeface="Times-Roman"/>
                <a:ea typeface="等线" panose="02010600030101010101" pitchFamily="2" charset="-122"/>
                <a:cs typeface="Times New Roman" panose="02020603050405020304" pitchFamily="18" charset="0"/>
              </a:rPr>
              <a:t>)</a:t>
            </a:r>
            <a:r>
              <a:rPr lang="zh-CN" altLang="zh-CN" sz="1800" dirty="0">
                <a:solidFill>
                  <a:srgbClr val="000000"/>
                </a:solidFill>
                <a:effectLst/>
                <a:latin typeface="SourceHanSerifCN-Regular"/>
                <a:ea typeface="等线" panose="02010600030101010101" pitchFamily="2" charset="-122"/>
                <a:cs typeface="Times New Roman" panose="02020603050405020304" pitchFamily="18" charset="0"/>
              </a:rPr>
              <a:t>的主题文本的立场</a:t>
            </a:r>
            <a:r>
              <a:rPr lang="en-US" altLang="zh-CN" sz="1800" dirty="0">
                <a:solidFill>
                  <a:srgbClr val="000000"/>
                </a:solidFill>
                <a:effectLst/>
                <a:latin typeface="Times-Roman"/>
                <a:ea typeface="等线" panose="02010600030101010101" pitchFamily="2" charset="-122"/>
                <a:cs typeface="Times New Roman" panose="02020603050405020304" pitchFamily="18" charset="0"/>
              </a:rPr>
              <a:t>(</a:t>
            </a:r>
            <a:r>
              <a:rPr lang="zh-CN" altLang="zh-CN" sz="1800" dirty="0">
                <a:solidFill>
                  <a:srgbClr val="000000"/>
                </a:solidFill>
                <a:effectLst/>
                <a:latin typeface="SourceHanSerifCN-Regular"/>
                <a:ea typeface="等线" panose="02010600030101010101" pitchFamily="2" charset="-122"/>
                <a:cs typeface="Times New Roman" panose="02020603050405020304" pitchFamily="18" charset="0"/>
              </a:rPr>
              <a:t>支持，反对，中立</a:t>
            </a:r>
            <a:r>
              <a:rPr lang="en-US" altLang="zh-CN" sz="1800" dirty="0">
                <a:solidFill>
                  <a:srgbClr val="000000"/>
                </a:solidFill>
                <a:effectLst/>
                <a:latin typeface="Times-Roman"/>
                <a:ea typeface="等线" panose="02010600030101010101" pitchFamily="2" charset="-122"/>
                <a:cs typeface="Times New Roman" panose="02020603050405020304" pitchFamily="18" charset="0"/>
              </a:rPr>
              <a:t>)</a:t>
            </a:r>
            <a:r>
              <a:rPr lang="zh-CN" altLang="zh-CN" sz="1800" dirty="0">
                <a:solidFill>
                  <a:srgbClr val="000000"/>
                </a:solidFill>
                <a:effectLst/>
                <a:latin typeface="SourceHanSerifCN-Regular"/>
                <a:ea typeface="等线" panose="02010600030101010101" pitchFamily="2" charset="-122"/>
                <a:cs typeface="Times New Roman" panose="02020603050405020304" pitchFamily="18" charset="0"/>
              </a:rPr>
              <a:t>检测</a:t>
            </a:r>
            <a:endParaRPr lang="en-US" altLang="zh-CN" sz="1800" kern="0" dirty="0">
              <a:solidFill>
                <a:srgbClr val="000000"/>
              </a:solidFill>
              <a:effectLst/>
              <a:latin typeface="SourceHanSerifCN-Regular"/>
              <a:ea typeface="宋体" panose="02010600030101010101" pitchFamily="2" charset="-122"/>
              <a:cs typeface="宋体" panose="02010600030101010101" pitchFamily="2" charset="-122"/>
            </a:endParaRPr>
          </a:p>
          <a:p>
            <a:pPr>
              <a:lnSpc>
                <a:spcPct val="100000"/>
              </a:lnSpc>
            </a:pP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这些数据集的主题数量通常非常少，</a:t>
            </a:r>
            <a:r>
              <a:rPr lang="zh-CN" altLang="zh-CN" sz="1800" dirty="0">
                <a:solidFill>
                  <a:srgbClr val="000000"/>
                </a:solidFill>
                <a:effectLst/>
                <a:latin typeface="SourceHanSerifCN-Regular"/>
                <a:ea typeface="等线" panose="02010600030101010101" pitchFamily="2" charset="-122"/>
                <a:cs typeface="Times New Roman" panose="02020603050405020304" pitchFamily="18" charset="0"/>
              </a:rPr>
              <a:t>少数数据集的主题数量较多，但主题覆盖率仍然有限。</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只有</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Twitter Stance</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数据例外，该数据用于具有单个未见过的主题的跨目标立场检测</a:t>
            </a:r>
            <a:r>
              <a:rPr lang="zh-CN" altLang="zh-CN" sz="1800" kern="0" dirty="0">
                <a:solidFill>
                  <a:srgbClr val="00007F"/>
                </a:solidFill>
                <a:effectLst/>
                <a:latin typeface="SourceHanSerifCN-Regular"/>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与</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Twitter-Stance</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相反，我们用于零样本立场检测的数据集有大量的新话题用于开发和测试。</a:t>
            </a:r>
            <a:endParaRPr lang="en-US" altLang="zh-CN" sz="1800" kern="0" dirty="0">
              <a:solidFill>
                <a:srgbClr val="000000"/>
              </a:solidFill>
              <a:latin typeface="SourceHanSerifCN-Regular"/>
              <a:ea typeface="宋体" panose="02010600030101010101" pitchFamily="2" charset="-122"/>
              <a:cs typeface="宋体" panose="02010600030101010101" pitchFamily="2" charset="-122"/>
            </a:endParaRPr>
          </a:p>
          <a:p>
            <a:pPr>
              <a:lnSpc>
                <a:spcPct val="100000"/>
              </a:lnSpc>
            </a:pPr>
            <a:r>
              <a:rPr lang="en-US" altLang="zh-CN" sz="1800" i="1" kern="100" dirty="0">
                <a:solidFill>
                  <a:srgbClr val="000000"/>
                </a:solidFill>
                <a:latin typeface="NimbusRomNo9L-ReguItal"/>
                <a:ea typeface="等线" panose="02010600030101010101" pitchFamily="2" charset="-122"/>
                <a:cs typeface="Times New Roman" panose="02020603050405020304" pitchFamily="18" charset="0"/>
              </a:rPr>
              <a:t>T</a:t>
            </a:r>
            <a:r>
              <a:rPr lang="en-US" altLang="zh-CN" sz="1800" i="1" kern="100" dirty="0">
                <a:solidFill>
                  <a:srgbClr val="000000"/>
                </a:solidFill>
                <a:effectLst/>
                <a:latin typeface="NimbusRomNo9L-ReguItal"/>
                <a:ea typeface="等线" panose="02010600030101010101" pitchFamily="2" charset="-122"/>
                <a:cs typeface="Times New Roman" panose="02020603050405020304" pitchFamily="18" charset="0"/>
              </a:rPr>
              <a:t>opic-position </a:t>
            </a:r>
            <a:r>
              <a:rPr lang="en-US" altLang="zh-CN" sz="1800" kern="100" dirty="0">
                <a:solidFill>
                  <a:srgbClr val="000000"/>
                </a:solidFill>
                <a:effectLst/>
                <a:latin typeface="NimbusRomNo9L-Regu"/>
                <a:ea typeface="等线" panose="02010600030101010101" pitchFamily="2" charset="-122"/>
                <a:cs typeface="Times New Roman" panose="02020603050405020304" pitchFamily="18" charset="0"/>
              </a:rPr>
              <a:t>stance</a:t>
            </a:r>
            <a:r>
              <a:rPr lang="zh-CN" altLang="zh-CN" sz="1800" kern="0" dirty="0">
                <a:solidFill>
                  <a:srgbClr val="000000"/>
                </a:solidFill>
                <a:effectLst/>
                <a:latin typeface="NimbusRomNo9L-Regu"/>
                <a:ea typeface="宋体" panose="02010600030101010101" pitchFamily="2" charset="-122"/>
                <a:cs typeface="宋体" panose="02010600030101010101" pitchFamily="2"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00000"/>
              </a:lnSpc>
            </a:pP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在文本和主题之间检测立场</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同意，不同意，讨论，不相关</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，该主题是一个完整的立场声明</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例如，</a:t>
            </a:r>
            <a:r>
              <a:rPr lang="en-US" altLang="zh-CN" sz="1800" kern="0" dirty="0">
                <a:solidFill>
                  <a:srgbClr val="000000"/>
                </a:solidFill>
                <a:effectLst/>
                <a:latin typeface="SourceHanSerifCN-Regular"/>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我们应该解散北约</a:t>
            </a:r>
            <a:r>
              <a:rPr lang="en-US" altLang="zh-CN" sz="1800" kern="0" dirty="0">
                <a:solidFill>
                  <a:srgbClr val="000000"/>
                </a:solidFill>
                <a:effectLst/>
                <a:latin typeface="SourceHanSerifCN-Regular"/>
                <a:ea typeface="宋体" panose="02010600030101010101" pitchFamily="2" charset="-122"/>
                <a:cs typeface="宋体" panose="02010600030101010101" pitchFamily="2" charset="-122"/>
              </a:rPr>
              <a:t>”</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a:t>
            </a:r>
          </a:p>
          <a:p>
            <a:pPr>
              <a:lnSpc>
                <a:spcPct val="100000"/>
              </a:lnSpc>
            </a:pP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数据集主要使用带有标题的新闻文章文本作为话题</a:t>
            </a:r>
            <a:r>
              <a:rPr lang="zh-CN" altLang="en-US" sz="1800" kern="0" dirty="0">
                <a:solidFill>
                  <a:srgbClr val="000000"/>
                </a:solidFill>
                <a:effectLst/>
                <a:latin typeface="SourceHanSerifCN-Regular"/>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然而，这些数据集不包括明确的、个性化的主题，因此我们在工作中专注于主题</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短语的定义。</a:t>
            </a:r>
            <a:endParaRPr lang="en-US" altLang="zh-CN" sz="1800" kern="0" dirty="0">
              <a:solidFill>
                <a:srgbClr val="000000"/>
              </a:solidFill>
              <a:effectLst/>
              <a:latin typeface="SourceHanSerifCN-Regular"/>
              <a:ea typeface="宋体" panose="02010600030101010101" pitchFamily="2" charset="-122"/>
              <a:cs typeface="宋体" panose="02010600030101010101" pitchFamily="2" charset="-122"/>
            </a:endParaRPr>
          </a:p>
          <a:p>
            <a:pPr algn="l">
              <a:lnSpc>
                <a:spcPct val="100000"/>
              </a:lnSpc>
            </a:pP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许多先前的立场检测模型为每个主题训练了单个分类器或训练集和评估集共同的少数主题</a:t>
            </a:r>
            <a:r>
              <a:rPr lang="zh-CN" altLang="zh-CN" sz="1800" kern="0" dirty="0">
                <a:solidFill>
                  <a:srgbClr val="00007F"/>
                </a:solidFill>
                <a:effectLst/>
                <a:latin typeface="SourceHanSerifCN-Regular"/>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此外，</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Twitter Stance</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数据集的一些模型已经被设计用于跨目标立场检测，包括大量使用与测试主题相关的未标记数据的弱监督方法</a:t>
            </a:r>
            <a:r>
              <a:rPr lang="zh-CN" altLang="en-US" sz="1800" kern="0" dirty="0">
                <a:solidFill>
                  <a:srgbClr val="000000"/>
                </a:solidFill>
                <a:latin typeface="Times-Roman"/>
                <a:ea typeface="宋体" panose="02010600030101010101" pitchFamily="2" charset="-122"/>
                <a:cs typeface="宋体" panose="02010600030101010101" pitchFamily="2" charset="-122"/>
              </a:rPr>
              <a:t>。</a:t>
            </a:r>
            <a:endParaRPr lang="en-US" altLang="zh-CN" sz="1800" kern="0" dirty="0">
              <a:solidFill>
                <a:srgbClr val="000000"/>
              </a:solidFill>
              <a:latin typeface="Times-Roman"/>
              <a:ea typeface="宋体" panose="02010600030101010101" pitchFamily="2" charset="-122"/>
              <a:cs typeface="宋体" panose="02010600030101010101" pitchFamily="2" charset="-122"/>
            </a:endParaRPr>
          </a:p>
          <a:p>
            <a:pPr algn="l">
              <a:lnSpc>
                <a:spcPct val="100000"/>
              </a:lnSpc>
            </a:pP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相比之下，我们的模型是针对所有</a:t>
            </a:r>
            <a:r>
              <a:rPr lang="zh-CN" altLang="zh-CN" sz="1800" kern="0" dirty="0">
                <a:solidFill>
                  <a:srgbClr val="000000"/>
                </a:solidFill>
                <a:effectLst/>
                <a:latin typeface="Times-Roman"/>
                <a:ea typeface="宋体" panose="02010600030101010101" pitchFamily="2" charset="-122"/>
                <a:cs typeface="宋体" panose="02010600030101010101" pitchFamily="2" charset="-122"/>
              </a:rPr>
              <a:t>主题</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联合训练的，并在大量新的测试主题上进行零样本立场检测的评估</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即零样本测试主题都没有出现在训练数据中</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00000"/>
              </a:lnSpc>
            </a:pPr>
            <a:endParaRPr lang="en-US" altLang="zh-CN" sz="1800" kern="0" dirty="0">
              <a:solidFill>
                <a:srgbClr val="000000"/>
              </a:solidFill>
              <a:effectLst/>
              <a:latin typeface="SourceHanSerifCN-Regular"/>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741605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53578D-1E19-B682-FDD4-1A56A30A9A38}"/>
              </a:ext>
            </a:extLst>
          </p:cNvPr>
          <p:cNvSpPr>
            <a:spLocks noGrp="1"/>
          </p:cNvSpPr>
          <p:nvPr>
            <p:ph type="title"/>
          </p:nvPr>
        </p:nvSpPr>
        <p:spPr/>
        <p:txBody>
          <a:bodyPr/>
          <a:lstStyle/>
          <a:p>
            <a:r>
              <a:rPr lang="en-US" altLang="zh-CN" b="1">
                <a:effectLst>
                  <a:outerShdw blurRad="38100" dist="38100" dir="2700000" algn="tl">
                    <a:srgbClr val="000000">
                      <a:alpha val="43137"/>
                    </a:srgbClr>
                  </a:outerShdw>
                </a:effectLst>
                <a:latin typeface="NimbusRomNo9L-Medi"/>
              </a:rPr>
              <a:t>VAST Dataset-</a:t>
            </a:r>
            <a:r>
              <a:rPr lang="zh-CN" altLang="en-US" b="1" dirty="0">
                <a:effectLst>
                  <a:outerShdw blurRad="38100" dist="38100" dir="2700000" algn="tl">
                    <a:srgbClr val="000000">
                      <a:alpha val="43137"/>
                    </a:srgbClr>
                  </a:outerShdw>
                </a:effectLst>
                <a:latin typeface="NimbusRomNo9L-Medi"/>
              </a:rPr>
              <a:t>数据收集</a:t>
            </a:r>
          </a:p>
        </p:txBody>
      </p:sp>
      <p:sp>
        <p:nvSpPr>
          <p:cNvPr id="3" name="内容占位符 2">
            <a:extLst>
              <a:ext uri="{FF2B5EF4-FFF2-40B4-BE49-F238E27FC236}">
                <a16:creationId xmlns:a16="http://schemas.microsoft.com/office/drawing/2014/main" id="{AEFE7781-6921-C2EC-7075-21B967F4BE68}"/>
              </a:ext>
            </a:extLst>
          </p:cNvPr>
          <p:cNvSpPr>
            <a:spLocks noGrp="1"/>
          </p:cNvSpPr>
          <p:nvPr>
            <p:ph idx="1"/>
          </p:nvPr>
        </p:nvSpPr>
        <p:spPr>
          <a:xfrm>
            <a:off x="838200" y="1825624"/>
            <a:ext cx="10515600" cy="4362111"/>
          </a:xfrm>
        </p:spPr>
        <p:txBody>
          <a:bodyPr/>
          <a:lstStyle/>
          <a:p>
            <a:pPr algn="l">
              <a:lnSpc>
                <a:spcPct val="100000"/>
              </a:lnSpc>
            </a:pPr>
            <a:r>
              <a:rPr lang="zh-CN" altLang="zh-CN" sz="1800" b="1" dirty="0">
                <a:solidFill>
                  <a:srgbClr val="000000"/>
                </a:solidFill>
                <a:effectLst/>
                <a:latin typeface="SourceHanSerifCN-Bold"/>
                <a:ea typeface="等线" panose="02010600030101010101" pitchFamily="2" charset="-122"/>
                <a:cs typeface="Times New Roman" panose="02020603050405020304" pitchFamily="18" charset="0"/>
              </a:rPr>
              <a:t>主题选择：</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首先从</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ARC</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语料库提供的立场位置中启发式地提取特定主题。为了减少嘈杂的主题，我们过滤候选主题，仅包括句子中主要动词的主语和宾语位置中的名称短语。如果过滤后没有候选主题，我们从</a:t>
            </a:r>
            <a:r>
              <a:rPr lang="zh-CN" altLang="zh-CN" sz="1800" kern="0" dirty="0">
                <a:solidFill>
                  <a:srgbClr val="000000"/>
                </a:solidFill>
                <a:effectLst/>
                <a:latin typeface="Sa3mSerifCN-Regular"/>
                <a:ea typeface="宋体" panose="02010600030101010101" pitchFamily="2" charset="-122"/>
                <a:cs typeface="宋体" panose="02010600030101010101" pitchFamily="2" charset="-122"/>
              </a:rPr>
              <a:t>纽约时报</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为评论的原始文章分配的类别中选择主题，从这些类别中，我们删除专有名词。从这些启发式方法中，我们从</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3365</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条独特评论中提取了</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304</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条独特的</a:t>
            </a:r>
            <a:r>
              <a:rPr lang="zh-CN" altLang="zh-CN" sz="1800" kern="0" dirty="0">
                <a:solidFill>
                  <a:srgbClr val="000000"/>
                </a:solidFill>
                <a:effectLst/>
                <a:latin typeface="Times-Roman"/>
                <a:ea typeface="宋体" panose="02010600030101010101" pitchFamily="2" charset="-122"/>
                <a:cs typeface="宋体" panose="02010600030101010101" pitchFamily="2" charset="-122"/>
              </a:rPr>
              <a:t>主题。</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00000"/>
              </a:lnSpc>
            </a:pP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虽然我们可以启发式地提取主题，但它们有时是嘈杂的。因此，我们使用众包的方式从标注者那里收集立场标签和额外的话题。</a:t>
            </a:r>
            <a:endParaRPr lang="en-US" altLang="zh-CN" sz="1800" kern="0" dirty="0">
              <a:solidFill>
                <a:srgbClr val="000000"/>
              </a:solidFill>
              <a:effectLst/>
              <a:latin typeface="SourceHanSerifCN-Regular"/>
              <a:ea typeface="宋体" panose="02010600030101010101" pitchFamily="2" charset="-122"/>
              <a:cs typeface="宋体" panose="02010600030101010101" pitchFamily="2" charset="-122"/>
            </a:endParaRPr>
          </a:p>
          <a:p>
            <a:pPr>
              <a:lnSpc>
                <a:spcPct val="100000"/>
              </a:lnSpc>
            </a:pPr>
            <a:r>
              <a:rPr lang="zh-CN" altLang="zh-CN" sz="1800" b="1" kern="100" dirty="0">
                <a:solidFill>
                  <a:srgbClr val="000000"/>
                </a:solidFill>
                <a:effectLst/>
                <a:latin typeface="SourceHanSerifCN-Bold"/>
                <a:ea typeface="等线" panose="02010600030101010101" pitchFamily="2" charset="-122"/>
                <a:cs typeface="Times New Roman" panose="02020603050405020304" pitchFamily="18" charset="0"/>
              </a:rPr>
              <a:t>众包：</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我们使用</a:t>
            </a:r>
            <a:r>
              <a:rPr lang="en-US" altLang="zh-CN" sz="1800" kern="0" dirty="0" err="1">
                <a:solidFill>
                  <a:srgbClr val="000000"/>
                </a:solidFill>
                <a:effectLst/>
                <a:latin typeface="Times-Roman"/>
                <a:ea typeface="宋体" panose="02010600030101010101" pitchFamily="2" charset="-122"/>
                <a:cs typeface="宋体" panose="02010600030101010101" pitchFamily="2" charset="-122"/>
              </a:rPr>
              <a:t>AmazonMechanicalTurk</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来收集众包注释。工人被要求提供</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5</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分制的立场我们将其映射为</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3</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分制（支持</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反对</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中立）。对于所有示例，我们选择多数投票作为最终标签。</a:t>
            </a:r>
            <a:r>
              <a:rPr lang="zh-CN"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rPr>
              <a:t>当标注者更正所提供的主题时，我们对同一新主题的更正进行立场标签的大多数投票。</a:t>
            </a:r>
            <a:endParaRPr lang="en-US" altLang="zh-CN" sz="1800" kern="100" dirty="0">
              <a:solidFill>
                <a:srgbClr val="101214"/>
              </a:solidFill>
              <a:effectLst/>
              <a:latin typeface="Segoe UI" panose="020B0502040204020203" pitchFamily="34" charset="0"/>
              <a:ea typeface="等线" panose="02010600030101010101" pitchFamily="2" charset="-122"/>
              <a:cs typeface="Segoe UI" panose="020B0502040204020203" pitchFamily="34" charset="0"/>
            </a:endParaRPr>
          </a:p>
          <a:p>
            <a:pPr>
              <a:lnSpc>
                <a:spcPct val="100000"/>
              </a:lnSpc>
            </a:pP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我们得到的数据集包括三种类型的注释</a:t>
            </a:r>
            <a:r>
              <a:rPr lang="en-US" altLang="zh-CN" sz="1800" kern="0" dirty="0">
                <a:solidFill>
                  <a:srgbClr val="00007F"/>
                </a:solidFill>
                <a:effectLst/>
                <a:latin typeface="Times-Roman"/>
                <a:ea typeface="宋体" panose="02010600030101010101" pitchFamily="2" charset="-122"/>
                <a:cs typeface="宋体" panose="02010600030101010101" pitchFamily="2" charset="-122"/>
              </a:rPr>
              <a:t>:</a:t>
            </a:r>
            <a:r>
              <a:rPr lang="en-US" altLang="zh-CN" sz="1800" kern="0" dirty="0" err="1">
                <a:solidFill>
                  <a:srgbClr val="000000"/>
                </a:solidFill>
                <a:effectLst/>
                <a:latin typeface="Times-Roman"/>
                <a:ea typeface="宋体" panose="02010600030101010101" pitchFamily="2" charset="-122"/>
                <a:cs typeface="宋体" panose="02010600030101010101" pitchFamily="2" charset="-122"/>
              </a:rPr>
              <a:t>Heur</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立场标签</a:t>
            </a:r>
            <a:r>
              <a:rPr lang="en-US" altLang="zh-CN" sz="1800" kern="0" dirty="0">
                <a:solidFill>
                  <a:srgbClr val="000000"/>
                </a:solidFill>
                <a:effectLst/>
                <a:latin typeface="SourceHanSerifCN-Regular"/>
                <a:ea typeface="宋体" panose="02010600030101010101" pitchFamily="2" charset="-122"/>
                <a:cs typeface="宋体" panose="02010600030101010101" pitchFamily="2" charset="-122"/>
              </a:rPr>
              <a:t>——</a:t>
            </a:r>
            <a:r>
              <a:rPr lang="zh-CN" altLang="en-US" sz="1800" kern="0" dirty="0">
                <a:solidFill>
                  <a:srgbClr val="000000"/>
                </a:solidFill>
                <a:effectLst/>
                <a:latin typeface="SourceHanSerifCN-Regular"/>
                <a:ea typeface="宋体" panose="02010600030101010101" pitchFamily="2" charset="-122"/>
                <a:cs typeface="宋体" panose="02010600030101010101" pitchFamily="2" charset="-122"/>
              </a:rPr>
              <a:t>提供给注释者的启发式提取主题</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a:t>
            </a:r>
            <a:r>
              <a:rPr lang="en-US" altLang="zh-CN" sz="1800" kern="0" dirty="0" err="1">
                <a:solidFill>
                  <a:srgbClr val="000000"/>
                </a:solidFill>
                <a:effectLst/>
                <a:latin typeface="Times-Roman"/>
                <a:ea typeface="宋体" panose="02010600030101010101" pitchFamily="2" charset="-122"/>
                <a:cs typeface="宋体" panose="02010600030101010101" pitchFamily="2" charset="-122"/>
              </a:rPr>
              <a:t>Corr</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标签</a:t>
            </a:r>
            <a:r>
              <a:rPr lang="en-US" altLang="zh-CN" sz="1800" kern="0" dirty="0">
                <a:solidFill>
                  <a:srgbClr val="000000"/>
                </a:solidFill>
                <a:effectLst/>
                <a:latin typeface="SourceHanSerifCN-Regular"/>
                <a:ea typeface="宋体" panose="02010600030101010101" pitchFamily="2" charset="-122"/>
                <a:cs typeface="宋体" panose="02010600030101010101" pitchFamily="2" charset="-122"/>
              </a:rPr>
              <a:t>——</a:t>
            </a:r>
            <a:r>
              <a:rPr lang="zh-CN" altLang="en-US" sz="1800" kern="0" dirty="0">
                <a:solidFill>
                  <a:srgbClr val="000000"/>
                </a:solidFill>
                <a:effectLst/>
                <a:latin typeface="SourceHanSerifCN-Regular"/>
                <a:ea typeface="宋体" panose="02010600030101010101" pitchFamily="2" charset="-122"/>
                <a:cs typeface="宋体" panose="02010600030101010101" pitchFamily="2" charset="-122"/>
              </a:rPr>
              <a:t>由注释者提供的更正主题</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List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标签</a:t>
            </a:r>
            <a:r>
              <a:rPr lang="en-US" altLang="zh-CN" sz="1800" kern="0" dirty="0">
                <a:solidFill>
                  <a:srgbClr val="000000"/>
                </a:solidFill>
                <a:effectLst/>
                <a:latin typeface="SourceHanSerifCN-Regular"/>
                <a:ea typeface="宋体" panose="02010600030101010101" pitchFamily="2" charset="-122"/>
                <a:cs typeface="宋体" panose="02010600030101010101" pitchFamily="2" charset="-122"/>
              </a:rPr>
              <a:t>——</a:t>
            </a:r>
            <a:r>
              <a:rPr lang="zh-CN" altLang="en-US" sz="1800" kern="0" dirty="0">
                <a:solidFill>
                  <a:srgbClr val="000000"/>
                </a:solidFill>
                <a:effectLst/>
                <a:latin typeface="SourceHanSerifCN-Regular"/>
                <a:ea typeface="宋体" panose="02010600030101010101" pitchFamily="2" charset="-122"/>
                <a:cs typeface="宋体" panose="02010600030101010101" pitchFamily="2" charset="-122"/>
              </a:rPr>
              <a:t>注释者列出的与注释相关的主题</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84000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53578D-1E19-B682-FDD4-1A56A30A9A38}"/>
              </a:ext>
            </a:extLst>
          </p:cNvPr>
          <p:cNvSpPr>
            <a:spLocks noGrp="1"/>
          </p:cNvSpPr>
          <p:nvPr>
            <p:ph type="title"/>
          </p:nvPr>
        </p:nvSpPr>
        <p:spPr/>
        <p:txBody>
          <a:bodyPr/>
          <a:lstStyle/>
          <a:p>
            <a:r>
              <a:rPr lang="en-US" altLang="zh-CN" b="1">
                <a:effectLst>
                  <a:outerShdw blurRad="38100" dist="38100" dir="2700000" algn="tl">
                    <a:srgbClr val="000000">
                      <a:alpha val="43137"/>
                    </a:srgbClr>
                  </a:outerShdw>
                </a:effectLst>
                <a:latin typeface="NimbusRomNo9L-Medi"/>
              </a:rPr>
              <a:t>VAST Dataset-</a:t>
            </a:r>
            <a:r>
              <a:rPr lang="zh-CN" altLang="en-US" b="1" dirty="0">
                <a:effectLst>
                  <a:outerShdw blurRad="38100" dist="38100" dir="2700000" algn="tl">
                    <a:srgbClr val="000000">
                      <a:alpha val="43137"/>
                    </a:srgbClr>
                  </a:outerShdw>
                </a:effectLst>
                <a:latin typeface="NimbusRomNo9L-Medi"/>
              </a:rPr>
              <a:t>数据收集</a:t>
            </a:r>
          </a:p>
        </p:txBody>
      </p:sp>
      <p:pic>
        <p:nvPicPr>
          <p:cNvPr id="5" name="图片 4">
            <a:extLst>
              <a:ext uri="{FF2B5EF4-FFF2-40B4-BE49-F238E27FC236}">
                <a16:creationId xmlns:a16="http://schemas.microsoft.com/office/drawing/2014/main" id="{5F4C8FF6-9A01-FF6B-7C98-7B166CD3A43F}"/>
              </a:ext>
            </a:extLst>
          </p:cNvPr>
          <p:cNvPicPr>
            <a:picLocks noChangeAspect="1"/>
          </p:cNvPicPr>
          <p:nvPr/>
        </p:nvPicPr>
        <p:blipFill>
          <a:blip r:embed="rId2"/>
          <a:stretch>
            <a:fillRect/>
          </a:stretch>
        </p:blipFill>
        <p:spPr>
          <a:xfrm>
            <a:off x="1036135" y="3657924"/>
            <a:ext cx="7062701" cy="2412507"/>
          </a:xfrm>
          <a:prstGeom prst="rect">
            <a:avLst/>
          </a:prstGeom>
        </p:spPr>
      </p:pic>
      <p:sp>
        <p:nvSpPr>
          <p:cNvPr id="6" name="文本框 5">
            <a:extLst>
              <a:ext uri="{FF2B5EF4-FFF2-40B4-BE49-F238E27FC236}">
                <a16:creationId xmlns:a16="http://schemas.microsoft.com/office/drawing/2014/main" id="{5DD070E3-2D14-74BE-20C5-1733B0414CD3}"/>
              </a:ext>
            </a:extLst>
          </p:cNvPr>
          <p:cNvSpPr txBox="1"/>
          <p:nvPr/>
        </p:nvSpPr>
        <p:spPr>
          <a:xfrm>
            <a:off x="8315010" y="4367093"/>
            <a:ext cx="2840855" cy="1600438"/>
          </a:xfrm>
          <a:prstGeom prst="rect">
            <a:avLst/>
          </a:prstGeom>
          <a:noFill/>
        </p:spPr>
        <p:txBody>
          <a:bodyPr wrap="square" rtlCol="0">
            <a:spAutoFit/>
          </a:bodyPr>
          <a:lstStyle/>
          <a:p>
            <a:r>
              <a:rPr lang="zh-CN" altLang="en-US" sz="1400">
                <a:solidFill>
                  <a:srgbClr val="000000"/>
                </a:solidFill>
                <a:effectLst/>
                <a:latin typeface="+mn-ea"/>
              </a:rPr>
              <a:t>来自 </a:t>
            </a:r>
            <a:r>
              <a:rPr lang="en-US" altLang="zh-CN" sz="1400">
                <a:solidFill>
                  <a:srgbClr val="000000"/>
                </a:solidFill>
                <a:effectLst/>
                <a:latin typeface="+mn-ea"/>
              </a:rPr>
              <a:t>VAST </a:t>
            </a:r>
            <a:r>
              <a:rPr lang="zh-CN" altLang="en-US" sz="1400">
                <a:solidFill>
                  <a:srgbClr val="000000"/>
                </a:solidFill>
                <a:effectLst/>
                <a:latin typeface="+mn-ea"/>
              </a:rPr>
              <a:t>的</a:t>
            </a:r>
            <a:r>
              <a:rPr lang="zh-CN" altLang="en-US" sz="1400" dirty="0">
                <a:solidFill>
                  <a:srgbClr val="000000"/>
                </a:solidFill>
                <a:effectLst/>
                <a:latin typeface="+mn-ea"/>
              </a:rPr>
              <a:t>示例，</a:t>
            </a:r>
            <a:r>
              <a:rPr lang="zh-CN" altLang="en-US" sz="1400">
                <a:solidFill>
                  <a:srgbClr val="000000"/>
                </a:solidFill>
                <a:effectLst/>
                <a:latin typeface="+mn-ea"/>
              </a:rPr>
              <a:t>显示原始 </a:t>
            </a:r>
            <a:r>
              <a:rPr lang="en-US" altLang="zh-CN" sz="1400">
                <a:solidFill>
                  <a:srgbClr val="000000"/>
                </a:solidFill>
                <a:effectLst/>
                <a:latin typeface="+mn-ea"/>
              </a:rPr>
              <a:t>ARC </a:t>
            </a:r>
            <a:r>
              <a:rPr lang="zh-CN" altLang="en-US" sz="1400">
                <a:solidFill>
                  <a:srgbClr val="000000"/>
                </a:solidFill>
                <a:effectLst/>
                <a:latin typeface="+mn-ea"/>
              </a:rPr>
              <a:t>数据</a:t>
            </a:r>
            <a:r>
              <a:rPr lang="zh-CN" altLang="en-US" sz="1400" dirty="0">
                <a:solidFill>
                  <a:srgbClr val="000000"/>
                </a:solidFill>
                <a:effectLst/>
                <a:latin typeface="+mn-ea"/>
              </a:rPr>
              <a:t>中的立场声明和我们的主题、标签和</a:t>
            </a:r>
            <a:r>
              <a:rPr lang="zh-CN" altLang="en-US" sz="1400">
                <a:solidFill>
                  <a:srgbClr val="000000"/>
                </a:solidFill>
                <a:effectLst/>
                <a:latin typeface="+mn-ea"/>
              </a:rPr>
              <a:t>类型。 我们</a:t>
            </a:r>
            <a:r>
              <a:rPr lang="zh-CN" altLang="en-US" sz="1400" dirty="0">
                <a:solidFill>
                  <a:srgbClr val="000000"/>
                </a:solidFill>
                <a:effectLst/>
                <a:latin typeface="+mn-ea"/>
              </a:rPr>
              <a:t>显示了提取的主题（绿色，斜体）、提取但校正过的主题（删除线）以及与注释者提供的主题相匹配的短语（黄色</a:t>
            </a:r>
            <a:r>
              <a:rPr lang="zh-CN" altLang="en-US" sz="1400">
                <a:solidFill>
                  <a:srgbClr val="000000"/>
                </a:solidFill>
                <a:effectLst/>
                <a:latin typeface="+mn-ea"/>
              </a:rPr>
              <a:t>）。 </a:t>
            </a:r>
            <a:r>
              <a:rPr lang="en-US" altLang="zh-CN" sz="1400">
                <a:solidFill>
                  <a:srgbClr val="000000"/>
                </a:solidFill>
                <a:effectLst/>
                <a:latin typeface="+mn-ea"/>
              </a:rPr>
              <a:t>Neu </a:t>
            </a:r>
            <a:r>
              <a:rPr lang="zh-CN" altLang="en-US" sz="1400">
                <a:solidFill>
                  <a:srgbClr val="000000"/>
                </a:solidFill>
                <a:effectLst/>
                <a:latin typeface="+mn-ea"/>
              </a:rPr>
              <a:t>表示</a:t>
            </a:r>
            <a:r>
              <a:rPr lang="zh-CN" altLang="en-US" sz="1400" dirty="0">
                <a:solidFill>
                  <a:srgbClr val="000000"/>
                </a:solidFill>
                <a:effectLst/>
                <a:latin typeface="+mn-ea"/>
              </a:rPr>
              <a:t>中性标签。</a:t>
            </a:r>
            <a:endParaRPr lang="zh-CN" altLang="en-US" sz="1400" dirty="0">
              <a:latin typeface="+mn-ea"/>
            </a:endParaRPr>
          </a:p>
        </p:txBody>
      </p:sp>
      <p:sp>
        <p:nvSpPr>
          <p:cNvPr id="7" name="内容占位符 6">
            <a:extLst>
              <a:ext uri="{FF2B5EF4-FFF2-40B4-BE49-F238E27FC236}">
                <a16:creationId xmlns:a16="http://schemas.microsoft.com/office/drawing/2014/main" id="{BC1734DE-277A-A2FA-9F2A-EA458B26D040}"/>
              </a:ext>
            </a:extLst>
          </p:cNvPr>
          <p:cNvSpPr>
            <a:spLocks noGrp="1"/>
          </p:cNvSpPr>
          <p:nvPr>
            <p:ph idx="1"/>
          </p:nvPr>
        </p:nvSpPr>
        <p:spPr>
          <a:xfrm>
            <a:off x="838200" y="1690688"/>
            <a:ext cx="10515600" cy="1600439"/>
          </a:xfrm>
        </p:spPr>
        <p:txBody>
          <a:bodyPr>
            <a:normAutofit lnSpcReduction="10000"/>
          </a:bodyPr>
          <a:lstStyle/>
          <a:p>
            <a:pPr marL="228600" marR="0" lvl="0" indent="-22860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0" lang="zh-CN" altLang="zh-CN" sz="2000" b="1" i="0" u="none" strike="noStrike" kern="1200" cap="none" spc="0" normalizeH="0" baseline="0" noProof="0" dirty="0">
                <a:ln>
                  <a:noFill/>
                </a:ln>
                <a:solidFill>
                  <a:srgbClr val="000000"/>
                </a:solidFill>
                <a:effectLst/>
                <a:uLnTx/>
                <a:uFillTx/>
                <a:latin typeface="SourceHanSerifCN-Bold"/>
                <a:ea typeface="等线" panose="02010600030101010101" pitchFamily="2" charset="-122"/>
                <a:cs typeface="Times New Roman" panose="02020603050405020304" pitchFamily="18" charset="0"/>
              </a:rPr>
              <a:t>中立的例子：</a:t>
            </a:r>
            <a:r>
              <a:rPr kumimoji="0" lang="zh-CN" altLang="zh-CN" sz="2000" b="0" i="0" u="none" strike="noStrike" kern="0" cap="none" spc="0" normalizeH="0" baseline="0" noProof="0" dirty="0">
                <a:ln>
                  <a:noFill/>
                </a:ln>
                <a:solidFill>
                  <a:srgbClr val="000000"/>
                </a:solidFill>
                <a:effectLst/>
                <a:uLnTx/>
                <a:uFillTx/>
                <a:latin typeface="SourceHanSerifCN-Regular"/>
                <a:ea typeface="宋体" panose="02010600030101010101" pitchFamily="2" charset="-122"/>
                <a:cs typeface="宋体" panose="02010600030101010101" pitchFamily="2" charset="-122"/>
              </a:rPr>
              <a:t>每条评论并不代表每一个话题的立场。因此，能够检测出立场</a:t>
            </a:r>
            <a:r>
              <a:rPr kumimoji="0" lang="zh-CN" altLang="en-US" sz="2000" b="0" i="0" u="none" strike="noStrike" kern="0" cap="none" spc="0" normalizeH="0" baseline="0" noProof="0" dirty="0">
                <a:ln>
                  <a:noFill/>
                </a:ln>
                <a:solidFill>
                  <a:srgbClr val="000000"/>
                </a:solidFill>
                <a:effectLst/>
                <a:uLnTx/>
                <a:uFillTx/>
                <a:latin typeface="SourceHanSerifCN-Regular"/>
                <a:ea typeface="宋体" panose="02010600030101010101" pitchFamily="2" charset="-122"/>
                <a:cs typeface="宋体" panose="02010600030101010101" pitchFamily="2" charset="-122"/>
              </a:rPr>
              <a:t>是否中立</a:t>
            </a:r>
            <a:r>
              <a:rPr kumimoji="0" lang="zh-CN" altLang="zh-CN" sz="2000" b="0" i="0" u="none" strike="noStrike" kern="0" cap="none" spc="0" normalizeH="0" baseline="0" noProof="0" dirty="0">
                <a:ln>
                  <a:noFill/>
                </a:ln>
                <a:solidFill>
                  <a:srgbClr val="000000"/>
                </a:solidFill>
                <a:effectLst/>
                <a:uLnTx/>
                <a:uFillTx/>
                <a:latin typeface="SourceHanSerifCN-Regular"/>
                <a:ea typeface="宋体" panose="02010600030101010101" pitchFamily="2" charset="-122"/>
                <a:cs typeface="宋体" panose="02010600030101010101" pitchFamily="2" charset="-122"/>
              </a:rPr>
              <a:t>很重要。由于原始的</a:t>
            </a:r>
            <a:r>
              <a:rPr kumimoji="0" lang="en-US" altLang="zh-CN" sz="2000" b="0" i="0" u="none" strike="noStrike" kern="0" cap="none" spc="0" normalizeH="0" baseline="0" noProof="0" dirty="0">
                <a:ln>
                  <a:noFill/>
                </a:ln>
                <a:solidFill>
                  <a:srgbClr val="000000"/>
                </a:solidFill>
                <a:effectLst/>
                <a:uLnTx/>
                <a:uFillTx/>
                <a:latin typeface="Times-Roman"/>
                <a:ea typeface="宋体" panose="02010600030101010101" pitchFamily="2" charset="-122"/>
                <a:cs typeface="宋体" panose="02010600030101010101" pitchFamily="2" charset="-122"/>
              </a:rPr>
              <a:t>ARC</a:t>
            </a:r>
            <a:r>
              <a:rPr kumimoji="0" lang="zh-CN" altLang="zh-CN" sz="2000" b="0" i="0" u="none" strike="noStrike" kern="0" cap="none" spc="0" normalizeH="0" baseline="0" noProof="0" dirty="0">
                <a:ln>
                  <a:noFill/>
                </a:ln>
                <a:solidFill>
                  <a:srgbClr val="000000"/>
                </a:solidFill>
                <a:effectLst/>
                <a:uLnTx/>
                <a:uFillTx/>
                <a:latin typeface="SourceHanSerifCN-Regular"/>
                <a:ea typeface="宋体" panose="02010600030101010101" pitchFamily="2" charset="-122"/>
                <a:cs typeface="宋体" panose="02010600030101010101" pitchFamily="2" charset="-122"/>
              </a:rPr>
              <a:t>数据不包括中立的立场，我们的众包注释只产生</a:t>
            </a:r>
            <a:r>
              <a:rPr kumimoji="0" lang="en-US" altLang="zh-CN" sz="2000" b="0" i="0" u="none" strike="noStrike" kern="0" cap="none" spc="0" normalizeH="0" baseline="0" noProof="0" dirty="0">
                <a:ln>
                  <a:noFill/>
                </a:ln>
                <a:solidFill>
                  <a:srgbClr val="000000"/>
                </a:solidFill>
                <a:effectLst/>
                <a:uLnTx/>
                <a:uFillTx/>
                <a:latin typeface="Times-Roman"/>
                <a:ea typeface="宋体" panose="02010600030101010101" pitchFamily="2" charset="-122"/>
                <a:cs typeface="宋体" panose="02010600030101010101" pitchFamily="2" charset="-122"/>
              </a:rPr>
              <a:t>350</a:t>
            </a:r>
            <a:r>
              <a:rPr kumimoji="0" lang="zh-CN" altLang="zh-CN" sz="2000" b="0" i="0" u="none" strike="noStrike" kern="0" cap="none" spc="0" normalizeH="0" baseline="0" noProof="0" dirty="0">
                <a:ln>
                  <a:noFill/>
                </a:ln>
                <a:solidFill>
                  <a:srgbClr val="000000"/>
                </a:solidFill>
                <a:effectLst/>
                <a:uLnTx/>
                <a:uFillTx/>
                <a:latin typeface="SourceHanSerifCN-Regular"/>
                <a:ea typeface="宋体" panose="02010600030101010101" pitchFamily="2" charset="-122"/>
                <a:cs typeface="宋体" panose="02010600030101010101" pitchFamily="2" charset="-122"/>
              </a:rPr>
              <a:t>个中立的例子。因此，我们在中立类中添加了额外的</a:t>
            </a:r>
            <a:r>
              <a:rPr kumimoji="0" lang="zh-CN" altLang="zh-CN" sz="2000" b="0" i="0" u="none" strike="noStrike" kern="0" cap="none" spc="0" normalizeH="0" baseline="0" noProof="0" dirty="0">
                <a:ln>
                  <a:noFill/>
                </a:ln>
                <a:solidFill>
                  <a:srgbClr val="000000"/>
                </a:solidFill>
                <a:effectLst/>
                <a:uLnTx/>
                <a:uFillTx/>
                <a:latin typeface="Sa3mSerifCN-Regular"/>
                <a:ea typeface="宋体" panose="02010600030101010101" pitchFamily="2" charset="-122"/>
                <a:cs typeface="宋体" panose="02010600030101010101" pitchFamily="2" charset="-122"/>
              </a:rPr>
              <a:t>既不</a:t>
            </a:r>
            <a:r>
              <a:rPr kumimoji="0" lang="zh-CN" altLang="zh-CN" sz="2000" b="0" i="0" u="none" strike="noStrike" kern="0" cap="none" spc="0" normalizeH="0" baseline="0" noProof="0" dirty="0">
                <a:ln>
                  <a:noFill/>
                </a:ln>
                <a:solidFill>
                  <a:srgbClr val="000000"/>
                </a:solidFill>
                <a:effectLst/>
                <a:uLnTx/>
                <a:uFillTx/>
                <a:latin typeface="SourceHanSerifCN-Regular"/>
                <a:ea typeface="宋体" panose="02010600030101010101" pitchFamily="2" charset="-122"/>
                <a:cs typeface="宋体" panose="02010600030101010101" pitchFamily="2" charset="-122"/>
              </a:rPr>
              <a:t>支持也不反对的例子。这些例子是通过排列现有的主题和评论自动构建的。我们将数据集中</a:t>
            </a:r>
            <a:r>
              <a:rPr kumimoji="0" lang="en-US" altLang="zh-CN" sz="2000" b="0" i="0" u="none" strike="noStrike" kern="0" cap="none" spc="0" normalizeH="0" baseline="0" noProof="0" dirty="0" err="1">
                <a:ln>
                  <a:noFill/>
                </a:ln>
                <a:solidFill>
                  <a:srgbClr val="000000"/>
                </a:solidFill>
                <a:effectLst/>
                <a:uLnTx/>
                <a:uFillTx/>
                <a:latin typeface="Times-Roman"/>
                <a:ea typeface="宋体" panose="02010600030101010101" pitchFamily="2" charset="-122"/>
                <a:cs typeface="宋体" panose="02010600030101010101" pitchFamily="2" charset="-122"/>
              </a:rPr>
              <a:t>Heur</a:t>
            </a:r>
            <a:r>
              <a:rPr kumimoji="0" lang="zh-CN" altLang="zh-CN" sz="2000" b="0" i="0" u="none" strike="noStrike" kern="0" cap="none" spc="0" normalizeH="0" baseline="0" noProof="0" dirty="0">
                <a:ln>
                  <a:noFill/>
                </a:ln>
                <a:solidFill>
                  <a:srgbClr val="000000"/>
                </a:solidFill>
                <a:effectLst/>
                <a:uLnTx/>
                <a:uFillTx/>
                <a:latin typeface="SourceHanSerifCN-Regular"/>
                <a:ea typeface="宋体" panose="02010600030101010101" pitchFamily="2" charset="-122"/>
                <a:cs typeface="宋体" panose="02010600030101010101" pitchFamily="2" charset="-122"/>
              </a:rPr>
              <a:t>或</a:t>
            </a:r>
            <a:r>
              <a:rPr kumimoji="0" lang="en-US" altLang="zh-CN" sz="2000" b="0" i="0" u="none" strike="noStrike" kern="0" cap="none" spc="0" normalizeH="0" baseline="0" noProof="0" dirty="0" err="1">
                <a:ln>
                  <a:noFill/>
                </a:ln>
                <a:solidFill>
                  <a:srgbClr val="000000"/>
                </a:solidFill>
                <a:effectLst/>
                <a:uLnTx/>
                <a:uFillTx/>
                <a:latin typeface="Times-Roman"/>
                <a:ea typeface="宋体" panose="02010600030101010101" pitchFamily="2" charset="-122"/>
                <a:cs typeface="宋体" panose="02010600030101010101" pitchFamily="2" charset="-122"/>
              </a:rPr>
              <a:t>Corr</a:t>
            </a:r>
            <a:r>
              <a:rPr kumimoji="0" lang="zh-CN" altLang="zh-CN" sz="2000" b="0" i="0" u="none" strike="noStrike" kern="0" cap="none" spc="0" normalizeH="0" baseline="0" noProof="0" dirty="0">
                <a:ln>
                  <a:noFill/>
                </a:ln>
                <a:solidFill>
                  <a:srgbClr val="000000"/>
                </a:solidFill>
                <a:effectLst/>
                <a:uLnTx/>
                <a:uFillTx/>
                <a:latin typeface="SourceHanSerifCN-Regular"/>
                <a:ea typeface="宋体" panose="02010600030101010101" pitchFamily="2" charset="-122"/>
                <a:cs typeface="宋体" panose="02010600030101010101" pitchFamily="2" charset="-122"/>
              </a:rPr>
              <a:t>类型的每个条目转换为概率为</a:t>
            </a:r>
            <a:r>
              <a:rPr kumimoji="0" lang="en-US" altLang="zh-CN" sz="2000" b="0" i="0" u="none" strike="noStrike" kern="0" cap="none" spc="0" normalizeH="0" baseline="0" noProof="0" dirty="0">
                <a:ln>
                  <a:noFill/>
                </a:ln>
                <a:solidFill>
                  <a:srgbClr val="000000"/>
                </a:solidFill>
                <a:effectLst/>
                <a:uLnTx/>
                <a:uFillTx/>
                <a:latin typeface="Times-Roman"/>
                <a:ea typeface="宋体" panose="02010600030101010101" pitchFamily="2" charset="-122"/>
                <a:cs typeface="宋体" panose="02010600030101010101" pitchFamily="2" charset="-122"/>
              </a:rPr>
              <a:t>0.5</a:t>
            </a:r>
            <a:r>
              <a:rPr kumimoji="0" lang="zh-CN" altLang="zh-CN" sz="2000" b="0" i="0" u="none" strike="noStrike" kern="0" cap="none" spc="0" normalizeH="0" baseline="0" noProof="0" dirty="0">
                <a:ln>
                  <a:noFill/>
                </a:ln>
                <a:solidFill>
                  <a:srgbClr val="000000"/>
                </a:solidFill>
                <a:effectLst/>
                <a:uLnTx/>
                <a:uFillTx/>
                <a:latin typeface="SourceHanSerifCN-Regular"/>
                <a:ea typeface="宋体" panose="02010600030101010101" pitchFamily="2" charset="-122"/>
                <a:cs typeface="宋体" panose="02010600030101010101" pitchFamily="2" charset="-122"/>
              </a:rPr>
              <a:t>的不同主题的中性示例。</a:t>
            </a:r>
            <a:endParaRPr kumimoji="0" lang="zh-CN" altLang="en-US" sz="2000" b="0" i="0" u="none" strike="noStrike" kern="1200" cap="none" spc="0" normalizeH="0" baseline="0" noProof="0" dirty="0">
              <a:ln>
                <a:noFill/>
              </a:ln>
              <a:effectLst/>
              <a:uLnTx/>
              <a:uFillTx/>
              <a:latin typeface="等线" panose="020F0502020204030204"/>
              <a:ea typeface="等线" panose="02010600030101010101" pitchFamily="2" charset="-122"/>
            </a:endParaRPr>
          </a:p>
          <a:p>
            <a:endParaRPr lang="zh-CN" altLang="en-US" dirty="0"/>
          </a:p>
        </p:txBody>
      </p:sp>
    </p:spTree>
    <p:extLst>
      <p:ext uri="{BB962C8B-B14F-4D97-AF65-F5344CB8AC3E}">
        <p14:creationId xmlns:p14="http://schemas.microsoft.com/office/powerpoint/2010/main" val="1362654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53578D-1E19-B682-FDD4-1A56A30A9A38}"/>
              </a:ext>
            </a:extLst>
          </p:cNvPr>
          <p:cNvSpPr>
            <a:spLocks noGrp="1"/>
          </p:cNvSpPr>
          <p:nvPr>
            <p:ph type="title"/>
          </p:nvPr>
        </p:nvSpPr>
        <p:spPr/>
        <p:txBody>
          <a:bodyPr/>
          <a:lstStyle/>
          <a:p>
            <a:r>
              <a:rPr lang="en-US" altLang="zh-CN" b="1">
                <a:effectLst>
                  <a:outerShdw blurRad="38100" dist="38100" dir="2700000" algn="tl">
                    <a:srgbClr val="000000">
                      <a:alpha val="43137"/>
                    </a:srgbClr>
                  </a:outerShdw>
                </a:effectLst>
                <a:latin typeface="NimbusRomNo9L-Medi"/>
              </a:rPr>
              <a:t>VAST Dataset-</a:t>
            </a:r>
            <a:r>
              <a:rPr lang="zh-CN" altLang="en-US" b="1" dirty="0">
                <a:effectLst>
                  <a:outerShdw blurRad="38100" dist="38100" dir="2700000" algn="tl">
                    <a:srgbClr val="000000">
                      <a:alpha val="43137"/>
                    </a:srgbClr>
                  </a:outerShdw>
                </a:effectLst>
                <a:latin typeface="NimbusRomNo9L-Medi"/>
              </a:rPr>
              <a:t>数据分析</a:t>
            </a:r>
          </a:p>
        </p:txBody>
      </p:sp>
      <p:sp>
        <p:nvSpPr>
          <p:cNvPr id="3" name="内容占位符 2">
            <a:extLst>
              <a:ext uri="{FF2B5EF4-FFF2-40B4-BE49-F238E27FC236}">
                <a16:creationId xmlns:a16="http://schemas.microsoft.com/office/drawing/2014/main" id="{AEFE7781-6921-C2EC-7075-21B967F4BE68}"/>
              </a:ext>
            </a:extLst>
          </p:cNvPr>
          <p:cNvSpPr>
            <a:spLocks noGrp="1"/>
          </p:cNvSpPr>
          <p:nvPr>
            <p:ph idx="1"/>
          </p:nvPr>
        </p:nvSpPr>
        <p:spPr>
          <a:xfrm>
            <a:off x="838200" y="1518083"/>
            <a:ext cx="10515600" cy="2856547"/>
          </a:xfrm>
        </p:spPr>
        <p:txBody>
          <a:bodyPr>
            <a:normAutofit/>
          </a:bodyPr>
          <a:lstStyle/>
          <a:p>
            <a:pPr algn="l">
              <a:lnSpc>
                <a:spcPct val="100000"/>
              </a:lnSpc>
            </a:pPr>
            <a:r>
              <a:rPr lang="zh-CN" altLang="zh-CN" sz="1800" kern="0">
                <a:solidFill>
                  <a:srgbClr val="000000"/>
                </a:solidFill>
                <a:effectLst/>
                <a:latin typeface="SourceHanSerifCN-Regular"/>
                <a:ea typeface="宋体" panose="02010600030101010101" pitchFamily="2" charset="-122"/>
                <a:cs typeface="宋体" panose="02010600030101010101" pitchFamily="2" charset="-122"/>
              </a:rPr>
              <a:t>我们使用</a:t>
            </a:r>
            <a:r>
              <a:rPr lang="en-US" altLang="zh-CN" sz="1800" kern="0">
                <a:solidFill>
                  <a:srgbClr val="000000"/>
                </a:solidFill>
                <a:effectLst/>
                <a:latin typeface="SourceHanSerifCN-Regular"/>
                <a:ea typeface="宋体" panose="02010600030101010101" pitchFamily="2" charset="-122"/>
                <a:cs typeface="宋体" panose="02010600030101010101" pitchFamily="2" charset="-122"/>
              </a:rPr>
              <a:t> Krippendorff α </a:t>
            </a:r>
            <a:r>
              <a:rPr lang="zh-CN" altLang="zh-CN" sz="1800" kern="0">
                <a:solidFill>
                  <a:srgbClr val="000000"/>
                </a:solidFill>
                <a:effectLst/>
                <a:latin typeface="SourceHanSerifCN-Regular"/>
                <a:ea typeface="宋体" panose="02010600030101010101" pitchFamily="2" charset="-122"/>
                <a:cs typeface="宋体" panose="02010600030101010101" pitchFamily="2" charset="-122"/>
              </a:rPr>
              <a:t>计算</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了注释者之间的一致度（</a:t>
            </a:r>
            <a:r>
              <a:rPr lang="en-US" altLang="zh-CN" sz="1800" kern="0" dirty="0">
                <a:solidFill>
                  <a:srgbClr val="000000"/>
                </a:solidFill>
                <a:effectLst/>
                <a:latin typeface="SourceHanSerifCN-Regular"/>
                <a:ea typeface="宋体" panose="02010600030101010101" pitchFamily="2" charset="-122"/>
                <a:cs typeface="宋体" panose="02010600030101010101" pitchFamily="2" charset="-122"/>
              </a:rPr>
              <a:t>0.427</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）和一致度百分比（</a:t>
            </a:r>
            <a:r>
              <a:rPr lang="en-US" altLang="zh-CN" sz="1800" kern="0" dirty="0">
                <a:solidFill>
                  <a:srgbClr val="000000"/>
                </a:solidFill>
                <a:effectLst/>
                <a:latin typeface="SourceHanSerifCN-Regular"/>
                <a:ea typeface="宋体" panose="02010600030101010101" pitchFamily="2" charset="-122"/>
                <a:cs typeface="宋体" panose="02010600030101010101" pitchFamily="2" charset="-122"/>
              </a:rPr>
              <a:t>75%</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），这表明一致度高于随机一致度。我们看到，虽然这项任务具有挑战性，但注释者在大多数情况下都能达成一致。</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lnSpc>
                <a:spcPct val="100000"/>
              </a:lnSpc>
            </a:pP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我们观察到，</a:t>
            </a:r>
            <a:r>
              <a:rPr lang="zh-CN" altLang="en-US" sz="1800" kern="0" dirty="0">
                <a:solidFill>
                  <a:srgbClr val="000000"/>
                </a:solidFill>
                <a:effectLst/>
                <a:latin typeface="SourceHanSerifCN-Regular"/>
                <a:ea typeface="宋体" panose="02010600030101010101" pitchFamily="2" charset="-122"/>
                <a:cs typeface="宋体" panose="02010600030101010101" pitchFamily="2" charset="-122"/>
              </a:rPr>
              <a:t>我们发现，造成分歧的最常见原因是注释者对过于笼统或半相关主题的立场推</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断。我们的注释捕获了评论中的语义和立场复杂性，不限于每个文本的单个主题。这增加了预测和标注此数据立场的难度。除了立场的复杂性，注释在主题的表达方式上提供了很大的多样性，每个评论的中位数为</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4</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个独特的</a:t>
            </a:r>
            <a:r>
              <a:rPr lang="zh-CN" altLang="zh-CN" sz="1800" kern="0">
                <a:solidFill>
                  <a:srgbClr val="000000"/>
                </a:solidFill>
                <a:effectLst/>
                <a:latin typeface="SourceHanSerifCN-Regular"/>
                <a:ea typeface="宋体" panose="02010600030101010101" pitchFamily="2" charset="-122"/>
                <a:cs typeface="宋体" panose="02010600030101010101" pitchFamily="2" charset="-122"/>
              </a:rPr>
              <a:t>主题</a:t>
            </a:r>
            <a:r>
              <a:rPr lang="zh-CN" altLang="en-US" sz="1800" kern="0">
                <a:solidFill>
                  <a:srgbClr val="000000"/>
                </a:solidFill>
                <a:effectLst/>
                <a:latin typeface="SourceHanSerifCN-Regular"/>
                <a:ea typeface="宋体" panose="02010600030101010101" pitchFamily="2" charset="-122"/>
                <a:cs typeface="宋体" panose="02010600030101010101" pitchFamily="2" charset="-122"/>
              </a:rPr>
              <a:t>，</a:t>
            </a:r>
            <a:r>
              <a:rPr lang="zh-CN" altLang="zh-CN" sz="1800" kern="0">
                <a:solidFill>
                  <a:srgbClr val="000000"/>
                </a:solidFill>
                <a:effectLst/>
                <a:latin typeface="SourceHanSerifCN-Regular"/>
                <a:ea typeface="宋体" panose="02010600030101010101" pitchFamily="2" charset="-122"/>
                <a:cs typeface="宋体" panose="02010600030101010101" pitchFamily="2" charset="-122"/>
              </a:rPr>
              <a:t> 与</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将自己限制在一个短语</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例如，</a:t>
            </a:r>
            <a:r>
              <a:rPr lang="en-US" altLang="zh-CN" sz="1800" kern="0" dirty="0">
                <a:solidFill>
                  <a:srgbClr val="000000"/>
                </a:solidFill>
                <a:effectLst/>
                <a:latin typeface="SourceHanSerifCN-Regular"/>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枪支控制</a:t>
            </a:r>
            <a:r>
              <a:rPr lang="en-US" altLang="zh-CN" sz="1800" kern="0" dirty="0">
                <a:solidFill>
                  <a:srgbClr val="000000"/>
                </a:solidFill>
                <a:effectLst/>
                <a:latin typeface="SourceHanSerifCN-Regular"/>
                <a:ea typeface="宋体" panose="02010600030101010101" pitchFamily="2" charset="-122"/>
                <a:cs typeface="宋体" panose="02010600030101010101" pitchFamily="2" charset="-122"/>
              </a:rPr>
              <a:t>”</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相比</a:t>
            </a:r>
            <a:r>
              <a:rPr lang="zh-CN" altLang="en-US" sz="1800" kern="0" dirty="0">
                <a:solidFill>
                  <a:srgbClr val="000000"/>
                </a:solidFill>
                <a:effectLst/>
                <a:latin typeface="SourceHanSerifCN-Regular"/>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这更准确地捕捉了人类如何讨论一个话题。每个评论的主题的多样性使我们的数据集具有挑战性，并且每个主题的示例数量较少</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每个主题示例的中位数为</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1</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，平均值为</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2.4)</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，使我们的数据集非常适合开发用于零样本和少样本立场检测的模型。</a:t>
            </a:r>
            <a:endParaRPr lang="en-US" altLang="zh-CN" sz="1800" kern="0" dirty="0">
              <a:solidFill>
                <a:srgbClr val="000000"/>
              </a:solidFill>
              <a:effectLst/>
              <a:latin typeface="SourceHanSerifCN-Regular"/>
              <a:ea typeface="宋体" panose="02010600030101010101" pitchFamily="2" charset="-122"/>
              <a:cs typeface="宋体" panose="02010600030101010101" pitchFamily="2" charset="-122"/>
            </a:endParaRPr>
          </a:p>
          <a:p>
            <a:endParaRPr lang="zh-CN" altLang="en-US" dirty="0"/>
          </a:p>
        </p:txBody>
      </p:sp>
      <p:pic>
        <p:nvPicPr>
          <p:cNvPr id="5" name="图片 4">
            <a:extLst>
              <a:ext uri="{FF2B5EF4-FFF2-40B4-BE49-F238E27FC236}">
                <a16:creationId xmlns:a16="http://schemas.microsoft.com/office/drawing/2014/main" id="{89A659D5-142B-DEC1-E49C-69F58105CBF9}"/>
              </a:ext>
            </a:extLst>
          </p:cNvPr>
          <p:cNvPicPr>
            <a:picLocks noChangeAspect="1"/>
          </p:cNvPicPr>
          <p:nvPr/>
        </p:nvPicPr>
        <p:blipFill>
          <a:blip r:embed="rId2"/>
          <a:stretch>
            <a:fillRect/>
          </a:stretch>
        </p:blipFill>
        <p:spPr>
          <a:xfrm>
            <a:off x="1617289" y="4374630"/>
            <a:ext cx="4105848" cy="2181529"/>
          </a:xfrm>
          <a:prstGeom prst="rect">
            <a:avLst/>
          </a:prstGeom>
        </p:spPr>
      </p:pic>
      <p:sp>
        <p:nvSpPr>
          <p:cNvPr id="6" name="文本框 5">
            <a:extLst>
              <a:ext uri="{FF2B5EF4-FFF2-40B4-BE49-F238E27FC236}">
                <a16:creationId xmlns:a16="http://schemas.microsoft.com/office/drawing/2014/main" id="{BB6CACE2-0B4C-D13B-ED89-40CEA1CE0A54}"/>
              </a:ext>
            </a:extLst>
          </p:cNvPr>
          <p:cNvSpPr txBox="1"/>
          <p:nvPr/>
        </p:nvSpPr>
        <p:spPr>
          <a:xfrm>
            <a:off x="6574321" y="5198585"/>
            <a:ext cx="4105848" cy="1077218"/>
          </a:xfrm>
          <a:prstGeom prst="rect">
            <a:avLst/>
          </a:prstGeom>
          <a:noFill/>
        </p:spPr>
        <p:txBody>
          <a:bodyPr wrap="square" rtlCol="0">
            <a:spAutoFit/>
          </a:bodyPr>
          <a:lstStyle/>
          <a:p>
            <a:r>
              <a:rPr lang="zh-CN" altLang="en-US" sz="1600">
                <a:solidFill>
                  <a:srgbClr val="000000"/>
                </a:solidFill>
                <a:effectLst/>
                <a:latin typeface="SourceHanSerifCN-Regular"/>
              </a:rPr>
              <a:t>表 </a:t>
            </a:r>
            <a:r>
              <a:rPr lang="en-US" altLang="zh-CN" sz="1600">
                <a:solidFill>
                  <a:srgbClr val="000000"/>
                </a:solidFill>
                <a:effectLst/>
                <a:latin typeface="Times-Roman"/>
              </a:rPr>
              <a:t>3</a:t>
            </a:r>
            <a:r>
              <a:rPr lang="en-US" altLang="zh-CN" sz="1600" dirty="0">
                <a:solidFill>
                  <a:srgbClr val="000000"/>
                </a:solidFill>
                <a:effectLst/>
                <a:latin typeface="Times-Roman"/>
              </a:rPr>
              <a:t>:</a:t>
            </a:r>
            <a:r>
              <a:rPr lang="en-US" altLang="zh-CN" sz="1600">
                <a:solidFill>
                  <a:srgbClr val="000000"/>
                </a:solidFill>
                <a:effectLst/>
                <a:latin typeface="Times-Roman"/>
              </a:rPr>
              <a:t>VAST</a:t>
            </a:r>
            <a:r>
              <a:rPr lang="zh-CN" altLang="en-US" sz="1600">
                <a:solidFill>
                  <a:srgbClr val="000000"/>
                </a:solidFill>
                <a:effectLst/>
                <a:latin typeface="SourceHanSerifCN-Regular"/>
              </a:rPr>
              <a:t>数 据 集 统 计 信 息 。 </a:t>
            </a:r>
            <a:r>
              <a:rPr lang="en-US" altLang="zh-CN" sz="1600">
                <a:solidFill>
                  <a:srgbClr val="000000"/>
                </a:solidFill>
                <a:effectLst/>
                <a:latin typeface="Times-Roman"/>
              </a:rPr>
              <a:t>P</a:t>
            </a:r>
            <a:r>
              <a:rPr lang="zh-CN" altLang="en-US" sz="1600">
                <a:solidFill>
                  <a:srgbClr val="000000"/>
                </a:solidFill>
                <a:effectLst/>
                <a:latin typeface="SourceHanSerifCN-Regular"/>
              </a:rPr>
              <a:t>为 赞 成 ， </a:t>
            </a:r>
            <a:r>
              <a:rPr lang="en-US" altLang="zh-CN" sz="1600">
                <a:solidFill>
                  <a:srgbClr val="000000"/>
                </a:solidFill>
                <a:effectLst/>
                <a:latin typeface="Times-Roman"/>
              </a:rPr>
              <a:t>C</a:t>
            </a:r>
            <a:r>
              <a:rPr lang="zh-CN" altLang="en-US" sz="1600">
                <a:solidFill>
                  <a:srgbClr val="000000"/>
                </a:solidFill>
                <a:effectLst/>
                <a:latin typeface="SourceHanSerifCN-Regular"/>
              </a:rPr>
              <a:t>为 反 对 。 </a:t>
            </a:r>
            <a:endParaRPr lang="en-US" altLang="zh-CN" sz="1600" dirty="0">
              <a:solidFill>
                <a:srgbClr val="000000"/>
              </a:solidFill>
              <a:effectLst/>
              <a:latin typeface="SourceHanSerifCN-Regular"/>
            </a:endParaRPr>
          </a:p>
          <a:p>
            <a:r>
              <a:rPr lang="zh-CN" altLang="en-US" sz="1600">
                <a:solidFill>
                  <a:srgbClr val="000000"/>
                </a:solidFill>
                <a:effectLst/>
                <a:latin typeface="SourceHanSerifCN-Regular"/>
              </a:rPr>
              <a:t>示 例 类 型 </a:t>
            </a:r>
            <a:r>
              <a:rPr lang="en-US" altLang="zh-CN" sz="1600">
                <a:solidFill>
                  <a:srgbClr val="000000"/>
                </a:solidFill>
                <a:effectLst/>
                <a:latin typeface="Times-Roman"/>
              </a:rPr>
              <a:t>:</a:t>
            </a:r>
            <a:r>
              <a:rPr lang="en-US" altLang="zh-CN" sz="1600" i="1">
                <a:solidFill>
                  <a:srgbClr val="000000"/>
                </a:solidFill>
                <a:effectLst/>
                <a:latin typeface="Times-Italic"/>
              </a:rPr>
              <a:t>Heur </a:t>
            </a:r>
            <a:r>
              <a:rPr lang="en-US" altLang="zh-CN" sz="1600">
                <a:solidFill>
                  <a:srgbClr val="000000"/>
                </a:solidFill>
                <a:effectLst/>
                <a:latin typeface="Times-Roman"/>
              </a:rPr>
              <a:t>-</a:t>
            </a:r>
            <a:r>
              <a:rPr lang="zh-CN" altLang="en-US" sz="1600">
                <a:solidFill>
                  <a:srgbClr val="000000"/>
                </a:solidFill>
                <a:effectLst/>
                <a:latin typeface="SourceHanSerifCN-Regular"/>
              </a:rPr>
              <a:t>原 始 主 题 ， </a:t>
            </a:r>
            <a:r>
              <a:rPr lang="en-US" altLang="zh-CN" sz="1600" i="1">
                <a:solidFill>
                  <a:srgbClr val="000000"/>
                </a:solidFill>
                <a:effectLst/>
                <a:latin typeface="Times-Italic"/>
              </a:rPr>
              <a:t>Corr </a:t>
            </a:r>
            <a:r>
              <a:rPr lang="en-US" altLang="zh-CN" sz="1600">
                <a:solidFill>
                  <a:srgbClr val="000000"/>
                </a:solidFill>
                <a:effectLst/>
                <a:latin typeface="Times-Roman"/>
              </a:rPr>
              <a:t>-</a:t>
            </a:r>
            <a:r>
              <a:rPr lang="zh-CN" altLang="en-US" sz="1600">
                <a:solidFill>
                  <a:srgbClr val="000000"/>
                </a:solidFill>
                <a:effectLst/>
                <a:latin typeface="SourceHanSerifCN-Regular"/>
              </a:rPr>
              <a:t>更 正 主 题 ， </a:t>
            </a:r>
            <a:r>
              <a:rPr lang="en-US" altLang="zh-CN" sz="1600" i="1">
                <a:solidFill>
                  <a:srgbClr val="000000"/>
                </a:solidFill>
                <a:effectLst/>
                <a:latin typeface="Times-Italic"/>
              </a:rPr>
              <a:t>List </a:t>
            </a:r>
            <a:r>
              <a:rPr lang="en-US" altLang="zh-CN" sz="1600">
                <a:solidFill>
                  <a:srgbClr val="000000"/>
                </a:solidFill>
                <a:effectLst/>
                <a:latin typeface="Times-Roman"/>
              </a:rPr>
              <a:t>-</a:t>
            </a:r>
            <a:r>
              <a:rPr lang="zh-CN" altLang="en-US" sz="1600">
                <a:solidFill>
                  <a:srgbClr val="000000"/>
                </a:solidFill>
                <a:effectLst/>
                <a:latin typeface="SourceHanSerifCN-Regular"/>
              </a:rPr>
              <a:t>列 出 主 题</a:t>
            </a:r>
            <a:endParaRPr lang="zh-CN" altLang="en-US" sz="1600" dirty="0"/>
          </a:p>
        </p:txBody>
      </p:sp>
    </p:spTree>
    <p:extLst>
      <p:ext uri="{BB962C8B-B14F-4D97-AF65-F5344CB8AC3E}">
        <p14:creationId xmlns:p14="http://schemas.microsoft.com/office/powerpoint/2010/main" val="36551075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48FCC-B34E-F751-0B15-EADA032397BF}"/>
              </a:ext>
            </a:extLst>
          </p:cNvPr>
          <p:cNvSpPr>
            <a:spLocks noGrp="1"/>
          </p:cNvSpPr>
          <p:nvPr>
            <p:ph type="title"/>
          </p:nvPr>
        </p:nvSpPr>
        <p:spPr/>
        <p:txBody>
          <a:bodyPr/>
          <a:lstStyle/>
          <a:p>
            <a:r>
              <a:rPr lang="en-US" altLang="zh-CN" sz="4400" b="1" dirty="0">
                <a:solidFill>
                  <a:srgbClr val="000000"/>
                </a:solidFill>
                <a:effectLst>
                  <a:outerShdw blurRad="38100" dist="38100" dir="2700000" algn="tl">
                    <a:srgbClr val="000000">
                      <a:alpha val="43137"/>
                    </a:srgbClr>
                  </a:outerShdw>
                </a:effectLst>
                <a:latin typeface="NimbusRomNo9L-Medi"/>
                <a:ea typeface="等线" panose="02010600030101010101" pitchFamily="2" charset="-122"/>
                <a:cs typeface="Times New Roman" panose="02020603050405020304" pitchFamily="18" charset="0"/>
              </a:rPr>
              <a:t>Methods</a:t>
            </a:r>
            <a:endParaRPr lang="zh-CN" altLang="en-US" b="1" dirty="0">
              <a:effectLst>
                <a:outerShdw blurRad="38100" dist="38100" dir="2700000" algn="tl">
                  <a:srgbClr val="000000">
                    <a:alpha val="43137"/>
                  </a:srgbClr>
                </a:outerShdw>
              </a:effectLst>
            </a:endParaRPr>
          </a:p>
        </p:txBody>
      </p:sp>
      <p:sp>
        <p:nvSpPr>
          <p:cNvPr id="3" name="内容占位符 2">
            <a:extLst>
              <a:ext uri="{FF2B5EF4-FFF2-40B4-BE49-F238E27FC236}">
                <a16:creationId xmlns:a16="http://schemas.microsoft.com/office/drawing/2014/main" id="{B987C192-3398-0DC0-3F07-7363C2932288}"/>
              </a:ext>
            </a:extLst>
          </p:cNvPr>
          <p:cNvSpPr>
            <a:spLocks noGrp="1"/>
          </p:cNvSpPr>
          <p:nvPr>
            <p:ph idx="1"/>
          </p:nvPr>
        </p:nvSpPr>
        <p:spPr>
          <a:xfrm>
            <a:off x="838200" y="1825625"/>
            <a:ext cx="10515600" cy="909779"/>
          </a:xfrm>
        </p:spPr>
        <p:txBody>
          <a:bodyPr>
            <a:normAutofit/>
          </a:bodyPr>
          <a:lstStyle/>
          <a:p>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我们开发了主题分组注意力（</a:t>
            </a:r>
            <a:r>
              <a:rPr lang="en-US" altLang="zh-CN" sz="1800" kern="0" dirty="0">
                <a:effectLst/>
                <a:latin typeface="等线" panose="02010600030101010101" pitchFamily="2" charset="-122"/>
                <a:ea typeface="宋体" panose="02010600030101010101" pitchFamily="2" charset="-122"/>
                <a:cs typeface="宋体" panose="02010600030101010101" pitchFamily="2" charset="-122"/>
              </a:rPr>
              <a:t>TGA</a:t>
            </a:r>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）网络：该模型可以在没有监督的情况下隐含地构建和使用训练主题与评估主题之间的关系。该模型包括一个上下文条件编码层，然后是使用广义主题表</a:t>
            </a:r>
            <a:r>
              <a:rPr lang="zh-CN" altLang="en-US" sz="1800" kern="0" dirty="0">
                <a:latin typeface="等线" panose="02010600030101010101" pitchFamily="2" charset="-122"/>
                <a:ea typeface="宋体" panose="02010600030101010101" pitchFamily="2" charset="-122"/>
                <a:cs typeface="宋体" panose="02010600030101010101" pitchFamily="2" charset="-122"/>
              </a:rPr>
              <a:t>示</a:t>
            </a:r>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和前馈神经网络的主题分组注意</a:t>
            </a:r>
            <a:r>
              <a:rPr lang="zh-CN" altLang="en-US" sz="1800" kern="0" dirty="0">
                <a:effectLst/>
                <a:latin typeface="等线" panose="02010600030101010101" pitchFamily="2" charset="-122"/>
                <a:ea typeface="宋体" panose="02010600030101010101" pitchFamily="2" charset="-122"/>
                <a:cs typeface="宋体" panose="02010600030101010101" pitchFamily="2" charset="-122"/>
              </a:rPr>
              <a:t>力</a:t>
            </a:r>
            <a:r>
              <a:rPr lang="zh-CN" altLang="zh-CN" sz="1800" kern="0" dirty="0">
                <a:effectLst/>
                <a:latin typeface="等线" panose="02010600030101010101" pitchFamily="2" charset="-122"/>
                <a:ea typeface="宋体" panose="02010600030101010101" pitchFamily="2" charset="-122"/>
                <a:cs typeface="宋体" panose="02010600030101010101" pitchFamily="2"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pic>
        <p:nvPicPr>
          <p:cNvPr id="5" name="图片 4">
            <a:extLst>
              <a:ext uri="{FF2B5EF4-FFF2-40B4-BE49-F238E27FC236}">
                <a16:creationId xmlns:a16="http://schemas.microsoft.com/office/drawing/2014/main" id="{2BCEE0CC-883A-9207-4F37-A50293F388C7}"/>
              </a:ext>
            </a:extLst>
          </p:cNvPr>
          <p:cNvPicPr>
            <a:picLocks noChangeAspect="1"/>
          </p:cNvPicPr>
          <p:nvPr/>
        </p:nvPicPr>
        <p:blipFill>
          <a:blip r:embed="rId2"/>
          <a:stretch>
            <a:fillRect/>
          </a:stretch>
        </p:blipFill>
        <p:spPr>
          <a:xfrm>
            <a:off x="872914" y="2735404"/>
            <a:ext cx="5036729" cy="2919698"/>
          </a:xfrm>
          <a:prstGeom prst="rect">
            <a:avLst/>
          </a:prstGeom>
        </p:spPr>
      </p:pic>
      <p:sp>
        <p:nvSpPr>
          <p:cNvPr id="6" name="文本框 5">
            <a:extLst>
              <a:ext uri="{FF2B5EF4-FFF2-40B4-BE49-F238E27FC236}">
                <a16:creationId xmlns:a16="http://schemas.microsoft.com/office/drawing/2014/main" id="{1A8ADF52-D451-D601-A244-09CDCDA34D89}"/>
              </a:ext>
            </a:extLst>
          </p:cNvPr>
          <p:cNvSpPr txBox="1"/>
          <p:nvPr/>
        </p:nvSpPr>
        <p:spPr>
          <a:xfrm>
            <a:off x="1156695" y="5715298"/>
            <a:ext cx="4083785" cy="923330"/>
          </a:xfrm>
          <a:prstGeom prst="rect">
            <a:avLst/>
          </a:prstGeom>
          <a:noFill/>
        </p:spPr>
        <p:txBody>
          <a:bodyPr wrap="square" rtlCol="0">
            <a:spAutoFit/>
          </a:bodyPr>
          <a:lstStyle/>
          <a:p>
            <a:r>
              <a:rPr lang="en-US" altLang="zh-CN"/>
              <a:t>TGA </a:t>
            </a:r>
            <a:r>
              <a:rPr lang="zh-CN" altLang="en-US"/>
              <a:t>网络结构。</a:t>
            </a:r>
            <a:r>
              <a:rPr lang="en-US" altLang="zh-CN"/>
              <a:t>Enc </a:t>
            </a:r>
            <a:r>
              <a:rPr lang="zh-CN" altLang="en-US"/>
              <a:t>表示</a:t>
            </a:r>
            <a:r>
              <a:rPr lang="zh-CN" altLang="en-US" dirty="0"/>
              <a:t>上下文条件编码</a:t>
            </a:r>
            <a:r>
              <a:rPr lang="zh-CN" altLang="en-US"/>
              <a:t>，</a:t>
            </a:r>
            <a:r>
              <a:rPr lang="en-US" altLang="zh-CN"/>
              <a:t>GTR </a:t>
            </a:r>
            <a:r>
              <a:rPr lang="zh-CN" altLang="en-US"/>
              <a:t>表示</a:t>
            </a:r>
            <a:r>
              <a:rPr lang="zh-CN" altLang="en-US" dirty="0"/>
              <a:t>广义主题表示法</a:t>
            </a:r>
            <a:r>
              <a:rPr lang="zh-CN" altLang="en-US"/>
              <a:t>，</a:t>
            </a:r>
            <a:r>
              <a:rPr lang="en-US" altLang="zh-CN"/>
              <a:t>TGA </a:t>
            </a:r>
            <a:r>
              <a:rPr lang="zh-CN" altLang="en-US"/>
              <a:t>表示</a:t>
            </a:r>
            <a:r>
              <a:rPr lang="zh-CN" altLang="en-US" dirty="0"/>
              <a:t>主题分组注意力。</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53C8607D-4BDF-E601-BF36-D24E82BC4E31}"/>
                  </a:ext>
                </a:extLst>
              </p:cNvPr>
              <p:cNvSpPr txBox="1"/>
              <p:nvPr/>
            </p:nvSpPr>
            <p:spPr>
              <a:xfrm>
                <a:off x="6317071" y="3331645"/>
                <a:ext cx="5036729" cy="2323457"/>
              </a:xfrm>
              <a:prstGeom prst="rect">
                <a:avLst/>
              </a:prstGeom>
              <a:noFill/>
            </p:spPr>
            <p:txBody>
              <a:bodyPr wrap="square" rtlCol="0">
                <a:spAutoFit/>
              </a:bodyPr>
              <a:lstStyle/>
              <a:p>
                <a:pPr algn="l"/>
                <a:r>
                  <a:rPr lang="zh-CN" altLang="zh-CN" sz="1800" b="1" kern="0">
                    <a:solidFill>
                      <a:srgbClr val="000000"/>
                    </a:solidFill>
                    <a:effectLst/>
                    <a:latin typeface="SourceHanSerifCN-Bold"/>
                    <a:ea typeface="宋体" panose="02010600030101010101" pitchFamily="2" charset="-122"/>
                    <a:cs typeface="宋体" panose="02010600030101010101" pitchFamily="2" charset="-122"/>
                  </a:rPr>
                  <a:t>定</a:t>
                </a:r>
                <a:r>
                  <a:rPr lang="zh-CN" altLang="zh-CN" sz="1800" b="1" kern="0">
                    <a:solidFill>
                      <a:srgbClr val="000000"/>
                    </a:solidFill>
                    <a:effectLst/>
                    <a:latin typeface="等线" panose="02010600030101010101" pitchFamily="2" charset="-122"/>
                    <a:ea typeface="SourceHanSerifCN-Bold"/>
                    <a:cs typeface="宋体" panose="02010600030101010101" pitchFamily="2" charset="-122"/>
                  </a:rPr>
                  <a:t> </a:t>
                </a:r>
                <a:r>
                  <a:rPr lang="zh-CN" altLang="zh-CN" sz="1800" b="1" kern="0">
                    <a:solidFill>
                      <a:srgbClr val="000000"/>
                    </a:solidFill>
                    <a:effectLst/>
                    <a:latin typeface="SourceHanSerifCN-Bold"/>
                    <a:ea typeface="宋体" panose="02010600030101010101" pitchFamily="2" charset="-122"/>
                    <a:cs typeface="宋体" panose="02010600030101010101" pitchFamily="2" charset="-122"/>
                  </a:rPr>
                  <a:t>义</a:t>
                </a:r>
                <a:r>
                  <a:rPr lang="zh-CN" altLang="zh-CN" sz="1800" b="1" kern="0">
                    <a:solidFill>
                      <a:srgbClr val="000000"/>
                    </a:solidFill>
                    <a:effectLst/>
                    <a:latin typeface="等线" panose="02010600030101010101" pitchFamily="2" charset="-122"/>
                    <a:ea typeface="SourceHanSerifCN-Bold"/>
                    <a:cs typeface="宋体" panose="02010600030101010101" pitchFamily="2" charset="-122"/>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l"/>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设</a:t>
                </a:r>
                <a14:m>
                  <m:oMath xmlns:m="http://schemas.openxmlformats.org/officeDocument/2006/math">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𝐷</m:t>
                    </m:r>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Sup>
                      <m:sSubSup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Sup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𝑥</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𝑖</m:t>
                            </m:r>
                          </m:sub>
                        </m:s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𝑑</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𝑖</m:t>
                            </m:r>
                          </m:sub>
                        </m:s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𝑡</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𝑖</m:t>
                            </m:r>
                          </m:sub>
                        </m:s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𝑦</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𝑖</m:t>
                            </m:r>
                          </m:sub>
                        </m:s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𝑖</m:t>
                        </m:r>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=1</m:t>
                        </m:r>
                      </m:sub>
                      <m:sup>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𝑁</m:t>
                        </m:r>
                      </m:sup>
                    </m:sSubSup>
                  </m:oMath>
                </a14:m>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是一个有</a:t>
                </a:r>
                <a14:m>
                  <m:oMath xmlns:m="http://schemas.openxmlformats.org/officeDocument/2006/math">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𝑁</m:t>
                    </m:r>
                  </m:oMath>
                </a14:m>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个例子的数据集，每个例子由一个文档</a:t>
                </a:r>
                <a14:m>
                  <m:oMath xmlns:m="http://schemas.openxmlformats.org/officeDocument/2006/math">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𝑑</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𝑖</m:t>
                        </m:r>
                      </m:sub>
                    </m:sSub>
                  </m:oMath>
                </a14:m>
                <a:r>
                  <a:rPr lang="en-US" altLang="zh-CN" sz="1800" kern="0" dirty="0">
                    <a:solidFill>
                      <a:srgbClr val="000000"/>
                    </a:solidFill>
                    <a:effectLst/>
                    <a:latin typeface="Times-Roman"/>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一个评论</a:t>
                </a:r>
                <a:r>
                  <a:rPr lang="en-US" altLang="zh-CN" sz="1800" kern="0" dirty="0">
                    <a:solidFill>
                      <a:srgbClr val="000000"/>
                    </a:solidFill>
                    <a:effectLst/>
                    <a:latin typeface="Times-Roman"/>
                    <a:ea typeface="宋体" panose="02010600030101010101" pitchFamily="2" charset="-122"/>
                    <a:cs typeface="宋体" panose="02010600030101010101" pitchFamily="2" charset="-122"/>
                  </a:rPr>
                  <a:t>)</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、一个话题</a:t>
                </a:r>
                <a14:m>
                  <m:oMath xmlns:m="http://schemas.openxmlformats.org/officeDocument/2006/math">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𝑡</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𝑖</m:t>
                        </m:r>
                      </m:sub>
                    </m:sSub>
                  </m:oMath>
                </a14:m>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和一个立场标签</a:t>
                </a:r>
                <a14:m>
                  <m:oMath xmlns:m="http://schemas.openxmlformats.org/officeDocument/2006/math">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𝑦</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𝑖</m:t>
                        </m:r>
                      </m:sub>
                    </m:sSub>
                  </m:oMath>
                </a14:m>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组成。对于每个唯一的文档</a:t>
                </a:r>
                <a14:m>
                  <m:oMath xmlns:m="http://schemas.openxmlformats.org/officeDocument/2006/math">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𝑑</m:t>
                    </m:r>
                  </m:oMath>
                </a14:m>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，数据可能包含具有不同主题的示例。任务是根据立场的</a:t>
                </a:r>
                <a:r>
                  <a:rPr lang="zh-CN" altLang="zh-CN" sz="1800" kern="0" dirty="0">
                    <a:solidFill>
                      <a:srgbClr val="000000"/>
                    </a:solidFill>
                    <a:effectLst/>
                    <a:latin typeface="Sa3mSerifCN-Regular"/>
                    <a:ea typeface="宋体" panose="02010600030101010101" pitchFamily="2" charset="-122"/>
                    <a:cs typeface="宋体" panose="02010600030101010101" pitchFamily="2" charset="-122"/>
                  </a:rPr>
                  <a:t>主题短语</a:t>
                </a:r>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定义，为每个</a:t>
                </a:r>
                <a14:m>
                  <m:oMath xmlns:m="http://schemas.openxmlformats.org/officeDocument/2006/math">
                    <m:sSub>
                      <m:sSubPr>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sSub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𝑥</m:t>
                        </m:r>
                      </m:e>
                      <m:sub>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𝑖</m:t>
                        </m:r>
                      </m:sub>
                    </m:sSub>
                  </m:oMath>
                </a14:m>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预测一个立场标签</a:t>
                </a:r>
                <a14:m>
                  <m:oMath xmlns:m="http://schemas.openxmlformats.org/officeDocument/2006/math">
                    <m:acc>
                      <m:accPr>
                        <m:chr m:val="̂"/>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acc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𝑦</m:t>
                        </m:r>
                      </m:e>
                    </m:acc>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d>
                      <m:dPr>
                        <m:begChr m:val="{"/>
                        <m:endChr m:val="}"/>
                        <m:ctrlPr>
                          <a:rPr lang="zh-CN" altLang="zh-CN" sz="1800" i="1" kern="0">
                            <a:solidFill>
                              <a:srgbClr val="000000"/>
                            </a:solidFill>
                            <a:effectLst/>
                            <a:latin typeface="Cambria Math" panose="02040503050406030204" pitchFamily="18" charset="0"/>
                            <a:ea typeface="Cambria Math" panose="02040503050406030204" pitchFamily="18" charset="0"/>
                            <a:cs typeface="宋体" panose="02010600030101010101" pitchFamily="2" charset="-122"/>
                          </a:rPr>
                        </m:ctrlPr>
                      </m:dPr>
                      <m:e>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𝑝𝑟𝑜</m:t>
                        </m:r>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𝑐𝑜𝑛</m:t>
                        </m:r>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m:t>
                        </m:r>
                        <m:r>
                          <a:rPr lang="en-US" altLang="zh-CN" sz="1800" i="1" kern="0">
                            <a:solidFill>
                              <a:srgbClr val="000000"/>
                            </a:solidFill>
                            <a:effectLst/>
                            <a:latin typeface="Cambria Math" panose="02040503050406030204" pitchFamily="18" charset="0"/>
                            <a:ea typeface="宋体" panose="02010600030101010101" pitchFamily="2" charset="-122"/>
                            <a:cs typeface="宋体" panose="02010600030101010101" pitchFamily="2" charset="-122"/>
                          </a:rPr>
                          <m:t>𝑛𝑒𝑢𝑡𝑟𝑎𝑙</m:t>
                        </m:r>
                      </m:e>
                    </m:d>
                  </m:oMath>
                </a14:m>
                <a:r>
                  <a:rPr lang="zh-CN" altLang="zh-CN" sz="1800" kern="0" dirty="0">
                    <a:solidFill>
                      <a:srgbClr val="000000"/>
                    </a:solidFill>
                    <a:effectLst/>
                    <a:latin typeface="SourceHanSerifCN-Regular"/>
                    <a:ea typeface="宋体" panose="02010600030101010101" pitchFamily="2" charset="-122"/>
                    <a:cs typeface="宋体" panose="02010600030101010101" pitchFamily="2" charset="-122"/>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mc:Choice>
        <mc:Fallback xmlns="">
          <p:sp>
            <p:nvSpPr>
              <p:cNvPr id="4" name="文本框 3">
                <a:extLst>
                  <a:ext uri="{FF2B5EF4-FFF2-40B4-BE49-F238E27FC236}">
                    <a16:creationId xmlns:a16="http://schemas.microsoft.com/office/drawing/2014/main" id="{53C8607D-4BDF-E601-BF36-D24E82BC4E31}"/>
                  </a:ext>
                </a:extLst>
              </p:cNvPr>
              <p:cNvSpPr txBox="1">
                <a:spLocks noRot="1" noChangeAspect="1" noMove="1" noResize="1" noEditPoints="1" noAdjustHandles="1" noChangeArrowheads="1" noChangeShapeType="1" noTextEdit="1"/>
              </p:cNvSpPr>
              <p:nvPr/>
            </p:nvSpPr>
            <p:spPr>
              <a:xfrm>
                <a:off x="6317071" y="3331645"/>
                <a:ext cx="5036729" cy="2323457"/>
              </a:xfrm>
              <a:prstGeom prst="rect">
                <a:avLst/>
              </a:prstGeom>
              <a:blipFill>
                <a:blip r:embed="rId3"/>
                <a:stretch>
                  <a:fillRect l="-967" t="-2362" r="-3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7407308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922</TotalTime>
  <Words>4088</Words>
  <Application>Microsoft Office PowerPoint</Application>
  <PresentationFormat>宽屏</PresentationFormat>
  <Paragraphs>110</Paragraphs>
  <Slides>21</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21</vt:i4>
      </vt:variant>
    </vt:vector>
  </HeadingPairs>
  <TitlesOfParts>
    <vt:vector size="39" baseType="lpstr">
      <vt:lpstr>NimbusMonL-Regu</vt:lpstr>
      <vt:lpstr>NimbusRomNo9L-Medi</vt:lpstr>
      <vt:lpstr>NimbusRomNo9L-Regu</vt:lpstr>
      <vt:lpstr>NimbusRomNo9L-ReguItal</vt:lpstr>
      <vt:lpstr>PingFang SC</vt:lpstr>
      <vt:lpstr>Sa3mSerifCN-Regular</vt:lpstr>
      <vt:lpstr>SourceHanSerifCN-Bold</vt:lpstr>
      <vt:lpstr>SourceHanSerifCN-Regular</vt:lpstr>
      <vt:lpstr>Times-Bold</vt:lpstr>
      <vt:lpstr>Times-Italic</vt:lpstr>
      <vt:lpstr>Times-Roman</vt:lpstr>
      <vt:lpstr>等线</vt:lpstr>
      <vt:lpstr>等线 Light</vt:lpstr>
      <vt:lpstr>宋体</vt:lpstr>
      <vt:lpstr>Arial</vt:lpstr>
      <vt:lpstr>Cambria Math</vt:lpstr>
      <vt:lpstr>Segoe UI</vt:lpstr>
      <vt:lpstr>Office 主题​​</vt:lpstr>
      <vt:lpstr>Zero-Shot Stance Detection:  A Dataset and Model using Generalized Topic Representations </vt:lpstr>
      <vt:lpstr>Author</vt:lpstr>
      <vt:lpstr>Introduction</vt:lpstr>
      <vt:lpstr>文章结构</vt:lpstr>
      <vt:lpstr>Related Work</vt:lpstr>
      <vt:lpstr>VAST Dataset-数据收集</vt:lpstr>
      <vt:lpstr>VAST Dataset-数据收集</vt:lpstr>
      <vt:lpstr>VAST Dataset-数据分析</vt:lpstr>
      <vt:lpstr>Methods</vt:lpstr>
      <vt:lpstr>Methods</vt:lpstr>
      <vt:lpstr>Methods</vt:lpstr>
      <vt:lpstr>Experiments-数 据</vt:lpstr>
      <vt:lpstr>Experiments-基 线 和 模 型</vt:lpstr>
      <vt:lpstr>Experiments-基 线 和 模 型</vt:lpstr>
      <vt:lpstr>Experiments-结果</vt:lpstr>
      <vt:lpstr>Experiments-结果</vt:lpstr>
      <vt:lpstr>Experiments-结果</vt:lpstr>
      <vt:lpstr>Experiments-误差分析</vt:lpstr>
      <vt:lpstr>Experiments-立 场 和 情 感</vt:lpstr>
      <vt:lpstr>Experiments-立 场 和 情 感</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Zero-Shot Stance Detection:  A Dataset and Model using Generalized Topic Representations </dc:title>
  <dc:creator>周 怡朱南</dc:creator>
  <cp:lastModifiedBy>周 怡朱南</cp:lastModifiedBy>
  <cp:revision>12</cp:revision>
  <dcterms:created xsi:type="dcterms:W3CDTF">2023-07-24T03:20:38Z</dcterms:created>
  <dcterms:modified xsi:type="dcterms:W3CDTF">2023-08-02T15:51:48Z</dcterms:modified>
</cp:coreProperties>
</file>