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notesSlides/notesSlide15.xml" ContentType="application/vnd.openxmlformats-officedocument.presentationml.notesSlide+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409" r:id="rId2"/>
    <p:sldId id="450" r:id="rId3"/>
    <p:sldId id="410" r:id="rId4"/>
    <p:sldId id="436" r:id="rId5"/>
    <p:sldId id="510" r:id="rId6"/>
    <p:sldId id="511" r:id="rId7"/>
    <p:sldId id="512" r:id="rId8"/>
    <p:sldId id="513" r:id="rId9"/>
    <p:sldId id="514" r:id="rId10"/>
    <p:sldId id="515" r:id="rId11"/>
    <p:sldId id="516" r:id="rId12"/>
    <p:sldId id="517" r:id="rId13"/>
    <p:sldId id="518" r:id="rId14"/>
    <p:sldId id="519" r:id="rId15"/>
    <p:sldId id="520" r:id="rId16"/>
    <p:sldId id="521" r:id="rId17"/>
    <p:sldId id="522" r:id="rId18"/>
    <p:sldId id="523" r:id="rId19"/>
    <p:sldId id="524" r:id="rId20"/>
    <p:sldId id="525" r:id="rId21"/>
    <p:sldId id="526" r:id="rId22"/>
    <p:sldId id="528" r:id="rId23"/>
    <p:sldId id="529" r:id="rId24"/>
    <p:sldId id="530" r:id="rId25"/>
    <p:sldId id="46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p15:clr>
            <a:srgbClr val="A4A3A4"/>
          </p15:clr>
        </p15:guide>
        <p15:guide id="2" pos="386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何 宇馨" initials="何" lastIdx="1" clrIdx="0">
    <p:extLst>
      <p:ext uri="{19B8F6BF-5375-455C-9EA6-DF929625EA0E}">
        <p15:presenceInfo xmlns:p15="http://schemas.microsoft.com/office/powerpoint/2012/main" userId="c2110987ee61be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EAE"/>
    <a:srgbClr val="FFFFFF"/>
    <a:srgbClr val="FA90A7"/>
    <a:srgbClr val="DC8680"/>
    <a:srgbClr val="5272A7"/>
    <a:srgbClr val="FCCFDD"/>
    <a:srgbClr val="FAE0E6"/>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87755" autoAdjust="0"/>
  </p:normalViewPr>
  <p:slideViewPr>
    <p:cSldViewPr snapToGrid="0">
      <p:cViewPr varScale="1">
        <p:scale>
          <a:sx n="67" d="100"/>
          <a:sy n="67" d="100"/>
        </p:scale>
        <p:origin x="330" y="63"/>
      </p:cViewPr>
      <p:guideLst>
        <p:guide orient="horz" pos="2205"/>
        <p:guide pos="386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体" panose="02020400000000000000" charset="-122"/>
              <a:ea typeface="思源宋体" panose="02020400000000000000" charset="-122"/>
              <a:cs typeface="思源宋体" panose="020204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思源宋体" panose="02020400000000000000" charset="-122"/>
              </a:rPr>
              <a:t>2023/6/14</a:t>
            </a:fld>
            <a:endParaRPr lang="zh-CN" altLang="en-US">
              <a:cs typeface="思源宋体" panose="020204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体" panose="02020400000000000000" charset="-122"/>
              <a:ea typeface="思源宋体" panose="02020400000000000000" charset="-122"/>
              <a:cs typeface="思源宋体" panose="020204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思源宋体" panose="02020400000000000000" charset="-122"/>
              </a:rPr>
              <a:t>‹#›</a:t>
            </a:fld>
            <a:endParaRPr lang="zh-CN" altLang="en-US">
              <a:cs typeface="思源宋体" panose="02020400000000000000"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panose="02020400000000000000" charset="-122"/>
                <a:ea typeface="思源宋体" panose="02020400000000000000" charset="-122"/>
                <a:cs typeface="思源宋体" panose="020204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panose="02020400000000000000" charset="-122"/>
                <a:ea typeface="思源宋体" panose="02020400000000000000" charset="-122"/>
                <a:cs typeface="思源宋体" panose="02020400000000000000" charset="-122"/>
              </a:defRPr>
            </a:lvl1pPr>
          </a:lstStyle>
          <a:p>
            <a:fld id="{D2A48B96-639E-45A3-A0BA-2464DFDB1FAA}" type="datetimeFigureOut">
              <a:rPr lang="zh-CN" altLang="en-US" smtClean="0"/>
              <a:t>2023/6/14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panose="02020400000000000000" charset="-122"/>
                <a:ea typeface="思源宋体" panose="02020400000000000000" charset="-122"/>
                <a:cs typeface="思源宋体" panose="020204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panose="02020400000000000000" charset="-122"/>
                <a:ea typeface="思源宋体" panose="02020400000000000000" charset="-122"/>
                <a:cs typeface="思源宋体" panose="02020400000000000000"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1pPr>
    <a:lvl2pPr marL="4572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2pPr>
    <a:lvl3pPr marL="9144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3pPr>
    <a:lvl4pPr marL="13716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4pPr>
    <a:lvl5pPr marL="18288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2782765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926430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对比ＱＤ＿ＢＨＬＳＧ数据集和</a:t>
            </a:r>
            <a:r>
              <a:rPr lang="en-US" altLang="zh-CN" dirty="0"/>
              <a:t>QD</a:t>
            </a:r>
            <a:r>
              <a:rPr lang="zh-CN" altLang="en-US" dirty="0"/>
              <a:t>＿ＤＨＬＳＧ数据集上的实验结果，如果仅从高低分组数据集的角度考虑，使用抑郁自评得分越极端的用户，所训练出的模型评测结果越优良。原因是，相对ＱＤ＿ＤＨＬＳＧ数据集（正负样本各２１３个），</a:t>
            </a:r>
            <a:r>
              <a:rPr lang="en-US" altLang="zh-CN" dirty="0"/>
              <a:t>Q</a:t>
            </a:r>
            <a:r>
              <a:rPr lang="zh-CN" altLang="en-US" dirty="0"/>
              <a:t>Ｄ＿ＢＨＬＳＧ数据集上样本更少，正负样本各４２个，分值分布更极端，用户更集中，抑郁特征更突出、更显著，而离散化高低分组样本的高分组中同时包含严重抑郁用户和轻度抑郁用户。</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347208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425273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591935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290096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2818890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1002408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411901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673493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2447252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3644684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导致这种分布差异的可能原因有两个：一是不同抑郁状态的用户在ＱＱ空间和微信朋友圈的使用上有差异；二是由于部分用户（特别是有重度抑郁倾向的用户）的ＱＱ空间设置了密码无法抓取，导致样本分布的改变。</a:t>
            </a:r>
            <a:endParaRPr lang="en-US" altLang="zh-CN" dirty="0"/>
          </a:p>
          <a:p>
            <a:r>
              <a:rPr lang="zh-CN" altLang="en-US" dirty="0"/>
              <a:t>对微信朋友圈和ＱＱ空间中用户发布的帖子数的统计显示，大部分用户发布帖子数量都在５０条以下（截止填写自评量表前一年内）。</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000778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47148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3292502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363947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3376518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微信数据集因重度抑郁人数只有１４人，样本太少，实验中放弃使用相应的平衡高低分组的样本采样方法。</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094279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830550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rcRect l="24453" t="30313" r="1250" b="13808"/>
          <a:stretch>
            <a:fillRect/>
          </a:stretch>
        </p:blipFill>
        <p:spPr>
          <a:xfrm>
            <a:off x="28575" y="0"/>
            <a:ext cx="12190730" cy="6857365"/>
          </a:xfrm>
          <a:prstGeom prst="rect">
            <a:avLst/>
          </a:prstGeom>
        </p:spPr>
      </p:pic>
      <p:pic>
        <p:nvPicPr>
          <p:cNvPr id="4" name="图片 3" descr="10dd2"/>
          <p:cNvPicPr>
            <a:picLocks noChangeAspect="1"/>
          </p:cNvPicPr>
          <p:nvPr userDrawn="1"/>
        </p:nvPicPr>
        <p:blipFill>
          <a:blip r:embed="rId3"/>
          <a:srcRect r="60461" b="75208"/>
          <a:stretch>
            <a:fillRect/>
          </a:stretch>
        </p:blipFill>
        <p:spPr>
          <a:xfrm rot="16200000" flipH="1">
            <a:off x="-99060" y="-182245"/>
            <a:ext cx="1226185" cy="1028065"/>
          </a:xfrm>
          <a:prstGeom prst="rect">
            <a:avLst/>
          </a:prstGeom>
        </p:spPr>
      </p:pic>
      <p:pic>
        <p:nvPicPr>
          <p:cNvPr id="13" name="图片 12" descr="10dd2"/>
          <p:cNvPicPr>
            <a:picLocks noChangeAspect="1"/>
          </p:cNvPicPr>
          <p:nvPr userDrawn="1"/>
        </p:nvPicPr>
        <p:blipFill>
          <a:blip r:embed="rId3"/>
          <a:srcRect l="8282" t="66861" r="81320" b="4065"/>
          <a:stretch>
            <a:fillRect/>
          </a:stretch>
        </p:blipFill>
        <p:spPr>
          <a:xfrm rot="5400000">
            <a:off x="10410825" y="5253355"/>
            <a:ext cx="533400" cy="19939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rcRect l="24453" t="30313" r="1250" b="13808"/>
          <a:stretch>
            <a:fillRect/>
          </a:stretch>
        </p:blipFill>
        <p:spPr>
          <a:xfrm>
            <a:off x="28575" y="0"/>
            <a:ext cx="12190730" cy="6857365"/>
          </a:xfrm>
          <a:prstGeom prst="rect">
            <a:avLst/>
          </a:prstGeom>
        </p:spPr>
      </p:pic>
      <p:pic>
        <p:nvPicPr>
          <p:cNvPr id="4" name="图片 3" descr="10dd2"/>
          <p:cNvPicPr>
            <a:picLocks noChangeAspect="1"/>
          </p:cNvPicPr>
          <p:nvPr userDrawn="1"/>
        </p:nvPicPr>
        <p:blipFill>
          <a:blip r:embed="rId3"/>
          <a:srcRect r="60461" b="75208"/>
          <a:stretch>
            <a:fillRect/>
          </a:stretch>
        </p:blipFill>
        <p:spPr>
          <a:xfrm rot="16200000" flipH="1">
            <a:off x="-99060" y="-182245"/>
            <a:ext cx="1226185" cy="1028065"/>
          </a:xfrm>
          <a:prstGeom prst="rect">
            <a:avLst/>
          </a:prstGeom>
        </p:spPr>
      </p:pic>
      <p:pic>
        <p:nvPicPr>
          <p:cNvPr id="13" name="图片 12" descr="10dd2"/>
          <p:cNvPicPr>
            <a:picLocks noChangeAspect="1"/>
          </p:cNvPicPr>
          <p:nvPr userDrawn="1"/>
        </p:nvPicPr>
        <p:blipFill>
          <a:blip r:embed="rId3"/>
          <a:srcRect l="8282" t="66861" r="81320" b="4065"/>
          <a:stretch>
            <a:fillRect/>
          </a:stretch>
        </p:blipFill>
        <p:spPr>
          <a:xfrm rot="5400000">
            <a:off x="10410825" y="5253355"/>
            <a:ext cx="533400" cy="19939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rcRect l="24453" t="30313" r="1250" b="13808"/>
          <a:stretch>
            <a:fillRect/>
          </a:stretch>
        </p:blipFill>
        <p:spPr>
          <a:xfrm>
            <a:off x="28575" y="0"/>
            <a:ext cx="12190730" cy="6857365"/>
          </a:xfrm>
          <a:prstGeom prst="rect">
            <a:avLst/>
          </a:prstGeom>
        </p:spPr>
      </p:pic>
      <p:pic>
        <p:nvPicPr>
          <p:cNvPr id="4" name="图片 3" descr="10dd2"/>
          <p:cNvPicPr>
            <a:picLocks noChangeAspect="1"/>
          </p:cNvPicPr>
          <p:nvPr userDrawn="1"/>
        </p:nvPicPr>
        <p:blipFill>
          <a:blip r:embed="rId3"/>
          <a:srcRect r="60461" b="75208"/>
          <a:stretch>
            <a:fillRect/>
          </a:stretch>
        </p:blipFill>
        <p:spPr>
          <a:xfrm rot="16200000" flipH="1">
            <a:off x="-99060" y="-182245"/>
            <a:ext cx="1226185" cy="1028065"/>
          </a:xfrm>
          <a:prstGeom prst="rect">
            <a:avLst/>
          </a:prstGeom>
        </p:spPr>
      </p:pic>
      <p:pic>
        <p:nvPicPr>
          <p:cNvPr id="13" name="图片 12" descr="10dd2"/>
          <p:cNvPicPr>
            <a:picLocks noChangeAspect="1"/>
          </p:cNvPicPr>
          <p:nvPr userDrawn="1"/>
        </p:nvPicPr>
        <p:blipFill>
          <a:blip r:embed="rId3"/>
          <a:srcRect l="8282" t="66861" r="81320" b="4065"/>
          <a:stretch>
            <a:fillRect/>
          </a:stretch>
        </p:blipFill>
        <p:spPr>
          <a:xfrm rot="5400000">
            <a:off x="10410825" y="5253355"/>
            <a:ext cx="533400" cy="19939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rcRect l="24453" t="30313" r="1250" b="13808"/>
          <a:stretch>
            <a:fillRect/>
          </a:stretch>
        </p:blipFill>
        <p:spPr>
          <a:xfrm>
            <a:off x="28575" y="0"/>
            <a:ext cx="12190730" cy="6857365"/>
          </a:xfrm>
          <a:prstGeom prst="rect">
            <a:avLst/>
          </a:prstGeom>
        </p:spPr>
      </p:pic>
      <p:pic>
        <p:nvPicPr>
          <p:cNvPr id="4" name="图片 3" descr="10dd2"/>
          <p:cNvPicPr>
            <a:picLocks noChangeAspect="1"/>
          </p:cNvPicPr>
          <p:nvPr userDrawn="1"/>
        </p:nvPicPr>
        <p:blipFill>
          <a:blip r:embed="rId3"/>
          <a:srcRect r="60461" b="75208"/>
          <a:stretch>
            <a:fillRect/>
          </a:stretch>
        </p:blipFill>
        <p:spPr>
          <a:xfrm rot="16200000" flipH="1">
            <a:off x="-99060" y="-182245"/>
            <a:ext cx="1226185" cy="1028065"/>
          </a:xfrm>
          <a:prstGeom prst="rect">
            <a:avLst/>
          </a:prstGeom>
        </p:spPr>
      </p:pic>
      <p:pic>
        <p:nvPicPr>
          <p:cNvPr id="13" name="图片 12" descr="10dd2"/>
          <p:cNvPicPr>
            <a:picLocks noChangeAspect="1"/>
          </p:cNvPicPr>
          <p:nvPr userDrawn="1"/>
        </p:nvPicPr>
        <p:blipFill>
          <a:blip r:embed="rId3"/>
          <a:srcRect l="8282" t="66861" r="81320" b="4065"/>
          <a:stretch>
            <a:fillRect/>
          </a:stretch>
        </p:blipFill>
        <p:spPr>
          <a:xfrm rot="5400000">
            <a:off x="10410825" y="5253355"/>
            <a:ext cx="533400" cy="19939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A56D7-BE4C-5A6C-D765-47143897E4F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94078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ustDataLst>
      <p:tags r:id="rId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0.tmp"/><Relationship Id="rId4" Type="http://schemas.openxmlformats.org/officeDocument/2006/relationships/image" Target="../media/image9.tmp"/></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3.tmp"/><Relationship Id="rId5" Type="http://schemas.openxmlformats.org/officeDocument/2006/relationships/image" Target="../media/image12.tmp"/><Relationship Id="rId4" Type="http://schemas.openxmlformats.org/officeDocument/2006/relationships/image" Target="../media/image11.tmp"/></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5.tmp"/><Relationship Id="rId4" Type="http://schemas.openxmlformats.org/officeDocument/2006/relationships/image" Target="../media/image14.tmp"/></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6.tmp"/></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8.tmp"/><Relationship Id="rId4" Type="http://schemas.openxmlformats.org/officeDocument/2006/relationships/image" Target="../media/image17.tmp"/></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9.tmp"/></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3.tmp"/><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22.tmp"/><Relationship Id="rId5" Type="http://schemas.openxmlformats.org/officeDocument/2006/relationships/image" Target="../media/image21.tmp"/><Relationship Id="rId4" Type="http://schemas.openxmlformats.org/officeDocument/2006/relationships/image" Target="../media/image20.tmp"/></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25.tmp"/><Relationship Id="rId4" Type="http://schemas.openxmlformats.org/officeDocument/2006/relationships/image" Target="../media/image24.tmp"/></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9.tmp"/><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28.tmp"/><Relationship Id="rId5" Type="http://schemas.openxmlformats.org/officeDocument/2006/relationships/image" Target="../media/image27.tmp"/><Relationship Id="rId4" Type="http://schemas.openxmlformats.org/officeDocument/2006/relationships/image" Target="../media/image26.tmp"/></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31.tmp"/><Relationship Id="rId4" Type="http://schemas.openxmlformats.org/officeDocument/2006/relationships/image" Target="../media/image30.tmp"/></Relationships>
</file>

<file path=ppt/slides/_rels/slide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6.tmp"/><Relationship Id="rId4" Type="http://schemas.openxmlformats.org/officeDocument/2006/relationships/image" Target="../media/image5.tmp"/></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34.tmp"/><Relationship Id="rId5" Type="http://schemas.openxmlformats.org/officeDocument/2006/relationships/image" Target="../media/image33.tmp"/><Relationship Id="rId4" Type="http://schemas.openxmlformats.org/officeDocument/2006/relationships/image" Target="../media/image32.tmp"/></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37.tmp"/><Relationship Id="rId5" Type="http://schemas.openxmlformats.org/officeDocument/2006/relationships/image" Target="../media/image36.tmp"/><Relationship Id="rId4" Type="http://schemas.openxmlformats.org/officeDocument/2006/relationships/image" Target="../media/image35.tmp"/></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40.tmp"/><Relationship Id="rId5" Type="http://schemas.openxmlformats.org/officeDocument/2006/relationships/image" Target="../media/image39.tmp"/><Relationship Id="rId4" Type="http://schemas.openxmlformats.org/officeDocument/2006/relationships/image" Target="../media/image38.tmp"/></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8.tmp"/><Relationship Id="rId4" Type="http://schemas.openxmlformats.org/officeDocument/2006/relationships/image" Target="../media/image7.tmp"/></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942975"/>
            <a:ext cx="12192000" cy="7844790"/>
            <a:chOff x="0" y="-1485"/>
            <a:chExt cx="19200" cy="12354"/>
          </a:xfrm>
        </p:grpSpPr>
        <p:pic>
          <p:nvPicPr>
            <p:cNvPr id="3" name="图形"/>
            <p:cNvPicPr>
              <a:picLocks noChangeAspect="1"/>
            </p:cNvPicPr>
            <p:nvPr/>
          </p:nvPicPr>
          <p:blipFill>
            <a:blip r:embed="rId3"/>
            <a:srcRect t="12395" b="12395"/>
            <a:stretch>
              <a:fillRect/>
            </a:stretch>
          </p:blipFill>
          <p:spPr>
            <a:xfrm>
              <a:off x="0" y="0"/>
              <a:ext cx="19200" cy="10800"/>
            </a:xfrm>
            <a:prstGeom prst="rect">
              <a:avLst/>
            </a:prstGeom>
          </p:spPr>
        </p:pic>
        <p:pic>
          <p:nvPicPr>
            <p:cNvPr id="5" name="图形" descr="102sd"/>
            <p:cNvPicPr>
              <a:picLocks noChangeAspect="1"/>
            </p:cNvPicPr>
            <p:nvPr/>
          </p:nvPicPr>
          <p:blipFill>
            <a:blip r:embed="rId4"/>
            <a:srcRect l="45954"/>
            <a:stretch>
              <a:fillRect/>
            </a:stretch>
          </p:blipFill>
          <p:spPr>
            <a:xfrm rot="10800000" flipH="1" flipV="1">
              <a:off x="14208" y="-1485"/>
              <a:ext cx="4992" cy="12354"/>
            </a:xfrm>
            <a:prstGeom prst="rect">
              <a:avLst/>
            </a:prstGeom>
          </p:spPr>
        </p:pic>
        <p:sp>
          <p:nvSpPr>
            <p:cNvPr id="6" name="图形"/>
            <p:cNvSpPr txBox="1"/>
            <p:nvPr/>
          </p:nvSpPr>
          <p:spPr>
            <a:xfrm>
              <a:off x="3097" y="3678"/>
              <a:ext cx="13014" cy="2882"/>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4000" spc="200" dirty="0">
                  <a:latin typeface="微软雅黑" panose="020B0503020204020204" pitchFamily="34" charset="-122"/>
                  <a:ea typeface="微软雅黑" panose="020B0503020204020204" pitchFamily="34" charset="-122"/>
                </a:rPr>
                <a:t>利用准私密社交网络文本数据检测</a:t>
              </a:r>
              <a:endParaRPr lang="en-US" altLang="zh-CN" sz="4000" spc="200" dirty="0">
                <a:latin typeface="微软雅黑" panose="020B0503020204020204" pitchFamily="34" charset="-122"/>
                <a:ea typeface="微软雅黑" panose="020B0503020204020204" pitchFamily="34" charset="-122"/>
              </a:endParaRPr>
            </a:p>
            <a:p>
              <a:pPr algn="ctr">
                <a:lnSpc>
                  <a:spcPct val="150000"/>
                </a:lnSpc>
              </a:pPr>
              <a:r>
                <a:rPr lang="zh-CN" altLang="en-US" sz="4000" spc="200" dirty="0">
                  <a:latin typeface="微软雅黑" panose="020B0503020204020204" pitchFamily="34" charset="-122"/>
                  <a:ea typeface="微软雅黑" panose="020B0503020204020204" pitchFamily="34" charset="-122"/>
                </a:rPr>
                <a:t>抑郁用户的可行性分析</a:t>
              </a:r>
            </a:p>
          </p:txBody>
        </p:sp>
        <p:pic>
          <p:nvPicPr>
            <p:cNvPr id="7" name="图形" descr="10dd2"/>
            <p:cNvPicPr>
              <a:picLocks noChangeAspect="1"/>
            </p:cNvPicPr>
            <p:nvPr/>
          </p:nvPicPr>
          <p:blipFill>
            <a:blip r:embed="rId5"/>
            <a:srcRect l="8282" t="66861" r="81320" b="4065"/>
            <a:stretch>
              <a:fillRect/>
            </a:stretch>
          </p:blipFill>
          <p:spPr>
            <a:xfrm rot="5400000">
              <a:off x="3039" y="6477"/>
              <a:ext cx="782" cy="3140"/>
            </a:xfrm>
            <a:prstGeom prst="rect">
              <a:avLst/>
            </a:prstGeom>
          </p:spPr>
        </p:pic>
        <p:grpSp>
          <p:nvGrpSpPr>
            <p:cNvPr id="32" name="图形"/>
            <p:cNvGrpSpPr/>
            <p:nvPr/>
          </p:nvGrpSpPr>
          <p:grpSpPr>
            <a:xfrm>
              <a:off x="1860" y="8492"/>
              <a:ext cx="16031" cy="185"/>
              <a:chOff x="786013" y="3855465"/>
              <a:chExt cx="9052505" cy="78113"/>
            </a:xfrm>
          </p:grpSpPr>
          <p:cxnSp>
            <p:nvCxnSpPr>
              <p:cNvPr id="18" name="图形"/>
              <p:cNvCxnSpPr>
                <a:cxnSpLocks/>
              </p:cNvCxnSpPr>
              <p:nvPr/>
            </p:nvCxnSpPr>
            <p:spPr>
              <a:xfrm>
                <a:off x="786013" y="3933578"/>
                <a:ext cx="9052505"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图形"/>
              <p:cNvSpPr/>
              <p:nvPr/>
            </p:nvSpPr>
            <p:spPr>
              <a:xfrm>
                <a:off x="786013" y="3855465"/>
                <a:ext cx="991987" cy="507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2"/>
                  </a:solidFill>
                  <a:effectLst/>
                  <a:uLnTx/>
                  <a:uFillTx/>
                  <a:latin typeface="思源黑体 CN Medium" panose="020B0600000000000000" charset="-122"/>
                  <a:ea typeface="思源黑体 CN Medium" panose="020B0600000000000000" charset="-122"/>
                  <a:cs typeface="思源黑体 CN Medium" panose="020B0600000000000000" charset="-122"/>
                </a:endParaRPr>
              </a:p>
            </p:txBody>
          </p:sp>
        </p:grpSp>
        <p:sp>
          <p:nvSpPr>
            <p:cNvPr id="9" name="图形"/>
            <p:cNvSpPr/>
            <p:nvPr/>
          </p:nvSpPr>
          <p:spPr>
            <a:xfrm>
              <a:off x="1897" y="2027"/>
              <a:ext cx="841" cy="841"/>
            </a:xfrm>
            <a:prstGeom prst="star4">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2</a:t>
            </a:r>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分析方法</a:t>
            </a:r>
            <a:endPar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4" name="组合 3">
            <a:extLst>
              <a:ext uri="{FF2B5EF4-FFF2-40B4-BE49-F238E27FC236}">
                <a16:creationId xmlns:a16="http://schemas.microsoft.com/office/drawing/2014/main" id="{BB2E375C-B7A8-C175-9716-2B24998E65BC}"/>
              </a:ext>
            </a:extLst>
          </p:cNvPr>
          <p:cNvGrpSpPr/>
          <p:nvPr/>
        </p:nvGrpSpPr>
        <p:grpSpPr>
          <a:xfrm>
            <a:off x="669798" y="1326465"/>
            <a:ext cx="399415" cy="399415"/>
            <a:chOff x="1110615" y="2105660"/>
            <a:chExt cx="399415" cy="399415"/>
          </a:xfrm>
        </p:grpSpPr>
        <p:sp>
          <p:nvSpPr>
            <p:cNvPr id="5" name="图形">
              <a:extLst>
                <a:ext uri="{FF2B5EF4-FFF2-40B4-BE49-F238E27FC236}">
                  <a16:creationId xmlns:a16="http://schemas.microsoft.com/office/drawing/2014/main" id="{E3C3E36D-4B53-282A-B57E-A4CCBD228BA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6" name="图形">
              <a:extLst>
                <a:ext uri="{FF2B5EF4-FFF2-40B4-BE49-F238E27FC236}">
                  <a16:creationId xmlns:a16="http://schemas.microsoft.com/office/drawing/2014/main" id="{CC523CBE-1FB8-46AE-69B8-5D8F53F1607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7" name="文本框 6">
            <a:extLst>
              <a:ext uri="{FF2B5EF4-FFF2-40B4-BE49-F238E27FC236}">
                <a16:creationId xmlns:a16="http://schemas.microsoft.com/office/drawing/2014/main" id="{CE03E97D-C9A9-8B63-8DD6-F405BC2D6430}"/>
              </a:ext>
            </a:extLst>
          </p:cNvPr>
          <p:cNvSpPr txBox="1"/>
          <p:nvPr/>
        </p:nvSpPr>
        <p:spPr>
          <a:xfrm>
            <a:off x="1191252" y="1247785"/>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2.2</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候选特征抽取与量化</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45773693-AD13-8AF3-9B48-FCC5EAEE099A}"/>
              </a:ext>
            </a:extLst>
          </p:cNvPr>
          <p:cNvSpPr txBox="1"/>
          <p:nvPr/>
        </p:nvSpPr>
        <p:spPr>
          <a:xfrm>
            <a:off x="726382" y="1869963"/>
            <a:ext cx="11033598" cy="1603131"/>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当前研究对特征的选取主要有两种方法：一是借助</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心理学家</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对抑郁用户社交文本、网络行为、用户属性的统计和分析，</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归纳出抑郁用户的特征</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二是通过</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统计用词或行为的频率</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，根据</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相关性分析</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，得出抑郁用户与正常用户在</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用词或行为上的不同</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。本文使用了如下候选特征。</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 name="图片 8">
            <a:extLst>
              <a:ext uri="{FF2B5EF4-FFF2-40B4-BE49-F238E27FC236}">
                <a16:creationId xmlns:a16="http://schemas.microsoft.com/office/drawing/2014/main" id="{5728D2D1-F531-3425-7B4A-D574B15DDD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0398" y="3473094"/>
            <a:ext cx="3902987" cy="2261594"/>
          </a:xfrm>
          <a:prstGeom prst="rect">
            <a:avLst/>
          </a:prstGeom>
        </p:spPr>
      </p:pic>
      <p:pic>
        <p:nvPicPr>
          <p:cNvPr id="11" name="图片 10">
            <a:extLst>
              <a:ext uri="{FF2B5EF4-FFF2-40B4-BE49-F238E27FC236}">
                <a16:creationId xmlns:a16="http://schemas.microsoft.com/office/drawing/2014/main" id="{76328C89-575B-0C14-8C0A-4C8BE767CA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58286" y="3271039"/>
            <a:ext cx="3367112" cy="3067072"/>
          </a:xfrm>
          <a:prstGeom prst="rect">
            <a:avLst/>
          </a:prstGeom>
        </p:spPr>
      </p:pic>
    </p:spTree>
    <p:custDataLst>
      <p:tags r:id="rId1"/>
    </p:custDataLst>
    <p:extLst>
      <p:ext uri="{BB962C8B-B14F-4D97-AF65-F5344CB8AC3E}">
        <p14:creationId xmlns:p14="http://schemas.microsoft.com/office/powerpoint/2010/main" val="3275929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2</a:t>
            </a:r>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分析方法</a:t>
            </a:r>
            <a:endPar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4" name="组合 3">
            <a:extLst>
              <a:ext uri="{FF2B5EF4-FFF2-40B4-BE49-F238E27FC236}">
                <a16:creationId xmlns:a16="http://schemas.microsoft.com/office/drawing/2014/main" id="{BB2E375C-B7A8-C175-9716-2B24998E65BC}"/>
              </a:ext>
            </a:extLst>
          </p:cNvPr>
          <p:cNvGrpSpPr/>
          <p:nvPr/>
        </p:nvGrpSpPr>
        <p:grpSpPr>
          <a:xfrm>
            <a:off x="669798" y="1326465"/>
            <a:ext cx="399415" cy="399415"/>
            <a:chOff x="1110615" y="2105660"/>
            <a:chExt cx="399415" cy="399415"/>
          </a:xfrm>
        </p:grpSpPr>
        <p:sp>
          <p:nvSpPr>
            <p:cNvPr id="5" name="图形">
              <a:extLst>
                <a:ext uri="{FF2B5EF4-FFF2-40B4-BE49-F238E27FC236}">
                  <a16:creationId xmlns:a16="http://schemas.microsoft.com/office/drawing/2014/main" id="{E3C3E36D-4B53-282A-B57E-A4CCBD228BA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6" name="图形">
              <a:extLst>
                <a:ext uri="{FF2B5EF4-FFF2-40B4-BE49-F238E27FC236}">
                  <a16:creationId xmlns:a16="http://schemas.microsoft.com/office/drawing/2014/main" id="{CC523CBE-1FB8-46AE-69B8-5D8F53F1607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7" name="文本框 6">
            <a:extLst>
              <a:ext uri="{FF2B5EF4-FFF2-40B4-BE49-F238E27FC236}">
                <a16:creationId xmlns:a16="http://schemas.microsoft.com/office/drawing/2014/main" id="{CE03E97D-C9A9-8B63-8DD6-F405BC2D6430}"/>
              </a:ext>
            </a:extLst>
          </p:cNvPr>
          <p:cNvSpPr txBox="1"/>
          <p:nvPr/>
        </p:nvSpPr>
        <p:spPr>
          <a:xfrm>
            <a:off x="1191252" y="1247785"/>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2.2</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候选特征抽取与量化</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45773693-AD13-8AF3-9B48-FCC5EAEE099A}"/>
              </a:ext>
            </a:extLst>
          </p:cNvPr>
          <p:cNvSpPr txBox="1"/>
          <p:nvPr/>
        </p:nvSpPr>
        <p:spPr>
          <a:xfrm>
            <a:off x="726382" y="1869963"/>
            <a:ext cx="11033598" cy="418191"/>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对行为特征和语言特征采用了三种量化方式，</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 name="图片 9">
            <a:extLst>
              <a:ext uri="{FF2B5EF4-FFF2-40B4-BE49-F238E27FC236}">
                <a16:creationId xmlns:a16="http://schemas.microsoft.com/office/drawing/2014/main" id="{BBBE1DDD-DC79-31E6-843E-3E0D845DFA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4787" y="2357541"/>
            <a:ext cx="4286786" cy="3986063"/>
          </a:xfrm>
          <a:prstGeom prst="rect">
            <a:avLst/>
          </a:prstGeom>
        </p:spPr>
      </p:pic>
      <p:pic>
        <p:nvPicPr>
          <p:cNvPr id="15" name="图片 14">
            <a:extLst>
              <a:ext uri="{FF2B5EF4-FFF2-40B4-BE49-F238E27FC236}">
                <a16:creationId xmlns:a16="http://schemas.microsoft.com/office/drawing/2014/main" id="{9EC0515B-1504-5725-CC8E-1F508881B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2288153"/>
            <a:ext cx="4455380" cy="1959403"/>
          </a:xfrm>
          <a:prstGeom prst="rect">
            <a:avLst/>
          </a:prstGeom>
        </p:spPr>
      </p:pic>
      <p:pic>
        <p:nvPicPr>
          <p:cNvPr id="19" name="图片 18">
            <a:extLst>
              <a:ext uri="{FF2B5EF4-FFF2-40B4-BE49-F238E27FC236}">
                <a16:creationId xmlns:a16="http://schemas.microsoft.com/office/drawing/2014/main" id="{25CB42E7-132F-A10F-EEC7-3D14AA5FD9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5999" y="4395647"/>
            <a:ext cx="4455381" cy="2007974"/>
          </a:xfrm>
          <a:prstGeom prst="rect">
            <a:avLst/>
          </a:prstGeom>
        </p:spPr>
      </p:pic>
    </p:spTree>
    <p:custDataLst>
      <p:tags r:id="rId1"/>
    </p:custDataLst>
    <p:extLst>
      <p:ext uri="{BB962C8B-B14F-4D97-AF65-F5344CB8AC3E}">
        <p14:creationId xmlns:p14="http://schemas.microsoft.com/office/powerpoint/2010/main" val="3501297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2</a:t>
            </a:r>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分析方法</a:t>
            </a:r>
            <a:endPar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4" name="组合 3">
            <a:extLst>
              <a:ext uri="{FF2B5EF4-FFF2-40B4-BE49-F238E27FC236}">
                <a16:creationId xmlns:a16="http://schemas.microsoft.com/office/drawing/2014/main" id="{BB2E375C-B7A8-C175-9716-2B24998E65BC}"/>
              </a:ext>
            </a:extLst>
          </p:cNvPr>
          <p:cNvGrpSpPr/>
          <p:nvPr/>
        </p:nvGrpSpPr>
        <p:grpSpPr>
          <a:xfrm>
            <a:off x="669798" y="1326465"/>
            <a:ext cx="399415" cy="399415"/>
            <a:chOff x="1110615" y="2105660"/>
            <a:chExt cx="399415" cy="399415"/>
          </a:xfrm>
        </p:grpSpPr>
        <p:sp>
          <p:nvSpPr>
            <p:cNvPr id="5" name="图形">
              <a:extLst>
                <a:ext uri="{FF2B5EF4-FFF2-40B4-BE49-F238E27FC236}">
                  <a16:creationId xmlns:a16="http://schemas.microsoft.com/office/drawing/2014/main" id="{E3C3E36D-4B53-282A-B57E-A4CCBD228BA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6" name="图形">
              <a:extLst>
                <a:ext uri="{FF2B5EF4-FFF2-40B4-BE49-F238E27FC236}">
                  <a16:creationId xmlns:a16="http://schemas.microsoft.com/office/drawing/2014/main" id="{CC523CBE-1FB8-46AE-69B8-5D8F53F1607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7" name="文本框 6">
            <a:extLst>
              <a:ext uri="{FF2B5EF4-FFF2-40B4-BE49-F238E27FC236}">
                <a16:creationId xmlns:a16="http://schemas.microsoft.com/office/drawing/2014/main" id="{CE03E97D-C9A9-8B63-8DD6-F405BC2D6430}"/>
              </a:ext>
            </a:extLst>
          </p:cNvPr>
          <p:cNvSpPr txBox="1"/>
          <p:nvPr/>
        </p:nvSpPr>
        <p:spPr>
          <a:xfrm>
            <a:off x="1191252" y="1247785"/>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2.3</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训练样本选择</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45773693-AD13-8AF3-9B48-FCC5EAEE099A}"/>
              </a:ext>
            </a:extLst>
          </p:cNvPr>
          <p:cNvSpPr txBox="1"/>
          <p:nvPr/>
        </p:nvSpPr>
        <p:spPr>
          <a:xfrm>
            <a:off x="726382" y="1869963"/>
            <a:ext cx="11033598" cy="418191"/>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实验阶段采用三种不同的样本选择方式来构建数据集。</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2" name="图片 11">
            <a:extLst>
              <a:ext uri="{FF2B5EF4-FFF2-40B4-BE49-F238E27FC236}">
                <a16:creationId xmlns:a16="http://schemas.microsoft.com/office/drawing/2014/main" id="{F1DB7ECA-B4FF-A66D-9EC9-C7B78CBD11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705" y="2432237"/>
            <a:ext cx="5100295" cy="3298945"/>
          </a:xfrm>
          <a:prstGeom prst="rect">
            <a:avLst/>
          </a:prstGeom>
        </p:spPr>
      </p:pic>
      <p:pic>
        <p:nvPicPr>
          <p:cNvPr id="14" name="图片 13">
            <a:extLst>
              <a:ext uri="{FF2B5EF4-FFF2-40B4-BE49-F238E27FC236}">
                <a16:creationId xmlns:a16="http://schemas.microsoft.com/office/drawing/2014/main" id="{8F452CAC-FE6C-4A4A-AA7F-9844AF9C61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1352" y="1850776"/>
            <a:ext cx="4694943" cy="4057441"/>
          </a:xfrm>
          <a:prstGeom prst="rect">
            <a:avLst/>
          </a:prstGeom>
        </p:spPr>
      </p:pic>
    </p:spTree>
    <p:custDataLst>
      <p:tags r:id="rId1"/>
    </p:custDataLst>
    <p:extLst>
      <p:ext uri="{BB962C8B-B14F-4D97-AF65-F5344CB8AC3E}">
        <p14:creationId xmlns:p14="http://schemas.microsoft.com/office/powerpoint/2010/main" val="3720650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2</a:t>
            </a:r>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分析方法</a:t>
            </a:r>
            <a:endPar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4" name="组合 3">
            <a:extLst>
              <a:ext uri="{FF2B5EF4-FFF2-40B4-BE49-F238E27FC236}">
                <a16:creationId xmlns:a16="http://schemas.microsoft.com/office/drawing/2014/main" id="{BB2E375C-B7A8-C175-9716-2B24998E65BC}"/>
              </a:ext>
            </a:extLst>
          </p:cNvPr>
          <p:cNvGrpSpPr/>
          <p:nvPr/>
        </p:nvGrpSpPr>
        <p:grpSpPr>
          <a:xfrm>
            <a:off x="669798" y="1326465"/>
            <a:ext cx="399415" cy="399415"/>
            <a:chOff x="1110615" y="2105660"/>
            <a:chExt cx="399415" cy="399415"/>
          </a:xfrm>
        </p:grpSpPr>
        <p:sp>
          <p:nvSpPr>
            <p:cNvPr id="5" name="图形">
              <a:extLst>
                <a:ext uri="{FF2B5EF4-FFF2-40B4-BE49-F238E27FC236}">
                  <a16:creationId xmlns:a16="http://schemas.microsoft.com/office/drawing/2014/main" id="{E3C3E36D-4B53-282A-B57E-A4CCBD228BA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6" name="图形">
              <a:extLst>
                <a:ext uri="{FF2B5EF4-FFF2-40B4-BE49-F238E27FC236}">
                  <a16:creationId xmlns:a16="http://schemas.microsoft.com/office/drawing/2014/main" id="{CC523CBE-1FB8-46AE-69B8-5D8F53F1607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7" name="文本框 6">
            <a:extLst>
              <a:ext uri="{FF2B5EF4-FFF2-40B4-BE49-F238E27FC236}">
                <a16:creationId xmlns:a16="http://schemas.microsoft.com/office/drawing/2014/main" id="{CE03E97D-C9A9-8B63-8DD6-F405BC2D6430}"/>
              </a:ext>
            </a:extLst>
          </p:cNvPr>
          <p:cNvSpPr txBox="1"/>
          <p:nvPr/>
        </p:nvSpPr>
        <p:spPr>
          <a:xfrm>
            <a:off x="1191252" y="1247785"/>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2.3</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训练样本选择</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45773693-AD13-8AF3-9B48-FCC5EAEE099A}"/>
              </a:ext>
            </a:extLst>
          </p:cNvPr>
          <p:cNvSpPr txBox="1"/>
          <p:nvPr/>
        </p:nvSpPr>
        <p:spPr>
          <a:xfrm>
            <a:off x="726382" y="1869963"/>
            <a:ext cx="11033598" cy="787523"/>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本文对ＱＱ空间数据集（简称ＱＤ）和微信朋友圈数据集（简称ＷＤ）都进行了如上三种样本选择，得到的样本数量如表２所示。</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 name="图片 8">
            <a:extLst>
              <a:ext uri="{FF2B5EF4-FFF2-40B4-BE49-F238E27FC236}">
                <a16:creationId xmlns:a16="http://schemas.microsoft.com/office/drawing/2014/main" id="{7BE25343-7AFF-3C16-DC64-0EC3EC1C7C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6588" y="2588659"/>
            <a:ext cx="5165648" cy="3477293"/>
          </a:xfrm>
          <a:prstGeom prst="rect">
            <a:avLst/>
          </a:prstGeom>
        </p:spPr>
      </p:pic>
    </p:spTree>
    <p:custDataLst>
      <p:tags r:id="rId1"/>
    </p:custDataLst>
    <p:extLst>
      <p:ext uri="{BB962C8B-B14F-4D97-AF65-F5344CB8AC3E}">
        <p14:creationId xmlns:p14="http://schemas.microsoft.com/office/powerpoint/2010/main" val="2373641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2</a:t>
            </a:r>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分析方法</a:t>
            </a:r>
            <a:endPar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4" name="组合 3">
            <a:extLst>
              <a:ext uri="{FF2B5EF4-FFF2-40B4-BE49-F238E27FC236}">
                <a16:creationId xmlns:a16="http://schemas.microsoft.com/office/drawing/2014/main" id="{BB2E375C-B7A8-C175-9716-2B24998E65BC}"/>
              </a:ext>
            </a:extLst>
          </p:cNvPr>
          <p:cNvGrpSpPr/>
          <p:nvPr/>
        </p:nvGrpSpPr>
        <p:grpSpPr>
          <a:xfrm>
            <a:off x="669798" y="1326465"/>
            <a:ext cx="399415" cy="399415"/>
            <a:chOff x="1110615" y="2105660"/>
            <a:chExt cx="399415" cy="399415"/>
          </a:xfrm>
        </p:grpSpPr>
        <p:sp>
          <p:nvSpPr>
            <p:cNvPr id="5" name="图形">
              <a:extLst>
                <a:ext uri="{FF2B5EF4-FFF2-40B4-BE49-F238E27FC236}">
                  <a16:creationId xmlns:a16="http://schemas.microsoft.com/office/drawing/2014/main" id="{E3C3E36D-4B53-282A-B57E-A4CCBD228BA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6" name="图形">
              <a:extLst>
                <a:ext uri="{FF2B5EF4-FFF2-40B4-BE49-F238E27FC236}">
                  <a16:creationId xmlns:a16="http://schemas.microsoft.com/office/drawing/2014/main" id="{CC523CBE-1FB8-46AE-69B8-5D8F53F1607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7" name="文本框 6">
            <a:extLst>
              <a:ext uri="{FF2B5EF4-FFF2-40B4-BE49-F238E27FC236}">
                <a16:creationId xmlns:a16="http://schemas.microsoft.com/office/drawing/2014/main" id="{CE03E97D-C9A9-8B63-8DD6-F405BC2D6430}"/>
              </a:ext>
            </a:extLst>
          </p:cNvPr>
          <p:cNvSpPr txBox="1"/>
          <p:nvPr/>
        </p:nvSpPr>
        <p:spPr>
          <a:xfrm>
            <a:off x="1191252" y="1247785"/>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2.4</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相关性分析</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45773693-AD13-8AF3-9B48-FCC5EAEE099A}"/>
              </a:ext>
            </a:extLst>
          </p:cNvPr>
          <p:cNvSpPr txBox="1"/>
          <p:nvPr/>
        </p:nvSpPr>
        <p:spPr>
          <a:xfrm>
            <a:off x="791838" y="1824934"/>
            <a:ext cx="11033598" cy="1603131"/>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本文通过分析各特征值与抑郁自评量表得分之间的相关性，选择相关性较高且显著的特征用于分类模型中。本文假设</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所有特征的取值服从正态分布</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，采用</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皮尔逊相关系数</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分析特征值与用户抑郁自评量表得分之间的相关性。</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表３是在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QQ</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空间数据集</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QD_BHLSG</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上通过相关性分析筛选得到的特征，特征量化方法为</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Z-Score</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方法。包括微信朋友圈数据集在内的不同数据集、不同特征量化方法上的特征选择过程类似，选择结果不再赘述。</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0" name="图片 9">
            <a:extLst>
              <a:ext uri="{FF2B5EF4-FFF2-40B4-BE49-F238E27FC236}">
                <a16:creationId xmlns:a16="http://schemas.microsoft.com/office/drawing/2014/main" id="{61625A93-D6EE-0D5B-B834-8A5D7B0180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6173" y="3617177"/>
            <a:ext cx="3592138" cy="2696647"/>
          </a:xfrm>
          <a:prstGeom prst="rect">
            <a:avLst/>
          </a:prstGeom>
        </p:spPr>
      </p:pic>
      <p:pic>
        <p:nvPicPr>
          <p:cNvPr id="14" name="图片 13">
            <a:extLst>
              <a:ext uri="{FF2B5EF4-FFF2-40B4-BE49-F238E27FC236}">
                <a16:creationId xmlns:a16="http://schemas.microsoft.com/office/drawing/2014/main" id="{36FA9311-4B09-7607-3F63-EEFF1F3E92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0628" y="4225808"/>
            <a:ext cx="3305199" cy="1328747"/>
          </a:xfrm>
          <a:prstGeom prst="rect">
            <a:avLst/>
          </a:prstGeom>
        </p:spPr>
      </p:pic>
    </p:spTree>
    <p:custDataLst>
      <p:tags r:id="rId1"/>
    </p:custDataLst>
    <p:extLst>
      <p:ext uri="{BB962C8B-B14F-4D97-AF65-F5344CB8AC3E}">
        <p14:creationId xmlns:p14="http://schemas.microsoft.com/office/powerpoint/2010/main" val="176639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2</a:t>
            </a:r>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分析方法</a:t>
            </a:r>
            <a:endPar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4" name="组合 3">
            <a:extLst>
              <a:ext uri="{FF2B5EF4-FFF2-40B4-BE49-F238E27FC236}">
                <a16:creationId xmlns:a16="http://schemas.microsoft.com/office/drawing/2014/main" id="{BB2E375C-B7A8-C175-9716-2B24998E65BC}"/>
              </a:ext>
            </a:extLst>
          </p:cNvPr>
          <p:cNvGrpSpPr/>
          <p:nvPr/>
        </p:nvGrpSpPr>
        <p:grpSpPr>
          <a:xfrm>
            <a:off x="669798" y="1326465"/>
            <a:ext cx="399415" cy="399415"/>
            <a:chOff x="1110615" y="2105660"/>
            <a:chExt cx="399415" cy="399415"/>
          </a:xfrm>
        </p:grpSpPr>
        <p:sp>
          <p:nvSpPr>
            <p:cNvPr id="5" name="图形">
              <a:extLst>
                <a:ext uri="{FF2B5EF4-FFF2-40B4-BE49-F238E27FC236}">
                  <a16:creationId xmlns:a16="http://schemas.microsoft.com/office/drawing/2014/main" id="{E3C3E36D-4B53-282A-B57E-A4CCBD228BA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6" name="图形">
              <a:extLst>
                <a:ext uri="{FF2B5EF4-FFF2-40B4-BE49-F238E27FC236}">
                  <a16:creationId xmlns:a16="http://schemas.microsoft.com/office/drawing/2014/main" id="{CC523CBE-1FB8-46AE-69B8-5D8F53F1607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7" name="文本框 6">
            <a:extLst>
              <a:ext uri="{FF2B5EF4-FFF2-40B4-BE49-F238E27FC236}">
                <a16:creationId xmlns:a16="http://schemas.microsoft.com/office/drawing/2014/main" id="{CE03E97D-C9A9-8B63-8DD6-F405BC2D6430}"/>
              </a:ext>
            </a:extLst>
          </p:cNvPr>
          <p:cNvSpPr txBox="1"/>
          <p:nvPr/>
        </p:nvSpPr>
        <p:spPr>
          <a:xfrm>
            <a:off x="1191252" y="1247785"/>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2.5</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检测模型选择</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2" name="图片 11">
            <a:extLst>
              <a:ext uri="{FF2B5EF4-FFF2-40B4-BE49-F238E27FC236}">
                <a16:creationId xmlns:a16="http://schemas.microsoft.com/office/drawing/2014/main" id="{3ACDBF49-EEEB-2498-6E5D-FE16F45CF8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261" y="2023227"/>
            <a:ext cx="5595418" cy="3009949"/>
          </a:xfrm>
          <a:prstGeom prst="rect">
            <a:avLst/>
          </a:prstGeom>
        </p:spPr>
      </p:pic>
    </p:spTree>
    <p:custDataLst>
      <p:tags r:id="rId1"/>
    </p:custDataLst>
    <p:extLst>
      <p:ext uri="{BB962C8B-B14F-4D97-AF65-F5344CB8AC3E}">
        <p14:creationId xmlns:p14="http://schemas.microsoft.com/office/powerpoint/2010/main" val="3972924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3</a:t>
            </a:r>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实验分析</a:t>
            </a:r>
            <a:endPar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4" name="组合 3">
            <a:extLst>
              <a:ext uri="{FF2B5EF4-FFF2-40B4-BE49-F238E27FC236}">
                <a16:creationId xmlns:a16="http://schemas.microsoft.com/office/drawing/2014/main" id="{BB2E375C-B7A8-C175-9716-2B24998E65BC}"/>
              </a:ext>
            </a:extLst>
          </p:cNvPr>
          <p:cNvGrpSpPr/>
          <p:nvPr/>
        </p:nvGrpSpPr>
        <p:grpSpPr>
          <a:xfrm>
            <a:off x="648466" y="991543"/>
            <a:ext cx="399415" cy="399415"/>
            <a:chOff x="1110615" y="2105660"/>
            <a:chExt cx="399415" cy="399415"/>
          </a:xfrm>
        </p:grpSpPr>
        <p:sp>
          <p:nvSpPr>
            <p:cNvPr id="5" name="图形">
              <a:extLst>
                <a:ext uri="{FF2B5EF4-FFF2-40B4-BE49-F238E27FC236}">
                  <a16:creationId xmlns:a16="http://schemas.microsoft.com/office/drawing/2014/main" id="{E3C3E36D-4B53-282A-B57E-A4CCBD228BA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6" name="图形">
              <a:extLst>
                <a:ext uri="{FF2B5EF4-FFF2-40B4-BE49-F238E27FC236}">
                  <a16:creationId xmlns:a16="http://schemas.microsoft.com/office/drawing/2014/main" id="{CC523CBE-1FB8-46AE-69B8-5D8F53F1607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7" name="文本框 6">
            <a:extLst>
              <a:ext uri="{FF2B5EF4-FFF2-40B4-BE49-F238E27FC236}">
                <a16:creationId xmlns:a16="http://schemas.microsoft.com/office/drawing/2014/main" id="{CE03E97D-C9A9-8B63-8DD6-F405BC2D6430}"/>
              </a:ext>
            </a:extLst>
          </p:cNvPr>
          <p:cNvSpPr txBox="1"/>
          <p:nvPr/>
        </p:nvSpPr>
        <p:spPr>
          <a:xfrm>
            <a:off x="1169920" y="912863"/>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3.1</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样本选择对抑郁用户检测的影响</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7" name="组合 16">
            <a:extLst>
              <a:ext uri="{FF2B5EF4-FFF2-40B4-BE49-F238E27FC236}">
                <a16:creationId xmlns:a16="http://schemas.microsoft.com/office/drawing/2014/main" id="{B3A75DA4-9F85-97DC-8DD9-E0269AD7D671}"/>
              </a:ext>
            </a:extLst>
          </p:cNvPr>
          <p:cNvGrpSpPr/>
          <p:nvPr/>
        </p:nvGrpSpPr>
        <p:grpSpPr>
          <a:xfrm>
            <a:off x="1169921" y="3998902"/>
            <a:ext cx="3906409" cy="2664879"/>
            <a:chOff x="947173" y="2144449"/>
            <a:chExt cx="5159995" cy="3564588"/>
          </a:xfrm>
        </p:grpSpPr>
        <p:pic>
          <p:nvPicPr>
            <p:cNvPr id="9" name="图片 8">
              <a:extLst>
                <a:ext uri="{FF2B5EF4-FFF2-40B4-BE49-F238E27FC236}">
                  <a16:creationId xmlns:a16="http://schemas.microsoft.com/office/drawing/2014/main" id="{B2544E95-12AC-68D9-30D5-59C2297322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173" y="2144449"/>
              <a:ext cx="5137661" cy="661995"/>
            </a:xfrm>
            <a:prstGeom prst="rect">
              <a:avLst/>
            </a:prstGeom>
          </p:spPr>
        </p:pic>
        <p:pic>
          <p:nvPicPr>
            <p:cNvPr id="11" name="图片 10">
              <a:extLst>
                <a:ext uri="{FF2B5EF4-FFF2-40B4-BE49-F238E27FC236}">
                  <a16:creationId xmlns:a16="http://schemas.microsoft.com/office/drawing/2014/main" id="{43820B41-304D-8DF3-CB73-BB2E6EBAD7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9622" y="2734883"/>
              <a:ext cx="5097546" cy="2974154"/>
            </a:xfrm>
            <a:prstGeom prst="rect">
              <a:avLst/>
            </a:prstGeom>
          </p:spPr>
        </p:pic>
      </p:grpSp>
      <p:pic>
        <p:nvPicPr>
          <p:cNvPr id="14" name="图片 13">
            <a:extLst>
              <a:ext uri="{FF2B5EF4-FFF2-40B4-BE49-F238E27FC236}">
                <a16:creationId xmlns:a16="http://schemas.microsoft.com/office/drawing/2014/main" id="{35D4888E-43A7-4EA1-501D-700CEF9CC9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7560" y="160410"/>
            <a:ext cx="4066707" cy="6503371"/>
          </a:xfrm>
          <a:prstGeom prst="rect">
            <a:avLst/>
          </a:prstGeom>
        </p:spPr>
      </p:pic>
      <p:pic>
        <p:nvPicPr>
          <p:cNvPr id="16" name="图片 15">
            <a:extLst>
              <a:ext uri="{FF2B5EF4-FFF2-40B4-BE49-F238E27FC236}">
                <a16:creationId xmlns:a16="http://schemas.microsoft.com/office/drawing/2014/main" id="{AE1D0B0B-A0CD-0C6B-A727-BCA032563A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9920" y="1429404"/>
            <a:ext cx="3913235" cy="2381245"/>
          </a:xfrm>
          <a:prstGeom prst="rect">
            <a:avLst/>
          </a:prstGeom>
        </p:spPr>
      </p:pic>
    </p:spTree>
    <p:custDataLst>
      <p:tags r:id="rId1"/>
    </p:custDataLst>
    <p:extLst>
      <p:ext uri="{BB962C8B-B14F-4D97-AF65-F5344CB8AC3E}">
        <p14:creationId xmlns:p14="http://schemas.microsoft.com/office/powerpoint/2010/main" val="2139266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3</a:t>
            </a:r>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实验分析</a:t>
            </a:r>
            <a:endPar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4" name="组合 3">
            <a:extLst>
              <a:ext uri="{FF2B5EF4-FFF2-40B4-BE49-F238E27FC236}">
                <a16:creationId xmlns:a16="http://schemas.microsoft.com/office/drawing/2014/main" id="{BB2E375C-B7A8-C175-9716-2B24998E65BC}"/>
              </a:ext>
            </a:extLst>
          </p:cNvPr>
          <p:cNvGrpSpPr/>
          <p:nvPr/>
        </p:nvGrpSpPr>
        <p:grpSpPr>
          <a:xfrm>
            <a:off x="648466" y="1113464"/>
            <a:ext cx="399415" cy="399415"/>
            <a:chOff x="1110615" y="2105660"/>
            <a:chExt cx="399415" cy="399415"/>
          </a:xfrm>
        </p:grpSpPr>
        <p:sp>
          <p:nvSpPr>
            <p:cNvPr id="5" name="图形">
              <a:extLst>
                <a:ext uri="{FF2B5EF4-FFF2-40B4-BE49-F238E27FC236}">
                  <a16:creationId xmlns:a16="http://schemas.microsoft.com/office/drawing/2014/main" id="{E3C3E36D-4B53-282A-B57E-A4CCBD228BA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6" name="图形">
              <a:extLst>
                <a:ext uri="{FF2B5EF4-FFF2-40B4-BE49-F238E27FC236}">
                  <a16:creationId xmlns:a16="http://schemas.microsoft.com/office/drawing/2014/main" id="{CC523CBE-1FB8-46AE-69B8-5D8F53F1607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7" name="文本框 6">
            <a:extLst>
              <a:ext uri="{FF2B5EF4-FFF2-40B4-BE49-F238E27FC236}">
                <a16:creationId xmlns:a16="http://schemas.microsoft.com/office/drawing/2014/main" id="{CE03E97D-C9A9-8B63-8DD6-F405BC2D6430}"/>
              </a:ext>
            </a:extLst>
          </p:cNvPr>
          <p:cNvSpPr txBox="1"/>
          <p:nvPr/>
        </p:nvSpPr>
        <p:spPr>
          <a:xfrm>
            <a:off x="1169920" y="1034784"/>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3.2</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特征量化方法对抑郁用户检测的影响</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片 7">
            <a:extLst>
              <a:ext uri="{FF2B5EF4-FFF2-40B4-BE49-F238E27FC236}">
                <a16:creationId xmlns:a16="http://schemas.microsoft.com/office/drawing/2014/main" id="{B5C6E2D2-4F0F-1941-3421-9C6F155DB9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2410" y="2123521"/>
            <a:ext cx="4188823" cy="3044238"/>
          </a:xfrm>
          <a:prstGeom prst="rect">
            <a:avLst/>
          </a:prstGeom>
        </p:spPr>
      </p:pic>
      <p:pic>
        <p:nvPicPr>
          <p:cNvPr id="12" name="图片 11">
            <a:extLst>
              <a:ext uri="{FF2B5EF4-FFF2-40B4-BE49-F238E27FC236}">
                <a16:creationId xmlns:a16="http://schemas.microsoft.com/office/drawing/2014/main" id="{50F9CBF5-F65B-9C36-032F-82E8A2DE33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4411" y="750101"/>
            <a:ext cx="4763590" cy="5717682"/>
          </a:xfrm>
          <a:prstGeom prst="rect">
            <a:avLst/>
          </a:prstGeom>
        </p:spPr>
      </p:pic>
    </p:spTree>
    <p:custDataLst>
      <p:tags r:id="rId1"/>
    </p:custDataLst>
    <p:extLst>
      <p:ext uri="{BB962C8B-B14F-4D97-AF65-F5344CB8AC3E}">
        <p14:creationId xmlns:p14="http://schemas.microsoft.com/office/powerpoint/2010/main" val="313117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3</a:t>
            </a:r>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实验分析</a:t>
            </a:r>
            <a:endPar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4" name="组合 3">
            <a:extLst>
              <a:ext uri="{FF2B5EF4-FFF2-40B4-BE49-F238E27FC236}">
                <a16:creationId xmlns:a16="http://schemas.microsoft.com/office/drawing/2014/main" id="{BB2E375C-B7A8-C175-9716-2B24998E65BC}"/>
              </a:ext>
            </a:extLst>
          </p:cNvPr>
          <p:cNvGrpSpPr/>
          <p:nvPr/>
        </p:nvGrpSpPr>
        <p:grpSpPr>
          <a:xfrm>
            <a:off x="648466" y="1113464"/>
            <a:ext cx="399415" cy="399415"/>
            <a:chOff x="1110615" y="2105660"/>
            <a:chExt cx="399415" cy="399415"/>
          </a:xfrm>
        </p:grpSpPr>
        <p:sp>
          <p:nvSpPr>
            <p:cNvPr id="5" name="图形">
              <a:extLst>
                <a:ext uri="{FF2B5EF4-FFF2-40B4-BE49-F238E27FC236}">
                  <a16:creationId xmlns:a16="http://schemas.microsoft.com/office/drawing/2014/main" id="{E3C3E36D-4B53-282A-B57E-A4CCBD228BA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6" name="图形">
              <a:extLst>
                <a:ext uri="{FF2B5EF4-FFF2-40B4-BE49-F238E27FC236}">
                  <a16:creationId xmlns:a16="http://schemas.microsoft.com/office/drawing/2014/main" id="{CC523CBE-1FB8-46AE-69B8-5D8F53F1607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7" name="文本框 6">
            <a:extLst>
              <a:ext uri="{FF2B5EF4-FFF2-40B4-BE49-F238E27FC236}">
                <a16:creationId xmlns:a16="http://schemas.microsoft.com/office/drawing/2014/main" id="{CE03E97D-C9A9-8B63-8DD6-F405BC2D6430}"/>
              </a:ext>
            </a:extLst>
          </p:cNvPr>
          <p:cNvSpPr txBox="1"/>
          <p:nvPr/>
        </p:nvSpPr>
        <p:spPr>
          <a:xfrm>
            <a:off x="1169920" y="1034784"/>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3.3</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不同分类模型在抑郁用户检测上的效果</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3" name="组合 12">
            <a:extLst>
              <a:ext uri="{FF2B5EF4-FFF2-40B4-BE49-F238E27FC236}">
                <a16:creationId xmlns:a16="http://schemas.microsoft.com/office/drawing/2014/main" id="{76865054-0872-7EA9-9173-CD32528DCFDB}"/>
              </a:ext>
            </a:extLst>
          </p:cNvPr>
          <p:cNvGrpSpPr/>
          <p:nvPr/>
        </p:nvGrpSpPr>
        <p:grpSpPr>
          <a:xfrm>
            <a:off x="848173" y="2263705"/>
            <a:ext cx="4708073" cy="2848227"/>
            <a:chOff x="1169919" y="1871818"/>
            <a:chExt cx="4708073" cy="2848227"/>
          </a:xfrm>
        </p:grpSpPr>
        <p:pic>
          <p:nvPicPr>
            <p:cNvPr id="9" name="图片 8">
              <a:extLst>
                <a:ext uri="{FF2B5EF4-FFF2-40B4-BE49-F238E27FC236}">
                  <a16:creationId xmlns:a16="http://schemas.microsoft.com/office/drawing/2014/main" id="{9F798BC4-D178-7576-C718-039A0EB0E2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919" y="1871818"/>
              <a:ext cx="4629990" cy="1341644"/>
            </a:xfrm>
            <a:prstGeom prst="rect">
              <a:avLst/>
            </a:prstGeom>
          </p:spPr>
        </p:pic>
        <p:pic>
          <p:nvPicPr>
            <p:cNvPr id="11" name="图片 10">
              <a:extLst>
                <a:ext uri="{FF2B5EF4-FFF2-40B4-BE49-F238E27FC236}">
                  <a16:creationId xmlns:a16="http://schemas.microsoft.com/office/drawing/2014/main" id="{54E2E479-A557-AE6F-EA3A-EB51F96B4C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9919" y="3213462"/>
              <a:ext cx="4708073" cy="1506583"/>
            </a:xfrm>
            <a:prstGeom prst="rect">
              <a:avLst/>
            </a:prstGeom>
          </p:spPr>
        </p:pic>
      </p:grpSp>
      <p:pic>
        <p:nvPicPr>
          <p:cNvPr id="17" name="图片 16">
            <a:extLst>
              <a:ext uri="{FF2B5EF4-FFF2-40B4-BE49-F238E27FC236}">
                <a16:creationId xmlns:a16="http://schemas.microsoft.com/office/drawing/2014/main" id="{D739789A-33B5-94A3-C0C0-2377D41758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14506" y="1677941"/>
            <a:ext cx="3210599" cy="3800950"/>
          </a:xfrm>
          <a:prstGeom prst="rect">
            <a:avLst/>
          </a:prstGeom>
        </p:spPr>
      </p:pic>
      <p:pic>
        <p:nvPicPr>
          <p:cNvPr id="15" name="图片 14">
            <a:extLst>
              <a:ext uri="{FF2B5EF4-FFF2-40B4-BE49-F238E27FC236}">
                <a16:creationId xmlns:a16="http://schemas.microsoft.com/office/drawing/2014/main" id="{7B643D0B-02C7-4B59-898A-24B7889CF8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04478" y="801188"/>
            <a:ext cx="3401864" cy="5554455"/>
          </a:xfrm>
          <a:prstGeom prst="rect">
            <a:avLst/>
          </a:prstGeom>
        </p:spPr>
      </p:pic>
    </p:spTree>
    <p:custDataLst>
      <p:tags r:id="rId1"/>
    </p:custDataLst>
    <p:extLst>
      <p:ext uri="{BB962C8B-B14F-4D97-AF65-F5344CB8AC3E}">
        <p14:creationId xmlns:p14="http://schemas.microsoft.com/office/powerpoint/2010/main" val="2967196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3</a:t>
            </a:r>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实验分析</a:t>
            </a:r>
            <a:endPar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4" name="组合 3">
            <a:extLst>
              <a:ext uri="{FF2B5EF4-FFF2-40B4-BE49-F238E27FC236}">
                <a16:creationId xmlns:a16="http://schemas.microsoft.com/office/drawing/2014/main" id="{BB2E375C-B7A8-C175-9716-2B24998E65BC}"/>
              </a:ext>
            </a:extLst>
          </p:cNvPr>
          <p:cNvGrpSpPr/>
          <p:nvPr/>
        </p:nvGrpSpPr>
        <p:grpSpPr>
          <a:xfrm>
            <a:off x="648466" y="1113464"/>
            <a:ext cx="399415" cy="399415"/>
            <a:chOff x="1110615" y="2105660"/>
            <a:chExt cx="399415" cy="399415"/>
          </a:xfrm>
        </p:grpSpPr>
        <p:sp>
          <p:nvSpPr>
            <p:cNvPr id="5" name="图形">
              <a:extLst>
                <a:ext uri="{FF2B5EF4-FFF2-40B4-BE49-F238E27FC236}">
                  <a16:creationId xmlns:a16="http://schemas.microsoft.com/office/drawing/2014/main" id="{E3C3E36D-4B53-282A-B57E-A4CCBD228BA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6" name="图形">
              <a:extLst>
                <a:ext uri="{FF2B5EF4-FFF2-40B4-BE49-F238E27FC236}">
                  <a16:creationId xmlns:a16="http://schemas.microsoft.com/office/drawing/2014/main" id="{CC523CBE-1FB8-46AE-69B8-5D8F53F1607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7" name="文本框 6">
            <a:extLst>
              <a:ext uri="{FF2B5EF4-FFF2-40B4-BE49-F238E27FC236}">
                <a16:creationId xmlns:a16="http://schemas.microsoft.com/office/drawing/2014/main" id="{CE03E97D-C9A9-8B63-8DD6-F405BC2D6430}"/>
              </a:ext>
            </a:extLst>
          </p:cNvPr>
          <p:cNvSpPr txBox="1"/>
          <p:nvPr/>
        </p:nvSpPr>
        <p:spPr>
          <a:xfrm>
            <a:off x="1169920" y="1034784"/>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3.4</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文本内容特征对抑郁用户检测的影响</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片 7">
            <a:extLst>
              <a:ext uri="{FF2B5EF4-FFF2-40B4-BE49-F238E27FC236}">
                <a16:creationId xmlns:a16="http://schemas.microsoft.com/office/drawing/2014/main" id="{79180F66-8F13-2C4F-8FB6-8359F93C4D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881" y="1655542"/>
            <a:ext cx="4472742" cy="3546916"/>
          </a:xfrm>
          <a:prstGeom prst="rect">
            <a:avLst/>
          </a:prstGeom>
        </p:spPr>
      </p:pic>
      <p:pic>
        <p:nvPicPr>
          <p:cNvPr id="12" name="图片 11">
            <a:extLst>
              <a:ext uri="{FF2B5EF4-FFF2-40B4-BE49-F238E27FC236}">
                <a16:creationId xmlns:a16="http://schemas.microsoft.com/office/drawing/2014/main" id="{D2FFED92-CE67-C09D-3D35-F96E4A54A6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3836" y="2117448"/>
            <a:ext cx="5373798" cy="3046621"/>
          </a:xfrm>
          <a:prstGeom prst="rect">
            <a:avLst/>
          </a:prstGeom>
        </p:spPr>
      </p:pic>
    </p:spTree>
    <p:custDataLst>
      <p:tags r:id="rId1"/>
    </p:custDataLst>
    <p:extLst>
      <p:ext uri="{BB962C8B-B14F-4D97-AF65-F5344CB8AC3E}">
        <p14:creationId xmlns:p14="http://schemas.microsoft.com/office/powerpoint/2010/main" val="131733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3074925" cy="523220"/>
          </a:xfrm>
          <a:prstGeom prst="rect">
            <a:avLst/>
          </a:prstGeom>
          <a:noFill/>
        </p:spPr>
        <p:txBody>
          <a:bodyPr wrap="square" rtlCol="0">
            <a:spAutoFit/>
          </a:bodyPr>
          <a:lstStyle/>
          <a:p>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作者</a:t>
            </a:r>
          </a:p>
        </p:txBody>
      </p:sp>
      <p:pic>
        <p:nvPicPr>
          <p:cNvPr id="4" name="图片 3">
            <a:extLst>
              <a:ext uri="{FF2B5EF4-FFF2-40B4-BE49-F238E27FC236}">
                <a16:creationId xmlns:a16="http://schemas.microsoft.com/office/drawing/2014/main" id="{58EF67C3-EED0-382B-C17B-F462F9259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505" y="1789003"/>
            <a:ext cx="8650957" cy="1971584"/>
          </a:xfrm>
          <a:prstGeom prst="rect">
            <a:avLst/>
          </a:prstGeom>
        </p:spPr>
      </p:pic>
      <p:pic>
        <p:nvPicPr>
          <p:cNvPr id="8" name="图片 7">
            <a:extLst>
              <a:ext uri="{FF2B5EF4-FFF2-40B4-BE49-F238E27FC236}">
                <a16:creationId xmlns:a16="http://schemas.microsoft.com/office/drawing/2014/main" id="{DBE2B387-46F5-92AC-6719-7ED64EEE37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8071" y="963931"/>
            <a:ext cx="9703826" cy="675185"/>
          </a:xfrm>
          <a:prstGeom prst="rect">
            <a:avLst/>
          </a:prstGeom>
        </p:spPr>
      </p:pic>
      <p:pic>
        <p:nvPicPr>
          <p:cNvPr id="10" name="图片 9">
            <a:extLst>
              <a:ext uri="{FF2B5EF4-FFF2-40B4-BE49-F238E27FC236}">
                <a16:creationId xmlns:a16="http://schemas.microsoft.com/office/drawing/2014/main" id="{7444DA75-D4DA-2BF9-873A-65B3F66604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4504" y="3832096"/>
            <a:ext cx="8650957" cy="2812284"/>
          </a:xfrm>
          <a:prstGeom prst="rect">
            <a:avLst/>
          </a:prstGeom>
        </p:spPr>
      </p:pic>
    </p:spTree>
    <p:custDataLst>
      <p:tags r:id="rId1"/>
    </p:custDataLst>
    <p:extLst>
      <p:ext uri="{BB962C8B-B14F-4D97-AF65-F5344CB8AC3E}">
        <p14:creationId xmlns:p14="http://schemas.microsoft.com/office/powerpoint/2010/main" val="1583711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3</a:t>
            </a:r>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实验分析</a:t>
            </a:r>
            <a:endPar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4" name="组合 3">
            <a:extLst>
              <a:ext uri="{FF2B5EF4-FFF2-40B4-BE49-F238E27FC236}">
                <a16:creationId xmlns:a16="http://schemas.microsoft.com/office/drawing/2014/main" id="{BB2E375C-B7A8-C175-9716-2B24998E65BC}"/>
              </a:ext>
            </a:extLst>
          </p:cNvPr>
          <p:cNvGrpSpPr/>
          <p:nvPr/>
        </p:nvGrpSpPr>
        <p:grpSpPr>
          <a:xfrm>
            <a:off x="648466" y="1113464"/>
            <a:ext cx="399415" cy="399415"/>
            <a:chOff x="1110615" y="2105660"/>
            <a:chExt cx="399415" cy="399415"/>
          </a:xfrm>
        </p:grpSpPr>
        <p:sp>
          <p:nvSpPr>
            <p:cNvPr id="5" name="图形">
              <a:extLst>
                <a:ext uri="{FF2B5EF4-FFF2-40B4-BE49-F238E27FC236}">
                  <a16:creationId xmlns:a16="http://schemas.microsoft.com/office/drawing/2014/main" id="{E3C3E36D-4B53-282A-B57E-A4CCBD228BA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6" name="图形">
              <a:extLst>
                <a:ext uri="{FF2B5EF4-FFF2-40B4-BE49-F238E27FC236}">
                  <a16:creationId xmlns:a16="http://schemas.microsoft.com/office/drawing/2014/main" id="{CC523CBE-1FB8-46AE-69B8-5D8F53F1607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7" name="文本框 6">
            <a:extLst>
              <a:ext uri="{FF2B5EF4-FFF2-40B4-BE49-F238E27FC236}">
                <a16:creationId xmlns:a16="http://schemas.microsoft.com/office/drawing/2014/main" id="{CE03E97D-C9A9-8B63-8DD6-F405BC2D6430}"/>
              </a:ext>
            </a:extLst>
          </p:cNvPr>
          <p:cNvSpPr txBox="1"/>
          <p:nvPr/>
        </p:nvSpPr>
        <p:spPr>
          <a:xfrm>
            <a:off x="1169920" y="1034784"/>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3.4</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文本内容特征对抑郁用户检测的影响</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6" name="图片 15">
            <a:extLst>
              <a:ext uri="{FF2B5EF4-FFF2-40B4-BE49-F238E27FC236}">
                <a16:creationId xmlns:a16="http://schemas.microsoft.com/office/drawing/2014/main" id="{755ACA91-2B91-0E8B-C0DC-349600E7B7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5919" y="1615363"/>
            <a:ext cx="4897734" cy="4480637"/>
          </a:xfrm>
          <a:prstGeom prst="rect">
            <a:avLst/>
          </a:prstGeom>
        </p:spPr>
      </p:pic>
      <p:pic>
        <p:nvPicPr>
          <p:cNvPr id="19" name="图片 18">
            <a:extLst>
              <a:ext uri="{FF2B5EF4-FFF2-40B4-BE49-F238E27FC236}">
                <a16:creationId xmlns:a16="http://schemas.microsoft.com/office/drawing/2014/main" id="{323E8FAE-532C-7E0B-12F2-E1ADD77F6A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3832" y="823220"/>
            <a:ext cx="4342249" cy="1879031"/>
          </a:xfrm>
          <a:prstGeom prst="rect">
            <a:avLst/>
          </a:prstGeom>
        </p:spPr>
      </p:pic>
      <p:pic>
        <p:nvPicPr>
          <p:cNvPr id="9" name="图片 8">
            <a:extLst>
              <a:ext uri="{FF2B5EF4-FFF2-40B4-BE49-F238E27FC236}">
                <a16:creationId xmlns:a16="http://schemas.microsoft.com/office/drawing/2014/main" id="{C905D187-7306-F91D-D683-734C3D98F1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52693" y="2789213"/>
            <a:ext cx="4897734" cy="3587168"/>
          </a:xfrm>
          <a:prstGeom prst="rect">
            <a:avLst/>
          </a:prstGeom>
        </p:spPr>
      </p:pic>
    </p:spTree>
    <p:custDataLst>
      <p:tags r:id="rId1"/>
    </p:custDataLst>
    <p:extLst>
      <p:ext uri="{BB962C8B-B14F-4D97-AF65-F5344CB8AC3E}">
        <p14:creationId xmlns:p14="http://schemas.microsoft.com/office/powerpoint/2010/main" val="4048257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3</a:t>
            </a:r>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实验分析</a:t>
            </a:r>
            <a:endPar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4" name="组合 3">
            <a:extLst>
              <a:ext uri="{FF2B5EF4-FFF2-40B4-BE49-F238E27FC236}">
                <a16:creationId xmlns:a16="http://schemas.microsoft.com/office/drawing/2014/main" id="{BB2E375C-B7A8-C175-9716-2B24998E65BC}"/>
              </a:ext>
            </a:extLst>
          </p:cNvPr>
          <p:cNvGrpSpPr/>
          <p:nvPr/>
        </p:nvGrpSpPr>
        <p:grpSpPr>
          <a:xfrm>
            <a:off x="648466" y="1113464"/>
            <a:ext cx="399415" cy="399415"/>
            <a:chOff x="1110615" y="2105660"/>
            <a:chExt cx="399415" cy="399415"/>
          </a:xfrm>
        </p:grpSpPr>
        <p:sp>
          <p:nvSpPr>
            <p:cNvPr id="5" name="图形">
              <a:extLst>
                <a:ext uri="{FF2B5EF4-FFF2-40B4-BE49-F238E27FC236}">
                  <a16:creationId xmlns:a16="http://schemas.microsoft.com/office/drawing/2014/main" id="{E3C3E36D-4B53-282A-B57E-A4CCBD228BA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6" name="图形">
              <a:extLst>
                <a:ext uri="{FF2B5EF4-FFF2-40B4-BE49-F238E27FC236}">
                  <a16:creationId xmlns:a16="http://schemas.microsoft.com/office/drawing/2014/main" id="{CC523CBE-1FB8-46AE-69B8-5D8F53F1607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7" name="文本框 6">
            <a:extLst>
              <a:ext uri="{FF2B5EF4-FFF2-40B4-BE49-F238E27FC236}">
                <a16:creationId xmlns:a16="http://schemas.microsoft.com/office/drawing/2014/main" id="{CE03E97D-C9A9-8B63-8DD6-F405BC2D6430}"/>
              </a:ext>
            </a:extLst>
          </p:cNvPr>
          <p:cNvSpPr txBox="1"/>
          <p:nvPr/>
        </p:nvSpPr>
        <p:spPr>
          <a:xfrm>
            <a:off x="1169920" y="1034784"/>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3.5</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与相关文献的对比分析</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片 7">
            <a:extLst>
              <a:ext uri="{FF2B5EF4-FFF2-40B4-BE49-F238E27FC236}">
                <a16:creationId xmlns:a16="http://schemas.microsoft.com/office/drawing/2014/main" id="{D10B31C8-4E1E-FF35-A21A-67FF6B4571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841" y="2244358"/>
            <a:ext cx="4587335" cy="2369283"/>
          </a:xfrm>
          <a:prstGeom prst="rect">
            <a:avLst/>
          </a:prstGeom>
        </p:spPr>
      </p:pic>
      <p:grpSp>
        <p:nvGrpSpPr>
          <p:cNvPr id="14" name="组合 13">
            <a:extLst>
              <a:ext uri="{FF2B5EF4-FFF2-40B4-BE49-F238E27FC236}">
                <a16:creationId xmlns:a16="http://schemas.microsoft.com/office/drawing/2014/main" id="{6A798138-6F5F-77FD-FB19-E1AA99176E5F}"/>
              </a:ext>
            </a:extLst>
          </p:cNvPr>
          <p:cNvGrpSpPr/>
          <p:nvPr/>
        </p:nvGrpSpPr>
        <p:grpSpPr>
          <a:xfrm>
            <a:off x="5875165" y="606725"/>
            <a:ext cx="4587335" cy="5487796"/>
            <a:chOff x="6004614" y="679111"/>
            <a:chExt cx="4587335" cy="5487796"/>
          </a:xfrm>
        </p:grpSpPr>
        <p:pic>
          <p:nvPicPr>
            <p:cNvPr id="11" name="图片 10">
              <a:extLst>
                <a:ext uri="{FF2B5EF4-FFF2-40B4-BE49-F238E27FC236}">
                  <a16:creationId xmlns:a16="http://schemas.microsoft.com/office/drawing/2014/main" id="{3C0D2A72-4954-1151-CE07-9BF0B9933F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4615" y="679111"/>
              <a:ext cx="4587334" cy="3680457"/>
            </a:xfrm>
            <a:prstGeom prst="rect">
              <a:avLst/>
            </a:prstGeom>
          </p:spPr>
        </p:pic>
        <p:pic>
          <p:nvPicPr>
            <p:cNvPr id="13" name="图片 12">
              <a:extLst>
                <a:ext uri="{FF2B5EF4-FFF2-40B4-BE49-F238E27FC236}">
                  <a16:creationId xmlns:a16="http://schemas.microsoft.com/office/drawing/2014/main" id="{EC41DC47-D3FC-E97D-4338-6741B7F85D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4614" y="4339974"/>
              <a:ext cx="4587333" cy="1826933"/>
            </a:xfrm>
            <a:prstGeom prst="rect">
              <a:avLst/>
            </a:prstGeom>
          </p:spPr>
        </p:pic>
      </p:grpSp>
    </p:spTree>
    <p:custDataLst>
      <p:tags r:id="rId1"/>
    </p:custDataLst>
    <p:extLst>
      <p:ext uri="{BB962C8B-B14F-4D97-AF65-F5344CB8AC3E}">
        <p14:creationId xmlns:p14="http://schemas.microsoft.com/office/powerpoint/2010/main" val="3882713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3</a:t>
            </a:r>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实验分析</a:t>
            </a:r>
            <a:endPar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4" name="组合 3">
            <a:extLst>
              <a:ext uri="{FF2B5EF4-FFF2-40B4-BE49-F238E27FC236}">
                <a16:creationId xmlns:a16="http://schemas.microsoft.com/office/drawing/2014/main" id="{BB2E375C-B7A8-C175-9716-2B24998E65BC}"/>
              </a:ext>
            </a:extLst>
          </p:cNvPr>
          <p:cNvGrpSpPr/>
          <p:nvPr/>
        </p:nvGrpSpPr>
        <p:grpSpPr>
          <a:xfrm>
            <a:off x="648466" y="1113464"/>
            <a:ext cx="399415" cy="399415"/>
            <a:chOff x="1110615" y="2105660"/>
            <a:chExt cx="399415" cy="399415"/>
          </a:xfrm>
        </p:grpSpPr>
        <p:sp>
          <p:nvSpPr>
            <p:cNvPr id="5" name="图形">
              <a:extLst>
                <a:ext uri="{FF2B5EF4-FFF2-40B4-BE49-F238E27FC236}">
                  <a16:creationId xmlns:a16="http://schemas.microsoft.com/office/drawing/2014/main" id="{E3C3E36D-4B53-282A-B57E-A4CCBD228BA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6" name="图形">
              <a:extLst>
                <a:ext uri="{FF2B5EF4-FFF2-40B4-BE49-F238E27FC236}">
                  <a16:creationId xmlns:a16="http://schemas.microsoft.com/office/drawing/2014/main" id="{CC523CBE-1FB8-46AE-69B8-5D8F53F1607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7" name="文本框 6">
            <a:extLst>
              <a:ext uri="{FF2B5EF4-FFF2-40B4-BE49-F238E27FC236}">
                <a16:creationId xmlns:a16="http://schemas.microsoft.com/office/drawing/2014/main" id="{CE03E97D-C9A9-8B63-8DD6-F405BC2D6430}"/>
              </a:ext>
            </a:extLst>
          </p:cNvPr>
          <p:cNvSpPr txBox="1"/>
          <p:nvPr/>
        </p:nvSpPr>
        <p:spPr>
          <a:xfrm>
            <a:off x="1169920" y="1034784"/>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3.5</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与相关文献的对比分析</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 name="图片 8">
            <a:extLst>
              <a:ext uri="{FF2B5EF4-FFF2-40B4-BE49-F238E27FC236}">
                <a16:creationId xmlns:a16="http://schemas.microsoft.com/office/drawing/2014/main" id="{38045EAD-A917-1F40-F08C-D06C9B0331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3778" y="1698740"/>
            <a:ext cx="4752222" cy="1774688"/>
          </a:xfrm>
          <a:prstGeom prst="rect">
            <a:avLst/>
          </a:prstGeom>
        </p:spPr>
      </p:pic>
      <p:pic>
        <p:nvPicPr>
          <p:cNvPr id="12" name="图片 11">
            <a:extLst>
              <a:ext uri="{FF2B5EF4-FFF2-40B4-BE49-F238E27FC236}">
                <a16:creationId xmlns:a16="http://schemas.microsoft.com/office/drawing/2014/main" id="{0CE72041-E590-50D3-5E3D-7BC9B63F8A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1074" y="828054"/>
            <a:ext cx="4781006" cy="5201892"/>
          </a:xfrm>
          <a:prstGeom prst="rect">
            <a:avLst/>
          </a:prstGeom>
        </p:spPr>
      </p:pic>
      <p:pic>
        <p:nvPicPr>
          <p:cNvPr id="18" name="图片 17">
            <a:extLst>
              <a:ext uri="{FF2B5EF4-FFF2-40B4-BE49-F238E27FC236}">
                <a16:creationId xmlns:a16="http://schemas.microsoft.com/office/drawing/2014/main" id="{A213B723-F26A-CB34-A2CD-6D93DF6ED2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3778" y="3892657"/>
            <a:ext cx="4517699" cy="2358965"/>
          </a:xfrm>
          <a:prstGeom prst="rect">
            <a:avLst/>
          </a:prstGeom>
        </p:spPr>
      </p:pic>
    </p:spTree>
    <p:custDataLst>
      <p:tags r:id="rId1"/>
    </p:custDataLst>
    <p:extLst>
      <p:ext uri="{BB962C8B-B14F-4D97-AF65-F5344CB8AC3E}">
        <p14:creationId xmlns:p14="http://schemas.microsoft.com/office/powerpoint/2010/main" val="2156105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4</a:t>
            </a:r>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总结</a:t>
            </a:r>
            <a:endPar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sp>
        <p:nvSpPr>
          <p:cNvPr id="2" name="文本框 1">
            <a:extLst>
              <a:ext uri="{FF2B5EF4-FFF2-40B4-BE49-F238E27FC236}">
                <a16:creationId xmlns:a16="http://schemas.microsoft.com/office/drawing/2014/main" id="{4D5712BD-F937-ABF5-BEBD-41E46B630B1A}"/>
              </a:ext>
            </a:extLst>
          </p:cNvPr>
          <p:cNvSpPr txBox="1"/>
          <p:nvPr/>
        </p:nvSpPr>
        <p:spPr>
          <a:xfrm>
            <a:off x="669798" y="1077938"/>
            <a:ext cx="11225186" cy="5277150"/>
          </a:xfrm>
          <a:prstGeom prst="rect">
            <a:avLst/>
          </a:prstGeom>
          <a:noFill/>
        </p:spPr>
        <p:txBody>
          <a:bodyPr wrap="square" rtlCol="0">
            <a:spAutoFit/>
          </a:bodyPr>
          <a:lstStyle/>
          <a:p>
            <a:pPr marL="285750" indent="-285750">
              <a:lnSpc>
                <a:spcPct val="130000"/>
              </a:lnSpc>
              <a:spcAft>
                <a:spcPts val="600"/>
              </a:spcAft>
              <a:buFont typeface="Arial" panose="020B0604020202020204" pitchFamily="34" charset="0"/>
              <a:buChar char="•"/>
            </a:pP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从特征量化、训练样本选择、模型选择、文本内容特征四个角度考察了利用</a:t>
            </a:r>
            <a:r>
              <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rPr>
              <a:t>QQ</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空间这种准私密社交网络数据进行抑郁用户检测的可行性。</a:t>
            </a:r>
            <a:endPar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对比了常用的特征量化方式：频次、归一化频率、</a:t>
            </a:r>
            <a:r>
              <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rPr>
              <a:t>Z-Score</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标准化；</a:t>
            </a:r>
            <a:endPar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对比了常用的训练样本选择方式：平衡高低分组方法、非平衡高低分组方法、离散化高低分组方法；</a:t>
            </a:r>
            <a:endPar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对比了</a:t>
            </a:r>
            <a:r>
              <a:rPr lang="en-US" altLang="zh-CN" dirty="0" err="1">
                <a:effectLst/>
                <a:latin typeface="微软雅黑" panose="020B0503020204020204" pitchFamily="34" charset="-122"/>
                <a:ea typeface="微软雅黑" panose="020B0503020204020204" pitchFamily="34" charset="-122"/>
                <a:cs typeface="Times New Roman" panose="02020603050405020304" pitchFamily="18" charset="0"/>
              </a:rPr>
              <a:t>LibSVM</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VotedPerception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Naïvebayes</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SGD</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等分类模型。</a:t>
            </a:r>
            <a:endPar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实验发现：</a:t>
            </a:r>
            <a:r>
              <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rPr>
              <a:t>Z-Score</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标准化比其他两种特征量化方法要好；平衡高低分组方法较其他样本选择方法要好；检测模型则比较依赖于数据集、样本选择、特征及其量化方法</a:t>
            </a:r>
            <a:endPar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实验还分析了在平衡样本上，不同的文本内容特征对抑郁用户检测的影响。结果发现，</a:t>
            </a:r>
            <a:r>
              <a:rPr lang="zh-CN" altLang="en-US" b="1" dirty="0">
                <a:effectLst/>
                <a:latin typeface="微软雅黑" panose="020B0503020204020204" pitchFamily="34" charset="-122"/>
                <a:ea typeface="微软雅黑" panose="020B0503020204020204" pitchFamily="34" charset="-122"/>
                <a:cs typeface="Times New Roman" panose="02020603050405020304" pitchFamily="18" charset="0"/>
              </a:rPr>
              <a:t>主题特征对抑郁用户的检测效果最好</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effectLst/>
                <a:latin typeface="微软雅黑" panose="020B0503020204020204" pitchFamily="34" charset="-122"/>
                <a:ea typeface="微软雅黑" panose="020B0503020204020204" pitchFamily="34" charset="-122"/>
                <a:cs typeface="Times New Roman" panose="02020603050405020304" pitchFamily="18" charset="0"/>
              </a:rPr>
              <a:t>其他特征</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如语言特征</a:t>
            </a:r>
            <a:r>
              <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rPr>
              <a:t>LIWC</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、词袋</a:t>
            </a:r>
            <a:r>
              <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rPr>
              <a:t>BOW</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、词向量</a:t>
            </a:r>
            <a:r>
              <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rPr>
              <a:t>Word2vect</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等，</a:t>
            </a:r>
            <a:r>
              <a:rPr lang="zh-CN" altLang="en-US" b="1" dirty="0">
                <a:effectLst/>
                <a:latin typeface="微软雅黑" panose="020B0503020204020204" pitchFamily="34" charset="-122"/>
                <a:ea typeface="微软雅黑" panose="020B0503020204020204" pitchFamily="34" charset="-122"/>
                <a:cs typeface="Times New Roman" panose="02020603050405020304" pitchFamily="18" charset="0"/>
              </a:rPr>
              <a:t>在加上主题特征后对检测效果有明显改善</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最后还</a:t>
            </a:r>
            <a:r>
              <a:rPr lang="zh-CN" altLang="en-US" b="1" dirty="0">
                <a:effectLst/>
                <a:latin typeface="微软雅黑" panose="020B0503020204020204" pitchFamily="34" charset="-122"/>
                <a:ea typeface="微软雅黑" panose="020B0503020204020204" pitchFamily="34" charset="-122"/>
                <a:cs typeface="Times New Roman" panose="02020603050405020304" pitchFamily="18" charset="0"/>
              </a:rPr>
              <a:t>对比分析了相关文献中</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T</a:t>
            </a:r>
            <a:r>
              <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rPr>
              <a:t>witter</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、微博、</a:t>
            </a:r>
            <a:r>
              <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rPr>
              <a:t>Blog</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、网关日志等数据检测抑郁用户</a:t>
            </a:r>
            <a:r>
              <a:rPr lang="zh-CN" altLang="en-US" b="1" dirty="0">
                <a:effectLst/>
                <a:latin typeface="微软雅黑" panose="020B0503020204020204" pitchFamily="34" charset="-122"/>
                <a:ea typeface="微软雅黑" panose="020B0503020204020204" pitchFamily="34" charset="-122"/>
                <a:cs typeface="Times New Roman" panose="02020603050405020304" pitchFamily="18" charset="0"/>
              </a:rPr>
              <a:t>的效果，</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明确了本文的优势，进一步</a:t>
            </a:r>
            <a:r>
              <a:rPr lang="zh-CN" altLang="en-US" b="1" dirty="0">
                <a:effectLst/>
                <a:latin typeface="微软雅黑" panose="020B0503020204020204" pitchFamily="34" charset="-122"/>
                <a:ea typeface="微软雅黑" panose="020B0503020204020204" pitchFamily="34" charset="-122"/>
                <a:cs typeface="Times New Roman" panose="02020603050405020304" pitchFamily="18" charset="0"/>
              </a:rPr>
              <a:t>说明了使用准私密社交网络数据检测抑郁用户是可行的。</a:t>
            </a:r>
            <a:endParaRPr lang="en-US" altLang="zh-CN" b="1"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646144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4</a:t>
            </a:r>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总结</a:t>
            </a:r>
            <a:endPar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sp>
        <p:nvSpPr>
          <p:cNvPr id="2" name="文本框 1">
            <a:extLst>
              <a:ext uri="{FF2B5EF4-FFF2-40B4-BE49-F238E27FC236}">
                <a16:creationId xmlns:a16="http://schemas.microsoft.com/office/drawing/2014/main" id="{4D5712BD-F937-ABF5-BEBD-41E46B630B1A}"/>
              </a:ext>
            </a:extLst>
          </p:cNvPr>
          <p:cNvSpPr txBox="1"/>
          <p:nvPr/>
        </p:nvSpPr>
        <p:spPr>
          <a:xfrm>
            <a:off x="1045191" y="1720432"/>
            <a:ext cx="10484957" cy="2690288"/>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从实验以及与相关工作的对比可以看出，数据集、特征和检测模型都是基于社会网络数据的抑郁用户检测的关键，</a:t>
            </a:r>
            <a:r>
              <a:rPr lang="zh-CN" altLang="en-US" b="1" dirty="0">
                <a:effectLst/>
                <a:latin typeface="微软雅黑" panose="020B0503020204020204" pitchFamily="34" charset="-122"/>
                <a:ea typeface="微软雅黑" panose="020B0503020204020204" pitchFamily="34" charset="-122"/>
                <a:cs typeface="Times New Roman" panose="02020603050405020304" pitchFamily="18" charset="0"/>
              </a:rPr>
              <a:t>不同文献在这几方面的差异也较大，可比性不强</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另外，已有工作中</a:t>
            </a:r>
            <a:r>
              <a:rPr lang="zh-CN" altLang="en-US" b="1" dirty="0">
                <a:effectLst/>
                <a:latin typeface="微软雅黑" panose="020B0503020204020204" pitchFamily="34" charset="-122"/>
                <a:ea typeface="微软雅黑" panose="020B0503020204020204" pitchFamily="34" charset="-122"/>
                <a:cs typeface="Times New Roman" panose="02020603050405020304" pitchFamily="18" charset="0"/>
              </a:rPr>
              <a:t>各种高达</a:t>
            </a:r>
            <a:r>
              <a:rPr lang="en-US" altLang="zh-CN" b="1" dirty="0">
                <a:effectLst/>
                <a:latin typeface="微软雅黑" panose="020B0503020204020204" pitchFamily="34" charset="-122"/>
                <a:ea typeface="微软雅黑" panose="020B0503020204020204" pitchFamily="34" charset="-122"/>
                <a:cs typeface="Times New Roman" panose="02020603050405020304" pitchFamily="18" charset="0"/>
              </a:rPr>
              <a:t>0.8</a:t>
            </a:r>
            <a:r>
              <a:rPr lang="zh-CN" altLang="en-US" b="1" dirty="0">
                <a:effectLst/>
                <a:latin typeface="微软雅黑" panose="020B0503020204020204" pitchFamily="34" charset="-122"/>
                <a:ea typeface="微软雅黑" panose="020B0503020204020204" pitchFamily="34" charset="-122"/>
                <a:cs typeface="Times New Roman" panose="02020603050405020304" pitchFamily="18" charset="0"/>
              </a:rPr>
              <a:t>以上的准确率都是在平衡样本上得到的</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effectLst/>
                <a:latin typeface="微软雅黑" panose="020B0503020204020204" pitchFamily="34" charset="-122"/>
                <a:ea typeface="微软雅黑" panose="020B0503020204020204" pitchFamily="34" charset="-122"/>
                <a:cs typeface="Times New Roman" panose="02020603050405020304" pitchFamily="18" charset="0"/>
              </a:rPr>
              <a:t>与抑郁用户的实际分布差异较大，也意味着在实际应用中还会面临诸多挑战</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最后，采用</a:t>
            </a:r>
            <a:r>
              <a:rPr lang="zh-CN" altLang="en-US" b="1" dirty="0">
                <a:effectLst/>
                <a:latin typeface="微软雅黑" panose="020B0503020204020204" pitchFamily="34" charset="-122"/>
                <a:ea typeface="微软雅黑" panose="020B0503020204020204" pitchFamily="34" charset="-122"/>
                <a:cs typeface="Times New Roman" panose="02020603050405020304" pitchFamily="18" charset="0"/>
              </a:rPr>
              <a:t>自评量表的方式</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获取的样本受用户</a:t>
            </a:r>
            <a:r>
              <a:rPr lang="zh-CN" altLang="en-US" b="1" dirty="0">
                <a:effectLst/>
                <a:latin typeface="微软雅黑" panose="020B0503020204020204" pitchFamily="34" charset="-122"/>
                <a:ea typeface="微软雅黑" panose="020B0503020204020204" pitchFamily="34" charset="-122"/>
                <a:cs typeface="Times New Roman" panose="02020603050405020304" pitchFamily="18" charset="0"/>
              </a:rPr>
              <a:t>填写量表时的心情影响较大</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，而确诊抑郁等心理问题需要更长期、更专业的观察，因此，</a:t>
            </a:r>
            <a:r>
              <a:rPr lang="zh-CN" altLang="en-US" b="1" dirty="0">
                <a:effectLst/>
                <a:latin typeface="微软雅黑" panose="020B0503020204020204" pitchFamily="34" charset="-122"/>
                <a:ea typeface="微软雅黑" panose="020B0503020204020204" pitchFamily="34" charset="-122"/>
                <a:cs typeface="Times New Roman" panose="02020603050405020304" pitchFamily="18" charset="0"/>
              </a:rPr>
              <a:t>样本采集需要结合心理医生的诊断才更为准确</a:t>
            </a: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b="1"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895713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942975"/>
            <a:ext cx="12220575" cy="7844790"/>
            <a:chOff x="0" y="-1485"/>
            <a:chExt cx="19245" cy="12354"/>
          </a:xfrm>
        </p:grpSpPr>
        <p:pic>
          <p:nvPicPr>
            <p:cNvPr id="3" name="图形"/>
            <p:cNvPicPr>
              <a:picLocks noChangeAspect="1"/>
            </p:cNvPicPr>
            <p:nvPr/>
          </p:nvPicPr>
          <p:blipFill>
            <a:blip r:embed="rId3"/>
            <a:srcRect t="12395" b="12395"/>
            <a:stretch>
              <a:fillRect/>
            </a:stretch>
          </p:blipFill>
          <p:spPr>
            <a:xfrm>
              <a:off x="0" y="0"/>
              <a:ext cx="19245" cy="10800"/>
            </a:xfrm>
            <a:prstGeom prst="rect">
              <a:avLst/>
            </a:prstGeom>
          </p:spPr>
        </p:pic>
        <p:pic>
          <p:nvPicPr>
            <p:cNvPr id="5" name="图形" descr="102sd"/>
            <p:cNvPicPr>
              <a:picLocks noChangeAspect="1"/>
            </p:cNvPicPr>
            <p:nvPr/>
          </p:nvPicPr>
          <p:blipFill>
            <a:blip r:embed="rId4"/>
            <a:srcRect l="45954"/>
            <a:stretch>
              <a:fillRect/>
            </a:stretch>
          </p:blipFill>
          <p:spPr>
            <a:xfrm rot="10800000" flipH="1" flipV="1">
              <a:off x="14208" y="-1485"/>
              <a:ext cx="4992" cy="12354"/>
            </a:xfrm>
            <a:prstGeom prst="rect">
              <a:avLst/>
            </a:prstGeom>
          </p:spPr>
        </p:pic>
        <p:sp>
          <p:nvSpPr>
            <p:cNvPr id="15" name="图形"/>
            <p:cNvSpPr txBox="1"/>
            <p:nvPr/>
          </p:nvSpPr>
          <p:spPr>
            <a:xfrm>
              <a:off x="1851" y="4427"/>
              <a:ext cx="16212" cy="14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5400" noProof="0" dirty="0">
                  <a:ln>
                    <a:noFill/>
                  </a:ln>
                  <a:solidFill>
                    <a:schemeClr val="tx1">
                      <a:lumMod val="75000"/>
                      <a:lumOff val="25000"/>
                    </a:schemeClr>
                  </a:solidFill>
                  <a:effectLst/>
                  <a:uLnTx/>
                  <a:uFillTx/>
                  <a:latin typeface="思源黑体 CN Bold" panose="020B0800000000000000" charset="-122"/>
                  <a:ea typeface="思源黑体 CN Bold" panose="020B0800000000000000" charset="-122"/>
                  <a:cs typeface="思源黑体 CN Bold" panose="020B0800000000000000" charset="-122"/>
                  <a:sym typeface="思源黑体 CN Medium" panose="020B0600000000000000" charset="-122"/>
                </a:rPr>
                <a:t>TAHNK YOU FOR WATCHING</a:t>
              </a:r>
            </a:p>
          </p:txBody>
        </p:sp>
        <p:grpSp>
          <p:nvGrpSpPr>
            <p:cNvPr id="32" name="图形"/>
            <p:cNvGrpSpPr/>
            <p:nvPr/>
          </p:nvGrpSpPr>
          <p:grpSpPr>
            <a:xfrm>
              <a:off x="1380" y="7291"/>
              <a:ext cx="7200" cy="120"/>
              <a:chOff x="514960" y="3355334"/>
              <a:chExt cx="4065773" cy="50780"/>
            </a:xfrm>
          </p:grpSpPr>
          <p:cxnSp>
            <p:nvCxnSpPr>
              <p:cNvPr id="18" name="图形"/>
              <p:cNvCxnSpPr/>
              <p:nvPr/>
            </p:nvCxnSpPr>
            <p:spPr>
              <a:xfrm>
                <a:off x="514960" y="3380724"/>
                <a:ext cx="4065773"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图形"/>
              <p:cNvSpPr/>
              <p:nvPr/>
            </p:nvSpPr>
            <p:spPr>
              <a:xfrm>
                <a:off x="514960" y="3355334"/>
                <a:ext cx="991987" cy="507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2"/>
                  </a:solidFill>
                  <a:effectLst/>
                  <a:uLnTx/>
                  <a:uFillTx/>
                  <a:latin typeface="思源黑体 CN Medium" panose="020B0600000000000000" charset="-122"/>
                  <a:ea typeface="思源黑体 CN Medium" panose="020B0600000000000000" charset="-122"/>
                  <a:cs typeface="思源黑体 CN Medium" panose="020B0600000000000000" charset="-122"/>
                </a:endParaRPr>
              </a:p>
            </p:txBody>
          </p:sp>
        </p:grpSp>
        <p:sp>
          <p:nvSpPr>
            <p:cNvPr id="9" name="图形"/>
            <p:cNvSpPr/>
            <p:nvPr/>
          </p:nvSpPr>
          <p:spPr>
            <a:xfrm>
              <a:off x="16920" y="3143"/>
              <a:ext cx="841" cy="841"/>
            </a:xfrm>
            <a:prstGeom prst="star4">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20320"/>
            <a:ext cx="12210415" cy="6898640"/>
            <a:chOff x="0" y="0"/>
            <a:chExt cx="19229" cy="10864"/>
          </a:xfrm>
        </p:grpSpPr>
        <p:pic>
          <p:nvPicPr>
            <p:cNvPr id="2" name="图形"/>
            <p:cNvPicPr>
              <a:picLocks noChangeAspect="1"/>
            </p:cNvPicPr>
            <p:nvPr/>
          </p:nvPicPr>
          <p:blipFill>
            <a:blip r:embed="rId4"/>
            <a:srcRect l="24453" t="30313" r="1250" b="13808"/>
            <a:stretch>
              <a:fillRect/>
            </a:stretch>
          </p:blipFill>
          <p:spPr>
            <a:xfrm>
              <a:off x="0" y="0"/>
              <a:ext cx="19198" cy="10799"/>
            </a:xfrm>
            <a:prstGeom prst="rect">
              <a:avLst/>
            </a:prstGeom>
          </p:spPr>
        </p:pic>
        <p:pic>
          <p:nvPicPr>
            <p:cNvPr id="5" name="图形" descr="102sd"/>
            <p:cNvPicPr>
              <a:picLocks noChangeAspect="1"/>
            </p:cNvPicPr>
            <p:nvPr/>
          </p:nvPicPr>
          <p:blipFill>
            <a:blip r:embed="rId5"/>
            <a:srcRect l="45954" t="16319" r="15192"/>
            <a:stretch>
              <a:fillRect/>
            </a:stretch>
          </p:blipFill>
          <p:spPr>
            <a:xfrm rot="16200000" flipH="1" flipV="1">
              <a:off x="6277" y="-2088"/>
              <a:ext cx="6675" cy="19229"/>
            </a:xfrm>
            <a:prstGeom prst="rect">
              <a:avLst/>
            </a:prstGeom>
          </p:spPr>
        </p:pic>
        <p:grpSp>
          <p:nvGrpSpPr>
            <p:cNvPr id="18" name="组合 17"/>
            <p:cNvGrpSpPr/>
            <p:nvPr/>
          </p:nvGrpSpPr>
          <p:grpSpPr>
            <a:xfrm>
              <a:off x="1892" y="720"/>
              <a:ext cx="15828" cy="8144"/>
              <a:chOff x="1892" y="720"/>
              <a:chExt cx="15828" cy="8144"/>
            </a:xfrm>
          </p:grpSpPr>
          <p:sp>
            <p:nvSpPr>
              <p:cNvPr id="23" name="图形"/>
              <p:cNvSpPr/>
              <p:nvPr/>
            </p:nvSpPr>
            <p:spPr>
              <a:xfrm>
                <a:off x="1892" y="3583"/>
                <a:ext cx="15690" cy="5281"/>
              </a:xfrm>
              <a:prstGeom prst="roundRect">
                <a:avLst>
                  <a:gd name="adj" fmla="val 274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sp>
            <p:nvSpPr>
              <p:cNvPr id="19" name="图形"/>
              <p:cNvSpPr/>
              <p:nvPr/>
            </p:nvSpPr>
            <p:spPr>
              <a:xfrm flipV="1">
                <a:off x="1901" y="3583"/>
                <a:ext cx="298" cy="52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sp>
            <p:nvSpPr>
              <p:cNvPr id="71" name="图形"/>
              <p:cNvSpPr txBox="1"/>
              <p:nvPr/>
            </p:nvSpPr>
            <p:spPr>
              <a:xfrm>
                <a:off x="1892" y="720"/>
                <a:ext cx="1317" cy="2470"/>
              </a:xfrm>
              <a:prstGeom prst="rect">
                <a:avLst/>
              </a:prstGeom>
              <a:noFill/>
            </p:spPr>
            <p:txBody>
              <a:bodyPr wrap="square" rtlCol="0">
                <a:spAutoFit/>
              </a:bodyPr>
              <a:lstStyle/>
              <a:p>
                <a:pPr algn="l"/>
                <a:r>
                  <a:rPr lang="en-US" altLang="zh-CN" sz="9600" dirty="0">
                    <a:solidFill>
                      <a:schemeClr val="tx1"/>
                    </a:solidFill>
                    <a:latin typeface="思源黑体 CN Medium" panose="020B0600000000000000" charset="-122"/>
                    <a:ea typeface="思源黑体 CN Medium" panose="020B0600000000000000" charset="-122"/>
                    <a:cs typeface="思源黑体 CN Normal" panose="020B0400000000000000" charset="-122"/>
                  </a:rPr>
                  <a:t>C</a:t>
                </a:r>
              </a:p>
            </p:txBody>
          </p:sp>
          <p:sp>
            <p:nvSpPr>
              <p:cNvPr id="72" name="图形"/>
              <p:cNvSpPr txBox="1"/>
              <p:nvPr/>
            </p:nvSpPr>
            <p:spPr>
              <a:xfrm>
                <a:off x="3245" y="1500"/>
                <a:ext cx="3601" cy="822"/>
              </a:xfrm>
              <a:prstGeom prst="rect">
                <a:avLst/>
              </a:prstGeom>
              <a:noFill/>
            </p:spPr>
            <p:txBody>
              <a:bodyPr wrap="square" rtlCol="0" anchor="t">
                <a:spAutoFit/>
              </a:bodyPr>
              <a:lstStyle/>
              <a:p>
                <a:pPr algn="l"/>
                <a:r>
                  <a:rPr lang="en-US" altLang="zh-CN" sz="2800" dirty="0">
                    <a:solidFill>
                      <a:schemeClr val="tx1"/>
                    </a:solidFill>
                    <a:latin typeface="思源黑体 CN Medium" panose="020B0600000000000000" charset="-122"/>
                    <a:ea typeface="思源黑体 CN Medium" panose="020B0600000000000000" charset="-122"/>
                    <a:cs typeface="思源黑体 CN Normal" panose="020B0400000000000000" charset="-122"/>
                    <a:sym typeface="+mn-ea"/>
                  </a:rPr>
                  <a:t>ONTENTS</a:t>
                </a:r>
              </a:p>
            </p:txBody>
          </p:sp>
          <p:sp>
            <p:nvSpPr>
              <p:cNvPr id="30" name="图形"/>
              <p:cNvSpPr/>
              <p:nvPr/>
            </p:nvSpPr>
            <p:spPr>
              <a:xfrm>
                <a:off x="7400" y="2040"/>
                <a:ext cx="10320" cy="32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grpSp>
        <p:pic>
          <p:nvPicPr>
            <p:cNvPr id="4" name="图形" descr="10dd2"/>
            <p:cNvPicPr>
              <a:picLocks noChangeAspect="1"/>
            </p:cNvPicPr>
            <p:nvPr/>
          </p:nvPicPr>
          <p:blipFill>
            <a:blip r:embed="rId6"/>
            <a:srcRect r="60461" b="75208"/>
            <a:stretch>
              <a:fillRect/>
            </a:stretch>
          </p:blipFill>
          <p:spPr>
            <a:xfrm rot="16200000" flipH="1">
              <a:off x="-163" y="243"/>
              <a:ext cx="2018" cy="1692"/>
            </a:xfrm>
            <a:prstGeom prst="rect">
              <a:avLst/>
            </a:prstGeom>
          </p:spPr>
        </p:pic>
      </p:grpSp>
      <p:grpSp>
        <p:nvGrpSpPr>
          <p:cNvPr id="12" name="组合 11">
            <a:extLst>
              <a:ext uri="{FF2B5EF4-FFF2-40B4-BE49-F238E27FC236}">
                <a16:creationId xmlns:a16="http://schemas.microsoft.com/office/drawing/2014/main" id="{CD74970B-DB08-04F3-6240-36E307DA5011}"/>
              </a:ext>
            </a:extLst>
          </p:cNvPr>
          <p:cNvGrpSpPr/>
          <p:nvPr/>
        </p:nvGrpSpPr>
        <p:grpSpPr>
          <a:xfrm>
            <a:off x="2307378" y="2646991"/>
            <a:ext cx="4332229" cy="521970"/>
            <a:chOff x="1593867" y="2591854"/>
            <a:chExt cx="4332229" cy="521970"/>
          </a:xfrm>
        </p:grpSpPr>
        <p:sp>
          <p:nvSpPr>
            <p:cNvPr id="39" name="图形">
              <a:extLst>
                <a:ext uri="{FF2B5EF4-FFF2-40B4-BE49-F238E27FC236}">
                  <a16:creationId xmlns:a16="http://schemas.microsoft.com/office/drawing/2014/main" id="{A76CFD6B-4BDF-DB32-CDEB-E00D294122E3}"/>
                </a:ext>
              </a:extLst>
            </p:cNvPr>
            <p:cNvSpPr txBox="1"/>
            <p:nvPr/>
          </p:nvSpPr>
          <p:spPr>
            <a:xfrm>
              <a:off x="1593867" y="2591854"/>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rPr>
                <a:t>0</a:t>
              </a:r>
            </a:p>
          </p:txBody>
        </p:sp>
        <p:sp>
          <p:nvSpPr>
            <p:cNvPr id="40" name="图形">
              <a:extLst>
                <a:ext uri="{FF2B5EF4-FFF2-40B4-BE49-F238E27FC236}">
                  <a16:creationId xmlns:a16="http://schemas.microsoft.com/office/drawing/2014/main" id="{649748C9-AA8F-E797-8635-D4AEFE0FD7E0}"/>
                </a:ext>
              </a:extLst>
            </p:cNvPr>
            <p:cNvSpPr/>
            <p:nvPr/>
          </p:nvSpPr>
          <p:spPr>
            <a:xfrm>
              <a:off x="2601934" y="2752305"/>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图形">
              <a:extLst>
                <a:ext uri="{FF2B5EF4-FFF2-40B4-BE49-F238E27FC236}">
                  <a16:creationId xmlns:a16="http://schemas.microsoft.com/office/drawing/2014/main" id="{F3D3EB3B-FD88-25D9-CDF3-B95C009DECC3}"/>
                </a:ext>
              </a:extLst>
            </p:cNvPr>
            <p:cNvSpPr/>
            <p:nvPr/>
          </p:nvSpPr>
          <p:spPr>
            <a:xfrm>
              <a:off x="2032339" y="2752305"/>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818EE05D-A9A4-4E9E-A3F0-E9B228040275}"/>
                </a:ext>
              </a:extLst>
            </p:cNvPr>
            <p:cNvSpPr txBox="1"/>
            <p:nvPr/>
          </p:nvSpPr>
          <p:spPr>
            <a:xfrm>
              <a:off x="2886038" y="2622238"/>
              <a:ext cx="3040058" cy="461665"/>
            </a:xfrm>
            <a:prstGeom prst="rect">
              <a:avLst/>
            </a:prstGeom>
            <a:noFill/>
          </p:spPr>
          <p:txBody>
            <a:bodyPr wrap="square" rtlCol="0">
              <a:spAutoFit/>
            </a:bodyPr>
            <a:lstStyle/>
            <a:p>
              <a:r>
                <a:rPr lang="zh-CN" altLang="en-US" sz="2400" b="1" dirty="0"/>
                <a:t>引言</a:t>
              </a:r>
            </a:p>
          </p:txBody>
        </p:sp>
      </p:grpSp>
      <p:grpSp>
        <p:nvGrpSpPr>
          <p:cNvPr id="13" name="组合 12">
            <a:extLst>
              <a:ext uri="{FF2B5EF4-FFF2-40B4-BE49-F238E27FC236}">
                <a16:creationId xmlns:a16="http://schemas.microsoft.com/office/drawing/2014/main" id="{5CFE702B-4631-72A4-312A-04FC3B98BC3D}"/>
              </a:ext>
            </a:extLst>
          </p:cNvPr>
          <p:cNvGrpSpPr/>
          <p:nvPr/>
        </p:nvGrpSpPr>
        <p:grpSpPr>
          <a:xfrm>
            <a:off x="2303904" y="3523715"/>
            <a:ext cx="4332229" cy="521970"/>
            <a:chOff x="1593867" y="3337754"/>
            <a:chExt cx="4332229" cy="521970"/>
          </a:xfrm>
        </p:grpSpPr>
        <p:sp>
          <p:nvSpPr>
            <p:cNvPr id="43" name="图形">
              <a:extLst>
                <a:ext uri="{FF2B5EF4-FFF2-40B4-BE49-F238E27FC236}">
                  <a16:creationId xmlns:a16="http://schemas.microsoft.com/office/drawing/2014/main" id="{1C4CBB66-3483-B994-16C5-48F286E14442}"/>
                </a:ext>
              </a:extLst>
            </p:cNvPr>
            <p:cNvSpPr txBox="1"/>
            <p:nvPr/>
          </p:nvSpPr>
          <p:spPr>
            <a:xfrm>
              <a:off x="1593867" y="3337754"/>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latin typeface="思源黑体 CN Medium" panose="020B0600000000000000" charset="-122"/>
                  <a:ea typeface="思源黑体 CN Medium" panose="020B0600000000000000" charset="-122"/>
                  <a:cs typeface="思源黑体 CN Normal" panose="020B0400000000000000" charset="-122"/>
                </a:rPr>
                <a:t>1</a:t>
              </a:r>
              <a:endPar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endParaRPr>
            </a:p>
          </p:txBody>
        </p:sp>
        <p:sp>
          <p:nvSpPr>
            <p:cNvPr id="44" name="图形">
              <a:extLst>
                <a:ext uri="{FF2B5EF4-FFF2-40B4-BE49-F238E27FC236}">
                  <a16:creationId xmlns:a16="http://schemas.microsoft.com/office/drawing/2014/main" id="{68C7975C-3BBC-1599-9AC8-27DEDC80C97E}"/>
                </a:ext>
              </a:extLst>
            </p:cNvPr>
            <p:cNvSpPr/>
            <p:nvPr/>
          </p:nvSpPr>
          <p:spPr>
            <a:xfrm>
              <a:off x="2601934" y="3498205"/>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图形">
              <a:extLst>
                <a:ext uri="{FF2B5EF4-FFF2-40B4-BE49-F238E27FC236}">
                  <a16:creationId xmlns:a16="http://schemas.microsoft.com/office/drawing/2014/main" id="{E2CFC005-1FCC-6A02-E69F-F1738EE99A3C}"/>
                </a:ext>
              </a:extLst>
            </p:cNvPr>
            <p:cNvSpPr/>
            <p:nvPr/>
          </p:nvSpPr>
          <p:spPr>
            <a:xfrm>
              <a:off x="2032339" y="3498205"/>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BA4222FB-AE48-0F6D-368D-EBB7EE7C899B}"/>
                </a:ext>
              </a:extLst>
            </p:cNvPr>
            <p:cNvSpPr txBox="1"/>
            <p:nvPr/>
          </p:nvSpPr>
          <p:spPr>
            <a:xfrm>
              <a:off x="2886038" y="3367217"/>
              <a:ext cx="3040058" cy="461665"/>
            </a:xfrm>
            <a:prstGeom prst="rect">
              <a:avLst/>
            </a:prstGeom>
            <a:noFill/>
          </p:spPr>
          <p:txBody>
            <a:bodyPr wrap="square" rtlCol="0">
              <a:spAutoFit/>
            </a:bodyPr>
            <a:lstStyle/>
            <a:p>
              <a:r>
                <a:rPr lang="zh-CN" altLang="en-US" sz="2400" b="1" dirty="0"/>
                <a:t>相关研究</a:t>
              </a:r>
            </a:p>
          </p:txBody>
        </p:sp>
      </p:grpSp>
      <p:grpSp>
        <p:nvGrpSpPr>
          <p:cNvPr id="14" name="组合 13">
            <a:extLst>
              <a:ext uri="{FF2B5EF4-FFF2-40B4-BE49-F238E27FC236}">
                <a16:creationId xmlns:a16="http://schemas.microsoft.com/office/drawing/2014/main" id="{30A4A4EA-C360-9B0C-10E2-FA31CF472588}"/>
              </a:ext>
            </a:extLst>
          </p:cNvPr>
          <p:cNvGrpSpPr/>
          <p:nvPr/>
        </p:nvGrpSpPr>
        <p:grpSpPr>
          <a:xfrm>
            <a:off x="2303904" y="4431447"/>
            <a:ext cx="4728943" cy="521970"/>
            <a:chOff x="1593867" y="4604457"/>
            <a:chExt cx="4728943" cy="521970"/>
          </a:xfrm>
        </p:grpSpPr>
        <p:sp>
          <p:nvSpPr>
            <p:cNvPr id="56" name="图形">
              <a:extLst>
                <a:ext uri="{FF2B5EF4-FFF2-40B4-BE49-F238E27FC236}">
                  <a16:creationId xmlns:a16="http://schemas.microsoft.com/office/drawing/2014/main" id="{FC62DB89-4D97-772F-0F08-756F25219DFA}"/>
                </a:ext>
              </a:extLst>
            </p:cNvPr>
            <p:cNvSpPr txBox="1"/>
            <p:nvPr/>
          </p:nvSpPr>
          <p:spPr>
            <a:xfrm>
              <a:off x="1593867" y="4604457"/>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latin typeface="思源黑体 CN Medium" panose="020B0600000000000000" charset="-122"/>
                  <a:ea typeface="思源黑体 CN Medium" panose="020B0600000000000000" charset="-122"/>
                  <a:cs typeface="思源黑体 CN Normal" panose="020B0400000000000000" charset="-122"/>
                </a:rPr>
                <a:t>2</a:t>
              </a:r>
              <a:endPar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endParaRPr>
            </a:p>
          </p:txBody>
        </p:sp>
        <p:sp>
          <p:nvSpPr>
            <p:cNvPr id="57" name="图形">
              <a:extLst>
                <a:ext uri="{FF2B5EF4-FFF2-40B4-BE49-F238E27FC236}">
                  <a16:creationId xmlns:a16="http://schemas.microsoft.com/office/drawing/2014/main" id="{6BDC80CA-9E15-53E7-1A67-A2AC6A383454}"/>
                </a:ext>
              </a:extLst>
            </p:cNvPr>
            <p:cNvSpPr/>
            <p:nvPr/>
          </p:nvSpPr>
          <p:spPr>
            <a:xfrm>
              <a:off x="2601934" y="4764908"/>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图形">
              <a:extLst>
                <a:ext uri="{FF2B5EF4-FFF2-40B4-BE49-F238E27FC236}">
                  <a16:creationId xmlns:a16="http://schemas.microsoft.com/office/drawing/2014/main" id="{2DF9B694-025B-B46D-FE30-FCB68C405BE0}"/>
                </a:ext>
              </a:extLst>
            </p:cNvPr>
            <p:cNvSpPr/>
            <p:nvPr/>
          </p:nvSpPr>
          <p:spPr>
            <a:xfrm>
              <a:off x="2032339" y="4764908"/>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B3640DA9-CF9D-BF6B-A0F2-4415B322DC9C}"/>
                </a:ext>
              </a:extLst>
            </p:cNvPr>
            <p:cNvSpPr txBox="1"/>
            <p:nvPr/>
          </p:nvSpPr>
          <p:spPr>
            <a:xfrm>
              <a:off x="2886038" y="4634710"/>
              <a:ext cx="3436772" cy="461665"/>
            </a:xfrm>
            <a:prstGeom prst="rect">
              <a:avLst/>
            </a:prstGeom>
            <a:noFill/>
          </p:spPr>
          <p:txBody>
            <a:bodyPr wrap="square" rtlCol="0">
              <a:spAutoFit/>
            </a:bodyPr>
            <a:lstStyle/>
            <a:p>
              <a:r>
                <a:rPr lang="zh-CN" altLang="en-US" sz="2400" b="1" dirty="0"/>
                <a:t>相关方法</a:t>
              </a:r>
            </a:p>
          </p:txBody>
        </p:sp>
      </p:grpSp>
      <p:grpSp>
        <p:nvGrpSpPr>
          <p:cNvPr id="15" name="组合 14">
            <a:extLst>
              <a:ext uri="{FF2B5EF4-FFF2-40B4-BE49-F238E27FC236}">
                <a16:creationId xmlns:a16="http://schemas.microsoft.com/office/drawing/2014/main" id="{07683882-78D0-EA05-4376-68119342318A}"/>
              </a:ext>
            </a:extLst>
          </p:cNvPr>
          <p:cNvGrpSpPr/>
          <p:nvPr/>
        </p:nvGrpSpPr>
        <p:grpSpPr>
          <a:xfrm>
            <a:off x="6061008" y="2647023"/>
            <a:ext cx="4820140" cy="521970"/>
            <a:chOff x="6094935" y="2724900"/>
            <a:chExt cx="4820140" cy="521970"/>
          </a:xfrm>
        </p:grpSpPr>
        <p:grpSp>
          <p:nvGrpSpPr>
            <p:cNvPr id="7" name="组合 6">
              <a:extLst>
                <a:ext uri="{FF2B5EF4-FFF2-40B4-BE49-F238E27FC236}">
                  <a16:creationId xmlns:a16="http://schemas.microsoft.com/office/drawing/2014/main" id="{775311CB-C14F-87FC-0AB6-B8881E7B71E5}"/>
                </a:ext>
              </a:extLst>
            </p:cNvPr>
            <p:cNvGrpSpPr/>
            <p:nvPr/>
          </p:nvGrpSpPr>
          <p:grpSpPr>
            <a:xfrm>
              <a:off x="6094935" y="2724900"/>
              <a:ext cx="1589405" cy="521970"/>
              <a:chOff x="6094935" y="2724900"/>
              <a:chExt cx="1589405" cy="521970"/>
            </a:xfrm>
          </p:grpSpPr>
          <p:sp>
            <p:nvSpPr>
              <p:cNvPr id="64" name="图形">
                <a:extLst>
                  <a:ext uri="{FF2B5EF4-FFF2-40B4-BE49-F238E27FC236}">
                    <a16:creationId xmlns:a16="http://schemas.microsoft.com/office/drawing/2014/main" id="{9B1AEFCD-F866-902D-78A4-A308B96FEBCF}"/>
                  </a:ext>
                </a:extLst>
              </p:cNvPr>
              <p:cNvSpPr txBox="1"/>
              <p:nvPr/>
            </p:nvSpPr>
            <p:spPr>
              <a:xfrm>
                <a:off x="6094935" y="2724900"/>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latin typeface="思源黑体 CN Medium" panose="020B0600000000000000" charset="-122"/>
                    <a:ea typeface="思源黑体 CN Medium" panose="020B0600000000000000" charset="-122"/>
                    <a:cs typeface="思源黑体 CN Normal" panose="020B0400000000000000" charset="-122"/>
                  </a:rPr>
                  <a:t>3</a:t>
                </a:r>
                <a:endPar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endParaRPr>
              </a:p>
            </p:txBody>
          </p:sp>
          <p:sp>
            <p:nvSpPr>
              <p:cNvPr id="65" name="图形">
                <a:extLst>
                  <a:ext uri="{FF2B5EF4-FFF2-40B4-BE49-F238E27FC236}">
                    <a16:creationId xmlns:a16="http://schemas.microsoft.com/office/drawing/2014/main" id="{3C1C3FAF-7543-ADDA-0CB6-CE9B7D8AF617}"/>
                  </a:ext>
                </a:extLst>
              </p:cNvPr>
              <p:cNvSpPr/>
              <p:nvPr/>
            </p:nvSpPr>
            <p:spPr>
              <a:xfrm>
                <a:off x="7103002" y="2885351"/>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图形">
                <a:extLst>
                  <a:ext uri="{FF2B5EF4-FFF2-40B4-BE49-F238E27FC236}">
                    <a16:creationId xmlns:a16="http://schemas.microsoft.com/office/drawing/2014/main" id="{4CEA8CDC-44E3-0B34-855A-D78646480EE4}"/>
                  </a:ext>
                </a:extLst>
              </p:cNvPr>
              <p:cNvSpPr/>
              <p:nvPr/>
            </p:nvSpPr>
            <p:spPr>
              <a:xfrm>
                <a:off x="6533407" y="2885351"/>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文本框 66">
              <a:extLst>
                <a:ext uri="{FF2B5EF4-FFF2-40B4-BE49-F238E27FC236}">
                  <a16:creationId xmlns:a16="http://schemas.microsoft.com/office/drawing/2014/main" id="{2F6CE2E5-70BB-3808-387D-43BE7C7ECB9D}"/>
                </a:ext>
              </a:extLst>
            </p:cNvPr>
            <p:cNvSpPr txBox="1"/>
            <p:nvPr/>
          </p:nvSpPr>
          <p:spPr>
            <a:xfrm>
              <a:off x="7393257" y="2745903"/>
              <a:ext cx="3521818" cy="461665"/>
            </a:xfrm>
            <a:prstGeom prst="rect">
              <a:avLst/>
            </a:prstGeom>
            <a:noFill/>
          </p:spPr>
          <p:txBody>
            <a:bodyPr wrap="square" rtlCol="0">
              <a:spAutoFit/>
            </a:bodyPr>
            <a:lstStyle/>
            <a:p>
              <a:r>
                <a:rPr lang="zh-CN" altLang="en-US" sz="2400" b="1" dirty="0"/>
                <a:t>实验分析</a:t>
              </a:r>
              <a:endParaRPr lang="en-US" altLang="zh-CN" sz="2400" b="1" dirty="0"/>
            </a:p>
          </p:txBody>
        </p:sp>
      </p:grpSp>
      <p:grpSp>
        <p:nvGrpSpPr>
          <p:cNvPr id="16" name="组合 15">
            <a:extLst>
              <a:ext uri="{FF2B5EF4-FFF2-40B4-BE49-F238E27FC236}">
                <a16:creationId xmlns:a16="http://schemas.microsoft.com/office/drawing/2014/main" id="{717EF98C-9EFF-BD1B-55E6-C3EA5340FCC9}"/>
              </a:ext>
            </a:extLst>
          </p:cNvPr>
          <p:cNvGrpSpPr/>
          <p:nvPr/>
        </p:nvGrpSpPr>
        <p:grpSpPr>
          <a:xfrm>
            <a:off x="6066453" y="3526162"/>
            <a:ext cx="3808180" cy="521970"/>
            <a:chOff x="6094791" y="3642757"/>
            <a:chExt cx="3808180" cy="521970"/>
          </a:xfrm>
        </p:grpSpPr>
        <p:sp>
          <p:nvSpPr>
            <p:cNvPr id="68" name="图形">
              <a:extLst>
                <a:ext uri="{FF2B5EF4-FFF2-40B4-BE49-F238E27FC236}">
                  <a16:creationId xmlns:a16="http://schemas.microsoft.com/office/drawing/2014/main" id="{0CBB0F0D-0469-5A54-F69A-85882FAB2523}"/>
                </a:ext>
              </a:extLst>
            </p:cNvPr>
            <p:cNvSpPr txBox="1"/>
            <p:nvPr/>
          </p:nvSpPr>
          <p:spPr>
            <a:xfrm>
              <a:off x="6094791" y="3642757"/>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latin typeface="思源黑体 CN Medium" panose="020B0600000000000000" charset="-122"/>
                  <a:ea typeface="思源黑体 CN Medium" panose="020B0600000000000000" charset="-122"/>
                  <a:cs typeface="思源黑体 CN Normal" panose="020B0400000000000000" charset="-122"/>
                </a:rPr>
                <a:t>4</a:t>
              </a:r>
              <a:endPar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endParaRPr>
            </a:p>
          </p:txBody>
        </p:sp>
        <p:sp>
          <p:nvSpPr>
            <p:cNvPr id="69" name="图形">
              <a:extLst>
                <a:ext uri="{FF2B5EF4-FFF2-40B4-BE49-F238E27FC236}">
                  <a16:creationId xmlns:a16="http://schemas.microsoft.com/office/drawing/2014/main" id="{C2CD1304-035A-1937-2F50-A9C55E01E390}"/>
                </a:ext>
              </a:extLst>
            </p:cNvPr>
            <p:cNvSpPr/>
            <p:nvPr/>
          </p:nvSpPr>
          <p:spPr>
            <a:xfrm>
              <a:off x="7102858" y="3803208"/>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图形">
              <a:extLst>
                <a:ext uri="{FF2B5EF4-FFF2-40B4-BE49-F238E27FC236}">
                  <a16:creationId xmlns:a16="http://schemas.microsoft.com/office/drawing/2014/main" id="{22CBBBE7-03C3-026F-5ADC-EF6CA875F02E}"/>
                </a:ext>
              </a:extLst>
            </p:cNvPr>
            <p:cNvSpPr/>
            <p:nvPr/>
          </p:nvSpPr>
          <p:spPr>
            <a:xfrm>
              <a:off x="6533263" y="3803208"/>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a:extLst>
                <a:ext uri="{FF2B5EF4-FFF2-40B4-BE49-F238E27FC236}">
                  <a16:creationId xmlns:a16="http://schemas.microsoft.com/office/drawing/2014/main" id="{7CB44325-3E65-C695-9395-0718484FBFFA}"/>
                </a:ext>
              </a:extLst>
            </p:cNvPr>
            <p:cNvSpPr txBox="1"/>
            <p:nvPr/>
          </p:nvSpPr>
          <p:spPr>
            <a:xfrm>
              <a:off x="7403374" y="3651455"/>
              <a:ext cx="2499597" cy="461665"/>
            </a:xfrm>
            <a:prstGeom prst="rect">
              <a:avLst/>
            </a:prstGeom>
            <a:noFill/>
          </p:spPr>
          <p:txBody>
            <a:bodyPr wrap="square" rtlCol="0">
              <a:spAutoFit/>
            </a:bodyPr>
            <a:lstStyle/>
            <a:p>
              <a:r>
                <a:rPr lang="zh-CN" altLang="en-US" sz="2400" b="1" dirty="0"/>
                <a:t>总结</a:t>
              </a:r>
            </a:p>
          </p:txBody>
        </p:sp>
      </p:grpSp>
      <p:pic>
        <p:nvPicPr>
          <p:cNvPr id="6" name="图形" descr="102sd">
            <a:extLst>
              <a:ext uri="{FF2B5EF4-FFF2-40B4-BE49-F238E27FC236}">
                <a16:creationId xmlns:a16="http://schemas.microsoft.com/office/drawing/2014/main" id="{7DC17D56-621E-641A-B383-A2EB46059330}"/>
              </a:ext>
            </a:extLst>
          </p:cNvPr>
          <p:cNvPicPr>
            <a:picLocks noChangeAspect="1"/>
          </p:cNvPicPr>
          <p:nvPr/>
        </p:nvPicPr>
        <p:blipFill>
          <a:blip r:embed="rId5"/>
          <a:srcRect l="45954"/>
          <a:stretch>
            <a:fillRect/>
          </a:stretch>
        </p:blipFill>
        <p:spPr>
          <a:xfrm rot="10800000" flipH="1" flipV="1">
            <a:off x="9022080" y="-942975"/>
            <a:ext cx="3169920" cy="7844790"/>
          </a:xfrm>
          <a:prstGeom prst="rect">
            <a:avLst/>
          </a:prstGeom>
        </p:spPr>
      </p:pic>
      <p:pic>
        <p:nvPicPr>
          <p:cNvPr id="8" name="图形" descr="10dd2">
            <a:extLst>
              <a:ext uri="{FF2B5EF4-FFF2-40B4-BE49-F238E27FC236}">
                <a16:creationId xmlns:a16="http://schemas.microsoft.com/office/drawing/2014/main" id="{DF9A6BB9-AE4D-645C-CE5C-4EA179A8BED0}"/>
              </a:ext>
            </a:extLst>
          </p:cNvPr>
          <p:cNvPicPr>
            <a:picLocks noChangeAspect="1"/>
          </p:cNvPicPr>
          <p:nvPr/>
        </p:nvPicPr>
        <p:blipFill>
          <a:blip r:embed="rId6"/>
          <a:srcRect l="8282" t="66861" r="81320" b="4065"/>
          <a:stretch>
            <a:fillRect/>
          </a:stretch>
        </p:blipFill>
        <p:spPr>
          <a:xfrm rot="5400000">
            <a:off x="8056245" y="5498465"/>
            <a:ext cx="533400" cy="1993900"/>
          </a:xfrm>
          <a:prstGeom prst="rect">
            <a:avLst/>
          </a:prstGeom>
        </p:spPr>
      </p:pic>
      <p:pic>
        <p:nvPicPr>
          <p:cNvPr id="9" name="图形" descr="10dd2">
            <a:extLst>
              <a:ext uri="{FF2B5EF4-FFF2-40B4-BE49-F238E27FC236}">
                <a16:creationId xmlns:a16="http://schemas.microsoft.com/office/drawing/2014/main" id="{46CDB0A6-E7F4-0D45-2D41-FE8BD4408477}"/>
              </a:ext>
            </a:extLst>
          </p:cNvPr>
          <p:cNvPicPr>
            <a:picLocks noChangeAspect="1"/>
          </p:cNvPicPr>
          <p:nvPr/>
        </p:nvPicPr>
        <p:blipFill>
          <a:blip r:embed="rId6"/>
          <a:srcRect l="8282" t="66861" r="81320" b="4065"/>
          <a:stretch>
            <a:fillRect/>
          </a:stretch>
        </p:blipFill>
        <p:spPr>
          <a:xfrm rot="5400000">
            <a:off x="6080125" y="5498465"/>
            <a:ext cx="533400" cy="1993900"/>
          </a:xfrm>
          <a:prstGeom prst="rect">
            <a:avLst/>
          </a:prstGeom>
        </p:spPr>
      </p:pic>
      <p:pic>
        <p:nvPicPr>
          <p:cNvPr id="10" name="图形" descr="10dd2">
            <a:extLst>
              <a:ext uri="{FF2B5EF4-FFF2-40B4-BE49-F238E27FC236}">
                <a16:creationId xmlns:a16="http://schemas.microsoft.com/office/drawing/2014/main" id="{0D5D5E00-FCFB-5840-20AE-F36896E834EC}"/>
              </a:ext>
            </a:extLst>
          </p:cNvPr>
          <p:cNvPicPr>
            <a:picLocks noChangeAspect="1"/>
          </p:cNvPicPr>
          <p:nvPr/>
        </p:nvPicPr>
        <p:blipFill>
          <a:blip r:embed="rId6"/>
          <a:srcRect l="8282" t="66861" r="81320" b="4065"/>
          <a:stretch>
            <a:fillRect/>
          </a:stretch>
        </p:blipFill>
        <p:spPr>
          <a:xfrm rot="5400000">
            <a:off x="4104005" y="5498465"/>
            <a:ext cx="533400" cy="1993900"/>
          </a:xfrm>
          <a:prstGeom prst="rect">
            <a:avLst/>
          </a:prstGeom>
        </p:spPr>
      </p:pic>
      <p:pic>
        <p:nvPicPr>
          <p:cNvPr id="11" name="图形" descr="10dd2">
            <a:extLst>
              <a:ext uri="{FF2B5EF4-FFF2-40B4-BE49-F238E27FC236}">
                <a16:creationId xmlns:a16="http://schemas.microsoft.com/office/drawing/2014/main" id="{E01B4A1A-90CB-1D6B-0139-74177477EC63}"/>
              </a:ext>
            </a:extLst>
          </p:cNvPr>
          <p:cNvPicPr>
            <a:picLocks noChangeAspect="1"/>
          </p:cNvPicPr>
          <p:nvPr/>
        </p:nvPicPr>
        <p:blipFill>
          <a:blip r:embed="rId6"/>
          <a:srcRect r="60461" b="75208"/>
          <a:stretch>
            <a:fillRect/>
          </a:stretch>
        </p:blipFill>
        <p:spPr>
          <a:xfrm rot="3652102" flipH="1">
            <a:off x="10289840" y="2032729"/>
            <a:ext cx="834167" cy="698733"/>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0</a:t>
            </a:r>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引言</a:t>
            </a:r>
            <a:endPar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sp>
        <p:nvSpPr>
          <p:cNvPr id="2" name="文本框 1">
            <a:extLst>
              <a:ext uri="{FF2B5EF4-FFF2-40B4-BE49-F238E27FC236}">
                <a16:creationId xmlns:a16="http://schemas.microsoft.com/office/drawing/2014/main" id="{DBC10986-DB20-AB65-C6FF-5A12BDC47216}"/>
              </a:ext>
            </a:extLst>
          </p:cNvPr>
          <p:cNvSpPr txBox="1"/>
          <p:nvPr/>
        </p:nvSpPr>
        <p:spPr>
          <a:xfrm>
            <a:off x="669798" y="1043415"/>
            <a:ext cx="11055363" cy="5247206"/>
          </a:xfrm>
          <a:prstGeom prst="rect">
            <a:avLst/>
          </a:prstGeom>
          <a:noFill/>
        </p:spPr>
        <p:txBody>
          <a:bodyPr wrap="square" rtlCol="0">
            <a:spAutoFit/>
          </a:bodyPr>
          <a:lstStyle/>
          <a:p>
            <a:pPr marL="285750" indent="-285750">
              <a:lnSpc>
                <a:spcPct val="13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世界健康组织在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2012</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年的研究表明，全世界约有</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3.5</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亿人患有抑郁症，严重的抑郁可以导致自杀</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zh-CN" altLang="en-US" sz="1600" dirty="0">
                <a:effectLst/>
              </a:rPr>
              <a:t>心理学上通过抑郁自评量表检测的方法属于侵入型检测方法，在适时性和自评频率方面存在不足，导致不能及时检测出抑郁症患者，延误治疗。</a:t>
            </a:r>
            <a:endParaRPr lang="en-US" altLang="zh-CN" sz="1600" dirty="0">
              <a:effectLst/>
            </a:endParaRPr>
          </a:p>
          <a:p>
            <a:pPr marL="285750" indent="-285750">
              <a:lnSpc>
                <a:spcPct val="130000"/>
              </a:lnSpc>
              <a:spcAft>
                <a:spcPts val="600"/>
              </a:spcAft>
              <a:buFont typeface="Arial" panose="020B0604020202020204" pitchFamily="34" charset="0"/>
              <a:buChar char="•"/>
            </a:pPr>
            <a:r>
              <a:rPr lang="en-US" altLang="zh-CN" sz="1600" b="1" dirty="0">
                <a:effectLst/>
              </a:rPr>
              <a:t>Twitter</a:t>
            </a:r>
            <a:r>
              <a:rPr lang="zh-CN" altLang="en-US" sz="1600" b="1" dirty="0">
                <a:effectLst/>
              </a:rPr>
              <a:t>、微博、微信等社交媒体</a:t>
            </a:r>
            <a:r>
              <a:rPr lang="zh-CN" altLang="en-US" sz="1600" dirty="0">
                <a:effectLst/>
              </a:rPr>
              <a:t>已经成为人们互相交流必不可少的工具，形成与物理空间相对等的网络社区，用户网络行为信息也记录在社交网络中，</a:t>
            </a:r>
            <a:r>
              <a:rPr lang="zh-CN" altLang="en-US" sz="1600" b="1" dirty="0">
                <a:effectLst/>
              </a:rPr>
              <a:t>为检测用户抑郁症等心理健康疾病提供了一种新的途径。</a:t>
            </a:r>
            <a:r>
              <a:rPr lang="zh-CN" altLang="en-US" sz="1600" b="1" dirty="0"/>
              <a:t>公开社交网络</a:t>
            </a:r>
            <a:r>
              <a:rPr lang="zh-CN" altLang="en-US" sz="1600" dirty="0"/>
              <a:t>支持单向关注的特点使得用户隐私权无法得到有效的保障。因此，用户在公开社交网络上更倾向于表达话题性观点，</a:t>
            </a:r>
            <a:r>
              <a:rPr lang="zh-CN" altLang="en-US" sz="1600" b="1" dirty="0"/>
              <a:t>大部分用户仅仅是在热点话题上表现活跃</a:t>
            </a:r>
            <a:r>
              <a:rPr lang="zh-CN" altLang="en-US" sz="1600" dirty="0"/>
              <a:t>。</a:t>
            </a:r>
            <a:endParaRPr lang="en-US" altLang="zh-CN" sz="1600" dirty="0"/>
          </a:p>
          <a:p>
            <a:pPr marL="285750" indent="-285750">
              <a:lnSpc>
                <a:spcPct val="130000"/>
              </a:lnSpc>
              <a:spcAft>
                <a:spcPts val="600"/>
              </a:spcAft>
              <a:buFont typeface="Arial" panose="020B0604020202020204" pitchFamily="34" charset="0"/>
              <a:buChar char="•"/>
            </a:pPr>
            <a:r>
              <a:rPr lang="zh-CN" altLang="en-US" sz="1600" dirty="0"/>
              <a:t>与公开社交网络相比，</a:t>
            </a:r>
            <a:r>
              <a:rPr lang="en-US" altLang="zh-CN" sz="1600" b="1" dirty="0"/>
              <a:t>QQ</a:t>
            </a:r>
            <a:r>
              <a:rPr lang="zh-CN" altLang="en-US" sz="1600" b="1" dirty="0"/>
              <a:t>、微信等</a:t>
            </a:r>
            <a:r>
              <a:rPr lang="zh-CN" altLang="en-US" sz="1600" dirty="0"/>
              <a:t>社交网络因为朋友圈的划分和有限的用户访问权限设置等，</a:t>
            </a:r>
            <a:r>
              <a:rPr lang="zh-CN" altLang="en-US" sz="1600" b="1" dirty="0"/>
              <a:t>更能保障用户隐私不被泄露，私密性更强</a:t>
            </a:r>
            <a:r>
              <a:rPr lang="zh-CN" altLang="en-US" sz="1600" dirty="0"/>
              <a:t>，更加受到用户的青睐。本文称这种信息只在好友圈可见的社交网络为</a:t>
            </a:r>
            <a:r>
              <a:rPr lang="zh-CN" altLang="en-US" sz="1600" b="1" dirty="0"/>
              <a:t>准私密社交网络。</a:t>
            </a:r>
            <a:r>
              <a:rPr lang="zh-CN" altLang="en-US" sz="1600" dirty="0"/>
              <a:t>相比公开社交网络数据，准私密社交网络数据能够</a:t>
            </a:r>
            <a:r>
              <a:rPr lang="zh-CN" altLang="en-US" sz="1600" b="1" dirty="0"/>
              <a:t>更有效地反映出用户的生活状态与心理状态，更能反映用户的抑郁等心理健康问题。</a:t>
            </a:r>
            <a:endParaRPr lang="en-US" altLang="zh-CN" sz="1600" b="1" dirty="0"/>
          </a:p>
          <a:p>
            <a:pPr marL="285750" indent="-285750">
              <a:lnSpc>
                <a:spcPct val="130000"/>
              </a:lnSpc>
              <a:spcAft>
                <a:spcPts val="600"/>
              </a:spcAft>
              <a:buFont typeface="Arial" panose="020B0604020202020204" pitchFamily="34" charset="0"/>
              <a:buChar char="•"/>
            </a:pPr>
            <a:r>
              <a:rPr lang="zh-CN" altLang="en-US" sz="1600" dirty="0"/>
              <a:t>已有的研究工作大部分是基于公开社交网络的，</a:t>
            </a:r>
            <a:r>
              <a:rPr lang="zh-CN" altLang="en-US" sz="1600" b="1" dirty="0"/>
              <a:t>鲜有文献分析准私密社交网络数据是否可用于分析用户的抑郁倾向，</a:t>
            </a:r>
            <a:r>
              <a:rPr lang="zh-CN" altLang="en-US" sz="1600" dirty="0"/>
              <a:t>以及如何利用这些数据分析用户的抑郁倾向。</a:t>
            </a:r>
            <a:endParaRPr lang="en-US" altLang="zh-CN" sz="1600" dirty="0"/>
          </a:p>
          <a:p>
            <a:pPr marL="285750" indent="-285750">
              <a:lnSpc>
                <a:spcPct val="130000"/>
              </a:lnSpc>
              <a:spcAft>
                <a:spcPts val="600"/>
              </a:spcAft>
              <a:buFont typeface="Arial" panose="020B0604020202020204" pitchFamily="34" charset="0"/>
              <a:buChar char="•"/>
            </a:pPr>
            <a:r>
              <a:rPr lang="zh-CN" altLang="en-US" sz="1600" dirty="0"/>
              <a:t>本文从</a:t>
            </a:r>
            <a:r>
              <a:rPr lang="zh-CN" altLang="en-US" sz="1600" b="1" dirty="0"/>
              <a:t>训练样本选择、特征量化方法、分类模型的选择、文本内容特征四个角度</a:t>
            </a:r>
            <a:r>
              <a:rPr lang="zh-CN" altLang="en-US" sz="1600" dirty="0"/>
              <a:t>考察利用准私密社交网络文本检测抑郁用户的可行性，并与基于公开社交网络数据进行抑郁检测的相关文献进行比较。</a:t>
            </a:r>
          </a:p>
        </p:txBody>
      </p:sp>
    </p:spTree>
    <p:custDataLst>
      <p:tags r:id="rId1"/>
    </p:custDataLst>
    <p:extLst>
      <p:ext uri="{BB962C8B-B14F-4D97-AF65-F5344CB8AC3E}">
        <p14:creationId xmlns:p14="http://schemas.microsoft.com/office/powerpoint/2010/main" val="194386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1</a:t>
            </a:r>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相关研究</a:t>
            </a:r>
            <a:endPar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4" name="组合 3">
            <a:extLst>
              <a:ext uri="{FF2B5EF4-FFF2-40B4-BE49-F238E27FC236}">
                <a16:creationId xmlns:a16="http://schemas.microsoft.com/office/drawing/2014/main" id="{BB2E375C-B7A8-C175-9716-2B24998E65BC}"/>
              </a:ext>
            </a:extLst>
          </p:cNvPr>
          <p:cNvGrpSpPr/>
          <p:nvPr/>
        </p:nvGrpSpPr>
        <p:grpSpPr>
          <a:xfrm>
            <a:off x="609169" y="1304374"/>
            <a:ext cx="399415" cy="399415"/>
            <a:chOff x="1110615" y="2105660"/>
            <a:chExt cx="399415" cy="399415"/>
          </a:xfrm>
        </p:grpSpPr>
        <p:sp>
          <p:nvSpPr>
            <p:cNvPr id="5" name="图形">
              <a:extLst>
                <a:ext uri="{FF2B5EF4-FFF2-40B4-BE49-F238E27FC236}">
                  <a16:creationId xmlns:a16="http://schemas.microsoft.com/office/drawing/2014/main" id="{E3C3E36D-4B53-282A-B57E-A4CCBD228BA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6" name="图形">
              <a:extLst>
                <a:ext uri="{FF2B5EF4-FFF2-40B4-BE49-F238E27FC236}">
                  <a16:creationId xmlns:a16="http://schemas.microsoft.com/office/drawing/2014/main" id="{CC523CBE-1FB8-46AE-69B8-5D8F53F1607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7" name="文本框 6">
            <a:extLst>
              <a:ext uri="{FF2B5EF4-FFF2-40B4-BE49-F238E27FC236}">
                <a16:creationId xmlns:a16="http://schemas.microsoft.com/office/drawing/2014/main" id="{CE03E97D-C9A9-8B63-8DD6-F405BC2D6430}"/>
              </a:ext>
            </a:extLst>
          </p:cNvPr>
          <p:cNvSpPr txBox="1"/>
          <p:nvPr/>
        </p:nvSpPr>
        <p:spPr>
          <a:xfrm>
            <a:off x="1130623" y="1225694"/>
            <a:ext cx="5870455" cy="458908"/>
          </a:xfrm>
          <a:prstGeom prst="rect">
            <a:avLst/>
          </a:prstGeom>
          <a:noFill/>
        </p:spPr>
        <p:txBody>
          <a:bodyPr wrap="square" rtlCol="0">
            <a:spAutoFit/>
          </a:bodyPr>
          <a:lstStyle/>
          <a:p>
            <a:pPr algn="just">
              <a:lnSpc>
                <a:spcPct val="150000"/>
              </a:lnSpc>
            </a:pP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社交网络数据与抑郁的相关性分析</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45773693-AD13-8AF3-9B48-FCC5EAEE099A}"/>
              </a:ext>
            </a:extLst>
          </p:cNvPr>
          <p:cNvSpPr txBox="1"/>
          <p:nvPr/>
        </p:nvSpPr>
        <p:spPr>
          <a:xfrm>
            <a:off x="609169" y="2042137"/>
            <a:ext cx="11329325" cy="1310743"/>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严重的抑郁症患者在社交网络上的行为与正常人存在显著的差异</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抑郁用户社会活动少，消极情感更为严重，对人际关系和药物的使用更为担心，同时更注重宗教思想的表达。</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抑郁用户使用消极情感词和愤怒词明显较正常用户多，在社交网络上不仅表达抑郁情感也会发布一些非常隐私的信息。</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9" name="组合 8">
            <a:extLst>
              <a:ext uri="{FF2B5EF4-FFF2-40B4-BE49-F238E27FC236}">
                <a16:creationId xmlns:a16="http://schemas.microsoft.com/office/drawing/2014/main" id="{109D1C7B-9E76-44E1-97B0-E46D19B1FBB3}"/>
              </a:ext>
            </a:extLst>
          </p:cNvPr>
          <p:cNvGrpSpPr/>
          <p:nvPr/>
        </p:nvGrpSpPr>
        <p:grpSpPr>
          <a:xfrm>
            <a:off x="609169" y="3769908"/>
            <a:ext cx="399415" cy="399415"/>
            <a:chOff x="1110615" y="2105660"/>
            <a:chExt cx="399415" cy="399415"/>
          </a:xfrm>
        </p:grpSpPr>
        <p:sp>
          <p:nvSpPr>
            <p:cNvPr id="10" name="图形">
              <a:extLst>
                <a:ext uri="{FF2B5EF4-FFF2-40B4-BE49-F238E27FC236}">
                  <a16:creationId xmlns:a16="http://schemas.microsoft.com/office/drawing/2014/main" id="{69BF1112-68F1-BCFF-9BDA-93A18B127C9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1" name="图形">
              <a:extLst>
                <a:ext uri="{FF2B5EF4-FFF2-40B4-BE49-F238E27FC236}">
                  <a16:creationId xmlns:a16="http://schemas.microsoft.com/office/drawing/2014/main" id="{E154200D-AF5D-56EB-4387-2BEF96478647}"/>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12" name="文本框 11">
            <a:extLst>
              <a:ext uri="{FF2B5EF4-FFF2-40B4-BE49-F238E27FC236}">
                <a16:creationId xmlns:a16="http://schemas.microsoft.com/office/drawing/2014/main" id="{576B344D-57A1-9BC0-D3D0-2AFEBF2D8582}"/>
              </a:ext>
            </a:extLst>
          </p:cNvPr>
          <p:cNvSpPr txBox="1"/>
          <p:nvPr/>
        </p:nvSpPr>
        <p:spPr>
          <a:xfrm>
            <a:off x="1130623" y="3691228"/>
            <a:ext cx="5870455" cy="458908"/>
          </a:xfrm>
          <a:prstGeom prst="rect">
            <a:avLst/>
          </a:prstGeom>
          <a:noFill/>
        </p:spPr>
        <p:txBody>
          <a:bodyPr wrap="square" rtlCol="0">
            <a:spAutoFit/>
          </a:bodyPr>
          <a:lstStyle/>
          <a:p>
            <a:pPr algn="just">
              <a:lnSpc>
                <a:spcPct val="150000"/>
              </a:lnSpc>
            </a:pP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数据源选择</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文本框 12">
            <a:extLst>
              <a:ext uri="{FF2B5EF4-FFF2-40B4-BE49-F238E27FC236}">
                <a16:creationId xmlns:a16="http://schemas.microsoft.com/office/drawing/2014/main" id="{480D30AF-D92D-DC2C-AC4D-DDC7933F77D1}"/>
              </a:ext>
            </a:extLst>
          </p:cNvPr>
          <p:cNvSpPr txBox="1"/>
          <p:nvPr/>
        </p:nvSpPr>
        <p:spPr>
          <a:xfrm>
            <a:off x="800330" y="4319236"/>
            <a:ext cx="10977050" cy="1310743"/>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大多数相关研究使用了当前比较流行的社交网络平台，如</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Twitter</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Facebook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、论坛、新浪微博、人人网等。</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也有利用用户的其他上网痕迹，如网关记录的网页浏览、搜索行为等。</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而</a:t>
            </a:r>
            <a:r>
              <a:rPr lang="en-US" altLang="zh-CN" sz="1600" dirty="0" err="1">
                <a:effectLst/>
                <a:latin typeface="微软雅黑" panose="020B0503020204020204" pitchFamily="34" charset="-122"/>
                <a:ea typeface="微软雅黑" panose="020B0503020204020204" pitchFamily="34" charset="-122"/>
                <a:cs typeface="Times New Roman" panose="02020603050405020304" pitchFamily="18" charset="0"/>
              </a:rPr>
              <a:t>Hiraga</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[22]</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使用了来自</a:t>
            </a:r>
            <a:r>
              <a:rPr lang="en-US" altLang="zh-CN" sz="1600" dirty="0" err="1">
                <a:effectLst/>
                <a:latin typeface="微软雅黑" panose="020B0503020204020204" pitchFamily="34" charset="-122"/>
                <a:ea typeface="微软雅黑" panose="020B0503020204020204" pitchFamily="34" charset="-122"/>
                <a:cs typeface="Times New Roman" panose="02020603050405020304" pitchFamily="18" charset="0"/>
              </a:rPr>
              <a:t>YahooJapan</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Livedoor</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等多个</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blog</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平台的数据。</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37972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1</a:t>
            </a:r>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相关研究</a:t>
            </a:r>
            <a:endPar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4" name="组合 3">
            <a:extLst>
              <a:ext uri="{FF2B5EF4-FFF2-40B4-BE49-F238E27FC236}">
                <a16:creationId xmlns:a16="http://schemas.microsoft.com/office/drawing/2014/main" id="{BB2E375C-B7A8-C175-9716-2B24998E65BC}"/>
              </a:ext>
            </a:extLst>
          </p:cNvPr>
          <p:cNvGrpSpPr/>
          <p:nvPr/>
        </p:nvGrpSpPr>
        <p:grpSpPr>
          <a:xfrm>
            <a:off x="609169" y="1304374"/>
            <a:ext cx="399415" cy="399415"/>
            <a:chOff x="1110615" y="2105660"/>
            <a:chExt cx="399415" cy="399415"/>
          </a:xfrm>
        </p:grpSpPr>
        <p:sp>
          <p:nvSpPr>
            <p:cNvPr id="5" name="图形">
              <a:extLst>
                <a:ext uri="{FF2B5EF4-FFF2-40B4-BE49-F238E27FC236}">
                  <a16:creationId xmlns:a16="http://schemas.microsoft.com/office/drawing/2014/main" id="{E3C3E36D-4B53-282A-B57E-A4CCBD228BA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6" name="图形">
              <a:extLst>
                <a:ext uri="{FF2B5EF4-FFF2-40B4-BE49-F238E27FC236}">
                  <a16:creationId xmlns:a16="http://schemas.microsoft.com/office/drawing/2014/main" id="{CC523CBE-1FB8-46AE-69B8-5D8F53F1607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7" name="文本框 6">
            <a:extLst>
              <a:ext uri="{FF2B5EF4-FFF2-40B4-BE49-F238E27FC236}">
                <a16:creationId xmlns:a16="http://schemas.microsoft.com/office/drawing/2014/main" id="{CE03E97D-C9A9-8B63-8DD6-F405BC2D6430}"/>
              </a:ext>
            </a:extLst>
          </p:cNvPr>
          <p:cNvSpPr txBox="1"/>
          <p:nvPr/>
        </p:nvSpPr>
        <p:spPr>
          <a:xfrm>
            <a:off x="1130623" y="1225694"/>
            <a:ext cx="5870455" cy="458908"/>
          </a:xfrm>
          <a:prstGeom prst="rect">
            <a:avLst/>
          </a:prstGeom>
          <a:noFill/>
        </p:spPr>
        <p:txBody>
          <a:bodyPr wrap="square" rtlCol="0">
            <a:spAutoFit/>
          </a:bodyPr>
          <a:lstStyle/>
          <a:p>
            <a:pPr algn="just">
              <a:lnSpc>
                <a:spcPct val="150000"/>
              </a:lnSpc>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特征选择</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45773693-AD13-8AF3-9B48-FCC5EAEE099A}"/>
              </a:ext>
            </a:extLst>
          </p:cNvPr>
          <p:cNvSpPr txBox="1"/>
          <p:nvPr/>
        </p:nvSpPr>
        <p:spPr>
          <a:xfrm>
            <a:off x="1008584" y="2007501"/>
            <a:ext cx="11329325" cy="3542124"/>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特征选择方面，被采用较多的特征主要包括</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语言特征、行为特征、属性特征、社交关系特征等。</a:t>
            </a:r>
            <a:endPar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语言特征</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是指用户的社交网络用语表现出来的特征，主要有情感词、人称代词、表情符号的使用等。</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行为特征</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主要有点赞数、转发数、原创帖子数等。</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属性特征</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是指社交网络用户的属性，主要包括年龄、性别、职业等。</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社交关系特征</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是社交网络中错综复杂的社交关系的表现，主要有好友个数、互动频数、亲密度等。</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由于</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LIWC</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词典是从心理学的角度描绘用户的用词特点，因此经常被用作心理健康分析的语言特征</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除以上几类特征外，也有文献直接利用文本中的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n-gram</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、词性</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(POS)</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等信息。</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8289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1</a:t>
            </a:r>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相关研究</a:t>
            </a:r>
            <a:endPar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4" name="组合 3">
            <a:extLst>
              <a:ext uri="{FF2B5EF4-FFF2-40B4-BE49-F238E27FC236}">
                <a16:creationId xmlns:a16="http://schemas.microsoft.com/office/drawing/2014/main" id="{BB2E375C-B7A8-C175-9716-2B24998E65BC}"/>
              </a:ext>
            </a:extLst>
          </p:cNvPr>
          <p:cNvGrpSpPr/>
          <p:nvPr/>
        </p:nvGrpSpPr>
        <p:grpSpPr>
          <a:xfrm>
            <a:off x="609169" y="1304374"/>
            <a:ext cx="399415" cy="399415"/>
            <a:chOff x="1110615" y="2105660"/>
            <a:chExt cx="399415" cy="399415"/>
          </a:xfrm>
        </p:grpSpPr>
        <p:sp>
          <p:nvSpPr>
            <p:cNvPr id="5" name="图形">
              <a:extLst>
                <a:ext uri="{FF2B5EF4-FFF2-40B4-BE49-F238E27FC236}">
                  <a16:creationId xmlns:a16="http://schemas.microsoft.com/office/drawing/2014/main" id="{E3C3E36D-4B53-282A-B57E-A4CCBD228BA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6" name="图形">
              <a:extLst>
                <a:ext uri="{FF2B5EF4-FFF2-40B4-BE49-F238E27FC236}">
                  <a16:creationId xmlns:a16="http://schemas.microsoft.com/office/drawing/2014/main" id="{CC523CBE-1FB8-46AE-69B8-5D8F53F1607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7" name="文本框 6">
            <a:extLst>
              <a:ext uri="{FF2B5EF4-FFF2-40B4-BE49-F238E27FC236}">
                <a16:creationId xmlns:a16="http://schemas.microsoft.com/office/drawing/2014/main" id="{CE03E97D-C9A9-8B63-8DD6-F405BC2D6430}"/>
              </a:ext>
            </a:extLst>
          </p:cNvPr>
          <p:cNvSpPr txBox="1"/>
          <p:nvPr/>
        </p:nvSpPr>
        <p:spPr>
          <a:xfrm>
            <a:off x="1130623" y="1225694"/>
            <a:ext cx="5870455" cy="458908"/>
          </a:xfrm>
          <a:prstGeom prst="rect">
            <a:avLst/>
          </a:prstGeom>
          <a:noFill/>
        </p:spPr>
        <p:txBody>
          <a:bodyPr wrap="square" rtlCol="0">
            <a:spAutoFit/>
          </a:bodyPr>
          <a:lstStyle/>
          <a:p>
            <a:pPr algn="just">
              <a:lnSpc>
                <a:spcPct val="150000"/>
              </a:lnSpc>
            </a:pP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训练样本选择</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45773693-AD13-8AF3-9B48-FCC5EAEE099A}"/>
              </a:ext>
            </a:extLst>
          </p:cNvPr>
          <p:cNvSpPr txBox="1"/>
          <p:nvPr/>
        </p:nvSpPr>
        <p:spPr>
          <a:xfrm>
            <a:off x="1069081" y="1861348"/>
            <a:ext cx="10439547" cy="1972463"/>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社交网络上的抑郁用户数量非常少，因此采集的样本通常是极度不平衡的，大量的研究工作采用高底分组的方法构建平衡训练样本。</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文献</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采用</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随机抽取</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的方式，而文献</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[24]</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则采用</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高低分组</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的方式，分别抽取了自杀风险最高的和最低的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80%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的用户构成自杀用户数据集。</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为了在训练样本中反映抑郁用户和正常用户的真实分布，</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文献</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[21]</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采用非平衡采样的方式</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449</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个抑郁用户、</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279</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个正常用户。</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9" name="组合 8">
            <a:extLst>
              <a:ext uri="{FF2B5EF4-FFF2-40B4-BE49-F238E27FC236}">
                <a16:creationId xmlns:a16="http://schemas.microsoft.com/office/drawing/2014/main" id="{109D1C7B-9E76-44E1-97B0-E46D19B1FBB3}"/>
              </a:ext>
            </a:extLst>
          </p:cNvPr>
          <p:cNvGrpSpPr/>
          <p:nvPr/>
        </p:nvGrpSpPr>
        <p:grpSpPr>
          <a:xfrm>
            <a:off x="609169" y="4157835"/>
            <a:ext cx="399415" cy="399415"/>
            <a:chOff x="1110615" y="2105660"/>
            <a:chExt cx="399415" cy="399415"/>
          </a:xfrm>
        </p:grpSpPr>
        <p:sp>
          <p:nvSpPr>
            <p:cNvPr id="10" name="图形">
              <a:extLst>
                <a:ext uri="{FF2B5EF4-FFF2-40B4-BE49-F238E27FC236}">
                  <a16:creationId xmlns:a16="http://schemas.microsoft.com/office/drawing/2014/main" id="{69BF1112-68F1-BCFF-9BDA-93A18B127C9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1" name="图形">
              <a:extLst>
                <a:ext uri="{FF2B5EF4-FFF2-40B4-BE49-F238E27FC236}">
                  <a16:creationId xmlns:a16="http://schemas.microsoft.com/office/drawing/2014/main" id="{E154200D-AF5D-56EB-4387-2BEF96478647}"/>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12" name="文本框 11">
            <a:extLst>
              <a:ext uri="{FF2B5EF4-FFF2-40B4-BE49-F238E27FC236}">
                <a16:creationId xmlns:a16="http://schemas.microsoft.com/office/drawing/2014/main" id="{576B344D-57A1-9BC0-D3D0-2AFEBF2D8582}"/>
              </a:ext>
            </a:extLst>
          </p:cNvPr>
          <p:cNvSpPr txBox="1"/>
          <p:nvPr/>
        </p:nvSpPr>
        <p:spPr>
          <a:xfrm>
            <a:off x="1130623" y="4079155"/>
            <a:ext cx="5870455" cy="458908"/>
          </a:xfrm>
          <a:prstGeom prst="rect">
            <a:avLst/>
          </a:prstGeom>
          <a:noFill/>
        </p:spPr>
        <p:txBody>
          <a:bodyPr wrap="square" rtlCol="0">
            <a:spAutoFit/>
          </a:bodyPr>
          <a:lstStyle/>
          <a:p>
            <a:pPr algn="just">
              <a:lnSpc>
                <a:spcPct val="150000"/>
              </a:lnSpc>
            </a:pP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分类模型</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文本框 12">
            <a:extLst>
              <a:ext uri="{FF2B5EF4-FFF2-40B4-BE49-F238E27FC236}">
                <a16:creationId xmlns:a16="http://schemas.microsoft.com/office/drawing/2014/main" id="{480D30AF-D92D-DC2C-AC4D-DDC7933F77D1}"/>
              </a:ext>
            </a:extLst>
          </p:cNvPr>
          <p:cNvSpPr txBox="1"/>
          <p:nvPr/>
        </p:nvSpPr>
        <p:spPr>
          <a:xfrm>
            <a:off x="1008584" y="4707162"/>
            <a:ext cx="9791470" cy="787523"/>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线性回归、多任务线性回归、</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SVM</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、朴素贝叶斯、贝叶斯网络、神经网络、决策树、规则决策表等常用的分类模型大都被使用或比较过。</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859108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2</a:t>
            </a:r>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分析方法</a:t>
            </a:r>
            <a:endPar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4" name="组合 3">
            <a:extLst>
              <a:ext uri="{FF2B5EF4-FFF2-40B4-BE49-F238E27FC236}">
                <a16:creationId xmlns:a16="http://schemas.microsoft.com/office/drawing/2014/main" id="{BB2E375C-B7A8-C175-9716-2B24998E65BC}"/>
              </a:ext>
            </a:extLst>
          </p:cNvPr>
          <p:cNvGrpSpPr/>
          <p:nvPr/>
        </p:nvGrpSpPr>
        <p:grpSpPr>
          <a:xfrm>
            <a:off x="669798" y="1064072"/>
            <a:ext cx="399415" cy="399415"/>
            <a:chOff x="1110615" y="2105660"/>
            <a:chExt cx="399415" cy="399415"/>
          </a:xfrm>
        </p:grpSpPr>
        <p:sp>
          <p:nvSpPr>
            <p:cNvPr id="5" name="图形">
              <a:extLst>
                <a:ext uri="{FF2B5EF4-FFF2-40B4-BE49-F238E27FC236}">
                  <a16:creationId xmlns:a16="http://schemas.microsoft.com/office/drawing/2014/main" id="{E3C3E36D-4B53-282A-B57E-A4CCBD228BA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6" name="图形">
              <a:extLst>
                <a:ext uri="{FF2B5EF4-FFF2-40B4-BE49-F238E27FC236}">
                  <a16:creationId xmlns:a16="http://schemas.microsoft.com/office/drawing/2014/main" id="{CC523CBE-1FB8-46AE-69B8-5D8F53F1607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7" name="文本框 6">
            <a:extLst>
              <a:ext uri="{FF2B5EF4-FFF2-40B4-BE49-F238E27FC236}">
                <a16:creationId xmlns:a16="http://schemas.microsoft.com/office/drawing/2014/main" id="{CE03E97D-C9A9-8B63-8DD6-F405BC2D6430}"/>
              </a:ext>
            </a:extLst>
          </p:cNvPr>
          <p:cNvSpPr txBox="1"/>
          <p:nvPr/>
        </p:nvSpPr>
        <p:spPr>
          <a:xfrm>
            <a:off x="1191252" y="985392"/>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2.1</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数据采集与预处理</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45773693-AD13-8AF3-9B48-FCC5EAEE099A}"/>
              </a:ext>
            </a:extLst>
          </p:cNvPr>
          <p:cNvSpPr txBox="1"/>
          <p:nvPr/>
        </p:nvSpPr>
        <p:spPr>
          <a:xfrm>
            <a:off x="1166359" y="1529137"/>
            <a:ext cx="10439547" cy="2455672"/>
          </a:xfrm>
          <a:prstGeom prst="rect">
            <a:avLst/>
          </a:prstGeom>
          <a:noFill/>
        </p:spPr>
        <p:txBody>
          <a:bodyPr wrap="square" rtlCol="0">
            <a:spAutoFit/>
          </a:bodyPr>
          <a:lstStyle/>
          <a:p>
            <a:pPr marL="285750" indent="-285750">
              <a:lnSpc>
                <a:spcPct val="13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通过用户填写抑郁自评问卷得到用户抑郁状况，即标签；同时，收集用户的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QQ</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和微信账号并获取数据使用授权，采集得到用户准私密社交网络数据。</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江西财经大学</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6378</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位大一新生于</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2016</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月参与研究，所有参与者完成抑郁测评问卷，同时签署数据保密协议，获取参与者ＱＱ空间和微信朋友圈数据（问卷截止日期前一年内的数据）。</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为了保证数据质量，采取了一系列措施，包括：采用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CES-D</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BDI</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双量表形式设计问卷</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舍弃两个量表分值相差过大的用户</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；去除问卷得分为</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零分或满分</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的特殊用户以及问卷完成</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时间少于</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4min</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的用户；去除</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无法采集到</a:t>
            </a:r>
            <a:r>
              <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rPr>
              <a:t>QQ</a:t>
            </a:r>
            <a:r>
              <a:rPr lang="zh-CN" altLang="en-US" sz="1600" b="1" dirty="0">
                <a:effectLst/>
                <a:latin typeface="微软雅黑" panose="020B0503020204020204" pitchFamily="34" charset="-122"/>
                <a:ea typeface="微软雅黑" panose="020B0503020204020204" pitchFamily="34" charset="-122"/>
                <a:cs typeface="Times New Roman" panose="02020603050405020304" pitchFamily="18" charset="0"/>
              </a:rPr>
              <a:t>空间及微信朋友圈数据</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的用户。</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6" name="图片 15">
            <a:extLst>
              <a:ext uri="{FF2B5EF4-FFF2-40B4-BE49-F238E27FC236}">
                <a16:creationId xmlns:a16="http://schemas.microsoft.com/office/drawing/2014/main" id="{6D102200-49A2-FB06-5973-C50AE89FD7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8773" y="4129462"/>
            <a:ext cx="3643567" cy="2562283"/>
          </a:xfrm>
          <a:prstGeom prst="rect">
            <a:avLst/>
          </a:prstGeom>
        </p:spPr>
      </p:pic>
      <p:sp>
        <p:nvSpPr>
          <p:cNvPr id="18" name="文本框 17">
            <a:extLst>
              <a:ext uri="{FF2B5EF4-FFF2-40B4-BE49-F238E27FC236}">
                <a16:creationId xmlns:a16="http://schemas.microsoft.com/office/drawing/2014/main" id="{34ED0659-B3CE-2574-B8F4-E1153539956E}"/>
              </a:ext>
            </a:extLst>
          </p:cNvPr>
          <p:cNvSpPr txBox="1"/>
          <p:nvPr/>
        </p:nvSpPr>
        <p:spPr>
          <a:xfrm>
            <a:off x="5267451" y="3941174"/>
            <a:ext cx="6405004" cy="584775"/>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获取了</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1522</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个有</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QQ</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空间数据的有效用户，</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710</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个有微信朋友圈数据的有效用户</a:t>
            </a:r>
          </a:p>
        </p:txBody>
      </p:sp>
      <p:pic>
        <p:nvPicPr>
          <p:cNvPr id="20" name="图片 19">
            <a:extLst>
              <a:ext uri="{FF2B5EF4-FFF2-40B4-BE49-F238E27FC236}">
                <a16:creationId xmlns:a16="http://schemas.microsoft.com/office/drawing/2014/main" id="{8D68B88D-1573-E17F-1451-433D5E44E7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525949"/>
            <a:ext cx="4434116" cy="1498769"/>
          </a:xfrm>
          <a:prstGeom prst="rect">
            <a:avLst/>
          </a:prstGeom>
        </p:spPr>
      </p:pic>
    </p:spTree>
    <p:custDataLst>
      <p:tags r:id="rId1"/>
    </p:custDataLst>
    <p:extLst>
      <p:ext uri="{BB962C8B-B14F-4D97-AF65-F5344CB8AC3E}">
        <p14:creationId xmlns:p14="http://schemas.microsoft.com/office/powerpoint/2010/main" val="4260674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2</a:t>
            </a:r>
            <a:r>
              <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分析方法</a:t>
            </a:r>
            <a:endPar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4" name="组合 3">
            <a:extLst>
              <a:ext uri="{FF2B5EF4-FFF2-40B4-BE49-F238E27FC236}">
                <a16:creationId xmlns:a16="http://schemas.microsoft.com/office/drawing/2014/main" id="{BB2E375C-B7A8-C175-9716-2B24998E65BC}"/>
              </a:ext>
            </a:extLst>
          </p:cNvPr>
          <p:cNvGrpSpPr/>
          <p:nvPr/>
        </p:nvGrpSpPr>
        <p:grpSpPr>
          <a:xfrm>
            <a:off x="669798" y="1326465"/>
            <a:ext cx="399415" cy="399415"/>
            <a:chOff x="1110615" y="2105660"/>
            <a:chExt cx="399415" cy="399415"/>
          </a:xfrm>
        </p:grpSpPr>
        <p:sp>
          <p:nvSpPr>
            <p:cNvPr id="5" name="图形">
              <a:extLst>
                <a:ext uri="{FF2B5EF4-FFF2-40B4-BE49-F238E27FC236}">
                  <a16:creationId xmlns:a16="http://schemas.microsoft.com/office/drawing/2014/main" id="{E3C3E36D-4B53-282A-B57E-A4CCBD228BA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6" name="图形">
              <a:extLst>
                <a:ext uri="{FF2B5EF4-FFF2-40B4-BE49-F238E27FC236}">
                  <a16:creationId xmlns:a16="http://schemas.microsoft.com/office/drawing/2014/main" id="{CC523CBE-1FB8-46AE-69B8-5D8F53F1607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7" name="文本框 6">
            <a:extLst>
              <a:ext uri="{FF2B5EF4-FFF2-40B4-BE49-F238E27FC236}">
                <a16:creationId xmlns:a16="http://schemas.microsoft.com/office/drawing/2014/main" id="{CE03E97D-C9A9-8B63-8DD6-F405BC2D6430}"/>
              </a:ext>
            </a:extLst>
          </p:cNvPr>
          <p:cNvSpPr txBox="1"/>
          <p:nvPr/>
        </p:nvSpPr>
        <p:spPr>
          <a:xfrm>
            <a:off x="1191252" y="1247785"/>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2.1</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数据采集与预处理</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45773693-AD13-8AF3-9B48-FCC5EAEE099A}"/>
              </a:ext>
            </a:extLst>
          </p:cNvPr>
          <p:cNvSpPr txBox="1"/>
          <p:nvPr/>
        </p:nvSpPr>
        <p:spPr>
          <a:xfrm>
            <a:off x="869505" y="1844121"/>
            <a:ext cx="10787107" cy="2495683"/>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ja-JP"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数据预处理主要包括去除和转换两个操作。</a:t>
            </a:r>
            <a:endParaRPr lang="en-US" altLang="ja-JP"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ja-JP"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去除内容包括：（１）转义字符，例如，以“</a:t>
            </a:r>
            <a:r>
              <a:rPr lang="en-US" altLang="ja-JP" sz="1600" dirty="0">
                <a:effectLst/>
                <a:latin typeface="微软雅黑" panose="020B0503020204020204" pitchFamily="34" charset="-122"/>
                <a:ea typeface="微软雅黑" panose="020B0503020204020204" pitchFamily="34" charset="-122"/>
                <a:cs typeface="Times New Roman" panose="02020603050405020304" pitchFamily="18" charset="0"/>
              </a:rPr>
              <a:t>\t</a:t>
            </a:r>
            <a:r>
              <a:rPr lang="ja-JP"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”和“</a:t>
            </a:r>
            <a:r>
              <a:rPr lang="en-US" altLang="ja-JP" sz="1600" dirty="0">
                <a:effectLst/>
                <a:latin typeface="微软雅黑" panose="020B0503020204020204" pitchFamily="34" charset="-122"/>
                <a:ea typeface="微软雅黑" panose="020B0503020204020204" pitchFamily="34" charset="-122"/>
                <a:cs typeface="Times New Roman" panose="02020603050405020304" pitchFamily="18" charset="0"/>
              </a:rPr>
              <a:t>\n</a:t>
            </a:r>
            <a:r>
              <a:rPr lang="ja-JP"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”的形式出现的空格和换行符；（２）偏僻字符，例如，“卐、</a:t>
            </a:r>
            <a:r>
              <a:rPr lang="en-US" altLang="ja-JP"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ja-JP"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、ぷ”等；（３）英文文本，本研究只针对中文文本。</a:t>
            </a:r>
            <a:endParaRPr lang="en-US" altLang="ja-JP"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ja-JP"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转换操作：（１）将表情符转换为＜</a:t>
            </a:r>
            <a:r>
              <a:rPr lang="en-US" altLang="ja-JP" sz="1600" dirty="0">
                <a:effectLst/>
                <a:latin typeface="微软雅黑" panose="020B0503020204020204" pitchFamily="34" charset="-122"/>
                <a:ea typeface="微软雅黑" panose="020B0503020204020204" pitchFamily="34" charset="-122"/>
                <a:cs typeface="Times New Roman" panose="02020603050405020304" pitchFamily="18" charset="0"/>
              </a:rPr>
              <a:t>emotion</a:t>
            </a:r>
            <a:r>
              <a:rPr lang="ja-JP"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（２）将</a:t>
            </a:r>
            <a:r>
              <a:rPr lang="en-US" altLang="zh-CN" sz="1600" dirty="0" err="1">
                <a:effectLst/>
                <a:latin typeface="微软雅黑" panose="020B0503020204020204" pitchFamily="34" charset="-122"/>
                <a:ea typeface="微软雅黑" panose="020B0503020204020204" pitchFamily="34" charset="-122"/>
                <a:cs typeface="Times New Roman" panose="02020603050405020304" pitchFamily="18" charset="0"/>
              </a:rPr>
              <a:t>url</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链接转换为＜</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url</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＞（３）将＠及其对象转换为＠符号</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数据预处理还包括分词，本文选用的分词工具是</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NLPIR</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汉语分词系统，它针对微博等数据有优化、有新词识别能力，比较适合微博、微信、ＱＱ空间上的文本。</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2473645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自定义 565">
      <a:dk1>
        <a:sysClr val="windowText" lastClr="000000"/>
      </a:dk1>
      <a:lt1>
        <a:sysClr val="window" lastClr="FFFFFF"/>
      </a:lt1>
      <a:dk2>
        <a:srgbClr val="0F1423"/>
      </a:dk2>
      <a:lt2>
        <a:srgbClr val="FFFFFF"/>
      </a:lt2>
      <a:accent1>
        <a:srgbClr val="363636"/>
      </a:accent1>
      <a:accent2>
        <a:srgbClr val="AEAEAE"/>
      </a:accent2>
      <a:accent3>
        <a:srgbClr val="363636"/>
      </a:accent3>
      <a:accent4>
        <a:srgbClr val="AEAEAE"/>
      </a:accent4>
      <a:accent5>
        <a:srgbClr val="3C3C3C"/>
      </a:accent5>
      <a:accent6>
        <a:srgbClr val="AEAEAE"/>
      </a:accent6>
      <a:hlink>
        <a:srgbClr val="363636"/>
      </a:hlink>
      <a:folHlink>
        <a:srgbClr val="AEAEAE"/>
      </a:folHlink>
    </a:clrScheme>
    <a:fontScheme name="自定义 9">
      <a:majorFont>
        <a:latin typeface="思源宋体"/>
        <a:ea typeface="思源宋体"/>
        <a:cs typeface=""/>
      </a:majorFont>
      <a:minorFont>
        <a:latin typeface="思源宋体"/>
        <a:ea typeface="思源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3679</TotalTime>
  <Words>2196</Words>
  <Application>Microsoft Office PowerPoint</Application>
  <PresentationFormat>宽屏</PresentationFormat>
  <Paragraphs>129</Paragraphs>
  <Slides>25</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思源黑体 CN Bold</vt:lpstr>
      <vt:lpstr>思源黑体 CN Medium</vt:lpstr>
      <vt:lpstr>思源宋体</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lastModifiedBy>He Yuxin</cp:lastModifiedBy>
  <cp:revision>334</cp:revision>
  <dcterms:created xsi:type="dcterms:W3CDTF">2019-06-19T02:08:00Z</dcterms:created>
  <dcterms:modified xsi:type="dcterms:W3CDTF">2023-06-14T11:59:12Z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2052-11.1.0.11372</vt:lpwstr>
  </property>
  <property fmtid="{D5CDD505-2E9C-101B-9397-08002B2CF9AE}" pid="3" name="KSOSaveFontToCloudKey">
    <vt:lpwstr>212913176_cloud</vt:lpwstr>
  </property>
  <property fmtid="{D5CDD505-2E9C-101B-9397-08002B2CF9AE}" pid="4" name="ICV">
    <vt:lpwstr>34A87A8623BA4D7C8FEEAA3B5DA9FDE1</vt:lpwstr>
  </property>
</Properties>
</file>