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8" r:id="rId3"/>
    <p:sldId id="259" r:id="rId4"/>
    <p:sldId id="291" r:id="rId5"/>
    <p:sldId id="286" r:id="rId6"/>
    <p:sldId id="264" r:id="rId7"/>
    <p:sldId id="265" r:id="rId8"/>
    <p:sldId id="293" r:id="rId9"/>
    <p:sldId id="294" r:id="rId10"/>
    <p:sldId id="295" r:id="rId11"/>
    <p:sldId id="297" r:id="rId12"/>
    <p:sldId id="298" r:id="rId13"/>
    <p:sldId id="299" r:id="rId14"/>
    <p:sldId id="300" r:id="rId15"/>
    <p:sldId id="287" r:id="rId16"/>
    <p:sldId id="282" r:id="rId17"/>
    <p:sldId id="288" r:id="rId18"/>
    <p:sldId id="311" r:id="rId19"/>
    <p:sldId id="290" r:id="rId20"/>
    <p:sldId id="316" r:id="rId21"/>
    <p:sldId id="314" r:id="rId22"/>
    <p:sldId id="283" r:id="rId23"/>
  </p:sldIdLst>
  <p:sldSz cx="12192000" cy="6858000"/>
  <p:notesSz cx="6858000" cy="9144000"/>
  <p:defaultTex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0134" autoAdjust="0"/>
  </p:normalViewPr>
  <p:slideViewPr>
    <p:cSldViewPr snapToGrid="0">
      <p:cViewPr>
        <p:scale>
          <a:sx n="50" d="100"/>
          <a:sy n="50" d="100"/>
        </p:scale>
        <p:origin x="-1482" y="-3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2021/10/10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extLst>
      <p:ext uri="{BB962C8B-B14F-4D97-AF65-F5344CB8AC3E}">
        <p14:creationId xmlns:p14="http://schemas.microsoft.com/office/powerpoint/2010/main" val="1350927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2021/10/10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2021/10/10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2021/10/10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2021/10/10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2021/10/10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t>2021/10/10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t>2021/10/10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t>2021/10/10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2021/10/10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2021/10/10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2021/10/10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2021/10/10</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4"/>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5" y="5106095"/>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2106129" y="2878004"/>
            <a:ext cx="7649995" cy="461665"/>
          </a:xfrm>
          <a:prstGeom prst="rect">
            <a:avLst/>
          </a:prstGeom>
          <a:noFill/>
        </p:spPr>
        <p:txBody>
          <a:bodyPr wrap="square" lIns="91436" tIns="45718" rIns="91436" bIns="45718" rtlCol="0">
            <a:spAutoFit/>
          </a:bodyPr>
          <a:lstStyle/>
          <a:p>
            <a:pPr algn="ctr"/>
            <a:r>
              <a:rPr lang="zh-CN" altLang="en-US" sz="2400" b="1" spc="600" dirty="0" smtClean="0">
                <a:solidFill>
                  <a:schemeClr val="bg1">
                    <a:lumMod val="50000"/>
                    <a:alpha val="78000"/>
                  </a:schemeClr>
                </a:solidFill>
                <a:latin typeface="Calibri" panose="020F0502020204030204" pitchFamily="34" charset="0"/>
                <a:cs typeface="Segoe UI Semilight" panose="020B0402040204020203" pitchFamily="34" charset="0"/>
              </a:rPr>
              <a:t>风险下决策的前景理论复制模式</a:t>
            </a:r>
            <a:endParaRPr lang="zh-CN" altLang="en-US" sz="2400" b="1" spc="600" dirty="0">
              <a:solidFill>
                <a:schemeClr val="bg1">
                  <a:lumMod val="50000"/>
                  <a:alpha val="78000"/>
                </a:schemeClr>
              </a:solidFill>
              <a:latin typeface="Calibri" panose="020F0502020204030204" pitchFamily="34" charset="0"/>
              <a:cs typeface="Segoe UI Semilight" panose="020B0402040204020203" pitchFamily="34" charset="0"/>
            </a:endParaRPr>
          </a:p>
        </p:txBody>
      </p:sp>
      <p:sp>
        <p:nvSpPr>
          <p:cNvPr id="48" name="文本框 47"/>
          <p:cNvSpPr txBox="1"/>
          <p:nvPr/>
        </p:nvSpPr>
        <p:spPr>
          <a:xfrm>
            <a:off x="628650" y="2089133"/>
            <a:ext cx="10830806" cy="523218"/>
          </a:xfrm>
          <a:prstGeom prst="rect">
            <a:avLst/>
          </a:prstGeom>
          <a:noFill/>
        </p:spPr>
        <p:txBody>
          <a:bodyPr wrap="square" lIns="91438" tIns="45719" rIns="91438" bIns="45719" rtlCol="0">
            <a:spAutoFit/>
          </a:bodyPr>
          <a:lstStyle/>
          <a:p>
            <a:r>
              <a:rPr lang="en-US" altLang="zh-CN" sz="2800" b="1" dirty="0" smtClean="0"/>
              <a:t>Replicating </a:t>
            </a:r>
            <a:r>
              <a:rPr lang="en-US" altLang="zh-CN" sz="2800" b="1" dirty="0"/>
              <a:t>patterns of prospect theory for decision </a:t>
            </a:r>
            <a:r>
              <a:rPr lang="en-US" altLang="zh-CN" sz="2800" dirty="0" smtClean="0"/>
              <a:t> </a:t>
            </a:r>
            <a:r>
              <a:rPr lang="en-US" altLang="zh-CN" sz="2800" b="1" dirty="0" smtClean="0"/>
              <a:t>under </a:t>
            </a:r>
            <a:r>
              <a:rPr lang="en-US" altLang="zh-CN" sz="2800" b="1" dirty="0"/>
              <a:t>risk</a:t>
            </a:r>
            <a:endParaRPr lang="zh-CN" altLang="en-US" sz="2800" dirty="0">
              <a:ln w="0"/>
              <a:solidFill>
                <a:schemeClr val="tx2"/>
              </a:solidFill>
              <a:latin typeface="微软雅黑" panose="020B0503020204020204" pitchFamily="34" charset="-122"/>
              <a:ea typeface="微软雅黑" panose="020B0503020204020204" pitchFamily="34" charset="-122"/>
            </a:endParaRPr>
          </a:p>
        </p:txBody>
      </p:sp>
      <p:sp>
        <p:nvSpPr>
          <p:cNvPr id="57" name="圆角矩形 56"/>
          <p:cNvSpPr/>
          <p:nvPr/>
        </p:nvSpPr>
        <p:spPr>
          <a:xfrm rot="16200000" flipV="1">
            <a:off x="10447003" y="4634619"/>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p:nvPr/>
        </p:nvSpPr>
        <p:spPr bwMode="auto">
          <a:xfrm>
            <a:off x="10716633"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6" y="2912825"/>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1" y="2983327"/>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94" name="文本框 93"/>
          <p:cNvSpPr txBox="1"/>
          <p:nvPr/>
        </p:nvSpPr>
        <p:spPr>
          <a:xfrm>
            <a:off x="647718" y="267581"/>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结果</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a:xfrm>
            <a:off x="3550270" y="324999"/>
            <a:ext cx="1304901" cy="523216"/>
          </a:xfrm>
          <a:prstGeom prst="rect">
            <a:avLst/>
          </a:prstGeom>
        </p:spPr>
        <p:txBody>
          <a:bodyPr wrap="none" lIns="91436" tIns="45718" rIns="91436" bIns="45718">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results</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96" name="组 95"/>
          <p:cNvGrpSpPr/>
          <p:nvPr/>
        </p:nvGrpSpPr>
        <p:grpSpPr>
          <a:xfrm>
            <a:off x="9284090" y="252856"/>
            <a:ext cx="2907908" cy="484289"/>
            <a:chOff x="9284089" y="252855"/>
            <a:chExt cx="2907908" cy="484289"/>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TextBox 1"/>
          <p:cNvSpPr txBox="1"/>
          <p:nvPr/>
        </p:nvSpPr>
        <p:spPr>
          <a:xfrm>
            <a:off x="402156" y="903107"/>
            <a:ext cx="11051945" cy="4133439"/>
          </a:xfrm>
          <a:prstGeom prst="rect">
            <a:avLst/>
          </a:prstGeom>
          <a:noFill/>
        </p:spPr>
        <p:txBody>
          <a:bodyPr wrap="square" rtlCol="0">
            <a:spAutoFit/>
          </a:bodyPr>
          <a:lstStyle/>
          <a:p>
            <a:pPr>
              <a:lnSpc>
                <a:spcPct val="130000"/>
              </a:lnSpc>
            </a:pP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800" dirty="0" smtClean="0">
                <a:solidFill>
                  <a:schemeClr val="tx2"/>
                </a:solidFill>
                <a:latin typeface="微软雅黑" panose="020B0503020204020204" pitchFamily="34" charset="-122"/>
                <a:ea typeface="微软雅黑" panose="020B0503020204020204" pitchFamily="34" charset="-122"/>
              </a:rPr>
              <a:t>Preplanned analyses</a:t>
            </a:r>
          </a:p>
          <a:p>
            <a:pPr>
              <a:lnSpc>
                <a:spcPct val="130000"/>
              </a:lnSpc>
            </a:pPr>
            <a:r>
              <a:rPr lang="zh-CN" altLang="en-US" sz="2800" dirty="0">
                <a:solidFill>
                  <a:schemeClr val="tx2"/>
                </a:solidFill>
                <a:latin typeface="微软雅黑" panose="020B0503020204020204" pitchFamily="34" charset="-122"/>
                <a:ea typeface="微软雅黑" panose="020B0503020204020204" pitchFamily="34" charset="-122"/>
              </a:rPr>
              <a:t>分析</a:t>
            </a:r>
            <a:r>
              <a:rPr lang="zh-CN" altLang="en-US" sz="2800" dirty="0" smtClean="0">
                <a:solidFill>
                  <a:schemeClr val="tx2"/>
                </a:solidFill>
                <a:latin typeface="微软雅黑" panose="020B0503020204020204" pitchFamily="34" charset="-122"/>
                <a:ea typeface="微软雅黑" panose="020B0503020204020204" pitchFamily="34" charset="-122"/>
              </a:rPr>
              <a:t>方法四：与分析方法三策略类似</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chemeClr val="tx2"/>
                </a:solidFill>
                <a:latin typeface="微软雅黑" panose="020B0503020204020204" pitchFamily="34" charset="-122"/>
                <a:ea typeface="微软雅黑" panose="020B0503020204020204" pitchFamily="34" charset="-122"/>
              </a:rPr>
              <a:t> </a:t>
            </a:r>
            <a:r>
              <a:rPr lang="en-US" altLang="zh-CN" sz="2800" dirty="0" smtClean="0">
                <a:solidFill>
                  <a:schemeClr val="tx2"/>
                </a:solidFill>
                <a:latin typeface="微软雅黑" panose="020B0503020204020204" pitchFamily="34" charset="-122"/>
                <a:ea typeface="微软雅黑" panose="020B0503020204020204" pitchFamily="34" charset="-122"/>
              </a:rPr>
              <a:t>      </a:t>
            </a:r>
            <a:r>
              <a:rPr lang="zh-CN" altLang="en-US" sz="2800" dirty="0" smtClean="0">
                <a:solidFill>
                  <a:schemeClr val="tx2"/>
                </a:solidFill>
                <a:latin typeface="微软雅黑" panose="020B0503020204020204" pitchFamily="34" charset="-122"/>
                <a:ea typeface="微软雅黑" panose="020B0503020204020204" pitchFamily="34" charset="-122"/>
              </a:rPr>
              <a:t>目的</a:t>
            </a:r>
            <a:r>
              <a:rPr lang="en-US" altLang="zh-CN" sz="2800" dirty="0" smtClean="0">
                <a:solidFill>
                  <a:schemeClr val="tx2"/>
                </a:solidFill>
                <a:latin typeface="微软雅黑" panose="020B0503020204020204" pitchFamily="34" charset="-122"/>
                <a:ea typeface="微软雅黑" panose="020B0503020204020204" pitchFamily="34" charset="-122"/>
              </a:rPr>
              <a:t>:   </a:t>
            </a:r>
            <a:r>
              <a:rPr lang="zh-CN" altLang="en-US" sz="2800" dirty="0" smtClean="0">
                <a:solidFill>
                  <a:schemeClr val="tx2"/>
                </a:solidFill>
                <a:latin typeface="微软雅黑" panose="020B0503020204020204" pitchFamily="34" charset="-122"/>
                <a:ea typeface="微软雅黑" panose="020B0503020204020204" pitchFamily="34" charset="-122"/>
              </a:rPr>
              <a:t>评估人口统计对项目对比的影响</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800" dirty="0" smtClean="0">
                <a:solidFill>
                  <a:schemeClr val="tx2"/>
                </a:solidFill>
                <a:latin typeface="微软雅黑" panose="020B0503020204020204" pitchFamily="34" charset="-122"/>
                <a:ea typeface="微软雅黑" panose="020B0503020204020204" pitchFamily="34" charset="-122"/>
              </a:rPr>
              <a:t>       方式：计算对比项目的比例优势比</a:t>
            </a:r>
            <a:endParaRPr lang="en-US" altLang="zh-CN" sz="2000" dirty="0">
              <a:solidFill>
                <a:schemeClr val="tx2"/>
              </a:solidFill>
              <a:latin typeface="微软雅黑" panose="020B0503020204020204" pitchFamily="34" charset="-122"/>
              <a:ea typeface="微软雅黑" panose="020B0503020204020204" pitchFamily="34" charset="-122"/>
            </a:endParaRPr>
          </a:p>
          <a:p>
            <a:pPr>
              <a:lnSpc>
                <a:spcPct val="130000"/>
              </a:lnSpc>
            </a:pP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en-US" altLang="zh-CN"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6" y="2912825"/>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1" y="2983327"/>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94" name="文本框 93"/>
          <p:cNvSpPr txBox="1"/>
          <p:nvPr/>
        </p:nvSpPr>
        <p:spPr>
          <a:xfrm>
            <a:off x="647718" y="267581"/>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结果</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a:xfrm>
            <a:off x="3550270" y="324999"/>
            <a:ext cx="1304901" cy="523216"/>
          </a:xfrm>
          <a:prstGeom prst="rect">
            <a:avLst/>
          </a:prstGeom>
        </p:spPr>
        <p:txBody>
          <a:bodyPr wrap="none" lIns="91436" tIns="45718" rIns="91436" bIns="45718">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results</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96" name="组 95"/>
          <p:cNvGrpSpPr/>
          <p:nvPr/>
        </p:nvGrpSpPr>
        <p:grpSpPr>
          <a:xfrm>
            <a:off x="9284090" y="252856"/>
            <a:ext cx="2907908" cy="484289"/>
            <a:chOff x="9284089" y="252855"/>
            <a:chExt cx="2907908" cy="484289"/>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TextBox 1"/>
          <p:cNvSpPr txBox="1"/>
          <p:nvPr/>
        </p:nvSpPr>
        <p:spPr>
          <a:xfrm>
            <a:off x="571536" y="1219199"/>
            <a:ext cx="11051945" cy="4953664"/>
          </a:xfrm>
          <a:prstGeom prst="rect">
            <a:avLst/>
          </a:prstGeom>
          <a:noFill/>
        </p:spPr>
        <p:txBody>
          <a:bodyPr wrap="square" rtlCol="0">
            <a:spAutoFit/>
          </a:bodyPr>
          <a:lstStyle/>
          <a:p>
            <a:pPr>
              <a:lnSpc>
                <a:spcPct val="130000"/>
              </a:lnSpc>
            </a:pPr>
            <a:r>
              <a:rPr lang="zh-CN" altLang="en-US" sz="2800" dirty="0" smtClean="0">
                <a:solidFill>
                  <a:schemeClr val="tx2"/>
                </a:solidFill>
                <a:latin typeface="微软雅黑" panose="020B0503020204020204" pitchFamily="34" charset="-122"/>
                <a:ea typeface="微软雅黑" panose="020B0503020204020204" pitchFamily="34" charset="-122"/>
              </a:rPr>
              <a:t>四、</a:t>
            </a:r>
            <a:r>
              <a:rPr lang="en-US" altLang="zh-CN" sz="2800" dirty="0" smtClean="0">
                <a:solidFill>
                  <a:schemeClr val="tx2"/>
                </a:solidFill>
                <a:latin typeface="微软雅黑" panose="020B0503020204020204" pitchFamily="34" charset="-122"/>
                <a:ea typeface="微软雅黑" panose="020B0503020204020204" pitchFamily="34" charset="-122"/>
              </a:rPr>
              <a:t>Unplanned </a:t>
            </a:r>
            <a:r>
              <a:rPr lang="en-US" altLang="zh-CN" sz="2800" dirty="0">
                <a:solidFill>
                  <a:schemeClr val="tx2"/>
                </a:solidFill>
                <a:latin typeface="微软雅黑" panose="020B0503020204020204" pitchFamily="34" charset="-122"/>
                <a:ea typeface="微软雅黑" panose="020B0503020204020204" pitchFamily="34" charset="-122"/>
              </a:rPr>
              <a:t>analyses</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000" dirty="0" smtClean="0">
                <a:solidFill>
                  <a:schemeClr val="tx2"/>
                </a:solidFill>
                <a:latin typeface="微软雅黑" panose="020B0503020204020204" pitchFamily="34" charset="-122"/>
                <a:ea typeface="微软雅黑" panose="020B0503020204020204" pitchFamily="34" charset="-122"/>
              </a:rPr>
              <a:t>（</a:t>
            </a:r>
            <a:r>
              <a:rPr lang="en-US" altLang="zh-CN" sz="2000" dirty="0" smtClean="0">
                <a:solidFill>
                  <a:schemeClr val="tx2"/>
                </a:solidFill>
                <a:latin typeface="微软雅黑" panose="020B0503020204020204" pitchFamily="34" charset="-122"/>
                <a:ea typeface="微软雅黑" panose="020B0503020204020204" pitchFamily="34" charset="-122"/>
              </a:rPr>
              <a:t>1</a:t>
            </a:r>
            <a:r>
              <a:rPr lang="zh-CN" altLang="en-US" sz="2000" dirty="0" smtClean="0">
                <a:solidFill>
                  <a:schemeClr val="tx2"/>
                </a:solidFill>
                <a:latin typeface="微软雅黑" panose="020B0503020204020204" pitchFamily="34" charset="-122"/>
                <a:ea typeface="微软雅黑" panose="020B0503020204020204" pitchFamily="34" charset="-122"/>
              </a:rPr>
              <a:t>）汇总</a:t>
            </a:r>
            <a:r>
              <a:rPr lang="zh-CN" altLang="en-US" sz="2000" dirty="0">
                <a:solidFill>
                  <a:schemeClr val="tx2"/>
                </a:solidFill>
                <a:latin typeface="微软雅黑" panose="020B0503020204020204" pitchFamily="34" charset="-122"/>
                <a:ea typeface="微软雅黑" panose="020B0503020204020204" pitchFamily="34" charset="-122"/>
              </a:rPr>
              <a:t>数据：使用随机效应元分析探索理论</a:t>
            </a:r>
            <a:r>
              <a:rPr lang="zh-CN" altLang="en-US" sz="2000" dirty="0" smtClean="0">
                <a:solidFill>
                  <a:schemeClr val="tx2"/>
                </a:solidFill>
                <a:latin typeface="微软雅黑" panose="020B0503020204020204" pitchFamily="34" charset="-122"/>
                <a:ea typeface="微软雅黑" panose="020B0503020204020204" pitchFamily="34" charset="-122"/>
              </a:rPr>
              <a:t>对比对</a:t>
            </a:r>
            <a:r>
              <a:rPr lang="zh-CN" altLang="en-US" sz="2000" dirty="0">
                <a:solidFill>
                  <a:schemeClr val="tx2"/>
                </a:solidFill>
                <a:latin typeface="微软雅黑" panose="020B0503020204020204" pitchFamily="34" charset="-122"/>
                <a:ea typeface="微软雅黑" panose="020B0503020204020204" pitchFamily="34" charset="-122"/>
              </a:rPr>
              <a:t>的综合效应大小</a:t>
            </a:r>
            <a:r>
              <a:rPr lang="zh-CN" altLang="en-US" sz="2000" dirty="0" smtClean="0">
                <a:solidFill>
                  <a:schemeClr val="tx2"/>
                </a:solidFill>
                <a:latin typeface="微软雅黑" panose="020B0503020204020204" pitchFamily="34" charset="-122"/>
                <a:ea typeface="微软雅黑" panose="020B0503020204020204" pitchFamily="34" charset="-122"/>
              </a:rPr>
              <a:t>。</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000" dirty="0" smtClean="0">
                <a:solidFill>
                  <a:schemeClr val="tx2"/>
                </a:solidFill>
                <a:latin typeface="微软雅黑" panose="020B0503020204020204" pitchFamily="34" charset="-122"/>
                <a:ea typeface="微软雅黑" panose="020B0503020204020204" pitchFamily="34" charset="-122"/>
              </a:rPr>
              <a:t>         结果</a:t>
            </a:r>
            <a:r>
              <a:rPr lang="zh-CN" altLang="en-US" sz="2000" dirty="0">
                <a:solidFill>
                  <a:schemeClr val="tx2"/>
                </a:solidFill>
                <a:latin typeface="微软雅黑" panose="020B0503020204020204" pitchFamily="34" charset="-122"/>
                <a:ea typeface="微软雅黑" panose="020B0503020204020204" pitchFamily="34" charset="-122"/>
              </a:rPr>
              <a:t>：①</a:t>
            </a:r>
            <a:r>
              <a:rPr lang="en-US" altLang="zh-CN" sz="2000" dirty="0">
                <a:solidFill>
                  <a:schemeClr val="tx2"/>
                </a:solidFill>
                <a:latin typeface="微软雅黑" panose="020B0503020204020204" pitchFamily="34" charset="-122"/>
                <a:ea typeface="微软雅黑" panose="020B0503020204020204" pitchFamily="34" charset="-122"/>
              </a:rPr>
              <a:t>13</a:t>
            </a:r>
            <a:r>
              <a:rPr lang="zh-CN" altLang="en-US" sz="2000" dirty="0">
                <a:solidFill>
                  <a:schemeClr val="tx2"/>
                </a:solidFill>
                <a:latin typeface="微软雅黑" panose="020B0503020204020204" pitchFamily="34" charset="-122"/>
                <a:ea typeface="微软雅黑" panose="020B0503020204020204" pitchFamily="34" charset="-122"/>
              </a:rPr>
              <a:t>个对比中有</a:t>
            </a:r>
            <a:r>
              <a:rPr lang="en-US" altLang="zh-CN" sz="2000" dirty="0">
                <a:solidFill>
                  <a:schemeClr val="tx2"/>
                </a:solidFill>
                <a:latin typeface="微软雅黑" panose="020B0503020204020204" pitchFamily="34" charset="-122"/>
                <a:ea typeface="微软雅黑" panose="020B0503020204020204" pitchFamily="34" charset="-122"/>
              </a:rPr>
              <a:t>12</a:t>
            </a:r>
            <a:r>
              <a:rPr lang="zh-CN" altLang="en-US" sz="2000" dirty="0">
                <a:solidFill>
                  <a:schemeClr val="tx2"/>
                </a:solidFill>
                <a:latin typeface="微软雅黑" panose="020B0503020204020204" pitchFamily="34" charset="-122"/>
                <a:ea typeface="微软雅黑" panose="020B0503020204020204" pitchFamily="34" charset="-122"/>
              </a:rPr>
              <a:t>个被复制（</a:t>
            </a:r>
            <a:r>
              <a:rPr lang="en-US" altLang="zh-CN" sz="2000" dirty="0">
                <a:solidFill>
                  <a:schemeClr val="tx2"/>
                </a:solidFill>
                <a:latin typeface="微软雅黑" panose="020B0503020204020204" pitchFamily="34" charset="-122"/>
                <a:ea typeface="微软雅黑" panose="020B0503020204020204" pitchFamily="34" charset="-122"/>
              </a:rPr>
              <a:t>4</a:t>
            </a:r>
            <a:r>
              <a:rPr lang="zh-CN" altLang="en-US" sz="2000" dirty="0">
                <a:solidFill>
                  <a:schemeClr val="tx2"/>
                </a:solidFill>
                <a:latin typeface="微软雅黑" panose="020B0503020204020204" pitchFamily="34" charset="-122"/>
                <a:ea typeface="微软雅黑" panose="020B0503020204020204" pitchFamily="34" charset="-122"/>
              </a:rPr>
              <a:t>和</a:t>
            </a:r>
            <a:r>
              <a:rPr lang="en-US" altLang="zh-CN" sz="2000" dirty="0">
                <a:solidFill>
                  <a:schemeClr val="tx2"/>
                </a:solidFill>
                <a:latin typeface="微软雅黑" panose="020B0503020204020204" pitchFamily="34" charset="-122"/>
                <a:ea typeface="微软雅黑" panose="020B0503020204020204" pitchFamily="34" charset="-122"/>
              </a:rPr>
              <a:t>8</a:t>
            </a:r>
            <a:r>
              <a:rPr lang="zh-CN" altLang="en-US" sz="2000" dirty="0">
                <a:solidFill>
                  <a:schemeClr val="tx2"/>
                </a:solidFill>
                <a:latin typeface="微软雅黑" panose="020B0503020204020204" pitchFamily="34" charset="-122"/>
                <a:ea typeface="微软雅黑" panose="020B0503020204020204" pitchFamily="34" charset="-122"/>
              </a:rPr>
              <a:t>之间的对比情况用于测试是否存在反射</a:t>
            </a:r>
            <a:r>
              <a:rPr lang="zh-CN" altLang="en-US" sz="2000" dirty="0" smtClean="0">
                <a:solidFill>
                  <a:schemeClr val="tx2"/>
                </a:solidFill>
                <a:latin typeface="微软雅黑" panose="020B0503020204020204" pitchFamily="34" charset="-122"/>
                <a:ea typeface="微软雅黑" panose="020B0503020204020204" pitchFamily="34" charset="-122"/>
              </a:rPr>
              <a:t>效应）</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tx2"/>
                </a:solidFill>
                <a:latin typeface="微软雅黑" panose="020B0503020204020204" pitchFamily="34" charset="-122"/>
                <a:ea typeface="微软雅黑" panose="020B0503020204020204" pitchFamily="34" charset="-122"/>
              </a:rPr>
              <a:t> </a:t>
            </a:r>
            <a:r>
              <a:rPr lang="zh-CN" altLang="en-US" sz="2000" dirty="0" smtClean="0">
                <a:solidFill>
                  <a:schemeClr val="tx2"/>
                </a:solidFill>
                <a:latin typeface="微软雅黑" panose="020B0503020204020204" pitchFamily="34" charset="-122"/>
                <a:ea typeface="微软雅黑" panose="020B0503020204020204" pitchFamily="34" charset="-122"/>
              </a:rPr>
              <a:t>                  ②</a:t>
            </a:r>
            <a:r>
              <a:rPr lang="zh-CN" altLang="en-US" sz="2000" dirty="0">
                <a:solidFill>
                  <a:schemeClr val="tx2"/>
                </a:solidFill>
                <a:latin typeface="微软雅黑" panose="020B0503020204020204" pitchFamily="34" charset="-122"/>
                <a:ea typeface="微软雅黑" panose="020B0503020204020204" pitchFamily="34" charset="-122"/>
              </a:rPr>
              <a:t>相较于原始结果，有更多的同质性</a:t>
            </a:r>
            <a:r>
              <a:rPr lang="zh-CN" altLang="en-US" sz="2000" dirty="0" smtClean="0">
                <a:solidFill>
                  <a:schemeClr val="tx2"/>
                </a:solidFill>
                <a:latin typeface="微软雅黑" panose="020B0503020204020204" pitchFamily="34" charset="-122"/>
                <a:ea typeface="微软雅黑" panose="020B0503020204020204" pitchFamily="34" charset="-122"/>
              </a:rPr>
              <a:t>对比</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000" dirty="0" smtClean="0">
                <a:solidFill>
                  <a:schemeClr val="tx2"/>
                </a:solidFill>
                <a:latin typeface="微软雅黑" panose="020B0503020204020204" pitchFamily="34" charset="-122"/>
                <a:ea typeface="微软雅黑" panose="020B0503020204020204" pitchFamily="34" charset="-122"/>
              </a:rPr>
              <a:t>                   ③</a:t>
            </a:r>
            <a:r>
              <a:rPr lang="zh-CN" altLang="en-US" sz="2000" dirty="0">
                <a:solidFill>
                  <a:schemeClr val="tx2"/>
                </a:solidFill>
                <a:latin typeface="微软雅黑" panose="020B0503020204020204" pitchFamily="34" charset="-122"/>
                <a:ea typeface="微软雅黑" panose="020B0503020204020204" pitchFamily="34" charset="-122"/>
              </a:rPr>
              <a:t>测试确定性效应的三个对比中的两个以及测试隔离效应中的一个对比没有显示出</a:t>
            </a:r>
            <a:r>
              <a:rPr lang="zh-CN" altLang="en-US" sz="2000" dirty="0" smtClean="0">
                <a:solidFill>
                  <a:schemeClr val="tx2"/>
                </a:solidFill>
                <a:latin typeface="微软雅黑" panose="020B0503020204020204" pitchFamily="34" charset="-122"/>
                <a:ea typeface="微软雅黑" panose="020B0503020204020204" pitchFamily="34" charset="-122"/>
              </a:rPr>
              <a:t>显      著</a:t>
            </a:r>
            <a:r>
              <a:rPr lang="zh-CN" altLang="en-US" sz="2000" dirty="0">
                <a:solidFill>
                  <a:schemeClr val="tx2"/>
                </a:solidFill>
                <a:latin typeface="微软雅黑" panose="020B0503020204020204" pitchFamily="34" charset="-122"/>
                <a:ea typeface="微软雅黑" panose="020B0503020204020204" pitchFamily="34" charset="-122"/>
              </a:rPr>
              <a:t>的</a:t>
            </a:r>
            <a:r>
              <a:rPr lang="zh-CN" altLang="en-US" sz="2000" dirty="0" smtClean="0">
                <a:solidFill>
                  <a:schemeClr val="tx2"/>
                </a:solidFill>
                <a:latin typeface="微软雅黑" panose="020B0503020204020204" pitchFamily="34" charset="-122"/>
                <a:ea typeface="微软雅黑" panose="020B0503020204020204" pitchFamily="34" charset="-122"/>
              </a:rPr>
              <a:t>异质性</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smtClean="0">
                <a:solidFill>
                  <a:schemeClr val="tx2"/>
                </a:solidFill>
                <a:latin typeface="微软雅黑" panose="020B0503020204020204" pitchFamily="34" charset="-122"/>
                <a:ea typeface="微软雅黑" panose="020B0503020204020204" pitchFamily="34" charset="-122"/>
              </a:rPr>
              <a:t>                  </a:t>
            </a:r>
            <a:r>
              <a:rPr lang="zh-CN" altLang="en-US" sz="2000" dirty="0" smtClean="0">
                <a:solidFill>
                  <a:schemeClr val="tx2"/>
                </a:solidFill>
                <a:latin typeface="微软雅黑" panose="020B0503020204020204" pitchFamily="34" charset="-122"/>
                <a:ea typeface="微软雅黑" panose="020B0503020204020204" pitchFamily="34" charset="-122"/>
              </a:rPr>
              <a:t>④</a:t>
            </a:r>
            <a:r>
              <a:rPr lang="zh-CN" altLang="en-US" sz="2000" dirty="0">
                <a:solidFill>
                  <a:schemeClr val="tx2"/>
                </a:solidFill>
                <a:latin typeface="微软雅黑" panose="020B0503020204020204" pitchFamily="34" charset="-122"/>
                <a:ea typeface="微软雅黑" panose="020B0503020204020204" pitchFamily="34" charset="-122"/>
              </a:rPr>
              <a:t>综合表明，这些影响在不同区域间不会有系统的</a:t>
            </a:r>
            <a:r>
              <a:rPr lang="zh-CN" altLang="en-US" sz="2000" dirty="0" smtClean="0">
                <a:solidFill>
                  <a:schemeClr val="tx2"/>
                </a:solidFill>
                <a:latin typeface="微软雅黑" panose="020B0503020204020204" pitchFamily="34" charset="-122"/>
                <a:ea typeface="微软雅黑" panose="020B0503020204020204" pitchFamily="34" charset="-122"/>
              </a:rPr>
              <a:t>差异</a:t>
            </a:r>
            <a:r>
              <a:rPr lang="en-US" altLang="zh-CN" sz="2000" dirty="0" smtClean="0">
                <a:solidFill>
                  <a:schemeClr val="tx2"/>
                </a:solidFill>
                <a:latin typeface="微软雅黑" panose="020B0503020204020204" pitchFamily="34" charset="-122"/>
                <a:ea typeface="微软雅黑" panose="020B0503020204020204" pitchFamily="34" charset="-122"/>
              </a:rPr>
              <a:t>.</a:t>
            </a:r>
          </a:p>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a:t>
            </a:r>
            <a:r>
              <a:rPr lang="en-US" altLang="zh-CN" dirty="0" smtClean="0">
                <a:solidFill>
                  <a:schemeClr val="tx2"/>
                </a:solidFill>
                <a:latin typeface="微软雅黑" panose="020B0503020204020204" pitchFamily="34" charset="-122"/>
                <a:ea typeface="微软雅黑" panose="020B0503020204020204" pitchFamily="34" charset="-122"/>
              </a:rPr>
              <a:t>2</a:t>
            </a:r>
            <a:r>
              <a:rPr lang="zh-CN" altLang="en-US" dirty="0" smtClean="0">
                <a:solidFill>
                  <a:schemeClr val="tx2"/>
                </a:solidFill>
                <a:latin typeface="微软雅黑" panose="020B0503020204020204" pitchFamily="34" charset="-122"/>
                <a:ea typeface="微软雅黑" panose="020B0503020204020204" pitchFamily="34" charset="-122"/>
              </a:rPr>
              <a:t>）未</a:t>
            </a:r>
            <a:r>
              <a:rPr lang="zh-CN" altLang="en-US" dirty="0">
                <a:solidFill>
                  <a:schemeClr val="tx2"/>
                </a:solidFill>
                <a:latin typeface="微软雅黑" panose="020B0503020204020204" pitchFamily="34" charset="-122"/>
                <a:ea typeface="微软雅黑" panose="020B0503020204020204" pitchFamily="34" charset="-122"/>
              </a:rPr>
              <a:t>汇总数据：对比重复了</a:t>
            </a:r>
            <a:r>
              <a:rPr lang="en-US" altLang="zh-CN" dirty="0">
                <a:solidFill>
                  <a:schemeClr val="tx2"/>
                </a:solidFill>
                <a:latin typeface="微软雅黑" panose="020B0503020204020204" pitchFamily="34" charset="-122"/>
                <a:ea typeface="微软雅黑" panose="020B0503020204020204" pitchFamily="34" charset="-122"/>
              </a:rPr>
              <a:t>89%</a:t>
            </a:r>
            <a:r>
              <a:rPr lang="zh-CN" altLang="en-US" dirty="0">
                <a:solidFill>
                  <a:schemeClr val="tx2"/>
                </a:solidFill>
                <a:latin typeface="微软雅黑" panose="020B0503020204020204" pitchFamily="34" charset="-122"/>
                <a:ea typeface="微软雅黑" panose="020B0503020204020204" pitchFamily="34" charset="-122"/>
              </a:rPr>
              <a:t>，与原始</a:t>
            </a:r>
            <a:r>
              <a:rPr lang="zh-CN" altLang="en-US" dirty="0" smtClean="0">
                <a:solidFill>
                  <a:schemeClr val="tx2"/>
                </a:solidFill>
                <a:latin typeface="微软雅黑" panose="020B0503020204020204" pitchFamily="34" charset="-122"/>
                <a:ea typeface="微软雅黑" panose="020B0503020204020204" pitchFamily="34" charset="-122"/>
              </a:rPr>
              <a:t>研究相比，</a:t>
            </a:r>
            <a:r>
              <a:rPr lang="zh-CN" altLang="en-US" dirty="0">
                <a:solidFill>
                  <a:schemeClr val="tx2"/>
                </a:solidFill>
                <a:latin typeface="微软雅黑" panose="020B0503020204020204" pitchFamily="34" charset="-122"/>
                <a:ea typeface="微软雅黑" panose="020B0503020204020204" pitchFamily="34" charset="-122"/>
              </a:rPr>
              <a:t>复制中的对比效应减弱，且衰减的强度在对比对之间</a:t>
            </a:r>
            <a:r>
              <a:rPr lang="zh-CN" altLang="en-US" dirty="0" smtClean="0">
                <a:solidFill>
                  <a:schemeClr val="tx2"/>
                </a:solidFill>
                <a:latin typeface="微软雅黑" panose="020B0503020204020204" pitchFamily="34" charset="-122"/>
                <a:ea typeface="微软雅黑" panose="020B0503020204020204" pitchFamily="34" charset="-122"/>
              </a:rPr>
              <a:t>不同。</a:t>
            </a:r>
            <a:endParaRPr lang="en-US" altLang="zh-CN"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结论</a:t>
            </a:r>
            <a:r>
              <a:rPr lang="zh-CN" altLang="en-US" dirty="0">
                <a:solidFill>
                  <a:schemeClr val="tx2"/>
                </a:solidFill>
                <a:latin typeface="微软雅黑" panose="020B0503020204020204" pitchFamily="34" charset="-122"/>
                <a:ea typeface="微软雅黑" panose="020B0503020204020204" pitchFamily="34" charset="-122"/>
              </a:rPr>
              <a:t>：与具体项目分析一样，对比之间的复制率比国家间的差异更大；效应值有所减弱，但</a:t>
            </a:r>
            <a:r>
              <a:rPr lang="en-US" altLang="zh-CN" dirty="0">
                <a:solidFill>
                  <a:schemeClr val="tx2"/>
                </a:solidFill>
                <a:latin typeface="微软雅黑" panose="020B0503020204020204" pitchFamily="34" charset="-122"/>
                <a:ea typeface="微软雅黑" panose="020B0503020204020204" pitchFamily="34" charset="-122"/>
              </a:rPr>
              <a:t>6</a:t>
            </a:r>
            <a:r>
              <a:rPr lang="zh-CN" altLang="en-US" dirty="0">
                <a:solidFill>
                  <a:schemeClr val="tx2"/>
                </a:solidFill>
                <a:latin typeface="微软雅黑" panose="020B0503020204020204" pitchFamily="34" charset="-122"/>
                <a:ea typeface="微软雅黑" panose="020B0503020204020204" pitchFamily="34" charset="-122"/>
              </a:rPr>
              <a:t>个行为效应中有</a:t>
            </a:r>
            <a:r>
              <a:rPr lang="en-US" altLang="zh-CN" dirty="0">
                <a:solidFill>
                  <a:schemeClr val="tx2"/>
                </a:solidFill>
                <a:latin typeface="微软雅黑" panose="020B0503020204020204" pitchFamily="34" charset="-122"/>
                <a:ea typeface="微软雅黑" panose="020B0503020204020204" pitchFamily="34" charset="-122"/>
              </a:rPr>
              <a:t>5</a:t>
            </a:r>
            <a:r>
              <a:rPr lang="zh-CN" altLang="en-US" dirty="0">
                <a:solidFill>
                  <a:schemeClr val="tx2"/>
                </a:solidFill>
                <a:latin typeface="微软雅黑" panose="020B0503020204020204" pitchFamily="34" charset="-122"/>
                <a:ea typeface="微软雅黑" panose="020B0503020204020204" pitchFamily="34" charset="-122"/>
              </a:rPr>
              <a:t>个在</a:t>
            </a:r>
            <a:r>
              <a:rPr lang="en-US" altLang="zh-CN" dirty="0">
                <a:solidFill>
                  <a:schemeClr val="tx2"/>
                </a:solidFill>
                <a:latin typeface="微软雅黑" panose="020B0503020204020204" pitchFamily="34" charset="-122"/>
                <a:ea typeface="微软雅黑" panose="020B0503020204020204" pitchFamily="34" charset="-122"/>
              </a:rPr>
              <a:t>19</a:t>
            </a:r>
            <a:r>
              <a:rPr lang="zh-CN" altLang="en-US" dirty="0">
                <a:solidFill>
                  <a:schemeClr val="tx2"/>
                </a:solidFill>
                <a:latin typeface="微软雅黑" panose="020B0503020204020204" pitchFamily="34" charset="-122"/>
                <a:ea typeface="微软雅黑" panose="020B0503020204020204" pitchFamily="34" charset="-122"/>
              </a:rPr>
              <a:t>个国家得到复制；反射效应在所有项目和国家的综合复制率为</a:t>
            </a:r>
            <a:r>
              <a:rPr lang="en-US" altLang="zh-CN" dirty="0">
                <a:solidFill>
                  <a:schemeClr val="tx2"/>
                </a:solidFill>
                <a:latin typeface="微软雅黑" panose="020B0503020204020204" pitchFamily="34" charset="-122"/>
                <a:ea typeface="微软雅黑" panose="020B0503020204020204" pitchFamily="34" charset="-122"/>
              </a:rPr>
              <a:t>73</a:t>
            </a: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6" y="2912825"/>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1" y="2983327"/>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94" name="文本框 93"/>
          <p:cNvSpPr txBox="1"/>
          <p:nvPr/>
        </p:nvSpPr>
        <p:spPr>
          <a:xfrm>
            <a:off x="647718" y="267581"/>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结果</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a:xfrm>
            <a:off x="3550270" y="324999"/>
            <a:ext cx="1304901" cy="523216"/>
          </a:xfrm>
          <a:prstGeom prst="rect">
            <a:avLst/>
          </a:prstGeom>
        </p:spPr>
        <p:txBody>
          <a:bodyPr wrap="none" lIns="91436" tIns="45718" rIns="91436" bIns="45718">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results</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96" name="组 95"/>
          <p:cNvGrpSpPr/>
          <p:nvPr/>
        </p:nvGrpSpPr>
        <p:grpSpPr>
          <a:xfrm>
            <a:off x="9284090" y="252856"/>
            <a:ext cx="2907908" cy="484289"/>
            <a:chOff x="9284089" y="252855"/>
            <a:chExt cx="2907908" cy="484289"/>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TextBox 1"/>
          <p:cNvSpPr txBox="1"/>
          <p:nvPr/>
        </p:nvSpPr>
        <p:spPr>
          <a:xfrm>
            <a:off x="571539" y="886314"/>
            <a:ext cx="11051945" cy="6334042"/>
          </a:xfrm>
          <a:prstGeom prst="rect">
            <a:avLst/>
          </a:prstGeom>
          <a:noFill/>
        </p:spPr>
        <p:txBody>
          <a:bodyPr wrap="square" rtlCol="0">
            <a:spAutoFit/>
          </a:bodyPr>
          <a:lstStyle/>
          <a:p>
            <a:pPr>
              <a:lnSpc>
                <a:spcPct val="130000"/>
              </a:lnSpc>
            </a:pPr>
            <a:r>
              <a:rPr lang="en-US" altLang="zh-CN" sz="2800" dirty="0" smtClean="0">
                <a:solidFill>
                  <a:schemeClr val="tx2"/>
                </a:solidFill>
                <a:latin typeface="微软雅黑" panose="020B0503020204020204" pitchFamily="34" charset="-122"/>
                <a:ea typeface="微软雅黑" panose="020B0503020204020204" pitchFamily="34" charset="-122"/>
              </a:rPr>
              <a:t>Unplanned </a:t>
            </a:r>
            <a:r>
              <a:rPr lang="en-US" altLang="zh-CN" sz="2800" dirty="0">
                <a:solidFill>
                  <a:schemeClr val="tx2"/>
                </a:solidFill>
                <a:latin typeface="微软雅黑" panose="020B0503020204020204" pitchFamily="34" charset="-122"/>
                <a:ea typeface="微软雅黑" panose="020B0503020204020204" pitchFamily="34" charset="-122"/>
              </a:rPr>
              <a:t>analyses</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a:t>
            </a:r>
            <a:r>
              <a:rPr lang="en-US" altLang="zh-CN" sz="2400" dirty="0" smtClean="0">
                <a:solidFill>
                  <a:schemeClr val="tx2"/>
                </a:solidFill>
                <a:latin typeface="微软雅黑" panose="020B0503020204020204" pitchFamily="34" charset="-122"/>
                <a:ea typeface="微软雅黑" panose="020B0503020204020204" pitchFamily="34" charset="-122"/>
              </a:rPr>
              <a:t>1</a:t>
            </a:r>
            <a:r>
              <a:rPr lang="zh-CN" altLang="en-US" sz="2400"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通过受访者选择模式评估前景</a:t>
            </a:r>
            <a:r>
              <a:rPr lang="zh-CN" altLang="en-US" sz="2400" b="1" dirty="0" smtClean="0">
                <a:solidFill>
                  <a:schemeClr val="tx2"/>
                </a:solidFill>
                <a:latin typeface="微软雅黑" panose="020B0503020204020204" pitchFamily="34" charset="-122"/>
                <a:ea typeface="微软雅黑" panose="020B0503020204020204" pitchFamily="34" charset="-122"/>
              </a:rPr>
              <a:t>理论</a:t>
            </a:r>
            <a:r>
              <a:rPr lang="zh-CN" altLang="en-US" sz="2000" dirty="0" smtClean="0">
                <a:solidFill>
                  <a:schemeClr val="tx2"/>
                </a:solidFill>
                <a:latin typeface="微软雅黑" panose="020B0503020204020204" pitchFamily="34" charset="-122"/>
                <a:ea typeface="微软雅黑" panose="020B0503020204020204" pitchFamily="34" charset="-122"/>
              </a:rPr>
              <a:t>（图</a:t>
            </a:r>
            <a:r>
              <a:rPr lang="en-US" altLang="zh-CN" sz="2000" dirty="0" smtClean="0">
                <a:solidFill>
                  <a:schemeClr val="tx2"/>
                </a:solidFill>
                <a:latin typeface="微软雅黑" panose="020B0503020204020204" pitchFamily="34" charset="-122"/>
                <a:ea typeface="微软雅黑" panose="020B0503020204020204" pitchFamily="34" charset="-122"/>
              </a:rPr>
              <a:t>5</a:t>
            </a:r>
            <a:r>
              <a:rPr lang="zh-CN" altLang="en-US" sz="2000" dirty="0" smtClean="0">
                <a:solidFill>
                  <a:schemeClr val="tx2"/>
                </a:solidFill>
                <a:latin typeface="微软雅黑" panose="020B0503020204020204" pitchFamily="34" charset="-122"/>
                <a:ea typeface="微软雅黑" panose="020B0503020204020204" pitchFamily="34" charset="-122"/>
              </a:rPr>
              <a:t>）</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smtClean="0">
                <a:solidFill>
                  <a:schemeClr val="tx2"/>
                </a:solidFill>
                <a:latin typeface="微软雅黑" panose="020B0503020204020204" pitchFamily="34" charset="-122"/>
                <a:ea typeface="微软雅黑" panose="020B0503020204020204" pitchFamily="34" charset="-122"/>
              </a:rPr>
              <a:t>        91</a:t>
            </a:r>
            <a:r>
              <a:rPr lang="en-US" altLang="zh-CN" sz="2000" dirty="0">
                <a:solidFill>
                  <a:schemeClr val="tx2"/>
                </a:solidFill>
                <a:latin typeface="微软雅黑" panose="020B0503020204020204" pitchFamily="34" charset="-122"/>
                <a:ea typeface="微软雅黑" panose="020B0503020204020204" pitchFamily="34" charset="-122"/>
              </a:rPr>
              <a:t>%</a:t>
            </a:r>
            <a:r>
              <a:rPr lang="zh-CN" altLang="en-US" sz="2000" dirty="0">
                <a:solidFill>
                  <a:schemeClr val="tx2"/>
                </a:solidFill>
                <a:latin typeface="微软雅黑" panose="020B0503020204020204" pitchFamily="34" charset="-122"/>
                <a:ea typeface="微软雅黑" panose="020B0503020204020204" pitchFamily="34" charset="-122"/>
              </a:rPr>
              <a:t>的选择可以由前景理论</a:t>
            </a:r>
            <a:r>
              <a:rPr lang="zh-CN" altLang="en-US" sz="2000" dirty="0" smtClean="0">
                <a:solidFill>
                  <a:schemeClr val="tx2"/>
                </a:solidFill>
                <a:latin typeface="微软雅黑" panose="020B0503020204020204" pitchFamily="34" charset="-122"/>
                <a:ea typeface="微软雅黑" panose="020B0503020204020204" pitchFamily="34" charset="-122"/>
              </a:rPr>
              <a:t>解释</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smtClean="0">
                <a:solidFill>
                  <a:schemeClr val="tx2"/>
                </a:solidFill>
                <a:latin typeface="微软雅黑" panose="020B0503020204020204" pitchFamily="34" charset="-122"/>
                <a:ea typeface="微软雅黑" panose="020B0503020204020204" pitchFamily="34" charset="-122"/>
              </a:rPr>
              <a:t>        47</a:t>
            </a:r>
            <a:r>
              <a:rPr lang="en-US" altLang="zh-CN" sz="2000" dirty="0">
                <a:solidFill>
                  <a:schemeClr val="tx2"/>
                </a:solidFill>
                <a:latin typeface="微软雅黑" panose="020B0503020204020204" pitchFamily="34" charset="-122"/>
                <a:ea typeface="微软雅黑" panose="020B0503020204020204" pitchFamily="34" charset="-122"/>
              </a:rPr>
              <a:t>%</a:t>
            </a:r>
            <a:r>
              <a:rPr lang="zh-CN" altLang="en-US" sz="2000" dirty="0">
                <a:solidFill>
                  <a:schemeClr val="tx2"/>
                </a:solidFill>
                <a:latin typeface="微软雅黑" panose="020B0503020204020204" pitchFamily="34" charset="-122"/>
                <a:ea typeface="微软雅黑" panose="020B0503020204020204" pitchFamily="34" charset="-122"/>
              </a:rPr>
              <a:t>的选择可以由前景理论单独</a:t>
            </a:r>
            <a:r>
              <a:rPr lang="zh-CN" altLang="en-US" sz="2000" dirty="0" smtClean="0">
                <a:solidFill>
                  <a:schemeClr val="tx2"/>
                </a:solidFill>
                <a:latin typeface="微软雅黑" panose="020B0503020204020204" pitchFamily="34" charset="-122"/>
                <a:ea typeface="微软雅黑" panose="020B0503020204020204" pitchFamily="34" charset="-122"/>
              </a:rPr>
              <a:t>解释</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smtClean="0">
                <a:solidFill>
                  <a:schemeClr val="tx2"/>
                </a:solidFill>
                <a:latin typeface="微软雅黑" panose="020B0503020204020204" pitchFamily="34" charset="-122"/>
                <a:ea typeface="微软雅黑" panose="020B0503020204020204" pitchFamily="34" charset="-122"/>
              </a:rPr>
              <a:t>        </a:t>
            </a:r>
            <a:r>
              <a:rPr lang="zh-CN" altLang="en-US" sz="2000" dirty="0" smtClean="0">
                <a:solidFill>
                  <a:schemeClr val="tx2"/>
                </a:solidFill>
                <a:latin typeface="微软雅黑" panose="020B0503020204020204" pitchFamily="34" charset="-122"/>
                <a:ea typeface="微软雅黑" panose="020B0503020204020204" pitchFamily="34" charset="-122"/>
              </a:rPr>
              <a:t>与</a:t>
            </a:r>
            <a:r>
              <a:rPr lang="zh-CN" altLang="en-US" sz="2000" dirty="0">
                <a:solidFill>
                  <a:schemeClr val="tx2"/>
                </a:solidFill>
                <a:latin typeface="微软雅黑" panose="020B0503020204020204" pitchFamily="34" charset="-122"/>
                <a:ea typeface="微软雅黑" panose="020B0503020204020204" pitchFamily="34" charset="-122"/>
              </a:rPr>
              <a:t>前景理论的预测方向相反的选择不是</a:t>
            </a:r>
            <a:r>
              <a:rPr lang="zh-CN" altLang="en-US" sz="2000" dirty="0" smtClean="0">
                <a:solidFill>
                  <a:schemeClr val="tx2"/>
                </a:solidFill>
                <a:latin typeface="微软雅黑" panose="020B0503020204020204" pitchFamily="34" charset="-122"/>
                <a:ea typeface="微软雅黑" panose="020B0503020204020204" pitchFamily="34" charset="-122"/>
              </a:rPr>
              <a:t>均匀分布</a:t>
            </a:r>
            <a:endParaRPr lang="en-US" altLang="zh-CN"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          结论</a:t>
            </a:r>
            <a:r>
              <a:rPr lang="zh-CN" altLang="en-US" dirty="0">
                <a:solidFill>
                  <a:schemeClr val="tx2"/>
                </a:solidFill>
                <a:latin typeface="微软雅黑" panose="020B0503020204020204" pitchFamily="34" charset="-122"/>
                <a:ea typeface="微软雅黑" panose="020B0503020204020204" pitchFamily="34" charset="-122"/>
              </a:rPr>
              <a:t>：前景理论比预期效用理论始终为行为提供了更好的解释框架。</a:t>
            </a:r>
            <a:endParaRPr lang="en-US" altLang="zh-CN"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2</a:t>
            </a:r>
            <a:r>
              <a:rPr lang="zh-CN" altLang="en-US" sz="2400"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层次回归方法检验厌恶损失的认知是否调节了对比效应</a:t>
            </a:r>
            <a:endParaRPr lang="en-US" altLang="zh-CN" sz="2400" b="1" dirty="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         结论</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13</a:t>
            </a:r>
            <a:r>
              <a:rPr lang="zh-CN" altLang="en-US" dirty="0">
                <a:solidFill>
                  <a:schemeClr val="tx2"/>
                </a:solidFill>
                <a:latin typeface="微软雅黑" panose="020B0503020204020204" pitchFamily="34" charset="-122"/>
                <a:ea typeface="微软雅黑" panose="020B0503020204020204" pitchFamily="34" charset="-122"/>
              </a:rPr>
              <a:t>个对比中有</a:t>
            </a:r>
            <a:r>
              <a:rPr lang="en-US" altLang="zh-CN" dirty="0">
                <a:solidFill>
                  <a:schemeClr val="tx2"/>
                </a:solidFill>
                <a:latin typeface="微软雅黑" panose="020B0503020204020204" pitchFamily="34" charset="-122"/>
                <a:ea typeface="微软雅黑" panose="020B0503020204020204" pitchFamily="34" charset="-122"/>
              </a:rPr>
              <a:t>2</a:t>
            </a:r>
            <a:r>
              <a:rPr lang="zh-CN" altLang="en-US" dirty="0">
                <a:solidFill>
                  <a:schemeClr val="tx2"/>
                </a:solidFill>
                <a:latin typeface="微软雅黑" panose="020B0503020204020204" pitchFamily="34" charset="-122"/>
                <a:ea typeface="微软雅黑" panose="020B0503020204020204" pitchFamily="34" charset="-122"/>
              </a:rPr>
              <a:t>个厌恶损失意识的效应，这两个都反应了反射效应，厌恶损失的意识对对比没有显著</a:t>
            </a:r>
            <a:r>
              <a:rPr lang="zh-CN" altLang="en-US" dirty="0" smtClean="0">
                <a:solidFill>
                  <a:schemeClr val="tx2"/>
                </a:solidFill>
                <a:latin typeface="微软雅黑" panose="020B0503020204020204" pitchFamily="34" charset="-122"/>
                <a:ea typeface="微软雅黑" panose="020B0503020204020204" pitchFamily="34" charset="-122"/>
              </a:rPr>
              <a:t>影响</a:t>
            </a:r>
            <a:endParaRPr lang="en-US" altLang="zh-CN"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3</a:t>
            </a:r>
            <a:r>
              <a:rPr lang="zh-CN" altLang="en-US" sz="2400"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注意少数群体的结果</a:t>
            </a:r>
            <a:endParaRPr lang="en-US" altLang="zh-CN" sz="2400" b="1" dirty="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         目的</a:t>
            </a:r>
            <a:r>
              <a:rPr lang="zh-CN" altLang="en-US" dirty="0">
                <a:solidFill>
                  <a:schemeClr val="tx2"/>
                </a:solidFill>
                <a:latin typeface="微软雅黑" panose="020B0503020204020204" pitchFamily="34" charset="-122"/>
                <a:ea typeface="微软雅黑" panose="020B0503020204020204" pitchFamily="34" charset="-122"/>
              </a:rPr>
              <a:t>是测试这些个体与其他参与者是否有显著不同</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         举例</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M</a:t>
            </a:r>
            <a:r>
              <a:rPr lang="zh-CN" altLang="en-US" dirty="0">
                <a:solidFill>
                  <a:schemeClr val="tx2"/>
                </a:solidFill>
                <a:latin typeface="微软雅黑" panose="020B0503020204020204" pitchFamily="34" charset="-122"/>
                <a:ea typeface="微软雅黑" panose="020B0503020204020204" pitchFamily="34" charset="-122"/>
              </a:rPr>
              <a:t>等人的研究</a:t>
            </a:r>
            <a:r>
              <a:rPr lang="en-US" altLang="zh-CN" dirty="0">
                <a:solidFill>
                  <a:schemeClr val="tx2"/>
                </a:solidFill>
                <a:latin typeface="微软雅黑" panose="020B0503020204020204" pitchFamily="34" charset="-122"/>
                <a:ea typeface="微软雅黑" panose="020B0503020204020204" pitchFamily="34" charset="-122"/>
              </a:rPr>
              <a:t>3</a:t>
            </a:r>
            <a:r>
              <a:rPr lang="zh-CN" altLang="en-US" dirty="0">
                <a:solidFill>
                  <a:schemeClr val="tx2"/>
                </a:solidFill>
                <a:latin typeface="微软雅黑" panose="020B0503020204020204" pitchFamily="34" charset="-122"/>
                <a:ea typeface="微软雅黑" panose="020B0503020204020204" pitchFamily="34" charset="-122"/>
              </a:rPr>
              <a:t>个项目的影响明显小于作者的研究结果         </a:t>
            </a:r>
            <a:endParaRPr lang="en-US" altLang="zh-CN"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差异</a:t>
            </a:r>
            <a:r>
              <a:rPr lang="zh-CN" altLang="en-US" dirty="0">
                <a:solidFill>
                  <a:schemeClr val="tx2"/>
                </a:solidFill>
                <a:latin typeface="微软雅黑" panose="020B0503020204020204" pitchFamily="34" charset="-122"/>
                <a:ea typeface="微软雅黑" panose="020B0503020204020204" pitchFamily="34" charset="-122"/>
              </a:rPr>
              <a:t>存在的原因：计算能力差异，涉及的地点范围差异 </a:t>
            </a:r>
            <a:endParaRPr lang="en-US" altLang="zh-CN"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一致性：种群级模式和内部个体模式的区别</a:t>
            </a:r>
            <a:endParaRPr lang="en-US" altLang="zh-CN"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6" y="2912825"/>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1" y="2983327"/>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94" name="文本框 93"/>
          <p:cNvSpPr txBox="1"/>
          <p:nvPr/>
        </p:nvSpPr>
        <p:spPr>
          <a:xfrm>
            <a:off x="647718" y="267581"/>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结果</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a:xfrm>
            <a:off x="3550270" y="324999"/>
            <a:ext cx="1304901" cy="523216"/>
          </a:xfrm>
          <a:prstGeom prst="rect">
            <a:avLst/>
          </a:prstGeom>
        </p:spPr>
        <p:txBody>
          <a:bodyPr wrap="none" lIns="91436" tIns="45718" rIns="91436" bIns="45718">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results</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96" name="组 95"/>
          <p:cNvGrpSpPr/>
          <p:nvPr/>
        </p:nvGrpSpPr>
        <p:grpSpPr>
          <a:xfrm>
            <a:off x="9284090" y="252856"/>
            <a:ext cx="2907908" cy="484289"/>
            <a:chOff x="9284089" y="252855"/>
            <a:chExt cx="2907908" cy="484289"/>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TextBox 1"/>
          <p:cNvSpPr txBox="1"/>
          <p:nvPr/>
        </p:nvSpPr>
        <p:spPr>
          <a:xfrm>
            <a:off x="571536" y="1219199"/>
            <a:ext cx="11051945" cy="3133165"/>
          </a:xfrm>
          <a:prstGeom prst="rect">
            <a:avLst/>
          </a:prstGeom>
          <a:noFill/>
        </p:spPr>
        <p:txBody>
          <a:bodyPr wrap="square" rtlCol="0">
            <a:spAutoFit/>
          </a:bodyPr>
          <a:lstStyle/>
          <a:p>
            <a:pPr>
              <a:lnSpc>
                <a:spcPct val="130000"/>
              </a:lnSpc>
            </a:pPr>
            <a:r>
              <a:rPr lang="zh-CN" altLang="en-US" sz="2800" dirty="0" smtClean="0">
                <a:solidFill>
                  <a:schemeClr val="tx2"/>
                </a:solidFill>
                <a:latin typeface="微软雅黑" panose="020B0503020204020204" pitchFamily="34" charset="-122"/>
                <a:ea typeface="微软雅黑" panose="020B0503020204020204" pitchFamily="34" charset="-122"/>
              </a:rPr>
              <a:t>五、</a:t>
            </a:r>
            <a:r>
              <a:rPr lang="en-US" altLang="zh-CN" sz="2800" dirty="0" smtClean="0">
                <a:solidFill>
                  <a:schemeClr val="tx2"/>
                </a:solidFill>
                <a:latin typeface="微软雅黑" panose="020B0503020204020204" pitchFamily="34" charset="-122"/>
                <a:ea typeface="微软雅黑" panose="020B0503020204020204" pitchFamily="34" charset="-122"/>
              </a:rPr>
              <a:t>Deviations </a:t>
            </a:r>
            <a:r>
              <a:rPr lang="en-US" altLang="zh-CN" sz="2800" dirty="0">
                <a:solidFill>
                  <a:schemeClr val="tx2"/>
                </a:solidFill>
                <a:latin typeface="微软雅黑" panose="020B0503020204020204" pitchFamily="34" charset="-122"/>
                <a:ea typeface="微软雅黑" panose="020B0503020204020204" pitchFamily="34" charset="-122"/>
              </a:rPr>
              <a:t>from </a:t>
            </a:r>
            <a:r>
              <a:rPr lang="en-US" altLang="zh-CN" sz="2800" dirty="0" smtClean="0">
                <a:solidFill>
                  <a:schemeClr val="tx2"/>
                </a:solidFill>
                <a:latin typeface="微软雅黑" panose="020B0503020204020204" pitchFamily="34" charset="-122"/>
                <a:ea typeface="微软雅黑" panose="020B0503020204020204" pitchFamily="34" charset="-122"/>
              </a:rPr>
              <a:t>the  preregistered </a:t>
            </a:r>
            <a:r>
              <a:rPr lang="en-US" altLang="zh-CN" sz="2800" dirty="0">
                <a:solidFill>
                  <a:schemeClr val="tx2"/>
                </a:solidFill>
                <a:latin typeface="微软雅黑" panose="020B0503020204020204" pitchFamily="34" charset="-122"/>
                <a:ea typeface="微软雅黑" panose="020B0503020204020204" pitchFamily="34" charset="-122"/>
              </a:rPr>
              <a:t>analysis plan</a:t>
            </a:r>
            <a:endParaRPr lang="zh-CN" altLang="en-US" sz="2800" dirty="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800" dirty="0">
                <a:solidFill>
                  <a:schemeClr val="tx2"/>
                </a:solidFill>
                <a:latin typeface="微软雅黑" panose="020B0503020204020204" pitchFamily="34" charset="-122"/>
                <a:ea typeface="微软雅黑" panose="020B0503020204020204" pitchFamily="34" charset="-122"/>
              </a:rPr>
              <a:t>与预计分析计划的偏差存在的原因</a:t>
            </a:r>
            <a:r>
              <a:rPr lang="zh-CN" altLang="en-US" sz="2800" dirty="0" smtClean="0">
                <a:solidFill>
                  <a:schemeClr val="tx2"/>
                </a:solidFill>
                <a:latin typeface="微软雅黑" panose="020B0503020204020204" pitchFamily="34" charset="-122"/>
                <a:ea typeface="微软雅黑" panose="020B0503020204020204" pitchFamily="34" charset="-122"/>
              </a:rPr>
              <a:t>：</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①</a:t>
            </a:r>
            <a:r>
              <a:rPr lang="zh-CN" altLang="en-US" sz="2400" dirty="0">
                <a:solidFill>
                  <a:schemeClr val="tx2"/>
                </a:solidFill>
                <a:latin typeface="微软雅黑" panose="020B0503020204020204" pitchFamily="34" charset="-122"/>
                <a:ea typeface="微软雅黑" panose="020B0503020204020204" pitchFamily="34" charset="-122"/>
              </a:rPr>
              <a:t>想法逐渐</a:t>
            </a:r>
            <a:r>
              <a:rPr lang="zh-CN" altLang="en-US" sz="2400" dirty="0" smtClean="0">
                <a:solidFill>
                  <a:schemeClr val="tx2"/>
                </a:solidFill>
                <a:latin typeface="微软雅黑" panose="020B0503020204020204" pitchFamily="34" charset="-122"/>
                <a:ea typeface="微软雅黑" panose="020B0503020204020204" pitchFamily="34" charset="-122"/>
              </a:rPr>
              <a:t>成熟</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②</a:t>
            </a:r>
            <a:r>
              <a:rPr lang="zh-CN" altLang="en-US" sz="2400" dirty="0">
                <a:solidFill>
                  <a:schemeClr val="tx2"/>
                </a:solidFill>
                <a:latin typeface="微软雅黑" panose="020B0503020204020204" pitchFamily="34" charset="-122"/>
                <a:ea typeface="微软雅黑" panose="020B0503020204020204" pitchFamily="34" charset="-122"/>
              </a:rPr>
              <a:t>计划的分析</a:t>
            </a:r>
            <a:r>
              <a:rPr lang="zh-CN" altLang="en-US" sz="2400" dirty="0" smtClean="0">
                <a:solidFill>
                  <a:schemeClr val="tx2"/>
                </a:solidFill>
                <a:latin typeface="微软雅黑" panose="020B0503020204020204" pitchFamily="34" charset="-122"/>
                <a:ea typeface="微软雅黑" panose="020B0503020204020204" pitchFamily="34" charset="-122"/>
              </a:rPr>
              <a:t>方法及模型在</a:t>
            </a:r>
            <a:r>
              <a:rPr lang="zh-CN" altLang="en-US" sz="2400" dirty="0">
                <a:solidFill>
                  <a:schemeClr val="tx2"/>
                </a:solidFill>
                <a:latin typeface="微软雅黑" panose="020B0503020204020204" pitchFamily="34" charset="-122"/>
                <a:ea typeface="微软雅黑" panose="020B0503020204020204" pitchFamily="34" charset="-122"/>
              </a:rPr>
              <a:t>实际运行中效果不显著，更换其他</a:t>
            </a:r>
            <a:r>
              <a:rPr lang="zh-CN" altLang="en-US" sz="2400" dirty="0" smtClean="0">
                <a:solidFill>
                  <a:schemeClr val="tx2"/>
                </a:solidFill>
                <a:latin typeface="微软雅黑" panose="020B0503020204020204" pitchFamily="34" charset="-122"/>
                <a:ea typeface="微软雅黑" panose="020B0503020204020204" pitchFamily="34" charset="-122"/>
              </a:rPr>
              <a:t>方法</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③</a:t>
            </a:r>
            <a:r>
              <a:rPr lang="zh-CN" altLang="en-US" sz="2400" dirty="0">
                <a:solidFill>
                  <a:schemeClr val="tx2"/>
                </a:solidFill>
                <a:latin typeface="微软雅黑" panose="020B0503020204020204" pitchFamily="34" charset="-122"/>
                <a:ea typeface="微软雅黑" panose="020B0503020204020204" pitchFamily="34" charset="-122"/>
              </a:rPr>
              <a:t>增加了一些额外的分析方法</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6" y="2912825"/>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1" y="2983327"/>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94" name="文本框 93"/>
          <p:cNvSpPr txBox="1"/>
          <p:nvPr/>
        </p:nvSpPr>
        <p:spPr>
          <a:xfrm>
            <a:off x="647718" y="267581"/>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结果</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a:xfrm>
            <a:off x="3550270" y="324999"/>
            <a:ext cx="1304901" cy="523216"/>
          </a:xfrm>
          <a:prstGeom prst="rect">
            <a:avLst/>
          </a:prstGeom>
        </p:spPr>
        <p:txBody>
          <a:bodyPr wrap="none" lIns="91436" tIns="45718" rIns="91436" bIns="45718">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results</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96" name="组 95"/>
          <p:cNvGrpSpPr/>
          <p:nvPr/>
        </p:nvGrpSpPr>
        <p:grpSpPr>
          <a:xfrm>
            <a:off x="9284090" y="252856"/>
            <a:ext cx="2907908" cy="484289"/>
            <a:chOff x="9284089" y="252855"/>
            <a:chExt cx="2907908" cy="484289"/>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TextBox 1"/>
          <p:cNvSpPr txBox="1"/>
          <p:nvPr/>
        </p:nvSpPr>
        <p:spPr>
          <a:xfrm>
            <a:off x="571536" y="1219199"/>
            <a:ext cx="11051945" cy="4493538"/>
          </a:xfrm>
          <a:prstGeom prst="rect">
            <a:avLst/>
          </a:prstGeom>
          <a:noFill/>
        </p:spPr>
        <p:txBody>
          <a:bodyPr wrap="square" rtlCol="0">
            <a:spAutoFit/>
          </a:bodyPr>
          <a:lstStyle/>
          <a:p>
            <a:pPr>
              <a:lnSpc>
                <a:spcPct val="130000"/>
              </a:lnSpc>
            </a:pPr>
            <a:r>
              <a:rPr lang="zh-CN" altLang="en-US" sz="2800" dirty="0" smtClean="0">
                <a:solidFill>
                  <a:schemeClr val="tx2"/>
                </a:solidFill>
                <a:latin typeface="微软雅黑" panose="020B0503020204020204" pitchFamily="34" charset="-122"/>
                <a:ea typeface="微软雅黑" panose="020B0503020204020204" pitchFamily="34" charset="-122"/>
              </a:rPr>
              <a:t>六、</a:t>
            </a:r>
            <a:r>
              <a:rPr lang="en-US" altLang="zh-CN" sz="2800" dirty="0" smtClean="0">
                <a:solidFill>
                  <a:schemeClr val="tx2"/>
                </a:solidFill>
                <a:latin typeface="微软雅黑" panose="020B0503020204020204" pitchFamily="34" charset="-122"/>
                <a:ea typeface="微软雅黑" panose="020B0503020204020204" pitchFamily="34" charset="-122"/>
              </a:rPr>
              <a:t>Limitations</a:t>
            </a:r>
            <a:r>
              <a:rPr lang="zh-CN" altLang="en-US" sz="2800" dirty="0" smtClean="0">
                <a:solidFill>
                  <a:schemeClr val="tx2"/>
                </a:solidFill>
                <a:latin typeface="微软雅黑" panose="020B0503020204020204" pitchFamily="34" charset="-122"/>
                <a:ea typeface="微软雅黑" panose="020B0503020204020204" pitchFamily="34" charset="-122"/>
              </a:rPr>
              <a:t>局限性</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①</a:t>
            </a:r>
            <a:r>
              <a:rPr lang="zh-CN" altLang="en-US" sz="2400" dirty="0">
                <a:solidFill>
                  <a:schemeClr val="tx2"/>
                </a:solidFill>
                <a:latin typeface="微软雅黑" panose="020B0503020204020204" pitchFamily="34" charset="-122"/>
                <a:ea typeface="微软雅黑" panose="020B0503020204020204" pitchFamily="34" charset="-122"/>
              </a:rPr>
              <a:t>即使复制成功也无法解释所有与前景理论相关的</a:t>
            </a:r>
            <a:r>
              <a:rPr lang="zh-CN" altLang="en-US" sz="2400" dirty="0" smtClean="0">
                <a:solidFill>
                  <a:schemeClr val="tx2"/>
                </a:solidFill>
                <a:latin typeface="微软雅黑" panose="020B0503020204020204" pitchFamily="34" charset="-122"/>
                <a:ea typeface="微软雅黑" panose="020B0503020204020204" pitchFamily="34" charset="-122"/>
              </a:rPr>
              <a:t>批评</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②</a:t>
            </a:r>
            <a:r>
              <a:rPr lang="zh-CN" altLang="en-US" sz="2400" dirty="0">
                <a:solidFill>
                  <a:schemeClr val="tx2"/>
                </a:solidFill>
                <a:latin typeface="微软雅黑" panose="020B0503020204020204" pitchFamily="34" charset="-122"/>
                <a:ea typeface="微软雅黑" panose="020B0503020204020204" pitchFamily="34" charset="-122"/>
              </a:rPr>
              <a:t>无法评估理论框架，在复制中不考虑损失</a:t>
            </a:r>
            <a:r>
              <a:rPr lang="zh-CN" altLang="en-US" sz="2400" dirty="0" smtClean="0">
                <a:solidFill>
                  <a:schemeClr val="tx2"/>
                </a:solidFill>
                <a:latin typeface="微软雅黑" panose="020B0503020204020204" pitchFamily="34" charset="-122"/>
                <a:ea typeface="微软雅黑" panose="020B0503020204020204" pitchFamily="34" charset="-122"/>
              </a:rPr>
              <a:t>厌恶</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③</a:t>
            </a:r>
            <a:r>
              <a:rPr lang="zh-CN" altLang="en-US" sz="2400" dirty="0">
                <a:solidFill>
                  <a:schemeClr val="tx2"/>
                </a:solidFill>
                <a:latin typeface="微软雅黑" panose="020B0503020204020204" pitchFamily="34" charset="-122"/>
                <a:ea typeface="微软雅黑" panose="020B0503020204020204" pitchFamily="34" charset="-122"/>
              </a:rPr>
              <a:t>无证据表明对比配对项目的顺序效应和潜在的疲劳影响研究</a:t>
            </a:r>
            <a:r>
              <a:rPr lang="zh-CN" altLang="en-US" sz="2400" dirty="0" smtClean="0">
                <a:solidFill>
                  <a:schemeClr val="tx2"/>
                </a:solidFill>
                <a:latin typeface="微软雅黑" panose="020B0503020204020204" pitchFamily="34" charset="-122"/>
                <a:ea typeface="微软雅黑" panose="020B0503020204020204" pitchFamily="34" charset="-122"/>
              </a:rPr>
              <a:t>结论</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④</a:t>
            </a:r>
            <a:r>
              <a:rPr lang="zh-CN" altLang="en-US" sz="2400" dirty="0">
                <a:solidFill>
                  <a:schemeClr val="tx2"/>
                </a:solidFill>
                <a:latin typeface="微软雅黑" panose="020B0503020204020204" pitchFamily="34" charset="-122"/>
                <a:ea typeface="微软雅黑" panose="020B0503020204020204" pitchFamily="34" charset="-122"/>
              </a:rPr>
              <a:t>不同的样本选择方式的比例对研究结论影响</a:t>
            </a:r>
            <a:r>
              <a:rPr lang="zh-CN" altLang="en-US" sz="2400" dirty="0" smtClean="0">
                <a:solidFill>
                  <a:schemeClr val="tx2"/>
                </a:solidFill>
                <a:latin typeface="微软雅黑" panose="020B0503020204020204" pitchFamily="34" charset="-122"/>
                <a:ea typeface="微软雅黑" panose="020B0503020204020204" pitchFamily="34" charset="-122"/>
              </a:rPr>
              <a:t>不大</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⑤</a:t>
            </a:r>
            <a:r>
              <a:rPr lang="zh-CN" altLang="en-US" sz="2400" dirty="0">
                <a:solidFill>
                  <a:schemeClr val="tx2"/>
                </a:solidFill>
                <a:latin typeface="微软雅黑" panose="020B0503020204020204" pitchFamily="34" charset="-122"/>
                <a:ea typeface="微软雅黑" panose="020B0503020204020204" pitchFamily="34" charset="-122"/>
              </a:rPr>
              <a:t>注意力检查可能会导致样本</a:t>
            </a:r>
            <a:r>
              <a:rPr lang="zh-CN" altLang="en-US" sz="2400" dirty="0" smtClean="0">
                <a:solidFill>
                  <a:schemeClr val="tx2"/>
                </a:solidFill>
                <a:latin typeface="微软雅黑" panose="020B0503020204020204" pitchFamily="34" charset="-122"/>
                <a:ea typeface="微软雅黑" panose="020B0503020204020204" pitchFamily="34" charset="-122"/>
              </a:rPr>
              <a:t>损失</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⑥</a:t>
            </a:r>
            <a:r>
              <a:rPr lang="zh-CN" altLang="en-US" sz="2400" dirty="0">
                <a:solidFill>
                  <a:schemeClr val="tx2"/>
                </a:solidFill>
                <a:latin typeface="微软雅黑" panose="020B0503020204020204" pitchFamily="34" charset="-122"/>
                <a:ea typeface="微软雅黑" panose="020B0503020204020204" pitchFamily="34" charset="-122"/>
              </a:rPr>
              <a:t>作者的样本偏年轻化，风险考量可能由于</a:t>
            </a:r>
            <a:r>
              <a:rPr lang="zh-CN" altLang="en-US" sz="2400" dirty="0" smtClean="0">
                <a:solidFill>
                  <a:schemeClr val="tx2"/>
                </a:solidFill>
                <a:latin typeface="微软雅黑" panose="020B0503020204020204" pitchFamily="34" charset="-122"/>
                <a:ea typeface="微软雅黑" panose="020B0503020204020204" pitchFamily="34" charset="-122"/>
              </a:rPr>
              <a:t>年龄不同有</a:t>
            </a:r>
            <a:r>
              <a:rPr lang="zh-CN" altLang="en-US" sz="2400" dirty="0">
                <a:solidFill>
                  <a:schemeClr val="tx2"/>
                </a:solidFill>
                <a:latin typeface="微软雅黑" panose="020B0503020204020204" pitchFamily="34" charset="-122"/>
                <a:ea typeface="微软雅黑" panose="020B0503020204020204" pitchFamily="34" charset="-122"/>
              </a:rPr>
              <a:t>所</a:t>
            </a:r>
            <a:r>
              <a:rPr lang="zh-CN" altLang="en-US" sz="2400" dirty="0" smtClean="0">
                <a:solidFill>
                  <a:schemeClr val="tx2"/>
                </a:solidFill>
                <a:latin typeface="微软雅黑" panose="020B0503020204020204" pitchFamily="34" charset="-122"/>
                <a:ea typeface="微软雅黑" panose="020B0503020204020204" pitchFamily="34" charset="-122"/>
              </a:rPr>
              <a:t>区别</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⑦</a:t>
            </a:r>
            <a:r>
              <a:rPr lang="zh-CN" altLang="en-US" sz="2400" dirty="0">
                <a:solidFill>
                  <a:schemeClr val="tx2"/>
                </a:solidFill>
                <a:latin typeface="微软雅黑" panose="020B0503020204020204" pitchFamily="34" charset="-122"/>
                <a:ea typeface="微软雅黑" panose="020B0503020204020204" pitchFamily="34" charset="-122"/>
              </a:rPr>
              <a:t>基于已有研究的效应来进行功率计算，统计能力有可能降低</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zh-CN" altLang="en-US" sz="6000" dirty="0"/>
            </a:p>
          </p:txBody>
        </p:sp>
        <p:sp>
          <p:nvSpPr>
            <p:cNvPr id="42" name="文本框 41"/>
            <p:cNvSpPr txBox="1"/>
            <p:nvPr/>
          </p:nvSpPr>
          <p:spPr>
            <a:xfrm>
              <a:off x="9015674" y="3077396"/>
              <a:ext cx="1569656"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讨论</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5805150" y="3264361"/>
              <a:ext cx="2210858" cy="584773"/>
            </a:xfrm>
            <a:prstGeom prst="rect">
              <a:avLst/>
            </a:prstGeom>
          </p:spPr>
          <p:txBody>
            <a:bodyPr wrap="none" lIns="91438" tIns="45719" rIns="91438" bIns="45719">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discussion</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0" y="252856"/>
            <a:ext cx="2907908" cy="484289"/>
            <a:chOff x="9284089" y="252855"/>
            <a:chExt cx="2907908" cy="484289"/>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同侧圆角矩形 22"/>
          <p:cNvSpPr/>
          <p:nvPr/>
        </p:nvSpPr>
        <p:spPr>
          <a:xfrm rot="5400000" flipH="1">
            <a:off x="8252954" y="2707656"/>
            <a:ext cx="622152" cy="4486429"/>
          </a:xfrm>
          <a:prstGeom prst="round2SameRect">
            <a:avLst>
              <a:gd name="adj1" fmla="val 50000"/>
              <a:gd name="adj2" fmla="val 0"/>
            </a:avLst>
          </a:prstGeom>
          <a:solidFill>
            <a:srgbClr val="4472C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36" tIns="45718" rIns="91436" bIns="45718" rtlCol="0" anchor="ctr"/>
          <a:lstStyle/>
          <a:p>
            <a:pPr algn="ctr">
              <a:lnSpc>
                <a:spcPct val="130000"/>
              </a:lnSpc>
            </a:pPr>
            <a:r>
              <a:rPr lang="zh-CN" altLang="en-US" sz="2400" dirty="0" smtClean="0"/>
              <a:t>结论</a:t>
            </a:r>
            <a:endParaRPr lang="zh-CN" altLang="en-US" sz="2400" dirty="0"/>
          </a:p>
        </p:txBody>
      </p:sp>
      <p:sp>
        <p:nvSpPr>
          <p:cNvPr id="3" name="同侧圆角矩形 2"/>
          <p:cNvSpPr/>
          <p:nvPr/>
        </p:nvSpPr>
        <p:spPr>
          <a:xfrm rot="16200000">
            <a:off x="3526175" y="77244"/>
            <a:ext cx="622152" cy="4486429"/>
          </a:xfrm>
          <a:prstGeom prst="round2SameRect">
            <a:avLst>
              <a:gd name="adj1" fmla="val 50000"/>
              <a:gd name="adj2" fmla="val 0"/>
            </a:avLst>
          </a:prstGeom>
          <a:solidFill>
            <a:srgbClr val="4472C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91436" tIns="45718" rIns="91436" bIns="45718" rtlCol="0" anchor="ctr"/>
          <a:lstStyle/>
          <a:p>
            <a:pPr algn="ctr">
              <a:lnSpc>
                <a:spcPct val="130000"/>
              </a:lnSpc>
            </a:pPr>
            <a:r>
              <a:rPr lang="zh-CN" altLang="en-US" sz="2400" dirty="0" smtClean="0"/>
              <a:t>结果</a:t>
            </a:r>
            <a:endParaRPr lang="zh-CN" altLang="en-US" sz="2400" dirty="0"/>
          </a:p>
        </p:txBody>
      </p:sp>
      <p:sp>
        <p:nvSpPr>
          <p:cNvPr id="21" name="圆角矩形 20"/>
          <p:cNvSpPr/>
          <p:nvPr/>
        </p:nvSpPr>
        <p:spPr>
          <a:xfrm>
            <a:off x="4357761" y="1988122"/>
            <a:ext cx="3306471" cy="3273825"/>
          </a:xfrm>
          <a:prstGeom prst="ellipse">
            <a:avLst/>
          </a:prstGeom>
          <a:solidFill>
            <a:schemeClr val="bg1"/>
          </a:solidFill>
          <a:ln w="15875">
            <a:solidFill>
              <a:srgbClr val="4472C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0" name="圆角矩形 20"/>
          <p:cNvSpPr/>
          <p:nvPr/>
        </p:nvSpPr>
        <p:spPr>
          <a:xfrm>
            <a:off x="4490373" y="2119427"/>
            <a:ext cx="3041243" cy="3011215"/>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2" name="文本框 21"/>
          <p:cNvSpPr txBox="1"/>
          <p:nvPr/>
        </p:nvSpPr>
        <p:spPr>
          <a:xfrm>
            <a:off x="4675963" y="3062064"/>
            <a:ext cx="2639239" cy="901463"/>
          </a:xfrm>
          <a:prstGeom prst="rect">
            <a:avLst/>
          </a:prstGeom>
          <a:noFill/>
        </p:spPr>
        <p:txBody>
          <a:bodyPr wrap="square" lIns="91438" tIns="45719" rIns="91438" bIns="45719" rtlCol="0">
            <a:spAutoFit/>
          </a:bodyPr>
          <a:lstStyle/>
          <a:p>
            <a:pPr algn="ctr">
              <a:lnSpc>
                <a:spcPct val="130000"/>
              </a:lnSpc>
            </a:pPr>
            <a:r>
              <a:rPr lang="en-US" altLang="zh-CN" sz="4400" dirty="0" smtClean="0">
                <a:solidFill>
                  <a:schemeClr val="bg1"/>
                </a:solidFill>
                <a:latin typeface="Calibri" panose="020F0502020204030204" pitchFamily="34" charset="0"/>
              </a:rPr>
              <a:t>discussion</a:t>
            </a:r>
            <a:endParaRPr lang="zh-CN" altLang="en-US" sz="4400" dirty="0">
              <a:solidFill>
                <a:schemeClr val="bg1"/>
              </a:solidFill>
              <a:latin typeface="Calibri" panose="020F0502020204030204" pitchFamily="34" charset="0"/>
            </a:endParaRPr>
          </a:p>
        </p:txBody>
      </p:sp>
      <p:cxnSp>
        <p:nvCxnSpPr>
          <p:cNvPr id="28" name="直接连接符 27"/>
          <p:cNvCxnSpPr/>
          <p:nvPr/>
        </p:nvCxnSpPr>
        <p:spPr>
          <a:xfrm flipH="1">
            <a:off x="2832076" y="4185820"/>
            <a:ext cx="100517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66" name="文本框 65"/>
          <p:cNvSpPr txBox="1"/>
          <p:nvPr/>
        </p:nvSpPr>
        <p:spPr>
          <a:xfrm>
            <a:off x="647718" y="267581"/>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讨论</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3352169" y="324999"/>
            <a:ext cx="1701099" cy="461661"/>
          </a:xfrm>
          <a:prstGeom prst="rect">
            <a:avLst/>
          </a:prstGeom>
        </p:spPr>
        <p:txBody>
          <a:bodyPr wrap="none" lIns="91436" tIns="45718" rIns="91436" bIns="45718">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discussion</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nvGrpSpPr>
          <p:cNvPr id="68" name="组 67"/>
          <p:cNvGrpSpPr/>
          <p:nvPr/>
        </p:nvGrpSpPr>
        <p:grpSpPr>
          <a:xfrm>
            <a:off x="9284090" y="252856"/>
            <a:ext cx="2907908" cy="484289"/>
            <a:chOff x="9284089" y="252855"/>
            <a:chExt cx="2907908" cy="484289"/>
          </a:xfrm>
        </p:grpSpPr>
        <p:grpSp>
          <p:nvGrpSpPr>
            <p:cNvPr id="69" name="组 68"/>
            <p:cNvGrpSpPr/>
            <p:nvPr/>
          </p:nvGrpSpPr>
          <p:grpSpPr>
            <a:xfrm>
              <a:off x="11454105" y="252856"/>
              <a:ext cx="737892" cy="484288"/>
              <a:chOff x="11454105" y="252856"/>
              <a:chExt cx="737892" cy="484288"/>
            </a:xfrm>
          </p:grpSpPr>
          <p:grpSp>
            <p:nvGrpSpPr>
              <p:cNvPr id="71" name="组 70"/>
              <p:cNvGrpSpPr/>
              <p:nvPr/>
            </p:nvGrpSpPr>
            <p:grpSpPr>
              <a:xfrm>
                <a:off x="12039604" y="252856"/>
                <a:ext cx="152393" cy="484287"/>
                <a:chOff x="12039604" y="252856"/>
                <a:chExt cx="152393" cy="484287"/>
              </a:xfrm>
            </p:grpSpPr>
            <p:sp>
              <p:nvSpPr>
                <p:cNvPr id="75" name="圆角矩形 7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99"/>
              <p:cNvGrpSpPr/>
              <p:nvPr/>
            </p:nvGrpSpPr>
            <p:grpSpPr>
              <a:xfrm>
                <a:off x="11454105" y="252857"/>
                <a:ext cx="491115" cy="484287"/>
                <a:chOff x="1528923" y="220268"/>
                <a:chExt cx="1284096" cy="1266241"/>
              </a:xfrm>
            </p:grpSpPr>
            <p:sp>
              <p:nvSpPr>
                <p:cNvPr id="73" name="圆角矩形 7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0" name="文本框 69"/>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TextBox 1"/>
          <p:cNvSpPr txBox="1"/>
          <p:nvPr/>
        </p:nvSpPr>
        <p:spPr>
          <a:xfrm>
            <a:off x="7727256" y="923375"/>
            <a:ext cx="4280989" cy="3416320"/>
          </a:xfrm>
          <a:prstGeom prst="rect">
            <a:avLst/>
          </a:prstGeom>
          <a:noFill/>
        </p:spPr>
        <p:txBody>
          <a:bodyPr wrap="square" rtlCol="0">
            <a:spAutoFit/>
          </a:bodyPr>
          <a:lstStyle/>
          <a:p>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①效应</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衰减，一部分原因是方法差异</a:t>
            </a:r>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引起</a:t>
            </a:r>
            <a:endParaRPr lang="en-US" altLang="zh-CN" sz="2400" dirty="0" smtClean="0">
              <a:solidFill>
                <a:schemeClr val="bg2">
                  <a:lumMod val="50000"/>
                </a:schemeClr>
              </a:solidFill>
              <a:latin typeface="微软雅黑" panose="020B0503020204020204" pitchFamily="34" charset="-122"/>
              <a:ea typeface="微软雅黑" panose="020B0503020204020204" pitchFamily="34" charset="-122"/>
            </a:endParaRPr>
          </a:p>
          <a:p>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②损失</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厌恶意识对选择的影响是微弱</a:t>
            </a:r>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的</a:t>
            </a:r>
            <a:endParaRPr lang="en-US" altLang="zh-CN" sz="2400" dirty="0" smtClean="0">
              <a:solidFill>
                <a:schemeClr val="bg2">
                  <a:lumMod val="50000"/>
                </a:schemeClr>
              </a:solidFill>
              <a:latin typeface="微软雅黑" panose="020B0503020204020204" pitchFamily="34" charset="-122"/>
              <a:ea typeface="微软雅黑" panose="020B0503020204020204" pitchFamily="34" charset="-122"/>
            </a:endParaRPr>
          </a:p>
          <a:p>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③作者</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的发现为</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6</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大效应的影响提供</a:t>
            </a:r>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支持</a:t>
            </a:r>
            <a:endParaRPr lang="en-US" altLang="zh-CN" sz="2400" dirty="0" smtClean="0">
              <a:solidFill>
                <a:schemeClr val="bg2">
                  <a:lumMod val="50000"/>
                </a:schemeClr>
              </a:solidFill>
              <a:latin typeface="微软雅黑" panose="020B0503020204020204" pitchFamily="34" charset="-122"/>
              <a:ea typeface="微软雅黑" panose="020B0503020204020204" pitchFamily="34" charset="-122"/>
            </a:endParaRPr>
          </a:p>
          <a:p>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④政策</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应该充分考虑少数</a:t>
            </a:r>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行为模式</a:t>
            </a:r>
            <a:endParaRPr lang="en-US" altLang="zh-CN" sz="2400" dirty="0" smtClean="0">
              <a:solidFill>
                <a:schemeClr val="bg2">
                  <a:lumMod val="50000"/>
                </a:schemeClr>
              </a:solidFill>
              <a:latin typeface="微软雅黑" panose="020B0503020204020204" pitchFamily="34" charset="-122"/>
              <a:ea typeface="微软雅黑" panose="020B0503020204020204" pitchFamily="34" charset="-122"/>
            </a:endParaRPr>
          </a:p>
          <a:p>
            <a:r>
              <a:rPr lang="zh-CN" altLang="en-US" sz="2400" dirty="0">
                <a:solidFill>
                  <a:schemeClr val="bg2">
                    <a:lumMod val="50000"/>
                  </a:schemeClr>
                </a:solidFill>
                <a:latin typeface="微软雅黑" panose="020B0503020204020204" pitchFamily="34" charset="-122"/>
                <a:ea typeface="微软雅黑" panose="020B0503020204020204" pitchFamily="34" charset="-122"/>
              </a:rPr>
              <a:t>⑤</a:t>
            </a:r>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研究</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分析的客观性说明</a:t>
            </a:r>
          </a:p>
        </p:txBody>
      </p:sp>
      <p:sp>
        <p:nvSpPr>
          <p:cNvPr id="4" name="TextBox 3"/>
          <p:cNvSpPr txBox="1"/>
          <p:nvPr/>
        </p:nvSpPr>
        <p:spPr>
          <a:xfrm>
            <a:off x="478623" y="2770837"/>
            <a:ext cx="3879138" cy="3046988"/>
          </a:xfrm>
          <a:prstGeom prst="rect">
            <a:avLst/>
          </a:prstGeom>
          <a:noFill/>
        </p:spPr>
        <p:txBody>
          <a:bodyPr wrap="square" rtlCol="0">
            <a:spAutoFit/>
          </a:bodyPr>
          <a:lstStyle/>
          <a:p>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超过</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80%</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的个体分析复制直接反应了</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1979</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年的方法</a:t>
            </a:r>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a:t>
            </a:r>
            <a:endParaRPr lang="en-US" altLang="zh-CN" sz="2400" dirty="0" smtClean="0">
              <a:solidFill>
                <a:schemeClr val="bg2">
                  <a:lumMod val="50000"/>
                </a:schemeClr>
              </a:solidFill>
              <a:latin typeface="微软雅黑" panose="020B0503020204020204" pitchFamily="34" charset="-122"/>
              <a:ea typeface="微软雅黑" panose="020B0503020204020204" pitchFamily="34" charset="-122"/>
            </a:endParaRPr>
          </a:p>
          <a:p>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直接</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测试理论对比的复制率为</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90%</a:t>
            </a:r>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a:t>
            </a:r>
            <a:endParaRPr lang="en-US" altLang="zh-CN" sz="2400" dirty="0" smtClean="0">
              <a:solidFill>
                <a:schemeClr val="bg2">
                  <a:lumMod val="50000"/>
                </a:schemeClr>
              </a:solidFill>
              <a:latin typeface="微软雅黑" panose="020B0503020204020204" pitchFamily="34" charset="-122"/>
              <a:ea typeface="微软雅黑" panose="020B0503020204020204" pitchFamily="34" charset="-122"/>
            </a:endParaRPr>
          </a:p>
          <a:p>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国家</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层面在前景理论预测的方向上有普遍的聚类</a:t>
            </a:r>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a:t>
            </a:r>
            <a:endParaRPr lang="en-US" altLang="zh-CN" sz="2400" dirty="0" smtClean="0">
              <a:solidFill>
                <a:schemeClr val="bg2">
                  <a:lumMod val="50000"/>
                </a:schemeClr>
              </a:solidFill>
              <a:latin typeface="微软雅黑" panose="020B0503020204020204" pitchFamily="34" charset="-122"/>
              <a:ea typeface="微软雅黑" panose="020B0503020204020204" pitchFamily="34" charset="-122"/>
            </a:endParaRPr>
          </a:p>
          <a:p>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所有</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基于项目和对比分析的重复率都大于</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70</a:t>
            </a:r>
            <a:r>
              <a:rPr lang="en-US" altLang="zh-CN" sz="2400" dirty="0" smtClean="0">
                <a:solidFill>
                  <a:schemeClr val="bg2">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2">
                    <a:lumMod val="50000"/>
                  </a:schemeClr>
                </a:solidFill>
                <a:latin typeface="微软雅黑" panose="020B0503020204020204" pitchFamily="34" charset="-122"/>
                <a:ea typeface="微软雅黑" panose="020B0503020204020204" pitchFamily="34" charset="-122"/>
              </a:rPr>
              <a:t>。</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zh-CN" altLang="en-US" sz="6000" dirty="0"/>
            </a:p>
          </p:txBody>
        </p:sp>
        <p:sp>
          <p:nvSpPr>
            <p:cNvPr id="42" name="文本框 41"/>
            <p:cNvSpPr txBox="1"/>
            <p:nvPr/>
          </p:nvSpPr>
          <p:spPr>
            <a:xfrm>
              <a:off x="8316574" y="3077396"/>
              <a:ext cx="1569656" cy="830995"/>
            </a:xfrm>
            <a:prstGeom prst="rect">
              <a:avLst/>
            </a:prstGeom>
            <a:noFill/>
          </p:spPr>
          <p:txBody>
            <a:bodyPr wrap="none" lIns="91438" tIns="45719" rIns="91438" bIns="45719" rtlCol="0">
              <a:spAutoFit/>
            </a:bodyPr>
            <a:lstStyle/>
            <a:p>
              <a:r>
                <a:rPr lang="zh-CN" altLang="en-US" sz="4800" spc="600" dirty="0" smtClean="0">
                  <a:solidFill>
                    <a:schemeClr val="bg1"/>
                  </a:solidFill>
                  <a:latin typeface="微软雅黑" panose="020B0503020204020204" pitchFamily="34" charset="-122"/>
                  <a:ea typeface="微软雅黑" panose="020B0503020204020204" pitchFamily="34" charset="-122"/>
                </a:rPr>
                <a:t>方法</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5110501" y="3264361"/>
              <a:ext cx="1922317" cy="646329"/>
            </a:xfrm>
            <a:prstGeom prst="rect">
              <a:avLst/>
            </a:prstGeom>
          </p:spPr>
          <p:txBody>
            <a:bodyPr wrap="none" lIns="91438" tIns="45719" rIns="91438" bIns="45719">
              <a:spAutoFit/>
            </a:bodyPr>
            <a:lstStyle/>
            <a:p>
              <a:pPr algn="ctr"/>
              <a:r>
                <a:rPr lang="en-US" altLang="zh-CN" sz="3600" dirty="0" smtClean="0">
                  <a:solidFill>
                    <a:schemeClr val="bg1"/>
                  </a:solidFill>
                  <a:latin typeface="微软雅黑" panose="020B0503020204020204" pitchFamily="34" charset="-122"/>
                  <a:ea typeface="微软雅黑" panose="020B0503020204020204" pitchFamily="34" charset="-122"/>
                </a:rPr>
                <a:t>method</a:t>
              </a:r>
              <a:endParaRPr lang="en-US" altLang="zh-CN" sz="36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0" y="252856"/>
            <a:ext cx="2907908" cy="484289"/>
            <a:chOff x="9284089" y="252855"/>
            <a:chExt cx="2907908" cy="484289"/>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6" y="2912825"/>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1" y="2983327"/>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94" name="文本框 93"/>
          <p:cNvSpPr txBox="1"/>
          <p:nvPr/>
        </p:nvSpPr>
        <p:spPr>
          <a:xfrm>
            <a:off x="647718" y="267581"/>
            <a:ext cx="943610" cy="459105"/>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方法</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a:xfrm>
            <a:off x="3441673" y="324999"/>
            <a:ext cx="1522095" cy="520700"/>
          </a:xfrm>
          <a:prstGeom prst="rect">
            <a:avLst/>
          </a:prstGeom>
        </p:spPr>
        <p:txBody>
          <a:bodyPr wrap="none" lIns="91436" tIns="45718" rIns="91436" bIns="45718">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method</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96" name="组 95"/>
          <p:cNvGrpSpPr/>
          <p:nvPr/>
        </p:nvGrpSpPr>
        <p:grpSpPr>
          <a:xfrm>
            <a:off x="9284090" y="252856"/>
            <a:ext cx="2907908" cy="484289"/>
            <a:chOff x="9284089" y="252855"/>
            <a:chExt cx="2907908" cy="484289"/>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TextBox 1"/>
          <p:cNvSpPr txBox="1"/>
          <p:nvPr/>
        </p:nvSpPr>
        <p:spPr>
          <a:xfrm>
            <a:off x="569631" y="1219198"/>
            <a:ext cx="11051945" cy="5853910"/>
          </a:xfrm>
          <a:prstGeom prst="rect">
            <a:avLst/>
          </a:prstGeom>
          <a:noFill/>
        </p:spPr>
        <p:txBody>
          <a:bodyPr wrap="square" rtlCol="0">
            <a:spAutoFit/>
          </a:bodyPr>
          <a:lstStyle/>
          <a:p>
            <a:pPr>
              <a:lnSpc>
                <a:spcPct val="130000"/>
              </a:lnSpc>
            </a:pPr>
            <a:r>
              <a:rPr lang="zh-CN" altLang="en-US" sz="2400" b="1" dirty="0">
                <a:solidFill>
                  <a:schemeClr val="tx2"/>
                </a:solidFill>
                <a:latin typeface="微软雅黑" panose="020B0503020204020204" pitchFamily="34" charset="-122"/>
                <a:ea typeface="微软雅黑" panose="020B0503020204020204" pitchFamily="34" charset="-122"/>
              </a:rPr>
              <a:t>研究涉及多种方法，通常包括与原始研究相似的实验条件，观察人们对税收的态度，并对一系列人口调查进行元分析</a:t>
            </a:r>
            <a:r>
              <a:rPr lang="zh-CN" altLang="en-US" sz="2400" b="1" dirty="0" smtClean="0">
                <a:solidFill>
                  <a:schemeClr val="tx2"/>
                </a:solidFill>
                <a:latin typeface="微软雅黑" panose="020B0503020204020204" pitchFamily="34" charset="-122"/>
                <a:ea typeface="微软雅黑" panose="020B0503020204020204" pitchFamily="34" charset="-122"/>
              </a:rPr>
              <a:t>。</a:t>
            </a:r>
            <a:endParaRPr lang="en-US" altLang="zh-CN" sz="2400" b="1" dirty="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400" b="1" dirty="0" smtClean="0">
                <a:solidFill>
                  <a:schemeClr val="tx2"/>
                </a:solidFill>
                <a:latin typeface="微软雅黑" panose="020B0503020204020204" pitchFamily="34" charset="-122"/>
                <a:ea typeface="微软雅黑" panose="020B0503020204020204" pitchFamily="34" charset="-122"/>
              </a:rPr>
              <a:t>General </a:t>
            </a:r>
            <a:r>
              <a:rPr lang="en-US" altLang="zh-CN" sz="2400" b="1" dirty="0" smtClean="0">
                <a:solidFill>
                  <a:schemeClr val="tx2"/>
                </a:solidFill>
                <a:latin typeface="微软雅黑" panose="020B0503020204020204" pitchFamily="34" charset="-122"/>
                <a:ea typeface="微软雅黑" panose="020B0503020204020204" pitchFamily="34" charset="-122"/>
              </a:rPr>
              <a:t>summary</a:t>
            </a:r>
            <a:r>
              <a:rPr lang="zh-CN" altLang="en-US" sz="2400" dirty="0" smtClean="0">
                <a:solidFill>
                  <a:schemeClr val="tx2"/>
                </a:solidFill>
                <a:latin typeface="微软雅黑" panose="020B0503020204020204" pitchFamily="34" charset="-122"/>
                <a:ea typeface="微软雅黑" panose="020B0503020204020204" pitchFamily="34" charset="-122"/>
              </a:rPr>
              <a:t>：</a:t>
            </a:r>
            <a:r>
              <a:rPr lang="zh-CN" altLang="en-US" sz="2000" dirty="0" smtClean="0">
                <a:solidFill>
                  <a:schemeClr val="tx2"/>
                </a:solidFill>
                <a:latin typeface="微软雅黑" panose="020B0503020204020204" pitchFamily="34" charset="-122"/>
                <a:ea typeface="微软雅黑" panose="020B0503020204020204" pitchFamily="34" charset="-122"/>
              </a:rPr>
              <a:t>通过</a:t>
            </a:r>
            <a:r>
              <a:rPr lang="zh-CN" altLang="en-US" sz="2000" dirty="0">
                <a:solidFill>
                  <a:schemeClr val="tx2"/>
                </a:solidFill>
                <a:latin typeface="微软雅黑" panose="020B0503020204020204" pitchFamily="34" charset="-122"/>
                <a:ea typeface="微软雅黑" panose="020B0503020204020204" pitchFamily="34" charset="-122"/>
              </a:rPr>
              <a:t>结合描述性和推断性分析，使用原始结果作为参考点，用当代分析方法测试原始结论。额外的项目被引入，以说明各种人口因素以及假设的影响的知识。直接复制原始论文的项目，用当代分析方法测试原始</a:t>
            </a:r>
            <a:r>
              <a:rPr lang="zh-CN" altLang="en-US" sz="2000" dirty="0" smtClean="0">
                <a:solidFill>
                  <a:schemeClr val="tx2"/>
                </a:solidFill>
                <a:latin typeface="微软雅黑" panose="020B0503020204020204" pitchFamily="34" charset="-122"/>
                <a:ea typeface="微软雅黑" panose="020B0503020204020204" pitchFamily="34" charset="-122"/>
              </a:rPr>
              <a:t>结论。</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400" b="1" dirty="0" smtClean="0">
                <a:solidFill>
                  <a:schemeClr val="tx2"/>
                </a:solidFill>
                <a:latin typeface="微软雅黑" panose="020B0503020204020204" pitchFamily="34" charset="-122"/>
                <a:ea typeface="微软雅黑" panose="020B0503020204020204" pitchFamily="34" charset="-122"/>
              </a:rPr>
              <a:t>Participants</a:t>
            </a:r>
            <a:r>
              <a:rPr lang="zh-CN" altLang="en-US" sz="2400" dirty="0" smtClean="0">
                <a:solidFill>
                  <a:schemeClr val="tx2"/>
                </a:solidFill>
                <a:latin typeface="微软雅黑" panose="020B0503020204020204" pitchFamily="34" charset="-122"/>
                <a:ea typeface="微软雅黑" panose="020B0503020204020204" pitchFamily="34" charset="-122"/>
              </a:rPr>
              <a:t>：</a:t>
            </a:r>
            <a:r>
              <a:rPr lang="zh-CN" altLang="en-US" sz="2000" dirty="0">
                <a:solidFill>
                  <a:schemeClr val="tx2"/>
                </a:solidFill>
                <a:latin typeface="微软雅黑" panose="020B0503020204020204" pitchFamily="34" charset="-122"/>
                <a:ea typeface="微软雅黑" panose="020B0503020204020204" pitchFamily="34" charset="-122"/>
              </a:rPr>
              <a:t>包括参</a:t>
            </a:r>
            <a:r>
              <a:rPr lang="zh-CN" altLang="en-US" sz="2000" dirty="0" smtClean="0">
                <a:solidFill>
                  <a:schemeClr val="tx2"/>
                </a:solidFill>
                <a:latin typeface="微软雅黑" panose="020B0503020204020204" pitchFamily="34" charset="-122"/>
                <a:ea typeface="微软雅黑" panose="020B0503020204020204" pitchFamily="34" charset="-122"/>
              </a:rPr>
              <a:t>与者的来源、数量等样本收集情况的说明、直接样本参与者招募的渠道、付费样本的情况说明等。</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000" b="1" dirty="0" smtClean="0">
                <a:solidFill>
                  <a:schemeClr val="tx2"/>
                </a:solidFill>
                <a:latin typeface="微软雅黑" panose="020B0503020204020204" pitchFamily="34" charset="-122"/>
                <a:ea typeface="微软雅黑" panose="020B0503020204020204" pitchFamily="34" charset="-122"/>
              </a:rPr>
              <a:t>I</a:t>
            </a:r>
            <a:r>
              <a:rPr lang="en-US" altLang="zh-CN" sz="2400" b="1" dirty="0" smtClean="0">
                <a:solidFill>
                  <a:schemeClr val="tx2"/>
                </a:solidFill>
                <a:latin typeface="微软雅黑" panose="020B0503020204020204" pitchFamily="34" charset="-122"/>
                <a:ea typeface="微软雅黑" panose="020B0503020204020204" pitchFamily="34" charset="-122"/>
              </a:rPr>
              <a:t>nstrument</a:t>
            </a:r>
            <a:r>
              <a:rPr lang="zh-CN" altLang="en-US" sz="2400" b="1" dirty="0" smtClean="0">
                <a:solidFill>
                  <a:schemeClr val="tx2"/>
                </a:solidFill>
                <a:latin typeface="微软雅黑" panose="020B0503020204020204" pitchFamily="34" charset="-122"/>
                <a:ea typeface="微软雅黑" panose="020B0503020204020204" pitchFamily="34" charset="-122"/>
              </a:rPr>
              <a:t>：</a:t>
            </a:r>
            <a:r>
              <a:rPr lang="zh-CN" altLang="en-US" sz="2000" dirty="0" smtClean="0">
                <a:solidFill>
                  <a:schemeClr val="tx2"/>
                </a:solidFill>
                <a:latin typeface="微软雅黑" panose="020B0503020204020204" pitchFamily="34" charset="-122"/>
                <a:ea typeface="微软雅黑" panose="020B0503020204020204" pitchFamily="34" charset="-122"/>
              </a:rPr>
              <a:t>复制过程中排除掉的样本项目的说明、收入标准不统一的解决办法、各项目财务价值的调整以及人口统计指标的提出与对比优势的计算说明等。</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400" b="1" dirty="0">
                <a:solidFill>
                  <a:schemeClr val="tx2"/>
                </a:solidFill>
                <a:latin typeface="微软雅黑" panose="020B0503020204020204" pitchFamily="34" charset="-122"/>
                <a:ea typeface="微软雅黑" panose="020B0503020204020204" pitchFamily="34" charset="-122"/>
              </a:rPr>
              <a:t>Procedure</a:t>
            </a:r>
            <a:r>
              <a:rPr lang="zh-CN" altLang="en-US" sz="2400" b="1" dirty="0">
                <a:solidFill>
                  <a:schemeClr val="tx2"/>
                </a:solidFill>
                <a:latin typeface="微软雅黑" panose="020B0503020204020204" pitchFamily="34" charset="-122"/>
                <a:ea typeface="微软雅黑" panose="020B0503020204020204" pitchFamily="34" charset="-122"/>
              </a:rPr>
              <a:t>：</a:t>
            </a:r>
            <a:r>
              <a:rPr lang="zh-CN" altLang="en-US" sz="2000" dirty="0" smtClean="0">
                <a:solidFill>
                  <a:schemeClr val="tx2"/>
                </a:solidFill>
                <a:latin typeface="微软雅黑" panose="020B0503020204020204" pitchFamily="34" charset="-122"/>
                <a:ea typeface="微软雅黑" panose="020B0503020204020204" pitchFamily="34" charset="-122"/>
              </a:rPr>
              <a:t>项目问题的调整以及与</a:t>
            </a:r>
            <a:r>
              <a:rPr lang="en-US" altLang="zh-CN" sz="2000" dirty="0" smtClean="0">
                <a:solidFill>
                  <a:schemeClr val="tx2"/>
                </a:solidFill>
                <a:latin typeface="微软雅黑" panose="020B0503020204020204" pitchFamily="34" charset="-122"/>
                <a:ea typeface="微软雅黑" panose="020B0503020204020204" pitchFamily="34" charset="-122"/>
              </a:rPr>
              <a:t>1979</a:t>
            </a:r>
            <a:r>
              <a:rPr lang="zh-CN" altLang="en-US" sz="2000" dirty="0" smtClean="0">
                <a:solidFill>
                  <a:schemeClr val="tx2"/>
                </a:solidFill>
                <a:latin typeface="微软雅黑" panose="020B0503020204020204" pitchFamily="34" charset="-122"/>
                <a:ea typeface="微软雅黑" panose="020B0503020204020204" pitchFamily="34" charset="-122"/>
              </a:rPr>
              <a:t>年原始手稿的对比、损失厌恶这一潜在指标的设置说明</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400" b="1" dirty="0">
                <a:solidFill>
                  <a:schemeClr val="tx2"/>
                </a:solidFill>
                <a:latin typeface="微软雅黑" panose="020B0503020204020204" pitchFamily="34" charset="-122"/>
                <a:ea typeface="微软雅黑" panose="020B0503020204020204" pitchFamily="34" charset="-122"/>
              </a:rPr>
              <a:t>Power and error</a:t>
            </a:r>
            <a:r>
              <a:rPr lang="zh-CN" altLang="en-US" sz="2000" dirty="0" smtClean="0">
                <a:solidFill>
                  <a:schemeClr val="tx2"/>
                </a:solidFill>
                <a:latin typeface="微软雅黑" panose="020B0503020204020204" pitchFamily="34" charset="-122"/>
                <a:ea typeface="微软雅黑" panose="020B0503020204020204" pitchFamily="34" charset="-122"/>
              </a:rPr>
              <a:t>：阈值的设定、测试结果与预期结果的偏差假设以及主要考虑的错误形式。</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58827" y="2797021"/>
            <a:ext cx="12242346" cy="1296345"/>
            <a:chOff x="-21102" y="2847433"/>
            <a:chExt cx="13238448" cy="1296345"/>
          </a:xfrm>
        </p:grpSpPr>
        <p:sp>
          <p:nvSpPr>
            <p:cNvPr id="51" name="矩形 50"/>
            <p:cNvSpPr/>
            <p:nvPr/>
          </p:nvSpPr>
          <p:spPr>
            <a:xfrm flipH="1">
              <a:off x="1025346"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zh-CN" altLang="en-US" sz="6000" dirty="0"/>
            </a:p>
          </p:txBody>
        </p:sp>
        <p:sp>
          <p:nvSpPr>
            <p:cNvPr id="42" name="文本框 41"/>
            <p:cNvSpPr txBox="1"/>
            <p:nvPr/>
          </p:nvSpPr>
          <p:spPr>
            <a:xfrm>
              <a:off x="8887506" y="3077396"/>
              <a:ext cx="1553210" cy="82867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其他</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6718364" y="3264361"/>
              <a:ext cx="1572895" cy="643890"/>
            </a:xfrm>
            <a:prstGeom prst="rect">
              <a:avLst/>
            </a:prstGeom>
          </p:spPr>
          <p:txBody>
            <a:bodyPr wrap="none" lIns="91438" tIns="45719" rIns="91438" bIns="45719">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rPr>
                <a:t>others</a:t>
              </a:r>
            </a:p>
          </p:txBody>
        </p:sp>
      </p:grpSp>
      <p:grpSp>
        <p:nvGrpSpPr>
          <p:cNvPr id="27" name="组 26"/>
          <p:cNvGrpSpPr/>
          <p:nvPr/>
        </p:nvGrpSpPr>
        <p:grpSpPr>
          <a:xfrm>
            <a:off x="9284090" y="252856"/>
            <a:ext cx="2907908" cy="574513"/>
            <a:chOff x="9284089" y="252855"/>
            <a:chExt cx="2907908" cy="574513"/>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803256" y="1500475"/>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0"/>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6" y="2736809"/>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1" y="6654791"/>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5" y="245328"/>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6313" y="170594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61113" y="2230283"/>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75" name="圆角矩形 74"/>
          <p:cNvSpPr/>
          <p:nvPr/>
        </p:nvSpPr>
        <p:spPr>
          <a:xfrm rot="10800000" flipV="1">
            <a:off x="5797243" y="297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6" name="圆角矩形 75"/>
          <p:cNvSpPr/>
          <p:nvPr/>
        </p:nvSpPr>
        <p:spPr>
          <a:xfrm rot="10800000" flipV="1">
            <a:off x="6561111" y="3424393"/>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77" name="圆角矩形 76"/>
          <p:cNvSpPr/>
          <p:nvPr/>
        </p:nvSpPr>
        <p:spPr>
          <a:xfrm rot="10800000" flipV="1">
            <a:off x="5797243" y="424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8" name="圆角矩形 77"/>
          <p:cNvSpPr/>
          <p:nvPr/>
        </p:nvSpPr>
        <p:spPr>
          <a:xfrm rot="10800000" flipV="1">
            <a:off x="6521811" y="4641113"/>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87" name="文本框 86"/>
          <p:cNvSpPr txBox="1"/>
          <p:nvPr/>
        </p:nvSpPr>
        <p:spPr>
          <a:xfrm>
            <a:off x="2768589" y="1564948"/>
            <a:ext cx="2908032" cy="646327"/>
          </a:xfrm>
          <a:prstGeom prst="rect">
            <a:avLst/>
          </a:prstGeom>
          <a:noFill/>
        </p:spPr>
        <p:txBody>
          <a:bodyPr wrap="none" lIns="91436" tIns="45718" rIns="91436" bIns="45718" rtlCol="0">
            <a:spAutoFit/>
          </a:bodyPr>
          <a:lstStyle/>
          <a:p>
            <a:r>
              <a:rPr lang="en-US" altLang="zh-CN" sz="3600" dirty="0" smtClean="0">
                <a:solidFill>
                  <a:schemeClr val="tx2"/>
                </a:solidFill>
                <a:latin typeface="微软雅黑" panose="020B0503020204020204" pitchFamily="34" charset="-122"/>
                <a:ea typeface="微软雅黑" panose="020B0503020204020204" pitchFamily="34" charset="-122"/>
              </a:rPr>
              <a:t>introduction</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7379749" y="2175495"/>
            <a:ext cx="2135513" cy="646327"/>
          </a:xfrm>
          <a:prstGeom prst="rect">
            <a:avLst/>
          </a:prstGeom>
          <a:noFill/>
        </p:spPr>
        <p:txBody>
          <a:bodyPr wrap="none" lIns="91436" tIns="45718" rIns="91436" bIns="45718" rtlCol="0">
            <a:spAutoFit/>
          </a:bodyPr>
          <a:lstStyle/>
          <a:p>
            <a:r>
              <a:rPr lang="en-US" altLang="zh-CN" sz="3600" dirty="0" smtClean="0">
                <a:solidFill>
                  <a:schemeClr val="tx2"/>
                </a:solidFill>
                <a:latin typeface="微软雅黑" panose="020B0503020204020204" pitchFamily="34" charset="-122"/>
                <a:ea typeface="微软雅黑" panose="020B0503020204020204" pitchFamily="34" charset="-122"/>
              </a:rPr>
              <a:t>methods</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3248528" y="4109537"/>
            <a:ext cx="2457716" cy="646327"/>
          </a:xfrm>
          <a:prstGeom prst="rect">
            <a:avLst/>
          </a:prstGeom>
          <a:noFill/>
        </p:spPr>
        <p:txBody>
          <a:bodyPr wrap="none" lIns="91436" tIns="45718" rIns="91436" bIns="45718" rtlCol="0">
            <a:spAutoFit/>
          </a:bodyPr>
          <a:lstStyle/>
          <a:p>
            <a:r>
              <a:rPr lang="en-US" altLang="zh-CN" sz="3600" dirty="0" smtClean="0">
                <a:solidFill>
                  <a:schemeClr val="tx2"/>
                </a:solidFill>
                <a:latin typeface="微软雅黑" panose="020B0503020204020204" pitchFamily="34" charset="-122"/>
                <a:ea typeface="微软雅黑" panose="020B0503020204020204" pitchFamily="34" charset="-122"/>
              </a:rPr>
              <a:t>discussion</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7545429" y="4563507"/>
            <a:ext cx="1587478" cy="646327"/>
          </a:xfrm>
          <a:prstGeom prst="rect">
            <a:avLst/>
          </a:prstGeom>
          <a:noFill/>
        </p:spPr>
        <p:txBody>
          <a:bodyPr wrap="none" lIns="91436" tIns="45718" rIns="91436" bIns="45718" rtlCol="0">
            <a:spAutoFit/>
          </a:bodyPr>
          <a:lstStyle/>
          <a:p>
            <a:r>
              <a:rPr lang="en-US" altLang="zh-CN" sz="3600" dirty="0" smtClean="0">
                <a:solidFill>
                  <a:schemeClr val="tx2"/>
                </a:solidFill>
                <a:latin typeface="微软雅黑" panose="020B0503020204020204" pitchFamily="34" charset="-122"/>
                <a:ea typeface="微软雅黑" panose="020B0503020204020204" pitchFamily="34" charset="-122"/>
              </a:rPr>
              <a:t>others</a:t>
            </a:r>
            <a:endParaRPr lang="zh-CN" altLang="en-US" sz="3600" dirty="0">
              <a:solidFill>
                <a:schemeClr val="tx2"/>
              </a:solidFill>
              <a:latin typeface="微软雅黑" panose="020B0503020204020204" pitchFamily="34" charset="-122"/>
              <a:ea typeface="微软雅黑" panose="020B0503020204020204" pitchFamily="34" charset="-122"/>
            </a:endParaRPr>
          </a:p>
        </p:txBody>
      </p:sp>
      <p:grpSp>
        <p:nvGrpSpPr>
          <p:cNvPr id="14" name="组 13"/>
          <p:cNvGrpSpPr/>
          <p:nvPr/>
        </p:nvGrpSpPr>
        <p:grpSpPr>
          <a:xfrm>
            <a:off x="9284090" y="252856"/>
            <a:ext cx="2907908" cy="484289"/>
            <a:chOff x="9284089" y="252855"/>
            <a:chExt cx="2907908" cy="484289"/>
          </a:xfrm>
        </p:grpSpPr>
        <p:grpSp>
          <p:nvGrpSpPr>
            <p:cNvPr id="3" name="组 2"/>
            <p:cNvGrpSpPr/>
            <p:nvPr/>
          </p:nvGrpSpPr>
          <p:grpSpPr>
            <a:xfrm>
              <a:off x="11454105" y="252856"/>
              <a:ext cx="737892" cy="484288"/>
              <a:chOff x="11454105" y="252856"/>
              <a:chExt cx="737892" cy="484288"/>
            </a:xfrm>
          </p:grpSpPr>
          <p:grpSp>
            <p:nvGrpSpPr>
              <p:cNvPr id="2"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5" name="文本框 44"/>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42" name="文本框 86"/>
          <p:cNvSpPr txBox="1"/>
          <p:nvPr/>
        </p:nvSpPr>
        <p:spPr>
          <a:xfrm>
            <a:off x="3631804" y="2839540"/>
            <a:ext cx="1620820" cy="646327"/>
          </a:xfrm>
          <a:prstGeom prst="rect">
            <a:avLst/>
          </a:prstGeom>
          <a:noFill/>
        </p:spPr>
        <p:txBody>
          <a:bodyPr wrap="none" lIns="91436" tIns="45718" rIns="91436" bIns="45718" rtlCol="0">
            <a:spAutoFit/>
          </a:bodyPr>
          <a:lstStyle/>
          <a:p>
            <a:r>
              <a:rPr lang="en-US" altLang="zh-CN" sz="3600" dirty="0" smtClean="0">
                <a:solidFill>
                  <a:schemeClr val="tx2"/>
                </a:solidFill>
                <a:latin typeface="微软雅黑" panose="020B0503020204020204" pitchFamily="34" charset="-122"/>
                <a:ea typeface="微软雅黑" panose="020B0503020204020204" pitchFamily="34" charset="-122"/>
              </a:rPr>
              <a:t>results</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46" name="文本框 91"/>
          <p:cNvSpPr txBox="1"/>
          <p:nvPr/>
        </p:nvSpPr>
        <p:spPr>
          <a:xfrm>
            <a:off x="7379749" y="3346785"/>
            <a:ext cx="2361857" cy="646327"/>
          </a:xfrm>
          <a:prstGeom prst="rect">
            <a:avLst/>
          </a:prstGeom>
          <a:noFill/>
        </p:spPr>
        <p:txBody>
          <a:bodyPr wrap="none" lIns="91436" tIns="45718" rIns="91436" bIns="45718" rtlCol="0">
            <a:spAutoFit/>
          </a:bodyPr>
          <a:lstStyle/>
          <a:p>
            <a:r>
              <a:rPr lang="en-US" altLang="zh-CN" sz="3600" dirty="0">
                <a:solidFill>
                  <a:schemeClr val="tx2"/>
                </a:solidFill>
                <a:latin typeface="微软雅黑" panose="020B0503020204020204" pitchFamily="34" charset="-122"/>
                <a:ea typeface="微软雅黑" panose="020B0503020204020204" pitchFamily="34" charset="-122"/>
              </a:rPr>
              <a:t>Reference</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6" y="2912825"/>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1" y="2983327"/>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p>
        </p:txBody>
      </p:sp>
      <p:sp>
        <p:nvSpPr>
          <p:cNvPr id="94" name="文本框 93"/>
          <p:cNvSpPr txBox="1"/>
          <p:nvPr/>
        </p:nvSpPr>
        <p:spPr>
          <a:xfrm>
            <a:off x="647718" y="267581"/>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其他</a:t>
            </a:r>
          </a:p>
        </p:txBody>
      </p:sp>
      <p:sp>
        <p:nvSpPr>
          <p:cNvPr id="95" name="矩形 94"/>
          <p:cNvSpPr/>
          <p:nvPr/>
        </p:nvSpPr>
        <p:spPr>
          <a:xfrm>
            <a:off x="3648726" y="324999"/>
            <a:ext cx="1107989" cy="523216"/>
          </a:xfrm>
          <a:prstGeom prst="rect">
            <a:avLst/>
          </a:prstGeom>
        </p:spPr>
        <p:txBody>
          <a:bodyPr wrap="none" lIns="91436" tIns="45718" rIns="91436" bIns="45718">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other</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96" name="组 95"/>
          <p:cNvGrpSpPr/>
          <p:nvPr/>
        </p:nvGrpSpPr>
        <p:grpSpPr>
          <a:xfrm>
            <a:off x="9284090" y="252856"/>
            <a:ext cx="2907908" cy="484289"/>
            <a:chOff x="9284089" y="252855"/>
            <a:chExt cx="2907908" cy="484289"/>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TextBox 1"/>
          <p:cNvSpPr txBox="1"/>
          <p:nvPr/>
        </p:nvSpPr>
        <p:spPr>
          <a:xfrm>
            <a:off x="402156" y="1854491"/>
            <a:ext cx="11051945" cy="3853363"/>
          </a:xfrm>
          <a:prstGeom prst="rect">
            <a:avLst/>
          </a:prstGeom>
          <a:noFill/>
        </p:spPr>
        <p:txBody>
          <a:bodyPr wrap="square" rtlCol="0">
            <a:spAutoFit/>
          </a:bodyPr>
          <a:lstStyle/>
          <a:p>
            <a:pPr algn="ctr">
              <a:lnSpc>
                <a:spcPct val="130000"/>
              </a:lnSpc>
            </a:pPr>
            <a:r>
              <a:rPr lang="en-US" altLang="zh-CN" sz="2400" b="1" dirty="0">
                <a:solidFill>
                  <a:schemeClr val="tx2"/>
                </a:solidFill>
                <a:latin typeface="微软雅黑" panose="020B0503020204020204" pitchFamily="34" charset="-122"/>
                <a:ea typeface="微软雅黑" panose="020B0503020204020204" pitchFamily="34" charset="-122"/>
              </a:rPr>
              <a:t>Data </a:t>
            </a:r>
            <a:r>
              <a:rPr lang="en-US" altLang="zh-CN" sz="2400" b="1" dirty="0" smtClean="0">
                <a:solidFill>
                  <a:schemeClr val="tx2"/>
                </a:solidFill>
                <a:latin typeface="微软雅黑" panose="020B0503020204020204" pitchFamily="34" charset="-122"/>
                <a:ea typeface="微软雅黑" panose="020B0503020204020204" pitchFamily="34" charset="-122"/>
              </a:rPr>
              <a:t>availability</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gn="ctr">
              <a:lnSpc>
                <a:spcPct val="130000"/>
              </a:lnSpc>
            </a:pPr>
            <a:r>
              <a:rPr lang="en-US" altLang="zh-CN" sz="2400" b="1" dirty="0">
                <a:solidFill>
                  <a:schemeClr val="tx2"/>
                </a:solidFill>
                <a:latin typeface="微软雅黑" panose="020B0503020204020204" pitchFamily="34" charset="-122"/>
                <a:ea typeface="微软雅黑" panose="020B0503020204020204" pitchFamily="34" charset="-122"/>
              </a:rPr>
              <a:t>Code </a:t>
            </a:r>
            <a:r>
              <a:rPr lang="en-US" altLang="zh-CN" sz="2400" b="1" dirty="0" smtClean="0">
                <a:solidFill>
                  <a:schemeClr val="tx2"/>
                </a:solidFill>
                <a:latin typeface="微软雅黑" panose="020B0503020204020204" pitchFamily="34" charset="-122"/>
                <a:ea typeface="微软雅黑" panose="020B0503020204020204" pitchFamily="34" charset="-122"/>
              </a:rPr>
              <a:t>availability</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gn="ctr">
              <a:lnSpc>
                <a:spcPct val="130000"/>
              </a:lnSpc>
            </a:pPr>
            <a:r>
              <a:rPr lang="en-US" altLang="zh-CN" sz="2400" b="1" dirty="0">
                <a:solidFill>
                  <a:schemeClr val="tx2"/>
                </a:solidFill>
                <a:latin typeface="微软雅黑" panose="020B0503020204020204" pitchFamily="34" charset="-122"/>
                <a:ea typeface="微软雅黑" panose="020B0503020204020204" pitchFamily="34" charset="-122"/>
              </a:rPr>
              <a:t>References</a:t>
            </a:r>
          </a:p>
          <a:p>
            <a:pPr algn="ctr">
              <a:lnSpc>
                <a:spcPct val="130000"/>
              </a:lnSpc>
            </a:pPr>
            <a:r>
              <a:rPr lang="en-US" altLang="zh-CN" sz="2400" b="1" dirty="0" smtClean="0">
                <a:solidFill>
                  <a:schemeClr val="tx2"/>
                </a:solidFill>
                <a:latin typeface="微软雅黑" panose="020B0503020204020204" pitchFamily="34" charset="-122"/>
                <a:ea typeface="微软雅黑" panose="020B0503020204020204" pitchFamily="34" charset="-122"/>
              </a:rPr>
              <a:t>Acknowledgements</a:t>
            </a:r>
            <a:endParaRPr lang="en-US" altLang="zh-CN" sz="2400" b="1" dirty="0">
              <a:solidFill>
                <a:schemeClr val="tx2"/>
              </a:solidFill>
              <a:latin typeface="微软雅黑" panose="020B0503020204020204" pitchFamily="34" charset="-122"/>
              <a:ea typeface="微软雅黑" panose="020B0503020204020204" pitchFamily="34" charset="-122"/>
            </a:endParaRPr>
          </a:p>
          <a:p>
            <a:pPr algn="ctr">
              <a:lnSpc>
                <a:spcPct val="130000"/>
              </a:lnSpc>
            </a:pPr>
            <a:r>
              <a:rPr lang="en-US" altLang="zh-CN" sz="2400" b="1" dirty="0" smtClean="0">
                <a:solidFill>
                  <a:schemeClr val="tx2"/>
                </a:solidFill>
                <a:latin typeface="微软雅黑" panose="020B0503020204020204" pitchFamily="34" charset="-122"/>
                <a:ea typeface="微软雅黑" panose="020B0503020204020204" pitchFamily="34" charset="-122"/>
              </a:rPr>
              <a:t>Author contributions</a:t>
            </a:r>
          </a:p>
          <a:p>
            <a:pPr algn="ctr">
              <a:lnSpc>
                <a:spcPct val="130000"/>
              </a:lnSpc>
            </a:pPr>
            <a:r>
              <a:rPr lang="en-US" altLang="zh-CN" sz="2400" b="1" dirty="0">
                <a:solidFill>
                  <a:schemeClr val="tx2"/>
                </a:solidFill>
                <a:latin typeface="微软雅黑" panose="020B0503020204020204" pitchFamily="34" charset="-122"/>
                <a:ea typeface="微软雅黑" panose="020B0503020204020204" pitchFamily="34" charset="-122"/>
              </a:rPr>
              <a:t>Competing interests</a:t>
            </a:r>
          </a:p>
          <a:p>
            <a:pPr algn="ctr">
              <a:lnSpc>
                <a:spcPct val="130000"/>
              </a:lnSpc>
            </a:pPr>
            <a:r>
              <a:rPr lang="en-US" altLang="zh-CN" sz="2400" b="1" dirty="0">
                <a:solidFill>
                  <a:schemeClr val="tx2"/>
                </a:solidFill>
                <a:latin typeface="微软雅黑" panose="020B0503020204020204" pitchFamily="34" charset="-122"/>
                <a:ea typeface="微软雅黑" panose="020B0503020204020204" pitchFamily="34" charset="-122"/>
              </a:rPr>
              <a:t>Additional information</a:t>
            </a:r>
          </a:p>
          <a:p>
            <a:pPr>
              <a:lnSpc>
                <a:spcPct val="130000"/>
              </a:lnSpc>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0942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研究的</a:t>
            </a:r>
            <a:r>
              <a:rPr lang="zh-CN" altLang="en-US" dirty="0"/>
              <a:t>创新性及局限性</a:t>
            </a:r>
          </a:p>
        </p:txBody>
      </p:sp>
      <p:sp>
        <p:nvSpPr>
          <p:cNvPr id="3" name="内容占位符 2"/>
          <p:cNvSpPr>
            <a:spLocks noGrp="1"/>
          </p:cNvSpPr>
          <p:nvPr>
            <p:ph idx="1"/>
          </p:nvPr>
        </p:nvSpPr>
        <p:spPr/>
        <p:txBody>
          <a:bodyPr>
            <a:normAutofit fontScale="92500"/>
          </a:bodyPr>
          <a:lstStyle/>
          <a:p>
            <a:pPr marL="0">
              <a:lnSpc>
                <a:spcPct val="130000"/>
              </a:lnSpc>
            </a:pPr>
            <a:r>
              <a:rPr lang="zh-CN" altLang="en-US" sz="2600" b="1" dirty="0">
                <a:solidFill>
                  <a:schemeClr val="tx2"/>
                </a:solidFill>
                <a:latin typeface="微软雅黑" panose="020B0503020204020204" pitchFamily="34" charset="-122"/>
                <a:ea typeface="微软雅黑" panose="020B0503020204020204" pitchFamily="34" charset="-122"/>
              </a:rPr>
              <a:t>创新</a:t>
            </a:r>
            <a:r>
              <a:rPr lang="zh-CN" altLang="en-US" sz="2600" b="1" dirty="0">
                <a:solidFill>
                  <a:schemeClr val="tx2"/>
                </a:solidFill>
                <a:latin typeface="微软雅黑" panose="020B0503020204020204" pitchFamily="34" charset="-122"/>
                <a:ea typeface="微软雅黑" panose="020B0503020204020204" pitchFamily="34" charset="-122"/>
              </a:rPr>
              <a:t>性</a:t>
            </a:r>
            <a:r>
              <a:rPr lang="zh-CN" altLang="en-US" sz="2600" b="1" dirty="0">
                <a:solidFill>
                  <a:schemeClr val="tx2"/>
                </a:solidFill>
                <a:latin typeface="微软雅黑" panose="020B0503020204020204" pitchFamily="34" charset="-122"/>
                <a:ea typeface="微软雅黑" panose="020B0503020204020204" pitchFamily="34" charset="-122"/>
              </a:rPr>
              <a:t>：</a:t>
            </a:r>
            <a:endParaRPr lang="zh-CN" altLang="en-US" sz="2600" b="1" dirty="0">
              <a:solidFill>
                <a:schemeClr val="tx2"/>
              </a:solidFill>
              <a:latin typeface="微软雅黑" panose="020B0503020204020204" pitchFamily="34" charset="-122"/>
              <a:ea typeface="微软雅黑" panose="020B0503020204020204" pitchFamily="34" charset="-122"/>
            </a:endParaRPr>
          </a:p>
          <a:p>
            <a:r>
              <a:rPr lang="zh-CN" altLang="en-US" sz="2400" dirty="0" smtClean="0"/>
              <a:t>在按照原始理论复制的同时，根据当前</a:t>
            </a:r>
            <a:r>
              <a:rPr lang="zh-CN" altLang="en-US" sz="2400" dirty="0"/>
              <a:t>、当地和相关的收入和财务</a:t>
            </a:r>
            <a:r>
              <a:rPr lang="zh-CN" altLang="en-US" sz="2400" dirty="0" smtClean="0"/>
              <a:t>标准及时更新</a:t>
            </a:r>
            <a:endParaRPr lang="en-US" altLang="zh-CN" sz="2400" dirty="0"/>
          </a:p>
          <a:p>
            <a:r>
              <a:rPr lang="zh-CN" altLang="en-US" sz="2400" dirty="0" smtClean="0"/>
              <a:t>相</a:t>
            </a:r>
            <a:r>
              <a:rPr lang="zh-CN" altLang="en-US" sz="2400" dirty="0"/>
              <a:t>较于原始理论，引入了新的分析方法，加入了推断统计的</a:t>
            </a:r>
            <a:r>
              <a:rPr lang="zh-CN" altLang="en-US" sz="2400" dirty="0" smtClean="0"/>
              <a:t>分析并辅以可视化。</a:t>
            </a:r>
            <a:endParaRPr lang="zh-CN" altLang="en-US" sz="2400" dirty="0"/>
          </a:p>
          <a:p>
            <a:pPr marL="0" indent="0">
              <a:buNone/>
            </a:pPr>
            <a:endParaRPr lang="en-US" altLang="zh-CN" dirty="0"/>
          </a:p>
          <a:p>
            <a:r>
              <a:rPr lang="zh-CN" altLang="en-US" sz="2600" b="1" dirty="0">
                <a:solidFill>
                  <a:schemeClr val="tx2"/>
                </a:solidFill>
                <a:latin typeface="微软雅黑" panose="020B0503020204020204" pitchFamily="34" charset="-122"/>
                <a:ea typeface="微软雅黑" panose="020B0503020204020204" pitchFamily="34" charset="-122"/>
              </a:rPr>
              <a:t>局限性</a:t>
            </a:r>
            <a:r>
              <a:rPr lang="zh-CN" altLang="en-US" dirty="0" smtClean="0"/>
              <a:t>：</a:t>
            </a:r>
          </a:p>
          <a:p>
            <a:r>
              <a:rPr lang="zh-CN" altLang="en-US" sz="2400" dirty="0"/>
              <a:t>在</a:t>
            </a:r>
            <a:r>
              <a:rPr lang="zh-CN" altLang="en-US" sz="2400" dirty="0"/>
              <a:t>使用元分析</a:t>
            </a:r>
            <a:r>
              <a:rPr lang="zh-CN" altLang="en-US" sz="2400" dirty="0"/>
              <a:t>效应大小进行功率</a:t>
            </a:r>
            <a:r>
              <a:rPr lang="zh-CN" altLang="en-US" sz="2400" dirty="0"/>
              <a:t>计算时没有解决统计能力降低的问题解决</a:t>
            </a:r>
            <a:r>
              <a:rPr lang="zh-CN" altLang="en-US" sz="2400" dirty="0"/>
              <a:t>这个</a:t>
            </a:r>
            <a:r>
              <a:rPr lang="zh-CN" altLang="en-US" sz="2400" dirty="0"/>
              <a:t>问题；</a:t>
            </a:r>
            <a:endParaRPr lang="en-US" altLang="zh-CN" sz="2400" dirty="0"/>
          </a:p>
          <a:p>
            <a:r>
              <a:rPr lang="zh-CN" altLang="en-US" sz="2400" dirty="0"/>
              <a:t>中国和香港的衰减效应低于大多数其他国家，在项目</a:t>
            </a:r>
            <a:r>
              <a:rPr lang="en-US" altLang="zh-CN" sz="2400" dirty="0"/>
              <a:t>4</a:t>
            </a:r>
            <a:r>
              <a:rPr lang="zh-CN" altLang="en-US" sz="2400" dirty="0"/>
              <a:t>和项目</a:t>
            </a:r>
            <a:r>
              <a:rPr lang="en-US" altLang="zh-CN" sz="2400" dirty="0"/>
              <a:t>8</a:t>
            </a:r>
            <a:r>
              <a:rPr lang="zh-CN" altLang="en-US" sz="2400" dirty="0"/>
              <a:t>对比中显示出显著的效应。我们目前还不知道为什么会这样，但这可能是进一步研究的途径</a:t>
            </a:r>
            <a:r>
              <a:rPr lang="zh-CN" altLang="en-US" sz="2000" dirty="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8"/>
            <a:ext cx="4760277" cy="1477327"/>
          </a:xfrm>
          <a:prstGeom prst="rect">
            <a:avLst/>
          </a:prstGeom>
          <a:noFill/>
        </p:spPr>
        <p:txBody>
          <a:bodyPr wrap="none" lIns="91438" tIns="45719" rIns="91438" bIns="45719" rtlCol="0">
            <a:spAutoFit/>
          </a:bodyPr>
          <a:lstStyle/>
          <a:p>
            <a:r>
              <a:rPr lang="zh-CN" altLang="en-US" sz="8800" dirty="0">
                <a:ln w="0"/>
                <a:solidFill>
                  <a:schemeClr val="tx2"/>
                </a:solidFill>
                <a:latin typeface="微软雅黑" panose="020B0503020204020204" pitchFamily="34" charset="-122"/>
                <a:ea typeface="微软雅黑" panose="020B0503020204020204" pitchFamily="34" charset="-122"/>
              </a:rPr>
              <a:t>致谢感恩</a:t>
            </a:r>
          </a:p>
        </p:txBody>
      </p:sp>
      <p:grpSp>
        <p:nvGrpSpPr>
          <p:cNvPr id="50" name="组合 49"/>
          <p:cNvGrpSpPr/>
          <p:nvPr/>
        </p:nvGrpSpPr>
        <p:grpSpPr>
          <a:xfrm>
            <a:off x="5201683" y="4091354"/>
            <a:ext cx="2512621" cy="411599"/>
            <a:chOff x="9368602" y="5767512"/>
            <a:chExt cx="2512621" cy="414968"/>
          </a:xfrm>
        </p:grpSpPr>
        <p:sp>
          <p:nvSpPr>
            <p:cNvPr id="51" name="文本框 50"/>
            <p:cNvSpPr txBox="1"/>
            <p:nvPr/>
          </p:nvSpPr>
          <p:spPr>
            <a:xfrm>
              <a:off x="9368602" y="5779095"/>
              <a:ext cx="184731" cy="403385"/>
            </a:xfrm>
            <a:prstGeom prst="rect">
              <a:avLst/>
            </a:prstGeom>
            <a:noFill/>
          </p:spPr>
          <p:txBody>
            <a:bodyPr wrap="none" rtlCol="0">
              <a:spAutoFit/>
            </a:bodyPr>
            <a:lstStyle/>
            <a:p>
              <a:pPr algn="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a:xfrm>
              <a:off x="11696492" y="5767512"/>
              <a:ext cx="184731" cy="403385"/>
            </a:xfrm>
            <a:prstGeom prst="rect">
              <a:avLst/>
            </a:prstGeom>
          </p:spPr>
          <p:txBody>
            <a:bodyPr wrap="none">
              <a:spAutoFit/>
            </a:bodyPr>
            <a:lstStyle/>
            <a:p>
              <a:pPr algn="r"/>
              <a:endParaRPr lang="en-US" altLang="zh-CN" sz="2000" dirty="0">
                <a:solidFill>
                  <a:schemeClr val="tx2"/>
                </a:solidFill>
                <a:latin typeface="微软雅黑" panose="020B0503020204020204" pitchFamily="34" charset="-122"/>
                <a:ea typeface="微软雅黑" panose="020B0503020204020204" pitchFamily="34" charset="-122"/>
              </a:endParaRPr>
            </a:p>
          </p:txBody>
        </p:sp>
      </p:gr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43" name="组 42"/>
          <p:cNvGrpSpPr/>
          <p:nvPr/>
        </p:nvGrpSpPr>
        <p:grpSpPr>
          <a:xfrm>
            <a:off x="9284090" y="252856"/>
            <a:ext cx="2907908" cy="484289"/>
            <a:chOff x="9284089" y="252855"/>
            <a:chExt cx="2907908" cy="484289"/>
          </a:xfrm>
        </p:grpSpPr>
        <p:grpSp>
          <p:nvGrpSpPr>
            <p:cNvPr id="44" name="组 43"/>
            <p:cNvGrpSpPr/>
            <p:nvPr/>
          </p:nvGrpSpPr>
          <p:grpSpPr>
            <a:xfrm>
              <a:off x="11454105" y="252856"/>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2" name="文本框 61"/>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72" name="矩形 71"/>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5" y="6057840"/>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0" y="5713686"/>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83" name="圆角矩形 82"/>
          <p:cNvSpPr/>
          <p:nvPr/>
        </p:nvSpPr>
        <p:spPr>
          <a:xfrm rot="10800000" flipV="1">
            <a:off x="5770332" y="4141473"/>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smtClean="0">
                  <a:solidFill>
                    <a:schemeClr val="bg1"/>
                  </a:solidFill>
                  <a:latin typeface="微软雅黑" panose="020B0503020204020204" pitchFamily="34" charset="-122"/>
                  <a:ea typeface="微软雅黑" panose="020B0503020204020204" pitchFamily="34" charset="-122"/>
                </a:rPr>
                <a:t>相关介绍</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5606090" y="3264361"/>
              <a:ext cx="2608979" cy="584773"/>
            </a:xfrm>
            <a:prstGeom prst="rect">
              <a:avLst/>
            </a:prstGeom>
          </p:spPr>
          <p:txBody>
            <a:bodyPr wrap="none" lIns="91438" tIns="45719" rIns="91438" bIns="45719">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introduction</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0" y="252856"/>
            <a:ext cx="2907908" cy="484289"/>
            <a:chOff x="9284089" y="252855"/>
            <a:chExt cx="2907908" cy="484289"/>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1</a:t>
            </a:r>
            <a:endParaRPr lang="zh-CN" altLang="en-US" sz="3600" dirty="0"/>
          </a:p>
        </p:txBody>
      </p:sp>
      <p:sp>
        <p:nvSpPr>
          <p:cNvPr id="5" name="矩形 4"/>
          <p:cNvSpPr/>
          <p:nvPr/>
        </p:nvSpPr>
        <p:spPr>
          <a:xfrm>
            <a:off x="2781303" y="216550"/>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US" altLang="zh-CN" sz="2800" dirty="0" smtClean="0">
                <a:solidFill>
                  <a:schemeClr val="bg1"/>
                </a:solidFill>
                <a:latin typeface="微软雅黑" panose="020B0503020204020204" pitchFamily="34" charset="-122"/>
                <a:ea typeface="微软雅黑" panose="020B0503020204020204" pitchFamily="34" charset="-122"/>
              </a:rPr>
              <a:t>introduction</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647700" y="216550"/>
            <a:ext cx="1733550" cy="461665"/>
          </a:xfrm>
          <a:prstGeom prst="rect">
            <a:avLst/>
          </a:prstGeom>
          <a:noFill/>
        </p:spPr>
        <p:txBody>
          <a:bodyPr wrap="square"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相关介绍</a:t>
            </a:r>
          </a:p>
        </p:txBody>
      </p:sp>
      <p:sp>
        <p:nvSpPr>
          <p:cNvPr id="7" name="TextBox 6"/>
          <p:cNvSpPr txBox="1"/>
          <p:nvPr/>
        </p:nvSpPr>
        <p:spPr>
          <a:xfrm>
            <a:off x="647700" y="1162050"/>
            <a:ext cx="10953750" cy="5509200"/>
          </a:xfrm>
          <a:prstGeom prst="rect">
            <a:avLst/>
          </a:prstGeom>
          <a:noFill/>
        </p:spPr>
        <p:txBody>
          <a:bodyPr wrap="square" rtlCol="0">
            <a:spAutoFit/>
          </a:bodyPr>
          <a:lstStyle/>
          <a:p>
            <a:r>
              <a:rPr lang="zh-CN" altLang="en-US" sz="3600" dirty="0" smtClean="0"/>
              <a:t>背景介绍：</a:t>
            </a:r>
            <a:r>
              <a:rPr lang="zh-CN" altLang="en-US" sz="2400" dirty="0" smtClean="0"/>
              <a:t>前景理论的重要地位及其受到的争议</a:t>
            </a:r>
            <a:endParaRPr lang="en-US" altLang="zh-CN" sz="2400" dirty="0" smtClean="0"/>
          </a:p>
          <a:p>
            <a:r>
              <a:rPr lang="zh-CN" altLang="en-US" sz="3600" dirty="0" smtClean="0"/>
              <a:t>研究目的：</a:t>
            </a:r>
            <a:r>
              <a:rPr lang="zh-CN" altLang="en-US" sz="2400" dirty="0"/>
              <a:t>①作为争议的回应及为</a:t>
            </a:r>
            <a:r>
              <a:rPr lang="zh-CN" altLang="en-US" sz="2400" dirty="0"/>
              <a:t>前景</a:t>
            </a:r>
            <a:r>
              <a:rPr lang="zh-CN" altLang="en-US" sz="2400" dirty="0"/>
              <a:t>理论适用性提供</a:t>
            </a:r>
            <a:r>
              <a:rPr lang="zh-CN" altLang="en-US" sz="2400" dirty="0"/>
              <a:t>统计支持</a:t>
            </a:r>
            <a:endParaRPr lang="en-US" altLang="zh-CN" sz="2400" dirty="0"/>
          </a:p>
          <a:p>
            <a:r>
              <a:rPr lang="en-US" altLang="zh-CN" sz="2400" dirty="0"/>
              <a:t> </a:t>
            </a:r>
            <a:r>
              <a:rPr lang="en-US" altLang="zh-CN" sz="2400" dirty="0"/>
              <a:t>                </a:t>
            </a:r>
            <a:r>
              <a:rPr lang="en-US" altLang="zh-CN" sz="2400" dirty="0" smtClean="0"/>
              <a:t>          </a:t>
            </a:r>
            <a:r>
              <a:rPr lang="zh-CN" altLang="en-US" sz="2400" dirty="0"/>
              <a:t>②识别原始</a:t>
            </a:r>
            <a:r>
              <a:rPr lang="zh-CN" altLang="en-US" sz="2400" dirty="0"/>
              <a:t>研究存在的</a:t>
            </a:r>
            <a:r>
              <a:rPr lang="zh-CN" altLang="en-US" sz="2400" dirty="0" smtClean="0"/>
              <a:t>缺陷</a:t>
            </a:r>
            <a:endParaRPr lang="en-US" altLang="zh-CN" sz="2400" dirty="0"/>
          </a:p>
          <a:p>
            <a:r>
              <a:rPr lang="zh-CN" altLang="en-US" sz="3600" dirty="0"/>
              <a:t>研究</a:t>
            </a:r>
            <a:r>
              <a:rPr lang="zh-CN" altLang="en-US" sz="3600" dirty="0" smtClean="0"/>
              <a:t>意义：</a:t>
            </a:r>
            <a:r>
              <a:rPr lang="zh-CN" altLang="en-US" sz="2400" dirty="0"/>
              <a:t>理论上</a:t>
            </a:r>
            <a:r>
              <a:rPr lang="zh-CN" altLang="en-US" sz="2400" dirty="0"/>
              <a:t>，利于推进风险</a:t>
            </a:r>
            <a:r>
              <a:rPr lang="zh-CN" altLang="en-US" sz="2400" dirty="0"/>
              <a:t>和不确定性下的决策</a:t>
            </a:r>
            <a:r>
              <a:rPr lang="zh-CN" altLang="en-US" sz="2400" dirty="0"/>
              <a:t>科学发展</a:t>
            </a:r>
            <a:endParaRPr lang="en-US" altLang="zh-CN" sz="2400" dirty="0"/>
          </a:p>
          <a:p>
            <a:r>
              <a:rPr lang="en-US" altLang="zh-CN" sz="2400" dirty="0"/>
              <a:t> </a:t>
            </a:r>
            <a:r>
              <a:rPr lang="en-US" altLang="zh-CN" sz="2400" dirty="0"/>
              <a:t>                                     </a:t>
            </a:r>
            <a:r>
              <a:rPr lang="en-US" altLang="zh-CN" sz="2400" dirty="0" smtClean="0"/>
              <a:t>    </a:t>
            </a:r>
            <a:r>
              <a:rPr lang="zh-CN" altLang="en-US" sz="2400" dirty="0" smtClean="0"/>
              <a:t>对</a:t>
            </a:r>
            <a:r>
              <a:rPr lang="zh-CN" altLang="en-US" sz="2400" dirty="0"/>
              <a:t>前景</a:t>
            </a:r>
            <a:r>
              <a:rPr lang="zh-CN" altLang="en-US" sz="2400" dirty="0"/>
              <a:t>理论及累积前景理论的</a:t>
            </a:r>
            <a:r>
              <a:rPr lang="zh-CN" altLang="en-US" sz="2400" dirty="0"/>
              <a:t>发展至关重要</a:t>
            </a:r>
            <a:endParaRPr lang="en-US" altLang="zh-CN" sz="2400" dirty="0"/>
          </a:p>
          <a:p>
            <a:r>
              <a:rPr lang="en-US" altLang="zh-CN" sz="2400" dirty="0"/>
              <a:t> </a:t>
            </a:r>
            <a:r>
              <a:rPr lang="en-US" altLang="zh-CN" sz="2400" dirty="0"/>
              <a:t>                              </a:t>
            </a:r>
            <a:r>
              <a:rPr lang="en-US" altLang="zh-CN" sz="2400" dirty="0" smtClean="0"/>
              <a:t>           </a:t>
            </a:r>
            <a:r>
              <a:rPr lang="zh-CN" altLang="en-US" sz="2400" dirty="0"/>
              <a:t>前景理论的地位和意义值得客观有力的重新评估</a:t>
            </a:r>
            <a:endParaRPr lang="en-US" altLang="zh-CN" sz="2400" dirty="0"/>
          </a:p>
          <a:p>
            <a:r>
              <a:rPr lang="zh-CN" altLang="en-US" sz="2400" dirty="0"/>
              <a:t>                      </a:t>
            </a:r>
            <a:r>
              <a:rPr lang="zh-CN" altLang="en-US" sz="2400" dirty="0" smtClean="0"/>
              <a:t>      </a:t>
            </a:r>
            <a:r>
              <a:rPr lang="zh-CN" altLang="en-US" sz="2400" dirty="0"/>
              <a:t>实践上</a:t>
            </a:r>
            <a:r>
              <a:rPr lang="zh-CN" altLang="en-US" sz="2400" dirty="0" smtClean="0"/>
              <a:t>， 现有</a:t>
            </a:r>
            <a:r>
              <a:rPr lang="zh-CN" altLang="en-US" sz="2400" dirty="0"/>
              <a:t>研究复制存在失败或者局限性</a:t>
            </a:r>
            <a:endParaRPr lang="en-US" altLang="zh-CN" sz="2400" dirty="0"/>
          </a:p>
          <a:p>
            <a:r>
              <a:rPr lang="en-US" altLang="zh-CN" sz="2400" dirty="0"/>
              <a:t> </a:t>
            </a:r>
            <a:r>
              <a:rPr lang="en-US" altLang="zh-CN" sz="2400" dirty="0"/>
              <a:t>                                     </a:t>
            </a:r>
            <a:r>
              <a:rPr lang="en-US" altLang="zh-CN" sz="2400" dirty="0" smtClean="0"/>
              <a:t>     </a:t>
            </a:r>
            <a:r>
              <a:rPr lang="zh-CN" altLang="en-US" sz="2400" dirty="0" smtClean="0"/>
              <a:t>考虑到行为科学</a:t>
            </a:r>
            <a:r>
              <a:rPr lang="zh-CN" altLang="en-US" sz="2400" dirty="0"/>
              <a:t>中的可复制</a:t>
            </a:r>
            <a:r>
              <a:rPr lang="zh-CN" altLang="en-US" sz="2400" dirty="0" smtClean="0"/>
              <a:t>性以及</a:t>
            </a:r>
            <a:r>
              <a:rPr lang="zh-CN" altLang="en-US" sz="2400" dirty="0"/>
              <a:t>研究结果在不同地点之间的可译性</a:t>
            </a:r>
            <a:endParaRPr lang="en-US" altLang="zh-CN" sz="2400" dirty="0"/>
          </a:p>
          <a:p>
            <a:r>
              <a:rPr lang="en-US" altLang="zh-CN" sz="2800" dirty="0"/>
              <a:t> </a:t>
            </a:r>
            <a:r>
              <a:rPr lang="en-US" altLang="zh-CN" sz="2800" dirty="0" smtClean="0"/>
              <a:t>                      </a:t>
            </a:r>
          </a:p>
          <a:p>
            <a:r>
              <a:rPr lang="zh-CN" altLang="en-US" sz="3600" dirty="0"/>
              <a:t>研究结果：</a:t>
            </a:r>
            <a:r>
              <a:rPr lang="en-US" altLang="zh-CN" sz="2400" dirty="0"/>
              <a:t>94%</a:t>
            </a:r>
            <a:r>
              <a:rPr lang="zh-CN" altLang="en-US" sz="2400" dirty="0"/>
              <a:t>的项目实现复制，但</a:t>
            </a:r>
            <a:r>
              <a:rPr lang="zh-CN" altLang="en-US" sz="2400" dirty="0"/>
              <a:t>相较</a:t>
            </a:r>
            <a:r>
              <a:rPr lang="zh-CN" altLang="en-US" sz="2400" dirty="0"/>
              <a:t>于原始研究效应有衰减</a:t>
            </a:r>
            <a:endParaRPr lang="en-US" altLang="zh-CN" sz="2400" dirty="0"/>
          </a:p>
          <a:p>
            <a:r>
              <a:rPr lang="zh-CN" altLang="en-US" sz="3600" dirty="0"/>
              <a:t>研究结论：</a:t>
            </a:r>
            <a:r>
              <a:rPr lang="zh-CN" altLang="en-US" sz="2400" dirty="0"/>
              <a:t>前景理论在各领域的地位和作用影响仍然普遍适用</a:t>
            </a:r>
            <a:endParaRPr lang="zh-CN" alt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9015674" y="3077396"/>
              <a:ext cx="1569656"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结果</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6126355" y="3264361"/>
              <a:ext cx="1568439" cy="584773"/>
            </a:xfrm>
            <a:prstGeom prst="rect">
              <a:avLst/>
            </a:prstGeom>
          </p:spPr>
          <p:txBody>
            <a:bodyPr wrap="none" lIns="91438" tIns="45719" rIns="91438" bIns="45719">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Results</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3" y="252856"/>
            <a:ext cx="2907908" cy="484289"/>
            <a:chOff x="9284089" y="252855"/>
            <a:chExt cx="2907908" cy="484289"/>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79555" y="2823479"/>
            <a:ext cx="1822836" cy="1738364"/>
            <a:chOff x="4925753" y="1803623"/>
            <a:chExt cx="1822836" cy="1738364"/>
          </a:xfrm>
        </p:grpSpPr>
        <p:sp>
          <p:nvSpPr>
            <p:cNvPr id="20" name="圆角矩形 19"/>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研究</a:t>
              </a:r>
              <a:endParaRPr lang="en-US" altLang="zh-CN" sz="4000" dirty="0">
                <a:latin typeface="微软雅黑" panose="020B0503020204020204" pitchFamily="34" charset="-122"/>
                <a:ea typeface="微软雅黑" panose="020B0503020204020204" pitchFamily="34" charset="-122"/>
              </a:endParaRPr>
            </a:p>
            <a:p>
              <a:pPr algn="ctr"/>
              <a:r>
                <a:rPr lang="zh-CN" altLang="en-US" sz="4000" dirty="0">
                  <a:latin typeface="微软雅黑" panose="020B0503020204020204" pitchFamily="34" charset="-122"/>
                  <a:ea typeface="微软雅黑" panose="020B0503020204020204" pitchFamily="34" charset="-122"/>
                </a:rPr>
                <a:t>阶段</a:t>
              </a:r>
            </a:p>
          </p:txBody>
        </p:sp>
      </p:grpSp>
      <p:cxnSp>
        <p:nvCxnSpPr>
          <p:cNvPr id="22" name="直接连接符 21"/>
          <p:cNvCxnSpPr/>
          <p:nvPr/>
        </p:nvCxnSpPr>
        <p:spPr>
          <a:xfrm>
            <a:off x="3058547" y="3676035"/>
            <a:ext cx="9133448"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rot="10800000" flipV="1">
            <a:off x="3232007"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1</a:t>
            </a:r>
            <a:endParaRPr lang="zh-CN" altLang="en-US" sz="2400" b="1" dirty="0"/>
          </a:p>
        </p:txBody>
      </p:sp>
      <p:sp>
        <p:nvSpPr>
          <p:cNvPr id="25" name="圆角矩形 24"/>
          <p:cNvSpPr/>
          <p:nvPr/>
        </p:nvSpPr>
        <p:spPr>
          <a:xfrm rot="10800000" flipV="1">
            <a:off x="8180957"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4</a:t>
            </a:r>
            <a:endParaRPr lang="zh-CN" altLang="en-US" sz="2400" b="1" dirty="0"/>
          </a:p>
        </p:txBody>
      </p:sp>
      <p:sp>
        <p:nvSpPr>
          <p:cNvPr id="26" name="圆角矩形 25"/>
          <p:cNvSpPr/>
          <p:nvPr/>
        </p:nvSpPr>
        <p:spPr>
          <a:xfrm rot="10800000" flipV="1">
            <a:off x="4881657"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2</a:t>
            </a:r>
            <a:endParaRPr lang="zh-CN" altLang="en-US" sz="2400" b="1" dirty="0"/>
          </a:p>
        </p:txBody>
      </p:sp>
      <p:sp>
        <p:nvSpPr>
          <p:cNvPr id="27" name="圆角矩形 26"/>
          <p:cNvSpPr/>
          <p:nvPr/>
        </p:nvSpPr>
        <p:spPr>
          <a:xfrm rot="10800000" flipV="1">
            <a:off x="9830606"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5</a:t>
            </a:r>
            <a:endParaRPr lang="zh-CN" altLang="en-US" sz="2400" b="1" dirty="0"/>
          </a:p>
        </p:txBody>
      </p:sp>
      <p:sp>
        <p:nvSpPr>
          <p:cNvPr id="28" name="圆角矩形 27"/>
          <p:cNvSpPr/>
          <p:nvPr/>
        </p:nvSpPr>
        <p:spPr>
          <a:xfrm rot="10800000" flipV="1">
            <a:off x="6531307"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3</a:t>
            </a:r>
            <a:endParaRPr lang="zh-CN" altLang="en-US" sz="2400" b="1" dirty="0"/>
          </a:p>
        </p:txBody>
      </p:sp>
      <p:sp>
        <p:nvSpPr>
          <p:cNvPr id="31" name="矩形 30"/>
          <p:cNvSpPr/>
          <p:nvPr/>
        </p:nvSpPr>
        <p:spPr>
          <a:xfrm>
            <a:off x="2368298" y="4765025"/>
            <a:ext cx="2211703" cy="1592740"/>
          </a:xfrm>
          <a:prstGeom prst="rect">
            <a:avLst/>
          </a:prstGeom>
        </p:spPr>
        <p:txBody>
          <a:bodyPr wrap="square" lIns="91436" tIns="45718" rIns="91436" bIns="45718">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①评估原始研究结果的可重复性</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②在多背景和语言的采样基础上分解再现性的主题</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2652362" y="4332935"/>
            <a:ext cx="1888009"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Data summary</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8" name="矩形 37"/>
          <p:cNvSpPr/>
          <p:nvPr/>
        </p:nvSpPr>
        <p:spPr>
          <a:xfrm>
            <a:off x="5667598" y="4765025"/>
            <a:ext cx="2211703" cy="1892822"/>
          </a:xfrm>
          <a:prstGeom prst="rect">
            <a:avLst/>
          </a:prstGeom>
        </p:spPr>
        <p:txBody>
          <a:bodyPr wrap="square" lIns="91436" tIns="45718" rIns="91436" bIns="45718">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①国家层面重复原始研究的卡方检验</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②运行引导分析</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③分层贝叶斯模型</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④评估人口统计对项目对比的影响</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429303" y="4329589"/>
            <a:ext cx="2688292" cy="435436"/>
          </a:xfrm>
          <a:prstGeom prst="rect">
            <a:avLst/>
          </a:prstGeom>
          <a:noFill/>
        </p:spPr>
        <p:txBody>
          <a:bodyPr wrap="none" lIns="91436" tIns="45718" rIns="91436" bIns="45718"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Preplanned </a:t>
            </a:r>
            <a:r>
              <a:rPr lang="en-US" altLang="zh-CN" dirty="0" smtClean="0">
                <a:solidFill>
                  <a:schemeClr val="tx2"/>
                </a:solidFill>
                <a:latin typeface="微软雅黑" panose="020B0503020204020204" pitchFamily="34" charset="-122"/>
                <a:ea typeface="微软雅黑" panose="020B0503020204020204" pitchFamily="34" charset="-122"/>
              </a:rPr>
              <a:t>analyses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0" name="矩形 39"/>
          <p:cNvSpPr/>
          <p:nvPr/>
        </p:nvSpPr>
        <p:spPr>
          <a:xfrm>
            <a:off x="9073316" y="5336870"/>
            <a:ext cx="2211703" cy="392411"/>
          </a:xfrm>
          <a:prstGeom prst="rect">
            <a:avLst/>
          </a:prstGeom>
        </p:spPr>
        <p:txBody>
          <a:bodyPr wrap="square" lIns="91436" tIns="45718" rIns="91436" bIns="45718">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偏差存在的原因</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8795983" y="4334875"/>
            <a:ext cx="3358988" cy="815540"/>
          </a:xfrm>
          <a:prstGeom prst="rect">
            <a:avLst/>
          </a:prstGeom>
          <a:noFill/>
        </p:spPr>
        <p:txBody>
          <a:bodyPr wrap="none" lIns="91436" tIns="45718" rIns="91436" bIns="45718"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Deviations from </a:t>
            </a:r>
            <a:r>
              <a:rPr lang="en-US" altLang="zh-CN" dirty="0" smtClean="0">
                <a:solidFill>
                  <a:schemeClr val="tx2"/>
                </a:solidFill>
                <a:latin typeface="微软雅黑" panose="020B0503020204020204" pitchFamily="34" charset="-122"/>
                <a:ea typeface="微软雅黑" panose="020B0503020204020204" pitchFamily="34" charset="-122"/>
              </a:rPr>
              <a:t>the</a:t>
            </a:r>
          </a:p>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 </a:t>
            </a:r>
            <a:r>
              <a:rPr lang="en-US" altLang="zh-CN" dirty="0">
                <a:solidFill>
                  <a:schemeClr val="tx2"/>
                </a:solidFill>
                <a:latin typeface="微软雅黑" panose="020B0503020204020204" pitchFamily="34" charset="-122"/>
                <a:ea typeface="微软雅黑" panose="020B0503020204020204" pitchFamily="34" charset="-122"/>
              </a:rPr>
              <a:t>preregistered analysis plan</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2" name="矩形 41"/>
          <p:cNvSpPr/>
          <p:nvPr/>
        </p:nvSpPr>
        <p:spPr>
          <a:xfrm>
            <a:off x="4017948" y="1697690"/>
            <a:ext cx="2211703" cy="992575"/>
          </a:xfrm>
          <a:prstGeom prst="rect">
            <a:avLst/>
          </a:prstGeom>
        </p:spPr>
        <p:txBody>
          <a:bodyPr wrap="square" lIns="91436" tIns="45718" rIns="91436" bIns="45718">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①样本的统计特征</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②预登记的排除标准</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③另一数据集的建立</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88473" y="1262254"/>
            <a:ext cx="1879032" cy="435436"/>
          </a:xfrm>
          <a:prstGeom prst="rect">
            <a:avLst/>
          </a:prstGeom>
          <a:noFill/>
        </p:spPr>
        <p:txBody>
          <a:bodyPr wrap="none" lIns="91436" tIns="45718" rIns="91436" bIns="45718"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Demographics</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a:xfrm>
            <a:off x="7315202" y="2080574"/>
            <a:ext cx="2211703" cy="692493"/>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汇总数据和未汇总数据的分析及结果</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说明</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7101268" y="1493841"/>
            <a:ext cx="2643664" cy="435436"/>
          </a:xfrm>
          <a:prstGeom prst="rect">
            <a:avLst/>
          </a:prstGeom>
          <a:noFill/>
        </p:spPr>
        <p:txBody>
          <a:bodyPr wrap="none" lIns="91436" tIns="45718" rIns="91436" bIns="45718"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Unplanned analyses</a:t>
            </a:r>
            <a:r>
              <a:rPr lang="en-US" altLang="zh-CN" dirty="0" smtClean="0">
                <a:solidFill>
                  <a:schemeClr val="tx2"/>
                </a:solidFill>
                <a:latin typeface="微软雅黑" panose="020B0503020204020204" pitchFamily="34" charset="-122"/>
                <a:ea typeface="微软雅黑" panose="020B0503020204020204" pitchFamily="34" charset="-122"/>
              </a:rPr>
              <a:t>.</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8" name="矩形 57"/>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0" name="文本框 59"/>
          <p:cNvSpPr txBox="1"/>
          <p:nvPr/>
        </p:nvSpPr>
        <p:spPr>
          <a:xfrm>
            <a:off x="647718" y="267581"/>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结果</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1" name="矩形 60"/>
          <p:cNvSpPr/>
          <p:nvPr/>
        </p:nvSpPr>
        <p:spPr>
          <a:xfrm>
            <a:off x="3550270" y="324999"/>
            <a:ext cx="1304901" cy="523216"/>
          </a:xfrm>
          <a:prstGeom prst="rect">
            <a:avLst/>
          </a:prstGeom>
        </p:spPr>
        <p:txBody>
          <a:bodyPr wrap="none" lIns="91436" tIns="45718" rIns="91436" bIns="45718">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results</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62" name="组 61"/>
          <p:cNvGrpSpPr/>
          <p:nvPr/>
        </p:nvGrpSpPr>
        <p:grpSpPr>
          <a:xfrm>
            <a:off x="9284090" y="252856"/>
            <a:ext cx="2907908" cy="484289"/>
            <a:chOff x="9284089" y="252855"/>
            <a:chExt cx="2907908" cy="484289"/>
          </a:xfrm>
        </p:grpSpPr>
        <p:grpSp>
          <p:nvGrpSpPr>
            <p:cNvPr id="63" name="组 62"/>
            <p:cNvGrpSpPr/>
            <p:nvPr/>
          </p:nvGrpSpPr>
          <p:grpSpPr>
            <a:xfrm>
              <a:off x="11454105" y="252856"/>
              <a:ext cx="737892" cy="484288"/>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4" name="文本框 63"/>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46" name="圆角矩形 45"/>
          <p:cNvSpPr/>
          <p:nvPr/>
        </p:nvSpPr>
        <p:spPr>
          <a:xfrm rot="10800000" flipV="1">
            <a:off x="11317224" y="344710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smtClean="0"/>
              <a:t>6</a:t>
            </a:r>
            <a:endParaRPr lang="zh-CN" altLang="en-US" sz="2400" b="1" dirty="0"/>
          </a:p>
        </p:txBody>
      </p:sp>
      <p:sp>
        <p:nvSpPr>
          <p:cNvPr id="47" name="文本框 44"/>
          <p:cNvSpPr txBox="1"/>
          <p:nvPr/>
        </p:nvSpPr>
        <p:spPr>
          <a:xfrm>
            <a:off x="10358413" y="1645138"/>
            <a:ext cx="1465458" cy="435436"/>
          </a:xfrm>
          <a:prstGeom prst="rect">
            <a:avLst/>
          </a:prstGeom>
          <a:noFill/>
        </p:spPr>
        <p:txBody>
          <a:bodyPr wrap="none" lIns="91436" tIns="45718" rIns="91436" bIns="45718"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Limitations</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9" name="矩形 48"/>
          <p:cNvSpPr/>
          <p:nvPr/>
        </p:nvSpPr>
        <p:spPr>
          <a:xfrm>
            <a:off x="10177884" y="2230614"/>
            <a:ext cx="2211703" cy="392411"/>
          </a:xfrm>
          <a:prstGeom prst="rect">
            <a:avLst/>
          </a:prstGeom>
        </p:spPr>
        <p:txBody>
          <a:bodyPr wrap="square" lIns="91436" tIns="45718" rIns="91436" bIns="45718">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研究存在的局限性</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6" y="2912825"/>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1" y="2983327"/>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94" name="文本框 93"/>
          <p:cNvSpPr txBox="1"/>
          <p:nvPr/>
        </p:nvSpPr>
        <p:spPr>
          <a:xfrm>
            <a:off x="647718" y="267581"/>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结果</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a:xfrm>
            <a:off x="3550270" y="324999"/>
            <a:ext cx="1304901" cy="523216"/>
          </a:xfrm>
          <a:prstGeom prst="rect">
            <a:avLst/>
          </a:prstGeom>
        </p:spPr>
        <p:txBody>
          <a:bodyPr wrap="none" lIns="91436" tIns="45718" rIns="91436" bIns="45718">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results</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96" name="组 95"/>
          <p:cNvGrpSpPr/>
          <p:nvPr/>
        </p:nvGrpSpPr>
        <p:grpSpPr>
          <a:xfrm>
            <a:off x="9284090" y="252856"/>
            <a:ext cx="2907908" cy="484289"/>
            <a:chOff x="9284089" y="252855"/>
            <a:chExt cx="2907908" cy="484289"/>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TextBox 1"/>
          <p:cNvSpPr txBox="1"/>
          <p:nvPr/>
        </p:nvSpPr>
        <p:spPr>
          <a:xfrm>
            <a:off x="571536" y="1219199"/>
            <a:ext cx="11051945" cy="2693045"/>
          </a:xfrm>
          <a:prstGeom prst="rect">
            <a:avLst/>
          </a:prstGeom>
          <a:noFill/>
        </p:spPr>
        <p:txBody>
          <a:bodyPr wrap="square" rtlCol="0">
            <a:spAutoFit/>
          </a:bodyPr>
          <a:lstStyle/>
          <a:p>
            <a:pPr>
              <a:lnSpc>
                <a:spcPct val="130000"/>
              </a:lnSpc>
            </a:pPr>
            <a:r>
              <a:rPr lang="zh-CN" altLang="en-US" sz="2800" dirty="0">
                <a:solidFill>
                  <a:schemeClr val="tx2"/>
                </a:solidFill>
                <a:latin typeface="微软雅黑" panose="020B0503020204020204" pitchFamily="34" charset="-122"/>
                <a:ea typeface="微软雅黑" panose="020B0503020204020204" pitchFamily="34" charset="-122"/>
              </a:rPr>
              <a:t>三</a:t>
            </a:r>
            <a:r>
              <a:rPr lang="zh-CN" altLang="en-US" sz="2800" dirty="0" smtClean="0">
                <a:solidFill>
                  <a:schemeClr val="tx2"/>
                </a:solidFill>
                <a:latin typeface="微软雅黑" panose="020B0503020204020204" pitchFamily="34" charset="-122"/>
                <a:ea typeface="微软雅黑" panose="020B0503020204020204" pitchFamily="34" charset="-122"/>
              </a:rPr>
              <a:t>、</a:t>
            </a:r>
            <a:r>
              <a:rPr lang="en-US" altLang="zh-CN" sz="2800" dirty="0" smtClean="0">
                <a:solidFill>
                  <a:schemeClr val="tx2"/>
                </a:solidFill>
                <a:latin typeface="微软雅黑" panose="020B0503020204020204" pitchFamily="34" charset="-122"/>
                <a:ea typeface="微软雅黑" panose="020B0503020204020204" pitchFamily="34" charset="-122"/>
              </a:rPr>
              <a:t>Preplanned </a:t>
            </a:r>
            <a:r>
              <a:rPr lang="en-US" altLang="zh-CN" sz="2800" dirty="0">
                <a:solidFill>
                  <a:schemeClr val="tx2"/>
                </a:solidFill>
                <a:latin typeface="微软雅黑" panose="020B0503020204020204" pitchFamily="34" charset="-122"/>
                <a:ea typeface="微软雅黑" panose="020B0503020204020204" pitchFamily="34" charset="-122"/>
              </a:rPr>
              <a:t>analyses </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000" dirty="0" smtClean="0">
                <a:solidFill>
                  <a:schemeClr val="tx2"/>
                </a:solidFill>
                <a:latin typeface="微软雅黑" panose="020B0503020204020204" pitchFamily="34" charset="-122"/>
                <a:ea typeface="微软雅黑" panose="020B0503020204020204" pitchFamily="34" charset="-122"/>
              </a:rPr>
              <a:t>分析方法一：在国家层面重复</a:t>
            </a:r>
            <a:r>
              <a:rPr lang="en-US" altLang="zh-CN" sz="2000" dirty="0" smtClean="0">
                <a:solidFill>
                  <a:schemeClr val="tx2"/>
                </a:solidFill>
                <a:latin typeface="微软雅黑" panose="020B0503020204020204" pitchFamily="34" charset="-122"/>
                <a:ea typeface="微软雅黑" panose="020B0503020204020204" pitchFamily="34" charset="-122"/>
              </a:rPr>
              <a:t>1979</a:t>
            </a:r>
            <a:r>
              <a:rPr lang="zh-CN" altLang="en-US" sz="2000" dirty="0" smtClean="0">
                <a:solidFill>
                  <a:schemeClr val="tx2"/>
                </a:solidFill>
                <a:latin typeface="微软雅黑" panose="020B0503020204020204" pitchFamily="34" charset="-122"/>
                <a:ea typeface="微软雅黑" panose="020B0503020204020204" pitchFamily="34" charset="-122"/>
              </a:rPr>
              <a:t>年论文中的卡方检验，判断项目的反映分布是否与偶然情况有显著不同</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chemeClr val="tx2"/>
                </a:solidFill>
                <a:latin typeface="微软雅黑" panose="020B0503020204020204" pitchFamily="34" charset="-122"/>
                <a:ea typeface="微软雅黑" panose="020B0503020204020204" pitchFamily="34" charset="-122"/>
              </a:rPr>
              <a:t> </a:t>
            </a:r>
            <a:r>
              <a:rPr lang="en-US" altLang="zh-CN" sz="2400" dirty="0" smtClean="0">
                <a:solidFill>
                  <a:schemeClr val="tx2"/>
                </a:solidFill>
                <a:latin typeface="微软雅黑" panose="020B0503020204020204" pitchFamily="34" charset="-122"/>
                <a:ea typeface="微软雅黑" panose="020B0503020204020204" pitchFamily="34" charset="-122"/>
              </a:rPr>
              <a:t>      </a:t>
            </a:r>
            <a:r>
              <a:rPr lang="zh-CN" altLang="en-US" sz="2400" b="1" dirty="0" smtClean="0">
                <a:solidFill>
                  <a:schemeClr val="tx2"/>
                </a:solidFill>
                <a:latin typeface="微软雅黑" panose="020B0503020204020204" pitchFamily="34" charset="-122"/>
                <a:ea typeface="微软雅黑" panose="020B0503020204020204" pitchFamily="34" charset="-122"/>
              </a:rPr>
              <a:t>①汇集分析</a:t>
            </a:r>
            <a:r>
              <a:rPr lang="zh-CN" altLang="en-US" sz="2000" b="1" dirty="0" smtClean="0">
                <a:solidFill>
                  <a:schemeClr val="tx2"/>
                </a:solidFill>
                <a:latin typeface="微软雅黑" panose="020B0503020204020204" pitchFamily="34" charset="-122"/>
                <a:ea typeface="微软雅黑" panose="020B0503020204020204" pitchFamily="34" charset="-122"/>
              </a:rPr>
              <a:t>：</a:t>
            </a:r>
            <a:r>
              <a:rPr lang="zh-CN" altLang="en-US" sz="2000" dirty="0" smtClean="0">
                <a:solidFill>
                  <a:schemeClr val="tx2"/>
                </a:solidFill>
                <a:latin typeface="微软雅黑" panose="020B0503020204020204" pitchFamily="34" charset="-122"/>
                <a:ea typeface="微软雅黑" panose="020B0503020204020204" pitchFamily="34" charset="-122"/>
              </a:rPr>
              <a:t>最大似然估计→→对数概率估计合并效应→→转换成</a:t>
            </a:r>
            <a:r>
              <a:rPr lang="zh-CN" altLang="en-US" sz="2000" dirty="0" smtClean="0">
                <a:solidFill>
                  <a:schemeClr val="tx2"/>
                </a:solidFill>
                <a:latin typeface="微软雅黑" panose="020B0503020204020204" pitchFamily="34" charset="-122"/>
                <a:ea typeface="微软雅黑" panose="020B0503020204020204" pitchFamily="34" charset="-122"/>
              </a:rPr>
              <a:t>比例（各项目效应情况）</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en-US" altLang="zh-CN"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chemeClr val="tx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87" y="3378962"/>
            <a:ext cx="6153388" cy="2630726"/>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38" y="3315365"/>
            <a:ext cx="6573167" cy="26197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6" y="2912825"/>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1" y="2983327"/>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94" name="文本框 93"/>
          <p:cNvSpPr txBox="1"/>
          <p:nvPr/>
        </p:nvSpPr>
        <p:spPr>
          <a:xfrm>
            <a:off x="647718" y="267581"/>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结果</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a:xfrm>
            <a:off x="3550270" y="324999"/>
            <a:ext cx="1304901" cy="523216"/>
          </a:xfrm>
          <a:prstGeom prst="rect">
            <a:avLst/>
          </a:prstGeom>
        </p:spPr>
        <p:txBody>
          <a:bodyPr wrap="none" lIns="91436" tIns="45718" rIns="91436" bIns="45718">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results</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96" name="组 95"/>
          <p:cNvGrpSpPr/>
          <p:nvPr/>
        </p:nvGrpSpPr>
        <p:grpSpPr>
          <a:xfrm>
            <a:off x="9343363" y="252856"/>
            <a:ext cx="2848635" cy="484289"/>
            <a:chOff x="9343362" y="252855"/>
            <a:chExt cx="2848635" cy="484289"/>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343362"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TextBox 1"/>
          <p:cNvSpPr txBox="1"/>
          <p:nvPr/>
        </p:nvSpPr>
        <p:spPr>
          <a:xfrm>
            <a:off x="571536" y="1219199"/>
            <a:ext cx="11051945" cy="6454075"/>
          </a:xfrm>
          <a:prstGeom prst="rect">
            <a:avLst/>
          </a:prstGeom>
          <a:noFill/>
        </p:spPr>
        <p:txBody>
          <a:bodyPr wrap="square" rtlCol="0">
            <a:spAutoFit/>
          </a:bodyPr>
          <a:lstStyle/>
          <a:p>
            <a:pPr>
              <a:lnSpc>
                <a:spcPct val="130000"/>
              </a:lnSpc>
            </a:pPr>
            <a:r>
              <a:rPr lang="en-US" altLang="zh-CN" sz="2800" dirty="0">
                <a:solidFill>
                  <a:schemeClr val="tx2"/>
                </a:solidFill>
                <a:latin typeface="微软雅黑" panose="020B0503020204020204" pitchFamily="34" charset="-122"/>
                <a:ea typeface="微软雅黑" panose="020B0503020204020204" pitchFamily="34" charset="-122"/>
              </a:rPr>
              <a:t>Preplanned </a:t>
            </a:r>
            <a:r>
              <a:rPr lang="en-US" altLang="zh-CN" sz="2800" dirty="0" smtClean="0">
                <a:solidFill>
                  <a:schemeClr val="tx2"/>
                </a:solidFill>
                <a:latin typeface="微软雅黑" panose="020B0503020204020204" pitchFamily="34" charset="-122"/>
                <a:ea typeface="微软雅黑" panose="020B0503020204020204" pitchFamily="34" charset="-122"/>
              </a:rPr>
              <a:t>analyses</a:t>
            </a:r>
          </a:p>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上</a:t>
            </a:r>
            <a:r>
              <a:rPr lang="zh-CN" altLang="en-US" sz="2000" dirty="0">
                <a:solidFill>
                  <a:schemeClr val="tx2"/>
                </a:solidFill>
                <a:latin typeface="微软雅黑" panose="020B0503020204020204" pitchFamily="34" charset="-122"/>
                <a:ea typeface="微软雅黑" panose="020B0503020204020204" pitchFamily="34" charset="-122"/>
              </a:rPr>
              <a:t>图显示了</a:t>
            </a:r>
            <a:r>
              <a:rPr lang="en-US" altLang="zh-CN" sz="2000" dirty="0" err="1">
                <a:solidFill>
                  <a:schemeClr val="tx2"/>
                </a:solidFill>
                <a:latin typeface="微软雅黑" panose="020B0503020204020204" pitchFamily="34" charset="-122"/>
                <a:ea typeface="微软雅黑" panose="020B0503020204020204" pitchFamily="34" charset="-122"/>
              </a:rPr>
              <a:t>Kahneman</a:t>
            </a:r>
            <a:r>
              <a:rPr lang="zh-CN" altLang="en-US" sz="2000" dirty="0">
                <a:solidFill>
                  <a:schemeClr val="tx2"/>
                </a:solidFill>
                <a:latin typeface="微软雅黑" panose="020B0503020204020204" pitchFamily="34" charset="-122"/>
                <a:ea typeface="微软雅黑" panose="020B0503020204020204" pitchFamily="34" charset="-122"/>
              </a:rPr>
              <a:t>和</a:t>
            </a:r>
            <a:r>
              <a:rPr lang="en-US" altLang="zh-CN" sz="2000" dirty="0" err="1">
                <a:solidFill>
                  <a:schemeClr val="tx2"/>
                </a:solidFill>
                <a:latin typeface="微软雅黑" panose="020B0503020204020204" pitchFamily="34" charset="-122"/>
                <a:ea typeface="微软雅黑" panose="020B0503020204020204" pitchFamily="34" charset="-122"/>
              </a:rPr>
              <a:t>Tversky</a:t>
            </a:r>
            <a:r>
              <a:rPr lang="zh-CN" altLang="en-US" sz="2000" dirty="0">
                <a:solidFill>
                  <a:schemeClr val="tx2"/>
                </a:solidFill>
                <a:latin typeface="微软雅黑" panose="020B0503020204020204" pitchFamily="34" charset="-122"/>
                <a:ea typeface="微软雅黑" panose="020B0503020204020204" pitchFamily="34" charset="-122"/>
              </a:rPr>
              <a:t>在</a:t>
            </a:r>
            <a:r>
              <a:rPr lang="en-US" altLang="zh-CN" sz="2000" dirty="0">
                <a:solidFill>
                  <a:schemeClr val="tx2"/>
                </a:solidFill>
                <a:latin typeface="微软雅黑" panose="020B0503020204020204" pitchFamily="34" charset="-122"/>
                <a:ea typeface="微软雅黑" panose="020B0503020204020204" pitchFamily="34" charset="-122"/>
              </a:rPr>
              <a:t>1979</a:t>
            </a:r>
            <a:r>
              <a:rPr lang="zh-CN" altLang="en-US" sz="2000" dirty="0">
                <a:solidFill>
                  <a:schemeClr val="tx2"/>
                </a:solidFill>
                <a:latin typeface="微软雅黑" panose="020B0503020204020204" pitchFamily="34" charset="-122"/>
                <a:ea typeface="微软雅黑" panose="020B0503020204020204" pitchFamily="34" charset="-122"/>
              </a:rPr>
              <a:t>年报告的效应</a:t>
            </a:r>
            <a:r>
              <a:rPr lang="en-US" altLang="zh-CN" sz="2000" dirty="0">
                <a:solidFill>
                  <a:schemeClr val="tx2"/>
                </a:solidFill>
                <a:latin typeface="微软雅黑" panose="020B0503020204020204" pitchFamily="34" charset="-122"/>
                <a:ea typeface="微软雅黑" panose="020B0503020204020204" pitchFamily="34" charset="-122"/>
              </a:rPr>
              <a:t>(</a:t>
            </a:r>
            <a:r>
              <a:rPr lang="zh-CN" altLang="en-US" sz="2000" dirty="0">
                <a:solidFill>
                  <a:schemeClr val="tx2"/>
                </a:solidFill>
                <a:latin typeface="微软雅黑" panose="020B0503020204020204" pitchFamily="34" charset="-122"/>
                <a:ea typeface="微软雅黑" panose="020B0503020204020204" pitchFamily="34" charset="-122"/>
              </a:rPr>
              <a:t>黑色条</a:t>
            </a:r>
            <a:r>
              <a:rPr lang="en-US" altLang="zh-CN" sz="2000" dirty="0">
                <a:solidFill>
                  <a:schemeClr val="tx2"/>
                </a:solidFill>
                <a:latin typeface="微软雅黑" panose="020B0503020204020204" pitchFamily="34" charset="-122"/>
                <a:ea typeface="微软雅黑" panose="020B0503020204020204" pitchFamily="34" charset="-122"/>
              </a:rPr>
              <a:t>)</a:t>
            </a:r>
            <a:r>
              <a:rPr lang="zh-CN" altLang="en-US" sz="2000" dirty="0">
                <a:solidFill>
                  <a:schemeClr val="tx2"/>
                </a:solidFill>
                <a:latin typeface="微软雅黑" panose="020B0503020204020204" pitchFamily="34" charset="-122"/>
                <a:ea typeface="微软雅黑" panose="020B0503020204020204" pitchFamily="34" charset="-122"/>
              </a:rPr>
              <a:t>与当前样本的</a:t>
            </a:r>
            <a:r>
              <a:rPr lang="zh-CN" altLang="en-US" sz="2000" dirty="0" smtClean="0">
                <a:solidFill>
                  <a:schemeClr val="tx2"/>
                </a:solidFill>
                <a:latin typeface="微软雅黑" panose="020B0503020204020204" pitchFamily="34" charset="-122"/>
                <a:ea typeface="微软雅黑" panose="020B0503020204020204" pitchFamily="34" charset="-122"/>
              </a:rPr>
              <a:t>比较以及与</a:t>
            </a:r>
            <a:r>
              <a:rPr lang="en-US" altLang="zh-CN" sz="2000" dirty="0" err="1">
                <a:solidFill>
                  <a:schemeClr val="tx2"/>
                </a:solidFill>
                <a:latin typeface="微软雅黑" panose="020B0503020204020204" pitchFamily="34" charset="-122"/>
                <a:ea typeface="微软雅黑" panose="020B0503020204020204" pitchFamily="34" charset="-122"/>
              </a:rPr>
              <a:t>Kahneman</a:t>
            </a:r>
            <a:r>
              <a:rPr lang="zh-CN" altLang="en-US" sz="2000" dirty="0">
                <a:solidFill>
                  <a:schemeClr val="tx2"/>
                </a:solidFill>
                <a:latin typeface="微软雅黑" panose="020B0503020204020204" pitchFamily="34" charset="-122"/>
                <a:ea typeface="微软雅黑" panose="020B0503020204020204" pitchFamily="34" charset="-122"/>
              </a:rPr>
              <a:t>和</a:t>
            </a:r>
            <a:r>
              <a:rPr lang="en-US" altLang="zh-CN" sz="2000" dirty="0" err="1" smtClean="0">
                <a:solidFill>
                  <a:schemeClr val="tx2"/>
                </a:solidFill>
                <a:latin typeface="微软雅黑" panose="020B0503020204020204" pitchFamily="34" charset="-122"/>
                <a:ea typeface="微软雅黑" panose="020B0503020204020204" pitchFamily="34" charset="-122"/>
              </a:rPr>
              <a:t>Tversky</a:t>
            </a:r>
            <a:r>
              <a:rPr lang="en-US" altLang="zh-CN" sz="2000" dirty="0" smtClean="0">
                <a:solidFill>
                  <a:schemeClr val="tx2"/>
                </a:solidFill>
                <a:latin typeface="微软雅黑" panose="020B0503020204020204" pitchFamily="34" charset="-122"/>
                <a:ea typeface="微软雅黑" panose="020B0503020204020204" pitchFamily="34" charset="-122"/>
              </a:rPr>
              <a:t>(1979</a:t>
            </a:r>
            <a:r>
              <a:rPr lang="en-US" altLang="zh-CN" sz="2000" dirty="0">
                <a:solidFill>
                  <a:schemeClr val="tx2"/>
                </a:solidFill>
                <a:latin typeface="微软雅黑" panose="020B0503020204020204" pitchFamily="34" charset="-122"/>
                <a:ea typeface="微软雅黑" panose="020B0503020204020204" pitchFamily="34" charset="-122"/>
              </a:rPr>
              <a:t>)</a:t>
            </a:r>
            <a:r>
              <a:rPr lang="zh-CN" altLang="en-US" sz="2000" dirty="0">
                <a:solidFill>
                  <a:schemeClr val="tx2"/>
                </a:solidFill>
                <a:latin typeface="微软雅黑" panose="020B0503020204020204" pitchFamily="34" charset="-122"/>
                <a:ea typeface="微软雅黑" panose="020B0503020204020204" pitchFamily="34" charset="-122"/>
              </a:rPr>
              <a:t>相比，效果大小的变化。</a:t>
            </a:r>
            <a:endParaRPr lang="en-US" altLang="zh-CN" sz="2000" dirty="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000" dirty="0" smtClean="0">
                <a:solidFill>
                  <a:schemeClr val="tx2"/>
                </a:solidFill>
                <a:latin typeface="微软雅黑" panose="020B0503020204020204" pitchFamily="34" charset="-122"/>
                <a:ea typeface="微软雅黑" panose="020B0503020204020204" pitchFamily="34" charset="-122"/>
              </a:rPr>
              <a:t>由左图可以</a:t>
            </a:r>
            <a:r>
              <a:rPr lang="zh-CN" altLang="en-US" sz="2000" dirty="0">
                <a:solidFill>
                  <a:schemeClr val="tx2"/>
                </a:solidFill>
                <a:latin typeface="微软雅黑" panose="020B0503020204020204" pitchFamily="34" charset="-122"/>
                <a:ea typeface="微软雅黑" panose="020B0503020204020204" pitchFamily="34" charset="-122"/>
              </a:rPr>
              <a:t>发现，大多数项目（</a:t>
            </a:r>
            <a:r>
              <a:rPr lang="en-US" altLang="zh-CN" sz="2000" dirty="0">
                <a:solidFill>
                  <a:schemeClr val="tx2"/>
                </a:solidFill>
                <a:latin typeface="微软雅黑" panose="020B0503020204020204" pitchFamily="34" charset="-122"/>
                <a:ea typeface="微软雅黑" panose="020B0503020204020204" pitchFamily="34" charset="-122"/>
              </a:rPr>
              <a:t>4</a:t>
            </a:r>
            <a:r>
              <a:rPr lang="zh-CN" altLang="en-US" sz="2000" dirty="0">
                <a:solidFill>
                  <a:schemeClr val="tx2"/>
                </a:solidFill>
                <a:latin typeface="微软雅黑" panose="020B0503020204020204" pitchFamily="34" charset="-122"/>
                <a:ea typeface="微软雅黑" panose="020B0503020204020204" pitchFamily="34" charset="-122"/>
              </a:rPr>
              <a:t>和</a:t>
            </a:r>
            <a:r>
              <a:rPr lang="en-US" altLang="zh-CN" sz="2000" dirty="0">
                <a:solidFill>
                  <a:schemeClr val="tx2"/>
                </a:solidFill>
                <a:latin typeface="微软雅黑" panose="020B0503020204020204" pitchFamily="34" charset="-122"/>
                <a:ea typeface="微软雅黑" panose="020B0503020204020204" pitchFamily="34" charset="-122"/>
              </a:rPr>
              <a:t>8</a:t>
            </a:r>
            <a:r>
              <a:rPr lang="zh-CN" altLang="en-US" sz="2000" dirty="0">
                <a:solidFill>
                  <a:schemeClr val="tx2"/>
                </a:solidFill>
                <a:latin typeface="微软雅黑" panose="020B0503020204020204" pitchFamily="34" charset="-122"/>
                <a:ea typeface="微软雅黑" panose="020B0503020204020204" pitchFamily="34" charset="-122"/>
              </a:rPr>
              <a:t>除外）实现了复制</a:t>
            </a:r>
            <a:r>
              <a:rPr lang="zh-CN" altLang="en-US" sz="2000" dirty="0" smtClean="0">
                <a:solidFill>
                  <a:schemeClr val="tx2"/>
                </a:solidFill>
                <a:latin typeface="微软雅黑" panose="020B0503020204020204" pitchFamily="34" charset="-122"/>
                <a:ea typeface="微软雅黑" panose="020B0503020204020204" pitchFamily="34" charset="-122"/>
              </a:rPr>
              <a:t>，右图中，参与者对于选项有较弱的偏好。</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000" dirty="0" smtClean="0">
                <a:solidFill>
                  <a:schemeClr val="tx2"/>
                </a:solidFill>
                <a:latin typeface="微软雅黑" panose="020B0503020204020204" pitchFamily="34" charset="-122"/>
                <a:ea typeface="微软雅黑" panose="020B0503020204020204" pitchFamily="34" charset="-122"/>
              </a:rPr>
              <a:t>汇集</a:t>
            </a:r>
            <a:r>
              <a:rPr lang="zh-CN" altLang="en-US" sz="2000" dirty="0">
                <a:solidFill>
                  <a:schemeClr val="tx2"/>
                </a:solidFill>
                <a:latin typeface="微软雅黑" panose="020B0503020204020204" pitchFamily="34" charset="-122"/>
                <a:ea typeface="微软雅黑" panose="020B0503020204020204" pitchFamily="34" charset="-122"/>
              </a:rPr>
              <a:t>分析的结果表明，显著效果与原始研究的方向一致，整体复制率达到</a:t>
            </a:r>
            <a:r>
              <a:rPr lang="en-US" altLang="zh-CN" sz="2000" dirty="0">
                <a:solidFill>
                  <a:schemeClr val="tx2"/>
                </a:solidFill>
                <a:latin typeface="微软雅黑" panose="020B0503020204020204" pitchFamily="34" charset="-122"/>
                <a:ea typeface="微软雅黑" panose="020B0503020204020204" pitchFamily="34" charset="-122"/>
              </a:rPr>
              <a:t>94.1</a:t>
            </a:r>
            <a:r>
              <a:rPr lang="en-US" altLang="zh-CN" sz="2000" dirty="0" smtClean="0">
                <a:solidFill>
                  <a:schemeClr val="tx2"/>
                </a:solidFill>
                <a:latin typeface="微软雅黑" panose="020B0503020204020204" pitchFamily="34" charset="-122"/>
                <a:ea typeface="微软雅黑" panose="020B0503020204020204" pitchFamily="34" charset="-122"/>
              </a:rPr>
              <a:t>%</a:t>
            </a:r>
            <a:endParaRPr lang="en-US" altLang="zh-CN" sz="2000" dirty="0">
              <a:solidFill>
                <a:schemeClr val="tx2"/>
              </a:solidFill>
              <a:latin typeface="微软雅黑" panose="020B0503020204020204" pitchFamily="34" charset="-122"/>
              <a:ea typeface="微软雅黑" panose="020B0503020204020204" pitchFamily="34" charset="-122"/>
            </a:endParaRPr>
          </a:p>
          <a:p>
            <a:pPr>
              <a:lnSpc>
                <a:spcPct val="130000"/>
              </a:lnSpc>
            </a:pPr>
            <a:endParaRPr lang="en-US" altLang="zh-CN" sz="2000" dirty="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tx2"/>
                </a:solidFill>
                <a:latin typeface="微软雅黑" panose="020B0503020204020204" pitchFamily="34" charset="-122"/>
                <a:ea typeface="微软雅黑" panose="020B0503020204020204" pitchFamily="34" charset="-122"/>
              </a:rPr>
              <a:t>      </a:t>
            </a:r>
            <a:r>
              <a:rPr lang="zh-CN" altLang="en-US" sz="2400" b="1" dirty="0">
                <a:solidFill>
                  <a:schemeClr val="tx2"/>
                </a:solidFill>
                <a:latin typeface="微软雅黑" panose="020B0503020204020204" pitchFamily="34" charset="-122"/>
                <a:ea typeface="微软雅黑" panose="020B0503020204020204" pitchFamily="34" charset="-122"/>
              </a:rPr>
              <a:t>②非合并</a:t>
            </a:r>
            <a:r>
              <a:rPr lang="zh-CN" altLang="en-US" sz="2400" b="1" dirty="0" smtClean="0">
                <a:solidFill>
                  <a:schemeClr val="tx2"/>
                </a:solidFill>
                <a:latin typeface="微软雅黑" panose="020B0503020204020204" pitchFamily="34" charset="-122"/>
                <a:ea typeface="微软雅黑" panose="020B0503020204020204" pitchFamily="34" charset="-122"/>
              </a:rPr>
              <a:t>分析</a:t>
            </a:r>
            <a:r>
              <a:rPr lang="zh-CN" altLang="en-US" sz="2000" dirty="0" smtClean="0">
                <a:solidFill>
                  <a:schemeClr val="tx2"/>
                </a:solidFill>
                <a:latin typeface="微软雅黑" panose="020B0503020204020204" pitchFamily="34" charset="-122"/>
                <a:ea typeface="微软雅黑" panose="020B0503020204020204" pitchFamily="34" charset="-122"/>
              </a:rPr>
              <a:t>：计算了项目和国家</a:t>
            </a:r>
            <a:r>
              <a:rPr lang="zh-CN" altLang="en-US" sz="2000" dirty="0" smtClean="0">
                <a:solidFill>
                  <a:schemeClr val="tx2"/>
                </a:solidFill>
                <a:latin typeface="微软雅黑" panose="020B0503020204020204" pitchFamily="34" charset="-122"/>
                <a:ea typeface="微软雅黑" panose="020B0503020204020204" pitchFamily="34" charset="-122"/>
              </a:rPr>
              <a:t>优势比（图</a:t>
            </a:r>
            <a:r>
              <a:rPr lang="en-US" altLang="zh-CN" sz="2000" dirty="0" smtClean="0">
                <a:solidFill>
                  <a:schemeClr val="tx2"/>
                </a:solidFill>
                <a:latin typeface="微软雅黑" panose="020B0503020204020204" pitchFamily="34" charset="-122"/>
                <a:ea typeface="微软雅黑" panose="020B0503020204020204" pitchFamily="34" charset="-122"/>
              </a:rPr>
              <a:t>2</a:t>
            </a:r>
            <a:r>
              <a:rPr lang="zh-CN" altLang="en-US" sz="2000" dirty="0" smtClean="0">
                <a:solidFill>
                  <a:schemeClr val="tx2"/>
                </a:solidFill>
                <a:latin typeface="微软雅黑" panose="020B0503020204020204" pitchFamily="34" charset="-122"/>
                <a:ea typeface="微软雅黑" panose="020B0503020204020204" pitchFamily="34" charset="-122"/>
              </a:rPr>
              <a:t>，国家间的项目复制率）</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smtClean="0">
                <a:solidFill>
                  <a:schemeClr val="tx2"/>
                </a:solidFill>
                <a:latin typeface="微软雅黑" panose="020B0503020204020204" pitchFamily="34" charset="-122"/>
                <a:ea typeface="微软雅黑" panose="020B0503020204020204" pitchFamily="34" charset="-122"/>
              </a:rPr>
              <a:t>         </a:t>
            </a:r>
            <a:r>
              <a:rPr lang="zh-CN" altLang="en-US" sz="2000" dirty="0" smtClean="0">
                <a:solidFill>
                  <a:schemeClr val="tx2"/>
                </a:solidFill>
                <a:latin typeface="微软雅黑" panose="020B0503020204020204" pitchFamily="34" charset="-122"/>
                <a:ea typeface="微软雅黑" panose="020B0503020204020204" pitchFamily="34" charset="-122"/>
              </a:rPr>
              <a:t>结论</a:t>
            </a:r>
            <a:r>
              <a:rPr lang="zh-CN" altLang="en-US" sz="2000" dirty="0" smtClean="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304</a:t>
            </a:r>
            <a:r>
              <a:rPr lang="zh-CN" altLang="en-US" sz="2000" dirty="0">
                <a:solidFill>
                  <a:schemeClr val="tx2"/>
                </a:solidFill>
                <a:latin typeface="微软雅黑" panose="020B0503020204020204" pitchFamily="34" charset="-122"/>
                <a:ea typeface="微软雅黑" panose="020B0503020204020204" pitchFamily="34" charset="-122"/>
              </a:rPr>
              <a:t>种可能的效应中有</a:t>
            </a:r>
            <a:r>
              <a:rPr lang="en-US" altLang="zh-CN" sz="2000" dirty="0">
                <a:solidFill>
                  <a:schemeClr val="tx2"/>
                </a:solidFill>
                <a:latin typeface="微软雅黑" panose="020B0503020204020204" pitchFamily="34" charset="-122"/>
                <a:ea typeface="微软雅黑" panose="020B0503020204020204" pitchFamily="34" charset="-122"/>
              </a:rPr>
              <a:t>247</a:t>
            </a:r>
            <a:r>
              <a:rPr lang="zh-CN" altLang="en-US" sz="2000" dirty="0">
                <a:solidFill>
                  <a:schemeClr val="tx2"/>
                </a:solidFill>
                <a:latin typeface="微软雅黑" panose="020B0503020204020204" pitchFamily="34" charset="-122"/>
                <a:ea typeface="微软雅黑" panose="020B0503020204020204" pitchFamily="34" charset="-122"/>
              </a:rPr>
              <a:t>种</a:t>
            </a:r>
            <a:r>
              <a:rPr lang="en-US" altLang="zh-CN" sz="2000" dirty="0">
                <a:solidFill>
                  <a:schemeClr val="tx2"/>
                </a:solidFill>
                <a:latin typeface="微软雅黑" panose="020B0503020204020204" pitchFamily="34" charset="-122"/>
                <a:ea typeface="微软雅黑" panose="020B0503020204020204" pitchFamily="34" charset="-122"/>
              </a:rPr>
              <a:t>(81%)</a:t>
            </a:r>
            <a:r>
              <a:rPr lang="zh-CN" altLang="en-US" sz="2000" dirty="0">
                <a:solidFill>
                  <a:schemeClr val="tx2"/>
                </a:solidFill>
                <a:latin typeface="微软雅黑" panose="020B0503020204020204" pitchFamily="34" charset="-122"/>
                <a:ea typeface="微软雅黑" panose="020B0503020204020204" pitchFamily="34" charset="-122"/>
              </a:rPr>
              <a:t>与原始研究的方向一致，</a:t>
            </a:r>
            <a:r>
              <a:rPr lang="zh-CN" altLang="en-US" sz="2000" dirty="0" smtClean="0">
                <a:solidFill>
                  <a:schemeClr val="tx2"/>
                </a:solidFill>
                <a:latin typeface="微软雅黑" panose="020B0503020204020204" pitchFamily="34" charset="-122"/>
                <a:ea typeface="微软雅黑" panose="020B0503020204020204" pitchFamily="34" charset="-122"/>
              </a:rPr>
              <a:t>但有一定</a:t>
            </a:r>
            <a:r>
              <a:rPr lang="zh-CN" altLang="en-US" sz="2000" dirty="0" smtClean="0">
                <a:solidFill>
                  <a:schemeClr val="tx2"/>
                </a:solidFill>
                <a:latin typeface="微软雅黑" panose="020B0503020204020204" pitchFamily="34" charset="-122"/>
                <a:ea typeface="微软雅黑" panose="020B0503020204020204" pitchFamily="34" charset="-122"/>
              </a:rPr>
              <a:t>衰减（图</a:t>
            </a:r>
            <a:r>
              <a:rPr lang="en-US" altLang="zh-CN" sz="2000" dirty="0" smtClean="0">
                <a:solidFill>
                  <a:schemeClr val="tx2"/>
                </a:solidFill>
                <a:latin typeface="微软雅黑" panose="020B0503020204020204" pitchFamily="34" charset="-122"/>
                <a:ea typeface="微软雅黑" panose="020B0503020204020204" pitchFamily="34" charset="-122"/>
              </a:rPr>
              <a:t>3</a:t>
            </a:r>
            <a:r>
              <a:rPr lang="zh-CN" altLang="en-US" sz="2000" dirty="0" smtClean="0">
                <a:solidFill>
                  <a:schemeClr val="tx2"/>
                </a:solidFill>
                <a:latin typeface="微软雅黑" panose="020B0503020204020204" pitchFamily="34" charset="-122"/>
                <a:ea typeface="微软雅黑" panose="020B0503020204020204" pitchFamily="34" charset="-122"/>
              </a:rPr>
              <a:t>）</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smtClean="0">
                <a:solidFill>
                  <a:schemeClr val="tx2"/>
                </a:solidFill>
                <a:latin typeface="微软雅黑" panose="020B0503020204020204" pitchFamily="34" charset="-122"/>
                <a:ea typeface="微软雅黑" panose="020B0503020204020204" pitchFamily="34" charset="-122"/>
              </a:rPr>
              <a:t>                   </a:t>
            </a:r>
            <a:r>
              <a:rPr lang="zh-CN" altLang="en-US" sz="2000" dirty="0" smtClean="0">
                <a:solidFill>
                  <a:schemeClr val="tx2"/>
                </a:solidFill>
                <a:latin typeface="微软雅黑" panose="020B0503020204020204" pitchFamily="34" charset="-122"/>
                <a:ea typeface="微软雅黑" panose="020B0503020204020204" pitchFamily="34" charset="-122"/>
              </a:rPr>
              <a:t>项目之间</a:t>
            </a:r>
            <a:r>
              <a:rPr lang="zh-CN" altLang="en-US" sz="2000" dirty="0" smtClean="0">
                <a:solidFill>
                  <a:schemeClr val="tx2"/>
                </a:solidFill>
                <a:latin typeface="微软雅黑" panose="020B0503020204020204" pitchFamily="34" charset="-122"/>
                <a:ea typeface="微软雅黑" panose="020B0503020204020204" pitchFamily="34" charset="-122"/>
              </a:rPr>
              <a:t>的复制率比国家间复制率差异更</a:t>
            </a:r>
            <a:r>
              <a:rPr lang="zh-CN" altLang="en-US" sz="2000" dirty="0" smtClean="0">
                <a:solidFill>
                  <a:schemeClr val="tx2"/>
                </a:solidFill>
                <a:latin typeface="微软雅黑" panose="020B0503020204020204" pitchFamily="34" charset="-122"/>
                <a:ea typeface="微软雅黑" panose="020B0503020204020204" pitchFamily="34" charset="-122"/>
              </a:rPr>
              <a:t>大（图</a:t>
            </a:r>
            <a:r>
              <a:rPr lang="en-US" altLang="zh-CN" sz="2000" dirty="0" smtClean="0">
                <a:solidFill>
                  <a:schemeClr val="tx2"/>
                </a:solidFill>
                <a:latin typeface="微软雅黑" panose="020B0503020204020204" pitchFamily="34" charset="-122"/>
                <a:ea typeface="微软雅黑" panose="020B0503020204020204" pitchFamily="34" charset="-122"/>
              </a:rPr>
              <a:t>4</a:t>
            </a:r>
            <a:r>
              <a:rPr lang="zh-CN" altLang="en-US" sz="2000" dirty="0" smtClean="0">
                <a:solidFill>
                  <a:schemeClr val="tx2"/>
                </a:solidFill>
                <a:latin typeface="微软雅黑" panose="020B0503020204020204" pitchFamily="34" charset="-122"/>
                <a:ea typeface="微软雅黑" panose="020B0503020204020204" pitchFamily="34" charset="-122"/>
              </a:rPr>
              <a:t>）</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smtClean="0">
                <a:solidFill>
                  <a:schemeClr val="tx2"/>
                </a:solidFill>
                <a:latin typeface="微软雅黑" panose="020B0503020204020204" pitchFamily="34" charset="-122"/>
                <a:ea typeface="微软雅黑" panose="020B0503020204020204" pitchFamily="34" charset="-122"/>
              </a:rPr>
              <a:t>                   </a:t>
            </a:r>
            <a:r>
              <a:rPr lang="zh-CN" altLang="en-US" sz="2000" dirty="0" smtClean="0">
                <a:solidFill>
                  <a:schemeClr val="tx2"/>
                </a:solidFill>
                <a:latin typeface="微软雅黑" panose="020B0503020204020204" pitchFamily="34" charset="-122"/>
                <a:ea typeface="微软雅黑" panose="020B0503020204020204" pitchFamily="34" charset="-122"/>
              </a:rPr>
              <a:t>复制率与价值或收入无关（前景理论与预期效用理论差别之一）</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smtClean="0">
                <a:solidFill>
                  <a:schemeClr val="tx2"/>
                </a:solidFill>
                <a:latin typeface="微软雅黑" panose="020B0503020204020204" pitchFamily="34" charset="-122"/>
                <a:ea typeface="微软雅黑" panose="020B0503020204020204" pitchFamily="34" charset="-122"/>
              </a:rPr>
              <a:t>               </a:t>
            </a:r>
            <a:endParaRPr lang="en-US" altLang="zh-CN" sz="2000" dirty="0">
              <a:solidFill>
                <a:schemeClr val="tx2"/>
              </a:solidFill>
              <a:latin typeface="微软雅黑" panose="020B0503020204020204" pitchFamily="34" charset="-122"/>
              <a:ea typeface="微软雅黑" panose="020B0503020204020204" pitchFamily="34" charset="-122"/>
            </a:endParaRPr>
          </a:p>
          <a:p>
            <a:pPr>
              <a:lnSpc>
                <a:spcPct val="130000"/>
              </a:lnSpc>
            </a:pP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en-US" altLang="zh-CN"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7" name="Freeform 37"/>
          <p:cNvSpPr/>
          <p:nvPr/>
        </p:nvSpPr>
        <p:spPr bwMode="auto">
          <a:xfrm>
            <a:off x="4238235" y="2992321"/>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6" y="2912825"/>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3"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3" y="3503190"/>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3" y="3311734"/>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3" y="3123956"/>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1" y="2983327"/>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92" name="矩形 91"/>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94" name="文本框 93"/>
          <p:cNvSpPr txBox="1"/>
          <p:nvPr/>
        </p:nvSpPr>
        <p:spPr>
          <a:xfrm>
            <a:off x="647718" y="267581"/>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结果</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a:xfrm>
            <a:off x="3550270" y="324999"/>
            <a:ext cx="1304901" cy="523216"/>
          </a:xfrm>
          <a:prstGeom prst="rect">
            <a:avLst/>
          </a:prstGeom>
        </p:spPr>
        <p:txBody>
          <a:bodyPr wrap="none" lIns="91436" tIns="45718" rIns="91436" bIns="45718">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results</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96" name="组 95"/>
          <p:cNvGrpSpPr/>
          <p:nvPr/>
        </p:nvGrpSpPr>
        <p:grpSpPr>
          <a:xfrm>
            <a:off x="9284090" y="252856"/>
            <a:ext cx="2907908" cy="484289"/>
            <a:chOff x="9284089" y="252855"/>
            <a:chExt cx="2907908" cy="484289"/>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TextBox 1"/>
          <p:cNvSpPr txBox="1"/>
          <p:nvPr/>
        </p:nvSpPr>
        <p:spPr>
          <a:xfrm>
            <a:off x="402156" y="884057"/>
            <a:ext cx="11051945" cy="6774162"/>
          </a:xfrm>
          <a:prstGeom prst="rect">
            <a:avLst/>
          </a:prstGeom>
          <a:noFill/>
        </p:spPr>
        <p:txBody>
          <a:bodyPr wrap="square" rtlCol="0">
            <a:spAutoFit/>
          </a:bodyPr>
          <a:lstStyle/>
          <a:p>
            <a:pPr>
              <a:lnSpc>
                <a:spcPct val="130000"/>
              </a:lnSpc>
            </a:pP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800" dirty="0" smtClean="0">
                <a:solidFill>
                  <a:schemeClr val="tx2"/>
                </a:solidFill>
                <a:latin typeface="微软雅黑" panose="020B0503020204020204" pitchFamily="34" charset="-122"/>
                <a:ea typeface="微软雅黑" panose="020B0503020204020204" pitchFamily="34" charset="-122"/>
              </a:rPr>
              <a:t>Preplanned analyses</a:t>
            </a:r>
          </a:p>
          <a:p>
            <a:pPr>
              <a:lnSpc>
                <a:spcPct val="130000"/>
              </a:lnSpc>
            </a:pPr>
            <a:r>
              <a:rPr lang="zh-CN" altLang="en-US" sz="2800" dirty="0">
                <a:solidFill>
                  <a:schemeClr val="tx2"/>
                </a:solidFill>
                <a:latin typeface="微软雅黑" panose="020B0503020204020204" pitchFamily="34" charset="-122"/>
                <a:ea typeface="微软雅黑" panose="020B0503020204020204" pitchFamily="34" charset="-122"/>
              </a:rPr>
              <a:t>分析</a:t>
            </a:r>
            <a:r>
              <a:rPr lang="zh-CN" altLang="en-US" sz="2800" dirty="0" smtClean="0">
                <a:solidFill>
                  <a:schemeClr val="tx2"/>
                </a:solidFill>
                <a:latin typeface="微软雅黑" panose="020B0503020204020204" pitchFamily="34" charset="-122"/>
                <a:ea typeface="微软雅黑" panose="020B0503020204020204" pitchFamily="34" charset="-122"/>
              </a:rPr>
              <a:t>方法二</a:t>
            </a:r>
            <a:r>
              <a:rPr lang="zh-CN" altLang="en-US" sz="2800" dirty="0" smtClean="0">
                <a:solidFill>
                  <a:schemeClr val="tx2"/>
                </a:solidFill>
                <a:latin typeface="微软雅黑" panose="020B0503020204020204" pitchFamily="34" charset="-122"/>
                <a:ea typeface="微软雅黑" panose="020B0503020204020204" pitchFamily="34" charset="-122"/>
              </a:rPr>
              <a:t>：引导</a:t>
            </a:r>
            <a:r>
              <a:rPr lang="zh-CN" altLang="en-US" sz="2800" dirty="0" smtClean="0">
                <a:solidFill>
                  <a:schemeClr val="tx2"/>
                </a:solidFill>
                <a:latin typeface="微软雅黑" panose="020B0503020204020204" pitchFamily="34" charset="-122"/>
                <a:ea typeface="微软雅黑" panose="020B0503020204020204" pitchFamily="34" charset="-122"/>
              </a:rPr>
              <a:t>分析</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800" dirty="0" smtClean="0">
                <a:solidFill>
                  <a:schemeClr val="tx2"/>
                </a:solidFill>
                <a:latin typeface="微软雅黑" panose="020B0503020204020204" pitchFamily="34" charset="-122"/>
                <a:ea typeface="微软雅黑" panose="020B0503020204020204" pitchFamily="34" charset="-122"/>
              </a:rPr>
              <a:t>       目的</a:t>
            </a:r>
            <a:r>
              <a:rPr lang="en-US" altLang="zh-CN" sz="2800" dirty="0" smtClean="0">
                <a:solidFill>
                  <a:schemeClr val="tx2"/>
                </a:solidFill>
                <a:latin typeface="微软雅黑" panose="020B0503020204020204" pitchFamily="34" charset="-122"/>
                <a:ea typeface="微软雅黑" panose="020B0503020204020204" pitchFamily="34" charset="-122"/>
              </a:rPr>
              <a:t>:   </a:t>
            </a:r>
            <a:r>
              <a:rPr lang="zh-CN" altLang="en-US" sz="2800" dirty="0" smtClean="0">
                <a:solidFill>
                  <a:schemeClr val="tx2"/>
                </a:solidFill>
                <a:latin typeface="微软雅黑" panose="020B0503020204020204" pitchFamily="34" charset="-122"/>
                <a:ea typeface="微软雅黑" panose="020B0503020204020204" pitchFamily="34" charset="-122"/>
              </a:rPr>
              <a:t>评估</a:t>
            </a:r>
            <a:r>
              <a:rPr lang="zh-CN" altLang="en-US" sz="2800" dirty="0" smtClean="0">
                <a:solidFill>
                  <a:schemeClr val="tx2"/>
                </a:solidFill>
                <a:latin typeface="微软雅黑" panose="020B0503020204020204" pitchFamily="34" charset="-122"/>
                <a:ea typeface="微软雅黑" panose="020B0503020204020204" pitchFamily="34" charset="-122"/>
              </a:rPr>
              <a:t>研究在多大程度上可以归因于抽样变异</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800" dirty="0" smtClean="0">
                <a:solidFill>
                  <a:schemeClr val="tx2"/>
                </a:solidFill>
                <a:latin typeface="微软雅黑" panose="020B0503020204020204" pitchFamily="34" charset="-122"/>
                <a:ea typeface="微软雅黑" panose="020B0503020204020204" pitchFamily="34" charset="-122"/>
              </a:rPr>
              <a:t>       结果：抽样变异的影响可以忽略不计</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800" dirty="0" smtClean="0">
                <a:solidFill>
                  <a:schemeClr val="tx2"/>
                </a:solidFill>
                <a:latin typeface="微软雅黑" panose="020B0503020204020204" pitchFamily="34" charset="-122"/>
                <a:ea typeface="微软雅黑" panose="020B0503020204020204" pitchFamily="34" charset="-122"/>
              </a:rPr>
              <a:t>分析方法三：分层贝叶斯模型</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chemeClr val="tx2"/>
                </a:solidFill>
                <a:latin typeface="微软雅黑" panose="020B0503020204020204" pitchFamily="34" charset="-122"/>
                <a:ea typeface="微软雅黑" panose="020B0503020204020204" pitchFamily="34" charset="-122"/>
              </a:rPr>
              <a:t> </a:t>
            </a:r>
            <a:r>
              <a:rPr lang="en-US" altLang="zh-CN" sz="2800" dirty="0" smtClean="0">
                <a:solidFill>
                  <a:schemeClr val="tx2"/>
                </a:solidFill>
                <a:latin typeface="微软雅黑" panose="020B0503020204020204" pitchFamily="34" charset="-122"/>
                <a:ea typeface="微软雅黑" panose="020B0503020204020204" pitchFamily="34" charset="-122"/>
              </a:rPr>
              <a:t>      </a:t>
            </a:r>
            <a:r>
              <a:rPr lang="zh-CN" altLang="en-US" sz="2800" dirty="0" smtClean="0">
                <a:solidFill>
                  <a:schemeClr val="tx2"/>
                </a:solidFill>
                <a:latin typeface="微软雅黑" panose="020B0503020204020204" pitchFamily="34" charset="-122"/>
                <a:ea typeface="微软雅黑" panose="020B0503020204020204" pitchFamily="34" charset="-122"/>
              </a:rPr>
              <a:t>目的：测试人口统计变量是否影响选择</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chemeClr val="tx2"/>
                </a:solidFill>
                <a:latin typeface="微软雅黑" panose="020B0503020204020204" pitchFamily="34" charset="-122"/>
                <a:ea typeface="微软雅黑" panose="020B0503020204020204" pitchFamily="34" charset="-122"/>
              </a:rPr>
              <a:t> </a:t>
            </a:r>
            <a:r>
              <a:rPr lang="en-US" altLang="zh-CN" sz="2800" dirty="0" smtClean="0">
                <a:solidFill>
                  <a:schemeClr val="tx2"/>
                </a:solidFill>
                <a:latin typeface="微软雅黑" panose="020B0503020204020204" pitchFamily="34" charset="-122"/>
                <a:ea typeface="微软雅黑" panose="020B0503020204020204" pitchFamily="34" charset="-122"/>
              </a:rPr>
              <a:t>      </a:t>
            </a:r>
            <a:r>
              <a:rPr lang="zh-CN" altLang="en-US" sz="2800" dirty="0" smtClean="0">
                <a:solidFill>
                  <a:schemeClr val="tx2"/>
                </a:solidFill>
                <a:latin typeface="微软雅黑" panose="020B0503020204020204" pitchFamily="34" charset="-122"/>
                <a:ea typeface="微软雅黑" panose="020B0503020204020204" pitchFamily="34" charset="-122"/>
              </a:rPr>
              <a:t>结果：没有证据支持影响关系存在</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en-US" altLang="zh-CN" sz="2800" dirty="0" smtClean="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2000" dirty="0" smtClean="0">
                <a:solidFill>
                  <a:schemeClr val="tx2"/>
                </a:solidFill>
                <a:latin typeface="微软雅黑" panose="020B0503020204020204" pitchFamily="34" charset="-122"/>
                <a:ea typeface="微软雅黑" panose="020B0503020204020204" pitchFamily="34" charset="-122"/>
              </a:rPr>
              <a:t>                </a:t>
            </a:r>
            <a:endParaRPr lang="en-US" altLang="zh-CN" sz="2000" dirty="0">
              <a:solidFill>
                <a:schemeClr val="tx2"/>
              </a:solidFill>
              <a:latin typeface="微软雅黑" panose="020B0503020204020204" pitchFamily="34" charset="-122"/>
              <a:ea typeface="微软雅黑" panose="020B0503020204020204" pitchFamily="34" charset="-122"/>
            </a:endParaRPr>
          </a:p>
          <a:p>
            <a:pPr>
              <a:lnSpc>
                <a:spcPct val="130000"/>
              </a:lnSpc>
            </a:pP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en-US" altLang="zh-CN" dirty="0" smtClean="0">
              <a:solidFill>
                <a:schemeClr val="tx2"/>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1640</Words>
  <Application>Microsoft Office PowerPoint</Application>
  <PresentationFormat>自定义</PresentationFormat>
  <Paragraphs>212</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研究的创新性及局限性</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 PLUS</dc:creator>
  <cp:lastModifiedBy>lenovo</cp:lastModifiedBy>
  <cp:revision>268</cp:revision>
  <dcterms:created xsi:type="dcterms:W3CDTF">2015-04-07T16:28:00Z</dcterms:created>
  <dcterms:modified xsi:type="dcterms:W3CDTF">2021-10-10T10:04:03Z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B51B90B14E2849B485F574069B53F837</vt:lpwstr>
  </property>
  <property fmtid="{D5CDD505-2E9C-101B-9397-08002B2CF9AE}" pid="3" name="KSOProductBuildVer">
    <vt:lpwstr>2052-11.1.0.10700</vt:lpwstr>
  </property>
</Properties>
</file>