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351" r:id="rId4"/>
    <p:sldId id="317" r:id="rId5"/>
    <p:sldId id="319" r:id="rId6"/>
    <p:sldId id="258" r:id="rId7"/>
    <p:sldId id="259" r:id="rId8"/>
    <p:sldId id="320" r:id="rId9"/>
    <p:sldId id="286" r:id="rId10"/>
    <p:sldId id="321" r:id="rId11"/>
    <p:sldId id="341" r:id="rId12"/>
    <p:sldId id="287" r:id="rId13"/>
    <p:sldId id="282" r:id="rId14"/>
    <p:sldId id="364" r:id="rId15"/>
    <p:sldId id="367" r:id="rId16"/>
    <p:sldId id="342" r:id="rId17"/>
    <p:sldId id="368" r:id="rId18"/>
    <p:sldId id="283" r:id="rId19"/>
  </p:sldIdLst>
  <p:sldSz cx="12192000" cy="6858000"/>
  <p:notesSz cx="6858000" cy="9144000"/>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0134" autoAdjust="0"/>
  </p:normalViewPr>
  <p:slideViewPr>
    <p:cSldViewPr snapToGrid="0">
      <p:cViewPr>
        <p:scale>
          <a:sx n="50" d="100"/>
          <a:sy n="50" d="100"/>
        </p:scale>
        <p:origin x="-1482" y="-384"/>
      </p:cViewPr>
      <p:guideLst>
        <p:guide orient="horz" pos="2126"/>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3B61304-4A0F-4E11-8080-599F9186F6A5}" type="doc">
      <dgm:prSet loTypeId="process" loCatId="process" qsTypeId="urn:microsoft.com/office/officeart/2005/8/quickstyle/simple1" qsCatId="simple" csTypeId="urn:microsoft.com/office/officeart/2005/8/colors/accent0_2" csCatId="accent1" phldr="0"/>
      <dgm:spPr/>
      <dgm:t>
        <a:bodyPr/>
        <a:p>
          <a:endParaRPr lang="zh-CN" altLang="en-US"/>
        </a:p>
      </dgm:t>
    </dgm:pt>
    <dgm:pt modelId="{06475F0D-9D1A-4BF5-AEE3-CD3F880BC44A}">
      <dgm:prSet phldrT="[文本]" phldr="0" custT="0"/>
      <dgm:spPr/>
      <dgm:t>
        <a:bodyPr vert="horz" wrap="square"/>
        <a:p>
          <a:pPr>
            <a:lnSpc>
              <a:spcPct val="100000"/>
            </a:lnSpc>
            <a:spcBef>
              <a:spcPct val="0"/>
            </a:spcBef>
            <a:spcAft>
              <a:spcPct val="35000"/>
            </a:spcAft>
          </a:pPr>
          <a:r>
            <a:rPr lang="zh-CN" altLang="en-US" b="1">
              <a:latin typeface="楷体" panose="02010609060101010101" pitchFamily="49" charset="-122"/>
              <a:ea typeface="楷体" panose="02010609060101010101" pitchFamily="49" charset="-122"/>
            </a:rPr>
            <a:t>研究投资者情绪对股票市场收益率、交易量和波动性的可预测能力和影响</a:t>
          </a:r>
          <a:r>
            <a:rPr lang="zh-CN" altLang="en-US" b="1">
              <a:latin typeface="楷体" panose="02010609060101010101" pitchFamily="49" charset="-122"/>
              <a:ea typeface="楷体" panose="02010609060101010101" pitchFamily="49" charset="-122"/>
            </a:rPr>
            <a:t/>
          </a:r>
          <a:endParaRPr lang="zh-CN" altLang="en-US" b="1">
            <a:latin typeface="楷体" panose="02010609060101010101" pitchFamily="49" charset="-122"/>
            <a:ea typeface="楷体" panose="02010609060101010101" pitchFamily="49" charset="-122"/>
          </a:endParaRPr>
        </a:p>
      </dgm:t>
    </dgm:pt>
    <dgm:pt modelId="{E99562FF-418F-46D1-8F86-E0992ED7BA8E}" cxnId="{5F13F868-E7F9-4D4A-9544-9BD215C5DBD6}" type="parTrans">
      <dgm:prSet/>
      <dgm:spPr/>
      <dgm:t>
        <a:bodyPr/>
        <a:p>
          <a:endParaRPr lang="zh-CN" altLang="en-US"/>
        </a:p>
      </dgm:t>
    </dgm:pt>
    <dgm:pt modelId="{4BD710C9-2F9D-441E-B548-A9989C0147D7}" cxnId="{5F13F868-E7F9-4D4A-9544-9BD215C5DBD6}" type="sibTrans">
      <dgm:prSet/>
      <dgm:spPr/>
      <dgm:t>
        <a:bodyPr/>
        <a:p>
          <a:endParaRPr lang="zh-CN" altLang="en-US"/>
        </a:p>
      </dgm:t>
    </dgm:pt>
    <dgm:pt modelId="{FE2A3430-07B7-4AF8-8050-E9E6630C707F}">
      <dgm:prSet phldrT="[文本]" phldr="0" custT="0"/>
      <dgm:spPr/>
      <dgm:t>
        <a:bodyPr vert="horz" wrap="square"/>
        <a:p>
          <a:pPr algn="l">
            <a:lnSpc>
              <a:spcPct val="100000"/>
            </a:lnSpc>
            <a:spcBef>
              <a:spcPct val="0"/>
            </a:spcBef>
            <a:spcAft>
              <a:spcPct val="15000"/>
            </a:spcAft>
          </a:pPr>
          <a:r>
            <a:rPr lang="zh-CN" altLang="en-US">
              <a:latin typeface="楷体" panose="02010609060101010101" pitchFamily="49" charset="-122"/>
              <a:ea typeface="楷体" panose="02010609060101010101" pitchFamily="49" charset="-122"/>
            </a:rPr>
            <a:t/>
          </a:r>
          <a:endParaRPr lang="zh-CN" altLang="en-US">
            <a:latin typeface="楷体" panose="02010609060101010101" pitchFamily="49" charset="-122"/>
            <a:ea typeface="楷体" panose="02010609060101010101" pitchFamily="49" charset="-122"/>
          </a:endParaRPr>
        </a:p>
      </dgm:t>
    </dgm:pt>
    <dgm:pt modelId="{FB51E315-BC56-4135-BA1D-66E640931F3A}" cxnId="{77915B53-44F9-47B0-99BF-064DEC8414D6}" type="parTrans">
      <dgm:prSet/>
      <dgm:spPr/>
      <dgm:t>
        <a:bodyPr/>
        <a:p>
          <a:endParaRPr lang="zh-CN" altLang="en-US"/>
        </a:p>
      </dgm:t>
    </dgm:pt>
    <dgm:pt modelId="{9ADD2677-777A-4E9D-AE48-B83F0BAD6874}" cxnId="{77915B53-44F9-47B0-99BF-064DEC8414D6}" type="sibTrans">
      <dgm:prSet/>
      <dgm:spPr/>
      <dgm:t>
        <a:bodyPr/>
        <a:p>
          <a:endParaRPr lang="zh-CN" altLang="en-US"/>
        </a:p>
      </dgm:t>
    </dgm:pt>
    <dgm:pt modelId="{9339E485-EEFB-404D-87F0-9726558E3B52}">
      <dgm:prSet phldr="0" custT="0"/>
      <dgm:spPr/>
      <dgm:t>
        <a:bodyPr vert="horz" wrap="square"/>
        <a:p>
          <a:pPr algn="l">
            <a:lnSpc>
              <a:spcPct val="100000"/>
            </a:lnSpc>
            <a:spcBef>
              <a:spcPct val="0"/>
            </a:spcBef>
            <a:spcAft>
              <a:spcPct val="15000"/>
            </a:spcAft>
          </a:pPr>
          <a:r>
            <a:rPr lang="zh-CN" altLang="en-US">
              <a:latin typeface="楷体" panose="02010609060101010101" pitchFamily="49" charset="-122"/>
              <a:ea typeface="楷体" panose="02010609060101010101" pitchFamily="49" charset="-122"/>
            </a:rPr>
            <a:t/>
          </a:r>
          <a:endParaRPr lang="zh-CN" altLang="en-US">
            <a:latin typeface="楷体" panose="02010609060101010101" pitchFamily="49" charset="-122"/>
            <a:ea typeface="楷体" panose="02010609060101010101" pitchFamily="49" charset="-122"/>
          </a:endParaRPr>
        </a:p>
      </dgm:t>
    </dgm:pt>
    <dgm:pt modelId="{0B36980F-7305-41B3-88BB-BA0C5E34114A}" cxnId="{7133A75D-3B3E-4EA7-9B0C-ADA1C7E3379F}" type="parTrans">
      <dgm:prSet/>
      <dgm:spPr/>
    </dgm:pt>
    <dgm:pt modelId="{CD81960E-7895-4B5E-BB9F-9E833C5EAA0F}" cxnId="{7133A75D-3B3E-4EA7-9B0C-ADA1C7E3379F}" type="sibTrans">
      <dgm:prSet/>
      <dgm:spPr/>
    </dgm:pt>
    <dgm:pt modelId="{1527F54C-768C-4F9A-B86D-1E9A1CB6D1E3}">
      <dgm:prSet phldr="0" custT="0"/>
      <dgm:spPr/>
      <dgm:t>
        <a:bodyPr vert="horz" wrap="square"/>
        <a:p>
          <a:pPr algn="l">
            <a:lnSpc>
              <a:spcPct val="100000"/>
            </a:lnSpc>
            <a:spcBef>
              <a:spcPct val="0"/>
            </a:spcBef>
            <a:spcAft>
              <a:spcPct val="15000"/>
            </a:spcAft>
          </a:pPr>
          <a:r>
            <a:rPr lang="zh-CN" altLang="en-US">
              <a:latin typeface="楷体" panose="02010609060101010101" pitchFamily="49" charset="-122"/>
              <a:ea typeface="楷体" panose="02010609060101010101" pitchFamily="49" charset="-122"/>
            </a:rPr>
            <a:t>基于</a:t>
          </a:r>
          <a:r>
            <a:rPr lang="zh-CN" altLang="en-US">
              <a:latin typeface="楷体" panose="02010609060101010101" pitchFamily="49" charset="-122"/>
              <a:ea typeface="楷体" panose="02010609060101010101" pitchFamily="49" charset="-122"/>
            </a:rPr>
            <a:t>股评文本中提取的</a:t>
          </a:r>
          <a:r>
            <a:rPr lang="zh-CN" altLang="en-US">
              <a:latin typeface="楷体" panose="02010609060101010101" pitchFamily="49" charset="-122"/>
              <a:ea typeface="楷体" panose="02010609060101010101" pitchFamily="49" charset="-122"/>
            </a:rPr>
            <a:t>投资者</a:t>
          </a:r>
          <a:r>
            <a:rPr lang="zh-CN" altLang="en-US">
              <a:latin typeface="楷体" panose="02010609060101010101" pitchFamily="49" charset="-122"/>
              <a:ea typeface="楷体" panose="02010609060101010101" pitchFamily="49" charset="-122"/>
            </a:rPr>
            <a:t>情绪</a:t>
          </a:r>
          <a:endParaRPr lang="zh-CN" altLang="en-US">
            <a:latin typeface="楷体" panose="02010609060101010101" pitchFamily="49" charset="-122"/>
            <a:ea typeface="楷体" panose="02010609060101010101" pitchFamily="49" charset="-122"/>
          </a:endParaRPr>
        </a:p>
      </dgm:t>
    </dgm:pt>
    <dgm:pt modelId="{99E2AD44-40A5-4A85-B34A-7D7FB6FB6AE9}" cxnId="{A7F0CB69-D847-46F0-ACAC-A80DE066DAF8}" type="parTrans">
      <dgm:prSet/>
      <dgm:spPr/>
    </dgm:pt>
    <dgm:pt modelId="{8B6805DE-EAAD-4B75-B342-4093DE74AEF8}" cxnId="{A7F0CB69-D847-46F0-ACAC-A80DE066DAF8}" type="sibTrans">
      <dgm:prSet/>
      <dgm:spPr/>
    </dgm:pt>
    <dgm:pt modelId="{C17EA81B-EE8F-4BEA-9D93-831900C89C00}">
      <dgm:prSet phldrT="[文本]" phldr="0" custT="0"/>
      <dgm:spPr/>
      <dgm:t>
        <a:bodyPr vert="horz" wrap="square"/>
        <a:p>
          <a:pPr>
            <a:lnSpc>
              <a:spcPct val="100000"/>
            </a:lnSpc>
            <a:spcBef>
              <a:spcPct val="0"/>
            </a:spcBef>
            <a:spcAft>
              <a:spcPct val="35000"/>
            </a:spcAft>
          </a:pPr>
          <a:r>
            <a:rPr lang="zh-CN" altLang="en-US" b="1">
              <a:latin typeface="楷体" panose="02010609060101010101" pitchFamily="49" charset="-122"/>
              <a:ea typeface="楷体" panose="02010609060101010101" pitchFamily="49" charset="-122"/>
            </a:rPr>
            <a:t>对</a:t>
          </a:r>
          <a:r>
            <a:rPr lang="zh-CN" altLang="en-US" b="1">
              <a:latin typeface="楷体" panose="02010609060101010101" pitchFamily="49" charset="-122"/>
              <a:ea typeface="楷体" panose="02010609060101010101" pitchFamily="49" charset="-122"/>
            </a:rPr>
            <a:t>沪深 300 指数月度、周度、日度三个频率的股票收益率，以及对日度的交易量</a:t>
          </a:r>
          <a:r>
            <a:rPr lang="zh-CN" altLang="en-US" b="1">
              <a:latin typeface="楷体" panose="02010609060101010101" pitchFamily="49" charset="-122"/>
              <a:ea typeface="楷体" panose="02010609060101010101" pitchFamily="49" charset="-122"/>
            </a:rPr>
            <a:t/>
          </a:r>
          <a:endParaRPr lang="zh-CN" altLang="en-US" b="1">
            <a:latin typeface="楷体" panose="02010609060101010101" pitchFamily="49" charset="-122"/>
            <a:ea typeface="楷体" panose="02010609060101010101" pitchFamily="49" charset="-122"/>
          </a:endParaRPr>
        </a:p>
        <a:p>
          <a:pPr>
            <a:lnSpc>
              <a:spcPct val="100000"/>
            </a:lnSpc>
            <a:spcBef>
              <a:spcPct val="0"/>
            </a:spcBef>
            <a:spcAft>
              <a:spcPct val="35000"/>
            </a:spcAft>
          </a:pPr>
          <a:r>
            <a:rPr lang="zh-CN" altLang="en-US" b="1">
              <a:latin typeface="楷体" panose="02010609060101010101" pitchFamily="49" charset="-122"/>
              <a:ea typeface="楷体" panose="02010609060101010101" pitchFamily="49" charset="-122"/>
            </a:rPr>
            <a:t>和波动性进行了实证分析．</a:t>
          </a:r>
          <a:r>
            <a:rPr lang="zh-CN" altLang="en-US" b="1">
              <a:latin typeface="楷体" panose="02010609060101010101" pitchFamily="49" charset="-122"/>
              <a:ea typeface="楷体" panose="02010609060101010101" pitchFamily="49" charset="-122"/>
            </a:rPr>
            <a:t/>
          </a:r>
          <a:endParaRPr lang="zh-CN" altLang="en-US" b="1">
            <a:latin typeface="楷体" panose="02010609060101010101" pitchFamily="49" charset="-122"/>
            <a:ea typeface="楷体" panose="02010609060101010101" pitchFamily="49" charset="-122"/>
          </a:endParaRPr>
        </a:p>
      </dgm:t>
    </dgm:pt>
    <dgm:pt modelId="{D73C192A-A373-4ACC-BFC9-76609E41CF4E}" cxnId="{752F564B-74CF-412D-A913-02D391D28301}" type="parTrans">
      <dgm:prSet/>
      <dgm:spPr/>
      <dgm:t>
        <a:bodyPr/>
        <a:p>
          <a:endParaRPr lang="zh-CN" altLang="en-US"/>
        </a:p>
      </dgm:t>
    </dgm:pt>
    <dgm:pt modelId="{40C2F390-CB3F-4BF4-827D-B8018A5F3BB7}" cxnId="{752F564B-74CF-412D-A913-02D391D28301}" type="sibTrans">
      <dgm:prSet/>
      <dgm:spPr/>
      <dgm:t>
        <a:bodyPr/>
        <a:p>
          <a:endParaRPr lang="zh-CN" altLang="en-US"/>
        </a:p>
      </dgm:t>
    </dgm:pt>
    <dgm:pt modelId="{2E055442-BDF6-42BD-8A8A-460CDF6F5C5E}">
      <dgm:prSet phldrT="[文本]" phldr="0" custT="0"/>
      <dgm:spPr/>
      <dgm:t>
        <a:bodyPr vert="horz" wrap="square"/>
        <a:p>
          <a:pPr>
            <a:lnSpc>
              <a:spcPct val="100000"/>
            </a:lnSpc>
            <a:spcBef>
              <a:spcPct val="0"/>
            </a:spcBef>
            <a:spcAft>
              <a:spcPct val="15000"/>
            </a:spcAft>
          </a:pPr>
          <a:r>
            <a:rPr lang="zh-CN" altLang="en-US">
              <a:latin typeface="楷体" panose="02010609060101010101" pitchFamily="49" charset="-122"/>
              <a:ea typeface="楷体" panose="02010609060101010101" pitchFamily="49" charset="-122"/>
            </a:rPr>
            <a:t>为了挖掘投资者情绪选定样本和研究方法，构建投资者情绪分类模型和指标</a:t>
          </a:r>
          <a:r>
            <a:rPr lang="zh-CN" altLang="en-US"/>
            <a:t/>
          </a:r>
          <a:endParaRPr lang="zh-CN" altLang="en-US"/>
        </a:p>
      </dgm:t>
    </dgm:pt>
    <dgm:pt modelId="{291EBA52-15FB-4985-9632-D5F9BE62ACD1}" cxnId="{D5FDC8EC-D7DA-44EE-A95B-AAA2AFFC9EA8}" type="parTrans">
      <dgm:prSet/>
      <dgm:spPr/>
      <dgm:t>
        <a:bodyPr/>
        <a:p>
          <a:endParaRPr lang="zh-CN" altLang="en-US"/>
        </a:p>
      </dgm:t>
    </dgm:pt>
    <dgm:pt modelId="{87346316-64F3-4945-9984-33BC77341C9F}" cxnId="{D5FDC8EC-D7DA-44EE-A95B-AAA2AFFC9EA8}" type="sibTrans">
      <dgm:prSet/>
      <dgm:spPr/>
      <dgm:t>
        <a:bodyPr/>
        <a:p>
          <a:endParaRPr lang="zh-CN" altLang="en-US"/>
        </a:p>
      </dgm:t>
    </dgm:pt>
    <dgm:pt modelId="{89CF50F2-3EE8-4308-BA46-57745656A4AA}">
      <dgm:prSet phldrT="[文本]" phldr="0" custT="0"/>
      <dgm:spPr/>
      <dgm:t>
        <a:bodyPr vert="horz" wrap="square"/>
        <a:p>
          <a:pPr>
            <a:lnSpc>
              <a:spcPct val="100000"/>
            </a:lnSpc>
            <a:spcBef>
              <a:spcPct val="0"/>
            </a:spcBef>
            <a:spcAft>
              <a:spcPct val="35000"/>
            </a:spcAft>
          </a:pPr>
          <a:r>
            <a:rPr lang="zh-CN" altLang="en-US" b="1">
              <a:latin typeface="楷体" panose="02010609060101010101" pitchFamily="49" charset="-122"/>
              <a:ea typeface="楷体" panose="02010609060101010101" pitchFamily="49" charset="-122"/>
              <a:cs typeface="楷体" panose="02010609060101010101" pitchFamily="49" charset="-122"/>
            </a:rPr>
            <a:t>补充：</a:t>
          </a:r>
          <a:r>
            <a:rPr lang="zh-CN" altLang="en-US" b="1">
              <a:latin typeface="楷体" panose="02010609060101010101" pitchFamily="49" charset="-122"/>
              <a:ea typeface="楷体" panose="02010609060101010101" pitchFamily="49" charset="-122"/>
              <a:cs typeface="楷体" panose="02010609060101010101" pitchFamily="49" charset="-122"/>
            </a:rPr>
            <a:t>论文结果在一定程度上支持了噪声交易者理论</a:t>
          </a:r>
          <a:r>
            <a:rPr lang="zh-CN" altLang="en-US" b="1">
              <a:latin typeface="楷体" panose="02010609060101010101" pitchFamily="49" charset="-122"/>
              <a:ea typeface="楷体" panose="02010609060101010101" pitchFamily="49" charset="-122"/>
              <a:cs typeface="楷体" panose="02010609060101010101" pitchFamily="49" charset="-122"/>
            </a:rPr>
            <a:t/>
          </a:r>
          <a:endParaRPr lang="zh-CN" altLang="en-US" b="1">
            <a:latin typeface="楷体" panose="02010609060101010101" pitchFamily="49" charset="-122"/>
            <a:ea typeface="楷体" panose="02010609060101010101" pitchFamily="49" charset="-122"/>
            <a:cs typeface="楷体" panose="02010609060101010101" pitchFamily="49" charset="-122"/>
          </a:endParaRPr>
        </a:p>
      </dgm:t>
    </dgm:pt>
    <dgm:pt modelId="{D242A0FB-DF73-49CA-BA3C-BD459F366127}" cxnId="{F8B85DBA-F2A3-458D-8F92-B3F87E52CF1A}" type="parTrans">
      <dgm:prSet/>
      <dgm:spPr/>
      <dgm:t>
        <a:bodyPr/>
        <a:p>
          <a:endParaRPr lang="zh-CN" altLang="en-US"/>
        </a:p>
      </dgm:t>
    </dgm:pt>
    <dgm:pt modelId="{9604C662-124F-4916-B7BB-4DF131431D56}" cxnId="{F8B85DBA-F2A3-458D-8F92-B3F87E52CF1A}" type="sibTrans">
      <dgm:prSet/>
      <dgm:spPr/>
      <dgm:t>
        <a:bodyPr/>
        <a:p>
          <a:endParaRPr lang="zh-CN" altLang="en-US"/>
        </a:p>
      </dgm:t>
    </dgm:pt>
    <dgm:pt modelId="{A4CBB6B8-84E6-41DA-A253-F380CBF4C16F}">
      <dgm:prSet phldrT="[文本]" phldr="0" custT="0"/>
      <dgm:spPr/>
      <dgm:t>
        <a:bodyPr vert="horz" wrap="square"/>
        <a:p>
          <a:pPr>
            <a:lnSpc>
              <a:spcPct val="100000"/>
            </a:lnSpc>
            <a:spcBef>
              <a:spcPct val="0"/>
            </a:spcBef>
            <a:spcAft>
              <a:spcPct val="15000"/>
            </a:spcAft>
          </a:pPr>
          <a:r>
            <a:rPr lang="zh-CN" altLang="en-US">
              <a:latin typeface="楷体" panose="02010609060101010101" pitchFamily="49" charset="-122"/>
              <a:ea typeface="楷体" panose="02010609060101010101" pitchFamily="49" charset="-122"/>
            </a:rPr>
            <a:t/>
          </a:r>
          <a:endParaRPr lang="zh-CN" altLang="en-US">
            <a:latin typeface="楷体" panose="02010609060101010101" pitchFamily="49" charset="-122"/>
            <a:ea typeface="楷体" panose="02010609060101010101" pitchFamily="49" charset="-122"/>
          </a:endParaRPr>
        </a:p>
      </dgm:t>
    </dgm:pt>
    <dgm:pt modelId="{6BF9AA0B-A851-4ABD-9BE8-1336C9738AB8}" cxnId="{4C95402D-D3BA-47FD-9533-0F288D7ABC4B}" type="parTrans">
      <dgm:prSet/>
      <dgm:spPr/>
      <dgm:t>
        <a:bodyPr/>
        <a:p>
          <a:endParaRPr lang="zh-CN" altLang="en-US"/>
        </a:p>
      </dgm:t>
    </dgm:pt>
    <dgm:pt modelId="{B71ACFC2-160E-4438-99B2-0295109B5775}" cxnId="{4C95402D-D3BA-47FD-9533-0F288D7ABC4B}" type="sibTrans">
      <dgm:prSet/>
      <dgm:spPr/>
      <dgm:t>
        <a:bodyPr/>
        <a:p>
          <a:endParaRPr lang="zh-CN" altLang="en-US"/>
        </a:p>
      </dgm:t>
    </dgm:pt>
    <dgm:pt modelId="{4E38DC59-5B5F-4838-A501-8FCA8A1C1F61}">
      <dgm:prSet phldr="0" custT="0"/>
      <dgm:spPr/>
      <dgm:t>
        <a:bodyPr vert="horz" wrap="square"/>
        <a:p>
          <a:pPr>
            <a:lnSpc>
              <a:spcPct val="100000"/>
            </a:lnSpc>
            <a:spcBef>
              <a:spcPct val="0"/>
            </a:spcBef>
            <a:spcAft>
              <a:spcPct val="15000"/>
            </a:spcAft>
          </a:pPr>
          <a:r>
            <a:rPr lang="zh-CN" altLang="en-US">
              <a:latin typeface="楷体" panose="02010609060101010101" pitchFamily="49" charset="-122"/>
              <a:ea typeface="楷体" panose="02010609060101010101" pitchFamily="49" charset="-122"/>
            </a:rPr>
            <a:t/>
          </a:r>
          <a:endParaRPr lang="zh-CN" altLang="en-US">
            <a:latin typeface="楷体" panose="02010609060101010101" pitchFamily="49" charset="-122"/>
            <a:ea typeface="楷体" panose="02010609060101010101" pitchFamily="49" charset="-122"/>
          </a:endParaRPr>
        </a:p>
      </dgm:t>
    </dgm:pt>
    <dgm:pt modelId="{DF3E5C72-4AB1-4748-9C65-DF11E0366A1E}" cxnId="{B8A615EE-FAA1-4D50-8C44-29E64040625E}" type="parTrans">
      <dgm:prSet/>
      <dgm:spPr/>
    </dgm:pt>
    <dgm:pt modelId="{CBF52C52-08A9-4CF1-A0D7-E2B8D7413646}" cxnId="{B8A615EE-FAA1-4D50-8C44-29E64040625E}" type="sibTrans">
      <dgm:prSet/>
      <dgm:spPr/>
    </dgm:pt>
    <dgm:pt modelId="{A1910275-DC98-403F-8716-42A74E9127E1}">
      <dgm:prSet phldr="0" custT="0"/>
      <dgm:spPr/>
      <dgm:t>
        <a:bodyPr vert="horz" wrap="square"/>
        <a:p>
          <a:pPr>
            <a:lnSpc>
              <a:spcPct val="100000"/>
            </a:lnSpc>
            <a:spcBef>
              <a:spcPct val="0"/>
            </a:spcBef>
            <a:spcAft>
              <a:spcPct val="15000"/>
            </a:spcAft>
          </a:pPr>
          <a:r>
            <a:rPr lang="zh-CN" altLang="en-US">
              <a:latin typeface="楷体" panose="02010609060101010101" pitchFamily="49" charset="-122"/>
              <a:ea typeface="楷体" panose="02010609060101010101" pitchFamily="49" charset="-122"/>
            </a:rPr>
            <a:t>根据</a:t>
          </a:r>
          <a:r>
            <a:rPr lang="zh-CN" altLang="en-US">
              <a:latin typeface="楷体" panose="02010609060101010101" pitchFamily="49" charset="-122"/>
              <a:ea typeface="楷体" panose="02010609060101010101" pitchFamily="49" charset="-122"/>
            </a:rPr>
            <a:t>实证分析得出结论</a:t>
          </a:r>
          <a:r>
            <a:rPr lang="zh-CN" altLang="en-US"/>
            <a:t/>
          </a:r>
          <a:endParaRPr lang="zh-CN" altLang="en-US"/>
        </a:p>
      </dgm:t>
    </dgm:pt>
    <dgm:pt modelId="{F9E2BF96-9E15-4557-BFCC-7417B9ED15BF}" cxnId="{089FB8E7-7051-4FD1-A9FF-F0EE33349CE2}" type="parTrans">
      <dgm:prSet/>
      <dgm:spPr/>
    </dgm:pt>
    <dgm:pt modelId="{588D01FE-1535-498E-90F5-82E6814725F1}" cxnId="{089FB8E7-7051-4FD1-A9FF-F0EE33349CE2}" type="sibTrans">
      <dgm:prSet/>
      <dgm:spPr/>
    </dgm:pt>
    <dgm:pt modelId="{7894115B-AABB-46F2-A52E-C27597016790}" type="pres">
      <dgm:prSet presAssocID="{B3B61304-4A0F-4E11-8080-599F9186F6A5}" presName="Name0" presStyleCnt="0">
        <dgm:presLayoutVars>
          <dgm:dir/>
          <dgm:animLvl val="lvl"/>
          <dgm:resizeHandles val="exact"/>
        </dgm:presLayoutVars>
      </dgm:prSet>
      <dgm:spPr/>
    </dgm:pt>
    <dgm:pt modelId="{56D916F2-6768-419D-835D-0E92CC7C803C}" type="pres">
      <dgm:prSet presAssocID="{B3B61304-4A0F-4E11-8080-599F9186F6A5}" presName="tSp" presStyleCnt="0"/>
      <dgm:spPr/>
    </dgm:pt>
    <dgm:pt modelId="{ECD0F423-0D40-44D8-AF71-D97C3F9DF26B}" type="pres">
      <dgm:prSet presAssocID="{B3B61304-4A0F-4E11-8080-599F9186F6A5}" presName="bSp" presStyleCnt="0"/>
      <dgm:spPr/>
    </dgm:pt>
    <dgm:pt modelId="{77157E72-C09D-4CF2-AEC0-0324FBF39226}" type="pres">
      <dgm:prSet presAssocID="{B3B61304-4A0F-4E11-8080-599F9186F6A5}" presName="process" presStyleCnt="0"/>
      <dgm:spPr/>
    </dgm:pt>
    <dgm:pt modelId="{29C62E5B-77E6-4FD6-95C8-E16514EA592F}" type="pres">
      <dgm:prSet presAssocID="{06475F0D-9D1A-4BF5-AEE3-CD3F880BC44A}" presName="composite1" presStyleCnt="0"/>
      <dgm:spPr/>
    </dgm:pt>
    <dgm:pt modelId="{24BEEBBD-4900-44F6-A6F9-3F722A9F3012}" type="pres">
      <dgm:prSet presAssocID="{06475F0D-9D1A-4BF5-AEE3-CD3F880BC44A}" presName="dummyNode1" presStyleCnt="0"/>
      <dgm:spPr/>
    </dgm:pt>
    <dgm:pt modelId="{EA4C33C9-9B7B-4236-9D97-1954A4D46745}" type="pres">
      <dgm:prSet presAssocID="{06475F0D-9D1A-4BF5-AEE3-CD3F880BC44A}" presName="childNode1" presStyleLbl="bgAcc1" presStyleIdx="0" presStyleCnt="3">
        <dgm:presLayoutVars>
          <dgm:bulletEnabled val="1"/>
        </dgm:presLayoutVars>
      </dgm:prSet>
      <dgm:spPr/>
    </dgm:pt>
    <dgm:pt modelId="{1E8A37B1-D464-40AA-8171-F21D027B523A}" type="pres">
      <dgm:prSet presAssocID="{06475F0D-9D1A-4BF5-AEE3-CD3F880BC44A}" presName="childNode1tx" presStyleCnt="0">
        <dgm:presLayoutVars>
          <dgm:bulletEnabled val="1"/>
        </dgm:presLayoutVars>
      </dgm:prSet>
      <dgm:spPr/>
    </dgm:pt>
    <dgm:pt modelId="{50F89035-D090-4CAD-827E-5FE864D0CC7D}" type="pres">
      <dgm:prSet presAssocID="{06475F0D-9D1A-4BF5-AEE3-CD3F880BC44A}" presName="parentNode1" presStyleLbl="node1" presStyleIdx="0" presStyleCnt="3">
        <dgm:presLayoutVars>
          <dgm:chMax val="1"/>
          <dgm:bulletEnabled val="1"/>
        </dgm:presLayoutVars>
      </dgm:prSet>
      <dgm:spPr/>
    </dgm:pt>
    <dgm:pt modelId="{920CA769-40FC-4401-A1E0-FD4D856E9B21}" type="pres">
      <dgm:prSet presAssocID="{06475F0D-9D1A-4BF5-AEE3-CD3F880BC44A}" presName="connSite1" presStyleCnt="0"/>
      <dgm:spPr/>
    </dgm:pt>
    <dgm:pt modelId="{B871E909-CC84-4270-8398-F5F049AEA932}" type="pres">
      <dgm:prSet presAssocID="{4BD710C9-2F9D-441E-B548-A9989C0147D7}" presName="Name9" presStyleLbl="sibTrans2D1" presStyleIdx="0" presStyleCnt="2"/>
      <dgm:spPr/>
    </dgm:pt>
    <dgm:pt modelId="{5381038C-A52C-40F2-AE25-892F98A4F272}" type="pres">
      <dgm:prSet presAssocID="{C17EA81B-EE8F-4BEA-9D93-831900C89C00}" presName="composite2" presStyleCnt="0"/>
      <dgm:spPr/>
    </dgm:pt>
    <dgm:pt modelId="{8C60EF28-DEE2-471E-9110-F1DE84254762}" type="pres">
      <dgm:prSet presAssocID="{C17EA81B-EE8F-4BEA-9D93-831900C89C00}" presName="dummyNode2" presStyleCnt="0"/>
      <dgm:spPr/>
    </dgm:pt>
    <dgm:pt modelId="{8C4A7715-D8F8-4D2B-94CE-98F25CB35172}" type="pres">
      <dgm:prSet presAssocID="{C17EA81B-EE8F-4BEA-9D93-831900C89C00}" presName="childNode2" presStyleLbl="bgAcc1" presStyleIdx="1" presStyleCnt="3">
        <dgm:presLayoutVars>
          <dgm:bulletEnabled val="1"/>
        </dgm:presLayoutVars>
      </dgm:prSet>
      <dgm:spPr/>
    </dgm:pt>
    <dgm:pt modelId="{E6E63E6B-9802-4903-9CE3-5D4A716AEA02}" type="pres">
      <dgm:prSet presAssocID="{C17EA81B-EE8F-4BEA-9D93-831900C89C00}" presName="childNode2tx" presStyleCnt="0">
        <dgm:presLayoutVars>
          <dgm:bulletEnabled val="1"/>
        </dgm:presLayoutVars>
      </dgm:prSet>
      <dgm:spPr/>
    </dgm:pt>
    <dgm:pt modelId="{D48BF050-6660-4D4F-AF7C-757C782402D6}" type="pres">
      <dgm:prSet presAssocID="{C17EA81B-EE8F-4BEA-9D93-831900C89C00}" presName="parentNode2" presStyleLbl="node1" presStyleIdx="1" presStyleCnt="3">
        <dgm:presLayoutVars>
          <dgm:chMax val="0"/>
          <dgm:bulletEnabled val="1"/>
        </dgm:presLayoutVars>
      </dgm:prSet>
      <dgm:spPr/>
    </dgm:pt>
    <dgm:pt modelId="{0D59B193-1E3C-4187-9E9F-A2912DCADAC6}" type="pres">
      <dgm:prSet presAssocID="{C17EA81B-EE8F-4BEA-9D93-831900C89C00}" presName="connSite2" presStyleCnt="0"/>
      <dgm:spPr/>
    </dgm:pt>
    <dgm:pt modelId="{FB15DAFD-B404-4CB3-9791-947A7CB3C00D}" type="pres">
      <dgm:prSet presAssocID="{40C2F390-CB3F-4BF4-827D-B8018A5F3BB7}" presName="Name18" presStyleLbl="sibTrans2D1" presStyleIdx="1" presStyleCnt="2"/>
      <dgm:spPr/>
    </dgm:pt>
    <dgm:pt modelId="{754F4C32-447F-4E14-8ED3-35A922A043A5}" type="pres">
      <dgm:prSet presAssocID="{89CF50F2-3EE8-4308-BA46-57745656A4AA}" presName="composite1" presStyleCnt="0"/>
      <dgm:spPr/>
    </dgm:pt>
    <dgm:pt modelId="{020AEDA5-DA09-4A53-AF58-AED2EF90E935}" type="pres">
      <dgm:prSet presAssocID="{89CF50F2-3EE8-4308-BA46-57745656A4AA}" presName="dummyNode1" presStyleCnt="0"/>
      <dgm:spPr/>
    </dgm:pt>
    <dgm:pt modelId="{0428F0A0-98D5-457A-BE43-28F46915FA56}" type="pres">
      <dgm:prSet presAssocID="{89CF50F2-3EE8-4308-BA46-57745656A4AA}" presName="childNode1" presStyleLbl="bgAcc1" presStyleIdx="2" presStyleCnt="3">
        <dgm:presLayoutVars>
          <dgm:bulletEnabled val="1"/>
        </dgm:presLayoutVars>
      </dgm:prSet>
      <dgm:spPr/>
    </dgm:pt>
    <dgm:pt modelId="{F4682735-7E21-4BD6-A94E-5C31E3B718FD}" type="pres">
      <dgm:prSet presAssocID="{89CF50F2-3EE8-4308-BA46-57745656A4AA}" presName="childNode1tx" presStyleCnt="0">
        <dgm:presLayoutVars>
          <dgm:bulletEnabled val="1"/>
        </dgm:presLayoutVars>
      </dgm:prSet>
      <dgm:spPr/>
    </dgm:pt>
    <dgm:pt modelId="{E8647766-AE1D-45F8-B3AB-5EEE3BDE8498}" type="pres">
      <dgm:prSet presAssocID="{89CF50F2-3EE8-4308-BA46-57745656A4AA}" presName="parentNode1" presStyleLbl="node1" presStyleIdx="2" presStyleCnt="3">
        <dgm:presLayoutVars>
          <dgm:chMax val="1"/>
          <dgm:bulletEnabled val="1"/>
        </dgm:presLayoutVars>
      </dgm:prSet>
      <dgm:spPr/>
    </dgm:pt>
    <dgm:pt modelId="{96D6127B-1D73-45CB-82BD-67878CD7892E}" type="pres">
      <dgm:prSet presAssocID="{89CF50F2-3EE8-4308-BA46-57745656A4AA}" presName="connSite1" presStyleCnt="0"/>
      <dgm:spPr/>
    </dgm:pt>
  </dgm:ptLst>
  <dgm:cxnLst>
    <dgm:cxn modelId="{5F13F868-E7F9-4D4A-9544-9BD215C5DBD6}" srcId="{B3B61304-4A0F-4E11-8080-599F9186F6A5}" destId="{06475F0D-9D1A-4BF5-AEE3-CD3F880BC44A}" srcOrd="0" destOrd="0" parTransId="{E99562FF-418F-46D1-8F86-E0992ED7BA8E}" sibTransId="{4BD710C9-2F9D-441E-B548-A9989C0147D7}"/>
    <dgm:cxn modelId="{77915B53-44F9-47B0-99BF-064DEC8414D6}" srcId="{06475F0D-9D1A-4BF5-AEE3-CD3F880BC44A}" destId="{FE2A3430-07B7-4AF8-8050-E9E6630C707F}" srcOrd="0" destOrd="0" parTransId="{FB51E315-BC56-4135-BA1D-66E640931F3A}" sibTransId="{9ADD2677-777A-4E9D-AE48-B83F0BAD6874}"/>
    <dgm:cxn modelId="{7133A75D-3B3E-4EA7-9B0C-ADA1C7E3379F}" srcId="{06475F0D-9D1A-4BF5-AEE3-CD3F880BC44A}" destId="{9339E485-EEFB-404D-87F0-9726558E3B52}" srcOrd="1" destOrd="0" parTransId="{0B36980F-7305-41B3-88BB-BA0C5E34114A}" sibTransId="{CD81960E-7895-4B5E-BB9F-9E833C5EAA0F}"/>
    <dgm:cxn modelId="{A7F0CB69-D847-46F0-ACAC-A80DE066DAF8}" srcId="{06475F0D-9D1A-4BF5-AEE3-CD3F880BC44A}" destId="{1527F54C-768C-4F9A-B86D-1E9A1CB6D1E3}" srcOrd="2" destOrd="0" parTransId="{99E2AD44-40A5-4A85-B34A-7D7FB6FB6AE9}" sibTransId="{8B6805DE-EAAD-4B75-B342-4093DE74AEF8}"/>
    <dgm:cxn modelId="{752F564B-74CF-412D-A913-02D391D28301}" srcId="{B3B61304-4A0F-4E11-8080-599F9186F6A5}" destId="{C17EA81B-EE8F-4BEA-9D93-831900C89C00}" srcOrd="1" destOrd="0" parTransId="{D73C192A-A373-4ACC-BFC9-76609E41CF4E}" sibTransId="{40C2F390-CB3F-4BF4-827D-B8018A5F3BB7}"/>
    <dgm:cxn modelId="{D5FDC8EC-D7DA-44EE-A95B-AAA2AFFC9EA8}" srcId="{C17EA81B-EE8F-4BEA-9D93-831900C89C00}" destId="{2E055442-BDF6-42BD-8A8A-460CDF6F5C5E}" srcOrd="0" destOrd="1" parTransId="{291EBA52-15FB-4985-9632-D5F9BE62ACD1}" sibTransId="{87346316-64F3-4945-9984-33BC77341C9F}"/>
    <dgm:cxn modelId="{F8B85DBA-F2A3-458D-8F92-B3F87E52CF1A}" srcId="{B3B61304-4A0F-4E11-8080-599F9186F6A5}" destId="{89CF50F2-3EE8-4308-BA46-57745656A4AA}" srcOrd="2" destOrd="0" parTransId="{D242A0FB-DF73-49CA-BA3C-BD459F366127}" sibTransId="{9604C662-124F-4916-B7BB-4DF131431D56}"/>
    <dgm:cxn modelId="{4C95402D-D3BA-47FD-9533-0F288D7ABC4B}" srcId="{89CF50F2-3EE8-4308-BA46-57745656A4AA}" destId="{A4CBB6B8-84E6-41DA-A253-F380CBF4C16F}" srcOrd="0" destOrd="2" parTransId="{6BF9AA0B-A851-4ABD-9BE8-1336C9738AB8}" sibTransId="{B71ACFC2-160E-4438-99B2-0295109B5775}"/>
    <dgm:cxn modelId="{B8A615EE-FAA1-4D50-8C44-29E64040625E}" srcId="{89CF50F2-3EE8-4308-BA46-57745656A4AA}" destId="{4E38DC59-5B5F-4838-A501-8FCA8A1C1F61}" srcOrd="1" destOrd="2" parTransId="{DF3E5C72-4AB1-4748-9C65-DF11E0366A1E}" sibTransId="{CBF52C52-08A9-4CF1-A0D7-E2B8D7413646}"/>
    <dgm:cxn modelId="{089FB8E7-7051-4FD1-A9FF-F0EE33349CE2}" srcId="{89CF50F2-3EE8-4308-BA46-57745656A4AA}" destId="{A1910275-DC98-403F-8716-42A74E9127E1}" srcOrd="2" destOrd="2" parTransId="{F9E2BF96-9E15-4557-BFCC-7417B9ED15BF}" sibTransId="{588D01FE-1535-498E-90F5-82E6814725F1}"/>
    <dgm:cxn modelId="{EDBA1D3C-39E2-4E81-B039-87FD54FEEEF8}" type="presOf" srcId="{B3B61304-4A0F-4E11-8080-599F9186F6A5}" destId="{7894115B-AABB-46F2-A52E-C27597016790}" srcOrd="0" destOrd="0" presId="urn:microsoft.com/office/officeart/2005/8/layout/hProcess4"/>
    <dgm:cxn modelId="{857D785B-226C-4F7A-B81C-0D4BB554CB5D}" type="presParOf" srcId="{7894115B-AABB-46F2-A52E-C27597016790}" destId="{56D916F2-6768-419D-835D-0E92CC7C803C}" srcOrd="0" destOrd="0" presId="urn:microsoft.com/office/officeart/2005/8/layout/hProcess4"/>
    <dgm:cxn modelId="{97519445-FB81-4D86-87C7-CD0784775394}" type="presParOf" srcId="{7894115B-AABB-46F2-A52E-C27597016790}" destId="{ECD0F423-0D40-44D8-AF71-D97C3F9DF26B}" srcOrd="1" destOrd="0" presId="urn:microsoft.com/office/officeart/2005/8/layout/hProcess4"/>
    <dgm:cxn modelId="{07087A35-F4AD-49AC-93CE-428098E5EC77}" type="presParOf" srcId="{7894115B-AABB-46F2-A52E-C27597016790}" destId="{77157E72-C09D-4CF2-AEC0-0324FBF39226}" srcOrd="2" destOrd="0" presId="urn:microsoft.com/office/officeart/2005/8/layout/hProcess4"/>
    <dgm:cxn modelId="{77CABC8A-117A-421B-8C3F-31DFF010C3A1}" type="presParOf" srcId="{77157E72-C09D-4CF2-AEC0-0324FBF39226}" destId="{29C62E5B-77E6-4FD6-95C8-E16514EA592F}" srcOrd="0" destOrd="2" presId="urn:microsoft.com/office/officeart/2005/8/layout/hProcess4"/>
    <dgm:cxn modelId="{7C3811F2-8AF1-41E1-9443-6384C1C1A6C7}" type="presParOf" srcId="{29C62E5B-77E6-4FD6-95C8-E16514EA592F}" destId="{24BEEBBD-4900-44F6-A6F9-3F722A9F3012}" srcOrd="0" destOrd="0" presId="urn:microsoft.com/office/officeart/2005/8/layout/hProcess4"/>
    <dgm:cxn modelId="{67DB4320-2DCD-4216-99DC-F9082F9B6F00}" type="presParOf" srcId="{29C62E5B-77E6-4FD6-95C8-E16514EA592F}" destId="{EA4C33C9-9B7B-4236-9D97-1954A4D46745}" srcOrd="1" destOrd="0" presId="urn:microsoft.com/office/officeart/2005/8/layout/hProcess4"/>
    <dgm:cxn modelId="{666955AA-7C7E-4CA3-9F36-3C5103C3F67E}" type="presOf" srcId="{FE2A3430-07B7-4AF8-8050-E9E6630C707F}" destId="{EA4C33C9-9B7B-4236-9D97-1954A4D46745}" srcOrd="0" destOrd="0" presId="urn:microsoft.com/office/officeart/2005/8/layout/hProcess4"/>
    <dgm:cxn modelId="{61403F5D-A4D6-4C61-814E-8FA4F7D34BE7}" type="presOf" srcId="{9339E485-EEFB-404D-87F0-9726558E3B52}" destId="{EA4C33C9-9B7B-4236-9D97-1954A4D46745}" srcOrd="0" destOrd="1" presId="urn:microsoft.com/office/officeart/2005/8/layout/hProcess4"/>
    <dgm:cxn modelId="{A4AB711A-7AA2-4747-A8A0-76B78A2FCB12}" type="presOf" srcId="{1527F54C-768C-4F9A-B86D-1E9A1CB6D1E3}" destId="{EA4C33C9-9B7B-4236-9D97-1954A4D46745}" srcOrd="0" destOrd="2" presId="urn:microsoft.com/office/officeart/2005/8/layout/hProcess4"/>
    <dgm:cxn modelId="{1BB9E809-E84B-4DF5-9BA6-52B9CD17E81E}" type="presParOf" srcId="{29C62E5B-77E6-4FD6-95C8-E16514EA592F}" destId="{1E8A37B1-D464-40AA-8171-F21D027B523A}" srcOrd="2" destOrd="0" presId="urn:microsoft.com/office/officeart/2005/8/layout/hProcess4"/>
    <dgm:cxn modelId="{7268FCEB-306A-4479-BCAB-3B3CBF63059E}" type="presOf" srcId="{FE2A3430-07B7-4AF8-8050-E9E6630C707F}" destId="{1E8A37B1-D464-40AA-8171-F21D027B523A}" srcOrd="1" destOrd="0" presId="urn:microsoft.com/office/officeart/2005/8/layout/hProcess4"/>
    <dgm:cxn modelId="{86A969E3-3E52-4541-94A1-3E607C1D2FF4}" type="presOf" srcId="{9339E485-EEFB-404D-87F0-9726558E3B52}" destId="{1E8A37B1-D464-40AA-8171-F21D027B523A}" srcOrd="1" destOrd="1" presId="urn:microsoft.com/office/officeart/2005/8/layout/hProcess4"/>
    <dgm:cxn modelId="{CBE35DCE-B2A6-4D58-9BE8-B1B8C821CD9E}" type="presOf" srcId="{1527F54C-768C-4F9A-B86D-1E9A1CB6D1E3}" destId="{1E8A37B1-D464-40AA-8171-F21D027B523A}" srcOrd="1" destOrd="2" presId="urn:microsoft.com/office/officeart/2005/8/layout/hProcess4"/>
    <dgm:cxn modelId="{DEDD492A-4FEE-4F19-9B1D-68E621383A1B}" type="presParOf" srcId="{29C62E5B-77E6-4FD6-95C8-E16514EA592F}" destId="{50F89035-D090-4CAD-827E-5FE864D0CC7D}" srcOrd="3" destOrd="0" presId="urn:microsoft.com/office/officeart/2005/8/layout/hProcess4"/>
    <dgm:cxn modelId="{697758DC-AAB3-40F9-AD3D-4977489B83A5}" type="presOf" srcId="{06475F0D-9D1A-4BF5-AEE3-CD3F880BC44A}" destId="{50F89035-D090-4CAD-827E-5FE864D0CC7D}" srcOrd="0" destOrd="0" presId="urn:microsoft.com/office/officeart/2005/8/layout/hProcess4"/>
    <dgm:cxn modelId="{5534A27E-9964-491C-8570-7AC0BEC40D44}" type="presParOf" srcId="{29C62E5B-77E6-4FD6-95C8-E16514EA592F}" destId="{920CA769-40FC-4401-A1E0-FD4D856E9B21}" srcOrd="4" destOrd="0" presId="urn:microsoft.com/office/officeart/2005/8/layout/hProcess4"/>
    <dgm:cxn modelId="{824963AD-03DF-4862-8CA7-F365763E1419}" type="presParOf" srcId="{77157E72-C09D-4CF2-AEC0-0324FBF39226}" destId="{B871E909-CC84-4270-8398-F5F049AEA932}" srcOrd="1" destOrd="2" presId="urn:microsoft.com/office/officeart/2005/8/layout/hProcess4"/>
    <dgm:cxn modelId="{F405D9D2-2A78-4B31-BE4A-835349DCE189}" type="presOf" srcId="{4BD710C9-2F9D-441E-B548-A9989C0147D7}" destId="{B871E909-CC84-4270-8398-F5F049AEA932}" srcOrd="0" destOrd="0" presId="urn:microsoft.com/office/officeart/2005/8/layout/hProcess4"/>
    <dgm:cxn modelId="{F62C2EF1-614E-4687-9E10-8BD28EA35D0D}" type="presParOf" srcId="{77157E72-C09D-4CF2-AEC0-0324FBF39226}" destId="{5381038C-A52C-40F2-AE25-892F98A4F272}" srcOrd="2" destOrd="2" presId="urn:microsoft.com/office/officeart/2005/8/layout/hProcess4"/>
    <dgm:cxn modelId="{6B92C128-7DF3-45D6-9B0C-521DF2A06A3A}" type="presParOf" srcId="{5381038C-A52C-40F2-AE25-892F98A4F272}" destId="{8C60EF28-DEE2-471E-9110-F1DE84254762}" srcOrd="0" destOrd="2" presId="urn:microsoft.com/office/officeart/2005/8/layout/hProcess4"/>
    <dgm:cxn modelId="{BD983459-1408-4F57-9096-9FEC18DD9AB9}" type="presParOf" srcId="{5381038C-A52C-40F2-AE25-892F98A4F272}" destId="{8C4A7715-D8F8-4D2B-94CE-98F25CB35172}" srcOrd="1" destOrd="2" presId="urn:microsoft.com/office/officeart/2005/8/layout/hProcess4"/>
    <dgm:cxn modelId="{68E6FFA3-3F39-416E-9968-0B6FAC798C24}" type="presOf" srcId="{2E055442-BDF6-42BD-8A8A-460CDF6F5C5E}" destId="{8C4A7715-D8F8-4D2B-94CE-98F25CB35172}" srcOrd="0" destOrd="0" presId="urn:microsoft.com/office/officeart/2005/8/layout/hProcess4"/>
    <dgm:cxn modelId="{1CAA0A5A-75AA-4D73-BEAD-7DB5EEED58B5}" type="presParOf" srcId="{5381038C-A52C-40F2-AE25-892F98A4F272}" destId="{E6E63E6B-9802-4903-9CE3-5D4A716AEA02}" srcOrd="2" destOrd="2" presId="urn:microsoft.com/office/officeart/2005/8/layout/hProcess4"/>
    <dgm:cxn modelId="{61F50578-98A8-493E-A98A-9B0C79E78AB0}" type="presOf" srcId="{2E055442-BDF6-42BD-8A8A-460CDF6F5C5E}" destId="{E6E63E6B-9802-4903-9CE3-5D4A716AEA02}" srcOrd="1" destOrd="0" presId="urn:microsoft.com/office/officeart/2005/8/layout/hProcess4"/>
    <dgm:cxn modelId="{FCB2B665-BDD1-4C95-8EF7-278D6428834F}" type="presParOf" srcId="{5381038C-A52C-40F2-AE25-892F98A4F272}" destId="{D48BF050-6660-4D4F-AF7C-757C782402D6}" srcOrd="3" destOrd="2" presId="urn:microsoft.com/office/officeart/2005/8/layout/hProcess4"/>
    <dgm:cxn modelId="{361DCF2B-9B57-4998-9651-7D181E326384}" type="presOf" srcId="{C17EA81B-EE8F-4BEA-9D93-831900C89C00}" destId="{D48BF050-6660-4D4F-AF7C-757C782402D6}" srcOrd="0" destOrd="0" presId="urn:microsoft.com/office/officeart/2005/8/layout/hProcess4"/>
    <dgm:cxn modelId="{F5D87858-3A9F-40E9-8EE4-ABD7C0ED092B}" type="presParOf" srcId="{5381038C-A52C-40F2-AE25-892F98A4F272}" destId="{0D59B193-1E3C-4187-9E9F-A2912DCADAC6}" srcOrd="4" destOrd="2" presId="urn:microsoft.com/office/officeart/2005/8/layout/hProcess4"/>
    <dgm:cxn modelId="{C6BA2B5D-FFA7-42B3-B378-B023D65D2C2E}" type="presParOf" srcId="{77157E72-C09D-4CF2-AEC0-0324FBF39226}" destId="{FB15DAFD-B404-4CB3-9791-947A7CB3C00D}" srcOrd="3" destOrd="2" presId="urn:microsoft.com/office/officeart/2005/8/layout/hProcess4"/>
    <dgm:cxn modelId="{1FC2B997-21D1-43A4-B06D-3FC3BCAD0B96}" type="presOf" srcId="{40C2F390-CB3F-4BF4-827D-B8018A5F3BB7}" destId="{FB15DAFD-B404-4CB3-9791-947A7CB3C00D}" srcOrd="0" destOrd="0" presId="urn:microsoft.com/office/officeart/2005/8/layout/hProcess4"/>
    <dgm:cxn modelId="{FCE63879-8EB3-47BE-929F-D79F283606C6}" type="presParOf" srcId="{77157E72-C09D-4CF2-AEC0-0324FBF39226}" destId="{754F4C32-447F-4E14-8ED3-35A922A043A5}" srcOrd="4" destOrd="2" presId="urn:microsoft.com/office/officeart/2005/8/layout/hProcess4"/>
    <dgm:cxn modelId="{5153E736-4E83-4192-92E0-971F31204FD4}" type="presParOf" srcId="{754F4C32-447F-4E14-8ED3-35A922A043A5}" destId="{020AEDA5-DA09-4A53-AF58-AED2EF90E935}" srcOrd="0" destOrd="4" presId="urn:microsoft.com/office/officeart/2005/8/layout/hProcess4"/>
    <dgm:cxn modelId="{09D242B2-1073-4859-9A7B-A15DF42D4CE8}" type="presParOf" srcId="{754F4C32-447F-4E14-8ED3-35A922A043A5}" destId="{0428F0A0-98D5-457A-BE43-28F46915FA56}" srcOrd="1" destOrd="4" presId="urn:microsoft.com/office/officeart/2005/8/layout/hProcess4"/>
    <dgm:cxn modelId="{81B95348-0BA9-426B-95BA-68D7E7F60A74}" type="presOf" srcId="{A4CBB6B8-84E6-41DA-A253-F380CBF4C16F}" destId="{0428F0A0-98D5-457A-BE43-28F46915FA56}" srcOrd="0" destOrd="0" presId="urn:microsoft.com/office/officeart/2005/8/layout/hProcess4"/>
    <dgm:cxn modelId="{501A3DB6-CBD3-457C-94F2-83066E4F538C}" type="presOf" srcId="{4E38DC59-5B5F-4838-A501-8FCA8A1C1F61}" destId="{0428F0A0-98D5-457A-BE43-28F46915FA56}" srcOrd="0" destOrd="1" presId="urn:microsoft.com/office/officeart/2005/8/layout/hProcess4"/>
    <dgm:cxn modelId="{6349174C-71C5-4BC4-8420-E4D8073058A4}" type="presOf" srcId="{A1910275-DC98-403F-8716-42A74E9127E1}" destId="{0428F0A0-98D5-457A-BE43-28F46915FA56}" srcOrd="0" destOrd="2" presId="urn:microsoft.com/office/officeart/2005/8/layout/hProcess4"/>
    <dgm:cxn modelId="{FC118807-6F2F-462A-A1A8-11F6984A4B13}" type="presParOf" srcId="{754F4C32-447F-4E14-8ED3-35A922A043A5}" destId="{F4682735-7E21-4BD6-A94E-5C31E3B718FD}" srcOrd="2" destOrd="4" presId="urn:microsoft.com/office/officeart/2005/8/layout/hProcess4"/>
    <dgm:cxn modelId="{97B7B129-7F59-463E-97E7-682827C8D3C2}" type="presOf" srcId="{A4CBB6B8-84E6-41DA-A253-F380CBF4C16F}" destId="{F4682735-7E21-4BD6-A94E-5C31E3B718FD}" srcOrd="1" destOrd="0" presId="urn:microsoft.com/office/officeart/2005/8/layout/hProcess4"/>
    <dgm:cxn modelId="{241BFCAF-2966-4DA8-BA36-A8A780E4BA72}" type="presOf" srcId="{4E38DC59-5B5F-4838-A501-8FCA8A1C1F61}" destId="{F4682735-7E21-4BD6-A94E-5C31E3B718FD}" srcOrd="1" destOrd="1" presId="urn:microsoft.com/office/officeart/2005/8/layout/hProcess4"/>
    <dgm:cxn modelId="{646A6BEF-E7DB-4164-8ECF-5E6379CA000B}" type="presOf" srcId="{A1910275-DC98-403F-8716-42A74E9127E1}" destId="{F4682735-7E21-4BD6-A94E-5C31E3B718FD}" srcOrd="1" destOrd="2" presId="urn:microsoft.com/office/officeart/2005/8/layout/hProcess4"/>
    <dgm:cxn modelId="{B392DA60-0EE0-418A-A6ED-885A02769182}" type="presParOf" srcId="{754F4C32-447F-4E14-8ED3-35A922A043A5}" destId="{E8647766-AE1D-45F8-B3AB-5EEE3BDE8498}" srcOrd="3" destOrd="4" presId="urn:microsoft.com/office/officeart/2005/8/layout/hProcess4"/>
    <dgm:cxn modelId="{75234B45-233E-46B9-B1ED-39B54F8C633D}" type="presOf" srcId="{89CF50F2-3EE8-4308-BA46-57745656A4AA}" destId="{E8647766-AE1D-45F8-B3AB-5EEE3BDE8498}" srcOrd="0" destOrd="0" presId="urn:microsoft.com/office/officeart/2005/8/layout/hProcess4"/>
    <dgm:cxn modelId="{E0E0A388-1DA6-4033-BAC0-619CB539A4D4}" type="presParOf" srcId="{754F4C32-447F-4E14-8ED3-35A922A043A5}" destId="{96D6127B-1D73-45CB-82BD-67878CD7892E}" srcOrd="4" destOrd="4" presId="urn:microsoft.com/office/officeart/2005/8/layout/h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8235D3-4B63-452E-82E4-0312BC8CD6F7}" type="doc">
      <dgm:prSet loTypeId="urn:microsoft.com/office/officeart/2005/8/layout/hList3" loCatId="list" qsTypeId="urn:microsoft.com/office/officeart/2005/8/quickstyle/simple1#1" qsCatId="simple" csTypeId="urn:microsoft.com/office/officeart/2005/8/colors/accent5_5#1" csCatId="accent5" phldr="1"/>
      <dgm:spPr/>
      <dgm:t>
        <a:bodyPr/>
        <a:lstStyle/>
        <a:p>
          <a:endParaRPr lang="zh-CN" altLang="en-US"/>
        </a:p>
      </dgm:t>
    </dgm:pt>
    <dgm:pt modelId="{6F52DF18-3CD2-4C38-B017-3CE5F40A27A5}">
      <dgm:prSet phldrT="[文本]"/>
      <dgm:spPr/>
      <dgm:t>
        <a:bodyPr/>
        <a:lstStyle/>
        <a:p>
          <a:r>
            <a:rPr lang="zh-CN" altLang="en-US" dirty="0" smtClean="0"/>
            <a:t>目录</a:t>
          </a:r>
          <a:endParaRPr lang="zh-CN" altLang="en-US" dirty="0"/>
        </a:p>
      </dgm:t>
    </dgm:pt>
    <dgm:pt modelId="{B2ED823A-3E30-4EFF-AF92-2DB0DAAF0433}" cxnId="{AD5812B1-8850-4D10-94D3-003C6551A802}" type="parTrans">
      <dgm:prSet/>
      <dgm:spPr/>
      <dgm:t>
        <a:bodyPr/>
        <a:lstStyle/>
        <a:p>
          <a:endParaRPr lang="zh-CN" altLang="en-US"/>
        </a:p>
      </dgm:t>
    </dgm:pt>
    <dgm:pt modelId="{1A737F2F-E937-4AF8-B95D-433CF418B14A}" cxnId="{AD5812B1-8850-4D10-94D3-003C6551A802}" type="sibTrans">
      <dgm:prSet/>
      <dgm:spPr/>
      <dgm:t>
        <a:bodyPr/>
        <a:lstStyle/>
        <a:p>
          <a:endParaRPr lang="zh-CN" altLang="en-US"/>
        </a:p>
      </dgm:t>
    </dgm:pt>
    <dgm:pt modelId="{2CDA85B4-0597-47AE-84D5-3E4DF72C105B}">
      <dgm:prSet phldrT="[文本]"/>
      <dgm:spPr/>
      <dgm:t>
        <a:bodyPr/>
        <a:lstStyle/>
        <a:p>
          <a:r>
            <a:rPr lang="zh-CN" altLang="en-US" dirty="0" smtClean="0"/>
            <a:t>文献</a:t>
          </a:r>
          <a:endParaRPr lang="en-US" altLang="zh-CN" dirty="0" smtClean="0"/>
        </a:p>
        <a:p>
          <a:r>
            <a:rPr lang="zh-CN" altLang="en-US" dirty="0" smtClean="0"/>
            <a:t>综述</a:t>
          </a:r>
          <a:endParaRPr lang="zh-CN" altLang="en-US" dirty="0"/>
        </a:p>
      </dgm:t>
    </dgm:pt>
    <dgm:pt modelId="{C07C46D8-E60B-4B01-A4E3-19A4EDC80F6B}" cxnId="{89564CF3-1E46-4D6E-9672-5B5A89788583}" type="parTrans">
      <dgm:prSet/>
      <dgm:spPr/>
      <dgm:t>
        <a:bodyPr/>
        <a:lstStyle/>
        <a:p>
          <a:endParaRPr lang="zh-CN" altLang="en-US"/>
        </a:p>
      </dgm:t>
    </dgm:pt>
    <dgm:pt modelId="{93285E9E-B697-4915-9E05-DC32A6A74100}" cxnId="{89564CF3-1E46-4D6E-9672-5B5A89788583}" type="sibTrans">
      <dgm:prSet/>
      <dgm:spPr/>
      <dgm:t>
        <a:bodyPr/>
        <a:lstStyle/>
        <a:p>
          <a:endParaRPr lang="zh-CN" altLang="en-US"/>
        </a:p>
      </dgm:t>
    </dgm:pt>
    <dgm:pt modelId="{2C031773-8801-4254-B885-1A2908C1C18A}">
      <dgm:prSet phldrT="[文本]"/>
      <dgm:spPr/>
      <dgm:t>
        <a:bodyPr/>
        <a:lstStyle/>
        <a:p>
          <a:r>
            <a:rPr lang="zh-CN" altLang="en-US" dirty="0" smtClean="0"/>
            <a:t>基于股评的投资者情绪指标 </a:t>
          </a:r>
          <a:endParaRPr lang="zh-CN" altLang="en-US" dirty="0"/>
        </a:p>
      </dgm:t>
    </dgm:pt>
    <dgm:pt modelId="{636D55BF-03D0-4BD3-9AFD-063171E1AB89}" cxnId="{4A48F835-BE1F-48E6-AA40-7771B3120BD6}" type="parTrans">
      <dgm:prSet/>
      <dgm:spPr/>
      <dgm:t>
        <a:bodyPr/>
        <a:lstStyle/>
        <a:p>
          <a:endParaRPr lang="zh-CN" altLang="en-US"/>
        </a:p>
      </dgm:t>
    </dgm:pt>
    <dgm:pt modelId="{B717E5DE-5C9B-4AAA-89AB-CD2EB8AD3CDB}" cxnId="{4A48F835-BE1F-48E6-AA40-7771B3120BD6}" type="sibTrans">
      <dgm:prSet/>
      <dgm:spPr/>
      <dgm:t>
        <a:bodyPr/>
        <a:lstStyle/>
        <a:p>
          <a:endParaRPr lang="zh-CN" altLang="en-US"/>
        </a:p>
      </dgm:t>
    </dgm:pt>
    <dgm:pt modelId="{CBB05118-647F-4353-8508-3CDA66A2620A}">
      <dgm:prSet phldrT="[文本]"/>
      <dgm:spPr/>
      <dgm:t>
        <a:bodyPr/>
        <a:lstStyle/>
        <a:p>
          <a:r>
            <a:rPr lang="zh-CN" altLang="en-US" dirty="0" smtClean="0"/>
            <a:t>数据和研究方法</a:t>
          </a:r>
          <a:endParaRPr lang="zh-CN" altLang="en-US" dirty="0"/>
        </a:p>
      </dgm:t>
    </dgm:pt>
    <dgm:pt modelId="{4C01CBC7-A7DD-49E1-A47C-74079FFF0574}" cxnId="{5355F5EA-A5D1-4CD2-8A1A-E211777B88F7}" type="parTrans">
      <dgm:prSet/>
      <dgm:spPr/>
      <dgm:t>
        <a:bodyPr/>
        <a:lstStyle/>
        <a:p>
          <a:endParaRPr lang="zh-CN" altLang="en-US"/>
        </a:p>
      </dgm:t>
    </dgm:pt>
    <dgm:pt modelId="{F100378E-5DF4-4FBA-9844-2132E5477DE2}" cxnId="{5355F5EA-A5D1-4CD2-8A1A-E211777B88F7}" type="sibTrans">
      <dgm:prSet/>
      <dgm:spPr/>
      <dgm:t>
        <a:bodyPr/>
        <a:lstStyle/>
        <a:p>
          <a:endParaRPr lang="zh-CN" altLang="en-US"/>
        </a:p>
      </dgm:t>
    </dgm:pt>
    <dgm:pt modelId="{94BCBB61-3C26-4762-9D66-F1EAFCEEA3D0}">
      <dgm:prSet phldrT="[文本]"/>
      <dgm:spPr/>
      <dgm:t>
        <a:bodyPr/>
        <a:lstStyle/>
        <a:p>
          <a:r>
            <a:rPr lang="zh-CN" altLang="en-US" dirty="0" smtClean="0"/>
            <a:t>结束语 </a:t>
          </a:r>
          <a:endParaRPr lang="zh-CN" altLang="en-US" dirty="0"/>
        </a:p>
      </dgm:t>
    </dgm:pt>
    <dgm:pt modelId="{1BA64F24-5FF9-4288-BE56-DC4310B3BAD0}" cxnId="{1058807E-1EDA-440B-9F60-F4DA53859A3B}" type="parTrans">
      <dgm:prSet/>
      <dgm:spPr/>
      <dgm:t>
        <a:bodyPr/>
        <a:lstStyle/>
        <a:p>
          <a:endParaRPr lang="zh-CN" altLang="en-US"/>
        </a:p>
      </dgm:t>
    </dgm:pt>
    <dgm:pt modelId="{B582FB3D-3A90-40A0-B12C-8E3B96FF5260}" cxnId="{1058807E-1EDA-440B-9F60-F4DA53859A3B}" type="sibTrans">
      <dgm:prSet/>
      <dgm:spPr/>
      <dgm:t>
        <a:bodyPr/>
        <a:lstStyle/>
        <a:p>
          <a:endParaRPr lang="zh-CN" altLang="en-US"/>
        </a:p>
      </dgm:t>
    </dgm:pt>
    <dgm:pt modelId="{CF6FEE2D-453D-476C-B844-72780BB66AA9}">
      <dgm:prSet phldrT="[文本]"/>
      <dgm:spPr/>
      <dgm:t>
        <a:bodyPr/>
        <a:lstStyle/>
        <a:p>
          <a:r>
            <a:rPr lang="zh-CN" altLang="en-US" dirty="0" smtClean="0"/>
            <a:t>实证结果及分析</a:t>
          </a:r>
          <a:endParaRPr lang="zh-CN" altLang="en-US" dirty="0"/>
        </a:p>
      </dgm:t>
    </dgm:pt>
    <dgm:pt modelId="{544FEC87-61B8-4C4A-A3DE-80DF6BBF2C1A}" cxnId="{96495640-A882-4B73-B461-39BB322AE103}" type="parTrans">
      <dgm:prSet/>
      <dgm:spPr/>
      <dgm:t>
        <a:bodyPr/>
        <a:lstStyle/>
        <a:p>
          <a:endParaRPr lang="zh-CN" altLang="en-US"/>
        </a:p>
      </dgm:t>
    </dgm:pt>
    <dgm:pt modelId="{B1890D19-10EF-4093-9F1C-712955247952}" cxnId="{96495640-A882-4B73-B461-39BB322AE103}" type="sibTrans">
      <dgm:prSet/>
      <dgm:spPr/>
      <dgm:t>
        <a:bodyPr/>
        <a:lstStyle/>
        <a:p>
          <a:endParaRPr lang="zh-CN" altLang="en-US"/>
        </a:p>
      </dgm:t>
    </dgm:pt>
    <dgm:pt modelId="{D223F9C4-57C2-4B2D-808D-13B4676E4AE5}" type="pres">
      <dgm:prSet presAssocID="{658235D3-4B63-452E-82E4-0312BC8CD6F7}" presName="composite" presStyleCnt="0">
        <dgm:presLayoutVars>
          <dgm:chMax val="1"/>
          <dgm:dir/>
          <dgm:resizeHandles val="exact"/>
        </dgm:presLayoutVars>
      </dgm:prSet>
      <dgm:spPr/>
      <dgm:t>
        <a:bodyPr/>
        <a:lstStyle/>
        <a:p>
          <a:endParaRPr lang="zh-CN" altLang="en-US"/>
        </a:p>
      </dgm:t>
    </dgm:pt>
    <dgm:pt modelId="{2B1B511A-F446-4B3F-A8FB-93640B2B18CC}" type="pres">
      <dgm:prSet presAssocID="{6F52DF18-3CD2-4C38-B017-3CE5F40A27A5}" presName="roof" presStyleLbl="dkBgShp" presStyleIdx="0" presStyleCnt="2" custLinFactNeighborX="-938" custLinFactNeighborY="-5721"/>
      <dgm:spPr/>
      <dgm:t>
        <a:bodyPr/>
        <a:lstStyle/>
        <a:p>
          <a:endParaRPr lang="zh-CN" altLang="en-US"/>
        </a:p>
      </dgm:t>
    </dgm:pt>
    <dgm:pt modelId="{54B321BC-6F3E-43AB-B555-4952D45D57E1}" type="pres">
      <dgm:prSet presAssocID="{6F52DF18-3CD2-4C38-B017-3CE5F40A27A5}" presName="pillars" presStyleCnt="0"/>
      <dgm:spPr/>
    </dgm:pt>
    <dgm:pt modelId="{59AC2543-63AD-4781-9F4E-2C9E54462808}" type="pres">
      <dgm:prSet presAssocID="{6F52DF18-3CD2-4C38-B017-3CE5F40A27A5}" presName="pillar1" presStyleLbl="node1" presStyleIdx="0" presStyleCnt="5">
        <dgm:presLayoutVars>
          <dgm:bulletEnabled val="1"/>
        </dgm:presLayoutVars>
      </dgm:prSet>
      <dgm:spPr/>
      <dgm:t>
        <a:bodyPr/>
        <a:lstStyle/>
        <a:p>
          <a:endParaRPr lang="zh-CN" altLang="en-US"/>
        </a:p>
      </dgm:t>
    </dgm:pt>
    <dgm:pt modelId="{30A7DC9E-58A7-4EFA-AF49-93503BF7318D}" type="pres">
      <dgm:prSet presAssocID="{2C031773-8801-4254-B885-1A2908C1C18A}" presName="pillarX" presStyleLbl="node1" presStyleIdx="1" presStyleCnt="5">
        <dgm:presLayoutVars>
          <dgm:bulletEnabled val="1"/>
        </dgm:presLayoutVars>
      </dgm:prSet>
      <dgm:spPr/>
      <dgm:t>
        <a:bodyPr/>
        <a:lstStyle/>
        <a:p>
          <a:endParaRPr lang="zh-CN" altLang="en-US"/>
        </a:p>
      </dgm:t>
    </dgm:pt>
    <dgm:pt modelId="{A1C9F5BF-C80F-4750-80F9-C716D5352F3F}" type="pres">
      <dgm:prSet presAssocID="{CBB05118-647F-4353-8508-3CDA66A2620A}" presName="pillarX" presStyleLbl="node1" presStyleIdx="2" presStyleCnt="5">
        <dgm:presLayoutVars>
          <dgm:bulletEnabled val="1"/>
        </dgm:presLayoutVars>
      </dgm:prSet>
      <dgm:spPr/>
      <dgm:t>
        <a:bodyPr/>
        <a:lstStyle/>
        <a:p>
          <a:endParaRPr lang="zh-CN" altLang="en-US"/>
        </a:p>
      </dgm:t>
    </dgm:pt>
    <dgm:pt modelId="{F2DD1087-5048-44A4-8FC8-BCF6E52B74FB}" type="pres">
      <dgm:prSet presAssocID="{CF6FEE2D-453D-476C-B844-72780BB66AA9}" presName="pillarX" presStyleLbl="node1" presStyleIdx="3" presStyleCnt="5">
        <dgm:presLayoutVars>
          <dgm:bulletEnabled val="1"/>
        </dgm:presLayoutVars>
      </dgm:prSet>
      <dgm:spPr/>
      <dgm:t>
        <a:bodyPr/>
        <a:lstStyle/>
        <a:p>
          <a:endParaRPr lang="zh-CN" altLang="en-US"/>
        </a:p>
      </dgm:t>
    </dgm:pt>
    <dgm:pt modelId="{311BEADC-15A9-40E4-AFBF-1D0AB5EEBC8D}" type="pres">
      <dgm:prSet presAssocID="{94BCBB61-3C26-4762-9D66-F1EAFCEEA3D0}" presName="pillarX" presStyleLbl="node1" presStyleIdx="4" presStyleCnt="5">
        <dgm:presLayoutVars>
          <dgm:bulletEnabled val="1"/>
        </dgm:presLayoutVars>
      </dgm:prSet>
      <dgm:spPr/>
      <dgm:t>
        <a:bodyPr/>
        <a:lstStyle/>
        <a:p>
          <a:endParaRPr lang="zh-CN" altLang="en-US"/>
        </a:p>
      </dgm:t>
    </dgm:pt>
    <dgm:pt modelId="{F387A75D-9F7F-4BC7-A2F5-1A892AB4B4E5}" type="pres">
      <dgm:prSet presAssocID="{6F52DF18-3CD2-4C38-B017-3CE5F40A27A5}" presName="base" presStyleLbl="dkBgShp" presStyleIdx="1" presStyleCnt="2"/>
      <dgm:spPr/>
    </dgm:pt>
  </dgm:ptLst>
  <dgm:cxnLst>
    <dgm:cxn modelId="{AD5812B1-8850-4D10-94D3-003C6551A802}" srcId="{658235D3-4B63-452E-82E4-0312BC8CD6F7}" destId="{6F52DF18-3CD2-4C38-B017-3CE5F40A27A5}" srcOrd="0" destOrd="0" parTransId="{B2ED823A-3E30-4EFF-AF92-2DB0DAAF0433}" sibTransId="{1A737F2F-E937-4AF8-B95D-433CF418B14A}"/>
    <dgm:cxn modelId="{1058807E-1EDA-440B-9F60-F4DA53859A3B}" srcId="{6F52DF18-3CD2-4C38-B017-3CE5F40A27A5}" destId="{94BCBB61-3C26-4762-9D66-F1EAFCEEA3D0}" srcOrd="4" destOrd="0" parTransId="{1BA64F24-5FF9-4288-BE56-DC4310B3BAD0}" sibTransId="{B582FB3D-3A90-40A0-B12C-8E3B96FF5260}"/>
    <dgm:cxn modelId="{4A48F835-BE1F-48E6-AA40-7771B3120BD6}" srcId="{6F52DF18-3CD2-4C38-B017-3CE5F40A27A5}" destId="{2C031773-8801-4254-B885-1A2908C1C18A}" srcOrd="1" destOrd="0" parTransId="{636D55BF-03D0-4BD3-9AFD-063171E1AB89}" sibTransId="{B717E5DE-5C9B-4AAA-89AB-CD2EB8AD3CDB}"/>
    <dgm:cxn modelId="{2F592567-2E08-4AE1-94B3-D0CB31EF6FCE}" type="presOf" srcId="{2C031773-8801-4254-B885-1A2908C1C18A}" destId="{30A7DC9E-58A7-4EFA-AF49-93503BF7318D}" srcOrd="0" destOrd="0" presId="urn:microsoft.com/office/officeart/2005/8/layout/hList3"/>
    <dgm:cxn modelId="{8625F69D-4378-47D8-8890-05D3FD09A430}" type="presOf" srcId="{6F52DF18-3CD2-4C38-B017-3CE5F40A27A5}" destId="{2B1B511A-F446-4B3F-A8FB-93640B2B18CC}" srcOrd="0" destOrd="0" presId="urn:microsoft.com/office/officeart/2005/8/layout/hList3"/>
    <dgm:cxn modelId="{4D95E2A7-FDC8-46BD-8227-9B5F21AE830E}" type="presOf" srcId="{2CDA85B4-0597-47AE-84D5-3E4DF72C105B}" destId="{59AC2543-63AD-4781-9F4E-2C9E54462808}" srcOrd="0" destOrd="0" presId="urn:microsoft.com/office/officeart/2005/8/layout/hList3"/>
    <dgm:cxn modelId="{5355F5EA-A5D1-4CD2-8A1A-E211777B88F7}" srcId="{6F52DF18-3CD2-4C38-B017-3CE5F40A27A5}" destId="{CBB05118-647F-4353-8508-3CDA66A2620A}" srcOrd="2" destOrd="0" parTransId="{4C01CBC7-A7DD-49E1-A47C-74079FFF0574}" sibTransId="{F100378E-5DF4-4FBA-9844-2132E5477DE2}"/>
    <dgm:cxn modelId="{373CFD7F-7CFC-4602-BC03-61ECCE8F346E}" type="presOf" srcId="{CF6FEE2D-453D-476C-B844-72780BB66AA9}" destId="{F2DD1087-5048-44A4-8FC8-BCF6E52B74FB}" srcOrd="0" destOrd="0" presId="urn:microsoft.com/office/officeart/2005/8/layout/hList3"/>
    <dgm:cxn modelId="{ADF60F30-7B37-4C1F-9836-60ACA0ADB00D}" type="presOf" srcId="{CBB05118-647F-4353-8508-3CDA66A2620A}" destId="{A1C9F5BF-C80F-4750-80F9-C716D5352F3F}" srcOrd="0" destOrd="0" presId="urn:microsoft.com/office/officeart/2005/8/layout/hList3"/>
    <dgm:cxn modelId="{5C0F7599-A5C4-4A72-9315-B98E9C62F53D}" type="presOf" srcId="{94BCBB61-3C26-4762-9D66-F1EAFCEEA3D0}" destId="{311BEADC-15A9-40E4-AFBF-1D0AB5EEBC8D}" srcOrd="0" destOrd="0" presId="urn:microsoft.com/office/officeart/2005/8/layout/hList3"/>
    <dgm:cxn modelId="{96495640-A882-4B73-B461-39BB322AE103}" srcId="{6F52DF18-3CD2-4C38-B017-3CE5F40A27A5}" destId="{CF6FEE2D-453D-476C-B844-72780BB66AA9}" srcOrd="3" destOrd="0" parTransId="{544FEC87-61B8-4C4A-A3DE-80DF6BBF2C1A}" sibTransId="{B1890D19-10EF-4093-9F1C-712955247952}"/>
    <dgm:cxn modelId="{C2009BA8-829A-4F59-96DF-0CFFAC73A377}" type="presOf" srcId="{658235D3-4B63-452E-82E4-0312BC8CD6F7}" destId="{D223F9C4-57C2-4B2D-808D-13B4676E4AE5}" srcOrd="0" destOrd="0" presId="urn:microsoft.com/office/officeart/2005/8/layout/hList3"/>
    <dgm:cxn modelId="{89564CF3-1E46-4D6E-9672-5B5A89788583}" srcId="{6F52DF18-3CD2-4C38-B017-3CE5F40A27A5}" destId="{2CDA85B4-0597-47AE-84D5-3E4DF72C105B}" srcOrd="0" destOrd="0" parTransId="{C07C46D8-E60B-4B01-A4E3-19A4EDC80F6B}" sibTransId="{93285E9E-B697-4915-9E05-DC32A6A74100}"/>
    <dgm:cxn modelId="{25A429F9-CC53-4612-8336-F95476934495}" type="presParOf" srcId="{D223F9C4-57C2-4B2D-808D-13B4676E4AE5}" destId="{2B1B511A-F446-4B3F-A8FB-93640B2B18CC}" srcOrd="0" destOrd="0" presId="urn:microsoft.com/office/officeart/2005/8/layout/hList3"/>
    <dgm:cxn modelId="{11D950CE-423E-460B-B99D-4F1A8A54433F}" type="presParOf" srcId="{D223F9C4-57C2-4B2D-808D-13B4676E4AE5}" destId="{54B321BC-6F3E-43AB-B555-4952D45D57E1}" srcOrd="1" destOrd="0" presId="urn:microsoft.com/office/officeart/2005/8/layout/hList3"/>
    <dgm:cxn modelId="{50799E66-06D6-42AA-B0A8-AD7F95021456}" type="presParOf" srcId="{54B321BC-6F3E-43AB-B555-4952D45D57E1}" destId="{59AC2543-63AD-4781-9F4E-2C9E54462808}" srcOrd="0" destOrd="0" presId="urn:microsoft.com/office/officeart/2005/8/layout/hList3"/>
    <dgm:cxn modelId="{CFBC40C6-065E-41CF-96AB-AB303700ADDF}" type="presParOf" srcId="{54B321BC-6F3E-43AB-B555-4952D45D57E1}" destId="{30A7DC9E-58A7-4EFA-AF49-93503BF7318D}" srcOrd="1" destOrd="0" presId="urn:microsoft.com/office/officeart/2005/8/layout/hList3"/>
    <dgm:cxn modelId="{9739AD6F-1421-4691-9E25-B5EA6FD94678}" type="presParOf" srcId="{54B321BC-6F3E-43AB-B555-4952D45D57E1}" destId="{A1C9F5BF-C80F-4750-80F9-C716D5352F3F}" srcOrd="2" destOrd="0" presId="urn:microsoft.com/office/officeart/2005/8/layout/hList3"/>
    <dgm:cxn modelId="{0581F812-3253-4271-AFB4-552F42CB76C9}" type="presParOf" srcId="{54B321BC-6F3E-43AB-B555-4952D45D57E1}" destId="{F2DD1087-5048-44A4-8FC8-BCF6E52B74FB}" srcOrd="3" destOrd="0" presId="urn:microsoft.com/office/officeart/2005/8/layout/hList3"/>
    <dgm:cxn modelId="{DFF9681E-9DEE-400B-AFCC-31591E84C4A1}" type="presParOf" srcId="{54B321BC-6F3E-43AB-B555-4952D45D57E1}" destId="{311BEADC-15A9-40E4-AFBF-1D0AB5EEBC8D}" srcOrd="4" destOrd="0" presId="urn:microsoft.com/office/officeart/2005/8/layout/hList3"/>
    <dgm:cxn modelId="{C2CF1D74-5413-4C1E-821B-DFE5B54BCA0F}" type="presParOf" srcId="{D223F9C4-57C2-4B2D-808D-13B4676E4AE5}" destId="{F387A75D-9F7F-4BC7-A2F5-1A892AB4B4E5}"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767185" cy="4839970"/>
        <a:chOff x="0" y="0"/>
        <a:chExt cx="11767185" cy="4839970"/>
      </a:xfrm>
    </dsp:grpSpPr>
    <dsp:sp modelId="{EA4C33C9-9B7B-4236-9D97-1954A4D46745}">
      <dsp:nvSpPr>
        <dsp:cNvPr id="4" name="圆角矩形 3"/>
        <dsp:cNvSpPr/>
      </dsp:nvSpPr>
      <dsp:spPr bwMode="white">
        <a:xfrm>
          <a:off x="502937" y="1234192"/>
          <a:ext cx="2875378" cy="2371585"/>
        </a:xfrm>
        <a:prstGeom prst="roundRect">
          <a:avLst>
            <a:gd name="adj" fmla="val 10000"/>
          </a:avLst>
        </a:prstGeom>
      </dsp:spPr>
      <dsp:style>
        <a:lnRef idx="2">
          <a:schemeClr val="dk2"/>
        </a:lnRef>
        <a:fillRef idx="1">
          <a:schemeClr val="dk2">
            <a:alpha val="90000"/>
            <a:tint val="40000"/>
          </a:schemeClr>
        </a:fillRef>
        <a:effectRef idx="0">
          <a:scrgbClr r="0" g="0" b="0"/>
        </a:effectRef>
        <a:fontRef idx="minor"/>
      </dsp:style>
      <dsp:txBody>
        <a:bodyPr vert="horz" wrap="square" lIns="40005" tIns="40005" rIns="40005" bIns="40005"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gn="l">
            <a:lnSpc>
              <a:spcPct val="100000"/>
            </a:lnSpc>
            <a:spcBef>
              <a:spcPct val="0"/>
            </a:spcBef>
            <a:spcAft>
              <a:spcPct val="15000"/>
            </a:spcAft>
            <a:buChar char="•"/>
          </a:pPr>
          <a:endParaRPr lang="zh-CN" altLang="en-US">
            <a:solidFill>
              <a:schemeClr val="dk2"/>
            </a:solidFill>
            <a:latin typeface="楷体" panose="02010609060101010101" pitchFamily="49" charset="-122"/>
            <a:ea typeface="楷体" panose="02010609060101010101" pitchFamily="49" charset="-122"/>
          </a:endParaRPr>
        </a:p>
        <a:p>
          <a:pPr lvl="1" algn="l">
            <a:lnSpc>
              <a:spcPct val="100000"/>
            </a:lnSpc>
            <a:spcBef>
              <a:spcPct val="0"/>
            </a:spcBef>
            <a:spcAft>
              <a:spcPct val="15000"/>
            </a:spcAft>
            <a:buChar char="•"/>
          </a:pPr>
          <a:endParaRPr lang="zh-CN" altLang="en-US">
            <a:solidFill>
              <a:schemeClr val="dk2"/>
            </a:solidFill>
            <a:latin typeface="楷体" panose="02010609060101010101" pitchFamily="49" charset="-122"/>
            <a:ea typeface="楷体" panose="02010609060101010101" pitchFamily="49" charset="-122"/>
          </a:endParaRPr>
        </a:p>
        <a:p>
          <a:pPr lvl="1" algn="l">
            <a:lnSpc>
              <a:spcPct val="100000"/>
            </a:lnSpc>
            <a:spcBef>
              <a:spcPct val="0"/>
            </a:spcBef>
            <a:spcAft>
              <a:spcPct val="15000"/>
            </a:spcAft>
            <a:buChar char="•"/>
          </a:pPr>
          <a:r>
            <a:rPr lang="zh-CN" altLang="en-US">
              <a:solidFill>
                <a:schemeClr val="dk2"/>
              </a:solidFill>
              <a:latin typeface="楷体" panose="02010609060101010101" pitchFamily="49" charset="-122"/>
              <a:ea typeface="楷体" panose="02010609060101010101" pitchFamily="49" charset="-122"/>
            </a:rPr>
            <a:t>基于</a:t>
          </a:r>
          <a:r>
            <a:rPr lang="zh-CN" altLang="en-US">
              <a:solidFill>
                <a:schemeClr val="dk2"/>
              </a:solidFill>
              <a:latin typeface="楷体" panose="02010609060101010101" pitchFamily="49" charset="-122"/>
              <a:ea typeface="楷体" panose="02010609060101010101" pitchFamily="49" charset="-122"/>
            </a:rPr>
            <a:t>股评文本中提取的</a:t>
          </a:r>
          <a:r>
            <a:rPr lang="zh-CN" altLang="en-US">
              <a:solidFill>
                <a:schemeClr val="dk2"/>
              </a:solidFill>
              <a:latin typeface="楷体" panose="02010609060101010101" pitchFamily="49" charset="-122"/>
              <a:ea typeface="楷体" panose="02010609060101010101" pitchFamily="49" charset="-122"/>
            </a:rPr>
            <a:t>投资者</a:t>
          </a:r>
          <a:r>
            <a:rPr lang="zh-CN" altLang="en-US">
              <a:solidFill>
                <a:schemeClr val="dk2"/>
              </a:solidFill>
              <a:latin typeface="楷体" panose="02010609060101010101" pitchFamily="49" charset="-122"/>
              <a:ea typeface="楷体" panose="02010609060101010101" pitchFamily="49" charset="-122"/>
            </a:rPr>
            <a:t>情绪</a:t>
          </a:r>
          <a:endParaRPr lang="zh-CN" altLang="en-US">
            <a:solidFill>
              <a:schemeClr val="dk2"/>
            </a:solidFill>
            <a:latin typeface="楷体" panose="02010609060101010101" pitchFamily="49" charset="-122"/>
            <a:ea typeface="楷体" panose="02010609060101010101" pitchFamily="49" charset="-122"/>
          </a:endParaRPr>
        </a:p>
      </dsp:txBody>
      <dsp:txXfrm>
        <a:off x="502937" y="1234192"/>
        <a:ext cx="2875378" cy="2371585"/>
      </dsp:txXfrm>
    </dsp:sp>
    <dsp:sp modelId="{B871E909-CC84-4270-8398-F5F049AEA932}">
      <dsp:nvSpPr>
        <dsp:cNvPr id="6" name="形状 5"/>
        <dsp:cNvSpPr/>
      </dsp:nvSpPr>
      <dsp:spPr bwMode="white">
        <a:xfrm>
          <a:off x="2049208" y="1641573"/>
          <a:ext cx="3422290" cy="3422290"/>
        </a:xfrm>
        <a:prstGeom prst="leftCircularArrow">
          <a:avLst>
            <a:gd name="adj1" fmla="val 5000"/>
            <a:gd name="adj2" fmla="val -360000"/>
            <a:gd name="adj3" fmla="val 2135510"/>
            <a:gd name="adj4" fmla="val 9024489"/>
            <a:gd name="adj5" fmla="val 5500"/>
          </a:avLst>
        </a:prstGeom>
      </dsp:spPr>
      <dsp:style>
        <a:lnRef idx="0">
          <a:schemeClr val="dk2">
            <a:tint val="60000"/>
          </a:schemeClr>
        </a:lnRef>
        <a:fillRef idx="1">
          <a:schemeClr val="dk2">
            <a:tint val="60000"/>
          </a:schemeClr>
        </a:fillRef>
        <a:effectRef idx="0">
          <a:scrgbClr r="0" g="0" b="0"/>
        </a:effectRef>
        <a:fontRef idx="minor">
          <a:schemeClr val="lt1"/>
        </a:fontRef>
      </dsp:style>
      <dsp:txXfrm>
        <a:off x="2049208" y="1641573"/>
        <a:ext cx="3422290" cy="3422290"/>
      </dsp:txXfrm>
    </dsp:sp>
    <dsp:sp modelId="{50F89035-D090-4CAD-827E-5FE864D0CC7D}">
      <dsp:nvSpPr>
        <dsp:cNvPr id="5" name="圆角矩形 4"/>
        <dsp:cNvSpPr/>
      </dsp:nvSpPr>
      <dsp:spPr bwMode="white">
        <a:xfrm>
          <a:off x="1141910" y="3097581"/>
          <a:ext cx="2555891" cy="1016394"/>
        </a:xfrm>
        <a:prstGeom prst="roundRect">
          <a:avLst>
            <a:gd name="adj" fmla="val 10000"/>
          </a:avLst>
        </a:prstGeom>
      </dsp:spPr>
      <dsp:style>
        <a:lnRef idx="2">
          <a:schemeClr val="dk2">
            <a:shade val="80000"/>
          </a:schemeClr>
        </a:lnRef>
        <a:fillRef idx="1">
          <a:schemeClr val="lt1"/>
        </a:fillRef>
        <a:effectRef idx="0">
          <a:scrgbClr r="0" g="0" b="0"/>
        </a:effectRef>
        <a:fontRef idx="minor">
          <a:schemeClr val="lt1"/>
        </a:fontRef>
      </dsp:style>
      <dsp:txBody>
        <a:bodyPr vert="horz" wrap="square"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b="1">
              <a:solidFill>
                <a:schemeClr val="dk2"/>
              </a:solidFill>
              <a:latin typeface="楷体" panose="02010609060101010101" pitchFamily="49" charset="-122"/>
              <a:ea typeface="楷体" panose="02010609060101010101" pitchFamily="49" charset="-122"/>
            </a:rPr>
            <a:t>研究投资者情绪对股票市场收益率、交易量和波动性的可预测能力和影响</a:t>
          </a:r>
          <a:endParaRPr lang="zh-CN" altLang="en-US" b="1">
            <a:solidFill>
              <a:schemeClr val="dk2"/>
            </a:solidFill>
            <a:latin typeface="楷体" panose="02010609060101010101" pitchFamily="49" charset="-122"/>
            <a:ea typeface="楷体" panose="02010609060101010101" pitchFamily="49" charset="-122"/>
          </a:endParaRPr>
        </a:p>
      </dsp:txBody>
      <dsp:txXfrm>
        <a:off x="1141910" y="3097581"/>
        <a:ext cx="2555891" cy="1016394"/>
      </dsp:txXfrm>
    </dsp:sp>
    <dsp:sp modelId="{8C4A7715-D8F8-4D2B-94CE-98F25CB35172}">
      <dsp:nvSpPr>
        <dsp:cNvPr id="8" name="圆角矩形 7"/>
        <dsp:cNvSpPr/>
      </dsp:nvSpPr>
      <dsp:spPr bwMode="white">
        <a:xfrm>
          <a:off x="4286160" y="1234192"/>
          <a:ext cx="2875378" cy="2371585"/>
        </a:xfrm>
        <a:prstGeom prst="roundRect">
          <a:avLst>
            <a:gd name="adj" fmla="val 10000"/>
          </a:avLst>
        </a:prstGeom>
      </dsp:spPr>
      <dsp:style>
        <a:lnRef idx="2">
          <a:schemeClr val="dk2"/>
        </a:lnRef>
        <a:fillRef idx="1">
          <a:schemeClr val="dk2">
            <a:alpha val="90000"/>
            <a:tint val="40000"/>
          </a:schemeClr>
        </a:fillRef>
        <a:effectRef idx="0">
          <a:scrgbClr r="0" g="0" b="0"/>
        </a:effectRef>
        <a:fontRef idx="minor"/>
      </dsp:style>
      <dsp:txBody>
        <a:bodyPr vert="horz" wrap="square" lIns="40005" tIns="40005" rIns="40005" bIns="40005"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r>
            <a:rPr lang="zh-CN" altLang="en-US">
              <a:solidFill>
                <a:schemeClr val="dk2"/>
              </a:solidFill>
              <a:latin typeface="楷体" panose="02010609060101010101" pitchFamily="49" charset="-122"/>
              <a:ea typeface="楷体" panose="02010609060101010101" pitchFamily="49" charset="-122"/>
            </a:rPr>
            <a:t>为了挖掘投资者情绪选定样本和研究方法，构建投资者情绪分类模型和指标</a:t>
          </a:r>
          <a:endParaRPr lang="zh-CN" altLang="en-US">
            <a:solidFill>
              <a:schemeClr val="dk2"/>
            </a:solidFill>
          </a:endParaRPr>
        </a:p>
      </dsp:txBody>
      <dsp:txXfrm>
        <a:off x="4286160" y="1234192"/>
        <a:ext cx="2875378" cy="2371585"/>
      </dsp:txXfrm>
    </dsp:sp>
    <dsp:sp modelId="{FB15DAFD-B404-4CB3-9791-947A7CB3C00D}">
      <dsp:nvSpPr>
        <dsp:cNvPr id="10" name="环形箭头 9"/>
        <dsp:cNvSpPr/>
      </dsp:nvSpPr>
      <dsp:spPr bwMode="white">
        <a:xfrm>
          <a:off x="5788262" y="-337089"/>
          <a:ext cx="3830115" cy="3830115"/>
        </a:xfrm>
        <a:prstGeom prst="circularArrow">
          <a:avLst>
            <a:gd name="adj1" fmla="val 5000"/>
            <a:gd name="adj2" fmla="val 360000"/>
            <a:gd name="adj3" fmla="val 19464489"/>
            <a:gd name="adj4" fmla="val 12575510"/>
            <a:gd name="adj5" fmla="val 5500"/>
          </a:avLst>
        </a:prstGeom>
      </dsp:spPr>
      <dsp:style>
        <a:lnRef idx="0">
          <a:schemeClr val="dk2">
            <a:tint val="60000"/>
          </a:schemeClr>
        </a:lnRef>
        <a:fillRef idx="1">
          <a:schemeClr val="dk2">
            <a:tint val="60000"/>
          </a:schemeClr>
        </a:fillRef>
        <a:effectRef idx="0">
          <a:scrgbClr r="0" g="0" b="0"/>
        </a:effectRef>
        <a:fontRef idx="minor">
          <a:schemeClr val="lt1"/>
        </a:fontRef>
      </dsp:style>
      <dsp:txXfrm>
        <a:off x="5788262" y="-337089"/>
        <a:ext cx="3830115" cy="3830115"/>
      </dsp:txXfrm>
    </dsp:sp>
    <dsp:sp modelId="{D48BF050-6660-4D4F-AF7C-757C782402D6}">
      <dsp:nvSpPr>
        <dsp:cNvPr id="9" name="圆角矩形 8"/>
        <dsp:cNvSpPr/>
      </dsp:nvSpPr>
      <dsp:spPr bwMode="white">
        <a:xfrm>
          <a:off x="4925133" y="725996"/>
          <a:ext cx="2555891" cy="1016394"/>
        </a:xfrm>
        <a:prstGeom prst="roundRect">
          <a:avLst>
            <a:gd name="adj" fmla="val 10000"/>
          </a:avLst>
        </a:prstGeom>
      </dsp:spPr>
      <dsp:style>
        <a:lnRef idx="2">
          <a:schemeClr val="dk2">
            <a:shade val="80000"/>
          </a:schemeClr>
        </a:lnRef>
        <a:fillRef idx="1">
          <a:schemeClr val="lt1"/>
        </a:fillRef>
        <a:effectRef idx="0">
          <a:scrgbClr r="0" g="0" b="0"/>
        </a:effectRef>
        <a:fontRef idx="minor">
          <a:schemeClr val="lt1"/>
        </a:fontRef>
      </dsp:style>
      <dsp:txBody>
        <a:bodyPr vert="horz" wrap="square"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buNone/>
          </a:pPr>
          <a:r>
            <a:rPr lang="zh-CN" altLang="en-US" b="1">
              <a:solidFill>
                <a:schemeClr val="dk2"/>
              </a:solidFill>
              <a:latin typeface="楷体" panose="02010609060101010101" pitchFamily="49" charset="-122"/>
              <a:ea typeface="楷体" panose="02010609060101010101" pitchFamily="49" charset="-122"/>
            </a:rPr>
            <a:t>对</a:t>
          </a:r>
          <a:r>
            <a:rPr lang="zh-CN" altLang="en-US" b="1">
              <a:solidFill>
                <a:schemeClr val="dk2"/>
              </a:solidFill>
              <a:latin typeface="楷体" panose="02010609060101010101" pitchFamily="49" charset="-122"/>
              <a:ea typeface="楷体" panose="02010609060101010101" pitchFamily="49" charset="-122"/>
            </a:rPr>
            <a:t>沪深 300 指数月度、周度、日度三个频率的股票收益率，以及对日度的交易量</a:t>
          </a:r>
          <a:endParaRPr lang="zh-CN" altLang="en-US" b="1">
            <a:solidFill>
              <a:schemeClr val="dk2"/>
            </a:solidFill>
            <a:latin typeface="楷体" panose="02010609060101010101" pitchFamily="49" charset="-122"/>
            <a:ea typeface="楷体" panose="02010609060101010101" pitchFamily="49" charset="-122"/>
          </a:endParaRPr>
        </a:p>
        <a:p>
          <a:pPr lvl="0">
            <a:lnSpc>
              <a:spcPct val="100000"/>
            </a:lnSpc>
            <a:spcBef>
              <a:spcPct val="0"/>
            </a:spcBef>
            <a:spcAft>
              <a:spcPct val="35000"/>
            </a:spcAft>
            <a:buNone/>
          </a:pPr>
          <a:r>
            <a:rPr lang="zh-CN" altLang="en-US" b="1">
              <a:solidFill>
                <a:schemeClr val="dk2"/>
              </a:solidFill>
              <a:latin typeface="楷体" panose="02010609060101010101" pitchFamily="49" charset="-122"/>
              <a:ea typeface="楷体" panose="02010609060101010101" pitchFamily="49" charset="-122"/>
            </a:rPr>
            <a:t>和波动性进行了实证分析．</a:t>
          </a:r>
          <a:endParaRPr lang="zh-CN" altLang="en-US" b="1">
            <a:solidFill>
              <a:schemeClr val="dk2"/>
            </a:solidFill>
            <a:latin typeface="楷体" panose="02010609060101010101" pitchFamily="49" charset="-122"/>
            <a:ea typeface="楷体" panose="02010609060101010101" pitchFamily="49" charset="-122"/>
          </a:endParaRPr>
        </a:p>
      </dsp:txBody>
      <dsp:txXfrm>
        <a:off x="4925133" y="725996"/>
        <a:ext cx="2555891" cy="1016394"/>
      </dsp:txXfrm>
    </dsp:sp>
    <dsp:sp modelId="{0428F0A0-98D5-457A-BE43-28F46915FA56}">
      <dsp:nvSpPr>
        <dsp:cNvPr id="12" name="圆角矩形 11"/>
        <dsp:cNvSpPr/>
      </dsp:nvSpPr>
      <dsp:spPr bwMode="white">
        <a:xfrm>
          <a:off x="8069384" y="1234192"/>
          <a:ext cx="2875378" cy="2371585"/>
        </a:xfrm>
        <a:prstGeom prst="roundRect">
          <a:avLst>
            <a:gd name="adj" fmla="val 10000"/>
          </a:avLst>
        </a:prstGeom>
      </dsp:spPr>
      <dsp:style>
        <a:lnRef idx="2">
          <a:schemeClr val="dk2"/>
        </a:lnRef>
        <a:fillRef idx="1">
          <a:schemeClr val="dk2">
            <a:alpha val="90000"/>
            <a:tint val="40000"/>
          </a:schemeClr>
        </a:fillRef>
        <a:effectRef idx="0">
          <a:scrgbClr r="0" g="0" b="0"/>
        </a:effectRef>
        <a:fontRef idx="minor"/>
      </dsp:style>
      <dsp:txBody>
        <a:bodyPr vert="horz" wrap="square" lIns="40005" tIns="40005" rIns="40005" bIns="40005"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15000"/>
            </a:spcAft>
            <a:buChar char="•"/>
          </a:pPr>
          <a:endParaRPr lang="zh-CN" altLang="en-US">
            <a:solidFill>
              <a:schemeClr val="dk2"/>
            </a:solidFill>
            <a:latin typeface="楷体" panose="02010609060101010101" pitchFamily="49" charset="-122"/>
            <a:ea typeface="楷体" panose="02010609060101010101" pitchFamily="49" charset="-122"/>
          </a:endParaRPr>
        </a:p>
        <a:p>
          <a:pPr lvl="1">
            <a:lnSpc>
              <a:spcPct val="100000"/>
            </a:lnSpc>
            <a:spcBef>
              <a:spcPct val="0"/>
            </a:spcBef>
            <a:spcAft>
              <a:spcPct val="15000"/>
            </a:spcAft>
            <a:buChar char="•"/>
          </a:pPr>
          <a:endParaRPr lang="zh-CN" altLang="en-US">
            <a:solidFill>
              <a:schemeClr val="dk2"/>
            </a:solidFill>
            <a:latin typeface="楷体" panose="02010609060101010101" pitchFamily="49" charset="-122"/>
            <a:ea typeface="楷体" panose="02010609060101010101" pitchFamily="49" charset="-122"/>
          </a:endParaRPr>
        </a:p>
        <a:p>
          <a:pPr lvl="1">
            <a:lnSpc>
              <a:spcPct val="100000"/>
            </a:lnSpc>
            <a:spcBef>
              <a:spcPct val="0"/>
            </a:spcBef>
            <a:spcAft>
              <a:spcPct val="15000"/>
            </a:spcAft>
            <a:buChar char="•"/>
          </a:pPr>
          <a:r>
            <a:rPr lang="zh-CN" altLang="en-US">
              <a:solidFill>
                <a:schemeClr val="dk2"/>
              </a:solidFill>
              <a:latin typeface="楷体" panose="02010609060101010101" pitchFamily="49" charset="-122"/>
              <a:ea typeface="楷体" panose="02010609060101010101" pitchFamily="49" charset="-122"/>
            </a:rPr>
            <a:t>进行实证分析和结果说明</a:t>
          </a:r>
          <a:endParaRPr lang="zh-CN" altLang="en-US">
            <a:solidFill>
              <a:schemeClr val="dk2"/>
            </a:solidFill>
          </a:endParaRPr>
        </a:p>
      </dsp:txBody>
      <dsp:txXfrm>
        <a:off x="8069384" y="1234192"/>
        <a:ext cx="2875378" cy="2371585"/>
      </dsp:txXfrm>
    </dsp:sp>
    <dsp:sp modelId="{E8647766-AE1D-45F8-B3AB-5EEE3BDE8498}">
      <dsp:nvSpPr>
        <dsp:cNvPr id="13" name="圆角矩形 12"/>
        <dsp:cNvSpPr/>
      </dsp:nvSpPr>
      <dsp:spPr bwMode="white">
        <a:xfrm>
          <a:off x="8708357" y="3097581"/>
          <a:ext cx="2555891" cy="1016394"/>
        </a:xfrm>
        <a:prstGeom prst="roundRect">
          <a:avLst>
            <a:gd name="adj" fmla="val 10000"/>
          </a:avLst>
        </a:prstGeom>
      </dsp:spPr>
      <dsp:style>
        <a:lnRef idx="2">
          <a:schemeClr val="dk2">
            <a:shade val="80000"/>
          </a:schemeClr>
        </a:lnRef>
        <a:fillRef idx="1">
          <a:schemeClr val="lt1"/>
        </a:fillRef>
        <a:effectRef idx="0">
          <a:scrgbClr r="0" g="0" b="0"/>
        </a:effectRef>
        <a:fontRef idx="minor">
          <a:schemeClr val="lt1"/>
        </a:fontRef>
      </dsp:style>
      <dsp:txBody>
        <a:bodyPr vert="horz" wrap="square" lIns="24765" tIns="16510" rIns="24765" bIns="16510" anchor="ctr"/>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zh-CN" altLang="en-US" b="1">
              <a:solidFill>
                <a:schemeClr val="dk2"/>
              </a:solidFill>
              <a:latin typeface="楷体" panose="02010609060101010101" pitchFamily="49" charset="-122"/>
              <a:ea typeface="楷体" panose="02010609060101010101" pitchFamily="49" charset="-122"/>
              <a:cs typeface="楷体" panose="02010609060101010101" pitchFamily="49" charset="-122"/>
            </a:rPr>
            <a:t>补充：</a:t>
          </a:r>
          <a:r>
            <a:rPr lang="zh-CN" altLang="en-US" b="1">
              <a:solidFill>
                <a:schemeClr val="dk2"/>
              </a:solidFill>
              <a:latin typeface="楷体" panose="02010609060101010101" pitchFamily="49" charset="-122"/>
              <a:ea typeface="楷体" panose="02010609060101010101" pitchFamily="49" charset="-122"/>
              <a:cs typeface="楷体" panose="02010609060101010101" pitchFamily="49" charset="-122"/>
            </a:rPr>
            <a:t>论文结果在一定程度上支持了噪声交易者理论</a:t>
          </a:r>
          <a:endParaRPr lang="zh-CN" altLang="en-US" b="1">
            <a:solidFill>
              <a:schemeClr val="dk2"/>
            </a:solidFill>
            <a:latin typeface="楷体" panose="02010609060101010101" pitchFamily="49" charset="-122"/>
            <a:ea typeface="楷体" panose="02010609060101010101" pitchFamily="49" charset="-122"/>
            <a:cs typeface="楷体" panose="02010609060101010101" pitchFamily="49" charset="-122"/>
          </a:endParaRPr>
        </a:p>
      </dsp:txBody>
      <dsp:txXfrm>
        <a:off x="8708357" y="3097581"/>
        <a:ext cx="2555891" cy="1016394"/>
      </dsp:txXfrm>
    </dsp:sp>
    <dsp:sp modelId="{24BEEBBD-4900-44F6-A6F9-3F722A9F3012}">
      <dsp:nvSpPr>
        <dsp:cNvPr id="3" name="矩形 2" hidden="1"/>
        <dsp:cNvSpPr/>
      </dsp:nvSpPr>
      <dsp:spPr>
        <a:xfrm>
          <a:off x="502937" y="725996"/>
          <a:ext cx="3194864" cy="3387979"/>
        </a:xfrm>
        <a:prstGeom prst="rect">
          <a:avLst/>
        </a:prstGeom>
      </dsp:spPr>
      <dsp:txXfrm>
        <a:off x="502937" y="725996"/>
        <a:ext cx="3194864" cy="3387979"/>
      </dsp:txXfrm>
    </dsp:sp>
    <dsp:sp modelId="{8C60EF28-DEE2-471E-9110-F1DE84254762}">
      <dsp:nvSpPr>
        <dsp:cNvPr id="7" name="矩形 6" hidden="1"/>
        <dsp:cNvSpPr/>
      </dsp:nvSpPr>
      <dsp:spPr>
        <a:xfrm>
          <a:off x="4286160" y="725996"/>
          <a:ext cx="3194864" cy="3387979"/>
        </a:xfrm>
        <a:prstGeom prst="rect">
          <a:avLst/>
        </a:prstGeom>
      </dsp:spPr>
      <dsp:txXfrm>
        <a:off x="4286160" y="725996"/>
        <a:ext cx="3194864" cy="3387979"/>
      </dsp:txXfrm>
    </dsp:sp>
    <dsp:sp modelId="{020AEDA5-DA09-4A53-AF58-AED2EF90E935}">
      <dsp:nvSpPr>
        <dsp:cNvPr id="11" name="矩形 10" hidden="1"/>
        <dsp:cNvSpPr/>
      </dsp:nvSpPr>
      <dsp:spPr>
        <a:xfrm>
          <a:off x="8069384" y="725996"/>
          <a:ext cx="3194864" cy="3387979"/>
        </a:xfrm>
        <a:prstGeom prst="rect">
          <a:avLst/>
        </a:prstGeom>
      </dsp:spPr>
      <dsp:txXfrm>
        <a:off x="8069384" y="725996"/>
        <a:ext cx="3194864" cy="3387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B511A-F446-4B3F-A8FB-93640B2B18CC}">
      <dsp:nvSpPr>
        <dsp:cNvPr id="0" name=""/>
        <dsp:cNvSpPr/>
      </dsp:nvSpPr>
      <dsp:spPr>
        <a:xfrm>
          <a:off x="0" y="0"/>
          <a:ext cx="10852053" cy="2045580"/>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zh-CN" altLang="en-US" sz="6500" kern="1200" dirty="0" smtClean="0"/>
            <a:t>目录</a:t>
          </a:r>
          <a:endParaRPr lang="zh-CN" altLang="en-US" sz="6500" kern="1200" dirty="0"/>
        </a:p>
      </dsp:txBody>
      <dsp:txXfrm>
        <a:off x="0" y="0"/>
        <a:ext cx="10852053" cy="2045580"/>
      </dsp:txXfrm>
    </dsp:sp>
    <dsp:sp modelId="{59AC2543-63AD-4781-9F4E-2C9E54462808}">
      <dsp:nvSpPr>
        <dsp:cNvPr id="0" name=""/>
        <dsp:cNvSpPr/>
      </dsp:nvSpPr>
      <dsp:spPr>
        <a:xfrm>
          <a:off x="1324" y="2045580"/>
          <a:ext cx="2169880" cy="4295719"/>
        </a:xfrm>
        <a:prstGeom prst="rect">
          <a:avLst/>
        </a:prstGeom>
        <a:solidFill>
          <a:schemeClr val="accent5">
            <a:alpha val="9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文献</a:t>
          </a:r>
          <a:endParaRPr lang="en-US" altLang="zh-CN" sz="4700" kern="1200" dirty="0" smtClean="0"/>
        </a:p>
        <a:p>
          <a:pPr lvl="0" algn="ctr" defTabSz="2089150">
            <a:lnSpc>
              <a:spcPct val="90000"/>
            </a:lnSpc>
            <a:spcBef>
              <a:spcPct val="0"/>
            </a:spcBef>
            <a:spcAft>
              <a:spcPct val="35000"/>
            </a:spcAft>
          </a:pPr>
          <a:r>
            <a:rPr lang="zh-CN" altLang="en-US" sz="4700" kern="1200" dirty="0" smtClean="0"/>
            <a:t>综述</a:t>
          </a:r>
          <a:endParaRPr lang="zh-CN" altLang="en-US" sz="4700" kern="1200" dirty="0"/>
        </a:p>
      </dsp:txBody>
      <dsp:txXfrm>
        <a:off x="1324" y="2045580"/>
        <a:ext cx="2169880" cy="4295719"/>
      </dsp:txXfrm>
    </dsp:sp>
    <dsp:sp modelId="{30A7DC9E-58A7-4EFA-AF49-93503BF7318D}">
      <dsp:nvSpPr>
        <dsp:cNvPr id="0" name=""/>
        <dsp:cNvSpPr/>
      </dsp:nvSpPr>
      <dsp:spPr>
        <a:xfrm>
          <a:off x="2171205" y="2045580"/>
          <a:ext cx="2169880" cy="4295719"/>
        </a:xfrm>
        <a:prstGeom prst="rect">
          <a:avLst/>
        </a:prstGeom>
        <a:solidFill>
          <a:schemeClr val="accent5">
            <a:alpha val="90000"/>
            <a:hueOff val="0"/>
            <a:satOff val="0"/>
            <a:lumOff val="0"/>
            <a:alphaOff val="-1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基于股评的投资者情绪指标 </a:t>
          </a:r>
          <a:endParaRPr lang="zh-CN" altLang="en-US" sz="4700" kern="1200" dirty="0"/>
        </a:p>
      </dsp:txBody>
      <dsp:txXfrm>
        <a:off x="2171205" y="2045580"/>
        <a:ext cx="2169880" cy="4295719"/>
      </dsp:txXfrm>
    </dsp:sp>
    <dsp:sp modelId="{A1C9F5BF-C80F-4750-80F9-C716D5352F3F}">
      <dsp:nvSpPr>
        <dsp:cNvPr id="0" name=""/>
        <dsp:cNvSpPr/>
      </dsp:nvSpPr>
      <dsp:spPr>
        <a:xfrm>
          <a:off x="4341086" y="2045580"/>
          <a:ext cx="2169880" cy="4295719"/>
        </a:xfrm>
        <a:prstGeom prst="rect">
          <a:avLst/>
        </a:prstGeom>
        <a:solidFill>
          <a:schemeClr val="accent5">
            <a:alpha val="90000"/>
            <a:hueOff val="0"/>
            <a:satOff val="0"/>
            <a:lumOff val="0"/>
            <a:alphaOff val="-2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数据和研究方法</a:t>
          </a:r>
          <a:endParaRPr lang="zh-CN" altLang="en-US" sz="4700" kern="1200" dirty="0"/>
        </a:p>
      </dsp:txBody>
      <dsp:txXfrm>
        <a:off x="4341086" y="2045580"/>
        <a:ext cx="2169880" cy="4295719"/>
      </dsp:txXfrm>
    </dsp:sp>
    <dsp:sp modelId="{F2DD1087-5048-44A4-8FC8-BCF6E52B74FB}">
      <dsp:nvSpPr>
        <dsp:cNvPr id="0" name=""/>
        <dsp:cNvSpPr/>
      </dsp:nvSpPr>
      <dsp:spPr>
        <a:xfrm>
          <a:off x="6510967" y="2045580"/>
          <a:ext cx="2169880" cy="4295719"/>
        </a:xfrm>
        <a:prstGeom prst="rect">
          <a:avLst/>
        </a:prstGeom>
        <a:solidFill>
          <a:schemeClr val="accent5">
            <a:alpha val="90000"/>
            <a:hueOff val="0"/>
            <a:satOff val="0"/>
            <a:lumOff val="0"/>
            <a:alphaOff val="-3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实证结果及分析</a:t>
          </a:r>
          <a:endParaRPr lang="zh-CN" altLang="en-US" sz="4700" kern="1200" dirty="0"/>
        </a:p>
      </dsp:txBody>
      <dsp:txXfrm>
        <a:off x="6510967" y="2045580"/>
        <a:ext cx="2169880" cy="4295719"/>
      </dsp:txXfrm>
    </dsp:sp>
    <dsp:sp modelId="{311BEADC-15A9-40E4-AFBF-1D0AB5EEBC8D}">
      <dsp:nvSpPr>
        <dsp:cNvPr id="0" name=""/>
        <dsp:cNvSpPr/>
      </dsp:nvSpPr>
      <dsp:spPr>
        <a:xfrm>
          <a:off x="8680848" y="2045580"/>
          <a:ext cx="2169880" cy="4295719"/>
        </a:xfrm>
        <a:prstGeom prst="rect">
          <a:avLst/>
        </a:prstGeom>
        <a:solidFill>
          <a:schemeClr val="accent5">
            <a:alpha val="90000"/>
            <a:hueOff val="0"/>
            <a:satOff val="0"/>
            <a:lumOff val="0"/>
            <a:alphaOff val="-4000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zh-CN" altLang="en-US" sz="4700" kern="1200" dirty="0" smtClean="0"/>
            <a:t>结束语 </a:t>
          </a:r>
          <a:endParaRPr lang="zh-CN" altLang="en-US" sz="4700" kern="1200" dirty="0"/>
        </a:p>
      </dsp:txBody>
      <dsp:txXfrm>
        <a:off x="8680848" y="2045580"/>
        <a:ext cx="2169880" cy="4295719"/>
      </dsp:txXfrm>
    </dsp:sp>
    <dsp:sp modelId="{F387A75D-9F7F-4BC7-A2F5-1A892AB4B4E5}">
      <dsp:nvSpPr>
        <dsp:cNvPr id="0" name=""/>
        <dsp:cNvSpPr/>
      </dsp:nvSpPr>
      <dsp:spPr>
        <a:xfrm>
          <a:off x="0" y="6341300"/>
          <a:ext cx="10852053" cy="477302"/>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srcNode" val="parentNode1"/>
              <dgm:param type="dstNode" val="connSite2"/>
              <dgm:param type="connRout" val="curve"/>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srcNode" val="parentNode2"/>
                <dgm:param type="dstNode" val="connSite1"/>
                <dgm:param type="connRout" val="curve"/>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88F8D02-9041-4C59-BC62-13DE0E5C6713}" type="slidenum">
              <a:rPr lang="zh-CN" altLang="en-US" smtClean="0"/>
            </a:fld>
            <a:endParaRPr lang="zh-CN" altLang="en-US"/>
          </a:p>
        </p:txBody>
      </p:sp>
      <p:sp>
        <p:nvSpPr>
          <p:cNvPr id="8" name="标题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9221216" y="3009902"/>
            <a:ext cx="609600" cy="441325"/>
          </a:xfrm>
        </p:spPr>
        <p:txBody>
          <a:bodyPr/>
          <a:lstStyle/>
          <a:p>
            <a:fld id="{888F8D02-9041-4C59-BC62-13DE0E5C6713}" type="slidenum">
              <a:rPr lang="zh-CN" altLang="en-US" smtClean="0"/>
            </a:fld>
            <a:endParaRPr lang="zh-CN" altLang="en-US"/>
          </a:p>
        </p:txBody>
      </p:sp>
      <p:sp>
        <p:nvSpPr>
          <p:cNvPr id="3" name="竖排文字占位符 2"/>
          <p:cNvSpPr>
            <a:spLocks noGrp="1"/>
          </p:cNvSpPr>
          <p:nvPr>
            <p:ph type="body" orient="vert" idx="1"/>
          </p:nvPr>
        </p:nvSpPr>
        <p:spPr>
          <a:xfrm>
            <a:off x="406400" y="304800"/>
            <a:ext cx="8737600" cy="5821366"/>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9855200" y="304802"/>
            <a:ext cx="19304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3">
                    <a:shade val="75000"/>
                  </a:schemeClr>
                </a:solidFill>
              </a:defRPr>
            </a:lvl1p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5815584" y="1026373"/>
            <a:ext cx="609600" cy="441325"/>
          </a:xfrm>
        </p:spPr>
        <p:txBody>
          <a:bodyPr/>
          <a:lstStyle/>
          <a:p>
            <a:fld id="{888F8D02-9041-4C59-BC62-13DE0E5C6713}" type="slidenum">
              <a:rPr lang="zh-CN" altLang="en-US" smtClean="0"/>
            </a:fld>
            <a:endParaRPr lang="zh-CN" altLang="en-US"/>
          </a:p>
        </p:txBody>
      </p:sp>
      <p:sp>
        <p:nvSpPr>
          <p:cNvPr id="8" name="内容占位符 7"/>
          <p:cNvSpPr>
            <a:spLocks noGrp="1"/>
          </p:cNvSpPr>
          <p:nvPr>
            <p:ph sz="quarter" idx="1"/>
          </p:nvPr>
        </p:nvSpPr>
        <p:spPr>
          <a:xfrm>
            <a:off x="402336" y="1527048"/>
            <a:ext cx="1133856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13" name="矩形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直接连接符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888F8D02-9041-4C59-BC62-13DE0E5C6713}" type="slidenum">
              <a:rPr lang="zh-CN" altLang="en-US" smtClean="0"/>
            </a:fld>
            <a:endParaRPr lang="zh-CN" altLang="en-US"/>
          </a:p>
        </p:txBody>
      </p:sp>
      <p:sp>
        <p:nvSpPr>
          <p:cNvPr id="2" name="标题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02336" y="228600"/>
            <a:ext cx="113792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7721600" y="6409944"/>
            <a:ext cx="4059936" cy="365760"/>
          </a:xfrm>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fld>
            <a:endParaRPr lang="zh-CN" altLang="en-US"/>
          </a:p>
        </p:txBody>
      </p:sp>
      <p:sp>
        <p:nvSpPr>
          <p:cNvPr id="8" name="直接连接符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402336" y="1371600"/>
            <a:ext cx="53848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6400800" y="1371600"/>
            <a:ext cx="5384800" cy="4681728"/>
          </a:xfrm>
        </p:spPr>
        <p:txBody>
          <a:bodyPr/>
          <a:lstStyle>
            <a:lvl1pPr>
              <a:defRPr sz="2500"/>
            </a:lvl1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8" name="页脚占位符 7"/>
          <p:cNvSpPr>
            <a:spLocks noGrp="1"/>
          </p:cNvSpPr>
          <p:nvPr>
            <p:ph type="ftr" sz="quarter" idx="11"/>
          </p:nvPr>
        </p:nvSpPr>
        <p:spPr>
          <a:xfrm>
            <a:off x="406400" y="6409944"/>
            <a:ext cx="4775200" cy="365760"/>
          </a:xfrm>
        </p:spPr>
        <p:txBody>
          <a:bodyPr/>
          <a:lstStyle/>
          <a:p>
            <a:endParaRPr lang="zh-CN" altLang="en-US"/>
          </a:p>
        </p:txBody>
      </p:sp>
      <p:sp>
        <p:nvSpPr>
          <p:cNvPr id="15" name="直接连接符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402336" y="2471383"/>
            <a:ext cx="5388864" cy="3818404"/>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6400800" y="2471383"/>
            <a:ext cx="5384800" cy="3822192"/>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25" name="椭圆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5791200" y="1042417"/>
            <a:ext cx="609600" cy="441325"/>
          </a:xfrm>
        </p:spPr>
        <p:txBody>
          <a:bodyPr/>
          <a:lstStyle>
            <a:lvl1pPr algn="ctr">
              <a:defRPr/>
            </a:lvl1pPr>
          </a:lstStyle>
          <a:p>
            <a:fld id="{888F8D02-9041-4C59-BC62-13DE0E5C6713}" type="slidenum">
              <a:rPr lang="zh-CN" altLang="en-US" smtClean="0"/>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5791200" y="1036021"/>
            <a:ext cx="609600" cy="441325"/>
          </a:xfrm>
        </p:spPr>
        <p:txBody>
          <a:bodyPr/>
          <a:lstStyle/>
          <a:p>
            <a:fld id="{888F8D02-9041-4C59-BC62-13DE0E5C671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5689600" y="6324600"/>
            <a:ext cx="812800" cy="441324"/>
          </a:xfrm>
        </p:spPr>
        <p:txBody>
          <a:bodyPr/>
          <a:lstStyle>
            <a:lvl1pPr>
              <a:defRPr>
                <a:solidFill>
                  <a:srgbClr val="FFFFFF"/>
                </a:solidFill>
              </a:defRPr>
            </a:lvl1pPr>
          </a:lstStyle>
          <a:p>
            <a:fld id="{888F8D02-9041-4C59-BC62-13DE0E5C671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8" name="矩形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4165600" y="685800"/>
            <a:ext cx="7518400" cy="54102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0" name="椭圆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888F8D02-9041-4C59-BC62-13DE0E5C6713}" type="slidenum">
              <a:rPr lang="zh-CN" altLang="en-US" smtClean="0"/>
            </a:fld>
            <a:endParaRPr lang="zh-CN" altLang="en-US"/>
          </a:p>
        </p:txBody>
      </p:sp>
      <p:sp>
        <p:nvSpPr>
          <p:cNvPr id="21" name="矩形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a:xfrm>
            <a:off x="402336" y="6410848"/>
            <a:ext cx="451104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828800" y="312739"/>
            <a:ext cx="609600" cy="441325"/>
          </a:xfrm>
        </p:spPr>
        <p:txBody>
          <a:bodyPr/>
          <a:lstStyle/>
          <a:p>
            <a:fld id="{888F8D02-9041-4C59-BC62-13DE0E5C6713}" type="slidenum">
              <a:rPr lang="zh-CN" altLang="en-US" smtClean="0"/>
            </a:fld>
            <a:endParaRPr lang="zh-CN" altLang="en-US"/>
          </a:p>
        </p:txBody>
      </p:sp>
      <p:sp>
        <p:nvSpPr>
          <p:cNvPr id="2" name="标题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00500" y="609600"/>
            <a:ext cx="78232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22" name="矩形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7717536" y="6404984"/>
            <a:ext cx="4059936" cy="365760"/>
          </a:xfrm>
        </p:spPr>
        <p:txBody>
          <a:bodyPr/>
          <a:lstStyle/>
          <a:p>
            <a:fld id="{71AB7A37-B852-49AB-B2E2-96296AB21F67}" type="datetimeFigureOut">
              <a:rPr lang="zh-CN" altLang="en-US" smtClean="0"/>
            </a:fld>
            <a:endParaRPr lang="zh-CN" altLang="en-US"/>
          </a:p>
        </p:txBody>
      </p:sp>
      <p:sp>
        <p:nvSpPr>
          <p:cNvPr id="6" name="页脚占位符 5"/>
          <p:cNvSpPr>
            <a:spLocks noGrp="1"/>
          </p:cNvSpPr>
          <p:nvPr>
            <p:ph type="ftr" sz="quarter" idx="11"/>
          </p:nvPr>
        </p:nvSpPr>
        <p:spPr>
          <a:xfrm>
            <a:off x="402336" y="6410848"/>
            <a:ext cx="4779264"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71AB7A37-B852-49AB-B2E2-96296AB21F67}" type="datetimeFigureOut">
              <a:rPr lang="zh-CN" altLang="en-US" smtClean="0"/>
            </a:fld>
            <a:endParaRPr lang="zh-CN" altLang="en-US"/>
          </a:p>
        </p:txBody>
      </p:sp>
      <p:sp>
        <p:nvSpPr>
          <p:cNvPr id="3" name="页脚占位符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88F8D02-9041-4C59-BC62-13DE0E5C6713}" type="slidenum">
              <a:rPr lang="zh-CN" altLang="en-US" smtClean="0"/>
            </a:fld>
            <a:endParaRPr lang="zh-CN" altLang="en-US"/>
          </a:p>
        </p:txBody>
      </p:sp>
      <p:sp>
        <p:nvSpPr>
          <p:cNvPr id="22" name="标题占位符 21"/>
          <p:cNvSpPr>
            <a:spLocks noGrp="1"/>
          </p:cNvSpPr>
          <p:nvPr>
            <p:ph type="title"/>
          </p:nvPr>
        </p:nvSpPr>
        <p:spPr>
          <a:xfrm>
            <a:off x="402336" y="228600"/>
            <a:ext cx="113792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1.xml"/><Relationship Id="rId4" Type="http://schemas.openxmlformats.org/officeDocument/2006/relationships/image" Target="../media/image7.png"/><Relationship Id="rId3" Type="http://schemas.openxmlformats.org/officeDocument/2006/relationships/tags" Target="../tags/tag1.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1.xml"/><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p:cNvSpPr txBox="1"/>
          <p:nvPr/>
        </p:nvSpPr>
        <p:spPr>
          <a:xfrm>
            <a:off x="907315" y="1372672"/>
            <a:ext cx="10830806" cy="769439"/>
          </a:xfrm>
          <a:prstGeom prst="rect">
            <a:avLst/>
          </a:prstGeom>
          <a:noFill/>
        </p:spPr>
        <p:txBody>
          <a:bodyPr wrap="square" lIns="91438" tIns="45719" rIns="91438" bIns="45719" rtlCol="0">
            <a:spAutoFit/>
          </a:bodyPr>
          <a:lstStyle/>
          <a:p>
            <a:pPr algn="ctr"/>
            <a:r>
              <a:rPr lang="zh-CN" altLang="en-US" sz="4400" dirty="0">
                <a:solidFill>
                  <a:schemeClr val="tx2">
                    <a:lumMod val="75000"/>
                  </a:schemeClr>
                </a:solidFill>
              </a:rPr>
              <a:t>基于股评的投资者情绪对股票市场的影响</a:t>
            </a:r>
            <a:endParaRPr lang="zh-CN" altLang="en-US" sz="4400" dirty="0">
              <a:ln w="0"/>
              <a:solidFill>
                <a:schemeClr val="tx2">
                  <a:lumMod val="75000"/>
                </a:schemeClr>
              </a:solidFill>
              <a:latin typeface="微软雅黑" panose="020B0503020204020204" pitchFamily="34" charset="-122"/>
              <a:ea typeface="微软雅黑" panose="020B0503020204020204" pitchFamily="34" charset="-122"/>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1"/>
          </p:nvPr>
        </p:nvSpPr>
        <p:spPr/>
        <p:txBody>
          <a:bodyPr vert="horz">
            <a:normAutofit/>
          </a:bodyPr>
          <a:lstStyle/>
          <a:p>
            <a:r>
              <a:rPr lang="zh-CN" altLang="en-US" sz="4000" b="1" dirty="0" smtClean="0">
                <a:latin typeface="楷体" panose="02010609060101010101" pitchFamily="49" charset="-122"/>
                <a:ea typeface="楷体" panose="02010609060101010101" pitchFamily="49" charset="-122"/>
              </a:rPr>
              <a:t>基于朴素贝叶斯的股评预期分类模型</a:t>
            </a:r>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基于情感字典的文本情感分类</a:t>
            </a:r>
            <a:endParaRPr lang="zh-CN" altLang="en-US"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基于分类器的文本情感分类</a:t>
            </a:r>
            <a:r>
              <a:rPr lang="en-US" altLang="zh-CN" sz="2800" b="1"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endParaRPr lang="zh-CN" altLang="en-US" sz="4000" b="1" dirty="0">
              <a:latin typeface="楷体" panose="02010609060101010101" pitchFamily="49" charset="-122"/>
              <a:ea typeface="楷体" panose="02010609060101010101" pitchFamily="49" charset="-122"/>
            </a:endParaRPr>
          </a:p>
        </p:txBody>
      </p:sp>
      <p:sp>
        <p:nvSpPr>
          <p:cNvPr id="4" name="竖排标题 3"/>
          <p:cNvSpPr>
            <a:spLocks noGrp="1"/>
          </p:cNvSpPr>
          <p:nvPr>
            <p:ph type="title" orient="vert"/>
          </p:nvPr>
        </p:nvSpPr>
        <p:spPr/>
        <p:txBody>
          <a:bodyPr>
            <a:normAutofit fontScale="90000"/>
          </a:bodyPr>
          <a:lstStyle/>
          <a:p>
            <a:r>
              <a:rPr lang="zh-CN" altLang="en-US" sz="5300" dirty="0" smtClean="0"/>
              <a:t>基于</a:t>
            </a:r>
            <a:r>
              <a:rPr lang="zh-CN" altLang="en-US" sz="5300" dirty="0"/>
              <a:t>股评的投资者情绪指标</a:t>
            </a:r>
            <a:r>
              <a:rPr lang="zh-CN" altLang="en-US" sz="3600" spc="600" dirty="0" smtClean="0">
                <a:solidFill>
                  <a:schemeClr val="bg1"/>
                </a:solidFill>
                <a:latin typeface="微软雅黑" panose="020B0503020204020204" pitchFamily="34" charset="-122"/>
                <a:ea typeface="微软雅黑" panose="020B0503020204020204" pitchFamily="34" charset="-122"/>
              </a:rPr>
              <a:t>标</a:t>
            </a:r>
            <a:br>
              <a:rPr lang="zh-CN" altLang="en-US" sz="3600" spc="600" dirty="0">
                <a:solidFill>
                  <a:schemeClr val="bg1"/>
                </a:solidFill>
                <a:latin typeface="微软雅黑" panose="020B0503020204020204" pitchFamily="34" charset="-122"/>
                <a:ea typeface="微软雅黑" panose="020B0503020204020204" pitchFamily="34" charset="-122"/>
              </a:rPr>
            </a:br>
            <a:endParaRPr lang="zh-CN" altLang="en-US" dirty="0"/>
          </a:p>
        </p:txBody>
      </p:sp>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3" name="文本框 2"/>
          <p:cNvSpPr txBox="1"/>
          <p:nvPr/>
        </p:nvSpPr>
        <p:spPr>
          <a:xfrm>
            <a:off x="844550" y="2690495"/>
            <a:ext cx="4013835" cy="968375"/>
          </a:xfrm>
          <a:prstGeom prst="rect">
            <a:avLst/>
          </a:prstGeom>
          <a:noFill/>
        </p:spPr>
        <p:txBody>
          <a:bodyPr wrap="square" rtlCol="0">
            <a:spAutoFit/>
          </a:bodyPr>
          <a:p>
            <a:endParaRPr lang="zh-CN" altLang="en-US"/>
          </a:p>
          <a:p>
            <a:endParaRPr lang="zh-CN" altLang="en-US"/>
          </a:p>
          <a:p>
            <a:endParaRPr lang="zh-CN" altLang="en-US"/>
          </a:p>
        </p:txBody>
      </p:sp>
      <p:sp>
        <p:nvSpPr>
          <p:cNvPr id="7" name="文本框 6"/>
          <p:cNvSpPr txBox="1"/>
          <p:nvPr>
            <p:custDataLst>
              <p:tags r:id="rId3"/>
            </p:custDataLst>
          </p:nvPr>
        </p:nvSpPr>
        <p:spPr>
          <a:xfrm>
            <a:off x="814070" y="2494280"/>
            <a:ext cx="5078730" cy="1076325"/>
          </a:xfrm>
          <a:prstGeom prst="rect">
            <a:avLst/>
          </a:prstGeom>
          <a:noFill/>
        </p:spPr>
        <p:txBody>
          <a:bodyPr wrap="square" rtlCol="0">
            <a:spAutoFit/>
          </a:bodyPr>
          <a:p>
            <a:r>
              <a:rPr lang="zh-CN" altLang="en-US" sz="1600">
                <a:latin typeface="楷体" panose="02010609060101010101" pitchFamily="49" charset="-122"/>
                <a:ea typeface="楷体" panose="02010609060101010101" pitchFamily="49" charset="-122"/>
                <a:cs typeface="楷体" panose="02010609060101010101" pitchFamily="49" charset="-122"/>
              </a:rPr>
              <a:t>数据选取</a:t>
            </a:r>
            <a:r>
              <a:rPr lang="en-US" altLang="zh-CN" sz="1600">
                <a:latin typeface="楷体" panose="02010609060101010101" pitchFamily="49" charset="-122"/>
                <a:ea typeface="楷体" panose="02010609060101010101" pitchFamily="49" charset="-122"/>
                <a:cs typeface="楷体" panose="02010609060101010101" pitchFamily="49" charset="-122"/>
              </a:rPr>
              <a:t>2009.1.1-2.14.10.31</a:t>
            </a:r>
            <a:r>
              <a:rPr lang="zh-CN" altLang="en-US" sz="1600">
                <a:latin typeface="楷体" panose="02010609060101010101" pitchFamily="49" charset="-122"/>
                <a:ea typeface="楷体" panose="02010609060101010101" pitchFamily="49" charset="-122"/>
                <a:cs typeface="楷体" panose="02010609060101010101" pitchFamily="49" charset="-122"/>
              </a:rPr>
              <a:t>的股评，随机抽取并专人标注，最终各类样本数量如下: 积极 － 1586，消极 － 1765，中性 － 1649． 建立三类分类模型，采用五折交叉</a:t>
            </a:r>
            <a:r>
              <a:rPr lang="zh-CN" altLang="en-US" sz="1600">
                <a:latin typeface="楷体" panose="02010609060101010101" pitchFamily="49" charset="-122"/>
                <a:ea typeface="楷体" panose="02010609060101010101" pitchFamily="49" charset="-122"/>
                <a:cs typeface="楷体" panose="02010609060101010101" pitchFamily="49" charset="-122"/>
              </a:rPr>
              <a:t>检验，结果如下表</a:t>
            </a:r>
            <a:endParaRPr lang="zh-CN" altLang="en-US" sz="1600">
              <a:latin typeface="楷体" panose="02010609060101010101" pitchFamily="49" charset="-122"/>
              <a:ea typeface="楷体" panose="02010609060101010101" pitchFamily="49" charset="-122"/>
              <a:cs typeface="楷体" panose="02010609060101010101" pitchFamily="49" charset="-122"/>
            </a:endParaRPr>
          </a:p>
        </p:txBody>
      </p:sp>
      <p:sp>
        <p:nvSpPr>
          <p:cNvPr id="14" name="云形标注 13"/>
          <p:cNvSpPr/>
          <p:nvPr/>
        </p:nvSpPr>
        <p:spPr>
          <a:xfrm>
            <a:off x="7066280" y="1555115"/>
            <a:ext cx="1823720" cy="67881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创新点</a:t>
            </a:r>
            <a:r>
              <a:rPr lang="en-US" altLang="zh-CN" b="1"/>
              <a:t>2</a:t>
            </a:r>
            <a:endParaRPr lang="zh-CN" altLang="en-US" b="1"/>
          </a:p>
        </p:txBody>
      </p:sp>
      <p:pic>
        <p:nvPicPr>
          <p:cNvPr id="6" name="图片 5" descr="捕获"/>
          <p:cNvPicPr>
            <a:picLocks noChangeAspect="1"/>
          </p:cNvPicPr>
          <p:nvPr/>
        </p:nvPicPr>
        <p:blipFill>
          <a:blip r:embed="rId4"/>
          <a:stretch>
            <a:fillRect/>
          </a:stretch>
        </p:blipFill>
        <p:spPr>
          <a:xfrm>
            <a:off x="406400" y="3489325"/>
            <a:ext cx="8715375" cy="2667000"/>
          </a:xfrm>
          <a:prstGeom prst="rect">
            <a:avLst/>
          </a:prstGeom>
        </p:spPr>
      </p:pic>
      <p:sp>
        <p:nvSpPr>
          <p:cNvPr id="10" name="文本框 9"/>
          <p:cNvSpPr txBox="1"/>
          <p:nvPr/>
        </p:nvSpPr>
        <p:spPr>
          <a:xfrm>
            <a:off x="5989320" y="2439670"/>
            <a:ext cx="2794000" cy="67564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投资者情绪的定义与一般的文本情绪分类不同</a:t>
            </a:r>
            <a:endParaRPr lang="zh-CN" altLang="en-US">
              <a:latin typeface="楷体" panose="02010609060101010101" pitchFamily="49" charset="-122"/>
              <a:ea typeface="楷体" panose="02010609060101010101" pitchFamily="49" charset="-122"/>
            </a:endParaRPr>
          </a:p>
        </p:txBody>
      </p:sp>
      <p:sp>
        <p:nvSpPr>
          <p:cNvPr id="8" name="流程图: 过程 7"/>
          <p:cNvSpPr/>
          <p:nvPr/>
        </p:nvSpPr>
        <p:spPr>
          <a:xfrm>
            <a:off x="6276340" y="4078605"/>
            <a:ext cx="648970" cy="172021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2489200" y="4138930"/>
            <a:ext cx="678815" cy="1614805"/>
          </a:xfrm>
          <a:prstGeom prst="flowChartProcess">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xit" presetSubtype="12" fill="hold" nodeType="clickEffect">
                                  <p:stCondLst>
                                    <p:cond delay="0"/>
                                  </p:stCondLst>
                                  <p:childTnLst>
                                    <p:animEffect transition="out" filter="strips(downLeft)">
                                      <p:cBhvr>
                                        <p:cTn id="11" dur="500"/>
                                        <p:tgtEl>
                                          <p:spTgt spid="7">
                                            <p:txEl>
                                              <p:pRg st="0" end="0"/>
                                            </p:txEl>
                                          </p:spTgt>
                                        </p:tgtEl>
                                      </p:cBhvr>
                                    </p:animEffect>
                                    <p:set>
                                      <p:cBhvr>
                                        <p:cTn id="12"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3</a:t>
              </a:r>
              <a:endParaRPr lang="zh-CN" altLang="en-US" sz="6000" dirty="0"/>
            </a:p>
          </p:txBody>
        </p:sp>
        <p:sp>
          <p:nvSpPr>
            <p:cNvPr id="42" name="文本框 41"/>
            <p:cNvSpPr txBox="1"/>
            <p:nvPr/>
          </p:nvSpPr>
          <p:spPr>
            <a:xfrm>
              <a:off x="6857944" y="3014531"/>
              <a:ext cx="4982210" cy="828675"/>
            </a:xfrm>
            <a:prstGeom prst="rect">
              <a:avLst/>
            </a:prstGeom>
            <a:noFill/>
          </p:spPr>
          <p:txBody>
            <a:bodyPr wrap="none" lIns="91438" tIns="45719" rIns="91438" bIns="45719" rtlCol="0">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数据和研究方法</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p>
            <a:r>
              <a:rPr lang="zh-CN" altLang="en-US"/>
              <a:t>数据和统计描述</a:t>
            </a:r>
            <a:endParaRPr lang="zh-CN" altLang="en-US"/>
          </a:p>
        </p:txBody>
      </p:sp>
      <p:sp>
        <p:nvSpPr>
          <p:cNvPr id="9" name="文本占位符 8"/>
          <p:cNvSpPr>
            <a:spLocks noGrp="1"/>
          </p:cNvSpPr>
          <p:nvPr>
            <p:ph type="body" orient="vert" idx="1"/>
            <p:custDataLst>
              <p:tags r:id="rId1"/>
            </p:custDataLst>
          </p:nvPr>
        </p:nvSpPr>
        <p:spPr/>
        <p:txBody>
          <a:bodyPr anchor="ctr" anchorCtr="0"/>
          <a:p>
            <a:r>
              <a:rPr lang="zh-CN" altLang="en-US" sz="2800"/>
              <a:t>研究样本</a:t>
            </a:r>
            <a:endParaRPr lang="zh-CN" altLang="en-US" sz="2800"/>
          </a:p>
          <a:p>
            <a:r>
              <a:rPr lang="en-US" altLang="zh-CN" sz="2000">
                <a:gradFill>
                  <a:gsLst>
                    <a:gs pos="0">
                      <a:srgbClr val="14CD68"/>
                    </a:gs>
                    <a:gs pos="100000">
                      <a:srgbClr val="0B6E38"/>
                    </a:gs>
                  </a:gsLst>
                  <a:lin scaled="0"/>
                </a:gradFill>
                <a:latin typeface="黑体" panose="02010609060101010101" charset="-122"/>
                <a:ea typeface="黑体" panose="02010609060101010101" charset="-122"/>
                <a:cs typeface="黑体" panose="02010609060101010101" charset="-122"/>
              </a:rPr>
              <a:t>2009.1.1-2014.10.31的月度、周度和日度频率数据</a:t>
            </a:r>
            <a:endParaRPr lang="zh-CN" altLang="en-US"/>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endParaRPr lang="zh-CN" altLang="en-US" sz="2800"/>
          </a:p>
          <a:p>
            <a:pPr marL="0" indent="0">
              <a:buNone/>
            </a:pPr>
            <a:endParaRPr lang="zh-CN" altLang="en-US" sz="2800"/>
          </a:p>
          <a:p>
            <a:r>
              <a:rPr lang="zh-CN" altLang="en-US" sz="2800"/>
              <a:t>投资者情绪的</a:t>
            </a:r>
            <a:r>
              <a:rPr lang="en-US" altLang="zh-CN" sz="2800"/>
              <a:t>t</a:t>
            </a:r>
            <a:r>
              <a:rPr lang="zh-CN" altLang="en-US" sz="2800"/>
              <a:t>时段划分为</a:t>
            </a:r>
            <a:endParaRPr lang="zh-CN" altLang="en-US"/>
          </a:p>
          <a:p>
            <a:pPr algn="l"/>
            <a:r>
              <a:rPr lang="en-US" altLang="zh-CN" sz="2000">
                <a:gradFill>
                  <a:gsLst>
                    <a:gs pos="0">
                      <a:srgbClr val="14CD68"/>
                    </a:gs>
                    <a:gs pos="100000">
                      <a:srgbClr val="0B6E38"/>
                    </a:gs>
                  </a:gsLst>
                  <a:lin scaled="0"/>
                </a:gradFill>
                <a:latin typeface="黑体" panose="02010609060101010101" charset="-122"/>
                <a:ea typeface="黑体" panose="02010609060101010101" charset="-122"/>
                <a:cs typeface="黑体" panose="02010609060101010101" charset="-122"/>
              </a:rPr>
              <a:t>每日收盘时刻、每周最后一天收盘时刻、每月最后一天收盘时刻</a:t>
            </a:r>
            <a:endParaRPr lang="zh-CN" altLang="en-US"/>
          </a:p>
        </p:txBody>
      </p:sp>
      <p:cxnSp>
        <p:nvCxnSpPr>
          <p:cNvPr id="28" name="直接连接符 27"/>
          <p:cNvCxnSpPr/>
          <p:nvPr/>
        </p:nvCxnSpPr>
        <p:spPr>
          <a:xfrm flipH="1">
            <a:off x="2832076" y="4185820"/>
            <a:ext cx="100517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65" name="圆角矩形 6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grpSp>
        <p:nvGrpSpPr>
          <p:cNvPr id="68" name="组 67"/>
          <p:cNvGrpSpPr/>
          <p:nvPr/>
        </p:nvGrpSpPr>
        <p:grpSpPr>
          <a:xfrm>
            <a:off x="9284090" y="252856"/>
            <a:ext cx="2907908" cy="484289"/>
            <a:chOff x="9284089" y="252855"/>
            <a:chExt cx="2907908" cy="484289"/>
          </a:xfrm>
        </p:grpSpPr>
        <p:grpSp>
          <p:nvGrpSpPr>
            <p:cNvPr id="69" name="组 68"/>
            <p:cNvGrpSpPr/>
            <p:nvPr/>
          </p:nvGrpSpPr>
          <p:grpSpPr>
            <a:xfrm>
              <a:off x="11454105" y="252856"/>
              <a:ext cx="737892" cy="484288"/>
              <a:chOff x="11454105" y="252856"/>
              <a:chExt cx="737892" cy="484288"/>
            </a:xfrm>
          </p:grpSpPr>
          <p:grpSp>
            <p:nvGrpSpPr>
              <p:cNvPr id="71" name="组 70"/>
              <p:cNvGrpSpPr/>
              <p:nvPr/>
            </p:nvGrpSpPr>
            <p:grpSpPr>
              <a:xfrm>
                <a:off x="12039604" y="252856"/>
                <a:ext cx="152393" cy="484287"/>
                <a:chOff x="12039604" y="252856"/>
                <a:chExt cx="152393" cy="484287"/>
              </a:xfrm>
            </p:grpSpPr>
            <p:sp>
              <p:nvSpPr>
                <p:cNvPr id="75" name="圆角矩形 7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7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99"/>
              <p:cNvGrpSpPr/>
              <p:nvPr/>
            </p:nvGrpSpPr>
            <p:grpSpPr>
              <a:xfrm>
                <a:off x="11454105" y="252857"/>
                <a:ext cx="491115" cy="484287"/>
                <a:chOff x="1528923" y="220268"/>
                <a:chExt cx="1284096" cy="1266241"/>
              </a:xfrm>
            </p:grpSpPr>
            <p:sp>
              <p:nvSpPr>
                <p:cNvPr id="73" name="圆角矩形 7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0" name="文本框 69"/>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pic>
        <p:nvPicPr>
          <p:cNvPr id="2" name="图片 1" descr="捕获3"/>
          <p:cNvPicPr>
            <a:picLocks noChangeAspect="1"/>
          </p:cNvPicPr>
          <p:nvPr/>
        </p:nvPicPr>
        <p:blipFill>
          <a:blip r:embed="rId2"/>
          <a:stretch>
            <a:fillRect/>
          </a:stretch>
        </p:blipFill>
        <p:spPr>
          <a:xfrm>
            <a:off x="85725" y="1468120"/>
            <a:ext cx="12020550" cy="4655185"/>
          </a:xfrm>
          <a:prstGeom prst="rect">
            <a:avLst/>
          </a:prstGeom>
        </p:spPr>
      </p:pic>
      <p:pic>
        <p:nvPicPr>
          <p:cNvPr id="3" name="图片 2" descr="捕获2"/>
          <p:cNvPicPr>
            <a:picLocks noChangeAspect="1"/>
          </p:cNvPicPr>
          <p:nvPr/>
        </p:nvPicPr>
        <p:blipFill>
          <a:blip r:embed="rId3"/>
          <a:stretch>
            <a:fillRect/>
          </a:stretch>
        </p:blipFill>
        <p:spPr>
          <a:xfrm>
            <a:off x="85725" y="1386840"/>
            <a:ext cx="11860530" cy="4600575"/>
          </a:xfrm>
          <a:prstGeom prst="rect">
            <a:avLst/>
          </a:prstGeom>
        </p:spPr>
      </p:pic>
      <p:sp>
        <p:nvSpPr>
          <p:cNvPr id="4" name="矩形 3"/>
          <p:cNvSpPr/>
          <p:nvPr/>
        </p:nvSpPr>
        <p:spPr>
          <a:xfrm>
            <a:off x="640080" y="5369560"/>
            <a:ext cx="10738485" cy="6877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anim calcmode="lin" valueType="num">
                                      <p:cBhvr additive="base">
                                        <p:cTn id="19"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2000" fill="hold">
                                          <p:stCondLst>
                                            <p:cond delay="0"/>
                                          </p:stCondLst>
                                        </p:cTn>
                                        <p:tgtEl>
                                          <p:spTgt spid="9">
                                            <p:txEl>
                                              <p:pRg st="12" end="12"/>
                                            </p:txEl>
                                          </p:spTgt>
                                        </p:tgtEl>
                                        <p:attrNameLst>
                                          <p:attrName>style.visibility</p:attrName>
                                        </p:attrNameLst>
                                      </p:cBhvr>
                                      <p:to>
                                        <p:strVal val="visible"/>
                                      </p:to>
                                    </p:set>
                                    <p:anim calcmode="lin" valueType="num">
                                      <p:cBhvr additive="base">
                                        <p:cTn id="25" dur="20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2000" fill="hold">
                                          <p:stCondLst>
                                            <p:cond delay="0"/>
                                          </p:stCondLst>
                                        </p:cTn>
                                        <p:tgtEl>
                                          <p:spTgt spid="2"/>
                                        </p:tgtEl>
                                        <p:attrNameLst>
                                          <p:attrName>style.visibility</p:attrName>
                                        </p:attrNameLst>
                                      </p:cBhvr>
                                      <p:to>
                                        <p:strVal val="visible"/>
                                      </p:to>
                                    </p:set>
                                    <p:anim calcmode="lin" valueType="num">
                                      <p:cBhvr additive="base">
                                        <p:cTn id="31" dur="2000" fill="hold"/>
                                        <p:tgtEl>
                                          <p:spTgt spid="2"/>
                                        </p:tgtEl>
                                        <p:attrNameLst>
                                          <p:attrName>ppt_x</p:attrName>
                                        </p:attrNameLst>
                                      </p:cBhvr>
                                      <p:tavLst>
                                        <p:tav tm="0">
                                          <p:val>
                                            <p:strVal val="#ppt_x"/>
                                          </p:val>
                                        </p:tav>
                                        <p:tav tm="100000">
                                          <p:val>
                                            <p:strVal val="#ppt_x"/>
                                          </p:val>
                                        </p:tav>
                                      </p:tavLst>
                                    </p:anim>
                                    <p:anim calcmode="lin" valueType="num">
                                      <p:cBhvr additive="base">
                                        <p:cTn id="32"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2000" fill="hold">
                                          <p:stCondLst>
                                            <p:cond delay="0"/>
                                          </p:stCondLst>
                                        </p:cTn>
                                        <p:tgtEl>
                                          <p:spTgt spid="3"/>
                                        </p:tgtEl>
                                        <p:attrNameLst>
                                          <p:attrName>style.visibility</p:attrName>
                                        </p:attrNameLst>
                                      </p:cBhvr>
                                      <p:to>
                                        <p:strVal val="visible"/>
                                      </p:to>
                                    </p:set>
                                    <p:anim calcmode="lin" valueType="num">
                                      <p:cBhvr additive="base">
                                        <p:cTn id="37" dur="2000" fill="hold"/>
                                        <p:tgtEl>
                                          <p:spTgt spid="3"/>
                                        </p:tgtEl>
                                        <p:attrNameLst>
                                          <p:attrName>ppt_x</p:attrName>
                                        </p:attrNameLst>
                                      </p:cBhvr>
                                      <p:tavLst>
                                        <p:tav tm="0">
                                          <p:val>
                                            <p:strVal val="#ppt_x"/>
                                          </p:val>
                                        </p:tav>
                                        <p:tav tm="100000">
                                          <p:val>
                                            <p:strVal val="#ppt_x"/>
                                          </p:val>
                                        </p:tav>
                                      </p:tavLst>
                                    </p:anim>
                                    <p:anim calcmode="lin" valueType="num">
                                      <p:cBhvr additive="base">
                                        <p:cTn id="38" dur="2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左右箭头 5"/>
          <p:cNvSpPr/>
          <p:nvPr/>
        </p:nvSpPr>
        <p:spPr>
          <a:xfrm>
            <a:off x="2781935" y="4010025"/>
            <a:ext cx="2422525" cy="3905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左右箭头 4"/>
          <p:cNvSpPr/>
          <p:nvPr/>
        </p:nvSpPr>
        <p:spPr>
          <a:xfrm>
            <a:off x="2508250" y="2915920"/>
            <a:ext cx="2344420" cy="3746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p>
            <a:r>
              <a:rPr lang="zh-CN" altLang="en-US"/>
              <a:t>研究方法与实证分析结果</a:t>
            </a:r>
            <a:endParaRPr lang="zh-CN" altLang="en-US"/>
          </a:p>
        </p:txBody>
      </p:sp>
      <p:sp>
        <p:nvSpPr>
          <p:cNvPr id="3" name="内容占位符 2"/>
          <p:cNvSpPr>
            <a:spLocks noGrp="1"/>
          </p:cNvSpPr>
          <p:nvPr>
            <p:ph sz="quarter" idx="1"/>
          </p:nvPr>
        </p:nvSpPr>
        <p:spPr/>
        <p:txBody>
          <a:bodyPr/>
          <a:p>
            <a:r>
              <a:rPr lang="zh-CN" b="1" dirty="0">
                <a:latin typeface="楷体" panose="02010609060101010101" pitchFamily="49" charset="-122"/>
                <a:ea typeface="楷体" panose="02010609060101010101" pitchFamily="49" charset="-122"/>
                <a:sym typeface="+mn-ea"/>
              </a:rPr>
              <a:t>（</a:t>
            </a:r>
            <a:r>
              <a:rPr lang="en-US" altLang="zh-CN" b="1" dirty="0">
                <a:latin typeface="楷体" panose="02010609060101010101" pitchFamily="49" charset="-122"/>
                <a:ea typeface="楷体" panose="02010609060101010101" pitchFamily="49" charset="-122"/>
                <a:sym typeface="+mn-ea"/>
              </a:rPr>
              <a:t>1</a:t>
            </a:r>
            <a:r>
              <a:rPr lang="zh-CN" altLang="en-US" b="1" dirty="0">
                <a:latin typeface="楷体" panose="02010609060101010101" pitchFamily="49" charset="-122"/>
                <a:ea typeface="楷体" panose="02010609060101010101" pitchFamily="49" charset="-122"/>
                <a:sym typeface="+mn-ea"/>
              </a:rPr>
              <a:t>）</a:t>
            </a:r>
            <a:r>
              <a:rPr b="1" dirty="0">
                <a:latin typeface="楷体" panose="02010609060101010101" pitchFamily="49" charset="-122"/>
                <a:ea typeface="楷体" panose="02010609060101010101" pitchFamily="49" charset="-122"/>
                <a:sym typeface="+mn-ea"/>
              </a:rPr>
              <a:t>对收益率影响的 Granger 因果检验</a:t>
            </a:r>
            <a:endParaRPr b="1" dirty="0">
              <a:latin typeface="楷体" panose="02010609060101010101" pitchFamily="49" charset="-122"/>
              <a:ea typeface="楷体" panose="02010609060101010101" pitchFamily="49" charset="-122"/>
              <a:sym typeface="+mn-ea"/>
            </a:endParaRPr>
          </a:p>
          <a:p>
            <a:r>
              <a:rPr lang="zh-CN" altLang="en-US" dirty="0" smtClean="0">
                <a:latin typeface="楷体" panose="02010609060101010101" pitchFamily="49" charset="-122"/>
                <a:ea typeface="楷体" panose="02010609060101010101" pitchFamily="49" charset="-122"/>
                <a:sym typeface="+mn-ea"/>
              </a:rPr>
              <a:t>对数据的平稳性、自相关、异方差、滞后阶数的检验和修正进行了相关准则的说明。</a:t>
            </a:r>
            <a:endParaRPr lang="zh-CN" altLang="en-US" dirty="0" smtClean="0">
              <a:latin typeface="楷体" panose="02010609060101010101" pitchFamily="49" charset="-122"/>
              <a:ea typeface="楷体" panose="02010609060101010101" pitchFamily="49" charset="-122"/>
              <a:sym typeface="+mn-ea"/>
            </a:endParaRPr>
          </a:p>
          <a:p>
            <a:r>
              <a:rPr lang="zh-CN" altLang="en-US" dirty="0" smtClean="0">
                <a:latin typeface="楷体" panose="02010609060101010101" pitchFamily="49" charset="-122"/>
                <a:ea typeface="楷体" panose="02010609060101010101" pitchFamily="49" charset="-122"/>
                <a:sym typeface="+mn-ea"/>
              </a:rPr>
              <a:t>投资者情绪</a:t>
            </a:r>
            <a:r>
              <a:rPr lang="en-US" altLang="zh-CN" dirty="0" smtClean="0">
                <a:latin typeface="楷体" panose="02010609060101010101" pitchFamily="49" charset="-122"/>
                <a:ea typeface="楷体" panose="02010609060101010101" pitchFamily="49" charset="-122"/>
                <a:sym typeface="+mn-ea"/>
              </a:rPr>
              <a:t>              </a:t>
            </a:r>
            <a:r>
              <a:rPr lang="zh-CN" altLang="en-US" dirty="0" smtClean="0">
                <a:latin typeface="楷体" panose="02010609060101010101" pitchFamily="49" charset="-122"/>
                <a:ea typeface="楷体" panose="02010609060101010101" pitchFamily="49" charset="-122"/>
                <a:sym typeface="+mn-ea"/>
              </a:rPr>
              <a:t>股票收益率（月周日频率的</a:t>
            </a:r>
            <a:r>
              <a:rPr lang="en-US" altLang="zh-CN" dirty="0" smtClean="0">
                <a:latin typeface="楷体" panose="02010609060101010101" pitchFamily="49" charset="-122"/>
                <a:ea typeface="楷体" panose="02010609060101010101" pitchFamily="49" charset="-122"/>
                <a:sym typeface="+mn-ea"/>
              </a:rPr>
              <a:t>Granger</a:t>
            </a:r>
            <a:r>
              <a:rPr lang="zh-CN" altLang="en-US" dirty="0" smtClean="0">
                <a:latin typeface="楷体" panose="02010609060101010101" pitchFamily="49" charset="-122"/>
                <a:ea typeface="楷体" panose="02010609060101010101" pitchFamily="49" charset="-122"/>
                <a:sym typeface="+mn-ea"/>
              </a:rPr>
              <a:t>因果</a:t>
            </a:r>
            <a:r>
              <a:rPr lang="zh-CN" altLang="en-US" dirty="0">
                <a:latin typeface="楷体" panose="02010609060101010101" pitchFamily="49" charset="-122"/>
                <a:ea typeface="楷体" panose="02010609060101010101" pitchFamily="49" charset="-122"/>
                <a:sym typeface="+mn-ea"/>
              </a:rPr>
              <a:t>检验）</a:t>
            </a:r>
            <a:endParaRPr lang="zh-CN" altLang="en-US" dirty="0">
              <a:latin typeface="楷体" panose="02010609060101010101" pitchFamily="49" charset="-122"/>
              <a:ea typeface="楷体" panose="02010609060101010101" pitchFamily="49" charset="-122"/>
              <a:sym typeface="+mn-ea"/>
            </a:endParaRPr>
          </a:p>
          <a:p>
            <a:pPr marL="0" indent="0">
              <a:buNone/>
            </a:pPr>
            <a:endParaRPr lang="zh-CN" altLang="en-US" dirty="0" smtClean="0">
              <a:latin typeface="楷体" panose="02010609060101010101" pitchFamily="49" charset="-122"/>
              <a:ea typeface="楷体" panose="02010609060101010101" pitchFamily="49" charset="-122"/>
              <a:sym typeface="+mn-ea"/>
            </a:endParaRPr>
          </a:p>
          <a:p>
            <a:r>
              <a:rPr lang="zh-CN" altLang="en-US" dirty="0" smtClean="0">
                <a:latin typeface="楷体" panose="02010609060101010101" pitchFamily="49" charset="-122"/>
                <a:ea typeface="楷体" panose="02010609060101010101" pitchFamily="49" charset="-122"/>
                <a:sym typeface="+mn-ea"/>
              </a:rPr>
              <a:t> </a:t>
            </a:r>
            <a:r>
              <a:rPr lang="en-US" altLang="zh-CN" dirty="0" smtClean="0">
                <a:latin typeface="楷体" panose="02010609060101010101" pitchFamily="49" charset="-122"/>
                <a:ea typeface="楷体" panose="02010609060101010101" pitchFamily="49" charset="-122"/>
                <a:sym typeface="+mn-ea"/>
              </a:rPr>
              <a:t>   </a:t>
            </a:r>
            <a:r>
              <a:rPr lang="zh-CN" altLang="en-US" dirty="0" smtClean="0">
                <a:latin typeface="楷体" panose="02010609060101010101" pitchFamily="49" charset="-122"/>
                <a:ea typeface="楷体" panose="02010609060101010101" pitchFamily="49" charset="-122"/>
                <a:sym typeface="+mn-ea"/>
              </a:rPr>
              <a:t>交易时段</a:t>
            </a:r>
            <a:r>
              <a:rPr lang="en-US" altLang="zh-CN" dirty="0" smtClean="0">
                <a:latin typeface="楷体" panose="02010609060101010101" pitchFamily="49" charset="-122"/>
                <a:ea typeface="楷体" panose="02010609060101010101" pitchFamily="49" charset="-122"/>
                <a:sym typeface="+mn-ea"/>
              </a:rPr>
              <a:t>              </a:t>
            </a:r>
            <a:r>
              <a:rPr lang="zh-CN" altLang="en-US" dirty="0" smtClean="0">
                <a:latin typeface="楷体" panose="02010609060101010101" pitchFamily="49" charset="-122"/>
                <a:ea typeface="楷体" panose="02010609060101010101" pitchFamily="49" charset="-122"/>
                <a:sym typeface="+mn-ea"/>
              </a:rPr>
              <a:t>非交易时段（</a:t>
            </a:r>
            <a:r>
              <a:rPr lang="zh-CN" altLang="en-US" dirty="0" smtClean="0">
                <a:latin typeface="楷体" panose="02010609060101010101" pitchFamily="49" charset="-122"/>
                <a:ea typeface="楷体" panose="02010609060101010101" pitchFamily="49" charset="-122"/>
                <a:sym typeface="+mn-ea"/>
              </a:rPr>
              <a:t>日度投资者情绪计算时段拆分的瞬时</a:t>
            </a:r>
            <a:r>
              <a:rPr lang="en-US" altLang="zh-CN" dirty="0" smtClean="0">
                <a:latin typeface="楷体" panose="02010609060101010101" pitchFamily="49" charset="-122"/>
                <a:ea typeface="楷体" panose="02010609060101010101" pitchFamily="49" charset="-122"/>
                <a:sym typeface="+mn-ea"/>
              </a:rPr>
              <a:t>Granger</a:t>
            </a:r>
            <a:r>
              <a:rPr lang="zh-CN" altLang="en-US" dirty="0" smtClean="0">
                <a:latin typeface="楷体" panose="02010609060101010101" pitchFamily="49" charset="-122"/>
                <a:ea typeface="楷体" panose="02010609060101010101" pitchFamily="49" charset="-122"/>
                <a:sym typeface="+mn-ea"/>
              </a:rPr>
              <a:t>因果</a:t>
            </a:r>
            <a:r>
              <a:rPr lang="zh-CN" altLang="en-US" dirty="0">
                <a:latin typeface="楷体" panose="02010609060101010101" pitchFamily="49" charset="-122"/>
                <a:ea typeface="楷体" panose="02010609060101010101" pitchFamily="49" charset="-122"/>
                <a:sym typeface="+mn-ea"/>
              </a:rPr>
              <a:t>检验）</a:t>
            </a:r>
            <a:endParaRPr lang="zh-CN" altLang="en-US" dirty="0" smtClean="0">
              <a:latin typeface="楷体" panose="02010609060101010101" pitchFamily="49" charset="-122"/>
              <a:ea typeface="楷体" panose="02010609060101010101" pitchFamily="49" charset="-122"/>
              <a:sym typeface="+mn-ea"/>
            </a:endParaRPr>
          </a:p>
          <a:p>
            <a:endParaRPr lang="zh-CN" altLang="en-US" dirty="0" smtClean="0">
              <a:latin typeface="楷体" panose="02010609060101010101" pitchFamily="49" charset="-122"/>
              <a:ea typeface="楷体" panose="02010609060101010101" pitchFamily="49" charset="-122"/>
              <a:sym typeface="+mn-ea"/>
            </a:endParaRPr>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研究方法与实证分析结果</a:t>
            </a:r>
            <a:endParaRPr lang="zh-CN" altLang="en-US"/>
          </a:p>
        </p:txBody>
      </p:sp>
      <p:sp>
        <p:nvSpPr>
          <p:cNvPr id="3" name="内容占位符 2"/>
          <p:cNvSpPr>
            <a:spLocks noGrp="1"/>
          </p:cNvSpPr>
          <p:nvPr>
            <p:ph sz="quarter" idx="1"/>
          </p:nvPr>
        </p:nvSpPr>
        <p:spPr/>
        <p:txBody>
          <a:bodyPr>
            <a:normAutofit fontScale="90000" lnSpcReduction="10000"/>
          </a:bodyPr>
          <a:p>
            <a:r>
              <a:rPr lang="zh-CN" b="1" dirty="0">
                <a:latin typeface="楷体" panose="02010609060101010101" pitchFamily="49" charset="-122"/>
                <a:ea typeface="楷体" panose="02010609060101010101" pitchFamily="49" charset="-122"/>
                <a:sym typeface="+mn-ea"/>
              </a:rPr>
              <a:t>（</a:t>
            </a:r>
            <a:r>
              <a:rPr lang="en-US" altLang="zh-CN" b="1" dirty="0">
                <a:latin typeface="楷体" panose="02010609060101010101" pitchFamily="49" charset="-122"/>
                <a:ea typeface="楷体" panose="02010609060101010101" pitchFamily="49" charset="-122"/>
                <a:sym typeface="+mn-ea"/>
              </a:rPr>
              <a:t>1</a:t>
            </a:r>
            <a:r>
              <a:rPr lang="zh-CN" altLang="en-US" b="1" dirty="0">
                <a:latin typeface="楷体" panose="02010609060101010101" pitchFamily="49" charset="-122"/>
                <a:ea typeface="楷体" panose="02010609060101010101" pitchFamily="49" charset="-122"/>
                <a:sym typeface="+mn-ea"/>
              </a:rPr>
              <a:t>）</a:t>
            </a:r>
            <a:r>
              <a:rPr b="1" dirty="0">
                <a:latin typeface="楷体" panose="02010609060101010101" pitchFamily="49" charset="-122"/>
                <a:ea typeface="楷体" panose="02010609060101010101" pitchFamily="49" charset="-122"/>
                <a:sym typeface="+mn-ea"/>
              </a:rPr>
              <a:t>对交易量和波动率影响的模型</a:t>
            </a:r>
            <a:endParaRPr b="1" dirty="0">
              <a:latin typeface="楷体" panose="02010609060101010101" pitchFamily="49" charset="-122"/>
              <a:ea typeface="楷体" panose="02010609060101010101" pitchFamily="49" charset="-122"/>
              <a:sym typeface="+mn-ea"/>
            </a:endParaRPr>
          </a:p>
          <a:p>
            <a:r>
              <a:rPr lang="en-US" altLang="zh-CN" u="sng" dirty="0" smtClean="0">
                <a:latin typeface="楷体" panose="02010609060101010101" pitchFamily="49" charset="-122"/>
                <a:ea typeface="楷体" panose="02010609060101010101" pitchFamily="49" charset="-122"/>
                <a:sym typeface="+mn-ea"/>
              </a:rPr>
              <a:t>A</a:t>
            </a:r>
            <a:r>
              <a:rPr lang="zh-CN" altLang="en-US" u="sng" dirty="0" smtClean="0">
                <a:latin typeface="楷体" panose="02010609060101010101" pitchFamily="49" charset="-122"/>
                <a:ea typeface="楷体" panose="02010609060101010101" pitchFamily="49" charset="-122"/>
                <a:sym typeface="+mn-ea"/>
              </a:rPr>
              <a:t>交易量方面</a:t>
            </a:r>
            <a:r>
              <a:rPr lang="zh-CN" altLang="en-US" dirty="0" smtClean="0">
                <a:latin typeface="楷体" panose="02010609060101010101" pitchFamily="49" charset="-122"/>
                <a:ea typeface="楷体" panose="02010609060101010101" pitchFamily="49" charset="-122"/>
                <a:sym typeface="+mn-ea"/>
              </a:rPr>
              <a:t>：引入新的投资者情绪指标以衡量投资者情绪的分散程度</a:t>
            </a:r>
            <a:endParaRPr lang="zh-CN" altLang="en-US" dirty="0" smtClean="0">
              <a:latin typeface="楷体" panose="02010609060101010101" pitchFamily="49" charset="-122"/>
              <a:ea typeface="楷体" panose="02010609060101010101" pitchFamily="49" charset="-122"/>
              <a:sym typeface="+mn-ea"/>
            </a:endParaRPr>
          </a:p>
          <a:p>
            <a:endParaRPr b="1" dirty="0">
              <a:latin typeface="楷体" panose="02010609060101010101" pitchFamily="49" charset="-122"/>
              <a:ea typeface="楷体" panose="02010609060101010101" pitchFamily="49" charset="-122"/>
              <a:sym typeface="+mn-ea"/>
            </a:endParaRPr>
          </a:p>
          <a:p>
            <a:endParaRPr lang="zh-CN" altLang="en-US"/>
          </a:p>
          <a:p>
            <a:r>
              <a:rPr lang="en-US" altLang="zh-CN"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其一，结合我国市场规则，在模型中使用了收益率滞后变量而非收益率绝对值的滞后变量。</a:t>
            </a:r>
            <a:endParaRPr lang="zh-CN" altLang="en-US" sz="2400" dirty="0" smtClean="0">
              <a:latin typeface="楷体" panose="02010609060101010101" pitchFamily="49" charset="-122"/>
              <a:ea typeface="楷体" panose="02010609060101010101" pitchFamily="49" charset="-122"/>
            </a:endParaRPr>
          </a:p>
          <a:p>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其二，方程中还检验了同时引入投资者情绪分散程度的当期和滞后一期的影响，而 Kim 和 Kim只引入了投资者情绪分散程度的滞后一期变量。</a:t>
            </a:r>
            <a:endParaRPr lang="zh-CN" altLang="en-US" dirty="0" smtClean="0">
              <a:latin typeface="楷体" panose="02010609060101010101" pitchFamily="49" charset="-122"/>
              <a:ea typeface="楷体" panose="02010609060101010101" pitchFamily="49" charset="-122"/>
            </a:endParaRPr>
          </a:p>
          <a:p>
            <a:r>
              <a:rPr lang="en-US" altLang="zh-CN" u="sng" dirty="0" smtClean="0">
                <a:latin typeface="楷体" panose="02010609060101010101" pitchFamily="49" charset="-122"/>
                <a:ea typeface="楷体" panose="02010609060101010101" pitchFamily="49" charset="-122"/>
              </a:rPr>
              <a:t>B</a:t>
            </a:r>
            <a:r>
              <a:rPr lang="zh-CN" altLang="en-US" u="sng" dirty="0" smtClean="0">
                <a:latin typeface="楷体" panose="02010609060101010101" pitchFamily="49" charset="-122"/>
                <a:ea typeface="楷体" panose="02010609060101010101" pitchFamily="49" charset="-122"/>
              </a:rPr>
              <a:t>市场波动率：</a:t>
            </a:r>
            <a:endParaRPr lang="zh-CN" altLang="en-US"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采用了日度收益率的标准差，分别检验了只引入投资者情绪分散程度滞后变量或当期变量，以及同时引入投资者情绪的当期变量和滞后变量的结果．（考虑到了波动率）</a:t>
            </a:r>
            <a:endParaRPr lang="zh-CN" altLang="en-US" dirty="0" smtClean="0">
              <a:latin typeface="楷体" panose="02010609060101010101" pitchFamily="49" charset="-122"/>
              <a:ea typeface="楷体" panose="02010609060101010101" pitchFamily="49" charset="-122"/>
            </a:endParaRPr>
          </a:p>
        </p:txBody>
      </p:sp>
      <p:pic>
        <p:nvPicPr>
          <p:cNvPr id="4" name="图片 3" descr="捕获"/>
          <p:cNvPicPr>
            <a:picLocks noChangeAspect="1"/>
          </p:cNvPicPr>
          <p:nvPr/>
        </p:nvPicPr>
        <p:blipFill>
          <a:blip r:embed="rId1"/>
          <a:stretch>
            <a:fillRect/>
          </a:stretch>
        </p:blipFill>
        <p:spPr>
          <a:xfrm>
            <a:off x="2981960" y="2407920"/>
            <a:ext cx="2727325" cy="441960"/>
          </a:xfrm>
          <a:prstGeom prst="rect">
            <a:avLst/>
          </a:prstGeom>
        </p:spPr>
      </p:pic>
      <p:sp>
        <p:nvSpPr>
          <p:cNvPr id="14" name="云形标注 13"/>
          <p:cNvSpPr/>
          <p:nvPr/>
        </p:nvSpPr>
        <p:spPr>
          <a:xfrm>
            <a:off x="7199630" y="2407920"/>
            <a:ext cx="1896110" cy="67881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创新点</a:t>
            </a:r>
            <a:r>
              <a:rPr lang="en-US" altLang="zh-CN" b="1"/>
              <a:t>3</a:t>
            </a:r>
            <a:endParaRPr lang="en-US" altLang="zh-CN"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9" name="标题 8"/>
          <p:cNvSpPr>
            <a:spLocks noGrp="1"/>
          </p:cNvSpPr>
          <p:nvPr>
            <p:ph type="ctrTitle" idx="4294967295"/>
          </p:nvPr>
        </p:nvSpPr>
        <p:spPr>
          <a:xfrm>
            <a:off x="914400" y="553085"/>
            <a:ext cx="10363200" cy="1752600"/>
          </a:xfrm>
        </p:spPr>
        <p:txBody>
          <a:bodyPr/>
          <a:p>
            <a:r>
              <a:rPr lang="zh-CN" altLang="en-US" sz="3300">
                <a:solidFill>
                  <a:schemeClr val="accent3">
                    <a:shade val="75000"/>
                  </a:schemeClr>
                </a:solidFill>
                <a:sym typeface="+mn-ea"/>
              </a:rPr>
              <a:t>研究方法与实证分析结果</a:t>
            </a:r>
            <a:br>
              <a:rPr lang="zh-CN" altLang="en-US" sz="3300">
                <a:solidFill>
                  <a:schemeClr val="accent3">
                    <a:shade val="75000"/>
                  </a:schemeClr>
                </a:solidFill>
                <a:sym typeface="+mn-ea"/>
              </a:rPr>
            </a:br>
            <a:endParaRPr lang="zh-CN" altLang="en-US"/>
          </a:p>
        </p:txBody>
      </p:sp>
      <p:graphicFrame>
        <p:nvGraphicFramePr>
          <p:cNvPr id="8" name="对象 7">
            <a:hlinkClick r:id="" action="ppaction://ole?verb="/>
          </p:cNvPr>
          <p:cNvGraphicFramePr>
            <a:graphicFrameLocks noChangeAspect="1"/>
          </p:cNvGraphicFramePr>
          <p:nvPr/>
        </p:nvGraphicFramePr>
        <p:xfrm>
          <a:off x="616585" y="5315585"/>
          <a:ext cx="1773555" cy="817880"/>
        </p:xfrm>
        <a:graphic>
          <a:graphicData uri="http://schemas.openxmlformats.org/presentationml/2006/ole">
            <mc:AlternateContent xmlns:mc="http://schemas.openxmlformats.org/markup-compatibility/2006">
              <mc:Choice xmlns:v="urn:schemas-microsoft-com:vml" Requires="v">
                <p:oleObj spid="_x0000_s1025" name="" showAsIcon="1" r:id="rId1" imgW="971550" imgH="666750" progId="Package">
                  <p:embed/>
                </p:oleObj>
              </mc:Choice>
              <mc:Fallback>
                <p:oleObj name="" showAsIcon="1" r:id="rId1" imgW="971550" imgH="666750" progId="Package">
                  <p:embed/>
                  <p:pic>
                    <p:nvPicPr>
                      <p:cNvPr id="0" name="图片 1024"/>
                      <p:cNvPicPr/>
                      <p:nvPr/>
                    </p:nvPicPr>
                    <p:blipFill>
                      <a:blip r:embed="rId2"/>
                      <a:stretch>
                        <a:fillRect/>
                      </a:stretch>
                    </p:blipFill>
                    <p:spPr>
                      <a:xfrm>
                        <a:off x="616585" y="5315585"/>
                        <a:ext cx="1773555" cy="817880"/>
                      </a:xfrm>
                      <a:prstGeom prst="rect">
                        <a:avLst/>
                      </a:prstGeom>
                    </p:spPr>
                  </p:pic>
                </p:oleObj>
              </mc:Fallback>
            </mc:AlternateContent>
          </a:graphicData>
        </a:graphic>
      </p:graphicFrame>
      <p:sp>
        <p:nvSpPr>
          <p:cNvPr id="2" name="文本框 1"/>
          <p:cNvSpPr txBox="1"/>
          <p:nvPr/>
        </p:nvSpPr>
        <p:spPr>
          <a:xfrm>
            <a:off x="1553845" y="2305685"/>
            <a:ext cx="9445625" cy="1260475"/>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cs typeface="楷体" panose="02010609060101010101" pitchFamily="49" charset="-122"/>
              </a:rPr>
              <a:t>①揭示了在月度、周度和日度频率上，投资者情绪对股票市场收益率、交易量、波动性</a:t>
            </a:r>
            <a:r>
              <a:rPr lang="en-US" altLang="zh-CN">
                <a:latin typeface="楷体" panose="02010609060101010101" pitchFamily="49" charset="-122"/>
                <a:ea typeface="楷体" panose="02010609060101010101" pitchFamily="49" charset="-122"/>
                <a:cs typeface="楷体" panose="02010609060101010101" pitchFamily="49" charset="-122"/>
              </a:rPr>
              <a:t>  </a:t>
            </a:r>
            <a:r>
              <a:rPr lang="zh-CN" altLang="en-US">
                <a:latin typeface="楷体" panose="02010609060101010101" pitchFamily="49" charset="-122"/>
                <a:ea typeface="楷体" panose="02010609060101010101" pitchFamily="49" charset="-122"/>
                <a:cs typeface="楷体" panose="02010609060101010101" pitchFamily="49" charset="-122"/>
              </a:rPr>
              <a:t>均无预测能力，但对当期的股票市场收益率和交易量有显著影响．</a:t>
            </a:r>
            <a:endParaRPr lang="zh-CN" altLang="en-US">
              <a:latin typeface="楷体" panose="02010609060101010101" pitchFamily="49" charset="-122"/>
              <a:ea typeface="楷体" panose="02010609060101010101" pitchFamily="49" charset="-122"/>
              <a:cs typeface="楷体" panose="02010609060101010101" pitchFamily="49" charset="-122"/>
            </a:endParaRPr>
          </a:p>
          <a:p>
            <a:r>
              <a:rPr lang="zh-CN" altLang="en-US">
                <a:latin typeface="楷体" panose="02010609060101010101" pitchFamily="49" charset="-122"/>
                <a:ea typeface="楷体" panose="02010609060101010101" pitchFamily="49" charset="-122"/>
                <a:cs typeface="楷体" panose="02010609060101010101" pitchFamily="49" charset="-122"/>
              </a:rPr>
              <a:t>②在更高频率上，发现开盘前的股评情绪对开盘价具有预测能力; 开盘后交易时段的股评情绪对当日收盘价具有当期正向影响</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
        <p:nvSpPr>
          <p:cNvPr id="3" name="左大括号 2"/>
          <p:cNvSpPr/>
          <p:nvPr/>
        </p:nvSpPr>
        <p:spPr>
          <a:xfrm>
            <a:off x="5740400" y="3331845"/>
            <a:ext cx="302260" cy="6178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r>
              <a:rPr lang="en-US" altLang="zh-CN"/>
              <a:t> </a:t>
            </a:r>
            <a:endParaRPr lang="en-US" altLang="zh-CN"/>
          </a:p>
        </p:txBody>
      </p:sp>
      <p:sp>
        <p:nvSpPr>
          <p:cNvPr id="4" name="文本框 3"/>
          <p:cNvSpPr txBox="1"/>
          <p:nvPr/>
        </p:nvSpPr>
        <p:spPr>
          <a:xfrm>
            <a:off x="6042660" y="3182620"/>
            <a:ext cx="4660900" cy="38354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投资者情绪对股票价格存在当期正向影响</a:t>
            </a:r>
            <a:endParaRPr lang="zh-CN" altLang="en-US">
              <a:latin typeface="楷体" panose="02010609060101010101" pitchFamily="49" charset="-122"/>
              <a:ea typeface="楷体" panose="02010609060101010101" pitchFamily="49" charset="-122"/>
            </a:endParaRPr>
          </a:p>
        </p:txBody>
      </p:sp>
      <p:sp>
        <p:nvSpPr>
          <p:cNvPr id="5" name="文本框 4"/>
          <p:cNvSpPr txBox="1"/>
          <p:nvPr/>
        </p:nvSpPr>
        <p:spPr>
          <a:xfrm>
            <a:off x="6042660" y="3686810"/>
            <a:ext cx="5763260" cy="38354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投资者情绪分散程度与交易量存在同期的正向关系</a:t>
            </a:r>
            <a:endParaRPr lang="zh-CN" altLang="en-US">
              <a:latin typeface="楷体" panose="02010609060101010101" pitchFamily="49" charset="-122"/>
              <a:ea typeface="楷体" panose="02010609060101010101" pitchFamily="49" charset="-122"/>
            </a:endParaRPr>
          </a:p>
        </p:txBody>
      </p:sp>
      <p:sp>
        <p:nvSpPr>
          <p:cNvPr id="6" name="文本框 5"/>
          <p:cNvSpPr txBox="1"/>
          <p:nvPr/>
        </p:nvSpPr>
        <p:spPr>
          <a:xfrm>
            <a:off x="1553845" y="4067810"/>
            <a:ext cx="9838055" cy="38354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cs typeface="楷体" panose="02010609060101010101" pitchFamily="49" charset="-122"/>
              </a:rPr>
              <a:t>③揭示了投资者情绪的形成依赖于市场前期的收益率水平</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
        <p:nvSpPr>
          <p:cNvPr id="7" name="左大括号 6"/>
          <p:cNvSpPr/>
          <p:nvPr/>
        </p:nvSpPr>
        <p:spPr>
          <a:xfrm>
            <a:off x="7708265" y="4191000"/>
            <a:ext cx="302260" cy="6178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r>
              <a:rPr lang="en-US" altLang="zh-CN"/>
              <a:t> </a:t>
            </a:r>
            <a:endParaRPr lang="en-US" altLang="zh-CN"/>
          </a:p>
        </p:txBody>
      </p:sp>
      <p:sp>
        <p:nvSpPr>
          <p:cNvPr id="10" name="文本框 9"/>
          <p:cNvSpPr txBox="1"/>
          <p:nvPr/>
        </p:nvSpPr>
        <p:spPr>
          <a:xfrm>
            <a:off x="8078470" y="4070350"/>
            <a:ext cx="2625090" cy="38354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短期：趋势追随者</a:t>
            </a:r>
            <a:endParaRPr lang="zh-CN" altLang="en-US">
              <a:latin typeface="楷体" panose="02010609060101010101" pitchFamily="49" charset="-122"/>
              <a:ea typeface="楷体" panose="02010609060101010101" pitchFamily="49" charset="-122"/>
            </a:endParaRPr>
          </a:p>
        </p:txBody>
      </p:sp>
      <p:sp>
        <p:nvSpPr>
          <p:cNvPr id="11" name="文本框 10"/>
          <p:cNvSpPr txBox="1"/>
          <p:nvPr/>
        </p:nvSpPr>
        <p:spPr>
          <a:xfrm>
            <a:off x="8078470" y="4569460"/>
            <a:ext cx="2625090" cy="383540"/>
          </a:xfrm>
          <a:prstGeom prst="rect">
            <a:avLst/>
          </a:prstGeom>
          <a:noFill/>
        </p:spPr>
        <p:txBody>
          <a:bodyPr wrap="square" rtlCol="0">
            <a:spAutoFit/>
          </a:bodyPr>
          <a:p>
            <a:r>
              <a:rPr lang="zh-CN" altLang="en-US">
                <a:latin typeface="楷体" panose="02010609060101010101" pitchFamily="49" charset="-122"/>
                <a:ea typeface="楷体" panose="02010609060101010101" pitchFamily="49" charset="-122"/>
              </a:rPr>
              <a:t>长期：趋势反转者</a:t>
            </a:r>
            <a:endParaRPr lang="zh-CN" altLang="en-US">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a:spLocks noGrp="1"/>
          </p:cNvSpPr>
          <p:nvPr>
            <p:ph type="subTitle" idx="1"/>
          </p:nvPr>
        </p:nvSpPr>
        <p:spPr>
          <a:xfrm>
            <a:off x="1828800" y="2819400"/>
            <a:ext cx="8534400" cy="2502535"/>
          </a:xfrm>
        </p:spPr>
        <p:txBody>
          <a:bodyPr>
            <a:noAutofit/>
          </a:bodyPr>
          <a:p>
            <a:pPr algn="l"/>
            <a:r>
              <a:rPr lang="en-US" altLang="zh-CN" sz="2400"/>
              <a:t>1.</a:t>
            </a:r>
            <a:r>
              <a:rPr lang="zh-CN" altLang="en-US" sz="2400"/>
              <a:t>第</a:t>
            </a:r>
            <a:r>
              <a:rPr lang="en-US" altLang="zh-CN" sz="2400"/>
              <a:t>3-4</a:t>
            </a:r>
            <a:r>
              <a:rPr lang="zh-CN" altLang="en-US" sz="2400"/>
              <a:t>页关于单只股票精度的说明以及不完全</a:t>
            </a:r>
            <a:r>
              <a:rPr lang="en-US" altLang="zh-CN" sz="2400"/>
              <a:t>β</a:t>
            </a:r>
            <a:r>
              <a:rPr lang="zh-CN" altLang="en-US" sz="2400"/>
              <a:t>函数？</a:t>
            </a:r>
            <a:endParaRPr lang="zh-CN" altLang="en-US" sz="2400"/>
          </a:p>
          <a:p>
            <a:pPr algn="l"/>
            <a:r>
              <a:rPr lang="en-US" altLang="zh-CN" sz="2400"/>
              <a:t>2.</a:t>
            </a:r>
            <a:r>
              <a:rPr lang="zh-CN" altLang="en-US" sz="2400"/>
              <a:t>表</a:t>
            </a:r>
            <a:r>
              <a:rPr lang="en-US" altLang="zh-CN" sz="2400"/>
              <a:t>4</a:t>
            </a:r>
            <a:r>
              <a:rPr lang="zh-CN" altLang="en-US" sz="2400"/>
              <a:t>的收益率自身滞后变量不显著，为何要研究投资者情绪变化对收益率的影响？二者的内在逻辑是什么？</a:t>
            </a:r>
            <a:endParaRPr lang="zh-CN" altLang="en-US" sz="2400"/>
          </a:p>
          <a:p>
            <a:pPr algn="l"/>
            <a:r>
              <a:rPr lang="en-US" altLang="zh-CN" sz="2400"/>
              <a:t>3.</a:t>
            </a:r>
            <a:r>
              <a:rPr lang="zh-CN" altLang="en-US" sz="2400"/>
              <a:t>表</a:t>
            </a:r>
            <a:r>
              <a:rPr lang="en-US" altLang="zh-CN" sz="2400"/>
              <a:t>5B</a:t>
            </a:r>
            <a:r>
              <a:rPr lang="zh-CN" altLang="en-US" sz="2400"/>
              <a:t>栏的预测能力是怎么体现的？</a:t>
            </a:r>
            <a:endParaRPr lang="zh-CN" altLang="en-US" sz="2400"/>
          </a:p>
          <a:p>
            <a:pPr algn="l"/>
            <a:r>
              <a:rPr lang="en-US" altLang="zh-CN" sz="2400"/>
              <a:t>4.</a:t>
            </a:r>
            <a:r>
              <a:rPr lang="zh-CN" altLang="en-US" sz="2400"/>
              <a:t>第</a:t>
            </a:r>
            <a:r>
              <a:rPr lang="en-US" altLang="zh-CN" sz="2400"/>
              <a:t>9</a:t>
            </a:r>
            <a:r>
              <a:rPr lang="zh-CN" altLang="en-US" sz="2400"/>
              <a:t>页结合表</a:t>
            </a:r>
            <a:r>
              <a:rPr lang="en-US" altLang="zh-CN" sz="2400"/>
              <a:t>6</a:t>
            </a:r>
            <a:r>
              <a:rPr lang="zh-CN" altLang="en-US" sz="2400"/>
              <a:t>实证检验的稳健性分析？</a:t>
            </a:r>
            <a:endParaRPr lang="zh-CN" altLang="en-US" sz="2400"/>
          </a:p>
          <a:p>
            <a:pPr algn="l"/>
            <a:endParaRPr lang="zh-CN" altLang="en-US" sz="2400"/>
          </a:p>
        </p:txBody>
      </p:sp>
      <p:sp>
        <p:nvSpPr>
          <p:cNvPr id="3" name="标题 2"/>
          <p:cNvSpPr>
            <a:spLocks noGrp="1"/>
          </p:cNvSpPr>
          <p:nvPr>
            <p:ph type="ctrTitle"/>
          </p:nvPr>
        </p:nvSpPr>
        <p:spPr/>
        <p:txBody>
          <a:bodyPr/>
          <a:p>
            <a:r>
              <a:rPr lang="zh-CN" altLang="en-US"/>
              <a:t>补充说明</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3711620" y="2246378"/>
            <a:ext cx="4760277" cy="1477327"/>
          </a:xfrm>
          <a:prstGeom prst="rect">
            <a:avLst/>
          </a:prstGeom>
          <a:noFill/>
        </p:spPr>
        <p:txBody>
          <a:bodyPr wrap="none" lIns="91438" tIns="45719" rIns="91438" bIns="45719" rtlCol="0">
            <a:spAutoFit/>
          </a:bodyPr>
          <a:lstStyle/>
          <a:p>
            <a:r>
              <a:rPr lang="zh-CN" altLang="en-US" sz="8800" dirty="0">
                <a:ln w="0"/>
                <a:solidFill>
                  <a:schemeClr val="tx2"/>
                </a:solidFill>
                <a:latin typeface="微软雅黑" panose="020B0503020204020204" pitchFamily="34" charset="-122"/>
                <a:ea typeface="微软雅黑" panose="020B0503020204020204" pitchFamily="34" charset="-122"/>
              </a:rPr>
              <a:t>致谢感恩</a:t>
            </a:r>
            <a:endParaRPr lang="zh-CN" altLang="en-US" sz="8800" dirty="0">
              <a:ln w="0"/>
              <a:solidFill>
                <a:schemeClr val="tx2"/>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5201683" y="4091354"/>
            <a:ext cx="2512621" cy="411599"/>
            <a:chOff x="9368602" y="5767512"/>
            <a:chExt cx="2512621" cy="414968"/>
          </a:xfrm>
        </p:grpSpPr>
        <p:sp>
          <p:nvSpPr>
            <p:cNvPr id="51" name="文本框 50"/>
            <p:cNvSpPr txBox="1"/>
            <p:nvPr/>
          </p:nvSpPr>
          <p:spPr>
            <a:xfrm>
              <a:off x="9368602" y="5779095"/>
              <a:ext cx="184731" cy="403385"/>
            </a:xfrm>
            <a:prstGeom prst="rect">
              <a:avLst/>
            </a:prstGeom>
            <a:noFill/>
          </p:spPr>
          <p:txBody>
            <a:bodyPr wrap="none" rtlCol="0">
              <a:spAutoFit/>
            </a:bodyPr>
            <a:lstStyle/>
            <a:p>
              <a:pPr algn="r"/>
              <a:endParaRPr lang="en-US" altLang="zh-CN" sz="2000" dirty="0">
                <a:solidFill>
                  <a:schemeClr val="tx2"/>
                </a:solidFill>
                <a:latin typeface="微软雅黑" panose="020B0503020204020204" pitchFamily="34" charset="-122"/>
                <a:ea typeface="微软雅黑" panose="020B0503020204020204" pitchFamily="34" charset="-122"/>
              </a:endParaRPr>
            </a:p>
          </p:txBody>
        </p:sp>
        <p:sp>
          <p:nvSpPr>
            <p:cNvPr id="52" name="矩形 51"/>
            <p:cNvSpPr/>
            <p:nvPr/>
          </p:nvSpPr>
          <p:spPr>
            <a:xfrm>
              <a:off x="11696492" y="5767512"/>
              <a:ext cx="184731" cy="403385"/>
            </a:xfrm>
            <a:prstGeom prst="rect">
              <a:avLst/>
            </a:prstGeom>
          </p:spPr>
          <p:txBody>
            <a:bodyPr wrap="none">
              <a:spAutoFit/>
            </a:bodyPr>
            <a:lstStyle/>
            <a:p>
              <a:pPr algn="r"/>
              <a:endParaRPr lang="en-US" altLang="zh-CN" sz="2000" dirty="0">
                <a:solidFill>
                  <a:schemeClr val="tx2"/>
                </a:solidFill>
                <a:latin typeface="微软雅黑" panose="020B0503020204020204" pitchFamily="34" charset="-122"/>
                <a:ea typeface="微软雅黑" panose="020B0503020204020204" pitchFamily="34" charset="-122"/>
              </a:endParaRPr>
            </a:p>
          </p:txBody>
        </p:sp>
      </p:grpSp>
      <p:cxnSp>
        <p:nvCxnSpPr>
          <p:cNvPr id="54" name="直接连接符 53"/>
          <p:cNvCxnSpPr/>
          <p:nvPr/>
        </p:nvCxnSpPr>
        <p:spPr>
          <a:xfrm flipV="1">
            <a:off x="4230668" y="3853601"/>
            <a:ext cx="3660629" cy="432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43" name="组 42"/>
          <p:cNvGrpSpPr/>
          <p:nvPr/>
        </p:nvGrpSpPr>
        <p:grpSpPr>
          <a:xfrm>
            <a:off x="9284090" y="252856"/>
            <a:ext cx="2907908" cy="484289"/>
            <a:chOff x="9284089" y="252855"/>
            <a:chExt cx="2907908" cy="484289"/>
          </a:xfrm>
        </p:grpSpPr>
        <p:grpSp>
          <p:nvGrpSpPr>
            <p:cNvPr id="44" name="组 43"/>
            <p:cNvGrpSpPr/>
            <p:nvPr/>
          </p:nvGrpSpPr>
          <p:grpSpPr>
            <a:xfrm>
              <a:off x="11454105" y="252856"/>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62" name="文本框 61"/>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latin typeface="微软雅黑" panose="020B0503020204020204" pitchFamily="34" charset="-122"/>
                <a:ea typeface="微软雅黑" panose="020B0503020204020204" pitchFamily="34" charset="-122"/>
              </a:rPr>
              <a:t>THANKS</a:t>
            </a:r>
            <a:r>
              <a:rPr lang="zh-CN" altLang="en-US" sz="6000" dirty="0">
                <a:solidFill>
                  <a:schemeClr val="bg1"/>
                </a:solidFill>
                <a:latin typeface="微软雅黑" panose="020B0503020204020204" pitchFamily="34" charset="-122"/>
                <a:ea typeface="微软雅黑" panose="020B0503020204020204" pitchFamily="34" charset="-122"/>
              </a:rPr>
              <a:t> </a:t>
            </a:r>
            <a:endParaRPr lang="zh-CN" altLang="en-US" sz="6000" dirty="0">
              <a:solidFill>
                <a:schemeClr val="bg1"/>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83" name="圆角矩形 82"/>
          <p:cNvSpPr/>
          <p:nvPr/>
        </p:nvSpPr>
        <p:spPr>
          <a:xfrm rot="10800000" flipV="1">
            <a:off x="5770332" y="4141473"/>
            <a:ext cx="38707" cy="369281"/>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写作思路</a:t>
            </a:r>
            <a:endParaRPr lang="zh-CN" altLang="en-US"/>
          </a:p>
        </p:txBody>
      </p:sp>
      <p:graphicFrame>
        <p:nvGraphicFramePr>
          <p:cNvPr id="7" name="图示 6"/>
          <p:cNvGraphicFramePr/>
          <p:nvPr/>
        </p:nvGraphicFramePr>
        <p:xfrm>
          <a:off x="198120" y="1297940"/>
          <a:ext cx="11767185" cy="48399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400" dirty="0" smtClean="0"/>
              <a:t>摘要</a:t>
            </a:r>
            <a:endParaRPr lang="zh-CN" altLang="en-US" sz="4400" dirty="0"/>
          </a:p>
        </p:txBody>
      </p:sp>
      <p:sp>
        <p:nvSpPr>
          <p:cNvPr id="3" name="内容占位符 2"/>
          <p:cNvSpPr>
            <a:spLocks noGrp="1"/>
          </p:cNvSpPr>
          <p:nvPr>
            <p:ph sz="quarter" idx="1"/>
          </p:nvPr>
        </p:nvSpPr>
        <p:spPr/>
        <p:txBody>
          <a:bodyPr>
            <a:normAutofit lnSpcReduction="10000"/>
          </a:bodyPr>
          <a:lstStyle/>
          <a:p>
            <a:r>
              <a:rPr lang="zh-CN" altLang="en-US" sz="2800" b="1" dirty="0">
                <a:latin typeface="楷体" panose="02010609060101010101" pitchFamily="49" charset="-122"/>
                <a:ea typeface="楷体" panose="02010609060101010101" pitchFamily="49" charset="-122"/>
              </a:rPr>
              <a:t>研究</a:t>
            </a:r>
            <a:r>
              <a:rPr lang="zh-CN" altLang="en-US" sz="2800" b="1" dirty="0" smtClean="0">
                <a:latin typeface="楷体" panose="02010609060101010101" pitchFamily="49" charset="-122"/>
                <a:ea typeface="楷体" panose="02010609060101010101" pitchFamily="49" charset="-122"/>
              </a:rPr>
              <a:t>内容：</a:t>
            </a:r>
            <a:r>
              <a:rPr lang="zh-CN" altLang="en-US" dirty="0" smtClean="0">
                <a:latin typeface="楷体" panose="02010609060101010101" pitchFamily="49" charset="-122"/>
                <a:ea typeface="楷体" panose="02010609060101010101" pitchFamily="49" charset="-122"/>
              </a:rPr>
              <a:t>基于</a:t>
            </a:r>
            <a:r>
              <a:rPr lang="zh-CN" altLang="en-US" dirty="0">
                <a:latin typeface="楷体" panose="02010609060101010101" pitchFamily="49" charset="-122"/>
                <a:ea typeface="楷体" panose="02010609060101010101" pitchFamily="49" charset="-122"/>
              </a:rPr>
              <a:t>股评的</a:t>
            </a:r>
            <a:r>
              <a:rPr lang="zh-CN" altLang="en-US" dirty="0" smtClean="0">
                <a:latin typeface="楷体" panose="02010609060101010101" pitchFamily="49" charset="-122"/>
                <a:ea typeface="楷体" panose="02010609060101010101" pitchFamily="49" charset="-122"/>
              </a:rPr>
              <a:t>投资者</a:t>
            </a:r>
            <a:r>
              <a:rPr lang="zh-CN" altLang="en-US" dirty="0">
                <a:latin typeface="楷体" panose="02010609060101010101" pitchFamily="49" charset="-122"/>
                <a:ea typeface="楷体" panose="02010609060101010101" pitchFamily="49" charset="-122"/>
              </a:rPr>
              <a:t>情绪对我国股票市场的</a:t>
            </a:r>
            <a:r>
              <a:rPr lang="zh-CN" altLang="en-US" dirty="0" smtClean="0">
                <a:latin typeface="楷体" panose="02010609060101010101" pitchFamily="49" charset="-122"/>
                <a:ea typeface="楷体" panose="02010609060101010101" pitchFamily="49" charset="-122"/>
              </a:rPr>
              <a:t>影响，具体而言包       括投资者情绪</a:t>
            </a:r>
            <a:r>
              <a:rPr lang="zh-CN" altLang="en-US" dirty="0">
                <a:latin typeface="楷体" panose="02010609060101010101" pitchFamily="49" charset="-122"/>
                <a:ea typeface="楷体" panose="02010609060101010101" pitchFamily="49" charset="-122"/>
              </a:rPr>
              <a:t>对我国股票</a:t>
            </a:r>
            <a:r>
              <a:rPr lang="zh-CN" altLang="en-US" dirty="0" smtClean="0">
                <a:latin typeface="楷体" panose="02010609060101010101" pitchFamily="49" charset="-122"/>
                <a:ea typeface="楷体" panose="02010609060101010101" pitchFamily="49" charset="-122"/>
              </a:rPr>
              <a:t>收益率、交易</a:t>
            </a:r>
            <a:r>
              <a:rPr lang="zh-CN" altLang="en-US" dirty="0">
                <a:latin typeface="楷体" panose="02010609060101010101" pitchFamily="49" charset="-122"/>
                <a:ea typeface="楷体" panose="02010609060101010101" pitchFamily="49" charset="-122"/>
              </a:rPr>
              <a:t>量和波动性是否具有预测能力及</a:t>
            </a:r>
            <a:r>
              <a:rPr lang="zh-CN" altLang="en-US" dirty="0" smtClean="0">
                <a:latin typeface="楷体" panose="02010609060101010101" pitchFamily="49" charset="-122"/>
                <a:ea typeface="楷体" panose="02010609060101010101" pitchFamily="49" charset="-122"/>
              </a:rPr>
              <a:t>影响。</a:t>
            </a:r>
            <a:endParaRPr lang="en-US" altLang="zh-CN" dirty="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研究方法</a:t>
            </a:r>
            <a:r>
              <a:rPr lang="zh-CN" altLang="en-US" dirty="0">
                <a:latin typeface="楷体" panose="02010609060101010101" pitchFamily="49" charset="-122"/>
                <a:ea typeface="楷体" panose="02010609060101010101" pitchFamily="49" charset="-122"/>
              </a:rPr>
              <a:t>：</a:t>
            </a:r>
            <a:r>
              <a:rPr lang="en-US" altLang="zh-CN" dirty="0" smtClean="0">
                <a:latin typeface="楷体" panose="02010609060101010101" pitchFamily="49" charset="-122"/>
                <a:ea typeface="楷体" panose="02010609060101010101" pitchFamily="49" charset="-122"/>
              </a:rPr>
              <a:t>Granger</a:t>
            </a:r>
            <a:r>
              <a:rPr lang="zh-CN" altLang="en-US" dirty="0" smtClean="0">
                <a:latin typeface="楷体" panose="02010609060101010101" pitchFamily="49" charset="-122"/>
                <a:ea typeface="楷体" panose="02010609060101010101" pitchFamily="49" charset="-122"/>
              </a:rPr>
              <a:t>因果</a:t>
            </a:r>
            <a:r>
              <a:rPr lang="zh-CN" altLang="en-US" dirty="0">
                <a:latin typeface="楷体" panose="02010609060101010101" pitchFamily="49" charset="-122"/>
                <a:ea typeface="楷体" panose="02010609060101010101" pitchFamily="49" charset="-122"/>
              </a:rPr>
              <a:t>检验、</a:t>
            </a:r>
            <a:r>
              <a:rPr lang="zh-CN" altLang="en-US" dirty="0" smtClean="0">
                <a:latin typeface="楷体" panose="02010609060101010101" pitchFamily="49" charset="-122"/>
                <a:ea typeface="楷体" panose="02010609060101010101" pitchFamily="49" charset="-122"/>
              </a:rPr>
              <a:t>瞬时</a:t>
            </a:r>
            <a:r>
              <a:rPr lang="en-US" altLang="zh-CN" dirty="0" smtClean="0">
                <a:latin typeface="楷体" panose="02010609060101010101" pitchFamily="49" charset="-122"/>
                <a:ea typeface="楷体" panose="02010609060101010101" pitchFamily="49" charset="-122"/>
              </a:rPr>
              <a:t>Granger</a:t>
            </a:r>
            <a:r>
              <a:rPr lang="zh-CN" altLang="en-US" dirty="0" smtClean="0">
                <a:latin typeface="楷体" panose="02010609060101010101" pitchFamily="49" charset="-122"/>
                <a:ea typeface="楷体" panose="02010609060101010101" pitchFamily="49" charset="-122"/>
              </a:rPr>
              <a:t>因果</a:t>
            </a:r>
            <a:r>
              <a:rPr lang="zh-CN" altLang="en-US" dirty="0">
                <a:latin typeface="楷体" panose="02010609060101010101" pitchFamily="49" charset="-122"/>
                <a:ea typeface="楷体" panose="02010609060101010101" pitchFamily="49" charset="-122"/>
              </a:rPr>
              <a:t>检验、跨期</a:t>
            </a:r>
            <a:r>
              <a:rPr lang="zh-CN" altLang="en-US" dirty="0" smtClean="0">
                <a:latin typeface="楷体" panose="02010609060101010101" pitchFamily="49" charset="-122"/>
                <a:ea typeface="楷体" panose="02010609060101010101" pitchFamily="49" charset="-122"/>
              </a:rPr>
              <a:t>回归分析</a:t>
            </a:r>
            <a:endParaRPr lang="en-US" altLang="zh-CN" dirty="0" smtClean="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研究结论</a:t>
            </a:r>
            <a:r>
              <a:rPr lang="zh-CN" altLang="en-US" dirty="0" smtClean="0">
                <a:latin typeface="楷体" panose="02010609060101010101" pitchFamily="49" charset="-122"/>
                <a:ea typeface="楷体" panose="02010609060101010101" pitchFamily="49" charset="-122"/>
              </a:rPr>
              <a:t>：①投资者情绪</a:t>
            </a:r>
            <a:r>
              <a:rPr lang="zh-CN" altLang="en-US" dirty="0">
                <a:latin typeface="楷体" panose="02010609060101010101" pitchFamily="49" charset="-122"/>
                <a:ea typeface="楷体" panose="02010609060101010101" pitchFamily="49" charset="-122"/>
              </a:rPr>
              <a:t>对股票市场收益率、交易量和波动性均无预测能力，</a:t>
            </a:r>
            <a:r>
              <a:rPr lang="zh-CN" altLang="en-US" dirty="0" smtClean="0">
                <a:latin typeface="楷体" panose="02010609060101010101" pitchFamily="49" charset="-122"/>
                <a:ea typeface="楷体" panose="02010609060101010101" pitchFamily="49" charset="-122"/>
              </a:rPr>
              <a:t>但对</a:t>
            </a:r>
            <a:r>
              <a:rPr lang="zh-CN" altLang="en-US" dirty="0">
                <a:latin typeface="楷体" panose="02010609060101010101" pitchFamily="49" charset="-122"/>
                <a:ea typeface="楷体" panose="02010609060101010101" pitchFamily="49" charset="-122"/>
              </a:rPr>
              <a:t>股票收益率和交易</a:t>
            </a:r>
            <a:r>
              <a:rPr lang="zh-CN" altLang="en-US" dirty="0" smtClean="0">
                <a:latin typeface="楷体" panose="02010609060101010101" pitchFamily="49" charset="-122"/>
                <a:ea typeface="楷体" panose="02010609060101010101" pitchFamily="49" charset="-122"/>
              </a:rPr>
              <a:t>量有</a:t>
            </a:r>
            <a:r>
              <a:rPr lang="zh-CN" altLang="en-US" dirty="0">
                <a:latin typeface="楷体" panose="02010609060101010101" pitchFamily="49" charset="-122"/>
                <a:ea typeface="楷体" panose="02010609060101010101" pitchFamily="49" charset="-122"/>
              </a:rPr>
              <a:t>当期影响</a:t>
            </a:r>
            <a:r>
              <a:rPr lang="en-US" altLang="zh-CN" dirty="0">
                <a:latin typeface="楷体" panose="02010609060101010101" pitchFamily="49" charset="-122"/>
                <a:ea typeface="楷体" panose="02010609060101010101" pitchFamily="49" charset="-122"/>
              </a:rPr>
              <a:t>; </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②开盘</a:t>
            </a:r>
            <a:r>
              <a:rPr lang="zh-CN" altLang="en-US" dirty="0">
                <a:latin typeface="楷体" panose="02010609060101010101" pitchFamily="49" charset="-122"/>
                <a:ea typeface="楷体" panose="02010609060101010101" pitchFamily="49" charset="-122"/>
              </a:rPr>
              <a:t>前非交易时段的股评情绪对开盘价具有</a:t>
            </a:r>
            <a:r>
              <a:rPr lang="zh-CN" altLang="en-US" dirty="0" smtClean="0">
                <a:latin typeface="楷体" panose="02010609060101010101" pitchFamily="49" charset="-122"/>
                <a:ea typeface="楷体" panose="02010609060101010101" pitchFamily="49" charset="-122"/>
              </a:rPr>
              <a:t>预测力</a:t>
            </a:r>
            <a:r>
              <a:rPr lang="zh-CN" altLang="en-US" dirty="0">
                <a:latin typeface="楷体" panose="02010609060101010101" pitchFamily="49" charset="-122"/>
                <a:ea typeface="楷体" panose="02010609060101010101" pitchFamily="49" charset="-122"/>
              </a:rPr>
              <a:t>，开盘后交易时段的股评</a:t>
            </a:r>
            <a:r>
              <a:rPr lang="zh-CN" altLang="en-US" dirty="0" smtClean="0">
                <a:latin typeface="楷体" panose="02010609060101010101" pitchFamily="49" charset="-122"/>
                <a:ea typeface="楷体" panose="02010609060101010101" pitchFamily="49" charset="-122"/>
              </a:rPr>
              <a:t>情绪对</a:t>
            </a:r>
            <a:r>
              <a:rPr lang="zh-CN" altLang="en-US" dirty="0">
                <a:latin typeface="楷体" panose="02010609060101010101" pitchFamily="49" charset="-122"/>
                <a:ea typeface="楷体" panose="02010609060101010101" pitchFamily="49" charset="-122"/>
              </a:rPr>
              <a:t>收盘价和日交易量具有更显著的</a:t>
            </a:r>
            <a:r>
              <a:rPr lang="zh-CN" altLang="en-US" dirty="0" smtClean="0">
                <a:latin typeface="楷体" panose="02010609060101010101" pitchFamily="49" charset="-122"/>
                <a:ea typeface="楷体" panose="02010609060101010101" pitchFamily="49" charset="-122"/>
              </a:rPr>
              <a:t>影响；</a:t>
            </a:r>
            <a:endParaRPr lang="en-US" altLang="zh-CN" dirty="0" smtClean="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③股票</a:t>
            </a:r>
            <a:r>
              <a:rPr lang="zh-CN" altLang="en-US" dirty="0">
                <a:latin typeface="楷体" panose="02010609060101010101" pitchFamily="49" charset="-122"/>
                <a:ea typeface="楷体" panose="02010609060101010101" pitchFamily="49" charset="-122"/>
              </a:rPr>
              <a:t>收益率是投资者情绪的 </a:t>
            </a:r>
            <a:r>
              <a:rPr lang="en-US" altLang="zh-CN" dirty="0" smtClean="0">
                <a:latin typeface="楷体" panose="02010609060101010101" pitchFamily="49" charset="-122"/>
                <a:ea typeface="楷体" panose="02010609060101010101" pitchFamily="49" charset="-122"/>
              </a:rPr>
              <a:t>Granger</a:t>
            </a:r>
            <a:r>
              <a:rPr lang="zh-CN" altLang="en-US" dirty="0" smtClean="0">
                <a:latin typeface="楷体" panose="02010609060101010101" pitchFamily="49" charset="-122"/>
                <a:ea typeface="楷体" panose="02010609060101010101" pitchFamily="49" charset="-122"/>
              </a:rPr>
              <a:t>原因</a:t>
            </a:r>
            <a:r>
              <a:rPr lang="zh-CN" altLang="en-US"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即投资者</a:t>
            </a:r>
            <a:r>
              <a:rPr lang="zh-CN" altLang="en-US" dirty="0">
                <a:latin typeface="楷体" panose="02010609060101010101" pitchFamily="49" charset="-122"/>
                <a:ea typeface="楷体" panose="02010609060101010101" pitchFamily="49" charset="-122"/>
              </a:rPr>
              <a:t>情绪的形成依赖于前期市场</a:t>
            </a:r>
            <a:r>
              <a:rPr lang="zh-CN" altLang="en-US" dirty="0" smtClean="0">
                <a:latin typeface="楷体" panose="02010609060101010101" pitchFamily="49" charset="-122"/>
                <a:ea typeface="楷体" panose="02010609060101010101" pitchFamily="49" charset="-122"/>
              </a:rPr>
              <a:t>收益率。</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400" dirty="0" smtClean="0"/>
              <a:t>引言</a:t>
            </a:r>
            <a:endParaRPr lang="zh-CN" altLang="en-US" sz="4400" dirty="0"/>
          </a:p>
        </p:txBody>
      </p:sp>
      <p:sp>
        <p:nvSpPr>
          <p:cNvPr id="3" name="内容占位符 2"/>
          <p:cNvSpPr>
            <a:spLocks noGrp="1"/>
          </p:cNvSpPr>
          <p:nvPr>
            <p:ph sz="quarter" idx="1"/>
          </p:nvPr>
        </p:nvSpPr>
        <p:spPr/>
        <p:txBody>
          <a:bodyPr>
            <a:normAutofit fontScale="92500"/>
          </a:bodyPr>
          <a:lstStyle/>
          <a:p>
            <a:r>
              <a:rPr lang="zh-CN" altLang="en-US" sz="2800" b="1" dirty="0" smtClean="0">
                <a:latin typeface="楷体" panose="02010609060101010101" pitchFamily="49" charset="-122"/>
                <a:ea typeface="楷体" panose="02010609060101010101" pitchFamily="49" charset="-122"/>
              </a:rPr>
              <a:t>证券市场资产定价的不同理论</a:t>
            </a:r>
            <a:endParaRPr lang="en-US" altLang="zh-CN" sz="2800" b="1" dirty="0" smtClean="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a:t>
            </a: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古典定价理论、有效市场假说理论、</a:t>
            </a:r>
            <a:r>
              <a:rPr lang="zh-CN" altLang="en-US" u="sng" dirty="0" smtClean="0">
                <a:latin typeface="楷体" panose="02010609060101010101" pitchFamily="49" charset="-122"/>
                <a:ea typeface="楷体" panose="02010609060101010101" pitchFamily="49" charset="-122"/>
              </a:rPr>
              <a:t>噪声交易者理论</a:t>
            </a:r>
            <a:endParaRPr lang="en-US" altLang="zh-CN" u="sng" dirty="0" smtClean="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研究意义</a:t>
            </a:r>
            <a:endParaRPr lang="en-US" altLang="zh-CN" sz="2800" b="1" dirty="0" smtClean="0">
              <a:latin typeface="楷体" panose="02010609060101010101" pitchFamily="49" charset="-122"/>
              <a:ea typeface="楷体" panose="02010609060101010101" pitchFamily="49" charset="-122"/>
            </a:endParaRPr>
          </a:p>
          <a:p>
            <a:pPr marL="0" indent="0">
              <a:buNone/>
            </a:pPr>
            <a:r>
              <a:rPr lang="en-US" altLang="zh-CN" sz="2800" b="1"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结合我国市场交易机制和发展情况，研究我国的资产定价和投资者情绪是否会影响资产定价的问题具有重大意义。</a:t>
            </a:r>
            <a:endParaRPr lang="en-US" altLang="zh-CN" dirty="0" smtClean="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刻画投资者情绪的方法</a:t>
            </a:r>
            <a:endParaRPr lang="en-US" altLang="zh-CN" sz="2800" b="1" dirty="0">
              <a:latin typeface="楷体" panose="02010609060101010101" pitchFamily="49" charset="-122"/>
              <a:ea typeface="楷体" panose="02010609060101010101" pitchFamily="49" charset="-122"/>
            </a:endParaRPr>
          </a:p>
          <a:p>
            <a:pPr marL="0" indent="0">
              <a:buNone/>
            </a:pPr>
            <a:r>
              <a:rPr lang="zh-CN" altLang="en-US" dirty="0" smtClean="0">
                <a:latin typeface="楷体" panose="02010609060101010101" pitchFamily="49" charset="-122"/>
                <a:ea typeface="楷体" panose="02010609060101010101" pitchFamily="49" charset="-122"/>
              </a:rPr>
              <a:t>      利用</a:t>
            </a:r>
            <a:r>
              <a:rPr lang="zh-CN" altLang="en-US" dirty="0">
                <a:latin typeface="楷体" panose="02010609060101010101" pitchFamily="49" charset="-122"/>
                <a:ea typeface="楷体" panose="02010609060101010101" pitchFamily="49" charset="-122"/>
              </a:rPr>
              <a:t>几个市场变量合成</a:t>
            </a:r>
            <a:r>
              <a:rPr lang="zh-CN" altLang="en-US" dirty="0" smtClean="0">
                <a:latin typeface="楷体" panose="02010609060101010101" pitchFamily="49" charset="-122"/>
                <a:ea typeface="楷体" panose="02010609060101010101" pitchFamily="49" charset="-122"/>
              </a:rPr>
              <a:t>投资者</a:t>
            </a:r>
            <a:r>
              <a:rPr lang="zh-CN" altLang="en-US" dirty="0">
                <a:latin typeface="楷体" panose="02010609060101010101" pitchFamily="49" charset="-122"/>
                <a:ea typeface="楷体" panose="02010609060101010101" pitchFamily="49" charset="-122"/>
              </a:rPr>
              <a:t>情绪</a:t>
            </a:r>
            <a:r>
              <a:rPr lang="zh-CN" altLang="en-US" dirty="0" smtClean="0">
                <a:latin typeface="楷体" panose="02010609060101010101" pitchFamily="49" charset="-122"/>
                <a:ea typeface="楷体" panose="02010609060101010101" pitchFamily="49" charset="-122"/>
              </a:rPr>
              <a:t>指数</a:t>
            </a:r>
            <a:endParaRPr lang="en-US" altLang="zh-CN" dirty="0">
              <a:latin typeface="楷体" panose="02010609060101010101" pitchFamily="49" charset="-122"/>
              <a:ea typeface="楷体" panose="02010609060101010101" pitchFamily="49" charset="-122"/>
            </a:endParaRPr>
          </a:p>
          <a:p>
            <a:pPr marL="0" indent="0">
              <a:buNone/>
            </a:pPr>
            <a:r>
              <a:rPr lang="en-US" altLang="zh-CN" dirty="0" smtClean="0">
                <a:latin typeface="楷体" panose="02010609060101010101" pitchFamily="49" charset="-122"/>
                <a:ea typeface="楷体" panose="02010609060101010101" pitchFamily="49" charset="-122"/>
              </a:rPr>
              <a:t>      </a:t>
            </a:r>
            <a:r>
              <a:rPr lang="zh-CN" altLang="en-US" dirty="0" smtClean="0">
                <a:latin typeface="楷体" panose="02010609060101010101" pitchFamily="49" charset="-122"/>
                <a:ea typeface="楷体" panose="02010609060101010101" pitchFamily="49" charset="-122"/>
              </a:rPr>
              <a:t>利用</a:t>
            </a:r>
            <a:r>
              <a:rPr lang="zh-CN" altLang="en-US" dirty="0">
                <a:latin typeface="楷体" panose="02010609060101010101" pitchFamily="49" charset="-122"/>
                <a:ea typeface="楷体" panose="02010609060101010101" pitchFamily="49" charset="-122"/>
              </a:rPr>
              <a:t>网站、社交媒体、网络留言板等互联网</a:t>
            </a:r>
            <a:r>
              <a:rPr lang="zh-CN" altLang="en-US" dirty="0" smtClean="0">
                <a:latin typeface="楷体" panose="02010609060101010101" pitchFamily="49" charset="-122"/>
                <a:ea typeface="楷体" panose="02010609060101010101" pitchFamily="49" charset="-122"/>
              </a:rPr>
              <a:t>平台数据</a:t>
            </a:r>
            <a:r>
              <a:rPr lang="zh-CN" altLang="en-US" dirty="0">
                <a:latin typeface="楷体" panose="02010609060101010101" pitchFamily="49" charset="-122"/>
                <a:ea typeface="楷体" panose="02010609060101010101" pitchFamily="49" charset="-122"/>
              </a:rPr>
              <a:t>挖掘投资者</a:t>
            </a:r>
            <a:r>
              <a:rPr lang="zh-CN" altLang="en-US" dirty="0" smtClean="0">
                <a:latin typeface="楷体" panose="02010609060101010101" pitchFamily="49" charset="-122"/>
                <a:ea typeface="楷体" panose="02010609060101010101" pitchFamily="49" charset="-122"/>
              </a:rPr>
              <a:t>情绪</a:t>
            </a:r>
            <a:r>
              <a:rPr lang="en-US" altLang="zh-CN" sz="2800" b="1" dirty="0" smtClean="0">
                <a:latin typeface="楷体" panose="02010609060101010101" pitchFamily="49" charset="-122"/>
                <a:ea typeface="楷体" panose="02010609060101010101" pitchFamily="49" charset="-122"/>
              </a:rPr>
              <a:t>   </a:t>
            </a:r>
            <a:endParaRPr lang="en-US" altLang="zh-CN" sz="2800" b="1" dirty="0" smtClean="0">
              <a:latin typeface="楷体" panose="02010609060101010101" pitchFamily="49" charset="-122"/>
              <a:ea typeface="楷体" panose="02010609060101010101" pitchFamily="49" charset="-122"/>
            </a:endParaRPr>
          </a:p>
          <a:p>
            <a:r>
              <a:rPr lang="zh-CN" altLang="en-US" sz="2800" b="1" dirty="0" smtClean="0">
                <a:latin typeface="楷体" panose="02010609060101010101" pitchFamily="49" charset="-122"/>
                <a:ea typeface="楷体" panose="02010609060101010101" pitchFamily="49" charset="-122"/>
              </a:rPr>
              <a:t>本文的研究思路：</a:t>
            </a:r>
            <a:r>
              <a:rPr lang="zh-CN" altLang="en-US" dirty="0">
                <a:latin typeface="楷体" panose="02010609060101010101" pitchFamily="49" charset="-122"/>
                <a:ea typeface="楷体" panose="02010609060101010101" pitchFamily="49" charset="-122"/>
              </a:rPr>
              <a:t>围绕核心</a:t>
            </a:r>
            <a:r>
              <a:rPr lang="zh-CN" altLang="en-US" dirty="0" smtClean="0">
                <a:latin typeface="楷体" panose="02010609060101010101" pitchFamily="49" charset="-122"/>
                <a:ea typeface="楷体" panose="02010609060101010101" pitchFamily="49" charset="-122"/>
              </a:rPr>
              <a:t>问题建立指标、</a:t>
            </a:r>
            <a:r>
              <a:rPr lang="zh-CN" altLang="en-US" dirty="0">
                <a:latin typeface="楷体" panose="02010609060101010101" pitchFamily="49" charset="-122"/>
                <a:ea typeface="楷体" panose="02010609060101010101" pitchFamily="49" charset="-122"/>
              </a:rPr>
              <a:t>数据</a:t>
            </a:r>
            <a:r>
              <a:rPr lang="zh-CN" altLang="en-US" dirty="0" smtClean="0">
                <a:latin typeface="楷体" panose="02010609060101010101" pitchFamily="49" charset="-122"/>
                <a:ea typeface="楷体" panose="02010609060101010101" pitchFamily="49" charset="-122"/>
              </a:rPr>
              <a:t>来源的说明、方法的运用</a:t>
            </a:r>
            <a:r>
              <a:rPr lang="zh-CN" altLang="en-US"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实证</a:t>
            </a:r>
            <a:r>
              <a:rPr lang="zh-CN" altLang="en-US" dirty="0">
                <a:latin typeface="楷体" panose="02010609060101010101" pitchFamily="49" charset="-122"/>
                <a:ea typeface="楷体" panose="02010609060101010101" pitchFamily="49" charset="-122"/>
              </a:rPr>
              <a:t>分析</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5400000">
            <a:off x="-2741856" y="2736809"/>
            <a:ext cx="6818603" cy="134499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p>
        </p:txBody>
      </p:sp>
      <p:grpSp>
        <p:nvGrpSpPr>
          <p:cNvPr id="15" name="组 14"/>
          <p:cNvGrpSpPr/>
          <p:nvPr/>
        </p:nvGrpSpPr>
        <p:grpSpPr>
          <a:xfrm>
            <a:off x="-22301" y="6654791"/>
            <a:ext cx="1271471" cy="203211"/>
            <a:chOff x="-22302" y="6654791"/>
            <a:chExt cx="1271471" cy="203210"/>
          </a:xfrm>
        </p:grpSpPr>
        <p:sp>
          <p:nvSpPr>
            <p:cNvPr id="9" name="圆角矩形 8"/>
            <p:cNvSpPr/>
            <p:nvPr/>
          </p:nvSpPr>
          <p:spPr>
            <a:xfrm flipV="1">
              <a:off x="240276"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flipV="1">
              <a:off x="-2230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flipV="1">
              <a:off x="755838" y="6654791"/>
              <a:ext cx="224807" cy="203210"/>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flipV="1">
              <a:off x="493260"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flipV="1">
              <a:off x="1024362" y="6654791"/>
              <a:ext cx="224807" cy="203210"/>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113075" y="245328"/>
            <a:ext cx="1031043" cy="4519883"/>
          </a:xfrm>
          <a:prstGeom prst="rect">
            <a:avLst/>
          </a:prstGeom>
          <a:noFill/>
        </p:spPr>
        <p:txBody>
          <a:bodyPr vert="eaVert" wrap="square" lIns="91436" tIns="45718" rIns="91436" bIns="45718" rtlCol="0">
            <a:spAutoFit/>
          </a:bodyPr>
          <a:lstStyle/>
          <a:p>
            <a:r>
              <a:rPr lang="en-US" altLang="zh-CN" sz="5500" dirty="0">
                <a:solidFill>
                  <a:schemeClr val="bg1"/>
                </a:solidFill>
                <a:latin typeface="Eras Light ITC" panose="020B0402030504020804" pitchFamily="34" charset="0"/>
              </a:rPr>
              <a:t>CONTENTS</a:t>
            </a:r>
            <a:endParaRPr lang="zh-CN" altLang="en-US" sz="5500" dirty="0">
              <a:solidFill>
                <a:schemeClr val="bg1"/>
              </a:solidFill>
              <a:latin typeface="Eras Light ITC" panose="020B0402030504020804" pitchFamily="34" charset="0"/>
            </a:endParaRPr>
          </a:p>
        </p:txBody>
      </p:sp>
      <p:grpSp>
        <p:nvGrpSpPr>
          <p:cNvPr id="14" name="组 13"/>
          <p:cNvGrpSpPr/>
          <p:nvPr/>
        </p:nvGrpSpPr>
        <p:grpSpPr>
          <a:xfrm>
            <a:off x="9284090" y="252856"/>
            <a:ext cx="2907908" cy="484289"/>
            <a:chOff x="9284089" y="252855"/>
            <a:chExt cx="2907908" cy="484289"/>
          </a:xfrm>
        </p:grpSpPr>
        <p:grpSp>
          <p:nvGrpSpPr>
            <p:cNvPr id="3" name="组 2"/>
            <p:cNvGrpSpPr/>
            <p:nvPr/>
          </p:nvGrpSpPr>
          <p:grpSpPr>
            <a:xfrm>
              <a:off x="11454105" y="252856"/>
              <a:ext cx="737892" cy="484288"/>
              <a:chOff x="11454105" y="252856"/>
              <a:chExt cx="737892" cy="484288"/>
            </a:xfrm>
          </p:grpSpPr>
          <p:grpSp>
            <p:nvGrpSpPr>
              <p:cNvPr id="2" name="组 1"/>
              <p:cNvGrpSpPr/>
              <p:nvPr/>
            </p:nvGrpSpPr>
            <p:grpSpPr>
              <a:xfrm>
                <a:off x="12039604" y="252856"/>
                <a:ext cx="152393" cy="484287"/>
                <a:chOff x="12039604" y="252856"/>
                <a:chExt cx="152393" cy="484287"/>
              </a:xfrm>
            </p:grpSpPr>
            <p:sp>
              <p:nvSpPr>
                <p:cNvPr id="96" name="圆角矩形 95"/>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圆角矩形 96"/>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圆角矩形 97"/>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圆角矩形 98"/>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圆角矩形 94"/>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p:cNvGrpSpPr/>
              <p:nvPr/>
            </p:nvGrpSpPr>
            <p:grpSpPr>
              <a:xfrm>
                <a:off x="11454105" y="252857"/>
                <a:ext cx="491115" cy="484287"/>
                <a:chOff x="1528923" y="220268"/>
                <a:chExt cx="1284096" cy="1266241"/>
              </a:xfrm>
            </p:grpSpPr>
            <p:sp>
              <p:nvSpPr>
                <p:cNvPr id="101" name="圆角矩形 100"/>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45" name="文本框 44"/>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graphicFrame>
        <p:nvGraphicFramePr>
          <p:cNvPr id="5" name="图示 4"/>
          <p:cNvGraphicFramePr/>
          <p:nvPr/>
        </p:nvGraphicFramePr>
        <p:xfrm>
          <a:off x="1339943" y="3"/>
          <a:ext cx="10852054" cy="681860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6648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1</a:t>
              </a:r>
              <a:endParaRPr lang="zh-CN" altLang="en-US" sz="6000" dirty="0"/>
            </a:p>
          </p:txBody>
        </p:sp>
        <p:sp>
          <p:nvSpPr>
            <p:cNvPr id="42" name="文本框 41"/>
            <p:cNvSpPr txBox="1"/>
            <p:nvPr/>
          </p:nvSpPr>
          <p:spPr>
            <a:xfrm>
              <a:off x="9015674" y="3077396"/>
              <a:ext cx="2954651" cy="830995"/>
            </a:xfrm>
            <a:prstGeom prst="rect">
              <a:avLst/>
            </a:prstGeom>
            <a:noFill/>
          </p:spPr>
          <p:txBody>
            <a:bodyPr wrap="none" lIns="91438" tIns="45719" rIns="91438" bIns="45719" rtlCol="0">
              <a:spAutoFit/>
            </a:bodyPr>
            <a:lstStyle/>
            <a:p>
              <a:r>
                <a:rPr lang="zh-CN" altLang="en-US" sz="4800" spc="600" dirty="0" smtClean="0">
                  <a:solidFill>
                    <a:schemeClr val="bg1"/>
                  </a:solidFill>
                  <a:latin typeface="微软雅黑" panose="020B0503020204020204" pitchFamily="34" charset="-122"/>
                  <a:ea typeface="微软雅黑" panose="020B0503020204020204" pitchFamily="34" charset="-122"/>
                </a:rPr>
                <a:t>文献综述</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 26"/>
          <p:cNvGrpSpPr/>
          <p:nvPr/>
        </p:nvGrpSpPr>
        <p:grpSpPr>
          <a:xfrm>
            <a:off x="9284090"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sz="4000" dirty="0" smtClean="0"/>
              <a:t>文献综述</a:t>
            </a:r>
            <a:endParaRPr lang="zh-CN" altLang="en-US" sz="4000" dirty="0"/>
          </a:p>
        </p:txBody>
      </p:sp>
      <p:sp>
        <p:nvSpPr>
          <p:cNvPr id="8" name="内容占位符 7"/>
          <p:cNvSpPr>
            <a:spLocks noGrp="1"/>
          </p:cNvSpPr>
          <p:nvPr>
            <p:ph sz="half" idx="1"/>
          </p:nvPr>
        </p:nvSpPr>
        <p:spPr/>
        <p:txBody>
          <a:bodyPr>
            <a:normAutofit/>
          </a:bodyPr>
          <a:lstStyle/>
          <a:p>
            <a:r>
              <a:rPr lang="zh-CN" altLang="en-US" sz="2800" b="1" dirty="0" smtClean="0">
                <a:latin typeface="楷体" panose="02010609060101010101" pitchFamily="49" charset="-122"/>
                <a:ea typeface="楷体" panose="02010609060101010101" pitchFamily="49" charset="-122"/>
              </a:rPr>
              <a:t>构建</a:t>
            </a:r>
            <a:r>
              <a:rPr lang="zh-CN" altLang="en-US" sz="2800" b="1" dirty="0">
                <a:latin typeface="楷体" panose="02010609060101010101" pitchFamily="49" charset="-122"/>
                <a:ea typeface="楷体" panose="02010609060101010101" pitchFamily="49" charset="-122"/>
              </a:rPr>
              <a:t>投资者情绪</a:t>
            </a:r>
            <a:r>
              <a:rPr lang="zh-CN" altLang="en-US" sz="2800" b="1" dirty="0" smtClean="0">
                <a:latin typeface="楷体" panose="02010609060101010101" pitchFamily="49" charset="-122"/>
                <a:ea typeface="楷体" panose="02010609060101010101" pitchFamily="49" charset="-122"/>
              </a:rPr>
              <a:t>指数方法综述</a:t>
            </a:r>
            <a:endParaRPr lang="en-US" altLang="zh-CN" sz="2800" b="1" dirty="0" smtClean="0">
              <a:latin typeface="楷体" panose="02010609060101010101" pitchFamily="49" charset="-122"/>
              <a:ea typeface="楷体" panose="02010609060101010101" pitchFamily="49" charset="-122"/>
            </a:endParaRPr>
          </a:p>
          <a:p>
            <a:pPr marL="0" indent="0">
              <a:buNone/>
            </a:pPr>
            <a:r>
              <a:rPr lang="zh-CN" altLang="en-US" sz="2800" dirty="0" smtClean="0">
                <a:latin typeface="楷体" panose="02010609060101010101" pitchFamily="49" charset="-122"/>
                <a:ea typeface="楷体" panose="02010609060101010101" pitchFamily="49" charset="-122"/>
              </a:rPr>
              <a:t>  </a:t>
            </a:r>
            <a:endParaRPr lang="en-US" altLang="zh-CN" sz="2800" dirty="0" smtClean="0">
              <a:latin typeface="楷体" panose="02010609060101010101" pitchFamily="49" charset="-122"/>
              <a:ea typeface="楷体" panose="02010609060101010101" pitchFamily="49" charset="-122"/>
            </a:endParaRPr>
          </a:p>
          <a:p>
            <a:pPr marL="0" indent="0">
              <a:buNone/>
            </a:pPr>
            <a:r>
              <a:rPr lang="en-US" altLang="zh-CN" sz="2800" dirty="0">
                <a:latin typeface="楷体" panose="02010609060101010101" pitchFamily="49" charset="-122"/>
                <a:ea typeface="楷体" panose="02010609060101010101" pitchFamily="49" charset="-122"/>
              </a:rPr>
              <a:t> </a:t>
            </a:r>
            <a:r>
              <a:rPr lang="en-US" altLang="zh-CN" sz="2800" dirty="0" smtClean="0">
                <a:latin typeface="楷体" panose="02010609060101010101" pitchFamily="49" charset="-122"/>
                <a:ea typeface="楷体" panose="02010609060101010101" pitchFamily="49" charset="-122"/>
              </a:rPr>
              <a:t> </a:t>
            </a:r>
            <a:r>
              <a:rPr lang="zh-CN" altLang="en-US" sz="2800" dirty="0" smtClean="0">
                <a:latin typeface="楷体" panose="02010609060101010101" pitchFamily="49" charset="-122"/>
                <a:ea typeface="楷体" panose="02010609060101010101" pitchFamily="49" charset="-122"/>
              </a:rPr>
              <a:t>法一：</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（直接法）</a:t>
            </a:r>
            <a:r>
              <a:rPr lang="zh-CN" altLang="en-US" sz="2400" dirty="0" smtClean="0">
                <a:latin typeface="楷体" panose="02010609060101010101" pitchFamily="49" charset="-122"/>
                <a:ea typeface="楷体" panose="02010609060101010101" pitchFamily="49" charset="-122"/>
              </a:rPr>
              <a:t>通过</a:t>
            </a:r>
            <a:r>
              <a:rPr lang="zh-CN" altLang="en-US" sz="2400" dirty="0">
                <a:latin typeface="楷体" panose="02010609060101010101" pitchFamily="49" charset="-122"/>
                <a:ea typeface="楷体" panose="02010609060101010101" pitchFamily="49" charset="-122"/>
              </a:rPr>
              <a:t>市场调查得到投资者对于</a:t>
            </a:r>
            <a:r>
              <a:rPr lang="zh-CN" altLang="en-US" sz="2400" dirty="0" smtClean="0">
                <a:latin typeface="楷体" panose="02010609060101010101" pitchFamily="49" charset="-122"/>
                <a:ea typeface="楷体" panose="02010609060101010101" pitchFamily="49" charset="-122"/>
              </a:rPr>
              <a:t>市场未来</a:t>
            </a:r>
            <a:r>
              <a:rPr lang="zh-CN" altLang="en-US" sz="2400" dirty="0">
                <a:latin typeface="楷体" panose="02010609060101010101" pitchFamily="49" charset="-122"/>
                <a:ea typeface="楷体" panose="02010609060101010101" pitchFamily="49" charset="-122"/>
              </a:rPr>
              <a:t>走势的看法，以度量投资者情绪的</a:t>
            </a:r>
            <a:r>
              <a:rPr lang="zh-CN" altLang="en-US" sz="2400" dirty="0" smtClean="0">
                <a:latin typeface="楷体" panose="02010609060101010101" pitchFamily="49" charset="-122"/>
                <a:ea typeface="楷体" panose="02010609060101010101" pitchFamily="49" charset="-122"/>
              </a:rPr>
              <a:t>水平。</a:t>
            </a:r>
            <a:r>
              <a:rPr lang="zh-CN" altLang="en-US" sz="2000" dirty="0" smtClean="0">
                <a:solidFill>
                  <a:srgbClr val="FF0000"/>
                </a:solidFill>
                <a:latin typeface="楷体" panose="02010609060101010101" pitchFamily="49" charset="-122"/>
                <a:ea typeface="楷体" panose="02010609060101010101" pitchFamily="49" charset="-122"/>
              </a:rPr>
              <a:t>（主观性较大）</a:t>
            </a:r>
            <a:endParaRPr lang="en-US" altLang="zh-CN" sz="2400" dirty="0" smtClean="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法</a:t>
            </a:r>
            <a:r>
              <a:rPr lang="zh-CN" altLang="en-US" sz="2800" dirty="0" smtClean="0">
                <a:latin typeface="楷体" panose="02010609060101010101" pitchFamily="49" charset="-122"/>
                <a:ea typeface="楷体" panose="02010609060101010101" pitchFamily="49" charset="-122"/>
              </a:rPr>
              <a:t>二</a:t>
            </a:r>
            <a:r>
              <a:rPr lang="zh-CN" altLang="en-US" sz="2800" dirty="0" smtClean="0">
                <a:latin typeface="楷体" panose="02010609060101010101" pitchFamily="49" charset="-122"/>
                <a:ea typeface="楷体" panose="02010609060101010101" pitchFamily="49" charset="-122"/>
                <a:sym typeface="Wingdings" panose="05000000000000000000" pitchFamily="2" charset="2"/>
              </a:rPr>
              <a:t>：</a:t>
            </a:r>
            <a:r>
              <a:rPr lang="zh-CN" altLang="en-US" sz="2400" dirty="0">
                <a:latin typeface="楷体" panose="02010609060101010101" pitchFamily="49" charset="-122"/>
                <a:ea typeface="楷体" panose="02010609060101010101" pitchFamily="49" charset="-122"/>
                <a:sym typeface="Wingdings" panose="05000000000000000000" pitchFamily="2" charset="2"/>
              </a:rPr>
              <a:t>（间接法</a:t>
            </a:r>
            <a:r>
              <a:rPr lang="zh-CN" altLang="en-US" sz="2400" dirty="0" smtClean="0">
                <a:latin typeface="楷体" panose="02010609060101010101" pitchFamily="49" charset="-122"/>
                <a:ea typeface="楷体" panose="02010609060101010101" pitchFamily="49" charset="-122"/>
                <a:sym typeface="Wingdings" panose="05000000000000000000" pitchFamily="2" charset="2"/>
              </a:rPr>
              <a:t>）</a:t>
            </a:r>
            <a:r>
              <a:rPr lang="zh-CN" altLang="en-US" sz="2400" dirty="0" smtClean="0">
                <a:latin typeface="楷体" panose="02010609060101010101" pitchFamily="49" charset="-122"/>
                <a:ea typeface="楷体" panose="02010609060101010101" pitchFamily="49" charset="-122"/>
              </a:rPr>
              <a:t>采用</a:t>
            </a:r>
            <a:r>
              <a:rPr lang="zh-CN" altLang="en-US" sz="2400" dirty="0">
                <a:latin typeface="楷体" panose="02010609060101010101" pitchFamily="49" charset="-122"/>
                <a:ea typeface="楷体" panose="02010609060101010101" pitchFamily="49" charset="-122"/>
              </a:rPr>
              <a:t>可观测的经济变量来</a:t>
            </a:r>
            <a:r>
              <a:rPr lang="zh-CN" altLang="en-US" sz="2400" dirty="0" smtClean="0">
                <a:latin typeface="楷体" panose="02010609060101010101" pitchFamily="49" charset="-122"/>
                <a:ea typeface="楷体" panose="02010609060101010101" pitchFamily="49" charset="-122"/>
              </a:rPr>
              <a:t>度量。</a:t>
            </a:r>
            <a:r>
              <a:rPr lang="zh-CN" altLang="en-US" sz="2000" dirty="0" smtClean="0">
                <a:solidFill>
                  <a:srgbClr val="FF0000"/>
                </a:solidFill>
                <a:latin typeface="楷体" panose="02010609060101010101" pitchFamily="49" charset="-122"/>
                <a:ea typeface="楷体" panose="02010609060101010101" pitchFamily="49" charset="-122"/>
              </a:rPr>
              <a:t>（常用指标计算折合）</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法三：</a:t>
            </a:r>
            <a:r>
              <a:rPr lang="zh-CN" altLang="en-US" sz="2400" dirty="0">
                <a:latin typeface="楷体" panose="02010609060101010101" pitchFamily="49" charset="-122"/>
                <a:ea typeface="楷体" panose="02010609060101010101" pitchFamily="49" charset="-122"/>
              </a:rPr>
              <a:t>基于新闻网站、社交媒体、网络</a:t>
            </a:r>
            <a:r>
              <a:rPr lang="zh-CN" altLang="en-US" sz="2400" dirty="0" smtClean="0">
                <a:latin typeface="楷体" panose="02010609060101010101" pitchFamily="49" charset="-122"/>
                <a:ea typeface="楷体" panose="02010609060101010101" pitchFamily="49" charset="-122"/>
              </a:rPr>
              <a:t>留言板</a:t>
            </a:r>
            <a:r>
              <a:rPr lang="zh-CN" altLang="en-US" sz="2400" dirty="0">
                <a:latin typeface="楷体" panose="02010609060101010101" pitchFamily="49" charset="-122"/>
                <a:ea typeface="楷体" panose="02010609060101010101" pitchFamily="49" charset="-122"/>
              </a:rPr>
              <a:t>等网络平台，利用文本挖掘的方法，提取和</a:t>
            </a:r>
            <a:r>
              <a:rPr lang="zh-CN" altLang="en-US" sz="2400" dirty="0" smtClean="0">
                <a:latin typeface="楷体" panose="02010609060101010101" pitchFamily="49" charset="-122"/>
                <a:ea typeface="楷体" panose="02010609060101010101" pitchFamily="49" charset="-122"/>
              </a:rPr>
              <a:t>构建投资者</a:t>
            </a:r>
            <a:r>
              <a:rPr lang="zh-CN" altLang="en-US" sz="2400" dirty="0">
                <a:latin typeface="楷体" panose="02010609060101010101" pitchFamily="49" charset="-122"/>
                <a:ea typeface="楷体" panose="02010609060101010101" pitchFamily="49" charset="-122"/>
              </a:rPr>
              <a:t>情绪</a:t>
            </a:r>
            <a:r>
              <a:rPr lang="zh-CN" altLang="en-US" sz="2400" dirty="0" smtClean="0">
                <a:latin typeface="楷体" panose="02010609060101010101" pitchFamily="49" charset="-122"/>
                <a:ea typeface="楷体" panose="02010609060101010101" pitchFamily="49" charset="-122"/>
              </a:rPr>
              <a:t>指标。</a:t>
            </a:r>
            <a:endParaRPr lang="zh-CN" altLang="en-US" sz="2400" dirty="0">
              <a:latin typeface="楷体" panose="02010609060101010101" pitchFamily="49" charset="-122"/>
              <a:ea typeface="楷体" panose="02010609060101010101" pitchFamily="49" charset="-122"/>
            </a:endParaRPr>
          </a:p>
        </p:txBody>
      </p:sp>
      <p:sp>
        <p:nvSpPr>
          <p:cNvPr id="9" name="内容占位符 8"/>
          <p:cNvSpPr>
            <a:spLocks noGrp="1"/>
          </p:cNvSpPr>
          <p:nvPr>
            <p:ph sz="half" idx="2"/>
          </p:nvPr>
        </p:nvSpPr>
        <p:spPr/>
        <p:txBody>
          <a:bodyPr>
            <a:normAutofit/>
          </a:bodyPr>
          <a:lstStyle/>
          <a:p>
            <a:r>
              <a:rPr lang="zh-CN" altLang="en-US" sz="2800" b="1" dirty="0">
                <a:latin typeface="楷体" panose="02010609060101010101" pitchFamily="49" charset="-122"/>
                <a:ea typeface="楷体" panose="02010609060101010101" pitchFamily="49" charset="-122"/>
              </a:rPr>
              <a:t>我国对投资者情绪的</a:t>
            </a:r>
            <a:r>
              <a:rPr lang="zh-CN" altLang="en-US" sz="2800" b="1" dirty="0" smtClean="0">
                <a:latin typeface="楷体" panose="02010609060101010101" pitchFamily="49" charset="-122"/>
                <a:ea typeface="楷体" panose="02010609060101010101" pitchFamily="49" charset="-122"/>
              </a:rPr>
              <a:t>研究综述</a:t>
            </a:r>
            <a:endParaRPr lang="en-US" altLang="zh-CN" sz="2800" b="1"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   </a:t>
            </a:r>
            <a:endParaRPr lang="en-US" altLang="zh-CN" sz="2400" dirty="0" smtClean="0">
              <a:latin typeface="楷体" panose="02010609060101010101" pitchFamily="49" charset="-122"/>
              <a:ea typeface="楷体" panose="02010609060101010101" pitchFamily="49" charset="-122"/>
            </a:endParaRPr>
          </a:p>
          <a:p>
            <a:pPr marL="0" indent="0">
              <a:buNone/>
            </a:pPr>
            <a:r>
              <a:rPr lang="en-US" altLang="zh-CN" sz="2400" dirty="0">
                <a:latin typeface="楷体" panose="02010609060101010101" pitchFamily="49" charset="-122"/>
                <a:ea typeface="楷体" panose="02010609060101010101" pitchFamily="49" charset="-122"/>
              </a:rPr>
              <a:t> </a:t>
            </a:r>
            <a:r>
              <a:rPr lang="en-US" altLang="zh-CN" sz="2400" dirty="0" smtClean="0">
                <a:latin typeface="楷体" panose="02010609060101010101" pitchFamily="49" charset="-122"/>
                <a:ea typeface="楷体" panose="02010609060101010101" pitchFamily="49" charset="-122"/>
              </a:rPr>
              <a:t>  </a:t>
            </a:r>
            <a:r>
              <a:rPr lang="zh-CN" altLang="en-US" sz="2400" dirty="0" smtClean="0">
                <a:latin typeface="楷体" panose="02010609060101010101" pitchFamily="49" charset="-122"/>
                <a:ea typeface="楷体" panose="02010609060101010101" pitchFamily="49" charset="-122"/>
              </a:rPr>
              <a:t>大多利用</a:t>
            </a:r>
            <a:r>
              <a:rPr lang="zh-CN" altLang="en-US" sz="2400" dirty="0">
                <a:latin typeface="楷体" panose="02010609060101010101" pitchFamily="49" charset="-122"/>
                <a:ea typeface="楷体" panose="02010609060101010101" pitchFamily="49" charset="-122"/>
              </a:rPr>
              <a:t>单一变量作为代理变量或者利用 </a:t>
            </a:r>
            <a:r>
              <a:rPr lang="en-US" altLang="zh-CN" sz="2400" dirty="0" smtClean="0">
                <a:latin typeface="楷体" panose="02010609060101010101" pitchFamily="49" charset="-122"/>
                <a:ea typeface="楷体" panose="02010609060101010101" pitchFamily="49" charset="-122"/>
              </a:rPr>
              <a:t>Baker</a:t>
            </a:r>
            <a:r>
              <a:rPr lang="zh-CN" altLang="en-US" sz="2400" dirty="0" smtClean="0">
                <a:latin typeface="楷体" panose="02010609060101010101" pitchFamily="49" charset="-122"/>
                <a:ea typeface="楷体" panose="02010609060101010101" pitchFamily="49" charset="-122"/>
              </a:rPr>
              <a:t>和</a:t>
            </a:r>
            <a:r>
              <a:rPr lang="en-US" altLang="zh-CN" sz="2400" dirty="0" err="1" smtClean="0">
                <a:latin typeface="楷体" panose="02010609060101010101" pitchFamily="49" charset="-122"/>
                <a:ea typeface="楷体" panose="02010609060101010101" pitchFamily="49" charset="-122"/>
              </a:rPr>
              <a:t>Wurgler</a:t>
            </a:r>
            <a:r>
              <a:rPr lang="zh-CN" altLang="en-US" sz="2400" dirty="0" smtClean="0">
                <a:latin typeface="楷体" panose="02010609060101010101" pitchFamily="49" charset="-122"/>
                <a:ea typeface="楷体" panose="02010609060101010101" pitchFamily="49" charset="-122"/>
              </a:rPr>
              <a:t>的</a:t>
            </a:r>
            <a:r>
              <a:rPr lang="zh-CN" altLang="en-US" sz="2400" dirty="0">
                <a:latin typeface="楷体" panose="02010609060101010101" pitchFamily="49" charset="-122"/>
                <a:ea typeface="楷体" panose="02010609060101010101" pitchFamily="49" charset="-122"/>
              </a:rPr>
              <a:t>方法利用多个市场变量合成</a:t>
            </a:r>
            <a:r>
              <a:rPr lang="zh-CN" altLang="en-US" sz="2400" dirty="0" smtClean="0">
                <a:latin typeface="楷体" panose="02010609060101010101" pitchFamily="49" charset="-122"/>
                <a:ea typeface="楷体" panose="02010609060101010101" pitchFamily="49" charset="-122"/>
              </a:rPr>
              <a:t>投资者情绪</a:t>
            </a:r>
            <a:r>
              <a:rPr lang="zh-CN" altLang="en-US" sz="2400" dirty="0">
                <a:latin typeface="楷体" panose="02010609060101010101" pitchFamily="49" charset="-122"/>
                <a:ea typeface="楷体" panose="02010609060101010101" pitchFamily="49" charset="-122"/>
              </a:rPr>
              <a:t>指数进行</a:t>
            </a:r>
            <a:r>
              <a:rPr lang="zh-CN" altLang="en-US" sz="2400" dirty="0" smtClean="0">
                <a:latin typeface="楷体" panose="02010609060101010101" pitchFamily="49" charset="-122"/>
                <a:ea typeface="楷体" panose="02010609060101010101" pitchFamily="49" charset="-122"/>
              </a:rPr>
              <a:t>分析。</a:t>
            </a:r>
            <a:endParaRPr lang="en-US" altLang="zh-CN" sz="2400" dirty="0" smtClean="0">
              <a:latin typeface="楷体" panose="02010609060101010101" pitchFamily="49" charset="-122"/>
              <a:ea typeface="楷体" panose="02010609060101010101" pitchFamily="49" charset="-122"/>
            </a:endParaRPr>
          </a:p>
          <a:p>
            <a:pPr marL="0" indent="0">
              <a:buNone/>
            </a:pPr>
            <a:r>
              <a:rPr lang="zh-CN" altLang="en-US" sz="2400" dirty="0" smtClean="0">
                <a:latin typeface="楷体" panose="02010609060101010101" pitchFamily="49" charset="-122"/>
                <a:ea typeface="楷体" panose="02010609060101010101" pitchFamily="49" charset="-122"/>
              </a:rPr>
              <a:t>   目前</a:t>
            </a:r>
            <a:r>
              <a:rPr lang="zh-CN" altLang="en-US" sz="2400" dirty="0">
                <a:latin typeface="楷体" panose="02010609060101010101" pitchFamily="49" charset="-122"/>
                <a:ea typeface="楷体" panose="02010609060101010101" pitchFamily="49" charset="-122"/>
              </a:rPr>
              <a:t>，我国市场上利用文本</a:t>
            </a:r>
            <a:r>
              <a:rPr lang="zh-CN" altLang="en-US" sz="2400" dirty="0" smtClean="0">
                <a:latin typeface="楷体" panose="02010609060101010101" pitchFamily="49" charset="-122"/>
                <a:ea typeface="楷体" panose="02010609060101010101" pitchFamily="49" charset="-122"/>
              </a:rPr>
              <a:t>挖掘</a:t>
            </a:r>
            <a:r>
              <a:rPr lang="zh-CN" altLang="en-US" sz="2400" dirty="0">
                <a:latin typeface="楷体" panose="02010609060101010101" pitchFamily="49" charset="-122"/>
                <a:ea typeface="楷体" panose="02010609060101010101" pitchFamily="49" charset="-122"/>
              </a:rPr>
              <a:t>方法构建投资者情绪指标的研究仍</a:t>
            </a:r>
            <a:r>
              <a:rPr lang="zh-CN" altLang="en-US" sz="2400" dirty="0" smtClean="0">
                <a:latin typeface="楷体" panose="02010609060101010101" pitchFamily="49" charset="-122"/>
                <a:ea typeface="楷体" panose="02010609060101010101" pitchFamily="49" charset="-122"/>
              </a:rPr>
              <a:t>很少，因此本文</a:t>
            </a:r>
            <a:r>
              <a:rPr lang="zh-CN" altLang="en-US" sz="2400" dirty="0">
                <a:latin typeface="楷体" panose="02010609060101010101" pitchFamily="49" charset="-122"/>
                <a:ea typeface="楷体" panose="02010609060101010101" pitchFamily="49" charset="-122"/>
              </a:rPr>
              <a:t>的工作能对已有文献提供有力</a:t>
            </a:r>
            <a:r>
              <a:rPr lang="zh-CN" altLang="en-US" sz="2400" dirty="0" smtClean="0">
                <a:latin typeface="楷体" panose="02010609060101010101" pitchFamily="49" charset="-122"/>
                <a:ea typeface="楷体" panose="02010609060101010101" pitchFamily="49" charset="-122"/>
              </a:rPr>
              <a:t>补充。</a:t>
            </a:r>
            <a:endParaRPr lang="zh-CN" altLang="en-US" sz="2400" dirty="0" smtClean="0">
              <a:latin typeface="楷体" panose="02010609060101010101" pitchFamily="49" charset="-122"/>
              <a:ea typeface="楷体" panose="02010609060101010101" pitchFamily="49" charset="-122"/>
            </a:endParaRPr>
          </a:p>
          <a:p>
            <a:pPr marL="0" indent="0">
              <a:buNone/>
            </a:pPr>
            <a:r>
              <a:rPr lang="zh-CN" altLang="en-US" sz="2400" dirty="0">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主要借鉴前两种方法</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dirty="0"/>
                <a:t>2</a:t>
              </a:r>
              <a:endParaRPr lang="zh-CN" altLang="en-US" sz="6000" dirty="0"/>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7" name="组 26"/>
          <p:cNvGrpSpPr/>
          <p:nvPr/>
        </p:nvGrpSpPr>
        <p:grpSpPr>
          <a:xfrm>
            <a:off x="9284093" y="252856"/>
            <a:ext cx="2907908" cy="484289"/>
            <a:chOff x="9284089" y="252855"/>
            <a:chExt cx="2907908" cy="484289"/>
          </a:xfrm>
        </p:grpSpPr>
        <p:grpSp>
          <p:nvGrpSpPr>
            <p:cNvPr id="28" name="组 27"/>
            <p:cNvGrpSpPr/>
            <p:nvPr/>
          </p:nvGrpSpPr>
          <p:grpSpPr>
            <a:xfrm>
              <a:off x="11454105" y="252856"/>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9" name="文本框 28"/>
            <p:cNvSpPr txBox="1"/>
            <p:nvPr/>
          </p:nvSpPr>
          <p:spPr>
            <a:xfrm>
              <a:off x="9284089" y="252855"/>
              <a:ext cx="2170011" cy="323163"/>
            </a:xfrm>
            <a:prstGeom prst="rect">
              <a:avLst/>
            </a:prstGeom>
            <a:noFill/>
          </p:spPr>
          <p:txBody>
            <a:bodyPr wrap="square" lIns="91438" tIns="45719" rIns="91438" bIns="45719" rtlCol="0">
              <a:spAutoFit/>
            </a:bodyPr>
            <a:lstStyle/>
            <a:p>
              <a:pPr algn="r"/>
              <a:endParaRPr lang="zh-CN" altLang="en-US" sz="1500" dirty="0">
                <a:solidFill>
                  <a:schemeClr val="tx1">
                    <a:lumMod val="50000"/>
                    <a:lumOff val="50000"/>
                  </a:schemeClr>
                </a:solidFill>
                <a:latin typeface="Segoe UI Semilight" panose="020B0402040204020203" pitchFamily="34" charset="0"/>
                <a:ea typeface="微软雅黑" panose="020B0503020204020204" pitchFamily="34" charset="-122"/>
                <a:cs typeface="Segoe UI Semilight" panose="020B0402040204020203" pitchFamily="34" charset="0"/>
              </a:endParaRPr>
            </a:p>
          </p:txBody>
        </p:sp>
      </p:grpSp>
      <p:sp>
        <p:nvSpPr>
          <p:cNvPr id="2" name="矩形 1"/>
          <p:cNvSpPr/>
          <p:nvPr/>
        </p:nvSpPr>
        <p:spPr>
          <a:xfrm>
            <a:off x="3544975" y="3047352"/>
            <a:ext cx="8494633" cy="830997"/>
          </a:xfrm>
          <a:prstGeom prst="rect">
            <a:avLst/>
          </a:prstGeom>
        </p:spPr>
        <p:txBody>
          <a:bodyPr wrap="none">
            <a:spAutoFit/>
          </a:bodyPr>
          <a:lstStyle/>
          <a:p>
            <a:r>
              <a:rPr lang="zh-CN" altLang="en-US" sz="4800" spc="600" dirty="0">
                <a:solidFill>
                  <a:schemeClr val="bg1"/>
                </a:solidFill>
                <a:latin typeface="微软雅黑" panose="020B0503020204020204" pitchFamily="34" charset="-122"/>
                <a:ea typeface="微软雅黑" panose="020B0503020204020204" pitchFamily="34" charset="-122"/>
              </a:rPr>
              <a:t>基于股评的投资者情绪指标</a:t>
            </a:r>
            <a:endParaRPr lang="zh-CN" altLang="en-US" sz="4800" spc="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竖排文字占位符 4"/>
          <p:cNvSpPr>
            <a:spLocks noGrp="1"/>
          </p:cNvSpPr>
          <p:nvPr>
            <p:ph type="body" orient="vert" idx="1"/>
          </p:nvPr>
        </p:nvSpPr>
        <p:spPr/>
        <p:txBody>
          <a:bodyPr vert="horz">
            <a:normAutofit/>
          </a:bodyPr>
          <a:lstStyle/>
          <a:p>
            <a:r>
              <a:rPr lang="zh-CN" altLang="en-US" sz="4000" b="1" dirty="0" smtClean="0">
                <a:latin typeface="楷体" panose="02010609060101010101" pitchFamily="49" charset="-122"/>
                <a:ea typeface="楷体" panose="02010609060101010101" pitchFamily="49" charset="-122"/>
              </a:rPr>
              <a:t>基于股评的投资者情绪</a:t>
            </a:r>
            <a:r>
              <a:rPr lang="zh-CN" altLang="en-US" sz="4000" b="1" dirty="0" smtClean="0">
                <a:latin typeface="楷体" panose="02010609060101010101" pitchFamily="49" charset="-122"/>
                <a:ea typeface="楷体" panose="02010609060101010101" pitchFamily="49" charset="-122"/>
              </a:rPr>
              <a:t>指标</a:t>
            </a:r>
            <a:endParaRPr lang="en-US" altLang="zh-CN" dirty="0" smtClean="0"/>
          </a:p>
          <a:p>
            <a:r>
              <a:rPr lang="en-US" altLang="zh-CN" dirty="0" err="1" smtClean="0">
                <a:latin typeface="Times New Roman" panose="02020603050405020304" pitchFamily="18" charset="0"/>
                <a:cs typeface="Times New Roman" panose="02020603050405020304" pitchFamily="18" charset="0"/>
              </a:rPr>
              <a:t>Antweiler</a:t>
            </a:r>
            <a:r>
              <a:rPr lang="en-US" altLang="zh-CN"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和 </a:t>
            </a:r>
            <a:r>
              <a:rPr lang="en-US" altLang="zh-CN" dirty="0" smtClean="0">
                <a:latin typeface="Times New Roman" panose="02020603050405020304" pitchFamily="18" charset="0"/>
                <a:cs typeface="Times New Roman" panose="02020603050405020304" pitchFamily="18" charset="0"/>
              </a:rPr>
              <a:t>Frank </a:t>
            </a:r>
            <a:r>
              <a:rPr lang="zh-CN" altLang="en-US" dirty="0">
                <a:latin typeface="楷体" panose="02010609060101010101" pitchFamily="49" charset="-122"/>
                <a:ea typeface="楷体" panose="02010609060101010101" pitchFamily="49" charset="-122"/>
              </a:rPr>
              <a:t>提出的基于股</a:t>
            </a:r>
            <a:r>
              <a:rPr lang="zh-CN" altLang="en-US" dirty="0" smtClean="0">
                <a:latin typeface="楷体" panose="02010609060101010101" pitchFamily="49" charset="-122"/>
                <a:ea typeface="楷体" panose="02010609060101010101" pitchFamily="49" charset="-122"/>
              </a:rPr>
              <a:t>吧帖子</a:t>
            </a:r>
            <a:r>
              <a:rPr lang="zh-CN" altLang="en-US" dirty="0">
                <a:latin typeface="楷体" panose="02010609060101010101" pitchFamily="49" charset="-122"/>
                <a:ea typeface="楷体" panose="02010609060101010101" pitchFamily="49" charset="-122"/>
              </a:rPr>
              <a:t>分类构建看涨</a:t>
            </a:r>
            <a:r>
              <a:rPr lang="zh-CN" altLang="en-US" dirty="0" smtClean="0">
                <a:latin typeface="楷体" panose="02010609060101010101" pitchFamily="49" charset="-122"/>
                <a:ea typeface="楷体" panose="02010609060101010101" pitchFamily="49" charset="-122"/>
              </a:rPr>
              <a:t>指标</a:t>
            </a:r>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en-US" altLang="zh-CN" dirty="0" err="1" smtClean="0">
                <a:latin typeface="Times New Roman" panose="02020603050405020304" pitchFamily="18" charset="0"/>
                <a:cs typeface="Times New Roman" panose="02020603050405020304" pitchFamily="18" charset="0"/>
                <a:sym typeface="+mn-ea"/>
              </a:rPr>
              <a:t>Antweiler</a:t>
            </a:r>
            <a:r>
              <a:rPr lang="en-US" altLang="zh-CN" dirty="0" smtClean="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和 </a:t>
            </a:r>
            <a:r>
              <a:rPr lang="en-US" altLang="zh-CN" dirty="0" smtClean="0">
                <a:latin typeface="Times New Roman" panose="02020603050405020304" pitchFamily="18" charset="0"/>
                <a:cs typeface="Times New Roman" panose="02020603050405020304" pitchFamily="18" charset="0"/>
                <a:sym typeface="+mn-ea"/>
              </a:rPr>
              <a:t>Frank</a:t>
            </a:r>
            <a:r>
              <a:rPr lang="en-US" altLang="zh-CN" dirty="0" smtClean="0">
                <a:latin typeface="楷体" panose="02010609060101010101" pitchFamily="49" charset="-122"/>
                <a:ea typeface="楷体" panose="02010609060101010101" pitchFamily="49" charset="-122"/>
              </a:rPr>
              <a:t>考虑了表达看涨看跌观点的帖子数量</a:t>
            </a:r>
            <a:r>
              <a:rPr lang="zh-CN" altLang="en-US" dirty="0" smtClean="0">
                <a:latin typeface="楷体" panose="02010609060101010101" pitchFamily="49" charset="-122"/>
                <a:ea typeface="楷体" panose="02010609060101010101" pitchFamily="49" charset="-122"/>
              </a:rPr>
              <a:t>提出</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r>
              <a:rPr lang="en-US" altLang="zh-CN" dirty="0" smtClean="0">
                <a:latin typeface="楷体" panose="02010609060101010101" pitchFamily="49" charset="-122"/>
                <a:ea typeface="楷体" panose="02010609060101010101" pitchFamily="49" charset="-122"/>
              </a:rPr>
              <a:t>本文提出了融合基于股评的看涨指标和用帖子总数表达的投资者关注的股评情绪指数</a:t>
            </a:r>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zh-CN" altLang="en-US" sz="4000" b="1" dirty="0">
              <a:latin typeface="楷体" panose="02010609060101010101" pitchFamily="49" charset="-122"/>
              <a:ea typeface="楷体" panose="02010609060101010101" pitchFamily="49" charset="-122"/>
            </a:endParaRPr>
          </a:p>
        </p:txBody>
      </p:sp>
      <p:sp>
        <p:nvSpPr>
          <p:cNvPr id="4" name="竖排标题 3"/>
          <p:cNvSpPr>
            <a:spLocks noGrp="1"/>
          </p:cNvSpPr>
          <p:nvPr>
            <p:ph type="title" orient="vert"/>
          </p:nvPr>
        </p:nvSpPr>
        <p:spPr/>
        <p:txBody>
          <a:bodyPr>
            <a:normAutofit fontScale="90000"/>
          </a:bodyPr>
          <a:lstStyle/>
          <a:p>
            <a:r>
              <a:rPr lang="zh-CN" altLang="en-US" sz="5300" dirty="0" smtClean="0"/>
              <a:t>基于</a:t>
            </a:r>
            <a:r>
              <a:rPr lang="zh-CN" altLang="en-US" sz="5300" dirty="0"/>
              <a:t>股评的投资者</a:t>
            </a:r>
            <a:br>
              <a:rPr lang="zh-CN" altLang="en-US" sz="5300" dirty="0"/>
            </a:br>
            <a:r>
              <a:rPr lang="zh-CN" altLang="en-US" sz="5300" dirty="0"/>
              <a:t>情绪指标</a:t>
            </a:r>
            <a:r>
              <a:rPr lang="zh-CN" altLang="en-US" sz="3600" spc="600" dirty="0" smtClean="0">
                <a:solidFill>
                  <a:schemeClr val="bg1"/>
                </a:solidFill>
                <a:latin typeface="微软雅黑" panose="020B0503020204020204" pitchFamily="34" charset="-122"/>
                <a:ea typeface="微软雅黑" panose="020B0503020204020204" pitchFamily="34" charset="-122"/>
              </a:rPr>
              <a:t>标</a:t>
            </a:r>
            <a:br>
              <a:rPr lang="zh-CN" altLang="en-US" sz="3600" spc="600" dirty="0">
                <a:solidFill>
                  <a:schemeClr val="bg1"/>
                </a:solidFill>
                <a:latin typeface="微软雅黑" panose="020B0503020204020204" pitchFamily="34" charset="-122"/>
                <a:ea typeface="微软雅黑" panose="020B0503020204020204" pitchFamily="34" charset="-122"/>
              </a:rPr>
            </a:br>
            <a:endParaRPr lang="zh-CN" altLang="en-US" dirty="0"/>
          </a:p>
        </p:txBody>
      </p:sp>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9"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5638800" y="3321050"/>
                        <a:ext cx="914400" cy="215900"/>
                      </a:xfrm>
                      <a:prstGeom prst="rect">
                        <a:avLst/>
                      </a:prstGeom>
                    </p:spPr>
                  </p:pic>
                </p:oleObj>
              </mc:Fallback>
            </mc:AlternateContent>
          </a:graphicData>
        </a:graphic>
      </p:graphicFrame>
      <p:pic>
        <p:nvPicPr>
          <p:cNvPr id="11" name="图片 10"/>
          <p:cNvPicPr>
            <a:picLocks noChangeAspect="1"/>
          </p:cNvPicPr>
          <p:nvPr/>
        </p:nvPicPr>
        <p:blipFill>
          <a:blip r:embed="rId3"/>
          <a:stretch>
            <a:fillRect/>
          </a:stretch>
        </p:blipFill>
        <p:spPr>
          <a:xfrm>
            <a:off x="560069" y="1550987"/>
            <a:ext cx="5276215" cy="795655"/>
          </a:xfrm>
          <a:prstGeom prst="rect">
            <a:avLst/>
          </a:prstGeom>
        </p:spPr>
      </p:pic>
      <p:sp>
        <p:nvSpPr>
          <p:cNvPr id="3" name="文本框 2"/>
          <p:cNvSpPr txBox="1"/>
          <p:nvPr/>
        </p:nvSpPr>
        <p:spPr>
          <a:xfrm>
            <a:off x="844550" y="2690495"/>
            <a:ext cx="4013835" cy="968375"/>
          </a:xfrm>
          <a:prstGeom prst="rect">
            <a:avLst/>
          </a:prstGeom>
          <a:noFill/>
        </p:spPr>
        <p:txBody>
          <a:bodyPr wrap="square" rtlCol="0">
            <a:spAutoFit/>
          </a:bodyPr>
          <a:p>
            <a:endParaRPr lang="zh-CN" altLang="en-US"/>
          </a:p>
          <a:p>
            <a:endParaRPr lang="zh-CN" altLang="en-US"/>
          </a:p>
          <a:p>
            <a:endParaRPr lang="zh-CN" altLang="en-US"/>
          </a:p>
        </p:txBody>
      </p:sp>
      <p:sp>
        <p:nvSpPr>
          <p:cNvPr id="7" name="文本框 6"/>
          <p:cNvSpPr txBox="1"/>
          <p:nvPr/>
        </p:nvSpPr>
        <p:spPr>
          <a:xfrm>
            <a:off x="814070" y="2494280"/>
            <a:ext cx="2987675" cy="968375"/>
          </a:xfrm>
          <a:prstGeom prst="rect">
            <a:avLst/>
          </a:prstGeom>
          <a:noFill/>
        </p:spPr>
        <p:txBody>
          <a:bodyPr wrap="square" rtlCol="0">
            <a:spAutoFit/>
          </a:bodyPr>
          <a:p>
            <a:endParaRPr lang="zh-CN" altLang="en-US"/>
          </a:p>
          <a:p>
            <a:endParaRPr lang="zh-CN" altLang="en-US"/>
          </a:p>
          <a:p>
            <a:endParaRPr lang="zh-CN" altLang="en-US"/>
          </a:p>
        </p:txBody>
      </p:sp>
      <p:pic>
        <p:nvPicPr>
          <p:cNvPr id="8" name="图片 7"/>
          <p:cNvPicPr>
            <a:picLocks noChangeAspect="1"/>
          </p:cNvPicPr>
          <p:nvPr/>
        </p:nvPicPr>
        <p:blipFill>
          <a:blip r:embed="rId4"/>
          <a:stretch>
            <a:fillRect/>
          </a:stretch>
        </p:blipFill>
        <p:spPr>
          <a:xfrm>
            <a:off x="406400" y="3321050"/>
            <a:ext cx="5768975" cy="918845"/>
          </a:xfrm>
          <a:prstGeom prst="rect">
            <a:avLst/>
          </a:prstGeom>
        </p:spPr>
      </p:pic>
      <p:sp>
        <p:nvSpPr>
          <p:cNvPr id="9" name="文本框 8"/>
          <p:cNvSpPr txBox="1"/>
          <p:nvPr/>
        </p:nvSpPr>
        <p:spPr>
          <a:xfrm>
            <a:off x="5183505" y="3091180"/>
            <a:ext cx="2715895" cy="968375"/>
          </a:xfrm>
          <a:prstGeom prst="rect">
            <a:avLst/>
          </a:prstGeom>
          <a:noFill/>
        </p:spPr>
        <p:txBody>
          <a:bodyPr wrap="square" rtlCol="0">
            <a:spAutoFit/>
          </a:bodyPr>
          <a:p>
            <a:r>
              <a:rPr lang="zh-CN" altLang="en-US">
                <a:solidFill>
                  <a:srgbClr val="FF0000"/>
                </a:solidFill>
                <a:latin typeface="楷体" panose="02010609060101010101" pitchFamily="49" charset="-122"/>
                <a:ea typeface="楷体" panose="02010609060101010101" pitchFamily="49" charset="-122"/>
              </a:rPr>
              <a:t>该式约等于</a:t>
            </a:r>
            <a:r>
              <a:rPr lang="en-US" altLang="zh-CN">
                <a:solidFill>
                  <a:srgbClr val="FF0000"/>
                </a:solidFill>
                <a:latin typeface="楷体" panose="02010609060101010101" pitchFamily="49" charset="-122"/>
                <a:ea typeface="楷体" panose="02010609060101010101" pitchFamily="49" charset="-122"/>
              </a:rPr>
              <a:t>B*ln(1+</a:t>
            </a:r>
            <a:r>
              <a:rPr lang="zh-CN" altLang="en-US">
                <a:solidFill>
                  <a:srgbClr val="FF0000"/>
                </a:solidFill>
                <a:latin typeface="楷体" panose="02010609060101010101" pitchFamily="49" charset="-122"/>
                <a:ea typeface="楷体" panose="02010609060101010101" pitchFamily="49" charset="-122"/>
              </a:rPr>
              <a:t>积极和消极帖子数量之和</a:t>
            </a:r>
            <a:r>
              <a:rPr lang="en-US" altLang="zh-CN">
                <a:solidFill>
                  <a:srgbClr val="FF0000"/>
                </a:solidFill>
                <a:latin typeface="楷体" panose="02010609060101010101" pitchFamily="49" charset="-122"/>
                <a:ea typeface="楷体" panose="02010609060101010101" pitchFamily="49" charset="-122"/>
              </a:rPr>
              <a:t>)</a:t>
            </a:r>
            <a:r>
              <a:rPr lang="zh-CN" altLang="en-US">
                <a:solidFill>
                  <a:srgbClr val="FF0000"/>
                </a:solidFill>
                <a:latin typeface="楷体" panose="02010609060101010101" pitchFamily="49" charset="-122"/>
                <a:ea typeface="楷体" panose="02010609060101010101" pitchFamily="49" charset="-122"/>
              </a:rPr>
              <a:t>并未考虑中性帖子数量</a:t>
            </a:r>
            <a:endParaRPr lang="zh-CN" altLang="en-US">
              <a:solidFill>
                <a:srgbClr val="FF0000"/>
              </a:solidFill>
              <a:latin typeface="楷体" panose="02010609060101010101" pitchFamily="49" charset="-122"/>
              <a:ea typeface="楷体" panose="02010609060101010101" pitchFamily="49" charset="-122"/>
            </a:endParaRPr>
          </a:p>
        </p:txBody>
      </p:sp>
      <p:pic>
        <p:nvPicPr>
          <p:cNvPr id="13" name="图片 12"/>
          <p:cNvPicPr>
            <a:picLocks noChangeAspect="1"/>
          </p:cNvPicPr>
          <p:nvPr/>
        </p:nvPicPr>
        <p:blipFill>
          <a:blip r:embed="rId5"/>
          <a:stretch>
            <a:fillRect/>
          </a:stretch>
        </p:blipFill>
        <p:spPr>
          <a:xfrm>
            <a:off x="2381250" y="5365115"/>
            <a:ext cx="6678930" cy="505460"/>
          </a:xfrm>
          <a:prstGeom prst="rect">
            <a:avLst/>
          </a:prstGeom>
        </p:spPr>
      </p:pic>
      <p:sp>
        <p:nvSpPr>
          <p:cNvPr id="14" name="云形标注 13"/>
          <p:cNvSpPr/>
          <p:nvPr/>
        </p:nvSpPr>
        <p:spPr>
          <a:xfrm>
            <a:off x="5183505" y="5165090"/>
            <a:ext cx="1598930" cy="67881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t>创新点</a:t>
            </a:r>
            <a:r>
              <a:rPr lang="en-US" altLang="zh-CN" b="1"/>
              <a:t>1</a:t>
            </a:r>
            <a:endParaRPr lang="en-US" altLang="zh-CN" b="1"/>
          </a:p>
        </p:txBody>
      </p:sp>
      <p:sp>
        <p:nvSpPr>
          <p:cNvPr id="20" name="文本框 19"/>
          <p:cNvSpPr txBox="1"/>
          <p:nvPr/>
        </p:nvSpPr>
        <p:spPr>
          <a:xfrm>
            <a:off x="7056120" y="5165090"/>
            <a:ext cx="2004060" cy="675640"/>
          </a:xfrm>
          <a:prstGeom prst="rect">
            <a:avLst/>
          </a:prstGeom>
          <a:noFill/>
        </p:spPr>
        <p:txBody>
          <a:bodyPr wrap="square" rtlCol="0">
            <a:spAutoFit/>
          </a:bodyPr>
          <a:p>
            <a:r>
              <a:rPr lang="zh-CN" altLang="en-US"/>
              <a:t>可能出现的问题及解决办法？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build="p"/>
      <p:bldP spid="20" grpId="0"/>
      <p:bldP spid="20" grpId="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34515600902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34516536820_1_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0</TotalTime>
  <Words>2081</Words>
  <Application>WPS 演示</Application>
  <PresentationFormat>自定义</PresentationFormat>
  <Paragraphs>167</Paragraphs>
  <Slides>17</Slides>
  <Notes>0</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17</vt:i4>
      </vt:variant>
    </vt:vector>
  </HeadingPairs>
  <TitlesOfParts>
    <vt:vector size="41" baseType="lpstr">
      <vt:lpstr>Arial</vt:lpstr>
      <vt:lpstr>宋体</vt:lpstr>
      <vt:lpstr>Wingdings</vt:lpstr>
      <vt:lpstr>Wingdings 2</vt:lpstr>
      <vt:lpstr>Wingdings</vt:lpstr>
      <vt:lpstr>微软雅黑</vt:lpstr>
      <vt:lpstr>楷体</vt:lpstr>
      <vt:lpstr>Eras Light ITC</vt:lpstr>
      <vt:lpstr>Segoe UI Semilight</vt:lpstr>
      <vt:lpstr>Times New Roman</vt:lpstr>
      <vt:lpstr>黑体</vt:lpstr>
      <vt:lpstr>Georgia</vt:lpstr>
      <vt:lpstr>方正舒体</vt:lpstr>
      <vt:lpstr>Arial Unicode MS</vt:lpstr>
      <vt:lpstr>Calibri</vt:lpstr>
      <vt:lpstr>华文中宋</vt:lpstr>
      <vt:lpstr>方正粗黑宋简体</vt:lpstr>
      <vt:lpstr>方正姚体</vt:lpstr>
      <vt:lpstr>华文宋体</vt:lpstr>
      <vt:lpstr>隶书</vt:lpstr>
      <vt:lpstr>市镇</vt:lpstr>
      <vt:lpstr>Equation.KSEE3</vt:lpstr>
      <vt:lpstr>Equation.KSEE3</vt:lpstr>
      <vt:lpstr>Package</vt:lpstr>
      <vt:lpstr>PowerPoint 演示文稿</vt:lpstr>
      <vt:lpstr>写作思路</vt:lpstr>
      <vt:lpstr>摘要</vt:lpstr>
      <vt:lpstr>引言</vt:lpstr>
      <vt:lpstr>PowerPoint 演示文稿</vt:lpstr>
      <vt:lpstr>PowerPoint 演示文稿</vt:lpstr>
      <vt:lpstr>文献综述</vt:lpstr>
      <vt:lpstr>PowerPoint 演示文稿</vt:lpstr>
      <vt:lpstr>基于股评的投资者 情绪指标标 </vt:lpstr>
      <vt:lpstr>基于股评的投资者情绪指标标 </vt:lpstr>
      <vt:lpstr>PowerPoint 演示文稿</vt:lpstr>
      <vt:lpstr>数据和统计描述</vt:lpstr>
      <vt:lpstr>PowerPoint 演示文稿</vt:lpstr>
      <vt:lpstr>PowerPoint 演示文稿</vt:lpstr>
      <vt:lpstr>研究方法与实证分析结果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 PLUS</dc:creator>
  <cp:lastModifiedBy>安</cp:lastModifiedBy>
  <cp:revision>365</cp:revision>
  <dcterms:created xsi:type="dcterms:W3CDTF">2015-04-07T16:28:00Z</dcterms:created>
  <dcterms:modified xsi:type="dcterms:W3CDTF">2021-10-20T12:20:27Z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8113A43EA0AB4C719CEFED8DFF0DCFF7</vt:lpwstr>
  </property>
  <property fmtid="{D5CDD505-2E9C-101B-9397-08002B2CF9AE}" pid="3" name="KSOProductBuildVer">
    <vt:lpwstr>2052-11.1.0.10700</vt:lpwstr>
  </property>
</Properties>
</file>