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338" r:id="rId4"/>
    <p:sldId id="346" r:id="rId6"/>
    <p:sldId id="395" r:id="rId7"/>
    <p:sldId id="473" r:id="rId8"/>
    <p:sldId id="397" r:id="rId9"/>
    <p:sldId id="396" r:id="rId10"/>
    <p:sldId id="355" r:id="rId11"/>
    <p:sldId id="474" r:id="rId12"/>
    <p:sldId id="475" r:id="rId13"/>
    <p:sldId id="510" r:id="rId14"/>
    <p:sldId id="359" r:id="rId15"/>
    <p:sldId id="360" r:id="rId16"/>
    <p:sldId id="351" r:id="rId17"/>
    <p:sldId id="423" r:id="rId18"/>
    <p:sldId id="525" r:id="rId19"/>
    <p:sldId id="439" r:id="rId20"/>
    <p:sldId id="440" r:id="rId21"/>
    <p:sldId id="456" r:id="rId22"/>
    <p:sldId id="457" r:id="rId23"/>
    <p:sldId id="527" r:id="rId24"/>
    <p:sldId id="354" r:id="rId25"/>
    <p:sldId id="356" r:id="rId26"/>
    <p:sldId id="340"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C1A36C"/>
    <a:srgbClr val="2394AF"/>
    <a:srgbClr val="FF5621"/>
    <a:srgbClr val="203864"/>
    <a:srgbClr val="FFCC00"/>
    <a:srgbClr val="FDCEED"/>
    <a:srgbClr val="CE79FF"/>
    <a:srgbClr val="AB91A9"/>
    <a:srgbClr val="FFFFDC"/>
    <a:srgbClr val="FFF3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084" autoAdjust="0"/>
    <p:restoredTop sz="88060" autoAdjust="0"/>
  </p:normalViewPr>
  <p:slideViewPr>
    <p:cSldViewPr snapToGrid="0">
      <p:cViewPr>
        <p:scale>
          <a:sx n="75" d="100"/>
          <a:sy n="75" d="100"/>
        </p:scale>
        <p:origin x="-1704" y="-636"/>
      </p:cViewPr>
      <p:guideLst>
        <p:guide orient="horz" pos="2129"/>
        <p:guide pos="38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06C2808-4946-4D10-B3C6-CFECB6B88B69}" type="doc">
      <dgm:prSet loTypeId="relationship" loCatId="relationship" qsTypeId="urn:microsoft.com/office/officeart/2005/8/quickstyle/simple1" qsCatId="simple" csTypeId="urn:microsoft.com/office/officeart/2005/8/colors/accent1_2" csCatId="accent1" phldr="0"/>
      <dgm:spPr/>
      <dgm:t>
        <a:bodyPr/>
        <a:p>
          <a:endParaRPr lang="zh-CN" altLang="en-US"/>
        </a:p>
      </dgm:t>
    </dgm:pt>
    <dgm:pt modelId="{606C32C2-2B81-43D2-8731-7AA5BC539E85}">
      <dgm:prSet phldrT="[文本]" phldr="0" custT="1"/>
      <dgm:spPr/>
      <dgm:t>
        <a:bodyPr vert="horz" wrap="square"/>
        <a:p>
          <a:pPr>
            <a:lnSpc>
              <a:spcPct val="100000"/>
            </a:lnSpc>
            <a:spcBef>
              <a:spcPct val="0"/>
            </a:spcBef>
            <a:spcAft>
              <a:spcPct val="35000"/>
            </a:spcAft>
          </a:pPr>
          <a:r>
            <a:rPr lang="en-US" altLang="zh-CN" sz="1200"/>
            <a:t>IMSS</a:t>
          </a:r>
          <a:r>
            <a:rPr lang="en-US" altLang="zh-CN" sz="1200"/>
            <a:t/>
          </a:r>
          <a:endParaRPr lang="en-US" altLang="zh-CN" sz="1200"/>
        </a:p>
      </dgm:t>
    </dgm:pt>
    <dgm:pt modelId="{6A930F7C-102B-4B74-A810-0EF8A77C9C80}" cxnId="{E0EA858E-8288-4616-A604-EF4DB102783A}" type="parTrans">
      <dgm:prSet/>
      <dgm:spPr/>
      <dgm:t>
        <a:bodyPr/>
        <a:p>
          <a:endParaRPr lang="zh-CN" altLang="en-US"/>
        </a:p>
      </dgm:t>
    </dgm:pt>
    <dgm:pt modelId="{6834A72C-D888-4AEC-9D62-346A2EEC237F}" cxnId="{E0EA858E-8288-4616-A604-EF4DB102783A}" type="sibTrans">
      <dgm:prSet/>
      <dgm:spPr/>
      <dgm:t>
        <a:bodyPr/>
        <a:p>
          <a:endParaRPr lang="zh-CN" altLang="en-US"/>
        </a:p>
      </dgm:t>
    </dgm:pt>
    <dgm:pt modelId="{9EB41CF7-2687-4840-AAF4-087A996B7653}">
      <dgm:prSet phldrT="[文本]" phldr="0" custT="1"/>
      <dgm:spPr/>
      <dgm:t>
        <a:bodyPr vert="horz" wrap="square"/>
        <a:p>
          <a:pPr>
            <a:lnSpc>
              <a:spcPct val="100000"/>
            </a:lnSpc>
            <a:spcBef>
              <a:spcPct val="0"/>
            </a:spcBef>
            <a:spcAft>
              <a:spcPct val="35000"/>
            </a:spcAft>
          </a:pPr>
          <a:r>
            <a:rPr lang="en-US" altLang="zh-CN" sz="1800"/>
            <a:t>joy</a:t>
          </a:r>
          <a:r>
            <a:rPr lang="en-US" altLang="zh-CN" sz="1800"/>
            <a:t/>
          </a:r>
          <a:endParaRPr lang="en-US" altLang="zh-CN" sz="1800"/>
        </a:p>
      </dgm:t>
    </dgm:pt>
    <dgm:pt modelId="{F725B255-70E4-4BF2-A614-1EEFDC4C0EBD}" cxnId="{E9C2B963-75B4-43B7-8097-F9A42A53E535}" type="parTrans">
      <dgm:prSet/>
      <dgm:spPr/>
      <dgm:t>
        <a:bodyPr/>
        <a:p>
          <a:endParaRPr lang="zh-CN" altLang="en-US"/>
        </a:p>
      </dgm:t>
    </dgm:pt>
    <dgm:pt modelId="{BE024001-52C8-4377-9A93-EA2645AD60B3}" cxnId="{E9C2B963-75B4-43B7-8097-F9A42A53E535}" type="sibTrans">
      <dgm:prSet/>
      <dgm:spPr/>
      <dgm:t>
        <a:bodyPr/>
        <a:p>
          <a:endParaRPr lang="zh-CN" altLang="en-US"/>
        </a:p>
      </dgm:t>
    </dgm:pt>
    <dgm:pt modelId="{62193285-AA6C-4A70-82B9-94BE72DA308C}">
      <dgm:prSet phldr="0" custT="1"/>
      <dgm:spPr/>
      <dgm:t>
        <a:bodyPr vert="horz" wrap="square"/>
        <a:p>
          <a:pPr>
            <a:lnSpc>
              <a:spcPct val="100000"/>
            </a:lnSpc>
            <a:spcBef>
              <a:spcPct val="0"/>
            </a:spcBef>
            <a:spcAft>
              <a:spcPct val="35000"/>
            </a:spcAft>
          </a:pPr>
          <a:r>
            <a:rPr lang="en-US" sz="1000"/>
            <a:t>sadness</a:t>
          </a:r>
          <a:r>
            <a:rPr lang="en-US" sz="1000"/>
            <a:t/>
          </a:r>
          <a:endParaRPr lang="en-US" sz="1000"/>
        </a:p>
      </dgm:t>
    </dgm:pt>
    <dgm:pt modelId="{827F6126-39DD-4BB0-B9AF-ACC821928E67}" cxnId="{C6D4AF84-200C-4478-9025-E1269C06ED88}" type="parTrans">
      <dgm:prSet/>
      <dgm:spPr/>
    </dgm:pt>
    <dgm:pt modelId="{8EA5BBB4-885A-43B8-B918-97077F29AB70}" cxnId="{C6D4AF84-200C-4478-9025-E1269C06ED88}" type="sibTrans">
      <dgm:prSet/>
      <dgm:spPr/>
    </dgm:pt>
    <dgm:pt modelId="{1FD7F08B-44CE-4CDA-8621-DB00C9588F7D}">
      <dgm:prSet phldrT="[文本]" phldr="0" custT="1"/>
      <dgm:spPr/>
      <dgm:t>
        <a:bodyPr vert="horz" wrap="square"/>
        <a:p>
          <a:pPr>
            <a:lnSpc>
              <a:spcPct val="100000"/>
            </a:lnSpc>
            <a:spcBef>
              <a:spcPct val="0"/>
            </a:spcBef>
            <a:spcAft>
              <a:spcPct val="35000"/>
            </a:spcAft>
          </a:pPr>
          <a:r>
            <a:rPr lang="en-US" altLang="zh-CN" sz="1200"/>
            <a:t>disgus</a:t>
          </a:r>
          <a:r>
            <a:rPr lang="en-US" altLang="zh-CN" sz="1100"/>
            <a:t>t</a:t>
          </a:r>
          <a:r>
            <a:rPr lang="zh-CN" altLang="en-US" sz="1100"/>
            <a:t/>
          </a:r>
          <a:endParaRPr lang="zh-CN" altLang="en-US" sz="1100"/>
        </a:p>
      </dgm:t>
    </dgm:pt>
    <dgm:pt modelId="{3006E1B4-77FC-4EBD-A8B7-17D26EF2CDA2}" cxnId="{3F9A425F-4DB2-40C7-B433-E0FE57D1C7E0}" type="parTrans">
      <dgm:prSet/>
      <dgm:spPr/>
      <dgm:t>
        <a:bodyPr/>
        <a:p>
          <a:endParaRPr lang="zh-CN" altLang="en-US"/>
        </a:p>
      </dgm:t>
    </dgm:pt>
    <dgm:pt modelId="{397A3741-028F-425D-9B8D-8571BF64A664}" cxnId="{3F9A425F-4DB2-40C7-B433-E0FE57D1C7E0}" type="sibTrans">
      <dgm:prSet/>
      <dgm:spPr/>
      <dgm:t>
        <a:bodyPr/>
        <a:p>
          <a:endParaRPr lang="zh-CN" altLang="en-US"/>
        </a:p>
      </dgm:t>
    </dgm:pt>
    <dgm:pt modelId="{31D1D303-25E8-4D32-91E3-085595839514}">
      <dgm:prSet phldrT="[文本]" phldr="0" custT="1"/>
      <dgm:spPr/>
      <dgm:t>
        <a:bodyPr vert="horz" wrap="square"/>
        <a:p>
          <a:pPr>
            <a:lnSpc>
              <a:spcPct val="100000"/>
            </a:lnSpc>
            <a:spcBef>
              <a:spcPct val="0"/>
            </a:spcBef>
            <a:spcAft>
              <a:spcPct val="35000"/>
            </a:spcAft>
          </a:pPr>
          <a:r>
            <a:rPr lang="en-US" altLang="zh-CN" sz="1400"/>
            <a:t>a</a:t>
          </a:r>
          <a:r>
            <a:rPr lang="en-US" altLang="zh-CN" sz="1400"/>
            <a:t>nger</a:t>
          </a:r>
          <a:r>
            <a:rPr lang="en-US" altLang="zh-CN" sz="1400"/>
            <a:t/>
          </a:r>
          <a:endParaRPr lang="en-US" altLang="zh-CN" sz="1400"/>
        </a:p>
      </dgm:t>
    </dgm:pt>
    <dgm:pt modelId="{E7143639-131F-4238-BF6C-40B660E1F12E}" cxnId="{C1D12CF3-B13C-4FE1-9A1F-09B4943FE28A}" type="parTrans">
      <dgm:prSet/>
      <dgm:spPr/>
      <dgm:t>
        <a:bodyPr/>
        <a:p>
          <a:endParaRPr lang="zh-CN" altLang="en-US"/>
        </a:p>
      </dgm:t>
    </dgm:pt>
    <dgm:pt modelId="{5A4727C6-0B9F-4DBB-9FD5-4817C9BACE96}" cxnId="{C1D12CF3-B13C-4FE1-9A1F-09B4943FE28A}" type="sibTrans">
      <dgm:prSet/>
      <dgm:spPr/>
      <dgm:t>
        <a:bodyPr/>
        <a:p>
          <a:endParaRPr lang="zh-CN" altLang="en-US"/>
        </a:p>
      </dgm:t>
    </dgm:pt>
    <dgm:pt modelId="{ACC556BC-B091-4088-80C6-AED14A312FB5}">
      <dgm:prSet phldrT="[文本]" phldr="0" custT="1"/>
      <dgm:spPr/>
      <dgm:t>
        <a:bodyPr vert="horz" wrap="square"/>
        <a:p>
          <a:pPr>
            <a:lnSpc>
              <a:spcPct val="100000"/>
            </a:lnSpc>
            <a:spcBef>
              <a:spcPct val="0"/>
            </a:spcBef>
            <a:spcAft>
              <a:spcPct val="35000"/>
            </a:spcAft>
          </a:pPr>
          <a:r>
            <a:rPr lang="en-US" altLang="zh-CN" sz="1800"/>
            <a:t>fea</a:t>
          </a:r>
          <a:r>
            <a:rPr lang="en-US" altLang="zh-CN" sz="1800"/>
            <a:t>r</a:t>
          </a:r>
          <a:r>
            <a:rPr lang="en-US" altLang="zh-CN" sz="1800"/>
            <a:t/>
          </a:r>
          <a:endParaRPr lang="en-US" altLang="zh-CN" sz="1800"/>
        </a:p>
      </dgm:t>
    </dgm:pt>
    <dgm:pt modelId="{D8C837FD-B8AC-4CC7-A639-B541B9D52215}" cxnId="{9114D7EB-78DB-4C0D-A994-047DFB912F23}" type="parTrans">
      <dgm:prSet/>
      <dgm:spPr/>
      <dgm:t>
        <a:bodyPr/>
        <a:p>
          <a:endParaRPr lang="zh-CN" altLang="en-US"/>
        </a:p>
      </dgm:t>
    </dgm:pt>
    <dgm:pt modelId="{F98D1FBC-D7A2-45AF-ABA0-D342C8F70BC4}" cxnId="{9114D7EB-78DB-4C0D-A994-047DFB912F23}" type="sibTrans">
      <dgm:prSet/>
      <dgm:spPr/>
      <dgm:t>
        <a:bodyPr/>
        <a:p>
          <a:endParaRPr lang="zh-CN" altLang="en-US"/>
        </a:p>
      </dgm:t>
    </dgm:pt>
    <dgm:pt modelId="{3159887D-BC34-4F44-B574-5DC0809E4A70}" type="pres">
      <dgm:prSet presAssocID="{E06C2808-4946-4D10-B3C6-CFECB6B88B69}" presName="Name0" presStyleCnt="0">
        <dgm:presLayoutVars>
          <dgm:chMax val="1"/>
          <dgm:dir/>
          <dgm:animLvl val="ctr"/>
          <dgm:resizeHandles val="exact"/>
        </dgm:presLayoutVars>
      </dgm:prSet>
      <dgm:spPr/>
    </dgm:pt>
    <dgm:pt modelId="{B49960C0-2478-4BCF-A9C0-745AB8F5088C}" type="pres">
      <dgm:prSet presAssocID="{606C32C2-2B81-43D2-8731-7AA5BC539E85}" presName="centerShape" presStyleLbl="node0" presStyleIdx="0" presStyleCnt="1"/>
      <dgm:spPr/>
    </dgm:pt>
    <dgm:pt modelId="{EC0B8BA3-D1A0-4681-887A-385E8DD367D4}" type="pres">
      <dgm:prSet presAssocID="{F725B255-70E4-4BF2-A614-1EEFDC4C0EBD}" presName="parTrans" presStyleLbl="sibTrans2D1" presStyleIdx="0" presStyleCnt="5"/>
      <dgm:spPr/>
    </dgm:pt>
    <dgm:pt modelId="{3EC7B1D9-2BD6-405A-B2BE-EE40634A0814}" type="pres">
      <dgm:prSet presAssocID="{F725B255-70E4-4BF2-A614-1EEFDC4C0EBD}" presName="connectorText" presStyleCnt="0"/>
      <dgm:spPr/>
    </dgm:pt>
    <dgm:pt modelId="{E439FB7C-643C-454F-9092-F27C7C66C5B0}" type="pres">
      <dgm:prSet presAssocID="{9EB41CF7-2687-4840-AAF4-087A996B7653}" presName="node" presStyleLbl="node1" presStyleIdx="0" presStyleCnt="5">
        <dgm:presLayoutVars>
          <dgm:bulletEnabled val="1"/>
        </dgm:presLayoutVars>
      </dgm:prSet>
      <dgm:spPr/>
    </dgm:pt>
    <dgm:pt modelId="{51B1FAB1-4E98-4FB0-A578-378CD23DFED2}" type="pres">
      <dgm:prSet presAssocID="{827F6126-39DD-4BB0-B9AF-ACC821928E67}" presName="parTrans" presStyleLbl="sibTrans2D1" presStyleIdx="1" presStyleCnt="5"/>
      <dgm:spPr/>
    </dgm:pt>
    <dgm:pt modelId="{042D3D75-E84B-4AF0-9A83-C36D6B947402}" type="pres">
      <dgm:prSet presAssocID="{827F6126-39DD-4BB0-B9AF-ACC821928E67}" presName="connectorText" presStyleCnt="0"/>
      <dgm:spPr/>
    </dgm:pt>
    <dgm:pt modelId="{143C26FF-EC5A-4D5A-98DA-5FEB48C7EAC7}" type="pres">
      <dgm:prSet presAssocID="{62193285-AA6C-4A70-82B9-94BE72DA308C}" presName="node" presStyleLbl="node1" presStyleIdx="1" presStyleCnt="5">
        <dgm:presLayoutVars>
          <dgm:bulletEnabled val="1"/>
        </dgm:presLayoutVars>
      </dgm:prSet>
      <dgm:spPr/>
    </dgm:pt>
    <dgm:pt modelId="{7B6555EF-08DC-4AF8-B351-7FF0D98BC600}" type="pres">
      <dgm:prSet presAssocID="{3006E1B4-77FC-4EBD-A8B7-17D26EF2CDA2}" presName="parTrans" presStyleLbl="sibTrans2D1" presStyleIdx="2" presStyleCnt="5"/>
      <dgm:spPr/>
    </dgm:pt>
    <dgm:pt modelId="{54D044D7-DDFF-4962-9EA3-1FA11B88BED4}" type="pres">
      <dgm:prSet presAssocID="{3006E1B4-77FC-4EBD-A8B7-17D26EF2CDA2}" presName="connectorText" presStyleCnt="0"/>
      <dgm:spPr/>
    </dgm:pt>
    <dgm:pt modelId="{DA72E5D4-62CF-433D-B5E8-B21F597C9891}" type="pres">
      <dgm:prSet presAssocID="{1FD7F08B-44CE-4CDA-8621-DB00C9588F7D}" presName="node" presStyleLbl="node1" presStyleIdx="2" presStyleCnt="5">
        <dgm:presLayoutVars>
          <dgm:bulletEnabled val="1"/>
        </dgm:presLayoutVars>
      </dgm:prSet>
      <dgm:spPr/>
    </dgm:pt>
    <dgm:pt modelId="{BAA4AF61-D85D-4172-B49F-287A0B9C89FD}" type="pres">
      <dgm:prSet presAssocID="{E7143639-131F-4238-BF6C-40B660E1F12E}" presName="parTrans" presStyleLbl="sibTrans2D1" presStyleIdx="3" presStyleCnt="5"/>
      <dgm:spPr/>
    </dgm:pt>
    <dgm:pt modelId="{0EA34702-5ACE-401D-9EDC-0AEAC90B2447}" type="pres">
      <dgm:prSet presAssocID="{E7143639-131F-4238-BF6C-40B660E1F12E}" presName="connectorText" presStyleCnt="0"/>
      <dgm:spPr/>
    </dgm:pt>
    <dgm:pt modelId="{9E9F3594-8892-41E8-B3EB-FCDEECCFF202}" type="pres">
      <dgm:prSet presAssocID="{31D1D303-25E8-4D32-91E3-085595839514}" presName="node" presStyleLbl="node1" presStyleIdx="3" presStyleCnt="5">
        <dgm:presLayoutVars>
          <dgm:bulletEnabled val="1"/>
        </dgm:presLayoutVars>
      </dgm:prSet>
      <dgm:spPr/>
    </dgm:pt>
    <dgm:pt modelId="{61326397-1233-4C08-8969-7FBCBC2B26B2}" type="pres">
      <dgm:prSet presAssocID="{D8C837FD-B8AC-4CC7-A639-B541B9D52215}" presName="parTrans" presStyleLbl="sibTrans2D1" presStyleIdx="4" presStyleCnt="5"/>
      <dgm:spPr/>
    </dgm:pt>
    <dgm:pt modelId="{6505D330-90B3-4BB2-8F76-B02E19E3B067}" type="pres">
      <dgm:prSet presAssocID="{D8C837FD-B8AC-4CC7-A639-B541B9D52215}" presName="connectorText" presStyleCnt="0"/>
      <dgm:spPr/>
    </dgm:pt>
    <dgm:pt modelId="{EFD94A1D-1705-44D4-9F71-52ACA21AC469}" type="pres">
      <dgm:prSet presAssocID="{ACC556BC-B091-4088-80C6-AED14A312FB5}" presName="node" presStyleLbl="node1" presStyleIdx="4" presStyleCnt="5">
        <dgm:presLayoutVars>
          <dgm:bulletEnabled val="1"/>
        </dgm:presLayoutVars>
      </dgm:prSet>
      <dgm:spPr/>
    </dgm:pt>
  </dgm:ptLst>
  <dgm:cxnLst>
    <dgm:cxn modelId="{E0EA858E-8288-4616-A604-EF4DB102783A}" srcId="{E06C2808-4946-4D10-B3C6-CFECB6B88B69}" destId="{606C32C2-2B81-43D2-8731-7AA5BC539E85}" srcOrd="0" destOrd="0" parTransId="{6A930F7C-102B-4B74-A810-0EF8A77C9C80}" sibTransId="{6834A72C-D888-4AEC-9D62-346A2EEC237F}"/>
    <dgm:cxn modelId="{E9C2B963-75B4-43B7-8097-F9A42A53E535}" srcId="{606C32C2-2B81-43D2-8731-7AA5BC539E85}" destId="{9EB41CF7-2687-4840-AAF4-087A996B7653}" srcOrd="0" destOrd="0" parTransId="{F725B255-70E4-4BF2-A614-1EEFDC4C0EBD}" sibTransId="{BE024001-52C8-4377-9A93-EA2645AD60B3}"/>
    <dgm:cxn modelId="{C6D4AF84-200C-4478-9025-E1269C06ED88}" srcId="{606C32C2-2B81-43D2-8731-7AA5BC539E85}" destId="{62193285-AA6C-4A70-82B9-94BE72DA308C}" srcOrd="1" destOrd="0" parTransId="{827F6126-39DD-4BB0-B9AF-ACC821928E67}" sibTransId="{8EA5BBB4-885A-43B8-B918-97077F29AB70}"/>
    <dgm:cxn modelId="{3F9A425F-4DB2-40C7-B433-E0FE57D1C7E0}" srcId="{606C32C2-2B81-43D2-8731-7AA5BC539E85}" destId="{1FD7F08B-44CE-4CDA-8621-DB00C9588F7D}" srcOrd="2" destOrd="0" parTransId="{3006E1B4-77FC-4EBD-A8B7-17D26EF2CDA2}" sibTransId="{397A3741-028F-425D-9B8D-8571BF64A664}"/>
    <dgm:cxn modelId="{C1D12CF3-B13C-4FE1-9A1F-09B4943FE28A}" srcId="{606C32C2-2B81-43D2-8731-7AA5BC539E85}" destId="{31D1D303-25E8-4D32-91E3-085595839514}" srcOrd="3" destOrd="0" parTransId="{E7143639-131F-4238-BF6C-40B660E1F12E}" sibTransId="{5A4727C6-0B9F-4DBB-9FD5-4817C9BACE96}"/>
    <dgm:cxn modelId="{9114D7EB-78DB-4C0D-A994-047DFB912F23}" srcId="{606C32C2-2B81-43D2-8731-7AA5BC539E85}" destId="{ACC556BC-B091-4088-80C6-AED14A312FB5}" srcOrd="4" destOrd="0" parTransId="{D8C837FD-B8AC-4CC7-A639-B541B9D52215}" sibTransId="{F98D1FBC-D7A2-45AF-ABA0-D342C8F70BC4}"/>
    <dgm:cxn modelId="{72BAB28B-A4DB-4E0E-83DA-3E853992F773}" type="presOf" srcId="{E06C2808-4946-4D10-B3C6-CFECB6B88B69}" destId="{3159887D-BC34-4F44-B574-5DC0809E4A70}" srcOrd="0" destOrd="0" presId="urn:microsoft.com/office/officeart/2005/8/layout/radial5"/>
    <dgm:cxn modelId="{E665E4EC-9FA4-4C7E-A8ED-F8FE7FF7437E}" type="presParOf" srcId="{3159887D-BC34-4F44-B574-5DC0809E4A70}" destId="{B49960C0-2478-4BCF-A9C0-745AB8F5088C}" srcOrd="0" destOrd="0" presId="urn:microsoft.com/office/officeart/2005/8/layout/radial5"/>
    <dgm:cxn modelId="{EDEED43B-6712-4BD7-BAE7-AEB7BA0ADD50}" type="presOf" srcId="{606C32C2-2B81-43D2-8731-7AA5BC539E85}" destId="{B49960C0-2478-4BCF-A9C0-745AB8F5088C}" srcOrd="0" destOrd="0" presId="urn:microsoft.com/office/officeart/2005/8/layout/radial5"/>
    <dgm:cxn modelId="{5F55FC91-A2FE-47E6-83F6-0FB422201E08}" type="presParOf" srcId="{3159887D-BC34-4F44-B574-5DC0809E4A70}" destId="{EC0B8BA3-D1A0-4681-887A-385E8DD367D4}" srcOrd="1" destOrd="0" presId="urn:microsoft.com/office/officeart/2005/8/layout/radial5"/>
    <dgm:cxn modelId="{A4089D8E-0B53-41FF-8C1F-33A5C405C405}" type="presOf" srcId="{F725B255-70E4-4BF2-A614-1EEFDC4C0EBD}" destId="{EC0B8BA3-D1A0-4681-887A-385E8DD367D4}" srcOrd="0" destOrd="0" presId="urn:microsoft.com/office/officeart/2005/8/layout/radial5"/>
    <dgm:cxn modelId="{33D93431-CA4F-456A-A9B9-B75FE0DA7581}" type="presParOf" srcId="{EC0B8BA3-D1A0-4681-887A-385E8DD367D4}" destId="{3EC7B1D9-2BD6-405A-B2BE-EE40634A0814}" srcOrd="0" destOrd="1" presId="urn:microsoft.com/office/officeart/2005/8/layout/radial5"/>
    <dgm:cxn modelId="{598FF4A2-C70E-421A-843E-B1BEF5EBCAC8}" type="presOf" srcId="{F725B255-70E4-4BF2-A614-1EEFDC4C0EBD}" destId="{3EC7B1D9-2BD6-405A-B2BE-EE40634A0814}" srcOrd="1" destOrd="0" presId="urn:microsoft.com/office/officeart/2005/8/layout/radial5"/>
    <dgm:cxn modelId="{DDAA99DD-4EE5-4407-892B-DF6E2F94CF55}" type="presParOf" srcId="{3159887D-BC34-4F44-B574-5DC0809E4A70}" destId="{E439FB7C-643C-454F-9092-F27C7C66C5B0}" srcOrd="2" destOrd="0" presId="urn:microsoft.com/office/officeart/2005/8/layout/radial5"/>
    <dgm:cxn modelId="{7B769E2A-517A-44EB-826A-B88767391230}" type="presOf" srcId="{9EB41CF7-2687-4840-AAF4-087A996B7653}" destId="{E439FB7C-643C-454F-9092-F27C7C66C5B0}" srcOrd="0" destOrd="0" presId="urn:microsoft.com/office/officeart/2005/8/layout/radial5"/>
    <dgm:cxn modelId="{CFCB8C70-0BE8-4500-B0BF-24EB7916D143}" type="presParOf" srcId="{3159887D-BC34-4F44-B574-5DC0809E4A70}" destId="{51B1FAB1-4E98-4FB0-A578-378CD23DFED2}" srcOrd="3" destOrd="0" presId="urn:microsoft.com/office/officeart/2005/8/layout/radial5"/>
    <dgm:cxn modelId="{7E06959C-644A-4EA4-B2B7-56B9F0C9FC04}" type="presOf" srcId="{827F6126-39DD-4BB0-B9AF-ACC821928E67}" destId="{51B1FAB1-4E98-4FB0-A578-378CD23DFED2}" srcOrd="0" destOrd="0" presId="urn:microsoft.com/office/officeart/2005/8/layout/radial5"/>
    <dgm:cxn modelId="{BD800337-A95D-4DA8-8235-869036CF44E3}" type="presParOf" srcId="{51B1FAB1-4E98-4FB0-A578-378CD23DFED2}" destId="{042D3D75-E84B-4AF0-9A83-C36D6B947402}" srcOrd="0" destOrd="3" presId="urn:microsoft.com/office/officeart/2005/8/layout/radial5"/>
    <dgm:cxn modelId="{34B95447-1E38-4907-B375-1FC4EF6A533F}" type="presOf" srcId="{827F6126-39DD-4BB0-B9AF-ACC821928E67}" destId="{042D3D75-E84B-4AF0-9A83-C36D6B947402}" srcOrd="1" destOrd="0" presId="urn:microsoft.com/office/officeart/2005/8/layout/radial5"/>
    <dgm:cxn modelId="{E7CB63C4-7505-4A5A-A1F6-A9A98B4668DE}" type="presParOf" srcId="{3159887D-BC34-4F44-B574-5DC0809E4A70}" destId="{143C26FF-EC5A-4D5A-98DA-5FEB48C7EAC7}" srcOrd="4" destOrd="0" presId="urn:microsoft.com/office/officeart/2005/8/layout/radial5"/>
    <dgm:cxn modelId="{B0A968B3-68BC-40AA-ADCC-911F1BA80D26}" type="presOf" srcId="{62193285-AA6C-4A70-82B9-94BE72DA308C}" destId="{143C26FF-EC5A-4D5A-98DA-5FEB48C7EAC7}" srcOrd="0" destOrd="0" presId="urn:microsoft.com/office/officeart/2005/8/layout/radial5"/>
    <dgm:cxn modelId="{C824BCCF-1D2A-4971-8466-D3900F9ADC75}" type="presParOf" srcId="{3159887D-BC34-4F44-B574-5DC0809E4A70}" destId="{7B6555EF-08DC-4AF8-B351-7FF0D98BC600}" srcOrd="5" destOrd="0" presId="urn:microsoft.com/office/officeart/2005/8/layout/radial5"/>
    <dgm:cxn modelId="{7574AFBB-8601-49C0-A0DB-DDEC3A470979}" type="presOf" srcId="{3006E1B4-77FC-4EBD-A8B7-17D26EF2CDA2}" destId="{7B6555EF-08DC-4AF8-B351-7FF0D98BC600}" srcOrd="0" destOrd="0" presId="urn:microsoft.com/office/officeart/2005/8/layout/radial5"/>
    <dgm:cxn modelId="{EE92F2EA-F203-4A17-8390-3820571EE743}" type="presParOf" srcId="{7B6555EF-08DC-4AF8-B351-7FF0D98BC600}" destId="{54D044D7-DDFF-4962-9EA3-1FA11B88BED4}" srcOrd="0" destOrd="5" presId="urn:microsoft.com/office/officeart/2005/8/layout/radial5"/>
    <dgm:cxn modelId="{A25C3877-BB82-4A81-828E-A44DF6174902}" type="presOf" srcId="{3006E1B4-77FC-4EBD-A8B7-17D26EF2CDA2}" destId="{54D044D7-DDFF-4962-9EA3-1FA11B88BED4}" srcOrd="1" destOrd="0" presId="urn:microsoft.com/office/officeart/2005/8/layout/radial5"/>
    <dgm:cxn modelId="{7FAF2DB1-FA1C-49A3-B01C-CE83A68D5447}" type="presParOf" srcId="{3159887D-BC34-4F44-B574-5DC0809E4A70}" destId="{DA72E5D4-62CF-433D-B5E8-B21F597C9891}" srcOrd="6" destOrd="0" presId="urn:microsoft.com/office/officeart/2005/8/layout/radial5"/>
    <dgm:cxn modelId="{8D21C18B-E5E1-46F7-9BCF-C735B3E23B19}" type="presOf" srcId="{1FD7F08B-44CE-4CDA-8621-DB00C9588F7D}" destId="{DA72E5D4-62CF-433D-B5E8-B21F597C9891}" srcOrd="0" destOrd="0" presId="urn:microsoft.com/office/officeart/2005/8/layout/radial5"/>
    <dgm:cxn modelId="{535C8C6C-BBA2-4BBE-A45C-42A0BA74C2D1}" type="presParOf" srcId="{3159887D-BC34-4F44-B574-5DC0809E4A70}" destId="{BAA4AF61-D85D-4172-B49F-287A0B9C89FD}" srcOrd="7" destOrd="0" presId="urn:microsoft.com/office/officeart/2005/8/layout/radial5"/>
    <dgm:cxn modelId="{50A752D1-9300-47E2-83A3-0C65E4204A8B}" type="presOf" srcId="{E7143639-131F-4238-BF6C-40B660E1F12E}" destId="{BAA4AF61-D85D-4172-B49F-287A0B9C89FD}" srcOrd="0" destOrd="0" presId="urn:microsoft.com/office/officeart/2005/8/layout/radial5"/>
    <dgm:cxn modelId="{6F4DE626-0AD9-4DF0-B83E-9933E446AB13}" type="presParOf" srcId="{BAA4AF61-D85D-4172-B49F-287A0B9C89FD}" destId="{0EA34702-5ACE-401D-9EDC-0AEAC90B2447}" srcOrd="0" destOrd="7" presId="urn:microsoft.com/office/officeart/2005/8/layout/radial5"/>
    <dgm:cxn modelId="{7430DD3E-F246-4BB3-A123-753E2152963A}" type="presOf" srcId="{E7143639-131F-4238-BF6C-40B660E1F12E}" destId="{0EA34702-5ACE-401D-9EDC-0AEAC90B2447}" srcOrd="1" destOrd="0" presId="urn:microsoft.com/office/officeart/2005/8/layout/radial5"/>
    <dgm:cxn modelId="{40F3C68A-E1ED-4E9F-BF10-4A7D9DDB26AE}" type="presParOf" srcId="{3159887D-BC34-4F44-B574-5DC0809E4A70}" destId="{9E9F3594-8892-41E8-B3EB-FCDEECCFF202}" srcOrd="8" destOrd="0" presId="urn:microsoft.com/office/officeart/2005/8/layout/radial5"/>
    <dgm:cxn modelId="{36A62E9F-FC9F-4262-B758-4189F6D79EA9}" type="presOf" srcId="{31D1D303-25E8-4D32-91E3-085595839514}" destId="{9E9F3594-8892-41E8-B3EB-FCDEECCFF202}" srcOrd="0" destOrd="0" presId="urn:microsoft.com/office/officeart/2005/8/layout/radial5"/>
    <dgm:cxn modelId="{8AAC33E5-806E-4A0C-B343-9D27E65830A8}" type="presParOf" srcId="{3159887D-BC34-4F44-B574-5DC0809E4A70}" destId="{61326397-1233-4C08-8969-7FBCBC2B26B2}" srcOrd="9" destOrd="0" presId="urn:microsoft.com/office/officeart/2005/8/layout/radial5"/>
    <dgm:cxn modelId="{477AFB15-CB2A-4E7B-A110-D97466EDB9CF}" type="presOf" srcId="{D8C837FD-B8AC-4CC7-A639-B541B9D52215}" destId="{61326397-1233-4C08-8969-7FBCBC2B26B2}" srcOrd="0" destOrd="0" presId="urn:microsoft.com/office/officeart/2005/8/layout/radial5"/>
    <dgm:cxn modelId="{D559778A-2976-4355-854D-A17E30AEDB8E}" type="presParOf" srcId="{61326397-1233-4C08-8969-7FBCBC2B26B2}" destId="{6505D330-90B3-4BB2-8F76-B02E19E3B067}" srcOrd="0" destOrd="9" presId="urn:microsoft.com/office/officeart/2005/8/layout/radial5"/>
    <dgm:cxn modelId="{18AED9C7-59F1-417F-AB04-09BE6EC22D64}" type="presOf" srcId="{D8C837FD-B8AC-4CC7-A639-B541B9D52215}" destId="{6505D330-90B3-4BB2-8F76-B02E19E3B067}" srcOrd="1" destOrd="0" presId="urn:microsoft.com/office/officeart/2005/8/layout/radial5"/>
    <dgm:cxn modelId="{81EF75DD-9F3E-4952-9A47-88F7007C3EF5}" type="presParOf" srcId="{3159887D-BC34-4F44-B574-5DC0809E4A70}" destId="{EFD94A1D-1705-44D4-9F71-52ACA21AC469}" srcOrd="10" destOrd="0" presId="urn:microsoft.com/office/officeart/2005/8/layout/radial5"/>
    <dgm:cxn modelId="{72F6F4D6-C0D3-4F47-8E5D-7E0FAF76AF12}" type="presOf" srcId="{ACC556BC-B091-4088-80C6-AED14A312FB5}" destId="{EFD94A1D-1705-44D4-9F71-52ACA21AC469}" srcOrd="0" destOrd="0" presId="urn:microsoft.com/office/officeart/2005/8/layout/radial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CF5970-FF1C-4269-96F2-21A278B90881}" type="doc">
      <dgm:prSet csTypeId="urn:microsoft.com/office/officeart/2005/8/colors/accent1_1"/>
      <dgm:spPr/>
      <dgm:t>
        <a:bodyPr/>
        <a:p>
          <a:endParaRPr altLang="en-US"/>
        </a:p>
      </dgm:t>
    </dgm:pt>
    <dgm:pt modelId="{E613950F-E993-4625-975E-344D1C7B15BC}">
      <dgm:prSet phldr="0" custT="0"/>
      <dgm:spPr/>
      <dgm:t>
        <a:bodyPr vert="horz" wrap="square"/>
        <a:p>
          <a:pPr>
            <a:lnSpc>
              <a:spcPct val="100000"/>
            </a:lnSpc>
            <a:spcBef>
              <a:spcPct val="0"/>
            </a:spcBef>
            <a:spcAft>
              <a:spcPct val="35000"/>
            </a:spcAft>
          </a:pPr>
          <a:r>
            <a:rPr altLang="en-US"/>
            <a:t/>
          </a:r>
          <a:endParaRPr altLang="en-US"/>
        </a:p>
      </dgm:t>
    </dgm:pt>
    <dgm:pt modelId="{85958836-D33B-4AC0-840F-B36214C28BBC}" cxnId="{E6719631-CD15-43EC-82B9-496407B6F098}" type="parTrans">
      <dgm:prSet/>
      <dgm:spPr/>
    </dgm:pt>
    <dgm:pt modelId="{3E775FB6-6CFD-4C6C-A695-08782846A387}" cxnId="{E6719631-CD15-43EC-82B9-496407B6F098}" type="sibTrans">
      <dgm:prSet/>
      <dgm:spPr/>
    </dgm:pt>
    <dgm:pt modelId="{6D31CF4C-4882-4322-BD46-AC7A18F97E9E}">
      <dgm:prSet phldr="0" custT="0"/>
      <dgm:spPr/>
      <dgm:t>
        <a:bodyPr vert="horz" wrap="square"/>
        <a:p>
          <a:r>
            <a:rPr>
              <a:sym typeface="+mn-ea"/>
            </a:rPr>
            <a:t>提</a:t>
          </a:r>
          <a:r>
            <a:rPr lang="zh-CN">
              <a:sym typeface="+mn-ea"/>
            </a:rPr>
            <a:t>出了一个理论模型来解释股票收益与由投资者情绪驱动的市场误解之间的关系</a:t>
          </a:r>
          <a:r>
            <a:rPr lang="zh-CN"/>
            <a:t/>
          </a:r>
          <a:endParaRPr lang="zh-CN"/>
        </a:p>
      </dgm:t>
    </dgm:pt>
    <dgm:pt modelId="{9862DBB7-A3A7-4FAA-96CD-CE70C2FB5875}" cxnId="{F988F66C-7E8D-4456-B43C-1D4257F1B001}" type="parTrans">
      <dgm:prSet/>
      <dgm:spPr/>
    </dgm:pt>
    <dgm:pt modelId="{F6B38066-3B84-4CA5-BEF9-07A95002872F}" cxnId="{F988F66C-7E8D-4456-B43C-1D4257F1B001}" type="sibTrans">
      <dgm:prSet/>
      <dgm:spPr/>
    </dgm:pt>
    <dgm:pt modelId="{AB75AB90-9CE3-4FC3-8666-97778FE3C365}">
      <dgm:prSet phldr="0" custT="0"/>
      <dgm:spPr/>
      <dgm:t>
        <a:bodyPr vert="horz" wrap="square"/>
        <a:p>
          <a:pPr>
            <a:lnSpc>
              <a:spcPct val="100000"/>
            </a:lnSpc>
            <a:spcBef>
              <a:spcPct val="0"/>
            </a:spcBef>
            <a:spcAft>
              <a:spcPct val="35000"/>
            </a:spcAft>
          </a:pPr>
          <a:r>
            <a:rPr altLang="en-US"/>
            <a:t/>
          </a:r>
          <a:endParaRPr altLang="en-US"/>
        </a:p>
      </dgm:t>
    </dgm:pt>
    <dgm:pt modelId="{8B729146-B60A-421C-9AAB-F5A3BBF919E2}" cxnId="{A36C81CB-BE3E-4A1D-8F76-1FE33E9781DD}" type="parTrans">
      <dgm:prSet/>
      <dgm:spPr/>
    </dgm:pt>
    <dgm:pt modelId="{772B716C-9153-4DDC-A365-0C92D2515E4C}" cxnId="{A36C81CB-BE3E-4A1D-8F76-1FE33E9781DD}" type="sibTrans">
      <dgm:prSet/>
      <dgm:spPr/>
    </dgm:pt>
    <dgm:pt modelId="{DF1F221C-6B36-43C9-9AEF-E2C9381F0058}">
      <dgm:prSet phldr="0" custT="0"/>
      <dgm:spPr/>
      <dgm:t>
        <a:bodyPr vert="horz" wrap="square"/>
        <a:p>
          <a:pPr>
            <a:lnSpc>
              <a:spcPct val="100000"/>
            </a:lnSpc>
            <a:spcBef>
              <a:spcPct val="0"/>
            </a:spcBef>
            <a:spcAft>
              <a:spcPct val="15000"/>
            </a:spcAft>
          </a:pPr>
          <a:r>
            <a:rPr>
              <a:sym typeface="+mn-ea"/>
            </a:rPr>
            <a:t>提</a:t>
          </a:r>
          <a:r>
            <a:rPr lang="zh-CN">
              <a:sym typeface="+mn-ea"/>
            </a:rPr>
            <a:t>取新浪微博上关于宏观经济的微博，通过机器学习方法衡量投资者的宏观经济情绪</a:t>
          </a:r>
          <a:r>
            <a:rPr lang="en-US" altLang="zh-CN">
              <a:sym typeface="+mn-ea"/>
            </a:rPr>
            <a:t/>
          </a:r>
          <a:endParaRPr lang="en-US" altLang="zh-CN">
            <a:sym typeface="+mn-ea"/>
          </a:endParaRPr>
        </a:p>
      </dgm:t>
    </dgm:pt>
    <dgm:pt modelId="{A56EEE5D-1D45-4EDF-AE40-16F2F6260654}" cxnId="{BEA609E4-F2CA-487A-A21E-A2B2C55F7C43}" type="parTrans">
      <dgm:prSet/>
      <dgm:spPr/>
    </dgm:pt>
    <dgm:pt modelId="{B2F3427C-0DB0-4FEA-9F78-4A312B354AD7}" cxnId="{BEA609E4-F2CA-487A-A21E-A2B2C55F7C43}" type="sibTrans">
      <dgm:prSet/>
      <dgm:spPr/>
    </dgm:pt>
    <dgm:pt modelId="{D7DD5E62-F0D2-4323-A6E7-21B2698D2556}">
      <dgm:prSet phldr="0" custT="0"/>
      <dgm:spPr/>
      <dgm:t>
        <a:bodyPr vert="horz" wrap="square"/>
        <a:p>
          <a:pPr>
            <a:lnSpc>
              <a:spcPct val="100000"/>
            </a:lnSpc>
            <a:spcBef>
              <a:spcPct val="0"/>
            </a:spcBef>
            <a:spcAft>
              <a:spcPct val="35000"/>
            </a:spcAft>
          </a:pPr>
          <a:r>
            <a:rPr altLang="en-US"/>
            <a:t/>
          </a:r>
          <a:endParaRPr altLang="en-US"/>
        </a:p>
      </dgm:t>
    </dgm:pt>
    <dgm:pt modelId="{11B2CA47-9A31-4B44-92AD-3882231E9162}" cxnId="{3502369D-0698-430C-91A1-2AC4E01115BC}" type="parTrans">
      <dgm:prSet/>
      <dgm:spPr/>
    </dgm:pt>
    <dgm:pt modelId="{545C4D49-2A45-4678-A390-EE6739DB866D}" cxnId="{3502369D-0698-430C-91A1-2AC4E01115BC}" type="sibTrans">
      <dgm:prSet/>
      <dgm:spPr/>
    </dgm:pt>
    <dgm:pt modelId="{6E461E64-77CC-450F-873F-DC58EFFF89C7}">
      <dgm:prSet phldr="0" custT="0"/>
      <dgm:spPr/>
      <dgm:t>
        <a:bodyPr vert="horz" wrap="square"/>
        <a:p>
          <a:pPr>
            <a:lnSpc>
              <a:spcPct val="100000"/>
            </a:lnSpc>
            <a:spcBef>
              <a:spcPct val="0"/>
            </a:spcBef>
            <a:spcAft>
              <a:spcPct val="15000"/>
            </a:spcAft>
          </a:pPr>
          <a:r>
            <a:rPr>
              <a:sym typeface="+mn-ea"/>
            </a:rPr>
            <a:t>测</a:t>
          </a:r>
          <a:r>
            <a:rPr lang="zh-CN">
              <a:sym typeface="+mn-ea"/>
            </a:rPr>
            <a:t>度了缓解宏观经济条件影响的正交化情绪，然后采用控制宏观经济变量的回归分析方法，测度了IMSs对上证综指股票收益的净效应</a:t>
          </a:r>
          <a:r>
            <a:rPr lang="zh-CN"/>
            <a:t/>
          </a:r>
          <a:endParaRPr lang="zh-CN"/>
        </a:p>
      </dgm:t>
    </dgm:pt>
    <dgm:pt modelId="{43576B95-7B81-4A87-85EF-F575A613AFCF}" cxnId="{305B7F70-67B4-4D96-A6D4-798C4EEF09D3}" type="parTrans">
      <dgm:prSet/>
      <dgm:spPr/>
    </dgm:pt>
    <dgm:pt modelId="{2AB48682-60D0-4157-A803-22A995987577}" cxnId="{305B7F70-67B4-4D96-A6D4-798C4EEF09D3}" type="sibTrans">
      <dgm:prSet/>
      <dgm:spPr/>
    </dgm:pt>
    <dgm:pt modelId="{57EBE04B-8F0A-48BD-900A-DA6C348AB722}">
      <dgm:prSet phldr="0" custT="0"/>
      <dgm:spPr/>
      <dgm:t>
        <a:bodyPr vert="horz" wrap="square"/>
        <a:p>
          <a:pPr>
            <a:lnSpc>
              <a:spcPct val="100000"/>
            </a:lnSpc>
            <a:spcBef>
              <a:spcPct val="0"/>
            </a:spcBef>
            <a:spcAft>
              <a:spcPct val="35000"/>
            </a:spcAft>
          </a:pPr>
          <a:r>
            <a:rPr altLang="en-US"/>
            <a:t/>
          </a:r>
          <a:endParaRPr altLang="en-US"/>
        </a:p>
      </dgm:t>
    </dgm:pt>
    <dgm:pt modelId="{092D5F2D-D077-44A4-9F09-358E5A43EBE0}" cxnId="{6AB41D4D-640D-4C9E-8726-436063EF1DA7}" type="parTrans">
      <dgm:prSet/>
      <dgm:spPr/>
    </dgm:pt>
    <dgm:pt modelId="{1E7C253E-A581-4C9E-A8C3-12CCB2D8F254}" cxnId="{6AB41D4D-640D-4C9E-8726-436063EF1DA7}" type="sibTrans">
      <dgm:prSet/>
      <dgm:spPr/>
    </dgm:pt>
    <dgm:pt modelId="{4179879B-639E-45B1-A8DB-199CA8DBB589}">
      <dgm:prSet phldr="0" custT="0"/>
      <dgm:spPr/>
      <dgm:t>
        <a:bodyPr vert="horz" wrap="square"/>
        <a:p>
          <a:pPr>
            <a:lnSpc>
              <a:spcPct val="100000"/>
            </a:lnSpc>
            <a:spcBef>
              <a:spcPct val="0"/>
            </a:spcBef>
            <a:spcAft>
              <a:spcPct val="15000"/>
            </a:spcAft>
          </a:pPr>
          <a:r>
            <a:rPr>
              <a:sym typeface="+mn-ea"/>
            </a:rPr>
            <a:t>估</a:t>
          </a:r>
          <a:r>
            <a:rPr>
              <a:sym typeface="+mn-ea"/>
            </a:rPr>
            <a:t>计</a:t>
          </a:r>
          <a:r>
            <a:rPr lang="zh-CN">
              <a:sym typeface="+mn-ea"/>
            </a:rPr>
            <a:t>使用</a:t>
          </a:r>
          <a:r>
            <a:rPr>
              <a:sym typeface="+mn-ea"/>
            </a:rPr>
            <a:t>I</a:t>
          </a:r>
          <a:r>
            <a:rPr>
              <a:sym typeface="+mn-ea"/>
            </a:rPr>
            <a:t>M</a:t>
          </a:r>
          <a:r>
            <a:rPr lang="en-US">
              <a:sym typeface="+mn-ea"/>
            </a:rPr>
            <a:t>Ss</a:t>
          </a:r>
          <a:r>
            <a:rPr>
              <a:sym typeface="+mn-ea"/>
            </a:rPr>
            <a:t>是</a:t>
          </a:r>
          <a:r>
            <a:rPr>
              <a:sym typeface="+mn-ea"/>
            </a:rPr>
            <a:t>否</a:t>
          </a:r>
          <a:r>
            <a:rPr lang="zh-CN">
              <a:sym typeface="+mn-ea"/>
            </a:rPr>
            <a:t>可以提高股票收益的可预测性</a:t>
          </a:r>
          <a:r>
            <a:rPr lang="zh-CN"/>
            <a:t/>
          </a:r>
          <a:endParaRPr lang="zh-CN"/>
        </a:p>
      </dgm:t>
    </dgm:pt>
    <dgm:pt modelId="{B558279D-EA80-4FD0-9012-2B76EA11E07A}" cxnId="{9B087834-F4F5-476A-AFF3-89FD42416B6A}" type="parTrans">
      <dgm:prSet/>
      <dgm:spPr/>
    </dgm:pt>
    <dgm:pt modelId="{1E5AF65B-C6D3-4190-9A07-139E66F16147}" cxnId="{9B087834-F4F5-476A-AFF3-89FD42416B6A}" type="sibTrans">
      <dgm:prSet/>
      <dgm:spPr/>
    </dgm:pt>
    <dgm:pt modelId="{CDA8B222-269F-40BC-A9D7-60B6C399C779}">
      <dgm:prSet phldr="0" custT="0"/>
      <dgm:spPr/>
      <dgm:t>
        <a:bodyPr vert="horz" wrap="square"/>
        <a:p>
          <a:pPr>
            <a:lnSpc>
              <a:spcPct val="100000"/>
            </a:lnSpc>
            <a:spcBef>
              <a:spcPct val="0"/>
            </a:spcBef>
            <a:spcAft>
              <a:spcPct val="35000"/>
            </a:spcAft>
          </a:pPr>
          <a:r>
            <a:rPr altLang="en-US"/>
            <a:t/>
          </a:r>
          <a:endParaRPr altLang="en-US"/>
        </a:p>
      </dgm:t>
    </dgm:pt>
    <dgm:pt modelId="{E0D790FF-1763-44B5-B9D4-D922DD6C3493}" cxnId="{F88C19C2-6E9B-4564-A46A-9537B158B43F}" type="parTrans">
      <dgm:prSet/>
      <dgm:spPr/>
    </dgm:pt>
    <dgm:pt modelId="{9F222E78-5946-4447-AA6D-B72E051DB265}" cxnId="{F88C19C2-6E9B-4564-A46A-9537B158B43F}" type="sibTrans">
      <dgm:prSet/>
      <dgm:spPr/>
    </dgm:pt>
    <dgm:pt modelId="{F36728A8-C1EC-4E1C-A585-7EBB6B6DEB1E}">
      <dgm:prSet phldr="0" custT="0"/>
      <dgm:spPr/>
      <dgm:t>
        <a:bodyPr vert="horz" wrap="square"/>
        <a:p>
          <a:pPr>
            <a:lnSpc>
              <a:spcPct val="100000"/>
            </a:lnSpc>
            <a:spcBef>
              <a:spcPct val="0"/>
            </a:spcBef>
            <a:spcAft>
              <a:spcPct val="15000"/>
            </a:spcAft>
          </a:pPr>
          <a:r>
            <a:rPr>
              <a:sym typeface="+mn-ea"/>
            </a:rPr>
            <a:t>基</a:t>
          </a:r>
          <a:r>
            <a:rPr lang="zh-CN">
              <a:sym typeface="+mn-ea"/>
            </a:rPr>
            <a:t>于五种正交情绪的第一主成分和假日数据的结果证实了研究结果的稳健性</a:t>
          </a:r>
          <a:r>
            <a:rPr lang="zh-CN"/>
            <a:t/>
          </a:r>
          <a:endParaRPr lang="zh-CN"/>
        </a:p>
      </dgm:t>
    </dgm:pt>
    <dgm:pt modelId="{84789084-9607-4536-8175-A7FF09D6EFB3}" cxnId="{300A1B80-3759-46F9-BC17-3CBDE87AC8E6}" type="parTrans">
      <dgm:prSet/>
      <dgm:spPr/>
    </dgm:pt>
    <dgm:pt modelId="{43D95054-78C8-4957-9955-9F8F0986EA2E}" cxnId="{300A1B80-3759-46F9-BC17-3CBDE87AC8E6}" type="sibTrans">
      <dgm:prSet/>
      <dgm:spPr/>
    </dgm:pt>
    <dgm:pt modelId="{0CA0052C-2358-48BC-9211-4050654D4135}">
      <dgm:prSet phldr="0" custT="0"/>
      <dgm:spPr/>
      <dgm:t>
        <a:bodyPr vert="horz" wrap="square"/>
        <a:p>
          <a:pPr>
            <a:lnSpc>
              <a:spcPct val="100000"/>
            </a:lnSpc>
            <a:spcBef>
              <a:spcPct val="0"/>
            </a:spcBef>
            <a:spcAft>
              <a:spcPct val="35000"/>
            </a:spcAft>
          </a:pPr>
          <a:r>
            <a:rPr altLang="en-US"/>
            <a:t/>
          </a:r>
          <a:endParaRPr altLang="en-US"/>
        </a:p>
      </dgm:t>
    </dgm:pt>
    <dgm:pt modelId="{684656BD-C207-44AD-9FBE-9A34E308E6AF}" cxnId="{4F7604FD-0F91-4D75-93DB-AE2BE59A9E05}" type="parTrans">
      <dgm:prSet/>
      <dgm:spPr/>
    </dgm:pt>
    <dgm:pt modelId="{AE5F1751-DC44-4D44-AD8C-A6BE5B8F52F5}" cxnId="{4F7604FD-0F91-4D75-93DB-AE2BE59A9E05}" type="sibTrans">
      <dgm:prSet/>
      <dgm:spPr/>
    </dgm:pt>
    <dgm:pt modelId="{CF61D26E-97B9-41ED-B66E-A0BEED67ECC2}">
      <dgm:prSet phldr="0" custT="0"/>
      <dgm:spPr/>
      <dgm:t>
        <a:bodyPr vert="horz" wrap="square"/>
        <a:p>
          <a:r>
            <a:rPr>
              <a:sym typeface="+mn-ea"/>
            </a:rPr>
            <a:t>最</a:t>
          </a:r>
          <a:r>
            <a:rPr lang="zh-CN">
              <a:sym typeface="+mn-ea"/>
            </a:rPr>
            <a:t>后，通过线性和非线性模型比较了IMSs的样本外可预测性</a:t>
          </a:r>
          <a:r>
            <a:rPr lang="zh-CN"/>
            <a:t/>
          </a:r>
          <a:endParaRPr lang="zh-CN"/>
        </a:p>
      </dgm:t>
    </dgm:pt>
    <dgm:pt modelId="{F17EA92A-E57B-4A4F-85C9-8FCCA1592673}" cxnId="{300D7D84-50DA-4858-BBAF-ACD75FF7B1B8}" type="parTrans">
      <dgm:prSet/>
      <dgm:spPr/>
    </dgm:pt>
    <dgm:pt modelId="{F053461D-9735-4ACB-A794-9567A8FD3E11}" cxnId="{300D7D84-50DA-4858-BBAF-ACD75FF7B1B8}" type="sibTrans">
      <dgm:prSet/>
      <dgm:spPr/>
    </dgm:pt>
    <dgm:pt modelId="{7926730B-8707-424F-AADE-8162F582B3D5}" type="pres">
      <dgm:prSet presAssocID="{C4CF5970-FF1C-4269-96F2-21A278B90881}" presName="linearFlow" presStyleCnt="0">
        <dgm:presLayoutVars>
          <dgm:dir/>
          <dgm:animLvl val="lvl"/>
          <dgm:resizeHandles val="exact"/>
        </dgm:presLayoutVars>
      </dgm:prSet>
      <dgm:spPr/>
    </dgm:pt>
    <dgm:pt modelId="{EE3A2C26-3719-470F-A38D-E1FC49421142}" type="pres">
      <dgm:prSet presAssocID="{E613950F-E993-4625-975E-344D1C7B15BC}" presName="composite" presStyleCnt="0"/>
      <dgm:spPr/>
    </dgm:pt>
    <dgm:pt modelId="{6AC0E5DB-0F5E-47D7-B761-D00F4FF55FCC}" type="pres">
      <dgm:prSet presAssocID="{E613950F-E993-4625-975E-344D1C7B15BC}" presName="parentText" presStyleLbl="alignNode1" presStyleIdx="0" presStyleCnt="6">
        <dgm:presLayoutVars>
          <dgm:chMax val="1"/>
          <dgm:bulletEnabled val="1"/>
        </dgm:presLayoutVars>
      </dgm:prSet>
      <dgm:spPr/>
    </dgm:pt>
    <dgm:pt modelId="{5F6E26C5-2FFE-4B19-9944-49D38A2AF6C8}" type="pres">
      <dgm:prSet presAssocID="{E613950F-E993-4625-975E-344D1C7B15BC}" presName="descendantText" presStyleLbl="alignAcc1" presStyleIdx="0" presStyleCnt="6">
        <dgm:presLayoutVars>
          <dgm:bulletEnabled val="1"/>
        </dgm:presLayoutVars>
      </dgm:prSet>
      <dgm:spPr/>
    </dgm:pt>
    <dgm:pt modelId="{2B43C792-961C-4A44-B895-B81A1E93F5F5}" type="pres">
      <dgm:prSet presAssocID="{3E775FB6-6CFD-4C6C-A695-08782846A387}" presName="sp" presStyleCnt="0"/>
      <dgm:spPr/>
    </dgm:pt>
    <dgm:pt modelId="{B9D04D13-CCFB-4B76-A31F-8EDF71F41906}" type="pres">
      <dgm:prSet presAssocID="{AB75AB90-9CE3-4FC3-8666-97778FE3C365}" presName="composite" presStyleCnt="0"/>
      <dgm:spPr/>
    </dgm:pt>
    <dgm:pt modelId="{34708EF2-E644-4EA1-8F90-1E1431EF7DE2}" type="pres">
      <dgm:prSet presAssocID="{AB75AB90-9CE3-4FC3-8666-97778FE3C365}" presName="parentText" presStyleLbl="alignNode1" presStyleIdx="1" presStyleCnt="6">
        <dgm:presLayoutVars>
          <dgm:chMax val="1"/>
          <dgm:bulletEnabled val="1"/>
        </dgm:presLayoutVars>
      </dgm:prSet>
      <dgm:spPr/>
    </dgm:pt>
    <dgm:pt modelId="{310C81A8-1BA0-454F-84B4-C52A6AB6B4DE}" type="pres">
      <dgm:prSet presAssocID="{AB75AB90-9CE3-4FC3-8666-97778FE3C365}" presName="descendantText" presStyleLbl="alignAcc1" presStyleIdx="1" presStyleCnt="6">
        <dgm:presLayoutVars>
          <dgm:bulletEnabled val="1"/>
        </dgm:presLayoutVars>
      </dgm:prSet>
      <dgm:spPr/>
    </dgm:pt>
    <dgm:pt modelId="{16EDCA3F-DB5D-4FAA-91CE-0BA2DB8DE630}" type="pres">
      <dgm:prSet presAssocID="{772B716C-9153-4DDC-A365-0C92D2515E4C}" presName="sp" presStyleCnt="0"/>
      <dgm:spPr/>
    </dgm:pt>
    <dgm:pt modelId="{0E599447-EE28-46DC-80EB-D6A35F2327CE}" type="pres">
      <dgm:prSet presAssocID="{D7DD5E62-F0D2-4323-A6E7-21B2698D2556}" presName="composite" presStyleCnt="0"/>
      <dgm:spPr/>
    </dgm:pt>
    <dgm:pt modelId="{7F63B742-AE5A-4900-979E-A37A6024F6D0}" type="pres">
      <dgm:prSet presAssocID="{D7DD5E62-F0D2-4323-A6E7-21B2698D2556}" presName="parentText" presStyleLbl="alignNode1" presStyleIdx="2" presStyleCnt="6">
        <dgm:presLayoutVars>
          <dgm:chMax val="1"/>
          <dgm:bulletEnabled val="1"/>
        </dgm:presLayoutVars>
      </dgm:prSet>
      <dgm:spPr/>
    </dgm:pt>
    <dgm:pt modelId="{4D866006-AFBD-4C7F-A224-401176A1BB04}" type="pres">
      <dgm:prSet presAssocID="{D7DD5E62-F0D2-4323-A6E7-21B2698D2556}" presName="descendantText" presStyleLbl="alignAcc1" presStyleIdx="2" presStyleCnt="6">
        <dgm:presLayoutVars>
          <dgm:bulletEnabled val="1"/>
        </dgm:presLayoutVars>
      </dgm:prSet>
      <dgm:spPr/>
    </dgm:pt>
    <dgm:pt modelId="{450FF4A9-06A4-41B4-8425-40D99A10C188}" type="pres">
      <dgm:prSet presAssocID="{545C4D49-2A45-4678-A390-EE6739DB866D}" presName="sp" presStyleCnt="0"/>
      <dgm:spPr/>
    </dgm:pt>
    <dgm:pt modelId="{0A26C883-C31F-49A7-A76A-A334ACEF12E4}" type="pres">
      <dgm:prSet presAssocID="{57EBE04B-8F0A-48BD-900A-DA6C348AB722}" presName="composite" presStyleCnt="0"/>
      <dgm:spPr/>
    </dgm:pt>
    <dgm:pt modelId="{DD5AD478-4CB7-425E-8B74-DB7835CD8E2D}" type="pres">
      <dgm:prSet presAssocID="{57EBE04B-8F0A-48BD-900A-DA6C348AB722}" presName="parentText" presStyleLbl="alignNode1" presStyleIdx="3" presStyleCnt="6">
        <dgm:presLayoutVars>
          <dgm:chMax val="1"/>
          <dgm:bulletEnabled val="1"/>
        </dgm:presLayoutVars>
      </dgm:prSet>
      <dgm:spPr/>
    </dgm:pt>
    <dgm:pt modelId="{4AB67194-BA7D-465E-9EF2-C8ED98709E21}" type="pres">
      <dgm:prSet presAssocID="{57EBE04B-8F0A-48BD-900A-DA6C348AB722}" presName="descendantText" presStyleLbl="alignAcc1" presStyleIdx="3" presStyleCnt="6">
        <dgm:presLayoutVars>
          <dgm:bulletEnabled val="1"/>
        </dgm:presLayoutVars>
      </dgm:prSet>
      <dgm:spPr/>
    </dgm:pt>
    <dgm:pt modelId="{78BB431A-7A04-4783-84F7-ACF669C0A33F}" type="pres">
      <dgm:prSet presAssocID="{1E7C253E-A581-4C9E-A8C3-12CCB2D8F254}" presName="sp" presStyleCnt="0"/>
      <dgm:spPr/>
    </dgm:pt>
    <dgm:pt modelId="{D7DF58BC-2949-446C-9D26-16FDDCA51A2D}" type="pres">
      <dgm:prSet presAssocID="{CDA8B222-269F-40BC-A9D7-60B6C399C779}" presName="composite" presStyleCnt="0"/>
      <dgm:spPr/>
    </dgm:pt>
    <dgm:pt modelId="{A2402DA4-BC98-474D-BFBA-978AF108C0A4}" type="pres">
      <dgm:prSet presAssocID="{CDA8B222-269F-40BC-A9D7-60B6C399C779}" presName="parentText" presStyleLbl="alignNode1" presStyleIdx="4" presStyleCnt="6">
        <dgm:presLayoutVars>
          <dgm:chMax val="1"/>
          <dgm:bulletEnabled val="1"/>
        </dgm:presLayoutVars>
      </dgm:prSet>
      <dgm:spPr/>
    </dgm:pt>
    <dgm:pt modelId="{86D05557-4567-4CCC-BC49-4ACBE174718F}" type="pres">
      <dgm:prSet presAssocID="{CDA8B222-269F-40BC-A9D7-60B6C399C779}" presName="descendantText" presStyleLbl="alignAcc1" presStyleIdx="4" presStyleCnt="6">
        <dgm:presLayoutVars>
          <dgm:bulletEnabled val="1"/>
        </dgm:presLayoutVars>
      </dgm:prSet>
      <dgm:spPr/>
    </dgm:pt>
    <dgm:pt modelId="{2ECC76EE-B4BF-4CC0-B537-9245FCD95F11}" type="pres">
      <dgm:prSet presAssocID="{9F222E78-5946-4447-AA6D-B72E051DB265}" presName="sp" presStyleCnt="0"/>
      <dgm:spPr/>
    </dgm:pt>
    <dgm:pt modelId="{5965F774-E5A6-471A-8763-E780824CFCAA}" type="pres">
      <dgm:prSet presAssocID="{0CA0052C-2358-48BC-9211-4050654D4135}" presName="composite" presStyleCnt="0"/>
      <dgm:spPr/>
    </dgm:pt>
    <dgm:pt modelId="{FC3DCE15-0D51-4568-8BD5-8F1CF7D547CF}" type="pres">
      <dgm:prSet presAssocID="{0CA0052C-2358-48BC-9211-4050654D4135}" presName="parentText" presStyleLbl="alignNode1" presStyleIdx="5" presStyleCnt="6">
        <dgm:presLayoutVars>
          <dgm:chMax val="1"/>
          <dgm:bulletEnabled val="1"/>
        </dgm:presLayoutVars>
      </dgm:prSet>
      <dgm:spPr/>
    </dgm:pt>
    <dgm:pt modelId="{745E51C0-439B-4CBB-ADBE-73A016D35B70}" type="pres">
      <dgm:prSet presAssocID="{0CA0052C-2358-48BC-9211-4050654D4135}" presName="descendantText" presStyleLbl="alignAcc1" presStyleIdx="5" presStyleCnt="6">
        <dgm:presLayoutVars>
          <dgm:bulletEnabled val="1"/>
        </dgm:presLayoutVars>
      </dgm:prSet>
      <dgm:spPr/>
    </dgm:pt>
  </dgm:ptLst>
  <dgm:cxnLst>
    <dgm:cxn modelId="{E6719631-CD15-43EC-82B9-496407B6F098}" srcId="{C4CF5970-FF1C-4269-96F2-21A278B90881}" destId="{E613950F-E993-4625-975E-344D1C7B15BC}" srcOrd="0" destOrd="0" parTransId="{85958836-D33B-4AC0-840F-B36214C28BBC}" sibTransId="{3E775FB6-6CFD-4C6C-A695-08782846A387}"/>
    <dgm:cxn modelId="{F988F66C-7E8D-4456-B43C-1D4257F1B001}" srcId="{E613950F-E993-4625-975E-344D1C7B15BC}" destId="{6D31CF4C-4882-4322-BD46-AC7A18F97E9E}" srcOrd="0" destOrd="0" parTransId="{9862DBB7-A3A7-4FAA-96CD-CE70C2FB5875}" sibTransId="{F6B38066-3B84-4CA5-BEF9-07A95002872F}"/>
    <dgm:cxn modelId="{A36C81CB-BE3E-4A1D-8F76-1FE33E9781DD}" srcId="{C4CF5970-FF1C-4269-96F2-21A278B90881}" destId="{AB75AB90-9CE3-4FC3-8666-97778FE3C365}" srcOrd="1" destOrd="0" parTransId="{8B729146-B60A-421C-9AAB-F5A3BBF919E2}" sibTransId="{772B716C-9153-4DDC-A365-0C92D2515E4C}"/>
    <dgm:cxn modelId="{BEA609E4-F2CA-487A-A21E-A2B2C55F7C43}" srcId="{AB75AB90-9CE3-4FC3-8666-97778FE3C365}" destId="{DF1F221C-6B36-43C9-9AEF-E2C9381F0058}" srcOrd="0" destOrd="1" parTransId="{A56EEE5D-1D45-4EDF-AE40-16F2F6260654}" sibTransId="{B2F3427C-0DB0-4FEA-9F78-4A312B354AD7}"/>
    <dgm:cxn modelId="{3502369D-0698-430C-91A1-2AC4E01115BC}" srcId="{C4CF5970-FF1C-4269-96F2-21A278B90881}" destId="{D7DD5E62-F0D2-4323-A6E7-21B2698D2556}" srcOrd="2" destOrd="0" parTransId="{11B2CA47-9A31-4B44-92AD-3882231E9162}" sibTransId="{545C4D49-2A45-4678-A390-EE6739DB866D}"/>
    <dgm:cxn modelId="{305B7F70-67B4-4D96-A6D4-798C4EEF09D3}" srcId="{D7DD5E62-F0D2-4323-A6E7-21B2698D2556}" destId="{6E461E64-77CC-450F-873F-DC58EFFF89C7}" srcOrd="0" destOrd="2" parTransId="{43576B95-7B81-4A87-85EF-F575A613AFCF}" sibTransId="{2AB48682-60D0-4157-A803-22A995987577}"/>
    <dgm:cxn modelId="{6AB41D4D-640D-4C9E-8726-436063EF1DA7}" srcId="{C4CF5970-FF1C-4269-96F2-21A278B90881}" destId="{57EBE04B-8F0A-48BD-900A-DA6C348AB722}" srcOrd="3" destOrd="0" parTransId="{092D5F2D-D077-44A4-9F09-358E5A43EBE0}" sibTransId="{1E7C253E-A581-4C9E-A8C3-12CCB2D8F254}"/>
    <dgm:cxn modelId="{9B087834-F4F5-476A-AFF3-89FD42416B6A}" srcId="{57EBE04B-8F0A-48BD-900A-DA6C348AB722}" destId="{4179879B-639E-45B1-A8DB-199CA8DBB589}" srcOrd="0" destOrd="3" parTransId="{B558279D-EA80-4FD0-9012-2B76EA11E07A}" sibTransId="{1E5AF65B-C6D3-4190-9A07-139E66F16147}"/>
    <dgm:cxn modelId="{F88C19C2-6E9B-4564-A46A-9537B158B43F}" srcId="{C4CF5970-FF1C-4269-96F2-21A278B90881}" destId="{CDA8B222-269F-40BC-A9D7-60B6C399C779}" srcOrd="4" destOrd="0" parTransId="{E0D790FF-1763-44B5-B9D4-D922DD6C3493}" sibTransId="{9F222E78-5946-4447-AA6D-B72E051DB265}"/>
    <dgm:cxn modelId="{300A1B80-3759-46F9-BC17-3CBDE87AC8E6}" srcId="{CDA8B222-269F-40BC-A9D7-60B6C399C779}" destId="{F36728A8-C1EC-4E1C-A585-7EBB6B6DEB1E}" srcOrd="0" destOrd="4" parTransId="{84789084-9607-4536-8175-A7FF09D6EFB3}" sibTransId="{43D95054-78C8-4957-9955-9F8F0986EA2E}"/>
    <dgm:cxn modelId="{4F7604FD-0F91-4D75-93DB-AE2BE59A9E05}" srcId="{C4CF5970-FF1C-4269-96F2-21A278B90881}" destId="{0CA0052C-2358-48BC-9211-4050654D4135}" srcOrd="5" destOrd="0" parTransId="{684656BD-C207-44AD-9FBE-9A34E308E6AF}" sibTransId="{AE5F1751-DC44-4D44-AD8C-A6BE5B8F52F5}"/>
    <dgm:cxn modelId="{300D7D84-50DA-4858-BBAF-ACD75FF7B1B8}" srcId="{0CA0052C-2358-48BC-9211-4050654D4135}" destId="{CF61D26E-97B9-41ED-B66E-A0BEED67ECC2}" srcOrd="0" destOrd="5" parTransId="{F17EA92A-E57B-4A4F-85C9-8FCCA1592673}" sibTransId="{F053461D-9735-4ACB-A794-9567A8FD3E11}"/>
    <dgm:cxn modelId="{CEAB6470-EBDE-4837-9A11-CA5ED86392FB}" type="presOf" srcId="{C4CF5970-FF1C-4269-96F2-21A278B90881}" destId="{7926730B-8707-424F-AADE-8162F582B3D5}" srcOrd="0" destOrd="0" presId="urn:microsoft.com/office/officeart/2005/8/layout/chevron2"/>
    <dgm:cxn modelId="{82858D64-3F91-4A71-89F4-37D4FCA11FDD}" type="presParOf" srcId="{7926730B-8707-424F-AADE-8162F582B3D5}" destId="{EE3A2C26-3719-470F-A38D-E1FC49421142}" srcOrd="0" destOrd="0" presId="urn:microsoft.com/office/officeart/2005/8/layout/chevron2"/>
    <dgm:cxn modelId="{53CCF6D5-9F0B-4CA1-9FB9-2DBAE47CDE76}" type="presParOf" srcId="{EE3A2C26-3719-470F-A38D-E1FC49421142}" destId="{6AC0E5DB-0F5E-47D7-B761-D00F4FF55FCC}" srcOrd="0" destOrd="0" presId="urn:microsoft.com/office/officeart/2005/8/layout/chevron2"/>
    <dgm:cxn modelId="{AD5519AF-C560-4FB2-8D69-2F72E238DB00}" type="presOf" srcId="{E613950F-E993-4625-975E-344D1C7B15BC}" destId="{6AC0E5DB-0F5E-47D7-B761-D00F4FF55FCC}" srcOrd="0" destOrd="0" presId="urn:microsoft.com/office/officeart/2005/8/layout/chevron2"/>
    <dgm:cxn modelId="{8B836C8F-3A5C-4EAE-9B23-59C638FA6508}" type="presParOf" srcId="{EE3A2C26-3719-470F-A38D-E1FC49421142}" destId="{5F6E26C5-2FFE-4B19-9944-49D38A2AF6C8}" srcOrd="1" destOrd="0" presId="urn:microsoft.com/office/officeart/2005/8/layout/chevron2"/>
    <dgm:cxn modelId="{049D5F52-4855-40D9-BA25-0DDF0BFB6D9A}" type="presOf" srcId="{6D31CF4C-4882-4322-BD46-AC7A18F97E9E}" destId="{5F6E26C5-2FFE-4B19-9944-49D38A2AF6C8}" srcOrd="0" destOrd="0" presId="urn:microsoft.com/office/officeart/2005/8/layout/chevron2"/>
    <dgm:cxn modelId="{8AA57937-EC36-42FB-930B-C71D06C1983E}" type="presParOf" srcId="{7926730B-8707-424F-AADE-8162F582B3D5}" destId="{2B43C792-961C-4A44-B895-B81A1E93F5F5}" srcOrd="1" destOrd="0" presId="urn:microsoft.com/office/officeart/2005/8/layout/chevron2"/>
    <dgm:cxn modelId="{FED8D6E1-601B-41C4-9027-BCBF37F088CB}" type="presOf" srcId="{3E775FB6-6CFD-4C6C-A695-08782846A387}" destId="{2B43C792-961C-4A44-B895-B81A1E93F5F5}" srcOrd="0" destOrd="0" presId="urn:microsoft.com/office/officeart/2005/8/layout/chevron2"/>
    <dgm:cxn modelId="{A3F1FEAC-1756-451A-A236-FD50609FD1DA}" type="presParOf" srcId="{7926730B-8707-424F-AADE-8162F582B3D5}" destId="{B9D04D13-CCFB-4B76-A31F-8EDF71F41906}" srcOrd="2" destOrd="0" presId="urn:microsoft.com/office/officeart/2005/8/layout/chevron2"/>
    <dgm:cxn modelId="{B48BE309-05AB-42D6-85AF-0D7EB3362B2E}" type="presParOf" srcId="{B9D04D13-CCFB-4B76-A31F-8EDF71F41906}" destId="{34708EF2-E644-4EA1-8F90-1E1431EF7DE2}" srcOrd="0" destOrd="2" presId="urn:microsoft.com/office/officeart/2005/8/layout/chevron2"/>
    <dgm:cxn modelId="{2654F925-2396-46DD-A906-06E34BCF9802}" type="presOf" srcId="{AB75AB90-9CE3-4FC3-8666-97778FE3C365}" destId="{34708EF2-E644-4EA1-8F90-1E1431EF7DE2}" srcOrd="0" destOrd="0" presId="urn:microsoft.com/office/officeart/2005/8/layout/chevron2"/>
    <dgm:cxn modelId="{CEEB3F80-966E-479D-B14B-094AD578FE22}" type="presParOf" srcId="{B9D04D13-CCFB-4B76-A31F-8EDF71F41906}" destId="{310C81A8-1BA0-454F-84B4-C52A6AB6B4DE}" srcOrd="1" destOrd="2" presId="urn:microsoft.com/office/officeart/2005/8/layout/chevron2"/>
    <dgm:cxn modelId="{5D0A8D40-C2AD-48A1-B6A9-55B9AA4CACD1}" type="presOf" srcId="{DF1F221C-6B36-43C9-9AEF-E2C9381F0058}" destId="{310C81A8-1BA0-454F-84B4-C52A6AB6B4DE}" srcOrd="0" destOrd="0" presId="urn:microsoft.com/office/officeart/2005/8/layout/chevron2"/>
    <dgm:cxn modelId="{60DDA7E3-5D89-4E33-93D8-5711999C0582}" type="presParOf" srcId="{7926730B-8707-424F-AADE-8162F582B3D5}" destId="{16EDCA3F-DB5D-4FAA-91CE-0BA2DB8DE630}" srcOrd="3" destOrd="0" presId="urn:microsoft.com/office/officeart/2005/8/layout/chevron2"/>
    <dgm:cxn modelId="{A96A9B2E-1853-4D9F-9706-D30AED261934}" type="presOf" srcId="{772B716C-9153-4DDC-A365-0C92D2515E4C}" destId="{16EDCA3F-DB5D-4FAA-91CE-0BA2DB8DE630}" srcOrd="0" destOrd="0" presId="urn:microsoft.com/office/officeart/2005/8/layout/chevron2"/>
    <dgm:cxn modelId="{A9CAAF5B-328D-448A-A1AD-9E5EEE1ED0FA}" type="presParOf" srcId="{7926730B-8707-424F-AADE-8162F582B3D5}" destId="{0E599447-EE28-46DC-80EB-D6A35F2327CE}" srcOrd="4" destOrd="0" presId="urn:microsoft.com/office/officeart/2005/8/layout/chevron2"/>
    <dgm:cxn modelId="{278A5BCD-1E27-4410-9F9F-174C94D71BB6}" type="presParOf" srcId="{0E599447-EE28-46DC-80EB-D6A35F2327CE}" destId="{7F63B742-AE5A-4900-979E-A37A6024F6D0}" srcOrd="0" destOrd="4" presId="urn:microsoft.com/office/officeart/2005/8/layout/chevron2"/>
    <dgm:cxn modelId="{4E725FB4-A56B-4A06-A833-52FF7C0BD105}" type="presOf" srcId="{D7DD5E62-F0D2-4323-A6E7-21B2698D2556}" destId="{7F63B742-AE5A-4900-979E-A37A6024F6D0}" srcOrd="0" destOrd="0" presId="urn:microsoft.com/office/officeart/2005/8/layout/chevron2"/>
    <dgm:cxn modelId="{70C2DFDD-17ED-46C8-9091-85E2881E9F6E}" type="presParOf" srcId="{0E599447-EE28-46DC-80EB-D6A35F2327CE}" destId="{4D866006-AFBD-4C7F-A224-401176A1BB04}" srcOrd="1" destOrd="4" presId="urn:microsoft.com/office/officeart/2005/8/layout/chevron2"/>
    <dgm:cxn modelId="{D6766FC8-4EBE-4F00-90D7-476A2ECE751A}" type="presOf" srcId="{6E461E64-77CC-450F-873F-DC58EFFF89C7}" destId="{4D866006-AFBD-4C7F-A224-401176A1BB04}" srcOrd="0" destOrd="0" presId="urn:microsoft.com/office/officeart/2005/8/layout/chevron2"/>
    <dgm:cxn modelId="{1CB03CA5-328C-42A1-9AF0-3A8903F73E0B}" type="presParOf" srcId="{7926730B-8707-424F-AADE-8162F582B3D5}" destId="{450FF4A9-06A4-41B4-8425-40D99A10C188}" srcOrd="5" destOrd="0" presId="urn:microsoft.com/office/officeart/2005/8/layout/chevron2"/>
    <dgm:cxn modelId="{3D6F3E1F-4DF0-4EF0-B7AE-65947EED05B3}" type="presOf" srcId="{545C4D49-2A45-4678-A390-EE6739DB866D}" destId="{450FF4A9-06A4-41B4-8425-40D99A10C188}" srcOrd="0" destOrd="0" presId="urn:microsoft.com/office/officeart/2005/8/layout/chevron2"/>
    <dgm:cxn modelId="{8FCAD586-96D9-4511-8B2E-A311059D2C0D}" type="presParOf" srcId="{7926730B-8707-424F-AADE-8162F582B3D5}" destId="{0A26C883-C31F-49A7-A76A-A334ACEF12E4}" srcOrd="6" destOrd="0" presId="urn:microsoft.com/office/officeart/2005/8/layout/chevron2"/>
    <dgm:cxn modelId="{126A704B-F01D-4878-830F-03010FB66497}" type="presParOf" srcId="{0A26C883-C31F-49A7-A76A-A334ACEF12E4}" destId="{DD5AD478-4CB7-425E-8B74-DB7835CD8E2D}" srcOrd="0" destOrd="6" presId="urn:microsoft.com/office/officeart/2005/8/layout/chevron2"/>
    <dgm:cxn modelId="{20C9DD67-F88E-45E6-9DF4-905FD025C9E5}" type="presOf" srcId="{57EBE04B-8F0A-48BD-900A-DA6C348AB722}" destId="{DD5AD478-4CB7-425E-8B74-DB7835CD8E2D}" srcOrd="0" destOrd="0" presId="urn:microsoft.com/office/officeart/2005/8/layout/chevron2"/>
    <dgm:cxn modelId="{81163A0C-B2A2-4534-B181-2FA8305B9C6C}" type="presParOf" srcId="{0A26C883-C31F-49A7-A76A-A334ACEF12E4}" destId="{4AB67194-BA7D-465E-9EF2-C8ED98709E21}" srcOrd="1" destOrd="6" presId="urn:microsoft.com/office/officeart/2005/8/layout/chevron2"/>
    <dgm:cxn modelId="{CA42C2BF-D59B-4CDE-8EB3-197E1F126A9B}" type="presOf" srcId="{4179879B-639E-45B1-A8DB-199CA8DBB589}" destId="{4AB67194-BA7D-465E-9EF2-C8ED98709E21}" srcOrd="0" destOrd="0" presId="urn:microsoft.com/office/officeart/2005/8/layout/chevron2"/>
    <dgm:cxn modelId="{DC6D078B-A0FF-42DE-868F-EA25206113E9}" type="presParOf" srcId="{7926730B-8707-424F-AADE-8162F582B3D5}" destId="{78BB431A-7A04-4783-84F7-ACF669C0A33F}" srcOrd="7" destOrd="0" presId="urn:microsoft.com/office/officeart/2005/8/layout/chevron2"/>
    <dgm:cxn modelId="{3FDFE2AB-E88D-44F1-BA1E-B0F2270FD008}" type="presOf" srcId="{1E7C253E-A581-4C9E-A8C3-12CCB2D8F254}" destId="{78BB431A-7A04-4783-84F7-ACF669C0A33F}" srcOrd="0" destOrd="0" presId="urn:microsoft.com/office/officeart/2005/8/layout/chevron2"/>
    <dgm:cxn modelId="{69F1B7DF-2173-4C9F-AA19-7F4C1250E735}" type="presParOf" srcId="{7926730B-8707-424F-AADE-8162F582B3D5}" destId="{D7DF58BC-2949-446C-9D26-16FDDCA51A2D}" srcOrd="8" destOrd="0" presId="urn:microsoft.com/office/officeart/2005/8/layout/chevron2"/>
    <dgm:cxn modelId="{C828C4A9-CE3D-4DA7-B8AC-4D0BABC20E1B}" type="presParOf" srcId="{D7DF58BC-2949-446C-9D26-16FDDCA51A2D}" destId="{A2402DA4-BC98-474D-BFBA-978AF108C0A4}" srcOrd="0" destOrd="8" presId="urn:microsoft.com/office/officeart/2005/8/layout/chevron2"/>
    <dgm:cxn modelId="{C4ED6377-D7BE-4D9A-B0DA-2373480ECC01}" type="presOf" srcId="{CDA8B222-269F-40BC-A9D7-60B6C399C779}" destId="{A2402DA4-BC98-474D-BFBA-978AF108C0A4}" srcOrd="0" destOrd="0" presId="urn:microsoft.com/office/officeart/2005/8/layout/chevron2"/>
    <dgm:cxn modelId="{8FD62EE1-DFF7-42EC-9AC0-E124D545437E}" type="presParOf" srcId="{D7DF58BC-2949-446C-9D26-16FDDCA51A2D}" destId="{86D05557-4567-4CCC-BC49-4ACBE174718F}" srcOrd="1" destOrd="8" presId="urn:microsoft.com/office/officeart/2005/8/layout/chevron2"/>
    <dgm:cxn modelId="{006E5F40-305C-4822-9E13-C4E4B8F9048A}" type="presOf" srcId="{F36728A8-C1EC-4E1C-A585-7EBB6B6DEB1E}" destId="{86D05557-4567-4CCC-BC49-4ACBE174718F}" srcOrd="0" destOrd="0" presId="urn:microsoft.com/office/officeart/2005/8/layout/chevron2"/>
    <dgm:cxn modelId="{3A9EA51E-F8FB-4FB9-8E54-A59D645AF365}" type="presParOf" srcId="{7926730B-8707-424F-AADE-8162F582B3D5}" destId="{2ECC76EE-B4BF-4CC0-B537-9245FCD95F11}" srcOrd="9" destOrd="0" presId="urn:microsoft.com/office/officeart/2005/8/layout/chevron2"/>
    <dgm:cxn modelId="{184F699D-ED30-43A4-BA7D-4456B536428D}" type="presOf" srcId="{9F222E78-5946-4447-AA6D-B72E051DB265}" destId="{2ECC76EE-B4BF-4CC0-B537-9245FCD95F11}" srcOrd="0" destOrd="0" presId="urn:microsoft.com/office/officeart/2005/8/layout/chevron2"/>
    <dgm:cxn modelId="{7BC992DF-D498-42D8-B2A2-047D1F01D865}" type="presParOf" srcId="{7926730B-8707-424F-AADE-8162F582B3D5}" destId="{5965F774-E5A6-471A-8763-E780824CFCAA}" srcOrd="10" destOrd="0" presId="urn:microsoft.com/office/officeart/2005/8/layout/chevron2"/>
    <dgm:cxn modelId="{38435E9E-A41D-437B-BF90-14F395DA22B4}" type="presParOf" srcId="{5965F774-E5A6-471A-8763-E780824CFCAA}" destId="{FC3DCE15-0D51-4568-8BD5-8F1CF7D547CF}" srcOrd="0" destOrd="10" presId="urn:microsoft.com/office/officeart/2005/8/layout/chevron2"/>
    <dgm:cxn modelId="{B1043A1C-9112-4469-A001-45951CCC0F38}" type="presOf" srcId="{0CA0052C-2358-48BC-9211-4050654D4135}" destId="{FC3DCE15-0D51-4568-8BD5-8F1CF7D547CF}" srcOrd="0" destOrd="0" presId="urn:microsoft.com/office/officeart/2005/8/layout/chevron2"/>
    <dgm:cxn modelId="{E9817FDD-4C99-4543-8BA3-749248198800}" type="presParOf" srcId="{5965F774-E5A6-471A-8763-E780824CFCAA}" destId="{745E51C0-439B-4CBB-ADBE-73A016D35B70}" srcOrd="1" destOrd="10" presId="urn:microsoft.com/office/officeart/2005/8/layout/chevron2"/>
    <dgm:cxn modelId="{D0EFB63A-C98F-4A8A-9E6E-4FCB29C24E0E}" type="presOf" srcId="{CF61D26E-97B9-41ED-B66E-A0BEED67ECC2}" destId="{745E51C0-439B-4CBB-ADBE-73A016D35B70}" srcOrd="0" destOrd="0" presId="urn:microsoft.com/office/officeart/2005/8/layout/chevron2"/>
  </dgm:cxnLst>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5AE780-0AF4-451D-8BFE-BA364D765A92}" type="doc">
      <dgm:prSet csTypeId="urn:microsoft.com/office/officeart/2005/8/colors/accent3_1"/>
      <dgm:spPr/>
      <dgm:t>
        <a:bodyPr/>
        <a:p>
          <a:endParaRPr altLang="en-US"/>
        </a:p>
      </dgm:t>
    </dgm:pt>
    <dgm:pt modelId="{E47B645F-27CA-44F6-AED5-ECDDFB7EA947}">
      <dgm:prSet/>
      <dgm:spPr/>
      <dgm:t>
        <a:bodyPr/>
        <a:p>
          <a:r>
            <a:rPr lang="zh-CN" b="0" i="0" u="none" baseline="0">
              <a:rtl val="0"/>
            </a:rPr>
            <a:t>首先考虑到</a:t>
          </a:r>
          <a:r>
            <a:rPr lang="en-US" b="0" i="0" u="none" baseline="0">
              <a:rtl val="0"/>
            </a:rPr>
            <a:t>IMSs</a:t>
          </a:r>
          <a:r>
            <a:rPr lang="zh-CN" b="0" i="0" u="none" baseline="0">
              <a:rtl val="0"/>
            </a:rPr>
            <a:t>滞后期对股票收益的影响，分别考虑了</a:t>
          </a:r>
          <a:r>
            <a:rPr lang="en-US" b="0" i="0" u="none" baseline="0">
              <a:rtl val="0"/>
            </a:rPr>
            <a:t>1-5</a:t>
          </a:r>
          <a:r>
            <a:rPr lang="zh-CN" b="0" i="0" u="none" baseline="0">
              <a:rtl val="0"/>
            </a:rPr>
            <a:t>个滞后期进入模型</a:t>
          </a:r>
          <a:endParaRPr altLang="en-US"/>
        </a:p>
      </dgm:t>
    </dgm:pt>
    <dgm:pt modelId="{A414F965-8572-4982-A139-52A8174481C6}" cxnId="{AE1A84E7-93F9-4F44-80CB-8378336C999B}" type="parTrans">
      <dgm:prSet/>
      <dgm:spPr/>
    </dgm:pt>
    <dgm:pt modelId="{B7F6BCC1-6E96-4C71-BAE3-0CBC82153CBB}" cxnId="{AE1A84E7-93F9-4F44-80CB-8378336C999B}" type="sibTrans">
      <dgm:prSet/>
      <dgm:spPr/>
    </dgm:pt>
    <dgm:pt modelId="{2160CD13-965A-434B-A0B7-5A4688546820}">
      <dgm:prSet phldr="0" custT="0"/>
      <dgm:spPr/>
      <dgm:t>
        <a:bodyPr vert="horz" wrap="square"/>
        <a:p>
          <a:pPr>
            <a:lnSpc>
              <a:spcPct val="100000"/>
            </a:lnSpc>
            <a:spcBef>
              <a:spcPct val="0"/>
            </a:spcBef>
            <a:spcAft>
              <a:spcPct val="35000"/>
            </a:spcAft>
          </a:pPr>
          <a:r>
            <a:rPr lang="zh-CN" b="0" i="0" u="none" baseline="0">
              <a:rtl val="0"/>
            </a:rPr>
            <a:t>考虑想测度</a:t>
          </a:r>
          <a:r>
            <a:rPr lang="en-US" b="0" i="0" u="none" baseline="0">
              <a:rtl val="0"/>
            </a:rPr>
            <a:t>IMSs</a:t>
          </a:r>
          <a:r>
            <a:rPr lang="zh-CN" b="0" i="0" u="none" baseline="0">
              <a:rtl val="0"/>
            </a:rPr>
            <a:t>对股票净收益的影响，除了之前定义的两个控制变量，这里还将周一、周五和一月份的数据作为虚拟变量</a:t>
          </a:r>
          <a:r>
            <a:rPr altLang="en-US"/>
            <a:t/>
          </a:r>
          <a:endParaRPr altLang="en-US"/>
        </a:p>
      </dgm:t>
    </dgm:pt>
    <dgm:pt modelId="{CF72BB3F-E5FC-45EE-B8CE-6235399A6A39}" cxnId="{8ADD255D-C97E-439E-8F9A-E5CBB1D82FF5}" type="parTrans">
      <dgm:prSet/>
      <dgm:spPr/>
    </dgm:pt>
    <dgm:pt modelId="{A3E67CDD-D467-4322-92A9-177027A44A57}" cxnId="{8ADD255D-C97E-439E-8F9A-E5CBB1D82FF5}" type="sibTrans">
      <dgm:prSet/>
      <dgm:spPr/>
    </dgm:pt>
    <dgm:pt modelId="{A2C524F8-EBA6-4ABC-84EB-E3E28416510A}">
      <dgm:prSet/>
      <dgm:spPr/>
      <dgm:t>
        <a:bodyPr/>
        <a:p>
          <a:r>
            <a:rPr lang="zh-CN" b="0" i="0" u="none" baseline="0">
              <a:rtl val="0"/>
            </a:rPr>
            <a:t>根据式</a:t>
          </a:r>
          <a:r>
            <a:rPr lang="en-US" b="0" i="0" u="none" baseline="0">
              <a:rtl val="0"/>
            </a:rPr>
            <a:t>11</a:t>
          </a:r>
          <a:r>
            <a:rPr lang="zh-CN" b="0" i="0" u="none" baseline="0">
              <a:rtl val="0"/>
            </a:rPr>
            <a:t>进行时间序列建模，如果残差中存在自回归条件异方差，就用式</a:t>
          </a:r>
          <a:r>
            <a:rPr lang="en-US" b="0" i="0" u="none" baseline="0">
              <a:rtl val="0"/>
            </a:rPr>
            <a:t>14</a:t>
          </a:r>
          <a:r>
            <a:rPr lang="zh-CN" b="0" i="0" u="none" baseline="0">
              <a:rtl val="0"/>
            </a:rPr>
            <a:t>重新估计并修正</a:t>
          </a:r>
          <a:endParaRPr altLang="en-US"/>
        </a:p>
      </dgm:t>
    </dgm:pt>
    <dgm:pt modelId="{6F25B55D-7A95-4D3B-9B5E-5CFFDCF59B25}" cxnId="{C0B49320-035B-48DA-AFE5-940A8FBE5576}" type="parTrans">
      <dgm:prSet/>
      <dgm:spPr/>
    </dgm:pt>
    <dgm:pt modelId="{9BF2142E-D070-4AF6-906C-1E3150B8C72C}" cxnId="{C0B49320-035B-48DA-AFE5-940A8FBE5576}" type="sibTrans">
      <dgm:prSet/>
      <dgm:spPr/>
    </dgm:pt>
    <dgm:pt modelId="{01D425D5-7A54-41A0-9028-605788BCECB1}">
      <dgm:prSet phldr="0" custT="0"/>
      <dgm:spPr/>
      <dgm:t>
        <a:bodyPr vert="horz" wrap="square"/>
        <a:p>
          <a:pPr>
            <a:lnSpc>
              <a:spcPct val="100000"/>
            </a:lnSpc>
            <a:spcBef>
              <a:spcPct val="0"/>
            </a:spcBef>
            <a:spcAft>
              <a:spcPct val="35000"/>
            </a:spcAft>
          </a:pPr>
          <a:r>
            <a:rPr lang="en-US" b="0" i="0" u="none" baseline="0">
              <a:rtl val="0"/>
            </a:rPr>
            <a:t>ADF</a:t>
          </a:r>
          <a:r>
            <a:rPr lang="zh-CN" b="0" i="0" u="none" baseline="0">
              <a:rtl val="0"/>
            </a:rPr>
            <a:t>单位根检验检验序列是否为平稳序列</a:t>
          </a:r>
          <a:r>
            <a:rPr altLang="en-US"/>
            <a:t/>
          </a:r>
          <a:endParaRPr altLang="en-US"/>
        </a:p>
      </dgm:t>
    </dgm:pt>
    <dgm:pt modelId="{DBA192BE-7AFF-4188-8F04-4F9B227B1978}" cxnId="{DBA0524F-5C25-48F8-B54F-18E5D7E5EBEC}" type="parTrans">
      <dgm:prSet/>
      <dgm:spPr/>
    </dgm:pt>
    <dgm:pt modelId="{B866D384-B81C-41B1-B842-3DE586DAFACC}" cxnId="{DBA0524F-5C25-48F8-B54F-18E5D7E5EBEC}" type="sibTrans">
      <dgm:prSet/>
      <dgm:spPr/>
    </dgm:pt>
    <dgm:pt modelId="{54D07843-BB9D-4037-AE6B-E45C69C39FE8}" type="pres">
      <dgm:prSet presAssocID="{535AE780-0AF4-451D-8BFE-BA364D765A92}" presName="CompostProcess" presStyleCnt="0">
        <dgm:presLayoutVars>
          <dgm:dir/>
          <dgm:resizeHandles val="exact"/>
        </dgm:presLayoutVars>
      </dgm:prSet>
      <dgm:spPr/>
    </dgm:pt>
    <dgm:pt modelId="{C268D67E-316B-42D2-A71C-60E2383F0A69}" type="pres">
      <dgm:prSet presAssocID="{535AE780-0AF4-451D-8BFE-BA364D765A92}" presName="arrow" presStyleLbl="bgShp" presStyleIdx="0" presStyleCnt="1"/>
      <dgm:spPr/>
    </dgm:pt>
    <dgm:pt modelId="{F933DC85-867C-4D03-8FDB-98040DF9BAE5}" type="pres">
      <dgm:prSet presAssocID="{535AE780-0AF4-451D-8BFE-BA364D765A92}" presName="linearProcess" presStyleCnt="0"/>
      <dgm:spPr/>
    </dgm:pt>
    <dgm:pt modelId="{C30A2C96-890B-47A2-8F0E-2D8FFB4716EF}" type="pres">
      <dgm:prSet presAssocID="{E47B645F-27CA-44F6-AED5-ECDDFB7EA947}" presName="textNode" presStyleLbl="node1" presStyleIdx="0" presStyleCnt="4">
        <dgm:presLayoutVars>
          <dgm:bulletEnabled val="1"/>
        </dgm:presLayoutVars>
      </dgm:prSet>
      <dgm:spPr/>
    </dgm:pt>
    <dgm:pt modelId="{190C5EF8-2863-46BD-8061-27F7548A7AB5}" type="pres">
      <dgm:prSet presAssocID="{B7F6BCC1-6E96-4C71-BAE3-0CBC82153CBB}" presName="sibTrans" presStyleCnt="0"/>
      <dgm:spPr/>
    </dgm:pt>
    <dgm:pt modelId="{4E7C2454-9E73-4FC4-A359-75F65AAA3C4B}" type="pres">
      <dgm:prSet presAssocID="{2160CD13-965A-434B-A0B7-5A4688546820}" presName="textNode" presStyleLbl="node1" presStyleIdx="1" presStyleCnt="4">
        <dgm:presLayoutVars>
          <dgm:bulletEnabled val="1"/>
        </dgm:presLayoutVars>
      </dgm:prSet>
      <dgm:spPr/>
    </dgm:pt>
    <dgm:pt modelId="{79789EAC-D7A0-4565-B191-91772DA6E56C}" type="pres">
      <dgm:prSet presAssocID="{A3E67CDD-D467-4322-92A9-177027A44A57}" presName="sibTrans" presStyleCnt="0"/>
      <dgm:spPr/>
    </dgm:pt>
    <dgm:pt modelId="{10697C71-08DD-4F6B-B5BC-3752C864DA14}" type="pres">
      <dgm:prSet presAssocID="{A2C524F8-EBA6-4ABC-84EB-E3E28416510A}" presName="textNode" presStyleLbl="node1" presStyleIdx="2" presStyleCnt="4">
        <dgm:presLayoutVars>
          <dgm:bulletEnabled val="1"/>
        </dgm:presLayoutVars>
      </dgm:prSet>
      <dgm:spPr/>
    </dgm:pt>
    <dgm:pt modelId="{7864616C-A2DC-4ADC-979B-CCB2691661C0}" type="pres">
      <dgm:prSet presAssocID="{9BF2142E-D070-4AF6-906C-1E3150B8C72C}" presName="sibTrans" presStyleCnt="0"/>
      <dgm:spPr/>
    </dgm:pt>
    <dgm:pt modelId="{40BE0199-4243-4D83-AEAC-315B7E304246}" type="pres">
      <dgm:prSet presAssocID="{01D425D5-7A54-41A0-9028-605788BCECB1}" presName="textNode" presStyleLbl="node1" presStyleIdx="3" presStyleCnt="4">
        <dgm:presLayoutVars>
          <dgm:bulletEnabled val="1"/>
        </dgm:presLayoutVars>
      </dgm:prSet>
      <dgm:spPr/>
    </dgm:pt>
  </dgm:ptLst>
  <dgm:cxnLst>
    <dgm:cxn modelId="{AE1A84E7-93F9-4F44-80CB-8378336C999B}" srcId="{535AE780-0AF4-451D-8BFE-BA364D765A92}" destId="{E47B645F-27CA-44F6-AED5-ECDDFB7EA947}" srcOrd="0" destOrd="0" parTransId="{A414F965-8572-4982-A139-52A8174481C6}" sibTransId="{B7F6BCC1-6E96-4C71-BAE3-0CBC82153CBB}"/>
    <dgm:cxn modelId="{8ADD255D-C97E-439E-8F9A-E5CBB1D82FF5}" srcId="{535AE780-0AF4-451D-8BFE-BA364D765A92}" destId="{2160CD13-965A-434B-A0B7-5A4688546820}" srcOrd="1" destOrd="0" parTransId="{CF72BB3F-E5FC-45EE-B8CE-6235399A6A39}" sibTransId="{A3E67CDD-D467-4322-92A9-177027A44A57}"/>
    <dgm:cxn modelId="{C0B49320-035B-48DA-AFE5-940A8FBE5576}" srcId="{535AE780-0AF4-451D-8BFE-BA364D765A92}" destId="{A2C524F8-EBA6-4ABC-84EB-E3E28416510A}" srcOrd="2" destOrd="0" parTransId="{6F25B55D-7A95-4D3B-9B5E-5CFFDCF59B25}" sibTransId="{9BF2142E-D070-4AF6-906C-1E3150B8C72C}"/>
    <dgm:cxn modelId="{DBA0524F-5C25-48F8-B54F-18E5D7E5EBEC}" srcId="{535AE780-0AF4-451D-8BFE-BA364D765A92}" destId="{01D425D5-7A54-41A0-9028-605788BCECB1}" srcOrd="3" destOrd="0" parTransId="{DBA192BE-7AFF-4188-8F04-4F9B227B1978}" sibTransId="{B866D384-B81C-41B1-B842-3DE586DAFACC}"/>
    <dgm:cxn modelId="{A80BBC6E-9A37-4500-84C3-267BD3A72742}" type="presOf" srcId="{535AE780-0AF4-451D-8BFE-BA364D765A92}" destId="{54D07843-BB9D-4037-AE6B-E45C69C39FE8}" srcOrd="0" destOrd="0" presId="urn:microsoft.com/office/officeart/2005/8/layout/hProcess9"/>
    <dgm:cxn modelId="{56D87053-B93F-43DE-894F-4ACF54DA5585}" type="presParOf" srcId="{54D07843-BB9D-4037-AE6B-E45C69C39FE8}" destId="{C268D67E-316B-42D2-A71C-60E2383F0A69}" srcOrd="0" destOrd="0" presId="urn:microsoft.com/office/officeart/2005/8/layout/hProcess9"/>
    <dgm:cxn modelId="{44C973DF-9B1C-4D3F-90F1-E52A3AE36216}" type="presParOf" srcId="{54D07843-BB9D-4037-AE6B-E45C69C39FE8}" destId="{F933DC85-867C-4D03-8FDB-98040DF9BAE5}" srcOrd="1" destOrd="0" presId="urn:microsoft.com/office/officeart/2005/8/layout/hProcess9"/>
    <dgm:cxn modelId="{E8547099-1DDC-4F66-990B-73EFA4671E8C}" type="presParOf" srcId="{F933DC85-867C-4D03-8FDB-98040DF9BAE5}" destId="{C30A2C96-890B-47A2-8F0E-2D8FFB4716EF}" srcOrd="0" destOrd="1" presId="urn:microsoft.com/office/officeart/2005/8/layout/hProcess9"/>
    <dgm:cxn modelId="{5CBB4BD7-AA7F-41E7-BD3A-A846DDDB7E93}" type="presOf" srcId="{E47B645F-27CA-44F6-AED5-ECDDFB7EA947}" destId="{C30A2C96-890B-47A2-8F0E-2D8FFB4716EF}" srcOrd="0" destOrd="0" presId="urn:microsoft.com/office/officeart/2005/8/layout/hProcess9"/>
    <dgm:cxn modelId="{68ADB2F8-F97B-414F-9086-2283C89159F2}" type="presParOf" srcId="{F933DC85-867C-4D03-8FDB-98040DF9BAE5}" destId="{190C5EF8-2863-46BD-8061-27F7548A7AB5}" srcOrd="1" destOrd="1" presId="urn:microsoft.com/office/officeart/2005/8/layout/hProcess9"/>
    <dgm:cxn modelId="{4207BFE3-828D-4799-AAE0-8D2444A86337}" type="presParOf" srcId="{F933DC85-867C-4D03-8FDB-98040DF9BAE5}" destId="{4E7C2454-9E73-4FC4-A359-75F65AAA3C4B}" srcOrd="2" destOrd="1" presId="urn:microsoft.com/office/officeart/2005/8/layout/hProcess9"/>
    <dgm:cxn modelId="{5F5E1DD4-B30A-48E1-B5E1-DE749E202077}" type="presOf" srcId="{2160CD13-965A-434B-A0B7-5A4688546820}" destId="{4E7C2454-9E73-4FC4-A359-75F65AAA3C4B}" srcOrd="0" destOrd="0" presId="urn:microsoft.com/office/officeart/2005/8/layout/hProcess9"/>
    <dgm:cxn modelId="{E2153AC9-B598-45EE-8EA0-2FC220DC9374}" type="presParOf" srcId="{F933DC85-867C-4D03-8FDB-98040DF9BAE5}" destId="{79789EAC-D7A0-4565-B191-91772DA6E56C}" srcOrd="3" destOrd="1" presId="urn:microsoft.com/office/officeart/2005/8/layout/hProcess9"/>
    <dgm:cxn modelId="{3E3B0FA0-B26C-4DF0-8BEA-50D2CC71C15F}" type="presParOf" srcId="{F933DC85-867C-4D03-8FDB-98040DF9BAE5}" destId="{10697C71-08DD-4F6B-B5BC-3752C864DA14}" srcOrd="4" destOrd="1" presId="urn:microsoft.com/office/officeart/2005/8/layout/hProcess9"/>
    <dgm:cxn modelId="{A25CB520-D674-4A69-BB01-767747686509}" type="presOf" srcId="{A2C524F8-EBA6-4ABC-84EB-E3E28416510A}" destId="{10697C71-08DD-4F6B-B5BC-3752C864DA14}" srcOrd="0" destOrd="0" presId="urn:microsoft.com/office/officeart/2005/8/layout/hProcess9"/>
    <dgm:cxn modelId="{3D42ABAA-1A20-4EA4-8E41-D7BF5AE8869C}" type="presParOf" srcId="{F933DC85-867C-4D03-8FDB-98040DF9BAE5}" destId="{7864616C-A2DC-4ADC-979B-CCB2691661C0}" srcOrd="5" destOrd="1" presId="urn:microsoft.com/office/officeart/2005/8/layout/hProcess9"/>
    <dgm:cxn modelId="{D2BFC112-89C0-41A6-A1D7-B2485923E5C8}" type="presParOf" srcId="{F933DC85-867C-4D03-8FDB-98040DF9BAE5}" destId="{40BE0199-4243-4D83-AEAC-315B7E304246}" srcOrd="6" destOrd="1" presId="urn:microsoft.com/office/officeart/2005/8/layout/hProcess9"/>
    <dgm:cxn modelId="{105229E1-6B1A-4C80-8083-007A83B71E83}" type="presOf" srcId="{01D425D5-7A54-41A0-9028-605788BCECB1}" destId="{40BE0199-4243-4D83-AEAC-315B7E304246}" srcOrd="0" destOrd="0" presId="urn:microsoft.com/office/officeart/2005/8/layout/hProcess9"/>
  </dgm:cxnLst>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A63008-BBF5-4B2B-94CB-92D7CB793256}" type="doc">
      <dgm:prSet csTypeId="urn:microsoft.com/office/officeart/2005/8/colors/accent3_1"/>
      <dgm:spPr/>
      <dgm:t>
        <a:bodyPr/>
        <a:p>
          <a:endParaRPr altLang="en-US"/>
        </a:p>
      </dgm:t>
    </dgm:pt>
    <dgm:pt modelId="{8F0A97C7-9DAC-4D02-A5D6-5C72A92C1C45}">
      <dgm:prSet phldr="0" custT="0"/>
      <dgm:spPr/>
      <dgm:t>
        <a:bodyPr vert="horz" wrap="square"/>
        <a:p>
          <a:pPr>
            <a:lnSpc>
              <a:spcPct val="100000"/>
            </a:lnSpc>
            <a:spcBef>
              <a:spcPct val="0"/>
            </a:spcBef>
            <a:spcAft>
              <a:spcPct val="35000"/>
            </a:spcAft>
          </a:pPr>
          <a:r>
            <a:rPr altLang="en-US"/>
            <a:t/>
          </a:r>
          <a:endParaRPr altLang="en-US"/>
        </a:p>
      </dgm:t>
    </dgm:pt>
    <dgm:pt modelId="{E9129650-C499-4D44-A4D3-1AAE3B23107E}" cxnId="{34E0216D-9272-4422-B0E4-20AF7A7538A9}" type="parTrans">
      <dgm:prSet/>
      <dgm:spPr/>
    </dgm:pt>
    <dgm:pt modelId="{D2DB5016-0636-4C56-AFAC-E7BF3EE7CF52}" cxnId="{34E0216D-9272-4422-B0E4-20AF7A7538A9}" type="sibTrans">
      <dgm:prSet/>
      <dgm:spPr/>
    </dgm:pt>
    <dgm:pt modelId="{82ED2E36-1B65-4A72-8E86-8795AB4666CC}">
      <dgm:prSet phldr="0" custT="1"/>
      <dgm:spPr/>
      <dgm:t>
        <a:bodyPr vert="horz" wrap="square"/>
        <a:p>
          <a:pPr>
            <a:lnSpc>
              <a:spcPct val="100000"/>
            </a:lnSpc>
            <a:spcBef>
              <a:spcPct val="0"/>
            </a:spcBef>
            <a:spcAft>
              <a:spcPct val="15000"/>
            </a:spcAft>
          </a:pPr>
          <a:r>
            <a:rPr sz="2400">
              <a:sym typeface="+mn-ea"/>
            </a:rPr>
            <a:t>由</a:t>
          </a:r>
          <a:r>
            <a:rPr lang="zh-CN" sz="2400">
              <a:sym typeface="+mn-ea"/>
            </a:rPr>
            <a:t>宏观经济变化的伪或真实信号驱动的市场误解决定了噪声交易者和成熟投资者的均衡收益</a:t>
          </a:r>
          <a:r>
            <a:rPr lang="zh-CN" sz="2400">
              <a:sym typeface="+mn-ea"/>
            </a:rPr>
            <a:t/>
          </a:r>
          <a:endParaRPr lang="zh-CN" sz="2400">
            <a:sym typeface="+mn-ea"/>
          </a:endParaRPr>
        </a:p>
      </dgm:t>
    </dgm:pt>
    <dgm:pt modelId="{E4834198-6E1F-4FB3-BD8B-8B866F06990D}" cxnId="{95A6C842-DAA8-487A-BC4E-5DB7D050C892}" type="parTrans">
      <dgm:prSet/>
      <dgm:spPr/>
    </dgm:pt>
    <dgm:pt modelId="{10B3CDCE-5FAC-414D-AE51-0DAC0FF4386C}" cxnId="{95A6C842-DAA8-487A-BC4E-5DB7D050C892}" type="sibTrans">
      <dgm:prSet/>
      <dgm:spPr/>
    </dgm:pt>
    <dgm:pt modelId="{643E4DDD-6777-403C-8B06-CE387CC83F4B}">
      <dgm:prSet phldr="0" custT="0"/>
      <dgm:spPr/>
      <dgm:t>
        <a:bodyPr vert="horz" wrap="square"/>
        <a:p>
          <a:pPr>
            <a:lnSpc>
              <a:spcPct val="100000"/>
            </a:lnSpc>
            <a:spcBef>
              <a:spcPct val="0"/>
            </a:spcBef>
            <a:spcAft>
              <a:spcPct val="35000"/>
            </a:spcAft>
          </a:pPr>
          <a:r>
            <a:rPr altLang="en-US"/>
            <a:t/>
          </a:r>
          <a:endParaRPr altLang="en-US"/>
        </a:p>
      </dgm:t>
    </dgm:pt>
    <dgm:pt modelId="{DD3EF78F-7831-4CE6-9416-A7D862BA6503}" cxnId="{AE262C20-BA1E-4F65-A7A9-71340F5CC3FA}" type="parTrans">
      <dgm:prSet/>
      <dgm:spPr/>
    </dgm:pt>
    <dgm:pt modelId="{ABF78F55-48EA-43B6-BD89-2FD4DC447E20}" cxnId="{AE262C20-BA1E-4F65-A7A9-71340F5CC3FA}" type="sibTrans">
      <dgm:prSet/>
      <dgm:spPr/>
    </dgm:pt>
    <dgm:pt modelId="{98F2F06A-4BA1-4A13-B947-06809A3663E5}">
      <dgm:prSet phldr="0" custT="1"/>
      <dgm:spPr/>
      <dgm:t>
        <a:bodyPr vert="horz" wrap="square"/>
        <a:p>
          <a:pPr>
            <a:lnSpc>
              <a:spcPct val="100000"/>
            </a:lnSpc>
            <a:spcBef>
              <a:spcPct val="0"/>
            </a:spcBef>
            <a:spcAft>
              <a:spcPct val="15000"/>
            </a:spcAft>
          </a:pPr>
          <a:r>
            <a:rPr sz="2400">
              <a:sym typeface="+mn-ea"/>
            </a:rPr>
            <a:t>情</a:t>
          </a:r>
          <a:r>
            <a:rPr lang="zh-CN" sz="2400">
              <a:sym typeface="+mn-ea"/>
            </a:rPr>
            <a:t>绪与股票收益相关，且特定IMSs与SHCI收益之间的反转效应不显著，且情绪对股票收益的影响存在异质性</a:t>
          </a:r>
          <a:r>
            <a:rPr lang="zh-CN" sz="2400">
              <a:sym typeface="+mn-ea"/>
            </a:rPr>
            <a:t/>
          </a:r>
          <a:endParaRPr lang="zh-CN" sz="2400">
            <a:sym typeface="+mn-ea"/>
          </a:endParaRPr>
        </a:p>
      </dgm:t>
    </dgm:pt>
    <dgm:pt modelId="{3DC31EB1-AA1F-455F-8CB4-47139B70F96B}" cxnId="{123E4FBD-2DC6-4B03-A09F-BFB8885A240D}" type="parTrans">
      <dgm:prSet/>
      <dgm:spPr/>
    </dgm:pt>
    <dgm:pt modelId="{6D255D48-FBF2-48FD-99B4-7D70BEBFFD4D}" cxnId="{123E4FBD-2DC6-4B03-A09F-BFB8885A240D}" type="sibTrans">
      <dgm:prSet/>
      <dgm:spPr/>
    </dgm:pt>
    <dgm:pt modelId="{40831850-D883-45DA-82BC-1B87BAC1C0E3}">
      <dgm:prSet phldr="0" custT="0"/>
      <dgm:spPr/>
      <dgm:t>
        <a:bodyPr vert="horz" wrap="square"/>
        <a:p>
          <a:pPr>
            <a:lnSpc>
              <a:spcPct val="100000"/>
            </a:lnSpc>
            <a:spcBef>
              <a:spcPct val="0"/>
            </a:spcBef>
            <a:spcAft>
              <a:spcPct val="35000"/>
            </a:spcAft>
          </a:pPr>
          <a:r>
            <a:rPr altLang="en-US"/>
            <a:t/>
          </a:r>
          <a:endParaRPr altLang="en-US"/>
        </a:p>
      </dgm:t>
    </dgm:pt>
    <dgm:pt modelId="{9F406CA8-F5B1-4730-9CDB-437233579E7B}" cxnId="{5B3DAEE8-B837-4EF4-AE86-EE453BA023F3}" type="parTrans">
      <dgm:prSet/>
      <dgm:spPr/>
    </dgm:pt>
    <dgm:pt modelId="{52453EAC-B694-4339-BA90-789C5B98A4B6}" cxnId="{5B3DAEE8-B837-4EF4-AE86-EE453BA023F3}" type="sibTrans">
      <dgm:prSet/>
      <dgm:spPr/>
    </dgm:pt>
    <dgm:pt modelId="{531A48F8-E5E7-47E3-A2E3-37F5FB773758}">
      <dgm:prSet phldr="0" custT="1"/>
      <dgm:spPr/>
      <dgm:t>
        <a:bodyPr vert="horz" wrap="square"/>
        <a:p>
          <a:pPr>
            <a:lnSpc>
              <a:spcPct val="100000"/>
            </a:lnSpc>
            <a:spcBef>
              <a:spcPct val="0"/>
            </a:spcBef>
            <a:spcAft>
              <a:spcPct val="15000"/>
            </a:spcAft>
          </a:pPr>
          <a:r>
            <a:rPr sz="2400">
              <a:sym typeface="+mn-ea"/>
            </a:rPr>
            <a:t>与</a:t>
          </a:r>
          <a:r>
            <a:rPr lang="zh-CN" sz="2400">
              <a:sym typeface="+mn-ea"/>
            </a:rPr>
            <a:t>没有宏观经济情绪的naïve预测模型相比，IMSs通过线性和非线性模型提高了股票收益的样本外可预测性</a:t>
          </a:r>
          <a:r>
            <a:rPr lang="zh-CN" sz="2400">
              <a:sym typeface="+mn-ea"/>
            </a:rPr>
            <a:t/>
          </a:r>
          <a:endParaRPr lang="zh-CN" sz="2400">
            <a:sym typeface="+mn-ea"/>
          </a:endParaRPr>
        </a:p>
      </dgm:t>
    </dgm:pt>
    <dgm:pt modelId="{D99464F0-F09B-4513-8721-2B13BD9E9690}" cxnId="{833C37F6-245A-4FBC-9F48-B8EA58696CC2}" type="parTrans">
      <dgm:prSet/>
      <dgm:spPr/>
    </dgm:pt>
    <dgm:pt modelId="{67C4E53E-C708-434B-9A94-C64AB24830F2}" cxnId="{833C37F6-245A-4FBC-9F48-B8EA58696CC2}" type="sibTrans">
      <dgm:prSet/>
      <dgm:spPr/>
    </dgm:pt>
    <dgm:pt modelId="{24A172D8-0D43-43C6-B298-6EC706C0DB66}" type="pres">
      <dgm:prSet presAssocID="{6DA63008-BBF5-4B2B-94CB-92D7CB793256}" presName="linearFlow" presStyleCnt="0">
        <dgm:presLayoutVars>
          <dgm:dir/>
          <dgm:animLvl val="lvl"/>
          <dgm:resizeHandles val="exact"/>
        </dgm:presLayoutVars>
      </dgm:prSet>
      <dgm:spPr/>
    </dgm:pt>
    <dgm:pt modelId="{FA53AE55-99D2-4FFC-8685-6FCFDB768E68}" type="pres">
      <dgm:prSet presAssocID="{8F0A97C7-9DAC-4D02-A5D6-5C72A92C1C45}" presName="composite" presStyleCnt="0"/>
      <dgm:spPr/>
    </dgm:pt>
    <dgm:pt modelId="{86B0D9CC-E306-4EE7-AEEB-D2CDBF6ED55E}" type="pres">
      <dgm:prSet presAssocID="{8F0A97C7-9DAC-4D02-A5D6-5C72A92C1C45}" presName="parentText" presStyleLbl="alignNode1" presStyleIdx="0" presStyleCnt="3">
        <dgm:presLayoutVars>
          <dgm:chMax val="1"/>
          <dgm:bulletEnabled val="1"/>
        </dgm:presLayoutVars>
      </dgm:prSet>
      <dgm:spPr/>
    </dgm:pt>
    <dgm:pt modelId="{FEF8EC72-3418-43B1-AEFF-0804A3022F78}" type="pres">
      <dgm:prSet presAssocID="{8F0A97C7-9DAC-4D02-A5D6-5C72A92C1C45}" presName="descendantText" presStyleLbl="alignAcc1" presStyleIdx="0" presStyleCnt="3">
        <dgm:presLayoutVars>
          <dgm:bulletEnabled val="1"/>
        </dgm:presLayoutVars>
      </dgm:prSet>
      <dgm:spPr/>
    </dgm:pt>
    <dgm:pt modelId="{FFCCC06E-EDBC-447F-A5DF-DFB30CB40FBC}" type="pres">
      <dgm:prSet presAssocID="{D2DB5016-0636-4C56-AFAC-E7BF3EE7CF52}" presName="sp" presStyleCnt="0"/>
      <dgm:spPr/>
    </dgm:pt>
    <dgm:pt modelId="{A4430ADA-A553-4076-AB50-D0050EE9607B}" type="pres">
      <dgm:prSet presAssocID="{643E4DDD-6777-403C-8B06-CE387CC83F4B}" presName="composite" presStyleCnt="0"/>
      <dgm:spPr/>
    </dgm:pt>
    <dgm:pt modelId="{B649ED3C-FCAE-46E3-A89D-6D888760E466}" type="pres">
      <dgm:prSet presAssocID="{643E4DDD-6777-403C-8B06-CE387CC83F4B}" presName="parentText" presStyleLbl="alignNode1" presStyleIdx="1" presStyleCnt="3">
        <dgm:presLayoutVars>
          <dgm:chMax val="1"/>
          <dgm:bulletEnabled val="1"/>
        </dgm:presLayoutVars>
      </dgm:prSet>
      <dgm:spPr/>
    </dgm:pt>
    <dgm:pt modelId="{D8B2A66A-FD8A-4608-9756-D65B6FA1A40D}" type="pres">
      <dgm:prSet presAssocID="{643E4DDD-6777-403C-8B06-CE387CC83F4B}" presName="descendantText" presStyleLbl="alignAcc1" presStyleIdx="1" presStyleCnt="3">
        <dgm:presLayoutVars>
          <dgm:bulletEnabled val="1"/>
        </dgm:presLayoutVars>
      </dgm:prSet>
      <dgm:spPr/>
    </dgm:pt>
    <dgm:pt modelId="{B3702B8D-8225-4304-B27A-243FB4E3F959}" type="pres">
      <dgm:prSet presAssocID="{ABF78F55-48EA-43B6-BD89-2FD4DC447E20}" presName="sp" presStyleCnt="0"/>
      <dgm:spPr/>
    </dgm:pt>
    <dgm:pt modelId="{3DC41E82-11FA-4339-ABA7-81D674617BC9}" type="pres">
      <dgm:prSet presAssocID="{40831850-D883-45DA-82BC-1B87BAC1C0E3}" presName="composite" presStyleCnt="0"/>
      <dgm:spPr/>
    </dgm:pt>
    <dgm:pt modelId="{93F38E1E-130C-4D32-9EAD-67F0B6DB953A}" type="pres">
      <dgm:prSet presAssocID="{40831850-D883-45DA-82BC-1B87BAC1C0E3}" presName="parentText" presStyleLbl="alignNode1" presStyleIdx="2" presStyleCnt="3">
        <dgm:presLayoutVars>
          <dgm:chMax val="1"/>
          <dgm:bulletEnabled val="1"/>
        </dgm:presLayoutVars>
      </dgm:prSet>
      <dgm:spPr/>
    </dgm:pt>
    <dgm:pt modelId="{A5D5BA9A-73DA-4B4A-B4EF-552B97877EF4}" type="pres">
      <dgm:prSet presAssocID="{40831850-D883-45DA-82BC-1B87BAC1C0E3}" presName="descendantText" presStyleLbl="alignAcc1" presStyleIdx="2" presStyleCnt="3">
        <dgm:presLayoutVars>
          <dgm:bulletEnabled val="1"/>
        </dgm:presLayoutVars>
      </dgm:prSet>
      <dgm:spPr/>
    </dgm:pt>
  </dgm:ptLst>
  <dgm:cxnLst>
    <dgm:cxn modelId="{34E0216D-9272-4422-B0E4-20AF7A7538A9}" srcId="{6DA63008-BBF5-4B2B-94CB-92D7CB793256}" destId="{8F0A97C7-9DAC-4D02-A5D6-5C72A92C1C45}" srcOrd="0" destOrd="0" parTransId="{E9129650-C499-4D44-A4D3-1AAE3B23107E}" sibTransId="{D2DB5016-0636-4C56-AFAC-E7BF3EE7CF52}"/>
    <dgm:cxn modelId="{95A6C842-DAA8-487A-BC4E-5DB7D050C892}" srcId="{8F0A97C7-9DAC-4D02-A5D6-5C72A92C1C45}" destId="{82ED2E36-1B65-4A72-8E86-8795AB4666CC}" srcOrd="0" destOrd="0" parTransId="{E4834198-6E1F-4FB3-BD8B-8B866F06990D}" sibTransId="{10B3CDCE-5FAC-414D-AE51-0DAC0FF4386C}"/>
    <dgm:cxn modelId="{AE262C20-BA1E-4F65-A7A9-71340F5CC3FA}" srcId="{6DA63008-BBF5-4B2B-94CB-92D7CB793256}" destId="{643E4DDD-6777-403C-8B06-CE387CC83F4B}" srcOrd="1" destOrd="0" parTransId="{DD3EF78F-7831-4CE6-9416-A7D862BA6503}" sibTransId="{ABF78F55-48EA-43B6-BD89-2FD4DC447E20}"/>
    <dgm:cxn modelId="{123E4FBD-2DC6-4B03-A09F-BFB8885A240D}" srcId="{643E4DDD-6777-403C-8B06-CE387CC83F4B}" destId="{98F2F06A-4BA1-4A13-B947-06809A3663E5}" srcOrd="0" destOrd="1" parTransId="{3DC31EB1-AA1F-455F-8CB4-47139B70F96B}" sibTransId="{6D255D48-FBF2-48FD-99B4-7D70BEBFFD4D}"/>
    <dgm:cxn modelId="{5B3DAEE8-B837-4EF4-AE86-EE453BA023F3}" srcId="{6DA63008-BBF5-4B2B-94CB-92D7CB793256}" destId="{40831850-D883-45DA-82BC-1B87BAC1C0E3}" srcOrd="2" destOrd="0" parTransId="{9F406CA8-F5B1-4730-9CDB-437233579E7B}" sibTransId="{52453EAC-B694-4339-BA90-789C5B98A4B6}"/>
    <dgm:cxn modelId="{833C37F6-245A-4FBC-9F48-B8EA58696CC2}" srcId="{40831850-D883-45DA-82BC-1B87BAC1C0E3}" destId="{531A48F8-E5E7-47E3-A2E3-37F5FB773758}" srcOrd="0" destOrd="2" parTransId="{D99464F0-F09B-4513-8721-2B13BD9E9690}" sibTransId="{67C4E53E-C708-434B-9A94-C64AB24830F2}"/>
    <dgm:cxn modelId="{721D2137-3E26-4AB4-AB7E-F6DCB4AB7FBF}" type="presOf" srcId="{6DA63008-BBF5-4B2B-94CB-92D7CB793256}" destId="{24A172D8-0D43-43C6-B298-6EC706C0DB66}" srcOrd="0" destOrd="0" presId="urn:microsoft.com/office/officeart/2005/8/layout/chevron2"/>
    <dgm:cxn modelId="{A995354C-8F50-4FD2-B586-4C7CA6C6C93F}" type="presParOf" srcId="{24A172D8-0D43-43C6-B298-6EC706C0DB66}" destId="{FA53AE55-99D2-4FFC-8685-6FCFDB768E68}" srcOrd="0" destOrd="0" presId="urn:microsoft.com/office/officeart/2005/8/layout/chevron2"/>
    <dgm:cxn modelId="{ADC81E2E-DA1F-4AF3-B90C-14225CA08B5E}" type="presParOf" srcId="{FA53AE55-99D2-4FFC-8685-6FCFDB768E68}" destId="{86B0D9CC-E306-4EE7-AEEB-D2CDBF6ED55E}" srcOrd="0" destOrd="0" presId="urn:microsoft.com/office/officeart/2005/8/layout/chevron2"/>
    <dgm:cxn modelId="{A1991551-B36D-446E-96A8-7728AA8CD017}" type="presOf" srcId="{8F0A97C7-9DAC-4D02-A5D6-5C72A92C1C45}" destId="{86B0D9CC-E306-4EE7-AEEB-D2CDBF6ED55E}" srcOrd="0" destOrd="0" presId="urn:microsoft.com/office/officeart/2005/8/layout/chevron2"/>
    <dgm:cxn modelId="{82CDD6BD-ABAF-413C-9EA7-C6FCB250B367}" type="presParOf" srcId="{FA53AE55-99D2-4FFC-8685-6FCFDB768E68}" destId="{FEF8EC72-3418-43B1-AEFF-0804A3022F78}" srcOrd="1" destOrd="0" presId="urn:microsoft.com/office/officeart/2005/8/layout/chevron2"/>
    <dgm:cxn modelId="{5DED402D-6F90-434F-A947-18EAB47FB462}" type="presOf" srcId="{82ED2E36-1B65-4A72-8E86-8795AB4666CC}" destId="{FEF8EC72-3418-43B1-AEFF-0804A3022F78}" srcOrd="0" destOrd="0" presId="urn:microsoft.com/office/officeart/2005/8/layout/chevron2"/>
    <dgm:cxn modelId="{435061A1-9344-4713-8EA3-C3CEE67B6742}" type="presParOf" srcId="{24A172D8-0D43-43C6-B298-6EC706C0DB66}" destId="{FFCCC06E-EDBC-447F-A5DF-DFB30CB40FBC}" srcOrd="1" destOrd="0" presId="urn:microsoft.com/office/officeart/2005/8/layout/chevron2"/>
    <dgm:cxn modelId="{8173ABE2-C438-4004-955D-CA3735490B8F}" type="presOf" srcId="{D2DB5016-0636-4C56-AFAC-E7BF3EE7CF52}" destId="{FFCCC06E-EDBC-447F-A5DF-DFB30CB40FBC}" srcOrd="0" destOrd="0" presId="urn:microsoft.com/office/officeart/2005/8/layout/chevron2"/>
    <dgm:cxn modelId="{631AC429-A01C-4F0E-AE8E-C6B61560EE8B}" type="presParOf" srcId="{24A172D8-0D43-43C6-B298-6EC706C0DB66}" destId="{A4430ADA-A553-4076-AB50-D0050EE9607B}" srcOrd="2" destOrd="0" presId="urn:microsoft.com/office/officeart/2005/8/layout/chevron2"/>
    <dgm:cxn modelId="{F7743136-6FAD-47C4-A447-E9DDF7F144A7}" type="presParOf" srcId="{A4430ADA-A553-4076-AB50-D0050EE9607B}" destId="{B649ED3C-FCAE-46E3-A89D-6D888760E466}" srcOrd="0" destOrd="2" presId="urn:microsoft.com/office/officeart/2005/8/layout/chevron2"/>
    <dgm:cxn modelId="{12D8FE6F-31D0-417D-9F06-486CB4547087}" type="presOf" srcId="{643E4DDD-6777-403C-8B06-CE387CC83F4B}" destId="{B649ED3C-FCAE-46E3-A89D-6D888760E466}" srcOrd="0" destOrd="0" presId="urn:microsoft.com/office/officeart/2005/8/layout/chevron2"/>
    <dgm:cxn modelId="{6883FAAA-44AB-4A1E-A67F-F99853BFF00A}" type="presParOf" srcId="{A4430ADA-A553-4076-AB50-D0050EE9607B}" destId="{D8B2A66A-FD8A-4608-9756-D65B6FA1A40D}" srcOrd="1" destOrd="2" presId="urn:microsoft.com/office/officeart/2005/8/layout/chevron2"/>
    <dgm:cxn modelId="{8FD6B94A-17B6-41EA-A110-A46D78EAB03A}" type="presOf" srcId="{98F2F06A-4BA1-4A13-B947-06809A3663E5}" destId="{D8B2A66A-FD8A-4608-9756-D65B6FA1A40D}" srcOrd="0" destOrd="0" presId="urn:microsoft.com/office/officeart/2005/8/layout/chevron2"/>
    <dgm:cxn modelId="{54D645C6-71D5-4FE5-9E0F-A8860A4E3268}" type="presParOf" srcId="{24A172D8-0D43-43C6-B298-6EC706C0DB66}" destId="{B3702B8D-8225-4304-B27A-243FB4E3F959}" srcOrd="3" destOrd="0" presId="urn:microsoft.com/office/officeart/2005/8/layout/chevron2"/>
    <dgm:cxn modelId="{B7A745ED-C2FF-4FE5-8AF5-6C14A31E2053}" type="presOf" srcId="{ABF78F55-48EA-43B6-BD89-2FD4DC447E20}" destId="{B3702B8D-8225-4304-B27A-243FB4E3F959}" srcOrd="0" destOrd="0" presId="urn:microsoft.com/office/officeart/2005/8/layout/chevron2"/>
    <dgm:cxn modelId="{1625F87B-C4F2-4049-B63B-7848C9366BB6}" type="presParOf" srcId="{24A172D8-0D43-43C6-B298-6EC706C0DB66}" destId="{3DC41E82-11FA-4339-ABA7-81D674617BC9}" srcOrd="4" destOrd="0" presId="urn:microsoft.com/office/officeart/2005/8/layout/chevron2"/>
    <dgm:cxn modelId="{A25B110A-FFDB-464F-B614-E5C992B3F1EE}" type="presParOf" srcId="{3DC41E82-11FA-4339-ABA7-81D674617BC9}" destId="{93F38E1E-130C-4D32-9EAD-67F0B6DB953A}" srcOrd="0" destOrd="4" presId="urn:microsoft.com/office/officeart/2005/8/layout/chevron2"/>
    <dgm:cxn modelId="{C3A94289-FCB1-4E82-82A4-BD61AB9EB260}" type="presOf" srcId="{40831850-D883-45DA-82BC-1B87BAC1C0E3}" destId="{93F38E1E-130C-4D32-9EAD-67F0B6DB953A}" srcOrd="0" destOrd="0" presId="urn:microsoft.com/office/officeart/2005/8/layout/chevron2"/>
    <dgm:cxn modelId="{D56793BD-82A0-4FFA-A9F3-B048D0C958D8}" type="presParOf" srcId="{3DC41E82-11FA-4339-ABA7-81D674617BC9}" destId="{A5D5BA9A-73DA-4B4A-B4EF-552B97877EF4}" srcOrd="1" destOrd="4" presId="urn:microsoft.com/office/officeart/2005/8/layout/chevron2"/>
    <dgm:cxn modelId="{17880FDD-BA03-41EA-9B19-9E51BE480E0A}" type="presOf" srcId="{531A48F8-E5E7-47E3-A2E3-37F5FB773758}" destId="{A5D5BA9A-73DA-4B4A-B4EF-552B97877EF4}" srcOrd="0" destOrd="0" presId="urn:microsoft.com/office/officeart/2005/8/layout/chevron2"/>
  </dgm:cxnLst>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200650" cy="3364230"/>
        <a:chOff x="0" y="0"/>
        <a:chExt cx="5200650" cy="3364230"/>
      </a:xfrm>
    </dsp:grpSpPr>
    <dsp:sp modelId="{B49960C0-2478-4BCF-A9C0-745AB8F5088C}">
      <dsp:nvSpPr>
        <dsp:cNvPr id="3" name="椭圆 2"/>
        <dsp:cNvSpPr/>
      </dsp:nvSpPr>
      <dsp:spPr bwMode="white">
        <a:xfrm>
          <a:off x="2124159" y="1333265"/>
          <a:ext cx="952332" cy="952332"/>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200"/>
            <a:t>IMSS</a:t>
          </a:r>
          <a:endParaRPr lang="en-US" altLang="zh-CN" sz="1200"/>
        </a:p>
      </dsp:txBody>
      <dsp:txXfrm>
        <a:off x="2124159" y="1333265"/>
        <a:ext cx="952332" cy="952332"/>
      </dsp:txXfrm>
    </dsp:sp>
    <dsp:sp modelId="{EC0B8BA3-D1A0-4681-887A-385E8DD367D4}">
      <dsp:nvSpPr>
        <dsp:cNvPr id="4" name="右箭头 3"/>
        <dsp:cNvSpPr/>
      </dsp:nvSpPr>
      <dsp:spPr bwMode="white">
        <a:xfrm rot="16199999">
          <a:off x="2499378" y="980902"/>
          <a:ext cx="201894" cy="32379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1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zh-CN" altLang="en-US"/>
        </a:p>
      </dsp:txBody>
      <dsp:txXfrm rot="16199999">
        <a:off x="2499378" y="980902"/>
        <a:ext cx="201894" cy="323793"/>
      </dsp:txXfrm>
    </dsp:sp>
    <dsp:sp modelId="{E439FB7C-643C-454F-9092-F27C7C66C5B0}">
      <dsp:nvSpPr>
        <dsp:cNvPr id="5" name="椭圆 4"/>
        <dsp:cNvSpPr/>
      </dsp:nvSpPr>
      <dsp:spPr bwMode="white">
        <a:xfrm>
          <a:off x="2124159" y="0"/>
          <a:ext cx="952332" cy="952332"/>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22860" tIns="22860" rIns="22860" bIns="228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800"/>
            <a:t>joy</a:t>
          </a:r>
          <a:endParaRPr lang="en-US" altLang="zh-CN" sz="1800"/>
        </a:p>
      </dsp:txBody>
      <dsp:txXfrm>
        <a:off x="2124159" y="0"/>
        <a:ext cx="952332" cy="952332"/>
      </dsp:txXfrm>
    </dsp:sp>
    <dsp:sp modelId="{51B1FAB1-4E98-4FB0-A578-378CD23DFED2}">
      <dsp:nvSpPr>
        <dsp:cNvPr id="12" name="右箭头 11"/>
        <dsp:cNvSpPr/>
      </dsp:nvSpPr>
      <dsp:spPr bwMode="white">
        <a:xfrm rot="-1079999">
          <a:off x="3133383" y="1441533"/>
          <a:ext cx="201894" cy="32379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1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p>
      </dsp:txBody>
      <dsp:txXfrm rot="-1079999">
        <a:off x="3133383" y="1441533"/>
        <a:ext cx="201894" cy="323793"/>
      </dsp:txXfrm>
    </dsp:sp>
    <dsp:sp modelId="{143C26FF-EC5A-4D5A-98DA-5FEB48C7EAC7}">
      <dsp:nvSpPr>
        <dsp:cNvPr id="13" name="椭圆 12"/>
        <dsp:cNvSpPr/>
      </dsp:nvSpPr>
      <dsp:spPr bwMode="white">
        <a:xfrm>
          <a:off x="3392169" y="921263"/>
          <a:ext cx="952332" cy="952332"/>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1000"/>
            <a:t>sadness</a:t>
          </a:r>
          <a:endParaRPr lang="en-US" sz="1000"/>
        </a:p>
      </dsp:txBody>
      <dsp:txXfrm>
        <a:off x="3392169" y="921263"/>
        <a:ext cx="952332" cy="952332"/>
      </dsp:txXfrm>
    </dsp:sp>
    <dsp:sp modelId="{7B6555EF-08DC-4AF8-B351-7FF0D98BC600}">
      <dsp:nvSpPr>
        <dsp:cNvPr id="6" name="右箭头 5"/>
        <dsp:cNvSpPr/>
      </dsp:nvSpPr>
      <dsp:spPr bwMode="white">
        <a:xfrm rot="3240000">
          <a:off x="2891214" y="2186851"/>
          <a:ext cx="201894" cy="32379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1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zh-CN" altLang="en-US"/>
        </a:p>
      </dsp:txBody>
      <dsp:txXfrm rot="3240000">
        <a:off x="2891214" y="2186851"/>
        <a:ext cx="201894" cy="323793"/>
      </dsp:txXfrm>
    </dsp:sp>
    <dsp:sp modelId="{DA72E5D4-62CF-433D-B5E8-B21F597C9891}">
      <dsp:nvSpPr>
        <dsp:cNvPr id="7" name="椭圆 6"/>
        <dsp:cNvSpPr/>
      </dsp:nvSpPr>
      <dsp:spPr bwMode="white">
        <a:xfrm>
          <a:off x="2907832" y="2411898"/>
          <a:ext cx="952332" cy="952332"/>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200"/>
            <a:t>disgus</a:t>
          </a:r>
          <a:r>
            <a:rPr lang="en-US" altLang="zh-CN" sz="1100"/>
            <a:t>t</a:t>
          </a:r>
          <a:endParaRPr lang="zh-CN" altLang="en-US" sz="1100"/>
        </a:p>
      </dsp:txBody>
      <dsp:txXfrm>
        <a:off x="2907832" y="2411898"/>
        <a:ext cx="952332" cy="952332"/>
      </dsp:txXfrm>
    </dsp:sp>
    <dsp:sp modelId="{BAA4AF61-D85D-4172-B49F-287A0B9C89FD}">
      <dsp:nvSpPr>
        <dsp:cNvPr id="8" name="右箭头 7"/>
        <dsp:cNvSpPr/>
      </dsp:nvSpPr>
      <dsp:spPr bwMode="white">
        <a:xfrm rot="7560000">
          <a:off x="2107541" y="2186851"/>
          <a:ext cx="201894" cy="32379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10800000" lIns="0" tIns="0" rIns="0" bIns="0" anchor="ctr"/>
        <a:lstStyle>
          <a:lvl1pPr algn="ctr">
            <a:defRPr sz="11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zh-CN" altLang="en-US"/>
        </a:p>
      </dsp:txBody>
      <dsp:txXfrm rot="7560000">
        <a:off x="2107541" y="2186851"/>
        <a:ext cx="201894" cy="323793"/>
      </dsp:txXfrm>
    </dsp:sp>
    <dsp:sp modelId="{9E9F3594-8892-41E8-B3EB-FCDEECCFF202}">
      <dsp:nvSpPr>
        <dsp:cNvPr id="9" name="椭圆 8"/>
        <dsp:cNvSpPr/>
      </dsp:nvSpPr>
      <dsp:spPr bwMode="white">
        <a:xfrm>
          <a:off x="1340486" y="2411898"/>
          <a:ext cx="952332" cy="952332"/>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17780" tIns="17780" rIns="17780" bIns="177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400"/>
            <a:t>a</a:t>
          </a:r>
          <a:r>
            <a:rPr lang="en-US" altLang="zh-CN" sz="1400"/>
            <a:t>nger</a:t>
          </a:r>
          <a:endParaRPr lang="en-US" altLang="zh-CN" sz="1400"/>
        </a:p>
      </dsp:txBody>
      <dsp:txXfrm>
        <a:off x="1340486" y="2411898"/>
        <a:ext cx="952332" cy="952332"/>
      </dsp:txXfrm>
    </dsp:sp>
    <dsp:sp modelId="{61326397-1233-4C08-8969-7FBCBC2B26B2}">
      <dsp:nvSpPr>
        <dsp:cNvPr id="10" name="右箭头 9"/>
        <dsp:cNvSpPr/>
      </dsp:nvSpPr>
      <dsp:spPr bwMode="white">
        <a:xfrm rot="11880000">
          <a:off x="1865373" y="1441533"/>
          <a:ext cx="201894" cy="323793"/>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10800000" lIns="0" tIns="0" rIns="0" bIns="0" anchor="ctr"/>
        <a:lstStyle>
          <a:lvl1pPr algn="ctr">
            <a:defRPr sz="11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endParaRPr lang="zh-CN" altLang="en-US"/>
        </a:p>
      </dsp:txBody>
      <dsp:txXfrm rot="11880000">
        <a:off x="1865373" y="1441533"/>
        <a:ext cx="201894" cy="323793"/>
      </dsp:txXfrm>
    </dsp:sp>
    <dsp:sp modelId="{EFD94A1D-1705-44D4-9F71-52ACA21AC469}">
      <dsp:nvSpPr>
        <dsp:cNvPr id="11" name="椭圆 10"/>
        <dsp:cNvSpPr/>
      </dsp:nvSpPr>
      <dsp:spPr bwMode="white">
        <a:xfrm>
          <a:off x="856149" y="921263"/>
          <a:ext cx="952332" cy="952332"/>
        </a:xfrm>
        <a:prstGeom prst="ellipse">
          <a:avLst/>
        </a:prstGeom>
      </dsp:spPr>
      <dsp:style>
        <a:lnRef idx="2">
          <a:schemeClr val="lt1"/>
        </a:lnRef>
        <a:fillRef idx="1">
          <a:schemeClr val="accent1"/>
        </a:fillRef>
        <a:effectRef idx="0">
          <a:scrgbClr r="0" g="0" b="0"/>
        </a:effectRef>
        <a:fontRef idx="minor">
          <a:schemeClr val="lt1"/>
        </a:fontRef>
      </dsp:style>
      <dsp:txBody>
        <a:bodyPr vert="horz" wrap="square" lIns="22860" tIns="22860" rIns="22860" bIns="228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1800"/>
            <a:t>fea</a:t>
          </a:r>
          <a:r>
            <a:rPr lang="en-US" altLang="zh-CN" sz="1800"/>
            <a:t>r</a:t>
          </a:r>
          <a:endParaRPr lang="en-US" altLang="zh-CN" sz="1800"/>
        </a:p>
      </dsp:txBody>
      <dsp:txXfrm>
        <a:off x="856149" y="921263"/>
        <a:ext cx="952332" cy="952332"/>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771505" cy="4894580"/>
        <a:chOff x="0" y="0"/>
        <a:chExt cx="10771505" cy="4894580"/>
      </a:xfrm>
    </dsp:grpSpPr>
    <dsp:sp modelId="{6AC0E5DB-0F5E-47D7-B761-D00F4FF55FCC}">
      <dsp:nvSpPr>
        <dsp:cNvPr id="3" name="燕尾形 2"/>
        <dsp:cNvSpPr/>
      </dsp:nvSpPr>
      <dsp:spPr bwMode="white">
        <a:xfrm rot="5400000">
          <a:off x="-134644" y="134644"/>
          <a:ext cx="897630" cy="628341"/>
        </a:xfrm>
        <a:prstGeom prst="chevron">
          <a:avLst/>
        </a:prstGeom>
      </dsp:spPr>
      <dsp:style>
        <a:lnRef idx="2">
          <a:schemeClr val="accent1">
            <a:shade val="80000"/>
          </a:schemeClr>
        </a:lnRef>
        <a:fillRef idx="1">
          <a:schemeClr val="lt1"/>
        </a:fillRef>
        <a:effectRef idx="0">
          <a:scrgbClr r="0" g="0" b="0"/>
        </a:effectRef>
        <a:fontRef idx="minor">
          <a:schemeClr val="lt1"/>
        </a:fontRef>
      </dsp:style>
      <dsp:txBody>
        <a:bodyPr rot="-5400000" vert="horz" wrap="square" lIns="9525" tIns="9525" rIns="9525" bIns="9525"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altLang="en-US">
            <a:solidFill>
              <a:schemeClr val="dk1"/>
            </a:solidFill>
          </a:endParaRPr>
        </a:p>
      </dsp:txBody>
      <dsp:txXfrm rot="5400000">
        <a:off x="-134644" y="134644"/>
        <a:ext cx="897630" cy="628341"/>
      </dsp:txXfrm>
    </dsp:sp>
    <dsp:sp modelId="{5F6E26C5-2FFE-4B19-9944-49D38A2AF6C8}">
      <dsp:nvSpPr>
        <dsp:cNvPr id="4" name="同侧圆角矩形 3"/>
        <dsp:cNvSpPr/>
      </dsp:nvSpPr>
      <dsp:spPr bwMode="white">
        <a:xfrm rot="5400000">
          <a:off x="5408193" y="-4779852"/>
          <a:ext cx="583459" cy="10143164"/>
        </a:xfrm>
        <a:prstGeom prst="round2SameRect">
          <a:avLst/>
        </a:prstGeom>
      </dsp:spPr>
      <dsp:style>
        <a:lnRef idx="2">
          <a:schemeClr val="accent1"/>
        </a:lnRef>
        <a:fillRef idx="1">
          <a:schemeClr val="accent1">
            <a:alpha val="90000"/>
            <a:tint val="40000"/>
          </a:schemeClr>
        </a:fillRef>
        <a:effectRef idx="0">
          <a:scrgbClr r="0" g="0" b="0"/>
        </a:effectRef>
        <a:fontRef idx="minor"/>
      </dsp:style>
      <dsp:txBody>
        <a:bodyPr rot="-5400000" vert="horz" wrap="square" lIns="113792" tIns="10160" rIns="10160" bIns="10160" anchor="ctr"/>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a:solidFill>
                <a:schemeClr val="dk1"/>
              </a:solidFill>
              <a:sym typeface="+mn-ea"/>
            </a:rPr>
            <a:t>提</a:t>
          </a:r>
          <a:r>
            <a:rPr lang="zh-CN">
              <a:solidFill>
                <a:schemeClr val="dk1"/>
              </a:solidFill>
              <a:sym typeface="+mn-ea"/>
            </a:rPr>
            <a:t>出了一个理论模型来解释股票收益与由投资者情绪驱动的市场误解之间的关系</a:t>
          </a:r>
          <a:endParaRPr lang="zh-CN">
            <a:solidFill>
              <a:schemeClr val="dk1"/>
            </a:solidFill>
          </a:endParaRPr>
        </a:p>
      </dsp:txBody>
      <dsp:txXfrm rot="5400000">
        <a:off x="5408193" y="-4779852"/>
        <a:ext cx="583459" cy="10143164"/>
      </dsp:txXfrm>
    </dsp:sp>
    <dsp:sp modelId="{34708EF2-E644-4EA1-8F90-1E1431EF7DE2}">
      <dsp:nvSpPr>
        <dsp:cNvPr id="5" name="燕尾形 4"/>
        <dsp:cNvSpPr/>
      </dsp:nvSpPr>
      <dsp:spPr bwMode="white">
        <a:xfrm rot="5400000">
          <a:off x="-134644" y="934035"/>
          <a:ext cx="897630" cy="628341"/>
        </a:xfrm>
        <a:prstGeom prst="chevron">
          <a:avLst/>
        </a:prstGeom>
      </dsp:spPr>
      <dsp:style>
        <a:lnRef idx="2">
          <a:schemeClr val="accent1">
            <a:shade val="80000"/>
          </a:schemeClr>
        </a:lnRef>
        <a:fillRef idx="1">
          <a:schemeClr val="lt1"/>
        </a:fillRef>
        <a:effectRef idx="0">
          <a:scrgbClr r="0" g="0" b="0"/>
        </a:effectRef>
        <a:fontRef idx="minor">
          <a:schemeClr val="lt1"/>
        </a:fontRef>
      </dsp:style>
      <dsp:txBody>
        <a:bodyPr rot="-5400000" vert="horz" wrap="square" lIns="9525" tIns="9525" rIns="9525" bIns="9525"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altLang="en-US">
            <a:solidFill>
              <a:schemeClr val="dk1"/>
            </a:solidFill>
          </a:endParaRPr>
        </a:p>
      </dsp:txBody>
      <dsp:txXfrm rot="5400000">
        <a:off x="-134644" y="934035"/>
        <a:ext cx="897630" cy="628341"/>
      </dsp:txXfrm>
    </dsp:sp>
    <dsp:sp modelId="{310C81A8-1BA0-454F-84B4-C52A6AB6B4DE}">
      <dsp:nvSpPr>
        <dsp:cNvPr id="6" name="同侧圆角矩形 5"/>
        <dsp:cNvSpPr/>
      </dsp:nvSpPr>
      <dsp:spPr bwMode="white">
        <a:xfrm rot="5400000">
          <a:off x="5408193" y="-3980462"/>
          <a:ext cx="583459" cy="10143164"/>
        </a:xfrm>
        <a:prstGeom prst="round2SameRect">
          <a:avLst/>
        </a:prstGeom>
      </dsp:spPr>
      <dsp:style>
        <a:lnRef idx="2">
          <a:schemeClr val="accent1"/>
        </a:lnRef>
        <a:fillRef idx="1">
          <a:schemeClr val="accent1">
            <a:alpha val="90000"/>
            <a:tint val="40000"/>
          </a:schemeClr>
        </a:fillRef>
        <a:effectRef idx="0">
          <a:scrgbClr r="0" g="0" b="0"/>
        </a:effectRef>
        <a:fontRef idx="minor"/>
      </dsp:style>
      <dsp:txBody>
        <a:bodyPr rot="-5400000" vert="horz" wrap="square" lIns="113792" tIns="10160" rIns="10160" bIns="10160" anchor="ctr"/>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a:solidFill>
                <a:schemeClr val="dk1"/>
              </a:solidFill>
              <a:sym typeface="+mn-ea"/>
            </a:rPr>
            <a:t>提</a:t>
          </a:r>
          <a:r>
            <a:rPr lang="zh-CN">
              <a:solidFill>
                <a:schemeClr val="dk1"/>
              </a:solidFill>
              <a:sym typeface="+mn-ea"/>
            </a:rPr>
            <a:t>取中国主流社交网站新浪微博上关于宏观经济的微博，通过机器学习方法衡量投资者的宏观经济情绪</a:t>
          </a:r>
          <a:endParaRPr lang="en-US" altLang="zh-CN">
            <a:solidFill>
              <a:schemeClr val="dk1"/>
            </a:solidFill>
            <a:sym typeface="+mn-ea"/>
          </a:endParaRPr>
        </a:p>
      </dsp:txBody>
      <dsp:txXfrm rot="5400000">
        <a:off x="5408193" y="-3980462"/>
        <a:ext cx="583459" cy="10143164"/>
      </dsp:txXfrm>
    </dsp:sp>
    <dsp:sp modelId="{7F63B742-AE5A-4900-979E-A37A6024F6D0}">
      <dsp:nvSpPr>
        <dsp:cNvPr id="7" name="燕尾形 6"/>
        <dsp:cNvSpPr/>
      </dsp:nvSpPr>
      <dsp:spPr bwMode="white">
        <a:xfrm rot="5400000">
          <a:off x="-134644" y="1733425"/>
          <a:ext cx="897630" cy="628341"/>
        </a:xfrm>
        <a:prstGeom prst="chevron">
          <a:avLst/>
        </a:prstGeom>
      </dsp:spPr>
      <dsp:style>
        <a:lnRef idx="2">
          <a:schemeClr val="accent1">
            <a:shade val="80000"/>
          </a:schemeClr>
        </a:lnRef>
        <a:fillRef idx="1">
          <a:schemeClr val="lt1"/>
        </a:fillRef>
        <a:effectRef idx="0">
          <a:scrgbClr r="0" g="0" b="0"/>
        </a:effectRef>
        <a:fontRef idx="minor">
          <a:schemeClr val="lt1"/>
        </a:fontRef>
      </dsp:style>
      <dsp:txBody>
        <a:bodyPr rot="-5400000" vert="horz" wrap="square" lIns="9525" tIns="9525" rIns="9525" bIns="9525"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altLang="en-US">
            <a:solidFill>
              <a:schemeClr val="dk1"/>
            </a:solidFill>
          </a:endParaRPr>
        </a:p>
      </dsp:txBody>
      <dsp:txXfrm rot="5400000">
        <a:off x="-134644" y="1733425"/>
        <a:ext cx="897630" cy="628341"/>
      </dsp:txXfrm>
    </dsp:sp>
    <dsp:sp modelId="{4D866006-AFBD-4C7F-A224-401176A1BB04}">
      <dsp:nvSpPr>
        <dsp:cNvPr id="8" name="同侧圆角矩形 7"/>
        <dsp:cNvSpPr/>
      </dsp:nvSpPr>
      <dsp:spPr bwMode="white">
        <a:xfrm rot="5400000">
          <a:off x="5408193" y="-3181072"/>
          <a:ext cx="583459" cy="10143164"/>
        </a:xfrm>
        <a:prstGeom prst="round2SameRect">
          <a:avLst/>
        </a:prstGeom>
      </dsp:spPr>
      <dsp:style>
        <a:lnRef idx="2">
          <a:schemeClr val="accent1"/>
        </a:lnRef>
        <a:fillRef idx="1">
          <a:schemeClr val="accent1">
            <a:alpha val="90000"/>
            <a:tint val="40000"/>
          </a:schemeClr>
        </a:fillRef>
        <a:effectRef idx="0">
          <a:scrgbClr r="0" g="0" b="0"/>
        </a:effectRef>
        <a:fontRef idx="minor"/>
      </dsp:style>
      <dsp:txBody>
        <a:bodyPr rot="-5400000" vert="horz" wrap="square" lIns="113792" tIns="10160" rIns="10160" bIns="10160" anchor="ctr"/>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a:solidFill>
                <a:schemeClr val="dk1"/>
              </a:solidFill>
              <a:sym typeface="+mn-ea"/>
            </a:rPr>
            <a:t>测</a:t>
          </a:r>
          <a:r>
            <a:rPr lang="zh-CN">
              <a:solidFill>
                <a:schemeClr val="dk1"/>
              </a:solidFill>
              <a:sym typeface="+mn-ea"/>
            </a:rPr>
            <a:t>度了缓解宏观经济条件影响的正交化情绪，然后采用控制宏观经济变量的回归分析方法，测度了投资者IMSs对上证综指股票收益的净效应</a:t>
          </a:r>
          <a:endParaRPr lang="zh-CN">
            <a:solidFill>
              <a:schemeClr val="dk1"/>
            </a:solidFill>
          </a:endParaRPr>
        </a:p>
      </dsp:txBody>
      <dsp:txXfrm rot="5400000">
        <a:off x="5408193" y="-3181072"/>
        <a:ext cx="583459" cy="10143164"/>
      </dsp:txXfrm>
    </dsp:sp>
    <dsp:sp modelId="{DD5AD478-4CB7-425E-8B74-DB7835CD8E2D}">
      <dsp:nvSpPr>
        <dsp:cNvPr id="9" name="燕尾形 8"/>
        <dsp:cNvSpPr/>
      </dsp:nvSpPr>
      <dsp:spPr bwMode="white">
        <a:xfrm rot="5400000">
          <a:off x="-134644" y="2532815"/>
          <a:ext cx="897630" cy="628341"/>
        </a:xfrm>
        <a:prstGeom prst="chevron">
          <a:avLst/>
        </a:prstGeom>
      </dsp:spPr>
      <dsp:style>
        <a:lnRef idx="2">
          <a:schemeClr val="accent1">
            <a:shade val="80000"/>
          </a:schemeClr>
        </a:lnRef>
        <a:fillRef idx="1">
          <a:schemeClr val="lt1"/>
        </a:fillRef>
        <a:effectRef idx="0">
          <a:scrgbClr r="0" g="0" b="0"/>
        </a:effectRef>
        <a:fontRef idx="minor">
          <a:schemeClr val="lt1"/>
        </a:fontRef>
      </dsp:style>
      <dsp:txBody>
        <a:bodyPr rot="-5400000" vert="horz" wrap="square" lIns="9525" tIns="9525" rIns="9525" bIns="9525"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altLang="en-US">
            <a:solidFill>
              <a:schemeClr val="dk1"/>
            </a:solidFill>
          </a:endParaRPr>
        </a:p>
      </dsp:txBody>
      <dsp:txXfrm rot="5400000">
        <a:off x="-134644" y="2532815"/>
        <a:ext cx="897630" cy="628341"/>
      </dsp:txXfrm>
    </dsp:sp>
    <dsp:sp modelId="{4AB67194-BA7D-465E-9EF2-C8ED98709E21}">
      <dsp:nvSpPr>
        <dsp:cNvPr id="10" name="同侧圆角矩形 9"/>
        <dsp:cNvSpPr/>
      </dsp:nvSpPr>
      <dsp:spPr bwMode="white">
        <a:xfrm rot="5400000">
          <a:off x="5408193" y="-2381682"/>
          <a:ext cx="583459" cy="10143164"/>
        </a:xfrm>
        <a:prstGeom prst="round2SameRect">
          <a:avLst/>
        </a:prstGeom>
      </dsp:spPr>
      <dsp:style>
        <a:lnRef idx="2">
          <a:schemeClr val="accent1"/>
        </a:lnRef>
        <a:fillRef idx="1">
          <a:schemeClr val="accent1">
            <a:alpha val="90000"/>
            <a:tint val="40000"/>
          </a:schemeClr>
        </a:fillRef>
        <a:effectRef idx="0">
          <a:scrgbClr r="0" g="0" b="0"/>
        </a:effectRef>
        <a:fontRef idx="minor"/>
      </dsp:style>
      <dsp:txBody>
        <a:bodyPr rot="-5400000" vert="horz" wrap="square" lIns="113792" tIns="10160" rIns="10160" bIns="10160" anchor="ctr"/>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a:solidFill>
                <a:schemeClr val="dk1"/>
              </a:solidFill>
              <a:sym typeface="+mn-ea"/>
            </a:rPr>
            <a:t>估</a:t>
          </a:r>
          <a:r>
            <a:rPr>
              <a:solidFill>
                <a:schemeClr val="dk1"/>
              </a:solidFill>
              <a:sym typeface="+mn-ea"/>
            </a:rPr>
            <a:t>计</a:t>
          </a:r>
          <a:r>
            <a:rPr lang="zh-CN">
              <a:solidFill>
                <a:schemeClr val="dk1"/>
              </a:solidFill>
              <a:sym typeface="+mn-ea"/>
            </a:rPr>
            <a:t>了使用</a:t>
          </a:r>
          <a:r>
            <a:rPr>
              <a:solidFill>
                <a:schemeClr val="dk1"/>
              </a:solidFill>
              <a:sym typeface="+mn-ea"/>
            </a:rPr>
            <a:t>I</a:t>
          </a:r>
          <a:r>
            <a:rPr>
              <a:solidFill>
                <a:schemeClr val="dk1"/>
              </a:solidFill>
              <a:sym typeface="+mn-ea"/>
            </a:rPr>
            <a:t>M</a:t>
          </a:r>
          <a:r>
            <a:rPr lang="en-US">
              <a:solidFill>
                <a:schemeClr val="dk1"/>
              </a:solidFill>
              <a:sym typeface="+mn-ea"/>
            </a:rPr>
            <a:t>Ss</a:t>
          </a:r>
          <a:r>
            <a:rPr>
              <a:solidFill>
                <a:schemeClr val="dk1"/>
              </a:solidFill>
              <a:sym typeface="+mn-ea"/>
            </a:rPr>
            <a:t>是</a:t>
          </a:r>
          <a:r>
            <a:rPr>
              <a:solidFill>
                <a:schemeClr val="dk1"/>
              </a:solidFill>
              <a:sym typeface="+mn-ea"/>
            </a:rPr>
            <a:t>否</a:t>
          </a:r>
          <a:r>
            <a:rPr lang="zh-CN">
              <a:solidFill>
                <a:schemeClr val="dk1"/>
              </a:solidFill>
              <a:sym typeface="+mn-ea"/>
            </a:rPr>
            <a:t>可以提高股票收益的可预测性</a:t>
          </a:r>
          <a:endParaRPr lang="zh-CN">
            <a:solidFill>
              <a:schemeClr val="dk1"/>
            </a:solidFill>
          </a:endParaRPr>
        </a:p>
      </dsp:txBody>
      <dsp:txXfrm rot="5400000">
        <a:off x="5408193" y="-2381682"/>
        <a:ext cx="583459" cy="10143164"/>
      </dsp:txXfrm>
    </dsp:sp>
    <dsp:sp modelId="{A2402DA4-BC98-474D-BFBA-978AF108C0A4}">
      <dsp:nvSpPr>
        <dsp:cNvPr id="11" name="燕尾形 10"/>
        <dsp:cNvSpPr/>
      </dsp:nvSpPr>
      <dsp:spPr bwMode="white">
        <a:xfrm rot="5400000">
          <a:off x="-134644" y="3332205"/>
          <a:ext cx="897630" cy="628341"/>
        </a:xfrm>
        <a:prstGeom prst="chevron">
          <a:avLst/>
        </a:prstGeom>
      </dsp:spPr>
      <dsp:style>
        <a:lnRef idx="2">
          <a:schemeClr val="accent1">
            <a:shade val="80000"/>
          </a:schemeClr>
        </a:lnRef>
        <a:fillRef idx="1">
          <a:schemeClr val="lt1"/>
        </a:fillRef>
        <a:effectRef idx="0">
          <a:scrgbClr r="0" g="0" b="0"/>
        </a:effectRef>
        <a:fontRef idx="minor">
          <a:schemeClr val="lt1"/>
        </a:fontRef>
      </dsp:style>
      <dsp:txBody>
        <a:bodyPr rot="-5400000" vert="horz" wrap="square" lIns="9525" tIns="9525" rIns="9525" bIns="952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b="0" i="0" u="none" baseline="0">
              <a:solidFill>
                <a:schemeClr val="dk1"/>
              </a:solidFill>
              <a:rtl val="0"/>
            </a:rPr>
            <a:t>性</a:t>
          </a:r>
          <a:endParaRPr altLang="en-US">
            <a:solidFill>
              <a:schemeClr val="dk1"/>
            </a:solidFill>
          </a:endParaRPr>
        </a:p>
      </dsp:txBody>
      <dsp:txXfrm rot="5400000">
        <a:off x="-134644" y="3332205"/>
        <a:ext cx="897630" cy="628341"/>
      </dsp:txXfrm>
    </dsp:sp>
    <dsp:sp modelId="{86D05557-4567-4CCC-BC49-4ACBE174718F}">
      <dsp:nvSpPr>
        <dsp:cNvPr id="12" name="同侧圆角矩形 11"/>
        <dsp:cNvSpPr/>
      </dsp:nvSpPr>
      <dsp:spPr bwMode="white">
        <a:xfrm rot="5400000">
          <a:off x="5408193" y="-1582292"/>
          <a:ext cx="583459" cy="10143164"/>
        </a:xfrm>
        <a:prstGeom prst="round2SameRect">
          <a:avLst/>
        </a:prstGeom>
      </dsp:spPr>
      <dsp:style>
        <a:lnRef idx="2">
          <a:schemeClr val="accent1"/>
        </a:lnRef>
        <a:fillRef idx="1">
          <a:schemeClr val="accent1">
            <a:alpha val="90000"/>
            <a:tint val="40000"/>
          </a:schemeClr>
        </a:fillRef>
        <a:effectRef idx="0">
          <a:scrgbClr r="0" g="0" b="0"/>
        </a:effectRef>
        <a:fontRef idx="minor"/>
      </dsp:style>
      <dsp:txBody>
        <a:bodyPr rot="-5400000" vert="horz" wrap="square" lIns="113792" tIns="10160" rIns="10160" bIns="10160" anchor="ctr"/>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a:solidFill>
                <a:schemeClr val="dk1"/>
              </a:solidFill>
              <a:sym typeface="+mn-ea"/>
            </a:rPr>
            <a:t>基</a:t>
          </a:r>
          <a:r>
            <a:rPr lang="zh-CN">
              <a:solidFill>
                <a:schemeClr val="dk1"/>
              </a:solidFill>
              <a:sym typeface="+mn-ea"/>
            </a:rPr>
            <a:t>于五种正交情绪的第一主成分和假日数据的结果证实了研究结果的稳健性</a:t>
          </a:r>
          <a:endParaRPr lang="zh-CN">
            <a:solidFill>
              <a:schemeClr val="dk1"/>
            </a:solidFill>
          </a:endParaRPr>
        </a:p>
      </dsp:txBody>
      <dsp:txXfrm rot="5400000">
        <a:off x="5408193" y="-1582292"/>
        <a:ext cx="583459" cy="10143164"/>
      </dsp:txXfrm>
    </dsp:sp>
    <dsp:sp modelId="{FC3DCE15-0D51-4568-8BD5-8F1CF7D547CF}">
      <dsp:nvSpPr>
        <dsp:cNvPr id="13" name="燕尾形 12"/>
        <dsp:cNvSpPr/>
      </dsp:nvSpPr>
      <dsp:spPr bwMode="white">
        <a:xfrm rot="5400000">
          <a:off x="-134644" y="4131595"/>
          <a:ext cx="897630" cy="628341"/>
        </a:xfrm>
        <a:prstGeom prst="chevron">
          <a:avLst/>
        </a:prstGeom>
      </dsp:spPr>
      <dsp:style>
        <a:lnRef idx="2">
          <a:schemeClr val="accent1">
            <a:shade val="80000"/>
          </a:schemeClr>
        </a:lnRef>
        <a:fillRef idx="1">
          <a:schemeClr val="lt1"/>
        </a:fillRef>
        <a:effectRef idx="0">
          <a:scrgbClr r="0" g="0" b="0"/>
        </a:effectRef>
        <a:fontRef idx="minor">
          <a:schemeClr val="lt1"/>
        </a:fontRef>
      </dsp:style>
      <dsp:txBody>
        <a:bodyPr rot="-5400000" vert="horz" wrap="square" lIns="9525" tIns="9525" rIns="9525" bIns="9525"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endParaRPr altLang="en-US">
            <a:solidFill>
              <a:schemeClr val="dk1"/>
            </a:solidFill>
          </a:endParaRPr>
        </a:p>
      </dsp:txBody>
      <dsp:txXfrm rot="5400000">
        <a:off x="-134644" y="4131595"/>
        <a:ext cx="897630" cy="628341"/>
      </dsp:txXfrm>
    </dsp:sp>
    <dsp:sp modelId="{745E51C0-439B-4CBB-ADBE-73A016D35B70}">
      <dsp:nvSpPr>
        <dsp:cNvPr id="14" name="同侧圆角矩形 13"/>
        <dsp:cNvSpPr/>
      </dsp:nvSpPr>
      <dsp:spPr bwMode="white">
        <a:xfrm rot="5400000">
          <a:off x="5408193" y="-782902"/>
          <a:ext cx="583459" cy="10143164"/>
        </a:xfrm>
        <a:prstGeom prst="round2SameRect">
          <a:avLst/>
        </a:prstGeom>
      </dsp:spPr>
      <dsp:style>
        <a:lnRef idx="2">
          <a:schemeClr val="accent1"/>
        </a:lnRef>
        <a:fillRef idx="1">
          <a:schemeClr val="accent1">
            <a:alpha val="90000"/>
            <a:tint val="40000"/>
          </a:schemeClr>
        </a:fillRef>
        <a:effectRef idx="0">
          <a:scrgbClr r="0" g="0" b="0"/>
        </a:effectRef>
        <a:fontRef idx="minor"/>
      </dsp:style>
      <dsp:txBody>
        <a:bodyPr rot="-5400000" vert="horz" wrap="square" lIns="113792" tIns="10160" rIns="10160" bIns="10160" anchor="ctr"/>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1">
            <a:lnSpc>
              <a:spcPct val="100000"/>
            </a:lnSpc>
            <a:spcBef>
              <a:spcPct val="0"/>
            </a:spcBef>
            <a:spcAft>
              <a:spcPct val="15000"/>
            </a:spcAft>
            <a:buChar char="•"/>
          </a:pPr>
          <a:r>
            <a:rPr>
              <a:solidFill>
                <a:schemeClr val="dk1"/>
              </a:solidFill>
              <a:sym typeface="+mn-ea"/>
            </a:rPr>
            <a:t>最</a:t>
          </a:r>
          <a:r>
            <a:rPr lang="zh-CN">
              <a:solidFill>
                <a:schemeClr val="dk1"/>
              </a:solidFill>
              <a:sym typeface="+mn-ea"/>
            </a:rPr>
            <a:t>后，通过线性和非线性模型比较了IMSs的样本外可预测性</a:t>
          </a:r>
          <a:endParaRPr lang="zh-CN">
            <a:solidFill>
              <a:schemeClr val="dk1"/>
            </a:solidFill>
          </a:endParaRPr>
        </a:p>
      </dsp:txBody>
      <dsp:txXfrm rot="5400000">
        <a:off x="5408193" y="-782902"/>
        <a:ext cx="583459" cy="10143164"/>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515600" cy="4351655"/>
        <a:chOff x="0" y="0"/>
        <a:chExt cx="10515600" cy="4351655"/>
      </a:xfrm>
    </dsp:grpSpPr>
    <dsp:sp modelId="{C268D67E-316B-42D2-A71C-60E2383F0A69}">
      <dsp:nvSpPr>
        <dsp:cNvPr id="3" name="右箭头 2"/>
        <dsp:cNvSpPr/>
      </dsp:nvSpPr>
      <dsp:spPr bwMode="white">
        <a:xfrm>
          <a:off x="788670" y="0"/>
          <a:ext cx="8938260" cy="4351655"/>
        </a:xfrm>
        <a:prstGeom prst="rightArrow">
          <a:avLst/>
        </a:prstGeom>
      </dsp:spPr>
      <dsp:style>
        <a:lnRef idx="0">
          <a:schemeClr val="accent3"/>
        </a:lnRef>
        <a:fillRef idx="1">
          <a:schemeClr val="accent3">
            <a:tint val="40000"/>
          </a:schemeClr>
        </a:fillRef>
        <a:effectRef idx="0">
          <a:scrgbClr r="0" g="0" b="0"/>
        </a:effectRef>
        <a:fontRef idx="minor"/>
      </dsp:style>
      <dsp:txXfrm>
        <a:off x="788670" y="0"/>
        <a:ext cx="8938260" cy="4351655"/>
      </dsp:txXfrm>
    </dsp:sp>
    <dsp:sp modelId="{C30A2C96-890B-47A2-8F0E-2D8FFB4716EF}">
      <dsp:nvSpPr>
        <dsp:cNvPr id="4" name="圆角矩形 3"/>
        <dsp:cNvSpPr/>
      </dsp:nvSpPr>
      <dsp:spPr bwMode="white">
        <a:xfrm>
          <a:off x="0" y="1305496"/>
          <a:ext cx="2336800" cy="1740662"/>
        </a:xfrm>
        <a:prstGeom prst="roundRect">
          <a:avLst/>
        </a:prstGeom>
      </dsp:spPr>
      <dsp:style>
        <a:lnRef idx="2">
          <a:schemeClr val="accent3">
            <a:shade val="80000"/>
          </a:schemeClr>
        </a:lnRef>
        <a:fillRef idx="1">
          <a:schemeClr val="lt1"/>
        </a:fillRef>
        <a:effectRef idx="0">
          <a:scrgbClr r="0" g="0" b="0"/>
        </a:effectRef>
        <a:fontRef idx="minor">
          <a:schemeClr val="lt1"/>
        </a:fontRef>
      </dsp:style>
      <dsp:txBody>
        <a:bodyPr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b="0" i="0" u="none" baseline="0">
              <a:solidFill>
                <a:schemeClr val="dk1"/>
              </a:solidFill>
              <a:rtl val="0"/>
            </a:rPr>
            <a:t>首先考虑到</a:t>
          </a:r>
          <a:r>
            <a:rPr lang="en-US" b="0" i="0" u="none" baseline="0">
              <a:solidFill>
                <a:schemeClr val="dk1"/>
              </a:solidFill>
              <a:rtl val="0"/>
            </a:rPr>
            <a:t>IMSs</a:t>
          </a:r>
          <a:r>
            <a:rPr lang="zh-CN" b="0" i="0" u="none" baseline="0">
              <a:solidFill>
                <a:schemeClr val="dk1"/>
              </a:solidFill>
              <a:rtl val="0"/>
            </a:rPr>
            <a:t>滞后期对股票收益的影响，分别考虑了</a:t>
          </a:r>
          <a:r>
            <a:rPr lang="en-US" b="0" i="0" u="none" baseline="0">
              <a:solidFill>
                <a:schemeClr val="dk1"/>
              </a:solidFill>
              <a:rtl val="0"/>
            </a:rPr>
            <a:t>1-5</a:t>
          </a:r>
          <a:r>
            <a:rPr lang="zh-CN" b="0" i="0" u="none" baseline="0">
              <a:solidFill>
                <a:schemeClr val="dk1"/>
              </a:solidFill>
              <a:rtl val="0"/>
            </a:rPr>
            <a:t>个滞后期进入模型</a:t>
          </a:r>
          <a:endParaRPr altLang="en-US">
            <a:solidFill>
              <a:schemeClr val="dk1"/>
            </a:solidFill>
          </a:endParaRPr>
        </a:p>
      </dsp:txBody>
      <dsp:txXfrm>
        <a:off x="0" y="1305496"/>
        <a:ext cx="2336800" cy="1740662"/>
      </dsp:txXfrm>
    </dsp:sp>
    <dsp:sp modelId="{4E7C2454-9E73-4FC4-A359-75F65AAA3C4B}">
      <dsp:nvSpPr>
        <dsp:cNvPr id="5" name="圆角矩形 4"/>
        <dsp:cNvSpPr/>
      </dsp:nvSpPr>
      <dsp:spPr bwMode="white">
        <a:xfrm>
          <a:off x="2726267" y="1305496"/>
          <a:ext cx="2336800" cy="1740662"/>
        </a:xfrm>
        <a:prstGeom prst="roundRect">
          <a:avLst/>
        </a:prstGeom>
      </dsp:spPr>
      <dsp:style>
        <a:lnRef idx="2">
          <a:schemeClr val="accent3">
            <a:shade val="80000"/>
          </a:schemeClr>
        </a:lnRef>
        <a:fillRef idx="1">
          <a:schemeClr val="lt1"/>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b="0" i="0" u="none" baseline="0">
              <a:solidFill>
                <a:schemeClr val="dk1"/>
              </a:solidFill>
              <a:rtl val="0"/>
            </a:rPr>
            <a:t>考虑想测度</a:t>
          </a:r>
          <a:r>
            <a:rPr lang="en-US" b="0" i="0" u="none" baseline="0">
              <a:solidFill>
                <a:schemeClr val="dk1"/>
              </a:solidFill>
              <a:rtl val="0"/>
            </a:rPr>
            <a:t>IMSs</a:t>
          </a:r>
          <a:r>
            <a:rPr lang="zh-CN" b="0" i="0" u="none" baseline="0">
              <a:solidFill>
                <a:schemeClr val="dk1"/>
              </a:solidFill>
              <a:rtl val="0"/>
            </a:rPr>
            <a:t>对股票净收益的影响，除了之前定义的两个控制变量，这里还将周一、周五和一月份的数据作为虚拟变量</a:t>
          </a:r>
          <a:endParaRPr altLang="en-US">
            <a:solidFill>
              <a:schemeClr val="dk1"/>
            </a:solidFill>
          </a:endParaRPr>
        </a:p>
      </dsp:txBody>
      <dsp:txXfrm>
        <a:off x="2726267" y="1305496"/>
        <a:ext cx="2336800" cy="1740662"/>
      </dsp:txXfrm>
    </dsp:sp>
    <dsp:sp modelId="{10697C71-08DD-4F6B-B5BC-3752C864DA14}">
      <dsp:nvSpPr>
        <dsp:cNvPr id="6" name="圆角矩形 5"/>
        <dsp:cNvSpPr/>
      </dsp:nvSpPr>
      <dsp:spPr bwMode="white">
        <a:xfrm>
          <a:off x="5452533" y="1305496"/>
          <a:ext cx="2336800" cy="1740662"/>
        </a:xfrm>
        <a:prstGeom prst="roundRect">
          <a:avLst/>
        </a:prstGeom>
      </dsp:spPr>
      <dsp:style>
        <a:lnRef idx="2">
          <a:schemeClr val="accent3">
            <a:shade val="80000"/>
          </a:schemeClr>
        </a:lnRef>
        <a:fillRef idx="1">
          <a:schemeClr val="lt1"/>
        </a:fillRef>
        <a:effectRef idx="0">
          <a:scrgbClr r="0" g="0" b="0"/>
        </a:effectRef>
        <a:fontRef idx="minor">
          <a:schemeClr val="lt1"/>
        </a:fontRef>
      </dsp:style>
      <dsp:txBody>
        <a:bodyPr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b="0" i="0" u="none" baseline="0">
              <a:solidFill>
                <a:schemeClr val="dk1"/>
              </a:solidFill>
              <a:rtl val="0"/>
            </a:rPr>
            <a:t>根据式</a:t>
          </a:r>
          <a:r>
            <a:rPr lang="en-US" b="0" i="0" u="none" baseline="0">
              <a:solidFill>
                <a:schemeClr val="dk1"/>
              </a:solidFill>
              <a:rtl val="0"/>
            </a:rPr>
            <a:t>11</a:t>
          </a:r>
          <a:r>
            <a:rPr lang="zh-CN" b="0" i="0" u="none" baseline="0">
              <a:solidFill>
                <a:schemeClr val="dk1"/>
              </a:solidFill>
              <a:rtl val="0"/>
            </a:rPr>
            <a:t>进行时间序列建模，如果残差中存在自回归条件异方差，就用式</a:t>
          </a:r>
          <a:r>
            <a:rPr lang="en-US" b="0" i="0" u="none" baseline="0">
              <a:solidFill>
                <a:schemeClr val="dk1"/>
              </a:solidFill>
              <a:rtl val="0"/>
            </a:rPr>
            <a:t>14</a:t>
          </a:r>
          <a:r>
            <a:rPr lang="zh-CN" b="0" i="0" u="none" baseline="0">
              <a:solidFill>
                <a:schemeClr val="dk1"/>
              </a:solidFill>
              <a:rtl val="0"/>
            </a:rPr>
            <a:t>重新估计并修正</a:t>
          </a:r>
          <a:endParaRPr altLang="en-US">
            <a:solidFill>
              <a:schemeClr val="dk1"/>
            </a:solidFill>
          </a:endParaRPr>
        </a:p>
      </dsp:txBody>
      <dsp:txXfrm>
        <a:off x="5452533" y="1305496"/>
        <a:ext cx="2336800" cy="1740662"/>
      </dsp:txXfrm>
    </dsp:sp>
    <dsp:sp modelId="{40BE0199-4243-4D83-AEAC-315B7E304246}">
      <dsp:nvSpPr>
        <dsp:cNvPr id="7" name="圆角矩形 6"/>
        <dsp:cNvSpPr/>
      </dsp:nvSpPr>
      <dsp:spPr bwMode="white">
        <a:xfrm>
          <a:off x="8178800" y="1305496"/>
          <a:ext cx="2336800" cy="1740662"/>
        </a:xfrm>
        <a:prstGeom prst="roundRect">
          <a:avLst/>
        </a:prstGeom>
      </dsp:spPr>
      <dsp:style>
        <a:lnRef idx="2">
          <a:schemeClr val="accent3">
            <a:shade val="80000"/>
          </a:schemeClr>
        </a:lnRef>
        <a:fillRef idx="1">
          <a:schemeClr val="lt1"/>
        </a:fillRef>
        <a:effectRef idx="0">
          <a:scrgbClr r="0" g="0" b="0"/>
        </a:effectRef>
        <a:fontRef idx="minor">
          <a:schemeClr val="lt1"/>
        </a:fontRef>
      </dsp:style>
      <dsp:txBody>
        <a:bodyPr vert="horz" wrap="square"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b="0" i="0" u="none" baseline="0">
              <a:solidFill>
                <a:schemeClr val="dk1"/>
              </a:solidFill>
              <a:rtl val="0"/>
            </a:rPr>
            <a:t>ADF</a:t>
          </a:r>
          <a:r>
            <a:rPr lang="zh-CN" b="0" i="0" u="none" baseline="0">
              <a:solidFill>
                <a:schemeClr val="dk1"/>
              </a:solidFill>
              <a:rtl val="0"/>
            </a:rPr>
            <a:t>单位根检验检验序列是否为平稳序列</a:t>
          </a:r>
          <a:endParaRPr altLang="en-US">
            <a:solidFill>
              <a:schemeClr val="dk1"/>
            </a:solidFill>
          </a:endParaRPr>
        </a:p>
      </dsp:txBody>
      <dsp:txXfrm>
        <a:off x="8178800" y="1305496"/>
        <a:ext cx="2336800" cy="1740662"/>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185400" cy="4523105"/>
        <a:chOff x="0" y="0"/>
        <a:chExt cx="10185400" cy="4523105"/>
      </a:xfrm>
    </dsp:grpSpPr>
    <dsp:sp modelId="{86B0D9CC-E306-4EE7-AEEB-D2CDBF6ED55E}">
      <dsp:nvSpPr>
        <dsp:cNvPr id="3" name="燕尾形 2"/>
        <dsp:cNvSpPr/>
      </dsp:nvSpPr>
      <dsp:spPr bwMode="white">
        <a:xfrm rot="5400000">
          <a:off x="-245542" y="245542"/>
          <a:ext cx="1636946" cy="1145862"/>
        </a:xfrm>
        <a:prstGeom prst="chevron">
          <a:avLst/>
        </a:prstGeom>
      </dsp:spPr>
      <dsp:style>
        <a:lnRef idx="2">
          <a:schemeClr val="accent3">
            <a:shade val="80000"/>
          </a:schemeClr>
        </a:lnRef>
        <a:fillRef idx="1">
          <a:schemeClr val="lt1"/>
        </a:fillRef>
        <a:effectRef idx="0">
          <a:scrgbClr r="0" g="0" b="0"/>
        </a:effectRef>
        <a:fontRef idx="minor">
          <a:schemeClr val="lt1"/>
        </a:fontRef>
      </dsp:style>
      <dsp:txBody>
        <a:bodyPr rot="-5400000" vert="horz" wrap="square"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endParaRPr altLang="en-US">
            <a:solidFill>
              <a:schemeClr val="dk1"/>
            </a:solidFill>
          </a:endParaRPr>
        </a:p>
      </dsp:txBody>
      <dsp:txXfrm rot="5400000">
        <a:off x="-245542" y="245542"/>
        <a:ext cx="1636946" cy="1145862"/>
      </dsp:txXfrm>
    </dsp:sp>
    <dsp:sp modelId="{FEF8EC72-3418-43B1-AEFF-0804A3022F78}">
      <dsp:nvSpPr>
        <dsp:cNvPr id="4" name="同侧圆角矩形 3"/>
        <dsp:cNvSpPr/>
      </dsp:nvSpPr>
      <dsp:spPr bwMode="white">
        <a:xfrm rot="5400000">
          <a:off x="5133624" y="-3987761"/>
          <a:ext cx="1064015" cy="9039538"/>
        </a:xfrm>
        <a:prstGeom prst="round2SameRect">
          <a:avLst/>
        </a:prstGeom>
      </dsp:spPr>
      <dsp:style>
        <a:lnRef idx="2">
          <a:schemeClr val="accent3"/>
        </a:lnRef>
        <a:fillRef idx="1">
          <a:schemeClr val="accent3">
            <a:alpha val="90000"/>
            <a:tint val="40000"/>
          </a:schemeClr>
        </a:fillRef>
        <a:effectRef idx="0">
          <a:scrgbClr r="0" g="0" b="0"/>
        </a:effectRef>
        <a:fontRef idx="minor"/>
      </dsp:style>
      <dsp:txBody>
        <a:bodyPr rot="-5400000" vert="horz" wrap="square"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sz="2400">
              <a:solidFill>
                <a:schemeClr val="dk1"/>
              </a:solidFill>
              <a:sym typeface="+mn-ea"/>
            </a:rPr>
            <a:t>由</a:t>
          </a:r>
          <a:r>
            <a:rPr lang="zh-CN" sz="2400">
              <a:solidFill>
                <a:schemeClr val="dk1"/>
              </a:solidFill>
              <a:sym typeface="+mn-ea"/>
            </a:rPr>
            <a:t>宏观经济变化的伪或真实信号驱动的市场误解决定了噪声交易者和成熟投资者的均衡收益</a:t>
          </a:r>
          <a:endParaRPr lang="zh-CN" sz="2400">
            <a:solidFill>
              <a:schemeClr val="dk1"/>
            </a:solidFill>
            <a:sym typeface="+mn-ea"/>
          </a:endParaRPr>
        </a:p>
      </dsp:txBody>
      <dsp:txXfrm rot="5400000">
        <a:off x="5133624" y="-3987761"/>
        <a:ext cx="1064015" cy="9039538"/>
      </dsp:txXfrm>
    </dsp:sp>
    <dsp:sp modelId="{B649ED3C-FCAE-46E3-A89D-6D888760E466}">
      <dsp:nvSpPr>
        <dsp:cNvPr id="5" name="燕尾形 4"/>
        <dsp:cNvSpPr/>
      </dsp:nvSpPr>
      <dsp:spPr bwMode="white">
        <a:xfrm rot="5400000">
          <a:off x="-245542" y="1688621"/>
          <a:ext cx="1636946" cy="1145862"/>
        </a:xfrm>
        <a:prstGeom prst="chevron">
          <a:avLst/>
        </a:prstGeom>
      </dsp:spPr>
      <dsp:style>
        <a:lnRef idx="2">
          <a:schemeClr val="accent3">
            <a:shade val="80000"/>
          </a:schemeClr>
        </a:lnRef>
        <a:fillRef idx="1">
          <a:schemeClr val="lt1"/>
        </a:fillRef>
        <a:effectRef idx="0">
          <a:scrgbClr r="0" g="0" b="0"/>
        </a:effectRef>
        <a:fontRef idx="minor">
          <a:schemeClr val="lt1"/>
        </a:fontRef>
      </dsp:style>
      <dsp:txBody>
        <a:bodyPr rot="-5400000" vert="horz" wrap="square"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endParaRPr altLang="en-US">
            <a:solidFill>
              <a:schemeClr val="dk1"/>
            </a:solidFill>
          </a:endParaRPr>
        </a:p>
      </dsp:txBody>
      <dsp:txXfrm rot="5400000">
        <a:off x="-245542" y="1688621"/>
        <a:ext cx="1636946" cy="1145862"/>
      </dsp:txXfrm>
    </dsp:sp>
    <dsp:sp modelId="{D8B2A66A-FD8A-4608-9756-D65B6FA1A40D}">
      <dsp:nvSpPr>
        <dsp:cNvPr id="6" name="同侧圆角矩形 5"/>
        <dsp:cNvSpPr/>
      </dsp:nvSpPr>
      <dsp:spPr bwMode="white">
        <a:xfrm rot="5400000">
          <a:off x="5133624" y="-2544682"/>
          <a:ext cx="1064015" cy="9039538"/>
        </a:xfrm>
        <a:prstGeom prst="round2SameRect">
          <a:avLst/>
        </a:prstGeom>
      </dsp:spPr>
      <dsp:style>
        <a:lnRef idx="2">
          <a:schemeClr val="accent3"/>
        </a:lnRef>
        <a:fillRef idx="1">
          <a:schemeClr val="accent3">
            <a:alpha val="90000"/>
            <a:tint val="40000"/>
          </a:schemeClr>
        </a:fillRef>
        <a:effectRef idx="0">
          <a:scrgbClr r="0" g="0" b="0"/>
        </a:effectRef>
        <a:fontRef idx="minor"/>
      </dsp:style>
      <dsp:txBody>
        <a:bodyPr rot="-5400000" vert="horz" wrap="square"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sz="2400">
              <a:solidFill>
                <a:schemeClr val="dk1"/>
              </a:solidFill>
              <a:sym typeface="+mn-ea"/>
            </a:rPr>
            <a:t>情</a:t>
          </a:r>
          <a:r>
            <a:rPr lang="zh-CN" sz="2400">
              <a:solidFill>
                <a:schemeClr val="dk1"/>
              </a:solidFill>
              <a:sym typeface="+mn-ea"/>
            </a:rPr>
            <a:t>绪与股票收益相关，且特定IMSs与SHCI收益之间的反转效应不显著，且情绪对股票收益的影响存在异质性</a:t>
          </a:r>
          <a:endParaRPr lang="zh-CN" sz="2400">
            <a:solidFill>
              <a:schemeClr val="dk1"/>
            </a:solidFill>
            <a:sym typeface="+mn-ea"/>
          </a:endParaRPr>
        </a:p>
      </dsp:txBody>
      <dsp:txXfrm rot="5400000">
        <a:off x="5133624" y="-2544682"/>
        <a:ext cx="1064015" cy="9039538"/>
      </dsp:txXfrm>
    </dsp:sp>
    <dsp:sp modelId="{93F38E1E-130C-4D32-9EAD-67F0B6DB953A}">
      <dsp:nvSpPr>
        <dsp:cNvPr id="7" name="燕尾形 6"/>
        <dsp:cNvSpPr/>
      </dsp:nvSpPr>
      <dsp:spPr bwMode="white">
        <a:xfrm rot="5400000">
          <a:off x="-245542" y="3131701"/>
          <a:ext cx="1636946" cy="1145862"/>
        </a:xfrm>
        <a:prstGeom prst="chevron">
          <a:avLst/>
        </a:prstGeom>
      </dsp:spPr>
      <dsp:style>
        <a:lnRef idx="2">
          <a:schemeClr val="accent3">
            <a:shade val="80000"/>
          </a:schemeClr>
        </a:lnRef>
        <a:fillRef idx="1">
          <a:schemeClr val="lt1"/>
        </a:fillRef>
        <a:effectRef idx="0">
          <a:scrgbClr r="0" g="0" b="0"/>
        </a:effectRef>
        <a:fontRef idx="minor">
          <a:schemeClr val="lt1"/>
        </a:fontRef>
      </dsp:style>
      <dsp:txBody>
        <a:bodyPr rot="-5400000" vert="horz" wrap="square" lIns="17145" tIns="17145" rIns="17145" bIns="17145"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endParaRPr altLang="en-US">
            <a:solidFill>
              <a:schemeClr val="dk1"/>
            </a:solidFill>
          </a:endParaRPr>
        </a:p>
      </dsp:txBody>
      <dsp:txXfrm rot="5400000">
        <a:off x="-245542" y="3131701"/>
        <a:ext cx="1636946" cy="1145862"/>
      </dsp:txXfrm>
    </dsp:sp>
    <dsp:sp modelId="{A5D5BA9A-73DA-4B4A-B4EF-552B97877EF4}">
      <dsp:nvSpPr>
        <dsp:cNvPr id="8" name="同侧圆角矩形 7"/>
        <dsp:cNvSpPr/>
      </dsp:nvSpPr>
      <dsp:spPr bwMode="white">
        <a:xfrm rot="5400000">
          <a:off x="5133624" y="-1101602"/>
          <a:ext cx="1064015" cy="9039538"/>
        </a:xfrm>
        <a:prstGeom prst="round2SameRect">
          <a:avLst/>
        </a:prstGeom>
      </dsp:spPr>
      <dsp:style>
        <a:lnRef idx="2">
          <a:schemeClr val="accent3"/>
        </a:lnRef>
        <a:fillRef idx="1">
          <a:schemeClr val="accent3">
            <a:alpha val="90000"/>
            <a:tint val="40000"/>
          </a:schemeClr>
        </a:fillRef>
        <a:effectRef idx="0">
          <a:scrgbClr r="0" g="0" b="0"/>
        </a:effectRef>
        <a:fontRef idx="minor"/>
      </dsp:style>
      <dsp:txBody>
        <a:bodyPr rot="-5400000" vert="horz" wrap="square"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sz="2400">
              <a:solidFill>
                <a:schemeClr val="dk1"/>
              </a:solidFill>
              <a:sym typeface="+mn-ea"/>
            </a:rPr>
            <a:t>与</a:t>
          </a:r>
          <a:r>
            <a:rPr lang="zh-CN" sz="2400">
              <a:solidFill>
                <a:schemeClr val="dk1"/>
              </a:solidFill>
              <a:sym typeface="+mn-ea"/>
            </a:rPr>
            <a:t>没有宏观经济情绪的naïve预测模型相比，IMSs通过线性和非线性模型提高了股票收益的样本外可预测性</a:t>
          </a:r>
          <a:endParaRPr lang="zh-CN" sz="2400">
            <a:solidFill>
              <a:schemeClr val="dk1"/>
            </a:solidFill>
            <a:sym typeface="+mn-ea"/>
          </a:endParaRPr>
        </a:p>
      </dsp:txBody>
      <dsp:txXfrm rot="5400000">
        <a:off x="5133624" y="-1101602"/>
        <a:ext cx="1064015" cy="903953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rSet csTypeId="urn:microsoft.com/office/officeart/2005/8/colors/accent6_5"/>
        </dgm:pt>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rSet csTypeId="urn:microsoft.com/office/officeart/2005/8/colors/accent6_5"/>
        </dgm:pt>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7C8D6-8378-491C-A88C-F5C0F1DDB3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1912-8CC0-4B9F-BE2A-5B54BD796B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681912-8CC0-4B9F-BE2A-5B54BD796BF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195263E-7865-4889-9FDE-7A423744D6BB}" type="slidenum">
              <a:rPr lang="zh-CN" altLang="en-US" smtClean="0"/>
            </a:fld>
            <a:endParaRPr lang="zh-CN" altLang="en-US"/>
          </a:p>
        </p:txBody>
      </p:sp>
      <p:sp>
        <p:nvSpPr>
          <p:cNvPr id="11" name="TextBox 10"/>
          <p:cNvSpPr txBox="1"/>
          <p:nvPr userDrawn="1"/>
        </p:nvSpPr>
        <p:spPr>
          <a:xfrm>
            <a:off x="1488605" y="6739570"/>
            <a:ext cx="1800200"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模板</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http://www.1ppt.com/moban/</a:t>
            </a:r>
            <a:r>
              <a:rPr kumimoji="0" lang="zh-CN" altLang="en-US" sz="100" b="0" i="0" u="none" strike="noStrike" kern="0" cap="none" spc="0" normalizeH="0" baseline="0" noProof="0" dirty="0" smtClean="0">
                <a:ln>
                  <a:noFill/>
                </a:ln>
                <a:solidFill>
                  <a:prstClr val="black"/>
                </a:solidFill>
                <a:effectLst/>
                <a:uLnTx/>
                <a:uFillTx/>
              </a:rPr>
              <a:t> </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E4C556E-D11A-48D7-81C0-B1B5323EC1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195263E-7865-4889-9FDE-7A423744D6B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556E-D11A-48D7-81C0-B1B5323EC1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5263E-7865-4889-9FDE-7A423744D6B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image" Target="../media/image11.jpeg"/><Relationship Id="rId8" Type="http://schemas.openxmlformats.org/officeDocument/2006/relationships/image" Target="../media/image10.jpeg"/><Relationship Id="rId7" Type="http://schemas.openxmlformats.org/officeDocument/2006/relationships/image" Target="../media/image9.jpeg"/><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2" Type="http://schemas.openxmlformats.org/officeDocument/2006/relationships/notesSlide" Target="../notesSlides/notesSlide7.xml"/><Relationship Id="rId11" Type="http://schemas.openxmlformats.org/officeDocument/2006/relationships/slideLayout" Target="../slideLayouts/slideLayout2.xml"/><Relationship Id="rId10" Type="http://schemas.openxmlformats.org/officeDocument/2006/relationships/image" Target="../media/image12.jpe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6.jpeg"/><Relationship Id="rId6" Type="http://schemas.openxmlformats.org/officeDocument/2006/relationships/image" Target="../media/image15.jpeg"/><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0.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0" y="0"/>
            <a:ext cx="12192000" cy="6858000"/>
          </a:xfrm>
          <a:prstGeom prst="rect">
            <a:avLst/>
          </a:prstGeom>
        </p:spPr>
      </p:pic>
      <p:sp>
        <p:nvSpPr>
          <p:cNvPr id="2" name="矩形: 圆角 1"/>
          <p:cNvSpPr/>
          <p:nvPr/>
        </p:nvSpPr>
        <p:spPr>
          <a:xfrm>
            <a:off x="1736034" y="2067339"/>
            <a:ext cx="8719934" cy="3135702"/>
          </a:xfrm>
          <a:prstGeom prst="roundRect">
            <a:avLst/>
          </a:prstGeom>
          <a:noFill/>
          <a:ln w="57150">
            <a:solidFill>
              <a:srgbClr val="C1A3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1983105" y="2270125"/>
            <a:ext cx="8225790" cy="829945"/>
          </a:xfrm>
          <a:prstGeom prst="rect">
            <a:avLst/>
          </a:prstGeom>
          <a:noFill/>
        </p:spPr>
        <p:txBody>
          <a:bodyPr wrap="square" rtlCol="0">
            <a:spAutoFit/>
          </a:bodyPr>
          <a:lstStyle/>
          <a:p>
            <a:pPr algn="dist"/>
            <a:r>
              <a:rPr lang="en-US" altLang="zh-CN" sz="2400" dirty="0">
                <a:solidFill>
                  <a:schemeClr val="tx1">
                    <a:lumMod val="85000"/>
                    <a:lumOff val="15000"/>
                  </a:schemeClr>
                </a:solidFill>
                <a:cs typeface="+mn-ea"/>
                <a:sym typeface="+mn-lt"/>
              </a:rPr>
              <a:t>Can sentiments on macroeconomic news explain stock</a:t>
            </a:r>
            <a:endParaRPr lang="en-US" altLang="zh-CN" sz="2400" dirty="0">
              <a:solidFill>
                <a:schemeClr val="tx1">
                  <a:lumMod val="85000"/>
                  <a:lumOff val="15000"/>
                </a:schemeClr>
              </a:solidFill>
              <a:cs typeface="+mn-ea"/>
              <a:sym typeface="+mn-lt"/>
            </a:endParaRPr>
          </a:p>
          <a:p>
            <a:pPr algn="dist"/>
            <a:r>
              <a:rPr lang="en-US" altLang="zh-CN" sz="2400" dirty="0">
                <a:solidFill>
                  <a:schemeClr val="tx1">
                    <a:lumMod val="85000"/>
                    <a:lumOff val="15000"/>
                  </a:schemeClr>
                </a:solidFill>
                <a:cs typeface="+mn-ea"/>
                <a:sym typeface="+mn-lt"/>
              </a:rPr>
              <a:t>returns? Evidence form social network data</a:t>
            </a:r>
            <a:endParaRPr lang="en-US" altLang="zh-CN" sz="2400" dirty="0">
              <a:solidFill>
                <a:schemeClr val="tx1">
                  <a:lumMod val="85000"/>
                  <a:lumOff val="15000"/>
                </a:schemeClr>
              </a:solidFill>
              <a:cs typeface="+mn-ea"/>
              <a:sym typeface="+mn-lt"/>
            </a:endParaRPr>
          </a:p>
        </p:txBody>
      </p:sp>
      <p:sp>
        <p:nvSpPr>
          <p:cNvPr id="3" name="文本框 2"/>
          <p:cNvSpPr txBox="1"/>
          <p:nvPr/>
        </p:nvSpPr>
        <p:spPr>
          <a:xfrm>
            <a:off x="2851841" y="3367782"/>
            <a:ext cx="6488321" cy="1076325"/>
          </a:xfrm>
          <a:prstGeom prst="rect">
            <a:avLst/>
          </a:prstGeom>
          <a:noFill/>
        </p:spPr>
        <p:txBody>
          <a:bodyPr wrap="square" rtlCol="0">
            <a:spAutoFit/>
          </a:bodyPr>
          <a:p>
            <a:pPr algn="ctr"/>
            <a:r>
              <a:rPr lang="zh-CN" altLang="en-US" sz="3200" dirty="0">
                <a:solidFill>
                  <a:schemeClr val="tx1">
                    <a:lumMod val="85000"/>
                    <a:lumOff val="15000"/>
                  </a:schemeClr>
                </a:solidFill>
                <a:cs typeface="+mn-ea"/>
                <a:sym typeface="+mn-lt"/>
              </a:rPr>
              <a:t>宏观经济消息的情绪能解释股票回报吗?证据来自社交网络数据</a:t>
            </a:r>
            <a:endParaRPr lang="zh-CN" altLang="en-US" sz="3200" dirty="0">
              <a:solidFill>
                <a:schemeClr val="tx1">
                  <a:lumMod val="85000"/>
                  <a:lumOff val="15000"/>
                </a:schemeClr>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459" y="484095"/>
            <a:ext cx="537883" cy="510988"/>
            <a:chOff x="753035" y="201706"/>
            <a:chExt cx="537883" cy="510988"/>
          </a:xfrm>
        </p:grpSpPr>
        <p:sp>
          <p:nvSpPr>
            <p:cNvPr id="3" name="矩形: 圆角 2"/>
            <p:cNvSpPr/>
            <p:nvPr/>
          </p:nvSpPr>
          <p:spPr>
            <a:xfrm>
              <a:off x="887506" y="309282"/>
              <a:ext cx="403412" cy="40341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圆角 30"/>
            <p:cNvSpPr/>
            <p:nvPr/>
          </p:nvSpPr>
          <p:spPr>
            <a:xfrm>
              <a:off x="753035" y="201706"/>
              <a:ext cx="403412" cy="403412"/>
            </a:xfrm>
            <a:prstGeom prst="roundRect">
              <a:avLst/>
            </a:prstGeom>
            <a:noFill/>
            <a:ln w="38100">
              <a:solidFill>
                <a:srgbClr val="C1A3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TextBox 7"/>
          <p:cNvSpPr txBox="1"/>
          <p:nvPr/>
        </p:nvSpPr>
        <p:spPr>
          <a:xfrm>
            <a:off x="1318260" y="483870"/>
            <a:ext cx="9858375" cy="1630045"/>
          </a:xfrm>
          <a:prstGeom prst="rect">
            <a:avLst/>
          </a:prstGeom>
          <a:noFill/>
        </p:spPr>
        <p:txBody>
          <a:bodyPr wrap="square" rtlCol="0">
            <a:spAutoFit/>
          </a:bodyPr>
          <a:lstStyle/>
          <a:p>
            <a:pPr algn="l"/>
            <a:r>
              <a:rPr lang="zh-CN" altLang="en-US" sz="3200" dirty="0">
                <a:solidFill>
                  <a:schemeClr val="tx1">
                    <a:lumMod val="85000"/>
                    <a:lumOff val="15000"/>
                  </a:schemeClr>
                </a:solidFill>
                <a:cs typeface="+mn-ea"/>
                <a:sym typeface="+mn-lt"/>
              </a:rPr>
              <a:t>世代交叠模型</a:t>
            </a:r>
            <a:r>
              <a:rPr lang="zh-CN" altLang="en-US" sz="2000" dirty="0">
                <a:solidFill>
                  <a:schemeClr val="tx1">
                    <a:lumMod val="85000"/>
                    <a:lumOff val="15000"/>
                  </a:schemeClr>
                </a:solidFill>
                <a:cs typeface="+mn-ea"/>
                <a:sym typeface="+mn-lt"/>
              </a:rPr>
              <a:t>（</a:t>
            </a:r>
            <a:r>
              <a:rPr lang="zh-CN" altLang="en-US" dirty="0">
                <a:solidFill>
                  <a:schemeClr val="tx1">
                    <a:lumMod val="85000"/>
                    <a:lumOff val="15000"/>
                  </a:schemeClr>
                </a:solidFill>
                <a:cs typeface="+mn-ea"/>
                <a:sym typeface="+mn-lt"/>
              </a:rPr>
              <a:t>用来模拟宏观经济因素和市场对股票价格和回报的误解的影响）</a:t>
            </a:r>
            <a:endParaRPr lang="zh-CN" altLang="en-US" dirty="0">
              <a:solidFill>
                <a:schemeClr val="tx1">
                  <a:lumMod val="85000"/>
                  <a:lumOff val="15000"/>
                </a:schemeClr>
              </a:solidFill>
              <a:cs typeface="+mn-ea"/>
              <a:sym typeface="+mn-lt"/>
            </a:endParaRPr>
          </a:p>
          <a:p>
            <a:pPr algn="l"/>
            <a:r>
              <a:rPr lang="zh-CN" altLang="en-US" dirty="0">
                <a:solidFill>
                  <a:schemeClr val="tx1">
                    <a:lumMod val="85000"/>
                    <a:lumOff val="15000"/>
                  </a:schemeClr>
                </a:solidFill>
                <a:cs typeface="+mn-ea"/>
                <a:sym typeface="+mn-lt"/>
              </a:rPr>
              <a:t> </a:t>
            </a:r>
            <a:r>
              <a:rPr lang="en-US" altLang="zh-CN" dirty="0">
                <a:solidFill>
                  <a:schemeClr val="tx1">
                    <a:lumMod val="85000"/>
                    <a:lumOff val="15000"/>
                  </a:schemeClr>
                </a:solidFill>
                <a:cs typeface="+mn-ea"/>
                <a:sym typeface="+mn-lt"/>
              </a:rPr>
              <a:t>                                   </a:t>
            </a:r>
            <a:r>
              <a:rPr lang="zh-CN" altLang="en-US" dirty="0">
                <a:solidFill>
                  <a:schemeClr val="tx1">
                    <a:lumMod val="85000"/>
                    <a:lumOff val="15000"/>
                  </a:schemeClr>
                </a:solidFill>
                <a:cs typeface="+mn-ea"/>
                <a:sym typeface="+mn-lt"/>
              </a:rPr>
              <a:t>（说明情绪不是宏观经济的简单反映，而是转化为投资者的感知）</a:t>
            </a:r>
            <a:endParaRPr lang="zh-CN" altLang="en-US" dirty="0">
              <a:solidFill>
                <a:schemeClr val="tx1">
                  <a:lumMod val="85000"/>
                  <a:lumOff val="15000"/>
                </a:schemeClr>
              </a:solidFill>
              <a:cs typeface="+mn-ea"/>
              <a:sym typeface="+mn-lt"/>
            </a:endParaRPr>
          </a:p>
          <a:p>
            <a:pPr algn="l"/>
            <a:r>
              <a:rPr lang="zh-CN" altLang="en-US" dirty="0">
                <a:solidFill>
                  <a:schemeClr val="tx1">
                    <a:lumMod val="85000"/>
                    <a:lumOff val="15000"/>
                  </a:schemeClr>
                </a:solidFill>
                <a:cs typeface="+mn-ea"/>
                <a:sym typeface="+mn-lt"/>
              </a:rPr>
              <a:t> </a:t>
            </a:r>
            <a:r>
              <a:rPr lang="en-US" altLang="zh-CN" dirty="0">
                <a:solidFill>
                  <a:schemeClr val="tx1">
                    <a:lumMod val="85000"/>
                    <a:lumOff val="15000"/>
                  </a:schemeClr>
                </a:solidFill>
                <a:cs typeface="+mn-ea"/>
                <a:sym typeface="+mn-lt"/>
              </a:rPr>
              <a:t>                                   </a:t>
            </a:r>
            <a:r>
              <a:rPr lang="zh-CN" altLang="en-US" dirty="0">
                <a:solidFill>
                  <a:schemeClr val="tx1">
                    <a:lumMod val="85000"/>
                    <a:lumOff val="15000"/>
                  </a:schemeClr>
                </a:solidFill>
                <a:cs typeface="+mn-ea"/>
                <a:sym typeface="+mn-lt"/>
              </a:rPr>
              <a:t>（证明源于宏观经济的情绪可以改变市场错误认知进而影响股市）</a:t>
            </a:r>
            <a:endParaRPr lang="en-US" altLang="zh-CN" sz="3200" dirty="0">
              <a:solidFill>
                <a:schemeClr val="tx1">
                  <a:lumMod val="85000"/>
                  <a:lumOff val="15000"/>
                </a:schemeClr>
              </a:solidFill>
              <a:cs typeface="+mn-ea"/>
              <a:sym typeface="+mn-lt"/>
            </a:endParaRPr>
          </a:p>
          <a:p>
            <a:pPr algn="ctr"/>
            <a:endParaRPr lang="zh-CN" altLang="en-US" sz="3200" dirty="0">
              <a:solidFill>
                <a:schemeClr val="tx1">
                  <a:lumMod val="85000"/>
                  <a:lumOff val="15000"/>
                </a:schemeClr>
              </a:solidFill>
              <a:cs typeface="+mn-ea"/>
              <a:sym typeface="+mn-lt"/>
            </a:endParaRPr>
          </a:p>
        </p:txBody>
      </p:sp>
      <p:sp>
        <p:nvSpPr>
          <p:cNvPr id="9" name="圆: 空心 8"/>
          <p:cNvSpPr/>
          <p:nvPr/>
        </p:nvSpPr>
        <p:spPr>
          <a:xfrm>
            <a:off x="3706818" y="2361979"/>
            <a:ext cx="1675072" cy="1635308"/>
          </a:xfrm>
          <a:prstGeom prst="donut">
            <a:avLst>
              <a:gd name="adj" fmla="val 1655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0" name="圆: 空心 9"/>
          <p:cNvSpPr/>
          <p:nvPr/>
        </p:nvSpPr>
        <p:spPr>
          <a:xfrm>
            <a:off x="3159581" y="1368427"/>
            <a:ext cx="805110" cy="785998"/>
          </a:xfrm>
          <a:prstGeom prst="donut">
            <a:avLst>
              <a:gd name="adj" fmla="val 2593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5" name="矩形 8"/>
          <p:cNvSpPr>
            <a:spLocks noChangeArrowheads="1"/>
          </p:cNvSpPr>
          <p:nvPr/>
        </p:nvSpPr>
        <p:spPr bwMode="auto">
          <a:xfrm>
            <a:off x="645151" y="1460464"/>
            <a:ext cx="4676666" cy="436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9" tIns="34289" rIns="68579" bIns="34289">
            <a:spAutoFit/>
          </a:bodyPr>
          <a:lstStyle/>
          <a:p>
            <a:pPr algn="just">
              <a:lnSpc>
                <a:spcPct val="150000"/>
              </a:lnSpc>
            </a:pPr>
            <a:r>
              <a:rPr lang="zh-CN" altLang="en-US" sz="1600" dirty="0">
                <a:solidFill>
                  <a:schemeClr val="tx1">
                    <a:lumMod val="75000"/>
                    <a:lumOff val="25000"/>
                  </a:schemeClr>
                </a:solidFill>
                <a:cs typeface="+mn-ea"/>
                <a:sym typeface="+mn-lt"/>
              </a:rPr>
              <a:t>噪声交易者和成熟交易者的期望效用</a:t>
            </a:r>
            <a:endParaRPr lang="zh-CN" altLang="en-US" sz="1600" dirty="0">
              <a:solidFill>
                <a:schemeClr val="tx1">
                  <a:lumMod val="75000"/>
                  <a:lumOff val="25000"/>
                </a:schemeClr>
              </a:solidFill>
              <a:cs typeface="+mn-ea"/>
              <a:sym typeface="+mn-lt"/>
            </a:endParaRPr>
          </a:p>
        </p:txBody>
      </p:sp>
      <p:pic>
        <p:nvPicPr>
          <p:cNvPr id="7" name="图片 6" descr="1"/>
          <p:cNvPicPr>
            <a:picLocks noChangeAspect="1"/>
          </p:cNvPicPr>
          <p:nvPr/>
        </p:nvPicPr>
        <p:blipFill>
          <a:blip r:embed="rId1"/>
          <a:stretch>
            <a:fillRect/>
          </a:stretch>
        </p:blipFill>
        <p:spPr>
          <a:xfrm>
            <a:off x="0" y="1896745"/>
            <a:ext cx="5117465" cy="579120"/>
          </a:xfrm>
          <a:prstGeom prst="rect">
            <a:avLst/>
          </a:prstGeom>
        </p:spPr>
      </p:pic>
      <p:pic>
        <p:nvPicPr>
          <p:cNvPr id="8" name="图片 7" descr="2"/>
          <p:cNvPicPr>
            <a:picLocks noChangeAspect="1"/>
          </p:cNvPicPr>
          <p:nvPr/>
        </p:nvPicPr>
        <p:blipFill>
          <a:blip r:embed="rId2"/>
          <a:stretch>
            <a:fillRect/>
          </a:stretch>
        </p:blipFill>
        <p:spPr>
          <a:xfrm>
            <a:off x="473710" y="2361565"/>
            <a:ext cx="4643120" cy="553720"/>
          </a:xfrm>
          <a:prstGeom prst="rect">
            <a:avLst/>
          </a:prstGeom>
        </p:spPr>
      </p:pic>
      <p:pic>
        <p:nvPicPr>
          <p:cNvPr id="2" name="图片 1" descr="3"/>
          <p:cNvPicPr>
            <a:picLocks noChangeAspect="1"/>
          </p:cNvPicPr>
          <p:nvPr/>
        </p:nvPicPr>
        <p:blipFill>
          <a:blip r:embed="rId3"/>
          <a:stretch>
            <a:fillRect/>
          </a:stretch>
        </p:blipFill>
        <p:spPr>
          <a:xfrm>
            <a:off x="474345" y="2828925"/>
            <a:ext cx="4643755" cy="666750"/>
          </a:xfrm>
          <a:prstGeom prst="rect">
            <a:avLst/>
          </a:prstGeom>
        </p:spPr>
      </p:pic>
      <p:pic>
        <p:nvPicPr>
          <p:cNvPr id="4" name="图片 3" descr="4"/>
          <p:cNvPicPr>
            <a:picLocks noChangeAspect="1"/>
          </p:cNvPicPr>
          <p:nvPr/>
        </p:nvPicPr>
        <p:blipFill>
          <a:blip r:embed="rId4"/>
          <a:stretch>
            <a:fillRect/>
          </a:stretch>
        </p:blipFill>
        <p:spPr>
          <a:xfrm>
            <a:off x="473710" y="3507740"/>
            <a:ext cx="4644390" cy="542925"/>
          </a:xfrm>
          <a:prstGeom prst="rect">
            <a:avLst/>
          </a:prstGeom>
        </p:spPr>
      </p:pic>
      <p:pic>
        <p:nvPicPr>
          <p:cNvPr id="11" name="图片 10" descr="5"/>
          <p:cNvPicPr>
            <a:picLocks noChangeAspect="1"/>
          </p:cNvPicPr>
          <p:nvPr/>
        </p:nvPicPr>
        <p:blipFill>
          <a:blip r:embed="rId5"/>
          <a:stretch>
            <a:fillRect/>
          </a:stretch>
        </p:blipFill>
        <p:spPr>
          <a:xfrm>
            <a:off x="413385" y="4062095"/>
            <a:ext cx="4908550" cy="1209675"/>
          </a:xfrm>
          <a:prstGeom prst="rect">
            <a:avLst/>
          </a:prstGeom>
        </p:spPr>
      </p:pic>
      <p:pic>
        <p:nvPicPr>
          <p:cNvPr id="12" name="图片 11" descr="7"/>
          <p:cNvPicPr>
            <a:picLocks noChangeAspect="1"/>
          </p:cNvPicPr>
          <p:nvPr/>
        </p:nvPicPr>
        <p:blipFill>
          <a:blip r:embed="rId6"/>
          <a:stretch>
            <a:fillRect/>
          </a:stretch>
        </p:blipFill>
        <p:spPr>
          <a:xfrm>
            <a:off x="147955" y="5336540"/>
            <a:ext cx="5297170" cy="1438275"/>
          </a:xfrm>
          <a:prstGeom prst="rect">
            <a:avLst/>
          </a:prstGeom>
        </p:spPr>
      </p:pic>
      <p:pic>
        <p:nvPicPr>
          <p:cNvPr id="13" name="图片 12" descr="8"/>
          <p:cNvPicPr>
            <a:picLocks noChangeAspect="1"/>
          </p:cNvPicPr>
          <p:nvPr/>
        </p:nvPicPr>
        <p:blipFill>
          <a:blip r:embed="rId7"/>
          <a:stretch>
            <a:fillRect/>
          </a:stretch>
        </p:blipFill>
        <p:spPr>
          <a:xfrm>
            <a:off x="6597650" y="1704340"/>
            <a:ext cx="4895215" cy="771525"/>
          </a:xfrm>
          <a:prstGeom prst="rect">
            <a:avLst/>
          </a:prstGeom>
        </p:spPr>
      </p:pic>
      <p:pic>
        <p:nvPicPr>
          <p:cNvPr id="14" name="图片 13" descr="9"/>
          <p:cNvPicPr>
            <a:picLocks noChangeAspect="1"/>
          </p:cNvPicPr>
          <p:nvPr/>
        </p:nvPicPr>
        <p:blipFill>
          <a:blip r:embed="rId8"/>
          <a:stretch>
            <a:fillRect/>
          </a:stretch>
        </p:blipFill>
        <p:spPr>
          <a:xfrm>
            <a:off x="6655435" y="2633345"/>
            <a:ext cx="4521200" cy="628650"/>
          </a:xfrm>
          <a:prstGeom prst="rect">
            <a:avLst/>
          </a:prstGeom>
        </p:spPr>
      </p:pic>
      <p:pic>
        <p:nvPicPr>
          <p:cNvPr id="16" name="图片 15" descr="10"/>
          <p:cNvPicPr>
            <a:picLocks noChangeAspect="1"/>
          </p:cNvPicPr>
          <p:nvPr/>
        </p:nvPicPr>
        <p:blipFill>
          <a:blip r:embed="rId9"/>
          <a:stretch>
            <a:fillRect/>
          </a:stretch>
        </p:blipFill>
        <p:spPr>
          <a:xfrm>
            <a:off x="6509385" y="3524885"/>
            <a:ext cx="4982845" cy="571500"/>
          </a:xfrm>
          <a:prstGeom prst="rect">
            <a:avLst/>
          </a:prstGeom>
        </p:spPr>
      </p:pic>
      <p:pic>
        <p:nvPicPr>
          <p:cNvPr id="17" name="图片 16" descr="11"/>
          <p:cNvPicPr>
            <a:picLocks noChangeAspect="1"/>
          </p:cNvPicPr>
          <p:nvPr/>
        </p:nvPicPr>
        <p:blipFill>
          <a:blip r:embed="rId10"/>
          <a:stretch>
            <a:fillRect/>
          </a:stretch>
        </p:blipFill>
        <p:spPr>
          <a:xfrm>
            <a:off x="6725920" y="4204335"/>
            <a:ext cx="4592955" cy="16764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par>
                                <p:cTn id="17" presetID="2" presetClass="entr" presetSubtype="8" decel="10000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p:cTn id="19" dur="500" fill="hold"/>
                                        <p:tgtEl>
                                          <p:spTgt spid="15"/>
                                        </p:tgtEl>
                                        <p:attrNameLst>
                                          <p:attrName>ppt_x</p:attrName>
                                        </p:attrNameLst>
                                      </p:cBhvr>
                                      <p:tavLst>
                                        <p:tav tm="0">
                                          <p:val>
                                            <p:strVal val="0-#ppt_w/2"/>
                                          </p:val>
                                        </p:tav>
                                        <p:tav tm="100000">
                                          <p:val>
                                            <p:strVal val="#ppt_x"/>
                                          </p:val>
                                        </p:tav>
                                      </p:tavLst>
                                    </p:anim>
                                    <p:anim calcmode="lin" valueType="num">
                                      <p:cBhvr>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P spid="15" grpId="0" bldLvl="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77029" y="1693513"/>
            <a:ext cx="3544867" cy="4193719"/>
          </a:xfrm>
          <a:prstGeom prst="rect">
            <a:avLst/>
          </a:prstGeom>
          <a:noFill/>
          <a:ln w="28575">
            <a:solidFill>
              <a:srgbClr val="C1A3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 name="图片 1"/>
          <p:cNvPicPr>
            <a:picLocks noChangeAspect="1"/>
          </p:cNvPicPr>
          <p:nvPr/>
        </p:nvPicPr>
        <p:blipFill rotWithShape="1">
          <a:blip r:embed="rId1"/>
          <a:srcRect r="29369"/>
          <a:stretch>
            <a:fillRect/>
          </a:stretch>
        </p:blipFill>
        <p:spPr>
          <a:xfrm>
            <a:off x="1397076" y="1950180"/>
            <a:ext cx="3459821" cy="4193718"/>
          </a:xfrm>
          <a:prstGeom prst="rect">
            <a:avLst/>
          </a:prstGeom>
        </p:spPr>
      </p:pic>
      <p:grpSp>
        <p:nvGrpSpPr>
          <p:cNvPr id="5" name="组合 4"/>
          <p:cNvGrpSpPr/>
          <p:nvPr/>
        </p:nvGrpSpPr>
        <p:grpSpPr>
          <a:xfrm>
            <a:off x="645459" y="484095"/>
            <a:ext cx="537883" cy="510988"/>
            <a:chOff x="753035" y="201706"/>
            <a:chExt cx="537883" cy="510988"/>
          </a:xfrm>
        </p:grpSpPr>
        <p:sp>
          <p:nvSpPr>
            <p:cNvPr id="3" name="矩形: 圆角 2"/>
            <p:cNvSpPr/>
            <p:nvPr/>
          </p:nvSpPr>
          <p:spPr>
            <a:xfrm>
              <a:off x="887506" y="309282"/>
              <a:ext cx="403412" cy="40341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圆角 30"/>
            <p:cNvSpPr/>
            <p:nvPr/>
          </p:nvSpPr>
          <p:spPr>
            <a:xfrm>
              <a:off x="753035" y="201706"/>
              <a:ext cx="403412" cy="403412"/>
            </a:xfrm>
            <a:prstGeom prst="roundRect">
              <a:avLst/>
            </a:prstGeom>
            <a:noFill/>
            <a:ln w="38100">
              <a:solidFill>
                <a:srgbClr val="C1A3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TextBox 7"/>
          <p:cNvSpPr txBox="1"/>
          <p:nvPr/>
        </p:nvSpPr>
        <p:spPr>
          <a:xfrm>
            <a:off x="1317813" y="464097"/>
            <a:ext cx="1808480" cy="583565"/>
          </a:xfrm>
          <a:prstGeom prst="rect">
            <a:avLst/>
          </a:prstGeom>
          <a:noFill/>
        </p:spPr>
        <p:txBody>
          <a:bodyPr wrap="none" rtlCol="0">
            <a:spAutoFit/>
          </a:bodyPr>
          <a:lstStyle/>
          <a:p>
            <a:pPr algn="l"/>
            <a:r>
              <a:rPr lang="zh-CN" altLang="en-US" sz="3200" dirty="0">
                <a:solidFill>
                  <a:schemeClr val="tx1">
                    <a:lumMod val="85000"/>
                    <a:lumOff val="15000"/>
                  </a:schemeClr>
                </a:solidFill>
                <a:cs typeface="+mn-ea"/>
                <a:sym typeface="+mn-lt"/>
              </a:rPr>
              <a:t>情绪分类</a:t>
            </a:r>
            <a:endParaRPr lang="zh-CN" altLang="en-US" sz="3200" dirty="0">
              <a:solidFill>
                <a:schemeClr val="tx1">
                  <a:lumMod val="85000"/>
                  <a:lumOff val="15000"/>
                </a:schemeClr>
              </a:solidFill>
              <a:cs typeface="+mn-ea"/>
              <a:sym typeface="+mn-lt"/>
            </a:endParaRPr>
          </a:p>
        </p:txBody>
      </p:sp>
      <p:sp>
        <p:nvSpPr>
          <p:cNvPr id="9" name="Google Shape;86;p19"/>
          <p:cNvSpPr txBox="1"/>
          <p:nvPr/>
        </p:nvSpPr>
        <p:spPr>
          <a:xfrm>
            <a:off x="1183640" y="2292350"/>
            <a:ext cx="2921000" cy="12185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b="0" i="0" u="sng" strike="noStrike" cap="none" dirty="0">
                <a:solidFill>
                  <a:schemeClr val="tx1">
                    <a:lumMod val="95000"/>
                    <a:lumOff val="5000"/>
                  </a:schemeClr>
                </a:solidFill>
                <a:cs typeface="+mn-ea"/>
                <a:sym typeface="+mn-lt"/>
              </a:rPr>
              <a:t>股票收益的衡量</a:t>
            </a:r>
            <a:endParaRPr lang="zh-CN" sz="2400" b="0" i="0" u="sng" strike="noStrike" cap="none" dirty="0">
              <a:solidFill>
                <a:schemeClr val="tx1">
                  <a:lumMod val="95000"/>
                  <a:lumOff val="5000"/>
                </a:schemeClr>
              </a:solidFill>
              <a:cs typeface="+mn-ea"/>
              <a:sym typeface="+mn-lt"/>
            </a:endParaRPr>
          </a:p>
          <a:p>
            <a:pPr marL="0" marR="0" lvl="0" indent="0" algn="ctr" rtl="0">
              <a:spcBef>
                <a:spcPts val="0"/>
              </a:spcBef>
              <a:spcAft>
                <a:spcPts val="0"/>
              </a:spcAft>
              <a:buNone/>
            </a:pPr>
            <a:endParaRPr lang="zh-CN" sz="2400" b="0" i="0" u="none" strike="noStrike" cap="none" dirty="0">
              <a:solidFill>
                <a:schemeClr val="tx1">
                  <a:lumMod val="95000"/>
                  <a:lumOff val="5000"/>
                </a:schemeClr>
              </a:solidFill>
              <a:cs typeface="+mn-ea"/>
              <a:sym typeface="+mn-lt"/>
            </a:endParaRPr>
          </a:p>
          <a:p>
            <a:pPr marL="0" marR="0" lvl="0" indent="0" algn="ctr" rtl="0">
              <a:spcBef>
                <a:spcPts val="0"/>
              </a:spcBef>
              <a:spcAft>
                <a:spcPts val="0"/>
              </a:spcAft>
              <a:buNone/>
            </a:pPr>
            <a:endParaRPr lang="zh-CN" sz="2400" b="0" i="0" u="none" strike="noStrike" cap="none" dirty="0">
              <a:solidFill>
                <a:schemeClr val="tx1">
                  <a:lumMod val="95000"/>
                  <a:lumOff val="5000"/>
                </a:schemeClr>
              </a:solidFill>
              <a:cs typeface="+mn-ea"/>
              <a:sym typeface="+mn-lt"/>
            </a:endParaRPr>
          </a:p>
          <a:p>
            <a:pPr marL="0" marR="0" lvl="0" indent="0" algn="ctr" rtl="0">
              <a:spcBef>
                <a:spcPts val="0"/>
              </a:spcBef>
              <a:spcAft>
                <a:spcPts val="0"/>
              </a:spcAft>
              <a:buNone/>
            </a:pPr>
            <a:r>
              <a:rPr lang="zh-CN" sz="2400" b="0" i="0" u="none" strike="noStrike" cap="none" dirty="0">
                <a:solidFill>
                  <a:schemeClr val="tx1">
                    <a:lumMod val="95000"/>
                    <a:lumOff val="5000"/>
                  </a:schemeClr>
                </a:solidFill>
                <a:cs typeface="+mn-ea"/>
                <a:sym typeface="+mn-lt"/>
              </a:rPr>
              <a:t>以收盘价的对数差衡量上证指数的股票收益，时间截止</a:t>
            </a:r>
            <a:r>
              <a:rPr lang="en-US" altLang="zh-CN" sz="2400" b="0" i="0" u="none" strike="noStrike" cap="none" dirty="0">
                <a:solidFill>
                  <a:schemeClr val="tx1">
                    <a:lumMod val="95000"/>
                    <a:lumOff val="5000"/>
                  </a:schemeClr>
                </a:solidFill>
                <a:cs typeface="+mn-ea"/>
                <a:sym typeface="+mn-lt"/>
              </a:rPr>
              <a:t>2014</a:t>
            </a:r>
            <a:r>
              <a:rPr lang="zh-CN" altLang="en-US" sz="2400" b="0" i="0" u="none" strike="noStrike" cap="none" dirty="0">
                <a:solidFill>
                  <a:schemeClr val="tx1">
                    <a:lumMod val="95000"/>
                    <a:lumOff val="5000"/>
                  </a:schemeClr>
                </a:solidFill>
                <a:cs typeface="+mn-ea"/>
                <a:sym typeface="+mn-lt"/>
              </a:rPr>
              <a:t>年</a:t>
            </a:r>
            <a:r>
              <a:rPr lang="en-US" altLang="zh-CN" sz="2400" b="0" i="0" u="none" strike="noStrike" cap="none" dirty="0">
                <a:solidFill>
                  <a:schemeClr val="tx1">
                    <a:lumMod val="95000"/>
                    <a:lumOff val="5000"/>
                  </a:schemeClr>
                </a:solidFill>
                <a:cs typeface="+mn-ea"/>
                <a:sym typeface="+mn-lt"/>
              </a:rPr>
              <a:t>10</a:t>
            </a:r>
            <a:r>
              <a:rPr lang="zh-CN" altLang="en-US" sz="2400" b="0" i="0" u="none" strike="noStrike" cap="none" dirty="0">
                <a:solidFill>
                  <a:schemeClr val="tx1">
                    <a:lumMod val="95000"/>
                    <a:lumOff val="5000"/>
                  </a:schemeClr>
                </a:solidFill>
                <a:cs typeface="+mn-ea"/>
                <a:sym typeface="+mn-lt"/>
              </a:rPr>
              <a:t>月</a:t>
            </a:r>
            <a:endParaRPr lang="zh-CN" altLang="en-US" sz="2400" b="0" i="0" u="none" strike="noStrike" cap="none" dirty="0">
              <a:solidFill>
                <a:schemeClr val="tx1">
                  <a:lumMod val="95000"/>
                  <a:lumOff val="5000"/>
                </a:schemeClr>
              </a:solidFill>
              <a:cs typeface="+mn-ea"/>
              <a:sym typeface="+mn-lt"/>
            </a:endParaRPr>
          </a:p>
        </p:txBody>
      </p:sp>
      <p:sp>
        <p:nvSpPr>
          <p:cNvPr id="13" name="TextBox 24"/>
          <p:cNvSpPr txBox="1"/>
          <p:nvPr/>
        </p:nvSpPr>
        <p:spPr>
          <a:xfrm>
            <a:off x="4343400" y="1950085"/>
            <a:ext cx="6979920" cy="3921760"/>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zh-CN" altLang="en-US" sz="2400" dirty="0">
                <a:solidFill>
                  <a:schemeClr val="tx1"/>
                </a:solidFill>
                <a:effectLst>
                  <a:outerShdw blurRad="38100" dist="19050" dir="2700000" algn="tl" rotWithShape="0">
                    <a:schemeClr val="dk1">
                      <a:alpha val="40000"/>
                    </a:schemeClr>
                  </a:outerShdw>
                </a:effectLst>
                <a:cs typeface="+mn-ea"/>
                <a:sym typeface="+mn-lt"/>
              </a:rPr>
              <a:t>宏观经济相关微博的收集和分类分三个步骤进行：</a:t>
            </a:r>
            <a:endParaRPr lang="zh-CN" altLang="en-US" sz="2400" dirty="0">
              <a:solidFill>
                <a:schemeClr val="tx1"/>
              </a:solidFill>
              <a:effectLst>
                <a:outerShdw blurRad="38100" dist="19050" dir="2700000" algn="tl" rotWithShape="0">
                  <a:schemeClr val="dk1">
                    <a:alpha val="40000"/>
                  </a:schemeClr>
                </a:outerShdw>
              </a:effectLst>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dirty="0">
                <a:solidFill>
                  <a:schemeClr val="tx1">
                    <a:lumMod val="85000"/>
                    <a:lumOff val="15000"/>
                  </a:schemeClr>
                </a:solidFill>
                <a:cs typeface="+mn-ea"/>
                <a:sym typeface="+mn-lt"/>
              </a:rPr>
              <a:t>①</a:t>
            </a:r>
            <a:r>
              <a:rPr lang="zh-CN" altLang="en-US" dirty="0">
                <a:solidFill>
                  <a:srgbClr val="FF0000"/>
                </a:solidFill>
                <a:cs typeface="+mn-ea"/>
                <a:sym typeface="+mn-lt"/>
              </a:rPr>
              <a:t>关键词搜索</a:t>
            </a:r>
            <a:r>
              <a:rPr lang="zh-CN" altLang="en-US" dirty="0">
                <a:solidFill>
                  <a:schemeClr val="tx1">
                    <a:lumMod val="85000"/>
                    <a:lumOff val="15000"/>
                  </a:schemeClr>
                </a:solidFill>
                <a:cs typeface="+mn-ea"/>
                <a:sym typeface="+mn-lt"/>
              </a:rPr>
              <a:t>：2013年4月</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cs typeface="+mn-ea"/>
                <a:sym typeface="+mn-lt"/>
              </a:rPr>
              <a:t>2014年10月关于宏观经济的约75万条微博。（样本的初步设定）</a:t>
            </a:r>
            <a:endParaRPr lang="zh-CN" altLang="en-US" dirty="0">
              <a:solidFill>
                <a:schemeClr val="tx1">
                  <a:lumMod val="85000"/>
                  <a:lumOff val="15000"/>
                </a:schemeClr>
              </a:solidFill>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dirty="0">
                <a:solidFill>
                  <a:schemeClr val="tx1">
                    <a:lumMod val="85000"/>
                    <a:lumOff val="15000"/>
                  </a:schemeClr>
                </a:solidFill>
                <a:cs typeface="+mn-ea"/>
                <a:sym typeface="+mn-lt"/>
              </a:rPr>
              <a:t>②</a:t>
            </a:r>
            <a:r>
              <a:rPr lang="zh-CN" altLang="en-US" dirty="0">
                <a:solidFill>
                  <a:srgbClr val="FF0000"/>
                </a:solidFill>
                <a:cs typeface="+mn-ea"/>
                <a:sym typeface="+mn-lt"/>
              </a:rPr>
              <a:t>情绪分类：</a:t>
            </a:r>
            <a:r>
              <a:rPr lang="zh-CN" altLang="en-US" dirty="0">
                <a:solidFill>
                  <a:schemeClr val="tx1">
                    <a:lumMod val="85000"/>
                    <a:lumOff val="15000"/>
                  </a:schemeClr>
                </a:solidFill>
                <a:cs typeface="+mn-ea"/>
                <a:sym typeface="+mn-lt"/>
              </a:rPr>
              <a:t>采用增量学习的朴素贝叶斯分类器将微博的情绪分为愤怒、厌恶、恐惧、喜悦和悲伤五个详细类别。</a:t>
            </a:r>
            <a:endParaRPr lang="zh-CN" altLang="en-US" dirty="0">
              <a:solidFill>
                <a:schemeClr val="tx1">
                  <a:lumMod val="85000"/>
                  <a:lumOff val="15000"/>
                </a:schemeClr>
              </a:solidFill>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dirty="0">
                <a:solidFill>
                  <a:schemeClr val="tx1">
                    <a:lumMod val="85000"/>
                    <a:lumOff val="15000"/>
                  </a:schemeClr>
                </a:solidFill>
                <a:cs typeface="+mn-ea"/>
                <a:sym typeface="+mn-lt"/>
              </a:rPr>
              <a:t>③</a:t>
            </a:r>
            <a:r>
              <a:rPr lang="zh-CN" altLang="en-US" dirty="0">
                <a:solidFill>
                  <a:srgbClr val="FF0000"/>
                </a:solidFill>
                <a:cs typeface="+mn-ea"/>
                <a:sym typeface="+mn-lt"/>
              </a:rPr>
              <a:t>筛选</a:t>
            </a:r>
            <a:r>
              <a:rPr lang="zh-CN" altLang="en-US" dirty="0">
                <a:solidFill>
                  <a:schemeClr val="tx1">
                    <a:lumMod val="85000"/>
                    <a:lumOff val="15000"/>
                  </a:schemeClr>
                </a:solidFill>
                <a:cs typeface="+mn-ea"/>
                <a:sym typeface="+mn-lt"/>
              </a:rPr>
              <a:t>：删除①中的宏观经济相关微博没有明确情绪的数据并进行数据重组，最终研究样本保留了680123条微博。</a:t>
            </a:r>
            <a:endParaRPr lang="zh-CN" altLang="en-US" dirty="0">
              <a:solidFill>
                <a:schemeClr val="tx1">
                  <a:lumMod val="85000"/>
                  <a:lumOff val="15000"/>
                </a:schemeClr>
              </a:solidFill>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dirty="0">
                <a:solidFill>
                  <a:schemeClr val="tx1">
                    <a:lumMod val="85000"/>
                    <a:lumOff val="15000"/>
                  </a:schemeClr>
                </a:solidFill>
                <a:cs typeface="+mn-ea"/>
                <a:sym typeface="+mn-lt"/>
              </a:rPr>
              <a:t> </a:t>
            </a:r>
            <a:r>
              <a:rPr lang="en-US" altLang="zh-CN" dirty="0">
                <a:solidFill>
                  <a:schemeClr val="tx1">
                    <a:lumMod val="85000"/>
                    <a:lumOff val="15000"/>
                  </a:schemeClr>
                </a:solidFill>
                <a:cs typeface="+mn-ea"/>
                <a:sym typeface="+mn-lt"/>
              </a:rPr>
              <a:t>   </a:t>
            </a:r>
            <a:r>
              <a:rPr lang="zh-CN" altLang="en-US" dirty="0">
                <a:solidFill>
                  <a:schemeClr val="tx1">
                    <a:lumMod val="85000"/>
                    <a:lumOff val="15000"/>
                  </a:schemeClr>
                </a:solidFill>
                <a:cs typeface="+mn-ea"/>
                <a:sym typeface="+mn-lt"/>
              </a:rPr>
              <a:t>（</a:t>
            </a:r>
            <a:r>
              <a:rPr lang="zh-CN" altLang="en-US" sz="1600" dirty="0">
                <a:solidFill>
                  <a:schemeClr val="tx1">
                    <a:lumMod val="85000"/>
                    <a:lumOff val="15000"/>
                  </a:schemeClr>
                </a:solidFill>
                <a:cs typeface="+mn-ea"/>
                <a:sym typeface="+mn-lt"/>
              </a:rPr>
              <a:t>在后续实证研究中为了证明稳健性还具体区分了交易日（494841条）和节假日帖子。）</a:t>
            </a:r>
            <a:endParaRPr lang="zh-CN" altLang="en-US" sz="1600" dirty="0">
              <a:solidFill>
                <a:schemeClr val="tx1">
                  <a:lumMod val="85000"/>
                  <a:lumOff val="15000"/>
                </a:schemeClr>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459" y="484095"/>
            <a:ext cx="537883" cy="510988"/>
            <a:chOff x="753035" y="201706"/>
            <a:chExt cx="537883" cy="510988"/>
          </a:xfrm>
        </p:grpSpPr>
        <p:sp>
          <p:nvSpPr>
            <p:cNvPr id="3" name="矩形: 圆角 2"/>
            <p:cNvSpPr/>
            <p:nvPr/>
          </p:nvSpPr>
          <p:spPr>
            <a:xfrm>
              <a:off x="887506" y="309282"/>
              <a:ext cx="403412" cy="40341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圆角 30"/>
            <p:cNvSpPr/>
            <p:nvPr/>
          </p:nvSpPr>
          <p:spPr>
            <a:xfrm>
              <a:off x="753035" y="201706"/>
              <a:ext cx="403412" cy="403412"/>
            </a:xfrm>
            <a:prstGeom prst="roundRect">
              <a:avLst/>
            </a:prstGeom>
            <a:noFill/>
            <a:ln w="38100">
              <a:solidFill>
                <a:srgbClr val="C1A3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TextBox 7"/>
          <p:cNvSpPr txBox="1"/>
          <p:nvPr/>
        </p:nvSpPr>
        <p:spPr>
          <a:xfrm>
            <a:off x="1317813" y="464097"/>
            <a:ext cx="1808480" cy="583565"/>
          </a:xfrm>
          <a:prstGeom prst="rect">
            <a:avLst/>
          </a:prstGeom>
          <a:noFill/>
        </p:spPr>
        <p:txBody>
          <a:bodyPr wrap="none" rtlCol="0">
            <a:spAutoFit/>
          </a:bodyPr>
          <a:lstStyle/>
          <a:p>
            <a:pPr algn="l"/>
            <a:r>
              <a:rPr lang="zh-CN" altLang="en-US" sz="3200" dirty="0">
                <a:solidFill>
                  <a:schemeClr val="tx1">
                    <a:lumMod val="85000"/>
                    <a:lumOff val="15000"/>
                  </a:schemeClr>
                </a:solidFill>
                <a:cs typeface="+mn-ea"/>
                <a:sym typeface="+mn-lt"/>
              </a:rPr>
              <a:t>情绪分类</a:t>
            </a:r>
            <a:endParaRPr lang="zh-CN" altLang="en-US" sz="3200" dirty="0">
              <a:solidFill>
                <a:schemeClr val="tx1">
                  <a:lumMod val="85000"/>
                  <a:lumOff val="15000"/>
                </a:schemeClr>
              </a:solidFill>
              <a:cs typeface="+mn-ea"/>
              <a:sym typeface="+mn-lt"/>
            </a:endParaRPr>
          </a:p>
        </p:txBody>
      </p:sp>
      <p:sp>
        <p:nvSpPr>
          <p:cNvPr id="7" name="文本框 6"/>
          <p:cNvSpPr txBox="1"/>
          <p:nvPr/>
        </p:nvSpPr>
        <p:spPr>
          <a:xfrm>
            <a:off x="827405" y="2748915"/>
            <a:ext cx="3136265" cy="383095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2400">
                <a:solidFill>
                  <a:schemeClr val="tx1">
                    <a:lumMod val="75000"/>
                    <a:lumOff val="25000"/>
                  </a:schemeClr>
                </a:solidFill>
                <a:cs typeface="+mn-ea"/>
                <a:sym typeface="+mn-lt"/>
              </a:rPr>
              <a:t>分别是中国光大证券“胖手指”事件</a:t>
            </a:r>
            <a:endParaRPr lang="en-US" sz="2400">
              <a:solidFill>
                <a:schemeClr val="tx1">
                  <a:lumMod val="75000"/>
                  <a:lumOff val="25000"/>
                </a:schemeClr>
              </a:solidFill>
              <a:cs typeface="+mn-ea"/>
              <a:sym typeface="+mn-lt"/>
            </a:endParaRPr>
          </a:p>
          <a:p>
            <a:pPr algn="ctr">
              <a:lnSpc>
                <a:spcPct val="150000"/>
              </a:lnSpc>
            </a:pPr>
            <a:endParaRPr lang="en-US" sz="2400">
              <a:solidFill>
                <a:schemeClr val="tx1">
                  <a:lumMod val="75000"/>
                  <a:lumOff val="25000"/>
                </a:schemeClr>
              </a:solidFill>
              <a:cs typeface="+mn-ea"/>
              <a:sym typeface="+mn-lt"/>
            </a:endParaRPr>
          </a:p>
          <a:p>
            <a:pPr algn="ctr">
              <a:lnSpc>
                <a:spcPct val="150000"/>
              </a:lnSpc>
            </a:pPr>
            <a:r>
              <a:rPr lang="en-US">
                <a:solidFill>
                  <a:schemeClr val="tx1">
                    <a:lumMod val="75000"/>
                    <a:lumOff val="25000"/>
                  </a:schemeClr>
                </a:solidFill>
                <a:cs typeface="+mn-ea"/>
                <a:sym typeface="+mn-lt"/>
              </a:rPr>
              <a:t>“胖手指”也称“乌龙指”，是指在电子金融市场中，交易员出现键盘输入错误导致交易结果异常，从而可能引发市场恐慌。</a:t>
            </a:r>
            <a:endParaRPr lang="en-US">
              <a:solidFill>
                <a:schemeClr val="tx1">
                  <a:lumMod val="75000"/>
                  <a:lumOff val="25000"/>
                </a:schemeClr>
              </a:solidFill>
              <a:cs typeface="+mn-ea"/>
              <a:sym typeface="+mn-lt"/>
            </a:endParaRPr>
          </a:p>
        </p:txBody>
      </p:sp>
      <p:sp>
        <p:nvSpPr>
          <p:cNvPr id="8" name="文本框 7"/>
          <p:cNvSpPr txBox="1"/>
          <p:nvPr/>
        </p:nvSpPr>
        <p:spPr>
          <a:xfrm>
            <a:off x="455295" y="1962150"/>
            <a:ext cx="3880485"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2400">
                <a:solidFill>
                  <a:schemeClr val="tx1">
                    <a:lumMod val="75000"/>
                    <a:lumOff val="25000"/>
                  </a:schemeClr>
                </a:solidFill>
                <a:cs typeface="+mn-ea"/>
                <a:sym typeface="+mn-lt"/>
              </a:rPr>
              <a:t> 2013.8 - 2015.3</a:t>
            </a:r>
            <a:endParaRPr lang="zh-CN" altLang="en-US" sz="2400" dirty="0">
              <a:solidFill>
                <a:schemeClr val="tx1">
                  <a:lumMod val="75000"/>
                  <a:lumOff val="25000"/>
                </a:schemeClr>
              </a:solidFill>
              <a:cs typeface="+mn-ea"/>
              <a:sym typeface="+mn-lt"/>
            </a:endParaRPr>
          </a:p>
        </p:txBody>
      </p:sp>
      <p:sp>
        <p:nvSpPr>
          <p:cNvPr id="9" name="文本框 8"/>
          <p:cNvSpPr txBox="1"/>
          <p:nvPr/>
        </p:nvSpPr>
        <p:spPr>
          <a:xfrm>
            <a:off x="5164804" y="3025855"/>
            <a:ext cx="2778793"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2400">
                <a:solidFill>
                  <a:schemeClr val="tx1">
                    <a:lumMod val="75000"/>
                    <a:lumOff val="25000"/>
                  </a:schemeClr>
                </a:solidFill>
                <a:cs typeface="+mn-ea"/>
                <a:sym typeface="+mn-lt"/>
              </a:rPr>
              <a:t>中国制造概念</a:t>
            </a:r>
            <a:endParaRPr lang="en-US" sz="2400">
              <a:solidFill>
                <a:schemeClr val="tx1">
                  <a:lumMod val="75000"/>
                  <a:lumOff val="25000"/>
                </a:schemeClr>
              </a:solidFill>
              <a:cs typeface="+mn-ea"/>
              <a:sym typeface="+mn-lt"/>
            </a:endParaRPr>
          </a:p>
        </p:txBody>
      </p:sp>
      <p:sp>
        <p:nvSpPr>
          <p:cNvPr id="10" name="文本框 9"/>
          <p:cNvSpPr txBox="1"/>
          <p:nvPr/>
        </p:nvSpPr>
        <p:spPr>
          <a:xfrm>
            <a:off x="4743450" y="1953895"/>
            <a:ext cx="3910965"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2400">
                <a:solidFill>
                  <a:schemeClr val="tx1">
                    <a:lumMod val="75000"/>
                    <a:lumOff val="25000"/>
                  </a:schemeClr>
                </a:solidFill>
                <a:cs typeface="+mn-ea"/>
                <a:sym typeface="+mn-lt"/>
              </a:rPr>
              <a:t>2014.11 - 2015.3</a:t>
            </a:r>
            <a:endParaRPr lang="zh-CN" altLang="en-US" sz="2400" dirty="0">
              <a:solidFill>
                <a:schemeClr val="tx1">
                  <a:lumMod val="75000"/>
                  <a:lumOff val="25000"/>
                </a:schemeClr>
              </a:solidFill>
              <a:cs typeface="+mn-ea"/>
              <a:sym typeface="+mn-lt"/>
            </a:endParaRPr>
          </a:p>
        </p:txBody>
      </p:sp>
      <p:sp>
        <p:nvSpPr>
          <p:cNvPr id="11" name="文本框 10"/>
          <p:cNvSpPr txBox="1"/>
          <p:nvPr/>
        </p:nvSpPr>
        <p:spPr>
          <a:xfrm>
            <a:off x="8879840" y="3025775"/>
            <a:ext cx="3136265"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2400">
                <a:solidFill>
                  <a:schemeClr val="tx1">
                    <a:lumMod val="75000"/>
                    <a:lumOff val="25000"/>
                  </a:schemeClr>
                </a:solidFill>
                <a:cs typeface="+mn-ea"/>
                <a:sym typeface="+mn-lt"/>
              </a:rPr>
              <a:t>第四代通信技术许可</a:t>
            </a:r>
            <a:endParaRPr lang="en-US" sz="1200">
              <a:solidFill>
                <a:schemeClr val="tx1">
                  <a:lumMod val="75000"/>
                  <a:lumOff val="25000"/>
                </a:schemeClr>
              </a:solidFill>
              <a:cs typeface="+mn-ea"/>
              <a:sym typeface="+mn-lt"/>
            </a:endParaRPr>
          </a:p>
        </p:txBody>
      </p:sp>
      <p:sp>
        <p:nvSpPr>
          <p:cNvPr id="12" name="文本框 11"/>
          <p:cNvSpPr txBox="1"/>
          <p:nvPr/>
        </p:nvSpPr>
        <p:spPr>
          <a:xfrm>
            <a:off x="8387080" y="1962150"/>
            <a:ext cx="4122420"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2400">
                <a:solidFill>
                  <a:schemeClr val="tx1">
                    <a:lumMod val="75000"/>
                    <a:lumOff val="25000"/>
                  </a:schemeClr>
                </a:solidFill>
                <a:cs typeface="+mn-ea"/>
                <a:sym typeface="+mn-lt"/>
              </a:rPr>
              <a:t>2014.4 - 2015.2</a:t>
            </a:r>
            <a:endParaRPr lang="zh-CN" altLang="en-US" sz="2400" dirty="0">
              <a:solidFill>
                <a:schemeClr val="tx1">
                  <a:lumMod val="75000"/>
                  <a:lumOff val="25000"/>
                </a:schemeClr>
              </a:solidFill>
              <a:cs typeface="+mn-ea"/>
              <a:sym typeface="+mn-lt"/>
            </a:endParaRPr>
          </a:p>
        </p:txBody>
      </p:sp>
      <p:sp>
        <p:nvSpPr>
          <p:cNvPr id="4" name="文本框 3"/>
          <p:cNvSpPr txBox="1"/>
          <p:nvPr/>
        </p:nvSpPr>
        <p:spPr>
          <a:xfrm>
            <a:off x="827405" y="1270635"/>
            <a:ext cx="4450080" cy="460375"/>
          </a:xfrm>
          <a:prstGeom prst="rect">
            <a:avLst/>
          </a:prstGeom>
          <a:noFill/>
        </p:spPr>
        <p:txBody>
          <a:bodyPr wrap="none" rtlCol="0">
            <a:spAutoFit/>
          </a:bodyPr>
          <a:p>
            <a:pPr algn="l"/>
            <a:r>
              <a:rPr lang="zh-CN" altLang="en-US" sz="2400" dirty="0">
                <a:solidFill>
                  <a:schemeClr val="tx1">
                    <a:lumMod val="85000"/>
                    <a:lumOff val="15000"/>
                  </a:schemeClr>
                </a:solidFill>
                <a:cs typeface="+mn-ea"/>
                <a:sym typeface="+mn-lt"/>
              </a:rPr>
              <a:t>捕捉投资者情绪能力的测试方法</a:t>
            </a:r>
            <a:endParaRPr lang="zh-CN" altLang="en-US" sz="2400" dirty="0">
              <a:solidFill>
                <a:schemeClr val="tx1">
                  <a:lumMod val="85000"/>
                  <a:lumOff val="15000"/>
                </a:schemeClr>
              </a:solidFill>
              <a:cs typeface="+mn-ea"/>
              <a:sym typeface="+mn-lt"/>
            </a:endParaRPr>
          </a:p>
        </p:txBody>
      </p:sp>
      <p:sp>
        <p:nvSpPr>
          <p:cNvPr id="15" name="云形标注 14"/>
          <p:cNvSpPr/>
          <p:nvPr/>
        </p:nvSpPr>
        <p:spPr>
          <a:xfrm>
            <a:off x="7543800" y="222885"/>
            <a:ext cx="3863340" cy="1739265"/>
          </a:xfrm>
          <a:prstGeom prst="cloudCallou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FF0000"/>
                </a:solidFill>
              </a:rPr>
              <a:t>疑问：样本截止日期为</a:t>
            </a:r>
            <a:r>
              <a:rPr lang="en-US" altLang="zh-CN">
                <a:solidFill>
                  <a:srgbClr val="FF0000"/>
                </a:solidFill>
              </a:rPr>
              <a:t>2014</a:t>
            </a:r>
            <a:r>
              <a:rPr lang="zh-CN" altLang="en-US">
                <a:solidFill>
                  <a:srgbClr val="FF0000"/>
                </a:solidFill>
              </a:rPr>
              <a:t>年</a:t>
            </a:r>
            <a:r>
              <a:rPr lang="en-US" altLang="zh-CN">
                <a:solidFill>
                  <a:srgbClr val="FF0000"/>
                </a:solidFill>
              </a:rPr>
              <a:t>10</a:t>
            </a:r>
            <a:r>
              <a:rPr lang="zh-CN" altLang="en-US">
                <a:solidFill>
                  <a:srgbClr val="FF0000"/>
                </a:solidFill>
              </a:rPr>
              <a:t>月，超过截止日期的是另外提取数据然后作为测试集吗？</a:t>
            </a:r>
            <a:endParaRPr lang="zh-CN" altLang="en-US">
              <a:solidFill>
                <a:srgbClr val="FF0000"/>
              </a:solidFill>
            </a:endParaRPr>
          </a:p>
        </p:txBody>
      </p:sp>
      <p:sp>
        <p:nvSpPr>
          <p:cNvPr id="16" name="文本框 15"/>
          <p:cNvSpPr txBox="1"/>
          <p:nvPr/>
        </p:nvSpPr>
        <p:spPr>
          <a:xfrm>
            <a:off x="6488430" y="4499610"/>
            <a:ext cx="4828540" cy="1938020"/>
          </a:xfrm>
          <a:prstGeom prst="rect">
            <a:avLst/>
          </a:prstGeom>
          <a:noFill/>
        </p:spPr>
        <p:txBody>
          <a:bodyPr wrap="square" rtlCol="0">
            <a:spAutoFit/>
          </a:bodyPr>
          <a:p>
            <a:pPr algn="ctr"/>
            <a:r>
              <a:rPr lang="zh-CN" altLang="en-US" sz="2000">
                <a:solidFill>
                  <a:schemeClr val="accent3">
                    <a:lumMod val="75000"/>
                  </a:schemeClr>
                </a:solidFill>
                <a:sym typeface="+mn-ea"/>
              </a:rPr>
              <a:t>通过应用与三个重要经济事件在事件时间框架对应的时间段内的相关的微博来测试。</a:t>
            </a:r>
            <a:endParaRPr lang="zh-CN" altLang="en-US" sz="2000">
              <a:solidFill>
                <a:schemeClr val="accent3">
                  <a:lumMod val="75000"/>
                </a:schemeClr>
              </a:solidFill>
              <a:sym typeface="+mn-ea"/>
            </a:endParaRPr>
          </a:p>
          <a:p>
            <a:pPr algn="ctr"/>
            <a:endParaRPr lang="zh-CN" altLang="en-US" sz="2000">
              <a:solidFill>
                <a:schemeClr val="accent3">
                  <a:lumMod val="75000"/>
                </a:schemeClr>
              </a:solidFill>
              <a:sym typeface="+mn-ea"/>
            </a:endParaRPr>
          </a:p>
          <a:p>
            <a:pPr algn="ctr"/>
            <a:r>
              <a:rPr lang="zh-CN" altLang="en-US" sz="2000">
                <a:solidFill>
                  <a:schemeClr val="accent3">
                    <a:lumMod val="75000"/>
                  </a:schemeClr>
                </a:solidFill>
                <a:sym typeface="+mn-ea"/>
              </a:rPr>
              <a:t>为了证明</a:t>
            </a:r>
            <a:r>
              <a:rPr lang="en-US" altLang="zh-CN" sz="2000">
                <a:solidFill>
                  <a:schemeClr val="accent3">
                    <a:lumMod val="75000"/>
                  </a:schemeClr>
                </a:solidFill>
                <a:sym typeface="+mn-ea"/>
              </a:rPr>
              <a:t>IMS</a:t>
            </a:r>
            <a:r>
              <a:rPr lang="zh-CN" altLang="en-US" sz="2000">
                <a:solidFill>
                  <a:schemeClr val="accent3">
                    <a:lumMod val="75000"/>
                  </a:schemeClr>
                </a:solidFill>
                <a:sym typeface="+mn-ea"/>
              </a:rPr>
              <a:t>可以捕捉有影响力的宏观经济事件的发展，且对于同一事件，人们的情绪之间存在异质性</a:t>
            </a:r>
            <a:endParaRPr lang="zh-CN" altLang="en-US" sz="2000">
              <a:solidFill>
                <a:schemeClr val="accent3">
                  <a:lumMod val="75000"/>
                </a:schemeClr>
              </a:solidFill>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p:tgtEl>
                                          <p:spTgt spid="8"/>
                                        </p:tgtEl>
                                        <p:attrNameLst>
                                          <p:attrName>ppt_y</p:attrName>
                                        </p:attrNameLst>
                                      </p:cBhvr>
                                      <p:tavLst>
                                        <p:tav tm="0">
                                          <p:val>
                                            <p:strVal val="#ppt_y+#ppt_h*1.125000"/>
                                          </p:val>
                                        </p:tav>
                                        <p:tav tm="100000">
                                          <p:val>
                                            <p:strVal val="#ppt_y"/>
                                          </p:val>
                                        </p:tav>
                                      </p:tavLst>
                                    </p:anim>
                                    <p:animEffect transition="in" filter="wipe(up)">
                                      <p:cBhvr>
                                        <p:cTn id="13" dur="500"/>
                                        <p:tgtEl>
                                          <p:spTgt spid="8"/>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ppt_y</p:attrName>
                                        </p:attrNameLst>
                                      </p:cBhvr>
                                      <p:tavLst>
                                        <p:tav tm="0">
                                          <p:val>
                                            <p:strVal val="#ppt_y+#ppt_h*1.125000"/>
                                          </p:val>
                                        </p:tav>
                                        <p:tav tm="100000">
                                          <p:val>
                                            <p:strVal val="#ppt_y"/>
                                          </p:val>
                                        </p:tav>
                                      </p:tavLst>
                                    </p:anim>
                                    <p:animEffect transition="in" filter="wipe(up)">
                                      <p:cBhvr>
                                        <p:cTn id="18" dur="500"/>
                                        <p:tgtEl>
                                          <p:spTgt spid="9"/>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p:tgtEl>
                                          <p:spTgt spid="10"/>
                                        </p:tgtEl>
                                        <p:attrNameLst>
                                          <p:attrName>ppt_y</p:attrName>
                                        </p:attrNameLst>
                                      </p:cBhvr>
                                      <p:tavLst>
                                        <p:tav tm="0">
                                          <p:val>
                                            <p:strVal val="#ppt_y+#ppt_h*1.125000"/>
                                          </p:val>
                                        </p:tav>
                                        <p:tav tm="100000">
                                          <p:val>
                                            <p:strVal val="#ppt_y"/>
                                          </p:val>
                                        </p:tav>
                                      </p:tavLst>
                                    </p:anim>
                                    <p:animEffect transition="in" filter="wipe(up)">
                                      <p:cBhvr>
                                        <p:cTn id="23" dur="500"/>
                                        <p:tgtEl>
                                          <p:spTgt spid="10"/>
                                        </p:tgtEl>
                                      </p:cBhvr>
                                    </p:animEffect>
                                  </p:childTnLst>
                                </p:cTn>
                              </p:par>
                            </p:childTnLst>
                          </p:cTn>
                        </p:par>
                        <p:par>
                          <p:cTn id="24" fill="hold">
                            <p:stCondLst>
                              <p:cond delay="2000"/>
                            </p:stCondLst>
                            <p:childTnLst>
                              <p:par>
                                <p:cTn id="25" presetID="12" presetClass="entr" presetSubtype="4"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p:tgtEl>
                                          <p:spTgt spid="11"/>
                                        </p:tgtEl>
                                        <p:attrNameLst>
                                          <p:attrName>ppt_y</p:attrName>
                                        </p:attrNameLst>
                                      </p:cBhvr>
                                      <p:tavLst>
                                        <p:tav tm="0">
                                          <p:val>
                                            <p:strVal val="#ppt_y+#ppt_h*1.125000"/>
                                          </p:val>
                                        </p:tav>
                                        <p:tav tm="100000">
                                          <p:val>
                                            <p:strVal val="#ppt_y"/>
                                          </p:val>
                                        </p:tav>
                                      </p:tavLst>
                                    </p:anim>
                                    <p:animEffect transition="in" filter="wipe(up)">
                                      <p:cBhvr>
                                        <p:cTn id="28" dur="500"/>
                                        <p:tgtEl>
                                          <p:spTgt spid="11"/>
                                        </p:tgtEl>
                                      </p:cBhvr>
                                    </p:animEffect>
                                  </p:childTnLst>
                                </p:cTn>
                              </p:par>
                            </p:childTnLst>
                          </p:cTn>
                        </p:par>
                        <p:par>
                          <p:cTn id="29" fill="hold">
                            <p:stCondLst>
                              <p:cond delay="2500"/>
                            </p:stCondLst>
                            <p:childTnLst>
                              <p:par>
                                <p:cTn id="30" presetID="12" presetClass="entr" presetSubtype="4"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p:tgtEl>
                                          <p:spTgt spid="12"/>
                                        </p:tgtEl>
                                        <p:attrNameLst>
                                          <p:attrName>ppt_y</p:attrName>
                                        </p:attrNameLst>
                                      </p:cBhvr>
                                      <p:tavLst>
                                        <p:tav tm="0">
                                          <p:val>
                                            <p:strVal val="#ppt_y+#ppt_h*1.125000"/>
                                          </p:val>
                                        </p:tav>
                                        <p:tav tm="100000">
                                          <p:val>
                                            <p:strVal val="#ppt_y"/>
                                          </p:val>
                                        </p:tav>
                                      </p:tavLst>
                                    </p:anim>
                                    <p:animEffect transition="in" filter="wipe(up)">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p:bldP spid="8" grpId="0" bldLvl="0"/>
      <p:bldP spid="9" grpId="0" bldLvl="0"/>
      <p:bldP spid="10" grpId="0" bldLvl="0"/>
      <p:bldP spid="11" grpId="0" bldLvl="0"/>
      <p:bldP spid="12" grpId="0" bldLvl="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553432" y="4135521"/>
            <a:ext cx="2638567" cy="2722479"/>
          </a:xfrm>
          <a:prstGeom prst="rect">
            <a:avLst/>
          </a:prstGeom>
          <a:solidFill>
            <a:srgbClr val="C1A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7567652" y="2971215"/>
            <a:ext cx="2019868" cy="1164306"/>
          </a:xfrm>
          <a:prstGeom prst="rect">
            <a:avLst/>
          </a:prstGeom>
          <a:solidFill>
            <a:srgbClr val="C1A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a:off x="9553432" y="0"/>
            <a:ext cx="845632" cy="2971216"/>
          </a:xfrm>
          <a:prstGeom prst="rect">
            <a:avLst/>
          </a:prstGeom>
          <a:solidFill>
            <a:srgbClr val="C1A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p:cNvSpPr txBox="1"/>
          <p:nvPr/>
        </p:nvSpPr>
        <p:spPr>
          <a:xfrm>
            <a:off x="6374135" y="56611"/>
            <a:ext cx="1745050" cy="3770263"/>
          </a:xfrm>
          <a:prstGeom prst="rect">
            <a:avLst/>
          </a:prstGeom>
          <a:noFill/>
        </p:spPr>
        <p:txBody>
          <a:bodyPr wrap="square" rtlCol="0">
            <a:spAutoFit/>
          </a:bodyPr>
          <a:lstStyle>
            <a:defPPr>
              <a:defRPr lang="zh-CN"/>
            </a:defPPr>
            <a:lvl1pPr algn="dist">
              <a:defRPr sz="23900" b="1">
                <a:solidFill>
                  <a:srgbClr val="ECF8F6"/>
                </a:solidFill>
                <a:latin typeface="字魂59号-创粗黑" panose="00000500000000000000" pitchFamily="2" charset="-122"/>
                <a:ea typeface="字魂59号-创粗黑" panose="00000500000000000000" pitchFamily="2" charset="-122"/>
              </a:defRPr>
            </a:lvl1pPr>
          </a:lstStyle>
          <a:p>
            <a:r>
              <a:rPr lang="en-US" altLang="zh-CN" dirty="0">
                <a:solidFill>
                  <a:schemeClr val="bg1">
                    <a:lumMod val="95000"/>
                  </a:schemeClr>
                </a:solidFill>
                <a:latin typeface="+mn-lt"/>
                <a:ea typeface="+mn-ea"/>
                <a:cs typeface="+mn-ea"/>
                <a:sym typeface="+mn-lt"/>
              </a:rPr>
              <a:t>A</a:t>
            </a:r>
            <a:endParaRPr lang="zh-CN" altLang="en-US" dirty="0">
              <a:solidFill>
                <a:schemeClr val="bg1">
                  <a:lumMod val="95000"/>
                </a:schemeClr>
              </a:solidFill>
              <a:latin typeface="+mn-lt"/>
              <a:ea typeface="+mn-ea"/>
              <a:cs typeface="+mn-ea"/>
              <a:sym typeface="+mn-lt"/>
            </a:endParaRPr>
          </a:p>
        </p:txBody>
      </p:sp>
      <p:sp>
        <p:nvSpPr>
          <p:cNvPr id="15" name="文本框 14"/>
          <p:cNvSpPr txBox="1"/>
          <p:nvPr/>
        </p:nvSpPr>
        <p:spPr>
          <a:xfrm>
            <a:off x="9976248" y="2358163"/>
            <a:ext cx="1745050" cy="3770263"/>
          </a:xfrm>
          <a:prstGeom prst="rect">
            <a:avLst/>
          </a:prstGeom>
          <a:noFill/>
        </p:spPr>
        <p:txBody>
          <a:bodyPr wrap="square" rtlCol="0">
            <a:spAutoFit/>
          </a:bodyPr>
          <a:lstStyle>
            <a:defPPr>
              <a:defRPr lang="zh-CN"/>
            </a:defPPr>
            <a:lvl1pPr algn="dist">
              <a:defRPr sz="23900" b="1">
                <a:solidFill>
                  <a:srgbClr val="ECF8F6"/>
                </a:solidFill>
                <a:latin typeface="字魂59号-创粗黑" panose="00000500000000000000" pitchFamily="2" charset="-122"/>
                <a:ea typeface="字魂59号-创粗黑" panose="00000500000000000000" pitchFamily="2" charset="-122"/>
              </a:defRPr>
            </a:lvl1pPr>
          </a:lstStyle>
          <a:p>
            <a:r>
              <a:rPr lang="en-US" altLang="zh-CN" dirty="0">
                <a:solidFill>
                  <a:schemeClr val="bg1">
                    <a:lumMod val="95000"/>
                  </a:schemeClr>
                </a:solidFill>
                <a:latin typeface="+mn-lt"/>
                <a:ea typeface="+mn-ea"/>
                <a:cs typeface="+mn-ea"/>
                <a:sym typeface="+mn-lt"/>
              </a:rPr>
              <a:t>B</a:t>
            </a:r>
            <a:endParaRPr lang="zh-CN" altLang="en-US" dirty="0">
              <a:solidFill>
                <a:schemeClr val="bg1">
                  <a:lumMod val="95000"/>
                </a:schemeClr>
              </a:solidFill>
              <a:latin typeface="+mn-lt"/>
              <a:ea typeface="+mn-ea"/>
              <a:cs typeface="+mn-ea"/>
              <a:sym typeface="+mn-lt"/>
            </a:endParaRPr>
          </a:p>
        </p:txBody>
      </p:sp>
      <p:pic>
        <p:nvPicPr>
          <p:cNvPr id="2" name="图片 1" descr="表1"/>
          <p:cNvPicPr>
            <a:picLocks noChangeAspect="1"/>
          </p:cNvPicPr>
          <p:nvPr/>
        </p:nvPicPr>
        <p:blipFill>
          <a:blip r:embed="rId1"/>
          <a:stretch>
            <a:fillRect/>
          </a:stretch>
        </p:blipFill>
        <p:spPr>
          <a:xfrm>
            <a:off x="579755" y="457200"/>
            <a:ext cx="10434320" cy="4342130"/>
          </a:xfrm>
          <a:prstGeom prst="rect">
            <a:avLst/>
          </a:prstGeom>
        </p:spPr>
      </p:pic>
      <p:sp>
        <p:nvSpPr>
          <p:cNvPr id="3" name="文本框 2"/>
          <p:cNvSpPr txBox="1"/>
          <p:nvPr/>
        </p:nvSpPr>
        <p:spPr>
          <a:xfrm>
            <a:off x="1056005" y="5206365"/>
            <a:ext cx="8303895" cy="1198880"/>
          </a:xfrm>
          <a:prstGeom prst="rect">
            <a:avLst/>
          </a:prstGeom>
          <a:noFill/>
        </p:spPr>
        <p:txBody>
          <a:bodyPr wrap="square" rtlCol="0">
            <a:spAutoFit/>
          </a:bodyPr>
          <a:p>
            <a:pPr algn="ctr"/>
            <a:r>
              <a:rPr lang="zh-CN" altLang="en-US"/>
              <a:t>表</a:t>
            </a:r>
            <a:r>
              <a:rPr lang="en-US" altLang="zh-CN"/>
              <a:t>1   IMS</a:t>
            </a:r>
            <a:r>
              <a:rPr lang="zh-CN" altLang="en-US"/>
              <a:t>和</a:t>
            </a:r>
            <a:r>
              <a:rPr lang="en-US" altLang="zh-CN"/>
              <a:t>SHCI</a:t>
            </a:r>
            <a:r>
              <a:rPr lang="zh-CN" altLang="en-US"/>
              <a:t>股票收益的描述性统计分析</a:t>
            </a:r>
            <a:endParaRPr lang="zh-CN" altLang="en-US"/>
          </a:p>
          <a:p>
            <a:pPr algn="ctr"/>
            <a:endParaRPr lang="zh-CN" altLang="en-US"/>
          </a:p>
          <a:p>
            <a:r>
              <a:rPr lang="en-US" altLang="zh-CN"/>
              <a:t>SHCI</a:t>
            </a:r>
            <a:r>
              <a:rPr lang="zh-CN" altLang="en-US"/>
              <a:t>的偏态和峰度（</a:t>
            </a:r>
            <a:r>
              <a:rPr lang="en-US" altLang="zh-CN">
                <a:solidFill>
                  <a:srgbClr val="FF0000"/>
                </a:solidFill>
              </a:rPr>
              <a:t>IMS</a:t>
            </a:r>
            <a:r>
              <a:rPr lang="zh-CN" altLang="en-US">
                <a:solidFill>
                  <a:srgbClr val="FF0000"/>
                </a:solidFill>
              </a:rPr>
              <a:t>和</a:t>
            </a:r>
            <a:r>
              <a:rPr lang="en-US" altLang="zh-CN">
                <a:solidFill>
                  <a:srgbClr val="FF0000"/>
                </a:solidFill>
              </a:rPr>
              <a:t>SHCI</a:t>
            </a:r>
            <a:r>
              <a:rPr lang="zh-CN" altLang="en-US">
                <a:solidFill>
                  <a:srgbClr val="FF0000"/>
                </a:solidFill>
              </a:rPr>
              <a:t>偏态值均为负，说明分布左偏，文章说右偏？！）</a:t>
            </a:r>
            <a:endParaRPr lang="zh-CN" altLang="en-US"/>
          </a:p>
          <a:p>
            <a:r>
              <a:rPr lang="zh-CN" altLang="en-US"/>
              <a:t>解释尖峰肥尾现象及原因</a:t>
            </a:r>
            <a:endParaRPr lang="zh-CN" altLang="en-US"/>
          </a:p>
        </p:txBody>
      </p:sp>
      <p:sp>
        <p:nvSpPr>
          <p:cNvPr id="4" name="文本框 3"/>
          <p:cNvSpPr txBox="1"/>
          <p:nvPr/>
        </p:nvSpPr>
        <p:spPr>
          <a:xfrm>
            <a:off x="11350625" y="1148080"/>
            <a:ext cx="675005" cy="5085080"/>
          </a:xfrm>
          <a:prstGeom prst="rect">
            <a:avLst/>
          </a:prstGeom>
          <a:noFill/>
        </p:spPr>
        <p:txBody>
          <a:bodyPr vert="eaVert" wrap="square" rtlCol="0">
            <a:spAutoFit/>
          </a:bodyPr>
          <a:p>
            <a:r>
              <a:rPr lang="zh-CN" altLang="en-US" sz="3200"/>
              <a:t>数据的描述性分析</a:t>
            </a:r>
            <a:endParaRPr lang="zh-CN" altLang="en-US" sz="32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80">
                                          <p:stCondLst>
                                            <p:cond delay="0"/>
                                          </p:stCondLst>
                                        </p:cTn>
                                        <p:tgtEl>
                                          <p:spTgt spid="14"/>
                                        </p:tgtEl>
                                      </p:cBhvr>
                                    </p:animEffect>
                                    <p:anim calcmode="lin" valueType="num">
                                      <p:cBhvr>
                                        <p:cTn id="25"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30" dur="26">
                                          <p:stCondLst>
                                            <p:cond delay="650"/>
                                          </p:stCondLst>
                                        </p:cTn>
                                        <p:tgtEl>
                                          <p:spTgt spid="14"/>
                                        </p:tgtEl>
                                      </p:cBhvr>
                                      <p:to x="100000" y="60000"/>
                                    </p:animScale>
                                    <p:animScale>
                                      <p:cBhvr>
                                        <p:cTn id="31" dur="166" decel="50000">
                                          <p:stCondLst>
                                            <p:cond delay="676"/>
                                          </p:stCondLst>
                                        </p:cTn>
                                        <p:tgtEl>
                                          <p:spTgt spid="14"/>
                                        </p:tgtEl>
                                      </p:cBhvr>
                                      <p:to x="100000" y="100000"/>
                                    </p:animScale>
                                    <p:animScale>
                                      <p:cBhvr>
                                        <p:cTn id="32" dur="26">
                                          <p:stCondLst>
                                            <p:cond delay="1312"/>
                                          </p:stCondLst>
                                        </p:cTn>
                                        <p:tgtEl>
                                          <p:spTgt spid="14"/>
                                        </p:tgtEl>
                                      </p:cBhvr>
                                      <p:to x="100000" y="80000"/>
                                    </p:animScale>
                                    <p:animScale>
                                      <p:cBhvr>
                                        <p:cTn id="33" dur="166" decel="50000">
                                          <p:stCondLst>
                                            <p:cond delay="1338"/>
                                          </p:stCondLst>
                                        </p:cTn>
                                        <p:tgtEl>
                                          <p:spTgt spid="14"/>
                                        </p:tgtEl>
                                      </p:cBhvr>
                                      <p:to x="100000" y="100000"/>
                                    </p:animScale>
                                    <p:animScale>
                                      <p:cBhvr>
                                        <p:cTn id="34" dur="26">
                                          <p:stCondLst>
                                            <p:cond delay="1642"/>
                                          </p:stCondLst>
                                        </p:cTn>
                                        <p:tgtEl>
                                          <p:spTgt spid="14"/>
                                        </p:tgtEl>
                                      </p:cBhvr>
                                      <p:to x="100000" y="90000"/>
                                    </p:animScale>
                                    <p:animScale>
                                      <p:cBhvr>
                                        <p:cTn id="35" dur="166" decel="50000">
                                          <p:stCondLst>
                                            <p:cond delay="1668"/>
                                          </p:stCondLst>
                                        </p:cTn>
                                        <p:tgtEl>
                                          <p:spTgt spid="14"/>
                                        </p:tgtEl>
                                      </p:cBhvr>
                                      <p:to x="100000" y="100000"/>
                                    </p:animScale>
                                    <p:animScale>
                                      <p:cBhvr>
                                        <p:cTn id="36" dur="26">
                                          <p:stCondLst>
                                            <p:cond delay="1808"/>
                                          </p:stCondLst>
                                        </p:cTn>
                                        <p:tgtEl>
                                          <p:spTgt spid="14"/>
                                        </p:tgtEl>
                                      </p:cBhvr>
                                      <p:to x="100000" y="95000"/>
                                    </p:animScale>
                                    <p:animScale>
                                      <p:cBhvr>
                                        <p:cTn id="37" dur="166" decel="50000">
                                          <p:stCondLst>
                                            <p:cond delay="1834"/>
                                          </p:stCondLst>
                                        </p:cTn>
                                        <p:tgtEl>
                                          <p:spTgt spid="14"/>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80">
                                          <p:stCondLst>
                                            <p:cond delay="0"/>
                                          </p:stCondLst>
                                        </p:cTn>
                                        <p:tgtEl>
                                          <p:spTgt spid="15"/>
                                        </p:tgtEl>
                                      </p:cBhvr>
                                    </p:animEffect>
                                    <p:anim calcmode="lin" valueType="num">
                                      <p:cBhvr>
                                        <p:cTn id="43"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8" dur="26">
                                          <p:stCondLst>
                                            <p:cond delay="650"/>
                                          </p:stCondLst>
                                        </p:cTn>
                                        <p:tgtEl>
                                          <p:spTgt spid="15"/>
                                        </p:tgtEl>
                                      </p:cBhvr>
                                      <p:to x="100000" y="60000"/>
                                    </p:animScale>
                                    <p:animScale>
                                      <p:cBhvr>
                                        <p:cTn id="49" dur="166" decel="50000">
                                          <p:stCondLst>
                                            <p:cond delay="676"/>
                                          </p:stCondLst>
                                        </p:cTn>
                                        <p:tgtEl>
                                          <p:spTgt spid="15"/>
                                        </p:tgtEl>
                                      </p:cBhvr>
                                      <p:to x="100000" y="100000"/>
                                    </p:animScale>
                                    <p:animScale>
                                      <p:cBhvr>
                                        <p:cTn id="50" dur="26">
                                          <p:stCondLst>
                                            <p:cond delay="1312"/>
                                          </p:stCondLst>
                                        </p:cTn>
                                        <p:tgtEl>
                                          <p:spTgt spid="15"/>
                                        </p:tgtEl>
                                      </p:cBhvr>
                                      <p:to x="100000" y="80000"/>
                                    </p:animScale>
                                    <p:animScale>
                                      <p:cBhvr>
                                        <p:cTn id="51" dur="166" decel="50000">
                                          <p:stCondLst>
                                            <p:cond delay="1338"/>
                                          </p:stCondLst>
                                        </p:cTn>
                                        <p:tgtEl>
                                          <p:spTgt spid="15"/>
                                        </p:tgtEl>
                                      </p:cBhvr>
                                      <p:to x="100000" y="100000"/>
                                    </p:animScale>
                                    <p:animScale>
                                      <p:cBhvr>
                                        <p:cTn id="52" dur="26">
                                          <p:stCondLst>
                                            <p:cond delay="1642"/>
                                          </p:stCondLst>
                                        </p:cTn>
                                        <p:tgtEl>
                                          <p:spTgt spid="15"/>
                                        </p:tgtEl>
                                      </p:cBhvr>
                                      <p:to x="100000" y="90000"/>
                                    </p:animScale>
                                    <p:animScale>
                                      <p:cBhvr>
                                        <p:cTn id="53" dur="166" decel="50000">
                                          <p:stCondLst>
                                            <p:cond delay="1668"/>
                                          </p:stCondLst>
                                        </p:cTn>
                                        <p:tgtEl>
                                          <p:spTgt spid="15"/>
                                        </p:tgtEl>
                                      </p:cBhvr>
                                      <p:to x="100000" y="100000"/>
                                    </p:animScale>
                                    <p:animScale>
                                      <p:cBhvr>
                                        <p:cTn id="54" dur="26">
                                          <p:stCondLst>
                                            <p:cond delay="1808"/>
                                          </p:stCondLst>
                                        </p:cTn>
                                        <p:tgtEl>
                                          <p:spTgt spid="15"/>
                                        </p:tgtEl>
                                      </p:cBhvr>
                                      <p:to x="100000" y="95000"/>
                                    </p:animScale>
                                    <p:animScale>
                                      <p:cBhvr>
                                        <p:cTn id="55"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553432" y="4135521"/>
            <a:ext cx="2638567" cy="2722479"/>
          </a:xfrm>
          <a:prstGeom prst="rect">
            <a:avLst/>
          </a:prstGeom>
          <a:solidFill>
            <a:srgbClr val="C1A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7567652" y="2971215"/>
            <a:ext cx="2019868" cy="1164306"/>
          </a:xfrm>
          <a:prstGeom prst="rect">
            <a:avLst/>
          </a:prstGeom>
          <a:solidFill>
            <a:srgbClr val="C1A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a:off x="9553432" y="0"/>
            <a:ext cx="845632" cy="2971216"/>
          </a:xfrm>
          <a:prstGeom prst="rect">
            <a:avLst/>
          </a:prstGeom>
          <a:solidFill>
            <a:srgbClr val="C1A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p:cNvSpPr txBox="1"/>
          <p:nvPr/>
        </p:nvSpPr>
        <p:spPr>
          <a:xfrm>
            <a:off x="6374135" y="56611"/>
            <a:ext cx="1745050" cy="3770263"/>
          </a:xfrm>
          <a:prstGeom prst="rect">
            <a:avLst/>
          </a:prstGeom>
          <a:noFill/>
        </p:spPr>
        <p:txBody>
          <a:bodyPr wrap="square" rtlCol="0">
            <a:spAutoFit/>
          </a:bodyPr>
          <a:lstStyle>
            <a:defPPr>
              <a:defRPr lang="zh-CN"/>
            </a:defPPr>
            <a:lvl1pPr algn="dist">
              <a:defRPr sz="23900" b="1">
                <a:solidFill>
                  <a:srgbClr val="ECF8F6"/>
                </a:solidFill>
                <a:latin typeface="字魂59号-创粗黑" panose="00000500000000000000" pitchFamily="2" charset="-122"/>
                <a:ea typeface="字魂59号-创粗黑" panose="00000500000000000000" pitchFamily="2" charset="-122"/>
              </a:defRPr>
            </a:lvl1pPr>
          </a:lstStyle>
          <a:p>
            <a:r>
              <a:rPr lang="en-US" altLang="zh-CN" dirty="0">
                <a:solidFill>
                  <a:schemeClr val="bg1">
                    <a:lumMod val="95000"/>
                  </a:schemeClr>
                </a:solidFill>
                <a:latin typeface="+mn-lt"/>
                <a:ea typeface="+mn-ea"/>
                <a:cs typeface="+mn-ea"/>
                <a:sym typeface="+mn-lt"/>
              </a:rPr>
              <a:t>A</a:t>
            </a:r>
            <a:endParaRPr lang="zh-CN" altLang="en-US" dirty="0">
              <a:solidFill>
                <a:schemeClr val="bg1">
                  <a:lumMod val="95000"/>
                </a:schemeClr>
              </a:solidFill>
              <a:latin typeface="+mn-lt"/>
              <a:ea typeface="+mn-ea"/>
              <a:cs typeface="+mn-ea"/>
              <a:sym typeface="+mn-lt"/>
            </a:endParaRPr>
          </a:p>
        </p:txBody>
      </p:sp>
      <p:sp>
        <p:nvSpPr>
          <p:cNvPr id="15" name="文本框 14"/>
          <p:cNvSpPr txBox="1"/>
          <p:nvPr/>
        </p:nvSpPr>
        <p:spPr>
          <a:xfrm>
            <a:off x="9976248" y="2358163"/>
            <a:ext cx="1745050" cy="3770263"/>
          </a:xfrm>
          <a:prstGeom prst="rect">
            <a:avLst/>
          </a:prstGeom>
          <a:noFill/>
        </p:spPr>
        <p:txBody>
          <a:bodyPr wrap="square" rtlCol="0">
            <a:spAutoFit/>
          </a:bodyPr>
          <a:lstStyle>
            <a:defPPr>
              <a:defRPr lang="zh-CN"/>
            </a:defPPr>
            <a:lvl1pPr algn="dist">
              <a:defRPr sz="23900" b="1">
                <a:solidFill>
                  <a:srgbClr val="ECF8F6"/>
                </a:solidFill>
                <a:latin typeface="字魂59号-创粗黑" panose="00000500000000000000" pitchFamily="2" charset="-122"/>
                <a:ea typeface="字魂59号-创粗黑" panose="00000500000000000000" pitchFamily="2" charset="-122"/>
              </a:defRPr>
            </a:lvl1pPr>
          </a:lstStyle>
          <a:p>
            <a:r>
              <a:rPr lang="en-US" altLang="zh-CN" dirty="0">
                <a:solidFill>
                  <a:schemeClr val="bg1">
                    <a:lumMod val="95000"/>
                  </a:schemeClr>
                </a:solidFill>
                <a:latin typeface="+mn-lt"/>
                <a:ea typeface="+mn-ea"/>
                <a:cs typeface="+mn-ea"/>
                <a:sym typeface="+mn-lt"/>
              </a:rPr>
              <a:t>B</a:t>
            </a:r>
            <a:endParaRPr lang="zh-CN" altLang="en-US" dirty="0">
              <a:solidFill>
                <a:schemeClr val="bg1">
                  <a:lumMod val="95000"/>
                </a:schemeClr>
              </a:solidFill>
              <a:latin typeface="+mn-lt"/>
              <a:ea typeface="+mn-ea"/>
              <a:cs typeface="+mn-ea"/>
              <a:sym typeface="+mn-lt"/>
            </a:endParaRPr>
          </a:p>
        </p:txBody>
      </p:sp>
      <p:pic>
        <p:nvPicPr>
          <p:cNvPr id="4" name="图片 3" descr="表2"/>
          <p:cNvPicPr>
            <a:picLocks noChangeAspect="1"/>
          </p:cNvPicPr>
          <p:nvPr/>
        </p:nvPicPr>
        <p:blipFill>
          <a:blip r:embed="rId1"/>
          <a:stretch>
            <a:fillRect/>
          </a:stretch>
        </p:blipFill>
        <p:spPr>
          <a:xfrm>
            <a:off x="808355" y="417195"/>
            <a:ext cx="8745220" cy="4695825"/>
          </a:xfrm>
          <a:prstGeom prst="rect">
            <a:avLst/>
          </a:prstGeom>
        </p:spPr>
      </p:pic>
      <p:sp>
        <p:nvSpPr>
          <p:cNvPr id="5" name="文本框 4"/>
          <p:cNvSpPr txBox="1"/>
          <p:nvPr/>
        </p:nvSpPr>
        <p:spPr>
          <a:xfrm>
            <a:off x="1076960" y="5174615"/>
            <a:ext cx="6910705" cy="1198880"/>
          </a:xfrm>
          <a:prstGeom prst="rect">
            <a:avLst/>
          </a:prstGeom>
          <a:noFill/>
        </p:spPr>
        <p:txBody>
          <a:bodyPr wrap="none" rtlCol="0">
            <a:spAutoFit/>
          </a:bodyPr>
          <a:p>
            <a:pPr algn="ctr"/>
            <a:r>
              <a:rPr lang="zh-CN" altLang="en-US"/>
              <a:t>表</a:t>
            </a:r>
            <a:r>
              <a:rPr lang="en-US" altLang="zh-CN"/>
              <a:t>2 IMS</a:t>
            </a:r>
            <a:r>
              <a:rPr lang="zh-CN" altLang="en-US"/>
              <a:t>以及</a:t>
            </a:r>
            <a:r>
              <a:rPr lang="en-US" altLang="zh-CN"/>
              <a:t>IMSs</a:t>
            </a:r>
            <a:r>
              <a:rPr lang="zh-CN" altLang="en-US"/>
              <a:t>和宏观经济变量间的相关系数表</a:t>
            </a:r>
            <a:endParaRPr lang="zh-CN" altLang="en-US"/>
          </a:p>
          <a:p>
            <a:pPr algn="ctr"/>
            <a:endParaRPr lang="zh-CN" altLang="en-US"/>
          </a:p>
          <a:p>
            <a:pPr algn="ctr"/>
            <a:r>
              <a:rPr lang="zh-CN" altLang="en-US"/>
              <a:t>各情绪之间的相关系数以及第一主成分与</a:t>
            </a:r>
            <a:r>
              <a:rPr lang="en-US" altLang="zh-CN"/>
              <a:t>e</a:t>
            </a:r>
            <a:r>
              <a:rPr lang="en-US" altLang="zh-CN" baseline="-25000"/>
              <a:t>t</a:t>
            </a:r>
            <a:r>
              <a:rPr lang="zh-CN" altLang="en-US"/>
              <a:t>和</a:t>
            </a:r>
            <a:r>
              <a:rPr lang="en-US" altLang="zh-CN"/>
              <a:t>r</a:t>
            </a:r>
            <a:r>
              <a:rPr lang="en-US" altLang="zh-CN" baseline="-25000"/>
              <a:t>t</a:t>
            </a:r>
            <a:r>
              <a:rPr lang="zh-CN" altLang="en-US"/>
              <a:t>之间的显著性问题</a:t>
            </a:r>
            <a:endParaRPr lang="zh-CN" altLang="en-US"/>
          </a:p>
          <a:p>
            <a:pPr algn="ctr"/>
            <a:r>
              <a:rPr lang="zh-CN" altLang="en-US"/>
              <a:t>解释正交化变量的原因以及正交化后变量与</a:t>
            </a:r>
            <a:r>
              <a:rPr lang="en-US" altLang="zh-CN">
                <a:sym typeface="+mn-ea"/>
              </a:rPr>
              <a:t>e</a:t>
            </a:r>
            <a:r>
              <a:rPr lang="en-US" altLang="zh-CN" baseline="-25000">
                <a:sym typeface="+mn-ea"/>
              </a:rPr>
              <a:t>t</a:t>
            </a:r>
            <a:r>
              <a:rPr lang="zh-CN" altLang="en-US">
                <a:sym typeface="+mn-ea"/>
              </a:rPr>
              <a:t>和</a:t>
            </a:r>
            <a:r>
              <a:rPr lang="en-US" altLang="zh-CN">
                <a:sym typeface="+mn-ea"/>
              </a:rPr>
              <a:t>r</a:t>
            </a:r>
            <a:r>
              <a:rPr lang="en-US" altLang="zh-CN" baseline="-25000">
                <a:sym typeface="+mn-ea"/>
              </a:rPr>
              <a:t>t</a:t>
            </a:r>
            <a:r>
              <a:rPr lang="zh-CN" altLang="en-US">
                <a:sym typeface="+mn-ea"/>
              </a:rPr>
              <a:t>之间的显著性问题</a:t>
            </a:r>
            <a:endParaRPr lang="zh-CN" altLang="en-US"/>
          </a:p>
        </p:txBody>
      </p:sp>
      <p:sp>
        <p:nvSpPr>
          <p:cNvPr id="2" name="文本框 1"/>
          <p:cNvSpPr txBox="1"/>
          <p:nvPr/>
        </p:nvSpPr>
        <p:spPr>
          <a:xfrm>
            <a:off x="10793730" y="288290"/>
            <a:ext cx="613410" cy="5085080"/>
          </a:xfrm>
          <a:prstGeom prst="rect">
            <a:avLst/>
          </a:prstGeom>
          <a:noFill/>
        </p:spPr>
        <p:txBody>
          <a:bodyPr vert="eaVert" wrap="square" rtlCol="0">
            <a:spAutoFit/>
          </a:bodyPr>
          <a:p>
            <a:r>
              <a:rPr lang="zh-CN" altLang="en-US" sz="2800"/>
              <a:t>数据相关性及预处理</a:t>
            </a:r>
            <a:endParaRPr lang="zh-CN" altLang="en-US" sz="28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80">
                                          <p:stCondLst>
                                            <p:cond delay="0"/>
                                          </p:stCondLst>
                                        </p:cTn>
                                        <p:tgtEl>
                                          <p:spTgt spid="14"/>
                                        </p:tgtEl>
                                      </p:cBhvr>
                                    </p:animEffect>
                                    <p:anim calcmode="lin" valueType="num">
                                      <p:cBhvr>
                                        <p:cTn id="25"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30" dur="26">
                                          <p:stCondLst>
                                            <p:cond delay="650"/>
                                          </p:stCondLst>
                                        </p:cTn>
                                        <p:tgtEl>
                                          <p:spTgt spid="14"/>
                                        </p:tgtEl>
                                      </p:cBhvr>
                                      <p:to x="100000" y="60000"/>
                                    </p:animScale>
                                    <p:animScale>
                                      <p:cBhvr>
                                        <p:cTn id="31" dur="166" decel="50000">
                                          <p:stCondLst>
                                            <p:cond delay="676"/>
                                          </p:stCondLst>
                                        </p:cTn>
                                        <p:tgtEl>
                                          <p:spTgt spid="14"/>
                                        </p:tgtEl>
                                      </p:cBhvr>
                                      <p:to x="100000" y="100000"/>
                                    </p:animScale>
                                    <p:animScale>
                                      <p:cBhvr>
                                        <p:cTn id="32" dur="26">
                                          <p:stCondLst>
                                            <p:cond delay="1312"/>
                                          </p:stCondLst>
                                        </p:cTn>
                                        <p:tgtEl>
                                          <p:spTgt spid="14"/>
                                        </p:tgtEl>
                                      </p:cBhvr>
                                      <p:to x="100000" y="80000"/>
                                    </p:animScale>
                                    <p:animScale>
                                      <p:cBhvr>
                                        <p:cTn id="33" dur="166" decel="50000">
                                          <p:stCondLst>
                                            <p:cond delay="1338"/>
                                          </p:stCondLst>
                                        </p:cTn>
                                        <p:tgtEl>
                                          <p:spTgt spid="14"/>
                                        </p:tgtEl>
                                      </p:cBhvr>
                                      <p:to x="100000" y="100000"/>
                                    </p:animScale>
                                    <p:animScale>
                                      <p:cBhvr>
                                        <p:cTn id="34" dur="26">
                                          <p:stCondLst>
                                            <p:cond delay="1642"/>
                                          </p:stCondLst>
                                        </p:cTn>
                                        <p:tgtEl>
                                          <p:spTgt spid="14"/>
                                        </p:tgtEl>
                                      </p:cBhvr>
                                      <p:to x="100000" y="90000"/>
                                    </p:animScale>
                                    <p:animScale>
                                      <p:cBhvr>
                                        <p:cTn id="35" dur="166" decel="50000">
                                          <p:stCondLst>
                                            <p:cond delay="1668"/>
                                          </p:stCondLst>
                                        </p:cTn>
                                        <p:tgtEl>
                                          <p:spTgt spid="14"/>
                                        </p:tgtEl>
                                      </p:cBhvr>
                                      <p:to x="100000" y="100000"/>
                                    </p:animScale>
                                    <p:animScale>
                                      <p:cBhvr>
                                        <p:cTn id="36" dur="26">
                                          <p:stCondLst>
                                            <p:cond delay="1808"/>
                                          </p:stCondLst>
                                        </p:cTn>
                                        <p:tgtEl>
                                          <p:spTgt spid="14"/>
                                        </p:tgtEl>
                                      </p:cBhvr>
                                      <p:to x="100000" y="95000"/>
                                    </p:animScale>
                                    <p:animScale>
                                      <p:cBhvr>
                                        <p:cTn id="37" dur="166" decel="50000">
                                          <p:stCondLst>
                                            <p:cond delay="1834"/>
                                          </p:stCondLst>
                                        </p:cTn>
                                        <p:tgtEl>
                                          <p:spTgt spid="14"/>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80">
                                          <p:stCondLst>
                                            <p:cond delay="0"/>
                                          </p:stCondLst>
                                        </p:cTn>
                                        <p:tgtEl>
                                          <p:spTgt spid="15"/>
                                        </p:tgtEl>
                                      </p:cBhvr>
                                    </p:animEffect>
                                    <p:anim calcmode="lin" valueType="num">
                                      <p:cBhvr>
                                        <p:cTn id="43"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8" dur="26">
                                          <p:stCondLst>
                                            <p:cond delay="650"/>
                                          </p:stCondLst>
                                        </p:cTn>
                                        <p:tgtEl>
                                          <p:spTgt spid="15"/>
                                        </p:tgtEl>
                                      </p:cBhvr>
                                      <p:to x="100000" y="60000"/>
                                    </p:animScale>
                                    <p:animScale>
                                      <p:cBhvr>
                                        <p:cTn id="49" dur="166" decel="50000">
                                          <p:stCondLst>
                                            <p:cond delay="676"/>
                                          </p:stCondLst>
                                        </p:cTn>
                                        <p:tgtEl>
                                          <p:spTgt spid="15"/>
                                        </p:tgtEl>
                                      </p:cBhvr>
                                      <p:to x="100000" y="100000"/>
                                    </p:animScale>
                                    <p:animScale>
                                      <p:cBhvr>
                                        <p:cTn id="50" dur="26">
                                          <p:stCondLst>
                                            <p:cond delay="1312"/>
                                          </p:stCondLst>
                                        </p:cTn>
                                        <p:tgtEl>
                                          <p:spTgt spid="15"/>
                                        </p:tgtEl>
                                      </p:cBhvr>
                                      <p:to x="100000" y="80000"/>
                                    </p:animScale>
                                    <p:animScale>
                                      <p:cBhvr>
                                        <p:cTn id="51" dur="166" decel="50000">
                                          <p:stCondLst>
                                            <p:cond delay="1338"/>
                                          </p:stCondLst>
                                        </p:cTn>
                                        <p:tgtEl>
                                          <p:spTgt spid="15"/>
                                        </p:tgtEl>
                                      </p:cBhvr>
                                      <p:to x="100000" y="100000"/>
                                    </p:animScale>
                                    <p:animScale>
                                      <p:cBhvr>
                                        <p:cTn id="52" dur="26">
                                          <p:stCondLst>
                                            <p:cond delay="1642"/>
                                          </p:stCondLst>
                                        </p:cTn>
                                        <p:tgtEl>
                                          <p:spTgt spid="15"/>
                                        </p:tgtEl>
                                      </p:cBhvr>
                                      <p:to x="100000" y="90000"/>
                                    </p:animScale>
                                    <p:animScale>
                                      <p:cBhvr>
                                        <p:cTn id="53" dur="166" decel="50000">
                                          <p:stCondLst>
                                            <p:cond delay="1668"/>
                                          </p:stCondLst>
                                        </p:cTn>
                                        <p:tgtEl>
                                          <p:spTgt spid="15"/>
                                        </p:tgtEl>
                                      </p:cBhvr>
                                      <p:to x="100000" y="100000"/>
                                    </p:animScale>
                                    <p:animScale>
                                      <p:cBhvr>
                                        <p:cTn id="54" dur="26">
                                          <p:stCondLst>
                                            <p:cond delay="1808"/>
                                          </p:stCondLst>
                                        </p:cTn>
                                        <p:tgtEl>
                                          <p:spTgt spid="15"/>
                                        </p:tgtEl>
                                      </p:cBhvr>
                                      <p:to x="100000" y="95000"/>
                                    </p:animScale>
                                    <p:animScale>
                                      <p:cBhvr>
                                        <p:cTn id="55"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2" grpId="0" bldLvl="0" animBg="1"/>
      <p:bldP spid="13" grpId="0" bldLvl="0" animBg="1"/>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Box 7"/>
          <p:cNvSpPr txBox="1"/>
          <p:nvPr/>
        </p:nvSpPr>
        <p:spPr>
          <a:xfrm>
            <a:off x="1317813" y="464097"/>
            <a:ext cx="7750810" cy="583565"/>
          </a:xfrm>
          <a:prstGeom prst="rect">
            <a:avLst/>
          </a:prstGeom>
          <a:noFill/>
        </p:spPr>
        <p:txBody>
          <a:bodyPr wrap="none" rtlCol="0">
            <a:spAutoFit/>
          </a:bodyPr>
          <a:p>
            <a:pPr algn="l"/>
            <a:r>
              <a:rPr lang="en-US" altLang="zh-CN" sz="3200" dirty="0">
                <a:solidFill>
                  <a:schemeClr val="tx1">
                    <a:lumMod val="85000"/>
                    <a:lumOff val="15000"/>
                  </a:schemeClr>
                </a:solidFill>
                <a:cs typeface="+mn-ea"/>
                <a:sym typeface="+mn-lt"/>
              </a:rPr>
              <a:t>IMSs</a:t>
            </a:r>
            <a:r>
              <a:rPr lang="zh-CN" altLang="en-US" sz="3200" dirty="0">
                <a:solidFill>
                  <a:schemeClr val="tx1">
                    <a:lumMod val="85000"/>
                    <a:lumOff val="15000"/>
                  </a:schemeClr>
                </a:solidFill>
                <a:cs typeface="+mn-ea"/>
                <a:sym typeface="+mn-lt"/>
              </a:rPr>
              <a:t>与</a:t>
            </a:r>
            <a:r>
              <a:rPr lang="en-US" altLang="zh-CN" sz="3200" dirty="0">
                <a:solidFill>
                  <a:schemeClr val="tx1">
                    <a:lumMod val="85000"/>
                    <a:lumOff val="15000"/>
                  </a:schemeClr>
                </a:solidFill>
                <a:cs typeface="+mn-ea"/>
                <a:sym typeface="+mn-lt"/>
              </a:rPr>
              <a:t>SHCI</a:t>
            </a:r>
            <a:r>
              <a:rPr lang="zh-CN" altLang="en-US" sz="3200" dirty="0">
                <a:solidFill>
                  <a:schemeClr val="tx1">
                    <a:lumMod val="85000"/>
                    <a:lumOff val="15000"/>
                  </a:schemeClr>
                </a:solidFill>
                <a:cs typeface="+mn-ea"/>
                <a:sym typeface="+mn-lt"/>
              </a:rPr>
              <a:t>净收益的建模过程（交易日）</a:t>
            </a:r>
            <a:endParaRPr lang="zh-CN" altLang="en-US" sz="3200" dirty="0">
              <a:solidFill>
                <a:schemeClr val="tx1">
                  <a:lumMod val="85000"/>
                  <a:lumOff val="15000"/>
                </a:schemeClr>
              </a:solidFill>
              <a:cs typeface="+mn-ea"/>
              <a:sym typeface="+mn-lt"/>
            </a:endParaRPr>
          </a:p>
        </p:txBody>
      </p:sp>
      <p:grpSp>
        <p:nvGrpSpPr>
          <p:cNvPr id="5" name="组合 4"/>
          <p:cNvGrpSpPr/>
          <p:nvPr/>
        </p:nvGrpSpPr>
        <p:grpSpPr>
          <a:xfrm>
            <a:off x="645459" y="484095"/>
            <a:ext cx="537883" cy="510988"/>
            <a:chOff x="753035" y="201706"/>
            <a:chExt cx="537883" cy="510988"/>
          </a:xfrm>
        </p:grpSpPr>
        <p:sp>
          <p:nvSpPr>
            <p:cNvPr id="4" name="矩形: 圆角 2"/>
            <p:cNvSpPr/>
            <p:nvPr/>
          </p:nvSpPr>
          <p:spPr>
            <a:xfrm>
              <a:off x="887506" y="309282"/>
              <a:ext cx="403412" cy="40341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1" name="矩形: 圆角 30"/>
            <p:cNvSpPr/>
            <p:nvPr/>
          </p:nvSpPr>
          <p:spPr>
            <a:xfrm>
              <a:off x="753035" y="201706"/>
              <a:ext cx="403412" cy="403412"/>
            </a:xfrm>
            <a:prstGeom prst="roundRect">
              <a:avLst/>
            </a:prstGeom>
            <a:noFill/>
            <a:ln w="38100">
              <a:solidFill>
                <a:srgbClr val="C1A3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graphicFrame>
        <p:nvGraphicFramePr>
          <p:cNvPr id="8" name="图示 7"/>
          <p:cNvGraphicFramePr/>
          <p:nvPr/>
        </p:nvGraphicFramePr>
        <p:xfrm>
          <a:off x="838200" y="1825625"/>
          <a:ext cx="10515600" cy="43516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12" name="图片 11" descr="11.1"/>
          <p:cNvPicPr>
            <a:picLocks noChangeAspect="1"/>
          </p:cNvPicPr>
          <p:nvPr/>
        </p:nvPicPr>
        <p:blipFill>
          <a:blip r:embed="rId6"/>
          <a:stretch>
            <a:fillRect/>
          </a:stretch>
        </p:blipFill>
        <p:spPr>
          <a:xfrm>
            <a:off x="3312160" y="1825625"/>
            <a:ext cx="3457575" cy="704850"/>
          </a:xfrm>
          <a:prstGeom prst="rect">
            <a:avLst/>
          </a:prstGeom>
        </p:spPr>
      </p:pic>
      <p:pic>
        <p:nvPicPr>
          <p:cNvPr id="13" name="图片 12" descr="14"/>
          <p:cNvPicPr>
            <a:picLocks noChangeAspect="1"/>
          </p:cNvPicPr>
          <p:nvPr/>
        </p:nvPicPr>
        <p:blipFill>
          <a:blip r:embed="rId7"/>
          <a:stretch>
            <a:fillRect/>
          </a:stretch>
        </p:blipFill>
        <p:spPr>
          <a:xfrm>
            <a:off x="3302635" y="5356860"/>
            <a:ext cx="3733800" cy="1047750"/>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553432" y="4135521"/>
            <a:ext cx="2638567" cy="2722479"/>
          </a:xfrm>
          <a:prstGeom prst="rect">
            <a:avLst/>
          </a:prstGeom>
          <a:solidFill>
            <a:srgbClr val="C1A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7567652" y="2971215"/>
            <a:ext cx="2019868" cy="1164306"/>
          </a:xfrm>
          <a:prstGeom prst="rect">
            <a:avLst/>
          </a:prstGeom>
          <a:solidFill>
            <a:srgbClr val="C1A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a:off x="9553432" y="0"/>
            <a:ext cx="845632" cy="2971216"/>
          </a:xfrm>
          <a:prstGeom prst="rect">
            <a:avLst/>
          </a:prstGeom>
          <a:solidFill>
            <a:srgbClr val="C1A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p:cNvSpPr txBox="1"/>
          <p:nvPr/>
        </p:nvSpPr>
        <p:spPr>
          <a:xfrm>
            <a:off x="6374135" y="56611"/>
            <a:ext cx="1745050" cy="3770263"/>
          </a:xfrm>
          <a:prstGeom prst="rect">
            <a:avLst/>
          </a:prstGeom>
          <a:noFill/>
        </p:spPr>
        <p:txBody>
          <a:bodyPr wrap="square" rtlCol="0">
            <a:spAutoFit/>
          </a:bodyPr>
          <a:lstStyle>
            <a:defPPr>
              <a:defRPr lang="zh-CN"/>
            </a:defPPr>
            <a:lvl1pPr algn="dist">
              <a:defRPr sz="23900" b="1">
                <a:solidFill>
                  <a:srgbClr val="ECF8F6"/>
                </a:solidFill>
                <a:latin typeface="字魂59号-创粗黑" panose="00000500000000000000" pitchFamily="2" charset="-122"/>
                <a:ea typeface="字魂59号-创粗黑" panose="00000500000000000000" pitchFamily="2" charset="-122"/>
              </a:defRPr>
            </a:lvl1pPr>
          </a:lstStyle>
          <a:p>
            <a:r>
              <a:rPr lang="en-US" altLang="zh-CN" dirty="0">
                <a:solidFill>
                  <a:schemeClr val="bg1">
                    <a:lumMod val="95000"/>
                  </a:schemeClr>
                </a:solidFill>
                <a:latin typeface="+mn-lt"/>
                <a:ea typeface="+mn-ea"/>
                <a:cs typeface="+mn-ea"/>
                <a:sym typeface="+mn-lt"/>
              </a:rPr>
              <a:t>A</a:t>
            </a:r>
            <a:endParaRPr lang="zh-CN" altLang="en-US" dirty="0">
              <a:solidFill>
                <a:schemeClr val="bg1">
                  <a:lumMod val="95000"/>
                </a:schemeClr>
              </a:solidFill>
              <a:latin typeface="+mn-lt"/>
              <a:ea typeface="+mn-ea"/>
              <a:cs typeface="+mn-ea"/>
              <a:sym typeface="+mn-lt"/>
            </a:endParaRPr>
          </a:p>
        </p:txBody>
      </p:sp>
      <p:sp>
        <p:nvSpPr>
          <p:cNvPr id="15" name="文本框 14"/>
          <p:cNvSpPr txBox="1"/>
          <p:nvPr/>
        </p:nvSpPr>
        <p:spPr>
          <a:xfrm>
            <a:off x="9976248" y="2358163"/>
            <a:ext cx="1745050" cy="3770263"/>
          </a:xfrm>
          <a:prstGeom prst="rect">
            <a:avLst/>
          </a:prstGeom>
          <a:noFill/>
        </p:spPr>
        <p:txBody>
          <a:bodyPr wrap="square" rtlCol="0">
            <a:spAutoFit/>
          </a:bodyPr>
          <a:lstStyle>
            <a:defPPr>
              <a:defRPr lang="zh-CN"/>
            </a:defPPr>
            <a:lvl1pPr algn="dist">
              <a:defRPr sz="23900" b="1">
                <a:solidFill>
                  <a:srgbClr val="ECF8F6"/>
                </a:solidFill>
                <a:latin typeface="字魂59号-创粗黑" panose="00000500000000000000" pitchFamily="2" charset="-122"/>
                <a:ea typeface="字魂59号-创粗黑" panose="00000500000000000000" pitchFamily="2" charset="-122"/>
              </a:defRPr>
            </a:lvl1pPr>
          </a:lstStyle>
          <a:p>
            <a:r>
              <a:rPr lang="en-US" altLang="zh-CN" dirty="0">
                <a:solidFill>
                  <a:schemeClr val="bg1">
                    <a:lumMod val="95000"/>
                  </a:schemeClr>
                </a:solidFill>
                <a:latin typeface="+mn-lt"/>
                <a:ea typeface="+mn-ea"/>
                <a:cs typeface="+mn-ea"/>
                <a:sym typeface="+mn-lt"/>
              </a:rPr>
              <a:t>B</a:t>
            </a:r>
            <a:endParaRPr lang="zh-CN" altLang="en-US" dirty="0">
              <a:solidFill>
                <a:schemeClr val="bg1">
                  <a:lumMod val="95000"/>
                </a:schemeClr>
              </a:solidFill>
              <a:latin typeface="+mn-lt"/>
              <a:ea typeface="+mn-ea"/>
              <a:cs typeface="+mn-ea"/>
              <a:sym typeface="+mn-lt"/>
            </a:endParaRPr>
          </a:p>
        </p:txBody>
      </p:sp>
      <p:sp>
        <p:nvSpPr>
          <p:cNvPr id="5" name="文本框 4"/>
          <p:cNvSpPr txBox="1"/>
          <p:nvPr/>
        </p:nvSpPr>
        <p:spPr>
          <a:xfrm>
            <a:off x="-320675" y="5174615"/>
            <a:ext cx="11502390" cy="1753235"/>
          </a:xfrm>
          <a:prstGeom prst="rect">
            <a:avLst/>
          </a:prstGeom>
          <a:noFill/>
        </p:spPr>
        <p:txBody>
          <a:bodyPr wrap="square" rtlCol="0">
            <a:spAutoFit/>
          </a:bodyPr>
          <a:p>
            <a:pPr algn="ctr"/>
            <a:r>
              <a:rPr lang="zh-CN" altLang="en-US"/>
              <a:t>表</a:t>
            </a:r>
            <a:r>
              <a:rPr lang="en-US" altLang="zh-CN"/>
              <a:t>3 </a:t>
            </a:r>
            <a:r>
              <a:rPr lang="zh-CN" altLang="en-US"/>
              <a:t>交易日</a:t>
            </a:r>
            <a:r>
              <a:rPr lang="en-US" altLang="zh-CN"/>
              <a:t>IMSs</a:t>
            </a:r>
            <a:r>
              <a:rPr lang="zh-CN" altLang="en-US"/>
              <a:t>对</a:t>
            </a:r>
            <a:r>
              <a:rPr lang="en-US" altLang="zh-CN"/>
              <a:t>SHCI</a:t>
            </a:r>
            <a:r>
              <a:rPr lang="zh-CN" altLang="en-US"/>
              <a:t>收益的影响</a:t>
            </a:r>
            <a:endParaRPr lang="zh-CN" altLang="en-US"/>
          </a:p>
          <a:p>
            <a:pPr algn="ctr"/>
            <a:endParaRPr lang="zh-CN" altLang="en-US"/>
          </a:p>
          <a:p>
            <a:pPr algn="ctr"/>
            <a:r>
              <a:rPr>
                <a:solidFill>
                  <a:srgbClr val="FF0000"/>
                </a:solidFill>
              </a:rPr>
              <a:t>IMSs的系数除了恐惧情绪外都是显著的</a:t>
            </a:r>
            <a:r>
              <a:rPr lang="zh-CN">
                <a:solidFill>
                  <a:srgbClr val="FF0000"/>
                </a:solidFill>
              </a:rPr>
              <a:t>？应该是厌恶情绪吧。</a:t>
            </a:r>
            <a:endParaRPr lang="zh-CN">
              <a:solidFill>
                <a:srgbClr val="FF0000"/>
              </a:solidFill>
            </a:endParaRPr>
          </a:p>
          <a:p>
            <a:pPr algn="ctr"/>
            <a:r>
              <a:rPr>
                <a:solidFill>
                  <a:srgbClr val="FF0000"/>
                </a:solidFill>
              </a:rPr>
              <a:t>除了厌恶情绪外，5天滞后情绪与SHCI回报正相关</a:t>
            </a:r>
            <a:r>
              <a:rPr lang="zh-CN">
                <a:solidFill>
                  <a:srgbClr val="FF0000"/>
                </a:solidFill>
              </a:rPr>
              <a:t>？系数不都是正的吗？</a:t>
            </a:r>
            <a:endParaRPr lang="zh-CN">
              <a:solidFill>
                <a:srgbClr val="FF0000"/>
              </a:solidFill>
            </a:endParaRPr>
          </a:p>
          <a:p>
            <a:pPr algn="ctr"/>
            <a:r>
              <a:rPr lang="zh-CN">
                <a:solidFill>
                  <a:srgbClr val="FF0000"/>
                </a:solidFill>
              </a:rPr>
              <a:t>与愤怒、厌恶、恐惧、悲伤等消极情绪相比，快乐等积极情绪对股票收益的影响不显著？</a:t>
            </a:r>
            <a:endParaRPr lang="zh-CN">
              <a:solidFill>
                <a:srgbClr val="FF0000"/>
              </a:solidFill>
            </a:endParaRPr>
          </a:p>
          <a:p>
            <a:pPr algn="ctr"/>
            <a:r>
              <a:rPr lang="zh-CN">
                <a:solidFill>
                  <a:srgbClr val="FF0000"/>
                </a:solidFill>
              </a:rPr>
              <a:t>刚不还说加入</a:t>
            </a:r>
            <a:r>
              <a:rPr lang="en-US" altLang="zh-CN">
                <a:solidFill>
                  <a:srgbClr val="FF0000"/>
                </a:solidFill>
              </a:rPr>
              <a:t>joy</a:t>
            </a:r>
            <a:r>
              <a:rPr lang="zh-CN" altLang="en-US">
                <a:solidFill>
                  <a:srgbClr val="FF0000"/>
                </a:solidFill>
              </a:rPr>
              <a:t>能提高</a:t>
            </a:r>
            <a:r>
              <a:rPr lang="en-US" altLang="zh-CN">
                <a:solidFill>
                  <a:srgbClr val="FF0000"/>
                </a:solidFill>
              </a:rPr>
              <a:t>R</a:t>
            </a:r>
            <a:r>
              <a:rPr lang="en-US" altLang="zh-CN" baseline="30000">
                <a:solidFill>
                  <a:srgbClr val="FF0000"/>
                </a:solidFill>
              </a:rPr>
              <a:t>2</a:t>
            </a:r>
            <a:r>
              <a:rPr lang="zh-CN" altLang="en-US">
                <a:solidFill>
                  <a:srgbClr val="FF0000"/>
                </a:solidFill>
              </a:rPr>
              <a:t>吗？！</a:t>
            </a:r>
            <a:endParaRPr lang="zh-CN" altLang="en-US"/>
          </a:p>
        </p:txBody>
      </p:sp>
      <p:pic>
        <p:nvPicPr>
          <p:cNvPr id="2" name="图片 1" descr="表3"/>
          <p:cNvPicPr>
            <a:picLocks noChangeAspect="1"/>
          </p:cNvPicPr>
          <p:nvPr/>
        </p:nvPicPr>
        <p:blipFill>
          <a:blip r:embed="rId1"/>
          <a:stretch>
            <a:fillRect/>
          </a:stretch>
        </p:blipFill>
        <p:spPr>
          <a:xfrm>
            <a:off x="969010" y="310515"/>
            <a:ext cx="8923020" cy="4667250"/>
          </a:xfrm>
          <a:prstGeom prst="rect">
            <a:avLst/>
          </a:prstGeom>
        </p:spPr>
      </p:pic>
      <p:sp>
        <p:nvSpPr>
          <p:cNvPr id="3" name="文本框 2"/>
          <p:cNvSpPr txBox="1"/>
          <p:nvPr/>
        </p:nvSpPr>
        <p:spPr>
          <a:xfrm>
            <a:off x="10943590" y="310515"/>
            <a:ext cx="551815" cy="4222115"/>
          </a:xfrm>
          <a:prstGeom prst="rect">
            <a:avLst/>
          </a:prstGeom>
          <a:noFill/>
        </p:spPr>
        <p:txBody>
          <a:bodyPr vert="eaVert" wrap="square" rtlCol="0">
            <a:spAutoFit/>
          </a:bodyPr>
          <a:p>
            <a:r>
              <a:rPr lang="en-US" altLang="zh-CN" sz="2400"/>
              <a:t>485</a:t>
            </a:r>
            <a:r>
              <a:rPr lang="zh-CN" altLang="en-US" sz="2400"/>
              <a:t>中模型中较好的结果数据</a:t>
            </a:r>
            <a:endParaRPr lang="zh-CN" altLang="en-US" sz="24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80">
                                          <p:stCondLst>
                                            <p:cond delay="0"/>
                                          </p:stCondLst>
                                        </p:cTn>
                                        <p:tgtEl>
                                          <p:spTgt spid="14"/>
                                        </p:tgtEl>
                                      </p:cBhvr>
                                    </p:animEffect>
                                    <p:anim calcmode="lin" valueType="num">
                                      <p:cBhvr>
                                        <p:cTn id="25"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30" dur="26">
                                          <p:stCondLst>
                                            <p:cond delay="650"/>
                                          </p:stCondLst>
                                        </p:cTn>
                                        <p:tgtEl>
                                          <p:spTgt spid="14"/>
                                        </p:tgtEl>
                                      </p:cBhvr>
                                      <p:to x="100000" y="60000"/>
                                    </p:animScale>
                                    <p:animScale>
                                      <p:cBhvr>
                                        <p:cTn id="31" dur="166" decel="50000">
                                          <p:stCondLst>
                                            <p:cond delay="676"/>
                                          </p:stCondLst>
                                        </p:cTn>
                                        <p:tgtEl>
                                          <p:spTgt spid="14"/>
                                        </p:tgtEl>
                                      </p:cBhvr>
                                      <p:to x="100000" y="100000"/>
                                    </p:animScale>
                                    <p:animScale>
                                      <p:cBhvr>
                                        <p:cTn id="32" dur="26">
                                          <p:stCondLst>
                                            <p:cond delay="1312"/>
                                          </p:stCondLst>
                                        </p:cTn>
                                        <p:tgtEl>
                                          <p:spTgt spid="14"/>
                                        </p:tgtEl>
                                      </p:cBhvr>
                                      <p:to x="100000" y="80000"/>
                                    </p:animScale>
                                    <p:animScale>
                                      <p:cBhvr>
                                        <p:cTn id="33" dur="166" decel="50000">
                                          <p:stCondLst>
                                            <p:cond delay="1338"/>
                                          </p:stCondLst>
                                        </p:cTn>
                                        <p:tgtEl>
                                          <p:spTgt spid="14"/>
                                        </p:tgtEl>
                                      </p:cBhvr>
                                      <p:to x="100000" y="100000"/>
                                    </p:animScale>
                                    <p:animScale>
                                      <p:cBhvr>
                                        <p:cTn id="34" dur="26">
                                          <p:stCondLst>
                                            <p:cond delay="1642"/>
                                          </p:stCondLst>
                                        </p:cTn>
                                        <p:tgtEl>
                                          <p:spTgt spid="14"/>
                                        </p:tgtEl>
                                      </p:cBhvr>
                                      <p:to x="100000" y="90000"/>
                                    </p:animScale>
                                    <p:animScale>
                                      <p:cBhvr>
                                        <p:cTn id="35" dur="166" decel="50000">
                                          <p:stCondLst>
                                            <p:cond delay="1668"/>
                                          </p:stCondLst>
                                        </p:cTn>
                                        <p:tgtEl>
                                          <p:spTgt spid="14"/>
                                        </p:tgtEl>
                                      </p:cBhvr>
                                      <p:to x="100000" y="100000"/>
                                    </p:animScale>
                                    <p:animScale>
                                      <p:cBhvr>
                                        <p:cTn id="36" dur="26">
                                          <p:stCondLst>
                                            <p:cond delay="1808"/>
                                          </p:stCondLst>
                                        </p:cTn>
                                        <p:tgtEl>
                                          <p:spTgt spid="14"/>
                                        </p:tgtEl>
                                      </p:cBhvr>
                                      <p:to x="100000" y="95000"/>
                                    </p:animScale>
                                    <p:animScale>
                                      <p:cBhvr>
                                        <p:cTn id="37" dur="166" decel="50000">
                                          <p:stCondLst>
                                            <p:cond delay="1834"/>
                                          </p:stCondLst>
                                        </p:cTn>
                                        <p:tgtEl>
                                          <p:spTgt spid="14"/>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80">
                                          <p:stCondLst>
                                            <p:cond delay="0"/>
                                          </p:stCondLst>
                                        </p:cTn>
                                        <p:tgtEl>
                                          <p:spTgt spid="15"/>
                                        </p:tgtEl>
                                      </p:cBhvr>
                                    </p:animEffect>
                                    <p:anim calcmode="lin" valueType="num">
                                      <p:cBhvr>
                                        <p:cTn id="43"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8" dur="26">
                                          <p:stCondLst>
                                            <p:cond delay="650"/>
                                          </p:stCondLst>
                                        </p:cTn>
                                        <p:tgtEl>
                                          <p:spTgt spid="15"/>
                                        </p:tgtEl>
                                      </p:cBhvr>
                                      <p:to x="100000" y="60000"/>
                                    </p:animScale>
                                    <p:animScale>
                                      <p:cBhvr>
                                        <p:cTn id="49" dur="166" decel="50000">
                                          <p:stCondLst>
                                            <p:cond delay="676"/>
                                          </p:stCondLst>
                                        </p:cTn>
                                        <p:tgtEl>
                                          <p:spTgt spid="15"/>
                                        </p:tgtEl>
                                      </p:cBhvr>
                                      <p:to x="100000" y="100000"/>
                                    </p:animScale>
                                    <p:animScale>
                                      <p:cBhvr>
                                        <p:cTn id="50" dur="26">
                                          <p:stCondLst>
                                            <p:cond delay="1312"/>
                                          </p:stCondLst>
                                        </p:cTn>
                                        <p:tgtEl>
                                          <p:spTgt spid="15"/>
                                        </p:tgtEl>
                                      </p:cBhvr>
                                      <p:to x="100000" y="80000"/>
                                    </p:animScale>
                                    <p:animScale>
                                      <p:cBhvr>
                                        <p:cTn id="51" dur="166" decel="50000">
                                          <p:stCondLst>
                                            <p:cond delay="1338"/>
                                          </p:stCondLst>
                                        </p:cTn>
                                        <p:tgtEl>
                                          <p:spTgt spid="15"/>
                                        </p:tgtEl>
                                      </p:cBhvr>
                                      <p:to x="100000" y="100000"/>
                                    </p:animScale>
                                    <p:animScale>
                                      <p:cBhvr>
                                        <p:cTn id="52" dur="26">
                                          <p:stCondLst>
                                            <p:cond delay="1642"/>
                                          </p:stCondLst>
                                        </p:cTn>
                                        <p:tgtEl>
                                          <p:spTgt spid="15"/>
                                        </p:tgtEl>
                                      </p:cBhvr>
                                      <p:to x="100000" y="90000"/>
                                    </p:animScale>
                                    <p:animScale>
                                      <p:cBhvr>
                                        <p:cTn id="53" dur="166" decel="50000">
                                          <p:stCondLst>
                                            <p:cond delay="1668"/>
                                          </p:stCondLst>
                                        </p:cTn>
                                        <p:tgtEl>
                                          <p:spTgt spid="15"/>
                                        </p:tgtEl>
                                      </p:cBhvr>
                                      <p:to x="100000" y="100000"/>
                                    </p:animScale>
                                    <p:animScale>
                                      <p:cBhvr>
                                        <p:cTn id="54" dur="26">
                                          <p:stCondLst>
                                            <p:cond delay="1808"/>
                                          </p:stCondLst>
                                        </p:cTn>
                                        <p:tgtEl>
                                          <p:spTgt spid="15"/>
                                        </p:tgtEl>
                                      </p:cBhvr>
                                      <p:to x="100000" y="95000"/>
                                    </p:animScale>
                                    <p:animScale>
                                      <p:cBhvr>
                                        <p:cTn id="55"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2" grpId="0" bldLvl="0" animBg="1"/>
      <p:bldP spid="13" grpId="0" bldLvl="0" animBg="1"/>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553432" y="4135521"/>
            <a:ext cx="2638567" cy="2722479"/>
          </a:xfrm>
          <a:prstGeom prst="rect">
            <a:avLst/>
          </a:prstGeom>
          <a:solidFill>
            <a:srgbClr val="C1A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7567652" y="2971215"/>
            <a:ext cx="2019868" cy="1164306"/>
          </a:xfrm>
          <a:prstGeom prst="rect">
            <a:avLst/>
          </a:prstGeom>
          <a:solidFill>
            <a:srgbClr val="C1A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a:off x="9553432" y="0"/>
            <a:ext cx="845632" cy="2971216"/>
          </a:xfrm>
          <a:prstGeom prst="rect">
            <a:avLst/>
          </a:prstGeom>
          <a:solidFill>
            <a:srgbClr val="C1A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p:cNvSpPr txBox="1"/>
          <p:nvPr/>
        </p:nvSpPr>
        <p:spPr>
          <a:xfrm>
            <a:off x="6374135" y="56611"/>
            <a:ext cx="1745050" cy="3770263"/>
          </a:xfrm>
          <a:prstGeom prst="rect">
            <a:avLst/>
          </a:prstGeom>
          <a:noFill/>
        </p:spPr>
        <p:txBody>
          <a:bodyPr wrap="square" rtlCol="0">
            <a:spAutoFit/>
          </a:bodyPr>
          <a:lstStyle>
            <a:defPPr>
              <a:defRPr lang="zh-CN"/>
            </a:defPPr>
            <a:lvl1pPr algn="dist">
              <a:defRPr sz="23900" b="1">
                <a:solidFill>
                  <a:srgbClr val="ECF8F6"/>
                </a:solidFill>
                <a:latin typeface="字魂59号-创粗黑" panose="00000500000000000000" pitchFamily="2" charset="-122"/>
                <a:ea typeface="字魂59号-创粗黑" panose="00000500000000000000" pitchFamily="2" charset="-122"/>
              </a:defRPr>
            </a:lvl1pPr>
          </a:lstStyle>
          <a:p>
            <a:r>
              <a:rPr lang="en-US" altLang="zh-CN" dirty="0">
                <a:solidFill>
                  <a:schemeClr val="bg1">
                    <a:lumMod val="95000"/>
                  </a:schemeClr>
                </a:solidFill>
                <a:latin typeface="+mn-lt"/>
                <a:ea typeface="+mn-ea"/>
                <a:cs typeface="+mn-ea"/>
                <a:sym typeface="+mn-lt"/>
              </a:rPr>
              <a:t>A</a:t>
            </a:r>
            <a:endParaRPr lang="zh-CN" altLang="en-US" dirty="0">
              <a:solidFill>
                <a:schemeClr val="bg1">
                  <a:lumMod val="95000"/>
                </a:schemeClr>
              </a:solidFill>
              <a:latin typeface="+mn-lt"/>
              <a:ea typeface="+mn-ea"/>
              <a:cs typeface="+mn-ea"/>
              <a:sym typeface="+mn-lt"/>
            </a:endParaRPr>
          </a:p>
        </p:txBody>
      </p:sp>
      <p:sp>
        <p:nvSpPr>
          <p:cNvPr id="15" name="文本框 14"/>
          <p:cNvSpPr txBox="1"/>
          <p:nvPr/>
        </p:nvSpPr>
        <p:spPr>
          <a:xfrm>
            <a:off x="9976248" y="2358163"/>
            <a:ext cx="1745050" cy="3770263"/>
          </a:xfrm>
          <a:prstGeom prst="rect">
            <a:avLst/>
          </a:prstGeom>
          <a:noFill/>
        </p:spPr>
        <p:txBody>
          <a:bodyPr wrap="square" rtlCol="0">
            <a:spAutoFit/>
          </a:bodyPr>
          <a:lstStyle>
            <a:defPPr>
              <a:defRPr lang="zh-CN"/>
            </a:defPPr>
            <a:lvl1pPr algn="dist">
              <a:defRPr sz="23900" b="1">
                <a:solidFill>
                  <a:srgbClr val="ECF8F6"/>
                </a:solidFill>
                <a:latin typeface="字魂59号-创粗黑" panose="00000500000000000000" pitchFamily="2" charset="-122"/>
                <a:ea typeface="字魂59号-创粗黑" panose="00000500000000000000" pitchFamily="2" charset="-122"/>
              </a:defRPr>
            </a:lvl1pPr>
          </a:lstStyle>
          <a:p>
            <a:r>
              <a:rPr lang="en-US" altLang="zh-CN" dirty="0">
                <a:solidFill>
                  <a:schemeClr val="bg1">
                    <a:lumMod val="95000"/>
                  </a:schemeClr>
                </a:solidFill>
                <a:latin typeface="+mn-lt"/>
                <a:ea typeface="+mn-ea"/>
                <a:cs typeface="+mn-ea"/>
                <a:sym typeface="+mn-lt"/>
              </a:rPr>
              <a:t>B</a:t>
            </a:r>
            <a:endParaRPr lang="zh-CN" altLang="en-US" dirty="0">
              <a:solidFill>
                <a:schemeClr val="bg1">
                  <a:lumMod val="95000"/>
                </a:schemeClr>
              </a:solidFill>
              <a:latin typeface="+mn-lt"/>
              <a:ea typeface="+mn-ea"/>
              <a:cs typeface="+mn-ea"/>
              <a:sym typeface="+mn-lt"/>
            </a:endParaRPr>
          </a:p>
        </p:txBody>
      </p:sp>
      <p:sp>
        <p:nvSpPr>
          <p:cNvPr id="5" name="文本框 4"/>
          <p:cNvSpPr txBox="1"/>
          <p:nvPr/>
        </p:nvSpPr>
        <p:spPr>
          <a:xfrm>
            <a:off x="404495" y="5174615"/>
            <a:ext cx="8255635" cy="1476375"/>
          </a:xfrm>
          <a:prstGeom prst="rect">
            <a:avLst/>
          </a:prstGeom>
          <a:noFill/>
        </p:spPr>
        <p:txBody>
          <a:bodyPr wrap="none" rtlCol="0">
            <a:spAutoFit/>
          </a:bodyPr>
          <a:p>
            <a:pPr algn="ctr"/>
            <a:r>
              <a:rPr lang="zh-CN" altLang="en-US"/>
              <a:t>表</a:t>
            </a:r>
            <a:r>
              <a:rPr lang="en-US" altLang="zh-CN"/>
              <a:t>4 </a:t>
            </a:r>
            <a:r>
              <a:rPr lang="zh-CN" altLang="en-US"/>
              <a:t>假日</a:t>
            </a:r>
            <a:r>
              <a:rPr lang="en-US" altLang="zh-CN"/>
              <a:t>IMS</a:t>
            </a:r>
            <a:r>
              <a:rPr lang="zh-CN" altLang="en-US"/>
              <a:t>对</a:t>
            </a:r>
            <a:r>
              <a:rPr lang="en-US" altLang="zh-CN"/>
              <a:t>SHCI</a:t>
            </a:r>
            <a:r>
              <a:rPr lang="zh-CN" altLang="en-US"/>
              <a:t>收益的影响</a:t>
            </a:r>
            <a:endParaRPr lang="zh-CN" altLang="en-US"/>
          </a:p>
          <a:p>
            <a:pPr algn="ctr"/>
            <a:endParaRPr lang="zh-CN" altLang="en-US"/>
          </a:p>
          <a:p>
            <a:pPr algn="ctr"/>
            <a:r>
              <a:rPr lang="zh-CN"/>
              <a:t>除了假日厌恶情绪与股票收益呈显著正相关外，假日IMSs的所有系数均不显著。</a:t>
            </a:r>
            <a:endParaRPr lang="zh-CN"/>
          </a:p>
          <a:p>
            <a:pPr algn="ctr"/>
            <a:r>
              <a:rPr lang="zh-CN"/>
              <a:t>其他情绪对上证综指回报率的影响不存在假日效应。</a:t>
            </a:r>
            <a:endParaRPr lang="zh-CN"/>
          </a:p>
          <a:p>
            <a:pPr algn="ctr"/>
            <a:r>
              <a:rPr lang="zh-CN"/>
              <a:t>经调整后的r2指数变化不大</a:t>
            </a:r>
            <a:endParaRPr lang="zh-CN"/>
          </a:p>
        </p:txBody>
      </p:sp>
      <p:pic>
        <p:nvPicPr>
          <p:cNvPr id="2" name="图片 1" descr="表4"/>
          <p:cNvPicPr>
            <a:picLocks noChangeAspect="1"/>
          </p:cNvPicPr>
          <p:nvPr/>
        </p:nvPicPr>
        <p:blipFill>
          <a:blip r:embed="rId1"/>
          <a:stretch>
            <a:fillRect/>
          </a:stretch>
        </p:blipFill>
        <p:spPr>
          <a:xfrm>
            <a:off x="384810" y="374650"/>
            <a:ext cx="9168765" cy="4629150"/>
          </a:xfrm>
          <a:prstGeom prst="rect">
            <a:avLst/>
          </a:prstGeom>
        </p:spPr>
      </p:pic>
      <p:sp>
        <p:nvSpPr>
          <p:cNvPr id="3" name="文本框 2"/>
          <p:cNvSpPr txBox="1"/>
          <p:nvPr/>
        </p:nvSpPr>
        <p:spPr>
          <a:xfrm>
            <a:off x="10455275" y="227965"/>
            <a:ext cx="921385" cy="4946650"/>
          </a:xfrm>
          <a:prstGeom prst="rect">
            <a:avLst/>
          </a:prstGeom>
          <a:noFill/>
        </p:spPr>
        <p:txBody>
          <a:bodyPr vert="eaVert" wrap="square" rtlCol="0">
            <a:spAutoFit/>
          </a:bodyPr>
          <a:p>
            <a:r>
              <a:rPr lang="zh-CN" altLang="en-US" sz="2400"/>
              <a:t>考虑假日数据的实证结果</a:t>
            </a:r>
            <a:endParaRPr lang="zh-CN" altLang="en-US" sz="2400"/>
          </a:p>
          <a:p>
            <a:r>
              <a:rPr lang="en-US" altLang="zh-CN" sz="2400"/>
              <a:t>                   </a:t>
            </a:r>
            <a:r>
              <a:rPr lang="zh-CN" altLang="en-US" sz="2400"/>
              <a:t>检验实证结果的稳健性</a:t>
            </a:r>
            <a:endParaRPr lang="zh-CN" altLang="en-US" sz="24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80">
                                          <p:stCondLst>
                                            <p:cond delay="0"/>
                                          </p:stCondLst>
                                        </p:cTn>
                                        <p:tgtEl>
                                          <p:spTgt spid="14"/>
                                        </p:tgtEl>
                                      </p:cBhvr>
                                    </p:animEffect>
                                    <p:anim calcmode="lin" valueType="num">
                                      <p:cBhvr>
                                        <p:cTn id="25"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30" dur="26">
                                          <p:stCondLst>
                                            <p:cond delay="650"/>
                                          </p:stCondLst>
                                        </p:cTn>
                                        <p:tgtEl>
                                          <p:spTgt spid="14"/>
                                        </p:tgtEl>
                                      </p:cBhvr>
                                      <p:to x="100000" y="60000"/>
                                    </p:animScale>
                                    <p:animScale>
                                      <p:cBhvr>
                                        <p:cTn id="31" dur="166" decel="50000">
                                          <p:stCondLst>
                                            <p:cond delay="676"/>
                                          </p:stCondLst>
                                        </p:cTn>
                                        <p:tgtEl>
                                          <p:spTgt spid="14"/>
                                        </p:tgtEl>
                                      </p:cBhvr>
                                      <p:to x="100000" y="100000"/>
                                    </p:animScale>
                                    <p:animScale>
                                      <p:cBhvr>
                                        <p:cTn id="32" dur="26">
                                          <p:stCondLst>
                                            <p:cond delay="1312"/>
                                          </p:stCondLst>
                                        </p:cTn>
                                        <p:tgtEl>
                                          <p:spTgt spid="14"/>
                                        </p:tgtEl>
                                      </p:cBhvr>
                                      <p:to x="100000" y="80000"/>
                                    </p:animScale>
                                    <p:animScale>
                                      <p:cBhvr>
                                        <p:cTn id="33" dur="166" decel="50000">
                                          <p:stCondLst>
                                            <p:cond delay="1338"/>
                                          </p:stCondLst>
                                        </p:cTn>
                                        <p:tgtEl>
                                          <p:spTgt spid="14"/>
                                        </p:tgtEl>
                                      </p:cBhvr>
                                      <p:to x="100000" y="100000"/>
                                    </p:animScale>
                                    <p:animScale>
                                      <p:cBhvr>
                                        <p:cTn id="34" dur="26">
                                          <p:stCondLst>
                                            <p:cond delay="1642"/>
                                          </p:stCondLst>
                                        </p:cTn>
                                        <p:tgtEl>
                                          <p:spTgt spid="14"/>
                                        </p:tgtEl>
                                      </p:cBhvr>
                                      <p:to x="100000" y="90000"/>
                                    </p:animScale>
                                    <p:animScale>
                                      <p:cBhvr>
                                        <p:cTn id="35" dur="166" decel="50000">
                                          <p:stCondLst>
                                            <p:cond delay="1668"/>
                                          </p:stCondLst>
                                        </p:cTn>
                                        <p:tgtEl>
                                          <p:spTgt spid="14"/>
                                        </p:tgtEl>
                                      </p:cBhvr>
                                      <p:to x="100000" y="100000"/>
                                    </p:animScale>
                                    <p:animScale>
                                      <p:cBhvr>
                                        <p:cTn id="36" dur="26">
                                          <p:stCondLst>
                                            <p:cond delay="1808"/>
                                          </p:stCondLst>
                                        </p:cTn>
                                        <p:tgtEl>
                                          <p:spTgt spid="14"/>
                                        </p:tgtEl>
                                      </p:cBhvr>
                                      <p:to x="100000" y="95000"/>
                                    </p:animScale>
                                    <p:animScale>
                                      <p:cBhvr>
                                        <p:cTn id="37" dur="166" decel="50000">
                                          <p:stCondLst>
                                            <p:cond delay="1834"/>
                                          </p:stCondLst>
                                        </p:cTn>
                                        <p:tgtEl>
                                          <p:spTgt spid="14"/>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80">
                                          <p:stCondLst>
                                            <p:cond delay="0"/>
                                          </p:stCondLst>
                                        </p:cTn>
                                        <p:tgtEl>
                                          <p:spTgt spid="15"/>
                                        </p:tgtEl>
                                      </p:cBhvr>
                                    </p:animEffect>
                                    <p:anim calcmode="lin" valueType="num">
                                      <p:cBhvr>
                                        <p:cTn id="43"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8" dur="26">
                                          <p:stCondLst>
                                            <p:cond delay="650"/>
                                          </p:stCondLst>
                                        </p:cTn>
                                        <p:tgtEl>
                                          <p:spTgt spid="15"/>
                                        </p:tgtEl>
                                      </p:cBhvr>
                                      <p:to x="100000" y="60000"/>
                                    </p:animScale>
                                    <p:animScale>
                                      <p:cBhvr>
                                        <p:cTn id="49" dur="166" decel="50000">
                                          <p:stCondLst>
                                            <p:cond delay="676"/>
                                          </p:stCondLst>
                                        </p:cTn>
                                        <p:tgtEl>
                                          <p:spTgt spid="15"/>
                                        </p:tgtEl>
                                      </p:cBhvr>
                                      <p:to x="100000" y="100000"/>
                                    </p:animScale>
                                    <p:animScale>
                                      <p:cBhvr>
                                        <p:cTn id="50" dur="26">
                                          <p:stCondLst>
                                            <p:cond delay="1312"/>
                                          </p:stCondLst>
                                        </p:cTn>
                                        <p:tgtEl>
                                          <p:spTgt spid="15"/>
                                        </p:tgtEl>
                                      </p:cBhvr>
                                      <p:to x="100000" y="80000"/>
                                    </p:animScale>
                                    <p:animScale>
                                      <p:cBhvr>
                                        <p:cTn id="51" dur="166" decel="50000">
                                          <p:stCondLst>
                                            <p:cond delay="1338"/>
                                          </p:stCondLst>
                                        </p:cTn>
                                        <p:tgtEl>
                                          <p:spTgt spid="15"/>
                                        </p:tgtEl>
                                      </p:cBhvr>
                                      <p:to x="100000" y="100000"/>
                                    </p:animScale>
                                    <p:animScale>
                                      <p:cBhvr>
                                        <p:cTn id="52" dur="26">
                                          <p:stCondLst>
                                            <p:cond delay="1642"/>
                                          </p:stCondLst>
                                        </p:cTn>
                                        <p:tgtEl>
                                          <p:spTgt spid="15"/>
                                        </p:tgtEl>
                                      </p:cBhvr>
                                      <p:to x="100000" y="90000"/>
                                    </p:animScale>
                                    <p:animScale>
                                      <p:cBhvr>
                                        <p:cTn id="53" dur="166" decel="50000">
                                          <p:stCondLst>
                                            <p:cond delay="1668"/>
                                          </p:stCondLst>
                                        </p:cTn>
                                        <p:tgtEl>
                                          <p:spTgt spid="15"/>
                                        </p:tgtEl>
                                      </p:cBhvr>
                                      <p:to x="100000" y="100000"/>
                                    </p:animScale>
                                    <p:animScale>
                                      <p:cBhvr>
                                        <p:cTn id="54" dur="26">
                                          <p:stCondLst>
                                            <p:cond delay="1808"/>
                                          </p:stCondLst>
                                        </p:cTn>
                                        <p:tgtEl>
                                          <p:spTgt spid="15"/>
                                        </p:tgtEl>
                                      </p:cBhvr>
                                      <p:to x="100000" y="95000"/>
                                    </p:animScale>
                                    <p:animScale>
                                      <p:cBhvr>
                                        <p:cTn id="55"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2" grpId="0" bldLvl="0" animBg="1"/>
      <p:bldP spid="13" grpId="0" bldLvl="0" animBg="1"/>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553432" y="4135521"/>
            <a:ext cx="2638567" cy="2722479"/>
          </a:xfrm>
          <a:prstGeom prst="rect">
            <a:avLst/>
          </a:prstGeom>
          <a:solidFill>
            <a:srgbClr val="C1A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7567652" y="2971215"/>
            <a:ext cx="2019868" cy="1164306"/>
          </a:xfrm>
          <a:prstGeom prst="rect">
            <a:avLst/>
          </a:prstGeom>
          <a:solidFill>
            <a:srgbClr val="C1A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a:off x="9553432" y="0"/>
            <a:ext cx="845632" cy="2971216"/>
          </a:xfrm>
          <a:prstGeom prst="rect">
            <a:avLst/>
          </a:prstGeom>
          <a:solidFill>
            <a:srgbClr val="C1A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p:cNvSpPr txBox="1"/>
          <p:nvPr/>
        </p:nvSpPr>
        <p:spPr>
          <a:xfrm>
            <a:off x="6374135" y="56611"/>
            <a:ext cx="1745050" cy="3770263"/>
          </a:xfrm>
          <a:prstGeom prst="rect">
            <a:avLst/>
          </a:prstGeom>
          <a:noFill/>
        </p:spPr>
        <p:txBody>
          <a:bodyPr wrap="square" rtlCol="0">
            <a:spAutoFit/>
          </a:bodyPr>
          <a:lstStyle>
            <a:defPPr>
              <a:defRPr lang="zh-CN"/>
            </a:defPPr>
            <a:lvl1pPr algn="dist">
              <a:defRPr sz="23900" b="1">
                <a:solidFill>
                  <a:srgbClr val="ECF8F6"/>
                </a:solidFill>
                <a:latin typeface="字魂59号-创粗黑" panose="00000500000000000000" pitchFamily="2" charset="-122"/>
                <a:ea typeface="字魂59号-创粗黑" panose="00000500000000000000" pitchFamily="2" charset="-122"/>
              </a:defRPr>
            </a:lvl1pPr>
          </a:lstStyle>
          <a:p>
            <a:r>
              <a:rPr lang="en-US" altLang="zh-CN" dirty="0">
                <a:solidFill>
                  <a:schemeClr val="bg1">
                    <a:lumMod val="95000"/>
                  </a:schemeClr>
                </a:solidFill>
                <a:latin typeface="+mn-lt"/>
                <a:ea typeface="+mn-ea"/>
                <a:cs typeface="+mn-ea"/>
                <a:sym typeface="+mn-lt"/>
              </a:rPr>
              <a:t>A</a:t>
            </a:r>
            <a:endParaRPr lang="zh-CN" altLang="en-US" dirty="0">
              <a:solidFill>
                <a:schemeClr val="bg1">
                  <a:lumMod val="95000"/>
                </a:schemeClr>
              </a:solidFill>
              <a:latin typeface="+mn-lt"/>
              <a:ea typeface="+mn-ea"/>
              <a:cs typeface="+mn-ea"/>
              <a:sym typeface="+mn-lt"/>
            </a:endParaRPr>
          </a:p>
        </p:txBody>
      </p:sp>
      <p:sp>
        <p:nvSpPr>
          <p:cNvPr id="15" name="文本框 14"/>
          <p:cNvSpPr txBox="1"/>
          <p:nvPr/>
        </p:nvSpPr>
        <p:spPr>
          <a:xfrm>
            <a:off x="9976248" y="2358163"/>
            <a:ext cx="1745050" cy="3770263"/>
          </a:xfrm>
          <a:prstGeom prst="rect">
            <a:avLst/>
          </a:prstGeom>
          <a:noFill/>
        </p:spPr>
        <p:txBody>
          <a:bodyPr wrap="square" rtlCol="0">
            <a:spAutoFit/>
          </a:bodyPr>
          <a:lstStyle>
            <a:defPPr>
              <a:defRPr lang="zh-CN"/>
            </a:defPPr>
            <a:lvl1pPr algn="dist">
              <a:defRPr sz="23900" b="1">
                <a:solidFill>
                  <a:srgbClr val="ECF8F6"/>
                </a:solidFill>
                <a:latin typeface="字魂59号-创粗黑" panose="00000500000000000000" pitchFamily="2" charset="-122"/>
                <a:ea typeface="字魂59号-创粗黑" panose="00000500000000000000" pitchFamily="2" charset="-122"/>
              </a:defRPr>
            </a:lvl1pPr>
          </a:lstStyle>
          <a:p>
            <a:r>
              <a:rPr lang="en-US" altLang="zh-CN" dirty="0">
                <a:solidFill>
                  <a:schemeClr val="bg1">
                    <a:lumMod val="95000"/>
                  </a:schemeClr>
                </a:solidFill>
                <a:latin typeface="+mn-lt"/>
                <a:ea typeface="+mn-ea"/>
                <a:cs typeface="+mn-ea"/>
                <a:sym typeface="+mn-lt"/>
              </a:rPr>
              <a:t>B</a:t>
            </a:r>
            <a:endParaRPr lang="zh-CN" altLang="en-US" dirty="0">
              <a:solidFill>
                <a:schemeClr val="bg1">
                  <a:lumMod val="95000"/>
                </a:schemeClr>
              </a:solidFill>
              <a:latin typeface="+mn-lt"/>
              <a:ea typeface="+mn-ea"/>
              <a:cs typeface="+mn-ea"/>
              <a:sym typeface="+mn-lt"/>
            </a:endParaRPr>
          </a:p>
        </p:txBody>
      </p:sp>
      <p:sp>
        <p:nvSpPr>
          <p:cNvPr id="5" name="文本框 4"/>
          <p:cNvSpPr txBox="1"/>
          <p:nvPr/>
        </p:nvSpPr>
        <p:spPr>
          <a:xfrm>
            <a:off x="838518" y="5206365"/>
            <a:ext cx="9470390" cy="1476375"/>
          </a:xfrm>
          <a:prstGeom prst="rect">
            <a:avLst/>
          </a:prstGeom>
          <a:noFill/>
        </p:spPr>
        <p:txBody>
          <a:bodyPr wrap="none" rtlCol="0">
            <a:spAutoFit/>
          </a:bodyPr>
          <a:p>
            <a:pPr algn="ctr"/>
            <a:r>
              <a:rPr lang="zh-CN" altLang="en-US"/>
              <a:t>表</a:t>
            </a:r>
            <a:r>
              <a:rPr lang="en-US" altLang="zh-CN"/>
              <a:t>5 </a:t>
            </a:r>
            <a:r>
              <a:t>假日IMSs和交易日IMSs对SHCI回报的影响</a:t>
            </a:r>
          </a:p>
          <a:p>
            <a:pPr algn="ctr"/>
            <a:endParaRPr lang="zh-CN" altLang="en-US"/>
          </a:p>
          <a:p>
            <a:pPr algn="ctr"/>
            <a:r>
              <a:t>正交化的假日IMSs和交易日IMSs合并在同一个模型中，并验证它们之间没有显著的相关性</a:t>
            </a:r>
            <a:r>
              <a:rPr lang="zh-CN"/>
              <a:t>。</a:t>
            </a:r>
            <a:endParaRPr lang="zh-CN"/>
          </a:p>
          <a:p>
            <a:pPr algn="ctr"/>
            <a:r>
              <a:rPr lang="zh-CN"/>
              <a:t>正交化假日IMSs在所有情况下都不显著，而交易日IMSs显著为正(厌恶除外)；</a:t>
            </a:r>
            <a:endParaRPr lang="zh-CN"/>
          </a:p>
          <a:p>
            <a:pPr algn="ctr"/>
            <a:r>
              <a:rPr lang="zh-CN"/>
              <a:t>由表</a:t>
            </a:r>
            <a:r>
              <a:rPr lang="en-US" altLang="zh-CN"/>
              <a:t>3-5</a:t>
            </a:r>
            <a:r>
              <a:rPr lang="zh-CN" altLang="en-US"/>
              <a:t>可得出结论，</a:t>
            </a:r>
            <a:r>
              <a:rPr lang="zh-CN"/>
              <a:t>宏观经济因素引起的投资者情绪对中国股市的影响相对稳定且显著。</a:t>
            </a:r>
            <a:endParaRPr lang="zh-CN"/>
          </a:p>
        </p:txBody>
      </p:sp>
      <p:pic>
        <p:nvPicPr>
          <p:cNvPr id="3" name="图片 2" descr="表5"/>
          <p:cNvPicPr>
            <a:picLocks noChangeAspect="1"/>
          </p:cNvPicPr>
          <p:nvPr/>
        </p:nvPicPr>
        <p:blipFill>
          <a:blip r:embed="rId1"/>
          <a:stretch>
            <a:fillRect/>
          </a:stretch>
        </p:blipFill>
        <p:spPr>
          <a:xfrm>
            <a:off x="814705" y="507365"/>
            <a:ext cx="8772525" cy="46672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80">
                                          <p:stCondLst>
                                            <p:cond delay="0"/>
                                          </p:stCondLst>
                                        </p:cTn>
                                        <p:tgtEl>
                                          <p:spTgt spid="14"/>
                                        </p:tgtEl>
                                      </p:cBhvr>
                                    </p:animEffect>
                                    <p:anim calcmode="lin" valueType="num">
                                      <p:cBhvr>
                                        <p:cTn id="25"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30" dur="26">
                                          <p:stCondLst>
                                            <p:cond delay="650"/>
                                          </p:stCondLst>
                                        </p:cTn>
                                        <p:tgtEl>
                                          <p:spTgt spid="14"/>
                                        </p:tgtEl>
                                      </p:cBhvr>
                                      <p:to x="100000" y="60000"/>
                                    </p:animScale>
                                    <p:animScale>
                                      <p:cBhvr>
                                        <p:cTn id="31" dur="166" decel="50000">
                                          <p:stCondLst>
                                            <p:cond delay="676"/>
                                          </p:stCondLst>
                                        </p:cTn>
                                        <p:tgtEl>
                                          <p:spTgt spid="14"/>
                                        </p:tgtEl>
                                      </p:cBhvr>
                                      <p:to x="100000" y="100000"/>
                                    </p:animScale>
                                    <p:animScale>
                                      <p:cBhvr>
                                        <p:cTn id="32" dur="26">
                                          <p:stCondLst>
                                            <p:cond delay="1312"/>
                                          </p:stCondLst>
                                        </p:cTn>
                                        <p:tgtEl>
                                          <p:spTgt spid="14"/>
                                        </p:tgtEl>
                                      </p:cBhvr>
                                      <p:to x="100000" y="80000"/>
                                    </p:animScale>
                                    <p:animScale>
                                      <p:cBhvr>
                                        <p:cTn id="33" dur="166" decel="50000">
                                          <p:stCondLst>
                                            <p:cond delay="1338"/>
                                          </p:stCondLst>
                                        </p:cTn>
                                        <p:tgtEl>
                                          <p:spTgt spid="14"/>
                                        </p:tgtEl>
                                      </p:cBhvr>
                                      <p:to x="100000" y="100000"/>
                                    </p:animScale>
                                    <p:animScale>
                                      <p:cBhvr>
                                        <p:cTn id="34" dur="26">
                                          <p:stCondLst>
                                            <p:cond delay="1642"/>
                                          </p:stCondLst>
                                        </p:cTn>
                                        <p:tgtEl>
                                          <p:spTgt spid="14"/>
                                        </p:tgtEl>
                                      </p:cBhvr>
                                      <p:to x="100000" y="90000"/>
                                    </p:animScale>
                                    <p:animScale>
                                      <p:cBhvr>
                                        <p:cTn id="35" dur="166" decel="50000">
                                          <p:stCondLst>
                                            <p:cond delay="1668"/>
                                          </p:stCondLst>
                                        </p:cTn>
                                        <p:tgtEl>
                                          <p:spTgt spid="14"/>
                                        </p:tgtEl>
                                      </p:cBhvr>
                                      <p:to x="100000" y="100000"/>
                                    </p:animScale>
                                    <p:animScale>
                                      <p:cBhvr>
                                        <p:cTn id="36" dur="26">
                                          <p:stCondLst>
                                            <p:cond delay="1808"/>
                                          </p:stCondLst>
                                        </p:cTn>
                                        <p:tgtEl>
                                          <p:spTgt spid="14"/>
                                        </p:tgtEl>
                                      </p:cBhvr>
                                      <p:to x="100000" y="95000"/>
                                    </p:animScale>
                                    <p:animScale>
                                      <p:cBhvr>
                                        <p:cTn id="37" dur="166" decel="50000">
                                          <p:stCondLst>
                                            <p:cond delay="1834"/>
                                          </p:stCondLst>
                                        </p:cTn>
                                        <p:tgtEl>
                                          <p:spTgt spid="14"/>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80">
                                          <p:stCondLst>
                                            <p:cond delay="0"/>
                                          </p:stCondLst>
                                        </p:cTn>
                                        <p:tgtEl>
                                          <p:spTgt spid="15"/>
                                        </p:tgtEl>
                                      </p:cBhvr>
                                    </p:animEffect>
                                    <p:anim calcmode="lin" valueType="num">
                                      <p:cBhvr>
                                        <p:cTn id="43"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8" dur="26">
                                          <p:stCondLst>
                                            <p:cond delay="650"/>
                                          </p:stCondLst>
                                        </p:cTn>
                                        <p:tgtEl>
                                          <p:spTgt spid="15"/>
                                        </p:tgtEl>
                                      </p:cBhvr>
                                      <p:to x="100000" y="60000"/>
                                    </p:animScale>
                                    <p:animScale>
                                      <p:cBhvr>
                                        <p:cTn id="49" dur="166" decel="50000">
                                          <p:stCondLst>
                                            <p:cond delay="676"/>
                                          </p:stCondLst>
                                        </p:cTn>
                                        <p:tgtEl>
                                          <p:spTgt spid="15"/>
                                        </p:tgtEl>
                                      </p:cBhvr>
                                      <p:to x="100000" y="100000"/>
                                    </p:animScale>
                                    <p:animScale>
                                      <p:cBhvr>
                                        <p:cTn id="50" dur="26">
                                          <p:stCondLst>
                                            <p:cond delay="1312"/>
                                          </p:stCondLst>
                                        </p:cTn>
                                        <p:tgtEl>
                                          <p:spTgt spid="15"/>
                                        </p:tgtEl>
                                      </p:cBhvr>
                                      <p:to x="100000" y="80000"/>
                                    </p:animScale>
                                    <p:animScale>
                                      <p:cBhvr>
                                        <p:cTn id="51" dur="166" decel="50000">
                                          <p:stCondLst>
                                            <p:cond delay="1338"/>
                                          </p:stCondLst>
                                        </p:cTn>
                                        <p:tgtEl>
                                          <p:spTgt spid="15"/>
                                        </p:tgtEl>
                                      </p:cBhvr>
                                      <p:to x="100000" y="100000"/>
                                    </p:animScale>
                                    <p:animScale>
                                      <p:cBhvr>
                                        <p:cTn id="52" dur="26">
                                          <p:stCondLst>
                                            <p:cond delay="1642"/>
                                          </p:stCondLst>
                                        </p:cTn>
                                        <p:tgtEl>
                                          <p:spTgt spid="15"/>
                                        </p:tgtEl>
                                      </p:cBhvr>
                                      <p:to x="100000" y="90000"/>
                                    </p:animScale>
                                    <p:animScale>
                                      <p:cBhvr>
                                        <p:cTn id="53" dur="166" decel="50000">
                                          <p:stCondLst>
                                            <p:cond delay="1668"/>
                                          </p:stCondLst>
                                        </p:cTn>
                                        <p:tgtEl>
                                          <p:spTgt spid="15"/>
                                        </p:tgtEl>
                                      </p:cBhvr>
                                      <p:to x="100000" y="100000"/>
                                    </p:animScale>
                                    <p:animScale>
                                      <p:cBhvr>
                                        <p:cTn id="54" dur="26">
                                          <p:stCondLst>
                                            <p:cond delay="1808"/>
                                          </p:stCondLst>
                                        </p:cTn>
                                        <p:tgtEl>
                                          <p:spTgt spid="15"/>
                                        </p:tgtEl>
                                      </p:cBhvr>
                                      <p:to x="100000" y="95000"/>
                                    </p:animScale>
                                    <p:animScale>
                                      <p:cBhvr>
                                        <p:cTn id="55"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2" grpId="0" bldLvl="0" animBg="1"/>
      <p:bldP spid="13" grpId="0" bldLvl="0" animBg="1"/>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9553432" y="4135521"/>
            <a:ext cx="2638567" cy="2722479"/>
          </a:xfrm>
          <a:prstGeom prst="rect">
            <a:avLst/>
          </a:prstGeom>
          <a:solidFill>
            <a:srgbClr val="C1A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p:cNvSpPr/>
          <p:nvPr/>
        </p:nvSpPr>
        <p:spPr>
          <a:xfrm>
            <a:off x="7567652" y="2971215"/>
            <a:ext cx="2019868" cy="1164306"/>
          </a:xfrm>
          <a:prstGeom prst="rect">
            <a:avLst/>
          </a:prstGeom>
          <a:solidFill>
            <a:srgbClr val="C1A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p:cNvSpPr/>
          <p:nvPr/>
        </p:nvSpPr>
        <p:spPr>
          <a:xfrm>
            <a:off x="9553432" y="0"/>
            <a:ext cx="845632" cy="2971216"/>
          </a:xfrm>
          <a:prstGeom prst="rect">
            <a:avLst/>
          </a:prstGeom>
          <a:solidFill>
            <a:srgbClr val="C1A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p:cNvSpPr txBox="1"/>
          <p:nvPr/>
        </p:nvSpPr>
        <p:spPr>
          <a:xfrm>
            <a:off x="6374135" y="56611"/>
            <a:ext cx="1745050" cy="3770263"/>
          </a:xfrm>
          <a:prstGeom prst="rect">
            <a:avLst/>
          </a:prstGeom>
          <a:noFill/>
        </p:spPr>
        <p:txBody>
          <a:bodyPr wrap="square" rtlCol="0">
            <a:spAutoFit/>
          </a:bodyPr>
          <a:lstStyle>
            <a:defPPr>
              <a:defRPr lang="zh-CN"/>
            </a:defPPr>
            <a:lvl1pPr algn="dist">
              <a:defRPr sz="23900" b="1">
                <a:solidFill>
                  <a:srgbClr val="ECF8F6"/>
                </a:solidFill>
                <a:latin typeface="字魂59号-创粗黑" panose="00000500000000000000" pitchFamily="2" charset="-122"/>
                <a:ea typeface="字魂59号-创粗黑" panose="00000500000000000000" pitchFamily="2" charset="-122"/>
              </a:defRPr>
            </a:lvl1pPr>
          </a:lstStyle>
          <a:p>
            <a:r>
              <a:rPr lang="en-US" altLang="zh-CN" dirty="0">
                <a:solidFill>
                  <a:schemeClr val="bg1">
                    <a:lumMod val="95000"/>
                  </a:schemeClr>
                </a:solidFill>
                <a:latin typeface="+mn-lt"/>
                <a:ea typeface="+mn-ea"/>
                <a:cs typeface="+mn-ea"/>
                <a:sym typeface="+mn-lt"/>
              </a:rPr>
              <a:t>A</a:t>
            </a:r>
            <a:endParaRPr lang="zh-CN" altLang="en-US" dirty="0">
              <a:solidFill>
                <a:schemeClr val="bg1">
                  <a:lumMod val="95000"/>
                </a:schemeClr>
              </a:solidFill>
              <a:latin typeface="+mn-lt"/>
              <a:ea typeface="+mn-ea"/>
              <a:cs typeface="+mn-ea"/>
              <a:sym typeface="+mn-lt"/>
            </a:endParaRPr>
          </a:p>
        </p:txBody>
      </p:sp>
      <p:sp>
        <p:nvSpPr>
          <p:cNvPr id="15" name="文本框 14"/>
          <p:cNvSpPr txBox="1"/>
          <p:nvPr/>
        </p:nvSpPr>
        <p:spPr>
          <a:xfrm>
            <a:off x="9976248" y="2358163"/>
            <a:ext cx="1745050" cy="3770263"/>
          </a:xfrm>
          <a:prstGeom prst="rect">
            <a:avLst/>
          </a:prstGeom>
          <a:noFill/>
        </p:spPr>
        <p:txBody>
          <a:bodyPr wrap="square" rtlCol="0">
            <a:spAutoFit/>
          </a:bodyPr>
          <a:lstStyle>
            <a:defPPr>
              <a:defRPr lang="zh-CN"/>
            </a:defPPr>
            <a:lvl1pPr algn="dist">
              <a:defRPr sz="23900" b="1">
                <a:solidFill>
                  <a:srgbClr val="ECF8F6"/>
                </a:solidFill>
                <a:latin typeface="字魂59号-创粗黑" panose="00000500000000000000" pitchFamily="2" charset="-122"/>
                <a:ea typeface="字魂59号-创粗黑" panose="00000500000000000000" pitchFamily="2" charset="-122"/>
              </a:defRPr>
            </a:lvl1pPr>
          </a:lstStyle>
          <a:p>
            <a:r>
              <a:rPr lang="en-US" altLang="zh-CN" dirty="0">
                <a:solidFill>
                  <a:schemeClr val="bg1">
                    <a:lumMod val="95000"/>
                  </a:schemeClr>
                </a:solidFill>
                <a:latin typeface="+mn-lt"/>
                <a:ea typeface="+mn-ea"/>
                <a:cs typeface="+mn-ea"/>
                <a:sym typeface="+mn-lt"/>
              </a:rPr>
              <a:t>B</a:t>
            </a:r>
            <a:endParaRPr lang="zh-CN" altLang="en-US" dirty="0">
              <a:solidFill>
                <a:schemeClr val="bg1">
                  <a:lumMod val="95000"/>
                </a:schemeClr>
              </a:solidFill>
              <a:latin typeface="+mn-lt"/>
              <a:ea typeface="+mn-ea"/>
              <a:cs typeface="+mn-ea"/>
              <a:sym typeface="+mn-lt"/>
            </a:endParaRPr>
          </a:p>
        </p:txBody>
      </p:sp>
      <p:sp>
        <p:nvSpPr>
          <p:cNvPr id="5" name="文本框 4"/>
          <p:cNvSpPr txBox="1"/>
          <p:nvPr/>
        </p:nvSpPr>
        <p:spPr>
          <a:xfrm>
            <a:off x="-116840" y="4905375"/>
            <a:ext cx="11158855" cy="2306955"/>
          </a:xfrm>
          <a:prstGeom prst="rect">
            <a:avLst/>
          </a:prstGeom>
          <a:noFill/>
        </p:spPr>
        <p:txBody>
          <a:bodyPr wrap="square" rtlCol="0">
            <a:spAutoFit/>
          </a:bodyPr>
          <a:p>
            <a:pPr algn="ctr"/>
            <a:r>
              <a:rPr lang="zh-CN" altLang="en-US"/>
              <a:t>表</a:t>
            </a:r>
            <a:r>
              <a:rPr lang="en-US" altLang="zh-CN"/>
              <a:t>6 </a:t>
            </a:r>
            <a:r>
              <a:t>SHCI收益预测的准确性</a:t>
            </a:r>
          </a:p>
          <a:p>
            <a:pPr algn="ctr"/>
          </a:p>
          <a:p>
            <a:pPr algn="ctr"/>
            <a:r>
              <a:rPr lang="zh-CN"/>
              <a:t>单纯自回归和引入</a:t>
            </a:r>
            <a:r>
              <a:rPr lang="en-US" altLang="zh-CN"/>
              <a:t>IMSs</a:t>
            </a:r>
            <a:r>
              <a:rPr lang="zh-CN" altLang="en-US"/>
              <a:t>的预测精度数据在</a:t>
            </a:r>
            <a:r>
              <a:rPr lang="en-US" altLang="zh-CN"/>
              <a:t>A</a:t>
            </a:r>
            <a:r>
              <a:rPr lang="zh-CN" altLang="en-US"/>
              <a:t>和</a:t>
            </a:r>
            <a:r>
              <a:rPr lang="en-US" altLang="zh-CN"/>
              <a:t>B</a:t>
            </a:r>
            <a:r>
              <a:rPr lang="zh-CN" altLang="en-US"/>
              <a:t>部分</a:t>
            </a:r>
            <a:endParaRPr lang="zh-CN"/>
          </a:p>
          <a:p>
            <a:pPr algn="ctr"/>
            <a:r>
              <a:rPr lang="zh-CN"/>
              <a:t>训练期：</a:t>
            </a:r>
            <a:r>
              <a:t>2013</a:t>
            </a:r>
            <a:r>
              <a:rPr lang="en-US"/>
              <a:t>.</a:t>
            </a:r>
            <a:r>
              <a:t>4</a:t>
            </a:r>
            <a:r>
              <a:rPr lang="en-US"/>
              <a:t>.</a:t>
            </a:r>
            <a:r>
              <a:t>1</a:t>
            </a:r>
            <a:r>
              <a:rPr lang="en-US"/>
              <a:t>-</a:t>
            </a:r>
            <a:r>
              <a:t>2014</a:t>
            </a:r>
            <a:r>
              <a:rPr lang="en-US"/>
              <a:t>.</a:t>
            </a:r>
            <a:r>
              <a:t>6</a:t>
            </a:r>
            <a:r>
              <a:rPr lang="en-US"/>
              <a:t>.</a:t>
            </a:r>
            <a:r>
              <a:t>5(样本数据的75%)</a:t>
            </a:r>
          </a:p>
          <a:p>
            <a:pPr algn="ctr"/>
            <a:r>
              <a:rPr lang="zh-CN"/>
              <a:t>验证期：</a:t>
            </a:r>
            <a:r>
              <a:rPr lang="en-US" altLang="zh-CN"/>
              <a:t>2014.6.6 - 2014.7.2</a:t>
            </a:r>
            <a:r>
              <a:rPr lang="zh-CN" altLang="en-US"/>
              <a:t>，</a:t>
            </a:r>
            <a:r>
              <a:rPr lang="en-US" altLang="zh-CN"/>
              <a:t>用于测量网络泛化，当泛化停止提高时停止训练</a:t>
            </a:r>
            <a:endParaRPr lang="en-US" altLang="zh-CN"/>
          </a:p>
          <a:p>
            <a:pPr algn="ctr"/>
            <a:r>
              <a:rPr lang="en-US" altLang="zh-CN">
                <a:sym typeface="+mn-ea"/>
              </a:rPr>
              <a:t>测试</a:t>
            </a:r>
            <a:r>
              <a:rPr lang="zh-CN" altLang="en-US">
                <a:sym typeface="+mn-ea"/>
              </a:rPr>
              <a:t>期：</a:t>
            </a:r>
            <a:r>
              <a:rPr lang="en-US" altLang="zh-CN"/>
              <a:t>2014.7.3至2014.10.31的剩余数据(样本数据的20%)</a:t>
            </a:r>
            <a:endParaRPr lang="en-US" altLang="zh-CN"/>
          </a:p>
          <a:p>
            <a:pPr algn="ctr"/>
            <a:endParaRPr lang="zh-CN" altLang="en-US"/>
          </a:p>
          <a:p>
            <a:pPr algn="ctr"/>
            <a:endParaRPr lang="zh-CN"/>
          </a:p>
        </p:txBody>
      </p:sp>
      <p:pic>
        <p:nvPicPr>
          <p:cNvPr id="2" name="图片 1" descr="表6"/>
          <p:cNvPicPr>
            <a:picLocks noChangeAspect="1"/>
          </p:cNvPicPr>
          <p:nvPr/>
        </p:nvPicPr>
        <p:blipFill>
          <a:blip r:embed="rId1"/>
          <a:stretch>
            <a:fillRect/>
          </a:stretch>
        </p:blipFill>
        <p:spPr>
          <a:xfrm>
            <a:off x="519430" y="700405"/>
            <a:ext cx="9067165" cy="4204970"/>
          </a:xfrm>
          <a:prstGeom prst="rect">
            <a:avLst/>
          </a:prstGeom>
        </p:spPr>
      </p:pic>
      <p:sp>
        <p:nvSpPr>
          <p:cNvPr id="4" name="文本框 3"/>
          <p:cNvSpPr txBox="1"/>
          <p:nvPr/>
        </p:nvSpPr>
        <p:spPr>
          <a:xfrm>
            <a:off x="10900410" y="288290"/>
            <a:ext cx="551815" cy="4707890"/>
          </a:xfrm>
          <a:prstGeom prst="rect">
            <a:avLst/>
          </a:prstGeom>
          <a:noFill/>
        </p:spPr>
        <p:txBody>
          <a:bodyPr vert="eaVert" wrap="square" rtlCol="0">
            <a:spAutoFit/>
          </a:bodyPr>
          <a:p>
            <a:r>
              <a:rPr lang="zh-CN" altLang="en-US" sz="2400"/>
              <a:t>股票收益预测（样本外预测）</a:t>
            </a:r>
            <a:endParaRPr lang="zh-CN" altLang="en-US" sz="2400"/>
          </a:p>
        </p:txBody>
      </p:sp>
      <p:sp>
        <p:nvSpPr>
          <p:cNvPr id="3" name="矩形 2"/>
          <p:cNvSpPr/>
          <p:nvPr/>
        </p:nvSpPr>
        <p:spPr>
          <a:xfrm>
            <a:off x="7076440" y="1228725"/>
            <a:ext cx="980440" cy="242951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2112010" y="1243965"/>
            <a:ext cx="905510" cy="241427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8268335" y="1228725"/>
            <a:ext cx="784860" cy="251968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6019800" y="4035425"/>
            <a:ext cx="2022475" cy="81470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80">
                                          <p:stCondLst>
                                            <p:cond delay="0"/>
                                          </p:stCondLst>
                                        </p:cTn>
                                        <p:tgtEl>
                                          <p:spTgt spid="14"/>
                                        </p:tgtEl>
                                      </p:cBhvr>
                                    </p:animEffect>
                                    <p:anim calcmode="lin" valueType="num">
                                      <p:cBhvr>
                                        <p:cTn id="25"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30" dur="26">
                                          <p:stCondLst>
                                            <p:cond delay="650"/>
                                          </p:stCondLst>
                                        </p:cTn>
                                        <p:tgtEl>
                                          <p:spTgt spid="14"/>
                                        </p:tgtEl>
                                      </p:cBhvr>
                                      <p:to x="100000" y="60000"/>
                                    </p:animScale>
                                    <p:animScale>
                                      <p:cBhvr>
                                        <p:cTn id="31" dur="166" decel="50000">
                                          <p:stCondLst>
                                            <p:cond delay="676"/>
                                          </p:stCondLst>
                                        </p:cTn>
                                        <p:tgtEl>
                                          <p:spTgt spid="14"/>
                                        </p:tgtEl>
                                      </p:cBhvr>
                                      <p:to x="100000" y="100000"/>
                                    </p:animScale>
                                    <p:animScale>
                                      <p:cBhvr>
                                        <p:cTn id="32" dur="26">
                                          <p:stCondLst>
                                            <p:cond delay="1312"/>
                                          </p:stCondLst>
                                        </p:cTn>
                                        <p:tgtEl>
                                          <p:spTgt spid="14"/>
                                        </p:tgtEl>
                                      </p:cBhvr>
                                      <p:to x="100000" y="80000"/>
                                    </p:animScale>
                                    <p:animScale>
                                      <p:cBhvr>
                                        <p:cTn id="33" dur="166" decel="50000">
                                          <p:stCondLst>
                                            <p:cond delay="1338"/>
                                          </p:stCondLst>
                                        </p:cTn>
                                        <p:tgtEl>
                                          <p:spTgt spid="14"/>
                                        </p:tgtEl>
                                      </p:cBhvr>
                                      <p:to x="100000" y="100000"/>
                                    </p:animScale>
                                    <p:animScale>
                                      <p:cBhvr>
                                        <p:cTn id="34" dur="26">
                                          <p:stCondLst>
                                            <p:cond delay="1642"/>
                                          </p:stCondLst>
                                        </p:cTn>
                                        <p:tgtEl>
                                          <p:spTgt spid="14"/>
                                        </p:tgtEl>
                                      </p:cBhvr>
                                      <p:to x="100000" y="90000"/>
                                    </p:animScale>
                                    <p:animScale>
                                      <p:cBhvr>
                                        <p:cTn id="35" dur="166" decel="50000">
                                          <p:stCondLst>
                                            <p:cond delay="1668"/>
                                          </p:stCondLst>
                                        </p:cTn>
                                        <p:tgtEl>
                                          <p:spTgt spid="14"/>
                                        </p:tgtEl>
                                      </p:cBhvr>
                                      <p:to x="100000" y="100000"/>
                                    </p:animScale>
                                    <p:animScale>
                                      <p:cBhvr>
                                        <p:cTn id="36" dur="26">
                                          <p:stCondLst>
                                            <p:cond delay="1808"/>
                                          </p:stCondLst>
                                        </p:cTn>
                                        <p:tgtEl>
                                          <p:spTgt spid="14"/>
                                        </p:tgtEl>
                                      </p:cBhvr>
                                      <p:to x="100000" y="95000"/>
                                    </p:animScale>
                                    <p:animScale>
                                      <p:cBhvr>
                                        <p:cTn id="37" dur="166" decel="50000">
                                          <p:stCondLst>
                                            <p:cond delay="1834"/>
                                          </p:stCondLst>
                                        </p:cTn>
                                        <p:tgtEl>
                                          <p:spTgt spid="14"/>
                                        </p:tgtEl>
                                      </p:cBhvr>
                                      <p:to x="100000" y="100000"/>
                                    </p:animScale>
                                  </p:childTnLst>
                                </p:cTn>
                              </p:par>
                            </p:childTnLst>
                          </p:cTn>
                        </p:par>
                      </p:childTnLst>
                    </p:cTn>
                  </p:par>
                  <p:par>
                    <p:cTn id="38" fill="hold">
                      <p:stCondLst>
                        <p:cond delay="indefinite"/>
                      </p:stCondLst>
                      <p:childTnLst>
                        <p:par>
                          <p:cTn id="39" fill="hold">
                            <p:stCondLst>
                              <p:cond delay="0"/>
                            </p:stCondLst>
                            <p:childTnLst>
                              <p:par>
                                <p:cTn id="40" presetID="26"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wipe(down)">
                                      <p:cBhvr>
                                        <p:cTn id="42" dur="580">
                                          <p:stCondLst>
                                            <p:cond delay="0"/>
                                          </p:stCondLst>
                                        </p:cTn>
                                        <p:tgtEl>
                                          <p:spTgt spid="15"/>
                                        </p:tgtEl>
                                      </p:cBhvr>
                                    </p:animEffect>
                                    <p:anim calcmode="lin" valueType="num">
                                      <p:cBhvr>
                                        <p:cTn id="43"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8" dur="26">
                                          <p:stCondLst>
                                            <p:cond delay="650"/>
                                          </p:stCondLst>
                                        </p:cTn>
                                        <p:tgtEl>
                                          <p:spTgt spid="15"/>
                                        </p:tgtEl>
                                      </p:cBhvr>
                                      <p:to x="100000" y="60000"/>
                                    </p:animScale>
                                    <p:animScale>
                                      <p:cBhvr>
                                        <p:cTn id="49" dur="166" decel="50000">
                                          <p:stCondLst>
                                            <p:cond delay="676"/>
                                          </p:stCondLst>
                                        </p:cTn>
                                        <p:tgtEl>
                                          <p:spTgt spid="15"/>
                                        </p:tgtEl>
                                      </p:cBhvr>
                                      <p:to x="100000" y="100000"/>
                                    </p:animScale>
                                    <p:animScale>
                                      <p:cBhvr>
                                        <p:cTn id="50" dur="26">
                                          <p:stCondLst>
                                            <p:cond delay="1312"/>
                                          </p:stCondLst>
                                        </p:cTn>
                                        <p:tgtEl>
                                          <p:spTgt spid="15"/>
                                        </p:tgtEl>
                                      </p:cBhvr>
                                      <p:to x="100000" y="80000"/>
                                    </p:animScale>
                                    <p:animScale>
                                      <p:cBhvr>
                                        <p:cTn id="51" dur="166" decel="50000">
                                          <p:stCondLst>
                                            <p:cond delay="1338"/>
                                          </p:stCondLst>
                                        </p:cTn>
                                        <p:tgtEl>
                                          <p:spTgt spid="15"/>
                                        </p:tgtEl>
                                      </p:cBhvr>
                                      <p:to x="100000" y="100000"/>
                                    </p:animScale>
                                    <p:animScale>
                                      <p:cBhvr>
                                        <p:cTn id="52" dur="26">
                                          <p:stCondLst>
                                            <p:cond delay="1642"/>
                                          </p:stCondLst>
                                        </p:cTn>
                                        <p:tgtEl>
                                          <p:spTgt spid="15"/>
                                        </p:tgtEl>
                                      </p:cBhvr>
                                      <p:to x="100000" y="90000"/>
                                    </p:animScale>
                                    <p:animScale>
                                      <p:cBhvr>
                                        <p:cTn id="53" dur="166" decel="50000">
                                          <p:stCondLst>
                                            <p:cond delay="1668"/>
                                          </p:stCondLst>
                                        </p:cTn>
                                        <p:tgtEl>
                                          <p:spTgt spid="15"/>
                                        </p:tgtEl>
                                      </p:cBhvr>
                                      <p:to x="100000" y="100000"/>
                                    </p:animScale>
                                    <p:animScale>
                                      <p:cBhvr>
                                        <p:cTn id="54" dur="26">
                                          <p:stCondLst>
                                            <p:cond delay="1808"/>
                                          </p:stCondLst>
                                        </p:cTn>
                                        <p:tgtEl>
                                          <p:spTgt spid="15"/>
                                        </p:tgtEl>
                                      </p:cBhvr>
                                      <p:to x="100000" y="95000"/>
                                    </p:animScale>
                                    <p:animScale>
                                      <p:cBhvr>
                                        <p:cTn id="55"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2" grpId="0" bldLvl="0" animBg="1"/>
      <p:bldP spid="13" grpId="0" bldLvl="0" animBg="1"/>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459" y="484095"/>
            <a:ext cx="537883" cy="510988"/>
            <a:chOff x="753035" y="201706"/>
            <a:chExt cx="537883" cy="510988"/>
          </a:xfrm>
        </p:grpSpPr>
        <p:sp>
          <p:nvSpPr>
            <p:cNvPr id="3" name="矩形: 圆角 2"/>
            <p:cNvSpPr/>
            <p:nvPr/>
          </p:nvSpPr>
          <p:spPr>
            <a:xfrm>
              <a:off x="887506" y="309282"/>
              <a:ext cx="403412" cy="40341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圆角 30"/>
            <p:cNvSpPr/>
            <p:nvPr/>
          </p:nvSpPr>
          <p:spPr>
            <a:xfrm>
              <a:off x="753035" y="201706"/>
              <a:ext cx="403412" cy="403412"/>
            </a:xfrm>
            <a:prstGeom prst="roundRect">
              <a:avLst/>
            </a:prstGeom>
            <a:noFill/>
            <a:ln w="38100">
              <a:solidFill>
                <a:srgbClr val="C1A3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TextBox 7"/>
          <p:cNvSpPr txBox="1"/>
          <p:nvPr/>
        </p:nvSpPr>
        <p:spPr>
          <a:xfrm>
            <a:off x="1317813" y="464097"/>
            <a:ext cx="995680" cy="583565"/>
          </a:xfrm>
          <a:prstGeom prst="rect">
            <a:avLst/>
          </a:prstGeom>
          <a:noFill/>
        </p:spPr>
        <p:txBody>
          <a:bodyPr wrap="none" rtlCol="0">
            <a:spAutoFit/>
          </a:bodyPr>
          <a:lstStyle/>
          <a:p>
            <a:r>
              <a:rPr lang="zh-CN" altLang="en-US" sz="3200" dirty="0">
                <a:solidFill>
                  <a:schemeClr val="tx1">
                    <a:lumMod val="85000"/>
                    <a:lumOff val="15000"/>
                  </a:schemeClr>
                </a:solidFill>
                <a:cs typeface="+mn-ea"/>
                <a:sym typeface="+mn-lt"/>
              </a:rPr>
              <a:t>作者</a:t>
            </a:r>
            <a:endParaRPr lang="zh-CN" altLang="en-US" sz="3200" dirty="0">
              <a:solidFill>
                <a:schemeClr val="tx1">
                  <a:lumMod val="85000"/>
                  <a:lumOff val="15000"/>
                </a:schemeClr>
              </a:solidFill>
              <a:cs typeface="+mn-ea"/>
              <a:sym typeface="+mn-lt"/>
            </a:endParaRPr>
          </a:p>
        </p:txBody>
      </p:sp>
      <p:pic>
        <p:nvPicPr>
          <p:cNvPr id="4" name="图片 3"/>
          <p:cNvPicPr>
            <a:picLocks noChangeAspect="1"/>
          </p:cNvPicPr>
          <p:nvPr/>
        </p:nvPicPr>
        <p:blipFill>
          <a:blip r:embed="rId1"/>
          <a:stretch>
            <a:fillRect/>
          </a:stretch>
        </p:blipFill>
        <p:spPr>
          <a:xfrm>
            <a:off x="1048871" y="1828798"/>
            <a:ext cx="4207435" cy="3818965"/>
          </a:xfrm>
          <a:prstGeom prst="rect">
            <a:avLst/>
          </a:prstGeom>
        </p:spPr>
      </p:pic>
      <p:sp>
        <p:nvSpPr>
          <p:cNvPr id="11" name="矩形 10"/>
          <p:cNvSpPr/>
          <p:nvPr/>
        </p:nvSpPr>
        <p:spPr>
          <a:xfrm>
            <a:off x="1541332" y="2132511"/>
            <a:ext cx="4207435" cy="3818965"/>
          </a:xfrm>
          <a:prstGeom prst="rect">
            <a:avLst/>
          </a:prstGeom>
          <a:noFill/>
          <a:ln w="38100">
            <a:solidFill>
              <a:srgbClr val="C1A3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p:cNvPicPr>
            <a:picLocks noChangeAspect="1"/>
          </p:cNvPicPr>
          <p:nvPr/>
        </p:nvPicPr>
        <p:blipFill>
          <a:blip r:embed="rId1"/>
          <a:stretch>
            <a:fillRect/>
          </a:stretch>
        </p:blipFill>
        <p:spPr>
          <a:xfrm>
            <a:off x="6283127" y="1828798"/>
            <a:ext cx="4207435" cy="3818965"/>
          </a:xfrm>
          <a:prstGeom prst="rect">
            <a:avLst/>
          </a:prstGeom>
        </p:spPr>
      </p:pic>
      <p:sp>
        <p:nvSpPr>
          <p:cNvPr id="15" name="矩形 14"/>
          <p:cNvSpPr/>
          <p:nvPr/>
        </p:nvSpPr>
        <p:spPr>
          <a:xfrm>
            <a:off x="6775588" y="2132511"/>
            <a:ext cx="4207435" cy="3818965"/>
          </a:xfrm>
          <a:prstGeom prst="rect">
            <a:avLst/>
          </a:prstGeom>
          <a:noFill/>
          <a:ln w="38100">
            <a:solidFill>
              <a:srgbClr val="C1A3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Google Shape;86;p19"/>
          <p:cNvSpPr txBox="1"/>
          <p:nvPr/>
        </p:nvSpPr>
        <p:spPr>
          <a:xfrm>
            <a:off x="2027288" y="3740063"/>
            <a:ext cx="3183654" cy="43426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0" u="none" strike="noStrike" cap="none" dirty="0">
                <a:solidFill>
                  <a:schemeClr val="tx1">
                    <a:lumMod val="75000"/>
                    <a:lumOff val="25000"/>
                  </a:schemeClr>
                </a:solidFill>
                <a:cs typeface="+mn-ea"/>
                <a:sym typeface="+mn-lt"/>
              </a:rPr>
              <a:t>Yingying Xu</a:t>
            </a:r>
            <a:endParaRPr lang="en-US" sz="2400" b="0" i="0" u="none" strike="noStrike" cap="none" dirty="0">
              <a:solidFill>
                <a:schemeClr val="tx1">
                  <a:lumMod val="75000"/>
                  <a:lumOff val="25000"/>
                </a:schemeClr>
              </a:solidFill>
              <a:cs typeface="+mn-ea"/>
              <a:sym typeface="+mn-lt"/>
            </a:endParaRPr>
          </a:p>
        </p:txBody>
      </p:sp>
      <p:sp>
        <p:nvSpPr>
          <p:cNvPr id="17" name="Rectangle 66"/>
          <p:cNvSpPr/>
          <p:nvPr/>
        </p:nvSpPr>
        <p:spPr>
          <a:xfrm>
            <a:off x="1868901" y="4259129"/>
            <a:ext cx="3461571" cy="1198880"/>
          </a:xfrm>
          <a:prstGeom prst="rect">
            <a:avLst/>
          </a:prstGeom>
        </p:spPr>
        <p:txBody>
          <a:bodyPr wrap="square">
            <a:spAutoFit/>
          </a:bodyPr>
          <a:lstStyle/>
          <a:p>
            <a:pPr algn="ctr" defTabSz="1828800" rtl="0">
              <a:lnSpc>
                <a:spcPct val="150000"/>
              </a:lnSpc>
              <a:spcBef>
                <a:spcPts val="1200"/>
              </a:spcBef>
              <a:buClr>
                <a:srgbClr val="E24848"/>
              </a:buClr>
              <a:defRPr/>
            </a:pPr>
            <a:r>
              <a:rPr lang="en-US" sz="1600" kern="1200" noProof="1">
                <a:solidFill>
                  <a:schemeClr val="tx1">
                    <a:lumMod val="75000"/>
                    <a:lumOff val="25000"/>
                  </a:schemeClr>
                </a:solidFill>
                <a:cs typeface="+mn-ea"/>
                <a:sym typeface="+mn-lt"/>
              </a:rPr>
              <a:t>School of Economics and Management,University of Science and Technology Beijing</a:t>
            </a:r>
            <a:endParaRPr lang="en-US" sz="1600" kern="1200" noProof="1">
              <a:solidFill>
                <a:schemeClr val="tx1">
                  <a:lumMod val="75000"/>
                  <a:lumOff val="25000"/>
                </a:schemeClr>
              </a:solidFill>
              <a:cs typeface="+mn-ea"/>
              <a:sym typeface="+mn-lt"/>
            </a:endParaRPr>
          </a:p>
        </p:txBody>
      </p:sp>
      <p:sp>
        <p:nvSpPr>
          <p:cNvPr id="18" name="Google Shape;86;p19"/>
          <p:cNvSpPr txBox="1"/>
          <p:nvPr/>
        </p:nvSpPr>
        <p:spPr>
          <a:xfrm>
            <a:off x="7306908" y="3824860"/>
            <a:ext cx="3183654" cy="43426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i="0" u="none" strike="noStrike" cap="none" dirty="0">
                <a:solidFill>
                  <a:schemeClr val="tx1">
                    <a:lumMod val="75000"/>
                    <a:lumOff val="25000"/>
                  </a:schemeClr>
                </a:solidFill>
                <a:cs typeface="+mn-ea"/>
                <a:sym typeface="+mn-lt"/>
              </a:rPr>
              <a:t>Jichang Zhao</a:t>
            </a:r>
            <a:endParaRPr lang="en-US" sz="2400" b="0" i="0" u="none" strike="noStrike" cap="none" dirty="0">
              <a:solidFill>
                <a:schemeClr val="tx1">
                  <a:lumMod val="75000"/>
                  <a:lumOff val="25000"/>
                </a:schemeClr>
              </a:solidFill>
              <a:cs typeface="+mn-ea"/>
              <a:sym typeface="+mn-lt"/>
            </a:endParaRPr>
          </a:p>
        </p:txBody>
      </p:sp>
      <p:sp>
        <p:nvSpPr>
          <p:cNvPr id="19" name="Rectangle 66"/>
          <p:cNvSpPr/>
          <p:nvPr/>
        </p:nvSpPr>
        <p:spPr>
          <a:xfrm>
            <a:off x="7148521" y="4343926"/>
            <a:ext cx="3461571" cy="829945"/>
          </a:xfrm>
          <a:prstGeom prst="rect">
            <a:avLst/>
          </a:prstGeom>
        </p:spPr>
        <p:txBody>
          <a:bodyPr wrap="square">
            <a:spAutoFit/>
          </a:bodyPr>
          <a:lstStyle/>
          <a:p>
            <a:pPr algn="ctr" defTabSz="1828800" rtl="0">
              <a:lnSpc>
                <a:spcPct val="150000"/>
              </a:lnSpc>
              <a:spcBef>
                <a:spcPts val="1200"/>
              </a:spcBef>
              <a:buClr>
                <a:srgbClr val="E24848"/>
              </a:buClr>
              <a:defRPr/>
            </a:pPr>
            <a:r>
              <a:rPr lang="en-US" sz="1600" kern="1200" noProof="1">
                <a:solidFill>
                  <a:schemeClr val="tx1">
                    <a:lumMod val="75000"/>
                    <a:lumOff val="25000"/>
                  </a:schemeClr>
                </a:solidFill>
                <a:cs typeface="+mn-ea"/>
                <a:sym typeface="+mn-lt"/>
              </a:rPr>
              <a:t>School of Economics and Management,Beihang University</a:t>
            </a:r>
            <a:endParaRPr lang="en-US" sz="1600" kern="1200" noProof="1">
              <a:solidFill>
                <a:schemeClr val="tx1">
                  <a:lumMod val="75000"/>
                  <a:lumOff val="25000"/>
                </a:schemeClr>
              </a:solidFill>
              <a:cs typeface="+mn-ea"/>
              <a:sym typeface="+mn-lt"/>
            </a:endParaRPr>
          </a:p>
        </p:txBody>
      </p:sp>
      <p:grpSp>
        <p:nvGrpSpPr>
          <p:cNvPr id="20" name="组合 19"/>
          <p:cNvGrpSpPr/>
          <p:nvPr/>
        </p:nvGrpSpPr>
        <p:grpSpPr>
          <a:xfrm>
            <a:off x="3284071" y="2633286"/>
            <a:ext cx="6063762" cy="902376"/>
            <a:chOff x="1964570" y="2991212"/>
            <a:chExt cx="2945287" cy="438302"/>
          </a:xfrm>
          <a:solidFill>
            <a:srgbClr val="616065"/>
          </a:solidFill>
        </p:grpSpPr>
        <p:sp>
          <p:nvSpPr>
            <p:cNvPr id="21" name="Shape 583"/>
            <p:cNvSpPr/>
            <p:nvPr/>
          </p:nvSpPr>
          <p:spPr>
            <a:xfrm>
              <a:off x="1964570" y="2991212"/>
              <a:ext cx="355849" cy="438302"/>
            </a:xfrm>
            <a:custGeom>
              <a:avLst/>
              <a:gdLst/>
              <a:ahLst/>
              <a:cxnLst>
                <a:cxn ang="0">
                  <a:pos x="wd2" y="hd2"/>
                </a:cxn>
                <a:cxn ang="5400000">
                  <a:pos x="wd2" y="hd2"/>
                </a:cxn>
                <a:cxn ang="10800000">
                  <a:pos x="wd2" y="hd2"/>
                </a:cxn>
                <a:cxn ang="16200000">
                  <a:pos x="wd2" y="hd2"/>
                </a:cxn>
              </a:cxnLst>
              <a:rect l="0" t="0" r="r" b="b"/>
              <a:pathLst>
                <a:path w="21600" h="21600" extrusionOk="0">
                  <a:moveTo>
                    <a:pt x="18277" y="13500"/>
                  </a:moveTo>
                  <a:cubicBezTo>
                    <a:pt x="19731" y="12150"/>
                    <a:pt x="20769" y="10125"/>
                    <a:pt x="20769" y="8100"/>
                  </a:cubicBezTo>
                  <a:cubicBezTo>
                    <a:pt x="20769" y="3713"/>
                    <a:pt x="16408" y="0"/>
                    <a:pt x="10800" y="0"/>
                  </a:cubicBezTo>
                  <a:cubicBezTo>
                    <a:pt x="5192" y="0"/>
                    <a:pt x="831" y="3713"/>
                    <a:pt x="831" y="8100"/>
                  </a:cubicBezTo>
                  <a:cubicBezTo>
                    <a:pt x="831" y="10125"/>
                    <a:pt x="1869" y="12150"/>
                    <a:pt x="3323" y="13500"/>
                  </a:cubicBezTo>
                  <a:cubicBezTo>
                    <a:pt x="1869" y="15694"/>
                    <a:pt x="0" y="18225"/>
                    <a:pt x="0" y="18225"/>
                  </a:cubicBezTo>
                  <a:cubicBezTo>
                    <a:pt x="4362" y="18731"/>
                    <a:pt x="4362" y="18731"/>
                    <a:pt x="4362" y="18731"/>
                  </a:cubicBezTo>
                  <a:cubicBezTo>
                    <a:pt x="7062" y="21600"/>
                    <a:pt x="7062" y="21600"/>
                    <a:pt x="7062" y="21600"/>
                  </a:cubicBezTo>
                  <a:cubicBezTo>
                    <a:pt x="7062" y="21600"/>
                    <a:pt x="9138" y="18731"/>
                    <a:pt x="10800" y="16369"/>
                  </a:cubicBezTo>
                  <a:cubicBezTo>
                    <a:pt x="12462" y="18731"/>
                    <a:pt x="14538" y="21600"/>
                    <a:pt x="14538" y="21600"/>
                  </a:cubicBezTo>
                  <a:cubicBezTo>
                    <a:pt x="17238" y="18731"/>
                    <a:pt x="17238" y="18731"/>
                    <a:pt x="17238" y="18731"/>
                  </a:cubicBezTo>
                  <a:cubicBezTo>
                    <a:pt x="21600" y="18225"/>
                    <a:pt x="21600" y="18225"/>
                    <a:pt x="21600" y="18225"/>
                  </a:cubicBezTo>
                  <a:cubicBezTo>
                    <a:pt x="21600" y="18225"/>
                    <a:pt x="19731" y="15694"/>
                    <a:pt x="18277" y="13500"/>
                  </a:cubicBezTo>
                  <a:close/>
                  <a:moveTo>
                    <a:pt x="6646" y="19575"/>
                  </a:moveTo>
                  <a:cubicBezTo>
                    <a:pt x="5400" y="17381"/>
                    <a:pt x="5400" y="17381"/>
                    <a:pt x="5400" y="17381"/>
                  </a:cubicBezTo>
                  <a:cubicBezTo>
                    <a:pt x="2492" y="17550"/>
                    <a:pt x="2492" y="17550"/>
                    <a:pt x="2492" y="17550"/>
                  </a:cubicBezTo>
                  <a:cubicBezTo>
                    <a:pt x="2492" y="17550"/>
                    <a:pt x="3531" y="16031"/>
                    <a:pt x="4569" y="14344"/>
                  </a:cubicBezTo>
                  <a:cubicBezTo>
                    <a:pt x="5815" y="15188"/>
                    <a:pt x="7269" y="15862"/>
                    <a:pt x="9138" y="16031"/>
                  </a:cubicBezTo>
                  <a:cubicBezTo>
                    <a:pt x="7892" y="17888"/>
                    <a:pt x="6646" y="19575"/>
                    <a:pt x="6646" y="19575"/>
                  </a:cubicBezTo>
                  <a:close/>
                  <a:moveTo>
                    <a:pt x="2492" y="8100"/>
                  </a:moveTo>
                  <a:cubicBezTo>
                    <a:pt x="2492" y="4388"/>
                    <a:pt x="6231" y="1350"/>
                    <a:pt x="10800" y="1350"/>
                  </a:cubicBezTo>
                  <a:cubicBezTo>
                    <a:pt x="15369" y="1350"/>
                    <a:pt x="19108" y="4388"/>
                    <a:pt x="19108" y="8100"/>
                  </a:cubicBezTo>
                  <a:cubicBezTo>
                    <a:pt x="19108" y="11813"/>
                    <a:pt x="15369" y="14850"/>
                    <a:pt x="10800" y="14850"/>
                  </a:cubicBezTo>
                  <a:cubicBezTo>
                    <a:pt x="6231" y="14850"/>
                    <a:pt x="2492" y="11813"/>
                    <a:pt x="2492" y="8100"/>
                  </a:cubicBezTo>
                  <a:close/>
                  <a:moveTo>
                    <a:pt x="16200" y="17381"/>
                  </a:moveTo>
                  <a:cubicBezTo>
                    <a:pt x="14954" y="19575"/>
                    <a:pt x="14954" y="19575"/>
                    <a:pt x="14954" y="19575"/>
                  </a:cubicBezTo>
                  <a:cubicBezTo>
                    <a:pt x="14954" y="19575"/>
                    <a:pt x="13708" y="17888"/>
                    <a:pt x="12462" y="16031"/>
                  </a:cubicBezTo>
                  <a:cubicBezTo>
                    <a:pt x="14331" y="15862"/>
                    <a:pt x="15785" y="15188"/>
                    <a:pt x="17031" y="14344"/>
                  </a:cubicBezTo>
                  <a:cubicBezTo>
                    <a:pt x="18069" y="16031"/>
                    <a:pt x="19108" y="17550"/>
                    <a:pt x="19108" y="17550"/>
                  </a:cubicBezTo>
                  <a:cubicBezTo>
                    <a:pt x="16200" y="17381"/>
                    <a:pt x="16200" y="17381"/>
                    <a:pt x="16200" y="17381"/>
                  </a:cubicBezTo>
                  <a:close/>
                  <a:moveTo>
                    <a:pt x="10800" y="3375"/>
                  </a:moveTo>
                  <a:cubicBezTo>
                    <a:pt x="7685" y="3375"/>
                    <a:pt x="4985" y="5569"/>
                    <a:pt x="4985" y="8100"/>
                  </a:cubicBezTo>
                  <a:cubicBezTo>
                    <a:pt x="4985" y="10800"/>
                    <a:pt x="7685" y="12825"/>
                    <a:pt x="10800" y="12825"/>
                  </a:cubicBezTo>
                  <a:cubicBezTo>
                    <a:pt x="13915" y="12825"/>
                    <a:pt x="16615" y="10800"/>
                    <a:pt x="16615" y="8100"/>
                  </a:cubicBezTo>
                  <a:cubicBezTo>
                    <a:pt x="16615" y="5569"/>
                    <a:pt x="13915" y="3375"/>
                    <a:pt x="10800" y="3375"/>
                  </a:cubicBezTo>
                  <a:close/>
                  <a:moveTo>
                    <a:pt x="10800" y="11475"/>
                  </a:moveTo>
                  <a:cubicBezTo>
                    <a:pt x="8515" y="11475"/>
                    <a:pt x="6646" y="9956"/>
                    <a:pt x="6646" y="8100"/>
                  </a:cubicBezTo>
                  <a:cubicBezTo>
                    <a:pt x="6646" y="6244"/>
                    <a:pt x="8515" y="4725"/>
                    <a:pt x="10800" y="4725"/>
                  </a:cubicBezTo>
                  <a:cubicBezTo>
                    <a:pt x="13085" y="4725"/>
                    <a:pt x="14954" y="6244"/>
                    <a:pt x="14954" y="8100"/>
                  </a:cubicBezTo>
                  <a:cubicBezTo>
                    <a:pt x="14954" y="9956"/>
                    <a:pt x="13085" y="11475"/>
                    <a:pt x="10800" y="1147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cs typeface="+mn-ea"/>
                <a:sym typeface="+mn-lt"/>
              </a:endParaRPr>
            </a:p>
          </p:txBody>
        </p:sp>
        <p:sp>
          <p:nvSpPr>
            <p:cNvPr id="23" name="Shape 586"/>
            <p:cNvSpPr/>
            <p:nvPr/>
          </p:nvSpPr>
          <p:spPr>
            <a:xfrm>
              <a:off x="4473585" y="2991523"/>
              <a:ext cx="436272" cy="436855"/>
            </a:xfrm>
            <a:custGeom>
              <a:avLst/>
              <a:gdLst/>
              <a:ahLst/>
              <a:cxnLst>
                <a:cxn ang="0">
                  <a:pos x="wd2" y="hd2"/>
                </a:cxn>
                <a:cxn ang="5400000">
                  <a:pos x="wd2" y="hd2"/>
                </a:cxn>
                <a:cxn ang="10800000">
                  <a:pos x="wd2" y="hd2"/>
                </a:cxn>
                <a:cxn ang="16200000">
                  <a:pos x="wd2" y="hd2"/>
                </a:cxn>
              </a:cxnLst>
              <a:rect l="0" t="0" r="r" b="b"/>
              <a:pathLst>
                <a:path w="21500" h="21600" extrusionOk="0">
                  <a:moveTo>
                    <a:pt x="21221" y="19912"/>
                  </a:moveTo>
                  <a:cubicBezTo>
                    <a:pt x="20377" y="21262"/>
                    <a:pt x="14977" y="21600"/>
                    <a:pt x="10758" y="21600"/>
                  </a:cubicBezTo>
                  <a:cubicBezTo>
                    <a:pt x="6539" y="21600"/>
                    <a:pt x="1139" y="21262"/>
                    <a:pt x="127" y="19912"/>
                  </a:cubicBezTo>
                  <a:cubicBezTo>
                    <a:pt x="-42" y="19575"/>
                    <a:pt x="-42" y="19069"/>
                    <a:pt x="127" y="18731"/>
                  </a:cubicBezTo>
                  <a:cubicBezTo>
                    <a:pt x="970" y="16200"/>
                    <a:pt x="2658" y="15525"/>
                    <a:pt x="4008" y="15356"/>
                  </a:cubicBezTo>
                  <a:cubicBezTo>
                    <a:pt x="5189" y="15188"/>
                    <a:pt x="6202" y="14850"/>
                    <a:pt x="6708" y="14512"/>
                  </a:cubicBezTo>
                  <a:cubicBezTo>
                    <a:pt x="6708" y="14344"/>
                    <a:pt x="6708" y="13331"/>
                    <a:pt x="6708" y="12656"/>
                  </a:cubicBezTo>
                  <a:cubicBezTo>
                    <a:pt x="5527" y="11306"/>
                    <a:pt x="4683" y="9281"/>
                    <a:pt x="4683" y="7425"/>
                  </a:cubicBezTo>
                  <a:cubicBezTo>
                    <a:pt x="4683" y="3375"/>
                    <a:pt x="6708" y="0"/>
                    <a:pt x="10758" y="0"/>
                  </a:cubicBezTo>
                  <a:cubicBezTo>
                    <a:pt x="14808" y="0"/>
                    <a:pt x="16833" y="3375"/>
                    <a:pt x="16833" y="7425"/>
                  </a:cubicBezTo>
                  <a:cubicBezTo>
                    <a:pt x="16833" y="9281"/>
                    <a:pt x="15989" y="11306"/>
                    <a:pt x="14808" y="12656"/>
                  </a:cubicBezTo>
                  <a:cubicBezTo>
                    <a:pt x="14808" y="12994"/>
                    <a:pt x="14808" y="13331"/>
                    <a:pt x="14808" y="14512"/>
                  </a:cubicBezTo>
                  <a:cubicBezTo>
                    <a:pt x="15314" y="14850"/>
                    <a:pt x="16327" y="15188"/>
                    <a:pt x="17508" y="15356"/>
                  </a:cubicBezTo>
                  <a:cubicBezTo>
                    <a:pt x="18858" y="15525"/>
                    <a:pt x="20546" y="16200"/>
                    <a:pt x="21389" y="18731"/>
                  </a:cubicBezTo>
                  <a:cubicBezTo>
                    <a:pt x="21558" y="19069"/>
                    <a:pt x="21558" y="19575"/>
                    <a:pt x="21221" y="19912"/>
                  </a:cubicBezTo>
                  <a:close/>
                  <a:moveTo>
                    <a:pt x="15483" y="7425"/>
                  </a:moveTo>
                  <a:cubicBezTo>
                    <a:pt x="15483" y="4050"/>
                    <a:pt x="13964" y="1350"/>
                    <a:pt x="10758" y="1350"/>
                  </a:cubicBezTo>
                  <a:cubicBezTo>
                    <a:pt x="7552" y="1350"/>
                    <a:pt x="6033" y="4050"/>
                    <a:pt x="6033" y="7425"/>
                  </a:cubicBezTo>
                  <a:cubicBezTo>
                    <a:pt x="6033" y="10125"/>
                    <a:pt x="8227" y="13500"/>
                    <a:pt x="10758" y="13500"/>
                  </a:cubicBezTo>
                  <a:cubicBezTo>
                    <a:pt x="13289" y="13500"/>
                    <a:pt x="15483" y="10125"/>
                    <a:pt x="15483" y="7425"/>
                  </a:cubicBezTo>
                  <a:close/>
                  <a:moveTo>
                    <a:pt x="17171" y="16706"/>
                  </a:moveTo>
                  <a:cubicBezTo>
                    <a:pt x="15989" y="16537"/>
                    <a:pt x="14808" y="16031"/>
                    <a:pt x="14133" y="15694"/>
                  </a:cubicBezTo>
                  <a:cubicBezTo>
                    <a:pt x="13458" y="15356"/>
                    <a:pt x="13458" y="15356"/>
                    <a:pt x="13458" y="15356"/>
                  </a:cubicBezTo>
                  <a:cubicBezTo>
                    <a:pt x="13458" y="15356"/>
                    <a:pt x="13458" y="14512"/>
                    <a:pt x="13458" y="14006"/>
                  </a:cubicBezTo>
                  <a:cubicBezTo>
                    <a:pt x="12614" y="14512"/>
                    <a:pt x="11771" y="14850"/>
                    <a:pt x="10758" y="14850"/>
                  </a:cubicBezTo>
                  <a:cubicBezTo>
                    <a:pt x="9746" y="14850"/>
                    <a:pt x="8902" y="14512"/>
                    <a:pt x="8058" y="14006"/>
                  </a:cubicBezTo>
                  <a:cubicBezTo>
                    <a:pt x="8058" y="14512"/>
                    <a:pt x="8058" y="15356"/>
                    <a:pt x="8058" y="15356"/>
                  </a:cubicBezTo>
                  <a:cubicBezTo>
                    <a:pt x="7383" y="15694"/>
                    <a:pt x="7383" y="15694"/>
                    <a:pt x="7383" y="15694"/>
                  </a:cubicBezTo>
                  <a:cubicBezTo>
                    <a:pt x="6708" y="16031"/>
                    <a:pt x="5527" y="16537"/>
                    <a:pt x="4177" y="16706"/>
                  </a:cubicBezTo>
                  <a:cubicBezTo>
                    <a:pt x="3164" y="16875"/>
                    <a:pt x="2152" y="17212"/>
                    <a:pt x="1308" y="19069"/>
                  </a:cubicBezTo>
                  <a:cubicBezTo>
                    <a:pt x="1308" y="19237"/>
                    <a:pt x="2489" y="20250"/>
                    <a:pt x="10758" y="20250"/>
                  </a:cubicBezTo>
                  <a:cubicBezTo>
                    <a:pt x="19027" y="20250"/>
                    <a:pt x="20039" y="19237"/>
                    <a:pt x="20208" y="19069"/>
                  </a:cubicBezTo>
                  <a:cubicBezTo>
                    <a:pt x="19364" y="17212"/>
                    <a:pt x="18183" y="16875"/>
                    <a:pt x="17171" y="1670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lt1"/>
                </a:solidFill>
                <a:cs typeface="+mn-ea"/>
                <a:sym typeface="+mn-lt"/>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up)">
                                      <p:cBhvr>
                                        <p:cTn id="8" dur="500"/>
                                        <p:tgtEl>
                                          <p:spTgt spid="17"/>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p:tgtEl>
                                          <p:spTgt spid="19"/>
                                        </p:tgtEl>
                                        <p:attrNameLst>
                                          <p:attrName>ppt_y</p:attrName>
                                        </p:attrNameLst>
                                      </p:cBhvr>
                                      <p:tavLst>
                                        <p:tav tm="0">
                                          <p:val>
                                            <p:strVal val="#ppt_y+#ppt_h*1.125000"/>
                                          </p:val>
                                        </p:tav>
                                        <p:tav tm="100000">
                                          <p:val>
                                            <p:strVal val="#ppt_y"/>
                                          </p:val>
                                        </p:tav>
                                      </p:tavLst>
                                    </p:anim>
                                    <p:animEffect transition="in" filter="wipe(up)">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normAutofit lnSpcReduction="10000"/>
          </a:bodyPr>
          <a:p>
            <a:r>
              <a:rPr lang="zh-CN" altLang="en-US" sz="2400">
                <a:solidFill>
                  <a:schemeClr val="accent3">
                    <a:lumMod val="75000"/>
                  </a:schemeClr>
                </a:solidFill>
              </a:rPr>
              <a:t>首先，引入</a:t>
            </a:r>
            <a:r>
              <a:rPr lang="en-US" altLang="zh-CN" sz="2400">
                <a:solidFill>
                  <a:schemeClr val="accent3">
                    <a:lumMod val="75000"/>
                  </a:schemeClr>
                </a:solidFill>
              </a:rPr>
              <a:t>IMSs</a:t>
            </a:r>
            <a:r>
              <a:rPr lang="zh-CN" altLang="en-US" sz="2400">
                <a:solidFill>
                  <a:schemeClr val="accent3">
                    <a:lumMod val="75000"/>
                  </a:schemeClr>
                </a:solidFill>
              </a:rPr>
              <a:t>降低了预测结果的均方根误差，提高了预测精度，意味着正交化的IMSs在提高SHCI收益的可预测性方面，除了宏观经济条件外，确实包含有用的信息。</a:t>
            </a:r>
            <a:endParaRPr lang="zh-CN" altLang="en-US" sz="2400">
              <a:solidFill>
                <a:schemeClr val="accent3">
                  <a:lumMod val="75000"/>
                </a:schemeClr>
              </a:solidFill>
            </a:endParaRPr>
          </a:p>
          <a:p>
            <a:endParaRPr lang="zh-CN" altLang="en-US" sz="2400">
              <a:solidFill>
                <a:schemeClr val="accent3">
                  <a:lumMod val="75000"/>
                </a:schemeClr>
              </a:solidFill>
            </a:endParaRPr>
          </a:p>
          <a:p>
            <a:r>
              <a:rPr lang="zh-CN" altLang="en-US" sz="2400">
                <a:solidFill>
                  <a:schemeClr val="accent3">
                    <a:lumMod val="75000"/>
                  </a:schemeClr>
                </a:solidFill>
              </a:rPr>
              <a:t>其次，从情绪的角度来看，喜悦和悲伤似乎对提高预测的准确性最有用。公众的快乐情绪显著提高了对股票收益的预测。</a:t>
            </a:r>
            <a:endParaRPr lang="zh-CN" altLang="en-US" sz="2400">
              <a:solidFill>
                <a:schemeClr val="accent3">
                  <a:lumMod val="75000"/>
                </a:schemeClr>
              </a:solidFill>
            </a:endParaRPr>
          </a:p>
          <a:p>
            <a:endParaRPr lang="zh-CN" altLang="en-US" sz="2400">
              <a:solidFill>
                <a:schemeClr val="accent3">
                  <a:lumMod val="75000"/>
                </a:schemeClr>
              </a:solidFill>
            </a:endParaRPr>
          </a:p>
          <a:p>
            <a:r>
              <a:rPr lang="zh-CN" altLang="en-US" sz="1800">
                <a:solidFill>
                  <a:schemeClr val="accent3">
                    <a:lumMod val="75000"/>
                  </a:schemeClr>
                </a:solidFill>
              </a:rPr>
              <a:t>注：</a:t>
            </a:r>
            <a:r>
              <a:rPr lang="en-US" sz="1800">
                <a:solidFill>
                  <a:schemeClr val="tx1">
                    <a:lumMod val="65000"/>
                    <a:lumOff val="35000"/>
                  </a:schemeClr>
                </a:solidFill>
                <a:cs typeface="+mn-ea"/>
                <a:sym typeface="+mn-lt"/>
              </a:rPr>
              <a:t>baseline是一种使用简单的启发式探索，统计规则，随机规则或该领域中先前常用的算法对已知问题及其数据集进行预测的方法。它通常在正式的工作之前进行，为后面的工作的效果提供一个评估其表现的支撑，即后面提出的模型的性能表现至少要好于baseline</a:t>
            </a:r>
            <a:endParaRPr lang="en-US" sz="2400">
              <a:solidFill>
                <a:schemeClr val="tx1">
                  <a:lumMod val="65000"/>
                  <a:lumOff val="35000"/>
                </a:schemeClr>
              </a:solidFill>
              <a:cs typeface="+mn-ea"/>
              <a:sym typeface="+mn-lt"/>
            </a:endParaRPr>
          </a:p>
          <a:p>
            <a:endParaRPr lang="zh-CN" altLang="en-US" sz="2400">
              <a:solidFill>
                <a:schemeClr val="accent3">
                  <a:lumMod val="75000"/>
                </a:schemeClr>
              </a:solidFill>
            </a:endParaRPr>
          </a:p>
        </p:txBody>
      </p:sp>
      <p:sp>
        <p:nvSpPr>
          <p:cNvPr id="6" name="TextBox 7"/>
          <p:cNvSpPr txBox="1"/>
          <p:nvPr/>
        </p:nvSpPr>
        <p:spPr>
          <a:xfrm>
            <a:off x="1061273" y="1113067"/>
            <a:ext cx="1885315" cy="460375"/>
          </a:xfrm>
          <a:prstGeom prst="rect">
            <a:avLst/>
          </a:prstGeom>
          <a:noFill/>
        </p:spPr>
        <p:txBody>
          <a:bodyPr wrap="none" rtlCol="0">
            <a:spAutoFit/>
          </a:bodyPr>
          <a:p>
            <a:pPr algn="l"/>
            <a:r>
              <a:rPr lang="zh-CN" sz="2400" dirty="0">
                <a:solidFill>
                  <a:schemeClr val="tx1">
                    <a:lumMod val="85000"/>
                    <a:lumOff val="15000"/>
                  </a:schemeClr>
                </a:solidFill>
                <a:cs typeface="+mn-ea"/>
                <a:sym typeface="+mn-lt"/>
              </a:rPr>
              <a:t>表</a:t>
            </a:r>
            <a:r>
              <a:rPr lang="en-US" altLang="zh-CN" sz="2400" dirty="0">
                <a:solidFill>
                  <a:schemeClr val="tx1">
                    <a:lumMod val="85000"/>
                    <a:lumOff val="15000"/>
                  </a:schemeClr>
                </a:solidFill>
                <a:cs typeface="+mn-ea"/>
                <a:sym typeface="+mn-lt"/>
              </a:rPr>
              <a:t>6</a:t>
            </a:r>
            <a:r>
              <a:rPr lang="zh-CN" sz="2400" dirty="0">
                <a:solidFill>
                  <a:schemeClr val="tx1">
                    <a:lumMod val="85000"/>
                    <a:lumOff val="15000"/>
                  </a:schemeClr>
                </a:solidFill>
                <a:cs typeface="+mn-ea"/>
                <a:sym typeface="+mn-lt"/>
              </a:rPr>
              <a:t>结论总结</a:t>
            </a:r>
            <a:endParaRPr lang="zh-CN" sz="2400" dirty="0">
              <a:solidFill>
                <a:schemeClr val="tx1">
                  <a:lumMod val="85000"/>
                  <a:lumOff val="15000"/>
                </a:schemeClr>
              </a:solidFill>
              <a:cs typeface="+mn-ea"/>
              <a:sym typeface="+mn-lt"/>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459" y="484095"/>
            <a:ext cx="537883" cy="510988"/>
            <a:chOff x="753035" y="201706"/>
            <a:chExt cx="537883" cy="510988"/>
          </a:xfrm>
        </p:grpSpPr>
        <p:sp>
          <p:nvSpPr>
            <p:cNvPr id="3" name="矩形: 圆角 2"/>
            <p:cNvSpPr/>
            <p:nvPr/>
          </p:nvSpPr>
          <p:spPr>
            <a:xfrm>
              <a:off x="887506" y="309282"/>
              <a:ext cx="403412" cy="40341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圆角 30"/>
            <p:cNvSpPr/>
            <p:nvPr/>
          </p:nvSpPr>
          <p:spPr>
            <a:xfrm>
              <a:off x="753035" y="201706"/>
              <a:ext cx="403412" cy="403412"/>
            </a:xfrm>
            <a:prstGeom prst="roundRect">
              <a:avLst/>
            </a:prstGeom>
            <a:noFill/>
            <a:ln w="38100">
              <a:solidFill>
                <a:srgbClr val="C1A3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TextBox 7"/>
          <p:cNvSpPr txBox="1"/>
          <p:nvPr/>
        </p:nvSpPr>
        <p:spPr>
          <a:xfrm>
            <a:off x="1317813" y="464097"/>
            <a:ext cx="995680" cy="583565"/>
          </a:xfrm>
          <a:prstGeom prst="rect">
            <a:avLst/>
          </a:prstGeom>
          <a:noFill/>
        </p:spPr>
        <p:txBody>
          <a:bodyPr wrap="none" rtlCol="0">
            <a:spAutoFit/>
          </a:bodyPr>
          <a:lstStyle/>
          <a:p>
            <a:r>
              <a:rPr lang="zh-CN" altLang="en-US" sz="3200" dirty="0">
                <a:solidFill>
                  <a:schemeClr val="tx1">
                    <a:lumMod val="85000"/>
                    <a:lumOff val="15000"/>
                  </a:schemeClr>
                </a:solidFill>
                <a:cs typeface="+mn-ea"/>
                <a:sym typeface="+mn-lt"/>
              </a:rPr>
              <a:t>结论</a:t>
            </a:r>
            <a:endParaRPr lang="zh-CN" altLang="en-US" sz="3200" dirty="0">
              <a:solidFill>
                <a:schemeClr val="tx1">
                  <a:lumMod val="85000"/>
                  <a:lumOff val="15000"/>
                </a:schemeClr>
              </a:solidFill>
              <a:cs typeface="+mn-ea"/>
              <a:sym typeface="+mn-lt"/>
            </a:endParaRPr>
          </a:p>
        </p:txBody>
      </p:sp>
      <p:graphicFrame>
        <p:nvGraphicFramePr>
          <p:cNvPr id="39" name="图示 38"/>
          <p:cNvGraphicFramePr/>
          <p:nvPr/>
        </p:nvGraphicFramePr>
        <p:xfrm>
          <a:off x="1070610" y="1360805"/>
          <a:ext cx="10185400" cy="452310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459" y="484095"/>
            <a:ext cx="537883" cy="510988"/>
            <a:chOff x="753035" y="201706"/>
            <a:chExt cx="537883" cy="510988"/>
          </a:xfrm>
        </p:grpSpPr>
        <p:sp>
          <p:nvSpPr>
            <p:cNvPr id="3" name="矩形: 圆角 2"/>
            <p:cNvSpPr/>
            <p:nvPr/>
          </p:nvSpPr>
          <p:spPr>
            <a:xfrm>
              <a:off x="887506" y="309282"/>
              <a:ext cx="403412" cy="40341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圆角 30"/>
            <p:cNvSpPr/>
            <p:nvPr/>
          </p:nvSpPr>
          <p:spPr>
            <a:xfrm>
              <a:off x="753035" y="201706"/>
              <a:ext cx="403412" cy="403412"/>
            </a:xfrm>
            <a:prstGeom prst="roundRect">
              <a:avLst/>
            </a:prstGeom>
            <a:noFill/>
            <a:ln w="38100">
              <a:solidFill>
                <a:srgbClr val="C1A3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TextBox 7"/>
          <p:cNvSpPr txBox="1"/>
          <p:nvPr/>
        </p:nvSpPr>
        <p:spPr>
          <a:xfrm>
            <a:off x="1317813" y="464097"/>
            <a:ext cx="3840480" cy="583565"/>
          </a:xfrm>
          <a:prstGeom prst="rect">
            <a:avLst/>
          </a:prstGeom>
          <a:noFill/>
        </p:spPr>
        <p:txBody>
          <a:bodyPr wrap="none" rtlCol="0">
            <a:spAutoFit/>
          </a:bodyPr>
          <a:lstStyle/>
          <a:p>
            <a:r>
              <a:rPr lang="zh-CN" altLang="en-US" sz="3200" dirty="0">
                <a:solidFill>
                  <a:schemeClr val="tx1">
                    <a:lumMod val="85000"/>
                    <a:lumOff val="15000"/>
                  </a:schemeClr>
                </a:solidFill>
                <a:cs typeface="+mn-ea"/>
                <a:sym typeface="+mn-lt"/>
              </a:rPr>
              <a:t>研究意义和未来方向</a:t>
            </a:r>
            <a:endParaRPr lang="zh-CN" altLang="en-US" sz="3200" dirty="0">
              <a:solidFill>
                <a:schemeClr val="tx1">
                  <a:lumMod val="85000"/>
                  <a:lumOff val="15000"/>
                </a:schemeClr>
              </a:solidFill>
              <a:cs typeface="+mn-ea"/>
              <a:sym typeface="+mn-lt"/>
            </a:endParaRPr>
          </a:p>
        </p:txBody>
      </p:sp>
      <p:grpSp>
        <p:nvGrpSpPr>
          <p:cNvPr id="7" name="Group 34"/>
          <p:cNvGrpSpPr/>
          <p:nvPr/>
        </p:nvGrpSpPr>
        <p:grpSpPr>
          <a:xfrm>
            <a:off x="850277" y="1752979"/>
            <a:ext cx="2458064" cy="3561080"/>
            <a:chOff x="2790186" y="1624044"/>
            <a:chExt cx="1843548" cy="2670810"/>
          </a:xfrm>
        </p:grpSpPr>
        <p:sp>
          <p:nvSpPr>
            <p:cNvPr id="8" name="Rectangle 8"/>
            <p:cNvSpPr/>
            <p:nvPr/>
          </p:nvSpPr>
          <p:spPr>
            <a:xfrm>
              <a:off x="2790186" y="1780254"/>
              <a:ext cx="1843548" cy="2514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chemeClr val="tx1">
                    <a:lumMod val="85000"/>
                    <a:lumOff val="15000"/>
                  </a:schemeClr>
                </a:solidFill>
                <a:cs typeface="+mn-ea"/>
                <a:sym typeface="+mn-lt"/>
              </a:endParaRPr>
            </a:p>
          </p:txBody>
        </p:sp>
        <p:grpSp>
          <p:nvGrpSpPr>
            <p:cNvPr id="9" name="Group 11"/>
            <p:cNvGrpSpPr/>
            <p:nvPr/>
          </p:nvGrpSpPr>
          <p:grpSpPr>
            <a:xfrm>
              <a:off x="3149985" y="1624044"/>
              <a:ext cx="1123950" cy="746637"/>
              <a:chOff x="2645799" y="1958340"/>
              <a:chExt cx="1123950" cy="746637"/>
            </a:xfrm>
          </p:grpSpPr>
          <p:sp>
            <p:nvSpPr>
              <p:cNvPr id="10" name="Trapezoid 10"/>
              <p:cNvSpPr/>
              <p:nvPr/>
            </p:nvSpPr>
            <p:spPr>
              <a:xfrm>
                <a:off x="2645799" y="1958975"/>
                <a:ext cx="1123950" cy="156210"/>
              </a:xfrm>
              <a:prstGeom prst="trapezoid">
                <a:avLst>
                  <a:gd name="adj" fmla="val 67927"/>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a:solidFill>
                    <a:schemeClr val="tx1">
                      <a:lumMod val="85000"/>
                      <a:lumOff val="15000"/>
                    </a:schemeClr>
                  </a:solidFill>
                  <a:cs typeface="+mn-ea"/>
                  <a:sym typeface="+mn-lt"/>
                </a:endParaRPr>
              </a:p>
            </p:txBody>
          </p:sp>
          <p:sp>
            <p:nvSpPr>
              <p:cNvPr id="11" name="Pentagon 9"/>
              <p:cNvSpPr/>
              <p:nvPr/>
            </p:nvSpPr>
            <p:spPr>
              <a:xfrm rot="5400000">
                <a:off x="2834456" y="1874459"/>
                <a:ext cx="746637" cy="914400"/>
              </a:xfrm>
              <a:prstGeom prst="homePlate">
                <a:avLst>
                  <a:gd name="adj" fmla="val 31720"/>
                </a:avLst>
              </a:prstGeom>
              <a:solidFill>
                <a:srgbClr val="C1A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chemeClr val="tx1">
                      <a:lumMod val="85000"/>
                      <a:lumOff val="15000"/>
                    </a:schemeClr>
                  </a:solidFill>
                  <a:cs typeface="+mn-ea"/>
                  <a:sym typeface="+mn-lt"/>
                </a:endParaRPr>
              </a:p>
            </p:txBody>
          </p:sp>
        </p:grpSp>
      </p:grpSp>
      <p:sp>
        <p:nvSpPr>
          <p:cNvPr id="12" name="Text Placeholder 3"/>
          <p:cNvSpPr txBox="1"/>
          <p:nvPr/>
        </p:nvSpPr>
        <p:spPr>
          <a:xfrm>
            <a:off x="1142471" y="2896503"/>
            <a:ext cx="1981627" cy="166179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zh-CN" altLang="en-US" sz="2400" b="1" kern="0" dirty="0">
                <a:solidFill>
                  <a:schemeClr val="tx1">
                    <a:lumMod val="85000"/>
                    <a:lumOff val="15000"/>
                  </a:schemeClr>
                </a:solidFill>
                <a:cs typeface="+mn-ea"/>
                <a:sym typeface="+mn-lt"/>
              </a:rPr>
              <a:t>金融监管部门</a:t>
            </a:r>
            <a:endParaRPr lang="zh-CN" altLang="en-US" sz="2400" b="1" kern="0" dirty="0">
              <a:solidFill>
                <a:schemeClr val="tx1">
                  <a:lumMod val="85000"/>
                  <a:lumOff val="15000"/>
                </a:schemeClr>
              </a:solidFill>
              <a:cs typeface="+mn-ea"/>
              <a:sym typeface="+mn-lt"/>
            </a:endParaRPr>
          </a:p>
          <a:p>
            <a:pPr>
              <a:defRPr/>
            </a:pPr>
            <a:endParaRPr lang="en-US" altLang="zh-CN" sz="1400" dirty="0">
              <a:solidFill>
                <a:schemeClr val="tx1">
                  <a:lumMod val="85000"/>
                  <a:lumOff val="15000"/>
                </a:schemeClr>
              </a:solidFill>
              <a:cs typeface="+mn-ea"/>
              <a:sym typeface="+mn-lt"/>
            </a:endParaRPr>
          </a:p>
          <a:p>
            <a:pPr>
              <a:defRPr/>
            </a:pPr>
            <a:r>
              <a:rPr lang="zh-CN" altLang="en-US" sz="1400" dirty="0">
                <a:solidFill>
                  <a:schemeClr val="tx1">
                    <a:lumMod val="85000"/>
                    <a:lumOff val="15000"/>
                  </a:schemeClr>
                </a:solidFill>
                <a:cs typeface="+mn-ea"/>
                <a:sym typeface="+mn-lt"/>
              </a:rPr>
              <a:t>金融监管部门通过跟踪互联网上传播的整体信息，特别是社交网站，对金融市场进行监管是可能的，也是有益的。</a:t>
            </a:r>
            <a:endParaRPr lang="zh-CN" altLang="en-US" sz="1400" dirty="0">
              <a:solidFill>
                <a:schemeClr val="tx1">
                  <a:lumMod val="85000"/>
                  <a:lumOff val="15000"/>
                </a:schemeClr>
              </a:solidFill>
              <a:cs typeface="+mn-ea"/>
              <a:sym typeface="+mn-lt"/>
            </a:endParaRPr>
          </a:p>
        </p:txBody>
      </p:sp>
      <p:sp>
        <p:nvSpPr>
          <p:cNvPr id="13" name="Freeform 62"/>
          <p:cNvSpPr>
            <a:spLocks noChangeAspect="1" noEditPoints="1"/>
          </p:cNvSpPr>
          <p:nvPr/>
        </p:nvSpPr>
        <p:spPr bwMode="auto">
          <a:xfrm>
            <a:off x="1966346" y="2318711"/>
            <a:ext cx="521839" cy="526011"/>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121920" tIns="60960" rIns="121920" bIns="60960" numCol="1" anchor="t" anchorCtr="0" compatLnSpc="1"/>
          <a:lstStyle/>
          <a:p>
            <a:pPr>
              <a:defRPr/>
            </a:pPr>
            <a:endParaRPr lang="en-US" kern="0">
              <a:solidFill>
                <a:schemeClr val="tx1">
                  <a:lumMod val="85000"/>
                  <a:lumOff val="15000"/>
                </a:schemeClr>
              </a:solidFill>
              <a:cs typeface="+mn-ea"/>
              <a:sym typeface="+mn-lt"/>
            </a:endParaRPr>
          </a:p>
        </p:txBody>
      </p:sp>
      <p:grpSp>
        <p:nvGrpSpPr>
          <p:cNvPr id="14" name="Group 35"/>
          <p:cNvGrpSpPr/>
          <p:nvPr/>
        </p:nvGrpSpPr>
        <p:grpSpPr>
          <a:xfrm>
            <a:off x="4891724" y="1752344"/>
            <a:ext cx="2458064" cy="3561080"/>
            <a:chOff x="4712085" y="1624044"/>
            <a:chExt cx="1843548" cy="2670810"/>
          </a:xfrm>
        </p:grpSpPr>
        <p:sp>
          <p:nvSpPr>
            <p:cNvPr id="15" name="Rectangle 15"/>
            <p:cNvSpPr/>
            <p:nvPr/>
          </p:nvSpPr>
          <p:spPr>
            <a:xfrm>
              <a:off x="4712085" y="1780254"/>
              <a:ext cx="1843548" cy="2514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chemeClr val="tx1">
                    <a:lumMod val="85000"/>
                    <a:lumOff val="15000"/>
                  </a:schemeClr>
                </a:solidFill>
                <a:cs typeface="+mn-ea"/>
                <a:sym typeface="+mn-lt"/>
              </a:endParaRPr>
            </a:p>
          </p:txBody>
        </p:sp>
        <p:grpSp>
          <p:nvGrpSpPr>
            <p:cNvPr id="16" name="Group 16"/>
            <p:cNvGrpSpPr/>
            <p:nvPr/>
          </p:nvGrpSpPr>
          <p:grpSpPr>
            <a:xfrm>
              <a:off x="5071884" y="1624044"/>
              <a:ext cx="1123950" cy="746637"/>
              <a:chOff x="2645799" y="1958340"/>
              <a:chExt cx="1123950" cy="746637"/>
            </a:xfrm>
          </p:grpSpPr>
          <p:sp>
            <p:nvSpPr>
              <p:cNvPr id="17" name="Trapezoid 17"/>
              <p:cNvSpPr/>
              <p:nvPr/>
            </p:nvSpPr>
            <p:spPr>
              <a:xfrm>
                <a:off x="2645799" y="1958975"/>
                <a:ext cx="1123950" cy="156210"/>
              </a:xfrm>
              <a:prstGeom prst="trapezoid">
                <a:avLst>
                  <a:gd name="adj" fmla="val 67927"/>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a:solidFill>
                    <a:schemeClr val="tx1">
                      <a:lumMod val="85000"/>
                      <a:lumOff val="15000"/>
                    </a:schemeClr>
                  </a:solidFill>
                  <a:cs typeface="+mn-ea"/>
                  <a:sym typeface="+mn-lt"/>
                </a:endParaRPr>
              </a:p>
            </p:txBody>
          </p:sp>
          <p:sp>
            <p:nvSpPr>
              <p:cNvPr id="18" name="Pentagon 18"/>
              <p:cNvSpPr/>
              <p:nvPr/>
            </p:nvSpPr>
            <p:spPr>
              <a:xfrm rot="5400000">
                <a:off x="2834456" y="1874459"/>
                <a:ext cx="746637" cy="914400"/>
              </a:xfrm>
              <a:prstGeom prst="homePlate">
                <a:avLst>
                  <a:gd name="adj" fmla="val 31720"/>
                </a:avLst>
              </a:prstGeom>
              <a:solidFill>
                <a:srgbClr val="C1A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chemeClr val="tx1">
                      <a:lumMod val="85000"/>
                      <a:lumOff val="15000"/>
                    </a:schemeClr>
                  </a:solidFill>
                  <a:cs typeface="+mn-ea"/>
                  <a:sym typeface="+mn-lt"/>
                </a:endParaRPr>
              </a:p>
            </p:txBody>
          </p:sp>
        </p:grpSp>
      </p:grpSp>
      <p:sp>
        <p:nvSpPr>
          <p:cNvPr id="19" name="Text Placeholder 3"/>
          <p:cNvSpPr txBox="1"/>
          <p:nvPr/>
        </p:nvSpPr>
        <p:spPr>
          <a:xfrm>
            <a:off x="5158048" y="3004453"/>
            <a:ext cx="2028900" cy="144653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defRPr/>
            </a:pPr>
            <a:r>
              <a:rPr lang="zh-CN" altLang="en-US" sz="2400" b="1" kern="0" dirty="0">
                <a:solidFill>
                  <a:schemeClr val="tx1">
                    <a:lumMod val="85000"/>
                    <a:lumOff val="15000"/>
                  </a:schemeClr>
                </a:solidFill>
                <a:cs typeface="+mn-ea"/>
                <a:sym typeface="+mn-lt"/>
              </a:rPr>
              <a:t>投资者个人</a:t>
            </a:r>
            <a:endParaRPr lang="en-US" altLang="zh-CN" sz="1400" dirty="0">
              <a:solidFill>
                <a:schemeClr val="tx1">
                  <a:lumMod val="85000"/>
                  <a:lumOff val="15000"/>
                </a:schemeClr>
              </a:solidFill>
              <a:cs typeface="+mn-ea"/>
              <a:sym typeface="+mn-lt"/>
            </a:endParaRPr>
          </a:p>
          <a:p>
            <a:pPr>
              <a:defRPr/>
            </a:pPr>
            <a:r>
              <a:rPr lang="zh-CN" altLang="en-US" sz="1400" dirty="0">
                <a:solidFill>
                  <a:schemeClr val="tx1">
                    <a:lumMod val="85000"/>
                    <a:lumOff val="15000"/>
                  </a:schemeClr>
                </a:solidFill>
                <a:cs typeface="+mn-ea"/>
                <a:sym typeface="+mn-lt"/>
              </a:rPr>
              <a:t>投资者可以通过新浪微博或其他社交网站，收集足够的宏观经济信息，并据此纠正个人的误解，降低损失的概率</a:t>
            </a:r>
            <a:endParaRPr lang="zh-CN" altLang="en-US" sz="1400" dirty="0">
              <a:solidFill>
                <a:schemeClr val="tx1">
                  <a:lumMod val="85000"/>
                  <a:lumOff val="15000"/>
                </a:schemeClr>
              </a:solidFill>
              <a:cs typeface="+mn-ea"/>
              <a:sym typeface="+mn-lt"/>
            </a:endParaRPr>
          </a:p>
        </p:txBody>
      </p:sp>
      <p:sp>
        <p:nvSpPr>
          <p:cNvPr id="26" name="Freeform 245"/>
          <p:cNvSpPr>
            <a:spLocks noChangeAspect="1"/>
          </p:cNvSpPr>
          <p:nvPr/>
        </p:nvSpPr>
        <p:spPr bwMode="auto">
          <a:xfrm>
            <a:off x="4533054" y="2324974"/>
            <a:ext cx="513485" cy="513485"/>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121920" tIns="60960" rIns="121920" bIns="60960" numCol="1" anchor="t" anchorCtr="0" compatLnSpc="1"/>
          <a:lstStyle/>
          <a:p>
            <a:pPr>
              <a:defRPr/>
            </a:pPr>
            <a:endParaRPr lang="en-US" kern="0">
              <a:solidFill>
                <a:schemeClr val="tx1">
                  <a:lumMod val="85000"/>
                  <a:lumOff val="15000"/>
                </a:schemeClr>
              </a:solidFill>
              <a:cs typeface="+mn-ea"/>
              <a:sym typeface="+mn-lt"/>
            </a:endParaRPr>
          </a:p>
        </p:txBody>
      </p:sp>
      <p:grpSp>
        <p:nvGrpSpPr>
          <p:cNvPr id="28" name="Group 34"/>
          <p:cNvGrpSpPr/>
          <p:nvPr/>
        </p:nvGrpSpPr>
        <p:grpSpPr>
          <a:xfrm>
            <a:off x="8695660" y="1842515"/>
            <a:ext cx="2458064" cy="3561080"/>
            <a:chOff x="2790186" y="1624044"/>
            <a:chExt cx="1843548" cy="2670810"/>
          </a:xfrm>
        </p:grpSpPr>
        <p:sp>
          <p:nvSpPr>
            <p:cNvPr id="29" name="Rectangle 8"/>
            <p:cNvSpPr/>
            <p:nvPr/>
          </p:nvSpPr>
          <p:spPr>
            <a:xfrm>
              <a:off x="2790186" y="1780254"/>
              <a:ext cx="1843548" cy="2514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chemeClr val="tx1">
                    <a:lumMod val="85000"/>
                    <a:lumOff val="15000"/>
                  </a:schemeClr>
                </a:solidFill>
                <a:cs typeface="+mn-ea"/>
                <a:sym typeface="+mn-lt"/>
              </a:endParaRPr>
            </a:p>
          </p:txBody>
        </p:sp>
        <p:grpSp>
          <p:nvGrpSpPr>
            <p:cNvPr id="30" name="Group 11"/>
            <p:cNvGrpSpPr/>
            <p:nvPr/>
          </p:nvGrpSpPr>
          <p:grpSpPr>
            <a:xfrm>
              <a:off x="3149985" y="1624044"/>
              <a:ext cx="1123950" cy="746637"/>
              <a:chOff x="2645799" y="1958340"/>
              <a:chExt cx="1123950" cy="746637"/>
            </a:xfrm>
          </p:grpSpPr>
          <p:sp>
            <p:nvSpPr>
              <p:cNvPr id="32" name="Trapezoid 10"/>
              <p:cNvSpPr/>
              <p:nvPr/>
            </p:nvSpPr>
            <p:spPr>
              <a:xfrm>
                <a:off x="2645799" y="1958975"/>
                <a:ext cx="1123950" cy="156210"/>
              </a:xfrm>
              <a:prstGeom prst="trapezoid">
                <a:avLst>
                  <a:gd name="adj" fmla="val 67927"/>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a:solidFill>
                    <a:schemeClr val="tx1">
                      <a:lumMod val="85000"/>
                      <a:lumOff val="15000"/>
                    </a:schemeClr>
                  </a:solidFill>
                  <a:cs typeface="+mn-ea"/>
                  <a:sym typeface="+mn-lt"/>
                </a:endParaRPr>
              </a:p>
            </p:txBody>
          </p:sp>
          <p:sp>
            <p:nvSpPr>
              <p:cNvPr id="33" name="Pentagon 9"/>
              <p:cNvSpPr/>
              <p:nvPr/>
            </p:nvSpPr>
            <p:spPr>
              <a:xfrm rot="5400000">
                <a:off x="2834456" y="1874459"/>
                <a:ext cx="746637" cy="914400"/>
              </a:xfrm>
              <a:prstGeom prst="homePlate">
                <a:avLst>
                  <a:gd name="adj" fmla="val 31720"/>
                </a:avLst>
              </a:prstGeom>
              <a:solidFill>
                <a:srgbClr val="C1A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kern="0" dirty="0">
                  <a:solidFill>
                    <a:schemeClr val="tx1">
                      <a:lumMod val="85000"/>
                      <a:lumOff val="15000"/>
                    </a:schemeClr>
                  </a:solidFill>
                  <a:cs typeface="+mn-ea"/>
                  <a:sym typeface="+mn-lt"/>
                </a:endParaRPr>
              </a:p>
            </p:txBody>
          </p:sp>
        </p:grpSp>
      </p:grpSp>
      <p:sp>
        <p:nvSpPr>
          <p:cNvPr id="34" name="Text Placeholder 3"/>
          <p:cNvSpPr txBox="1"/>
          <p:nvPr/>
        </p:nvSpPr>
        <p:spPr>
          <a:xfrm>
            <a:off x="8933244" y="2981594"/>
            <a:ext cx="1981627" cy="1661795"/>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defRPr/>
            </a:pPr>
            <a:r>
              <a:rPr lang="zh-CN" altLang="en-US" sz="2400" b="1" kern="0" dirty="0">
                <a:solidFill>
                  <a:schemeClr val="tx1">
                    <a:lumMod val="85000"/>
                    <a:lumOff val="15000"/>
                  </a:schemeClr>
                </a:solidFill>
                <a:cs typeface="+mn-ea"/>
                <a:sym typeface="+mn-lt"/>
              </a:rPr>
              <a:t>未来可研究</a:t>
            </a:r>
            <a:endParaRPr lang="zh-CN" altLang="en-US" sz="2400" b="1" kern="0" dirty="0">
              <a:solidFill>
                <a:schemeClr val="tx1">
                  <a:lumMod val="85000"/>
                  <a:lumOff val="15000"/>
                </a:schemeClr>
              </a:solidFill>
              <a:cs typeface="+mn-ea"/>
              <a:sym typeface="+mn-lt"/>
            </a:endParaRPr>
          </a:p>
          <a:p>
            <a:pPr>
              <a:defRPr/>
            </a:pPr>
            <a:endParaRPr lang="en-US" altLang="zh-CN" sz="1400" dirty="0">
              <a:solidFill>
                <a:schemeClr val="tx1">
                  <a:lumMod val="85000"/>
                  <a:lumOff val="15000"/>
                </a:schemeClr>
              </a:solidFill>
              <a:cs typeface="+mn-ea"/>
              <a:sym typeface="+mn-lt"/>
            </a:endParaRPr>
          </a:p>
          <a:p>
            <a:pPr>
              <a:defRPr/>
            </a:pPr>
            <a:r>
              <a:rPr lang="zh-CN" altLang="en-US" sz="1400" dirty="0">
                <a:solidFill>
                  <a:schemeClr val="tx1">
                    <a:lumMod val="85000"/>
                    <a:lumOff val="15000"/>
                  </a:schemeClr>
                </a:solidFill>
                <a:cs typeface="+mn-ea"/>
                <a:sym typeface="+mn-lt"/>
              </a:rPr>
              <a:t>具体的情绪对个股的影响，以及专业分析师和投资顾问等社交网络影响者的主导作用，留给未来的研究，可以用于投资组合管理</a:t>
            </a:r>
            <a:endParaRPr lang="zh-CN" altLang="en-US" sz="1400" dirty="0">
              <a:solidFill>
                <a:schemeClr val="tx1">
                  <a:lumMod val="85000"/>
                  <a:lumOff val="15000"/>
                </a:schemeClr>
              </a:solidFill>
              <a:cs typeface="+mn-ea"/>
              <a:sym typeface="+mn-lt"/>
            </a:endParaRPr>
          </a:p>
        </p:txBody>
      </p:sp>
      <p:sp>
        <p:nvSpPr>
          <p:cNvPr id="35" name="Freeform 62"/>
          <p:cNvSpPr>
            <a:spLocks noChangeAspect="1" noEditPoints="1"/>
          </p:cNvSpPr>
          <p:nvPr/>
        </p:nvSpPr>
        <p:spPr bwMode="auto">
          <a:xfrm>
            <a:off x="9663774" y="2318712"/>
            <a:ext cx="521839" cy="526011"/>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121920" tIns="60960" rIns="121920" bIns="60960" numCol="1" anchor="t" anchorCtr="0" compatLnSpc="1"/>
          <a:lstStyle/>
          <a:p>
            <a:pPr>
              <a:defRPr/>
            </a:pPr>
            <a:endParaRPr lang="en-US" kern="0">
              <a:solidFill>
                <a:schemeClr val="tx1">
                  <a:lumMod val="85000"/>
                  <a:lumOff val="15000"/>
                </a:schemeClr>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10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p:cTn id="28" dur="500" fill="hold"/>
                                        <p:tgtEl>
                                          <p:spTgt spid="26"/>
                                        </p:tgtEl>
                                        <p:attrNameLst>
                                          <p:attrName>ppt_w</p:attrName>
                                        </p:attrNameLst>
                                      </p:cBhvr>
                                      <p:tavLst>
                                        <p:tav tm="0">
                                          <p:val>
                                            <p:fltVal val="0"/>
                                          </p:val>
                                        </p:tav>
                                        <p:tav tm="100000">
                                          <p:val>
                                            <p:strVal val="#ppt_w"/>
                                          </p:val>
                                        </p:tav>
                                      </p:tavLst>
                                    </p:anim>
                                    <p:anim calcmode="lin" valueType="num">
                                      <p:cBhvr>
                                        <p:cTn id="29" dur="500" fill="hold"/>
                                        <p:tgtEl>
                                          <p:spTgt spid="26"/>
                                        </p:tgtEl>
                                        <p:attrNameLst>
                                          <p:attrName>ppt_h</p:attrName>
                                        </p:attrNameLst>
                                      </p:cBhvr>
                                      <p:tavLst>
                                        <p:tav tm="0">
                                          <p:val>
                                            <p:fltVal val="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up)">
                                      <p:cBhvr>
                                        <p:cTn id="34" dur="10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up)">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 calcmode="lin" valueType="num">
                                      <p:cBhvr>
                                        <p:cTn id="44" dur="500" fill="hold"/>
                                        <p:tgtEl>
                                          <p:spTgt spid="35"/>
                                        </p:tgtEl>
                                        <p:attrNameLst>
                                          <p:attrName>ppt_w</p:attrName>
                                        </p:attrNameLst>
                                      </p:cBhvr>
                                      <p:tavLst>
                                        <p:tav tm="0">
                                          <p:val>
                                            <p:fltVal val="0"/>
                                          </p:val>
                                        </p:tav>
                                        <p:tav tm="100000">
                                          <p:val>
                                            <p:strVal val="#ppt_w"/>
                                          </p:val>
                                        </p:tav>
                                      </p:tavLst>
                                    </p:anim>
                                    <p:anim calcmode="lin" valueType="num">
                                      <p:cBhvr>
                                        <p:cTn id="45" dur="500" fill="hold"/>
                                        <p:tgtEl>
                                          <p:spTgt spid="35"/>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up)">
                                      <p:cBhvr>
                                        <p:cTn id="50"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9" grpId="0"/>
      <p:bldP spid="26" grpId="0" animBg="1"/>
      <p:bldP spid="34" grpId="0"/>
      <p:bldP spid="35"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0" y="0"/>
            <a:ext cx="12192000" cy="6858000"/>
          </a:xfrm>
          <a:prstGeom prst="rect">
            <a:avLst/>
          </a:prstGeom>
        </p:spPr>
      </p:pic>
      <p:sp>
        <p:nvSpPr>
          <p:cNvPr id="2" name="矩形: 圆角 1"/>
          <p:cNvSpPr/>
          <p:nvPr/>
        </p:nvSpPr>
        <p:spPr>
          <a:xfrm>
            <a:off x="1736034" y="2067339"/>
            <a:ext cx="8719934" cy="3135702"/>
          </a:xfrm>
          <a:prstGeom prst="roundRect">
            <a:avLst/>
          </a:prstGeom>
          <a:noFill/>
          <a:ln w="57150">
            <a:solidFill>
              <a:srgbClr val="C1A3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2851839" y="2693494"/>
            <a:ext cx="6488321" cy="1246495"/>
          </a:xfrm>
          <a:prstGeom prst="rect">
            <a:avLst/>
          </a:prstGeom>
          <a:noFill/>
        </p:spPr>
        <p:txBody>
          <a:bodyPr wrap="square" rtlCol="0">
            <a:spAutoFit/>
          </a:bodyPr>
          <a:lstStyle/>
          <a:p>
            <a:pPr algn="dist"/>
            <a:r>
              <a:rPr lang="zh-CN" altLang="en-US" sz="7500" b="1" dirty="0">
                <a:solidFill>
                  <a:schemeClr val="tx1">
                    <a:lumMod val="85000"/>
                    <a:lumOff val="15000"/>
                  </a:schemeClr>
                </a:solidFill>
                <a:cs typeface="+mn-ea"/>
                <a:sym typeface="+mn-lt"/>
              </a:rPr>
              <a:t>感谢您的观看</a:t>
            </a:r>
            <a:endParaRPr lang="zh-CN" altLang="en-US" sz="7500" b="1" dirty="0">
              <a:solidFill>
                <a:schemeClr val="tx1">
                  <a:lumMod val="85000"/>
                  <a:lumOff val="15000"/>
                </a:schemeClr>
              </a:solidFill>
              <a:cs typeface="+mn-ea"/>
              <a:sym typeface="+mn-lt"/>
            </a:endParaRPr>
          </a:p>
        </p:txBody>
      </p:sp>
      <p:sp>
        <p:nvSpPr>
          <p:cNvPr id="6" name="文本框 5"/>
          <p:cNvSpPr txBox="1"/>
          <p:nvPr/>
        </p:nvSpPr>
        <p:spPr>
          <a:xfrm>
            <a:off x="4982815" y="4070988"/>
            <a:ext cx="2226368" cy="461665"/>
          </a:xfrm>
          <a:prstGeom prst="rect">
            <a:avLst/>
          </a:prstGeom>
          <a:noFill/>
        </p:spPr>
        <p:txBody>
          <a:bodyPr wrap="square" rtlCol="0">
            <a:spAutoFit/>
          </a:bodyPr>
          <a:lstStyle/>
          <a:p>
            <a:pPr algn="dist"/>
            <a:r>
              <a:rPr lang="en-US" altLang="zh-CN" sz="2400" b="1" dirty="0">
                <a:solidFill>
                  <a:schemeClr val="tx1">
                    <a:lumMod val="85000"/>
                    <a:lumOff val="15000"/>
                  </a:schemeClr>
                </a:solidFill>
                <a:cs typeface="+mn-ea"/>
                <a:sym typeface="+mn-lt"/>
              </a:rPr>
              <a:t>THANKS</a:t>
            </a:r>
            <a:endParaRPr lang="zh-CN" altLang="en-US" sz="2400" b="1" dirty="0">
              <a:solidFill>
                <a:schemeClr val="tx1">
                  <a:lumMod val="85000"/>
                  <a:lumOff val="15000"/>
                </a:schemeClr>
              </a:solidFill>
              <a:cs typeface="+mn-ea"/>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1" name="文本占位符 20"/>
          <p:cNvSpPr>
            <a:spLocks noGrp="1"/>
          </p:cNvSpPr>
          <p:nvPr>
            <p:ph type="body" sz="half" idx="2"/>
          </p:nvPr>
        </p:nvSpPr>
        <p:spPr>
          <a:xfrm>
            <a:off x="685165" y="1378585"/>
            <a:ext cx="4912360" cy="4330700"/>
          </a:xfrm>
        </p:spPr>
        <p:txBody>
          <a:bodyPr>
            <a:normAutofit lnSpcReduction="10000"/>
          </a:bodyPr>
          <a:p>
            <a:r>
              <a:rPr lang="en-US" altLang="zh-CN" sz="2400">
                <a:solidFill>
                  <a:schemeClr val="bg2">
                    <a:lumMod val="25000"/>
                  </a:schemeClr>
                </a:solidFill>
                <a:latin typeface="微软雅黑" panose="020B0503020204020204" charset="-122"/>
                <a:ea typeface="微软雅黑" panose="020B0503020204020204" charset="-122"/>
              </a:rPr>
              <a:t>       </a:t>
            </a:r>
            <a:endParaRPr lang="en-US" altLang="zh-CN" sz="2400">
              <a:solidFill>
                <a:schemeClr val="bg2">
                  <a:lumMod val="25000"/>
                </a:schemeClr>
              </a:solidFill>
              <a:latin typeface="微软雅黑" panose="020B0503020204020204" charset="-122"/>
              <a:ea typeface="微软雅黑" panose="020B0503020204020204" charset="-122"/>
            </a:endParaRPr>
          </a:p>
          <a:p>
            <a:r>
              <a:rPr lang="zh-CN" altLang="en-US" sz="2400">
                <a:solidFill>
                  <a:schemeClr val="bg2">
                    <a:lumMod val="25000"/>
                  </a:schemeClr>
                </a:solidFill>
                <a:latin typeface="微软雅黑" panose="020B0503020204020204" charset="-122"/>
                <a:ea typeface="微软雅黑" panose="020B0503020204020204" charset="-122"/>
              </a:rPr>
              <a:t>通过收集新浪微博中与宏观经济有关的情绪，并细分类，</a:t>
            </a:r>
            <a:r>
              <a:rPr lang="zh-CN" altLang="en-US" sz="2400">
                <a:solidFill>
                  <a:schemeClr val="bg2">
                    <a:lumMod val="25000"/>
                  </a:schemeClr>
                </a:solidFill>
                <a:latin typeface="微软雅黑" panose="020B0503020204020204" charset="-122"/>
                <a:ea typeface="微软雅黑" panose="020B0503020204020204" charset="-122"/>
                <a:sym typeface="+mn-ea"/>
              </a:rPr>
              <a:t>证实了不同类别情绪的微博数量对股票收益影响存在异质性，同时相关微博中还包含了宏观经济之外仍可以影响股市的信息，加入微博信息可以显著提高股票收益预测的精度。</a:t>
            </a:r>
            <a:endParaRPr lang="zh-CN" altLang="en-US" sz="2400">
              <a:solidFill>
                <a:schemeClr val="bg2">
                  <a:lumMod val="25000"/>
                </a:schemeClr>
              </a:solidFill>
              <a:latin typeface="微软雅黑" panose="020B0503020204020204" charset="-122"/>
              <a:ea typeface="微软雅黑" panose="020B0503020204020204" charset="-122"/>
            </a:endParaRPr>
          </a:p>
          <a:p>
            <a:endParaRPr lang="zh-CN" altLang="en-US" sz="2400">
              <a:solidFill>
                <a:schemeClr val="bg2">
                  <a:lumMod val="25000"/>
                </a:schemeClr>
              </a:solidFill>
              <a:latin typeface="微软雅黑" panose="020B0503020204020204" charset="-122"/>
              <a:ea typeface="微软雅黑" panose="020B0503020204020204" charset="-122"/>
            </a:endParaRPr>
          </a:p>
          <a:p>
            <a:r>
              <a:rPr lang="zh-CN" altLang="en-US" sz="2400">
                <a:solidFill>
                  <a:schemeClr val="bg2">
                    <a:lumMod val="25000"/>
                  </a:schemeClr>
                </a:solidFill>
                <a:latin typeface="微软雅黑" panose="020B0503020204020204" charset="-122"/>
                <a:ea typeface="微软雅黑" panose="020B0503020204020204" charset="-122"/>
              </a:rPr>
              <a:t>结论：宏观经济通过投资者情绪这一渠道影响股票收益</a:t>
            </a:r>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a:p>
            <a:endParaRPr lang="zh-CN" altLang="en-US" sz="2400">
              <a:latin typeface="微软雅黑" panose="020B0503020204020204" charset="-122"/>
              <a:ea typeface="微软雅黑" panose="020B0503020204020204" charset="-122"/>
            </a:endParaRPr>
          </a:p>
        </p:txBody>
      </p:sp>
      <p:grpSp>
        <p:nvGrpSpPr>
          <p:cNvPr id="5" name="组合 4"/>
          <p:cNvGrpSpPr/>
          <p:nvPr/>
        </p:nvGrpSpPr>
        <p:grpSpPr>
          <a:xfrm>
            <a:off x="645459" y="484095"/>
            <a:ext cx="537883" cy="510988"/>
            <a:chOff x="753035" y="201706"/>
            <a:chExt cx="537883" cy="510988"/>
          </a:xfrm>
        </p:grpSpPr>
        <p:sp>
          <p:nvSpPr>
            <p:cNvPr id="3" name="矩形: 圆角 2"/>
            <p:cNvSpPr/>
            <p:nvPr/>
          </p:nvSpPr>
          <p:spPr>
            <a:xfrm>
              <a:off x="887506" y="309282"/>
              <a:ext cx="403412" cy="40341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圆角 30"/>
            <p:cNvSpPr/>
            <p:nvPr/>
          </p:nvSpPr>
          <p:spPr>
            <a:xfrm>
              <a:off x="753035" y="201706"/>
              <a:ext cx="403412" cy="403412"/>
            </a:xfrm>
            <a:prstGeom prst="roundRect">
              <a:avLst/>
            </a:prstGeom>
            <a:noFill/>
            <a:ln w="38100">
              <a:solidFill>
                <a:srgbClr val="C1A3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TextBox 7"/>
          <p:cNvSpPr txBox="1"/>
          <p:nvPr/>
        </p:nvSpPr>
        <p:spPr>
          <a:xfrm>
            <a:off x="1317813" y="464097"/>
            <a:ext cx="1808480" cy="583565"/>
          </a:xfrm>
          <a:prstGeom prst="rect">
            <a:avLst/>
          </a:prstGeom>
          <a:noFill/>
        </p:spPr>
        <p:txBody>
          <a:bodyPr wrap="none" rtlCol="0">
            <a:spAutoFit/>
          </a:bodyPr>
          <a:lstStyle/>
          <a:p>
            <a:r>
              <a:rPr lang="zh-CN" altLang="en-US" sz="3200" dirty="0">
                <a:solidFill>
                  <a:schemeClr val="tx1">
                    <a:lumMod val="85000"/>
                    <a:lumOff val="15000"/>
                  </a:schemeClr>
                </a:solidFill>
                <a:cs typeface="+mn-ea"/>
                <a:sym typeface="+mn-lt"/>
              </a:rPr>
              <a:t>写作思路</a:t>
            </a:r>
            <a:endParaRPr lang="zh-CN" altLang="en-US" sz="3200" dirty="0">
              <a:solidFill>
                <a:schemeClr val="tx1">
                  <a:lumMod val="85000"/>
                  <a:lumOff val="15000"/>
                </a:schemeClr>
              </a:solidFill>
              <a:cs typeface="+mn-ea"/>
              <a:sym typeface="+mn-lt"/>
            </a:endParaRPr>
          </a:p>
        </p:txBody>
      </p:sp>
      <p:sp>
        <p:nvSpPr>
          <p:cNvPr id="10" name="KSO_Shape"/>
          <p:cNvSpPr/>
          <p:nvPr/>
        </p:nvSpPr>
        <p:spPr bwMode="auto">
          <a:xfrm>
            <a:off x="9065430" y="2576833"/>
            <a:ext cx="952344" cy="683480"/>
          </a:xfrm>
          <a:custGeom>
            <a:avLst/>
            <a:gdLst>
              <a:gd name="T0" fmla="*/ 134077 w 5868"/>
              <a:gd name="T1" fmla="*/ 590892 h 4208"/>
              <a:gd name="T2" fmla="*/ 192837 w 5868"/>
              <a:gd name="T3" fmla="*/ 596084 h 4208"/>
              <a:gd name="T4" fmla="*/ 512935 w 5868"/>
              <a:gd name="T5" fmla="*/ 497764 h 4208"/>
              <a:gd name="T6" fmla="*/ 530465 w 5868"/>
              <a:gd name="T7" fmla="*/ 456230 h 4208"/>
              <a:gd name="T8" fmla="*/ 704473 w 5868"/>
              <a:gd name="T9" fmla="*/ 239797 h 4208"/>
              <a:gd name="T10" fmla="*/ 980744 w 5868"/>
              <a:gd name="T11" fmla="*/ 212215 h 4208"/>
              <a:gd name="T12" fmla="*/ 1253119 w 5868"/>
              <a:gd name="T13" fmla="*/ 253750 h 4208"/>
              <a:gd name="T14" fmla="*/ 1374859 w 5868"/>
              <a:gd name="T15" fmla="*/ 461746 h 4208"/>
              <a:gd name="T16" fmla="*/ 1400831 w 5868"/>
              <a:gd name="T17" fmla="*/ 505228 h 4208"/>
              <a:gd name="T18" fmla="*/ 1725798 w 5868"/>
              <a:gd name="T19" fmla="*/ 598031 h 4208"/>
              <a:gd name="T20" fmla="*/ 1779363 w 5868"/>
              <a:gd name="T21" fmla="*/ 585052 h 4208"/>
              <a:gd name="T22" fmla="*/ 1901104 w 5868"/>
              <a:gd name="T23" fmla="*/ 336494 h 4208"/>
              <a:gd name="T24" fmla="*/ 1897533 w 5868"/>
              <a:gd name="T25" fmla="*/ 289443 h 4208"/>
              <a:gd name="T26" fmla="*/ 1777740 w 5868"/>
              <a:gd name="T27" fmla="*/ 214162 h 4208"/>
              <a:gd name="T28" fmla="*/ 1493029 w 5868"/>
              <a:gd name="T29" fmla="*/ 92155 h 4208"/>
              <a:gd name="T30" fmla="*/ 1208318 w 5868"/>
              <a:gd name="T31" fmla="*/ 20767 h 4208"/>
              <a:gd name="T32" fmla="*/ 924256 w 5868"/>
              <a:gd name="T33" fmla="*/ 649 h 4208"/>
              <a:gd name="T34" fmla="*/ 639545 w 5868"/>
              <a:gd name="T35" fmla="*/ 30826 h 4208"/>
              <a:gd name="T36" fmla="*/ 355158 w 5868"/>
              <a:gd name="T37" fmla="*/ 112273 h 4208"/>
              <a:gd name="T38" fmla="*/ 70123 w 5868"/>
              <a:gd name="T39" fmla="*/ 244664 h 4208"/>
              <a:gd name="T40" fmla="*/ 3246 w 5868"/>
              <a:gd name="T41" fmla="*/ 297880 h 4208"/>
              <a:gd name="T42" fmla="*/ 10713 w 5868"/>
              <a:gd name="T43" fmla="*/ 355314 h 4208"/>
              <a:gd name="T44" fmla="*/ 772973 w 5868"/>
              <a:gd name="T45" fmla="*/ 339414 h 4208"/>
              <a:gd name="T46" fmla="*/ 960941 w 5868"/>
              <a:gd name="T47" fmla="*/ 320919 h 4208"/>
              <a:gd name="T48" fmla="*/ 1130729 w 5868"/>
              <a:gd name="T49" fmla="*/ 336169 h 4208"/>
              <a:gd name="T50" fmla="*/ 1259936 w 5868"/>
              <a:gd name="T51" fmla="*/ 525021 h 4208"/>
              <a:gd name="T52" fmla="*/ 1298244 w 5868"/>
              <a:gd name="T53" fmla="*/ 601925 h 4208"/>
              <a:gd name="T54" fmla="*/ 1598862 w 5868"/>
              <a:gd name="T55" fmla="*/ 671041 h 4208"/>
              <a:gd name="T56" fmla="*/ 1662168 w 5868"/>
              <a:gd name="T57" fmla="*/ 717767 h 4208"/>
              <a:gd name="T58" fmla="*/ 253546 w 5868"/>
              <a:gd name="T59" fmla="*/ 1210015 h 4208"/>
              <a:gd name="T60" fmla="*/ 273024 w 5868"/>
              <a:gd name="T61" fmla="*/ 698947 h 4208"/>
              <a:gd name="T62" fmla="*/ 576240 w 5868"/>
              <a:gd name="T63" fmla="*/ 620745 h 4208"/>
              <a:gd name="T64" fmla="*/ 641493 w 5868"/>
              <a:gd name="T65" fmla="*/ 585376 h 4208"/>
              <a:gd name="T66" fmla="*/ 662595 w 5868"/>
              <a:gd name="T67" fmla="*/ 367969 h 4208"/>
              <a:gd name="T68" fmla="*/ 1077163 w 5868"/>
              <a:gd name="T69" fmla="*/ 564933 h 4208"/>
              <a:gd name="T70" fmla="*/ 1178776 w 5868"/>
              <a:gd name="T71" fmla="*/ 636970 h 4208"/>
              <a:gd name="T72" fmla="*/ 1245003 w 5868"/>
              <a:gd name="T73" fmla="*/ 759302 h 4208"/>
              <a:gd name="T74" fmla="*/ 1252145 w 5868"/>
              <a:gd name="T75" fmla="*/ 867032 h 4208"/>
              <a:gd name="T76" fmla="*/ 1229095 w 5868"/>
              <a:gd name="T77" fmla="*/ 949452 h 4208"/>
              <a:gd name="T78" fmla="*/ 1125210 w 5868"/>
              <a:gd name="T79" fmla="*/ 852430 h 4208"/>
              <a:gd name="T80" fmla="*/ 1117094 w 5868"/>
              <a:gd name="T81" fmla="*/ 775851 h 4208"/>
              <a:gd name="T82" fmla="*/ 1079435 w 5868"/>
              <a:gd name="T83" fmla="*/ 716794 h 4208"/>
              <a:gd name="T84" fmla="*/ 1012883 w 5868"/>
              <a:gd name="T85" fmla="*/ 676882 h 4208"/>
              <a:gd name="T86" fmla="*/ 940164 w 5868"/>
              <a:gd name="T87" fmla="*/ 671365 h 4208"/>
              <a:gd name="T88" fmla="*/ 867768 w 5868"/>
              <a:gd name="T89" fmla="*/ 701867 h 4208"/>
              <a:gd name="T90" fmla="*/ 821994 w 5868"/>
              <a:gd name="T91" fmla="*/ 754434 h 4208"/>
              <a:gd name="T92" fmla="*/ 802515 w 5868"/>
              <a:gd name="T93" fmla="*/ 831662 h 4208"/>
              <a:gd name="T94" fmla="*/ 818423 w 5868"/>
              <a:gd name="T95" fmla="*/ 901752 h 4208"/>
              <a:gd name="T96" fmla="*/ 861600 w 5868"/>
              <a:gd name="T97" fmla="*/ 956590 h 4208"/>
              <a:gd name="T98" fmla="*/ 932048 w 5868"/>
              <a:gd name="T99" fmla="*/ 990337 h 4208"/>
              <a:gd name="T100" fmla="*/ 999573 w 5868"/>
              <a:gd name="T101" fmla="*/ 990013 h 4208"/>
              <a:gd name="T102" fmla="*/ 1060606 w 5868"/>
              <a:gd name="T103" fmla="*/ 962107 h 4208"/>
              <a:gd name="T104" fmla="*/ 1081058 w 5868"/>
              <a:gd name="T105" fmla="*/ 1096445 h 4208"/>
              <a:gd name="T106" fmla="*/ 964512 w 5868"/>
              <a:gd name="T107" fmla="*/ 1120781 h 4208"/>
              <a:gd name="T108" fmla="*/ 826863 w 5868"/>
              <a:gd name="T109" fmla="*/ 1085736 h 4208"/>
              <a:gd name="T110" fmla="*/ 732717 w 5868"/>
              <a:gd name="T111" fmla="*/ 1004614 h 4208"/>
              <a:gd name="T112" fmla="*/ 678827 w 5868"/>
              <a:gd name="T113" fmla="*/ 875793 h 4208"/>
              <a:gd name="T114" fmla="*/ 688241 w 5868"/>
              <a:gd name="T115" fmla="*/ 745673 h 4208"/>
              <a:gd name="T116" fmla="*/ 760312 w 5868"/>
              <a:gd name="T117" fmla="*/ 627235 h 4208"/>
              <a:gd name="T118" fmla="*/ 865171 w 5868"/>
              <a:gd name="T119" fmla="*/ 560066 h 4208"/>
              <a:gd name="T120" fmla="*/ 1577111 w 5868"/>
              <a:gd name="T121" fmla="*/ 1240842 h 4208"/>
              <a:gd name="T122" fmla="*/ 345419 w 5868"/>
              <a:gd name="T123" fmla="*/ 1240842 h 42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5868" h="4208">
                <a:moveTo>
                  <a:pt x="49" y="1128"/>
                </a:moveTo>
                <a:lnTo>
                  <a:pt x="49" y="1128"/>
                </a:lnTo>
                <a:lnTo>
                  <a:pt x="345" y="1748"/>
                </a:lnTo>
                <a:lnTo>
                  <a:pt x="354" y="1764"/>
                </a:lnTo>
                <a:lnTo>
                  <a:pt x="364" y="1778"/>
                </a:lnTo>
                <a:lnTo>
                  <a:pt x="375" y="1790"/>
                </a:lnTo>
                <a:lnTo>
                  <a:pt x="387" y="1803"/>
                </a:lnTo>
                <a:lnTo>
                  <a:pt x="400" y="1813"/>
                </a:lnTo>
                <a:lnTo>
                  <a:pt x="413" y="1821"/>
                </a:lnTo>
                <a:lnTo>
                  <a:pt x="428" y="1828"/>
                </a:lnTo>
                <a:lnTo>
                  <a:pt x="443" y="1834"/>
                </a:lnTo>
                <a:lnTo>
                  <a:pt x="460" y="1838"/>
                </a:lnTo>
                <a:lnTo>
                  <a:pt x="477" y="1842"/>
                </a:lnTo>
                <a:lnTo>
                  <a:pt x="495" y="1844"/>
                </a:lnTo>
                <a:lnTo>
                  <a:pt x="512" y="1845"/>
                </a:lnTo>
                <a:lnTo>
                  <a:pt x="531" y="1845"/>
                </a:lnTo>
                <a:lnTo>
                  <a:pt x="551" y="1843"/>
                </a:lnTo>
                <a:lnTo>
                  <a:pt x="573" y="1841"/>
                </a:lnTo>
                <a:lnTo>
                  <a:pt x="594" y="1837"/>
                </a:lnTo>
                <a:lnTo>
                  <a:pt x="1457" y="1607"/>
                </a:lnTo>
                <a:lnTo>
                  <a:pt x="1479" y="1599"/>
                </a:lnTo>
                <a:lnTo>
                  <a:pt x="1500" y="1589"/>
                </a:lnTo>
                <a:lnTo>
                  <a:pt x="1519" y="1579"/>
                </a:lnTo>
                <a:lnTo>
                  <a:pt x="1537" y="1569"/>
                </a:lnTo>
                <a:lnTo>
                  <a:pt x="1552" y="1557"/>
                </a:lnTo>
                <a:lnTo>
                  <a:pt x="1567" y="1546"/>
                </a:lnTo>
                <a:lnTo>
                  <a:pt x="1580" y="1534"/>
                </a:lnTo>
                <a:lnTo>
                  <a:pt x="1591" y="1522"/>
                </a:lnTo>
                <a:lnTo>
                  <a:pt x="1601" y="1510"/>
                </a:lnTo>
                <a:lnTo>
                  <a:pt x="1610" y="1496"/>
                </a:lnTo>
                <a:lnTo>
                  <a:pt x="1617" y="1482"/>
                </a:lnTo>
                <a:lnTo>
                  <a:pt x="1624" y="1467"/>
                </a:lnTo>
                <a:lnTo>
                  <a:pt x="1628" y="1453"/>
                </a:lnTo>
                <a:lnTo>
                  <a:pt x="1632" y="1438"/>
                </a:lnTo>
                <a:lnTo>
                  <a:pt x="1633" y="1423"/>
                </a:lnTo>
                <a:lnTo>
                  <a:pt x="1634" y="1406"/>
                </a:lnTo>
                <a:lnTo>
                  <a:pt x="1627" y="927"/>
                </a:lnTo>
                <a:lnTo>
                  <a:pt x="1664" y="910"/>
                </a:lnTo>
                <a:lnTo>
                  <a:pt x="1701" y="894"/>
                </a:lnTo>
                <a:lnTo>
                  <a:pt x="1775" y="863"/>
                </a:lnTo>
                <a:lnTo>
                  <a:pt x="1851" y="834"/>
                </a:lnTo>
                <a:lnTo>
                  <a:pt x="1929" y="807"/>
                </a:lnTo>
                <a:lnTo>
                  <a:pt x="2008" y="782"/>
                </a:lnTo>
                <a:lnTo>
                  <a:pt x="2089" y="759"/>
                </a:lnTo>
                <a:lnTo>
                  <a:pt x="2170" y="739"/>
                </a:lnTo>
                <a:lnTo>
                  <a:pt x="2252" y="720"/>
                </a:lnTo>
                <a:lnTo>
                  <a:pt x="2335" y="705"/>
                </a:lnTo>
                <a:lnTo>
                  <a:pt x="2420" y="690"/>
                </a:lnTo>
                <a:lnTo>
                  <a:pt x="2504" y="679"/>
                </a:lnTo>
                <a:lnTo>
                  <a:pt x="2589" y="669"/>
                </a:lnTo>
                <a:lnTo>
                  <a:pt x="2675" y="661"/>
                </a:lnTo>
                <a:lnTo>
                  <a:pt x="2761" y="657"/>
                </a:lnTo>
                <a:lnTo>
                  <a:pt x="2848" y="654"/>
                </a:lnTo>
                <a:lnTo>
                  <a:pt x="2934" y="652"/>
                </a:lnTo>
                <a:lnTo>
                  <a:pt x="3021" y="654"/>
                </a:lnTo>
                <a:lnTo>
                  <a:pt x="3106" y="657"/>
                </a:lnTo>
                <a:lnTo>
                  <a:pt x="3192" y="661"/>
                </a:lnTo>
                <a:lnTo>
                  <a:pt x="3278" y="669"/>
                </a:lnTo>
                <a:lnTo>
                  <a:pt x="3364" y="679"/>
                </a:lnTo>
                <a:lnTo>
                  <a:pt x="3449" y="690"/>
                </a:lnTo>
                <a:lnTo>
                  <a:pt x="3532" y="705"/>
                </a:lnTo>
                <a:lnTo>
                  <a:pt x="3616" y="720"/>
                </a:lnTo>
                <a:lnTo>
                  <a:pt x="3698" y="739"/>
                </a:lnTo>
                <a:lnTo>
                  <a:pt x="3780" y="759"/>
                </a:lnTo>
                <a:lnTo>
                  <a:pt x="3860" y="782"/>
                </a:lnTo>
                <a:lnTo>
                  <a:pt x="3939" y="807"/>
                </a:lnTo>
                <a:lnTo>
                  <a:pt x="4017" y="834"/>
                </a:lnTo>
                <a:lnTo>
                  <a:pt x="4093" y="863"/>
                </a:lnTo>
                <a:lnTo>
                  <a:pt x="4168" y="894"/>
                </a:lnTo>
                <a:lnTo>
                  <a:pt x="4204" y="910"/>
                </a:lnTo>
                <a:lnTo>
                  <a:pt x="4241" y="927"/>
                </a:lnTo>
                <a:lnTo>
                  <a:pt x="4235" y="1406"/>
                </a:lnTo>
                <a:lnTo>
                  <a:pt x="4235" y="1423"/>
                </a:lnTo>
                <a:lnTo>
                  <a:pt x="4237" y="1438"/>
                </a:lnTo>
                <a:lnTo>
                  <a:pt x="4240" y="1453"/>
                </a:lnTo>
                <a:lnTo>
                  <a:pt x="4245" y="1467"/>
                </a:lnTo>
                <a:lnTo>
                  <a:pt x="4250" y="1482"/>
                </a:lnTo>
                <a:lnTo>
                  <a:pt x="4258" y="1496"/>
                </a:lnTo>
                <a:lnTo>
                  <a:pt x="4266" y="1510"/>
                </a:lnTo>
                <a:lnTo>
                  <a:pt x="4276" y="1522"/>
                </a:lnTo>
                <a:lnTo>
                  <a:pt x="4288" y="1534"/>
                </a:lnTo>
                <a:lnTo>
                  <a:pt x="4300" y="1546"/>
                </a:lnTo>
                <a:lnTo>
                  <a:pt x="4315" y="1557"/>
                </a:lnTo>
                <a:lnTo>
                  <a:pt x="4331" y="1569"/>
                </a:lnTo>
                <a:lnTo>
                  <a:pt x="4349" y="1579"/>
                </a:lnTo>
                <a:lnTo>
                  <a:pt x="4368" y="1589"/>
                </a:lnTo>
                <a:lnTo>
                  <a:pt x="4389" y="1599"/>
                </a:lnTo>
                <a:lnTo>
                  <a:pt x="4412" y="1607"/>
                </a:lnTo>
                <a:lnTo>
                  <a:pt x="5275" y="1837"/>
                </a:lnTo>
                <a:lnTo>
                  <a:pt x="5296" y="1841"/>
                </a:lnTo>
                <a:lnTo>
                  <a:pt x="5316" y="1843"/>
                </a:lnTo>
                <a:lnTo>
                  <a:pt x="5336" y="1845"/>
                </a:lnTo>
                <a:lnTo>
                  <a:pt x="5355" y="1845"/>
                </a:lnTo>
                <a:lnTo>
                  <a:pt x="5374" y="1844"/>
                </a:lnTo>
                <a:lnTo>
                  <a:pt x="5392" y="1842"/>
                </a:lnTo>
                <a:lnTo>
                  <a:pt x="5408" y="1838"/>
                </a:lnTo>
                <a:lnTo>
                  <a:pt x="5425" y="1834"/>
                </a:lnTo>
                <a:lnTo>
                  <a:pt x="5440" y="1828"/>
                </a:lnTo>
                <a:lnTo>
                  <a:pt x="5454" y="1821"/>
                </a:lnTo>
                <a:lnTo>
                  <a:pt x="5469" y="1813"/>
                </a:lnTo>
                <a:lnTo>
                  <a:pt x="5481" y="1803"/>
                </a:lnTo>
                <a:lnTo>
                  <a:pt x="5493" y="1790"/>
                </a:lnTo>
                <a:lnTo>
                  <a:pt x="5504" y="1778"/>
                </a:lnTo>
                <a:lnTo>
                  <a:pt x="5514" y="1764"/>
                </a:lnTo>
                <a:lnTo>
                  <a:pt x="5523" y="1748"/>
                </a:lnTo>
                <a:lnTo>
                  <a:pt x="5820" y="1128"/>
                </a:lnTo>
                <a:lnTo>
                  <a:pt x="5835" y="1095"/>
                </a:lnTo>
                <a:lnTo>
                  <a:pt x="5848" y="1065"/>
                </a:lnTo>
                <a:lnTo>
                  <a:pt x="5856" y="1037"/>
                </a:lnTo>
                <a:lnTo>
                  <a:pt x="5863" y="1011"/>
                </a:lnTo>
                <a:lnTo>
                  <a:pt x="5867" y="988"/>
                </a:lnTo>
                <a:lnTo>
                  <a:pt x="5868" y="966"/>
                </a:lnTo>
                <a:lnTo>
                  <a:pt x="5868" y="956"/>
                </a:lnTo>
                <a:lnTo>
                  <a:pt x="5867" y="946"/>
                </a:lnTo>
                <a:lnTo>
                  <a:pt x="5864" y="936"/>
                </a:lnTo>
                <a:lnTo>
                  <a:pt x="5862" y="927"/>
                </a:lnTo>
                <a:lnTo>
                  <a:pt x="5859" y="918"/>
                </a:lnTo>
                <a:lnTo>
                  <a:pt x="5854" y="909"/>
                </a:lnTo>
                <a:lnTo>
                  <a:pt x="5845" y="892"/>
                </a:lnTo>
                <a:lnTo>
                  <a:pt x="5833" y="876"/>
                </a:lnTo>
                <a:lnTo>
                  <a:pt x="5820" y="861"/>
                </a:lnTo>
                <a:lnTo>
                  <a:pt x="5803" y="846"/>
                </a:lnTo>
                <a:lnTo>
                  <a:pt x="5784" y="832"/>
                </a:lnTo>
                <a:lnTo>
                  <a:pt x="5763" y="817"/>
                </a:lnTo>
                <a:lnTo>
                  <a:pt x="5741" y="803"/>
                </a:lnTo>
                <a:lnTo>
                  <a:pt x="5652" y="754"/>
                </a:lnTo>
                <a:lnTo>
                  <a:pt x="5564" y="706"/>
                </a:lnTo>
                <a:lnTo>
                  <a:pt x="5476" y="660"/>
                </a:lnTo>
                <a:lnTo>
                  <a:pt x="5389" y="616"/>
                </a:lnTo>
                <a:lnTo>
                  <a:pt x="5301" y="572"/>
                </a:lnTo>
                <a:lnTo>
                  <a:pt x="5213" y="531"/>
                </a:lnTo>
                <a:lnTo>
                  <a:pt x="5125" y="491"/>
                </a:lnTo>
                <a:lnTo>
                  <a:pt x="5037" y="452"/>
                </a:lnTo>
                <a:lnTo>
                  <a:pt x="4950" y="415"/>
                </a:lnTo>
                <a:lnTo>
                  <a:pt x="4862" y="381"/>
                </a:lnTo>
                <a:lnTo>
                  <a:pt x="4774" y="346"/>
                </a:lnTo>
                <a:lnTo>
                  <a:pt x="4686" y="315"/>
                </a:lnTo>
                <a:lnTo>
                  <a:pt x="4599" y="284"/>
                </a:lnTo>
                <a:lnTo>
                  <a:pt x="4511" y="255"/>
                </a:lnTo>
                <a:lnTo>
                  <a:pt x="4423" y="228"/>
                </a:lnTo>
                <a:lnTo>
                  <a:pt x="4336" y="201"/>
                </a:lnTo>
                <a:lnTo>
                  <a:pt x="4248" y="178"/>
                </a:lnTo>
                <a:lnTo>
                  <a:pt x="4161" y="154"/>
                </a:lnTo>
                <a:lnTo>
                  <a:pt x="4073" y="133"/>
                </a:lnTo>
                <a:lnTo>
                  <a:pt x="3985" y="114"/>
                </a:lnTo>
                <a:lnTo>
                  <a:pt x="3898" y="95"/>
                </a:lnTo>
                <a:lnTo>
                  <a:pt x="3810" y="80"/>
                </a:lnTo>
                <a:lnTo>
                  <a:pt x="3722" y="64"/>
                </a:lnTo>
                <a:lnTo>
                  <a:pt x="3635" y="51"/>
                </a:lnTo>
                <a:lnTo>
                  <a:pt x="3547" y="39"/>
                </a:lnTo>
                <a:lnTo>
                  <a:pt x="3460" y="29"/>
                </a:lnTo>
                <a:lnTo>
                  <a:pt x="3372" y="21"/>
                </a:lnTo>
                <a:lnTo>
                  <a:pt x="3285" y="14"/>
                </a:lnTo>
                <a:lnTo>
                  <a:pt x="3197" y="8"/>
                </a:lnTo>
                <a:lnTo>
                  <a:pt x="3109" y="4"/>
                </a:lnTo>
                <a:lnTo>
                  <a:pt x="3022" y="2"/>
                </a:lnTo>
                <a:lnTo>
                  <a:pt x="2934" y="0"/>
                </a:lnTo>
                <a:lnTo>
                  <a:pt x="2847" y="2"/>
                </a:lnTo>
                <a:lnTo>
                  <a:pt x="2759" y="4"/>
                </a:lnTo>
                <a:lnTo>
                  <a:pt x="2672" y="8"/>
                </a:lnTo>
                <a:lnTo>
                  <a:pt x="2584" y="14"/>
                </a:lnTo>
                <a:lnTo>
                  <a:pt x="2497" y="21"/>
                </a:lnTo>
                <a:lnTo>
                  <a:pt x="2409" y="29"/>
                </a:lnTo>
                <a:lnTo>
                  <a:pt x="2320" y="39"/>
                </a:lnTo>
                <a:lnTo>
                  <a:pt x="2234" y="51"/>
                </a:lnTo>
                <a:lnTo>
                  <a:pt x="2145" y="64"/>
                </a:lnTo>
                <a:lnTo>
                  <a:pt x="2059" y="80"/>
                </a:lnTo>
                <a:lnTo>
                  <a:pt x="1970" y="95"/>
                </a:lnTo>
                <a:lnTo>
                  <a:pt x="1882" y="114"/>
                </a:lnTo>
                <a:lnTo>
                  <a:pt x="1795" y="133"/>
                </a:lnTo>
                <a:lnTo>
                  <a:pt x="1707" y="154"/>
                </a:lnTo>
                <a:lnTo>
                  <a:pt x="1620" y="178"/>
                </a:lnTo>
                <a:lnTo>
                  <a:pt x="1532" y="201"/>
                </a:lnTo>
                <a:lnTo>
                  <a:pt x="1444" y="228"/>
                </a:lnTo>
                <a:lnTo>
                  <a:pt x="1357" y="255"/>
                </a:lnTo>
                <a:lnTo>
                  <a:pt x="1269" y="284"/>
                </a:lnTo>
                <a:lnTo>
                  <a:pt x="1181" y="315"/>
                </a:lnTo>
                <a:lnTo>
                  <a:pt x="1094" y="346"/>
                </a:lnTo>
                <a:lnTo>
                  <a:pt x="1006" y="381"/>
                </a:lnTo>
                <a:lnTo>
                  <a:pt x="918" y="415"/>
                </a:lnTo>
                <a:lnTo>
                  <a:pt x="830" y="452"/>
                </a:lnTo>
                <a:lnTo>
                  <a:pt x="743" y="491"/>
                </a:lnTo>
                <a:lnTo>
                  <a:pt x="655" y="531"/>
                </a:lnTo>
                <a:lnTo>
                  <a:pt x="567" y="572"/>
                </a:lnTo>
                <a:lnTo>
                  <a:pt x="479" y="616"/>
                </a:lnTo>
                <a:lnTo>
                  <a:pt x="391" y="660"/>
                </a:lnTo>
                <a:lnTo>
                  <a:pt x="303" y="706"/>
                </a:lnTo>
                <a:lnTo>
                  <a:pt x="216" y="754"/>
                </a:lnTo>
                <a:lnTo>
                  <a:pt x="128" y="803"/>
                </a:lnTo>
                <a:lnTo>
                  <a:pt x="104" y="817"/>
                </a:lnTo>
                <a:lnTo>
                  <a:pt x="84" y="832"/>
                </a:lnTo>
                <a:lnTo>
                  <a:pt x="65" y="846"/>
                </a:lnTo>
                <a:lnTo>
                  <a:pt x="49" y="861"/>
                </a:lnTo>
                <a:lnTo>
                  <a:pt x="34" y="876"/>
                </a:lnTo>
                <a:lnTo>
                  <a:pt x="23" y="892"/>
                </a:lnTo>
                <a:lnTo>
                  <a:pt x="13" y="909"/>
                </a:lnTo>
                <a:lnTo>
                  <a:pt x="10" y="918"/>
                </a:lnTo>
                <a:lnTo>
                  <a:pt x="6" y="927"/>
                </a:lnTo>
                <a:lnTo>
                  <a:pt x="4" y="936"/>
                </a:lnTo>
                <a:lnTo>
                  <a:pt x="2" y="946"/>
                </a:lnTo>
                <a:lnTo>
                  <a:pt x="1" y="956"/>
                </a:lnTo>
                <a:lnTo>
                  <a:pt x="0" y="966"/>
                </a:lnTo>
                <a:lnTo>
                  <a:pt x="1" y="988"/>
                </a:lnTo>
                <a:lnTo>
                  <a:pt x="4" y="1011"/>
                </a:lnTo>
                <a:lnTo>
                  <a:pt x="11" y="1037"/>
                </a:lnTo>
                <a:lnTo>
                  <a:pt x="21" y="1065"/>
                </a:lnTo>
                <a:lnTo>
                  <a:pt x="33" y="1095"/>
                </a:lnTo>
                <a:lnTo>
                  <a:pt x="49" y="1128"/>
                </a:lnTo>
                <a:close/>
                <a:moveTo>
                  <a:pt x="2041" y="1134"/>
                </a:moveTo>
                <a:lnTo>
                  <a:pt x="2041" y="1134"/>
                </a:lnTo>
                <a:lnTo>
                  <a:pt x="2096" y="1117"/>
                </a:lnTo>
                <a:lnTo>
                  <a:pt x="2153" y="1101"/>
                </a:lnTo>
                <a:lnTo>
                  <a:pt x="2210" y="1085"/>
                </a:lnTo>
                <a:lnTo>
                  <a:pt x="2267" y="1072"/>
                </a:lnTo>
                <a:lnTo>
                  <a:pt x="2324" y="1058"/>
                </a:lnTo>
                <a:lnTo>
                  <a:pt x="2381" y="1046"/>
                </a:lnTo>
                <a:lnTo>
                  <a:pt x="2438" y="1036"/>
                </a:lnTo>
                <a:lnTo>
                  <a:pt x="2495" y="1026"/>
                </a:lnTo>
                <a:lnTo>
                  <a:pt x="2553" y="1017"/>
                </a:lnTo>
                <a:lnTo>
                  <a:pt x="2610" y="1009"/>
                </a:lnTo>
                <a:lnTo>
                  <a:pt x="2668" y="1004"/>
                </a:lnTo>
                <a:lnTo>
                  <a:pt x="2726" y="998"/>
                </a:lnTo>
                <a:lnTo>
                  <a:pt x="2785" y="995"/>
                </a:lnTo>
                <a:lnTo>
                  <a:pt x="2843" y="991"/>
                </a:lnTo>
                <a:lnTo>
                  <a:pt x="2902" y="989"/>
                </a:lnTo>
                <a:lnTo>
                  <a:pt x="2960" y="989"/>
                </a:lnTo>
                <a:lnTo>
                  <a:pt x="3019" y="989"/>
                </a:lnTo>
                <a:lnTo>
                  <a:pt x="3079" y="991"/>
                </a:lnTo>
                <a:lnTo>
                  <a:pt x="3136" y="995"/>
                </a:lnTo>
                <a:lnTo>
                  <a:pt x="3194" y="998"/>
                </a:lnTo>
                <a:lnTo>
                  <a:pt x="3252" y="1004"/>
                </a:lnTo>
                <a:lnTo>
                  <a:pt x="3310" y="1009"/>
                </a:lnTo>
                <a:lnTo>
                  <a:pt x="3368" y="1017"/>
                </a:lnTo>
                <a:lnTo>
                  <a:pt x="3426" y="1026"/>
                </a:lnTo>
                <a:lnTo>
                  <a:pt x="3483" y="1036"/>
                </a:lnTo>
                <a:lnTo>
                  <a:pt x="3541" y="1046"/>
                </a:lnTo>
                <a:lnTo>
                  <a:pt x="3598" y="1058"/>
                </a:lnTo>
                <a:lnTo>
                  <a:pt x="3655" y="1072"/>
                </a:lnTo>
                <a:lnTo>
                  <a:pt x="3712" y="1085"/>
                </a:lnTo>
                <a:lnTo>
                  <a:pt x="3769" y="1101"/>
                </a:lnTo>
                <a:lnTo>
                  <a:pt x="3824" y="1117"/>
                </a:lnTo>
                <a:lnTo>
                  <a:pt x="3881" y="1134"/>
                </a:lnTo>
                <a:lnTo>
                  <a:pt x="3881" y="1618"/>
                </a:lnTo>
                <a:lnTo>
                  <a:pt x="3884" y="1651"/>
                </a:lnTo>
                <a:lnTo>
                  <a:pt x="3890" y="1681"/>
                </a:lnTo>
                <a:lnTo>
                  <a:pt x="3898" y="1709"/>
                </a:lnTo>
                <a:lnTo>
                  <a:pt x="3907" y="1736"/>
                </a:lnTo>
                <a:lnTo>
                  <a:pt x="3918" y="1760"/>
                </a:lnTo>
                <a:lnTo>
                  <a:pt x="3931" y="1783"/>
                </a:lnTo>
                <a:lnTo>
                  <a:pt x="3946" y="1804"/>
                </a:lnTo>
                <a:lnTo>
                  <a:pt x="3961" y="1823"/>
                </a:lnTo>
                <a:lnTo>
                  <a:pt x="3979" y="1839"/>
                </a:lnTo>
                <a:lnTo>
                  <a:pt x="3999" y="1855"/>
                </a:lnTo>
                <a:lnTo>
                  <a:pt x="4020" y="1868"/>
                </a:lnTo>
                <a:lnTo>
                  <a:pt x="4043" y="1881"/>
                </a:lnTo>
                <a:lnTo>
                  <a:pt x="4066" y="1891"/>
                </a:lnTo>
                <a:lnTo>
                  <a:pt x="4092" y="1900"/>
                </a:lnTo>
                <a:lnTo>
                  <a:pt x="4119" y="1907"/>
                </a:lnTo>
                <a:lnTo>
                  <a:pt x="4146" y="1913"/>
                </a:lnTo>
                <a:lnTo>
                  <a:pt x="4896" y="2061"/>
                </a:lnTo>
                <a:lnTo>
                  <a:pt x="4925" y="2068"/>
                </a:lnTo>
                <a:lnTo>
                  <a:pt x="4951" y="2077"/>
                </a:lnTo>
                <a:lnTo>
                  <a:pt x="4977" y="2086"/>
                </a:lnTo>
                <a:lnTo>
                  <a:pt x="5001" y="2097"/>
                </a:lnTo>
                <a:lnTo>
                  <a:pt x="5024" y="2109"/>
                </a:lnTo>
                <a:lnTo>
                  <a:pt x="5044" y="2123"/>
                </a:lnTo>
                <a:lnTo>
                  <a:pt x="5063" y="2137"/>
                </a:lnTo>
                <a:lnTo>
                  <a:pt x="5081" y="2154"/>
                </a:lnTo>
                <a:lnTo>
                  <a:pt x="5095" y="2172"/>
                </a:lnTo>
                <a:lnTo>
                  <a:pt x="5108" y="2191"/>
                </a:lnTo>
                <a:lnTo>
                  <a:pt x="5120" y="2212"/>
                </a:lnTo>
                <a:lnTo>
                  <a:pt x="5129" y="2235"/>
                </a:lnTo>
                <a:lnTo>
                  <a:pt x="5134" y="2260"/>
                </a:lnTo>
                <a:lnTo>
                  <a:pt x="5139" y="2285"/>
                </a:lnTo>
                <a:lnTo>
                  <a:pt x="5141" y="2314"/>
                </a:lnTo>
                <a:lnTo>
                  <a:pt x="5141" y="2344"/>
                </a:lnTo>
                <a:lnTo>
                  <a:pt x="5141" y="3729"/>
                </a:lnTo>
                <a:lnTo>
                  <a:pt x="2960" y="3729"/>
                </a:lnTo>
                <a:lnTo>
                  <a:pt x="781" y="3729"/>
                </a:lnTo>
                <a:lnTo>
                  <a:pt x="781" y="2344"/>
                </a:lnTo>
                <a:lnTo>
                  <a:pt x="780" y="2314"/>
                </a:lnTo>
                <a:lnTo>
                  <a:pt x="782" y="2285"/>
                </a:lnTo>
                <a:lnTo>
                  <a:pt x="787" y="2260"/>
                </a:lnTo>
                <a:lnTo>
                  <a:pt x="793" y="2235"/>
                </a:lnTo>
                <a:lnTo>
                  <a:pt x="802" y="2212"/>
                </a:lnTo>
                <a:lnTo>
                  <a:pt x="813" y="2191"/>
                </a:lnTo>
                <a:lnTo>
                  <a:pt x="826" y="2172"/>
                </a:lnTo>
                <a:lnTo>
                  <a:pt x="841" y="2154"/>
                </a:lnTo>
                <a:lnTo>
                  <a:pt x="858" y="2137"/>
                </a:lnTo>
                <a:lnTo>
                  <a:pt x="877" y="2123"/>
                </a:lnTo>
                <a:lnTo>
                  <a:pt x="898" y="2109"/>
                </a:lnTo>
                <a:lnTo>
                  <a:pt x="920" y="2097"/>
                </a:lnTo>
                <a:lnTo>
                  <a:pt x="944" y="2086"/>
                </a:lnTo>
                <a:lnTo>
                  <a:pt x="971" y="2077"/>
                </a:lnTo>
                <a:lnTo>
                  <a:pt x="997" y="2068"/>
                </a:lnTo>
                <a:lnTo>
                  <a:pt x="1026" y="2061"/>
                </a:lnTo>
                <a:lnTo>
                  <a:pt x="1775" y="1913"/>
                </a:lnTo>
                <a:lnTo>
                  <a:pt x="1803" y="1907"/>
                </a:lnTo>
                <a:lnTo>
                  <a:pt x="1830" y="1900"/>
                </a:lnTo>
                <a:lnTo>
                  <a:pt x="1855" y="1891"/>
                </a:lnTo>
                <a:lnTo>
                  <a:pt x="1879" y="1881"/>
                </a:lnTo>
                <a:lnTo>
                  <a:pt x="1901" y="1868"/>
                </a:lnTo>
                <a:lnTo>
                  <a:pt x="1923" y="1855"/>
                </a:lnTo>
                <a:lnTo>
                  <a:pt x="1941" y="1839"/>
                </a:lnTo>
                <a:lnTo>
                  <a:pt x="1959" y="1823"/>
                </a:lnTo>
                <a:lnTo>
                  <a:pt x="1976" y="1804"/>
                </a:lnTo>
                <a:lnTo>
                  <a:pt x="1991" y="1783"/>
                </a:lnTo>
                <a:lnTo>
                  <a:pt x="2003" y="1760"/>
                </a:lnTo>
                <a:lnTo>
                  <a:pt x="2014" y="1736"/>
                </a:lnTo>
                <a:lnTo>
                  <a:pt x="2024" y="1709"/>
                </a:lnTo>
                <a:lnTo>
                  <a:pt x="2031" y="1681"/>
                </a:lnTo>
                <a:lnTo>
                  <a:pt x="2037" y="1651"/>
                </a:lnTo>
                <a:lnTo>
                  <a:pt x="2041" y="1618"/>
                </a:lnTo>
                <a:lnTo>
                  <a:pt x="2041" y="1134"/>
                </a:lnTo>
                <a:close/>
                <a:moveTo>
                  <a:pt x="2971" y="1671"/>
                </a:moveTo>
                <a:lnTo>
                  <a:pt x="2971" y="1671"/>
                </a:lnTo>
                <a:lnTo>
                  <a:pt x="3017" y="1672"/>
                </a:lnTo>
                <a:lnTo>
                  <a:pt x="3063" y="1676"/>
                </a:lnTo>
                <a:lnTo>
                  <a:pt x="3107" y="1682"/>
                </a:lnTo>
                <a:lnTo>
                  <a:pt x="3151" y="1690"/>
                </a:lnTo>
                <a:lnTo>
                  <a:pt x="3194" y="1699"/>
                </a:lnTo>
                <a:lnTo>
                  <a:pt x="3237" y="1711"/>
                </a:lnTo>
                <a:lnTo>
                  <a:pt x="3278" y="1726"/>
                </a:lnTo>
                <a:lnTo>
                  <a:pt x="3318" y="1741"/>
                </a:lnTo>
                <a:lnTo>
                  <a:pt x="3358" y="1759"/>
                </a:lnTo>
                <a:lnTo>
                  <a:pt x="3396" y="1779"/>
                </a:lnTo>
                <a:lnTo>
                  <a:pt x="3434" y="1800"/>
                </a:lnTo>
                <a:lnTo>
                  <a:pt x="3470" y="1824"/>
                </a:lnTo>
                <a:lnTo>
                  <a:pt x="3505" y="1848"/>
                </a:lnTo>
                <a:lnTo>
                  <a:pt x="3539" y="1875"/>
                </a:lnTo>
                <a:lnTo>
                  <a:pt x="3571" y="1903"/>
                </a:lnTo>
                <a:lnTo>
                  <a:pt x="3602" y="1933"/>
                </a:lnTo>
                <a:lnTo>
                  <a:pt x="3631" y="1963"/>
                </a:lnTo>
                <a:lnTo>
                  <a:pt x="3659" y="1995"/>
                </a:lnTo>
                <a:lnTo>
                  <a:pt x="3686" y="2030"/>
                </a:lnTo>
                <a:lnTo>
                  <a:pt x="3711" y="2065"/>
                </a:lnTo>
                <a:lnTo>
                  <a:pt x="3734" y="2100"/>
                </a:lnTo>
                <a:lnTo>
                  <a:pt x="3755" y="2138"/>
                </a:lnTo>
                <a:lnTo>
                  <a:pt x="3775" y="2176"/>
                </a:lnTo>
                <a:lnTo>
                  <a:pt x="3793" y="2216"/>
                </a:lnTo>
                <a:lnTo>
                  <a:pt x="3809" y="2256"/>
                </a:lnTo>
                <a:lnTo>
                  <a:pt x="3823" y="2298"/>
                </a:lnTo>
                <a:lnTo>
                  <a:pt x="3835" y="2340"/>
                </a:lnTo>
                <a:lnTo>
                  <a:pt x="3845" y="2383"/>
                </a:lnTo>
                <a:lnTo>
                  <a:pt x="3853" y="2427"/>
                </a:lnTo>
                <a:lnTo>
                  <a:pt x="3859" y="2471"/>
                </a:lnTo>
                <a:lnTo>
                  <a:pt x="3862" y="2517"/>
                </a:lnTo>
                <a:lnTo>
                  <a:pt x="3863" y="2563"/>
                </a:lnTo>
                <a:lnTo>
                  <a:pt x="3863" y="2591"/>
                </a:lnTo>
                <a:lnTo>
                  <a:pt x="3861" y="2617"/>
                </a:lnTo>
                <a:lnTo>
                  <a:pt x="3860" y="2645"/>
                </a:lnTo>
                <a:lnTo>
                  <a:pt x="3857" y="2672"/>
                </a:lnTo>
                <a:lnTo>
                  <a:pt x="3853" y="2699"/>
                </a:lnTo>
                <a:lnTo>
                  <a:pt x="3849" y="2726"/>
                </a:lnTo>
                <a:lnTo>
                  <a:pt x="3843" y="2751"/>
                </a:lnTo>
                <a:lnTo>
                  <a:pt x="3838" y="2778"/>
                </a:lnTo>
                <a:lnTo>
                  <a:pt x="3831" y="2802"/>
                </a:lnTo>
                <a:lnTo>
                  <a:pt x="3823" y="2828"/>
                </a:lnTo>
                <a:lnTo>
                  <a:pt x="3814" y="2854"/>
                </a:lnTo>
                <a:lnTo>
                  <a:pt x="3805" y="2878"/>
                </a:lnTo>
                <a:lnTo>
                  <a:pt x="3796" y="2903"/>
                </a:lnTo>
                <a:lnTo>
                  <a:pt x="3786" y="2926"/>
                </a:lnTo>
                <a:lnTo>
                  <a:pt x="3775" y="2950"/>
                </a:lnTo>
                <a:lnTo>
                  <a:pt x="3763" y="2973"/>
                </a:lnTo>
                <a:lnTo>
                  <a:pt x="3410" y="2802"/>
                </a:lnTo>
                <a:lnTo>
                  <a:pt x="3423" y="2776"/>
                </a:lnTo>
                <a:lnTo>
                  <a:pt x="3435" y="2748"/>
                </a:lnTo>
                <a:lnTo>
                  <a:pt x="3446" y="2719"/>
                </a:lnTo>
                <a:lnTo>
                  <a:pt x="3455" y="2689"/>
                </a:lnTo>
                <a:lnTo>
                  <a:pt x="3462" y="2659"/>
                </a:lnTo>
                <a:lnTo>
                  <a:pt x="3466" y="2627"/>
                </a:lnTo>
                <a:lnTo>
                  <a:pt x="3470" y="2595"/>
                </a:lnTo>
                <a:lnTo>
                  <a:pt x="3471" y="2563"/>
                </a:lnTo>
                <a:lnTo>
                  <a:pt x="3470" y="2537"/>
                </a:lnTo>
                <a:lnTo>
                  <a:pt x="3469" y="2512"/>
                </a:lnTo>
                <a:lnTo>
                  <a:pt x="3465" y="2487"/>
                </a:lnTo>
                <a:lnTo>
                  <a:pt x="3461" y="2462"/>
                </a:lnTo>
                <a:lnTo>
                  <a:pt x="3455" y="2438"/>
                </a:lnTo>
                <a:lnTo>
                  <a:pt x="3449" y="2415"/>
                </a:lnTo>
                <a:lnTo>
                  <a:pt x="3441" y="2391"/>
                </a:lnTo>
                <a:lnTo>
                  <a:pt x="3432" y="2369"/>
                </a:lnTo>
                <a:lnTo>
                  <a:pt x="3422" y="2347"/>
                </a:lnTo>
                <a:lnTo>
                  <a:pt x="3411" y="2325"/>
                </a:lnTo>
                <a:lnTo>
                  <a:pt x="3398" y="2304"/>
                </a:lnTo>
                <a:lnTo>
                  <a:pt x="3386" y="2284"/>
                </a:lnTo>
                <a:lnTo>
                  <a:pt x="3372" y="2264"/>
                </a:lnTo>
                <a:lnTo>
                  <a:pt x="3357" y="2245"/>
                </a:lnTo>
                <a:lnTo>
                  <a:pt x="3342" y="2227"/>
                </a:lnTo>
                <a:lnTo>
                  <a:pt x="3325" y="2209"/>
                </a:lnTo>
                <a:lnTo>
                  <a:pt x="3307" y="2193"/>
                </a:lnTo>
                <a:lnTo>
                  <a:pt x="3289" y="2177"/>
                </a:lnTo>
                <a:lnTo>
                  <a:pt x="3270" y="2163"/>
                </a:lnTo>
                <a:lnTo>
                  <a:pt x="3251" y="2149"/>
                </a:lnTo>
                <a:lnTo>
                  <a:pt x="3230" y="2136"/>
                </a:lnTo>
                <a:lnTo>
                  <a:pt x="3210" y="2124"/>
                </a:lnTo>
                <a:lnTo>
                  <a:pt x="3188" y="2113"/>
                </a:lnTo>
                <a:lnTo>
                  <a:pt x="3165" y="2102"/>
                </a:lnTo>
                <a:lnTo>
                  <a:pt x="3143" y="2094"/>
                </a:lnTo>
                <a:lnTo>
                  <a:pt x="3120" y="2086"/>
                </a:lnTo>
                <a:lnTo>
                  <a:pt x="3096" y="2079"/>
                </a:lnTo>
                <a:lnTo>
                  <a:pt x="3072" y="2074"/>
                </a:lnTo>
                <a:lnTo>
                  <a:pt x="3047" y="2069"/>
                </a:lnTo>
                <a:lnTo>
                  <a:pt x="3023" y="2066"/>
                </a:lnTo>
                <a:lnTo>
                  <a:pt x="2997" y="2065"/>
                </a:lnTo>
                <a:lnTo>
                  <a:pt x="2971" y="2063"/>
                </a:lnTo>
                <a:lnTo>
                  <a:pt x="2946" y="2065"/>
                </a:lnTo>
                <a:lnTo>
                  <a:pt x="2920" y="2066"/>
                </a:lnTo>
                <a:lnTo>
                  <a:pt x="2896" y="2069"/>
                </a:lnTo>
                <a:lnTo>
                  <a:pt x="2871" y="2074"/>
                </a:lnTo>
                <a:lnTo>
                  <a:pt x="2847" y="2079"/>
                </a:lnTo>
                <a:lnTo>
                  <a:pt x="2823" y="2086"/>
                </a:lnTo>
                <a:lnTo>
                  <a:pt x="2800" y="2094"/>
                </a:lnTo>
                <a:lnTo>
                  <a:pt x="2778" y="2102"/>
                </a:lnTo>
                <a:lnTo>
                  <a:pt x="2755" y="2113"/>
                </a:lnTo>
                <a:lnTo>
                  <a:pt x="2734" y="2124"/>
                </a:lnTo>
                <a:lnTo>
                  <a:pt x="2713" y="2136"/>
                </a:lnTo>
                <a:lnTo>
                  <a:pt x="2693" y="2149"/>
                </a:lnTo>
                <a:lnTo>
                  <a:pt x="2673" y="2163"/>
                </a:lnTo>
                <a:lnTo>
                  <a:pt x="2654" y="2177"/>
                </a:lnTo>
                <a:lnTo>
                  <a:pt x="2636" y="2193"/>
                </a:lnTo>
                <a:lnTo>
                  <a:pt x="2619" y="2209"/>
                </a:lnTo>
                <a:lnTo>
                  <a:pt x="2603" y="2227"/>
                </a:lnTo>
                <a:lnTo>
                  <a:pt x="2587" y="2245"/>
                </a:lnTo>
                <a:lnTo>
                  <a:pt x="2571" y="2264"/>
                </a:lnTo>
                <a:lnTo>
                  <a:pt x="2558" y="2284"/>
                </a:lnTo>
                <a:lnTo>
                  <a:pt x="2545" y="2304"/>
                </a:lnTo>
                <a:lnTo>
                  <a:pt x="2532" y="2325"/>
                </a:lnTo>
                <a:lnTo>
                  <a:pt x="2521" y="2347"/>
                </a:lnTo>
                <a:lnTo>
                  <a:pt x="2512" y="2369"/>
                </a:lnTo>
                <a:lnTo>
                  <a:pt x="2502" y="2391"/>
                </a:lnTo>
                <a:lnTo>
                  <a:pt x="2494" y="2415"/>
                </a:lnTo>
                <a:lnTo>
                  <a:pt x="2488" y="2438"/>
                </a:lnTo>
                <a:lnTo>
                  <a:pt x="2482" y="2462"/>
                </a:lnTo>
                <a:lnTo>
                  <a:pt x="2478" y="2487"/>
                </a:lnTo>
                <a:lnTo>
                  <a:pt x="2475" y="2512"/>
                </a:lnTo>
                <a:lnTo>
                  <a:pt x="2473" y="2537"/>
                </a:lnTo>
                <a:lnTo>
                  <a:pt x="2472" y="2563"/>
                </a:lnTo>
                <a:lnTo>
                  <a:pt x="2473" y="2588"/>
                </a:lnTo>
                <a:lnTo>
                  <a:pt x="2475" y="2614"/>
                </a:lnTo>
                <a:lnTo>
                  <a:pt x="2478" y="2639"/>
                </a:lnTo>
                <a:lnTo>
                  <a:pt x="2482" y="2663"/>
                </a:lnTo>
                <a:lnTo>
                  <a:pt x="2488" y="2688"/>
                </a:lnTo>
                <a:lnTo>
                  <a:pt x="2494" y="2711"/>
                </a:lnTo>
                <a:lnTo>
                  <a:pt x="2502" y="2734"/>
                </a:lnTo>
                <a:lnTo>
                  <a:pt x="2512" y="2757"/>
                </a:lnTo>
                <a:lnTo>
                  <a:pt x="2521" y="2779"/>
                </a:lnTo>
                <a:lnTo>
                  <a:pt x="2532" y="2801"/>
                </a:lnTo>
                <a:lnTo>
                  <a:pt x="2545" y="2821"/>
                </a:lnTo>
                <a:lnTo>
                  <a:pt x="2558" y="2841"/>
                </a:lnTo>
                <a:lnTo>
                  <a:pt x="2571" y="2861"/>
                </a:lnTo>
                <a:lnTo>
                  <a:pt x="2587" y="2880"/>
                </a:lnTo>
                <a:lnTo>
                  <a:pt x="2603" y="2898"/>
                </a:lnTo>
                <a:lnTo>
                  <a:pt x="2619" y="2916"/>
                </a:lnTo>
                <a:lnTo>
                  <a:pt x="2636" y="2933"/>
                </a:lnTo>
                <a:lnTo>
                  <a:pt x="2654" y="2948"/>
                </a:lnTo>
                <a:lnTo>
                  <a:pt x="2673" y="2963"/>
                </a:lnTo>
                <a:lnTo>
                  <a:pt x="2693" y="2976"/>
                </a:lnTo>
                <a:lnTo>
                  <a:pt x="2713" y="2990"/>
                </a:lnTo>
                <a:lnTo>
                  <a:pt x="2734" y="3002"/>
                </a:lnTo>
                <a:lnTo>
                  <a:pt x="2755" y="3013"/>
                </a:lnTo>
                <a:lnTo>
                  <a:pt x="2778" y="3023"/>
                </a:lnTo>
                <a:lnTo>
                  <a:pt x="2800" y="3032"/>
                </a:lnTo>
                <a:lnTo>
                  <a:pt x="2823" y="3040"/>
                </a:lnTo>
                <a:lnTo>
                  <a:pt x="2847" y="3047"/>
                </a:lnTo>
                <a:lnTo>
                  <a:pt x="2871" y="3052"/>
                </a:lnTo>
                <a:lnTo>
                  <a:pt x="2896" y="3057"/>
                </a:lnTo>
                <a:lnTo>
                  <a:pt x="2920" y="3060"/>
                </a:lnTo>
                <a:lnTo>
                  <a:pt x="2946" y="3061"/>
                </a:lnTo>
                <a:lnTo>
                  <a:pt x="2971" y="3062"/>
                </a:lnTo>
                <a:lnTo>
                  <a:pt x="2994" y="3061"/>
                </a:lnTo>
                <a:lnTo>
                  <a:pt x="3015" y="3060"/>
                </a:lnTo>
                <a:lnTo>
                  <a:pt x="3037" y="3058"/>
                </a:lnTo>
                <a:lnTo>
                  <a:pt x="3058" y="3054"/>
                </a:lnTo>
                <a:lnTo>
                  <a:pt x="3079" y="3051"/>
                </a:lnTo>
                <a:lnTo>
                  <a:pt x="3100" y="3045"/>
                </a:lnTo>
                <a:lnTo>
                  <a:pt x="3120" y="3040"/>
                </a:lnTo>
                <a:lnTo>
                  <a:pt x="3140" y="3033"/>
                </a:lnTo>
                <a:lnTo>
                  <a:pt x="3159" y="3025"/>
                </a:lnTo>
                <a:lnTo>
                  <a:pt x="3178" y="3018"/>
                </a:lnTo>
                <a:lnTo>
                  <a:pt x="3197" y="3009"/>
                </a:lnTo>
                <a:lnTo>
                  <a:pt x="3215" y="2999"/>
                </a:lnTo>
                <a:lnTo>
                  <a:pt x="3232" y="2989"/>
                </a:lnTo>
                <a:lnTo>
                  <a:pt x="3250" y="2977"/>
                </a:lnTo>
                <a:lnTo>
                  <a:pt x="3267" y="2965"/>
                </a:lnTo>
                <a:lnTo>
                  <a:pt x="3283" y="2953"/>
                </a:lnTo>
                <a:lnTo>
                  <a:pt x="3563" y="3229"/>
                </a:lnTo>
                <a:lnTo>
                  <a:pt x="3533" y="3255"/>
                </a:lnTo>
                <a:lnTo>
                  <a:pt x="3502" y="3279"/>
                </a:lnTo>
                <a:lnTo>
                  <a:pt x="3470" y="3303"/>
                </a:lnTo>
                <a:lnTo>
                  <a:pt x="3436" y="3324"/>
                </a:lnTo>
                <a:lnTo>
                  <a:pt x="3402" y="3344"/>
                </a:lnTo>
                <a:lnTo>
                  <a:pt x="3366" y="3362"/>
                </a:lnTo>
                <a:lnTo>
                  <a:pt x="3330" y="3379"/>
                </a:lnTo>
                <a:lnTo>
                  <a:pt x="3294" y="3394"/>
                </a:lnTo>
                <a:lnTo>
                  <a:pt x="3256" y="3408"/>
                </a:lnTo>
                <a:lnTo>
                  <a:pt x="3217" y="3420"/>
                </a:lnTo>
                <a:lnTo>
                  <a:pt x="3178" y="3430"/>
                </a:lnTo>
                <a:lnTo>
                  <a:pt x="3138" y="3439"/>
                </a:lnTo>
                <a:lnTo>
                  <a:pt x="3097" y="3446"/>
                </a:lnTo>
                <a:lnTo>
                  <a:pt x="3056" y="3450"/>
                </a:lnTo>
                <a:lnTo>
                  <a:pt x="3014" y="3453"/>
                </a:lnTo>
                <a:lnTo>
                  <a:pt x="2971" y="3454"/>
                </a:lnTo>
                <a:lnTo>
                  <a:pt x="2926" y="3453"/>
                </a:lnTo>
                <a:lnTo>
                  <a:pt x="2880" y="3450"/>
                </a:lnTo>
                <a:lnTo>
                  <a:pt x="2835" y="3444"/>
                </a:lnTo>
                <a:lnTo>
                  <a:pt x="2792" y="3435"/>
                </a:lnTo>
                <a:lnTo>
                  <a:pt x="2749" y="3427"/>
                </a:lnTo>
                <a:lnTo>
                  <a:pt x="2706" y="3414"/>
                </a:lnTo>
                <a:lnTo>
                  <a:pt x="2665" y="3400"/>
                </a:lnTo>
                <a:lnTo>
                  <a:pt x="2625" y="3384"/>
                </a:lnTo>
                <a:lnTo>
                  <a:pt x="2585" y="3366"/>
                </a:lnTo>
                <a:lnTo>
                  <a:pt x="2547" y="3346"/>
                </a:lnTo>
                <a:lnTo>
                  <a:pt x="2510" y="3325"/>
                </a:lnTo>
                <a:lnTo>
                  <a:pt x="2473" y="3302"/>
                </a:lnTo>
                <a:lnTo>
                  <a:pt x="2439" y="3277"/>
                </a:lnTo>
                <a:lnTo>
                  <a:pt x="2405" y="3250"/>
                </a:lnTo>
                <a:lnTo>
                  <a:pt x="2373" y="3223"/>
                </a:lnTo>
                <a:lnTo>
                  <a:pt x="2342" y="3193"/>
                </a:lnTo>
                <a:lnTo>
                  <a:pt x="2312" y="3162"/>
                </a:lnTo>
                <a:lnTo>
                  <a:pt x="2284" y="3130"/>
                </a:lnTo>
                <a:lnTo>
                  <a:pt x="2257" y="3096"/>
                </a:lnTo>
                <a:lnTo>
                  <a:pt x="2232" y="3061"/>
                </a:lnTo>
                <a:lnTo>
                  <a:pt x="2209" y="3025"/>
                </a:lnTo>
                <a:lnTo>
                  <a:pt x="2188" y="2987"/>
                </a:lnTo>
                <a:lnTo>
                  <a:pt x="2168" y="2950"/>
                </a:lnTo>
                <a:lnTo>
                  <a:pt x="2150" y="2909"/>
                </a:lnTo>
                <a:lnTo>
                  <a:pt x="2134" y="2869"/>
                </a:lnTo>
                <a:lnTo>
                  <a:pt x="2120" y="2828"/>
                </a:lnTo>
                <a:lnTo>
                  <a:pt x="2109" y="2786"/>
                </a:lnTo>
                <a:lnTo>
                  <a:pt x="2099" y="2742"/>
                </a:lnTo>
                <a:lnTo>
                  <a:pt x="2091" y="2699"/>
                </a:lnTo>
                <a:lnTo>
                  <a:pt x="2085" y="2654"/>
                </a:lnTo>
                <a:lnTo>
                  <a:pt x="2081" y="2608"/>
                </a:lnTo>
                <a:lnTo>
                  <a:pt x="2080" y="2563"/>
                </a:lnTo>
                <a:lnTo>
                  <a:pt x="2081" y="2517"/>
                </a:lnTo>
                <a:lnTo>
                  <a:pt x="2085" y="2471"/>
                </a:lnTo>
                <a:lnTo>
                  <a:pt x="2091" y="2427"/>
                </a:lnTo>
                <a:lnTo>
                  <a:pt x="2099" y="2383"/>
                </a:lnTo>
                <a:lnTo>
                  <a:pt x="2109" y="2340"/>
                </a:lnTo>
                <a:lnTo>
                  <a:pt x="2120" y="2298"/>
                </a:lnTo>
                <a:lnTo>
                  <a:pt x="2134" y="2256"/>
                </a:lnTo>
                <a:lnTo>
                  <a:pt x="2150" y="2216"/>
                </a:lnTo>
                <a:lnTo>
                  <a:pt x="2168" y="2176"/>
                </a:lnTo>
                <a:lnTo>
                  <a:pt x="2188" y="2138"/>
                </a:lnTo>
                <a:lnTo>
                  <a:pt x="2209" y="2100"/>
                </a:lnTo>
                <a:lnTo>
                  <a:pt x="2232" y="2065"/>
                </a:lnTo>
                <a:lnTo>
                  <a:pt x="2257" y="2030"/>
                </a:lnTo>
                <a:lnTo>
                  <a:pt x="2284" y="1995"/>
                </a:lnTo>
                <a:lnTo>
                  <a:pt x="2312" y="1963"/>
                </a:lnTo>
                <a:lnTo>
                  <a:pt x="2342" y="1933"/>
                </a:lnTo>
                <a:lnTo>
                  <a:pt x="2373" y="1903"/>
                </a:lnTo>
                <a:lnTo>
                  <a:pt x="2405" y="1875"/>
                </a:lnTo>
                <a:lnTo>
                  <a:pt x="2439" y="1848"/>
                </a:lnTo>
                <a:lnTo>
                  <a:pt x="2473" y="1824"/>
                </a:lnTo>
                <a:lnTo>
                  <a:pt x="2510" y="1800"/>
                </a:lnTo>
                <a:lnTo>
                  <a:pt x="2547" y="1779"/>
                </a:lnTo>
                <a:lnTo>
                  <a:pt x="2585" y="1759"/>
                </a:lnTo>
                <a:lnTo>
                  <a:pt x="2625" y="1741"/>
                </a:lnTo>
                <a:lnTo>
                  <a:pt x="2665" y="1726"/>
                </a:lnTo>
                <a:lnTo>
                  <a:pt x="2706" y="1711"/>
                </a:lnTo>
                <a:lnTo>
                  <a:pt x="2749" y="1699"/>
                </a:lnTo>
                <a:lnTo>
                  <a:pt x="2792" y="1690"/>
                </a:lnTo>
                <a:lnTo>
                  <a:pt x="2835" y="1682"/>
                </a:lnTo>
                <a:lnTo>
                  <a:pt x="2880" y="1676"/>
                </a:lnTo>
                <a:lnTo>
                  <a:pt x="2926" y="1672"/>
                </a:lnTo>
                <a:lnTo>
                  <a:pt x="2971" y="1671"/>
                </a:lnTo>
                <a:close/>
                <a:moveTo>
                  <a:pt x="4858" y="3824"/>
                </a:moveTo>
                <a:lnTo>
                  <a:pt x="4858" y="3824"/>
                </a:lnTo>
                <a:lnTo>
                  <a:pt x="4328" y="3824"/>
                </a:lnTo>
                <a:lnTo>
                  <a:pt x="4328" y="4208"/>
                </a:lnTo>
                <a:lnTo>
                  <a:pt x="4702" y="4208"/>
                </a:lnTo>
                <a:lnTo>
                  <a:pt x="4858" y="3824"/>
                </a:lnTo>
                <a:close/>
                <a:moveTo>
                  <a:pt x="1064" y="3824"/>
                </a:moveTo>
                <a:lnTo>
                  <a:pt x="1064" y="3824"/>
                </a:lnTo>
                <a:lnTo>
                  <a:pt x="1594" y="3824"/>
                </a:lnTo>
                <a:lnTo>
                  <a:pt x="1594" y="4208"/>
                </a:lnTo>
                <a:lnTo>
                  <a:pt x="1219" y="4208"/>
                </a:lnTo>
                <a:lnTo>
                  <a:pt x="1064" y="3824"/>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spcBef>
                <a:spcPts val="0"/>
              </a:spcBef>
              <a:spcAft>
                <a:spcPts val="0"/>
              </a:spcAft>
              <a:defRPr/>
            </a:pPr>
            <a:endParaRPr lang="zh-CN" altLang="en-US" sz="1600">
              <a:solidFill>
                <a:schemeClr val="bg1"/>
              </a:solidFill>
              <a:cs typeface="+mn-ea"/>
              <a:sym typeface="+mn-lt"/>
            </a:endParaRPr>
          </a:p>
        </p:txBody>
      </p:sp>
      <p:sp>
        <p:nvSpPr>
          <p:cNvPr id="17" name="文本框 16"/>
          <p:cNvSpPr txBox="1"/>
          <p:nvPr/>
        </p:nvSpPr>
        <p:spPr>
          <a:xfrm>
            <a:off x="8356062" y="4232822"/>
            <a:ext cx="2529840" cy="1476375"/>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en-US" sz="1200" dirty="0">
                <a:solidFill>
                  <a:schemeClr val="bg1"/>
                </a:solidFill>
                <a:cs typeface="+mn-ea"/>
                <a:sym typeface="+mn-lt"/>
              </a:rPr>
              <a:t>Please enter text </a:t>
            </a:r>
            <a:r>
              <a:rPr lang="en-US" sz="1200" dirty="0" err="1">
                <a:solidFill>
                  <a:schemeClr val="bg1"/>
                </a:solidFill>
                <a:cs typeface="+mn-ea"/>
                <a:sym typeface="+mn-lt"/>
              </a:rPr>
              <a:t>here.Please</a:t>
            </a:r>
            <a:r>
              <a:rPr lang="en-US" sz="1200" dirty="0">
                <a:solidFill>
                  <a:schemeClr val="bg1"/>
                </a:solidFill>
                <a:cs typeface="+mn-ea"/>
                <a:sym typeface="+mn-lt"/>
              </a:rPr>
              <a:t> enter text </a:t>
            </a:r>
            <a:r>
              <a:rPr lang="en-US" sz="1200" dirty="0" err="1">
                <a:solidFill>
                  <a:schemeClr val="bg1"/>
                </a:solidFill>
                <a:cs typeface="+mn-ea"/>
                <a:sym typeface="+mn-lt"/>
              </a:rPr>
              <a:t>here.Please</a:t>
            </a:r>
            <a:r>
              <a:rPr lang="en-US" sz="1200" dirty="0">
                <a:solidFill>
                  <a:schemeClr val="bg1"/>
                </a:solidFill>
                <a:cs typeface="+mn-ea"/>
                <a:sym typeface="+mn-lt"/>
              </a:rPr>
              <a:t> enter text </a:t>
            </a:r>
            <a:r>
              <a:rPr lang="en-US" sz="1200" dirty="0" err="1">
                <a:solidFill>
                  <a:schemeClr val="bg1"/>
                </a:solidFill>
                <a:cs typeface="+mn-ea"/>
                <a:sym typeface="+mn-lt"/>
              </a:rPr>
              <a:t>here.Please</a:t>
            </a:r>
            <a:r>
              <a:rPr lang="en-US" sz="1200" dirty="0">
                <a:solidFill>
                  <a:schemeClr val="bg1"/>
                </a:solidFill>
                <a:cs typeface="+mn-ea"/>
                <a:sym typeface="+mn-lt"/>
              </a:rPr>
              <a:t> enter text </a:t>
            </a:r>
            <a:r>
              <a:rPr lang="en-US" sz="1200" dirty="0" err="1">
                <a:solidFill>
                  <a:schemeClr val="bg1"/>
                </a:solidFill>
                <a:cs typeface="+mn-ea"/>
                <a:sym typeface="+mn-lt"/>
              </a:rPr>
              <a:t>here.Please</a:t>
            </a:r>
            <a:r>
              <a:rPr lang="en-US" sz="1200" dirty="0">
                <a:solidFill>
                  <a:schemeClr val="bg1"/>
                </a:solidFill>
                <a:cs typeface="+mn-ea"/>
                <a:sym typeface="+mn-lt"/>
              </a:rPr>
              <a:t> enter text </a:t>
            </a:r>
            <a:r>
              <a:rPr lang="en-US" sz="1200" dirty="0" err="1">
                <a:solidFill>
                  <a:schemeClr val="bg1"/>
                </a:solidFill>
                <a:cs typeface="+mn-ea"/>
                <a:sym typeface="+mn-lt"/>
              </a:rPr>
              <a:t>here.Please</a:t>
            </a:r>
            <a:r>
              <a:rPr lang="en-US" sz="1200" dirty="0">
                <a:solidFill>
                  <a:schemeClr val="bg1"/>
                </a:solidFill>
                <a:cs typeface="+mn-ea"/>
                <a:sym typeface="+mn-lt"/>
              </a:rPr>
              <a:t> enter text here</a:t>
            </a:r>
            <a:endParaRPr lang="en-US" sz="1200" dirty="0">
              <a:solidFill>
                <a:schemeClr val="bg1"/>
              </a:solidFill>
              <a:cs typeface="+mn-ea"/>
              <a:sym typeface="+mn-lt"/>
            </a:endParaRPr>
          </a:p>
        </p:txBody>
      </p:sp>
      <p:sp>
        <p:nvSpPr>
          <p:cNvPr id="18" name="文本框 17"/>
          <p:cNvSpPr txBox="1"/>
          <p:nvPr/>
        </p:nvSpPr>
        <p:spPr>
          <a:xfrm>
            <a:off x="8323677" y="3653702"/>
            <a:ext cx="2529840" cy="645160"/>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gn="ctr">
              <a:lnSpc>
                <a:spcPct val="150000"/>
              </a:lnSpc>
            </a:pPr>
            <a:r>
              <a:rPr lang="zh-CN" altLang="en-US" sz="2400">
                <a:solidFill>
                  <a:schemeClr val="bg1"/>
                </a:solidFill>
                <a:cs typeface="+mn-ea"/>
                <a:sym typeface="+mn-lt"/>
              </a:rPr>
              <a:t>输入标题</a:t>
            </a:r>
            <a:endParaRPr lang="zh-CN" altLang="en-US" sz="2400">
              <a:solidFill>
                <a:schemeClr val="bg1"/>
              </a:solidFill>
              <a:cs typeface="+mn-ea"/>
              <a:sym typeface="+mn-lt"/>
            </a:endParaRPr>
          </a:p>
        </p:txBody>
      </p:sp>
      <p:graphicFrame>
        <p:nvGraphicFramePr>
          <p:cNvPr id="24" name="图示 23"/>
          <p:cNvGraphicFramePr/>
          <p:nvPr/>
        </p:nvGraphicFramePr>
        <p:xfrm>
          <a:off x="6377940" y="2412365"/>
          <a:ext cx="5200650" cy="336423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5" name="文本框 24"/>
          <p:cNvSpPr txBox="1"/>
          <p:nvPr/>
        </p:nvSpPr>
        <p:spPr>
          <a:xfrm>
            <a:off x="6518275" y="1092200"/>
            <a:ext cx="1689735" cy="368300"/>
          </a:xfrm>
          <a:prstGeom prst="rect">
            <a:avLst/>
          </a:prstGeom>
          <a:noFill/>
        </p:spPr>
        <p:txBody>
          <a:bodyPr wrap="square" rtlCol="0">
            <a:spAutoFit/>
          </a:bodyPr>
          <a:p>
            <a:r>
              <a:rPr lang="zh-CN" altLang="en-US"/>
              <a:t>宏观经济</a:t>
            </a:r>
            <a:endParaRPr lang="zh-CN" altLang="en-US"/>
          </a:p>
        </p:txBody>
      </p:sp>
      <p:sp>
        <p:nvSpPr>
          <p:cNvPr id="26" name="文本框 25"/>
          <p:cNvSpPr txBox="1"/>
          <p:nvPr/>
        </p:nvSpPr>
        <p:spPr>
          <a:xfrm>
            <a:off x="10092690" y="1047750"/>
            <a:ext cx="1689735" cy="368300"/>
          </a:xfrm>
          <a:prstGeom prst="rect">
            <a:avLst/>
          </a:prstGeom>
          <a:noFill/>
        </p:spPr>
        <p:txBody>
          <a:bodyPr wrap="square" rtlCol="0">
            <a:spAutoFit/>
          </a:bodyPr>
          <a:p>
            <a:r>
              <a:rPr lang="zh-CN" altLang="en-US"/>
              <a:t>股票收益</a:t>
            </a:r>
            <a:endParaRPr lang="zh-CN" altLang="en-US"/>
          </a:p>
        </p:txBody>
      </p:sp>
      <p:sp>
        <p:nvSpPr>
          <p:cNvPr id="27" name="右箭头 26"/>
          <p:cNvSpPr/>
          <p:nvPr/>
        </p:nvSpPr>
        <p:spPr>
          <a:xfrm>
            <a:off x="7936865" y="1449705"/>
            <a:ext cx="175069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0" name="直接箭头连接符 29"/>
          <p:cNvCxnSpPr/>
          <p:nvPr/>
        </p:nvCxnSpPr>
        <p:spPr>
          <a:xfrm>
            <a:off x="6833235" y="1525270"/>
            <a:ext cx="1812290" cy="2190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8463280" y="1049020"/>
            <a:ext cx="1554480" cy="368300"/>
          </a:xfrm>
          <a:prstGeom prst="rect">
            <a:avLst/>
          </a:prstGeom>
          <a:noFill/>
        </p:spPr>
        <p:txBody>
          <a:bodyPr wrap="square" rtlCol="0">
            <a:spAutoFit/>
          </a:bodyPr>
          <a:p>
            <a:r>
              <a:rPr lang="zh-CN" altLang="en-US"/>
              <a:t>影响</a:t>
            </a:r>
            <a:endParaRPr lang="zh-CN" altLang="en-US"/>
          </a:p>
        </p:txBody>
      </p:sp>
      <p:cxnSp>
        <p:nvCxnSpPr>
          <p:cNvPr id="33" name="直接箭头连接符 32"/>
          <p:cNvCxnSpPr/>
          <p:nvPr/>
        </p:nvCxnSpPr>
        <p:spPr>
          <a:xfrm flipV="1">
            <a:off x="9370695" y="1557655"/>
            <a:ext cx="1356995" cy="2120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p:tgtEl>
                                          <p:spTgt spid="18"/>
                                        </p:tgtEl>
                                        <p:attrNameLst>
                                          <p:attrName>ppt_y</p:attrName>
                                        </p:attrNameLst>
                                      </p:cBhvr>
                                      <p:tavLst>
                                        <p:tav tm="0">
                                          <p:val>
                                            <p:strVal val="#ppt_y+#ppt_h*1.125000"/>
                                          </p:val>
                                        </p:tav>
                                        <p:tav tm="100000">
                                          <p:val>
                                            <p:strVal val="#ppt_y"/>
                                          </p:val>
                                        </p:tav>
                                      </p:tavLst>
                                    </p:anim>
                                    <p:animEffect transition="in" filter="wipe(up)">
                                      <p:cBhvr>
                                        <p:cTn id="12" dur="500"/>
                                        <p:tgtEl>
                                          <p:spTgt spid="18"/>
                                        </p:tgtEl>
                                      </p:cBhvr>
                                    </p:animEffect>
                                  </p:childTnLst>
                                </p:cTn>
                              </p:par>
                            </p:childTnLst>
                          </p:cTn>
                        </p:par>
                        <p:par>
                          <p:cTn id="13" fill="hold">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p:tgtEl>
                                          <p:spTgt spid="17"/>
                                        </p:tgtEl>
                                        <p:attrNameLst>
                                          <p:attrName>ppt_y</p:attrName>
                                        </p:attrNameLst>
                                      </p:cBhvr>
                                      <p:tavLst>
                                        <p:tav tm="0">
                                          <p:val>
                                            <p:strVal val="#ppt_y+#ppt_h*1.125000"/>
                                          </p:val>
                                        </p:tav>
                                        <p:tav tm="100000">
                                          <p:val>
                                            <p:strVal val="#ppt_y"/>
                                          </p:val>
                                        </p:tav>
                                      </p:tavLst>
                                    </p:anim>
                                    <p:animEffect transition="in" filter="wipe(up)">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p:bldP spid="18" grpId="0"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a:off x="645459" y="484095"/>
            <a:ext cx="537883" cy="510988"/>
            <a:chOff x="753035" y="201706"/>
            <a:chExt cx="537883" cy="510988"/>
          </a:xfrm>
        </p:grpSpPr>
        <p:sp>
          <p:nvSpPr>
            <p:cNvPr id="8" name="矩形: 圆角 2"/>
            <p:cNvSpPr/>
            <p:nvPr/>
          </p:nvSpPr>
          <p:spPr>
            <a:xfrm>
              <a:off x="887506" y="309282"/>
              <a:ext cx="403412" cy="40341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1" name="矩形: 圆角 30"/>
            <p:cNvSpPr/>
            <p:nvPr/>
          </p:nvSpPr>
          <p:spPr>
            <a:xfrm>
              <a:off x="753035" y="201706"/>
              <a:ext cx="403412" cy="403412"/>
            </a:xfrm>
            <a:prstGeom prst="roundRect">
              <a:avLst/>
            </a:prstGeom>
            <a:noFill/>
            <a:ln w="38100">
              <a:solidFill>
                <a:srgbClr val="C1A3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9" name="TextBox 7"/>
          <p:cNvSpPr txBox="1"/>
          <p:nvPr/>
        </p:nvSpPr>
        <p:spPr>
          <a:xfrm>
            <a:off x="1317813" y="464097"/>
            <a:ext cx="1808480" cy="583565"/>
          </a:xfrm>
          <a:prstGeom prst="rect">
            <a:avLst/>
          </a:prstGeom>
          <a:noFill/>
        </p:spPr>
        <p:txBody>
          <a:bodyPr wrap="none" rtlCol="0">
            <a:spAutoFit/>
          </a:bodyPr>
          <a:p>
            <a:r>
              <a:rPr lang="zh-CN" altLang="en-US" sz="3200" dirty="0">
                <a:solidFill>
                  <a:schemeClr val="tx1">
                    <a:lumMod val="85000"/>
                    <a:lumOff val="15000"/>
                  </a:schemeClr>
                </a:solidFill>
                <a:cs typeface="+mn-ea"/>
                <a:sym typeface="+mn-lt"/>
              </a:rPr>
              <a:t>写作思路</a:t>
            </a:r>
            <a:endParaRPr lang="zh-CN" altLang="en-US" sz="3200" dirty="0">
              <a:solidFill>
                <a:schemeClr val="tx1">
                  <a:lumMod val="85000"/>
                  <a:lumOff val="15000"/>
                </a:schemeClr>
              </a:solidFill>
              <a:cs typeface="+mn-ea"/>
              <a:sym typeface="+mn-lt"/>
            </a:endParaRPr>
          </a:p>
        </p:txBody>
      </p:sp>
      <p:graphicFrame>
        <p:nvGraphicFramePr>
          <p:cNvPr id="3" name="图示 2"/>
          <p:cNvGraphicFramePr/>
          <p:nvPr/>
        </p:nvGraphicFramePr>
        <p:xfrm>
          <a:off x="838200" y="1282700"/>
          <a:ext cx="10771505" cy="48945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838200" y="1825625"/>
            <a:ext cx="10771505" cy="4351655"/>
          </a:xfrm>
        </p:spPr>
        <p:txBody>
          <a:bodyPr>
            <a:normAutofit lnSpcReduction="10000"/>
          </a:bodyPr>
          <a:p>
            <a:pPr marL="0" indent="0">
              <a:buNone/>
            </a:pPr>
            <a:r>
              <a:rPr lang="zh-CN" altLang="en-US" sz="2400" b="1">
                <a:sym typeface="+mn-ea"/>
              </a:rPr>
              <a:t>重要性</a:t>
            </a:r>
            <a:r>
              <a:rPr lang="zh-CN" altLang="en-US" sz="2400">
                <a:sym typeface="+mn-ea"/>
              </a:rPr>
              <a:t>：</a:t>
            </a:r>
            <a:r>
              <a:rPr lang="en-US" altLang="zh-CN" sz="2400">
                <a:sym typeface="+mn-ea"/>
              </a:rPr>
              <a:t>   </a:t>
            </a:r>
            <a:r>
              <a:rPr lang="zh-CN" altLang="en-US" sz="2000"/>
              <a:t>研究宏观经济影响股票收益的渠道的重要性和必要性</a:t>
            </a:r>
            <a:endParaRPr lang="zh-CN" altLang="en-US" sz="2400"/>
          </a:p>
          <a:p>
            <a:pPr marL="0" indent="0">
              <a:buNone/>
            </a:pPr>
            <a:r>
              <a:rPr lang="zh-CN" altLang="en-US" sz="2400" b="1">
                <a:sym typeface="+mn-ea"/>
              </a:rPr>
              <a:t>技术支持：</a:t>
            </a:r>
            <a:r>
              <a:rPr lang="zh-CN" altLang="en-US" sz="2000"/>
              <a:t>机器学习技术和情感跟踪技术</a:t>
            </a:r>
            <a:endParaRPr lang="zh-CN" altLang="en-US" sz="2000"/>
          </a:p>
          <a:p>
            <a:pPr marL="0" indent="0">
              <a:buNone/>
            </a:pPr>
            <a:r>
              <a:rPr lang="zh-CN" altLang="en-US" sz="2400" b="1">
                <a:sym typeface="+mn-ea"/>
              </a:rPr>
              <a:t>客观条件：</a:t>
            </a:r>
            <a:r>
              <a:rPr lang="zh-CN" altLang="en-US" sz="2000"/>
              <a:t>中国股票市场的情况为研究IMSs与股票收益之间的关系提供了可行的客观条件</a:t>
            </a:r>
            <a:endParaRPr lang="zh-CN" altLang="en-US" sz="2000"/>
          </a:p>
          <a:p>
            <a:pPr marL="0" indent="0">
              <a:buNone/>
            </a:pPr>
            <a:r>
              <a:rPr lang="zh-CN" altLang="en-US" sz="2400" b="1"/>
              <a:t>研究内容：</a:t>
            </a:r>
            <a:r>
              <a:rPr lang="zh-CN" altLang="en-US" sz="2000"/>
              <a:t>①理论模型</a:t>
            </a:r>
            <a:r>
              <a:rPr lang="en-US" altLang="zh-CN" sz="2000"/>
              <a:t>+</a:t>
            </a:r>
            <a:r>
              <a:rPr lang="en-US" altLang="zh-CN" sz="2000"/>
              <a:t>实证研究来解释IMSs如何影响股票收益</a:t>
            </a:r>
            <a:endParaRPr lang="zh-CN" altLang="en-US" sz="2000"/>
          </a:p>
          <a:p>
            <a:pPr marL="0" indent="0">
              <a:buNone/>
            </a:pPr>
            <a:r>
              <a:rPr lang="en-US" altLang="zh-CN" sz="2400"/>
              <a:t>                 </a:t>
            </a:r>
            <a:r>
              <a:rPr lang="zh-CN" altLang="en-US" sz="2000"/>
              <a:t>②</a:t>
            </a:r>
            <a:r>
              <a:rPr lang="en-US" altLang="zh-CN" sz="2000"/>
              <a:t>检验不同情绪对股票收益的影响是否同质</a:t>
            </a:r>
            <a:endParaRPr lang="en-US" altLang="zh-CN" sz="2000"/>
          </a:p>
          <a:p>
            <a:pPr marL="0" indent="0">
              <a:buNone/>
            </a:pPr>
            <a:r>
              <a:rPr lang="en-US" altLang="zh-CN" sz="2000"/>
              <a:t>                     </a:t>
            </a:r>
            <a:r>
              <a:rPr lang="zh-CN" altLang="en-US" sz="2000"/>
              <a:t>③估计使用</a:t>
            </a:r>
            <a:r>
              <a:rPr lang="en-US" altLang="zh-CN" sz="2000"/>
              <a:t>IMS</a:t>
            </a:r>
            <a:r>
              <a:rPr lang="zh-CN" altLang="en-US" sz="2000"/>
              <a:t>是否可以提高股票收益的可预测性</a:t>
            </a:r>
            <a:endParaRPr lang="zh-CN" altLang="en-US" sz="2000"/>
          </a:p>
          <a:p>
            <a:pPr marL="0" indent="0">
              <a:buNone/>
            </a:pPr>
            <a:r>
              <a:rPr lang="zh-CN" altLang="en-US" sz="2400" b="1"/>
              <a:t>贡献</a:t>
            </a:r>
            <a:r>
              <a:rPr lang="zh-CN" altLang="en-US" sz="2400"/>
              <a:t>：</a:t>
            </a:r>
            <a:r>
              <a:rPr lang="en-US" altLang="zh-CN" sz="2400"/>
              <a:t>       </a:t>
            </a:r>
            <a:r>
              <a:rPr lang="zh-CN" altLang="en-US" sz="2000"/>
              <a:t>①提出了一个描述股票收益与市场误解之间关系的模型</a:t>
            </a:r>
            <a:endParaRPr lang="zh-CN" altLang="en-US" sz="2000"/>
          </a:p>
          <a:p>
            <a:pPr marL="0" indent="0">
              <a:buNone/>
            </a:pPr>
            <a:r>
              <a:rPr lang="en-US" altLang="zh-CN" sz="2400"/>
              <a:t>                 </a:t>
            </a:r>
            <a:r>
              <a:rPr lang="zh-CN" altLang="en-US" sz="2000"/>
              <a:t>②提高了投资者情绪提取的精度并且降低成本（相较于其他的情绪调查方法）</a:t>
            </a:r>
            <a:endParaRPr lang="zh-CN" altLang="en-US" sz="2000"/>
          </a:p>
          <a:p>
            <a:pPr marL="0" indent="0">
              <a:buNone/>
            </a:pPr>
            <a:r>
              <a:rPr lang="en-US" altLang="zh-CN" sz="2000"/>
              <a:t>                    </a:t>
            </a:r>
            <a:r>
              <a:rPr lang="zh-CN" altLang="en-US" sz="2000"/>
              <a:t>③情绪得到了细分，且为了减轻情绪与宏观经济因素之间可能的相关性，使用</a:t>
            </a:r>
            <a:r>
              <a:rPr lang="en-US" altLang="zh-CN" sz="2000"/>
              <a:t>   </a:t>
            </a:r>
            <a:endParaRPr lang="en-US" altLang="zh-CN" sz="2000"/>
          </a:p>
          <a:p>
            <a:pPr marL="0" indent="0">
              <a:buNone/>
            </a:pPr>
            <a:r>
              <a:rPr lang="en-US" altLang="zh-CN" sz="2000"/>
              <a:t>                        </a:t>
            </a:r>
            <a:r>
              <a:rPr lang="zh-CN" altLang="en-US" sz="2000"/>
              <a:t>了正交化的详细情绪及其第一个主成分来检验IMSs对股票收益的净效应</a:t>
            </a:r>
            <a:endParaRPr lang="zh-CN" altLang="en-US" sz="2000"/>
          </a:p>
        </p:txBody>
      </p:sp>
      <p:grpSp>
        <p:nvGrpSpPr>
          <p:cNvPr id="7" name="组合 6"/>
          <p:cNvGrpSpPr/>
          <p:nvPr/>
        </p:nvGrpSpPr>
        <p:grpSpPr>
          <a:xfrm>
            <a:off x="645459" y="484095"/>
            <a:ext cx="537883" cy="510988"/>
            <a:chOff x="753035" y="201706"/>
            <a:chExt cx="537883" cy="510988"/>
          </a:xfrm>
        </p:grpSpPr>
        <p:sp>
          <p:nvSpPr>
            <p:cNvPr id="8" name="矩形: 圆角 2"/>
            <p:cNvSpPr/>
            <p:nvPr/>
          </p:nvSpPr>
          <p:spPr>
            <a:xfrm>
              <a:off x="887506" y="309282"/>
              <a:ext cx="403412" cy="40341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1" name="矩形: 圆角 30"/>
            <p:cNvSpPr/>
            <p:nvPr/>
          </p:nvSpPr>
          <p:spPr>
            <a:xfrm>
              <a:off x="753035" y="201706"/>
              <a:ext cx="403412" cy="403412"/>
            </a:xfrm>
            <a:prstGeom prst="roundRect">
              <a:avLst/>
            </a:prstGeom>
            <a:noFill/>
            <a:ln w="38100">
              <a:solidFill>
                <a:srgbClr val="C1A3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9" name="TextBox 7"/>
          <p:cNvSpPr txBox="1"/>
          <p:nvPr/>
        </p:nvSpPr>
        <p:spPr>
          <a:xfrm>
            <a:off x="1317813" y="464097"/>
            <a:ext cx="995680" cy="583565"/>
          </a:xfrm>
          <a:prstGeom prst="rect">
            <a:avLst/>
          </a:prstGeom>
          <a:noFill/>
        </p:spPr>
        <p:txBody>
          <a:bodyPr wrap="none" rtlCol="0">
            <a:spAutoFit/>
          </a:bodyPr>
          <a:p>
            <a:r>
              <a:rPr lang="zh-CN" altLang="en-US" sz="3200" dirty="0">
                <a:solidFill>
                  <a:schemeClr val="tx1">
                    <a:lumMod val="85000"/>
                    <a:lumOff val="15000"/>
                  </a:schemeClr>
                </a:solidFill>
                <a:cs typeface="+mn-ea"/>
                <a:sym typeface="+mn-lt"/>
              </a:rPr>
              <a:t>介绍</a:t>
            </a:r>
            <a:endParaRPr lang="zh-CN" altLang="en-US" sz="3200" dirty="0">
              <a:solidFill>
                <a:schemeClr val="tx1">
                  <a:lumMod val="85000"/>
                  <a:lumOff val="15000"/>
                </a:schemeClr>
              </a:solidFill>
              <a:cs typeface="+mn-ea"/>
              <a:sym typeface="+mn-lt"/>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sz="half" idx="1"/>
          </p:nvPr>
        </p:nvSpPr>
        <p:spPr/>
        <p:txBody>
          <a:bodyPr/>
          <a:p>
            <a:r>
              <a:rPr lang="zh-CN" altLang="en-US"/>
              <a:t>情绪如何影响资产市场？</a:t>
            </a:r>
            <a:endParaRPr lang="zh-CN" altLang="en-US"/>
          </a:p>
          <a:p>
            <a:endParaRPr lang="zh-CN" altLang="en-US"/>
          </a:p>
        </p:txBody>
      </p:sp>
      <p:sp>
        <p:nvSpPr>
          <p:cNvPr id="7" name="内容占位符 6"/>
          <p:cNvSpPr>
            <a:spLocks noGrp="1"/>
          </p:cNvSpPr>
          <p:nvPr>
            <p:ph sz="half" idx="2"/>
          </p:nvPr>
        </p:nvSpPr>
        <p:spPr>
          <a:xfrm>
            <a:off x="6172200" y="1825625"/>
            <a:ext cx="5513070" cy="4351655"/>
          </a:xfrm>
        </p:spPr>
        <p:txBody>
          <a:bodyPr/>
          <a:p>
            <a:r>
              <a:rPr lang="zh-CN" altLang="en-US"/>
              <a:t>宏观经济因素对股票市场的影响</a:t>
            </a:r>
            <a:endParaRPr lang="zh-CN" altLang="en-US"/>
          </a:p>
        </p:txBody>
      </p:sp>
      <p:sp>
        <p:nvSpPr>
          <p:cNvPr id="8" name="TextBox 7"/>
          <p:cNvSpPr txBox="1"/>
          <p:nvPr/>
        </p:nvSpPr>
        <p:spPr>
          <a:xfrm>
            <a:off x="1317813" y="464097"/>
            <a:ext cx="1808480" cy="583565"/>
          </a:xfrm>
          <a:prstGeom prst="rect">
            <a:avLst/>
          </a:prstGeom>
          <a:noFill/>
        </p:spPr>
        <p:txBody>
          <a:bodyPr wrap="none" rtlCol="0">
            <a:spAutoFit/>
          </a:bodyPr>
          <a:p>
            <a:r>
              <a:rPr lang="zh-CN" altLang="en-US" sz="3200" dirty="0">
                <a:solidFill>
                  <a:schemeClr val="tx1">
                    <a:lumMod val="85000"/>
                    <a:lumOff val="15000"/>
                  </a:schemeClr>
                </a:solidFill>
                <a:cs typeface="+mn-ea"/>
                <a:sym typeface="+mn-lt"/>
              </a:rPr>
              <a:t>文献综述</a:t>
            </a:r>
            <a:endParaRPr lang="zh-CN" altLang="en-US" sz="3200" dirty="0">
              <a:solidFill>
                <a:schemeClr val="tx1">
                  <a:lumMod val="85000"/>
                  <a:lumOff val="15000"/>
                </a:schemeClr>
              </a:solidFill>
              <a:cs typeface="+mn-ea"/>
              <a:sym typeface="+mn-lt"/>
            </a:endParaRPr>
          </a:p>
        </p:txBody>
      </p:sp>
      <p:grpSp>
        <p:nvGrpSpPr>
          <p:cNvPr id="9" name="组合 8"/>
          <p:cNvGrpSpPr/>
          <p:nvPr/>
        </p:nvGrpSpPr>
        <p:grpSpPr>
          <a:xfrm>
            <a:off x="645459" y="484095"/>
            <a:ext cx="537883" cy="510988"/>
            <a:chOff x="753035" y="201706"/>
            <a:chExt cx="537883" cy="510988"/>
          </a:xfrm>
        </p:grpSpPr>
        <p:sp>
          <p:nvSpPr>
            <p:cNvPr id="10" name="矩形: 圆角 2"/>
            <p:cNvSpPr/>
            <p:nvPr/>
          </p:nvSpPr>
          <p:spPr>
            <a:xfrm>
              <a:off x="887506" y="309282"/>
              <a:ext cx="403412" cy="40341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sp>
          <p:nvSpPr>
            <p:cNvPr id="31" name="矩形: 圆角 30"/>
            <p:cNvSpPr/>
            <p:nvPr/>
          </p:nvSpPr>
          <p:spPr>
            <a:xfrm>
              <a:off x="753035" y="201706"/>
              <a:ext cx="403412" cy="403412"/>
            </a:xfrm>
            <a:prstGeom prst="roundRect">
              <a:avLst/>
            </a:prstGeom>
            <a:noFill/>
            <a:ln w="38100">
              <a:solidFill>
                <a:srgbClr val="C1A3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n-ea"/>
                <a:sym typeface="+mn-lt"/>
              </a:endParaRPr>
            </a:p>
          </p:txBody>
        </p:sp>
      </p:grpSp>
      <p:sp>
        <p:nvSpPr>
          <p:cNvPr id="11" name="左大括号 10"/>
          <p:cNvSpPr/>
          <p:nvPr/>
        </p:nvSpPr>
        <p:spPr>
          <a:xfrm>
            <a:off x="1176655" y="2598420"/>
            <a:ext cx="482600" cy="270129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2" name="文本框 11"/>
          <p:cNvSpPr txBox="1"/>
          <p:nvPr/>
        </p:nvSpPr>
        <p:spPr>
          <a:xfrm>
            <a:off x="1870710" y="2462530"/>
            <a:ext cx="3470275" cy="922020"/>
          </a:xfrm>
          <a:prstGeom prst="rect">
            <a:avLst/>
          </a:prstGeom>
          <a:noFill/>
        </p:spPr>
        <p:txBody>
          <a:bodyPr wrap="square" rtlCol="0">
            <a:spAutoFit/>
          </a:bodyPr>
          <a:p>
            <a:r>
              <a:rPr lang="zh-CN" altLang="en-US" b="1"/>
              <a:t>模型</a:t>
            </a:r>
            <a:r>
              <a:rPr lang="zh-CN" altLang="en-US"/>
              <a:t>：De Long et al.(1990)在资产定价建模中引入了“非理性噪声交易者”的概念</a:t>
            </a:r>
            <a:endParaRPr lang="zh-CN" altLang="en-US"/>
          </a:p>
        </p:txBody>
      </p:sp>
      <p:sp>
        <p:nvSpPr>
          <p:cNvPr id="13" name="文本框 12"/>
          <p:cNvSpPr txBox="1"/>
          <p:nvPr/>
        </p:nvSpPr>
        <p:spPr>
          <a:xfrm>
            <a:off x="1870710" y="3764915"/>
            <a:ext cx="3666490" cy="922020"/>
          </a:xfrm>
          <a:prstGeom prst="rect">
            <a:avLst/>
          </a:prstGeom>
          <a:noFill/>
        </p:spPr>
        <p:txBody>
          <a:bodyPr wrap="square" rtlCol="0">
            <a:spAutoFit/>
          </a:bodyPr>
          <a:p>
            <a:r>
              <a:rPr lang="zh-CN" altLang="en-US" b="1"/>
              <a:t>情绪的调查方式</a:t>
            </a:r>
            <a:r>
              <a:rPr lang="zh-CN" altLang="en-US"/>
              <a:t>：直接</a:t>
            </a:r>
            <a:r>
              <a:rPr lang="en-US" altLang="zh-CN"/>
              <a:t> or </a:t>
            </a:r>
            <a:r>
              <a:rPr lang="zh-CN" altLang="en-US"/>
              <a:t>间接</a:t>
            </a:r>
            <a:endParaRPr lang="zh-CN" altLang="en-US"/>
          </a:p>
          <a:p>
            <a:r>
              <a:rPr lang="en-US" altLang="zh-CN">
                <a:sym typeface="+mn-ea"/>
              </a:rPr>
              <a:t>                    近期的情感跟踪技术</a:t>
            </a:r>
            <a:endParaRPr lang="en-US" altLang="zh-CN"/>
          </a:p>
          <a:p>
            <a:endParaRPr lang="zh-CN" altLang="en-US"/>
          </a:p>
        </p:txBody>
      </p:sp>
      <p:sp>
        <p:nvSpPr>
          <p:cNvPr id="2" name="文本框 1"/>
          <p:cNvSpPr txBox="1"/>
          <p:nvPr/>
        </p:nvSpPr>
        <p:spPr>
          <a:xfrm>
            <a:off x="1870710" y="5067300"/>
            <a:ext cx="3840480" cy="645160"/>
          </a:xfrm>
          <a:prstGeom prst="rect">
            <a:avLst/>
          </a:prstGeom>
          <a:noFill/>
        </p:spPr>
        <p:txBody>
          <a:bodyPr wrap="none" rtlCol="0">
            <a:spAutoFit/>
          </a:bodyPr>
          <a:p>
            <a:r>
              <a:rPr lang="zh-CN" altLang="en-US"/>
              <a:t>国内外对情绪影响股票市场收益</a:t>
            </a:r>
            <a:endParaRPr lang="zh-CN" altLang="en-US"/>
          </a:p>
          <a:p>
            <a:r>
              <a:rPr lang="zh-CN" altLang="en-US"/>
              <a:t>以及对股市趋势预测能力的文献综述</a:t>
            </a:r>
            <a:endParaRPr lang="zh-CN" altLang="en-US"/>
          </a:p>
        </p:txBody>
      </p:sp>
      <p:sp>
        <p:nvSpPr>
          <p:cNvPr id="3" name="文本框 2"/>
          <p:cNvSpPr txBox="1"/>
          <p:nvPr/>
        </p:nvSpPr>
        <p:spPr>
          <a:xfrm>
            <a:off x="6172200" y="2462530"/>
            <a:ext cx="5392420" cy="3415030"/>
          </a:xfrm>
          <a:prstGeom prst="rect">
            <a:avLst/>
          </a:prstGeom>
          <a:noFill/>
        </p:spPr>
        <p:txBody>
          <a:bodyPr wrap="square" rtlCol="0">
            <a:spAutoFit/>
          </a:bodyPr>
          <a:p>
            <a:pPr algn="l"/>
            <a:r>
              <a:rPr lang="zh-CN" altLang="en-US"/>
              <a:t>对基于短期利率、工业产出、通货膨胀、失业率、油价等宏观经济因素对股市的可预测能力的研究</a:t>
            </a:r>
            <a:endParaRPr lang="zh-CN" altLang="en-US"/>
          </a:p>
          <a:p>
            <a:pPr algn="l"/>
            <a:endParaRPr lang="zh-CN" altLang="en-US"/>
          </a:p>
          <a:p>
            <a:pPr algn="l"/>
            <a:endParaRPr lang="zh-CN" altLang="en-US"/>
          </a:p>
          <a:p>
            <a:pPr algn="l"/>
            <a:r>
              <a:rPr lang="zh-CN" altLang="en-US"/>
              <a:t>最近的研究构建了新的与新闻相关的指标来分析宏观经济因素对股票收益的影响</a:t>
            </a:r>
            <a:endParaRPr lang="zh-CN" altLang="en-US"/>
          </a:p>
          <a:p>
            <a:pPr algn="l"/>
            <a:endParaRPr lang="zh-CN" altLang="en-US"/>
          </a:p>
          <a:p>
            <a:pPr algn="l"/>
            <a:endParaRPr lang="zh-CN" altLang="en-US"/>
          </a:p>
          <a:p>
            <a:pPr algn="l"/>
            <a:endParaRPr lang="zh-CN" altLang="en-US"/>
          </a:p>
          <a:p>
            <a:pPr algn="l"/>
            <a:r>
              <a:rPr lang="zh-CN" altLang="en-US"/>
              <a:t>宏观经济对投资者情绪的影响很可能传导到代理人的风险态度上，进而影响代理人的决策过程（</a:t>
            </a:r>
            <a:r>
              <a:rPr lang="zh-CN" altLang="en-US">
                <a:solidFill>
                  <a:srgbClr val="FF0000"/>
                </a:solidFill>
              </a:rPr>
              <a:t>论文的创新点</a:t>
            </a:r>
            <a:r>
              <a:rPr lang="zh-CN" altLang="en-US"/>
              <a:t>）</a:t>
            </a:r>
            <a:endParaRPr lang="zh-CN" altLang="en-US"/>
          </a:p>
        </p:txBody>
      </p:sp>
      <p:sp>
        <p:nvSpPr>
          <p:cNvPr id="14" name="右大括号 13"/>
          <p:cNvSpPr/>
          <p:nvPr/>
        </p:nvSpPr>
        <p:spPr>
          <a:xfrm>
            <a:off x="11346815" y="2553335"/>
            <a:ext cx="527685" cy="28822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5459" y="484095"/>
            <a:ext cx="537883" cy="510988"/>
            <a:chOff x="753035" y="201706"/>
            <a:chExt cx="537883" cy="510988"/>
          </a:xfrm>
        </p:grpSpPr>
        <p:sp>
          <p:nvSpPr>
            <p:cNvPr id="3" name="矩形: 圆角 2"/>
            <p:cNvSpPr/>
            <p:nvPr/>
          </p:nvSpPr>
          <p:spPr>
            <a:xfrm>
              <a:off x="887506" y="309282"/>
              <a:ext cx="403412" cy="40341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圆角 30"/>
            <p:cNvSpPr/>
            <p:nvPr/>
          </p:nvSpPr>
          <p:spPr>
            <a:xfrm>
              <a:off x="753035" y="201706"/>
              <a:ext cx="403412" cy="403412"/>
            </a:xfrm>
            <a:prstGeom prst="roundRect">
              <a:avLst/>
            </a:prstGeom>
            <a:noFill/>
            <a:ln w="38100">
              <a:solidFill>
                <a:srgbClr val="C1A3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TextBox 7"/>
          <p:cNvSpPr txBox="1"/>
          <p:nvPr/>
        </p:nvSpPr>
        <p:spPr>
          <a:xfrm>
            <a:off x="1317625" y="464185"/>
            <a:ext cx="9858375" cy="891540"/>
          </a:xfrm>
          <a:prstGeom prst="rect">
            <a:avLst/>
          </a:prstGeom>
          <a:noFill/>
        </p:spPr>
        <p:txBody>
          <a:bodyPr wrap="square" rtlCol="0">
            <a:spAutoFit/>
          </a:bodyPr>
          <a:lstStyle/>
          <a:p>
            <a:pPr algn="l"/>
            <a:r>
              <a:rPr lang="zh-CN" altLang="en-US" sz="3200" dirty="0">
                <a:solidFill>
                  <a:schemeClr val="tx1">
                    <a:lumMod val="85000"/>
                    <a:lumOff val="15000"/>
                  </a:schemeClr>
                </a:solidFill>
                <a:cs typeface="+mn-ea"/>
                <a:sym typeface="+mn-lt"/>
              </a:rPr>
              <a:t>世代交叠模型</a:t>
            </a:r>
            <a:r>
              <a:rPr lang="zh-CN" altLang="en-US" sz="3200" dirty="0">
                <a:solidFill>
                  <a:schemeClr val="tx1">
                    <a:lumMod val="85000"/>
                    <a:lumOff val="15000"/>
                  </a:schemeClr>
                </a:solidFill>
                <a:cs typeface="+mn-ea"/>
                <a:sym typeface="+mn-lt"/>
              </a:rPr>
              <a:t>（</a:t>
            </a:r>
            <a:r>
              <a:rPr lang="en-US" altLang="zh-CN" sz="3200" dirty="0">
                <a:solidFill>
                  <a:schemeClr val="tx1">
                    <a:lumMod val="85000"/>
                    <a:lumOff val="15000"/>
                  </a:schemeClr>
                </a:solidFill>
                <a:cs typeface="+mn-ea"/>
                <a:sym typeface="+mn-lt"/>
              </a:rPr>
              <a:t>OLG/OG)</a:t>
            </a:r>
            <a:endParaRPr lang="en-US" altLang="zh-CN" sz="3200" dirty="0">
              <a:solidFill>
                <a:schemeClr val="tx1">
                  <a:lumMod val="85000"/>
                  <a:lumOff val="15000"/>
                </a:schemeClr>
              </a:solidFill>
              <a:cs typeface="+mn-ea"/>
              <a:sym typeface="+mn-lt"/>
            </a:endParaRPr>
          </a:p>
          <a:p>
            <a:pPr algn="l"/>
            <a:r>
              <a:rPr lang="zh-CN" altLang="en-US" sz="2000" dirty="0">
                <a:solidFill>
                  <a:schemeClr val="tx1">
                    <a:lumMod val="85000"/>
                    <a:lumOff val="15000"/>
                  </a:schemeClr>
                </a:solidFill>
                <a:cs typeface="+mn-ea"/>
                <a:sym typeface="+mn-lt"/>
              </a:rPr>
              <a:t>（本文引入该模型主要是用来</a:t>
            </a:r>
            <a:r>
              <a:rPr lang="en-US" sz="2000" dirty="0">
                <a:solidFill>
                  <a:schemeClr val="tx1">
                    <a:lumMod val="85000"/>
                    <a:lumOff val="15000"/>
                  </a:schemeClr>
                </a:solidFill>
                <a:cs typeface="+mn-ea"/>
                <a:sym typeface="+mn-lt"/>
              </a:rPr>
              <a:t>解释总体投资者情绪和股票收益之间的关系</a:t>
            </a:r>
            <a:r>
              <a:rPr lang="zh-CN" altLang="en-US" sz="2000" dirty="0">
                <a:solidFill>
                  <a:schemeClr val="tx1">
                    <a:lumMod val="85000"/>
                    <a:lumOff val="15000"/>
                  </a:schemeClr>
                </a:solidFill>
                <a:cs typeface="+mn-ea"/>
                <a:sym typeface="+mn-lt"/>
              </a:rPr>
              <a:t>）</a:t>
            </a:r>
            <a:endParaRPr lang="zh-CN" altLang="en-US" sz="2000" dirty="0">
              <a:solidFill>
                <a:schemeClr val="tx1">
                  <a:lumMod val="85000"/>
                  <a:lumOff val="15000"/>
                </a:schemeClr>
              </a:solidFill>
              <a:cs typeface="+mn-ea"/>
              <a:sym typeface="+mn-lt"/>
            </a:endParaRPr>
          </a:p>
        </p:txBody>
      </p:sp>
      <p:sp>
        <p:nvSpPr>
          <p:cNvPr id="9" name="圆: 空心 8"/>
          <p:cNvSpPr/>
          <p:nvPr/>
        </p:nvSpPr>
        <p:spPr>
          <a:xfrm>
            <a:off x="3706818" y="2361979"/>
            <a:ext cx="1675072" cy="1635308"/>
          </a:xfrm>
          <a:prstGeom prst="donut">
            <a:avLst>
              <a:gd name="adj" fmla="val 1655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0" name="圆: 空心 9"/>
          <p:cNvSpPr/>
          <p:nvPr/>
        </p:nvSpPr>
        <p:spPr>
          <a:xfrm>
            <a:off x="3159581" y="1368427"/>
            <a:ext cx="805110" cy="785998"/>
          </a:xfrm>
          <a:prstGeom prst="donut">
            <a:avLst>
              <a:gd name="adj" fmla="val 2593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11" name="组合 12"/>
          <p:cNvGrpSpPr/>
          <p:nvPr/>
        </p:nvGrpSpPr>
        <p:grpSpPr bwMode="auto">
          <a:xfrm>
            <a:off x="442613" y="1709975"/>
            <a:ext cx="2432818" cy="615107"/>
            <a:chOff x="-102083" y="-111058"/>
            <a:chExt cx="3243397" cy="820142"/>
          </a:xfrm>
        </p:grpSpPr>
        <p:sp>
          <p:nvSpPr>
            <p:cNvPr id="12" name="TextBox 1"/>
            <p:cNvSpPr>
              <a:spLocks noChangeArrowheads="1"/>
            </p:cNvSpPr>
            <p:nvPr/>
          </p:nvSpPr>
          <p:spPr bwMode="auto">
            <a:xfrm>
              <a:off x="-102083" y="-111058"/>
              <a:ext cx="462042"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r>
                <a:rPr lang="en-US" sz="2100" dirty="0">
                  <a:solidFill>
                    <a:schemeClr val="tx1">
                      <a:lumMod val="75000"/>
                      <a:lumOff val="25000"/>
                    </a:schemeClr>
                  </a:solidFill>
                  <a:cs typeface="+mn-ea"/>
                  <a:sym typeface="+mn-lt"/>
                </a:rPr>
                <a:t>1</a:t>
              </a:r>
              <a:endParaRPr lang="zh-CN" altLang="en-US" sz="2100" dirty="0">
                <a:solidFill>
                  <a:schemeClr val="tx1">
                    <a:lumMod val="75000"/>
                    <a:lumOff val="25000"/>
                  </a:schemeClr>
                </a:solidFill>
                <a:cs typeface="+mn-ea"/>
                <a:sym typeface="+mn-lt"/>
              </a:endParaRPr>
            </a:p>
          </p:txBody>
        </p:sp>
        <p:sp>
          <p:nvSpPr>
            <p:cNvPr id="13" name="直接连接符 15"/>
            <p:cNvSpPr>
              <a:spLocks noChangeShapeType="1"/>
            </p:cNvSpPr>
            <p:nvPr/>
          </p:nvSpPr>
          <p:spPr bwMode="auto">
            <a:xfrm flipH="1">
              <a:off x="0" y="0"/>
              <a:ext cx="590550" cy="590550"/>
            </a:xfrm>
            <a:prstGeom prst="line">
              <a:avLst/>
            </a:prstGeom>
            <a:noFill/>
            <a:ln w="9525" cap="flat" cmpd="sng">
              <a:solidFill>
                <a:schemeClr val="tx1">
                  <a:lumMod val="65000"/>
                  <a:lumOff val="35000"/>
                </a:schemeClr>
              </a:solidFill>
              <a:bevel/>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cs typeface="+mn-ea"/>
                <a:sym typeface="+mn-lt"/>
              </a:endParaRPr>
            </a:p>
          </p:txBody>
        </p:sp>
        <p:sp>
          <p:nvSpPr>
            <p:cNvPr id="14" name="矩形 7"/>
            <p:cNvSpPr>
              <a:spLocks noChangeArrowheads="1"/>
            </p:cNvSpPr>
            <p:nvPr/>
          </p:nvSpPr>
          <p:spPr bwMode="auto">
            <a:xfrm>
              <a:off x="452435" y="95251"/>
              <a:ext cx="2688879" cy="61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p>
              <a:r>
                <a:rPr lang="zh-CN" altLang="en-US" sz="2400" dirty="0">
                  <a:solidFill>
                    <a:schemeClr val="tx1">
                      <a:lumMod val="75000"/>
                      <a:lumOff val="25000"/>
                    </a:schemeClr>
                  </a:solidFill>
                  <a:cs typeface="+mn-ea"/>
                  <a:sym typeface="+mn-lt"/>
                </a:rPr>
                <a:t>假定</a:t>
              </a:r>
              <a:endParaRPr lang="zh-CN" altLang="en-US" sz="2400" dirty="0">
                <a:solidFill>
                  <a:schemeClr val="tx1">
                    <a:lumMod val="75000"/>
                    <a:lumOff val="25000"/>
                  </a:schemeClr>
                </a:solidFill>
                <a:cs typeface="+mn-ea"/>
                <a:sym typeface="+mn-lt"/>
              </a:endParaRPr>
            </a:p>
          </p:txBody>
        </p:sp>
      </p:grpSp>
      <p:sp>
        <p:nvSpPr>
          <p:cNvPr id="15" name="矩形 8"/>
          <p:cNvSpPr>
            <a:spLocks noChangeArrowheads="1"/>
          </p:cNvSpPr>
          <p:nvPr/>
        </p:nvSpPr>
        <p:spPr bwMode="auto">
          <a:xfrm>
            <a:off x="1042661" y="2455509"/>
            <a:ext cx="4676666" cy="154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9" tIns="34289" rIns="68579" bIns="34289">
            <a:spAutoFit/>
          </a:bodyPr>
          <a:lstStyle/>
          <a:p>
            <a:pPr algn="just">
              <a:lnSpc>
                <a:spcPct val="150000"/>
              </a:lnSpc>
            </a:pPr>
            <a:r>
              <a:rPr lang="zh-CN" altLang="en-US" sz="1600" dirty="0">
                <a:solidFill>
                  <a:schemeClr val="tx1">
                    <a:lumMod val="75000"/>
                    <a:lumOff val="25000"/>
                  </a:schemeClr>
                </a:solidFill>
                <a:cs typeface="+mn-ea"/>
                <a:sym typeface="+mn-lt"/>
              </a:rPr>
              <a:t>经济个体具有有限期限，即人们只存活于不变数目的离散时期中。比如青年时期和老年时期，</a:t>
            </a:r>
            <a:r>
              <a:rPr lang="zh-CN" altLang="en-US" sz="1600" b="1" dirty="0">
                <a:solidFill>
                  <a:schemeClr val="tx1">
                    <a:lumMod val="75000"/>
                    <a:lumOff val="25000"/>
                  </a:schemeClr>
                </a:solidFill>
                <a:cs typeface="+mn-ea"/>
                <a:sym typeface="+mn-lt"/>
              </a:rPr>
              <a:t>一个世代的青年人与上一世代的老年人在同一时间段内相互交叠同时存在。</a:t>
            </a:r>
            <a:endParaRPr lang="zh-CN" altLang="en-US" sz="1600" b="1" dirty="0">
              <a:solidFill>
                <a:schemeClr val="tx1">
                  <a:lumMod val="75000"/>
                  <a:lumOff val="25000"/>
                </a:schemeClr>
              </a:solidFill>
              <a:cs typeface="+mn-ea"/>
              <a:sym typeface="+mn-lt"/>
            </a:endParaRPr>
          </a:p>
        </p:txBody>
      </p:sp>
      <p:grpSp>
        <p:nvGrpSpPr>
          <p:cNvPr id="16" name="组合 18"/>
          <p:cNvGrpSpPr/>
          <p:nvPr/>
        </p:nvGrpSpPr>
        <p:grpSpPr bwMode="auto">
          <a:xfrm>
            <a:off x="519448" y="4010813"/>
            <a:ext cx="1817995" cy="561851"/>
            <a:chOff x="-106851" y="-158584"/>
            <a:chExt cx="2423866" cy="749134"/>
          </a:xfrm>
        </p:grpSpPr>
        <p:sp>
          <p:nvSpPr>
            <p:cNvPr id="17" name="TextBox 10"/>
            <p:cNvSpPr>
              <a:spLocks noChangeArrowheads="1"/>
            </p:cNvSpPr>
            <p:nvPr/>
          </p:nvSpPr>
          <p:spPr bwMode="auto">
            <a:xfrm>
              <a:off x="-106851" y="-158584"/>
              <a:ext cx="462069"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r>
                <a:rPr lang="en-US" sz="2100" dirty="0">
                  <a:solidFill>
                    <a:schemeClr val="tx1">
                      <a:lumMod val="75000"/>
                      <a:lumOff val="25000"/>
                    </a:schemeClr>
                  </a:solidFill>
                  <a:cs typeface="+mn-ea"/>
                  <a:sym typeface="+mn-lt"/>
                </a:rPr>
                <a:t>2</a:t>
              </a:r>
              <a:endParaRPr lang="zh-CN" altLang="en-US" sz="2100" dirty="0">
                <a:solidFill>
                  <a:schemeClr val="tx1">
                    <a:lumMod val="75000"/>
                    <a:lumOff val="25000"/>
                  </a:schemeClr>
                </a:solidFill>
                <a:cs typeface="+mn-ea"/>
                <a:sym typeface="+mn-lt"/>
              </a:endParaRPr>
            </a:p>
          </p:txBody>
        </p:sp>
        <p:sp>
          <p:nvSpPr>
            <p:cNvPr id="18" name="直接连接符 20"/>
            <p:cNvSpPr>
              <a:spLocks noChangeShapeType="1"/>
            </p:cNvSpPr>
            <p:nvPr/>
          </p:nvSpPr>
          <p:spPr bwMode="auto">
            <a:xfrm flipH="1">
              <a:off x="0" y="0"/>
              <a:ext cx="590550" cy="590550"/>
            </a:xfrm>
            <a:prstGeom prst="line">
              <a:avLst/>
            </a:prstGeom>
            <a:noFill/>
            <a:ln w="9525" cap="flat" cmpd="sng">
              <a:solidFill>
                <a:schemeClr val="tx1">
                  <a:lumMod val="65000"/>
                  <a:lumOff val="35000"/>
                </a:schemeClr>
              </a:solidFill>
              <a:bevel/>
            </a:ln>
            <a:extLst>
              <a:ext uri="{909E8E84-426E-40DD-AFC4-6F175D3DCCD1}">
                <a14:hiddenFill xmlns:a14="http://schemas.microsoft.com/office/drawing/2010/main">
                  <a:noFill/>
                </a14:hiddenFill>
              </a:ext>
            </a:extLst>
          </p:spPr>
          <p:txBody>
            <a:bodyPr/>
            <a:lstStyle/>
            <a:p>
              <a:endParaRPr lang="zh-CN" altLang="en-US" dirty="0">
                <a:solidFill>
                  <a:schemeClr val="tx1">
                    <a:lumMod val="75000"/>
                    <a:lumOff val="25000"/>
                  </a:schemeClr>
                </a:solidFill>
                <a:cs typeface="+mn-ea"/>
                <a:sym typeface="+mn-lt"/>
              </a:endParaRPr>
            </a:p>
          </p:txBody>
        </p:sp>
        <p:sp>
          <p:nvSpPr>
            <p:cNvPr id="19" name="矩形 12"/>
            <p:cNvSpPr>
              <a:spLocks noChangeArrowheads="1"/>
            </p:cNvSpPr>
            <p:nvPr/>
          </p:nvSpPr>
          <p:spPr bwMode="auto">
            <a:xfrm>
              <a:off x="447673" y="-57996"/>
              <a:ext cx="1869342" cy="61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r>
                <a:rPr lang="zh-CN" altLang="en-US" sz="2400" dirty="0">
                  <a:solidFill>
                    <a:schemeClr val="tx1">
                      <a:lumMod val="75000"/>
                      <a:lumOff val="25000"/>
                    </a:schemeClr>
                  </a:solidFill>
                  <a:cs typeface="+mn-ea"/>
                  <a:sym typeface="+mn-lt"/>
                </a:rPr>
                <a:t>基本设定</a:t>
              </a:r>
              <a:endParaRPr lang="zh-CN" altLang="en-US" sz="2400" dirty="0">
                <a:solidFill>
                  <a:schemeClr val="tx1">
                    <a:lumMod val="75000"/>
                    <a:lumOff val="25000"/>
                  </a:schemeClr>
                </a:solidFill>
                <a:cs typeface="+mn-ea"/>
                <a:sym typeface="+mn-lt"/>
              </a:endParaRPr>
            </a:p>
          </p:txBody>
        </p:sp>
      </p:grpSp>
      <p:sp>
        <p:nvSpPr>
          <p:cNvPr id="20" name="矩形 9"/>
          <p:cNvSpPr>
            <a:spLocks noChangeArrowheads="1"/>
          </p:cNvSpPr>
          <p:nvPr/>
        </p:nvSpPr>
        <p:spPr bwMode="auto">
          <a:xfrm>
            <a:off x="1049011" y="4667821"/>
            <a:ext cx="4676666" cy="191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9" tIns="34289" rIns="68579" bIns="34289">
            <a:spAutoFit/>
          </a:bodyPr>
          <a:lstStyle/>
          <a:p>
            <a:pPr algn="just">
              <a:lnSpc>
                <a:spcPct val="150000"/>
              </a:lnSpc>
            </a:pPr>
            <a:r>
              <a:rPr lang="zh-CN" altLang="en-US" sz="1600" dirty="0">
                <a:solidFill>
                  <a:schemeClr val="tx1">
                    <a:lumMod val="75000"/>
                    <a:lumOff val="25000"/>
                  </a:schemeClr>
                </a:solidFill>
                <a:cs typeface="+mn-ea"/>
                <a:sym typeface="+mn-lt"/>
              </a:rPr>
              <a:t>消费者设定为若干不同代际，允许不同代际消费者的消费行为存在差异性，同时对消费者的效用函数进行设定，在收入水平和模型外生的技术进步率的约束下，通过求解经济个体一生跨期消费效用的最大值得出一系列模型分析结论。</a:t>
            </a:r>
            <a:endParaRPr lang="zh-CN" altLang="en-US" sz="1600" dirty="0">
              <a:solidFill>
                <a:schemeClr val="tx1">
                  <a:lumMod val="75000"/>
                  <a:lumOff val="25000"/>
                </a:schemeClr>
              </a:solidFill>
              <a:cs typeface="+mn-ea"/>
              <a:sym typeface="+mn-lt"/>
            </a:endParaRPr>
          </a:p>
        </p:txBody>
      </p:sp>
      <p:grpSp>
        <p:nvGrpSpPr>
          <p:cNvPr id="21" name="组合 20"/>
          <p:cNvGrpSpPr/>
          <p:nvPr/>
        </p:nvGrpSpPr>
        <p:grpSpPr bwMode="auto">
          <a:xfrm>
            <a:off x="6499205" y="1793497"/>
            <a:ext cx="1208394" cy="650751"/>
            <a:chOff x="-106851" y="-158584"/>
            <a:chExt cx="1611108" cy="867667"/>
          </a:xfrm>
        </p:grpSpPr>
        <p:sp>
          <p:nvSpPr>
            <p:cNvPr id="22" name="TextBox 10"/>
            <p:cNvSpPr>
              <a:spLocks noChangeArrowheads="1"/>
            </p:cNvSpPr>
            <p:nvPr/>
          </p:nvSpPr>
          <p:spPr bwMode="auto">
            <a:xfrm>
              <a:off x="-106851" y="-158584"/>
              <a:ext cx="462069" cy="553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r>
                <a:rPr lang="en-US" sz="2100" dirty="0">
                  <a:solidFill>
                    <a:schemeClr val="tx1">
                      <a:lumMod val="75000"/>
                      <a:lumOff val="25000"/>
                    </a:schemeClr>
                  </a:solidFill>
                  <a:cs typeface="+mn-ea"/>
                  <a:sym typeface="+mn-lt"/>
                </a:rPr>
                <a:t>3</a:t>
              </a:r>
              <a:endParaRPr lang="zh-CN" altLang="en-US" sz="2100" dirty="0">
                <a:solidFill>
                  <a:schemeClr val="tx1">
                    <a:lumMod val="75000"/>
                    <a:lumOff val="25000"/>
                  </a:schemeClr>
                </a:solidFill>
                <a:cs typeface="+mn-ea"/>
                <a:sym typeface="+mn-lt"/>
              </a:endParaRPr>
            </a:p>
          </p:txBody>
        </p:sp>
        <p:sp>
          <p:nvSpPr>
            <p:cNvPr id="23" name="直接连接符 22"/>
            <p:cNvSpPr>
              <a:spLocks noChangeShapeType="1"/>
            </p:cNvSpPr>
            <p:nvPr/>
          </p:nvSpPr>
          <p:spPr bwMode="auto">
            <a:xfrm flipH="1">
              <a:off x="0" y="0"/>
              <a:ext cx="590550" cy="590550"/>
            </a:xfrm>
            <a:prstGeom prst="line">
              <a:avLst/>
            </a:prstGeom>
            <a:noFill/>
            <a:ln w="9525" cap="flat" cmpd="sng">
              <a:solidFill>
                <a:schemeClr val="tx1">
                  <a:lumMod val="65000"/>
                  <a:lumOff val="35000"/>
                </a:schemeClr>
              </a:solidFill>
              <a:bevel/>
            </a:ln>
            <a:extLst>
              <a:ext uri="{909E8E84-426E-40DD-AFC4-6F175D3DCCD1}">
                <a14:hiddenFill xmlns:a14="http://schemas.microsoft.com/office/drawing/2010/main">
                  <a:noFill/>
                </a14:hiddenFill>
              </a:ext>
            </a:extLst>
          </p:spPr>
          <p:txBody>
            <a:bodyPr/>
            <a:lstStyle/>
            <a:p>
              <a:endParaRPr lang="zh-CN" altLang="en-US">
                <a:solidFill>
                  <a:schemeClr val="tx1">
                    <a:lumMod val="75000"/>
                    <a:lumOff val="25000"/>
                  </a:schemeClr>
                </a:solidFill>
                <a:cs typeface="+mn-ea"/>
                <a:sym typeface="+mn-lt"/>
              </a:endParaRPr>
            </a:p>
          </p:txBody>
        </p:sp>
        <p:sp>
          <p:nvSpPr>
            <p:cNvPr id="24" name="矩形 12"/>
            <p:cNvSpPr>
              <a:spLocks noChangeArrowheads="1"/>
            </p:cNvSpPr>
            <p:nvPr/>
          </p:nvSpPr>
          <p:spPr bwMode="auto">
            <a:xfrm>
              <a:off x="447673" y="95250"/>
              <a:ext cx="1056584" cy="61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lstStyle/>
            <a:p>
              <a:r>
                <a:rPr lang="zh-CN" altLang="en-US" sz="2400" dirty="0">
                  <a:solidFill>
                    <a:schemeClr val="tx1">
                      <a:lumMod val="75000"/>
                      <a:lumOff val="25000"/>
                    </a:schemeClr>
                  </a:solidFill>
                  <a:cs typeface="+mn-ea"/>
                  <a:sym typeface="+mn-lt"/>
                </a:rPr>
                <a:t>应用</a:t>
              </a:r>
              <a:endParaRPr lang="zh-CN" altLang="en-US" sz="2400" dirty="0">
                <a:solidFill>
                  <a:schemeClr val="tx1">
                    <a:lumMod val="75000"/>
                    <a:lumOff val="25000"/>
                  </a:schemeClr>
                </a:solidFill>
                <a:cs typeface="+mn-ea"/>
                <a:sym typeface="+mn-lt"/>
              </a:endParaRPr>
            </a:p>
          </p:txBody>
        </p:sp>
      </p:grpSp>
      <p:sp>
        <p:nvSpPr>
          <p:cNvPr id="25" name="矩形 9"/>
          <p:cNvSpPr>
            <a:spLocks noChangeArrowheads="1"/>
          </p:cNvSpPr>
          <p:nvPr/>
        </p:nvSpPr>
        <p:spPr bwMode="auto">
          <a:xfrm>
            <a:off x="6710633" y="2325410"/>
            <a:ext cx="4676666" cy="265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9" tIns="34289" rIns="68579" bIns="34289">
            <a:spAutoFit/>
          </a:bodyPr>
          <a:lstStyle/>
          <a:p>
            <a:pPr algn="just">
              <a:lnSpc>
                <a:spcPct val="150000"/>
              </a:lnSpc>
            </a:pPr>
            <a:r>
              <a:rPr lang="zh-CN" altLang="en-US" sz="1600" dirty="0">
                <a:solidFill>
                  <a:schemeClr val="tx1">
                    <a:lumMod val="75000"/>
                    <a:lumOff val="25000"/>
                  </a:schemeClr>
                </a:solidFill>
                <a:cs typeface="+mn-ea"/>
                <a:sym typeface="+mn-lt"/>
              </a:rPr>
              <a:t>①对证券市场投资者理性泡沫的研究：传统理论通常将金融危机与投资者非理性行为联系在一起，然而在投资者理性行为下仍可能出现证券市场泡沫。</a:t>
            </a:r>
            <a:endParaRPr lang="zh-CN" altLang="en-US" sz="1600" dirty="0">
              <a:solidFill>
                <a:schemeClr val="tx1">
                  <a:lumMod val="75000"/>
                  <a:lumOff val="25000"/>
                </a:schemeClr>
              </a:solidFill>
              <a:cs typeface="+mn-ea"/>
              <a:sym typeface="+mn-lt"/>
            </a:endParaRPr>
          </a:p>
          <a:p>
            <a:pPr algn="just">
              <a:lnSpc>
                <a:spcPct val="150000"/>
              </a:lnSpc>
            </a:pPr>
            <a:r>
              <a:rPr lang="zh-CN" altLang="en-US" sz="1600" dirty="0">
                <a:solidFill>
                  <a:schemeClr val="tx1">
                    <a:lumMod val="75000"/>
                    <a:lumOff val="25000"/>
                  </a:schemeClr>
                </a:solidFill>
                <a:cs typeface="+mn-ea"/>
                <a:sym typeface="+mn-lt"/>
              </a:rPr>
              <a:t>②世代交叠模型是开放条件下宏观经济分析的重要工具。</a:t>
            </a:r>
            <a:endParaRPr lang="zh-CN" altLang="en-US" sz="1600" dirty="0">
              <a:solidFill>
                <a:schemeClr val="tx1">
                  <a:lumMod val="75000"/>
                  <a:lumOff val="25000"/>
                </a:schemeClr>
              </a:solidFill>
              <a:cs typeface="+mn-ea"/>
              <a:sym typeface="+mn-lt"/>
            </a:endParaRPr>
          </a:p>
          <a:p>
            <a:pPr algn="just">
              <a:lnSpc>
                <a:spcPct val="150000"/>
              </a:lnSpc>
            </a:pPr>
            <a:endParaRPr lang="zh-CN" altLang="en-US" sz="1600" dirty="0">
              <a:solidFill>
                <a:schemeClr val="tx1">
                  <a:lumMod val="75000"/>
                  <a:lumOff val="25000"/>
                </a:schemeClr>
              </a:solidFill>
              <a:cs typeface="+mn-ea"/>
              <a:sym typeface="+mn-lt"/>
            </a:endParaRPr>
          </a:p>
          <a:p>
            <a:pPr algn="just">
              <a:lnSpc>
                <a:spcPct val="150000"/>
              </a:lnSpc>
            </a:pPr>
            <a:endParaRPr lang="zh-CN" altLang="en-US" sz="1600" dirty="0">
              <a:solidFill>
                <a:schemeClr val="tx1">
                  <a:lumMod val="75000"/>
                  <a:lumOff val="25000"/>
                </a:schemeClr>
              </a:solidFill>
              <a:cs typeface="+mn-ea"/>
              <a:sym typeface="+mn-lt"/>
            </a:endParaRPr>
          </a:p>
        </p:txBody>
      </p:sp>
      <p:grpSp>
        <p:nvGrpSpPr>
          <p:cNvPr id="2" name="组合 1"/>
          <p:cNvGrpSpPr/>
          <p:nvPr/>
        </p:nvGrpSpPr>
        <p:grpSpPr bwMode="auto">
          <a:xfrm>
            <a:off x="6499205" y="4327147"/>
            <a:ext cx="2427595" cy="650751"/>
            <a:chOff x="-106851" y="-158584"/>
            <a:chExt cx="3236624" cy="867667"/>
          </a:xfrm>
        </p:grpSpPr>
        <p:sp>
          <p:nvSpPr>
            <p:cNvPr id="4" name="TextBox 10"/>
            <p:cNvSpPr>
              <a:spLocks noChangeArrowheads="1"/>
            </p:cNvSpPr>
            <p:nvPr/>
          </p:nvSpPr>
          <p:spPr bwMode="auto">
            <a:xfrm>
              <a:off x="-106851" y="-158584"/>
              <a:ext cx="452096" cy="55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p>
              <a:r>
                <a:rPr lang="en-US" sz="2100" dirty="0">
                  <a:solidFill>
                    <a:schemeClr val="tx1">
                      <a:lumMod val="75000"/>
                      <a:lumOff val="25000"/>
                    </a:schemeClr>
                  </a:solidFill>
                  <a:cs typeface="+mn-ea"/>
                  <a:sym typeface="+mn-lt"/>
                </a:rPr>
                <a:t>4</a:t>
              </a:r>
              <a:endParaRPr lang="zh-CN" altLang="en-US" sz="2100" dirty="0">
                <a:solidFill>
                  <a:schemeClr val="tx1">
                    <a:lumMod val="75000"/>
                    <a:lumOff val="25000"/>
                  </a:schemeClr>
                </a:solidFill>
                <a:cs typeface="+mn-ea"/>
                <a:sym typeface="+mn-lt"/>
              </a:endParaRPr>
            </a:p>
          </p:txBody>
        </p:sp>
        <p:sp>
          <p:nvSpPr>
            <p:cNvPr id="26" name="直接连接符 25"/>
            <p:cNvSpPr>
              <a:spLocks noChangeShapeType="1"/>
            </p:cNvSpPr>
            <p:nvPr/>
          </p:nvSpPr>
          <p:spPr bwMode="auto">
            <a:xfrm flipH="1">
              <a:off x="0" y="0"/>
              <a:ext cx="590550" cy="590550"/>
            </a:xfrm>
            <a:prstGeom prst="line">
              <a:avLst/>
            </a:prstGeom>
            <a:noFill/>
            <a:ln w="9525" cap="flat" cmpd="sng">
              <a:solidFill>
                <a:schemeClr val="tx1">
                  <a:lumMod val="65000"/>
                  <a:lumOff val="35000"/>
                </a:schemeClr>
              </a:solidFill>
              <a:bevel/>
            </a:ln>
            <a:extLst>
              <a:ext uri="{909E8E84-426E-40DD-AFC4-6F175D3DCCD1}">
                <a14:hiddenFill xmlns:a14="http://schemas.microsoft.com/office/drawing/2010/main">
                  <a:noFill/>
                </a14:hiddenFill>
              </a:ext>
            </a:extLst>
          </p:spPr>
          <p:txBody>
            <a:bodyPr/>
            <a:p>
              <a:endParaRPr lang="zh-CN" altLang="en-US">
                <a:solidFill>
                  <a:schemeClr val="tx1">
                    <a:lumMod val="75000"/>
                    <a:lumOff val="25000"/>
                  </a:schemeClr>
                </a:solidFill>
                <a:cs typeface="+mn-ea"/>
                <a:sym typeface="+mn-lt"/>
              </a:endParaRPr>
            </a:p>
          </p:txBody>
        </p:sp>
        <p:sp>
          <p:nvSpPr>
            <p:cNvPr id="27" name="矩形 12"/>
            <p:cNvSpPr>
              <a:spLocks noChangeArrowheads="1"/>
            </p:cNvSpPr>
            <p:nvPr/>
          </p:nvSpPr>
          <p:spPr bwMode="auto">
            <a:xfrm>
              <a:off x="447673" y="95250"/>
              <a:ext cx="2682100" cy="613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none">
              <a:spAutoFit/>
            </a:bodyPr>
            <a:p>
              <a:r>
                <a:rPr lang="zh-CN" altLang="en-US" sz="2400" dirty="0">
                  <a:solidFill>
                    <a:schemeClr val="tx1">
                      <a:lumMod val="75000"/>
                      <a:lumOff val="25000"/>
                    </a:schemeClr>
                  </a:solidFill>
                  <a:cs typeface="+mn-ea"/>
                  <a:sym typeface="+mn-lt"/>
                </a:rPr>
                <a:t>优越性及不足</a:t>
              </a:r>
              <a:endParaRPr lang="zh-CN" altLang="en-US" sz="2400" dirty="0">
                <a:solidFill>
                  <a:schemeClr val="tx1">
                    <a:lumMod val="75000"/>
                    <a:lumOff val="25000"/>
                  </a:schemeClr>
                </a:solidFill>
                <a:cs typeface="+mn-ea"/>
                <a:sym typeface="+mn-lt"/>
              </a:endParaRPr>
            </a:p>
          </p:txBody>
        </p:sp>
      </p:grpSp>
      <p:sp>
        <p:nvSpPr>
          <p:cNvPr id="28" name="矩形 8"/>
          <p:cNvSpPr>
            <a:spLocks noChangeArrowheads="1"/>
          </p:cNvSpPr>
          <p:nvPr/>
        </p:nvSpPr>
        <p:spPr bwMode="auto">
          <a:xfrm>
            <a:off x="6710680" y="5048885"/>
            <a:ext cx="5023485"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lIns="68579" tIns="34289" rIns="68579" bIns="34289">
            <a:spAutoFit/>
          </a:bodyPr>
          <a:p>
            <a:pPr algn="just">
              <a:lnSpc>
                <a:spcPct val="150000"/>
              </a:lnSpc>
            </a:pPr>
            <a:r>
              <a:rPr lang="zh-CN" altLang="en-US" sz="1600" dirty="0">
                <a:solidFill>
                  <a:schemeClr val="tx1">
                    <a:lumMod val="75000"/>
                    <a:lumOff val="25000"/>
                  </a:schemeClr>
                </a:solidFill>
                <a:cs typeface="+mn-ea"/>
                <a:sym typeface="+mn-lt"/>
              </a:rPr>
              <a:t>优越性：消费者群体的划分细化；宏观与微观的结合</a:t>
            </a:r>
            <a:endParaRPr lang="zh-CN" altLang="en-US" sz="1600" dirty="0">
              <a:solidFill>
                <a:schemeClr val="tx1">
                  <a:lumMod val="75000"/>
                  <a:lumOff val="25000"/>
                </a:schemeClr>
              </a:solidFill>
              <a:cs typeface="+mn-ea"/>
              <a:sym typeface="+mn-lt"/>
            </a:endParaRPr>
          </a:p>
          <a:p>
            <a:pPr algn="just">
              <a:lnSpc>
                <a:spcPct val="150000"/>
              </a:lnSpc>
            </a:pPr>
            <a:r>
              <a:rPr lang="zh-CN" altLang="en-US" sz="1600" dirty="0">
                <a:solidFill>
                  <a:schemeClr val="tx1">
                    <a:lumMod val="75000"/>
                    <a:lumOff val="25000"/>
                  </a:schemeClr>
                </a:solidFill>
                <a:cs typeface="+mn-ea"/>
                <a:sym typeface="+mn-lt"/>
              </a:rPr>
              <a:t>不足：分析框架简化；严格的约束条件；离散时域</a:t>
            </a:r>
            <a:endParaRPr lang="zh-CN" altLang="en-US" sz="1600" dirty="0">
              <a:solidFill>
                <a:schemeClr val="tx1">
                  <a:lumMod val="75000"/>
                  <a:lumOff val="25000"/>
                </a:schemeClr>
              </a:solidFill>
              <a:cs typeface="+mn-ea"/>
              <a:sym typeface="+mn-lt"/>
            </a:endParaRPr>
          </a:p>
          <a:p>
            <a:pPr algn="just">
              <a:lnSpc>
                <a:spcPct val="150000"/>
              </a:lnSpc>
            </a:pPr>
            <a:endParaRPr lang="zh-CN" altLang="en-US" sz="1600" dirty="0">
              <a:solidFill>
                <a:schemeClr val="tx1">
                  <a:lumMod val="75000"/>
                  <a:lumOff val="25000"/>
                </a:schemeClr>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2" presetClass="entr" presetSubtype="2" decel="10000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p:cTn id="20" dur="500" fill="hold"/>
                                        <p:tgtEl>
                                          <p:spTgt spid="11"/>
                                        </p:tgtEl>
                                        <p:attrNameLst>
                                          <p:attrName>ppt_x</p:attrName>
                                        </p:attrNameLst>
                                      </p:cBhvr>
                                      <p:tavLst>
                                        <p:tav tm="0">
                                          <p:val>
                                            <p:strVal val="1+#ppt_w/2"/>
                                          </p:val>
                                        </p:tav>
                                        <p:tav tm="100000">
                                          <p:val>
                                            <p:strVal val="#ppt_x"/>
                                          </p:val>
                                        </p:tav>
                                      </p:tavLst>
                                    </p:anim>
                                    <p:anim calcmode="lin" valueType="num">
                                      <p:cBhvr>
                                        <p:cTn id="21" dur="500" fill="hold"/>
                                        <p:tgtEl>
                                          <p:spTgt spid="11"/>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ppt_x</p:attrName>
                                        </p:attrNameLst>
                                      </p:cBhvr>
                                      <p:tavLst>
                                        <p:tav tm="0">
                                          <p:val>
                                            <p:strVal val="0-#ppt_w/2"/>
                                          </p:val>
                                        </p:tav>
                                        <p:tav tm="100000">
                                          <p:val>
                                            <p:strVal val="#ppt_x"/>
                                          </p:val>
                                        </p:tav>
                                      </p:tavLst>
                                    </p:anim>
                                    <p:anim calcmode="lin" valueType="num">
                                      <p:cBhvr>
                                        <p:cTn id="25" dur="500" fill="hold"/>
                                        <p:tgtEl>
                                          <p:spTgt spid="15"/>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2" presetClass="entr" presetSubtype="2" decel="100000"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500" fill="hold"/>
                                        <p:tgtEl>
                                          <p:spTgt spid="16"/>
                                        </p:tgtEl>
                                        <p:attrNameLst>
                                          <p:attrName>ppt_x</p:attrName>
                                        </p:attrNameLst>
                                      </p:cBhvr>
                                      <p:tavLst>
                                        <p:tav tm="0">
                                          <p:val>
                                            <p:strVal val="1+#ppt_w/2"/>
                                          </p:val>
                                        </p:tav>
                                        <p:tav tm="100000">
                                          <p:val>
                                            <p:strVal val="#ppt_x"/>
                                          </p:val>
                                        </p:tav>
                                      </p:tavLst>
                                    </p:anim>
                                    <p:anim calcmode="lin" valueType="num">
                                      <p:cBhvr>
                                        <p:cTn id="30" dur="500" fill="hold"/>
                                        <p:tgtEl>
                                          <p:spTgt spid="16"/>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ppt_x</p:attrName>
                                        </p:attrNameLst>
                                      </p:cBhvr>
                                      <p:tavLst>
                                        <p:tav tm="0">
                                          <p:val>
                                            <p:strVal val="0-#ppt_w/2"/>
                                          </p:val>
                                        </p:tav>
                                        <p:tav tm="100000">
                                          <p:val>
                                            <p:strVal val="#ppt_x"/>
                                          </p:val>
                                        </p:tav>
                                      </p:tavLst>
                                    </p:anim>
                                    <p:anim calcmode="lin" valueType="num">
                                      <p:cBhvr>
                                        <p:cTn id="34" dur="500" fill="hold"/>
                                        <p:tgtEl>
                                          <p:spTgt spid="20"/>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2" presetClass="entr" presetSubtype="2" decel="10000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anim calcmode="lin" valueType="num">
                                      <p:cBhvr>
                                        <p:cTn id="38" dur="500" fill="hold"/>
                                        <p:tgtEl>
                                          <p:spTgt spid="21"/>
                                        </p:tgtEl>
                                        <p:attrNameLst>
                                          <p:attrName>ppt_x</p:attrName>
                                        </p:attrNameLst>
                                      </p:cBhvr>
                                      <p:tavLst>
                                        <p:tav tm="0">
                                          <p:val>
                                            <p:strVal val="1+#ppt_w/2"/>
                                          </p:val>
                                        </p:tav>
                                        <p:tav tm="100000">
                                          <p:val>
                                            <p:strVal val="#ppt_x"/>
                                          </p:val>
                                        </p:tav>
                                      </p:tavLst>
                                    </p:anim>
                                    <p:anim calcmode="lin" valueType="num">
                                      <p:cBhvr>
                                        <p:cTn id="39" dur="500" fill="hold"/>
                                        <p:tgtEl>
                                          <p:spTgt spid="21"/>
                                        </p:tgtEl>
                                        <p:attrNameLst>
                                          <p:attrName>ppt_y</p:attrName>
                                        </p:attrNameLst>
                                      </p:cBhvr>
                                      <p:tavLst>
                                        <p:tav tm="0">
                                          <p:val>
                                            <p:strVal val="#ppt_y"/>
                                          </p:val>
                                        </p:tav>
                                        <p:tav tm="100000">
                                          <p:val>
                                            <p:strVal val="#ppt_y"/>
                                          </p:val>
                                        </p:tav>
                                      </p:tavLst>
                                    </p:anim>
                                  </p:childTnLst>
                                </p:cTn>
                              </p:par>
                              <p:par>
                                <p:cTn id="40" presetID="2" presetClass="entr" presetSubtype="8" decel="10000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p:cTn id="42" dur="500" fill="hold"/>
                                        <p:tgtEl>
                                          <p:spTgt spid="25"/>
                                        </p:tgtEl>
                                        <p:attrNameLst>
                                          <p:attrName>ppt_x</p:attrName>
                                        </p:attrNameLst>
                                      </p:cBhvr>
                                      <p:tavLst>
                                        <p:tav tm="0">
                                          <p:val>
                                            <p:strVal val="0-#ppt_w/2"/>
                                          </p:val>
                                        </p:tav>
                                        <p:tav tm="100000">
                                          <p:val>
                                            <p:strVal val="#ppt_x"/>
                                          </p:val>
                                        </p:tav>
                                      </p:tavLst>
                                    </p:anim>
                                    <p:anim calcmode="lin" valueType="num">
                                      <p:cBhvr>
                                        <p:cTn id="43" dur="500" fill="hold"/>
                                        <p:tgtEl>
                                          <p:spTgt spid="25"/>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2" presetClass="entr" presetSubtype="2" decel="100000" fill="hold" nodeType="after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p:cTn id="47" dur="500" fill="hold"/>
                                        <p:tgtEl>
                                          <p:spTgt spid="2"/>
                                        </p:tgtEl>
                                        <p:attrNameLst>
                                          <p:attrName>ppt_x</p:attrName>
                                        </p:attrNameLst>
                                      </p:cBhvr>
                                      <p:tavLst>
                                        <p:tav tm="0">
                                          <p:val>
                                            <p:strVal val="1+#ppt_w/2"/>
                                          </p:val>
                                        </p:tav>
                                        <p:tav tm="100000">
                                          <p:val>
                                            <p:strVal val="#ppt_x"/>
                                          </p:val>
                                        </p:tav>
                                      </p:tavLst>
                                    </p:anim>
                                    <p:anim calcmode="lin" valueType="num">
                                      <p:cBhvr>
                                        <p:cTn id="48" dur="500" fill="hold"/>
                                        <p:tgtEl>
                                          <p:spTgt spid="2"/>
                                        </p:tgtEl>
                                        <p:attrNameLst>
                                          <p:attrName>ppt_y</p:attrName>
                                        </p:attrNameLst>
                                      </p:cBhvr>
                                      <p:tavLst>
                                        <p:tav tm="0">
                                          <p:val>
                                            <p:strVal val="#ppt_y"/>
                                          </p:val>
                                        </p:tav>
                                        <p:tav tm="100000">
                                          <p:val>
                                            <p:strVal val="#ppt_y"/>
                                          </p:val>
                                        </p:tav>
                                      </p:tavLst>
                                    </p:anim>
                                  </p:childTnLst>
                                </p:cTn>
                              </p:par>
                              <p:par>
                                <p:cTn id="49" presetID="2" presetClass="entr" presetSubtype="8" decel="10000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ppt_x</p:attrName>
                                        </p:attrNameLst>
                                      </p:cBhvr>
                                      <p:tavLst>
                                        <p:tav tm="0">
                                          <p:val>
                                            <p:strVal val="0-#ppt_w/2"/>
                                          </p:val>
                                        </p:tav>
                                        <p:tav tm="100000">
                                          <p:val>
                                            <p:strVal val="#ppt_x"/>
                                          </p:val>
                                        </p:tav>
                                      </p:tavLst>
                                    </p:anim>
                                    <p:anim calcmode="lin" valueType="num">
                                      <p:cBhvr>
                                        <p:cTn id="52"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bldLvl="0" autoUpdateAnimBg="0"/>
      <p:bldP spid="20" grpId="0" bldLvl="0" autoUpdateAnimBg="0"/>
      <p:bldP spid="25" grpId="0" bldLvl="0" autoUpdateAnimBg="0"/>
      <p:bldP spid="28" grpId="0" bldLvl="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71619" y="1332198"/>
            <a:ext cx="3544867" cy="4193719"/>
          </a:xfrm>
          <a:prstGeom prst="rect">
            <a:avLst/>
          </a:prstGeom>
          <a:noFill/>
          <a:ln w="28575">
            <a:solidFill>
              <a:srgbClr val="C1A3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 name="图片 1"/>
          <p:cNvPicPr>
            <a:picLocks noChangeAspect="1"/>
          </p:cNvPicPr>
          <p:nvPr/>
        </p:nvPicPr>
        <p:blipFill rotWithShape="1">
          <a:blip r:embed="rId1"/>
          <a:srcRect r="29369"/>
          <a:stretch>
            <a:fillRect/>
          </a:stretch>
        </p:blipFill>
        <p:spPr>
          <a:xfrm>
            <a:off x="1397076" y="1950180"/>
            <a:ext cx="3459821" cy="4193718"/>
          </a:xfrm>
          <a:prstGeom prst="rect">
            <a:avLst/>
          </a:prstGeom>
        </p:spPr>
      </p:pic>
      <p:grpSp>
        <p:nvGrpSpPr>
          <p:cNvPr id="5" name="组合 4"/>
          <p:cNvGrpSpPr/>
          <p:nvPr/>
        </p:nvGrpSpPr>
        <p:grpSpPr>
          <a:xfrm>
            <a:off x="645459" y="484095"/>
            <a:ext cx="537883" cy="510988"/>
            <a:chOff x="753035" y="201706"/>
            <a:chExt cx="537883" cy="510988"/>
          </a:xfrm>
        </p:grpSpPr>
        <p:sp>
          <p:nvSpPr>
            <p:cNvPr id="3" name="矩形: 圆角 2"/>
            <p:cNvSpPr/>
            <p:nvPr/>
          </p:nvSpPr>
          <p:spPr>
            <a:xfrm>
              <a:off x="887506" y="309282"/>
              <a:ext cx="403412" cy="40341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圆角 30"/>
            <p:cNvSpPr/>
            <p:nvPr/>
          </p:nvSpPr>
          <p:spPr>
            <a:xfrm>
              <a:off x="753035" y="201706"/>
              <a:ext cx="403412" cy="403412"/>
            </a:xfrm>
            <a:prstGeom prst="roundRect">
              <a:avLst/>
            </a:prstGeom>
            <a:noFill/>
            <a:ln w="38100">
              <a:solidFill>
                <a:srgbClr val="C1A3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TextBox 7"/>
          <p:cNvSpPr txBox="1"/>
          <p:nvPr/>
        </p:nvSpPr>
        <p:spPr>
          <a:xfrm>
            <a:off x="1317813" y="464097"/>
            <a:ext cx="2621280" cy="583565"/>
          </a:xfrm>
          <a:prstGeom prst="rect">
            <a:avLst/>
          </a:prstGeom>
          <a:noFill/>
        </p:spPr>
        <p:txBody>
          <a:bodyPr wrap="none" rtlCol="0">
            <a:spAutoFit/>
          </a:bodyPr>
          <a:lstStyle/>
          <a:p>
            <a:pPr algn="l"/>
            <a:r>
              <a:rPr lang="zh-CN" altLang="en-US" sz="3200" dirty="0">
                <a:solidFill>
                  <a:schemeClr val="tx1">
                    <a:lumMod val="85000"/>
                    <a:lumOff val="15000"/>
                  </a:schemeClr>
                </a:solidFill>
                <a:cs typeface="+mn-ea"/>
                <a:sym typeface="+mn-lt"/>
              </a:rPr>
              <a:t>世代交叠模型</a:t>
            </a:r>
            <a:endParaRPr lang="zh-CN" altLang="en-US" sz="3200" dirty="0">
              <a:solidFill>
                <a:schemeClr val="tx1">
                  <a:lumMod val="85000"/>
                  <a:lumOff val="15000"/>
                </a:schemeClr>
              </a:solidFill>
              <a:cs typeface="+mn-ea"/>
              <a:sym typeface="+mn-lt"/>
            </a:endParaRPr>
          </a:p>
        </p:txBody>
      </p:sp>
      <p:sp>
        <p:nvSpPr>
          <p:cNvPr id="9" name="Google Shape;86;p19"/>
          <p:cNvSpPr txBox="1"/>
          <p:nvPr/>
        </p:nvSpPr>
        <p:spPr>
          <a:xfrm>
            <a:off x="1167765" y="2327275"/>
            <a:ext cx="2921000" cy="12185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zh-CN" sz="2400" b="0" i="0" u="sng" strike="noStrike" cap="none" dirty="0">
                <a:solidFill>
                  <a:schemeClr val="tx1">
                    <a:lumMod val="95000"/>
                    <a:lumOff val="5000"/>
                  </a:schemeClr>
                </a:solidFill>
                <a:cs typeface="+mn-ea"/>
                <a:sym typeface="+mn-lt"/>
              </a:rPr>
              <a:t>噪声交易者风险</a:t>
            </a:r>
            <a:endParaRPr lang="zh-CN" sz="2400" b="0" i="0" u="sng" strike="noStrike" cap="none" dirty="0">
              <a:solidFill>
                <a:schemeClr val="tx1">
                  <a:lumMod val="95000"/>
                  <a:lumOff val="5000"/>
                </a:schemeClr>
              </a:solidFill>
              <a:cs typeface="+mn-ea"/>
              <a:sym typeface="+mn-lt"/>
            </a:endParaRPr>
          </a:p>
          <a:p>
            <a:pPr marL="0" marR="0" lvl="0" indent="0" algn="ctr" rtl="0">
              <a:spcBef>
                <a:spcPts val="0"/>
              </a:spcBef>
              <a:spcAft>
                <a:spcPts val="0"/>
              </a:spcAft>
              <a:buNone/>
            </a:pPr>
            <a:endParaRPr lang="zh-CN" sz="2400" b="0" i="0" u="none" strike="noStrike" cap="none" dirty="0">
              <a:solidFill>
                <a:schemeClr val="tx1">
                  <a:lumMod val="95000"/>
                  <a:lumOff val="5000"/>
                </a:schemeClr>
              </a:solidFill>
              <a:cs typeface="+mn-ea"/>
              <a:sym typeface="+mn-lt"/>
            </a:endParaRPr>
          </a:p>
          <a:p>
            <a:pPr marL="0" marR="0" lvl="0" indent="0" algn="ctr" rtl="0">
              <a:spcBef>
                <a:spcPts val="0"/>
              </a:spcBef>
              <a:spcAft>
                <a:spcPts val="0"/>
              </a:spcAft>
              <a:buNone/>
            </a:pPr>
            <a:endParaRPr lang="zh-CN" altLang="en-US" dirty="0">
              <a:solidFill>
                <a:schemeClr val="tx1">
                  <a:lumMod val="85000"/>
                  <a:lumOff val="15000"/>
                </a:schemeClr>
              </a:solidFill>
              <a:cs typeface="+mn-ea"/>
              <a:sym typeface="+mn-lt"/>
            </a:endParaRPr>
          </a:p>
          <a:p>
            <a:pPr marL="0" marR="0" lvl="0" indent="0" algn="ctr" rtl="0">
              <a:spcBef>
                <a:spcPts val="0"/>
              </a:spcBef>
              <a:spcAft>
                <a:spcPts val="0"/>
              </a:spcAft>
              <a:buNone/>
            </a:pPr>
            <a:r>
              <a:rPr lang="zh-CN" altLang="en-US" dirty="0">
                <a:solidFill>
                  <a:schemeClr val="tx1">
                    <a:lumMod val="85000"/>
                    <a:lumOff val="15000"/>
                  </a:schemeClr>
                </a:solidFill>
                <a:cs typeface="+mn-ea"/>
                <a:sym typeface="+mn-lt"/>
              </a:rPr>
              <a:t>当噪音交易者造成证券价格偏差后，由于噪音交易者心态的变化不可预期，所以一种风险就可能存在</a:t>
            </a:r>
            <a:r>
              <a:rPr lang="zh-CN" altLang="en-US" sz="2400" dirty="0">
                <a:solidFill>
                  <a:schemeClr val="tx1">
                    <a:lumMod val="85000"/>
                    <a:lumOff val="15000"/>
                  </a:schemeClr>
                </a:solidFill>
                <a:cs typeface="+mn-ea"/>
                <a:sym typeface="+mn-lt"/>
              </a:rPr>
              <a:t>：</a:t>
            </a:r>
            <a:endParaRPr lang="zh-CN" sz="2400" b="0" i="0" u="none" strike="noStrike" cap="none" dirty="0">
              <a:solidFill>
                <a:schemeClr val="tx1">
                  <a:lumMod val="95000"/>
                  <a:lumOff val="5000"/>
                </a:schemeClr>
              </a:solidFill>
              <a:cs typeface="+mn-ea"/>
              <a:sym typeface="+mn-lt"/>
            </a:endParaRPr>
          </a:p>
          <a:p>
            <a:pPr marL="0" marR="0" lvl="0" indent="0" algn="ctr" rtl="0">
              <a:spcBef>
                <a:spcPts val="0"/>
              </a:spcBef>
              <a:spcAft>
                <a:spcPts val="0"/>
              </a:spcAft>
              <a:buNone/>
            </a:pPr>
            <a:endParaRPr lang="zh-CN" altLang="en-US" sz="2400" b="0" i="0" u="none" strike="noStrike" cap="none" dirty="0">
              <a:solidFill>
                <a:schemeClr val="tx1">
                  <a:lumMod val="95000"/>
                  <a:lumOff val="5000"/>
                </a:schemeClr>
              </a:solidFill>
              <a:cs typeface="+mn-ea"/>
              <a:sym typeface="+mn-lt"/>
            </a:endParaRPr>
          </a:p>
        </p:txBody>
      </p:sp>
      <p:sp>
        <p:nvSpPr>
          <p:cNvPr id="13" name="TextBox 24"/>
          <p:cNvSpPr txBox="1"/>
          <p:nvPr/>
        </p:nvSpPr>
        <p:spPr>
          <a:xfrm>
            <a:off x="4088765" y="1781175"/>
            <a:ext cx="6979920" cy="424497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zh-CN" altLang="en-US" dirty="0">
                <a:solidFill>
                  <a:schemeClr val="tx1">
                    <a:lumMod val="85000"/>
                    <a:lumOff val="15000"/>
                  </a:schemeClr>
                </a:solidFill>
                <a:cs typeface="+mn-ea"/>
                <a:sym typeface="+mn-lt"/>
              </a:rPr>
              <a:t>如果噪音交易者对某种证券的前景缺乏信心，证券的价格已经被压低到低于基本价值，套利者在做出购买决策之前就不得不考虑到，在不久的将来，噪音交易者可能会由于更悲观而使价格进一步走低。如果套利者在价格回到正常以前必须平仓，不可避免地要遭受损失。套利者如果对此心存疑虑，他在开始选择套利头寸的大小时就会受到限制。</a:t>
            </a:r>
            <a:endParaRPr lang="zh-CN" altLang="en-US" dirty="0">
              <a:solidFill>
                <a:schemeClr val="tx1">
                  <a:lumMod val="85000"/>
                  <a:lumOff val="15000"/>
                </a:schemeClr>
              </a:solidFill>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dirty="0">
                <a:solidFill>
                  <a:schemeClr val="tx1">
                    <a:lumMod val="85000"/>
                    <a:lumOff val="15000"/>
                  </a:schemeClr>
                </a:solidFill>
                <a:cs typeface="+mn-ea"/>
                <a:sym typeface="+mn-lt"/>
              </a:rPr>
              <a:t>同样，如果在噪音交易者强烈看好后市，价格上涨，套利者卖空资产时也必须考虑到：噪音交易者明天可能会更加乐观，价格会进一步走高。有鉴于此，为应付将来回补仓位时面临的风险，套利者就必须留足流动性头寸。</a:t>
            </a:r>
            <a:endParaRPr lang="zh-CN" altLang="en-US" dirty="0">
              <a:solidFill>
                <a:schemeClr val="tx1">
                  <a:lumMod val="85000"/>
                  <a:lumOff val="15000"/>
                </a:schemeClr>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871619" y="1332198"/>
            <a:ext cx="3544867" cy="4193719"/>
          </a:xfrm>
          <a:prstGeom prst="rect">
            <a:avLst/>
          </a:prstGeom>
          <a:noFill/>
          <a:ln w="28575">
            <a:solidFill>
              <a:srgbClr val="C1A3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2" name="图片 1"/>
          <p:cNvPicPr>
            <a:picLocks noChangeAspect="1"/>
          </p:cNvPicPr>
          <p:nvPr/>
        </p:nvPicPr>
        <p:blipFill rotWithShape="1">
          <a:blip r:embed="rId1"/>
          <a:srcRect r="29369"/>
          <a:stretch>
            <a:fillRect/>
          </a:stretch>
        </p:blipFill>
        <p:spPr>
          <a:xfrm>
            <a:off x="1397076" y="1950180"/>
            <a:ext cx="3459821" cy="4193718"/>
          </a:xfrm>
          <a:prstGeom prst="rect">
            <a:avLst/>
          </a:prstGeom>
        </p:spPr>
      </p:pic>
      <p:grpSp>
        <p:nvGrpSpPr>
          <p:cNvPr id="5" name="组合 4"/>
          <p:cNvGrpSpPr/>
          <p:nvPr/>
        </p:nvGrpSpPr>
        <p:grpSpPr>
          <a:xfrm>
            <a:off x="645459" y="484095"/>
            <a:ext cx="537883" cy="510988"/>
            <a:chOff x="753035" y="201706"/>
            <a:chExt cx="537883" cy="510988"/>
          </a:xfrm>
        </p:grpSpPr>
        <p:sp>
          <p:nvSpPr>
            <p:cNvPr id="3" name="矩形: 圆角 2"/>
            <p:cNvSpPr/>
            <p:nvPr/>
          </p:nvSpPr>
          <p:spPr>
            <a:xfrm>
              <a:off x="887506" y="309282"/>
              <a:ext cx="403412" cy="40341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圆角 30"/>
            <p:cNvSpPr/>
            <p:nvPr/>
          </p:nvSpPr>
          <p:spPr>
            <a:xfrm>
              <a:off x="753035" y="201706"/>
              <a:ext cx="403412" cy="403412"/>
            </a:xfrm>
            <a:prstGeom prst="roundRect">
              <a:avLst/>
            </a:prstGeom>
            <a:noFill/>
            <a:ln w="38100">
              <a:solidFill>
                <a:srgbClr val="C1A3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TextBox 7"/>
          <p:cNvSpPr txBox="1"/>
          <p:nvPr/>
        </p:nvSpPr>
        <p:spPr>
          <a:xfrm>
            <a:off x="1317813" y="464097"/>
            <a:ext cx="2621280" cy="583565"/>
          </a:xfrm>
          <a:prstGeom prst="rect">
            <a:avLst/>
          </a:prstGeom>
          <a:noFill/>
        </p:spPr>
        <p:txBody>
          <a:bodyPr wrap="none" rtlCol="0">
            <a:spAutoFit/>
          </a:bodyPr>
          <a:lstStyle/>
          <a:p>
            <a:pPr algn="l"/>
            <a:r>
              <a:rPr lang="zh-CN" altLang="en-US" sz="3200" dirty="0">
                <a:solidFill>
                  <a:schemeClr val="tx1">
                    <a:lumMod val="85000"/>
                    <a:lumOff val="15000"/>
                  </a:schemeClr>
                </a:solidFill>
                <a:cs typeface="+mn-ea"/>
                <a:sym typeface="+mn-lt"/>
              </a:rPr>
              <a:t>世代交叠模型</a:t>
            </a:r>
            <a:endParaRPr lang="zh-CN" altLang="en-US" sz="3200" dirty="0">
              <a:solidFill>
                <a:schemeClr val="tx1">
                  <a:lumMod val="85000"/>
                  <a:lumOff val="15000"/>
                </a:schemeClr>
              </a:solidFill>
              <a:cs typeface="+mn-ea"/>
              <a:sym typeface="+mn-lt"/>
            </a:endParaRPr>
          </a:p>
        </p:txBody>
      </p:sp>
      <p:sp>
        <p:nvSpPr>
          <p:cNvPr id="9" name="Google Shape;86;p19"/>
          <p:cNvSpPr txBox="1"/>
          <p:nvPr/>
        </p:nvSpPr>
        <p:spPr>
          <a:xfrm>
            <a:off x="1049020" y="2583815"/>
            <a:ext cx="3056255" cy="121856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lang="zh-CN" sz="2400" b="0" i="0" u="none" strike="noStrike" cap="none" dirty="0">
              <a:solidFill>
                <a:schemeClr val="tx1">
                  <a:lumMod val="95000"/>
                  <a:lumOff val="5000"/>
                </a:schemeClr>
              </a:solidFill>
              <a:cs typeface="+mn-ea"/>
              <a:sym typeface="+mn-lt"/>
            </a:endParaRPr>
          </a:p>
          <a:p>
            <a:pPr marL="0" marR="0" lvl="0" indent="0" algn="ctr" rtl="0">
              <a:spcBef>
                <a:spcPts val="0"/>
              </a:spcBef>
              <a:spcAft>
                <a:spcPts val="0"/>
              </a:spcAft>
              <a:buNone/>
            </a:pPr>
            <a:endParaRPr lang="zh-CN" altLang="en-US" dirty="0">
              <a:solidFill>
                <a:schemeClr val="tx1">
                  <a:lumMod val="85000"/>
                  <a:lumOff val="15000"/>
                </a:schemeClr>
              </a:solidFill>
              <a:cs typeface="+mn-ea"/>
              <a:sym typeface="+mn-lt"/>
            </a:endParaRPr>
          </a:p>
          <a:p>
            <a:pPr marL="0" marR="0" lvl="0" indent="0" algn="ctr" rtl="0">
              <a:spcBef>
                <a:spcPts val="0"/>
              </a:spcBef>
              <a:spcAft>
                <a:spcPts val="0"/>
              </a:spcAft>
              <a:buNone/>
            </a:pPr>
            <a:r>
              <a:rPr lang="zh-CN" altLang="en-US" sz="2400" b="0" i="0" u="none" strike="noStrike" cap="none" dirty="0">
                <a:solidFill>
                  <a:schemeClr val="tx1">
                    <a:lumMod val="95000"/>
                    <a:lumOff val="5000"/>
                  </a:schemeClr>
                </a:solidFill>
                <a:cs typeface="+mn-ea"/>
                <a:sym typeface="+mn-lt"/>
              </a:rPr>
              <a:t>模型假定及相关说明</a:t>
            </a:r>
            <a:endParaRPr lang="zh-CN" altLang="en-US" sz="2400" b="0" i="0" u="none" strike="noStrike" cap="none" dirty="0">
              <a:solidFill>
                <a:schemeClr val="tx1">
                  <a:lumMod val="95000"/>
                  <a:lumOff val="5000"/>
                </a:schemeClr>
              </a:solidFill>
              <a:cs typeface="+mn-ea"/>
              <a:sym typeface="+mn-lt"/>
            </a:endParaRPr>
          </a:p>
        </p:txBody>
      </p:sp>
      <p:sp>
        <p:nvSpPr>
          <p:cNvPr id="13" name="TextBox 24"/>
          <p:cNvSpPr txBox="1"/>
          <p:nvPr/>
        </p:nvSpPr>
        <p:spPr>
          <a:xfrm>
            <a:off x="4105275" y="1950085"/>
            <a:ext cx="6979920" cy="382968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ct val="150000"/>
              </a:lnSpc>
              <a:spcBef>
                <a:spcPts val="0"/>
              </a:spcBef>
              <a:spcAft>
                <a:spcPts val="0"/>
              </a:spcAft>
              <a:buClrTx/>
              <a:buSzTx/>
              <a:buFontTx/>
              <a:buNone/>
              <a:defRPr/>
            </a:pPr>
            <a:r>
              <a:rPr lang="zh-CN" altLang="en-US" dirty="0">
                <a:solidFill>
                  <a:srgbClr val="FF0000"/>
                </a:solidFill>
                <a:cs typeface="+mn-ea"/>
                <a:sym typeface="+mn-lt"/>
              </a:rPr>
              <a:t>两类交易者</a:t>
            </a:r>
            <a:r>
              <a:rPr lang="zh-CN" altLang="en-US" dirty="0">
                <a:solidFill>
                  <a:schemeClr val="tx1">
                    <a:lumMod val="85000"/>
                    <a:lumOff val="15000"/>
                  </a:schemeClr>
                </a:solidFill>
                <a:cs typeface="+mn-ea"/>
                <a:sym typeface="+mn-lt"/>
              </a:rPr>
              <a:t>：噪声交易者(记n)和成熟投资者(记s)</a:t>
            </a:r>
            <a:endParaRPr lang="zh-CN" altLang="en-US" dirty="0">
              <a:solidFill>
                <a:schemeClr val="tx1">
                  <a:lumMod val="85000"/>
                  <a:lumOff val="15000"/>
                </a:schemeClr>
              </a:solidFill>
              <a:cs typeface="+mn-ea"/>
              <a:sym typeface="+mn-lt"/>
            </a:endParaRPr>
          </a:p>
          <a:p>
            <a:pPr marL="0" marR="0" lvl="0" indent="0" algn="dist" defTabSz="1217930" rtl="0" eaLnBrk="1" fontAlgn="auto" latinLnBrk="0" hangingPunct="1">
              <a:lnSpc>
                <a:spcPct val="150000"/>
              </a:lnSpc>
              <a:spcBef>
                <a:spcPts val="0"/>
              </a:spcBef>
              <a:spcAft>
                <a:spcPts val="0"/>
              </a:spcAft>
              <a:buClrTx/>
              <a:buSzTx/>
              <a:buFontTx/>
              <a:buNone/>
              <a:defRPr/>
            </a:pPr>
            <a:r>
              <a:rPr lang="zh-CN" altLang="en-US" dirty="0">
                <a:solidFill>
                  <a:srgbClr val="FF0000"/>
                </a:solidFill>
                <a:cs typeface="+mn-ea"/>
                <a:sym typeface="+mn-lt"/>
              </a:rPr>
              <a:t>两种资产：</a:t>
            </a:r>
            <a:r>
              <a:rPr lang="en-US" altLang="zh-CN" dirty="0">
                <a:solidFill>
                  <a:srgbClr val="FF0000"/>
                </a:solidFill>
                <a:cs typeface="+mn-ea"/>
                <a:sym typeface="+mn-lt"/>
              </a:rPr>
              <a:t> </a:t>
            </a:r>
            <a:r>
              <a:rPr lang="zh-CN" altLang="en-US" dirty="0">
                <a:solidFill>
                  <a:schemeClr val="tx1">
                    <a:lumMod val="85000"/>
                    <a:lumOff val="15000"/>
                  </a:schemeClr>
                </a:solidFill>
                <a:cs typeface="+mn-ea"/>
                <a:sym typeface="+mn-lt"/>
              </a:rPr>
              <a:t>①完全弹性供给下支付固定股利</a:t>
            </a:r>
            <a:r>
              <a:rPr lang="en-US" altLang="zh-CN" dirty="0">
                <a:solidFill>
                  <a:schemeClr val="tx1">
                    <a:lumMod val="85000"/>
                    <a:lumOff val="15000"/>
                  </a:schemeClr>
                </a:solidFill>
                <a:cs typeface="+mn-ea"/>
                <a:sym typeface="+mn-lt"/>
              </a:rPr>
              <a:t>r</a:t>
            </a:r>
            <a:r>
              <a:rPr lang="zh-CN" altLang="en-US" dirty="0">
                <a:solidFill>
                  <a:schemeClr val="tx1">
                    <a:lumMod val="85000"/>
                    <a:lumOff val="15000"/>
                  </a:schemeClr>
                </a:solidFill>
                <a:cs typeface="+mn-ea"/>
                <a:sym typeface="+mn-lt"/>
              </a:rPr>
              <a:t>的无风险资产(记F)</a:t>
            </a:r>
            <a:endParaRPr lang="zh-CN" altLang="en-US" dirty="0">
              <a:solidFill>
                <a:schemeClr val="tx1">
                  <a:lumMod val="85000"/>
                  <a:lumOff val="15000"/>
                </a:schemeClr>
              </a:solidFill>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en-US" altLang="zh-CN" dirty="0">
                <a:solidFill>
                  <a:schemeClr val="tx1">
                    <a:lumMod val="85000"/>
                    <a:lumOff val="15000"/>
                  </a:schemeClr>
                </a:solidFill>
                <a:cs typeface="+mn-ea"/>
                <a:sym typeface="+mn-lt"/>
              </a:rPr>
              <a:t>                   </a:t>
            </a:r>
            <a:r>
              <a:rPr lang="zh-CN" altLang="en-US" dirty="0">
                <a:solidFill>
                  <a:schemeClr val="tx1">
                    <a:lumMod val="85000"/>
                    <a:lumOff val="15000"/>
                  </a:schemeClr>
                </a:solidFill>
                <a:cs typeface="+mn-ea"/>
                <a:sym typeface="+mn-lt"/>
              </a:rPr>
              <a:t>②支付不确定股利</a:t>
            </a:r>
            <a:r>
              <a:rPr lang="zh-CN" altLang="en-US" dirty="0">
                <a:solidFill>
                  <a:schemeClr val="tx1">
                    <a:lumMod val="85000"/>
                    <a:lumOff val="15000"/>
                  </a:schemeClr>
                </a:solidFill>
                <a:cs typeface="+mn-ea"/>
                <a:sym typeface="+mn-lt"/>
              </a:rPr>
              <a:t>r + ϵt的风险资产(记</a:t>
            </a:r>
            <a:r>
              <a:rPr lang="en-US" altLang="zh-CN" dirty="0">
                <a:solidFill>
                  <a:schemeClr val="tx1">
                    <a:lumMod val="85000"/>
                    <a:lumOff val="15000"/>
                  </a:schemeClr>
                </a:solidFill>
                <a:cs typeface="+mn-ea"/>
                <a:sym typeface="+mn-lt"/>
              </a:rPr>
              <a:t>R</a:t>
            </a:r>
            <a:r>
              <a:rPr lang="zh-CN" altLang="en-US" dirty="0">
                <a:solidFill>
                  <a:schemeClr val="tx1">
                    <a:lumMod val="85000"/>
                    <a:lumOff val="15000"/>
                  </a:schemeClr>
                </a:solidFill>
                <a:cs typeface="+mn-ea"/>
                <a:sym typeface="+mn-lt"/>
              </a:rPr>
              <a:t>) 。（</a:t>
            </a:r>
            <a:r>
              <a:rPr lang="zh-CN" altLang="en-US" dirty="0">
                <a:solidFill>
                  <a:schemeClr val="tx1">
                    <a:lumMod val="85000"/>
                    <a:lumOff val="15000"/>
                  </a:schemeClr>
                </a:solidFill>
                <a:cs typeface="+mn-ea"/>
                <a:sym typeface="+mn-lt"/>
              </a:rPr>
              <a:t>ϵt服从零均值，常数方差的正态分布，且方差与噪声交易者的意见ρt不相关）</a:t>
            </a:r>
            <a:endParaRPr lang="zh-CN" altLang="en-US" dirty="0">
              <a:solidFill>
                <a:schemeClr val="tx1">
                  <a:lumMod val="85000"/>
                  <a:lumOff val="15000"/>
                </a:schemeClr>
              </a:solidFill>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endParaRPr lang="zh-CN" altLang="en-US" dirty="0">
              <a:solidFill>
                <a:schemeClr val="tx1">
                  <a:lumMod val="85000"/>
                  <a:lumOff val="15000"/>
                </a:schemeClr>
              </a:solidFill>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dirty="0">
                <a:solidFill>
                  <a:srgbClr val="FF0000"/>
                </a:solidFill>
                <a:cs typeface="+mn-ea"/>
                <a:sym typeface="+mn-lt"/>
              </a:rPr>
              <a:t>假设</a:t>
            </a:r>
            <a:r>
              <a:rPr lang="en-US" altLang="zh-CN" dirty="0">
                <a:solidFill>
                  <a:srgbClr val="FF0000"/>
                </a:solidFill>
                <a:cs typeface="+mn-ea"/>
                <a:sym typeface="+mn-lt"/>
              </a:rPr>
              <a:t>1</a:t>
            </a:r>
            <a:r>
              <a:rPr lang="zh-CN" altLang="en-US" dirty="0">
                <a:solidFill>
                  <a:srgbClr val="FF0000"/>
                </a:solidFill>
                <a:cs typeface="+mn-ea"/>
                <a:sym typeface="+mn-lt"/>
              </a:rPr>
              <a:t>：</a:t>
            </a:r>
            <a:r>
              <a:rPr lang="zh-CN" altLang="en-US" dirty="0">
                <a:solidFill>
                  <a:schemeClr val="tx1">
                    <a:lumMod val="85000"/>
                    <a:lumOff val="15000"/>
                  </a:schemeClr>
                </a:solidFill>
                <a:cs typeface="+mn-ea"/>
                <a:sym typeface="+mn-lt"/>
              </a:rPr>
              <a:t>模型中噪声交易者以μt测度存在，成熟投资者以1 - μt测度存在，噪声交易者的市场占比是一个正态随机变量。</a:t>
            </a:r>
            <a:endParaRPr lang="zh-CN" altLang="en-US" dirty="0">
              <a:solidFill>
                <a:schemeClr val="tx1">
                  <a:lumMod val="85000"/>
                  <a:lumOff val="15000"/>
                </a:schemeClr>
              </a:solidFill>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dirty="0">
                <a:solidFill>
                  <a:srgbClr val="FF0000"/>
                </a:solidFill>
                <a:cs typeface="+mn-ea"/>
                <a:sym typeface="+mn-lt"/>
              </a:rPr>
              <a:t>假设2：</a:t>
            </a:r>
            <a:r>
              <a:rPr lang="zh-CN" altLang="en-US" dirty="0">
                <a:solidFill>
                  <a:schemeClr val="tx1">
                    <a:lumMod val="85000"/>
                    <a:lumOff val="15000"/>
                  </a:schemeClr>
                </a:solidFill>
                <a:cs typeface="+mn-ea"/>
                <a:sym typeface="+mn-lt"/>
              </a:rPr>
              <a:t>噪声交易者的噪声百分比与宏观经济信号有关（两个原因）</a:t>
            </a:r>
            <a:endParaRPr lang="zh-CN" altLang="en-US" dirty="0">
              <a:solidFill>
                <a:schemeClr val="tx1">
                  <a:lumMod val="85000"/>
                  <a:lumOff val="15000"/>
                </a:schemeClr>
              </a:solidFill>
              <a:cs typeface="+mn-ea"/>
              <a:sym typeface="+mn-lt"/>
            </a:endParaRPr>
          </a:p>
          <a:p>
            <a:pPr marL="0" marR="0" lvl="0" indent="0" algn="l" defTabSz="1217930" rtl="0" eaLnBrk="1" fontAlgn="auto" latinLnBrk="0" hangingPunct="1">
              <a:lnSpc>
                <a:spcPct val="150000"/>
              </a:lnSpc>
              <a:spcBef>
                <a:spcPts val="0"/>
              </a:spcBef>
              <a:spcAft>
                <a:spcPts val="0"/>
              </a:spcAft>
              <a:buClrTx/>
              <a:buSzTx/>
              <a:buFontTx/>
              <a:buNone/>
              <a:defRPr/>
            </a:pPr>
            <a:r>
              <a:rPr lang="zh-CN" altLang="en-US" dirty="0">
                <a:solidFill>
                  <a:srgbClr val="FF0000"/>
                </a:solidFill>
                <a:cs typeface="+mn-ea"/>
                <a:sym typeface="+mn-lt"/>
              </a:rPr>
              <a:t>假设3：</a:t>
            </a:r>
            <a:r>
              <a:rPr lang="zh-CN" altLang="en-US" dirty="0">
                <a:solidFill>
                  <a:schemeClr val="tx1">
                    <a:lumMod val="85000"/>
                    <a:lumOff val="15000"/>
                  </a:schemeClr>
                </a:solidFill>
                <a:cs typeface="+mn-ea"/>
                <a:sym typeface="+mn-lt"/>
              </a:rPr>
              <a:t>平均噪声交易的错误感知，即市场错误感知qt的假设</a:t>
            </a:r>
            <a:endParaRPr lang="zh-CN" altLang="en-US" dirty="0">
              <a:solidFill>
                <a:schemeClr val="tx1">
                  <a:lumMod val="85000"/>
                  <a:lumOff val="15000"/>
                </a:schemeClr>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q003djqd">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4192</Words>
  <Application>WPS 演示</Application>
  <PresentationFormat>自定义</PresentationFormat>
  <Paragraphs>277</Paragraphs>
  <Slides>23</Slides>
  <Notes>25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23</vt:i4>
      </vt:variant>
    </vt:vector>
  </HeadingPairs>
  <TitlesOfParts>
    <vt:vector size="34" baseType="lpstr">
      <vt:lpstr>Arial</vt:lpstr>
      <vt:lpstr>宋体</vt:lpstr>
      <vt:lpstr>Wingdings</vt:lpstr>
      <vt:lpstr>微软雅黑</vt:lpstr>
      <vt:lpstr>Arial Unicode MS</vt:lpstr>
      <vt:lpstr>等线</vt:lpstr>
      <vt:lpstr>字魂59号-创粗黑</vt:lpstr>
      <vt:lpstr>黑体</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极简商务</dc:title>
  <dc:creator>第一PPT</dc:creator>
  <cp:keywords>www.1ppt.com</cp:keywords>
  <dc:description>www.1ppt.com</dc:description>
  <cp:lastModifiedBy>安</cp:lastModifiedBy>
  <cp:revision>556</cp:revision>
  <dcterms:created xsi:type="dcterms:W3CDTF">2019-07-04T08:14:00Z</dcterms:created>
  <dcterms:modified xsi:type="dcterms:W3CDTF">2021-11-11T10:44:46Z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E0EFD503F8AD4364832A2DEDAFFA1320</vt:lpwstr>
  </property>
  <property fmtid="{D5CDD505-2E9C-101B-9397-08002B2CF9AE}" pid="3" name="KSOProductBuildVer">
    <vt:lpwstr>2052-11.1.0.10700</vt:lpwstr>
  </property>
</Properties>
</file>