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heme/themeOverride2.xml" ContentType="application/vnd.openxmlformats-officedocument.themeOverride+xml"/>
  <Override PartName="/ppt/theme/themeOverride3.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9"/>
  </p:notesMasterIdLst>
  <p:sldIdLst>
    <p:sldId id="256" r:id="rId2"/>
    <p:sldId id="270" r:id="rId3"/>
    <p:sldId id="273" r:id="rId4"/>
    <p:sldId id="272" r:id="rId5"/>
    <p:sldId id="258" r:id="rId6"/>
    <p:sldId id="271" r:id="rId7"/>
    <p:sldId id="275" r:id="rId8"/>
    <p:sldId id="274" r:id="rId9"/>
    <p:sldId id="276" r:id="rId10"/>
    <p:sldId id="277" r:id="rId11"/>
    <p:sldId id="279" r:id="rId12"/>
    <p:sldId id="280" r:id="rId13"/>
    <p:sldId id="281" r:id="rId14"/>
    <p:sldId id="282" r:id="rId15"/>
    <p:sldId id="283" r:id="rId16"/>
    <p:sldId id="284" r:id="rId17"/>
    <p:sldId id="285" r:id="rId18"/>
    <p:sldId id="286" r:id="rId19"/>
    <p:sldId id="287" r:id="rId20"/>
    <p:sldId id="288" r:id="rId21"/>
    <p:sldId id="289" r:id="rId22"/>
    <p:sldId id="290" r:id="rId23"/>
    <p:sldId id="291" r:id="rId24"/>
    <p:sldId id="292" r:id="rId25"/>
    <p:sldId id="293" r:id="rId26"/>
    <p:sldId id="294" r:id="rId27"/>
    <p:sldId id="295" r:id="rId28"/>
    <p:sldId id="296" r:id="rId29"/>
    <p:sldId id="297" r:id="rId30"/>
    <p:sldId id="298" r:id="rId31"/>
    <p:sldId id="299" r:id="rId32"/>
    <p:sldId id="300" r:id="rId33"/>
    <p:sldId id="301" r:id="rId34"/>
    <p:sldId id="302" r:id="rId35"/>
    <p:sldId id="303" r:id="rId36"/>
    <p:sldId id="304" r:id="rId37"/>
    <p:sldId id="261" r:id="rId38"/>
  </p:sldIdLst>
  <p:sldSz cx="12192000" cy="6858000"/>
  <p:notesSz cx="6858000" cy="9144000"/>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4A4A"/>
    <a:srgbClr val="EAE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80" autoAdjust="0"/>
    <p:restoredTop sz="90336" autoAdjust="0"/>
  </p:normalViewPr>
  <p:slideViewPr>
    <p:cSldViewPr snapToGrid="0">
      <p:cViewPr varScale="1">
        <p:scale>
          <a:sx n="60" d="100"/>
          <a:sy n="60" d="100"/>
        </p:scale>
        <p:origin x="456" y="56"/>
      </p:cViewPr>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06CF4-FA77-4E71-BDBB-B62F97D48318}" type="datetimeFigureOut">
              <a:rPr lang="zh-CN" altLang="en-US" smtClean="0"/>
              <a:t>2021/11/17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EA511-84E0-4AE0-9842-AB0E10994BF1}" type="slidenum">
              <a:rPr lang="zh-CN" altLang="en-US" smtClean="0"/>
              <a:t>‹#›</a:t>
            </a:fld>
            <a:endParaRPr lang="zh-CN" altLang="en-US"/>
          </a:p>
        </p:txBody>
      </p:sp>
    </p:spTree>
    <p:extLst>
      <p:ext uri="{BB962C8B-B14F-4D97-AF65-F5344CB8AC3E}">
        <p14:creationId xmlns:p14="http://schemas.microsoft.com/office/powerpoint/2010/main" val="66011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t>1</a:t>
            </a:fld>
            <a:endParaRPr lang="zh-CN" altLang="en-US"/>
          </a:p>
        </p:txBody>
      </p:sp>
    </p:spTree>
    <p:extLst>
      <p:ext uri="{BB962C8B-B14F-4D97-AF65-F5344CB8AC3E}">
        <p14:creationId xmlns:p14="http://schemas.microsoft.com/office/powerpoint/2010/main" val="890902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a:t>
            </a:r>
            <a:r>
              <a:rPr lang="zh-CN" altLang="en-US" dirty="0"/>
              <a:t>尽管左翼政党在这个国家的影响力很小，但这条曲线的意义在于揭示了它与</a:t>
            </a:r>
            <a:r>
              <a:rPr lang="en-US" altLang="zh-CN" dirty="0"/>
              <a:t>FDT</a:t>
            </a:r>
            <a:r>
              <a:rPr lang="zh-CN" altLang="en-US" dirty="0"/>
              <a:t>的交叉相似性显然是正的</a:t>
            </a:r>
            <a:r>
              <a:rPr lang="en-US" altLang="zh-CN" dirty="0"/>
              <a:t>(</a:t>
            </a:r>
            <a:r>
              <a:rPr lang="zh-CN" altLang="en-US" dirty="0"/>
              <a:t>与</a:t>
            </a:r>
            <a:r>
              <a:rPr lang="en-US" altLang="zh-CN" dirty="0"/>
              <a:t>JPC</a:t>
            </a:r>
            <a:r>
              <a:rPr lang="zh-CN" altLang="en-US" dirty="0"/>
              <a:t>的交叉相似性则是负的</a:t>
            </a:r>
            <a:r>
              <a:rPr lang="en-US" altLang="zh-CN" dirty="0"/>
              <a:t>)</a:t>
            </a:r>
            <a:r>
              <a:rPr lang="zh-CN" altLang="en-US" dirty="0"/>
              <a:t>。</a:t>
            </a:r>
          </a:p>
          <a:p>
            <a:r>
              <a:rPr lang="zh-CN" altLang="en-US" dirty="0"/>
              <a:t>如上所述，这清楚地证明了</a:t>
            </a:r>
            <a:r>
              <a:rPr lang="en-US" altLang="zh-CN" dirty="0"/>
              <a:t>FDT</a:t>
            </a:r>
            <a:r>
              <a:rPr lang="zh-CN" altLang="en-US" dirty="0"/>
              <a:t>中存在强烈的左翼成分，而</a:t>
            </a:r>
            <a:r>
              <a:rPr lang="en-US" altLang="zh-CN" dirty="0"/>
              <a:t>JPC</a:t>
            </a:r>
            <a:r>
              <a:rPr lang="zh-CN" altLang="en-US" dirty="0"/>
              <a:t>中完全没有这种成分。</a:t>
            </a:r>
          </a:p>
          <a:p>
            <a:endParaRPr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31</a:t>
            </a:fld>
            <a:endParaRPr lang="zh-CN" altLang="en-US"/>
          </a:p>
        </p:txBody>
      </p:sp>
    </p:spTree>
    <p:extLst>
      <p:ext uri="{BB962C8B-B14F-4D97-AF65-F5344CB8AC3E}">
        <p14:creationId xmlns:p14="http://schemas.microsoft.com/office/powerpoint/2010/main" val="40894757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这一分析表明，与他们自己的自我相似性相比，</a:t>
            </a:r>
            <a:r>
              <a:rPr lang="en-US" altLang="zh-CN" dirty="0"/>
              <a:t>PR</a:t>
            </a:r>
            <a:r>
              <a:rPr lang="zh-CN" altLang="en-US" dirty="0"/>
              <a:t>支持者与</a:t>
            </a:r>
            <a:r>
              <a:rPr lang="en-US" altLang="zh-CN" dirty="0"/>
              <a:t>C</a:t>
            </a:r>
            <a:r>
              <a:rPr lang="zh-CN" altLang="en-US" dirty="0"/>
              <a:t>（</a:t>
            </a:r>
            <a:r>
              <a:rPr lang="en-US" altLang="zh-CN" dirty="0"/>
              <a:t>FPV</a:t>
            </a:r>
            <a:r>
              <a:rPr lang="zh-CN" altLang="en-US" dirty="0"/>
              <a:t>）党的交叉相似性很小。这表明，在选举期之外，</a:t>
            </a:r>
            <a:r>
              <a:rPr lang="en-US" altLang="zh-CN" dirty="0"/>
              <a:t>PR</a:t>
            </a:r>
            <a:r>
              <a:rPr lang="zh-CN" altLang="en-US" dirty="0"/>
              <a:t>支持者的利益与任何一个主导政党都没有什么重叠。然而，随着第一轮选举的临近，</a:t>
            </a:r>
            <a:r>
              <a:rPr lang="en-US" altLang="zh-CN" dirty="0"/>
              <a:t>PR</a:t>
            </a:r>
            <a:r>
              <a:rPr lang="zh-CN" altLang="en-US" dirty="0"/>
              <a:t>的行为发生了变化，他们明显表现出与</a:t>
            </a:r>
            <a:r>
              <a:rPr lang="en-US" altLang="zh-CN" dirty="0"/>
              <a:t>C</a:t>
            </a:r>
            <a:r>
              <a:rPr lang="zh-CN" altLang="en-US" dirty="0"/>
              <a:t>党支持者的利益共同体。</a:t>
            </a:r>
          </a:p>
          <a:p>
            <a:endParaRPr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33</a:t>
            </a:fld>
            <a:endParaRPr lang="zh-CN" altLang="en-US"/>
          </a:p>
        </p:txBody>
      </p:sp>
    </p:spTree>
    <p:extLst>
      <p:ext uri="{BB962C8B-B14F-4D97-AF65-F5344CB8AC3E}">
        <p14:creationId xmlns:p14="http://schemas.microsoft.com/office/powerpoint/2010/main" val="16287900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2015</a:t>
            </a:r>
            <a:r>
              <a:rPr lang="zh-CN" altLang="en-US" dirty="0"/>
              <a:t>年第二轮选举中</a:t>
            </a:r>
            <a:r>
              <a:rPr lang="en-US" altLang="zh-CN" dirty="0"/>
              <a:t>UNA</a:t>
            </a:r>
            <a:r>
              <a:rPr lang="zh-CN" altLang="en-US" dirty="0"/>
              <a:t>和</a:t>
            </a:r>
            <a:r>
              <a:rPr lang="en-US" altLang="zh-CN" dirty="0"/>
              <a:t>C</a:t>
            </a:r>
            <a:r>
              <a:rPr lang="zh-CN" altLang="en-US" dirty="0"/>
              <a:t>的交叉相似性增加，这与</a:t>
            </a:r>
            <a:r>
              <a:rPr lang="en-US" altLang="zh-CN" dirty="0"/>
              <a:t>UNA</a:t>
            </a:r>
            <a:r>
              <a:rPr lang="zh-CN" altLang="en-US" dirty="0"/>
              <a:t>用户对</a:t>
            </a:r>
            <a:r>
              <a:rPr lang="en-US" altLang="zh-CN" dirty="0"/>
              <a:t>C</a:t>
            </a:r>
            <a:r>
              <a:rPr lang="zh-CN" altLang="en-US" dirty="0"/>
              <a:t>的支持有关。</a:t>
            </a:r>
            <a:r>
              <a:rPr lang="en-US" altLang="zh-CN" dirty="0"/>
              <a:t>(</a:t>
            </a:r>
            <a:r>
              <a:rPr lang="zh-CN" altLang="en-US" dirty="0"/>
              <a:t>上</a:t>
            </a:r>
            <a:r>
              <a:rPr lang="en-US" altLang="zh-CN" dirty="0"/>
              <a:t>)UNA</a:t>
            </a:r>
            <a:r>
              <a:rPr lang="zh-CN" altLang="en-US" dirty="0"/>
              <a:t>和两大政党的原始相似性</a:t>
            </a:r>
            <a:r>
              <a:rPr lang="en-US" altLang="zh-CN" dirty="0"/>
              <a:t>FPV</a:t>
            </a:r>
            <a:r>
              <a:rPr lang="zh-CN" altLang="en-US" dirty="0"/>
              <a:t>和</a:t>
            </a:r>
            <a:r>
              <a:rPr lang="en-US" altLang="zh-CN" dirty="0"/>
              <a:t>C(</a:t>
            </a:r>
            <a:r>
              <a:rPr lang="zh-CN" altLang="en-US" dirty="0"/>
              <a:t>下</a:t>
            </a:r>
            <a:r>
              <a:rPr lang="en-US" altLang="zh-CN" dirty="0"/>
              <a:t>)UNA</a:t>
            </a:r>
            <a:r>
              <a:rPr lang="zh-CN" altLang="en-US" dirty="0"/>
              <a:t>和两大政党之间的相似之处，在</a:t>
            </a:r>
            <a:r>
              <a:rPr lang="en-US" altLang="zh-CN" dirty="0"/>
              <a:t>UNA</a:t>
            </a:r>
            <a:r>
              <a:rPr lang="zh-CN" altLang="en-US" dirty="0"/>
              <a:t>追随者移除代表</a:t>
            </a:r>
            <a:r>
              <a:rPr lang="en-US" altLang="zh-CN" dirty="0"/>
              <a:t>C</a:t>
            </a:r>
            <a:r>
              <a:rPr lang="zh-CN" altLang="en-US" dirty="0"/>
              <a:t>支持的话题标签后</a:t>
            </a:r>
          </a:p>
          <a:p>
            <a:endParaRPr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34</a:t>
            </a:fld>
            <a:endParaRPr lang="zh-CN" altLang="en-US"/>
          </a:p>
        </p:txBody>
      </p:sp>
    </p:spTree>
    <p:extLst>
      <p:ext uri="{BB962C8B-B14F-4D97-AF65-F5344CB8AC3E}">
        <p14:creationId xmlns:p14="http://schemas.microsoft.com/office/powerpoint/2010/main" val="637511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不满足这些条件的用户不被考虑在我们的任何相似性分析。按照这个程序，我们能够将大约</a:t>
            </a:r>
            <a:r>
              <a:rPr lang="en-US" altLang="zh-CN" dirty="0"/>
              <a:t>80%</a:t>
            </a:r>
            <a:r>
              <a:rPr lang="zh-CN" altLang="en-US" dirty="0"/>
              <a:t>的用户划分为特定政党的支持者。</a:t>
            </a:r>
          </a:p>
          <a:p>
            <a:endParaRPr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11</a:t>
            </a:fld>
            <a:endParaRPr lang="zh-CN" altLang="en-US"/>
          </a:p>
        </p:txBody>
      </p:sp>
    </p:spTree>
    <p:extLst>
      <p:ext uri="{BB962C8B-B14F-4D97-AF65-F5344CB8AC3E}">
        <p14:creationId xmlns:p14="http://schemas.microsoft.com/office/powerpoint/2010/main" val="2775333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通过将用户配置文件中告知的位置与</a:t>
            </a:r>
            <a:r>
              <a:rPr lang="en-US" altLang="zh-CN" dirty="0" err="1"/>
              <a:t>GeoNames</a:t>
            </a:r>
            <a:r>
              <a:rPr lang="en-US" altLang="zh-CN" dirty="0"/>
              <a:t> (https://www.geonames.org/)</a:t>
            </a:r>
            <a:r>
              <a:rPr lang="zh-CN" altLang="en-US" dirty="0"/>
              <a:t>的数据相结合，计算每个用户的位置。在</a:t>
            </a:r>
            <a:r>
              <a:rPr lang="en-US" altLang="zh-CN" dirty="0"/>
              <a:t>2019</a:t>
            </a:r>
            <a:r>
              <a:rPr lang="zh-CN" altLang="en-US" dirty="0"/>
              <a:t>年的捕获中，对于</a:t>
            </a:r>
            <a:r>
              <a:rPr lang="en-US" altLang="zh-CN" dirty="0"/>
              <a:t>39.2</a:t>
            </a:r>
            <a:r>
              <a:rPr lang="zh-CN" altLang="en-US" dirty="0"/>
              <a:t>万用户，我们可以确定该国</a:t>
            </a:r>
            <a:r>
              <a:rPr lang="en-US" altLang="zh-CN" dirty="0"/>
              <a:t>(</a:t>
            </a:r>
            <a:r>
              <a:rPr lang="zh-CN" altLang="en-US" dirty="0"/>
              <a:t>城市或省份</a:t>
            </a:r>
            <a:r>
              <a:rPr lang="en-US" altLang="zh-CN" dirty="0"/>
              <a:t>)</a:t>
            </a:r>
            <a:r>
              <a:rPr lang="zh-CN" altLang="en-US" dirty="0"/>
              <a:t>的具体位置，对于那些用户，我们绘制他们的地理分布。图</a:t>
            </a:r>
            <a:r>
              <a:rPr lang="en-US" altLang="zh-CN" dirty="0"/>
              <a:t>4</a:t>
            </a:r>
            <a:r>
              <a:rPr lang="zh-CN" altLang="en-US" dirty="0"/>
              <a:t>显示，捕获在省一级具有公平的地理代表性。在</a:t>
            </a:r>
            <a:r>
              <a:rPr lang="en-US" altLang="zh-CN" dirty="0"/>
              <a:t>2015</a:t>
            </a:r>
            <a:r>
              <a:rPr lang="zh-CN" altLang="en-US" dirty="0"/>
              <a:t>年的照片中也发现了类似的代表性</a:t>
            </a:r>
          </a:p>
        </p:txBody>
      </p:sp>
      <p:sp>
        <p:nvSpPr>
          <p:cNvPr id="4" name="灯片编号占位符 3"/>
          <p:cNvSpPr>
            <a:spLocks noGrp="1"/>
          </p:cNvSpPr>
          <p:nvPr>
            <p:ph type="sldNum" sz="quarter" idx="5"/>
          </p:nvPr>
        </p:nvSpPr>
        <p:spPr/>
        <p:txBody>
          <a:bodyPr/>
          <a:lstStyle/>
          <a:p>
            <a:fld id="{4A7EA511-84E0-4AE0-9842-AB0E10994BF1}" type="slidenum">
              <a:rPr lang="zh-CN" altLang="en-US" smtClean="0"/>
              <a:t>12</a:t>
            </a:fld>
            <a:endParaRPr lang="zh-CN" altLang="en-US"/>
          </a:p>
        </p:txBody>
      </p:sp>
    </p:spTree>
    <p:extLst>
      <p:ext uri="{BB962C8B-B14F-4D97-AF65-F5344CB8AC3E}">
        <p14:creationId xmlns:p14="http://schemas.microsoft.com/office/powerpoint/2010/main" val="3554086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（注意其他政党的成员，包括最强大的对手FPV，也使用所考虑的话题），</a:t>
            </a:r>
          </a:p>
        </p:txBody>
      </p:sp>
      <p:sp>
        <p:nvSpPr>
          <p:cNvPr id="4" name="灯片编号占位符 3"/>
          <p:cNvSpPr>
            <a:spLocks noGrp="1"/>
          </p:cNvSpPr>
          <p:nvPr>
            <p:ph type="sldNum" sz="quarter" idx="5"/>
          </p:nvPr>
        </p:nvSpPr>
        <p:spPr/>
        <p:txBody>
          <a:bodyPr/>
          <a:lstStyle/>
          <a:p>
            <a:fld id="{4A7EA511-84E0-4AE0-9842-AB0E10994BF1}" type="slidenum">
              <a:rPr lang="zh-CN" altLang="en-US" smtClean="0"/>
              <a:t>22</a:t>
            </a:fld>
            <a:endParaRPr lang="zh-CN" altLang="en-US"/>
          </a:p>
        </p:txBody>
      </p:sp>
    </p:spTree>
    <p:extLst>
      <p:ext uri="{BB962C8B-B14F-4D97-AF65-F5344CB8AC3E}">
        <p14:creationId xmlns:p14="http://schemas.microsoft.com/office/powerpoint/2010/main" val="4117619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85750" indent="-285750">
              <a:buFont typeface="Arial" panose="020B0604020202020204" pitchFamily="34" charset="0"/>
              <a:buChar char="•"/>
            </a:pPr>
            <a:r>
              <a:rPr lang="zh-CN" altLang="en-US" dirty="0"/>
              <a:t>执政党表现出比其他政党更高的自相似性，随着</a:t>
            </a:r>
            <a:r>
              <a:rPr lang="en-US" altLang="zh-CN" dirty="0"/>
              <a:t>PASO</a:t>
            </a:r>
            <a:r>
              <a:rPr lang="zh-CN" altLang="en-US" dirty="0"/>
              <a:t>的临近，这种自相似性会增加，反映出其支持者的强大凝聚力。</a:t>
            </a:r>
            <a:endParaRPr lang="en-US" altLang="zh-CN" dirty="0"/>
          </a:p>
          <a:p>
            <a:pPr marL="285750" indent="-285750">
              <a:buFont typeface="Arial" panose="020B0604020202020204" pitchFamily="34" charset="0"/>
              <a:buChar char="•"/>
            </a:pPr>
            <a:r>
              <a:rPr lang="zh-CN" altLang="en-US" dirty="0"/>
              <a:t>这是一方支持者一致反应的标志，可能是对现实生活中的某个事件的反应，而对所有其他用户来说，该事件不会引发特定的反应。假设这一事件与其中一个政党的政治传统相呼应时就会发生，这似乎是合理的。</a:t>
            </a:r>
            <a:endParaRPr lang="en-US" altLang="zh-CN" dirty="0"/>
          </a:p>
          <a:p>
            <a:pPr marL="285750" indent="-285750">
              <a:buFont typeface="Arial" panose="020B0604020202020204" pitchFamily="34" charset="0"/>
              <a:buChar char="•"/>
            </a:pPr>
            <a:r>
              <a:rPr lang="zh-CN" altLang="en-US" dirty="0"/>
              <a:t>用户的描述向量包含大量不同的主题，其中许多主题不具有政治性质。当公众讨论以其中一个话题（例如足球锦标赛）为主导时，不同党派支持者之间的分歧可能会部分或暂时消失。这种效应在选举日期之前就得到了增强</a:t>
            </a:r>
          </a:p>
          <a:p>
            <a:endParaRPr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24</a:t>
            </a:fld>
            <a:endParaRPr lang="zh-CN" altLang="en-US"/>
          </a:p>
        </p:txBody>
      </p:sp>
    </p:spTree>
    <p:extLst>
      <p:ext uri="{BB962C8B-B14F-4D97-AF65-F5344CB8AC3E}">
        <p14:creationId xmlns:p14="http://schemas.microsoft.com/office/powerpoint/2010/main" val="1138720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此时</a:t>
            </a:r>
            <a:r>
              <a:rPr lang="en-US" altLang="zh-CN" dirty="0"/>
              <a:t>FD</a:t>
            </a:r>
            <a:r>
              <a:rPr lang="zh-CN" altLang="en-US" dirty="0"/>
              <a:t>的峰值</a:t>
            </a:r>
            <a:r>
              <a:rPr lang="en-US" altLang="zh-CN" dirty="0"/>
              <a:t>(</a:t>
            </a:r>
            <a:r>
              <a:rPr lang="zh-CN" altLang="en-US" dirty="0"/>
              <a:t>见图</a:t>
            </a:r>
            <a:r>
              <a:rPr lang="en-US" altLang="zh-CN" dirty="0"/>
              <a:t>3</a:t>
            </a:r>
            <a:r>
              <a:rPr lang="zh-CN" altLang="en-US" dirty="0"/>
              <a:t>的下面板</a:t>
            </a:r>
            <a:r>
              <a:rPr lang="en-US" altLang="zh-CN" dirty="0"/>
              <a:t>)</a:t>
            </a:r>
            <a:r>
              <a:rPr lang="zh-CN" altLang="en-US" dirty="0"/>
              <a:t>消失，说明该峰值是由税务主题引起的。此外，我们在</a:t>
            </a:r>
            <a:r>
              <a:rPr lang="en-US" altLang="zh-CN" dirty="0"/>
              <a:t>FD</a:t>
            </a:r>
            <a:r>
              <a:rPr lang="zh-CN" altLang="en-US" dirty="0"/>
              <a:t>曲线上发现了另一个峰值，在</a:t>
            </a:r>
            <a:r>
              <a:rPr lang="en-US" altLang="zh-CN" dirty="0"/>
              <a:t>2</a:t>
            </a:r>
            <a:r>
              <a:rPr lang="zh-CN" altLang="en-US" dirty="0"/>
              <a:t>月初也消失了，这表明该群体在那个时候对该话题也很活跃。我们还观察到，该主题只同步了</a:t>
            </a:r>
            <a:r>
              <a:rPr lang="en-US" altLang="zh-CN" dirty="0"/>
              <a:t>FD</a:t>
            </a:r>
            <a:r>
              <a:rPr lang="zh-CN" altLang="en-US" dirty="0"/>
              <a:t>追随者的活动，因为自相似度的其余部分没有显著变化</a:t>
            </a:r>
            <a:r>
              <a:rPr lang="en-US" altLang="zh-CN" dirty="0"/>
              <a:t>(</a:t>
            </a:r>
            <a:r>
              <a:rPr lang="zh-CN" altLang="en-US" dirty="0"/>
              <a:t>对比图</a:t>
            </a:r>
            <a:r>
              <a:rPr lang="en-US" altLang="zh-CN" dirty="0"/>
              <a:t>3</a:t>
            </a:r>
            <a:r>
              <a:rPr lang="zh-CN" altLang="en-US" dirty="0"/>
              <a:t>中的两个面板</a:t>
            </a:r>
            <a:r>
              <a:rPr lang="en-US" altLang="zh-CN" dirty="0"/>
              <a:t>)</a:t>
            </a:r>
            <a:r>
              <a:rPr lang="zh-CN" altLang="en-US" dirty="0"/>
              <a:t>。增税通常是一个权利和自由党派都感兴趣的话题，但是我们观察到，</a:t>
            </a:r>
            <a:r>
              <a:rPr lang="en-US" altLang="zh-CN" dirty="0"/>
              <a:t>JPC</a:t>
            </a:r>
            <a:r>
              <a:rPr lang="zh-CN" altLang="en-US" dirty="0"/>
              <a:t>的支持者</a:t>
            </a:r>
            <a:r>
              <a:rPr lang="en-US" altLang="zh-CN" dirty="0"/>
              <a:t>(</a:t>
            </a:r>
            <a:r>
              <a:rPr lang="zh-CN" altLang="en-US" dirty="0"/>
              <a:t>主要是自由党派</a:t>
            </a:r>
            <a:r>
              <a:rPr lang="en-US" altLang="zh-CN" dirty="0"/>
              <a:t>)</a:t>
            </a:r>
            <a:r>
              <a:rPr lang="zh-CN" altLang="en-US" dirty="0"/>
              <a:t>并没有围绕这个话题进行同步讨论，这可能是因为他们的政党执政，对增税负有责任。</a:t>
            </a:r>
            <a:endParaRPr lang="en-US" altLang="zh-CN" dirty="0"/>
          </a:p>
          <a:p>
            <a:endParaRPr lang="en-US" altLang="zh-CN" dirty="0"/>
          </a:p>
          <a:p>
            <a:r>
              <a:rPr lang="zh-CN" altLang="en-US" dirty="0"/>
              <a:t>这可以通过使用</a:t>
            </a:r>
            <a:r>
              <a:rPr lang="en-US" altLang="zh-CN" dirty="0"/>
              <a:t>[20]</a:t>
            </a:r>
            <a:r>
              <a:rPr lang="zh-CN" altLang="en-US" dirty="0"/>
              <a:t>平台对当时</a:t>
            </a:r>
            <a:r>
              <a:rPr lang="en-US" altLang="zh-CN" dirty="0"/>
              <a:t>JPC</a:t>
            </a:r>
            <a:r>
              <a:rPr lang="zh-CN" altLang="en-US" dirty="0"/>
              <a:t>支持者感兴趣的主题进行检查，在那里可以确认图</a:t>
            </a:r>
            <a:r>
              <a:rPr lang="en-US" altLang="zh-CN" dirty="0"/>
              <a:t>3</a:t>
            </a:r>
            <a:r>
              <a:rPr lang="zh-CN" altLang="en-US" dirty="0"/>
              <a:t>中观察到的</a:t>
            </a:r>
            <a:r>
              <a:rPr lang="en-US" altLang="zh-CN" dirty="0"/>
              <a:t>JPC</a:t>
            </a:r>
            <a:r>
              <a:rPr lang="zh-CN" altLang="en-US" dirty="0"/>
              <a:t>曲线</a:t>
            </a:r>
            <a:r>
              <a:rPr lang="en-US" altLang="zh-CN" dirty="0"/>
              <a:t>(</a:t>
            </a:r>
            <a:r>
              <a:rPr lang="zh-CN" altLang="en-US" dirty="0"/>
              <a:t>黄色</a:t>
            </a:r>
            <a:r>
              <a:rPr lang="en-US" altLang="zh-CN" dirty="0"/>
              <a:t>)</a:t>
            </a:r>
            <a:r>
              <a:rPr lang="zh-CN" altLang="en-US" dirty="0"/>
              <a:t>较小的峰值并不对应于税收主题。</a:t>
            </a:r>
          </a:p>
          <a:p>
            <a:endParaRPr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26</a:t>
            </a:fld>
            <a:endParaRPr lang="zh-CN" altLang="en-US"/>
          </a:p>
        </p:txBody>
      </p:sp>
    </p:spTree>
    <p:extLst>
      <p:ext uri="{BB962C8B-B14F-4D97-AF65-F5344CB8AC3E}">
        <p14:creationId xmlns:p14="http://schemas.microsoft.com/office/powerpoint/2010/main" val="3683839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可以看出，</a:t>
            </a:r>
            <a:r>
              <a:rPr lang="en-US" altLang="zh-CN" dirty="0"/>
              <a:t>FI</a:t>
            </a:r>
            <a:r>
              <a:rPr lang="zh-CN" altLang="en-US" dirty="0"/>
              <a:t>和</a:t>
            </a:r>
            <a:r>
              <a:rPr lang="en-US" altLang="zh-CN" dirty="0"/>
              <a:t>FDT</a:t>
            </a:r>
            <a:r>
              <a:rPr lang="zh-CN" altLang="en-US" dirty="0"/>
              <a:t>在当天对该话题最为关注，而较为保守的</a:t>
            </a:r>
            <a:r>
              <a:rPr lang="en-US" altLang="zh-CN" dirty="0"/>
              <a:t>JPC</a:t>
            </a:r>
            <a:r>
              <a:rPr lang="zh-CN" altLang="en-US" dirty="0"/>
              <a:t>和</a:t>
            </a:r>
            <a:r>
              <a:rPr lang="en-US" altLang="zh-CN" dirty="0"/>
              <a:t>FD (right wing)</a:t>
            </a:r>
            <a:r>
              <a:rPr lang="zh-CN" altLang="en-US" dirty="0"/>
              <a:t>对该话题几乎不活跃。有趣的是，这个话题后来周期性地重新活跃起来，但主要是由于</a:t>
            </a:r>
            <a:r>
              <a:rPr lang="en-US" altLang="zh-CN" dirty="0"/>
              <a:t>FDT</a:t>
            </a:r>
            <a:r>
              <a:rPr lang="zh-CN" altLang="en-US" dirty="0"/>
              <a:t>的活动，这是一个主要的、复合的政党，包括一个重要的左翼。同样，通过在这个主题中删除</a:t>
            </a:r>
            <a:r>
              <a:rPr lang="en-US" altLang="zh-CN" dirty="0"/>
              <a:t>hashtag</a:t>
            </a:r>
            <a:r>
              <a:rPr lang="zh-CN" altLang="en-US" dirty="0"/>
              <a:t>的用法，我们可以验证自相似度的峰值是由它造成的</a:t>
            </a:r>
            <a:r>
              <a:rPr lang="en-US" altLang="zh-CN" dirty="0"/>
              <a:t>(</a:t>
            </a:r>
            <a:r>
              <a:rPr lang="zh-CN" altLang="en-US" dirty="0"/>
              <a:t>我们在</a:t>
            </a:r>
            <a:r>
              <a:rPr lang="en-US" altLang="zh-CN" dirty="0"/>
              <a:t>Additional file1</a:t>
            </a:r>
            <a:r>
              <a:rPr lang="zh-CN" altLang="en-US" dirty="0"/>
              <a:t>中提供了这个比较</a:t>
            </a:r>
            <a:r>
              <a:rPr lang="en-US" altLang="zh-CN" dirty="0"/>
              <a:t>)</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27</a:t>
            </a:fld>
            <a:endParaRPr lang="zh-CN" altLang="en-US"/>
          </a:p>
        </p:txBody>
      </p:sp>
    </p:spTree>
    <p:extLst>
      <p:ext uri="{BB962C8B-B14F-4D97-AF65-F5344CB8AC3E}">
        <p14:creationId xmlns:p14="http://schemas.microsoft.com/office/powerpoint/2010/main" val="3818286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虽然</a:t>
            </a:r>
            <a:r>
              <a:rPr lang="en-US" altLang="zh-CN" dirty="0"/>
              <a:t>FD</a:t>
            </a:r>
            <a:r>
              <a:rPr lang="zh-CN" altLang="en-US" dirty="0"/>
              <a:t>（右派）在大多数时候，特别是在选举期附近，与执政的</a:t>
            </a:r>
            <a:r>
              <a:rPr lang="en-US" altLang="zh-CN" dirty="0"/>
              <a:t>JPC</a:t>
            </a:r>
            <a:r>
              <a:rPr lang="zh-CN" altLang="en-US" dirty="0"/>
              <a:t>有正的交叉相似性，但它与挑战者（</a:t>
            </a:r>
            <a:r>
              <a:rPr lang="en-US" altLang="zh-CN" dirty="0"/>
              <a:t>FDT</a:t>
            </a:r>
            <a:r>
              <a:rPr lang="zh-CN" altLang="en-US" dirty="0"/>
              <a:t>）的交叉相似性几乎总是为负。</a:t>
            </a:r>
          </a:p>
          <a:p>
            <a:r>
              <a:rPr lang="zh-CN" altLang="en-US" dirty="0"/>
              <a:t>到</a:t>
            </a:r>
            <a:r>
              <a:rPr lang="en-US" altLang="zh-CN" dirty="0"/>
              <a:t>2019</a:t>
            </a:r>
            <a:r>
              <a:rPr lang="zh-CN" altLang="en-US" dirty="0"/>
              <a:t>年</a:t>
            </a:r>
            <a:r>
              <a:rPr lang="en-US" altLang="zh-CN" dirty="0"/>
              <a:t>11</a:t>
            </a:r>
            <a:r>
              <a:rPr lang="zh-CN" altLang="en-US" dirty="0"/>
              <a:t>月中旬，这一趋势被扭转，在</a:t>
            </a:r>
            <a:r>
              <a:rPr lang="en-US" altLang="zh-CN" dirty="0"/>
              <a:t>FD</a:t>
            </a:r>
            <a:r>
              <a:rPr lang="zh-CN" altLang="en-US" dirty="0"/>
              <a:t>党的支持者出现强烈的自我相似性的同一时刻，观察到与</a:t>
            </a:r>
            <a:r>
              <a:rPr lang="en-US" altLang="zh-CN" dirty="0"/>
              <a:t>FDT</a:t>
            </a:r>
            <a:r>
              <a:rPr lang="zh-CN" altLang="en-US" dirty="0"/>
              <a:t>的（小）正相似性。</a:t>
            </a:r>
          </a:p>
          <a:p>
            <a:r>
              <a:rPr lang="zh-CN" altLang="en-US" dirty="0"/>
              <a:t>对当前活跃话题的检查显示，这种活动与拉美国际政治有关，它调动了两党的积极性。这表明，尽管我们在这里没有进行任何情感分析，但团体对某一主题的关注是正确的，与用户对该主题的意见无关。</a:t>
            </a:r>
          </a:p>
          <a:p>
            <a:endParaRPr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29</a:t>
            </a:fld>
            <a:endParaRPr lang="zh-CN" altLang="en-US"/>
          </a:p>
        </p:txBody>
      </p:sp>
    </p:spTree>
    <p:extLst>
      <p:ext uri="{BB962C8B-B14F-4D97-AF65-F5344CB8AC3E}">
        <p14:creationId xmlns:p14="http://schemas.microsoft.com/office/powerpoint/2010/main" val="14914323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相反，</a:t>
            </a:r>
            <a:r>
              <a:rPr lang="en-US" altLang="zh-CN" dirty="0"/>
              <a:t>CF</a:t>
            </a:r>
            <a:r>
              <a:rPr lang="zh-CN" altLang="en-US" dirty="0"/>
              <a:t>（持不同政见的自由党）的支持者则表现出完全不同的行为。</a:t>
            </a:r>
          </a:p>
          <a:p>
            <a:r>
              <a:rPr lang="zh-CN" altLang="en-US" dirty="0"/>
              <a:t>与两个主要政党的交叉相似性都相当低，而且在选举期间波动很大。这种趋势在初选前仍然存在，显示出他们对自己的候选人的强烈支持。</a:t>
            </a:r>
          </a:p>
          <a:p>
            <a:r>
              <a:rPr lang="zh-CN" altLang="en-US" dirty="0"/>
              <a:t>然而，在第一轮选举之前，他们与</a:t>
            </a:r>
            <a:r>
              <a:rPr lang="en-US" altLang="zh-CN" dirty="0"/>
              <a:t>FDT</a:t>
            </a:r>
            <a:r>
              <a:rPr lang="zh-CN" altLang="en-US" dirty="0"/>
              <a:t>出现了强烈的正相似性（在一些波动期之后），</a:t>
            </a:r>
          </a:p>
          <a:p>
            <a:r>
              <a:rPr lang="en-US" altLang="zh-CN" dirty="0"/>
              <a:t>CF</a:t>
            </a:r>
            <a:r>
              <a:rPr lang="zh-CN" altLang="en-US" dirty="0"/>
              <a:t>支持者的这种突然的偏好变化表明，在这一时期，他们的利益与挑战者</a:t>
            </a:r>
            <a:r>
              <a:rPr lang="en-US" altLang="zh-CN" dirty="0"/>
              <a:t>FDT</a:t>
            </a:r>
            <a:r>
              <a:rPr lang="zh-CN" altLang="en-US" dirty="0"/>
              <a:t>的利益是一致的，他们从第一轮就支持</a:t>
            </a:r>
            <a:r>
              <a:rPr lang="en-US" altLang="zh-CN" dirty="0"/>
              <a:t>FDT</a:t>
            </a:r>
            <a:r>
              <a:rPr lang="zh-CN" altLang="en-US" dirty="0"/>
              <a:t>。</a:t>
            </a:r>
          </a:p>
          <a:p>
            <a:endParaRPr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30</a:t>
            </a:fld>
            <a:endParaRPr lang="zh-CN" altLang="en-US"/>
          </a:p>
        </p:txBody>
      </p:sp>
    </p:spTree>
    <p:extLst>
      <p:ext uri="{BB962C8B-B14F-4D97-AF65-F5344CB8AC3E}">
        <p14:creationId xmlns:p14="http://schemas.microsoft.com/office/powerpoint/2010/main" val="31451302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1102" name="图片 1101">
            <a:extLst>
              <a:ext uri="{FF2B5EF4-FFF2-40B4-BE49-F238E27FC236}">
                <a16:creationId xmlns:a16="http://schemas.microsoft.com/office/drawing/2014/main" id="{F6B81E82-77CD-42EE-BB96-8BC6A5440084}"/>
              </a:ext>
            </a:extLst>
          </p:cNvPr>
          <p:cNvPicPr>
            <a:picLocks noChangeAspect="1"/>
          </p:cNvPicPr>
          <p:nvPr userDrawn="1"/>
        </p:nvPicPr>
        <p:blipFill>
          <a:blip r:embed="rId2"/>
          <a:stretch>
            <a:fillRect/>
          </a:stretch>
        </p:blipFill>
        <p:spPr>
          <a:xfrm>
            <a:off x="0" y="3037350"/>
            <a:ext cx="7930836" cy="3820649"/>
          </a:xfrm>
          <a:prstGeom prst="rect">
            <a:avLst/>
          </a:prstGeom>
        </p:spPr>
      </p:pic>
      <p:sp>
        <p:nvSpPr>
          <p:cNvPr id="9801" name="副标题 2"/>
          <p:cNvSpPr>
            <a:spLocks noGrp="1"/>
          </p:cNvSpPr>
          <p:nvPr userDrawn="1">
            <p:ph type="subTitle" idx="1"/>
          </p:nvPr>
        </p:nvSpPr>
        <p:spPr>
          <a:xfrm>
            <a:off x="669925" y="3079043"/>
            <a:ext cx="10850563" cy="475132"/>
          </a:xfrm>
        </p:spPr>
        <p:txBody>
          <a:bodyPr anchor="ctr">
            <a:normAutofit/>
          </a:bodyPr>
          <a:lstStyle>
            <a:lvl1pPr marL="0" indent="0" algn="r">
              <a:buNone/>
              <a:defRPr sz="16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endParaRPr lang="zh-CN" altLang="en-US" dirty="0"/>
          </a:p>
        </p:txBody>
      </p:sp>
      <p:sp>
        <p:nvSpPr>
          <p:cNvPr id="9802" name="标题 1"/>
          <p:cNvSpPr>
            <a:spLocks noGrp="1"/>
          </p:cNvSpPr>
          <p:nvPr userDrawn="1">
            <p:ph type="ctrTitle"/>
          </p:nvPr>
        </p:nvSpPr>
        <p:spPr>
          <a:xfrm>
            <a:off x="669926" y="2321170"/>
            <a:ext cx="10850562" cy="749082"/>
          </a:xfrm>
        </p:spPr>
        <p:txBody>
          <a:bodyPr anchor="ctr">
            <a:normAutofit/>
          </a:bodyPr>
          <a:lstStyle>
            <a:lvl1pPr algn="r">
              <a:defRPr sz="3600" b="1">
                <a:solidFill>
                  <a:schemeClr val="tx1"/>
                </a:solidFill>
              </a:defRPr>
            </a:lvl1pPr>
          </a:lstStyle>
          <a:p>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1E475EF-3918-4C37-977A-956EB9D76F8E}"/>
              </a:ext>
            </a:extLst>
          </p:cNvPr>
          <p:cNvPicPr>
            <a:picLocks noChangeAspect="1"/>
          </p:cNvPicPr>
          <p:nvPr userDrawn="1"/>
        </p:nvPicPr>
        <p:blipFill>
          <a:blip r:embed="rId2"/>
          <a:stretch>
            <a:fillRect/>
          </a:stretch>
        </p:blipFill>
        <p:spPr>
          <a:xfrm>
            <a:off x="46495" y="0"/>
            <a:ext cx="11473992" cy="2693989"/>
          </a:xfrm>
          <a:prstGeom prst="rect">
            <a:avLst/>
          </a:prstGeom>
        </p:spPr>
      </p:pic>
      <p:sp>
        <p:nvSpPr>
          <p:cNvPr id="20" name="标题 1"/>
          <p:cNvSpPr>
            <a:spLocks noGrp="1"/>
          </p:cNvSpPr>
          <p:nvPr userDrawn="1">
            <p:ph type="title" hasCustomPrompt="1"/>
          </p:nvPr>
        </p:nvSpPr>
        <p:spPr>
          <a:xfrm>
            <a:off x="669924" y="2927838"/>
            <a:ext cx="10850564" cy="501162"/>
          </a:xfrm>
          <a:noFill/>
        </p:spPr>
        <p:txBody>
          <a:bodyPr anchor="ctr">
            <a:normAutofit/>
          </a:bodyPr>
          <a:lstStyle>
            <a:lvl1pPr>
              <a:defRPr sz="2400" b="1">
                <a:solidFill>
                  <a:schemeClr val="tx1"/>
                </a:solidFill>
              </a:defRPr>
            </a:lvl1pPr>
          </a:lstStyle>
          <a:p>
            <a:r>
              <a:rPr lang="zh-CN" altLang="en-US" dirty="0"/>
              <a:t>单击此处添加幻灯片章节标题</a:t>
            </a:r>
          </a:p>
        </p:txBody>
      </p:sp>
      <p:sp>
        <p:nvSpPr>
          <p:cNvPr id="21" name="文本占位符 2"/>
          <p:cNvSpPr>
            <a:spLocks noGrp="1"/>
          </p:cNvSpPr>
          <p:nvPr userDrawn="1">
            <p:ph type="body" idx="1" hasCustomPrompt="1"/>
          </p:nvPr>
        </p:nvSpPr>
        <p:spPr>
          <a:xfrm>
            <a:off x="669924" y="3472000"/>
            <a:ext cx="10850564" cy="1082874"/>
          </a:xfrm>
          <a:noFill/>
        </p:spPr>
        <p:txBody>
          <a:bodyPr anchor="t">
            <a:normAutofit/>
          </a:bodyPr>
          <a:lstStyle>
            <a:lvl1pPr marL="0" indent="0">
              <a:lnSpc>
                <a:spcPct val="150000"/>
              </a:lnSpc>
              <a:spcBef>
                <a:spcPts val="0"/>
              </a:spcBef>
              <a:buNone/>
              <a:defRPr sz="12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dirty="0"/>
              <a:t>单击此处编辑母版文本样式</a:t>
            </a:r>
          </a:p>
        </p:txBody>
      </p:sp>
      <p:cxnSp>
        <p:nvCxnSpPr>
          <p:cNvPr id="3" name="直接连接符 2"/>
          <p:cNvCxnSpPr/>
          <p:nvPr userDrawn="1"/>
        </p:nvCxnSpPr>
        <p:spPr>
          <a:xfrm>
            <a:off x="669925" y="3471306"/>
            <a:ext cx="108505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日期占位符 3">
            <a:extLst>
              <a:ext uri="{FF2B5EF4-FFF2-40B4-BE49-F238E27FC236}">
                <a16:creationId xmlns:a16="http://schemas.microsoft.com/office/drawing/2014/main" id="{1FF34571-20DC-4359-9C3B-4D92050F121C}"/>
              </a:ext>
            </a:extLst>
          </p:cNvPr>
          <p:cNvSpPr>
            <a:spLocks noGrp="1"/>
          </p:cNvSpPr>
          <p:nvPr>
            <p:ph type="dt" sz="half" idx="10"/>
          </p:nvPr>
        </p:nvSpPr>
        <p:spPr/>
        <p:txBody>
          <a:bodyPr/>
          <a:lstStyle/>
          <a:p>
            <a:fld id="{6489D9C7-5DC6-4263-87FF-7C99F6FB63C3}" type="datetime1">
              <a:rPr lang="zh-CN" altLang="en-US" smtClean="0"/>
              <a:pPr/>
              <a:t>2021/11/17</a:t>
            </a:fld>
            <a:endParaRPr lang="zh-CN" altLang="en-US"/>
          </a:p>
        </p:txBody>
      </p:sp>
      <p:sp>
        <p:nvSpPr>
          <p:cNvPr id="5" name="页脚占位符 4">
            <a:extLst>
              <a:ext uri="{FF2B5EF4-FFF2-40B4-BE49-F238E27FC236}">
                <a16:creationId xmlns:a16="http://schemas.microsoft.com/office/drawing/2014/main" id="{4C0BD28F-5F81-4628-B7F7-4CFA7C467E27}"/>
              </a:ext>
            </a:extLst>
          </p:cNvPr>
          <p:cNvSpPr>
            <a:spLocks noGrp="1"/>
          </p:cNvSpPr>
          <p:nvPr>
            <p:ph type="ftr" sz="quarter" idx="11"/>
          </p:nvPr>
        </p:nvSpPr>
        <p:spPr/>
        <p:txBody>
          <a:bodyPr/>
          <a:lstStyle/>
          <a:p>
            <a:r>
              <a:rPr lang="en-US" altLang="zh-CN"/>
              <a:t>www.islide.cc</a:t>
            </a:r>
            <a:endParaRPr lang="zh-CN" altLang="en-US" dirty="0"/>
          </a:p>
        </p:txBody>
      </p:sp>
      <p:sp>
        <p:nvSpPr>
          <p:cNvPr id="6" name="灯片编号占位符 5">
            <a:extLst>
              <a:ext uri="{FF2B5EF4-FFF2-40B4-BE49-F238E27FC236}">
                <a16:creationId xmlns:a16="http://schemas.microsoft.com/office/drawing/2014/main" id="{FDEF377F-049F-4A50-A632-6FA81BE9BAA0}"/>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669E689-614A-4297-B51A-02A57569B979}"/>
              </a:ext>
            </a:extLst>
          </p:cNvPr>
          <p:cNvSpPr>
            <a:spLocks noGrp="1"/>
          </p:cNvSpPr>
          <p:nvPr>
            <p:ph type="dt" sz="half" idx="10"/>
          </p:nvPr>
        </p:nvSpPr>
        <p:spPr/>
        <p:txBody>
          <a:bodyPr/>
          <a:lstStyle/>
          <a:p>
            <a:fld id="{6489D9C7-5DC6-4263-87FF-7C99F6FB63C3}" type="datetime1">
              <a:rPr lang="zh-CN" altLang="en-US" smtClean="0"/>
              <a:pPr/>
              <a:t>2021/11/17</a:t>
            </a:fld>
            <a:endParaRPr lang="zh-CN" altLang="en-US"/>
          </a:p>
        </p:txBody>
      </p:sp>
      <p:sp>
        <p:nvSpPr>
          <p:cNvPr id="5" name="页脚占位符 4">
            <a:extLst>
              <a:ext uri="{FF2B5EF4-FFF2-40B4-BE49-F238E27FC236}">
                <a16:creationId xmlns:a16="http://schemas.microsoft.com/office/drawing/2014/main" id="{59EA80CF-7ED1-4A0E-83CB-11D5DC0A5F60}"/>
              </a:ext>
            </a:extLst>
          </p:cNvPr>
          <p:cNvSpPr>
            <a:spLocks noGrp="1"/>
          </p:cNvSpPr>
          <p:nvPr>
            <p:ph type="ftr" sz="quarter" idx="11"/>
          </p:nvPr>
        </p:nvSpPr>
        <p:spPr/>
        <p:txBody>
          <a:bodyPr/>
          <a:lstStyle/>
          <a:p>
            <a:r>
              <a:rPr lang="en-US" altLang="zh-CN"/>
              <a:t>www.islide.cc</a:t>
            </a:r>
            <a:endParaRPr lang="zh-CN" altLang="en-US" dirty="0"/>
          </a:p>
        </p:txBody>
      </p:sp>
      <p:sp>
        <p:nvSpPr>
          <p:cNvPr id="6" name="灯片编号占位符 5">
            <a:extLst>
              <a:ext uri="{FF2B5EF4-FFF2-40B4-BE49-F238E27FC236}">
                <a16:creationId xmlns:a16="http://schemas.microsoft.com/office/drawing/2014/main" id="{4D1F512C-84E6-4139-A15F-D2EF1137DE52}"/>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5119B5B-C61F-4AAB-AD46-F9F017505868}"/>
              </a:ext>
            </a:extLst>
          </p:cNvPr>
          <p:cNvSpPr>
            <a:spLocks noGrp="1"/>
          </p:cNvSpPr>
          <p:nvPr>
            <p:ph type="dt" sz="half" idx="10"/>
          </p:nvPr>
        </p:nvSpPr>
        <p:spPr/>
        <p:txBody>
          <a:bodyPr/>
          <a:lstStyle/>
          <a:p>
            <a:fld id="{6489D9C7-5DC6-4263-87FF-7C99F6FB63C3}" type="datetime1">
              <a:rPr lang="zh-CN" altLang="en-US" smtClean="0"/>
              <a:pPr/>
              <a:t>2021/11/17</a:t>
            </a:fld>
            <a:endParaRPr lang="zh-CN" altLang="en-US"/>
          </a:p>
        </p:txBody>
      </p:sp>
      <p:sp>
        <p:nvSpPr>
          <p:cNvPr id="4" name="页脚占位符 3">
            <a:extLst>
              <a:ext uri="{FF2B5EF4-FFF2-40B4-BE49-F238E27FC236}">
                <a16:creationId xmlns:a16="http://schemas.microsoft.com/office/drawing/2014/main" id="{91E59CEA-4DBF-4E97-8194-416BC9ACEF3B}"/>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FE76FBFD-A931-4F8A-8815-3DCE3E77122B}"/>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pic>
        <p:nvPicPr>
          <p:cNvPr id="1129" name="图片 1128">
            <a:extLst>
              <a:ext uri="{FF2B5EF4-FFF2-40B4-BE49-F238E27FC236}">
                <a16:creationId xmlns:a16="http://schemas.microsoft.com/office/drawing/2014/main" id="{21B0AEAA-D567-4486-80E1-08E446705B1E}"/>
              </a:ext>
            </a:extLst>
          </p:cNvPr>
          <p:cNvPicPr>
            <a:picLocks noChangeAspect="1"/>
          </p:cNvPicPr>
          <p:nvPr userDrawn="1"/>
        </p:nvPicPr>
        <p:blipFill>
          <a:blip r:embed="rId2"/>
          <a:stretch>
            <a:fillRect/>
          </a:stretch>
        </p:blipFill>
        <p:spPr>
          <a:xfrm>
            <a:off x="0" y="3037350"/>
            <a:ext cx="7930836" cy="3820649"/>
          </a:xfrm>
          <a:prstGeom prst="rect">
            <a:avLst/>
          </a:prstGeom>
        </p:spPr>
      </p:pic>
      <p:sp>
        <p:nvSpPr>
          <p:cNvPr id="13" name="标题 1"/>
          <p:cNvSpPr>
            <a:spLocks noGrp="1"/>
          </p:cNvSpPr>
          <p:nvPr userDrawn="1">
            <p:ph type="ctrTitle" hasCustomPrompt="1"/>
          </p:nvPr>
        </p:nvSpPr>
        <p:spPr>
          <a:xfrm>
            <a:off x="6207126" y="2235084"/>
            <a:ext cx="4482645" cy="973538"/>
          </a:xfrm>
        </p:spPr>
        <p:txBody>
          <a:bodyPr anchor="b">
            <a:normAutofit/>
          </a:bodyPr>
          <a:lstStyle>
            <a:lvl1pPr marL="0" indent="0" algn="l">
              <a:buFont typeface="Arial" panose="020B0604020202020204" pitchFamily="34" charset="0"/>
              <a:buNone/>
              <a:defRPr sz="3200">
                <a:solidFill>
                  <a:schemeClr val="tx1"/>
                </a:solidFill>
              </a:defRPr>
            </a:lvl1pPr>
          </a:lstStyle>
          <a:p>
            <a:r>
              <a:rPr lang="zh-CN" altLang="en-US" dirty="0"/>
              <a:t>结束语</a:t>
            </a:r>
          </a:p>
        </p:txBody>
      </p:sp>
      <p:sp>
        <p:nvSpPr>
          <p:cNvPr id="14" name="文本占位符 62"/>
          <p:cNvSpPr>
            <a:spLocks noGrp="1"/>
          </p:cNvSpPr>
          <p:nvPr>
            <p:ph type="body" sz="quarter" idx="17" hasCustomPrompt="1"/>
          </p:nvPr>
        </p:nvSpPr>
        <p:spPr>
          <a:xfrm>
            <a:off x="6207126" y="3486125"/>
            <a:ext cx="4482645" cy="310871"/>
          </a:xfrm>
        </p:spPr>
        <p:txBody>
          <a:bodyPr vert="horz" lIns="91440" tIns="45720" rIns="91440" bIns="45720" rtlCol="0" anchor="b">
            <a:normAutofit/>
          </a:bodyPr>
          <a:lstStyle>
            <a:lvl1pPr marL="0" indent="0" algn="l">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公司或署名</a:t>
            </a:r>
            <a:endParaRPr lang="en-US" altLang="zh-CN" dirty="0"/>
          </a:p>
        </p:txBody>
      </p:sp>
      <p:sp>
        <p:nvSpPr>
          <p:cNvPr id="15" name="文本占位符 62"/>
          <p:cNvSpPr>
            <a:spLocks noGrp="1"/>
          </p:cNvSpPr>
          <p:nvPr>
            <p:ph type="body" sz="quarter" idx="18" hasCustomPrompt="1"/>
          </p:nvPr>
        </p:nvSpPr>
        <p:spPr>
          <a:xfrm>
            <a:off x="6207126" y="3801759"/>
            <a:ext cx="4482645" cy="310871"/>
          </a:xfrm>
        </p:spPr>
        <p:txBody>
          <a:bodyPr vert="horz" lIns="91440" tIns="45720" rIns="91440" bIns="45720" rtlCol="0">
            <a:normAutofit/>
          </a:bodyPr>
          <a:lstStyle>
            <a:lvl1pPr marL="0" indent="0" algn="l">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版权信息或网址</a:t>
            </a:r>
            <a:endParaRPr lang="en-US" altLang="zh-CN" dirty="0"/>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zh-CN" altLang="en-US" dirty="0"/>
              <a:t>单击此处编辑母版标题样式</a:t>
            </a:r>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5401732" y="6515100"/>
            <a:ext cx="1388536" cy="206381"/>
          </a:xfrm>
          <a:prstGeom prst="rect">
            <a:avLst/>
          </a:prstGeom>
        </p:spPr>
        <p:txBody>
          <a:bodyPr vert="horz" lIns="91440" tIns="45720" rIns="91440" bIns="45720" rtlCol="0" anchor="ctr"/>
          <a:lstStyle>
            <a:lvl1pPr algn="ctr">
              <a:defRPr sz="1000">
                <a:solidFill>
                  <a:schemeClr val="tx1"/>
                </a:solidFill>
              </a:defRPr>
            </a:lvl1pPr>
          </a:lstStyle>
          <a:p>
            <a:fld id="{6489D9C7-5DC6-4263-87FF-7C99F6FB63C3}" type="datetime1">
              <a:rPr lang="zh-CN" altLang="en-US" smtClean="0"/>
              <a:pPr/>
              <a:t>2021/11/17</a:t>
            </a:fld>
            <a:endParaRPr lang="zh-CN" altLang="en-US"/>
          </a:p>
        </p:txBody>
      </p:sp>
      <p:sp>
        <p:nvSpPr>
          <p:cNvPr id="5" name="页脚占位符 4"/>
          <p:cNvSpPr>
            <a:spLocks noGrp="1"/>
          </p:cNvSpPr>
          <p:nvPr>
            <p:ph type="ftr" sz="quarter" idx="3"/>
          </p:nvPr>
        </p:nvSpPr>
        <p:spPr>
          <a:xfrm>
            <a:off x="669924" y="6515100"/>
            <a:ext cx="4140201" cy="206381"/>
          </a:xfrm>
          <a:prstGeom prst="rect">
            <a:avLst/>
          </a:prstGeom>
        </p:spPr>
        <p:txBody>
          <a:bodyPr vert="horz" lIns="91440" tIns="45720" rIns="91440" bIns="45720" rtlCol="0" anchor="ctr"/>
          <a:lstStyle>
            <a:lvl1pPr algn="l">
              <a:defRPr sz="1000">
                <a:solidFill>
                  <a:schemeClr val="tx1"/>
                </a:solidFill>
              </a:defRPr>
            </a:lvl1pPr>
          </a:lstStyle>
          <a:p>
            <a:r>
              <a:rPr lang="en-US" altLang="zh-CN" dirty="0"/>
              <a:t>www.islide.cc</a:t>
            </a:r>
            <a:endParaRPr lang="zh-CN" altLang="en-US" dirty="0"/>
          </a:p>
        </p:txBody>
      </p:sp>
      <p:sp>
        <p:nvSpPr>
          <p:cNvPr id="6" name="灯片编号占位符 5"/>
          <p:cNvSpPr>
            <a:spLocks noGrp="1"/>
          </p:cNvSpPr>
          <p:nvPr>
            <p:ph type="sldNum" sz="quarter" idx="4"/>
          </p:nvPr>
        </p:nvSpPr>
        <p:spPr>
          <a:xfrm>
            <a:off x="8610599" y="6515100"/>
            <a:ext cx="2909888" cy="206381"/>
          </a:xfrm>
          <a:prstGeom prst="rect">
            <a:avLst/>
          </a:prstGeom>
        </p:spPr>
        <p:txBody>
          <a:bodyPr vert="horz" lIns="91440" tIns="45720" rIns="91440" bIns="45720" rtlCol="0" anchor="ctr"/>
          <a:lstStyle>
            <a:lvl1pPr algn="r">
              <a:defRPr sz="1000">
                <a:solidFill>
                  <a:schemeClr val="tx1"/>
                </a:solidFill>
              </a:defRPr>
            </a:lvl1pPr>
          </a:lstStyle>
          <a:p>
            <a:fld id="{5DD3DB80-B894-403A-B48E-6FDC1A72010E}" type="slidenum">
              <a:rPr lang="zh-CN" altLang="en-US" smtClean="0"/>
              <a:pPr/>
              <a:t>‹#›</a:t>
            </a:fld>
            <a:endParaRPr lang="zh-CN" altLang="en-US"/>
          </a:p>
        </p:txBody>
      </p:sp>
      <p:cxnSp>
        <p:nvCxnSpPr>
          <p:cNvPr id="8" name="直接连接符 7"/>
          <p:cNvCxnSpPr/>
          <p:nvPr userDrawn="1"/>
        </p:nvCxnSpPr>
        <p:spPr>
          <a:xfrm>
            <a:off x="669924" y="6240463"/>
            <a:ext cx="1085056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669923" y="1028700"/>
            <a:ext cx="10850563" cy="72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08" userDrawn="1">
          <p15:clr>
            <a:srgbClr val="F26B43"/>
          </p15:clr>
        </p15:guide>
        <p15:guide id="5" orient="horz" pos="3931" userDrawn="1">
          <p15:clr>
            <a:srgbClr val="F26B43"/>
          </p15:clr>
        </p15:guide>
        <p15:guide id="6" orient="horz" pos="387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4.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4.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3.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7"/>
          <p:cNvSpPr>
            <a:spLocks noGrp="1"/>
          </p:cNvSpPr>
          <p:nvPr>
            <p:ph type="ctrTitle"/>
          </p:nvPr>
        </p:nvSpPr>
        <p:spPr>
          <a:xfrm>
            <a:off x="346076" y="1508370"/>
            <a:ext cx="10850562" cy="749082"/>
          </a:xfrm>
        </p:spPr>
        <p:txBody>
          <a:bodyPr/>
          <a:lstStyle/>
          <a:p>
            <a:r>
              <a:rPr lang="zh-CN" altLang="en-US" dirty="0"/>
              <a:t>选举期间政治舆论格局的演变</a:t>
            </a:r>
          </a:p>
        </p:txBody>
      </p:sp>
      <p:cxnSp>
        <p:nvCxnSpPr>
          <p:cNvPr id="4" name="直接连接符 3">
            <a:extLst>
              <a:ext uri="{FF2B5EF4-FFF2-40B4-BE49-F238E27FC236}">
                <a16:creationId xmlns:a16="http://schemas.microsoft.com/office/drawing/2014/main" id="{C95079F2-B06A-45E0-8EEE-BC48961EB9C1}"/>
              </a:ext>
            </a:extLst>
          </p:cNvPr>
          <p:cNvCxnSpPr>
            <a:cxnSpLocks/>
          </p:cNvCxnSpPr>
          <p:nvPr/>
        </p:nvCxnSpPr>
        <p:spPr>
          <a:xfrm>
            <a:off x="3256384" y="2383326"/>
            <a:ext cx="826410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7B7715E7-C121-4AC1-BAB5-3EC01A0B883F}"/>
              </a:ext>
            </a:extLst>
          </p:cNvPr>
          <p:cNvSpPr txBox="1"/>
          <p:nvPr/>
        </p:nvSpPr>
        <p:spPr>
          <a:xfrm>
            <a:off x="998010" y="2555824"/>
            <a:ext cx="11346390" cy="523220"/>
          </a:xfrm>
          <a:prstGeom prst="rect">
            <a:avLst/>
          </a:prstGeom>
          <a:noFill/>
        </p:spPr>
        <p:txBody>
          <a:bodyPr wrap="square" rtlCol="0">
            <a:spAutoFit/>
          </a:bodyPr>
          <a:lstStyle/>
          <a:p>
            <a:r>
              <a:rPr lang="en-US" altLang="zh-CN" sz="2800" dirty="0"/>
              <a:t>Evolution of the political opinion landscape during electoral periods</a:t>
            </a:r>
            <a:endParaRPr lang="zh-CN" altLang="en-US" sz="2800" dirty="0"/>
          </a:p>
        </p:txBody>
      </p: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a:extLst>
              <a:ext uri="{FF2B5EF4-FFF2-40B4-BE49-F238E27FC236}">
                <a16:creationId xmlns:a16="http://schemas.microsoft.com/office/drawing/2014/main" id="{D24D3593-799A-4B49-86E8-C7C72B5AB4ED}"/>
              </a:ext>
            </a:extLst>
          </p:cNvPr>
          <p:cNvSpPr/>
          <p:nvPr/>
        </p:nvSpPr>
        <p:spPr>
          <a:xfrm>
            <a:off x="524671" y="5868769"/>
            <a:ext cx="11295854" cy="4748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4DCA7440-BD60-404F-BC0C-47CD8FA25B02}"/>
              </a:ext>
            </a:extLst>
          </p:cNvPr>
          <p:cNvPicPr>
            <a:picLocks noChangeAspect="1"/>
          </p:cNvPicPr>
          <p:nvPr/>
        </p:nvPicPr>
        <p:blipFill>
          <a:blip r:embed="rId2"/>
          <a:stretch>
            <a:fillRect/>
          </a:stretch>
        </p:blipFill>
        <p:spPr>
          <a:xfrm>
            <a:off x="1370804" y="4219467"/>
            <a:ext cx="9148763" cy="2673030"/>
          </a:xfrm>
          <a:prstGeom prst="rect">
            <a:avLst/>
          </a:prstGeom>
        </p:spPr>
      </p:pic>
      <p:sp>
        <p:nvSpPr>
          <p:cNvPr id="6" name="标题 5">
            <a:extLst>
              <a:ext uri="{FF2B5EF4-FFF2-40B4-BE49-F238E27FC236}">
                <a16:creationId xmlns:a16="http://schemas.microsoft.com/office/drawing/2014/main" id="{52B79D31-4647-4228-8DA0-E6C031312D06}"/>
              </a:ext>
            </a:extLst>
          </p:cNvPr>
          <p:cNvSpPr>
            <a:spLocks noGrp="1"/>
          </p:cNvSpPr>
          <p:nvPr>
            <p:ph type="title"/>
          </p:nvPr>
        </p:nvSpPr>
        <p:spPr/>
        <p:txBody>
          <a:bodyPr/>
          <a:lstStyle/>
          <a:p>
            <a:r>
              <a:rPr lang="en-US" altLang="zh-CN" dirty="0"/>
              <a:t>Data</a:t>
            </a:r>
            <a:endParaRPr lang="zh-CN" altLang="en-US" dirty="0"/>
          </a:p>
        </p:txBody>
      </p:sp>
      <p:sp>
        <p:nvSpPr>
          <p:cNvPr id="5" name="灯片编号占位符 4">
            <a:extLst>
              <a:ext uri="{FF2B5EF4-FFF2-40B4-BE49-F238E27FC236}">
                <a16:creationId xmlns:a16="http://schemas.microsoft.com/office/drawing/2014/main" id="{290983EE-C97D-452F-A76E-1E395C75A8B0}"/>
              </a:ext>
            </a:extLst>
          </p:cNvPr>
          <p:cNvSpPr>
            <a:spLocks noGrp="1"/>
          </p:cNvSpPr>
          <p:nvPr>
            <p:ph type="sldNum" sz="quarter" idx="12"/>
          </p:nvPr>
        </p:nvSpPr>
        <p:spPr/>
        <p:txBody>
          <a:bodyPr/>
          <a:lstStyle/>
          <a:p>
            <a:fld id="{5DD3DB80-B894-403A-B48E-6FDC1A72010E}" type="slidenum">
              <a:rPr lang="zh-CN" altLang="en-US" smtClean="0"/>
              <a:pPr/>
              <a:t>10</a:t>
            </a:fld>
            <a:endParaRPr lang="zh-CN" altLang="en-US"/>
          </a:p>
        </p:txBody>
      </p:sp>
      <p:sp>
        <p:nvSpPr>
          <p:cNvPr id="8" name="文本框 7">
            <a:extLst>
              <a:ext uri="{FF2B5EF4-FFF2-40B4-BE49-F238E27FC236}">
                <a16:creationId xmlns:a16="http://schemas.microsoft.com/office/drawing/2014/main" id="{D0734602-D2FA-4A94-8C39-1F32685C915F}"/>
              </a:ext>
            </a:extLst>
          </p:cNvPr>
          <p:cNvSpPr txBox="1"/>
          <p:nvPr/>
        </p:nvSpPr>
        <p:spPr>
          <a:xfrm>
            <a:off x="524671" y="1200150"/>
            <a:ext cx="10296525" cy="2534027"/>
          </a:xfrm>
          <a:prstGeom prst="rect">
            <a:avLst/>
          </a:prstGeom>
          <a:noFill/>
        </p:spPr>
        <p:txBody>
          <a:bodyPr wrap="square">
            <a:spAutoFit/>
          </a:bodyPr>
          <a:lstStyle/>
          <a:p>
            <a:pPr>
              <a:lnSpc>
                <a:spcPct val="150000"/>
              </a:lnSpc>
            </a:pPr>
            <a:r>
              <a:rPr lang="zh-CN" altLang="en-US" dirty="0"/>
              <a:t>这项研究基于</a:t>
            </a:r>
            <a:r>
              <a:rPr lang="en-US" altLang="zh-CN" dirty="0"/>
              <a:t>2015</a:t>
            </a:r>
            <a:r>
              <a:rPr lang="zh-CN" altLang="en-US" dirty="0"/>
              <a:t>年和</a:t>
            </a:r>
            <a:r>
              <a:rPr lang="en-US" altLang="zh-CN" dirty="0"/>
              <a:t>2019</a:t>
            </a:r>
            <a:r>
              <a:rPr lang="zh-CN" altLang="en-US" dirty="0"/>
              <a:t>年阿根廷两次总统竞选期间的数据。</a:t>
            </a:r>
            <a:endParaRPr lang="en-US" altLang="zh-CN" dirty="0"/>
          </a:p>
          <a:p>
            <a:pPr>
              <a:lnSpc>
                <a:spcPct val="150000"/>
              </a:lnSpc>
            </a:pPr>
            <a:r>
              <a:rPr lang="zh-CN" altLang="en-US" dirty="0"/>
              <a:t>数据采集期限：</a:t>
            </a:r>
            <a:r>
              <a:rPr lang="en-US" altLang="zh-CN" dirty="0"/>
              <a:t>2015</a:t>
            </a:r>
            <a:r>
              <a:rPr lang="zh-CN" altLang="en-US" dirty="0"/>
              <a:t>年</a:t>
            </a:r>
            <a:r>
              <a:rPr lang="en-US" altLang="zh-CN" dirty="0"/>
              <a:t>7</a:t>
            </a:r>
            <a:r>
              <a:rPr lang="zh-CN" altLang="en-US" dirty="0"/>
              <a:t>月</a:t>
            </a:r>
            <a:r>
              <a:rPr lang="en-US" altLang="zh-CN" dirty="0"/>
              <a:t>1</a:t>
            </a:r>
            <a:r>
              <a:rPr lang="zh-CN" altLang="en-US" dirty="0"/>
              <a:t>日至</a:t>
            </a:r>
            <a:r>
              <a:rPr lang="en-US" altLang="zh-CN" dirty="0"/>
              <a:t>2016</a:t>
            </a:r>
            <a:r>
              <a:rPr lang="zh-CN" altLang="en-US" dirty="0"/>
              <a:t>年</a:t>
            </a:r>
            <a:r>
              <a:rPr lang="en-US" altLang="zh-CN" dirty="0"/>
              <a:t>3</a:t>
            </a:r>
            <a:r>
              <a:rPr lang="zh-CN" altLang="en-US" dirty="0"/>
              <a:t>月</a:t>
            </a:r>
            <a:r>
              <a:rPr lang="en-US" altLang="zh-CN" dirty="0"/>
              <a:t>31</a:t>
            </a:r>
            <a:r>
              <a:rPr lang="zh-CN" altLang="en-US" dirty="0"/>
              <a:t>日，</a:t>
            </a:r>
            <a:r>
              <a:rPr lang="en-US" altLang="zh-CN" dirty="0"/>
              <a:t>2019</a:t>
            </a:r>
            <a:r>
              <a:rPr lang="zh-CN" altLang="en-US" dirty="0"/>
              <a:t>年</a:t>
            </a:r>
            <a:r>
              <a:rPr lang="en-US" altLang="zh-CN" dirty="0"/>
              <a:t>1</a:t>
            </a:r>
            <a:r>
              <a:rPr lang="zh-CN" altLang="en-US" dirty="0"/>
              <a:t>月</a:t>
            </a:r>
            <a:r>
              <a:rPr lang="en-US" altLang="zh-CN" dirty="0"/>
              <a:t>1</a:t>
            </a:r>
            <a:r>
              <a:rPr lang="zh-CN" altLang="en-US" dirty="0"/>
              <a:t>日至</a:t>
            </a:r>
            <a:r>
              <a:rPr lang="en-US" altLang="zh-CN" dirty="0"/>
              <a:t>2019</a:t>
            </a:r>
            <a:r>
              <a:rPr lang="zh-CN" altLang="en-US" dirty="0"/>
              <a:t>年</a:t>
            </a:r>
            <a:r>
              <a:rPr lang="en-US" altLang="zh-CN" dirty="0"/>
              <a:t>12</a:t>
            </a:r>
            <a:r>
              <a:rPr lang="zh-CN" altLang="en-US" dirty="0"/>
              <a:t>月</a:t>
            </a:r>
            <a:r>
              <a:rPr lang="en-US" altLang="zh-CN" dirty="0"/>
              <a:t>10</a:t>
            </a:r>
            <a:r>
              <a:rPr lang="zh-CN" altLang="en-US" dirty="0"/>
              <a:t>日，</a:t>
            </a:r>
            <a:endParaRPr lang="en-US" altLang="zh-CN" dirty="0"/>
          </a:p>
          <a:p>
            <a:pPr lvl="3">
              <a:lnSpc>
                <a:spcPct val="150000"/>
              </a:lnSpc>
            </a:pPr>
            <a:r>
              <a:rPr lang="en-US" altLang="zh-CN" dirty="0"/>
              <a:t>   </a:t>
            </a:r>
            <a:r>
              <a:rPr lang="zh-CN" altLang="en-US" dirty="0"/>
              <a:t>主要选举日期：</a:t>
            </a:r>
            <a:r>
              <a:rPr lang="en-US" altLang="zh-CN" dirty="0"/>
              <a:t>2015</a:t>
            </a:r>
            <a:r>
              <a:rPr lang="zh-CN" altLang="en-US" dirty="0"/>
              <a:t>年</a:t>
            </a:r>
            <a:r>
              <a:rPr lang="en-US" altLang="zh-CN" dirty="0"/>
              <a:t>10</a:t>
            </a:r>
            <a:r>
              <a:rPr lang="zh-CN" altLang="en-US" dirty="0"/>
              <a:t>月</a:t>
            </a:r>
            <a:r>
              <a:rPr lang="en-US" altLang="zh-CN" dirty="0"/>
              <a:t>25</a:t>
            </a:r>
            <a:r>
              <a:rPr lang="zh-CN" altLang="en-US" dirty="0"/>
              <a:t>日和</a:t>
            </a:r>
            <a:r>
              <a:rPr lang="en-US" altLang="zh-CN" dirty="0"/>
              <a:t>2019</a:t>
            </a:r>
            <a:r>
              <a:rPr lang="zh-CN" altLang="en-US" dirty="0"/>
              <a:t>年</a:t>
            </a:r>
            <a:r>
              <a:rPr lang="en-US" altLang="zh-CN" dirty="0"/>
              <a:t>10</a:t>
            </a:r>
            <a:r>
              <a:rPr lang="zh-CN" altLang="en-US" dirty="0"/>
              <a:t>月</a:t>
            </a:r>
            <a:r>
              <a:rPr lang="en-US" altLang="zh-CN" dirty="0"/>
              <a:t>27</a:t>
            </a:r>
            <a:r>
              <a:rPr lang="zh-CN" altLang="en-US" dirty="0"/>
              <a:t>日</a:t>
            </a:r>
            <a:endParaRPr lang="en-US" altLang="zh-CN" dirty="0"/>
          </a:p>
          <a:p>
            <a:pPr>
              <a:lnSpc>
                <a:spcPct val="150000"/>
              </a:lnSpc>
            </a:pPr>
            <a:r>
              <a:rPr lang="zh-CN" altLang="en-US" dirty="0"/>
              <a:t>数据采集人群：参与这些选举的主要政党的总统或副总统候选人的活跃追随者。</a:t>
            </a:r>
            <a:endParaRPr lang="en-US" altLang="zh-CN" dirty="0"/>
          </a:p>
          <a:p>
            <a:pPr lvl="3">
              <a:lnSpc>
                <a:spcPct val="150000"/>
              </a:lnSpc>
            </a:pPr>
            <a:r>
              <a:rPr lang="en-US" altLang="zh-CN" dirty="0"/>
              <a:t>    </a:t>
            </a:r>
            <a:r>
              <a:rPr lang="zh-CN" altLang="en-US" dirty="0"/>
              <a:t>活跃用户指的是在捕获的第一个月发布了至少一篇推文。</a:t>
            </a:r>
            <a:endParaRPr lang="en-US" altLang="zh-CN" dirty="0"/>
          </a:p>
          <a:p>
            <a:pPr>
              <a:lnSpc>
                <a:spcPct val="150000"/>
              </a:lnSpc>
            </a:pPr>
            <a:endParaRPr lang="en-US" altLang="zh-CN" dirty="0"/>
          </a:p>
        </p:txBody>
      </p:sp>
      <p:sp>
        <p:nvSpPr>
          <p:cNvPr id="14" name="文本框 13">
            <a:extLst>
              <a:ext uri="{FF2B5EF4-FFF2-40B4-BE49-F238E27FC236}">
                <a16:creationId xmlns:a16="http://schemas.microsoft.com/office/drawing/2014/main" id="{7025A45A-A63E-43E2-A1BF-D1303BF77C4F}"/>
              </a:ext>
            </a:extLst>
          </p:cNvPr>
          <p:cNvSpPr txBox="1"/>
          <p:nvPr/>
        </p:nvSpPr>
        <p:spPr>
          <a:xfrm>
            <a:off x="524671" y="3297198"/>
            <a:ext cx="10850563" cy="873957"/>
          </a:xfrm>
          <a:prstGeom prst="rect">
            <a:avLst/>
          </a:prstGeom>
          <a:noFill/>
        </p:spPr>
        <p:txBody>
          <a:bodyPr wrap="square">
            <a:spAutoFit/>
          </a:bodyPr>
          <a:lstStyle/>
          <a:p>
            <a:pPr>
              <a:lnSpc>
                <a:spcPct val="150000"/>
              </a:lnSpc>
            </a:pPr>
            <a:r>
              <a:rPr lang="zh-CN" altLang="en-US" dirty="0"/>
              <a:t>我们过滤那些个人资料位置设置为阿根廷某个城市</a:t>
            </a:r>
            <a:r>
              <a:rPr lang="en-US" altLang="zh-CN" dirty="0"/>
              <a:t>/</a:t>
            </a:r>
            <a:r>
              <a:rPr lang="zh-CN" altLang="en-US" dirty="0"/>
              <a:t>省份的用户，以便关注这个国家的居民</a:t>
            </a:r>
            <a:r>
              <a:rPr lang="en-US" altLang="zh-CN" dirty="0"/>
              <a:t>twitter</a:t>
            </a:r>
            <a:r>
              <a:rPr lang="zh-CN" altLang="en-US" dirty="0"/>
              <a:t>用户，并在此期间捕捉和处理他们所有的推文。</a:t>
            </a:r>
          </a:p>
        </p:txBody>
      </p:sp>
    </p:spTree>
    <p:extLst>
      <p:ext uri="{BB962C8B-B14F-4D97-AF65-F5344CB8AC3E}">
        <p14:creationId xmlns:p14="http://schemas.microsoft.com/office/powerpoint/2010/main" val="3159527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a:extLst>
              <a:ext uri="{FF2B5EF4-FFF2-40B4-BE49-F238E27FC236}">
                <a16:creationId xmlns:a16="http://schemas.microsoft.com/office/drawing/2014/main" id="{69E74CAA-F0B8-49FF-8DDF-04DEA9B390BF}"/>
              </a:ext>
            </a:extLst>
          </p:cNvPr>
          <p:cNvSpPr>
            <a:spLocks noGrp="1"/>
          </p:cNvSpPr>
          <p:nvPr>
            <p:ph type="ftr" sz="quarter" idx="4294967295"/>
          </p:nvPr>
        </p:nvSpPr>
        <p:spPr>
          <a:xfrm>
            <a:off x="0" y="6515100"/>
            <a:ext cx="4140200" cy="206375"/>
          </a:xfrm>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066863E4-0879-4623-860A-9F519AA21425}"/>
              </a:ext>
            </a:extLst>
          </p:cNvPr>
          <p:cNvSpPr>
            <a:spLocks noGrp="1"/>
          </p:cNvSpPr>
          <p:nvPr>
            <p:ph type="sldNum" sz="quarter" idx="4294967295"/>
          </p:nvPr>
        </p:nvSpPr>
        <p:spPr>
          <a:xfrm>
            <a:off x="9282113" y="6515100"/>
            <a:ext cx="2909887" cy="206375"/>
          </a:xfrm>
        </p:spPr>
        <p:txBody>
          <a:bodyPr/>
          <a:lstStyle/>
          <a:p>
            <a:fld id="{5DD3DB80-B894-403A-B48E-6FDC1A72010E}" type="slidenum">
              <a:rPr lang="zh-CN" altLang="en-US" smtClean="0"/>
              <a:pPr/>
              <a:t>11</a:t>
            </a:fld>
            <a:endParaRPr lang="zh-CN" altLang="en-US"/>
          </a:p>
        </p:txBody>
      </p:sp>
      <p:pic>
        <p:nvPicPr>
          <p:cNvPr id="6" name="图片 5">
            <a:extLst>
              <a:ext uri="{FF2B5EF4-FFF2-40B4-BE49-F238E27FC236}">
                <a16:creationId xmlns:a16="http://schemas.microsoft.com/office/drawing/2014/main" id="{3505BCA2-B618-4BB1-9AFA-B546B08E70A5}"/>
              </a:ext>
            </a:extLst>
          </p:cNvPr>
          <p:cNvPicPr>
            <a:picLocks noChangeAspect="1"/>
          </p:cNvPicPr>
          <p:nvPr/>
        </p:nvPicPr>
        <p:blipFill>
          <a:blip r:embed="rId3"/>
          <a:stretch>
            <a:fillRect/>
          </a:stretch>
        </p:blipFill>
        <p:spPr>
          <a:xfrm>
            <a:off x="319087" y="247650"/>
            <a:ext cx="7324725" cy="6610350"/>
          </a:xfrm>
          <a:prstGeom prst="rect">
            <a:avLst/>
          </a:prstGeom>
        </p:spPr>
      </p:pic>
      <p:sp>
        <p:nvSpPr>
          <p:cNvPr id="7" name="文本框 6">
            <a:extLst>
              <a:ext uri="{FF2B5EF4-FFF2-40B4-BE49-F238E27FC236}">
                <a16:creationId xmlns:a16="http://schemas.microsoft.com/office/drawing/2014/main" id="{0161745B-3677-46F8-8B3B-E2566CE7CA75}"/>
              </a:ext>
            </a:extLst>
          </p:cNvPr>
          <p:cNvSpPr txBox="1"/>
          <p:nvPr/>
        </p:nvSpPr>
        <p:spPr>
          <a:xfrm>
            <a:off x="7534275" y="646508"/>
            <a:ext cx="4200525" cy="562333"/>
          </a:xfrm>
          <a:prstGeom prst="rect">
            <a:avLst/>
          </a:prstGeom>
          <a:noFill/>
        </p:spPr>
        <p:txBody>
          <a:bodyPr wrap="square">
            <a:spAutoFit/>
          </a:bodyPr>
          <a:lstStyle/>
          <a:p>
            <a:pPr>
              <a:lnSpc>
                <a:spcPct val="200000"/>
              </a:lnSpc>
            </a:pPr>
            <a:r>
              <a:rPr lang="zh-CN" altLang="en-US" dirty="0"/>
              <a:t>用户对某些政党的隶属关系判断</a:t>
            </a:r>
            <a:r>
              <a:rPr lang="en-US" altLang="zh-CN" dirty="0"/>
              <a:t>:</a:t>
            </a:r>
          </a:p>
        </p:txBody>
      </p:sp>
      <p:sp>
        <p:nvSpPr>
          <p:cNvPr id="9" name="文本框 8">
            <a:extLst>
              <a:ext uri="{FF2B5EF4-FFF2-40B4-BE49-F238E27FC236}">
                <a16:creationId xmlns:a16="http://schemas.microsoft.com/office/drawing/2014/main" id="{440B1FC5-D14B-477A-BC60-AC73E78B80F0}"/>
              </a:ext>
            </a:extLst>
          </p:cNvPr>
          <p:cNvSpPr txBox="1"/>
          <p:nvPr/>
        </p:nvSpPr>
        <p:spPr>
          <a:xfrm>
            <a:off x="7534275" y="1208841"/>
            <a:ext cx="4410074" cy="4440318"/>
          </a:xfrm>
          <a:prstGeom prst="rect">
            <a:avLst/>
          </a:prstGeom>
          <a:noFill/>
        </p:spPr>
        <p:txBody>
          <a:bodyPr wrap="square">
            <a:spAutoFit/>
          </a:bodyPr>
          <a:lstStyle/>
          <a:p>
            <a:pPr marL="285750" indent="-285750">
              <a:lnSpc>
                <a:spcPct val="200000"/>
              </a:lnSpc>
              <a:buFont typeface="Arial" panose="020B0604020202020204" pitchFamily="34" charset="0"/>
              <a:buChar char="•"/>
            </a:pPr>
            <a:r>
              <a:rPr lang="zh-CN" altLang="en-US" dirty="0"/>
              <a:t>用户没有转发任何候选人的推文</a:t>
            </a:r>
            <a:r>
              <a:rPr lang="en-US" altLang="zh-CN" dirty="0"/>
              <a:t>:</a:t>
            </a:r>
            <a:r>
              <a:rPr lang="zh-CN" altLang="en-US" dirty="0"/>
              <a:t>在这种情况下，如果他只关注某个政党的候选人，那么我们推断该用户支持该政党。</a:t>
            </a:r>
            <a:endParaRPr lang="en-US" altLang="zh-CN" dirty="0"/>
          </a:p>
          <a:p>
            <a:pPr marL="285750" indent="-285750">
              <a:lnSpc>
                <a:spcPct val="200000"/>
              </a:lnSpc>
              <a:buFont typeface="Arial" panose="020B0604020202020204" pitchFamily="34" charset="0"/>
              <a:buChar char="•"/>
            </a:pPr>
            <a:r>
              <a:rPr lang="zh-CN" altLang="en-US" dirty="0"/>
              <a:t>该用户至少转发了一个候选人的推文</a:t>
            </a:r>
            <a:r>
              <a:rPr lang="en-US" altLang="zh-CN" dirty="0"/>
              <a:t>:</a:t>
            </a:r>
            <a:r>
              <a:rPr lang="zh-CN" altLang="en-US" dirty="0"/>
              <a:t>在这种情况下，我们计算他从每个政党转发的推文，并将其正常化，使其加起来为</a:t>
            </a:r>
            <a:r>
              <a:rPr lang="en-US" altLang="zh-CN" dirty="0"/>
              <a:t>1</a:t>
            </a:r>
            <a:r>
              <a:rPr lang="zh-CN" altLang="en-US" dirty="0"/>
              <a:t>。如果某一方获得了至少</a:t>
            </a:r>
            <a:r>
              <a:rPr lang="en-US" altLang="zh-CN" dirty="0"/>
              <a:t>0.75</a:t>
            </a:r>
            <a:r>
              <a:rPr lang="zh-CN" altLang="en-US" dirty="0"/>
              <a:t>的比例，那么我们认为用户支持该方。</a:t>
            </a:r>
          </a:p>
        </p:txBody>
      </p:sp>
    </p:spTree>
    <p:extLst>
      <p:ext uri="{BB962C8B-B14F-4D97-AF65-F5344CB8AC3E}">
        <p14:creationId xmlns:p14="http://schemas.microsoft.com/office/powerpoint/2010/main" val="670183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569C75AD-E720-4FB8-8346-C898E40E3C67}"/>
              </a:ext>
            </a:extLst>
          </p:cNvPr>
          <p:cNvPicPr>
            <a:picLocks noChangeAspect="1"/>
          </p:cNvPicPr>
          <p:nvPr/>
        </p:nvPicPr>
        <p:blipFill>
          <a:blip r:embed="rId3"/>
          <a:stretch>
            <a:fillRect/>
          </a:stretch>
        </p:blipFill>
        <p:spPr>
          <a:xfrm>
            <a:off x="1356154" y="30480"/>
            <a:ext cx="9174892" cy="6858000"/>
          </a:xfrm>
          <a:prstGeom prst="rect">
            <a:avLst/>
          </a:prstGeom>
        </p:spPr>
      </p:pic>
      <p:sp>
        <p:nvSpPr>
          <p:cNvPr id="10" name="矩形: 折角 9">
            <a:extLst>
              <a:ext uri="{FF2B5EF4-FFF2-40B4-BE49-F238E27FC236}">
                <a16:creationId xmlns:a16="http://schemas.microsoft.com/office/drawing/2014/main" id="{ED614DE9-718E-4C77-84F4-F943BA809465}"/>
              </a:ext>
            </a:extLst>
          </p:cNvPr>
          <p:cNvSpPr/>
          <p:nvPr/>
        </p:nvSpPr>
        <p:spPr>
          <a:xfrm>
            <a:off x="436880" y="904240"/>
            <a:ext cx="1554480" cy="1300480"/>
          </a:xfrm>
          <a:prstGeom prst="foldedCorner">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2015</a:t>
            </a:r>
            <a:r>
              <a:rPr lang="zh-CN" altLang="en-US" dirty="0"/>
              <a:t>年的数据也发现了类似的代表性</a:t>
            </a:r>
          </a:p>
        </p:txBody>
      </p:sp>
    </p:spTree>
    <p:extLst>
      <p:ext uri="{BB962C8B-B14F-4D97-AF65-F5344CB8AC3E}">
        <p14:creationId xmlns:p14="http://schemas.microsoft.com/office/powerpoint/2010/main" val="2136841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 name="组合 89">
            <a:extLst>
              <a:ext uri="{FF2B5EF4-FFF2-40B4-BE49-F238E27FC236}">
                <a16:creationId xmlns:a16="http://schemas.microsoft.com/office/drawing/2014/main" id="{77D8C151-D7EB-4F24-9294-E5F1E5D1BE10}"/>
              </a:ext>
            </a:extLst>
          </p:cNvPr>
          <p:cNvGrpSpPr/>
          <p:nvPr/>
        </p:nvGrpSpPr>
        <p:grpSpPr>
          <a:xfrm>
            <a:off x="1165016" y="1874218"/>
            <a:ext cx="9861967" cy="3964031"/>
            <a:chOff x="1240508" y="807418"/>
            <a:chExt cx="9861967" cy="3964031"/>
          </a:xfrm>
        </p:grpSpPr>
        <p:grpSp>
          <p:nvGrpSpPr>
            <p:cNvPr id="2" name="e0e671ed-b0fe-498c-a6c1-a28406aa1e74" descr="2BAAAB+LCAAAAAAABADNVk1v2kAQ/S/b5EYi2+AYc4NSqh7SIAXlUnFw7AE29QdaryVQxH/veFnCpBi3dgxBXNjZfcu893ZmeGVXPGA9ZrIWu5LrJeD3x8gTcsi9ufCi+ySAEPfGIlmCkBxS1vv1qkEWAT15YQb61Brj9zzmURapMOsZtwaGvBUJmYYKDsHnkRcO+ZxLvBsjP9IxCB9iqQ9KkUGL6UWnnYO+iyRbqqw3rV0ybcpACh7PSTYazYxrVozuEPQgSULw4kP4NpMiuE3gX5MwEYfg3dE7cvRhNuM+TBYQgULh1oTHsh8Hjwsv2Ok2EHy+kDGkqQ48PL+ALwms10WgulIdz9IFXv5lNBr1h5Y9wjwLk3bOb5/tUPsskky3sn0U7Va3j8JN4//9M80PGmgXGWgWG+ioDzUQ057iER4HKBEtRpNWYz94yVIZoQv65L6E14qKgJnWgI09rHOQIFK1c3AD2Ud34wBWrGe10CTsElqbG1fx/BYHOmA5KoAiLOEnovNEt0KqkMmmm8Oess/po4spsZb2hSee8mcecrkulaVzXBaVfvpOkgKSE1jJMo4dmm/NBeVIu1f+23t2f5XSnmObbao+iWa4N+3vQesttdY+Tm9b95TdtiLZiIf5COz7eVfDik9B6jrdlfVbMH/0tAG826hTDTZlXnNB1bq7ILVujNtONbkGnv/7nGo5J1crr5YTva1/FWLTYnWrzx/nk+aPVSKLQynWXFBZ3Orzx22iB5dxdGm+NReEo2VUnz/dI/On5Ek0w71hfy2zUo/Af5qXN4DK5FIJN7KiolmXJFq9OXR+0dqnF+3E4+hcmk03fwA3W0952BAAAA==">
              <a:extLst>
                <a:ext uri="{FF2B5EF4-FFF2-40B4-BE49-F238E27FC236}">
                  <a16:creationId xmlns:a16="http://schemas.microsoft.com/office/drawing/2014/main" id="{18CBD2BF-FBD4-4410-A14C-1F6704E981F3}"/>
                </a:ext>
              </a:extLst>
            </p:cNvPr>
            <p:cNvGrpSpPr>
              <a:grpSpLocks noChangeAspect="1"/>
            </p:cNvGrpSpPr>
            <p:nvPr/>
          </p:nvGrpSpPr>
          <p:grpSpPr>
            <a:xfrm>
              <a:off x="1240508" y="1682689"/>
              <a:ext cx="4427785" cy="3088760"/>
              <a:chOff x="3882108" y="1530745"/>
              <a:chExt cx="4427785" cy="3088760"/>
            </a:xfrm>
          </p:grpSpPr>
          <p:sp>
            <p:nvSpPr>
              <p:cNvPr id="3" name="ExtraShape1">
                <a:extLst>
                  <a:ext uri="{FF2B5EF4-FFF2-40B4-BE49-F238E27FC236}">
                    <a16:creationId xmlns:a16="http://schemas.microsoft.com/office/drawing/2014/main" id="{2D640724-692C-4EE9-885C-D910627B5044}"/>
                  </a:ext>
                </a:extLst>
              </p:cNvPr>
              <p:cNvSpPr/>
              <p:nvPr/>
            </p:nvSpPr>
            <p:spPr bwMode="auto">
              <a:xfrm>
                <a:off x="5293163" y="3388585"/>
                <a:ext cx="486737" cy="848771"/>
              </a:xfrm>
              <a:custGeom>
                <a:avLst/>
                <a:gdLst>
                  <a:gd name="T0" fmla="*/ 33 w 58"/>
                  <a:gd name="T1" fmla="*/ 101 h 101"/>
                  <a:gd name="T2" fmla="*/ 0 w 58"/>
                  <a:gd name="T3" fmla="*/ 92 h 101"/>
                  <a:gd name="T4" fmla="*/ 24 w 58"/>
                  <a:gd name="T5" fmla="*/ 0 h 101"/>
                  <a:gd name="T6" fmla="*/ 58 w 58"/>
                  <a:gd name="T7" fmla="*/ 9 h 101"/>
                  <a:gd name="T8" fmla="*/ 33 w 58"/>
                  <a:gd name="T9" fmla="*/ 101 h 101"/>
                </a:gdLst>
                <a:ahLst/>
                <a:cxnLst>
                  <a:cxn ang="0">
                    <a:pos x="T0" y="T1"/>
                  </a:cxn>
                  <a:cxn ang="0">
                    <a:pos x="T2" y="T3"/>
                  </a:cxn>
                  <a:cxn ang="0">
                    <a:pos x="T4" y="T5"/>
                  </a:cxn>
                  <a:cxn ang="0">
                    <a:pos x="T6" y="T7"/>
                  </a:cxn>
                  <a:cxn ang="0">
                    <a:pos x="T8" y="T9"/>
                  </a:cxn>
                </a:cxnLst>
                <a:rect l="0" t="0" r="r" b="b"/>
                <a:pathLst>
                  <a:path w="58" h="101">
                    <a:moveTo>
                      <a:pt x="33" y="101"/>
                    </a:moveTo>
                    <a:cubicBezTo>
                      <a:pt x="0" y="92"/>
                      <a:pt x="0" y="92"/>
                      <a:pt x="0" y="92"/>
                    </a:cubicBezTo>
                    <a:cubicBezTo>
                      <a:pt x="4" y="64"/>
                      <a:pt x="13" y="33"/>
                      <a:pt x="24" y="0"/>
                    </a:cubicBezTo>
                    <a:cubicBezTo>
                      <a:pt x="58" y="9"/>
                      <a:pt x="58" y="9"/>
                      <a:pt x="58" y="9"/>
                    </a:cubicBezTo>
                    <a:cubicBezTo>
                      <a:pt x="33" y="101"/>
                      <a:pt x="33" y="101"/>
                      <a:pt x="33" y="101"/>
                    </a:cubicBezTo>
                  </a:path>
                </a:pathLst>
              </a:custGeom>
              <a:solidFill>
                <a:srgbClr val="EDEDE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 name="ExtraShape2">
                <a:extLst>
                  <a:ext uri="{FF2B5EF4-FFF2-40B4-BE49-F238E27FC236}">
                    <a16:creationId xmlns:a16="http://schemas.microsoft.com/office/drawing/2014/main" id="{A47CF250-4A72-47A5-ACA6-9DFB272737AD}"/>
                  </a:ext>
                </a:extLst>
              </p:cNvPr>
              <p:cNvSpPr/>
              <p:nvPr/>
            </p:nvSpPr>
            <p:spPr bwMode="auto">
              <a:xfrm>
                <a:off x="6407426" y="3388585"/>
                <a:ext cx="486737" cy="848771"/>
              </a:xfrm>
              <a:custGeom>
                <a:avLst/>
                <a:gdLst>
                  <a:gd name="T0" fmla="*/ 24 w 58"/>
                  <a:gd name="T1" fmla="*/ 101 h 101"/>
                  <a:gd name="T2" fmla="*/ 58 w 58"/>
                  <a:gd name="T3" fmla="*/ 92 h 101"/>
                  <a:gd name="T4" fmla="*/ 34 w 58"/>
                  <a:gd name="T5" fmla="*/ 0 h 101"/>
                  <a:gd name="T6" fmla="*/ 0 w 58"/>
                  <a:gd name="T7" fmla="*/ 9 h 101"/>
                  <a:gd name="T8" fmla="*/ 24 w 58"/>
                  <a:gd name="T9" fmla="*/ 101 h 101"/>
                </a:gdLst>
                <a:ahLst/>
                <a:cxnLst>
                  <a:cxn ang="0">
                    <a:pos x="T0" y="T1"/>
                  </a:cxn>
                  <a:cxn ang="0">
                    <a:pos x="T2" y="T3"/>
                  </a:cxn>
                  <a:cxn ang="0">
                    <a:pos x="T4" y="T5"/>
                  </a:cxn>
                  <a:cxn ang="0">
                    <a:pos x="T6" y="T7"/>
                  </a:cxn>
                  <a:cxn ang="0">
                    <a:pos x="T8" y="T9"/>
                  </a:cxn>
                </a:cxnLst>
                <a:rect l="0" t="0" r="r" b="b"/>
                <a:pathLst>
                  <a:path w="58" h="101">
                    <a:moveTo>
                      <a:pt x="24" y="101"/>
                    </a:moveTo>
                    <a:cubicBezTo>
                      <a:pt x="58" y="92"/>
                      <a:pt x="58" y="92"/>
                      <a:pt x="58" y="92"/>
                    </a:cubicBezTo>
                    <a:cubicBezTo>
                      <a:pt x="54" y="64"/>
                      <a:pt x="45" y="33"/>
                      <a:pt x="34" y="0"/>
                    </a:cubicBezTo>
                    <a:cubicBezTo>
                      <a:pt x="0" y="9"/>
                      <a:pt x="0" y="9"/>
                      <a:pt x="0" y="9"/>
                    </a:cubicBezTo>
                    <a:cubicBezTo>
                      <a:pt x="24" y="101"/>
                      <a:pt x="24" y="101"/>
                      <a:pt x="24" y="101"/>
                    </a:cubicBezTo>
                  </a:path>
                </a:pathLst>
              </a:custGeom>
              <a:solidFill>
                <a:srgbClr val="EDEDE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 name="ExtraShape3">
                <a:extLst>
                  <a:ext uri="{FF2B5EF4-FFF2-40B4-BE49-F238E27FC236}">
                    <a16:creationId xmlns:a16="http://schemas.microsoft.com/office/drawing/2014/main" id="{A160A14D-103C-416C-BD70-05741F47AB1C}"/>
                  </a:ext>
                </a:extLst>
              </p:cNvPr>
              <p:cNvSpPr/>
              <p:nvPr/>
            </p:nvSpPr>
            <p:spPr bwMode="auto">
              <a:xfrm>
                <a:off x="4947219" y="3758665"/>
                <a:ext cx="756250" cy="639596"/>
              </a:xfrm>
              <a:custGeom>
                <a:avLst/>
                <a:gdLst>
                  <a:gd name="T0" fmla="*/ 90 w 90"/>
                  <a:gd name="T1" fmla="*/ 49 h 76"/>
                  <a:gd name="T2" fmla="*/ 73 w 90"/>
                  <a:gd name="T3" fmla="*/ 76 h 76"/>
                  <a:gd name="T4" fmla="*/ 14 w 90"/>
                  <a:gd name="T5" fmla="*/ 38 h 76"/>
                  <a:gd name="T6" fmla="*/ 0 w 90"/>
                  <a:gd name="T7" fmla="*/ 21 h 76"/>
                  <a:gd name="T8" fmla="*/ 8 w 90"/>
                  <a:gd name="T9" fmla="*/ 0 h 76"/>
                  <a:gd name="T10" fmla="*/ 74 w 90"/>
                  <a:gd name="T11" fmla="*/ 36 h 76"/>
                  <a:gd name="T12" fmla="*/ 90 w 90"/>
                  <a:gd name="T13" fmla="*/ 49 h 76"/>
                </a:gdLst>
                <a:ahLst/>
                <a:cxnLst>
                  <a:cxn ang="0">
                    <a:pos x="T0" y="T1"/>
                  </a:cxn>
                  <a:cxn ang="0">
                    <a:pos x="T2" y="T3"/>
                  </a:cxn>
                  <a:cxn ang="0">
                    <a:pos x="T4" y="T5"/>
                  </a:cxn>
                  <a:cxn ang="0">
                    <a:pos x="T6" y="T7"/>
                  </a:cxn>
                  <a:cxn ang="0">
                    <a:pos x="T8" y="T9"/>
                  </a:cxn>
                  <a:cxn ang="0">
                    <a:pos x="T10" y="T11"/>
                  </a:cxn>
                  <a:cxn ang="0">
                    <a:pos x="T12" y="T13"/>
                  </a:cxn>
                </a:cxnLst>
                <a:rect l="0" t="0" r="r" b="b"/>
                <a:pathLst>
                  <a:path w="90" h="76">
                    <a:moveTo>
                      <a:pt x="90" y="49"/>
                    </a:moveTo>
                    <a:cubicBezTo>
                      <a:pt x="73" y="76"/>
                      <a:pt x="73" y="76"/>
                      <a:pt x="73" y="76"/>
                    </a:cubicBezTo>
                    <a:cubicBezTo>
                      <a:pt x="52" y="70"/>
                      <a:pt x="32" y="57"/>
                      <a:pt x="14" y="38"/>
                    </a:cubicBezTo>
                    <a:cubicBezTo>
                      <a:pt x="9" y="32"/>
                      <a:pt x="4" y="27"/>
                      <a:pt x="0" y="21"/>
                    </a:cubicBezTo>
                    <a:cubicBezTo>
                      <a:pt x="8" y="0"/>
                      <a:pt x="8" y="0"/>
                      <a:pt x="8" y="0"/>
                    </a:cubicBezTo>
                    <a:cubicBezTo>
                      <a:pt x="32" y="10"/>
                      <a:pt x="54" y="22"/>
                      <a:pt x="74" y="36"/>
                    </a:cubicBezTo>
                    <a:cubicBezTo>
                      <a:pt x="79" y="40"/>
                      <a:pt x="85" y="44"/>
                      <a:pt x="90" y="49"/>
                    </a:cubicBezTo>
                  </a:path>
                </a:pathLst>
              </a:custGeom>
              <a:solidFill>
                <a:srgbClr val="EDEDE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 name="ExtraShape4">
                <a:extLst>
                  <a:ext uri="{FF2B5EF4-FFF2-40B4-BE49-F238E27FC236}">
                    <a16:creationId xmlns:a16="http://schemas.microsoft.com/office/drawing/2014/main" id="{18B42005-2CBF-4F65-BF6A-EDE0BE019393}"/>
                  </a:ext>
                </a:extLst>
              </p:cNvPr>
              <p:cNvSpPr/>
              <p:nvPr/>
            </p:nvSpPr>
            <p:spPr bwMode="auto">
              <a:xfrm>
                <a:off x="6483854" y="3758665"/>
                <a:ext cx="756250" cy="639596"/>
              </a:xfrm>
              <a:custGeom>
                <a:avLst/>
                <a:gdLst>
                  <a:gd name="T0" fmla="*/ 90 w 90"/>
                  <a:gd name="T1" fmla="*/ 21 h 76"/>
                  <a:gd name="T2" fmla="*/ 75 w 90"/>
                  <a:gd name="T3" fmla="*/ 38 h 76"/>
                  <a:gd name="T4" fmla="*/ 75 w 90"/>
                  <a:gd name="T5" fmla="*/ 38 h 76"/>
                  <a:gd name="T6" fmla="*/ 16 w 90"/>
                  <a:gd name="T7" fmla="*/ 76 h 76"/>
                  <a:gd name="T8" fmla="*/ 5 w 90"/>
                  <a:gd name="T9" fmla="*/ 59 h 76"/>
                  <a:gd name="T10" fmla="*/ 0 w 90"/>
                  <a:gd name="T11" fmla="*/ 49 h 76"/>
                  <a:gd name="T12" fmla="*/ 9 w 90"/>
                  <a:gd name="T13" fmla="*/ 41 h 76"/>
                  <a:gd name="T14" fmla="*/ 17 w 90"/>
                  <a:gd name="T15" fmla="*/ 36 h 76"/>
                  <a:gd name="T16" fmla="*/ 82 w 90"/>
                  <a:gd name="T17" fmla="*/ 0 h 76"/>
                  <a:gd name="T18" fmla="*/ 90 w 90"/>
                  <a:gd name="T19" fmla="*/ 2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76">
                    <a:moveTo>
                      <a:pt x="90" y="21"/>
                    </a:moveTo>
                    <a:cubicBezTo>
                      <a:pt x="85" y="27"/>
                      <a:pt x="80" y="32"/>
                      <a:pt x="75" y="38"/>
                    </a:cubicBezTo>
                    <a:cubicBezTo>
                      <a:pt x="75" y="38"/>
                      <a:pt x="75" y="38"/>
                      <a:pt x="75" y="38"/>
                    </a:cubicBezTo>
                    <a:cubicBezTo>
                      <a:pt x="57" y="57"/>
                      <a:pt x="37" y="70"/>
                      <a:pt x="16" y="76"/>
                    </a:cubicBezTo>
                    <a:cubicBezTo>
                      <a:pt x="5" y="59"/>
                      <a:pt x="5" y="59"/>
                      <a:pt x="5" y="59"/>
                    </a:cubicBezTo>
                    <a:cubicBezTo>
                      <a:pt x="0" y="49"/>
                      <a:pt x="0" y="49"/>
                      <a:pt x="0" y="49"/>
                    </a:cubicBezTo>
                    <a:cubicBezTo>
                      <a:pt x="3" y="46"/>
                      <a:pt x="6" y="44"/>
                      <a:pt x="9" y="41"/>
                    </a:cubicBezTo>
                    <a:cubicBezTo>
                      <a:pt x="11" y="39"/>
                      <a:pt x="14" y="37"/>
                      <a:pt x="17" y="36"/>
                    </a:cubicBezTo>
                    <a:cubicBezTo>
                      <a:pt x="36" y="22"/>
                      <a:pt x="58" y="10"/>
                      <a:pt x="82" y="0"/>
                    </a:cubicBezTo>
                    <a:cubicBezTo>
                      <a:pt x="90" y="21"/>
                      <a:pt x="90" y="21"/>
                      <a:pt x="90" y="21"/>
                    </a:cubicBezTo>
                  </a:path>
                </a:pathLst>
              </a:custGeom>
              <a:solidFill>
                <a:srgbClr val="EDEDE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 name="ExtraShape">
                <a:extLst>
                  <a:ext uri="{FF2B5EF4-FFF2-40B4-BE49-F238E27FC236}">
                    <a16:creationId xmlns:a16="http://schemas.microsoft.com/office/drawing/2014/main" id="{BFF27824-FD29-4779-97A4-8749C7F0AF0C}"/>
                  </a:ext>
                </a:extLst>
              </p:cNvPr>
              <p:cNvSpPr/>
              <p:nvPr/>
            </p:nvSpPr>
            <p:spPr bwMode="auto">
              <a:xfrm>
                <a:off x="5494293" y="3227681"/>
                <a:ext cx="1198737" cy="1391822"/>
              </a:xfrm>
              <a:custGeom>
                <a:avLst/>
                <a:gdLst>
                  <a:gd name="T0" fmla="*/ 9 w 143"/>
                  <a:gd name="T1" fmla="*/ 165 h 165"/>
                  <a:gd name="T2" fmla="*/ 7 w 143"/>
                  <a:gd name="T3" fmla="*/ 77 h 165"/>
                  <a:gd name="T4" fmla="*/ 0 w 143"/>
                  <a:gd name="T5" fmla="*/ 19 h 165"/>
                  <a:gd name="T6" fmla="*/ 39 w 143"/>
                  <a:gd name="T7" fmla="*/ 0 h 165"/>
                  <a:gd name="T8" fmla="*/ 71 w 143"/>
                  <a:gd name="T9" fmla="*/ 4 h 165"/>
                  <a:gd name="T10" fmla="*/ 71 w 143"/>
                  <a:gd name="T11" fmla="*/ 4 h 165"/>
                  <a:gd name="T12" fmla="*/ 71 w 143"/>
                  <a:gd name="T13" fmla="*/ 4 h 165"/>
                  <a:gd name="T14" fmla="*/ 103 w 143"/>
                  <a:gd name="T15" fmla="*/ 0 h 165"/>
                  <a:gd name="T16" fmla="*/ 143 w 143"/>
                  <a:gd name="T17" fmla="*/ 19 h 165"/>
                  <a:gd name="T18" fmla="*/ 135 w 143"/>
                  <a:gd name="T19" fmla="*/ 77 h 165"/>
                  <a:gd name="T20" fmla="*/ 133 w 143"/>
                  <a:gd name="T21" fmla="*/ 165 h 165"/>
                  <a:gd name="T22" fmla="*/ 9 w 143"/>
                  <a:gd name="T23" fmla="*/ 16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3" h="165">
                    <a:moveTo>
                      <a:pt x="9" y="165"/>
                    </a:moveTo>
                    <a:cubicBezTo>
                      <a:pt x="6" y="141"/>
                      <a:pt x="13" y="100"/>
                      <a:pt x="7" y="77"/>
                    </a:cubicBezTo>
                    <a:cubicBezTo>
                      <a:pt x="5" y="64"/>
                      <a:pt x="3" y="48"/>
                      <a:pt x="0" y="19"/>
                    </a:cubicBezTo>
                    <a:cubicBezTo>
                      <a:pt x="15" y="12"/>
                      <a:pt x="36" y="3"/>
                      <a:pt x="39" y="0"/>
                    </a:cubicBezTo>
                    <a:cubicBezTo>
                      <a:pt x="46" y="3"/>
                      <a:pt x="64" y="3"/>
                      <a:pt x="71" y="4"/>
                    </a:cubicBezTo>
                    <a:cubicBezTo>
                      <a:pt x="71" y="4"/>
                      <a:pt x="71" y="4"/>
                      <a:pt x="71" y="4"/>
                    </a:cubicBezTo>
                    <a:cubicBezTo>
                      <a:pt x="71" y="4"/>
                      <a:pt x="71" y="4"/>
                      <a:pt x="71" y="4"/>
                    </a:cubicBezTo>
                    <a:cubicBezTo>
                      <a:pt x="78" y="3"/>
                      <a:pt x="96" y="3"/>
                      <a:pt x="103" y="0"/>
                    </a:cubicBezTo>
                    <a:cubicBezTo>
                      <a:pt x="106" y="3"/>
                      <a:pt x="127" y="12"/>
                      <a:pt x="143" y="19"/>
                    </a:cubicBezTo>
                    <a:cubicBezTo>
                      <a:pt x="139" y="48"/>
                      <a:pt x="138" y="64"/>
                      <a:pt x="135" y="77"/>
                    </a:cubicBezTo>
                    <a:cubicBezTo>
                      <a:pt x="130" y="100"/>
                      <a:pt x="136" y="141"/>
                      <a:pt x="133" y="165"/>
                    </a:cubicBezTo>
                    <a:cubicBezTo>
                      <a:pt x="9" y="165"/>
                      <a:pt x="9" y="165"/>
                      <a:pt x="9" y="165"/>
                    </a:cubicBezTo>
                  </a:path>
                </a:pathLst>
              </a:custGeom>
              <a:solidFill>
                <a:srgbClr val="EDEDE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8" name="ExtraShape5">
                <a:extLst>
                  <a:ext uri="{FF2B5EF4-FFF2-40B4-BE49-F238E27FC236}">
                    <a16:creationId xmlns:a16="http://schemas.microsoft.com/office/drawing/2014/main" id="{E6EC5901-ABBC-4E46-905F-036C2481B5A3}"/>
                  </a:ext>
                </a:extLst>
              </p:cNvPr>
              <p:cNvSpPr/>
              <p:nvPr/>
            </p:nvSpPr>
            <p:spPr bwMode="auto">
              <a:xfrm>
                <a:off x="6029301" y="3412721"/>
                <a:ext cx="128723" cy="124702"/>
              </a:xfrm>
              <a:custGeom>
                <a:avLst/>
                <a:gdLst>
                  <a:gd name="T0" fmla="*/ 7 w 32"/>
                  <a:gd name="T1" fmla="*/ 31 h 31"/>
                  <a:gd name="T2" fmla="*/ 0 w 32"/>
                  <a:gd name="T3" fmla="*/ 0 h 31"/>
                  <a:gd name="T4" fmla="*/ 15 w 32"/>
                  <a:gd name="T5" fmla="*/ 0 h 31"/>
                  <a:gd name="T6" fmla="*/ 32 w 32"/>
                  <a:gd name="T7" fmla="*/ 0 h 31"/>
                  <a:gd name="T8" fmla="*/ 25 w 32"/>
                  <a:gd name="T9" fmla="*/ 31 h 31"/>
                  <a:gd name="T10" fmla="*/ 7 w 32"/>
                  <a:gd name="T11" fmla="*/ 31 h 31"/>
                </a:gdLst>
                <a:ahLst/>
                <a:cxnLst>
                  <a:cxn ang="0">
                    <a:pos x="T0" y="T1"/>
                  </a:cxn>
                  <a:cxn ang="0">
                    <a:pos x="T2" y="T3"/>
                  </a:cxn>
                  <a:cxn ang="0">
                    <a:pos x="T4" y="T5"/>
                  </a:cxn>
                  <a:cxn ang="0">
                    <a:pos x="T6" y="T7"/>
                  </a:cxn>
                  <a:cxn ang="0">
                    <a:pos x="T8" y="T9"/>
                  </a:cxn>
                  <a:cxn ang="0">
                    <a:pos x="T10" y="T11"/>
                  </a:cxn>
                </a:cxnLst>
                <a:rect l="0" t="0" r="r" b="b"/>
                <a:pathLst>
                  <a:path w="32" h="31">
                    <a:moveTo>
                      <a:pt x="7" y="31"/>
                    </a:moveTo>
                    <a:lnTo>
                      <a:pt x="0" y="0"/>
                    </a:lnTo>
                    <a:lnTo>
                      <a:pt x="15" y="0"/>
                    </a:lnTo>
                    <a:lnTo>
                      <a:pt x="32" y="0"/>
                    </a:lnTo>
                    <a:lnTo>
                      <a:pt x="25" y="31"/>
                    </a:lnTo>
                    <a:lnTo>
                      <a:pt x="7" y="31"/>
                    </a:lnTo>
                    <a:close/>
                  </a:path>
                </a:pathLst>
              </a:custGeom>
              <a:solidFill>
                <a:srgbClr val="005B6B"/>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9" name="ExtraShape6">
                <a:extLst>
                  <a:ext uri="{FF2B5EF4-FFF2-40B4-BE49-F238E27FC236}">
                    <a16:creationId xmlns:a16="http://schemas.microsoft.com/office/drawing/2014/main" id="{8B9C0561-514C-41CE-81C7-306404571CEA}"/>
                  </a:ext>
                </a:extLst>
              </p:cNvPr>
              <p:cNvSpPr/>
              <p:nvPr/>
            </p:nvSpPr>
            <p:spPr bwMode="auto">
              <a:xfrm>
                <a:off x="4408190" y="3513287"/>
                <a:ext cx="237335" cy="261471"/>
              </a:xfrm>
              <a:custGeom>
                <a:avLst/>
                <a:gdLst>
                  <a:gd name="T0" fmla="*/ 26 w 28"/>
                  <a:gd name="T1" fmla="*/ 23 h 31"/>
                  <a:gd name="T2" fmla="*/ 23 w 28"/>
                  <a:gd name="T3" fmla="*/ 21 h 31"/>
                  <a:gd name="T4" fmla="*/ 20 w 28"/>
                  <a:gd name="T5" fmla="*/ 18 h 31"/>
                  <a:gd name="T6" fmla="*/ 16 w 28"/>
                  <a:gd name="T7" fmla="*/ 8 h 31"/>
                  <a:gd name="T8" fmla="*/ 13 w 28"/>
                  <a:gd name="T9" fmla="*/ 6 h 31"/>
                  <a:gd name="T10" fmla="*/ 12 w 28"/>
                  <a:gd name="T11" fmla="*/ 2 h 31"/>
                  <a:gd name="T12" fmla="*/ 8 w 28"/>
                  <a:gd name="T13" fmla="*/ 0 h 31"/>
                  <a:gd name="T14" fmla="*/ 7 w 28"/>
                  <a:gd name="T15" fmla="*/ 0 h 31"/>
                  <a:gd name="T16" fmla="*/ 6 w 28"/>
                  <a:gd name="T17" fmla="*/ 1 h 31"/>
                  <a:gd name="T18" fmla="*/ 3 w 28"/>
                  <a:gd name="T19" fmla="*/ 1 h 31"/>
                  <a:gd name="T20" fmla="*/ 3 w 28"/>
                  <a:gd name="T21" fmla="*/ 1 h 31"/>
                  <a:gd name="T22" fmla="*/ 1 w 28"/>
                  <a:gd name="T23" fmla="*/ 6 h 31"/>
                  <a:gd name="T24" fmla="*/ 8 w 28"/>
                  <a:gd name="T25" fmla="*/ 19 h 31"/>
                  <a:gd name="T26" fmla="*/ 8 w 28"/>
                  <a:gd name="T27" fmla="*/ 20 h 31"/>
                  <a:gd name="T28" fmla="*/ 8 w 28"/>
                  <a:gd name="T29" fmla="*/ 20 h 31"/>
                  <a:gd name="T30" fmla="*/ 9 w 28"/>
                  <a:gd name="T31" fmla="*/ 20 h 31"/>
                  <a:gd name="T32" fmla="*/ 9 w 28"/>
                  <a:gd name="T33" fmla="*/ 20 h 31"/>
                  <a:gd name="T34" fmla="*/ 9 w 28"/>
                  <a:gd name="T35" fmla="*/ 21 h 31"/>
                  <a:gd name="T36" fmla="*/ 9 w 28"/>
                  <a:gd name="T37" fmla="*/ 21 h 31"/>
                  <a:gd name="T38" fmla="*/ 22 w 28"/>
                  <a:gd name="T39" fmla="*/ 29 h 31"/>
                  <a:gd name="T40" fmla="*/ 27 w 28"/>
                  <a:gd name="T41" fmla="*/ 28 h 31"/>
                  <a:gd name="T42" fmla="*/ 27 w 28"/>
                  <a:gd name="T43" fmla="*/ 28 h 31"/>
                  <a:gd name="T44" fmla="*/ 26 w 28"/>
                  <a:gd name="T45" fmla="*/ 2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1">
                    <a:moveTo>
                      <a:pt x="26" y="23"/>
                    </a:moveTo>
                    <a:cubicBezTo>
                      <a:pt x="23" y="21"/>
                      <a:pt x="23" y="21"/>
                      <a:pt x="23" y="21"/>
                    </a:cubicBezTo>
                    <a:cubicBezTo>
                      <a:pt x="20" y="18"/>
                      <a:pt x="20" y="18"/>
                      <a:pt x="20" y="18"/>
                    </a:cubicBezTo>
                    <a:cubicBezTo>
                      <a:pt x="16" y="8"/>
                      <a:pt x="16" y="8"/>
                      <a:pt x="16" y="8"/>
                    </a:cubicBezTo>
                    <a:cubicBezTo>
                      <a:pt x="16" y="7"/>
                      <a:pt x="15" y="6"/>
                      <a:pt x="13" y="6"/>
                    </a:cubicBezTo>
                    <a:cubicBezTo>
                      <a:pt x="12" y="2"/>
                      <a:pt x="12" y="2"/>
                      <a:pt x="12" y="2"/>
                    </a:cubicBezTo>
                    <a:cubicBezTo>
                      <a:pt x="11" y="1"/>
                      <a:pt x="9" y="0"/>
                      <a:pt x="8" y="0"/>
                    </a:cubicBezTo>
                    <a:cubicBezTo>
                      <a:pt x="7" y="0"/>
                      <a:pt x="7" y="0"/>
                      <a:pt x="7" y="0"/>
                    </a:cubicBezTo>
                    <a:cubicBezTo>
                      <a:pt x="7" y="1"/>
                      <a:pt x="7" y="1"/>
                      <a:pt x="6" y="1"/>
                    </a:cubicBezTo>
                    <a:cubicBezTo>
                      <a:pt x="5" y="1"/>
                      <a:pt x="4" y="0"/>
                      <a:pt x="3" y="1"/>
                    </a:cubicBezTo>
                    <a:cubicBezTo>
                      <a:pt x="3" y="1"/>
                      <a:pt x="3" y="1"/>
                      <a:pt x="3" y="1"/>
                    </a:cubicBezTo>
                    <a:cubicBezTo>
                      <a:pt x="1" y="2"/>
                      <a:pt x="0" y="4"/>
                      <a:pt x="1" y="6"/>
                    </a:cubicBezTo>
                    <a:cubicBezTo>
                      <a:pt x="8" y="19"/>
                      <a:pt x="8" y="19"/>
                      <a:pt x="8" y="19"/>
                    </a:cubicBezTo>
                    <a:cubicBezTo>
                      <a:pt x="8" y="20"/>
                      <a:pt x="8" y="20"/>
                      <a:pt x="8" y="20"/>
                    </a:cubicBezTo>
                    <a:cubicBezTo>
                      <a:pt x="8" y="20"/>
                      <a:pt x="8" y="20"/>
                      <a:pt x="8" y="20"/>
                    </a:cubicBezTo>
                    <a:cubicBezTo>
                      <a:pt x="9" y="20"/>
                      <a:pt x="9" y="20"/>
                      <a:pt x="9" y="20"/>
                    </a:cubicBezTo>
                    <a:cubicBezTo>
                      <a:pt x="9" y="20"/>
                      <a:pt x="9" y="20"/>
                      <a:pt x="9" y="20"/>
                    </a:cubicBezTo>
                    <a:cubicBezTo>
                      <a:pt x="9" y="21"/>
                      <a:pt x="9" y="21"/>
                      <a:pt x="9" y="21"/>
                    </a:cubicBezTo>
                    <a:cubicBezTo>
                      <a:pt x="9" y="21"/>
                      <a:pt x="9" y="21"/>
                      <a:pt x="9" y="21"/>
                    </a:cubicBezTo>
                    <a:cubicBezTo>
                      <a:pt x="22" y="29"/>
                      <a:pt x="22" y="29"/>
                      <a:pt x="22" y="29"/>
                    </a:cubicBezTo>
                    <a:cubicBezTo>
                      <a:pt x="23" y="31"/>
                      <a:pt x="26" y="30"/>
                      <a:pt x="27" y="28"/>
                    </a:cubicBezTo>
                    <a:cubicBezTo>
                      <a:pt x="27" y="28"/>
                      <a:pt x="27" y="28"/>
                      <a:pt x="27" y="28"/>
                    </a:cubicBezTo>
                    <a:cubicBezTo>
                      <a:pt x="28" y="27"/>
                      <a:pt x="28" y="24"/>
                      <a:pt x="26" y="23"/>
                    </a:cubicBezTo>
                    <a:close/>
                  </a:path>
                </a:pathLst>
              </a:custGeom>
              <a:solidFill>
                <a:srgbClr val="F5C08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0" name="ExtraShape7">
                <a:extLst>
                  <a:ext uri="{FF2B5EF4-FFF2-40B4-BE49-F238E27FC236}">
                    <a16:creationId xmlns:a16="http://schemas.microsoft.com/office/drawing/2014/main" id="{1199AA13-02B4-4B9D-B47B-9C8B94E5437E}"/>
                  </a:ext>
                </a:extLst>
              </p:cNvPr>
              <p:cNvSpPr/>
              <p:nvPr/>
            </p:nvSpPr>
            <p:spPr bwMode="auto">
              <a:xfrm>
                <a:off x="4617365" y="3605806"/>
                <a:ext cx="269516" cy="108612"/>
              </a:xfrm>
              <a:custGeom>
                <a:avLst/>
                <a:gdLst>
                  <a:gd name="T0" fmla="*/ 31 w 32"/>
                  <a:gd name="T1" fmla="*/ 13 h 13"/>
                  <a:gd name="T2" fmla="*/ 20 w 32"/>
                  <a:gd name="T3" fmla="*/ 9 h 13"/>
                  <a:gd name="T4" fmla="*/ 18 w 32"/>
                  <a:gd name="T5" fmla="*/ 8 h 13"/>
                  <a:gd name="T6" fmla="*/ 6 w 32"/>
                  <a:gd name="T7" fmla="*/ 1 h 13"/>
                  <a:gd name="T8" fmla="*/ 1 w 32"/>
                  <a:gd name="T9" fmla="*/ 3 h 13"/>
                  <a:gd name="T10" fmla="*/ 1 w 32"/>
                  <a:gd name="T11" fmla="*/ 3 h 13"/>
                  <a:gd name="T12" fmla="*/ 2 w 32"/>
                  <a:gd name="T13" fmla="*/ 8 h 13"/>
                  <a:gd name="T14" fmla="*/ 10 w 32"/>
                  <a:gd name="T15" fmla="*/ 12 h 13"/>
                  <a:gd name="T16" fmla="*/ 31 w 32"/>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3">
                    <a:moveTo>
                      <a:pt x="31" y="13"/>
                    </a:moveTo>
                    <a:cubicBezTo>
                      <a:pt x="20" y="9"/>
                      <a:pt x="20" y="9"/>
                      <a:pt x="20" y="9"/>
                    </a:cubicBezTo>
                    <a:cubicBezTo>
                      <a:pt x="19" y="9"/>
                      <a:pt x="19" y="9"/>
                      <a:pt x="18" y="8"/>
                    </a:cubicBezTo>
                    <a:cubicBezTo>
                      <a:pt x="6" y="1"/>
                      <a:pt x="6" y="1"/>
                      <a:pt x="6" y="1"/>
                    </a:cubicBezTo>
                    <a:cubicBezTo>
                      <a:pt x="4" y="0"/>
                      <a:pt x="2" y="1"/>
                      <a:pt x="1" y="3"/>
                    </a:cubicBezTo>
                    <a:cubicBezTo>
                      <a:pt x="1" y="3"/>
                      <a:pt x="1" y="3"/>
                      <a:pt x="1" y="3"/>
                    </a:cubicBezTo>
                    <a:cubicBezTo>
                      <a:pt x="0" y="4"/>
                      <a:pt x="0" y="7"/>
                      <a:pt x="2" y="8"/>
                    </a:cubicBezTo>
                    <a:cubicBezTo>
                      <a:pt x="10" y="12"/>
                      <a:pt x="10" y="12"/>
                      <a:pt x="10" y="12"/>
                    </a:cubicBezTo>
                    <a:cubicBezTo>
                      <a:pt x="10" y="12"/>
                      <a:pt x="32" y="13"/>
                      <a:pt x="31" y="13"/>
                    </a:cubicBezTo>
                    <a:close/>
                  </a:path>
                </a:pathLst>
              </a:custGeom>
              <a:solidFill>
                <a:srgbClr val="F5C08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1" name="ExtraShape8">
                <a:extLst>
                  <a:ext uri="{FF2B5EF4-FFF2-40B4-BE49-F238E27FC236}">
                    <a16:creationId xmlns:a16="http://schemas.microsoft.com/office/drawing/2014/main" id="{4393ACF8-DE20-41BB-8FFA-529EEE1EA361}"/>
                  </a:ext>
                </a:extLst>
              </p:cNvPr>
              <p:cNvSpPr/>
              <p:nvPr/>
            </p:nvSpPr>
            <p:spPr bwMode="auto">
              <a:xfrm>
                <a:off x="4384054" y="3545468"/>
                <a:ext cx="571210" cy="329854"/>
              </a:xfrm>
              <a:custGeom>
                <a:avLst/>
                <a:gdLst>
                  <a:gd name="T0" fmla="*/ 60 w 68"/>
                  <a:gd name="T1" fmla="*/ 20 h 39"/>
                  <a:gd name="T2" fmla="*/ 29 w 68"/>
                  <a:gd name="T3" fmla="*/ 19 h 39"/>
                  <a:gd name="T4" fmla="*/ 16 w 68"/>
                  <a:gd name="T5" fmla="*/ 13 h 39"/>
                  <a:gd name="T6" fmla="*/ 7 w 68"/>
                  <a:gd name="T7" fmla="*/ 2 h 39"/>
                  <a:gd name="T8" fmla="*/ 2 w 68"/>
                  <a:gd name="T9" fmla="*/ 2 h 39"/>
                  <a:gd name="T10" fmla="*/ 2 w 68"/>
                  <a:gd name="T11" fmla="*/ 2 h 39"/>
                  <a:gd name="T12" fmla="*/ 1 w 68"/>
                  <a:gd name="T13" fmla="*/ 7 h 39"/>
                  <a:gd name="T14" fmla="*/ 12 w 68"/>
                  <a:gd name="T15" fmla="*/ 20 h 39"/>
                  <a:gd name="T16" fmla="*/ 25 w 68"/>
                  <a:gd name="T17" fmla="*/ 28 h 39"/>
                  <a:gd name="T18" fmla="*/ 27 w 68"/>
                  <a:gd name="T19" fmla="*/ 29 h 39"/>
                  <a:gd name="T20" fmla="*/ 50 w 68"/>
                  <a:gd name="T21" fmla="*/ 35 h 39"/>
                  <a:gd name="T22" fmla="*/ 62 w 68"/>
                  <a:gd name="T23" fmla="*/ 39 h 39"/>
                  <a:gd name="T24" fmla="*/ 68 w 68"/>
                  <a:gd name="T25" fmla="*/ 25 h 39"/>
                  <a:gd name="T26" fmla="*/ 60 w 68"/>
                  <a:gd name="T27" fmla="*/ 2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39">
                    <a:moveTo>
                      <a:pt x="60" y="20"/>
                    </a:moveTo>
                    <a:cubicBezTo>
                      <a:pt x="51" y="16"/>
                      <a:pt x="29" y="19"/>
                      <a:pt x="29" y="19"/>
                    </a:cubicBezTo>
                    <a:cubicBezTo>
                      <a:pt x="16" y="13"/>
                      <a:pt x="16" y="13"/>
                      <a:pt x="16" y="13"/>
                    </a:cubicBezTo>
                    <a:cubicBezTo>
                      <a:pt x="7" y="2"/>
                      <a:pt x="7" y="2"/>
                      <a:pt x="7" y="2"/>
                    </a:cubicBezTo>
                    <a:cubicBezTo>
                      <a:pt x="6" y="1"/>
                      <a:pt x="4" y="0"/>
                      <a:pt x="2" y="2"/>
                    </a:cubicBezTo>
                    <a:cubicBezTo>
                      <a:pt x="2" y="2"/>
                      <a:pt x="2" y="2"/>
                      <a:pt x="2" y="2"/>
                    </a:cubicBezTo>
                    <a:cubicBezTo>
                      <a:pt x="0" y="3"/>
                      <a:pt x="0" y="5"/>
                      <a:pt x="1" y="7"/>
                    </a:cubicBezTo>
                    <a:cubicBezTo>
                      <a:pt x="12" y="20"/>
                      <a:pt x="12" y="20"/>
                      <a:pt x="12" y="20"/>
                    </a:cubicBezTo>
                    <a:cubicBezTo>
                      <a:pt x="12" y="20"/>
                      <a:pt x="21" y="26"/>
                      <a:pt x="25" y="28"/>
                    </a:cubicBezTo>
                    <a:cubicBezTo>
                      <a:pt x="25" y="28"/>
                      <a:pt x="26" y="29"/>
                      <a:pt x="27" y="29"/>
                    </a:cubicBezTo>
                    <a:cubicBezTo>
                      <a:pt x="31" y="30"/>
                      <a:pt x="41" y="35"/>
                      <a:pt x="50" y="35"/>
                    </a:cubicBezTo>
                    <a:cubicBezTo>
                      <a:pt x="62" y="39"/>
                      <a:pt x="62" y="39"/>
                      <a:pt x="62" y="39"/>
                    </a:cubicBezTo>
                    <a:cubicBezTo>
                      <a:pt x="68" y="25"/>
                      <a:pt x="68" y="25"/>
                      <a:pt x="68" y="25"/>
                    </a:cubicBezTo>
                    <a:lnTo>
                      <a:pt x="60" y="20"/>
                    </a:lnTo>
                    <a:close/>
                  </a:path>
                </a:pathLst>
              </a:custGeom>
              <a:solidFill>
                <a:srgbClr val="FFCF9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2" name="ExtraShape9">
                <a:extLst>
                  <a:ext uri="{FF2B5EF4-FFF2-40B4-BE49-F238E27FC236}">
                    <a16:creationId xmlns:a16="http://schemas.microsoft.com/office/drawing/2014/main" id="{28161E1A-0400-42A2-AB28-9A423A11D286}"/>
                  </a:ext>
                </a:extLst>
              </p:cNvPr>
              <p:cNvSpPr/>
              <p:nvPr/>
            </p:nvSpPr>
            <p:spPr bwMode="auto">
              <a:xfrm>
                <a:off x="4854700" y="3722463"/>
                <a:ext cx="160904" cy="213199"/>
              </a:xfrm>
              <a:custGeom>
                <a:avLst/>
                <a:gdLst>
                  <a:gd name="T0" fmla="*/ 0 w 40"/>
                  <a:gd name="T1" fmla="*/ 42 h 53"/>
                  <a:gd name="T2" fmla="*/ 17 w 40"/>
                  <a:gd name="T3" fmla="*/ 0 h 53"/>
                  <a:gd name="T4" fmla="*/ 40 w 40"/>
                  <a:gd name="T5" fmla="*/ 9 h 53"/>
                  <a:gd name="T6" fmla="*/ 23 w 40"/>
                  <a:gd name="T7" fmla="*/ 53 h 53"/>
                  <a:gd name="T8" fmla="*/ 0 w 40"/>
                  <a:gd name="T9" fmla="*/ 42 h 53"/>
                </a:gdLst>
                <a:ahLst/>
                <a:cxnLst>
                  <a:cxn ang="0">
                    <a:pos x="T0" y="T1"/>
                  </a:cxn>
                  <a:cxn ang="0">
                    <a:pos x="T2" y="T3"/>
                  </a:cxn>
                  <a:cxn ang="0">
                    <a:pos x="T4" y="T5"/>
                  </a:cxn>
                  <a:cxn ang="0">
                    <a:pos x="T6" y="T7"/>
                  </a:cxn>
                  <a:cxn ang="0">
                    <a:pos x="T8" y="T9"/>
                  </a:cxn>
                </a:cxnLst>
                <a:rect l="0" t="0" r="r" b="b"/>
                <a:pathLst>
                  <a:path w="40" h="53">
                    <a:moveTo>
                      <a:pt x="0" y="42"/>
                    </a:moveTo>
                    <a:lnTo>
                      <a:pt x="17" y="0"/>
                    </a:lnTo>
                    <a:lnTo>
                      <a:pt x="40" y="9"/>
                    </a:lnTo>
                    <a:lnTo>
                      <a:pt x="23" y="53"/>
                    </a:lnTo>
                    <a:lnTo>
                      <a:pt x="0" y="42"/>
                    </a:lnTo>
                    <a:close/>
                  </a:path>
                </a:pathLst>
              </a:custGeom>
              <a:solidFill>
                <a:srgbClr val="DADAD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3" name="ExtraShape1">
                <a:extLst>
                  <a:ext uri="{FF2B5EF4-FFF2-40B4-BE49-F238E27FC236}">
                    <a16:creationId xmlns:a16="http://schemas.microsoft.com/office/drawing/2014/main" id="{E47175FF-066C-41A2-9859-1D86D7BBFE87}"/>
                  </a:ext>
                </a:extLst>
              </p:cNvPr>
              <p:cNvSpPr/>
              <p:nvPr/>
            </p:nvSpPr>
            <p:spPr bwMode="auto">
              <a:xfrm>
                <a:off x="4886881" y="3867276"/>
                <a:ext cx="36205" cy="36205"/>
              </a:xfrm>
              <a:custGeom>
                <a:avLst/>
                <a:gdLst>
                  <a:gd name="T0" fmla="*/ 2 w 4"/>
                  <a:gd name="T1" fmla="*/ 3 h 4"/>
                  <a:gd name="T2" fmla="*/ 4 w 4"/>
                  <a:gd name="T3" fmla="*/ 2 h 4"/>
                  <a:gd name="T4" fmla="*/ 3 w 4"/>
                  <a:gd name="T5" fmla="*/ 0 h 4"/>
                  <a:gd name="T6" fmla="*/ 1 w 4"/>
                  <a:gd name="T7" fmla="*/ 1 h 4"/>
                  <a:gd name="T8" fmla="*/ 2 w 4"/>
                  <a:gd name="T9" fmla="*/ 3 h 4"/>
                </a:gdLst>
                <a:ahLst/>
                <a:cxnLst>
                  <a:cxn ang="0">
                    <a:pos x="T0" y="T1"/>
                  </a:cxn>
                  <a:cxn ang="0">
                    <a:pos x="T2" y="T3"/>
                  </a:cxn>
                  <a:cxn ang="0">
                    <a:pos x="T4" y="T5"/>
                  </a:cxn>
                  <a:cxn ang="0">
                    <a:pos x="T6" y="T7"/>
                  </a:cxn>
                  <a:cxn ang="0">
                    <a:pos x="T8" y="T9"/>
                  </a:cxn>
                </a:cxnLst>
                <a:rect l="0" t="0" r="r" b="b"/>
                <a:pathLst>
                  <a:path w="4" h="4">
                    <a:moveTo>
                      <a:pt x="2" y="3"/>
                    </a:moveTo>
                    <a:cubicBezTo>
                      <a:pt x="3" y="4"/>
                      <a:pt x="4" y="3"/>
                      <a:pt x="4" y="2"/>
                    </a:cubicBezTo>
                    <a:cubicBezTo>
                      <a:pt x="4" y="1"/>
                      <a:pt x="4" y="0"/>
                      <a:pt x="3" y="0"/>
                    </a:cubicBezTo>
                    <a:cubicBezTo>
                      <a:pt x="2" y="0"/>
                      <a:pt x="1" y="0"/>
                      <a:pt x="1" y="1"/>
                    </a:cubicBezTo>
                    <a:cubicBezTo>
                      <a:pt x="0" y="2"/>
                      <a:pt x="1" y="3"/>
                      <a:pt x="2" y="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4" name="ExtraShape2">
                <a:extLst>
                  <a:ext uri="{FF2B5EF4-FFF2-40B4-BE49-F238E27FC236}">
                    <a16:creationId xmlns:a16="http://schemas.microsoft.com/office/drawing/2014/main" id="{3CCCA750-34D1-482B-9F37-48930B67424F}"/>
                  </a:ext>
                </a:extLst>
              </p:cNvPr>
              <p:cNvSpPr/>
              <p:nvPr/>
            </p:nvSpPr>
            <p:spPr bwMode="auto">
              <a:xfrm>
                <a:off x="7533756" y="3513287"/>
                <a:ext cx="237335" cy="261471"/>
              </a:xfrm>
              <a:custGeom>
                <a:avLst/>
                <a:gdLst>
                  <a:gd name="T0" fmla="*/ 2 w 28"/>
                  <a:gd name="T1" fmla="*/ 23 h 31"/>
                  <a:gd name="T2" fmla="*/ 5 w 28"/>
                  <a:gd name="T3" fmla="*/ 21 h 31"/>
                  <a:gd name="T4" fmla="*/ 9 w 28"/>
                  <a:gd name="T5" fmla="*/ 18 h 31"/>
                  <a:gd name="T6" fmla="*/ 12 w 28"/>
                  <a:gd name="T7" fmla="*/ 8 h 31"/>
                  <a:gd name="T8" fmla="*/ 15 w 28"/>
                  <a:gd name="T9" fmla="*/ 6 h 31"/>
                  <a:gd name="T10" fmla="*/ 16 w 28"/>
                  <a:gd name="T11" fmla="*/ 2 h 31"/>
                  <a:gd name="T12" fmla="*/ 21 w 28"/>
                  <a:gd name="T13" fmla="*/ 0 h 31"/>
                  <a:gd name="T14" fmla="*/ 21 w 28"/>
                  <a:gd name="T15" fmla="*/ 0 h 31"/>
                  <a:gd name="T16" fmla="*/ 22 w 28"/>
                  <a:gd name="T17" fmla="*/ 1 h 31"/>
                  <a:gd name="T18" fmla="*/ 26 w 28"/>
                  <a:gd name="T19" fmla="*/ 1 h 31"/>
                  <a:gd name="T20" fmla="*/ 26 w 28"/>
                  <a:gd name="T21" fmla="*/ 1 h 31"/>
                  <a:gd name="T22" fmla="*/ 27 w 28"/>
                  <a:gd name="T23" fmla="*/ 6 h 31"/>
                  <a:gd name="T24" fmla="*/ 20 w 28"/>
                  <a:gd name="T25" fmla="*/ 19 h 31"/>
                  <a:gd name="T26" fmla="*/ 20 w 28"/>
                  <a:gd name="T27" fmla="*/ 20 h 31"/>
                  <a:gd name="T28" fmla="*/ 20 w 28"/>
                  <a:gd name="T29" fmla="*/ 20 h 31"/>
                  <a:gd name="T30" fmla="*/ 20 w 28"/>
                  <a:gd name="T31" fmla="*/ 20 h 31"/>
                  <a:gd name="T32" fmla="*/ 20 w 28"/>
                  <a:gd name="T33" fmla="*/ 20 h 31"/>
                  <a:gd name="T34" fmla="*/ 19 w 28"/>
                  <a:gd name="T35" fmla="*/ 21 h 31"/>
                  <a:gd name="T36" fmla="*/ 19 w 28"/>
                  <a:gd name="T37" fmla="*/ 21 h 31"/>
                  <a:gd name="T38" fmla="*/ 7 w 28"/>
                  <a:gd name="T39" fmla="*/ 29 h 31"/>
                  <a:gd name="T40" fmla="*/ 2 w 28"/>
                  <a:gd name="T41" fmla="*/ 28 h 31"/>
                  <a:gd name="T42" fmla="*/ 1 w 28"/>
                  <a:gd name="T43" fmla="*/ 28 h 31"/>
                  <a:gd name="T44" fmla="*/ 2 w 28"/>
                  <a:gd name="T45" fmla="*/ 2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1">
                    <a:moveTo>
                      <a:pt x="2" y="23"/>
                    </a:moveTo>
                    <a:cubicBezTo>
                      <a:pt x="5" y="21"/>
                      <a:pt x="5" y="21"/>
                      <a:pt x="5" y="21"/>
                    </a:cubicBezTo>
                    <a:cubicBezTo>
                      <a:pt x="9" y="18"/>
                      <a:pt x="9" y="18"/>
                      <a:pt x="9" y="18"/>
                    </a:cubicBezTo>
                    <a:cubicBezTo>
                      <a:pt x="12" y="8"/>
                      <a:pt x="12" y="8"/>
                      <a:pt x="12" y="8"/>
                    </a:cubicBezTo>
                    <a:cubicBezTo>
                      <a:pt x="13" y="7"/>
                      <a:pt x="14" y="6"/>
                      <a:pt x="15" y="6"/>
                    </a:cubicBezTo>
                    <a:cubicBezTo>
                      <a:pt x="16" y="2"/>
                      <a:pt x="16" y="2"/>
                      <a:pt x="16" y="2"/>
                    </a:cubicBezTo>
                    <a:cubicBezTo>
                      <a:pt x="17" y="1"/>
                      <a:pt x="19" y="0"/>
                      <a:pt x="21" y="0"/>
                    </a:cubicBezTo>
                    <a:cubicBezTo>
                      <a:pt x="21" y="0"/>
                      <a:pt x="21" y="0"/>
                      <a:pt x="21" y="0"/>
                    </a:cubicBezTo>
                    <a:cubicBezTo>
                      <a:pt x="21" y="1"/>
                      <a:pt x="22" y="1"/>
                      <a:pt x="22" y="1"/>
                    </a:cubicBezTo>
                    <a:cubicBezTo>
                      <a:pt x="23" y="1"/>
                      <a:pt x="25" y="0"/>
                      <a:pt x="26" y="1"/>
                    </a:cubicBezTo>
                    <a:cubicBezTo>
                      <a:pt x="26" y="1"/>
                      <a:pt x="26" y="1"/>
                      <a:pt x="26" y="1"/>
                    </a:cubicBezTo>
                    <a:cubicBezTo>
                      <a:pt x="28" y="2"/>
                      <a:pt x="28" y="4"/>
                      <a:pt x="27" y="6"/>
                    </a:cubicBezTo>
                    <a:cubicBezTo>
                      <a:pt x="20" y="19"/>
                      <a:pt x="20" y="19"/>
                      <a:pt x="20" y="19"/>
                    </a:cubicBezTo>
                    <a:cubicBezTo>
                      <a:pt x="20" y="20"/>
                      <a:pt x="20" y="20"/>
                      <a:pt x="20" y="20"/>
                    </a:cubicBezTo>
                    <a:cubicBezTo>
                      <a:pt x="20" y="20"/>
                      <a:pt x="20" y="20"/>
                      <a:pt x="20" y="20"/>
                    </a:cubicBezTo>
                    <a:cubicBezTo>
                      <a:pt x="20" y="20"/>
                      <a:pt x="20" y="20"/>
                      <a:pt x="20" y="20"/>
                    </a:cubicBezTo>
                    <a:cubicBezTo>
                      <a:pt x="20" y="20"/>
                      <a:pt x="20" y="20"/>
                      <a:pt x="20" y="20"/>
                    </a:cubicBezTo>
                    <a:cubicBezTo>
                      <a:pt x="19" y="21"/>
                      <a:pt x="19" y="21"/>
                      <a:pt x="19" y="21"/>
                    </a:cubicBezTo>
                    <a:cubicBezTo>
                      <a:pt x="19" y="21"/>
                      <a:pt x="19" y="21"/>
                      <a:pt x="19" y="21"/>
                    </a:cubicBezTo>
                    <a:cubicBezTo>
                      <a:pt x="7" y="29"/>
                      <a:pt x="7" y="29"/>
                      <a:pt x="7" y="29"/>
                    </a:cubicBezTo>
                    <a:cubicBezTo>
                      <a:pt x="5" y="31"/>
                      <a:pt x="3" y="30"/>
                      <a:pt x="2" y="28"/>
                    </a:cubicBezTo>
                    <a:cubicBezTo>
                      <a:pt x="1" y="28"/>
                      <a:pt x="1" y="28"/>
                      <a:pt x="1" y="28"/>
                    </a:cubicBezTo>
                    <a:cubicBezTo>
                      <a:pt x="0" y="27"/>
                      <a:pt x="1" y="24"/>
                      <a:pt x="2" y="23"/>
                    </a:cubicBezTo>
                    <a:close/>
                  </a:path>
                </a:pathLst>
              </a:custGeom>
              <a:solidFill>
                <a:srgbClr val="F5C08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5" name="ExtraShape1">
                <a:extLst>
                  <a:ext uri="{FF2B5EF4-FFF2-40B4-BE49-F238E27FC236}">
                    <a16:creationId xmlns:a16="http://schemas.microsoft.com/office/drawing/2014/main" id="{BB365F9E-0241-4B38-92E6-4E4A007104ED}"/>
                  </a:ext>
                </a:extLst>
              </p:cNvPr>
              <p:cNvSpPr/>
              <p:nvPr/>
            </p:nvSpPr>
            <p:spPr bwMode="auto">
              <a:xfrm>
                <a:off x="7292399" y="3605806"/>
                <a:ext cx="273537" cy="108612"/>
              </a:xfrm>
              <a:custGeom>
                <a:avLst/>
                <a:gdLst>
                  <a:gd name="T0" fmla="*/ 1 w 33"/>
                  <a:gd name="T1" fmla="*/ 13 h 13"/>
                  <a:gd name="T2" fmla="*/ 12 w 33"/>
                  <a:gd name="T3" fmla="*/ 9 h 13"/>
                  <a:gd name="T4" fmla="*/ 15 w 33"/>
                  <a:gd name="T5" fmla="*/ 8 h 13"/>
                  <a:gd name="T6" fmla="*/ 26 w 33"/>
                  <a:gd name="T7" fmla="*/ 1 h 13"/>
                  <a:gd name="T8" fmla="*/ 31 w 33"/>
                  <a:gd name="T9" fmla="*/ 3 h 13"/>
                  <a:gd name="T10" fmla="*/ 31 w 33"/>
                  <a:gd name="T11" fmla="*/ 3 h 13"/>
                  <a:gd name="T12" fmla="*/ 30 w 33"/>
                  <a:gd name="T13" fmla="*/ 8 h 13"/>
                  <a:gd name="T14" fmla="*/ 23 w 33"/>
                  <a:gd name="T15" fmla="*/ 12 h 13"/>
                  <a:gd name="T16" fmla="*/ 1 w 33"/>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13">
                    <a:moveTo>
                      <a:pt x="1" y="13"/>
                    </a:moveTo>
                    <a:cubicBezTo>
                      <a:pt x="12" y="9"/>
                      <a:pt x="12" y="9"/>
                      <a:pt x="12" y="9"/>
                    </a:cubicBezTo>
                    <a:cubicBezTo>
                      <a:pt x="13" y="9"/>
                      <a:pt x="14" y="9"/>
                      <a:pt x="15" y="8"/>
                    </a:cubicBezTo>
                    <a:cubicBezTo>
                      <a:pt x="26" y="1"/>
                      <a:pt x="26" y="1"/>
                      <a:pt x="26" y="1"/>
                    </a:cubicBezTo>
                    <a:cubicBezTo>
                      <a:pt x="28" y="0"/>
                      <a:pt x="30" y="1"/>
                      <a:pt x="31" y="3"/>
                    </a:cubicBezTo>
                    <a:cubicBezTo>
                      <a:pt x="31" y="3"/>
                      <a:pt x="31" y="3"/>
                      <a:pt x="31" y="3"/>
                    </a:cubicBezTo>
                    <a:cubicBezTo>
                      <a:pt x="33" y="4"/>
                      <a:pt x="32" y="7"/>
                      <a:pt x="30" y="8"/>
                    </a:cubicBezTo>
                    <a:cubicBezTo>
                      <a:pt x="23" y="12"/>
                      <a:pt x="23" y="12"/>
                      <a:pt x="23" y="12"/>
                    </a:cubicBezTo>
                    <a:cubicBezTo>
                      <a:pt x="23" y="12"/>
                      <a:pt x="0" y="13"/>
                      <a:pt x="1" y="13"/>
                    </a:cubicBezTo>
                    <a:close/>
                  </a:path>
                </a:pathLst>
              </a:custGeom>
              <a:solidFill>
                <a:srgbClr val="F5C08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6" name="ExtraShape2">
                <a:extLst>
                  <a:ext uri="{FF2B5EF4-FFF2-40B4-BE49-F238E27FC236}">
                    <a16:creationId xmlns:a16="http://schemas.microsoft.com/office/drawing/2014/main" id="{D2507941-A242-4108-8A11-A1C152234065}"/>
                  </a:ext>
                </a:extLst>
              </p:cNvPr>
              <p:cNvSpPr/>
              <p:nvPr/>
            </p:nvSpPr>
            <p:spPr bwMode="auto">
              <a:xfrm>
                <a:off x="7224014" y="3545468"/>
                <a:ext cx="579255" cy="329854"/>
              </a:xfrm>
              <a:custGeom>
                <a:avLst/>
                <a:gdLst>
                  <a:gd name="T0" fmla="*/ 8 w 69"/>
                  <a:gd name="T1" fmla="*/ 20 h 39"/>
                  <a:gd name="T2" fmla="*/ 40 w 69"/>
                  <a:gd name="T3" fmla="*/ 19 h 39"/>
                  <a:gd name="T4" fmla="*/ 52 w 69"/>
                  <a:gd name="T5" fmla="*/ 13 h 39"/>
                  <a:gd name="T6" fmla="*/ 61 w 69"/>
                  <a:gd name="T7" fmla="*/ 2 h 39"/>
                  <a:gd name="T8" fmla="*/ 67 w 69"/>
                  <a:gd name="T9" fmla="*/ 2 h 39"/>
                  <a:gd name="T10" fmla="*/ 67 w 69"/>
                  <a:gd name="T11" fmla="*/ 2 h 39"/>
                  <a:gd name="T12" fmla="*/ 67 w 69"/>
                  <a:gd name="T13" fmla="*/ 7 h 39"/>
                  <a:gd name="T14" fmla="*/ 56 w 69"/>
                  <a:gd name="T15" fmla="*/ 20 h 39"/>
                  <a:gd name="T16" fmla="*/ 44 w 69"/>
                  <a:gd name="T17" fmla="*/ 28 h 39"/>
                  <a:gd name="T18" fmla="*/ 42 w 69"/>
                  <a:gd name="T19" fmla="*/ 29 h 39"/>
                  <a:gd name="T20" fmla="*/ 18 w 69"/>
                  <a:gd name="T21" fmla="*/ 35 h 39"/>
                  <a:gd name="T22" fmla="*/ 6 w 69"/>
                  <a:gd name="T23" fmla="*/ 39 h 39"/>
                  <a:gd name="T24" fmla="*/ 0 w 69"/>
                  <a:gd name="T25" fmla="*/ 25 h 39"/>
                  <a:gd name="T26" fmla="*/ 8 w 69"/>
                  <a:gd name="T27" fmla="*/ 2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39">
                    <a:moveTo>
                      <a:pt x="8" y="20"/>
                    </a:moveTo>
                    <a:cubicBezTo>
                      <a:pt x="18" y="16"/>
                      <a:pt x="40" y="19"/>
                      <a:pt x="40" y="19"/>
                    </a:cubicBezTo>
                    <a:cubicBezTo>
                      <a:pt x="52" y="13"/>
                      <a:pt x="52" y="13"/>
                      <a:pt x="52" y="13"/>
                    </a:cubicBezTo>
                    <a:cubicBezTo>
                      <a:pt x="61" y="2"/>
                      <a:pt x="61" y="2"/>
                      <a:pt x="61" y="2"/>
                    </a:cubicBezTo>
                    <a:cubicBezTo>
                      <a:pt x="63" y="1"/>
                      <a:pt x="65" y="0"/>
                      <a:pt x="67" y="2"/>
                    </a:cubicBezTo>
                    <a:cubicBezTo>
                      <a:pt x="67" y="2"/>
                      <a:pt x="67" y="2"/>
                      <a:pt x="67" y="2"/>
                    </a:cubicBezTo>
                    <a:cubicBezTo>
                      <a:pt x="68" y="3"/>
                      <a:pt x="69" y="5"/>
                      <a:pt x="67" y="7"/>
                    </a:cubicBezTo>
                    <a:cubicBezTo>
                      <a:pt x="56" y="20"/>
                      <a:pt x="56" y="20"/>
                      <a:pt x="56" y="20"/>
                    </a:cubicBezTo>
                    <a:cubicBezTo>
                      <a:pt x="56" y="20"/>
                      <a:pt x="47" y="26"/>
                      <a:pt x="44" y="28"/>
                    </a:cubicBezTo>
                    <a:cubicBezTo>
                      <a:pt x="43" y="28"/>
                      <a:pt x="42" y="29"/>
                      <a:pt x="42" y="29"/>
                    </a:cubicBezTo>
                    <a:cubicBezTo>
                      <a:pt x="38" y="30"/>
                      <a:pt x="28" y="35"/>
                      <a:pt x="18" y="35"/>
                    </a:cubicBezTo>
                    <a:cubicBezTo>
                      <a:pt x="6" y="39"/>
                      <a:pt x="6" y="39"/>
                      <a:pt x="6" y="39"/>
                    </a:cubicBezTo>
                    <a:cubicBezTo>
                      <a:pt x="0" y="25"/>
                      <a:pt x="0" y="25"/>
                      <a:pt x="0" y="25"/>
                    </a:cubicBezTo>
                    <a:lnTo>
                      <a:pt x="8" y="20"/>
                    </a:lnTo>
                    <a:close/>
                  </a:path>
                </a:pathLst>
              </a:custGeom>
              <a:solidFill>
                <a:srgbClr val="FFCF9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7" name="ExtraShape3">
                <a:extLst>
                  <a:ext uri="{FF2B5EF4-FFF2-40B4-BE49-F238E27FC236}">
                    <a16:creationId xmlns:a16="http://schemas.microsoft.com/office/drawing/2014/main" id="{1AE5E764-6583-4475-988F-A5FD0F127A91}"/>
                  </a:ext>
                </a:extLst>
              </p:cNvPr>
              <p:cNvSpPr/>
              <p:nvPr/>
            </p:nvSpPr>
            <p:spPr bwMode="auto">
              <a:xfrm>
                <a:off x="7171721" y="3722463"/>
                <a:ext cx="152859" cy="213199"/>
              </a:xfrm>
              <a:custGeom>
                <a:avLst/>
                <a:gdLst>
                  <a:gd name="T0" fmla="*/ 38 w 38"/>
                  <a:gd name="T1" fmla="*/ 42 h 53"/>
                  <a:gd name="T2" fmla="*/ 23 w 38"/>
                  <a:gd name="T3" fmla="*/ 0 h 53"/>
                  <a:gd name="T4" fmla="*/ 0 w 38"/>
                  <a:gd name="T5" fmla="*/ 9 h 53"/>
                  <a:gd name="T6" fmla="*/ 17 w 38"/>
                  <a:gd name="T7" fmla="*/ 53 h 53"/>
                  <a:gd name="T8" fmla="*/ 38 w 38"/>
                  <a:gd name="T9" fmla="*/ 42 h 53"/>
                </a:gdLst>
                <a:ahLst/>
                <a:cxnLst>
                  <a:cxn ang="0">
                    <a:pos x="T0" y="T1"/>
                  </a:cxn>
                  <a:cxn ang="0">
                    <a:pos x="T2" y="T3"/>
                  </a:cxn>
                  <a:cxn ang="0">
                    <a:pos x="T4" y="T5"/>
                  </a:cxn>
                  <a:cxn ang="0">
                    <a:pos x="T6" y="T7"/>
                  </a:cxn>
                  <a:cxn ang="0">
                    <a:pos x="T8" y="T9"/>
                  </a:cxn>
                </a:cxnLst>
                <a:rect l="0" t="0" r="r" b="b"/>
                <a:pathLst>
                  <a:path w="38" h="53">
                    <a:moveTo>
                      <a:pt x="38" y="42"/>
                    </a:moveTo>
                    <a:lnTo>
                      <a:pt x="23" y="0"/>
                    </a:lnTo>
                    <a:lnTo>
                      <a:pt x="0" y="9"/>
                    </a:lnTo>
                    <a:lnTo>
                      <a:pt x="17" y="53"/>
                    </a:lnTo>
                    <a:lnTo>
                      <a:pt x="38" y="42"/>
                    </a:lnTo>
                    <a:close/>
                  </a:path>
                </a:pathLst>
              </a:custGeom>
              <a:solidFill>
                <a:srgbClr val="DADAD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8" name="ExtraShape4">
                <a:extLst>
                  <a:ext uri="{FF2B5EF4-FFF2-40B4-BE49-F238E27FC236}">
                    <a16:creationId xmlns:a16="http://schemas.microsoft.com/office/drawing/2014/main" id="{2FFD361B-6558-4A12-B0D7-10E744C2E2FB}"/>
                  </a:ext>
                </a:extLst>
              </p:cNvPr>
              <p:cNvSpPr/>
              <p:nvPr/>
            </p:nvSpPr>
            <p:spPr bwMode="auto">
              <a:xfrm>
                <a:off x="7256195" y="3867276"/>
                <a:ext cx="36205" cy="36205"/>
              </a:xfrm>
              <a:custGeom>
                <a:avLst/>
                <a:gdLst>
                  <a:gd name="T0" fmla="*/ 3 w 4"/>
                  <a:gd name="T1" fmla="*/ 3 h 4"/>
                  <a:gd name="T2" fmla="*/ 0 w 4"/>
                  <a:gd name="T3" fmla="*/ 2 h 4"/>
                  <a:gd name="T4" fmla="*/ 1 w 4"/>
                  <a:gd name="T5" fmla="*/ 0 h 4"/>
                  <a:gd name="T6" fmla="*/ 4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4"/>
                      <a:pt x="1" y="3"/>
                      <a:pt x="0" y="2"/>
                    </a:cubicBezTo>
                    <a:cubicBezTo>
                      <a:pt x="0" y="1"/>
                      <a:pt x="0" y="0"/>
                      <a:pt x="1" y="0"/>
                    </a:cubicBezTo>
                    <a:cubicBezTo>
                      <a:pt x="2" y="0"/>
                      <a:pt x="4" y="0"/>
                      <a:pt x="4" y="1"/>
                    </a:cubicBezTo>
                    <a:cubicBezTo>
                      <a:pt x="4" y="2"/>
                      <a:pt x="4" y="3"/>
                      <a:pt x="3" y="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19" name="ExtraShape5">
                <a:extLst>
                  <a:ext uri="{FF2B5EF4-FFF2-40B4-BE49-F238E27FC236}">
                    <a16:creationId xmlns:a16="http://schemas.microsoft.com/office/drawing/2014/main" id="{559C58D9-A9CD-4266-8255-9651A11A30E5}"/>
                  </a:ext>
                </a:extLst>
              </p:cNvPr>
              <p:cNvSpPr/>
              <p:nvPr/>
            </p:nvSpPr>
            <p:spPr bwMode="auto">
              <a:xfrm>
                <a:off x="5989075" y="3537423"/>
                <a:ext cx="201130" cy="744183"/>
              </a:xfrm>
              <a:custGeom>
                <a:avLst/>
                <a:gdLst>
                  <a:gd name="T0" fmla="*/ 17 w 50"/>
                  <a:gd name="T1" fmla="*/ 0 h 185"/>
                  <a:gd name="T2" fmla="*/ 0 w 50"/>
                  <a:gd name="T3" fmla="*/ 164 h 185"/>
                  <a:gd name="T4" fmla="*/ 25 w 50"/>
                  <a:gd name="T5" fmla="*/ 185 h 185"/>
                  <a:gd name="T6" fmla="*/ 50 w 50"/>
                  <a:gd name="T7" fmla="*/ 164 h 185"/>
                  <a:gd name="T8" fmla="*/ 35 w 50"/>
                  <a:gd name="T9" fmla="*/ 0 h 185"/>
                  <a:gd name="T10" fmla="*/ 17 w 50"/>
                  <a:gd name="T11" fmla="*/ 0 h 185"/>
                </a:gdLst>
                <a:ahLst/>
                <a:cxnLst>
                  <a:cxn ang="0">
                    <a:pos x="T0" y="T1"/>
                  </a:cxn>
                  <a:cxn ang="0">
                    <a:pos x="T2" y="T3"/>
                  </a:cxn>
                  <a:cxn ang="0">
                    <a:pos x="T4" y="T5"/>
                  </a:cxn>
                  <a:cxn ang="0">
                    <a:pos x="T6" y="T7"/>
                  </a:cxn>
                  <a:cxn ang="0">
                    <a:pos x="T8" y="T9"/>
                  </a:cxn>
                  <a:cxn ang="0">
                    <a:pos x="T10" y="T11"/>
                  </a:cxn>
                </a:cxnLst>
                <a:rect l="0" t="0" r="r" b="b"/>
                <a:pathLst>
                  <a:path w="50" h="185">
                    <a:moveTo>
                      <a:pt x="17" y="0"/>
                    </a:moveTo>
                    <a:lnTo>
                      <a:pt x="0" y="164"/>
                    </a:lnTo>
                    <a:lnTo>
                      <a:pt x="25" y="185"/>
                    </a:lnTo>
                    <a:lnTo>
                      <a:pt x="50" y="164"/>
                    </a:lnTo>
                    <a:lnTo>
                      <a:pt x="35" y="0"/>
                    </a:lnTo>
                    <a:lnTo>
                      <a:pt x="17" y="0"/>
                    </a:lnTo>
                    <a:close/>
                  </a:path>
                </a:pathLst>
              </a:custGeom>
              <a:solidFill>
                <a:srgbClr val="006F8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0" name="ExtraShape1">
                <a:extLst>
                  <a:ext uri="{FF2B5EF4-FFF2-40B4-BE49-F238E27FC236}">
                    <a16:creationId xmlns:a16="http://schemas.microsoft.com/office/drawing/2014/main" id="{D9DDA3E4-3585-4866-92ED-96DD6290135C}"/>
                  </a:ext>
                </a:extLst>
              </p:cNvPr>
              <p:cNvSpPr/>
              <p:nvPr/>
            </p:nvSpPr>
            <p:spPr bwMode="auto">
              <a:xfrm>
                <a:off x="5904599" y="3082867"/>
                <a:ext cx="370080" cy="329854"/>
              </a:xfrm>
              <a:custGeom>
                <a:avLst/>
                <a:gdLst>
                  <a:gd name="T0" fmla="*/ 0 w 92"/>
                  <a:gd name="T1" fmla="*/ 0 h 82"/>
                  <a:gd name="T2" fmla="*/ 2 w 92"/>
                  <a:gd name="T3" fmla="*/ 13 h 82"/>
                  <a:gd name="T4" fmla="*/ 2 w 92"/>
                  <a:gd name="T5" fmla="*/ 13 h 82"/>
                  <a:gd name="T6" fmla="*/ 2 w 92"/>
                  <a:gd name="T7" fmla="*/ 27 h 82"/>
                  <a:gd name="T8" fmla="*/ 2 w 92"/>
                  <a:gd name="T9" fmla="*/ 29 h 82"/>
                  <a:gd name="T10" fmla="*/ 2 w 92"/>
                  <a:gd name="T11" fmla="*/ 36 h 82"/>
                  <a:gd name="T12" fmla="*/ 2 w 92"/>
                  <a:gd name="T13" fmla="*/ 82 h 82"/>
                  <a:gd name="T14" fmla="*/ 31 w 92"/>
                  <a:gd name="T15" fmla="*/ 82 h 82"/>
                  <a:gd name="T16" fmla="*/ 46 w 92"/>
                  <a:gd name="T17" fmla="*/ 82 h 82"/>
                  <a:gd name="T18" fmla="*/ 46 w 92"/>
                  <a:gd name="T19" fmla="*/ 82 h 82"/>
                  <a:gd name="T20" fmla="*/ 46 w 92"/>
                  <a:gd name="T21" fmla="*/ 82 h 82"/>
                  <a:gd name="T22" fmla="*/ 61 w 92"/>
                  <a:gd name="T23" fmla="*/ 82 h 82"/>
                  <a:gd name="T24" fmla="*/ 90 w 92"/>
                  <a:gd name="T25" fmla="*/ 80 h 82"/>
                  <a:gd name="T26" fmla="*/ 92 w 92"/>
                  <a:gd name="T27" fmla="*/ 36 h 82"/>
                  <a:gd name="T28" fmla="*/ 92 w 92"/>
                  <a:gd name="T29" fmla="*/ 29 h 82"/>
                  <a:gd name="T30" fmla="*/ 92 w 92"/>
                  <a:gd name="T31" fmla="*/ 15 h 82"/>
                  <a:gd name="T32" fmla="*/ 92 w 92"/>
                  <a:gd name="T33" fmla="*/ 15 h 82"/>
                  <a:gd name="T34" fmla="*/ 92 w 92"/>
                  <a:gd name="T35" fmla="*/ 2 h 82"/>
                  <a:gd name="T36" fmla="*/ 0 w 92"/>
                  <a:gd name="T3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 h="82">
                    <a:moveTo>
                      <a:pt x="0" y="0"/>
                    </a:moveTo>
                    <a:lnTo>
                      <a:pt x="2" y="13"/>
                    </a:lnTo>
                    <a:lnTo>
                      <a:pt x="2" y="13"/>
                    </a:lnTo>
                    <a:lnTo>
                      <a:pt x="2" y="27"/>
                    </a:lnTo>
                    <a:lnTo>
                      <a:pt x="2" y="29"/>
                    </a:lnTo>
                    <a:lnTo>
                      <a:pt x="2" y="36"/>
                    </a:lnTo>
                    <a:lnTo>
                      <a:pt x="2" y="82"/>
                    </a:lnTo>
                    <a:lnTo>
                      <a:pt x="31" y="82"/>
                    </a:lnTo>
                    <a:lnTo>
                      <a:pt x="46" y="82"/>
                    </a:lnTo>
                    <a:lnTo>
                      <a:pt x="46" y="82"/>
                    </a:lnTo>
                    <a:lnTo>
                      <a:pt x="46" y="82"/>
                    </a:lnTo>
                    <a:lnTo>
                      <a:pt x="61" y="82"/>
                    </a:lnTo>
                    <a:lnTo>
                      <a:pt x="90" y="80"/>
                    </a:lnTo>
                    <a:lnTo>
                      <a:pt x="92" y="36"/>
                    </a:lnTo>
                    <a:lnTo>
                      <a:pt x="92" y="29"/>
                    </a:lnTo>
                    <a:lnTo>
                      <a:pt x="92" y="15"/>
                    </a:lnTo>
                    <a:lnTo>
                      <a:pt x="92" y="15"/>
                    </a:lnTo>
                    <a:lnTo>
                      <a:pt x="92" y="2"/>
                    </a:lnTo>
                    <a:lnTo>
                      <a:pt x="0" y="0"/>
                    </a:lnTo>
                    <a:close/>
                  </a:path>
                </a:pathLst>
              </a:custGeom>
              <a:solidFill>
                <a:srgbClr val="F2C799"/>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1" name="ExtraShape2">
                <a:extLst>
                  <a:ext uri="{FF2B5EF4-FFF2-40B4-BE49-F238E27FC236}">
                    <a16:creationId xmlns:a16="http://schemas.microsoft.com/office/drawing/2014/main" id="{B8021819-2479-434C-8C7E-DF12CF5385D6}"/>
                  </a:ext>
                </a:extLst>
              </p:cNvPr>
              <p:cNvSpPr/>
              <p:nvPr/>
            </p:nvSpPr>
            <p:spPr bwMode="auto">
              <a:xfrm>
                <a:off x="5751740" y="2431205"/>
                <a:ext cx="683843" cy="812566"/>
              </a:xfrm>
              <a:custGeom>
                <a:avLst/>
                <a:gdLst>
                  <a:gd name="T0" fmla="*/ 40 w 81"/>
                  <a:gd name="T1" fmla="*/ 0 h 96"/>
                  <a:gd name="T2" fmla="*/ 73 w 81"/>
                  <a:gd name="T3" fmla="*/ 36 h 96"/>
                  <a:gd name="T4" fmla="*/ 72 w 81"/>
                  <a:gd name="T5" fmla="*/ 44 h 96"/>
                  <a:gd name="T6" fmla="*/ 79 w 81"/>
                  <a:gd name="T7" fmla="*/ 53 h 96"/>
                  <a:gd name="T8" fmla="*/ 73 w 81"/>
                  <a:gd name="T9" fmla="*/ 64 h 96"/>
                  <a:gd name="T10" fmla="*/ 69 w 81"/>
                  <a:gd name="T11" fmla="*/ 63 h 96"/>
                  <a:gd name="T12" fmla="*/ 65 w 81"/>
                  <a:gd name="T13" fmla="*/ 80 h 96"/>
                  <a:gd name="T14" fmla="*/ 58 w 81"/>
                  <a:gd name="T15" fmla="*/ 89 h 96"/>
                  <a:gd name="T16" fmla="*/ 41 w 81"/>
                  <a:gd name="T17" fmla="*/ 96 h 96"/>
                  <a:gd name="T18" fmla="*/ 41 w 81"/>
                  <a:gd name="T19" fmla="*/ 96 h 96"/>
                  <a:gd name="T20" fmla="*/ 40 w 81"/>
                  <a:gd name="T21" fmla="*/ 96 h 96"/>
                  <a:gd name="T22" fmla="*/ 23 w 81"/>
                  <a:gd name="T23" fmla="*/ 90 h 96"/>
                  <a:gd name="T24" fmla="*/ 16 w 81"/>
                  <a:gd name="T25" fmla="*/ 80 h 96"/>
                  <a:gd name="T26" fmla="*/ 12 w 81"/>
                  <a:gd name="T27" fmla="*/ 64 h 96"/>
                  <a:gd name="T28" fmla="*/ 7 w 81"/>
                  <a:gd name="T29" fmla="*/ 65 h 96"/>
                  <a:gd name="T30" fmla="*/ 1 w 81"/>
                  <a:gd name="T31" fmla="*/ 53 h 96"/>
                  <a:gd name="T32" fmla="*/ 8 w 81"/>
                  <a:gd name="T33" fmla="*/ 45 h 96"/>
                  <a:gd name="T34" fmla="*/ 7 w 81"/>
                  <a:gd name="T35" fmla="*/ 37 h 96"/>
                  <a:gd name="T36" fmla="*/ 40 w 81"/>
                  <a:gd name="T37"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 h="96">
                    <a:moveTo>
                      <a:pt x="40" y="0"/>
                    </a:moveTo>
                    <a:cubicBezTo>
                      <a:pt x="59" y="0"/>
                      <a:pt x="75" y="13"/>
                      <a:pt x="73" y="36"/>
                    </a:cubicBezTo>
                    <a:cubicBezTo>
                      <a:pt x="73" y="39"/>
                      <a:pt x="73" y="41"/>
                      <a:pt x="72" y="44"/>
                    </a:cubicBezTo>
                    <a:cubicBezTo>
                      <a:pt x="77" y="42"/>
                      <a:pt x="81" y="46"/>
                      <a:pt x="79" y="53"/>
                    </a:cubicBezTo>
                    <a:cubicBezTo>
                      <a:pt x="78" y="57"/>
                      <a:pt x="76" y="63"/>
                      <a:pt x="73" y="64"/>
                    </a:cubicBezTo>
                    <a:cubicBezTo>
                      <a:pt x="70" y="65"/>
                      <a:pt x="69" y="63"/>
                      <a:pt x="69" y="63"/>
                    </a:cubicBezTo>
                    <a:cubicBezTo>
                      <a:pt x="68" y="70"/>
                      <a:pt x="67" y="76"/>
                      <a:pt x="65" y="80"/>
                    </a:cubicBezTo>
                    <a:cubicBezTo>
                      <a:pt x="62" y="84"/>
                      <a:pt x="60" y="87"/>
                      <a:pt x="58" y="89"/>
                    </a:cubicBezTo>
                    <a:cubicBezTo>
                      <a:pt x="53" y="95"/>
                      <a:pt x="49" y="96"/>
                      <a:pt x="41" y="96"/>
                    </a:cubicBezTo>
                    <a:cubicBezTo>
                      <a:pt x="41" y="96"/>
                      <a:pt x="41" y="96"/>
                      <a:pt x="41" y="96"/>
                    </a:cubicBezTo>
                    <a:cubicBezTo>
                      <a:pt x="40" y="96"/>
                      <a:pt x="40" y="96"/>
                      <a:pt x="40" y="96"/>
                    </a:cubicBezTo>
                    <a:cubicBezTo>
                      <a:pt x="32" y="96"/>
                      <a:pt x="28" y="95"/>
                      <a:pt x="23" y="90"/>
                    </a:cubicBezTo>
                    <a:cubicBezTo>
                      <a:pt x="21" y="87"/>
                      <a:pt x="19" y="84"/>
                      <a:pt x="16" y="80"/>
                    </a:cubicBezTo>
                    <a:cubicBezTo>
                      <a:pt x="14" y="76"/>
                      <a:pt x="13" y="70"/>
                      <a:pt x="12" y="64"/>
                    </a:cubicBezTo>
                    <a:cubicBezTo>
                      <a:pt x="11" y="64"/>
                      <a:pt x="11" y="66"/>
                      <a:pt x="7" y="65"/>
                    </a:cubicBezTo>
                    <a:cubicBezTo>
                      <a:pt x="5" y="64"/>
                      <a:pt x="3" y="58"/>
                      <a:pt x="1" y="53"/>
                    </a:cubicBezTo>
                    <a:cubicBezTo>
                      <a:pt x="0" y="46"/>
                      <a:pt x="4" y="42"/>
                      <a:pt x="8" y="45"/>
                    </a:cubicBezTo>
                    <a:cubicBezTo>
                      <a:pt x="7" y="42"/>
                      <a:pt x="7" y="39"/>
                      <a:pt x="7" y="37"/>
                    </a:cubicBezTo>
                    <a:cubicBezTo>
                      <a:pt x="5" y="14"/>
                      <a:pt x="20" y="1"/>
                      <a:pt x="40" y="0"/>
                    </a:cubicBezTo>
                    <a:close/>
                  </a:path>
                </a:pathLst>
              </a:custGeom>
              <a:solidFill>
                <a:srgbClr val="FFD2A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2" name="ExtraShape3">
                <a:extLst>
                  <a:ext uri="{FF2B5EF4-FFF2-40B4-BE49-F238E27FC236}">
                    <a16:creationId xmlns:a16="http://schemas.microsoft.com/office/drawing/2014/main" id="{3F3150DC-DD07-40D8-8DAE-78452316E920}"/>
                  </a:ext>
                </a:extLst>
              </p:cNvPr>
              <p:cNvSpPr/>
              <p:nvPr/>
            </p:nvSpPr>
            <p:spPr bwMode="auto">
              <a:xfrm>
                <a:off x="5771854" y="2366843"/>
                <a:ext cx="635572" cy="555120"/>
              </a:xfrm>
              <a:custGeom>
                <a:avLst/>
                <a:gdLst>
                  <a:gd name="T0" fmla="*/ 66 w 76"/>
                  <a:gd name="T1" fmla="*/ 15 h 66"/>
                  <a:gd name="T2" fmla="*/ 73 w 76"/>
                  <a:gd name="T3" fmla="*/ 51 h 66"/>
                  <a:gd name="T4" fmla="*/ 67 w 76"/>
                  <a:gd name="T5" fmla="*/ 64 h 66"/>
                  <a:gd name="T6" fmla="*/ 62 w 76"/>
                  <a:gd name="T7" fmla="*/ 66 h 66"/>
                  <a:gd name="T8" fmla="*/ 50 w 76"/>
                  <a:gd name="T9" fmla="*/ 16 h 66"/>
                  <a:gd name="T10" fmla="*/ 25 w 76"/>
                  <a:gd name="T11" fmla="*/ 16 h 66"/>
                  <a:gd name="T12" fmla="*/ 14 w 76"/>
                  <a:gd name="T13" fmla="*/ 66 h 66"/>
                  <a:gd name="T14" fmla="*/ 9 w 76"/>
                  <a:gd name="T15" fmla="*/ 65 h 66"/>
                  <a:gd name="T16" fmla="*/ 4 w 76"/>
                  <a:gd name="T17" fmla="*/ 52 h 66"/>
                  <a:gd name="T18" fmla="*/ 10 w 76"/>
                  <a:gd name="T19" fmla="*/ 15 h 66"/>
                  <a:gd name="T20" fmla="*/ 66 w 76"/>
                  <a:gd name="T21" fmla="*/ 15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66">
                    <a:moveTo>
                      <a:pt x="66" y="15"/>
                    </a:moveTo>
                    <a:cubicBezTo>
                      <a:pt x="73" y="24"/>
                      <a:pt x="76" y="34"/>
                      <a:pt x="73" y="51"/>
                    </a:cubicBezTo>
                    <a:cubicBezTo>
                      <a:pt x="70" y="53"/>
                      <a:pt x="68" y="55"/>
                      <a:pt x="67" y="64"/>
                    </a:cubicBezTo>
                    <a:cubicBezTo>
                      <a:pt x="65" y="65"/>
                      <a:pt x="64" y="65"/>
                      <a:pt x="62" y="66"/>
                    </a:cubicBezTo>
                    <a:cubicBezTo>
                      <a:pt x="74" y="18"/>
                      <a:pt x="56" y="17"/>
                      <a:pt x="50" y="16"/>
                    </a:cubicBezTo>
                    <a:cubicBezTo>
                      <a:pt x="46" y="15"/>
                      <a:pt x="30" y="16"/>
                      <a:pt x="25" y="16"/>
                    </a:cubicBezTo>
                    <a:cubicBezTo>
                      <a:pt x="20" y="17"/>
                      <a:pt x="2" y="19"/>
                      <a:pt x="14" y="66"/>
                    </a:cubicBezTo>
                    <a:cubicBezTo>
                      <a:pt x="12" y="65"/>
                      <a:pt x="11" y="65"/>
                      <a:pt x="9" y="65"/>
                    </a:cubicBezTo>
                    <a:cubicBezTo>
                      <a:pt x="8" y="56"/>
                      <a:pt x="6" y="53"/>
                      <a:pt x="4" y="52"/>
                    </a:cubicBezTo>
                    <a:cubicBezTo>
                      <a:pt x="0" y="34"/>
                      <a:pt x="4" y="25"/>
                      <a:pt x="10" y="15"/>
                    </a:cubicBezTo>
                    <a:cubicBezTo>
                      <a:pt x="19" y="2"/>
                      <a:pt x="53" y="0"/>
                      <a:pt x="66" y="15"/>
                    </a:cubicBezTo>
                    <a:close/>
                  </a:path>
                </a:pathLst>
              </a:custGeom>
              <a:solidFill>
                <a:srgbClr val="3C3C3B"/>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3" name="ExtraShape4">
                <a:extLst>
                  <a:ext uri="{FF2B5EF4-FFF2-40B4-BE49-F238E27FC236}">
                    <a16:creationId xmlns:a16="http://schemas.microsoft.com/office/drawing/2014/main" id="{9AAC08B3-91B5-48E9-92DE-72639ACB7D9F}"/>
                  </a:ext>
                </a:extLst>
              </p:cNvPr>
              <p:cNvSpPr/>
              <p:nvPr/>
            </p:nvSpPr>
            <p:spPr bwMode="auto">
              <a:xfrm>
                <a:off x="5844261" y="2431205"/>
                <a:ext cx="522939" cy="273537"/>
              </a:xfrm>
              <a:custGeom>
                <a:avLst/>
                <a:gdLst>
                  <a:gd name="T0" fmla="*/ 17 w 62"/>
                  <a:gd name="T1" fmla="*/ 0 h 32"/>
                  <a:gd name="T2" fmla="*/ 10 w 62"/>
                  <a:gd name="T3" fmla="*/ 3 h 32"/>
                  <a:gd name="T4" fmla="*/ 1 w 62"/>
                  <a:gd name="T5" fmla="*/ 18 h 32"/>
                  <a:gd name="T6" fmla="*/ 42 w 62"/>
                  <a:gd name="T7" fmla="*/ 32 h 32"/>
                  <a:gd name="T8" fmla="*/ 37 w 62"/>
                  <a:gd name="T9" fmla="*/ 26 h 32"/>
                  <a:gd name="T10" fmla="*/ 62 w 62"/>
                  <a:gd name="T11" fmla="*/ 28 h 32"/>
                  <a:gd name="T12" fmla="*/ 51 w 62"/>
                  <a:gd name="T13" fmla="*/ 9 h 32"/>
                  <a:gd name="T14" fmla="*/ 35 w 62"/>
                  <a:gd name="T15" fmla="*/ 1 h 32"/>
                  <a:gd name="T16" fmla="*/ 17 w 62"/>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2">
                    <a:moveTo>
                      <a:pt x="17" y="0"/>
                    </a:moveTo>
                    <a:cubicBezTo>
                      <a:pt x="15" y="1"/>
                      <a:pt x="13" y="1"/>
                      <a:pt x="10" y="3"/>
                    </a:cubicBezTo>
                    <a:cubicBezTo>
                      <a:pt x="7" y="4"/>
                      <a:pt x="0" y="15"/>
                      <a:pt x="1" y="18"/>
                    </a:cubicBezTo>
                    <a:cubicBezTo>
                      <a:pt x="8" y="29"/>
                      <a:pt x="28" y="32"/>
                      <a:pt x="42" y="32"/>
                    </a:cubicBezTo>
                    <a:cubicBezTo>
                      <a:pt x="41" y="31"/>
                      <a:pt x="38" y="28"/>
                      <a:pt x="37" y="26"/>
                    </a:cubicBezTo>
                    <a:cubicBezTo>
                      <a:pt x="45" y="30"/>
                      <a:pt x="54" y="30"/>
                      <a:pt x="62" y="28"/>
                    </a:cubicBezTo>
                    <a:cubicBezTo>
                      <a:pt x="59" y="21"/>
                      <a:pt x="57" y="14"/>
                      <a:pt x="51" y="9"/>
                    </a:cubicBezTo>
                    <a:cubicBezTo>
                      <a:pt x="47" y="5"/>
                      <a:pt x="41" y="3"/>
                      <a:pt x="35" y="1"/>
                    </a:cubicBezTo>
                    <a:cubicBezTo>
                      <a:pt x="29" y="0"/>
                      <a:pt x="23" y="0"/>
                      <a:pt x="17" y="0"/>
                    </a:cubicBezTo>
                    <a:close/>
                  </a:path>
                </a:pathLst>
              </a:custGeom>
              <a:solidFill>
                <a:srgbClr val="3C3C3B"/>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4" name="ExtraShape5">
                <a:extLst>
                  <a:ext uri="{FF2B5EF4-FFF2-40B4-BE49-F238E27FC236}">
                    <a16:creationId xmlns:a16="http://schemas.microsoft.com/office/drawing/2014/main" id="{3C90AAAC-9CF5-469D-9976-1831E5EDF928}"/>
                  </a:ext>
                </a:extLst>
              </p:cNvPr>
              <p:cNvSpPr/>
              <p:nvPr/>
            </p:nvSpPr>
            <p:spPr bwMode="auto">
              <a:xfrm>
                <a:off x="5804035" y="3175388"/>
                <a:ext cx="285606" cy="345944"/>
              </a:xfrm>
              <a:custGeom>
                <a:avLst/>
                <a:gdLst>
                  <a:gd name="T0" fmla="*/ 13 w 34"/>
                  <a:gd name="T1" fmla="*/ 41 h 41"/>
                  <a:gd name="T2" fmla="*/ 0 w 34"/>
                  <a:gd name="T3" fmla="*/ 7 h 41"/>
                  <a:gd name="T4" fmla="*/ 13 w 34"/>
                  <a:gd name="T5" fmla="*/ 0 h 41"/>
                  <a:gd name="T6" fmla="*/ 34 w 34"/>
                  <a:gd name="T7" fmla="*/ 28 h 41"/>
                  <a:gd name="T8" fmla="*/ 13 w 34"/>
                  <a:gd name="T9" fmla="*/ 41 h 41"/>
                </a:gdLst>
                <a:ahLst/>
                <a:cxnLst>
                  <a:cxn ang="0">
                    <a:pos x="T0" y="T1"/>
                  </a:cxn>
                  <a:cxn ang="0">
                    <a:pos x="T2" y="T3"/>
                  </a:cxn>
                  <a:cxn ang="0">
                    <a:pos x="T4" y="T5"/>
                  </a:cxn>
                  <a:cxn ang="0">
                    <a:pos x="T6" y="T7"/>
                  </a:cxn>
                  <a:cxn ang="0">
                    <a:pos x="T8" y="T9"/>
                  </a:cxn>
                </a:cxnLst>
                <a:rect l="0" t="0" r="r" b="b"/>
                <a:pathLst>
                  <a:path w="34" h="41">
                    <a:moveTo>
                      <a:pt x="13" y="41"/>
                    </a:moveTo>
                    <a:cubicBezTo>
                      <a:pt x="6" y="30"/>
                      <a:pt x="1" y="19"/>
                      <a:pt x="0" y="7"/>
                    </a:cubicBezTo>
                    <a:cubicBezTo>
                      <a:pt x="13" y="0"/>
                      <a:pt x="13" y="0"/>
                      <a:pt x="13" y="0"/>
                    </a:cubicBezTo>
                    <a:cubicBezTo>
                      <a:pt x="15" y="11"/>
                      <a:pt x="23" y="21"/>
                      <a:pt x="34" y="28"/>
                    </a:cubicBezTo>
                    <a:lnTo>
                      <a:pt x="13" y="41"/>
                    </a:lnTo>
                    <a:close/>
                  </a:path>
                </a:pathLst>
              </a:custGeom>
              <a:solidFill>
                <a:srgbClr val="DADAD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5" name="ExtraShape6">
                <a:extLst>
                  <a:ext uri="{FF2B5EF4-FFF2-40B4-BE49-F238E27FC236}">
                    <a16:creationId xmlns:a16="http://schemas.microsoft.com/office/drawing/2014/main" id="{48FECF27-5BC6-4C40-A626-04EA003614FE}"/>
                  </a:ext>
                </a:extLst>
              </p:cNvPr>
              <p:cNvSpPr/>
              <p:nvPr/>
            </p:nvSpPr>
            <p:spPr bwMode="auto">
              <a:xfrm>
                <a:off x="6089639" y="3175388"/>
                <a:ext cx="285606" cy="345944"/>
              </a:xfrm>
              <a:custGeom>
                <a:avLst/>
                <a:gdLst>
                  <a:gd name="T0" fmla="*/ 21 w 34"/>
                  <a:gd name="T1" fmla="*/ 41 h 41"/>
                  <a:gd name="T2" fmla="*/ 34 w 34"/>
                  <a:gd name="T3" fmla="*/ 7 h 41"/>
                  <a:gd name="T4" fmla="*/ 22 w 34"/>
                  <a:gd name="T5" fmla="*/ 0 h 41"/>
                  <a:gd name="T6" fmla="*/ 0 w 34"/>
                  <a:gd name="T7" fmla="*/ 28 h 41"/>
                  <a:gd name="T8" fmla="*/ 21 w 34"/>
                  <a:gd name="T9" fmla="*/ 41 h 41"/>
                </a:gdLst>
                <a:ahLst/>
                <a:cxnLst>
                  <a:cxn ang="0">
                    <a:pos x="T0" y="T1"/>
                  </a:cxn>
                  <a:cxn ang="0">
                    <a:pos x="T2" y="T3"/>
                  </a:cxn>
                  <a:cxn ang="0">
                    <a:pos x="T4" y="T5"/>
                  </a:cxn>
                  <a:cxn ang="0">
                    <a:pos x="T6" y="T7"/>
                  </a:cxn>
                  <a:cxn ang="0">
                    <a:pos x="T8" y="T9"/>
                  </a:cxn>
                </a:cxnLst>
                <a:rect l="0" t="0" r="r" b="b"/>
                <a:pathLst>
                  <a:path w="34" h="41">
                    <a:moveTo>
                      <a:pt x="21" y="41"/>
                    </a:moveTo>
                    <a:cubicBezTo>
                      <a:pt x="29" y="30"/>
                      <a:pt x="33" y="19"/>
                      <a:pt x="34" y="7"/>
                    </a:cubicBezTo>
                    <a:cubicBezTo>
                      <a:pt x="22" y="0"/>
                      <a:pt x="22" y="0"/>
                      <a:pt x="22" y="0"/>
                    </a:cubicBezTo>
                    <a:cubicBezTo>
                      <a:pt x="19" y="11"/>
                      <a:pt x="12" y="21"/>
                      <a:pt x="0" y="28"/>
                    </a:cubicBezTo>
                    <a:lnTo>
                      <a:pt x="21" y="41"/>
                    </a:lnTo>
                    <a:close/>
                  </a:path>
                </a:pathLst>
              </a:custGeom>
              <a:solidFill>
                <a:srgbClr val="DADAD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6" name="ExtraShape7">
                <a:extLst>
                  <a:ext uri="{FF2B5EF4-FFF2-40B4-BE49-F238E27FC236}">
                    <a16:creationId xmlns:a16="http://schemas.microsoft.com/office/drawing/2014/main" id="{4B4DDFD4-50D1-40A2-9273-E16A7AF795B0}"/>
                  </a:ext>
                </a:extLst>
              </p:cNvPr>
              <p:cNvSpPr/>
              <p:nvPr/>
            </p:nvSpPr>
            <p:spPr bwMode="auto">
              <a:xfrm>
                <a:off x="5558655" y="4398260"/>
                <a:ext cx="607415" cy="221245"/>
              </a:xfrm>
              <a:custGeom>
                <a:avLst/>
                <a:gdLst>
                  <a:gd name="T0" fmla="*/ 72 w 72"/>
                  <a:gd name="T1" fmla="*/ 26 h 26"/>
                  <a:gd name="T2" fmla="*/ 1 w 72"/>
                  <a:gd name="T3" fmla="*/ 26 h 26"/>
                  <a:gd name="T4" fmla="*/ 1 w 72"/>
                  <a:gd name="T5" fmla="*/ 26 h 26"/>
                  <a:gd name="T6" fmla="*/ 72 w 72"/>
                  <a:gd name="T7" fmla="*/ 26 h 26"/>
                  <a:gd name="T8" fmla="*/ 72 w 72"/>
                  <a:gd name="T9" fmla="*/ 26 h 26"/>
                  <a:gd name="T10" fmla="*/ 1 w 72"/>
                  <a:gd name="T11" fmla="*/ 0 h 26"/>
                  <a:gd name="T12" fmla="*/ 0 w 72"/>
                  <a:gd name="T13" fmla="*/ 0 h 26"/>
                  <a:gd name="T14" fmla="*/ 1 w 72"/>
                  <a:gd name="T15" fmla="*/ 1 h 26"/>
                  <a:gd name="T16" fmla="*/ 1 w 72"/>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6">
                    <a:moveTo>
                      <a:pt x="72" y="26"/>
                    </a:moveTo>
                    <a:cubicBezTo>
                      <a:pt x="1" y="26"/>
                      <a:pt x="1" y="26"/>
                      <a:pt x="1" y="26"/>
                    </a:cubicBezTo>
                    <a:cubicBezTo>
                      <a:pt x="1" y="26"/>
                      <a:pt x="1" y="26"/>
                      <a:pt x="1" y="26"/>
                    </a:cubicBezTo>
                    <a:cubicBezTo>
                      <a:pt x="72" y="26"/>
                      <a:pt x="72" y="26"/>
                      <a:pt x="72" y="26"/>
                    </a:cubicBezTo>
                    <a:cubicBezTo>
                      <a:pt x="72" y="26"/>
                      <a:pt x="72" y="26"/>
                      <a:pt x="72" y="26"/>
                    </a:cubicBezTo>
                    <a:moveTo>
                      <a:pt x="1" y="0"/>
                    </a:moveTo>
                    <a:cubicBezTo>
                      <a:pt x="0" y="0"/>
                      <a:pt x="0" y="0"/>
                      <a:pt x="0" y="0"/>
                    </a:cubicBezTo>
                    <a:cubicBezTo>
                      <a:pt x="1" y="1"/>
                      <a:pt x="1" y="1"/>
                      <a:pt x="1" y="1"/>
                    </a:cubicBezTo>
                    <a:cubicBezTo>
                      <a:pt x="1" y="1"/>
                      <a:pt x="1" y="1"/>
                      <a:pt x="1" y="0"/>
                    </a:cubicBezTo>
                  </a:path>
                </a:pathLst>
              </a:custGeom>
              <a:solidFill>
                <a:srgbClr val="F3F3F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7" name="ExtraShape8">
                <a:extLst>
                  <a:ext uri="{FF2B5EF4-FFF2-40B4-BE49-F238E27FC236}">
                    <a16:creationId xmlns:a16="http://schemas.microsoft.com/office/drawing/2014/main" id="{CC76F6E0-9F4A-469A-AFFB-FAF725EDAF07}"/>
                  </a:ext>
                </a:extLst>
              </p:cNvPr>
              <p:cNvSpPr/>
              <p:nvPr/>
            </p:nvSpPr>
            <p:spPr bwMode="auto">
              <a:xfrm>
                <a:off x="5566700" y="3967840"/>
                <a:ext cx="12069" cy="104588"/>
              </a:xfrm>
              <a:custGeom>
                <a:avLst/>
                <a:gdLst>
                  <a:gd name="T0" fmla="*/ 0 w 1"/>
                  <a:gd name="T1" fmla="*/ 0 h 12"/>
                  <a:gd name="T2" fmla="*/ 0 w 1"/>
                  <a:gd name="T3" fmla="*/ 11 h 12"/>
                  <a:gd name="T4" fmla="*/ 0 w 1"/>
                  <a:gd name="T5" fmla="*/ 11 h 12"/>
                  <a:gd name="T6" fmla="*/ 0 w 1"/>
                  <a:gd name="T7" fmla="*/ 11 h 12"/>
                  <a:gd name="T8" fmla="*/ 1 w 1"/>
                  <a:gd name="T9" fmla="*/ 12 h 12"/>
                  <a:gd name="T10" fmla="*/ 0 w 1"/>
                  <a:gd name="T11" fmla="*/ 0 h 12"/>
                </a:gdLst>
                <a:ahLst/>
                <a:cxnLst>
                  <a:cxn ang="0">
                    <a:pos x="T0" y="T1"/>
                  </a:cxn>
                  <a:cxn ang="0">
                    <a:pos x="T2" y="T3"/>
                  </a:cxn>
                  <a:cxn ang="0">
                    <a:pos x="T4" y="T5"/>
                  </a:cxn>
                  <a:cxn ang="0">
                    <a:pos x="T6" y="T7"/>
                  </a:cxn>
                  <a:cxn ang="0">
                    <a:pos x="T8" y="T9"/>
                  </a:cxn>
                  <a:cxn ang="0">
                    <a:pos x="T10" y="T11"/>
                  </a:cxn>
                </a:cxnLst>
                <a:rect l="0" t="0" r="r" b="b"/>
                <a:pathLst>
                  <a:path w="1" h="12">
                    <a:moveTo>
                      <a:pt x="0" y="0"/>
                    </a:moveTo>
                    <a:cubicBezTo>
                      <a:pt x="0" y="4"/>
                      <a:pt x="0" y="8"/>
                      <a:pt x="0" y="11"/>
                    </a:cubicBezTo>
                    <a:cubicBezTo>
                      <a:pt x="0" y="11"/>
                      <a:pt x="0" y="11"/>
                      <a:pt x="0" y="11"/>
                    </a:cubicBezTo>
                    <a:cubicBezTo>
                      <a:pt x="0" y="11"/>
                      <a:pt x="0" y="11"/>
                      <a:pt x="0" y="11"/>
                    </a:cubicBezTo>
                    <a:cubicBezTo>
                      <a:pt x="0" y="11"/>
                      <a:pt x="0" y="12"/>
                      <a:pt x="1" y="12"/>
                    </a:cubicBezTo>
                    <a:cubicBezTo>
                      <a:pt x="0" y="8"/>
                      <a:pt x="0" y="4"/>
                      <a:pt x="0" y="0"/>
                    </a:cubicBezTo>
                  </a:path>
                </a:pathLst>
              </a:custGeom>
              <a:solidFill>
                <a:srgbClr val="E2E2E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8" name="ExtraShape9">
                <a:extLst>
                  <a:ext uri="{FF2B5EF4-FFF2-40B4-BE49-F238E27FC236}">
                    <a16:creationId xmlns:a16="http://schemas.microsoft.com/office/drawing/2014/main" id="{E77E7B9A-B8CB-4C7E-8D3E-BC772856C09B}"/>
                  </a:ext>
                </a:extLst>
              </p:cNvPr>
              <p:cNvSpPr/>
              <p:nvPr/>
            </p:nvSpPr>
            <p:spPr bwMode="auto">
              <a:xfrm>
                <a:off x="5063876" y="4060361"/>
                <a:ext cx="514894" cy="337899"/>
              </a:xfrm>
              <a:custGeom>
                <a:avLst/>
                <a:gdLst>
                  <a:gd name="T0" fmla="*/ 60 w 61"/>
                  <a:gd name="T1" fmla="*/ 0 h 40"/>
                  <a:gd name="T2" fmla="*/ 59 w 61"/>
                  <a:gd name="T3" fmla="*/ 9 h 40"/>
                  <a:gd name="T4" fmla="*/ 44 w 61"/>
                  <a:gd name="T5" fmla="*/ 20 h 40"/>
                  <a:gd name="T6" fmla="*/ 0 w 61"/>
                  <a:gd name="T7" fmla="*/ 2 h 40"/>
                  <a:gd name="T8" fmla="*/ 59 w 61"/>
                  <a:gd name="T9" fmla="*/ 40 h 40"/>
                  <a:gd name="T10" fmla="*/ 59 w 61"/>
                  <a:gd name="T11" fmla="*/ 40 h 40"/>
                  <a:gd name="T12" fmla="*/ 60 w 61"/>
                  <a:gd name="T13" fmla="*/ 40 h 40"/>
                  <a:gd name="T14" fmla="*/ 61 w 61"/>
                  <a:gd name="T15" fmla="*/ 1 h 40"/>
                  <a:gd name="T16" fmla="*/ 60 w 61"/>
                  <a:gd name="T17" fmla="*/ 0 h 40"/>
                  <a:gd name="T18" fmla="*/ 60 w 61"/>
                  <a:gd name="T1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40">
                    <a:moveTo>
                      <a:pt x="60" y="0"/>
                    </a:moveTo>
                    <a:cubicBezTo>
                      <a:pt x="59" y="5"/>
                      <a:pt x="59" y="9"/>
                      <a:pt x="59" y="9"/>
                    </a:cubicBezTo>
                    <a:cubicBezTo>
                      <a:pt x="57" y="17"/>
                      <a:pt x="52" y="20"/>
                      <a:pt x="44" y="20"/>
                    </a:cubicBezTo>
                    <a:cubicBezTo>
                      <a:pt x="33" y="20"/>
                      <a:pt x="16" y="11"/>
                      <a:pt x="0" y="2"/>
                    </a:cubicBezTo>
                    <a:cubicBezTo>
                      <a:pt x="18" y="21"/>
                      <a:pt x="38" y="34"/>
                      <a:pt x="59" y="40"/>
                    </a:cubicBezTo>
                    <a:cubicBezTo>
                      <a:pt x="59" y="40"/>
                      <a:pt x="59" y="40"/>
                      <a:pt x="59" y="40"/>
                    </a:cubicBezTo>
                    <a:cubicBezTo>
                      <a:pt x="60" y="40"/>
                      <a:pt x="60" y="40"/>
                      <a:pt x="60" y="40"/>
                    </a:cubicBezTo>
                    <a:cubicBezTo>
                      <a:pt x="60" y="27"/>
                      <a:pt x="61" y="13"/>
                      <a:pt x="61" y="1"/>
                    </a:cubicBezTo>
                    <a:cubicBezTo>
                      <a:pt x="60" y="1"/>
                      <a:pt x="60" y="0"/>
                      <a:pt x="60" y="0"/>
                    </a:cubicBezTo>
                    <a:cubicBezTo>
                      <a:pt x="60" y="0"/>
                      <a:pt x="60" y="0"/>
                      <a:pt x="60" y="0"/>
                    </a:cubicBezTo>
                  </a:path>
                </a:pathLst>
              </a:custGeom>
              <a:solidFill>
                <a:srgbClr val="E2E2E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29" name="ExtraShape10">
                <a:extLst>
                  <a:ext uri="{FF2B5EF4-FFF2-40B4-BE49-F238E27FC236}">
                    <a16:creationId xmlns:a16="http://schemas.microsoft.com/office/drawing/2014/main" id="{C7501E0F-04EE-413C-99DF-6DEA82CC8C1D}"/>
                  </a:ext>
                </a:extLst>
              </p:cNvPr>
              <p:cNvSpPr/>
              <p:nvPr/>
            </p:nvSpPr>
            <p:spPr bwMode="auto">
              <a:xfrm>
                <a:off x="5566700" y="3537423"/>
                <a:ext cx="599370" cy="1082082"/>
              </a:xfrm>
              <a:custGeom>
                <a:avLst/>
                <a:gdLst>
                  <a:gd name="T0" fmla="*/ 3 w 71"/>
                  <a:gd name="T1" fmla="*/ 0 h 128"/>
                  <a:gd name="T2" fmla="*/ 0 w 71"/>
                  <a:gd name="T3" fmla="*/ 51 h 128"/>
                  <a:gd name="T4" fmla="*/ 1 w 71"/>
                  <a:gd name="T5" fmla="*/ 63 h 128"/>
                  <a:gd name="T6" fmla="*/ 0 w 71"/>
                  <a:gd name="T7" fmla="*/ 102 h 128"/>
                  <a:gd name="T8" fmla="*/ 0 w 71"/>
                  <a:gd name="T9" fmla="*/ 103 h 128"/>
                  <a:gd name="T10" fmla="*/ 0 w 71"/>
                  <a:gd name="T11" fmla="*/ 104 h 128"/>
                  <a:gd name="T12" fmla="*/ 0 w 71"/>
                  <a:gd name="T13" fmla="*/ 104 h 128"/>
                  <a:gd name="T14" fmla="*/ 0 w 71"/>
                  <a:gd name="T15" fmla="*/ 128 h 128"/>
                  <a:gd name="T16" fmla="*/ 71 w 71"/>
                  <a:gd name="T17" fmla="*/ 128 h 128"/>
                  <a:gd name="T18" fmla="*/ 12 w 71"/>
                  <a:gd name="T19" fmla="*/ 92 h 128"/>
                  <a:gd name="T20" fmla="*/ 46 w 71"/>
                  <a:gd name="T21" fmla="*/ 97 h 128"/>
                  <a:gd name="T22" fmla="*/ 16 w 71"/>
                  <a:gd name="T23" fmla="*/ 75 h 128"/>
                  <a:gd name="T24" fmla="*/ 12 w 71"/>
                  <a:gd name="T25" fmla="*/ 66 h 128"/>
                  <a:gd name="T26" fmla="*/ 4 w 71"/>
                  <a:gd name="T27" fmla="*/ 17 h 128"/>
                  <a:gd name="T28" fmla="*/ 3 w 71"/>
                  <a:gd name="T29"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128">
                    <a:moveTo>
                      <a:pt x="3" y="0"/>
                    </a:moveTo>
                    <a:cubicBezTo>
                      <a:pt x="2" y="0"/>
                      <a:pt x="1" y="30"/>
                      <a:pt x="0" y="51"/>
                    </a:cubicBezTo>
                    <a:cubicBezTo>
                      <a:pt x="0" y="55"/>
                      <a:pt x="0" y="59"/>
                      <a:pt x="1" y="63"/>
                    </a:cubicBezTo>
                    <a:cubicBezTo>
                      <a:pt x="1" y="75"/>
                      <a:pt x="0" y="89"/>
                      <a:pt x="0" y="102"/>
                    </a:cubicBezTo>
                    <a:cubicBezTo>
                      <a:pt x="0" y="103"/>
                      <a:pt x="0" y="103"/>
                      <a:pt x="0" y="103"/>
                    </a:cubicBezTo>
                    <a:cubicBezTo>
                      <a:pt x="0" y="104"/>
                      <a:pt x="0" y="104"/>
                      <a:pt x="0" y="104"/>
                    </a:cubicBezTo>
                    <a:cubicBezTo>
                      <a:pt x="0" y="104"/>
                      <a:pt x="0" y="104"/>
                      <a:pt x="0" y="104"/>
                    </a:cubicBezTo>
                    <a:cubicBezTo>
                      <a:pt x="0" y="108"/>
                      <a:pt x="0" y="126"/>
                      <a:pt x="0" y="128"/>
                    </a:cubicBezTo>
                    <a:cubicBezTo>
                      <a:pt x="71" y="128"/>
                      <a:pt x="71" y="128"/>
                      <a:pt x="71" y="128"/>
                    </a:cubicBezTo>
                    <a:cubicBezTo>
                      <a:pt x="51" y="121"/>
                      <a:pt x="27" y="107"/>
                      <a:pt x="12" y="92"/>
                    </a:cubicBezTo>
                    <a:cubicBezTo>
                      <a:pt x="23" y="94"/>
                      <a:pt x="35" y="95"/>
                      <a:pt x="46" y="97"/>
                    </a:cubicBezTo>
                    <a:cubicBezTo>
                      <a:pt x="34" y="95"/>
                      <a:pt x="23" y="86"/>
                      <a:pt x="16" y="75"/>
                    </a:cubicBezTo>
                    <a:cubicBezTo>
                      <a:pt x="14" y="72"/>
                      <a:pt x="13" y="69"/>
                      <a:pt x="12" y="66"/>
                    </a:cubicBezTo>
                    <a:cubicBezTo>
                      <a:pt x="5" y="51"/>
                      <a:pt x="4" y="34"/>
                      <a:pt x="4" y="17"/>
                    </a:cubicBezTo>
                    <a:cubicBezTo>
                      <a:pt x="3" y="11"/>
                      <a:pt x="3" y="6"/>
                      <a:pt x="3" y="0"/>
                    </a:cubicBezTo>
                  </a:path>
                </a:pathLst>
              </a:custGeom>
              <a:solidFill>
                <a:srgbClr val="E2E2E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0" name="ExtraShape11">
                <a:extLst>
                  <a:ext uri="{FF2B5EF4-FFF2-40B4-BE49-F238E27FC236}">
                    <a16:creationId xmlns:a16="http://schemas.microsoft.com/office/drawing/2014/main" id="{6098C116-8506-4037-8303-4EEF3D146E40}"/>
                  </a:ext>
                </a:extLst>
              </p:cNvPr>
              <p:cNvSpPr/>
              <p:nvPr/>
            </p:nvSpPr>
            <p:spPr bwMode="auto">
              <a:xfrm>
                <a:off x="6608556" y="3959795"/>
                <a:ext cx="20114" cy="112633"/>
              </a:xfrm>
              <a:custGeom>
                <a:avLst/>
                <a:gdLst>
                  <a:gd name="T0" fmla="*/ 1 w 2"/>
                  <a:gd name="T1" fmla="*/ 0 h 13"/>
                  <a:gd name="T2" fmla="*/ 0 w 2"/>
                  <a:gd name="T3" fmla="*/ 13 h 13"/>
                  <a:gd name="T4" fmla="*/ 2 w 2"/>
                  <a:gd name="T5" fmla="*/ 12 h 13"/>
                  <a:gd name="T6" fmla="*/ 2 w 2"/>
                  <a:gd name="T7" fmla="*/ 12 h 13"/>
                  <a:gd name="T8" fmla="*/ 2 w 2"/>
                  <a:gd name="T9" fmla="*/ 12 h 13"/>
                  <a:gd name="T10" fmla="*/ 1 w 2"/>
                  <a:gd name="T11" fmla="*/ 0 h 13"/>
                </a:gdLst>
                <a:ahLst/>
                <a:cxnLst>
                  <a:cxn ang="0">
                    <a:pos x="T0" y="T1"/>
                  </a:cxn>
                  <a:cxn ang="0">
                    <a:pos x="T2" y="T3"/>
                  </a:cxn>
                  <a:cxn ang="0">
                    <a:pos x="T4" y="T5"/>
                  </a:cxn>
                  <a:cxn ang="0">
                    <a:pos x="T6" y="T7"/>
                  </a:cxn>
                  <a:cxn ang="0">
                    <a:pos x="T8" y="T9"/>
                  </a:cxn>
                  <a:cxn ang="0">
                    <a:pos x="T10" y="T11"/>
                  </a:cxn>
                </a:cxnLst>
                <a:rect l="0" t="0" r="r" b="b"/>
                <a:pathLst>
                  <a:path w="2" h="13">
                    <a:moveTo>
                      <a:pt x="1" y="0"/>
                    </a:moveTo>
                    <a:cubicBezTo>
                      <a:pt x="0" y="4"/>
                      <a:pt x="0" y="8"/>
                      <a:pt x="0" y="13"/>
                    </a:cubicBezTo>
                    <a:cubicBezTo>
                      <a:pt x="0" y="12"/>
                      <a:pt x="1" y="12"/>
                      <a:pt x="2" y="12"/>
                    </a:cubicBezTo>
                    <a:cubicBezTo>
                      <a:pt x="2" y="12"/>
                      <a:pt x="2" y="12"/>
                      <a:pt x="2" y="12"/>
                    </a:cubicBezTo>
                    <a:cubicBezTo>
                      <a:pt x="2" y="12"/>
                      <a:pt x="2" y="12"/>
                      <a:pt x="2" y="12"/>
                    </a:cubicBezTo>
                    <a:cubicBezTo>
                      <a:pt x="1" y="7"/>
                      <a:pt x="1" y="3"/>
                      <a:pt x="1" y="0"/>
                    </a:cubicBezTo>
                  </a:path>
                </a:pathLst>
              </a:custGeom>
              <a:solidFill>
                <a:srgbClr val="E2E2E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1" name="ExtraShape12">
                <a:extLst>
                  <a:ext uri="{FF2B5EF4-FFF2-40B4-BE49-F238E27FC236}">
                    <a16:creationId xmlns:a16="http://schemas.microsoft.com/office/drawing/2014/main" id="{DEF2F56B-6210-4C4C-BF58-3EE0437944A3}"/>
                  </a:ext>
                </a:extLst>
              </p:cNvPr>
              <p:cNvSpPr/>
              <p:nvPr/>
            </p:nvSpPr>
            <p:spPr bwMode="auto">
              <a:xfrm>
                <a:off x="6608556" y="4060361"/>
                <a:ext cx="506848" cy="337899"/>
              </a:xfrm>
              <a:custGeom>
                <a:avLst/>
                <a:gdLst>
                  <a:gd name="T0" fmla="*/ 2 w 60"/>
                  <a:gd name="T1" fmla="*/ 0 h 40"/>
                  <a:gd name="T2" fmla="*/ 2 w 60"/>
                  <a:gd name="T3" fmla="*/ 0 h 40"/>
                  <a:gd name="T4" fmla="*/ 0 w 60"/>
                  <a:gd name="T5" fmla="*/ 1 h 40"/>
                  <a:gd name="T6" fmla="*/ 1 w 60"/>
                  <a:gd name="T7" fmla="*/ 40 h 40"/>
                  <a:gd name="T8" fmla="*/ 1 w 60"/>
                  <a:gd name="T9" fmla="*/ 40 h 40"/>
                  <a:gd name="T10" fmla="*/ 1 w 60"/>
                  <a:gd name="T11" fmla="*/ 40 h 40"/>
                  <a:gd name="T12" fmla="*/ 60 w 60"/>
                  <a:gd name="T13" fmla="*/ 2 h 40"/>
                  <a:gd name="T14" fmla="*/ 16 w 60"/>
                  <a:gd name="T15" fmla="*/ 20 h 40"/>
                  <a:gd name="T16" fmla="*/ 2 w 60"/>
                  <a:gd name="T17" fmla="*/ 12 h 40"/>
                  <a:gd name="T18" fmla="*/ 2 w 60"/>
                  <a:gd name="T1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40">
                    <a:moveTo>
                      <a:pt x="2" y="0"/>
                    </a:moveTo>
                    <a:cubicBezTo>
                      <a:pt x="2" y="0"/>
                      <a:pt x="2" y="0"/>
                      <a:pt x="2" y="0"/>
                    </a:cubicBezTo>
                    <a:cubicBezTo>
                      <a:pt x="1" y="0"/>
                      <a:pt x="0" y="0"/>
                      <a:pt x="0" y="1"/>
                    </a:cubicBezTo>
                    <a:cubicBezTo>
                      <a:pt x="0" y="13"/>
                      <a:pt x="1" y="27"/>
                      <a:pt x="1" y="40"/>
                    </a:cubicBezTo>
                    <a:cubicBezTo>
                      <a:pt x="1" y="40"/>
                      <a:pt x="1" y="40"/>
                      <a:pt x="1" y="40"/>
                    </a:cubicBezTo>
                    <a:cubicBezTo>
                      <a:pt x="1" y="40"/>
                      <a:pt x="1" y="40"/>
                      <a:pt x="1" y="40"/>
                    </a:cubicBezTo>
                    <a:cubicBezTo>
                      <a:pt x="22" y="34"/>
                      <a:pt x="42" y="21"/>
                      <a:pt x="60" y="2"/>
                    </a:cubicBezTo>
                    <a:cubicBezTo>
                      <a:pt x="45" y="11"/>
                      <a:pt x="28" y="20"/>
                      <a:pt x="16" y="20"/>
                    </a:cubicBezTo>
                    <a:cubicBezTo>
                      <a:pt x="10" y="20"/>
                      <a:pt x="5" y="18"/>
                      <a:pt x="2" y="12"/>
                    </a:cubicBezTo>
                    <a:cubicBezTo>
                      <a:pt x="2" y="8"/>
                      <a:pt x="2" y="3"/>
                      <a:pt x="2" y="0"/>
                    </a:cubicBezTo>
                  </a:path>
                </a:pathLst>
              </a:custGeom>
              <a:solidFill>
                <a:srgbClr val="E2E2E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2" name="ExtraShape13">
                <a:extLst>
                  <a:ext uri="{FF2B5EF4-FFF2-40B4-BE49-F238E27FC236}">
                    <a16:creationId xmlns:a16="http://schemas.microsoft.com/office/drawing/2014/main" id="{5ABA3E8B-6AB8-4CA1-9A6E-AF46C90CF418}"/>
                  </a:ext>
                </a:extLst>
              </p:cNvPr>
              <p:cNvSpPr/>
              <p:nvPr/>
            </p:nvSpPr>
            <p:spPr bwMode="auto">
              <a:xfrm>
                <a:off x="6322950" y="3597760"/>
                <a:ext cx="293651" cy="1021742"/>
              </a:xfrm>
              <a:custGeom>
                <a:avLst/>
                <a:gdLst>
                  <a:gd name="T0" fmla="*/ 27 w 35"/>
                  <a:gd name="T1" fmla="*/ 0 h 121"/>
                  <a:gd name="T2" fmla="*/ 28 w 35"/>
                  <a:gd name="T3" fmla="*/ 60 h 121"/>
                  <a:gd name="T4" fmla="*/ 24 w 35"/>
                  <a:gd name="T5" fmla="*/ 78 h 121"/>
                  <a:gd name="T6" fmla="*/ 0 w 35"/>
                  <a:gd name="T7" fmla="*/ 121 h 121"/>
                  <a:gd name="T8" fmla="*/ 34 w 35"/>
                  <a:gd name="T9" fmla="*/ 121 h 121"/>
                  <a:gd name="T10" fmla="*/ 35 w 35"/>
                  <a:gd name="T11" fmla="*/ 98 h 121"/>
                  <a:gd name="T12" fmla="*/ 35 w 35"/>
                  <a:gd name="T13" fmla="*/ 95 h 121"/>
                  <a:gd name="T14" fmla="*/ 34 w 35"/>
                  <a:gd name="T15" fmla="*/ 56 h 121"/>
                  <a:gd name="T16" fmla="*/ 35 w 35"/>
                  <a:gd name="T17" fmla="*/ 43 h 121"/>
                  <a:gd name="T18" fmla="*/ 27 w 35"/>
                  <a:gd name="T19"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121">
                    <a:moveTo>
                      <a:pt x="27" y="0"/>
                    </a:moveTo>
                    <a:cubicBezTo>
                      <a:pt x="28" y="8"/>
                      <a:pt x="31" y="35"/>
                      <a:pt x="28" y="60"/>
                    </a:cubicBezTo>
                    <a:cubicBezTo>
                      <a:pt x="27" y="66"/>
                      <a:pt x="26" y="72"/>
                      <a:pt x="24" y="78"/>
                    </a:cubicBezTo>
                    <a:cubicBezTo>
                      <a:pt x="20" y="92"/>
                      <a:pt x="13" y="117"/>
                      <a:pt x="0" y="121"/>
                    </a:cubicBezTo>
                    <a:cubicBezTo>
                      <a:pt x="34" y="121"/>
                      <a:pt x="34" y="121"/>
                      <a:pt x="34" y="121"/>
                    </a:cubicBezTo>
                    <a:cubicBezTo>
                      <a:pt x="34" y="118"/>
                      <a:pt x="35" y="103"/>
                      <a:pt x="35" y="98"/>
                    </a:cubicBezTo>
                    <a:cubicBezTo>
                      <a:pt x="35" y="97"/>
                      <a:pt x="35" y="96"/>
                      <a:pt x="35" y="95"/>
                    </a:cubicBezTo>
                    <a:cubicBezTo>
                      <a:pt x="35" y="82"/>
                      <a:pt x="34" y="68"/>
                      <a:pt x="34" y="56"/>
                    </a:cubicBezTo>
                    <a:cubicBezTo>
                      <a:pt x="34" y="51"/>
                      <a:pt x="34" y="47"/>
                      <a:pt x="35" y="43"/>
                    </a:cubicBezTo>
                    <a:cubicBezTo>
                      <a:pt x="32" y="20"/>
                      <a:pt x="28" y="4"/>
                      <a:pt x="27" y="0"/>
                    </a:cubicBezTo>
                  </a:path>
                </a:pathLst>
              </a:custGeom>
              <a:solidFill>
                <a:srgbClr val="E2E2E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33" name="ValueBack1">
                <a:extLst>
                  <a:ext uri="{FF2B5EF4-FFF2-40B4-BE49-F238E27FC236}">
                    <a16:creationId xmlns:a16="http://schemas.microsoft.com/office/drawing/2014/main" id="{43BC63F4-416C-49AF-AB2C-91CCFEFE0C6A}"/>
                  </a:ext>
                </a:extLst>
              </p:cNvPr>
              <p:cNvSpPr/>
              <p:nvPr/>
            </p:nvSpPr>
            <p:spPr>
              <a:xfrm>
                <a:off x="3882108" y="2012947"/>
                <a:ext cx="1389718" cy="1389718"/>
              </a:xfrm>
              <a:prstGeom prst="ellipse">
                <a:avLst/>
              </a:prstGeom>
              <a:solidFill>
                <a:schemeClr val="accent4">
                  <a:lumMod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ValueShape1">
                <a:extLst>
                  <a:ext uri="{FF2B5EF4-FFF2-40B4-BE49-F238E27FC236}">
                    <a16:creationId xmlns:a16="http://schemas.microsoft.com/office/drawing/2014/main" id="{10FB5EF4-39D2-43E3-BAC7-FC5ACBB2EBCA}"/>
                  </a:ext>
                </a:extLst>
              </p:cNvPr>
              <p:cNvSpPr/>
              <p:nvPr/>
            </p:nvSpPr>
            <p:spPr>
              <a:xfrm flipH="1">
                <a:off x="4033090" y="2163929"/>
                <a:ext cx="1087755" cy="1087755"/>
              </a:xfrm>
              <a:prstGeom prst="pie">
                <a:avLst>
                  <a:gd name="adj1" fmla="val 16200000"/>
                  <a:gd name="adj2" fmla="val 3888000"/>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5" name="ValueBack2">
                <a:extLst>
                  <a:ext uri="{FF2B5EF4-FFF2-40B4-BE49-F238E27FC236}">
                    <a16:creationId xmlns:a16="http://schemas.microsoft.com/office/drawing/2014/main" id="{FDFD3FBE-63B3-4496-A376-046F891C3F9F}"/>
                  </a:ext>
                </a:extLst>
              </p:cNvPr>
              <p:cNvSpPr/>
              <p:nvPr/>
            </p:nvSpPr>
            <p:spPr>
              <a:xfrm>
                <a:off x="6920175" y="2011018"/>
                <a:ext cx="1389718" cy="1389718"/>
              </a:xfrm>
              <a:prstGeom prst="ellipse">
                <a:avLst/>
              </a:prstGeom>
              <a:solidFill>
                <a:schemeClr val="dk1">
                  <a:lumMod val="70000"/>
                  <a:lumOff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ValueShape2">
                <a:extLst>
                  <a:ext uri="{FF2B5EF4-FFF2-40B4-BE49-F238E27FC236}">
                    <a16:creationId xmlns:a16="http://schemas.microsoft.com/office/drawing/2014/main" id="{D61FA443-8922-4F8E-8672-6E4D1FBCA693}"/>
                  </a:ext>
                </a:extLst>
              </p:cNvPr>
              <p:cNvSpPr/>
              <p:nvPr/>
            </p:nvSpPr>
            <p:spPr>
              <a:xfrm flipH="1">
                <a:off x="7071157" y="2162000"/>
                <a:ext cx="1087755" cy="1087755"/>
              </a:xfrm>
              <a:prstGeom prst="pie">
                <a:avLst>
                  <a:gd name="adj1" fmla="val 16200000"/>
                  <a:gd name="adj2" fmla="val 6912000"/>
                </a:avLst>
              </a:prstGeom>
              <a:solidFill>
                <a:schemeClr val="dk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7" name="ValueText1">
                <a:extLst>
                  <a:ext uri="{FF2B5EF4-FFF2-40B4-BE49-F238E27FC236}">
                    <a16:creationId xmlns:a16="http://schemas.microsoft.com/office/drawing/2014/main" id="{A1489DEE-8165-4899-A1B3-4ABAFF47E6FA}"/>
                  </a:ext>
                </a:extLst>
              </p:cNvPr>
              <p:cNvSpPr txBox="1"/>
              <p:nvPr/>
            </p:nvSpPr>
            <p:spPr>
              <a:xfrm>
                <a:off x="4285731" y="1530745"/>
                <a:ext cx="582472" cy="371580"/>
              </a:xfrm>
              <a:prstGeom prst="rect">
                <a:avLst/>
              </a:prstGeom>
              <a:noFill/>
            </p:spPr>
            <p:txBody>
              <a:bodyPr wrap="none" lIns="0" tIns="0" rIns="0" bIns="0" numCol="1" anchor="ctr" anchorCtr="1">
                <a:prstTxWarp prst="textPlain">
                  <a:avLst/>
                </a:prstTxWarp>
                <a:normAutofit fontScale="77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3600" b="1">
                    <a:solidFill>
                      <a:schemeClr val="accent4">
                        <a:lumMod val="100000"/>
                      </a:schemeClr>
                    </a:solidFill>
                    <a:latin typeface="Impact" panose="020B0806030902050204" pitchFamily="34" charset="0"/>
                  </a:rPr>
                  <a:t>43%</a:t>
                </a:r>
                <a:endParaRPr lang="en-US" altLang="zh-CN" sz="3600" b="1" dirty="0">
                  <a:solidFill>
                    <a:schemeClr val="accent4">
                      <a:lumMod val="100000"/>
                    </a:schemeClr>
                  </a:solidFill>
                  <a:latin typeface="Impact" panose="020B0806030902050204" pitchFamily="34" charset="0"/>
                </a:endParaRPr>
              </a:p>
            </p:txBody>
          </p:sp>
          <p:sp>
            <p:nvSpPr>
              <p:cNvPr id="38" name="ValueText2">
                <a:extLst>
                  <a:ext uri="{FF2B5EF4-FFF2-40B4-BE49-F238E27FC236}">
                    <a16:creationId xmlns:a16="http://schemas.microsoft.com/office/drawing/2014/main" id="{CBF723F1-0630-4BC2-9954-062B06942B1A}"/>
                  </a:ext>
                </a:extLst>
              </p:cNvPr>
              <p:cNvSpPr txBox="1"/>
              <p:nvPr/>
            </p:nvSpPr>
            <p:spPr>
              <a:xfrm>
                <a:off x="7361187" y="1535977"/>
                <a:ext cx="582472" cy="371580"/>
              </a:xfrm>
              <a:prstGeom prst="rect">
                <a:avLst/>
              </a:prstGeom>
              <a:noFill/>
            </p:spPr>
            <p:txBody>
              <a:bodyPr wrap="none" lIns="0" tIns="0" rIns="0" bIns="0" numCol="1" anchor="ctr" anchorCtr="1">
                <a:prstTxWarp prst="textPlain">
                  <a:avLst/>
                </a:prstTxWarp>
                <a:normAutofit fontScale="77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3600" b="1">
                    <a:solidFill>
                      <a:schemeClr val="dk1">
                        <a:lumMod val="50000"/>
                        <a:lumOff val="50000"/>
                      </a:schemeClr>
                    </a:solidFill>
                    <a:latin typeface="Impact" panose="020B0806030902050204" pitchFamily="34" charset="0"/>
                  </a:rPr>
                  <a:t>57%</a:t>
                </a:r>
                <a:endParaRPr lang="en-US" altLang="zh-CN" sz="3600" b="1" dirty="0">
                  <a:solidFill>
                    <a:schemeClr val="dk1">
                      <a:lumMod val="50000"/>
                      <a:lumOff val="50000"/>
                    </a:schemeClr>
                  </a:solidFill>
                  <a:latin typeface="Impact" panose="020B0806030902050204" pitchFamily="34" charset="0"/>
                </a:endParaRPr>
              </a:p>
            </p:txBody>
          </p:sp>
        </p:grpSp>
        <p:grpSp>
          <p:nvGrpSpPr>
            <p:cNvPr id="41" name="e0e671ed-b0fe-498c-a6c1-a28406aa1e74" descr="+w4AAB+LCAAAAAAABADNVk1v2kAQ/S/b9EYi2+AYuEGpqx7SIAXlUnFw7AE29QdaryVQxH/veFnKYIyLE9MiLszsvNWb93YG3tgND1ifmazFbuR6Cfj9KfKEHHFvLrzoIQkgxLOxSJYgJIeU9X++aZBFQM9emIGuWmP+gcc8yiKVZn3jzsCUtyIp01DJEfg88sIRn3OJd2PmezoG4UMsdaEUGbSYDjp2DvomkmypWG9aOzJt2oEUPJ4TNhrNjM+sHN0h6GGShODFx/AtkzK4TeBfkjARx+Bd6T0pfZzNuA+TBUSgUHg04bEcxMHTwgt2ug0Fny9kDGmqE48vr+BLAut3EaiuVOVZusDLP7muOxhZtos8S0k7/94++8A+i5Dp1raPonv17aNw0zjfP9P8oIF2mYFmuYGO+lADkfYUS3gcoER0GE06jYPgNUtlhC7oyv0Ir1UrAmZaAzb2cM5BgkjVydEN5BzdjQNYsb7VQpNwS2htbnuqz69xoBOWoxIowhJ+IDonuhVSpUw23RzvlD2nk8GUeEYH/pmn/IWHXK4r++2c7lfxSg96LWE/gZWsIt+hfIsBJU/3TX7pnnbh8e/Jt9mmronNNHW2I0dbsNIM+zTv7QhS2tvhYC4P81+jgZ8vGBy+FKQemd2E/Unm74/O4sHBex6mTTsvBlSG+yuS4da469TTYej5vxqRwbm4DPnDvdBr+NtMnK1Ct/5Wdv7TVrYq+nVoi8WA9turv5V7TSywKvI9yrcYEPKWUX8rd09s5QoTm2nqXEcss9Yc4l+h61vLVToowhURlcK6Jinet5qbkqJ9eSkuvJ4/psR08xvJQ6m3+w4AAA==">
              <a:extLst>
                <a:ext uri="{FF2B5EF4-FFF2-40B4-BE49-F238E27FC236}">
                  <a16:creationId xmlns:a16="http://schemas.microsoft.com/office/drawing/2014/main" id="{AA1507AA-9D74-4FE7-BB1E-9E3FA93C0E01}"/>
                </a:ext>
              </a:extLst>
            </p:cNvPr>
            <p:cNvGrpSpPr>
              <a:grpSpLocks noChangeAspect="1"/>
            </p:cNvGrpSpPr>
            <p:nvPr/>
          </p:nvGrpSpPr>
          <p:grpSpPr>
            <a:xfrm>
              <a:off x="6674690" y="1682689"/>
              <a:ext cx="4427785" cy="3088760"/>
              <a:chOff x="3882108" y="1530745"/>
              <a:chExt cx="4427785" cy="3088760"/>
            </a:xfrm>
          </p:grpSpPr>
          <p:sp>
            <p:nvSpPr>
              <p:cNvPr id="42" name="ExtraShape1">
                <a:extLst>
                  <a:ext uri="{FF2B5EF4-FFF2-40B4-BE49-F238E27FC236}">
                    <a16:creationId xmlns:a16="http://schemas.microsoft.com/office/drawing/2014/main" id="{35E8EF21-892F-4F2C-9722-FCC0FF964A09}"/>
                  </a:ext>
                </a:extLst>
              </p:cNvPr>
              <p:cNvSpPr/>
              <p:nvPr/>
            </p:nvSpPr>
            <p:spPr bwMode="auto">
              <a:xfrm>
                <a:off x="5293163" y="3388585"/>
                <a:ext cx="486737" cy="848771"/>
              </a:xfrm>
              <a:custGeom>
                <a:avLst/>
                <a:gdLst>
                  <a:gd name="T0" fmla="*/ 33 w 58"/>
                  <a:gd name="T1" fmla="*/ 101 h 101"/>
                  <a:gd name="T2" fmla="*/ 0 w 58"/>
                  <a:gd name="T3" fmla="*/ 92 h 101"/>
                  <a:gd name="T4" fmla="*/ 24 w 58"/>
                  <a:gd name="T5" fmla="*/ 0 h 101"/>
                  <a:gd name="T6" fmla="*/ 58 w 58"/>
                  <a:gd name="T7" fmla="*/ 9 h 101"/>
                  <a:gd name="T8" fmla="*/ 33 w 58"/>
                  <a:gd name="T9" fmla="*/ 101 h 101"/>
                </a:gdLst>
                <a:ahLst/>
                <a:cxnLst>
                  <a:cxn ang="0">
                    <a:pos x="T0" y="T1"/>
                  </a:cxn>
                  <a:cxn ang="0">
                    <a:pos x="T2" y="T3"/>
                  </a:cxn>
                  <a:cxn ang="0">
                    <a:pos x="T4" y="T5"/>
                  </a:cxn>
                  <a:cxn ang="0">
                    <a:pos x="T6" y="T7"/>
                  </a:cxn>
                  <a:cxn ang="0">
                    <a:pos x="T8" y="T9"/>
                  </a:cxn>
                </a:cxnLst>
                <a:rect l="0" t="0" r="r" b="b"/>
                <a:pathLst>
                  <a:path w="58" h="101">
                    <a:moveTo>
                      <a:pt x="33" y="101"/>
                    </a:moveTo>
                    <a:cubicBezTo>
                      <a:pt x="0" y="92"/>
                      <a:pt x="0" y="92"/>
                      <a:pt x="0" y="92"/>
                    </a:cubicBezTo>
                    <a:cubicBezTo>
                      <a:pt x="4" y="64"/>
                      <a:pt x="13" y="33"/>
                      <a:pt x="24" y="0"/>
                    </a:cubicBezTo>
                    <a:cubicBezTo>
                      <a:pt x="58" y="9"/>
                      <a:pt x="58" y="9"/>
                      <a:pt x="58" y="9"/>
                    </a:cubicBezTo>
                    <a:cubicBezTo>
                      <a:pt x="33" y="101"/>
                      <a:pt x="33" y="101"/>
                      <a:pt x="33" y="101"/>
                    </a:cubicBezTo>
                  </a:path>
                </a:pathLst>
              </a:custGeom>
              <a:solidFill>
                <a:srgbClr val="EDEDE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3" name="ExtraShape2">
                <a:extLst>
                  <a:ext uri="{FF2B5EF4-FFF2-40B4-BE49-F238E27FC236}">
                    <a16:creationId xmlns:a16="http://schemas.microsoft.com/office/drawing/2014/main" id="{C726D014-3743-4E29-9C34-8EA61275525E}"/>
                  </a:ext>
                </a:extLst>
              </p:cNvPr>
              <p:cNvSpPr/>
              <p:nvPr/>
            </p:nvSpPr>
            <p:spPr bwMode="auto">
              <a:xfrm>
                <a:off x="6407426" y="3388585"/>
                <a:ext cx="486737" cy="848771"/>
              </a:xfrm>
              <a:custGeom>
                <a:avLst/>
                <a:gdLst>
                  <a:gd name="T0" fmla="*/ 24 w 58"/>
                  <a:gd name="T1" fmla="*/ 101 h 101"/>
                  <a:gd name="T2" fmla="*/ 58 w 58"/>
                  <a:gd name="T3" fmla="*/ 92 h 101"/>
                  <a:gd name="T4" fmla="*/ 34 w 58"/>
                  <a:gd name="T5" fmla="*/ 0 h 101"/>
                  <a:gd name="T6" fmla="*/ 0 w 58"/>
                  <a:gd name="T7" fmla="*/ 9 h 101"/>
                  <a:gd name="T8" fmla="*/ 24 w 58"/>
                  <a:gd name="T9" fmla="*/ 101 h 101"/>
                </a:gdLst>
                <a:ahLst/>
                <a:cxnLst>
                  <a:cxn ang="0">
                    <a:pos x="T0" y="T1"/>
                  </a:cxn>
                  <a:cxn ang="0">
                    <a:pos x="T2" y="T3"/>
                  </a:cxn>
                  <a:cxn ang="0">
                    <a:pos x="T4" y="T5"/>
                  </a:cxn>
                  <a:cxn ang="0">
                    <a:pos x="T6" y="T7"/>
                  </a:cxn>
                  <a:cxn ang="0">
                    <a:pos x="T8" y="T9"/>
                  </a:cxn>
                </a:cxnLst>
                <a:rect l="0" t="0" r="r" b="b"/>
                <a:pathLst>
                  <a:path w="58" h="101">
                    <a:moveTo>
                      <a:pt x="24" y="101"/>
                    </a:moveTo>
                    <a:cubicBezTo>
                      <a:pt x="58" y="92"/>
                      <a:pt x="58" y="92"/>
                      <a:pt x="58" y="92"/>
                    </a:cubicBezTo>
                    <a:cubicBezTo>
                      <a:pt x="54" y="64"/>
                      <a:pt x="45" y="33"/>
                      <a:pt x="34" y="0"/>
                    </a:cubicBezTo>
                    <a:cubicBezTo>
                      <a:pt x="0" y="9"/>
                      <a:pt x="0" y="9"/>
                      <a:pt x="0" y="9"/>
                    </a:cubicBezTo>
                    <a:cubicBezTo>
                      <a:pt x="24" y="101"/>
                      <a:pt x="24" y="101"/>
                      <a:pt x="24" y="101"/>
                    </a:cubicBezTo>
                  </a:path>
                </a:pathLst>
              </a:custGeom>
              <a:solidFill>
                <a:srgbClr val="EDEDE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4" name="ExtraShape3">
                <a:extLst>
                  <a:ext uri="{FF2B5EF4-FFF2-40B4-BE49-F238E27FC236}">
                    <a16:creationId xmlns:a16="http://schemas.microsoft.com/office/drawing/2014/main" id="{8D71BB94-A5A0-4007-95C3-F6135A654C77}"/>
                  </a:ext>
                </a:extLst>
              </p:cNvPr>
              <p:cNvSpPr/>
              <p:nvPr/>
            </p:nvSpPr>
            <p:spPr bwMode="auto">
              <a:xfrm>
                <a:off x="4947219" y="3758665"/>
                <a:ext cx="756250" cy="639596"/>
              </a:xfrm>
              <a:custGeom>
                <a:avLst/>
                <a:gdLst>
                  <a:gd name="T0" fmla="*/ 90 w 90"/>
                  <a:gd name="T1" fmla="*/ 49 h 76"/>
                  <a:gd name="T2" fmla="*/ 73 w 90"/>
                  <a:gd name="T3" fmla="*/ 76 h 76"/>
                  <a:gd name="T4" fmla="*/ 14 w 90"/>
                  <a:gd name="T5" fmla="*/ 38 h 76"/>
                  <a:gd name="T6" fmla="*/ 0 w 90"/>
                  <a:gd name="T7" fmla="*/ 21 h 76"/>
                  <a:gd name="T8" fmla="*/ 8 w 90"/>
                  <a:gd name="T9" fmla="*/ 0 h 76"/>
                  <a:gd name="T10" fmla="*/ 74 w 90"/>
                  <a:gd name="T11" fmla="*/ 36 h 76"/>
                  <a:gd name="T12" fmla="*/ 90 w 90"/>
                  <a:gd name="T13" fmla="*/ 49 h 76"/>
                </a:gdLst>
                <a:ahLst/>
                <a:cxnLst>
                  <a:cxn ang="0">
                    <a:pos x="T0" y="T1"/>
                  </a:cxn>
                  <a:cxn ang="0">
                    <a:pos x="T2" y="T3"/>
                  </a:cxn>
                  <a:cxn ang="0">
                    <a:pos x="T4" y="T5"/>
                  </a:cxn>
                  <a:cxn ang="0">
                    <a:pos x="T6" y="T7"/>
                  </a:cxn>
                  <a:cxn ang="0">
                    <a:pos x="T8" y="T9"/>
                  </a:cxn>
                  <a:cxn ang="0">
                    <a:pos x="T10" y="T11"/>
                  </a:cxn>
                  <a:cxn ang="0">
                    <a:pos x="T12" y="T13"/>
                  </a:cxn>
                </a:cxnLst>
                <a:rect l="0" t="0" r="r" b="b"/>
                <a:pathLst>
                  <a:path w="90" h="76">
                    <a:moveTo>
                      <a:pt x="90" y="49"/>
                    </a:moveTo>
                    <a:cubicBezTo>
                      <a:pt x="73" y="76"/>
                      <a:pt x="73" y="76"/>
                      <a:pt x="73" y="76"/>
                    </a:cubicBezTo>
                    <a:cubicBezTo>
                      <a:pt x="52" y="70"/>
                      <a:pt x="32" y="57"/>
                      <a:pt x="14" y="38"/>
                    </a:cubicBezTo>
                    <a:cubicBezTo>
                      <a:pt x="9" y="32"/>
                      <a:pt x="4" y="27"/>
                      <a:pt x="0" y="21"/>
                    </a:cubicBezTo>
                    <a:cubicBezTo>
                      <a:pt x="8" y="0"/>
                      <a:pt x="8" y="0"/>
                      <a:pt x="8" y="0"/>
                    </a:cubicBezTo>
                    <a:cubicBezTo>
                      <a:pt x="32" y="10"/>
                      <a:pt x="54" y="22"/>
                      <a:pt x="74" y="36"/>
                    </a:cubicBezTo>
                    <a:cubicBezTo>
                      <a:pt x="79" y="40"/>
                      <a:pt x="85" y="44"/>
                      <a:pt x="90" y="49"/>
                    </a:cubicBezTo>
                  </a:path>
                </a:pathLst>
              </a:custGeom>
              <a:solidFill>
                <a:srgbClr val="EDEDE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5" name="ExtraShape4">
                <a:extLst>
                  <a:ext uri="{FF2B5EF4-FFF2-40B4-BE49-F238E27FC236}">
                    <a16:creationId xmlns:a16="http://schemas.microsoft.com/office/drawing/2014/main" id="{47949B31-53C8-4AAA-A931-AA87CAE12FF2}"/>
                  </a:ext>
                </a:extLst>
              </p:cNvPr>
              <p:cNvSpPr/>
              <p:nvPr/>
            </p:nvSpPr>
            <p:spPr bwMode="auto">
              <a:xfrm>
                <a:off x="6483854" y="3758665"/>
                <a:ext cx="756250" cy="639596"/>
              </a:xfrm>
              <a:custGeom>
                <a:avLst/>
                <a:gdLst>
                  <a:gd name="T0" fmla="*/ 90 w 90"/>
                  <a:gd name="T1" fmla="*/ 21 h 76"/>
                  <a:gd name="T2" fmla="*/ 75 w 90"/>
                  <a:gd name="T3" fmla="*/ 38 h 76"/>
                  <a:gd name="T4" fmla="*/ 75 w 90"/>
                  <a:gd name="T5" fmla="*/ 38 h 76"/>
                  <a:gd name="T6" fmla="*/ 16 w 90"/>
                  <a:gd name="T7" fmla="*/ 76 h 76"/>
                  <a:gd name="T8" fmla="*/ 5 w 90"/>
                  <a:gd name="T9" fmla="*/ 59 h 76"/>
                  <a:gd name="T10" fmla="*/ 0 w 90"/>
                  <a:gd name="T11" fmla="*/ 49 h 76"/>
                  <a:gd name="T12" fmla="*/ 9 w 90"/>
                  <a:gd name="T13" fmla="*/ 41 h 76"/>
                  <a:gd name="T14" fmla="*/ 17 w 90"/>
                  <a:gd name="T15" fmla="*/ 36 h 76"/>
                  <a:gd name="T16" fmla="*/ 82 w 90"/>
                  <a:gd name="T17" fmla="*/ 0 h 76"/>
                  <a:gd name="T18" fmla="*/ 90 w 90"/>
                  <a:gd name="T19" fmla="*/ 2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76">
                    <a:moveTo>
                      <a:pt x="90" y="21"/>
                    </a:moveTo>
                    <a:cubicBezTo>
                      <a:pt x="85" y="27"/>
                      <a:pt x="80" y="32"/>
                      <a:pt x="75" y="38"/>
                    </a:cubicBezTo>
                    <a:cubicBezTo>
                      <a:pt x="75" y="38"/>
                      <a:pt x="75" y="38"/>
                      <a:pt x="75" y="38"/>
                    </a:cubicBezTo>
                    <a:cubicBezTo>
                      <a:pt x="57" y="57"/>
                      <a:pt x="37" y="70"/>
                      <a:pt x="16" y="76"/>
                    </a:cubicBezTo>
                    <a:cubicBezTo>
                      <a:pt x="5" y="59"/>
                      <a:pt x="5" y="59"/>
                      <a:pt x="5" y="59"/>
                    </a:cubicBezTo>
                    <a:cubicBezTo>
                      <a:pt x="0" y="49"/>
                      <a:pt x="0" y="49"/>
                      <a:pt x="0" y="49"/>
                    </a:cubicBezTo>
                    <a:cubicBezTo>
                      <a:pt x="3" y="46"/>
                      <a:pt x="6" y="44"/>
                      <a:pt x="9" y="41"/>
                    </a:cubicBezTo>
                    <a:cubicBezTo>
                      <a:pt x="11" y="39"/>
                      <a:pt x="14" y="37"/>
                      <a:pt x="17" y="36"/>
                    </a:cubicBezTo>
                    <a:cubicBezTo>
                      <a:pt x="36" y="22"/>
                      <a:pt x="58" y="10"/>
                      <a:pt x="82" y="0"/>
                    </a:cubicBezTo>
                    <a:cubicBezTo>
                      <a:pt x="90" y="21"/>
                      <a:pt x="90" y="21"/>
                      <a:pt x="90" y="21"/>
                    </a:cubicBezTo>
                  </a:path>
                </a:pathLst>
              </a:custGeom>
              <a:solidFill>
                <a:srgbClr val="EDEDE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6" name="ExtraShape">
                <a:extLst>
                  <a:ext uri="{FF2B5EF4-FFF2-40B4-BE49-F238E27FC236}">
                    <a16:creationId xmlns:a16="http://schemas.microsoft.com/office/drawing/2014/main" id="{BFAA3699-1E3D-4F0A-AC04-9FF55570DAE4}"/>
                  </a:ext>
                </a:extLst>
              </p:cNvPr>
              <p:cNvSpPr/>
              <p:nvPr/>
            </p:nvSpPr>
            <p:spPr bwMode="auto">
              <a:xfrm>
                <a:off x="5494293" y="3227681"/>
                <a:ext cx="1198737" cy="1391822"/>
              </a:xfrm>
              <a:custGeom>
                <a:avLst/>
                <a:gdLst>
                  <a:gd name="T0" fmla="*/ 9 w 143"/>
                  <a:gd name="T1" fmla="*/ 165 h 165"/>
                  <a:gd name="T2" fmla="*/ 7 w 143"/>
                  <a:gd name="T3" fmla="*/ 77 h 165"/>
                  <a:gd name="T4" fmla="*/ 0 w 143"/>
                  <a:gd name="T5" fmla="*/ 19 h 165"/>
                  <a:gd name="T6" fmla="*/ 39 w 143"/>
                  <a:gd name="T7" fmla="*/ 0 h 165"/>
                  <a:gd name="T8" fmla="*/ 71 w 143"/>
                  <a:gd name="T9" fmla="*/ 4 h 165"/>
                  <a:gd name="T10" fmla="*/ 71 w 143"/>
                  <a:gd name="T11" fmla="*/ 4 h 165"/>
                  <a:gd name="T12" fmla="*/ 71 w 143"/>
                  <a:gd name="T13" fmla="*/ 4 h 165"/>
                  <a:gd name="T14" fmla="*/ 103 w 143"/>
                  <a:gd name="T15" fmla="*/ 0 h 165"/>
                  <a:gd name="T16" fmla="*/ 143 w 143"/>
                  <a:gd name="T17" fmla="*/ 19 h 165"/>
                  <a:gd name="T18" fmla="*/ 135 w 143"/>
                  <a:gd name="T19" fmla="*/ 77 h 165"/>
                  <a:gd name="T20" fmla="*/ 133 w 143"/>
                  <a:gd name="T21" fmla="*/ 165 h 165"/>
                  <a:gd name="T22" fmla="*/ 9 w 143"/>
                  <a:gd name="T23" fmla="*/ 165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43" h="165">
                    <a:moveTo>
                      <a:pt x="9" y="165"/>
                    </a:moveTo>
                    <a:cubicBezTo>
                      <a:pt x="6" y="141"/>
                      <a:pt x="13" y="100"/>
                      <a:pt x="7" y="77"/>
                    </a:cubicBezTo>
                    <a:cubicBezTo>
                      <a:pt x="5" y="64"/>
                      <a:pt x="3" y="48"/>
                      <a:pt x="0" y="19"/>
                    </a:cubicBezTo>
                    <a:cubicBezTo>
                      <a:pt x="15" y="12"/>
                      <a:pt x="36" y="3"/>
                      <a:pt x="39" y="0"/>
                    </a:cubicBezTo>
                    <a:cubicBezTo>
                      <a:pt x="46" y="3"/>
                      <a:pt x="64" y="3"/>
                      <a:pt x="71" y="4"/>
                    </a:cubicBezTo>
                    <a:cubicBezTo>
                      <a:pt x="71" y="4"/>
                      <a:pt x="71" y="4"/>
                      <a:pt x="71" y="4"/>
                    </a:cubicBezTo>
                    <a:cubicBezTo>
                      <a:pt x="71" y="4"/>
                      <a:pt x="71" y="4"/>
                      <a:pt x="71" y="4"/>
                    </a:cubicBezTo>
                    <a:cubicBezTo>
                      <a:pt x="78" y="3"/>
                      <a:pt x="96" y="3"/>
                      <a:pt x="103" y="0"/>
                    </a:cubicBezTo>
                    <a:cubicBezTo>
                      <a:pt x="106" y="3"/>
                      <a:pt x="127" y="12"/>
                      <a:pt x="143" y="19"/>
                    </a:cubicBezTo>
                    <a:cubicBezTo>
                      <a:pt x="139" y="48"/>
                      <a:pt x="138" y="64"/>
                      <a:pt x="135" y="77"/>
                    </a:cubicBezTo>
                    <a:cubicBezTo>
                      <a:pt x="130" y="100"/>
                      <a:pt x="136" y="141"/>
                      <a:pt x="133" y="165"/>
                    </a:cubicBezTo>
                    <a:cubicBezTo>
                      <a:pt x="9" y="165"/>
                      <a:pt x="9" y="165"/>
                      <a:pt x="9" y="165"/>
                    </a:cubicBezTo>
                  </a:path>
                </a:pathLst>
              </a:custGeom>
              <a:solidFill>
                <a:srgbClr val="EDEDED"/>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7" name="ExtraShape5">
                <a:extLst>
                  <a:ext uri="{FF2B5EF4-FFF2-40B4-BE49-F238E27FC236}">
                    <a16:creationId xmlns:a16="http://schemas.microsoft.com/office/drawing/2014/main" id="{B820CCAA-1F55-4205-8822-01E21E75B3E7}"/>
                  </a:ext>
                </a:extLst>
              </p:cNvPr>
              <p:cNvSpPr/>
              <p:nvPr/>
            </p:nvSpPr>
            <p:spPr bwMode="auto">
              <a:xfrm>
                <a:off x="6029301" y="3412721"/>
                <a:ext cx="128723" cy="124702"/>
              </a:xfrm>
              <a:custGeom>
                <a:avLst/>
                <a:gdLst>
                  <a:gd name="T0" fmla="*/ 7 w 32"/>
                  <a:gd name="T1" fmla="*/ 31 h 31"/>
                  <a:gd name="T2" fmla="*/ 0 w 32"/>
                  <a:gd name="T3" fmla="*/ 0 h 31"/>
                  <a:gd name="T4" fmla="*/ 15 w 32"/>
                  <a:gd name="T5" fmla="*/ 0 h 31"/>
                  <a:gd name="T6" fmla="*/ 32 w 32"/>
                  <a:gd name="T7" fmla="*/ 0 h 31"/>
                  <a:gd name="T8" fmla="*/ 25 w 32"/>
                  <a:gd name="T9" fmla="*/ 31 h 31"/>
                  <a:gd name="T10" fmla="*/ 7 w 32"/>
                  <a:gd name="T11" fmla="*/ 31 h 31"/>
                </a:gdLst>
                <a:ahLst/>
                <a:cxnLst>
                  <a:cxn ang="0">
                    <a:pos x="T0" y="T1"/>
                  </a:cxn>
                  <a:cxn ang="0">
                    <a:pos x="T2" y="T3"/>
                  </a:cxn>
                  <a:cxn ang="0">
                    <a:pos x="T4" y="T5"/>
                  </a:cxn>
                  <a:cxn ang="0">
                    <a:pos x="T6" y="T7"/>
                  </a:cxn>
                  <a:cxn ang="0">
                    <a:pos x="T8" y="T9"/>
                  </a:cxn>
                  <a:cxn ang="0">
                    <a:pos x="T10" y="T11"/>
                  </a:cxn>
                </a:cxnLst>
                <a:rect l="0" t="0" r="r" b="b"/>
                <a:pathLst>
                  <a:path w="32" h="31">
                    <a:moveTo>
                      <a:pt x="7" y="31"/>
                    </a:moveTo>
                    <a:lnTo>
                      <a:pt x="0" y="0"/>
                    </a:lnTo>
                    <a:lnTo>
                      <a:pt x="15" y="0"/>
                    </a:lnTo>
                    <a:lnTo>
                      <a:pt x="32" y="0"/>
                    </a:lnTo>
                    <a:lnTo>
                      <a:pt x="25" y="31"/>
                    </a:lnTo>
                    <a:lnTo>
                      <a:pt x="7" y="31"/>
                    </a:lnTo>
                    <a:close/>
                  </a:path>
                </a:pathLst>
              </a:custGeom>
              <a:solidFill>
                <a:srgbClr val="005B6B"/>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8" name="ExtraShape6">
                <a:extLst>
                  <a:ext uri="{FF2B5EF4-FFF2-40B4-BE49-F238E27FC236}">
                    <a16:creationId xmlns:a16="http://schemas.microsoft.com/office/drawing/2014/main" id="{18DF390A-3CE6-4F33-82F1-6744BCA0DB1B}"/>
                  </a:ext>
                </a:extLst>
              </p:cNvPr>
              <p:cNvSpPr/>
              <p:nvPr/>
            </p:nvSpPr>
            <p:spPr bwMode="auto">
              <a:xfrm>
                <a:off x="4408190" y="3513287"/>
                <a:ext cx="237335" cy="261471"/>
              </a:xfrm>
              <a:custGeom>
                <a:avLst/>
                <a:gdLst>
                  <a:gd name="T0" fmla="*/ 26 w 28"/>
                  <a:gd name="T1" fmla="*/ 23 h 31"/>
                  <a:gd name="T2" fmla="*/ 23 w 28"/>
                  <a:gd name="T3" fmla="*/ 21 h 31"/>
                  <a:gd name="T4" fmla="*/ 20 w 28"/>
                  <a:gd name="T5" fmla="*/ 18 h 31"/>
                  <a:gd name="T6" fmla="*/ 16 w 28"/>
                  <a:gd name="T7" fmla="*/ 8 h 31"/>
                  <a:gd name="T8" fmla="*/ 13 w 28"/>
                  <a:gd name="T9" fmla="*/ 6 h 31"/>
                  <a:gd name="T10" fmla="*/ 12 w 28"/>
                  <a:gd name="T11" fmla="*/ 2 h 31"/>
                  <a:gd name="T12" fmla="*/ 8 w 28"/>
                  <a:gd name="T13" fmla="*/ 0 h 31"/>
                  <a:gd name="T14" fmla="*/ 7 w 28"/>
                  <a:gd name="T15" fmla="*/ 0 h 31"/>
                  <a:gd name="T16" fmla="*/ 6 w 28"/>
                  <a:gd name="T17" fmla="*/ 1 h 31"/>
                  <a:gd name="T18" fmla="*/ 3 w 28"/>
                  <a:gd name="T19" fmla="*/ 1 h 31"/>
                  <a:gd name="T20" fmla="*/ 3 w 28"/>
                  <a:gd name="T21" fmla="*/ 1 h 31"/>
                  <a:gd name="T22" fmla="*/ 1 w 28"/>
                  <a:gd name="T23" fmla="*/ 6 h 31"/>
                  <a:gd name="T24" fmla="*/ 8 w 28"/>
                  <a:gd name="T25" fmla="*/ 19 h 31"/>
                  <a:gd name="T26" fmla="*/ 8 w 28"/>
                  <a:gd name="T27" fmla="*/ 20 h 31"/>
                  <a:gd name="T28" fmla="*/ 8 w 28"/>
                  <a:gd name="T29" fmla="*/ 20 h 31"/>
                  <a:gd name="T30" fmla="*/ 9 w 28"/>
                  <a:gd name="T31" fmla="*/ 20 h 31"/>
                  <a:gd name="T32" fmla="*/ 9 w 28"/>
                  <a:gd name="T33" fmla="*/ 20 h 31"/>
                  <a:gd name="T34" fmla="*/ 9 w 28"/>
                  <a:gd name="T35" fmla="*/ 21 h 31"/>
                  <a:gd name="T36" fmla="*/ 9 w 28"/>
                  <a:gd name="T37" fmla="*/ 21 h 31"/>
                  <a:gd name="T38" fmla="*/ 22 w 28"/>
                  <a:gd name="T39" fmla="*/ 29 h 31"/>
                  <a:gd name="T40" fmla="*/ 27 w 28"/>
                  <a:gd name="T41" fmla="*/ 28 h 31"/>
                  <a:gd name="T42" fmla="*/ 27 w 28"/>
                  <a:gd name="T43" fmla="*/ 28 h 31"/>
                  <a:gd name="T44" fmla="*/ 26 w 28"/>
                  <a:gd name="T45" fmla="*/ 2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1">
                    <a:moveTo>
                      <a:pt x="26" y="23"/>
                    </a:moveTo>
                    <a:cubicBezTo>
                      <a:pt x="23" y="21"/>
                      <a:pt x="23" y="21"/>
                      <a:pt x="23" y="21"/>
                    </a:cubicBezTo>
                    <a:cubicBezTo>
                      <a:pt x="20" y="18"/>
                      <a:pt x="20" y="18"/>
                      <a:pt x="20" y="18"/>
                    </a:cubicBezTo>
                    <a:cubicBezTo>
                      <a:pt x="16" y="8"/>
                      <a:pt x="16" y="8"/>
                      <a:pt x="16" y="8"/>
                    </a:cubicBezTo>
                    <a:cubicBezTo>
                      <a:pt x="16" y="7"/>
                      <a:pt x="15" y="6"/>
                      <a:pt x="13" y="6"/>
                    </a:cubicBezTo>
                    <a:cubicBezTo>
                      <a:pt x="12" y="2"/>
                      <a:pt x="12" y="2"/>
                      <a:pt x="12" y="2"/>
                    </a:cubicBezTo>
                    <a:cubicBezTo>
                      <a:pt x="11" y="1"/>
                      <a:pt x="9" y="0"/>
                      <a:pt x="8" y="0"/>
                    </a:cubicBezTo>
                    <a:cubicBezTo>
                      <a:pt x="7" y="0"/>
                      <a:pt x="7" y="0"/>
                      <a:pt x="7" y="0"/>
                    </a:cubicBezTo>
                    <a:cubicBezTo>
                      <a:pt x="7" y="1"/>
                      <a:pt x="7" y="1"/>
                      <a:pt x="6" y="1"/>
                    </a:cubicBezTo>
                    <a:cubicBezTo>
                      <a:pt x="5" y="1"/>
                      <a:pt x="4" y="0"/>
                      <a:pt x="3" y="1"/>
                    </a:cubicBezTo>
                    <a:cubicBezTo>
                      <a:pt x="3" y="1"/>
                      <a:pt x="3" y="1"/>
                      <a:pt x="3" y="1"/>
                    </a:cubicBezTo>
                    <a:cubicBezTo>
                      <a:pt x="1" y="2"/>
                      <a:pt x="0" y="4"/>
                      <a:pt x="1" y="6"/>
                    </a:cubicBezTo>
                    <a:cubicBezTo>
                      <a:pt x="8" y="19"/>
                      <a:pt x="8" y="19"/>
                      <a:pt x="8" y="19"/>
                    </a:cubicBezTo>
                    <a:cubicBezTo>
                      <a:pt x="8" y="20"/>
                      <a:pt x="8" y="20"/>
                      <a:pt x="8" y="20"/>
                    </a:cubicBezTo>
                    <a:cubicBezTo>
                      <a:pt x="8" y="20"/>
                      <a:pt x="8" y="20"/>
                      <a:pt x="8" y="20"/>
                    </a:cubicBezTo>
                    <a:cubicBezTo>
                      <a:pt x="9" y="20"/>
                      <a:pt x="9" y="20"/>
                      <a:pt x="9" y="20"/>
                    </a:cubicBezTo>
                    <a:cubicBezTo>
                      <a:pt x="9" y="20"/>
                      <a:pt x="9" y="20"/>
                      <a:pt x="9" y="20"/>
                    </a:cubicBezTo>
                    <a:cubicBezTo>
                      <a:pt x="9" y="21"/>
                      <a:pt x="9" y="21"/>
                      <a:pt x="9" y="21"/>
                    </a:cubicBezTo>
                    <a:cubicBezTo>
                      <a:pt x="9" y="21"/>
                      <a:pt x="9" y="21"/>
                      <a:pt x="9" y="21"/>
                    </a:cubicBezTo>
                    <a:cubicBezTo>
                      <a:pt x="22" y="29"/>
                      <a:pt x="22" y="29"/>
                      <a:pt x="22" y="29"/>
                    </a:cubicBezTo>
                    <a:cubicBezTo>
                      <a:pt x="23" y="31"/>
                      <a:pt x="26" y="30"/>
                      <a:pt x="27" y="28"/>
                    </a:cubicBezTo>
                    <a:cubicBezTo>
                      <a:pt x="27" y="28"/>
                      <a:pt x="27" y="28"/>
                      <a:pt x="27" y="28"/>
                    </a:cubicBezTo>
                    <a:cubicBezTo>
                      <a:pt x="28" y="27"/>
                      <a:pt x="28" y="24"/>
                      <a:pt x="26" y="23"/>
                    </a:cubicBezTo>
                    <a:close/>
                  </a:path>
                </a:pathLst>
              </a:custGeom>
              <a:solidFill>
                <a:srgbClr val="F5C08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49" name="ExtraShape7">
                <a:extLst>
                  <a:ext uri="{FF2B5EF4-FFF2-40B4-BE49-F238E27FC236}">
                    <a16:creationId xmlns:a16="http://schemas.microsoft.com/office/drawing/2014/main" id="{80DF73BF-6199-4260-8A58-B0FC66367927}"/>
                  </a:ext>
                </a:extLst>
              </p:cNvPr>
              <p:cNvSpPr/>
              <p:nvPr/>
            </p:nvSpPr>
            <p:spPr bwMode="auto">
              <a:xfrm>
                <a:off x="4617365" y="3605806"/>
                <a:ext cx="269516" cy="108612"/>
              </a:xfrm>
              <a:custGeom>
                <a:avLst/>
                <a:gdLst>
                  <a:gd name="T0" fmla="*/ 31 w 32"/>
                  <a:gd name="T1" fmla="*/ 13 h 13"/>
                  <a:gd name="T2" fmla="*/ 20 w 32"/>
                  <a:gd name="T3" fmla="*/ 9 h 13"/>
                  <a:gd name="T4" fmla="*/ 18 w 32"/>
                  <a:gd name="T5" fmla="*/ 8 h 13"/>
                  <a:gd name="T6" fmla="*/ 6 w 32"/>
                  <a:gd name="T7" fmla="*/ 1 h 13"/>
                  <a:gd name="T8" fmla="*/ 1 w 32"/>
                  <a:gd name="T9" fmla="*/ 3 h 13"/>
                  <a:gd name="T10" fmla="*/ 1 w 32"/>
                  <a:gd name="T11" fmla="*/ 3 h 13"/>
                  <a:gd name="T12" fmla="*/ 2 w 32"/>
                  <a:gd name="T13" fmla="*/ 8 h 13"/>
                  <a:gd name="T14" fmla="*/ 10 w 32"/>
                  <a:gd name="T15" fmla="*/ 12 h 13"/>
                  <a:gd name="T16" fmla="*/ 31 w 32"/>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 h="13">
                    <a:moveTo>
                      <a:pt x="31" y="13"/>
                    </a:moveTo>
                    <a:cubicBezTo>
                      <a:pt x="20" y="9"/>
                      <a:pt x="20" y="9"/>
                      <a:pt x="20" y="9"/>
                    </a:cubicBezTo>
                    <a:cubicBezTo>
                      <a:pt x="19" y="9"/>
                      <a:pt x="19" y="9"/>
                      <a:pt x="18" y="8"/>
                    </a:cubicBezTo>
                    <a:cubicBezTo>
                      <a:pt x="6" y="1"/>
                      <a:pt x="6" y="1"/>
                      <a:pt x="6" y="1"/>
                    </a:cubicBezTo>
                    <a:cubicBezTo>
                      <a:pt x="4" y="0"/>
                      <a:pt x="2" y="1"/>
                      <a:pt x="1" y="3"/>
                    </a:cubicBezTo>
                    <a:cubicBezTo>
                      <a:pt x="1" y="3"/>
                      <a:pt x="1" y="3"/>
                      <a:pt x="1" y="3"/>
                    </a:cubicBezTo>
                    <a:cubicBezTo>
                      <a:pt x="0" y="4"/>
                      <a:pt x="0" y="7"/>
                      <a:pt x="2" y="8"/>
                    </a:cubicBezTo>
                    <a:cubicBezTo>
                      <a:pt x="10" y="12"/>
                      <a:pt x="10" y="12"/>
                      <a:pt x="10" y="12"/>
                    </a:cubicBezTo>
                    <a:cubicBezTo>
                      <a:pt x="10" y="12"/>
                      <a:pt x="32" y="13"/>
                      <a:pt x="31" y="13"/>
                    </a:cubicBezTo>
                    <a:close/>
                  </a:path>
                </a:pathLst>
              </a:custGeom>
              <a:solidFill>
                <a:srgbClr val="F5C08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0" name="ExtraShape8">
                <a:extLst>
                  <a:ext uri="{FF2B5EF4-FFF2-40B4-BE49-F238E27FC236}">
                    <a16:creationId xmlns:a16="http://schemas.microsoft.com/office/drawing/2014/main" id="{FF096CA1-A326-4939-90EF-47F57016ABEE}"/>
                  </a:ext>
                </a:extLst>
              </p:cNvPr>
              <p:cNvSpPr/>
              <p:nvPr/>
            </p:nvSpPr>
            <p:spPr bwMode="auto">
              <a:xfrm>
                <a:off x="4384054" y="3545468"/>
                <a:ext cx="571210" cy="329854"/>
              </a:xfrm>
              <a:custGeom>
                <a:avLst/>
                <a:gdLst>
                  <a:gd name="T0" fmla="*/ 60 w 68"/>
                  <a:gd name="T1" fmla="*/ 20 h 39"/>
                  <a:gd name="T2" fmla="*/ 29 w 68"/>
                  <a:gd name="T3" fmla="*/ 19 h 39"/>
                  <a:gd name="T4" fmla="*/ 16 w 68"/>
                  <a:gd name="T5" fmla="*/ 13 h 39"/>
                  <a:gd name="T6" fmla="*/ 7 w 68"/>
                  <a:gd name="T7" fmla="*/ 2 h 39"/>
                  <a:gd name="T8" fmla="*/ 2 w 68"/>
                  <a:gd name="T9" fmla="*/ 2 h 39"/>
                  <a:gd name="T10" fmla="*/ 2 w 68"/>
                  <a:gd name="T11" fmla="*/ 2 h 39"/>
                  <a:gd name="T12" fmla="*/ 1 w 68"/>
                  <a:gd name="T13" fmla="*/ 7 h 39"/>
                  <a:gd name="T14" fmla="*/ 12 w 68"/>
                  <a:gd name="T15" fmla="*/ 20 h 39"/>
                  <a:gd name="T16" fmla="*/ 25 w 68"/>
                  <a:gd name="T17" fmla="*/ 28 h 39"/>
                  <a:gd name="T18" fmla="*/ 27 w 68"/>
                  <a:gd name="T19" fmla="*/ 29 h 39"/>
                  <a:gd name="T20" fmla="*/ 50 w 68"/>
                  <a:gd name="T21" fmla="*/ 35 h 39"/>
                  <a:gd name="T22" fmla="*/ 62 w 68"/>
                  <a:gd name="T23" fmla="*/ 39 h 39"/>
                  <a:gd name="T24" fmla="*/ 68 w 68"/>
                  <a:gd name="T25" fmla="*/ 25 h 39"/>
                  <a:gd name="T26" fmla="*/ 60 w 68"/>
                  <a:gd name="T27" fmla="*/ 2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8" h="39">
                    <a:moveTo>
                      <a:pt x="60" y="20"/>
                    </a:moveTo>
                    <a:cubicBezTo>
                      <a:pt x="51" y="16"/>
                      <a:pt x="29" y="19"/>
                      <a:pt x="29" y="19"/>
                    </a:cubicBezTo>
                    <a:cubicBezTo>
                      <a:pt x="16" y="13"/>
                      <a:pt x="16" y="13"/>
                      <a:pt x="16" y="13"/>
                    </a:cubicBezTo>
                    <a:cubicBezTo>
                      <a:pt x="7" y="2"/>
                      <a:pt x="7" y="2"/>
                      <a:pt x="7" y="2"/>
                    </a:cubicBezTo>
                    <a:cubicBezTo>
                      <a:pt x="6" y="1"/>
                      <a:pt x="4" y="0"/>
                      <a:pt x="2" y="2"/>
                    </a:cubicBezTo>
                    <a:cubicBezTo>
                      <a:pt x="2" y="2"/>
                      <a:pt x="2" y="2"/>
                      <a:pt x="2" y="2"/>
                    </a:cubicBezTo>
                    <a:cubicBezTo>
                      <a:pt x="0" y="3"/>
                      <a:pt x="0" y="5"/>
                      <a:pt x="1" y="7"/>
                    </a:cubicBezTo>
                    <a:cubicBezTo>
                      <a:pt x="12" y="20"/>
                      <a:pt x="12" y="20"/>
                      <a:pt x="12" y="20"/>
                    </a:cubicBezTo>
                    <a:cubicBezTo>
                      <a:pt x="12" y="20"/>
                      <a:pt x="21" y="26"/>
                      <a:pt x="25" y="28"/>
                    </a:cubicBezTo>
                    <a:cubicBezTo>
                      <a:pt x="25" y="28"/>
                      <a:pt x="26" y="29"/>
                      <a:pt x="27" y="29"/>
                    </a:cubicBezTo>
                    <a:cubicBezTo>
                      <a:pt x="31" y="30"/>
                      <a:pt x="41" y="35"/>
                      <a:pt x="50" y="35"/>
                    </a:cubicBezTo>
                    <a:cubicBezTo>
                      <a:pt x="62" y="39"/>
                      <a:pt x="62" y="39"/>
                      <a:pt x="62" y="39"/>
                    </a:cubicBezTo>
                    <a:cubicBezTo>
                      <a:pt x="68" y="25"/>
                      <a:pt x="68" y="25"/>
                      <a:pt x="68" y="25"/>
                    </a:cubicBezTo>
                    <a:lnTo>
                      <a:pt x="60" y="20"/>
                    </a:lnTo>
                    <a:close/>
                  </a:path>
                </a:pathLst>
              </a:custGeom>
              <a:solidFill>
                <a:srgbClr val="FFCF9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1" name="ExtraShape9">
                <a:extLst>
                  <a:ext uri="{FF2B5EF4-FFF2-40B4-BE49-F238E27FC236}">
                    <a16:creationId xmlns:a16="http://schemas.microsoft.com/office/drawing/2014/main" id="{799FD84D-C617-4B2C-A134-E731571C2A90}"/>
                  </a:ext>
                </a:extLst>
              </p:cNvPr>
              <p:cNvSpPr/>
              <p:nvPr/>
            </p:nvSpPr>
            <p:spPr bwMode="auto">
              <a:xfrm>
                <a:off x="4854700" y="3722463"/>
                <a:ext cx="160904" cy="213199"/>
              </a:xfrm>
              <a:custGeom>
                <a:avLst/>
                <a:gdLst>
                  <a:gd name="T0" fmla="*/ 0 w 40"/>
                  <a:gd name="T1" fmla="*/ 42 h 53"/>
                  <a:gd name="T2" fmla="*/ 17 w 40"/>
                  <a:gd name="T3" fmla="*/ 0 h 53"/>
                  <a:gd name="T4" fmla="*/ 40 w 40"/>
                  <a:gd name="T5" fmla="*/ 9 h 53"/>
                  <a:gd name="T6" fmla="*/ 23 w 40"/>
                  <a:gd name="T7" fmla="*/ 53 h 53"/>
                  <a:gd name="T8" fmla="*/ 0 w 40"/>
                  <a:gd name="T9" fmla="*/ 42 h 53"/>
                </a:gdLst>
                <a:ahLst/>
                <a:cxnLst>
                  <a:cxn ang="0">
                    <a:pos x="T0" y="T1"/>
                  </a:cxn>
                  <a:cxn ang="0">
                    <a:pos x="T2" y="T3"/>
                  </a:cxn>
                  <a:cxn ang="0">
                    <a:pos x="T4" y="T5"/>
                  </a:cxn>
                  <a:cxn ang="0">
                    <a:pos x="T6" y="T7"/>
                  </a:cxn>
                  <a:cxn ang="0">
                    <a:pos x="T8" y="T9"/>
                  </a:cxn>
                </a:cxnLst>
                <a:rect l="0" t="0" r="r" b="b"/>
                <a:pathLst>
                  <a:path w="40" h="53">
                    <a:moveTo>
                      <a:pt x="0" y="42"/>
                    </a:moveTo>
                    <a:lnTo>
                      <a:pt x="17" y="0"/>
                    </a:lnTo>
                    <a:lnTo>
                      <a:pt x="40" y="9"/>
                    </a:lnTo>
                    <a:lnTo>
                      <a:pt x="23" y="53"/>
                    </a:lnTo>
                    <a:lnTo>
                      <a:pt x="0" y="42"/>
                    </a:lnTo>
                    <a:close/>
                  </a:path>
                </a:pathLst>
              </a:custGeom>
              <a:solidFill>
                <a:srgbClr val="DADAD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2" name="ExtraShape1">
                <a:extLst>
                  <a:ext uri="{FF2B5EF4-FFF2-40B4-BE49-F238E27FC236}">
                    <a16:creationId xmlns:a16="http://schemas.microsoft.com/office/drawing/2014/main" id="{23AA0ADF-F974-4EE8-8BA1-39A68CE78DC4}"/>
                  </a:ext>
                </a:extLst>
              </p:cNvPr>
              <p:cNvSpPr/>
              <p:nvPr/>
            </p:nvSpPr>
            <p:spPr bwMode="auto">
              <a:xfrm>
                <a:off x="4886881" y="3867276"/>
                <a:ext cx="36205" cy="36205"/>
              </a:xfrm>
              <a:custGeom>
                <a:avLst/>
                <a:gdLst>
                  <a:gd name="T0" fmla="*/ 2 w 4"/>
                  <a:gd name="T1" fmla="*/ 3 h 4"/>
                  <a:gd name="T2" fmla="*/ 4 w 4"/>
                  <a:gd name="T3" fmla="*/ 2 h 4"/>
                  <a:gd name="T4" fmla="*/ 3 w 4"/>
                  <a:gd name="T5" fmla="*/ 0 h 4"/>
                  <a:gd name="T6" fmla="*/ 1 w 4"/>
                  <a:gd name="T7" fmla="*/ 1 h 4"/>
                  <a:gd name="T8" fmla="*/ 2 w 4"/>
                  <a:gd name="T9" fmla="*/ 3 h 4"/>
                </a:gdLst>
                <a:ahLst/>
                <a:cxnLst>
                  <a:cxn ang="0">
                    <a:pos x="T0" y="T1"/>
                  </a:cxn>
                  <a:cxn ang="0">
                    <a:pos x="T2" y="T3"/>
                  </a:cxn>
                  <a:cxn ang="0">
                    <a:pos x="T4" y="T5"/>
                  </a:cxn>
                  <a:cxn ang="0">
                    <a:pos x="T6" y="T7"/>
                  </a:cxn>
                  <a:cxn ang="0">
                    <a:pos x="T8" y="T9"/>
                  </a:cxn>
                </a:cxnLst>
                <a:rect l="0" t="0" r="r" b="b"/>
                <a:pathLst>
                  <a:path w="4" h="4">
                    <a:moveTo>
                      <a:pt x="2" y="3"/>
                    </a:moveTo>
                    <a:cubicBezTo>
                      <a:pt x="3" y="4"/>
                      <a:pt x="4" y="3"/>
                      <a:pt x="4" y="2"/>
                    </a:cubicBezTo>
                    <a:cubicBezTo>
                      <a:pt x="4" y="1"/>
                      <a:pt x="4" y="0"/>
                      <a:pt x="3" y="0"/>
                    </a:cubicBezTo>
                    <a:cubicBezTo>
                      <a:pt x="2" y="0"/>
                      <a:pt x="1" y="0"/>
                      <a:pt x="1" y="1"/>
                    </a:cubicBezTo>
                    <a:cubicBezTo>
                      <a:pt x="0" y="2"/>
                      <a:pt x="1" y="3"/>
                      <a:pt x="2" y="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3" name="ExtraShape2">
                <a:extLst>
                  <a:ext uri="{FF2B5EF4-FFF2-40B4-BE49-F238E27FC236}">
                    <a16:creationId xmlns:a16="http://schemas.microsoft.com/office/drawing/2014/main" id="{027F7F6C-C188-48E3-B517-43797C89D34A}"/>
                  </a:ext>
                </a:extLst>
              </p:cNvPr>
              <p:cNvSpPr/>
              <p:nvPr/>
            </p:nvSpPr>
            <p:spPr bwMode="auto">
              <a:xfrm>
                <a:off x="7533756" y="3513287"/>
                <a:ext cx="237335" cy="261471"/>
              </a:xfrm>
              <a:custGeom>
                <a:avLst/>
                <a:gdLst>
                  <a:gd name="T0" fmla="*/ 2 w 28"/>
                  <a:gd name="T1" fmla="*/ 23 h 31"/>
                  <a:gd name="T2" fmla="*/ 5 w 28"/>
                  <a:gd name="T3" fmla="*/ 21 h 31"/>
                  <a:gd name="T4" fmla="*/ 9 w 28"/>
                  <a:gd name="T5" fmla="*/ 18 h 31"/>
                  <a:gd name="T6" fmla="*/ 12 w 28"/>
                  <a:gd name="T7" fmla="*/ 8 h 31"/>
                  <a:gd name="T8" fmla="*/ 15 w 28"/>
                  <a:gd name="T9" fmla="*/ 6 h 31"/>
                  <a:gd name="T10" fmla="*/ 16 w 28"/>
                  <a:gd name="T11" fmla="*/ 2 h 31"/>
                  <a:gd name="T12" fmla="*/ 21 w 28"/>
                  <a:gd name="T13" fmla="*/ 0 h 31"/>
                  <a:gd name="T14" fmla="*/ 21 w 28"/>
                  <a:gd name="T15" fmla="*/ 0 h 31"/>
                  <a:gd name="T16" fmla="*/ 22 w 28"/>
                  <a:gd name="T17" fmla="*/ 1 h 31"/>
                  <a:gd name="T18" fmla="*/ 26 w 28"/>
                  <a:gd name="T19" fmla="*/ 1 h 31"/>
                  <a:gd name="T20" fmla="*/ 26 w 28"/>
                  <a:gd name="T21" fmla="*/ 1 h 31"/>
                  <a:gd name="T22" fmla="*/ 27 w 28"/>
                  <a:gd name="T23" fmla="*/ 6 h 31"/>
                  <a:gd name="T24" fmla="*/ 20 w 28"/>
                  <a:gd name="T25" fmla="*/ 19 h 31"/>
                  <a:gd name="T26" fmla="*/ 20 w 28"/>
                  <a:gd name="T27" fmla="*/ 20 h 31"/>
                  <a:gd name="T28" fmla="*/ 20 w 28"/>
                  <a:gd name="T29" fmla="*/ 20 h 31"/>
                  <a:gd name="T30" fmla="*/ 20 w 28"/>
                  <a:gd name="T31" fmla="*/ 20 h 31"/>
                  <a:gd name="T32" fmla="*/ 20 w 28"/>
                  <a:gd name="T33" fmla="*/ 20 h 31"/>
                  <a:gd name="T34" fmla="*/ 19 w 28"/>
                  <a:gd name="T35" fmla="*/ 21 h 31"/>
                  <a:gd name="T36" fmla="*/ 19 w 28"/>
                  <a:gd name="T37" fmla="*/ 21 h 31"/>
                  <a:gd name="T38" fmla="*/ 7 w 28"/>
                  <a:gd name="T39" fmla="*/ 29 h 31"/>
                  <a:gd name="T40" fmla="*/ 2 w 28"/>
                  <a:gd name="T41" fmla="*/ 28 h 31"/>
                  <a:gd name="T42" fmla="*/ 1 w 28"/>
                  <a:gd name="T43" fmla="*/ 28 h 31"/>
                  <a:gd name="T44" fmla="*/ 2 w 28"/>
                  <a:gd name="T45" fmla="*/ 23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8" h="31">
                    <a:moveTo>
                      <a:pt x="2" y="23"/>
                    </a:moveTo>
                    <a:cubicBezTo>
                      <a:pt x="5" y="21"/>
                      <a:pt x="5" y="21"/>
                      <a:pt x="5" y="21"/>
                    </a:cubicBezTo>
                    <a:cubicBezTo>
                      <a:pt x="9" y="18"/>
                      <a:pt x="9" y="18"/>
                      <a:pt x="9" y="18"/>
                    </a:cubicBezTo>
                    <a:cubicBezTo>
                      <a:pt x="12" y="8"/>
                      <a:pt x="12" y="8"/>
                      <a:pt x="12" y="8"/>
                    </a:cubicBezTo>
                    <a:cubicBezTo>
                      <a:pt x="13" y="7"/>
                      <a:pt x="14" y="6"/>
                      <a:pt x="15" y="6"/>
                    </a:cubicBezTo>
                    <a:cubicBezTo>
                      <a:pt x="16" y="2"/>
                      <a:pt x="16" y="2"/>
                      <a:pt x="16" y="2"/>
                    </a:cubicBezTo>
                    <a:cubicBezTo>
                      <a:pt x="17" y="1"/>
                      <a:pt x="19" y="0"/>
                      <a:pt x="21" y="0"/>
                    </a:cubicBezTo>
                    <a:cubicBezTo>
                      <a:pt x="21" y="0"/>
                      <a:pt x="21" y="0"/>
                      <a:pt x="21" y="0"/>
                    </a:cubicBezTo>
                    <a:cubicBezTo>
                      <a:pt x="21" y="1"/>
                      <a:pt x="22" y="1"/>
                      <a:pt x="22" y="1"/>
                    </a:cubicBezTo>
                    <a:cubicBezTo>
                      <a:pt x="23" y="1"/>
                      <a:pt x="25" y="0"/>
                      <a:pt x="26" y="1"/>
                    </a:cubicBezTo>
                    <a:cubicBezTo>
                      <a:pt x="26" y="1"/>
                      <a:pt x="26" y="1"/>
                      <a:pt x="26" y="1"/>
                    </a:cubicBezTo>
                    <a:cubicBezTo>
                      <a:pt x="28" y="2"/>
                      <a:pt x="28" y="4"/>
                      <a:pt x="27" y="6"/>
                    </a:cubicBezTo>
                    <a:cubicBezTo>
                      <a:pt x="20" y="19"/>
                      <a:pt x="20" y="19"/>
                      <a:pt x="20" y="19"/>
                    </a:cubicBezTo>
                    <a:cubicBezTo>
                      <a:pt x="20" y="20"/>
                      <a:pt x="20" y="20"/>
                      <a:pt x="20" y="20"/>
                    </a:cubicBezTo>
                    <a:cubicBezTo>
                      <a:pt x="20" y="20"/>
                      <a:pt x="20" y="20"/>
                      <a:pt x="20" y="20"/>
                    </a:cubicBezTo>
                    <a:cubicBezTo>
                      <a:pt x="20" y="20"/>
                      <a:pt x="20" y="20"/>
                      <a:pt x="20" y="20"/>
                    </a:cubicBezTo>
                    <a:cubicBezTo>
                      <a:pt x="20" y="20"/>
                      <a:pt x="20" y="20"/>
                      <a:pt x="20" y="20"/>
                    </a:cubicBezTo>
                    <a:cubicBezTo>
                      <a:pt x="19" y="21"/>
                      <a:pt x="19" y="21"/>
                      <a:pt x="19" y="21"/>
                    </a:cubicBezTo>
                    <a:cubicBezTo>
                      <a:pt x="19" y="21"/>
                      <a:pt x="19" y="21"/>
                      <a:pt x="19" y="21"/>
                    </a:cubicBezTo>
                    <a:cubicBezTo>
                      <a:pt x="7" y="29"/>
                      <a:pt x="7" y="29"/>
                      <a:pt x="7" y="29"/>
                    </a:cubicBezTo>
                    <a:cubicBezTo>
                      <a:pt x="5" y="31"/>
                      <a:pt x="3" y="30"/>
                      <a:pt x="2" y="28"/>
                    </a:cubicBezTo>
                    <a:cubicBezTo>
                      <a:pt x="1" y="28"/>
                      <a:pt x="1" y="28"/>
                      <a:pt x="1" y="28"/>
                    </a:cubicBezTo>
                    <a:cubicBezTo>
                      <a:pt x="0" y="27"/>
                      <a:pt x="1" y="24"/>
                      <a:pt x="2" y="23"/>
                    </a:cubicBezTo>
                    <a:close/>
                  </a:path>
                </a:pathLst>
              </a:custGeom>
              <a:solidFill>
                <a:srgbClr val="F5C08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4" name="ExtraShape1">
                <a:extLst>
                  <a:ext uri="{FF2B5EF4-FFF2-40B4-BE49-F238E27FC236}">
                    <a16:creationId xmlns:a16="http://schemas.microsoft.com/office/drawing/2014/main" id="{CB214F33-F2FA-4E63-96F6-43114475F4CC}"/>
                  </a:ext>
                </a:extLst>
              </p:cNvPr>
              <p:cNvSpPr/>
              <p:nvPr/>
            </p:nvSpPr>
            <p:spPr bwMode="auto">
              <a:xfrm>
                <a:off x="7292399" y="3605806"/>
                <a:ext cx="273537" cy="108612"/>
              </a:xfrm>
              <a:custGeom>
                <a:avLst/>
                <a:gdLst>
                  <a:gd name="T0" fmla="*/ 1 w 33"/>
                  <a:gd name="T1" fmla="*/ 13 h 13"/>
                  <a:gd name="T2" fmla="*/ 12 w 33"/>
                  <a:gd name="T3" fmla="*/ 9 h 13"/>
                  <a:gd name="T4" fmla="*/ 15 w 33"/>
                  <a:gd name="T5" fmla="*/ 8 h 13"/>
                  <a:gd name="T6" fmla="*/ 26 w 33"/>
                  <a:gd name="T7" fmla="*/ 1 h 13"/>
                  <a:gd name="T8" fmla="*/ 31 w 33"/>
                  <a:gd name="T9" fmla="*/ 3 h 13"/>
                  <a:gd name="T10" fmla="*/ 31 w 33"/>
                  <a:gd name="T11" fmla="*/ 3 h 13"/>
                  <a:gd name="T12" fmla="*/ 30 w 33"/>
                  <a:gd name="T13" fmla="*/ 8 h 13"/>
                  <a:gd name="T14" fmla="*/ 23 w 33"/>
                  <a:gd name="T15" fmla="*/ 12 h 13"/>
                  <a:gd name="T16" fmla="*/ 1 w 33"/>
                  <a:gd name="T17" fmla="*/ 13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13">
                    <a:moveTo>
                      <a:pt x="1" y="13"/>
                    </a:moveTo>
                    <a:cubicBezTo>
                      <a:pt x="12" y="9"/>
                      <a:pt x="12" y="9"/>
                      <a:pt x="12" y="9"/>
                    </a:cubicBezTo>
                    <a:cubicBezTo>
                      <a:pt x="13" y="9"/>
                      <a:pt x="14" y="9"/>
                      <a:pt x="15" y="8"/>
                    </a:cubicBezTo>
                    <a:cubicBezTo>
                      <a:pt x="26" y="1"/>
                      <a:pt x="26" y="1"/>
                      <a:pt x="26" y="1"/>
                    </a:cubicBezTo>
                    <a:cubicBezTo>
                      <a:pt x="28" y="0"/>
                      <a:pt x="30" y="1"/>
                      <a:pt x="31" y="3"/>
                    </a:cubicBezTo>
                    <a:cubicBezTo>
                      <a:pt x="31" y="3"/>
                      <a:pt x="31" y="3"/>
                      <a:pt x="31" y="3"/>
                    </a:cubicBezTo>
                    <a:cubicBezTo>
                      <a:pt x="33" y="4"/>
                      <a:pt x="32" y="7"/>
                      <a:pt x="30" y="8"/>
                    </a:cubicBezTo>
                    <a:cubicBezTo>
                      <a:pt x="23" y="12"/>
                      <a:pt x="23" y="12"/>
                      <a:pt x="23" y="12"/>
                    </a:cubicBezTo>
                    <a:cubicBezTo>
                      <a:pt x="23" y="12"/>
                      <a:pt x="0" y="13"/>
                      <a:pt x="1" y="13"/>
                    </a:cubicBezTo>
                    <a:close/>
                  </a:path>
                </a:pathLst>
              </a:custGeom>
              <a:solidFill>
                <a:srgbClr val="F5C08C"/>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5" name="ExtraShape2">
                <a:extLst>
                  <a:ext uri="{FF2B5EF4-FFF2-40B4-BE49-F238E27FC236}">
                    <a16:creationId xmlns:a16="http://schemas.microsoft.com/office/drawing/2014/main" id="{8BB6870C-63D9-419A-897D-E3DB048FB89A}"/>
                  </a:ext>
                </a:extLst>
              </p:cNvPr>
              <p:cNvSpPr/>
              <p:nvPr/>
            </p:nvSpPr>
            <p:spPr bwMode="auto">
              <a:xfrm>
                <a:off x="7224014" y="3545468"/>
                <a:ext cx="579255" cy="329854"/>
              </a:xfrm>
              <a:custGeom>
                <a:avLst/>
                <a:gdLst>
                  <a:gd name="T0" fmla="*/ 8 w 69"/>
                  <a:gd name="T1" fmla="*/ 20 h 39"/>
                  <a:gd name="T2" fmla="*/ 40 w 69"/>
                  <a:gd name="T3" fmla="*/ 19 h 39"/>
                  <a:gd name="T4" fmla="*/ 52 w 69"/>
                  <a:gd name="T5" fmla="*/ 13 h 39"/>
                  <a:gd name="T6" fmla="*/ 61 w 69"/>
                  <a:gd name="T7" fmla="*/ 2 h 39"/>
                  <a:gd name="T8" fmla="*/ 67 w 69"/>
                  <a:gd name="T9" fmla="*/ 2 h 39"/>
                  <a:gd name="T10" fmla="*/ 67 w 69"/>
                  <a:gd name="T11" fmla="*/ 2 h 39"/>
                  <a:gd name="T12" fmla="*/ 67 w 69"/>
                  <a:gd name="T13" fmla="*/ 7 h 39"/>
                  <a:gd name="T14" fmla="*/ 56 w 69"/>
                  <a:gd name="T15" fmla="*/ 20 h 39"/>
                  <a:gd name="T16" fmla="*/ 44 w 69"/>
                  <a:gd name="T17" fmla="*/ 28 h 39"/>
                  <a:gd name="T18" fmla="*/ 42 w 69"/>
                  <a:gd name="T19" fmla="*/ 29 h 39"/>
                  <a:gd name="T20" fmla="*/ 18 w 69"/>
                  <a:gd name="T21" fmla="*/ 35 h 39"/>
                  <a:gd name="T22" fmla="*/ 6 w 69"/>
                  <a:gd name="T23" fmla="*/ 39 h 39"/>
                  <a:gd name="T24" fmla="*/ 0 w 69"/>
                  <a:gd name="T25" fmla="*/ 25 h 39"/>
                  <a:gd name="T26" fmla="*/ 8 w 69"/>
                  <a:gd name="T27" fmla="*/ 20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9" h="39">
                    <a:moveTo>
                      <a:pt x="8" y="20"/>
                    </a:moveTo>
                    <a:cubicBezTo>
                      <a:pt x="18" y="16"/>
                      <a:pt x="40" y="19"/>
                      <a:pt x="40" y="19"/>
                    </a:cubicBezTo>
                    <a:cubicBezTo>
                      <a:pt x="52" y="13"/>
                      <a:pt x="52" y="13"/>
                      <a:pt x="52" y="13"/>
                    </a:cubicBezTo>
                    <a:cubicBezTo>
                      <a:pt x="61" y="2"/>
                      <a:pt x="61" y="2"/>
                      <a:pt x="61" y="2"/>
                    </a:cubicBezTo>
                    <a:cubicBezTo>
                      <a:pt x="63" y="1"/>
                      <a:pt x="65" y="0"/>
                      <a:pt x="67" y="2"/>
                    </a:cubicBezTo>
                    <a:cubicBezTo>
                      <a:pt x="67" y="2"/>
                      <a:pt x="67" y="2"/>
                      <a:pt x="67" y="2"/>
                    </a:cubicBezTo>
                    <a:cubicBezTo>
                      <a:pt x="68" y="3"/>
                      <a:pt x="69" y="5"/>
                      <a:pt x="67" y="7"/>
                    </a:cubicBezTo>
                    <a:cubicBezTo>
                      <a:pt x="56" y="20"/>
                      <a:pt x="56" y="20"/>
                      <a:pt x="56" y="20"/>
                    </a:cubicBezTo>
                    <a:cubicBezTo>
                      <a:pt x="56" y="20"/>
                      <a:pt x="47" y="26"/>
                      <a:pt x="44" y="28"/>
                    </a:cubicBezTo>
                    <a:cubicBezTo>
                      <a:pt x="43" y="28"/>
                      <a:pt x="42" y="29"/>
                      <a:pt x="42" y="29"/>
                    </a:cubicBezTo>
                    <a:cubicBezTo>
                      <a:pt x="38" y="30"/>
                      <a:pt x="28" y="35"/>
                      <a:pt x="18" y="35"/>
                    </a:cubicBezTo>
                    <a:cubicBezTo>
                      <a:pt x="6" y="39"/>
                      <a:pt x="6" y="39"/>
                      <a:pt x="6" y="39"/>
                    </a:cubicBezTo>
                    <a:cubicBezTo>
                      <a:pt x="0" y="25"/>
                      <a:pt x="0" y="25"/>
                      <a:pt x="0" y="25"/>
                    </a:cubicBezTo>
                    <a:lnTo>
                      <a:pt x="8" y="20"/>
                    </a:lnTo>
                    <a:close/>
                  </a:path>
                </a:pathLst>
              </a:custGeom>
              <a:solidFill>
                <a:srgbClr val="FFCF9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6" name="ExtraShape3">
                <a:extLst>
                  <a:ext uri="{FF2B5EF4-FFF2-40B4-BE49-F238E27FC236}">
                    <a16:creationId xmlns:a16="http://schemas.microsoft.com/office/drawing/2014/main" id="{D9753783-751F-48CC-A849-71D554048238}"/>
                  </a:ext>
                </a:extLst>
              </p:cNvPr>
              <p:cNvSpPr/>
              <p:nvPr/>
            </p:nvSpPr>
            <p:spPr bwMode="auto">
              <a:xfrm>
                <a:off x="7171721" y="3722463"/>
                <a:ext cx="152859" cy="213199"/>
              </a:xfrm>
              <a:custGeom>
                <a:avLst/>
                <a:gdLst>
                  <a:gd name="T0" fmla="*/ 38 w 38"/>
                  <a:gd name="T1" fmla="*/ 42 h 53"/>
                  <a:gd name="T2" fmla="*/ 23 w 38"/>
                  <a:gd name="T3" fmla="*/ 0 h 53"/>
                  <a:gd name="T4" fmla="*/ 0 w 38"/>
                  <a:gd name="T5" fmla="*/ 9 h 53"/>
                  <a:gd name="T6" fmla="*/ 17 w 38"/>
                  <a:gd name="T7" fmla="*/ 53 h 53"/>
                  <a:gd name="T8" fmla="*/ 38 w 38"/>
                  <a:gd name="T9" fmla="*/ 42 h 53"/>
                </a:gdLst>
                <a:ahLst/>
                <a:cxnLst>
                  <a:cxn ang="0">
                    <a:pos x="T0" y="T1"/>
                  </a:cxn>
                  <a:cxn ang="0">
                    <a:pos x="T2" y="T3"/>
                  </a:cxn>
                  <a:cxn ang="0">
                    <a:pos x="T4" y="T5"/>
                  </a:cxn>
                  <a:cxn ang="0">
                    <a:pos x="T6" y="T7"/>
                  </a:cxn>
                  <a:cxn ang="0">
                    <a:pos x="T8" y="T9"/>
                  </a:cxn>
                </a:cxnLst>
                <a:rect l="0" t="0" r="r" b="b"/>
                <a:pathLst>
                  <a:path w="38" h="53">
                    <a:moveTo>
                      <a:pt x="38" y="42"/>
                    </a:moveTo>
                    <a:lnTo>
                      <a:pt x="23" y="0"/>
                    </a:lnTo>
                    <a:lnTo>
                      <a:pt x="0" y="9"/>
                    </a:lnTo>
                    <a:lnTo>
                      <a:pt x="17" y="53"/>
                    </a:lnTo>
                    <a:lnTo>
                      <a:pt x="38" y="42"/>
                    </a:lnTo>
                    <a:close/>
                  </a:path>
                </a:pathLst>
              </a:custGeom>
              <a:solidFill>
                <a:srgbClr val="DADAD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7" name="ExtraShape4">
                <a:extLst>
                  <a:ext uri="{FF2B5EF4-FFF2-40B4-BE49-F238E27FC236}">
                    <a16:creationId xmlns:a16="http://schemas.microsoft.com/office/drawing/2014/main" id="{3A60DE95-C5AA-4AC0-B0D7-5F29EE2953D6}"/>
                  </a:ext>
                </a:extLst>
              </p:cNvPr>
              <p:cNvSpPr/>
              <p:nvPr/>
            </p:nvSpPr>
            <p:spPr bwMode="auto">
              <a:xfrm>
                <a:off x="7256195" y="3867276"/>
                <a:ext cx="36205" cy="36205"/>
              </a:xfrm>
              <a:custGeom>
                <a:avLst/>
                <a:gdLst>
                  <a:gd name="T0" fmla="*/ 3 w 4"/>
                  <a:gd name="T1" fmla="*/ 3 h 4"/>
                  <a:gd name="T2" fmla="*/ 0 w 4"/>
                  <a:gd name="T3" fmla="*/ 2 h 4"/>
                  <a:gd name="T4" fmla="*/ 1 w 4"/>
                  <a:gd name="T5" fmla="*/ 0 h 4"/>
                  <a:gd name="T6" fmla="*/ 4 w 4"/>
                  <a:gd name="T7" fmla="*/ 1 h 4"/>
                  <a:gd name="T8" fmla="*/ 3 w 4"/>
                  <a:gd name="T9" fmla="*/ 3 h 4"/>
                </a:gdLst>
                <a:ahLst/>
                <a:cxnLst>
                  <a:cxn ang="0">
                    <a:pos x="T0" y="T1"/>
                  </a:cxn>
                  <a:cxn ang="0">
                    <a:pos x="T2" y="T3"/>
                  </a:cxn>
                  <a:cxn ang="0">
                    <a:pos x="T4" y="T5"/>
                  </a:cxn>
                  <a:cxn ang="0">
                    <a:pos x="T6" y="T7"/>
                  </a:cxn>
                  <a:cxn ang="0">
                    <a:pos x="T8" y="T9"/>
                  </a:cxn>
                </a:cxnLst>
                <a:rect l="0" t="0" r="r" b="b"/>
                <a:pathLst>
                  <a:path w="4" h="4">
                    <a:moveTo>
                      <a:pt x="3" y="3"/>
                    </a:moveTo>
                    <a:cubicBezTo>
                      <a:pt x="2" y="4"/>
                      <a:pt x="1" y="3"/>
                      <a:pt x="0" y="2"/>
                    </a:cubicBezTo>
                    <a:cubicBezTo>
                      <a:pt x="0" y="1"/>
                      <a:pt x="0" y="0"/>
                      <a:pt x="1" y="0"/>
                    </a:cubicBezTo>
                    <a:cubicBezTo>
                      <a:pt x="2" y="0"/>
                      <a:pt x="4" y="0"/>
                      <a:pt x="4" y="1"/>
                    </a:cubicBezTo>
                    <a:cubicBezTo>
                      <a:pt x="4" y="2"/>
                      <a:pt x="4" y="3"/>
                      <a:pt x="3" y="3"/>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8" name="ExtraShape5">
                <a:extLst>
                  <a:ext uri="{FF2B5EF4-FFF2-40B4-BE49-F238E27FC236}">
                    <a16:creationId xmlns:a16="http://schemas.microsoft.com/office/drawing/2014/main" id="{14CD1773-8ACC-483E-9BBF-CC17BFB15A6C}"/>
                  </a:ext>
                </a:extLst>
              </p:cNvPr>
              <p:cNvSpPr/>
              <p:nvPr/>
            </p:nvSpPr>
            <p:spPr bwMode="auto">
              <a:xfrm>
                <a:off x="5989075" y="3537423"/>
                <a:ext cx="201130" cy="744183"/>
              </a:xfrm>
              <a:custGeom>
                <a:avLst/>
                <a:gdLst>
                  <a:gd name="T0" fmla="*/ 17 w 50"/>
                  <a:gd name="T1" fmla="*/ 0 h 185"/>
                  <a:gd name="T2" fmla="*/ 0 w 50"/>
                  <a:gd name="T3" fmla="*/ 164 h 185"/>
                  <a:gd name="T4" fmla="*/ 25 w 50"/>
                  <a:gd name="T5" fmla="*/ 185 h 185"/>
                  <a:gd name="T6" fmla="*/ 50 w 50"/>
                  <a:gd name="T7" fmla="*/ 164 h 185"/>
                  <a:gd name="T8" fmla="*/ 35 w 50"/>
                  <a:gd name="T9" fmla="*/ 0 h 185"/>
                  <a:gd name="T10" fmla="*/ 17 w 50"/>
                  <a:gd name="T11" fmla="*/ 0 h 185"/>
                </a:gdLst>
                <a:ahLst/>
                <a:cxnLst>
                  <a:cxn ang="0">
                    <a:pos x="T0" y="T1"/>
                  </a:cxn>
                  <a:cxn ang="0">
                    <a:pos x="T2" y="T3"/>
                  </a:cxn>
                  <a:cxn ang="0">
                    <a:pos x="T4" y="T5"/>
                  </a:cxn>
                  <a:cxn ang="0">
                    <a:pos x="T6" y="T7"/>
                  </a:cxn>
                  <a:cxn ang="0">
                    <a:pos x="T8" y="T9"/>
                  </a:cxn>
                  <a:cxn ang="0">
                    <a:pos x="T10" y="T11"/>
                  </a:cxn>
                </a:cxnLst>
                <a:rect l="0" t="0" r="r" b="b"/>
                <a:pathLst>
                  <a:path w="50" h="185">
                    <a:moveTo>
                      <a:pt x="17" y="0"/>
                    </a:moveTo>
                    <a:lnTo>
                      <a:pt x="0" y="164"/>
                    </a:lnTo>
                    <a:lnTo>
                      <a:pt x="25" y="185"/>
                    </a:lnTo>
                    <a:lnTo>
                      <a:pt x="50" y="164"/>
                    </a:lnTo>
                    <a:lnTo>
                      <a:pt x="35" y="0"/>
                    </a:lnTo>
                    <a:lnTo>
                      <a:pt x="17" y="0"/>
                    </a:lnTo>
                    <a:close/>
                  </a:path>
                </a:pathLst>
              </a:custGeom>
              <a:solidFill>
                <a:srgbClr val="006F8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59" name="ExtraShape1">
                <a:extLst>
                  <a:ext uri="{FF2B5EF4-FFF2-40B4-BE49-F238E27FC236}">
                    <a16:creationId xmlns:a16="http://schemas.microsoft.com/office/drawing/2014/main" id="{01118BAB-78CF-4360-ABE3-E259C9AB41AF}"/>
                  </a:ext>
                </a:extLst>
              </p:cNvPr>
              <p:cNvSpPr/>
              <p:nvPr/>
            </p:nvSpPr>
            <p:spPr bwMode="auto">
              <a:xfrm>
                <a:off x="5904599" y="3082867"/>
                <a:ext cx="370080" cy="329854"/>
              </a:xfrm>
              <a:custGeom>
                <a:avLst/>
                <a:gdLst>
                  <a:gd name="T0" fmla="*/ 0 w 92"/>
                  <a:gd name="T1" fmla="*/ 0 h 82"/>
                  <a:gd name="T2" fmla="*/ 2 w 92"/>
                  <a:gd name="T3" fmla="*/ 13 h 82"/>
                  <a:gd name="T4" fmla="*/ 2 w 92"/>
                  <a:gd name="T5" fmla="*/ 13 h 82"/>
                  <a:gd name="T6" fmla="*/ 2 w 92"/>
                  <a:gd name="T7" fmla="*/ 27 h 82"/>
                  <a:gd name="T8" fmla="*/ 2 w 92"/>
                  <a:gd name="T9" fmla="*/ 29 h 82"/>
                  <a:gd name="T10" fmla="*/ 2 w 92"/>
                  <a:gd name="T11" fmla="*/ 36 h 82"/>
                  <a:gd name="T12" fmla="*/ 2 w 92"/>
                  <a:gd name="T13" fmla="*/ 82 h 82"/>
                  <a:gd name="T14" fmla="*/ 31 w 92"/>
                  <a:gd name="T15" fmla="*/ 82 h 82"/>
                  <a:gd name="T16" fmla="*/ 46 w 92"/>
                  <a:gd name="T17" fmla="*/ 82 h 82"/>
                  <a:gd name="T18" fmla="*/ 46 w 92"/>
                  <a:gd name="T19" fmla="*/ 82 h 82"/>
                  <a:gd name="T20" fmla="*/ 46 w 92"/>
                  <a:gd name="T21" fmla="*/ 82 h 82"/>
                  <a:gd name="T22" fmla="*/ 61 w 92"/>
                  <a:gd name="T23" fmla="*/ 82 h 82"/>
                  <a:gd name="T24" fmla="*/ 90 w 92"/>
                  <a:gd name="T25" fmla="*/ 80 h 82"/>
                  <a:gd name="T26" fmla="*/ 92 w 92"/>
                  <a:gd name="T27" fmla="*/ 36 h 82"/>
                  <a:gd name="T28" fmla="*/ 92 w 92"/>
                  <a:gd name="T29" fmla="*/ 29 h 82"/>
                  <a:gd name="T30" fmla="*/ 92 w 92"/>
                  <a:gd name="T31" fmla="*/ 15 h 82"/>
                  <a:gd name="T32" fmla="*/ 92 w 92"/>
                  <a:gd name="T33" fmla="*/ 15 h 82"/>
                  <a:gd name="T34" fmla="*/ 92 w 92"/>
                  <a:gd name="T35" fmla="*/ 2 h 82"/>
                  <a:gd name="T36" fmla="*/ 0 w 92"/>
                  <a:gd name="T37"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2" h="82">
                    <a:moveTo>
                      <a:pt x="0" y="0"/>
                    </a:moveTo>
                    <a:lnTo>
                      <a:pt x="2" y="13"/>
                    </a:lnTo>
                    <a:lnTo>
                      <a:pt x="2" y="13"/>
                    </a:lnTo>
                    <a:lnTo>
                      <a:pt x="2" y="27"/>
                    </a:lnTo>
                    <a:lnTo>
                      <a:pt x="2" y="29"/>
                    </a:lnTo>
                    <a:lnTo>
                      <a:pt x="2" y="36"/>
                    </a:lnTo>
                    <a:lnTo>
                      <a:pt x="2" y="82"/>
                    </a:lnTo>
                    <a:lnTo>
                      <a:pt x="31" y="82"/>
                    </a:lnTo>
                    <a:lnTo>
                      <a:pt x="46" y="82"/>
                    </a:lnTo>
                    <a:lnTo>
                      <a:pt x="46" y="82"/>
                    </a:lnTo>
                    <a:lnTo>
                      <a:pt x="46" y="82"/>
                    </a:lnTo>
                    <a:lnTo>
                      <a:pt x="61" y="82"/>
                    </a:lnTo>
                    <a:lnTo>
                      <a:pt x="90" y="80"/>
                    </a:lnTo>
                    <a:lnTo>
                      <a:pt x="92" y="36"/>
                    </a:lnTo>
                    <a:lnTo>
                      <a:pt x="92" y="29"/>
                    </a:lnTo>
                    <a:lnTo>
                      <a:pt x="92" y="15"/>
                    </a:lnTo>
                    <a:lnTo>
                      <a:pt x="92" y="15"/>
                    </a:lnTo>
                    <a:lnTo>
                      <a:pt x="92" y="2"/>
                    </a:lnTo>
                    <a:lnTo>
                      <a:pt x="0" y="0"/>
                    </a:lnTo>
                    <a:close/>
                  </a:path>
                </a:pathLst>
              </a:custGeom>
              <a:solidFill>
                <a:srgbClr val="F2C799"/>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0" name="ExtraShape2">
                <a:extLst>
                  <a:ext uri="{FF2B5EF4-FFF2-40B4-BE49-F238E27FC236}">
                    <a16:creationId xmlns:a16="http://schemas.microsoft.com/office/drawing/2014/main" id="{8330EEC9-3C67-48E6-98CA-9FAE3D61266B}"/>
                  </a:ext>
                </a:extLst>
              </p:cNvPr>
              <p:cNvSpPr/>
              <p:nvPr/>
            </p:nvSpPr>
            <p:spPr bwMode="auto">
              <a:xfrm>
                <a:off x="5751740" y="2431205"/>
                <a:ext cx="683843" cy="812566"/>
              </a:xfrm>
              <a:custGeom>
                <a:avLst/>
                <a:gdLst>
                  <a:gd name="T0" fmla="*/ 40 w 81"/>
                  <a:gd name="T1" fmla="*/ 0 h 96"/>
                  <a:gd name="T2" fmla="*/ 73 w 81"/>
                  <a:gd name="T3" fmla="*/ 36 h 96"/>
                  <a:gd name="T4" fmla="*/ 72 w 81"/>
                  <a:gd name="T5" fmla="*/ 44 h 96"/>
                  <a:gd name="T6" fmla="*/ 79 w 81"/>
                  <a:gd name="T7" fmla="*/ 53 h 96"/>
                  <a:gd name="T8" fmla="*/ 73 w 81"/>
                  <a:gd name="T9" fmla="*/ 64 h 96"/>
                  <a:gd name="T10" fmla="*/ 69 w 81"/>
                  <a:gd name="T11" fmla="*/ 63 h 96"/>
                  <a:gd name="T12" fmla="*/ 65 w 81"/>
                  <a:gd name="T13" fmla="*/ 80 h 96"/>
                  <a:gd name="T14" fmla="*/ 58 w 81"/>
                  <a:gd name="T15" fmla="*/ 89 h 96"/>
                  <a:gd name="T16" fmla="*/ 41 w 81"/>
                  <a:gd name="T17" fmla="*/ 96 h 96"/>
                  <a:gd name="T18" fmla="*/ 41 w 81"/>
                  <a:gd name="T19" fmla="*/ 96 h 96"/>
                  <a:gd name="T20" fmla="*/ 40 w 81"/>
                  <a:gd name="T21" fmla="*/ 96 h 96"/>
                  <a:gd name="T22" fmla="*/ 23 w 81"/>
                  <a:gd name="T23" fmla="*/ 90 h 96"/>
                  <a:gd name="T24" fmla="*/ 16 w 81"/>
                  <a:gd name="T25" fmla="*/ 80 h 96"/>
                  <a:gd name="T26" fmla="*/ 12 w 81"/>
                  <a:gd name="T27" fmla="*/ 64 h 96"/>
                  <a:gd name="T28" fmla="*/ 7 w 81"/>
                  <a:gd name="T29" fmla="*/ 65 h 96"/>
                  <a:gd name="T30" fmla="*/ 1 w 81"/>
                  <a:gd name="T31" fmla="*/ 53 h 96"/>
                  <a:gd name="T32" fmla="*/ 8 w 81"/>
                  <a:gd name="T33" fmla="*/ 45 h 96"/>
                  <a:gd name="T34" fmla="*/ 7 w 81"/>
                  <a:gd name="T35" fmla="*/ 37 h 96"/>
                  <a:gd name="T36" fmla="*/ 40 w 81"/>
                  <a:gd name="T37"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1" h="96">
                    <a:moveTo>
                      <a:pt x="40" y="0"/>
                    </a:moveTo>
                    <a:cubicBezTo>
                      <a:pt x="59" y="0"/>
                      <a:pt x="75" y="13"/>
                      <a:pt x="73" y="36"/>
                    </a:cubicBezTo>
                    <a:cubicBezTo>
                      <a:pt x="73" y="39"/>
                      <a:pt x="73" y="41"/>
                      <a:pt x="72" y="44"/>
                    </a:cubicBezTo>
                    <a:cubicBezTo>
                      <a:pt x="77" y="42"/>
                      <a:pt x="81" y="46"/>
                      <a:pt x="79" y="53"/>
                    </a:cubicBezTo>
                    <a:cubicBezTo>
                      <a:pt x="78" y="57"/>
                      <a:pt x="76" y="63"/>
                      <a:pt x="73" y="64"/>
                    </a:cubicBezTo>
                    <a:cubicBezTo>
                      <a:pt x="70" y="65"/>
                      <a:pt x="69" y="63"/>
                      <a:pt x="69" y="63"/>
                    </a:cubicBezTo>
                    <a:cubicBezTo>
                      <a:pt x="68" y="70"/>
                      <a:pt x="67" y="76"/>
                      <a:pt x="65" y="80"/>
                    </a:cubicBezTo>
                    <a:cubicBezTo>
                      <a:pt x="62" y="84"/>
                      <a:pt x="60" y="87"/>
                      <a:pt x="58" y="89"/>
                    </a:cubicBezTo>
                    <a:cubicBezTo>
                      <a:pt x="53" y="95"/>
                      <a:pt x="49" y="96"/>
                      <a:pt x="41" y="96"/>
                    </a:cubicBezTo>
                    <a:cubicBezTo>
                      <a:pt x="41" y="96"/>
                      <a:pt x="41" y="96"/>
                      <a:pt x="41" y="96"/>
                    </a:cubicBezTo>
                    <a:cubicBezTo>
                      <a:pt x="40" y="96"/>
                      <a:pt x="40" y="96"/>
                      <a:pt x="40" y="96"/>
                    </a:cubicBezTo>
                    <a:cubicBezTo>
                      <a:pt x="32" y="96"/>
                      <a:pt x="28" y="95"/>
                      <a:pt x="23" y="90"/>
                    </a:cubicBezTo>
                    <a:cubicBezTo>
                      <a:pt x="21" y="87"/>
                      <a:pt x="19" y="84"/>
                      <a:pt x="16" y="80"/>
                    </a:cubicBezTo>
                    <a:cubicBezTo>
                      <a:pt x="14" y="76"/>
                      <a:pt x="13" y="70"/>
                      <a:pt x="12" y="64"/>
                    </a:cubicBezTo>
                    <a:cubicBezTo>
                      <a:pt x="11" y="64"/>
                      <a:pt x="11" y="66"/>
                      <a:pt x="7" y="65"/>
                    </a:cubicBezTo>
                    <a:cubicBezTo>
                      <a:pt x="5" y="64"/>
                      <a:pt x="3" y="58"/>
                      <a:pt x="1" y="53"/>
                    </a:cubicBezTo>
                    <a:cubicBezTo>
                      <a:pt x="0" y="46"/>
                      <a:pt x="4" y="42"/>
                      <a:pt x="8" y="45"/>
                    </a:cubicBezTo>
                    <a:cubicBezTo>
                      <a:pt x="7" y="42"/>
                      <a:pt x="7" y="39"/>
                      <a:pt x="7" y="37"/>
                    </a:cubicBezTo>
                    <a:cubicBezTo>
                      <a:pt x="5" y="14"/>
                      <a:pt x="20" y="1"/>
                      <a:pt x="40" y="0"/>
                    </a:cubicBezTo>
                    <a:close/>
                  </a:path>
                </a:pathLst>
              </a:custGeom>
              <a:solidFill>
                <a:srgbClr val="FFD2A1"/>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1" name="ExtraShape3">
                <a:extLst>
                  <a:ext uri="{FF2B5EF4-FFF2-40B4-BE49-F238E27FC236}">
                    <a16:creationId xmlns:a16="http://schemas.microsoft.com/office/drawing/2014/main" id="{8C89778C-F021-4B6B-AC55-5CE78ABD1AB2}"/>
                  </a:ext>
                </a:extLst>
              </p:cNvPr>
              <p:cNvSpPr/>
              <p:nvPr/>
            </p:nvSpPr>
            <p:spPr bwMode="auto">
              <a:xfrm>
                <a:off x="5771854" y="2366843"/>
                <a:ext cx="635572" cy="555120"/>
              </a:xfrm>
              <a:custGeom>
                <a:avLst/>
                <a:gdLst>
                  <a:gd name="T0" fmla="*/ 66 w 76"/>
                  <a:gd name="T1" fmla="*/ 15 h 66"/>
                  <a:gd name="T2" fmla="*/ 73 w 76"/>
                  <a:gd name="T3" fmla="*/ 51 h 66"/>
                  <a:gd name="T4" fmla="*/ 67 w 76"/>
                  <a:gd name="T5" fmla="*/ 64 h 66"/>
                  <a:gd name="T6" fmla="*/ 62 w 76"/>
                  <a:gd name="T7" fmla="*/ 66 h 66"/>
                  <a:gd name="T8" fmla="*/ 50 w 76"/>
                  <a:gd name="T9" fmla="*/ 16 h 66"/>
                  <a:gd name="T10" fmla="*/ 25 w 76"/>
                  <a:gd name="T11" fmla="*/ 16 h 66"/>
                  <a:gd name="T12" fmla="*/ 14 w 76"/>
                  <a:gd name="T13" fmla="*/ 66 h 66"/>
                  <a:gd name="T14" fmla="*/ 9 w 76"/>
                  <a:gd name="T15" fmla="*/ 65 h 66"/>
                  <a:gd name="T16" fmla="*/ 4 w 76"/>
                  <a:gd name="T17" fmla="*/ 52 h 66"/>
                  <a:gd name="T18" fmla="*/ 10 w 76"/>
                  <a:gd name="T19" fmla="*/ 15 h 66"/>
                  <a:gd name="T20" fmla="*/ 66 w 76"/>
                  <a:gd name="T21" fmla="*/ 15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66">
                    <a:moveTo>
                      <a:pt x="66" y="15"/>
                    </a:moveTo>
                    <a:cubicBezTo>
                      <a:pt x="73" y="24"/>
                      <a:pt x="76" y="34"/>
                      <a:pt x="73" y="51"/>
                    </a:cubicBezTo>
                    <a:cubicBezTo>
                      <a:pt x="70" y="53"/>
                      <a:pt x="68" y="55"/>
                      <a:pt x="67" y="64"/>
                    </a:cubicBezTo>
                    <a:cubicBezTo>
                      <a:pt x="65" y="65"/>
                      <a:pt x="64" y="65"/>
                      <a:pt x="62" y="66"/>
                    </a:cubicBezTo>
                    <a:cubicBezTo>
                      <a:pt x="74" y="18"/>
                      <a:pt x="56" y="17"/>
                      <a:pt x="50" y="16"/>
                    </a:cubicBezTo>
                    <a:cubicBezTo>
                      <a:pt x="46" y="15"/>
                      <a:pt x="30" y="16"/>
                      <a:pt x="25" y="16"/>
                    </a:cubicBezTo>
                    <a:cubicBezTo>
                      <a:pt x="20" y="17"/>
                      <a:pt x="2" y="19"/>
                      <a:pt x="14" y="66"/>
                    </a:cubicBezTo>
                    <a:cubicBezTo>
                      <a:pt x="12" y="65"/>
                      <a:pt x="11" y="65"/>
                      <a:pt x="9" y="65"/>
                    </a:cubicBezTo>
                    <a:cubicBezTo>
                      <a:pt x="8" y="56"/>
                      <a:pt x="6" y="53"/>
                      <a:pt x="4" y="52"/>
                    </a:cubicBezTo>
                    <a:cubicBezTo>
                      <a:pt x="0" y="34"/>
                      <a:pt x="4" y="25"/>
                      <a:pt x="10" y="15"/>
                    </a:cubicBezTo>
                    <a:cubicBezTo>
                      <a:pt x="19" y="2"/>
                      <a:pt x="53" y="0"/>
                      <a:pt x="66" y="15"/>
                    </a:cubicBezTo>
                    <a:close/>
                  </a:path>
                </a:pathLst>
              </a:custGeom>
              <a:solidFill>
                <a:srgbClr val="3C3C3B"/>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2" name="ExtraShape4">
                <a:extLst>
                  <a:ext uri="{FF2B5EF4-FFF2-40B4-BE49-F238E27FC236}">
                    <a16:creationId xmlns:a16="http://schemas.microsoft.com/office/drawing/2014/main" id="{6E59084F-B8CB-4386-89EB-AFF719C4158F}"/>
                  </a:ext>
                </a:extLst>
              </p:cNvPr>
              <p:cNvSpPr/>
              <p:nvPr/>
            </p:nvSpPr>
            <p:spPr bwMode="auto">
              <a:xfrm>
                <a:off x="5844261" y="2431205"/>
                <a:ext cx="522939" cy="273537"/>
              </a:xfrm>
              <a:custGeom>
                <a:avLst/>
                <a:gdLst>
                  <a:gd name="T0" fmla="*/ 17 w 62"/>
                  <a:gd name="T1" fmla="*/ 0 h 32"/>
                  <a:gd name="T2" fmla="*/ 10 w 62"/>
                  <a:gd name="T3" fmla="*/ 3 h 32"/>
                  <a:gd name="T4" fmla="*/ 1 w 62"/>
                  <a:gd name="T5" fmla="*/ 18 h 32"/>
                  <a:gd name="T6" fmla="*/ 42 w 62"/>
                  <a:gd name="T7" fmla="*/ 32 h 32"/>
                  <a:gd name="T8" fmla="*/ 37 w 62"/>
                  <a:gd name="T9" fmla="*/ 26 h 32"/>
                  <a:gd name="T10" fmla="*/ 62 w 62"/>
                  <a:gd name="T11" fmla="*/ 28 h 32"/>
                  <a:gd name="T12" fmla="*/ 51 w 62"/>
                  <a:gd name="T13" fmla="*/ 9 h 32"/>
                  <a:gd name="T14" fmla="*/ 35 w 62"/>
                  <a:gd name="T15" fmla="*/ 1 h 32"/>
                  <a:gd name="T16" fmla="*/ 17 w 62"/>
                  <a:gd name="T17" fmla="*/ 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 h="32">
                    <a:moveTo>
                      <a:pt x="17" y="0"/>
                    </a:moveTo>
                    <a:cubicBezTo>
                      <a:pt x="15" y="1"/>
                      <a:pt x="13" y="1"/>
                      <a:pt x="10" y="3"/>
                    </a:cubicBezTo>
                    <a:cubicBezTo>
                      <a:pt x="7" y="4"/>
                      <a:pt x="0" y="15"/>
                      <a:pt x="1" y="18"/>
                    </a:cubicBezTo>
                    <a:cubicBezTo>
                      <a:pt x="8" y="29"/>
                      <a:pt x="28" y="32"/>
                      <a:pt x="42" y="32"/>
                    </a:cubicBezTo>
                    <a:cubicBezTo>
                      <a:pt x="41" y="31"/>
                      <a:pt x="38" y="28"/>
                      <a:pt x="37" y="26"/>
                    </a:cubicBezTo>
                    <a:cubicBezTo>
                      <a:pt x="45" y="30"/>
                      <a:pt x="54" y="30"/>
                      <a:pt x="62" y="28"/>
                    </a:cubicBezTo>
                    <a:cubicBezTo>
                      <a:pt x="59" y="21"/>
                      <a:pt x="57" y="14"/>
                      <a:pt x="51" y="9"/>
                    </a:cubicBezTo>
                    <a:cubicBezTo>
                      <a:pt x="47" y="5"/>
                      <a:pt x="41" y="3"/>
                      <a:pt x="35" y="1"/>
                    </a:cubicBezTo>
                    <a:cubicBezTo>
                      <a:pt x="29" y="0"/>
                      <a:pt x="23" y="0"/>
                      <a:pt x="17" y="0"/>
                    </a:cubicBezTo>
                    <a:close/>
                  </a:path>
                </a:pathLst>
              </a:custGeom>
              <a:solidFill>
                <a:srgbClr val="3C3C3B"/>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3" name="ExtraShape5">
                <a:extLst>
                  <a:ext uri="{FF2B5EF4-FFF2-40B4-BE49-F238E27FC236}">
                    <a16:creationId xmlns:a16="http://schemas.microsoft.com/office/drawing/2014/main" id="{FFEE64DD-3993-498C-80A8-9ECC6A9AE75C}"/>
                  </a:ext>
                </a:extLst>
              </p:cNvPr>
              <p:cNvSpPr/>
              <p:nvPr/>
            </p:nvSpPr>
            <p:spPr bwMode="auto">
              <a:xfrm>
                <a:off x="5804035" y="3175388"/>
                <a:ext cx="285606" cy="345944"/>
              </a:xfrm>
              <a:custGeom>
                <a:avLst/>
                <a:gdLst>
                  <a:gd name="T0" fmla="*/ 13 w 34"/>
                  <a:gd name="T1" fmla="*/ 41 h 41"/>
                  <a:gd name="T2" fmla="*/ 0 w 34"/>
                  <a:gd name="T3" fmla="*/ 7 h 41"/>
                  <a:gd name="T4" fmla="*/ 13 w 34"/>
                  <a:gd name="T5" fmla="*/ 0 h 41"/>
                  <a:gd name="T6" fmla="*/ 34 w 34"/>
                  <a:gd name="T7" fmla="*/ 28 h 41"/>
                  <a:gd name="T8" fmla="*/ 13 w 34"/>
                  <a:gd name="T9" fmla="*/ 41 h 41"/>
                </a:gdLst>
                <a:ahLst/>
                <a:cxnLst>
                  <a:cxn ang="0">
                    <a:pos x="T0" y="T1"/>
                  </a:cxn>
                  <a:cxn ang="0">
                    <a:pos x="T2" y="T3"/>
                  </a:cxn>
                  <a:cxn ang="0">
                    <a:pos x="T4" y="T5"/>
                  </a:cxn>
                  <a:cxn ang="0">
                    <a:pos x="T6" y="T7"/>
                  </a:cxn>
                  <a:cxn ang="0">
                    <a:pos x="T8" y="T9"/>
                  </a:cxn>
                </a:cxnLst>
                <a:rect l="0" t="0" r="r" b="b"/>
                <a:pathLst>
                  <a:path w="34" h="41">
                    <a:moveTo>
                      <a:pt x="13" y="41"/>
                    </a:moveTo>
                    <a:cubicBezTo>
                      <a:pt x="6" y="30"/>
                      <a:pt x="1" y="19"/>
                      <a:pt x="0" y="7"/>
                    </a:cubicBezTo>
                    <a:cubicBezTo>
                      <a:pt x="13" y="0"/>
                      <a:pt x="13" y="0"/>
                      <a:pt x="13" y="0"/>
                    </a:cubicBezTo>
                    <a:cubicBezTo>
                      <a:pt x="15" y="11"/>
                      <a:pt x="23" y="21"/>
                      <a:pt x="34" y="28"/>
                    </a:cubicBezTo>
                    <a:lnTo>
                      <a:pt x="13" y="41"/>
                    </a:lnTo>
                    <a:close/>
                  </a:path>
                </a:pathLst>
              </a:custGeom>
              <a:solidFill>
                <a:srgbClr val="DADAD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4" name="ExtraShape6">
                <a:extLst>
                  <a:ext uri="{FF2B5EF4-FFF2-40B4-BE49-F238E27FC236}">
                    <a16:creationId xmlns:a16="http://schemas.microsoft.com/office/drawing/2014/main" id="{1C78BAA1-B5D9-4E2B-9D20-0C191A3D0740}"/>
                  </a:ext>
                </a:extLst>
              </p:cNvPr>
              <p:cNvSpPr/>
              <p:nvPr/>
            </p:nvSpPr>
            <p:spPr bwMode="auto">
              <a:xfrm>
                <a:off x="6089639" y="3175388"/>
                <a:ext cx="285606" cy="345944"/>
              </a:xfrm>
              <a:custGeom>
                <a:avLst/>
                <a:gdLst>
                  <a:gd name="T0" fmla="*/ 21 w 34"/>
                  <a:gd name="T1" fmla="*/ 41 h 41"/>
                  <a:gd name="T2" fmla="*/ 34 w 34"/>
                  <a:gd name="T3" fmla="*/ 7 h 41"/>
                  <a:gd name="T4" fmla="*/ 22 w 34"/>
                  <a:gd name="T5" fmla="*/ 0 h 41"/>
                  <a:gd name="T6" fmla="*/ 0 w 34"/>
                  <a:gd name="T7" fmla="*/ 28 h 41"/>
                  <a:gd name="T8" fmla="*/ 21 w 34"/>
                  <a:gd name="T9" fmla="*/ 41 h 41"/>
                </a:gdLst>
                <a:ahLst/>
                <a:cxnLst>
                  <a:cxn ang="0">
                    <a:pos x="T0" y="T1"/>
                  </a:cxn>
                  <a:cxn ang="0">
                    <a:pos x="T2" y="T3"/>
                  </a:cxn>
                  <a:cxn ang="0">
                    <a:pos x="T4" y="T5"/>
                  </a:cxn>
                  <a:cxn ang="0">
                    <a:pos x="T6" y="T7"/>
                  </a:cxn>
                  <a:cxn ang="0">
                    <a:pos x="T8" y="T9"/>
                  </a:cxn>
                </a:cxnLst>
                <a:rect l="0" t="0" r="r" b="b"/>
                <a:pathLst>
                  <a:path w="34" h="41">
                    <a:moveTo>
                      <a:pt x="21" y="41"/>
                    </a:moveTo>
                    <a:cubicBezTo>
                      <a:pt x="29" y="30"/>
                      <a:pt x="33" y="19"/>
                      <a:pt x="34" y="7"/>
                    </a:cubicBezTo>
                    <a:cubicBezTo>
                      <a:pt x="22" y="0"/>
                      <a:pt x="22" y="0"/>
                      <a:pt x="22" y="0"/>
                    </a:cubicBezTo>
                    <a:cubicBezTo>
                      <a:pt x="19" y="11"/>
                      <a:pt x="12" y="21"/>
                      <a:pt x="0" y="28"/>
                    </a:cubicBezTo>
                    <a:lnTo>
                      <a:pt x="21" y="41"/>
                    </a:lnTo>
                    <a:close/>
                  </a:path>
                </a:pathLst>
              </a:custGeom>
              <a:solidFill>
                <a:srgbClr val="DADADA"/>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5" name="ExtraShape7">
                <a:extLst>
                  <a:ext uri="{FF2B5EF4-FFF2-40B4-BE49-F238E27FC236}">
                    <a16:creationId xmlns:a16="http://schemas.microsoft.com/office/drawing/2014/main" id="{28B6CD27-DF70-42B2-99C6-41A82A17825D}"/>
                  </a:ext>
                </a:extLst>
              </p:cNvPr>
              <p:cNvSpPr/>
              <p:nvPr/>
            </p:nvSpPr>
            <p:spPr bwMode="auto">
              <a:xfrm>
                <a:off x="5558655" y="4398260"/>
                <a:ext cx="607415" cy="221245"/>
              </a:xfrm>
              <a:custGeom>
                <a:avLst/>
                <a:gdLst>
                  <a:gd name="T0" fmla="*/ 72 w 72"/>
                  <a:gd name="T1" fmla="*/ 26 h 26"/>
                  <a:gd name="T2" fmla="*/ 1 w 72"/>
                  <a:gd name="T3" fmla="*/ 26 h 26"/>
                  <a:gd name="T4" fmla="*/ 1 w 72"/>
                  <a:gd name="T5" fmla="*/ 26 h 26"/>
                  <a:gd name="T6" fmla="*/ 72 w 72"/>
                  <a:gd name="T7" fmla="*/ 26 h 26"/>
                  <a:gd name="T8" fmla="*/ 72 w 72"/>
                  <a:gd name="T9" fmla="*/ 26 h 26"/>
                  <a:gd name="T10" fmla="*/ 1 w 72"/>
                  <a:gd name="T11" fmla="*/ 0 h 26"/>
                  <a:gd name="T12" fmla="*/ 0 w 72"/>
                  <a:gd name="T13" fmla="*/ 0 h 26"/>
                  <a:gd name="T14" fmla="*/ 1 w 72"/>
                  <a:gd name="T15" fmla="*/ 1 h 26"/>
                  <a:gd name="T16" fmla="*/ 1 w 72"/>
                  <a:gd name="T17" fmla="*/ 0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 h="26">
                    <a:moveTo>
                      <a:pt x="72" y="26"/>
                    </a:moveTo>
                    <a:cubicBezTo>
                      <a:pt x="1" y="26"/>
                      <a:pt x="1" y="26"/>
                      <a:pt x="1" y="26"/>
                    </a:cubicBezTo>
                    <a:cubicBezTo>
                      <a:pt x="1" y="26"/>
                      <a:pt x="1" y="26"/>
                      <a:pt x="1" y="26"/>
                    </a:cubicBezTo>
                    <a:cubicBezTo>
                      <a:pt x="72" y="26"/>
                      <a:pt x="72" y="26"/>
                      <a:pt x="72" y="26"/>
                    </a:cubicBezTo>
                    <a:cubicBezTo>
                      <a:pt x="72" y="26"/>
                      <a:pt x="72" y="26"/>
                      <a:pt x="72" y="26"/>
                    </a:cubicBezTo>
                    <a:moveTo>
                      <a:pt x="1" y="0"/>
                    </a:moveTo>
                    <a:cubicBezTo>
                      <a:pt x="0" y="0"/>
                      <a:pt x="0" y="0"/>
                      <a:pt x="0" y="0"/>
                    </a:cubicBezTo>
                    <a:cubicBezTo>
                      <a:pt x="1" y="1"/>
                      <a:pt x="1" y="1"/>
                      <a:pt x="1" y="1"/>
                    </a:cubicBezTo>
                    <a:cubicBezTo>
                      <a:pt x="1" y="1"/>
                      <a:pt x="1" y="1"/>
                      <a:pt x="1" y="0"/>
                    </a:cubicBezTo>
                  </a:path>
                </a:pathLst>
              </a:custGeom>
              <a:solidFill>
                <a:srgbClr val="F3F3F3"/>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6" name="ExtraShape8">
                <a:extLst>
                  <a:ext uri="{FF2B5EF4-FFF2-40B4-BE49-F238E27FC236}">
                    <a16:creationId xmlns:a16="http://schemas.microsoft.com/office/drawing/2014/main" id="{21C198BE-FF07-4729-BBD2-06AC5C1E5A51}"/>
                  </a:ext>
                </a:extLst>
              </p:cNvPr>
              <p:cNvSpPr/>
              <p:nvPr/>
            </p:nvSpPr>
            <p:spPr bwMode="auto">
              <a:xfrm>
                <a:off x="5566700" y="3967840"/>
                <a:ext cx="12069" cy="104588"/>
              </a:xfrm>
              <a:custGeom>
                <a:avLst/>
                <a:gdLst>
                  <a:gd name="T0" fmla="*/ 0 w 1"/>
                  <a:gd name="T1" fmla="*/ 0 h 12"/>
                  <a:gd name="T2" fmla="*/ 0 w 1"/>
                  <a:gd name="T3" fmla="*/ 11 h 12"/>
                  <a:gd name="T4" fmla="*/ 0 w 1"/>
                  <a:gd name="T5" fmla="*/ 11 h 12"/>
                  <a:gd name="T6" fmla="*/ 0 w 1"/>
                  <a:gd name="T7" fmla="*/ 11 h 12"/>
                  <a:gd name="T8" fmla="*/ 1 w 1"/>
                  <a:gd name="T9" fmla="*/ 12 h 12"/>
                  <a:gd name="T10" fmla="*/ 0 w 1"/>
                  <a:gd name="T11" fmla="*/ 0 h 12"/>
                </a:gdLst>
                <a:ahLst/>
                <a:cxnLst>
                  <a:cxn ang="0">
                    <a:pos x="T0" y="T1"/>
                  </a:cxn>
                  <a:cxn ang="0">
                    <a:pos x="T2" y="T3"/>
                  </a:cxn>
                  <a:cxn ang="0">
                    <a:pos x="T4" y="T5"/>
                  </a:cxn>
                  <a:cxn ang="0">
                    <a:pos x="T6" y="T7"/>
                  </a:cxn>
                  <a:cxn ang="0">
                    <a:pos x="T8" y="T9"/>
                  </a:cxn>
                  <a:cxn ang="0">
                    <a:pos x="T10" y="T11"/>
                  </a:cxn>
                </a:cxnLst>
                <a:rect l="0" t="0" r="r" b="b"/>
                <a:pathLst>
                  <a:path w="1" h="12">
                    <a:moveTo>
                      <a:pt x="0" y="0"/>
                    </a:moveTo>
                    <a:cubicBezTo>
                      <a:pt x="0" y="4"/>
                      <a:pt x="0" y="8"/>
                      <a:pt x="0" y="11"/>
                    </a:cubicBezTo>
                    <a:cubicBezTo>
                      <a:pt x="0" y="11"/>
                      <a:pt x="0" y="11"/>
                      <a:pt x="0" y="11"/>
                    </a:cubicBezTo>
                    <a:cubicBezTo>
                      <a:pt x="0" y="11"/>
                      <a:pt x="0" y="11"/>
                      <a:pt x="0" y="11"/>
                    </a:cubicBezTo>
                    <a:cubicBezTo>
                      <a:pt x="0" y="11"/>
                      <a:pt x="0" y="12"/>
                      <a:pt x="1" y="12"/>
                    </a:cubicBezTo>
                    <a:cubicBezTo>
                      <a:pt x="0" y="8"/>
                      <a:pt x="0" y="4"/>
                      <a:pt x="0" y="0"/>
                    </a:cubicBezTo>
                  </a:path>
                </a:pathLst>
              </a:custGeom>
              <a:solidFill>
                <a:srgbClr val="E2E2E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7" name="ExtraShape9">
                <a:extLst>
                  <a:ext uri="{FF2B5EF4-FFF2-40B4-BE49-F238E27FC236}">
                    <a16:creationId xmlns:a16="http://schemas.microsoft.com/office/drawing/2014/main" id="{561271F2-1FDA-4DA3-9393-032D606CCB03}"/>
                  </a:ext>
                </a:extLst>
              </p:cNvPr>
              <p:cNvSpPr/>
              <p:nvPr/>
            </p:nvSpPr>
            <p:spPr bwMode="auto">
              <a:xfrm>
                <a:off x="5063876" y="4060361"/>
                <a:ext cx="514894" cy="337899"/>
              </a:xfrm>
              <a:custGeom>
                <a:avLst/>
                <a:gdLst>
                  <a:gd name="T0" fmla="*/ 60 w 61"/>
                  <a:gd name="T1" fmla="*/ 0 h 40"/>
                  <a:gd name="T2" fmla="*/ 59 w 61"/>
                  <a:gd name="T3" fmla="*/ 9 h 40"/>
                  <a:gd name="T4" fmla="*/ 44 w 61"/>
                  <a:gd name="T5" fmla="*/ 20 h 40"/>
                  <a:gd name="T6" fmla="*/ 0 w 61"/>
                  <a:gd name="T7" fmla="*/ 2 h 40"/>
                  <a:gd name="T8" fmla="*/ 59 w 61"/>
                  <a:gd name="T9" fmla="*/ 40 h 40"/>
                  <a:gd name="T10" fmla="*/ 59 w 61"/>
                  <a:gd name="T11" fmla="*/ 40 h 40"/>
                  <a:gd name="T12" fmla="*/ 60 w 61"/>
                  <a:gd name="T13" fmla="*/ 40 h 40"/>
                  <a:gd name="T14" fmla="*/ 61 w 61"/>
                  <a:gd name="T15" fmla="*/ 1 h 40"/>
                  <a:gd name="T16" fmla="*/ 60 w 61"/>
                  <a:gd name="T17" fmla="*/ 0 h 40"/>
                  <a:gd name="T18" fmla="*/ 60 w 61"/>
                  <a:gd name="T1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1" h="40">
                    <a:moveTo>
                      <a:pt x="60" y="0"/>
                    </a:moveTo>
                    <a:cubicBezTo>
                      <a:pt x="59" y="5"/>
                      <a:pt x="59" y="9"/>
                      <a:pt x="59" y="9"/>
                    </a:cubicBezTo>
                    <a:cubicBezTo>
                      <a:pt x="57" y="17"/>
                      <a:pt x="52" y="20"/>
                      <a:pt x="44" y="20"/>
                    </a:cubicBezTo>
                    <a:cubicBezTo>
                      <a:pt x="33" y="20"/>
                      <a:pt x="16" y="11"/>
                      <a:pt x="0" y="2"/>
                    </a:cubicBezTo>
                    <a:cubicBezTo>
                      <a:pt x="18" y="21"/>
                      <a:pt x="38" y="34"/>
                      <a:pt x="59" y="40"/>
                    </a:cubicBezTo>
                    <a:cubicBezTo>
                      <a:pt x="59" y="40"/>
                      <a:pt x="59" y="40"/>
                      <a:pt x="59" y="40"/>
                    </a:cubicBezTo>
                    <a:cubicBezTo>
                      <a:pt x="60" y="40"/>
                      <a:pt x="60" y="40"/>
                      <a:pt x="60" y="40"/>
                    </a:cubicBezTo>
                    <a:cubicBezTo>
                      <a:pt x="60" y="27"/>
                      <a:pt x="61" y="13"/>
                      <a:pt x="61" y="1"/>
                    </a:cubicBezTo>
                    <a:cubicBezTo>
                      <a:pt x="60" y="1"/>
                      <a:pt x="60" y="0"/>
                      <a:pt x="60" y="0"/>
                    </a:cubicBezTo>
                    <a:cubicBezTo>
                      <a:pt x="60" y="0"/>
                      <a:pt x="60" y="0"/>
                      <a:pt x="60" y="0"/>
                    </a:cubicBezTo>
                  </a:path>
                </a:pathLst>
              </a:custGeom>
              <a:solidFill>
                <a:srgbClr val="E2E2E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8" name="ExtraShape10">
                <a:extLst>
                  <a:ext uri="{FF2B5EF4-FFF2-40B4-BE49-F238E27FC236}">
                    <a16:creationId xmlns:a16="http://schemas.microsoft.com/office/drawing/2014/main" id="{B21C8638-FCFD-492F-8FD1-806C4F708034}"/>
                  </a:ext>
                </a:extLst>
              </p:cNvPr>
              <p:cNvSpPr/>
              <p:nvPr/>
            </p:nvSpPr>
            <p:spPr bwMode="auto">
              <a:xfrm>
                <a:off x="5566700" y="3537423"/>
                <a:ext cx="599370" cy="1082082"/>
              </a:xfrm>
              <a:custGeom>
                <a:avLst/>
                <a:gdLst>
                  <a:gd name="T0" fmla="*/ 3 w 71"/>
                  <a:gd name="T1" fmla="*/ 0 h 128"/>
                  <a:gd name="T2" fmla="*/ 0 w 71"/>
                  <a:gd name="T3" fmla="*/ 51 h 128"/>
                  <a:gd name="T4" fmla="*/ 1 w 71"/>
                  <a:gd name="T5" fmla="*/ 63 h 128"/>
                  <a:gd name="T6" fmla="*/ 0 w 71"/>
                  <a:gd name="T7" fmla="*/ 102 h 128"/>
                  <a:gd name="T8" fmla="*/ 0 w 71"/>
                  <a:gd name="T9" fmla="*/ 103 h 128"/>
                  <a:gd name="T10" fmla="*/ 0 w 71"/>
                  <a:gd name="T11" fmla="*/ 104 h 128"/>
                  <a:gd name="T12" fmla="*/ 0 w 71"/>
                  <a:gd name="T13" fmla="*/ 104 h 128"/>
                  <a:gd name="T14" fmla="*/ 0 w 71"/>
                  <a:gd name="T15" fmla="*/ 128 h 128"/>
                  <a:gd name="T16" fmla="*/ 71 w 71"/>
                  <a:gd name="T17" fmla="*/ 128 h 128"/>
                  <a:gd name="T18" fmla="*/ 12 w 71"/>
                  <a:gd name="T19" fmla="*/ 92 h 128"/>
                  <a:gd name="T20" fmla="*/ 46 w 71"/>
                  <a:gd name="T21" fmla="*/ 97 h 128"/>
                  <a:gd name="T22" fmla="*/ 16 w 71"/>
                  <a:gd name="T23" fmla="*/ 75 h 128"/>
                  <a:gd name="T24" fmla="*/ 12 w 71"/>
                  <a:gd name="T25" fmla="*/ 66 h 128"/>
                  <a:gd name="T26" fmla="*/ 4 w 71"/>
                  <a:gd name="T27" fmla="*/ 17 h 128"/>
                  <a:gd name="T28" fmla="*/ 3 w 71"/>
                  <a:gd name="T29"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128">
                    <a:moveTo>
                      <a:pt x="3" y="0"/>
                    </a:moveTo>
                    <a:cubicBezTo>
                      <a:pt x="2" y="0"/>
                      <a:pt x="1" y="30"/>
                      <a:pt x="0" y="51"/>
                    </a:cubicBezTo>
                    <a:cubicBezTo>
                      <a:pt x="0" y="55"/>
                      <a:pt x="0" y="59"/>
                      <a:pt x="1" y="63"/>
                    </a:cubicBezTo>
                    <a:cubicBezTo>
                      <a:pt x="1" y="75"/>
                      <a:pt x="0" y="89"/>
                      <a:pt x="0" y="102"/>
                    </a:cubicBezTo>
                    <a:cubicBezTo>
                      <a:pt x="0" y="103"/>
                      <a:pt x="0" y="103"/>
                      <a:pt x="0" y="103"/>
                    </a:cubicBezTo>
                    <a:cubicBezTo>
                      <a:pt x="0" y="104"/>
                      <a:pt x="0" y="104"/>
                      <a:pt x="0" y="104"/>
                    </a:cubicBezTo>
                    <a:cubicBezTo>
                      <a:pt x="0" y="104"/>
                      <a:pt x="0" y="104"/>
                      <a:pt x="0" y="104"/>
                    </a:cubicBezTo>
                    <a:cubicBezTo>
                      <a:pt x="0" y="108"/>
                      <a:pt x="0" y="126"/>
                      <a:pt x="0" y="128"/>
                    </a:cubicBezTo>
                    <a:cubicBezTo>
                      <a:pt x="71" y="128"/>
                      <a:pt x="71" y="128"/>
                      <a:pt x="71" y="128"/>
                    </a:cubicBezTo>
                    <a:cubicBezTo>
                      <a:pt x="51" y="121"/>
                      <a:pt x="27" y="107"/>
                      <a:pt x="12" y="92"/>
                    </a:cubicBezTo>
                    <a:cubicBezTo>
                      <a:pt x="23" y="94"/>
                      <a:pt x="35" y="95"/>
                      <a:pt x="46" y="97"/>
                    </a:cubicBezTo>
                    <a:cubicBezTo>
                      <a:pt x="34" y="95"/>
                      <a:pt x="23" y="86"/>
                      <a:pt x="16" y="75"/>
                    </a:cubicBezTo>
                    <a:cubicBezTo>
                      <a:pt x="14" y="72"/>
                      <a:pt x="13" y="69"/>
                      <a:pt x="12" y="66"/>
                    </a:cubicBezTo>
                    <a:cubicBezTo>
                      <a:pt x="5" y="51"/>
                      <a:pt x="4" y="34"/>
                      <a:pt x="4" y="17"/>
                    </a:cubicBezTo>
                    <a:cubicBezTo>
                      <a:pt x="3" y="11"/>
                      <a:pt x="3" y="6"/>
                      <a:pt x="3" y="0"/>
                    </a:cubicBezTo>
                  </a:path>
                </a:pathLst>
              </a:custGeom>
              <a:solidFill>
                <a:srgbClr val="E2E2E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69" name="ExtraShape11">
                <a:extLst>
                  <a:ext uri="{FF2B5EF4-FFF2-40B4-BE49-F238E27FC236}">
                    <a16:creationId xmlns:a16="http://schemas.microsoft.com/office/drawing/2014/main" id="{0AB3C27A-3F4C-43D1-A852-51531538AB6D}"/>
                  </a:ext>
                </a:extLst>
              </p:cNvPr>
              <p:cNvSpPr/>
              <p:nvPr/>
            </p:nvSpPr>
            <p:spPr bwMode="auto">
              <a:xfrm>
                <a:off x="6608556" y="3959795"/>
                <a:ext cx="20114" cy="112633"/>
              </a:xfrm>
              <a:custGeom>
                <a:avLst/>
                <a:gdLst>
                  <a:gd name="T0" fmla="*/ 1 w 2"/>
                  <a:gd name="T1" fmla="*/ 0 h 13"/>
                  <a:gd name="T2" fmla="*/ 0 w 2"/>
                  <a:gd name="T3" fmla="*/ 13 h 13"/>
                  <a:gd name="T4" fmla="*/ 2 w 2"/>
                  <a:gd name="T5" fmla="*/ 12 h 13"/>
                  <a:gd name="T6" fmla="*/ 2 w 2"/>
                  <a:gd name="T7" fmla="*/ 12 h 13"/>
                  <a:gd name="T8" fmla="*/ 2 w 2"/>
                  <a:gd name="T9" fmla="*/ 12 h 13"/>
                  <a:gd name="T10" fmla="*/ 1 w 2"/>
                  <a:gd name="T11" fmla="*/ 0 h 13"/>
                </a:gdLst>
                <a:ahLst/>
                <a:cxnLst>
                  <a:cxn ang="0">
                    <a:pos x="T0" y="T1"/>
                  </a:cxn>
                  <a:cxn ang="0">
                    <a:pos x="T2" y="T3"/>
                  </a:cxn>
                  <a:cxn ang="0">
                    <a:pos x="T4" y="T5"/>
                  </a:cxn>
                  <a:cxn ang="0">
                    <a:pos x="T6" y="T7"/>
                  </a:cxn>
                  <a:cxn ang="0">
                    <a:pos x="T8" y="T9"/>
                  </a:cxn>
                  <a:cxn ang="0">
                    <a:pos x="T10" y="T11"/>
                  </a:cxn>
                </a:cxnLst>
                <a:rect l="0" t="0" r="r" b="b"/>
                <a:pathLst>
                  <a:path w="2" h="13">
                    <a:moveTo>
                      <a:pt x="1" y="0"/>
                    </a:moveTo>
                    <a:cubicBezTo>
                      <a:pt x="0" y="4"/>
                      <a:pt x="0" y="8"/>
                      <a:pt x="0" y="13"/>
                    </a:cubicBezTo>
                    <a:cubicBezTo>
                      <a:pt x="0" y="12"/>
                      <a:pt x="1" y="12"/>
                      <a:pt x="2" y="12"/>
                    </a:cubicBezTo>
                    <a:cubicBezTo>
                      <a:pt x="2" y="12"/>
                      <a:pt x="2" y="12"/>
                      <a:pt x="2" y="12"/>
                    </a:cubicBezTo>
                    <a:cubicBezTo>
                      <a:pt x="2" y="12"/>
                      <a:pt x="2" y="12"/>
                      <a:pt x="2" y="12"/>
                    </a:cubicBezTo>
                    <a:cubicBezTo>
                      <a:pt x="1" y="7"/>
                      <a:pt x="1" y="3"/>
                      <a:pt x="1" y="0"/>
                    </a:cubicBezTo>
                  </a:path>
                </a:pathLst>
              </a:custGeom>
              <a:solidFill>
                <a:srgbClr val="E2E2E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0" name="ExtraShape12">
                <a:extLst>
                  <a:ext uri="{FF2B5EF4-FFF2-40B4-BE49-F238E27FC236}">
                    <a16:creationId xmlns:a16="http://schemas.microsoft.com/office/drawing/2014/main" id="{5512EDF5-127C-4269-8BAE-968EAE55F390}"/>
                  </a:ext>
                </a:extLst>
              </p:cNvPr>
              <p:cNvSpPr/>
              <p:nvPr/>
            </p:nvSpPr>
            <p:spPr bwMode="auto">
              <a:xfrm>
                <a:off x="6608556" y="4060361"/>
                <a:ext cx="506848" cy="337899"/>
              </a:xfrm>
              <a:custGeom>
                <a:avLst/>
                <a:gdLst>
                  <a:gd name="T0" fmla="*/ 2 w 60"/>
                  <a:gd name="T1" fmla="*/ 0 h 40"/>
                  <a:gd name="T2" fmla="*/ 2 w 60"/>
                  <a:gd name="T3" fmla="*/ 0 h 40"/>
                  <a:gd name="T4" fmla="*/ 0 w 60"/>
                  <a:gd name="T5" fmla="*/ 1 h 40"/>
                  <a:gd name="T6" fmla="*/ 1 w 60"/>
                  <a:gd name="T7" fmla="*/ 40 h 40"/>
                  <a:gd name="T8" fmla="*/ 1 w 60"/>
                  <a:gd name="T9" fmla="*/ 40 h 40"/>
                  <a:gd name="T10" fmla="*/ 1 w 60"/>
                  <a:gd name="T11" fmla="*/ 40 h 40"/>
                  <a:gd name="T12" fmla="*/ 60 w 60"/>
                  <a:gd name="T13" fmla="*/ 2 h 40"/>
                  <a:gd name="T14" fmla="*/ 16 w 60"/>
                  <a:gd name="T15" fmla="*/ 20 h 40"/>
                  <a:gd name="T16" fmla="*/ 2 w 60"/>
                  <a:gd name="T17" fmla="*/ 12 h 40"/>
                  <a:gd name="T18" fmla="*/ 2 w 60"/>
                  <a:gd name="T19" fmla="*/ 0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40">
                    <a:moveTo>
                      <a:pt x="2" y="0"/>
                    </a:moveTo>
                    <a:cubicBezTo>
                      <a:pt x="2" y="0"/>
                      <a:pt x="2" y="0"/>
                      <a:pt x="2" y="0"/>
                    </a:cubicBezTo>
                    <a:cubicBezTo>
                      <a:pt x="1" y="0"/>
                      <a:pt x="0" y="0"/>
                      <a:pt x="0" y="1"/>
                    </a:cubicBezTo>
                    <a:cubicBezTo>
                      <a:pt x="0" y="13"/>
                      <a:pt x="1" y="27"/>
                      <a:pt x="1" y="40"/>
                    </a:cubicBezTo>
                    <a:cubicBezTo>
                      <a:pt x="1" y="40"/>
                      <a:pt x="1" y="40"/>
                      <a:pt x="1" y="40"/>
                    </a:cubicBezTo>
                    <a:cubicBezTo>
                      <a:pt x="1" y="40"/>
                      <a:pt x="1" y="40"/>
                      <a:pt x="1" y="40"/>
                    </a:cubicBezTo>
                    <a:cubicBezTo>
                      <a:pt x="22" y="34"/>
                      <a:pt x="42" y="21"/>
                      <a:pt x="60" y="2"/>
                    </a:cubicBezTo>
                    <a:cubicBezTo>
                      <a:pt x="45" y="11"/>
                      <a:pt x="28" y="20"/>
                      <a:pt x="16" y="20"/>
                    </a:cubicBezTo>
                    <a:cubicBezTo>
                      <a:pt x="10" y="20"/>
                      <a:pt x="5" y="18"/>
                      <a:pt x="2" y="12"/>
                    </a:cubicBezTo>
                    <a:cubicBezTo>
                      <a:pt x="2" y="8"/>
                      <a:pt x="2" y="3"/>
                      <a:pt x="2" y="0"/>
                    </a:cubicBezTo>
                  </a:path>
                </a:pathLst>
              </a:custGeom>
              <a:solidFill>
                <a:srgbClr val="E2E2E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1" name="ExtraShape13">
                <a:extLst>
                  <a:ext uri="{FF2B5EF4-FFF2-40B4-BE49-F238E27FC236}">
                    <a16:creationId xmlns:a16="http://schemas.microsoft.com/office/drawing/2014/main" id="{8CE5DD08-1784-4E6D-BB42-0BBA66D726AC}"/>
                  </a:ext>
                </a:extLst>
              </p:cNvPr>
              <p:cNvSpPr/>
              <p:nvPr/>
            </p:nvSpPr>
            <p:spPr bwMode="auto">
              <a:xfrm>
                <a:off x="6322950" y="3597760"/>
                <a:ext cx="293651" cy="1021742"/>
              </a:xfrm>
              <a:custGeom>
                <a:avLst/>
                <a:gdLst>
                  <a:gd name="T0" fmla="*/ 27 w 35"/>
                  <a:gd name="T1" fmla="*/ 0 h 121"/>
                  <a:gd name="T2" fmla="*/ 28 w 35"/>
                  <a:gd name="T3" fmla="*/ 60 h 121"/>
                  <a:gd name="T4" fmla="*/ 24 w 35"/>
                  <a:gd name="T5" fmla="*/ 78 h 121"/>
                  <a:gd name="T6" fmla="*/ 0 w 35"/>
                  <a:gd name="T7" fmla="*/ 121 h 121"/>
                  <a:gd name="T8" fmla="*/ 34 w 35"/>
                  <a:gd name="T9" fmla="*/ 121 h 121"/>
                  <a:gd name="T10" fmla="*/ 35 w 35"/>
                  <a:gd name="T11" fmla="*/ 98 h 121"/>
                  <a:gd name="T12" fmla="*/ 35 w 35"/>
                  <a:gd name="T13" fmla="*/ 95 h 121"/>
                  <a:gd name="T14" fmla="*/ 34 w 35"/>
                  <a:gd name="T15" fmla="*/ 56 h 121"/>
                  <a:gd name="T16" fmla="*/ 35 w 35"/>
                  <a:gd name="T17" fmla="*/ 43 h 121"/>
                  <a:gd name="T18" fmla="*/ 27 w 35"/>
                  <a:gd name="T19" fmla="*/ 0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5" h="121">
                    <a:moveTo>
                      <a:pt x="27" y="0"/>
                    </a:moveTo>
                    <a:cubicBezTo>
                      <a:pt x="28" y="8"/>
                      <a:pt x="31" y="35"/>
                      <a:pt x="28" y="60"/>
                    </a:cubicBezTo>
                    <a:cubicBezTo>
                      <a:pt x="27" y="66"/>
                      <a:pt x="26" y="72"/>
                      <a:pt x="24" y="78"/>
                    </a:cubicBezTo>
                    <a:cubicBezTo>
                      <a:pt x="20" y="92"/>
                      <a:pt x="13" y="117"/>
                      <a:pt x="0" y="121"/>
                    </a:cubicBezTo>
                    <a:cubicBezTo>
                      <a:pt x="34" y="121"/>
                      <a:pt x="34" y="121"/>
                      <a:pt x="34" y="121"/>
                    </a:cubicBezTo>
                    <a:cubicBezTo>
                      <a:pt x="34" y="118"/>
                      <a:pt x="35" y="103"/>
                      <a:pt x="35" y="98"/>
                    </a:cubicBezTo>
                    <a:cubicBezTo>
                      <a:pt x="35" y="97"/>
                      <a:pt x="35" y="96"/>
                      <a:pt x="35" y="95"/>
                    </a:cubicBezTo>
                    <a:cubicBezTo>
                      <a:pt x="35" y="82"/>
                      <a:pt x="34" y="68"/>
                      <a:pt x="34" y="56"/>
                    </a:cubicBezTo>
                    <a:cubicBezTo>
                      <a:pt x="34" y="51"/>
                      <a:pt x="34" y="47"/>
                      <a:pt x="35" y="43"/>
                    </a:cubicBezTo>
                    <a:cubicBezTo>
                      <a:pt x="32" y="20"/>
                      <a:pt x="28" y="4"/>
                      <a:pt x="27" y="0"/>
                    </a:cubicBezTo>
                  </a:path>
                </a:pathLst>
              </a:custGeom>
              <a:solidFill>
                <a:srgbClr val="E2E2E2"/>
              </a:solidFill>
              <a:ln>
                <a:noFill/>
              </a:ln>
            </p:spPr>
            <p:txBody>
              <a:bodyPr vert="horz" wrap="square" lIns="91440" tIns="45720" rIns="91440" bIns="45720" numCol="1" anchor="t" anchorCtr="0" compatLnSpc="1">
                <a:prstTxWarp prst="textNoShape">
                  <a:avLst/>
                </a:prstTxWarp>
              </a:bodyPr>
              <a:lstStyle/>
              <a:p>
                <a:endParaRPr lang="zh-CN" altLang="en-US"/>
              </a:p>
            </p:txBody>
          </p:sp>
          <p:sp>
            <p:nvSpPr>
              <p:cNvPr id="72" name="ValueBack1">
                <a:extLst>
                  <a:ext uri="{FF2B5EF4-FFF2-40B4-BE49-F238E27FC236}">
                    <a16:creationId xmlns:a16="http://schemas.microsoft.com/office/drawing/2014/main" id="{DE2D5EC4-5A02-4474-BBBA-2DEF850B6842}"/>
                  </a:ext>
                </a:extLst>
              </p:cNvPr>
              <p:cNvSpPr/>
              <p:nvPr/>
            </p:nvSpPr>
            <p:spPr>
              <a:xfrm>
                <a:off x="3882108" y="2012947"/>
                <a:ext cx="1389718" cy="1389718"/>
              </a:xfrm>
              <a:prstGeom prst="ellipse">
                <a:avLst/>
              </a:prstGeom>
              <a:solidFill>
                <a:schemeClr val="accent4">
                  <a:lumMod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ValueShape1">
                <a:extLst>
                  <a:ext uri="{FF2B5EF4-FFF2-40B4-BE49-F238E27FC236}">
                    <a16:creationId xmlns:a16="http://schemas.microsoft.com/office/drawing/2014/main" id="{CE5C73A4-77F0-4E78-BEFD-3BB9F04BCB29}"/>
                  </a:ext>
                </a:extLst>
              </p:cNvPr>
              <p:cNvSpPr/>
              <p:nvPr/>
            </p:nvSpPr>
            <p:spPr>
              <a:xfrm flipH="1">
                <a:off x="4033090" y="2163929"/>
                <a:ext cx="1087755" cy="1087755"/>
              </a:xfrm>
              <a:prstGeom prst="pie">
                <a:avLst>
                  <a:gd name="adj1" fmla="val 16200000"/>
                  <a:gd name="adj2" fmla="val 4320000"/>
                </a:avLst>
              </a:prstGeom>
              <a:solidFill>
                <a:schemeClr val="accent4">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4" name="ValueBack2">
                <a:extLst>
                  <a:ext uri="{FF2B5EF4-FFF2-40B4-BE49-F238E27FC236}">
                    <a16:creationId xmlns:a16="http://schemas.microsoft.com/office/drawing/2014/main" id="{450A7A8A-73D1-4E43-916C-E3DFF7434DD9}"/>
                  </a:ext>
                </a:extLst>
              </p:cNvPr>
              <p:cNvSpPr/>
              <p:nvPr/>
            </p:nvSpPr>
            <p:spPr>
              <a:xfrm>
                <a:off x="6920175" y="2011018"/>
                <a:ext cx="1389718" cy="1389718"/>
              </a:xfrm>
              <a:prstGeom prst="ellipse">
                <a:avLst/>
              </a:prstGeom>
              <a:solidFill>
                <a:schemeClr val="dk1">
                  <a:lumMod val="70000"/>
                  <a:lumOff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ValueShape2">
                <a:extLst>
                  <a:ext uri="{FF2B5EF4-FFF2-40B4-BE49-F238E27FC236}">
                    <a16:creationId xmlns:a16="http://schemas.microsoft.com/office/drawing/2014/main" id="{AB6E3F62-9DE0-4C0A-83EC-D35A34F9082F}"/>
                  </a:ext>
                </a:extLst>
              </p:cNvPr>
              <p:cNvSpPr/>
              <p:nvPr/>
            </p:nvSpPr>
            <p:spPr>
              <a:xfrm flipH="1">
                <a:off x="7071157" y="2162000"/>
                <a:ext cx="1087755" cy="1087755"/>
              </a:xfrm>
              <a:prstGeom prst="pie">
                <a:avLst>
                  <a:gd name="adj1" fmla="val 16200000"/>
                  <a:gd name="adj2" fmla="val 6480000"/>
                </a:avLst>
              </a:prstGeom>
              <a:solidFill>
                <a:schemeClr val="dk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6" name="ValueText1">
                <a:extLst>
                  <a:ext uri="{FF2B5EF4-FFF2-40B4-BE49-F238E27FC236}">
                    <a16:creationId xmlns:a16="http://schemas.microsoft.com/office/drawing/2014/main" id="{EAB57717-F299-4E33-9EA0-07D1C2981CD9}"/>
                  </a:ext>
                </a:extLst>
              </p:cNvPr>
              <p:cNvSpPr txBox="1"/>
              <p:nvPr/>
            </p:nvSpPr>
            <p:spPr>
              <a:xfrm>
                <a:off x="4285731" y="1530745"/>
                <a:ext cx="582472" cy="371580"/>
              </a:xfrm>
              <a:prstGeom prst="rect">
                <a:avLst/>
              </a:prstGeom>
              <a:noFill/>
            </p:spPr>
            <p:txBody>
              <a:bodyPr wrap="none" lIns="0" tIns="0" rIns="0" bIns="0" numCol="1" anchor="ctr" anchorCtr="1">
                <a:prstTxWarp prst="textPlain">
                  <a:avLst/>
                </a:prstTxWarp>
                <a:normAutofit fontScale="77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3600" b="1">
                    <a:solidFill>
                      <a:schemeClr val="accent4">
                        <a:lumMod val="100000"/>
                      </a:schemeClr>
                    </a:solidFill>
                    <a:latin typeface="Impact" panose="020B0806030902050204" pitchFamily="34" charset="0"/>
                  </a:rPr>
                  <a:t>45%</a:t>
                </a:r>
                <a:endParaRPr lang="en-US" altLang="zh-CN" sz="3600" b="1" dirty="0">
                  <a:solidFill>
                    <a:schemeClr val="accent4">
                      <a:lumMod val="100000"/>
                    </a:schemeClr>
                  </a:solidFill>
                  <a:latin typeface="Impact" panose="020B0806030902050204" pitchFamily="34" charset="0"/>
                </a:endParaRPr>
              </a:p>
            </p:txBody>
          </p:sp>
          <p:sp>
            <p:nvSpPr>
              <p:cNvPr id="77" name="ValueText2">
                <a:extLst>
                  <a:ext uri="{FF2B5EF4-FFF2-40B4-BE49-F238E27FC236}">
                    <a16:creationId xmlns:a16="http://schemas.microsoft.com/office/drawing/2014/main" id="{B6F76299-53A8-4E2F-92EC-7C0F8EAB5DD5}"/>
                  </a:ext>
                </a:extLst>
              </p:cNvPr>
              <p:cNvSpPr txBox="1"/>
              <p:nvPr/>
            </p:nvSpPr>
            <p:spPr>
              <a:xfrm>
                <a:off x="7361187" y="1535977"/>
                <a:ext cx="582472" cy="371580"/>
              </a:xfrm>
              <a:prstGeom prst="rect">
                <a:avLst/>
              </a:prstGeom>
              <a:noFill/>
            </p:spPr>
            <p:txBody>
              <a:bodyPr wrap="none" lIns="0" tIns="0" rIns="0" bIns="0" numCol="1" anchor="ctr" anchorCtr="1">
                <a:prstTxWarp prst="textPlain">
                  <a:avLst/>
                </a:prstTxWarp>
                <a:normAutofit fontScale="775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en-US" altLang="zh-CN" sz="3600" b="1">
                    <a:solidFill>
                      <a:schemeClr val="dk1">
                        <a:lumMod val="50000"/>
                        <a:lumOff val="50000"/>
                      </a:schemeClr>
                    </a:solidFill>
                    <a:latin typeface="Impact" panose="020B0806030902050204" pitchFamily="34" charset="0"/>
                  </a:rPr>
                  <a:t>55%</a:t>
                </a:r>
                <a:endParaRPr lang="en-US" altLang="zh-CN" sz="3600" b="1" dirty="0">
                  <a:solidFill>
                    <a:schemeClr val="dk1">
                      <a:lumMod val="50000"/>
                      <a:lumOff val="50000"/>
                    </a:schemeClr>
                  </a:solidFill>
                  <a:latin typeface="Impact" panose="020B0806030902050204" pitchFamily="34" charset="0"/>
                </a:endParaRPr>
              </a:p>
            </p:txBody>
          </p:sp>
        </p:grpSp>
        <p:sp>
          <p:nvSpPr>
            <p:cNvPr id="82" name="文本框 81">
              <a:extLst>
                <a:ext uri="{FF2B5EF4-FFF2-40B4-BE49-F238E27FC236}">
                  <a16:creationId xmlns:a16="http://schemas.microsoft.com/office/drawing/2014/main" id="{E33CF5EA-43F9-4F0A-B9FF-35AF9BC4C1F1}"/>
                </a:ext>
              </a:extLst>
            </p:cNvPr>
            <p:cNvSpPr txBox="1"/>
            <p:nvPr/>
          </p:nvSpPr>
          <p:spPr>
            <a:xfrm>
              <a:off x="2369502" y="1634655"/>
              <a:ext cx="792933" cy="369332"/>
            </a:xfrm>
            <a:prstGeom prst="rect">
              <a:avLst/>
            </a:prstGeom>
            <a:noFill/>
          </p:spPr>
          <p:txBody>
            <a:bodyPr wrap="square" rtlCol="0">
              <a:spAutoFit/>
            </a:bodyPr>
            <a:lstStyle/>
            <a:p>
              <a:r>
                <a:rPr lang="zh-CN" altLang="en-US" dirty="0"/>
                <a:t>女性</a:t>
              </a:r>
            </a:p>
          </p:txBody>
        </p:sp>
        <p:sp>
          <p:nvSpPr>
            <p:cNvPr id="83" name="文本框 82">
              <a:extLst>
                <a:ext uri="{FF2B5EF4-FFF2-40B4-BE49-F238E27FC236}">
                  <a16:creationId xmlns:a16="http://schemas.microsoft.com/office/drawing/2014/main" id="{5E158D5D-2F89-4FC8-83AC-58B3A037CE08}"/>
                </a:ext>
              </a:extLst>
            </p:cNvPr>
            <p:cNvSpPr txBox="1"/>
            <p:nvPr/>
          </p:nvSpPr>
          <p:spPr>
            <a:xfrm>
              <a:off x="3975001" y="1659174"/>
              <a:ext cx="792933" cy="369332"/>
            </a:xfrm>
            <a:prstGeom prst="rect">
              <a:avLst/>
            </a:prstGeom>
            <a:noFill/>
          </p:spPr>
          <p:txBody>
            <a:bodyPr wrap="square" rtlCol="0">
              <a:spAutoFit/>
            </a:bodyPr>
            <a:lstStyle/>
            <a:p>
              <a:r>
                <a:rPr lang="zh-CN" altLang="en-US" dirty="0"/>
                <a:t>男性</a:t>
              </a:r>
            </a:p>
          </p:txBody>
        </p:sp>
        <p:sp>
          <p:nvSpPr>
            <p:cNvPr id="84" name="文本框 83">
              <a:extLst>
                <a:ext uri="{FF2B5EF4-FFF2-40B4-BE49-F238E27FC236}">
                  <a16:creationId xmlns:a16="http://schemas.microsoft.com/office/drawing/2014/main" id="{A37977CD-88BC-462B-8700-B63525573576}"/>
                </a:ext>
              </a:extLst>
            </p:cNvPr>
            <p:cNvSpPr txBox="1"/>
            <p:nvPr/>
          </p:nvSpPr>
          <p:spPr>
            <a:xfrm>
              <a:off x="7779549" y="1656480"/>
              <a:ext cx="792933" cy="369332"/>
            </a:xfrm>
            <a:prstGeom prst="rect">
              <a:avLst/>
            </a:prstGeom>
            <a:noFill/>
          </p:spPr>
          <p:txBody>
            <a:bodyPr wrap="square" rtlCol="0">
              <a:spAutoFit/>
            </a:bodyPr>
            <a:lstStyle/>
            <a:p>
              <a:r>
                <a:rPr lang="zh-CN" altLang="en-US" dirty="0"/>
                <a:t>女性</a:t>
              </a:r>
            </a:p>
          </p:txBody>
        </p:sp>
        <p:sp>
          <p:nvSpPr>
            <p:cNvPr id="85" name="文本框 84">
              <a:extLst>
                <a:ext uri="{FF2B5EF4-FFF2-40B4-BE49-F238E27FC236}">
                  <a16:creationId xmlns:a16="http://schemas.microsoft.com/office/drawing/2014/main" id="{7CD90ED6-EA83-4EB4-A7B7-27FF4BDC1182}"/>
                </a:ext>
              </a:extLst>
            </p:cNvPr>
            <p:cNvSpPr txBox="1"/>
            <p:nvPr/>
          </p:nvSpPr>
          <p:spPr>
            <a:xfrm>
              <a:off x="9300438" y="1675782"/>
              <a:ext cx="792933" cy="369332"/>
            </a:xfrm>
            <a:prstGeom prst="rect">
              <a:avLst/>
            </a:prstGeom>
            <a:noFill/>
          </p:spPr>
          <p:txBody>
            <a:bodyPr wrap="square" rtlCol="0">
              <a:spAutoFit/>
            </a:bodyPr>
            <a:lstStyle/>
            <a:p>
              <a:r>
                <a:rPr lang="zh-CN" altLang="en-US" dirty="0"/>
                <a:t>男性</a:t>
              </a:r>
            </a:p>
          </p:txBody>
        </p:sp>
        <p:sp>
          <p:nvSpPr>
            <p:cNvPr id="86" name="文本框 85">
              <a:extLst>
                <a:ext uri="{FF2B5EF4-FFF2-40B4-BE49-F238E27FC236}">
                  <a16:creationId xmlns:a16="http://schemas.microsoft.com/office/drawing/2014/main" id="{5ED7F247-7AB9-49AE-8FFD-AB1C73286E12}"/>
                </a:ext>
              </a:extLst>
            </p:cNvPr>
            <p:cNvSpPr txBox="1"/>
            <p:nvPr/>
          </p:nvSpPr>
          <p:spPr>
            <a:xfrm>
              <a:off x="2753302" y="807418"/>
              <a:ext cx="2010431" cy="369332"/>
            </a:xfrm>
            <a:prstGeom prst="rect">
              <a:avLst/>
            </a:prstGeom>
            <a:noFill/>
          </p:spPr>
          <p:txBody>
            <a:bodyPr wrap="square" rtlCol="0">
              <a:spAutoFit/>
            </a:bodyPr>
            <a:lstStyle/>
            <a:p>
              <a:r>
                <a:rPr lang="en-US" altLang="zh-CN" dirty="0"/>
                <a:t>2019</a:t>
              </a:r>
              <a:r>
                <a:rPr lang="zh-CN" altLang="en-US" dirty="0"/>
                <a:t>年调查</a:t>
              </a:r>
            </a:p>
          </p:txBody>
        </p:sp>
        <p:sp>
          <p:nvSpPr>
            <p:cNvPr id="87" name="文本框 86">
              <a:extLst>
                <a:ext uri="{FF2B5EF4-FFF2-40B4-BE49-F238E27FC236}">
                  <a16:creationId xmlns:a16="http://schemas.microsoft.com/office/drawing/2014/main" id="{87307198-0171-4808-AF08-97E22F541618}"/>
                </a:ext>
              </a:extLst>
            </p:cNvPr>
            <p:cNvSpPr txBox="1"/>
            <p:nvPr/>
          </p:nvSpPr>
          <p:spPr>
            <a:xfrm>
              <a:off x="8154566" y="882805"/>
              <a:ext cx="2010431" cy="369332"/>
            </a:xfrm>
            <a:prstGeom prst="rect">
              <a:avLst/>
            </a:prstGeom>
            <a:noFill/>
          </p:spPr>
          <p:txBody>
            <a:bodyPr wrap="square" rtlCol="0">
              <a:spAutoFit/>
            </a:bodyPr>
            <a:lstStyle/>
            <a:p>
              <a:r>
                <a:rPr lang="en-US" altLang="zh-CN" dirty="0"/>
                <a:t>2015</a:t>
              </a:r>
              <a:r>
                <a:rPr lang="zh-CN" altLang="en-US" dirty="0"/>
                <a:t>年调查</a:t>
              </a:r>
            </a:p>
          </p:txBody>
        </p:sp>
      </p:grpSp>
      <p:sp>
        <p:nvSpPr>
          <p:cNvPr id="89" name="文本框 88">
            <a:extLst>
              <a:ext uri="{FF2B5EF4-FFF2-40B4-BE49-F238E27FC236}">
                <a16:creationId xmlns:a16="http://schemas.microsoft.com/office/drawing/2014/main" id="{F219AD77-A2C2-4965-B6DE-80F0246CD0AE}"/>
              </a:ext>
            </a:extLst>
          </p:cNvPr>
          <p:cNvSpPr txBox="1"/>
          <p:nvPr/>
        </p:nvSpPr>
        <p:spPr>
          <a:xfrm>
            <a:off x="751771" y="606417"/>
            <a:ext cx="6096000" cy="369332"/>
          </a:xfrm>
          <a:prstGeom prst="rect">
            <a:avLst/>
          </a:prstGeom>
          <a:noFill/>
        </p:spPr>
        <p:txBody>
          <a:bodyPr wrap="square">
            <a:spAutoFit/>
          </a:bodyPr>
          <a:lstStyle/>
          <a:p>
            <a:r>
              <a:rPr lang="zh-CN" altLang="en-US" dirty="0"/>
              <a:t>过滤了未知性别的用户后</a:t>
            </a:r>
            <a:r>
              <a:rPr lang="en-US" altLang="zh-CN" dirty="0"/>
              <a:t>:</a:t>
            </a:r>
            <a:endParaRPr lang="zh-CN" altLang="en-US" dirty="0"/>
          </a:p>
        </p:txBody>
      </p:sp>
    </p:spTree>
    <p:extLst>
      <p:ext uri="{BB962C8B-B14F-4D97-AF65-F5344CB8AC3E}">
        <p14:creationId xmlns:p14="http://schemas.microsoft.com/office/powerpoint/2010/main" val="1028743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2676525"/>
            <a:ext cx="10850564" cy="752475"/>
          </a:xfrm>
        </p:spPr>
        <p:txBody>
          <a:bodyPr>
            <a:normAutofit/>
          </a:bodyPr>
          <a:lstStyle/>
          <a:p>
            <a:pPr algn="l"/>
            <a:r>
              <a:rPr lang="en-US" altLang="zh-CN" sz="3200" b="1" dirty="0"/>
              <a:t>Methods</a:t>
            </a:r>
          </a:p>
        </p:txBody>
      </p:sp>
    </p:spTree>
    <p:extLst>
      <p:ext uri="{BB962C8B-B14F-4D97-AF65-F5344CB8AC3E}">
        <p14:creationId xmlns:p14="http://schemas.microsoft.com/office/powerpoint/2010/main" val="76060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B37F18B1-64B6-410C-9A0E-1484BB476695}"/>
              </a:ext>
            </a:extLst>
          </p:cNvPr>
          <p:cNvSpPr>
            <a:spLocks noGrp="1"/>
          </p:cNvSpPr>
          <p:nvPr>
            <p:ph type="title"/>
          </p:nvPr>
        </p:nvSpPr>
        <p:spPr/>
        <p:txBody>
          <a:bodyPr/>
          <a:lstStyle/>
          <a:p>
            <a:r>
              <a:rPr lang="en-US" altLang="zh-CN" dirty="0"/>
              <a:t>Methods——</a:t>
            </a:r>
            <a:r>
              <a:rPr lang="zh-CN" altLang="en-US" dirty="0"/>
              <a:t>话题生成</a:t>
            </a:r>
          </a:p>
        </p:txBody>
      </p:sp>
      <p:sp>
        <p:nvSpPr>
          <p:cNvPr id="4" name="页脚占位符 3">
            <a:extLst>
              <a:ext uri="{FF2B5EF4-FFF2-40B4-BE49-F238E27FC236}">
                <a16:creationId xmlns:a16="http://schemas.microsoft.com/office/drawing/2014/main" id="{8473A3BC-20B5-4491-A96A-131C7F6BA962}"/>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F9C73E07-CDF3-4DE0-B2C2-5729397D76E9}"/>
              </a:ext>
            </a:extLst>
          </p:cNvPr>
          <p:cNvSpPr>
            <a:spLocks noGrp="1"/>
          </p:cNvSpPr>
          <p:nvPr>
            <p:ph type="sldNum" sz="quarter" idx="12"/>
          </p:nvPr>
        </p:nvSpPr>
        <p:spPr/>
        <p:txBody>
          <a:bodyPr/>
          <a:lstStyle/>
          <a:p>
            <a:fld id="{5DD3DB80-B894-403A-B48E-6FDC1A72010E}" type="slidenum">
              <a:rPr lang="zh-CN" altLang="en-US" smtClean="0"/>
              <a:pPr/>
              <a:t>15</a:t>
            </a:fld>
            <a:endParaRPr lang="zh-CN" altLang="en-US"/>
          </a:p>
        </p:txBody>
      </p:sp>
      <p:grpSp>
        <p:nvGrpSpPr>
          <p:cNvPr id="43" name="组合 42">
            <a:extLst>
              <a:ext uri="{FF2B5EF4-FFF2-40B4-BE49-F238E27FC236}">
                <a16:creationId xmlns:a16="http://schemas.microsoft.com/office/drawing/2014/main" id="{BC39E37A-846D-4DC6-ABA5-2B9481581B94}"/>
              </a:ext>
            </a:extLst>
          </p:cNvPr>
          <p:cNvGrpSpPr/>
          <p:nvPr/>
        </p:nvGrpSpPr>
        <p:grpSpPr>
          <a:xfrm>
            <a:off x="669924" y="2573774"/>
            <a:ext cx="10703560" cy="1929366"/>
            <a:chOff x="669924" y="1801614"/>
            <a:chExt cx="10703560" cy="1929366"/>
          </a:xfrm>
        </p:grpSpPr>
        <p:sp>
          <p:nvSpPr>
            <p:cNvPr id="7" name="文本框 6">
              <a:extLst>
                <a:ext uri="{FF2B5EF4-FFF2-40B4-BE49-F238E27FC236}">
                  <a16:creationId xmlns:a16="http://schemas.microsoft.com/office/drawing/2014/main" id="{8FD1B58F-F6F3-46B9-98C0-980D22C360BF}"/>
                </a:ext>
              </a:extLst>
            </p:cNvPr>
            <p:cNvSpPr txBox="1"/>
            <p:nvPr/>
          </p:nvSpPr>
          <p:spPr>
            <a:xfrm>
              <a:off x="669924" y="1801811"/>
              <a:ext cx="2743200" cy="369332"/>
            </a:xfrm>
            <a:prstGeom prst="rect">
              <a:avLst/>
            </a:prstGeom>
            <a:noFill/>
          </p:spPr>
          <p:txBody>
            <a:bodyPr wrap="square" rtlCol="0">
              <a:spAutoFit/>
            </a:bodyPr>
            <a:lstStyle/>
            <a:p>
              <a:r>
                <a:rPr lang="zh-CN" altLang="en-US" dirty="0"/>
                <a:t>如果两个标签高度共现</a:t>
              </a:r>
            </a:p>
          </p:txBody>
        </p:sp>
        <p:sp>
          <p:nvSpPr>
            <p:cNvPr id="8" name="箭头: 右 7">
              <a:extLst>
                <a:ext uri="{FF2B5EF4-FFF2-40B4-BE49-F238E27FC236}">
                  <a16:creationId xmlns:a16="http://schemas.microsoft.com/office/drawing/2014/main" id="{8135B593-65DE-43FF-ADAF-A12087F8628C}"/>
                </a:ext>
              </a:extLst>
            </p:cNvPr>
            <p:cNvSpPr/>
            <p:nvPr/>
          </p:nvSpPr>
          <p:spPr>
            <a:xfrm>
              <a:off x="3291204" y="1883090"/>
              <a:ext cx="802640" cy="2063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A1F642A5-F609-4BDD-8089-B6C6BB1A18C1}"/>
                </a:ext>
              </a:extLst>
            </p:cNvPr>
            <p:cNvSpPr txBox="1"/>
            <p:nvPr/>
          </p:nvSpPr>
          <p:spPr>
            <a:xfrm>
              <a:off x="4246244" y="1801614"/>
              <a:ext cx="3119120" cy="369333"/>
            </a:xfrm>
            <a:prstGeom prst="rect">
              <a:avLst/>
            </a:prstGeom>
            <a:noFill/>
          </p:spPr>
          <p:txBody>
            <a:bodyPr wrap="square" rtlCol="0">
              <a:spAutoFit/>
            </a:bodyPr>
            <a:lstStyle/>
            <a:p>
              <a:r>
                <a:rPr lang="zh-CN" altLang="en-US" dirty="0"/>
                <a:t>假设他们之间存在语义关联</a:t>
              </a:r>
            </a:p>
          </p:txBody>
        </p:sp>
        <p:sp>
          <p:nvSpPr>
            <p:cNvPr id="10" name="箭头: 右 9">
              <a:extLst>
                <a:ext uri="{FF2B5EF4-FFF2-40B4-BE49-F238E27FC236}">
                  <a16:creationId xmlns:a16="http://schemas.microsoft.com/office/drawing/2014/main" id="{6BA3B005-C34A-4EC2-9CB1-DC659379E7AC}"/>
                </a:ext>
              </a:extLst>
            </p:cNvPr>
            <p:cNvSpPr/>
            <p:nvPr/>
          </p:nvSpPr>
          <p:spPr>
            <a:xfrm>
              <a:off x="7253604" y="1883090"/>
              <a:ext cx="802640" cy="2063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647CDD89-7DCE-4452-ADEA-0085AF5A8C0C}"/>
                </a:ext>
              </a:extLst>
            </p:cNvPr>
            <p:cNvSpPr txBox="1"/>
            <p:nvPr/>
          </p:nvSpPr>
          <p:spPr>
            <a:xfrm>
              <a:off x="8254364" y="1801614"/>
              <a:ext cx="3119120" cy="646331"/>
            </a:xfrm>
            <a:prstGeom prst="rect">
              <a:avLst/>
            </a:prstGeom>
            <a:noFill/>
          </p:spPr>
          <p:txBody>
            <a:bodyPr wrap="square" rtlCol="0">
              <a:spAutoFit/>
            </a:bodyPr>
            <a:lstStyle/>
            <a:p>
              <a:r>
                <a:rPr lang="zh-CN" altLang="en-US" dirty="0"/>
                <a:t>建立一个基于标签共现的复杂加权网络</a:t>
              </a:r>
            </a:p>
          </p:txBody>
        </p:sp>
        <p:sp>
          <p:nvSpPr>
            <p:cNvPr id="13" name="文本框 12">
              <a:extLst>
                <a:ext uri="{FF2B5EF4-FFF2-40B4-BE49-F238E27FC236}">
                  <a16:creationId xmlns:a16="http://schemas.microsoft.com/office/drawing/2014/main" id="{139850BA-9D66-4E5B-A6CC-2A75F0876EBC}"/>
                </a:ext>
              </a:extLst>
            </p:cNvPr>
            <p:cNvSpPr txBox="1"/>
            <p:nvPr/>
          </p:nvSpPr>
          <p:spPr>
            <a:xfrm>
              <a:off x="7812404" y="2807650"/>
              <a:ext cx="1737360" cy="923330"/>
            </a:xfrm>
            <a:prstGeom prst="rect">
              <a:avLst/>
            </a:prstGeom>
            <a:noFill/>
          </p:spPr>
          <p:txBody>
            <a:bodyPr wrap="square" rtlCol="0">
              <a:spAutoFit/>
            </a:bodyPr>
            <a:lstStyle/>
            <a:p>
              <a:r>
                <a:rPr lang="zh-CN" altLang="en-US" dirty="0"/>
                <a:t>使用</a:t>
              </a:r>
              <a:r>
                <a:rPr lang="en-US" altLang="zh-CN" dirty="0"/>
                <a:t>OSLOM</a:t>
              </a:r>
              <a:r>
                <a:rPr lang="zh-CN" altLang="en-US" dirty="0"/>
                <a:t>算法检测网络上测量的社区</a:t>
              </a:r>
            </a:p>
          </p:txBody>
        </p:sp>
        <p:sp>
          <p:nvSpPr>
            <p:cNvPr id="14" name="箭头: 左 13">
              <a:extLst>
                <a:ext uri="{FF2B5EF4-FFF2-40B4-BE49-F238E27FC236}">
                  <a16:creationId xmlns:a16="http://schemas.microsoft.com/office/drawing/2014/main" id="{D84576C4-B60D-41D9-8085-A8BD865E28BF}"/>
                </a:ext>
              </a:extLst>
            </p:cNvPr>
            <p:cNvSpPr/>
            <p:nvPr/>
          </p:nvSpPr>
          <p:spPr>
            <a:xfrm>
              <a:off x="6369684" y="3325810"/>
              <a:ext cx="1209040" cy="206381"/>
            </a:xfrm>
            <a:prstGeom prst="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C19F2BE0-9D27-4141-B63D-A75C4A10AB05}"/>
                </a:ext>
              </a:extLst>
            </p:cNvPr>
            <p:cNvSpPr txBox="1"/>
            <p:nvPr/>
          </p:nvSpPr>
          <p:spPr>
            <a:xfrm>
              <a:off x="4341969" y="3244333"/>
              <a:ext cx="3119120" cy="369333"/>
            </a:xfrm>
            <a:prstGeom prst="rect">
              <a:avLst/>
            </a:prstGeom>
            <a:noFill/>
          </p:spPr>
          <p:txBody>
            <a:bodyPr wrap="square" rtlCol="0">
              <a:spAutoFit/>
            </a:bodyPr>
            <a:lstStyle/>
            <a:p>
              <a:r>
                <a:rPr lang="zh-CN" altLang="en-US" dirty="0"/>
                <a:t>产生讨论的话题</a:t>
              </a:r>
            </a:p>
          </p:txBody>
        </p:sp>
        <p:sp>
          <p:nvSpPr>
            <p:cNvPr id="16" name="箭头: 圆角右 15">
              <a:extLst>
                <a:ext uri="{FF2B5EF4-FFF2-40B4-BE49-F238E27FC236}">
                  <a16:creationId xmlns:a16="http://schemas.microsoft.com/office/drawing/2014/main" id="{2576F7AE-C373-4C34-BCE6-07047DF1DF37}"/>
                </a:ext>
              </a:extLst>
            </p:cNvPr>
            <p:cNvSpPr/>
            <p:nvPr/>
          </p:nvSpPr>
          <p:spPr>
            <a:xfrm rot="10800000">
              <a:off x="9549764" y="2625014"/>
              <a:ext cx="1361440" cy="905413"/>
            </a:xfrm>
            <a:prstGeom prst="bentArrow">
              <a:avLst>
                <a:gd name="adj1" fmla="val 17140"/>
                <a:gd name="adj2" fmla="val 25000"/>
                <a:gd name="adj3" fmla="val 25000"/>
                <a:gd name="adj4" fmla="val 4375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Tree>
    <p:extLst>
      <p:ext uri="{BB962C8B-B14F-4D97-AF65-F5344CB8AC3E}">
        <p14:creationId xmlns:p14="http://schemas.microsoft.com/office/powerpoint/2010/main" val="3328717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a:extLst>
              <a:ext uri="{FF2B5EF4-FFF2-40B4-BE49-F238E27FC236}">
                <a16:creationId xmlns:a16="http://schemas.microsoft.com/office/drawing/2014/main" id="{88950CA1-3F6E-496D-8873-1059663FC13F}"/>
              </a:ext>
            </a:extLst>
          </p:cNvPr>
          <p:cNvSpPr/>
          <p:nvPr/>
        </p:nvSpPr>
        <p:spPr>
          <a:xfrm>
            <a:off x="509586" y="5994400"/>
            <a:ext cx="11174414" cy="4027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9666A881-7377-4C6E-B718-56D335336956}"/>
              </a:ext>
            </a:extLst>
          </p:cNvPr>
          <p:cNvSpPr>
            <a:spLocks noGrp="1"/>
          </p:cNvSpPr>
          <p:nvPr>
            <p:ph type="title"/>
          </p:nvPr>
        </p:nvSpPr>
        <p:spPr/>
        <p:txBody>
          <a:bodyPr/>
          <a:lstStyle/>
          <a:p>
            <a:r>
              <a:rPr lang="en-US" altLang="zh-CN" dirty="0"/>
              <a:t>Methods——</a:t>
            </a:r>
            <a:r>
              <a:rPr lang="zh-CN" altLang="en-US" dirty="0"/>
              <a:t>描述向量计算</a:t>
            </a:r>
          </a:p>
        </p:txBody>
      </p:sp>
      <p:sp>
        <p:nvSpPr>
          <p:cNvPr id="4" name="灯片编号占位符 3">
            <a:extLst>
              <a:ext uri="{FF2B5EF4-FFF2-40B4-BE49-F238E27FC236}">
                <a16:creationId xmlns:a16="http://schemas.microsoft.com/office/drawing/2014/main" id="{ACF4DF26-70E7-4F95-959A-0FADFEA60AE0}"/>
              </a:ext>
            </a:extLst>
          </p:cNvPr>
          <p:cNvSpPr>
            <a:spLocks noGrp="1"/>
          </p:cNvSpPr>
          <p:nvPr>
            <p:ph type="sldNum" sz="quarter" idx="12"/>
          </p:nvPr>
        </p:nvSpPr>
        <p:spPr/>
        <p:txBody>
          <a:bodyPr/>
          <a:lstStyle/>
          <a:p>
            <a:fld id="{5DD3DB80-B894-403A-B48E-6FDC1A72010E}" type="slidenum">
              <a:rPr lang="zh-CN" altLang="en-US" smtClean="0"/>
              <a:pPr/>
              <a:t>16</a:t>
            </a:fld>
            <a:endParaRPr lang="zh-CN" altLang="en-US"/>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EE226B6B-9207-4D7A-B38C-7451E3337E9E}"/>
                  </a:ext>
                </a:extLst>
              </p:cNvPr>
              <p:cNvSpPr txBox="1"/>
              <p:nvPr/>
            </p:nvSpPr>
            <p:spPr>
              <a:xfrm>
                <a:off x="509586" y="1688462"/>
                <a:ext cx="4664076" cy="391646"/>
              </a:xfrm>
              <a:prstGeom prst="rect">
                <a:avLst/>
              </a:prstGeom>
              <a:noFill/>
            </p:spPr>
            <p:txBody>
              <a:bodyPr wrap="square" rtlCol="0">
                <a:spAutoFit/>
              </a:bodyPr>
              <a:lstStyle/>
              <a:p>
                <a:r>
                  <a:rPr lang="en-US" altLang="zh-CN" dirty="0"/>
                  <a:t>1</a:t>
                </a:r>
                <a:r>
                  <a:rPr lang="zh-CN" altLang="en-US" dirty="0"/>
                  <a:t>、建立用户</a:t>
                </a:r>
                <a:r>
                  <a:rPr lang="en-US" altLang="zh-CN" dirty="0"/>
                  <a:t>-</a:t>
                </a:r>
                <a:r>
                  <a:rPr lang="zh-CN" altLang="en-US" dirty="0"/>
                  <a:t>话题矩阵</a:t>
                </a:r>
                <a14:m>
                  <m:oMath xmlns:m="http://schemas.openxmlformats.org/officeDocument/2006/math">
                    <m:r>
                      <a:rPr lang="zh-CN" altLang="en-US" i="1" smtClean="0">
                        <a:latin typeface="Cambria Math" panose="02040503050406030204" pitchFamily="18" charset="0"/>
                      </a:rPr>
                      <m:t>𝒰</m:t>
                    </m:r>
                  </m:oMath>
                </a14:m>
                <a:r>
                  <a:rPr lang="en-US" altLang="zh-CN" dirty="0"/>
                  <a:t>,</a:t>
                </a:r>
                <a:r>
                  <a:rPr lang="zh-CN" altLang="en-US" dirty="0"/>
                  <a:t>元素为</a:t>
                </a:r>
                <a14:m>
                  <m:oMath xmlns:m="http://schemas.openxmlformats.org/officeDocument/2006/math">
                    <m:sSub>
                      <m:sSubPr>
                        <m:ctrlPr>
                          <a:rPr lang="en-US" altLang="zh-CN" i="1" smtClean="0">
                            <a:latin typeface="Cambria Math" panose="02040503050406030204" pitchFamily="18" charset="0"/>
                          </a:rPr>
                        </m:ctrlPr>
                      </m:sSubPr>
                      <m:e>
                        <m:r>
                          <a:rPr lang="zh-CN" altLang="en-US" i="1">
                            <a:latin typeface="Cambria Math" panose="02040503050406030204" pitchFamily="18" charset="0"/>
                          </a:rPr>
                          <m:t>𝒰</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oMath>
                </a14:m>
                <a:endParaRPr lang="zh-CN" altLang="en-US" dirty="0"/>
              </a:p>
            </p:txBody>
          </p:sp>
        </mc:Choice>
        <mc:Fallback xmlns="">
          <p:sp>
            <p:nvSpPr>
              <p:cNvPr id="5" name="文本框 4">
                <a:extLst>
                  <a:ext uri="{FF2B5EF4-FFF2-40B4-BE49-F238E27FC236}">
                    <a16:creationId xmlns:a16="http://schemas.microsoft.com/office/drawing/2014/main" id="{EE226B6B-9207-4D7A-B38C-7451E3337E9E}"/>
                  </a:ext>
                </a:extLst>
              </p:cNvPr>
              <p:cNvSpPr txBox="1">
                <a:spLocks noRot="1" noChangeAspect="1" noMove="1" noResize="1" noEditPoints="1" noAdjustHandles="1" noChangeArrowheads="1" noChangeShapeType="1" noTextEdit="1"/>
              </p:cNvSpPr>
              <p:nvPr/>
            </p:nvSpPr>
            <p:spPr>
              <a:xfrm>
                <a:off x="509586" y="1688462"/>
                <a:ext cx="4664076" cy="391646"/>
              </a:xfrm>
              <a:prstGeom prst="rect">
                <a:avLst/>
              </a:prstGeom>
              <a:blipFill>
                <a:blip r:embed="rId2"/>
                <a:stretch>
                  <a:fillRect l="-1176" t="-9375" b="-1875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D9B9F87-21DF-4BB8-8D21-273145A267F7}"/>
                  </a:ext>
                </a:extLst>
              </p:cNvPr>
              <p:cNvSpPr txBox="1"/>
              <p:nvPr/>
            </p:nvSpPr>
            <p:spPr>
              <a:xfrm>
                <a:off x="509586" y="1266248"/>
                <a:ext cx="11428414" cy="369332"/>
              </a:xfrm>
              <a:prstGeom prst="rect">
                <a:avLst/>
              </a:prstGeom>
              <a:noFill/>
            </p:spPr>
            <p:txBody>
              <a:bodyPr wrap="square">
                <a:spAutoFit/>
              </a:bodyPr>
              <a:lstStyle/>
              <a:p>
                <a:r>
                  <a:rPr lang="zh-CN" altLang="en-US" dirty="0"/>
                  <a:t>我们通过用户描述向量的维数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𝑇</m:t>
                        </m:r>
                      </m:sub>
                    </m:sSub>
                  </m:oMath>
                </a14:m>
                <a:r>
                  <a:rPr lang="zh-CN" altLang="en-US" dirty="0"/>
                  <a:t>(发现的话题(社区)的数量)来描述每个用户的兴趣，这告知了用户</a:t>
                </a:r>
                <a14:m>
                  <m:oMath xmlns:m="http://schemas.openxmlformats.org/officeDocument/2006/math">
                    <m:r>
                      <a:rPr lang="en-US" altLang="zh-CN" b="0" i="1" smtClean="0">
                        <a:latin typeface="Cambria Math" panose="02040503050406030204" pitchFamily="18" charset="0"/>
                      </a:rPr>
                      <m:t>𝑖</m:t>
                    </m:r>
                  </m:oMath>
                </a14:m>
                <a:r>
                  <a:rPr lang="zh-CN" altLang="en-US" dirty="0"/>
                  <a:t>的话题偏好</a:t>
                </a:r>
              </a:p>
            </p:txBody>
          </p:sp>
        </mc:Choice>
        <mc:Fallback xmlns="">
          <p:sp>
            <p:nvSpPr>
              <p:cNvPr id="7" name="文本框 6">
                <a:extLst>
                  <a:ext uri="{FF2B5EF4-FFF2-40B4-BE49-F238E27FC236}">
                    <a16:creationId xmlns:a16="http://schemas.microsoft.com/office/drawing/2014/main" id="{7D9B9F87-21DF-4BB8-8D21-273145A267F7}"/>
                  </a:ext>
                </a:extLst>
              </p:cNvPr>
              <p:cNvSpPr txBox="1">
                <a:spLocks noRot="1" noChangeAspect="1" noMove="1" noResize="1" noEditPoints="1" noAdjustHandles="1" noChangeArrowheads="1" noChangeShapeType="1" noTextEdit="1"/>
              </p:cNvSpPr>
              <p:nvPr/>
            </p:nvSpPr>
            <p:spPr>
              <a:xfrm>
                <a:off x="509586" y="1266248"/>
                <a:ext cx="11428414" cy="369332"/>
              </a:xfrm>
              <a:prstGeom prst="rect">
                <a:avLst/>
              </a:prstGeom>
              <a:blipFill>
                <a:blip r:embed="rId3"/>
                <a:stretch>
                  <a:fillRect l="-480"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730277EE-7975-425D-8141-9DB94373E2AB}"/>
                  </a:ext>
                </a:extLst>
              </p:cNvPr>
              <p:cNvSpPr txBox="1"/>
              <p:nvPr/>
            </p:nvSpPr>
            <p:spPr>
              <a:xfrm>
                <a:off x="853440" y="2132990"/>
                <a:ext cx="6075680" cy="399597"/>
              </a:xfrm>
              <a:prstGeom prst="rect">
                <a:avLst/>
              </a:prstGeom>
              <a:noFill/>
            </p:spPr>
            <p:txBody>
              <a:bodyPr wrap="square">
                <a:spAutoFit/>
              </a:bodyPr>
              <a:lstStyle/>
              <a:p>
                <a14:m>
                  <m:oMath xmlns:m="http://schemas.openxmlformats.org/officeDocument/2006/math">
                    <m:sSub>
                      <m:sSubPr>
                        <m:ctrlPr>
                          <a:rPr lang="en-US" altLang="zh-CN" i="1" smtClean="0">
                            <a:latin typeface="Cambria Math" panose="02040503050406030204" pitchFamily="18" charset="0"/>
                          </a:rPr>
                        </m:ctrlPr>
                      </m:sSubPr>
                      <m:e>
                        <m:r>
                          <a:rPr lang="zh-CN" altLang="en-US" i="1">
                            <a:latin typeface="Cambria Math" panose="02040503050406030204" pitchFamily="18" charset="0"/>
                          </a:rPr>
                          <m:t>𝒰</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sub>
                    </m:sSub>
                    <m:r>
                      <a:rPr lang="zh-CN" altLang="en-US" i="1">
                        <a:latin typeface="Cambria Math" panose="02040503050406030204" pitchFamily="18" charset="0"/>
                      </a:rPr>
                      <m:t>代表</m:t>
                    </m:r>
                  </m:oMath>
                </a14:m>
                <a:r>
                  <a:rPr lang="zh-CN" altLang="en-US" dirty="0"/>
                  <a:t>用户</a:t>
                </a:r>
                <a14:m>
                  <m:oMath xmlns:m="http://schemas.openxmlformats.org/officeDocument/2006/math">
                    <m:r>
                      <a:rPr lang="en-US" altLang="zh-CN" b="0" i="1" dirty="0" smtClean="0">
                        <a:latin typeface="Cambria Math" panose="02040503050406030204" pitchFamily="18" charset="0"/>
                      </a:rPr>
                      <m:t>𝑖</m:t>
                    </m:r>
                  </m:oMath>
                </a14:m>
                <a:r>
                  <a:rPr lang="zh-CN" altLang="en-US" dirty="0"/>
                  <a:t>使用属于社区确定的话题</a:t>
                </a:r>
                <a14:m>
                  <m:oMath xmlns:m="http://schemas.openxmlformats.org/officeDocument/2006/math">
                    <m:r>
                      <a:rPr lang="en-US" altLang="zh-CN" b="0" i="1" smtClean="0">
                        <a:latin typeface="Cambria Math" panose="02040503050406030204" pitchFamily="18" charset="0"/>
                      </a:rPr>
                      <m:t>𝑗</m:t>
                    </m:r>
                  </m:oMath>
                </a14:m>
                <a:r>
                  <a:rPr lang="zh-CN" altLang="en-US" dirty="0"/>
                  <a:t>的标签的绝对次数</a:t>
                </a:r>
              </a:p>
            </p:txBody>
          </p:sp>
        </mc:Choice>
        <mc:Fallback xmlns="">
          <p:sp>
            <p:nvSpPr>
              <p:cNvPr id="12" name="文本框 11">
                <a:extLst>
                  <a:ext uri="{FF2B5EF4-FFF2-40B4-BE49-F238E27FC236}">
                    <a16:creationId xmlns:a16="http://schemas.microsoft.com/office/drawing/2014/main" id="{730277EE-7975-425D-8141-9DB94373E2AB}"/>
                  </a:ext>
                </a:extLst>
              </p:cNvPr>
              <p:cNvSpPr txBox="1">
                <a:spLocks noRot="1" noChangeAspect="1" noMove="1" noResize="1" noEditPoints="1" noAdjustHandles="1" noChangeArrowheads="1" noChangeShapeType="1" noTextEdit="1"/>
              </p:cNvSpPr>
              <p:nvPr/>
            </p:nvSpPr>
            <p:spPr>
              <a:xfrm>
                <a:off x="853440" y="2132990"/>
                <a:ext cx="6075680" cy="399597"/>
              </a:xfrm>
              <a:prstGeom prst="rect">
                <a:avLst/>
              </a:prstGeom>
              <a:blipFill>
                <a:blip r:embed="rId4"/>
                <a:stretch>
                  <a:fillRect t="-7692" b="-184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1C79462A-E150-455D-8FED-3EDBDEFFD311}"/>
                  </a:ext>
                </a:extLst>
              </p:cNvPr>
              <p:cNvSpPr txBox="1"/>
              <p:nvPr/>
            </p:nvSpPr>
            <p:spPr>
              <a:xfrm>
                <a:off x="509586" y="2658124"/>
                <a:ext cx="9782494" cy="661463"/>
              </a:xfrm>
              <a:prstGeom prst="rect">
                <a:avLst/>
              </a:prstGeom>
              <a:noFill/>
            </p:spPr>
            <p:txBody>
              <a:bodyPr wrap="square" rtlCol="0">
                <a:spAutoFit/>
              </a:bodyPr>
              <a:lstStyle/>
              <a:p>
                <a:r>
                  <a:rPr lang="en-US" altLang="zh-CN" dirty="0"/>
                  <a:t>2</a:t>
                </a:r>
                <a:r>
                  <a:rPr lang="zh-CN" altLang="en-US" dirty="0"/>
                  <a:t>、计算维度为</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𝑇</m:t>
                        </m:r>
                      </m:sub>
                    </m:sSub>
                  </m:oMath>
                </a14:m>
                <a:r>
                  <a:rPr lang="zh-CN" altLang="en-US" dirty="0"/>
                  <a:t>的全局话题向量：</a:t>
                </a:r>
                <a14:m>
                  <m:oMath xmlns:m="http://schemas.openxmlformats.org/officeDocument/2006/math">
                    <m:r>
                      <a:rPr lang="en-US" altLang="zh-CN" b="0" i="1" smtClean="0">
                        <a:latin typeface="Cambria Math" panose="02040503050406030204" pitchFamily="18" charset="0"/>
                      </a:rPr>
                      <m:t>𝑇</m:t>
                    </m:r>
                    <m:r>
                      <a:rPr lang="en-US" altLang="zh-CN" b="0" i="1" smtClean="0">
                        <a:latin typeface="Cambria Math" panose="02040503050406030204" pitchFamily="18" charset="0"/>
                      </a:rPr>
                      <m:t>=</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𝑁</m:t>
                        </m:r>
                      </m:sup>
                      <m:e>
                        <m:sSub>
                          <m:sSubPr>
                            <m:ctrlPr>
                              <a:rPr lang="en-US" altLang="zh-CN" i="1">
                                <a:latin typeface="Cambria Math" panose="02040503050406030204" pitchFamily="18" charset="0"/>
                              </a:rPr>
                            </m:ctrlPr>
                          </m:sSubPr>
                          <m:e>
                            <m:r>
                              <a:rPr lang="zh-CN" altLang="en-US" i="1">
                                <a:latin typeface="Cambria Math" panose="02040503050406030204" pitchFamily="18" charset="0"/>
                              </a:rPr>
                              <m:t>𝒰</m:t>
                            </m:r>
                          </m:e>
                          <m:sub>
                            <m:r>
                              <a:rPr lang="en-US" altLang="zh-CN" i="1">
                                <a:latin typeface="Cambria Math" panose="02040503050406030204" pitchFamily="18" charset="0"/>
                              </a:rPr>
                              <m:t>𝑖</m:t>
                            </m:r>
                          </m:sub>
                        </m:sSub>
                      </m:e>
                    </m:nary>
                  </m:oMath>
                </a14:m>
                <a:r>
                  <a:rPr lang="zh-CN" altLang="en-US" dirty="0"/>
                  <a:t>，该向量给出一个话题在总体中使用的总数量。</a:t>
                </a:r>
                <a:endParaRPr lang="en-US" altLang="zh-CN" dirty="0"/>
              </a:p>
              <a:p>
                <a:endParaRPr lang="zh-CN" altLang="en-US" dirty="0"/>
              </a:p>
            </p:txBody>
          </p:sp>
        </mc:Choice>
        <mc:Fallback xmlns="">
          <p:sp>
            <p:nvSpPr>
              <p:cNvPr id="13" name="文本框 12">
                <a:extLst>
                  <a:ext uri="{FF2B5EF4-FFF2-40B4-BE49-F238E27FC236}">
                    <a16:creationId xmlns:a16="http://schemas.microsoft.com/office/drawing/2014/main" id="{1C79462A-E150-455D-8FED-3EDBDEFFD311}"/>
                  </a:ext>
                </a:extLst>
              </p:cNvPr>
              <p:cNvSpPr txBox="1">
                <a:spLocks noRot="1" noChangeAspect="1" noMove="1" noResize="1" noEditPoints="1" noAdjustHandles="1" noChangeArrowheads="1" noChangeShapeType="1" noTextEdit="1"/>
              </p:cNvSpPr>
              <p:nvPr/>
            </p:nvSpPr>
            <p:spPr>
              <a:xfrm>
                <a:off x="509586" y="2658124"/>
                <a:ext cx="9782494" cy="661463"/>
              </a:xfrm>
              <a:prstGeom prst="rect">
                <a:avLst/>
              </a:prstGeom>
              <a:blipFill>
                <a:blip r:embed="rId5"/>
                <a:stretch>
                  <a:fillRect l="-561" t="-64220" b="-6146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230768C2-5216-49A3-B095-C1F7ED0FFCAE}"/>
                  </a:ext>
                </a:extLst>
              </p:cNvPr>
              <p:cNvSpPr txBox="1"/>
              <p:nvPr/>
            </p:nvSpPr>
            <p:spPr>
              <a:xfrm>
                <a:off x="921384" y="3140517"/>
                <a:ext cx="7145656" cy="646331"/>
              </a:xfrm>
              <a:prstGeom prst="rect">
                <a:avLst/>
              </a:prstGeom>
              <a:noFill/>
            </p:spPr>
            <p:txBody>
              <a:bodyPr wrap="square" rtlCol="0">
                <a:spAutoFit/>
              </a:bodyPr>
              <a:lstStyle/>
              <a:p>
                <a:r>
                  <a:rPr lang="zh-CN" altLang="en-US" dirty="0"/>
                  <a:t>其中：</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zh-CN" altLang="en-US" i="1">
                            <a:latin typeface="Cambria Math" panose="02040503050406030204" pitchFamily="18" charset="0"/>
                          </a:rPr>
                          <m:t>𝒰</m:t>
                        </m:r>
                      </m:e>
                      <m:sub>
                        <m:r>
                          <a:rPr lang="en-US" altLang="zh-CN" i="1">
                            <a:latin typeface="Cambria Math" panose="02040503050406030204" pitchFamily="18" charset="0"/>
                          </a:rPr>
                          <m:t>𝑖</m:t>
                        </m:r>
                      </m:sub>
                    </m:sSub>
                  </m:oMath>
                </a14:m>
                <a:r>
                  <a:rPr lang="zh-CN" altLang="en-US" dirty="0"/>
                  <a:t>是用户话题向量矩阵中的第</a:t>
                </a:r>
                <a14:m>
                  <m:oMath xmlns:m="http://schemas.openxmlformats.org/officeDocument/2006/math">
                    <m:r>
                      <a:rPr lang="en-US" altLang="zh-CN" b="0" i="1" smtClean="0">
                        <a:latin typeface="Cambria Math" panose="02040503050406030204" pitchFamily="18" charset="0"/>
                      </a:rPr>
                      <m:t>𝑖</m:t>
                    </m:r>
                  </m:oMath>
                </a14:m>
                <a:r>
                  <a:rPr lang="zh-CN" altLang="en-US" dirty="0"/>
                  <a:t>行向量    </a:t>
                </a:r>
                <a14:m>
                  <m:oMath xmlns:m="http://schemas.openxmlformats.org/officeDocument/2006/math">
                    <m:r>
                      <a:rPr lang="en-US" altLang="zh-CN" b="0" i="1" smtClean="0">
                        <a:latin typeface="Cambria Math" panose="02040503050406030204" pitchFamily="18" charset="0"/>
                      </a:rPr>
                      <m:t>𝑁</m:t>
                    </m:r>
                  </m:oMath>
                </a14:m>
                <a:r>
                  <a:rPr lang="zh-CN" altLang="en-US" dirty="0"/>
                  <a:t>为人口的数量</a:t>
                </a:r>
                <a:endParaRPr lang="en-US" altLang="zh-CN" dirty="0"/>
              </a:p>
              <a:p>
                <a:endParaRPr lang="zh-CN" altLang="en-US" dirty="0"/>
              </a:p>
            </p:txBody>
          </p:sp>
        </mc:Choice>
        <mc:Fallback xmlns="">
          <p:sp>
            <p:nvSpPr>
              <p:cNvPr id="15" name="文本框 14">
                <a:extLst>
                  <a:ext uri="{FF2B5EF4-FFF2-40B4-BE49-F238E27FC236}">
                    <a16:creationId xmlns:a16="http://schemas.microsoft.com/office/drawing/2014/main" id="{230768C2-5216-49A3-B095-C1F7ED0FFCAE}"/>
                  </a:ext>
                </a:extLst>
              </p:cNvPr>
              <p:cNvSpPr txBox="1">
                <a:spLocks noRot="1" noChangeAspect="1" noMove="1" noResize="1" noEditPoints="1" noAdjustHandles="1" noChangeArrowheads="1" noChangeShapeType="1" noTextEdit="1"/>
              </p:cNvSpPr>
              <p:nvPr/>
            </p:nvSpPr>
            <p:spPr>
              <a:xfrm>
                <a:off x="921384" y="3140517"/>
                <a:ext cx="7145656" cy="646331"/>
              </a:xfrm>
              <a:prstGeom prst="rect">
                <a:avLst/>
              </a:prstGeom>
              <a:blipFill>
                <a:blip r:embed="rId6"/>
                <a:stretch>
                  <a:fillRect l="-683" t="-471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8929D4D3-ABA9-4DAF-A426-803880EBA2CD}"/>
                  </a:ext>
                </a:extLst>
              </p:cNvPr>
              <p:cNvSpPr txBox="1"/>
              <p:nvPr/>
            </p:nvSpPr>
            <p:spPr>
              <a:xfrm>
                <a:off x="509586" y="3748349"/>
                <a:ext cx="8553134" cy="369332"/>
              </a:xfrm>
              <a:prstGeom prst="rect">
                <a:avLst/>
              </a:prstGeom>
              <a:noFill/>
            </p:spPr>
            <p:txBody>
              <a:bodyPr wrap="square" rtlCol="0">
                <a:spAutoFit/>
              </a:bodyPr>
              <a:lstStyle/>
              <a:p>
                <a:r>
                  <a:rPr lang="en-US" altLang="zh-CN" dirty="0"/>
                  <a:t>3</a:t>
                </a:r>
                <a:r>
                  <a:rPr lang="zh-CN" altLang="en-US" dirty="0"/>
                  <a:t>、定义向量</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𝑖</m:t>
                        </m:r>
                      </m:sub>
                    </m:sSub>
                  </m:oMath>
                </a14:m>
                <a:r>
                  <a:rPr lang="zh-CN" altLang="en-US" dirty="0"/>
                  <a:t>，给出用户</a:t>
                </a:r>
                <a14:m>
                  <m:oMath xmlns:m="http://schemas.openxmlformats.org/officeDocument/2006/math">
                    <m:r>
                      <a:rPr lang="en-US" altLang="zh-CN" b="0" i="1" smtClean="0">
                        <a:latin typeface="Cambria Math" panose="02040503050406030204" pitchFamily="18" charset="0"/>
                      </a:rPr>
                      <m:t>𝑖</m:t>
                    </m:r>
                  </m:oMath>
                </a14:m>
                <a:r>
                  <a:rPr lang="zh-CN" altLang="en-US" dirty="0"/>
                  <a:t>对每个话题的使用频率与总体使用频率之间差异</a:t>
                </a:r>
              </a:p>
            </p:txBody>
          </p:sp>
        </mc:Choice>
        <mc:Fallback xmlns="">
          <p:sp>
            <p:nvSpPr>
              <p:cNvPr id="16" name="文本框 15">
                <a:extLst>
                  <a:ext uri="{FF2B5EF4-FFF2-40B4-BE49-F238E27FC236}">
                    <a16:creationId xmlns:a16="http://schemas.microsoft.com/office/drawing/2014/main" id="{8929D4D3-ABA9-4DAF-A426-803880EBA2CD}"/>
                  </a:ext>
                </a:extLst>
              </p:cNvPr>
              <p:cNvSpPr txBox="1">
                <a:spLocks noRot="1" noChangeAspect="1" noMove="1" noResize="1" noEditPoints="1" noAdjustHandles="1" noChangeArrowheads="1" noChangeShapeType="1" noTextEdit="1"/>
              </p:cNvSpPr>
              <p:nvPr/>
            </p:nvSpPr>
            <p:spPr>
              <a:xfrm>
                <a:off x="509586" y="3748349"/>
                <a:ext cx="8553134" cy="369332"/>
              </a:xfrm>
              <a:prstGeom prst="rect">
                <a:avLst/>
              </a:prstGeom>
              <a:blipFill>
                <a:blip r:embed="rId7"/>
                <a:stretch>
                  <a:fillRect l="-641" t="-10000" b="-26667"/>
                </a:stretch>
              </a:blipFill>
            </p:spPr>
            <p:txBody>
              <a:bodyPr/>
              <a:lstStyle/>
              <a:p>
                <a:r>
                  <a:rPr lang="zh-CN" altLang="en-US">
                    <a:noFill/>
                  </a:rPr>
                  <a:t> </a:t>
                </a:r>
              </a:p>
            </p:txBody>
          </p:sp>
        </mc:Fallback>
      </mc:AlternateContent>
      <p:pic>
        <p:nvPicPr>
          <p:cNvPr id="18" name="图片 17">
            <a:extLst>
              <a:ext uri="{FF2B5EF4-FFF2-40B4-BE49-F238E27FC236}">
                <a16:creationId xmlns:a16="http://schemas.microsoft.com/office/drawing/2014/main" id="{540BDAA8-B6D7-457A-BFE1-C5300BEDE18A}"/>
              </a:ext>
            </a:extLst>
          </p:cNvPr>
          <p:cNvPicPr>
            <a:picLocks noChangeAspect="1"/>
          </p:cNvPicPr>
          <p:nvPr/>
        </p:nvPicPr>
        <p:blipFill>
          <a:blip r:embed="rId8"/>
          <a:stretch>
            <a:fillRect/>
          </a:stretch>
        </p:blipFill>
        <p:spPr>
          <a:xfrm>
            <a:off x="1310957" y="4268372"/>
            <a:ext cx="2295525" cy="895350"/>
          </a:xfrm>
          <a:prstGeom prst="rect">
            <a:avLst/>
          </a:prstGeom>
        </p:spPr>
      </p:pic>
      <p:cxnSp>
        <p:nvCxnSpPr>
          <p:cNvPr id="20" name="连接符: 曲线 19">
            <a:extLst>
              <a:ext uri="{FF2B5EF4-FFF2-40B4-BE49-F238E27FC236}">
                <a16:creationId xmlns:a16="http://schemas.microsoft.com/office/drawing/2014/main" id="{EA498631-795B-4178-84C8-85C23F1588EA}"/>
              </a:ext>
            </a:extLst>
          </p:cNvPr>
          <p:cNvCxnSpPr>
            <a:cxnSpLocks/>
            <a:endCxn id="21" idx="1"/>
          </p:cNvCxnSpPr>
          <p:nvPr/>
        </p:nvCxnSpPr>
        <p:spPr>
          <a:xfrm flipV="1">
            <a:off x="3352800" y="4452965"/>
            <a:ext cx="595153" cy="47704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323FBD6C-D5EE-4504-9854-C0BD4D5D2A3D}"/>
              </a:ext>
            </a:extLst>
          </p:cNvPr>
          <p:cNvSpPr txBox="1"/>
          <p:nvPr/>
        </p:nvSpPr>
        <p:spPr>
          <a:xfrm>
            <a:off x="3947953" y="4299076"/>
            <a:ext cx="1676400" cy="307777"/>
          </a:xfrm>
          <a:prstGeom prst="rect">
            <a:avLst/>
          </a:prstGeom>
          <a:noFill/>
        </p:spPr>
        <p:txBody>
          <a:bodyPr wrap="square" rtlCol="0">
            <a:spAutoFit/>
          </a:bodyPr>
          <a:lstStyle/>
          <a:p>
            <a:r>
              <a:rPr lang="en-US" altLang="zh-CN" sz="1400" dirty="0"/>
              <a:t>T</a:t>
            </a:r>
            <a:r>
              <a:rPr lang="zh-CN" altLang="en-US" sz="1400" dirty="0"/>
              <a:t>所有分量的和</a:t>
            </a:r>
          </a:p>
        </p:txBody>
      </p:sp>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571A0FF9-B4DC-4D5B-A2AC-25EAB16317AD}"/>
                  </a:ext>
                </a:extLst>
              </p:cNvPr>
              <p:cNvSpPr txBox="1"/>
              <p:nvPr/>
            </p:nvSpPr>
            <p:spPr>
              <a:xfrm>
                <a:off x="5479894" y="4560675"/>
                <a:ext cx="6813706" cy="369332"/>
              </a:xfrm>
              <a:prstGeom prst="rect">
                <a:avLst/>
              </a:prstGeom>
              <a:noFill/>
            </p:spPr>
            <p:txBody>
              <a:bodyPr wrap="square" rtlCol="0">
                <a:spAutoFit/>
              </a:bodyPr>
              <a:lstStyle/>
              <a:p>
                <a:r>
                  <a:rPr lang="zh-CN" altLang="en-US" dirty="0"/>
                  <a:t>该式子告知了用户</a:t>
                </a:r>
                <a14:m>
                  <m:oMath xmlns:m="http://schemas.openxmlformats.org/officeDocument/2006/math">
                    <m:r>
                      <a:rPr lang="en-US" altLang="zh-CN" b="0" i="1" smtClean="0">
                        <a:latin typeface="Cambria Math" panose="02040503050406030204" pitchFamily="18" charset="0"/>
                      </a:rPr>
                      <m:t>𝑖</m:t>
                    </m:r>
                    <m:r>
                      <a:rPr lang="zh-CN" altLang="en-US" i="1">
                        <a:latin typeface="Cambria Math" panose="02040503050406030204" pitchFamily="18" charset="0"/>
                      </a:rPr>
                      <m:t>是否</m:t>
                    </m:r>
                  </m:oMath>
                </a14:m>
                <a:r>
                  <a:rPr lang="zh-CN" altLang="en-US" dirty="0"/>
                  <a:t>比平均值更多（更少）地处理已知话题</a:t>
                </a:r>
                <a14:m>
                  <m:oMath xmlns:m="http://schemas.openxmlformats.org/officeDocument/2006/math">
                    <m:r>
                      <a:rPr lang="en-US" altLang="zh-CN" b="0" i="1" smtClean="0">
                        <a:latin typeface="Cambria Math" panose="02040503050406030204" pitchFamily="18" charset="0"/>
                      </a:rPr>
                      <m:t>𝑖</m:t>
                    </m:r>
                  </m:oMath>
                </a14:m>
                <a:endParaRPr lang="zh-CN" altLang="en-US" dirty="0"/>
              </a:p>
            </p:txBody>
          </p:sp>
        </mc:Choice>
        <mc:Fallback xmlns="">
          <p:sp>
            <p:nvSpPr>
              <p:cNvPr id="23" name="文本框 22">
                <a:extLst>
                  <a:ext uri="{FF2B5EF4-FFF2-40B4-BE49-F238E27FC236}">
                    <a16:creationId xmlns:a16="http://schemas.microsoft.com/office/drawing/2014/main" id="{571A0FF9-B4DC-4D5B-A2AC-25EAB16317AD}"/>
                  </a:ext>
                </a:extLst>
              </p:cNvPr>
              <p:cNvSpPr txBox="1">
                <a:spLocks noRot="1" noChangeAspect="1" noMove="1" noResize="1" noEditPoints="1" noAdjustHandles="1" noChangeArrowheads="1" noChangeShapeType="1" noTextEdit="1"/>
              </p:cNvSpPr>
              <p:nvPr/>
            </p:nvSpPr>
            <p:spPr>
              <a:xfrm>
                <a:off x="5479894" y="4560675"/>
                <a:ext cx="6813706" cy="369332"/>
              </a:xfrm>
              <a:prstGeom prst="rect">
                <a:avLst/>
              </a:prstGeom>
              <a:blipFill>
                <a:blip r:embed="rId9"/>
                <a:stretch>
                  <a:fillRect l="-805" t="-8197" b="-245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40AC45EA-EF99-468C-8638-0F70994DF6C5}"/>
                  </a:ext>
                </a:extLst>
              </p:cNvPr>
              <p:cNvSpPr txBox="1"/>
              <p:nvPr/>
            </p:nvSpPr>
            <p:spPr>
              <a:xfrm>
                <a:off x="509586" y="5374641"/>
                <a:ext cx="5769294" cy="369332"/>
              </a:xfrm>
              <a:prstGeom prst="rect">
                <a:avLst/>
              </a:prstGeom>
              <a:noFill/>
            </p:spPr>
            <p:txBody>
              <a:bodyPr wrap="square" rtlCol="0">
                <a:spAutoFit/>
              </a:bodyPr>
              <a:lstStyle/>
              <a:p>
                <a:r>
                  <a:rPr lang="en-US" altLang="zh-CN" dirty="0"/>
                  <a:t>4</a:t>
                </a:r>
                <a:r>
                  <a:rPr lang="zh-CN" altLang="en-US" dirty="0"/>
                  <a:t>、由于我们只对描述向量的方向感兴趣，将</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𝑉</m:t>
                        </m:r>
                      </m:e>
                      <m:sub>
                        <m:r>
                          <a:rPr lang="en-US" altLang="zh-CN" b="0" i="1" smtClean="0">
                            <a:latin typeface="Cambria Math" panose="02040503050406030204" pitchFamily="18" charset="0"/>
                          </a:rPr>
                          <m:t>𝑖</m:t>
                        </m:r>
                      </m:sub>
                    </m:sSub>
                  </m:oMath>
                </a14:m>
                <a:r>
                  <a:rPr lang="zh-CN" altLang="en-US" dirty="0"/>
                  <a:t>规范化</a:t>
                </a:r>
              </a:p>
            </p:txBody>
          </p:sp>
        </mc:Choice>
        <mc:Fallback xmlns="">
          <p:sp>
            <p:nvSpPr>
              <p:cNvPr id="25" name="文本框 24">
                <a:extLst>
                  <a:ext uri="{FF2B5EF4-FFF2-40B4-BE49-F238E27FC236}">
                    <a16:creationId xmlns:a16="http://schemas.microsoft.com/office/drawing/2014/main" id="{40AC45EA-EF99-468C-8638-0F70994DF6C5}"/>
                  </a:ext>
                </a:extLst>
              </p:cNvPr>
              <p:cNvSpPr txBox="1">
                <a:spLocks noRot="1" noChangeAspect="1" noMove="1" noResize="1" noEditPoints="1" noAdjustHandles="1" noChangeArrowheads="1" noChangeShapeType="1" noTextEdit="1"/>
              </p:cNvSpPr>
              <p:nvPr/>
            </p:nvSpPr>
            <p:spPr>
              <a:xfrm>
                <a:off x="509586" y="5374641"/>
                <a:ext cx="5769294" cy="369332"/>
              </a:xfrm>
              <a:prstGeom prst="rect">
                <a:avLst/>
              </a:prstGeom>
              <a:blipFill>
                <a:blip r:embed="rId10"/>
                <a:stretch>
                  <a:fillRect l="-951" t="-10000" b="-26667"/>
                </a:stretch>
              </a:blipFill>
            </p:spPr>
            <p:txBody>
              <a:bodyPr/>
              <a:lstStyle/>
              <a:p>
                <a:r>
                  <a:rPr lang="zh-CN" altLang="en-US">
                    <a:noFill/>
                  </a:rPr>
                  <a:t> </a:t>
                </a:r>
              </a:p>
            </p:txBody>
          </p:sp>
        </mc:Fallback>
      </mc:AlternateContent>
      <p:pic>
        <p:nvPicPr>
          <p:cNvPr id="27" name="图片 26">
            <a:extLst>
              <a:ext uri="{FF2B5EF4-FFF2-40B4-BE49-F238E27FC236}">
                <a16:creationId xmlns:a16="http://schemas.microsoft.com/office/drawing/2014/main" id="{9B2C6E5E-15DD-45E8-BA99-C142D9E02620}"/>
              </a:ext>
            </a:extLst>
          </p:cNvPr>
          <p:cNvPicPr>
            <a:picLocks noChangeAspect="1"/>
          </p:cNvPicPr>
          <p:nvPr/>
        </p:nvPicPr>
        <p:blipFill>
          <a:blip r:embed="rId11"/>
          <a:stretch>
            <a:fillRect/>
          </a:stretch>
        </p:blipFill>
        <p:spPr>
          <a:xfrm>
            <a:off x="1144269" y="5775971"/>
            <a:ext cx="1314450" cy="847725"/>
          </a:xfrm>
          <a:prstGeom prst="rect">
            <a:avLst/>
          </a:prstGeom>
        </p:spPr>
      </p:pic>
      <p:sp>
        <p:nvSpPr>
          <p:cNvPr id="28" name="文本框 27">
            <a:extLst>
              <a:ext uri="{FF2B5EF4-FFF2-40B4-BE49-F238E27FC236}">
                <a16:creationId xmlns:a16="http://schemas.microsoft.com/office/drawing/2014/main" id="{9F63BAE5-D860-4537-82EC-5D191803C69D}"/>
              </a:ext>
            </a:extLst>
          </p:cNvPr>
          <p:cNvSpPr txBox="1"/>
          <p:nvPr/>
        </p:nvSpPr>
        <p:spPr>
          <a:xfrm>
            <a:off x="3127691" y="5858783"/>
            <a:ext cx="1981200" cy="369332"/>
          </a:xfrm>
          <a:prstGeom prst="rect">
            <a:avLst/>
          </a:prstGeom>
          <a:noFill/>
        </p:spPr>
        <p:txBody>
          <a:bodyPr wrap="square" rtlCol="0">
            <a:spAutoFit/>
          </a:bodyPr>
          <a:lstStyle/>
          <a:p>
            <a:r>
              <a:rPr lang="zh-CN" altLang="en-US" dirty="0"/>
              <a:t>欧几里徳范数</a:t>
            </a:r>
          </a:p>
        </p:txBody>
      </p:sp>
      <p:cxnSp>
        <p:nvCxnSpPr>
          <p:cNvPr id="29" name="连接符: 曲线 28">
            <a:extLst>
              <a:ext uri="{FF2B5EF4-FFF2-40B4-BE49-F238E27FC236}">
                <a16:creationId xmlns:a16="http://schemas.microsoft.com/office/drawing/2014/main" id="{5A567CB8-4951-4CDF-9570-CA58B1336831}"/>
              </a:ext>
            </a:extLst>
          </p:cNvPr>
          <p:cNvCxnSpPr>
            <a:cxnSpLocks/>
          </p:cNvCxnSpPr>
          <p:nvPr/>
        </p:nvCxnSpPr>
        <p:spPr>
          <a:xfrm flipV="1">
            <a:off x="2458719" y="5967970"/>
            <a:ext cx="595153" cy="477042"/>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76645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E0627-982B-4C7C-9CE4-9B2877775B01}"/>
              </a:ext>
            </a:extLst>
          </p:cNvPr>
          <p:cNvSpPr>
            <a:spLocks noGrp="1"/>
          </p:cNvSpPr>
          <p:nvPr>
            <p:ph type="title"/>
          </p:nvPr>
        </p:nvSpPr>
        <p:spPr/>
        <p:txBody>
          <a:bodyPr/>
          <a:lstStyle/>
          <a:p>
            <a:r>
              <a:rPr lang="en-US" altLang="zh-CN" dirty="0"/>
              <a:t>Methods——</a:t>
            </a:r>
            <a:r>
              <a:rPr lang="zh-CN" altLang="en-US" dirty="0"/>
              <a:t>动态测量</a:t>
            </a:r>
          </a:p>
        </p:txBody>
      </p:sp>
      <p:sp>
        <p:nvSpPr>
          <p:cNvPr id="4" name="灯片编号占位符 3">
            <a:extLst>
              <a:ext uri="{FF2B5EF4-FFF2-40B4-BE49-F238E27FC236}">
                <a16:creationId xmlns:a16="http://schemas.microsoft.com/office/drawing/2014/main" id="{65CCF0F9-8637-4EB6-B193-030DBA4124FD}"/>
              </a:ext>
            </a:extLst>
          </p:cNvPr>
          <p:cNvSpPr>
            <a:spLocks noGrp="1"/>
          </p:cNvSpPr>
          <p:nvPr>
            <p:ph type="sldNum" sz="quarter" idx="12"/>
          </p:nvPr>
        </p:nvSpPr>
        <p:spPr/>
        <p:txBody>
          <a:bodyPr/>
          <a:lstStyle/>
          <a:p>
            <a:fld id="{5DD3DB80-B894-403A-B48E-6FDC1A72010E}" type="slidenum">
              <a:rPr lang="zh-CN" altLang="en-US" smtClean="0"/>
              <a:pPr/>
              <a:t>17</a:t>
            </a:fld>
            <a:endParaRPr lang="zh-CN" altLang="en-US"/>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A05528E2-020D-4DCE-BB6D-C7DEC68D23BA}"/>
                  </a:ext>
                </a:extLst>
              </p:cNvPr>
              <p:cNvSpPr txBox="1"/>
              <p:nvPr/>
            </p:nvSpPr>
            <p:spPr>
              <a:xfrm>
                <a:off x="669923" y="1378191"/>
                <a:ext cx="10953326" cy="863121"/>
              </a:xfrm>
              <a:prstGeom prst="rect">
                <a:avLst/>
              </a:prstGeom>
              <a:noFill/>
            </p:spPr>
            <p:txBody>
              <a:bodyPr wrap="square" rtlCol="0">
                <a:spAutoFit/>
              </a:bodyPr>
              <a:lstStyle/>
              <a:p>
                <a:r>
                  <a:rPr lang="zh-CN" altLang="en-US" dirty="0"/>
                  <a:t>为跟踪用户兴趣演变，将上述过程应用于</a:t>
                </a:r>
                <a:r>
                  <a:rPr lang="en-US" altLang="zh-CN" dirty="0"/>
                  <a:t>7</a:t>
                </a:r>
                <a:r>
                  <a:rPr lang="zh-CN" altLang="en-US" dirty="0"/>
                  <a:t>天的滑动时间窗口，从而生成一系列用户</a:t>
                </a:r>
                <a:r>
                  <a:rPr lang="en-US" altLang="zh-CN" dirty="0"/>
                  <a:t>-</a:t>
                </a:r>
                <a:r>
                  <a:rPr lang="zh-CN" altLang="en-US" dirty="0"/>
                  <a:t>主题矩阵</a:t>
                </a:r>
                <a14:m>
                  <m:oMath xmlns:m="http://schemas.openxmlformats.org/officeDocument/2006/math">
                    <m:r>
                      <a:rPr lang="zh-CN" altLang="en-US" i="1" smtClean="0">
                        <a:latin typeface="Cambria Math" panose="02040503050406030204" pitchFamily="18" charset="0"/>
                      </a:rPr>
                      <m:t>𝒰</m:t>
                    </m:r>
                  </m:oMath>
                </a14:m>
                <a:r>
                  <a:rPr lang="zh-CN" altLang="en-US" dirty="0">
                    <a:solidFill>
                      <a:srgbClr val="FF0000"/>
                    </a:solidFill>
                  </a:rPr>
                  <a:t>（每天一个）</a:t>
                </a:r>
                <a:endParaRPr lang="en-US" altLang="zh-CN" dirty="0">
                  <a:solidFill>
                    <a:srgbClr val="FF0000"/>
                  </a:solidFill>
                </a:endParaRPr>
              </a:p>
              <a:p>
                <a:pPr>
                  <a:lnSpc>
                    <a:spcPct val="200000"/>
                  </a:lnSpc>
                </a:pPr>
                <a:r>
                  <a:rPr lang="zh-CN" altLang="en-US" dirty="0"/>
                  <a:t>称</a:t>
                </a:r>
                <a14:m>
                  <m:oMath xmlns:m="http://schemas.openxmlformats.org/officeDocument/2006/math">
                    <m:sSubSup>
                      <m:sSubSupPr>
                        <m:ctrlPr>
                          <a:rPr lang="en-US" altLang="zh-CN" i="1" smtClean="0">
                            <a:latin typeface="Cambria Math" panose="02040503050406030204" pitchFamily="18" charset="0"/>
                          </a:rPr>
                        </m:ctrlPr>
                      </m:sSubSupPr>
                      <m:e>
                        <m:r>
                          <a:rPr lang="en-US" altLang="zh-CN" b="0" i="1" smtClean="0">
                            <a:latin typeface="Cambria Math" panose="02040503050406030204" pitchFamily="18" charset="0"/>
                          </a:rPr>
                          <m:t>𝑑</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𝑡</m:t>
                        </m:r>
                      </m:sup>
                    </m:sSubSup>
                  </m:oMath>
                </a14:m>
                <a:r>
                  <a:rPr lang="zh-CN" altLang="en-US" dirty="0"/>
                  <a:t>为离散时间</a:t>
                </a:r>
                <a14:m>
                  <m:oMath xmlns:m="http://schemas.openxmlformats.org/officeDocument/2006/math">
                    <m:r>
                      <a:rPr lang="en-US" altLang="zh-CN" b="0" i="1" smtClean="0">
                        <a:latin typeface="Cambria Math" panose="02040503050406030204" pitchFamily="18" charset="0"/>
                      </a:rPr>
                      <m:t>𝑡</m:t>
                    </m:r>
                  </m:oMath>
                </a14:m>
                <a:r>
                  <a:rPr lang="zh-CN" altLang="en-US" dirty="0"/>
                  <a:t>处用户</a:t>
                </a:r>
                <a14:m>
                  <m:oMath xmlns:m="http://schemas.openxmlformats.org/officeDocument/2006/math">
                    <m:r>
                      <a:rPr lang="en-US" altLang="zh-CN" b="0" i="1" smtClean="0">
                        <a:latin typeface="Cambria Math" panose="02040503050406030204" pitchFamily="18" charset="0"/>
                      </a:rPr>
                      <m:t>𝑖</m:t>
                    </m:r>
                  </m:oMath>
                </a14:m>
                <a:r>
                  <a:rPr lang="zh-CN" altLang="en-US" dirty="0"/>
                  <a:t>的描述向量。</a:t>
                </a:r>
              </a:p>
            </p:txBody>
          </p:sp>
        </mc:Choice>
        <mc:Fallback xmlns="">
          <p:sp>
            <p:nvSpPr>
              <p:cNvPr id="6" name="文本框 5">
                <a:extLst>
                  <a:ext uri="{FF2B5EF4-FFF2-40B4-BE49-F238E27FC236}">
                    <a16:creationId xmlns:a16="http://schemas.microsoft.com/office/drawing/2014/main" id="{A05528E2-020D-4DCE-BB6D-C7DEC68D23BA}"/>
                  </a:ext>
                </a:extLst>
              </p:cNvPr>
              <p:cNvSpPr txBox="1">
                <a:spLocks noRot="1" noChangeAspect="1" noMove="1" noResize="1" noEditPoints="1" noAdjustHandles="1" noChangeArrowheads="1" noChangeShapeType="1" noTextEdit="1"/>
              </p:cNvSpPr>
              <p:nvPr/>
            </p:nvSpPr>
            <p:spPr>
              <a:xfrm>
                <a:off x="669923" y="1378191"/>
                <a:ext cx="10953326" cy="863121"/>
              </a:xfrm>
              <a:prstGeom prst="rect">
                <a:avLst/>
              </a:prstGeom>
              <a:blipFill>
                <a:blip r:embed="rId2"/>
                <a:stretch>
                  <a:fillRect l="-501" t="-3521" r="-2504" b="-9859"/>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E9962868-F73B-480F-B35E-DFE11BCB3B12}"/>
              </a:ext>
            </a:extLst>
          </p:cNvPr>
          <p:cNvSpPr txBox="1"/>
          <p:nvPr/>
        </p:nvSpPr>
        <p:spPr>
          <a:xfrm>
            <a:off x="10633434" y="1076342"/>
            <a:ext cx="1216058" cy="369332"/>
          </a:xfrm>
          <a:prstGeom prst="rect">
            <a:avLst/>
          </a:prstGeom>
          <a:noFill/>
        </p:spPr>
        <p:txBody>
          <a:bodyPr wrap="square" rtlCol="0">
            <a:spAutoFit/>
          </a:bodyPr>
          <a:lstStyle/>
          <a:p>
            <a:r>
              <a:rPr lang="zh-CN" altLang="en-US" dirty="0"/>
              <a:t>问题</a:t>
            </a:r>
            <a:r>
              <a:rPr lang="en-US" altLang="zh-CN" dirty="0"/>
              <a:t>2</a:t>
            </a:r>
            <a:endParaRPr lang="zh-CN" altLang="en-US" dirty="0"/>
          </a:p>
        </p:txBody>
      </p:sp>
      <p:pic>
        <p:nvPicPr>
          <p:cNvPr id="9" name="图片 8">
            <a:extLst>
              <a:ext uri="{FF2B5EF4-FFF2-40B4-BE49-F238E27FC236}">
                <a16:creationId xmlns:a16="http://schemas.microsoft.com/office/drawing/2014/main" id="{7B799B71-2B78-434E-9905-DD39D104CB18}"/>
              </a:ext>
            </a:extLst>
          </p:cNvPr>
          <p:cNvPicPr>
            <a:picLocks noChangeAspect="1"/>
          </p:cNvPicPr>
          <p:nvPr/>
        </p:nvPicPr>
        <p:blipFill>
          <a:blip r:embed="rId3"/>
          <a:stretch>
            <a:fillRect/>
          </a:stretch>
        </p:blipFill>
        <p:spPr>
          <a:xfrm>
            <a:off x="1447611" y="144093"/>
            <a:ext cx="9793852" cy="6474197"/>
          </a:xfrm>
          <a:prstGeom prst="rect">
            <a:avLst/>
          </a:prstGeom>
        </p:spPr>
      </p:pic>
    </p:spTree>
    <p:extLst>
      <p:ext uri="{BB962C8B-B14F-4D97-AF65-F5344CB8AC3E}">
        <p14:creationId xmlns:p14="http://schemas.microsoft.com/office/powerpoint/2010/main" val="158069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456AD1-1CD5-44BD-BE3B-B4105049A992}"/>
              </a:ext>
            </a:extLst>
          </p:cNvPr>
          <p:cNvSpPr>
            <a:spLocks noGrp="1"/>
          </p:cNvSpPr>
          <p:nvPr>
            <p:ph type="title"/>
          </p:nvPr>
        </p:nvSpPr>
        <p:spPr/>
        <p:txBody>
          <a:bodyPr/>
          <a:lstStyle/>
          <a:p>
            <a:r>
              <a:rPr lang="en-US" altLang="zh-CN" dirty="0"/>
              <a:t>Methods——</a:t>
            </a:r>
            <a:r>
              <a:rPr lang="zh-CN" altLang="en-US" dirty="0"/>
              <a:t>测量用户之间的相似性</a:t>
            </a:r>
          </a:p>
        </p:txBody>
      </p:sp>
      <p:sp>
        <p:nvSpPr>
          <p:cNvPr id="3" name="页脚占位符 2">
            <a:extLst>
              <a:ext uri="{FF2B5EF4-FFF2-40B4-BE49-F238E27FC236}">
                <a16:creationId xmlns:a16="http://schemas.microsoft.com/office/drawing/2014/main" id="{E9114BB5-87CA-4A71-AFEA-6DE49425FFDD}"/>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1BBB9A67-C0FC-4AAF-BCEB-4854B35F0F71}"/>
              </a:ext>
            </a:extLst>
          </p:cNvPr>
          <p:cNvSpPr>
            <a:spLocks noGrp="1"/>
          </p:cNvSpPr>
          <p:nvPr>
            <p:ph type="sldNum" sz="quarter" idx="12"/>
          </p:nvPr>
        </p:nvSpPr>
        <p:spPr/>
        <p:txBody>
          <a:bodyPr/>
          <a:lstStyle/>
          <a:p>
            <a:fld id="{5DD3DB80-B894-403A-B48E-6FDC1A72010E}" type="slidenum">
              <a:rPr lang="zh-CN" altLang="en-US" smtClean="0"/>
              <a:pPr/>
              <a:t>18</a:t>
            </a:fld>
            <a:endParaRPr lang="zh-CN" altLang="en-US"/>
          </a:p>
        </p:txBody>
      </p:sp>
      <p:grpSp>
        <p:nvGrpSpPr>
          <p:cNvPr id="21" name="组合 20">
            <a:extLst>
              <a:ext uri="{FF2B5EF4-FFF2-40B4-BE49-F238E27FC236}">
                <a16:creationId xmlns:a16="http://schemas.microsoft.com/office/drawing/2014/main" id="{5B079042-DB02-4415-A6FC-B8AEB0835E8E}"/>
              </a:ext>
            </a:extLst>
          </p:cNvPr>
          <p:cNvGrpSpPr/>
          <p:nvPr/>
        </p:nvGrpSpPr>
        <p:grpSpPr>
          <a:xfrm>
            <a:off x="475235" y="1385820"/>
            <a:ext cx="11562794" cy="4772159"/>
            <a:chOff x="314979" y="1473942"/>
            <a:chExt cx="11562794" cy="4772159"/>
          </a:xfrm>
        </p:grpSpPr>
        <p:sp>
          <p:nvSpPr>
            <p:cNvPr id="5" name="左大括号 4">
              <a:extLst>
                <a:ext uri="{FF2B5EF4-FFF2-40B4-BE49-F238E27FC236}">
                  <a16:creationId xmlns:a16="http://schemas.microsoft.com/office/drawing/2014/main" id="{BA430B69-394A-403A-A0B5-D5657B3E7727}"/>
                </a:ext>
              </a:extLst>
            </p:cNvPr>
            <p:cNvSpPr/>
            <p:nvPr/>
          </p:nvSpPr>
          <p:spPr>
            <a:xfrm>
              <a:off x="2740024" y="1951349"/>
              <a:ext cx="622169" cy="3384222"/>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75DE7656-3809-45BF-8683-9789CEF6EF5E}"/>
                </a:ext>
              </a:extLst>
            </p:cNvPr>
            <p:cNvSpPr txBox="1"/>
            <p:nvPr/>
          </p:nvSpPr>
          <p:spPr>
            <a:xfrm>
              <a:off x="3443221" y="1711808"/>
              <a:ext cx="2733807" cy="369332"/>
            </a:xfrm>
            <a:prstGeom prst="rect">
              <a:avLst/>
            </a:prstGeom>
            <a:noFill/>
          </p:spPr>
          <p:txBody>
            <a:bodyPr wrap="square" rtlCol="0">
              <a:spAutoFit/>
            </a:bodyPr>
            <a:lstStyle/>
            <a:p>
              <a:r>
                <a:rPr lang="zh-CN" altLang="en-US" dirty="0"/>
                <a:t>用户与用户之间的相似性</a:t>
              </a:r>
            </a:p>
          </p:txBody>
        </p:sp>
        <p:sp>
          <p:nvSpPr>
            <p:cNvPr id="7" name="文本框 6">
              <a:extLst>
                <a:ext uri="{FF2B5EF4-FFF2-40B4-BE49-F238E27FC236}">
                  <a16:creationId xmlns:a16="http://schemas.microsoft.com/office/drawing/2014/main" id="{2935DDC1-2369-48DB-9644-8FC1E6A398EC}"/>
                </a:ext>
              </a:extLst>
            </p:cNvPr>
            <p:cNvSpPr txBox="1"/>
            <p:nvPr/>
          </p:nvSpPr>
          <p:spPr>
            <a:xfrm>
              <a:off x="7894948" y="1711808"/>
              <a:ext cx="1253765" cy="369332"/>
            </a:xfrm>
            <a:prstGeom prst="rect">
              <a:avLst/>
            </a:prstGeom>
            <a:noFill/>
          </p:spPr>
          <p:txBody>
            <a:bodyPr wrap="square" rtlCol="0">
              <a:spAutoFit/>
            </a:bodyPr>
            <a:lstStyle/>
            <a:p>
              <a:r>
                <a:rPr lang="zh-CN" altLang="en-US" dirty="0"/>
                <a:t>余弦距离</a:t>
              </a:r>
            </a:p>
          </p:txBody>
        </p:sp>
        <p:sp>
          <p:nvSpPr>
            <p:cNvPr id="8" name="箭头: 左 7">
              <a:extLst>
                <a:ext uri="{FF2B5EF4-FFF2-40B4-BE49-F238E27FC236}">
                  <a16:creationId xmlns:a16="http://schemas.microsoft.com/office/drawing/2014/main" id="{7F4A0753-36AB-44B2-87D9-3EE6CBA8043D}"/>
                </a:ext>
              </a:extLst>
            </p:cNvPr>
            <p:cNvSpPr/>
            <p:nvPr/>
          </p:nvSpPr>
          <p:spPr>
            <a:xfrm>
              <a:off x="6258056" y="1843274"/>
              <a:ext cx="1329179" cy="129791"/>
            </a:xfrm>
            <a:prstGeom prst="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546B8472-E9EE-4E6A-B480-D4E5F74B6B1E}"/>
                </a:ext>
              </a:extLst>
            </p:cNvPr>
            <p:cNvSpPr txBox="1"/>
            <p:nvPr/>
          </p:nvSpPr>
          <p:spPr>
            <a:xfrm>
              <a:off x="6595734" y="1473942"/>
              <a:ext cx="763572" cy="369332"/>
            </a:xfrm>
            <a:prstGeom prst="rect">
              <a:avLst/>
            </a:prstGeom>
            <a:noFill/>
          </p:spPr>
          <p:txBody>
            <a:bodyPr wrap="square" rtlCol="0">
              <a:spAutoFit/>
            </a:bodyPr>
            <a:lstStyle/>
            <a:p>
              <a:r>
                <a:rPr lang="zh-CN" altLang="en-US" dirty="0"/>
                <a:t>测量</a:t>
              </a:r>
            </a:p>
          </p:txBody>
        </p:sp>
        <p:sp>
          <p:nvSpPr>
            <p:cNvPr id="10" name="文本框 9">
              <a:extLst>
                <a:ext uri="{FF2B5EF4-FFF2-40B4-BE49-F238E27FC236}">
                  <a16:creationId xmlns:a16="http://schemas.microsoft.com/office/drawing/2014/main" id="{BAA842DD-FC09-4541-815E-D103A98F393F}"/>
                </a:ext>
              </a:extLst>
            </p:cNvPr>
            <p:cNvSpPr txBox="1"/>
            <p:nvPr/>
          </p:nvSpPr>
          <p:spPr>
            <a:xfrm>
              <a:off x="3601039" y="5083902"/>
              <a:ext cx="2026763" cy="369332"/>
            </a:xfrm>
            <a:prstGeom prst="rect">
              <a:avLst/>
            </a:prstGeom>
            <a:noFill/>
          </p:spPr>
          <p:txBody>
            <a:bodyPr wrap="square" rtlCol="0">
              <a:spAutoFit/>
            </a:bodyPr>
            <a:lstStyle/>
            <a:p>
              <a:r>
                <a:rPr lang="zh-CN" altLang="en-US" dirty="0"/>
                <a:t>集体之间的相似性</a:t>
              </a:r>
            </a:p>
          </p:txBody>
        </p:sp>
        <p:sp>
          <p:nvSpPr>
            <p:cNvPr id="11" name="左大括号 10">
              <a:extLst>
                <a:ext uri="{FF2B5EF4-FFF2-40B4-BE49-F238E27FC236}">
                  <a16:creationId xmlns:a16="http://schemas.microsoft.com/office/drawing/2014/main" id="{65F1790C-2FDB-49E3-AA97-F864B35FEF2C}"/>
                </a:ext>
              </a:extLst>
            </p:cNvPr>
            <p:cNvSpPr/>
            <p:nvPr/>
          </p:nvSpPr>
          <p:spPr>
            <a:xfrm>
              <a:off x="5967167" y="4336330"/>
              <a:ext cx="128038" cy="1725105"/>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DD57E476-40D1-4FC2-83B3-4666B72E120E}"/>
                </a:ext>
              </a:extLst>
            </p:cNvPr>
            <p:cNvSpPr txBox="1"/>
            <p:nvPr/>
          </p:nvSpPr>
          <p:spPr>
            <a:xfrm>
              <a:off x="6258056" y="4151664"/>
              <a:ext cx="2026763" cy="646331"/>
            </a:xfrm>
            <a:prstGeom prst="rect">
              <a:avLst/>
            </a:prstGeom>
            <a:noFill/>
          </p:spPr>
          <p:txBody>
            <a:bodyPr wrap="square" rtlCol="0">
              <a:spAutoFit/>
            </a:bodyPr>
            <a:lstStyle/>
            <a:p>
              <a:r>
                <a:rPr lang="zh-CN" altLang="en-US" dirty="0"/>
                <a:t>一组用户的内聚度</a:t>
              </a:r>
              <a:endParaRPr lang="en-US" altLang="zh-CN" dirty="0"/>
            </a:p>
            <a:p>
              <a:r>
                <a:rPr lang="zh-CN" altLang="en-US" dirty="0"/>
                <a:t>（组内相似性）</a:t>
              </a:r>
            </a:p>
          </p:txBody>
        </p:sp>
        <p:sp>
          <p:nvSpPr>
            <p:cNvPr id="13" name="文本框 12">
              <a:extLst>
                <a:ext uri="{FF2B5EF4-FFF2-40B4-BE49-F238E27FC236}">
                  <a16:creationId xmlns:a16="http://schemas.microsoft.com/office/drawing/2014/main" id="{571B2229-68E5-46C6-824A-4EFD8D4B2A2C}"/>
                </a:ext>
              </a:extLst>
            </p:cNvPr>
            <p:cNvSpPr txBox="1"/>
            <p:nvPr/>
          </p:nvSpPr>
          <p:spPr>
            <a:xfrm>
              <a:off x="6258056" y="5876769"/>
              <a:ext cx="2026763" cy="369332"/>
            </a:xfrm>
            <a:prstGeom prst="rect">
              <a:avLst/>
            </a:prstGeom>
            <a:noFill/>
          </p:spPr>
          <p:txBody>
            <a:bodyPr wrap="square" rtlCol="0">
              <a:spAutoFit/>
            </a:bodyPr>
            <a:lstStyle/>
            <a:p>
              <a:r>
                <a:rPr lang="zh-CN" altLang="en-US" dirty="0"/>
                <a:t>跨组相似性</a:t>
              </a:r>
            </a:p>
          </p:txBody>
        </p:sp>
        <p:sp>
          <p:nvSpPr>
            <p:cNvPr id="14" name="箭头: 左 13">
              <a:extLst>
                <a:ext uri="{FF2B5EF4-FFF2-40B4-BE49-F238E27FC236}">
                  <a16:creationId xmlns:a16="http://schemas.microsoft.com/office/drawing/2014/main" id="{0DCB6E4E-A558-4817-AB7E-620B2C5CD08D}"/>
                </a:ext>
              </a:extLst>
            </p:cNvPr>
            <p:cNvSpPr/>
            <p:nvPr/>
          </p:nvSpPr>
          <p:spPr>
            <a:xfrm>
              <a:off x="8284819" y="4336330"/>
              <a:ext cx="736633" cy="122548"/>
            </a:xfrm>
            <a:prstGeom prst="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FC2E266B-32A9-4101-8FF3-19B447759722}"/>
                    </a:ext>
                  </a:extLst>
                </p:cNvPr>
                <p:cNvSpPr txBox="1"/>
                <p:nvPr/>
              </p:nvSpPr>
              <p:spPr>
                <a:xfrm>
                  <a:off x="9021452" y="4212938"/>
                  <a:ext cx="2446256"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𝐺</m:t>
                            </m:r>
                            <m:r>
                              <a:rPr lang="en-US" altLang="zh-CN" b="0" i="1" smtClean="0">
                                <a:latin typeface="Cambria Math" panose="02040503050406030204" pitchFamily="18" charset="0"/>
                              </a:rPr>
                              <m:t>,</m:t>
                            </m:r>
                            <m:r>
                              <a:rPr lang="en-US" altLang="zh-CN" b="0" i="1" smtClean="0">
                                <a:latin typeface="Cambria Math" panose="02040503050406030204" pitchFamily="18" charset="0"/>
                              </a:rPr>
                              <m:t>𝐺</m:t>
                            </m:r>
                          </m:e>
                        </m:d>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𝐺</m:t>
                                    </m:r>
                                  </m:sub>
                                </m:sSub>
                              </m:e>
                            </m:d>
                          </m:e>
                          <m:sup>
                            <m:r>
                              <a:rPr lang="en-US" altLang="zh-CN" b="0" i="1" smtClean="0">
                                <a:latin typeface="Cambria Math" panose="02040503050406030204" pitchFamily="18" charset="0"/>
                              </a:rPr>
                              <m:t>2</m:t>
                            </m:r>
                          </m:sup>
                        </m:sSup>
                      </m:oMath>
                    </m:oMathPara>
                  </a14:m>
                  <a:endParaRPr lang="zh-CN" altLang="en-US" dirty="0"/>
                </a:p>
              </p:txBody>
            </p:sp>
          </mc:Choice>
          <mc:Fallback xmlns="">
            <p:sp>
              <p:nvSpPr>
                <p:cNvPr id="16" name="文本框 15">
                  <a:extLst>
                    <a:ext uri="{FF2B5EF4-FFF2-40B4-BE49-F238E27FC236}">
                      <a16:creationId xmlns:a16="http://schemas.microsoft.com/office/drawing/2014/main" id="{FC2E266B-32A9-4101-8FF3-19B447759722}"/>
                    </a:ext>
                  </a:extLst>
                </p:cNvPr>
                <p:cNvSpPr txBox="1">
                  <a:spLocks noRot="1" noChangeAspect="1" noMove="1" noResize="1" noEditPoints="1" noAdjustHandles="1" noChangeArrowheads="1" noChangeShapeType="1" noTextEdit="1"/>
                </p:cNvSpPr>
                <p:nvPr/>
              </p:nvSpPr>
              <p:spPr>
                <a:xfrm>
                  <a:off x="9021452" y="4212938"/>
                  <a:ext cx="2446256" cy="369332"/>
                </a:xfrm>
                <a:prstGeom prst="rect">
                  <a:avLst/>
                </a:prstGeom>
                <a:blipFill>
                  <a:blip r:embed="rId2"/>
                  <a:stretch>
                    <a:fillRect b="-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4025FEE9-6DCC-449D-B965-F4C72630E463}"/>
                    </a:ext>
                  </a:extLst>
                </p:cNvPr>
                <p:cNvSpPr txBox="1"/>
                <p:nvPr/>
              </p:nvSpPr>
              <p:spPr>
                <a:xfrm>
                  <a:off x="9148713" y="5852980"/>
                  <a:ext cx="2729060" cy="39312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2</m:t>
                                </m:r>
                              </m:sub>
                            </m:sSub>
                          </m:e>
                        </m:d>
                        <m:r>
                          <a:rPr lang="en-US" altLang="zh-CN" b="0" i="1" smtClean="0">
                            <a:latin typeface="Cambria Math" panose="02040503050406030204" pitchFamily="18" charset="0"/>
                          </a:rPr>
                          <m:t>=&lt;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1</m:t>
                                </m:r>
                              </m:sub>
                            </m:sSub>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𝐷</m:t>
                            </m:r>
                          </m:e>
                          <m: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b="0" i="1" smtClean="0">
                                    <a:latin typeface="Cambria Math" panose="02040503050406030204" pitchFamily="18" charset="0"/>
                                  </a:rPr>
                                  <m:t>2</m:t>
                                </m:r>
                              </m:sub>
                            </m:sSub>
                          </m:sub>
                        </m:sSub>
                        <m:r>
                          <a:rPr lang="en-US" altLang="zh-CN" b="0" i="1" smtClean="0">
                            <a:latin typeface="Cambria Math" panose="02040503050406030204" pitchFamily="18" charset="0"/>
                          </a:rPr>
                          <m:t>&gt;</m:t>
                        </m:r>
                      </m:oMath>
                    </m:oMathPara>
                  </a14:m>
                  <a:endParaRPr lang="zh-CN" altLang="en-US" dirty="0"/>
                </a:p>
              </p:txBody>
            </p:sp>
          </mc:Choice>
          <mc:Fallback xmlns="">
            <p:sp>
              <p:nvSpPr>
                <p:cNvPr id="17" name="文本框 16">
                  <a:extLst>
                    <a:ext uri="{FF2B5EF4-FFF2-40B4-BE49-F238E27FC236}">
                      <a16:creationId xmlns:a16="http://schemas.microsoft.com/office/drawing/2014/main" id="{4025FEE9-6DCC-449D-B965-F4C72630E463}"/>
                    </a:ext>
                  </a:extLst>
                </p:cNvPr>
                <p:cNvSpPr txBox="1">
                  <a:spLocks noRot="1" noChangeAspect="1" noMove="1" noResize="1" noEditPoints="1" noAdjustHandles="1" noChangeArrowheads="1" noChangeShapeType="1" noTextEdit="1"/>
                </p:cNvSpPr>
                <p:nvPr/>
              </p:nvSpPr>
              <p:spPr>
                <a:xfrm>
                  <a:off x="9148713" y="5852980"/>
                  <a:ext cx="2729060" cy="393121"/>
                </a:xfrm>
                <a:prstGeom prst="rect">
                  <a:avLst/>
                </a:prstGeom>
                <a:blipFill>
                  <a:blip r:embed="rId3"/>
                  <a:stretch>
                    <a:fillRect/>
                  </a:stretch>
                </a:blipFill>
              </p:spPr>
              <p:txBody>
                <a:bodyPr/>
                <a:lstStyle/>
                <a:p>
                  <a:r>
                    <a:rPr lang="zh-CN" altLang="en-US">
                      <a:noFill/>
                    </a:rPr>
                    <a:t> </a:t>
                  </a:r>
                </a:p>
              </p:txBody>
            </p:sp>
          </mc:Fallback>
        </mc:AlternateContent>
        <p:sp>
          <p:nvSpPr>
            <p:cNvPr id="18" name="箭头: 左 17">
              <a:extLst>
                <a:ext uri="{FF2B5EF4-FFF2-40B4-BE49-F238E27FC236}">
                  <a16:creationId xmlns:a16="http://schemas.microsoft.com/office/drawing/2014/main" id="{563C74EA-CDFB-4E1A-9A3C-A14113FFD443}"/>
                </a:ext>
              </a:extLst>
            </p:cNvPr>
            <p:cNvSpPr/>
            <p:nvPr/>
          </p:nvSpPr>
          <p:spPr>
            <a:xfrm>
              <a:off x="8284819" y="6000035"/>
              <a:ext cx="736633" cy="122548"/>
            </a:xfrm>
            <a:prstGeom prst="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8E350819-FE3B-441D-820E-52314335C231}"/>
                </a:ext>
              </a:extLst>
            </p:cNvPr>
            <p:cNvSpPr txBox="1"/>
            <p:nvPr/>
          </p:nvSpPr>
          <p:spPr>
            <a:xfrm>
              <a:off x="314979" y="3479579"/>
              <a:ext cx="6094428" cy="369332"/>
            </a:xfrm>
            <a:prstGeom prst="rect">
              <a:avLst/>
            </a:prstGeom>
            <a:noFill/>
          </p:spPr>
          <p:txBody>
            <a:bodyPr wrap="square">
              <a:spAutoFit/>
            </a:bodyPr>
            <a:lstStyle/>
            <a:p>
              <a:r>
                <a:rPr lang="zh-CN" altLang="en-US" dirty="0"/>
                <a:t>测量用户之间的相似性</a:t>
              </a:r>
            </a:p>
          </p:txBody>
        </p:sp>
      </p:grpSp>
    </p:spTree>
    <p:extLst>
      <p:ext uri="{BB962C8B-B14F-4D97-AF65-F5344CB8AC3E}">
        <p14:creationId xmlns:p14="http://schemas.microsoft.com/office/powerpoint/2010/main" val="516511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21BA39E4-7E72-4C98-B3F2-FA75CD27AAB3}"/>
              </a:ext>
            </a:extLst>
          </p:cNvPr>
          <p:cNvSpPr/>
          <p:nvPr/>
        </p:nvSpPr>
        <p:spPr>
          <a:xfrm>
            <a:off x="585083" y="5976594"/>
            <a:ext cx="11047593" cy="5026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6037A3E0-9206-45CC-A1D0-C37B1E78EE44}"/>
              </a:ext>
            </a:extLst>
          </p:cNvPr>
          <p:cNvPicPr>
            <a:picLocks noChangeAspect="1"/>
          </p:cNvPicPr>
          <p:nvPr/>
        </p:nvPicPr>
        <p:blipFill>
          <a:blip r:embed="rId2"/>
          <a:stretch>
            <a:fillRect/>
          </a:stretch>
        </p:blipFill>
        <p:spPr>
          <a:xfrm>
            <a:off x="1403675" y="3898023"/>
            <a:ext cx="6412405" cy="1080932"/>
          </a:xfrm>
          <a:prstGeom prst="rect">
            <a:avLst/>
          </a:prstGeom>
        </p:spPr>
      </p:pic>
      <p:sp>
        <p:nvSpPr>
          <p:cNvPr id="2" name="标题 1">
            <a:extLst>
              <a:ext uri="{FF2B5EF4-FFF2-40B4-BE49-F238E27FC236}">
                <a16:creationId xmlns:a16="http://schemas.microsoft.com/office/drawing/2014/main" id="{ED64601F-33EF-456F-81C7-D12723DCC8EA}"/>
              </a:ext>
            </a:extLst>
          </p:cNvPr>
          <p:cNvSpPr>
            <a:spLocks noGrp="1"/>
          </p:cNvSpPr>
          <p:nvPr>
            <p:ph type="title"/>
          </p:nvPr>
        </p:nvSpPr>
        <p:spPr/>
        <p:txBody>
          <a:bodyPr/>
          <a:lstStyle/>
          <a:p>
            <a:r>
              <a:rPr lang="en-US" altLang="zh-CN" dirty="0"/>
              <a:t>Methods——</a:t>
            </a:r>
            <a:r>
              <a:rPr lang="zh-CN" altLang="en-US" dirty="0"/>
              <a:t>测量用户之间的相似性</a:t>
            </a:r>
          </a:p>
        </p:txBody>
      </p:sp>
      <p:sp>
        <p:nvSpPr>
          <p:cNvPr id="4" name="灯片编号占位符 3">
            <a:extLst>
              <a:ext uri="{FF2B5EF4-FFF2-40B4-BE49-F238E27FC236}">
                <a16:creationId xmlns:a16="http://schemas.microsoft.com/office/drawing/2014/main" id="{FA1880FD-F9F6-43D0-BD0F-35D8433E5526}"/>
              </a:ext>
            </a:extLst>
          </p:cNvPr>
          <p:cNvSpPr>
            <a:spLocks noGrp="1"/>
          </p:cNvSpPr>
          <p:nvPr>
            <p:ph type="sldNum" sz="quarter" idx="12"/>
          </p:nvPr>
        </p:nvSpPr>
        <p:spPr/>
        <p:txBody>
          <a:bodyPr/>
          <a:lstStyle/>
          <a:p>
            <a:fld id="{5DD3DB80-B894-403A-B48E-6FDC1A72010E}" type="slidenum">
              <a:rPr lang="zh-CN" altLang="en-US" smtClean="0"/>
              <a:pPr/>
              <a:t>19</a:t>
            </a:fld>
            <a:endParaRPr lang="zh-CN" altLang="en-US"/>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924CA7CB-7737-4827-8AF1-4CF4351FF071}"/>
                  </a:ext>
                </a:extLst>
              </p:cNvPr>
              <p:cNvSpPr txBox="1"/>
              <p:nvPr/>
            </p:nvSpPr>
            <p:spPr>
              <a:xfrm>
                <a:off x="585083" y="1213210"/>
                <a:ext cx="7371140" cy="1287532"/>
              </a:xfrm>
              <a:prstGeom prst="rect">
                <a:avLst/>
              </a:prstGeom>
              <a:noFill/>
            </p:spPr>
            <p:txBody>
              <a:bodyPr wrap="square" rtlCol="0">
                <a:spAutoFit/>
              </a:bodyPr>
              <a:lstStyle/>
              <a:p>
                <a:pPr>
                  <a:lnSpc>
                    <a:spcPct val="150000"/>
                  </a:lnSpc>
                </a:pPr>
                <a:r>
                  <a:rPr lang="en-US" altLang="zh-CN" dirty="0"/>
                  <a:t>1</a:t>
                </a:r>
                <a:r>
                  <a:rPr lang="zh-CN" altLang="en-US" dirty="0"/>
                  <a:t>、将一对用户</a:t>
                </a:r>
                <a14:m>
                  <m:oMath xmlns:m="http://schemas.openxmlformats.org/officeDocument/2006/math">
                    <m:r>
                      <a:rPr lang="en-US" altLang="zh-CN" b="0" i="1" smtClean="0">
                        <a:latin typeface="Cambria Math" panose="02040503050406030204" pitchFamily="18" charset="0"/>
                      </a:rPr>
                      <m:t>𝑖</m:t>
                    </m:r>
                  </m:oMath>
                </a14:m>
                <a:r>
                  <a:rPr lang="zh-CN" altLang="en-US" dirty="0"/>
                  <a:t>和</a:t>
                </a:r>
                <a14:m>
                  <m:oMath xmlns:m="http://schemas.openxmlformats.org/officeDocument/2006/math">
                    <m:r>
                      <a:rPr lang="en-US" altLang="zh-CN" b="0" i="1" dirty="0" smtClean="0">
                        <a:latin typeface="Cambria Math" panose="02040503050406030204" pitchFamily="18" charset="0"/>
                      </a:rPr>
                      <m:t>𝑗</m:t>
                    </m:r>
                  </m:oMath>
                </a14:m>
                <a:r>
                  <a:rPr lang="zh-CN" altLang="en-US" dirty="0"/>
                  <a:t>之间的相似性定义为相应描述向量之间的余弦距离</a:t>
                </a:r>
                <a:endParaRPr lang="en-US" altLang="zh-CN" dirty="0"/>
              </a:p>
              <a:p>
                <a:pPr>
                  <a:lnSpc>
                    <a:spcPct val="150000"/>
                  </a:lnSpc>
                </a:pPr>
                <a:r>
                  <a:rPr lang="en-US" altLang="zh-CN" dirty="0"/>
                  <a:t>      </a:t>
                </a:r>
                <a:r>
                  <a:rPr lang="zh-CN" altLang="en-US" dirty="0"/>
                  <a:t>随着描述向量归一化，相似度简化为内积</a:t>
                </a:r>
                <a:endParaRPr lang="en-US" altLang="zh-CN" dirty="0"/>
              </a:p>
              <a:p>
                <a:pPr>
                  <a:lnSpc>
                    <a:spcPct val="150000"/>
                  </a:lnSpc>
                </a:pPr>
                <a:endParaRPr lang="zh-CN" altLang="en-US" dirty="0"/>
              </a:p>
            </p:txBody>
          </p:sp>
        </mc:Choice>
        <mc:Fallback xmlns="">
          <p:sp>
            <p:nvSpPr>
              <p:cNvPr id="5" name="文本框 4">
                <a:extLst>
                  <a:ext uri="{FF2B5EF4-FFF2-40B4-BE49-F238E27FC236}">
                    <a16:creationId xmlns:a16="http://schemas.microsoft.com/office/drawing/2014/main" id="{924CA7CB-7737-4827-8AF1-4CF4351FF071}"/>
                  </a:ext>
                </a:extLst>
              </p:cNvPr>
              <p:cNvSpPr txBox="1">
                <a:spLocks noRot="1" noChangeAspect="1" noMove="1" noResize="1" noEditPoints="1" noAdjustHandles="1" noChangeArrowheads="1" noChangeShapeType="1" noTextEdit="1"/>
              </p:cNvSpPr>
              <p:nvPr/>
            </p:nvSpPr>
            <p:spPr>
              <a:xfrm>
                <a:off x="585083" y="1213210"/>
                <a:ext cx="7371140" cy="1287532"/>
              </a:xfrm>
              <a:prstGeom prst="rect">
                <a:avLst/>
              </a:prstGeom>
              <a:blipFill>
                <a:blip r:embed="rId3"/>
                <a:stretch>
                  <a:fillRect l="-744"/>
                </a:stretch>
              </a:blipFill>
            </p:spPr>
            <p:txBody>
              <a:bodyPr/>
              <a:lstStyle/>
              <a:p>
                <a:r>
                  <a:rPr lang="zh-CN" altLang="en-US">
                    <a:noFill/>
                  </a:rPr>
                  <a:t> </a:t>
                </a:r>
              </a:p>
            </p:txBody>
          </p:sp>
        </mc:Fallback>
      </mc:AlternateContent>
      <p:pic>
        <p:nvPicPr>
          <p:cNvPr id="7" name="图片 6">
            <a:extLst>
              <a:ext uri="{FF2B5EF4-FFF2-40B4-BE49-F238E27FC236}">
                <a16:creationId xmlns:a16="http://schemas.microsoft.com/office/drawing/2014/main" id="{7EE14900-023D-4F00-8964-A4C6DF1C97E4}"/>
              </a:ext>
            </a:extLst>
          </p:cNvPr>
          <p:cNvPicPr>
            <a:picLocks noChangeAspect="1"/>
          </p:cNvPicPr>
          <p:nvPr/>
        </p:nvPicPr>
        <p:blipFill>
          <a:blip r:embed="rId4"/>
          <a:stretch>
            <a:fillRect/>
          </a:stretch>
        </p:blipFill>
        <p:spPr>
          <a:xfrm>
            <a:off x="5497936" y="1635282"/>
            <a:ext cx="1724025" cy="552450"/>
          </a:xfrm>
          <a:prstGeom prst="rect">
            <a:avLst/>
          </a:prstGeom>
        </p:spPr>
      </p:pic>
      <p:sp>
        <p:nvSpPr>
          <p:cNvPr id="8" name="文本框 7">
            <a:extLst>
              <a:ext uri="{FF2B5EF4-FFF2-40B4-BE49-F238E27FC236}">
                <a16:creationId xmlns:a16="http://schemas.microsoft.com/office/drawing/2014/main" id="{ABDFE78B-ACE5-4C8E-A39E-33B3149DB6A2}"/>
              </a:ext>
            </a:extLst>
          </p:cNvPr>
          <p:cNvSpPr txBox="1"/>
          <p:nvPr/>
        </p:nvSpPr>
        <p:spPr>
          <a:xfrm>
            <a:off x="980387" y="2139519"/>
            <a:ext cx="9662475" cy="369332"/>
          </a:xfrm>
          <a:prstGeom prst="rect">
            <a:avLst/>
          </a:prstGeom>
          <a:noFill/>
        </p:spPr>
        <p:txBody>
          <a:bodyPr wrap="square" rtlCol="0">
            <a:spAutoFit/>
          </a:bodyPr>
          <a:lstStyle/>
          <a:p>
            <a:r>
              <a:rPr lang="zh-CN" altLang="en-US" dirty="0"/>
              <a:t>两个用户之间的余弦相似度的高（低）表明，他们由共同话题的频率高于（低于）平均值</a:t>
            </a:r>
          </a:p>
        </p:txBody>
      </p:sp>
      <p:sp>
        <p:nvSpPr>
          <p:cNvPr id="9" name="文本框 8">
            <a:extLst>
              <a:ext uri="{FF2B5EF4-FFF2-40B4-BE49-F238E27FC236}">
                <a16:creationId xmlns:a16="http://schemas.microsoft.com/office/drawing/2014/main" id="{876A6EB8-046F-45DB-A069-76A290C3092A}"/>
              </a:ext>
            </a:extLst>
          </p:cNvPr>
          <p:cNvSpPr txBox="1"/>
          <p:nvPr/>
        </p:nvSpPr>
        <p:spPr>
          <a:xfrm>
            <a:off x="585083" y="2508851"/>
            <a:ext cx="7182604" cy="369332"/>
          </a:xfrm>
          <a:prstGeom prst="rect">
            <a:avLst/>
          </a:prstGeom>
          <a:noFill/>
        </p:spPr>
        <p:txBody>
          <a:bodyPr wrap="square" rtlCol="0">
            <a:spAutoFit/>
          </a:bodyPr>
          <a:lstStyle/>
          <a:p>
            <a:r>
              <a:rPr lang="en-US" altLang="zh-CN" dirty="0"/>
              <a:t>2</a:t>
            </a:r>
            <a:r>
              <a:rPr lang="zh-CN" altLang="en-US" dirty="0"/>
              <a:t>、定义一组用户</a:t>
            </a:r>
            <a:r>
              <a:rPr lang="en-US" altLang="zh-CN" dirty="0"/>
              <a:t>G</a:t>
            </a:r>
            <a:r>
              <a:rPr lang="zh-CN" altLang="en-US" dirty="0"/>
              <a:t>的平均描述向量</a:t>
            </a:r>
          </a:p>
        </p:txBody>
      </p:sp>
      <p:pic>
        <p:nvPicPr>
          <p:cNvPr id="11" name="图片 10">
            <a:extLst>
              <a:ext uri="{FF2B5EF4-FFF2-40B4-BE49-F238E27FC236}">
                <a16:creationId xmlns:a16="http://schemas.microsoft.com/office/drawing/2014/main" id="{EC88CBE6-63CF-4B48-A678-F2CB0A8ACF03}"/>
              </a:ext>
            </a:extLst>
          </p:cNvPr>
          <p:cNvPicPr>
            <a:picLocks noChangeAspect="1"/>
          </p:cNvPicPr>
          <p:nvPr/>
        </p:nvPicPr>
        <p:blipFill>
          <a:blip r:embed="rId5"/>
          <a:stretch>
            <a:fillRect/>
          </a:stretch>
        </p:blipFill>
        <p:spPr>
          <a:xfrm>
            <a:off x="1012594" y="2829965"/>
            <a:ext cx="1497073" cy="898244"/>
          </a:xfrm>
          <a:prstGeom prst="rect">
            <a:avLst/>
          </a:prstGeom>
        </p:spPr>
      </p:pic>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EF400FFC-4063-4315-BA20-B795F70214F2}"/>
                  </a:ext>
                </a:extLst>
              </p:cNvPr>
              <p:cNvSpPr txBox="1"/>
              <p:nvPr/>
            </p:nvSpPr>
            <p:spPr>
              <a:xfrm>
                <a:off x="2958624" y="3094421"/>
                <a:ext cx="5254657" cy="369332"/>
              </a:xfrm>
              <a:prstGeom prst="rect">
                <a:avLst/>
              </a:prstGeom>
              <a:noFill/>
            </p:spPr>
            <p:txBody>
              <a:bodyPr wrap="square" rtlCol="0">
                <a:spAutoFit/>
              </a:bodyPr>
              <a:lstStyle/>
              <a:p>
                <a14:m>
                  <m:oMath xmlns:m="http://schemas.openxmlformats.org/officeDocument/2006/math">
                    <m:d>
                      <m:dPr>
                        <m:begChr m:val="|"/>
                        <m:endChr m:val="|"/>
                        <m:ctrlPr>
                          <a:rPr lang="en-US" altLang="zh-CN" i="1" smtClean="0">
                            <a:latin typeface="Cambria Math" panose="02040503050406030204" pitchFamily="18" charset="0"/>
                          </a:rPr>
                        </m:ctrlPr>
                      </m:dPr>
                      <m:e>
                        <m:r>
                          <a:rPr lang="en-US" altLang="zh-CN" b="0" i="1" smtClean="0">
                            <a:latin typeface="Cambria Math" panose="02040503050406030204" pitchFamily="18" charset="0"/>
                          </a:rPr>
                          <m:t>𝐺</m:t>
                        </m:r>
                      </m:e>
                    </m:d>
                  </m:oMath>
                </a14:m>
                <a:r>
                  <a:rPr lang="zh-CN" altLang="en-US" dirty="0"/>
                  <a:t>：用户</a:t>
                </a:r>
                <a:r>
                  <a:rPr lang="en-US" altLang="zh-CN" dirty="0"/>
                  <a:t>G</a:t>
                </a:r>
                <a:r>
                  <a:rPr lang="zh-CN" altLang="en-US" dirty="0"/>
                  <a:t>所属的类（可以理解为用户的个数）</a:t>
                </a:r>
              </a:p>
            </p:txBody>
          </p:sp>
        </mc:Choice>
        <mc:Fallback xmlns="">
          <p:sp>
            <p:nvSpPr>
              <p:cNvPr id="12" name="文本框 11">
                <a:extLst>
                  <a:ext uri="{FF2B5EF4-FFF2-40B4-BE49-F238E27FC236}">
                    <a16:creationId xmlns:a16="http://schemas.microsoft.com/office/drawing/2014/main" id="{EF400FFC-4063-4315-BA20-B795F70214F2}"/>
                  </a:ext>
                </a:extLst>
              </p:cNvPr>
              <p:cNvSpPr txBox="1">
                <a:spLocks noRot="1" noChangeAspect="1" noMove="1" noResize="1" noEditPoints="1" noAdjustHandles="1" noChangeArrowheads="1" noChangeShapeType="1" noTextEdit="1"/>
              </p:cNvSpPr>
              <p:nvPr/>
            </p:nvSpPr>
            <p:spPr>
              <a:xfrm>
                <a:off x="2958624" y="3094421"/>
                <a:ext cx="5254657" cy="369332"/>
              </a:xfrm>
              <a:prstGeom prst="rect">
                <a:avLst/>
              </a:prstGeom>
              <a:blipFill>
                <a:blip r:embed="rId6"/>
                <a:stretch>
                  <a:fillRect t="-10000" b="-26667"/>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C7E22297-AFA3-45A0-BF4D-532E6F880615}"/>
              </a:ext>
            </a:extLst>
          </p:cNvPr>
          <p:cNvSpPr txBox="1"/>
          <p:nvPr/>
        </p:nvSpPr>
        <p:spPr>
          <a:xfrm>
            <a:off x="904972" y="3591011"/>
            <a:ext cx="7993931"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一组用户的内聚度（组内相似性），定义为所有用户之间的平均相似性</a:t>
            </a:r>
          </a:p>
        </p:txBody>
      </p:sp>
      <p:pic>
        <p:nvPicPr>
          <p:cNvPr id="18" name="图片 17">
            <a:extLst>
              <a:ext uri="{FF2B5EF4-FFF2-40B4-BE49-F238E27FC236}">
                <a16:creationId xmlns:a16="http://schemas.microsoft.com/office/drawing/2014/main" id="{C4E27A96-99F4-4252-B90D-C72A69DF9621}"/>
              </a:ext>
            </a:extLst>
          </p:cNvPr>
          <p:cNvPicPr>
            <a:picLocks noChangeAspect="1"/>
          </p:cNvPicPr>
          <p:nvPr/>
        </p:nvPicPr>
        <p:blipFill>
          <a:blip r:embed="rId7"/>
          <a:stretch>
            <a:fillRect/>
          </a:stretch>
        </p:blipFill>
        <p:spPr>
          <a:xfrm>
            <a:off x="1370813" y="5592017"/>
            <a:ext cx="6585410" cy="923083"/>
          </a:xfrm>
          <a:prstGeom prst="rect">
            <a:avLst/>
          </a:prstGeom>
        </p:spPr>
      </p:pic>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5B422568-DC1D-43DD-A1C2-DA103CFD9858}"/>
                  </a:ext>
                </a:extLst>
              </p:cNvPr>
              <p:cNvSpPr txBox="1"/>
              <p:nvPr/>
            </p:nvSpPr>
            <p:spPr>
              <a:xfrm>
                <a:off x="980387" y="5148769"/>
                <a:ext cx="7993931" cy="369332"/>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跨组相似性是不同组</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𝐺</m:t>
                        </m:r>
                      </m:e>
                      <m:sub>
                        <m:r>
                          <a:rPr lang="en-US" altLang="zh-CN" i="1">
                            <a:latin typeface="Cambria Math" panose="02040503050406030204" pitchFamily="18" charset="0"/>
                          </a:rPr>
                          <m:t>1</m:t>
                        </m:r>
                      </m:sub>
                    </m:sSub>
                  </m:oMath>
                </a14:m>
                <a:r>
                  <a:rPr lang="zh-CN" altLang="en-US" dirty="0"/>
                  <a:t>和</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𝐺</m:t>
                        </m:r>
                      </m:e>
                      <m:sub>
                        <m:r>
                          <a:rPr lang="en-US" altLang="zh-CN" i="1" smtClean="0">
                            <a:latin typeface="Cambria Math" panose="02040503050406030204" pitchFamily="18" charset="0"/>
                          </a:rPr>
                          <m:t>2</m:t>
                        </m:r>
                      </m:sub>
                    </m:sSub>
                  </m:oMath>
                </a14:m>
                <a:r>
                  <a:rPr lang="zh-CN" altLang="en-US" dirty="0"/>
                  <a:t>成员之间的平均相似性</a:t>
                </a:r>
              </a:p>
            </p:txBody>
          </p:sp>
        </mc:Choice>
        <mc:Fallback xmlns="">
          <p:sp>
            <p:nvSpPr>
              <p:cNvPr id="19" name="文本框 18">
                <a:extLst>
                  <a:ext uri="{FF2B5EF4-FFF2-40B4-BE49-F238E27FC236}">
                    <a16:creationId xmlns:a16="http://schemas.microsoft.com/office/drawing/2014/main" id="{5B422568-DC1D-43DD-A1C2-DA103CFD9858}"/>
                  </a:ext>
                </a:extLst>
              </p:cNvPr>
              <p:cNvSpPr txBox="1">
                <a:spLocks noRot="1" noChangeAspect="1" noMove="1" noResize="1" noEditPoints="1" noAdjustHandles="1" noChangeArrowheads="1" noChangeShapeType="1" noTextEdit="1"/>
              </p:cNvSpPr>
              <p:nvPr/>
            </p:nvSpPr>
            <p:spPr>
              <a:xfrm>
                <a:off x="980387" y="5148769"/>
                <a:ext cx="7993931" cy="369332"/>
              </a:xfrm>
              <a:prstGeom prst="rect">
                <a:avLst/>
              </a:prstGeom>
              <a:blipFill>
                <a:blip r:embed="rId8"/>
                <a:stretch>
                  <a:fillRect l="-534" t="-10000" b="-2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3720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D53860-A720-4485-ADAA-5015F03D51E9}"/>
              </a:ext>
            </a:extLst>
          </p:cNvPr>
          <p:cNvSpPr>
            <a:spLocks noGrp="1"/>
          </p:cNvSpPr>
          <p:nvPr>
            <p:ph type="title"/>
          </p:nvPr>
        </p:nvSpPr>
        <p:spPr/>
        <p:txBody>
          <a:bodyPr/>
          <a:lstStyle/>
          <a:p>
            <a:r>
              <a:rPr lang="zh-CN" altLang="en-US" dirty="0"/>
              <a:t>作者信息</a:t>
            </a:r>
          </a:p>
        </p:txBody>
      </p:sp>
      <p:sp>
        <p:nvSpPr>
          <p:cNvPr id="3" name="页脚占位符 2">
            <a:extLst>
              <a:ext uri="{FF2B5EF4-FFF2-40B4-BE49-F238E27FC236}">
                <a16:creationId xmlns:a16="http://schemas.microsoft.com/office/drawing/2014/main" id="{BB9F3234-BA87-48DD-848E-61A5C64B203A}"/>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FDFF14BE-8D3E-4F96-A68C-45F43A77D252}"/>
              </a:ext>
            </a:extLst>
          </p:cNvPr>
          <p:cNvSpPr>
            <a:spLocks noGrp="1"/>
          </p:cNvSpPr>
          <p:nvPr>
            <p:ph type="sldNum" sz="quarter" idx="12"/>
          </p:nvPr>
        </p:nvSpPr>
        <p:spPr/>
        <p:txBody>
          <a:bodyPr/>
          <a:lstStyle/>
          <a:p>
            <a:fld id="{5DD3DB80-B894-403A-B48E-6FDC1A72010E}" type="slidenum">
              <a:rPr lang="zh-CN" altLang="en-US" smtClean="0"/>
              <a:pPr/>
              <a:t>2</a:t>
            </a:fld>
            <a:endParaRPr lang="zh-CN" altLang="en-US"/>
          </a:p>
        </p:txBody>
      </p:sp>
      <p:pic>
        <p:nvPicPr>
          <p:cNvPr id="26" name="图片 25">
            <a:extLst>
              <a:ext uri="{FF2B5EF4-FFF2-40B4-BE49-F238E27FC236}">
                <a16:creationId xmlns:a16="http://schemas.microsoft.com/office/drawing/2014/main" id="{FD9750C0-9AC7-4BEC-BC5A-C7789D471DB0}"/>
              </a:ext>
            </a:extLst>
          </p:cNvPr>
          <p:cNvPicPr>
            <a:picLocks noChangeAspect="1"/>
          </p:cNvPicPr>
          <p:nvPr/>
        </p:nvPicPr>
        <p:blipFill>
          <a:blip r:embed="rId2"/>
          <a:stretch>
            <a:fillRect/>
          </a:stretch>
        </p:blipFill>
        <p:spPr>
          <a:xfrm>
            <a:off x="669924" y="1803541"/>
            <a:ext cx="10455546" cy="749873"/>
          </a:xfrm>
          <a:prstGeom prst="rect">
            <a:avLst/>
          </a:prstGeom>
        </p:spPr>
      </p:pic>
      <p:pic>
        <p:nvPicPr>
          <p:cNvPr id="28" name="图片 27">
            <a:extLst>
              <a:ext uri="{FF2B5EF4-FFF2-40B4-BE49-F238E27FC236}">
                <a16:creationId xmlns:a16="http://schemas.microsoft.com/office/drawing/2014/main" id="{8D01D264-2F13-4388-8730-C7416090CF72}"/>
              </a:ext>
            </a:extLst>
          </p:cNvPr>
          <p:cNvPicPr>
            <a:picLocks noChangeAspect="1"/>
          </p:cNvPicPr>
          <p:nvPr/>
        </p:nvPicPr>
        <p:blipFill>
          <a:blip r:embed="rId3"/>
          <a:stretch>
            <a:fillRect/>
          </a:stretch>
        </p:blipFill>
        <p:spPr>
          <a:xfrm>
            <a:off x="397933" y="3602379"/>
            <a:ext cx="11556204" cy="1388007"/>
          </a:xfrm>
          <a:prstGeom prst="rect">
            <a:avLst/>
          </a:prstGeom>
        </p:spPr>
      </p:pic>
    </p:spTree>
    <p:extLst>
      <p:ext uri="{BB962C8B-B14F-4D97-AF65-F5344CB8AC3E}">
        <p14:creationId xmlns:p14="http://schemas.microsoft.com/office/powerpoint/2010/main" val="870322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a:extLst>
              <a:ext uri="{FF2B5EF4-FFF2-40B4-BE49-F238E27FC236}">
                <a16:creationId xmlns:a16="http://schemas.microsoft.com/office/drawing/2014/main" id="{7419E5A1-70FB-4912-A71E-6E6CEB490EB7}"/>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FB927510-9F8D-4EBD-BDB3-E2C9D66106A6}"/>
              </a:ext>
            </a:extLst>
          </p:cNvPr>
          <p:cNvSpPr>
            <a:spLocks noGrp="1"/>
          </p:cNvSpPr>
          <p:nvPr>
            <p:ph type="sldNum" sz="quarter" idx="12"/>
          </p:nvPr>
        </p:nvSpPr>
        <p:spPr/>
        <p:txBody>
          <a:bodyPr/>
          <a:lstStyle/>
          <a:p>
            <a:fld id="{5DD3DB80-B894-403A-B48E-6FDC1A72010E}" type="slidenum">
              <a:rPr lang="zh-CN" altLang="en-US" smtClean="0"/>
              <a:pPr/>
              <a:t>20</a:t>
            </a:fld>
            <a:endParaRPr lang="zh-CN" altLang="en-US"/>
          </a:p>
        </p:txBody>
      </p:sp>
      <p:sp>
        <p:nvSpPr>
          <p:cNvPr id="6" name="标题 1">
            <a:extLst>
              <a:ext uri="{FF2B5EF4-FFF2-40B4-BE49-F238E27FC236}">
                <a16:creationId xmlns:a16="http://schemas.microsoft.com/office/drawing/2014/main" id="{A50A9BE1-F275-4ECA-8629-E2ADB82F0907}"/>
              </a:ext>
            </a:extLst>
          </p:cNvPr>
          <p:cNvSpPr>
            <a:spLocks noGrp="1"/>
          </p:cNvSpPr>
          <p:nvPr>
            <p:ph type="title"/>
          </p:nvPr>
        </p:nvSpPr>
        <p:spPr>
          <a:xfrm>
            <a:off x="669925" y="2733773"/>
            <a:ext cx="10850563" cy="695227"/>
          </a:xfrm>
        </p:spPr>
        <p:txBody>
          <a:bodyPr>
            <a:normAutofit/>
          </a:bodyPr>
          <a:lstStyle/>
          <a:p>
            <a:pPr algn="l"/>
            <a:r>
              <a:rPr lang="en-US" altLang="zh-CN" sz="3200" b="1" dirty="0"/>
              <a:t>Results</a:t>
            </a:r>
          </a:p>
        </p:txBody>
      </p:sp>
    </p:spTree>
    <p:extLst>
      <p:ext uri="{BB962C8B-B14F-4D97-AF65-F5344CB8AC3E}">
        <p14:creationId xmlns:p14="http://schemas.microsoft.com/office/powerpoint/2010/main" val="3342910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A85E7119-CEE2-43F7-834A-C893332F1384}"/>
              </a:ext>
            </a:extLst>
          </p:cNvPr>
          <p:cNvSpPr>
            <a:spLocks noGrp="1"/>
          </p:cNvSpPr>
          <p:nvPr>
            <p:ph type="title"/>
          </p:nvPr>
        </p:nvSpPr>
        <p:spPr/>
        <p:txBody>
          <a:bodyPr/>
          <a:lstStyle/>
          <a:p>
            <a:r>
              <a:rPr lang="en-US" altLang="zh-CN" dirty="0"/>
              <a:t>Results</a:t>
            </a:r>
            <a:endParaRPr lang="zh-CN" altLang="en-US" dirty="0"/>
          </a:p>
        </p:txBody>
      </p:sp>
      <p:sp>
        <p:nvSpPr>
          <p:cNvPr id="5" name="灯片编号占位符 4">
            <a:extLst>
              <a:ext uri="{FF2B5EF4-FFF2-40B4-BE49-F238E27FC236}">
                <a16:creationId xmlns:a16="http://schemas.microsoft.com/office/drawing/2014/main" id="{3514BA44-A3DA-4499-B8FF-C2BE83616797}"/>
              </a:ext>
            </a:extLst>
          </p:cNvPr>
          <p:cNvSpPr>
            <a:spLocks noGrp="1"/>
          </p:cNvSpPr>
          <p:nvPr>
            <p:ph type="sldNum" sz="quarter" idx="12"/>
          </p:nvPr>
        </p:nvSpPr>
        <p:spPr/>
        <p:txBody>
          <a:bodyPr/>
          <a:lstStyle/>
          <a:p>
            <a:fld id="{5DD3DB80-B894-403A-B48E-6FDC1A72010E}" type="slidenum">
              <a:rPr lang="zh-CN" altLang="en-US" smtClean="0"/>
              <a:pPr/>
              <a:t>21</a:t>
            </a:fld>
            <a:endParaRPr lang="zh-CN" altLang="en-US"/>
          </a:p>
        </p:txBody>
      </p:sp>
      <p:pic>
        <p:nvPicPr>
          <p:cNvPr id="8" name="图片 7">
            <a:extLst>
              <a:ext uri="{FF2B5EF4-FFF2-40B4-BE49-F238E27FC236}">
                <a16:creationId xmlns:a16="http://schemas.microsoft.com/office/drawing/2014/main" id="{C7999F2F-1D03-43ED-8C0E-685568D8EE93}"/>
              </a:ext>
            </a:extLst>
          </p:cNvPr>
          <p:cNvPicPr>
            <a:picLocks noChangeAspect="1"/>
          </p:cNvPicPr>
          <p:nvPr/>
        </p:nvPicPr>
        <p:blipFill>
          <a:blip r:embed="rId2"/>
          <a:stretch>
            <a:fillRect/>
          </a:stretch>
        </p:blipFill>
        <p:spPr>
          <a:xfrm>
            <a:off x="1711112" y="1218952"/>
            <a:ext cx="9035445" cy="4747677"/>
          </a:xfrm>
          <a:prstGeom prst="rect">
            <a:avLst/>
          </a:prstGeom>
        </p:spPr>
      </p:pic>
    </p:spTree>
    <p:extLst>
      <p:ext uri="{BB962C8B-B14F-4D97-AF65-F5344CB8AC3E}">
        <p14:creationId xmlns:p14="http://schemas.microsoft.com/office/powerpoint/2010/main" val="3714188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a:extLst>
              <a:ext uri="{FF2B5EF4-FFF2-40B4-BE49-F238E27FC236}">
                <a16:creationId xmlns:a16="http://schemas.microsoft.com/office/drawing/2014/main" id="{6A781CAA-A88F-4844-AF9E-A1E8F6BC0740}"/>
              </a:ext>
            </a:extLst>
          </p:cNvPr>
          <p:cNvSpPr>
            <a:spLocks noGrp="1"/>
          </p:cNvSpPr>
          <p:nvPr>
            <p:ph type="ftr" sz="quarter" idx="4294967295"/>
          </p:nvPr>
        </p:nvSpPr>
        <p:spPr>
          <a:xfrm>
            <a:off x="0" y="6515100"/>
            <a:ext cx="4140200" cy="206375"/>
          </a:xfrm>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77201354-598E-41A4-BF07-69695F2D0302}"/>
              </a:ext>
            </a:extLst>
          </p:cNvPr>
          <p:cNvSpPr>
            <a:spLocks noGrp="1"/>
          </p:cNvSpPr>
          <p:nvPr>
            <p:ph type="sldNum" sz="quarter" idx="4294967295"/>
          </p:nvPr>
        </p:nvSpPr>
        <p:spPr>
          <a:xfrm>
            <a:off x="9282113" y="6515100"/>
            <a:ext cx="2909887" cy="206375"/>
          </a:xfrm>
        </p:spPr>
        <p:txBody>
          <a:bodyPr/>
          <a:lstStyle/>
          <a:p>
            <a:fld id="{5DD3DB80-B894-403A-B48E-6FDC1A72010E}" type="slidenum">
              <a:rPr lang="zh-CN" altLang="en-US" smtClean="0"/>
              <a:pPr/>
              <a:t>22</a:t>
            </a:fld>
            <a:endParaRPr lang="zh-CN" altLang="en-US"/>
          </a:p>
        </p:txBody>
      </p:sp>
      <p:pic>
        <p:nvPicPr>
          <p:cNvPr id="6" name="图片 5">
            <a:extLst>
              <a:ext uri="{FF2B5EF4-FFF2-40B4-BE49-F238E27FC236}">
                <a16:creationId xmlns:a16="http://schemas.microsoft.com/office/drawing/2014/main" id="{C985E2EC-718F-4D92-ACF4-A4F6227C935E}"/>
              </a:ext>
            </a:extLst>
          </p:cNvPr>
          <p:cNvPicPr>
            <a:picLocks noChangeAspect="1"/>
          </p:cNvPicPr>
          <p:nvPr/>
        </p:nvPicPr>
        <p:blipFill>
          <a:blip r:embed="rId3"/>
          <a:stretch>
            <a:fillRect/>
          </a:stretch>
        </p:blipFill>
        <p:spPr>
          <a:xfrm>
            <a:off x="860965" y="180980"/>
            <a:ext cx="10698041" cy="4080801"/>
          </a:xfrm>
          <a:prstGeom prst="rect">
            <a:avLst/>
          </a:prstGeom>
        </p:spPr>
      </p:pic>
      <p:sp>
        <p:nvSpPr>
          <p:cNvPr id="10" name="文本框 9">
            <a:extLst>
              <a:ext uri="{FF2B5EF4-FFF2-40B4-BE49-F238E27FC236}">
                <a16:creationId xmlns:a16="http://schemas.microsoft.com/office/drawing/2014/main" id="{4A5A129C-2EA5-4DC4-8957-A9D8952DF848}"/>
              </a:ext>
            </a:extLst>
          </p:cNvPr>
          <p:cNvSpPr txBox="1"/>
          <p:nvPr/>
        </p:nvSpPr>
        <p:spPr>
          <a:xfrm>
            <a:off x="400797" y="4261781"/>
            <a:ext cx="11618378" cy="212045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dirty="0"/>
              <a:t>右图：一个由支持C的标签组成的话题结构，该党是2015年第二轮选举中的两个主要政党之一。</a:t>
            </a:r>
            <a:endParaRPr lang="en-US" altLang="zh-CN" dirty="0"/>
          </a:p>
          <a:p>
            <a:pPr marL="285750" indent="-285750">
              <a:lnSpc>
                <a:spcPct val="150000"/>
              </a:lnSpc>
              <a:buFont typeface="Arial" panose="020B0604020202020204" pitchFamily="34" charset="0"/>
              <a:buChar char="•"/>
            </a:pPr>
            <a:r>
              <a:rPr lang="zh-CN" altLang="en-US" dirty="0"/>
              <a:t>由于话题是从社区分析中产生的，没有任何先验的信息被引入系统，所以对组成社区的标签的检查可以了解到该话题所涉及的主题。</a:t>
            </a:r>
            <a:endParaRPr lang="en-US" altLang="zh-CN" dirty="0"/>
          </a:p>
          <a:p>
            <a:pPr marL="285750" indent="-285750">
              <a:lnSpc>
                <a:spcPct val="150000"/>
              </a:lnSpc>
              <a:buFont typeface="Arial" panose="020B0604020202020204" pitchFamily="34" charset="0"/>
              <a:buChar char="•"/>
            </a:pPr>
            <a:r>
              <a:rPr lang="zh-CN" altLang="en-US" dirty="0"/>
              <a:t>在左边的面板上，我们显示了每个政党提及该主题的支持者的累积数量。这表明，尽管人们选择一个标签并不总是为了支持它所传达的思想，但平均而言我们的方法确实正确地捕捉了用户的预期偏好。</a:t>
            </a:r>
          </a:p>
        </p:txBody>
      </p:sp>
      <p:pic>
        <p:nvPicPr>
          <p:cNvPr id="11" name="图片 10">
            <a:extLst>
              <a:ext uri="{FF2B5EF4-FFF2-40B4-BE49-F238E27FC236}">
                <a16:creationId xmlns:a16="http://schemas.microsoft.com/office/drawing/2014/main" id="{4FBE6102-C32E-42CC-93E5-23F197DA705B}"/>
              </a:ext>
            </a:extLst>
          </p:cNvPr>
          <p:cNvPicPr>
            <a:picLocks noChangeAspect="1"/>
          </p:cNvPicPr>
          <p:nvPr/>
        </p:nvPicPr>
        <p:blipFill>
          <a:blip r:embed="rId4"/>
          <a:stretch>
            <a:fillRect/>
          </a:stretch>
        </p:blipFill>
        <p:spPr>
          <a:xfrm>
            <a:off x="821601" y="90792"/>
            <a:ext cx="10548798" cy="4238583"/>
          </a:xfrm>
          <a:prstGeom prst="rect">
            <a:avLst/>
          </a:prstGeom>
        </p:spPr>
      </p:pic>
    </p:spTree>
    <p:extLst>
      <p:ext uri="{BB962C8B-B14F-4D97-AF65-F5344CB8AC3E}">
        <p14:creationId xmlns:p14="http://schemas.microsoft.com/office/powerpoint/2010/main" val="2493977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EA91B066-1FE8-481E-A851-4E44280CB44F}"/>
              </a:ext>
            </a:extLst>
          </p:cNvPr>
          <p:cNvSpPr txBox="1"/>
          <p:nvPr/>
        </p:nvSpPr>
        <p:spPr>
          <a:xfrm>
            <a:off x="995313" y="1215587"/>
            <a:ext cx="11196687" cy="2837939"/>
          </a:xfrm>
          <a:prstGeom prst="rect">
            <a:avLst/>
          </a:prstGeom>
          <a:noFill/>
        </p:spPr>
        <p:txBody>
          <a:bodyPr wrap="square">
            <a:spAutoFit/>
          </a:bodyPr>
          <a:lstStyle/>
          <a:p>
            <a:pPr>
              <a:lnSpc>
                <a:spcPct val="200000"/>
              </a:lnSpc>
            </a:pPr>
            <a:r>
              <a:rPr lang="zh-CN" altLang="en-US" dirty="0"/>
              <a:t>阿根廷法律规定公民有投票的义务。</a:t>
            </a:r>
            <a:endParaRPr lang="en-US" altLang="zh-CN" dirty="0"/>
          </a:p>
          <a:p>
            <a:pPr>
              <a:lnSpc>
                <a:spcPct val="200000"/>
              </a:lnSpc>
            </a:pPr>
            <a:r>
              <a:rPr lang="zh-CN" altLang="en-US" dirty="0"/>
              <a:t>因此，不仅观察到高参与率，而且政治讨论占据了公众关注的重要部分。</a:t>
            </a:r>
            <a:endParaRPr lang="en-US" altLang="zh-CN" dirty="0"/>
          </a:p>
          <a:p>
            <a:pPr>
              <a:lnSpc>
                <a:spcPct val="200000"/>
              </a:lnSpc>
            </a:pPr>
            <a:r>
              <a:rPr lang="zh-CN" altLang="en-US" dirty="0"/>
              <a:t>在这两次选举中，政治观点高度两极分化，两个主要的对立政党在政治范围中占据主导地位。</a:t>
            </a:r>
            <a:endParaRPr lang="en-US" altLang="zh-CN" dirty="0"/>
          </a:p>
          <a:p>
            <a:pPr>
              <a:lnSpc>
                <a:spcPct val="200000"/>
              </a:lnSpc>
            </a:pPr>
            <a:r>
              <a:rPr lang="zh-CN" altLang="en-US" dirty="0"/>
              <a:t>在某些情况下，其他</a:t>
            </a:r>
            <a:r>
              <a:rPr lang="zh-CN" altLang="en-US" dirty="0">
                <a:solidFill>
                  <a:srgbClr val="FF0000"/>
                </a:solidFill>
              </a:rPr>
              <a:t>两个或三个较小的缔约方可能在确定最终结果方面发挥枢纽作用</a:t>
            </a:r>
            <a:endParaRPr lang="en-US" altLang="zh-CN" dirty="0">
              <a:solidFill>
                <a:srgbClr val="FF0000"/>
              </a:solidFill>
            </a:endParaRPr>
          </a:p>
          <a:p>
            <a:pPr>
              <a:lnSpc>
                <a:spcPct val="200000"/>
              </a:lnSpc>
            </a:pPr>
            <a:r>
              <a:rPr lang="zh-CN" altLang="en-US" dirty="0"/>
              <a:t>因此，</a:t>
            </a:r>
            <a:r>
              <a:rPr lang="zh-CN" altLang="en-US" dirty="0">
                <a:solidFill>
                  <a:srgbClr val="FF0000"/>
                </a:solidFill>
              </a:rPr>
              <a:t>了解支持者意见的演变是一个至关重要的问题。</a:t>
            </a:r>
          </a:p>
        </p:txBody>
      </p:sp>
    </p:spTree>
    <p:extLst>
      <p:ext uri="{BB962C8B-B14F-4D97-AF65-F5344CB8AC3E}">
        <p14:creationId xmlns:p14="http://schemas.microsoft.com/office/powerpoint/2010/main" val="30428271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5A00B81F-F762-4E34-9A55-2FC44C2C0951}"/>
              </a:ext>
            </a:extLst>
          </p:cNvPr>
          <p:cNvSpPr/>
          <p:nvPr/>
        </p:nvSpPr>
        <p:spPr>
          <a:xfrm>
            <a:off x="467360" y="5902960"/>
            <a:ext cx="11165840" cy="447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3">
            <a:extLst>
              <a:ext uri="{FF2B5EF4-FFF2-40B4-BE49-F238E27FC236}">
                <a16:creationId xmlns:a16="http://schemas.microsoft.com/office/drawing/2014/main" id="{D9D52563-EB73-4C47-80B8-7223009DA7AD}"/>
              </a:ext>
            </a:extLst>
          </p:cNvPr>
          <p:cNvSpPr>
            <a:spLocks noGrp="1"/>
          </p:cNvSpPr>
          <p:nvPr>
            <p:ph type="title"/>
          </p:nvPr>
        </p:nvSpPr>
        <p:spPr/>
        <p:txBody>
          <a:bodyPr/>
          <a:lstStyle/>
          <a:p>
            <a:r>
              <a:rPr lang="en-US" altLang="zh-CN" dirty="0"/>
              <a:t>Results——2019</a:t>
            </a:r>
            <a:r>
              <a:rPr lang="zh-CN" altLang="en-US" dirty="0"/>
              <a:t>年选举</a:t>
            </a:r>
          </a:p>
        </p:txBody>
      </p:sp>
      <p:sp>
        <p:nvSpPr>
          <p:cNvPr id="6" name="文本框 5">
            <a:extLst>
              <a:ext uri="{FF2B5EF4-FFF2-40B4-BE49-F238E27FC236}">
                <a16:creationId xmlns:a16="http://schemas.microsoft.com/office/drawing/2014/main" id="{C8A18B9E-2186-4CF4-A0FE-29DDD8834547}"/>
              </a:ext>
            </a:extLst>
          </p:cNvPr>
          <p:cNvSpPr txBox="1"/>
          <p:nvPr/>
        </p:nvSpPr>
        <p:spPr>
          <a:xfrm>
            <a:off x="669924" y="1326526"/>
            <a:ext cx="9991791" cy="369332"/>
          </a:xfrm>
          <a:prstGeom prst="rect">
            <a:avLst/>
          </a:prstGeom>
          <a:noFill/>
        </p:spPr>
        <p:txBody>
          <a:bodyPr wrap="square">
            <a:spAutoFit/>
          </a:bodyPr>
          <a:lstStyle/>
          <a:p>
            <a:r>
              <a:rPr lang="zh-CN" altLang="en-US" dirty="0"/>
              <a:t>参与这次选举的两个主要政党是现任候选人</a:t>
            </a:r>
            <a:r>
              <a:rPr lang="en-US" altLang="zh-CN" dirty="0"/>
              <a:t>JPC</a:t>
            </a:r>
            <a:r>
              <a:rPr lang="zh-CN" altLang="en-US" dirty="0"/>
              <a:t>和挑战者</a:t>
            </a:r>
            <a:r>
              <a:rPr lang="en-US" altLang="zh-CN" dirty="0"/>
              <a:t>FDT</a:t>
            </a:r>
            <a:endParaRPr lang="zh-CN" altLang="en-US" dirty="0"/>
          </a:p>
        </p:txBody>
      </p:sp>
      <p:pic>
        <p:nvPicPr>
          <p:cNvPr id="3" name="图片 2">
            <a:extLst>
              <a:ext uri="{FF2B5EF4-FFF2-40B4-BE49-F238E27FC236}">
                <a16:creationId xmlns:a16="http://schemas.microsoft.com/office/drawing/2014/main" id="{D33E1050-28AD-4B5C-ACF0-39E276249EE0}"/>
              </a:ext>
            </a:extLst>
          </p:cNvPr>
          <p:cNvPicPr>
            <a:picLocks noChangeAspect="1"/>
          </p:cNvPicPr>
          <p:nvPr/>
        </p:nvPicPr>
        <p:blipFill>
          <a:blip r:embed="rId3"/>
          <a:stretch>
            <a:fillRect/>
          </a:stretch>
        </p:blipFill>
        <p:spPr>
          <a:xfrm>
            <a:off x="755681" y="1795462"/>
            <a:ext cx="9820275" cy="3267075"/>
          </a:xfrm>
          <a:prstGeom prst="rect">
            <a:avLst/>
          </a:prstGeom>
        </p:spPr>
      </p:pic>
      <p:sp>
        <p:nvSpPr>
          <p:cNvPr id="7" name="文本框 6">
            <a:extLst>
              <a:ext uri="{FF2B5EF4-FFF2-40B4-BE49-F238E27FC236}">
                <a16:creationId xmlns:a16="http://schemas.microsoft.com/office/drawing/2014/main" id="{AF0A16E0-E271-4212-8032-14A98C0BBBD0}"/>
              </a:ext>
            </a:extLst>
          </p:cNvPr>
          <p:cNvSpPr txBox="1"/>
          <p:nvPr/>
        </p:nvSpPr>
        <p:spPr>
          <a:xfrm>
            <a:off x="683743" y="5060544"/>
            <a:ext cx="11508257" cy="1289456"/>
          </a:xfrm>
          <a:prstGeom prst="rect">
            <a:avLst/>
          </a:prstGeom>
          <a:noFill/>
        </p:spPr>
        <p:txBody>
          <a:bodyPr wrap="square">
            <a:spAutoFit/>
          </a:bodyPr>
          <a:lstStyle/>
          <a:p>
            <a:pPr marL="285750" indent="-285750">
              <a:lnSpc>
                <a:spcPct val="150000"/>
              </a:lnSpc>
              <a:buFont typeface="Arial" panose="020B0604020202020204" pitchFamily="34" charset="0"/>
              <a:buChar char="•"/>
            </a:pPr>
            <a:r>
              <a:rPr lang="zh-CN" altLang="en-US" dirty="0"/>
              <a:t>执政党表现出比其他政党更高的自相似性</a:t>
            </a:r>
            <a:endParaRPr lang="en-US" altLang="zh-CN" dirty="0"/>
          </a:p>
          <a:p>
            <a:pPr marL="285750" indent="-285750">
              <a:lnSpc>
                <a:spcPct val="150000"/>
              </a:lnSpc>
              <a:buFont typeface="Arial" panose="020B0604020202020204" pitchFamily="34" charset="0"/>
              <a:buChar char="•"/>
            </a:pPr>
            <a:r>
              <a:rPr lang="en-US" altLang="zh-CN" dirty="0"/>
              <a:t>FI</a:t>
            </a:r>
            <a:r>
              <a:rPr lang="zh-CN" altLang="en-US" dirty="0"/>
              <a:t>和</a:t>
            </a:r>
            <a:r>
              <a:rPr lang="en-US" altLang="zh-CN" dirty="0"/>
              <a:t>FD</a:t>
            </a:r>
            <a:r>
              <a:rPr lang="zh-CN" altLang="en-US" dirty="0"/>
              <a:t>，在不同的时间点也观察到了强自相似性的峰值。</a:t>
            </a:r>
            <a:endParaRPr lang="en-US" altLang="zh-CN" dirty="0"/>
          </a:p>
          <a:p>
            <a:pPr marL="285750" indent="-285750">
              <a:lnSpc>
                <a:spcPct val="150000"/>
              </a:lnSpc>
              <a:buFont typeface="Arial" panose="020B0604020202020204" pitchFamily="34" charset="0"/>
              <a:buChar char="•"/>
            </a:pPr>
            <a:r>
              <a:rPr lang="zh-CN" altLang="en-US" dirty="0"/>
              <a:t>在选举日期之前，我们可以观察到，除了已经提到的孤立峰值之外，所有政党都在相同的自相似值附近波动</a:t>
            </a:r>
          </a:p>
        </p:txBody>
      </p:sp>
    </p:spTree>
    <p:extLst>
      <p:ext uri="{BB962C8B-B14F-4D97-AF65-F5344CB8AC3E}">
        <p14:creationId xmlns:p14="http://schemas.microsoft.com/office/powerpoint/2010/main" val="39782807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252481-EA8A-4DB6-9C84-E7B6F25D623E}"/>
              </a:ext>
            </a:extLst>
          </p:cNvPr>
          <p:cNvSpPr>
            <a:spLocks noGrp="1"/>
          </p:cNvSpPr>
          <p:nvPr>
            <p:ph type="title"/>
          </p:nvPr>
        </p:nvSpPr>
        <p:spPr/>
        <p:txBody>
          <a:bodyPr/>
          <a:lstStyle/>
          <a:p>
            <a:r>
              <a:rPr lang="en-US" altLang="zh-CN" dirty="0"/>
              <a:t>Results——2019</a:t>
            </a:r>
            <a:r>
              <a:rPr lang="zh-CN" altLang="en-US" dirty="0"/>
              <a:t>年选举</a:t>
            </a:r>
          </a:p>
        </p:txBody>
      </p:sp>
      <p:sp>
        <p:nvSpPr>
          <p:cNvPr id="3" name="页脚占位符 2">
            <a:extLst>
              <a:ext uri="{FF2B5EF4-FFF2-40B4-BE49-F238E27FC236}">
                <a16:creationId xmlns:a16="http://schemas.microsoft.com/office/drawing/2014/main" id="{71A5180B-3A85-4776-89F5-558471894704}"/>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DF66E311-F968-46D2-B7E0-B4A7028D67D6}"/>
              </a:ext>
            </a:extLst>
          </p:cNvPr>
          <p:cNvSpPr>
            <a:spLocks noGrp="1"/>
          </p:cNvSpPr>
          <p:nvPr>
            <p:ph type="sldNum" sz="quarter" idx="12"/>
          </p:nvPr>
        </p:nvSpPr>
        <p:spPr/>
        <p:txBody>
          <a:bodyPr/>
          <a:lstStyle/>
          <a:p>
            <a:fld id="{5DD3DB80-B894-403A-B48E-6FDC1A72010E}" type="slidenum">
              <a:rPr lang="zh-CN" altLang="en-US" smtClean="0"/>
              <a:pPr/>
              <a:t>25</a:t>
            </a:fld>
            <a:endParaRPr lang="zh-CN" altLang="en-US"/>
          </a:p>
        </p:txBody>
      </p:sp>
      <p:sp>
        <p:nvSpPr>
          <p:cNvPr id="6" name="文本框 5">
            <a:extLst>
              <a:ext uri="{FF2B5EF4-FFF2-40B4-BE49-F238E27FC236}">
                <a16:creationId xmlns:a16="http://schemas.microsoft.com/office/drawing/2014/main" id="{263B73C0-8F86-4F81-9A23-A0624E9CFFB9}"/>
              </a:ext>
            </a:extLst>
          </p:cNvPr>
          <p:cNvSpPr txBox="1"/>
          <p:nvPr/>
        </p:nvSpPr>
        <p:spPr>
          <a:xfrm>
            <a:off x="669924" y="1207792"/>
            <a:ext cx="10850562" cy="4128694"/>
          </a:xfrm>
          <a:prstGeom prst="rect">
            <a:avLst/>
          </a:prstGeom>
          <a:noFill/>
        </p:spPr>
        <p:txBody>
          <a:bodyPr wrap="square">
            <a:spAutoFit/>
          </a:bodyPr>
          <a:lstStyle/>
          <a:p>
            <a:pPr>
              <a:lnSpc>
                <a:spcPct val="250000"/>
              </a:lnSpc>
            </a:pPr>
            <a:r>
              <a:rPr lang="zh-CN" altLang="en-US" dirty="0"/>
              <a:t>为了进一步研究观察到的孤立峰背后的主题是什么，有两种方法。</a:t>
            </a:r>
            <a:endParaRPr lang="en-US" altLang="zh-CN" dirty="0"/>
          </a:p>
          <a:p>
            <a:pPr>
              <a:lnSpc>
                <a:spcPct val="250000"/>
              </a:lnSpc>
            </a:pPr>
            <a:r>
              <a:rPr lang="en-US" altLang="zh-CN" dirty="0"/>
              <a:t>1</a:t>
            </a:r>
            <a:r>
              <a:rPr lang="zh-CN" altLang="en-US" dirty="0"/>
              <a:t>、如果对高峰期社会上的重要事件或讨论有一定的了解，就有可能着手对高峰期的主导话题进行仔细检查。</a:t>
            </a:r>
            <a:r>
              <a:rPr lang="en-US" altLang="zh-CN" dirty="0"/>
              <a:t>2</a:t>
            </a:r>
            <a:r>
              <a:rPr lang="zh-CN" altLang="en-US" dirty="0"/>
              <a:t>、如果对所研究的社会中发生的决定性事件没有任何了解，就无法做出猜测。然而，我们的方法允许自动和不可知地检测群体同步的主题，从而导致自我相似性的峰值。只需系统地删除一个话题，并监测自我相似性曲线的高度。当正确的话题被击中时，所选的峰值，以及最终其他几个峰值都会被强烈修改，从而表明</a:t>
            </a:r>
            <a:r>
              <a:rPr lang="zh-CN" altLang="en-US" dirty="0">
                <a:solidFill>
                  <a:srgbClr val="FF0000"/>
                </a:solidFill>
              </a:rPr>
              <a:t>已经同步了相应的用户群的讨论</a:t>
            </a:r>
            <a:r>
              <a:rPr lang="zh-CN" altLang="en-US" dirty="0"/>
              <a:t>。</a:t>
            </a:r>
            <a:endParaRPr lang="en-US" altLang="zh-CN" dirty="0"/>
          </a:p>
        </p:txBody>
      </p:sp>
    </p:spTree>
    <p:extLst>
      <p:ext uri="{BB962C8B-B14F-4D97-AF65-F5344CB8AC3E}">
        <p14:creationId xmlns:p14="http://schemas.microsoft.com/office/powerpoint/2010/main" val="39842196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FC0BE3-27FB-439B-917E-760BC61F4363}"/>
              </a:ext>
            </a:extLst>
          </p:cNvPr>
          <p:cNvSpPr>
            <a:spLocks noGrp="1"/>
          </p:cNvSpPr>
          <p:nvPr>
            <p:ph type="title"/>
          </p:nvPr>
        </p:nvSpPr>
        <p:spPr/>
        <p:txBody>
          <a:bodyPr/>
          <a:lstStyle/>
          <a:p>
            <a:r>
              <a:rPr lang="en-US" altLang="zh-CN" dirty="0"/>
              <a:t>Results——2019</a:t>
            </a:r>
            <a:r>
              <a:rPr lang="zh-CN" altLang="en-US" dirty="0"/>
              <a:t>年选举</a:t>
            </a:r>
          </a:p>
        </p:txBody>
      </p:sp>
      <p:sp>
        <p:nvSpPr>
          <p:cNvPr id="3" name="页脚占位符 2">
            <a:extLst>
              <a:ext uri="{FF2B5EF4-FFF2-40B4-BE49-F238E27FC236}">
                <a16:creationId xmlns:a16="http://schemas.microsoft.com/office/drawing/2014/main" id="{224027C8-58F2-4CC0-8588-1AC8E66B9CB1}"/>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0A328296-DA3F-49CF-A860-EB102B8092EC}"/>
              </a:ext>
            </a:extLst>
          </p:cNvPr>
          <p:cNvSpPr>
            <a:spLocks noGrp="1"/>
          </p:cNvSpPr>
          <p:nvPr>
            <p:ph type="sldNum" sz="quarter" idx="12"/>
          </p:nvPr>
        </p:nvSpPr>
        <p:spPr/>
        <p:txBody>
          <a:bodyPr/>
          <a:lstStyle/>
          <a:p>
            <a:fld id="{5DD3DB80-B894-403A-B48E-6FDC1A72010E}" type="slidenum">
              <a:rPr lang="zh-CN" altLang="en-US" smtClean="0"/>
              <a:pPr/>
              <a:t>26</a:t>
            </a:fld>
            <a:endParaRPr lang="zh-CN" altLang="en-US"/>
          </a:p>
        </p:txBody>
      </p:sp>
      <p:sp>
        <p:nvSpPr>
          <p:cNvPr id="5" name="文本框 4">
            <a:extLst>
              <a:ext uri="{FF2B5EF4-FFF2-40B4-BE49-F238E27FC236}">
                <a16:creationId xmlns:a16="http://schemas.microsoft.com/office/drawing/2014/main" id="{6C07F5AE-0CB8-439A-86D5-6A7F8A79FFD6}"/>
              </a:ext>
            </a:extLst>
          </p:cNvPr>
          <p:cNvSpPr txBox="1"/>
          <p:nvPr/>
        </p:nvSpPr>
        <p:spPr>
          <a:xfrm>
            <a:off x="669924" y="1235853"/>
            <a:ext cx="11723570" cy="369332"/>
          </a:xfrm>
          <a:prstGeom prst="rect">
            <a:avLst/>
          </a:prstGeom>
          <a:noFill/>
        </p:spPr>
        <p:txBody>
          <a:bodyPr wrap="square" rtlCol="0">
            <a:spAutoFit/>
          </a:bodyPr>
          <a:lstStyle/>
          <a:p>
            <a:r>
              <a:rPr lang="zh-CN" altLang="en-US" dirty="0"/>
              <a:t>针对于第一种方法，本文以</a:t>
            </a:r>
            <a:r>
              <a:rPr lang="en-US" altLang="zh-CN" dirty="0"/>
              <a:t>2019</a:t>
            </a:r>
            <a:r>
              <a:rPr lang="zh-CN" altLang="en-US" dirty="0"/>
              <a:t>年</a:t>
            </a:r>
            <a:r>
              <a:rPr lang="en-US" altLang="zh-CN" dirty="0"/>
              <a:t>3</a:t>
            </a:r>
            <a:r>
              <a:rPr lang="zh-CN" altLang="en-US" dirty="0"/>
              <a:t>月底观测到的图</a:t>
            </a:r>
            <a:r>
              <a:rPr lang="en-US" altLang="zh-CN" dirty="0"/>
              <a:t>3</a:t>
            </a:r>
            <a:r>
              <a:rPr lang="zh-CN" altLang="en-US" dirty="0"/>
              <a:t>附近的两个尖峰为例。</a:t>
            </a:r>
          </a:p>
        </p:txBody>
      </p:sp>
      <p:sp>
        <p:nvSpPr>
          <p:cNvPr id="7" name="文本框 6">
            <a:extLst>
              <a:ext uri="{FF2B5EF4-FFF2-40B4-BE49-F238E27FC236}">
                <a16:creationId xmlns:a16="http://schemas.microsoft.com/office/drawing/2014/main" id="{285CEE01-068A-49CC-A20E-906F5EEC5EAF}"/>
              </a:ext>
            </a:extLst>
          </p:cNvPr>
          <p:cNvSpPr txBox="1"/>
          <p:nvPr/>
        </p:nvSpPr>
        <p:spPr>
          <a:xfrm>
            <a:off x="669923" y="1993844"/>
            <a:ext cx="10933345" cy="873957"/>
          </a:xfrm>
          <a:prstGeom prst="rect">
            <a:avLst/>
          </a:prstGeom>
          <a:noFill/>
        </p:spPr>
        <p:txBody>
          <a:bodyPr wrap="square">
            <a:spAutoFit/>
          </a:bodyPr>
          <a:lstStyle/>
          <a:p>
            <a:pPr>
              <a:lnSpc>
                <a:spcPct val="150000"/>
              </a:lnSpc>
            </a:pPr>
            <a:r>
              <a:rPr lang="en-US" altLang="zh-CN" dirty="0"/>
              <a:t>FD</a:t>
            </a:r>
            <a:r>
              <a:rPr lang="zh-CN" altLang="en-US" dirty="0"/>
              <a:t>自相似曲线</a:t>
            </a:r>
            <a:r>
              <a:rPr lang="en-US" altLang="zh-CN" dirty="0"/>
              <a:t>(</a:t>
            </a:r>
            <a:r>
              <a:rPr lang="zh-CN" altLang="en-US" dirty="0"/>
              <a:t>黑色部分</a:t>
            </a:r>
            <a:r>
              <a:rPr lang="en-US" altLang="zh-CN" dirty="0"/>
              <a:t>)</a:t>
            </a:r>
            <a:r>
              <a:rPr lang="zh-CN" altLang="en-US" dirty="0"/>
              <a:t>的峰值出现在</a:t>
            </a:r>
            <a:r>
              <a:rPr lang="en-US" altLang="zh-CN" dirty="0"/>
              <a:t>2019</a:t>
            </a:r>
            <a:r>
              <a:rPr lang="zh-CN" altLang="en-US" dirty="0"/>
              <a:t>年</a:t>
            </a:r>
            <a:r>
              <a:rPr lang="en-US" altLang="zh-CN" dirty="0"/>
              <a:t>3</a:t>
            </a:r>
            <a:r>
              <a:rPr lang="zh-CN" altLang="en-US" dirty="0"/>
              <a:t>月</a:t>
            </a:r>
            <a:r>
              <a:rPr lang="en-US" altLang="zh-CN" dirty="0"/>
              <a:t>21</a:t>
            </a:r>
            <a:r>
              <a:rPr lang="zh-CN" altLang="en-US" dirty="0"/>
              <a:t>日，与全国人大前发生的反对增税的重要示威时间一致。</a:t>
            </a:r>
            <a:endParaRPr lang="en-US" altLang="zh-CN" dirty="0"/>
          </a:p>
          <a:p>
            <a:pPr>
              <a:lnSpc>
                <a:spcPct val="150000"/>
              </a:lnSpc>
            </a:pPr>
            <a:r>
              <a:rPr lang="zh-CN" altLang="en-US" dirty="0"/>
              <a:t>一个合理的猜想是，现实世界中的这个事件可能会引发一些特定用户的在线讨论。</a:t>
            </a:r>
          </a:p>
        </p:txBody>
      </p:sp>
      <p:sp>
        <p:nvSpPr>
          <p:cNvPr id="9" name="文本框 8">
            <a:extLst>
              <a:ext uri="{FF2B5EF4-FFF2-40B4-BE49-F238E27FC236}">
                <a16:creationId xmlns:a16="http://schemas.microsoft.com/office/drawing/2014/main" id="{41BF5CE7-04A1-4FA2-8C4E-919BC8A183B9}"/>
              </a:ext>
            </a:extLst>
          </p:cNvPr>
          <p:cNvSpPr txBox="1"/>
          <p:nvPr/>
        </p:nvSpPr>
        <p:spPr>
          <a:xfrm>
            <a:off x="669923" y="3052363"/>
            <a:ext cx="10933346" cy="873957"/>
          </a:xfrm>
          <a:prstGeom prst="rect">
            <a:avLst/>
          </a:prstGeom>
          <a:noFill/>
        </p:spPr>
        <p:txBody>
          <a:bodyPr wrap="square">
            <a:spAutoFit/>
          </a:bodyPr>
          <a:lstStyle/>
          <a:p>
            <a:pPr>
              <a:lnSpc>
                <a:spcPct val="150000"/>
              </a:lnSpc>
            </a:pPr>
            <a:r>
              <a:rPr lang="zh-CN" altLang="en-US" dirty="0"/>
              <a:t>这种猜测的准确性可以通过从用户主题向量中删除该主题的标签用法，重新计算相似点并观察所有曲线的修改</a:t>
            </a:r>
            <a:r>
              <a:rPr lang="en-US" altLang="zh-CN" dirty="0"/>
              <a:t>(</a:t>
            </a:r>
            <a:r>
              <a:rPr lang="zh-CN" altLang="en-US" dirty="0"/>
              <a:t>如果有的话</a:t>
            </a:r>
            <a:r>
              <a:rPr lang="en-US" altLang="zh-CN" dirty="0"/>
              <a:t>)</a:t>
            </a:r>
            <a:r>
              <a:rPr lang="zh-CN" altLang="en-US" dirty="0"/>
              <a:t>来检查。</a:t>
            </a:r>
          </a:p>
        </p:txBody>
      </p:sp>
      <p:pic>
        <p:nvPicPr>
          <p:cNvPr id="11" name="图片 10">
            <a:extLst>
              <a:ext uri="{FF2B5EF4-FFF2-40B4-BE49-F238E27FC236}">
                <a16:creationId xmlns:a16="http://schemas.microsoft.com/office/drawing/2014/main" id="{E8050520-FBCD-40D4-A8A2-946C87519AC1}"/>
              </a:ext>
            </a:extLst>
          </p:cNvPr>
          <p:cNvPicPr>
            <a:picLocks noChangeAspect="1"/>
          </p:cNvPicPr>
          <p:nvPr/>
        </p:nvPicPr>
        <p:blipFill>
          <a:blip r:embed="rId3"/>
          <a:stretch>
            <a:fillRect/>
          </a:stretch>
        </p:blipFill>
        <p:spPr>
          <a:xfrm>
            <a:off x="1184451" y="3256460"/>
            <a:ext cx="10033733" cy="3338127"/>
          </a:xfrm>
          <a:prstGeom prst="rect">
            <a:avLst/>
          </a:prstGeom>
        </p:spPr>
      </p:pic>
      <p:pic>
        <p:nvPicPr>
          <p:cNvPr id="12" name="图片 11">
            <a:extLst>
              <a:ext uri="{FF2B5EF4-FFF2-40B4-BE49-F238E27FC236}">
                <a16:creationId xmlns:a16="http://schemas.microsoft.com/office/drawing/2014/main" id="{0E9B7BB2-16B5-42B4-B044-E82BEE6F7665}"/>
              </a:ext>
            </a:extLst>
          </p:cNvPr>
          <p:cNvPicPr>
            <a:picLocks noChangeAspect="1"/>
          </p:cNvPicPr>
          <p:nvPr/>
        </p:nvPicPr>
        <p:blipFill>
          <a:blip r:embed="rId4"/>
          <a:stretch>
            <a:fillRect/>
          </a:stretch>
        </p:blipFill>
        <p:spPr>
          <a:xfrm>
            <a:off x="1225841" y="58508"/>
            <a:ext cx="9821507" cy="3261643"/>
          </a:xfrm>
          <a:prstGeom prst="rect">
            <a:avLst/>
          </a:prstGeom>
        </p:spPr>
      </p:pic>
    </p:spTree>
    <p:extLst>
      <p:ext uri="{BB962C8B-B14F-4D97-AF65-F5344CB8AC3E}">
        <p14:creationId xmlns:p14="http://schemas.microsoft.com/office/powerpoint/2010/main" val="4208254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911243-E311-43CA-A77E-716D7B43E8E3}"/>
              </a:ext>
            </a:extLst>
          </p:cNvPr>
          <p:cNvSpPr>
            <a:spLocks noGrp="1"/>
          </p:cNvSpPr>
          <p:nvPr>
            <p:ph type="title"/>
          </p:nvPr>
        </p:nvSpPr>
        <p:spPr/>
        <p:txBody>
          <a:bodyPr/>
          <a:lstStyle/>
          <a:p>
            <a:r>
              <a:rPr lang="en-US" altLang="zh-CN" dirty="0"/>
              <a:t>Results——2019</a:t>
            </a:r>
            <a:r>
              <a:rPr lang="zh-CN" altLang="en-US" dirty="0"/>
              <a:t>年选举</a:t>
            </a:r>
          </a:p>
        </p:txBody>
      </p:sp>
      <p:sp>
        <p:nvSpPr>
          <p:cNvPr id="3" name="页脚占位符 2">
            <a:extLst>
              <a:ext uri="{FF2B5EF4-FFF2-40B4-BE49-F238E27FC236}">
                <a16:creationId xmlns:a16="http://schemas.microsoft.com/office/drawing/2014/main" id="{BF4E7B08-644E-4EB5-B4D0-03D527D0A8E4}"/>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D08EB4B5-50F0-43E4-B3E5-0F920057D838}"/>
              </a:ext>
            </a:extLst>
          </p:cNvPr>
          <p:cNvSpPr>
            <a:spLocks noGrp="1"/>
          </p:cNvSpPr>
          <p:nvPr>
            <p:ph type="sldNum" sz="quarter" idx="12"/>
          </p:nvPr>
        </p:nvSpPr>
        <p:spPr/>
        <p:txBody>
          <a:bodyPr/>
          <a:lstStyle/>
          <a:p>
            <a:fld id="{5DD3DB80-B894-403A-B48E-6FDC1A72010E}" type="slidenum">
              <a:rPr lang="zh-CN" altLang="en-US" smtClean="0"/>
              <a:pPr/>
              <a:t>27</a:t>
            </a:fld>
            <a:endParaRPr lang="zh-CN" altLang="en-US"/>
          </a:p>
        </p:txBody>
      </p:sp>
      <p:sp>
        <p:nvSpPr>
          <p:cNvPr id="6" name="文本框 5">
            <a:extLst>
              <a:ext uri="{FF2B5EF4-FFF2-40B4-BE49-F238E27FC236}">
                <a16:creationId xmlns:a16="http://schemas.microsoft.com/office/drawing/2014/main" id="{67D37648-E6C8-46F7-84FF-8E44A8421EAD}"/>
              </a:ext>
            </a:extLst>
          </p:cNvPr>
          <p:cNvSpPr txBox="1"/>
          <p:nvPr/>
        </p:nvSpPr>
        <p:spPr>
          <a:xfrm>
            <a:off x="601233" y="898303"/>
            <a:ext cx="11522077" cy="1116331"/>
          </a:xfrm>
          <a:prstGeom prst="rect">
            <a:avLst/>
          </a:prstGeom>
          <a:noFill/>
        </p:spPr>
        <p:txBody>
          <a:bodyPr wrap="square">
            <a:spAutoFit/>
          </a:bodyPr>
          <a:lstStyle/>
          <a:p>
            <a:pPr>
              <a:lnSpc>
                <a:spcPct val="200000"/>
              </a:lnSpc>
            </a:pPr>
            <a:r>
              <a:rPr lang="en-US" altLang="zh-CN" dirty="0"/>
              <a:t>FI</a:t>
            </a:r>
            <a:r>
              <a:rPr lang="zh-CN" altLang="en-US" dirty="0"/>
              <a:t>曲线的相邻峰</a:t>
            </a:r>
            <a:r>
              <a:rPr lang="en-US" altLang="zh-CN" dirty="0"/>
              <a:t>(</a:t>
            </a:r>
            <a:r>
              <a:rPr lang="zh-CN" altLang="en-US" dirty="0"/>
              <a:t>图</a:t>
            </a:r>
            <a:r>
              <a:rPr lang="en-US" altLang="zh-CN" dirty="0"/>
              <a:t>3</a:t>
            </a:r>
            <a:r>
              <a:rPr lang="zh-CN" altLang="en-US" dirty="0"/>
              <a:t>中红色部分</a:t>
            </a:r>
            <a:r>
              <a:rPr lang="en-US" altLang="zh-CN" dirty="0"/>
              <a:t>)</a:t>
            </a:r>
            <a:r>
              <a:rPr lang="zh-CN" altLang="en-US" dirty="0"/>
              <a:t>位于</a:t>
            </a:r>
            <a:r>
              <a:rPr lang="en-US" altLang="zh-CN" dirty="0"/>
              <a:t>3</a:t>
            </a:r>
            <a:r>
              <a:rPr lang="zh-CN" altLang="en-US" dirty="0"/>
              <a:t>月</a:t>
            </a:r>
            <a:r>
              <a:rPr lang="en-US" altLang="zh-CN" dirty="0"/>
              <a:t>24</a:t>
            </a:r>
            <a:r>
              <a:rPr lang="zh-CN" altLang="en-US" dirty="0"/>
              <a:t>日左右。</a:t>
            </a:r>
            <a:endParaRPr lang="en-US" altLang="zh-CN" dirty="0"/>
          </a:p>
          <a:p>
            <a:pPr>
              <a:lnSpc>
                <a:spcPct val="200000"/>
              </a:lnSpc>
            </a:pPr>
            <a:r>
              <a:rPr lang="zh-CN" altLang="en-US" dirty="0"/>
              <a:t>这个日期是为了纪念阿根廷最后一次独裁统治</a:t>
            </a:r>
            <a:r>
              <a:rPr lang="en-US" altLang="zh-CN" dirty="0"/>
              <a:t>(1976-1983)</a:t>
            </a:r>
            <a:r>
              <a:rPr lang="zh-CN" altLang="en-US" dirty="0"/>
              <a:t>的受害者，这也是左翼政党</a:t>
            </a:r>
            <a:r>
              <a:rPr lang="en-US" altLang="zh-CN" dirty="0"/>
              <a:t>(FI</a:t>
            </a:r>
            <a:r>
              <a:rPr lang="zh-CN" altLang="en-US" dirty="0"/>
              <a:t>和</a:t>
            </a:r>
            <a:r>
              <a:rPr lang="en-US" altLang="zh-CN" dirty="0"/>
              <a:t>FDT)</a:t>
            </a:r>
            <a:r>
              <a:rPr lang="zh-CN" altLang="en-US" dirty="0"/>
              <a:t>主要关注的问题。</a:t>
            </a:r>
            <a:endParaRPr lang="en-US" altLang="zh-CN" dirty="0"/>
          </a:p>
        </p:txBody>
      </p:sp>
      <p:pic>
        <p:nvPicPr>
          <p:cNvPr id="8" name="图片 7">
            <a:extLst>
              <a:ext uri="{FF2B5EF4-FFF2-40B4-BE49-F238E27FC236}">
                <a16:creationId xmlns:a16="http://schemas.microsoft.com/office/drawing/2014/main" id="{588FA610-AB39-4A2C-832F-EDCCB3482AEC}"/>
              </a:ext>
            </a:extLst>
          </p:cNvPr>
          <p:cNvPicPr>
            <a:picLocks noChangeAspect="1"/>
          </p:cNvPicPr>
          <p:nvPr/>
        </p:nvPicPr>
        <p:blipFill>
          <a:blip r:embed="rId3"/>
          <a:stretch>
            <a:fillRect/>
          </a:stretch>
        </p:blipFill>
        <p:spPr>
          <a:xfrm>
            <a:off x="601233" y="2014634"/>
            <a:ext cx="11384701" cy="4194364"/>
          </a:xfrm>
          <a:prstGeom prst="rect">
            <a:avLst/>
          </a:prstGeom>
        </p:spPr>
      </p:pic>
      <p:pic>
        <p:nvPicPr>
          <p:cNvPr id="10" name="图片 9">
            <a:extLst>
              <a:ext uri="{FF2B5EF4-FFF2-40B4-BE49-F238E27FC236}">
                <a16:creationId xmlns:a16="http://schemas.microsoft.com/office/drawing/2014/main" id="{C8FF0C22-AABF-4467-B4CE-8894E0D0B560}"/>
              </a:ext>
            </a:extLst>
          </p:cNvPr>
          <p:cNvPicPr>
            <a:picLocks noChangeAspect="1"/>
          </p:cNvPicPr>
          <p:nvPr/>
        </p:nvPicPr>
        <p:blipFill>
          <a:blip r:embed="rId4"/>
          <a:stretch>
            <a:fillRect/>
          </a:stretch>
        </p:blipFill>
        <p:spPr>
          <a:xfrm>
            <a:off x="601233" y="0"/>
            <a:ext cx="11255007" cy="6922767"/>
          </a:xfrm>
          <a:prstGeom prst="rect">
            <a:avLst/>
          </a:prstGeom>
        </p:spPr>
      </p:pic>
      <p:sp>
        <p:nvSpPr>
          <p:cNvPr id="11" name="矩形 10">
            <a:extLst>
              <a:ext uri="{FF2B5EF4-FFF2-40B4-BE49-F238E27FC236}">
                <a16:creationId xmlns:a16="http://schemas.microsoft.com/office/drawing/2014/main" id="{ADE0743E-088A-4A8E-87AD-069275E73AB8}"/>
              </a:ext>
            </a:extLst>
          </p:cNvPr>
          <p:cNvSpPr/>
          <p:nvPr/>
        </p:nvSpPr>
        <p:spPr>
          <a:xfrm>
            <a:off x="161139" y="262829"/>
            <a:ext cx="11868129" cy="6581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B6CC26CE-22BF-4554-807D-ABACE09D7485}"/>
              </a:ext>
            </a:extLst>
          </p:cNvPr>
          <p:cNvSpPr txBox="1"/>
          <p:nvPr/>
        </p:nvSpPr>
        <p:spPr>
          <a:xfrm>
            <a:off x="1032777" y="2457941"/>
            <a:ext cx="10124854" cy="1670329"/>
          </a:xfrm>
          <a:prstGeom prst="rect">
            <a:avLst/>
          </a:prstGeom>
          <a:noFill/>
        </p:spPr>
        <p:txBody>
          <a:bodyPr wrap="square">
            <a:spAutoFit/>
          </a:bodyPr>
          <a:lstStyle/>
          <a:p>
            <a:pPr>
              <a:lnSpc>
                <a:spcPct val="200000"/>
              </a:lnSpc>
            </a:pPr>
            <a:r>
              <a:rPr lang="zh-CN" altLang="en-US" dirty="0"/>
              <a:t>所以，对话题的检查显示，在</a:t>
            </a:r>
            <a:r>
              <a:rPr lang="en-US" altLang="zh-CN" dirty="0"/>
              <a:t>FD</a:t>
            </a:r>
            <a:r>
              <a:rPr lang="zh-CN" altLang="en-US" dirty="0"/>
              <a:t>、</a:t>
            </a:r>
            <a:r>
              <a:rPr lang="en-US" altLang="zh-CN" dirty="0"/>
              <a:t>FI</a:t>
            </a:r>
            <a:r>
              <a:rPr lang="zh-CN" altLang="en-US" dirty="0"/>
              <a:t>和</a:t>
            </a:r>
            <a:r>
              <a:rPr lang="en-US" altLang="zh-CN" dirty="0">
                <a:solidFill>
                  <a:srgbClr val="FF0000"/>
                </a:solidFill>
              </a:rPr>
              <a:t>FDT</a:t>
            </a:r>
            <a:r>
              <a:rPr lang="zh-CN" altLang="en-US" dirty="0"/>
              <a:t>支持者的自我相似性曲线中，非常接近</a:t>
            </a:r>
            <a:r>
              <a:rPr lang="en-US" altLang="zh-CN" dirty="0"/>
              <a:t>2019</a:t>
            </a:r>
            <a:r>
              <a:rPr lang="zh-CN" altLang="en-US" dirty="0"/>
              <a:t>年</a:t>
            </a:r>
            <a:r>
              <a:rPr lang="en-US" altLang="zh-CN" dirty="0"/>
              <a:t>3</a:t>
            </a:r>
            <a:r>
              <a:rPr lang="zh-CN" altLang="en-US" dirty="0"/>
              <a:t>月底观察到的三个峰值对应着不同的讨论。这样一来，自我相似性的演变就抓住了一些群体围绕平台上讨论的重要议题的同步性。</a:t>
            </a:r>
          </a:p>
        </p:txBody>
      </p:sp>
      <p:sp>
        <p:nvSpPr>
          <p:cNvPr id="13" name="文本框 12">
            <a:extLst>
              <a:ext uri="{FF2B5EF4-FFF2-40B4-BE49-F238E27FC236}">
                <a16:creationId xmlns:a16="http://schemas.microsoft.com/office/drawing/2014/main" id="{BA7C9737-2C9E-41BF-9F69-903D98D3CC51}"/>
              </a:ext>
            </a:extLst>
          </p:cNvPr>
          <p:cNvSpPr txBox="1"/>
          <p:nvPr/>
        </p:nvSpPr>
        <p:spPr>
          <a:xfrm>
            <a:off x="4810125" y="2051621"/>
            <a:ext cx="1825258" cy="369332"/>
          </a:xfrm>
          <a:prstGeom prst="rect">
            <a:avLst/>
          </a:prstGeom>
          <a:noFill/>
        </p:spPr>
        <p:txBody>
          <a:bodyPr wrap="square" rtlCol="0">
            <a:spAutoFit/>
          </a:bodyPr>
          <a:lstStyle/>
          <a:p>
            <a:r>
              <a:rPr lang="zh-CN" altLang="en-US" dirty="0"/>
              <a:t>应该是</a:t>
            </a:r>
            <a:r>
              <a:rPr lang="en-US" altLang="zh-CN" dirty="0"/>
              <a:t>JPC</a:t>
            </a:r>
            <a:r>
              <a:rPr lang="zh-CN" altLang="en-US" dirty="0"/>
              <a:t>？</a:t>
            </a:r>
          </a:p>
        </p:txBody>
      </p:sp>
    </p:spTree>
    <p:extLst>
      <p:ext uri="{BB962C8B-B14F-4D97-AF65-F5344CB8AC3E}">
        <p14:creationId xmlns:p14="http://schemas.microsoft.com/office/powerpoint/2010/main" val="86908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1" grpId="0" animBg="1"/>
      <p:bldP spid="12" grpId="0"/>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FC2BD6-512C-4BAB-9B4B-C4F10BF506B5}"/>
              </a:ext>
            </a:extLst>
          </p:cNvPr>
          <p:cNvSpPr>
            <a:spLocks noGrp="1"/>
          </p:cNvSpPr>
          <p:nvPr>
            <p:ph type="title"/>
          </p:nvPr>
        </p:nvSpPr>
        <p:spPr/>
        <p:txBody>
          <a:bodyPr/>
          <a:lstStyle/>
          <a:p>
            <a:r>
              <a:rPr lang="en-US" altLang="zh-CN" dirty="0"/>
              <a:t>Results——2019</a:t>
            </a:r>
            <a:r>
              <a:rPr lang="zh-CN" altLang="en-US" dirty="0"/>
              <a:t>年选举</a:t>
            </a:r>
          </a:p>
        </p:txBody>
      </p:sp>
      <p:sp>
        <p:nvSpPr>
          <p:cNvPr id="3" name="页脚占位符 2">
            <a:extLst>
              <a:ext uri="{FF2B5EF4-FFF2-40B4-BE49-F238E27FC236}">
                <a16:creationId xmlns:a16="http://schemas.microsoft.com/office/drawing/2014/main" id="{A8192071-0C9D-4254-89A9-FA78FD9C088D}"/>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8220E3B5-EEE4-46CE-81BA-DC8E5D3F3ABF}"/>
              </a:ext>
            </a:extLst>
          </p:cNvPr>
          <p:cNvSpPr>
            <a:spLocks noGrp="1"/>
          </p:cNvSpPr>
          <p:nvPr>
            <p:ph type="sldNum" sz="quarter" idx="12"/>
          </p:nvPr>
        </p:nvSpPr>
        <p:spPr/>
        <p:txBody>
          <a:bodyPr/>
          <a:lstStyle/>
          <a:p>
            <a:fld id="{5DD3DB80-B894-403A-B48E-6FDC1A72010E}" type="slidenum">
              <a:rPr lang="zh-CN" altLang="en-US" smtClean="0"/>
              <a:pPr/>
              <a:t>28</a:t>
            </a:fld>
            <a:endParaRPr lang="zh-CN" altLang="en-US"/>
          </a:p>
        </p:txBody>
      </p:sp>
      <p:sp>
        <p:nvSpPr>
          <p:cNvPr id="9" name="文本框 8">
            <a:extLst>
              <a:ext uri="{FF2B5EF4-FFF2-40B4-BE49-F238E27FC236}">
                <a16:creationId xmlns:a16="http://schemas.microsoft.com/office/drawing/2014/main" id="{DF19C609-08CE-49F3-B7E1-52FC94E0E09F}"/>
              </a:ext>
            </a:extLst>
          </p:cNvPr>
          <p:cNvSpPr txBox="1"/>
          <p:nvPr/>
        </p:nvSpPr>
        <p:spPr>
          <a:xfrm>
            <a:off x="669925" y="1215632"/>
            <a:ext cx="10850562" cy="1289456"/>
          </a:xfrm>
          <a:prstGeom prst="rect">
            <a:avLst/>
          </a:prstGeom>
          <a:noFill/>
        </p:spPr>
        <p:txBody>
          <a:bodyPr wrap="square">
            <a:spAutoFit/>
          </a:bodyPr>
          <a:lstStyle/>
          <a:p>
            <a:r>
              <a:rPr lang="zh-CN" altLang="en-US" dirty="0"/>
              <a:t>交叉相似性曲线揭示了选举过程中民意演变的其他方面。</a:t>
            </a:r>
            <a:endParaRPr lang="en-US" altLang="zh-CN" dirty="0"/>
          </a:p>
          <a:p>
            <a:endParaRPr lang="en-US" altLang="zh-CN" dirty="0"/>
          </a:p>
          <a:p>
            <a:r>
              <a:rPr lang="zh-CN" altLang="en-US" dirty="0"/>
              <a:t>我们观察到，各团体的自我相似性越高，它们之间的交叉相似性就越低。</a:t>
            </a:r>
            <a:endParaRPr lang="en-US" altLang="zh-CN" dirty="0"/>
          </a:p>
          <a:p>
            <a:pPr>
              <a:lnSpc>
                <a:spcPct val="150000"/>
              </a:lnSpc>
            </a:pPr>
            <a:r>
              <a:rPr lang="zh-CN" altLang="en-US" dirty="0"/>
              <a:t>交叉相似度在初选和主选附近强烈下降。</a:t>
            </a:r>
          </a:p>
        </p:txBody>
      </p:sp>
      <p:pic>
        <p:nvPicPr>
          <p:cNvPr id="11" name="图片 10">
            <a:extLst>
              <a:ext uri="{FF2B5EF4-FFF2-40B4-BE49-F238E27FC236}">
                <a16:creationId xmlns:a16="http://schemas.microsoft.com/office/drawing/2014/main" id="{CCED33C7-98AB-403C-8898-30FBF9BFB6FD}"/>
              </a:ext>
            </a:extLst>
          </p:cNvPr>
          <p:cNvPicPr>
            <a:picLocks noChangeAspect="1"/>
          </p:cNvPicPr>
          <p:nvPr/>
        </p:nvPicPr>
        <p:blipFill>
          <a:blip r:embed="rId2"/>
          <a:stretch>
            <a:fillRect/>
          </a:stretch>
        </p:blipFill>
        <p:spPr>
          <a:xfrm>
            <a:off x="1014281" y="2692021"/>
            <a:ext cx="9991725" cy="3267075"/>
          </a:xfrm>
          <a:prstGeom prst="rect">
            <a:avLst/>
          </a:prstGeom>
        </p:spPr>
      </p:pic>
    </p:spTree>
    <p:extLst>
      <p:ext uri="{BB962C8B-B14F-4D97-AF65-F5344CB8AC3E}">
        <p14:creationId xmlns:p14="http://schemas.microsoft.com/office/powerpoint/2010/main" val="41531328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7C0E3A-45A8-4764-AEF2-7912911B4B63}"/>
              </a:ext>
            </a:extLst>
          </p:cNvPr>
          <p:cNvSpPr>
            <a:spLocks noGrp="1"/>
          </p:cNvSpPr>
          <p:nvPr>
            <p:ph type="title"/>
          </p:nvPr>
        </p:nvSpPr>
        <p:spPr/>
        <p:txBody>
          <a:bodyPr/>
          <a:lstStyle/>
          <a:p>
            <a:r>
              <a:rPr lang="en-US" altLang="zh-CN" dirty="0"/>
              <a:t>Results——2019</a:t>
            </a:r>
            <a:r>
              <a:rPr lang="zh-CN" altLang="en-US" dirty="0"/>
              <a:t>年选举</a:t>
            </a:r>
          </a:p>
        </p:txBody>
      </p:sp>
      <p:sp>
        <p:nvSpPr>
          <p:cNvPr id="4" name="灯片编号占位符 3">
            <a:extLst>
              <a:ext uri="{FF2B5EF4-FFF2-40B4-BE49-F238E27FC236}">
                <a16:creationId xmlns:a16="http://schemas.microsoft.com/office/drawing/2014/main" id="{F7C3CDAB-ABCF-4ADC-B1B1-FBBDAC27E8A2}"/>
              </a:ext>
            </a:extLst>
          </p:cNvPr>
          <p:cNvSpPr>
            <a:spLocks noGrp="1"/>
          </p:cNvSpPr>
          <p:nvPr>
            <p:ph type="sldNum" sz="quarter" idx="12"/>
          </p:nvPr>
        </p:nvSpPr>
        <p:spPr/>
        <p:txBody>
          <a:bodyPr/>
          <a:lstStyle/>
          <a:p>
            <a:fld id="{5DD3DB80-B894-403A-B48E-6FDC1A72010E}" type="slidenum">
              <a:rPr lang="zh-CN" altLang="en-US" smtClean="0"/>
              <a:pPr/>
              <a:t>29</a:t>
            </a:fld>
            <a:endParaRPr lang="zh-CN" altLang="en-US"/>
          </a:p>
        </p:txBody>
      </p:sp>
      <p:sp>
        <p:nvSpPr>
          <p:cNvPr id="6" name="文本框 5">
            <a:extLst>
              <a:ext uri="{FF2B5EF4-FFF2-40B4-BE49-F238E27FC236}">
                <a16:creationId xmlns:a16="http://schemas.microsoft.com/office/drawing/2014/main" id="{317FE4DF-9DAA-4BCA-8A59-B9BC11ACB655}"/>
              </a:ext>
            </a:extLst>
          </p:cNvPr>
          <p:cNvSpPr txBox="1"/>
          <p:nvPr/>
        </p:nvSpPr>
        <p:spPr>
          <a:xfrm>
            <a:off x="749705" y="1049883"/>
            <a:ext cx="10690999" cy="646331"/>
          </a:xfrm>
          <a:prstGeom prst="rect">
            <a:avLst/>
          </a:prstGeom>
          <a:noFill/>
        </p:spPr>
        <p:txBody>
          <a:bodyPr wrap="square">
            <a:spAutoFit/>
          </a:bodyPr>
          <a:lstStyle/>
          <a:p>
            <a:r>
              <a:rPr lang="zh-CN" altLang="en-US" dirty="0"/>
              <a:t>对少数派政党支持者与两个主要政党支持者之间的交叉相似性的动态行为的检查显示了少数派政党的利益主体在多大程度上在选举的最后一轮附近转向赢家的利益主体，揭示了它们对最终结果的贡献。</a:t>
            </a:r>
            <a:endParaRPr lang="en-US" altLang="zh-CN" dirty="0"/>
          </a:p>
        </p:txBody>
      </p:sp>
      <p:pic>
        <p:nvPicPr>
          <p:cNvPr id="8" name="图片 7">
            <a:extLst>
              <a:ext uri="{FF2B5EF4-FFF2-40B4-BE49-F238E27FC236}">
                <a16:creationId xmlns:a16="http://schemas.microsoft.com/office/drawing/2014/main" id="{CB67F2FE-D4A5-441C-80D4-0DAC044A76CF}"/>
              </a:ext>
            </a:extLst>
          </p:cNvPr>
          <p:cNvPicPr>
            <a:picLocks noChangeAspect="1"/>
          </p:cNvPicPr>
          <p:nvPr/>
        </p:nvPicPr>
        <p:blipFill>
          <a:blip r:embed="rId3"/>
          <a:stretch>
            <a:fillRect/>
          </a:stretch>
        </p:blipFill>
        <p:spPr>
          <a:xfrm>
            <a:off x="1009261" y="2214562"/>
            <a:ext cx="9906000" cy="3114675"/>
          </a:xfrm>
          <a:prstGeom prst="rect">
            <a:avLst/>
          </a:prstGeom>
        </p:spPr>
      </p:pic>
    </p:spTree>
    <p:extLst>
      <p:ext uri="{BB962C8B-B14F-4D97-AF65-F5344CB8AC3E}">
        <p14:creationId xmlns:p14="http://schemas.microsoft.com/office/powerpoint/2010/main" val="1417972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D9CB17-ED16-45CB-80B6-A0B6123BD9A1}"/>
              </a:ext>
            </a:extLst>
          </p:cNvPr>
          <p:cNvSpPr>
            <a:spLocks noGrp="1"/>
          </p:cNvSpPr>
          <p:nvPr>
            <p:ph type="title"/>
          </p:nvPr>
        </p:nvSpPr>
        <p:spPr/>
        <p:txBody>
          <a:bodyPr/>
          <a:lstStyle/>
          <a:p>
            <a:r>
              <a:rPr lang="zh-CN" altLang="en-US" dirty="0"/>
              <a:t>摘要</a:t>
            </a:r>
          </a:p>
        </p:txBody>
      </p:sp>
      <p:sp>
        <p:nvSpPr>
          <p:cNvPr id="3" name="页脚占位符 2">
            <a:extLst>
              <a:ext uri="{FF2B5EF4-FFF2-40B4-BE49-F238E27FC236}">
                <a16:creationId xmlns:a16="http://schemas.microsoft.com/office/drawing/2014/main" id="{1267C67B-E031-4C20-BF94-3F6FF0ADDBF2}"/>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B2B9DCA4-8BE8-4DD7-A0A5-9AD24C9D3F48}"/>
              </a:ext>
            </a:extLst>
          </p:cNvPr>
          <p:cNvSpPr>
            <a:spLocks noGrp="1"/>
          </p:cNvSpPr>
          <p:nvPr>
            <p:ph type="sldNum" sz="quarter" idx="12"/>
          </p:nvPr>
        </p:nvSpPr>
        <p:spPr/>
        <p:txBody>
          <a:bodyPr/>
          <a:lstStyle/>
          <a:p>
            <a:fld id="{5DD3DB80-B894-403A-B48E-6FDC1A72010E}" type="slidenum">
              <a:rPr lang="zh-CN" altLang="en-US" smtClean="0"/>
              <a:pPr/>
              <a:t>3</a:t>
            </a:fld>
            <a:endParaRPr lang="zh-CN" altLang="en-US"/>
          </a:p>
        </p:txBody>
      </p:sp>
      <p:sp>
        <p:nvSpPr>
          <p:cNvPr id="5" name="文本框 4">
            <a:extLst>
              <a:ext uri="{FF2B5EF4-FFF2-40B4-BE49-F238E27FC236}">
                <a16:creationId xmlns:a16="http://schemas.microsoft.com/office/drawing/2014/main" id="{5958F2EF-8A4A-4040-AA1C-E660E0BDFE39}"/>
              </a:ext>
            </a:extLst>
          </p:cNvPr>
          <p:cNvSpPr txBox="1"/>
          <p:nvPr/>
        </p:nvSpPr>
        <p:spPr>
          <a:xfrm>
            <a:off x="974057" y="1323581"/>
            <a:ext cx="9904943" cy="369332"/>
          </a:xfrm>
          <a:prstGeom prst="rect">
            <a:avLst/>
          </a:prstGeom>
          <a:noFill/>
        </p:spPr>
        <p:txBody>
          <a:bodyPr wrap="square" rtlCol="0">
            <a:spAutoFit/>
          </a:bodyPr>
          <a:lstStyle/>
          <a:p>
            <a:r>
              <a:rPr lang="zh-CN" altLang="en-US" dirty="0"/>
              <a:t>基于</a:t>
            </a:r>
            <a:r>
              <a:rPr lang="en-US" altLang="zh-CN" dirty="0"/>
              <a:t>Twitter</a:t>
            </a:r>
            <a:r>
              <a:rPr lang="zh-CN" altLang="en-US" dirty="0"/>
              <a:t>获取数据，对</a:t>
            </a:r>
            <a:r>
              <a:rPr lang="en-US" altLang="zh-CN" dirty="0"/>
              <a:t>2015-2019 </a:t>
            </a:r>
            <a:r>
              <a:rPr lang="zh-CN" altLang="en-US" dirty="0"/>
              <a:t>年阿根廷总统选举期间的政治格局演变进行了研究。</a:t>
            </a:r>
          </a:p>
        </p:txBody>
      </p:sp>
      <p:grpSp>
        <p:nvGrpSpPr>
          <p:cNvPr id="40" name="组合 39">
            <a:extLst>
              <a:ext uri="{FF2B5EF4-FFF2-40B4-BE49-F238E27FC236}">
                <a16:creationId xmlns:a16="http://schemas.microsoft.com/office/drawing/2014/main" id="{0EC89EDC-E455-479B-B1CD-E3AB3A5CB413}"/>
              </a:ext>
            </a:extLst>
          </p:cNvPr>
          <p:cNvGrpSpPr/>
          <p:nvPr/>
        </p:nvGrpSpPr>
        <p:grpSpPr>
          <a:xfrm>
            <a:off x="473870" y="2052465"/>
            <a:ext cx="11046617" cy="4103127"/>
            <a:chOff x="67471" y="2092818"/>
            <a:chExt cx="11046617" cy="4103127"/>
          </a:xfrm>
        </p:grpSpPr>
        <p:sp>
          <p:nvSpPr>
            <p:cNvPr id="7" name="文本框 6">
              <a:extLst>
                <a:ext uri="{FF2B5EF4-FFF2-40B4-BE49-F238E27FC236}">
                  <a16:creationId xmlns:a16="http://schemas.microsoft.com/office/drawing/2014/main" id="{51A95BB8-04A5-444F-8CEF-C62B9A60AC7C}"/>
                </a:ext>
              </a:extLst>
            </p:cNvPr>
            <p:cNvSpPr txBox="1"/>
            <p:nvPr/>
          </p:nvSpPr>
          <p:spPr>
            <a:xfrm>
              <a:off x="715434" y="2274845"/>
              <a:ext cx="2429933" cy="369332"/>
            </a:xfrm>
            <a:prstGeom prst="rect">
              <a:avLst/>
            </a:prstGeom>
            <a:noFill/>
          </p:spPr>
          <p:txBody>
            <a:bodyPr wrap="square" rtlCol="0">
              <a:spAutoFit/>
            </a:bodyPr>
            <a:lstStyle/>
            <a:p>
              <a:r>
                <a:rPr lang="zh-CN" altLang="en-US" dirty="0"/>
                <a:t>用户使用的标签</a:t>
              </a:r>
            </a:p>
          </p:txBody>
        </p:sp>
        <p:sp>
          <p:nvSpPr>
            <p:cNvPr id="8" name="箭头: 右 7">
              <a:extLst>
                <a:ext uri="{FF2B5EF4-FFF2-40B4-BE49-F238E27FC236}">
                  <a16:creationId xmlns:a16="http://schemas.microsoft.com/office/drawing/2014/main" id="{42492CD8-919E-4107-84A4-8AAF7242ED8F}"/>
                </a:ext>
              </a:extLst>
            </p:cNvPr>
            <p:cNvSpPr/>
            <p:nvPr/>
          </p:nvSpPr>
          <p:spPr>
            <a:xfrm>
              <a:off x="3025246" y="2356321"/>
              <a:ext cx="1236133" cy="2063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E90A2E34-2B42-4FD1-9BA9-B3FDCF8A82A6}"/>
                </a:ext>
              </a:extLst>
            </p:cNvPr>
            <p:cNvSpPr txBox="1"/>
            <p:nvPr/>
          </p:nvSpPr>
          <p:spPr>
            <a:xfrm>
              <a:off x="4694894" y="2274845"/>
              <a:ext cx="1828800" cy="369332"/>
            </a:xfrm>
            <a:prstGeom prst="rect">
              <a:avLst/>
            </a:prstGeom>
            <a:noFill/>
          </p:spPr>
          <p:txBody>
            <a:bodyPr wrap="square" rtlCol="0">
              <a:spAutoFit/>
            </a:bodyPr>
            <a:lstStyle/>
            <a:p>
              <a:r>
                <a:rPr lang="zh-CN" altLang="en-US" dirty="0"/>
                <a:t>语义网络</a:t>
              </a:r>
            </a:p>
          </p:txBody>
        </p:sp>
        <p:sp>
          <p:nvSpPr>
            <p:cNvPr id="10" name="文本框 9">
              <a:extLst>
                <a:ext uri="{FF2B5EF4-FFF2-40B4-BE49-F238E27FC236}">
                  <a16:creationId xmlns:a16="http://schemas.microsoft.com/office/drawing/2014/main" id="{7A583271-E996-4F4B-A68E-A77374C1219E}"/>
                </a:ext>
              </a:extLst>
            </p:cNvPr>
            <p:cNvSpPr txBox="1"/>
            <p:nvPr/>
          </p:nvSpPr>
          <p:spPr>
            <a:xfrm>
              <a:off x="3265488" y="2092818"/>
              <a:ext cx="677334" cy="369332"/>
            </a:xfrm>
            <a:prstGeom prst="rect">
              <a:avLst/>
            </a:prstGeom>
            <a:noFill/>
          </p:spPr>
          <p:txBody>
            <a:bodyPr wrap="square" rtlCol="0">
              <a:spAutoFit/>
            </a:bodyPr>
            <a:lstStyle/>
            <a:p>
              <a:r>
                <a:rPr lang="zh-CN" altLang="en-US" dirty="0"/>
                <a:t>构建</a:t>
              </a:r>
            </a:p>
          </p:txBody>
        </p:sp>
        <p:sp>
          <p:nvSpPr>
            <p:cNvPr id="11" name="箭头: 右 10">
              <a:extLst>
                <a:ext uri="{FF2B5EF4-FFF2-40B4-BE49-F238E27FC236}">
                  <a16:creationId xmlns:a16="http://schemas.microsoft.com/office/drawing/2014/main" id="{184581A9-6398-412A-A3F9-1B04D46F0294}"/>
                </a:ext>
              </a:extLst>
            </p:cNvPr>
            <p:cNvSpPr/>
            <p:nvPr/>
          </p:nvSpPr>
          <p:spPr>
            <a:xfrm>
              <a:off x="6140980" y="2356321"/>
              <a:ext cx="1236133" cy="2063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686371B9-7ECA-422E-90E0-4D4E71F03EE8}"/>
                </a:ext>
              </a:extLst>
            </p:cNvPr>
            <p:cNvSpPr txBox="1"/>
            <p:nvPr/>
          </p:nvSpPr>
          <p:spPr>
            <a:xfrm>
              <a:off x="6381222" y="2092818"/>
              <a:ext cx="677334" cy="369332"/>
            </a:xfrm>
            <a:prstGeom prst="rect">
              <a:avLst/>
            </a:prstGeom>
            <a:noFill/>
          </p:spPr>
          <p:txBody>
            <a:bodyPr wrap="square" rtlCol="0">
              <a:spAutoFit/>
            </a:bodyPr>
            <a:lstStyle/>
            <a:p>
              <a:r>
                <a:rPr lang="zh-CN" altLang="en-US" dirty="0"/>
                <a:t>发现</a:t>
              </a:r>
            </a:p>
          </p:txBody>
        </p:sp>
        <p:sp>
          <p:nvSpPr>
            <p:cNvPr id="13" name="文本框 12">
              <a:extLst>
                <a:ext uri="{FF2B5EF4-FFF2-40B4-BE49-F238E27FC236}">
                  <a16:creationId xmlns:a16="http://schemas.microsoft.com/office/drawing/2014/main" id="{EA9A714C-8B2F-4A68-8C5C-907F5B3C024E}"/>
                </a:ext>
              </a:extLst>
            </p:cNvPr>
            <p:cNvSpPr txBox="1"/>
            <p:nvPr/>
          </p:nvSpPr>
          <p:spPr>
            <a:xfrm>
              <a:off x="7827434" y="2277485"/>
              <a:ext cx="2152121" cy="369332"/>
            </a:xfrm>
            <a:prstGeom prst="rect">
              <a:avLst/>
            </a:prstGeom>
            <a:noFill/>
          </p:spPr>
          <p:txBody>
            <a:bodyPr wrap="square" rtlCol="0">
              <a:spAutoFit/>
            </a:bodyPr>
            <a:lstStyle/>
            <a:p>
              <a:r>
                <a:rPr lang="zh-CN" altLang="en-US" dirty="0"/>
                <a:t>社会上讨论的话题</a:t>
              </a:r>
            </a:p>
          </p:txBody>
        </p:sp>
        <p:sp>
          <p:nvSpPr>
            <p:cNvPr id="14" name="箭头: 右弧形 13">
              <a:extLst>
                <a:ext uri="{FF2B5EF4-FFF2-40B4-BE49-F238E27FC236}">
                  <a16:creationId xmlns:a16="http://schemas.microsoft.com/office/drawing/2014/main" id="{8F1D01FD-0F6C-434A-A35F-7ECDCFCB7E57}"/>
                </a:ext>
              </a:extLst>
            </p:cNvPr>
            <p:cNvSpPr/>
            <p:nvPr/>
          </p:nvSpPr>
          <p:spPr>
            <a:xfrm>
              <a:off x="10134600" y="2596064"/>
              <a:ext cx="855133" cy="1916669"/>
            </a:xfrm>
            <a:prstGeom prst="curved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文本框 14">
              <a:extLst>
                <a:ext uri="{FF2B5EF4-FFF2-40B4-BE49-F238E27FC236}">
                  <a16:creationId xmlns:a16="http://schemas.microsoft.com/office/drawing/2014/main" id="{ADA43687-969B-44FB-BCE7-121BEF085AA0}"/>
                </a:ext>
              </a:extLst>
            </p:cNvPr>
            <p:cNvSpPr txBox="1"/>
            <p:nvPr/>
          </p:nvSpPr>
          <p:spPr>
            <a:xfrm>
              <a:off x="7672389" y="4064000"/>
              <a:ext cx="2152121" cy="646331"/>
            </a:xfrm>
            <a:prstGeom prst="rect">
              <a:avLst/>
            </a:prstGeom>
            <a:noFill/>
          </p:spPr>
          <p:txBody>
            <a:bodyPr wrap="square" rtlCol="0">
              <a:spAutoFit/>
            </a:bodyPr>
            <a:lstStyle/>
            <a:p>
              <a:r>
                <a:rPr lang="zh-CN" altLang="en-US" dirty="0"/>
                <a:t>动态地建立用户话题向量</a:t>
              </a:r>
            </a:p>
          </p:txBody>
        </p:sp>
        <p:sp>
          <p:nvSpPr>
            <p:cNvPr id="16" name="箭头: 左 15">
              <a:extLst>
                <a:ext uri="{FF2B5EF4-FFF2-40B4-BE49-F238E27FC236}">
                  <a16:creationId xmlns:a16="http://schemas.microsoft.com/office/drawing/2014/main" id="{7B7F9DC2-4904-495C-BB0F-DF5838693B4E}"/>
                </a:ext>
              </a:extLst>
            </p:cNvPr>
            <p:cNvSpPr/>
            <p:nvPr/>
          </p:nvSpPr>
          <p:spPr>
            <a:xfrm>
              <a:off x="6316133" y="4403473"/>
              <a:ext cx="1046166" cy="206381"/>
            </a:xfrm>
            <a:prstGeom prst="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D1987F0F-8226-4C14-A96A-DC8648157736}"/>
                </a:ext>
              </a:extLst>
            </p:cNvPr>
            <p:cNvSpPr txBox="1"/>
            <p:nvPr/>
          </p:nvSpPr>
          <p:spPr>
            <a:xfrm>
              <a:off x="6553200" y="4064000"/>
              <a:ext cx="677333" cy="369332"/>
            </a:xfrm>
            <a:prstGeom prst="rect">
              <a:avLst/>
            </a:prstGeom>
            <a:noFill/>
          </p:spPr>
          <p:txBody>
            <a:bodyPr wrap="square" rtlCol="0">
              <a:spAutoFit/>
            </a:bodyPr>
            <a:lstStyle/>
            <a:p>
              <a:r>
                <a:rPr lang="zh-CN" altLang="en-US" dirty="0"/>
                <a:t>测量</a:t>
              </a:r>
            </a:p>
          </p:txBody>
        </p:sp>
        <p:sp>
          <p:nvSpPr>
            <p:cNvPr id="18" name="文本框 17">
              <a:extLst>
                <a:ext uri="{FF2B5EF4-FFF2-40B4-BE49-F238E27FC236}">
                  <a16:creationId xmlns:a16="http://schemas.microsoft.com/office/drawing/2014/main" id="{211D8981-B356-4842-A25A-1314160369EB}"/>
                </a:ext>
              </a:extLst>
            </p:cNvPr>
            <p:cNvSpPr txBox="1"/>
            <p:nvPr/>
          </p:nvSpPr>
          <p:spPr>
            <a:xfrm>
              <a:off x="763589" y="4232416"/>
              <a:ext cx="5552544" cy="646331"/>
            </a:xfrm>
            <a:prstGeom prst="rect">
              <a:avLst/>
            </a:prstGeom>
            <a:noFill/>
          </p:spPr>
          <p:txBody>
            <a:bodyPr wrap="square" rtlCol="0">
              <a:spAutoFit/>
            </a:bodyPr>
            <a:lstStyle/>
            <a:p>
              <a:r>
                <a:rPr lang="zh-CN" altLang="en-US" dirty="0"/>
                <a:t>用户的观点在空间的演变，并监控不同候选者的支持者群体之间的相似性和差异性</a:t>
              </a:r>
            </a:p>
          </p:txBody>
        </p:sp>
        <p:sp>
          <p:nvSpPr>
            <p:cNvPr id="21" name="箭头: 左弧形 20">
              <a:extLst>
                <a:ext uri="{FF2B5EF4-FFF2-40B4-BE49-F238E27FC236}">
                  <a16:creationId xmlns:a16="http://schemas.microsoft.com/office/drawing/2014/main" id="{5107FD77-446B-4B23-8EB0-221EA9FD35B0}"/>
                </a:ext>
              </a:extLst>
            </p:cNvPr>
            <p:cNvSpPr/>
            <p:nvPr/>
          </p:nvSpPr>
          <p:spPr>
            <a:xfrm>
              <a:off x="67471" y="4387165"/>
              <a:ext cx="772055" cy="1572404"/>
            </a:xfrm>
            <a:prstGeom prst="curv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2" name="文本框 21">
              <a:extLst>
                <a:ext uri="{FF2B5EF4-FFF2-40B4-BE49-F238E27FC236}">
                  <a16:creationId xmlns:a16="http://schemas.microsoft.com/office/drawing/2014/main" id="{A08B236D-99D8-4B34-BE13-D6B2A3B2C7CC}"/>
                </a:ext>
              </a:extLst>
            </p:cNvPr>
            <p:cNvSpPr txBox="1"/>
            <p:nvPr/>
          </p:nvSpPr>
          <p:spPr>
            <a:xfrm>
              <a:off x="945622" y="5549614"/>
              <a:ext cx="10168466" cy="646331"/>
            </a:xfrm>
            <a:prstGeom prst="rect">
              <a:avLst/>
            </a:prstGeom>
            <a:noFill/>
          </p:spPr>
          <p:txBody>
            <a:bodyPr wrap="square" rtlCol="0">
              <a:spAutoFit/>
            </a:bodyPr>
            <a:lstStyle/>
            <a:p>
              <a:r>
                <a:rPr lang="zh-CN" altLang="en-US" dirty="0"/>
                <a:t>结论：该方法能够检测不同话题的意见形成的动态，还可捕捉导致</a:t>
              </a:r>
              <a:r>
                <a:rPr lang="en-US" altLang="zh-CN" dirty="0"/>
                <a:t>2015</a:t>
              </a:r>
              <a:r>
                <a:rPr lang="zh-CN" altLang="en-US" dirty="0"/>
                <a:t>年两轮选举结果逆转的政治意见格局的重塑</a:t>
              </a:r>
            </a:p>
          </p:txBody>
        </p:sp>
        <p:sp>
          <p:nvSpPr>
            <p:cNvPr id="23" name="矩形 22">
              <a:extLst>
                <a:ext uri="{FF2B5EF4-FFF2-40B4-BE49-F238E27FC236}">
                  <a16:creationId xmlns:a16="http://schemas.microsoft.com/office/drawing/2014/main" id="{EE4E08A4-F745-4003-8B5F-07D714F832DF}"/>
                </a:ext>
              </a:extLst>
            </p:cNvPr>
            <p:cNvSpPr/>
            <p:nvPr/>
          </p:nvSpPr>
          <p:spPr>
            <a:xfrm>
              <a:off x="715434" y="2107240"/>
              <a:ext cx="9264121" cy="69357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标注: 上箭头 23">
              <a:extLst>
                <a:ext uri="{FF2B5EF4-FFF2-40B4-BE49-F238E27FC236}">
                  <a16:creationId xmlns:a16="http://schemas.microsoft.com/office/drawing/2014/main" id="{FBC20B17-5007-480D-BD09-EE597A275B3E}"/>
                </a:ext>
              </a:extLst>
            </p:cNvPr>
            <p:cNvSpPr/>
            <p:nvPr/>
          </p:nvSpPr>
          <p:spPr>
            <a:xfrm>
              <a:off x="1773767" y="2816826"/>
              <a:ext cx="6908800" cy="851024"/>
            </a:xfrm>
            <a:prstGeom prst="upArrowCallout">
              <a:avLst/>
            </a:prstGeom>
            <a:solidFill>
              <a:schemeClr val="bg2">
                <a:lumMod val="9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与大多数关于社交媒体观点研究的不同，我们并不是预先选择话题</a:t>
              </a:r>
            </a:p>
          </p:txBody>
        </p:sp>
      </p:grpSp>
    </p:spTree>
    <p:extLst>
      <p:ext uri="{BB962C8B-B14F-4D97-AF65-F5344CB8AC3E}">
        <p14:creationId xmlns:p14="http://schemas.microsoft.com/office/powerpoint/2010/main" val="31514833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44AA44-8128-4443-9067-EB561469B66E}"/>
              </a:ext>
            </a:extLst>
          </p:cNvPr>
          <p:cNvSpPr>
            <a:spLocks noGrp="1"/>
          </p:cNvSpPr>
          <p:nvPr>
            <p:ph type="title"/>
          </p:nvPr>
        </p:nvSpPr>
        <p:spPr/>
        <p:txBody>
          <a:bodyPr/>
          <a:lstStyle/>
          <a:p>
            <a:r>
              <a:rPr lang="en-US" altLang="zh-CN" dirty="0"/>
              <a:t>Results——2019</a:t>
            </a:r>
            <a:r>
              <a:rPr lang="zh-CN" altLang="en-US" dirty="0"/>
              <a:t>年选举</a:t>
            </a:r>
          </a:p>
        </p:txBody>
      </p:sp>
      <p:sp>
        <p:nvSpPr>
          <p:cNvPr id="3" name="页脚占位符 2">
            <a:extLst>
              <a:ext uri="{FF2B5EF4-FFF2-40B4-BE49-F238E27FC236}">
                <a16:creationId xmlns:a16="http://schemas.microsoft.com/office/drawing/2014/main" id="{D4EA73C0-9178-4F7B-8A99-A03006EA6015}"/>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C1227BEB-3872-4C79-A877-47F41C84D0C1}"/>
              </a:ext>
            </a:extLst>
          </p:cNvPr>
          <p:cNvSpPr>
            <a:spLocks noGrp="1"/>
          </p:cNvSpPr>
          <p:nvPr>
            <p:ph type="sldNum" sz="quarter" idx="12"/>
          </p:nvPr>
        </p:nvSpPr>
        <p:spPr/>
        <p:txBody>
          <a:bodyPr/>
          <a:lstStyle/>
          <a:p>
            <a:fld id="{5DD3DB80-B894-403A-B48E-6FDC1A72010E}" type="slidenum">
              <a:rPr lang="zh-CN" altLang="en-US" smtClean="0"/>
              <a:pPr/>
              <a:t>30</a:t>
            </a:fld>
            <a:endParaRPr lang="zh-CN" altLang="en-US"/>
          </a:p>
        </p:txBody>
      </p:sp>
      <p:pic>
        <p:nvPicPr>
          <p:cNvPr id="9" name="图片 8">
            <a:extLst>
              <a:ext uri="{FF2B5EF4-FFF2-40B4-BE49-F238E27FC236}">
                <a16:creationId xmlns:a16="http://schemas.microsoft.com/office/drawing/2014/main" id="{AA699ECE-34B4-4F80-B06E-D27176F29745}"/>
              </a:ext>
            </a:extLst>
          </p:cNvPr>
          <p:cNvPicPr>
            <a:picLocks noChangeAspect="1"/>
          </p:cNvPicPr>
          <p:nvPr/>
        </p:nvPicPr>
        <p:blipFill>
          <a:blip r:embed="rId3"/>
          <a:stretch>
            <a:fillRect/>
          </a:stretch>
        </p:blipFill>
        <p:spPr>
          <a:xfrm>
            <a:off x="740073" y="1602802"/>
            <a:ext cx="10710263" cy="3652395"/>
          </a:xfrm>
          <a:prstGeom prst="rect">
            <a:avLst/>
          </a:prstGeom>
        </p:spPr>
      </p:pic>
    </p:spTree>
    <p:extLst>
      <p:ext uri="{BB962C8B-B14F-4D97-AF65-F5344CB8AC3E}">
        <p14:creationId xmlns:p14="http://schemas.microsoft.com/office/powerpoint/2010/main" val="37372180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49D058-4159-4C52-B424-033E9180E6DB}"/>
              </a:ext>
            </a:extLst>
          </p:cNvPr>
          <p:cNvSpPr>
            <a:spLocks noGrp="1"/>
          </p:cNvSpPr>
          <p:nvPr>
            <p:ph type="title"/>
          </p:nvPr>
        </p:nvSpPr>
        <p:spPr/>
        <p:txBody>
          <a:bodyPr/>
          <a:lstStyle/>
          <a:p>
            <a:r>
              <a:rPr lang="en-US" altLang="zh-CN" dirty="0"/>
              <a:t>Results——2019</a:t>
            </a:r>
            <a:r>
              <a:rPr lang="zh-CN" altLang="en-US" dirty="0"/>
              <a:t>年选举</a:t>
            </a:r>
          </a:p>
        </p:txBody>
      </p:sp>
      <p:sp>
        <p:nvSpPr>
          <p:cNvPr id="3" name="页脚占位符 2">
            <a:extLst>
              <a:ext uri="{FF2B5EF4-FFF2-40B4-BE49-F238E27FC236}">
                <a16:creationId xmlns:a16="http://schemas.microsoft.com/office/drawing/2014/main" id="{D70A8ED9-698A-4533-AE10-BA728F40211D}"/>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2783DEEC-82C4-4DF6-AD0F-CE5877DAF874}"/>
              </a:ext>
            </a:extLst>
          </p:cNvPr>
          <p:cNvSpPr>
            <a:spLocks noGrp="1"/>
          </p:cNvSpPr>
          <p:nvPr>
            <p:ph type="sldNum" sz="quarter" idx="12"/>
          </p:nvPr>
        </p:nvSpPr>
        <p:spPr/>
        <p:txBody>
          <a:bodyPr/>
          <a:lstStyle/>
          <a:p>
            <a:fld id="{5DD3DB80-B894-403A-B48E-6FDC1A72010E}" type="slidenum">
              <a:rPr lang="zh-CN" altLang="en-US" smtClean="0"/>
              <a:pPr/>
              <a:t>31</a:t>
            </a:fld>
            <a:endParaRPr lang="zh-CN" altLang="en-US"/>
          </a:p>
        </p:txBody>
      </p:sp>
      <p:pic>
        <p:nvPicPr>
          <p:cNvPr id="9" name="图片 8">
            <a:extLst>
              <a:ext uri="{FF2B5EF4-FFF2-40B4-BE49-F238E27FC236}">
                <a16:creationId xmlns:a16="http://schemas.microsoft.com/office/drawing/2014/main" id="{6DF01532-01DE-4C2D-BA72-0236281C7958}"/>
              </a:ext>
            </a:extLst>
          </p:cNvPr>
          <p:cNvPicPr>
            <a:picLocks noChangeAspect="1"/>
          </p:cNvPicPr>
          <p:nvPr/>
        </p:nvPicPr>
        <p:blipFill>
          <a:blip r:embed="rId3"/>
          <a:stretch>
            <a:fillRect/>
          </a:stretch>
        </p:blipFill>
        <p:spPr>
          <a:xfrm>
            <a:off x="849718" y="1846078"/>
            <a:ext cx="9982200" cy="3314700"/>
          </a:xfrm>
          <a:prstGeom prst="rect">
            <a:avLst/>
          </a:prstGeom>
        </p:spPr>
      </p:pic>
    </p:spTree>
    <p:extLst>
      <p:ext uri="{BB962C8B-B14F-4D97-AF65-F5344CB8AC3E}">
        <p14:creationId xmlns:p14="http://schemas.microsoft.com/office/powerpoint/2010/main" val="22008054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FDA402-5F47-496B-9F0F-2BDA1FB8724E}"/>
              </a:ext>
            </a:extLst>
          </p:cNvPr>
          <p:cNvSpPr>
            <a:spLocks noGrp="1"/>
          </p:cNvSpPr>
          <p:nvPr>
            <p:ph type="title"/>
          </p:nvPr>
        </p:nvSpPr>
        <p:spPr/>
        <p:txBody>
          <a:bodyPr/>
          <a:lstStyle/>
          <a:p>
            <a:r>
              <a:rPr lang="en-US" altLang="zh-CN" dirty="0"/>
              <a:t>Results——2015</a:t>
            </a:r>
            <a:r>
              <a:rPr lang="zh-CN" altLang="en-US" dirty="0"/>
              <a:t>年选举</a:t>
            </a:r>
          </a:p>
        </p:txBody>
      </p:sp>
      <p:sp>
        <p:nvSpPr>
          <p:cNvPr id="3" name="页脚占位符 2">
            <a:extLst>
              <a:ext uri="{FF2B5EF4-FFF2-40B4-BE49-F238E27FC236}">
                <a16:creationId xmlns:a16="http://schemas.microsoft.com/office/drawing/2014/main" id="{76B1D740-B3E4-44FA-AA68-137AD847E738}"/>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435D3088-6E89-47BD-82F0-EDB01634401B}"/>
              </a:ext>
            </a:extLst>
          </p:cNvPr>
          <p:cNvSpPr>
            <a:spLocks noGrp="1"/>
          </p:cNvSpPr>
          <p:nvPr>
            <p:ph type="sldNum" sz="quarter" idx="12"/>
          </p:nvPr>
        </p:nvSpPr>
        <p:spPr/>
        <p:txBody>
          <a:bodyPr/>
          <a:lstStyle/>
          <a:p>
            <a:fld id="{5DD3DB80-B894-403A-B48E-6FDC1A72010E}" type="slidenum">
              <a:rPr lang="zh-CN" altLang="en-US" smtClean="0"/>
              <a:pPr/>
              <a:t>32</a:t>
            </a:fld>
            <a:endParaRPr lang="zh-CN" altLang="en-US"/>
          </a:p>
        </p:txBody>
      </p:sp>
      <p:sp>
        <p:nvSpPr>
          <p:cNvPr id="6" name="文本框 5">
            <a:extLst>
              <a:ext uri="{FF2B5EF4-FFF2-40B4-BE49-F238E27FC236}">
                <a16:creationId xmlns:a16="http://schemas.microsoft.com/office/drawing/2014/main" id="{F566E669-35EF-4E67-AC52-A35673CF1450}"/>
              </a:ext>
            </a:extLst>
          </p:cNvPr>
          <p:cNvSpPr txBox="1"/>
          <p:nvPr/>
        </p:nvSpPr>
        <p:spPr>
          <a:xfrm>
            <a:off x="521067" y="1028700"/>
            <a:ext cx="11355500" cy="2224327"/>
          </a:xfrm>
          <a:prstGeom prst="rect">
            <a:avLst/>
          </a:prstGeom>
          <a:noFill/>
        </p:spPr>
        <p:txBody>
          <a:bodyPr wrap="square">
            <a:spAutoFit/>
          </a:bodyPr>
          <a:lstStyle/>
          <a:p>
            <a:pPr>
              <a:lnSpc>
                <a:spcPct val="200000"/>
              </a:lnSpc>
            </a:pPr>
            <a:r>
              <a:rPr lang="zh-CN" altLang="en-US" dirty="0"/>
              <a:t>对前一届选举结果的讨论，不仅是为了检验我们的方法在不同政治背景下的有效性，还因为与</a:t>
            </a:r>
            <a:r>
              <a:rPr lang="en-US" altLang="zh-CN" dirty="0"/>
              <a:t>2019</a:t>
            </a:r>
            <a:r>
              <a:rPr lang="zh-CN" altLang="en-US" dirty="0"/>
              <a:t>年不同，这次选举需要两轮选举才能确定获胜者。</a:t>
            </a:r>
            <a:endParaRPr lang="en-US" altLang="zh-CN" dirty="0"/>
          </a:p>
          <a:p>
            <a:pPr>
              <a:lnSpc>
                <a:spcPct val="200000"/>
              </a:lnSpc>
            </a:pPr>
            <a:r>
              <a:rPr lang="zh-CN" altLang="en-US" dirty="0"/>
              <a:t>且第一轮参选的两个政党的排名在第二轮中被推翻。（主要竞争对手</a:t>
            </a:r>
            <a:r>
              <a:rPr lang="en-US" altLang="zh-CN" dirty="0"/>
              <a:t>C</a:t>
            </a:r>
            <a:r>
              <a:rPr lang="zh-CN" altLang="en-US" dirty="0"/>
              <a:t>和</a:t>
            </a:r>
            <a:r>
              <a:rPr lang="en-US" altLang="zh-CN" dirty="0"/>
              <a:t>FPV</a:t>
            </a:r>
            <a:r>
              <a:rPr lang="zh-CN" altLang="en-US" dirty="0"/>
              <a:t>）</a:t>
            </a:r>
            <a:endParaRPr lang="en-US" altLang="zh-CN" dirty="0"/>
          </a:p>
          <a:p>
            <a:pPr>
              <a:lnSpc>
                <a:spcPct val="200000"/>
              </a:lnSpc>
            </a:pPr>
            <a:r>
              <a:rPr lang="zh-CN" altLang="en-US" dirty="0"/>
              <a:t>我们将证明，我们的方法能够识别较小党派支持者向最终获胜者观点演变的细节，从而扭转第一轮投票的结果</a:t>
            </a:r>
          </a:p>
        </p:txBody>
      </p:sp>
      <p:pic>
        <p:nvPicPr>
          <p:cNvPr id="8" name="图片 7">
            <a:extLst>
              <a:ext uri="{FF2B5EF4-FFF2-40B4-BE49-F238E27FC236}">
                <a16:creationId xmlns:a16="http://schemas.microsoft.com/office/drawing/2014/main" id="{31618987-324C-4969-A159-9D82DFAF2CCC}"/>
              </a:ext>
            </a:extLst>
          </p:cNvPr>
          <p:cNvPicPr>
            <a:picLocks noChangeAspect="1"/>
          </p:cNvPicPr>
          <p:nvPr/>
        </p:nvPicPr>
        <p:blipFill>
          <a:blip r:embed="rId2"/>
          <a:stretch>
            <a:fillRect/>
          </a:stretch>
        </p:blipFill>
        <p:spPr>
          <a:xfrm>
            <a:off x="1269241" y="3253027"/>
            <a:ext cx="9439275" cy="3181350"/>
          </a:xfrm>
          <a:prstGeom prst="rect">
            <a:avLst/>
          </a:prstGeom>
        </p:spPr>
      </p:pic>
    </p:spTree>
    <p:extLst>
      <p:ext uri="{BB962C8B-B14F-4D97-AF65-F5344CB8AC3E}">
        <p14:creationId xmlns:p14="http://schemas.microsoft.com/office/powerpoint/2010/main" val="8644171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3161C4E1-3AFF-42FC-A1D3-4353AFFF6E05}"/>
              </a:ext>
            </a:extLst>
          </p:cNvPr>
          <p:cNvSpPr>
            <a:spLocks noGrp="1"/>
          </p:cNvSpPr>
          <p:nvPr>
            <p:ph type="sldNum" sz="quarter" idx="4294967295"/>
          </p:nvPr>
        </p:nvSpPr>
        <p:spPr>
          <a:xfrm>
            <a:off x="9282113" y="6515100"/>
            <a:ext cx="2909887" cy="206375"/>
          </a:xfrm>
        </p:spPr>
        <p:txBody>
          <a:bodyPr/>
          <a:lstStyle/>
          <a:p>
            <a:fld id="{5DD3DB80-B894-403A-B48E-6FDC1A72010E}" type="slidenum">
              <a:rPr lang="zh-CN" altLang="en-US" smtClean="0"/>
              <a:pPr/>
              <a:t>33</a:t>
            </a:fld>
            <a:endParaRPr lang="zh-CN" altLang="en-US"/>
          </a:p>
        </p:txBody>
      </p:sp>
      <p:pic>
        <p:nvPicPr>
          <p:cNvPr id="8" name="图片 7">
            <a:extLst>
              <a:ext uri="{FF2B5EF4-FFF2-40B4-BE49-F238E27FC236}">
                <a16:creationId xmlns:a16="http://schemas.microsoft.com/office/drawing/2014/main" id="{C206095A-6186-43B7-8657-4EA083C9DB77}"/>
              </a:ext>
            </a:extLst>
          </p:cNvPr>
          <p:cNvPicPr>
            <a:picLocks noChangeAspect="1"/>
          </p:cNvPicPr>
          <p:nvPr/>
        </p:nvPicPr>
        <p:blipFill>
          <a:blip r:embed="rId3"/>
          <a:stretch>
            <a:fillRect/>
          </a:stretch>
        </p:blipFill>
        <p:spPr>
          <a:xfrm>
            <a:off x="799583" y="333375"/>
            <a:ext cx="9963150" cy="3095625"/>
          </a:xfrm>
          <a:prstGeom prst="rect">
            <a:avLst/>
          </a:prstGeom>
        </p:spPr>
      </p:pic>
      <p:pic>
        <p:nvPicPr>
          <p:cNvPr id="10" name="图片 9">
            <a:extLst>
              <a:ext uri="{FF2B5EF4-FFF2-40B4-BE49-F238E27FC236}">
                <a16:creationId xmlns:a16="http://schemas.microsoft.com/office/drawing/2014/main" id="{DBEE733D-CE69-423C-8D65-FB4C87710E82}"/>
              </a:ext>
            </a:extLst>
          </p:cNvPr>
          <p:cNvPicPr>
            <a:picLocks noChangeAspect="1"/>
          </p:cNvPicPr>
          <p:nvPr/>
        </p:nvPicPr>
        <p:blipFill>
          <a:blip r:embed="rId4"/>
          <a:stretch>
            <a:fillRect/>
          </a:stretch>
        </p:blipFill>
        <p:spPr>
          <a:xfrm>
            <a:off x="799583" y="3141662"/>
            <a:ext cx="9886950" cy="3476625"/>
          </a:xfrm>
          <a:prstGeom prst="rect">
            <a:avLst/>
          </a:prstGeom>
        </p:spPr>
      </p:pic>
    </p:spTree>
    <p:extLst>
      <p:ext uri="{BB962C8B-B14F-4D97-AF65-F5344CB8AC3E}">
        <p14:creationId xmlns:p14="http://schemas.microsoft.com/office/powerpoint/2010/main" val="24287418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3161C4E1-3AFF-42FC-A1D3-4353AFFF6E05}"/>
              </a:ext>
            </a:extLst>
          </p:cNvPr>
          <p:cNvSpPr>
            <a:spLocks noGrp="1"/>
          </p:cNvSpPr>
          <p:nvPr>
            <p:ph type="sldNum" sz="quarter" idx="4294967295"/>
          </p:nvPr>
        </p:nvSpPr>
        <p:spPr>
          <a:xfrm>
            <a:off x="9282113" y="6515100"/>
            <a:ext cx="2909887" cy="206375"/>
          </a:xfrm>
        </p:spPr>
        <p:txBody>
          <a:bodyPr/>
          <a:lstStyle/>
          <a:p>
            <a:fld id="{5DD3DB80-B894-403A-B48E-6FDC1A72010E}" type="slidenum">
              <a:rPr lang="zh-CN" altLang="en-US" smtClean="0"/>
              <a:pPr/>
              <a:t>34</a:t>
            </a:fld>
            <a:endParaRPr lang="zh-CN" altLang="en-US"/>
          </a:p>
        </p:txBody>
      </p:sp>
      <p:pic>
        <p:nvPicPr>
          <p:cNvPr id="3" name="图片 2">
            <a:extLst>
              <a:ext uri="{FF2B5EF4-FFF2-40B4-BE49-F238E27FC236}">
                <a16:creationId xmlns:a16="http://schemas.microsoft.com/office/drawing/2014/main" id="{812B8C21-706C-4A52-83E3-8E9F958402EB}"/>
              </a:ext>
            </a:extLst>
          </p:cNvPr>
          <p:cNvPicPr>
            <a:picLocks noChangeAspect="1"/>
          </p:cNvPicPr>
          <p:nvPr/>
        </p:nvPicPr>
        <p:blipFill>
          <a:blip r:embed="rId3"/>
          <a:stretch>
            <a:fillRect/>
          </a:stretch>
        </p:blipFill>
        <p:spPr>
          <a:xfrm>
            <a:off x="1195387" y="272459"/>
            <a:ext cx="9801225" cy="6057900"/>
          </a:xfrm>
          <a:prstGeom prst="rect">
            <a:avLst/>
          </a:prstGeom>
        </p:spPr>
      </p:pic>
    </p:spTree>
    <p:extLst>
      <p:ext uri="{BB962C8B-B14F-4D97-AF65-F5344CB8AC3E}">
        <p14:creationId xmlns:p14="http://schemas.microsoft.com/office/powerpoint/2010/main" val="12338977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6A007B-793D-4F25-A2EB-7163657E9459}"/>
              </a:ext>
            </a:extLst>
          </p:cNvPr>
          <p:cNvSpPr>
            <a:spLocks noGrp="1"/>
          </p:cNvSpPr>
          <p:nvPr>
            <p:ph type="title"/>
          </p:nvPr>
        </p:nvSpPr>
        <p:spPr/>
        <p:txBody>
          <a:bodyPr/>
          <a:lstStyle/>
          <a:p>
            <a:r>
              <a:rPr lang="en-US" altLang="zh-CN" dirty="0"/>
              <a:t>Advantages</a:t>
            </a:r>
            <a:endParaRPr lang="zh-CN" altLang="en-US" dirty="0"/>
          </a:p>
        </p:txBody>
      </p:sp>
      <p:sp>
        <p:nvSpPr>
          <p:cNvPr id="3" name="文本框 2">
            <a:extLst>
              <a:ext uri="{FF2B5EF4-FFF2-40B4-BE49-F238E27FC236}">
                <a16:creationId xmlns:a16="http://schemas.microsoft.com/office/drawing/2014/main" id="{BAB92A03-4752-480B-99E3-4C01E174849A}"/>
              </a:ext>
            </a:extLst>
          </p:cNvPr>
          <p:cNvSpPr txBox="1"/>
          <p:nvPr/>
        </p:nvSpPr>
        <p:spPr>
          <a:xfrm>
            <a:off x="797440" y="1350336"/>
            <a:ext cx="11394559" cy="3332322"/>
          </a:xfrm>
          <a:prstGeom prst="rect">
            <a:avLst/>
          </a:prstGeom>
          <a:noFill/>
        </p:spPr>
        <p:txBody>
          <a:bodyPr wrap="square" rtlCol="0">
            <a:spAutoFit/>
          </a:bodyPr>
          <a:lstStyle/>
          <a:p>
            <a:pPr>
              <a:lnSpc>
                <a:spcPct val="200000"/>
              </a:lnSpc>
            </a:pPr>
            <a:r>
              <a:rPr lang="en-US" altLang="zh-CN" dirty="0"/>
              <a:t>1</a:t>
            </a:r>
            <a:r>
              <a:rPr lang="zh-CN" altLang="en-US" dirty="0"/>
              <a:t>、我们采用了一个不同的、以用户为中心的视角来看待平台上正在进行的讨论。之前关于这个主题的大多数作品都定义了一组关键字、标签或被提及的用户</a:t>
            </a:r>
            <a:r>
              <a:rPr lang="en-US" altLang="zh-CN" dirty="0"/>
              <a:t>(</a:t>
            </a:r>
            <a:r>
              <a:rPr lang="zh-CN" altLang="en-US" dirty="0"/>
              <a:t>比如政治候选人</a:t>
            </a:r>
            <a:r>
              <a:rPr lang="en-US" altLang="zh-CN" dirty="0"/>
              <a:t>)</a:t>
            </a:r>
            <a:r>
              <a:rPr lang="zh-CN" altLang="en-US" dirty="0"/>
              <a:t>来被跟踪，因此他们获得的数据都是政治性的。相反，通过定义一组种子用户，并捕捉他们的粉丝生成的所有内容，我们就可以了解用户对不同话题的看法的演变，我们不仅局限于他们推文的一个子集。</a:t>
            </a:r>
            <a:endParaRPr lang="en-US" altLang="zh-CN" dirty="0"/>
          </a:p>
          <a:p>
            <a:pPr>
              <a:lnSpc>
                <a:spcPct val="200000"/>
              </a:lnSpc>
            </a:pPr>
            <a:r>
              <a:rPr lang="en-US" altLang="zh-CN" dirty="0"/>
              <a:t>2</a:t>
            </a:r>
            <a:r>
              <a:rPr lang="zh-CN" altLang="en-US" dirty="0"/>
              <a:t>、我们将时间维度添加到话题向量中，因此我们能够非常详细地研究竞选活动中政党支持者的意见动态。</a:t>
            </a:r>
            <a:endParaRPr lang="en-US" altLang="zh-CN" dirty="0"/>
          </a:p>
          <a:p>
            <a:pPr>
              <a:lnSpc>
                <a:spcPct val="200000"/>
              </a:lnSpc>
            </a:pPr>
            <a:r>
              <a:rPr lang="en-US" altLang="zh-CN" dirty="0"/>
              <a:t>3</a:t>
            </a:r>
            <a:r>
              <a:rPr lang="zh-CN" altLang="en-US" dirty="0"/>
              <a:t>、虽然我们不能预测选举的结果，但我们仍然可以尝试实时检测大量的意见变化。</a:t>
            </a:r>
          </a:p>
        </p:txBody>
      </p:sp>
    </p:spTree>
    <p:extLst>
      <p:ext uri="{BB962C8B-B14F-4D97-AF65-F5344CB8AC3E}">
        <p14:creationId xmlns:p14="http://schemas.microsoft.com/office/powerpoint/2010/main" val="10359999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796424-6430-4471-92A0-A1EAB9514429}"/>
              </a:ext>
            </a:extLst>
          </p:cNvPr>
          <p:cNvSpPr>
            <a:spLocks noGrp="1"/>
          </p:cNvSpPr>
          <p:nvPr>
            <p:ph type="title"/>
          </p:nvPr>
        </p:nvSpPr>
        <p:spPr/>
        <p:txBody>
          <a:bodyPr/>
          <a:lstStyle/>
          <a:p>
            <a:r>
              <a:rPr lang="en-US" altLang="zh-CN" sz="2800" dirty="0"/>
              <a:t>Prospects</a:t>
            </a:r>
            <a:endParaRPr lang="zh-CN" altLang="en-US" dirty="0"/>
          </a:p>
        </p:txBody>
      </p:sp>
      <p:sp>
        <p:nvSpPr>
          <p:cNvPr id="3" name="页脚占位符 2">
            <a:extLst>
              <a:ext uri="{FF2B5EF4-FFF2-40B4-BE49-F238E27FC236}">
                <a16:creationId xmlns:a16="http://schemas.microsoft.com/office/drawing/2014/main" id="{3DC5AB0A-2A4D-4E0E-ADA7-AE8879B9BFA7}"/>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F68BDAB6-9795-47B2-AB9C-098C4F69F31B}"/>
              </a:ext>
            </a:extLst>
          </p:cNvPr>
          <p:cNvSpPr>
            <a:spLocks noGrp="1"/>
          </p:cNvSpPr>
          <p:nvPr>
            <p:ph type="sldNum" sz="quarter" idx="12"/>
          </p:nvPr>
        </p:nvSpPr>
        <p:spPr/>
        <p:txBody>
          <a:bodyPr/>
          <a:lstStyle/>
          <a:p>
            <a:fld id="{5DD3DB80-B894-403A-B48E-6FDC1A72010E}" type="slidenum">
              <a:rPr lang="zh-CN" altLang="en-US" smtClean="0"/>
              <a:pPr/>
              <a:t>36</a:t>
            </a:fld>
            <a:endParaRPr lang="zh-CN" altLang="en-US"/>
          </a:p>
        </p:txBody>
      </p:sp>
      <p:sp>
        <p:nvSpPr>
          <p:cNvPr id="6" name="文本框 5">
            <a:extLst>
              <a:ext uri="{FF2B5EF4-FFF2-40B4-BE49-F238E27FC236}">
                <a16:creationId xmlns:a16="http://schemas.microsoft.com/office/drawing/2014/main" id="{3D39EBFD-F4C0-439F-BAEE-21ECA03CF790}"/>
              </a:ext>
            </a:extLst>
          </p:cNvPr>
          <p:cNvSpPr txBox="1"/>
          <p:nvPr/>
        </p:nvSpPr>
        <p:spPr>
          <a:xfrm>
            <a:off x="478537" y="1333304"/>
            <a:ext cx="11419295" cy="1670329"/>
          </a:xfrm>
          <a:prstGeom prst="rect">
            <a:avLst/>
          </a:prstGeom>
          <a:noFill/>
        </p:spPr>
        <p:txBody>
          <a:bodyPr wrap="square">
            <a:spAutoFit/>
          </a:bodyPr>
          <a:lstStyle/>
          <a:p>
            <a:pPr>
              <a:lnSpc>
                <a:spcPct val="200000"/>
              </a:lnSpc>
            </a:pPr>
            <a:r>
              <a:rPr lang="zh-CN" altLang="en-US" dirty="0"/>
              <a:t>在这项工作中，话题是由聚合语义网络的社区分析确定的，这意味着它是使用在整个选举期间收集的推文构建的。</a:t>
            </a:r>
            <a:endParaRPr lang="en-US" altLang="zh-CN" dirty="0"/>
          </a:p>
          <a:p>
            <a:pPr>
              <a:lnSpc>
                <a:spcPct val="200000"/>
              </a:lnSpc>
            </a:pPr>
            <a:r>
              <a:rPr lang="zh-CN" altLang="en-US" dirty="0"/>
              <a:t>实时跟踪语义网络的缺点是从一个小网络开始，随着时间的推移，新的标签会进入，这可能会由于缺乏数据而阻碍对主题的正确初步确定。</a:t>
            </a:r>
          </a:p>
        </p:txBody>
      </p:sp>
      <p:sp>
        <p:nvSpPr>
          <p:cNvPr id="8" name="文本框 7">
            <a:extLst>
              <a:ext uri="{FF2B5EF4-FFF2-40B4-BE49-F238E27FC236}">
                <a16:creationId xmlns:a16="http://schemas.microsoft.com/office/drawing/2014/main" id="{301565DF-5313-4362-B024-E85212BD18AC}"/>
              </a:ext>
            </a:extLst>
          </p:cNvPr>
          <p:cNvSpPr txBox="1"/>
          <p:nvPr/>
        </p:nvSpPr>
        <p:spPr>
          <a:xfrm>
            <a:off x="478537" y="3743704"/>
            <a:ext cx="10850562" cy="2031325"/>
          </a:xfrm>
          <a:prstGeom prst="rect">
            <a:avLst/>
          </a:prstGeom>
          <a:noFill/>
        </p:spPr>
        <p:txBody>
          <a:bodyPr wrap="square">
            <a:spAutoFit/>
          </a:bodyPr>
          <a:lstStyle/>
          <a:p>
            <a:r>
              <a:rPr lang="zh-CN" altLang="en-US" dirty="0"/>
              <a:t>一种折衷的情况是，在最初的一段时间内，通过聚合语义网络来设定公共讨论的条件。从这个起点开始，我们可以将新的标签整合到现有的语义网络中，遵循一个滑动的时间窗口。通过这种方式，主题可以被重新计算，相似点的分析可以在几乎实时的情况下进行，只是有很小的延迟。预计进入语义网络的标签越多，意见景观映射就越准确。这一假设建立在系统趋向于与聚合网络兼容的稳定</a:t>
            </a:r>
            <a:r>
              <a:rPr lang="en-US" altLang="zh-CN" dirty="0"/>
              <a:t>(</a:t>
            </a:r>
            <a:r>
              <a:rPr lang="zh-CN" altLang="en-US" dirty="0"/>
              <a:t>或亚稳定</a:t>
            </a:r>
            <a:r>
              <a:rPr lang="en-US" altLang="zh-CN" dirty="0"/>
              <a:t>)</a:t>
            </a:r>
            <a:r>
              <a:rPr lang="zh-CN" altLang="en-US" dirty="0"/>
              <a:t>状态的隐式假设之上。然而，情况并非总是如此。很容易想象，某些事件，比如当前的</a:t>
            </a:r>
            <a:r>
              <a:rPr lang="en-US" altLang="zh-CN" dirty="0"/>
              <a:t>covid - 19</a:t>
            </a:r>
            <a:r>
              <a:rPr lang="zh-CN" altLang="en-US" dirty="0"/>
              <a:t>大流行，在某个时间点引入了重要的、短时间尺度的语义网络修改。在这种情况下，整合上面描述的新标签，可以捕捉到极端的模式，这些极端模式可能因为出现的事件触发语义网络结构的修改，几乎是实时的。这项工作正在进行中。</a:t>
            </a:r>
          </a:p>
        </p:txBody>
      </p:sp>
    </p:spTree>
    <p:extLst>
      <p:ext uri="{BB962C8B-B14F-4D97-AF65-F5344CB8AC3E}">
        <p14:creationId xmlns:p14="http://schemas.microsoft.com/office/powerpoint/2010/main" val="28297745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600531" y="2745688"/>
            <a:ext cx="4482645" cy="973538"/>
          </a:xfrm>
        </p:spPr>
        <p:txBody>
          <a:bodyPr/>
          <a:lstStyle/>
          <a:p>
            <a:r>
              <a:rPr lang="en-US" altLang="zh-CN" dirty="0"/>
              <a:t>Thanks.</a:t>
            </a:r>
            <a:br>
              <a:rPr lang="en-US" altLang="zh-CN" dirty="0"/>
            </a:br>
            <a:endParaRPr lang="zh-CN" altLang="en-US" sz="2400" b="0" dirty="0"/>
          </a:p>
        </p:txBody>
      </p:sp>
      <p:cxnSp>
        <p:nvCxnSpPr>
          <p:cNvPr id="6" name="直接连接符 5">
            <a:extLst>
              <a:ext uri="{FF2B5EF4-FFF2-40B4-BE49-F238E27FC236}">
                <a16:creationId xmlns:a16="http://schemas.microsoft.com/office/drawing/2014/main" id="{1F408655-7B16-4C36-8089-D73A62DE8A3B}"/>
              </a:ext>
            </a:extLst>
          </p:cNvPr>
          <p:cNvCxnSpPr>
            <a:cxnSpLocks/>
          </p:cNvCxnSpPr>
          <p:nvPr/>
        </p:nvCxnSpPr>
        <p:spPr>
          <a:xfrm>
            <a:off x="6681155" y="3479993"/>
            <a:ext cx="531336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043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58D97431-684A-4276-BB30-C54BD608FC11}"/>
              </a:ext>
            </a:extLst>
          </p:cNvPr>
          <p:cNvSpPr>
            <a:spLocks noGrp="1"/>
          </p:cNvSpPr>
          <p:nvPr>
            <p:ph type="sldNum" sz="quarter" idx="4294967295"/>
          </p:nvPr>
        </p:nvSpPr>
        <p:spPr>
          <a:xfrm>
            <a:off x="9282113" y="6515100"/>
            <a:ext cx="2909887" cy="206375"/>
          </a:xfrm>
        </p:spPr>
        <p:txBody>
          <a:bodyPr/>
          <a:lstStyle/>
          <a:p>
            <a:fld id="{5DD3DB80-B894-403A-B48E-6FDC1A72010E}" type="slidenum">
              <a:rPr lang="zh-CN" altLang="en-US" smtClean="0"/>
              <a:pPr/>
              <a:t>4</a:t>
            </a:fld>
            <a:endParaRPr lang="zh-CN" altLang="en-US"/>
          </a:p>
        </p:txBody>
      </p:sp>
      <p:grpSp>
        <p:nvGrpSpPr>
          <p:cNvPr id="24" name="组合 23">
            <a:extLst>
              <a:ext uri="{FF2B5EF4-FFF2-40B4-BE49-F238E27FC236}">
                <a16:creationId xmlns:a16="http://schemas.microsoft.com/office/drawing/2014/main" id="{A2A0A811-FB92-4ECF-AE00-3A74F8E06C3A}"/>
              </a:ext>
            </a:extLst>
          </p:cNvPr>
          <p:cNvGrpSpPr/>
          <p:nvPr/>
        </p:nvGrpSpPr>
        <p:grpSpPr>
          <a:xfrm>
            <a:off x="698679" y="885925"/>
            <a:ext cx="8829276" cy="5132103"/>
            <a:chOff x="865819" y="664570"/>
            <a:chExt cx="8704963" cy="5086149"/>
          </a:xfrm>
        </p:grpSpPr>
        <p:grpSp>
          <p:nvGrpSpPr>
            <p:cNvPr id="5" name="77002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98EC3AC1-73E3-4FF1-B0BD-CEDA3DB386AA}"/>
                </a:ext>
              </a:extLst>
            </p:cNvPr>
            <p:cNvGrpSpPr>
              <a:grpSpLocks noChangeAspect="1"/>
            </p:cNvGrpSpPr>
            <p:nvPr>
              <p:custDataLst>
                <p:tags r:id="rId2"/>
              </p:custDataLst>
            </p:nvPr>
          </p:nvGrpSpPr>
          <p:grpSpPr>
            <a:xfrm>
              <a:off x="865819" y="664570"/>
              <a:ext cx="7561277" cy="4593012"/>
              <a:chOff x="865820" y="1240304"/>
              <a:chExt cx="7561277" cy="4593012"/>
            </a:xfrm>
          </p:grpSpPr>
          <p:sp>
            <p:nvSpPr>
              <p:cNvPr id="6" name="îSḷíḓé">
                <a:extLst>
                  <a:ext uri="{FF2B5EF4-FFF2-40B4-BE49-F238E27FC236}">
                    <a16:creationId xmlns:a16="http://schemas.microsoft.com/office/drawing/2014/main" id="{20627EBE-E63D-478B-BA5A-01EB6C76DC81}"/>
                  </a:ext>
                </a:extLst>
              </p:cNvPr>
              <p:cNvSpPr txBox="1"/>
              <p:nvPr/>
            </p:nvSpPr>
            <p:spPr>
              <a:xfrm rot="16200000">
                <a:off x="-792050" y="3252117"/>
                <a:ext cx="4239069" cy="923330"/>
              </a:xfrm>
              <a:prstGeom prst="rect">
                <a:avLst/>
              </a:prstGeom>
              <a:noFill/>
            </p:spPr>
            <p:txBody>
              <a:bodyPr wrap="square" rtlCol="0">
                <a:spAutoFit/>
              </a:bodyPr>
              <a:lstStyle/>
              <a:p>
                <a:r>
                  <a:rPr kumimoji="0" lang="en-US" altLang="zh-CN" sz="5400" b="1" i="0" u="none" strike="noStrike" kern="1200" cap="none" spc="0" normalizeH="0" baseline="0" noProof="0" dirty="0">
                    <a:ln>
                      <a:noFill/>
                    </a:ln>
                    <a:effectLst/>
                    <a:uLnTx/>
                    <a:uFillTx/>
                  </a:rPr>
                  <a:t>CONTENTS</a:t>
                </a:r>
              </a:p>
            </p:txBody>
          </p:sp>
          <p:sp>
            <p:nvSpPr>
              <p:cNvPr id="7" name="iṩľiḍè">
                <a:extLst>
                  <a:ext uri="{FF2B5EF4-FFF2-40B4-BE49-F238E27FC236}">
                    <a16:creationId xmlns:a16="http://schemas.microsoft.com/office/drawing/2014/main" id="{70C9B7A5-327C-4F87-ACD6-B6066D71E10F}"/>
                  </a:ext>
                </a:extLst>
              </p:cNvPr>
              <p:cNvSpPr txBox="1"/>
              <p:nvPr/>
            </p:nvSpPr>
            <p:spPr>
              <a:xfrm>
                <a:off x="3689380" y="1240304"/>
                <a:ext cx="972669" cy="707886"/>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4000" dirty="0">
                    <a:solidFill>
                      <a:schemeClr val="tx1"/>
                    </a:solidFill>
                  </a:rPr>
                  <a:t>01</a:t>
                </a:r>
                <a:endParaRPr lang="zh-CN" altLang="en-US" sz="4000" dirty="0">
                  <a:solidFill>
                    <a:schemeClr val="tx1"/>
                  </a:solidFill>
                </a:endParaRPr>
              </a:p>
            </p:txBody>
          </p:sp>
          <p:sp>
            <p:nvSpPr>
              <p:cNvPr id="9" name="îşḻíḍe">
                <a:extLst>
                  <a:ext uri="{FF2B5EF4-FFF2-40B4-BE49-F238E27FC236}">
                    <a16:creationId xmlns:a16="http://schemas.microsoft.com/office/drawing/2014/main" id="{EE1952C0-369A-4735-9E80-9CCA69F3ACC7}"/>
                  </a:ext>
                </a:extLst>
              </p:cNvPr>
              <p:cNvSpPr txBox="1"/>
              <p:nvPr/>
            </p:nvSpPr>
            <p:spPr>
              <a:xfrm>
                <a:off x="3689380" y="2351782"/>
                <a:ext cx="972669" cy="707886"/>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4000" dirty="0">
                    <a:solidFill>
                      <a:schemeClr val="accent1"/>
                    </a:solidFill>
                  </a:rPr>
                  <a:t>02</a:t>
                </a:r>
                <a:endParaRPr lang="zh-CN" altLang="en-US" sz="4000" dirty="0">
                  <a:solidFill>
                    <a:schemeClr val="accent1"/>
                  </a:solidFill>
                </a:endParaRPr>
              </a:p>
            </p:txBody>
          </p:sp>
          <p:sp>
            <p:nvSpPr>
              <p:cNvPr id="11" name="îṥľiḍe">
                <a:extLst>
                  <a:ext uri="{FF2B5EF4-FFF2-40B4-BE49-F238E27FC236}">
                    <a16:creationId xmlns:a16="http://schemas.microsoft.com/office/drawing/2014/main" id="{99856F6C-60EC-4F9F-8958-9B85CC0B1401}"/>
                  </a:ext>
                </a:extLst>
              </p:cNvPr>
              <p:cNvSpPr txBox="1"/>
              <p:nvPr/>
            </p:nvSpPr>
            <p:spPr>
              <a:xfrm>
                <a:off x="3688527" y="3499154"/>
                <a:ext cx="972669" cy="707886"/>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4000" dirty="0">
                    <a:solidFill>
                      <a:schemeClr val="tx1"/>
                    </a:solidFill>
                  </a:rPr>
                  <a:t>03</a:t>
                </a:r>
                <a:endParaRPr lang="zh-CN" altLang="en-US" sz="4000" dirty="0">
                  <a:solidFill>
                    <a:schemeClr val="tx1"/>
                  </a:solidFill>
                </a:endParaRPr>
              </a:p>
            </p:txBody>
          </p:sp>
          <p:sp>
            <p:nvSpPr>
              <p:cNvPr id="13" name="iṡḷidê">
                <a:extLst>
                  <a:ext uri="{FF2B5EF4-FFF2-40B4-BE49-F238E27FC236}">
                    <a16:creationId xmlns:a16="http://schemas.microsoft.com/office/drawing/2014/main" id="{4D828CC0-74BA-4511-82F6-DF17030766F3}"/>
                  </a:ext>
                </a:extLst>
              </p:cNvPr>
              <p:cNvSpPr txBox="1"/>
              <p:nvPr/>
            </p:nvSpPr>
            <p:spPr>
              <a:xfrm>
                <a:off x="4867159" y="2505418"/>
                <a:ext cx="3491840" cy="461665"/>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sz="2400" b="1" dirty="0">
                    <a:solidFill>
                      <a:schemeClr val="accent1"/>
                    </a:solidFill>
                  </a:rPr>
                  <a:t>Data</a:t>
                </a:r>
              </a:p>
            </p:txBody>
          </p:sp>
          <p:sp>
            <p:nvSpPr>
              <p:cNvPr id="14" name="íŝḷîḑé">
                <a:extLst>
                  <a:ext uri="{FF2B5EF4-FFF2-40B4-BE49-F238E27FC236}">
                    <a16:creationId xmlns:a16="http://schemas.microsoft.com/office/drawing/2014/main" id="{1C54F97B-4103-4FB3-BEE9-6FDA63002239}"/>
                  </a:ext>
                </a:extLst>
              </p:cNvPr>
              <p:cNvSpPr txBox="1"/>
              <p:nvPr/>
            </p:nvSpPr>
            <p:spPr>
              <a:xfrm>
                <a:off x="4867159" y="3693835"/>
                <a:ext cx="3491840" cy="461665"/>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sz="2400" dirty="0"/>
                  <a:t>M</a:t>
                </a:r>
                <a:r>
                  <a:rPr lang="en-US" altLang="zh-CN" sz="2400" b="1" dirty="0"/>
                  <a:t>ethods</a:t>
                </a:r>
              </a:p>
            </p:txBody>
          </p:sp>
          <p:sp>
            <p:nvSpPr>
              <p:cNvPr id="18" name="ïṩļîḓé">
                <a:extLst>
                  <a:ext uri="{FF2B5EF4-FFF2-40B4-BE49-F238E27FC236}">
                    <a16:creationId xmlns:a16="http://schemas.microsoft.com/office/drawing/2014/main" id="{C573D648-3B13-4CD9-80EE-A1F2AF587D3C}"/>
                  </a:ext>
                </a:extLst>
              </p:cNvPr>
              <p:cNvSpPr txBox="1"/>
              <p:nvPr/>
            </p:nvSpPr>
            <p:spPr>
              <a:xfrm>
                <a:off x="4867159" y="1374490"/>
                <a:ext cx="3559938" cy="461665"/>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sz="2400" dirty="0"/>
                  <a:t>Introduction</a:t>
                </a:r>
                <a:endParaRPr lang="en-US" altLang="zh-CN" sz="2400" b="1" dirty="0"/>
              </a:p>
            </p:txBody>
          </p:sp>
        </p:grpSp>
        <p:sp>
          <p:nvSpPr>
            <p:cNvPr id="20" name="îşḻíḍe">
              <a:extLst>
                <a:ext uri="{FF2B5EF4-FFF2-40B4-BE49-F238E27FC236}">
                  <a16:creationId xmlns:a16="http://schemas.microsoft.com/office/drawing/2014/main" id="{BC2F2540-2EC2-4DC2-BA6A-84FE5A92FEC0}"/>
                </a:ext>
              </a:extLst>
            </p:cNvPr>
            <p:cNvSpPr txBox="1"/>
            <p:nvPr/>
          </p:nvSpPr>
          <p:spPr>
            <a:xfrm>
              <a:off x="3688526" y="4020124"/>
              <a:ext cx="972669" cy="707886"/>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4000" dirty="0">
                  <a:solidFill>
                    <a:schemeClr val="accent1"/>
                  </a:solidFill>
                </a:rPr>
                <a:t>04</a:t>
              </a:r>
              <a:endParaRPr lang="zh-CN" altLang="en-US" sz="4000" dirty="0">
                <a:solidFill>
                  <a:schemeClr val="accent1"/>
                </a:solidFill>
              </a:endParaRPr>
            </a:p>
          </p:txBody>
        </p:sp>
        <p:sp>
          <p:nvSpPr>
            <p:cNvPr id="21" name="iṡḷidê">
              <a:extLst>
                <a:ext uri="{FF2B5EF4-FFF2-40B4-BE49-F238E27FC236}">
                  <a16:creationId xmlns:a16="http://schemas.microsoft.com/office/drawing/2014/main" id="{FDB78917-8286-4F6F-95DC-D5B5157195D5}"/>
                </a:ext>
              </a:extLst>
            </p:cNvPr>
            <p:cNvSpPr txBox="1"/>
            <p:nvPr/>
          </p:nvSpPr>
          <p:spPr>
            <a:xfrm>
              <a:off x="4867158" y="4177807"/>
              <a:ext cx="3491840" cy="461665"/>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sz="2400" dirty="0">
                  <a:solidFill>
                    <a:schemeClr val="accent1"/>
                  </a:solidFill>
                </a:rPr>
                <a:t>Results</a:t>
              </a:r>
              <a:endParaRPr lang="en-US" altLang="zh-CN" sz="2400" b="1" dirty="0">
                <a:solidFill>
                  <a:schemeClr val="accent1"/>
                </a:solidFill>
              </a:endParaRPr>
            </a:p>
          </p:txBody>
        </p:sp>
        <p:sp>
          <p:nvSpPr>
            <p:cNvPr id="22" name="îṥľiḍe">
              <a:extLst>
                <a:ext uri="{FF2B5EF4-FFF2-40B4-BE49-F238E27FC236}">
                  <a16:creationId xmlns:a16="http://schemas.microsoft.com/office/drawing/2014/main" id="{32AEFC9A-DBB1-4C4C-B181-CFC2011F47C1}"/>
                </a:ext>
              </a:extLst>
            </p:cNvPr>
            <p:cNvSpPr txBox="1"/>
            <p:nvPr/>
          </p:nvSpPr>
          <p:spPr>
            <a:xfrm>
              <a:off x="3688526" y="5042833"/>
              <a:ext cx="972669" cy="707886"/>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altLang="zh-CN" sz="4000" dirty="0">
                  <a:solidFill>
                    <a:schemeClr val="tx1"/>
                  </a:solidFill>
                </a:rPr>
                <a:t>05</a:t>
              </a:r>
              <a:endParaRPr lang="zh-CN" altLang="en-US" sz="4000" dirty="0">
                <a:solidFill>
                  <a:schemeClr val="tx1"/>
                </a:solidFill>
              </a:endParaRPr>
            </a:p>
          </p:txBody>
        </p:sp>
        <p:sp>
          <p:nvSpPr>
            <p:cNvPr id="23" name="íŝḷîḑé">
              <a:extLst>
                <a:ext uri="{FF2B5EF4-FFF2-40B4-BE49-F238E27FC236}">
                  <a16:creationId xmlns:a16="http://schemas.microsoft.com/office/drawing/2014/main" id="{773E7C93-6EDB-42A4-BA38-5EA96CB75F24}"/>
                </a:ext>
              </a:extLst>
            </p:cNvPr>
            <p:cNvSpPr txBox="1"/>
            <p:nvPr/>
          </p:nvSpPr>
          <p:spPr>
            <a:xfrm>
              <a:off x="4867158" y="5227568"/>
              <a:ext cx="4703624" cy="461665"/>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sz="2400" dirty="0"/>
                <a:t>Advantages and Prospects</a:t>
              </a:r>
              <a:endParaRPr lang="en-US" altLang="zh-CN" sz="2400" b="1" dirty="0"/>
            </a:p>
          </p:txBody>
        </p:sp>
      </p:grpSp>
      <p:grpSp>
        <p:nvGrpSpPr>
          <p:cNvPr id="25" name="072800c2-bb25-478d-b058-ca1385254a3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BDC9F898-D17C-4A49-871C-F96D463AEB24}"/>
              </a:ext>
            </a:extLst>
          </p:cNvPr>
          <p:cNvGrpSpPr>
            <a:grpSpLocks noChangeAspect="1"/>
          </p:cNvGrpSpPr>
          <p:nvPr>
            <p:custDataLst>
              <p:tags r:id="rId1"/>
            </p:custDataLst>
          </p:nvPr>
        </p:nvGrpSpPr>
        <p:grpSpPr>
          <a:xfrm>
            <a:off x="7233350" y="1995855"/>
            <a:ext cx="4666904" cy="2943102"/>
            <a:chOff x="2541588" y="1174750"/>
            <a:chExt cx="7151688" cy="4510088"/>
          </a:xfrm>
        </p:grpSpPr>
        <p:sp>
          <p:nvSpPr>
            <p:cNvPr id="26" name="ïślíďe">
              <a:extLst>
                <a:ext uri="{FF2B5EF4-FFF2-40B4-BE49-F238E27FC236}">
                  <a16:creationId xmlns:a16="http://schemas.microsoft.com/office/drawing/2014/main" id="{620A6C39-E5C5-436F-AFC6-00370A0A6D04}"/>
                </a:ext>
              </a:extLst>
            </p:cNvPr>
            <p:cNvSpPr/>
            <p:nvPr/>
          </p:nvSpPr>
          <p:spPr bwMode="auto">
            <a:xfrm>
              <a:off x="2541588" y="4967288"/>
              <a:ext cx="7151688" cy="717550"/>
            </a:xfrm>
            <a:custGeom>
              <a:avLst/>
              <a:gdLst>
                <a:gd name="T0" fmla="*/ 2681 w 4030"/>
                <a:gd name="T1" fmla="*/ 0 h 405"/>
                <a:gd name="T2" fmla="*/ 2682 w 4030"/>
                <a:gd name="T3" fmla="*/ 34 h 405"/>
                <a:gd name="T4" fmla="*/ 2623 w 4030"/>
                <a:gd name="T5" fmla="*/ 32 h 405"/>
                <a:gd name="T6" fmla="*/ 2623 w 4030"/>
                <a:gd name="T7" fmla="*/ 209 h 405"/>
                <a:gd name="T8" fmla="*/ 1291 w 4030"/>
                <a:gd name="T9" fmla="*/ 209 h 405"/>
                <a:gd name="T10" fmla="*/ 1291 w 4030"/>
                <a:gd name="T11" fmla="*/ 24 h 405"/>
                <a:gd name="T12" fmla="*/ 1230 w 4030"/>
                <a:gd name="T13" fmla="*/ 32 h 405"/>
                <a:gd name="T14" fmla="*/ 1192 w 4030"/>
                <a:gd name="T15" fmla="*/ 135 h 405"/>
                <a:gd name="T16" fmla="*/ 1136 w 4030"/>
                <a:gd name="T17" fmla="*/ 115 h 405"/>
                <a:gd name="T18" fmla="*/ 1144 w 4030"/>
                <a:gd name="T19" fmla="*/ 43 h 405"/>
                <a:gd name="T20" fmla="*/ 1097 w 4030"/>
                <a:gd name="T21" fmla="*/ 48 h 405"/>
                <a:gd name="T22" fmla="*/ 885 w 4030"/>
                <a:gd name="T23" fmla="*/ 64 h 405"/>
                <a:gd name="T24" fmla="*/ 804 w 4030"/>
                <a:gd name="T25" fmla="*/ 68 h 405"/>
                <a:gd name="T26" fmla="*/ 679 w 4030"/>
                <a:gd name="T27" fmla="*/ 58 h 405"/>
                <a:gd name="T28" fmla="*/ 534 w 4030"/>
                <a:gd name="T29" fmla="*/ 31 h 405"/>
                <a:gd name="T30" fmla="*/ 369 w 4030"/>
                <a:gd name="T31" fmla="*/ 6 h 405"/>
                <a:gd name="T32" fmla="*/ 366 w 4030"/>
                <a:gd name="T33" fmla="*/ 6 h 405"/>
                <a:gd name="T34" fmla="*/ 133 w 4030"/>
                <a:gd name="T35" fmla="*/ 33 h 405"/>
                <a:gd name="T36" fmla="*/ 53 w 4030"/>
                <a:gd name="T37" fmla="*/ 78 h 405"/>
                <a:gd name="T38" fmla="*/ 47 w 4030"/>
                <a:gd name="T39" fmla="*/ 282 h 405"/>
                <a:gd name="T40" fmla="*/ 401 w 4030"/>
                <a:gd name="T41" fmla="*/ 393 h 405"/>
                <a:gd name="T42" fmla="*/ 431 w 4030"/>
                <a:gd name="T43" fmla="*/ 393 h 405"/>
                <a:gd name="T44" fmla="*/ 758 w 4030"/>
                <a:gd name="T45" fmla="*/ 381 h 405"/>
                <a:gd name="T46" fmla="*/ 1087 w 4030"/>
                <a:gd name="T47" fmla="*/ 370 h 405"/>
                <a:gd name="T48" fmla="*/ 1093 w 4030"/>
                <a:gd name="T49" fmla="*/ 370 h 405"/>
                <a:gd name="T50" fmla="*/ 1183 w 4030"/>
                <a:gd name="T51" fmla="*/ 370 h 405"/>
                <a:gd name="T52" fmla="*/ 1778 w 4030"/>
                <a:gd name="T53" fmla="*/ 355 h 405"/>
                <a:gd name="T54" fmla="*/ 2160 w 4030"/>
                <a:gd name="T55" fmla="*/ 345 h 405"/>
                <a:gd name="T56" fmla="*/ 2422 w 4030"/>
                <a:gd name="T57" fmla="*/ 346 h 405"/>
                <a:gd name="T58" fmla="*/ 3080 w 4030"/>
                <a:gd name="T59" fmla="*/ 376 h 405"/>
                <a:gd name="T60" fmla="*/ 3368 w 4030"/>
                <a:gd name="T61" fmla="*/ 401 h 405"/>
                <a:gd name="T62" fmla="*/ 3442 w 4030"/>
                <a:gd name="T63" fmla="*/ 405 h 405"/>
                <a:gd name="T64" fmla="*/ 3621 w 4030"/>
                <a:gd name="T65" fmla="*/ 394 h 405"/>
                <a:gd name="T66" fmla="*/ 3830 w 4030"/>
                <a:gd name="T67" fmla="*/ 340 h 405"/>
                <a:gd name="T68" fmla="*/ 3989 w 4030"/>
                <a:gd name="T69" fmla="*/ 185 h 405"/>
                <a:gd name="T70" fmla="*/ 3292 w 4030"/>
                <a:gd name="T71" fmla="*/ 29 h 405"/>
                <a:gd name="T72" fmla="*/ 3261 w 4030"/>
                <a:gd name="T73" fmla="*/ 30 h 405"/>
                <a:gd name="T74" fmla="*/ 3040 w 4030"/>
                <a:gd name="T75" fmla="*/ 31 h 405"/>
                <a:gd name="T76" fmla="*/ 2916 w 4030"/>
                <a:gd name="T77" fmla="*/ 29 h 405"/>
                <a:gd name="T78" fmla="*/ 2773 w 4030"/>
                <a:gd name="T79" fmla="*/ 8 h 405"/>
                <a:gd name="T80" fmla="*/ 2681 w 4030"/>
                <a:gd name="T81" fmla="*/ 0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4030" h="405">
                  <a:moveTo>
                    <a:pt x="2681" y="0"/>
                  </a:moveTo>
                  <a:cubicBezTo>
                    <a:pt x="2682" y="34"/>
                    <a:pt x="2682" y="34"/>
                    <a:pt x="2682" y="34"/>
                  </a:cubicBezTo>
                  <a:cubicBezTo>
                    <a:pt x="2623" y="32"/>
                    <a:pt x="2623" y="32"/>
                    <a:pt x="2623" y="32"/>
                  </a:cubicBezTo>
                  <a:cubicBezTo>
                    <a:pt x="2623" y="209"/>
                    <a:pt x="2623" y="209"/>
                    <a:pt x="2623" y="209"/>
                  </a:cubicBezTo>
                  <a:cubicBezTo>
                    <a:pt x="1291" y="209"/>
                    <a:pt x="1291" y="209"/>
                    <a:pt x="1291" y="209"/>
                  </a:cubicBezTo>
                  <a:cubicBezTo>
                    <a:pt x="1291" y="24"/>
                    <a:pt x="1291" y="24"/>
                    <a:pt x="1291" y="24"/>
                  </a:cubicBezTo>
                  <a:cubicBezTo>
                    <a:pt x="1271" y="27"/>
                    <a:pt x="1250" y="29"/>
                    <a:pt x="1230" y="32"/>
                  </a:cubicBezTo>
                  <a:cubicBezTo>
                    <a:pt x="1192" y="135"/>
                    <a:pt x="1192" y="135"/>
                    <a:pt x="1192" y="135"/>
                  </a:cubicBezTo>
                  <a:cubicBezTo>
                    <a:pt x="1136" y="115"/>
                    <a:pt x="1136" y="115"/>
                    <a:pt x="1136" y="115"/>
                  </a:cubicBezTo>
                  <a:cubicBezTo>
                    <a:pt x="1144" y="43"/>
                    <a:pt x="1144" y="43"/>
                    <a:pt x="1144" y="43"/>
                  </a:cubicBezTo>
                  <a:cubicBezTo>
                    <a:pt x="1129" y="45"/>
                    <a:pt x="1113" y="46"/>
                    <a:pt x="1097" y="48"/>
                  </a:cubicBezTo>
                  <a:cubicBezTo>
                    <a:pt x="1026" y="53"/>
                    <a:pt x="955" y="57"/>
                    <a:pt x="885" y="64"/>
                  </a:cubicBezTo>
                  <a:cubicBezTo>
                    <a:pt x="858" y="67"/>
                    <a:pt x="831" y="68"/>
                    <a:pt x="804" y="68"/>
                  </a:cubicBezTo>
                  <a:cubicBezTo>
                    <a:pt x="762" y="68"/>
                    <a:pt x="719" y="65"/>
                    <a:pt x="679" y="58"/>
                  </a:cubicBezTo>
                  <a:cubicBezTo>
                    <a:pt x="630" y="50"/>
                    <a:pt x="582" y="45"/>
                    <a:pt x="534" y="31"/>
                  </a:cubicBezTo>
                  <a:cubicBezTo>
                    <a:pt x="481" y="16"/>
                    <a:pt x="424" y="6"/>
                    <a:pt x="369" y="6"/>
                  </a:cubicBezTo>
                  <a:cubicBezTo>
                    <a:pt x="368" y="6"/>
                    <a:pt x="367" y="6"/>
                    <a:pt x="366" y="6"/>
                  </a:cubicBezTo>
                  <a:cubicBezTo>
                    <a:pt x="287" y="6"/>
                    <a:pt x="209" y="6"/>
                    <a:pt x="133" y="33"/>
                  </a:cubicBezTo>
                  <a:cubicBezTo>
                    <a:pt x="106" y="42"/>
                    <a:pt x="73" y="58"/>
                    <a:pt x="53" y="78"/>
                  </a:cubicBezTo>
                  <a:cubicBezTo>
                    <a:pt x="7" y="123"/>
                    <a:pt x="0" y="235"/>
                    <a:pt x="47" y="282"/>
                  </a:cubicBezTo>
                  <a:cubicBezTo>
                    <a:pt x="125" y="361"/>
                    <a:pt x="292" y="392"/>
                    <a:pt x="401" y="393"/>
                  </a:cubicBezTo>
                  <a:cubicBezTo>
                    <a:pt x="411" y="393"/>
                    <a:pt x="421" y="393"/>
                    <a:pt x="431" y="393"/>
                  </a:cubicBezTo>
                  <a:cubicBezTo>
                    <a:pt x="541" y="393"/>
                    <a:pt x="648" y="386"/>
                    <a:pt x="758" y="381"/>
                  </a:cubicBezTo>
                  <a:cubicBezTo>
                    <a:pt x="868" y="377"/>
                    <a:pt x="977" y="370"/>
                    <a:pt x="1087" y="370"/>
                  </a:cubicBezTo>
                  <a:cubicBezTo>
                    <a:pt x="1089" y="370"/>
                    <a:pt x="1091" y="370"/>
                    <a:pt x="1093" y="370"/>
                  </a:cubicBezTo>
                  <a:cubicBezTo>
                    <a:pt x="1123" y="370"/>
                    <a:pt x="1153" y="370"/>
                    <a:pt x="1183" y="370"/>
                  </a:cubicBezTo>
                  <a:cubicBezTo>
                    <a:pt x="1381" y="370"/>
                    <a:pt x="1580" y="368"/>
                    <a:pt x="1778" y="355"/>
                  </a:cubicBezTo>
                  <a:cubicBezTo>
                    <a:pt x="1905" y="347"/>
                    <a:pt x="2033" y="345"/>
                    <a:pt x="2160" y="345"/>
                  </a:cubicBezTo>
                  <a:cubicBezTo>
                    <a:pt x="2247" y="345"/>
                    <a:pt x="2335" y="346"/>
                    <a:pt x="2422" y="346"/>
                  </a:cubicBezTo>
                  <a:cubicBezTo>
                    <a:pt x="2642" y="346"/>
                    <a:pt x="2861" y="348"/>
                    <a:pt x="3080" y="376"/>
                  </a:cubicBezTo>
                  <a:cubicBezTo>
                    <a:pt x="3175" y="388"/>
                    <a:pt x="3272" y="393"/>
                    <a:pt x="3368" y="401"/>
                  </a:cubicBezTo>
                  <a:cubicBezTo>
                    <a:pt x="3393" y="404"/>
                    <a:pt x="3418" y="405"/>
                    <a:pt x="3442" y="405"/>
                  </a:cubicBezTo>
                  <a:cubicBezTo>
                    <a:pt x="3502" y="405"/>
                    <a:pt x="3561" y="399"/>
                    <a:pt x="3621" y="394"/>
                  </a:cubicBezTo>
                  <a:cubicBezTo>
                    <a:pt x="3693" y="388"/>
                    <a:pt x="3764" y="370"/>
                    <a:pt x="3830" y="340"/>
                  </a:cubicBezTo>
                  <a:cubicBezTo>
                    <a:pt x="3881" y="316"/>
                    <a:pt x="3973" y="242"/>
                    <a:pt x="3989" y="185"/>
                  </a:cubicBezTo>
                  <a:cubicBezTo>
                    <a:pt x="4030" y="37"/>
                    <a:pt x="3456" y="29"/>
                    <a:pt x="3292" y="29"/>
                  </a:cubicBezTo>
                  <a:cubicBezTo>
                    <a:pt x="3279" y="29"/>
                    <a:pt x="3269" y="30"/>
                    <a:pt x="3261" y="30"/>
                  </a:cubicBezTo>
                  <a:cubicBezTo>
                    <a:pt x="3188" y="30"/>
                    <a:pt x="3114" y="31"/>
                    <a:pt x="3040" y="31"/>
                  </a:cubicBezTo>
                  <a:cubicBezTo>
                    <a:pt x="2998" y="31"/>
                    <a:pt x="2957" y="31"/>
                    <a:pt x="2916" y="29"/>
                  </a:cubicBezTo>
                  <a:cubicBezTo>
                    <a:pt x="2867" y="28"/>
                    <a:pt x="2820" y="18"/>
                    <a:pt x="2773" y="8"/>
                  </a:cubicBezTo>
                  <a:cubicBezTo>
                    <a:pt x="2742" y="2"/>
                    <a:pt x="2712" y="1"/>
                    <a:pt x="2681" y="0"/>
                  </a:cubicBezTo>
                </a:path>
              </a:pathLst>
            </a:custGeom>
            <a:solidFill>
              <a:srgbClr val="F6EAE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7" name="íşľïḋe">
              <a:extLst>
                <a:ext uri="{FF2B5EF4-FFF2-40B4-BE49-F238E27FC236}">
                  <a16:creationId xmlns:a16="http://schemas.microsoft.com/office/drawing/2014/main" id="{08251091-2CC2-49C8-A2F1-190321241BA2}"/>
                </a:ext>
              </a:extLst>
            </p:cNvPr>
            <p:cNvSpPr/>
            <p:nvPr/>
          </p:nvSpPr>
          <p:spPr bwMode="auto">
            <a:xfrm>
              <a:off x="2619376" y="1174750"/>
              <a:ext cx="2635250" cy="1682750"/>
            </a:xfrm>
            <a:custGeom>
              <a:avLst/>
              <a:gdLst>
                <a:gd name="T0" fmla="*/ 1660 w 1660"/>
                <a:gd name="T1" fmla="*/ 622 h 1060"/>
                <a:gd name="T2" fmla="*/ 185 w 1660"/>
                <a:gd name="T3" fmla="*/ 1060 h 1060"/>
                <a:gd name="T4" fmla="*/ 0 w 1660"/>
                <a:gd name="T5" fmla="*/ 438 h 1060"/>
                <a:gd name="T6" fmla="*/ 1475 w 1660"/>
                <a:gd name="T7" fmla="*/ 0 h 1060"/>
                <a:gd name="T8" fmla="*/ 1660 w 1660"/>
                <a:gd name="T9" fmla="*/ 622 h 1060"/>
              </a:gdLst>
              <a:ahLst/>
              <a:cxnLst>
                <a:cxn ang="0">
                  <a:pos x="T0" y="T1"/>
                </a:cxn>
                <a:cxn ang="0">
                  <a:pos x="T2" y="T3"/>
                </a:cxn>
                <a:cxn ang="0">
                  <a:pos x="T4" y="T5"/>
                </a:cxn>
                <a:cxn ang="0">
                  <a:pos x="T6" y="T7"/>
                </a:cxn>
                <a:cxn ang="0">
                  <a:pos x="T8" y="T9"/>
                </a:cxn>
              </a:cxnLst>
              <a:rect l="0" t="0" r="r" b="b"/>
              <a:pathLst>
                <a:path w="1660" h="1060">
                  <a:moveTo>
                    <a:pt x="1660" y="622"/>
                  </a:moveTo>
                  <a:lnTo>
                    <a:pt x="185" y="1060"/>
                  </a:lnTo>
                  <a:lnTo>
                    <a:pt x="0" y="438"/>
                  </a:lnTo>
                  <a:lnTo>
                    <a:pt x="1475" y="0"/>
                  </a:lnTo>
                  <a:lnTo>
                    <a:pt x="1660" y="622"/>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8" name="íṥḻiḍe">
              <a:extLst>
                <a:ext uri="{FF2B5EF4-FFF2-40B4-BE49-F238E27FC236}">
                  <a16:creationId xmlns:a16="http://schemas.microsoft.com/office/drawing/2014/main" id="{6480AEF3-3296-4FBC-BBBF-D02258FC11C3}"/>
                </a:ext>
              </a:extLst>
            </p:cNvPr>
            <p:cNvSpPr/>
            <p:nvPr/>
          </p:nvSpPr>
          <p:spPr bwMode="auto">
            <a:xfrm>
              <a:off x="2986088" y="1890713"/>
              <a:ext cx="444500" cy="568325"/>
            </a:xfrm>
            <a:custGeom>
              <a:avLst/>
              <a:gdLst>
                <a:gd name="T0" fmla="*/ 168 w 251"/>
                <a:gd name="T1" fmla="*/ 321 h 321"/>
                <a:gd name="T2" fmla="*/ 0 w 251"/>
                <a:gd name="T3" fmla="*/ 75 h 321"/>
                <a:gd name="T4" fmla="*/ 68 w 251"/>
                <a:gd name="T5" fmla="*/ 55 h 321"/>
                <a:gd name="T6" fmla="*/ 135 w 251"/>
                <a:gd name="T7" fmla="*/ 160 h 321"/>
                <a:gd name="T8" fmla="*/ 188 w 251"/>
                <a:gd name="T9" fmla="*/ 250 h 321"/>
                <a:gd name="T10" fmla="*/ 189 w 251"/>
                <a:gd name="T11" fmla="*/ 250 h 321"/>
                <a:gd name="T12" fmla="*/ 185 w 251"/>
                <a:gd name="T13" fmla="*/ 146 h 321"/>
                <a:gd name="T14" fmla="*/ 186 w 251"/>
                <a:gd name="T15" fmla="*/ 20 h 321"/>
                <a:gd name="T16" fmla="*/ 251 w 251"/>
                <a:gd name="T17" fmla="*/ 0 h 321"/>
                <a:gd name="T18" fmla="*/ 240 w 251"/>
                <a:gd name="T19" fmla="*/ 300 h 321"/>
                <a:gd name="T20" fmla="*/ 168 w 251"/>
                <a:gd name="T21" fmla="*/ 321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1" h="321">
                  <a:moveTo>
                    <a:pt x="168" y="321"/>
                  </a:moveTo>
                  <a:cubicBezTo>
                    <a:pt x="0" y="75"/>
                    <a:pt x="0" y="75"/>
                    <a:pt x="0" y="75"/>
                  </a:cubicBezTo>
                  <a:cubicBezTo>
                    <a:pt x="68" y="55"/>
                    <a:pt x="68" y="55"/>
                    <a:pt x="68" y="55"/>
                  </a:cubicBezTo>
                  <a:cubicBezTo>
                    <a:pt x="135" y="160"/>
                    <a:pt x="135" y="160"/>
                    <a:pt x="135" y="160"/>
                  </a:cubicBezTo>
                  <a:cubicBezTo>
                    <a:pt x="154" y="189"/>
                    <a:pt x="172" y="218"/>
                    <a:pt x="188" y="250"/>
                  </a:cubicBezTo>
                  <a:cubicBezTo>
                    <a:pt x="189" y="250"/>
                    <a:pt x="189" y="250"/>
                    <a:pt x="189" y="250"/>
                  </a:cubicBezTo>
                  <a:cubicBezTo>
                    <a:pt x="186" y="215"/>
                    <a:pt x="185" y="180"/>
                    <a:pt x="185" y="146"/>
                  </a:cubicBezTo>
                  <a:cubicBezTo>
                    <a:pt x="186" y="20"/>
                    <a:pt x="186" y="20"/>
                    <a:pt x="186" y="20"/>
                  </a:cubicBezTo>
                  <a:cubicBezTo>
                    <a:pt x="251" y="0"/>
                    <a:pt x="251" y="0"/>
                    <a:pt x="251" y="0"/>
                  </a:cubicBezTo>
                  <a:cubicBezTo>
                    <a:pt x="240" y="300"/>
                    <a:pt x="240" y="300"/>
                    <a:pt x="240" y="300"/>
                  </a:cubicBezTo>
                  <a:lnTo>
                    <a:pt x="168" y="321"/>
                  </a:lnTo>
                  <a:close/>
                </a:path>
              </a:pathLst>
            </a:custGeom>
            <a:solidFill>
              <a:srgbClr val="353A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9" name="ïSḻïḋê">
              <a:extLst>
                <a:ext uri="{FF2B5EF4-FFF2-40B4-BE49-F238E27FC236}">
                  <a16:creationId xmlns:a16="http://schemas.microsoft.com/office/drawing/2014/main" id="{FDEABF85-BD5D-418B-990A-54DC2CE53FC8}"/>
                </a:ext>
              </a:extLst>
            </p:cNvPr>
            <p:cNvSpPr/>
            <p:nvPr/>
          </p:nvSpPr>
          <p:spPr bwMode="auto">
            <a:xfrm>
              <a:off x="3484563" y="1763713"/>
              <a:ext cx="552450" cy="585788"/>
            </a:xfrm>
            <a:custGeom>
              <a:avLst/>
              <a:gdLst>
                <a:gd name="T0" fmla="*/ 285 w 311"/>
                <a:gd name="T1" fmla="*/ 124 h 331"/>
                <a:gd name="T2" fmla="*/ 194 w 311"/>
                <a:gd name="T3" fmla="*/ 307 h 331"/>
                <a:gd name="T4" fmla="*/ 24 w 311"/>
                <a:gd name="T5" fmla="*/ 206 h 331"/>
                <a:gd name="T6" fmla="*/ 115 w 311"/>
                <a:gd name="T7" fmla="*/ 24 h 331"/>
                <a:gd name="T8" fmla="*/ 285 w 311"/>
                <a:gd name="T9" fmla="*/ 124 h 331"/>
                <a:gd name="T10" fmla="*/ 89 w 311"/>
                <a:gd name="T11" fmla="*/ 186 h 331"/>
                <a:gd name="T12" fmla="*/ 182 w 311"/>
                <a:gd name="T13" fmla="*/ 257 h 331"/>
                <a:gd name="T14" fmla="*/ 220 w 311"/>
                <a:gd name="T15" fmla="*/ 145 h 331"/>
                <a:gd name="T16" fmla="*/ 127 w 311"/>
                <a:gd name="T17" fmla="*/ 74 h 331"/>
                <a:gd name="T18" fmla="*/ 89 w 311"/>
                <a:gd name="T19" fmla="*/ 186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1" h="331">
                  <a:moveTo>
                    <a:pt x="285" y="124"/>
                  </a:moveTo>
                  <a:cubicBezTo>
                    <a:pt x="311" y="213"/>
                    <a:pt x="273" y="283"/>
                    <a:pt x="194" y="307"/>
                  </a:cubicBezTo>
                  <a:cubicBezTo>
                    <a:pt x="113" y="331"/>
                    <a:pt x="47" y="284"/>
                    <a:pt x="24" y="206"/>
                  </a:cubicBezTo>
                  <a:cubicBezTo>
                    <a:pt x="0" y="125"/>
                    <a:pt x="34" y="48"/>
                    <a:pt x="115" y="24"/>
                  </a:cubicBezTo>
                  <a:cubicBezTo>
                    <a:pt x="198" y="0"/>
                    <a:pt x="262" y="49"/>
                    <a:pt x="285" y="124"/>
                  </a:cubicBezTo>
                  <a:close/>
                  <a:moveTo>
                    <a:pt x="89" y="186"/>
                  </a:moveTo>
                  <a:cubicBezTo>
                    <a:pt x="105" y="239"/>
                    <a:pt x="141" y="269"/>
                    <a:pt x="182" y="257"/>
                  </a:cubicBezTo>
                  <a:cubicBezTo>
                    <a:pt x="224" y="245"/>
                    <a:pt x="236" y="198"/>
                    <a:pt x="220" y="145"/>
                  </a:cubicBezTo>
                  <a:cubicBezTo>
                    <a:pt x="206" y="96"/>
                    <a:pt x="170" y="61"/>
                    <a:pt x="127" y="74"/>
                  </a:cubicBezTo>
                  <a:cubicBezTo>
                    <a:pt x="86" y="86"/>
                    <a:pt x="73" y="133"/>
                    <a:pt x="89" y="186"/>
                  </a:cubicBezTo>
                  <a:close/>
                </a:path>
              </a:pathLst>
            </a:custGeom>
            <a:solidFill>
              <a:srgbClr val="353A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0" name="íṥļíde">
              <a:extLst>
                <a:ext uri="{FF2B5EF4-FFF2-40B4-BE49-F238E27FC236}">
                  <a16:creationId xmlns:a16="http://schemas.microsoft.com/office/drawing/2014/main" id="{8C017DC9-0ECC-4B68-AA1B-584A6CBE78F6}"/>
                </a:ext>
              </a:extLst>
            </p:cNvPr>
            <p:cNvSpPr/>
            <p:nvPr/>
          </p:nvSpPr>
          <p:spPr bwMode="auto">
            <a:xfrm>
              <a:off x="3935413" y="1631950"/>
              <a:ext cx="396875" cy="552450"/>
            </a:xfrm>
            <a:custGeom>
              <a:avLst/>
              <a:gdLst>
                <a:gd name="T0" fmla="*/ 98 w 250"/>
                <a:gd name="T1" fmla="*/ 103 h 348"/>
                <a:gd name="T2" fmla="*/ 17 w 250"/>
                <a:gd name="T3" fmla="*/ 127 h 348"/>
                <a:gd name="T4" fmla="*/ 0 w 250"/>
                <a:gd name="T5" fmla="*/ 69 h 348"/>
                <a:gd name="T6" fmla="*/ 233 w 250"/>
                <a:gd name="T7" fmla="*/ 0 h 348"/>
                <a:gd name="T8" fmla="*/ 250 w 250"/>
                <a:gd name="T9" fmla="*/ 57 h 348"/>
                <a:gd name="T10" fmla="*/ 167 w 250"/>
                <a:gd name="T11" fmla="*/ 83 h 348"/>
                <a:gd name="T12" fmla="*/ 240 w 250"/>
                <a:gd name="T13" fmla="*/ 328 h 348"/>
                <a:gd name="T14" fmla="*/ 172 w 250"/>
                <a:gd name="T15" fmla="*/ 348 h 348"/>
                <a:gd name="T16" fmla="*/ 98 w 250"/>
                <a:gd name="T17" fmla="*/ 103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0" h="348">
                  <a:moveTo>
                    <a:pt x="98" y="103"/>
                  </a:moveTo>
                  <a:lnTo>
                    <a:pt x="17" y="127"/>
                  </a:lnTo>
                  <a:lnTo>
                    <a:pt x="0" y="69"/>
                  </a:lnTo>
                  <a:lnTo>
                    <a:pt x="233" y="0"/>
                  </a:lnTo>
                  <a:lnTo>
                    <a:pt x="250" y="57"/>
                  </a:lnTo>
                  <a:lnTo>
                    <a:pt x="167" y="83"/>
                  </a:lnTo>
                  <a:lnTo>
                    <a:pt x="240" y="328"/>
                  </a:lnTo>
                  <a:lnTo>
                    <a:pt x="172" y="348"/>
                  </a:lnTo>
                  <a:lnTo>
                    <a:pt x="98" y="103"/>
                  </a:lnTo>
                  <a:close/>
                </a:path>
              </a:pathLst>
            </a:custGeom>
            <a:solidFill>
              <a:srgbClr val="353A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1" name="íśḻïḋê">
              <a:extLst>
                <a:ext uri="{FF2B5EF4-FFF2-40B4-BE49-F238E27FC236}">
                  <a16:creationId xmlns:a16="http://schemas.microsoft.com/office/drawing/2014/main" id="{E81FA5C6-0C86-4F0D-855A-A9B6FF31EE66}"/>
                </a:ext>
              </a:extLst>
            </p:cNvPr>
            <p:cNvSpPr/>
            <p:nvPr/>
          </p:nvSpPr>
          <p:spPr bwMode="auto">
            <a:xfrm>
              <a:off x="4364038" y="1525588"/>
              <a:ext cx="450850" cy="571500"/>
            </a:xfrm>
            <a:custGeom>
              <a:avLst/>
              <a:gdLst>
                <a:gd name="T0" fmla="*/ 233 w 284"/>
                <a:gd name="T1" fmla="*/ 178 h 360"/>
                <a:gd name="T2" fmla="*/ 121 w 284"/>
                <a:gd name="T3" fmla="*/ 211 h 360"/>
                <a:gd name="T4" fmla="*/ 142 w 284"/>
                <a:gd name="T5" fmla="*/ 283 h 360"/>
                <a:gd name="T6" fmla="*/ 267 w 284"/>
                <a:gd name="T7" fmla="*/ 246 h 360"/>
                <a:gd name="T8" fmla="*/ 284 w 284"/>
                <a:gd name="T9" fmla="*/ 303 h 360"/>
                <a:gd name="T10" fmla="*/ 90 w 284"/>
                <a:gd name="T11" fmla="*/ 360 h 360"/>
                <a:gd name="T12" fmla="*/ 0 w 284"/>
                <a:gd name="T13" fmla="*/ 56 h 360"/>
                <a:gd name="T14" fmla="*/ 188 w 284"/>
                <a:gd name="T15" fmla="*/ 0 h 360"/>
                <a:gd name="T16" fmla="*/ 205 w 284"/>
                <a:gd name="T17" fmla="*/ 57 h 360"/>
                <a:gd name="T18" fmla="*/ 85 w 284"/>
                <a:gd name="T19" fmla="*/ 92 h 360"/>
                <a:gd name="T20" fmla="*/ 104 w 284"/>
                <a:gd name="T21" fmla="*/ 155 h 360"/>
                <a:gd name="T22" fmla="*/ 216 w 284"/>
                <a:gd name="T23" fmla="*/ 122 h 360"/>
                <a:gd name="T24" fmla="*/ 233 w 284"/>
                <a:gd name="T25" fmla="*/ 178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84" h="360">
                  <a:moveTo>
                    <a:pt x="233" y="178"/>
                  </a:moveTo>
                  <a:lnTo>
                    <a:pt x="121" y="211"/>
                  </a:lnTo>
                  <a:lnTo>
                    <a:pt x="142" y="283"/>
                  </a:lnTo>
                  <a:lnTo>
                    <a:pt x="267" y="246"/>
                  </a:lnTo>
                  <a:lnTo>
                    <a:pt x="284" y="303"/>
                  </a:lnTo>
                  <a:lnTo>
                    <a:pt x="90" y="360"/>
                  </a:lnTo>
                  <a:lnTo>
                    <a:pt x="0" y="56"/>
                  </a:lnTo>
                  <a:lnTo>
                    <a:pt x="188" y="0"/>
                  </a:lnTo>
                  <a:lnTo>
                    <a:pt x="205" y="57"/>
                  </a:lnTo>
                  <a:lnTo>
                    <a:pt x="85" y="92"/>
                  </a:lnTo>
                  <a:lnTo>
                    <a:pt x="104" y="155"/>
                  </a:lnTo>
                  <a:lnTo>
                    <a:pt x="216" y="122"/>
                  </a:lnTo>
                  <a:lnTo>
                    <a:pt x="233" y="178"/>
                  </a:lnTo>
                  <a:close/>
                </a:path>
              </a:pathLst>
            </a:custGeom>
            <a:solidFill>
              <a:srgbClr val="353A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2" name="îšḻîḋé">
              <a:extLst>
                <a:ext uri="{FF2B5EF4-FFF2-40B4-BE49-F238E27FC236}">
                  <a16:creationId xmlns:a16="http://schemas.microsoft.com/office/drawing/2014/main" id="{40D0E0A6-F9F7-45C6-9E24-6A9A75CCCEB9}"/>
                </a:ext>
              </a:extLst>
            </p:cNvPr>
            <p:cNvSpPr/>
            <p:nvPr/>
          </p:nvSpPr>
          <p:spPr bwMode="auto">
            <a:xfrm>
              <a:off x="5319713" y="2006600"/>
              <a:ext cx="1649413" cy="1069975"/>
            </a:xfrm>
            <a:custGeom>
              <a:avLst/>
              <a:gdLst>
                <a:gd name="T0" fmla="*/ 917 w 1039"/>
                <a:gd name="T1" fmla="*/ 674 h 674"/>
                <a:gd name="T2" fmla="*/ 0 w 1039"/>
                <a:gd name="T3" fmla="*/ 386 h 674"/>
                <a:gd name="T4" fmla="*/ 121 w 1039"/>
                <a:gd name="T5" fmla="*/ 0 h 674"/>
                <a:gd name="T6" fmla="*/ 1039 w 1039"/>
                <a:gd name="T7" fmla="*/ 288 h 674"/>
                <a:gd name="T8" fmla="*/ 917 w 1039"/>
                <a:gd name="T9" fmla="*/ 674 h 674"/>
              </a:gdLst>
              <a:ahLst/>
              <a:cxnLst>
                <a:cxn ang="0">
                  <a:pos x="T0" y="T1"/>
                </a:cxn>
                <a:cxn ang="0">
                  <a:pos x="T2" y="T3"/>
                </a:cxn>
                <a:cxn ang="0">
                  <a:pos x="T4" y="T5"/>
                </a:cxn>
                <a:cxn ang="0">
                  <a:pos x="T6" y="T7"/>
                </a:cxn>
                <a:cxn ang="0">
                  <a:pos x="T8" y="T9"/>
                </a:cxn>
              </a:cxnLst>
              <a:rect l="0" t="0" r="r" b="b"/>
              <a:pathLst>
                <a:path w="1039" h="674">
                  <a:moveTo>
                    <a:pt x="917" y="674"/>
                  </a:moveTo>
                  <a:lnTo>
                    <a:pt x="0" y="386"/>
                  </a:lnTo>
                  <a:lnTo>
                    <a:pt x="121" y="0"/>
                  </a:lnTo>
                  <a:lnTo>
                    <a:pt x="1039" y="288"/>
                  </a:lnTo>
                  <a:lnTo>
                    <a:pt x="917" y="674"/>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3" name="iSlîḋe">
              <a:extLst>
                <a:ext uri="{FF2B5EF4-FFF2-40B4-BE49-F238E27FC236}">
                  <a16:creationId xmlns:a16="http://schemas.microsoft.com/office/drawing/2014/main" id="{B3578F13-29B3-48DB-96C4-160817964A21}"/>
                </a:ext>
              </a:extLst>
            </p:cNvPr>
            <p:cNvSpPr/>
            <p:nvPr/>
          </p:nvSpPr>
          <p:spPr bwMode="auto">
            <a:xfrm>
              <a:off x="5651501" y="2211388"/>
              <a:ext cx="276225" cy="357188"/>
            </a:xfrm>
            <a:custGeom>
              <a:avLst/>
              <a:gdLst>
                <a:gd name="T0" fmla="*/ 1 w 156"/>
                <a:gd name="T1" fmla="*/ 187 h 201"/>
                <a:gd name="T2" fmla="*/ 0 w 156"/>
                <a:gd name="T3" fmla="*/ 0 h 201"/>
                <a:gd name="T4" fmla="*/ 42 w 156"/>
                <a:gd name="T5" fmla="*/ 14 h 201"/>
                <a:gd name="T6" fmla="*/ 40 w 156"/>
                <a:gd name="T7" fmla="*/ 92 h 201"/>
                <a:gd name="T8" fmla="*/ 36 w 156"/>
                <a:gd name="T9" fmla="*/ 157 h 201"/>
                <a:gd name="T10" fmla="*/ 36 w 156"/>
                <a:gd name="T11" fmla="*/ 157 h 201"/>
                <a:gd name="T12" fmla="*/ 71 w 156"/>
                <a:gd name="T13" fmla="*/ 102 h 201"/>
                <a:gd name="T14" fmla="*/ 115 w 156"/>
                <a:gd name="T15" fmla="*/ 37 h 201"/>
                <a:gd name="T16" fmla="*/ 156 w 156"/>
                <a:gd name="T17" fmla="*/ 49 h 201"/>
                <a:gd name="T18" fmla="*/ 45 w 156"/>
                <a:gd name="T19" fmla="*/ 201 h 201"/>
                <a:gd name="T20" fmla="*/ 1 w 156"/>
                <a:gd name="T21" fmla="*/ 187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56" h="201">
                  <a:moveTo>
                    <a:pt x="1" y="187"/>
                  </a:moveTo>
                  <a:cubicBezTo>
                    <a:pt x="0" y="0"/>
                    <a:pt x="0" y="0"/>
                    <a:pt x="0" y="0"/>
                  </a:cubicBezTo>
                  <a:cubicBezTo>
                    <a:pt x="42" y="14"/>
                    <a:pt x="42" y="14"/>
                    <a:pt x="42" y="14"/>
                  </a:cubicBezTo>
                  <a:cubicBezTo>
                    <a:pt x="40" y="92"/>
                    <a:pt x="40" y="92"/>
                    <a:pt x="40" y="92"/>
                  </a:cubicBezTo>
                  <a:cubicBezTo>
                    <a:pt x="39" y="114"/>
                    <a:pt x="38" y="135"/>
                    <a:pt x="36" y="157"/>
                  </a:cubicBezTo>
                  <a:cubicBezTo>
                    <a:pt x="36" y="157"/>
                    <a:pt x="36" y="157"/>
                    <a:pt x="36" y="157"/>
                  </a:cubicBezTo>
                  <a:cubicBezTo>
                    <a:pt x="47" y="138"/>
                    <a:pt x="59" y="120"/>
                    <a:pt x="71" y="102"/>
                  </a:cubicBezTo>
                  <a:cubicBezTo>
                    <a:pt x="115" y="37"/>
                    <a:pt x="115" y="37"/>
                    <a:pt x="115" y="37"/>
                  </a:cubicBezTo>
                  <a:cubicBezTo>
                    <a:pt x="156" y="49"/>
                    <a:pt x="156" y="49"/>
                    <a:pt x="156" y="49"/>
                  </a:cubicBezTo>
                  <a:cubicBezTo>
                    <a:pt x="45" y="201"/>
                    <a:pt x="45" y="201"/>
                    <a:pt x="45" y="201"/>
                  </a:cubicBezTo>
                  <a:lnTo>
                    <a:pt x="1" y="187"/>
                  </a:lnTo>
                  <a:close/>
                </a:path>
              </a:pathLst>
            </a:custGeom>
            <a:solidFill>
              <a:srgbClr val="353A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4" name="ïṡ1îḓè">
              <a:extLst>
                <a:ext uri="{FF2B5EF4-FFF2-40B4-BE49-F238E27FC236}">
                  <a16:creationId xmlns:a16="http://schemas.microsoft.com/office/drawing/2014/main" id="{A4A15F59-A474-4118-A34B-183ADCFE6455}"/>
                </a:ext>
              </a:extLst>
            </p:cNvPr>
            <p:cNvSpPr/>
            <p:nvPr/>
          </p:nvSpPr>
          <p:spPr bwMode="auto">
            <a:xfrm>
              <a:off x="5867401" y="2316163"/>
              <a:ext cx="342900" cy="365125"/>
            </a:xfrm>
            <a:custGeom>
              <a:avLst/>
              <a:gdLst>
                <a:gd name="T0" fmla="*/ 179 w 193"/>
                <a:gd name="T1" fmla="*/ 127 h 206"/>
                <a:gd name="T2" fmla="*/ 67 w 193"/>
                <a:gd name="T3" fmla="*/ 190 h 206"/>
                <a:gd name="T4" fmla="*/ 15 w 193"/>
                <a:gd name="T5" fmla="*/ 79 h 206"/>
                <a:gd name="T6" fmla="*/ 125 w 193"/>
                <a:gd name="T7" fmla="*/ 16 h 206"/>
                <a:gd name="T8" fmla="*/ 179 w 193"/>
                <a:gd name="T9" fmla="*/ 127 h 206"/>
                <a:gd name="T10" fmla="*/ 56 w 193"/>
                <a:gd name="T11" fmla="*/ 91 h 206"/>
                <a:gd name="T12" fmla="*/ 79 w 193"/>
                <a:gd name="T13" fmla="*/ 160 h 206"/>
                <a:gd name="T14" fmla="*/ 138 w 193"/>
                <a:gd name="T15" fmla="*/ 116 h 206"/>
                <a:gd name="T16" fmla="*/ 115 w 193"/>
                <a:gd name="T17" fmla="*/ 46 h 206"/>
                <a:gd name="T18" fmla="*/ 56 w 193"/>
                <a:gd name="T19" fmla="*/ 91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3" h="206">
                  <a:moveTo>
                    <a:pt x="179" y="127"/>
                  </a:moveTo>
                  <a:cubicBezTo>
                    <a:pt x="161" y="183"/>
                    <a:pt x="117" y="206"/>
                    <a:pt x="67" y="190"/>
                  </a:cubicBezTo>
                  <a:cubicBezTo>
                    <a:pt x="17" y="174"/>
                    <a:pt x="0" y="127"/>
                    <a:pt x="15" y="79"/>
                  </a:cubicBezTo>
                  <a:cubicBezTo>
                    <a:pt x="31" y="28"/>
                    <a:pt x="75" y="0"/>
                    <a:pt x="125" y="16"/>
                  </a:cubicBezTo>
                  <a:cubicBezTo>
                    <a:pt x="177" y="32"/>
                    <a:pt x="193" y="80"/>
                    <a:pt x="179" y="127"/>
                  </a:cubicBezTo>
                  <a:close/>
                  <a:moveTo>
                    <a:pt x="56" y="91"/>
                  </a:moveTo>
                  <a:cubicBezTo>
                    <a:pt x="45" y="124"/>
                    <a:pt x="53" y="152"/>
                    <a:pt x="79" y="160"/>
                  </a:cubicBezTo>
                  <a:cubicBezTo>
                    <a:pt x="105" y="168"/>
                    <a:pt x="127" y="149"/>
                    <a:pt x="138" y="116"/>
                  </a:cubicBezTo>
                  <a:cubicBezTo>
                    <a:pt x="147" y="85"/>
                    <a:pt x="141" y="54"/>
                    <a:pt x="115" y="46"/>
                  </a:cubicBezTo>
                  <a:cubicBezTo>
                    <a:pt x="89" y="38"/>
                    <a:pt x="66" y="58"/>
                    <a:pt x="56" y="91"/>
                  </a:cubicBezTo>
                  <a:close/>
                </a:path>
              </a:pathLst>
            </a:custGeom>
            <a:solidFill>
              <a:srgbClr val="353A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5" name="ïS1ídè">
              <a:extLst>
                <a:ext uri="{FF2B5EF4-FFF2-40B4-BE49-F238E27FC236}">
                  <a16:creationId xmlns:a16="http://schemas.microsoft.com/office/drawing/2014/main" id="{C791E25B-A8C6-411B-8279-2C8942BE91C6}"/>
                </a:ext>
              </a:extLst>
            </p:cNvPr>
            <p:cNvSpPr/>
            <p:nvPr/>
          </p:nvSpPr>
          <p:spPr bwMode="auto">
            <a:xfrm>
              <a:off x="6221413" y="2397125"/>
              <a:ext cx="249238" cy="347663"/>
            </a:xfrm>
            <a:custGeom>
              <a:avLst/>
              <a:gdLst>
                <a:gd name="T0" fmla="*/ 51 w 157"/>
                <a:gd name="T1" fmla="*/ 52 h 219"/>
                <a:gd name="T2" fmla="*/ 0 w 157"/>
                <a:gd name="T3" fmla="*/ 36 h 219"/>
                <a:gd name="T4" fmla="*/ 12 w 157"/>
                <a:gd name="T5" fmla="*/ 0 h 219"/>
                <a:gd name="T6" fmla="*/ 157 w 157"/>
                <a:gd name="T7" fmla="*/ 46 h 219"/>
                <a:gd name="T8" fmla="*/ 146 w 157"/>
                <a:gd name="T9" fmla="*/ 82 h 219"/>
                <a:gd name="T10" fmla="*/ 94 w 157"/>
                <a:gd name="T11" fmla="*/ 65 h 219"/>
                <a:gd name="T12" fmla="*/ 46 w 157"/>
                <a:gd name="T13" fmla="*/ 219 h 219"/>
                <a:gd name="T14" fmla="*/ 3 w 157"/>
                <a:gd name="T15" fmla="*/ 205 h 219"/>
                <a:gd name="T16" fmla="*/ 51 w 157"/>
                <a:gd name="T17" fmla="*/ 52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 h="219">
                  <a:moveTo>
                    <a:pt x="51" y="52"/>
                  </a:moveTo>
                  <a:lnTo>
                    <a:pt x="0" y="36"/>
                  </a:lnTo>
                  <a:lnTo>
                    <a:pt x="12" y="0"/>
                  </a:lnTo>
                  <a:lnTo>
                    <a:pt x="157" y="46"/>
                  </a:lnTo>
                  <a:lnTo>
                    <a:pt x="146" y="82"/>
                  </a:lnTo>
                  <a:lnTo>
                    <a:pt x="94" y="65"/>
                  </a:lnTo>
                  <a:lnTo>
                    <a:pt x="46" y="219"/>
                  </a:lnTo>
                  <a:lnTo>
                    <a:pt x="3" y="205"/>
                  </a:lnTo>
                  <a:lnTo>
                    <a:pt x="51" y="52"/>
                  </a:lnTo>
                  <a:close/>
                </a:path>
              </a:pathLst>
            </a:custGeom>
            <a:solidFill>
              <a:srgbClr val="353A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6" name="îṧḻíḑê">
              <a:extLst>
                <a:ext uri="{FF2B5EF4-FFF2-40B4-BE49-F238E27FC236}">
                  <a16:creationId xmlns:a16="http://schemas.microsoft.com/office/drawing/2014/main" id="{B6FAABA4-BC93-4D2E-BF61-A539B95EAC9F}"/>
                </a:ext>
              </a:extLst>
            </p:cNvPr>
            <p:cNvSpPr/>
            <p:nvPr/>
          </p:nvSpPr>
          <p:spPr bwMode="auto">
            <a:xfrm>
              <a:off x="6411913" y="2481263"/>
              <a:ext cx="280988" cy="358775"/>
            </a:xfrm>
            <a:custGeom>
              <a:avLst/>
              <a:gdLst>
                <a:gd name="T0" fmla="*/ 137 w 177"/>
                <a:gd name="T1" fmla="*/ 145 h 226"/>
                <a:gd name="T2" fmla="*/ 68 w 177"/>
                <a:gd name="T3" fmla="*/ 123 h 226"/>
                <a:gd name="T4" fmla="*/ 54 w 177"/>
                <a:gd name="T5" fmla="*/ 167 h 226"/>
                <a:gd name="T6" fmla="*/ 132 w 177"/>
                <a:gd name="T7" fmla="*/ 192 h 226"/>
                <a:gd name="T8" fmla="*/ 121 w 177"/>
                <a:gd name="T9" fmla="*/ 226 h 226"/>
                <a:gd name="T10" fmla="*/ 0 w 177"/>
                <a:gd name="T11" fmla="*/ 189 h 226"/>
                <a:gd name="T12" fmla="*/ 59 w 177"/>
                <a:gd name="T13" fmla="*/ 0 h 226"/>
                <a:gd name="T14" fmla="*/ 177 w 177"/>
                <a:gd name="T15" fmla="*/ 37 h 226"/>
                <a:gd name="T16" fmla="*/ 165 w 177"/>
                <a:gd name="T17" fmla="*/ 71 h 226"/>
                <a:gd name="T18" fmla="*/ 92 w 177"/>
                <a:gd name="T19" fmla="*/ 49 h 226"/>
                <a:gd name="T20" fmla="*/ 79 w 177"/>
                <a:gd name="T21" fmla="*/ 88 h 226"/>
                <a:gd name="T22" fmla="*/ 149 w 177"/>
                <a:gd name="T23" fmla="*/ 109 h 226"/>
                <a:gd name="T24" fmla="*/ 137 w 177"/>
                <a:gd name="T25" fmla="*/ 145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7" h="226">
                  <a:moveTo>
                    <a:pt x="137" y="145"/>
                  </a:moveTo>
                  <a:lnTo>
                    <a:pt x="68" y="123"/>
                  </a:lnTo>
                  <a:lnTo>
                    <a:pt x="54" y="167"/>
                  </a:lnTo>
                  <a:lnTo>
                    <a:pt x="132" y="192"/>
                  </a:lnTo>
                  <a:lnTo>
                    <a:pt x="121" y="226"/>
                  </a:lnTo>
                  <a:lnTo>
                    <a:pt x="0" y="189"/>
                  </a:lnTo>
                  <a:lnTo>
                    <a:pt x="59" y="0"/>
                  </a:lnTo>
                  <a:lnTo>
                    <a:pt x="177" y="37"/>
                  </a:lnTo>
                  <a:lnTo>
                    <a:pt x="165" y="71"/>
                  </a:lnTo>
                  <a:lnTo>
                    <a:pt x="92" y="49"/>
                  </a:lnTo>
                  <a:lnTo>
                    <a:pt x="79" y="88"/>
                  </a:lnTo>
                  <a:lnTo>
                    <a:pt x="149" y="109"/>
                  </a:lnTo>
                  <a:lnTo>
                    <a:pt x="137" y="145"/>
                  </a:lnTo>
                  <a:close/>
                </a:path>
              </a:pathLst>
            </a:custGeom>
            <a:solidFill>
              <a:srgbClr val="353A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7" name="iṥliḑè">
              <a:extLst>
                <a:ext uri="{FF2B5EF4-FFF2-40B4-BE49-F238E27FC236}">
                  <a16:creationId xmlns:a16="http://schemas.microsoft.com/office/drawing/2014/main" id="{4F24615F-66AD-4141-9C64-113F1A86F38A}"/>
                </a:ext>
              </a:extLst>
            </p:cNvPr>
            <p:cNvSpPr/>
            <p:nvPr/>
          </p:nvSpPr>
          <p:spPr bwMode="auto">
            <a:xfrm>
              <a:off x="7413626" y="1373188"/>
              <a:ext cx="1893888" cy="979488"/>
            </a:xfrm>
            <a:custGeom>
              <a:avLst/>
              <a:gdLst>
                <a:gd name="T0" fmla="*/ 1193 w 1193"/>
                <a:gd name="T1" fmla="*/ 478 h 617"/>
                <a:gd name="T2" fmla="*/ 59 w 1193"/>
                <a:gd name="T3" fmla="*/ 617 h 617"/>
                <a:gd name="T4" fmla="*/ 0 w 1193"/>
                <a:gd name="T5" fmla="*/ 139 h 617"/>
                <a:gd name="T6" fmla="*/ 1135 w 1193"/>
                <a:gd name="T7" fmla="*/ 0 h 617"/>
                <a:gd name="T8" fmla="*/ 1193 w 1193"/>
                <a:gd name="T9" fmla="*/ 478 h 617"/>
              </a:gdLst>
              <a:ahLst/>
              <a:cxnLst>
                <a:cxn ang="0">
                  <a:pos x="T0" y="T1"/>
                </a:cxn>
                <a:cxn ang="0">
                  <a:pos x="T2" y="T3"/>
                </a:cxn>
                <a:cxn ang="0">
                  <a:pos x="T4" y="T5"/>
                </a:cxn>
                <a:cxn ang="0">
                  <a:pos x="T6" y="T7"/>
                </a:cxn>
                <a:cxn ang="0">
                  <a:pos x="T8" y="T9"/>
                </a:cxn>
              </a:cxnLst>
              <a:rect l="0" t="0" r="r" b="b"/>
              <a:pathLst>
                <a:path w="1193" h="617">
                  <a:moveTo>
                    <a:pt x="1193" y="478"/>
                  </a:moveTo>
                  <a:lnTo>
                    <a:pt x="59" y="617"/>
                  </a:lnTo>
                  <a:lnTo>
                    <a:pt x="0" y="139"/>
                  </a:lnTo>
                  <a:lnTo>
                    <a:pt x="1135" y="0"/>
                  </a:lnTo>
                  <a:lnTo>
                    <a:pt x="1193" y="478"/>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8" name="íṩḷíḓe">
              <a:extLst>
                <a:ext uri="{FF2B5EF4-FFF2-40B4-BE49-F238E27FC236}">
                  <a16:creationId xmlns:a16="http://schemas.microsoft.com/office/drawing/2014/main" id="{68C190F9-F3F6-4AE0-8368-284EF7333F42}"/>
                </a:ext>
              </a:extLst>
            </p:cNvPr>
            <p:cNvSpPr/>
            <p:nvPr/>
          </p:nvSpPr>
          <p:spPr bwMode="auto">
            <a:xfrm>
              <a:off x="7664451" y="1704975"/>
              <a:ext cx="344488" cy="401638"/>
            </a:xfrm>
            <a:custGeom>
              <a:avLst/>
              <a:gdLst>
                <a:gd name="T0" fmla="*/ 93 w 194"/>
                <a:gd name="T1" fmla="*/ 227 h 227"/>
                <a:gd name="T2" fmla="*/ 0 w 194"/>
                <a:gd name="T3" fmla="*/ 24 h 227"/>
                <a:gd name="T4" fmla="*/ 52 w 194"/>
                <a:gd name="T5" fmla="*/ 18 h 227"/>
                <a:gd name="T6" fmla="*/ 89 w 194"/>
                <a:gd name="T7" fmla="*/ 104 h 227"/>
                <a:gd name="T8" fmla="*/ 117 w 194"/>
                <a:gd name="T9" fmla="*/ 177 h 227"/>
                <a:gd name="T10" fmla="*/ 118 w 194"/>
                <a:gd name="T11" fmla="*/ 177 h 227"/>
                <a:gd name="T12" fmla="*/ 128 w 194"/>
                <a:gd name="T13" fmla="*/ 100 h 227"/>
                <a:gd name="T14" fmla="*/ 143 w 194"/>
                <a:gd name="T15" fmla="*/ 6 h 227"/>
                <a:gd name="T16" fmla="*/ 194 w 194"/>
                <a:gd name="T17" fmla="*/ 0 h 227"/>
                <a:gd name="T18" fmla="*/ 149 w 194"/>
                <a:gd name="T19" fmla="*/ 220 h 227"/>
                <a:gd name="T20" fmla="*/ 93 w 194"/>
                <a:gd name="T21" fmla="*/ 227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 h="227">
                  <a:moveTo>
                    <a:pt x="93" y="227"/>
                  </a:moveTo>
                  <a:cubicBezTo>
                    <a:pt x="0" y="24"/>
                    <a:pt x="0" y="24"/>
                    <a:pt x="0" y="24"/>
                  </a:cubicBezTo>
                  <a:cubicBezTo>
                    <a:pt x="52" y="18"/>
                    <a:pt x="52" y="18"/>
                    <a:pt x="52" y="18"/>
                  </a:cubicBezTo>
                  <a:cubicBezTo>
                    <a:pt x="89" y="104"/>
                    <a:pt x="89" y="104"/>
                    <a:pt x="89" y="104"/>
                  </a:cubicBezTo>
                  <a:cubicBezTo>
                    <a:pt x="99" y="128"/>
                    <a:pt x="108" y="151"/>
                    <a:pt x="117" y="177"/>
                  </a:cubicBezTo>
                  <a:cubicBezTo>
                    <a:pt x="118" y="177"/>
                    <a:pt x="118" y="177"/>
                    <a:pt x="118" y="177"/>
                  </a:cubicBezTo>
                  <a:cubicBezTo>
                    <a:pt x="120" y="151"/>
                    <a:pt x="123" y="125"/>
                    <a:pt x="128" y="100"/>
                  </a:cubicBezTo>
                  <a:cubicBezTo>
                    <a:pt x="143" y="6"/>
                    <a:pt x="143" y="6"/>
                    <a:pt x="143" y="6"/>
                  </a:cubicBezTo>
                  <a:cubicBezTo>
                    <a:pt x="194" y="0"/>
                    <a:pt x="194" y="0"/>
                    <a:pt x="194" y="0"/>
                  </a:cubicBezTo>
                  <a:cubicBezTo>
                    <a:pt x="149" y="220"/>
                    <a:pt x="149" y="220"/>
                    <a:pt x="149" y="220"/>
                  </a:cubicBezTo>
                  <a:lnTo>
                    <a:pt x="93" y="227"/>
                  </a:lnTo>
                  <a:close/>
                </a:path>
              </a:pathLst>
            </a:custGeom>
            <a:solidFill>
              <a:srgbClr val="353A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39" name="îṧlíḑê">
              <a:extLst>
                <a:ext uri="{FF2B5EF4-FFF2-40B4-BE49-F238E27FC236}">
                  <a16:creationId xmlns:a16="http://schemas.microsoft.com/office/drawing/2014/main" id="{E581947F-CE96-439E-9428-B55098D32EE4}"/>
                </a:ext>
              </a:extLst>
            </p:cNvPr>
            <p:cNvSpPr/>
            <p:nvPr/>
          </p:nvSpPr>
          <p:spPr bwMode="auto">
            <a:xfrm>
              <a:off x="8037513" y="1660525"/>
              <a:ext cx="388938" cy="414338"/>
            </a:xfrm>
            <a:custGeom>
              <a:avLst/>
              <a:gdLst>
                <a:gd name="T0" fmla="*/ 210 w 219"/>
                <a:gd name="T1" fmla="*/ 102 h 234"/>
                <a:gd name="T2" fmla="*/ 120 w 219"/>
                <a:gd name="T3" fmla="*/ 226 h 234"/>
                <a:gd name="T4" fmla="*/ 8 w 219"/>
                <a:gd name="T5" fmla="*/ 131 h 234"/>
                <a:gd name="T6" fmla="*/ 97 w 219"/>
                <a:gd name="T7" fmla="*/ 8 h 234"/>
                <a:gd name="T8" fmla="*/ 210 w 219"/>
                <a:gd name="T9" fmla="*/ 102 h 234"/>
                <a:gd name="T10" fmla="*/ 58 w 219"/>
                <a:gd name="T11" fmla="*/ 124 h 234"/>
                <a:gd name="T12" fmla="*/ 118 w 219"/>
                <a:gd name="T13" fmla="*/ 188 h 234"/>
                <a:gd name="T14" fmla="*/ 160 w 219"/>
                <a:gd name="T15" fmla="*/ 110 h 234"/>
                <a:gd name="T16" fmla="*/ 100 w 219"/>
                <a:gd name="T17" fmla="*/ 46 h 234"/>
                <a:gd name="T18" fmla="*/ 58 w 219"/>
                <a:gd name="T19" fmla="*/ 124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9" h="234">
                  <a:moveTo>
                    <a:pt x="210" y="102"/>
                  </a:moveTo>
                  <a:cubicBezTo>
                    <a:pt x="219" y="172"/>
                    <a:pt x="182" y="219"/>
                    <a:pt x="120" y="226"/>
                  </a:cubicBezTo>
                  <a:cubicBezTo>
                    <a:pt x="58" y="234"/>
                    <a:pt x="15" y="191"/>
                    <a:pt x="8" y="131"/>
                  </a:cubicBezTo>
                  <a:cubicBezTo>
                    <a:pt x="0" y="68"/>
                    <a:pt x="35" y="15"/>
                    <a:pt x="97" y="8"/>
                  </a:cubicBezTo>
                  <a:cubicBezTo>
                    <a:pt x="162" y="0"/>
                    <a:pt x="203" y="44"/>
                    <a:pt x="210" y="102"/>
                  </a:cubicBezTo>
                  <a:close/>
                  <a:moveTo>
                    <a:pt x="58" y="124"/>
                  </a:moveTo>
                  <a:cubicBezTo>
                    <a:pt x="63" y="165"/>
                    <a:pt x="86" y="192"/>
                    <a:pt x="118" y="188"/>
                  </a:cubicBezTo>
                  <a:cubicBezTo>
                    <a:pt x="151" y="184"/>
                    <a:pt x="165" y="151"/>
                    <a:pt x="160" y="110"/>
                  </a:cubicBezTo>
                  <a:cubicBezTo>
                    <a:pt x="156" y="72"/>
                    <a:pt x="133" y="42"/>
                    <a:pt x="100" y="46"/>
                  </a:cubicBezTo>
                  <a:cubicBezTo>
                    <a:pt x="68" y="50"/>
                    <a:pt x="53" y="83"/>
                    <a:pt x="58" y="124"/>
                  </a:cubicBezTo>
                  <a:close/>
                </a:path>
              </a:pathLst>
            </a:custGeom>
            <a:solidFill>
              <a:srgbClr val="353A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0" name="išļíďè">
              <a:extLst>
                <a:ext uri="{FF2B5EF4-FFF2-40B4-BE49-F238E27FC236}">
                  <a16:creationId xmlns:a16="http://schemas.microsoft.com/office/drawing/2014/main" id="{82F80F47-DCCA-484B-BA61-CB767DE99C9C}"/>
                </a:ext>
              </a:extLst>
            </p:cNvPr>
            <p:cNvSpPr/>
            <p:nvPr/>
          </p:nvSpPr>
          <p:spPr bwMode="auto">
            <a:xfrm>
              <a:off x="8399463" y="1620838"/>
              <a:ext cx="298450" cy="396875"/>
            </a:xfrm>
            <a:custGeom>
              <a:avLst/>
              <a:gdLst>
                <a:gd name="T0" fmla="*/ 69 w 188"/>
                <a:gd name="T1" fmla="*/ 60 h 250"/>
                <a:gd name="T2" fmla="*/ 5 w 188"/>
                <a:gd name="T3" fmla="*/ 67 h 250"/>
                <a:gd name="T4" fmla="*/ 0 w 188"/>
                <a:gd name="T5" fmla="*/ 23 h 250"/>
                <a:gd name="T6" fmla="*/ 182 w 188"/>
                <a:gd name="T7" fmla="*/ 0 h 250"/>
                <a:gd name="T8" fmla="*/ 188 w 188"/>
                <a:gd name="T9" fmla="*/ 45 h 250"/>
                <a:gd name="T10" fmla="*/ 123 w 188"/>
                <a:gd name="T11" fmla="*/ 53 h 250"/>
                <a:gd name="T12" fmla="*/ 146 w 188"/>
                <a:gd name="T13" fmla="*/ 245 h 250"/>
                <a:gd name="T14" fmla="*/ 93 w 188"/>
                <a:gd name="T15" fmla="*/ 250 h 250"/>
                <a:gd name="T16" fmla="*/ 69 w 188"/>
                <a:gd name="T17" fmla="*/ 60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8" h="250">
                  <a:moveTo>
                    <a:pt x="69" y="60"/>
                  </a:moveTo>
                  <a:lnTo>
                    <a:pt x="5" y="67"/>
                  </a:lnTo>
                  <a:lnTo>
                    <a:pt x="0" y="23"/>
                  </a:lnTo>
                  <a:lnTo>
                    <a:pt x="182" y="0"/>
                  </a:lnTo>
                  <a:lnTo>
                    <a:pt x="188" y="45"/>
                  </a:lnTo>
                  <a:lnTo>
                    <a:pt x="123" y="53"/>
                  </a:lnTo>
                  <a:lnTo>
                    <a:pt x="146" y="245"/>
                  </a:lnTo>
                  <a:lnTo>
                    <a:pt x="93" y="250"/>
                  </a:lnTo>
                  <a:lnTo>
                    <a:pt x="69" y="60"/>
                  </a:lnTo>
                  <a:close/>
                </a:path>
              </a:pathLst>
            </a:custGeom>
            <a:solidFill>
              <a:srgbClr val="353A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1" name="îṡḷîďè">
              <a:extLst>
                <a:ext uri="{FF2B5EF4-FFF2-40B4-BE49-F238E27FC236}">
                  <a16:creationId xmlns:a16="http://schemas.microsoft.com/office/drawing/2014/main" id="{D5B48B28-8B8A-4A3E-A394-031B6CC7C07D}"/>
                </a:ext>
              </a:extLst>
            </p:cNvPr>
            <p:cNvSpPr/>
            <p:nvPr/>
          </p:nvSpPr>
          <p:spPr bwMode="auto">
            <a:xfrm>
              <a:off x="8732838" y="1587500"/>
              <a:ext cx="285750" cy="403225"/>
            </a:xfrm>
            <a:custGeom>
              <a:avLst/>
              <a:gdLst>
                <a:gd name="T0" fmla="*/ 157 w 180"/>
                <a:gd name="T1" fmla="*/ 136 h 254"/>
                <a:gd name="T2" fmla="*/ 70 w 180"/>
                <a:gd name="T3" fmla="*/ 148 h 254"/>
                <a:gd name="T4" fmla="*/ 77 w 180"/>
                <a:gd name="T5" fmla="*/ 203 h 254"/>
                <a:gd name="T6" fmla="*/ 174 w 180"/>
                <a:gd name="T7" fmla="*/ 192 h 254"/>
                <a:gd name="T8" fmla="*/ 180 w 180"/>
                <a:gd name="T9" fmla="*/ 236 h 254"/>
                <a:gd name="T10" fmla="*/ 29 w 180"/>
                <a:gd name="T11" fmla="*/ 254 h 254"/>
                <a:gd name="T12" fmla="*/ 0 w 180"/>
                <a:gd name="T13" fmla="*/ 18 h 254"/>
                <a:gd name="T14" fmla="*/ 146 w 180"/>
                <a:gd name="T15" fmla="*/ 0 h 254"/>
                <a:gd name="T16" fmla="*/ 151 w 180"/>
                <a:gd name="T17" fmla="*/ 44 h 254"/>
                <a:gd name="T18" fmla="*/ 59 w 180"/>
                <a:gd name="T19" fmla="*/ 55 h 254"/>
                <a:gd name="T20" fmla="*/ 65 w 180"/>
                <a:gd name="T21" fmla="*/ 104 h 254"/>
                <a:gd name="T22" fmla="*/ 152 w 180"/>
                <a:gd name="T23" fmla="*/ 94 h 254"/>
                <a:gd name="T24" fmla="*/ 157 w 180"/>
                <a:gd name="T25" fmla="*/ 136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0" h="254">
                  <a:moveTo>
                    <a:pt x="157" y="136"/>
                  </a:moveTo>
                  <a:lnTo>
                    <a:pt x="70" y="148"/>
                  </a:lnTo>
                  <a:lnTo>
                    <a:pt x="77" y="203"/>
                  </a:lnTo>
                  <a:lnTo>
                    <a:pt x="174" y="192"/>
                  </a:lnTo>
                  <a:lnTo>
                    <a:pt x="180" y="236"/>
                  </a:lnTo>
                  <a:lnTo>
                    <a:pt x="29" y="254"/>
                  </a:lnTo>
                  <a:lnTo>
                    <a:pt x="0" y="18"/>
                  </a:lnTo>
                  <a:lnTo>
                    <a:pt x="146" y="0"/>
                  </a:lnTo>
                  <a:lnTo>
                    <a:pt x="151" y="44"/>
                  </a:lnTo>
                  <a:lnTo>
                    <a:pt x="59" y="55"/>
                  </a:lnTo>
                  <a:lnTo>
                    <a:pt x="65" y="104"/>
                  </a:lnTo>
                  <a:lnTo>
                    <a:pt x="152" y="94"/>
                  </a:lnTo>
                  <a:lnTo>
                    <a:pt x="157" y="136"/>
                  </a:lnTo>
                  <a:close/>
                </a:path>
              </a:pathLst>
            </a:custGeom>
            <a:solidFill>
              <a:srgbClr val="353A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2" name="ïšľíḍé">
              <a:extLst>
                <a:ext uri="{FF2B5EF4-FFF2-40B4-BE49-F238E27FC236}">
                  <a16:creationId xmlns:a16="http://schemas.microsoft.com/office/drawing/2014/main" id="{531D9F10-3207-48B3-BA61-5DB4ACDD158B}"/>
                </a:ext>
              </a:extLst>
            </p:cNvPr>
            <p:cNvSpPr/>
            <p:nvPr/>
          </p:nvSpPr>
          <p:spPr bwMode="auto">
            <a:xfrm>
              <a:off x="6442076" y="3217863"/>
              <a:ext cx="139700" cy="119063"/>
            </a:xfrm>
            <a:custGeom>
              <a:avLst/>
              <a:gdLst>
                <a:gd name="T0" fmla="*/ 88 w 88"/>
                <a:gd name="T1" fmla="*/ 30 h 75"/>
                <a:gd name="T2" fmla="*/ 86 w 88"/>
                <a:gd name="T3" fmla="*/ 62 h 75"/>
                <a:gd name="T4" fmla="*/ 28 w 88"/>
                <a:gd name="T5" fmla="*/ 75 h 75"/>
                <a:gd name="T6" fmla="*/ 0 w 88"/>
                <a:gd name="T7" fmla="*/ 47 h 75"/>
                <a:gd name="T8" fmla="*/ 4 w 88"/>
                <a:gd name="T9" fmla="*/ 11 h 75"/>
                <a:gd name="T10" fmla="*/ 36 w 88"/>
                <a:gd name="T11" fmla="*/ 14 h 75"/>
                <a:gd name="T12" fmla="*/ 37 w 88"/>
                <a:gd name="T13" fmla="*/ 6 h 75"/>
                <a:gd name="T14" fmla="*/ 48 w 88"/>
                <a:gd name="T15" fmla="*/ 0 h 75"/>
                <a:gd name="T16" fmla="*/ 88 w 88"/>
                <a:gd name="T17" fmla="*/ 30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75">
                  <a:moveTo>
                    <a:pt x="88" y="30"/>
                  </a:moveTo>
                  <a:lnTo>
                    <a:pt x="86" y="62"/>
                  </a:lnTo>
                  <a:lnTo>
                    <a:pt x="28" y="75"/>
                  </a:lnTo>
                  <a:lnTo>
                    <a:pt x="0" y="47"/>
                  </a:lnTo>
                  <a:lnTo>
                    <a:pt x="4" y="11"/>
                  </a:lnTo>
                  <a:lnTo>
                    <a:pt x="36" y="14"/>
                  </a:lnTo>
                  <a:lnTo>
                    <a:pt x="37" y="6"/>
                  </a:lnTo>
                  <a:lnTo>
                    <a:pt x="48" y="0"/>
                  </a:lnTo>
                  <a:lnTo>
                    <a:pt x="88" y="30"/>
                  </a:lnTo>
                  <a:close/>
                </a:path>
              </a:pathLst>
            </a:custGeom>
            <a:solidFill>
              <a:srgbClr val="E4D2B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3" name="ïšḷîḋè">
              <a:extLst>
                <a:ext uri="{FF2B5EF4-FFF2-40B4-BE49-F238E27FC236}">
                  <a16:creationId xmlns:a16="http://schemas.microsoft.com/office/drawing/2014/main" id="{DEABF0D5-D318-4F3A-82CC-91A359181DE2}"/>
                </a:ext>
              </a:extLst>
            </p:cNvPr>
            <p:cNvSpPr/>
            <p:nvPr/>
          </p:nvSpPr>
          <p:spPr bwMode="auto">
            <a:xfrm>
              <a:off x="8472488" y="3971925"/>
              <a:ext cx="387350" cy="1277938"/>
            </a:xfrm>
            <a:custGeom>
              <a:avLst/>
              <a:gdLst>
                <a:gd name="T0" fmla="*/ 232 w 244"/>
                <a:gd name="T1" fmla="*/ 38 h 805"/>
                <a:gd name="T2" fmla="*/ 244 w 244"/>
                <a:gd name="T3" fmla="*/ 321 h 805"/>
                <a:gd name="T4" fmla="*/ 209 w 244"/>
                <a:gd name="T5" fmla="*/ 801 h 805"/>
                <a:gd name="T6" fmla="*/ 155 w 244"/>
                <a:gd name="T7" fmla="*/ 805 h 805"/>
                <a:gd name="T8" fmla="*/ 90 w 244"/>
                <a:gd name="T9" fmla="*/ 368 h 805"/>
                <a:gd name="T10" fmla="*/ 0 w 244"/>
                <a:gd name="T11" fmla="*/ 0 h 805"/>
                <a:gd name="T12" fmla="*/ 232 w 244"/>
                <a:gd name="T13" fmla="*/ 38 h 805"/>
              </a:gdLst>
              <a:ahLst/>
              <a:cxnLst>
                <a:cxn ang="0">
                  <a:pos x="T0" y="T1"/>
                </a:cxn>
                <a:cxn ang="0">
                  <a:pos x="T2" y="T3"/>
                </a:cxn>
                <a:cxn ang="0">
                  <a:pos x="T4" y="T5"/>
                </a:cxn>
                <a:cxn ang="0">
                  <a:pos x="T6" y="T7"/>
                </a:cxn>
                <a:cxn ang="0">
                  <a:pos x="T8" y="T9"/>
                </a:cxn>
                <a:cxn ang="0">
                  <a:pos x="T10" y="T11"/>
                </a:cxn>
                <a:cxn ang="0">
                  <a:pos x="T12" y="T13"/>
                </a:cxn>
              </a:cxnLst>
              <a:rect l="0" t="0" r="r" b="b"/>
              <a:pathLst>
                <a:path w="244" h="805">
                  <a:moveTo>
                    <a:pt x="232" y="38"/>
                  </a:moveTo>
                  <a:lnTo>
                    <a:pt x="244" y="321"/>
                  </a:lnTo>
                  <a:lnTo>
                    <a:pt x="209" y="801"/>
                  </a:lnTo>
                  <a:lnTo>
                    <a:pt x="155" y="805"/>
                  </a:lnTo>
                  <a:lnTo>
                    <a:pt x="90" y="368"/>
                  </a:lnTo>
                  <a:lnTo>
                    <a:pt x="0" y="0"/>
                  </a:lnTo>
                  <a:lnTo>
                    <a:pt x="232" y="38"/>
                  </a:ln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4" name="ïŝľïḑè">
              <a:extLst>
                <a:ext uri="{FF2B5EF4-FFF2-40B4-BE49-F238E27FC236}">
                  <a16:creationId xmlns:a16="http://schemas.microsoft.com/office/drawing/2014/main" id="{80BDD262-6735-4F58-B243-60DE5FF18E1D}"/>
                </a:ext>
              </a:extLst>
            </p:cNvPr>
            <p:cNvSpPr/>
            <p:nvPr/>
          </p:nvSpPr>
          <p:spPr bwMode="auto">
            <a:xfrm>
              <a:off x="8718551" y="5233988"/>
              <a:ext cx="139700" cy="92075"/>
            </a:xfrm>
            <a:custGeom>
              <a:avLst/>
              <a:gdLst>
                <a:gd name="T0" fmla="*/ 1 w 88"/>
                <a:gd name="T1" fmla="*/ 32 h 58"/>
                <a:gd name="T2" fmla="*/ 61 w 88"/>
                <a:gd name="T3" fmla="*/ 58 h 58"/>
                <a:gd name="T4" fmla="*/ 88 w 88"/>
                <a:gd name="T5" fmla="*/ 26 h 58"/>
                <a:gd name="T6" fmla="*/ 57 w 88"/>
                <a:gd name="T7" fmla="*/ 0 h 58"/>
                <a:gd name="T8" fmla="*/ 0 w 88"/>
                <a:gd name="T9" fmla="*/ 4 h 58"/>
                <a:gd name="T10" fmla="*/ 1 w 88"/>
                <a:gd name="T11" fmla="*/ 32 h 58"/>
              </a:gdLst>
              <a:ahLst/>
              <a:cxnLst>
                <a:cxn ang="0">
                  <a:pos x="T0" y="T1"/>
                </a:cxn>
                <a:cxn ang="0">
                  <a:pos x="T2" y="T3"/>
                </a:cxn>
                <a:cxn ang="0">
                  <a:pos x="T4" y="T5"/>
                </a:cxn>
                <a:cxn ang="0">
                  <a:pos x="T6" y="T7"/>
                </a:cxn>
                <a:cxn ang="0">
                  <a:pos x="T8" y="T9"/>
                </a:cxn>
                <a:cxn ang="0">
                  <a:pos x="T10" y="T11"/>
                </a:cxn>
              </a:cxnLst>
              <a:rect l="0" t="0" r="r" b="b"/>
              <a:pathLst>
                <a:path w="88" h="58">
                  <a:moveTo>
                    <a:pt x="1" y="32"/>
                  </a:moveTo>
                  <a:lnTo>
                    <a:pt x="61" y="58"/>
                  </a:lnTo>
                  <a:lnTo>
                    <a:pt x="88" y="26"/>
                  </a:lnTo>
                  <a:lnTo>
                    <a:pt x="57" y="0"/>
                  </a:lnTo>
                  <a:lnTo>
                    <a:pt x="0" y="4"/>
                  </a:lnTo>
                  <a:lnTo>
                    <a:pt x="1" y="32"/>
                  </a:lnTo>
                  <a:close/>
                </a:path>
              </a:pathLst>
            </a:custGeom>
            <a:solidFill>
              <a:srgbClr val="55636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5" name="islidê">
              <a:extLst>
                <a:ext uri="{FF2B5EF4-FFF2-40B4-BE49-F238E27FC236}">
                  <a16:creationId xmlns:a16="http://schemas.microsoft.com/office/drawing/2014/main" id="{E38E09C0-3D7E-4EA3-A2BE-820986F6FB24}"/>
                </a:ext>
              </a:extLst>
            </p:cNvPr>
            <p:cNvSpPr/>
            <p:nvPr/>
          </p:nvSpPr>
          <p:spPr bwMode="auto">
            <a:xfrm>
              <a:off x="8220076" y="3838575"/>
              <a:ext cx="381000" cy="1385888"/>
            </a:xfrm>
            <a:custGeom>
              <a:avLst/>
              <a:gdLst>
                <a:gd name="T0" fmla="*/ 12 w 240"/>
                <a:gd name="T1" fmla="*/ 22 h 873"/>
                <a:gd name="T2" fmla="*/ 0 w 240"/>
                <a:gd name="T3" fmla="*/ 236 h 873"/>
                <a:gd name="T4" fmla="*/ 36 w 240"/>
                <a:gd name="T5" fmla="*/ 871 h 873"/>
                <a:gd name="T6" fmla="*/ 88 w 240"/>
                <a:gd name="T7" fmla="*/ 873 h 873"/>
                <a:gd name="T8" fmla="*/ 169 w 240"/>
                <a:gd name="T9" fmla="*/ 457 h 873"/>
                <a:gd name="T10" fmla="*/ 240 w 240"/>
                <a:gd name="T11" fmla="*/ 0 h 873"/>
                <a:gd name="T12" fmla="*/ 12 w 240"/>
                <a:gd name="T13" fmla="*/ 22 h 873"/>
              </a:gdLst>
              <a:ahLst/>
              <a:cxnLst>
                <a:cxn ang="0">
                  <a:pos x="T0" y="T1"/>
                </a:cxn>
                <a:cxn ang="0">
                  <a:pos x="T2" y="T3"/>
                </a:cxn>
                <a:cxn ang="0">
                  <a:pos x="T4" y="T5"/>
                </a:cxn>
                <a:cxn ang="0">
                  <a:pos x="T6" y="T7"/>
                </a:cxn>
                <a:cxn ang="0">
                  <a:pos x="T8" y="T9"/>
                </a:cxn>
                <a:cxn ang="0">
                  <a:pos x="T10" y="T11"/>
                </a:cxn>
                <a:cxn ang="0">
                  <a:pos x="T12" y="T13"/>
                </a:cxn>
              </a:cxnLst>
              <a:rect l="0" t="0" r="r" b="b"/>
              <a:pathLst>
                <a:path w="240" h="873">
                  <a:moveTo>
                    <a:pt x="12" y="22"/>
                  </a:moveTo>
                  <a:lnTo>
                    <a:pt x="0" y="236"/>
                  </a:lnTo>
                  <a:lnTo>
                    <a:pt x="36" y="871"/>
                  </a:lnTo>
                  <a:lnTo>
                    <a:pt x="88" y="873"/>
                  </a:lnTo>
                  <a:lnTo>
                    <a:pt x="169" y="457"/>
                  </a:lnTo>
                  <a:lnTo>
                    <a:pt x="240" y="0"/>
                  </a:lnTo>
                  <a:lnTo>
                    <a:pt x="12" y="22"/>
                  </a:lnTo>
                  <a:close/>
                </a:path>
              </a:pathLst>
            </a:custGeom>
            <a:solidFill>
              <a:srgbClr val="BABCB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6" name="íšļïḋe">
              <a:extLst>
                <a:ext uri="{FF2B5EF4-FFF2-40B4-BE49-F238E27FC236}">
                  <a16:creationId xmlns:a16="http://schemas.microsoft.com/office/drawing/2014/main" id="{ADEA8A98-A178-499C-A0BD-E4BA924B9DF7}"/>
                </a:ext>
              </a:extLst>
            </p:cNvPr>
            <p:cNvSpPr/>
            <p:nvPr/>
          </p:nvSpPr>
          <p:spPr bwMode="auto">
            <a:xfrm>
              <a:off x="8220076" y="5210175"/>
              <a:ext cx="139700" cy="92075"/>
            </a:xfrm>
            <a:custGeom>
              <a:avLst/>
              <a:gdLst>
                <a:gd name="T0" fmla="*/ 87 w 88"/>
                <a:gd name="T1" fmla="*/ 32 h 58"/>
                <a:gd name="T2" fmla="*/ 28 w 88"/>
                <a:gd name="T3" fmla="*/ 58 h 58"/>
                <a:gd name="T4" fmla="*/ 0 w 88"/>
                <a:gd name="T5" fmla="*/ 28 h 58"/>
                <a:gd name="T6" fmla="*/ 31 w 88"/>
                <a:gd name="T7" fmla="*/ 0 h 58"/>
                <a:gd name="T8" fmla="*/ 88 w 88"/>
                <a:gd name="T9" fmla="*/ 3 h 58"/>
                <a:gd name="T10" fmla="*/ 87 w 88"/>
                <a:gd name="T11" fmla="*/ 32 h 58"/>
              </a:gdLst>
              <a:ahLst/>
              <a:cxnLst>
                <a:cxn ang="0">
                  <a:pos x="T0" y="T1"/>
                </a:cxn>
                <a:cxn ang="0">
                  <a:pos x="T2" y="T3"/>
                </a:cxn>
                <a:cxn ang="0">
                  <a:pos x="T4" y="T5"/>
                </a:cxn>
                <a:cxn ang="0">
                  <a:pos x="T6" y="T7"/>
                </a:cxn>
                <a:cxn ang="0">
                  <a:pos x="T8" y="T9"/>
                </a:cxn>
                <a:cxn ang="0">
                  <a:pos x="T10" y="T11"/>
                </a:cxn>
              </a:cxnLst>
              <a:rect l="0" t="0" r="r" b="b"/>
              <a:pathLst>
                <a:path w="88" h="58">
                  <a:moveTo>
                    <a:pt x="87" y="32"/>
                  </a:moveTo>
                  <a:lnTo>
                    <a:pt x="28" y="58"/>
                  </a:lnTo>
                  <a:lnTo>
                    <a:pt x="0" y="28"/>
                  </a:lnTo>
                  <a:lnTo>
                    <a:pt x="31" y="0"/>
                  </a:lnTo>
                  <a:lnTo>
                    <a:pt x="88" y="3"/>
                  </a:lnTo>
                  <a:lnTo>
                    <a:pt x="87" y="32"/>
                  </a:lnTo>
                  <a:close/>
                </a:path>
              </a:pathLst>
            </a:custGeom>
            <a:solidFill>
              <a:srgbClr val="55636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7" name="îŝľiḍê">
              <a:extLst>
                <a:ext uri="{FF2B5EF4-FFF2-40B4-BE49-F238E27FC236}">
                  <a16:creationId xmlns:a16="http://schemas.microsoft.com/office/drawing/2014/main" id="{5CA9B4B3-CF93-4001-8EB1-1B12D4829231}"/>
                </a:ext>
              </a:extLst>
            </p:cNvPr>
            <p:cNvSpPr/>
            <p:nvPr/>
          </p:nvSpPr>
          <p:spPr bwMode="auto">
            <a:xfrm>
              <a:off x="8143876" y="2846388"/>
              <a:ext cx="814388" cy="1281113"/>
            </a:xfrm>
            <a:custGeom>
              <a:avLst/>
              <a:gdLst>
                <a:gd name="T0" fmla="*/ 333 w 459"/>
                <a:gd name="T1" fmla="*/ 16 h 723"/>
                <a:gd name="T2" fmla="*/ 183 w 459"/>
                <a:gd name="T3" fmla="*/ 0 h 723"/>
                <a:gd name="T4" fmla="*/ 43 w 459"/>
                <a:gd name="T5" fmla="*/ 207 h 723"/>
                <a:gd name="T6" fmla="*/ 0 w 459"/>
                <a:gd name="T7" fmla="*/ 622 h 723"/>
                <a:gd name="T8" fmla="*/ 111 w 459"/>
                <a:gd name="T9" fmla="*/ 709 h 723"/>
                <a:gd name="T10" fmla="*/ 404 w 459"/>
                <a:gd name="T11" fmla="*/ 673 h 723"/>
                <a:gd name="T12" fmla="*/ 449 w 459"/>
                <a:gd name="T13" fmla="*/ 551 h 723"/>
                <a:gd name="T14" fmla="*/ 427 w 459"/>
                <a:gd name="T15" fmla="*/ 371 h 723"/>
                <a:gd name="T16" fmla="*/ 333 w 459"/>
                <a:gd name="T17" fmla="*/ 16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9" h="723">
                  <a:moveTo>
                    <a:pt x="333" y="16"/>
                  </a:moveTo>
                  <a:cubicBezTo>
                    <a:pt x="183" y="0"/>
                    <a:pt x="183" y="0"/>
                    <a:pt x="183" y="0"/>
                  </a:cubicBezTo>
                  <a:cubicBezTo>
                    <a:pt x="183" y="0"/>
                    <a:pt x="100" y="9"/>
                    <a:pt x="43" y="207"/>
                  </a:cubicBezTo>
                  <a:cubicBezTo>
                    <a:pt x="12" y="317"/>
                    <a:pt x="2" y="490"/>
                    <a:pt x="0" y="622"/>
                  </a:cubicBezTo>
                  <a:cubicBezTo>
                    <a:pt x="4" y="641"/>
                    <a:pt x="24" y="723"/>
                    <a:pt x="111" y="709"/>
                  </a:cubicBezTo>
                  <a:cubicBezTo>
                    <a:pt x="260" y="685"/>
                    <a:pt x="339" y="661"/>
                    <a:pt x="404" y="673"/>
                  </a:cubicBezTo>
                  <a:cubicBezTo>
                    <a:pt x="459" y="685"/>
                    <a:pt x="455" y="609"/>
                    <a:pt x="449" y="551"/>
                  </a:cubicBezTo>
                  <a:cubicBezTo>
                    <a:pt x="427" y="371"/>
                    <a:pt x="427" y="371"/>
                    <a:pt x="427" y="371"/>
                  </a:cubicBezTo>
                  <a:lnTo>
                    <a:pt x="333" y="16"/>
                  </a:lnTo>
                  <a:close/>
                </a:path>
              </a:pathLst>
            </a:custGeom>
            <a:solidFill>
              <a:srgbClr val="8CABE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8" name="ïṡľîḑê">
              <a:extLst>
                <a:ext uri="{FF2B5EF4-FFF2-40B4-BE49-F238E27FC236}">
                  <a16:creationId xmlns:a16="http://schemas.microsoft.com/office/drawing/2014/main" id="{1762AB59-EE06-476E-BEA9-F177BD529413}"/>
                </a:ext>
              </a:extLst>
            </p:cNvPr>
            <p:cNvSpPr/>
            <p:nvPr/>
          </p:nvSpPr>
          <p:spPr bwMode="auto">
            <a:xfrm>
              <a:off x="8397876" y="2516188"/>
              <a:ext cx="342900" cy="381000"/>
            </a:xfrm>
            <a:custGeom>
              <a:avLst/>
              <a:gdLst>
                <a:gd name="T0" fmla="*/ 161 w 194"/>
                <a:gd name="T1" fmla="*/ 16 h 215"/>
                <a:gd name="T2" fmla="*/ 46 w 194"/>
                <a:gd name="T3" fmla="*/ 8 h 215"/>
                <a:gd name="T4" fmla="*/ 25 w 194"/>
                <a:gd name="T5" fmla="*/ 19 h 215"/>
                <a:gd name="T6" fmla="*/ 21 w 194"/>
                <a:gd name="T7" fmla="*/ 29 h 215"/>
                <a:gd name="T8" fmla="*/ 23 w 194"/>
                <a:gd name="T9" fmla="*/ 149 h 215"/>
                <a:gd name="T10" fmla="*/ 40 w 194"/>
                <a:gd name="T11" fmla="*/ 164 h 215"/>
                <a:gd name="T12" fmla="*/ 68 w 194"/>
                <a:gd name="T13" fmla="*/ 175 h 215"/>
                <a:gd name="T14" fmla="*/ 59 w 194"/>
                <a:gd name="T15" fmla="*/ 201 h 215"/>
                <a:gd name="T16" fmla="*/ 116 w 194"/>
                <a:gd name="T17" fmla="*/ 203 h 215"/>
                <a:gd name="T18" fmla="*/ 117 w 194"/>
                <a:gd name="T19" fmla="*/ 171 h 215"/>
                <a:gd name="T20" fmla="*/ 131 w 194"/>
                <a:gd name="T21" fmla="*/ 163 h 215"/>
                <a:gd name="T22" fmla="*/ 166 w 194"/>
                <a:gd name="T23" fmla="*/ 116 h 215"/>
                <a:gd name="T24" fmla="*/ 190 w 194"/>
                <a:gd name="T25" fmla="*/ 53 h 215"/>
                <a:gd name="T26" fmla="*/ 190 w 194"/>
                <a:gd name="T27" fmla="*/ 30 h 215"/>
                <a:gd name="T28" fmla="*/ 168 w 194"/>
                <a:gd name="T29" fmla="*/ 18 h 215"/>
                <a:gd name="T30" fmla="*/ 161 w 194"/>
                <a:gd name="T31" fmla="*/ 16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94" h="215">
                  <a:moveTo>
                    <a:pt x="161" y="16"/>
                  </a:moveTo>
                  <a:cubicBezTo>
                    <a:pt x="123" y="8"/>
                    <a:pt x="84" y="0"/>
                    <a:pt x="46" y="8"/>
                  </a:cubicBezTo>
                  <a:cubicBezTo>
                    <a:pt x="38" y="9"/>
                    <a:pt x="29" y="12"/>
                    <a:pt x="25" y="19"/>
                  </a:cubicBezTo>
                  <a:cubicBezTo>
                    <a:pt x="23" y="22"/>
                    <a:pt x="22" y="25"/>
                    <a:pt x="21" y="29"/>
                  </a:cubicBezTo>
                  <a:cubicBezTo>
                    <a:pt x="12" y="64"/>
                    <a:pt x="0" y="116"/>
                    <a:pt x="23" y="149"/>
                  </a:cubicBezTo>
                  <a:cubicBezTo>
                    <a:pt x="27" y="155"/>
                    <a:pt x="33" y="160"/>
                    <a:pt x="40" y="164"/>
                  </a:cubicBezTo>
                  <a:cubicBezTo>
                    <a:pt x="48" y="170"/>
                    <a:pt x="58" y="173"/>
                    <a:pt x="68" y="175"/>
                  </a:cubicBezTo>
                  <a:cubicBezTo>
                    <a:pt x="66" y="184"/>
                    <a:pt x="63" y="193"/>
                    <a:pt x="59" y="201"/>
                  </a:cubicBezTo>
                  <a:cubicBezTo>
                    <a:pt x="68" y="214"/>
                    <a:pt x="108" y="215"/>
                    <a:pt x="116" y="203"/>
                  </a:cubicBezTo>
                  <a:cubicBezTo>
                    <a:pt x="116" y="192"/>
                    <a:pt x="116" y="181"/>
                    <a:pt x="117" y="171"/>
                  </a:cubicBezTo>
                  <a:cubicBezTo>
                    <a:pt x="122" y="169"/>
                    <a:pt x="126" y="166"/>
                    <a:pt x="131" y="163"/>
                  </a:cubicBezTo>
                  <a:cubicBezTo>
                    <a:pt x="148" y="152"/>
                    <a:pt x="159" y="135"/>
                    <a:pt x="166" y="116"/>
                  </a:cubicBezTo>
                  <a:cubicBezTo>
                    <a:pt x="173" y="95"/>
                    <a:pt x="183" y="75"/>
                    <a:pt x="190" y="53"/>
                  </a:cubicBezTo>
                  <a:cubicBezTo>
                    <a:pt x="192" y="46"/>
                    <a:pt x="194" y="37"/>
                    <a:pt x="190" y="30"/>
                  </a:cubicBezTo>
                  <a:cubicBezTo>
                    <a:pt x="186" y="22"/>
                    <a:pt x="176" y="20"/>
                    <a:pt x="168" y="18"/>
                  </a:cubicBezTo>
                  <a:cubicBezTo>
                    <a:pt x="165" y="17"/>
                    <a:pt x="163" y="17"/>
                    <a:pt x="161" y="16"/>
                  </a:cubicBezTo>
                  <a:close/>
                </a:path>
              </a:pathLst>
            </a:custGeom>
            <a:solidFill>
              <a:srgbClr val="AA675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49" name="ïṣļiḑe">
              <a:extLst>
                <a:ext uri="{FF2B5EF4-FFF2-40B4-BE49-F238E27FC236}">
                  <a16:creationId xmlns:a16="http://schemas.microsoft.com/office/drawing/2014/main" id="{1204201B-9210-4A0B-95F6-D6BBF4CC3D67}"/>
                </a:ext>
              </a:extLst>
            </p:cNvPr>
            <p:cNvSpPr/>
            <p:nvPr/>
          </p:nvSpPr>
          <p:spPr bwMode="auto">
            <a:xfrm>
              <a:off x="8335963" y="2373313"/>
              <a:ext cx="449263" cy="341313"/>
            </a:xfrm>
            <a:custGeom>
              <a:avLst/>
              <a:gdLst>
                <a:gd name="T0" fmla="*/ 70 w 254"/>
                <a:gd name="T1" fmla="*/ 117 h 193"/>
                <a:gd name="T2" fmla="*/ 134 w 254"/>
                <a:gd name="T3" fmla="*/ 101 h 193"/>
                <a:gd name="T4" fmla="*/ 209 w 254"/>
                <a:gd name="T5" fmla="*/ 193 h 193"/>
                <a:gd name="T6" fmla="*/ 253 w 254"/>
                <a:gd name="T7" fmla="*/ 127 h 193"/>
                <a:gd name="T8" fmla="*/ 241 w 254"/>
                <a:gd name="T9" fmla="*/ 64 h 193"/>
                <a:gd name="T10" fmla="*/ 189 w 254"/>
                <a:gd name="T11" fmla="*/ 31 h 193"/>
                <a:gd name="T12" fmla="*/ 145 w 254"/>
                <a:gd name="T13" fmla="*/ 5 h 193"/>
                <a:gd name="T14" fmla="*/ 135 w 254"/>
                <a:gd name="T15" fmla="*/ 0 h 193"/>
                <a:gd name="T16" fmla="*/ 123 w 254"/>
                <a:gd name="T17" fmla="*/ 2 h 193"/>
                <a:gd name="T18" fmla="*/ 19 w 254"/>
                <a:gd name="T19" fmla="*/ 29 h 193"/>
                <a:gd name="T20" fmla="*/ 2 w 254"/>
                <a:gd name="T21" fmla="*/ 39 h 193"/>
                <a:gd name="T22" fmla="*/ 2 w 254"/>
                <a:gd name="T23" fmla="*/ 52 h 193"/>
                <a:gd name="T24" fmla="*/ 16 w 254"/>
                <a:gd name="T25" fmla="*/ 106 h 193"/>
                <a:gd name="T26" fmla="*/ 43 w 254"/>
                <a:gd name="T27" fmla="*/ 165 h 193"/>
                <a:gd name="T28" fmla="*/ 53 w 254"/>
                <a:gd name="T29" fmla="*/ 135 h 193"/>
                <a:gd name="T30" fmla="*/ 70 w 254"/>
                <a:gd name="T31" fmla="*/ 117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4" h="193">
                  <a:moveTo>
                    <a:pt x="70" y="117"/>
                  </a:moveTo>
                  <a:cubicBezTo>
                    <a:pt x="89" y="105"/>
                    <a:pt x="117" y="100"/>
                    <a:pt x="134" y="101"/>
                  </a:cubicBezTo>
                  <a:cubicBezTo>
                    <a:pt x="187" y="105"/>
                    <a:pt x="207" y="144"/>
                    <a:pt x="209" y="193"/>
                  </a:cubicBezTo>
                  <a:cubicBezTo>
                    <a:pt x="224" y="174"/>
                    <a:pt x="251" y="151"/>
                    <a:pt x="253" y="127"/>
                  </a:cubicBezTo>
                  <a:cubicBezTo>
                    <a:pt x="254" y="108"/>
                    <a:pt x="252" y="81"/>
                    <a:pt x="241" y="64"/>
                  </a:cubicBezTo>
                  <a:cubicBezTo>
                    <a:pt x="231" y="48"/>
                    <a:pt x="204" y="40"/>
                    <a:pt x="189" y="31"/>
                  </a:cubicBezTo>
                  <a:cubicBezTo>
                    <a:pt x="174" y="22"/>
                    <a:pt x="159" y="13"/>
                    <a:pt x="145" y="5"/>
                  </a:cubicBezTo>
                  <a:cubicBezTo>
                    <a:pt x="142" y="3"/>
                    <a:pt x="139" y="1"/>
                    <a:pt x="135" y="0"/>
                  </a:cubicBezTo>
                  <a:cubicBezTo>
                    <a:pt x="131" y="0"/>
                    <a:pt x="127" y="1"/>
                    <a:pt x="123" y="2"/>
                  </a:cubicBezTo>
                  <a:cubicBezTo>
                    <a:pt x="88" y="11"/>
                    <a:pt x="53" y="20"/>
                    <a:pt x="19" y="29"/>
                  </a:cubicBezTo>
                  <a:cubicBezTo>
                    <a:pt x="12" y="30"/>
                    <a:pt x="4" y="33"/>
                    <a:pt x="2" y="39"/>
                  </a:cubicBezTo>
                  <a:cubicBezTo>
                    <a:pt x="0" y="43"/>
                    <a:pt x="1" y="48"/>
                    <a:pt x="2" y="52"/>
                  </a:cubicBezTo>
                  <a:cubicBezTo>
                    <a:pt x="6" y="70"/>
                    <a:pt x="14" y="88"/>
                    <a:pt x="16" y="106"/>
                  </a:cubicBezTo>
                  <a:cubicBezTo>
                    <a:pt x="18" y="117"/>
                    <a:pt x="24" y="171"/>
                    <a:pt x="43" y="165"/>
                  </a:cubicBezTo>
                  <a:cubicBezTo>
                    <a:pt x="48" y="156"/>
                    <a:pt x="49" y="145"/>
                    <a:pt x="53" y="135"/>
                  </a:cubicBezTo>
                  <a:cubicBezTo>
                    <a:pt x="57" y="128"/>
                    <a:pt x="63" y="122"/>
                    <a:pt x="70" y="117"/>
                  </a:cubicBezTo>
                  <a:close/>
                </a:path>
              </a:pathLst>
            </a:custGeom>
            <a:solidFill>
              <a:srgbClr val="2929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0" name="ïšḷîḑê">
              <a:extLst>
                <a:ext uri="{FF2B5EF4-FFF2-40B4-BE49-F238E27FC236}">
                  <a16:creationId xmlns:a16="http://schemas.microsoft.com/office/drawing/2014/main" id="{3166EEC0-425F-4044-B873-EDA54FCAE933}"/>
                </a:ext>
              </a:extLst>
            </p:cNvPr>
            <p:cNvSpPr/>
            <p:nvPr/>
          </p:nvSpPr>
          <p:spPr bwMode="auto">
            <a:xfrm>
              <a:off x="7991476" y="2846388"/>
              <a:ext cx="476250" cy="811213"/>
            </a:xfrm>
            <a:custGeom>
              <a:avLst/>
              <a:gdLst>
                <a:gd name="T0" fmla="*/ 300 w 300"/>
                <a:gd name="T1" fmla="*/ 0 h 511"/>
                <a:gd name="T2" fmla="*/ 239 w 300"/>
                <a:gd name="T3" fmla="*/ 19 h 511"/>
                <a:gd name="T4" fmla="*/ 13 w 300"/>
                <a:gd name="T5" fmla="*/ 255 h 511"/>
                <a:gd name="T6" fmla="*/ 0 w 300"/>
                <a:gd name="T7" fmla="*/ 332 h 511"/>
                <a:gd name="T8" fmla="*/ 107 w 300"/>
                <a:gd name="T9" fmla="*/ 511 h 511"/>
                <a:gd name="T10" fmla="*/ 136 w 300"/>
                <a:gd name="T11" fmla="*/ 445 h 511"/>
                <a:gd name="T12" fmla="*/ 90 w 300"/>
                <a:gd name="T13" fmla="*/ 314 h 511"/>
                <a:gd name="T14" fmla="*/ 163 w 300"/>
                <a:gd name="T15" fmla="*/ 263 h 511"/>
                <a:gd name="T16" fmla="*/ 260 w 300"/>
                <a:gd name="T17" fmla="*/ 46 h 511"/>
                <a:gd name="T18" fmla="*/ 300 w 300"/>
                <a:gd name="T19" fmla="*/ 0 h 5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00" h="511">
                  <a:moveTo>
                    <a:pt x="300" y="0"/>
                  </a:moveTo>
                  <a:lnTo>
                    <a:pt x="239" y="19"/>
                  </a:lnTo>
                  <a:lnTo>
                    <a:pt x="13" y="255"/>
                  </a:lnTo>
                  <a:lnTo>
                    <a:pt x="0" y="332"/>
                  </a:lnTo>
                  <a:lnTo>
                    <a:pt x="107" y="511"/>
                  </a:lnTo>
                  <a:lnTo>
                    <a:pt x="136" y="445"/>
                  </a:lnTo>
                  <a:lnTo>
                    <a:pt x="90" y="314"/>
                  </a:lnTo>
                  <a:lnTo>
                    <a:pt x="163" y="263"/>
                  </a:lnTo>
                  <a:lnTo>
                    <a:pt x="260" y="46"/>
                  </a:lnTo>
                  <a:lnTo>
                    <a:pt x="300" y="0"/>
                  </a:lnTo>
                  <a:close/>
                </a:path>
              </a:pathLst>
            </a:custGeom>
            <a:solidFill>
              <a:srgbClr val="8CABE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1" name="íŝḷîďè">
              <a:extLst>
                <a:ext uri="{FF2B5EF4-FFF2-40B4-BE49-F238E27FC236}">
                  <a16:creationId xmlns:a16="http://schemas.microsoft.com/office/drawing/2014/main" id="{2CD66CB1-68D7-494D-9196-89D928170302}"/>
                </a:ext>
              </a:extLst>
            </p:cNvPr>
            <p:cNvSpPr/>
            <p:nvPr/>
          </p:nvSpPr>
          <p:spPr bwMode="auto">
            <a:xfrm>
              <a:off x="8677276" y="2132013"/>
              <a:ext cx="328613" cy="958850"/>
            </a:xfrm>
            <a:custGeom>
              <a:avLst/>
              <a:gdLst>
                <a:gd name="T0" fmla="*/ 0 w 207"/>
                <a:gd name="T1" fmla="*/ 482 h 604"/>
                <a:gd name="T2" fmla="*/ 115 w 207"/>
                <a:gd name="T3" fmla="*/ 358 h 604"/>
                <a:gd name="T4" fmla="*/ 87 w 207"/>
                <a:gd name="T5" fmla="*/ 22 h 604"/>
                <a:gd name="T6" fmla="*/ 139 w 207"/>
                <a:gd name="T7" fmla="*/ 0 h 604"/>
                <a:gd name="T8" fmla="*/ 207 w 207"/>
                <a:gd name="T9" fmla="*/ 342 h 604"/>
                <a:gd name="T10" fmla="*/ 186 w 207"/>
                <a:gd name="T11" fmla="*/ 426 h 604"/>
                <a:gd name="T12" fmla="*/ 57 w 207"/>
                <a:gd name="T13" fmla="*/ 604 h 604"/>
                <a:gd name="T14" fmla="*/ 0 w 207"/>
                <a:gd name="T15" fmla="*/ 482 h 60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7" h="604">
                  <a:moveTo>
                    <a:pt x="0" y="482"/>
                  </a:moveTo>
                  <a:lnTo>
                    <a:pt x="115" y="358"/>
                  </a:lnTo>
                  <a:lnTo>
                    <a:pt x="87" y="22"/>
                  </a:lnTo>
                  <a:lnTo>
                    <a:pt x="139" y="0"/>
                  </a:lnTo>
                  <a:lnTo>
                    <a:pt x="207" y="342"/>
                  </a:lnTo>
                  <a:lnTo>
                    <a:pt x="186" y="426"/>
                  </a:lnTo>
                  <a:lnTo>
                    <a:pt x="57" y="604"/>
                  </a:lnTo>
                  <a:lnTo>
                    <a:pt x="0" y="482"/>
                  </a:lnTo>
                  <a:close/>
                </a:path>
              </a:pathLst>
            </a:custGeom>
            <a:solidFill>
              <a:srgbClr val="8CABE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2" name="išļîďé">
              <a:extLst>
                <a:ext uri="{FF2B5EF4-FFF2-40B4-BE49-F238E27FC236}">
                  <a16:creationId xmlns:a16="http://schemas.microsoft.com/office/drawing/2014/main" id="{68A4318D-206E-43A4-BBD7-CA60F9E01FE2}"/>
                </a:ext>
              </a:extLst>
            </p:cNvPr>
            <p:cNvSpPr/>
            <p:nvPr/>
          </p:nvSpPr>
          <p:spPr bwMode="auto">
            <a:xfrm>
              <a:off x="7392988" y="5113338"/>
              <a:ext cx="109538" cy="198438"/>
            </a:xfrm>
            <a:custGeom>
              <a:avLst/>
              <a:gdLst>
                <a:gd name="T0" fmla="*/ 25 w 62"/>
                <a:gd name="T1" fmla="*/ 8 h 112"/>
                <a:gd name="T2" fmla="*/ 42 w 62"/>
                <a:gd name="T3" fmla="*/ 1 h 112"/>
                <a:gd name="T4" fmla="*/ 57 w 62"/>
                <a:gd name="T5" fmla="*/ 12 h 112"/>
                <a:gd name="T6" fmla="*/ 60 w 62"/>
                <a:gd name="T7" fmla="*/ 25 h 112"/>
                <a:gd name="T8" fmla="*/ 31 w 62"/>
                <a:gd name="T9" fmla="*/ 109 h 112"/>
                <a:gd name="T10" fmla="*/ 5 w 62"/>
                <a:gd name="T11" fmla="*/ 92 h 112"/>
                <a:gd name="T12" fmla="*/ 25 w 62"/>
                <a:gd name="T13" fmla="*/ 8 h 112"/>
              </a:gdLst>
              <a:ahLst/>
              <a:cxnLst>
                <a:cxn ang="0">
                  <a:pos x="T0" y="T1"/>
                </a:cxn>
                <a:cxn ang="0">
                  <a:pos x="T2" y="T3"/>
                </a:cxn>
                <a:cxn ang="0">
                  <a:pos x="T4" y="T5"/>
                </a:cxn>
                <a:cxn ang="0">
                  <a:pos x="T6" y="T7"/>
                </a:cxn>
                <a:cxn ang="0">
                  <a:pos x="T8" y="T9"/>
                </a:cxn>
                <a:cxn ang="0">
                  <a:pos x="T10" y="T11"/>
                </a:cxn>
                <a:cxn ang="0">
                  <a:pos x="T12" y="T13"/>
                </a:cxn>
              </a:cxnLst>
              <a:rect l="0" t="0" r="r" b="b"/>
              <a:pathLst>
                <a:path w="62" h="112">
                  <a:moveTo>
                    <a:pt x="25" y="8"/>
                  </a:moveTo>
                  <a:cubicBezTo>
                    <a:pt x="30" y="3"/>
                    <a:pt x="36" y="0"/>
                    <a:pt x="42" y="1"/>
                  </a:cubicBezTo>
                  <a:cubicBezTo>
                    <a:pt x="49" y="2"/>
                    <a:pt x="55" y="6"/>
                    <a:pt x="57" y="12"/>
                  </a:cubicBezTo>
                  <a:cubicBezTo>
                    <a:pt x="59" y="16"/>
                    <a:pt x="59" y="20"/>
                    <a:pt x="60" y="25"/>
                  </a:cubicBezTo>
                  <a:cubicBezTo>
                    <a:pt x="62" y="47"/>
                    <a:pt x="62" y="101"/>
                    <a:pt x="31" y="109"/>
                  </a:cubicBezTo>
                  <a:cubicBezTo>
                    <a:pt x="19" y="112"/>
                    <a:pt x="8" y="103"/>
                    <a:pt x="5" y="92"/>
                  </a:cubicBezTo>
                  <a:cubicBezTo>
                    <a:pt x="0" y="74"/>
                    <a:pt x="7" y="27"/>
                    <a:pt x="25" y="8"/>
                  </a:cubicBezTo>
                  <a:close/>
                </a:path>
              </a:pathLst>
            </a:custGeom>
            <a:solidFill>
              <a:srgbClr val="32364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3" name="ïṣlîdè">
              <a:extLst>
                <a:ext uri="{FF2B5EF4-FFF2-40B4-BE49-F238E27FC236}">
                  <a16:creationId xmlns:a16="http://schemas.microsoft.com/office/drawing/2014/main" id="{CAA74D72-C667-48DB-B82D-73C94BCE2F68}"/>
                </a:ext>
              </a:extLst>
            </p:cNvPr>
            <p:cNvSpPr/>
            <p:nvPr/>
          </p:nvSpPr>
          <p:spPr bwMode="auto">
            <a:xfrm>
              <a:off x="7418388" y="4524375"/>
              <a:ext cx="158750" cy="673100"/>
            </a:xfrm>
            <a:custGeom>
              <a:avLst/>
              <a:gdLst>
                <a:gd name="T0" fmla="*/ 0 w 90"/>
                <a:gd name="T1" fmla="*/ 0 h 380"/>
                <a:gd name="T2" fmla="*/ 1 w 90"/>
                <a:gd name="T3" fmla="*/ 137 h 380"/>
                <a:gd name="T4" fmla="*/ 7 w 90"/>
                <a:gd name="T5" fmla="*/ 321 h 380"/>
                <a:gd name="T6" fmla="*/ 7 w 90"/>
                <a:gd name="T7" fmla="*/ 364 h 380"/>
                <a:gd name="T8" fmla="*/ 33 w 90"/>
                <a:gd name="T9" fmla="*/ 373 h 380"/>
                <a:gd name="T10" fmla="*/ 48 w 90"/>
                <a:gd name="T11" fmla="*/ 327 h 380"/>
                <a:gd name="T12" fmla="*/ 70 w 90"/>
                <a:gd name="T13" fmla="*/ 197 h 380"/>
                <a:gd name="T14" fmla="*/ 68 w 90"/>
                <a:gd name="T15" fmla="*/ 124 h 380"/>
                <a:gd name="T16" fmla="*/ 90 w 90"/>
                <a:gd name="T17" fmla="*/ 9 h 380"/>
                <a:gd name="T18" fmla="*/ 0 w 90"/>
                <a:gd name="T19" fmla="*/ 0 h 3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0" h="380">
                  <a:moveTo>
                    <a:pt x="0" y="0"/>
                  </a:moveTo>
                  <a:cubicBezTo>
                    <a:pt x="1" y="137"/>
                    <a:pt x="1" y="137"/>
                    <a:pt x="1" y="137"/>
                  </a:cubicBezTo>
                  <a:cubicBezTo>
                    <a:pt x="0" y="199"/>
                    <a:pt x="9" y="260"/>
                    <a:pt x="7" y="321"/>
                  </a:cubicBezTo>
                  <a:cubicBezTo>
                    <a:pt x="7" y="335"/>
                    <a:pt x="3" y="350"/>
                    <a:pt x="7" y="364"/>
                  </a:cubicBezTo>
                  <a:cubicBezTo>
                    <a:pt x="10" y="378"/>
                    <a:pt x="21" y="380"/>
                    <a:pt x="33" y="373"/>
                  </a:cubicBezTo>
                  <a:cubicBezTo>
                    <a:pt x="48" y="364"/>
                    <a:pt x="45" y="342"/>
                    <a:pt x="48" y="327"/>
                  </a:cubicBezTo>
                  <a:cubicBezTo>
                    <a:pt x="55" y="283"/>
                    <a:pt x="63" y="240"/>
                    <a:pt x="70" y="197"/>
                  </a:cubicBezTo>
                  <a:cubicBezTo>
                    <a:pt x="74" y="176"/>
                    <a:pt x="67" y="146"/>
                    <a:pt x="68" y="124"/>
                  </a:cubicBezTo>
                  <a:cubicBezTo>
                    <a:pt x="90" y="9"/>
                    <a:pt x="90" y="9"/>
                    <a:pt x="90" y="9"/>
                  </a:cubicBezTo>
                  <a:lnTo>
                    <a:pt x="0" y="0"/>
                  </a:lnTo>
                  <a:close/>
                </a:path>
              </a:pathLst>
            </a:custGeom>
            <a:solidFill>
              <a:srgbClr val="EAC1A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4" name="ïṩľídé">
              <a:extLst>
                <a:ext uri="{FF2B5EF4-FFF2-40B4-BE49-F238E27FC236}">
                  <a16:creationId xmlns:a16="http://schemas.microsoft.com/office/drawing/2014/main" id="{B3B97143-23FD-4A45-9451-BE58B48AE367}"/>
                </a:ext>
              </a:extLst>
            </p:cNvPr>
            <p:cNvSpPr/>
            <p:nvPr/>
          </p:nvSpPr>
          <p:spPr bwMode="auto">
            <a:xfrm>
              <a:off x="7353301" y="3795713"/>
              <a:ext cx="342900" cy="1250950"/>
            </a:xfrm>
            <a:custGeom>
              <a:avLst/>
              <a:gdLst>
                <a:gd name="T0" fmla="*/ 216 w 216"/>
                <a:gd name="T1" fmla="*/ 210 h 788"/>
                <a:gd name="T2" fmla="*/ 149 w 216"/>
                <a:gd name="T3" fmla="*/ 507 h 788"/>
                <a:gd name="T4" fmla="*/ 136 w 216"/>
                <a:gd name="T5" fmla="*/ 788 h 788"/>
                <a:gd name="T6" fmla="*/ 28 w 216"/>
                <a:gd name="T7" fmla="*/ 786 h 788"/>
                <a:gd name="T8" fmla="*/ 0 w 216"/>
                <a:gd name="T9" fmla="*/ 0 h 788"/>
                <a:gd name="T10" fmla="*/ 206 w 216"/>
                <a:gd name="T11" fmla="*/ 5 h 788"/>
                <a:gd name="T12" fmla="*/ 216 w 216"/>
                <a:gd name="T13" fmla="*/ 210 h 788"/>
              </a:gdLst>
              <a:ahLst/>
              <a:cxnLst>
                <a:cxn ang="0">
                  <a:pos x="T0" y="T1"/>
                </a:cxn>
                <a:cxn ang="0">
                  <a:pos x="T2" y="T3"/>
                </a:cxn>
                <a:cxn ang="0">
                  <a:pos x="T4" y="T5"/>
                </a:cxn>
                <a:cxn ang="0">
                  <a:pos x="T6" y="T7"/>
                </a:cxn>
                <a:cxn ang="0">
                  <a:pos x="T8" y="T9"/>
                </a:cxn>
                <a:cxn ang="0">
                  <a:pos x="T10" y="T11"/>
                </a:cxn>
                <a:cxn ang="0">
                  <a:pos x="T12" y="T13"/>
                </a:cxn>
              </a:cxnLst>
              <a:rect l="0" t="0" r="r" b="b"/>
              <a:pathLst>
                <a:path w="216" h="788">
                  <a:moveTo>
                    <a:pt x="216" y="210"/>
                  </a:moveTo>
                  <a:lnTo>
                    <a:pt x="149" y="507"/>
                  </a:lnTo>
                  <a:lnTo>
                    <a:pt x="136" y="788"/>
                  </a:lnTo>
                  <a:lnTo>
                    <a:pt x="28" y="786"/>
                  </a:lnTo>
                  <a:lnTo>
                    <a:pt x="0" y="0"/>
                  </a:lnTo>
                  <a:lnTo>
                    <a:pt x="206" y="5"/>
                  </a:lnTo>
                  <a:lnTo>
                    <a:pt x="216" y="210"/>
                  </a:lnTo>
                  <a:close/>
                </a:path>
              </a:pathLst>
            </a:custGeom>
            <a:solidFill>
              <a:srgbClr val="2929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5" name="islîďè">
              <a:extLst>
                <a:ext uri="{FF2B5EF4-FFF2-40B4-BE49-F238E27FC236}">
                  <a16:creationId xmlns:a16="http://schemas.microsoft.com/office/drawing/2014/main" id="{4DC95554-DD80-4BE9-A424-C1961314ACE1}"/>
                </a:ext>
              </a:extLst>
            </p:cNvPr>
            <p:cNvSpPr/>
            <p:nvPr/>
          </p:nvSpPr>
          <p:spPr bwMode="auto">
            <a:xfrm>
              <a:off x="7146926" y="5103813"/>
              <a:ext cx="111125" cy="198438"/>
            </a:xfrm>
            <a:custGeom>
              <a:avLst/>
              <a:gdLst>
                <a:gd name="T0" fmla="*/ 28 w 63"/>
                <a:gd name="T1" fmla="*/ 8 h 112"/>
                <a:gd name="T2" fmla="*/ 46 w 63"/>
                <a:gd name="T3" fmla="*/ 2 h 112"/>
                <a:gd name="T4" fmla="*/ 60 w 63"/>
                <a:gd name="T5" fmla="*/ 14 h 112"/>
                <a:gd name="T6" fmla="*/ 62 w 63"/>
                <a:gd name="T7" fmla="*/ 27 h 112"/>
                <a:gd name="T8" fmla="*/ 30 w 63"/>
                <a:gd name="T9" fmla="*/ 109 h 112"/>
                <a:gd name="T10" fmla="*/ 5 w 63"/>
                <a:gd name="T11" fmla="*/ 90 h 112"/>
                <a:gd name="T12" fmla="*/ 28 w 63"/>
                <a:gd name="T13" fmla="*/ 8 h 112"/>
              </a:gdLst>
              <a:ahLst/>
              <a:cxnLst>
                <a:cxn ang="0">
                  <a:pos x="T0" y="T1"/>
                </a:cxn>
                <a:cxn ang="0">
                  <a:pos x="T2" y="T3"/>
                </a:cxn>
                <a:cxn ang="0">
                  <a:pos x="T4" y="T5"/>
                </a:cxn>
                <a:cxn ang="0">
                  <a:pos x="T6" y="T7"/>
                </a:cxn>
                <a:cxn ang="0">
                  <a:pos x="T8" y="T9"/>
                </a:cxn>
                <a:cxn ang="0">
                  <a:pos x="T10" y="T11"/>
                </a:cxn>
                <a:cxn ang="0">
                  <a:pos x="T12" y="T13"/>
                </a:cxn>
              </a:cxnLst>
              <a:rect l="0" t="0" r="r" b="b"/>
              <a:pathLst>
                <a:path w="63" h="112">
                  <a:moveTo>
                    <a:pt x="28" y="8"/>
                  </a:moveTo>
                  <a:cubicBezTo>
                    <a:pt x="33" y="3"/>
                    <a:pt x="39" y="0"/>
                    <a:pt x="46" y="2"/>
                  </a:cubicBezTo>
                  <a:cubicBezTo>
                    <a:pt x="52" y="3"/>
                    <a:pt x="58" y="8"/>
                    <a:pt x="60" y="14"/>
                  </a:cubicBezTo>
                  <a:cubicBezTo>
                    <a:pt x="62" y="18"/>
                    <a:pt x="62" y="22"/>
                    <a:pt x="62" y="27"/>
                  </a:cubicBezTo>
                  <a:cubicBezTo>
                    <a:pt x="63" y="50"/>
                    <a:pt x="61" y="103"/>
                    <a:pt x="30" y="109"/>
                  </a:cubicBezTo>
                  <a:cubicBezTo>
                    <a:pt x="17" y="112"/>
                    <a:pt x="7" y="102"/>
                    <a:pt x="5" y="90"/>
                  </a:cubicBezTo>
                  <a:cubicBezTo>
                    <a:pt x="0" y="73"/>
                    <a:pt x="10" y="26"/>
                    <a:pt x="28" y="8"/>
                  </a:cubicBezTo>
                  <a:close/>
                </a:path>
              </a:pathLst>
            </a:custGeom>
            <a:solidFill>
              <a:srgbClr val="32364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6" name="íslîďé">
              <a:extLst>
                <a:ext uri="{FF2B5EF4-FFF2-40B4-BE49-F238E27FC236}">
                  <a16:creationId xmlns:a16="http://schemas.microsoft.com/office/drawing/2014/main" id="{A05D3806-FB7D-4FAC-8207-7CEC3E86EC24}"/>
                </a:ext>
              </a:extLst>
            </p:cNvPr>
            <p:cNvSpPr/>
            <p:nvPr/>
          </p:nvSpPr>
          <p:spPr bwMode="auto">
            <a:xfrm>
              <a:off x="7123113" y="4557713"/>
              <a:ext cx="161925" cy="658813"/>
            </a:xfrm>
            <a:custGeom>
              <a:avLst/>
              <a:gdLst>
                <a:gd name="T0" fmla="*/ 91 w 91"/>
                <a:gd name="T1" fmla="*/ 0 h 372"/>
                <a:gd name="T2" fmla="*/ 83 w 91"/>
                <a:gd name="T3" fmla="*/ 137 h 372"/>
                <a:gd name="T4" fmla="*/ 73 w 91"/>
                <a:gd name="T5" fmla="*/ 252 h 372"/>
                <a:gd name="T6" fmla="*/ 57 w 91"/>
                <a:gd name="T7" fmla="*/ 356 h 372"/>
                <a:gd name="T8" fmla="*/ 31 w 91"/>
                <a:gd name="T9" fmla="*/ 360 h 372"/>
                <a:gd name="T10" fmla="*/ 27 w 91"/>
                <a:gd name="T11" fmla="*/ 324 h 372"/>
                <a:gd name="T12" fmla="*/ 11 w 91"/>
                <a:gd name="T13" fmla="*/ 194 h 372"/>
                <a:gd name="T14" fmla="*/ 16 w 91"/>
                <a:gd name="T15" fmla="*/ 122 h 372"/>
                <a:gd name="T16" fmla="*/ 0 w 91"/>
                <a:gd name="T17" fmla="*/ 5 h 372"/>
                <a:gd name="T18" fmla="*/ 91 w 91"/>
                <a:gd name="T19" fmla="*/ 0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1" h="372">
                  <a:moveTo>
                    <a:pt x="91" y="0"/>
                  </a:moveTo>
                  <a:cubicBezTo>
                    <a:pt x="83" y="137"/>
                    <a:pt x="83" y="137"/>
                    <a:pt x="83" y="137"/>
                  </a:cubicBezTo>
                  <a:cubicBezTo>
                    <a:pt x="82" y="176"/>
                    <a:pt x="77" y="214"/>
                    <a:pt x="73" y="252"/>
                  </a:cubicBezTo>
                  <a:cubicBezTo>
                    <a:pt x="69" y="287"/>
                    <a:pt x="75" y="324"/>
                    <a:pt x="57" y="356"/>
                  </a:cubicBezTo>
                  <a:cubicBezTo>
                    <a:pt x="51" y="366"/>
                    <a:pt x="39" y="372"/>
                    <a:pt x="31" y="360"/>
                  </a:cubicBezTo>
                  <a:cubicBezTo>
                    <a:pt x="25" y="351"/>
                    <a:pt x="28" y="335"/>
                    <a:pt x="27" y="324"/>
                  </a:cubicBezTo>
                  <a:cubicBezTo>
                    <a:pt x="22" y="281"/>
                    <a:pt x="16" y="237"/>
                    <a:pt x="11" y="194"/>
                  </a:cubicBezTo>
                  <a:cubicBezTo>
                    <a:pt x="8" y="172"/>
                    <a:pt x="17" y="143"/>
                    <a:pt x="16" y="122"/>
                  </a:cubicBezTo>
                  <a:cubicBezTo>
                    <a:pt x="0" y="5"/>
                    <a:pt x="0" y="5"/>
                    <a:pt x="0" y="5"/>
                  </a:cubicBezTo>
                  <a:lnTo>
                    <a:pt x="91" y="0"/>
                  </a:lnTo>
                  <a:close/>
                </a:path>
              </a:pathLst>
            </a:custGeom>
            <a:solidFill>
              <a:srgbClr val="EAC1A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7" name="i$ľiḑé">
              <a:extLst>
                <a:ext uri="{FF2B5EF4-FFF2-40B4-BE49-F238E27FC236}">
                  <a16:creationId xmlns:a16="http://schemas.microsoft.com/office/drawing/2014/main" id="{DB7C975B-2C6B-4831-9102-62ECDB71596B}"/>
                </a:ext>
              </a:extLst>
            </p:cNvPr>
            <p:cNvSpPr/>
            <p:nvPr/>
          </p:nvSpPr>
          <p:spPr bwMode="auto">
            <a:xfrm>
              <a:off x="7058026" y="3806825"/>
              <a:ext cx="355600" cy="1220788"/>
            </a:xfrm>
            <a:custGeom>
              <a:avLst/>
              <a:gdLst>
                <a:gd name="T0" fmla="*/ 8 w 224"/>
                <a:gd name="T1" fmla="*/ 185 h 769"/>
                <a:gd name="T2" fmla="*/ 0 w 224"/>
                <a:gd name="T3" fmla="*/ 473 h 769"/>
                <a:gd name="T4" fmla="*/ 45 w 224"/>
                <a:gd name="T5" fmla="*/ 766 h 769"/>
                <a:gd name="T6" fmla="*/ 153 w 224"/>
                <a:gd name="T7" fmla="*/ 769 h 769"/>
                <a:gd name="T8" fmla="*/ 148 w 224"/>
                <a:gd name="T9" fmla="*/ 453 h 769"/>
                <a:gd name="T10" fmla="*/ 205 w 224"/>
                <a:gd name="T11" fmla="*/ 191 h 769"/>
                <a:gd name="T12" fmla="*/ 224 w 224"/>
                <a:gd name="T13" fmla="*/ 20 h 769"/>
                <a:gd name="T14" fmla="*/ 53 w 224"/>
                <a:gd name="T15" fmla="*/ 0 h 769"/>
                <a:gd name="T16" fmla="*/ 8 w 224"/>
                <a:gd name="T17" fmla="*/ 185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4" h="769">
                  <a:moveTo>
                    <a:pt x="8" y="185"/>
                  </a:moveTo>
                  <a:lnTo>
                    <a:pt x="0" y="473"/>
                  </a:lnTo>
                  <a:lnTo>
                    <a:pt x="45" y="766"/>
                  </a:lnTo>
                  <a:lnTo>
                    <a:pt x="153" y="769"/>
                  </a:lnTo>
                  <a:lnTo>
                    <a:pt x="148" y="453"/>
                  </a:lnTo>
                  <a:lnTo>
                    <a:pt x="205" y="191"/>
                  </a:lnTo>
                  <a:lnTo>
                    <a:pt x="224" y="20"/>
                  </a:lnTo>
                  <a:lnTo>
                    <a:pt x="53" y="0"/>
                  </a:lnTo>
                  <a:lnTo>
                    <a:pt x="8" y="185"/>
                  </a:lnTo>
                  <a:close/>
                </a:path>
              </a:pathLst>
            </a:custGeom>
            <a:solidFill>
              <a:srgbClr val="2929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8" name="íśḷiḍê">
              <a:extLst>
                <a:ext uri="{FF2B5EF4-FFF2-40B4-BE49-F238E27FC236}">
                  <a16:creationId xmlns:a16="http://schemas.microsoft.com/office/drawing/2014/main" id="{D37971BD-989E-4130-A162-640607488595}"/>
                </a:ext>
              </a:extLst>
            </p:cNvPr>
            <p:cNvSpPr/>
            <p:nvPr/>
          </p:nvSpPr>
          <p:spPr bwMode="auto">
            <a:xfrm>
              <a:off x="7058026" y="3806825"/>
              <a:ext cx="355600" cy="1220788"/>
            </a:xfrm>
            <a:custGeom>
              <a:avLst/>
              <a:gdLst>
                <a:gd name="T0" fmla="*/ 8 w 224"/>
                <a:gd name="T1" fmla="*/ 185 h 769"/>
                <a:gd name="T2" fmla="*/ 0 w 224"/>
                <a:gd name="T3" fmla="*/ 473 h 769"/>
                <a:gd name="T4" fmla="*/ 45 w 224"/>
                <a:gd name="T5" fmla="*/ 766 h 769"/>
                <a:gd name="T6" fmla="*/ 153 w 224"/>
                <a:gd name="T7" fmla="*/ 769 h 769"/>
                <a:gd name="T8" fmla="*/ 148 w 224"/>
                <a:gd name="T9" fmla="*/ 453 h 769"/>
                <a:gd name="T10" fmla="*/ 205 w 224"/>
                <a:gd name="T11" fmla="*/ 191 h 769"/>
                <a:gd name="T12" fmla="*/ 224 w 224"/>
                <a:gd name="T13" fmla="*/ 20 h 769"/>
                <a:gd name="T14" fmla="*/ 53 w 224"/>
                <a:gd name="T15" fmla="*/ 0 h 769"/>
                <a:gd name="T16" fmla="*/ 8 w 224"/>
                <a:gd name="T17" fmla="*/ 185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4" h="769">
                  <a:moveTo>
                    <a:pt x="8" y="185"/>
                  </a:moveTo>
                  <a:lnTo>
                    <a:pt x="0" y="473"/>
                  </a:lnTo>
                  <a:lnTo>
                    <a:pt x="45" y="766"/>
                  </a:lnTo>
                  <a:lnTo>
                    <a:pt x="153" y="769"/>
                  </a:lnTo>
                  <a:lnTo>
                    <a:pt x="148" y="453"/>
                  </a:lnTo>
                  <a:lnTo>
                    <a:pt x="205" y="191"/>
                  </a:lnTo>
                  <a:lnTo>
                    <a:pt x="224" y="20"/>
                  </a:lnTo>
                  <a:lnTo>
                    <a:pt x="53" y="0"/>
                  </a:lnTo>
                  <a:lnTo>
                    <a:pt x="8" y="185"/>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59" name="ïṡḷíḓe">
              <a:extLst>
                <a:ext uri="{FF2B5EF4-FFF2-40B4-BE49-F238E27FC236}">
                  <a16:creationId xmlns:a16="http://schemas.microsoft.com/office/drawing/2014/main" id="{E1477955-ABDC-49FA-A6CC-7EDC8C49535E}"/>
                </a:ext>
              </a:extLst>
            </p:cNvPr>
            <p:cNvSpPr/>
            <p:nvPr/>
          </p:nvSpPr>
          <p:spPr bwMode="auto">
            <a:xfrm>
              <a:off x="7121526" y="2862263"/>
              <a:ext cx="628650" cy="971550"/>
            </a:xfrm>
            <a:custGeom>
              <a:avLst/>
              <a:gdLst>
                <a:gd name="T0" fmla="*/ 104 w 396"/>
                <a:gd name="T1" fmla="*/ 4 h 612"/>
                <a:gd name="T2" fmla="*/ 288 w 396"/>
                <a:gd name="T3" fmla="*/ 0 h 612"/>
                <a:gd name="T4" fmla="*/ 396 w 396"/>
                <a:gd name="T5" fmla="*/ 199 h 612"/>
                <a:gd name="T6" fmla="*/ 358 w 396"/>
                <a:gd name="T7" fmla="*/ 385 h 612"/>
                <a:gd name="T8" fmla="*/ 351 w 396"/>
                <a:gd name="T9" fmla="*/ 608 h 612"/>
                <a:gd name="T10" fmla="*/ 87 w 396"/>
                <a:gd name="T11" fmla="*/ 612 h 612"/>
                <a:gd name="T12" fmla="*/ 0 w 396"/>
                <a:gd name="T13" fmla="*/ 597 h 612"/>
                <a:gd name="T14" fmla="*/ 24 w 396"/>
                <a:gd name="T15" fmla="*/ 359 h 612"/>
                <a:gd name="T16" fmla="*/ 10 w 396"/>
                <a:gd name="T17" fmla="*/ 41 h 612"/>
                <a:gd name="T18" fmla="*/ 104 w 396"/>
                <a:gd name="T19" fmla="*/ 4 h 6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96" h="612">
                  <a:moveTo>
                    <a:pt x="104" y="4"/>
                  </a:moveTo>
                  <a:lnTo>
                    <a:pt x="288" y="0"/>
                  </a:lnTo>
                  <a:lnTo>
                    <a:pt x="396" y="199"/>
                  </a:lnTo>
                  <a:lnTo>
                    <a:pt x="358" y="385"/>
                  </a:lnTo>
                  <a:lnTo>
                    <a:pt x="351" y="608"/>
                  </a:lnTo>
                  <a:lnTo>
                    <a:pt x="87" y="612"/>
                  </a:lnTo>
                  <a:lnTo>
                    <a:pt x="0" y="597"/>
                  </a:lnTo>
                  <a:lnTo>
                    <a:pt x="24" y="359"/>
                  </a:lnTo>
                  <a:lnTo>
                    <a:pt x="10" y="41"/>
                  </a:lnTo>
                  <a:lnTo>
                    <a:pt x="104" y="4"/>
                  </a:lnTo>
                  <a:close/>
                </a:path>
              </a:pathLst>
            </a:custGeom>
            <a:solidFill>
              <a:srgbClr val="474EB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0" name="íṧļiḍé">
              <a:extLst>
                <a:ext uri="{FF2B5EF4-FFF2-40B4-BE49-F238E27FC236}">
                  <a16:creationId xmlns:a16="http://schemas.microsoft.com/office/drawing/2014/main" id="{CD09BFD8-9D7A-4EBD-9FC6-73F1F83C365D}"/>
                </a:ext>
              </a:extLst>
            </p:cNvPr>
            <p:cNvSpPr/>
            <p:nvPr/>
          </p:nvSpPr>
          <p:spPr bwMode="auto">
            <a:xfrm>
              <a:off x="6543676" y="2941638"/>
              <a:ext cx="696913" cy="515938"/>
            </a:xfrm>
            <a:custGeom>
              <a:avLst/>
              <a:gdLst>
                <a:gd name="T0" fmla="*/ 439 w 439"/>
                <a:gd name="T1" fmla="*/ 85 h 325"/>
                <a:gd name="T2" fmla="*/ 372 w 439"/>
                <a:gd name="T3" fmla="*/ 289 h 325"/>
                <a:gd name="T4" fmla="*/ 272 w 439"/>
                <a:gd name="T5" fmla="*/ 325 h 325"/>
                <a:gd name="T6" fmla="*/ 0 w 439"/>
                <a:gd name="T7" fmla="*/ 251 h 325"/>
                <a:gd name="T8" fmla="*/ 37 w 439"/>
                <a:gd name="T9" fmla="*/ 195 h 325"/>
                <a:gd name="T10" fmla="*/ 276 w 439"/>
                <a:gd name="T11" fmla="*/ 203 h 325"/>
                <a:gd name="T12" fmla="*/ 375 w 439"/>
                <a:gd name="T13" fmla="*/ 0 h 325"/>
                <a:gd name="T14" fmla="*/ 439 w 439"/>
                <a:gd name="T15" fmla="*/ 85 h 3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9" h="325">
                  <a:moveTo>
                    <a:pt x="439" y="85"/>
                  </a:moveTo>
                  <a:lnTo>
                    <a:pt x="372" y="289"/>
                  </a:lnTo>
                  <a:lnTo>
                    <a:pt x="272" y="325"/>
                  </a:lnTo>
                  <a:lnTo>
                    <a:pt x="0" y="251"/>
                  </a:lnTo>
                  <a:lnTo>
                    <a:pt x="37" y="195"/>
                  </a:lnTo>
                  <a:lnTo>
                    <a:pt x="276" y="203"/>
                  </a:lnTo>
                  <a:lnTo>
                    <a:pt x="375" y="0"/>
                  </a:lnTo>
                  <a:lnTo>
                    <a:pt x="439" y="85"/>
                  </a:lnTo>
                  <a:close/>
                </a:path>
              </a:pathLst>
            </a:custGeom>
            <a:solidFill>
              <a:srgbClr val="474EB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1" name="iṥḻidé">
              <a:extLst>
                <a:ext uri="{FF2B5EF4-FFF2-40B4-BE49-F238E27FC236}">
                  <a16:creationId xmlns:a16="http://schemas.microsoft.com/office/drawing/2014/main" id="{8B090E71-F242-4C39-9D15-291E058E2884}"/>
                </a:ext>
              </a:extLst>
            </p:cNvPr>
            <p:cNvSpPr/>
            <p:nvPr/>
          </p:nvSpPr>
          <p:spPr bwMode="auto">
            <a:xfrm>
              <a:off x="7283451" y="2495550"/>
              <a:ext cx="292100" cy="401638"/>
            </a:xfrm>
            <a:custGeom>
              <a:avLst/>
              <a:gdLst>
                <a:gd name="T0" fmla="*/ 12 w 165"/>
                <a:gd name="T1" fmla="*/ 72 h 227"/>
                <a:gd name="T2" fmla="*/ 152 w 165"/>
                <a:gd name="T3" fmla="*/ 91 h 227"/>
                <a:gd name="T4" fmla="*/ 89 w 165"/>
                <a:gd name="T5" fmla="*/ 200 h 227"/>
                <a:gd name="T6" fmla="*/ 89 w 165"/>
                <a:gd name="T7" fmla="*/ 205 h 227"/>
                <a:gd name="T8" fmla="*/ 87 w 165"/>
                <a:gd name="T9" fmla="*/ 225 h 227"/>
                <a:gd name="T10" fmla="*/ 44 w 165"/>
                <a:gd name="T11" fmla="*/ 219 h 227"/>
                <a:gd name="T12" fmla="*/ 40 w 165"/>
                <a:gd name="T13" fmla="*/ 217 h 227"/>
                <a:gd name="T14" fmla="*/ 41 w 165"/>
                <a:gd name="T15" fmla="*/ 205 h 227"/>
                <a:gd name="T16" fmla="*/ 42 w 165"/>
                <a:gd name="T17" fmla="*/ 196 h 227"/>
                <a:gd name="T18" fmla="*/ 4 w 165"/>
                <a:gd name="T19" fmla="*/ 140 h 227"/>
                <a:gd name="T20" fmla="*/ 12 w 165"/>
                <a:gd name="T21" fmla="*/ 72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5" h="227">
                  <a:moveTo>
                    <a:pt x="12" y="72"/>
                  </a:moveTo>
                  <a:cubicBezTo>
                    <a:pt x="37" y="0"/>
                    <a:pt x="133" y="27"/>
                    <a:pt x="152" y="91"/>
                  </a:cubicBezTo>
                  <a:cubicBezTo>
                    <a:pt x="165" y="133"/>
                    <a:pt x="133" y="188"/>
                    <a:pt x="89" y="200"/>
                  </a:cubicBezTo>
                  <a:cubicBezTo>
                    <a:pt x="89" y="202"/>
                    <a:pt x="89" y="203"/>
                    <a:pt x="89" y="205"/>
                  </a:cubicBezTo>
                  <a:cubicBezTo>
                    <a:pt x="89" y="211"/>
                    <a:pt x="88" y="218"/>
                    <a:pt x="87" y="225"/>
                  </a:cubicBezTo>
                  <a:cubicBezTo>
                    <a:pt x="87" y="227"/>
                    <a:pt x="48" y="220"/>
                    <a:pt x="44" y="219"/>
                  </a:cubicBezTo>
                  <a:cubicBezTo>
                    <a:pt x="43" y="219"/>
                    <a:pt x="41" y="218"/>
                    <a:pt x="40" y="217"/>
                  </a:cubicBezTo>
                  <a:cubicBezTo>
                    <a:pt x="39" y="215"/>
                    <a:pt x="41" y="208"/>
                    <a:pt x="41" y="205"/>
                  </a:cubicBezTo>
                  <a:cubicBezTo>
                    <a:pt x="42" y="202"/>
                    <a:pt x="42" y="199"/>
                    <a:pt x="42" y="196"/>
                  </a:cubicBezTo>
                  <a:cubicBezTo>
                    <a:pt x="21" y="185"/>
                    <a:pt x="7" y="163"/>
                    <a:pt x="4" y="140"/>
                  </a:cubicBezTo>
                  <a:cubicBezTo>
                    <a:pt x="0" y="117"/>
                    <a:pt x="5" y="94"/>
                    <a:pt x="12" y="72"/>
                  </a:cubicBezTo>
                  <a:close/>
                </a:path>
              </a:pathLst>
            </a:custGeom>
            <a:solidFill>
              <a:srgbClr val="EAC1A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2" name="í$ļîḑê">
              <a:extLst>
                <a:ext uri="{FF2B5EF4-FFF2-40B4-BE49-F238E27FC236}">
                  <a16:creationId xmlns:a16="http://schemas.microsoft.com/office/drawing/2014/main" id="{136C0E31-6B8C-4F36-BAD6-888606242D09}"/>
                </a:ext>
              </a:extLst>
            </p:cNvPr>
            <p:cNvSpPr/>
            <p:nvPr/>
          </p:nvSpPr>
          <p:spPr bwMode="auto">
            <a:xfrm>
              <a:off x="7107238" y="2484438"/>
              <a:ext cx="327025" cy="368300"/>
            </a:xfrm>
            <a:custGeom>
              <a:avLst/>
              <a:gdLst>
                <a:gd name="T0" fmla="*/ 173 w 184"/>
                <a:gd name="T1" fmla="*/ 13 h 208"/>
                <a:gd name="T2" fmla="*/ 182 w 184"/>
                <a:gd name="T3" fmla="*/ 32 h 208"/>
                <a:gd name="T4" fmla="*/ 183 w 184"/>
                <a:gd name="T5" fmla="*/ 45 h 208"/>
                <a:gd name="T6" fmla="*/ 150 w 184"/>
                <a:gd name="T7" fmla="*/ 66 h 208"/>
                <a:gd name="T8" fmla="*/ 113 w 184"/>
                <a:gd name="T9" fmla="*/ 98 h 208"/>
                <a:gd name="T10" fmla="*/ 111 w 184"/>
                <a:gd name="T11" fmla="*/ 172 h 208"/>
                <a:gd name="T12" fmla="*/ 110 w 184"/>
                <a:gd name="T13" fmla="*/ 200 h 208"/>
                <a:gd name="T14" fmla="*/ 80 w 184"/>
                <a:gd name="T15" fmla="*/ 203 h 208"/>
                <a:gd name="T16" fmla="*/ 59 w 184"/>
                <a:gd name="T17" fmla="*/ 191 h 208"/>
                <a:gd name="T18" fmla="*/ 35 w 184"/>
                <a:gd name="T19" fmla="*/ 186 h 208"/>
                <a:gd name="T20" fmla="*/ 32 w 184"/>
                <a:gd name="T21" fmla="*/ 179 h 208"/>
                <a:gd name="T22" fmla="*/ 10 w 184"/>
                <a:gd name="T23" fmla="*/ 175 h 208"/>
                <a:gd name="T24" fmla="*/ 7 w 184"/>
                <a:gd name="T25" fmla="*/ 161 h 208"/>
                <a:gd name="T26" fmla="*/ 10 w 184"/>
                <a:gd name="T27" fmla="*/ 146 h 208"/>
                <a:gd name="T28" fmla="*/ 4 w 184"/>
                <a:gd name="T29" fmla="*/ 135 h 208"/>
                <a:gd name="T30" fmla="*/ 7 w 184"/>
                <a:gd name="T31" fmla="*/ 111 h 208"/>
                <a:gd name="T32" fmla="*/ 49 w 184"/>
                <a:gd name="T33" fmla="*/ 90 h 208"/>
                <a:gd name="T34" fmla="*/ 59 w 184"/>
                <a:gd name="T35" fmla="*/ 67 h 208"/>
                <a:gd name="T36" fmla="*/ 70 w 184"/>
                <a:gd name="T37" fmla="*/ 45 h 208"/>
                <a:gd name="T38" fmla="*/ 96 w 184"/>
                <a:gd name="T39" fmla="*/ 32 h 208"/>
                <a:gd name="T40" fmla="*/ 109 w 184"/>
                <a:gd name="T41" fmla="*/ 17 h 208"/>
                <a:gd name="T42" fmla="*/ 136 w 184"/>
                <a:gd name="T43" fmla="*/ 4 h 208"/>
                <a:gd name="T44" fmla="*/ 173 w 184"/>
                <a:gd name="T45" fmla="*/ 13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84" h="208">
                  <a:moveTo>
                    <a:pt x="173" y="13"/>
                  </a:moveTo>
                  <a:cubicBezTo>
                    <a:pt x="179" y="18"/>
                    <a:pt x="181" y="25"/>
                    <a:pt x="182" y="32"/>
                  </a:cubicBezTo>
                  <a:cubicBezTo>
                    <a:pt x="183" y="36"/>
                    <a:pt x="184" y="41"/>
                    <a:pt x="183" y="45"/>
                  </a:cubicBezTo>
                  <a:cubicBezTo>
                    <a:pt x="179" y="61"/>
                    <a:pt x="163" y="60"/>
                    <a:pt x="150" y="66"/>
                  </a:cubicBezTo>
                  <a:cubicBezTo>
                    <a:pt x="135" y="72"/>
                    <a:pt x="121" y="84"/>
                    <a:pt x="113" y="98"/>
                  </a:cubicBezTo>
                  <a:cubicBezTo>
                    <a:pt x="99" y="120"/>
                    <a:pt x="105" y="148"/>
                    <a:pt x="111" y="172"/>
                  </a:cubicBezTo>
                  <a:cubicBezTo>
                    <a:pt x="113" y="180"/>
                    <a:pt x="117" y="193"/>
                    <a:pt x="110" y="200"/>
                  </a:cubicBezTo>
                  <a:cubicBezTo>
                    <a:pt x="103" y="208"/>
                    <a:pt x="88" y="207"/>
                    <a:pt x="80" y="203"/>
                  </a:cubicBezTo>
                  <a:cubicBezTo>
                    <a:pt x="73" y="199"/>
                    <a:pt x="67" y="192"/>
                    <a:pt x="59" y="191"/>
                  </a:cubicBezTo>
                  <a:cubicBezTo>
                    <a:pt x="50" y="190"/>
                    <a:pt x="39" y="193"/>
                    <a:pt x="35" y="186"/>
                  </a:cubicBezTo>
                  <a:cubicBezTo>
                    <a:pt x="34" y="183"/>
                    <a:pt x="34" y="181"/>
                    <a:pt x="32" y="179"/>
                  </a:cubicBezTo>
                  <a:cubicBezTo>
                    <a:pt x="28" y="172"/>
                    <a:pt x="16" y="180"/>
                    <a:pt x="10" y="175"/>
                  </a:cubicBezTo>
                  <a:cubicBezTo>
                    <a:pt x="6" y="172"/>
                    <a:pt x="6" y="166"/>
                    <a:pt x="7" y="161"/>
                  </a:cubicBezTo>
                  <a:cubicBezTo>
                    <a:pt x="8" y="156"/>
                    <a:pt x="11" y="151"/>
                    <a:pt x="10" y="146"/>
                  </a:cubicBezTo>
                  <a:cubicBezTo>
                    <a:pt x="9" y="142"/>
                    <a:pt x="6" y="139"/>
                    <a:pt x="4" y="135"/>
                  </a:cubicBezTo>
                  <a:cubicBezTo>
                    <a:pt x="0" y="127"/>
                    <a:pt x="1" y="117"/>
                    <a:pt x="7" y="111"/>
                  </a:cubicBezTo>
                  <a:cubicBezTo>
                    <a:pt x="17" y="99"/>
                    <a:pt x="38" y="101"/>
                    <a:pt x="49" y="90"/>
                  </a:cubicBezTo>
                  <a:cubicBezTo>
                    <a:pt x="55" y="84"/>
                    <a:pt x="57" y="75"/>
                    <a:pt x="59" y="67"/>
                  </a:cubicBezTo>
                  <a:cubicBezTo>
                    <a:pt x="61" y="59"/>
                    <a:pt x="64" y="51"/>
                    <a:pt x="70" y="45"/>
                  </a:cubicBezTo>
                  <a:cubicBezTo>
                    <a:pt x="78" y="38"/>
                    <a:pt x="89" y="40"/>
                    <a:pt x="96" y="32"/>
                  </a:cubicBezTo>
                  <a:cubicBezTo>
                    <a:pt x="101" y="27"/>
                    <a:pt x="104" y="21"/>
                    <a:pt x="109" y="17"/>
                  </a:cubicBezTo>
                  <a:cubicBezTo>
                    <a:pt x="115" y="11"/>
                    <a:pt x="128" y="7"/>
                    <a:pt x="136" y="4"/>
                  </a:cubicBezTo>
                  <a:cubicBezTo>
                    <a:pt x="149" y="0"/>
                    <a:pt x="164" y="3"/>
                    <a:pt x="173" y="13"/>
                  </a:cubicBezTo>
                  <a:close/>
                </a:path>
              </a:pathLst>
            </a:custGeom>
            <a:solidFill>
              <a:srgbClr val="2929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3" name="ïṧḻïḋê">
              <a:extLst>
                <a:ext uri="{FF2B5EF4-FFF2-40B4-BE49-F238E27FC236}">
                  <a16:creationId xmlns:a16="http://schemas.microsoft.com/office/drawing/2014/main" id="{2A4E5C14-054B-4AE2-AD59-98C4665EC263}"/>
                </a:ext>
              </a:extLst>
            </p:cNvPr>
            <p:cNvSpPr/>
            <p:nvPr/>
          </p:nvSpPr>
          <p:spPr bwMode="auto">
            <a:xfrm>
              <a:off x="7323138" y="2406650"/>
              <a:ext cx="506413" cy="484188"/>
            </a:xfrm>
            <a:custGeom>
              <a:avLst/>
              <a:gdLst>
                <a:gd name="T0" fmla="*/ 112 w 285"/>
                <a:gd name="T1" fmla="*/ 172 h 273"/>
                <a:gd name="T2" fmla="*/ 112 w 285"/>
                <a:gd name="T3" fmla="*/ 243 h 273"/>
                <a:gd name="T4" fmla="*/ 174 w 285"/>
                <a:gd name="T5" fmla="*/ 269 h 273"/>
                <a:gd name="T6" fmla="*/ 228 w 285"/>
                <a:gd name="T7" fmla="*/ 272 h 273"/>
                <a:gd name="T8" fmla="*/ 244 w 285"/>
                <a:gd name="T9" fmla="*/ 224 h 273"/>
                <a:gd name="T10" fmla="*/ 284 w 285"/>
                <a:gd name="T11" fmla="*/ 197 h 273"/>
                <a:gd name="T12" fmla="*/ 277 w 285"/>
                <a:gd name="T13" fmla="*/ 185 h 273"/>
                <a:gd name="T14" fmla="*/ 282 w 285"/>
                <a:gd name="T15" fmla="*/ 171 h 273"/>
                <a:gd name="T16" fmla="*/ 273 w 285"/>
                <a:gd name="T17" fmla="*/ 137 h 273"/>
                <a:gd name="T18" fmla="*/ 208 w 285"/>
                <a:gd name="T19" fmla="*/ 109 h 273"/>
                <a:gd name="T20" fmla="*/ 195 w 285"/>
                <a:gd name="T21" fmla="*/ 66 h 273"/>
                <a:gd name="T22" fmla="*/ 133 w 285"/>
                <a:gd name="T23" fmla="*/ 20 h 273"/>
                <a:gd name="T24" fmla="*/ 59 w 285"/>
                <a:gd name="T25" fmla="*/ 5 h 273"/>
                <a:gd name="T26" fmla="*/ 13 w 285"/>
                <a:gd name="T27" fmla="*/ 78 h 273"/>
                <a:gd name="T28" fmla="*/ 110 w 285"/>
                <a:gd name="T29" fmla="*/ 158 h 273"/>
                <a:gd name="T30" fmla="*/ 112 w 285"/>
                <a:gd name="T31" fmla="*/ 172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5" h="273">
                  <a:moveTo>
                    <a:pt x="112" y="172"/>
                  </a:moveTo>
                  <a:cubicBezTo>
                    <a:pt x="112" y="196"/>
                    <a:pt x="101" y="222"/>
                    <a:pt x="112" y="243"/>
                  </a:cubicBezTo>
                  <a:cubicBezTo>
                    <a:pt x="123" y="264"/>
                    <a:pt x="150" y="268"/>
                    <a:pt x="174" y="269"/>
                  </a:cubicBezTo>
                  <a:cubicBezTo>
                    <a:pt x="178" y="269"/>
                    <a:pt x="227" y="273"/>
                    <a:pt x="228" y="272"/>
                  </a:cubicBezTo>
                  <a:cubicBezTo>
                    <a:pt x="231" y="256"/>
                    <a:pt x="235" y="239"/>
                    <a:pt x="244" y="224"/>
                  </a:cubicBezTo>
                  <a:cubicBezTo>
                    <a:pt x="253" y="210"/>
                    <a:pt x="267" y="198"/>
                    <a:pt x="284" y="197"/>
                  </a:cubicBezTo>
                  <a:cubicBezTo>
                    <a:pt x="279" y="196"/>
                    <a:pt x="276" y="190"/>
                    <a:pt x="277" y="185"/>
                  </a:cubicBezTo>
                  <a:cubicBezTo>
                    <a:pt x="278" y="180"/>
                    <a:pt x="280" y="176"/>
                    <a:pt x="282" y="171"/>
                  </a:cubicBezTo>
                  <a:cubicBezTo>
                    <a:pt x="285" y="159"/>
                    <a:pt x="282" y="146"/>
                    <a:pt x="273" y="137"/>
                  </a:cubicBezTo>
                  <a:cubicBezTo>
                    <a:pt x="255" y="121"/>
                    <a:pt x="223" y="128"/>
                    <a:pt x="208" y="109"/>
                  </a:cubicBezTo>
                  <a:cubicBezTo>
                    <a:pt x="199" y="97"/>
                    <a:pt x="200" y="80"/>
                    <a:pt x="195" y="66"/>
                  </a:cubicBezTo>
                  <a:cubicBezTo>
                    <a:pt x="186" y="39"/>
                    <a:pt x="156" y="33"/>
                    <a:pt x="133" y="20"/>
                  </a:cubicBezTo>
                  <a:cubicBezTo>
                    <a:pt x="109" y="7"/>
                    <a:pt x="87" y="0"/>
                    <a:pt x="59" y="5"/>
                  </a:cubicBezTo>
                  <a:cubicBezTo>
                    <a:pt x="25" y="10"/>
                    <a:pt x="0" y="45"/>
                    <a:pt x="13" y="78"/>
                  </a:cubicBezTo>
                  <a:cubicBezTo>
                    <a:pt x="30" y="119"/>
                    <a:pt x="97" y="116"/>
                    <a:pt x="110" y="158"/>
                  </a:cubicBezTo>
                  <a:cubicBezTo>
                    <a:pt x="111" y="163"/>
                    <a:pt x="112" y="167"/>
                    <a:pt x="112" y="172"/>
                  </a:cubicBezTo>
                  <a:close/>
                </a:path>
              </a:pathLst>
            </a:custGeom>
            <a:solidFill>
              <a:srgbClr val="2929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 name="ïsḷíḑé">
              <a:extLst>
                <a:ext uri="{FF2B5EF4-FFF2-40B4-BE49-F238E27FC236}">
                  <a16:creationId xmlns:a16="http://schemas.microsoft.com/office/drawing/2014/main" id="{9CB2B1D8-AA22-47E6-BE4F-BB5173422847}"/>
                </a:ext>
              </a:extLst>
            </p:cNvPr>
            <p:cNvSpPr/>
            <p:nvPr/>
          </p:nvSpPr>
          <p:spPr bwMode="auto">
            <a:xfrm>
              <a:off x="7288213" y="2862263"/>
              <a:ext cx="204788" cy="133350"/>
            </a:xfrm>
            <a:custGeom>
              <a:avLst/>
              <a:gdLst>
                <a:gd name="T0" fmla="*/ 129 w 129"/>
                <a:gd name="T1" fmla="*/ 3 h 84"/>
                <a:gd name="T2" fmla="*/ 72 w 129"/>
                <a:gd name="T3" fmla="*/ 84 h 84"/>
                <a:gd name="T4" fmla="*/ 45 w 129"/>
                <a:gd name="T5" fmla="*/ 81 h 84"/>
                <a:gd name="T6" fmla="*/ 0 w 129"/>
                <a:gd name="T7" fmla="*/ 0 h 84"/>
                <a:gd name="T8" fmla="*/ 129 w 129"/>
                <a:gd name="T9" fmla="*/ 3 h 84"/>
              </a:gdLst>
              <a:ahLst/>
              <a:cxnLst>
                <a:cxn ang="0">
                  <a:pos x="T0" y="T1"/>
                </a:cxn>
                <a:cxn ang="0">
                  <a:pos x="T2" y="T3"/>
                </a:cxn>
                <a:cxn ang="0">
                  <a:pos x="T4" y="T5"/>
                </a:cxn>
                <a:cxn ang="0">
                  <a:pos x="T6" y="T7"/>
                </a:cxn>
                <a:cxn ang="0">
                  <a:pos x="T8" y="T9"/>
                </a:cxn>
              </a:cxnLst>
              <a:rect l="0" t="0" r="r" b="b"/>
              <a:pathLst>
                <a:path w="129" h="84">
                  <a:moveTo>
                    <a:pt x="129" y="3"/>
                  </a:moveTo>
                  <a:lnTo>
                    <a:pt x="72" y="84"/>
                  </a:lnTo>
                  <a:lnTo>
                    <a:pt x="45" y="81"/>
                  </a:lnTo>
                  <a:lnTo>
                    <a:pt x="0" y="0"/>
                  </a:lnTo>
                  <a:lnTo>
                    <a:pt x="129" y="3"/>
                  </a:lnTo>
                  <a:close/>
                </a:path>
              </a:pathLst>
            </a:custGeom>
            <a:solidFill>
              <a:srgbClr val="E3E3E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 name="îsľiḋe">
              <a:extLst>
                <a:ext uri="{FF2B5EF4-FFF2-40B4-BE49-F238E27FC236}">
                  <a16:creationId xmlns:a16="http://schemas.microsoft.com/office/drawing/2014/main" id="{119352E7-E130-41DC-8305-E64A08BBD395}"/>
                </a:ext>
              </a:extLst>
            </p:cNvPr>
            <p:cNvSpPr/>
            <p:nvPr/>
          </p:nvSpPr>
          <p:spPr bwMode="auto">
            <a:xfrm>
              <a:off x="4164013" y="2974975"/>
              <a:ext cx="635000" cy="374650"/>
            </a:xfrm>
            <a:custGeom>
              <a:avLst/>
              <a:gdLst>
                <a:gd name="T0" fmla="*/ 0 w 400"/>
                <a:gd name="T1" fmla="*/ 0 h 236"/>
                <a:gd name="T2" fmla="*/ 200 w 400"/>
                <a:gd name="T3" fmla="*/ 147 h 236"/>
                <a:gd name="T4" fmla="*/ 374 w 400"/>
                <a:gd name="T5" fmla="*/ 71 h 236"/>
                <a:gd name="T6" fmla="*/ 400 w 400"/>
                <a:gd name="T7" fmla="*/ 119 h 236"/>
                <a:gd name="T8" fmla="*/ 268 w 400"/>
                <a:gd name="T9" fmla="*/ 208 h 236"/>
                <a:gd name="T10" fmla="*/ 194 w 400"/>
                <a:gd name="T11" fmla="*/ 236 h 236"/>
                <a:gd name="T12" fmla="*/ 0 w 400"/>
                <a:gd name="T13" fmla="*/ 142 h 236"/>
                <a:gd name="T14" fmla="*/ 0 w 400"/>
                <a:gd name="T15" fmla="*/ 0 h 2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0" h="236">
                  <a:moveTo>
                    <a:pt x="0" y="0"/>
                  </a:moveTo>
                  <a:lnTo>
                    <a:pt x="200" y="147"/>
                  </a:lnTo>
                  <a:lnTo>
                    <a:pt x="374" y="71"/>
                  </a:lnTo>
                  <a:lnTo>
                    <a:pt x="400" y="119"/>
                  </a:lnTo>
                  <a:lnTo>
                    <a:pt x="268" y="208"/>
                  </a:lnTo>
                  <a:lnTo>
                    <a:pt x="194" y="236"/>
                  </a:lnTo>
                  <a:lnTo>
                    <a:pt x="0" y="142"/>
                  </a:lnTo>
                  <a:lnTo>
                    <a:pt x="0" y="0"/>
                  </a:lnTo>
                  <a:close/>
                </a:path>
              </a:pathLst>
            </a:custGeom>
            <a:solidFill>
              <a:srgbClr val="5D66D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 name="iṧḷîďê">
              <a:extLst>
                <a:ext uri="{FF2B5EF4-FFF2-40B4-BE49-F238E27FC236}">
                  <a16:creationId xmlns:a16="http://schemas.microsoft.com/office/drawing/2014/main" id="{D60BE1DF-5058-4E0D-9289-467966F8FBCB}"/>
                </a:ext>
              </a:extLst>
            </p:cNvPr>
            <p:cNvSpPr/>
            <p:nvPr/>
          </p:nvSpPr>
          <p:spPr bwMode="auto">
            <a:xfrm>
              <a:off x="4554538" y="5137150"/>
              <a:ext cx="155575" cy="168275"/>
            </a:xfrm>
            <a:custGeom>
              <a:avLst/>
              <a:gdLst>
                <a:gd name="T0" fmla="*/ 4 w 98"/>
                <a:gd name="T1" fmla="*/ 33 h 106"/>
                <a:gd name="T2" fmla="*/ 0 w 98"/>
                <a:gd name="T3" fmla="*/ 66 h 106"/>
                <a:gd name="T4" fmla="*/ 61 w 98"/>
                <a:gd name="T5" fmla="*/ 106 h 106"/>
                <a:gd name="T6" fmla="*/ 98 w 98"/>
                <a:gd name="T7" fmla="*/ 78 h 106"/>
                <a:gd name="T8" fmla="*/ 69 w 98"/>
                <a:gd name="T9" fmla="*/ 42 h 106"/>
                <a:gd name="T10" fmla="*/ 9 w 98"/>
                <a:gd name="T11" fmla="*/ 0 h 106"/>
                <a:gd name="T12" fmla="*/ 4 w 98"/>
                <a:gd name="T13" fmla="*/ 33 h 106"/>
              </a:gdLst>
              <a:ahLst/>
              <a:cxnLst>
                <a:cxn ang="0">
                  <a:pos x="T0" y="T1"/>
                </a:cxn>
                <a:cxn ang="0">
                  <a:pos x="T2" y="T3"/>
                </a:cxn>
                <a:cxn ang="0">
                  <a:pos x="T4" y="T5"/>
                </a:cxn>
                <a:cxn ang="0">
                  <a:pos x="T6" y="T7"/>
                </a:cxn>
                <a:cxn ang="0">
                  <a:pos x="T8" y="T9"/>
                </a:cxn>
                <a:cxn ang="0">
                  <a:pos x="T10" y="T11"/>
                </a:cxn>
                <a:cxn ang="0">
                  <a:pos x="T12" y="T13"/>
                </a:cxn>
              </a:cxnLst>
              <a:rect l="0" t="0" r="r" b="b"/>
              <a:pathLst>
                <a:path w="98" h="106">
                  <a:moveTo>
                    <a:pt x="4" y="33"/>
                  </a:moveTo>
                  <a:lnTo>
                    <a:pt x="0" y="66"/>
                  </a:lnTo>
                  <a:lnTo>
                    <a:pt x="61" y="106"/>
                  </a:lnTo>
                  <a:lnTo>
                    <a:pt x="98" y="78"/>
                  </a:lnTo>
                  <a:lnTo>
                    <a:pt x="69" y="42"/>
                  </a:lnTo>
                  <a:lnTo>
                    <a:pt x="9" y="0"/>
                  </a:lnTo>
                  <a:lnTo>
                    <a:pt x="4" y="33"/>
                  </a:lnTo>
                  <a:close/>
                </a:path>
              </a:pathLst>
            </a:custGeom>
            <a:solidFill>
              <a:srgbClr val="2929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 name="ï$lïḓe">
              <a:extLst>
                <a:ext uri="{FF2B5EF4-FFF2-40B4-BE49-F238E27FC236}">
                  <a16:creationId xmlns:a16="http://schemas.microsoft.com/office/drawing/2014/main" id="{4FC9BFC3-22CF-43FD-9BDC-7B5E80E3C9CA}"/>
                </a:ext>
              </a:extLst>
            </p:cNvPr>
            <p:cNvSpPr/>
            <p:nvPr/>
          </p:nvSpPr>
          <p:spPr bwMode="auto">
            <a:xfrm>
              <a:off x="4541838" y="3597275"/>
              <a:ext cx="438150" cy="1609725"/>
            </a:xfrm>
            <a:custGeom>
              <a:avLst/>
              <a:gdLst>
                <a:gd name="T0" fmla="*/ 10 w 276"/>
                <a:gd name="T1" fmla="*/ 991 h 1014"/>
                <a:gd name="T2" fmla="*/ 57 w 276"/>
                <a:gd name="T3" fmla="*/ 575 h 1014"/>
                <a:gd name="T4" fmla="*/ 0 w 276"/>
                <a:gd name="T5" fmla="*/ 110 h 1014"/>
                <a:gd name="T6" fmla="*/ 13 w 276"/>
                <a:gd name="T7" fmla="*/ 10 h 1014"/>
                <a:gd name="T8" fmla="*/ 267 w 276"/>
                <a:gd name="T9" fmla="*/ 0 h 1014"/>
                <a:gd name="T10" fmla="*/ 276 w 276"/>
                <a:gd name="T11" fmla="*/ 162 h 1014"/>
                <a:gd name="T12" fmla="*/ 234 w 276"/>
                <a:gd name="T13" fmla="*/ 576 h 1014"/>
                <a:gd name="T14" fmla="*/ 73 w 276"/>
                <a:gd name="T15" fmla="*/ 1014 h 1014"/>
                <a:gd name="T16" fmla="*/ 10 w 276"/>
                <a:gd name="T17" fmla="*/ 991 h 10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1014">
                  <a:moveTo>
                    <a:pt x="10" y="991"/>
                  </a:moveTo>
                  <a:lnTo>
                    <a:pt x="57" y="575"/>
                  </a:lnTo>
                  <a:lnTo>
                    <a:pt x="0" y="110"/>
                  </a:lnTo>
                  <a:lnTo>
                    <a:pt x="13" y="10"/>
                  </a:lnTo>
                  <a:lnTo>
                    <a:pt x="267" y="0"/>
                  </a:lnTo>
                  <a:lnTo>
                    <a:pt x="276" y="162"/>
                  </a:lnTo>
                  <a:lnTo>
                    <a:pt x="234" y="576"/>
                  </a:lnTo>
                  <a:lnTo>
                    <a:pt x="73" y="1014"/>
                  </a:lnTo>
                  <a:lnTo>
                    <a:pt x="10" y="991"/>
                  </a:lnTo>
                  <a:close/>
                </a:path>
              </a:pathLst>
            </a:custGeom>
            <a:solidFill>
              <a:srgbClr val="2929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 name="íṡḷïḑê">
              <a:extLst>
                <a:ext uri="{FF2B5EF4-FFF2-40B4-BE49-F238E27FC236}">
                  <a16:creationId xmlns:a16="http://schemas.microsoft.com/office/drawing/2014/main" id="{27A1A574-B7D1-4194-8BB7-D889920E677A}"/>
                </a:ext>
              </a:extLst>
            </p:cNvPr>
            <p:cNvSpPr/>
            <p:nvPr/>
          </p:nvSpPr>
          <p:spPr bwMode="auto">
            <a:xfrm>
              <a:off x="4541838" y="3597275"/>
              <a:ext cx="438150" cy="1609725"/>
            </a:xfrm>
            <a:custGeom>
              <a:avLst/>
              <a:gdLst>
                <a:gd name="T0" fmla="*/ 10 w 276"/>
                <a:gd name="T1" fmla="*/ 991 h 1014"/>
                <a:gd name="T2" fmla="*/ 57 w 276"/>
                <a:gd name="T3" fmla="*/ 575 h 1014"/>
                <a:gd name="T4" fmla="*/ 0 w 276"/>
                <a:gd name="T5" fmla="*/ 110 h 1014"/>
                <a:gd name="T6" fmla="*/ 13 w 276"/>
                <a:gd name="T7" fmla="*/ 10 h 1014"/>
                <a:gd name="T8" fmla="*/ 267 w 276"/>
                <a:gd name="T9" fmla="*/ 0 h 1014"/>
                <a:gd name="T10" fmla="*/ 276 w 276"/>
                <a:gd name="T11" fmla="*/ 162 h 1014"/>
                <a:gd name="T12" fmla="*/ 234 w 276"/>
                <a:gd name="T13" fmla="*/ 576 h 1014"/>
                <a:gd name="T14" fmla="*/ 73 w 276"/>
                <a:gd name="T15" fmla="*/ 1014 h 1014"/>
                <a:gd name="T16" fmla="*/ 10 w 276"/>
                <a:gd name="T17" fmla="*/ 991 h 10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6" h="1014">
                  <a:moveTo>
                    <a:pt x="10" y="991"/>
                  </a:moveTo>
                  <a:lnTo>
                    <a:pt x="57" y="575"/>
                  </a:lnTo>
                  <a:lnTo>
                    <a:pt x="0" y="110"/>
                  </a:lnTo>
                  <a:lnTo>
                    <a:pt x="13" y="10"/>
                  </a:lnTo>
                  <a:lnTo>
                    <a:pt x="267" y="0"/>
                  </a:lnTo>
                  <a:lnTo>
                    <a:pt x="276" y="162"/>
                  </a:lnTo>
                  <a:lnTo>
                    <a:pt x="234" y="576"/>
                  </a:lnTo>
                  <a:lnTo>
                    <a:pt x="73" y="1014"/>
                  </a:lnTo>
                  <a:lnTo>
                    <a:pt x="10" y="991"/>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 name="iṣļïḍè">
              <a:extLst>
                <a:ext uri="{FF2B5EF4-FFF2-40B4-BE49-F238E27FC236}">
                  <a16:creationId xmlns:a16="http://schemas.microsoft.com/office/drawing/2014/main" id="{207EB202-15C7-4501-9510-1BC44FC452DB}"/>
                </a:ext>
              </a:extLst>
            </p:cNvPr>
            <p:cNvSpPr/>
            <p:nvPr/>
          </p:nvSpPr>
          <p:spPr bwMode="auto">
            <a:xfrm>
              <a:off x="4852988" y="3608388"/>
              <a:ext cx="409575" cy="1589088"/>
            </a:xfrm>
            <a:custGeom>
              <a:avLst/>
              <a:gdLst>
                <a:gd name="T0" fmla="*/ 257 w 258"/>
                <a:gd name="T1" fmla="*/ 40 h 1001"/>
                <a:gd name="T2" fmla="*/ 258 w 258"/>
                <a:gd name="T3" fmla="*/ 460 h 1001"/>
                <a:gd name="T4" fmla="*/ 173 w 258"/>
                <a:gd name="T5" fmla="*/ 1001 h 1001"/>
                <a:gd name="T6" fmla="*/ 111 w 258"/>
                <a:gd name="T7" fmla="*/ 1001 h 1001"/>
                <a:gd name="T8" fmla="*/ 78 w 258"/>
                <a:gd name="T9" fmla="*/ 500 h 1001"/>
                <a:gd name="T10" fmla="*/ 0 w 258"/>
                <a:gd name="T11" fmla="*/ 0 h 1001"/>
                <a:gd name="T12" fmla="*/ 257 w 258"/>
                <a:gd name="T13" fmla="*/ 40 h 1001"/>
              </a:gdLst>
              <a:ahLst/>
              <a:cxnLst>
                <a:cxn ang="0">
                  <a:pos x="T0" y="T1"/>
                </a:cxn>
                <a:cxn ang="0">
                  <a:pos x="T2" y="T3"/>
                </a:cxn>
                <a:cxn ang="0">
                  <a:pos x="T4" y="T5"/>
                </a:cxn>
                <a:cxn ang="0">
                  <a:pos x="T6" y="T7"/>
                </a:cxn>
                <a:cxn ang="0">
                  <a:pos x="T8" y="T9"/>
                </a:cxn>
                <a:cxn ang="0">
                  <a:pos x="T10" y="T11"/>
                </a:cxn>
                <a:cxn ang="0">
                  <a:pos x="T12" y="T13"/>
                </a:cxn>
              </a:cxnLst>
              <a:rect l="0" t="0" r="r" b="b"/>
              <a:pathLst>
                <a:path w="258" h="1001">
                  <a:moveTo>
                    <a:pt x="257" y="40"/>
                  </a:moveTo>
                  <a:lnTo>
                    <a:pt x="258" y="460"/>
                  </a:lnTo>
                  <a:lnTo>
                    <a:pt x="173" y="1001"/>
                  </a:lnTo>
                  <a:lnTo>
                    <a:pt x="111" y="1001"/>
                  </a:lnTo>
                  <a:lnTo>
                    <a:pt x="78" y="500"/>
                  </a:lnTo>
                  <a:lnTo>
                    <a:pt x="0" y="0"/>
                  </a:lnTo>
                  <a:lnTo>
                    <a:pt x="257" y="40"/>
                  </a:lnTo>
                  <a:close/>
                </a:path>
              </a:pathLst>
            </a:custGeom>
            <a:solidFill>
              <a:srgbClr val="2929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 name="ïṧḻíḍe">
              <a:extLst>
                <a:ext uri="{FF2B5EF4-FFF2-40B4-BE49-F238E27FC236}">
                  <a16:creationId xmlns:a16="http://schemas.microsoft.com/office/drawing/2014/main" id="{F2D5DD1D-35A3-43FA-BF0D-FE9C15D044F1}"/>
                </a:ext>
              </a:extLst>
            </p:cNvPr>
            <p:cNvSpPr/>
            <p:nvPr/>
          </p:nvSpPr>
          <p:spPr bwMode="auto">
            <a:xfrm>
              <a:off x="4852988" y="3608388"/>
              <a:ext cx="409575" cy="1589088"/>
            </a:xfrm>
            <a:custGeom>
              <a:avLst/>
              <a:gdLst>
                <a:gd name="T0" fmla="*/ 257 w 258"/>
                <a:gd name="T1" fmla="*/ 40 h 1001"/>
                <a:gd name="T2" fmla="*/ 258 w 258"/>
                <a:gd name="T3" fmla="*/ 460 h 1001"/>
                <a:gd name="T4" fmla="*/ 173 w 258"/>
                <a:gd name="T5" fmla="*/ 1001 h 1001"/>
                <a:gd name="T6" fmla="*/ 111 w 258"/>
                <a:gd name="T7" fmla="*/ 1001 h 1001"/>
                <a:gd name="T8" fmla="*/ 78 w 258"/>
                <a:gd name="T9" fmla="*/ 500 h 1001"/>
                <a:gd name="T10" fmla="*/ 0 w 258"/>
                <a:gd name="T11" fmla="*/ 0 h 1001"/>
                <a:gd name="T12" fmla="*/ 257 w 258"/>
                <a:gd name="T13" fmla="*/ 40 h 1001"/>
              </a:gdLst>
              <a:ahLst/>
              <a:cxnLst>
                <a:cxn ang="0">
                  <a:pos x="T0" y="T1"/>
                </a:cxn>
                <a:cxn ang="0">
                  <a:pos x="T2" y="T3"/>
                </a:cxn>
                <a:cxn ang="0">
                  <a:pos x="T4" y="T5"/>
                </a:cxn>
                <a:cxn ang="0">
                  <a:pos x="T6" y="T7"/>
                </a:cxn>
                <a:cxn ang="0">
                  <a:pos x="T8" y="T9"/>
                </a:cxn>
                <a:cxn ang="0">
                  <a:pos x="T10" y="T11"/>
                </a:cxn>
                <a:cxn ang="0">
                  <a:pos x="T12" y="T13"/>
                </a:cxn>
              </a:cxnLst>
              <a:rect l="0" t="0" r="r" b="b"/>
              <a:pathLst>
                <a:path w="258" h="1001">
                  <a:moveTo>
                    <a:pt x="257" y="40"/>
                  </a:moveTo>
                  <a:lnTo>
                    <a:pt x="258" y="460"/>
                  </a:lnTo>
                  <a:lnTo>
                    <a:pt x="173" y="1001"/>
                  </a:lnTo>
                  <a:lnTo>
                    <a:pt x="111" y="1001"/>
                  </a:lnTo>
                  <a:lnTo>
                    <a:pt x="78" y="500"/>
                  </a:lnTo>
                  <a:lnTo>
                    <a:pt x="0" y="0"/>
                  </a:lnTo>
                  <a:lnTo>
                    <a:pt x="257" y="4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 name="í$1îḍé">
              <a:extLst>
                <a:ext uri="{FF2B5EF4-FFF2-40B4-BE49-F238E27FC236}">
                  <a16:creationId xmlns:a16="http://schemas.microsoft.com/office/drawing/2014/main" id="{F77BB319-B415-417E-91A1-5EFFE0A9C6BD}"/>
                </a:ext>
              </a:extLst>
            </p:cNvPr>
            <p:cNvSpPr/>
            <p:nvPr/>
          </p:nvSpPr>
          <p:spPr bwMode="auto">
            <a:xfrm>
              <a:off x="5032376" y="5184775"/>
              <a:ext cx="155575" cy="106363"/>
            </a:xfrm>
            <a:custGeom>
              <a:avLst/>
              <a:gdLst>
                <a:gd name="T0" fmla="*/ 0 w 98"/>
                <a:gd name="T1" fmla="*/ 34 h 67"/>
                <a:gd name="T2" fmla="*/ 64 w 98"/>
                <a:gd name="T3" fmla="*/ 67 h 67"/>
                <a:gd name="T4" fmla="*/ 98 w 98"/>
                <a:gd name="T5" fmla="*/ 35 h 67"/>
                <a:gd name="T6" fmla="*/ 65 w 98"/>
                <a:gd name="T7" fmla="*/ 2 h 67"/>
                <a:gd name="T8" fmla="*/ 0 w 98"/>
                <a:gd name="T9" fmla="*/ 0 h 67"/>
                <a:gd name="T10" fmla="*/ 0 w 98"/>
                <a:gd name="T11" fmla="*/ 34 h 67"/>
              </a:gdLst>
              <a:ahLst/>
              <a:cxnLst>
                <a:cxn ang="0">
                  <a:pos x="T0" y="T1"/>
                </a:cxn>
                <a:cxn ang="0">
                  <a:pos x="T2" y="T3"/>
                </a:cxn>
                <a:cxn ang="0">
                  <a:pos x="T4" y="T5"/>
                </a:cxn>
                <a:cxn ang="0">
                  <a:pos x="T6" y="T7"/>
                </a:cxn>
                <a:cxn ang="0">
                  <a:pos x="T8" y="T9"/>
                </a:cxn>
                <a:cxn ang="0">
                  <a:pos x="T10" y="T11"/>
                </a:cxn>
              </a:cxnLst>
              <a:rect l="0" t="0" r="r" b="b"/>
              <a:pathLst>
                <a:path w="98" h="67">
                  <a:moveTo>
                    <a:pt x="0" y="34"/>
                  </a:moveTo>
                  <a:lnTo>
                    <a:pt x="64" y="67"/>
                  </a:lnTo>
                  <a:lnTo>
                    <a:pt x="98" y="35"/>
                  </a:lnTo>
                  <a:lnTo>
                    <a:pt x="65" y="2"/>
                  </a:lnTo>
                  <a:lnTo>
                    <a:pt x="0" y="0"/>
                  </a:lnTo>
                  <a:lnTo>
                    <a:pt x="0" y="34"/>
                  </a:lnTo>
                  <a:close/>
                </a:path>
              </a:pathLst>
            </a:custGeom>
            <a:solidFill>
              <a:srgbClr val="2929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 name="iSḻïďe">
              <a:extLst>
                <a:ext uri="{FF2B5EF4-FFF2-40B4-BE49-F238E27FC236}">
                  <a16:creationId xmlns:a16="http://schemas.microsoft.com/office/drawing/2014/main" id="{91AD6DB0-F410-43CB-A668-CC00BE60808A}"/>
                </a:ext>
              </a:extLst>
            </p:cNvPr>
            <p:cNvSpPr/>
            <p:nvPr/>
          </p:nvSpPr>
          <p:spPr bwMode="auto">
            <a:xfrm>
              <a:off x="4498976" y="2846388"/>
              <a:ext cx="1009650" cy="1200150"/>
            </a:xfrm>
            <a:custGeom>
              <a:avLst/>
              <a:gdLst>
                <a:gd name="T0" fmla="*/ 1 w 569"/>
                <a:gd name="T1" fmla="*/ 594 h 677"/>
                <a:gd name="T2" fmla="*/ 2 w 569"/>
                <a:gd name="T3" fmla="*/ 559 h 677"/>
                <a:gd name="T4" fmla="*/ 13 w 569"/>
                <a:gd name="T5" fmla="*/ 428 h 677"/>
                <a:gd name="T6" fmla="*/ 31 w 569"/>
                <a:gd name="T7" fmla="*/ 254 h 677"/>
                <a:gd name="T8" fmla="*/ 69 w 569"/>
                <a:gd name="T9" fmla="*/ 113 h 677"/>
                <a:gd name="T10" fmla="*/ 244 w 569"/>
                <a:gd name="T11" fmla="*/ 10 h 677"/>
                <a:gd name="T12" fmla="*/ 381 w 569"/>
                <a:gd name="T13" fmla="*/ 89 h 677"/>
                <a:gd name="T14" fmla="*/ 387 w 569"/>
                <a:gd name="T15" fmla="*/ 129 h 677"/>
                <a:gd name="T16" fmla="*/ 394 w 569"/>
                <a:gd name="T17" fmla="*/ 168 h 677"/>
                <a:gd name="T18" fmla="*/ 401 w 569"/>
                <a:gd name="T19" fmla="*/ 199 h 677"/>
                <a:gd name="T20" fmla="*/ 401 w 569"/>
                <a:gd name="T21" fmla="*/ 199 h 677"/>
                <a:gd name="T22" fmla="*/ 477 w 569"/>
                <a:gd name="T23" fmla="*/ 450 h 677"/>
                <a:gd name="T24" fmla="*/ 465 w 569"/>
                <a:gd name="T25" fmla="*/ 593 h 677"/>
                <a:gd name="T26" fmla="*/ 409 w 569"/>
                <a:gd name="T27" fmla="*/ 608 h 677"/>
                <a:gd name="T28" fmla="*/ 280 w 569"/>
                <a:gd name="T29" fmla="*/ 599 h 677"/>
                <a:gd name="T30" fmla="*/ 160 w 569"/>
                <a:gd name="T31" fmla="*/ 610 h 677"/>
                <a:gd name="T32" fmla="*/ 82 w 569"/>
                <a:gd name="T33" fmla="*/ 633 h 677"/>
                <a:gd name="T34" fmla="*/ 21 w 569"/>
                <a:gd name="T35" fmla="*/ 674 h 677"/>
                <a:gd name="T36" fmla="*/ 14 w 569"/>
                <a:gd name="T37" fmla="*/ 676 h 677"/>
                <a:gd name="T38" fmla="*/ 1 w 569"/>
                <a:gd name="T39" fmla="*/ 594 h 6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69" h="677">
                  <a:moveTo>
                    <a:pt x="1" y="594"/>
                  </a:moveTo>
                  <a:cubicBezTo>
                    <a:pt x="1" y="578"/>
                    <a:pt x="2" y="564"/>
                    <a:pt x="2" y="559"/>
                  </a:cubicBezTo>
                  <a:cubicBezTo>
                    <a:pt x="4" y="515"/>
                    <a:pt x="7" y="472"/>
                    <a:pt x="13" y="428"/>
                  </a:cubicBezTo>
                  <a:cubicBezTo>
                    <a:pt x="18" y="389"/>
                    <a:pt x="24" y="293"/>
                    <a:pt x="31" y="254"/>
                  </a:cubicBezTo>
                  <a:cubicBezTo>
                    <a:pt x="36" y="222"/>
                    <a:pt x="55" y="142"/>
                    <a:pt x="69" y="113"/>
                  </a:cubicBezTo>
                  <a:cubicBezTo>
                    <a:pt x="104" y="39"/>
                    <a:pt x="93" y="32"/>
                    <a:pt x="244" y="10"/>
                  </a:cubicBezTo>
                  <a:cubicBezTo>
                    <a:pt x="311" y="0"/>
                    <a:pt x="326" y="42"/>
                    <a:pt x="381" y="89"/>
                  </a:cubicBezTo>
                  <a:cubicBezTo>
                    <a:pt x="386" y="94"/>
                    <a:pt x="386" y="122"/>
                    <a:pt x="387" y="129"/>
                  </a:cubicBezTo>
                  <a:cubicBezTo>
                    <a:pt x="389" y="142"/>
                    <a:pt x="392" y="155"/>
                    <a:pt x="394" y="168"/>
                  </a:cubicBezTo>
                  <a:cubicBezTo>
                    <a:pt x="396" y="178"/>
                    <a:pt x="399" y="189"/>
                    <a:pt x="401" y="199"/>
                  </a:cubicBezTo>
                  <a:cubicBezTo>
                    <a:pt x="401" y="199"/>
                    <a:pt x="401" y="199"/>
                    <a:pt x="401" y="199"/>
                  </a:cubicBezTo>
                  <a:cubicBezTo>
                    <a:pt x="401" y="199"/>
                    <a:pt x="447" y="406"/>
                    <a:pt x="477" y="450"/>
                  </a:cubicBezTo>
                  <a:cubicBezTo>
                    <a:pt x="507" y="494"/>
                    <a:pt x="569" y="555"/>
                    <a:pt x="465" y="593"/>
                  </a:cubicBezTo>
                  <a:cubicBezTo>
                    <a:pt x="447" y="599"/>
                    <a:pt x="428" y="605"/>
                    <a:pt x="409" y="608"/>
                  </a:cubicBezTo>
                  <a:cubicBezTo>
                    <a:pt x="409" y="608"/>
                    <a:pt x="324" y="598"/>
                    <a:pt x="280" y="599"/>
                  </a:cubicBezTo>
                  <a:cubicBezTo>
                    <a:pt x="240" y="599"/>
                    <a:pt x="199" y="603"/>
                    <a:pt x="160" y="610"/>
                  </a:cubicBezTo>
                  <a:cubicBezTo>
                    <a:pt x="133" y="614"/>
                    <a:pt x="106" y="621"/>
                    <a:pt x="82" y="633"/>
                  </a:cubicBezTo>
                  <a:cubicBezTo>
                    <a:pt x="60" y="645"/>
                    <a:pt x="44" y="662"/>
                    <a:pt x="21" y="674"/>
                  </a:cubicBezTo>
                  <a:cubicBezTo>
                    <a:pt x="18" y="676"/>
                    <a:pt x="16" y="677"/>
                    <a:pt x="14" y="676"/>
                  </a:cubicBezTo>
                  <a:cubicBezTo>
                    <a:pt x="0" y="675"/>
                    <a:pt x="0" y="628"/>
                    <a:pt x="1" y="594"/>
                  </a:cubicBezTo>
                </a:path>
              </a:pathLst>
            </a:custGeom>
            <a:solidFill>
              <a:srgbClr val="D670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 name="îšľîdè">
              <a:extLst>
                <a:ext uri="{FF2B5EF4-FFF2-40B4-BE49-F238E27FC236}">
                  <a16:creationId xmlns:a16="http://schemas.microsoft.com/office/drawing/2014/main" id="{386778E6-AD52-41E7-BD29-5F3692667BBD}"/>
                </a:ext>
              </a:extLst>
            </p:cNvPr>
            <p:cNvSpPr/>
            <p:nvPr/>
          </p:nvSpPr>
          <p:spPr bwMode="auto">
            <a:xfrm>
              <a:off x="4787901" y="2573338"/>
              <a:ext cx="268288" cy="336550"/>
            </a:xfrm>
            <a:custGeom>
              <a:avLst/>
              <a:gdLst>
                <a:gd name="T0" fmla="*/ 82 w 151"/>
                <a:gd name="T1" fmla="*/ 185 h 190"/>
                <a:gd name="T2" fmla="*/ 37 w 151"/>
                <a:gd name="T3" fmla="*/ 183 h 190"/>
                <a:gd name="T4" fmla="*/ 31 w 151"/>
                <a:gd name="T5" fmla="*/ 173 h 190"/>
                <a:gd name="T6" fmla="*/ 34 w 151"/>
                <a:gd name="T7" fmla="*/ 139 h 190"/>
                <a:gd name="T8" fmla="*/ 1 w 151"/>
                <a:gd name="T9" fmla="*/ 112 h 190"/>
                <a:gd name="T10" fmla="*/ 2 w 151"/>
                <a:gd name="T11" fmla="*/ 98 h 190"/>
                <a:gd name="T12" fmla="*/ 12 w 151"/>
                <a:gd name="T13" fmla="*/ 41 h 190"/>
                <a:gd name="T14" fmla="*/ 17 w 151"/>
                <a:gd name="T15" fmla="*/ 21 h 190"/>
                <a:gd name="T16" fmla="*/ 48 w 151"/>
                <a:gd name="T17" fmla="*/ 5 h 190"/>
                <a:gd name="T18" fmla="*/ 133 w 151"/>
                <a:gd name="T19" fmla="*/ 26 h 190"/>
                <a:gd name="T20" fmla="*/ 147 w 151"/>
                <a:gd name="T21" fmla="*/ 45 h 190"/>
                <a:gd name="T22" fmla="*/ 145 w 151"/>
                <a:gd name="T23" fmla="*/ 81 h 190"/>
                <a:gd name="T24" fmla="*/ 136 w 151"/>
                <a:gd name="T25" fmla="*/ 114 h 190"/>
                <a:gd name="T26" fmla="*/ 116 w 151"/>
                <a:gd name="T27" fmla="*/ 146 h 190"/>
                <a:gd name="T28" fmla="*/ 96 w 151"/>
                <a:gd name="T29" fmla="*/ 152 h 190"/>
                <a:gd name="T30" fmla="*/ 82 w 151"/>
                <a:gd name="T31" fmla="*/ 185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1" h="190">
                  <a:moveTo>
                    <a:pt x="82" y="185"/>
                  </a:moveTo>
                  <a:cubicBezTo>
                    <a:pt x="74" y="189"/>
                    <a:pt x="56" y="190"/>
                    <a:pt x="37" y="183"/>
                  </a:cubicBezTo>
                  <a:cubicBezTo>
                    <a:pt x="33" y="181"/>
                    <a:pt x="31" y="177"/>
                    <a:pt x="31" y="173"/>
                  </a:cubicBezTo>
                  <a:cubicBezTo>
                    <a:pt x="31" y="162"/>
                    <a:pt x="32" y="151"/>
                    <a:pt x="34" y="139"/>
                  </a:cubicBezTo>
                  <a:cubicBezTo>
                    <a:pt x="19" y="134"/>
                    <a:pt x="3" y="127"/>
                    <a:pt x="1" y="112"/>
                  </a:cubicBezTo>
                  <a:cubicBezTo>
                    <a:pt x="0" y="108"/>
                    <a:pt x="1" y="103"/>
                    <a:pt x="2" y="98"/>
                  </a:cubicBezTo>
                  <a:cubicBezTo>
                    <a:pt x="5" y="79"/>
                    <a:pt x="8" y="60"/>
                    <a:pt x="12" y="41"/>
                  </a:cubicBezTo>
                  <a:cubicBezTo>
                    <a:pt x="13" y="34"/>
                    <a:pt x="14" y="27"/>
                    <a:pt x="17" y="21"/>
                  </a:cubicBezTo>
                  <a:cubicBezTo>
                    <a:pt x="24" y="11"/>
                    <a:pt x="36" y="7"/>
                    <a:pt x="48" y="5"/>
                  </a:cubicBezTo>
                  <a:cubicBezTo>
                    <a:pt x="77" y="0"/>
                    <a:pt x="110" y="6"/>
                    <a:pt x="133" y="26"/>
                  </a:cubicBezTo>
                  <a:cubicBezTo>
                    <a:pt x="139" y="31"/>
                    <a:pt x="145" y="37"/>
                    <a:pt x="147" y="45"/>
                  </a:cubicBezTo>
                  <a:cubicBezTo>
                    <a:pt x="151" y="56"/>
                    <a:pt x="148" y="69"/>
                    <a:pt x="145" y="81"/>
                  </a:cubicBezTo>
                  <a:cubicBezTo>
                    <a:pt x="142" y="92"/>
                    <a:pt x="139" y="103"/>
                    <a:pt x="136" y="114"/>
                  </a:cubicBezTo>
                  <a:cubicBezTo>
                    <a:pt x="133" y="127"/>
                    <a:pt x="128" y="141"/>
                    <a:pt x="116" y="146"/>
                  </a:cubicBezTo>
                  <a:cubicBezTo>
                    <a:pt x="110" y="149"/>
                    <a:pt x="102" y="148"/>
                    <a:pt x="96" y="152"/>
                  </a:cubicBezTo>
                  <a:cubicBezTo>
                    <a:pt x="86" y="158"/>
                    <a:pt x="87" y="174"/>
                    <a:pt x="82" y="185"/>
                  </a:cubicBezTo>
                  <a:close/>
                </a:path>
              </a:pathLst>
            </a:custGeom>
            <a:solidFill>
              <a:srgbClr val="EAC1A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 name="ïŝļíďé">
              <a:extLst>
                <a:ext uri="{FF2B5EF4-FFF2-40B4-BE49-F238E27FC236}">
                  <a16:creationId xmlns:a16="http://schemas.microsoft.com/office/drawing/2014/main" id="{72ACC44B-69B0-44C4-8CA7-321B219016FA}"/>
                </a:ext>
              </a:extLst>
            </p:cNvPr>
            <p:cNvSpPr/>
            <p:nvPr/>
          </p:nvSpPr>
          <p:spPr bwMode="auto">
            <a:xfrm>
              <a:off x="4670426" y="2393950"/>
              <a:ext cx="639763" cy="398463"/>
            </a:xfrm>
            <a:custGeom>
              <a:avLst/>
              <a:gdLst>
                <a:gd name="T0" fmla="*/ 320 w 361"/>
                <a:gd name="T1" fmla="*/ 95 h 225"/>
                <a:gd name="T2" fmla="*/ 330 w 361"/>
                <a:gd name="T3" fmla="*/ 81 h 225"/>
                <a:gd name="T4" fmla="*/ 353 w 361"/>
                <a:gd name="T5" fmla="*/ 53 h 225"/>
                <a:gd name="T6" fmla="*/ 354 w 361"/>
                <a:gd name="T7" fmla="*/ 19 h 225"/>
                <a:gd name="T8" fmla="*/ 334 w 361"/>
                <a:gd name="T9" fmla="*/ 7 h 225"/>
                <a:gd name="T10" fmla="*/ 258 w 361"/>
                <a:gd name="T11" fmla="*/ 6 h 225"/>
                <a:gd name="T12" fmla="*/ 189 w 361"/>
                <a:gd name="T13" fmla="*/ 13 h 225"/>
                <a:gd name="T14" fmla="*/ 127 w 361"/>
                <a:gd name="T15" fmla="*/ 16 h 225"/>
                <a:gd name="T16" fmla="*/ 44 w 361"/>
                <a:gd name="T17" fmla="*/ 40 h 225"/>
                <a:gd name="T18" fmla="*/ 21 w 361"/>
                <a:gd name="T19" fmla="*/ 63 h 225"/>
                <a:gd name="T20" fmla="*/ 21 w 361"/>
                <a:gd name="T21" fmla="*/ 171 h 225"/>
                <a:gd name="T22" fmla="*/ 36 w 361"/>
                <a:gd name="T23" fmla="*/ 191 h 225"/>
                <a:gd name="T24" fmla="*/ 79 w 361"/>
                <a:gd name="T25" fmla="*/ 225 h 225"/>
                <a:gd name="T26" fmla="*/ 78 w 361"/>
                <a:gd name="T27" fmla="*/ 152 h 225"/>
                <a:gd name="T28" fmla="*/ 158 w 361"/>
                <a:gd name="T29" fmla="*/ 144 h 225"/>
                <a:gd name="T30" fmla="*/ 229 w 361"/>
                <a:gd name="T31" fmla="*/ 170 h 225"/>
                <a:gd name="T32" fmla="*/ 283 w 361"/>
                <a:gd name="T33" fmla="*/ 155 h 225"/>
                <a:gd name="T34" fmla="*/ 320 w 361"/>
                <a:gd name="T35" fmla="*/ 95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1" h="225">
                  <a:moveTo>
                    <a:pt x="320" y="95"/>
                  </a:moveTo>
                  <a:cubicBezTo>
                    <a:pt x="323" y="90"/>
                    <a:pt x="326" y="85"/>
                    <a:pt x="330" y="81"/>
                  </a:cubicBezTo>
                  <a:cubicBezTo>
                    <a:pt x="337" y="71"/>
                    <a:pt x="347" y="63"/>
                    <a:pt x="353" y="53"/>
                  </a:cubicBezTo>
                  <a:cubicBezTo>
                    <a:pt x="359" y="43"/>
                    <a:pt x="361" y="28"/>
                    <a:pt x="354" y="19"/>
                  </a:cubicBezTo>
                  <a:cubicBezTo>
                    <a:pt x="349" y="13"/>
                    <a:pt x="341" y="10"/>
                    <a:pt x="334" y="7"/>
                  </a:cubicBezTo>
                  <a:cubicBezTo>
                    <a:pt x="309" y="0"/>
                    <a:pt x="282" y="0"/>
                    <a:pt x="258" y="6"/>
                  </a:cubicBezTo>
                  <a:cubicBezTo>
                    <a:pt x="234" y="12"/>
                    <a:pt x="213" y="22"/>
                    <a:pt x="189" y="13"/>
                  </a:cubicBezTo>
                  <a:cubicBezTo>
                    <a:pt x="166" y="5"/>
                    <a:pt x="150" y="8"/>
                    <a:pt x="127" y="16"/>
                  </a:cubicBezTo>
                  <a:cubicBezTo>
                    <a:pt x="101" y="25"/>
                    <a:pt x="67" y="28"/>
                    <a:pt x="44" y="40"/>
                  </a:cubicBezTo>
                  <a:cubicBezTo>
                    <a:pt x="35" y="46"/>
                    <a:pt x="27" y="54"/>
                    <a:pt x="21" y="63"/>
                  </a:cubicBezTo>
                  <a:cubicBezTo>
                    <a:pt x="0" y="95"/>
                    <a:pt x="0" y="139"/>
                    <a:pt x="21" y="171"/>
                  </a:cubicBezTo>
                  <a:cubicBezTo>
                    <a:pt x="25" y="179"/>
                    <a:pt x="31" y="185"/>
                    <a:pt x="36" y="191"/>
                  </a:cubicBezTo>
                  <a:cubicBezTo>
                    <a:pt x="48" y="204"/>
                    <a:pt x="63" y="220"/>
                    <a:pt x="79" y="225"/>
                  </a:cubicBezTo>
                  <a:cubicBezTo>
                    <a:pt x="80" y="210"/>
                    <a:pt x="66" y="164"/>
                    <a:pt x="78" y="152"/>
                  </a:cubicBezTo>
                  <a:cubicBezTo>
                    <a:pt x="96" y="133"/>
                    <a:pt x="136" y="139"/>
                    <a:pt x="158" y="144"/>
                  </a:cubicBezTo>
                  <a:cubicBezTo>
                    <a:pt x="183" y="149"/>
                    <a:pt x="204" y="167"/>
                    <a:pt x="229" y="170"/>
                  </a:cubicBezTo>
                  <a:cubicBezTo>
                    <a:pt x="246" y="173"/>
                    <a:pt x="268" y="164"/>
                    <a:pt x="283" y="155"/>
                  </a:cubicBezTo>
                  <a:cubicBezTo>
                    <a:pt x="301" y="144"/>
                    <a:pt x="309" y="112"/>
                    <a:pt x="320" y="95"/>
                  </a:cubicBezTo>
                  <a:close/>
                </a:path>
              </a:pathLst>
            </a:custGeom>
            <a:solidFill>
              <a:srgbClr val="2929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îṡľîḓe">
              <a:extLst>
                <a:ext uri="{FF2B5EF4-FFF2-40B4-BE49-F238E27FC236}">
                  <a16:creationId xmlns:a16="http://schemas.microsoft.com/office/drawing/2014/main" id="{754D098E-88AB-4042-B521-4D7B9C2C5518}"/>
                </a:ext>
              </a:extLst>
            </p:cNvPr>
            <p:cNvSpPr/>
            <p:nvPr/>
          </p:nvSpPr>
          <p:spPr bwMode="auto">
            <a:xfrm>
              <a:off x="4356101" y="2913063"/>
              <a:ext cx="354013" cy="820738"/>
            </a:xfrm>
            <a:custGeom>
              <a:avLst/>
              <a:gdLst>
                <a:gd name="T0" fmla="*/ 223 w 223"/>
                <a:gd name="T1" fmla="*/ 0 h 517"/>
                <a:gd name="T2" fmla="*/ 117 w 223"/>
                <a:gd name="T3" fmla="*/ 93 h 517"/>
                <a:gd name="T4" fmla="*/ 0 w 223"/>
                <a:gd name="T5" fmla="*/ 341 h 517"/>
                <a:gd name="T6" fmla="*/ 148 w 223"/>
                <a:gd name="T7" fmla="*/ 517 h 517"/>
                <a:gd name="T8" fmla="*/ 174 w 223"/>
                <a:gd name="T9" fmla="*/ 418 h 517"/>
                <a:gd name="T10" fmla="*/ 223 w 223"/>
                <a:gd name="T11" fmla="*/ 0 h 517"/>
              </a:gdLst>
              <a:ahLst/>
              <a:cxnLst>
                <a:cxn ang="0">
                  <a:pos x="T0" y="T1"/>
                </a:cxn>
                <a:cxn ang="0">
                  <a:pos x="T2" y="T3"/>
                </a:cxn>
                <a:cxn ang="0">
                  <a:pos x="T4" y="T5"/>
                </a:cxn>
                <a:cxn ang="0">
                  <a:pos x="T6" y="T7"/>
                </a:cxn>
                <a:cxn ang="0">
                  <a:pos x="T8" y="T9"/>
                </a:cxn>
                <a:cxn ang="0">
                  <a:pos x="T10" y="T11"/>
                </a:cxn>
              </a:cxnLst>
              <a:rect l="0" t="0" r="r" b="b"/>
              <a:pathLst>
                <a:path w="223" h="517">
                  <a:moveTo>
                    <a:pt x="223" y="0"/>
                  </a:moveTo>
                  <a:lnTo>
                    <a:pt x="117" y="93"/>
                  </a:lnTo>
                  <a:lnTo>
                    <a:pt x="0" y="341"/>
                  </a:lnTo>
                  <a:lnTo>
                    <a:pt x="148" y="517"/>
                  </a:lnTo>
                  <a:lnTo>
                    <a:pt x="174" y="418"/>
                  </a:lnTo>
                  <a:lnTo>
                    <a:pt x="223" y="0"/>
                  </a:lnTo>
                  <a:close/>
                </a:path>
              </a:pathLst>
            </a:custGeom>
            <a:solidFill>
              <a:srgbClr val="D670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iṩḷiḑè">
              <a:extLst>
                <a:ext uri="{FF2B5EF4-FFF2-40B4-BE49-F238E27FC236}">
                  <a16:creationId xmlns:a16="http://schemas.microsoft.com/office/drawing/2014/main" id="{1D74AD28-3D8A-4B98-A9B1-1B0549198B1A}"/>
                </a:ext>
              </a:extLst>
            </p:cNvPr>
            <p:cNvSpPr/>
            <p:nvPr/>
          </p:nvSpPr>
          <p:spPr bwMode="auto">
            <a:xfrm>
              <a:off x="3670301" y="3992563"/>
              <a:ext cx="360363" cy="1166813"/>
            </a:xfrm>
            <a:custGeom>
              <a:avLst/>
              <a:gdLst>
                <a:gd name="T0" fmla="*/ 227 w 227"/>
                <a:gd name="T1" fmla="*/ 76 h 735"/>
                <a:gd name="T2" fmla="*/ 0 w 227"/>
                <a:gd name="T3" fmla="*/ 0 h 735"/>
                <a:gd name="T4" fmla="*/ 57 w 227"/>
                <a:gd name="T5" fmla="*/ 391 h 735"/>
                <a:gd name="T6" fmla="*/ 41 w 227"/>
                <a:gd name="T7" fmla="*/ 729 h 735"/>
                <a:gd name="T8" fmla="*/ 41 w 227"/>
                <a:gd name="T9" fmla="*/ 731 h 735"/>
                <a:gd name="T10" fmla="*/ 41 w 227"/>
                <a:gd name="T11" fmla="*/ 731 h 735"/>
                <a:gd name="T12" fmla="*/ 41 w 227"/>
                <a:gd name="T13" fmla="*/ 732 h 735"/>
                <a:gd name="T14" fmla="*/ 85 w 227"/>
                <a:gd name="T15" fmla="*/ 735 h 735"/>
                <a:gd name="T16" fmla="*/ 85 w 227"/>
                <a:gd name="T17" fmla="*/ 735 h 735"/>
                <a:gd name="T18" fmla="*/ 86 w 227"/>
                <a:gd name="T19" fmla="*/ 735 h 735"/>
                <a:gd name="T20" fmla="*/ 177 w 227"/>
                <a:gd name="T21" fmla="*/ 431 h 735"/>
                <a:gd name="T22" fmla="*/ 219 w 227"/>
                <a:gd name="T23" fmla="*/ 109 h 735"/>
                <a:gd name="T24" fmla="*/ 227 w 227"/>
                <a:gd name="T25" fmla="*/ 76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7" h="735">
                  <a:moveTo>
                    <a:pt x="227" y="76"/>
                  </a:moveTo>
                  <a:lnTo>
                    <a:pt x="0" y="0"/>
                  </a:lnTo>
                  <a:lnTo>
                    <a:pt x="57" y="391"/>
                  </a:lnTo>
                  <a:lnTo>
                    <a:pt x="41" y="729"/>
                  </a:lnTo>
                  <a:lnTo>
                    <a:pt x="41" y="731"/>
                  </a:lnTo>
                  <a:lnTo>
                    <a:pt x="41" y="731"/>
                  </a:lnTo>
                  <a:lnTo>
                    <a:pt x="41" y="732"/>
                  </a:lnTo>
                  <a:lnTo>
                    <a:pt x="85" y="735"/>
                  </a:lnTo>
                  <a:lnTo>
                    <a:pt x="85" y="735"/>
                  </a:lnTo>
                  <a:lnTo>
                    <a:pt x="86" y="735"/>
                  </a:lnTo>
                  <a:lnTo>
                    <a:pt x="177" y="431"/>
                  </a:lnTo>
                  <a:lnTo>
                    <a:pt x="219" y="109"/>
                  </a:lnTo>
                  <a:lnTo>
                    <a:pt x="227" y="76"/>
                  </a:lnTo>
                  <a:close/>
                </a:path>
              </a:pathLst>
            </a:custGeom>
            <a:solidFill>
              <a:srgbClr val="8CABE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7" name="iṧḻiďé">
              <a:extLst>
                <a:ext uri="{FF2B5EF4-FFF2-40B4-BE49-F238E27FC236}">
                  <a16:creationId xmlns:a16="http://schemas.microsoft.com/office/drawing/2014/main" id="{3E3284DF-60A1-44B0-8AC7-EE495D633770}"/>
                </a:ext>
              </a:extLst>
            </p:cNvPr>
            <p:cNvSpPr/>
            <p:nvPr/>
          </p:nvSpPr>
          <p:spPr bwMode="auto">
            <a:xfrm>
              <a:off x="3713163" y="5183188"/>
              <a:ext cx="185738" cy="134938"/>
            </a:xfrm>
            <a:custGeom>
              <a:avLst/>
              <a:gdLst>
                <a:gd name="T0" fmla="*/ 56 w 117"/>
                <a:gd name="T1" fmla="*/ 0 h 85"/>
                <a:gd name="T2" fmla="*/ 10 w 117"/>
                <a:gd name="T3" fmla="*/ 0 h 85"/>
                <a:gd name="T4" fmla="*/ 0 w 117"/>
                <a:gd name="T5" fmla="*/ 39 h 85"/>
                <a:gd name="T6" fmla="*/ 1 w 117"/>
                <a:gd name="T7" fmla="*/ 39 h 85"/>
                <a:gd name="T8" fmla="*/ 0 w 117"/>
                <a:gd name="T9" fmla="*/ 40 h 85"/>
                <a:gd name="T10" fmla="*/ 77 w 117"/>
                <a:gd name="T11" fmla="*/ 83 h 85"/>
                <a:gd name="T12" fmla="*/ 114 w 117"/>
                <a:gd name="T13" fmla="*/ 85 h 85"/>
                <a:gd name="T14" fmla="*/ 117 w 117"/>
                <a:gd name="T15" fmla="*/ 44 h 85"/>
                <a:gd name="T16" fmla="*/ 107 w 117"/>
                <a:gd name="T17" fmla="*/ 37 h 85"/>
                <a:gd name="T18" fmla="*/ 56 w 117"/>
                <a:gd name="T19" fmla="*/ 0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7" h="85">
                  <a:moveTo>
                    <a:pt x="56" y="0"/>
                  </a:moveTo>
                  <a:lnTo>
                    <a:pt x="10" y="0"/>
                  </a:lnTo>
                  <a:lnTo>
                    <a:pt x="0" y="39"/>
                  </a:lnTo>
                  <a:lnTo>
                    <a:pt x="1" y="39"/>
                  </a:lnTo>
                  <a:lnTo>
                    <a:pt x="0" y="40"/>
                  </a:lnTo>
                  <a:lnTo>
                    <a:pt x="77" y="83"/>
                  </a:lnTo>
                  <a:lnTo>
                    <a:pt x="114" y="85"/>
                  </a:lnTo>
                  <a:lnTo>
                    <a:pt x="117" y="44"/>
                  </a:lnTo>
                  <a:lnTo>
                    <a:pt x="107" y="37"/>
                  </a:lnTo>
                  <a:lnTo>
                    <a:pt x="56" y="0"/>
                  </a:lnTo>
                  <a:close/>
                </a:path>
              </a:pathLst>
            </a:custGeom>
            <a:solidFill>
              <a:srgbClr val="2929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i$ḷîdé">
              <a:extLst>
                <a:ext uri="{FF2B5EF4-FFF2-40B4-BE49-F238E27FC236}">
                  <a16:creationId xmlns:a16="http://schemas.microsoft.com/office/drawing/2014/main" id="{9CFB46D3-292B-4E80-B807-16B96DBEFB16}"/>
                </a:ext>
              </a:extLst>
            </p:cNvPr>
            <p:cNvSpPr/>
            <p:nvPr/>
          </p:nvSpPr>
          <p:spPr bwMode="auto">
            <a:xfrm>
              <a:off x="3937001" y="4048125"/>
              <a:ext cx="373063" cy="1141413"/>
            </a:xfrm>
            <a:custGeom>
              <a:avLst/>
              <a:gdLst>
                <a:gd name="T0" fmla="*/ 235 w 235"/>
                <a:gd name="T1" fmla="*/ 43 h 719"/>
                <a:gd name="T2" fmla="*/ 187 w 235"/>
                <a:gd name="T3" fmla="*/ 715 h 719"/>
                <a:gd name="T4" fmla="*/ 143 w 235"/>
                <a:gd name="T5" fmla="*/ 719 h 719"/>
                <a:gd name="T6" fmla="*/ 87 w 235"/>
                <a:gd name="T7" fmla="*/ 358 h 719"/>
                <a:gd name="T8" fmla="*/ 0 w 235"/>
                <a:gd name="T9" fmla="*/ 0 h 719"/>
                <a:gd name="T10" fmla="*/ 235 w 235"/>
                <a:gd name="T11" fmla="*/ 43 h 719"/>
              </a:gdLst>
              <a:ahLst/>
              <a:cxnLst>
                <a:cxn ang="0">
                  <a:pos x="T0" y="T1"/>
                </a:cxn>
                <a:cxn ang="0">
                  <a:pos x="T2" y="T3"/>
                </a:cxn>
                <a:cxn ang="0">
                  <a:pos x="T4" y="T5"/>
                </a:cxn>
                <a:cxn ang="0">
                  <a:pos x="T6" y="T7"/>
                </a:cxn>
                <a:cxn ang="0">
                  <a:pos x="T8" y="T9"/>
                </a:cxn>
                <a:cxn ang="0">
                  <a:pos x="T10" y="T11"/>
                </a:cxn>
              </a:cxnLst>
              <a:rect l="0" t="0" r="r" b="b"/>
              <a:pathLst>
                <a:path w="235" h="719">
                  <a:moveTo>
                    <a:pt x="235" y="43"/>
                  </a:moveTo>
                  <a:lnTo>
                    <a:pt x="187" y="715"/>
                  </a:lnTo>
                  <a:lnTo>
                    <a:pt x="143" y="719"/>
                  </a:lnTo>
                  <a:lnTo>
                    <a:pt x="87" y="358"/>
                  </a:lnTo>
                  <a:lnTo>
                    <a:pt x="0" y="0"/>
                  </a:lnTo>
                  <a:lnTo>
                    <a:pt x="235" y="43"/>
                  </a:lnTo>
                  <a:close/>
                </a:path>
              </a:pathLst>
            </a:custGeom>
            <a:solidFill>
              <a:srgbClr val="8CABE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ïṡḷîḑé">
              <a:extLst>
                <a:ext uri="{FF2B5EF4-FFF2-40B4-BE49-F238E27FC236}">
                  <a16:creationId xmlns:a16="http://schemas.microsoft.com/office/drawing/2014/main" id="{DE608194-1651-4378-86D7-1716BB29ACDD}"/>
                </a:ext>
              </a:extLst>
            </p:cNvPr>
            <p:cNvSpPr/>
            <p:nvPr/>
          </p:nvSpPr>
          <p:spPr bwMode="auto">
            <a:xfrm>
              <a:off x="4152901" y="5208588"/>
              <a:ext cx="176213" cy="95250"/>
            </a:xfrm>
            <a:custGeom>
              <a:avLst/>
              <a:gdLst>
                <a:gd name="T0" fmla="*/ 51 w 111"/>
                <a:gd name="T1" fmla="*/ 0 h 60"/>
                <a:gd name="T2" fmla="*/ 111 w 111"/>
                <a:gd name="T3" fmla="*/ 32 h 60"/>
                <a:gd name="T4" fmla="*/ 106 w 111"/>
                <a:gd name="T5" fmla="*/ 60 h 60"/>
                <a:gd name="T6" fmla="*/ 0 w 111"/>
                <a:gd name="T7" fmla="*/ 47 h 60"/>
                <a:gd name="T8" fmla="*/ 6 w 111"/>
                <a:gd name="T9" fmla="*/ 7 h 60"/>
                <a:gd name="T10" fmla="*/ 51 w 111"/>
                <a:gd name="T11" fmla="*/ 0 h 60"/>
              </a:gdLst>
              <a:ahLst/>
              <a:cxnLst>
                <a:cxn ang="0">
                  <a:pos x="T0" y="T1"/>
                </a:cxn>
                <a:cxn ang="0">
                  <a:pos x="T2" y="T3"/>
                </a:cxn>
                <a:cxn ang="0">
                  <a:pos x="T4" y="T5"/>
                </a:cxn>
                <a:cxn ang="0">
                  <a:pos x="T6" y="T7"/>
                </a:cxn>
                <a:cxn ang="0">
                  <a:pos x="T8" y="T9"/>
                </a:cxn>
                <a:cxn ang="0">
                  <a:pos x="T10" y="T11"/>
                </a:cxn>
              </a:cxnLst>
              <a:rect l="0" t="0" r="r" b="b"/>
              <a:pathLst>
                <a:path w="111" h="60">
                  <a:moveTo>
                    <a:pt x="51" y="0"/>
                  </a:moveTo>
                  <a:lnTo>
                    <a:pt x="111" y="32"/>
                  </a:lnTo>
                  <a:lnTo>
                    <a:pt x="106" y="60"/>
                  </a:lnTo>
                  <a:lnTo>
                    <a:pt x="0" y="47"/>
                  </a:lnTo>
                  <a:lnTo>
                    <a:pt x="6" y="7"/>
                  </a:lnTo>
                  <a:lnTo>
                    <a:pt x="51" y="0"/>
                  </a:lnTo>
                  <a:close/>
                </a:path>
              </a:pathLst>
            </a:custGeom>
            <a:solidFill>
              <a:srgbClr val="2929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íšlíde">
              <a:extLst>
                <a:ext uri="{FF2B5EF4-FFF2-40B4-BE49-F238E27FC236}">
                  <a16:creationId xmlns:a16="http://schemas.microsoft.com/office/drawing/2014/main" id="{BE70801F-D436-4CB7-AF8B-012FE1C78943}"/>
                </a:ext>
              </a:extLst>
            </p:cNvPr>
            <p:cNvSpPr/>
            <p:nvPr/>
          </p:nvSpPr>
          <p:spPr bwMode="auto">
            <a:xfrm>
              <a:off x="3565526" y="2876550"/>
              <a:ext cx="915988" cy="1492250"/>
            </a:xfrm>
            <a:custGeom>
              <a:avLst/>
              <a:gdLst>
                <a:gd name="T0" fmla="*/ 4 w 516"/>
                <a:gd name="T1" fmla="*/ 799 h 842"/>
                <a:gd name="T2" fmla="*/ 91 w 516"/>
                <a:gd name="T3" fmla="*/ 373 h 842"/>
                <a:gd name="T4" fmla="*/ 91 w 516"/>
                <a:gd name="T5" fmla="*/ 373 h 842"/>
                <a:gd name="T6" fmla="*/ 112 w 516"/>
                <a:gd name="T7" fmla="*/ 281 h 842"/>
                <a:gd name="T8" fmla="*/ 177 w 516"/>
                <a:gd name="T9" fmla="*/ 7 h 842"/>
                <a:gd name="T10" fmla="*/ 344 w 516"/>
                <a:gd name="T11" fmla="*/ 32 h 842"/>
                <a:gd name="T12" fmla="*/ 347 w 516"/>
                <a:gd name="T13" fmla="*/ 35 h 842"/>
                <a:gd name="T14" fmla="*/ 400 w 516"/>
                <a:gd name="T15" fmla="*/ 163 h 842"/>
                <a:gd name="T16" fmla="*/ 437 w 516"/>
                <a:gd name="T17" fmla="*/ 314 h 842"/>
                <a:gd name="T18" fmla="*/ 452 w 516"/>
                <a:gd name="T19" fmla="*/ 449 h 842"/>
                <a:gd name="T20" fmla="*/ 454 w 516"/>
                <a:gd name="T21" fmla="*/ 565 h 842"/>
                <a:gd name="T22" fmla="*/ 478 w 516"/>
                <a:gd name="T23" fmla="*/ 694 h 842"/>
                <a:gd name="T24" fmla="*/ 516 w 516"/>
                <a:gd name="T25" fmla="*/ 815 h 842"/>
                <a:gd name="T26" fmla="*/ 371 w 516"/>
                <a:gd name="T27" fmla="*/ 841 h 842"/>
                <a:gd name="T28" fmla="*/ 222 w 516"/>
                <a:gd name="T29" fmla="*/ 837 h 842"/>
                <a:gd name="T30" fmla="*/ 97 w 516"/>
                <a:gd name="T31" fmla="*/ 834 h 842"/>
                <a:gd name="T32" fmla="*/ 4 w 516"/>
                <a:gd name="T33" fmla="*/ 799 h 8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16" h="842">
                  <a:moveTo>
                    <a:pt x="4" y="799"/>
                  </a:moveTo>
                  <a:cubicBezTo>
                    <a:pt x="0" y="697"/>
                    <a:pt x="91" y="373"/>
                    <a:pt x="91" y="373"/>
                  </a:cubicBezTo>
                  <a:cubicBezTo>
                    <a:pt x="91" y="373"/>
                    <a:pt x="91" y="373"/>
                    <a:pt x="91" y="373"/>
                  </a:cubicBezTo>
                  <a:cubicBezTo>
                    <a:pt x="100" y="343"/>
                    <a:pt x="108" y="312"/>
                    <a:pt x="112" y="281"/>
                  </a:cubicBezTo>
                  <a:cubicBezTo>
                    <a:pt x="115" y="258"/>
                    <a:pt x="181" y="7"/>
                    <a:pt x="177" y="7"/>
                  </a:cubicBezTo>
                  <a:cubicBezTo>
                    <a:pt x="223" y="10"/>
                    <a:pt x="311" y="0"/>
                    <a:pt x="344" y="32"/>
                  </a:cubicBezTo>
                  <a:cubicBezTo>
                    <a:pt x="345" y="33"/>
                    <a:pt x="346" y="34"/>
                    <a:pt x="347" y="35"/>
                  </a:cubicBezTo>
                  <a:cubicBezTo>
                    <a:pt x="373" y="65"/>
                    <a:pt x="387" y="126"/>
                    <a:pt x="400" y="163"/>
                  </a:cubicBezTo>
                  <a:cubicBezTo>
                    <a:pt x="416" y="212"/>
                    <a:pt x="428" y="263"/>
                    <a:pt x="437" y="314"/>
                  </a:cubicBezTo>
                  <a:cubicBezTo>
                    <a:pt x="445" y="359"/>
                    <a:pt x="449" y="404"/>
                    <a:pt x="452" y="449"/>
                  </a:cubicBezTo>
                  <a:cubicBezTo>
                    <a:pt x="455" y="488"/>
                    <a:pt x="453" y="526"/>
                    <a:pt x="454" y="565"/>
                  </a:cubicBezTo>
                  <a:cubicBezTo>
                    <a:pt x="455" y="607"/>
                    <a:pt x="468" y="653"/>
                    <a:pt x="478" y="694"/>
                  </a:cubicBezTo>
                  <a:cubicBezTo>
                    <a:pt x="487" y="735"/>
                    <a:pt x="499" y="776"/>
                    <a:pt x="516" y="815"/>
                  </a:cubicBezTo>
                  <a:cubicBezTo>
                    <a:pt x="471" y="835"/>
                    <a:pt x="420" y="841"/>
                    <a:pt x="371" y="841"/>
                  </a:cubicBezTo>
                  <a:cubicBezTo>
                    <a:pt x="321" y="841"/>
                    <a:pt x="272" y="836"/>
                    <a:pt x="222" y="837"/>
                  </a:cubicBezTo>
                  <a:cubicBezTo>
                    <a:pt x="180" y="838"/>
                    <a:pt x="138" y="842"/>
                    <a:pt x="97" y="834"/>
                  </a:cubicBezTo>
                  <a:cubicBezTo>
                    <a:pt x="64" y="827"/>
                    <a:pt x="34" y="813"/>
                    <a:pt x="4" y="799"/>
                  </a:cubicBezTo>
                  <a:close/>
                </a:path>
              </a:pathLst>
            </a:custGeom>
            <a:solidFill>
              <a:srgbClr val="5D66D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íṥlîďè">
              <a:extLst>
                <a:ext uri="{FF2B5EF4-FFF2-40B4-BE49-F238E27FC236}">
                  <a16:creationId xmlns:a16="http://schemas.microsoft.com/office/drawing/2014/main" id="{E1ECD722-BDFD-4E15-A0D0-AF6F9028C939}"/>
                </a:ext>
              </a:extLst>
            </p:cNvPr>
            <p:cNvSpPr/>
            <p:nvPr/>
          </p:nvSpPr>
          <p:spPr bwMode="auto">
            <a:xfrm>
              <a:off x="4148138" y="2635250"/>
              <a:ext cx="157163" cy="398463"/>
            </a:xfrm>
            <a:custGeom>
              <a:avLst/>
              <a:gdLst>
                <a:gd name="T0" fmla="*/ 5 w 89"/>
                <a:gd name="T1" fmla="*/ 37 h 225"/>
                <a:gd name="T2" fmla="*/ 46 w 89"/>
                <a:gd name="T3" fmla="*/ 98 h 225"/>
                <a:gd name="T4" fmla="*/ 39 w 89"/>
                <a:gd name="T5" fmla="*/ 132 h 225"/>
                <a:gd name="T6" fmla="*/ 24 w 89"/>
                <a:gd name="T7" fmla="*/ 208 h 225"/>
                <a:gd name="T8" fmla="*/ 72 w 89"/>
                <a:gd name="T9" fmla="*/ 224 h 225"/>
                <a:gd name="T10" fmla="*/ 78 w 89"/>
                <a:gd name="T11" fmla="*/ 224 h 225"/>
                <a:gd name="T12" fmla="*/ 82 w 89"/>
                <a:gd name="T13" fmla="*/ 215 h 225"/>
                <a:gd name="T14" fmla="*/ 80 w 89"/>
                <a:gd name="T15" fmla="*/ 205 h 225"/>
                <a:gd name="T16" fmla="*/ 87 w 89"/>
                <a:gd name="T17" fmla="*/ 96 h 225"/>
                <a:gd name="T18" fmla="*/ 52 w 89"/>
                <a:gd name="T19" fmla="*/ 0 h 225"/>
                <a:gd name="T20" fmla="*/ 9 w 89"/>
                <a:gd name="T21" fmla="*/ 32 h 225"/>
                <a:gd name="T22" fmla="*/ 5 w 89"/>
                <a:gd name="T23" fmla="*/ 37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9" h="225">
                  <a:moveTo>
                    <a:pt x="5" y="37"/>
                  </a:moveTo>
                  <a:cubicBezTo>
                    <a:pt x="26" y="47"/>
                    <a:pt x="48" y="73"/>
                    <a:pt x="46" y="98"/>
                  </a:cubicBezTo>
                  <a:cubicBezTo>
                    <a:pt x="46" y="110"/>
                    <a:pt x="39" y="119"/>
                    <a:pt x="39" y="132"/>
                  </a:cubicBezTo>
                  <a:cubicBezTo>
                    <a:pt x="38" y="157"/>
                    <a:pt x="0" y="183"/>
                    <a:pt x="24" y="208"/>
                  </a:cubicBezTo>
                  <a:cubicBezTo>
                    <a:pt x="36" y="220"/>
                    <a:pt x="54" y="222"/>
                    <a:pt x="72" y="224"/>
                  </a:cubicBezTo>
                  <a:cubicBezTo>
                    <a:pt x="74" y="224"/>
                    <a:pt x="76" y="225"/>
                    <a:pt x="78" y="224"/>
                  </a:cubicBezTo>
                  <a:cubicBezTo>
                    <a:pt x="81" y="222"/>
                    <a:pt x="82" y="219"/>
                    <a:pt x="82" y="215"/>
                  </a:cubicBezTo>
                  <a:cubicBezTo>
                    <a:pt x="82" y="212"/>
                    <a:pt x="81" y="208"/>
                    <a:pt x="80" y="205"/>
                  </a:cubicBezTo>
                  <a:cubicBezTo>
                    <a:pt x="69" y="171"/>
                    <a:pt x="86" y="131"/>
                    <a:pt x="87" y="96"/>
                  </a:cubicBezTo>
                  <a:cubicBezTo>
                    <a:pt x="89" y="61"/>
                    <a:pt x="81" y="23"/>
                    <a:pt x="52" y="0"/>
                  </a:cubicBezTo>
                  <a:cubicBezTo>
                    <a:pt x="33" y="6"/>
                    <a:pt x="19" y="14"/>
                    <a:pt x="9" y="32"/>
                  </a:cubicBezTo>
                  <a:lnTo>
                    <a:pt x="5" y="37"/>
                  </a:lnTo>
                  <a:close/>
                </a:path>
              </a:pathLst>
            </a:custGeom>
            <a:solidFill>
              <a:srgbClr val="2929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 name="iṩlïḍè">
              <a:extLst>
                <a:ext uri="{FF2B5EF4-FFF2-40B4-BE49-F238E27FC236}">
                  <a16:creationId xmlns:a16="http://schemas.microsoft.com/office/drawing/2014/main" id="{01326240-DCCF-4CED-96AD-363455A4CC49}"/>
                </a:ext>
              </a:extLst>
            </p:cNvPr>
            <p:cNvSpPr/>
            <p:nvPr/>
          </p:nvSpPr>
          <p:spPr bwMode="auto">
            <a:xfrm>
              <a:off x="3951288" y="2617788"/>
              <a:ext cx="306388" cy="363538"/>
            </a:xfrm>
            <a:custGeom>
              <a:avLst/>
              <a:gdLst>
                <a:gd name="T0" fmla="*/ 103 w 173"/>
                <a:gd name="T1" fmla="*/ 196 h 205"/>
                <a:gd name="T2" fmla="*/ 158 w 173"/>
                <a:gd name="T3" fmla="*/ 154 h 205"/>
                <a:gd name="T4" fmla="*/ 172 w 173"/>
                <a:gd name="T5" fmla="*/ 85 h 205"/>
                <a:gd name="T6" fmla="*/ 35 w 173"/>
                <a:gd name="T7" fmla="*/ 56 h 205"/>
                <a:gd name="T8" fmla="*/ 103 w 173"/>
                <a:gd name="T9" fmla="*/ 196 h 205"/>
              </a:gdLst>
              <a:ahLst/>
              <a:cxnLst>
                <a:cxn ang="0">
                  <a:pos x="T0" y="T1"/>
                </a:cxn>
                <a:cxn ang="0">
                  <a:pos x="T2" y="T3"/>
                </a:cxn>
                <a:cxn ang="0">
                  <a:pos x="T4" y="T5"/>
                </a:cxn>
                <a:cxn ang="0">
                  <a:pos x="T6" y="T7"/>
                </a:cxn>
                <a:cxn ang="0">
                  <a:pos x="T8" y="T9"/>
                </a:cxn>
              </a:cxnLst>
              <a:rect l="0" t="0" r="r" b="b"/>
              <a:pathLst>
                <a:path w="173" h="205">
                  <a:moveTo>
                    <a:pt x="103" y="196"/>
                  </a:moveTo>
                  <a:cubicBezTo>
                    <a:pt x="127" y="193"/>
                    <a:pt x="147" y="175"/>
                    <a:pt x="158" y="154"/>
                  </a:cubicBezTo>
                  <a:cubicBezTo>
                    <a:pt x="169" y="133"/>
                    <a:pt x="172" y="108"/>
                    <a:pt x="172" y="85"/>
                  </a:cubicBezTo>
                  <a:cubicBezTo>
                    <a:pt x="173" y="5"/>
                    <a:pt x="74" y="0"/>
                    <a:pt x="35" y="56"/>
                  </a:cubicBezTo>
                  <a:cubicBezTo>
                    <a:pt x="0" y="106"/>
                    <a:pt x="34" y="205"/>
                    <a:pt x="103" y="196"/>
                  </a:cubicBezTo>
                  <a:close/>
                </a:path>
              </a:pathLst>
            </a:custGeom>
            <a:solidFill>
              <a:srgbClr val="EAC1A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íŝḷiḍé">
              <a:extLst>
                <a:ext uri="{FF2B5EF4-FFF2-40B4-BE49-F238E27FC236}">
                  <a16:creationId xmlns:a16="http://schemas.microsoft.com/office/drawing/2014/main" id="{3C11831B-107B-461C-94DD-5E4D6AF0B6C3}"/>
                </a:ext>
              </a:extLst>
            </p:cNvPr>
            <p:cNvSpPr/>
            <p:nvPr/>
          </p:nvSpPr>
          <p:spPr bwMode="auto">
            <a:xfrm>
              <a:off x="3662363" y="2544763"/>
              <a:ext cx="577850" cy="679450"/>
            </a:xfrm>
            <a:custGeom>
              <a:avLst/>
              <a:gdLst>
                <a:gd name="T0" fmla="*/ 147 w 326"/>
                <a:gd name="T1" fmla="*/ 247 h 383"/>
                <a:gd name="T2" fmla="*/ 181 w 326"/>
                <a:gd name="T3" fmla="*/ 229 h 383"/>
                <a:gd name="T4" fmla="*/ 208 w 326"/>
                <a:gd name="T5" fmla="*/ 160 h 383"/>
                <a:gd name="T6" fmla="*/ 244 w 326"/>
                <a:gd name="T7" fmla="*/ 103 h 383"/>
                <a:gd name="T8" fmla="*/ 285 w 326"/>
                <a:gd name="T9" fmla="*/ 98 h 383"/>
                <a:gd name="T10" fmla="*/ 303 w 326"/>
                <a:gd name="T11" fmla="*/ 100 h 383"/>
                <a:gd name="T12" fmla="*/ 321 w 326"/>
                <a:gd name="T13" fmla="*/ 80 h 383"/>
                <a:gd name="T14" fmla="*/ 317 w 326"/>
                <a:gd name="T15" fmla="*/ 44 h 383"/>
                <a:gd name="T16" fmla="*/ 277 w 326"/>
                <a:gd name="T17" fmla="*/ 14 h 383"/>
                <a:gd name="T18" fmla="*/ 129 w 326"/>
                <a:gd name="T19" fmla="*/ 87 h 383"/>
                <a:gd name="T20" fmla="*/ 100 w 326"/>
                <a:gd name="T21" fmla="*/ 176 h 383"/>
                <a:gd name="T22" fmla="*/ 69 w 326"/>
                <a:gd name="T23" fmla="*/ 220 h 383"/>
                <a:gd name="T24" fmla="*/ 0 w 326"/>
                <a:gd name="T25" fmla="*/ 375 h 383"/>
                <a:gd name="T26" fmla="*/ 1 w 326"/>
                <a:gd name="T27" fmla="*/ 380 h 383"/>
                <a:gd name="T28" fmla="*/ 11 w 326"/>
                <a:gd name="T29" fmla="*/ 379 h 383"/>
                <a:gd name="T30" fmla="*/ 65 w 326"/>
                <a:gd name="T31" fmla="*/ 337 h 383"/>
                <a:gd name="T32" fmla="*/ 84 w 326"/>
                <a:gd name="T33" fmla="*/ 318 h 383"/>
                <a:gd name="T34" fmla="*/ 115 w 326"/>
                <a:gd name="T35" fmla="*/ 260 h 383"/>
                <a:gd name="T36" fmla="*/ 147 w 326"/>
                <a:gd name="T37" fmla="*/ 247 h 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6" h="383">
                  <a:moveTo>
                    <a:pt x="147" y="247"/>
                  </a:moveTo>
                  <a:cubicBezTo>
                    <a:pt x="159" y="243"/>
                    <a:pt x="171" y="239"/>
                    <a:pt x="181" y="229"/>
                  </a:cubicBezTo>
                  <a:cubicBezTo>
                    <a:pt x="196" y="212"/>
                    <a:pt x="201" y="181"/>
                    <a:pt x="208" y="160"/>
                  </a:cubicBezTo>
                  <a:cubicBezTo>
                    <a:pt x="215" y="138"/>
                    <a:pt x="224" y="114"/>
                    <a:pt x="244" y="103"/>
                  </a:cubicBezTo>
                  <a:cubicBezTo>
                    <a:pt x="257" y="95"/>
                    <a:pt x="270" y="95"/>
                    <a:pt x="285" y="98"/>
                  </a:cubicBezTo>
                  <a:cubicBezTo>
                    <a:pt x="294" y="100"/>
                    <a:pt x="294" y="103"/>
                    <a:pt x="303" y="100"/>
                  </a:cubicBezTo>
                  <a:cubicBezTo>
                    <a:pt x="310" y="97"/>
                    <a:pt x="318" y="86"/>
                    <a:pt x="321" y="80"/>
                  </a:cubicBezTo>
                  <a:cubicBezTo>
                    <a:pt x="326" y="68"/>
                    <a:pt x="323" y="55"/>
                    <a:pt x="317" y="44"/>
                  </a:cubicBezTo>
                  <a:cubicBezTo>
                    <a:pt x="308" y="28"/>
                    <a:pt x="295" y="18"/>
                    <a:pt x="277" y="14"/>
                  </a:cubicBezTo>
                  <a:cubicBezTo>
                    <a:pt x="214" y="0"/>
                    <a:pt x="159" y="28"/>
                    <a:pt x="129" y="87"/>
                  </a:cubicBezTo>
                  <a:cubicBezTo>
                    <a:pt x="115" y="115"/>
                    <a:pt x="115" y="149"/>
                    <a:pt x="100" y="176"/>
                  </a:cubicBezTo>
                  <a:cubicBezTo>
                    <a:pt x="91" y="193"/>
                    <a:pt x="77" y="202"/>
                    <a:pt x="69" y="220"/>
                  </a:cubicBezTo>
                  <a:cubicBezTo>
                    <a:pt x="48" y="267"/>
                    <a:pt x="8" y="324"/>
                    <a:pt x="0" y="375"/>
                  </a:cubicBezTo>
                  <a:cubicBezTo>
                    <a:pt x="0" y="377"/>
                    <a:pt x="0" y="379"/>
                    <a:pt x="1" y="380"/>
                  </a:cubicBezTo>
                  <a:cubicBezTo>
                    <a:pt x="3" y="383"/>
                    <a:pt x="8" y="381"/>
                    <a:pt x="11" y="379"/>
                  </a:cubicBezTo>
                  <a:cubicBezTo>
                    <a:pt x="29" y="365"/>
                    <a:pt x="47" y="351"/>
                    <a:pt x="65" y="337"/>
                  </a:cubicBezTo>
                  <a:cubicBezTo>
                    <a:pt x="72" y="331"/>
                    <a:pt x="79" y="326"/>
                    <a:pt x="84" y="318"/>
                  </a:cubicBezTo>
                  <a:cubicBezTo>
                    <a:pt x="97" y="300"/>
                    <a:pt x="97" y="274"/>
                    <a:pt x="115" y="260"/>
                  </a:cubicBezTo>
                  <a:cubicBezTo>
                    <a:pt x="124" y="253"/>
                    <a:pt x="136" y="250"/>
                    <a:pt x="147" y="247"/>
                  </a:cubicBezTo>
                  <a:close/>
                </a:path>
              </a:pathLst>
            </a:custGeom>
            <a:solidFill>
              <a:srgbClr val="29294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ïşlïḓè">
              <a:extLst>
                <a:ext uri="{FF2B5EF4-FFF2-40B4-BE49-F238E27FC236}">
                  <a16:creationId xmlns:a16="http://schemas.microsoft.com/office/drawing/2014/main" id="{0C74FA28-BAF6-4ADA-A949-2F80D90EF51C}"/>
                </a:ext>
              </a:extLst>
            </p:cNvPr>
            <p:cNvSpPr/>
            <p:nvPr/>
          </p:nvSpPr>
          <p:spPr bwMode="auto">
            <a:xfrm>
              <a:off x="3279776" y="2714625"/>
              <a:ext cx="185738" cy="100013"/>
            </a:xfrm>
            <a:custGeom>
              <a:avLst/>
              <a:gdLst>
                <a:gd name="T0" fmla="*/ 67 w 104"/>
                <a:gd name="T1" fmla="*/ 54 h 56"/>
                <a:gd name="T2" fmla="*/ 16 w 104"/>
                <a:gd name="T3" fmla="*/ 37 h 56"/>
                <a:gd name="T4" fmla="*/ 53 w 104"/>
                <a:gd name="T5" fmla="*/ 19 h 56"/>
                <a:gd name="T6" fmla="*/ 49 w 104"/>
                <a:gd name="T7" fmla="*/ 5 h 56"/>
                <a:gd name="T8" fmla="*/ 95 w 104"/>
                <a:gd name="T9" fmla="*/ 16 h 56"/>
                <a:gd name="T10" fmla="*/ 99 w 104"/>
                <a:gd name="T11" fmla="*/ 48 h 56"/>
                <a:gd name="T12" fmla="*/ 67 w 104"/>
                <a:gd name="T13" fmla="*/ 54 h 56"/>
              </a:gdLst>
              <a:ahLst/>
              <a:cxnLst>
                <a:cxn ang="0">
                  <a:pos x="T0" y="T1"/>
                </a:cxn>
                <a:cxn ang="0">
                  <a:pos x="T2" y="T3"/>
                </a:cxn>
                <a:cxn ang="0">
                  <a:pos x="T4" y="T5"/>
                </a:cxn>
                <a:cxn ang="0">
                  <a:pos x="T6" y="T7"/>
                </a:cxn>
                <a:cxn ang="0">
                  <a:pos x="T8" y="T9"/>
                </a:cxn>
                <a:cxn ang="0">
                  <a:pos x="T10" y="T11"/>
                </a:cxn>
                <a:cxn ang="0">
                  <a:pos x="T12" y="T13"/>
                </a:cxn>
              </a:cxnLst>
              <a:rect l="0" t="0" r="r" b="b"/>
              <a:pathLst>
                <a:path w="104" h="56">
                  <a:moveTo>
                    <a:pt x="67" y="54"/>
                  </a:moveTo>
                  <a:cubicBezTo>
                    <a:pt x="55" y="56"/>
                    <a:pt x="24" y="48"/>
                    <a:pt x="16" y="37"/>
                  </a:cubicBezTo>
                  <a:cubicBezTo>
                    <a:pt x="0" y="12"/>
                    <a:pt x="39" y="20"/>
                    <a:pt x="53" y="19"/>
                  </a:cubicBezTo>
                  <a:cubicBezTo>
                    <a:pt x="52" y="14"/>
                    <a:pt x="50" y="10"/>
                    <a:pt x="49" y="5"/>
                  </a:cubicBezTo>
                  <a:cubicBezTo>
                    <a:pt x="49" y="0"/>
                    <a:pt x="91" y="12"/>
                    <a:pt x="95" y="16"/>
                  </a:cubicBezTo>
                  <a:cubicBezTo>
                    <a:pt x="104" y="27"/>
                    <a:pt x="100" y="35"/>
                    <a:pt x="99" y="48"/>
                  </a:cubicBezTo>
                  <a:cubicBezTo>
                    <a:pt x="88" y="50"/>
                    <a:pt x="77" y="52"/>
                    <a:pt x="67" y="54"/>
                  </a:cubicBezTo>
                  <a:close/>
                </a:path>
              </a:pathLst>
            </a:custGeom>
            <a:solidFill>
              <a:srgbClr val="D9CAA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íṡḻiḓé">
              <a:extLst>
                <a:ext uri="{FF2B5EF4-FFF2-40B4-BE49-F238E27FC236}">
                  <a16:creationId xmlns:a16="http://schemas.microsoft.com/office/drawing/2014/main" id="{2FBCB6F3-2BA2-4057-9BE3-ABA9913085F7}"/>
                </a:ext>
              </a:extLst>
            </p:cNvPr>
            <p:cNvSpPr/>
            <p:nvPr/>
          </p:nvSpPr>
          <p:spPr bwMode="auto">
            <a:xfrm>
              <a:off x="3390901" y="2754313"/>
              <a:ext cx="669925" cy="506413"/>
            </a:xfrm>
            <a:custGeom>
              <a:avLst/>
              <a:gdLst>
                <a:gd name="T0" fmla="*/ 373 w 422"/>
                <a:gd name="T1" fmla="*/ 319 h 319"/>
                <a:gd name="T2" fmla="*/ 117 w 422"/>
                <a:gd name="T3" fmla="*/ 277 h 319"/>
                <a:gd name="T4" fmla="*/ 0 w 422"/>
                <a:gd name="T5" fmla="*/ 38 h 319"/>
                <a:gd name="T6" fmla="*/ 47 w 422"/>
                <a:gd name="T7" fmla="*/ 0 h 319"/>
                <a:gd name="T8" fmla="*/ 171 w 422"/>
                <a:gd name="T9" fmla="*/ 165 h 319"/>
                <a:gd name="T10" fmla="*/ 301 w 422"/>
                <a:gd name="T11" fmla="*/ 159 h 319"/>
                <a:gd name="T12" fmla="*/ 422 w 422"/>
                <a:gd name="T13" fmla="*/ 165 h 319"/>
                <a:gd name="T14" fmla="*/ 373 w 422"/>
                <a:gd name="T15" fmla="*/ 319 h 3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22" h="319">
                  <a:moveTo>
                    <a:pt x="373" y="319"/>
                  </a:moveTo>
                  <a:lnTo>
                    <a:pt x="117" y="277"/>
                  </a:lnTo>
                  <a:lnTo>
                    <a:pt x="0" y="38"/>
                  </a:lnTo>
                  <a:lnTo>
                    <a:pt x="47" y="0"/>
                  </a:lnTo>
                  <a:lnTo>
                    <a:pt x="171" y="165"/>
                  </a:lnTo>
                  <a:lnTo>
                    <a:pt x="301" y="159"/>
                  </a:lnTo>
                  <a:lnTo>
                    <a:pt x="422" y="165"/>
                  </a:lnTo>
                  <a:lnTo>
                    <a:pt x="373" y="319"/>
                  </a:lnTo>
                  <a:close/>
                </a:path>
              </a:pathLst>
            </a:custGeom>
            <a:solidFill>
              <a:srgbClr val="5D66D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6" name="iṧḷïḓè">
              <a:extLst>
                <a:ext uri="{FF2B5EF4-FFF2-40B4-BE49-F238E27FC236}">
                  <a16:creationId xmlns:a16="http://schemas.microsoft.com/office/drawing/2014/main" id="{A849E502-CC13-461C-9670-9F3EFEA0B69D}"/>
                </a:ext>
              </a:extLst>
            </p:cNvPr>
            <p:cNvSpPr/>
            <p:nvPr/>
          </p:nvSpPr>
          <p:spPr bwMode="auto">
            <a:xfrm>
              <a:off x="8783638" y="2016125"/>
              <a:ext cx="96838" cy="150813"/>
            </a:xfrm>
            <a:custGeom>
              <a:avLst/>
              <a:gdLst>
                <a:gd name="T0" fmla="*/ 61 w 61"/>
                <a:gd name="T1" fmla="*/ 77 h 95"/>
                <a:gd name="T2" fmla="*/ 61 w 61"/>
                <a:gd name="T3" fmla="*/ 47 h 95"/>
                <a:gd name="T4" fmla="*/ 25 w 61"/>
                <a:gd name="T5" fmla="*/ 0 h 95"/>
                <a:gd name="T6" fmla="*/ 0 w 61"/>
                <a:gd name="T7" fmla="*/ 22 h 95"/>
                <a:gd name="T8" fmla="*/ 17 w 61"/>
                <a:gd name="T9" fmla="*/ 64 h 95"/>
                <a:gd name="T10" fmla="*/ 7 w 61"/>
                <a:gd name="T11" fmla="*/ 77 h 95"/>
                <a:gd name="T12" fmla="*/ 20 w 61"/>
                <a:gd name="T13" fmla="*/ 95 h 95"/>
                <a:gd name="T14" fmla="*/ 61 w 61"/>
                <a:gd name="T15" fmla="*/ 77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1" h="95">
                  <a:moveTo>
                    <a:pt x="61" y="77"/>
                  </a:moveTo>
                  <a:lnTo>
                    <a:pt x="61" y="47"/>
                  </a:lnTo>
                  <a:lnTo>
                    <a:pt x="25" y="0"/>
                  </a:lnTo>
                  <a:lnTo>
                    <a:pt x="0" y="22"/>
                  </a:lnTo>
                  <a:lnTo>
                    <a:pt x="17" y="64"/>
                  </a:lnTo>
                  <a:lnTo>
                    <a:pt x="7" y="77"/>
                  </a:lnTo>
                  <a:lnTo>
                    <a:pt x="20" y="95"/>
                  </a:lnTo>
                  <a:lnTo>
                    <a:pt x="61" y="77"/>
                  </a:lnTo>
                  <a:close/>
                </a:path>
              </a:pathLst>
            </a:custGeom>
            <a:solidFill>
              <a:srgbClr val="AA675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7" name="iṡliḍé">
              <a:extLst>
                <a:ext uri="{FF2B5EF4-FFF2-40B4-BE49-F238E27FC236}">
                  <a16:creationId xmlns:a16="http://schemas.microsoft.com/office/drawing/2014/main" id="{CA443C4A-EF68-4864-9E14-94C88138BF8C}"/>
                </a:ext>
              </a:extLst>
            </p:cNvPr>
            <p:cNvSpPr/>
            <p:nvPr/>
          </p:nvSpPr>
          <p:spPr bwMode="auto">
            <a:xfrm>
              <a:off x="5672138" y="2674938"/>
              <a:ext cx="139700" cy="128588"/>
            </a:xfrm>
            <a:custGeom>
              <a:avLst/>
              <a:gdLst>
                <a:gd name="T0" fmla="*/ 49 w 88"/>
                <a:gd name="T1" fmla="*/ 65 h 81"/>
                <a:gd name="T2" fmla="*/ 88 w 88"/>
                <a:gd name="T3" fmla="*/ 17 h 81"/>
                <a:gd name="T4" fmla="*/ 67 w 88"/>
                <a:gd name="T5" fmla="*/ 0 h 81"/>
                <a:gd name="T6" fmla="*/ 33 w 88"/>
                <a:gd name="T7" fmla="*/ 27 h 81"/>
                <a:gd name="T8" fmla="*/ 28 w 88"/>
                <a:gd name="T9" fmla="*/ 14 h 81"/>
                <a:gd name="T10" fmla="*/ 0 w 88"/>
                <a:gd name="T11" fmla="*/ 60 h 81"/>
                <a:gd name="T12" fmla="*/ 19 w 88"/>
                <a:gd name="T13" fmla="*/ 81 h 81"/>
                <a:gd name="T14" fmla="*/ 49 w 88"/>
                <a:gd name="T15" fmla="*/ 65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81">
                  <a:moveTo>
                    <a:pt x="49" y="65"/>
                  </a:moveTo>
                  <a:lnTo>
                    <a:pt x="88" y="17"/>
                  </a:lnTo>
                  <a:lnTo>
                    <a:pt x="67" y="0"/>
                  </a:lnTo>
                  <a:lnTo>
                    <a:pt x="33" y="27"/>
                  </a:lnTo>
                  <a:lnTo>
                    <a:pt x="28" y="14"/>
                  </a:lnTo>
                  <a:lnTo>
                    <a:pt x="0" y="60"/>
                  </a:lnTo>
                  <a:lnTo>
                    <a:pt x="19" y="81"/>
                  </a:lnTo>
                  <a:lnTo>
                    <a:pt x="49" y="65"/>
                  </a:lnTo>
                  <a:close/>
                </a:path>
              </a:pathLst>
            </a:custGeom>
            <a:solidFill>
              <a:srgbClr val="D9CAA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8" name="íṧḻíḍê">
              <a:extLst>
                <a:ext uri="{FF2B5EF4-FFF2-40B4-BE49-F238E27FC236}">
                  <a16:creationId xmlns:a16="http://schemas.microsoft.com/office/drawing/2014/main" id="{A65FE011-8504-40DA-A1FA-983D36904785}"/>
                </a:ext>
              </a:extLst>
            </p:cNvPr>
            <p:cNvSpPr/>
            <p:nvPr/>
          </p:nvSpPr>
          <p:spPr bwMode="auto">
            <a:xfrm>
              <a:off x="4964113" y="2770188"/>
              <a:ext cx="750888" cy="368300"/>
            </a:xfrm>
            <a:custGeom>
              <a:avLst/>
              <a:gdLst>
                <a:gd name="T0" fmla="*/ 0 w 473"/>
                <a:gd name="T1" fmla="*/ 75 h 232"/>
                <a:gd name="T2" fmla="*/ 295 w 473"/>
                <a:gd name="T3" fmla="*/ 92 h 232"/>
                <a:gd name="T4" fmla="*/ 446 w 473"/>
                <a:gd name="T5" fmla="*/ 0 h 232"/>
                <a:gd name="T6" fmla="*/ 473 w 473"/>
                <a:gd name="T7" fmla="*/ 25 h 232"/>
                <a:gd name="T8" fmla="*/ 361 w 473"/>
                <a:gd name="T9" fmla="*/ 186 h 232"/>
                <a:gd name="T10" fmla="*/ 148 w 473"/>
                <a:gd name="T11" fmla="*/ 232 h 232"/>
                <a:gd name="T12" fmla="*/ 0 w 473"/>
                <a:gd name="T13" fmla="*/ 75 h 232"/>
              </a:gdLst>
              <a:ahLst/>
              <a:cxnLst>
                <a:cxn ang="0">
                  <a:pos x="T0" y="T1"/>
                </a:cxn>
                <a:cxn ang="0">
                  <a:pos x="T2" y="T3"/>
                </a:cxn>
                <a:cxn ang="0">
                  <a:pos x="T4" y="T5"/>
                </a:cxn>
                <a:cxn ang="0">
                  <a:pos x="T6" y="T7"/>
                </a:cxn>
                <a:cxn ang="0">
                  <a:pos x="T8" y="T9"/>
                </a:cxn>
                <a:cxn ang="0">
                  <a:pos x="T10" y="T11"/>
                </a:cxn>
                <a:cxn ang="0">
                  <a:pos x="T12" y="T13"/>
                </a:cxn>
              </a:cxnLst>
              <a:rect l="0" t="0" r="r" b="b"/>
              <a:pathLst>
                <a:path w="473" h="232">
                  <a:moveTo>
                    <a:pt x="0" y="75"/>
                  </a:moveTo>
                  <a:lnTo>
                    <a:pt x="295" y="92"/>
                  </a:lnTo>
                  <a:lnTo>
                    <a:pt x="446" y="0"/>
                  </a:lnTo>
                  <a:lnTo>
                    <a:pt x="473" y="25"/>
                  </a:lnTo>
                  <a:lnTo>
                    <a:pt x="361" y="186"/>
                  </a:lnTo>
                  <a:lnTo>
                    <a:pt x="148" y="232"/>
                  </a:lnTo>
                  <a:lnTo>
                    <a:pt x="0" y="75"/>
                  </a:lnTo>
                  <a:close/>
                </a:path>
              </a:pathLst>
            </a:custGeom>
            <a:solidFill>
              <a:srgbClr val="D6708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ïṩļîḍe">
              <a:extLst>
                <a:ext uri="{FF2B5EF4-FFF2-40B4-BE49-F238E27FC236}">
                  <a16:creationId xmlns:a16="http://schemas.microsoft.com/office/drawing/2014/main" id="{94A7F289-9B0E-4BC7-BBCF-A925166EA55D}"/>
                </a:ext>
              </a:extLst>
            </p:cNvPr>
            <p:cNvSpPr/>
            <p:nvPr/>
          </p:nvSpPr>
          <p:spPr bwMode="auto">
            <a:xfrm>
              <a:off x="4832351" y="3348038"/>
              <a:ext cx="2363788" cy="1989138"/>
            </a:xfrm>
            <a:prstGeom prst="rect">
              <a:avLst/>
            </a:prstGeom>
            <a:solidFill>
              <a:srgbClr val="5D66D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0" name="ïśḷïḋé">
              <a:extLst>
                <a:ext uri="{FF2B5EF4-FFF2-40B4-BE49-F238E27FC236}">
                  <a16:creationId xmlns:a16="http://schemas.microsoft.com/office/drawing/2014/main" id="{FE319D0A-1AD1-4BCF-A0E3-B4D47A757CFD}"/>
                </a:ext>
              </a:extLst>
            </p:cNvPr>
            <p:cNvSpPr/>
            <p:nvPr/>
          </p:nvSpPr>
          <p:spPr bwMode="auto">
            <a:xfrm>
              <a:off x="4832351" y="3348038"/>
              <a:ext cx="2363788" cy="198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1" name="îsḷíďé">
              <a:extLst>
                <a:ext uri="{FF2B5EF4-FFF2-40B4-BE49-F238E27FC236}">
                  <a16:creationId xmlns:a16="http://schemas.microsoft.com/office/drawing/2014/main" id="{39FA5D34-FE81-4442-983C-5611939D7256}"/>
                </a:ext>
              </a:extLst>
            </p:cNvPr>
            <p:cNvSpPr/>
            <p:nvPr/>
          </p:nvSpPr>
          <p:spPr bwMode="auto">
            <a:xfrm>
              <a:off x="4794251" y="3348038"/>
              <a:ext cx="2441575" cy="501650"/>
            </a:xfrm>
            <a:prstGeom prst="rect">
              <a:avLst/>
            </a:prstGeom>
            <a:solidFill>
              <a:srgbClr val="EED5D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2" name="îṩḻíḓê">
              <a:extLst>
                <a:ext uri="{FF2B5EF4-FFF2-40B4-BE49-F238E27FC236}">
                  <a16:creationId xmlns:a16="http://schemas.microsoft.com/office/drawing/2014/main" id="{8D169D15-4E20-4050-976B-FA673AC0E156}"/>
                </a:ext>
              </a:extLst>
            </p:cNvPr>
            <p:cNvSpPr/>
            <p:nvPr/>
          </p:nvSpPr>
          <p:spPr bwMode="auto">
            <a:xfrm>
              <a:off x="7196138" y="3849688"/>
              <a:ext cx="1588" cy="74613"/>
            </a:xfrm>
            <a:prstGeom prst="rect">
              <a:avLst/>
            </a:prstGeom>
            <a:solidFill>
              <a:srgbClr val="25254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3" name="íŝļîḑê">
              <a:extLst>
                <a:ext uri="{FF2B5EF4-FFF2-40B4-BE49-F238E27FC236}">
                  <a16:creationId xmlns:a16="http://schemas.microsoft.com/office/drawing/2014/main" id="{F86F4C2A-9325-4603-9A19-CC169BFB6677}"/>
                </a:ext>
              </a:extLst>
            </p:cNvPr>
            <p:cNvSpPr/>
            <p:nvPr/>
          </p:nvSpPr>
          <p:spPr bwMode="auto">
            <a:xfrm>
              <a:off x="4832351" y="3917950"/>
              <a:ext cx="0" cy="6350"/>
            </a:xfrm>
            <a:custGeom>
              <a:avLst/>
              <a:gdLst>
                <a:gd name="T0" fmla="*/ 0 h 3"/>
                <a:gd name="T1" fmla="*/ 0 h 3"/>
                <a:gd name="T2" fmla="*/ 3 h 3"/>
                <a:gd name="T3" fmla="*/ 3 h 3"/>
                <a:gd name="T4" fmla="*/ 0 h 3"/>
              </a:gdLst>
              <a:ahLst/>
              <a:cxnLst>
                <a:cxn ang="0">
                  <a:pos x="0" y="T0"/>
                </a:cxn>
                <a:cxn ang="0">
                  <a:pos x="0" y="T1"/>
                </a:cxn>
                <a:cxn ang="0">
                  <a:pos x="0" y="T2"/>
                </a:cxn>
                <a:cxn ang="0">
                  <a:pos x="0" y="T3"/>
                </a:cxn>
                <a:cxn ang="0">
                  <a:pos x="0" y="T4"/>
                </a:cxn>
              </a:cxnLst>
              <a:rect l="0" t="0" r="r" b="b"/>
              <a:pathLst>
                <a:path h="3">
                  <a:moveTo>
                    <a:pt x="0" y="0"/>
                  </a:moveTo>
                  <a:cubicBezTo>
                    <a:pt x="0" y="0"/>
                    <a:pt x="0" y="0"/>
                    <a:pt x="0" y="0"/>
                  </a:cubicBezTo>
                  <a:cubicBezTo>
                    <a:pt x="0" y="3"/>
                    <a:pt x="0" y="3"/>
                    <a:pt x="0" y="3"/>
                  </a:cubicBezTo>
                  <a:cubicBezTo>
                    <a:pt x="0" y="3"/>
                    <a:pt x="0" y="3"/>
                    <a:pt x="0" y="3"/>
                  </a:cubicBezTo>
                  <a:cubicBezTo>
                    <a:pt x="0" y="0"/>
                    <a:pt x="0" y="0"/>
                    <a:pt x="0" y="0"/>
                  </a:cubicBezTo>
                </a:path>
              </a:pathLst>
            </a:custGeom>
            <a:solidFill>
              <a:srgbClr val="25254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íş1iḋe">
              <a:extLst>
                <a:ext uri="{FF2B5EF4-FFF2-40B4-BE49-F238E27FC236}">
                  <a16:creationId xmlns:a16="http://schemas.microsoft.com/office/drawing/2014/main" id="{366B2A45-A4B8-489A-B5C9-5977AFF137B9}"/>
                </a:ext>
              </a:extLst>
            </p:cNvPr>
            <p:cNvSpPr/>
            <p:nvPr/>
          </p:nvSpPr>
          <p:spPr bwMode="auto">
            <a:xfrm>
              <a:off x="4832351" y="3849688"/>
              <a:ext cx="0" cy="68263"/>
            </a:xfrm>
            <a:custGeom>
              <a:avLst/>
              <a:gdLst>
                <a:gd name="T0" fmla="*/ 0 h 39"/>
                <a:gd name="T1" fmla="*/ 0 h 39"/>
                <a:gd name="T2" fmla="*/ 39 h 39"/>
                <a:gd name="T3" fmla="*/ 39 h 39"/>
                <a:gd name="T4" fmla="*/ 0 h 39"/>
              </a:gdLst>
              <a:ahLst/>
              <a:cxnLst>
                <a:cxn ang="0">
                  <a:pos x="0" y="T0"/>
                </a:cxn>
                <a:cxn ang="0">
                  <a:pos x="0" y="T1"/>
                </a:cxn>
                <a:cxn ang="0">
                  <a:pos x="0" y="T2"/>
                </a:cxn>
                <a:cxn ang="0">
                  <a:pos x="0" y="T3"/>
                </a:cxn>
                <a:cxn ang="0">
                  <a:pos x="0" y="T4"/>
                </a:cxn>
              </a:cxnLst>
              <a:rect l="0" t="0" r="r" b="b"/>
              <a:pathLst>
                <a:path h="39">
                  <a:moveTo>
                    <a:pt x="0" y="0"/>
                  </a:moveTo>
                  <a:cubicBezTo>
                    <a:pt x="0" y="0"/>
                    <a:pt x="0" y="0"/>
                    <a:pt x="0" y="0"/>
                  </a:cubicBezTo>
                  <a:cubicBezTo>
                    <a:pt x="0" y="39"/>
                    <a:pt x="0" y="39"/>
                    <a:pt x="0" y="39"/>
                  </a:cubicBezTo>
                  <a:cubicBezTo>
                    <a:pt x="0" y="39"/>
                    <a:pt x="0" y="39"/>
                    <a:pt x="0" y="39"/>
                  </a:cubicBezTo>
                  <a:cubicBezTo>
                    <a:pt x="0" y="0"/>
                    <a:pt x="0" y="0"/>
                    <a:pt x="0" y="0"/>
                  </a:cubicBezTo>
                </a:path>
              </a:pathLst>
            </a:custGeom>
            <a:solidFill>
              <a:srgbClr val="C065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iṥlîdè">
              <a:extLst>
                <a:ext uri="{FF2B5EF4-FFF2-40B4-BE49-F238E27FC236}">
                  <a16:creationId xmlns:a16="http://schemas.microsoft.com/office/drawing/2014/main" id="{41F71E36-E217-4FB8-BBBE-93157AA8653C}"/>
                </a:ext>
              </a:extLst>
            </p:cNvPr>
            <p:cNvSpPr/>
            <p:nvPr/>
          </p:nvSpPr>
          <p:spPr bwMode="auto">
            <a:xfrm>
              <a:off x="4832351" y="3849688"/>
              <a:ext cx="2363788" cy="74613"/>
            </a:xfrm>
            <a:custGeom>
              <a:avLst/>
              <a:gdLst>
                <a:gd name="T0" fmla="*/ 1489 w 1489"/>
                <a:gd name="T1" fmla="*/ 0 h 47"/>
                <a:gd name="T2" fmla="*/ 0 w 1489"/>
                <a:gd name="T3" fmla="*/ 0 h 47"/>
                <a:gd name="T4" fmla="*/ 0 w 1489"/>
                <a:gd name="T5" fmla="*/ 43 h 47"/>
                <a:gd name="T6" fmla="*/ 0 w 1489"/>
                <a:gd name="T7" fmla="*/ 47 h 47"/>
                <a:gd name="T8" fmla="*/ 1489 w 1489"/>
                <a:gd name="T9" fmla="*/ 47 h 47"/>
                <a:gd name="T10" fmla="*/ 1489 w 1489"/>
                <a:gd name="T11" fmla="*/ 0 h 47"/>
              </a:gdLst>
              <a:ahLst/>
              <a:cxnLst>
                <a:cxn ang="0">
                  <a:pos x="T0" y="T1"/>
                </a:cxn>
                <a:cxn ang="0">
                  <a:pos x="T2" y="T3"/>
                </a:cxn>
                <a:cxn ang="0">
                  <a:pos x="T4" y="T5"/>
                </a:cxn>
                <a:cxn ang="0">
                  <a:pos x="T6" y="T7"/>
                </a:cxn>
                <a:cxn ang="0">
                  <a:pos x="T8" y="T9"/>
                </a:cxn>
                <a:cxn ang="0">
                  <a:pos x="T10" y="T11"/>
                </a:cxn>
              </a:cxnLst>
              <a:rect l="0" t="0" r="r" b="b"/>
              <a:pathLst>
                <a:path w="1489" h="47">
                  <a:moveTo>
                    <a:pt x="1489" y="0"/>
                  </a:moveTo>
                  <a:lnTo>
                    <a:pt x="0" y="0"/>
                  </a:lnTo>
                  <a:lnTo>
                    <a:pt x="0" y="43"/>
                  </a:lnTo>
                  <a:lnTo>
                    <a:pt x="0" y="47"/>
                  </a:lnTo>
                  <a:lnTo>
                    <a:pt x="1489" y="47"/>
                  </a:lnTo>
                  <a:lnTo>
                    <a:pt x="1489" y="0"/>
                  </a:lnTo>
                  <a:close/>
                </a:path>
              </a:pathLst>
            </a:custGeom>
            <a:solidFill>
              <a:srgbClr val="545CB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îś1ïḓè">
              <a:extLst>
                <a:ext uri="{FF2B5EF4-FFF2-40B4-BE49-F238E27FC236}">
                  <a16:creationId xmlns:a16="http://schemas.microsoft.com/office/drawing/2014/main" id="{DC286DF5-96A4-4EE1-A026-47C8801BB512}"/>
                </a:ext>
              </a:extLst>
            </p:cNvPr>
            <p:cNvSpPr/>
            <p:nvPr/>
          </p:nvSpPr>
          <p:spPr bwMode="auto">
            <a:xfrm>
              <a:off x="4832351" y="3849688"/>
              <a:ext cx="2363788" cy="74613"/>
            </a:xfrm>
            <a:custGeom>
              <a:avLst/>
              <a:gdLst>
                <a:gd name="T0" fmla="*/ 1489 w 1489"/>
                <a:gd name="T1" fmla="*/ 0 h 47"/>
                <a:gd name="T2" fmla="*/ 0 w 1489"/>
                <a:gd name="T3" fmla="*/ 0 h 47"/>
                <a:gd name="T4" fmla="*/ 0 w 1489"/>
                <a:gd name="T5" fmla="*/ 43 h 47"/>
                <a:gd name="T6" fmla="*/ 0 w 1489"/>
                <a:gd name="T7" fmla="*/ 47 h 47"/>
                <a:gd name="T8" fmla="*/ 1489 w 1489"/>
                <a:gd name="T9" fmla="*/ 47 h 47"/>
                <a:gd name="T10" fmla="*/ 1489 w 1489"/>
                <a:gd name="T11" fmla="*/ 0 h 47"/>
              </a:gdLst>
              <a:ahLst/>
              <a:cxnLst>
                <a:cxn ang="0">
                  <a:pos x="T0" y="T1"/>
                </a:cxn>
                <a:cxn ang="0">
                  <a:pos x="T2" y="T3"/>
                </a:cxn>
                <a:cxn ang="0">
                  <a:pos x="T4" y="T5"/>
                </a:cxn>
                <a:cxn ang="0">
                  <a:pos x="T6" y="T7"/>
                </a:cxn>
                <a:cxn ang="0">
                  <a:pos x="T8" y="T9"/>
                </a:cxn>
                <a:cxn ang="0">
                  <a:pos x="T10" y="T11"/>
                </a:cxn>
              </a:cxnLst>
              <a:rect l="0" t="0" r="r" b="b"/>
              <a:pathLst>
                <a:path w="1489" h="47">
                  <a:moveTo>
                    <a:pt x="1489" y="0"/>
                  </a:moveTo>
                  <a:lnTo>
                    <a:pt x="0" y="0"/>
                  </a:lnTo>
                  <a:lnTo>
                    <a:pt x="0" y="43"/>
                  </a:lnTo>
                  <a:lnTo>
                    <a:pt x="0" y="47"/>
                  </a:lnTo>
                  <a:lnTo>
                    <a:pt x="1489" y="47"/>
                  </a:lnTo>
                  <a:lnTo>
                    <a:pt x="148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ïšḻíďê">
              <a:extLst>
                <a:ext uri="{FF2B5EF4-FFF2-40B4-BE49-F238E27FC236}">
                  <a16:creationId xmlns:a16="http://schemas.microsoft.com/office/drawing/2014/main" id="{CC595B62-6B47-4547-881C-B660EF7C9640}"/>
                </a:ext>
              </a:extLst>
            </p:cNvPr>
            <p:cNvSpPr/>
            <p:nvPr/>
          </p:nvSpPr>
          <p:spPr bwMode="auto">
            <a:xfrm>
              <a:off x="5532438" y="4068763"/>
              <a:ext cx="965200" cy="966788"/>
            </a:xfrm>
            <a:custGeom>
              <a:avLst/>
              <a:gdLst>
                <a:gd name="T0" fmla="*/ 608 w 608"/>
                <a:gd name="T1" fmla="*/ 107 h 609"/>
                <a:gd name="T2" fmla="*/ 501 w 608"/>
                <a:gd name="T3" fmla="*/ 0 h 609"/>
                <a:gd name="T4" fmla="*/ 304 w 608"/>
                <a:gd name="T5" fmla="*/ 199 h 609"/>
                <a:gd name="T6" fmla="*/ 106 w 608"/>
                <a:gd name="T7" fmla="*/ 0 h 609"/>
                <a:gd name="T8" fmla="*/ 0 w 608"/>
                <a:gd name="T9" fmla="*/ 107 h 609"/>
                <a:gd name="T10" fmla="*/ 197 w 608"/>
                <a:gd name="T11" fmla="*/ 305 h 609"/>
                <a:gd name="T12" fmla="*/ 0 w 608"/>
                <a:gd name="T13" fmla="*/ 502 h 609"/>
                <a:gd name="T14" fmla="*/ 106 w 608"/>
                <a:gd name="T15" fmla="*/ 609 h 609"/>
                <a:gd name="T16" fmla="*/ 304 w 608"/>
                <a:gd name="T17" fmla="*/ 411 h 609"/>
                <a:gd name="T18" fmla="*/ 501 w 608"/>
                <a:gd name="T19" fmla="*/ 609 h 609"/>
                <a:gd name="T20" fmla="*/ 608 w 608"/>
                <a:gd name="T21" fmla="*/ 502 h 609"/>
                <a:gd name="T22" fmla="*/ 410 w 608"/>
                <a:gd name="T23" fmla="*/ 305 h 609"/>
                <a:gd name="T24" fmla="*/ 608 w 608"/>
                <a:gd name="T25" fmla="*/ 107 h 6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08" h="609">
                  <a:moveTo>
                    <a:pt x="608" y="107"/>
                  </a:moveTo>
                  <a:lnTo>
                    <a:pt x="501" y="0"/>
                  </a:lnTo>
                  <a:lnTo>
                    <a:pt x="304" y="199"/>
                  </a:lnTo>
                  <a:lnTo>
                    <a:pt x="106" y="0"/>
                  </a:lnTo>
                  <a:lnTo>
                    <a:pt x="0" y="107"/>
                  </a:lnTo>
                  <a:lnTo>
                    <a:pt x="197" y="305"/>
                  </a:lnTo>
                  <a:lnTo>
                    <a:pt x="0" y="502"/>
                  </a:lnTo>
                  <a:lnTo>
                    <a:pt x="106" y="609"/>
                  </a:lnTo>
                  <a:lnTo>
                    <a:pt x="304" y="411"/>
                  </a:lnTo>
                  <a:lnTo>
                    <a:pt x="501" y="609"/>
                  </a:lnTo>
                  <a:lnTo>
                    <a:pt x="608" y="502"/>
                  </a:lnTo>
                  <a:lnTo>
                    <a:pt x="410" y="305"/>
                  </a:lnTo>
                  <a:lnTo>
                    <a:pt x="608" y="10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 name="ïṩḷîḋê">
              <a:extLst>
                <a:ext uri="{FF2B5EF4-FFF2-40B4-BE49-F238E27FC236}">
                  <a16:creationId xmlns:a16="http://schemas.microsoft.com/office/drawing/2014/main" id="{B37E857C-9418-497B-AFE6-316C4FFF3F39}"/>
                </a:ext>
              </a:extLst>
            </p:cNvPr>
            <p:cNvSpPr/>
            <p:nvPr/>
          </p:nvSpPr>
          <p:spPr bwMode="auto">
            <a:xfrm>
              <a:off x="4765676" y="3716338"/>
              <a:ext cx="139700" cy="127000"/>
            </a:xfrm>
            <a:custGeom>
              <a:avLst/>
              <a:gdLst>
                <a:gd name="T0" fmla="*/ 20 w 88"/>
                <a:gd name="T1" fmla="*/ 50 h 80"/>
                <a:gd name="T2" fmla="*/ 74 w 88"/>
                <a:gd name="T3" fmla="*/ 80 h 80"/>
                <a:gd name="T4" fmla="*/ 88 w 88"/>
                <a:gd name="T5" fmla="*/ 58 h 80"/>
                <a:gd name="T6" fmla="*/ 56 w 88"/>
                <a:gd name="T7" fmla="*/ 29 h 80"/>
                <a:gd name="T8" fmla="*/ 68 w 88"/>
                <a:gd name="T9" fmla="*/ 21 h 80"/>
                <a:gd name="T10" fmla="*/ 18 w 88"/>
                <a:gd name="T11" fmla="*/ 0 h 80"/>
                <a:gd name="T12" fmla="*/ 0 w 88"/>
                <a:gd name="T13" fmla="*/ 22 h 80"/>
                <a:gd name="T14" fmla="*/ 20 w 88"/>
                <a:gd name="T15" fmla="*/ 50 h 8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8" h="80">
                  <a:moveTo>
                    <a:pt x="20" y="50"/>
                  </a:moveTo>
                  <a:lnTo>
                    <a:pt x="74" y="80"/>
                  </a:lnTo>
                  <a:lnTo>
                    <a:pt x="88" y="58"/>
                  </a:lnTo>
                  <a:lnTo>
                    <a:pt x="56" y="29"/>
                  </a:lnTo>
                  <a:lnTo>
                    <a:pt x="68" y="21"/>
                  </a:lnTo>
                  <a:lnTo>
                    <a:pt x="18" y="0"/>
                  </a:lnTo>
                  <a:lnTo>
                    <a:pt x="0" y="22"/>
                  </a:lnTo>
                  <a:lnTo>
                    <a:pt x="20" y="50"/>
                  </a:lnTo>
                  <a:close/>
                </a:path>
              </a:pathLst>
            </a:custGeom>
            <a:solidFill>
              <a:srgbClr val="D9CAA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îśḷïḑè">
              <a:extLst>
                <a:ext uri="{FF2B5EF4-FFF2-40B4-BE49-F238E27FC236}">
                  <a16:creationId xmlns:a16="http://schemas.microsoft.com/office/drawing/2014/main" id="{25C74383-6E4D-4F0F-83C5-9BABC02ED661}"/>
                </a:ext>
              </a:extLst>
            </p:cNvPr>
            <p:cNvSpPr/>
            <p:nvPr/>
          </p:nvSpPr>
          <p:spPr bwMode="auto">
            <a:xfrm>
              <a:off x="6756401" y="3467100"/>
              <a:ext cx="1169988" cy="660400"/>
            </a:xfrm>
            <a:custGeom>
              <a:avLst/>
              <a:gdLst>
                <a:gd name="T0" fmla="*/ 737 w 737"/>
                <a:gd name="T1" fmla="*/ 288 h 416"/>
                <a:gd name="T2" fmla="*/ 53 w 737"/>
                <a:gd name="T3" fmla="*/ 416 h 416"/>
                <a:gd name="T4" fmla="*/ 0 w 737"/>
                <a:gd name="T5" fmla="*/ 128 h 416"/>
                <a:gd name="T6" fmla="*/ 683 w 737"/>
                <a:gd name="T7" fmla="*/ 0 h 416"/>
                <a:gd name="T8" fmla="*/ 737 w 737"/>
                <a:gd name="T9" fmla="*/ 288 h 416"/>
              </a:gdLst>
              <a:ahLst/>
              <a:cxnLst>
                <a:cxn ang="0">
                  <a:pos x="T0" y="T1"/>
                </a:cxn>
                <a:cxn ang="0">
                  <a:pos x="T2" y="T3"/>
                </a:cxn>
                <a:cxn ang="0">
                  <a:pos x="T4" y="T5"/>
                </a:cxn>
                <a:cxn ang="0">
                  <a:pos x="T6" y="T7"/>
                </a:cxn>
                <a:cxn ang="0">
                  <a:pos x="T8" y="T9"/>
                </a:cxn>
              </a:cxnLst>
              <a:rect l="0" t="0" r="r" b="b"/>
              <a:pathLst>
                <a:path w="737" h="416">
                  <a:moveTo>
                    <a:pt x="737" y="288"/>
                  </a:moveTo>
                  <a:lnTo>
                    <a:pt x="53" y="416"/>
                  </a:lnTo>
                  <a:lnTo>
                    <a:pt x="0" y="128"/>
                  </a:lnTo>
                  <a:lnTo>
                    <a:pt x="683" y="0"/>
                  </a:lnTo>
                  <a:lnTo>
                    <a:pt x="737" y="288"/>
                  </a:lnTo>
                  <a:close/>
                </a:path>
              </a:pathLst>
            </a:custGeom>
            <a:solidFill>
              <a:srgbClr val="EFEFE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 name="íṩḻîḋè">
              <a:extLst>
                <a:ext uri="{FF2B5EF4-FFF2-40B4-BE49-F238E27FC236}">
                  <a16:creationId xmlns:a16="http://schemas.microsoft.com/office/drawing/2014/main" id="{7F2F3100-AF1A-4AEB-8ADE-79B306D613AC}"/>
                </a:ext>
              </a:extLst>
            </p:cNvPr>
            <p:cNvSpPr/>
            <p:nvPr/>
          </p:nvSpPr>
          <p:spPr bwMode="auto">
            <a:xfrm>
              <a:off x="6911976" y="3717925"/>
              <a:ext cx="207963" cy="247650"/>
            </a:xfrm>
            <a:custGeom>
              <a:avLst/>
              <a:gdLst>
                <a:gd name="T0" fmla="*/ 64 w 117"/>
                <a:gd name="T1" fmla="*/ 140 h 140"/>
                <a:gd name="T2" fmla="*/ 0 w 117"/>
                <a:gd name="T3" fmla="*/ 21 h 140"/>
                <a:gd name="T4" fmla="*/ 32 w 117"/>
                <a:gd name="T5" fmla="*/ 15 h 140"/>
                <a:gd name="T6" fmla="*/ 57 w 117"/>
                <a:gd name="T7" fmla="*/ 66 h 140"/>
                <a:gd name="T8" fmla="*/ 77 w 117"/>
                <a:gd name="T9" fmla="*/ 109 h 140"/>
                <a:gd name="T10" fmla="*/ 77 w 117"/>
                <a:gd name="T11" fmla="*/ 109 h 140"/>
                <a:gd name="T12" fmla="*/ 80 w 117"/>
                <a:gd name="T13" fmla="*/ 62 h 140"/>
                <a:gd name="T14" fmla="*/ 86 w 117"/>
                <a:gd name="T15" fmla="*/ 5 h 140"/>
                <a:gd name="T16" fmla="*/ 117 w 117"/>
                <a:gd name="T17" fmla="*/ 0 h 140"/>
                <a:gd name="T18" fmla="*/ 98 w 117"/>
                <a:gd name="T19" fmla="*/ 134 h 140"/>
                <a:gd name="T20" fmla="*/ 64 w 117"/>
                <a:gd name="T21" fmla="*/ 140 h 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7" h="140">
                  <a:moveTo>
                    <a:pt x="64" y="140"/>
                  </a:moveTo>
                  <a:cubicBezTo>
                    <a:pt x="0" y="21"/>
                    <a:pt x="0" y="21"/>
                    <a:pt x="0" y="21"/>
                  </a:cubicBezTo>
                  <a:cubicBezTo>
                    <a:pt x="32" y="15"/>
                    <a:pt x="32" y="15"/>
                    <a:pt x="32" y="15"/>
                  </a:cubicBezTo>
                  <a:cubicBezTo>
                    <a:pt x="57" y="66"/>
                    <a:pt x="57" y="66"/>
                    <a:pt x="57" y="66"/>
                  </a:cubicBezTo>
                  <a:cubicBezTo>
                    <a:pt x="64" y="80"/>
                    <a:pt x="71" y="94"/>
                    <a:pt x="77" y="109"/>
                  </a:cubicBezTo>
                  <a:cubicBezTo>
                    <a:pt x="77" y="109"/>
                    <a:pt x="77" y="109"/>
                    <a:pt x="77" y="109"/>
                  </a:cubicBezTo>
                  <a:cubicBezTo>
                    <a:pt x="78" y="93"/>
                    <a:pt x="79" y="77"/>
                    <a:pt x="80" y="62"/>
                  </a:cubicBezTo>
                  <a:cubicBezTo>
                    <a:pt x="86" y="5"/>
                    <a:pt x="86" y="5"/>
                    <a:pt x="86" y="5"/>
                  </a:cubicBezTo>
                  <a:cubicBezTo>
                    <a:pt x="117" y="0"/>
                    <a:pt x="117" y="0"/>
                    <a:pt x="117" y="0"/>
                  </a:cubicBezTo>
                  <a:cubicBezTo>
                    <a:pt x="98" y="134"/>
                    <a:pt x="98" y="134"/>
                    <a:pt x="98" y="134"/>
                  </a:cubicBezTo>
                  <a:lnTo>
                    <a:pt x="64" y="140"/>
                  </a:lnTo>
                  <a:close/>
                </a:path>
              </a:pathLst>
            </a:custGeom>
            <a:solidFill>
              <a:srgbClr val="353A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íṧľíďé">
              <a:extLst>
                <a:ext uri="{FF2B5EF4-FFF2-40B4-BE49-F238E27FC236}">
                  <a16:creationId xmlns:a16="http://schemas.microsoft.com/office/drawing/2014/main" id="{166366F1-C01D-49C6-85A0-996487DF50C5}"/>
                </a:ext>
              </a:extLst>
            </p:cNvPr>
            <p:cNvSpPr/>
            <p:nvPr/>
          </p:nvSpPr>
          <p:spPr bwMode="auto">
            <a:xfrm>
              <a:off x="7138988" y="3676650"/>
              <a:ext cx="239713" cy="257175"/>
            </a:xfrm>
            <a:custGeom>
              <a:avLst/>
              <a:gdLst>
                <a:gd name="T0" fmla="*/ 128 w 135"/>
                <a:gd name="T1" fmla="*/ 60 h 145"/>
                <a:gd name="T2" fmla="*/ 78 w 135"/>
                <a:gd name="T3" fmla="*/ 138 h 145"/>
                <a:gd name="T4" fmla="*/ 7 w 135"/>
                <a:gd name="T5" fmla="*/ 85 h 145"/>
                <a:gd name="T6" fmla="*/ 56 w 135"/>
                <a:gd name="T7" fmla="*/ 8 h 145"/>
                <a:gd name="T8" fmla="*/ 128 w 135"/>
                <a:gd name="T9" fmla="*/ 60 h 145"/>
                <a:gd name="T10" fmla="*/ 37 w 135"/>
                <a:gd name="T11" fmla="*/ 79 h 145"/>
                <a:gd name="T12" fmla="*/ 75 w 135"/>
                <a:gd name="T13" fmla="*/ 116 h 145"/>
                <a:gd name="T14" fmla="*/ 98 w 135"/>
                <a:gd name="T15" fmla="*/ 67 h 145"/>
                <a:gd name="T16" fmla="*/ 59 w 135"/>
                <a:gd name="T17" fmla="*/ 31 h 145"/>
                <a:gd name="T18" fmla="*/ 37 w 135"/>
                <a:gd name="T19" fmla="*/ 79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5" h="145">
                  <a:moveTo>
                    <a:pt x="128" y="60"/>
                  </a:moveTo>
                  <a:cubicBezTo>
                    <a:pt x="135" y="102"/>
                    <a:pt x="115" y="132"/>
                    <a:pt x="78" y="138"/>
                  </a:cubicBezTo>
                  <a:cubicBezTo>
                    <a:pt x="41" y="145"/>
                    <a:pt x="14" y="121"/>
                    <a:pt x="7" y="85"/>
                  </a:cubicBezTo>
                  <a:cubicBezTo>
                    <a:pt x="0" y="48"/>
                    <a:pt x="18" y="15"/>
                    <a:pt x="56" y="8"/>
                  </a:cubicBezTo>
                  <a:cubicBezTo>
                    <a:pt x="95" y="0"/>
                    <a:pt x="121" y="26"/>
                    <a:pt x="128" y="60"/>
                  </a:cubicBezTo>
                  <a:close/>
                  <a:moveTo>
                    <a:pt x="37" y="79"/>
                  </a:moveTo>
                  <a:cubicBezTo>
                    <a:pt x="41" y="104"/>
                    <a:pt x="56" y="119"/>
                    <a:pt x="75" y="116"/>
                  </a:cubicBezTo>
                  <a:cubicBezTo>
                    <a:pt x="95" y="112"/>
                    <a:pt x="102" y="91"/>
                    <a:pt x="98" y="67"/>
                  </a:cubicBezTo>
                  <a:cubicBezTo>
                    <a:pt x="93" y="44"/>
                    <a:pt x="79" y="27"/>
                    <a:pt x="59" y="31"/>
                  </a:cubicBezTo>
                  <a:cubicBezTo>
                    <a:pt x="40" y="34"/>
                    <a:pt x="32" y="55"/>
                    <a:pt x="37" y="79"/>
                  </a:cubicBezTo>
                  <a:close/>
                </a:path>
              </a:pathLst>
            </a:custGeom>
            <a:solidFill>
              <a:srgbClr val="353A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 name="ïṣ1íḑé">
              <a:extLst>
                <a:ext uri="{FF2B5EF4-FFF2-40B4-BE49-F238E27FC236}">
                  <a16:creationId xmlns:a16="http://schemas.microsoft.com/office/drawing/2014/main" id="{8CB9850B-E913-4502-BE73-7CBC8B728FBD}"/>
                </a:ext>
              </a:extLst>
            </p:cNvPr>
            <p:cNvSpPr/>
            <p:nvPr/>
          </p:nvSpPr>
          <p:spPr bwMode="auto">
            <a:xfrm>
              <a:off x="7351713" y="3641725"/>
              <a:ext cx="179388" cy="244475"/>
            </a:xfrm>
            <a:custGeom>
              <a:avLst/>
              <a:gdLst>
                <a:gd name="T0" fmla="*/ 43 w 113"/>
                <a:gd name="T1" fmla="*/ 39 h 154"/>
                <a:gd name="T2" fmla="*/ 5 w 113"/>
                <a:gd name="T3" fmla="*/ 47 h 154"/>
                <a:gd name="T4" fmla="*/ 0 w 113"/>
                <a:gd name="T5" fmla="*/ 20 h 154"/>
                <a:gd name="T6" fmla="*/ 109 w 113"/>
                <a:gd name="T7" fmla="*/ 0 h 154"/>
                <a:gd name="T8" fmla="*/ 113 w 113"/>
                <a:gd name="T9" fmla="*/ 27 h 154"/>
                <a:gd name="T10" fmla="*/ 75 w 113"/>
                <a:gd name="T11" fmla="*/ 34 h 154"/>
                <a:gd name="T12" fmla="*/ 96 w 113"/>
                <a:gd name="T13" fmla="*/ 147 h 154"/>
                <a:gd name="T14" fmla="*/ 65 w 113"/>
                <a:gd name="T15" fmla="*/ 154 h 154"/>
                <a:gd name="T16" fmla="*/ 43 w 113"/>
                <a:gd name="T17" fmla="*/ 39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3" h="154">
                  <a:moveTo>
                    <a:pt x="43" y="39"/>
                  </a:moveTo>
                  <a:lnTo>
                    <a:pt x="5" y="47"/>
                  </a:lnTo>
                  <a:lnTo>
                    <a:pt x="0" y="20"/>
                  </a:lnTo>
                  <a:lnTo>
                    <a:pt x="109" y="0"/>
                  </a:lnTo>
                  <a:lnTo>
                    <a:pt x="113" y="27"/>
                  </a:lnTo>
                  <a:lnTo>
                    <a:pt x="75" y="34"/>
                  </a:lnTo>
                  <a:lnTo>
                    <a:pt x="96" y="147"/>
                  </a:lnTo>
                  <a:lnTo>
                    <a:pt x="65" y="154"/>
                  </a:lnTo>
                  <a:lnTo>
                    <a:pt x="43" y="39"/>
                  </a:lnTo>
                  <a:close/>
                </a:path>
              </a:pathLst>
            </a:custGeom>
            <a:solidFill>
              <a:srgbClr val="353A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 name="ïS1idé">
              <a:extLst>
                <a:ext uri="{FF2B5EF4-FFF2-40B4-BE49-F238E27FC236}">
                  <a16:creationId xmlns:a16="http://schemas.microsoft.com/office/drawing/2014/main" id="{B4DD1610-6690-4062-86DA-EEA6772ABC41}"/>
                </a:ext>
              </a:extLst>
            </p:cNvPr>
            <p:cNvSpPr/>
            <p:nvPr/>
          </p:nvSpPr>
          <p:spPr bwMode="auto">
            <a:xfrm>
              <a:off x="7551738" y="3609975"/>
              <a:ext cx="184150" cy="249238"/>
            </a:xfrm>
            <a:custGeom>
              <a:avLst/>
              <a:gdLst>
                <a:gd name="T0" fmla="*/ 99 w 116"/>
                <a:gd name="T1" fmla="*/ 81 h 157"/>
                <a:gd name="T2" fmla="*/ 46 w 116"/>
                <a:gd name="T3" fmla="*/ 91 h 157"/>
                <a:gd name="T4" fmla="*/ 53 w 116"/>
                <a:gd name="T5" fmla="*/ 125 h 157"/>
                <a:gd name="T6" fmla="*/ 111 w 116"/>
                <a:gd name="T7" fmla="*/ 114 h 157"/>
                <a:gd name="T8" fmla="*/ 116 w 116"/>
                <a:gd name="T9" fmla="*/ 141 h 157"/>
                <a:gd name="T10" fmla="*/ 26 w 116"/>
                <a:gd name="T11" fmla="*/ 157 h 157"/>
                <a:gd name="T12" fmla="*/ 0 w 116"/>
                <a:gd name="T13" fmla="*/ 17 h 157"/>
                <a:gd name="T14" fmla="*/ 87 w 116"/>
                <a:gd name="T15" fmla="*/ 0 h 157"/>
                <a:gd name="T16" fmla="*/ 91 w 116"/>
                <a:gd name="T17" fmla="*/ 27 h 157"/>
                <a:gd name="T18" fmla="*/ 36 w 116"/>
                <a:gd name="T19" fmla="*/ 37 h 157"/>
                <a:gd name="T20" fmla="*/ 42 w 116"/>
                <a:gd name="T21" fmla="*/ 66 h 157"/>
                <a:gd name="T22" fmla="*/ 95 w 116"/>
                <a:gd name="T23" fmla="*/ 56 h 157"/>
                <a:gd name="T24" fmla="*/ 99 w 116"/>
                <a:gd name="T25" fmla="*/ 81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6" h="157">
                  <a:moveTo>
                    <a:pt x="99" y="81"/>
                  </a:moveTo>
                  <a:lnTo>
                    <a:pt x="46" y="91"/>
                  </a:lnTo>
                  <a:lnTo>
                    <a:pt x="53" y="125"/>
                  </a:lnTo>
                  <a:lnTo>
                    <a:pt x="111" y="114"/>
                  </a:lnTo>
                  <a:lnTo>
                    <a:pt x="116" y="141"/>
                  </a:lnTo>
                  <a:lnTo>
                    <a:pt x="26" y="157"/>
                  </a:lnTo>
                  <a:lnTo>
                    <a:pt x="0" y="17"/>
                  </a:lnTo>
                  <a:lnTo>
                    <a:pt x="87" y="0"/>
                  </a:lnTo>
                  <a:lnTo>
                    <a:pt x="91" y="27"/>
                  </a:lnTo>
                  <a:lnTo>
                    <a:pt x="36" y="37"/>
                  </a:lnTo>
                  <a:lnTo>
                    <a:pt x="42" y="66"/>
                  </a:lnTo>
                  <a:lnTo>
                    <a:pt x="95" y="56"/>
                  </a:lnTo>
                  <a:lnTo>
                    <a:pt x="99" y="81"/>
                  </a:lnTo>
                  <a:close/>
                </a:path>
              </a:pathLst>
            </a:custGeom>
            <a:solidFill>
              <a:srgbClr val="353A8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 name="íṥľíḋê">
              <a:extLst>
                <a:ext uri="{FF2B5EF4-FFF2-40B4-BE49-F238E27FC236}">
                  <a16:creationId xmlns:a16="http://schemas.microsoft.com/office/drawing/2014/main" id="{C64FB0ED-7EC1-40B8-8DA1-E12E6EDF4BE1}"/>
                </a:ext>
              </a:extLst>
            </p:cNvPr>
            <p:cNvSpPr/>
            <p:nvPr/>
          </p:nvSpPr>
          <p:spPr bwMode="auto">
            <a:xfrm>
              <a:off x="7689851" y="3833813"/>
              <a:ext cx="119063" cy="138113"/>
            </a:xfrm>
            <a:custGeom>
              <a:avLst/>
              <a:gdLst>
                <a:gd name="T0" fmla="*/ 30 w 75"/>
                <a:gd name="T1" fmla="*/ 0 h 87"/>
                <a:gd name="T2" fmla="*/ 61 w 75"/>
                <a:gd name="T3" fmla="*/ 2 h 87"/>
                <a:gd name="T4" fmla="*/ 75 w 75"/>
                <a:gd name="T5" fmla="*/ 58 h 87"/>
                <a:gd name="T6" fmla="*/ 48 w 75"/>
                <a:gd name="T7" fmla="*/ 87 h 87"/>
                <a:gd name="T8" fmla="*/ 12 w 75"/>
                <a:gd name="T9" fmla="*/ 83 h 87"/>
                <a:gd name="T10" fmla="*/ 13 w 75"/>
                <a:gd name="T11" fmla="*/ 53 h 87"/>
                <a:gd name="T12" fmla="*/ 5 w 75"/>
                <a:gd name="T13" fmla="*/ 51 h 87"/>
                <a:gd name="T14" fmla="*/ 0 w 75"/>
                <a:gd name="T15" fmla="*/ 41 h 87"/>
                <a:gd name="T16" fmla="*/ 30 w 75"/>
                <a:gd name="T17" fmla="*/ 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87">
                  <a:moveTo>
                    <a:pt x="30" y="0"/>
                  </a:moveTo>
                  <a:lnTo>
                    <a:pt x="61" y="2"/>
                  </a:lnTo>
                  <a:lnTo>
                    <a:pt x="75" y="58"/>
                  </a:lnTo>
                  <a:lnTo>
                    <a:pt x="48" y="87"/>
                  </a:lnTo>
                  <a:lnTo>
                    <a:pt x="12" y="83"/>
                  </a:lnTo>
                  <a:lnTo>
                    <a:pt x="13" y="53"/>
                  </a:lnTo>
                  <a:lnTo>
                    <a:pt x="5" y="51"/>
                  </a:lnTo>
                  <a:lnTo>
                    <a:pt x="0" y="41"/>
                  </a:lnTo>
                  <a:lnTo>
                    <a:pt x="30" y="0"/>
                  </a:lnTo>
                  <a:close/>
                </a:path>
              </a:pathLst>
            </a:custGeom>
            <a:solidFill>
              <a:srgbClr val="E4D2B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ïṣḷîḋe">
              <a:extLst>
                <a:ext uri="{FF2B5EF4-FFF2-40B4-BE49-F238E27FC236}">
                  <a16:creationId xmlns:a16="http://schemas.microsoft.com/office/drawing/2014/main" id="{18FD96D2-1F69-4F54-BF66-D0B1B1CDCC42}"/>
                </a:ext>
              </a:extLst>
            </p:cNvPr>
            <p:cNvSpPr/>
            <p:nvPr/>
          </p:nvSpPr>
          <p:spPr bwMode="auto">
            <a:xfrm>
              <a:off x="7545388" y="2862263"/>
              <a:ext cx="381000" cy="976313"/>
            </a:xfrm>
            <a:custGeom>
              <a:avLst/>
              <a:gdLst>
                <a:gd name="T0" fmla="*/ 0 w 240"/>
                <a:gd name="T1" fmla="*/ 0 h 615"/>
                <a:gd name="T2" fmla="*/ 87 w 240"/>
                <a:gd name="T3" fmla="*/ 41 h 615"/>
                <a:gd name="T4" fmla="*/ 240 w 240"/>
                <a:gd name="T5" fmla="*/ 314 h 615"/>
                <a:gd name="T6" fmla="*/ 178 w 240"/>
                <a:gd name="T7" fmla="*/ 615 h 615"/>
                <a:gd name="T8" fmla="*/ 111 w 240"/>
                <a:gd name="T9" fmla="*/ 613 h 615"/>
                <a:gd name="T10" fmla="*/ 129 w 240"/>
                <a:gd name="T11" fmla="*/ 348 h 615"/>
                <a:gd name="T12" fmla="*/ 29 w 240"/>
                <a:gd name="T13" fmla="*/ 195 h 615"/>
                <a:gd name="T14" fmla="*/ 0 w 240"/>
                <a:gd name="T15" fmla="*/ 0 h 61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0" h="615">
                  <a:moveTo>
                    <a:pt x="0" y="0"/>
                  </a:moveTo>
                  <a:lnTo>
                    <a:pt x="87" y="41"/>
                  </a:lnTo>
                  <a:lnTo>
                    <a:pt x="240" y="314"/>
                  </a:lnTo>
                  <a:lnTo>
                    <a:pt x="178" y="615"/>
                  </a:lnTo>
                  <a:lnTo>
                    <a:pt x="111" y="613"/>
                  </a:lnTo>
                  <a:lnTo>
                    <a:pt x="129" y="348"/>
                  </a:lnTo>
                  <a:lnTo>
                    <a:pt x="29" y="195"/>
                  </a:lnTo>
                  <a:lnTo>
                    <a:pt x="0" y="0"/>
                  </a:lnTo>
                  <a:close/>
                </a:path>
              </a:pathLst>
            </a:custGeom>
            <a:solidFill>
              <a:srgbClr val="474EB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Tree>
    <p:extLst>
      <p:ext uri="{BB962C8B-B14F-4D97-AF65-F5344CB8AC3E}">
        <p14:creationId xmlns:p14="http://schemas.microsoft.com/office/powerpoint/2010/main" val="3794890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2676525"/>
            <a:ext cx="10850564" cy="752475"/>
          </a:xfrm>
        </p:spPr>
        <p:txBody>
          <a:bodyPr>
            <a:normAutofit/>
          </a:bodyPr>
          <a:lstStyle/>
          <a:p>
            <a:pPr algn="l"/>
            <a:r>
              <a:rPr lang="en-US" altLang="zh-CN" sz="3200" dirty="0"/>
              <a:t>Introduction</a:t>
            </a:r>
            <a:endParaRPr lang="en-US" altLang="zh-CN" sz="3200" b="1" dirty="0"/>
          </a:p>
        </p:txBody>
      </p:sp>
    </p:spTree>
    <p:extLst>
      <p:ext uri="{BB962C8B-B14F-4D97-AF65-F5344CB8AC3E}">
        <p14:creationId xmlns:p14="http://schemas.microsoft.com/office/powerpoint/2010/main" val="2371597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7EF3787-167E-46C7-8B7D-BC99DA1E7559}"/>
              </a:ext>
            </a:extLst>
          </p:cNvPr>
          <p:cNvSpPr>
            <a:spLocks noGrp="1"/>
          </p:cNvSpPr>
          <p:nvPr>
            <p:ph type="title"/>
          </p:nvPr>
        </p:nvSpPr>
        <p:spPr/>
        <p:txBody>
          <a:bodyPr/>
          <a:lstStyle/>
          <a:p>
            <a:r>
              <a:rPr lang="en-US" altLang="zh-CN" sz="2800" dirty="0"/>
              <a:t>Introduction</a:t>
            </a:r>
            <a:endParaRPr lang="zh-CN" altLang="en-US" dirty="0"/>
          </a:p>
        </p:txBody>
      </p:sp>
      <p:sp>
        <p:nvSpPr>
          <p:cNvPr id="3" name="页脚占位符 2">
            <a:extLst>
              <a:ext uri="{FF2B5EF4-FFF2-40B4-BE49-F238E27FC236}">
                <a16:creationId xmlns:a16="http://schemas.microsoft.com/office/drawing/2014/main" id="{0ACECC8B-6AFF-4D23-800C-A3F964F3DA4B}"/>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10C089D7-B404-4786-9533-57260D468650}"/>
              </a:ext>
            </a:extLst>
          </p:cNvPr>
          <p:cNvSpPr>
            <a:spLocks noGrp="1"/>
          </p:cNvSpPr>
          <p:nvPr>
            <p:ph type="sldNum" sz="quarter" idx="12"/>
          </p:nvPr>
        </p:nvSpPr>
        <p:spPr/>
        <p:txBody>
          <a:bodyPr/>
          <a:lstStyle/>
          <a:p>
            <a:fld id="{5DD3DB80-B894-403A-B48E-6FDC1A72010E}" type="slidenum">
              <a:rPr lang="zh-CN" altLang="en-US" smtClean="0"/>
              <a:pPr/>
              <a:t>6</a:t>
            </a:fld>
            <a:endParaRPr lang="zh-CN" altLang="en-US"/>
          </a:p>
        </p:txBody>
      </p:sp>
      <p:sp>
        <p:nvSpPr>
          <p:cNvPr id="5" name="文本框 4">
            <a:extLst>
              <a:ext uri="{FF2B5EF4-FFF2-40B4-BE49-F238E27FC236}">
                <a16:creationId xmlns:a16="http://schemas.microsoft.com/office/drawing/2014/main" id="{085473D4-E335-4B82-8BCB-AE472D0E598B}"/>
              </a:ext>
            </a:extLst>
          </p:cNvPr>
          <p:cNvSpPr txBox="1"/>
          <p:nvPr/>
        </p:nvSpPr>
        <p:spPr>
          <a:xfrm>
            <a:off x="762001" y="1418632"/>
            <a:ext cx="10758486" cy="1200329"/>
          </a:xfrm>
          <a:prstGeom prst="rect">
            <a:avLst/>
          </a:prstGeom>
          <a:noFill/>
        </p:spPr>
        <p:txBody>
          <a:bodyPr wrap="square" rtlCol="0">
            <a:spAutoFit/>
          </a:bodyPr>
          <a:lstStyle/>
          <a:p>
            <a:pPr marL="285750" indent="-285750">
              <a:buFont typeface="Wingdings" panose="05000000000000000000" pitchFamily="2" charset="2"/>
              <a:buChar char="p"/>
            </a:pPr>
            <a:r>
              <a:rPr lang="zh-CN" altLang="en-US" dirty="0"/>
              <a:t>在线社交网络传播数据增加有利于理解观点如何在社会中形成和演变。</a:t>
            </a:r>
            <a:endParaRPr lang="en-US" altLang="zh-CN" dirty="0"/>
          </a:p>
          <a:p>
            <a:pPr lvl="1"/>
            <a:r>
              <a:rPr lang="zh-CN" altLang="en-US" dirty="0"/>
              <a:t>尽管偏见（例：年龄、性别、居住地、社会地位等）会影响在线社交网络的研究，但其传递的信息仍然有用（特别是在检验社会观点演变的趋势时）。此外，传统广播媒体传播从社交网络中挑选出的信息或观点，将庞大但又偏见的用户群与普通人群结合。</a:t>
            </a:r>
          </a:p>
        </p:txBody>
      </p:sp>
      <p:grpSp>
        <p:nvGrpSpPr>
          <p:cNvPr id="41" name="组合 40">
            <a:extLst>
              <a:ext uri="{FF2B5EF4-FFF2-40B4-BE49-F238E27FC236}">
                <a16:creationId xmlns:a16="http://schemas.microsoft.com/office/drawing/2014/main" id="{BB9E2858-0D22-4E85-A015-F351CBBADBAF}"/>
              </a:ext>
            </a:extLst>
          </p:cNvPr>
          <p:cNvGrpSpPr/>
          <p:nvPr/>
        </p:nvGrpSpPr>
        <p:grpSpPr>
          <a:xfrm>
            <a:off x="1355008" y="3540661"/>
            <a:ext cx="9279200" cy="2509424"/>
            <a:chOff x="1221658" y="3447489"/>
            <a:chExt cx="9279200" cy="2509424"/>
          </a:xfrm>
        </p:grpSpPr>
        <p:grpSp>
          <p:nvGrpSpPr>
            <p:cNvPr id="33" name="组合 32">
              <a:extLst>
                <a:ext uri="{FF2B5EF4-FFF2-40B4-BE49-F238E27FC236}">
                  <a16:creationId xmlns:a16="http://schemas.microsoft.com/office/drawing/2014/main" id="{0EE5F7CE-5CA1-497B-BC14-0BBA699307BA}"/>
                </a:ext>
              </a:extLst>
            </p:cNvPr>
            <p:cNvGrpSpPr/>
            <p:nvPr/>
          </p:nvGrpSpPr>
          <p:grpSpPr>
            <a:xfrm>
              <a:off x="1221658" y="3447489"/>
              <a:ext cx="8750707" cy="1805179"/>
              <a:chOff x="943899" y="3664441"/>
              <a:chExt cx="8750707" cy="1805179"/>
            </a:xfrm>
          </p:grpSpPr>
          <p:sp>
            <p:nvSpPr>
              <p:cNvPr id="10" name="右大括号 9">
                <a:extLst>
                  <a:ext uri="{FF2B5EF4-FFF2-40B4-BE49-F238E27FC236}">
                    <a16:creationId xmlns:a16="http://schemas.microsoft.com/office/drawing/2014/main" id="{EB6155D8-5963-4BE9-AA58-144D16735C20}"/>
                  </a:ext>
                </a:extLst>
              </p:cNvPr>
              <p:cNvSpPr/>
              <p:nvPr/>
            </p:nvSpPr>
            <p:spPr>
              <a:xfrm>
                <a:off x="3775587" y="3664442"/>
                <a:ext cx="373626" cy="1694139"/>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56027B3C-16F8-4582-988C-BB00A538F0AC}"/>
                  </a:ext>
                </a:extLst>
              </p:cNvPr>
              <p:cNvSpPr txBox="1"/>
              <p:nvPr/>
            </p:nvSpPr>
            <p:spPr>
              <a:xfrm>
                <a:off x="1720645" y="3664441"/>
                <a:ext cx="1553496" cy="369332"/>
              </a:xfrm>
              <a:prstGeom prst="rect">
                <a:avLst/>
              </a:prstGeom>
              <a:noFill/>
            </p:spPr>
            <p:txBody>
              <a:bodyPr wrap="square" rtlCol="0">
                <a:spAutoFit/>
              </a:bodyPr>
              <a:lstStyle/>
              <a:p>
                <a:r>
                  <a:rPr lang="en-US" altLang="zh-CN" dirty="0"/>
                  <a:t>Twitter</a:t>
                </a:r>
                <a:r>
                  <a:rPr lang="zh-CN" altLang="en-US" dirty="0"/>
                  <a:t>平台</a:t>
                </a:r>
              </a:p>
            </p:txBody>
          </p:sp>
          <p:sp>
            <p:nvSpPr>
              <p:cNvPr id="12" name="文本框 11">
                <a:extLst>
                  <a:ext uri="{FF2B5EF4-FFF2-40B4-BE49-F238E27FC236}">
                    <a16:creationId xmlns:a16="http://schemas.microsoft.com/office/drawing/2014/main" id="{C53D8B2B-961F-408A-812B-7EB1D1127486}"/>
                  </a:ext>
                </a:extLst>
              </p:cNvPr>
              <p:cNvSpPr txBox="1"/>
              <p:nvPr/>
            </p:nvSpPr>
            <p:spPr>
              <a:xfrm>
                <a:off x="1504335" y="5100288"/>
                <a:ext cx="2182762" cy="369332"/>
              </a:xfrm>
              <a:prstGeom prst="rect">
                <a:avLst/>
              </a:prstGeom>
              <a:noFill/>
            </p:spPr>
            <p:txBody>
              <a:bodyPr wrap="square" rtlCol="0">
                <a:spAutoFit/>
              </a:bodyPr>
              <a:lstStyle/>
              <a:p>
                <a:r>
                  <a:rPr lang="zh-CN" altLang="en-US" dirty="0"/>
                  <a:t>社会互动网络属性</a:t>
                </a:r>
              </a:p>
            </p:txBody>
          </p:sp>
          <p:cxnSp>
            <p:nvCxnSpPr>
              <p:cNvPr id="14" name="直接箭头连接符 13">
                <a:extLst>
                  <a:ext uri="{FF2B5EF4-FFF2-40B4-BE49-F238E27FC236}">
                    <a16:creationId xmlns:a16="http://schemas.microsoft.com/office/drawing/2014/main" id="{39C1D7CD-8E44-4CCC-B71A-C8BD66E8D91E}"/>
                  </a:ext>
                </a:extLst>
              </p:cNvPr>
              <p:cNvCxnSpPr>
                <a:cxnSpLocks/>
                <a:stCxn id="11" idx="2"/>
              </p:cNvCxnSpPr>
              <p:nvPr/>
            </p:nvCxnSpPr>
            <p:spPr>
              <a:xfrm>
                <a:off x="2497393" y="4033773"/>
                <a:ext cx="0" cy="104548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9DCB9031-ECF7-4065-B1C4-692AF541CFC7}"/>
                  </a:ext>
                </a:extLst>
              </p:cNvPr>
              <p:cNvSpPr txBox="1"/>
              <p:nvPr/>
            </p:nvSpPr>
            <p:spPr>
              <a:xfrm>
                <a:off x="943899" y="4142179"/>
                <a:ext cx="1553494" cy="738664"/>
              </a:xfrm>
              <a:prstGeom prst="rect">
                <a:avLst/>
              </a:prstGeom>
              <a:noFill/>
            </p:spPr>
            <p:txBody>
              <a:bodyPr wrap="square" rtlCol="0">
                <a:spAutoFit/>
              </a:bodyPr>
              <a:lstStyle/>
              <a:p>
                <a:r>
                  <a:rPr lang="zh-CN" altLang="en-US" sz="1400" dirty="0">
                    <a:solidFill>
                      <a:srgbClr val="00B0F0"/>
                    </a:solidFill>
                  </a:rPr>
                  <a:t>提供的不同功能（提到、转发、关注者</a:t>
                </a:r>
                <a:r>
                  <a:rPr lang="en-US" altLang="zh-CN" sz="1400" dirty="0">
                    <a:solidFill>
                      <a:srgbClr val="00B0F0"/>
                    </a:solidFill>
                  </a:rPr>
                  <a:t>-</a:t>
                </a:r>
                <a:r>
                  <a:rPr lang="zh-CN" altLang="en-US" sz="1400" dirty="0">
                    <a:solidFill>
                      <a:srgbClr val="00B0F0"/>
                    </a:solidFill>
                  </a:rPr>
                  <a:t>被关注者）</a:t>
                </a:r>
              </a:p>
            </p:txBody>
          </p:sp>
          <p:sp>
            <p:nvSpPr>
              <p:cNvPr id="18" name="箭头: 右 17">
                <a:extLst>
                  <a:ext uri="{FF2B5EF4-FFF2-40B4-BE49-F238E27FC236}">
                    <a16:creationId xmlns:a16="http://schemas.microsoft.com/office/drawing/2014/main" id="{F88371EF-A228-45A0-A8B2-A34ABCC8AA8C}"/>
                  </a:ext>
                </a:extLst>
              </p:cNvPr>
              <p:cNvSpPr/>
              <p:nvPr/>
            </p:nvSpPr>
            <p:spPr>
              <a:xfrm>
                <a:off x="4444181" y="4385187"/>
                <a:ext cx="1238864" cy="27530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75AA0443-5E4E-4779-BF4E-7F9C23746E91}"/>
                  </a:ext>
                </a:extLst>
              </p:cNvPr>
              <p:cNvSpPr txBox="1"/>
              <p:nvPr/>
            </p:nvSpPr>
            <p:spPr>
              <a:xfrm>
                <a:off x="4404852" y="3967655"/>
                <a:ext cx="1553496" cy="369332"/>
              </a:xfrm>
              <a:prstGeom prst="rect">
                <a:avLst/>
              </a:prstGeom>
              <a:noFill/>
            </p:spPr>
            <p:txBody>
              <a:bodyPr wrap="square" rtlCol="0">
                <a:spAutoFit/>
              </a:bodyPr>
              <a:lstStyle/>
              <a:p>
                <a:r>
                  <a:rPr lang="zh-CN" altLang="en-US" dirty="0"/>
                  <a:t>广泛应用于</a:t>
                </a:r>
              </a:p>
            </p:txBody>
          </p:sp>
          <p:sp>
            <p:nvSpPr>
              <p:cNvPr id="20" name="文本框 19">
                <a:extLst>
                  <a:ext uri="{FF2B5EF4-FFF2-40B4-BE49-F238E27FC236}">
                    <a16:creationId xmlns:a16="http://schemas.microsoft.com/office/drawing/2014/main" id="{A0EC849A-DD1C-4C88-BA28-9FC54E59EDD5}"/>
                  </a:ext>
                </a:extLst>
              </p:cNvPr>
              <p:cNvSpPr txBox="1"/>
              <p:nvPr/>
            </p:nvSpPr>
            <p:spPr>
              <a:xfrm>
                <a:off x="6233651" y="4292039"/>
                <a:ext cx="3460955" cy="369332"/>
              </a:xfrm>
              <a:prstGeom prst="rect">
                <a:avLst/>
              </a:prstGeom>
              <a:noFill/>
            </p:spPr>
            <p:txBody>
              <a:bodyPr wrap="square" rtlCol="0">
                <a:spAutoFit/>
              </a:bodyPr>
              <a:lstStyle/>
              <a:p>
                <a:r>
                  <a:rPr lang="zh-CN" altLang="en-US" dirty="0"/>
                  <a:t>研究不同话题的社交舆论演变</a:t>
                </a:r>
              </a:p>
            </p:txBody>
          </p:sp>
        </p:grpSp>
        <p:sp>
          <p:nvSpPr>
            <p:cNvPr id="39" name="标注: 上箭头 38">
              <a:extLst>
                <a:ext uri="{FF2B5EF4-FFF2-40B4-BE49-F238E27FC236}">
                  <a16:creationId xmlns:a16="http://schemas.microsoft.com/office/drawing/2014/main" id="{5DEDD7DE-D921-4032-A6D4-F696B80D7D0B}"/>
                </a:ext>
              </a:extLst>
            </p:cNvPr>
            <p:cNvSpPr/>
            <p:nvPr/>
          </p:nvSpPr>
          <p:spPr>
            <a:xfrm>
              <a:off x="5029201" y="4443538"/>
              <a:ext cx="5471657" cy="1513375"/>
            </a:xfrm>
            <a:prstGeom prst="upArrowCallou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dirty="0"/>
                <a:t>在竞选活动的研究方面，利用</a:t>
              </a:r>
              <a:r>
                <a:rPr lang="en-US" altLang="zh-CN" dirty="0"/>
                <a:t>Twitter</a:t>
              </a:r>
              <a:r>
                <a:rPr lang="zh-CN" altLang="en-US" dirty="0"/>
                <a:t>预测观点演变的可能性受到重大挑战，但这类研究具有解释力。</a:t>
              </a:r>
            </a:p>
            <a:p>
              <a:endParaRPr lang="zh-CN" altLang="en-US" dirty="0"/>
            </a:p>
          </p:txBody>
        </p:sp>
      </p:grpSp>
      <p:sp>
        <p:nvSpPr>
          <p:cNvPr id="40" name="文本框 39">
            <a:extLst>
              <a:ext uri="{FF2B5EF4-FFF2-40B4-BE49-F238E27FC236}">
                <a16:creationId xmlns:a16="http://schemas.microsoft.com/office/drawing/2014/main" id="{ABDF1B31-B83F-4729-8743-0F3093712316}"/>
              </a:ext>
            </a:extLst>
          </p:cNvPr>
          <p:cNvSpPr txBox="1"/>
          <p:nvPr/>
        </p:nvSpPr>
        <p:spPr>
          <a:xfrm>
            <a:off x="762001" y="2893491"/>
            <a:ext cx="9124950" cy="369332"/>
          </a:xfrm>
          <a:prstGeom prst="rect">
            <a:avLst/>
          </a:prstGeom>
          <a:noFill/>
        </p:spPr>
        <p:txBody>
          <a:bodyPr wrap="square" rtlCol="0">
            <a:spAutoFit/>
          </a:bodyPr>
          <a:lstStyle/>
          <a:p>
            <a:pPr marL="285750" indent="-285750">
              <a:buFont typeface="Wingdings" panose="05000000000000000000" pitchFamily="2" charset="2"/>
              <a:buChar char="p"/>
            </a:pPr>
            <a:r>
              <a:rPr lang="en-US" altLang="zh-CN" dirty="0"/>
              <a:t>Twitter</a:t>
            </a:r>
            <a:r>
              <a:rPr lang="zh-CN" altLang="en-US" dirty="0"/>
              <a:t>平台的优点使其成为研究意见演变时间尺度多的情况下的极好工具。</a:t>
            </a:r>
          </a:p>
        </p:txBody>
      </p:sp>
    </p:spTree>
    <p:extLst>
      <p:ext uri="{BB962C8B-B14F-4D97-AF65-F5344CB8AC3E}">
        <p14:creationId xmlns:p14="http://schemas.microsoft.com/office/powerpoint/2010/main" val="3968898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矩形 36">
            <a:extLst>
              <a:ext uri="{FF2B5EF4-FFF2-40B4-BE49-F238E27FC236}">
                <a16:creationId xmlns:a16="http://schemas.microsoft.com/office/drawing/2014/main" id="{8057299C-687C-449A-AA54-CCB99D0FA2F1}"/>
              </a:ext>
            </a:extLst>
          </p:cNvPr>
          <p:cNvSpPr/>
          <p:nvPr/>
        </p:nvSpPr>
        <p:spPr>
          <a:xfrm>
            <a:off x="552314" y="6048931"/>
            <a:ext cx="11085781" cy="6463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717ED0C4-8736-4651-B25F-94FA2021F7AC}"/>
              </a:ext>
            </a:extLst>
          </p:cNvPr>
          <p:cNvSpPr>
            <a:spLocks noGrp="1"/>
          </p:cNvSpPr>
          <p:nvPr>
            <p:ph type="title"/>
          </p:nvPr>
        </p:nvSpPr>
        <p:spPr/>
        <p:txBody>
          <a:bodyPr/>
          <a:lstStyle/>
          <a:p>
            <a:r>
              <a:rPr lang="en-US" altLang="zh-CN" sz="2800" dirty="0"/>
              <a:t>Introduction</a:t>
            </a:r>
            <a:endParaRPr lang="zh-CN" altLang="en-US" dirty="0"/>
          </a:p>
        </p:txBody>
      </p:sp>
      <p:sp>
        <p:nvSpPr>
          <p:cNvPr id="4" name="灯片编号占位符 3">
            <a:extLst>
              <a:ext uri="{FF2B5EF4-FFF2-40B4-BE49-F238E27FC236}">
                <a16:creationId xmlns:a16="http://schemas.microsoft.com/office/drawing/2014/main" id="{2E57EA5D-5670-429E-8F2A-5AB36A508500}"/>
              </a:ext>
            </a:extLst>
          </p:cNvPr>
          <p:cNvSpPr>
            <a:spLocks noGrp="1"/>
          </p:cNvSpPr>
          <p:nvPr>
            <p:ph type="sldNum" sz="quarter" idx="12"/>
          </p:nvPr>
        </p:nvSpPr>
        <p:spPr/>
        <p:txBody>
          <a:bodyPr/>
          <a:lstStyle/>
          <a:p>
            <a:fld id="{5DD3DB80-B894-403A-B48E-6FDC1A72010E}" type="slidenum">
              <a:rPr lang="zh-CN" altLang="en-US" smtClean="0"/>
              <a:pPr/>
              <a:t>7</a:t>
            </a:fld>
            <a:endParaRPr lang="zh-CN" altLang="en-US"/>
          </a:p>
        </p:txBody>
      </p:sp>
      <p:sp>
        <p:nvSpPr>
          <p:cNvPr id="5" name="文本框 4">
            <a:extLst>
              <a:ext uri="{FF2B5EF4-FFF2-40B4-BE49-F238E27FC236}">
                <a16:creationId xmlns:a16="http://schemas.microsoft.com/office/drawing/2014/main" id="{F1FB10D7-ADE8-490E-93C3-1167F5AF7645}"/>
              </a:ext>
            </a:extLst>
          </p:cNvPr>
          <p:cNvSpPr txBox="1"/>
          <p:nvPr/>
        </p:nvSpPr>
        <p:spPr>
          <a:xfrm>
            <a:off x="668666" y="1238194"/>
            <a:ext cx="6724650" cy="369332"/>
          </a:xfrm>
          <a:prstGeom prst="rect">
            <a:avLst/>
          </a:prstGeom>
          <a:noFill/>
        </p:spPr>
        <p:txBody>
          <a:bodyPr wrap="square" rtlCol="0">
            <a:spAutoFit/>
          </a:bodyPr>
          <a:lstStyle/>
          <a:p>
            <a:pPr marL="285750" indent="-285750">
              <a:buFont typeface="Wingdings" panose="05000000000000000000" pitchFamily="2" charset="2"/>
              <a:buChar char="p"/>
            </a:pPr>
            <a:r>
              <a:rPr lang="zh-CN" altLang="en-US" dirty="0"/>
              <a:t>基于</a:t>
            </a:r>
            <a:r>
              <a:rPr lang="en-US" altLang="zh-CN" dirty="0"/>
              <a:t>Twitter</a:t>
            </a:r>
            <a:r>
              <a:rPr lang="zh-CN" altLang="en-US" dirty="0"/>
              <a:t>数据的社会现象文献</a:t>
            </a:r>
          </a:p>
        </p:txBody>
      </p:sp>
      <p:sp>
        <p:nvSpPr>
          <p:cNvPr id="6" name="文本框 5">
            <a:extLst>
              <a:ext uri="{FF2B5EF4-FFF2-40B4-BE49-F238E27FC236}">
                <a16:creationId xmlns:a16="http://schemas.microsoft.com/office/drawing/2014/main" id="{0C4309D9-2E46-4719-BEE6-09253B006460}"/>
              </a:ext>
            </a:extLst>
          </p:cNvPr>
          <p:cNvSpPr txBox="1"/>
          <p:nvPr/>
        </p:nvSpPr>
        <p:spPr>
          <a:xfrm>
            <a:off x="669924" y="2238375"/>
            <a:ext cx="1063626" cy="369332"/>
          </a:xfrm>
          <a:prstGeom prst="rect">
            <a:avLst/>
          </a:prstGeom>
          <a:noFill/>
        </p:spPr>
        <p:txBody>
          <a:bodyPr wrap="square" rtlCol="0">
            <a:spAutoFit/>
          </a:bodyPr>
          <a:lstStyle/>
          <a:p>
            <a:r>
              <a:rPr lang="zh-CN" altLang="en-US" dirty="0"/>
              <a:t>文献</a:t>
            </a:r>
          </a:p>
        </p:txBody>
      </p:sp>
      <p:sp>
        <p:nvSpPr>
          <p:cNvPr id="7" name="箭头: 右 6">
            <a:extLst>
              <a:ext uri="{FF2B5EF4-FFF2-40B4-BE49-F238E27FC236}">
                <a16:creationId xmlns:a16="http://schemas.microsoft.com/office/drawing/2014/main" id="{6C6726C9-C4CA-4E0E-9247-83960392819B}"/>
              </a:ext>
            </a:extLst>
          </p:cNvPr>
          <p:cNvSpPr/>
          <p:nvPr/>
        </p:nvSpPr>
        <p:spPr>
          <a:xfrm>
            <a:off x="1485900" y="2363226"/>
            <a:ext cx="885825" cy="2063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2CC2AC32-8D71-49A5-9E62-AC2D3F4D58F7}"/>
              </a:ext>
            </a:extLst>
          </p:cNvPr>
          <p:cNvSpPr txBox="1"/>
          <p:nvPr/>
        </p:nvSpPr>
        <p:spPr>
          <a:xfrm>
            <a:off x="1562100" y="2111372"/>
            <a:ext cx="857250" cy="369332"/>
          </a:xfrm>
          <a:prstGeom prst="rect">
            <a:avLst/>
          </a:prstGeom>
          <a:noFill/>
        </p:spPr>
        <p:txBody>
          <a:bodyPr wrap="square" rtlCol="0">
            <a:spAutoFit/>
          </a:bodyPr>
          <a:lstStyle/>
          <a:p>
            <a:r>
              <a:rPr lang="zh-CN" altLang="en-US" dirty="0"/>
              <a:t>发现</a:t>
            </a:r>
          </a:p>
        </p:txBody>
      </p:sp>
      <p:sp>
        <p:nvSpPr>
          <p:cNvPr id="9" name="左大括号 8">
            <a:extLst>
              <a:ext uri="{FF2B5EF4-FFF2-40B4-BE49-F238E27FC236}">
                <a16:creationId xmlns:a16="http://schemas.microsoft.com/office/drawing/2014/main" id="{406AF2DC-3314-4973-BDA2-26B12C65EB4E}"/>
              </a:ext>
            </a:extLst>
          </p:cNvPr>
          <p:cNvSpPr/>
          <p:nvPr/>
        </p:nvSpPr>
        <p:spPr>
          <a:xfrm>
            <a:off x="2495550" y="1805870"/>
            <a:ext cx="488949" cy="1462235"/>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86A05150-4704-4F3E-96B6-5DC0674D92F8}"/>
              </a:ext>
            </a:extLst>
          </p:cNvPr>
          <p:cNvSpPr txBox="1"/>
          <p:nvPr/>
        </p:nvSpPr>
        <p:spPr>
          <a:xfrm>
            <a:off x="3060699" y="1627517"/>
            <a:ext cx="5048250" cy="646331"/>
          </a:xfrm>
          <a:prstGeom prst="rect">
            <a:avLst/>
          </a:prstGeom>
          <a:noFill/>
        </p:spPr>
        <p:txBody>
          <a:bodyPr wrap="square" rtlCol="0">
            <a:spAutoFit/>
          </a:bodyPr>
          <a:lstStyle/>
          <a:p>
            <a:r>
              <a:rPr lang="zh-CN" altLang="en-US" dirty="0"/>
              <a:t>专注于可以定义不同网络结构（关注者</a:t>
            </a:r>
            <a:r>
              <a:rPr lang="en-US" altLang="zh-CN" dirty="0"/>
              <a:t>-</a:t>
            </a:r>
            <a:r>
              <a:rPr lang="zh-CN" altLang="en-US" dirty="0"/>
              <a:t>被关注者、转发、提及、回答）的研究</a:t>
            </a:r>
          </a:p>
        </p:txBody>
      </p:sp>
      <p:sp>
        <p:nvSpPr>
          <p:cNvPr id="11" name="文本框 10">
            <a:extLst>
              <a:ext uri="{FF2B5EF4-FFF2-40B4-BE49-F238E27FC236}">
                <a16:creationId xmlns:a16="http://schemas.microsoft.com/office/drawing/2014/main" id="{79649438-28B7-4AF5-BF4E-CE4560EE0F47}"/>
              </a:ext>
            </a:extLst>
          </p:cNvPr>
          <p:cNvSpPr txBox="1"/>
          <p:nvPr/>
        </p:nvSpPr>
        <p:spPr>
          <a:xfrm>
            <a:off x="3107096" y="3024485"/>
            <a:ext cx="5048250" cy="369332"/>
          </a:xfrm>
          <a:prstGeom prst="rect">
            <a:avLst/>
          </a:prstGeom>
          <a:noFill/>
        </p:spPr>
        <p:txBody>
          <a:bodyPr wrap="square" rtlCol="0">
            <a:spAutoFit/>
          </a:bodyPr>
          <a:lstStyle/>
          <a:p>
            <a:r>
              <a:rPr lang="zh-CN" altLang="en-US" dirty="0"/>
              <a:t>基于文本挖掘和分析来推断意见动态的研究</a:t>
            </a:r>
          </a:p>
        </p:txBody>
      </p:sp>
      <p:sp>
        <p:nvSpPr>
          <p:cNvPr id="12" name="箭头: 右 11">
            <a:extLst>
              <a:ext uri="{FF2B5EF4-FFF2-40B4-BE49-F238E27FC236}">
                <a16:creationId xmlns:a16="http://schemas.microsoft.com/office/drawing/2014/main" id="{9A63EF2C-C569-48A6-926E-9A70ED1A7CBF}"/>
              </a:ext>
            </a:extLst>
          </p:cNvPr>
          <p:cNvSpPr/>
          <p:nvPr/>
        </p:nvSpPr>
        <p:spPr>
          <a:xfrm>
            <a:off x="8048625" y="2569607"/>
            <a:ext cx="1028700" cy="2063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0D17C75C-E1BE-44AF-8FB1-D0D13AFF8EB4}"/>
              </a:ext>
            </a:extLst>
          </p:cNvPr>
          <p:cNvSpPr txBox="1"/>
          <p:nvPr/>
        </p:nvSpPr>
        <p:spPr>
          <a:xfrm>
            <a:off x="8194674" y="2238375"/>
            <a:ext cx="857250" cy="369332"/>
          </a:xfrm>
          <a:prstGeom prst="rect">
            <a:avLst/>
          </a:prstGeom>
          <a:noFill/>
        </p:spPr>
        <p:txBody>
          <a:bodyPr wrap="square" rtlCol="0">
            <a:spAutoFit/>
          </a:bodyPr>
          <a:lstStyle/>
          <a:p>
            <a:r>
              <a:rPr lang="zh-CN" altLang="en-US" dirty="0"/>
              <a:t>然而</a:t>
            </a:r>
          </a:p>
        </p:txBody>
      </p:sp>
      <p:sp>
        <p:nvSpPr>
          <p:cNvPr id="14" name="文本框 13">
            <a:extLst>
              <a:ext uri="{FF2B5EF4-FFF2-40B4-BE49-F238E27FC236}">
                <a16:creationId xmlns:a16="http://schemas.microsoft.com/office/drawing/2014/main" id="{C89C6428-9D4F-42D5-8C4B-773166EB451F}"/>
              </a:ext>
            </a:extLst>
          </p:cNvPr>
          <p:cNvSpPr txBox="1"/>
          <p:nvPr/>
        </p:nvSpPr>
        <p:spPr>
          <a:xfrm>
            <a:off x="9201150" y="2466416"/>
            <a:ext cx="5048250" cy="369332"/>
          </a:xfrm>
          <a:prstGeom prst="rect">
            <a:avLst/>
          </a:prstGeom>
          <a:noFill/>
        </p:spPr>
        <p:txBody>
          <a:bodyPr wrap="square" rtlCol="0">
            <a:spAutoFit/>
          </a:bodyPr>
          <a:lstStyle/>
          <a:p>
            <a:r>
              <a:rPr lang="zh-CN" altLang="en-US" dirty="0"/>
              <a:t>结构与内容是分不开的</a:t>
            </a:r>
          </a:p>
        </p:txBody>
      </p:sp>
      <p:sp>
        <p:nvSpPr>
          <p:cNvPr id="15" name="标注: 线形 14">
            <a:extLst>
              <a:ext uri="{FF2B5EF4-FFF2-40B4-BE49-F238E27FC236}">
                <a16:creationId xmlns:a16="http://schemas.microsoft.com/office/drawing/2014/main" id="{9C7CDDED-7D90-4470-81DC-5C34F994F3BE}"/>
              </a:ext>
            </a:extLst>
          </p:cNvPr>
          <p:cNvSpPr/>
          <p:nvPr/>
        </p:nvSpPr>
        <p:spPr>
          <a:xfrm>
            <a:off x="8476277" y="268240"/>
            <a:ext cx="3008672" cy="1689202"/>
          </a:xfrm>
          <a:prstGeom prst="borderCallout1">
            <a:avLst>
              <a:gd name="adj1" fmla="val 103167"/>
              <a:gd name="adj2" fmla="val 47983"/>
              <a:gd name="adj3" fmla="val 129132"/>
              <a:gd name="adj4" fmla="val 65511"/>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rPr>
              <a:t>用户主要接触的是他们决定关注的其他用户或由算法选择的用户而产生的内容，导致了回声室和泡沫现象，限制了真正讨论的可能性</a:t>
            </a:r>
          </a:p>
        </p:txBody>
      </p:sp>
      <p:sp>
        <p:nvSpPr>
          <p:cNvPr id="19" name="箭头: 右弧形 18">
            <a:extLst>
              <a:ext uri="{FF2B5EF4-FFF2-40B4-BE49-F238E27FC236}">
                <a16:creationId xmlns:a16="http://schemas.microsoft.com/office/drawing/2014/main" id="{3F226141-D789-4DAE-BBD6-F5CB1DB95529}"/>
              </a:ext>
            </a:extLst>
          </p:cNvPr>
          <p:cNvSpPr/>
          <p:nvPr/>
        </p:nvSpPr>
        <p:spPr>
          <a:xfrm>
            <a:off x="11592232" y="2775988"/>
            <a:ext cx="452284" cy="2395780"/>
          </a:xfrm>
          <a:prstGeom prst="curved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文本框 19">
            <a:extLst>
              <a:ext uri="{FF2B5EF4-FFF2-40B4-BE49-F238E27FC236}">
                <a16:creationId xmlns:a16="http://schemas.microsoft.com/office/drawing/2014/main" id="{06DCBD27-71B9-41FE-94C4-B1B58DB6E3E1}"/>
              </a:ext>
            </a:extLst>
          </p:cNvPr>
          <p:cNvSpPr txBox="1"/>
          <p:nvPr/>
        </p:nvSpPr>
        <p:spPr>
          <a:xfrm>
            <a:off x="8739803" y="4848602"/>
            <a:ext cx="2712833" cy="1200329"/>
          </a:xfrm>
          <a:prstGeom prst="rect">
            <a:avLst/>
          </a:prstGeom>
          <a:noFill/>
        </p:spPr>
        <p:txBody>
          <a:bodyPr wrap="square" rtlCol="0">
            <a:spAutoFit/>
          </a:bodyPr>
          <a:lstStyle/>
          <a:p>
            <a:r>
              <a:rPr lang="zh-CN" altLang="en-US" dirty="0"/>
              <a:t>研究</a:t>
            </a:r>
            <a:r>
              <a:rPr lang="en-US" altLang="zh-CN" dirty="0"/>
              <a:t>Twitter</a:t>
            </a:r>
            <a:r>
              <a:rPr lang="zh-CN" altLang="en-US" dirty="0"/>
              <a:t>的观点结构可利用用户选择的标签，假设这种选择揭示了用户想要解决的概念</a:t>
            </a:r>
          </a:p>
        </p:txBody>
      </p:sp>
      <p:sp>
        <p:nvSpPr>
          <p:cNvPr id="22" name="箭头: 虚尾 21">
            <a:extLst>
              <a:ext uri="{FF2B5EF4-FFF2-40B4-BE49-F238E27FC236}">
                <a16:creationId xmlns:a16="http://schemas.microsoft.com/office/drawing/2014/main" id="{866778B2-8E22-4D5F-AD64-00DFB1908CC9}"/>
              </a:ext>
            </a:extLst>
          </p:cNvPr>
          <p:cNvSpPr/>
          <p:nvPr/>
        </p:nvSpPr>
        <p:spPr>
          <a:xfrm rot="10800000">
            <a:off x="7393316" y="5091357"/>
            <a:ext cx="1346487" cy="605197"/>
          </a:xfrm>
          <a:prstGeom prst="strip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a:extLst>
              <a:ext uri="{FF2B5EF4-FFF2-40B4-BE49-F238E27FC236}">
                <a16:creationId xmlns:a16="http://schemas.microsoft.com/office/drawing/2014/main" id="{05F2CF1C-14D7-4B74-B19B-D4197DEAD702}"/>
              </a:ext>
            </a:extLst>
          </p:cNvPr>
          <p:cNvSpPr txBox="1"/>
          <p:nvPr/>
        </p:nvSpPr>
        <p:spPr>
          <a:xfrm>
            <a:off x="685033" y="4361896"/>
            <a:ext cx="1430183" cy="646331"/>
          </a:xfrm>
          <a:prstGeom prst="rect">
            <a:avLst/>
          </a:prstGeom>
          <a:noFill/>
        </p:spPr>
        <p:txBody>
          <a:bodyPr wrap="square" rtlCol="0">
            <a:spAutoFit/>
          </a:bodyPr>
          <a:lstStyle/>
          <a:p>
            <a:r>
              <a:rPr lang="zh-CN" altLang="en-US" dirty="0"/>
              <a:t>假设标签的共存有意义</a:t>
            </a:r>
          </a:p>
        </p:txBody>
      </p:sp>
      <p:sp>
        <p:nvSpPr>
          <p:cNvPr id="24" name="箭头: 右 23">
            <a:extLst>
              <a:ext uri="{FF2B5EF4-FFF2-40B4-BE49-F238E27FC236}">
                <a16:creationId xmlns:a16="http://schemas.microsoft.com/office/drawing/2014/main" id="{86E4C30A-C359-4274-BD78-28952C0211E4}"/>
              </a:ext>
            </a:extLst>
          </p:cNvPr>
          <p:cNvSpPr/>
          <p:nvPr/>
        </p:nvSpPr>
        <p:spPr>
          <a:xfrm>
            <a:off x="2178206" y="4654607"/>
            <a:ext cx="527049" cy="13415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3DB93457-00E0-4812-86F6-55DE5506D7B2}"/>
              </a:ext>
            </a:extLst>
          </p:cNvPr>
          <p:cNvSpPr txBox="1"/>
          <p:nvPr/>
        </p:nvSpPr>
        <p:spPr>
          <a:xfrm>
            <a:off x="2768245" y="4300941"/>
            <a:ext cx="1430183" cy="923330"/>
          </a:xfrm>
          <a:prstGeom prst="rect">
            <a:avLst/>
          </a:prstGeom>
          <a:noFill/>
        </p:spPr>
        <p:txBody>
          <a:bodyPr wrap="square" rtlCol="0">
            <a:spAutoFit/>
          </a:bodyPr>
          <a:lstStyle/>
          <a:p>
            <a:r>
              <a:rPr lang="zh-CN" altLang="en-US" dirty="0"/>
              <a:t>确定标签加权网络中的社区结构</a:t>
            </a:r>
          </a:p>
        </p:txBody>
      </p:sp>
      <p:sp>
        <p:nvSpPr>
          <p:cNvPr id="26" name="箭头: 右 25">
            <a:extLst>
              <a:ext uri="{FF2B5EF4-FFF2-40B4-BE49-F238E27FC236}">
                <a16:creationId xmlns:a16="http://schemas.microsoft.com/office/drawing/2014/main" id="{BB42334C-943C-4622-A621-0B4BFF935606}"/>
              </a:ext>
            </a:extLst>
          </p:cNvPr>
          <p:cNvSpPr/>
          <p:nvPr/>
        </p:nvSpPr>
        <p:spPr>
          <a:xfrm>
            <a:off x="4169018" y="4753232"/>
            <a:ext cx="527049" cy="13415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0AA53DC1-BA49-4123-BB9E-0B8BC324837E}"/>
              </a:ext>
            </a:extLst>
          </p:cNvPr>
          <p:cNvSpPr txBox="1"/>
          <p:nvPr/>
        </p:nvSpPr>
        <p:spPr>
          <a:xfrm>
            <a:off x="4898595" y="4433856"/>
            <a:ext cx="1197405" cy="657501"/>
          </a:xfrm>
          <a:prstGeom prst="rect">
            <a:avLst/>
          </a:prstGeom>
          <a:noFill/>
        </p:spPr>
        <p:txBody>
          <a:bodyPr wrap="square" rtlCol="0">
            <a:spAutoFit/>
          </a:bodyPr>
          <a:lstStyle/>
          <a:p>
            <a:r>
              <a:rPr lang="zh-CN" altLang="en-US" dirty="0"/>
              <a:t>讨论中的一般话题</a:t>
            </a:r>
          </a:p>
        </p:txBody>
      </p:sp>
      <p:sp>
        <p:nvSpPr>
          <p:cNvPr id="28" name="文本框 27">
            <a:extLst>
              <a:ext uri="{FF2B5EF4-FFF2-40B4-BE49-F238E27FC236}">
                <a16:creationId xmlns:a16="http://schemas.microsoft.com/office/drawing/2014/main" id="{47568F2B-1A23-4B99-ABE8-0B2DE20F6035}"/>
              </a:ext>
            </a:extLst>
          </p:cNvPr>
          <p:cNvSpPr txBox="1"/>
          <p:nvPr/>
        </p:nvSpPr>
        <p:spPr>
          <a:xfrm>
            <a:off x="4113706" y="4395775"/>
            <a:ext cx="1430183" cy="369332"/>
          </a:xfrm>
          <a:prstGeom prst="rect">
            <a:avLst/>
          </a:prstGeom>
          <a:noFill/>
        </p:spPr>
        <p:txBody>
          <a:bodyPr wrap="square" rtlCol="0">
            <a:spAutoFit/>
          </a:bodyPr>
          <a:lstStyle/>
          <a:p>
            <a:r>
              <a:rPr lang="zh-CN" altLang="en-US" dirty="0"/>
              <a:t>揭示</a:t>
            </a:r>
          </a:p>
        </p:txBody>
      </p:sp>
      <p:sp>
        <p:nvSpPr>
          <p:cNvPr id="31" name="箭头: 右弧形 30">
            <a:extLst>
              <a:ext uri="{FF2B5EF4-FFF2-40B4-BE49-F238E27FC236}">
                <a16:creationId xmlns:a16="http://schemas.microsoft.com/office/drawing/2014/main" id="{5481D04A-DF3E-4351-839F-E8FB486077BC}"/>
              </a:ext>
            </a:extLst>
          </p:cNvPr>
          <p:cNvSpPr/>
          <p:nvPr/>
        </p:nvSpPr>
        <p:spPr>
          <a:xfrm>
            <a:off x="6343883" y="4762606"/>
            <a:ext cx="452284" cy="1077755"/>
          </a:xfrm>
          <a:prstGeom prst="curved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2" name="文本框 31">
            <a:extLst>
              <a:ext uri="{FF2B5EF4-FFF2-40B4-BE49-F238E27FC236}">
                <a16:creationId xmlns:a16="http://schemas.microsoft.com/office/drawing/2014/main" id="{2E157E84-36E7-47BA-83BD-041FAFF19A48}"/>
              </a:ext>
            </a:extLst>
          </p:cNvPr>
          <p:cNvSpPr txBox="1"/>
          <p:nvPr/>
        </p:nvSpPr>
        <p:spPr>
          <a:xfrm>
            <a:off x="4404984" y="5377112"/>
            <a:ext cx="1799303" cy="646331"/>
          </a:xfrm>
          <a:prstGeom prst="rect">
            <a:avLst/>
          </a:prstGeom>
          <a:noFill/>
        </p:spPr>
        <p:txBody>
          <a:bodyPr wrap="square" rtlCol="0">
            <a:spAutoFit/>
          </a:bodyPr>
          <a:lstStyle/>
          <a:p>
            <a:r>
              <a:rPr lang="zh-CN" altLang="en-US" dirty="0"/>
              <a:t>将用户用一个话题向量来描述</a:t>
            </a:r>
          </a:p>
        </p:txBody>
      </p:sp>
      <p:sp>
        <p:nvSpPr>
          <p:cNvPr id="33" name="箭头: 左 32">
            <a:extLst>
              <a:ext uri="{FF2B5EF4-FFF2-40B4-BE49-F238E27FC236}">
                <a16:creationId xmlns:a16="http://schemas.microsoft.com/office/drawing/2014/main" id="{3890E460-5971-4B8B-9608-CA0C4792FA71}"/>
              </a:ext>
            </a:extLst>
          </p:cNvPr>
          <p:cNvSpPr/>
          <p:nvPr/>
        </p:nvSpPr>
        <p:spPr>
          <a:xfrm>
            <a:off x="3562387" y="5635083"/>
            <a:ext cx="870155" cy="148102"/>
          </a:xfrm>
          <a:prstGeom prst="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6547ABB4-89CB-4603-9172-F3148BE8FF66}"/>
              </a:ext>
            </a:extLst>
          </p:cNvPr>
          <p:cNvSpPr txBox="1"/>
          <p:nvPr/>
        </p:nvSpPr>
        <p:spPr>
          <a:xfrm>
            <a:off x="589934" y="5171768"/>
            <a:ext cx="3041115" cy="1200329"/>
          </a:xfrm>
          <a:prstGeom prst="rect">
            <a:avLst/>
          </a:prstGeom>
          <a:noFill/>
        </p:spPr>
        <p:txBody>
          <a:bodyPr wrap="square">
            <a:spAutoFit/>
          </a:bodyPr>
          <a:lstStyle/>
          <a:p>
            <a:r>
              <a:rPr lang="zh-CN" altLang="en-US" dirty="0"/>
              <a:t>结论：通过关注者</a:t>
            </a:r>
            <a:r>
              <a:rPr lang="en-US" altLang="zh-CN" dirty="0"/>
              <a:t>-</a:t>
            </a:r>
            <a:r>
              <a:rPr lang="zh-CN" altLang="en-US" dirty="0"/>
              <a:t>被关注者关系或提及关系联系起来的用户之间的相似度平均高于随机样本用户之间的相似度。</a:t>
            </a:r>
          </a:p>
        </p:txBody>
      </p:sp>
      <p:sp>
        <p:nvSpPr>
          <p:cNvPr id="38" name="矩形 37">
            <a:extLst>
              <a:ext uri="{FF2B5EF4-FFF2-40B4-BE49-F238E27FC236}">
                <a16:creationId xmlns:a16="http://schemas.microsoft.com/office/drawing/2014/main" id="{F2D9544F-7CF2-4EA0-B913-4EE84AC3FA9A}"/>
              </a:ext>
            </a:extLst>
          </p:cNvPr>
          <p:cNvSpPr/>
          <p:nvPr/>
        </p:nvSpPr>
        <p:spPr>
          <a:xfrm>
            <a:off x="345133" y="4170987"/>
            <a:ext cx="6724650" cy="2310302"/>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C467617C-6540-4610-992B-513CCF8C431A}"/>
              </a:ext>
            </a:extLst>
          </p:cNvPr>
          <p:cNvSpPr txBox="1"/>
          <p:nvPr/>
        </p:nvSpPr>
        <p:spPr>
          <a:xfrm>
            <a:off x="924622" y="3357867"/>
            <a:ext cx="1226286" cy="369332"/>
          </a:xfrm>
          <a:prstGeom prst="rect">
            <a:avLst/>
          </a:prstGeom>
          <a:noFill/>
        </p:spPr>
        <p:txBody>
          <a:bodyPr wrap="square" rtlCol="0">
            <a:spAutoFit/>
          </a:bodyPr>
          <a:lstStyle/>
          <a:p>
            <a:r>
              <a:rPr lang="zh-CN" altLang="en-US" dirty="0"/>
              <a:t>文献</a:t>
            </a:r>
            <a:r>
              <a:rPr lang="en-US" altLang="zh-CN" dirty="0"/>
              <a:t>17</a:t>
            </a:r>
            <a:endParaRPr lang="zh-CN" altLang="en-US" dirty="0"/>
          </a:p>
        </p:txBody>
      </p:sp>
      <p:cxnSp>
        <p:nvCxnSpPr>
          <p:cNvPr id="41" name="连接符: 曲线 40">
            <a:extLst>
              <a:ext uri="{FF2B5EF4-FFF2-40B4-BE49-F238E27FC236}">
                <a16:creationId xmlns:a16="http://schemas.microsoft.com/office/drawing/2014/main" id="{EC4726F0-4CC8-4D5C-B461-90A0B9B36940}"/>
              </a:ext>
            </a:extLst>
          </p:cNvPr>
          <p:cNvCxnSpPr>
            <a:cxnSpLocks/>
          </p:cNvCxnSpPr>
          <p:nvPr/>
        </p:nvCxnSpPr>
        <p:spPr>
          <a:xfrm>
            <a:off x="1733550" y="3513464"/>
            <a:ext cx="971705" cy="651028"/>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8911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4A15A9-79C8-4662-8BBF-16C18B907A29}"/>
              </a:ext>
            </a:extLst>
          </p:cNvPr>
          <p:cNvSpPr>
            <a:spLocks noGrp="1"/>
          </p:cNvSpPr>
          <p:nvPr>
            <p:ph type="title"/>
          </p:nvPr>
        </p:nvSpPr>
        <p:spPr/>
        <p:txBody>
          <a:bodyPr/>
          <a:lstStyle/>
          <a:p>
            <a:r>
              <a:rPr lang="en-US" altLang="zh-CN" sz="2800" dirty="0"/>
              <a:t>Introduction</a:t>
            </a:r>
            <a:endParaRPr lang="zh-CN" altLang="en-US" dirty="0"/>
          </a:p>
        </p:txBody>
      </p:sp>
      <p:sp>
        <p:nvSpPr>
          <p:cNvPr id="3" name="页脚占位符 2">
            <a:extLst>
              <a:ext uri="{FF2B5EF4-FFF2-40B4-BE49-F238E27FC236}">
                <a16:creationId xmlns:a16="http://schemas.microsoft.com/office/drawing/2014/main" id="{5450CA5A-57C4-415A-B967-3C4278D35BF9}"/>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EE91E574-790C-45A3-85E5-F509A98CAE31}"/>
              </a:ext>
            </a:extLst>
          </p:cNvPr>
          <p:cNvSpPr>
            <a:spLocks noGrp="1"/>
          </p:cNvSpPr>
          <p:nvPr>
            <p:ph type="sldNum" sz="quarter" idx="12"/>
          </p:nvPr>
        </p:nvSpPr>
        <p:spPr/>
        <p:txBody>
          <a:bodyPr/>
          <a:lstStyle/>
          <a:p>
            <a:fld id="{5DD3DB80-B894-403A-B48E-6FDC1A72010E}" type="slidenum">
              <a:rPr lang="zh-CN" altLang="en-US" smtClean="0"/>
              <a:pPr/>
              <a:t>8</a:t>
            </a:fld>
            <a:endParaRPr lang="zh-CN" altLang="en-US"/>
          </a:p>
        </p:txBody>
      </p:sp>
      <p:sp>
        <p:nvSpPr>
          <p:cNvPr id="5" name="文本框 4">
            <a:extLst>
              <a:ext uri="{FF2B5EF4-FFF2-40B4-BE49-F238E27FC236}">
                <a16:creationId xmlns:a16="http://schemas.microsoft.com/office/drawing/2014/main" id="{CCDAD027-15BD-4F6D-8574-D529C351E622}"/>
              </a:ext>
            </a:extLst>
          </p:cNvPr>
          <p:cNvSpPr txBox="1"/>
          <p:nvPr/>
        </p:nvSpPr>
        <p:spPr>
          <a:xfrm>
            <a:off x="816077" y="1465007"/>
            <a:ext cx="9291484" cy="369332"/>
          </a:xfrm>
          <a:prstGeom prst="rect">
            <a:avLst/>
          </a:prstGeom>
          <a:noFill/>
        </p:spPr>
        <p:txBody>
          <a:bodyPr wrap="square" rtlCol="0">
            <a:spAutoFit/>
          </a:bodyPr>
          <a:lstStyle/>
          <a:p>
            <a:pPr marL="285750" indent="-285750">
              <a:buFont typeface="Wingdings" panose="05000000000000000000" pitchFamily="2" charset="2"/>
              <a:buChar char="p"/>
            </a:pPr>
            <a:r>
              <a:rPr lang="zh-CN" altLang="en-US" dirty="0"/>
              <a:t>本文将文献</a:t>
            </a:r>
            <a:r>
              <a:rPr lang="en-US" altLang="zh-CN" dirty="0"/>
              <a:t>17</a:t>
            </a:r>
            <a:r>
              <a:rPr lang="zh-CN" altLang="en-US" dirty="0"/>
              <a:t>扩展到动态研究（在一个社会选举活动中发生的迅速演变的舆论格局）</a:t>
            </a:r>
          </a:p>
        </p:txBody>
      </p:sp>
      <p:sp>
        <p:nvSpPr>
          <p:cNvPr id="6" name="文本框 5">
            <a:extLst>
              <a:ext uri="{FF2B5EF4-FFF2-40B4-BE49-F238E27FC236}">
                <a16:creationId xmlns:a16="http://schemas.microsoft.com/office/drawing/2014/main" id="{328B75BA-C74B-4CE5-BDE8-3F85B5C69D70}"/>
              </a:ext>
            </a:extLst>
          </p:cNvPr>
          <p:cNvSpPr txBox="1"/>
          <p:nvPr/>
        </p:nvSpPr>
        <p:spPr>
          <a:xfrm>
            <a:off x="1064342" y="2513982"/>
            <a:ext cx="2713703" cy="369332"/>
          </a:xfrm>
          <a:prstGeom prst="rect">
            <a:avLst/>
          </a:prstGeom>
          <a:noFill/>
        </p:spPr>
        <p:txBody>
          <a:bodyPr wrap="square" rtlCol="0">
            <a:spAutoFit/>
          </a:bodyPr>
          <a:lstStyle/>
          <a:p>
            <a:r>
              <a:rPr lang="zh-CN" altLang="en-US" dirty="0"/>
              <a:t>观点演变</a:t>
            </a:r>
          </a:p>
        </p:txBody>
      </p:sp>
      <p:sp>
        <p:nvSpPr>
          <p:cNvPr id="7" name="箭头: 右 6">
            <a:extLst>
              <a:ext uri="{FF2B5EF4-FFF2-40B4-BE49-F238E27FC236}">
                <a16:creationId xmlns:a16="http://schemas.microsoft.com/office/drawing/2014/main" id="{256C74FC-F7EB-4A7A-B64D-FFC108BA966B}"/>
              </a:ext>
            </a:extLst>
          </p:cNvPr>
          <p:cNvSpPr/>
          <p:nvPr/>
        </p:nvSpPr>
        <p:spPr>
          <a:xfrm>
            <a:off x="2271252" y="2647339"/>
            <a:ext cx="609600" cy="19664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96954158-5BC2-4923-8B79-884A6DDC6F9F}"/>
              </a:ext>
            </a:extLst>
          </p:cNvPr>
          <p:cNvSpPr txBox="1"/>
          <p:nvPr/>
        </p:nvSpPr>
        <p:spPr>
          <a:xfrm>
            <a:off x="3023420" y="2545822"/>
            <a:ext cx="4788310" cy="369332"/>
          </a:xfrm>
          <a:prstGeom prst="rect">
            <a:avLst/>
          </a:prstGeom>
          <a:noFill/>
        </p:spPr>
        <p:txBody>
          <a:bodyPr wrap="square" rtlCol="0">
            <a:spAutoFit/>
          </a:bodyPr>
          <a:lstStyle/>
          <a:p>
            <a:r>
              <a:rPr lang="zh-CN" altLang="en-US" dirty="0"/>
              <a:t>社会参与者对平台中讨论的话题的偏好的演变</a:t>
            </a:r>
          </a:p>
        </p:txBody>
      </p:sp>
      <p:sp>
        <p:nvSpPr>
          <p:cNvPr id="9" name="文本框 8">
            <a:extLst>
              <a:ext uri="{FF2B5EF4-FFF2-40B4-BE49-F238E27FC236}">
                <a16:creationId xmlns:a16="http://schemas.microsoft.com/office/drawing/2014/main" id="{F68AB81F-7814-45C2-87E4-ADBE9F5AA644}"/>
              </a:ext>
            </a:extLst>
          </p:cNvPr>
          <p:cNvSpPr txBox="1"/>
          <p:nvPr/>
        </p:nvSpPr>
        <p:spPr>
          <a:xfrm>
            <a:off x="2236839" y="2298916"/>
            <a:ext cx="678426" cy="369332"/>
          </a:xfrm>
          <a:prstGeom prst="rect">
            <a:avLst/>
          </a:prstGeom>
          <a:noFill/>
        </p:spPr>
        <p:txBody>
          <a:bodyPr wrap="square" rtlCol="0">
            <a:spAutoFit/>
          </a:bodyPr>
          <a:lstStyle/>
          <a:p>
            <a:r>
              <a:rPr lang="zh-CN" altLang="en-US" dirty="0"/>
              <a:t>了解</a:t>
            </a:r>
          </a:p>
        </p:txBody>
      </p:sp>
      <p:sp>
        <p:nvSpPr>
          <p:cNvPr id="10" name="文本框 9">
            <a:extLst>
              <a:ext uri="{FF2B5EF4-FFF2-40B4-BE49-F238E27FC236}">
                <a16:creationId xmlns:a16="http://schemas.microsoft.com/office/drawing/2014/main" id="{34875A86-C801-448B-A4A3-9A63854FAE09}"/>
              </a:ext>
            </a:extLst>
          </p:cNvPr>
          <p:cNvSpPr txBox="1"/>
          <p:nvPr/>
        </p:nvSpPr>
        <p:spPr>
          <a:xfrm>
            <a:off x="7285703" y="1883571"/>
            <a:ext cx="4336026" cy="646331"/>
          </a:xfrm>
          <a:prstGeom prst="rect">
            <a:avLst/>
          </a:prstGeom>
          <a:noFill/>
        </p:spPr>
        <p:txBody>
          <a:bodyPr wrap="square" rtlCol="0">
            <a:spAutoFit/>
          </a:bodyPr>
          <a:lstStyle/>
          <a:p>
            <a:r>
              <a:rPr lang="zh-CN" altLang="en-US" dirty="0"/>
              <a:t>其中特别感兴趣的为：检测特定群体或用户是否在特定时间围绕某些特定话题同步</a:t>
            </a:r>
          </a:p>
        </p:txBody>
      </p:sp>
      <p:sp>
        <p:nvSpPr>
          <p:cNvPr id="14" name="文本框 13">
            <a:extLst>
              <a:ext uri="{FF2B5EF4-FFF2-40B4-BE49-F238E27FC236}">
                <a16:creationId xmlns:a16="http://schemas.microsoft.com/office/drawing/2014/main" id="{6AA72EB6-8DD3-4A2C-B96F-BAAEC9D698B9}"/>
              </a:ext>
            </a:extLst>
          </p:cNvPr>
          <p:cNvSpPr txBox="1"/>
          <p:nvPr/>
        </p:nvSpPr>
        <p:spPr>
          <a:xfrm>
            <a:off x="766121" y="4319557"/>
            <a:ext cx="10855608" cy="2222403"/>
          </a:xfrm>
          <a:prstGeom prst="rect">
            <a:avLst/>
          </a:prstGeom>
          <a:noFill/>
        </p:spPr>
        <p:txBody>
          <a:bodyPr wrap="square">
            <a:spAutoFit/>
          </a:bodyPr>
          <a:lstStyle/>
          <a:p>
            <a:pPr marL="285750" indent="-285750">
              <a:lnSpc>
                <a:spcPct val="200000"/>
              </a:lnSpc>
              <a:buFont typeface="Arial" panose="020B0604020202020204" pitchFamily="34" charset="0"/>
              <a:buChar char="•"/>
            </a:pPr>
            <a:r>
              <a:rPr lang="zh-CN" altLang="en-US" dirty="0"/>
              <a:t>我们的方法允许我们恢复政治倾向的动态，</a:t>
            </a:r>
            <a:r>
              <a:rPr lang="zh-CN" altLang="en-US" dirty="0">
                <a:solidFill>
                  <a:srgbClr val="FF0000"/>
                </a:solidFill>
              </a:rPr>
              <a:t>而不引入问题的人口，这是已知的不同偏见</a:t>
            </a:r>
            <a:r>
              <a:rPr lang="en-US" altLang="zh-CN" dirty="0">
                <a:solidFill>
                  <a:srgbClr val="FF0000"/>
                </a:solidFill>
              </a:rPr>
              <a:t>(</a:t>
            </a:r>
            <a:r>
              <a:rPr lang="zh-CN" altLang="en-US" dirty="0">
                <a:solidFill>
                  <a:srgbClr val="FF0000"/>
                </a:solidFill>
              </a:rPr>
              <a:t>公式，虚假声明，等等</a:t>
            </a:r>
            <a:r>
              <a:rPr lang="en-US" altLang="zh-CN" dirty="0">
                <a:solidFill>
                  <a:srgbClr val="FF0000"/>
                </a:solidFill>
              </a:rPr>
              <a:t>)</a:t>
            </a:r>
            <a:r>
              <a:rPr lang="zh-CN" altLang="en-US" dirty="0">
                <a:solidFill>
                  <a:srgbClr val="FF0000"/>
                </a:solidFill>
              </a:rPr>
              <a:t>，没有强加先验，既不是一个本体论，</a:t>
            </a:r>
            <a:r>
              <a:rPr lang="zh-CN" altLang="en-US" dirty="0"/>
              <a:t>也没有主题的数量要检查。</a:t>
            </a:r>
            <a:endParaRPr lang="en-US" altLang="zh-CN" dirty="0"/>
          </a:p>
          <a:p>
            <a:pPr marL="285750" indent="-285750">
              <a:lnSpc>
                <a:spcPct val="200000"/>
              </a:lnSpc>
              <a:buFont typeface="Arial" panose="020B0604020202020204" pitchFamily="34" charset="0"/>
              <a:buChar char="•"/>
            </a:pPr>
            <a:r>
              <a:rPr lang="zh-CN" altLang="en-US" dirty="0"/>
              <a:t>我们的方法只是提取数据中编码的信息，唯一的假设是同一</a:t>
            </a:r>
            <a:r>
              <a:rPr lang="en-US" altLang="zh-CN" dirty="0"/>
              <a:t>tweet</a:t>
            </a:r>
            <a:r>
              <a:rPr lang="zh-CN" altLang="en-US" dirty="0"/>
              <a:t>中使用的两个标签在语义上是相关的。</a:t>
            </a:r>
            <a:endParaRPr lang="en-US" altLang="zh-CN" dirty="0"/>
          </a:p>
          <a:p>
            <a:pPr>
              <a:lnSpc>
                <a:spcPct val="200000"/>
              </a:lnSpc>
            </a:pPr>
            <a:endParaRPr lang="en-US" altLang="zh-CN" dirty="0"/>
          </a:p>
        </p:txBody>
      </p:sp>
      <p:cxnSp>
        <p:nvCxnSpPr>
          <p:cNvPr id="19" name="连接符: 曲线 18">
            <a:extLst>
              <a:ext uri="{FF2B5EF4-FFF2-40B4-BE49-F238E27FC236}">
                <a16:creationId xmlns:a16="http://schemas.microsoft.com/office/drawing/2014/main" id="{686FFE8D-5B6A-4566-B92F-154D6E924430}"/>
              </a:ext>
            </a:extLst>
          </p:cNvPr>
          <p:cNvCxnSpPr>
            <a:cxnSpLocks/>
          </p:cNvCxnSpPr>
          <p:nvPr/>
        </p:nvCxnSpPr>
        <p:spPr>
          <a:xfrm flipV="1">
            <a:off x="6223819" y="2196176"/>
            <a:ext cx="1061884" cy="339085"/>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箭头: 右弧形 20">
            <a:extLst>
              <a:ext uri="{FF2B5EF4-FFF2-40B4-BE49-F238E27FC236}">
                <a16:creationId xmlns:a16="http://schemas.microsoft.com/office/drawing/2014/main" id="{910FA92E-D9F0-4BC5-8ED3-13820AC32294}"/>
              </a:ext>
            </a:extLst>
          </p:cNvPr>
          <p:cNvSpPr/>
          <p:nvPr/>
        </p:nvSpPr>
        <p:spPr>
          <a:xfrm>
            <a:off x="8556521" y="2743064"/>
            <a:ext cx="484240" cy="886880"/>
          </a:xfrm>
          <a:prstGeom prst="curved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文本框 22">
            <a:extLst>
              <a:ext uri="{FF2B5EF4-FFF2-40B4-BE49-F238E27FC236}">
                <a16:creationId xmlns:a16="http://schemas.microsoft.com/office/drawing/2014/main" id="{033BFD00-BBD9-4C68-AFA6-B6817B32AD53}"/>
              </a:ext>
            </a:extLst>
          </p:cNvPr>
          <p:cNvSpPr txBox="1"/>
          <p:nvPr/>
        </p:nvSpPr>
        <p:spPr>
          <a:xfrm>
            <a:off x="1050923" y="3258606"/>
            <a:ext cx="7471185" cy="646331"/>
          </a:xfrm>
          <a:prstGeom prst="rect">
            <a:avLst/>
          </a:prstGeom>
          <a:noFill/>
        </p:spPr>
        <p:txBody>
          <a:bodyPr wrap="square">
            <a:spAutoFit/>
          </a:bodyPr>
          <a:lstStyle/>
          <a:p>
            <a:r>
              <a:rPr lang="zh-CN" altLang="en-US" dirty="0"/>
              <a:t>结果表明，尽管上述使用</a:t>
            </a:r>
            <a:r>
              <a:rPr lang="en-US" altLang="zh-CN" dirty="0"/>
              <a:t>Twitter</a:t>
            </a:r>
            <a:r>
              <a:rPr lang="zh-CN" altLang="en-US" dirty="0"/>
              <a:t>的观点研究存在局限性，但该方法能够以足够高的时间尺度分辨率捕捉用户的观点演化，</a:t>
            </a:r>
          </a:p>
        </p:txBody>
      </p:sp>
      <p:sp>
        <p:nvSpPr>
          <p:cNvPr id="24" name="文本框 23">
            <a:extLst>
              <a:ext uri="{FF2B5EF4-FFF2-40B4-BE49-F238E27FC236}">
                <a16:creationId xmlns:a16="http://schemas.microsoft.com/office/drawing/2014/main" id="{719E136B-7DD1-4136-BEE3-915965B80CCA}"/>
              </a:ext>
            </a:extLst>
          </p:cNvPr>
          <p:cNvSpPr txBox="1"/>
          <p:nvPr/>
        </p:nvSpPr>
        <p:spPr>
          <a:xfrm>
            <a:off x="8499984" y="4005236"/>
            <a:ext cx="1229031" cy="369332"/>
          </a:xfrm>
          <a:prstGeom prst="rect">
            <a:avLst/>
          </a:prstGeom>
          <a:noFill/>
        </p:spPr>
        <p:txBody>
          <a:bodyPr wrap="square" rtlCol="0">
            <a:spAutoFit/>
          </a:bodyPr>
          <a:lstStyle/>
          <a:p>
            <a:r>
              <a:rPr lang="zh-CN" altLang="en-US" dirty="0">
                <a:solidFill>
                  <a:srgbClr val="FF0000"/>
                </a:solidFill>
              </a:rPr>
              <a:t>问题</a:t>
            </a:r>
            <a:r>
              <a:rPr lang="en-US" altLang="zh-CN" dirty="0">
                <a:solidFill>
                  <a:srgbClr val="FF0000"/>
                </a:solidFill>
              </a:rPr>
              <a:t>1</a:t>
            </a:r>
            <a:endParaRPr lang="zh-CN" altLang="en-US" dirty="0">
              <a:solidFill>
                <a:srgbClr val="FF0000"/>
              </a:solidFill>
            </a:endParaRPr>
          </a:p>
        </p:txBody>
      </p:sp>
    </p:spTree>
    <p:extLst>
      <p:ext uri="{BB962C8B-B14F-4D97-AF65-F5344CB8AC3E}">
        <p14:creationId xmlns:p14="http://schemas.microsoft.com/office/powerpoint/2010/main" val="2350295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2676525"/>
            <a:ext cx="10850564" cy="752475"/>
          </a:xfrm>
        </p:spPr>
        <p:txBody>
          <a:bodyPr>
            <a:normAutofit/>
          </a:bodyPr>
          <a:lstStyle/>
          <a:p>
            <a:pPr algn="l"/>
            <a:r>
              <a:rPr lang="en-US" altLang="zh-CN" sz="3200" dirty="0"/>
              <a:t>Data</a:t>
            </a:r>
            <a:endParaRPr lang="en-US" altLang="zh-CN" sz="3200" b="1" dirty="0"/>
          </a:p>
        </p:txBody>
      </p:sp>
    </p:spTree>
    <p:extLst>
      <p:ext uri="{BB962C8B-B14F-4D97-AF65-F5344CB8AC3E}">
        <p14:creationId xmlns:p14="http://schemas.microsoft.com/office/powerpoint/2010/main" val="25295391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THEME" val="a18adb86-5929-4bf5-a1c6-bcf101f86030"/>
</p:tagLst>
</file>

<file path=ppt/tags/tag2.xml><?xml version="1.0" encoding="utf-8"?>
<p:tagLst xmlns:a="http://schemas.openxmlformats.org/drawingml/2006/main" xmlns:r="http://schemas.openxmlformats.org/officeDocument/2006/relationships" xmlns:p="http://schemas.openxmlformats.org/presentationml/2006/main">
  <p:tag name="ISLIDE.VECTOR" val="072800c2-bb25-478d-b058-ca1385254a30"/>
</p:tagLst>
</file>

<file path=ppt/tags/tag3.xml><?xml version="1.0" encoding="utf-8"?>
<p:tagLst xmlns:a="http://schemas.openxmlformats.org/drawingml/2006/main" xmlns:r="http://schemas.openxmlformats.org/officeDocument/2006/relationships" xmlns:p="http://schemas.openxmlformats.org/presentationml/2006/main">
  <p:tag name="ISLIDE.DIAGRAM" val="770026"/>
</p:tagLst>
</file>

<file path=ppt/theme/theme1.xml><?xml version="1.0" encoding="utf-8"?>
<a:theme xmlns:a="http://schemas.openxmlformats.org/drawingml/2006/main" name="主题5">
  <a:themeElements>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themeOverride>
</file>

<file path=ppt/theme/themeOverride2.xml><?xml version="1.0" encoding="utf-8"?>
<a:themeOverride xmlns:a="http://schemas.openxmlformats.org/drawingml/2006/main">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themeOverride>
</file>

<file path=ppt/theme/themeOverride3.xml><?xml version="1.0" encoding="utf-8"?>
<a:themeOverride xmlns:a="http://schemas.openxmlformats.org/drawingml/2006/main">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themeOverride>
</file>

<file path=ppt/theme/themeOverride4.xml><?xml version="1.0" encoding="utf-8"?>
<a:themeOverride xmlns:a="http://schemas.openxmlformats.org/drawingml/2006/main">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831</TotalTime>
  <Words>3879</Words>
  <Application>Microsoft Office PowerPoint</Application>
  <PresentationFormat>宽屏</PresentationFormat>
  <Paragraphs>255</Paragraphs>
  <Slides>37</Slides>
  <Notes>12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37</vt:i4>
      </vt:variant>
    </vt:vector>
  </HeadingPairs>
  <TitlesOfParts>
    <vt:vector size="43" baseType="lpstr">
      <vt:lpstr>Arial</vt:lpstr>
      <vt:lpstr>Calibri</vt:lpstr>
      <vt:lpstr>Cambria Math</vt:lpstr>
      <vt:lpstr>Impact</vt:lpstr>
      <vt:lpstr>Wingdings</vt:lpstr>
      <vt:lpstr>主题5</vt:lpstr>
      <vt:lpstr>选举期间政治舆论格局的演变</vt:lpstr>
      <vt:lpstr>作者信息</vt:lpstr>
      <vt:lpstr>摘要</vt:lpstr>
      <vt:lpstr>PowerPoint 演示文稿</vt:lpstr>
      <vt:lpstr>Introduction</vt:lpstr>
      <vt:lpstr>Introduction</vt:lpstr>
      <vt:lpstr>Introduction</vt:lpstr>
      <vt:lpstr>Introduction</vt:lpstr>
      <vt:lpstr>Data</vt:lpstr>
      <vt:lpstr>Data</vt:lpstr>
      <vt:lpstr>PowerPoint 演示文稿</vt:lpstr>
      <vt:lpstr>PowerPoint 演示文稿</vt:lpstr>
      <vt:lpstr>PowerPoint 演示文稿</vt:lpstr>
      <vt:lpstr>Methods</vt:lpstr>
      <vt:lpstr>Methods——话题生成</vt:lpstr>
      <vt:lpstr>Methods——描述向量计算</vt:lpstr>
      <vt:lpstr>Methods——动态测量</vt:lpstr>
      <vt:lpstr>Methods——测量用户之间的相似性</vt:lpstr>
      <vt:lpstr>Methods——测量用户之间的相似性</vt:lpstr>
      <vt:lpstr>Results</vt:lpstr>
      <vt:lpstr>Results</vt:lpstr>
      <vt:lpstr>PowerPoint 演示文稿</vt:lpstr>
      <vt:lpstr>PowerPoint 演示文稿</vt:lpstr>
      <vt:lpstr>Results——2019年选举</vt:lpstr>
      <vt:lpstr>Results——2019年选举</vt:lpstr>
      <vt:lpstr>Results——2019年选举</vt:lpstr>
      <vt:lpstr>Results——2019年选举</vt:lpstr>
      <vt:lpstr>Results——2019年选举</vt:lpstr>
      <vt:lpstr>Results——2019年选举</vt:lpstr>
      <vt:lpstr>Results——2019年选举</vt:lpstr>
      <vt:lpstr>Results——2019年选举</vt:lpstr>
      <vt:lpstr>Results——2015年选举</vt:lpstr>
      <vt:lpstr>PowerPoint 演示文稿</vt:lpstr>
      <vt:lpstr>PowerPoint 演示文稿</vt:lpstr>
      <vt:lpstr>Advantages</vt:lpstr>
      <vt:lpstr>Prospects</vt:lpstr>
      <vt:lpstr>Thanks. </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张 悦</cp:lastModifiedBy>
  <cp:revision>13</cp:revision>
  <cp:lastPrinted>2018-02-05T16:00:00Z</cp:lastPrinted>
  <dcterms:created xsi:type="dcterms:W3CDTF">2018-02-05T16:00:00Z</dcterms:created>
  <dcterms:modified xsi:type="dcterms:W3CDTF">2021-11-17T07:36:38Z</dcterms:modified>
  <cp:category>business proposal;oral defense;training courseware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a18adb86-5929-4bf5-a1c6-bcf101f86030</vt:lpwstr>
  </property>
</Properties>
</file>