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27"/>
  </p:notesMasterIdLst>
  <p:handoutMasterIdLst>
    <p:handoutMasterId r:id="rId28"/>
  </p:handoutMasterIdLst>
  <p:sldIdLst>
    <p:sldId id="286" r:id="rId3"/>
    <p:sldId id="287" r:id="rId4"/>
    <p:sldId id="288" r:id="rId5"/>
    <p:sldId id="257" r:id="rId6"/>
    <p:sldId id="349" r:id="rId7"/>
    <p:sldId id="1127" r:id="rId8"/>
    <p:sldId id="1128" r:id="rId9"/>
    <p:sldId id="1123" r:id="rId10"/>
    <p:sldId id="330" r:id="rId11"/>
    <p:sldId id="1129" r:id="rId12"/>
    <p:sldId id="348" r:id="rId13"/>
    <p:sldId id="1130" r:id="rId14"/>
    <p:sldId id="1131" r:id="rId15"/>
    <p:sldId id="1132" r:id="rId16"/>
    <p:sldId id="338" r:id="rId17"/>
    <p:sldId id="258" r:id="rId18"/>
    <p:sldId id="1124" r:id="rId19"/>
    <p:sldId id="306" r:id="rId20"/>
    <p:sldId id="1133" r:id="rId21"/>
    <p:sldId id="1134" r:id="rId22"/>
    <p:sldId id="275" r:id="rId23"/>
    <p:sldId id="1125" r:id="rId24"/>
    <p:sldId id="1135" r:id="rId25"/>
    <p:sldId id="1126"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7B6"/>
    <a:srgbClr val="46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p:cViewPr varScale="1">
        <p:scale>
          <a:sx n="89" d="100"/>
          <a:sy n="89" d="100"/>
        </p:scale>
        <p:origin x="870" y="90"/>
      </p:cViewPr>
      <p:guideLst>
        <p:guide pos="2880"/>
        <p:guide orient="horz" pos="1620"/>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C4D6C-1B25-4AE2-A19E-0EFE32D199BD}" type="doc">
      <dgm:prSet loTypeId="urn:microsoft.com/office/officeart/2005/8/layout/hList6" loCatId="list" qsTypeId="urn:microsoft.com/office/officeart/2005/8/quickstyle/simple1" qsCatId="simple" csTypeId="urn:microsoft.com/office/officeart/2005/8/colors/accent2_3" csCatId="accent2"/>
      <dgm:spPr/>
      <dgm:t>
        <a:bodyPr/>
        <a:lstStyle/>
        <a:p>
          <a:endParaRPr lang="zh-CN" altLang="en-US"/>
        </a:p>
      </dgm:t>
    </dgm:pt>
    <dgm:pt modelId="{B3A9CEA1-9EEE-478D-AB17-A7DBBF71AC95}">
      <dgm:prSet/>
      <dgm:spPr/>
      <dgm:t>
        <a:bodyPr/>
        <a:lstStyle/>
        <a:p>
          <a:r>
            <a:rPr lang="zh-CN" dirty="0">
              <a:solidFill>
                <a:schemeClr val="tx1"/>
              </a:solidFill>
            </a:rPr>
            <a:t>预测系统的第一部分是我们通过对</a:t>
          </a:r>
          <a:r>
            <a:rPr lang="en-US" dirty="0">
              <a:solidFill>
                <a:schemeClr val="tx1"/>
              </a:solidFill>
            </a:rPr>
            <a:t>Facebook</a:t>
          </a:r>
          <a:r>
            <a:rPr lang="zh-CN" dirty="0">
              <a:solidFill>
                <a:schemeClr val="tx1"/>
              </a:solidFill>
            </a:rPr>
            <a:t>上的各种数据进行多次迭代开发而形成的建模框架。我们使用了一个简单的模块化回归模型，该模型通常可以在给定默认参数情况下表现很好，并且允许分析师选择与其预测问题相关的组件，并根据需要轻松的进行调整。</a:t>
          </a:r>
        </a:p>
      </dgm:t>
    </dgm:pt>
    <dgm:pt modelId="{7929778C-35D0-496E-9A72-82998AF0819E}" type="parTrans" cxnId="{4F88123C-7B21-44F0-ABC0-8CC8D7C4421A}">
      <dgm:prSet/>
      <dgm:spPr/>
      <dgm:t>
        <a:bodyPr/>
        <a:lstStyle/>
        <a:p>
          <a:endParaRPr lang="zh-CN" altLang="en-US"/>
        </a:p>
      </dgm:t>
    </dgm:pt>
    <dgm:pt modelId="{25C23620-A879-4E04-9300-88C814204849}" type="sibTrans" cxnId="{4F88123C-7B21-44F0-ABC0-8CC8D7C4421A}">
      <dgm:prSet/>
      <dgm:spPr/>
      <dgm:t>
        <a:bodyPr/>
        <a:lstStyle/>
        <a:p>
          <a:endParaRPr lang="zh-CN" altLang="en-US"/>
        </a:p>
      </dgm:t>
    </dgm:pt>
    <dgm:pt modelId="{57DFCA7C-7429-4523-8B8C-2212E792DEE4}">
      <dgm:prSet custT="1"/>
      <dgm:spPr/>
      <dgm:t>
        <a:bodyPr/>
        <a:lstStyle/>
        <a:p>
          <a:pPr marL="0" lvl="0" indent="0" algn="ctr" defTabSz="444500">
            <a:lnSpc>
              <a:spcPct val="90000"/>
            </a:lnSpc>
            <a:spcBef>
              <a:spcPct val="0"/>
            </a:spcBef>
            <a:spcAft>
              <a:spcPct val="35000"/>
            </a:spcAft>
            <a:buNone/>
          </a:pPr>
          <a:r>
            <a:rPr lang="zh-CN" sz="1000" kern="1200" dirty="0">
              <a:solidFill>
                <a:prstClr val="black"/>
              </a:solidFill>
              <a:latin typeface="微软雅黑"/>
              <a:ea typeface="微软雅黑"/>
              <a:cs typeface="+mn-cs"/>
            </a:rPr>
            <a:t>第二个部分是计算预测误差与跟踪系统，让分析师可以找出 那些应该手动检查的预测值，帮助提升模型预测预测精度。这很关键，该组件使分析人员能够确定何时需要对模型进行调整，或者什么时候应该使用完全不同的模型。</a:t>
          </a:r>
          <a:endParaRPr lang="zh-CN" altLang="en-US" sz="1000" kern="1200" dirty="0">
            <a:solidFill>
              <a:prstClr val="black"/>
            </a:solidFill>
            <a:latin typeface="微软雅黑"/>
            <a:ea typeface="微软雅黑"/>
            <a:cs typeface="+mn-cs"/>
          </a:endParaRPr>
        </a:p>
      </dgm:t>
    </dgm:pt>
    <dgm:pt modelId="{AB0D9E29-1D66-4B6F-A319-61020AD271D4}" type="parTrans" cxnId="{54AB378E-1047-4EFD-8A85-0A2C4D309470}">
      <dgm:prSet/>
      <dgm:spPr/>
      <dgm:t>
        <a:bodyPr/>
        <a:lstStyle/>
        <a:p>
          <a:endParaRPr lang="zh-CN" altLang="en-US"/>
        </a:p>
      </dgm:t>
    </dgm:pt>
    <dgm:pt modelId="{837A0273-0ADC-4063-89F1-C4485A99A154}" type="sibTrans" cxnId="{54AB378E-1047-4EFD-8A85-0A2C4D309470}">
      <dgm:prSet/>
      <dgm:spPr/>
      <dgm:t>
        <a:bodyPr/>
        <a:lstStyle/>
        <a:p>
          <a:endParaRPr lang="zh-CN" altLang="en-US"/>
        </a:p>
      </dgm:t>
    </dgm:pt>
    <dgm:pt modelId="{295D35DC-8A84-401D-8609-30358A85A9CC}">
      <dgm:prSet custT="1"/>
      <dgm:spPr/>
      <dgm:t>
        <a:bodyPr/>
        <a:lstStyle/>
        <a:p>
          <a:pPr marL="0" lvl="0" indent="0" algn="ctr" defTabSz="444500">
            <a:lnSpc>
              <a:spcPct val="90000"/>
            </a:lnSpc>
            <a:spcBef>
              <a:spcPct val="0"/>
            </a:spcBef>
            <a:spcAft>
              <a:spcPct val="35000"/>
            </a:spcAft>
            <a:buNone/>
          </a:pPr>
          <a:r>
            <a:rPr lang="zh-CN" sz="1000" kern="1200" dirty="0">
              <a:solidFill>
                <a:prstClr val="black"/>
              </a:solidFill>
              <a:latin typeface="微软雅黑"/>
              <a:ea typeface="微软雅黑"/>
              <a:cs typeface="+mn-cs"/>
            </a:rPr>
            <a:t>并且，一个操作简单、可调整的模型和可扩展的精度监控体系相结合，使大量分析人员能够预测大量不同的时间序列</a:t>
          </a:r>
          <a:br>
            <a:rPr lang="zh-CN" sz="1000" kern="1200" dirty="0">
              <a:solidFill>
                <a:prstClr val="black"/>
              </a:solidFill>
              <a:latin typeface="微软雅黑"/>
              <a:ea typeface="微软雅黑"/>
              <a:cs typeface="+mn-cs"/>
            </a:rPr>
          </a:br>
          <a:br>
            <a:rPr lang="en-US" sz="1000" kern="1200" dirty="0">
              <a:solidFill>
                <a:prstClr val="black"/>
              </a:solidFill>
              <a:latin typeface="微软雅黑"/>
              <a:ea typeface="微软雅黑"/>
              <a:cs typeface="+mn-cs"/>
            </a:rPr>
          </a:br>
          <a:endParaRPr lang="zh-CN" sz="1000" kern="1200" dirty="0">
            <a:solidFill>
              <a:prstClr val="black"/>
            </a:solidFill>
            <a:latin typeface="微软雅黑"/>
            <a:ea typeface="微软雅黑"/>
            <a:cs typeface="+mn-cs"/>
          </a:endParaRPr>
        </a:p>
      </dgm:t>
    </dgm:pt>
    <dgm:pt modelId="{6CF8164C-C182-42D8-B44D-4A5A852BD42A}" type="parTrans" cxnId="{A56F85F1-7BC6-415D-8545-D8678E91597E}">
      <dgm:prSet/>
      <dgm:spPr/>
      <dgm:t>
        <a:bodyPr/>
        <a:lstStyle/>
        <a:p>
          <a:endParaRPr lang="zh-CN" altLang="en-US"/>
        </a:p>
      </dgm:t>
    </dgm:pt>
    <dgm:pt modelId="{48D8676D-37FC-4284-8926-66214D327CEB}" type="sibTrans" cxnId="{A56F85F1-7BC6-415D-8545-D8678E91597E}">
      <dgm:prSet/>
      <dgm:spPr/>
      <dgm:t>
        <a:bodyPr/>
        <a:lstStyle/>
        <a:p>
          <a:endParaRPr lang="zh-CN" altLang="en-US"/>
        </a:p>
      </dgm:t>
    </dgm:pt>
    <dgm:pt modelId="{7AC29DCD-4609-4276-8BCE-77486599A17F}" type="pres">
      <dgm:prSet presAssocID="{552C4D6C-1B25-4AE2-A19E-0EFE32D199BD}" presName="Name0" presStyleCnt="0">
        <dgm:presLayoutVars>
          <dgm:dir/>
          <dgm:resizeHandles val="exact"/>
        </dgm:presLayoutVars>
      </dgm:prSet>
      <dgm:spPr/>
    </dgm:pt>
    <dgm:pt modelId="{76D0CCCF-2CA7-4613-BFC0-1D9B7B44BE2B}" type="pres">
      <dgm:prSet presAssocID="{B3A9CEA1-9EEE-478D-AB17-A7DBBF71AC95}" presName="node" presStyleLbl="node1" presStyleIdx="0" presStyleCnt="3">
        <dgm:presLayoutVars>
          <dgm:bulletEnabled val="1"/>
        </dgm:presLayoutVars>
      </dgm:prSet>
      <dgm:spPr/>
    </dgm:pt>
    <dgm:pt modelId="{A881937E-EFEB-4FFC-9665-CBE2542D8C5E}" type="pres">
      <dgm:prSet presAssocID="{25C23620-A879-4E04-9300-88C814204849}" presName="sibTrans" presStyleCnt="0"/>
      <dgm:spPr/>
    </dgm:pt>
    <dgm:pt modelId="{D1D0DF91-562A-4D58-A5A8-6858A24631D4}" type="pres">
      <dgm:prSet presAssocID="{57DFCA7C-7429-4523-8B8C-2212E792DEE4}" presName="node" presStyleLbl="node1" presStyleIdx="1" presStyleCnt="3">
        <dgm:presLayoutVars>
          <dgm:bulletEnabled val="1"/>
        </dgm:presLayoutVars>
      </dgm:prSet>
      <dgm:spPr/>
    </dgm:pt>
    <dgm:pt modelId="{BA045AF6-1EBE-49AC-97DE-65455678B96B}" type="pres">
      <dgm:prSet presAssocID="{837A0273-0ADC-4063-89F1-C4485A99A154}" presName="sibTrans" presStyleCnt="0"/>
      <dgm:spPr/>
    </dgm:pt>
    <dgm:pt modelId="{A0B4BDD4-1DE8-44B3-80D5-D408B62DC947}" type="pres">
      <dgm:prSet presAssocID="{295D35DC-8A84-401D-8609-30358A85A9CC}" presName="node" presStyleLbl="node1" presStyleIdx="2" presStyleCnt="3">
        <dgm:presLayoutVars>
          <dgm:bulletEnabled val="1"/>
        </dgm:presLayoutVars>
      </dgm:prSet>
      <dgm:spPr/>
    </dgm:pt>
  </dgm:ptLst>
  <dgm:cxnLst>
    <dgm:cxn modelId="{27FE843A-73D3-48F7-8B82-EF21BFBFBABF}" type="presOf" srcId="{B3A9CEA1-9EEE-478D-AB17-A7DBBF71AC95}" destId="{76D0CCCF-2CA7-4613-BFC0-1D9B7B44BE2B}" srcOrd="0" destOrd="0" presId="urn:microsoft.com/office/officeart/2005/8/layout/hList6"/>
    <dgm:cxn modelId="{1A128A57-A37A-486A-9F95-A170E96D7513}" type="presOf" srcId="{295D35DC-8A84-401D-8609-30358A85A9CC}" destId="{A0B4BDD4-1DE8-44B3-80D5-D408B62DC947}" srcOrd="0" destOrd="0" presId="urn:microsoft.com/office/officeart/2005/8/layout/hList6"/>
    <dgm:cxn modelId="{4F88123C-7B21-44F0-ABC0-8CC8D7C4421A}" srcId="{552C4D6C-1B25-4AE2-A19E-0EFE32D199BD}" destId="{B3A9CEA1-9EEE-478D-AB17-A7DBBF71AC95}" srcOrd="0" destOrd="0" parTransId="{7929778C-35D0-496E-9A72-82998AF0819E}" sibTransId="{25C23620-A879-4E04-9300-88C814204849}"/>
    <dgm:cxn modelId="{5ACD4225-6D01-4BCE-967D-472894741838}" type="presOf" srcId="{552C4D6C-1B25-4AE2-A19E-0EFE32D199BD}" destId="{7AC29DCD-4609-4276-8BCE-77486599A17F}" srcOrd="0" destOrd="0" presId="urn:microsoft.com/office/officeart/2005/8/layout/hList6"/>
    <dgm:cxn modelId="{54AB378E-1047-4EFD-8A85-0A2C4D309470}" srcId="{552C4D6C-1B25-4AE2-A19E-0EFE32D199BD}" destId="{57DFCA7C-7429-4523-8B8C-2212E792DEE4}" srcOrd="1" destOrd="0" parTransId="{AB0D9E29-1D66-4B6F-A319-61020AD271D4}" sibTransId="{837A0273-0ADC-4063-89F1-C4485A99A154}"/>
    <dgm:cxn modelId="{A56F85F1-7BC6-415D-8545-D8678E91597E}" srcId="{552C4D6C-1B25-4AE2-A19E-0EFE32D199BD}" destId="{295D35DC-8A84-401D-8609-30358A85A9CC}" srcOrd="2" destOrd="0" parTransId="{6CF8164C-C182-42D8-B44D-4A5A852BD42A}" sibTransId="{48D8676D-37FC-4284-8926-66214D327CEB}"/>
    <dgm:cxn modelId="{9C902B69-1503-4F3E-A69D-EE820CA5C5B6}" type="presOf" srcId="{57DFCA7C-7429-4523-8B8C-2212E792DEE4}" destId="{D1D0DF91-562A-4D58-A5A8-6858A24631D4}" srcOrd="0" destOrd="0" presId="urn:microsoft.com/office/officeart/2005/8/layout/hList6"/>
    <dgm:cxn modelId="{C94E1C55-100F-4621-9580-A86D7CFA378B}" type="presParOf" srcId="{7AC29DCD-4609-4276-8BCE-77486599A17F}" destId="{76D0CCCF-2CA7-4613-BFC0-1D9B7B44BE2B}" srcOrd="0" destOrd="0" presId="urn:microsoft.com/office/officeart/2005/8/layout/hList6"/>
    <dgm:cxn modelId="{A170B622-B8C3-466D-A923-1759DA0109A2}" type="presParOf" srcId="{7AC29DCD-4609-4276-8BCE-77486599A17F}" destId="{A881937E-EFEB-4FFC-9665-CBE2542D8C5E}" srcOrd="1" destOrd="0" presId="urn:microsoft.com/office/officeart/2005/8/layout/hList6"/>
    <dgm:cxn modelId="{BC5A2C55-8624-4B7D-B983-DD9652A66ADC}" type="presParOf" srcId="{7AC29DCD-4609-4276-8BCE-77486599A17F}" destId="{D1D0DF91-562A-4D58-A5A8-6858A24631D4}" srcOrd="2" destOrd="0" presId="urn:microsoft.com/office/officeart/2005/8/layout/hList6"/>
    <dgm:cxn modelId="{D30CB315-E2FE-4E3A-B8D3-04BB65A54989}" type="presParOf" srcId="{7AC29DCD-4609-4276-8BCE-77486599A17F}" destId="{BA045AF6-1EBE-49AC-97DE-65455678B96B}" srcOrd="3" destOrd="0" presId="urn:microsoft.com/office/officeart/2005/8/layout/hList6"/>
    <dgm:cxn modelId="{EF59A32B-BA29-4432-9919-E046D76CE33D}" type="presParOf" srcId="{7AC29DCD-4609-4276-8BCE-77486599A17F}" destId="{A0B4BDD4-1DE8-44B3-80D5-D408B62DC94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0CCCF-2CA7-4613-BFC0-1D9B7B44BE2B}">
      <dsp:nvSpPr>
        <dsp:cNvPr id="0" name=""/>
        <dsp:cNvSpPr/>
      </dsp:nvSpPr>
      <dsp:spPr>
        <a:xfrm rot="16200000">
          <a:off x="-821505" y="822213"/>
          <a:ext cx="3485477" cy="1841050"/>
        </a:xfrm>
        <a:prstGeom prst="flowChartManualOperation">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004" bIns="0" numCol="1" spcCol="1270" anchor="ctr" anchorCtr="0">
          <a:noAutofit/>
        </a:bodyPr>
        <a:lstStyle/>
        <a:p>
          <a:pPr marL="0" lvl="0" indent="0" algn="ctr" defTabSz="444500">
            <a:lnSpc>
              <a:spcPct val="90000"/>
            </a:lnSpc>
            <a:spcBef>
              <a:spcPct val="0"/>
            </a:spcBef>
            <a:spcAft>
              <a:spcPct val="35000"/>
            </a:spcAft>
            <a:buNone/>
          </a:pPr>
          <a:r>
            <a:rPr lang="zh-CN" sz="1000" kern="1200" dirty="0">
              <a:solidFill>
                <a:schemeClr val="tx1"/>
              </a:solidFill>
            </a:rPr>
            <a:t>预测系统的第一部分是我们通过对</a:t>
          </a:r>
          <a:r>
            <a:rPr lang="en-US" sz="1000" kern="1200" dirty="0">
              <a:solidFill>
                <a:schemeClr val="tx1"/>
              </a:solidFill>
            </a:rPr>
            <a:t>Facebook</a:t>
          </a:r>
          <a:r>
            <a:rPr lang="zh-CN" sz="1000" kern="1200" dirty="0">
              <a:solidFill>
                <a:schemeClr val="tx1"/>
              </a:solidFill>
            </a:rPr>
            <a:t>上的各种数据进行多次迭代开发而形成的建模框架。我们使用了一个简单的模块化回归模型，该模型通常可以在给定默认参数情况下表现很好，并且允许分析师选择与其预测问题相关的组件，并根据需要轻松的进行调整。</a:t>
          </a:r>
        </a:p>
      </dsp:txBody>
      <dsp:txXfrm rot="5400000">
        <a:off x="708" y="697095"/>
        <a:ext cx="1841050" cy="2091287"/>
      </dsp:txXfrm>
    </dsp:sp>
    <dsp:sp modelId="{D1D0DF91-562A-4D58-A5A8-6858A24631D4}">
      <dsp:nvSpPr>
        <dsp:cNvPr id="0" name=""/>
        <dsp:cNvSpPr/>
      </dsp:nvSpPr>
      <dsp:spPr>
        <a:xfrm rot="16200000">
          <a:off x="1157624" y="822213"/>
          <a:ext cx="3485477" cy="1841050"/>
        </a:xfrm>
        <a:prstGeom prst="flowChartManualOperation">
          <a:avLst/>
        </a:prstGeom>
        <a:solidFill>
          <a:schemeClr val="accent2">
            <a:shade val="80000"/>
            <a:hueOff val="0"/>
            <a:satOff val="0"/>
            <a:lumOff val="64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zh-CN" sz="1000" kern="1200" dirty="0">
              <a:solidFill>
                <a:prstClr val="black"/>
              </a:solidFill>
              <a:latin typeface="微软雅黑"/>
              <a:ea typeface="微软雅黑"/>
              <a:cs typeface="+mn-cs"/>
            </a:rPr>
            <a:t>第二个部分是计算预测误差与跟踪系统，让分析师可以找出 那些应该手动检查的预测值，帮助提升模型预测预测精度。这很关键，该组件使分析人员能够确定何时需要对模型进行调整，或者什么时候应该使用完全不同的模型。</a:t>
          </a:r>
          <a:endParaRPr lang="zh-CN" altLang="en-US" sz="1000" kern="1200" dirty="0">
            <a:solidFill>
              <a:prstClr val="black"/>
            </a:solidFill>
            <a:latin typeface="微软雅黑"/>
            <a:ea typeface="微软雅黑"/>
            <a:cs typeface="+mn-cs"/>
          </a:endParaRPr>
        </a:p>
      </dsp:txBody>
      <dsp:txXfrm rot="5400000">
        <a:off x="1979837" y="697095"/>
        <a:ext cx="1841050" cy="2091287"/>
      </dsp:txXfrm>
    </dsp:sp>
    <dsp:sp modelId="{A0B4BDD4-1DE8-44B3-80D5-D408B62DC947}">
      <dsp:nvSpPr>
        <dsp:cNvPr id="0" name=""/>
        <dsp:cNvSpPr/>
      </dsp:nvSpPr>
      <dsp:spPr>
        <a:xfrm rot="16200000">
          <a:off x="3136753" y="822213"/>
          <a:ext cx="3485477" cy="1841050"/>
        </a:xfrm>
        <a:prstGeom prst="flowChartManualOperation">
          <a:avLst/>
        </a:prstGeom>
        <a:solidFill>
          <a:schemeClr val="accent2">
            <a:shade val="80000"/>
            <a:hueOff val="0"/>
            <a:satOff val="0"/>
            <a:lumOff val="12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0" rIns="63500" bIns="0" numCol="1" spcCol="1270" anchor="ctr" anchorCtr="0">
          <a:noAutofit/>
        </a:bodyPr>
        <a:lstStyle/>
        <a:p>
          <a:pPr marL="0" lvl="0" indent="0" algn="ctr" defTabSz="444500">
            <a:lnSpc>
              <a:spcPct val="90000"/>
            </a:lnSpc>
            <a:spcBef>
              <a:spcPct val="0"/>
            </a:spcBef>
            <a:spcAft>
              <a:spcPct val="35000"/>
            </a:spcAft>
            <a:buNone/>
          </a:pPr>
          <a:r>
            <a:rPr lang="zh-CN" sz="1000" kern="1200" dirty="0">
              <a:solidFill>
                <a:prstClr val="black"/>
              </a:solidFill>
              <a:latin typeface="微软雅黑"/>
              <a:ea typeface="微软雅黑"/>
              <a:cs typeface="+mn-cs"/>
            </a:rPr>
            <a:t>并且，一个操作简单、可调整的模型和可扩展的精度监控体系相结合，使大量分析人员能够预测大量不同的时间序列</a:t>
          </a:r>
          <a:br>
            <a:rPr lang="zh-CN" sz="1000" kern="1200" dirty="0">
              <a:solidFill>
                <a:prstClr val="black"/>
              </a:solidFill>
              <a:latin typeface="微软雅黑"/>
              <a:ea typeface="微软雅黑"/>
              <a:cs typeface="+mn-cs"/>
            </a:rPr>
          </a:br>
          <a:br>
            <a:rPr lang="en-US" sz="1000" kern="1200" dirty="0">
              <a:solidFill>
                <a:prstClr val="black"/>
              </a:solidFill>
              <a:latin typeface="微软雅黑"/>
              <a:ea typeface="微软雅黑"/>
              <a:cs typeface="+mn-cs"/>
            </a:rPr>
          </a:br>
          <a:endParaRPr lang="zh-CN" sz="1000" kern="1200" dirty="0">
            <a:solidFill>
              <a:prstClr val="black"/>
            </a:solidFill>
            <a:latin typeface="微软雅黑"/>
            <a:ea typeface="微软雅黑"/>
            <a:cs typeface="+mn-cs"/>
          </a:endParaRPr>
        </a:p>
      </dsp:txBody>
      <dsp:txXfrm rot="5400000">
        <a:off x="3958966" y="697095"/>
        <a:ext cx="1841050" cy="209128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6D774-52FA-4552-9278-8871F8D0D510}" type="datetimeFigureOut">
              <a:rPr lang="en-US" smtClean="0"/>
              <a:t>11/24/2021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906EF8-ACAB-43A8-B55D-60C94978DA7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6C52-80BE-4770-9469-2B53534CDE0D}"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C9F5A-0E0D-4A71-8646-3725F624199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49410" y="2571750"/>
            <a:ext cx="2047875" cy="2571750"/>
          </a:xfrm>
          <a:prstGeom prst="rect">
            <a:avLst/>
          </a:prstGeom>
          <a:solidFill>
            <a:schemeClr val="bg1">
              <a:lumMod val="95000"/>
            </a:schemeClr>
          </a:solidFill>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5"/>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8" name="灯片编号占位符 4"/>
          <p:cNvSpPr txBox="1"/>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t>‹#›</a:t>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2"/>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050">
                <a:solidFill>
                  <a:schemeClr val="tx1">
                    <a:lumMod val="50000"/>
                    <a:lumOff val="50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428625" y="523875"/>
            <a:ext cx="2667000" cy="1362075"/>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3209925" y="523875"/>
            <a:ext cx="2667000" cy="1362075"/>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5991225" y="523875"/>
            <a:ext cx="2667000" cy="1362075"/>
          </a:xfrm>
          <a:prstGeom prst="rect">
            <a:avLst/>
          </a:prstGeom>
          <a:solidFill>
            <a:schemeClr val="bg1">
              <a:lumMod val="95000"/>
            </a:schemeClr>
          </a:solidFill>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4"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t>2021/11/24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t>2021/11/24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 id="2147483669" r:id="rId17"/>
    <p:sldLayoutId id="2147483671" r:id="rId18"/>
    <p:sldLayoutId id="2147483672" r:id="rId19"/>
    <p:sldLayoutId id="2147483676" r:id="rId20"/>
    <p:sldLayoutId id="2147483681" r:id="rId2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1.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5877B6"/>
            </a:gs>
            <a:gs pos="0">
              <a:srgbClr val="465E96"/>
            </a:gs>
          </a:gsLst>
          <a:lin ang="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pic>
        <p:nvPicPr>
          <p:cNvPr id="3" name="图形 2"/>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299545" y="545520"/>
            <a:ext cx="3418114" cy="3858814"/>
          </a:xfrm>
          <a:prstGeom prst="rect">
            <a:avLst/>
          </a:prstGeom>
        </p:spPr>
      </p:pic>
      <p:sp>
        <p:nvSpPr>
          <p:cNvPr id="14" name="TextBox 21"/>
          <p:cNvSpPr txBox="1"/>
          <p:nvPr/>
        </p:nvSpPr>
        <p:spPr>
          <a:xfrm>
            <a:off x="316919" y="692584"/>
            <a:ext cx="4390253" cy="1569660"/>
          </a:xfrm>
          <a:prstGeom prst="rect">
            <a:avLst/>
          </a:prstGeom>
          <a:noFill/>
        </p:spPr>
        <p:txBody>
          <a:bodyPr wrap="square" rtlCol="0">
            <a:spAutoFit/>
          </a:bodyPr>
          <a:lstStyle/>
          <a:p>
            <a:r>
              <a:rPr lang="en-US" sz="4800" spc="300" dirty="0">
                <a:solidFill>
                  <a:schemeClr val="bg1"/>
                </a:solidFill>
                <a:effectLst>
                  <a:outerShdw blurRad="254000" dist="101600" dir="5400000" algn="ctr" rotWithShape="0">
                    <a:srgbClr val="000000">
                      <a:alpha val="15000"/>
                    </a:srgbClr>
                  </a:outerShdw>
                </a:effectLst>
                <a:cs typeface="+mn-ea"/>
                <a:sym typeface="+mn-lt"/>
              </a:rPr>
              <a:t>Forecasting at Scale</a:t>
            </a:r>
            <a:endParaRPr lang="id-ID" sz="4800" spc="300" dirty="0">
              <a:solidFill>
                <a:schemeClr val="bg1"/>
              </a:solidFill>
              <a:effectLst>
                <a:outerShdw blurRad="254000" dist="101600" dir="5400000" algn="ctr" rotWithShape="0">
                  <a:srgbClr val="000000">
                    <a:alpha val="15000"/>
                  </a:srgbClr>
                </a:outerShdw>
              </a:effectLst>
              <a:cs typeface="+mn-ea"/>
              <a:sym typeface="+mn-lt"/>
            </a:endParaRPr>
          </a:p>
        </p:txBody>
      </p:sp>
      <p:sp>
        <p:nvSpPr>
          <p:cNvPr id="16" name="PA-文本框 31"/>
          <p:cNvSpPr txBox="1"/>
          <p:nvPr>
            <p:custDataLst>
              <p:tags r:id="rId1"/>
            </p:custDataLst>
          </p:nvPr>
        </p:nvSpPr>
        <p:spPr>
          <a:xfrm>
            <a:off x="-119134" y="2954828"/>
            <a:ext cx="4526660" cy="738664"/>
          </a:xfrm>
          <a:prstGeom prst="rect">
            <a:avLst/>
          </a:prstGeom>
          <a:noFill/>
        </p:spPr>
        <p:txBody>
          <a:bodyPr wrap="square" rtlCol="0">
            <a:spAutoFit/>
          </a:bodyPr>
          <a:lstStyle/>
          <a:p>
            <a:pPr algn="ctr"/>
            <a:r>
              <a:rPr lang="en-US" altLang="zh-CN" sz="1400" spc="300" dirty="0">
                <a:solidFill>
                  <a:schemeClr val="bg1"/>
                </a:solidFill>
                <a:cs typeface="+mn-ea"/>
                <a:sym typeface="+mn-lt"/>
              </a:rPr>
              <a:t>Sean J. Taylor</a:t>
            </a:r>
          </a:p>
          <a:p>
            <a:pPr algn="ctr"/>
            <a:r>
              <a:rPr lang="en-US" altLang="zh-CN" sz="1400" spc="300" dirty="0">
                <a:solidFill>
                  <a:schemeClr val="bg1"/>
                </a:solidFill>
                <a:cs typeface="+mn-ea"/>
                <a:sym typeface="+mn-lt"/>
              </a:rPr>
              <a:t>   </a:t>
            </a:r>
          </a:p>
          <a:p>
            <a:pPr algn="ctr"/>
            <a:r>
              <a:rPr lang="en-US" altLang="zh-CN" sz="1400" spc="300" dirty="0">
                <a:solidFill>
                  <a:schemeClr val="bg1"/>
                </a:solidFill>
                <a:cs typeface="+mn-ea"/>
                <a:sym typeface="+mn-lt"/>
              </a:rPr>
              <a:t>Benjamin </a:t>
            </a:r>
            <a:r>
              <a:rPr lang="en-US" altLang="zh-CN" sz="1400" spc="300" dirty="0" err="1">
                <a:solidFill>
                  <a:schemeClr val="bg1"/>
                </a:solidFill>
                <a:cs typeface="+mn-ea"/>
                <a:sym typeface="+mn-lt"/>
              </a:rPr>
              <a:t>Letham</a:t>
            </a:r>
            <a:endParaRPr lang="zh-CN" altLang="en-US" sz="1400" spc="300"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1812" y="244033"/>
            <a:ext cx="4572000" cy="1015663"/>
          </a:xfrm>
          <a:prstGeom prst="rect">
            <a:avLst/>
          </a:prstGeom>
        </p:spPr>
        <p:txBody>
          <a:bodyPr>
            <a:spAutoFit/>
          </a:bodyPr>
          <a:lstStyle/>
          <a:p>
            <a:r>
              <a:rPr lang="en-US" altLang="zh-CN" sz="2000" b="1" dirty="0">
                <a:gradFill>
                  <a:gsLst>
                    <a:gs pos="100000">
                      <a:srgbClr val="465E96"/>
                    </a:gs>
                    <a:gs pos="0">
                      <a:srgbClr val="5877B6">
                        <a:lumMod val="80000"/>
                        <a:lumOff val="20000"/>
                      </a:srgbClr>
                    </a:gs>
                  </a:gsLst>
                  <a:lin ang="5400000" scaled="0"/>
                </a:gradFill>
                <a:cs typeface="+mn-ea"/>
                <a:sym typeface="+mn-lt"/>
              </a:rPr>
              <a:t>3.The Prophet Forecasting Model</a:t>
            </a:r>
          </a:p>
          <a:p>
            <a:endParaRPr lang="en-US" altLang="zh-CN" sz="2000" b="1" dirty="0">
              <a:gradFill>
                <a:gsLst>
                  <a:gs pos="100000">
                    <a:srgbClr val="465E96"/>
                  </a:gs>
                  <a:gs pos="0">
                    <a:srgbClr val="5877B6">
                      <a:lumMod val="80000"/>
                      <a:lumOff val="20000"/>
                    </a:srgbClr>
                  </a:gs>
                </a:gsLst>
                <a:lin ang="5400000" scaled="0"/>
              </a:gradFill>
              <a:cs typeface="+mn-ea"/>
              <a:sym typeface="+mn-lt"/>
            </a:endParaRPr>
          </a:p>
          <a:p>
            <a:r>
              <a:rPr lang="en-US" altLang="zh-CN" sz="2000" b="1" dirty="0">
                <a:gradFill>
                  <a:gsLst>
                    <a:gs pos="100000">
                      <a:srgbClr val="465E96"/>
                    </a:gs>
                    <a:gs pos="0">
                      <a:srgbClr val="5877B6">
                        <a:lumMod val="80000"/>
                        <a:lumOff val="20000"/>
                      </a:srgbClr>
                    </a:gs>
                  </a:gsLst>
                  <a:lin ang="5400000" scaled="0"/>
                </a:gradFill>
                <a:cs typeface="+mn-ea"/>
                <a:sym typeface="+mn-lt"/>
              </a:rPr>
              <a:t>3.1The Trend Model</a:t>
            </a:r>
          </a:p>
        </p:txBody>
      </p:sp>
      <p:sp>
        <p:nvSpPr>
          <p:cNvPr id="7" name="内容占位符 6"/>
          <p:cNvSpPr>
            <a:spLocks noGrp="1"/>
          </p:cNvSpPr>
          <p:nvPr>
            <p:ph sz="half" idx="1"/>
          </p:nvPr>
        </p:nvSpPr>
        <p:spPr/>
        <p:txBody>
          <a:bodyPr/>
          <a:lstStyle/>
          <a:p>
            <a:r>
              <a:rPr lang="en-US" altLang="zh-CN" sz="1200" b="1" spc="100" dirty="0">
                <a:solidFill>
                  <a:schemeClr val="tx1">
                    <a:lumMod val="65000"/>
                    <a:lumOff val="35000"/>
                  </a:schemeClr>
                </a:solidFill>
                <a:cs typeface="+mn-ea"/>
              </a:rPr>
              <a:t>Saturating growth model</a:t>
            </a:r>
            <a:r>
              <a:rPr lang="zh-CN" altLang="en-US" sz="1200" b="1" spc="100" dirty="0">
                <a:solidFill>
                  <a:schemeClr val="tx1">
                    <a:lumMod val="65000"/>
                    <a:lumOff val="35000"/>
                  </a:schemeClr>
                </a:solidFill>
                <a:cs typeface="+mn-ea"/>
              </a:rPr>
              <a:t>（饱和增长模型）</a:t>
            </a:r>
          </a:p>
        </p:txBody>
      </p:sp>
      <p:sp>
        <p:nvSpPr>
          <p:cNvPr id="8" name="内容占位符 7"/>
          <p:cNvSpPr>
            <a:spLocks noGrp="1"/>
          </p:cNvSpPr>
          <p:nvPr>
            <p:ph sz="half" idx="2"/>
          </p:nvPr>
        </p:nvSpPr>
        <p:spPr>
          <a:xfrm>
            <a:off x="4753794" y="488173"/>
            <a:ext cx="3886200" cy="3263504"/>
          </a:xfrm>
        </p:spPr>
        <p:txBody>
          <a:bodyPr/>
          <a:lstStyle/>
          <a:p>
            <a:r>
              <a:rPr lang="en-US" altLang="zh-CN" sz="1200" spc="100" dirty="0">
                <a:solidFill>
                  <a:schemeClr val="tx1">
                    <a:lumMod val="65000"/>
                    <a:lumOff val="35000"/>
                  </a:schemeClr>
                </a:solidFill>
                <a:cs typeface="+mn-ea"/>
              </a:rPr>
              <a:t> </a:t>
            </a:r>
            <a:r>
              <a:rPr lang="en-US" altLang="zh-CN" sz="1200" b="1" spc="100" dirty="0">
                <a:solidFill>
                  <a:schemeClr val="tx1">
                    <a:lumMod val="65000"/>
                    <a:lumOff val="35000"/>
                  </a:schemeClr>
                </a:solidFill>
                <a:cs typeface="+mn-ea"/>
              </a:rPr>
              <a:t>piecewise linear model</a:t>
            </a:r>
            <a:r>
              <a:rPr lang="zh-CN" altLang="en-US" sz="1200" b="1" spc="100" dirty="0">
                <a:solidFill>
                  <a:schemeClr val="tx1">
                    <a:lumMod val="65000"/>
                    <a:lumOff val="35000"/>
                  </a:schemeClr>
                </a:solidFill>
                <a:cs typeface="+mn-ea"/>
              </a:rPr>
              <a:t>（分段线性模型）</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endParaRPr lang="zh-CN" altLang="en-US" sz="1200" b="1" spc="100" dirty="0">
              <a:solidFill>
                <a:schemeClr val="tx1">
                  <a:lumMod val="65000"/>
                  <a:lumOff val="35000"/>
                </a:schemeClr>
              </a:solidFill>
              <a:cs typeface="+mn-ea"/>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86" y="1714573"/>
            <a:ext cx="2781688" cy="552527"/>
          </a:xfrm>
          <a:prstGeom prst="rect">
            <a:avLst/>
          </a:prstGeom>
        </p:spPr>
      </p:pic>
      <p:sp>
        <p:nvSpPr>
          <p:cNvPr id="10" name="文本框 9"/>
          <p:cNvSpPr txBox="1"/>
          <p:nvPr/>
        </p:nvSpPr>
        <p:spPr>
          <a:xfrm>
            <a:off x="892885" y="2366682"/>
            <a:ext cx="3485477" cy="1384995"/>
          </a:xfrm>
          <a:prstGeom prst="rect">
            <a:avLst/>
          </a:prstGeom>
          <a:noFill/>
        </p:spPr>
        <p:txBody>
          <a:bodyPr wrap="square" rtlCol="0">
            <a:spAutoFit/>
          </a:bodyPr>
          <a:lstStyle/>
          <a:p>
            <a:r>
              <a:rPr lang="en-US" altLang="zh-CN" sz="1200" b="1" spc="100" dirty="0">
                <a:solidFill>
                  <a:schemeClr val="tx1">
                    <a:lumMod val="65000"/>
                    <a:lumOff val="35000"/>
                  </a:schemeClr>
                </a:solidFill>
                <a:cs typeface="+mn-ea"/>
              </a:rPr>
              <a:t>C</a:t>
            </a:r>
            <a:r>
              <a:rPr lang="zh-CN" altLang="en-US" sz="1200" b="1" spc="100" dirty="0">
                <a:solidFill>
                  <a:schemeClr val="tx1">
                    <a:lumMod val="65000"/>
                    <a:lumOff val="35000"/>
                  </a:schemeClr>
                </a:solidFill>
                <a:cs typeface="+mn-ea"/>
              </a:rPr>
              <a:t>为承载力，</a:t>
            </a:r>
            <a:r>
              <a:rPr lang="en-US" altLang="zh-CN" sz="1200" b="1" spc="100" dirty="0">
                <a:solidFill>
                  <a:schemeClr val="tx1">
                    <a:lumMod val="65000"/>
                    <a:lumOff val="35000"/>
                  </a:schemeClr>
                </a:solidFill>
                <a:cs typeface="+mn-ea"/>
              </a:rPr>
              <a:t>k</a:t>
            </a:r>
            <a:r>
              <a:rPr lang="zh-CN" altLang="en-US" sz="1200" b="1" spc="100" dirty="0">
                <a:solidFill>
                  <a:schemeClr val="tx1">
                    <a:lumMod val="65000"/>
                    <a:lumOff val="35000"/>
                  </a:schemeClr>
                </a:solidFill>
                <a:cs typeface="+mn-ea"/>
              </a:rPr>
              <a:t>为增长速率，</a:t>
            </a:r>
            <a:r>
              <a:rPr lang="en-US" altLang="zh-CN" sz="1200" b="1" spc="100" dirty="0">
                <a:solidFill>
                  <a:schemeClr val="tx1">
                    <a:lumMod val="65000"/>
                    <a:lumOff val="35000"/>
                  </a:schemeClr>
                </a:solidFill>
                <a:cs typeface="+mn-ea"/>
              </a:rPr>
              <a:t>m</a:t>
            </a:r>
            <a:r>
              <a:rPr lang="zh-CN" altLang="en-US" sz="1200" b="1" spc="100" dirty="0">
                <a:solidFill>
                  <a:schemeClr val="tx1">
                    <a:lumMod val="65000"/>
                    <a:lumOff val="35000"/>
                  </a:schemeClr>
                </a:solidFill>
                <a:cs typeface="+mn-ea"/>
              </a:rPr>
              <a:t>为偏移参数。</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由于三个参数不可能恒定，而且时间序列的走势也会发生变化，这就需要</a:t>
            </a:r>
            <a:r>
              <a:rPr lang="zh-CN" altLang="en-US" sz="1200" b="1" u="sng" spc="100" dirty="0">
                <a:solidFill>
                  <a:schemeClr val="tx1">
                    <a:lumMod val="65000"/>
                    <a:lumOff val="35000"/>
                  </a:schemeClr>
                </a:solidFill>
                <a:cs typeface="+mn-ea"/>
              </a:rPr>
              <a:t>考虑参数的变化，并进行变点的检测</a:t>
            </a:r>
            <a:r>
              <a:rPr lang="zh-CN" altLang="en-US" sz="1200" b="1" spc="100" dirty="0">
                <a:solidFill>
                  <a:schemeClr val="tx1">
                    <a:lumMod val="65000"/>
                    <a:lumOff val="35000"/>
                  </a:schemeClr>
                </a:solidFill>
                <a:cs typeface="+mn-ea"/>
              </a:rPr>
              <a:t>。</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endParaRPr lang="zh-CN" altLang="en-US" sz="1200" b="1" spc="100" dirty="0">
              <a:solidFill>
                <a:schemeClr val="tx1">
                  <a:lumMod val="65000"/>
                  <a:lumOff val="35000"/>
                </a:schemeClr>
              </a:solidFill>
              <a:cs typeface="+mn-ea"/>
            </a:endParaRPr>
          </a:p>
        </p:txBody>
      </p:sp>
      <p:sp>
        <p:nvSpPr>
          <p:cNvPr id="14" name="文本框 13"/>
          <p:cNvSpPr txBox="1"/>
          <p:nvPr/>
        </p:nvSpPr>
        <p:spPr>
          <a:xfrm>
            <a:off x="892885" y="4216998"/>
            <a:ext cx="3345628" cy="677108"/>
          </a:xfrm>
          <a:prstGeom prst="rect">
            <a:avLst/>
          </a:prstGeom>
          <a:noFill/>
        </p:spPr>
        <p:txBody>
          <a:bodyPr wrap="square" rtlCol="0">
            <a:spAutoFit/>
          </a:bodyPr>
          <a:lstStyle/>
          <a:p>
            <a:r>
              <a:rPr lang="zh-CN" altLang="en-US" sz="1400" b="1" spc="100" dirty="0">
                <a:solidFill>
                  <a:srgbClr val="7030A0"/>
                </a:solidFill>
                <a:cs typeface="+mn-ea"/>
              </a:rPr>
              <a:t>考虑参数的变化</a:t>
            </a:r>
            <a:endParaRPr lang="en-US" altLang="zh-CN" sz="1400" b="1" spc="100" dirty="0">
              <a:solidFill>
                <a:srgbClr val="7030A0"/>
              </a:solidFill>
              <a:cs typeface="+mn-ea"/>
            </a:endParaRPr>
          </a:p>
          <a:p>
            <a:r>
              <a:rPr lang="zh-CN" altLang="en-US" sz="1200" b="1" spc="100" dirty="0">
                <a:solidFill>
                  <a:schemeClr val="tx1">
                    <a:lumMod val="65000"/>
                    <a:lumOff val="35000"/>
                  </a:schemeClr>
                </a:solidFill>
                <a:cs typeface="+mn-ea"/>
              </a:rPr>
              <a:t>对于</a:t>
            </a:r>
            <a:r>
              <a:rPr lang="en-US" altLang="zh-CN" sz="1200" b="1" spc="100" dirty="0">
                <a:solidFill>
                  <a:schemeClr val="tx1">
                    <a:lumMod val="65000"/>
                    <a:lumOff val="35000"/>
                  </a:schemeClr>
                </a:solidFill>
                <a:cs typeface="+mn-ea"/>
              </a:rPr>
              <a:t>C(t)</a:t>
            </a:r>
            <a:r>
              <a:rPr lang="zh-CN" altLang="en-US" sz="1200" b="1" spc="100" dirty="0">
                <a:solidFill>
                  <a:schemeClr val="tx1">
                    <a:lumMod val="65000"/>
                    <a:lumOff val="35000"/>
                  </a:schemeClr>
                </a:solidFill>
                <a:cs typeface="+mn-ea"/>
              </a:rPr>
              <a:t>，分析师可以设定，也可能有能够提供承载能力的外部数据来源。</a:t>
            </a: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286" y="1259696"/>
            <a:ext cx="2667372" cy="371527"/>
          </a:xfrm>
          <a:prstGeom prst="rect">
            <a:avLst/>
          </a:prstGeom>
        </p:spPr>
      </p:pic>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332" y="3465887"/>
            <a:ext cx="3086531" cy="571580"/>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9286" y="751864"/>
            <a:ext cx="3515216" cy="495369"/>
          </a:xfrm>
          <a:prstGeom prst="rect">
            <a:avLst/>
          </a:prstGeom>
        </p:spPr>
      </p:pic>
      <p:sp>
        <p:nvSpPr>
          <p:cNvPr id="19" name="文本框 18"/>
          <p:cNvSpPr txBox="1"/>
          <p:nvPr/>
        </p:nvSpPr>
        <p:spPr>
          <a:xfrm>
            <a:off x="4939286" y="1742476"/>
            <a:ext cx="3135181" cy="2862322"/>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此时的</a:t>
            </a:r>
            <a:r>
              <a:rPr lang="el-GR" altLang="zh-CN" sz="1200" b="1" spc="100" dirty="0">
                <a:solidFill>
                  <a:schemeClr val="tx1">
                    <a:lumMod val="65000"/>
                    <a:lumOff val="35000"/>
                  </a:schemeClr>
                </a:solidFill>
                <a:cs typeface="+mn-ea"/>
              </a:rPr>
              <a:t>γ</a:t>
            </a:r>
            <a:r>
              <a:rPr lang="en-US" altLang="zh-CN" sz="1200" b="1" spc="100" dirty="0">
                <a:solidFill>
                  <a:schemeClr val="tx1">
                    <a:lumMod val="65000"/>
                    <a:lumOff val="35000"/>
                  </a:schemeClr>
                </a:solidFill>
                <a:cs typeface="+mn-ea"/>
              </a:rPr>
              <a:t>j=</a:t>
            </a:r>
            <a:r>
              <a:rPr lang="en-US" altLang="zh-CN" sz="1200" b="1" spc="100" dirty="0" err="1">
                <a:solidFill>
                  <a:schemeClr val="tx1">
                    <a:lumMod val="65000"/>
                    <a:lumOff val="35000"/>
                  </a:schemeClr>
                </a:solidFill>
                <a:cs typeface="+mn-ea"/>
              </a:rPr>
              <a:t>sj</a:t>
            </a:r>
            <a:r>
              <a:rPr lang="el-GR" altLang="zh-CN" sz="1200" b="1" spc="100" dirty="0">
                <a:solidFill>
                  <a:schemeClr val="tx1">
                    <a:lumMod val="65000"/>
                    <a:lumOff val="35000"/>
                  </a:schemeClr>
                </a:solidFill>
                <a:cs typeface="+mn-ea"/>
              </a:rPr>
              <a:t>δ</a:t>
            </a:r>
            <a:r>
              <a:rPr lang="en-US" altLang="zh-CN" sz="1200" b="1" spc="100" dirty="0">
                <a:solidFill>
                  <a:schemeClr val="tx1">
                    <a:lumMod val="65000"/>
                    <a:lumOff val="35000"/>
                  </a:schemeClr>
                </a:solidFill>
                <a:cs typeface="+mn-ea"/>
              </a:rPr>
              <a:t>j</a:t>
            </a:r>
            <a:r>
              <a:rPr lang="zh-CN" altLang="en-US" sz="1000" b="1" spc="100" dirty="0">
                <a:solidFill>
                  <a:schemeClr val="tx1">
                    <a:lumMod val="65000"/>
                    <a:lumOff val="35000"/>
                  </a:schemeClr>
                </a:solidFill>
                <a:cs typeface="+mn-ea"/>
              </a:rPr>
              <a:t>（使函数连续）（两个模型最大的区别）</a:t>
            </a:r>
            <a:endParaRPr lang="en-US" altLang="zh-CN" sz="10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zh-CN" altLang="en-US" sz="1400" b="1" spc="100" dirty="0">
                <a:solidFill>
                  <a:srgbClr val="7030A0"/>
                </a:solidFill>
                <a:cs typeface="+mn-ea"/>
              </a:rPr>
              <a:t>对于变点的选择</a:t>
            </a:r>
            <a:r>
              <a:rPr lang="zh-CN" altLang="en-US" sz="1000" b="1" spc="100" dirty="0">
                <a:solidFill>
                  <a:schemeClr val="tx1">
                    <a:lumMod val="65000"/>
                    <a:lumOff val="35000"/>
                  </a:schemeClr>
                </a:solidFill>
                <a:cs typeface="+mn-ea"/>
              </a:rPr>
              <a:t>（在</a:t>
            </a:r>
            <a:r>
              <a:rPr lang="en-US" altLang="zh-CN" sz="1000" b="1" spc="100" dirty="0">
                <a:solidFill>
                  <a:schemeClr val="tx1">
                    <a:lumMod val="65000"/>
                    <a:lumOff val="35000"/>
                  </a:schemeClr>
                </a:solidFill>
                <a:cs typeface="+mn-ea"/>
              </a:rPr>
              <a:t>prophet</a:t>
            </a:r>
            <a:r>
              <a:rPr lang="zh-CN" altLang="en-US" sz="1000" b="1" spc="100" dirty="0">
                <a:solidFill>
                  <a:schemeClr val="tx1">
                    <a:lumMod val="65000"/>
                    <a:lumOff val="35000"/>
                  </a:schemeClr>
                </a:solidFill>
                <a:cs typeface="+mn-ea"/>
              </a:rPr>
              <a:t>算法中，需要给定变点的位置、个数以及增长率的变化率）</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①分析师定义②或者可以根据一组可能的点进行自动选择。</a:t>
            </a:r>
            <a:r>
              <a:rPr lang="zh-CN" altLang="en-US" sz="1050" b="1" spc="100" dirty="0">
                <a:solidFill>
                  <a:schemeClr val="tx1">
                    <a:lumMod val="65000"/>
                    <a:lumOff val="35000"/>
                  </a:schemeClr>
                </a:solidFill>
                <a:cs typeface="+mn-ea"/>
              </a:rPr>
              <a:t>（上方公式）</a:t>
            </a:r>
            <a:endParaRPr lang="en-US" altLang="zh-CN" sz="1050" b="1" spc="100" dirty="0">
              <a:solidFill>
                <a:schemeClr val="tx1">
                  <a:lumMod val="65000"/>
                  <a:lumOff val="35000"/>
                </a:schemeClr>
              </a:solidFill>
              <a:cs typeface="+mn-ea"/>
            </a:endParaRPr>
          </a:p>
          <a:p>
            <a:r>
              <a:rPr lang="zh-CN" altLang="en-US" sz="1400" b="1" spc="100" dirty="0">
                <a:solidFill>
                  <a:srgbClr val="7030A0"/>
                </a:solidFill>
                <a:cs typeface="+mn-ea"/>
              </a:rPr>
              <a:t>趋势预测的不确定性</a:t>
            </a:r>
            <a:endParaRPr lang="en-US" altLang="zh-CN" sz="1400" b="1" spc="100" dirty="0">
              <a:solidFill>
                <a:srgbClr val="7030A0"/>
              </a:solidFill>
              <a:cs typeface="+mn-ea"/>
            </a:endParaRPr>
          </a:p>
          <a:p>
            <a:r>
              <a:rPr lang="zh-CN" altLang="en-US" sz="1200" b="1" spc="100" dirty="0">
                <a:solidFill>
                  <a:schemeClr val="tx1">
                    <a:lumMod val="65000"/>
                    <a:lumOff val="35000"/>
                  </a:schemeClr>
                </a:solidFill>
                <a:cs typeface="+mn-ea"/>
              </a:rPr>
              <a:t>从历史上长度为</a:t>
            </a:r>
            <a:r>
              <a:rPr lang="en-US" altLang="zh-CN" sz="1200" b="1" spc="100" dirty="0">
                <a:solidFill>
                  <a:schemeClr val="tx1">
                    <a:lumMod val="65000"/>
                    <a:lumOff val="35000"/>
                  </a:schemeClr>
                </a:solidFill>
                <a:cs typeface="+mn-ea"/>
              </a:rPr>
              <a:t>T</a:t>
            </a:r>
            <a:r>
              <a:rPr lang="zh-CN" altLang="en-US" sz="1200" b="1" spc="100" dirty="0">
                <a:solidFill>
                  <a:schemeClr val="tx1">
                    <a:lumMod val="65000"/>
                    <a:lumOff val="35000"/>
                  </a:schemeClr>
                </a:solidFill>
                <a:cs typeface="+mn-ea"/>
              </a:rPr>
              <a:t>的数据中存在</a:t>
            </a:r>
            <a:r>
              <a:rPr lang="en-US" altLang="zh-CN" sz="1200" b="1" spc="100" dirty="0">
                <a:solidFill>
                  <a:schemeClr val="tx1">
                    <a:lumMod val="65000"/>
                    <a:lumOff val="35000"/>
                  </a:schemeClr>
                </a:solidFill>
                <a:cs typeface="+mn-ea"/>
              </a:rPr>
              <a:t>S</a:t>
            </a:r>
            <a:r>
              <a:rPr lang="zh-CN" altLang="en-US" sz="1200" b="1" spc="100" dirty="0">
                <a:solidFill>
                  <a:schemeClr val="tx1">
                    <a:lumMod val="65000"/>
                    <a:lumOff val="35000"/>
                  </a:schemeClr>
                </a:solidFill>
                <a:cs typeface="+mn-ea"/>
              </a:rPr>
              <a:t>个变点，每个变点的增长率变化为</a:t>
            </a:r>
            <a:r>
              <a:rPr lang="en-US" altLang="zh-CN" sz="1200" b="1" spc="100" dirty="0" err="1">
                <a:solidFill>
                  <a:schemeClr val="tx1">
                    <a:lumMod val="65000"/>
                    <a:lumOff val="35000"/>
                  </a:schemeClr>
                </a:solidFill>
                <a:cs typeface="+mn-ea"/>
              </a:rPr>
              <a:t>δj</a:t>
            </a:r>
            <a:r>
              <a:rPr lang="en-US" altLang="zh-CN" sz="1200" b="1" spc="100" dirty="0">
                <a:solidFill>
                  <a:schemeClr val="tx1">
                    <a:lumMod val="65000"/>
                    <a:lumOff val="35000"/>
                  </a:schemeClr>
                </a:solidFill>
                <a:cs typeface="+mn-ea"/>
              </a:rPr>
              <a:t> ~Laplace(0</a:t>
            </a:r>
            <a:r>
              <a:rPr lang="zh-CN" altLang="en-US" sz="1200" b="1" spc="100" dirty="0">
                <a:solidFill>
                  <a:schemeClr val="tx1">
                    <a:lumMod val="65000"/>
                    <a:lumOff val="35000"/>
                  </a:schemeClr>
                </a:solidFill>
                <a:cs typeface="+mn-ea"/>
              </a:rPr>
              <a:t>，</a:t>
            </a:r>
            <a:r>
              <a:rPr lang="en-US" altLang="zh-CN" sz="1200" b="1" spc="100" dirty="0">
                <a:solidFill>
                  <a:schemeClr val="tx1">
                    <a:lumMod val="65000"/>
                    <a:lumOff val="35000"/>
                  </a:schemeClr>
                </a:solidFill>
                <a:cs typeface="+mn-ea"/>
              </a:rPr>
              <a:t>τ)</a:t>
            </a:r>
            <a:r>
              <a:rPr lang="zh-CN" altLang="en-US" sz="1200" b="1" spc="100" dirty="0">
                <a:solidFill>
                  <a:schemeClr val="tx1">
                    <a:lumMod val="65000"/>
                    <a:lumOff val="35000"/>
                  </a:schemeClr>
                </a:solidFill>
                <a:cs typeface="+mn-ea"/>
              </a:rPr>
              <a:t>。</a:t>
            </a:r>
            <a:r>
              <a:rPr lang="zh-CN" altLang="en-US" sz="1200" dirty="0">
                <a:solidFill>
                  <a:srgbClr val="4D4D4D"/>
                </a:solidFill>
                <a:latin typeface="-apple-system"/>
              </a:rPr>
              <a:t>我们通过将</a:t>
            </a:r>
            <a:r>
              <a:rPr lang="en-US" altLang="zh-CN" sz="1200" dirty="0">
                <a:solidFill>
                  <a:srgbClr val="4D4D4D"/>
                </a:solidFill>
                <a:latin typeface="KaTeX_Main"/>
              </a:rPr>
              <a:t>τ</a:t>
            </a:r>
            <a:r>
              <a:rPr lang="zh-CN" altLang="en-US" sz="1200" dirty="0">
                <a:solidFill>
                  <a:srgbClr val="4D4D4D"/>
                </a:solidFill>
                <a:latin typeface="-apple-system"/>
              </a:rPr>
              <a:t>替换为从（现有）数据推断出的方差应用到过去的数据中来模拟变化率，从而得到将来的变化率。</a:t>
            </a:r>
            <a:endParaRPr lang="zh-CN" altLang="en-US" sz="1200" b="1" spc="100" dirty="0">
              <a:solidFill>
                <a:schemeClr val="tx1">
                  <a:lumMod val="65000"/>
                  <a:lumOff val="35000"/>
                </a:schemeClr>
              </a:solidFill>
              <a:cs typeface="+mn-ea"/>
            </a:endParaRPr>
          </a:p>
        </p:txBody>
      </p:sp>
    </p:spTree>
    <p:extLst>
      <p:ext uri="{BB962C8B-B14F-4D97-AF65-F5344CB8AC3E}">
        <p14:creationId xmlns:p14="http://schemas.microsoft.com/office/powerpoint/2010/main" val="59090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65053" y="842211"/>
            <a:ext cx="1212875" cy="2136247"/>
            <a:chOff x="8443700" y="1796716"/>
            <a:chExt cx="2587466" cy="4557326"/>
          </a:xfrm>
        </p:grpSpPr>
        <p:grpSp>
          <p:nvGrpSpPr>
            <p:cNvPr id="44" name="Group 43"/>
            <p:cNvGrpSpPr/>
            <p:nvPr/>
          </p:nvGrpSpPr>
          <p:grpSpPr>
            <a:xfrm>
              <a:off x="8443700" y="1796716"/>
              <a:ext cx="2587466" cy="4557326"/>
              <a:chOff x="8444786" y="2475107"/>
              <a:chExt cx="2587466" cy="4557326"/>
            </a:xfrm>
          </p:grpSpPr>
          <p:sp>
            <p:nvSpPr>
              <p:cNvPr id="28" name="Rectangle 27"/>
              <p:cNvSpPr/>
              <p:nvPr/>
            </p:nvSpPr>
            <p:spPr>
              <a:xfrm>
                <a:off x="8752587" y="3550059"/>
                <a:ext cx="1971866" cy="3482374"/>
              </a:xfrm>
              <a:prstGeom prst="rect">
                <a:avLst/>
              </a:prstGeom>
              <a:gradFill>
                <a:gsLst>
                  <a:gs pos="39000">
                    <a:srgbClr val="5877B6">
                      <a:lumMod val="100000"/>
                    </a:srgbClr>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29" name="Isosceles Triangle 28"/>
              <p:cNvSpPr/>
              <p:nvPr/>
            </p:nvSpPr>
            <p:spPr>
              <a:xfrm>
                <a:off x="8444786" y="2475107"/>
                <a:ext cx="2587466" cy="1126588"/>
              </a:xfrm>
              <a:prstGeom prst="triangle">
                <a:avLst/>
              </a:prstGeom>
              <a:solidFill>
                <a:srgbClr val="58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grpSp>
        <p:grpSp>
          <p:nvGrpSpPr>
            <p:cNvPr id="69" name="Group 68"/>
            <p:cNvGrpSpPr/>
            <p:nvPr/>
          </p:nvGrpSpPr>
          <p:grpSpPr>
            <a:xfrm>
              <a:off x="9431976" y="2578657"/>
              <a:ext cx="613086" cy="819001"/>
              <a:chOff x="5053014" y="2036764"/>
              <a:chExt cx="2089150" cy="2790826"/>
            </a:xfrm>
            <a:effectLst>
              <a:outerShdw blurRad="342900" dir="5400000" algn="t" rotWithShape="0">
                <a:prstClr val="black">
                  <a:alpha val="40000"/>
                </a:prstClr>
              </a:outerShdw>
            </a:effectLst>
          </p:grpSpPr>
          <p:sp>
            <p:nvSpPr>
              <p:cNvPr id="70" name="Freeform 5"/>
              <p:cNvSpPr>
                <a:spLocks noEditPoints="1"/>
              </p:cNvSpPr>
              <p:nvPr/>
            </p:nvSpPr>
            <p:spPr bwMode="auto">
              <a:xfrm>
                <a:off x="5053014" y="2036764"/>
                <a:ext cx="2089150" cy="2641601"/>
              </a:xfrm>
              <a:custGeom>
                <a:avLst/>
                <a:gdLst>
                  <a:gd name="T0" fmla="*/ 485 w 554"/>
                  <a:gd name="T1" fmla="*/ 235 h 701"/>
                  <a:gd name="T2" fmla="*/ 441 w 554"/>
                  <a:gd name="T3" fmla="*/ 281 h 701"/>
                  <a:gd name="T4" fmla="*/ 484 w 554"/>
                  <a:gd name="T5" fmla="*/ 105 h 701"/>
                  <a:gd name="T6" fmla="*/ 522 w 554"/>
                  <a:gd name="T7" fmla="*/ 105 h 701"/>
                  <a:gd name="T8" fmla="*/ 485 w 554"/>
                  <a:gd name="T9" fmla="*/ 235 h 701"/>
                  <a:gd name="T10" fmla="*/ 69 w 554"/>
                  <a:gd name="T11" fmla="*/ 235 h 701"/>
                  <a:gd name="T12" fmla="*/ 32 w 554"/>
                  <a:gd name="T13" fmla="*/ 105 h 701"/>
                  <a:gd name="T14" fmla="*/ 69 w 554"/>
                  <a:gd name="T15" fmla="*/ 105 h 701"/>
                  <a:gd name="T16" fmla="*/ 111 w 554"/>
                  <a:gd name="T17" fmla="*/ 280 h 701"/>
                  <a:gd name="T18" fmla="*/ 69 w 554"/>
                  <a:gd name="T19" fmla="*/ 235 h 701"/>
                  <a:gd name="T20" fmla="*/ 487 w 554"/>
                  <a:gd name="T21" fmla="*/ 73 h 701"/>
                  <a:gd name="T22" fmla="*/ 489 w 554"/>
                  <a:gd name="T23" fmla="*/ 34 h 701"/>
                  <a:gd name="T24" fmla="*/ 458 w 554"/>
                  <a:gd name="T25" fmla="*/ 0 h 701"/>
                  <a:gd name="T26" fmla="*/ 95 w 554"/>
                  <a:gd name="T27" fmla="*/ 0 h 701"/>
                  <a:gd name="T28" fmla="*/ 64 w 554"/>
                  <a:gd name="T29" fmla="*/ 34 h 701"/>
                  <a:gd name="T30" fmla="*/ 66 w 554"/>
                  <a:gd name="T31" fmla="*/ 73 h 701"/>
                  <a:gd name="T32" fmla="*/ 0 w 554"/>
                  <a:gd name="T33" fmla="*/ 73 h 701"/>
                  <a:gd name="T34" fmla="*/ 0 w 554"/>
                  <a:gd name="T35" fmla="*/ 89 h 701"/>
                  <a:gd name="T36" fmla="*/ 41 w 554"/>
                  <a:gd name="T37" fmla="*/ 252 h 701"/>
                  <a:gd name="T38" fmla="*/ 130 w 554"/>
                  <a:gd name="T39" fmla="*/ 322 h 701"/>
                  <a:gd name="T40" fmla="*/ 259 w 554"/>
                  <a:gd name="T41" fmla="*/ 441 h 701"/>
                  <a:gd name="T42" fmla="*/ 161 w 554"/>
                  <a:gd name="T43" fmla="*/ 682 h 701"/>
                  <a:gd name="T44" fmla="*/ 161 w 554"/>
                  <a:gd name="T45" fmla="*/ 701 h 701"/>
                  <a:gd name="T46" fmla="*/ 389 w 554"/>
                  <a:gd name="T47" fmla="*/ 701 h 701"/>
                  <a:gd name="T48" fmla="*/ 389 w 554"/>
                  <a:gd name="T49" fmla="*/ 682 h 701"/>
                  <a:gd name="T50" fmla="*/ 292 w 554"/>
                  <a:gd name="T51" fmla="*/ 441 h 701"/>
                  <a:gd name="T52" fmla="*/ 423 w 554"/>
                  <a:gd name="T53" fmla="*/ 322 h 701"/>
                  <a:gd name="T54" fmla="*/ 513 w 554"/>
                  <a:gd name="T55" fmla="*/ 252 h 701"/>
                  <a:gd name="T56" fmla="*/ 554 w 554"/>
                  <a:gd name="T57" fmla="*/ 89 h 701"/>
                  <a:gd name="T58" fmla="*/ 554 w 554"/>
                  <a:gd name="T59" fmla="*/ 73 h 701"/>
                  <a:gd name="T60" fmla="*/ 487 w 554"/>
                  <a:gd name="T61" fmla="*/ 7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4" h="701">
                    <a:moveTo>
                      <a:pt x="485" y="235"/>
                    </a:moveTo>
                    <a:cubicBezTo>
                      <a:pt x="472" y="256"/>
                      <a:pt x="457" y="271"/>
                      <a:pt x="441" y="281"/>
                    </a:cubicBezTo>
                    <a:cubicBezTo>
                      <a:pt x="461" y="230"/>
                      <a:pt x="476" y="171"/>
                      <a:pt x="484" y="105"/>
                    </a:cubicBezTo>
                    <a:cubicBezTo>
                      <a:pt x="522" y="105"/>
                      <a:pt x="522" y="105"/>
                      <a:pt x="522" y="105"/>
                    </a:cubicBezTo>
                    <a:cubicBezTo>
                      <a:pt x="519" y="155"/>
                      <a:pt x="506" y="200"/>
                      <a:pt x="485" y="235"/>
                    </a:cubicBezTo>
                    <a:moveTo>
                      <a:pt x="69" y="235"/>
                    </a:moveTo>
                    <a:cubicBezTo>
                      <a:pt x="48" y="200"/>
                      <a:pt x="35" y="155"/>
                      <a:pt x="32" y="105"/>
                    </a:cubicBezTo>
                    <a:cubicBezTo>
                      <a:pt x="69" y="105"/>
                      <a:pt x="69" y="105"/>
                      <a:pt x="69" y="105"/>
                    </a:cubicBezTo>
                    <a:cubicBezTo>
                      <a:pt x="77" y="170"/>
                      <a:pt x="92" y="230"/>
                      <a:pt x="111" y="280"/>
                    </a:cubicBezTo>
                    <a:cubicBezTo>
                      <a:pt x="96" y="271"/>
                      <a:pt x="81" y="255"/>
                      <a:pt x="69" y="235"/>
                    </a:cubicBezTo>
                    <a:moveTo>
                      <a:pt x="487" y="73"/>
                    </a:moveTo>
                    <a:cubicBezTo>
                      <a:pt x="488" y="60"/>
                      <a:pt x="489" y="47"/>
                      <a:pt x="489" y="34"/>
                    </a:cubicBezTo>
                    <a:cubicBezTo>
                      <a:pt x="471" y="34"/>
                      <a:pt x="457" y="19"/>
                      <a:pt x="458" y="0"/>
                    </a:cubicBezTo>
                    <a:cubicBezTo>
                      <a:pt x="95" y="0"/>
                      <a:pt x="95" y="0"/>
                      <a:pt x="95" y="0"/>
                    </a:cubicBezTo>
                    <a:cubicBezTo>
                      <a:pt x="96" y="19"/>
                      <a:pt x="82" y="34"/>
                      <a:pt x="64" y="34"/>
                    </a:cubicBezTo>
                    <a:cubicBezTo>
                      <a:pt x="64" y="47"/>
                      <a:pt x="65" y="60"/>
                      <a:pt x="66" y="73"/>
                    </a:cubicBezTo>
                    <a:cubicBezTo>
                      <a:pt x="0" y="73"/>
                      <a:pt x="0" y="73"/>
                      <a:pt x="0" y="73"/>
                    </a:cubicBezTo>
                    <a:cubicBezTo>
                      <a:pt x="0" y="89"/>
                      <a:pt x="0" y="89"/>
                      <a:pt x="0" y="89"/>
                    </a:cubicBezTo>
                    <a:cubicBezTo>
                      <a:pt x="0" y="151"/>
                      <a:pt x="15" y="208"/>
                      <a:pt x="41" y="252"/>
                    </a:cubicBezTo>
                    <a:cubicBezTo>
                      <a:pt x="65" y="291"/>
                      <a:pt x="96" y="315"/>
                      <a:pt x="130" y="322"/>
                    </a:cubicBezTo>
                    <a:cubicBezTo>
                      <a:pt x="164" y="389"/>
                      <a:pt x="209" y="432"/>
                      <a:pt x="259" y="441"/>
                    </a:cubicBezTo>
                    <a:cubicBezTo>
                      <a:pt x="253" y="561"/>
                      <a:pt x="213" y="658"/>
                      <a:pt x="161" y="682"/>
                    </a:cubicBezTo>
                    <a:cubicBezTo>
                      <a:pt x="161" y="701"/>
                      <a:pt x="161" y="701"/>
                      <a:pt x="161" y="701"/>
                    </a:cubicBezTo>
                    <a:cubicBezTo>
                      <a:pt x="389" y="701"/>
                      <a:pt x="389" y="701"/>
                      <a:pt x="389" y="701"/>
                    </a:cubicBezTo>
                    <a:cubicBezTo>
                      <a:pt x="389" y="682"/>
                      <a:pt x="389" y="682"/>
                      <a:pt x="389" y="682"/>
                    </a:cubicBezTo>
                    <a:cubicBezTo>
                      <a:pt x="338" y="658"/>
                      <a:pt x="298" y="561"/>
                      <a:pt x="292" y="441"/>
                    </a:cubicBezTo>
                    <a:cubicBezTo>
                      <a:pt x="342" y="434"/>
                      <a:pt x="388" y="390"/>
                      <a:pt x="423" y="322"/>
                    </a:cubicBezTo>
                    <a:cubicBezTo>
                      <a:pt x="457" y="315"/>
                      <a:pt x="489" y="291"/>
                      <a:pt x="513" y="252"/>
                    </a:cubicBezTo>
                    <a:cubicBezTo>
                      <a:pt x="539" y="208"/>
                      <a:pt x="554" y="151"/>
                      <a:pt x="554" y="89"/>
                    </a:cubicBezTo>
                    <a:cubicBezTo>
                      <a:pt x="554" y="73"/>
                      <a:pt x="554" y="73"/>
                      <a:pt x="554" y="73"/>
                    </a:cubicBezTo>
                    <a:lnTo>
                      <a:pt x="487" y="73"/>
                    </a:lnTo>
                    <a:close/>
                  </a:path>
                </a:pathLst>
              </a:custGeom>
              <a:solidFill>
                <a:srgbClr val="FFC828"/>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1" name="Freeform 6"/>
              <p:cNvSpPr/>
              <p:nvPr/>
            </p:nvSpPr>
            <p:spPr bwMode="auto">
              <a:xfrm>
                <a:off x="5661027" y="3698878"/>
                <a:ext cx="858838" cy="979488"/>
              </a:xfrm>
              <a:custGeom>
                <a:avLst/>
                <a:gdLst>
                  <a:gd name="T0" fmla="*/ 98 w 228"/>
                  <a:gd name="T1" fmla="*/ 0 h 260"/>
                  <a:gd name="T2" fmla="*/ 0 w 228"/>
                  <a:gd name="T3" fmla="*/ 241 h 260"/>
                  <a:gd name="T4" fmla="*/ 0 w 228"/>
                  <a:gd name="T5" fmla="*/ 260 h 260"/>
                  <a:gd name="T6" fmla="*/ 228 w 228"/>
                  <a:gd name="T7" fmla="*/ 260 h 260"/>
                  <a:gd name="T8" fmla="*/ 228 w 228"/>
                  <a:gd name="T9" fmla="*/ 241 h 260"/>
                  <a:gd name="T10" fmla="*/ 131 w 228"/>
                  <a:gd name="T11" fmla="*/ 0 h 260"/>
                  <a:gd name="T12" fmla="*/ 98 w 228"/>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228" h="260">
                    <a:moveTo>
                      <a:pt x="98" y="0"/>
                    </a:moveTo>
                    <a:cubicBezTo>
                      <a:pt x="92" y="120"/>
                      <a:pt x="52" y="217"/>
                      <a:pt x="0" y="241"/>
                    </a:cubicBezTo>
                    <a:cubicBezTo>
                      <a:pt x="0" y="260"/>
                      <a:pt x="0" y="260"/>
                      <a:pt x="0" y="260"/>
                    </a:cubicBezTo>
                    <a:cubicBezTo>
                      <a:pt x="228" y="260"/>
                      <a:pt x="228" y="260"/>
                      <a:pt x="228" y="260"/>
                    </a:cubicBezTo>
                    <a:cubicBezTo>
                      <a:pt x="228" y="241"/>
                      <a:pt x="228" y="241"/>
                      <a:pt x="228" y="241"/>
                    </a:cubicBezTo>
                    <a:cubicBezTo>
                      <a:pt x="177" y="217"/>
                      <a:pt x="137" y="120"/>
                      <a:pt x="131" y="0"/>
                    </a:cubicBezTo>
                    <a:lnTo>
                      <a:pt x="98" y="0"/>
                    </a:lnTo>
                    <a:close/>
                  </a:path>
                </a:pathLst>
              </a:custGeom>
              <a:solidFill>
                <a:srgbClr val="FCDF6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2" name="Freeform 7"/>
              <p:cNvSpPr/>
              <p:nvPr/>
            </p:nvSpPr>
            <p:spPr bwMode="auto">
              <a:xfrm>
                <a:off x="5427663" y="2311402"/>
                <a:ext cx="312738" cy="901701"/>
              </a:xfrm>
              <a:custGeom>
                <a:avLst/>
                <a:gdLst>
                  <a:gd name="T0" fmla="*/ 66 w 83"/>
                  <a:gd name="T1" fmla="*/ 239 h 239"/>
                  <a:gd name="T2" fmla="*/ 52 w 83"/>
                  <a:gd name="T3" fmla="*/ 229 h 239"/>
                  <a:gd name="T4" fmla="*/ 1 w 83"/>
                  <a:gd name="T5" fmla="*/ 18 h 239"/>
                  <a:gd name="T6" fmla="*/ 14 w 83"/>
                  <a:gd name="T7" fmla="*/ 1 h 239"/>
                  <a:gd name="T8" fmla="*/ 31 w 83"/>
                  <a:gd name="T9" fmla="*/ 14 h 239"/>
                  <a:gd name="T10" fmla="*/ 80 w 83"/>
                  <a:gd name="T11" fmla="*/ 218 h 239"/>
                  <a:gd name="T12" fmla="*/ 72 w 83"/>
                  <a:gd name="T13" fmla="*/ 238 h 239"/>
                  <a:gd name="T14" fmla="*/ 66 w 83"/>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39">
                    <a:moveTo>
                      <a:pt x="66" y="239"/>
                    </a:moveTo>
                    <a:cubicBezTo>
                      <a:pt x="60" y="239"/>
                      <a:pt x="55" y="235"/>
                      <a:pt x="52" y="229"/>
                    </a:cubicBezTo>
                    <a:cubicBezTo>
                      <a:pt x="28" y="168"/>
                      <a:pt x="10" y="95"/>
                      <a:pt x="1" y="18"/>
                    </a:cubicBezTo>
                    <a:cubicBezTo>
                      <a:pt x="0" y="10"/>
                      <a:pt x="6" y="2"/>
                      <a:pt x="14" y="1"/>
                    </a:cubicBezTo>
                    <a:cubicBezTo>
                      <a:pt x="23" y="0"/>
                      <a:pt x="30" y="6"/>
                      <a:pt x="31" y="14"/>
                    </a:cubicBezTo>
                    <a:cubicBezTo>
                      <a:pt x="40" y="88"/>
                      <a:pt x="57" y="159"/>
                      <a:pt x="80" y="218"/>
                    </a:cubicBezTo>
                    <a:cubicBezTo>
                      <a:pt x="83" y="226"/>
                      <a:pt x="80" y="235"/>
                      <a:pt x="72" y="238"/>
                    </a:cubicBezTo>
                    <a:cubicBezTo>
                      <a:pt x="70" y="238"/>
                      <a:pt x="68" y="239"/>
                      <a:pt x="66" y="239"/>
                    </a:cubicBezTo>
                  </a:path>
                </a:pathLst>
              </a:custGeom>
              <a:solidFill>
                <a:srgbClr val="FCDF6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3" name="Freeform 8"/>
              <p:cNvSpPr/>
              <p:nvPr/>
            </p:nvSpPr>
            <p:spPr bwMode="auto">
              <a:xfrm>
                <a:off x="5554662" y="4681540"/>
                <a:ext cx="1074738" cy="146050"/>
              </a:xfrm>
              <a:custGeom>
                <a:avLst/>
                <a:gdLst>
                  <a:gd name="T0" fmla="*/ 285 w 285"/>
                  <a:gd name="T1" fmla="*/ 39 h 39"/>
                  <a:gd name="T2" fmla="*/ 0 w 285"/>
                  <a:gd name="T3" fmla="*/ 39 h 39"/>
                  <a:gd name="T4" fmla="*/ 0 w 285"/>
                  <a:gd name="T5" fmla="*/ 16 h 39"/>
                  <a:gd name="T6" fmla="*/ 16 w 285"/>
                  <a:gd name="T7" fmla="*/ 0 h 39"/>
                  <a:gd name="T8" fmla="*/ 269 w 285"/>
                  <a:gd name="T9" fmla="*/ 0 h 39"/>
                  <a:gd name="T10" fmla="*/ 285 w 285"/>
                  <a:gd name="T11" fmla="*/ 16 h 39"/>
                  <a:gd name="T12" fmla="*/ 285 w 28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85" h="39">
                    <a:moveTo>
                      <a:pt x="285" y="39"/>
                    </a:moveTo>
                    <a:cubicBezTo>
                      <a:pt x="0" y="39"/>
                      <a:pt x="0" y="39"/>
                      <a:pt x="0" y="39"/>
                    </a:cubicBezTo>
                    <a:cubicBezTo>
                      <a:pt x="0" y="16"/>
                      <a:pt x="0" y="16"/>
                      <a:pt x="0" y="16"/>
                    </a:cubicBezTo>
                    <a:cubicBezTo>
                      <a:pt x="0" y="7"/>
                      <a:pt x="7" y="0"/>
                      <a:pt x="16" y="0"/>
                    </a:cubicBezTo>
                    <a:cubicBezTo>
                      <a:pt x="269" y="0"/>
                      <a:pt x="269" y="0"/>
                      <a:pt x="269" y="0"/>
                    </a:cubicBezTo>
                    <a:cubicBezTo>
                      <a:pt x="278" y="0"/>
                      <a:pt x="285" y="7"/>
                      <a:pt x="285" y="16"/>
                    </a:cubicBezTo>
                    <a:lnTo>
                      <a:pt x="285" y="39"/>
                    </a:lnTo>
                    <a:close/>
                  </a:path>
                </a:pathLst>
              </a:custGeom>
              <a:solidFill>
                <a:srgbClr val="F6A31A"/>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4" name="Freeform 9"/>
              <p:cNvSpPr/>
              <p:nvPr/>
            </p:nvSpPr>
            <p:spPr bwMode="auto">
              <a:xfrm>
                <a:off x="5988050" y="2247902"/>
                <a:ext cx="874713" cy="1450976"/>
              </a:xfrm>
              <a:custGeom>
                <a:avLst/>
                <a:gdLst>
                  <a:gd name="T0" fmla="*/ 82 w 232"/>
                  <a:gd name="T1" fmla="*/ 0 h 385"/>
                  <a:gd name="T2" fmla="*/ 0 w 232"/>
                  <a:gd name="T3" fmla="*/ 308 h 385"/>
                  <a:gd name="T4" fmla="*/ 46 w 232"/>
                  <a:gd name="T5" fmla="*/ 385 h 385"/>
                  <a:gd name="T6" fmla="*/ 175 w 232"/>
                  <a:gd name="T7" fmla="*/ 266 h 385"/>
                  <a:gd name="T8" fmla="*/ 232 w 232"/>
                  <a:gd name="T9" fmla="*/ 236 h 385"/>
                  <a:gd name="T10" fmla="*/ 215 w 232"/>
                  <a:gd name="T11" fmla="*/ 208 h 385"/>
                  <a:gd name="T12" fmla="*/ 193 w 232"/>
                  <a:gd name="T13" fmla="*/ 225 h 385"/>
                  <a:gd name="T14" fmla="*/ 205 w 232"/>
                  <a:gd name="T15" fmla="*/ 193 h 385"/>
                  <a:gd name="T16" fmla="*/ 82 w 232"/>
                  <a:gd name="T1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85">
                    <a:moveTo>
                      <a:pt x="82" y="0"/>
                    </a:moveTo>
                    <a:cubicBezTo>
                      <a:pt x="0" y="308"/>
                      <a:pt x="0" y="308"/>
                      <a:pt x="0" y="308"/>
                    </a:cubicBezTo>
                    <a:cubicBezTo>
                      <a:pt x="46" y="385"/>
                      <a:pt x="46" y="385"/>
                      <a:pt x="46" y="385"/>
                    </a:cubicBezTo>
                    <a:cubicBezTo>
                      <a:pt x="96" y="376"/>
                      <a:pt x="141" y="333"/>
                      <a:pt x="175" y="266"/>
                    </a:cubicBezTo>
                    <a:cubicBezTo>
                      <a:pt x="195" y="262"/>
                      <a:pt x="215" y="252"/>
                      <a:pt x="232" y="236"/>
                    </a:cubicBezTo>
                    <a:cubicBezTo>
                      <a:pt x="215" y="208"/>
                      <a:pt x="215" y="208"/>
                      <a:pt x="215" y="208"/>
                    </a:cubicBezTo>
                    <a:cubicBezTo>
                      <a:pt x="208" y="215"/>
                      <a:pt x="201" y="220"/>
                      <a:pt x="193" y="225"/>
                    </a:cubicBezTo>
                    <a:cubicBezTo>
                      <a:pt x="197" y="214"/>
                      <a:pt x="201" y="204"/>
                      <a:pt x="205" y="193"/>
                    </a:cubicBezTo>
                    <a:lnTo>
                      <a:pt x="82" y="0"/>
                    </a:lnTo>
                    <a:close/>
                  </a:path>
                </a:pathLst>
              </a:custGeom>
              <a:solidFill>
                <a:srgbClr val="F6A31A"/>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5" name="Freeform 10"/>
              <p:cNvSpPr/>
              <p:nvPr/>
            </p:nvSpPr>
            <p:spPr bwMode="auto">
              <a:xfrm>
                <a:off x="5705475" y="2244727"/>
                <a:ext cx="595313" cy="1163638"/>
              </a:xfrm>
              <a:custGeom>
                <a:avLst/>
                <a:gdLst>
                  <a:gd name="T0" fmla="*/ 178 w 375"/>
                  <a:gd name="T1" fmla="*/ 180 h 733"/>
                  <a:gd name="T2" fmla="*/ 176 w 375"/>
                  <a:gd name="T3" fmla="*/ 180 h 733"/>
                  <a:gd name="T4" fmla="*/ 31 w 375"/>
                  <a:gd name="T5" fmla="*/ 244 h 733"/>
                  <a:gd name="T6" fmla="*/ 0 w 375"/>
                  <a:gd name="T7" fmla="*/ 92 h 733"/>
                  <a:gd name="T8" fmla="*/ 209 w 375"/>
                  <a:gd name="T9" fmla="*/ 0 h 733"/>
                  <a:gd name="T10" fmla="*/ 375 w 375"/>
                  <a:gd name="T11" fmla="*/ 0 h 733"/>
                  <a:gd name="T12" fmla="*/ 375 w 375"/>
                  <a:gd name="T13" fmla="*/ 733 h 733"/>
                  <a:gd name="T14" fmla="*/ 178 w 375"/>
                  <a:gd name="T15" fmla="*/ 733 h 733"/>
                  <a:gd name="T16" fmla="*/ 178 w 375"/>
                  <a:gd name="T17" fmla="*/ 18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733">
                    <a:moveTo>
                      <a:pt x="178" y="180"/>
                    </a:moveTo>
                    <a:lnTo>
                      <a:pt x="176" y="180"/>
                    </a:lnTo>
                    <a:lnTo>
                      <a:pt x="31" y="244"/>
                    </a:lnTo>
                    <a:lnTo>
                      <a:pt x="0" y="92"/>
                    </a:lnTo>
                    <a:lnTo>
                      <a:pt x="209" y="0"/>
                    </a:lnTo>
                    <a:lnTo>
                      <a:pt x="375" y="0"/>
                    </a:lnTo>
                    <a:lnTo>
                      <a:pt x="375" y="733"/>
                    </a:lnTo>
                    <a:lnTo>
                      <a:pt x="178" y="733"/>
                    </a:lnTo>
                    <a:lnTo>
                      <a:pt x="178" y="180"/>
                    </a:lnTo>
                    <a:close/>
                  </a:path>
                </a:pathLst>
              </a:custGeom>
              <a:solidFill>
                <a:srgbClr val="E8E6D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6" name="Freeform 11"/>
              <p:cNvSpPr/>
              <p:nvPr/>
            </p:nvSpPr>
            <p:spPr bwMode="auto">
              <a:xfrm>
                <a:off x="5565776" y="2214564"/>
                <a:ext cx="336550" cy="315913"/>
              </a:xfrm>
              <a:custGeom>
                <a:avLst/>
                <a:gdLst>
                  <a:gd name="T0" fmla="*/ 105 w 212"/>
                  <a:gd name="T1" fmla="*/ 0 h 199"/>
                  <a:gd name="T2" fmla="*/ 112 w 212"/>
                  <a:gd name="T3" fmla="*/ 102 h 199"/>
                  <a:gd name="T4" fmla="*/ 212 w 212"/>
                  <a:gd name="T5" fmla="*/ 76 h 199"/>
                  <a:gd name="T6" fmla="*/ 117 w 212"/>
                  <a:gd name="T7" fmla="*/ 114 h 199"/>
                  <a:gd name="T8" fmla="*/ 171 w 212"/>
                  <a:gd name="T9" fmla="*/ 199 h 199"/>
                  <a:gd name="T10" fmla="*/ 105 w 212"/>
                  <a:gd name="T11" fmla="*/ 123 h 199"/>
                  <a:gd name="T12" fmla="*/ 41 w 212"/>
                  <a:gd name="T13" fmla="*/ 199 h 199"/>
                  <a:gd name="T14" fmla="*/ 95 w 212"/>
                  <a:gd name="T15" fmla="*/ 114 h 199"/>
                  <a:gd name="T16" fmla="*/ 0 w 212"/>
                  <a:gd name="T17" fmla="*/ 76 h 199"/>
                  <a:gd name="T18" fmla="*/ 98 w 212"/>
                  <a:gd name="T19" fmla="*/ 102 h 199"/>
                  <a:gd name="T20" fmla="*/ 105 w 212"/>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9">
                    <a:moveTo>
                      <a:pt x="105" y="0"/>
                    </a:moveTo>
                    <a:lnTo>
                      <a:pt x="112" y="102"/>
                    </a:lnTo>
                    <a:lnTo>
                      <a:pt x="212" y="76"/>
                    </a:lnTo>
                    <a:lnTo>
                      <a:pt x="117" y="114"/>
                    </a:lnTo>
                    <a:lnTo>
                      <a:pt x="171" y="199"/>
                    </a:lnTo>
                    <a:lnTo>
                      <a:pt x="105" y="123"/>
                    </a:lnTo>
                    <a:lnTo>
                      <a:pt x="41" y="199"/>
                    </a:lnTo>
                    <a:lnTo>
                      <a:pt x="95" y="114"/>
                    </a:lnTo>
                    <a:lnTo>
                      <a:pt x="0" y="76"/>
                    </a:lnTo>
                    <a:lnTo>
                      <a:pt x="98" y="102"/>
                    </a:lnTo>
                    <a:lnTo>
                      <a:pt x="10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7" name="Freeform 12"/>
              <p:cNvSpPr>
                <a:spLocks noEditPoints="1"/>
              </p:cNvSpPr>
              <p:nvPr/>
            </p:nvSpPr>
            <p:spPr bwMode="auto">
              <a:xfrm>
                <a:off x="6089651" y="2036764"/>
                <a:ext cx="1052513" cy="2641601"/>
              </a:xfrm>
              <a:custGeom>
                <a:avLst/>
                <a:gdLst>
                  <a:gd name="T0" fmla="*/ 56 w 279"/>
                  <a:gd name="T1" fmla="*/ 55 h 701"/>
                  <a:gd name="T2" fmla="*/ 209 w 279"/>
                  <a:gd name="T3" fmla="*/ 105 h 701"/>
                  <a:gd name="T4" fmla="*/ 205 w 279"/>
                  <a:gd name="T5" fmla="*/ 292 h 701"/>
                  <a:gd name="T6" fmla="*/ 279 w 279"/>
                  <a:gd name="T7" fmla="*/ 73 h 701"/>
                  <a:gd name="T8" fmla="*/ 167 w 279"/>
                  <a:gd name="T9" fmla="*/ 279 h 701"/>
                  <a:gd name="T10" fmla="*/ 167 w 279"/>
                  <a:gd name="T11" fmla="*/ 280 h 701"/>
                  <a:gd name="T12" fmla="*/ 167 w 279"/>
                  <a:gd name="T13" fmla="*/ 280 h 701"/>
                  <a:gd name="T14" fmla="*/ 167 w 279"/>
                  <a:gd name="T15" fmla="*/ 280 h 701"/>
                  <a:gd name="T16" fmla="*/ 167 w 279"/>
                  <a:gd name="T17" fmla="*/ 280 h 701"/>
                  <a:gd name="T18" fmla="*/ 167 w 279"/>
                  <a:gd name="T19" fmla="*/ 280 h 701"/>
                  <a:gd name="T20" fmla="*/ 167 w 279"/>
                  <a:gd name="T21" fmla="*/ 280 h 701"/>
                  <a:gd name="T22" fmla="*/ 166 w 279"/>
                  <a:gd name="T23" fmla="*/ 281 h 701"/>
                  <a:gd name="T24" fmla="*/ 151 w 279"/>
                  <a:gd name="T25" fmla="*/ 321 h 701"/>
                  <a:gd name="T26" fmla="*/ 151 w 279"/>
                  <a:gd name="T27" fmla="*/ 321 h 701"/>
                  <a:gd name="T28" fmla="*/ 150 w 279"/>
                  <a:gd name="T29" fmla="*/ 321 h 701"/>
                  <a:gd name="T30" fmla="*/ 150 w 279"/>
                  <a:gd name="T31" fmla="*/ 321 h 701"/>
                  <a:gd name="T32" fmla="*/ 150 w 279"/>
                  <a:gd name="T33" fmla="*/ 322 h 701"/>
                  <a:gd name="T34" fmla="*/ 149 w 279"/>
                  <a:gd name="T35" fmla="*/ 322 h 701"/>
                  <a:gd name="T36" fmla="*/ 149 w 279"/>
                  <a:gd name="T37" fmla="*/ 322 h 701"/>
                  <a:gd name="T38" fmla="*/ 149 w 279"/>
                  <a:gd name="T39" fmla="*/ 322 h 701"/>
                  <a:gd name="T40" fmla="*/ 148 w 279"/>
                  <a:gd name="T41" fmla="*/ 322 h 701"/>
                  <a:gd name="T42" fmla="*/ 148 w 279"/>
                  <a:gd name="T43" fmla="*/ 322 h 701"/>
                  <a:gd name="T44" fmla="*/ 148 w 279"/>
                  <a:gd name="T45" fmla="*/ 322 h 701"/>
                  <a:gd name="T46" fmla="*/ 147 w 279"/>
                  <a:gd name="T47" fmla="*/ 323 h 701"/>
                  <a:gd name="T48" fmla="*/ 147 w 279"/>
                  <a:gd name="T49" fmla="*/ 323 h 701"/>
                  <a:gd name="T50" fmla="*/ 129 w 279"/>
                  <a:gd name="T51" fmla="*/ 355 h 701"/>
                  <a:gd name="T52" fmla="*/ 129 w 279"/>
                  <a:gd name="T53" fmla="*/ 355 h 701"/>
                  <a:gd name="T54" fmla="*/ 128 w 279"/>
                  <a:gd name="T55" fmla="*/ 356 h 701"/>
                  <a:gd name="T56" fmla="*/ 128 w 279"/>
                  <a:gd name="T57" fmla="*/ 356 h 701"/>
                  <a:gd name="T58" fmla="*/ 128 w 279"/>
                  <a:gd name="T59" fmla="*/ 356 h 701"/>
                  <a:gd name="T60" fmla="*/ 128 w 279"/>
                  <a:gd name="T61" fmla="*/ 356 h 701"/>
                  <a:gd name="T62" fmla="*/ 128 w 279"/>
                  <a:gd name="T63" fmla="*/ 357 h 701"/>
                  <a:gd name="T64" fmla="*/ 128 w 279"/>
                  <a:gd name="T65" fmla="*/ 357 h 701"/>
                  <a:gd name="T66" fmla="*/ 127 w 279"/>
                  <a:gd name="T67" fmla="*/ 357 h 701"/>
                  <a:gd name="T68" fmla="*/ 127 w 279"/>
                  <a:gd name="T69" fmla="*/ 357 h 701"/>
                  <a:gd name="T70" fmla="*/ 127 w 279"/>
                  <a:gd name="T71" fmla="*/ 358 h 701"/>
                  <a:gd name="T72" fmla="*/ 127 w 279"/>
                  <a:gd name="T73" fmla="*/ 358 h 701"/>
                  <a:gd name="T74" fmla="*/ 127 w 279"/>
                  <a:gd name="T75" fmla="*/ 358 h 701"/>
                  <a:gd name="T76" fmla="*/ 127 w 279"/>
                  <a:gd name="T77" fmla="*/ 358 h 701"/>
                  <a:gd name="T78" fmla="*/ 127 w 279"/>
                  <a:gd name="T79" fmla="*/ 358 h 701"/>
                  <a:gd name="T80" fmla="*/ 126 w 279"/>
                  <a:gd name="T81" fmla="*/ 359 h 701"/>
                  <a:gd name="T82" fmla="*/ 126 w 279"/>
                  <a:gd name="T83" fmla="*/ 359 h 701"/>
                  <a:gd name="T84" fmla="*/ 126 w 279"/>
                  <a:gd name="T85" fmla="*/ 359 h 701"/>
                  <a:gd name="T86" fmla="*/ 126 w 279"/>
                  <a:gd name="T87" fmla="*/ 359 h 701"/>
                  <a:gd name="T88" fmla="*/ 126 w 279"/>
                  <a:gd name="T89" fmla="*/ 360 h 701"/>
                  <a:gd name="T90" fmla="*/ 126 w 279"/>
                  <a:gd name="T91" fmla="*/ 360 h 701"/>
                  <a:gd name="T92" fmla="*/ 0 w 279"/>
                  <a:gd name="T93" fmla="*/ 441 h 701"/>
                  <a:gd name="T94" fmla="*/ 0 w 279"/>
                  <a:gd name="T95" fmla="*/ 701 h 701"/>
                  <a:gd name="T96" fmla="*/ 126 w 279"/>
                  <a:gd name="T97" fmla="*/ 36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9" h="701">
                    <a:moveTo>
                      <a:pt x="183" y="0"/>
                    </a:moveTo>
                    <a:cubicBezTo>
                      <a:pt x="0" y="0"/>
                      <a:pt x="0" y="0"/>
                      <a:pt x="0" y="0"/>
                    </a:cubicBezTo>
                    <a:cubicBezTo>
                      <a:pt x="0" y="55"/>
                      <a:pt x="0" y="55"/>
                      <a:pt x="0" y="55"/>
                    </a:cubicBezTo>
                    <a:cubicBezTo>
                      <a:pt x="56" y="55"/>
                      <a:pt x="56" y="55"/>
                      <a:pt x="56" y="55"/>
                    </a:cubicBezTo>
                    <a:cubicBezTo>
                      <a:pt x="56" y="57"/>
                      <a:pt x="56" y="57"/>
                      <a:pt x="56" y="57"/>
                    </a:cubicBezTo>
                    <a:cubicBezTo>
                      <a:pt x="178" y="249"/>
                      <a:pt x="178" y="249"/>
                      <a:pt x="178" y="249"/>
                    </a:cubicBezTo>
                    <a:cubicBezTo>
                      <a:pt x="175" y="259"/>
                      <a:pt x="171" y="269"/>
                      <a:pt x="167" y="279"/>
                    </a:cubicBezTo>
                    <a:cubicBezTo>
                      <a:pt x="187" y="229"/>
                      <a:pt x="201" y="170"/>
                      <a:pt x="209" y="105"/>
                    </a:cubicBezTo>
                    <a:cubicBezTo>
                      <a:pt x="247" y="105"/>
                      <a:pt x="247" y="105"/>
                      <a:pt x="247" y="105"/>
                    </a:cubicBezTo>
                    <a:cubicBezTo>
                      <a:pt x="244" y="155"/>
                      <a:pt x="231" y="200"/>
                      <a:pt x="210" y="235"/>
                    </a:cubicBezTo>
                    <a:cubicBezTo>
                      <a:pt x="203" y="246"/>
                      <a:pt x="196" y="256"/>
                      <a:pt x="188" y="264"/>
                    </a:cubicBezTo>
                    <a:cubicBezTo>
                      <a:pt x="205" y="292"/>
                      <a:pt x="205" y="292"/>
                      <a:pt x="205" y="292"/>
                    </a:cubicBezTo>
                    <a:cubicBezTo>
                      <a:pt x="189" y="307"/>
                      <a:pt x="171" y="317"/>
                      <a:pt x="151" y="321"/>
                    </a:cubicBezTo>
                    <a:cubicBezTo>
                      <a:pt x="184" y="314"/>
                      <a:pt x="214" y="290"/>
                      <a:pt x="238" y="252"/>
                    </a:cubicBezTo>
                    <a:cubicBezTo>
                      <a:pt x="264" y="208"/>
                      <a:pt x="279" y="151"/>
                      <a:pt x="279" y="89"/>
                    </a:cubicBezTo>
                    <a:cubicBezTo>
                      <a:pt x="279" y="73"/>
                      <a:pt x="279" y="73"/>
                      <a:pt x="279" y="73"/>
                    </a:cubicBezTo>
                    <a:cubicBezTo>
                      <a:pt x="212" y="73"/>
                      <a:pt x="212" y="73"/>
                      <a:pt x="212" y="73"/>
                    </a:cubicBezTo>
                    <a:cubicBezTo>
                      <a:pt x="213" y="60"/>
                      <a:pt x="214" y="47"/>
                      <a:pt x="214" y="34"/>
                    </a:cubicBezTo>
                    <a:cubicBezTo>
                      <a:pt x="196" y="34"/>
                      <a:pt x="182" y="19"/>
                      <a:pt x="183" y="0"/>
                    </a:cubicBezTo>
                    <a:moveTo>
                      <a:pt x="167" y="279"/>
                    </a:moveTo>
                    <a:cubicBezTo>
                      <a:pt x="167" y="279"/>
                      <a:pt x="167" y="279"/>
                      <a:pt x="167" y="279"/>
                    </a:cubicBezTo>
                    <a:cubicBezTo>
                      <a:pt x="167" y="279"/>
                      <a:pt x="167" y="279"/>
                      <a:pt x="167" y="279"/>
                    </a:cubicBezTo>
                    <a:moveTo>
                      <a:pt x="167" y="279"/>
                    </a:moveTo>
                    <a:cubicBezTo>
                      <a:pt x="167" y="279"/>
                      <a:pt x="167" y="280"/>
                      <a:pt x="167" y="280"/>
                    </a:cubicBezTo>
                    <a:cubicBezTo>
                      <a:pt x="167" y="280"/>
                      <a:pt x="167" y="279"/>
                      <a:pt x="167" y="279"/>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6" y="281"/>
                      <a:pt x="166" y="281"/>
                    </a:cubicBezTo>
                    <a:cubicBezTo>
                      <a:pt x="166" y="281"/>
                      <a:pt x="167" y="280"/>
                      <a:pt x="167" y="280"/>
                    </a:cubicBezTo>
                    <a:moveTo>
                      <a:pt x="167" y="280"/>
                    </a:moveTo>
                    <a:cubicBezTo>
                      <a:pt x="167" y="280"/>
                      <a:pt x="167" y="280"/>
                      <a:pt x="167" y="280"/>
                    </a:cubicBezTo>
                    <a:cubicBezTo>
                      <a:pt x="167" y="280"/>
                      <a:pt x="167" y="280"/>
                      <a:pt x="167" y="280"/>
                    </a:cubicBezTo>
                    <a:moveTo>
                      <a:pt x="167" y="280"/>
                    </a:moveTo>
                    <a:cubicBezTo>
                      <a:pt x="167" y="280"/>
                      <a:pt x="167" y="281"/>
                      <a:pt x="167" y="281"/>
                    </a:cubicBezTo>
                    <a:cubicBezTo>
                      <a:pt x="167" y="281"/>
                      <a:pt x="167" y="280"/>
                      <a:pt x="167" y="280"/>
                    </a:cubicBezTo>
                    <a:moveTo>
                      <a:pt x="167" y="281"/>
                    </a:moveTo>
                    <a:cubicBezTo>
                      <a:pt x="167" y="281"/>
                      <a:pt x="166" y="281"/>
                      <a:pt x="166" y="281"/>
                    </a:cubicBezTo>
                    <a:cubicBezTo>
                      <a:pt x="166" y="281"/>
                      <a:pt x="167" y="281"/>
                      <a:pt x="167" y="28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0" y="321"/>
                      <a:pt x="150" y="321"/>
                      <a:pt x="150" y="321"/>
                    </a:cubicBezTo>
                    <a:cubicBezTo>
                      <a:pt x="150" y="321"/>
                      <a:pt x="150" y="321"/>
                      <a:pt x="151" y="321"/>
                    </a:cubicBezTo>
                    <a:moveTo>
                      <a:pt x="150" y="321"/>
                    </a:moveTo>
                    <a:cubicBezTo>
                      <a:pt x="150" y="321"/>
                      <a:pt x="150" y="321"/>
                      <a:pt x="150" y="321"/>
                    </a:cubicBezTo>
                    <a:cubicBezTo>
                      <a:pt x="150" y="321"/>
                      <a:pt x="150" y="321"/>
                      <a:pt x="150" y="321"/>
                    </a:cubicBezTo>
                    <a:moveTo>
                      <a:pt x="150" y="321"/>
                    </a:moveTo>
                    <a:cubicBezTo>
                      <a:pt x="150" y="322"/>
                      <a:pt x="150" y="322"/>
                      <a:pt x="150" y="322"/>
                    </a:cubicBezTo>
                    <a:cubicBezTo>
                      <a:pt x="150" y="322"/>
                      <a:pt x="150" y="322"/>
                      <a:pt x="150" y="321"/>
                    </a:cubicBezTo>
                    <a:moveTo>
                      <a:pt x="150" y="322"/>
                    </a:moveTo>
                    <a:cubicBezTo>
                      <a:pt x="149" y="322"/>
                      <a:pt x="149" y="322"/>
                      <a:pt x="149" y="322"/>
                    </a:cubicBezTo>
                    <a:cubicBezTo>
                      <a:pt x="149" y="322"/>
                      <a:pt x="149" y="322"/>
                      <a:pt x="150"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8" y="322"/>
                      <a:pt x="148" y="322"/>
                    </a:cubicBezTo>
                    <a:cubicBezTo>
                      <a:pt x="148" y="322"/>
                      <a:pt x="149" y="322"/>
                      <a:pt x="149" y="322"/>
                    </a:cubicBezTo>
                    <a:moveTo>
                      <a:pt x="148" y="322"/>
                    </a:move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moveTo>
                      <a:pt x="147" y="323"/>
                    </a:moveTo>
                    <a:cubicBezTo>
                      <a:pt x="147" y="323"/>
                      <a:pt x="147" y="323"/>
                      <a:pt x="147" y="323"/>
                    </a:cubicBezTo>
                    <a:close/>
                    <a:moveTo>
                      <a:pt x="147" y="323"/>
                    </a:moveTo>
                    <a:cubicBezTo>
                      <a:pt x="147" y="323"/>
                      <a:pt x="147" y="323"/>
                      <a:pt x="147" y="323"/>
                    </a:cubicBezTo>
                    <a:cubicBezTo>
                      <a:pt x="147" y="323"/>
                      <a:pt x="147" y="323"/>
                      <a:pt x="147" y="323"/>
                    </a:cubicBezTo>
                    <a:moveTo>
                      <a:pt x="147" y="323"/>
                    </a:moveTo>
                    <a:cubicBezTo>
                      <a:pt x="147" y="323"/>
                      <a:pt x="147" y="323"/>
                      <a:pt x="147" y="323"/>
                    </a:cubicBezTo>
                    <a:cubicBezTo>
                      <a:pt x="147" y="323"/>
                      <a:pt x="147" y="323"/>
                      <a:pt x="147" y="323"/>
                    </a:cubicBezTo>
                    <a:moveTo>
                      <a:pt x="146" y="326"/>
                    </a:moveTo>
                    <a:cubicBezTo>
                      <a:pt x="146" y="326"/>
                      <a:pt x="146" y="326"/>
                      <a:pt x="146" y="326"/>
                    </a:cubicBezTo>
                    <a:close/>
                    <a:moveTo>
                      <a:pt x="129" y="355"/>
                    </a:moveTo>
                    <a:cubicBezTo>
                      <a:pt x="129" y="355"/>
                      <a:pt x="129" y="355"/>
                      <a:pt x="129" y="355"/>
                    </a:cubicBezTo>
                    <a:cubicBezTo>
                      <a:pt x="129" y="355"/>
                      <a:pt x="129" y="355"/>
                      <a:pt x="129" y="355"/>
                    </a:cubicBezTo>
                    <a:moveTo>
                      <a:pt x="129" y="355"/>
                    </a:moveTo>
                    <a:cubicBezTo>
                      <a:pt x="129" y="355"/>
                      <a:pt x="129" y="355"/>
                      <a:pt x="129" y="355"/>
                    </a:cubicBezTo>
                    <a:cubicBezTo>
                      <a:pt x="129" y="355"/>
                      <a:pt x="129" y="355"/>
                      <a:pt x="129" y="355"/>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7" y="357"/>
                    </a:moveTo>
                    <a:cubicBezTo>
                      <a:pt x="127" y="357"/>
                      <a:pt x="127" y="357"/>
                      <a:pt x="127" y="357"/>
                    </a:cubicBezTo>
                    <a:cubicBezTo>
                      <a:pt x="127" y="357"/>
                      <a:pt x="127" y="357"/>
                      <a:pt x="127" y="357"/>
                    </a:cubicBezTo>
                    <a:moveTo>
                      <a:pt x="127" y="357"/>
                    </a:moveTo>
                    <a:cubicBezTo>
                      <a:pt x="127" y="357"/>
                      <a:pt x="127" y="357"/>
                      <a:pt x="127" y="357"/>
                    </a:cubicBezTo>
                    <a:cubicBezTo>
                      <a:pt x="127" y="357"/>
                      <a:pt x="127" y="357"/>
                      <a:pt x="127" y="357"/>
                    </a:cubicBezTo>
                    <a:moveTo>
                      <a:pt x="127" y="357"/>
                    </a:moveTo>
                    <a:cubicBezTo>
                      <a:pt x="127" y="358"/>
                      <a:pt x="127" y="358"/>
                      <a:pt x="127" y="358"/>
                    </a:cubicBezTo>
                    <a:cubicBezTo>
                      <a:pt x="127" y="358"/>
                      <a:pt x="127" y="358"/>
                      <a:pt x="127" y="357"/>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9"/>
                      <a:pt x="127" y="359"/>
                      <a:pt x="126" y="359"/>
                    </a:cubicBezTo>
                    <a:cubicBezTo>
                      <a:pt x="127" y="359"/>
                      <a:pt x="127" y="359"/>
                      <a:pt x="127" y="358"/>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60"/>
                      <a:pt x="126" y="360"/>
                      <a:pt x="126" y="360"/>
                    </a:cubicBezTo>
                    <a:cubicBezTo>
                      <a:pt x="126" y="360"/>
                      <a:pt x="126" y="360"/>
                      <a:pt x="126" y="359"/>
                    </a:cubicBezTo>
                    <a:moveTo>
                      <a:pt x="126" y="360"/>
                    </a:moveTo>
                    <a:cubicBezTo>
                      <a:pt x="126" y="360"/>
                      <a:pt x="126" y="360"/>
                      <a:pt x="126" y="360"/>
                    </a:cubicBezTo>
                    <a:cubicBezTo>
                      <a:pt x="126" y="360"/>
                      <a:pt x="126" y="360"/>
                      <a:pt x="126" y="360"/>
                    </a:cubicBezTo>
                    <a:moveTo>
                      <a:pt x="126" y="360"/>
                    </a:moveTo>
                    <a:cubicBezTo>
                      <a:pt x="126" y="360"/>
                      <a:pt x="126" y="360"/>
                      <a:pt x="126" y="360"/>
                    </a:cubicBezTo>
                    <a:cubicBezTo>
                      <a:pt x="126" y="360"/>
                      <a:pt x="126" y="360"/>
                      <a:pt x="126" y="360"/>
                    </a:cubicBezTo>
                    <a:moveTo>
                      <a:pt x="126" y="360"/>
                    </a:moveTo>
                    <a:cubicBezTo>
                      <a:pt x="95" y="405"/>
                      <a:pt x="59" y="434"/>
                      <a:pt x="19" y="441"/>
                    </a:cubicBezTo>
                    <a:cubicBezTo>
                      <a:pt x="0" y="408"/>
                      <a:pt x="0" y="408"/>
                      <a:pt x="0" y="408"/>
                    </a:cubicBezTo>
                    <a:cubicBezTo>
                      <a:pt x="0" y="441"/>
                      <a:pt x="0" y="441"/>
                      <a:pt x="0" y="441"/>
                    </a:cubicBezTo>
                    <a:cubicBezTo>
                      <a:pt x="17" y="441"/>
                      <a:pt x="17" y="441"/>
                      <a:pt x="17" y="441"/>
                    </a:cubicBezTo>
                    <a:cubicBezTo>
                      <a:pt x="23" y="561"/>
                      <a:pt x="63" y="658"/>
                      <a:pt x="114" y="682"/>
                    </a:cubicBezTo>
                    <a:cubicBezTo>
                      <a:pt x="114" y="701"/>
                      <a:pt x="114" y="701"/>
                      <a:pt x="114" y="701"/>
                    </a:cubicBezTo>
                    <a:cubicBezTo>
                      <a:pt x="0" y="701"/>
                      <a:pt x="0" y="701"/>
                      <a:pt x="0" y="701"/>
                    </a:cubicBezTo>
                    <a:cubicBezTo>
                      <a:pt x="114" y="701"/>
                      <a:pt x="114" y="701"/>
                      <a:pt x="114" y="701"/>
                    </a:cubicBezTo>
                    <a:cubicBezTo>
                      <a:pt x="114" y="682"/>
                      <a:pt x="114" y="682"/>
                      <a:pt x="114" y="682"/>
                    </a:cubicBezTo>
                    <a:cubicBezTo>
                      <a:pt x="63" y="658"/>
                      <a:pt x="23" y="561"/>
                      <a:pt x="17" y="441"/>
                    </a:cubicBezTo>
                    <a:cubicBezTo>
                      <a:pt x="57" y="435"/>
                      <a:pt x="94" y="406"/>
                      <a:pt x="126" y="360"/>
                    </a:cubicBezTo>
                  </a:path>
                </a:pathLst>
              </a:custGeom>
              <a:solidFill>
                <a:srgbClr val="FBAA23"/>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78" name="Freeform 13"/>
              <p:cNvSpPr/>
              <p:nvPr/>
            </p:nvSpPr>
            <p:spPr bwMode="auto">
              <a:xfrm>
                <a:off x="6089651" y="3698878"/>
                <a:ext cx="430213" cy="979488"/>
              </a:xfrm>
              <a:custGeom>
                <a:avLst/>
                <a:gdLst>
                  <a:gd name="T0" fmla="*/ 0 w 114"/>
                  <a:gd name="T1" fmla="*/ 0 h 260"/>
                  <a:gd name="T2" fmla="*/ 0 w 114"/>
                  <a:gd name="T3" fmla="*/ 260 h 260"/>
                  <a:gd name="T4" fmla="*/ 114 w 114"/>
                  <a:gd name="T5" fmla="*/ 260 h 260"/>
                  <a:gd name="T6" fmla="*/ 114 w 114"/>
                  <a:gd name="T7" fmla="*/ 241 h 260"/>
                  <a:gd name="T8" fmla="*/ 17 w 114"/>
                  <a:gd name="T9" fmla="*/ 0 h 260"/>
                  <a:gd name="T10" fmla="*/ 0 w 114"/>
                  <a:gd name="T11" fmla="*/ 0 h 260"/>
                </a:gdLst>
                <a:ahLst/>
                <a:cxnLst>
                  <a:cxn ang="0">
                    <a:pos x="T0" y="T1"/>
                  </a:cxn>
                  <a:cxn ang="0">
                    <a:pos x="T2" y="T3"/>
                  </a:cxn>
                  <a:cxn ang="0">
                    <a:pos x="T4" y="T5"/>
                  </a:cxn>
                  <a:cxn ang="0">
                    <a:pos x="T6" y="T7"/>
                  </a:cxn>
                  <a:cxn ang="0">
                    <a:pos x="T8" y="T9"/>
                  </a:cxn>
                  <a:cxn ang="0">
                    <a:pos x="T10" y="T11"/>
                  </a:cxn>
                </a:cxnLst>
                <a:rect l="0" t="0" r="r" b="b"/>
                <a:pathLst>
                  <a:path w="114" h="260">
                    <a:moveTo>
                      <a:pt x="0" y="0"/>
                    </a:moveTo>
                    <a:cubicBezTo>
                      <a:pt x="0" y="260"/>
                      <a:pt x="0" y="260"/>
                      <a:pt x="0" y="260"/>
                    </a:cubicBezTo>
                    <a:cubicBezTo>
                      <a:pt x="114" y="260"/>
                      <a:pt x="114" y="260"/>
                      <a:pt x="114" y="260"/>
                    </a:cubicBezTo>
                    <a:cubicBezTo>
                      <a:pt x="114" y="241"/>
                      <a:pt x="114" y="241"/>
                      <a:pt x="114" y="241"/>
                    </a:cubicBezTo>
                    <a:cubicBezTo>
                      <a:pt x="63" y="217"/>
                      <a:pt x="23" y="120"/>
                      <a:pt x="17" y="0"/>
                    </a:cubicBezTo>
                    <a:lnTo>
                      <a:pt x="0" y="0"/>
                    </a:lnTo>
                    <a:close/>
                  </a:path>
                </a:pathLst>
              </a:custGeom>
              <a:solidFill>
                <a:srgbClr val="F7BB3D"/>
              </a:solidFill>
              <a:ln w="9525">
                <a:noFill/>
                <a:round/>
              </a:ln>
            </p:spPr>
            <p:txBody>
              <a:bodyPr vert="horz" wrap="square" lIns="42863" tIns="21431" rIns="42863" bIns="21431" numCol="1" anchor="t" anchorCtr="0" compatLnSpc="1"/>
              <a:lstStyle/>
              <a:p>
                <a:endParaRPr lang="en-IN" sz="845" dirty="0">
                  <a:cs typeface="+mn-ea"/>
                  <a:sym typeface="+mn-lt"/>
                </a:endParaRPr>
              </a:p>
            </p:txBody>
          </p:sp>
          <p:sp>
            <p:nvSpPr>
              <p:cNvPr id="79" name="Freeform 14"/>
              <p:cNvSpPr/>
              <p:nvPr/>
            </p:nvSpPr>
            <p:spPr bwMode="auto">
              <a:xfrm>
                <a:off x="6089651" y="4681540"/>
                <a:ext cx="539750" cy="146050"/>
              </a:xfrm>
              <a:custGeom>
                <a:avLst/>
                <a:gdLst>
                  <a:gd name="T0" fmla="*/ 127 w 143"/>
                  <a:gd name="T1" fmla="*/ 0 h 39"/>
                  <a:gd name="T2" fmla="*/ 0 w 143"/>
                  <a:gd name="T3" fmla="*/ 0 h 39"/>
                  <a:gd name="T4" fmla="*/ 0 w 143"/>
                  <a:gd name="T5" fmla="*/ 39 h 39"/>
                  <a:gd name="T6" fmla="*/ 143 w 143"/>
                  <a:gd name="T7" fmla="*/ 39 h 39"/>
                  <a:gd name="T8" fmla="*/ 143 w 143"/>
                  <a:gd name="T9" fmla="*/ 16 h 39"/>
                  <a:gd name="T10" fmla="*/ 127 w 143"/>
                  <a:gd name="T11" fmla="*/ 0 h 39"/>
                </a:gdLst>
                <a:ahLst/>
                <a:cxnLst>
                  <a:cxn ang="0">
                    <a:pos x="T0" y="T1"/>
                  </a:cxn>
                  <a:cxn ang="0">
                    <a:pos x="T2" y="T3"/>
                  </a:cxn>
                  <a:cxn ang="0">
                    <a:pos x="T4" y="T5"/>
                  </a:cxn>
                  <a:cxn ang="0">
                    <a:pos x="T6" y="T7"/>
                  </a:cxn>
                  <a:cxn ang="0">
                    <a:pos x="T8" y="T9"/>
                  </a:cxn>
                  <a:cxn ang="0">
                    <a:pos x="T10" y="T11"/>
                  </a:cxn>
                </a:cxnLst>
                <a:rect l="0" t="0" r="r" b="b"/>
                <a:pathLst>
                  <a:path w="143" h="39">
                    <a:moveTo>
                      <a:pt x="127" y="0"/>
                    </a:moveTo>
                    <a:cubicBezTo>
                      <a:pt x="0" y="0"/>
                      <a:pt x="0" y="0"/>
                      <a:pt x="0" y="0"/>
                    </a:cubicBezTo>
                    <a:cubicBezTo>
                      <a:pt x="0" y="39"/>
                      <a:pt x="0" y="39"/>
                      <a:pt x="0" y="39"/>
                    </a:cubicBezTo>
                    <a:cubicBezTo>
                      <a:pt x="143" y="39"/>
                      <a:pt x="143" y="39"/>
                      <a:pt x="143" y="39"/>
                    </a:cubicBezTo>
                    <a:cubicBezTo>
                      <a:pt x="143" y="16"/>
                      <a:pt x="143" y="16"/>
                      <a:pt x="143" y="16"/>
                    </a:cubicBezTo>
                    <a:cubicBezTo>
                      <a:pt x="143" y="7"/>
                      <a:pt x="136" y="0"/>
                      <a:pt x="127" y="0"/>
                    </a:cubicBezTo>
                  </a:path>
                </a:pathLst>
              </a:custGeom>
              <a:solidFill>
                <a:srgbClr val="F08B1D"/>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sp>
            <p:nvSpPr>
              <p:cNvPr id="80" name="Freeform 15"/>
              <p:cNvSpPr/>
              <p:nvPr/>
            </p:nvSpPr>
            <p:spPr bwMode="auto">
              <a:xfrm>
                <a:off x="6089648" y="2252664"/>
                <a:ext cx="773112" cy="1446213"/>
              </a:xfrm>
              <a:custGeom>
                <a:avLst/>
                <a:gdLst>
                  <a:gd name="T0" fmla="*/ 56 w 205"/>
                  <a:gd name="T1" fmla="*/ 307 h 384"/>
                  <a:gd name="T2" fmla="*/ 0 w 205"/>
                  <a:gd name="T3" fmla="*/ 351 h 384"/>
                  <a:gd name="T4" fmla="*/ 126 w 205"/>
                  <a:gd name="T5" fmla="*/ 303 h 384"/>
                  <a:gd name="T6" fmla="*/ 126 w 205"/>
                  <a:gd name="T7" fmla="*/ 303 h 384"/>
                  <a:gd name="T8" fmla="*/ 126 w 205"/>
                  <a:gd name="T9" fmla="*/ 303 h 384"/>
                  <a:gd name="T10" fmla="*/ 126 w 205"/>
                  <a:gd name="T11" fmla="*/ 302 h 384"/>
                  <a:gd name="T12" fmla="*/ 126 w 205"/>
                  <a:gd name="T13" fmla="*/ 302 h 384"/>
                  <a:gd name="T14" fmla="*/ 126 w 205"/>
                  <a:gd name="T15" fmla="*/ 302 h 384"/>
                  <a:gd name="T16" fmla="*/ 126 w 205"/>
                  <a:gd name="T17" fmla="*/ 302 h 384"/>
                  <a:gd name="T18" fmla="*/ 126 w 205"/>
                  <a:gd name="T19" fmla="*/ 302 h 384"/>
                  <a:gd name="T20" fmla="*/ 126 w 205"/>
                  <a:gd name="T21" fmla="*/ 302 h 384"/>
                  <a:gd name="T22" fmla="*/ 127 w 205"/>
                  <a:gd name="T23" fmla="*/ 301 h 384"/>
                  <a:gd name="T24" fmla="*/ 127 w 205"/>
                  <a:gd name="T25" fmla="*/ 301 h 384"/>
                  <a:gd name="T26" fmla="*/ 127 w 205"/>
                  <a:gd name="T27" fmla="*/ 301 h 384"/>
                  <a:gd name="T28" fmla="*/ 127 w 205"/>
                  <a:gd name="T29" fmla="*/ 301 h 384"/>
                  <a:gd name="T30" fmla="*/ 127 w 205"/>
                  <a:gd name="T31" fmla="*/ 301 h 384"/>
                  <a:gd name="T32" fmla="*/ 127 w 205"/>
                  <a:gd name="T33" fmla="*/ 301 h 384"/>
                  <a:gd name="T34" fmla="*/ 127 w 205"/>
                  <a:gd name="T35" fmla="*/ 300 h 384"/>
                  <a:gd name="T36" fmla="*/ 127 w 205"/>
                  <a:gd name="T37" fmla="*/ 300 h 384"/>
                  <a:gd name="T38" fmla="*/ 127 w 205"/>
                  <a:gd name="T39" fmla="*/ 300 h 384"/>
                  <a:gd name="T40" fmla="*/ 128 w 205"/>
                  <a:gd name="T41" fmla="*/ 300 h 384"/>
                  <a:gd name="T42" fmla="*/ 128 w 205"/>
                  <a:gd name="T43" fmla="*/ 300 h 384"/>
                  <a:gd name="T44" fmla="*/ 128 w 205"/>
                  <a:gd name="T45" fmla="*/ 300 h 384"/>
                  <a:gd name="T46" fmla="*/ 128 w 205"/>
                  <a:gd name="T47" fmla="*/ 299 h 384"/>
                  <a:gd name="T48" fmla="*/ 128 w 205"/>
                  <a:gd name="T49" fmla="*/ 299 h 384"/>
                  <a:gd name="T50" fmla="*/ 128 w 205"/>
                  <a:gd name="T51" fmla="*/ 299 h 384"/>
                  <a:gd name="T52" fmla="*/ 128 w 205"/>
                  <a:gd name="T53" fmla="*/ 299 h 384"/>
                  <a:gd name="T54" fmla="*/ 128 w 205"/>
                  <a:gd name="T55" fmla="*/ 299 h 384"/>
                  <a:gd name="T56" fmla="*/ 129 w 205"/>
                  <a:gd name="T57" fmla="*/ 298 h 384"/>
                  <a:gd name="T58" fmla="*/ 129 w 205"/>
                  <a:gd name="T59" fmla="*/ 298 h 384"/>
                  <a:gd name="T60" fmla="*/ 146 w 205"/>
                  <a:gd name="T61" fmla="*/ 269 h 384"/>
                  <a:gd name="T62" fmla="*/ 147 w 205"/>
                  <a:gd name="T63" fmla="*/ 266 h 384"/>
                  <a:gd name="T64" fmla="*/ 147 w 205"/>
                  <a:gd name="T65" fmla="*/ 266 h 384"/>
                  <a:gd name="T66" fmla="*/ 147 w 205"/>
                  <a:gd name="T67" fmla="*/ 266 h 384"/>
                  <a:gd name="T68" fmla="*/ 148 w 205"/>
                  <a:gd name="T69" fmla="*/ 265 h 384"/>
                  <a:gd name="T70" fmla="*/ 148 w 205"/>
                  <a:gd name="T71" fmla="*/ 265 h 384"/>
                  <a:gd name="T72" fmla="*/ 148 w 205"/>
                  <a:gd name="T73" fmla="*/ 265 h 384"/>
                  <a:gd name="T74" fmla="*/ 148 w 205"/>
                  <a:gd name="T75" fmla="*/ 265 h 384"/>
                  <a:gd name="T76" fmla="*/ 149 w 205"/>
                  <a:gd name="T77" fmla="*/ 265 h 384"/>
                  <a:gd name="T78" fmla="*/ 149 w 205"/>
                  <a:gd name="T79" fmla="*/ 265 h 384"/>
                  <a:gd name="T80" fmla="*/ 149 w 205"/>
                  <a:gd name="T81" fmla="*/ 265 h 384"/>
                  <a:gd name="T82" fmla="*/ 149 w 205"/>
                  <a:gd name="T83" fmla="*/ 265 h 384"/>
                  <a:gd name="T84" fmla="*/ 150 w 205"/>
                  <a:gd name="T85" fmla="*/ 265 h 384"/>
                  <a:gd name="T86" fmla="*/ 150 w 205"/>
                  <a:gd name="T87" fmla="*/ 264 h 384"/>
                  <a:gd name="T88" fmla="*/ 150 w 205"/>
                  <a:gd name="T89" fmla="*/ 264 h 384"/>
                  <a:gd name="T90" fmla="*/ 151 w 205"/>
                  <a:gd name="T91" fmla="*/ 264 h 384"/>
                  <a:gd name="T92" fmla="*/ 151 w 205"/>
                  <a:gd name="T93" fmla="*/ 264 h 384"/>
                  <a:gd name="T94" fmla="*/ 151 w 205"/>
                  <a:gd name="T95" fmla="*/ 264 h 384"/>
                  <a:gd name="T96" fmla="*/ 151 w 205"/>
                  <a:gd name="T97" fmla="*/ 264 h 384"/>
                  <a:gd name="T98" fmla="*/ 188 w 205"/>
                  <a:gd name="T99" fmla="*/ 207 h 384"/>
                  <a:gd name="T100" fmla="*/ 167 w 205"/>
                  <a:gd name="T101" fmla="*/ 223 h 384"/>
                  <a:gd name="T102" fmla="*/ 167 w 205"/>
                  <a:gd name="T103" fmla="*/ 223 h 384"/>
                  <a:gd name="T104" fmla="*/ 167 w 205"/>
                  <a:gd name="T105" fmla="*/ 223 h 384"/>
                  <a:gd name="T106" fmla="*/ 167 w 205"/>
                  <a:gd name="T107" fmla="*/ 223 h 384"/>
                  <a:gd name="T108" fmla="*/ 167 w 205"/>
                  <a:gd name="T109" fmla="*/ 223 h 384"/>
                  <a:gd name="T110" fmla="*/ 167 w 205"/>
                  <a:gd name="T111" fmla="*/ 224 h 384"/>
                  <a:gd name="T112" fmla="*/ 167 w 205"/>
                  <a:gd name="T113" fmla="*/ 223 h 384"/>
                  <a:gd name="T114" fmla="*/ 167 w 205"/>
                  <a:gd name="T115" fmla="*/ 223 h 384"/>
                  <a:gd name="T116" fmla="*/ 167 w 205"/>
                  <a:gd name="T117" fmla="*/ 222 h 384"/>
                  <a:gd name="T118" fmla="*/ 167 w 205"/>
                  <a:gd name="T119" fmla="*/ 222 h 384"/>
                  <a:gd name="T120" fmla="*/ 178 w 205"/>
                  <a:gd name="T121"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5" h="384">
                    <a:moveTo>
                      <a:pt x="56" y="0"/>
                    </a:moveTo>
                    <a:cubicBezTo>
                      <a:pt x="56" y="307"/>
                      <a:pt x="56" y="307"/>
                      <a:pt x="56" y="307"/>
                    </a:cubicBezTo>
                    <a:cubicBezTo>
                      <a:pt x="0" y="307"/>
                      <a:pt x="0" y="307"/>
                      <a:pt x="0" y="307"/>
                    </a:cubicBezTo>
                    <a:cubicBezTo>
                      <a:pt x="0" y="351"/>
                      <a:pt x="0" y="351"/>
                      <a:pt x="0" y="351"/>
                    </a:cubicBezTo>
                    <a:cubicBezTo>
                      <a:pt x="19" y="384"/>
                      <a:pt x="19" y="384"/>
                      <a:pt x="19" y="384"/>
                    </a:cubicBezTo>
                    <a:cubicBezTo>
                      <a:pt x="59" y="377"/>
                      <a:pt x="95" y="348"/>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7" y="302"/>
                      <a:pt x="127" y="302"/>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0"/>
                    </a:cubicBezTo>
                    <a:cubicBezTo>
                      <a:pt x="127" y="300"/>
                      <a:pt x="127" y="300"/>
                      <a:pt x="127" y="300"/>
                    </a:cubicBezTo>
                    <a:cubicBezTo>
                      <a:pt x="127" y="300"/>
                      <a:pt x="127" y="300"/>
                      <a:pt x="127" y="300"/>
                    </a:cubicBezTo>
                    <a:cubicBezTo>
                      <a:pt x="127" y="300"/>
                      <a:pt x="127" y="300"/>
                      <a:pt x="127" y="300"/>
                    </a:cubicBezTo>
                    <a:cubicBezTo>
                      <a:pt x="127" y="300"/>
                      <a:pt x="127" y="300"/>
                      <a:pt x="127" y="300"/>
                    </a:cubicBezTo>
                    <a:cubicBezTo>
                      <a:pt x="127"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9" y="298"/>
                    </a:cubicBezTo>
                    <a:cubicBezTo>
                      <a:pt x="129" y="298"/>
                      <a:pt x="129" y="298"/>
                      <a:pt x="129" y="298"/>
                    </a:cubicBezTo>
                    <a:cubicBezTo>
                      <a:pt x="129" y="298"/>
                      <a:pt x="129" y="298"/>
                      <a:pt x="129" y="298"/>
                    </a:cubicBezTo>
                    <a:cubicBezTo>
                      <a:pt x="129" y="298"/>
                      <a:pt x="129" y="298"/>
                      <a:pt x="129" y="298"/>
                    </a:cubicBezTo>
                    <a:cubicBezTo>
                      <a:pt x="135" y="289"/>
                      <a:pt x="140" y="279"/>
                      <a:pt x="146" y="269"/>
                    </a:cubicBezTo>
                    <a:cubicBezTo>
                      <a:pt x="146" y="269"/>
                      <a:pt x="146" y="269"/>
                      <a:pt x="146" y="269"/>
                    </a:cubicBezTo>
                    <a:cubicBezTo>
                      <a:pt x="146" y="268"/>
                      <a:pt x="147" y="267"/>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8" y="266"/>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50" y="265"/>
                    </a:cubicBezTo>
                    <a:cubicBezTo>
                      <a:pt x="150" y="265"/>
                      <a:pt x="150" y="265"/>
                      <a:pt x="150" y="265"/>
                    </a:cubicBezTo>
                    <a:cubicBezTo>
                      <a:pt x="150" y="265"/>
                      <a:pt x="150" y="265"/>
                      <a:pt x="150" y="264"/>
                    </a:cubicBezTo>
                    <a:cubicBezTo>
                      <a:pt x="150" y="264"/>
                      <a:pt x="150" y="264"/>
                      <a:pt x="150" y="264"/>
                    </a:cubicBezTo>
                    <a:cubicBezTo>
                      <a:pt x="150" y="264"/>
                      <a:pt x="150" y="264"/>
                      <a:pt x="150" y="264"/>
                    </a:cubicBezTo>
                    <a:cubicBezTo>
                      <a:pt x="150" y="264"/>
                      <a:pt x="150" y="264"/>
                      <a:pt x="150" y="264"/>
                    </a:cubicBezTo>
                    <a:cubicBezTo>
                      <a:pt x="150" y="264"/>
                      <a:pt x="150"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71" y="260"/>
                      <a:pt x="189" y="250"/>
                      <a:pt x="205" y="235"/>
                    </a:cubicBezTo>
                    <a:cubicBezTo>
                      <a:pt x="188" y="207"/>
                      <a:pt x="188" y="207"/>
                      <a:pt x="188" y="207"/>
                    </a:cubicBezTo>
                    <a:cubicBezTo>
                      <a:pt x="188" y="207"/>
                      <a:pt x="188" y="207"/>
                      <a:pt x="188" y="207"/>
                    </a:cubicBezTo>
                    <a:cubicBezTo>
                      <a:pt x="181" y="214"/>
                      <a:pt x="174" y="219"/>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4"/>
                      <a:pt x="167" y="224"/>
                    </a:cubicBezTo>
                    <a:cubicBezTo>
                      <a:pt x="167" y="224"/>
                      <a:pt x="167" y="224"/>
                      <a:pt x="167" y="224"/>
                    </a:cubicBezTo>
                    <a:cubicBezTo>
                      <a:pt x="167" y="224"/>
                      <a:pt x="166" y="224"/>
                      <a:pt x="166" y="224"/>
                    </a:cubicBezTo>
                    <a:cubicBezTo>
                      <a:pt x="166" y="224"/>
                      <a:pt x="167" y="223"/>
                      <a:pt x="167" y="223"/>
                    </a:cubicBezTo>
                    <a:cubicBezTo>
                      <a:pt x="167" y="223"/>
                      <a:pt x="167" y="223"/>
                      <a:pt x="167" y="223"/>
                    </a:cubicBezTo>
                    <a:cubicBezTo>
                      <a:pt x="167" y="223"/>
                      <a:pt x="167" y="223"/>
                      <a:pt x="167" y="223"/>
                    </a:cubicBezTo>
                    <a:cubicBezTo>
                      <a:pt x="167" y="223"/>
                      <a:pt x="167" y="223"/>
                      <a:pt x="167" y="223"/>
                    </a:cubicBezTo>
                    <a:cubicBezTo>
                      <a:pt x="167" y="223"/>
                      <a:pt x="167" y="222"/>
                      <a:pt x="167" y="222"/>
                    </a:cubicBezTo>
                    <a:cubicBezTo>
                      <a:pt x="167" y="222"/>
                      <a:pt x="167" y="222"/>
                      <a:pt x="167" y="222"/>
                    </a:cubicBezTo>
                    <a:cubicBezTo>
                      <a:pt x="167" y="222"/>
                      <a:pt x="167" y="222"/>
                      <a:pt x="167" y="222"/>
                    </a:cubicBezTo>
                    <a:cubicBezTo>
                      <a:pt x="167" y="222"/>
                      <a:pt x="167" y="222"/>
                      <a:pt x="167" y="222"/>
                    </a:cubicBezTo>
                    <a:cubicBezTo>
                      <a:pt x="171" y="212"/>
                      <a:pt x="175" y="202"/>
                      <a:pt x="178" y="192"/>
                    </a:cubicBezTo>
                    <a:lnTo>
                      <a:pt x="56" y="0"/>
                    </a:lnTo>
                    <a:close/>
                  </a:path>
                </a:pathLst>
              </a:custGeom>
              <a:solidFill>
                <a:srgbClr val="F08B1D"/>
              </a:solidFill>
              <a:ln w="9525">
                <a:noFill/>
                <a:round/>
              </a:ln>
            </p:spPr>
            <p:txBody>
              <a:bodyPr vert="horz" wrap="square" lIns="42863" tIns="21431" rIns="42863" bIns="21431" numCol="1" anchor="t" anchorCtr="0" compatLnSpc="1"/>
              <a:lstStyle/>
              <a:p>
                <a:endParaRPr lang="en-IN" sz="845" dirty="0">
                  <a:cs typeface="+mn-ea"/>
                  <a:sym typeface="+mn-lt"/>
                </a:endParaRPr>
              </a:p>
            </p:txBody>
          </p:sp>
          <p:sp>
            <p:nvSpPr>
              <p:cNvPr id="81" name="Freeform 16"/>
              <p:cNvSpPr/>
              <p:nvPr/>
            </p:nvSpPr>
            <p:spPr bwMode="auto">
              <a:xfrm>
                <a:off x="6089651" y="2244726"/>
                <a:ext cx="211138" cy="1163638"/>
              </a:xfrm>
              <a:custGeom>
                <a:avLst/>
                <a:gdLst>
                  <a:gd name="T0" fmla="*/ 133 w 133"/>
                  <a:gd name="T1" fmla="*/ 0 h 733"/>
                  <a:gd name="T2" fmla="*/ 0 w 133"/>
                  <a:gd name="T3" fmla="*/ 0 h 733"/>
                  <a:gd name="T4" fmla="*/ 0 w 133"/>
                  <a:gd name="T5" fmla="*/ 733 h 733"/>
                  <a:gd name="T6" fmla="*/ 133 w 133"/>
                  <a:gd name="T7" fmla="*/ 733 h 733"/>
                  <a:gd name="T8" fmla="*/ 133 w 133"/>
                  <a:gd name="T9" fmla="*/ 5 h 733"/>
                  <a:gd name="T10" fmla="*/ 133 w 133"/>
                  <a:gd name="T11" fmla="*/ 0 h 733"/>
                </a:gdLst>
                <a:ahLst/>
                <a:cxnLst>
                  <a:cxn ang="0">
                    <a:pos x="T0" y="T1"/>
                  </a:cxn>
                  <a:cxn ang="0">
                    <a:pos x="T2" y="T3"/>
                  </a:cxn>
                  <a:cxn ang="0">
                    <a:pos x="T4" y="T5"/>
                  </a:cxn>
                  <a:cxn ang="0">
                    <a:pos x="T6" y="T7"/>
                  </a:cxn>
                  <a:cxn ang="0">
                    <a:pos x="T8" y="T9"/>
                  </a:cxn>
                  <a:cxn ang="0">
                    <a:pos x="T10" y="T11"/>
                  </a:cxn>
                </a:cxnLst>
                <a:rect l="0" t="0" r="r" b="b"/>
                <a:pathLst>
                  <a:path w="133" h="733">
                    <a:moveTo>
                      <a:pt x="133" y="0"/>
                    </a:moveTo>
                    <a:lnTo>
                      <a:pt x="0" y="0"/>
                    </a:lnTo>
                    <a:lnTo>
                      <a:pt x="0" y="733"/>
                    </a:lnTo>
                    <a:lnTo>
                      <a:pt x="133" y="733"/>
                    </a:lnTo>
                    <a:lnTo>
                      <a:pt x="133" y="5"/>
                    </a:lnTo>
                    <a:lnTo>
                      <a:pt x="133" y="0"/>
                    </a:lnTo>
                    <a:close/>
                  </a:path>
                </a:pathLst>
              </a:custGeom>
              <a:solidFill>
                <a:srgbClr val="E4B974"/>
              </a:solidFill>
              <a:ln>
                <a:noFill/>
              </a:ln>
              <a:extLst>
                <a:ext uri="{91240B29-F687-4F45-9708-019B960494DF}">
                  <a14:hiddenLine xmlns:a14="http://schemas.microsoft.com/office/drawing/2010/main" w="9525">
                    <a:solidFill>
                      <a:srgbClr val="000000"/>
                    </a:solidFill>
                    <a:round/>
                  </a14:hiddenLine>
                </a:ext>
              </a:extLst>
            </p:spPr>
            <p:txBody>
              <a:bodyPr vert="horz" wrap="square" lIns="42863" tIns="21431" rIns="42863" bIns="21431" numCol="1" anchor="t" anchorCtr="0" compatLnSpc="1"/>
              <a:lstStyle/>
              <a:p>
                <a:endParaRPr lang="en-IN" sz="845" dirty="0">
                  <a:cs typeface="+mn-ea"/>
                  <a:sym typeface="+mn-lt"/>
                </a:endParaRPr>
              </a:p>
            </p:txBody>
          </p:sp>
        </p:grpSp>
      </p:grpSp>
      <p:grpSp>
        <p:nvGrpSpPr>
          <p:cNvPr id="3" name="Group 2"/>
          <p:cNvGrpSpPr/>
          <p:nvPr/>
        </p:nvGrpSpPr>
        <p:grpSpPr>
          <a:xfrm>
            <a:off x="3278198" y="1938877"/>
            <a:ext cx="1237086" cy="1679341"/>
            <a:chOff x="6978406" y="4136270"/>
            <a:chExt cx="2639117" cy="3582593"/>
          </a:xfrm>
          <a:solidFill>
            <a:schemeClr val="bg1">
              <a:lumMod val="85000"/>
            </a:schemeClr>
          </a:solidFill>
        </p:grpSpPr>
        <p:grpSp>
          <p:nvGrpSpPr>
            <p:cNvPr id="32" name="Group 31"/>
            <p:cNvGrpSpPr/>
            <p:nvPr/>
          </p:nvGrpSpPr>
          <p:grpSpPr>
            <a:xfrm>
              <a:off x="6978406" y="4136270"/>
              <a:ext cx="2639117" cy="2996084"/>
              <a:chOff x="6795395" y="5739656"/>
              <a:chExt cx="2639117" cy="2996084"/>
            </a:xfrm>
            <a:grpFill/>
            <a:effectLst/>
          </p:grpSpPr>
          <p:sp>
            <p:nvSpPr>
              <p:cNvPr id="36" name="Freeform: Shape 35"/>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37" name="Isosceles Triangle 36"/>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grpSp>
        <p:pic>
          <p:nvPicPr>
            <p:cNvPr id="38" name="Picture 37"/>
            <p:cNvPicPr>
              <a:picLocks noChangeAspect="1"/>
            </p:cNvPicPr>
            <p:nvPr/>
          </p:nvPicPr>
          <p:blipFill>
            <a:blip r:embed="rId2" cstate="screen"/>
            <a:stretch>
              <a:fillRect/>
            </a:stretch>
          </p:blipFill>
          <p:spPr>
            <a:xfrm>
              <a:off x="6978427" y="5918863"/>
              <a:ext cx="30375" cy="1800000"/>
            </a:xfrm>
            <a:prstGeom prst="rect">
              <a:avLst/>
            </a:prstGeom>
            <a:grpFill/>
          </p:spPr>
        </p:pic>
      </p:grpSp>
      <p:grpSp>
        <p:nvGrpSpPr>
          <p:cNvPr id="4" name="Group 3"/>
          <p:cNvGrpSpPr/>
          <p:nvPr/>
        </p:nvGrpSpPr>
        <p:grpSpPr>
          <a:xfrm>
            <a:off x="4636628" y="1938877"/>
            <a:ext cx="1238105" cy="1679341"/>
            <a:chOff x="9876393" y="4136270"/>
            <a:chExt cx="2641290" cy="3582593"/>
          </a:xfrm>
          <a:solidFill>
            <a:schemeClr val="bg1">
              <a:lumMod val="85000"/>
            </a:schemeClr>
          </a:solidFill>
        </p:grpSpPr>
        <p:grpSp>
          <p:nvGrpSpPr>
            <p:cNvPr id="33" name="Group 32"/>
            <p:cNvGrpSpPr/>
            <p:nvPr/>
          </p:nvGrpSpPr>
          <p:grpSpPr>
            <a:xfrm flipH="1">
              <a:off x="9876393" y="4136270"/>
              <a:ext cx="2639117" cy="2996084"/>
              <a:chOff x="6795395" y="5739656"/>
              <a:chExt cx="2639117" cy="2996084"/>
            </a:xfrm>
            <a:grpFill/>
          </p:grpSpPr>
          <p:sp>
            <p:nvSpPr>
              <p:cNvPr id="34" name="Freeform: Shape 33"/>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35" name="Isosceles Triangle 34"/>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grpSp>
        <p:pic>
          <p:nvPicPr>
            <p:cNvPr id="42" name="Picture 41"/>
            <p:cNvPicPr>
              <a:picLocks noChangeAspect="1"/>
            </p:cNvPicPr>
            <p:nvPr/>
          </p:nvPicPr>
          <p:blipFill>
            <a:blip r:embed="rId2" cstate="screen"/>
            <a:stretch>
              <a:fillRect/>
            </a:stretch>
          </p:blipFill>
          <p:spPr>
            <a:xfrm flipH="1">
              <a:off x="12487308" y="5918863"/>
              <a:ext cx="30375" cy="1800000"/>
            </a:xfrm>
            <a:prstGeom prst="rect">
              <a:avLst/>
            </a:prstGeom>
            <a:grpFill/>
          </p:spPr>
        </p:pic>
      </p:grpSp>
      <p:sp>
        <p:nvSpPr>
          <p:cNvPr id="51" name="Rectangle 50"/>
          <p:cNvSpPr/>
          <p:nvPr/>
        </p:nvSpPr>
        <p:spPr>
          <a:xfrm>
            <a:off x="3255048" y="3000902"/>
            <a:ext cx="470414" cy="669414"/>
          </a:xfrm>
          <a:prstGeom prst="rect">
            <a:avLst/>
          </a:prstGeom>
        </p:spPr>
        <p:txBody>
          <a:bodyPr wrap="square">
            <a:spAutoFit/>
          </a:bodyPr>
          <a:lstStyle/>
          <a:p>
            <a:pPr algn="ctr"/>
            <a:r>
              <a:rPr lang="en-US" sz="1875" b="1" dirty="0">
                <a:solidFill>
                  <a:schemeClr val="bg1"/>
                </a:solidFill>
                <a:effectLst>
                  <a:outerShdw blurRad="279400" dist="127000" dir="2700000" algn="tl" rotWithShape="0">
                    <a:schemeClr val="bg1">
                      <a:lumMod val="50000"/>
                      <a:alpha val="40000"/>
                    </a:schemeClr>
                  </a:outerShdw>
                </a:effectLst>
                <a:cs typeface="+mn-ea"/>
                <a:sym typeface="+mn-lt"/>
              </a:rPr>
              <a:t>03</a:t>
            </a:r>
          </a:p>
        </p:txBody>
      </p:sp>
      <p:sp>
        <p:nvSpPr>
          <p:cNvPr id="53" name="Rectangle 52"/>
          <p:cNvSpPr/>
          <p:nvPr/>
        </p:nvSpPr>
        <p:spPr>
          <a:xfrm>
            <a:off x="5444395" y="3000902"/>
            <a:ext cx="470414" cy="669414"/>
          </a:xfrm>
          <a:prstGeom prst="rect">
            <a:avLst/>
          </a:prstGeom>
        </p:spPr>
        <p:txBody>
          <a:bodyPr wrap="square">
            <a:spAutoFit/>
          </a:bodyPr>
          <a:lstStyle/>
          <a:p>
            <a:pPr algn="ctr"/>
            <a:r>
              <a:rPr lang="en-US" sz="1875" b="1" dirty="0">
                <a:solidFill>
                  <a:schemeClr val="bg1"/>
                </a:solidFill>
                <a:effectLst>
                  <a:outerShdw blurRad="279400" dist="127000" dir="2700000" algn="tl" rotWithShape="0">
                    <a:schemeClr val="bg1">
                      <a:lumMod val="50000"/>
                      <a:alpha val="40000"/>
                    </a:schemeClr>
                  </a:outerShdw>
                </a:effectLst>
                <a:cs typeface="+mn-ea"/>
                <a:sym typeface="+mn-lt"/>
              </a:rPr>
              <a:t>04</a:t>
            </a:r>
          </a:p>
        </p:txBody>
      </p:sp>
      <p:grpSp>
        <p:nvGrpSpPr>
          <p:cNvPr id="25" name="Group 24"/>
          <p:cNvGrpSpPr/>
          <p:nvPr/>
        </p:nvGrpSpPr>
        <p:grpSpPr>
          <a:xfrm>
            <a:off x="4272347" y="2283192"/>
            <a:ext cx="598289" cy="1128274"/>
            <a:chOff x="8723330" y="5892056"/>
            <a:chExt cx="1276350" cy="2406984"/>
          </a:xfrm>
          <a:solidFill>
            <a:srgbClr val="5877B6"/>
          </a:solidFill>
          <a:effectLst>
            <a:outerShdw blurRad="292100" dist="317500" dir="16200000" sx="95000" sy="95000" rotWithShape="0">
              <a:prstClr val="black">
                <a:alpha val="40000"/>
              </a:prstClr>
            </a:outerShdw>
          </a:effectLst>
        </p:grpSpPr>
        <p:sp>
          <p:nvSpPr>
            <p:cNvPr id="23" name="Rectangle 22"/>
            <p:cNvSpPr/>
            <p:nvPr/>
          </p:nvSpPr>
          <p:spPr>
            <a:xfrm>
              <a:off x="8963836" y="6513650"/>
              <a:ext cx="795338" cy="1785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24" name="Isosceles Triangle 23"/>
            <p:cNvSpPr/>
            <p:nvPr/>
          </p:nvSpPr>
          <p:spPr>
            <a:xfrm>
              <a:off x="8723330" y="58920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grpSp>
      <p:grpSp>
        <p:nvGrpSpPr>
          <p:cNvPr id="6" name="Group 5"/>
          <p:cNvGrpSpPr/>
          <p:nvPr/>
        </p:nvGrpSpPr>
        <p:grpSpPr>
          <a:xfrm>
            <a:off x="3278198" y="2755259"/>
            <a:ext cx="1237086" cy="1673784"/>
            <a:chOff x="6978406" y="5877886"/>
            <a:chExt cx="2639117" cy="3570739"/>
          </a:xfrm>
          <a:solidFill>
            <a:schemeClr val="accent2"/>
          </a:solidFill>
        </p:grpSpPr>
        <p:grpSp>
          <p:nvGrpSpPr>
            <p:cNvPr id="19" name="Group 18"/>
            <p:cNvGrpSpPr/>
            <p:nvPr/>
          </p:nvGrpSpPr>
          <p:grpSpPr>
            <a:xfrm>
              <a:off x="6978406" y="5877886"/>
              <a:ext cx="2639117" cy="2996084"/>
              <a:chOff x="6795395" y="5739656"/>
              <a:chExt cx="2639117" cy="2996084"/>
            </a:xfrm>
            <a:grpFill/>
            <a:effectLst/>
          </p:grpSpPr>
          <p:sp>
            <p:nvSpPr>
              <p:cNvPr id="16" name="Freeform: Shape 15"/>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18" name="Isosceles Triangle 17"/>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dirty="0">
                  <a:cs typeface="+mn-ea"/>
                  <a:sym typeface="+mn-lt"/>
                </a:endParaRPr>
              </a:p>
            </p:txBody>
          </p:sp>
        </p:grpSp>
        <p:pic>
          <p:nvPicPr>
            <p:cNvPr id="39" name="Picture 38"/>
            <p:cNvPicPr>
              <a:picLocks noChangeAspect="1"/>
            </p:cNvPicPr>
            <p:nvPr/>
          </p:nvPicPr>
          <p:blipFill>
            <a:blip r:embed="rId2" cstate="screen"/>
            <a:stretch>
              <a:fillRect/>
            </a:stretch>
          </p:blipFill>
          <p:spPr>
            <a:xfrm>
              <a:off x="6978427" y="7648625"/>
              <a:ext cx="30375" cy="1800000"/>
            </a:xfrm>
            <a:prstGeom prst="rect">
              <a:avLst/>
            </a:prstGeom>
            <a:grpFill/>
          </p:spPr>
        </p:pic>
      </p:grpSp>
      <p:grpSp>
        <p:nvGrpSpPr>
          <p:cNvPr id="5" name="Group 4"/>
          <p:cNvGrpSpPr/>
          <p:nvPr/>
        </p:nvGrpSpPr>
        <p:grpSpPr>
          <a:xfrm>
            <a:off x="4636628" y="2755259"/>
            <a:ext cx="1238105" cy="1673784"/>
            <a:chOff x="9876393" y="5877886"/>
            <a:chExt cx="2641290" cy="3570739"/>
          </a:xfrm>
          <a:solidFill>
            <a:schemeClr val="accent2"/>
          </a:solidFill>
        </p:grpSpPr>
        <p:grpSp>
          <p:nvGrpSpPr>
            <p:cNvPr id="20" name="Group 19"/>
            <p:cNvGrpSpPr/>
            <p:nvPr/>
          </p:nvGrpSpPr>
          <p:grpSpPr>
            <a:xfrm flipH="1">
              <a:off x="9876393" y="5877886"/>
              <a:ext cx="2639117" cy="2996084"/>
              <a:chOff x="6795395" y="5739656"/>
              <a:chExt cx="2639117" cy="2996084"/>
            </a:xfrm>
            <a:grpFill/>
          </p:grpSpPr>
          <p:sp>
            <p:nvSpPr>
              <p:cNvPr id="21" name="Freeform: Shape 20"/>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sp>
            <p:nvSpPr>
              <p:cNvPr id="22" name="Isosceles Triangle 21"/>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5">
                  <a:cs typeface="+mn-ea"/>
                  <a:sym typeface="+mn-lt"/>
                </a:endParaRPr>
              </a:p>
            </p:txBody>
          </p:sp>
        </p:grpSp>
        <p:pic>
          <p:nvPicPr>
            <p:cNvPr id="43" name="Picture 42"/>
            <p:cNvPicPr>
              <a:picLocks noChangeAspect="1"/>
            </p:cNvPicPr>
            <p:nvPr/>
          </p:nvPicPr>
          <p:blipFill>
            <a:blip r:embed="rId2" cstate="screen"/>
            <a:stretch>
              <a:fillRect/>
            </a:stretch>
          </p:blipFill>
          <p:spPr>
            <a:xfrm flipH="1">
              <a:off x="12487308" y="7648625"/>
              <a:ext cx="30375" cy="1800000"/>
            </a:xfrm>
            <a:prstGeom prst="rect">
              <a:avLst/>
            </a:prstGeom>
            <a:grpFill/>
          </p:spPr>
        </p:pic>
      </p:grpSp>
      <p:sp>
        <p:nvSpPr>
          <p:cNvPr id="50" name="Rectangle 49"/>
          <p:cNvSpPr/>
          <p:nvPr/>
        </p:nvSpPr>
        <p:spPr>
          <a:xfrm>
            <a:off x="3255048" y="3804911"/>
            <a:ext cx="470414" cy="669414"/>
          </a:xfrm>
          <a:prstGeom prst="rect">
            <a:avLst/>
          </a:prstGeom>
        </p:spPr>
        <p:txBody>
          <a:bodyPr wrap="square">
            <a:spAutoFit/>
          </a:bodyPr>
          <a:lstStyle/>
          <a:p>
            <a:pPr algn="ctr"/>
            <a:r>
              <a:rPr lang="en-US" sz="1875" b="1" dirty="0">
                <a:solidFill>
                  <a:schemeClr val="bg1"/>
                </a:solidFill>
                <a:effectLst>
                  <a:outerShdw blurRad="279400" dist="127000" dir="2700000" algn="tl" rotWithShape="0">
                    <a:schemeClr val="bg1">
                      <a:lumMod val="50000"/>
                      <a:alpha val="40000"/>
                    </a:schemeClr>
                  </a:outerShdw>
                </a:effectLst>
                <a:cs typeface="+mn-ea"/>
                <a:sym typeface="+mn-lt"/>
              </a:rPr>
              <a:t>01</a:t>
            </a:r>
          </a:p>
        </p:txBody>
      </p:sp>
      <p:sp>
        <p:nvSpPr>
          <p:cNvPr id="52" name="Rectangle 51"/>
          <p:cNvSpPr/>
          <p:nvPr/>
        </p:nvSpPr>
        <p:spPr>
          <a:xfrm>
            <a:off x="5444395" y="3804911"/>
            <a:ext cx="470414" cy="669414"/>
          </a:xfrm>
          <a:prstGeom prst="rect">
            <a:avLst/>
          </a:prstGeom>
        </p:spPr>
        <p:txBody>
          <a:bodyPr wrap="square">
            <a:spAutoFit/>
          </a:bodyPr>
          <a:lstStyle/>
          <a:p>
            <a:pPr algn="ctr"/>
            <a:r>
              <a:rPr lang="en-US" sz="1875" b="1" dirty="0">
                <a:solidFill>
                  <a:schemeClr val="bg1"/>
                </a:solidFill>
                <a:effectLst>
                  <a:outerShdw blurRad="279400" dist="127000" dir="2700000" algn="tl" rotWithShape="0">
                    <a:schemeClr val="bg1">
                      <a:lumMod val="50000"/>
                      <a:alpha val="40000"/>
                    </a:schemeClr>
                  </a:outerShdw>
                </a:effectLst>
                <a:cs typeface="+mn-ea"/>
                <a:sym typeface="+mn-lt"/>
              </a:rPr>
              <a:t>02</a:t>
            </a:r>
          </a:p>
        </p:txBody>
      </p:sp>
      <p:sp>
        <p:nvSpPr>
          <p:cNvPr id="62" name="矩形 61"/>
          <p:cNvSpPr/>
          <p:nvPr/>
        </p:nvSpPr>
        <p:spPr>
          <a:xfrm>
            <a:off x="96907" y="283800"/>
            <a:ext cx="4215660" cy="707886"/>
          </a:xfrm>
          <a:prstGeom prst="rect">
            <a:avLst/>
          </a:prstGeom>
        </p:spPr>
        <p:txBody>
          <a:bodyPr wrap="square">
            <a:spAutoFit/>
          </a:bodyPr>
          <a:lstStyle/>
          <a:p>
            <a:endParaRPr lang="en-US" altLang="zh-CN" sz="2000" b="1" dirty="0">
              <a:gradFill>
                <a:gsLst>
                  <a:gs pos="100000">
                    <a:srgbClr val="465E96"/>
                  </a:gs>
                  <a:gs pos="0">
                    <a:srgbClr val="5877B6">
                      <a:lumMod val="80000"/>
                      <a:lumOff val="20000"/>
                    </a:srgbClr>
                  </a:gs>
                </a:gsLst>
                <a:lin ang="5400000" scaled="0"/>
              </a:gradFill>
              <a:cs typeface="+mn-ea"/>
              <a:sym typeface="+mn-lt"/>
            </a:endParaRPr>
          </a:p>
          <a:p>
            <a:r>
              <a:rPr lang="en-US" altLang="zh-CN" sz="2000" b="1" dirty="0">
                <a:gradFill>
                  <a:gsLst>
                    <a:gs pos="100000">
                      <a:srgbClr val="465E96"/>
                    </a:gs>
                    <a:gs pos="0">
                      <a:srgbClr val="5877B6">
                        <a:lumMod val="80000"/>
                        <a:lumOff val="20000"/>
                      </a:srgbClr>
                    </a:gs>
                  </a:gsLst>
                  <a:lin ang="5400000" scaled="0"/>
                </a:gradFill>
                <a:cs typeface="+mn-ea"/>
                <a:sym typeface="+mn-lt"/>
              </a:rPr>
              <a:t>3.2Seasonality</a:t>
            </a:r>
            <a:r>
              <a:rPr lang="zh-CN" altLang="en-US" sz="2000" b="1" dirty="0">
                <a:gradFill>
                  <a:gsLst>
                    <a:gs pos="100000">
                      <a:srgbClr val="465E96"/>
                    </a:gs>
                    <a:gs pos="0">
                      <a:srgbClr val="5877B6">
                        <a:lumMod val="80000"/>
                        <a:lumOff val="20000"/>
                      </a:srgbClr>
                    </a:gs>
                  </a:gsLst>
                  <a:lin ang="5400000" scaled="0"/>
                </a:gradFill>
                <a:cs typeface="+mn-ea"/>
                <a:sym typeface="+mn-lt"/>
              </a:rPr>
              <a:t>（傅立叶级数模拟）</a:t>
            </a:r>
            <a:endParaRPr lang="en-US" altLang="zh-CN" sz="2000" b="1" dirty="0">
              <a:gradFill>
                <a:gsLst>
                  <a:gs pos="100000">
                    <a:srgbClr val="465E96"/>
                  </a:gs>
                  <a:gs pos="0">
                    <a:srgbClr val="5877B6">
                      <a:lumMod val="80000"/>
                      <a:lumOff val="20000"/>
                    </a:srgbClr>
                  </a:gs>
                </a:gsLst>
                <a:lin ang="5400000" scaled="0"/>
              </a:gradFill>
              <a:cs typeface="+mn-ea"/>
              <a:sym typeface="+mn-lt"/>
            </a:endParaRPr>
          </a:p>
        </p:txBody>
      </p:sp>
      <p:sp>
        <p:nvSpPr>
          <p:cNvPr id="11" name="文本框 10"/>
          <p:cNvSpPr txBox="1"/>
          <p:nvPr/>
        </p:nvSpPr>
        <p:spPr>
          <a:xfrm>
            <a:off x="419796" y="1540275"/>
            <a:ext cx="2857015" cy="2492990"/>
          </a:xfrm>
          <a:prstGeom prst="rect">
            <a:avLst/>
          </a:prstGeom>
          <a:noFill/>
        </p:spPr>
        <p:txBody>
          <a:bodyPr wrap="square" rtlCol="0">
            <a:spAutoFit/>
          </a:bodyPr>
          <a:lstStyle/>
          <a:p>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en-US" altLang="zh-CN" sz="1200" b="1" spc="100" dirty="0">
                <a:solidFill>
                  <a:schemeClr val="tx1">
                    <a:lumMod val="65000"/>
                    <a:lumOff val="35000"/>
                  </a:schemeClr>
                </a:solidFill>
                <a:cs typeface="+mn-ea"/>
              </a:rPr>
              <a:t>P</a:t>
            </a:r>
            <a:r>
              <a:rPr lang="zh-CN" altLang="en-US" sz="1200" b="1" spc="100" dirty="0">
                <a:solidFill>
                  <a:schemeClr val="tx1">
                    <a:lumMod val="65000"/>
                    <a:lumOff val="35000"/>
                  </a:schemeClr>
                </a:solidFill>
                <a:cs typeface="+mn-ea"/>
              </a:rPr>
              <a:t>：时间序列的周期</a:t>
            </a:r>
            <a:r>
              <a:rPr lang="en-US" altLang="zh-CN" sz="1200" b="1" spc="100" dirty="0">
                <a:solidFill>
                  <a:schemeClr val="tx1">
                    <a:lumMod val="65000"/>
                    <a:lumOff val="35000"/>
                  </a:schemeClr>
                </a:solidFill>
                <a:cs typeface="+mn-ea"/>
              </a:rPr>
              <a:t>(P = 365.25</a:t>
            </a:r>
            <a:r>
              <a:rPr lang="zh-CN" altLang="en-US" sz="1200" b="1" spc="100" dirty="0">
                <a:solidFill>
                  <a:schemeClr val="tx1">
                    <a:lumMod val="65000"/>
                    <a:lumOff val="35000"/>
                  </a:schemeClr>
                </a:solidFill>
                <a:cs typeface="+mn-ea"/>
              </a:rPr>
              <a:t>表示年度数据，</a:t>
            </a:r>
            <a:r>
              <a:rPr lang="en-US" altLang="zh-CN" sz="1200" b="1" spc="100" dirty="0">
                <a:solidFill>
                  <a:schemeClr val="tx1">
                    <a:lumMod val="65000"/>
                    <a:lumOff val="35000"/>
                  </a:schemeClr>
                </a:solidFill>
                <a:cs typeface="+mn-ea"/>
              </a:rPr>
              <a:t>P = 7</a:t>
            </a:r>
            <a:r>
              <a:rPr lang="zh-CN" altLang="en-US" sz="1200" b="1" spc="100" dirty="0">
                <a:solidFill>
                  <a:schemeClr val="tx1">
                    <a:lumMod val="65000"/>
                    <a:lumOff val="35000"/>
                  </a:schemeClr>
                </a:solidFill>
                <a:cs typeface="+mn-ea"/>
              </a:rPr>
              <a:t>表示周数据</a:t>
            </a:r>
            <a:r>
              <a:rPr lang="en-US" altLang="zh-CN" sz="1200" b="1" spc="100" dirty="0">
                <a:solidFill>
                  <a:schemeClr val="tx1">
                    <a:lumMod val="65000"/>
                    <a:lumOff val="35000"/>
                  </a:schemeClr>
                </a:solidFill>
                <a:cs typeface="+mn-ea"/>
              </a:rPr>
              <a:t>)</a:t>
            </a:r>
            <a:r>
              <a:rPr lang="zh-CN" altLang="en-US" sz="1200" b="1" spc="100" dirty="0">
                <a:solidFill>
                  <a:schemeClr val="tx1">
                    <a:lumMod val="65000"/>
                    <a:lumOff val="35000"/>
                  </a:schemeClr>
                </a:solidFill>
                <a:cs typeface="+mn-ea"/>
              </a:rPr>
              <a:t>。</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就作者的经验而言，以年为周期的序列，</a:t>
            </a:r>
            <a:r>
              <a:rPr lang="en-US" altLang="zh-CN" sz="1200" b="1" spc="100" dirty="0">
                <a:solidFill>
                  <a:schemeClr val="tx1">
                    <a:lumMod val="65000"/>
                    <a:lumOff val="35000"/>
                  </a:schemeClr>
                </a:solidFill>
                <a:cs typeface="+mn-ea"/>
              </a:rPr>
              <a:t>N=10</a:t>
            </a:r>
            <a:r>
              <a:rPr lang="zh-CN" altLang="en-US" sz="1200" b="1" spc="100" dirty="0">
                <a:solidFill>
                  <a:schemeClr val="tx1">
                    <a:lumMod val="65000"/>
                    <a:lumOff val="35000"/>
                  </a:schemeClr>
                </a:solidFill>
                <a:cs typeface="+mn-ea"/>
              </a:rPr>
              <a:t>，以周为周期的序列</a:t>
            </a:r>
            <a:r>
              <a:rPr lang="en-US" altLang="zh-CN" sz="1200" b="1" spc="100" dirty="0">
                <a:solidFill>
                  <a:schemeClr val="tx1">
                    <a:lumMod val="65000"/>
                    <a:lumOff val="35000"/>
                  </a:schemeClr>
                </a:solidFill>
                <a:cs typeface="+mn-ea"/>
              </a:rPr>
              <a:t>N=3.</a:t>
            </a:r>
          </a:p>
          <a:p>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向量表示形式：</a:t>
            </a:r>
            <a:r>
              <a:rPr lang="en-US" altLang="zh-CN" sz="1200" b="1" spc="100" dirty="0">
                <a:solidFill>
                  <a:schemeClr val="tx1">
                    <a:lumMod val="65000"/>
                    <a:lumOff val="35000"/>
                  </a:schemeClr>
                </a:solidFill>
                <a:cs typeface="+mn-ea"/>
              </a:rPr>
              <a:t>s(t) = X(t)</a:t>
            </a:r>
            <a:r>
              <a:rPr lang="el-GR" altLang="zh-CN" sz="1200" b="1" spc="100" dirty="0">
                <a:solidFill>
                  <a:schemeClr val="tx1">
                    <a:lumMod val="65000"/>
                    <a:lumOff val="35000"/>
                  </a:schemeClr>
                </a:solidFill>
                <a:cs typeface="+mn-ea"/>
              </a:rPr>
              <a:t>β</a:t>
            </a:r>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其中</a:t>
            </a:r>
            <a:r>
              <a:rPr lang="el-GR" altLang="zh-CN" sz="1200" b="1" spc="100" dirty="0">
                <a:solidFill>
                  <a:schemeClr val="tx1">
                    <a:lumMod val="65000"/>
                    <a:lumOff val="35000"/>
                  </a:schemeClr>
                </a:solidFill>
                <a:cs typeface="+mn-ea"/>
              </a:rPr>
              <a:t>β</a:t>
            </a:r>
            <a:r>
              <a:rPr lang="en-US" altLang="zh-CN" sz="1200" b="1" spc="100" dirty="0">
                <a:solidFill>
                  <a:schemeClr val="tx1">
                    <a:lumMod val="65000"/>
                    <a:lumOff val="35000"/>
                  </a:schemeClr>
                </a:solidFill>
                <a:cs typeface="+mn-ea"/>
              </a:rPr>
              <a:t>=[a1, b1, . . . , </a:t>
            </a:r>
            <a:r>
              <a:rPr lang="en-US" altLang="zh-CN" sz="1200" b="1" spc="100" dirty="0" err="1">
                <a:solidFill>
                  <a:schemeClr val="tx1">
                    <a:lumMod val="65000"/>
                    <a:lumOff val="35000"/>
                  </a:schemeClr>
                </a:solidFill>
                <a:cs typeface="+mn-ea"/>
              </a:rPr>
              <a:t>aN</a:t>
            </a:r>
            <a:r>
              <a:rPr lang="en-US" altLang="zh-CN" sz="1200" b="1" spc="100" dirty="0">
                <a:solidFill>
                  <a:schemeClr val="tx1">
                    <a:lumMod val="65000"/>
                    <a:lumOff val="35000"/>
                  </a:schemeClr>
                </a:solidFill>
                <a:cs typeface="+mn-ea"/>
              </a:rPr>
              <a:t>, </a:t>
            </a:r>
            <a:r>
              <a:rPr lang="en-US" altLang="zh-CN" sz="1200" b="1" spc="100" dirty="0" err="1">
                <a:solidFill>
                  <a:schemeClr val="tx1">
                    <a:lumMod val="65000"/>
                    <a:lumOff val="35000"/>
                  </a:schemeClr>
                </a:solidFill>
                <a:cs typeface="+mn-ea"/>
              </a:rPr>
              <a:t>bN</a:t>
            </a:r>
            <a:r>
              <a:rPr lang="en-US" altLang="zh-CN" sz="1200" b="1" spc="100" dirty="0">
                <a:solidFill>
                  <a:schemeClr val="tx1">
                    <a:lumMod val="65000"/>
                    <a:lumOff val="35000"/>
                  </a:schemeClr>
                </a:solidFill>
                <a:cs typeface="+mn-ea"/>
              </a:rPr>
              <a:t>]T</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88" y="1399877"/>
            <a:ext cx="3267531" cy="590632"/>
          </a:xfrm>
          <a:prstGeom prst="rect">
            <a:avLst/>
          </a:prstGeom>
        </p:spPr>
      </p:pic>
      <p:sp>
        <p:nvSpPr>
          <p:cNvPr id="65" name="矩形 64"/>
          <p:cNvSpPr/>
          <p:nvPr/>
        </p:nvSpPr>
        <p:spPr>
          <a:xfrm>
            <a:off x="5679602" y="293256"/>
            <a:ext cx="3316040" cy="707886"/>
          </a:xfrm>
          <a:prstGeom prst="rect">
            <a:avLst/>
          </a:prstGeom>
        </p:spPr>
        <p:txBody>
          <a:bodyPr wrap="square">
            <a:spAutoFit/>
          </a:bodyPr>
          <a:lstStyle/>
          <a:p>
            <a:endParaRPr lang="en-US" altLang="zh-CN" sz="2000" b="1" dirty="0">
              <a:gradFill>
                <a:gsLst>
                  <a:gs pos="100000">
                    <a:srgbClr val="465E96"/>
                  </a:gs>
                  <a:gs pos="0">
                    <a:srgbClr val="5877B6">
                      <a:lumMod val="80000"/>
                      <a:lumOff val="20000"/>
                    </a:srgbClr>
                  </a:gs>
                </a:gsLst>
                <a:lin ang="5400000" scaled="0"/>
              </a:gradFill>
              <a:cs typeface="+mn-ea"/>
              <a:sym typeface="+mn-lt"/>
            </a:endParaRPr>
          </a:p>
          <a:p>
            <a:r>
              <a:rPr lang="en-US" altLang="zh-CN" sz="2000" b="1" dirty="0">
                <a:gradFill>
                  <a:gsLst>
                    <a:gs pos="100000">
                      <a:srgbClr val="465E96"/>
                    </a:gs>
                    <a:gs pos="0">
                      <a:srgbClr val="5877B6">
                        <a:lumMod val="80000"/>
                        <a:lumOff val="20000"/>
                      </a:srgbClr>
                    </a:gs>
                  </a:gsLst>
                  <a:lin ang="5400000" scaled="0"/>
                </a:gradFill>
                <a:cs typeface="+mn-ea"/>
                <a:sym typeface="+mn-lt"/>
              </a:rPr>
              <a:t>3.3Holidays and Events</a:t>
            </a:r>
          </a:p>
        </p:txBody>
      </p:sp>
      <p:sp>
        <p:nvSpPr>
          <p:cNvPr id="13" name="文本框 12"/>
          <p:cNvSpPr txBox="1"/>
          <p:nvPr/>
        </p:nvSpPr>
        <p:spPr>
          <a:xfrm>
            <a:off x="6235378" y="1504756"/>
            <a:ext cx="2661196" cy="1015663"/>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全球或者特定国家的事件或者假日的列表，除此之外用户可以自己设置。</a:t>
            </a:r>
            <a:endParaRPr lang="en-US" altLang="zh-CN" sz="1200" b="1" spc="100" dirty="0">
              <a:solidFill>
                <a:schemeClr val="tx1">
                  <a:lumMod val="65000"/>
                  <a:lumOff val="35000"/>
                </a:schemeClr>
              </a:solidFill>
              <a:cs typeface="+mn-ea"/>
            </a:endParaRPr>
          </a:p>
          <a:p>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假设假期的影响是独立的</a:t>
            </a:r>
          </a:p>
        </p:txBody>
      </p: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971" y="2506163"/>
            <a:ext cx="2438740" cy="390580"/>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2051" y="2841815"/>
            <a:ext cx="1609936" cy="409632"/>
          </a:xfrm>
          <a:prstGeom prst="rect">
            <a:avLst/>
          </a:prstGeom>
        </p:spPr>
      </p:pic>
      <p:sp>
        <p:nvSpPr>
          <p:cNvPr id="17" name="文本框 16"/>
          <p:cNvSpPr txBox="1"/>
          <p:nvPr/>
        </p:nvSpPr>
        <p:spPr>
          <a:xfrm>
            <a:off x="6243146" y="3196085"/>
            <a:ext cx="2517289" cy="1200329"/>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对第</a:t>
            </a:r>
            <a:r>
              <a:rPr lang="en-US" altLang="zh-CN" sz="1200" b="1" spc="100" dirty="0" err="1">
                <a:solidFill>
                  <a:schemeClr val="tx1">
                    <a:lumMod val="65000"/>
                    <a:lumOff val="35000"/>
                  </a:schemeClr>
                </a:solidFill>
                <a:cs typeface="+mn-ea"/>
              </a:rPr>
              <a:t>i</a:t>
            </a:r>
            <a:r>
              <a:rPr lang="zh-CN" altLang="en-US" sz="1200" b="1" spc="100" dirty="0">
                <a:solidFill>
                  <a:schemeClr val="tx1">
                    <a:lumMod val="65000"/>
                    <a:lumOff val="35000"/>
                  </a:schemeClr>
                </a:solidFill>
                <a:cs typeface="+mn-ea"/>
              </a:rPr>
              <a:t>个节假日来说，</a:t>
            </a:r>
            <a:r>
              <a:rPr lang="en-US" altLang="zh-CN" sz="1200" b="1" spc="100" dirty="0">
                <a:solidFill>
                  <a:schemeClr val="tx1">
                    <a:lumMod val="65000"/>
                    <a:lumOff val="35000"/>
                  </a:schemeClr>
                </a:solidFill>
                <a:cs typeface="+mn-ea"/>
              </a:rPr>
              <a:t>Di</a:t>
            </a:r>
            <a:r>
              <a:rPr lang="zh-CN" altLang="en-US" sz="1200" b="1" spc="100" dirty="0">
                <a:solidFill>
                  <a:schemeClr val="tx1">
                    <a:lumMod val="65000"/>
                    <a:lumOff val="35000"/>
                  </a:schemeClr>
                </a:solidFill>
                <a:cs typeface="+mn-ea"/>
              </a:rPr>
              <a:t>表示该节假日的前后一段时间，参数</a:t>
            </a:r>
            <a:r>
              <a:rPr lang="en-US" altLang="zh-CN" sz="1200" b="1" spc="100" dirty="0">
                <a:solidFill>
                  <a:schemeClr val="tx1">
                    <a:lumMod val="65000"/>
                    <a:lumOff val="35000"/>
                  </a:schemeClr>
                </a:solidFill>
                <a:cs typeface="+mn-ea"/>
              </a:rPr>
              <a:t>Ki</a:t>
            </a:r>
            <a:r>
              <a:rPr lang="zh-CN" altLang="en-US" sz="1200" b="1" spc="100" dirty="0">
                <a:solidFill>
                  <a:schemeClr val="tx1">
                    <a:lumMod val="65000"/>
                    <a:lumOff val="35000"/>
                  </a:schemeClr>
                </a:solidFill>
                <a:cs typeface="+mn-ea"/>
              </a:rPr>
              <a:t>表示该节假日的影响范围，上面假设有</a:t>
            </a:r>
            <a:r>
              <a:rPr lang="en-US" altLang="zh-CN" sz="1200" b="1" spc="100" dirty="0">
                <a:solidFill>
                  <a:schemeClr val="tx1">
                    <a:lumMod val="65000"/>
                    <a:lumOff val="35000"/>
                  </a:schemeClr>
                </a:solidFill>
                <a:cs typeface="+mn-ea"/>
              </a:rPr>
              <a:t>L</a:t>
            </a:r>
            <a:r>
              <a:rPr lang="zh-CN" altLang="en-US" sz="1200" b="1" spc="100" dirty="0">
                <a:solidFill>
                  <a:schemeClr val="tx1">
                    <a:lumMod val="65000"/>
                    <a:lumOff val="35000"/>
                  </a:schemeClr>
                </a:solidFill>
                <a:cs typeface="+mn-ea"/>
              </a:rPr>
              <a:t>个节假日。（即引入了虚拟变量来估计节假日和事件的影响）</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anim calcmode="lin" valueType="num">
                                      <p:cBhvr>
                                        <p:cTn id="38" dur="500" fill="hold"/>
                                        <p:tgtEl>
                                          <p:spTgt spid="50"/>
                                        </p:tgtEl>
                                        <p:attrNameLst>
                                          <p:attrName>ppt_x</p:attrName>
                                        </p:attrNameLst>
                                      </p:cBhvr>
                                      <p:tavLst>
                                        <p:tav tm="0">
                                          <p:val>
                                            <p:strVal val="#ppt_x"/>
                                          </p:val>
                                        </p:tav>
                                        <p:tav tm="100000">
                                          <p:val>
                                            <p:strVal val="#ppt_x"/>
                                          </p:val>
                                        </p:tav>
                                      </p:tavLst>
                                    </p:anim>
                                    <p:anim calcmode="lin" valueType="num">
                                      <p:cBhvr>
                                        <p:cTn id="39" dur="500" fill="hold"/>
                                        <p:tgtEl>
                                          <p:spTgt spid="5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anim calcmode="lin" valueType="num">
                                      <p:cBhvr>
                                        <p:cTn id="43" dur="500" fill="hold"/>
                                        <p:tgtEl>
                                          <p:spTgt spid="52"/>
                                        </p:tgtEl>
                                        <p:attrNameLst>
                                          <p:attrName>ppt_x</p:attrName>
                                        </p:attrNameLst>
                                      </p:cBhvr>
                                      <p:tavLst>
                                        <p:tav tm="0">
                                          <p:val>
                                            <p:strVal val="#ppt_x"/>
                                          </p:val>
                                        </p:tav>
                                        <p:tav tm="100000">
                                          <p:val>
                                            <p:strVal val="#ppt_x"/>
                                          </p:val>
                                        </p:tav>
                                      </p:tavLst>
                                    </p:anim>
                                    <p:anim calcmode="lin" valueType="num">
                                      <p:cBhvr>
                                        <p:cTn id="44" dur="5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anim calcmode="lin" valueType="num">
                                      <p:cBhvr>
                                        <p:cTn id="48" dur="500" fill="hold"/>
                                        <p:tgtEl>
                                          <p:spTgt spid="51"/>
                                        </p:tgtEl>
                                        <p:attrNameLst>
                                          <p:attrName>ppt_x</p:attrName>
                                        </p:attrNameLst>
                                      </p:cBhvr>
                                      <p:tavLst>
                                        <p:tav tm="0">
                                          <p:val>
                                            <p:strVal val="#ppt_x"/>
                                          </p:val>
                                        </p:tav>
                                        <p:tav tm="100000">
                                          <p:val>
                                            <p:strVal val="#ppt_x"/>
                                          </p:val>
                                        </p:tav>
                                      </p:tavLst>
                                    </p:anim>
                                    <p:anim calcmode="lin" valueType="num">
                                      <p:cBhvr>
                                        <p:cTn id="49" dur="500" fill="hold"/>
                                        <p:tgtEl>
                                          <p:spTgt spid="5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anim calcmode="lin" valueType="num">
                                      <p:cBhvr>
                                        <p:cTn id="53" dur="500" fill="hold"/>
                                        <p:tgtEl>
                                          <p:spTgt spid="53"/>
                                        </p:tgtEl>
                                        <p:attrNameLst>
                                          <p:attrName>ppt_x</p:attrName>
                                        </p:attrNameLst>
                                      </p:cBhvr>
                                      <p:tavLst>
                                        <p:tav tm="0">
                                          <p:val>
                                            <p:strVal val="#ppt_x"/>
                                          </p:val>
                                        </p:tav>
                                        <p:tav tm="100000">
                                          <p:val>
                                            <p:strVal val="#ppt_x"/>
                                          </p:val>
                                        </p:tav>
                                      </p:tavLst>
                                    </p:anim>
                                    <p:anim calcmode="lin" valueType="num">
                                      <p:cBhvr>
                                        <p:cTn id="54"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0"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p:cNvSpPr txBox="1"/>
          <p:nvPr/>
        </p:nvSpPr>
        <p:spPr>
          <a:xfrm>
            <a:off x="113386" y="449810"/>
            <a:ext cx="2648902" cy="461665"/>
          </a:xfrm>
          <a:prstGeom prst="rect">
            <a:avLst/>
          </a:prstGeom>
          <a:noFill/>
        </p:spPr>
        <p:txBody>
          <a:bodyPr wrap="square" rtlCol="0">
            <a:spAutoFit/>
          </a:bodyPr>
          <a:lstStyle/>
          <a:p>
            <a:pPr algn="ct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3.4Model Fitting</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837" y="976090"/>
            <a:ext cx="6268325" cy="3191320"/>
          </a:xfrm>
          <a:prstGeom prst="rect">
            <a:avLst/>
          </a:prstGeom>
        </p:spPr>
      </p:pic>
      <p:cxnSp>
        <p:nvCxnSpPr>
          <p:cNvPr id="5" name="直接连接符 4"/>
          <p:cNvCxnSpPr/>
          <p:nvPr/>
        </p:nvCxnSpPr>
        <p:spPr>
          <a:xfrm flipV="1">
            <a:off x="2648902" y="300375"/>
            <a:ext cx="449300" cy="413710"/>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直接连接符 6"/>
          <p:cNvCxnSpPr/>
          <p:nvPr/>
        </p:nvCxnSpPr>
        <p:spPr>
          <a:xfrm>
            <a:off x="2648902" y="795866"/>
            <a:ext cx="449300" cy="322929"/>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098200" y="311311"/>
            <a:ext cx="3765177" cy="276999"/>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使用</a:t>
            </a:r>
            <a:r>
              <a:rPr lang="en-US" altLang="zh-CN" sz="1200" b="1" spc="100" dirty="0">
                <a:solidFill>
                  <a:schemeClr val="tx1">
                    <a:lumMod val="65000"/>
                    <a:lumOff val="35000"/>
                  </a:schemeClr>
                </a:solidFill>
                <a:cs typeface="+mn-ea"/>
              </a:rPr>
              <a:t>Stan</a:t>
            </a:r>
            <a:r>
              <a:rPr lang="zh-CN" altLang="en-US" sz="1200" b="1" spc="100" dirty="0">
                <a:solidFill>
                  <a:schemeClr val="tx1">
                    <a:lumMod val="65000"/>
                    <a:lumOff val="35000"/>
                  </a:schemeClr>
                </a:solidFill>
                <a:cs typeface="+mn-ea"/>
              </a:rPr>
              <a:t>的</a:t>
            </a:r>
            <a:r>
              <a:rPr lang="en-US" altLang="zh-CN" sz="1200" b="1" spc="100" dirty="0">
                <a:solidFill>
                  <a:schemeClr val="tx1">
                    <a:lumMod val="65000"/>
                    <a:lumOff val="35000"/>
                  </a:schemeClr>
                </a:solidFill>
                <a:cs typeface="+mn-ea"/>
              </a:rPr>
              <a:t>L-BFGS</a:t>
            </a:r>
            <a:r>
              <a:rPr lang="zh-CN" altLang="en-US" sz="1200" b="1" spc="100" dirty="0">
                <a:solidFill>
                  <a:schemeClr val="tx1">
                    <a:lumMod val="65000"/>
                    <a:lumOff val="35000"/>
                  </a:schemeClr>
                </a:solidFill>
                <a:cs typeface="+mn-ea"/>
              </a:rPr>
              <a:t>找到一个最大后验估计</a:t>
            </a:r>
          </a:p>
        </p:txBody>
      </p:sp>
      <p:sp>
        <p:nvSpPr>
          <p:cNvPr id="9" name="文本框 8"/>
          <p:cNvSpPr txBox="1"/>
          <p:nvPr/>
        </p:nvSpPr>
        <p:spPr>
          <a:xfrm>
            <a:off x="3098201" y="807970"/>
            <a:ext cx="4399879" cy="276999"/>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全后验推理将模型参数的不确定性纳入预测的不确定性中</a:t>
            </a:r>
          </a:p>
        </p:txBody>
      </p:sp>
      <p:sp>
        <p:nvSpPr>
          <p:cNvPr id="10" name="文本框 9"/>
          <p:cNvSpPr txBox="1"/>
          <p:nvPr/>
        </p:nvSpPr>
        <p:spPr>
          <a:xfrm>
            <a:off x="1721224" y="4324574"/>
            <a:ext cx="6594437" cy="646331"/>
          </a:xfrm>
          <a:prstGeom prst="rect">
            <a:avLst/>
          </a:prstGeom>
          <a:noFill/>
        </p:spPr>
        <p:txBody>
          <a:bodyPr wrap="square" rtlCol="0">
            <a:spAutoFit/>
          </a:bodyPr>
          <a:lstStyle/>
          <a:p>
            <a:r>
              <a:rPr lang="en-US" altLang="zh-CN" sz="1200" b="1" spc="100" dirty="0">
                <a:solidFill>
                  <a:schemeClr val="tx1">
                    <a:lumMod val="65000"/>
                    <a:lumOff val="35000"/>
                  </a:schemeClr>
                </a:solidFill>
                <a:cs typeface="+mn-ea"/>
              </a:rPr>
              <a:t>Prophet</a:t>
            </a:r>
            <a:r>
              <a:rPr lang="zh-CN" altLang="en-US" sz="1200" b="1" spc="100" dirty="0">
                <a:solidFill>
                  <a:schemeClr val="tx1">
                    <a:lumMod val="65000"/>
                    <a:lumOff val="35000"/>
                  </a:schemeClr>
                </a:solidFill>
                <a:cs typeface="+mn-ea"/>
              </a:rPr>
              <a:t>模型能够预测每周和每年的季节性，不会对第一年的假期下降做出过度反应</a:t>
            </a:r>
            <a:endParaRPr lang="en-US" altLang="zh-CN" sz="1200" b="1" spc="100" dirty="0">
              <a:solidFill>
                <a:schemeClr val="tx1">
                  <a:lumMod val="65000"/>
                  <a:lumOff val="35000"/>
                </a:schemeClr>
              </a:solidFill>
              <a:cs typeface="+mn-ea"/>
            </a:endParaRPr>
          </a:p>
          <a:p>
            <a:r>
              <a:rPr lang="zh-CN" altLang="en-US" sz="1200" spc="100" dirty="0">
                <a:solidFill>
                  <a:schemeClr val="tx1">
                    <a:lumMod val="65000"/>
                    <a:lumOff val="35000"/>
                  </a:schemeClr>
                </a:solidFill>
                <a:cs typeface="+mn-ea"/>
              </a:rPr>
              <a:t>在第一个预测中，</a:t>
            </a:r>
            <a:r>
              <a:rPr lang="en-US" altLang="zh-CN" sz="1200" spc="100" dirty="0">
                <a:solidFill>
                  <a:schemeClr val="tx1">
                    <a:lumMod val="65000"/>
                    <a:lumOff val="35000"/>
                  </a:schemeClr>
                </a:solidFill>
                <a:cs typeface="+mn-ea"/>
              </a:rPr>
              <a:t>Prophet</a:t>
            </a:r>
            <a:r>
              <a:rPr lang="zh-CN" altLang="en-US" sz="1200" spc="100" dirty="0">
                <a:solidFill>
                  <a:schemeClr val="tx1">
                    <a:lumMod val="65000"/>
                    <a:lumOff val="35000"/>
                  </a:schemeClr>
                </a:solidFill>
                <a:cs typeface="+mn-ea"/>
              </a:rPr>
              <a:t>模型只给出一年的数据，对年度季节性稍有过度拟合</a:t>
            </a:r>
            <a:endParaRPr lang="en-US" altLang="zh-CN" sz="1200"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在第三个预测中，模型还没有了解到趋势已经改变</a:t>
            </a:r>
          </a:p>
        </p:txBody>
      </p:sp>
    </p:spTree>
    <p:extLst>
      <p:ext uri="{BB962C8B-B14F-4D97-AF65-F5344CB8AC3E}">
        <p14:creationId xmlns:p14="http://schemas.microsoft.com/office/powerpoint/2010/main" val="40893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p:cNvSpPr txBox="1"/>
          <p:nvPr/>
        </p:nvSpPr>
        <p:spPr>
          <a:xfrm>
            <a:off x="277177" y="334201"/>
            <a:ext cx="2907087" cy="461665"/>
          </a:xfrm>
          <a:prstGeom prst="rect">
            <a:avLst/>
          </a:prstGeom>
          <a:noFill/>
        </p:spPr>
        <p:txBody>
          <a:bodyPr wrap="square" rtlCol="0">
            <a:spAutoFit/>
          </a:bodyPr>
          <a:lstStyle/>
          <a:p>
            <a:pPr algn="ct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3.4 Model Fitting</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10" name="文本框 9"/>
          <p:cNvSpPr txBox="1"/>
          <p:nvPr/>
        </p:nvSpPr>
        <p:spPr>
          <a:xfrm>
            <a:off x="1065007" y="4324574"/>
            <a:ext cx="6992469" cy="461665"/>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利用所有可用数据进行预测，包括历史数据的插值，实线是样本内拟合，虚线是样本外预测。</a:t>
            </a:r>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表明包含最近三个月数据的预测显示了趋势变化（虚线）。</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282" y="1015526"/>
            <a:ext cx="6258798" cy="3210373"/>
          </a:xfrm>
          <a:prstGeom prst="rect">
            <a:avLst/>
          </a:prstGeom>
        </p:spPr>
      </p:pic>
    </p:spTree>
    <p:extLst>
      <p:ext uri="{BB962C8B-B14F-4D97-AF65-F5344CB8AC3E}">
        <p14:creationId xmlns:p14="http://schemas.microsoft.com/office/powerpoint/2010/main" val="276241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1"/>
          <p:cNvSpPr txBox="1"/>
          <p:nvPr/>
        </p:nvSpPr>
        <p:spPr>
          <a:xfrm>
            <a:off x="277177" y="334201"/>
            <a:ext cx="3574061" cy="461665"/>
          </a:xfrm>
          <a:prstGeom prst="rect">
            <a:avLst/>
          </a:prstGeom>
          <a:noFill/>
        </p:spPr>
        <p:txBody>
          <a:bodyPr wrap="square" rtlCol="0">
            <a:spAutoFit/>
          </a:bodyPr>
          <a:lstStyle/>
          <a:p>
            <a:pPr algn="ct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3.4 Model Fitting</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10" name="文本框 9"/>
          <p:cNvSpPr txBox="1"/>
          <p:nvPr/>
        </p:nvSpPr>
        <p:spPr>
          <a:xfrm>
            <a:off x="1065007" y="4324574"/>
            <a:ext cx="6992469" cy="646331"/>
          </a:xfrm>
          <a:prstGeom prst="rect">
            <a:avLst/>
          </a:prstGeom>
          <a:noFill/>
        </p:spPr>
        <p:txBody>
          <a:bodyPr wrap="square" rtlCol="0">
            <a:spAutoFit/>
          </a:bodyPr>
          <a:lstStyle/>
          <a:p>
            <a:r>
              <a:rPr lang="zh-CN" altLang="en-US" sz="1200" b="1" spc="100" dirty="0">
                <a:solidFill>
                  <a:schemeClr val="tx1">
                    <a:lumMod val="65000"/>
                    <a:lumOff val="35000"/>
                  </a:schemeClr>
                </a:solidFill>
                <a:cs typeface="+mn-ea"/>
              </a:rPr>
              <a:t>可分解模型的一个重要好处是，它允许我们分别查看预测的每个组成部分。</a:t>
            </a:r>
            <a:endParaRPr lang="en-US" altLang="zh-CN" sz="1200" b="1" spc="100" dirty="0">
              <a:solidFill>
                <a:schemeClr val="tx1">
                  <a:lumMod val="65000"/>
                  <a:lumOff val="35000"/>
                </a:schemeClr>
              </a:solidFill>
              <a:cs typeface="+mn-ea"/>
            </a:endParaRPr>
          </a:p>
          <a:p>
            <a:r>
              <a:rPr lang="zh-CN" altLang="en-US" sz="1200" b="1" spc="100" dirty="0">
                <a:solidFill>
                  <a:schemeClr val="tx1">
                    <a:lumMod val="65000"/>
                    <a:lumOff val="35000"/>
                  </a:schemeClr>
                </a:solidFill>
                <a:cs typeface="+mn-ea"/>
              </a:rPr>
              <a:t>图</a:t>
            </a:r>
            <a:r>
              <a:rPr lang="en-US" altLang="zh-CN" sz="1200" b="1" spc="100" dirty="0">
                <a:solidFill>
                  <a:schemeClr val="tx1">
                    <a:lumMod val="65000"/>
                    <a:lumOff val="35000"/>
                  </a:schemeClr>
                </a:solidFill>
                <a:cs typeface="+mn-ea"/>
              </a:rPr>
              <a:t>6</a:t>
            </a:r>
            <a:r>
              <a:rPr lang="zh-CN" altLang="en-US" sz="1200" b="1" spc="100" dirty="0">
                <a:solidFill>
                  <a:schemeClr val="tx1">
                    <a:lumMod val="65000"/>
                    <a:lumOff val="35000"/>
                  </a:schemeClr>
                </a:solidFill>
                <a:cs typeface="+mn-ea"/>
              </a:rPr>
              <a:t>显示了图</a:t>
            </a:r>
            <a:r>
              <a:rPr lang="en-US" altLang="zh-CN" sz="1200" b="1" spc="100" dirty="0">
                <a:solidFill>
                  <a:schemeClr val="tx1">
                    <a:lumMod val="65000"/>
                    <a:lumOff val="35000"/>
                  </a:schemeClr>
                </a:solidFill>
                <a:cs typeface="+mn-ea"/>
              </a:rPr>
              <a:t>4</a:t>
            </a:r>
            <a:r>
              <a:rPr lang="zh-CN" altLang="en-US" sz="1200" b="1" spc="100" dirty="0">
                <a:solidFill>
                  <a:schemeClr val="tx1">
                    <a:lumMod val="65000"/>
                    <a:lumOff val="35000"/>
                  </a:schemeClr>
                </a:solidFill>
                <a:cs typeface="+mn-ea"/>
              </a:rPr>
              <a:t>中最后一次预测对应的趋势、周季节性和年季节性成分。这为分析师提供了一个有用的工具，可以深入了解他们的预测问题，而不仅仅是产生预测。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322" y="762679"/>
            <a:ext cx="4648813" cy="3595082"/>
          </a:xfrm>
          <a:prstGeom prst="rect">
            <a:avLst/>
          </a:prstGeom>
        </p:spPr>
      </p:pic>
    </p:spTree>
    <p:extLst>
      <p:ext uri="{BB962C8B-B14F-4D97-AF65-F5344CB8AC3E}">
        <p14:creationId xmlns:p14="http://schemas.microsoft.com/office/powerpoint/2010/main" val="403891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349098" y="1317945"/>
            <a:ext cx="2107532" cy="815248"/>
            <a:chOff x="8465464" y="1311584"/>
            <a:chExt cx="2810042" cy="1086997"/>
          </a:xfrm>
        </p:grpSpPr>
        <p:sp>
          <p:nvSpPr>
            <p:cNvPr id="12" name="Text Placeholder 2"/>
            <p:cNvSpPr txBox="1"/>
            <p:nvPr/>
          </p:nvSpPr>
          <p:spPr>
            <a:xfrm>
              <a:off x="8465464" y="1311584"/>
              <a:ext cx="2810042" cy="427901"/>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pPr algn="l"/>
              <a:r>
                <a:rPr lang="en-US" altLang="zh-CN" sz="2100" i="1" dirty="0" err="1">
                  <a:gradFill>
                    <a:gsLst>
                      <a:gs pos="0">
                        <a:srgbClr val="5877B6"/>
                      </a:gs>
                      <a:gs pos="100000">
                        <a:srgbClr val="465E96"/>
                      </a:gs>
                    </a:gsLst>
                    <a:lin ang="5400000" scaled="0"/>
                  </a:gradFill>
                  <a:cs typeface="+mn-ea"/>
                  <a:sym typeface="+mn-lt"/>
                </a:rPr>
                <a:t>Changepoints</a:t>
              </a:r>
              <a:endParaRPr lang="id-ID" sz="1500" dirty="0">
                <a:solidFill>
                  <a:schemeClr val="tx1">
                    <a:lumMod val="50000"/>
                    <a:lumOff val="50000"/>
                  </a:schemeClr>
                </a:solidFill>
                <a:cs typeface="+mn-ea"/>
                <a:sym typeface="+mn-lt"/>
              </a:endParaRPr>
            </a:p>
          </p:txBody>
        </p:sp>
        <p:sp>
          <p:nvSpPr>
            <p:cNvPr id="13" name="Rectangle 12"/>
            <p:cNvSpPr/>
            <p:nvPr/>
          </p:nvSpPr>
          <p:spPr>
            <a:xfrm>
              <a:off x="8465464" y="1783028"/>
              <a:ext cx="2810042" cy="615553"/>
            </a:xfrm>
            <a:prstGeom prst="rect">
              <a:avLst/>
            </a:prstGeom>
          </p:spPr>
          <p:txBody>
            <a:bodyPr wrap="square">
              <a:spAutoFit/>
            </a:bodyPr>
            <a:lstStyle/>
            <a:p>
              <a:r>
                <a:rPr lang="zh-CN" altLang="en-US" sz="1200" dirty="0">
                  <a:solidFill>
                    <a:schemeClr val="bg1">
                      <a:lumMod val="50000"/>
                    </a:schemeClr>
                  </a:solidFill>
                  <a:cs typeface="+mn-ea"/>
                </a:rPr>
                <a:t>可以直接指定变更点的日期，如产品变更日期</a:t>
              </a:r>
            </a:p>
          </p:txBody>
        </p:sp>
      </p:grpSp>
      <p:grpSp>
        <p:nvGrpSpPr>
          <p:cNvPr id="24" name="Group 23"/>
          <p:cNvGrpSpPr/>
          <p:nvPr/>
        </p:nvGrpSpPr>
        <p:grpSpPr>
          <a:xfrm>
            <a:off x="5757860" y="2795388"/>
            <a:ext cx="3590969" cy="1512073"/>
            <a:chOff x="7677148" y="3281510"/>
            <a:chExt cx="4787958" cy="2016098"/>
          </a:xfrm>
        </p:grpSpPr>
        <p:sp>
          <p:nvSpPr>
            <p:cNvPr id="14" name="Text Placeholder 2"/>
            <p:cNvSpPr txBox="1"/>
            <p:nvPr/>
          </p:nvSpPr>
          <p:spPr>
            <a:xfrm>
              <a:off x="7677148" y="3281510"/>
              <a:ext cx="4787958" cy="772632"/>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pPr algn="l"/>
              <a:r>
                <a:rPr lang="en-US" altLang="zh-CN" sz="2100" i="1" dirty="0">
                  <a:gradFill>
                    <a:gsLst>
                      <a:gs pos="0">
                        <a:srgbClr val="5877B6"/>
                      </a:gs>
                      <a:gs pos="100000">
                        <a:srgbClr val="465E96"/>
                      </a:gs>
                    </a:gsLst>
                    <a:lin ang="5400000" scaled="0"/>
                  </a:gradFill>
                  <a:cs typeface="+mn-ea"/>
                  <a:sym typeface="+mn-lt"/>
                </a:rPr>
                <a:t>Smoothing parameters </a:t>
              </a:r>
              <a:endParaRPr lang="id-ID" sz="2100" i="1" dirty="0">
                <a:gradFill>
                  <a:gsLst>
                    <a:gs pos="0">
                      <a:srgbClr val="5877B6"/>
                    </a:gs>
                    <a:gs pos="100000">
                      <a:srgbClr val="465E96"/>
                    </a:gs>
                  </a:gsLst>
                  <a:lin ang="5400000" scaled="0"/>
                </a:gradFill>
                <a:cs typeface="+mn-ea"/>
                <a:sym typeface="+mn-lt"/>
              </a:endParaRPr>
            </a:p>
          </p:txBody>
        </p:sp>
        <p:sp>
          <p:nvSpPr>
            <p:cNvPr id="15" name="Rectangle 14"/>
            <p:cNvSpPr/>
            <p:nvPr/>
          </p:nvSpPr>
          <p:spPr>
            <a:xfrm>
              <a:off x="8300697" y="4066501"/>
              <a:ext cx="3475341" cy="1231107"/>
            </a:xfrm>
            <a:prstGeom prst="rect">
              <a:avLst/>
            </a:prstGeom>
          </p:spPr>
          <p:txBody>
            <a:bodyPr wrap="square">
              <a:spAutoFit/>
            </a:bodyPr>
            <a:lstStyle/>
            <a:p>
              <a:pPr>
                <a:lnSpc>
                  <a:spcPct val="150000"/>
                </a:lnSpc>
              </a:pPr>
              <a:r>
                <a:rPr lang="zh-CN" altLang="en-US" sz="1200" dirty="0">
                  <a:solidFill>
                    <a:schemeClr val="bg1">
                      <a:lumMod val="50000"/>
                    </a:schemeClr>
                  </a:solidFill>
                  <a:cs typeface="+mn-ea"/>
                  <a:sym typeface="+mn-lt"/>
                </a:rPr>
                <a:t>通过调整</a:t>
              </a:r>
              <a:r>
                <a:rPr lang="en-US" altLang="zh-CN" sz="1200" dirty="0">
                  <a:solidFill>
                    <a:schemeClr val="bg1">
                      <a:lumMod val="50000"/>
                    </a:schemeClr>
                  </a:solidFill>
                  <a:cs typeface="+mn-ea"/>
                  <a:sym typeface="+mn-lt"/>
                </a:rPr>
                <a:t>τ</a:t>
              </a:r>
              <a:r>
                <a:rPr lang="zh-CN" altLang="en-US" sz="1200" dirty="0">
                  <a:solidFill>
                    <a:schemeClr val="bg1">
                      <a:lumMod val="50000"/>
                    </a:schemeClr>
                  </a:solidFill>
                  <a:cs typeface="+mn-ea"/>
                  <a:sym typeface="+mn-lt"/>
                </a:rPr>
                <a:t>，分析师可以从一系列不同趋势增长模型中进行选择，比如是否包含变点以及变点的个数等</a:t>
              </a:r>
            </a:p>
          </p:txBody>
        </p:sp>
      </p:grpSp>
      <p:grpSp>
        <p:nvGrpSpPr>
          <p:cNvPr id="2" name="Group 1"/>
          <p:cNvGrpSpPr/>
          <p:nvPr/>
        </p:nvGrpSpPr>
        <p:grpSpPr>
          <a:xfrm>
            <a:off x="580913" y="1317944"/>
            <a:ext cx="2213989" cy="1276913"/>
            <a:chOff x="916494" y="1311584"/>
            <a:chExt cx="2810042" cy="1702551"/>
          </a:xfrm>
        </p:grpSpPr>
        <p:sp>
          <p:nvSpPr>
            <p:cNvPr id="18" name="Text Placeholder 2"/>
            <p:cNvSpPr txBox="1"/>
            <p:nvPr/>
          </p:nvSpPr>
          <p:spPr>
            <a:xfrm flipH="1">
              <a:off x="1246334" y="1311584"/>
              <a:ext cx="2480202" cy="427902"/>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r>
                <a:rPr lang="en-US" altLang="zh-CN" sz="2100" i="1" dirty="0">
                  <a:gradFill>
                    <a:gsLst>
                      <a:gs pos="0">
                        <a:srgbClr val="5877B6"/>
                      </a:gs>
                      <a:gs pos="100000">
                        <a:srgbClr val="465E96"/>
                      </a:gs>
                    </a:gsLst>
                    <a:lin ang="5400000" scaled="0"/>
                  </a:gradFill>
                  <a:cs typeface="+mn-ea"/>
                  <a:sym typeface="+mn-lt"/>
                </a:rPr>
                <a:t>Capacities</a:t>
              </a:r>
              <a:endParaRPr lang="id-ID" sz="1500" i="1" dirty="0">
                <a:solidFill>
                  <a:schemeClr val="tx1">
                    <a:lumMod val="50000"/>
                    <a:lumOff val="50000"/>
                  </a:schemeClr>
                </a:solidFill>
                <a:cs typeface="+mn-ea"/>
                <a:sym typeface="+mn-lt"/>
              </a:endParaRPr>
            </a:p>
          </p:txBody>
        </p:sp>
        <p:sp>
          <p:nvSpPr>
            <p:cNvPr id="19" name="Rectangle 18"/>
            <p:cNvSpPr/>
            <p:nvPr/>
          </p:nvSpPr>
          <p:spPr>
            <a:xfrm flipH="1">
              <a:off x="916494" y="1783028"/>
              <a:ext cx="2810042" cy="1231107"/>
            </a:xfrm>
            <a:prstGeom prst="rect">
              <a:avLst/>
            </a:prstGeom>
          </p:spPr>
          <p:txBody>
            <a:bodyPr wrap="square">
              <a:spAutoFit/>
            </a:bodyPr>
            <a:lstStyle/>
            <a:p>
              <a:pPr algn="ctr">
                <a:lnSpc>
                  <a:spcPct val="150000"/>
                </a:lnSpc>
              </a:pPr>
              <a:r>
                <a:rPr lang="zh-CN" altLang="en-US" sz="1200" dirty="0">
                  <a:solidFill>
                    <a:schemeClr val="bg1">
                      <a:lumMod val="50000"/>
                    </a:schemeClr>
                  </a:solidFill>
                  <a:cs typeface="+mn-ea"/>
                  <a:sym typeface="+mn-lt"/>
                </a:rPr>
                <a:t>分析人员可能拥有总体市场规模的外部数据，并可以通过指定</a:t>
              </a:r>
              <a:r>
                <a:rPr lang="en-US" altLang="zh-CN" sz="1200" dirty="0">
                  <a:solidFill>
                    <a:schemeClr val="bg1">
                      <a:lumMod val="50000"/>
                    </a:schemeClr>
                  </a:solidFill>
                  <a:cs typeface="+mn-ea"/>
                  <a:sym typeface="+mn-lt"/>
                </a:rPr>
                <a:t>C</a:t>
              </a:r>
              <a:r>
                <a:rPr lang="zh-CN" altLang="en-US" sz="1200" dirty="0">
                  <a:solidFill>
                    <a:schemeClr val="bg1">
                      <a:lumMod val="50000"/>
                    </a:schemeClr>
                  </a:solidFill>
                  <a:cs typeface="+mn-ea"/>
                  <a:sym typeface="+mn-lt"/>
                </a:rPr>
                <a:t>的值来直接应用。</a:t>
              </a:r>
            </a:p>
          </p:txBody>
        </p:sp>
      </p:grpSp>
      <p:grpSp>
        <p:nvGrpSpPr>
          <p:cNvPr id="11" name="Group 10"/>
          <p:cNvGrpSpPr/>
          <p:nvPr/>
        </p:nvGrpSpPr>
        <p:grpSpPr>
          <a:xfrm>
            <a:off x="215062" y="2839219"/>
            <a:ext cx="2579840" cy="1521275"/>
            <a:chOff x="573742" y="3874644"/>
            <a:chExt cx="3439786" cy="2028367"/>
          </a:xfrm>
        </p:grpSpPr>
        <p:sp>
          <p:nvSpPr>
            <p:cNvPr id="20" name="Text Placeholder 2"/>
            <p:cNvSpPr txBox="1"/>
            <p:nvPr/>
          </p:nvSpPr>
          <p:spPr>
            <a:xfrm flipH="1">
              <a:off x="573742" y="3874644"/>
              <a:ext cx="3439786" cy="427901"/>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pPr algn="r"/>
              <a:endParaRPr lang="id-ID" sz="1500" i="1" dirty="0">
                <a:cs typeface="+mn-ea"/>
                <a:sym typeface="+mn-lt"/>
              </a:endParaRPr>
            </a:p>
          </p:txBody>
        </p:sp>
        <p:sp>
          <p:nvSpPr>
            <p:cNvPr id="21" name="Rectangle 20"/>
            <p:cNvSpPr/>
            <p:nvPr/>
          </p:nvSpPr>
          <p:spPr>
            <a:xfrm flipH="1">
              <a:off x="916494" y="4346088"/>
              <a:ext cx="2810042" cy="1556923"/>
            </a:xfrm>
            <a:prstGeom prst="rect">
              <a:avLst/>
            </a:prstGeom>
          </p:spPr>
          <p:txBody>
            <a:bodyPr wrap="square">
              <a:spAutoFit/>
            </a:bodyPr>
            <a:lstStyle/>
            <a:p>
              <a:pPr algn="ctr">
                <a:lnSpc>
                  <a:spcPct val="150000"/>
                </a:lnSpc>
              </a:pPr>
              <a:r>
                <a:rPr lang="zh-CN" altLang="en-US" sz="1200" dirty="0">
                  <a:solidFill>
                    <a:schemeClr val="bg1">
                      <a:lumMod val="50000"/>
                    </a:schemeClr>
                  </a:solidFill>
                  <a:cs typeface="+mn-ea"/>
                </a:rPr>
                <a:t>分析师根据经验，指定哪些节假日有影响，他们可以直接输入相关的节假日所在的日期和周期长度</a:t>
              </a:r>
              <a:endParaRPr lang="zh-CN" altLang="en-US" sz="1200" dirty="0">
                <a:solidFill>
                  <a:schemeClr val="bg1">
                    <a:lumMod val="50000"/>
                  </a:schemeClr>
                </a:solidFill>
                <a:cs typeface="+mn-ea"/>
                <a:sym typeface="+mn-lt"/>
              </a:endParaRPr>
            </a:p>
          </p:txBody>
        </p:sp>
      </p:grpSp>
      <p:sp>
        <p:nvSpPr>
          <p:cNvPr id="31" name="TextBox 21"/>
          <p:cNvSpPr txBox="1"/>
          <p:nvPr/>
        </p:nvSpPr>
        <p:spPr>
          <a:xfrm>
            <a:off x="2452309" y="307960"/>
            <a:ext cx="3896789" cy="830997"/>
          </a:xfrm>
          <a:prstGeom prst="rect">
            <a:avLst/>
          </a:prstGeom>
          <a:noFill/>
        </p:spPr>
        <p:txBody>
          <a:bodyPr wrap="square" rtlCol="0">
            <a:spAutoFit/>
          </a:bodyPr>
          <a:lstStyle/>
          <a:p>
            <a:pPr algn="ct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3.5 Analyst-in-the-Loop Modeling</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32" name="Text Placeholder 2"/>
          <p:cNvSpPr txBox="1"/>
          <p:nvPr/>
        </p:nvSpPr>
        <p:spPr>
          <a:xfrm flipH="1">
            <a:off x="70108" y="2745541"/>
            <a:ext cx="3291608" cy="320926"/>
          </a:xfrm>
          <a:prstGeom prst="rect">
            <a:avLst/>
          </a:prstGeom>
        </p:spPr>
        <p:txBody>
          <a:bodyPr/>
          <a:lstStyle>
            <a:lvl1pPr marL="0" indent="0" algn="ctr" defTabSz="1460500" rtl="0" eaLnBrk="1" latinLnBrk="0" hangingPunct="1">
              <a:lnSpc>
                <a:spcPct val="90000"/>
              </a:lnSpc>
              <a:spcBef>
                <a:spcPts val="1600"/>
              </a:spcBef>
              <a:buFont typeface="Arial" panose="020B0604020202020204" pitchFamily="34" charset="0"/>
              <a:buNone/>
              <a:defRPr sz="4000" kern="1200">
                <a:solidFill>
                  <a:schemeClr val="tx1">
                    <a:lumMod val="65000"/>
                    <a:lumOff val="35000"/>
                  </a:schemeClr>
                </a:solidFill>
                <a:latin typeface="+mn-lt"/>
                <a:ea typeface="+mn-ea"/>
                <a:cs typeface="+mn-cs"/>
              </a:defRPr>
            </a:lvl1pPr>
            <a:lvl2pPr marL="1095375" indent="-365125" algn="l" defTabSz="1460500" rtl="0" eaLnBrk="1" latinLnBrk="0" hangingPunct="1">
              <a:lnSpc>
                <a:spcPct val="90000"/>
              </a:lnSpc>
              <a:spcBef>
                <a:spcPts val="800"/>
              </a:spcBef>
              <a:buFont typeface="Arial" panose="020B0604020202020204" pitchFamily="34" charset="0"/>
              <a:buChar char="•"/>
              <a:defRPr sz="3835" kern="1200">
                <a:solidFill>
                  <a:schemeClr val="tx1"/>
                </a:solidFill>
                <a:latin typeface="+mn-lt"/>
                <a:ea typeface="+mn-ea"/>
                <a:cs typeface="+mn-cs"/>
              </a:defRPr>
            </a:lvl2pPr>
            <a:lvl3pPr marL="1826260" indent="-365125" algn="l" defTabSz="1460500" rtl="0" eaLnBrk="1" latinLnBrk="0" hangingPunct="1">
              <a:lnSpc>
                <a:spcPct val="90000"/>
              </a:lnSpc>
              <a:spcBef>
                <a:spcPts val="800"/>
              </a:spcBef>
              <a:buFont typeface="Arial" panose="020B0604020202020204" pitchFamily="34" charset="0"/>
              <a:buChar char="•"/>
              <a:defRPr sz="3195" kern="1200">
                <a:solidFill>
                  <a:schemeClr val="tx1"/>
                </a:solidFill>
                <a:latin typeface="+mn-lt"/>
                <a:ea typeface="+mn-ea"/>
                <a:cs typeface="+mn-cs"/>
              </a:defRPr>
            </a:lvl3pPr>
            <a:lvl4pPr marL="25565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4pPr>
            <a:lvl5pPr marL="32867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5pPr>
            <a:lvl6pPr marL="401701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6pPr>
            <a:lvl7pPr marL="4747260"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7pPr>
            <a:lvl8pPr marL="547814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8pPr>
            <a:lvl9pPr marL="6208395" indent="-365125" algn="l" defTabSz="1460500" rtl="0" eaLnBrk="1" latinLnBrk="0" hangingPunct="1">
              <a:lnSpc>
                <a:spcPct val="90000"/>
              </a:lnSpc>
              <a:spcBef>
                <a:spcPts val="800"/>
              </a:spcBef>
              <a:buFont typeface="Arial" panose="020B0604020202020204" pitchFamily="34" charset="0"/>
              <a:buChar char="•"/>
              <a:defRPr sz="2875" kern="1200">
                <a:solidFill>
                  <a:schemeClr val="tx1"/>
                </a:solidFill>
                <a:latin typeface="+mn-lt"/>
                <a:ea typeface="+mn-ea"/>
                <a:cs typeface="+mn-cs"/>
              </a:defRPr>
            </a:lvl9pPr>
          </a:lstStyle>
          <a:p>
            <a:r>
              <a:rPr lang="en-US" altLang="zh-CN" sz="2100" i="1" dirty="0">
                <a:gradFill>
                  <a:gsLst>
                    <a:gs pos="0">
                      <a:srgbClr val="5877B6"/>
                    </a:gs>
                    <a:gs pos="100000">
                      <a:srgbClr val="465E96"/>
                    </a:gs>
                  </a:gsLst>
                  <a:lin ang="5400000" scaled="0"/>
                </a:gradFill>
                <a:cs typeface="+mn-ea"/>
                <a:sym typeface="+mn-lt"/>
              </a:rPr>
              <a:t>Holiday and seasonality</a:t>
            </a:r>
            <a:endParaRPr lang="id-ID" sz="1500" i="1" dirty="0">
              <a:solidFill>
                <a:schemeClr val="tx1">
                  <a:lumMod val="50000"/>
                  <a:lumOff val="50000"/>
                </a:schemeClr>
              </a:solidFill>
              <a:cs typeface="+mn-ea"/>
              <a:sym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670" y="1987551"/>
            <a:ext cx="2350090" cy="17033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arn(inVertical)">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1344" y="1301521"/>
            <a:ext cx="3280104" cy="1638910"/>
          </a:xfrm>
          <a:prstGeom prst="rect">
            <a:avLst/>
          </a:prstGeom>
          <a:noFill/>
        </p:spPr>
        <p:txBody>
          <a:bodyPr wrap="square" rtlCol="0">
            <a:spAutoFit/>
          </a:bodyPr>
          <a:lstStyle/>
          <a:p>
            <a:pPr>
              <a:lnSpc>
                <a:spcPct val="150000"/>
              </a:lnSpc>
            </a:pPr>
            <a:r>
              <a:rPr lang="zh-CN" altLang="en-US" sz="1100" dirty="0">
                <a:solidFill>
                  <a:schemeClr val="tx1">
                    <a:lumMod val="50000"/>
                    <a:lumOff val="50000"/>
                  </a:schemeClr>
                </a:solidFill>
                <a:cs typeface="+mn-ea"/>
                <a:sym typeface="+mn-lt"/>
              </a:rPr>
              <a:t>当在历史数据上绘制模型，模型的预测和真实值对比时，很快就可以看出是否遗漏了变点。分析师对模型的调整可以在</a:t>
            </a:r>
            <a:r>
              <a:rPr lang="zh-CN" altLang="en-US" sz="1200" b="1" dirty="0">
                <a:solidFill>
                  <a:schemeClr val="tx1">
                    <a:lumMod val="50000"/>
                    <a:lumOff val="50000"/>
                  </a:schemeClr>
                </a:solidFill>
                <a:cs typeface="+mn-ea"/>
                <a:sym typeface="+mn-lt"/>
              </a:rPr>
              <a:t>没有统计专业知识的情况</a:t>
            </a:r>
            <a:r>
              <a:rPr lang="zh-CN" altLang="en-US" sz="1100" dirty="0">
                <a:solidFill>
                  <a:schemeClr val="tx1">
                    <a:lumMod val="50000"/>
                    <a:lumOff val="50000"/>
                  </a:schemeClr>
                </a:solidFill>
                <a:cs typeface="+mn-ea"/>
                <a:sym typeface="+mn-lt"/>
              </a:rPr>
              <a:t>下进行。</a:t>
            </a:r>
            <a:endParaRPr lang="en-US" altLang="zh-CN" sz="1100" dirty="0">
              <a:solidFill>
                <a:schemeClr val="tx1">
                  <a:lumMod val="50000"/>
                  <a:lumOff val="50000"/>
                </a:schemeClr>
              </a:solidFill>
              <a:cs typeface="+mn-ea"/>
              <a:sym typeface="+mn-lt"/>
            </a:endParaRPr>
          </a:p>
          <a:p>
            <a:pPr>
              <a:lnSpc>
                <a:spcPct val="150000"/>
              </a:lnSpc>
            </a:pPr>
            <a:r>
              <a:rPr lang="zh-CN" altLang="en-US" sz="1100" dirty="0">
                <a:solidFill>
                  <a:schemeClr val="tx1">
                    <a:lumMod val="50000"/>
                    <a:lumOff val="50000"/>
                  </a:schemeClr>
                </a:solidFill>
                <a:cs typeface="+mn-ea"/>
              </a:rPr>
              <a:t>例如判断是线性趋势还是逻辑增长，识别季节性的周期长度，以及是否应该移除一些异常点。</a:t>
            </a:r>
            <a:endParaRPr lang="zh-CN" altLang="en-US" sz="1100" dirty="0">
              <a:solidFill>
                <a:schemeClr val="tx1">
                  <a:lumMod val="50000"/>
                  <a:lumOff val="50000"/>
                </a:schemeClr>
              </a:solidFill>
              <a:cs typeface="+mn-ea"/>
              <a:sym typeface="+mn-lt"/>
            </a:endParaRPr>
          </a:p>
        </p:txBody>
      </p:sp>
      <p:pic>
        <p:nvPicPr>
          <p:cNvPr id="10" name="图片占位符 9"/>
          <p:cNvPicPr>
            <a:picLocks noGrp="1" noChangeAspect="1"/>
          </p:cNvPicPr>
          <p:nvPr>
            <p:ph type="pic" sz="quarter" idx="10"/>
          </p:nvPr>
        </p:nvPicPr>
        <p:blipFill>
          <a:blip r:embed="rId2" cstate="screen"/>
          <a:srcRect/>
          <a:stretch>
            <a:fillRect/>
          </a:stretch>
        </p:blipFill>
        <p:spPr>
          <a:xfrm>
            <a:off x="848196" y="1449440"/>
            <a:ext cx="2047875" cy="2571750"/>
          </a:xfrm>
        </p:spPr>
      </p:pic>
      <p:sp>
        <p:nvSpPr>
          <p:cNvPr id="30" name="TextBox 3"/>
          <p:cNvSpPr txBox="1"/>
          <p:nvPr/>
        </p:nvSpPr>
        <p:spPr>
          <a:xfrm>
            <a:off x="4992567" y="2845765"/>
            <a:ext cx="3280104" cy="1685077"/>
          </a:xfrm>
          <a:prstGeom prst="rect">
            <a:avLst/>
          </a:prstGeom>
          <a:noFill/>
        </p:spPr>
        <p:txBody>
          <a:bodyPr wrap="square" rtlCol="0">
            <a:spAutoFit/>
          </a:bodyPr>
          <a:lstStyle/>
          <a:p>
            <a:pPr>
              <a:lnSpc>
                <a:spcPct val="150000"/>
              </a:lnSpc>
            </a:pPr>
            <a:r>
              <a:rPr lang="zh-CN" altLang="en-US" sz="1200" b="1" dirty="0">
                <a:solidFill>
                  <a:schemeClr val="tx1">
                    <a:lumMod val="50000"/>
                    <a:lumOff val="50000"/>
                  </a:schemeClr>
                </a:solidFill>
                <a:cs typeface="+mn-ea"/>
                <a:sym typeface="+mn-lt"/>
              </a:rPr>
              <a:t>统计预测</a:t>
            </a:r>
            <a:r>
              <a:rPr lang="zh-CN" altLang="en-US" sz="1200" dirty="0">
                <a:solidFill>
                  <a:schemeClr val="tx1">
                    <a:lumMod val="50000"/>
                    <a:lumOff val="50000"/>
                  </a:schemeClr>
                </a:solidFill>
                <a:cs typeface="+mn-ea"/>
                <a:sym typeface="+mn-lt"/>
              </a:rPr>
              <a:t>：</a:t>
            </a:r>
            <a:r>
              <a:rPr lang="zh-CN" altLang="en-US" sz="1100" dirty="0">
                <a:solidFill>
                  <a:schemeClr val="tx1">
                    <a:lumMod val="50000"/>
                    <a:lumOff val="50000"/>
                  </a:schemeClr>
                </a:solidFill>
                <a:cs typeface="+mn-ea"/>
                <a:sym typeface="+mn-lt"/>
              </a:rPr>
              <a:t>较少的领域知识和预测人员的工作</a:t>
            </a:r>
            <a:endParaRPr lang="en-US" altLang="zh-CN" sz="1100" dirty="0">
              <a:solidFill>
                <a:schemeClr val="tx1">
                  <a:lumMod val="50000"/>
                  <a:lumOff val="50000"/>
                </a:schemeClr>
              </a:solidFill>
              <a:cs typeface="+mn-ea"/>
              <a:sym typeface="+mn-lt"/>
            </a:endParaRPr>
          </a:p>
          <a:p>
            <a:pPr>
              <a:lnSpc>
                <a:spcPct val="150000"/>
              </a:lnSpc>
            </a:pPr>
            <a:r>
              <a:rPr lang="zh-CN" altLang="en-US" sz="1200" b="1" dirty="0">
                <a:solidFill>
                  <a:schemeClr val="tx1">
                    <a:lumMod val="50000"/>
                    <a:lumOff val="50000"/>
                  </a:schemeClr>
                </a:solidFill>
                <a:cs typeface="+mn-ea"/>
                <a:sym typeface="+mn-lt"/>
              </a:rPr>
              <a:t>判断预测：</a:t>
            </a:r>
            <a:r>
              <a:rPr lang="zh-CN" altLang="en-US" sz="1100" dirty="0">
                <a:solidFill>
                  <a:schemeClr val="tx1">
                    <a:lumMod val="50000"/>
                    <a:lumOff val="50000"/>
                  </a:schemeClr>
                </a:solidFill>
                <a:cs typeface="+mn-ea"/>
                <a:sym typeface="+mn-lt"/>
              </a:rPr>
              <a:t>对变化的条件反应更灵敏，但可能需要分析师进行密集的工作</a:t>
            </a:r>
            <a:endParaRPr lang="en-US" altLang="zh-CN" sz="1100" dirty="0">
              <a:solidFill>
                <a:schemeClr val="tx1">
                  <a:lumMod val="50000"/>
                  <a:lumOff val="50000"/>
                </a:schemeClr>
              </a:solidFill>
              <a:cs typeface="+mn-ea"/>
              <a:sym typeface="+mn-lt"/>
            </a:endParaRPr>
          </a:p>
          <a:p>
            <a:pPr>
              <a:lnSpc>
                <a:spcPct val="150000"/>
              </a:lnSpc>
            </a:pPr>
            <a:r>
              <a:rPr lang="zh-CN" altLang="en-US" sz="1200" b="1" dirty="0">
                <a:solidFill>
                  <a:schemeClr val="tx1">
                    <a:lumMod val="50000"/>
                    <a:lumOff val="50000"/>
                  </a:schemeClr>
                </a:solidFill>
                <a:cs typeface="+mn-ea"/>
                <a:sym typeface="+mn-lt"/>
              </a:rPr>
              <a:t>分析师循环建模法</a:t>
            </a:r>
            <a:r>
              <a:rPr lang="zh-CN" altLang="en-US" sz="1100" dirty="0">
                <a:solidFill>
                  <a:schemeClr val="tx1">
                    <a:lumMod val="50000"/>
                    <a:lumOff val="50000"/>
                  </a:schemeClr>
                </a:solidFill>
                <a:cs typeface="+mn-ea"/>
                <a:sym typeface="+mn-lt"/>
              </a:rPr>
              <a:t>：</a:t>
            </a:r>
            <a:r>
              <a:rPr lang="zh-CN" altLang="en-US" sz="1100" dirty="0">
                <a:solidFill>
                  <a:schemeClr val="tx1">
                    <a:lumMod val="50000"/>
                    <a:lumOff val="50000"/>
                  </a:schemeClr>
                </a:solidFill>
                <a:cs typeface="+mn-ea"/>
              </a:rPr>
              <a:t>它试图通过在必要时集中分析员的精力改进模型，而不是关注统计模型上，用于融合统计模型和分析师的经验判断。</a:t>
            </a:r>
            <a:endParaRPr lang="zh-CN" altLang="en-US" sz="1100" dirty="0">
              <a:solidFill>
                <a:schemeClr val="tx1">
                  <a:lumMod val="50000"/>
                  <a:lumOff val="50000"/>
                </a:schemeClr>
              </a:solidFill>
              <a:cs typeface="+mn-ea"/>
              <a:sym typeface="+mn-lt"/>
            </a:endParaRPr>
          </a:p>
        </p:txBody>
      </p:sp>
      <p:sp>
        <p:nvSpPr>
          <p:cNvPr id="12" name="TextBox 21"/>
          <p:cNvSpPr txBox="1"/>
          <p:nvPr/>
        </p:nvSpPr>
        <p:spPr>
          <a:xfrm>
            <a:off x="2452309" y="307960"/>
            <a:ext cx="3896789" cy="830997"/>
          </a:xfrm>
          <a:prstGeom prst="rect">
            <a:avLst/>
          </a:prstGeom>
          <a:noFill/>
        </p:spPr>
        <p:txBody>
          <a:bodyPr wrap="square" rtlCol="0">
            <a:spAutoFit/>
          </a:bodyPr>
          <a:lstStyle/>
          <a:p>
            <a:pPr algn="ct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3.5 Analyst-in-the-Loop Modeling</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xit" presetSubtype="0" fill="hold" grpId="1" nodeType="clickEffect">
                                  <p:stCondLst>
                                    <p:cond delay="0"/>
                                  </p:stCondLst>
                                  <p:childTnLst>
                                    <p:animEffect transition="out" filter="fade">
                                      <p:cBhvr>
                                        <p:cTn id="11" dur="1000"/>
                                        <p:tgtEl>
                                          <p:spTgt spid="4"/>
                                        </p:tgtEl>
                                      </p:cBhvr>
                                    </p:animEffect>
                                    <p:anim calcmode="lin" valueType="num">
                                      <p:cBhvr>
                                        <p:cTn id="12" dur="1000"/>
                                        <p:tgtEl>
                                          <p:spTgt spid="4"/>
                                        </p:tgtEl>
                                        <p:attrNameLst>
                                          <p:attrName>ppt_x</p:attrName>
                                        </p:attrNameLst>
                                      </p:cBhvr>
                                      <p:tavLst>
                                        <p:tav tm="0">
                                          <p:val>
                                            <p:strVal val="ppt_x"/>
                                          </p:val>
                                        </p:tav>
                                        <p:tav tm="100000">
                                          <p:val>
                                            <p:strVal val="ppt_x"/>
                                          </p:val>
                                        </p:tav>
                                      </p:tavLst>
                                    </p:anim>
                                    <p:anim calcmode="lin" valueType="num">
                                      <p:cBhvr>
                                        <p:cTn id="13" dur="100" decel="100000"/>
                                        <p:tgtEl>
                                          <p:spTgt spid="4"/>
                                        </p:tgtEl>
                                        <p:attrNameLst>
                                          <p:attrName>ppt_y</p:attrName>
                                        </p:attrNameLst>
                                      </p:cBhvr>
                                      <p:tavLst>
                                        <p:tav tm="0">
                                          <p:val>
                                            <p:strVal val="ppt_y"/>
                                          </p:val>
                                        </p:tav>
                                        <p:tav tm="100000">
                                          <p:val>
                                            <p:strVal val="ppt_y-.03"/>
                                          </p:val>
                                        </p:tav>
                                      </p:tavLst>
                                    </p:anim>
                                    <p:anim calcmode="lin" valueType="num">
                                      <p:cBhvr>
                                        <p:cTn id="14" dur="900" accel="100000">
                                          <p:stCondLst>
                                            <p:cond delay="100"/>
                                          </p:stCondLst>
                                        </p:cTn>
                                        <p:tgtEl>
                                          <p:spTgt spid="4"/>
                                        </p:tgtEl>
                                        <p:attrNameLst>
                                          <p:attrName>ppt_y</p:attrName>
                                        </p:attrNameLst>
                                      </p:cBhvr>
                                      <p:tavLst>
                                        <p:tav tm="0">
                                          <p:val>
                                            <p:strVal val="ppt_y"/>
                                          </p:val>
                                        </p:tav>
                                        <p:tav tm="100000">
                                          <p:val>
                                            <p:strVal val="ppt_y+1"/>
                                          </p:val>
                                        </p:tav>
                                      </p:tavLst>
                                    </p:anim>
                                    <p:set>
                                      <p:cBhvr>
                                        <p:cTn id="15" dur="1" fill="hold">
                                          <p:stCondLst>
                                            <p:cond delay="999"/>
                                          </p:stCondLst>
                                        </p:cTn>
                                        <p:tgtEl>
                                          <p:spTgt spid="4"/>
                                        </p:tgtEl>
                                        <p:attrNameLst>
                                          <p:attrName>style.visibility</p:attrName>
                                        </p:attrNameLst>
                                      </p:cBhvr>
                                      <p:to>
                                        <p:strVal val="hidden"/>
                                      </p:to>
                                    </p:set>
                                  </p:childTnLst>
                                </p:cTn>
                              </p:par>
                              <p:par>
                                <p:cTn id="16" presetID="42"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anim calcmode="lin" valueType="num">
                                      <p:cBhvr>
                                        <p:cTn id="19" dur="500" fill="hold"/>
                                        <p:tgtEl>
                                          <p:spTgt spid="30"/>
                                        </p:tgtEl>
                                        <p:attrNameLst>
                                          <p:attrName>ppt_x</p:attrName>
                                        </p:attrNameLst>
                                      </p:cBhvr>
                                      <p:tavLst>
                                        <p:tav tm="0">
                                          <p:val>
                                            <p:strVal val="#ppt_x"/>
                                          </p:val>
                                        </p:tav>
                                        <p:tav tm="100000">
                                          <p:val>
                                            <p:strVal val="#ppt_x"/>
                                          </p:val>
                                        </p:tav>
                                      </p:tavLst>
                                    </p:anim>
                                    <p:anim calcmode="lin" valueType="num">
                                      <p:cBhvr>
                                        <p:cTn id="20" dur="500" fill="hold"/>
                                        <p:tgtEl>
                                          <p:spTgt spid="3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nodeType="click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wheel(1)">
                                      <p:cBhvr>
                                        <p:cTn id="30" dur="500"/>
                                        <p:tgtEl>
                                          <p:spTgt spid="30">
                                            <p:txEl>
                                              <p:pRg st="0" end="0"/>
                                            </p:txEl>
                                          </p:spTgt>
                                        </p:tgtEl>
                                      </p:cBhvr>
                                    </p:animEffect>
                                  </p:childTnLst>
                                </p:cTn>
                              </p:par>
                              <p:par>
                                <p:cTn id="31" presetID="21" presetClass="entr" presetSubtype="1" fill="hold" nodeType="with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animEffect transition="in" filter="wheel(1)">
                                      <p:cBhvr>
                                        <p:cTn id="33" dur="500"/>
                                        <p:tgtEl>
                                          <p:spTgt spid="30">
                                            <p:txEl>
                                              <p:pRg st="1" end="1"/>
                                            </p:txEl>
                                          </p:spTgt>
                                        </p:tgtEl>
                                      </p:cBhvr>
                                    </p:animEffect>
                                  </p:childTnLst>
                                </p:cTn>
                              </p:par>
                              <p:par>
                                <p:cTn id="34" presetID="21" presetClass="entr" presetSubtype="1" fill="hold" nodeType="withEffect">
                                  <p:stCondLst>
                                    <p:cond delay="0"/>
                                  </p:stCondLst>
                                  <p:childTnLst>
                                    <p:set>
                                      <p:cBhvr>
                                        <p:cTn id="35" dur="1" fill="hold">
                                          <p:stCondLst>
                                            <p:cond delay="0"/>
                                          </p:stCondLst>
                                        </p:cTn>
                                        <p:tgtEl>
                                          <p:spTgt spid="30">
                                            <p:txEl>
                                              <p:pRg st="2" end="2"/>
                                            </p:txEl>
                                          </p:spTgt>
                                        </p:tgtEl>
                                        <p:attrNameLst>
                                          <p:attrName>style.visibility</p:attrName>
                                        </p:attrNameLst>
                                      </p:cBhvr>
                                      <p:to>
                                        <p:strVal val="visible"/>
                                      </p:to>
                                    </p:set>
                                    <p:animEffect transition="in" filter="wheel(1)">
                                      <p:cBhvr>
                                        <p:cTn id="36" dur="500"/>
                                        <p:tgtEl>
                                          <p:spTgt spid="30">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7" presetClass="exit" presetSubtype="0" fill="hold" nodeType="clickEffect">
                                  <p:stCondLst>
                                    <p:cond delay="0"/>
                                  </p:stCondLst>
                                  <p:childTnLst>
                                    <p:animEffect transition="out" filter="fade">
                                      <p:cBhvr>
                                        <p:cTn id="40" dur="1000"/>
                                        <p:tgtEl>
                                          <p:spTgt spid="30">
                                            <p:txEl>
                                              <p:pRg st="0" end="0"/>
                                            </p:txEl>
                                          </p:spTgt>
                                        </p:tgtEl>
                                      </p:cBhvr>
                                    </p:animEffect>
                                    <p:anim calcmode="lin" valueType="num">
                                      <p:cBhvr>
                                        <p:cTn id="41" dur="1000"/>
                                        <p:tgtEl>
                                          <p:spTgt spid="30">
                                            <p:txEl>
                                              <p:pRg st="0" end="0"/>
                                            </p:txEl>
                                          </p:spTgt>
                                        </p:tgtEl>
                                        <p:attrNameLst>
                                          <p:attrName>ppt_x</p:attrName>
                                        </p:attrNameLst>
                                      </p:cBhvr>
                                      <p:tavLst>
                                        <p:tav tm="0">
                                          <p:val>
                                            <p:strVal val="ppt_x"/>
                                          </p:val>
                                        </p:tav>
                                        <p:tav tm="100000">
                                          <p:val>
                                            <p:strVal val="ppt_x"/>
                                          </p:val>
                                        </p:tav>
                                      </p:tavLst>
                                    </p:anim>
                                    <p:anim calcmode="lin" valueType="num">
                                      <p:cBhvr>
                                        <p:cTn id="42" dur="100" decel="100000"/>
                                        <p:tgtEl>
                                          <p:spTgt spid="30">
                                            <p:txEl>
                                              <p:pRg st="0" end="0"/>
                                            </p:txEl>
                                          </p:spTgt>
                                        </p:tgtEl>
                                        <p:attrNameLst>
                                          <p:attrName>ppt_y</p:attrName>
                                        </p:attrNameLst>
                                      </p:cBhvr>
                                      <p:tavLst>
                                        <p:tav tm="0">
                                          <p:val>
                                            <p:strVal val="ppt_y"/>
                                          </p:val>
                                        </p:tav>
                                        <p:tav tm="100000">
                                          <p:val>
                                            <p:strVal val="ppt_y-.03"/>
                                          </p:val>
                                        </p:tav>
                                      </p:tavLst>
                                    </p:anim>
                                    <p:anim calcmode="lin" valueType="num">
                                      <p:cBhvr>
                                        <p:cTn id="43" dur="900" accel="100000">
                                          <p:stCondLst>
                                            <p:cond delay="100"/>
                                          </p:stCondLst>
                                        </p:cTn>
                                        <p:tgtEl>
                                          <p:spTgt spid="30">
                                            <p:txEl>
                                              <p:pRg st="0" end="0"/>
                                            </p:txEl>
                                          </p:spTgt>
                                        </p:tgtEl>
                                        <p:attrNameLst>
                                          <p:attrName>ppt_y</p:attrName>
                                        </p:attrNameLst>
                                      </p:cBhvr>
                                      <p:tavLst>
                                        <p:tav tm="0">
                                          <p:val>
                                            <p:strVal val="ppt_y"/>
                                          </p:val>
                                        </p:tav>
                                        <p:tav tm="100000">
                                          <p:val>
                                            <p:strVal val="ppt_y+1"/>
                                          </p:val>
                                        </p:tav>
                                      </p:tavLst>
                                    </p:anim>
                                    <p:set>
                                      <p:cBhvr>
                                        <p:cTn id="44" dur="1" fill="hold">
                                          <p:stCondLst>
                                            <p:cond delay="999"/>
                                          </p:stCondLst>
                                        </p:cTn>
                                        <p:tgtEl>
                                          <p:spTgt spid="30">
                                            <p:txEl>
                                              <p:pRg st="0" end="0"/>
                                            </p:txEl>
                                          </p:spTgt>
                                        </p:tgtEl>
                                        <p:attrNameLst>
                                          <p:attrName>style.visibility</p:attrName>
                                        </p:attrNameLst>
                                      </p:cBhvr>
                                      <p:to>
                                        <p:strVal val="hidden"/>
                                      </p:to>
                                    </p:set>
                                  </p:childTnLst>
                                </p:cTn>
                              </p:par>
                              <p:par>
                                <p:cTn id="45" presetID="37" presetClass="exit" presetSubtype="0" fill="hold" nodeType="withEffect">
                                  <p:stCondLst>
                                    <p:cond delay="0"/>
                                  </p:stCondLst>
                                  <p:childTnLst>
                                    <p:animEffect transition="out" filter="fade">
                                      <p:cBhvr>
                                        <p:cTn id="46" dur="1000"/>
                                        <p:tgtEl>
                                          <p:spTgt spid="30">
                                            <p:txEl>
                                              <p:pRg st="1" end="1"/>
                                            </p:txEl>
                                          </p:spTgt>
                                        </p:tgtEl>
                                      </p:cBhvr>
                                    </p:animEffect>
                                    <p:anim calcmode="lin" valueType="num">
                                      <p:cBhvr>
                                        <p:cTn id="47" dur="1000"/>
                                        <p:tgtEl>
                                          <p:spTgt spid="30">
                                            <p:txEl>
                                              <p:pRg st="1" end="1"/>
                                            </p:txEl>
                                          </p:spTgt>
                                        </p:tgtEl>
                                        <p:attrNameLst>
                                          <p:attrName>ppt_x</p:attrName>
                                        </p:attrNameLst>
                                      </p:cBhvr>
                                      <p:tavLst>
                                        <p:tav tm="0">
                                          <p:val>
                                            <p:strVal val="ppt_x"/>
                                          </p:val>
                                        </p:tav>
                                        <p:tav tm="100000">
                                          <p:val>
                                            <p:strVal val="ppt_x"/>
                                          </p:val>
                                        </p:tav>
                                      </p:tavLst>
                                    </p:anim>
                                    <p:anim calcmode="lin" valueType="num">
                                      <p:cBhvr>
                                        <p:cTn id="48" dur="100" decel="100000"/>
                                        <p:tgtEl>
                                          <p:spTgt spid="30">
                                            <p:txEl>
                                              <p:pRg st="1" end="1"/>
                                            </p:txEl>
                                          </p:spTgt>
                                        </p:tgtEl>
                                        <p:attrNameLst>
                                          <p:attrName>ppt_y</p:attrName>
                                        </p:attrNameLst>
                                      </p:cBhvr>
                                      <p:tavLst>
                                        <p:tav tm="0">
                                          <p:val>
                                            <p:strVal val="ppt_y"/>
                                          </p:val>
                                        </p:tav>
                                        <p:tav tm="100000">
                                          <p:val>
                                            <p:strVal val="ppt_y-.03"/>
                                          </p:val>
                                        </p:tav>
                                      </p:tavLst>
                                    </p:anim>
                                    <p:anim calcmode="lin" valueType="num">
                                      <p:cBhvr>
                                        <p:cTn id="49" dur="900" accel="100000">
                                          <p:stCondLst>
                                            <p:cond delay="100"/>
                                          </p:stCondLst>
                                        </p:cTn>
                                        <p:tgtEl>
                                          <p:spTgt spid="30">
                                            <p:txEl>
                                              <p:pRg st="1" end="1"/>
                                            </p:txEl>
                                          </p:spTgt>
                                        </p:tgtEl>
                                        <p:attrNameLst>
                                          <p:attrName>ppt_y</p:attrName>
                                        </p:attrNameLst>
                                      </p:cBhvr>
                                      <p:tavLst>
                                        <p:tav tm="0">
                                          <p:val>
                                            <p:strVal val="ppt_y"/>
                                          </p:val>
                                        </p:tav>
                                        <p:tav tm="100000">
                                          <p:val>
                                            <p:strVal val="ppt_y+1"/>
                                          </p:val>
                                        </p:tav>
                                      </p:tavLst>
                                    </p:anim>
                                    <p:set>
                                      <p:cBhvr>
                                        <p:cTn id="50" dur="1" fill="hold">
                                          <p:stCondLst>
                                            <p:cond delay="999"/>
                                          </p:stCondLst>
                                        </p:cTn>
                                        <p:tgtEl>
                                          <p:spTgt spid="30">
                                            <p:txEl>
                                              <p:pRg st="1" end="1"/>
                                            </p:txEl>
                                          </p:spTgt>
                                        </p:tgtEl>
                                        <p:attrNameLst>
                                          <p:attrName>style.visibility</p:attrName>
                                        </p:attrNameLst>
                                      </p:cBhvr>
                                      <p:to>
                                        <p:strVal val="hidden"/>
                                      </p:to>
                                    </p:set>
                                  </p:childTnLst>
                                </p:cTn>
                              </p:par>
                              <p:par>
                                <p:cTn id="51" presetID="37" presetClass="exit" presetSubtype="0" fill="hold" nodeType="withEffect">
                                  <p:stCondLst>
                                    <p:cond delay="0"/>
                                  </p:stCondLst>
                                  <p:childTnLst>
                                    <p:animEffect transition="out" filter="fade">
                                      <p:cBhvr>
                                        <p:cTn id="52" dur="1000"/>
                                        <p:tgtEl>
                                          <p:spTgt spid="30">
                                            <p:txEl>
                                              <p:pRg st="2" end="2"/>
                                            </p:txEl>
                                          </p:spTgt>
                                        </p:tgtEl>
                                      </p:cBhvr>
                                    </p:animEffect>
                                    <p:anim calcmode="lin" valueType="num">
                                      <p:cBhvr>
                                        <p:cTn id="53" dur="1000"/>
                                        <p:tgtEl>
                                          <p:spTgt spid="30">
                                            <p:txEl>
                                              <p:pRg st="2" end="2"/>
                                            </p:txEl>
                                          </p:spTgt>
                                        </p:tgtEl>
                                        <p:attrNameLst>
                                          <p:attrName>ppt_x</p:attrName>
                                        </p:attrNameLst>
                                      </p:cBhvr>
                                      <p:tavLst>
                                        <p:tav tm="0">
                                          <p:val>
                                            <p:strVal val="ppt_x"/>
                                          </p:val>
                                        </p:tav>
                                        <p:tav tm="100000">
                                          <p:val>
                                            <p:strVal val="ppt_x"/>
                                          </p:val>
                                        </p:tav>
                                      </p:tavLst>
                                    </p:anim>
                                    <p:anim calcmode="lin" valueType="num">
                                      <p:cBhvr>
                                        <p:cTn id="54" dur="100" decel="100000"/>
                                        <p:tgtEl>
                                          <p:spTgt spid="30">
                                            <p:txEl>
                                              <p:pRg st="2" end="2"/>
                                            </p:txEl>
                                          </p:spTgt>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30">
                                            <p:txEl>
                                              <p:pRg st="2" end="2"/>
                                            </p:txEl>
                                          </p:spTgt>
                                        </p:tgtEl>
                                        <p:attrNameLst>
                                          <p:attrName>ppt_y</p:attrName>
                                        </p:attrNameLst>
                                      </p:cBhvr>
                                      <p:tavLst>
                                        <p:tav tm="0">
                                          <p:val>
                                            <p:strVal val="ppt_y"/>
                                          </p:val>
                                        </p:tav>
                                        <p:tav tm="100000">
                                          <p:val>
                                            <p:strVal val="ppt_y+1"/>
                                          </p:val>
                                        </p:tav>
                                      </p:tavLst>
                                    </p:anim>
                                    <p:set>
                                      <p:cBhvr>
                                        <p:cTn id="56" dur="1" fill="hold">
                                          <p:stCondLst>
                                            <p:cond delay="999"/>
                                          </p:stCondLst>
                                        </p:cTn>
                                        <p:tgtEl>
                                          <p:spTgt spid="30">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2"/>
          <a:stretch>
            <a:fillRect/>
          </a:stretch>
        </p:blipFill>
        <p:spPr>
          <a:xfrm>
            <a:off x="487362" y="806519"/>
            <a:ext cx="3190875" cy="3276600"/>
          </a:xfrm>
          <a:prstGeom prst="rect">
            <a:avLst/>
          </a:prstGeom>
        </p:spPr>
      </p:pic>
      <p:sp>
        <p:nvSpPr>
          <p:cNvPr id="6" name="TextBox 21"/>
          <p:cNvSpPr txBox="1"/>
          <p:nvPr/>
        </p:nvSpPr>
        <p:spPr>
          <a:xfrm>
            <a:off x="3678237" y="2587087"/>
            <a:ext cx="5228215" cy="400110"/>
          </a:xfrm>
          <a:prstGeom prst="rect">
            <a:avLst/>
          </a:prstGeom>
          <a:solidFill>
            <a:schemeClr val="accent4">
              <a:lumMod val="60000"/>
              <a:lumOff val="40000"/>
            </a:schemeClr>
          </a:solidFill>
        </p:spPr>
        <p:txBody>
          <a:bodyPr wrap="square" rtlCol="0">
            <a:spAutoFit/>
          </a:bodyPr>
          <a:lstStyle/>
          <a:p>
            <a:r>
              <a:rPr lang="en-US" altLang="zh-CN" sz="2000" b="1" dirty="0">
                <a:gradFill>
                  <a:gsLst>
                    <a:gs pos="100000">
                      <a:srgbClr val="465E96"/>
                    </a:gs>
                    <a:gs pos="0">
                      <a:srgbClr val="5877B6">
                        <a:lumMod val="80000"/>
                        <a:lumOff val="20000"/>
                      </a:srgbClr>
                    </a:gs>
                  </a:gsLst>
                  <a:lin ang="5400000" scaled="0"/>
                </a:gradFill>
                <a:cs typeface="+mn-ea"/>
                <a:sym typeface="+mn-lt"/>
              </a:rPr>
              <a:t>Automating Evaluation of Forecasts</a:t>
            </a:r>
            <a:endParaRPr lang="id-ID" sz="2000" b="1" dirty="0">
              <a:gradFill>
                <a:gsLst>
                  <a:gs pos="100000">
                    <a:srgbClr val="465E96"/>
                  </a:gs>
                  <a:gs pos="0">
                    <a:srgbClr val="5877B6">
                      <a:lumMod val="80000"/>
                      <a:lumOff val="20000"/>
                    </a:srgbClr>
                  </a:gs>
                </a:gsLst>
                <a:lin ang="5400000" scaled="0"/>
              </a:gradFill>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04</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5801981" y="1855332"/>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3</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48" name="TextBox 47"/>
          <p:cNvSpPr txBox="1"/>
          <p:nvPr/>
        </p:nvSpPr>
        <p:spPr>
          <a:xfrm>
            <a:off x="6242436" y="1992398"/>
            <a:ext cx="2901564" cy="307777"/>
          </a:xfrm>
          <a:prstGeom prst="rect">
            <a:avLst/>
          </a:prstGeom>
          <a:noFill/>
        </p:spPr>
        <p:txBody>
          <a:bodyPr wrap="none" rtlCol="0">
            <a:spAutoFit/>
          </a:bodyPr>
          <a:lstStyle/>
          <a:p>
            <a:r>
              <a:rPr lang="en-US" altLang="zh-CN" sz="1400" b="1" dirty="0">
                <a:gradFill>
                  <a:gsLst>
                    <a:gs pos="0">
                      <a:srgbClr val="5877B6">
                        <a:lumMod val="80000"/>
                        <a:lumOff val="20000"/>
                      </a:srgbClr>
                    </a:gs>
                    <a:gs pos="84000">
                      <a:srgbClr val="465E96"/>
                    </a:gs>
                  </a:gsLst>
                  <a:lin ang="5400000" scaled="0"/>
                </a:gradFill>
                <a:cs typeface="+mn-ea"/>
                <a:sym typeface="+mn-lt"/>
              </a:rPr>
              <a:t>Simulated Historical Forecasts</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23" name="TextBox 22"/>
          <p:cNvSpPr txBox="1"/>
          <p:nvPr/>
        </p:nvSpPr>
        <p:spPr>
          <a:xfrm>
            <a:off x="4664929" y="3229476"/>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4</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35" name="TextBox 34"/>
          <p:cNvSpPr txBox="1"/>
          <p:nvPr/>
        </p:nvSpPr>
        <p:spPr>
          <a:xfrm>
            <a:off x="5083362" y="3386231"/>
            <a:ext cx="3129768" cy="307777"/>
          </a:xfrm>
          <a:prstGeom prst="rect">
            <a:avLst/>
          </a:prstGeom>
          <a:noFill/>
        </p:spPr>
        <p:txBody>
          <a:bodyPr wrap="none" rtlCol="0">
            <a:spAutoFit/>
          </a:bodyPr>
          <a:lstStyle/>
          <a:p>
            <a:r>
              <a:rPr lang="en-US" altLang="zh-CN" sz="1400" b="1" dirty="0">
                <a:gradFill>
                  <a:gsLst>
                    <a:gs pos="0">
                      <a:srgbClr val="5877B6">
                        <a:lumMod val="80000"/>
                        <a:lumOff val="20000"/>
                      </a:srgbClr>
                    </a:gs>
                    <a:gs pos="84000">
                      <a:srgbClr val="465E96"/>
                    </a:gs>
                  </a:gsLst>
                  <a:lin ang="5400000" scaled="0"/>
                </a:gradFill>
                <a:cs typeface="+mn-ea"/>
                <a:sym typeface="+mn-lt"/>
              </a:rPr>
              <a:t>Identifying Large Forecast Errors</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36" name="Rectangle 35"/>
          <p:cNvSpPr/>
          <p:nvPr/>
        </p:nvSpPr>
        <p:spPr>
          <a:xfrm flipH="1">
            <a:off x="5083362" y="3832110"/>
            <a:ext cx="3038662" cy="854080"/>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当预测太多，分析师无法手动检查每一个预测时，</a:t>
            </a:r>
            <a:r>
              <a:rPr lang="en-US" altLang="zh-CN" sz="1100" dirty="0">
                <a:solidFill>
                  <a:schemeClr val="bg1">
                    <a:lumMod val="50000"/>
                  </a:schemeClr>
                </a:solidFill>
                <a:cs typeface="+mn-ea"/>
                <a:sym typeface="+mn-lt"/>
              </a:rPr>
              <a:t>SHFs</a:t>
            </a:r>
            <a:r>
              <a:rPr lang="zh-CN" altLang="en-US" sz="1100" dirty="0">
                <a:solidFill>
                  <a:schemeClr val="bg1">
                    <a:lumMod val="50000"/>
                  </a:schemeClr>
                </a:solidFill>
                <a:cs typeface="+mn-ea"/>
                <a:sym typeface="+mn-lt"/>
              </a:rPr>
              <a:t>有几种方法可以用来识别预测中可能出现的问题</a:t>
            </a:r>
          </a:p>
        </p:txBody>
      </p:sp>
      <p:sp>
        <p:nvSpPr>
          <p:cNvPr id="4" name="Right Triangle 3"/>
          <p:cNvSpPr/>
          <p:nvPr/>
        </p:nvSpPr>
        <p:spPr>
          <a:xfrm flipH="1">
            <a:off x="7672387" y="3671887"/>
            <a:ext cx="1471613" cy="1471613"/>
          </a:xfrm>
          <a:custGeom>
            <a:avLst/>
            <a:gdLst>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1" fmla="*/ 0 w 2133600"/>
              <a:gd name="connsiteY0-2" fmla="*/ 2133600 h 2133600"/>
              <a:gd name="connsiteX1-3" fmla="*/ 0 w 2133600"/>
              <a:gd name="connsiteY1-4" fmla="*/ 0 h 2133600"/>
              <a:gd name="connsiteX2-5" fmla="*/ 2133600 w 2133600"/>
              <a:gd name="connsiteY2-6" fmla="*/ 2133600 h 2133600"/>
              <a:gd name="connsiteX3-7" fmla="*/ 0 w 2133600"/>
              <a:gd name="connsiteY3-8" fmla="*/ 2133600 h 2133600"/>
              <a:gd name="connsiteX0-9" fmla="*/ 0 w 2133600"/>
              <a:gd name="connsiteY0-10" fmla="*/ 2133600 h 2133600"/>
              <a:gd name="connsiteX1-11" fmla="*/ 0 w 2133600"/>
              <a:gd name="connsiteY1-12" fmla="*/ 0 h 2133600"/>
              <a:gd name="connsiteX2-13" fmla="*/ 2133600 w 2133600"/>
              <a:gd name="connsiteY2-14" fmla="*/ 2133600 h 2133600"/>
              <a:gd name="connsiteX3-15" fmla="*/ 0 w 2133600"/>
              <a:gd name="connsiteY3-16" fmla="*/ 2133600 h 2133600"/>
              <a:gd name="connsiteX0-17" fmla="*/ 0 w 2133600"/>
              <a:gd name="connsiteY0-18" fmla="*/ 2133600 h 2133600"/>
              <a:gd name="connsiteX1-19" fmla="*/ 0 w 2133600"/>
              <a:gd name="connsiteY1-20" fmla="*/ 0 h 2133600"/>
              <a:gd name="connsiteX2-21" fmla="*/ 2133600 w 2133600"/>
              <a:gd name="connsiteY2-22" fmla="*/ 2133600 h 2133600"/>
              <a:gd name="connsiteX3-23" fmla="*/ 0 w 2133600"/>
              <a:gd name="connsiteY3-24" fmla="*/ 2133600 h 2133600"/>
              <a:gd name="connsiteX0-25" fmla="*/ 0 w 2133600"/>
              <a:gd name="connsiteY0-26" fmla="*/ 2133600 h 2133600"/>
              <a:gd name="connsiteX1-27" fmla="*/ 0 w 2133600"/>
              <a:gd name="connsiteY1-28" fmla="*/ 0 h 2133600"/>
              <a:gd name="connsiteX2-29" fmla="*/ 2133600 w 2133600"/>
              <a:gd name="connsiteY2-30" fmla="*/ 2133600 h 2133600"/>
              <a:gd name="connsiteX3-31" fmla="*/ 0 w 2133600"/>
              <a:gd name="connsiteY3-32" fmla="*/ 2133600 h 2133600"/>
              <a:gd name="connsiteX0-33" fmla="*/ 0 w 2133600"/>
              <a:gd name="connsiteY0-34" fmla="*/ 2133600 h 2133600"/>
              <a:gd name="connsiteX1-35" fmla="*/ 0 w 2133600"/>
              <a:gd name="connsiteY1-36" fmla="*/ 0 h 2133600"/>
              <a:gd name="connsiteX2-37" fmla="*/ 2133600 w 2133600"/>
              <a:gd name="connsiteY2-38" fmla="*/ 2133600 h 2133600"/>
              <a:gd name="connsiteX3-39" fmla="*/ 0 w 2133600"/>
              <a:gd name="connsiteY3-40" fmla="*/ 2133600 h 2133600"/>
              <a:gd name="connsiteX0-41" fmla="*/ 0 w 2133600"/>
              <a:gd name="connsiteY0-42" fmla="*/ 2133600 h 2133600"/>
              <a:gd name="connsiteX1-43" fmla="*/ 0 w 2133600"/>
              <a:gd name="connsiteY1-44" fmla="*/ 0 h 2133600"/>
              <a:gd name="connsiteX2-45" fmla="*/ 2133600 w 2133600"/>
              <a:gd name="connsiteY2-46" fmla="*/ 2133600 h 2133600"/>
              <a:gd name="connsiteX3-47" fmla="*/ 0 w 2133600"/>
              <a:gd name="connsiteY3-48" fmla="*/ 2133600 h 2133600"/>
              <a:gd name="connsiteX0-49" fmla="*/ 0 w 2133600"/>
              <a:gd name="connsiteY0-50" fmla="*/ 2133600 h 2133600"/>
              <a:gd name="connsiteX1-51" fmla="*/ 0 w 2133600"/>
              <a:gd name="connsiteY1-52" fmla="*/ 0 h 2133600"/>
              <a:gd name="connsiteX2-53" fmla="*/ 2133600 w 2133600"/>
              <a:gd name="connsiteY2-54" fmla="*/ 2133600 h 2133600"/>
              <a:gd name="connsiteX3-55" fmla="*/ 0 w 2133600"/>
              <a:gd name="connsiteY3-56" fmla="*/ 2133600 h 2133600"/>
              <a:gd name="connsiteX0-57" fmla="*/ 0 w 2133600"/>
              <a:gd name="connsiteY0-58" fmla="*/ 2133600 h 2133600"/>
              <a:gd name="connsiteX1-59" fmla="*/ 0 w 2133600"/>
              <a:gd name="connsiteY1-60" fmla="*/ 0 h 2133600"/>
              <a:gd name="connsiteX2-61" fmla="*/ 2133600 w 2133600"/>
              <a:gd name="connsiteY2-62" fmla="*/ 2133600 h 2133600"/>
              <a:gd name="connsiteX3-63" fmla="*/ 0 w 2133600"/>
              <a:gd name="connsiteY3-64" fmla="*/ 2133600 h 2133600"/>
              <a:gd name="connsiteX0-65" fmla="*/ 0 w 2133600"/>
              <a:gd name="connsiteY0-66" fmla="*/ 2133600 h 2133600"/>
              <a:gd name="connsiteX1-67" fmla="*/ 0 w 2133600"/>
              <a:gd name="connsiteY1-68" fmla="*/ 0 h 2133600"/>
              <a:gd name="connsiteX2-69" fmla="*/ 2133600 w 2133600"/>
              <a:gd name="connsiteY2-70" fmla="*/ 2133600 h 2133600"/>
              <a:gd name="connsiteX3-71" fmla="*/ 0 w 2133600"/>
              <a:gd name="connsiteY3-72" fmla="*/ 2133600 h 2133600"/>
            </a:gdLst>
            <a:ahLst/>
            <a:cxnLst>
              <a:cxn ang="0">
                <a:pos x="connsiteX0-1" y="connsiteY0-2"/>
              </a:cxn>
              <a:cxn ang="0">
                <a:pos x="connsiteX1-3" y="connsiteY1-4"/>
              </a:cxn>
              <a:cxn ang="0">
                <a:pos x="connsiteX2-5" y="connsiteY2-6"/>
              </a:cxn>
              <a:cxn ang="0">
                <a:pos x="connsiteX3-7" y="connsiteY3-8"/>
              </a:cxn>
            </a:cxnLst>
            <a:rect l="l" t="t" r="r" b="b"/>
            <a:pathLst>
              <a:path w="2133600" h="2133600">
                <a:moveTo>
                  <a:pt x="0" y="2133600"/>
                </a:moveTo>
                <a:lnTo>
                  <a:pt x="0" y="0"/>
                </a:lnTo>
                <a:cubicBezTo>
                  <a:pt x="554294" y="1266723"/>
                  <a:pt x="1618215" y="1064480"/>
                  <a:pt x="2133600" y="2133600"/>
                </a:cubicBezTo>
                <a:lnTo>
                  <a:pt x="0" y="2133600"/>
                </a:lnTo>
                <a:close/>
              </a:path>
            </a:pathLst>
          </a:custGeom>
          <a:gradFill>
            <a:gsLst>
              <a:gs pos="65000">
                <a:srgbClr val="5877B6">
                  <a:lumMod val="80000"/>
                  <a:lumOff val="20000"/>
                </a:srgbClr>
              </a:gs>
              <a:gs pos="0">
                <a:srgbClr val="465E9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cs typeface="+mn-ea"/>
              <a:sym typeface="+mn-lt"/>
            </a:endParaRPr>
          </a:p>
        </p:txBody>
      </p:sp>
      <p:sp>
        <p:nvSpPr>
          <p:cNvPr id="20" name="TextBox 19"/>
          <p:cNvSpPr txBox="1"/>
          <p:nvPr/>
        </p:nvSpPr>
        <p:spPr>
          <a:xfrm>
            <a:off x="3137536" y="1486948"/>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1</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26" name="TextBox 25"/>
          <p:cNvSpPr txBox="1"/>
          <p:nvPr/>
        </p:nvSpPr>
        <p:spPr>
          <a:xfrm>
            <a:off x="3586166" y="1593489"/>
            <a:ext cx="2579136" cy="307777"/>
          </a:xfrm>
          <a:prstGeom prst="rect">
            <a:avLst/>
          </a:prstGeom>
          <a:noFill/>
        </p:spPr>
        <p:txBody>
          <a:bodyPr wrap="square" rtlCol="0">
            <a:spAutoFit/>
          </a:bodyPr>
          <a:lstStyle/>
          <a:p>
            <a:r>
              <a:rPr lang="en-US" altLang="zh-CN" sz="1400" b="1" dirty="0">
                <a:gradFill>
                  <a:gsLst>
                    <a:gs pos="0">
                      <a:srgbClr val="5877B6">
                        <a:lumMod val="80000"/>
                        <a:lumOff val="20000"/>
                      </a:srgbClr>
                    </a:gs>
                    <a:gs pos="84000">
                      <a:srgbClr val="465E96"/>
                    </a:gs>
                  </a:gsLst>
                  <a:lin ang="5400000" scaled="0"/>
                </a:gradFill>
                <a:cs typeface="+mn-ea"/>
                <a:sym typeface="+mn-lt"/>
              </a:rPr>
              <a:t>Use of Baseline Forecasts</a:t>
            </a:r>
            <a:endParaRPr lang="id-ID" sz="1400" b="1" dirty="0">
              <a:gradFill>
                <a:gsLst>
                  <a:gs pos="0">
                    <a:srgbClr val="5877B6">
                      <a:lumMod val="80000"/>
                      <a:lumOff val="20000"/>
                    </a:srgbClr>
                  </a:gs>
                  <a:gs pos="84000">
                    <a:srgbClr val="465E96"/>
                  </a:gs>
                </a:gsLst>
                <a:lin ang="5400000" scaled="0"/>
              </a:gradFill>
              <a:cs typeface="+mn-ea"/>
              <a:sym typeface="+mn-lt"/>
            </a:endParaRPr>
          </a:p>
        </p:txBody>
      </p:sp>
      <p:sp>
        <p:nvSpPr>
          <p:cNvPr id="27" name="Rectangle 26"/>
          <p:cNvSpPr/>
          <p:nvPr/>
        </p:nvSpPr>
        <p:spPr>
          <a:xfrm flipH="1">
            <a:off x="3073339" y="2110398"/>
            <a:ext cx="2267818" cy="600164"/>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在评估任何预测过程时，与一组基线方法进行比较是很重要的。</a:t>
            </a:r>
          </a:p>
        </p:txBody>
      </p:sp>
      <p:sp>
        <p:nvSpPr>
          <p:cNvPr id="21" name="TextBox 20"/>
          <p:cNvSpPr txBox="1"/>
          <p:nvPr/>
        </p:nvSpPr>
        <p:spPr>
          <a:xfrm>
            <a:off x="1474543" y="3229476"/>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2</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29" name="TextBox 28"/>
          <p:cNvSpPr txBox="1"/>
          <p:nvPr/>
        </p:nvSpPr>
        <p:spPr>
          <a:xfrm>
            <a:off x="1883151" y="3305367"/>
            <a:ext cx="2727734" cy="307777"/>
          </a:xfrm>
          <a:prstGeom prst="rect">
            <a:avLst/>
          </a:prstGeom>
          <a:noFill/>
        </p:spPr>
        <p:txBody>
          <a:bodyPr wrap="none" rtlCol="0">
            <a:spAutoFit/>
          </a:bodyPr>
          <a:lstStyle/>
          <a:p>
            <a:r>
              <a:rPr lang="en-US" altLang="zh-CN" sz="1400" b="1" dirty="0">
                <a:gradFill>
                  <a:gsLst>
                    <a:gs pos="0">
                      <a:srgbClr val="5877B6">
                        <a:lumMod val="80000"/>
                        <a:lumOff val="20000"/>
                      </a:srgbClr>
                    </a:gs>
                    <a:gs pos="84000">
                      <a:srgbClr val="465E96"/>
                    </a:gs>
                  </a:gsLst>
                  <a:lin ang="5400000" scaled="0"/>
                </a:gradFill>
                <a:cs typeface="+mn-ea"/>
                <a:sym typeface="+mn-lt"/>
              </a:rPr>
              <a:t>Modeling Forecast Accuracy</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30" name="Rectangle 29"/>
          <p:cNvSpPr/>
          <p:nvPr/>
        </p:nvSpPr>
        <p:spPr>
          <a:xfrm flipH="1">
            <a:off x="1474543" y="3671887"/>
            <a:ext cx="2455984" cy="1107996"/>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平均绝对百分比误差</a:t>
            </a:r>
            <a:r>
              <a:rPr lang="en-US" altLang="zh-CN" sz="1100" dirty="0">
                <a:solidFill>
                  <a:schemeClr val="bg1">
                    <a:lumMod val="50000"/>
                  </a:schemeClr>
                </a:solidFill>
                <a:cs typeface="+mn-ea"/>
                <a:sym typeface="+mn-lt"/>
              </a:rPr>
              <a:t>(MAPE)</a:t>
            </a:r>
          </a:p>
          <a:p>
            <a:pPr>
              <a:lnSpc>
                <a:spcPct val="150000"/>
              </a:lnSpc>
            </a:pPr>
            <a:r>
              <a:rPr lang="zh-CN" altLang="en-US" sz="1100" dirty="0">
                <a:solidFill>
                  <a:schemeClr val="bg1">
                    <a:lumMod val="50000"/>
                  </a:schemeClr>
                </a:solidFill>
                <a:cs typeface="+mn-ea"/>
                <a:sym typeface="+mn-lt"/>
              </a:rPr>
              <a:t>非参数的方法（</a:t>
            </a:r>
            <a:r>
              <a:rPr lang="en-US" altLang="zh-CN" sz="1100" dirty="0">
                <a:solidFill>
                  <a:schemeClr val="bg1">
                    <a:lumMod val="50000"/>
                  </a:schemeClr>
                </a:solidFill>
                <a:cs typeface="+mn-ea"/>
                <a:sym typeface="+mn-lt"/>
              </a:rPr>
              <a:t>local regression</a:t>
            </a:r>
            <a:r>
              <a:rPr lang="zh-CN" altLang="en-US" sz="1100" dirty="0">
                <a:solidFill>
                  <a:schemeClr val="bg1">
                    <a:lumMod val="50000"/>
                  </a:schemeClr>
                </a:solidFill>
                <a:cs typeface="+mn-ea"/>
                <a:sym typeface="+mn-lt"/>
              </a:rPr>
              <a:t>或</a:t>
            </a:r>
            <a:r>
              <a:rPr lang="en-US" altLang="zh-CN" sz="1100" dirty="0">
                <a:solidFill>
                  <a:schemeClr val="bg1">
                    <a:lumMod val="50000"/>
                  </a:schemeClr>
                </a:solidFill>
                <a:cs typeface="+mn-ea"/>
              </a:rPr>
              <a:t>Isotonic regression</a:t>
            </a:r>
            <a:r>
              <a:rPr lang="zh-CN" altLang="en-US" sz="1100" dirty="0">
                <a:solidFill>
                  <a:schemeClr val="bg1">
                    <a:lumMod val="50000"/>
                  </a:schemeClr>
                </a:solidFill>
                <a:cs typeface="+mn-ea"/>
                <a:sym typeface="+mn-lt"/>
              </a:rPr>
              <a:t>作为非参数误差曲线模型）</a:t>
            </a:r>
          </a:p>
        </p:txBody>
      </p:sp>
      <p:pic>
        <p:nvPicPr>
          <p:cNvPr id="7" name="图片占位符 6" descr="图片包含 人, 桌子, 室内, 笔记本&#10;&#10;描述已自动生成"/>
          <p:cNvPicPr>
            <a:picLocks noGrp="1" noChangeAspect="1"/>
          </p:cNvPicPr>
          <p:nvPr>
            <p:ph type="pic" sz="quarter" idx="11"/>
          </p:nvPr>
        </p:nvPicPr>
        <p:blipFill>
          <a:blip r:embed="rId2" cstate="screen"/>
          <a:srcRect/>
          <a:stretch>
            <a:fillRect/>
          </a:stretch>
        </p:blipFill>
        <p:spPr/>
      </p:pic>
      <p:sp>
        <p:nvSpPr>
          <p:cNvPr id="38" name="TextBox 21"/>
          <p:cNvSpPr txBox="1"/>
          <p:nvPr/>
        </p:nvSpPr>
        <p:spPr>
          <a:xfrm>
            <a:off x="4730408" y="566359"/>
            <a:ext cx="4260028" cy="338554"/>
          </a:xfrm>
          <a:prstGeom prst="rect">
            <a:avLst/>
          </a:prstGeom>
          <a:noFill/>
        </p:spPr>
        <p:txBody>
          <a:bodyPr wrap="square" rtlCol="0">
            <a:spAutoFit/>
          </a:bodyPr>
          <a:lstStyle/>
          <a:p>
            <a:r>
              <a:rPr lang="en-US" altLang="zh-CN" sz="1600" b="1" dirty="0">
                <a:gradFill>
                  <a:gsLst>
                    <a:gs pos="100000">
                      <a:srgbClr val="465E96"/>
                    </a:gs>
                    <a:gs pos="0">
                      <a:srgbClr val="5877B6">
                        <a:lumMod val="80000"/>
                        <a:lumOff val="20000"/>
                      </a:srgbClr>
                    </a:gs>
                  </a:gsLst>
                  <a:lin ang="5400000" scaled="0"/>
                </a:gradFill>
                <a:cs typeface="+mn-ea"/>
                <a:sym typeface="+mn-lt"/>
              </a:rPr>
              <a:t>Automating Evaluation of Forecasts</a:t>
            </a:r>
            <a:endParaRPr lang="id-ID" altLang="zh-CN" sz="1600" b="1" dirty="0">
              <a:gradFill>
                <a:gsLst>
                  <a:gs pos="100000">
                    <a:srgbClr val="465E96"/>
                  </a:gs>
                  <a:gs pos="0">
                    <a:srgbClr val="5877B6">
                      <a:lumMod val="80000"/>
                      <a:lumOff val="20000"/>
                    </a:srgbClr>
                  </a:gs>
                </a:gsLst>
                <a:lin ang="5400000" scaled="0"/>
              </a:gradFill>
              <a:cs typeface="+mn-ea"/>
              <a:sym typeface="+mn-lt"/>
            </a:endParaRPr>
          </a:p>
        </p:txBody>
      </p:sp>
      <p:sp>
        <p:nvSpPr>
          <p:cNvPr id="3" name="文本框 2"/>
          <p:cNvSpPr txBox="1"/>
          <p:nvPr/>
        </p:nvSpPr>
        <p:spPr>
          <a:xfrm>
            <a:off x="6422315" y="943558"/>
            <a:ext cx="2275389" cy="954107"/>
          </a:xfrm>
          <a:prstGeom prst="rect">
            <a:avLst/>
          </a:prstGeom>
          <a:noFill/>
        </p:spPr>
        <p:txBody>
          <a:bodyPr wrap="square" rtlCol="0">
            <a:spAutoFit/>
          </a:bodyPr>
          <a:lstStyle/>
          <a:p>
            <a:r>
              <a:rPr lang="zh-CN" altLang="en-US" sz="1400" b="1" dirty="0">
                <a:solidFill>
                  <a:schemeClr val="tx2">
                    <a:lumMod val="75000"/>
                  </a:schemeClr>
                </a:solidFill>
                <a:cs typeface="+mn-ea"/>
              </a:rPr>
              <a:t>概述了一个自动化预测评估的程序，通过比较各种方法并确定哪些预测可能需要人工干预。</a:t>
            </a:r>
          </a:p>
        </p:txBody>
      </p:sp>
      <p:sp>
        <p:nvSpPr>
          <p:cNvPr id="17" name="Rectangle 26"/>
          <p:cNvSpPr/>
          <p:nvPr/>
        </p:nvSpPr>
        <p:spPr>
          <a:xfrm flipH="1">
            <a:off x="6242436" y="2393575"/>
            <a:ext cx="2267818" cy="316369"/>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移动窗口步长的设置</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8" presetClass="exit" presetSubtype="12" fill="hold" grpId="0" nodeType="clickEffect">
                                  <p:stCondLst>
                                    <p:cond delay="0"/>
                                  </p:stCondLst>
                                  <p:childTnLst>
                                    <p:animEffect transition="out" filter="strips(downLeft)">
                                      <p:cBhvr>
                                        <p:cTn id="24" dur="500"/>
                                        <p:tgtEl>
                                          <p:spTgt spid="3">
                                            <p:txEl>
                                              <p:pRg st="0" end="0"/>
                                            </p:txEl>
                                          </p:spTgt>
                                        </p:tgtEl>
                                      </p:cBhvr>
                                    </p:animEffect>
                                    <p:set>
                                      <p:cBhvr>
                                        <p:cTn id="25" dur="1" fill="hold">
                                          <p:stCondLst>
                                            <p:cond delay="499"/>
                                          </p:stCondLst>
                                        </p:cTn>
                                        <p:tgtEl>
                                          <p:spTgt spid="3">
                                            <p:txEl>
                                              <p:pRg st="0" end="0"/>
                                            </p:txEl>
                                          </p:spTgt>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anim calcmode="lin" valueType="num">
                                      <p:cBhvr>
                                        <p:cTn id="29" dur="500" fill="hold"/>
                                        <p:tgtEl>
                                          <p:spTgt spid="46"/>
                                        </p:tgtEl>
                                        <p:attrNameLst>
                                          <p:attrName>ppt_x</p:attrName>
                                        </p:attrNameLst>
                                      </p:cBhvr>
                                      <p:tavLst>
                                        <p:tav tm="0">
                                          <p:val>
                                            <p:strVal val="#ppt_x"/>
                                          </p:val>
                                        </p:tav>
                                        <p:tav tm="100000">
                                          <p:val>
                                            <p:strVal val="#ppt_x"/>
                                          </p:val>
                                        </p:tav>
                                      </p:tavLst>
                                    </p:anim>
                                    <p:anim calcmode="lin" valueType="num">
                                      <p:cBhvr>
                                        <p:cTn id="30" dur="500" fill="hold"/>
                                        <p:tgtEl>
                                          <p:spTgt spid="4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anim calcmode="lin" valueType="num">
                                      <p:cBhvr>
                                        <p:cTn id="34" dur="500" fill="hold"/>
                                        <p:tgtEl>
                                          <p:spTgt spid="48"/>
                                        </p:tgtEl>
                                        <p:attrNameLst>
                                          <p:attrName>ppt_x</p:attrName>
                                        </p:attrNameLst>
                                      </p:cBhvr>
                                      <p:tavLst>
                                        <p:tav tm="0">
                                          <p:val>
                                            <p:strVal val="#ppt_x"/>
                                          </p:val>
                                        </p:tav>
                                        <p:tav tm="100000">
                                          <p:val>
                                            <p:strVal val="#ppt_x"/>
                                          </p:val>
                                        </p:tav>
                                      </p:tavLst>
                                    </p:anim>
                                    <p:anim calcmode="lin" valueType="num">
                                      <p:cBhvr>
                                        <p:cTn id="35" dur="500" fill="hold"/>
                                        <p:tgtEl>
                                          <p:spTgt spid="4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anim calcmode="lin" valueType="num">
                                      <p:cBhvr>
                                        <p:cTn id="44" dur="500" fill="hold"/>
                                        <p:tgtEl>
                                          <p:spTgt spid="35"/>
                                        </p:tgtEl>
                                        <p:attrNameLst>
                                          <p:attrName>ppt_x</p:attrName>
                                        </p:attrNameLst>
                                      </p:cBhvr>
                                      <p:tavLst>
                                        <p:tav tm="0">
                                          <p:val>
                                            <p:strVal val="#ppt_x"/>
                                          </p:val>
                                        </p:tav>
                                        <p:tav tm="100000">
                                          <p:val>
                                            <p:strVal val="#ppt_x"/>
                                          </p:val>
                                        </p:tav>
                                      </p:tavLst>
                                    </p:anim>
                                    <p:anim calcmode="lin" valueType="num">
                                      <p:cBhvr>
                                        <p:cTn id="45" dur="500" fill="hold"/>
                                        <p:tgtEl>
                                          <p:spTgt spid="3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anim calcmode="lin" valueType="num">
                                      <p:cBhvr>
                                        <p:cTn id="54" dur="500" fill="hold"/>
                                        <p:tgtEl>
                                          <p:spTgt spid="4"/>
                                        </p:tgtEl>
                                        <p:attrNameLst>
                                          <p:attrName>ppt_x</p:attrName>
                                        </p:attrNameLst>
                                      </p:cBhvr>
                                      <p:tavLst>
                                        <p:tav tm="0">
                                          <p:val>
                                            <p:strVal val="#ppt_x"/>
                                          </p:val>
                                        </p:tav>
                                        <p:tav tm="100000">
                                          <p:val>
                                            <p:strVal val="#ppt_x"/>
                                          </p:val>
                                        </p:tav>
                                      </p:tavLst>
                                    </p:anim>
                                    <p:anim calcmode="lin" valueType="num">
                                      <p:cBhvr>
                                        <p:cTn id="55" dur="500" fill="hold"/>
                                        <p:tgtEl>
                                          <p:spTgt spid="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anim calcmode="lin" valueType="num">
                                      <p:cBhvr>
                                        <p:cTn id="59" dur="500" fill="hold"/>
                                        <p:tgtEl>
                                          <p:spTgt spid="20"/>
                                        </p:tgtEl>
                                        <p:attrNameLst>
                                          <p:attrName>ppt_x</p:attrName>
                                        </p:attrNameLst>
                                      </p:cBhvr>
                                      <p:tavLst>
                                        <p:tav tm="0">
                                          <p:val>
                                            <p:strVal val="#ppt_x"/>
                                          </p:val>
                                        </p:tav>
                                        <p:tav tm="100000">
                                          <p:val>
                                            <p:strVal val="#ppt_x"/>
                                          </p:val>
                                        </p:tav>
                                      </p:tavLst>
                                    </p:anim>
                                    <p:anim calcmode="lin" valueType="num">
                                      <p:cBhvr>
                                        <p:cTn id="60" dur="500" fill="hold"/>
                                        <p:tgtEl>
                                          <p:spTgt spid="2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anim calcmode="lin" valueType="num">
                                      <p:cBhvr>
                                        <p:cTn id="64" dur="500" fill="hold"/>
                                        <p:tgtEl>
                                          <p:spTgt spid="26"/>
                                        </p:tgtEl>
                                        <p:attrNameLst>
                                          <p:attrName>ppt_x</p:attrName>
                                        </p:attrNameLst>
                                      </p:cBhvr>
                                      <p:tavLst>
                                        <p:tav tm="0">
                                          <p:val>
                                            <p:strVal val="#ppt_x"/>
                                          </p:val>
                                        </p:tav>
                                        <p:tav tm="100000">
                                          <p:val>
                                            <p:strVal val="#ppt_x"/>
                                          </p:val>
                                        </p:tav>
                                      </p:tavLst>
                                    </p:anim>
                                    <p:anim calcmode="lin" valueType="num">
                                      <p:cBhvr>
                                        <p:cTn id="65" dur="5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anim calcmode="lin" valueType="num">
                                      <p:cBhvr>
                                        <p:cTn id="69" dur="500" fill="hold"/>
                                        <p:tgtEl>
                                          <p:spTgt spid="27"/>
                                        </p:tgtEl>
                                        <p:attrNameLst>
                                          <p:attrName>ppt_x</p:attrName>
                                        </p:attrNameLst>
                                      </p:cBhvr>
                                      <p:tavLst>
                                        <p:tav tm="0">
                                          <p:val>
                                            <p:strVal val="#ppt_x"/>
                                          </p:val>
                                        </p:tav>
                                        <p:tav tm="100000">
                                          <p:val>
                                            <p:strVal val="#ppt_x"/>
                                          </p:val>
                                        </p:tav>
                                      </p:tavLst>
                                    </p:anim>
                                    <p:anim calcmode="lin" valueType="num">
                                      <p:cBhvr>
                                        <p:cTn id="70" dur="5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anim calcmode="lin" valueType="num">
                                      <p:cBhvr>
                                        <p:cTn id="74" dur="500" fill="hold"/>
                                        <p:tgtEl>
                                          <p:spTgt spid="21"/>
                                        </p:tgtEl>
                                        <p:attrNameLst>
                                          <p:attrName>ppt_x</p:attrName>
                                        </p:attrNameLst>
                                      </p:cBhvr>
                                      <p:tavLst>
                                        <p:tav tm="0">
                                          <p:val>
                                            <p:strVal val="#ppt_x"/>
                                          </p:val>
                                        </p:tav>
                                        <p:tav tm="100000">
                                          <p:val>
                                            <p:strVal val="#ppt_x"/>
                                          </p:val>
                                        </p:tav>
                                      </p:tavLst>
                                    </p:anim>
                                    <p:anim calcmode="lin" valueType="num">
                                      <p:cBhvr>
                                        <p:cTn id="75" dur="500" fill="hold"/>
                                        <p:tgtEl>
                                          <p:spTgt spid="21"/>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anim calcmode="lin" valueType="num">
                                      <p:cBhvr>
                                        <p:cTn id="79" dur="500" fill="hold"/>
                                        <p:tgtEl>
                                          <p:spTgt spid="29"/>
                                        </p:tgtEl>
                                        <p:attrNameLst>
                                          <p:attrName>ppt_x</p:attrName>
                                        </p:attrNameLst>
                                      </p:cBhvr>
                                      <p:tavLst>
                                        <p:tav tm="0">
                                          <p:val>
                                            <p:strVal val="#ppt_x"/>
                                          </p:val>
                                        </p:tav>
                                        <p:tav tm="100000">
                                          <p:val>
                                            <p:strVal val="#ppt_x"/>
                                          </p:val>
                                        </p:tav>
                                      </p:tavLst>
                                    </p:anim>
                                    <p:anim calcmode="lin" valueType="num">
                                      <p:cBhvr>
                                        <p:cTn id="80" dur="500" fill="hold"/>
                                        <p:tgtEl>
                                          <p:spTgt spid="29"/>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anim calcmode="lin" valueType="num">
                                      <p:cBhvr>
                                        <p:cTn id="84" dur="500" fill="hold"/>
                                        <p:tgtEl>
                                          <p:spTgt spid="30"/>
                                        </p:tgtEl>
                                        <p:attrNameLst>
                                          <p:attrName>ppt_x</p:attrName>
                                        </p:attrNameLst>
                                      </p:cBhvr>
                                      <p:tavLst>
                                        <p:tav tm="0">
                                          <p:val>
                                            <p:strVal val="#ppt_x"/>
                                          </p:val>
                                        </p:tav>
                                        <p:tav tm="100000">
                                          <p:val>
                                            <p:strVal val="#ppt_x"/>
                                          </p:val>
                                        </p:tav>
                                      </p:tavLst>
                                    </p:anim>
                                    <p:anim calcmode="lin" valueType="num">
                                      <p:cBhvr>
                                        <p:cTn id="85" dur="5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anim calcmode="lin" valueType="num">
                                      <p:cBhvr>
                                        <p:cTn id="89" dur="500" fill="hold"/>
                                        <p:tgtEl>
                                          <p:spTgt spid="7"/>
                                        </p:tgtEl>
                                        <p:attrNameLst>
                                          <p:attrName>ppt_x</p:attrName>
                                        </p:attrNameLst>
                                      </p:cBhvr>
                                      <p:tavLst>
                                        <p:tav tm="0">
                                          <p:val>
                                            <p:strVal val="#ppt_x"/>
                                          </p:val>
                                        </p:tav>
                                        <p:tav tm="100000">
                                          <p:val>
                                            <p:strVal val="#ppt_x"/>
                                          </p:val>
                                        </p:tav>
                                      </p:tavLst>
                                    </p:anim>
                                    <p:anim calcmode="lin" valueType="num">
                                      <p:cBhvr>
                                        <p:cTn id="90" dur="500" fill="hold"/>
                                        <p:tgtEl>
                                          <p:spTgt spid="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fade">
                                      <p:cBhvr>
                                        <p:cTn id="93" dur="500"/>
                                        <p:tgtEl>
                                          <p:spTgt spid="17"/>
                                        </p:tgtEl>
                                      </p:cBhvr>
                                    </p:animEffect>
                                    <p:anim calcmode="lin" valueType="num">
                                      <p:cBhvr>
                                        <p:cTn id="94" dur="500" fill="hold"/>
                                        <p:tgtEl>
                                          <p:spTgt spid="17"/>
                                        </p:tgtEl>
                                        <p:attrNameLst>
                                          <p:attrName>ppt_x</p:attrName>
                                        </p:attrNameLst>
                                      </p:cBhvr>
                                      <p:tavLst>
                                        <p:tav tm="0">
                                          <p:val>
                                            <p:strVal val="#ppt_x"/>
                                          </p:val>
                                        </p:tav>
                                        <p:tav tm="100000">
                                          <p:val>
                                            <p:strVal val="#ppt_x"/>
                                          </p:val>
                                        </p:tav>
                                      </p:tavLst>
                                    </p:anim>
                                    <p:anim calcmode="lin" valueType="num">
                                      <p:cBhvr>
                                        <p:cTn id="9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23" grpId="0"/>
      <p:bldP spid="35" grpId="0"/>
      <p:bldP spid="36" grpId="0"/>
      <p:bldP spid="4" grpId="0" animBg="1"/>
      <p:bldP spid="20" grpId="0"/>
      <p:bldP spid="26" grpId="0"/>
      <p:bldP spid="27" grpId="0"/>
      <p:bldP spid="21" grpId="0"/>
      <p:bldP spid="29" grpId="0"/>
      <p:bldP spid="30" grpId="0"/>
      <p:bldP spid="3" grpId="0" build="allAtOnce"/>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491" y="1177310"/>
            <a:ext cx="428685" cy="247685"/>
          </a:xfrm>
        </p:spPr>
      </p:pic>
      <p:sp>
        <p:nvSpPr>
          <p:cNvPr id="5" name="TextBox 21"/>
          <p:cNvSpPr txBox="1"/>
          <p:nvPr/>
        </p:nvSpPr>
        <p:spPr>
          <a:xfrm>
            <a:off x="514686" y="453883"/>
            <a:ext cx="5326716" cy="461665"/>
          </a:xfrm>
          <a:prstGeom prst="rect">
            <a:avLst/>
          </a:prstGeom>
          <a:noFill/>
        </p:spPr>
        <p:txBody>
          <a:bodyPr wrap="square" rtlCol="0">
            <a:spAutoFit/>
          </a:bodyPr>
          <a:lstStyle/>
          <a:p>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Modeling Forecast Accuracy</a:t>
            </a:r>
            <a:endParaRPr lang="id-ID"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32" y="1450537"/>
            <a:ext cx="1190791" cy="257211"/>
          </a:xfrm>
          <a:prstGeom prst="rect">
            <a:avLst/>
          </a:prstGeom>
        </p:spPr>
      </p:pic>
      <p:sp>
        <p:nvSpPr>
          <p:cNvPr id="9" name="文本框 8"/>
          <p:cNvSpPr txBox="1"/>
          <p:nvPr/>
        </p:nvSpPr>
        <p:spPr>
          <a:xfrm>
            <a:off x="1667435" y="1177310"/>
            <a:ext cx="3463963" cy="261610"/>
          </a:xfrm>
          <a:prstGeom prst="rect">
            <a:avLst/>
          </a:prstGeom>
          <a:noFill/>
        </p:spPr>
        <p:txBody>
          <a:bodyPr wrap="square" rtlCol="0">
            <a:spAutoFit/>
          </a:bodyPr>
          <a:lstStyle/>
          <a:p>
            <a:r>
              <a:rPr lang="zh-CN" altLang="en-US" sz="1100" dirty="0">
                <a:solidFill>
                  <a:schemeClr val="bg1">
                    <a:lumMod val="50000"/>
                  </a:schemeClr>
                </a:solidFill>
                <a:cs typeface="+mn-ea"/>
              </a:rPr>
              <a:t>基于截止到</a:t>
            </a:r>
            <a:r>
              <a:rPr lang="en-US" altLang="zh-CN" sz="1100" dirty="0">
                <a:solidFill>
                  <a:schemeClr val="bg1">
                    <a:lumMod val="50000"/>
                  </a:schemeClr>
                </a:solidFill>
                <a:cs typeface="+mn-ea"/>
              </a:rPr>
              <a:t>T</a:t>
            </a:r>
            <a:r>
              <a:rPr lang="zh-CN" altLang="en-US" sz="1100" dirty="0">
                <a:solidFill>
                  <a:schemeClr val="bg1">
                    <a:lumMod val="50000"/>
                  </a:schemeClr>
                </a:solidFill>
                <a:cs typeface="+mn-ea"/>
              </a:rPr>
              <a:t>时刻的信息，对</a:t>
            </a:r>
            <a:r>
              <a:rPr lang="en-US" altLang="zh-CN" sz="1100" dirty="0">
                <a:solidFill>
                  <a:schemeClr val="bg1">
                    <a:lumMod val="50000"/>
                  </a:schemeClr>
                </a:solidFill>
                <a:cs typeface="+mn-ea"/>
              </a:rPr>
              <a:t>t</a:t>
            </a:r>
            <a:r>
              <a:rPr lang="zh-CN" altLang="en-US" sz="1100" dirty="0">
                <a:solidFill>
                  <a:schemeClr val="bg1">
                    <a:lumMod val="50000"/>
                  </a:schemeClr>
                </a:solidFill>
                <a:cs typeface="+mn-ea"/>
              </a:rPr>
              <a:t>时刻做出的预测</a:t>
            </a:r>
          </a:p>
        </p:txBody>
      </p:sp>
      <p:sp>
        <p:nvSpPr>
          <p:cNvPr id="10" name="文本框 9"/>
          <p:cNvSpPr txBox="1"/>
          <p:nvPr/>
        </p:nvSpPr>
        <p:spPr>
          <a:xfrm>
            <a:off x="2099534" y="1450537"/>
            <a:ext cx="3463963" cy="261610"/>
          </a:xfrm>
          <a:prstGeom prst="rect">
            <a:avLst/>
          </a:prstGeom>
          <a:noFill/>
        </p:spPr>
        <p:txBody>
          <a:bodyPr wrap="square" rtlCol="0">
            <a:spAutoFit/>
          </a:bodyPr>
          <a:lstStyle/>
          <a:p>
            <a:r>
              <a:rPr lang="zh-CN" altLang="en-US" sz="1100" dirty="0">
                <a:solidFill>
                  <a:schemeClr val="bg1">
                    <a:lumMod val="50000"/>
                  </a:schemeClr>
                </a:solidFill>
                <a:cs typeface="+mn-ea"/>
              </a:rPr>
              <a:t>预测值和真实值的差距，即距离函数</a:t>
            </a:r>
          </a:p>
        </p:txBody>
      </p:sp>
      <mc:AlternateContent xmlns:mc="http://schemas.openxmlformats.org/markup-compatibility/2006" xmlns:a14="http://schemas.microsoft.com/office/drawing/2010/main">
        <mc:Choice Requires="a14">
          <p:sp>
            <p:nvSpPr>
              <p:cNvPr id="11" name="文本框 10"/>
              <p:cNvSpPr txBox="1"/>
              <p:nvPr/>
            </p:nvSpPr>
            <p:spPr>
              <a:xfrm>
                <a:off x="635157" y="1829179"/>
                <a:ext cx="6224974" cy="430887"/>
              </a:xfrm>
              <a:prstGeom prst="rect">
                <a:avLst/>
              </a:prstGeom>
              <a:noFill/>
            </p:spPr>
            <p:txBody>
              <a:bodyPr wrap="none" rtlCol="0">
                <a:spAutoFit/>
              </a:bodyPr>
              <a:lstStyle/>
              <a:p>
                <a:r>
                  <a:rPr lang="zh-CN" altLang="en-US" sz="1100" dirty="0">
                    <a:solidFill>
                      <a:schemeClr val="bg1">
                        <a:lumMod val="50000"/>
                      </a:schemeClr>
                    </a:solidFill>
                    <a:cs typeface="+mn-ea"/>
                  </a:rPr>
                  <a:t>假设未来预测的最大长度（天数）为</a:t>
                </a:r>
                <a:r>
                  <a:rPr lang="en-US" altLang="zh-CN" sz="1100" dirty="0">
                    <a:solidFill>
                      <a:schemeClr val="bg1">
                        <a:lumMod val="50000"/>
                      </a:schemeClr>
                    </a:solidFill>
                    <a:cs typeface="+mn-ea"/>
                  </a:rPr>
                  <a:t>H</a:t>
                </a:r>
                <a:r>
                  <a:rPr lang="zh-CN" altLang="en-US" sz="1100" dirty="0">
                    <a:solidFill>
                      <a:schemeClr val="bg1">
                        <a:lumMod val="50000"/>
                      </a:schemeClr>
                    </a:solidFill>
                    <a:cs typeface="+mn-ea"/>
                  </a:rPr>
                  <a:t>，</a:t>
                </a:r>
                <a:r>
                  <a:rPr lang="en-US" altLang="zh-CN" sz="1100" dirty="0">
                    <a:solidFill>
                      <a:schemeClr val="bg1">
                        <a:lumMod val="50000"/>
                      </a:schemeClr>
                    </a:solidFill>
                    <a:cs typeface="+mn-ea"/>
                  </a:rPr>
                  <a:t>h</a:t>
                </a:r>
                <a14:m>
                  <m:oMath xmlns:m="http://schemas.openxmlformats.org/officeDocument/2006/math">
                    <m:r>
                      <a:rPr lang="en-US" altLang="zh-CN" sz="1100" i="1" smtClean="0">
                        <a:solidFill>
                          <a:schemeClr val="bg1">
                            <a:lumMod val="50000"/>
                          </a:schemeClr>
                        </a:solidFill>
                        <a:latin typeface="Cambria Math" panose="02040503050406030204" pitchFamily="18" charset="0"/>
                        <a:ea typeface="Cambria Math" panose="02040503050406030204" pitchFamily="18" charset="0"/>
                        <a:cs typeface="+mn-ea"/>
                      </a:rPr>
                      <m:t>∈</m:t>
                    </m:r>
                    <m:r>
                      <a:rPr lang="zh-CN" altLang="en-US" sz="1100" i="1">
                        <a:solidFill>
                          <a:schemeClr val="bg1">
                            <a:lumMod val="50000"/>
                          </a:schemeClr>
                        </a:solidFill>
                        <a:latin typeface="Cambria Math" panose="02040503050406030204" pitchFamily="18" charset="0"/>
                        <a:ea typeface="Cambria Math" panose="02040503050406030204" pitchFamily="18" charset="0"/>
                        <a:cs typeface="+mn-ea"/>
                      </a:rPr>
                      <m:t>（</m:t>
                    </m:r>
                    <m:r>
                      <a:rPr lang="en-US" altLang="zh-CN" sz="1100" b="0" i="0" smtClean="0">
                        <a:solidFill>
                          <a:schemeClr val="bg1">
                            <a:lumMod val="50000"/>
                          </a:schemeClr>
                        </a:solidFill>
                        <a:latin typeface="Cambria Math" panose="02040503050406030204" pitchFamily="18" charset="0"/>
                        <a:ea typeface="Cambria Math" panose="02040503050406030204" pitchFamily="18" charset="0"/>
                        <a:cs typeface="+mn-ea"/>
                      </a:rPr>
                      <m:t>1,</m:t>
                    </m:r>
                    <m:r>
                      <m:rPr>
                        <m:sty m:val="p"/>
                      </m:rPr>
                      <a:rPr lang="en-US" altLang="zh-CN" sz="1100" b="0" i="0" smtClean="0">
                        <a:solidFill>
                          <a:schemeClr val="bg1">
                            <a:lumMod val="50000"/>
                          </a:schemeClr>
                        </a:solidFill>
                        <a:latin typeface="Cambria Math" panose="02040503050406030204" pitchFamily="18" charset="0"/>
                        <a:ea typeface="Cambria Math" panose="02040503050406030204" pitchFamily="18" charset="0"/>
                        <a:cs typeface="+mn-ea"/>
                      </a:rPr>
                      <m:t>H</m:t>
                    </m:r>
                    <m:r>
                      <a:rPr lang="en-US" altLang="zh-CN" sz="1100" b="0" i="0" smtClean="0">
                        <a:solidFill>
                          <a:schemeClr val="bg1">
                            <a:lumMod val="50000"/>
                          </a:schemeClr>
                        </a:solidFill>
                        <a:latin typeface="Cambria Math" panose="02040503050406030204" pitchFamily="18" charset="0"/>
                        <a:ea typeface="Cambria Math" panose="02040503050406030204" pitchFamily="18" charset="0"/>
                        <a:cs typeface="+mn-ea"/>
                      </a:rPr>
                      <m:t>]</m:t>
                    </m:r>
                  </m:oMath>
                </a14:m>
                <a:r>
                  <a:rPr lang="zh-CN" altLang="en-US" sz="1100" dirty="0">
                    <a:solidFill>
                      <a:schemeClr val="bg1">
                        <a:lumMod val="50000"/>
                      </a:schemeClr>
                    </a:solidFill>
                    <a:cs typeface="+mn-ea"/>
                  </a:rPr>
                  <a:t>，历史样本的最大时间为</a:t>
                </a:r>
                <a:r>
                  <a:rPr lang="en-US" altLang="zh-CN" sz="1100" dirty="0">
                    <a:solidFill>
                      <a:schemeClr val="bg1">
                        <a:lumMod val="50000"/>
                      </a:schemeClr>
                    </a:solidFill>
                    <a:cs typeface="+mn-ea"/>
                  </a:rPr>
                  <a:t>T</a:t>
                </a:r>
                <a:r>
                  <a:rPr lang="zh-CN" altLang="en-US" sz="1100" dirty="0">
                    <a:solidFill>
                      <a:schemeClr val="bg1">
                        <a:lumMod val="50000"/>
                      </a:schemeClr>
                    </a:solidFill>
                    <a:cs typeface="+mn-ea"/>
                  </a:rPr>
                  <a:t>，则定义预测精度：</a:t>
                </a:r>
                <a:endParaRPr lang="en-US" altLang="zh-CN" sz="1100" dirty="0">
                  <a:solidFill>
                    <a:schemeClr val="bg1">
                      <a:lumMod val="50000"/>
                    </a:schemeClr>
                  </a:solidFill>
                  <a:cs typeface="+mn-ea"/>
                </a:endParaRPr>
              </a:p>
              <a:p>
                <a:endParaRPr lang="zh-CN" altLang="en-US" sz="1100" dirty="0">
                  <a:solidFill>
                    <a:schemeClr val="bg1">
                      <a:lumMod val="50000"/>
                    </a:schemeClr>
                  </a:solidFill>
                  <a:cs typeface="+mn-ea"/>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35157" y="1829179"/>
                <a:ext cx="6224974" cy="430887"/>
              </a:xfrm>
              <a:prstGeom prst="rect">
                <a:avLst/>
              </a:prstGeom>
              <a:blipFill>
                <a:blip r:embed="rId4"/>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337" y="2098007"/>
            <a:ext cx="2486372" cy="352474"/>
          </a:xfrm>
          <a:prstGeom prst="rect">
            <a:avLst/>
          </a:prstGeom>
        </p:spPr>
      </p:pic>
      <p:sp>
        <p:nvSpPr>
          <p:cNvPr id="13" name="文本框 12"/>
          <p:cNvSpPr txBox="1"/>
          <p:nvPr/>
        </p:nvSpPr>
        <p:spPr>
          <a:xfrm>
            <a:off x="635157" y="2475727"/>
            <a:ext cx="7964040" cy="261610"/>
          </a:xfrm>
          <a:prstGeom prst="rect">
            <a:avLst/>
          </a:prstGeom>
          <a:noFill/>
        </p:spPr>
        <p:txBody>
          <a:bodyPr wrap="none" rtlCol="0">
            <a:spAutoFit/>
          </a:bodyPr>
          <a:lstStyle/>
          <a:p>
            <a:r>
              <a:rPr lang="zh-CN" altLang="en-US" sz="1100" dirty="0">
                <a:solidFill>
                  <a:schemeClr val="bg1">
                    <a:lumMod val="50000"/>
                  </a:schemeClr>
                </a:solidFill>
                <a:cs typeface="+mn-ea"/>
              </a:rPr>
              <a:t>为了研究预测精度随着对未来预测日期长度</a:t>
            </a:r>
            <a:r>
              <a:rPr lang="en-US" altLang="zh-CN" sz="1100" dirty="0">
                <a:solidFill>
                  <a:schemeClr val="bg1">
                    <a:lumMod val="50000"/>
                  </a:schemeClr>
                </a:solidFill>
                <a:cs typeface="+mn-ea"/>
              </a:rPr>
              <a:t>h </a:t>
            </a:r>
            <a:r>
              <a:rPr lang="zh-CN" altLang="en-US" sz="1100" dirty="0">
                <a:solidFill>
                  <a:schemeClr val="bg1">
                    <a:lumMod val="50000"/>
                  </a:schemeClr>
                </a:solidFill>
                <a:cs typeface="+mn-ea"/>
              </a:rPr>
              <a:t>的变化，需要对误差项进行建模</a:t>
            </a:r>
            <a:r>
              <a:rPr lang="en-US" altLang="zh-CN" sz="1100" dirty="0">
                <a:solidFill>
                  <a:schemeClr val="bg1">
                    <a:lumMod val="50000"/>
                  </a:schemeClr>
                </a:solidFill>
                <a:cs typeface="+mn-ea"/>
              </a:rPr>
              <a:t>,</a:t>
            </a:r>
            <a:r>
              <a:rPr lang="zh-CN" altLang="en-US" sz="1100" dirty="0">
                <a:solidFill>
                  <a:schemeClr val="bg1">
                    <a:lumMod val="50000"/>
                  </a:schemeClr>
                </a:solidFill>
                <a:cs typeface="+mn-ea"/>
              </a:rPr>
              <a:t>但是在实践中往往很难保证模型的设置是正确的</a:t>
            </a:r>
          </a:p>
        </p:txBody>
      </p:sp>
      <p:sp>
        <p:nvSpPr>
          <p:cNvPr id="14" name="文本框 13"/>
          <p:cNvSpPr txBox="1"/>
          <p:nvPr/>
        </p:nvSpPr>
        <p:spPr>
          <a:xfrm>
            <a:off x="753491" y="2915322"/>
            <a:ext cx="6862923" cy="861774"/>
          </a:xfrm>
          <a:prstGeom prst="rect">
            <a:avLst/>
          </a:prstGeom>
          <a:noFill/>
        </p:spPr>
        <p:txBody>
          <a:bodyPr wrap="square" rtlCol="0">
            <a:spAutoFit/>
          </a:bodyPr>
          <a:lstStyle/>
          <a:p>
            <a:r>
              <a:rPr lang="zh-CN" altLang="en-US" sz="1400" b="1" dirty="0">
                <a:solidFill>
                  <a:schemeClr val="bg1">
                    <a:lumMod val="50000"/>
                  </a:schemeClr>
                </a:solidFill>
                <a:cs typeface="+mn-ea"/>
              </a:rPr>
              <a:t>非参数方法估计期望的预测误差</a:t>
            </a:r>
            <a:endParaRPr lang="en-US" altLang="zh-CN" sz="1400" b="1" dirty="0">
              <a:solidFill>
                <a:schemeClr val="bg1">
                  <a:lumMod val="50000"/>
                </a:schemeClr>
              </a:solidFill>
              <a:cs typeface="+mn-ea"/>
            </a:endParaRPr>
          </a:p>
          <a:p>
            <a:endParaRPr lang="en-US" altLang="zh-CN" sz="1400" b="1" dirty="0">
              <a:solidFill>
                <a:schemeClr val="bg1">
                  <a:lumMod val="50000"/>
                </a:schemeClr>
              </a:solidFill>
              <a:cs typeface="+mn-ea"/>
            </a:endParaRPr>
          </a:p>
          <a:p>
            <a:r>
              <a:rPr lang="zh-CN" altLang="en-US" sz="1100" dirty="0">
                <a:solidFill>
                  <a:schemeClr val="bg1">
                    <a:lumMod val="50000"/>
                  </a:schemeClr>
                </a:solidFill>
                <a:cs typeface="+mn-ea"/>
              </a:rPr>
              <a:t>每一个预测步长</a:t>
            </a:r>
            <a:r>
              <a:rPr lang="en-US" altLang="zh-CN" sz="1100" dirty="0">
                <a:solidFill>
                  <a:schemeClr val="bg1">
                    <a:lumMod val="50000"/>
                  </a:schemeClr>
                </a:solidFill>
                <a:cs typeface="+mn-ea"/>
              </a:rPr>
              <a:t>h </a:t>
            </a:r>
            <a:r>
              <a:rPr lang="zh-CN" altLang="en-US" sz="1100" dirty="0">
                <a:solidFill>
                  <a:schemeClr val="bg1">
                    <a:lumMod val="50000"/>
                  </a:schemeClr>
                </a:solidFill>
                <a:cs typeface="+mn-ea"/>
              </a:rPr>
              <a:t>都对应一系列的预测误差，因此，可以取误差期望作为该预测步长</a:t>
            </a:r>
            <a:r>
              <a:rPr lang="en-US" altLang="zh-CN" sz="1100" dirty="0">
                <a:solidFill>
                  <a:schemeClr val="bg1">
                    <a:lumMod val="50000"/>
                  </a:schemeClr>
                </a:solidFill>
                <a:cs typeface="+mn-ea"/>
              </a:rPr>
              <a:t>h</a:t>
            </a:r>
            <a:r>
              <a:rPr lang="zh-CN" altLang="en-US" sz="1100" dirty="0">
                <a:solidFill>
                  <a:schemeClr val="bg1">
                    <a:lumMod val="50000"/>
                  </a:schemeClr>
                </a:solidFill>
                <a:cs typeface="+mn-ea"/>
              </a:rPr>
              <a:t>的预测精度：</a:t>
            </a:r>
            <a:endParaRPr lang="en-US" altLang="zh-CN" sz="1100" dirty="0">
              <a:solidFill>
                <a:schemeClr val="bg1">
                  <a:lumMod val="50000"/>
                </a:schemeClr>
              </a:solidFill>
              <a:cs typeface="+mn-ea"/>
            </a:endParaRPr>
          </a:p>
          <a:p>
            <a:endParaRPr lang="zh-CN" altLang="en-US" sz="1100" dirty="0">
              <a:solidFill>
                <a:schemeClr val="bg1">
                  <a:lumMod val="50000"/>
                </a:schemeClr>
              </a:solidFill>
              <a:cs typeface="+mn-ea"/>
            </a:endParaRPr>
          </a:p>
        </p:txBody>
      </p:sp>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337" y="3538938"/>
            <a:ext cx="1708618" cy="476316"/>
          </a:xfrm>
          <a:prstGeom prst="rect">
            <a:avLst/>
          </a:prstGeom>
        </p:spPr>
      </p:pic>
      <p:sp>
        <p:nvSpPr>
          <p:cNvPr id="16" name="文本框 15"/>
          <p:cNvSpPr txBox="1"/>
          <p:nvPr/>
        </p:nvSpPr>
        <p:spPr>
          <a:xfrm>
            <a:off x="860612" y="4098664"/>
            <a:ext cx="7562626" cy="707886"/>
          </a:xfrm>
          <a:prstGeom prst="rect">
            <a:avLst/>
          </a:prstGeom>
          <a:noFill/>
        </p:spPr>
        <p:txBody>
          <a:bodyPr wrap="square" rtlCol="0">
            <a:spAutoFit/>
          </a:bodyPr>
          <a:lstStyle/>
          <a:p>
            <a:r>
              <a:rPr lang="zh-CN" altLang="en-US" sz="1100" dirty="0">
                <a:solidFill>
                  <a:schemeClr val="bg1">
                    <a:lumMod val="50000"/>
                  </a:schemeClr>
                </a:solidFill>
                <a:cs typeface="+mn-ea"/>
              </a:rPr>
              <a:t>假设条件：误差函数关于</a:t>
            </a:r>
            <a:r>
              <a:rPr lang="en-US" altLang="zh-CN" sz="1100" dirty="0">
                <a:solidFill>
                  <a:schemeClr val="bg1">
                    <a:lumMod val="50000"/>
                  </a:schemeClr>
                </a:solidFill>
                <a:cs typeface="+mn-ea"/>
              </a:rPr>
              <a:t>h</a:t>
            </a:r>
            <a:r>
              <a:rPr lang="zh-CN" altLang="en-US" sz="1100" dirty="0">
                <a:solidFill>
                  <a:schemeClr val="bg1">
                    <a:lumMod val="50000"/>
                  </a:schemeClr>
                </a:solidFill>
                <a:cs typeface="+mn-ea"/>
              </a:rPr>
              <a:t>连续</a:t>
            </a:r>
            <a:endParaRPr lang="en-US" altLang="zh-CN" sz="1100" dirty="0">
              <a:solidFill>
                <a:schemeClr val="bg1">
                  <a:lumMod val="50000"/>
                </a:schemeClr>
              </a:solidFill>
              <a:cs typeface="+mn-ea"/>
            </a:endParaRPr>
          </a:p>
          <a:p>
            <a:r>
              <a:rPr lang="zh-CN" altLang="en-US" sz="1100" dirty="0">
                <a:solidFill>
                  <a:schemeClr val="bg1">
                    <a:lumMod val="50000"/>
                  </a:schemeClr>
                </a:solidFill>
                <a:cs typeface="+mn-ea"/>
              </a:rPr>
              <a:t>                 误差函数随着步长</a:t>
            </a:r>
            <a:r>
              <a:rPr lang="en-US" altLang="zh-CN" sz="1100" dirty="0">
                <a:solidFill>
                  <a:schemeClr val="bg1">
                    <a:lumMod val="50000"/>
                  </a:schemeClr>
                </a:solidFill>
                <a:cs typeface="+mn-ea"/>
              </a:rPr>
              <a:t>h</a:t>
            </a:r>
            <a:r>
              <a:rPr lang="zh-CN" altLang="en-US" sz="1100" dirty="0">
                <a:solidFill>
                  <a:schemeClr val="bg1">
                    <a:lumMod val="50000"/>
                  </a:schemeClr>
                </a:solidFill>
                <a:cs typeface="+mn-ea"/>
              </a:rPr>
              <a:t>的增加而增加（非严格增加）</a:t>
            </a:r>
            <a:endParaRPr lang="en-US" altLang="zh-CN" sz="1100" dirty="0">
              <a:solidFill>
                <a:schemeClr val="bg1">
                  <a:lumMod val="50000"/>
                </a:schemeClr>
              </a:solidFill>
              <a:cs typeface="+mn-ea"/>
            </a:endParaRPr>
          </a:p>
          <a:p>
            <a:r>
              <a:rPr lang="zh-CN" altLang="en-US" dirty="0"/>
              <a:t>实际中用两种方法来拟合误差曲线</a:t>
            </a:r>
            <a:r>
              <a:rPr lang="zh-CN" altLang="en-US" sz="1400" dirty="0"/>
              <a:t>（</a:t>
            </a:r>
            <a:r>
              <a:rPr lang="en-US" altLang="zh-CN" sz="1400" dirty="0"/>
              <a:t>local regression</a:t>
            </a:r>
            <a:r>
              <a:rPr lang="zh-CN" altLang="en-US" sz="1400" dirty="0"/>
              <a:t>、</a:t>
            </a:r>
            <a:r>
              <a:rPr lang="en-US" altLang="zh-CN" sz="1400" dirty="0"/>
              <a:t>isotonic regression</a:t>
            </a:r>
            <a:r>
              <a:rPr lang="zh-CN" altLang="en-US" sz="1400" dirty="0"/>
              <a:t>）</a:t>
            </a:r>
            <a:endParaRPr lang="zh-CN" altLang="en-US" sz="1100" dirty="0">
              <a:solidFill>
                <a:schemeClr val="bg1">
                  <a:lumMod val="50000"/>
                </a:schemeClr>
              </a:solidFill>
              <a:cs typeface="+mn-ea"/>
            </a:endParaRPr>
          </a:p>
        </p:txBody>
      </p:sp>
    </p:spTree>
    <p:extLst>
      <p:ext uri="{BB962C8B-B14F-4D97-AF65-F5344CB8AC3E}">
        <p14:creationId xmlns:p14="http://schemas.microsoft.com/office/powerpoint/2010/main" val="11326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p:cNvSpPr/>
          <p:nvPr/>
        </p:nvSpPr>
        <p:spPr bwMode="auto">
          <a:xfrm>
            <a:off x="3467100" y="0"/>
            <a:ext cx="5676900" cy="5149850"/>
          </a:xfrm>
          <a:custGeom>
            <a:avLst/>
            <a:gdLst>
              <a:gd name="T0" fmla="*/ 1902 w 1902"/>
              <a:gd name="T1" fmla="*/ 1727 h 1727"/>
              <a:gd name="T2" fmla="*/ 1902 w 1902"/>
              <a:gd name="T3" fmla="*/ 0 h 1727"/>
              <a:gd name="T4" fmla="*/ 1005 w 1902"/>
              <a:gd name="T5" fmla="*/ 0 h 1727"/>
              <a:gd name="T6" fmla="*/ 1024 w 1902"/>
              <a:gd name="T7" fmla="*/ 104 h 1727"/>
              <a:gd name="T8" fmla="*/ 1020 w 1902"/>
              <a:gd name="T9" fmla="*/ 183 h 1727"/>
              <a:gd name="T10" fmla="*/ 787 w 1902"/>
              <a:gd name="T11" fmla="*/ 479 h 1727"/>
              <a:gd name="T12" fmla="*/ 568 w 1902"/>
              <a:gd name="T13" fmla="*/ 726 h 1727"/>
              <a:gd name="T14" fmla="*/ 639 w 1902"/>
              <a:gd name="T15" fmla="*/ 1018 h 1727"/>
              <a:gd name="T16" fmla="*/ 512 w 1902"/>
              <a:gd name="T17" fmla="*/ 1301 h 1727"/>
              <a:gd name="T18" fmla="*/ 192 w 1902"/>
              <a:gd name="T19" fmla="*/ 1529 h 1727"/>
              <a:gd name="T20" fmla="*/ 0 w 1902"/>
              <a:gd name="T21" fmla="*/ 1727 h 1727"/>
              <a:gd name="T22" fmla="*/ 1902 w 1902"/>
              <a:gd name="T23" fmla="*/ 1727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2" h="1727">
                <a:moveTo>
                  <a:pt x="1902" y="1727"/>
                </a:moveTo>
                <a:cubicBezTo>
                  <a:pt x="1902" y="0"/>
                  <a:pt x="1902" y="0"/>
                  <a:pt x="1902" y="0"/>
                </a:cubicBezTo>
                <a:cubicBezTo>
                  <a:pt x="1005" y="0"/>
                  <a:pt x="1005" y="0"/>
                  <a:pt x="1005" y="0"/>
                </a:cubicBezTo>
                <a:cubicBezTo>
                  <a:pt x="1016" y="34"/>
                  <a:pt x="1022" y="69"/>
                  <a:pt x="1024" y="104"/>
                </a:cubicBezTo>
                <a:cubicBezTo>
                  <a:pt x="1025" y="130"/>
                  <a:pt x="1024" y="157"/>
                  <a:pt x="1020" y="183"/>
                </a:cubicBezTo>
                <a:cubicBezTo>
                  <a:pt x="997" y="323"/>
                  <a:pt x="905" y="413"/>
                  <a:pt x="787" y="479"/>
                </a:cubicBezTo>
                <a:cubicBezTo>
                  <a:pt x="685" y="536"/>
                  <a:pt x="585" y="601"/>
                  <a:pt x="568" y="726"/>
                </a:cubicBezTo>
                <a:cubicBezTo>
                  <a:pt x="553" y="837"/>
                  <a:pt x="634" y="914"/>
                  <a:pt x="639" y="1018"/>
                </a:cubicBezTo>
                <a:cubicBezTo>
                  <a:pt x="643" y="1124"/>
                  <a:pt x="585" y="1227"/>
                  <a:pt x="512" y="1301"/>
                </a:cubicBezTo>
                <a:cubicBezTo>
                  <a:pt x="419" y="1393"/>
                  <a:pt x="300" y="1453"/>
                  <a:pt x="192" y="1529"/>
                </a:cubicBezTo>
                <a:cubicBezTo>
                  <a:pt x="117" y="1582"/>
                  <a:pt x="44" y="1648"/>
                  <a:pt x="0" y="1727"/>
                </a:cubicBezTo>
                <a:lnTo>
                  <a:pt x="1902" y="1727"/>
                </a:lnTo>
                <a:close/>
              </a:path>
            </a:pathLst>
          </a:custGeom>
          <a:gradFill>
            <a:gsLst>
              <a:gs pos="0">
                <a:srgbClr val="5877B6"/>
              </a:gs>
              <a:gs pos="100000">
                <a:srgbClr val="465E96"/>
              </a:gs>
            </a:gsLst>
            <a:lin ang="5400000" scaled="0"/>
          </a:gradFill>
          <a:ln>
            <a:noFill/>
          </a:ln>
        </p:spPr>
        <p:txBody>
          <a:bodyPr vert="horz" wrap="square" lIns="91440" tIns="45720" rIns="91440" bIns="45720" numCol="1" anchor="t" anchorCtr="0" compatLnSpc="1"/>
          <a:lstStyle/>
          <a:p>
            <a:endParaRPr lang="zh-CN" altLang="en-US">
              <a:cs typeface="+mn-ea"/>
              <a:sym typeface="+mn-lt"/>
            </a:endParaRPr>
          </a:p>
        </p:txBody>
      </p:sp>
      <p:pic>
        <p:nvPicPr>
          <p:cNvPr id="4" name="图形 3"/>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631187" y="116984"/>
            <a:ext cx="3667125" cy="3267075"/>
          </a:xfrm>
          <a:prstGeom prst="rect">
            <a:avLst/>
          </a:prstGeom>
        </p:spPr>
      </p:pic>
      <p:sp>
        <p:nvSpPr>
          <p:cNvPr id="13" name="TextBox 21"/>
          <p:cNvSpPr txBox="1"/>
          <p:nvPr/>
        </p:nvSpPr>
        <p:spPr>
          <a:xfrm>
            <a:off x="557983" y="361468"/>
            <a:ext cx="2566216" cy="646331"/>
          </a:xfrm>
          <a:prstGeom prst="rect">
            <a:avLst/>
          </a:prstGeom>
          <a:noFill/>
        </p:spPr>
        <p:txBody>
          <a:bodyPr wrap="square" rtlCol="0">
            <a:spAutoFit/>
          </a:bodyPr>
          <a:lstStyle/>
          <a:p>
            <a:r>
              <a:rPr lang="en-US" altLang="zh-CN" sz="36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C</a:t>
            </a:r>
            <a:r>
              <a:rPr lang="en-US" altLang="zh-CN"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ontents</a:t>
            </a:r>
            <a:endParaRPr lang="id-ID"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endParaRPr>
          </a:p>
        </p:txBody>
      </p:sp>
      <p:sp>
        <p:nvSpPr>
          <p:cNvPr id="12" name="椭圆 11"/>
          <p:cNvSpPr/>
          <p:nvPr/>
        </p:nvSpPr>
        <p:spPr>
          <a:xfrm>
            <a:off x="647700" y="1175598"/>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51"/>
          <p:cNvSpPr txBox="1"/>
          <p:nvPr/>
        </p:nvSpPr>
        <p:spPr>
          <a:xfrm>
            <a:off x="988058" y="1132543"/>
            <a:ext cx="1830445" cy="369332"/>
          </a:xfrm>
          <a:prstGeom prst="rect">
            <a:avLst/>
          </a:prstGeom>
          <a:noFill/>
        </p:spPr>
        <p:txBody>
          <a:bodyPr wrap="square" rtlCol="0">
            <a:spAutoFit/>
          </a:bodyPr>
          <a:lstStyle/>
          <a:p>
            <a:r>
              <a:rPr lang="en-US" altLang="zh-CN" b="1" dirty="0">
                <a:gradFill>
                  <a:gsLst>
                    <a:gs pos="100000">
                      <a:srgbClr val="465E96"/>
                    </a:gs>
                    <a:gs pos="0">
                      <a:srgbClr val="5877B6">
                        <a:lumMod val="80000"/>
                        <a:lumOff val="20000"/>
                      </a:srgbClr>
                    </a:gs>
                  </a:gsLst>
                  <a:lin ang="5400000" scaled="0"/>
                </a:gradFill>
                <a:cs typeface="+mn-ea"/>
                <a:sym typeface="+mn-lt"/>
              </a:rPr>
              <a:t>Introduction</a:t>
            </a:r>
            <a:endParaRPr lang="en-US" sz="1100" b="1" dirty="0">
              <a:solidFill>
                <a:schemeClr val="accent1"/>
              </a:solidFill>
              <a:cs typeface="+mn-ea"/>
              <a:sym typeface="+mn-lt"/>
            </a:endParaRPr>
          </a:p>
        </p:txBody>
      </p:sp>
      <p:sp>
        <p:nvSpPr>
          <p:cNvPr id="16" name="TextBox 51"/>
          <p:cNvSpPr txBox="1"/>
          <p:nvPr/>
        </p:nvSpPr>
        <p:spPr>
          <a:xfrm>
            <a:off x="988058" y="1750522"/>
            <a:ext cx="3164393" cy="369332"/>
          </a:xfrm>
          <a:prstGeom prst="rect">
            <a:avLst/>
          </a:prstGeom>
          <a:noFill/>
        </p:spPr>
        <p:txBody>
          <a:bodyPr wrap="square" rtlCol="0">
            <a:spAutoFit/>
          </a:bodyPr>
          <a:lstStyle/>
          <a:p>
            <a:r>
              <a:rPr lang="en-US" altLang="zh-CN" b="1" dirty="0">
                <a:gradFill>
                  <a:gsLst>
                    <a:gs pos="100000">
                      <a:srgbClr val="465E96"/>
                    </a:gs>
                    <a:gs pos="0">
                      <a:srgbClr val="5877B6">
                        <a:lumMod val="80000"/>
                        <a:lumOff val="20000"/>
                      </a:srgbClr>
                    </a:gs>
                  </a:gsLst>
                  <a:lin ang="5400000" scaled="0"/>
                </a:gradFill>
                <a:cs typeface="+mn-ea"/>
                <a:sym typeface="+mn-lt"/>
              </a:rPr>
              <a:t>Features of Business Time</a:t>
            </a:r>
            <a:endParaRPr lang="en-US" sz="1100" b="1" dirty="0">
              <a:solidFill>
                <a:schemeClr val="accent1"/>
              </a:solidFill>
              <a:cs typeface="+mn-ea"/>
              <a:sym typeface="+mn-lt"/>
            </a:endParaRPr>
          </a:p>
        </p:txBody>
      </p:sp>
      <p:sp>
        <p:nvSpPr>
          <p:cNvPr id="17" name="TextBox 51"/>
          <p:cNvSpPr txBox="1"/>
          <p:nvPr/>
        </p:nvSpPr>
        <p:spPr>
          <a:xfrm>
            <a:off x="986865" y="2398756"/>
            <a:ext cx="3906670" cy="369332"/>
          </a:xfrm>
          <a:prstGeom prst="rect">
            <a:avLst/>
          </a:prstGeom>
          <a:noFill/>
        </p:spPr>
        <p:txBody>
          <a:bodyPr wrap="square" rtlCol="0">
            <a:spAutoFit/>
          </a:bodyPr>
          <a:lstStyle/>
          <a:p>
            <a:r>
              <a:rPr lang="en-US" altLang="zh-CN" b="1" dirty="0">
                <a:gradFill>
                  <a:gsLst>
                    <a:gs pos="100000">
                      <a:srgbClr val="465E96"/>
                    </a:gs>
                    <a:gs pos="0">
                      <a:srgbClr val="5877B6">
                        <a:lumMod val="80000"/>
                        <a:lumOff val="20000"/>
                      </a:srgbClr>
                    </a:gs>
                  </a:gsLst>
                  <a:lin ang="5400000" scaled="0"/>
                </a:gradFill>
                <a:cs typeface="+mn-ea"/>
                <a:sym typeface="+mn-lt"/>
              </a:rPr>
              <a:t>The Prophet Forecasting Model</a:t>
            </a:r>
          </a:p>
        </p:txBody>
      </p:sp>
      <p:sp>
        <p:nvSpPr>
          <p:cNvPr id="18" name="TextBox 51"/>
          <p:cNvSpPr txBox="1"/>
          <p:nvPr/>
        </p:nvSpPr>
        <p:spPr>
          <a:xfrm>
            <a:off x="986865" y="3072105"/>
            <a:ext cx="4390765" cy="369332"/>
          </a:xfrm>
          <a:prstGeom prst="rect">
            <a:avLst/>
          </a:prstGeom>
          <a:noFill/>
        </p:spPr>
        <p:txBody>
          <a:bodyPr wrap="square" rtlCol="0">
            <a:spAutoFit/>
          </a:bodyPr>
          <a:lstStyle/>
          <a:p>
            <a:r>
              <a:rPr lang="en-US" altLang="zh-CN" b="1" dirty="0">
                <a:gradFill>
                  <a:gsLst>
                    <a:gs pos="100000">
                      <a:srgbClr val="465E96"/>
                    </a:gs>
                    <a:gs pos="0">
                      <a:srgbClr val="5877B6">
                        <a:lumMod val="80000"/>
                        <a:lumOff val="20000"/>
                      </a:srgbClr>
                    </a:gs>
                  </a:gsLst>
                  <a:lin ang="5400000" scaled="0"/>
                </a:gradFill>
                <a:cs typeface="+mn-ea"/>
                <a:sym typeface="+mn-lt"/>
              </a:rPr>
              <a:t>Automating Evaluation of Forecasts</a:t>
            </a:r>
          </a:p>
        </p:txBody>
      </p:sp>
      <p:sp>
        <p:nvSpPr>
          <p:cNvPr id="19" name="椭圆 18"/>
          <p:cNvSpPr/>
          <p:nvPr/>
        </p:nvSpPr>
        <p:spPr>
          <a:xfrm>
            <a:off x="647700" y="1815808"/>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647700" y="2455545"/>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647700" y="3101338"/>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47700" y="3747131"/>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TextBox 51"/>
          <p:cNvSpPr txBox="1"/>
          <p:nvPr/>
        </p:nvSpPr>
        <p:spPr>
          <a:xfrm>
            <a:off x="986865" y="3746242"/>
            <a:ext cx="4390765" cy="369332"/>
          </a:xfrm>
          <a:prstGeom prst="rect">
            <a:avLst/>
          </a:prstGeom>
          <a:noFill/>
        </p:spPr>
        <p:txBody>
          <a:bodyPr wrap="square" rtlCol="0">
            <a:spAutoFit/>
          </a:bodyPr>
          <a:lstStyle/>
          <a:p>
            <a:r>
              <a:rPr lang="en-US" altLang="zh-CN" b="1" dirty="0">
                <a:gradFill>
                  <a:gsLst>
                    <a:gs pos="100000">
                      <a:srgbClr val="465E96"/>
                    </a:gs>
                    <a:gs pos="0">
                      <a:srgbClr val="5877B6">
                        <a:lumMod val="80000"/>
                        <a:lumOff val="20000"/>
                      </a:srgbClr>
                    </a:gs>
                  </a:gsLst>
                  <a:lin ang="5400000" scaled="0"/>
                </a:gradFill>
                <a:cs typeface="+mn-ea"/>
                <a:sym typeface="+mn-lt"/>
              </a:rPr>
              <a:t>Conclusion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anim calcmode="lin" valueType="num">
                                      <p:cBhvr>
                                        <p:cTn id="43" dur="500" fill="hold"/>
                                        <p:tgtEl>
                                          <p:spTgt spid="18"/>
                                        </p:tgtEl>
                                        <p:attrNameLst>
                                          <p:attrName>ppt_x</p:attrName>
                                        </p:attrNameLst>
                                      </p:cBhvr>
                                      <p:tavLst>
                                        <p:tav tm="0">
                                          <p:val>
                                            <p:strVal val="#ppt_x"/>
                                          </p:val>
                                        </p:tav>
                                        <p:tav tm="100000">
                                          <p:val>
                                            <p:strVal val="#ppt_x"/>
                                          </p:val>
                                        </p:tav>
                                      </p:tavLst>
                                    </p:anim>
                                    <p:anim calcmode="lin" valueType="num">
                                      <p:cBhvr>
                                        <p:cTn id="44" dur="5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anim calcmode="lin" valueType="num">
                                      <p:cBhvr>
                                        <p:cTn id="48" dur="500" fill="hold"/>
                                        <p:tgtEl>
                                          <p:spTgt spid="19"/>
                                        </p:tgtEl>
                                        <p:attrNameLst>
                                          <p:attrName>ppt_x</p:attrName>
                                        </p:attrNameLst>
                                      </p:cBhvr>
                                      <p:tavLst>
                                        <p:tav tm="0">
                                          <p:val>
                                            <p:strVal val="#ppt_x"/>
                                          </p:val>
                                        </p:tav>
                                        <p:tav tm="100000">
                                          <p:val>
                                            <p:strVal val="#ppt_x"/>
                                          </p:val>
                                        </p:tav>
                                      </p:tavLst>
                                    </p:anim>
                                    <p:anim calcmode="lin" valueType="num">
                                      <p:cBhvr>
                                        <p:cTn id="49" dur="5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strVal val="#ppt_x"/>
                                          </p:val>
                                        </p:tav>
                                        <p:tav tm="100000">
                                          <p:val>
                                            <p:strVal val="#ppt_x"/>
                                          </p:val>
                                        </p:tav>
                                      </p:tavLst>
                                    </p:anim>
                                    <p:anim calcmode="lin" valueType="num">
                                      <p:cBhvr>
                                        <p:cTn id="54" dur="5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anim calcmode="lin" valueType="num">
                                      <p:cBhvr>
                                        <p:cTn id="58" dur="500" fill="hold"/>
                                        <p:tgtEl>
                                          <p:spTgt spid="21"/>
                                        </p:tgtEl>
                                        <p:attrNameLst>
                                          <p:attrName>ppt_x</p:attrName>
                                        </p:attrNameLst>
                                      </p:cBhvr>
                                      <p:tavLst>
                                        <p:tav tm="0">
                                          <p:val>
                                            <p:strVal val="#ppt_x"/>
                                          </p:val>
                                        </p:tav>
                                        <p:tav tm="100000">
                                          <p:val>
                                            <p:strVal val="#ppt_x"/>
                                          </p:val>
                                        </p:tav>
                                      </p:tavLst>
                                    </p:anim>
                                    <p:anim calcmode="lin" valueType="num">
                                      <p:cBhvr>
                                        <p:cTn id="59" dur="5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anim calcmode="lin" valueType="num">
                                      <p:cBhvr>
                                        <p:cTn id="63" dur="500" fill="hold"/>
                                        <p:tgtEl>
                                          <p:spTgt spid="14"/>
                                        </p:tgtEl>
                                        <p:attrNameLst>
                                          <p:attrName>ppt_x</p:attrName>
                                        </p:attrNameLst>
                                      </p:cBhvr>
                                      <p:tavLst>
                                        <p:tav tm="0">
                                          <p:val>
                                            <p:strVal val="#ppt_x"/>
                                          </p:val>
                                        </p:tav>
                                        <p:tav tm="100000">
                                          <p:val>
                                            <p:strVal val="#ppt_x"/>
                                          </p:val>
                                        </p:tav>
                                      </p:tavLst>
                                    </p:anim>
                                    <p:anim calcmode="lin" valueType="num">
                                      <p:cBhvr>
                                        <p:cTn id="64" dur="500" fill="hold"/>
                                        <p:tgtEl>
                                          <p:spTgt spid="1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anim calcmode="lin" valueType="num">
                                      <p:cBhvr>
                                        <p:cTn id="68" dur="500" fill="hold"/>
                                        <p:tgtEl>
                                          <p:spTgt spid="22"/>
                                        </p:tgtEl>
                                        <p:attrNameLst>
                                          <p:attrName>ppt_x</p:attrName>
                                        </p:attrNameLst>
                                      </p:cBhvr>
                                      <p:tavLst>
                                        <p:tav tm="0">
                                          <p:val>
                                            <p:strVal val="#ppt_x"/>
                                          </p:val>
                                        </p:tav>
                                        <p:tav tm="100000">
                                          <p:val>
                                            <p:strVal val="#ppt_x"/>
                                          </p:val>
                                        </p:tav>
                                      </p:tavLst>
                                    </p:anim>
                                    <p:anim calcmode="lin" valueType="num">
                                      <p:cBhvr>
                                        <p:cTn id="6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2" grpId="0" animBg="1"/>
      <p:bldP spid="15" grpId="0"/>
      <p:bldP spid="16" grpId="0"/>
      <p:bldP spid="17" grpId="0"/>
      <p:bldP spid="18" grpId="0"/>
      <p:bldP spid="19" grpId="0" animBg="1"/>
      <p:bldP spid="20" grpId="0" animBg="1"/>
      <p:bldP spid="21" grpId="0" animBg="1"/>
      <p:bldP spid="14" grpId="0" animBg="1"/>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231" y="1300688"/>
            <a:ext cx="3501614" cy="2754600"/>
          </a:xfrm>
          <a:prstGeom prst="rect">
            <a:avLst/>
          </a:prstGeom>
        </p:spPr>
        <p:txBody>
          <a:bodyPr wrap="square">
            <a:spAutoFit/>
          </a:bodyPr>
          <a:lstStyle/>
          <a:p>
            <a:r>
              <a:rPr lang="zh-CN" altLang="en-US" sz="1100" dirty="0">
                <a:solidFill>
                  <a:schemeClr val="bg1">
                    <a:lumMod val="50000"/>
                  </a:schemeClr>
                </a:solidFill>
                <a:cs typeface="+mn-ea"/>
              </a:rPr>
              <a:t>作者根据时间序列的历史数据构造了一个移动时间窗，这个移动时间窗包含两部分内容，前部分是</a:t>
            </a:r>
            <a:r>
              <a:rPr lang="en-US" altLang="zh-CN" sz="1100" dirty="0">
                <a:solidFill>
                  <a:schemeClr val="bg1">
                    <a:lumMod val="50000"/>
                  </a:schemeClr>
                </a:solidFill>
                <a:cs typeface="+mn-ea"/>
              </a:rPr>
              <a:t>train</a:t>
            </a:r>
            <a:r>
              <a:rPr lang="zh-CN" altLang="en-US" sz="1100" dirty="0">
                <a:solidFill>
                  <a:schemeClr val="bg1">
                    <a:lumMod val="50000"/>
                  </a:schemeClr>
                </a:solidFill>
                <a:cs typeface="+mn-ea"/>
              </a:rPr>
              <a:t>集，后部分是</a:t>
            </a:r>
            <a:r>
              <a:rPr lang="en-US" altLang="zh-CN" sz="1100" dirty="0">
                <a:solidFill>
                  <a:schemeClr val="bg1">
                    <a:lumMod val="50000"/>
                  </a:schemeClr>
                </a:solidFill>
                <a:cs typeface="+mn-ea"/>
              </a:rPr>
              <a:t>test</a:t>
            </a:r>
            <a:r>
              <a:rPr lang="zh-CN" altLang="en-US" sz="1100" dirty="0">
                <a:solidFill>
                  <a:schemeClr val="bg1">
                    <a:lumMod val="50000"/>
                  </a:schemeClr>
                </a:solidFill>
                <a:cs typeface="+mn-ea"/>
              </a:rPr>
              <a:t>集，那么这个时间窗的移动步长也是一个参数。</a:t>
            </a:r>
            <a:endParaRPr lang="en-US" altLang="zh-CN" sz="1100" dirty="0">
              <a:solidFill>
                <a:schemeClr val="bg1">
                  <a:lumMod val="50000"/>
                </a:schemeClr>
              </a:solidFill>
              <a:cs typeface="+mn-ea"/>
            </a:endParaRPr>
          </a:p>
          <a:p>
            <a:endParaRPr lang="en-US" altLang="zh-CN" sz="1100" dirty="0">
              <a:solidFill>
                <a:schemeClr val="bg1">
                  <a:lumMod val="50000"/>
                </a:schemeClr>
              </a:solidFill>
              <a:cs typeface="+mn-ea"/>
            </a:endParaRPr>
          </a:p>
          <a:p>
            <a:r>
              <a:rPr lang="zh-CN" altLang="en-US" sz="1200" b="1" dirty="0">
                <a:solidFill>
                  <a:schemeClr val="bg1">
                    <a:lumMod val="50000"/>
                  </a:schemeClr>
                </a:solidFill>
                <a:cs typeface="+mn-ea"/>
              </a:rPr>
              <a:t>移动步长太小</a:t>
            </a:r>
            <a:r>
              <a:rPr lang="zh-CN" altLang="en-US" sz="1100" dirty="0">
                <a:solidFill>
                  <a:schemeClr val="bg1">
                    <a:lumMod val="50000"/>
                  </a:schemeClr>
                </a:solidFill>
                <a:cs typeface="+mn-ea"/>
              </a:rPr>
              <a:t>，做出来的样本外误差是高度相关的，作者认为尽管相关性不会造成预测精度的估计偏差，但是会浪费计算时间</a:t>
            </a:r>
            <a:endParaRPr lang="en-US" altLang="zh-CN" sz="1100" dirty="0">
              <a:solidFill>
                <a:schemeClr val="bg1">
                  <a:lumMod val="50000"/>
                </a:schemeClr>
              </a:solidFill>
              <a:cs typeface="+mn-ea"/>
            </a:endParaRPr>
          </a:p>
          <a:p>
            <a:endParaRPr lang="en-US" altLang="zh-CN" sz="1100" dirty="0">
              <a:solidFill>
                <a:schemeClr val="bg1">
                  <a:lumMod val="50000"/>
                </a:schemeClr>
              </a:solidFill>
              <a:cs typeface="+mn-ea"/>
            </a:endParaRPr>
          </a:p>
          <a:p>
            <a:r>
              <a:rPr lang="zh-CN" altLang="en-US" sz="1200" b="1" dirty="0">
                <a:solidFill>
                  <a:schemeClr val="bg1">
                    <a:lumMod val="50000"/>
                  </a:schemeClr>
                </a:solidFill>
                <a:cs typeface="+mn-ea"/>
              </a:rPr>
              <a:t>移动步长过大</a:t>
            </a:r>
            <a:r>
              <a:rPr lang="zh-CN" altLang="en-US" sz="1100" dirty="0">
                <a:solidFill>
                  <a:schemeClr val="bg1">
                    <a:lumMod val="50000"/>
                  </a:schemeClr>
                </a:solidFill>
                <a:cs typeface="+mn-ea"/>
              </a:rPr>
              <a:t>，时间窗的个数减少，可用于分析的样本外误差数据就少</a:t>
            </a:r>
            <a:endParaRPr lang="en-US" altLang="zh-CN" sz="1100" dirty="0">
              <a:solidFill>
                <a:schemeClr val="bg1">
                  <a:lumMod val="50000"/>
                </a:schemeClr>
              </a:solidFill>
              <a:cs typeface="+mn-ea"/>
            </a:endParaRPr>
          </a:p>
          <a:p>
            <a:endParaRPr lang="en-US" altLang="zh-CN" sz="1100" dirty="0">
              <a:solidFill>
                <a:schemeClr val="bg1">
                  <a:lumMod val="50000"/>
                </a:schemeClr>
              </a:solidFill>
              <a:cs typeface="+mn-ea"/>
            </a:endParaRPr>
          </a:p>
          <a:p>
            <a:r>
              <a:rPr lang="zh-CN" altLang="en-US" sz="1100" dirty="0">
                <a:solidFill>
                  <a:schemeClr val="bg1">
                    <a:lumMod val="50000"/>
                  </a:schemeClr>
                </a:solidFill>
                <a:cs typeface="+mn-ea"/>
              </a:rPr>
              <a:t>因此，作者建议时间窗的</a:t>
            </a:r>
            <a:r>
              <a:rPr lang="zh-CN" altLang="en-US" sz="1400" b="1" dirty="0">
                <a:solidFill>
                  <a:schemeClr val="bg1">
                    <a:lumMod val="50000"/>
                  </a:schemeClr>
                </a:solidFill>
                <a:cs typeface="+mn-ea"/>
              </a:rPr>
              <a:t>移动步长应该是样本外预测长度的一半</a:t>
            </a:r>
            <a:r>
              <a:rPr lang="zh-CN" altLang="en-US" sz="1100" dirty="0">
                <a:solidFill>
                  <a:schemeClr val="bg1">
                    <a:lumMod val="50000"/>
                  </a:schemeClr>
                </a:solidFill>
                <a:cs typeface="+mn-ea"/>
              </a:rPr>
              <a:t>（假设未来做</a:t>
            </a:r>
            <a:r>
              <a:rPr lang="en-US" altLang="zh-CN" sz="1100" dirty="0">
                <a:solidFill>
                  <a:schemeClr val="bg1">
                    <a:lumMod val="50000"/>
                  </a:schemeClr>
                </a:solidFill>
                <a:cs typeface="+mn-ea"/>
              </a:rPr>
              <a:t>100</a:t>
            </a:r>
            <a:r>
              <a:rPr lang="zh-CN" altLang="en-US" sz="1100" dirty="0">
                <a:solidFill>
                  <a:schemeClr val="bg1">
                    <a:lumMod val="50000"/>
                  </a:schemeClr>
                </a:solidFill>
                <a:cs typeface="+mn-ea"/>
              </a:rPr>
              <a:t>天的预测，那么时间窗的移动步长应该设置为</a:t>
            </a:r>
            <a:r>
              <a:rPr lang="en-US" altLang="zh-CN" sz="1100" dirty="0">
                <a:solidFill>
                  <a:schemeClr val="bg1">
                    <a:lumMod val="50000"/>
                  </a:schemeClr>
                </a:solidFill>
                <a:cs typeface="+mn-ea"/>
              </a:rPr>
              <a:t>50</a:t>
            </a:r>
            <a:r>
              <a:rPr lang="zh-CN" altLang="en-US" sz="1100" dirty="0">
                <a:solidFill>
                  <a:schemeClr val="bg1">
                    <a:lumMod val="50000"/>
                  </a:schemeClr>
                </a:solidFill>
                <a:cs typeface="+mn-ea"/>
              </a:rPr>
              <a:t>）</a:t>
            </a:r>
            <a:endParaRPr lang="en-US" altLang="zh-CN" sz="1100" dirty="0">
              <a:solidFill>
                <a:schemeClr val="bg1">
                  <a:lumMod val="50000"/>
                </a:schemeClr>
              </a:solidFill>
              <a:cs typeface="+mn-ea"/>
            </a:endParaRPr>
          </a:p>
        </p:txBody>
      </p:sp>
      <p:sp>
        <p:nvSpPr>
          <p:cNvPr id="5" name="TextBox 47"/>
          <p:cNvSpPr txBox="1"/>
          <p:nvPr/>
        </p:nvSpPr>
        <p:spPr>
          <a:xfrm>
            <a:off x="606835" y="508759"/>
            <a:ext cx="3906134" cy="461665"/>
          </a:xfrm>
          <a:prstGeom prst="rect">
            <a:avLst/>
          </a:prstGeom>
          <a:noFill/>
        </p:spPr>
        <p:txBody>
          <a:bodyPr wrap="none" rtlCol="0">
            <a:spAutoFit/>
          </a:bodyPr>
          <a:lstStyle/>
          <a:p>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Simulated Historical Forecasts</a:t>
            </a:r>
            <a:endParaRPr lang="id-ID"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2971" y="508759"/>
            <a:ext cx="3896269" cy="3116568"/>
          </a:xfrm>
          <a:prstGeom prst="rect">
            <a:avLst/>
          </a:prstGeom>
        </p:spPr>
      </p:pic>
      <p:sp>
        <p:nvSpPr>
          <p:cNvPr id="10" name="文本框 9"/>
          <p:cNvSpPr txBox="1"/>
          <p:nvPr/>
        </p:nvSpPr>
        <p:spPr>
          <a:xfrm>
            <a:off x="5152913" y="3793678"/>
            <a:ext cx="2979868" cy="938719"/>
          </a:xfrm>
          <a:prstGeom prst="rect">
            <a:avLst/>
          </a:prstGeom>
          <a:noFill/>
        </p:spPr>
        <p:txBody>
          <a:bodyPr wrap="square" rtlCol="0">
            <a:spAutoFit/>
          </a:bodyPr>
          <a:lstStyle/>
          <a:p>
            <a:r>
              <a:rPr lang="zh-CN" altLang="en-US" sz="1100" dirty="0">
                <a:solidFill>
                  <a:schemeClr val="bg1">
                    <a:lumMod val="50000"/>
                  </a:schemeClr>
                </a:solidFill>
                <a:cs typeface="+mn-ea"/>
              </a:rPr>
              <a:t>给出了图</a:t>
            </a:r>
            <a:r>
              <a:rPr lang="en-US" altLang="zh-CN" sz="1100" dirty="0">
                <a:solidFill>
                  <a:schemeClr val="bg1">
                    <a:lumMod val="50000"/>
                  </a:schemeClr>
                </a:solidFill>
                <a:cs typeface="+mn-ea"/>
              </a:rPr>
              <a:t>3</a:t>
            </a:r>
            <a:r>
              <a:rPr lang="zh-CN" altLang="en-US" sz="1100" dirty="0">
                <a:solidFill>
                  <a:schemeClr val="bg1">
                    <a:lumMod val="50000"/>
                  </a:schemeClr>
                </a:solidFill>
                <a:cs typeface="+mn-ea"/>
              </a:rPr>
              <a:t>和图</a:t>
            </a:r>
            <a:r>
              <a:rPr lang="en-US" altLang="zh-CN" sz="1100" dirty="0">
                <a:solidFill>
                  <a:schemeClr val="bg1">
                    <a:lumMod val="50000"/>
                  </a:schemeClr>
                </a:solidFill>
                <a:cs typeface="+mn-ea"/>
              </a:rPr>
              <a:t>4</a:t>
            </a:r>
            <a:r>
              <a:rPr lang="zh-CN" altLang="en-US" sz="1100" dirty="0">
                <a:solidFill>
                  <a:schemeClr val="bg1">
                    <a:lumMod val="50000"/>
                  </a:schemeClr>
                </a:solidFill>
                <a:cs typeface="+mn-ea"/>
              </a:rPr>
              <a:t>中的时间序列，在整个预测期间的预期平均绝对百分比误差，误差估计是使用</a:t>
            </a:r>
            <a:r>
              <a:rPr lang="en-US" altLang="zh-CN" sz="1100" dirty="0">
                <a:solidFill>
                  <a:schemeClr val="bg1">
                    <a:lumMod val="50000"/>
                  </a:schemeClr>
                </a:solidFill>
                <a:cs typeface="+mn-ea"/>
              </a:rPr>
              <a:t>9</a:t>
            </a:r>
            <a:r>
              <a:rPr lang="zh-CN" altLang="en-US" sz="1100" dirty="0">
                <a:solidFill>
                  <a:schemeClr val="bg1">
                    <a:lumMod val="50000"/>
                  </a:schemeClr>
                </a:solidFill>
                <a:cs typeface="+mn-ea"/>
              </a:rPr>
              <a:t>个模拟的预测日期进行的，从第一年开始每季度做一次。</a:t>
            </a:r>
            <a:r>
              <a:rPr lang="en-US" altLang="zh-CN" sz="1100" dirty="0">
                <a:solidFill>
                  <a:schemeClr val="bg1">
                    <a:lumMod val="50000"/>
                  </a:schemeClr>
                </a:solidFill>
                <a:cs typeface="+mn-ea"/>
              </a:rPr>
              <a:t>prophet</a:t>
            </a:r>
            <a:r>
              <a:rPr lang="zh-CN" altLang="en-US" sz="1100" dirty="0">
                <a:solidFill>
                  <a:schemeClr val="bg1">
                    <a:lumMod val="50000"/>
                  </a:schemeClr>
                </a:solidFill>
                <a:cs typeface="+mn-ea"/>
              </a:rPr>
              <a:t>在所有预测范围内的预测误差都较低。</a:t>
            </a:r>
            <a:endParaRPr lang="zh-CN" altLang="en-US" dirty="0"/>
          </a:p>
        </p:txBody>
      </p:sp>
    </p:spTree>
    <p:extLst>
      <p:ext uri="{BB962C8B-B14F-4D97-AF65-F5344CB8AC3E}">
        <p14:creationId xmlns:p14="http://schemas.microsoft.com/office/powerpoint/2010/main" val="3929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1567" y="3316080"/>
            <a:ext cx="2903774" cy="923330"/>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cs typeface="+mn-ea"/>
                <a:sym typeface="+mn-lt"/>
              </a:rPr>
              <a:t>在某一特定日期上所有方法都存在较大误差都表明存在异常值。分析师可以识别并移除异常值。</a:t>
            </a:r>
          </a:p>
        </p:txBody>
      </p:sp>
      <p:sp>
        <p:nvSpPr>
          <p:cNvPr id="11" name="TextBox 10"/>
          <p:cNvSpPr txBox="1"/>
          <p:nvPr/>
        </p:nvSpPr>
        <p:spPr>
          <a:xfrm>
            <a:off x="5915755" y="3517064"/>
            <a:ext cx="2903774" cy="1444691"/>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cs typeface="+mn-ea"/>
                <a:sym typeface="+mn-lt"/>
              </a:rPr>
              <a:t>当一种方法的 </a:t>
            </a:r>
            <a:r>
              <a:rPr lang="en-US" altLang="zh-CN" sz="1200" dirty="0">
                <a:solidFill>
                  <a:schemeClr val="tx1">
                    <a:lumMod val="50000"/>
                    <a:lumOff val="50000"/>
                  </a:schemeClr>
                </a:solidFill>
                <a:cs typeface="+mn-ea"/>
                <a:sym typeface="+mn-lt"/>
              </a:rPr>
              <a:t>SHF </a:t>
            </a:r>
            <a:r>
              <a:rPr lang="zh-CN" altLang="en-US" sz="1200" dirty="0">
                <a:solidFill>
                  <a:schemeClr val="tx1">
                    <a:lumMod val="50000"/>
                    <a:lumOff val="50000"/>
                  </a:schemeClr>
                </a:solidFill>
                <a:cs typeface="+mn-ea"/>
                <a:sym typeface="+mn-lt"/>
              </a:rPr>
              <a:t>误差从一个截止点到下一个截止点急剧增加时，可能表明数据生成过程发生了变化。 分别添加变更点或对不同阶段进行建模可能会解决该问题。</a:t>
            </a:r>
          </a:p>
        </p:txBody>
      </p:sp>
      <p:pic>
        <p:nvPicPr>
          <p:cNvPr id="46" name="图片占位符 45"/>
          <p:cNvPicPr>
            <a:picLocks noGrp="1" noChangeAspect="1"/>
          </p:cNvPicPr>
          <p:nvPr>
            <p:ph type="pic" sz="quarter" idx="12"/>
          </p:nvPr>
        </p:nvPicPr>
        <p:blipFill>
          <a:blip r:embed="rId2" cstate="screen"/>
          <a:srcRect/>
          <a:stretch>
            <a:fillRect/>
          </a:stretch>
        </p:blipFill>
        <p:spPr>
          <a:xfrm>
            <a:off x="428625" y="532633"/>
            <a:ext cx="2667000" cy="1362075"/>
          </a:xfrm>
        </p:spPr>
      </p:pic>
      <p:pic>
        <p:nvPicPr>
          <p:cNvPr id="44" name="图片占位符 43"/>
          <p:cNvPicPr>
            <a:picLocks noGrp="1" noChangeAspect="1"/>
          </p:cNvPicPr>
          <p:nvPr>
            <p:ph type="pic" sz="quarter" idx="10"/>
          </p:nvPr>
        </p:nvPicPr>
        <p:blipFill>
          <a:blip r:embed="rId3" cstate="screen"/>
          <a:srcRect/>
          <a:stretch>
            <a:fillRect/>
          </a:stretch>
        </p:blipFill>
        <p:spPr>
          <a:xfrm>
            <a:off x="3647620" y="259343"/>
            <a:ext cx="2667000" cy="1362075"/>
          </a:xfrm>
        </p:spPr>
      </p:pic>
      <p:pic>
        <p:nvPicPr>
          <p:cNvPr id="42" name="图片占位符 41" descr="图片包含 游戏机, 桌子&#10;&#10;描述已自动生成"/>
          <p:cNvPicPr>
            <a:picLocks noGrp="1" noChangeAspect="1"/>
          </p:cNvPicPr>
          <p:nvPr>
            <p:ph type="pic" sz="quarter" idx="11"/>
          </p:nvPr>
        </p:nvPicPr>
        <p:blipFill>
          <a:blip r:embed="rId4" cstate="screen"/>
          <a:srcRect/>
          <a:stretch>
            <a:fillRect/>
          </a:stretch>
        </p:blipFill>
        <p:spPr>
          <a:xfrm>
            <a:off x="6307336" y="1606567"/>
            <a:ext cx="2667000" cy="1362075"/>
          </a:xfrm>
        </p:spPr>
      </p:pic>
      <p:sp>
        <p:nvSpPr>
          <p:cNvPr id="34" name="TextBox 21"/>
          <p:cNvSpPr txBox="1"/>
          <p:nvPr/>
        </p:nvSpPr>
        <p:spPr>
          <a:xfrm>
            <a:off x="428625" y="2056773"/>
            <a:ext cx="5326716" cy="461665"/>
          </a:xfrm>
          <a:prstGeom prst="rect">
            <a:avLst/>
          </a:prstGeom>
          <a:noFill/>
        </p:spPr>
        <p:txBody>
          <a:bodyPr wrap="square" rtlCol="0">
            <a:spAutoFit/>
          </a:bodyPr>
          <a:lstStyle/>
          <a:p>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Identifying Large Forecast Errors</a:t>
            </a:r>
            <a:endPar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36" name="TextBox 10"/>
          <p:cNvSpPr txBox="1"/>
          <p:nvPr/>
        </p:nvSpPr>
        <p:spPr>
          <a:xfrm>
            <a:off x="230031" y="2680503"/>
            <a:ext cx="3064188" cy="890693"/>
          </a:xfrm>
          <a:prstGeom prst="rect">
            <a:avLst/>
          </a:prstGeom>
          <a:noFill/>
        </p:spPr>
        <p:txBody>
          <a:bodyPr wrap="square" rtlCol="0">
            <a:spAutoFit/>
          </a:bodyPr>
          <a:lstStyle/>
          <a:p>
            <a:pPr>
              <a:lnSpc>
                <a:spcPct val="150000"/>
              </a:lnSpc>
            </a:pPr>
            <a:r>
              <a:rPr lang="zh-CN" altLang="en-US" sz="1200" dirty="0">
                <a:solidFill>
                  <a:schemeClr val="tx1">
                    <a:lumMod val="50000"/>
                    <a:lumOff val="50000"/>
                  </a:schemeClr>
                </a:solidFill>
                <a:cs typeface="+mn-ea"/>
                <a:sym typeface="+mn-lt"/>
              </a:rPr>
              <a:t>当预测与基线有较大误差时，模型可能是错误估计的，分析师要根据需要调整趋势模型或季节性</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anim calcmode="lin" valueType="num">
                                      <p:cBhvr>
                                        <p:cTn id="18" dur="500" fill="hold"/>
                                        <p:tgtEl>
                                          <p:spTgt spid="36"/>
                                        </p:tgtEl>
                                        <p:attrNameLst>
                                          <p:attrName>ppt_x</p:attrName>
                                        </p:attrNameLst>
                                      </p:cBhvr>
                                      <p:tavLst>
                                        <p:tav tm="0">
                                          <p:val>
                                            <p:strVal val="#ppt_x"/>
                                          </p:val>
                                        </p:tav>
                                        <p:tav tm="100000">
                                          <p:val>
                                            <p:strVal val="#ppt_x"/>
                                          </p:val>
                                        </p:tav>
                                      </p:tavLst>
                                    </p:anim>
                                    <p:anim calcmode="lin" valueType="num">
                                      <p:cBhvr>
                                        <p:cTn id="19" dur="5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anim calcmode="lin" valueType="num">
                                      <p:cBhvr>
                                        <p:cTn id="23" dur="500" fill="hold"/>
                                        <p:tgtEl>
                                          <p:spTgt spid="46"/>
                                        </p:tgtEl>
                                        <p:attrNameLst>
                                          <p:attrName>ppt_x</p:attrName>
                                        </p:attrNameLst>
                                      </p:cBhvr>
                                      <p:tavLst>
                                        <p:tav tm="0">
                                          <p:val>
                                            <p:strVal val="#ppt_x"/>
                                          </p:val>
                                        </p:tav>
                                        <p:tav tm="100000">
                                          <p:val>
                                            <p:strVal val="#ppt_x"/>
                                          </p:val>
                                        </p:tav>
                                      </p:tavLst>
                                    </p:anim>
                                    <p:anim calcmode="lin" valueType="num">
                                      <p:cBhvr>
                                        <p:cTn id="24" dur="5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anim calcmode="lin" valueType="num">
                                      <p:cBhvr>
                                        <p:cTn id="28" dur="500" fill="hold"/>
                                        <p:tgtEl>
                                          <p:spTgt spid="44"/>
                                        </p:tgtEl>
                                        <p:attrNameLst>
                                          <p:attrName>ppt_x</p:attrName>
                                        </p:attrNameLst>
                                      </p:cBhvr>
                                      <p:tavLst>
                                        <p:tav tm="0">
                                          <p:val>
                                            <p:strVal val="#ppt_x"/>
                                          </p:val>
                                        </p:tav>
                                        <p:tav tm="100000">
                                          <p:val>
                                            <p:strVal val="#ppt_x"/>
                                          </p:val>
                                        </p:tav>
                                      </p:tavLst>
                                    </p:anim>
                                    <p:anim calcmode="lin" valueType="num">
                                      <p:cBhvr>
                                        <p:cTn id="29" dur="500" fill="hold"/>
                                        <p:tgtEl>
                                          <p:spTgt spid="4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2"/>
          <a:stretch>
            <a:fillRect/>
          </a:stretch>
        </p:blipFill>
        <p:spPr>
          <a:xfrm>
            <a:off x="487362" y="806519"/>
            <a:ext cx="3190875" cy="3276600"/>
          </a:xfrm>
          <a:prstGeom prst="rect">
            <a:avLst/>
          </a:prstGeom>
        </p:spPr>
      </p:pic>
      <p:sp>
        <p:nvSpPr>
          <p:cNvPr id="6" name="TextBox 21"/>
          <p:cNvSpPr txBox="1"/>
          <p:nvPr/>
        </p:nvSpPr>
        <p:spPr>
          <a:xfrm>
            <a:off x="4485401" y="2527435"/>
            <a:ext cx="3420587" cy="707886"/>
          </a:xfrm>
          <a:prstGeom prst="rect">
            <a:avLst/>
          </a:prstGeom>
          <a:solidFill>
            <a:schemeClr val="accent4">
              <a:lumMod val="60000"/>
              <a:lumOff val="40000"/>
            </a:schemeClr>
          </a:solidFill>
        </p:spPr>
        <p:txBody>
          <a:bodyPr wrap="square" rtlCol="0">
            <a:spAutoFit/>
          </a:bodyPr>
          <a:lstStyle/>
          <a:p>
            <a:r>
              <a:rPr lang="en-US" altLang="zh-CN" sz="4000" b="1" dirty="0">
                <a:gradFill>
                  <a:gsLst>
                    <a:gs pos="100000">
                      <a:srgbClr val="465E96"/>
                    </a:gs>
                    <a:gs pos="0">
                      <a:srgbClr val="5877B6">
                        <a:lumMod val="80000"/>
                        <a:lumOff val="20000"/>
                      </a:srgbClr>
                    </a:gs>
                  </a:gsLst>
                  <a:lin ang="5400000" scaled="0"/>
                </a:gradFill>
                <a:cs typeface="+mn-ea"/>
                <a:sym typeface="+mn-lt"/>
              </a:rPr>
              <a:t>Conclusion</a:t>
            </a: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05</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图示 11"/>
          <p:cNvGraphicFramePr/>
          <p:nvPr>
            <p:extLst>
              <p:ext uri="{D42A27DB-BD31-4B8C-83A1-F6EECF244321}">
                <p14:modId xmlns:p14="http://schemas.microsoft.com/office/powerpoint/2010/main" val="932044356"/>
              </p:ext>
            </p:extLst>
          </p:nvPr>
        </p:nvGraphicFramePr>
        <p:xfrm>
          <a:off x="1699708" y="946673"/>
          <a:ext cx="5800725" cy="3485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21"/>
          <p:cNvSpPr txBox="1"/>
          <p:nvPr/>
        </p:nvSpPr>
        <p:spPr>
          <a:xfrm>
            <a:off x="740596" y="356926"/>
            <a:ext cx="5326716" cy="461665"/>
          </a:xfrm>
          <a:prstGeom prst="rect">
            <a:avLst/>
          </a:prstGeom>
          <a:noFill/>
        </p:spPr>
        <p:txBody>
          <a:bodyPr wrap="square" rtlCol="0">
            <a:spAutoFit/>
          </a:bodyPr>
          <a:lstStyle/>
          <a:p>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conclusion</a:t>
            </a:r>
            <a:endParaRPr lang="id-ID"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Tree>
    <p:extLst>
      <p:ext uri="{BB962C8B-B14F-4D97-AF65-F5344CB8AC3E}">
        <p14:creationId xmlns:p14="http://schemas.microsoft.com/office/powerpoint/2010/main" val="145104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33000">
              <a:srgbClr val="5877B6"/>
            </a:gs>
            <a:gs pos="100000">
              <a:srgbClr val="465E96"/>
            </a:gs>
          </a:gsLst>
          <a:lin ang="540000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cs typeface="+mn-ea"/>
              <a:sym typeface="+mn-lt"/>
            </a:endParaRPr>
          </a:p>
        </p:txBody>
      </p:sp>
      <p:pic>
        <p:nvPicPr>
          <p:cNvPr id="3" name="图形 2"/>
          <p:cNvPicPr>
            <a:picLocks noChangeAspect="1"/>
          </p:cNvPicPr>
          <p:nvPr/>
        </p:nvPicPr>
        <p:blipFill>
          <a:blip r:embed="rId2"/>
          <a:stretch>
            <a:fillRect/>
          </a:stretch>
        </p:blipFill>
        <p:spPr>
          <a:xfrm>
            <a:off x="5299545" y="545520"/>
            <a:ext cx="3418114" cy="3858814"/>
          </a:xfrm>
          <a:prstGeom prst="rect">
            <a:avLst/>
          </a:prstGeom>
        </p:spPr>
      </p:pic>
      <p:sp>
        <p:nvSpPr>
          <p:cNvPr id="15" name="TextBox 21"/>
          <p:cNvSpPr txBox="1"/>
          <p:nvPr/>
        </p:nvSpPr>
        <p:spPr>
          <a:xfrm>
            <a:off x="296943" y="2035336"/>
            <a:ext cx="4771254" cy="707886"/>
          </a:xfrm>
          <a:prstGeom prst="rect">
            <a:avLst/>
          </a:prstGeom>
          <a:noFill/>
        </p:spPr>
        <p:txBody>
          <a:bodyPr wrap="square" rtlCol="0">
            <a:spAutoFit/>
          </a:bodyPr>
          <a:lstStyle>
            <a:defPPr>
              <a:defRPr lang="en-US"/>
            </a:defPPr>
            <a:lvl1pPr>
              <a:defRPr sz="4000">
                <a:solidFill>
                  <a:schemeClr val="bg1"/>
                </a:solidFill>
                <a:effectLst>
                  <a:outerShdw blurRad="254000" dist="101600" dir="5400000" algn="ctr" rotWithShape="0">
                    <a:srgbClr val="000000">
                      <a:alpha val="15000"/>
                    </a:srgbClr>
                  </a:outerShdw>
                </a:effectLst>
                <a:latin typeface="方正正黑简体" panose="02000000000000000000" pitchFamily="2" charset="-122"/>
                <a:ea typeface="方正正黑简体" panose="02000000000000000000" pitchFamily="2" charset="-122"/>
                <a:cs typeface="+mn-ea"/>
              </a:defRPr>
            </a:lvl1pPr>
          </a:lstStyle>
          <a:p>
            <a:r>
              <a:rPr lang="en-US" altLang="zh-CN" dirty="0">
                <a:sym typeface="+mn-lt"/>
              </a:rPr>
              <a:t>THANK   YOU</a:t>
            </a:r>
            <a:endParaRPr lang="id-ID" dirty="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7362" y="806519"/>
            <a:ext cx="3190875" cy="3276600"/>
          </a:xfrm>
          <a:prstGeom prst="rect">
            <a:avLst/>
          </a:prstGeom>
        </p:spPr>
      </p:pic>
      <p:sp>
        <p:nvSpPr>
          <p:cNvPr id="6" name="TextBox 21"/>
          <p:cNvSpPr txBox="1"/>
          <p:nvPr/>
        </p:nvSpPr>
        <p:spPr>
          <a:xfrm>
            <a:off x="4378362" y="2579981"/>
            <a:ext cx="3420587" cy="707886"/>
          </a:xfrm>
          <a:prstGeom prst="rect">
            <a:avLst/>
          </a:prstGeom>
          <a:solidFill>
            <a:schemeClr val="accent3">
              <a:lumMod val="60000"/>
              <a:lumOff val="40000"/>
            </a:schemeClr>
          </a:solidFill>
        </p:spPr>
        <p:txBody>
          <a:bodyPr wrap="square" rtlCol="0">
            <a:spAutoFit/>
          </a:bodyPr>
          <a:lstStyle/>
          <a:p>
            <a:r>
              <a:rPr lang="en-US" altLang="zh-CN" sz="4000" b="1" dirty="0">
                <a:gradFill>
                  <a:gsLst>
                    <a:gs pos="100000">
                      <a:srgbClr val="465E96"/>
                    </a:gs>
                    <a:gs pos="0">
                      <a:srgbClr val="5877B6">
                        <a:lumMod val="80000"/>
                        <a:lumOff val="20000"/>
                      </a:srgbClr>
                    </a:gs>
                  </a:gsLst>
                  <a:lin ang="5400000" scaled="0"/>
                </a:gradFill>
                <a:cs typeface="+mn-ea"/>
                <a:sym typeface="+mn-lt"/>
              </a:rPr>
              <a:t>Introduction</a:t>
            </a:r>
            <a:endParaRPr lang="en-US" altLang="zh-CN" sz="2400" b="1" dirty="0">
              <a:solidFill>
                <a:schemeClr val="accent1"/>
              </a:solidFill>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01</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5873518" y="271963"/>
            <a:ext cx="289900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0557" y="2579080"/>
            <a:ext cx="1314425" cy="219291"/>
          </a:xfrm>
          <a:prstGeom prst="rect">
            <a:avLst/>
          </a:prstGeom>
        </p:spPr>
        <p:txBody>
          <a:bodyPr wrap="square">
            <a:spAutoFit/>
          </a:bodyPr>
          <a:lstStyle/>
          <a:p>
            <a:r>
              <a:rPr lang="en-US" sz="825" dirty="0">
                <a:solidFill>
                  <a:schemeClr val="bg1"/>
                </a:solidFill>
                <a:cs typeface="+mn-ea"/>
                <a:sym typeface="+mn-lt"/>
              </a:rPr>
              <a:t>American Filmmaker</a:t>
            </a:r>
          </a:p>
        </p:txBody>
      </p:sp>
      <p:sp>
        <p:nvSpPr>
          <p:cNvPr id="8" name="TextBox 21"/>
          <p:cNvSpPr txBox="1"/>
          <p:nvPr/>
        </p:nvSpPr>
        <p:spPr>
          <a:xfrm>
            <a:off x="562803" y="483655"/>
            <a:ext cx="2901160" cy="523220"/>
          </a:xfrm>
          <a:prstGeom prst="rect">
            <a:avLst/>
          </a:prstGeom>
          <a:noFill/>
        </p:spPr>
        <p:txBody>
          <a:bodyPr wrap="square" rtlCol="0">
            <a:spAutoFit/>
          </a:bodyPr>
          <a:lstStyle/>
          <a:p>
            <a:r>
              <a:rPr lang="en-US" altLang="zh-CN" sz="2800" b="1" dirty="0">
                <a:gradFill>
                  <a:gsLst>
                    <a:gs pos="100000">
                      <a:srgbClr val="465E96"/>
                    </a:gs>
                    <a:gs pos="0">
                      <a:srgbClr val="5877B6">
                        <a:lumMod val="80000"/>
                        <a:lumOff val="20000"/>
                      </a:srgbClr>
                    </a:gs>
                  </a:gsLst>
                  <a:lin ang="5400000" scaled="0"/>
                </a:gradFill>
                <a:latin typeface="+mj-lt"/>
                <a:ea typeface="+mj-ea"/>
                <a:cs typeface="+mn-ea"/>
                <a:sym typeface="+mn-lt"/>
              </a:rPr>
              <a:t>1.introduction</a:t>
            </a:r>
            <a:endParaRPr lang="id-ID" sz="2800" b="1" dirty="0">
              <a:gradFill>
                <a:gsLst>
                  <a:gs pos="100000">
                    <a:srgbClr val="465E96"/>
                  </a:gs>
                  <a:gs pos="0">
                    <a:srgbClr val="5877B6">
                      <a:lumMod val="80000"/>
                      <a:lumOff val="20000"/>
                    </a:srgbClr>
                  </a:gs>
                </a:gsLst>
                <a:lin ang="5400000" scaled="0"/>
              </a:gradFill>
              <a:latin typeface="+mj-lt"/>
              <a:ea typeface="+mj-ea"/>
              <a:cs typeface="+mn-ea"/>
              <a:sym typeface="+mn-lt"/>
            </a:endParaRPr>
          </a:p>
        </p:txBody>
      </p:sp>
      <p:sp>
        <p:nvSpPr>
          <p:cNvPr id="15" name="TextBox 53"/>
          <p:cNvSpPr txBox="1"/>
          <p:nvPr/>
        </p:nvSpPr>
        <p:spPr>
          <a:xfrm>
            <a:off x="682886" y="1242909"/>
            <a:ext cx="3932145" cy="3167534"/>
          </a:xfrm>
          <a:prstGeom prst="rect">
            <a:avLst/>
          </a:prstGeom>
          <a:noFill/>
        </p:spPr>
        <p:txBody>
          <a:bodyPr wrap="square" lIns="0" tIns="0" rIns="0" bIns="0" rtlCol="0">
            <a:spAutoFit/>
          </a:bodyPr>
          <a:lstStyle/>
          <a:p>
            <a:pPr algn="just">
              <a:lnSpc>
                <a:spcPts val="1680"/>
              </a:lnSpc>
              <a:spcAft>
                <a:spcPts val="1200"/>
              </a:spcAft>
            </a:pPr>
            <a:r>
              <a:rPr lang="zh-CN" altLang="en-US" b="1" spc="120" dirty="0">
                <a:solidFill>
                  <a:schemeClr val="tx1">
                    <a:lumMod val="65000"/>
                    <a:lumOff val="35000"/>
                  </a:schemeClr>
                </a:solidFill>
                <a:cs typeface="+mn-ea"/>
                <a:sym typeface="+mn-lt"/>
              </a:rPr>
              <a:t>产生背景</a:t>
            </a:r>
            <a:endParaRPr lang="en-US" altLang="zh-CN" sz="1200" spc="120" dirty="0">
              <a:solidFill>
                <a:schemeClr val="tx1">
                  <a:lumMod val="65000"/>
                  <a:lumOff val="35000"/>
                </a:schemeClr>
              </a:solidFill>
              <a:cs typeface="+mn-ea"/>
              <a:sym typeface="+mn-lt"/>
            </a:endParaRPr>
          </a:p>
          <a:p>
            <a:pPr algn="just">
              <a:lnSpc>
                <a:spcPts val="1680"/>
              </a:lnSpc>
              <a:spcAft>
                <a:spcPts val="1200"/>
              </a:spcAft>
            </a:pPr>
            <a:r>
              <a:rPr lang="zh-CN" altLang="en-US" sz="1200" spc="120" dirty="0">
                <a:solidFill>
                  <a:schemeClr val="tx1">
                    <a:lumMod val="65000"/>
                    <a:lumOff val="35000"/>
                  </a:schemeClr>
                </a:solidFill>
                <a:cs typeface="+mn-ea"/>
                <a:sym typeface="+mn-lt"/>
              </a:rPr>
              <a:t>实际业务方面产生</a:t>
            </a:r>
            <a:r>
              <a:rPr lang="zh-CN" altLang="en-US" sz="1200" i="1" u="sng" spc="120" dirty="0">
                <a:solidFill>
                  <a:srgbClr val="7030A0"/>
                </a:solidFill>
                <a:cs typeface="+mn-ea"/>
                <a:sym typeface="+mn-lt"/>
              </a:rPr>
              <a:t>可靠和高质量的预测</a:t>
            </a:r>
            <a:r>
              <a:rPr lang="zh-CN" altLang="en-US" sz="1200" spc="120" dirty="0">
                <a:solidFill>
                  <a:schemeClr val="tx1">
                    <a:lumMod val="65000"/>
                    <a:lumOff val="35000"/>
                  </a:schemeClr>
                </a:solidFill>
                <a:cs typeface="+mn-ea"/>
                <a:sym typeface="+mn-lt"/>
              </a:rPr>
              <a:t>方面存在着严重的挑战。特别是当有各种各样的时间序列时，</a:t>
            </a:r>
            <a:r>
              <a:rPr lang="zh-CN" altLang="en-US" sz="1200" i="1" u="sng" spc="120" dirty="0">
                <a:solidFill>
                  <a:srgbClr val="7030A0"/>
                </a:solidFill>
                <a:cs typeface="+mn-ea"/>
                <a:sym typeface="+mn-lt"/>
              </a:rPr>
              <a:t>完全自动的预测技术很难调整</a:t>
            </a:r>
            <a:r>
              <a:rPr lang="zh-CN" altLang="en-US" sz="1200" spc="120" dirty="0">
                <a:solidFill>
                  <a:schemeClr val="tx1">
                    <a:lumMod val="65000"/>
                    <a:lumOff val="35000"/>
                  </a:schemeClr>
                </a:solidFill>
                <a:cs typeface="+mn-ea"/>
                <a:sym typeface="+mn-lt"/>
              </a:rPr>
              <a:t>，而且往往过于僵化且具有时间序列建模专业知识的</a:t>
            </a:r>
            <a:r>
              <a:rPr lang="zh-CN" altLang="en-US" sz="1200" i="1" u="sng" spc="120" dirty="0">
                <a:solidFill>
                  <a:srgbClr val="7030A0"/>
                </a:solidFill>
                <a:cs typeface="+mn-ea"/>
                <a:sym typeface="+mn-lt"/>
              </a:rPr>
              <a:t>分析师</a:t>
            </a:r>
            <a:r>
              <a:rPr lang="zh-CN" altLang="en-US" sz="1200" spc="120" dirty="0">
                <a:solidFill>
                  <a:schemeClr val="tx1">
                    <a:lumMod val="65000"/>
                    <a:lumOff val="35000"/>
                  </a:schemeClr>
                </a:solidFill>
                <a:cs typeface="+mn-ea"/>
                <a:sym typeface="+mn-lt"/>
              </a:rPr>
              <a:t>相对较少。</a:t>
            </a:r>
            <a:endParaRPr lang="en-US" altLang="zh-CN" sz="1200" spc="120" dirty="0">
              <a:solidFill>
                <a:schemeClr val="tx1">
                  <a:lumMod val="65000"/>
                  <a:lumOff val="35000"/>
                </a:schemeClr>
              </a:solidFill>
              <a:cs typeface="+mn-ea"/>
              <a:sym typeface="+mn-lt"/>
            </a:endParaRPr>
          </a:p>
          <a:p>
            <a:pPr algn="just">
              <a:lnSpc>
                <a:spcPts val="1680"/>
              </a:lnSpc>
              <a:spcAft>
                <a:spcPts val="1200"/>
              </a:spcAft>
            </a:pPr>
            <a:r>
              <a:rPr lang="zh-CN" altLang="en-US" sz="1200" spc="120" dirty="0">
                <a:solidFill>
                  <a:schemeClr val="tx1">
                    <a:lumMod val="65000"/>
                    <a:lumOff val="35000"/>
                  </a:schemeClr>
                </a:solidFill>
                <a:cs typeface="+mn-ea"/>
                <a:sym typeface="+mn-lt"/>
              </a:rPr>
              <a:t>我们所讨论的</a:t>
            </a:r>
            <a:r>
              <a:rPr lang="zh-CN" altLang="en-US" b="1" spc="120" dirty="0">
                <a:solidFill>
                  <a:schemeClr val="tx1">
                    <a:lumMod val="65000"/>
                    <a:lumOff val="35000"/>
                  </a:schemeClr>
                </a:solidFill>
                <a:cs typeface="+mn-ea"/>
                <a:sym typeface="+mn-lt"/>
              </a:rPr>
              <a:t>规模</a:t>
            </a:r>
            <a:r>
              <a:rPr lang="zh-CN" altLang="en-US" sz="1200" spc="120" dirty="0">
                <a:solidFill>
                  <a:schemeClr val="tx1">
                    <a:lumMod val="65000"/>
                    <a:lumOff val="35000"/>
                  </a:schemeClr>
                </a:solidFill>
                <a:cs typeface="+mn-ea"/>
                <a:sym typeface="+mn-lt"/>
              </a:rPr>
              <a:t>是，商业预测方法应该适合于：</a:t>
            </a:r>
            <a:endParaRPr lang="en-US" altLang="zh-CN" sz="1200" spc="120" dirty="0">
              <a:solidFill>
                <a:schemeClr val="tx1">
                  <a:lumMod val="65000"/>
                  <a:lumOff val="35000"/>
                </a:schemeClr>
              </a:solidFill>
              <a:cs typeface="+mn-ea"/>
              <a:sym typeface="+mn-lt"/>
            </a:endParaRPr>
          </a:p>
          <a:p>
            <a:pPr algn="just">
              <a:lnSpc>
                <a:spcPts val="1680"/>
              </a:lnSpc>
              <a:spcAft>
                <a:spcPts val="1200"/>
              </a:spcAft>
            </a:pPr>
            <a:r>
              <a:rPr lang="en-US" altLang="zh-CN" sz="1200" b="1" spc="120" dirty="0">
                <a:solidFill>
                  <a:schemeClr val="tx1">
                    <a:lumMod val="65000"/>
                    <a:lumOff val="35000"/>
                  </a:schemeClr>
                </a:solidFill>
                <a:cs typeface="+mn-ea"/>
                <a:sym typeface="+mn-lt"/>
              </a:rPr>
              <a:t>1)</a:t>
            </a:r>
            <a:r>
              <a:rPr lang="zh-CN" altLang="en-US" sz="1200" spc="120" dirty="0">
                <a:solidFill>
                  <a:schemeClr val="tx1">
                    <a:lumMod val="65000"/>
                    <a:lumOff val="35000"/>
                  </a:schemeClr>
                </a:solidFill>
                <a:cs typeface="+mn-ea"/>
                <a:sym typeface="+mn-lt"/>
              </a:rPr>
              <a:t>大量的人进行预测，可能没有经过时间序列方法培训</a:t>
            </a:r>
            <a:r>
              <a:rPr lang="en-US" altLang="zh-CN" sz="1200" spc="120" dirty="0">
                <a:solidFill>
                  <a:schemeClr val="tx1">
                    <a:lumMod val="65000"/>
                    <a:lumOff val="35000"/>
                  </a:schemeClr>
                </a:solidFill>
                <a:cs typeface="+mn-ea"/>
                <a:sym typeface="+mn-lt"/>
              </a:rPr>
              <a:t>;</a:t>
            </a:r>
          </a:p>
          <a:p>
            <a:pPr algn="just">
              <a:lnSpc>
                <a:spcPts val="1680"/>
              </a:lnSpc>
              <a:spcAft>
                <a:spcPts val="1200"/>
              </a:spcAft>
            </a:pPr>
            <a:r>
              <a:rPr lang="en-US" altLang="zh-CN" sz="1200" b="1" spc="120" dirty="0">
                <a:solidFill>
                  <a:schemeClr val="tx1">
                    <a:lumMod val="65000"/>
                    <a:lumOff val="35000"/>
                  </a:schemeClr>
                </a:solidFill>
                <a:cs typeface="+mn-ea"/>
                <a:sym typeface="+mn-lt"/>
              </a:rPr>
              <a:t>2)</a:t>
            </a:r>
            <a:r>
              <a:rPr lang="zh-CN" altLang="en-US" sz="1200" spc="120" dirty="0">
                <a:solidFill>
                  <a:schemeClr val="tx1">
                    <a:lumMod val="65000"/>
                    <a:lumOff val="35000"/>
                  </a:schemeClr>
                </a:solidFill>
                <a:cs typeface="+mn-ea"/>
                <a:sym typeface="+mn-lt"/>
              </a:rPr>
              <a:t>大量具有潜在特质的预测问题。</a:t>
            </a:r>
            <a:endParaRPr lang="en-US" altLang="zh-CN" sz="1200" spc="120" dirty="0">
              <a:solidFill>
                <a:schemeClr val="tx1">
                  <a:lumMod val="65000"/>
                  <a:lumOff val="35000"/>
                </a:schemeClr>
              </a:solidFill>
              <a:cs typeface="+mn-ea"/>
              <a:sym typeface="+mn-lt"/>
            </a:endParaRPr>
          </a:p>
          <a:p>
            <a:pPr algn="just">
              <a:lnSpc>
                <a:spcPts val="1680"/>
              </a:lnSpc>
              <a:spcAft>
                <a:spcPts val="1200"/>
              </a:spcAft>
            </a:pPr>
            <a:r>
              <a:rPr lang="en-US" altLang="zh-CN" sz="1200" b="1" spc="120" dirty="0">
                <a:solidFill>
                  <a:schemeClr val="tx1">
                    <a:lumMod val="65000"/>
                    <a:lumOff val="35000"/>
                  </a:schemeClr>
                </a:solidFill>
                <a:cs typeface="+mn-ea"/>
                <a:sym typeface="+mn-lt"/>
              </a:rPr>
              <a:t>3)</a:t>
            </a:r>
            <a:r>
              <a:rPr lang="zh-CN" altLang="en-US" sz="1200" spc="120" dirty="0">
                <a:solidFill>
                  <a:schemeClr val="tx1">
                    <a:lumMod val="65000"/>
                    <a:lumOff val="35000"/>
                  </a:schemeClr>
                </a:solidFill>
                <a:cs typeface="+mn-ea"/>
                <a:sym typeface="+mn-lt"/>
              </a:rPr>
              <a:t>处理实际中的预测问题，需要高效、自动化的方法来评估和比较，以及检测预测效果。</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353" y="1006875"/>
            <a:ext cx="3496163" cy="2534004"/>
          </a:xfrm>
          <a:prstGeom prst="rect">
            <a:avLst/>
          </a:prstGeom>
        </p:spPr>
      </p:pic>
      <p:sp>
        <p:nvSpPr>
          <p:cNvPr id="3" name="文本框 2"/>
          <p:cNvSpPr txBox="1"/>
          <p:nvPr/>
        </p:nvSpPr>
        <p:spPr>
          <a:xfrm>
            <a:off x="5616020" y="3707565"/>
            <a:ext cx="2226828" cy="369332"/>
          </a:xfrm>
          <a:prstGeom prst="rect">
            <a:avLst/>
          </a:prstGeom>
          <a:noFill/>
        </p:spPr>
        <p:txBody>
          <a:bodyPr wrap="none" rtlCol="0">
            <a:spAutoFit/>
          </a:bodyPr>
          <a:lstStyle/>
          <a:p>
            <a:r>
              <a:rPr lang="en-US" altLang="zh-CN" dirty="0"/>
              <a:t>prophet</a:t>
            </a:r>
            <a:r>
              <a:rPr lang="zh-CN" altLang="en-US" dirty="0"/>
              <a:t>的整体框架</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7362" y="806519"/>
            <a:ext cx="3190875" cy="3276600"/>
          </a:xfrm>
          <a:prstGeom prst="rect">
            <a:avLst/>
          </a:prstGeom>
        </p:spPr>
      </p:pic>
      <p:sp>
        <p:nvSpPr>
          <p:cNvPr id="6" name="TextBox 21"/>
          <p:cNvSpPr txBox="1"/>
          <p:nvPr/>
        </p:nvSpPr>
        <p:spPr>
          <a:xfrm>
            <a:off x="4165599" y="2569517"/>
            <a:ext cx="4572000" cy="461665"/>
          </a:xfrm>
          <a:prstGeom prst="rect">
            <a:avLst/>
          </a:prstGeom>
          <a:solidFill>
            <a:schemeClr val="accent3">
              <a:lumMod val="60000"/>
              <a:lumOff val="40000"/>
            </a:schemeClr>
          </a:solidFill>
        </p:spPr>
        <p:txBody>
          <a:bodyPr wrap="square" rtlCol="0">
            <a:spAutoFit/>
          </a:bodyPr>
          <a:lstStyle/>
          <a:p>
            <a:r>
              <a:rPr lang="en-US" altLang="zh-CN" sz="2400" b="1" dirty="0">
                <a:gradFill>
                  <a:gsLst>
                    <a:gs pos="100000">
                      <a:srgbClr val="465E96"/>
                    </a:gs>
                    <a:gs pos="0">
                      <a:srgbClr val="5877B6">
                        <a:lumMod val="80000"/>
                        <a:lumOff val="20000"/>
                      </a:srgbClr>
                    </a:gs>
                  </a:gsLst>
                  <a:lin ang="5400000" scaled="0"/>
                </a:gradFill>
                <a:cs typeface="+mn-ea"/>
                <a:sym typeface="+mn-lt"/>
              </a:rPr>
              <a:t>Features of Business Time</a:t>
            </a:r>
            <a:endParaRPr lang="en-US" altLang="zh-CN" sz="1400" b="1" dirty="0">
              <a:solidFill>
                <a:schemeClr val="accent1"/>
              </a:solidFill>
              <a:cs typeface="+mn-ea"/>
              <a:sym typeface="+mn-lt"/>
            </a:endParaRP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02</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9384" y="355001"/>
            <a:ext cx="2949178" cy="1290917"/>
          </a:xfrm>
        </p:spPr>
        <p:txBody>
          <a:bodyPr/>
          <a:lstStyle/>
          <a:p>
            <a:r>
              <a:rPr lang="en-US" altLang="zh-CN" sz="2800" b="1" dirty="0">
                <a:gradFill>
                  <a:gsLst>
                    <a:gs pos="100000">
                      <a:srgbClr val="465E96"/>
                    </a:gs>
                    <a:gs pos="0">
                      <a:srgbClr val="5877B6">
                        <a:lumMod val="80000"/>
                        <a:lumOff val="20000"/>
                      </a:srgbClr>
                    </a:gs>
                  </a:gsLst>
                  <a:lin ang="5400000" scaled="0"/>
                </a:gradFill>
                <a:cs typeface="+mn-ea"/>
                <a:sym typeface="+mn-lt"/>
              </a:rPr>
              <a:t>2.Features of Business Time</a:t>
            </a:r>
            <a:br>
              <a:rPr lang="en-US" altLang="zh-CN" sz="1400" b="1" dirty="0">
                <a:solidFill>
                  <a:schemeClr val="accent1"/>
                </a:solidFill>
                <a:cs typeface="+mn-ea"/>
                <a:sym typeface="+mn-lt"/>
              </a:rPr>
            </a:br>
            <a:endParaRPr lang="zh-CN" altLang="en-US" dirty="0"/>
          </a:p>
        </p:txBody>
      </p:sp>
      <p:sp>
        <p:nvSpPr>
          <p:cNvPr id="4" name="文本占位符 3"/>
          <p:cNvSpPr>
            <a:spLocks noGrp="1"/>
          </p:cNvSpPr>
          <p:nvPr>
            <p:ph type="body" sz="half" idx="2"/>
          </p:nvPr>
        </p:nvSpPr>
        <p:spPr>
          <a:xfrm>
            <a:off x="339384" y="1430767"/>
            <a:ext cx="2949178" cy="3227293"/>
          </a:xfrm>
        </p:spPr>
        <p:txBody>
          <a:bodyPr/>
          <a:lstStyle/>
          <a:p>
            <a:pPr algn="just" defTabSz="457200">
              <a:lnSpc>
                <a:spcPct val="150000"/>
              </a:lnSpc>
              <a:spcAft>
                <a:spcPts val="1200"/>
              </a:spcAft>
            </a:pPr>
            <a:r>
              <a:rPr lang="zh-CN" altLang="en-US" dirty="0">
                <a:solidFill>
                  <a:schemeClr val="tx1">
                    <a:lumMod val="65000"/>
                    <a:lumOff val="35000"/>
                  </a:schemeClr>
                </a:solidFill>
                <a:cs typeface="+mn-ea"/>
              </a:rPr>
              <a:t>明显的</a:t>
            </a:r>
            <a:r>
              <a:rPr lang="zh-CN" altLang="en-US" sz="1400" b="1" dirty="0">
                <a:solidFill>
                  <a:schemeClr val="tx1">
                    <a:lumMod val="65000"/>
                    <a:lumOff val="35000"/>
                  </a:schemeClr>
                </a:solidFill>
                <a:cs typeface="+mn-ea"/>
              </a:rPr>
              <a:t>季节性影响</a:t>
            </a:r>
            <a:r>
              <a:rPr lang="zh-CN" altLang="en-US" dirty="0">
                <a:solidFill>
                  <a:schemeClr val="tx1">
                    <a:lumMod val="65000"/>
                    <a:lumOff val="35000"/>
                  </a:schemeClr>
                </a:solidFill>
                <a:cs typeface="+mn-ea"/>
              </a:rPr>
              <a:t>：序列存在每周和每年的周期，比如在圣诞节和新年前后有一个明显的下降。</a:t>
            </a:r>
            <a:endParaRPr lang="en-US" altLang="zh-CN" dirty="0">
              <a:solidFill>
                <a:schemeClr val="tx1">
                  <a:lumMod val="65000"/>
                  <a:lumOff val="35000"/>
                </a:schemeClr>
              </a:solidFill>
              <a:cs typeface="+mn-ea"/>
            </a:endParaRPr>
          </a:p>
          <a:p>
            <a:pPr algn="just" defTabSz="457200">
              <a:lnSpc>
                <a:spcPct val="150000"/>
              </a:lnSpc>
              <a:spcAft>
                <a:spcPts val="1200"/>
              </a:spcAft>
            </a:pPr>
            <a:r>
              <a:rPr lang="zh-CN" altLang="en-US" dirty="0">
                <a:solidFill>
                  <a:schemeClr val="tx1">
                    <a:lumMod val="65000"/>
                    <a:lumOff val="35000"/>
                  </a:schemeClr>
                </a:solidFill>
                <a:cs typeface="+mn-ea"/>
              </a:rPr>
              <a:t>过去六个月里也显示出明显的</a:t>
            </a:r>
            <a:r>
              <a:rPr lang="zh-CN" altLang="en-US" sz="1400" b="1" dirty="0">
                <a:solidFill>
                  <a:schemeClr val="tx1">
                    <a:lumMod val="65000"/>
                    <a:lumOff val="35000"/>
                  </a:schemeClr>
                </a:solidFill>
                <a:cs typeface="+mn-ea"/>
              </a:rPr>
              <a:t>趋势变化</a:t>
            </a:r>
            <a:r>
              <a:rPr lang="zh-CN" altLang="en-US" dirty="0">
                <a:solidFill>
                  <a:schemeClr val="tx1">
                    <a:lumMod val="65000"/>
                    <a:lumOff val="35000"/>
                  </a:schemeClr>
                </a:solidFill>
                <a:cs typeface="+mn-ea"/>
              </a:rPr>
              <a:t>，这可能在受新产品或市场变化影响的时间序列中出现。</a:t>
            </a:r>
            <a:endParaRPr lang="en-US" altLang="zh-CN" dirty="0">
              <a:solidFill>
                <a:schemeClr val="tx1">
                  <a:lumMod val="65000"/>
                  <a:lumOff val="35000"/>
                </a:schemeClr>
              </a:solidFill>
              <a:cs typeface="+mn-ea"/>
            </a:endParaRPr>
          </a:p>
          <a:p>
            <a:pPr algn="just" defTabSz="457200">
              <a:lnSpc>
                <a:spcPct val="150000"/>
              </a:lnSpc>
              <a:spcAft>
                <a:spcPts val="1200"/>
              </a:spcAft>
            </a:pPr>
            <a:r>
              <a:rPr lang="zh-CN" altLang="en-US" dirty="0">
                <a:solidFill>
                  <a:schemeClr val="tx1">
                    <a:lumMod val="65000"/>
                    <a:lumOff val="35000"/>
                  </a:schemeClr>
                </a:solidFill>
                <a:cs typeface="+mn-ea"/>
              </a:rPr>
              <a:t>最后，真实的数据集经常有</a:t>
            </a:r>
            <a:r>
              <a:rPr lang="zh-CN" altLang="en-US" sz="1400" b="1" dirty="0">
                <a:solidFill>
                  <a:schemeClr val="tx1">
                    <a:lumMod val="65000"/>
                    <a:lumOff val="35000"/>
                  </a:schemeClr>
                </a:solidFill>
                <a:cs typeface="+mn-ea"/>
              </a:rPr>
              <a:t>异常值</a:t>
            </a:r>
            <a:r>
              <a:rPr lang="zh-CN" altLang="en-US" dirty="0">
                <a:solidFill>
                  <a:schemeClr val="tx1">
                    <a:lumMod val="65000"/>
                    <a:lumOff val="35000"/>
                  </a:schemeClr>
                </a:solidFill>
                <a:cs typeface="+mn-ea"/>
              </a:rPr>
              <a:t>，这个时间序列也不例外。</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575" y="505609"/>
            <a:ext cx="4976513" cy="3407467"/>
          </a:xfrm>
          <a:prstGeom prst="rect">
            <a:avLst/>
          </a:prstGeom>
        </p:spPr>
      </p:pic>
      <p:sp>
        <p:nvSpPr>
          <p:cNvPr id="6" name="文本框 5"/>
          <p:cNvSpPr txBox="1"/>
          <p:nvPr/>
        </p:nvSpPr>
        <p:spPr>
          <a:xfrm>
            <a:off x="4561242" y="3913077"/>
            <a:ext cx="4439790" cy="307777"/>
          </a:xfrm>
          <a:prstGeom prst="rect">
            <a:avLst/>
          </a:prstGeom>
          <a:noFill/>
        </p:spPr>
        <p:txBody>
          <a:bodyPr wrap="square" rtlCol="0">
            <a:spAutoFit/>
          </a:bodyPr>
          <a:lstStyle/>
          <a:p>
            <a:r>
              <a:rPr lang="en-US" altLang="zh-CN" sz="1400" dirty="0"/>
              <a:t>Facebook</a:t>
            </a:r>
            <a:r>
              <a:rPr lang="zh-CN" altLang="en-US" sz="1400" dirty="0"/>
              <a:t>用户每天创建的事件的时间序列</a:t>
            </a:r>
          </a:p>
        </p:txBody>
      </p:sp>
      <p:sp>
        <p:nvSpPr>
          <p:cNvPr id="7" name="云形标注 6"/>
          <p:cNvSpPr/>
          <p:nvPr/>
        </p:nvSpPr>
        <p:spPr>
          <a:xfrm>
            <a:off x="6124920" y="817581"/>
            <a:ext cx="1652859" cy="1054250"/>
          </a:xfrm>
          <a:prstGeom prst="cloudCallout">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这样的时间序列依靠自动预测是很难实现的</a:t>
            </a:r>
          </a:p>
        </p:txBody>
      </p:sp>
    </p:spTree>
    <p:extLst>
      <p:ext uri="{BB962C8B-B14F-4D97-AF65-F5344CB8AC3E}">
        <p14:creationId xmlns:p14="http://schemas.microsoft.com/office/powerpoint/2010/main" val="375183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heel(1)">
                                      <p:cBhvr>
                                        <p:cTn id="24" dur="1000"/>
                                        <p:tgtEl>
                                          <p:spTgt spid="4">
                                            <p:txEl>
                                              <p:pRg st="0" end="0"/>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heel(1)">
                                      <p:cBhvr>
                                        <p:cTn id="27" dur="1000"/>
                                        <p:tgtEl>
                                          <p:spTgt spid="4">
                                            <p:txEl>
                                              <p:pRg st="1" end="1"/>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heel(1)">
                                      <p:cBhvr>
                                        <p:cTn id="30" dur="10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4" fill="hold" grpId="1" nodeType="clickEffect">
                                  <p:stCondLst>
                                    <p:cond delay="0"/>
                                  </p:stCondLst>
                                  <p:childTnLst>
                                    <p:anim calcmode="lin" valueType="num">
                                      <p:cBhvr additive="base">
                                        <p:cTn id="41" dur="500"/>
                                        <p:tgtEl>
                                          <p:spTgt spid="7"/>
                                        </p:tgtEl>
                                        <p:attrNameLst>
                                          <p:attrName>ppt_x</p:attrName>
                                        </p:attrNameLst>
                                      </p:cBhvr>
                                      <p:tavLst>
                                        <p:tav tm="0">
                                          <p:val>
                                            <p:strVal val="ppt_x"/>
                                          </p:val>
                                        </p:tav>
                                        <p:tav tm="100000">
                                          <p:val>
                                            <p:strVal val="ppt_x"/>
                                          </p:val>
                                        </p:tav>
                                      </p:tavLst>
                                    </p:anim>
                                    <p:anim calcmode="lin" valueType="num">
                                      <p:cBhvr additive="base">
                                        <p:cTn id="42" dur="500"/>
                                        <p:tgtEl>
                                          <p:spTgt spid="7"/>
                                        </p:tgtEl>
                                        <p:attrNameLst>
                                          <p:attrName>ppt_y</p:attrName>
                                        </p:attrNameLst>
                                      </p:cBhvr>
                                      <p:tavLst>
                                        <p:tav tm="0">
                                          <p:val>
                                            <p:strVal val="ppt_y"/>
                                          </p:val>
                                        </p:tav>
                                        <p:tav tm="100000">
                                          <p:val>
                                            <p:strVal val="1+ppt_h/2"/>
                                          </p:val>
                                        </p:tav>
                                      </p:tavLst>
                                    </p:anim>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629841" y="602428"/>
            <a:ext cx="2949178" cy="564104"/>
          </a:xfrm>
        </p:spPr>
        <p:txBody>
          <a:bodyPr/>
          <a:lstStyle/>
          <a:p>
            <a:r>
              <a:rPr lang="zh-CN" altLang="en-US" sz="2800" b="1" dirty="0">
                <a:gradFill>
                  <a:gsLst>
                    <a:gs pos="100000">
                      <a:srgbClr val="465E96"/>
                    </a:gs>
                    <a:gs pos="0">
                      <a:srgbClr val="5877B6">
                        <a:lumMod val="80000"/>
                        <a:lumOff val="20000"/>
                      </a:srgbClr>
                    </a:gs>
                  </a:gsLst>
                  <a:lin ang="5400000" scaled="0"/>
                </a:gradFill>
                <a:cs typeface="+mn-ea"/>
              </a:rPr>
              <a:t>自动预测</a:t>
            </a:r>
          </a:p>
        </p:txBody>
      </p:sp>
      <p:pic>
        <p:nvPicPr>
          <p:cNvPr id="10" name="图片占位符 9"/>
          <p:cNvPicPr>
            <a:picLocks noGrp="1" noChangeAspect="1"/>
          </p:cNvPicPr>
          <p:nvPr>
            <p:ph type="pic" idx="1"/>
          </p:nvPr>
        </p:nvPicPr>
        <p:blipFill>
          <a:blip r:embed="rId2">
            <a:extLst>
              <a:ext uri="{28A0092B-C50C-407E-A947-70E740481C1C}">
                <a14:useLocalDpi xmlns:a14="http://schemas.microsoft.com/office/drawing/2010/main" val="0"/>
              </a:ext>
            </a:extLst>
          </a:blip>
          <a:srcRect t="2604" b="2604"/>
          <a:stretch>
            <a:fillRect/>
          </a:stretch>
        </p:blipFill>
        <p:spPr>
          <a:xfrm>
            <a:off x="4414516" y="342900"/>
            <a:ext cx="4629150" cy="4052888"/>
          </a:xfrm>
        </p:spPr>
      </p:pic>
      <p:sp>
        <p:nvSpPr>
          <p:cNvPr id="9" name="文本占位符 8"/>
          <p:cNvSpPr>
            <a:spLocks noGrp="1"/>
          </p:cNvSpPr>
          <p:nvPr>
            <p:ph type="body" sz="half" idx="2"/>
          </p:nvPr>
        </p:nvSpPr>
        <p:spPr>
          <a:xfrm>
            <a:off x="414688" y="1537097"/>
            <a:ext cx="3662460" cy="2858691"/>
          </a:xfrm>
        </p:spPr>
        <p:txBody>
          <a:bodyPr/>
          <a:lstStyle/>
          <a:p>
            <a:r>
              <a:rPr lang="zh-CN" altLang="en-US" spc="100" dirty="0">
                <a:solidFill>
                  <a:schemeClr val="tx1">
                    <a:lumMod val="65000"/>
                    <a:lumOff val="35000"/>
                  </a:schemeClr>
                </a:solidFill>
                <a:cs typeface="+mn-ea"/>
              </a:rPr>
              <a:t>预测是在历史上的三个时间点进行的，每个时间点都仅使用到该时间点的时间序列的一部分来模拟该日期进行预测。</a:t>
            </a:r>
            <a:endParaRPr lang="en-US" altLang="zh-CN" spc="100" dirty="0">
              <a:solidFill>
                <a:schemeClr val="tx1">
                  <a:lumMod val="65000"/>
                  <a:lumOff val="35000"/>
                </a:schemeClr>
              </a:solidFill>
              <a:cs typeface="+mn-ea"/>
            </a:endParaRPr>
          </a:p>
          <a:p>
            <a:endParaRPr lang="en-US" altLang="zh-CN" spc="100" dirty="0">
              <a:solidFill>
                <a:schemeClr val="tx1">
                  <a:lumMod val="65000"/>
                  <a:lumOff val="35000"/>
                </a:schemeClr>
              </a:solidFill>
              <a:cs typeface="+mn-ea"/>
            </a:endParaRPr>
          </a:p>
          <a:p>
            <a:r>
              <a:rPr lang="zh-CN" altLang="en-US" spc="100" dirty="0">
                <a:solidFill>
                  <a:schemeClr val="tx1">
                    <a:lumMod val="65000"/>
                    <a:lumOff val="35000"/>
                  </a:schemeClr>
                </a:solidFill>
                <a:cs typeface="+mn-ea"/>
              </a:rPr>
              <a:t>图中的方法依次是：</a:t>
            </a:r>
            <a:endParaRPr lang="en-US" altLang="zh-CN" spc="100" dirty="0">
              <a:solidFill>
                <a:schemeClr val="tx1">
                  <a:lumMod val="65000"/>
                  <a:lumOff val="35000"/>
                </a:schemeClr>
              </a:solidFill>
              <a:cs typeface="+mn-ea"/>
            </a:endParaRPr>
          </a:p>
          <a:p>
            <a:r>
              <a:rPr lang="en-US" altLang="zh-CN" sz="1400" b="1" spc="100" dirty="0" err="1">
                <a:solidFill>
                  <a:schemeClr val="tx1">
                    <a:lumMod val="65000"/>
                    <a:lumOff val="35000"/>
                  </a:schemeClr>
                </a:solidFill>
                <a:cs typeface="+mn-ea"/>
              </a:rPr>
              <a:t>auto.arima</a:t>
            </a:r>
            <a:r>
              <a:rPr lang="zh-CN" altLang="en-US" sz="1050" spc="100" dirty="0">
                <a:solidFill>
                  <a:schemeClr val="tx1">
                    <a:lumMod val="65000"/>
                    <a:lumOff val="35000"/>
                  </a:schemeClr>
                </a:solidFill>
                <a:cs typeface="+mn-ea"/>
              </a:rPr>
              <a:t>（拟合一系列 </a:t>
            </a:r>
            <a:r>
              <a:rPr lang="en-US" altLang="zh-CN" sz="1050" spc="100" dirty="0">
                <a:solidFill>
                  <a:schemeClr val="tx1">
                    <a:lumMod val="65000"/>
                    <a:lumOff val="35000"/>
                  </a:schemeClr>
                </a:solidFill>
                <a:cs typeface="+mn-ea"/>
              </a:rPr>
              <a:t>ARIMA </a:t>
            </a:r>
            <a:r>
              <a:rPr lang="zh-CN" altLang="en-US" sz="1050" spc="100" dirty="0">
                <a:solidFill>
                  <a:schemeClr val="tx1">
                    <a:lumMod val="65000"/>
                    <a:lumOff val="35000"/>
                  </a:schemeClr>
                </a:solidFill>
                <a:cs typeface="+mn-ea"/>
              </a:rPr>
              <a:t>模型）</a:t>
            </a:r>
            <a:endParaRPr lang="en-US" altLang="zh-CN" sz="1050" spc="100" dirty="0">
              <a:solidFill>
                <a:schemeClr val="tx1">
                  <a:lumMod val="65000"/>
                  <a:lumOff val="35000"/>
                </a:schemeClr>
              </a:solidFill>
              <a:cs typeface="+mn-ea"/>
            </a:endParaRPr>
          </a:p>
          <a:p>
            <a:r>
              <a:rPr lang="en-US" altLang="zh-CN" sz="1400" b="1" spc="100" dirty="0" err="1">
                <a:solidFill>
                  <a:schemeClr val="tx1">
                    <a:lumMod val="65000"/>
                    <a:lumOff val="35000"/>
                  </a:schemeClr>
                </a:solidFill>
                <a:cs typeface="+mn-ea"/>
              </a:rPr>
              <a:t>ets</a:t>
            </a:r>
            <a:r>
              <a:rPr lang="zh-CN" altLang="en-US" sz="1050" spc="100" dirty="0">
                <a:solidFill>
                  <a:schemeClr val="tx1">
                    <a:lumMod val="65000"/>
                    <a:lumOff val="35000"/>
                  </a:schemeClr>
                </a:solidFill>
                <a:cs typeface="+mn-ea"/>
              </a:rPr>
              <a:t>（指数平滑模型）</a:t>
            </a:r>
            <a:endParaRPr lang="en-US" altLang="zh-CN" sz="1050" spc="100" dirty="0">
              <a:solidFill>
                <a:schemeClr val="tx1">
                  <a:lumMod val="65000"/>
                  <a:lumOff val="35000"/>
                </a:schemeClr>
              </a:solidFill>
              <a:cs typeface="+mn-ea"/>
            </a:endParaRPr>
          </a:p>
          <a:p>
            <a:r>
              <a:rPr lang="en-US" altLang="zh-CN" sz="1400" b="1" spc="100" dirty="0" err="1">
                <a:solidFill>
                  <a:schemeClr val="tx1">
                    <a:lumMod val="65000"/>
                    <a:lumOff val="35000"/>
                  </a:schemeClr>
                </a:solidFill>
                <a:cs typeface="+mn-ea"/>
              </a:rPr>
              <a:t>snaive</a:t>
            </a:r>
            <a:r>
              <a:rPr lang="zh-CN" altLang="en-US" sz="1050" spc="100" dirty="0">
                <a:solidFill>
                  <a:schemeClr val="tx1">
                    <a:lumMod val="65000"/>
                    <a:lumOff val="35000"/>
                  </a:schemeClr>
                </a:solidFill>
                <a:cs typeface="+mn-ea"/>
              </a:rPr>
              <a:t>（随机游走模型，可以根据每周的季节性进行不断的预测）</a:t>
            </a:r>
            <a:endParaRPr lang="en-US" altLang="zh-CN" sz="1050" spc="100" dirty="0">
              <a:solidFill>
                <a:schemeClr val="tx1">
                  <a:lumMod val="65000"/>
                  <a:lumOff val="35000"/>
                </a:schemeClr>
              </a:solidFill>
              <a:cs typeface="+mn-ea"/>
            </a:endParaRPr>
          </a:p>
          <a:p>
            <a:r>
              <a:rPr lang="en-US" altLang="zh-CN" sz="1400" b="1" spc="100" dirty="0" err="1">
                <a:solidFill>
                  <a:schemeClr val="tx1">
                    <a:lumMod val="65000"/>
                    <a:lumOff val="35000"/>
                  </a:schemeClr>
                </a:solidFill>
                <a:cs typeface="+mn-ea"/>
              </a:rPr>
              <a:t>tbats</a:t>
            </a:r>
            <a:r>
              <a:rPr lang="zh-CN" altLang="en-US" sz="1050" spc="100" dirty="0">
                <a:solidFill>
                  <a:schemeClr val="tx1">
                    <a:lumMod val="65000"/>
                    <a:lumOff val="35000"/>
                  </a:schemeClr>
                </a:solidFill>
                <a:cs typeface="+mn-ea"/>
              </a:rPr>
              <a:t>（具有每周和每年季节性的 </a:t>
            </a:r>
            <a:r>
              <a:rPr lang="en-US" altLang="zh-CN" sz="1050" spc="100" dirty="0">
                <a:solidFill>
                  <a:schemeClr val="tx1">
                    <a:lumMod val="65000"/>
                    <a:lumOff val="35000"/>
                  </a:schemeClr>
                </a:solidFill>
                <a:cs typeface="+mn-ea"/>
              </a:rPr>
              <a:t>TBATS </a:t>
            </a:r>
            <a:r>
              <a:rPr lang="zh-CN" altLang="en-US" sz="1050" spc="100" dirty="0">
                <a:solidFill>
                  <a:schemeClr val="tx1">
                    <a:lumMod val="65000"/>
                    <a:lumOff val="35000"/>
                  </a:schemeClr>
                </a:solidFill>
                <a:cs typeface="+mn-ea"/>
              </a:rPr>
              <a:t>模型）</a:t>
            </a:r>
          </a:p>
        </p:txBody>
      </p:sp>
      <p:sp>
        <p:nvSpPr>
          <p:cNvPr id="11" name="文本框 10"/>
          <p:cNvSpPr txBox="1"/>
          <p:nvPr/>
        </p:nvSpPr>
        <p:spPr>
          <a:xfrm>
            <a:off x="4496695" y="4593515"/>
            <a:ext cx="4378363" cy="276999"/>
          </a:xfrm>
          <a:prstGeom prst="rect">
            <a:avLst/>
          </a:prstGeom>
          <a:noFill/>
        </p:spPr>
        <p:txBody>
          <a:bodyPr wrap="square" rtlCol="0">
            <a:spAutoFit/>
          </a:bodyPr>
          <a:lstStyle/>
          <a:p>
            <a:r>
              <a:rPr lang="zh-CN" altLang="en-US" sz="1200" dirty="0"/>
              <a:t>图</a:t>
            </a:r>
            <a:r>
              <a:rPr lang="en-US" altLang="zh-CN" sz="1200" dirty="0"/>
              <a:t>3  </a:t>
            </a:r>
            <a:r>
              <a:rPr lang="zh-CN" altLang="en-US" sz="1200" dirty="0"/>
              <a:t>使用一组</a:t>
            </a:r>
            <a:r>
              <a:rPr lang="en-US" altLang="zh-CN" sz="1200" dirty="0"/>
              <a:t>R</a:t>
            </a:r>
            <a:r>
              <a:rPr lang="zh-CN" altLang="en-US" sz="1200" dirty="0"/>
              <a:t>的自动预测程序对上图中的时间序列进行预测</a:t>
            </a:r>
          </a:p>
        </p:txBody>
      </p:sp>
    </p:spTree>
    <p:extLst>
      <p:ext uri="{BB962C8B-B14F-4D97-AF65-F5344CB8AC3E}">
        <p14:creationId xmlns:p14="http://schemas.microsoft.com/office/powerpoint/2010/main" val="256736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p:cNvPicPr>
            <a:picLocks noChangeAspect="1"/>
          </p:cNvPicPr>
          <p:nvPr/>
        </p:nvPicPr>
        <p:blipFill>
          <a:blip r:embed="rId2"/>
          <a:stretch>
            <a:fillRect/>
          </a:stretch>
        </p:blipFill>
        <p:spPr>
          <a:xfrm>
            <a:off x="487362" y="806519"/>
            <a:ext cx="3190875" cy="3276600"/>
          </a:xfrm>
          <a:prstGeom prst="rect">
            <a:avLst/>
          </a:prstGeom>
        </p:spPr>
      </p:pic>
      <p:sp>
        <p:nvSpPr>
          <p:cNvPr id="6" name="TextBox 21"/>
          <p:cNvSpPr txBox="1"/>
          <p:nvPr/>
        </p:nvSpPr>
        <p:spPr>
          <a:xfrm>
            <a:off x="4165600" y="2355919"/>
            <a:ext cx="4892340" cy="1077218"/>
          </a:xfrm>
          <a:prstGeom prst="rect">
            <a:avLst/>
          </a:prstGeom>
          <a:solidFill>
            <a:schemeClr val="accent3">
              <a:lumMod val="60000"/>
              <a:lumOff val="40000"/>
            </a:schemeClr>
          </a:solidFill>
        </p:spPr>
        <p:txBody>
          <a:bodyPr wrap="square" rtlCol="0">
            <a:spAutoFit/>
          </a:bodyPr>
          <a:lstStyle/>
          <a:p>
            <a:r>
              <a:rPr lang="en-US" altLang="zh-CN" sz="3200" b="1" dirty="0">
                <a:gradFill>
                  <a:gsLst>
                    <a:gs pos="100000">
                      <a:srgbClr val="465E96"/>
                    </a:gs>
                    <a:gs pos="0">
                      <a:srgbClr val="5877B6">
                        <a:lumMod val="80000"/>
                        <a:lumOff val="20000"/>
                      </a:srgbClr>
                    </a:gs>
                  </a:gsLst>
                  <a:lin ang="5400000" scaled="0"/>
                </a:gradFill>
                <a:cs typeface="+mn-ea"/>
                <a:sym typeface="+mn-lt"/>
              </a:rPr>
              <a:t>The Prophet Forecasting Model</a:t>
            </a:r>
          </a:p>
        </p:txBody>
      </p:sp>
      <p:sp>
        <p:nvSpPr>
          <p:cNvPr id="7" name="TextBox 21"/>
          <p:cNvSpPr txBox="1"/>
          <p:nvPr/>
        </p:nvSpPr>
        <p:spPr>
          <a:xfrm>
            <a:off x="4622799" y="199610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03</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11382" y="2614574"/>
            <a:ext cx="3269051" cy="2934414"/>
            <a:chOff x="3692526" y="4703763"/>
            <a:chExt cx="3892550" cy="3494088"/>
          </a:xfrm>
        </p:grpSpPr>
        <p:sp>
          <p:nvSpPr>
            <p:cNvPr id="3" name="Freeform 275"/>
            <p:cNvSpPr/>
            <p:nvPr/>
          </p:nvSpPr>
          <p:spPr bwMode="auto">
            <a:xfrm>
              <a:off x="5589588" y="4725988"/>
              <a:ext cx="635000" cy="450850"/>
            </a:xfrm>
            <a:custGeom>
              <a:avLst/>
              <a:gdLst>
                <a:gd name="T0" fmla="*/ 46 w 400"/>
                <a:gd name="T1" fmla="*/ 0 h 284"/>
                <a:gd name="T2" fmla="*/ 400 w 400"/>
                <a:gd name="T3" fmla="*/ 78 h 284"/>
                <a:gd name="T4" fmla="*/ 354 w 400"/>
                <a:gd name="T5" fmla="*/ 284 h 284"/>
                <a:gd name="T6" fmla="*/ 0 w 400"/>
                <a:gd name="T7" fmla="*/ 205 h 284"/>
                <a:gd name="T8" fmla="*/ 46 w 400"/>
                <a:gd name="T9" fmla="*/ 0 h 284"/>
              </a:gdLst>
              <a:ahLst/>
              <a:cxnLst>
                <a:cxn ang="0">
                  <a:pos x="T0" y="T1"/>
                </a:cxn>
                <a:cxn ang="0">
                  <a:pos x="T2" y="T3"/>
                </a:cxn>
                <a:cxn ang="0">
                  <a:pos x="T4" y="T5"/>
                </a:cxn>
                <a:cxn ang="0">
                  <a:pos x="T6" y="T7"/>
                </a:cxn>
                <a:cxn ang="0">
                  <a:pos x="T8" y="T9"/>
                </a:cxn>
              </a:cxnLst>
              <a:rect l="0" t="0" r="r" b="b"/>
              <a:pathLst>
                <a:path w="400" h="284">
                  <a:moveTo>
                    <a:pt x="46" y="0"/>
                  </a:moveTo>
                  <a:lnTo>
                    <a:pt x="400" y="78"/>
                  </a:lnTo>
                  <a:lnTo>
                    <a:pt x="354" y="284"/>
                  </a:lnTo>
                  <a:lnTo>
                    <a:pt x="0" y="205"/>
                  </a:lnTo>
                  <a:lnTo>
                    <a:pt x="46" y="0"/>
                  </a:lnTo>
                  <a:close/>
                </a:path>
              </a:pathLst>
            </a:custGeom>
            <a:solidFill>
              <a:schemeClr val="bg1">
                <a:lumMod val="95000"/>
              </a:schemeClr>
            </a:solidFill>
            <a:ln>
              <a:noFill/>
            </a:ln>
          </p:spPr>
          <p:txBody>
            <a:bodyPr vert="horz" wrap="square" lIns="68580" tIns="34290" rIns="68580" bIns="34290" numCol="1" anchor="t" anchorCtr="0" compatLnSpc="1"/>
            <a:lstStyle/>
            <a:p>
              <a:endParaRPr lang="en-US" sz="1350">
                <a:cs typeface="+mn-ea"/>
                <a:sym typeface="+mn-lt"/>
              </a:endParaRPr>
            </a:p>
          </p:txBody>
        </p:sp>
        <p:sp>
          <p:nvSpPr>
            <p:cNvPr id="4" name="Freeform 522"/>
            <p:cNvSpPr/>
            <p:nvPr/>
          </p:nvSpPr>
          <p:spPr bwMode="auto">
            <a:xfrm>
              <a:off x="5713413" y="4856163"/>
              <a:ext cx="346075" cy="230188"/>
            </a:xfrm>
            <a:custGeom>
              <a:avLst/>
              <a:gdLst>
                <a:gd name="connsiteX0" fmla="*/ 258763 w 346075"/>
                <a:gd name="connsiteY0" fmla="*/ 203200 h 230188"/>
                <a:gd name="connsiteX1" fmla="*/ 312738 w 346075"/>
                <a:gd name="connsiteY1" fmla="*/ 217488 h 230188"/>
                <a:gd name="connsiteX2" fmla="*/ 311151 w 346075"/>
                <a:gd name="connsiteY2" fmla="*/ 230188 h 230188"/>
                <a:gd name="connsiteX3" fmla="*/ 254000 w 346075"/>
                <a:gd name="connsiteY3" fmla="*/ 219076 h 230188"/>
                <a:gd name="connsiteX4" fmla="*/ 220663 w 346075"/>
                <a:gd name="connsiteY4" fmla="*/ 195262 h 230188"/>
                <a:gd name="connsiteX5" fmla="*/ 244476 w 346075"/>
                <a:gd name="connsiteY5" fmla="*/ 200025 h 230188"/>
                <a:gd name="connsiteX6" fmla="*/ 239714 w 346075"/>
                <a:gd name="connsiteY6" fmla="*/ 217487 h 230188"/>
                <a:gd name="connsiteX7" fmla="*/ 217488 w 346075"/>
                <a:gd name="connsiteY7" fmla="*/ 211137 h 230188"/>
                <a:gd name="connsiteX8" fmla="*/ 188913 w 346075"/>
                <a:gd name="connsiteY8" fmla="*/ 187325 h 230188"/>
                <a:gd name="connsiteX9" fmla="*/ 209551 w 346075"/>
                <a:gd name="connsiteY9" fmla="*/ 192088 h 230188"/>
                <a:gd name="connsiteX10" fmla="*/ 207964 w 346075"/>
                <a:gd name="connsiteY10" fmla="*/ 207963 h 230188"/>
                <a:gd name="connsiteX11" fmla="*/ 185738 w 346075"/>
                <a:gd name="connsiteY11" fmla="*/ 203201 h 230188"/>
                <a:gd name="connsiteX12" fmla="*/ 311150 w 346075"/>
                <a:gd name="connsiteY12" fmla="*/ 184150 h 230188"/>
                <a:gd name="connsiteX13" fmla="*/ 346075 w 346075"/>
                <a:gd name="connsiteY13" fmla="*/ 192088 h 230188"/>
                <a:gd name="connsiteX14" fmla="*/ 342900 w 346075"/>
                <a:gd name="connsiteY14" fmla="*/ 207963 h 230188"/>
                <a:gd name="connsiteX15" fmla="*/ 307975 w 346075"/>
                <a:gd name="connsiteY15" fmla="*/ 200026 h 230188"/>
                <a:gd name="connsiteX16" fmla="*/ 285750 w 346075"/>
                <a:gd name="connsiteY16" fmla="*/ 179387 h 230188"/>
                <a:gd name="connsiteX17" fmla="*/ 301625 w 346075"/>
                <a:gd name="connsiteY17" fmla="*/ 180975 h 230188"/>
                <a:gd name="connsiteX18" fmla="*/ 300038 w 346075"/>
                <a:gd name="connsiteY18" fmla="*/ 198437 h 230188"/>
                <a:gd name="connsiteX19" fmla="*/ 282575 w 346075"/>
                <a:gd name="connsiteY19" fmla="*/ 195262 h 230188"/>
                <a:gd name="connsiteX20" fmla="*/ 122238 w 346075"/>
                <a:gd name="connsiteY20" fmla="*/ 173037 h 230188"/>
                <a:gd name="connsiteX21" fmla="*/ 177800 w 346075"/>
                <a:gd name="connsiteY21" fmla="*/ 184150 h 230188"/>
                <a:gd name="connsiteX22" fmla="*/ 174625 w 346075"/>
                <a:gd name="connsiteY22" fmla="*/ 200025 h 230188"/>
                <a:gd name="connsiteX23" fmla="*/ 117475 w 346075"/>
                <a:gd name="connsiteY23" fmla="*/ 187325 h 230188"/>
                <a:gd name="connsiteX24" fmla="*/ 242888 w 346075"/>
                <a:gd name="connsiteY24" fmla="*/ 168275 h 230188"/>
                <a:gd name="connsiteX25" fmla="*/ 277813 w 346075"/>
                <a:gd name="connsiteY25" fmla="*/ 176213 h 230188"/>
                <a:gd name="connsiteX26" fmla="*/ 274638 w 346075"/>
                <a:gd name="connsiteY26" fmla="*/ 192088 h 230188"/>
                <a:gd name="connsiteX27" fmla="*/ 239713 w 346075"/>
                <a:gd name="connsiteY27" fmla="*/ 184151 h 230188"/>
                <a:gd name="connsiteX28" fmla="*/ 85725 w 346075"/>
                <a:gd name="connsiteY28" fmla="*/ 165100 h 230188"/>
                <a:gd name="connsiteX29" fmla="*/ 106363 w 346075"/>
                <a:gd name="connsiteY29" fmla="*/ 171450 h 230188"/>
                <a:gd name="connsiteX30" fmla="*/ 104776 w 346075"/>
                <a:gd name="connsiteY30" fmla="*/ 184150 h 230188"/>
                <a:gd name="connsiteX31" fmla="*/ 82550 w 346075"/>
                <a:gd name="connsiteY31" fmla="*/ 179388 h 230188"/>
                <a:gd name="connsiteX32" fmla="*/ 217488 w 346075"/>
                <a:gd name="connsiteY32" fmla="*/ 161925 h 230188"/>
                <a:gd name="connsiteX33" fmla="*/ 234950 w 346075"/>
                <a:gd name="connsiteY33" fmla="*/ 168275 h 230188"/>
                <a:gd name="connsiteX34" fmla="*/ 228600 w 346075"/>
                <a:gd name="connsiteY34" fmla="*/ 180975 h 230188"/>
                <a:gd name="connsiteX35" fmla="*/ 215900 w 346075"/>
                <a:gd name="connsiteY35" fmla="*/ 179388 h 230188"/>
                <a:gd name="connsiteX36" fmla="*/ 193676 w 346075"/>
                <a:gd name="connsiteY36" fmla="*/ 157162 h 230188"/>
                <a:gd name="connsiteX37" fmla="*/ 209551 w 346075"/>
                <a:gd name="connsiteY37" fmla="*/ 161925 h 230188"/>
                <a:gd name="connsiteX38" fmla="*/ 207964 w 346075"/>
                <a:gd name="connsiteY38" fmla="*/ 176212 h 230188"/>
                <a:gd name="connsiteX39" fmla="*/ 188913 w 346075"/>
                <a:gd name="connsiteY39" fmla="*/ 173037 h 230188"/>
                <a:gd name="connsiteX40" fmla="*/ 52388 w 346075"/>
                <a:gd name="connsiteY40" fmla="*/ 157162 h 230188"/>
                <a:gd name="connsiteX41" fmla="*/ 74613 w 346075"/>
                <a:gd name="connsiteY41" fmla="*/ 161925 h 230188"/>
                <a:gd name="connsiteX42" fmla="*/ 71438 w 346075"/>
                <a:gd name="connsiteY42" fmla="*/ 176212 h 230188"/>
                <a:gd name="connsiteX43" fmla="*/ 49213 w 346075"/>
                <a:gd name="connsiteY43" fmla="*/ 173037 h 230188"/>
                <a:gd name="connsiteX44" fmla="*/ 166688 w 346075"/>
                <a:gd name="connsiteY44" fmla="*/ 152400 h 230188"/>
                <a:gd name="connsiteX45" fmla="*/ 185738 w 346075"/>
                <a:gd name="connsiteY45" fmla="*/ 157163 h 230188"/>
                <a:gd name="connsiteX46" fmla="*/ 182563 w 346075"/>
                <a:gd name="connsiteY46" fmla="*/ 171450 h 230188"/>
                <a:gd name="connsiteX47" fmla="*/ 163513 w 346075"/>
                <a:gd name="connsiteY47" fmla="*/ 168275 h 230188"/>
                <a:gd name="connsiteX48" fmla="*/ 22225 w 346075"/>
                <a:gd name="connsiteY48" fmla="*/ 152400 h 230188"/>
                <a:gd name="connsiteX49" fmla="*/ 41275 w 346075"/>
                <a:gd name="connsiteY49" fmla="*/ 153987 h 230188"/>
                <a:gd name="connsiteX50" fmla="*/ 38100 w 346075"/>
                <a:gd name="connsiteY50" fmla="*/ 171450 h 230188"/>
                <a:gd name="connsiteX51" fmla="*/ 19050 w 346075"/>
                <a:gd name="connsiteY51" fmla="*/ 165100 h 230188"/>
                <a:gd name="connsiteX52" fmla="*/ 112713 w 346075"/>
                <a:gd name="connsiteY52" fmla="*/ 141287 h 230188"/>
                <a:gd name="connsiteX53" fmla="*/ 155576 w 346075"/>
                <a:gd name="connsiteY53" fmla="*/ 149224 h 230188"/>
                <a:gd name="connsiteX54" fmla="*/ 152401 w 346075"/>
                <a:gd name="connsiteY54" fmla="*/ 165100 h 230188"/>
                <a:gd name="connsiteX55" fmla="*/ 109538 w 346075"/>
                <a:gd name="connsiteY55" fmla="*/ 153987 h 230188"/>
                <a:gd name="connsiteX56" fmla="*/ 85725 w 346075"/>
                <a:gd name="connsiteY56" fmla="*/ 133350 h 230188"/>
                <a:gd name="connsiteX57" fmla="*/ 104775 w 346075"/>
                <a:gd name="connsiteY57" fmla="*/ 138112 h 230188"/>
                <a:gd name="connsiteX58" fmla="*/ 98425 w 346075"/>
                <a:gd name="connsiteY58" fmla="*/ 153988 h 230188"/>
                <a:gd name="connsiteX59" fmla="*/ 82550 w 346075"/>
                <a:gd name="connsiteY59" fmla="*/ 149225 h 230188"/>
                <a:gd name="connsiteX60" fmla="*/ 57151 w 346075"/>
                <a:gd name="connsiteY60" fmla="*/ 127000 h 230188"/>
                <a:gd name="connsiteX61" fmla="*/ 76201 w 346075"/>
                <a:gd name="connsiteY61" fmla="*/ 133350 h 230188"/>
                <a:gd name="connsiteX62" fmla="*/ 74614 w 346075"/>
                <a:gd name="connsiteY62" fmla="*/ 146050 h 230188"/>
                <a:gd name="connsiteX63" fmla="*/ 55563 w 346075"/>
                <a:gd name="connsiteY63" fmla="*/ 142875 h 230188"/>
                <a:gd name="connsiteX64" fmla="*/ 261938 w 346075"/>
                <a:gd name="connsiteY64" fmla="*/ 123825 h 230188"/>
                <a:gd name="connsiteX65" fmla="*/ 277813 w 346075"/>
                <a:gd name="connsiteY65" fmla="*/ 130175 h 230188"/>
                <a:gd name="connsiteX66" fmla="*/ 274638 w 346075"/>
                <a:gd name="connsiteY66" fmla="*/ 142875 h 230188"/>
                <a:gd name="connsiteX67" fmla="*/ 258763 w 346075"/>
                <a:gd name="connsiteY67" fmla="*/ 141287 h 230188"/>
                <a:gd name="connsiteX68" fmla="*/ 236538 w 346075"/>
                <a:gd name="connsiteY68" fmla="*/ 119062 h 230188"/>
                <a:gd name="connsiteX69" fmla="*/ 255588 w 346075"/>
                <a:gd name="connsiteY69" fmla="*/ 123824 h 230188"/>
                <a:gd name="connsiteX70" fmla="*/ 250826 w 346075"/>
                <a:gd name="connsiteY70" fmla="*/ 138112 h 230188"/>
                <a:gd name="connsiteX71" fmla="*/ 234950 w 346075"/>
                <a:gd name="connsiteY71" fmla="*/ 134937 h 230188"/>
                <a:gd name="connsiteX72" fmla="*/ 3175 w 346075"/>
                <a:gd name="connsiteY72" fmla="*/ 115887 h 230188"/>
                <a:gd name="connsiteX73" fmla="*/ 47625 w 346075"/>
                <a:gd name="connsiteY73" fmla="*/ 123824 h 230188"/>
                <a:gd name="connsiteX74" fmla="*/ 44450 w 346075"/>
                <a:gd name="connsiteY74" fmla="*/ 141287 h 230188"/>
                <a:gd name="connsiteX75" fmla="*/ 0 w 346075"/>
                <a:gd name="connsiteY75" fmla="*/ 130174 h 230188"/>
                <a:gd name="connsiteX76" fmla="*/ 188913 w 346075"/>
                <a:gd name="connsiteY76" fmla="*/ 107950 h 230188"/>
                <a:gd name="connsiteX77" fmla="*/ 228601 w 346075"/>
                <a:gd name="connsiteY77" fmla="*/ 119062 h 230188"/>
                <a:gd name="connsiteX78" fmla="*/ 227014 w 346075"/>
                <a:gd name="connsiteY78" fmla="*/ 133350 h 230188"/>
                <a:gd name="connsiteX79" fmla="*/ 185738 w 346075"/>
                <a:gd name="connsiteY79" fmla="*/ 123825 h 230188"/>
                <a:gd name="connsiteX80" fmla="*/ 163513 w 346075"/>
                <a:gd name="connsiteY80" fmla="*/ 103187 h 230188"/>
                <a:gd name="connsiteX81" fmla="*/ 182563 w 346075"/>
                <a:gd name="connsiteY81" fmla="*/ 107949 h 230188"/>
                <a:gd name="connsiteX82" fmla="*/ 177801 w 346075"/>
                <a:gd name="connsiteY82" fmla="*/ 122237 h 230188"/>
                <a:gd name="connsiteX83" fmla="*/ 160338 w 346075"/>
                <a:gd name="connsiteY83" fmla="*/ 119062 h 230188"/>
                <a:gd name="connsiteX84" fmla="*/ 141288 w 346075"/>
                <a:gd name="connsiteY84" fmla="*/ 96837 h 230188"/>
                <a:gd name="connsiteX85" fmla="*/ 158750 w 346075"/>
                <a:gd name="connsiteY85" fmla="*/ 103187 h 230188"/>
                <a:gd name="connsiteX86" fmla="*/ 155575 w 346075"/>
                <a:gd name="connsiteY86" fmla="*/ 115887 h 230188"/>
                <a:gd name="connsiteX87" fmla="*/ 139700 w 346075"/>
                <a:gd name="connsiteY87" fmla="*/ 114299 h 230188"/>
                <a:gd name="connsiteX88" fmla="*/ 93663 w 346075"/>
                <a:gd name="connsiteY88" fmla="*/ 85725 h 230188"/>
                <a:gd name="connsiteX89" fmla="*/ 131763 w 346075"/>
                <a:gd name="connsiteY89" fmla="*/ 96837 h 230188"/>
                <a:gd name="connsiteX90" fmla="*/ 128588 w 346075"/>
                <a:gd name="connsiteY90" fmla="*/ 111125 h 230188"/>
                <a:gd name="connsiteX91" fmla="*/ 87313 w 346075"/>
                <a:gd name="connsiteY91" fmla="*/ 103187 h 230188"/>
                <a:gd name="connsiteX92" fmla="*/ 255588 w 346075"/>
                <a:gd name="connsiteY92" fmla="*/ 34925 h 230188"/>
                <a:gd name="connsiteX93" fmla="*/ 301625 w 346075"/>
                <a:gd name="connsiteY93" fmla="*/ 42862 h 230188"/>
                <a:gd name="connsiteX94" fmla="*/ 293688 w 346075"/>
                <a:gd name="connsiteY94" fmla="*/ 69850 h 230188"/>
                <a:gd name="connsiteX95" fmla="*/ 250825 w 346075"/>
                <a:gd name="connsiteY95" fmla="*/ 58737 h 230188"/>
                <a:gd name="connsiteX96" fmla="*/ 166688 w 346075"/>
                <a:gd name="connsiteY96" fmla="*/ 12700 h 230188"/>
                <a:gd name="connsiteX97" fmla="*/ 244476 w 346075"/>
                <a:gd name="connsiteY97" fmla="*/ 31750 h 230188"/>
                <a:gd name="connsiteX98" fmla="*/ 239714 w 346075"/>
                <a:gd name="connsiteY98" fmla="*/ 57150 h 230188"/>
                <a:gd name="connsiteX99" fmla="*/ 160338 w 346075"/>
                <a:gd name="connsiteY99" fmla="*/ 39687 h 230188"/>
                <a:gd name="connsiteX100" fmla="*/ 109538 w 346075"/>
                <a:gd name="connsiteY100" fmla="*/ 0 h 230188"/>
                <a:gd name="connsiteX101" fmla="*/ 152400 w 346075"/>
                <a:gd name="connsiteY101" fmla="*/ 11112 h 230188"/>
                <a:gd name="connsiteX102" fmla="*/ 147638 w 346075"/>
                <a:gd name="connsiteY102" fmla="*/ 34925 h 230188"/>
                <a:gd name="connsiteX103" fmla="*/ 101600 w 346075"/>
                <a:gd name="connsiteY103" fmla="*/ 26987 h 2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46075" h="230188">
                  <a:moveTo>
                    <a:pt x="258763" y="203200"/>
                  </a:moveTo>
                  <a:lnTo>
                    <a:pt x="312738" y="217488"/>
                  </a:lnTo>
                  <a:lnTo>
                    <a:pt x="311151" y="230188"/>
                  </a:lnTo>
                  <a:lnTo>
                    <a:pt x="254000" y="219076"/>
                  </a:lnTo>
                  <a:close/>
                  <a:moveTo>
                    <a:pt x="220663" y="195262"/>
                  </a:moveTo>
                  <a:lnTo>
                    <a:pt x="244476" y="200025"/>
                  </a:lnTo>
                  <a:lnTo>
                    <a:pt x="239714" y="217487"/>
                  </a:lnTo>
                  <a:lnTo>
                    <a:pt x="217488" y="211137"/>
                  </a:lnTo>
                  <a:close/>
                  <a:moveTo>
                    <a:pt x="188913" y="187325"/>
                  </a:moveTo>
                  <a:lnTo>
                    <a:pt x="209551" y="192088"/>
                  </a:lnTo>
                  <a:lnTo>
                    <a:pt x="207964" y="207963"/>
                  </a:lnTo>
                  <a:lnTo>
                    <a:pt x="185738" y="203201"/>
                  </a:lnTo>
                  <a:close/>
                  <a:moveTo>
                    <a:pt x="311150" y="184150"/>
                  </a:moveTo>
                  <a:lnTo>
                    <a:pt x="346075" y="192088"/>
                  </a:lnTo>
                  <a:lnTo>
                    <a:pt x="342900" y="207963"/>
                  </a:lnTo>
                  <a:lnTo>
                    <a:pt x="307975" y="200026"/>
                  </a:lnTo>
                  <a:close/>
                  <a:moveTo>
                    <a:pt x="285750" y="179387"/>
                  </a:moveTo>
                  <a:lnTo>
                    <a:pt x="301625" y="180975"/>
                  </a:lnTo>
                  <a:lnTo>
                    <a:pt x="300038" y="198437"/>
                  </a:lnTo>
                  <a:lnTo>
                    <a:pt x="282575" y="195262"/>
                  </a:lnTo>
                  <a:close/>
                  <a:moveTo>
                    <a:pt x="122238" y="173037"/>
                  </a:moveTo>
                  <a:lnTo>
                    <a:pt x="177800" y="184150"/>
                  </a:lnTo>
                  <a:lnTo>
                    <a:pt x="174625" y="200025"/>
                  </a:lnTo>
                  <a:lnTo>
                    <a:pt x="117475" y="187325"/>
                  </a:lnTo>
                  <a:close/>
                  <a:moveTo>
                    <a:pt x="242888" y="168275"/>
                  </a:moveTo>
                  <a:lnTo>
                    <a:pt x="277813" y="176213"/>
                  </a:lnTo>
                  <a:lnTo>
                    <a:pt x="274638" y="192088"/>
                  </a:lnTo>
                  <a:lnTo>
                    <a:pt x="239713" y="184151"/>
                  </a:lnTo>
                  <a:close/>
                  <a:moveTo>
                    <a:pt x="85725" y="165100"/>
                  </a:moveTo>
                  <a:lnTo>
                    <a:pt x="106363" y="171450"/>
                  </a:lnTo>
                  <a:lnTo>
                    <a:pt x="104776" y="184150"/>
                  </a:lnTo>
                  <a:lnTo>
                    <a:pt x="82550" y="179388"/>
                  </a:lnTo>
                  <a:close/>
                  <a:moveTo>
                    <a:pt x="217488" y="161925"/>
                  </a:moveTo>
                  <a:lnTo>
                    <a:pt x="234950" y="168275"/>
                  </a:lnTo>
                  <a:lnTo>
                    <a:pt x="228600" y="180975"/>
                  </a:lnTo>
                  <a:lnTo>
                    <a:pt x="215900" y="179388"/>
                  </a:lnTo>
                  <a:close/>
                  <a:moveTo>
                    <a:pt x="193676" y="157162"/>
                  </a:moveTo>
                  <a:lnTo>
                    <a:pt x="209551" y="161925"/>
                  </a:lnTo>
                  <a:lnTo>
                    <a:pt x="207964" y="176212"/>
                  </a:lnTo>
                  <a:lnTo>
                    <a:pt x="188913" y="173037"/>
                  </a:lnTo>
                  <a:close/>
                  <a:moveTo>
                    <a:pt x="52388" y="157162"/>
                  </a:moveTo>
                  <a:lnTo>
                    <a:pt x="74613" y="161925"/>
                  </a:lnTo>
                  <a:lnTo>
                    <a:pt x="71438" y="176212"/>
                  </a:lnTo>
                  <a:lnTo>
                    <a:pt x="49213" y="173037"/>
                  </a:lnTo>
                  <a:close/>
                  <a:moveTo>
                    <a:pt x="166688" y="152400"/>
                  </a:moveTo>
                  <a:lnTo>
                    <a:pt x="185738" y="157163"/>
                  </a:lnTo>
                  <a:lnTo>
                    <a:pt x="182563" y="171450"/>
                  </a:lnTo>
                  <a:lnTo>
                    <a:pt x="163513" y="168275"/>
                  </a:lnTo>
                  <a:close/>
                  <a:moveTo>
                    <a:pt x="22225" y="152400"/>
                  </a:moveTo>
                  <a:lnTo>
                    <a:pt x="41275" y="153987"/>
                  </a:lnTo>
                  <a:lnTo>
                    <a:pt x="38100" y="171450"/>
                  </a:lnTo>
                  <a:lnTo>
                    <a:pt x="19050" y="165100"/>
                  </a:lnTo>
                  <a:close/>
                  <a:moveTo>
                    <a:pt x="112713" y="141287"/>
                  </a:moveTo>
                  <a:lnTo>
                    <a:pt x="155576" y="149224"/>
                  </a:lnTo>
                  <a:lnTo>
                    <a:pt x="152401" y="165100"/>
                  </a:lnTo>
                  <a:lnTo>
                    <a:pt x="109538" y="153987"/>
                  </a:lnTo>
                  <a:close/>
                  <a:moveTo>
                    <a:pt x="85725" y="133350"/>
                  </a:moveTo>
                  <a:lnTo>
                    <a:pt x="104775" y="138112"/>
                  </a:lnTo>
                  <a:lnTo>
                    <a:pt x="98425" y="153988"/>
                  </a:lnTo>
                  <a:lnTo>
                    <a:pt x="82550" y="149225"/>
                  </a:lnTo>
                  <a:close/>
                  <a:moveTo>
                    <a:pt x="57151" y="127000"/>
                  </a:moveTo>
                  <a:lnTo>
                    <a:pt x="76201" y="133350"/>
                  </a:lnTo>
                  <a:lnTo>
                    <a:pt x="74614" y="146050"/>
                  </a:lnTo>
                  <a:lnTo>
                    <a:pt x="55563" y="142875"/>
                  </a:lnTo>
                  <a:close/>
                  <a:moveTo>
                    <a:pt x="261938" y="123825"/>
                  </a:moveTo>
                  <a:lnTo>
                    <a:pt x="277813" y="130175"/>
                  </a:lnTo>
                  <a:lnTo>
                    <a:pt x="274638" y="142875"/>
                  </a:lnTo>
                  <a:lnTo>
                    <a:pt x="258763" y="141287"/>
                  </a:lnTo>
                  <a:close/>
                  <a:moveTo>
                    <a:pt x="236538" y="119062"/>
                  </a:moveTo>
                  <a:lnTo>
                    <a:pt x="255588" y="123824"/>
                  </a:lnTo>
                  <a:lnTo>
                    <a:pt x="250826" y="138112"/>
                  </a:lnTo>
                  <a:lnTo>
                    <a:pt x="234950" y="134937"/>
                  </a:lnTo>
                  <a:close/>
                  <a:moveTo>
                    <a:pt x="3175" y="115887"/>
                  </a:moveTo>
                  <a:lnTo>
                    <a:pt x="47625" y="123824"/>
                  </a:lnTo>
                  <a:lnTo>
                    <a:pt x="44450" y="141287"/>
                  </a:lnTo>
                  <a:lnTo>
                    <a:pt x="0" y="130174"/>
                  </a:lnTo>
                  <a:close/>
                  <a:moveTo>
                    <a:pt x="188913" y="107950"/>
                  </a:moveTo>
                  <a:lnTo>
                    <a:pt x="228601" y="119062"/>
                  </a:lnTo>
                  <a:lnTo>
                    <a:pt x="227014" y="133350"/>
                  </a:lnTo>
                  <a:lnTo>
                    <a:pt x="185738" y="123825"/>
                  </a:lnTo>
                  <a:close/>
                  <a:moveTo>
                    <a:pt x="163513" y="103187"/>
                  </a:moveTo>
                  <a:lnTo>
                    <a:pt x="182563" y="107949"/>
                  </a:lnTo>
                  <a:lnTo>
                    <a:pt x="177801" y="122237"/>
                  </a:lnTo>
                  <a:lnTo>
                    <a:pt x="160338" y="119062"/>
                  </a:lnTo>
                  <a:close/>
                  <a:moveTo>
                    <a:pt x="141288" y="96837"/>
                  </a:moveTo>
                  <a:lnTo>
                    <a:pt x="158750" y="103187"/>
                  </a:lnTo>
                  <a:lnTo>
                    <a:pt x="155575" y="115887"/>
                  </a:lnTo>
                  <a:lnTo>
                    <a:pt x="139700" y="114299"/>
                  </a:lnTo>
                  <a:close/>
                  <a:moveTo>
                    <a:pt x="93663" y="85725"/>
                  </a:moveTo>
                  <a:lnTo>
                    <a:pt x="131763" y="96837"/>
                  </a:lnTo>
                  <a:lnTo>
                    <a:pt x="128588" y="111125"/>
                  </a:lnTo>
                  <a:lnTo>
                    <a:pt x="87313" y="103187"/>
                  </a:lnTo>
                  <a:close/>
                  <a:moveTo>
                    <a:pt x="255588" y="34925"/>
                  </a:moveTo>
                  <a:lnTo>
                    <a:pt x="301625" y="42862"/>
                  </a:lnTo>
                  <a:lnTo>
                    <a:pt x="293688" y="69850"/>
                  </a:lnTo>
                  <a:lnTo>
                    <a:pt x="250825" y="58737"/>
                  </a:lnTo>
                  <a:close/>
                  <a:moveTo>
                    <a:pt x="166688" y="12700"/>
                  </a:moveTo>
                  <a:lnTo>
                    <a:pt x="244476" y="31750"/>
                  </a:lnTo>
                  <a:lnTo>
                    <a:pt x="239714" y="57150"/>
                  </a:lnTo>
                  <a:lnTo>
                    <a:pt x="160338" y="39687"/>
                  </a:lnTo>
                  <a:close/>
                  <a:moveTo>
                    <a:pt x="109538" y="0"/>
                  </a:moveTo>
                  <a:lnTo>
                    <a:pt x="152400" y="11112"/>
                  </a:lnTo>
                  <a:lnTo>
                    <a:pt x="147638" y="34925"/>
                  </a:lnTo>
                  <a:lnTo>
                    <a:pt x="101600" y="2698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endParaRPr lang="en-US" sz="1350">
                <a:cs typeface="+mn-ea"/>
                <a:sym typeface="+mn-lt"/>
              </a:endParaRPr>
            </a:p>
          </p:txBody>
        </p:sp>
        <p:grpSp>
          <p:nvGrpSpPr>
            <p:cNvPr id="5" name="Group 4"/>
            <p:cNvGrpSpPr/>
            <p:nvPr/>
          </p:nvGrpSpPr>
          <p:grpSpPr>
            <a:xfrm>
              <a:off x="3692526" y="4703763"/>
              <a:ext cx="3892550" cy="3494088"/>
              <a:chOff x="3692526" y="4703763"/>
              <a:chExt cx="3892550" cy="3494088"/>
            </a:xfrm>
          </p:grpSpPr>
          <p:grpSp>
            <p:nvGrpSpPr>
              <p:cNvPr id="6" name="Group 5"/>
              <p:cNvGrpSpPr/>
              <p:nvPr/>
            </p:nvGrpSpPr>
            <p:grpSpPr>
              <a:xfrm>
                <a:off x="4030663" y="4703763"/>
                <a:ext cx="1338263" cy="1763713"/>
                <a:chOff x="4030663" y="4703763"/>
                <a:chExt cx="1338263" cy="1763713"/>
              </a:xfrm>
            </p:grpSpPr>
            <p:sp>
              <p:nvSpPr>
                <p:cNvPr id="44" name="Freeform 204"/>
                <p:cNvSpPr/>
                <p:nvPr/>
              </p:nvSpPr>
              <p:spPr bwMode="auto">
                <a:xfrm>
                  <a:off x="4030663" y="4703763"/>
                  <a:ext cx="1338263" cy="1763713"/>
                </a:xfrm>
                <a:custGeom>
                  <a:avLst/>
                  <a:gdLst>
                    <a:gd name="T0" fmla="*/ 0 w 843"/>
                    <a:gd name="T1" fmla="*/ 84 h 1111"/>
                    <a:gd name="T2" fmla="*/ 725 w 843"/>
                    <a:gd name="T3" fmla="*/ 0 h 1111"/>
                    <a:gd name="T4" fmla="*/ 843 w 843"/>
                    <a:gd name="T5" fmla="*/ 1025 h 1111"/>
                    <a:gd name="T6" fmla="*/ 119 w 843"/>
                    <a:gd name="T7" fmla="*/ 1111 h 1111"/>
                    <a:gd name="T8" fmla="*/ 0 w 843"/>
                    <a:gd name="T9" fmla="*/ 84 h 1111"/>
                  </a:gdLst>
                  <a:ahLst/>
                  <a:cxnLst>
                    <a:cxn ang="0">
                      <a:pos x="T0" y="T1"/>
                    </a:cxn>
                    <a:cxn ang="0">
                      <a:pos x="T2" y="T3"/>
                    </a:cxn>
                    <a:cxn ang="0">
                      <a:pos x="T4" y="T5"/>
                    </a:cxn>
                    <a:cxn ang="0">
                      <a:pos x="T6" y="T7"/>
                    </a:cxn>
                    <a:cxn ang="0">
                      <a:pos x="T8" y="T9"/>
                    </a:cxn>
                  </a:cxnLst>
                  <a:rect l="0" t="0" r="r" b="b"/>
                  <a:pathLst>
                    <a:path w="843" h="1111">
                      <a:moveTo>
                        <a:pt x="0" y="84"/>
                      </a:moveTo>
                      <a:lnTo>
                        <a:pt x="725" y="0"/>
                      </a:lnTo>
                      <a:lnTo>
                        <a:pt x="843" y="1025"/>
                      </a:lnTo>
                      <a:lnTo>
                        <a:pt x="119" y="1111"/>
                      </a:lnTo>
                      <a:lnTo>
                        <a:pt x="0" y="84"/>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45" name="Freeform 206"/>
                <p:cNvSpPr/>
                <p:nvPr/>
              </p:nvSpPr>
              <p:spPr bwMode="auto">
                <a:xfrm>
                  <a:off x="4348163" y="5102225"/>
                  <a:ext cx="668338" cy="668338"/>
                </a:xfrm>
                <a:custGeom>
                  <a:avLst/>
                  <a:gdLst>
                    <a:gd name="T0" fmla="*/ 110 w 246"/>
                    <a:gd name="T1" fmla="*/ 8 h 246"/>
                    <a:gd name="T2" fmla="*/ 239 w 246"/>
                    <a:gd name="T3" fmla="*/ 110 h 246"/>
                    <a:gd name="T4" fmla="*/ 137 w 246"/>
                    <a:gd name="T5" fmla="*/ 239 h 246"/>
                    <a:gd name="T6" fmla="*/ 8 w 246"/>
                    <a:gd name="T7" fmla="*/ 137 h 246"/>
                    <a:gd name="T8" fmla="*/ 110 w 246"/>
                    <a:gd name="T9" fmla="*/ 8 h 246"/>
                  </a:gdLst>
                  <a:ahLst/>
                  <a:cxnLst>
                    <a:cxn ang="0">
                      <a:pos x="T0" y="T1"/>
                    </a:cxn>
                    <a:cxn ang="0">
                      <a:pos x="T2" y="T3"/>
                    </a:cxn>
                    <a:cxn ang="0">
                      <a:pos x="T4" y="T5"/>
                    </a:cxn>
                    <a:cxn ang="0">
                      <a:pos x="T6" y="T7"/>
                    </a:cxn>
                    <a:cxn ang="0">
                      <a:pos x="T8" y="T9"/>
                    </a:cxn>
                  </a:cxnLst>
                  <a:rect l="0" t="0" r="r" b="b"/>
                  <a:pathLst>
                    <a:path w="246" h="246">
                      <a:moveTo>
                        <a:pt x="110" y="8"/>
                      </a:moveTo>
                      <a:cubicBezTo>
                        <a:pt x="174" y="0"/>
                        <a:pt x="232" y="46"/>
                        <a:pt x="239" y="110"/>
                      </a:cubicBezTo>
                      <a:cubicBezTo>
                        <a:pt x="246" y="174"/>
                        <a:pt x="201" y="231"/>
                        <a:pt x="137" y="239"/>
                      </a:cubicBezTo>
                      <a:cubicBezTo>
                        <a:pt x="73" y="246"/>
                        <a:pt x="15" y="201"/>
                        <a:pt x="8" y="137"/>
                      </a:cubicBezTo>
                      <a:cubicBezTo>
                        <a:pt x="0" y="73"/>
                        <a:pt x="46" y="15"/>
                        <a:pt x="110" y="8"/>
                      </a:cubicBezTo>
                      <a:close/>
                    </a:path>
                  </a:pathLst>
                </a:custGeom>
                <a:solidFill>
                  <a:schemeClr val="accent4"/>
                </a:solidFill>
                <a:ln>
                  <a:noFill/>
                </a:ln>
              </p:spPr>
              <p:txBody>
                <a:bodyPr vert="horz" wrap="square" lIns="68580" tIns="34290" rIns="68580" bIns="34290" numCol="1" anchor="t" anchorCtr="0" compatLnSpc="1"/>
                <a:lstStyle/>
                <a:p>
                  <a:endParaRPr lang="en-US" sz="1350">
                    <a:cs typeface="+mn-ea"/>
                    <a:sym typeface="+mn-lt"/>
                  </a:endParaRPr>
                </a:p>
              </p:txBody>
            </p:sp>
            <p:sp>
              <p:nvSpPr>
                <p:cNvPr id="46" name="Freeform 207"/>
                <p:cNvSpPr/>
                <p:nvPr/>
              </p:nvSpPr>
              <p:spPr bwMode="auto">
                <a:xfrm>
                  <a:off x="4421188" y="5437188"/>
                  <a:ext cx="260350" cy="282575"/>
                </a:xfrm>
                <a:custGeom>
                  <a:avLst/>
                  <a:gdLst>
                    <a:gd name="T0" fmla="*/ 44 w 96"/>
                    <a:gd name="T1" fmla="*/ 104 h 104"/>
                    <a:gd name="T2" fmla="*/ 0 w 96"/>
                    <a:gd name="T3" fmla="*/ 65 h 104"/>
                    <a:gd name="T4" fmla="*/ 96 w 96"/>
                    <a:gd name="T5" fmla="*/ 0 h 104"/>
                    <a:gd name="T6" fmla="*/ 44 w 96"/>
                    <a:gd name="T7" fmla="*/ 104 h 104"/>
                  </a:gdLst>
                  <a:ahLst/>
                  <a:cxnLst>
                    <a:cxn ang="0">
                      <a:pos x="T0" y="T1"/>
                    </a:cxn>
                    <a:cxn ang="0">
                      <a:pos x="T2" y="T3"/>
                    </a:cxn>
                    <a:cxn ang="0">
                      <a:pos x="T4" y="T5"/>
                    </a:cxn>
                    <a:cxn ang="0">
                      <a:pos x="T6" y="T7"/>
                    </a:cxn>
                  </a:cxnLst>
                  <a:rect l="0" t="0" r="r" b="b"/>
                  <a:pathLst>
                    <a:path w="96" h="104">
                      <a:moveTo>
                        <a:pt x="44" y="104"/>
                      </a:moveTo>
                      <a:cubicBezTo>
                        <a:pt x="26" y="95"/>
                        <a:pt x="11" y="82"/>
                        <a:pt x="0" y="65"/>
                      </a:cubicBezTo>
                      <a:cubicBezTo>
                        <a:pt x="96" y="0"/>
                        <a:pt x="96" y="0"/>
                        <a:pt x="96" y="0"/>
                      </a:cubicBezTo>
                      <a:lnTo>
                        <a:pt x="44" y="104"/>
                      </a:lnTo>
                      <a:close/>
                    </a:path>
                  </a:pathLst>
                </a:custGeom>
                <a:solidFill>
                  <a:schemeClr val="accent5"/>
                </a:solidFill>
                <a:ln>
                  <a:noFill/>
                </a:ln>
              </p:spPr>
              <p:txBody>
                <a:bodyPr vert="horz" wrap="square" lIns="68580" tIns="34290" rIns="68580" bIns="34290" numCol="1" anchor="t" anchorCtr="0" compatLnSpc="1"/>
                <a:lstStyle/>
                <a:p>
                  <a:endParaRPr lang="en-US" sz="1350">
                    <a:cs typeface="+mn-ea"/>
                    <a:sym typeface="+mn-lt"/>
                  </a:endParaRPr>
                </a:p>
              </p:txBody>
            </p:sp>
            <p:sp>
              <p:nvSpPr>
                <p:cNvPr id="47" name="Freeform 208"/>
                <p:cNvSpPr/>
                <p:nvPr/>
              </p:nvSpPr>
              <p:spPr bwMode="auto">
                <a:xfrm>
                  <a:off x="4359276" y="5214938"/>
                  <a:ext cx="322263" cy="398463"/>
                </a:xfrm>
                <a:custGeom>
                  <a:avLst/>
                  <a:gdLst>
                    <a:gd name="T0" fmla="*/ 23 w 119"/>
                    <a:gd name="T1" fmla="*/ 147 h 147"/>
                    <a:gd name="T2" fmla="*/ 4 w 119"/>
                    <a:gd name="T3" fmla="*/ 96 h 147"/>
                    <a:gd name="T4" fmla="*/ 38 w 119"/>
                    <a:gd name="T5" fmla="*/ 0 h 147"/>
                    <a:gd name="T6" fmla="*/ 119 w 119"/>
                    <a:gd name="T7" fmla="*/ 82 h 147"/>
                    <a:gd name="T8" fmla="*/ 23 w 119"/>
                    <a:gd name="T9" fmla="*/ 147 h 147"/>
                  </a:gdLst>
                  <a:ahLst/>
                  <a:cxnLst>
                    <a:cxn ang="0">
                      <a:pos x="T0" y="T1"/>
                    </a:cxn>
                    <a:cxn ang="0">
                      <a:pos x="T2" y="T3"/>
                    </a:cxn>
                    <a:cxn ang="0">
                      <a:pos x="T4" y="T5"/>
                    </a:cxn>
                    <a:cxn ang="0">
                      <a:pos x="T6" y="T7"/>
                    </a:cxn>
                    <a:cxn ang="0">
                      <a:pos x="T8" y="T9"/>
                    </a:cxn>
                  </a:cxnLst>
                  <a:rect l="0" t="0" r="r" b="b"/>
                  <a:pathLst>
                    <a:path w="119" h="147">
                      <a:moveTo>
                        <a:pt x="23" y="147"/>
                      </a:moveTo>
                      <a:cubicBezTo>
                        <a:pt x="13" y="132"/>
                        <a:pt x="6" y="115"/>
                        <a:pt x="4" y="96"/>
                      </a:cubicBezTo>
                      <a:cubicBezTo>
                        <a:pt x="0" y="59"/>
                        <a:pt x="13" y="24"/>
                        <a:pt x="38" y="0"/>
                      </a:cubicBezTo>
                      <a:cubicBezTo>
                        <a:pt x="119" y="82"/>
                        <a:pt x="119" y="82"/>
                        <a:pt x="119" y="82"/>
                      </a:cubicBezTo>
                      <a:lnTo>
                        <a:pt x="23" y="147"/>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48" name="Freeform 209"/>
                <p:cNvSpPr/>
                <p:nvPr/>
              </p:nvSpPr>
              <p:spPr bwMode="auto">
                <a:xfrm>
                  <a:off x="4462463" y="5124450"/>
                  <a:ext cx="219075" cy="312738"/>
                </a:xfrm>
                <a:custGeom>
                  <a:avLst/>
                  <a:gdLst>
                    <a:gd name="T0" fmla="*/ 0 w 81"/>
                    <a:gd name="T1" fmla="*/ 33 h 115"/>
                    <a:gd name="T2" fmla="*/ 68 w 81"/>
                    <a:gd name="T3" fmla="*/ 0 h 115"/>
                    <a:gd name="T4" fmla="*/ 81 w 81"/>
                    <a:gd name="T5" fmla="*/ 115 h 115"/>
                    <a:gd name="T6" fmla="*/ 0 w 81"/>
                    <a:gd name="T7" fmla="*/ 33 h 115"/>
                  </a:gdLst>
                  <a:ahLst/>
                  <a:cxnLst>
                    <a:cxn ang="0">
                      <a:pos x="T0" y="T1"/>
                    </a:cxn>
                    <a:cxn ang="0">
                      <a:pos x="T2" y="T3"/>
                    </a:cxn>
                    <a:cxn ang="0">
                      <a:pos x="T4" y="T5"/>
                    </a:cxn>
                    <a:cxn ang="0">
                      <a:pos x="T6" y="T7"/>
                    </a:cxn>
                  </a:cxnLst>
                  <a:rect l="0" t="0" r="r" b="b"/>
                  <a:pathLst>
                    <a:path w="81" h="115">
                      <a:moveTo>
                        <a:pt x="0" y="33"/>
                      </a:moveTo>
                      <a:cubicBezTo>
                        <a:pt x="17" y="15"/>
                        <a:pt x="41" y="3"/>
                        <a:pt x="68" y="0"/>
                      </a:cubicBezTo>
                      <a:cubicBezTo>
                        <a:pt x="81" y="115"/>
                        <a:pt x="81" y="115"/>
                        <a:pt x="81" y="115"/>
                      </a:cubicBezTo>
                      <a:lnTo>
                        <a:pt x="0" y="33"/>
                      </a:lnTo>
                      <a:close/>
                    </a:path>
                  </a:pathLst>
                </a:custGeom>
                <a:solidFill>
                  <a:schemeClr val="accent4"/>
                </a:solidFill>
                <a:ln>
                  <a:noFill/>
                </a:ln>
              </p:spPr>
              <p:txBody>
                <a:bodyPr vert="horz" wrap="square" lIns="68580" tIns="34290" rIns="68580" bIns="34290" numCol="1" anchor="t" anchorCtr="0" compatLnSpc="1"/>
                <a:lstStyle/>
                <a:p>
                  <a:endParaRPr lang="en-US" sz="1350">
                    <a:cs typeface="+mn-ea"/>
                    <a:sym typeface="+mn-lt"/>
                  </a:endParaRPr>
                </a:p>
              </p:txBody>
            </p:sp>
            <p:sp>
              <p:nvSpPr>
                <p:cNvPr id="49" name="Freeform 210"/>
                <p:cNvSpPr/>
                <p:nvPr/>
              </p:nvSpPr>
              <p:spPr bwMode="auto">
                <a:xfrm>
                  <a:off x="4646613" y="5113338"/>
                  <a:ext cx="233363" cy="323850"/>
                </a:xfrm>
                <a:custGeom>
                  <a:avLst/>
                  <a:gdLst>
                    <a:gd name="T0" fmla="*/ 0 w 86"/>
                    <a:gd name="T1" fmla="*/ 4 h 119"/>
                    <a:gd name="T2" fmla="*/ 13 w 86"/>
                    <a:gd name="T3" fmla="*/ 119 h 119"/>
                    <a:gd name="T4" fmla="*/ 86 w 86"/>
                    <a:gd name="T5" fmla="*/ 29 h 119"/>
                    <a:gd name="T6" fmla="*/ 0 w 86"/>
                    <a:gd name="T7" fmla="*/ 4 h 119"/>
                  </a:gdLst>
                  <a:ahLst/>
                  <a:cxnLst>
                    <a:cxn ang="0">
                      <a:pos x="T0" y="T1"/>
                    </a:cxn>
                    <a:cxn ang="0">
                      <a:pos x="T2" y="T3"/>
                    </a:cxn>
                    <a:cxn ang="0">
                      <a:pos x="T4" y="T5"/>
                    </a:cxn>
                    <a:cxn ang="0">
                      <a:pos x="T6" y="T7"/>
                    </a:cxn>
                  </a:cxnLst>
                  <a:rect l="0" t="0" r="r" b="b"/>
                  <a:pathLst>
                    <a:path w="86" h="119">
                      <a:moveTo>
                        <a:pt x="0" y="4"/>
                      </a:moveTo>
                      <a:cubicBezTo>
                        <a:pt x="13" y="119"/>
                        <a:pt x="13" y="119"/>
                        <a:pt x="13" y="119"/>
                      </a:cubicBezTo>
                      <a:cubicBezTo>
                        <a:pt x="86" y="29"/>
                        <a:pt x="86" y="29"/>
                        <a:pt x="86" y="29"/>
                      </a:cubicBezTo>
                      <a:cubicBezTo>
                        <a:pt x="63" y="10"/>
                        <a:pt x="32" y="0"/>
                        <a:pt x="0" y="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50" name="Freeform 521"/>
                <p:cNvSpPr/>
                <p:nvPr/>
              </p:nvSpPr>
              <p:spPr bwMode="auto">
                <a:xfrm>
                  <a:off x="4294188" y="5934075"/>
                  <a:ext cx="925513" cy="320675"/>
                </a:xfrm>
                <a:custGeom>
                  <a:avLst/>
                  <a:gdLst>
                    <a:gd name="connsiteX0" fmla="*/ 509588 w 925513"/>
                    <a:gd name="connsiteY0" fmla="*/ 241300 h 320675"/>
                    <a:gd name="connsiteX1" fmla="*/ 512763 w 925513"/>
                    <a:gd name="connsiteY1" fmla="*/ 263525 h 320675"/>
                    <a:gd name="connsiteX2" fmla="*/ 23813 w 925513"/>
                    <a:gd name="connsiteY2" fmla="*/ 320675 h 320675"/>
                    <a:gd name="connsiteX3" fmla="*/ 20638 w 925513"/>
                    <a:gd name="connsiteY3" fmla="*/ 298450 h 320675"/>
                    <a:gd name="connsiteX4" fmla="*/ 922338 w 925513"/>
                    <a:gd name="connsiteY4" fmla="*/ 144463 h 320675"/>
                    <a:gd name="connsiteX5" fmla="*/ 925513 w 925513"/>
                    <a:gd name="connsiteY5" fmla="*/ 165101 h 320675"/>
                    <a:gd name="connsiteX6" fmla="*/ 19050 w 925513"/>
                    <a:gd name="connsiteY6" fmla="*/ 271463 h 320675"/>
                    <a:gd name="connsiteX7" fmla="*/ 15875 w 925513"/>
                    <a:gd name="connsiteY7" fmla="*/ 250826 h 320675"/>
                    <a:gd name="connsiteX8" fmla="*/ 917575 w 925513"/>
                    <a:gd name="connsiteY8" fmla="*/ 95250 h 320675"/>
                    <a:gd name="connsiteX9" fmla="*/ 920750 w 925513"/>
                    <a:gd name="connsiteY9" fmla="*/ 117475 h 320675"/>
                    <a:gd name="connsiteX10" fmla="*/ 12700 w 925513"/>
                    <a:gd name="connsiteY10" fmla="*/ 222250 h 320675"/>
                    <a:gd name="connsiteX11" fmla="*/ 9525 w 925513"/>
                    <a:gd name="connsiteY11" fmla="*/ 201613 h 320675"/>
                    <a:gd name="connsiteX12" fmla="*/ 912814 w 925513"/>
                    <a:gd name="connsiteY12" fmla="*/ 46038 h 320675"/>
                    <a:gd name="connsiteX13" fmla="*/ 914401 w 925513"/>
                    <a:gd name="connsiteY13" fmla="*/ 71438 h 320675"/>
                    <a:gd name="connsiteX14" fmla="*/ 7938 w 925513"/>
                    <a:gd name="connsiteY14" fmla="*/ 174626 h 320675"/>
                    <a:gd name="connsiteX15" fmla="*/ 4763 w 925513"/>
                    <a:gd name="connsiteY15" fmla="*/ 152401 h 320675"/>
                    <a:gd name="connsiteX16" fmla="*/ 906463 w 925513"/>
                    <a:gd name="connsiteY16" fmla="*/ 0 h 320675"/>
                    <a:gd name="connsiteX17" fmla="*/ 909638 w 925513"/>
                    <a:gd name="connsiteY17" fmla="*/ 22225 h 320675"/>
                    <a:gd name="connsiteX18" fmla="*/ 1588 w 925513"/>
                    <a:gd name="connsiteY18" fmla="*/ 128588 h 320675"/>
                    <a:gd name="connsiteX19" fmla="*/ 0 w 925513"/>
                    <a:gd name="connsiteY19" fmla="*/ 103188 h 32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5513" h="320675">
                      <a:moveTo>
                        <a:pt x="509588" y="241300"/>
                      </a:moveTo>
                      <a:lnTo>
                        <a:pt x="512763" y="263525"/>
                      </a:lnTo>
                      <a:lnTo>
                        <a:pt x="23813" y="320675"/>
                      </a:lnTo>
                      <a:lnTo>
                        <a:pt x="20638" y="298450"/>
                      </a:lnTo>
                      <a:close/>
                      <a:moveTo>
                        <a:pt x="922338" y="144463"/>
                      </a:moveTo>
                      <a:lnTo>
                        <a:pt x="925513" y="165101"/>
                      </a:lnTo>
                      <a:lnTo>
                        <a:pt x="19050" y="271463"/>
                      </a:lnTo>
                      <a:lnTo>
                        <a:pt x="15875" y="250826"/>
                      </a:lnTo>
                      <a:close/>
                      <a:moveTo>
                        <a:pt x="917575" y="95250"/>
                      </a:moveTo>
                      <a:lnTo>
                        <a:pt x="920750" y="117475"/>
                      </a:lnTo>
                      <a:lnTo>
                        <a:pt x="12700" y="222250"/>
                      </a:lnTo>
                      <a:lnTo>
                        <a:pt x="9525" y="201613"/>
                      </a:lnTo>
                      <a:close/>
                      <a:moveTo>
                        <a:pt x="912814" y="46038"/>
                      </a:moveTo>
                      <a:lnTo>
                        <a:pt x="914401" y="71438"/>
                      </a:lnTo>
                      <a:lnTo>
                        <a:pt x="7938" y="174626"/>
                      </a:lnTo>
                      <a:lnTo>
                        <a:pt x="4763" y="152401"/>
                      </a:lnTo>
                      <a:close/>
                      <a:moveTo>
                        <a:pt x="906463" y="0"/>
                      </a:moveTo>
                      <a:lnTo>
                        <a:pt x="909638" y="22225"/>
                      </a:lnTo>
                      <a:lnTo>
                        <a:pt x="1588" y="128588"/>
                      </a:lnTo>
                      <a:lnTo>
                        <a:pt x="0" y="103188"/>
                      </a:lnTo>
                      <a:close/>
                    </a:path>
                  </a:pathLst>
                </a:custGeom>
                <a:solidFill>
                  <a:schemeClr val="accent1"/>
                </a:solidFill>
                <a:ln>
                  <a:noFill/>
                </a:ln>
              </p:spPr>
              <p:txBody>
                <a:bodyPr vert="horz" wrap="square" lIns="68580" tIns="34290" rIns="68580" bIns="34290" numCol="1" anchor="t" anchorCtr="0" compatLnSpc="1">
                  <a:noAutofit/>
                </a:bodyPr>
                <a:lstStyle/>
                <a:p>
                  <a:endParaRPr lang="en-US" sz="1350">
                    <a:cs typeface="+mn-ea"/>
                    <a:sym typeface="+mn-lt"/>
                  </a:endParaRPr>
                </a:p>
              </p:txBody>
            </p:sp>
          </p:grpSp>
          <p:grpSp>
            <p:nvGrpSpPr>
              <p:cNvPr id="7" name="Group 6"/>
              <p:cNvGrpSpPr/>
              <p:nvPr/>
            </p:nvGrpSpPr>
            <p:grpSpPr>
              <a:xfrm>
                <a:off x="4613276" y="5048250"/>
                <a:ext cx="1431925" cy="1817688"/>
                <a:chOff x="4613276" y="5048250"/>
                <a:chExt cx="1431925" cy="1817688"/>
              </a:xfrm>
            </p:grpSpPr>
            <p:sp>
              <p:nvSpPr>
                <p:cNvPr id="37" name="Freeform 302"/>
                <p:cNvSpPr/>
                <p:nvPr/>
              </p:nvSpPr>
              <p:spPr bwMode="auto">
                <a:xfrm>
                  <a:off x="4613276" y="5048250"/>
                  <a:ext cx="1431925" cy="1817688"/>
                </a:xfrm>
                <a:custGeom>
                  <a:avLst/>
                  <a:gdLst>
                    <a:gd name="T0" fmla="*/ 182 w 902"/>
                    <a:gd name="T1" fmla="*/ 0 h 1145"/>
                    <a:gd name="T2" fmla="*/ 902 w 902"/>
                    <a:gd name="T3" fmla="*/ 129 h 1145"/>
                    <a:gd name="T4" fmla="*/ 719 w 902"/>
                    <a:gd name="T5" fmla="*/ 1145 h 1145"/>
                    <a:gd name="T6" fmla="*/ 0 w 902"/>
                    <a:gd name="T7" fmla="*/ 1017 h 1145"/>
                    <a:gd name="T8" fmla="*/ 182 w 902"/>
                    <a:gd name="T9" fmla="*/ 0 h 1145"/>
                  </a:gdLst>
                  <a:ahLst/>
                  <a:cxnLst>
                    <a:cxn ang="0">
                      <a:pos x="T0" y="T1"/>
                    </a:cxn>
                    <a:cxn ang="0">
                      <a:pos x="T2" y="T3"/>
                    </a:cxn>
                    <a:cxn ang="0">
                      <a:pos x="T4" y="T5"/>
                    </a:cxn>
                    <a:cxn ang="0">
                      <a:pos x="T6" y="T7"/>
                    </a:cxn>
                    <a:cxn ang="0">
                      <a:pos x="T8" y="T9"/>
                    </a:cxn>
                  </a:cxnLst>
                  <a:rect l="0" t="0" r="r" b="b"/>
                  <a:pathLst>
                    <a:path w="902" h="1145">
                      <a:moveTo>
                        <a:pt x="182" y="0"/>
                      </a:moveTo>
                      <a:lnTo>
                        <a:pt x="902" y="129"/>
                      </a:lnTo>
                      <a:lnTo>
                        <a:pt x="719" y="1145"/>
                      </a:lnTo>
                      <a:lnTo>
                        <a:pt x="0" y="1017"/>
                      </a:lnTo>
                      <a:lnTo>
                        <a:pt x="182" y="0"/>
                      </a:lnTo>
                      <a:close/>
                    </a:path>
                  </a:pathLst>
                </a:custGeom>
                <a:solidFill>
                  <a:schemeClr val="bg1">
                    <a:lumMod val="95000"/>
                  </a:schemeClr>
                </a:solidFill>
                <a:ln>
                  <a:noFill/>
                </a:ln>
              </p:spPr>
              <p:txBody>
                <a:bodyPr vert="horz" wrap="square" lIns="68580" tIns="34290" rIns="68580" bIns="34290" numCol="1" anchor="t" anchorCtr="0" compatLnSpc="1"/>
                <a:lstStyle/>
                <a:p>
                  <a:endParaRPr lang="en-US" sz="1350">
                    <a:cs typeface="+mn-ea"/>
                    <a:sym typeface="+mn-lt"/>
                  </a:endParaRPr>
                </a:p>
              </p:txBody>
            </p:sp>
            <p:sp>
              <p:nvSpPr>
                <p:cNvPr id="38" name="Freeform 517"/>
                <p:cNvSpPr/>
                <p:nvPr/>
              </p:nvSpPr>
              <p:spPr bwMode="auto">
                <a:xfrm>
                  <a:off x="5480051" y="5421313"/>
                  <a:ext cx="323850" cy="339725"/>
                </a:xfrm>
                <a:custGeom>
                  <a:avLst/>
                  <a:gdLst>
                    <a:gd name="connsiteX0" fmla="*/ 184724 w 323850"/>
                    <a:gd name="connsiteY0" fmla="*/ 92075 h 339725"/>
                    <a:gd name="connsiteX1" fmla="*/ 200937 w 323850"/>
                    <a:gd name="connsiteY1" fmla="*/ 113753 h 339725"/>
                    <a:gd name="connsiteX2" fmla="*/ 187426 w 323850"/>
                    <a:gd name="connsiteY2" fmla="*/ 181496 h 339725"/>
                    <a:gd name="connsiteX3" fmla="*/ 200937 w 323850"/>
                    <a:gd name="connsiteY3" fmla="*/ 167947 h 339725"/>
                    <a:gd name="connsiteX4" fmla="*/ 227958 w 323850"/>
                    <a:gd name="connsiteY4" fmla="*/ 170657 h 339725"/>
                    <a:gd name="connsiteX5" fmla="*/ 225256 w 323850"/>
                    <a:gd name="connsiteY5" fmla="*/ 197754 h 339725"/>
                    <a:gd name="connsiteX6" fmla="*/ 171213 w 323850"/>
                    <a:gd name="connsiteY6" fmla="*/ 241109 h 339725"/>
                    <a:gd name="connsiteX7" fmla="*/ 146894 w 323850"/>
                    <a:gd name="connsiteY7" fmla="*/ 238399 h 339725"/>
                    <a:gd name="connsiteX8" fmla="*/ 111767 w 323850"/>
                    <a:gd name="connsiteY8" fmla="*/ 176076 h 339725"/>
                    <a:gd name="connsiteX9" fmla="*/ 117171 w 323850"/>
                    <a:gd name="connsiteY9" fmla="*/ 151689 h 339725"/>
                    <a:gd name="connsiteX10" fmla="*/ 141490 w 323850"/>
                    <a:gd name="connsiteY10" fmla="*/ 157108 h 339725"/>
                    <a:gd name="connsiteX11" fmla="*/ 152298 w 323850"/>
                    <a:gd name="connsiteY11" fmla="*/ 173366 h 339725"/>
                    <a:gd name="connsiteX12" fmla="*/ 163107 w 323850"/>
                    <a:gd name="connsiteY12" fmla="*/ 108333 h 339725"/>
                    <a:gd name="connsiteX13" fmla="*/ 184724 w 323850"/>
                    <a:gd name="connsiteY13" fmla="*/ 92075 h 339725"/>
                    <a:gd name="connsiteX14" fmla="*/ 171450 w 323850"/>
                    <a:gd name="connsiteY14" fmla="*/ 0 h 339725"/>
                    <a:gd name="connsiteX15" fmla="*/ 171450 w 323850"/>
                    <a:gd name="connsiteY15" fmla="*/ 32614 h 339725"/>
                    <a:gd name="connsiteX16" fmla="*/ 32657 w 323850"/>
                    <a:gd name="connsiteY16" fmla="*/ 168504 h 339725"/>
                    <a:gd name="connsiteX17" fmla="*/ 171450 w 323850"/>
                    <a:gd name="connsiteY17" fmla="*/ 307112 h 339725"/>
                    <a:gd name="connsiteX18" fmla="*/ 293915 w 323850"/>
                    <a:gd name="connsiteY18" fmla="*/ 231013 h 339725"/>
                    <a:gd name="connsiteX19" fmla="*/ 323850 w 323850"/>
                    <a:gd name="connsiteY19" fmla="*/ 244602 h 339725"/>
                    <a:gd name="connsiteX20" fmla="*/ 171450 w 323850"/>
                    <a:gd name="connsiteY20" fmla="*/ 339725 h 339725"/>
                    <a:gd name="connsiteX21" fmla="*/ 0 w 323850"/>
                    <a:gd name="connsiteY21" fmla="*/ 168504 h 339725"/>
                    <a:gd name="connsiteX22" fmla="*/ 171450 w 323850"/>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3850" h="339725">
                      <a:moveTo>
                        <a:pt x="184724" y="92075"/>
                      </a:moveTo>
                      <a:cubicBezTo>
                        <a:pt x="195532" y="94785"/>
                        <a:pt x="200937" y="102914"/>
                        <a:pt x="200937" y="113753"/>
                      </a:cubicBezTo>
                      <a:cubicBezTo>
                        <a:pt x="187426" y="181496"/>
                        <a:pt x="187426" y="181496"/>
                        <a:pt x="187426" y="181496"/>
                      </a:cubicBezTo>
                      <a:cubicBezTo>
                        <a:pt x="200937" y="167947"/>
                        <a:pt x="200937" y="167947"/>
                        <a:pt x="200937" y="167947"/>
                      </a:cubicBezTo>
                      <a:cubicBezTo>
                        <a:pt x="209043" y="162528"/>
                        <a:pt x="222554" y="165237"/>
                        <a:pt x="227958" y="170657"/>
                      </a:cubicBezTo>
                      <a:cubicBezTo>
                        <a:pt x="233362" y="178786"/>
                        <a:pt x="233362" y="192334"/>
                        <a:pt x="225256" y="197754"/>
                      </a:cubicBezTo>
                      <a:cubicBezTo>
                        <a:pt x="171213" y="241109"/>
                        <a:pt x="171213" y="241109"/>
                        <a:pt x="171213" y="241109"/>
                      </a:cubicBezTo>
                      <a:cubicBezTo>
                        <a:pt x="160405" y="249238"/>
                        <a:pt x="152298" y="246529"/>
                        <a:pt x="146894" y="238399"/>
                      </a:cubicBezTo>
                      <a:cubicBezTo>
                        <a:pt x="111767" y="176076"/>
                        <a:pt x="111767" y="176076"/>
                        <a:pt x="111767" y="176076"/>
                      </a:cubicBezTo>
                      <a:cubicBezTo>
                        <a:pt x="106362" y="167947"/>
                        <a:pt x="109064" y="157108"/>
                        <a:pt x="117171" y="151689"/>
                      </a:cubicBezTo>
                      <a:cubicBezTo>
                        <a:pt x="125277" y="146269"/>
                        <a:pt x="136086" y="148979"/>
                        <a:pt x="141490" y="157108"/>
                      </a:cubicBezTo>
                      <a:lnTo>
                        <a:pt x="152298" y="173366"/>
                      </a:lnTo>
                      <a:cubicBezTo>
                        <a:pt x="163107" y="108333"/>
                        <a:pt x="163107" y="108333"/>
                        <a:pt x="163107" y="108333"/>
                      </a:cubicBezTo>
                      <a:cubicBezTo>
                        <a:pt x="165809" y="97495"/>
                        <a:pt x="173915" y="92075"/>
                        <a:pt x="184724" y="92075"/>
                      </a:cubicBezTo>
                      <a:close/>
                      <a:moveTo>
                        <a:pt x="171450" y="0"/>
                      </a:moveTo>
                      <a:cubicBezTo>
                        <a:pt x="171450" y="0"/>
                        <a:pt x="171450" y="0"/>
                        <a:pt x="171450" y="32614"/>
                      </a:cubicBezTo>
                      <a:cubicBezTo>
                        <a:pt x="95250" y="32614"/>
                        <a:pt x="32657" y="92405"/>
                        <a:pt x="32657" y="168504"/>
                      </a:cubicBezTo>
                      <a:cubicBezTo>
                        <a:pt x="32657" y="244602"/>
                        <a:pt x="95250" y="307112"/>
                        <a:pt x="171450" y="307112"/>
                      </a:cubicBezTo>
                      <a:cubicBezTo>
                        <a:pt x="225879" y="307112"/>
                        <a:pt x="272143" y="277216"/>
                        <a:pt x="293915" y="231013"/>
                      </a:cubicBezTo>
                      <a:lnTo>
                        <a:pt x="323850" y="244602"/>
                      </a:lnTo>
                      <a:cubicBezTo>
                        <a:pt x="296636" y="301676"/>
                        <a:pt x="236765" y="339725"/>
                        <a:pt x="171450" y="339725"/>
                      </a:cubicBezTo>
                      <a:cubicBezTo>
                        <a:pt x="76200" y="339725"/>
                        <a:pt x="0" y="263627"/>
                        <a:pt x="0" y="168504"/>
                      </a:cubicBezTo>
                      <a:cubicBezTo>
                        <a:pt x="0" y="76099"/>
                        <a:pt x="78922" y="0"/>
                        <a:pt x="171450" y="0"/>
                      </a:cubicBezTo>
                      <a:close/>
                    </a:path>
                  </a:pathLst>
                </a:custGeom>
                <a:solidFill>
                  <a:schemeClr val="accent3"/>
                </a:solidFill>
                <a:ln>
                  <a:noFill/>
                </a:ln>
              </p:spPr>
              <p:txBody>
                <a:bodyPr vert="horz" wrap="square" lIns="68580" tIns="34290" rIns="68580" bIns="34290" numCol="1" anchor="t" anchorCtr="0" compatLnSpc="1">
                  <a:noAutofit/>
                </a:bodyPr>
                <a:lstStyle/>
                <a:p>
                  <a:endParaRPr lang="en-US" sz="1350">
                    <a:cs typeface="+mn-ea"/>
                    <a:sym typeface="+mn-lt"/>
                  </a:endParaRPr>
                </a:p>
              </p:txBody>
            </p:sp>
            <p:sp>
              <p:nvSpPr>
                <p:cNvPr id="39" name="Freeform 518"/>
                <p:cNvSpPr/>
                <p:nvPr/>
              </p:nvSpPr>
              <p:spPr bwMode="auto">
                <a:xfrm>
                  <a:off x="4984501" y="5331588"/>
                  <a:ext cx="339360" cy="340593"/>
                </a:xfrm>
                <a:custGeom>
                  <a:avLst/>
                  <a:gdLst>
                    <a:gd name="connsiteX0" fmla="*/ 184350 w 339360"/>
                    <a:gd name="connsiteY0" fmla="*/ 93122 h 340593"/>
                    <a:gd name="connsiteX1" fmla="*/ 194520 w 339360"/>
                    <a:gd name="connsiteY1" fmla="*/ 100596 h 340593"/>
                    <a:gd name="connsiteX2" fmla="*/ 229775 w 339360"/>
                    <a:gd name="connsiteY2" fmla="*/ 163100 h 340593"/>
                    <a:gd name="connsiteX3" fmla="*/ 224351 w 339360"/>
                    <a:gd name="connsiteY3" fmla="*/ 187559 h 340593"/>
                    <a:gd name="connsiteX4" fmla="*/ 199944 w 339360"/>
                    <a:gd name="connsiteY4" fmla="*/ 182123 h 340593"/>
                    <a:gd name="connsiteX5" fmla="*/ 189096 w 339360"/>
                    <a:gd name="connsiteY5" fmla="*/ 165818 h 340593"/>
                    <a:gd name="connsiteX6" fmla="*/ 178248 w 339360"/>
                    <a:gd name="connsiteY6" fmla="*/ 233758 h 340593"/>
                    <a:gd name="connsiteX7" fmla="*/ 156552 w 339360"/>
                    <a:gd name="connsiteY7" fmla="*/ 247346 h 340593"/>
                    <a:gd name="connsiteX8" fmla="*/ 140280 w 339360"/>
                    <a:gd name="connsiteY8" fmla="*/ 225605 h 340593"/>
                    <a:gd name="connsiteX9" fmla="*/ 153840 w 339360"/>
                    <a:gd name="connsiteY9" fmla="*/ 160383 h 340593"/>
                    <a:gd name="connsiteX10" fmla="*/ 137568 w 339360"/>
                    <a:gd name="connsiteY10" fmla="*/ 171253 h 340593"/>
                    <a:gd name="connsiteX11" fmla="*/ 113160 w 339360"/>
                    <a:gd name="connsiteY11" fmla="*/ 168535 h 340593"/>
                    <a:gd name="connsiteX12" fmla="*/ 115872 w 339360"/>
                    <a:gd name="connsiteY12" fmla="*/ 141360 h 340593"/>
                    <a:gd name="connsiteX13" fmla="*/ 170112 w 339360"/>
                    <a:gd name="connsiteY13" fmla="*/ 97878 h 340593"/>
                    <a:gd name="connsiteX14" fmla="*/ 184350 w 339360"/>
                    <a:gd name="connsiteY14" fmla="*/ 93122 h 340593"/>
                    <a:gd name="connsiteX15" fmla="*/ 190675 w 339360"/>
                    <a:gd name="connsiteY15" fmla="*/ 1603 h 340593"/>
                    <a:gd name="connsiteX16" fmla="*/ 254638 w 339360"/>
                    <a:gd name="connsiteY16" fmla="*/ 24382 h 340593"/>
                    <a:gd name="connsiteX17" fmla="*/ 238339 w 339360"/>
                    <a:gd name="connsiteY17" fmla="*/ 51580 h 340593"/>
                    <a:gd name="connsiteX18" fmla="*/ 50908 w 339360"/>
                    <a:gd name="connsiteY18" fmla="*/ 100538 h 340593"/>
                    <a:gd name="connsiteX19" fmla="*/ 99803 w 339360"/>
                    <a:gd name="connsiteY19" fmla="*/ 290927 h 340593"/>
                    <a:gd name="connsiteX20" fmla="*/ 289951 w 339360"/>
                    <a:gd name="connsiteY20" fmla="*/ 239250 h 340593"/>
                    <a:gd name="connsiteX21" fmla="*/ 308966 w 339360"/>
                    <a:gd name="connsiteY21" fmla="*/ 168534 h 340593"/>
                    <a:gd name="connsiteX22" fmla="*/ 338846 w 339360"/>
                    <a:gd name="connsiteY22" fmla="*/ 165814 h 340593"/>
                    <a:gd name="connsiteX23" fmla="*/ 317115 w 339360"/>
                    <a:gd name="connsiteY23" fmla="*/ 255569 h 340593"/>
                    <a:gd name="connsiteX24" fmla="*/ 83504 w 339360"/>
                    <a:gd name="connsiteY24" fmla="*/ 318126 h 340593"/>
                    <a:gd name="connsiteX25" fmla="*/ 23744 w 339360"/>
                    <a:gd name="connsiteY25" fmla="*/ 84219 h 340593"/>
                    <a:gd name="connsiteX26" fmla="*/ 190675 w 339360"/>
                    <a:gd name="connsiteY26" fmla="*/ 1603 h 34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9360" h="340593">
                      <a:moveTo>
                        <a:pt x="184350" y="93122"/>
                      </a:moveTo>
                      <a:cubicBezTo>
                        <a:pt x="188418" y="93802"/>
                        <a:pt x="191808" y="96519"/>
                        <a:pt x="194520" y="100596"/>
                      </a:cubicBezTo>
                      <a:cubicBezTo>
                        <a:pt x="229775" y="163100"/>
                        <a:pt x="229775" y="163100"/>
                        <a:pt x="229775" y="163100"/>
                      </a:cubicBezTo>
                      <a:cubicBezTo>
                        <a:pt x="235199" y="171253"/>
                        <a:pt x="232487" y="182123"/>
                        <a:pt x="224351" y="187559"/>
                      </a:cubicBezTo>
                      <a:cubicBezTo>
                        <a:pt x="216215" y="192994"/>
                        <a:pt x="205367" y="190276"/>
                        <a:pt x="199944" y="182123"/>
                      </a:cubicBezTo>
                      <a:lnTo>
                        <a:pt x="189096" y="165818"/>
                      </a:lnTo>
                      <a:cubicBezTo>
                        <a:pt x="178248" y="233758"/>
                        <a:pt x="178248" y="233758"/>
                        <a:pt x="178248" y="233758"/>
                      </a:cubicBezTo>
                      <a:cubicBezTo>
                        <a:pt x="175536" y="241910"/>
                        <a:pt x="167400" y="250063"/>
                        <a:pt x="156552" y="247346"/>
                      </a:cubicBezTo>
                      <a:cubicBezTo>
                        <a:pt x="145704" y="247346"/>
                        <a:pt x="140280" y="236475"/>
                        <a:pt x="140280" y="225605"/>
                      </a:cubicBezTo>
                      <a:cubicBezTo>
                        <a:pt x="153840" y="160383"/>
                        <a:pt x="153840" y="160383"/>
                        <a:pt x="153840" y="160383"/>
                      </a:cubicBezTo>
                      <a:cubicBezTo>
                        <a:pt x="137568" y="171253"/>
                        <a:pt x="137568" y="171253"/>
                        <a:pt x="137568" y="171253"/>
                      </a:cubicBezTo>
                      <a:cubicBezTo>
                        <a:pt x="129432" y="176688"/>
                        <a:pt x="118584" y="176688"/>
                        <a:pt x="113160" y="168535"/>
                      </a:cubicBezTo>
                      <a:cubicBezTo>
                        <a:pt x="105024" y="160383"/>
                        <a:pt x="107736" y="149512"/>
                        <a:pt x="115872" y="141360"/>
                      </a:cubicBezTo>
                      <a:cubicBezTo>
                        <a:pt x="170112" y="97878"/>
                        <a:pt x="170112" y="97878"/>
                        <a:pt x="170112" y="97878"/>
                      </a:cubicBezTo>
                      <a:cubicBezTo>
                        <a:pt x="175536" y="93802"/>
                        <a:pt x="180282" y="92443"/>
                        <a:pt x="184350" y="93122"/>
                      </a:cubicBezTo>
                      <a:close/>
                      <a:moveTo>
                        <a:pt x="190675" y="1603"/>
                      </a:moveTo>
                      <a:cubicBezTo>
                        <a:pt x="212534" y="4663"/>
                        <a:pt x="234265" y="12143"/>
                        <a:pt x="254638" y="24382"/>
                      </a:cubicBezTo>
                      <a:cubicBezTo>
                        <a:pt x="254638" y="24382"/>
                        <a:pt x="254638" y="24382"/>
                        <a:pt x="238339" y="51580"/>
                      </a:cubicBezTo>
                      <a:cubicBezTo>
                        <a:pt x="173146" y="13503"/>
                        <a:pt x="88937" y="35261"/>
                        <a:pt x="50908" y="100538"/>
                      </a:cubicBezTo>
                      <a:cubicBezTo>
                        <a:pt x="12878" y="168534"/>
                        <a:pt x="34609" y="252850"/>
                        <a:pt x="99803" y="290927"/>
                      </a:cubicBezTo>
                      <a:cubicBezTo>
                        <a:pt x="167713" y="329005"/>
                        <a:pt x="251921" y="304527"/>
                        <a:pt x="289951" y="239250"/>
                      </a:cubicBezTo>
                      <a:cubicBezTo>
                        <a:pt x="303533" y="217492"/>
                        <a:pt x="308966" y="193013"/>
                        <a:pt x="308966" y="168534"/>
                      </a:cubicBezTo>
                      <a:cubicBezTo>
                        <a:pt x="308966" y="168534"/>
                        <a:pt x="308966" y="168534"/>
                        <a:pt x="338846" y="165814"/>
                      </a:cubicBezTo>
                      <a:cubicBezTo>
                        <a:pt x="341562" y="195733"/>
                        <a:pt x="333413" y="228371"/>
                        <a:pt x="317115" y="255569"/>
                      </a:cubicBezTo>
                      <a:cubicBezTo>
                        <a:pt x="270936" y="337165"/>
                        <a:pt x="164997" y="364363"/>
                        <a:pt x="83504" y="318126"/>
                      </a:cubicBezTo>
                      <a:cubicBezTo>
                        <a:pt x="4729" y="271888"/>
                        <a:pt x="-25151" y="165814"/>
                        <a:pt x="23744" y="84219"/>
                      </a:cubicBezTo>
                      <a:cubicBezTo>
                        <a:pt x="58378" y="23022"/>
                        <a:pt x="125100" y="-7576"/>
                        <a:pt x="190675" y="160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noAutofit/>
                </a:bodyPr>
                <a:lstStyle/>
                <a:p>
                  <a:endParaRPr lang="en-US" sz="1350">
                    <a:cs typeface="+mn-ea"/>
                    <a:sym typeface="+mn-lt"/>
                  </a:endParaRPr>
                </a:p>
              </p:txBody>
            </p:sp>
            <p:sp>
              <p:nvSpPr>
                <p:cNvPr id="40" name="Freeform 520"/>
                <p:cNvSpPr/>
                <p:nvPr/>
              </p:nvSpPr>
              <p:spPr bwMode="auto">
                <a:xfrm>
                  <a:off x="4903685" y="5794333"/>
                  <a:ext cx="339828" cy="341398"/>
                </a:xfrm>
                <a:custGeom>
                  <a:avLst/>
                  <a:gdLst>
                    <a:gd name="connsiteX0" fmla="*/ 183418 w 339828"/>
                    <a:gd name="connsiteY0" fmla="*/ 93927 h 341398"/>
                    <a:gd name="connsiteX1" fmla="*/ 193249 w 339828"/>
                    <a:gd name="connsiteY1" fmla="*/ 101401 h 341398"/>
                    <a:gd name="connsiteX2" fmla="*/ 231216 w 339828"/>
                    <a:gd name="connsiteY2" fmla="*/ 163905 h 341398"/>
                    <a:gd name="connsiteX3" fmla="*/ 223080 w 339828"/>
                    <a:gd name="connsiteY3" fmla="*/ 188364 h 341398"/>
                    <a:gd name="connsiteX4" fmla="*/ 198673 w 339828"/>
                    <a:gd name="connsiteY4" fmla="*/ 182928 h 341398"/>
                    <a:gd name="connsiteX5" fmla="*/ 190537 w 339828"/>
                    <a:gd name="connsiteY5" fmla="*/ 166623 h 341398"/>
                    <a:gd name="connsiteX6" fmla="*/ 176977 w 339828"/>
                    <a:gd name="connsiteY6" fmla="*/ 231845 h 341398"/>
                    <a:gd name="connsiteX7" fmla="*/ 155281 w 339828"/>
                    <a:gd name="connsiteY7" fmla="*/ 248151 h 341398"/>
                    <a:gd name="connsiteX8" fmla="*/ 141721 w 339828"/>
                    <a:gd name="connsiteY8" fmla="*/ 226410 h 341398"/>
                    <a:gd name="connsiteX9" fmla="*/ 152569 w 339828"/>
                    <a:gd name="connsiteY9" fmla="*/ 158470 h 341398"/>
                    <a:gd name="connsiteX10" fmla="*/ 139009 w 339828"/>
                    <a:gd name="connsiteY10" fmla="*/ 172058 h 341398"/>
                    <a:gd name="connsiteX11" fmla="*/ 111889 w 339828"/>
                    <a:gd name="connsiteY11" fmla="*/ 169340 h 341398"/>
                    <a:gd name="connsiteX12" fmla="*/ 114601 w 339828"/>
                    <a:gd name="connsiteY12" fmla="*/ 142165 h 341398"/>
                    <a:gd name="connsiteX13" fmla="*/ 171553 w 339828"/>
                    <a:gd name="connsiteY13" fmla="*/ 98683 h 341398"/>
                    <a:gd name="connsiteX14" fmla="*/ 183418 w 339828"/>
                    <a:gd name="connsiteY14" fmla="*/ 93927 h 341398"/>
                    <a:gd name="connsiteX15" fmla="*/ 191802 w 339828"/>
                    <a:gd name="connsiteY15" fmla="*/ 1261 h 341398"/>
                    <a:gd name="connsiteX16" fmla="*/ 255726 w 339828"/>
                    <a:gd name="connsiteY16" fmla="*/ 22467 h 341398"/>
                    <a:gd name="connsiteX17" fmla="*/ 239448 w 339828"/>
                    <a:gd name="connsiteY17" fmla="*/ 52385 h 341398"/>
                    <a:gd name="connsiteX18" fmla="*/ 49540 w 339828"/>
                    <a:gd name="connsiteY18" fmla="*/ 101343 h 341398"/>
                    <a:gd name="connsiteX19" fmla="*/ 101086 w 339828"/>
                    <a:gd name="connsiteY19" fmla="*/ 289013 h 341398"/>
                    <a:gd name="connsiteX20" fmla="*/ 288282 w 339828"/>
                    <a:gd name="connsiteY20" fmla="*/ 240055 h 341398"/>
                    <a:gd name="connsiteX21" fmla="*/ 307273 w 339828"/>
                    <a:gd name="connsiteY21" fmla="*/ 166619 h 341398"/>
                    <a:gd name="connsiteX22" fmla="*/ 339828 w 339828"/>
                    <a:gd name="connsiteY22" fmla="*/ 166619 h 341398"/>
                    <a:gd name="connsiteX23" fmla="*/ 315412 w 339828"/>
                    <a:gd name="connsiteY23" fmla="*/ 256374 h 341398"/>
                    <a:gd name="connsiteX24" fmla="*/ 84809 w 339828"/>
                    <a:gd name="connsiteY24" fmla="*/ 318931 h 341398"/>
                    <a:gd name="connsiteX25" fmla="*/ 22410 w 339828"/>
                    <a:gd name="connsiteY25" fmla="*/ 85024 h 341398"/>
                    <a:gd name="connsiteX26" fmla="*/ 191802 w 339828"/>
                    <a:gd name="connsiteY26" fmla="*/ 1261 h 341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9828" h="341398">
                      <a:moveTo>
                        <a:pt x="183418" y="93927"/>
                      </a:moveTo>
                      <a:cubicBezTo>
                        <a:pt x="187147" y="94607"/>
                        <a:pt x="190537" y="97324"/>
                        <a:pt x="193249" y="101401"/>
                      </a:cubicBezTo>
                      <a:cubicBezTo>
                        <a:pt x="231216" y="163905"/>
                        <a:pt x="231216" y="163905"/>
                        <a:pt x="231216" y="163905"/>
                      </a:cubicBezTo>
                      <a:cubicBezTo>
                        <a:pt x="236640" y="172058"/>
                        <a:pt x="233928" y="182928"/>
                        <a:pt x="223080" y="188364"/>
                      </a:cubicBezTo>
                      <a:cubicBezTo>
                        <a:pt x="214944" y="193799"/>
                        <a:pt x="204096" y="191081"/>
                        <a:pt x="198673" y="182928"/>
                      </a:cubicBezTo>
                      <a:lnTo>
                        <a:pt x="190537" y="166623"/>
                      </a:lnTo>
                      <a:cubicBezTo>
                        <a:pt x="176977" y="231845"/>
                        <a:pt x="176977" y="231845"/>
                        <a:pt x="176977" y="231845"/>
                      </a:cubicBezTo>
                      <a:cubicBezTo>
                        <a:pt x="174265" y="242715"/>
                        <a:pt x="166129" y="250868"/>
                        <a:pt x="155281" y="248151"/>
                      </a:cubicBezTo>
                      <a:cubicBezTo>
                        <a:pt x="144433" y="245433"/>
                        <a:pt x="139009" y="237280"/>
                        <a:pt x="141721" y="226410"/>
                      </a:cubicBezTo>
                      <a:cubicBezTo>
                        <a:pt x="152569" y="158470"/>
                        <a:pt x="152569" y="158470"/>
                        <a:pt x="152569" y="158470"/>
                      </a:cubicBezTo>
                      <a:cubicBezTo>
                        <a:pt x="139009" y="172058"/>
                        <a:pt x="139009" y="172058"/>
                        <a:pt x="139009" y="172058"/>
                      </a:cubicBezTo>
                      <a:cubicBezTo>
                        <a:pt x="130873" y="177493"/>
                        <a:pt x="117313" y="177493"/>
                        <a:pt x="111889" y="169340"/>
                      </a:cubicBezTo>
                      <a:cubicBezTo>
                        <a:pt x="106465" y="161188"/>
                        <a:pt x="106465" y="147600"/>
                        <a:pt x="114601" y="142165"/>
                      </a:cubicBezTo>
                      <a:cubicBezTo>
                        <a:pt x="171553" y="98683"/>
                        <a:pt x="171553" y="98683"/>
                        <a:pt x="171553" y="98683"/>
                      </a:cubicBezTo>
                      <a:cubicBezTo>
                        <a:pt x="175621" y="94607"/>
                        <a:pt x="179689" y="93248"/>
                        <a:pt x="183418" y="93927"/>
                      </a:cubicBezTo>
                      <a:close/>
                      <a:moveTo>
                        <a:pt x="191802" y="1261"/>
                      </a:moveTo>
                      <a:cubicBezTo>
                        <a:pt x="213675" y="3938"/>
                        <a:pt x="235379" y="10908"/>
                        <a:pt x="255726" y="22467"/>
                      </a:cubicBezTo>
                      <a:cubicBezTo>
                        <a:pt x="255726" y="22467"/>
                        <a:pt x="255726" y="22467"/>
                        <a:pt x="239448" y="52385"/>
                      </a:cubicBezTo>
                      <a:cubicBezTo>
                        <a:pt x="174337" y="14308"/>
                        <a:pt x="90235" y="36066"/>
                        <a:pt x="49540" y="101343"/>
                      </a:cubicBezTo>
                      <a:cubicBezTo>
                        <a:pt x="11558" y="166619"/>
                        <a:pt x="35975" y="250935"/>
                        <a:pt x="101086" y="289013"/>
                      </a:cubicBezTo>
                      <a:cubicBezTo>
                        <a:pt x="166198" y="327090"/>
                        <a:pt x="250300" y="305332"/>
                        <a:pt x="288282" y="240055"/>
                      </a:cubicBezTo>
                      <a:cubicBezTo>
                        <a:pt x="301847" y="218297"/>
                        <a:pt x="307273" y="191098"/>
                        <a:pt x="307273" y="166619"/>
                      </a:cubicBezTo>
                      <a:cubicBezTo>
                        <a:pt x="307273" y="166619"/>
                        <a:pt x="307273" y="166619"/>
                        <a:pt x="339828" y="166619"/>
                      </a:cubicBezTo>
                      <a:cubicBezTo>
                        <a:pt x="339828" y="196538"/>
                        <a:pt x="331689" y="229176"/>
                        <a:pt x="315412" y="256374"/>
                      </a:cubicBezTo>
                      <a:cubicBezTo>
                        <a:pt x="269291" y="337970"/>
                        <a:pt x="166198" y="365168"/>
                        <a:pt x="84809" y="318931"/>
                      </a:cubicBezTo>
                      <a:cubicBezTo>
                        <a:pt x="3419" y="269974"/>
                        <a:pt x="-23710" y="166619"/>
                        <a:pt x="22410" y="85024"/>
                      </a:cubicBezTo>
                      <a:cubicBezTo>
                        <a:pt x="59035" y="23827"/>
                        <a:pt x="126182" y="-6771"/>
                        <a:pt x="191802" y="1261"/>
                      </a:cubicBezTo>
                      <a:close/>
                    </a:path>
                  </a:pathLst>
                </a:custGeom>
                <a:solidFill>
                  <a:schemeClr val="accent5"/>
                </a:solidFill>
                <a:ln>
                  <a:noFill/>
                </a:ln>
              </p:spPr>
              <p:txBody>
                <a:bodyPr vert="horz" wrap="square" lIns="68580" tIns="34290" rIns="68580" bIns="34290" numCol="1" anchor="t" anchorCtr="0" compatLnSpc="1">
                  <a:noAutofit/>
                </a:bodyPr>
                <a:lstStyle/>
                <a:p>
                  <a:endParaRPr lang="en-US" sz="1350">
                    <a:cs typeface="+mn-ea"/>
                    <a:sym typeface="+mn-lt"/>
                  </a:endParaRPr>
                </a:p>
              </p:txBody>
            </p:sp>
            <p:sp>
              <p:nvSpPr>
                <p:cNvPr id="41" name="Freeform 519"/>
                <p:cNvSpPr/>
                <p:nvPr/>
              </p:nvSpPr>
              <p:spPr bwMode="auto">
                <a:xfrm>
                  <a:off x="5402263" y="5884863"/>
                  <a:ext cx="320675" cy="339725"/>
                </a:xfrm>
                <a:custGeom>
                  <a:avLst/>
                  <a:gdLst>
                    <a:gd name="connsiteX0" fmla="*/ 181836 w 320675"/>
                    <a:gd name="connsiteY0" fmla="*/ 93205 h 339725"/>
                    <a:gd name="connsiteX1" fmla="*/ 198108 w 320675"/>
                    <a:gd name="connsiteY1" fmla="*/ 114946 h 339725"/>
                    <a:gd name="connsiteX2" fmla="*/ 187260 w 320675"/>
                    <a:gd name="connsiteY2" fmla="*/ 180168 h 339725"/>
                    <a:gd name="connsiteX3" fmla="*/ 200819 w 320675"/>
                    <a:gd name="connsiteY3" fmla="*/ 169297 h 339725"/>
                    <a:gd name="connsiteX4" fmla="*/ 225227 w 320675"/>
                    <a:gd name="connsiteY4" fmla="*/ 172015 h 339725"/>
                    <a:gd name="connsiteX5" fmla="*/ 222515 w 320675"/>
                    <a:gd name="connsiteY5" fmla="*/ 199191 h 339725"/>
                    <a:gd name="connsiteX6" fmla="*/ 168276 w 320675"/>
                    <a:gd name="connsiteY6" fmla="*/ 242672 h 339725"/>
                    <a:gd name="connsiteX7" fmla="*/ 146580 w 320675"/>
                    <a:gd name="connsiteY7" fmla="*/ 239955 h 339725"/>
                    <a:gd name="connsiteX8" fmla="*/ 108612 w 320675"/>
                    <a:gd name="connsiteY8" fmla="*/ 177450 h 339725"/>
                    <a:gd name="connsiteX9" fmla="*/ 114036 w 320675"/>
                    <a:gd name="connsiteY9" fmla="*/ 152992 h 339725"/>
                    <a:gd name="connsiteX10" fmla="*/ 141156 w 320675"/>
                    <a:gd name="connsiteY10" fmla="*/ 158427 h 339725"/>
                    <a:gd name="connsiteX11" fmla="*/ 149292 w 320675"/>
                    <a:gd name="connsiteY11" fmla="*/ 174733 h 339725"/>
                    <a:gd name="connsiteX12" fmla="*/ 160140 w 320675"/>
                    <a:gd name="connsiteY12" fmla="*/ 106793 h 339725"/>
                    <a:gd name="connsiteX13" fmla="*/ 181836 w 320675"/>
                    <a:gd name="connsiteY13" fmla="*/ 93205 h 339725"/>
                    <a:gd name="connsiteX14" fmla="*/ 168490 w 320675"/>
                    <a:gd name="connsiteY14" fmla="*/ 0 h 339725"/>
                    <a:gd name="connsiteX15" fmla="*/ 168490 w 320675"/>
                    <a:gd name="connsiteY15" fmla="*/ 32613 h 339725"/>
                    <a:gd name="connsiteX16" fmla="*/ 32611 w 320675"/>
                    <a:gd name="connsiteY16" fmla="*/ 168504 h 339725"/>
                    <a:gd name="connsiteX17" fmla="*/ 168490 w 320675"/>
                    <a:gd name="connsiteY17" fmla="*/ 307112 h 339725"/>
                    <a:gd name="connsiteX18" fmla="*/ 293499 w 320675"/>
                    <a:gd name="connsiteY18" fmla="*/ 231013 h 339725"/>
                    <a:gd name="connsiteX19" fmla="*/ 320675 w 320675"/>
                    <a:gd name="connsiteY19" fmla="*/ 244602 h 339725"/>
                    <a:gd name="connsiteX20" fmla="*/ 168490 w 320675"/>
                    <a:gd name="connsiteY20" fmla="*/ 339725 h 339725"/>
                    <a:gd name="connsiteX21" fmla="*/ 0 w 320675"/>
                    <a:gd name="connsiteY21" fmla="*/ 168504 h 339725"/>
                    <a:gd name="connsiteX22" fmla="*/ 168490 w 320675"/>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0675" h="339725">
                      <a:moveTo>
                        <a:pt x="181836" y="93205"/>
                      </a:moveTo>
                      <a:cubicBezTo>
                        <a:pt x="192684" y="95922"/>
                        <a:pt x="200819" y="104075"/>
                        <a:pt x="198108" y="114946"/>
                      </a:cubicBezTo>
                      <a:cubicBezTo>
                        <a:pt x="187260" y="180168"/>
                        <a:pt x="187260" y="180168"/>
                        <a:pt x="187260" y="180168"/>
                      </a:cubicBezTo>
                      <a:cubicBezTo>
                        <a:pt x="200819" y="169297"/>
                        <a:pt x="200819" y="169297"/>
                        <a:pt x="200819" y="169297"/>
                      </a:cubicBezTo>
                      <a:cubicBezTo>
                        <a:pt x="208955" y="163862"/>
                        <a:pt x="219803" y="163862"/>
                        <a:pt x="225227" y="172015"/>
                      </a:cubicBezTo>
                      <a:cubicBezTo>
                        <a:pt x="233363" y="180168"/>
                        <a:pt x="230651" y="191038"/>
                        <a:pt x="222515" y="199191"/>
                      </a:cubicBezTo>
                      <a:cubicBezTo>
                        <a:pt x="168276" y="242672"/>
                        <a:pt x="168276" y="242672"/>
                        <a:pt x="168276" y="242672"/>
                      </a:cubicBezTo>
                      <a:cubicBezTo>
                        <a:pt x="160140" y="250825"/>
                        <a:pt x="149292" y="248108"/>
                        <a:pt x="146580" y="239955"/>
                      </a:cubicBezTo>
                      <a:cubicBezTo>
                        <a:pt x="108612" y="177450"/>
                        <a:pt x="108612" y="177450"/>
                        <a:pt x="108612" y="177450"/>
                      </a:cubicBezTo>
                      <a:cubicBezTo>
                        <a:pt x="103188" y="169297"/>
                        <a:pt x="105900" y="158427"/>
                        <a:pt x="114036" y="152992"/>
                      </a:cubicBezTo>
                      <a:cubicBezTo>
                        <a:pt x="122172" y="147557"/>
                        <a:pt x="135732" y="150274"/>
                        <a:pt x="141156" y="158427"/>
                      </a:cubicBezTo>
                      <a:lnTo>
                        <a:pt x="149292" y="174733"/>
                      </a:lnTo>
                      <a:cubicBezTo>
                        <a:pt x="160140" y="106793"/>
                        <a:pt x="160140" y="106793"/>
                        <a:pt x="160140" y="106793"/>
                      </a:cubicBezTo>
                      <a:cubicBezTo>
                        <a:pt x="162852" y="98640"/>
                        <a:pt x="173700" y="90487"/>
                        <a:pt x="181836" y="93205"/>
                      </a:cubicBezTo>
                      <a:close/>
                      <a:moveTo>
                        <a:pt x="168490" y="0"/>
                      </a:moveTo>
                      <a:cubicBezTo>
                        <a:pt x="168490" y="0"/>
                        <a:pt x="168490" y="0"/>
                        <a:pt x="168490" y="32613"/>
                      </a:cubicBezTo>
                      <a:cubicBezTo>
                        <a:pt x="92398" y="32613"/>
                        <a:pt x="32611" y="92405"/>
                        <a:pt x="32611" y="168504"/>
                      </a:cubicBezTo>
                      <a:cubicBezTo>
                        <a:pt x="32611" y="244602"/>
                        <a:pt x="92398" y="307112"/>
                        <a:pt x="168490" y="307112"/>
                      </a:cubicBezTo>
                      <a:cubicBezTo>
                        <a:pt x="222842" y="307112"/>
                        <a:pt x="269041" y="274498"/>
                        <a:pt x="293499" y="231013"/>
                      </a:cubicBezTo>
                      <a:lnTo>
                        <a:pt x="320675" y="244602"/>
                      </a:lnTo>
                      <a:cubicBezTo>
                        <a:pt x="293499" y="301676"/>
                        <a:pt x="236430" y="339725"/>
                        <a:pt x="168490" y="339725"/>
                      </a:cubicBezTo>
                      <a:cubicBezTo>
                        <a:pt x="76092" y="339725"/>
                        <a:pt x="0" y="263627"/>
                        <a:pt x="0" y="168504"/>
                      </a:cubicBezTo>
                      <a:cubicBezTo>
                        <a:pt x="0" y="76098"/>
                        <a:pt x="76092" y="0"/>
                        <a:pt x="168490" y="0"/>
                      </a:cubicBezTo>
                      <a:close/>
                    </a:path>
                  </a:pathLst>
                </a:custGeom>
                <a:solidFill>
                  <a:schemeClr val="accent4"/>
                </a:solidFill>
                <a:ln>
                  <a:noFill/>
                </a:ln>
              </p:spPr>
              <p:txBody>
                <a:bodyPr vert="horz" wrap="square" lIns="68580" tIns="34290" rIns="68580" bIns="34290" numCol="1" anchor="t" anchorCtr="0" compatLnSpc="1">
                  <a:noAutofit/>
                </a:bodyPr>
                <a:lstStyle/>
                <a:p>
                  <a:endParaRPr lang="en-US" sz="1350">
                    <a:cs typeface="+mn-ea"/>
                    <a:sym typeface="+mn-lt"/>
                  </a:endParaRPr>
                </a:p>
              </p:txBody>
            </p:sp>
            <p:sp>
              <p:nvSpPr>
                <p:cNvPr id="42" name="Freeform 616"/>
                <p:cNvSpPr/>
                <p:nvPr/>
              </p:nvSpPr>
              <p:spPr bwMode="auto">
                <a:xfrm>
                  <a:off x="4829176" y="6232525"/>
                  <a:ext cx="322263" cy="339725"/>
                </a:xfrm>
                <a:custGeom>
                  <a:avLst/>
                  <a:gdLst>
                    <a:gd name="connsiteX0" fmla="*/ 181372 w 322263"/>
                    <a:gd name="connsiteY0" fmla="*/ 93206 h 339725"/>
                    <a:gd name="connsiteX1" fmla="*/ 194932 w 322263"/>
                    <a:gd name="connsiteY1" fmla="*/ 114947 h 339725"/>
                    <a:gd name="connsiteX2" fmla="*/ 184084 w 322263"/>
                    <a:gd name="connsiteY2" fmla="*/ 180169 h 339725"/>
                    <a:gd name="connsiteX3" fmla="*/ 197643 w 322263"/>
                    <a:gd name="connsiteY3" fmla="*/ 169298 h 339725"/>
                    <a:gd name="connsiteX4" fmla="*/ 224763 w 322263"/>
                    <a:gd name="connsiteY4" fmla="*/ 172016 h 339725"/>
                    <a:gd name="connsiteX5" fmla="*/ 222051 w 322263"/>
                    <a:gd name="connsiteY5" fmla="*/ 199192 h 339725"/>
                    <a:gd name="connsiteX6" fmla="*/ 165100 w 322263"/>
                    <a:gd name="connsiteY6" fmla="*/ 242673 h 339725"/>
                    <a:gd name="connsiteX7" fmla="*/ 143404 w 322263"/>
                    <a:gd name="connsiteY7" fmla="*/ 239956 h 339725"/>
                    <a:gd name="connsiteX8" fmla="*/ 105436 w 322263"/>
                    <a:gd name="connsiteY8" fmla="*/ 177451 h 339725"/>
                    <a:gd name="connsiteX9" fmla="*/ 110860 w 322263"/>
                    <a:gd name="connsiteY9" fmla="*/ 152993 h 339725"/>
                    <a:gd name="connsiteX10" fmla="*/ 137980 w 322263"/>
                    <a:gd name="connsiteY10" fmla="*/ 158428 h 339725"/>
                    <a:gd name="connsiteX11" fmla="*/ 146116 w 322263"/>
                    <a:gd name="connsiteY11" fmla="*/ 174734 h 339725"/>
                    <a:gd name="connsiteX12" fmla="*/ 159676 w 322263"/>
                    <a:gd name="connsiteY12" fmla="*/ 106794 h 339725"/>
                    <a:gd name="connsiteX13" fmla="*/ 181372 w 322263"/>
                    <a:gd name="connsiteY13" fmla="*/ 93206 h 339725"/>
                    <a:gd name="connsiteX14" fmla="*/ 170610 w 322263"/>
                    <a:gd name="connsiteY14" fmla="*/ 0 h 339725"/>
                    <a:gd name="connsiteX15" fmla="*/ 170610 w 322263"/>
                    <a:gd name="connsiteY15" fmla="*/ 32613 h 339725"/>
                    <a:gd name="connsiteX16" fmla="*/ 32497 w 322263"/>
                    <a:gd name="connsiteY16" fmla="*/ 168504 h 339725"/>
                    <a:gd name="connsiteX17" fmla="*/ 170610 w 322263"/>
                    <a:gd name="connsiteY17" fmla="*/ 307112 h 339725"/>
                    <a:gd name="connsiteX18" fmla="*/ 292474 w 322263"/>
                    <a:gd name="connsiteY18" fmla="*/ 231013 h 339725"/>
                    <a:gd name="connsiteX19" fmla="*/ 322263 w 322263"/>
                    <a:gd name="connsiteY19" fmla="*/ 244602 h 339725"/>
                    <a:gd name="connsiteX20" fmla="*/ 167902 w 322263"/>
                    <a:gd name="connsiteY20" fmla="*/ 339725 h 339725"/>
                    <a:gd name="connsiteX21" fmla="*/ 0 w 322263"/>
                    <a:gd name="connsiteY21" fmla="*/ 168504 h 339725"/>
                    <a:gd name="connsiteX22" fmla="*/ 170610 w 322263"/>
                    <a:gd name="connsiteY22" fmla="*/ 0 h 339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263" h="339725">
                      <a:moveTo>
                        <a:pt x="181372" y="93206"/>
                      </a:moveTo>
                      <a:cubicBezTo>
                        <a:pt x="189508" y="93206"/>
                        <a:pt x="197643" y="104076"/>
                        <a:pt x="194932" y="114947"/>
                      </a:cubicBezTo>
                      <a:cubicBezTo>
                        <a:pt x="184084" y="180169"/>
                        <a:pt x="184084" y="180169"/>
                        <a:pt x="184084" y="180169"/>
                      </a:cubicBezTo>
                      <a:cubicBezTo>
                        <a:pt x="197643" y="169298"/>
                        <a:pt x="197643" y="169298"/>
                        <a:pt x="197643" y="169298"/>
                      </a:cubicBezTo>
                      <a:cubicBezTo>
                        <a:pt x="205779" y="163863"/>
                        <a:pt x="216627" y="163863"/>
                        <a:pt x="224763" y="172016"/>
                      </a:cubicBezTo>
                      <a:cubicBezTo>
                        <a:pt x="230187" y="180169"/>
                        <a:pt x="227475" y="191039"/>
                        <a:pt x="222051" y="199192"/>
                      </a:cubicBezTo>
                      <a:cubicBezTo>
                        <a:pt x="165100" y="242673"/>
                        <a:pt x="165100" y="242673"/>
                        <a:pt x="165100" y="242673"/>
                      </a:cubicBezTo>
                      <a:cubicBezTo>
                        <a:pt x="156964" y="250826"/>
                        <a:pt x="148828" y="248109"/>
                        <a:pt x="143404" y="239956"/>
                      </a:cubicBezTo>
                      <a:cubicBezTo>
                        <a:pt x="105436" y="177451"/>
                        <a:pt x="105436" y="177451"/>
                        <a:pt x="105436" y="177451"/>
                      </a:cubicBezTo>
                      <a:cubicBezTo>
                        <a:pt x="100012" y="169298"/>
                        <a:pt x="102724" y="158428"/>
                        <a:pt x="110860" y="152993"/>
                      </a:cubicBezTo>
                      <a:cubicBezTo>
                        <a:pt x="121708" y="147558"/>
                        <a:pt x="132556" y="150275"/>
                        <a:pt x="137980" y="158428"/>
                      </a:cubicBezTo>
                      <a:lnTo>
                        <a:pt x="146116" y="174734"/>
                      </a:lnTo>
                      <a:cubicBezTo>
                        <a:pt x="159676" y="106794"/>
                        <a:pt x="159676" y="106794"/>
                        <a:pt x="159676" y="106794"/>
                      </a:cubicBezTo>
                      <a:cubicBezTo>
                        <a:pt x="159676" y="98641"/>
                        <a:pt x="170524" y="90488"/>
                        <a:pt x="181372" y="93206"/>
                      </a:cubicBezTo>
                      <a:close/>
                      <a:moveTo>
                        <a:pt x="170610" y="0"/>
                      </a:moveTo>
                      <a:cubicBezTo>
                        <a:pt x="170610" y="0"/>
                        <a:pt x="170610" y="0"/>
                        <a:pt x="170610" y="32613"/>
                      </a:cubicBezTo>
                      <a:cubicBezTo>
                        <a:pt x="94783" y="32613"/>
                        <a:pt x="32497" y="92405"/>
                        <a:pt x="32497" y="168504"/>
                      </a:cubicBezTo>
                      <a:cubicBezTo>
                        <a:pt x="32497" y="244602"/>
                        <a:pt x="94783" y="307112"/>
                        <a:pt x="170610" y="307112"/>
                      </a:cubicBezTo>
                      <a:cubicBezTo>
                        <a:pt x="224772" y="307112"/>
                        <a:pt x="270809" y="277216"/>
                        <a:pt x="292474" y="231013"/>
                      </a:cubicBezTo>
                      <a:lnTo>
                        <a:pt x="322263" y="244602"/>
                      </a:lnTo>
                      <a:cubicBezTo>
                        <a:pt x="295182" y="301676"/>
                        <a:pt x="235604" y="339725"/>
                        <a:pt x="167902" y="339725"/>
                      </a:cubicBezTo>
                      <a:cubicBezTo>
                        <a:pt x="75826" y="339725"/>
                        <a:pt x="0" y="263627"/>
                        <a:pt x="0" y="168504"/>
                      </a:cubicBezTo>
                      <a:cubicBezTo>
                        <a:pt x="0" y="76098"/>
                        <a:pt x="75826" y="0"/>
                        <a:pt x="170610" y="0"/>
                      </a:cubicBezTo>
                      <a:close/>
                    </a:path>
                  </a:pathLst>
                </a:custGeom>
                <a:solidFill>
                  <a:schemeClr val="accent2"/>
                </a:solidFill>
                <a:ln>
                  <a:noFill/>
                </a:ln>
              </p:spPr>
              <p:txBody>
                <a:bodyPr vert="horz" wrap="square" lIns="68580" tIns="34290" rIns="68580" bIns="34290" numCol="1" anchor="t" anchorCtr="0" compatLnSpc="1">
                  <a:noAutofit/>
                </a:bodyPr>
                <a:lstStyle/>
                <a:p>
                  <a:endParaRPr lang="en-US" sz="1350">
                    <a:cs typeface="+mn-ea"/>
                    <a:sym typeface="+mn-lt"/>
                  </a:endParaRPr>
                </a:p>
              </p:txBody>
            </p:sp>
            <p:sp>
              <p:nvSpPr>
                <p:cNvPr id="43" name="Freeform 516"/>
                <p:cNvSpPr/>
                <p:nvPr/>
              </p:nvSpPr>
              <p:spPr bwMode="auto">
                <a:xfrm>
                  <a:off x="5322888" y="6365875"/>
                  <a:ext cx="354013" cy="228601"/>
                </a:xfrm>
                <a:custGeom>
                  <a:avLst/>
                  <a:gdLst>
                    <a:gd name="connsiteX0" fmla="*/ 3175 w 354013"/>
                    <a:gd name="connsiteY0" fmla="*/ 176213 h 228601"/>
                    <a:gd name="connsiteX1" fmla="*/ 176213 w 354013"/>
                    <a:gd name="connsiteY1" fmla="*/ 206376 h 228601"/>
                    <a:gd name="connsiteX2" fmla="*/ 171451 w 354013"/>
                    <a:gd name="connsiteY2" fmla="*/ 228601 h 228601"/>
                    <a:gd name="connsiteX3" fmla="*/ 0 w 354013"/>
                    <a:gd name="connsiteY3" fmla="*/ 195263 h 228601"/>
                    <a:gd name="connsiteX4" fmla="*/ 11113 w 354013"/>
                    <a:gd name="connsiteY4" fmla="*/ 133350 h 228601"/>
                    <a:gd name="connsiteX5" fmla="*/ 331788 w 354013"/>
                    <a:gd name="connsiteY5" fmla="*/ 190500 h 228601"/>
                    <a:gd name="connsiteX6" fmla="*/ 325438 w 354013"/>
                    <a:gd name="connsiteY6" fmla="*/ 209550 h 228601"/>
                    <a:gd name="connsiteX7" fmla="*/ 7938 w 354013"/>
                    <a:gd name="connsiteY7" fmla="*/ 152400 h 228601"/>
                    <a:gd name="connsiteX8" fmla="*/ 19051 w 354013"/>
                    <a:gd name="connsiteY8" fmla="*/ 87313 h 228601"/>
                    <a:gd name="connsiteX9" fmla="*/ 339726 w 354013"/>
                    <a:gd name="connsiteY9" fmla="*/ 144463 h 228601"/>
                    <a:gd name="connsiteX10" fmla="*/ 334964 w 354013"/>
                    <a:gd name="connsiteY10" fmla="*/ 166688 h 228601"/>
                    <a:gd name="connsiteX11" fmla="*/ 14288 w 354013"/>
                    <a:gd name="connsiteY11" fmla="*/ 109538 h 228601"/>
                    <a:gd name="connsiteX12" fmla="*/ 26988 w 354013"/>
                    <a:gd name="connsiteY12" fmla="*/ 44450 h 228601"/>
                    <a:gd name="connsiteX13" fmla="*/ 347663 w 354013"/>
                    <a:gd name="connsiteY13" fmla="*/ 101600 h 228601"/>
                    <a:gd name="connsiteX14" fmla="*/ 342901 w 354013"/>
                    <a:gd name="connsiteY14" fmla="*/ 119063 h 228601"/>
                    <a:gd name="connsiteX15" fmla="*/ 22225 w 354013"/>
                    <a:gd name="connsiteY15" fmla="*/ 63500 h 228601"/>
                    <a:gd name="connsiteX16" fmla="*/ 34926 w 354013"/>
                    <a:gd name="connsiteY16" fmla="*/ 0 h 228601"/>
                    <a:gd name="connsiteX17" fmla="*/ 354013 w 354013"/>
                    <a:gd name="connsiteY17" fmla="*/ 57150 h 228601"/>
                    <a:gd name="connsiteX18" fmla="*/ 350838 w 354013"/>
                    <a:gd name="connsiteY18" fmla="*/ 76200 h 228601"/>
                    <a:gd name="connsiteX19" fmla="*/ 30163 w 354013"/>
                    <a:gd name="connsiteY19" fmla="*/ 19050 h 2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4013" h="228601">
                      <a:moveTo>
                        <a:pt x="3175" y="176213"/>
                      </a:moveTo>
                      <a:lnTo>
                        <a:pt x="176213" y="206376"/>
                      </a:lnTo>
                      <a:lnTo>
                        <a:pt x="171451" y="228601"/>
                      </a:lnTo>
                      <a:lnTo>
                        <a:pt x="0" y="195263"/>
                      </a:lnTo>
                      <a:close/>
                      <a:moveTo>
                        <a:pt x="11113" y="133350"/>
                      </a:moveTo>
                      <a:lnTo>
                        <a:pt x="331788" y="190500"/>
                      </a:lnTo>
                      <a:lnTo>
                        <a:pt x="325438" y="209550"/>
                      </a:lnTo>
                      <a:lnTo>
                        <a:pt x="7938" y="152400"/>
                      </a:lnTo>
                      <a:close/>
                      <a:moveTo>
                        <a:pt x="19051" y="87313"/>
                      </a:moveTo>
                      <a:lnTo>
                        <a:pt x="339726" y="144463"/>
                      </a:lnTo>
                      <a:lnTo>
                        <a:pt x="334964" y="166688"/>
                      </a:lnTo>
                      <a:lnTo>
                        <a:pt x="14288" y="109538"/>
                      </a:lnTo>
                      <a:close/>
                      <a:moveTo>
                        <a:pt x="26988" y="44450"/>
                      </a:moveTo>
                      <a:lnTo>
                        <a:pt x="347663" y="101600"/>
                      </a:lnTo>
                      <a:lnTo>
                        <a:pt x="342901" y="119063"/>
                      </a:lnTo>
                      <a:lnTo>
                        <a:pt x="22225" y="63500"/>
                      </a:lnTo>
                      <a:close/>
                      <a:moveTo>
                        <a:pt x="34926" y="0"/>
                      </a:moveTo>
                      <a:lnTo>
                        <a:pt x="354013" y="57150"/>
                      </a:lnTo>
                      <a:lnTo>
                        <a:pt x="350838" y="76200"/>
                      </a:lnTo>
                      <a:lnTo>
                        <a:pt x="30163" y="19050"/>
                      </a:lnTo>
                      <a:close/>
                    </a:path>
                  </a:pathLst>
                </a:custGeom>
                <a:solidFill>
                  <a:schemeClr val="accent1"/>
                </a:solidFill>
                <a:ln>
                  <a:noFill/>
                </a:ln>
              </p:spPr>
              <p:txBody>
                <a:bodyPr vert="horz" wrap="square" lIns="68580" tIns="34290" rIns="68580" bIns="34290" numCol="1" anchor="t" anchorCtr="0" compatLnSpc="1">
                  <a:noAutofit/>
                </a:bodyPr>
                <a:lstStyle/>
                <a:p>
                  <a:endParaRPr lang="en-US" sz="1350">
                    <a:cs typeface="+mn-ea"/>
                    <a:sym typeface="+mn-lt"/>
                  </a:endParaRPr>
                </a:p>
              </p:txBody>
            </p:sp>
          </p:grpSp>
          <p:grpSp>
            <p:nvGrpSpPr>
              <p:cNvPr id="8" name="Group 7"/>
              <p:cNvGrpSpPr/>
              <p:nvPr/>
            </p:nvGrpSpPr>
            <p:grpSpPr>
              <a:xfrm>
                <a:off x="5551488" y="6124575"/>
                <a:ext cx="2033588" cy="1597026"/>
                <a:chOff x="5551488" y="6124575"/>
                <a:chExt cx="2033588" cy="1597026"/>
              </a:xfrm>
            </p:grpSpPr>
            <p:sp>
              <p:nvSpPr>
                <p:cNvPr id="17" name="Freeform 356"/>
                <p:cNvSpPr/>
                <p:nvPr/>
              </p:nvSpPr>
              <p:spPr bwMode="auto">
                <a:xfrm>
                  <a:off x="5738813" y="6251575"/>
                  <a:ext cx="461963" cy="342900"/>
                </a:xfrm>
                <a:custGeom>
                  <a:avLst/>
                  <a:gdLst>
                    <a:gd name="T0" fmla="*/ 8 w 170"/>
                    <a:gd name="T1" fmla="*/ 111 h 126"/>
                    <a:gd name="T2" fmla="*/ 8 w 170"/>
                    <a:gd name="T3" fmla="*/ 111 h 126"/>
                    <a:gd name="T4" fmla="*/ 15 w 170"/>
                    <a:gd name="T5" fmla="*/ 76 h 126"/>
                    <a:gd name="T6" fmla="*/ 127 w 170"/>
                    <a:gd name="T7" fmla="*/ 7 h 126"/>
                    <a:gd name="T8" fmla="*/ 162 w 170"/>
                    <a:gd name="T9" fmla="*/ 14 h 126"/>
                    <a:gd name="T10" fmla="*/ 155 w 170"/>
                    <a:gd name="T11" fmla="*/ 49 h 126"/>
                    <a:gd name="T12" fmla="*/ 43 w 170"/>
                    <a:gd name="T13" fmla="*/ 119 h 126"/>
                    <a:gd name="T14" fmla="*/ 8 w 170"/>
                    <a:gd name="T15" fmla="*/ 1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0" h="126">
                      <a:moveTo>
                        <a:pt x="8" y="111"/>
                      </a:moveTo>
                      <a:cubicBezTo>
                        <a:pt x="8" y="111"/>
                        <a:pt x="8" y="111"/>
                        <a:pt x="8" y="111"/>
                      </a:cubicBezTo>
                      <a:cubicBezTo>
                        <a:pt x="0" y="100"/>
                        <a:pt x="3" y="84"/>
                        <a:pt x="15" y="76"/>
                      </a:cubicBezTo>
                      <a:cubicBezTo>
                        <a:pt x="127" y="7"/>
                        <a:pt x="127" y="7"/>
                        <a:pt x="127" y="7"/>
                      </a:cubicBezTo>
                      <a:cubicBezTo>
                        <a:pt x="139" y="0"/>
                        <a:pt x="154" y="3"/>
                        <a:pt x="162" y="14"/>
                      </a:cubicBezTo>
                      <a:cubicBezTo>
                        <a:pt x="170" y="26"/>
                        <a:pt x="167" y="41"/>
                        <a:pt x="155" y="49"/>
                      </a:cubicBezTo>
                      <a:cubicBezTo>
                        <a:pt x="43" y="119"/>
                        <a:pt x="43" y="119"/>
                        <a:pt x="43" y="119"/>
                      </a:cubicBezTo>
                      <a:cubicBezTo>
                        <a:pt x="31" y="126"/>
                        <a:pt x="15" y="123"/>
                        <a:pt x="8" y="111"/>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8" name="Freeform 357"/>
                <p:cNvSpPr/>
                <p:nvPr/>
              </p:nvSpPr>
              <p:spPr bwMode="auto">
                <a:xfrm>
                  <a:off x="5857876" y="6288088"/>
                  <a:ext cx="423863" cy="385763"/>
                </a:xfrm>
                <a:custGeom>
                  <a:avLst/>
                  <a:gdLst>
                    <a:gd name="T0" fmla="*/ 9 w 156"/>
                    <a:gd name="T1" fmla="*/ 131 h 142"/>
                    <a:gd name="T2" fmla="*/ 9 w 156"/>
                    <a:gd name="T3" fmla="*/ 131 h 142"/>
                    <a:gd name="T4" fmla="*/ 11 w 156"/>
                    <a:gd name="T5" fmla="*/ 95 h 142"/>
                    <a:gd name="T6" fmla="*/ 111 w 156"/>
                    <a:gd name="T7" fmla="*/ 9 h 142"/>
                    <a:gd name="T8" fmla="*/ 146 w 156"/>
                    <a:gd name="T9" fmla="*/ 11 h 142"/>
                    <a:gd name="T10" fmla="*/ 145 w 156"/>
                    <a:gd name="T11" fmla="*/ 46 h 142"/>
                    <a:gd name="T12" fmla="*/ 45 w 156"/>
                    <a:gd name="T13" fmla="*/ 133 h 142"/>
                    <a:gd name="T14" fmla="*/ 9 w 156"/>
                    <a:gd name="T15" fmla="*/ 131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42">
                      <a:moveTo>
                        <a:pt x="9" y="131"/>
                      </a:moveTo>
                      <a:cubicBezTo>
                        <a:pt x="9" y="131"/>
                        <a:pt x="9" y="131"/>
                        <a:pt x="9" y="131"/>
                      </a:cubicBezTo>
                      <a:cubicBezTo>
                        <a:pt x="0" y="121"/>
                        <a:pt x="0" y="105"/>
                        <a:pt x="11" y="95"/>
                      </a:cubicBezTo>
                      <a:cubicBezTo>
                        <a:pt x="111" y="9"/>
                        <a:pt x="111" y="9"/>
                        <a:pt x="111" y="9"/>
                      </a:cubicBezTo>
                      <a:cubicBezTo>
                        <a:pt x="121" y="0"/>
                        <a:pt x="137" y="0"/>
                        <a:pt x="146" y="11"/>
                      </a:cubicBezTo>
                      <a:cubicBezTo>
                        <a:pt x="156" y="21"/>
                        <a:pt x="155" y="37"/>
                        <a:pt x="145" y="46"/>
                      </a:cubicBezTo>
                      <a:cubicBezTo>
                        <a:pt x="45" y="133"/>
                        <a:pt x="45" y="133"/>
                        <a:pt x="45" y="133"/>
                      </a:cubicBezTo>
                      <a:cubicBezTo>
                        <a:pt x="34" y="142"/>
                        <a:pt x="18" y="141"/>
                        <a:pt x="9" y="131"/>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9" name="Freeform 358"/>
                <p:cNvSpPr/>
                <p:nvPr/>
              </p:nvSpPr>
              <p:spPr bwMode="auto">
                <a:xfrm>
                  <a:off x="5835651" y="6232525"/>
                  <a:ext cx="668338" cy="519113"/>
                </a:xfrm>
                <a:custGeom>
                  <a:avLst/>
                  <a:gdLst>
                    <a:gd name="T0" fmla="*/ 421 w 421"/>
                    <a:gd name="T1" fmla="*/ 286 h 327"/>
                    <a:gd name="T2" fmla="*/ 336 w 421"/>
                    <a:gd name="T3" fmla="*/ 19 h 327"/>
                    <a:gd name="T4" fmla="*/ 113 w 421"/>
                    <a:gd name="T5" fmla="*/ 0 h 327"/>
                    <a:gd name="T6" fmla="*/ 0 w 421"/>
                    <a:gd name="T7" fmla="*/ 93 h 327"/>
                    <a:gd name="T8" fmla="*/ 278 w 421"/>
                    <a:gd name="T9" fmla="*/ 327 h 327"/>
                    <a:gd name="T10" fmla="*/ 421 w 421"/>
                    <a:gd name="T11" fmla="*/ 286 h 327"/>
                  </a:gdLst>
                  <a:ahLst/>
                  <a:cxnLst>
                    <a:cxn ang="0">
                      <a:pos x="T0" y="T1"/>
                    </a:cxn>
                    <a:cxn ang="0">
                      <a:pos x="T2" y="T3"/>
                    </a:cxn>
                    <a:cxn ang="0">
                      <a:pos x="T4" y="T5"/>
                    </a:cxn>
                    <a:cxn ang="0">
                      <a:pos x="T6" y="T7"/>
                    </a:cxn>
                    <a:cxn ang="0">
                      <a:pos x="T8" y="T9"/>
                    </a:cxn>
                    <a:cxn ang="0">
                      <a:pos x="T10" y="T11"/>
                    </a:cxn>
                  </a:cxnLst>
                  <a:rect l="0" t="0" r="r" b="b"/>
                  <a:pathLst>
                    <a:path w="421" h="327">
                      <a:moveTo>
                        <a:pt x="421" y="286"/>
                      </a:moveTo>
                      <a:lnTo>
                        <a:pt x="336" y="19"/>
                      </a:lnTo>
                      <a:lnTo>
                        <a:pt x="113" y="0"/>
                      </a:lnTo>
                      <a:lnTo>
                        <a:pt x="0" y="93"/>
                      </a:lnTo>
                      <a:lnTo>
                        <a:pt x="278" y="327"/>
                      </a:lnTo>
                      <a:lnTo>
                        <a:pt x="421" y="286"/>
                      </a:ln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0" name="Freeform 359"/>
                <p:cNvSpPr/>
                <p:nvPr/>
              </p:nvSpPr>
              <p:spPr bwMode="auto">
                <a:xfrm>
                  <a:off x="5976938" y="6292850"/>
                  <a:ext cx="354013" cy="455613"/>
                </a:xfrm>
                <a:custGeom>
                  <a:avLst/>
                  <a:gdLst>
                    <a:gd name="T0" fmla="*/ 16 w 130"/>
                    <a:gd name="T1" fmla="*/ 160 h 168"/>
                    <a:gd name="T2" fmla="*/ 16 w 130"/>
                    <a:gd name="T3" fmla="*/ 160 h 168"/>
                    <a:gd name="T4" fmla="*/ 7 w 130"/>
                    <a:gd name="T5" fmla="*/ 126 h 168"/>
                    <a:gd name="T6" fmla="*/ 80 w 130"/>
                    <a:gd name="T7" fmla="*/ 15 h 168"/>
                    <a:gd name="T8" fmla="*/ 115 w 130"/>
                    <a:gd name="T9" fmla="*/ 7 h 168"/>
                    <a:gd name="T10" fmla="*/ 123 w 130"/>
                    <a:gd name="T11" fmla="*/ 42 h 168"/>
                    <a:gd name="T12" fmla="*/ 50 w 130"/>
                    <a:gd name="T13" fmla="*/ 152 h 168"/>
                    <a:gd name="T14" fmla="*/ 16 w 130"/>
                    <a:gd name="T15" fmla="*/ 160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68">
                      <a:moveTo>
                        <a:pt x="16" y="160"/>
                      </a:moveTo>
                      <a:cubicBezTo>
                        <a:pt x="16" y="160"/>
                        <a:pt x="16" y="160"/>
                        <a:pt x="16" y="160"/>
                      </a:cubicBezTo>
                      <a:cubicBezTo>
                        <a:pt x="4" y="153"/>
                        <a:pt x="0" y="137"/>
                        <a:pt x="7" y="126"/>
                      </a:cubicBezTo>
                      <a:cubicBezTo>
                        <a:pt x="80" y="15"/>
                        <a:pt x="80" y="15"/>
                        <a:pt x="80" y="15"/>
                      </a:cubicBezTo>
                      <a:cubicBezTo>
                        <a:pt x="88" y="4"/>
                        <a:pt x="103" y="0"/>
                        <a:pt x="115" y="7"/>
                      </a:cubicBezTo>
                      <a:cubicBezTo>
                        <a:pt x="127" y="14"/>
                        <a:pt x="130" y="30"/>
                        <a:pt x="123" y="42"/>
                      </a:cubicBezTo>
                      <a:cubicBezTo>
                        <a:pt x="50" y="152"/>
                        <a:pt x="50" y="152"/>
                        <a:pt x="50" y="152"/>
                      </a:cubicBezTo>
                      <a:cubicBezTo>
                        <a:pt x="43" y="164"/>
                        <a:pt x="27" y="168"/>
                        <a:pt x="16" y="160"/>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1" name="Freeform 360"/>
                <p:cNvSpPr/>
                <p:nvPr/>
              </p:nvSpPr>
              <p:spPr bwMode="auto">
                <a:xfrm>
                  <a:off x="6099176" y="6553200"/>
                  <a:ext cx="500063" cy="454025"/>
                </a:xfrm>
                <a:custGeom>
                  <a:avLst/>
                  <a:gdLst>
                    <a:gd name="T0" fmla="*/ 128 w 184"/>
                    <a:gd name="T1" fmla="*/ 14 h 167"/>
                    <a:gd name="T2" fmla="*/ 159 w 184"/>
                    <a:gd name="T3" fmla="*/ 139 h 167"/>
                    <a:gd name="T4" fmla="*/ 43 w 184"/>
                    <a:gd name="T5" fmla="*/ 129 h 167"/>
                    <a:gd name="T6" fmla="*/ 13 w 184"/>
                    <a:gd name="T7" fmla="*/ 29 h 167"/>
                    <a:gd name="T8" fmla="*/ 128 w 184"/>
                    <a:gd name="T9" fmla="*/ 14 h 167"/>
                  </a:gdLst>
                  <a:ahLst/>
                  <a:cxnLst>
                    <a:cxn ang="0">
                      <a:pos x="T0" y="T1"/>
                    </a:cxn>
                    <a:cxn ang="0">
                      <a:pos x="T2" y="T3"/>
                    </a:cxn>
                    <a:cxn ang="0">
                      <a:pos x="T4" y="T5"/>
                    </a:cxn>
                    <a:cxn ang="0">
                      <a:pos x="T6" y="T7"/>
                    </a:cxn>
                    <a:cxn ang="0">
                      <a:pos x="T8" y="T9"/>
                    </a:cxn>
                  </a:cxnLst>
                  <a:rect l="0" t="0" r="r" b="b"/>
                  <a:pathLst>
                    <a:path w="184" h="167">
                      <a:moveTo>
                        <a:pt x="128" y="14"/>
                      </a:moveTo>
                      <a:cubicBezTo>
                        <a:pt x="179" y="28"/>
                        <a:pt x="184" y="110"/>
                        <a:pt x="159" y="139"/>
                      </a:cubicBezTo>
                      <a:cubicBezTo>
                        <a:pt x="135" y="167"/>
                        <a:pt x="85" y="162"/>
                        <a:pt x="43" y="129"/>
                      </a:cubicBezTo>
                      <a:cubicBezTo>
                        <a:pt x="1" y="97"/>
                        <a:pt x="0" y="44"/>
                        <a:pt x="13" y="29"/>
                      </a:cubicBezTo>
                      <a:cubicBezTo>
                        <a:pt x="26" y="15"/>
                        <a:pt x="78" y="0"/>
                        <a:pt x="128" y="14"/>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2" name="Freeform 361"/>
                <p:cNvSpPr/>
                <p:nvPr/>
              </p:nvSpPr>
              <p:spPr bwMode="auto">
                <a:xfrm>
                  <a:off x="6308726" y="6173788"/>
                  <a:ext cx="266700" cy="596900"/>
                </a:xfrm>
                <a:custGeom>
                  <a:avLst/>
                  <a:gdLst>
                    <a:gd name="T0" fmla="*/ 83 w 98"/>
                    <a:gd name="T1" fmla="*/ 213 h 220"/>
                    <a:gd name="T2" fmla="*/ 83 w 98"/>
                    <a:gd name="T3" fmla="*/ 213 h 220"/>
                    <a:gd name="T4" fmla="*/ 49 w 98"/>
                    <a:gd name="T5" fmla="*/ 203 h 220"/>
                    <a:gd name="T6" fmla="*/ 4 w 98"/>
                    <a:gd name="T7" fmla="*/ 40 h 220"/>
                    <a:gd name="T8" fmla="*/ 14 w 98"/>
                    <a:gd name="T9" fmla="*/ 6 h 220"/>
                    <a:gd name="T10" fmla="*/ 49 w 98"/>
                    <a:gd name="T11" fmla="*/ 17 h 220"/>
                    <a:gd name="T12" fmla="*/ 94 w 98"/>
                    <a:gd name="T13" fmla="*/ 179 h 220"/>
                    <a:gd name="T14" fmla="*/ 83 w 98"/>
                    <a:gd name="T15" fmla="*/ 213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220">
                      <a:moveTo>
                        <a:pt x="83" y="213"/>
                      </a:moveTo>
                      <a:cubicBezTo>
                        <a:pt x="83" y="213"/>
                        <a:pt x="83" y="213"/>
                        <a:pt x="83" y="213"/>
                      </a:cubicBezTo>
                      <a:cubicBezTo>
                        <a:pt x="71" y="220"/>
                        <a:pt x="53" y="216"/>
                        <a:pt x="49" y="203"/>
                      </a:cubicBezTo>
                      <a:cubicBezTo>
                        <a:pt x="4" y="40"/>
                        <a:pt x="4" y="40"/>
                        <a:pt x="4" y="40"/>
                      </a:cubicBezTo>
                      <a:cubicBezTo>
                        <a:pt x="0" y="27"/>
                        <a:pt x="2" y="12"/>
                        <a:pt x="14" y="6"/>
                      </a:cubicBezTo>
                      <a:cubicBezTo>
                        <a:pt x="27" y="0"/>
                        <a:pt x="42" y="4"/>
                        <a:pt x="49" y="17"/>
                      </a:cubicBezTo>
                      <a:cubicBezTo>
                        <a:pt x="94" y="179"/>
                        <a:pt x="94" y="179"/>
                        <a:pt x="94" y="179"/>
                      </a:cubicBezTo>
                      <a:cubicBezTo>
                        <a:pt x="98" y="193"/>
                        <a:pt x="96" y="207"/>
                        <a:pt x="83" y="213"/>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3" name="Freeform 362"/>
                <p:cNvSpPr/>
                <p:nvPr/>
              </p:nvSpPr>
              <p:spPr bwMode="auto">
                <a:xfrm>
                  <a:off x="6007101" y="6127750"/>
                  <a:ext cx="439738" cy="198438"/>
                </a:xfrm>
                <a:custGeom>
                  <a:avLst/>
                  <a:gdLst>
                    <a:gd name="T0" fmla="*/ 3 w 162"/>
                    <a:gd name="T1" fmla="*/ 22 h 73"/>
                    <a:gd name="T2" fmla="*/ 3 w 162"/>
                    <a:gd name="T3" fmla="*/ 22 h 73"/>
                    <a:gd name="T4" fmla="*/ 33 w 162"/>
                    <a:gd name="T5" fmla="*/ 2 h 73"/>
                    <a:gd name="T6" fmla="*/ 140 w 162"/>
                    <a:gd name="T7" fmla="*/ 20 h 73"/>
                    <a:gd name="T8" fmla="*/ 160 w 162"/>
                    <a:gd name="T9" fmla="*/ 50 h 73"/>
                    <a:gd name="T10" fmla="*/ 130 w 162"/>
                    <a:gd name="T11" fmla="*/ 70 h 73"/>
                    <a:gd name="T12" fmla="*/ 23 w 162"/>
                    <a:gd name="T13" fmla="*/ 52 h 73"/>
                    <a:gd name="T14" fmla="*/ 3 w 162"/>
                    <a:gd name="T15" fmla="*/ 22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73">
                      <a:moveTo>
                        <a:pt x="3" y="22"/>
                      </a:moveTo>
                      <a:cubicBezTo>
                        <a:pt x="3" y="22"/>
                        <a:pt x="3" y="22"/>
                        <a:pt x="3" y="22"/>
                      </a:cubicBezTo>
                      <a:cubicBezTo>
                        <a:pt x="6" y="8"/>
                        <a:pt x="19" y="0"/>
                        <a:pt x="33" y="2"/>
                      </a:cubicBezTo>
                      <a:cubicBezTo>
                        <a:pt x="140" y="20"/>
                        <a:pt x="140" y="20"/>
                        <a:pt x="140" y="20"/>
                      </a:cubicBezTo>
                      <a:cubicBezTo>
                        <a:pt x="154" y="23"/>
                        <a:pt x="162" y="37"/>
                        <a:pt x="160" y="50"/>
                      </a:cubicBezTo>
                      <a:cubicBezTo>
                        <a:pt x="157" y="64"/>
                        <a:pt x="143" y="73"/>
                        <a:pt x="130" y="70"/>
                      </a:cubicBezTo>
                      <a:cubicBezTo>
                        <a:pt x="23" y="52"/>
                        <a:pt x="23" y="52"/>
                        <a:pt x="23" y="52"/>
                      </a:cubicBezTo>
                      <a:cubicBezTo>
                        <a:pt x="9" y="49"/>
                        <a:pt x="0" y="36"/>
                        <a:pt x="3" y="22"/>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4" name="Freeform 363"/>
                <p:cNvSpPr/>
                <p:nvPr/>
              </p:nvSpPr>
              <p:spPr bwMode="auto">
                <a:xfrm>
                  <a:off x="5667376" y="6124575"/>
                  <a:ext cx="481013" cy="309563"/>
                </a:xfrm>
                <a:custGeom>
                  <a:avLst/>
                  <a:gdLst>
                    <a:gd name="T0" fmla="*/ 6 w 177"/>
                    <a:gd name="T1" fmla="*/ 97 h 114"/>
                    <a:gd name="T2" fmla="*/ 6 w 177"/>
                    <a:gd name="T3" fmla="*/ 97 h 114"/>
                    <a:gd name="T4" fmla="*/ 17 w 177"/>
                    <a:gd name="T5" fmla="*/ 63 h 114"/>
                    <a:gd name="T6" fmla="*/ 136 w 177"/>
                    <a:gd name="T7" fmla="*/ 6 h 114"/>
                    <a:gd name="T8" fmla="*/ 170 w 177"/>
                    <a:gd name="T9" fmla="*/ 17 h 114"/>
                    <a:gd name="T10" fmla="*/ 159 w 177"/>
                    <a:gd name="T11" fmla="*/ 51 h 114"/>
                    <a:gd name="T12" fmla="*/ 40 w 177"/>
                    <a:gd name="T13" fmla="*/ 108 h 114"/>
                    <a:gd name="T14" fmla="*/ 6 w 177"/>
                    <a:gd name="T15" fmla="*/ 97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 h="114">
                      <a:moveTo>
                        <a:pt x="6" y="97"/>
                      </a:moveTo>
                      <a:cubicBezTo>
                        <a:pt x="6" y="97"/>
                        <a:pt x="6" y="97"/>
                        <a:pt x="6" y="97"/>
                      </a:cubicBezTo>
                      <a:cubicBezTo>
                        <a:pt x="0" y="85"/>
                        <a:pt x="4" y="69"/>
                        <a:pt x="17" y="63"/>
                      </a:cubicBezTo>
                      <a:cubicBezTo>
                        <a:pt x="136" y="6"/>
                        <a:pt x="136" y="6"/>
                        <a:pt x="136" y="6"/>
                      </a:cubicBezTo>
                      <a:cubicBezTo>
                        <a:pt x="149" y="0"/>
                        <a:pt x="164" y="5"/>
                        <a:pt x="170" y="17"/>
                      </a:cubicBezTo>
                      <a:cubicBezTo>
                        <a:pt x="177" y="29"/>
                        <a:pt x="172" y="45"/>
                        <a:pt x="159" y="51"/>
                      </a:cubicBezTo>
                      <a:cubicBezTo>
                        <a:pt x="40" y="108"/>
                        <a:pt x="40" y="108"/>
                        <a:pt x="40" y="108"/>
                      </a:cubicBezTo>
                      <a:cubicBezTo>
                        <a:pt x="28" y="114"/>
                        <a:pt x="12" y="109"/>
                        <a:pt x="6" y="97"/>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5" name="Freeform 364"/>
                <p:cNvSpPr/>
                <p:nvPr/>
              </p:nvSpPr>
              <p:spPr bwMode="auto">
                <a:xfrm>
                  <a:off x="6037263" y="6300788"/>
                  <a:ext cx="466725" cy="511175"/>
                </a:xfrm>
                <a:custGeom>
                  <a:avLst/>
                  <a:gdLst>
                    <a:gd name="T0" fmla="*/ 74 w 172"/>
                    <a:gd name="T1" fmla="*/ 0 h 188"/>
                    <a:gd name="T2" fmla="*/ 60 w 172"/>
                    <a:gd name="T3" fmla="*/ 106 h 188"/>
                    <a:gd name="T4" fmla="*/ 131 w 172"/>
                    <a:gd name="T5" fmla="*/ 188 h 188"/>
                    <a:gd name="T6" fmla="*/ 172 w 172"/>
                    <a:gd name="T7" fmla="*/ 98 h 188"/>
                    <a:gd name="T8" fmla="*/ 74 w 172"/>
                    <a:gd name="T9" fmla="*/ 0 h 188"/>
                  </a:gdLst>
                  <a:ahLst/>
                  <a:cxnLst>
                    <a:cxn ang="0">
                      <a:pos x="T0" y="T1"/>
                    </a:cxn>
                    <a:cxn ang="0">
                      <a:pos x="T2" y="T3"/>
                    </a:cxn>
                    <a:cxn ang="0">
                      <a:pos x="T4" y="T5"/>
                    </a:cxn>
                    <a:cxn ang="0">
                      <a:pos x="T6" y="T7"/>
                    </a:cxn>
                    <a:cxn ang="0">
                      <a:pos x="T8" y="T9"/>
                    </a:cxn>
                  </a:cxnLst>
                  <a:rect l="0" t="0" r="r" b="b"/>
                  <a:pathLst>
                    <a:path w="172" h="188">
                      <a:moveTo>
                        <a:pt x="74" y="0"/>
                      </a:moveTo>
                      <a:cubicBezTo>
                        <a:pt x="83" y="22"/>
                        <a:pt x="120" y="110"/>
                        <a:pt x="60" y="106"/>
                      </a:cubicBezTo>
                      <a:cubicBezTo>
                        <a:pt x="0" y="103"/>
                        <a:pt x="131" y="188"/>
                        <a:pt x="131" y="188"/>
                      </a:cubicBezTo>
                      <a:cubicBezTo>
                        <a:pt x="172" y="98"/>
                        <a:pt x="172" y="98"/>
                        <a:pt x="172" y="98"/>
                      </a:cubicBezTo>
                      <a:cubicBezTo>
                        <a:pt x="172" y="98"/>
                        <a:pt x="158" y="7"/>
                        <a:pt x="74" y="0"/>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6" name="Freeform 365"/>
                <p:cNvSpPr/>
                <p:nvPr/>
              </p:nvSpPr>
              <p:spPr bwMode="auto">
                <a:xfrm>
                  <a:off x="5551488" y="6391275"/>
                  <a:ext cx="92075" cy="57150"/>
                </a:xfrm>
                <a:custGeom>
                  <a:avLst/>
                  <a:gdLst>
                    <a:gd name="T0" fmla="*/ 32 w 34"/>
                    <a:gd name="T1" fmla="*/ 0 h 21"/>
                    <a:gd name="T2" fmla="*/ 4 w 34"/>
                    <a:gd name="T3" fmla="*/ 11 h 21"/>
                    <a:gd name="T4" fmla="*/ 5 w 34"/>
                    <a:gd name="T5" fmla="*/ 16 h 21"/>
                    <a:gd name="T6" fmla="*/ 34 w 34"/>
                    <a:gd name="T7" fmla="*/ 21 h 21"/>
                    <a:gd name="T8" fmla="*/ 32 w 34"/>
                    <a:gd name="T9" fmla="*/ 0 h 21"/>
                  </a:gdLst>
                  <a:ahLst/>
                  <a:cxnLst>
                    <a:cxn ang="0">
                      <a:pos x="T0" y="T1"/>
                    </a:cxn>
                    <a:cxn ang="0">
                      <a:pos x="T2" y="T3"/>
                    </a:cxn>
                    <a:cxn ang="0">
                      <a:pos x="T4" y="T5"/>
                    </a:cxn>
                    <a:cxn ang="0">
                      <a:pos x="T6" y="T7"/>
                    </a:cxn>
                    <a:cxn ang="0">
                      <a:pos x="T8" y="T9"/>
                    </a:cxn>
                  </a:cxnLst>
                  <a:rect l="0" t="0" r="r" b="b"/>
                  <a:pathLst>
                    <a:path w="34" h="21">
                      <a:moveTo>
                        <a:pt x="32" y="0"/>
                      </a:moveTo>
                      <a:cubicBezTo>
                        <a:pt x="4" y="11"/>
                        <a:pt x="4" y="11"/>
                        <a:pt x="4" y="11"/>
                      </a:cubicBezTo>
                      <a:cubicBezTo>
                        <a:pt x="0" y="12"/>
                        <a:pt x="0" y="15"/>
                        <a:pt x="5" y="16"/>
                      </a:cubicBezTo>
                      <a:cubicBezTo>
                        <a:pt x="34" y="21"/>
                        <a:pt x="34" y="21"/>
                        <a:pt x="34" y="21"/>
                      </a:cubicBezTo>
                      <a:lnTo>
                        <a:pt x="32" y="0"/>
                      </a:lnTo>
                      <a:close/>
                    </a:path>
                  </a:pathLst>
                </a:custGeom>
                <a:solidFill>
                  <a:srgbClr val="26697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27" name="Freeform 367"/>
                <p:cNvSpPr/>
                <p:nvPr/>
              </p:nvSpPr>
              <p:spPr bwMode="auto">
                <a:xfrm>
                  <a:off x="5613401" y="6240463"/>
                  <a:ext cx="1209675" cy="227013"/>
                </a:xfrm>
                <a:custGeom>
                  <a:avLst/>
                  <a:gdLst>
                    <a:gd name="T0" fmla="*/ 0 w 762"/>
                    <a:gd name="T1" fmla="*/ 91 h 143"/>
                    <a:gd name="T2" fmla="*/ 755 w 762"/>
                    <a:gd name="T3" fmla="*/ 0 h 143"/>
                    <a:gd name="T4" fmla="*/ 762 w 762"/>
                    <a:gd name="T5" fmla="*/ 52 h 143"/>
                    <a:gd name="T6" fmla="*/ 5 w 762"/>
                    <a:gd name="T7" fmla="*/ 143 h 143"/>
                    <a:gd name="T8" fmla="*/ 0 w 762"/>
                    <a:gd name="T9" fmla="*/ 91 h 143"/>
                  </a:gdLst>
                  <a:ahLst/>
                  <a:cxnLst>
                    <a:cxn ang="0">
                      <a:pos x="T0" y="T1"/>
                    </a:cxn>
                    <a:cxn ang="0">
                      <a:pos x="T2" y="T3"/>
                    </a:cxn>
                    <a:cxn ang="0">
                      <a:pos x="T4" y="T5"/>
                    </a:cxn>
                    <a:cxn ang="0">
                      <a:pos x="T6" y="T7"/>
                    </a:cxn>
                    <a:cxn ang="0">
                      <a:pos x="T8" y="T9"/>
                    </a:cxn>
                  </a:cxnLst>
                  <a:rect l="0" t="0" r="r" b="b"/>
                  <a:pathLst>
                    <a:path w="762" h="143">
                      <a:moveTo>
                        <a:pt x="0" y="91"/>
                      </a:moveTo>
                      <a:lnTo>
                        <a:pt x="755" y="0"/>
                      </a:lnTo>
                      <a:lnTo>
                        <a:pt x="762" y="52"/>
                      </a:lnTo>
                      <a:lnTo>
                        <a:pt x="5" y="143"/>
                      </a:lnTo>
                      <a:lnTo>
                        <a:pt x="0" y="91"/>
                      </a:lnTo>
                      <a:close/>
                    </a:path>
                  </a:pathLst>
                </a:custGeom>
                <a:solidFill>
                  <a:schemeClr val="accent1"/>
                </a:solidFill>
                <a:ln>
                  <a:noFill/>
                </a:ln>
              </p:spPr>
              <p:txBody>
                <a:bodyPr vert="horz" wrap="square" lIns="68580" tIns="34290" rIns="68580" bIns="34290" numCol="1" anchor="t" anchorCtr="0" compatLnSpc="1"/>
                <a:lstStyle/>
                <a:p>
                  <a:endParaRPr lang="en-US" sz="1350">
                    <a:cs typeface="+mn-ea"/>
                    <a:sym typeface="+mn-lt"/>
                  </a:endParaRPr>
                </a:p>
              </p:txBody>
            </p:sp>
            <p:sp>
              <p:nvSpPr>
                <p:cNvPr id="28" name="Freeform 368"/>
                <p:cNvSpPr/>
                <p:nvPr/>
              </p:nvSpPr>
              <p:spPr bwMode="auto">
                <a:xfrm>
                  <a:off x="5616576" y="6281738"/>
                  <a:ext cx="1206500" cy="185738"/>
                </a:xfrm>
                <a:custGeom>
                  <a:avLst/>
                  <a:gdLst>
                    <a:gd name="T0" fmla="*/ 756 w 760"/>
                    <a:gd name="T1" fmla="*/ 0 h 117"/>
                    <a:gd name="T2" fmla="*/ 760 w 760"/>
                    <a:gd name="T3" fmla="*/ 26 h 117"/>
                    <a:gd name="T4" fmla="*/ 3 w 760"/>
                    <a:gd name="T5" fmla="*/ 117 h 117"/>
                    <a:gd name="T6" fmla="*/ 0 w 760"/>
                    <a:gd name="T7" fmla="*/ 91 h 117"/>
                    <a:gd name="T8" fmla="*/ 756 w 760"/>
                    <a:gd name="T9" fmla="*/ 0 h 117"/>
                  </a:gdLst>
                  <a:ahLst/>
                  <a:cxnLst>
                    <a:cxn ang="0">
                      <a:pos x="T0" y="T1"/>
                    </a:cxn>
                    <a:cxn ang="0">
                      <a:pos x="T2" y="T3"/>
                    </a:cxn>
                    <a:cxn ang="0">
                      <a:pos x="T4" y="T5"/>
                    </a:cxn>
                    <a:cxn ang="0">
                      <a:pos x="T6" y="T7"/>
                    </a:cxn>
                    <a:cxn ang="0">
                      <a:pos x="T8" y="T9"/>
                    </a:cxn>
                  </a:cxnLst>
                  <a:rect l="0" t="0" r="r" b="b"/>
                  <a:pathLst>
                    <a:path w="760" h="117">
                      <a:moveTo>
                        <a:pt x="756" y="0"/>
                      </a:moveTo>
                      <a:lnTo>
                        <a:pt x="760" y="26"/>
                      </a:lnTo>
                      <a:lnTo>
                        <a:pt x="3" y="117"/>
                      </a:lnTo>
                      <a:lnTo>
                        <a:pt x="0" y="91"/>
                      </a:lnTo>
                      <a:lnTo>
                        <a:pt x="756"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cs typeface="+mn-ea"/>
                    <a:sym typeface="+mn-lt"/>
                  </a:endParaRPr>
                </a:p>
              </p:txBody>
            </p:sp>
            <p:sp>
              <p:nvSpPr>
                <p:cNvPr id="29" name="Freeform 369"/>
                <p:cNvSpPr/>
                <p:nvPr/>
              </p:nvSpPr>
              <p:spPr bwMode="auto">
                <a:xfrm>
                  <a:off x="6265863" y="6578600"/>
                  <a:ext cx="398463" cy="420688"/>
                </a:xfrm>
                <a:custGeom>
                  <a:avLst/>
                  <a:gdLst>
                    <a:gd name="T0" fmla="*/ 154 w 251"/>
                    <a:gd name="T1" fmla="*/ 0 h 265"/>
                    <a:gd name="T2" fmla="*/ 0 w 251"/>
                    <a:gd name="T3" fmla="*/ 155 h 265"/>
                    <a:gd name="T4" fmla="*/ 80 w 251"/>
                    <a:gd name="T5" fmla="*/ 265 h 265"/>
                    <a:gd name="T6" fmla="*/ 251 w 251"/>
                    <a:gd name="T7" fmla="*/ 126 h 265"/>
                    <a:gd name="T8" fmla="*/ 154 w 251"/>
                    <a:gd name="T9" fmla="*/ 0 h 265"/>
                  </a:gdLst>
                  <a:ahLst/>
                  <a:cxnLst>
                    <a:cxn ang="0">
                      <a:pos x="T0" y="T1"/>
                    </a:cxn>
                    <a:cxn ang="0">
                      <a:pos x="T2" y="T3"/>
                    </a:cxn>
                    <a:cxn ang="0">
                      <a:pos x="T4" y="T5"/>
                    </a:cxn>
                    <a:cxn ang="0">
                      <a:pos x="T6" y="T7"/>
                    </a:cxn>
                    <a:cxn ang="0">
                      <a:pos x="T8" y="T9"/>
                    </a:cxn>
                  </a:cxnLst>
                  <a:rect l="0" t="0" r="r" b="b"/>
                  <a:pathLst>
                    <a:path w="251" h="265">
                      <a:moveTo>
                        <a:pt x="154" y="0"/>
                      </a:moveTo>
                      <a:lnTo>
                        <a:pt x="0" y="155"/>
                      </a:lnTo>
                      <a:lnTo>
                        <a:pt x="80" y="265"/>
                      </a:lnTo>
                      <a:lnTo>
                        <a:pt x="251" y="126"/>
                      </a:lnTo>
                      <a:lnTo>
                        <a:pt x="154" y="0"/>
                      </a:ln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30" name="Freeform 370"/>
                <p:cNvSpPr/>
                <p:nvPr/>
              </p:nvSpPr>
              <p:spPr bwMode="auto">
                <a:xfrm>
                  <a:off x="6323013" y="6727825"/>
                  <a:ext cx="474663" cy="431800"/>
                </a:xfrm>
                <a:custGeom>
                  <a:avLst/>
                  <a:gdLst>
                    <a:gd name="T0" fmla="*/ 219 w 299"/>
                    <a:gd name="T1" fmla="*/ 0 h 272"/>
                    <a:gd name="T2" fmla="*/ 0 w 299"/>
                    <a:gd name="T3" fmla="*/ 176 h 272"/>
                    <a:gd name="T4" fmla="*/ 80 w 299"/>
                    <a:gd name="T5" fmla="*/ 272 h 272"/>
                    <a:gd name="T6" fmla="*/ 299 w 299"/>
                    <a:gd name="T7" fmla="*/ 97 h 272"/>
                    <a:gd name="T8" fmla="*/ 219 w 299"/>
                    <a:gd name="T9" fmla="*/ 0 h 272"/>
                  </a:gdLst>
                  <a:ahLst/>
                  <a:cxnLst>
                    <a:cxn ang="0">
                      <a:pos x="T0" y="T1"/>
                    </a:cxn>
                    <a:cxn ang="0">
                      <a:pos x="T2" y="T3"/>
                    </a:cxn>
                    <a:cxn ang="0">
                      <a:pos x="T4" y="T5"/>
                    </a:cxn>
                    <a:cxn ang="0">
                      <a:pos x="T6" y="T7"/>
                    </a:cxn>
                    <a:cxn ang="0">
                      <a:pos x="T8" y="T9"/>
                    </a:cxn>
                  </a:cxnLst>
                  <a:rect l="0" t="0" r="r" b="b"/>
                  <a:pathLst>
                    <a:path w="299" h="272">
                      <a:moveTo>
                        <a:pt x="219" y="0"/>
                      </a:moveTo>
                      <a:lnTo>
                        <a:pt x="0" y="176"/>
                      </a:lnTo>
                      <a:lnTo>
                        <a:pt x="80" y="272"/>
                      </a:lnTo>
                      <a:lnTo>
                        <a:pt x="299" y="97"/>
                      </a:lnTo>
                      <a:lnTo>
                        <a:pt x="21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31" name="Freeform 371"/>
                <p:cNvSpPr/>
                <p:nvPr/>
              </p:nvSpPr>
              <p:spPr bwMode="auto">
                <a:xfrm>
                  <a:off x="6415088" y="6850063"/>
                  <a:ext cx="1169988" cy="871538"/>
                </a:xfrm>
                <a:custGeom>
                  <a:avLst/>
                  <a:gdLst>
                    <a:gd name="T0" fmla="*/ 269 w 737"/>
                    <a:gd name="T1" fmla="*/ 549 h 549"/>
                    <a:gd name="T2" fmla="*/ 0 w 737"/>
                    <a:gd name="T3" fmla="*/ 210 h 549"/>
                    <a:gd name="T4" fmla="*/ 263 w 737"/>
                    <a:gd name="T5" fmla="*/ 0 h 549"/>
                    <a:gd name="T6" fmla="*/ 737 w 737"/>
                    <a:gd name="T7" fmla="*/ 549 h 549"/>
                    <a:gd name="T8" fmla="*/ 269 w 737"/>
                    <a:gd name="T9" fmla="*/ 549 h 549"/>
                  </a:gdLst>
                  <a:ahLst/>
                  <a:cxnLst>
                    <a:cxn ang="0">
                      <a:pos x="T0" y="T1"/>
                    </a:cxn>
                    <a:cxn ang="0">
                      <a:pos x="T2" y="T3"/>
                    </a:cxn>
                    <a:cxn ang="0">
                      <a:pos x="T4" y="T5"/>
                    </a:cxn>
                    <a:cxn ang="0">
                      <a:pos x="T6" y="T7"/>
                    </a:cxn>
                    <a:cxn ang="0">
                      <a:pos x="T8" y="T9"/>
                    </a:cxn>
                  </a:cxnLst>
                  <a:rect l="0" t="0" r="r" b="b"/>
                  <a:pathLst>
                    <a:path w="737" h="549">
                      <a:moveTo>
                        <a:pt x="269" y="549"/>
                      </a:moveTo>
                      <a:lnTo>
                        <a:pt x="0" y="210"/>
                      </a:lnTo>
                      <a:lnTo>
                        <a:pt x="263" y="0"/>
                      </a:lnTo>
                      <a:lnTo>
                        <a:pt x="737" y="549"/>
                      </a:lnTo>
                      <a:lnTo>
                        <a:pt x="269" y="549"/>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32" name="Freeform 372"/>
                <p:cNvSpPr/>
                <p:nvPr/>
              </p:nvSpPr>
              <p:spPr bwMode="auto">
                <a:xfrm>
                  <a:off x="5762626" y="6338888"/>
                  <a:ext cx="508000" cy="420688"/>
                </a:xfrm>
                <a:custGeom>
                  <a:avLst/>
                  <a:gdLst>
                    <a:gd name="T0" fmla="*/ 178 w 187"/>
                    <a:gd name="T1" fmla="*/ 136 h 155"/>
                    <a:gd name="T2" fmla="*/ 178 w 187"/>
                    <a:gd name="T3" fmla="*/ 136 h 155"/>
                    <a:gd name="T4" fmla="*/ 137 w 187"/>
                    <a:gd name="T5" fmla="*/ 146 h 155"/>
                    <a:gd name="T6" fmla="*/ 18 w 187"/>
                    <a:gd name="T7" fmla="*/ 59 h 155"/>
                    <a:gd name="T8" fmla="*/ 9 w 187"/>
                    <a:gd name="T9" fmla="*/ 18 h 155"/>
                    <a:gd name="T10" fmla="*/ 50 w 187"/>
                    <a:gd name="T11" fmla="*/ 9 h 155"/>
                    <a:gd name="T12" fmla="*/ 169 w 187"/>
                    <a:gd name="T13" fmla="*/ 95 h 155"/>
                    <a:gd name="T14" fmla="*/ 178 w 187"/>
                    <a:gd name="T15" fmla="*/ 136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55">
                      <a:moveTo>
                        <a:pt x="178" y="136"/>
                      </a:moveTo>
                      <a:cubicBezTo>
                        <a:pt x="178" y="136"/>
                        <a:pt x="178" y="136"/>
                        <a:pt x="178" y="136"/>
                      </a:cubicBezTo>
                      <a:cubicBezTo>
                        <a:pt x="169" y="150"/>
                        <a:pt x="150" y="155"/>
                        <a:pt x="137" y="146"/>
                      </a:cubicBezTo>
                      <a:cubicBezTo>
                        <a:pt x="18" y="59"/>
                        <a:pt x="18" y="59"/>
                        <a:pt x="18" y="59"/>
                      </a:cubicBezTo>
                      <a:cubicBezTo>
                        <a:pt x="5" y="50"/>
                        <a:pt x="0" y="32"/>
                        <a:pt x="9" y="18"/>
                      </a:cubicBezTo>
                      <a:cubicBezTo>
                        <a:pt x="17" y="5"/>
                        <a:pt x="36" y="0"/>
                        <a:pt x="50" y="9"/>
                      </a:cubicBezTo>
                      <a:cubicBezTo>
                        <a:pt x="169" y="95"/>
                        <a:pt x="169" y="95"/>
                        <a:pt x="169" y="95"/>
                      </a:cubicBezTo>
                      <a:cubicBezTo>
                        <a:pt x="182" y="105"/>
                        <a:pt x="187" y="122"/>
                        <a:pt x="178" y="136"/>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33" name="Freeform 373"/>
                <p:cNvSpPr/>
                <p:nvPr/>
              </p:nvSpPr>
              <p:spPr bwMode="auto">
                <a:xfrm>
                  <a:off x="6540501" y="6189663"/>
                  <a:ext cx="317500" cy="117475"/>
                </a:xfrm>
                <a:custGeom>
                  <a:avLst/>
                  <a:gdLst>
                    <a:gd name="T0" fmla="*/ 0 w 200"/>
                    <a:gd name="T1" fmla="*/ 32 h 74"/>
                    <a:gd name="T2" fmla="*/ 190 w 200"/>
                    <a:gd name="T3" fmla="*/ 0 h 74"/>
                    <a:gd name="T4" fmla="*/ 200 w 200"/>
                    <a:gd name="T5" fmla="*/ 72 h 74"/>
                    <a:gd name="T6" fmla="*/ 190 w 200"/>
                    <a:gd name="T7" fmla="*/ 74 h 74"/>
                    <a:gd name="T8" fmla="*/ 181 w 200"/>
                    <a:gd name="T9" fmla="*/ 10 h 74"/>
                    <a:gd name="T10" fmla="*/ 0 w 200"/>
                    <a:gd name="T11" fmla="*/ 43 h 74"/>
                    <a:gd name="T12" fmla="*/ 0 w 200"/>
                    <a:gd name="T13" fmla="*/ 32 h 74"/>
                  </a:gdLst>
                  <a:ahLst/>
                  <a:cxnLst>
                    <a:cxn ang="0">
                      <a:pos x="T0" y="T1"/>
                    </a:cxn>
                    <a:cxn ang="0">
                      <a:pos x="T2" y="T3"/>
                    </a:cxn>
                    <a:cxn ang="0">
                      <a:pos x="T4" y="T5"/>
                    </a:cxn>
                    <a:cxn ang="0">
                      <a:pos x="T6" y="T7"/>
                    </a:cxn>
                    <a:cxn ang="0">
                      <a:pos x="T8" y="T9"/>
                    </a:cxn>
                    <a:cxn ang="0">
                      <a:pos x="T10" y="T11"/>
                    </a:cxn>
                    <a:cxn ang="0">
                      <a:pos x="T12" y="T13"/>
                    </a:cxn>
                  </a:cxnLst>
                  <a:rect l="0" t="0" r="r" b="b"/>
                  <a:pathLst>
                    <a:path w="200" h="74">
                      <a:moveTo>
                        <a:pt x="0" y="32"/>
                      </a:moveTo>
                      <a:lnTo>
                        <a:pt x="190" y="0"/>
                      </a:lnTo>
                      <a:lnTo>
                        <a:pt x="200" y="72"/>
                      </a:lnTo>
                      <a:lnTo>
                        <a:pt x="190" y="74"/>
                      </a:lnTo>
                      <a:lnTo>
                        <a:pt x="181" y="10"/>
                      </a:lnTo>
                      <a:lnTo>
                        <a:pt x="0" y="43"/>
                      </a:ln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34" name="Freeform 374"/>
                <p:cNvSpPr/>
                <p:nvPr/>
              </p:nvSpPr>
              <p:spPr bwMode="auto">
                <a:xfrm>
                  <a:off x="6510338" y="6216650"/>
                  <a:ext cx="374650" cy="157163"/>
                </a:xfrm>
                <a:custGeom>
                  <a:avLst/>
                  <a:gdLst>
                    <a:gd name="T0" fmla="*/ 0 w 236"/>
                    <a:gd name="T1" fmla="*/ 27 h 99"/>
                    <a:gd name="T2" fmla="*/ 226 w 236"/>
                    <a:gd name="T3" fmla="*/ 0 h 99"/>
                    <a:gd name="T4" fmla="*/ 236 w 236"/>
                    <a:gd name="T5" fmla="*/ 72 h 99"/>
                    <a:gd name="T6" fmla="*/ 12 w 236"/>
                    <a:gd name="T7" fmla="*/ 99 h 99"/>
                    <a:gd name="T8" fmla="*/ 0 w 236"/>
                    <a:gd name="T9" fmla="*/ 27 h 99"/>
                  </a:gdLst>
                  <a:ahLst/>
                  <a:cxnLst>
                    <a:cxn ang="0">
                      <a:pos x="T0" y="T1"/>
                    </a:cxn>
                    <a:cxn ang="0">
                      <a:pos x="T2" y="T3"/>
                    </a:cxn>
                    <a:cxn ang="0">
                      <a:pos x="T4" y="T5"/>
                    </a:cxn>
                    <a:cxn ang="0">
                      <a:pos x="T6" y="T7"/>
                    </a:cxn>
                    <a:cxn ang="0">
                      <a:pos x="T8" y="T9"/>
                    </a:cxn>
                  </a:cxnLst>
                  <a:rect l="0" t="0" r="r" b="b"/>
                  <a:pathLst>
                    <a:path w="236" h="99">
                      <a:moveTo>
                        <a:pt x="0" y="27"/>
                      </a:moveTo>
                      <a:lnTo>
                        <a:pt x="226" y="0"/>
                      </a:lnTo>
                      <a:lnTo>
                        <a:pt x="236" y="72"/>
                      </a:lnTo>
                      <a:lnTo>
                        <a:pt x="12" y="99"/>
                      </a:lnTo>
                      <a:lnTo>
                        <a:pt x="0" y="27"/>
                      </a:lnTo>
                      <a:close/>
                    </a:path>
                  </a:pathLst>
                </a:custGeom>
                <a:solidFill>
                  <a:schemeClr val="accent1"/>
                </a:solidFill>
                <a:ln>
                  <a:noFill/>
                </a:ln>
              </p:spPr>
              <p:txBody>
                <a:bodyPr vert="horz" wrap="square" lIns="68580" tIns="34290" rIns="68580" bIns="34290" numCol="1" anchor="t" anchorCtr="0" compatLnSpc="1"/>
                <a:lstStyle/>
                <a:p>
                  <a:endParaRPr lang="en-US" sz="1350">
                    <a:cs typeface="+mn-ea"/>
                    <a:sym typeface="+mn-lt"/>
                  </a:endParaRPr>
                </a:p>
              </p:txBody>
            </p:sp>
            <p:sp>
              <p:nvSpPr>
                <p:cNvPr id="35" name="Freeform 375"/>
                <p:cNvSpPr/>
                <p:nvPr/>
              </p:nvSpPr>
              <p:spPr bwMode="auto">
                <a:xfrm>
                  <a:off x="6521451" y="6273800"/>
                  <a:ext cx="363538" cy="100013"/>
                </a:xfrm>
                <a:custGeom>
                  <a:avLst/>
                  <a:gdLst>
                    <a:gd name="T0" fmla="*/ 224 w 229"/>
                    <a:gd name="T1" fmla="*/ 0 h 63"/>
                    <a:gd name="T2" fmla="*/ 229 w 229"/>
                    <a:gd name="T3" fmla="*/ 36 h 63"/>
                    <a:gd name="T4" fmla="*/ 5 w 229"/>
                    <a:gd name="T5" fmla="*/ 63 h 63"/>
                    <a:gd name="T6" fmla="*/ 0 w 229"/>
                    <a:gd name="T7" fmla="*/ 27 h 63"/>
                    <a:gd name="T8" fmla="*/ 224 w 229"/>
                    <a:gd name="T9" fmla="*/ 0 h 63"/>
                  </a:gdLst>
                  <a:ahLst/>
                  <a:cxnLst>
                    <a:cxn ang="0">
                      <a:pos x="T0" y="T1"/>
                    </a:cxn>
                    <a:cxn ang="0">
                      <a:pos x="T2" y="T3"/>
                    </a:cxn>
                    <a:cxn ang="0">
                      <a:pos x="T4" y="T5"/>
                    </a:cxn>
                    <a:cxn ang="0">
                      <a:pos x="T6" y="T7"/>
                    </a:cxn>
                    <a:cxn ang="0">
                      <a:pos x="T8" y="T9"/>
                    </a:cxn>
                  </a:cxnLst>
                  <a:rect l="0" t="0" r="r" b="b"/>
                  <a:pathLst>
                    <a:path w="229" h="63">
                      <a:moveTo>
                        <a:pt x="224" y="0"/>
                      </a:moveTo>
                      <a:lnTo>
                        <a:pt x="229" y="36"/>
                      </a:lnTo>
                      <a:lnTo>
                        <a:pt x="5" y="63"/>
                      </a:lnTo>
                      <a:lnTo>
                        <a:pt x="0" y="27"/>
                      </a:lnTo>
                      <a:lnTo>
                        <a:pt x="224" y="0"/>
                      </a:ln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cs typeface="+mn-ea"/>
                    <a:sym typeface="+mn-lt"/>
                  </a:endParaRPr>
                </a:p>
              </p:txBody>
            </p:sp>
            <p:sp>
              <p:nvSpPr>
                <p:cNvPr id="36" name="Freeform 376"/>
                <p:cNvSpPr/>
                <p:nvPr/>
              </p:nvSpPr>
              <p:spPr bwMode="auto">
                <a:xfrm>
                  <a:off x="6484938" y="6276975"/>
                  <a:ext cx="41275" cy="84138"/>
                </a:xfrm>
                <a:custGeom>
                  <a:avLst/>
                  <a:gdLst>
                    <a:gd name="T0" fmla="*/ 0 w 26"/>
                    <a:gd name="T1" fmla="*/ 1 h 53"/>
                    <a:gd name="T2" fmla="*/ 18 w 26"/>
                    <a:gd name="T3" fmla="*/ 0 h 53"/>
                    <a:gd name="T4" fmla="*/ 26 w 26"/>
                    <a:gd name="T5" fmla="*/ 51 h 53"/>
                    <a:gd name="T6" fmla="*/ 6 w 26"/>
                    <a:gd name="T7" fmla="*/ 53 h 53"/>
                    <a:gd name="T8" fmla="*/ 0 w 26"/>
                    <a:gd name="T9" fmla="*/ 1 h 53"/>
                  </a:gdLst>
                  <a:ahLst/>
                  <a:cxnLst>
                    <a:cxn ang="0">
                      <a:pos x="T0" y="T1"/>
                    </a:cxn>
                    <a:cxn ang="0">
                      <a:pos x="T2" y="T3"/>
                    </a:cxn>
                    <a:cxn ang="0">
                      <a:pos x="T4" y="T5"/>
                    </a:cxn>
                    <a:cxn ang="0">
                      <a:pos x="T6" y="T7"/>
                    </a:cxn>
                    <a:cxn ang="0">
                      <a:pos x="T8" y="T9"/>
                    </a:cxn>
                  </a:cxnLst>
                  <a:rect l="0" t="0" r="r" b="b"/>
                  <a:pathLst>
                    <a:path w="26" h="53">
                      <a:moveTo>
                        <a:pt x="0" y="1"/>
                      </a:moveTo>
                      <a:lnTo>
                        <a:pt x="18" y="0"/>
                      </a:lnTo>
                      <a:lnTo>
                        <a:pt x="26" y="51"/>
                      </a:lnTo>
                      <a:lnTo>
                        <a:pt x="6" y="53"/>
                      </a:ln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grpSp>
          <p:grpSp>
            <p:nvGrpSpPr>
              <p:cNvPr id="9" name="Group 8"/>
              <p:cNvGrpSpPr/>
              <p:nvPr/>
            </p:nvGrpSpPr>
            <p:grpSpPr>
              <a:xfrm>
                <a:off x="3692526" y="5902325"/>
                <a:ext cx="1673225" cy="2295526"/>
                <a:chOff x="3692526" y="5902325"/>
                <a:chExt cx="1673225" cy="2295526"/>
              </a:xfrm>
            </p:grpSpPr>
            <p:sp>
              <p:nvSpPr>
                <p:cNvPr id="10" name="Freeform 377"/>
                <p:cNvSpPr/>
                <p:nvPr/>
              </p:nvSpPr>
              <p:spPr bwMode="auto">
                <a:xfrm>
                  <a:off x="4138613" y="6673850"/>
                  <a:ext cx="663575" cy="738188"/>
                </a:xfrm>
                <a:custGeom>
                  <a:avLst/>
                  <a:gdLst>
                    <a:gd name="T0" fmla="*/ 418 w 418"/>
                    <a:gd name="T1" fmla="*/ 75 h 465"/>
                    <a:gd name="T2" fmla="*/ 274 w 418"/>
                    <a:gd name="T3" fmla="*/ 390 h 465"/>
                    <a:gd name="T4" fmla="*/ 67 w 418"/>
                    <a:gd name="T5" fmla="*/ 465 h 465"/>
                    <a:gd name="T6" fmla="*/ 14 w 418"/>
                    <a:gd name="T7" fmla="*/ 436 h 465"/>
                    <a:gd name="T8" fmla="*/ 0 w 418"/>
                    <a:gd name="T9" fmla="*/ 391 h 465"/>
                    <a:gd name="T10" fmla="*/ 180 w 418"/>
                    <a:gd name="T11" fmla="*/ 0 h 465"/>
                    <a:gd name="T12" fmla="*/ 418 w 418"/>
                    <a:gd name="T13" fmla="*/ 75 h 465"/>
                  </a:gdLst>
                  <a:ahLst/>
                  <a:cxnLst>
                    <a:cxn ang="0">
                      <a:pos x="T0" y="T1"/>
                    </a:cxn>
                    <a:cxn ang="0">
                      <a:pos x="T2" y="T3"/>
                    </a:cxn>
                    <a:cxn ang="0">
                      <a:pos x="T4" y="T5"/>
                    </a:cxn>
                    <a:cxn ang="0">
                      <a:pos x="T6" y="T7"/>
                    </a:cxn>
                    <a:cxn ang="0">
                      <a:pos x="T8" y="T9"/>
                    </a:cxn>
                    <a:cxn ang="0">
                      <a:pos x="T10" y="T11"/>
                    </a:cxn>
                    <a:cxn ang="0">
                      <a:pos x="T12" y="T13"/>
                    </a:cxn>
                  </a:cxnLst>
                  <a:rect l="0" t="0" r="r" b="b"/>
                  <a:pathLst>
                    <a:path w="418" h="465">
                      <a:moveTo>
                        <a:pt x="418" y="75"/>
                      </a:moveTo>
                      <a:lnTo>
                        <a:pt x="274" y="390"/>
                      </a:lnTo>
                      <a:lnTo>
                        <a:pt x="67" y="465"/>
                      </a:lnTo>
                      <a:lnTo>
                        <a:pt x="14" y="436"/>
                      </a:lnTo>
                      <a:lnTo>
                        <a:pt x="0" y="391"/>
                      </a:lnTo>
                      <a:lnTo>
                        <a:pt x="180" y="0"/>
                      </a:lnTo>
                      <a:lnTo>
                        <a:pt x="418" y="75"/>
                      </a:lnTo>
                      <a:close/>
                    </a:path>
                  </a:pathLst>
                </a:custGeom>
                <a:solidFill>
                  <a:srgbClr val="E7D1A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1" name="Freeform 378"/>
                <p:cNvSpPr/>
                <p:nvPr/>
              </p:nvSpPr>
              <p:spPr bwMode="auto">
                <a:xfrm>
                  <a:off x="4081463" y="6727825"/>
                  <a:ext cx="657225" cy="681038"/>
                </a:xfrm>
                <a:custGeom>
                  <a:avLst/>
                  <a:gdLst>
                    <a:gd name="T0" fmla="*/ 205 w 414"/>
                    <a:gd name="T1" fmla="*/ 0 h 429"/>
                    <a:gd name="T2" fmla="*/ 0 w 414"/>
                    <a:gd name="T3" fmla="*/ 376 h 429"/>
                    <a:gd name="T4" fmla="*/ 98 w 414"/>
                    <a:gd name="T5" fmla="*/ 429 h 429"/>
                    <a:gd name="T6" fmla="*/ 294 w 414"/>
                    <a:gd name="T7" fmla="*/ 359 h 429"/>
                    <a:gd name="T8" fmla="*/ 414 w 414"/>
                    <a:gd name="T9" fmla="*/ 138 h 429"/>
                    <a:gd name="T10" fmla="*/ 205 w 414"/>
                    <a:gd name="T11" fmla="*/ 0 h 429"/>
                  </a:gdLst>
                  <a:ahLst/>
                  <a:cxnLst>
                    <a:cxn ang="0">
                      <a:pos x="T0" y="T1"/>
                    </a:cxn>
                    <a:cxn ang="0">
                      <a:pos x="T2" y="T3"/>
                    </a:cxn>
                    <a:cxn ang="0">
                      <a:pos x="T4" y="T5"/>
                    </a:cxn>
                    <a:cxn ang="0">
                      <a:pos x="T6" y="T7"/>
                    </a:cxn>
                    <a:cxn ang="0">
                      <a:pos x="T8" y="T9"/>
                    </a:cxn>
                    <a:cxn ang="0">
                      <a:pos x="T10" y="T11"/>
                    </a:cxn>
                  </a:cxnLst>
                  <a:rect l="0" t="0" r="r" b="b"/>
                  <a:pathLst>
                    <a:path w="414" h="429">
                      <a:moveTo>
                        <a:pt x="205" y="0"/>
                      </a:moveTo>
                      <a:lnTo>
                        <a:pt x="0" y="376"/>
                      </a:lnTo>
                      <a:lnTo>
                        <a:pt x="98" y="429"/>
                      </a:lnTo>
                      <a:lnTo>
                        <a:pt x="294" y="359"/>
                      </a:lnTo>
                      <a:lnTo>
                        <a:pt x="414" y="138"/>
                      </a:lnTo>
                      <a:lnTo>
                        <a:pt x="205" y="0"/>
                      </a:ln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2" name="Freeform 379"/>
                <p:cNvSpPr/>
                <p:nvPr/>
              </p:nvSpPr>
              <p:spPr bwMode="auto">
                <a:xfrm>
                  <a:off x="4084638" y="6880225"/>
                  <a:ext cx="600075" cy="531813"/>
                </a:xfrm>
                <a:custGeom>
                  <a:avLst/>
                  <a:gdLst>
                    <a:gd name="T0" fmla="*/ 125 w 378"/>
                    <a:gd name="T1" fmla="*/ 0 h 335"/>
                    <a:gd name="T2" fmla="*/ 0 w 378"/>
                    <a:gd name="T3" fmla="*/ 234 h 335"/>
                    <a:gd name="T4" fmla="*/ 10 w 378"/>
                    <a:gd name="T5" fmla="*/ 287 h 335"/>
                    <a:gd name="T6" fmla="*/ 101 w 378"/>
                    <a:gd name="T7" fmla="*/ 335 h 335"/>
                    <a:gd name="T8" fmla="*/ 315 w 378"/>
                    <a:gd name="T9" fmla="*/ 256 h 335"/>
                    <a:gd name="T10" fmla="*/ 378 w 378"/>
                    <a:gd name="T11" fmla="*/ 138 h 335"/>
                    <a:gd name="T12" fmla="*/ 125 w 378"/>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78" h="335">
                      <a:moveTo>
                        <a:pt x="125" y="0"/>
                      </a:moveTo>
                      <a:lnTo>
                        <a:pt x="0" y="234"/>
                      </a:lnTo>
                      <a:lnTo>
                        <a:pt x="10" y="287"/>
                      </a:lnTo>
                      <a:lnTo>
                        <a:pt x="101" y="335"/>
                      </a:lnTo>
                      <a:lnTo>
                        <a:pt x="315" y="256"/>
                      </a:lnTo>
                      <a:lnTo>
                        <a:pt x="378" y="138"/>
                      </a:lnTo>
                      <a:lnTo>
                        <a:pt x="12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3" name="Freeform 380"/>
                <p:cNvSpPr/>
                <p:nvPr/>
              </p:nvSpPr>
              <p:spPr bwMode="auto">
                <a:xfrm>
                  <a:off x="3692526" y="7034213"/>
                  <a:ext cx="911225" cy="1163638"/>
                </a:xfrm>
                <a:custGeom>
                  <a:avLst/>
                  <a:gdLst>
                    <a:gd name="T0" fmla="*/ 310 w 574"/>
                    <a:gd name="T1" fmla="*/ 0 h 733"/>
                    <a:gd name="T2" fmla="*/ 0 w 574"/>
                    <a:gd name="T3" fmla="*/ 659 h 733"/>
                    <a:gd name="T4" fmla="*/ 302 w 574"/>
                    <a:gd name="T5" fmla="*/ 733 h 733"/>
                    <a:gd name="T6" fmla="*/ 574 w 574"/>
                    <a:gd name="T7" fmla="*/ 144 h 733"/>
                    <a:gd name="T8" fmla="*/ 310 w 574"/>
                    <a:gd name="T9" fmla="*/ 0 h 733"/>
                  </a:gdLst>
                  <a:ahLst/>
                  <a:cxnLst>
                    <a:cxn ang="0">
                      <a:pos x="T0" y="T1"/>
                    </a:cxn>
                    <a:cxn ang="0">
                      <a:pos x="T2" y="T3"/>
                    </a:cxn>
                    <a:cxn ang="0">
                      <a:pos x="T4" y="T5"/>
                    </a:cxn>
                    <a:cxn ang="0">
                      <a:pos x="T6" y="T7"/>
                    </a:cxn>
                    <a:cxn ang="0">
                      <a:pos x="T8" y="T9"/>
                    </a:cxn>
                  </a:cxnLst>
                  <a:rect l="0" t="0" r="r" b="b"/>
                  <a:pathLst>
                    <a:path w="574" h="733">
                      <a:moveTo>
                        <a:pt x="310" y="0"/>
                      </a:moveTo>
                      <a:lnTo>
                        <a:pt x="0" y="659"/>
                      </a:lnTo>
                      <a:lnTo>
                        <a:pt x="302" y="733"/>
                      </a:lnTo>
                      <a:lnTo>
                        <a:pt x="574" y="144"/>
                      </a:lnTo>
                      <a:lnTo>
                        <a:pt x="31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4" name="Freeform 381"/>
                <p:cNvSpPr/>
                <p:nvPr/>
              </p:nvSpPr>
              <p:spPr bwMode="auto">
                <a:xfrm>
                  <a:off x="4757738" y="6445250"/>
                  <a:ext cx="442913" cy="463550"/>
                </a:xfrm>
                <a:custGeom>
                  <a:avLst/>
                  <a:gdLst>
                    <a:gd name="T0" fmla="*/ 163 w 163"/>
                    <a:gd name="T1" fmla="*/ 29 h 171"/>
                    <a:gd name="T2" fmla="*/ 85 w 163"/>
                    <a:gd name="T3" fmla="*/ 123 h 171"/>
                    <a:gd name="T4" fmla="*/ 12 w 163"/>
                    <a:gd name="T5" fmla="*/ 162 h 171"/>
                    <a:gd name="T6" fmla="*/ 32 w 163"/>
                    <a:gd name="T7" fmla="*/ 99 h 171"/>
                    <a:gd name="T8" fmla="*/ 91 w 163"/>
                    <a:gd name="T9" fmla="*/ 36 h 171"/>
                    <a:gd name="T10" fmla="*/ 163 w 163"/>
                    <a:gd name="T11" fmla="*/ 29 h 171"/>
                  </a:gdLst>
                  <a:ahLst/>
                  <a:cxnLst>
                    <a:cxn ang="0">
                      <a:pos x="T0" y="T1"/>
                    </a:cxn>
                    <a:cxn ang="0">
                      <a:pos x="T2" y="T3"/>
                    </a:cxn>
                    <a:cxn ang="0">
                      <a:pos x="T4" y="T5"/>
                    </a:cxn>
                    <a:cxn ang="0">
                      <a:pos x="T6" y="T7"/>
                    </a:cxn>
                    <a:cxn ang="0">
                      <a:pos x="T8" y="T9"/>
                    </a:cxn>
                    <a:cxn ang="0">
                      <a:pos x="T10" y="T11"/>
                    </a:cxn>
                  </a:cxnLst>
                  <a:rect l="0" t="0" r="r" b="b"/>
                  <a:pathLst>
                    <a:path w="163" h="171">
                      <a:moveTo>
                        <a:pt x="163" y="29"/>
                      </a:moveTo>
                      <a:cubicBezTo>
                        <a:pt x="85" y="123"/>
                        <a:pt x="85" y="123"/>
                        <a:pt x="85" y="123"/>
                      </a:cubicBezTo>
                      <a:cubicBezTo>
                        <a:pt x="75" y="135"/>
                        <a:pt x="25" y="171"/>
                        <a:pt x="12" y="162"/>
                      </a:cubicBezTo>
                      <a:cubicBezTo>
                        <a:pt x="0" y="153"/>
                        <a:pt x="22" y="111"/>
                        <a:pt x="32" y="99"/>
                      </a:cubicBezTo>
                      <a:cubicBezTo>
                        <a:pt x="91" y="36"/>
                        <a:pt x="91" y="36"/>
                        <a:pt x="91" y="36"/>
                      </a:cubicBezTo>
                      <a:cubicBezTo>
                        <a:pt x="125" y="0"/>
                        <a:pt x="150" y="18"/>
                        <a:pt x="163" y="29"/>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5" name="Freeform 382"/>
                <p:cNvSpPr/>
                <p:nvPr/>
              </p:nvSpPr>
              <p:spPr bwMode="auto">
                <a:xfrm>
                  <a:off x="4379913" y="5902325"/>
                  <a:ext cx="985838" cy="1089025"/>
                </a:xfrm>
                <a:custGeom>
                  <a:avLst/>
                  <a:gdLst>
                    <a:gd name="T0" fmla="*/ 297 w 363"/>
                    <a:gd name="T1" fmla="*/ 30 h 401"/>
                    <a:gd name="T2" fmla="*/ 229 w 363"/>
                    <a:gd name="T3" fmla="*/ 155 h 401"/>
                    <a:gd name="T4" fmla="*/ 177 w 363"/>
                    <a:gd name="T5" fmla="*/ 146 h 401"/>
                    <a:gd name="T6" fmla="*/ 128 w 363"/>
                    <a:gd name="T7" fmla="*/ 129 h 401"/>
                    <a:gd name="T8" fmla="*/ 77 w 363"/>
                    <a:gd name="T9" fmla="*/ 124 h 401"/>
                    <a:gd name="T10" fmla="*/ 20 w 363"/>
                    <a:gd name="T11" fmla="*/ 229 h 401"/>
                    <a:gd name="T12" fmla="*/ 4 w 363"/>
                    <a:gd name="T13" fmla="*/ 327 h 401"/>
                    <a:gd name="T14" fmla="*/ 132 w 363"/>
                    <a:gd name="T15" fmla="*/ 383 h 401"/>
                    <a:gd name="T16" fmla="*/ 184 w 363"/>
                    <a:gd name="T17" fmla="*/ 348 h 401"/>
                    <a:gd name="T18" fmla="*/ 343 w 363"/>
                    <a:gd name="T19" fmla="*/ 56 h 401"/>
                    <a:gd name="T20" fmla="*/ 297 w 363"/>
                    <a:gd name="T21" fmla="*/ 3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3" h="401">
                      <a:moveTo>
                        <a:pt x="297" y="30"/>
                      </a:moveTo>
                      <a:cubicBezTo>
                        <a:pt x="229" y="155"/>
                        <a:pt x="229" y="155"/>
                        <a:pt x="229" y="155"/>
                      </a:cubicBezTo>
                      <a:cubicBezTo>
                        <a:pt x="227" y="131"/>
                        <a:pt x="191" y="125"/>
                        <a:pt x="177" y="146"/>
                      </a:cubicBezTo>
                      <a:cubicBezTo>
                        <a:pt x="177" y="121"/>
                        <a:pt x="145" y="112"/>
                        <a:pt x="128" y="129"/>
                      </a:cubicBezTo>
                      <a:cubicBezTo>
                        <a:pt x="125" y="106"/>
                        <a:pt x="89" y="101"/>
                        <a:pt x="77" y="124"/>
                      </a:cubicBezTo>
                      <a:cubicBezTo>
                        <a:pt x="20" y="229"/>
                        <a:pt x="20" y="229"/>
                        <a:pt x="20" y="229"/>
                      </a:cubicBezTo>
                      <a:cubicBezTo>
                        <a:pt x="4" y="259"/>
                        <a:pt x="0" y="305"/>
                        <a:pt x="4" y="327"/>
                      </a:cubicBezTo>
                      <a:cubicBezTo>
                        <a:pt x="17" y="392"/>
                        <a:pt x="101" y="401"/>
                        <a:pt x="132" y="383"/>
                      </a:cubicBezTo>
                      <a:cubicBezTo>
                        <a:pt x="156" y="370"/>
                        <a:pt x="175" y="363"/>
                        <a:pt x="184" y="348"/>
                      </a:cubicBezTo>
                      <a:cubicBezTo>
                        <a:pt x="343" y="56"/>
                        <a:pt x="343" y="56"/>
                        <a:pt x="343" y="56"/>
                      </a:cubicBezTo>
                      <a:cubicBezTo>
                        <a:pt x="363" y="20"/>
                        <a:pt x="313" y="0"/>
                        <a:pt x="297" y="30"/>
                      </a:cubicBezTo>
                      <a:close/>
                    </a:path>
                  </a:pathLst>
                </a:custGeom>
                <a:solidFill>
                  <a:srgbClr val="FED4A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sp>
              <p:nvSpPr>
                <p:cNvPr id="16" name="Freeform 383"/>
                <p:cNvSpPr>
                  <a:spLocks noEditPoints="1"/>
                </p:cNvSpPr>
                <p:nvPr/>
              </p:nvSpPr>
              <p:spPr bwMode="auto">
                <a:xfrm>
                  <a:off x="4670426" y="6240463"/>
                  <a:ext cx="331788" cy="217488"/>
                </a:xfrm>
                <a:custGeom>
                  <a:avLst/>
                  <a:gdLst>
                    <a:gd name="T0" fmla="*/ 0 w 122"/>
                    <a:gd name="T1" fmla="*/ 40 h 80"/>
                    <a:gd name="T2" fmla="*/ 20 w 122"/>
                    <a:gd name="T3" fmla="*/ 0 h 80"/>
                    <a:gd name="T4" fmla="*/ 21 w 122"/>
                    <a:gd name="T5" fmla="*/ 4 h 80"/>
                    <a:gd name="T6" fmla="*/ 26 w 122"/>
                    <a:gd name="T7" fmla="*/ 0 h 80"/>
                    <a:gd name="T8" fmla="*/ 0 w 122"/>
                    <a:gd name="T9" fmla="*/ 40 h 80"/>
                    <a:gd name="T10" fmla="*/ 122 w 122"/>
                    <a:gd name="T11" fmla="*/ 29 h 80"/>
                    <a:gd name="T12" fmla="*/ 121 w 122"/>
                    <a:gd name="T13" fmla="*/ 23 h 80"/>
                    <a:gd name="T14" fmla="*/ 92 w 122"/>
                    <a:gd name="T15" fmla="*/ 80 h 80"/>
                    <a:gd name="T16" fmla="*/ 122 w 122"/>
                    <a:gd name="T17" fmla="*/ 30 h 80"/>
                    <a:gd name="T18" fmla="*/ 122 w 122"/>
                    <a:gd name="T19" fmla="*/ 29 h 80"/>
                    <a:gd name="T20" fmla="*/ 77 w 122"/>
                    <a:gd name="T21" fmla="*/ 13 h 80"/>
                    <a:gd name="T22" fmla="*/ 70 w 122"/>
                    <a:gd name="T23" fmla="*/ 21 h 80"/>
                    <a:gd name="T24" fmla="*/ 70 w 122"/>
                    <a:gd name="T25" fmla="*/ 16 h 80"/>
                    <a:gd name="T26" fmla="*/ 45 w 122"/>
                    <a:gd name="T27" fmla="*/ 62 h 80"/>
                    <a:gd name="T28" fmla="*/ 77 w 122"/>
                    <a:gd name="T29" fmla="*/ 1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80">
                      <a:moveTo>
                        <a:pt x="0" y="40"/>
                      </a:moveTo>
                      <a:cubicBezTo>
                        <a:pt x="0" y="40"/>
                        <a:pt x="10" y="19"/>
                        <a:pt x="20" y="0"/>
                      </a:cubicBezTo>
                      <a:cubicBezTo>
                        <a:pt x="20" y="1"/>
                        <a:pt x="21" y="3"/>
                        <a:pt x="21" y="4"/>
                      </a:cubicBezTo>
                      <a:cubicBezTo>
                        <a:pt x="22" y="2"/>
                        <a:pt x="24" y="1"/>
                        <a:pt x="26" y="0"/>
                      </a:cubicBezTo>
                      <a:cubicBezTo>
                        <a:pt x="14" y="18"/>
                        <a:pt x="0" y="40"/>
                        <a:pt x="0" y="40"/>
                      </a:cubicBezTo>
                      <a:close/>
                      <a:moveTo>
                        <a:pt x="122" y="29"/>
                      </a:moveTo>
                      <a:cubicBezTo>
                        <a:pt x="122" y="27"/>
                        <a:pt x="121" y="25"/>
                        <a:pt x="121" y="23"/>
                      </a:cubicBezTo>
                      <a:cubicBezTo>
                        <a:pt x="110" y="44"/>
                        <a:pt x="92" y="80"/>
                        <a:pt x="92" y="80"/>
                      </a:cubicBezTo>
                      <a:cubicBezTo>
                        <a:pt x="92" y="80"/>
                        <a:pt x="114" y="45"/>
                        <a:pt x="122" y="30"/>
                      </a:cubicBezTo>
                      <a:cubicBezTo>
                        <a:pt x="122" y="30"/>
                        <a:pt x="122" y="30"/>
                        <a:pt x="122" y="29"/>
                      </a:cubicBezTo>
                      <a:close/>
                      <a:moveTo>
                        <a:pt x="77" y="13"/>
                      </a:moveTo>
                      <a:cubicBezTo>
                        <a:pt x="75" y="15"/>
                        <a:pt x="72" y="18"/>
                        <a:pt x="70" y="21"/>
                      </a:cubicBezTo>
                      <a:cubicBezTo>
                        <a:pt x="70" y="19"/>
                        <a:pt x="70" y="18"/>
                        <a:pt x="70" y="16"/>
                      </a:cubicBezTo>
                      <a:cubicBezTo>
                        <a:pt x="59" y="37"/>
                        <a:pt x="45" y="62"/>
                        <a:pt x="45" y="62"/>
                      </a:cubicBezTo>
                      <a:cubicBezTo>
                        <a:pt x="45" y="62"/>
                        <a:pt x="65" y="32"/>
                        <a:pt x="77" y="13"/>
                      </a:cubicBezTo>
                      <a:close/>
                    </a:path>
                  </a:pathLst>
                </a:custGeom>
                <a:solidFill>
                  <a:srgbClr val="D4A2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350">
                    <a:cs typeface="+mn-ea"/>
                    <a:sym typeface="+mn-lt"/>
                  </a:endParaRPr>
                </a:p>
              </p:txBody>
            </p:sp>
          </p:grpSp>
        </p:grpSp>
      </p:grpSp>
      <p:sp>
        <p:nvSpPr>
          <p:cNvPr id="55" name="Speech Bubble: Rectangle 54"/>
          <p:cNvSpPr/>
          <p:nvPr/>
        </p:nvSpPr>
        <p:spPr>
          <a:xfrm>
            <a:off x="5348353" y="1389430"/>
            <a:ext cx="3269051" cy="1797879"/>
          </a:xfrm>
          <a:prstGeom prst="wedgeRectCallout">
            <a:avLst>
              <a:gd name="adj1" fmla="val -68454"/>
              <a:gd name="adj2" fmla="val 44656"/>
            </a:avLst>
          </a:prstGeom>
          <a:gradFill>
            <a:gsLst>
              <a:gs pos="39000">
                <a:srgbClr val="5877B6">
                  <a:lumMod val="80000"/>
                  <a:lumOff val="20000"/>
                </a:srgbClr>
              </a:gs>
              <a:gs pos="100000">
                <a:srgbClr val="465E96"/>
              </a:gs>
            </a:gsLst>
            <a:lin ang="5400000" scaled="0"/>
          </a:gradFill>
          <a:ln>
            <a:noFill/>
          </a:ln>
          <a:effectLst>
            <a:outerShdw blurRad="1270000" dist="1587500" dir="9000000" sx="75000" sy="75000" algn="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cs typeface="+mn-ea"/>
              <a:sym typeface="+mn-lt"/>
            </a:endParaRPr>
          </a:p>
        </p:txBody>
      </p:sp>
      <p:grpSp>
        <p:nvGrpSpPr>
          <p:cNvPr id="59" name="Group 58"/>
          <p:cNvGrpSpPr/>
          <p:nvPr/>
        </p:nvGrpSpPr>
        <p:grpSpPr>
          <a:xfrm>
            <a:off x="5644700" y="1865305"/>
            <a:ext cx="814230" cy="814229"/>
            <a:chOff x="7378910" y="2471094"/>
            <a:chExt cx="1085640" cy="1085638"/>
          </a:xfrm>
        </p:grpSpPr>
        <p:sp>
          <p:nvSpPr>
            <p:cNvPr id="57" name="Oval 56"/>
            <p:cNvSpPr/>
            <p:nvPr/>
          </p:nvSpPr>
          <p:spPr>
            <a:xfrm>
              <a:off x="7378910" y="2471095"/>
              <a:ext cx="1085640" cy="1085637"/>
            </a:xfrm>
            <a:prstGeom prst="ellipse">
              <a:avLst/>
            </a:prstGeom>
            <a:noFill/>
            <a:ln w="50800">
              <a:solidFill>
                <a:schemeClr val="bg1">
                  <a:lumMod val="95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cs typeface="+mn-ea"/>
                  <a:sym typeface="+mn-lt"/>
                </a:rPr>
                <a:t>75%</a:t>
              </a:r>
              <a:endParaRPr lang="id-ID" sz="1350" b="1" dirty="0">
                <a:solidFill>
                  <a:schemeClr val="bg1"/>
                </a:solidFill>
                <a:cs typeface="+mn-ea"/>
                <a:sym typeface="+mn-lt"/>
              </a:endParaRPr>
            </a:p>
          </p:txBody>
        </p:sp>
        <p:sp>
          <p:nvSpPr>
            <p:cNvPr id="58" name="Arc 57"/>
            <p:cNvSpPr/>
            <p:nvPr/>
          </p:nvSpPr>
          <p:spPr>
            <a:xfrm>
              <a:off x="7378910" y="2471094"/>
              <a:ext cx="1085639" cy="1085638"/>
            </a:xfrm>
            <a:prstGeom prst="arc">
              <a:avLst>
                <a:gd name="adj1" fmla="val 16200000"/>
                <a:gd name="adj2" fmla="val 10710313"/>
              </a:avLst>
            </a:prstGeom>
            <a:ln w="508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3300">
                <a:solidFill>
                  <a:schemeClr val="bg1"/>
                </a:solidFill>
                <a:cs typeface="+mn-ea"/>
                <a:sym typeface="+mn-lt"/>
              </a:endParaRPr>
            </a:p>
          </p:txBody>
        </p:sp>
      </p:grpSp>
      <p:grpSp>
        <p:nvGrpSpPr>
          <p:cNvPr id="61" name="Group 60"/>
          <p:cNvGrpSpPr/>
          <p:nvPr/>
        </p:nvGrpSpPr>
        <p:grpSpPr>
          <a:xfrm>
            <a:off x="6638334" y="1761901"/>
            <a:ext cx="191468" cy="279104"/>
            <a:chOff x="3582988" y="3510757"/>
            <a:chExt cx="319088" cy="465138"/>
          </a:xfrm>
          <a:solidFill>
            <a:schemeClr val="bg1"/>
          </a:solidFill>
        </p:grpSpPr>
        <p:sp>
          <p:nvSpPr>
            <p:cNvPr id="6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sp>
          <p:nvSpPr>
            <p:cNvPr id="6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1450" fontAlgn="base" hangingPunct="0">
                <a:spcBef>
                  <a:spcPct val="0"/>
                </a:spcBef>
                <a:spcAft>
                  <a:spcPct val="0"/>
                </a:spcAft>
              </a:pPr>
              <a:endParaRPr lang="en-US" sz="1125" dirty="0">
                <a:solidFill>
                  <a:schemeClr val="bg1"/>
                </a:solidFill>
                <a:effectLst>
                  <a:outerShdw blurRad="38100" dist="38100" dir="2700000" algn="tl">
                    <a:srgbClr val="000000"/>
                  </a:outerShdw>
                </a:effectLst>
                <a:cs typeface="+mn-ea"/>
                <a:sym typeface="+mn-lt"/>
              </a:endParaRPr>
            </a:p>
          </p:txBody>
        </p:sp>
      </p:grpSp>
      <mc:AlternateContent xmlns:mc="http://schemas.openxmlformats.org/markup-compatibility/2006">
        <mc:Choice xmlns:a14="http://schemas.microsoft.com/office/drawing/2010/main" Requires="a14">
          <p:sp>
            <p:nvSpPr>
              <p:cNvPr id="72" name="Rectangle 12"/>
              <p:cNvSpPr/>
              <p:nvPr/>
            </p:nvSpPr>
            <p:spPr>
              <a:xfrm>
                <a:off x="563032" y="437473"/>
                <a:ext cx="2761349" cy="4166525"/>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使用一个可分解的时间序列模型，该模型包含三个主要的模型部分</a:t>
                </a:r>
                <a:r>
                  <a:rPr lang="zh-CN" altLang="en-US" sz="1050" dirty="0">
                    <a:solidFill>
                      <a:schemeClr val="bg1">
                        <a:lumMod val="50000"/>
                      </a:schemeClr>
                    </a:solidFill>
                    <a:cs typeface="+mn-ea"/>
                    <a:sym typeface="+mn-lt"/>
                  </a:rPr>
                  <a:t>：</a:t>
                </a:r>
                <a:r>
                  <a:rPr lang="zh-CN" altLang="en-US" sz="1400" b="1" dirty="0">
                    <a:solidFill>
                      <a:schemeClr val="bg1">
                        <a:lumMod val="50000"/>
                      </a:schemeClr>
                    </a:solidFill>
                    <a:cs typeface="+mn-ea"/>
                    <a:sym typeface="+mn-lt"/>
                  </a:rPr>
                  <a:t>趋势、季节性和假期</a:t>
                </a:r>
                <a:r>
                  <a:rPr lang="zh-CN" altLang="en-US" sz="1100" dirty="0">
                    <a:solidFill>
                      <a:schemeClr val="bg1">
                        <a:lumMod val="50000"/>
                      </a:schemeClr>
                    </a:solidFill>
                    <a:cs typeface="+mn-ea"/>
                    <a:sym typeface="+mn-lt"/>
                  </a:rPr>
                  <a:t>。</a:t>
                </a:r>
                <a:endParaRPr lang="en-US" altLang="zh-CN" sz="1100" dirty="0">
                  <a:solidFill>
                    <a:schemeClr val="bg1">
                      <a:lumMod val="50000"/>
                    </a:schemeClr>
                  </a:solidFill>
                  <a:cs typeface="+mn-ea"/>
                  <a:sym typeface="+mn-lt"/>
                </a:endParaRPr>
              </a:p>
              <a:p>
                <a:pPr>
                  <a:lnSpc>
                    <a:spcPct val="150000"/>
                  </a:lnSpc>
                </a:pPr>
                <a:endParaRPr lang="en-US" altLang="zh-CN" sz="1050" dirty="0">
                  <a:solidFill>
                    <a:schemeClr val="bg1">
                      <a:lumMod val="50000"/>
                    </a:schemeClr>
                  </a:solidFill>
                  <a:cs typeface="+mn-ea"/>
                  <a:sym typeface="+mn-lt"/>
                </a:endParaRPr>
              </a:p>
              <a:p>
                <a:pPr>
                  <a:lnSpc>
                    <a:spcPct val="150000"/>
                  </a:lnSpc>
                </a:pPr>
                <a:r>
                  <a:rPr lang="en-US" altLang="zh-CN" sz="1400" dirty="0">
                    <a:solidFill>
                      <a:schemeClr val="bg1">
                        <a:lumMod val="50000"/>
                      </a:schemeClr>
                    </a:solidFill>
                    <a:cs typeface="+mn-ea"/>
                    <a:sym typeface="+mn-lt"/>
                  </a:rPr>
                  <a:t>y(t) = g(t) + s(t) + h(t) + </a:t>
                </a:r>
                <a14:m>
                  <m:oMath xmlns:m="http://schemas.openxmlformats.org/officeDocument/2006/math">
                    <m:r>
                      <a:rPr lang="en-US" altLang="zh-CN" sz="1400" i="1" smtClean="0">
                        <a:solidFill>
                          <a:schemeClr val="bg1">
                            <a:lumMod val="50000"/>
                          </a:schemeClr>
                        </a:solidFill>
                        <a:latin typeface="Cambria Math" panose="02040503050406030204" pitchFamily="18" charset="0"/>
                        <a:ea typeface="Cambria Math" panose="02040503050406030204" pitchFamily="18" charset="0"/>
                        <a:cs typeface="+mn-ea"/>
                        <a:sym typeface="+mn-lt"/>
                      </a:rPr>
                      <m:t>∈</m:t>
                    </m:r>
                  </m:oMath>
                </a14:m>
                <a:r>
                  <a:rPr lang="en-US" altLang="zh-CN" sz="1400" dirty="0">
                    <a:solidFill>
                      <a:schemeClr val="bg1">
                        <a:lumMod val="50000"/>
                      </a:schemeClr>
                    </a:solidFill>
                    <a:cs typeface="+mn-ea"/>
                    <a:sym typeface="+mn-lt"/>
                  </a:rPr>
                  <a:t>t</a:t>
                </a:r>
              </a:p>
              <a:p>
                <a:pPr>
                  <a:lnSpc>
                    <a:spcPct val="150000"/>
                  </a:lnSpc>
                </a:pPr>
                <a:endParaRPr lang="en-US" altLang="zh-CN" sz="1100" dirty="0">
                  <a:solidFill>
                    <a:schemeClr val="bg1">
                      <a:lumMod val="50000"/>
                    </a:schemeClr>
                  </a:solidFill>
                  <a:cs typeface="+mn-ea"/>
                  <a:sym typeface="+mn-lt"/>
                </a:endParaRPr>
              </a:p>
              <a:p>
                <a:pPr>
                  <a:lnSpc>
                    <a:spcPct val="150000"/>
                  </a:lnSpc>
                </a:pPr>
                <a:r>
                  <a:rPr lang="zh-CN" altLang="en-US" sz="1400" b="1" dirty="0">
                    <a:solidFill>
                      <a:schemeClr val="bg1">
                        <a:lumMod val="50000"/>
                      </a:schemeClr>
                    </a:solidFill>
                    <a:cs typeface="+mn-ea"/>
                    <a:sym typeface="+mn-lt"/>
                  </a:rPr>
                  <a:t>优势：</a:t>
                </a:r>
                <a:endParaRPr lang="en-US" altLang="zh-CN" sz="1400" b="1" dirty="0">
                  <a:solidFill>
                    <a:schemeClr val="bg1">
                      <a:lumMod val="50000"/>
                    </a:schemeClr>
                  </a:solidFill>
                  <a:cs typeface="+mn-ea"/>
                  <a:sym typeface="+mn-lt"/>
                </a:endParaRPr>
              </a:p>
              <a:p>
                <a:pPr>
                  <a:lnSpc>
                    <a:spcPct val="150000"/>
                  </a:lnSpc>
                </a:pPr>
                <a:r>
                  <a:rPr lang="zh-CN" altLang="en-US" sz="1100" dirty="0">
                    <a:solidFill>
                      <a:srgbClr val="7030A0"/>
                    </a:solidFill>
                    <a:cs typeface="+mn-ea"/>
                    <a:sym typeface="+mn-lt"/>
                  </a:rPr>
                  <a:t>灵活性</a:t>
                </a:r>
                <a:r>
                  <a:rPr lang="en-US" altLang="zh-CN" sz="1100" dirty="0">
                    <a:solidFill>
                      <a:schemeClr val="bg1">
                        <a:lumMod val="50000"/>
                      </a:schemeClr>
                    </a:solidFill>
                    <a:cs typeface="+mn-ea"/>
                    <a:sym typeface="+mn-lt"/>
                  </a:rPr>
                  <a:t>:</a:t>
                </a:r>
                <a:r>
                  <a:rPr lang="zh-CN" altLang="en-US" sz="1100" dirty="0">
                    <a:solidFill>
                      <a:schemeClr val="bg1">
                        <a:lumMod val="50000"/>
                      </a:schemeClr>
                    </a:solidFill>
                    <a:cs typeface="+mn-ea"/>
                    <a:sym typeface="+mn-lt"/>
                  </a:rPr>
                  <a:t>容易将季节性与多个时期相适应，并让分析师对趋势做出不同的假设。</a:t>
                </a:r>
                <a:endParaRPr lang="en-US" altLang="zh-CN" sz="1100" dirty="0">
                  <a:solidFill>
                    <a:schemeClr val="bg1">
                      <a:lumMod val="50000"/>
                    </a:schemeClr>
                  </a:solidFill>
                  <a:cs typeface="+mn-ea"/>
                  <a:sym typeface="+mn-lt"/>
                </a:endParaRPr>
              </a:p>
              <a:p>
                <a:pPr>
                  <a:lnSpc>
                    <a:spcPct val="150000"/>
                  </a:lnSpc>
                </a:pPr>
                <a:r>
                  <a:rPr lang="zh-CN" altLang="en-US" sz="1100" dirty="0">
                    <a:solidFill>
                      <a:srgbClr val="7030A0"/>
                    </a:solidFill>
                    <a:cs typeface="+mn-ea"/>
                    <a:sym typeface="+mn-lt"/>
                  </a:rPr>
                  <a:t>测量不需要定期间隔</a:t>
                </a:r>
                <a:r>
                  <a:rPr lang="zh-CN" altLang="en-US" sz="1100" dirty="0">
                    <a:solidFill>
                      <a:schemeClr val="bg1">
                        <a:lumMod val="50000"/>
                      </a:schemeClr>
                    </a:solidFill>
                    <a:cs typeface="+mn-ea"/>
                    <a:sym typeface="+mn-lt"/>
                  </a:rPr>
                  <a:t>，我们也不需要插值缺失的值</a:t>
                </a:r>
                <a:endParaRPr lang="en-US" altLang="zh-CN" sz="1100" dirty="0">
                  <a:solidFill>
                    <a:schemeClr val="bg1">
                      <a:lumMod val="50000"/>
                    </a:schemeClr>
                  </a:solidFill>
                  <a:cs typeface="+mn-ea"/>
                  <a:sym typeface="+mn-lt"/>
                </a:endParaRPr>
              </a:p>
              <a:p>
                <a:pPr>
                  <a:lnSpc>
                    <a:spcPct val="150000"/>
                  </a:lnSpc>
                </a:pPr>
                <a:r>
                  <a:rPr lang="zh-CN" altLang="en-US" sz="1100" dirty="0">
                    <a:solidFill>
                      <a:srgbClr val="7030A0"/>
                    </a:solidFill>
                    <a:cs typeface="+mn-ea"/>
                    <a:sym typeface="+mn-lt"/>
                  </a:rPr>
                  <a:t>拟合快</a:t>
                </a:r>
                <a:r>
                  <a:rPr lang="zh-CN" altLang="en-US" sz="1100" dirty="0">
                    <a:solidFill>
                      <a:schemeClr val="bg1">
                        <a:lumMod val="50000"/>
                      </a:schemeClr>
                    </a:solidFill>
                    <a:cs typeface="+mn-ea"/>
                    <a:sym typeface="+mn-lt"/>
                  </a:rPr>
                  <a:t>，允许分析人员交互式地探索许多模型规范</a:t>
                </a:r>
                <a:endParaRPr lang="en-US" altLang="zh-CN" sz="1100" dirty="0">
                  <a:solidFill>
                    <a:schemeClr val="bg1">
                      <a:lumMod val="50000"/>
                    </a:schemeClr>
                  </a:solidFill>
                  <a:cs typeface="+mn-ea"/>
                  <a:sym typeface="+mn-lt"/>
                </a:endParaRPr>
              </a:p>
              <a:p>
                <a:pPr>
                  <a:lnSpc>
                    <a:spcPct val="150000"/>
                  </a:lnSpc>
                </a:pPr>
                <a:r>
                  <a:rPr lang="zh-CN" altLang="en-US" sz="1100" dirty="0">
                    <a:solidFill>
                      <a:srgbClr val="7030A0"/>
                    </a:solidFill>
                    <a:cs typeface="+mn-ea"/>
                    <a:sym typeface="+mn-lt"/>
                  </a:rPr>
                  <a:t>有易于解释的参数和可扩展性</a:t>
                </a:r>
                <a:r>
                  <a:rPr lang="zh-CN" altLang="en-US" sz="1100" dirty="0">
                    <a:solidFill>
                      <a:schemeClr val="bg1">
                        <a:lumMod val="50000"/>
                      </a:schemeClr>
                    </a:solidFill>
                    <a:cs typeface="+mn-ea"/>
                    <a:sym typeface="+mn-lt"/>
                  </a:rPr>
                  <a:t>，可以改变这些参数来对预测强加假设。</a:t>
                </a:r>
              </a:p>
            </p:txBody>
          </p:sp>
        </mc:Choice>
        <mc:Fallback>
          <p:sp>
            <p:nvSpPr>
              <p:cNvPr id="72" name="Rectangle 12"/>
              <p:cNvSpPr>
                <a:spLocks noRot="1" noChangeAspect="1" noMove="1" noResize="1" noEditPoints="1" noAdjustHandles="1" noChangeArrowheads="1" noChangeShapeType="1" noTextEdit="1"/>
              </p:cNvSpPr>
              <p:nvPr/>
            </p:nvSpPr>
            <p:spPr>
              <a:xfrm>
                <a:off x="563032" y="437473"/>
                <a:ext cx="2761349" cy="4166525"/>
              </a:xfrm>
              <a:prstGeom prst="rect">
                <a:avLst/>
              </a:prstGeom>
              <a:blipFill>
                <a:blip r:embed="rId2"/>
                <a:stretch>
                  <a:fillRect l="-662"/>
                </a:stretch>
              </a:blipFill>
            </p:spPr>
            <p:txBody>
              <a:bodyPr/>
              <a:lstStyle/>
              <a:p>
                <a:r>
                  <a:rPr lang="zh-CN" altLang="en-US">
                    <a:noFill/>
                  </a:rPr>
                  <a:t> </a:t>
                </a:r>
              </a:p>
            </p:txBody>
          </p:sp>
        </mc:Fallback>
      </mc:AlternateContent>
      <p:sp>
        <p:nvSpPr>
          <p:cNvPr id="66" name="TextBox 21"/>
          <p:cNvSpPr txBox="1"/>
          <p:nvPr/>
        </p:nvSpPr>
        <p:spPr>
          <a:xfrm>
            <a:off x="647700" y="642338"/>
            <a:ext cx="2371725" cy="400110"/>
          </a:xfrm>
          <a:prstGeom prst="rect">
            <a:avLst/>
          </a:prstGeom>
          <a:noFill/>
        </p:spPr>
        <p:txBody>
          <a:bodyPr wrap="square" rtlCol="0">
            <a:spAutoFit/>
          </a:bodyPr>
          <a:lstStyle/>
          <a:p>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51" name="矩形 50"/>
          <p:cNvSpPr/>
          <p:nvPr/>
        </p:nvSpPr>
        <p:spPr>
          <a:xfrm>
            <a:off x="6665765" y="2041005"/>
            <a:ext cx="1843390" cy="584775"/>
          </a:xfrm>
          <a:prstGeom prst="rect">
            <a:avLst/>
          </a:prstGeom>
          <a:solidFill>
            <a:schemeClr val="accent4">
              <a:lumMod val="60000"/>
              <a:lumOff val="40000"/>
            </a:schemeClr>
          </a:solidFill>
        </p:spPr>
        <p:txBody>
          <a:bodyPr wrap="none">
            <a:spAutoFit/>
          </a:bodyPr>
          <a:lstStyle/>
          <a:p>
            <a:r>
              <a:rPr lang="en-US" altLang="zh-CN" sz="3200" b="1" dirty="0">
                <a:gradFill>
                  <a:gsLst>
                    <a:gs pos="100000">
                      <a:srgbClr val="465E96"/>
                    </a:gs>
                    <a:gs pos="0">
                      <a:srgbClr val="5877B6">
                        <a:lumMod val="80000"/>
                        <a:lumOff val="20000"/>
                      </a:srgbClr>
                    </a:gs>
                  </a:gsLst>
                  <a:lin ang="5400000" scaled="0"/>
                </a:gradFill>
                <a:cs typeface="+mn-ea"/>
                <a:sym typeface="+mn-lt"/>
              </a:rPr>
              <a:t>Prophet</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anim calcmode="lin" valueType="num">
                                      <p:cBhvr>
                                        <p:cTn id="13" dur="500" fill="hold"/>
                                        <p:tgtEl>
                                          <p:spTgt spid="55"/>
                                        </p:tgtEl>
                                        <p:attrNameLst>
                                          <p:attrName>ppt_x</p:attrName>
                                        </p:attrNameLst>
                                      </p:cBhvr>
                                      <p:tavLst>
                                        <p:tav tm="0">
                                          <p:val>
                                            <p:strVal val="#ppt_x"/>
                                          </p:val>
                                        </p:tav>
                                        <p:tav tm="100000">
                                          <p:val>
                                            <p:strVal val="#ppt_x"/>
                                          </p:val>
                                        </p:tav>
                                      </p:tavLst>
                                    </p:anim>
                                    <p:anim calcmode="lin" valueType="num">
                                      <p:cBhvr>
                                        <p:cTn id="14" dur="50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anim calcmode="lin" valueType="num">
                                      <p:cBhvr>
                                        <p:cTn id="18" dur="500" fill="hold"/>
                                        <p:tgtEl>
                                          <p:spTgt spid="59"/>
                                        </p:tgtEl>
                                        <p:attrNameLst>
                                          <p:attrName>ppt_x</p:attrName>
                                        </p:attrNameLst>
                                      </p:cBhvr>
                                      <p:tavLst>
                                        <p:tav tm="0">
                                          <p:val>
                                            <p:strVal val="#ppt_x"/>
                                          </p:val>
                                        </p:tav>
                                        <p:tav tm="100000">
                                          <p:val>
                                            <p:strVal val="#ppt_x"/>
                                          </p:val>
                                        </p:tav>
                                      </p:tavLst>
                                    </p:anim>
                                    <p:anim calcmode="lin" valueType="num">
                                      <p:cBhvr>
                                        <p:cTn id="19" dur="50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anim calcmode="lin" valueType="num">
                                      <p:cBhvr>
                                        <p:cTn id="23" dur="500" fill="hold"/>
                                        <p:tgtEl>
                                          <p:spTgt spid="61"/>
                                        </p:tgtEl>
                                        <p:attrNameLst>
                                          <p:attrName>ppt_x</p:attrName>
                                        </p:attrNameLst>
                                      </p:cBhvr>
                                      <p:tavLst>
                                        <p:tav tm="0">
                                          <p:val>
                                            <p:strVal val="#ppt_x"/>
                                          </p:val>
                                        </p:tav>
                                        <p:tav tm="100000">
                                          <p:val>
                                            <p:strVal val="#ppt_x"/>
                                          </p:val>
                                        </p:tav>
                                      </p:tavLst>
                                    </p:anim>
                                    <p:anim calcmode="lin" valueType="num">
                                      <p:cBhvr>
                                        <p:cTn id="24" dur="500" fill="hold"/>
                                        <p:tgtEl>
                                          <p:spTgt spid="6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anim calcmode="lin" valueType="num">
                                      <p:cBhvr>
                                        <p:cTn id="28" dur="500" fill="hold"/>
                                        <p:tgtEl>
                                          <p:spTgt spid="72"/>
                                        </p:tgtEl>
                                        <p:attrNameLst>
                                          <p:attrName>ppt_x</p:attrName>
                                        </p:attrNameLst>
                                      </p:cBhvr>
                                      <p:tavLst>
                                        <p:tav tm="0">
                                          <p:val>
                                            <p:strVal val="#ppt_x"/>
                                          </p:val>
                                        </p:tav>
                                        <p:tav tm="100000">
                                          <p:val>
                                            <p:strVal val="#ppt_x"/>
                                          </p:val>
                                        </p:tav>
                                      </p:tavLst>
                                    </p:anim>
                                    <p:anim calcmode="lin" valueType="num">
                                      <p:cBhvr>
                                        <p:cTn id="29"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 name="RESOURCELIBID_ANIM" val="460"/>
</p:tagLst>
</file>

<file path=ppt/theme/theme1.xml><?xml version="1.0" encoding="utf-8"?>
<a:theme xmlns:a="http://schemas.openxmlformats.org/drawingml/2006/main" name="第一PPT，www.1ppt.com">
  <a:themeElements>
    <a:clrScheme name="Pro House">
      <a:dk1>
        <a:sysClr val="windowText" lastClr="000000"/>
      </a:dk1>
      <a:lt1>
        <a:sysClr val="window" lastClr="FFFFFF"/>
      </a:lt1>
      <a:dk2>
        <a:srgbClr val="44546A"/>
      </a:dk2>
      <a:lt2>
        <a:srgbClr val="E7E6E6"/>
      </a:lt2>
      <a:accent1>
        <a:srgbClr val="D92751"/>
      </a:accent1>
      <a:accent2>
        <a:srgbClr val="D8D8D8"/>
      </a:accent2>
      <a:accent3>
        <a:srgbClr val="BFBFBF"/>
      </a:accent3>
      <a:accent4>
        <a:srgbClr val="A5A5A5"/>
      </a:accent4>
      <a:accent5>
        <a:srgbClr val="BFBFBF"/>
      </a:accent5>
      <a:accent6>
        <a:srgbClr val="D8D8D8"/>
      </a:accent6>
      <a:hlink>
        <a:srgbClr val="0563C1"/>
      </a:hlink>
      <a:folHlink>
        <a:srgbClr val="954F72"/>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1071</TotalTime>
  <Words>2017</Words>
  <Application>Microsoft Office PowerPoint</Application>
  <PresentationFormat>全屏显示(16:9)</PresentationFormat>
  <Paragraphs>166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-apple-system</vt:lpstr>
      <vt:lpstr>KaTeX_Main</vt:lpstr>
      <vt:lpstr>等线</vt:lpstr>
      <vt:lpstr>方正正黑简体</vt:lpstr>
      <vt:lpstr>宋体</vt:lpstr>
      <vt:lpstr>微软雅黑</vt:lpstr>
      <vt:lpstr>Arial</vt:lpstr>
      <vt:lpstr>Calibri</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2.Features of Business Time </vt:lpstr>
      <vt:lpstr>自动预测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Lenovo</cp:lastModifiedBy>
  <cp:revision>161</cp:revision>
  <dcterms:created xsi:type="dcterms:W3CDTF">2019-10-17T14:20:00Z</dcterms:created>
  <dcterms:modified xsi:type="dcterms:W3CDTF">2021-11-24T10:13:46Z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10D17459CFFA4FAD954DD06B2F65CEA5</vt:lpwstr>
  </property>
  <property fmtid="{D5CDD505-2E9C-101B-9397-08002B2CF9AE}" pid="3" name="KSOProductBuildVer">
    <vt:lpwstr>2052-11.1.0.10700</vt:lpwstr>
  </property>
</Properties>
</file>