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62" r:id="rId3"/>
    <p:sldId id="270" r:id="rId4"/>
    <p:sldId id="258" r:id="rId5"/>
    <p:sldId id="273" r:id="rId6"/>
    <p:sldId id="272" r:id="rId7"/>
    <p:sldId id="274" r:id="rId8"/>
    <p:sldId id="275" r:id="rId9"/>
    <p:sldId id="276" r:id="rId10"/>
    <p:sldId id="277" r:id="rId11"/>
    <p:sldId id="283" r:id="rId12"/>
    <p:sldId id="278" r:id="rId13"/>
    <p:sldId id="279" r:id="rId14"/>
    <p:sldId id="280" r:id="rId15"/>
    <p:sldId id="284" r:id="rId16"/>
    <p:sldId id="285" r:id="rId17"/>
    <p:sldId id="286" r:id="rId18"/>
    <p:sldId id="287" r:id="rId19"/>
    <p:sldId id="288" r:id="rId20"/>
    <p:sldId id="282" r:id="rId21"/>
    <p:sldId id="289" r:id="rId22"/>
    <p:sldId id="261"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A0BC"/>
    <a:srgbClr val="5383C2"/>
    <a:srgbClr val="B8D68D"/>
    <a:srgbClr val="9EC067"/>
    <a:srgbClr val="DBCF4D"/>
    <a:srgbClr val="3891CC"/>
    <a:srgbClr val="E6B56C"/>
    <a:srgbClr val="CCC3E0"/>
    <a:srgbClr val="A36095"/>
    <a:srgbClr val="D2DC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3" autoAdjust="0"/>
    <p:restoredTop sz="80352" autoAdjust="0"/>
  </p:normalViewPr>
  <p:slideViewPr>
    <p:cSldViewPr snapToGrid="0">
      <p:cViewPr>
        <p:scale>
          <a:sx n="174" d="100"/>
          <a:sy n="174" d="100"/>
        </p:scale>
        <p:origin x="-3200" y="144"/>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由于</a:t>
            </a:r>
            <a:r>
              <a:rPr lang="en-US" altLang="zh-CN" sz="1200" b="0" i="0" kern="1200" dirty="0">
                <a:solidFill>
                  <a:schemeClr val="tx1"/>
                </a:solidFill>
                <a:effectLst/>
                <a:latin typeface="+mn-lt"/>
                <a:ea typeface="+mn-ea"/>
                <a:cs typeface="+mn-cs"/>
              </a:rPr>
              <a:t>LDA</a:t>
            </a:r>
            <a:r>
              <a:rPr lang="zh-CN" altLang="en-US" sz="1200" b="0" i="0" kern="1200" dirty="0">
                <a:solidFill>
                  <a:schemeClr val="tx1"/>
                </a:solidFill>
                <a:effectLst/>
                <a:latin typeface="+mn-lt"/>
                <a:ea typeface="+mn-ea"/>
                <a:cs typeface="+mn-cs"/>
              </a:rPr>
              <a:t>无法解释主题的含义，我们通过手动确定不同组的含义和权重值来定义主题。表</a:t>
            </a:r>
            <a:r>
              <a:rPr lang="en-US" altLang="zh-CN" sz="1200" b="0" i="0" kern="1200" dirty="0">
                <a:solidFill>
                  <a:schemeClr val="tx1"/>
                </a:solidFill>
                <a:effectLst/>
                <a:latin typeface="+mn-lt"/>
                <a:ea typeface="+mn-ea"/>
                <a:cs typeface="+mn-cs"/>
              </a:rPr>
              <a:t>3-5</a:t>
            </a:r>
            <a:r>
              <a:rPr lang="zh-CN" altLang="en-US" sz="1200" b="0" i="0" kern="1200" dirty="0">
                <a:solidFill>
                  <a:schemeClr val="tx1"/>
                </a:solidFill>
                <a:effectLst/>
                <a:latin typeface="+mn-lt"/>
                <a:ea typeface="+mn-ea"/>
                <a:cs typeface="+mn-cs"/>
              </a:rPr>
              <a:t>分别列出了正面、中性和负面主题。</a:t>
            </a:r>
            <a:endParaRPr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对积极、消极、中立的主题做频数统计</a:t>
            </a:r>
            <a:endParaRPr kumimoji="1"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显示了最常见的积极主题。对于积极的案例，意识和情景评估是最常见的主题，多次出现在不同的集群中。这两者在不同的显著聚类中出现</a:t>
            </a:r>
            <a:r>
              <a:rPr lang="en-US" altLang="zh-CN" sz="1200" b="0" i="0" kern="1200" dirty="0">
                <a:solidFill>
                  <a:schemeClr val="tx1"/>
                </a:solidFill>
                <a:effectLst/>
                <a:latin typeface="+mn-lt"/>
                <a:ea typeface="+mn-ea"/>
                <a:cs typeface="+mn-cs"/>
              </a:rPr>
              <a:t>17</a:t>
            </a:r>
            <a:r>
              <a:rPr lang="zh-CN" altLang="en-US" sz="1200" b="0" i="0" kern="1200" dirty="0">
                <a:solidFill>
                  <a:schemeClr val="tx1"/>
                </a:solidFill>
                <a:effectLst/>
                <a:latin typeface="+mn-lt"/>
                <a:ea typeface="+mn-ea"/>
                <a:cs typeface="+mn-cs"/>
              </a:rPr>
              <a:t>次。</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19</a:t>
            </a:fld>
            <a:endParaRPr lang="zh-CN" altLang="en-US"/>
          </a:p>
        </p:txBody>
      </p:sp>
    </p:spTree>
    <p:extLst>
      <p:ext uri="{BB962C8B-B14F-4D97-AF65-F5344CB8AC3E}">
        <p14:creationId xmlns:p14="http://schemas.microsoft.com/office/powerpoint/2010/main" val="348985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与其他方法相比，该模型在情感分析和主题建模方面具有最佳的性能结果</a:t>
            </a:r>
            <a:endParaRPr lang="en-US" altLang="zh-CN" sz="1200" b="0" i="0" kern="1200" dirty="0">
              <a:solidFill>
                <a:schemeClr val="tx1"/>
              </a:solidFill>
              <a:effectLst/>
              <a:latin typeface="+mn-lt"/>
              <a:ea typeface="+mn-ea"/>
              <a:cs typeface="+mn-cs"/>
            </a:endParaRPr>
          </a:p>
          <a:p>
            <a:endParaRPr kumimoji="1" lang="en-US" altLang="zh-CN" sz="1200" b="0" i="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21</a:t>
            </a:fld>
            <a:endParaRPr lang="zh-CN" altLang="en-US"/>
          </a:p>
        </p:txBody>
      </p:sp>
    </p:spTree>
    <p:extLst>
      <p:ext uri="{BB962C8B-B14F-4D97-AF65-F5344CB8AC3E}">
        <p14:creationId xmlns:p14="http://schemas.microsoft.com/office/powerpoint/2010/main" val="41034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使用多个</a:t>
            </a:r>
            <a:r>
              <a:rPr lang="en-US" altLang="zh-CN" sz="1200" b="0" i="0" kern="1200" dirty="0">
                <a:solidFill>
                  <a:schemeClr val="tx1"/>
                </a:solidFill>
                <a:effectLst/>
                <a:latin typeface="+mn-lt"/>
                <a:ea typeface="+mn-ea"/>
                <a:cs typeface="+mn-cs"/>
              </a:rPr>
              <a:t>tweet</a:t>
            </a:r>
            <a:r>
              <a:rPr lang="zh-CN" altLang="en-US" sz="1200" b="0" i="0" kern="1200" dirty="0">
                <a:solidFill>
                  <a:schemeClr val="tx1"/>
                </a:solidFill>
                <a:effectLst/>
                <a:latin typeface="+mn-lt"/>
                <a:ea typeface="+mn-ea"/>
                <a:cs typeface="+mn-cs"/>
              </a:rPr>
              <a:t>数据集在主要和不同聚类中验证所提出模型的结果重要主题使用各种词云表示，使其更加可见和易懂确定最经常提出的主题可以使人们认识到根本问题，特别是与广泛关注有关的问题</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分享他们对个人情况的总体感受、健康状况、保持健康的提示和其他相关信息</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。这样的信息可以为大流行的行为反应提供大规模的见解。</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判断各种社交媒体是否携带重要信息并不容易，尤其是因为语义的深奥使得许多信息难以理解。然而，机器学习和计算方法越来越多地用于审查生物医学领域的社交媒体数据</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通过设计一个新的机器学习模型</a:t>
            </a:r>
            <a:r>
              <a:rPr lang="en-US" altLang="zh-CN" sz="1200" b="0" i="0" kern="1200" dirty="0" err="1">
                <a:solidFill>
                  <a:schemeClr val="tx1"/>
                </a:solidFill>
                <a:effectLst/>
                <a:latin typeface="+mn-lt"/>
                <a:ea typeface="+mn-ea"/>
                <a:cs typeface="+mn-cs"/>
              </a:rPr>
              <a:t>TClustVID</a:t>
            </a:r>
            <a:r>
              <a:rPr lang="zh-CN" altLang="en-US" sz="1200" b="0" i="0" kern="1200" dirty="0">
                <a:solidFill>
                  <a:schemeClr val="tx1"/>
                </a:solidFill>
                <a:effectLst/>
                <a:latin typeface="+mn-lt"/>
                <a:ea typeface="+mn-ea"/>
                <a:cs typeface="+mn-cs"/>
              </a:rPr>
              <a:t>来研究与</a:t>
            </a:r>
            <a:r>
              <a:rPr lang="en-US" altLang="zh-CN" sz="1200" b="0" i="0" kern="1200" dirty="0">
                <a:solidFill>
                  <a:schemeClr val="tx1"/>
                </a:solidFill>
                <a:effectLst/>
                <a:latin typeface="+mn-lt"/>
                <a:ea typeface="+mn-ea"/>
                <a:cs typeface="+mn-cs"/>
              </a:rPr>
              <a:t>COVID-19</a:t>
            </a:r>
            <a:r>
              <a:rPr lang="zh-CN" altLang="en-US" sz="1200" b="0" i="0" kern="1200" dirty="0">
                <a:solidFill>
                  <a:schemeClr val="tx1"/>
                </a:solidFill>
                <a:effectLst/>
                <a:latin typeface="+mn-lt"/>
                <a:ea typeface="+mn-ea"/>
                <a:cs typeface="+mn-cs"/>
              </a:rPr>
              <a:t>相关的情感主题。该模型用于使用聚类方法探索重要子集，并通过验证高分类性能来选择它们。每个</a:t>
            </a:r>
            <a:r>
              <a:rPr lang="en-US" altLang="zh-CN" sz="1200" b="0" i="0" kern="1200" dirty="0">
                <a:solidFill>
                  <a:schemeClr val="tx1"/>
                </a:solidFill>
                <a:effectLst/>
                <a:latin typeface="+mn-lt"/>
                <a:ea typeface="+mn-ea"/>
                <a:cs typeface="+mn-cs"/>
              </a:rPr>
              <a:t>tweet</a:t>
            </a:r>
            <a:r>
              <a:rPr lang="zh-CN" altLang="en-US" sz="1200" b="0" i="0" kern="1200" dirty="0">
                <a:solidFill>
                  <a:schemeClr val="tx1"/>
                </a:solidFill>
                <a:effectLst/>
                <a:latin typeface="+mn-lt"/>
                <a:ea typeface="+mn-ea"/>
                <a:cs typeface="+mn-cs"/>
              </a:rPr>
              <a:t>集群被分为积极、消极和中性组，并使用潜在</a:t>
            </a:r>
            <a:r>
              <a:rPr lang="en-US" altLang="zh-CN" sz="1200" b="0" i="0" kern="1200" dirty="0" err="1">
                <a:solidFill>
                  <a:schemeClr val="tx1"/>
                </a:solidFill>
                <a:effectLst/>
                <a:latin typeface="+mn-lt"/>
                <a:ea typeface="+mn-ea"/>
                <a:cs typeface="+mn-cs"/>
              </a:rPr>
              <a:t>dirichlet</a:t>
            </a:r>
            <a:r>
              <a:rPr lang="zh-CN" altLang="en-US" sz="1200" b="0" i="0" kern="1200" dirty="0">
                <a:solidFill>
                  <a:schemeClr val="tx1"/>
                </a:solidFill>
                <a:effectLst/>
                <a:latin typeface="+mn-lt"/>
                <a:ea typeface="+mn-ea"/>
                <a:cs typeface="+mn-cs"/>
              </a:rPr>
              <a:t>分配（</a:t>
            </a:r>
            <a:r>
              <a:rPr lang="en-US" altLang="zh-CN" sz="1200" b="0" i="0" kern="1200" dirty="0">
                <a:solidFill>
                  <a:schemeClr val="tx1"/>
                </a:solidFill>
                <a:effectLst/>
                <a:latin typeface="+mn-lt"/>
                <a:ea typeface="+mn-ea"/>
                <a:cs typeface="+mn-cs"/>
              </a:rPr>
              <a:t>LDA</a:t>
            </a:r>
            <a:r>
              <a:rPr lang="zh-CN" altLang="en-US" sz="1200" b="0" i="0" kern="1200" dirty="0">
                <a:solidFill>
                  <a:schemeClr val="tx1"/>
                </a:solidFill>
                <a:effectLst/>
                <a:latin typeface="+mn-lt"/>
                <a:ea typeface="+mn-ea"/>
                <a:cs typeface="+mn-cs"/>
              </a:rPr>
              <a:t>）来提取关键主题。然后，我们解释并确定了更重要的主题。该方法可以用来</a:t>
            </a:r>
            <a:r>
              <a:rPr lang="en-US" altLang="zh-CN" sz="1200" b="0" i="0" kern="1200" dirty="0">
                <a:solidFill>
                  <a:schemeClr val="tx1"/>
                </a:solidFill>
                <a:effectLst/>
                <a:latin typeface="+mn-lt"/>
                <a:ea typeface="+mn-ea"/>
                <a:cs typeface="+mn-cs"/>
              </a:rPr>
              <a:t>2019</a:t>
            </a:r>
            <a:r>
              <a:rPr lang="zh-CN" altLang="en-US" sz="1200" b="0" i="0" kern="1200" dirty="0">
                <a:solidFill>
                  <a:schemeClr val="tx1"/>
                </a:solidFill>
                <a:effectLst/>
                <a:latin typeface="+mn-lt"/>
                <a:ea typeface="+mn-ea"/>
                <a:cs typeface="+mn-cs"/>
              </a:rPr>
              <a:t>冠状病毒疾病的研究人员和决策者的公共和人类社会行为产生相关的信息。这项工作的主要贡献简述如下</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4056977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WordNetAffect</a:t>
            </a:r>
            <a:r>
              <a:rPr lang="zh-CN" altLang="en-US" dirty="0"/>
              <a:t>、</a:t>
            </a:r>
            <a:r>
              <a:rPr lang="en-US" altLang="zh-CN" dirty="0" err="1"/>
              <a:t>SentiWordNet</a:t>
            </a:r>
            <a:r>
              <a:rPr lang="zh-CN" altLang="en-US" dirty="0"/>
              <a:t>、</a:t>
            </a:r>
            <a:r>
              <a:rPr lang="en-US" altLang="zh-CN" dirty="0" err="1"/>
              <a:t>SenticNet</a:t>
            </a:r>
            <a:r>
              <a:rPr kumimoji="1" lang="zh-CN" altLang="en-US" dirty="0"/>
              <a:t>为情感词库</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324275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WordNetAffect</a:t>
            </a:r>
            <a:r>
              <a:rPr lang="zh-CN" altLang="en-US" dirty="0"/>
              <a:t>、</a:t>
            </a:r>
            <a:r>
              <a:rPr lang="en-US" altLang="zh-CN" dirty="0" err="1"/>
              <a:t>SentiWordNet</a:t>
            </a:r>
            <a:r>
              <a:rPr lang="zh-CN" altLang="en-US" dirty="0"/>
              <a:t>、</a:t>
            </a:r>
            <a:r>
              <a:rPr lang="en-US" altLang="zh-CN" dirty="0" err="1"/>
              <a:t>SenticNet</a:t>
            </a:r>
            <a:r>
              <a:rPr kumimoji="1" lang="zh-CN" altLang="en-US" dirty="0"/>
              <a:t>为情感词库</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391128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与传统方法和</a:t>
            </a:r>
            <a:r>
              <a:rPr lang="en-US" altLang="zh-CN" sz="1200" b="0" i="0" kern="1200" dirty="0" err="1">
                <a:solidFill>
                  <a:schemeClr val="tx1"/>
                </a:solidFill>
                <a:effectLst/>
                <a:latin typeface="+mn-lt"/>
                <a:ea typeface="+mn-ea"/>
                <a:cs typeface="+mn-cs"/>
              </a:rPr>
              <a:t>TclustVid</a:t>
            </a:r>
            <a:r>
              <a:rPr lang="zh-CN" altLang="en-US" sz="1200" b="0" i="0" kern="1200" dirty="0">
                <a:solidFill>
                  <a:schemeClr val="tx1"/>
                </a:solidFill>
                <a:effectLst/>
                <a:latin typeface="+mn-lt"/>
                <a:ea typeface="+mn-ea"/>
                <a:cs typeface="+mn-cs"/>
              </a:rPr>
              <a:t>的分类结果相比，性能最好的集群可用于提取更频繁的主题。这些集群被分为积极、中立和消极情绪，以便进一步分析。因此，</a:t>
            </a:r>
            <a:r>
              <a:rPr lang="en-US" altLang="zh-CN" sz="1200" b="0" i="0" kern="1200" dirty="0">
                <a:solidFill>
                  <a:schemeClr val="tx1"/>
                </a:solidFill>
                <a:effectLst/>
                <a:latin typeface="+mn-lt"/>
                <a:ea typeface="+mn-ea"/>
                <a:cs typeface="+mn-cs"/>
              </a:rPr>
              <a:t>LDA</a:t>
            </a:r>
            <a:r>
              <a:rPr lang="zh-CN" altLang="en-US" sz="1200" b="0" i="0" kern="1200" dirty="0">
                <a:solidFill>
                  <a:schemeClr val="tx1"/>
                </a:solidFill>
                <a:effectLst/>
                <a:latin typeface="+mn-lt"/>
                <a:ea typeface="+mn-ea"/>
                <a:cs typeface="+mn-cs"/>
              </a:rPr>
              <a:t>被用于从高绩效的九个集群中探索重要的正面、中性和负面主题。</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个主题从每个集群中抽取。这些主题被呈现在一个词云中，每个词云中都包含不同的词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标记</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868928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：不同分类器（如</a:t>
            </a:r>
            <a:r>
              <a:rPr lang="en-US" altLang="zh-CN" dirty="0"/>
              <a:t>LSTM</a:t>
            </a:r>
            <a:r>
              <a:rPr lang="zh-CN" altLang="en-US" dirty="0"/>
              <a:t>、</a:t>
            </a:r>
            <a:r>
              <a:rPr lang="en-US" altLang="zh-CN" dirty="0"/>
              <a:t>DT</a:t>
            </a:r>
            <a:r>
              <a:rPr lang="zh-CN" altLang="en-US" dirty="0"/>
              <a:t>、</a:t>
            </a:r>
            <a:r>
              <a:rPr lang="en-US" altLang="zh-CN" dirty="0"/>
              <a:t>KNN</a:t>
            </a:r>
            <a:r>
              <a:rPr lang="zh-CN" altLang="en-US" dirty="0"/>
              <a:t>、</a:t>
            </a:r>
            <a:r>
              <a:rPr lang="en-US" altLang="zh-CN" dirty="0"/>
              <a:t>MLP</a:t>
            </a:r>
            <a:r>
              <a:rPr lang="zh-CN" altLang="en-US" dirty="0"/>
              <a:t>、</a:t>
            </a:r>
            <a:r>
              <a:rPr lang="en-US" altLang="zh-CN" dirty="0"/>
              <a:t>XGB</a:t>
            </a:r>
            <a:r>
              <a:rPr lang="zh-CN" altLang="en-US" dirty="0"/>
              <a:t>、</a:t>
            </a:r>
            <a:r>
              <a:rPr lang="en-US" altLang="zh-CN" dirty="0"/>
              <a:t>GB</a:t>
            </a:r>
            <a:r>
              <a:rPr lang="zh-CN" altLang="en-US" dirty="0"/>
              <a:t>、</a:t>
            </a:r>
            <a:r>
              <a:rPr lang="en-US" altLang="zh-CN" dirty="0"/>
              <a:t>SVM</a:t>
            </a:r>
            <a:r>
              <a:rPr lang="zh-CN" altLang="en-US" dirty="0"/>
              <a:t>和</a:t>
            </a:r>
            <a:r>
              <a:rPr lang="en-US" altLang="zh-CN" dirty="0"/>
              <a:t>LR</a:t>
            </a:r>
            <a:r>
              <a:rPr lang="zh-CN" altLang="en-US" dirty="0"/>
              <a:t>）的平均结果</a:t>
            </a:r>
            <a:endParaRPr lang="en-US" altLang="zh-CN" dirty="0"/>
          </a:p>
          <a:p>
            <a:r>
              <a:rPr lang="en-US" altLang="zh-CN" dirty="0"/>
              <a:t>b</a:t>
            </a:r>
            <a:r>
              <a:rPr lang="zh-CN" altLang="en-US" dirty="0"/>
              <a:t>：</a:t>
            </a:r>
            <a:r>
              <a:rPr lang="en-US" altLang="zh-CN" dirty="0" err="1"/>
              <a:t>TClustVID</a:t>
            </a:r>
            <a:r>
              <a:rPr lang="zh-CN" altLang="en-US" dirty="0"/>
              <a:t>使用的相同分类器的平均结果</a:t>
            </a:r>
            <a:endParaRPr kumimoji="1" lang="zh-CN" altLang="en-US" dirty="0"/>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这种情况下，</a:t>
            </a:r>
            <a:r>
              <a:rPr lang="en-US" altLang="zh-CN" sz="1200" b="0" i="0" kern="1200" dirty="0">
                <a:solidFill>
                  <a:schemeClr val="tx1"/>
                </a:solidFill>
                <a:effectLst/>
                <a:latin typeface="+mn-lt"/>
                <a:ea typeface="+mn-ea"/>
                <a:cs typeface="+mn-cs"/>
              </a:rPr>
              <a:t>LSTM</a:t>
            </a:r>
            <a:r>
              <a:rPr lang="zh-CN" altLang="en-US" sz="1200" b="0" i="0" kern="1200" dirty="0">
                <a:solidFill>
                  <a:schemeClr val="tx1"/>
                </a:solidFill>
                <a:effectLst/>
                <a:latin typeface="+mn-lt"/>
                <a:ea typeface="+mn-ea"/>
                <a:cs typeface="+mn-cs"/>
              </a:rPr>
              <a:t>为传统方法和</a:t>
            </a:r>
            <a:r>
              <a:rPr lang="en-US" altLang="zh-CN" sz="1200" b="0" i="0" kern="1200" dirty="0" err="1">
                <a:solidFill>
                  <a:schemeClr val="tx1"/>
                </a:solidFill>
                <a:effectLst/>
                <a:latin typeface="+mn-lt"/>
                <a:ea typeface="+mn-ea"/>
                <a:cs typeface="+mn-cs"/>
              </a:rPr>
              <a:t>TClustVID</a:t>
            </a:r>
            <a:r>
              <a:rPr lang="zh-CN" altLang="en-US" sz="1200" b="0" i="0" kern="1200" dirty="0">
                <a:solidFill>
                  <a:schemeClr val="tx1"/>
                </a:solidFill>
                <a:effectLst/>
                <a:latin typeface="+mn-lt"/>
                <a:ea typeface="+mn-ea"/>
                <a:cs typeface="+mn-cs"/>
              </a:rPr>
              <a:t>提供了最高的平均准确度、</a:t>
            </a:r>
            <a:r>
              <a:rPr lang="en-US" altLang="zh-CN" sz="1200" b="0" i="0" kern="1200" dirty="0">
                <a:solidFill>
                  <a:schemeClr val="tx1"/>
                </a:solidFill>
                <a:effectLst/>
                <a:latin typeface="+mn-lt"/>
                <a:ea typeface="+mn-ea"/>
                <a:cs typeface="+mn-cs"/>
              </a:rPr>
              <a:t>AUC</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f</a:t>
            </a:r>
            <a:r>
              <a:rPr lang="zh-CN" altLang="en-US" sz="1200" b="0" i="0" kern="1200" dirty="0">
                <a:solidFill>
                  <a:schemeClr val="tx1"/>
                </a:solidFill>
                <a:effectLst/>
                <a:latin typeface="+mn-lt"/>
                <a:ea typeface="+mn-ea"/>
                <a:cs typeface="+mn-cs"/>
              </a:rPr>
              <a:t>测量、灵敏度和特异性。此外，与更传统的方法相比，</a:t>
            </a:r>
            <a:r>
              <a:rPr lang="en-US" altLang="zh-CN" sz="1200" b="0" i="0" kern="1200" dirty="0" err="1">
                <a:solidFill>
                  <a:schemeClr val="tx1"/>
                </a:solidFill>
                <a:effectLst/>
                <a:latin typeface="+mn-lt"/>
                <a:ea typeface="+mn-ea"/>
                <a:cs typeface="+mn-cs"/>
              </a:rPr>
              <a:t>TcustVided</a:t>
            </a:r>
            <a:r>
              <a:rPr lang="zh-CN" altLang="en-US" sz="1200" b="0" i="0" kern="1200" dirty="0">
                <a:solidFill>
                  <a:schemeClr val="tx1"/>
                </a:solidFill>
                <a:effectLst/>
                <a:latin typeface="+mn-lt"/>
                <a:ea typeface="+mn-ea"/>
                <a:cs typeface="+mn-cs"/>
              </a:rPr>
              <a:t>显示了更好的结果（见图</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）通过观察各种分类器的性能，我们注意到</a:t>
            </a:r>
            <a:r>
              <a:rPr lang="en-US" altLang="zh-CN" sz="1200" b="0" i="0" kern="1200" dirty="0" err="1">
                <a:solidFill>
                  <a:schemeClr val="tx1"/>
                </a:solidFill>
                <a:effectLst/>
                <a:latin typeface="+mn-lt"/>
                <a:ea typeface="+mn-ea"/>
                <a:cs typeface="+mn-cs"/>
              </a:rPr>
              <a:t>TClustVID</a:t>
            </a:r>
            <a:r>
              <a:rPr lang="zh-CN" altLang="en-US" sz="1200" b="0" i="0" kern="1200" dirty="0">
                <a:solidFill>
                  <a:schemeClr val="tx1"/>
                </a:solidFill>
                <a:effectLst/>
                <a:latin typeface="+mn-lt"/>
                <a:ea typeface="+mn-ea"/>
                <a:cs typeface="+mn-cs"/>
              </a:rPr>
              <a:t>显示出比传统分析更好的性能。因此，主题建模方法用于生成高性能集群，以便在下一节中提取重要主题</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1558482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图中加粗表示该评价指标的最高值所对的模型</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4180966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Shapley</a:t>
            </a:r>
            <a:r>
              <a:rPr lang="zh-CN" altLang="en-US" sz="1200" b="1" i="0" kern="1200" dirty="0">
                <a:solidFill>
                  <a:schemeClr val="tx1"/>
                </a:solidFill>
                <a:effectLst/>
                <a:latin typeface="+mn-lt"/>
                <a:ea typeface="+mn-ea"/>
                <a:cs typeface="+mn-cs"/>
              </a:rPr>
              <a:t>所做的是量化每个玩家对游戏的贡献。</a:t>
            </a:r>
            <a:r>
              <a:rPr lang="en-US" altLang="zh-CN" sz="1200" b="1" i="0" kern="1200" dirty="0">
                <a:solidFill>
                  <a:schemeClr val="tx1"/>
                </a:solidFill>
                <a:effectLst/>
                <a:latin typeface="+mn-lt"/>
                <a:ea typeface="+mn-ea"/>
                <a:cs typeface="+mn-cs"/>
              </a:rPr>
              <a:t>SHAP</a:t>
            </a:r>
            <a:r>
              <a:rPr lang="zh-CN" altLang="en-US" sz="1200" b="1" i="0" kern="1200" dirty="0">
                <a:solidFill>
                  <a:schemeClr val="tx1"/>
                </a:solidFill>
                <a:effectLst/>
                <a:latin typeface="+mn-lt"/>
                <a:ea typeface="+mn-ea"/>
                <a:cs typeface="+mn-cs"/>
              </a:rPr>
              <a:t>所做的是量化每个特征对模型所做预测的贡献，每个词对积极、消极、中立的贡献</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15</a:t>
            </a:fld>
            <a:endParaRPr lang="zh-CN" altLang="en-US"/>
          </a:p>
        </p:txBody>
      </p:sp>
    </p:spTree>
    <p:extLst>
      <p:ext uri="{BB962C8B-B14F-4D97-AF65-F5344CB8AC3E}">
        <p14:creationId xmlns:p14="http://schemas.microsoft.com/office/powerpoint/2010/main" val="2300599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TClustVID</a:t>
            </a:r>
            <a:r>
              <a:rPr lang="zh-CN" altLang="en-US" sz="1200" b="0" i="0" kern="1200" dirty="0">
                <a:solidFill>
                  <a:schemeClr val="tx1"/>
                </a:solidFill>
                <a:effectLst/>
                <a:latin typeface="+mn-lt"/>
                <a:ea typeface="+mn-ea"/>
                <a:cs typeface="+mn-cs"/>
              </a:rPr>
              <a:t>分析中，我们从每个</a:t>
            </a:r>
            <a:r>
              <a:rPr lang="en-US" altLang="zh-CN" sz="1200" b="0" i="0" kern="1200" dirty="0">
                <a:solidFill>
                  <a:schemeClr val="tx1"/>
                </a:solidFill>
                <a:effectLst/>
                <a:latin typeface="+mn-lt"/>
                <a:ea typeface="+mn-ea"/>
                <a:cs typeface="+mn-cs"/>
              </a:rPr>
              <a:t>twitter</a:t>
            </a:r>
            <a:r>
              <a:rPr lang="zh-CN" altLang="en-US" sz="1200" b="0" i="0" kern="1200" dirty="0">
                <a:solidFill>
                  <a:schemeClr val="tx1"/>
                </a:solidFill>
                <a:effectLst/>
                <a:latin typeface="+mn-lt"/>
                <a:ea typeface="+mn-ea"/>
                <a:cs typeface="+mn-cs"/>
              </a:rPr>
              <a:t>数据集（</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个）中（正中性和负类别）生成了显著的聚类，显示不同分类器的结果得到了极大的改善。这些集群分别为集群</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、集群</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、集群</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、集群</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、集群</a:t>
            </a:r>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、集群</a:t>
            </a:r>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、集群</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、集群</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和集群</a:t>
            </a:r>
            <a:r>
              <a:rPr lang="en-US" altLang="zh-CN" sz="1200" b="0" i="0" kern="1200" dirty="0">
                <a:solidFill>
                  <a:schemeClr val="tx1"/>
                </a:solidFill>
                <a:effectLst/>
                <a:latin typeface="+mn-lt"/>
                <a:ea typeface="+mn-ea"/>
                <a:cs typeface="+mn-cs"/>
              </a:rPr>
              <a:t>9</a:t>
            </a:r>
          </a:p>
          <a:p>
            <a:endParaRPr kumimoji="1"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然后从这些集群中提取了一些主题，其中</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个集群中有</a:t>
            </a:r>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个产生了正面、中性和负面主题，其中</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个使用</a:t>
            </a:r>
            <a:r>
              <a:rPr lang="en-US" altLang="zh-CN" sz="1200" b="0" i="0" kern="1200" dirty="0">
                <a:solidFill>
                  <a:schemeClr val="tx1"/>
                </a:solidFill>
                <a:effectLst/>
                <a:latin typeface="+mn-lt"/>
                <a:ea typeface="+mn-ea"/>
                <a:cs typeface="+mn-cs"/>
              </a:rPr>
              <a:t>LDA</a:t>
            </a:r>
            <a:r>
              <a:rPr lang="zh-CN" altLang="en-US" sz="1200" b="0" i="0" kern="1200" dirty="0">
                <a:solidFill>
                  <a:schemeClr val="tx1"/>
                </a:solidFill>
                <a:effectLst/>
                <a:latin typeface="+mn-lt"/>
                <a:ea typeface="+mn-ea"/>
                <a:cs typeface="+mn-cs"/>
              </a:rPr>
              <a:t>提取了正面和中性主题。每个主题包含</a:t>
            </a:r>
            <a:r>
              <a:rPr lang="en-US" altLang="zh-CN" sz="1200" b="0" i="0" kern="1200" dirty="0">
                <a:solidFill>
                  <a:schemeClr val="tx1"/>
                </a:solidFill>
                <a:effectLst/>
                <a:latin typeface="+mn-lt"/>
                <a:ea typeface="+mn-ea"/>
                <a:cs typeface="+mn-cs"/>
              </a:rPr>
              <a:t>10</a:t>
            </a:r>
            <a:r>
              <a:rPr lang="zh-CN" altLang="en-US" sz="1200" b="0" i="0" kern="1200" dirty="0">
                <a:solidFill>
                  <a:schemeClr val="tx1"/>
                </a:solidFill>
                <a:effectLst/>
                <a:latin typeface="+mn-lt"/>
                <a:ea typeface="+mn-ea"/>
                <a:cs typeface="+mn-cs"/>
              </a:rPr>
              <a:t>个标记以及相关的权重，它们可用于对每个标记进行优先级排序。从这些集群的每个类别（积极、中立和消极）中确定了</a:t>
            </a:r>
            <a:r>
              <a:rPr lang="en-US" altLang="zh-CN" sz="1200" b="0" i="0" kern="1200" dirty="0">
                <a:solidFill>
                  <a:schemeClr val="tx1"/>
                </a:solidFill>
                <a:effectLst/>
                <a:latin typeface="+mn-lt"/>
                <a:ea typeface="+mn-ea"/>
                <a:cs typeface="+mn-cs"/>
              </a:rPr>
              <a:t>20</a:t>
            </a:r>
            <a:r>
              <a:rPr lang="zh-CN" altLang="en-US" sz="1200" b="0" i="0" kern="1200" dirty="0">
                <a:solidFill>
                  <a:schemeClr val="tx1"/>
                </a:solidFill>
                <a:effectLst/>
                <a:latin typeface="+mn-lt"/>
                <a:ea typeface="+mn-ea"/>
                <a:cs typeface="+mn-cs"/>
              </a:rPr>
              <a:t>个主题。因此，在补充部分中，各个集群的所有主题都表示为词云。在本文中，提取的聚类</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的积极、中性和消极话题用图中的词云进行可视化。</a:t>
            </a:r>
            <a:r>
              <a:rPr lang="en-US" altLang="zh-CN" sz="1200" b="0" i="0" kern="1200" dirty="0">
                <a:solidFill>
                  <a:schemeClr val="tx1"/>
                </a:solidFill>
                <a:effectLst/>
                <a:latin typeface="+mn-lt"/>
                <a:ea typeface="+mn-ea"/>
                <a:cs typeface="+mn-cs"/>
              </a:rPr>
              <a:t>5–7</a:t>
            </a:r>
            <a:r>
              <a:rPr lang="zh-CN" altLang="en-US" sz="1200" b="0" i="0" kern="1200" dirty="0">
                <a:solidFill>
                  <a:schemeClr val="tx1"/>
                </a:solidFill>
                <a:effectLst/>
                <a:latin typeface="+mn-lt"/>
                <a:ea typeface="+mn-ea"/>
                <a:cs typeface="+mn-cs"/>
              </a:rPr>
              <a:t>个单独。</a:t>
            </a:r>
            <a:endParaRPr kumimoji="1"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18</a:t>
            </a:fld>
            <a:endParaRPr lang="zh-CN" altLang="en-US"/>
          </a:p>
        </p:txBody>
      </p:sp>
    </p:spTree>
    <p:extLst>
      <p:ext uri="{BB962C8B-B14F-4D97-AF65-F5344CB8AC3E}">
        <p14:creationId xmlns:p14="http://schemas.microsoft.com/office/powerpoint/2010/main" val="41918852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12" name="矩形 11"/>
          <p:cNvSpPr/>
          <p:nvPr userDrawn="1"/>
        </p:nvSpPr>
        <p:spPr>
          <a:xfrm>
            <a:off x="0" y="2316480"/>
            <a:ext cx="12192000" cy="123971"/>
          </a:xfrm>
          <a:prstGeom prst="rect">
            <a:avLst/>
          </a:prstGeom>
          <a:gradFill flip="none" rotWithShape="1">
            <a:gsLst>
              <a:gs pos="0">
                <a:srgbClr val="B8D68D"/>
              </a:gs>
              <a:gs pos="48976">
                <a:srgbClr val="E1A0BC"/>
              </a:gs>
              <a:gs pos="32000">
                <a:schemeClr val="accent1">
                  <a:lumMod val="45000"/>
                  <a:lumOff val="55000"/>
                </a:schemeClr>
              </a:gs>
              <a:gs pos="76000">
                <a:schemeClr val="accent1">
                  <a:lumMod val="45000"/>
                  <a:lumOff val="55000"/>
                </a:schemeClr>
              </a:gs>
              <a:gs pos="100000">
                <a:srgbClr val="5383C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a:p>
        </p:txBody>
      </p:sp>
      <p:pic>
        <p:nvPicPr>
          <p:cNvPr id="13" name="图片 12"/>
          <p:cNvPicPr>
            <a:picLocks noChangeAspect="1"/>
          </p:cNvPicPr>
          <p:nvPr userDrawn="1"/>
        </p:nvPicPr>
        <p:blipFill rotWithShape="1">
          <a:blip r:embed="rId2"/>
          <a:srcRect b="37881"/>
          <a:stretch/>
        </p:blipFill>
        <p:spPr>
          <a:xfrm rot="10800000">
            <a:off x="1" y="2461406"/>
            <a:ext cx="12192000" cy="3069365"/>
          </a:xfrm>
          <a:prstGeom prst="rect">
            <a:avLst/>
          </a:prstGeom>
          <a:noFill/>
          <a:ln>
            <a:noFill/>
          </a:ln>
        </p:spPr>
      </p:pic>
      <p:sp>
        <p:nvSpPr>
          <p:cNvPr id="6" name="副标题 2">
            <a:extLst>
              <a:ext uri="{FF2B5EF4-FFF2-40B4-BE49-F238E27FC236}">
                <a16:creationId xmlns:a16="http://schemas.microsoft.com/office/drawing/2014/main" id="{41A20B87-1898-46D3-A7F5-4E15A864938C}"/>
              </a:ext>
            </a:extLst>
          </p:cNvPr>
          <p:cNvSpPr>
            <a:spLocks noGrp="1"/>
          </p:cNvSpPr>
          <p:nvPr>
            <p:ph type="subTitle" idx="1"/>
          </p:nvPr>
        </p:nvSpPr>
        <p:spPr>
          <a:xfrm>
            <a:off x="2308224" y="3772680"/>
            <a:ext cx="7855511" cy="558799"/>
          </a:xfrm>
          <a:prstGeom prst="rect">
            <a:avLst/>
          </a:prstGeo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a:t>单击此处编辑母版副标题样式</a:t>
            </a:r>
            <a:endParaRPr lang="en-US" dirty="0"/>
          </a:p>
        </p:txBody>
      </p:sp>
      <p:sp>
        <p:nvSpPr>
          <p:cNvPr id="7" name="标题 1">
            <a:extLst>
              <a:ext uri="{FF2B5EF4-FFF2-40B4-BE49-F238E27FC236}">
                <a16:creationId xmlns:a16="http://schemas.microsoft.com/office/drawing/2014/main" id="{82CAB506-958B-47E1-A991-510E6BE03B8B}"/>
              </a:ext>
            </a:extLst>
          </p:cNvPr>
          <p:cNvSpPr>
            <a:spLocks noGrp="1"/>
          </p:cNvSpPr>
          <p:nvPr>
            <p:ph type="ctrTitle"/>
          </p:nvPr>
        </p:nvSpPr>
        <p:spPr>
          <a:xfrm>
            <a:off x="2308224" y="3074089"/>
            <a:ext cx="7855511" cy="698591"/>
          </a:xfrm>
          <a:prstGeom prst="rect">
            <a:avLst/>
          </a:prstGeom>
        </p:spPr>
        <p:txBody>
          <a:bodyPr anchor="ctr">
            <a:normAutofit/>
          </a:bodyPr>
          <a:lstStyle>
            <a:lvl1pPr algn="l">
              <a:defRPr sz="4000">
                <a:solidFill>
                  <a:schemeClr val="tx1"/>
                </a:solidFill>
              </a:defRPr>
            </a:lvl1pPr>
          </a:lstStyle>
          <a:p>
            <a:r>
              <a:rPr lang="zh-CN" altLang="en-US"/>
              <a:t>单击此处编辑母版标题样式</a:t>
            </a:r>
            <a:endParaRPr lang="zh-CN" altLang="en-US" dirty="0"/>
          </a:p>
        </p:txBody>
      </p:sp>
      <p:sp>
        <p:nvSpPr>
          <p:cNvPr id="8" name="文本占位符 13">
            <a:extLst>
              <a:ext uri="{FF2B5EF4-FFF2-40B4-BE49-F238E27FC236}">
                <a16:creationId xmlns:a16="http://schemas.microsoft.com/office/drawing/2014/main" id="{793A0F2F-5852-4AC7-B158-174CF9111066}"/>
              </a:ext>
            </a:extLst>
          </p:cNvPr>
          <p:cNvSpPr>
            <a:spLocks noGrp="1"/>
          </p:cNvSpPr>
          <p:nvPr>
            <p:ph type="body" sz="quarter" idx="10" hasCustomPrompt="1"/>
          </p:nvPr>
        </p:nvSpPr>
        <p:spPr>
          <a:xfrm>
            <a:off x="2308224" y="5535988"/>
            <a:ext cx="7855511"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9" name="文本占位符 13">
            <a:extLst>
              <a:ext uri="{FF2B5EF4-FFF2-40B4-BE49-F238E27FC236}">
                <a16:creationId xmlns:a16="http://schemas.microsoft.com/office/drawing/2014/main" id="{DF2F1A37-8FE3-43A7-B83F-CB0A0F5A5503}"/>
              </a:ext>
            </a:extLst>
          </p:cNvPr>
          <p:cNvSpPr>
            <a:spLocks noGrp="1"/>
          </p:cNvSpPr>
          <p:nvPr>
            <p:ph type="body" sz="quarter" idx="11" hasCustomPrompt="1"/>
          </p:nvPr>
        </p:nvSpPr>
        <p:spPr>
          <a:xfrm>
            <a:off x="2308224" y="5832259"/>
            <a:ext cx="7855511"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17" name="图片 16"/>
          <p:cNvPicPr>
            <a:picLocks noChangeAspect="1"/>
          </p:cNvPicPr>
          <p:nvPr userDrawn="1"/>
        </p:nvPicPr>
        <p:blipFill rotWithShape="1">
          <a:blip r:embed="rId2"/>
          <a:srcRect t="-9253" b="47134"/>
          <a:stretch/>
        </p:blipFill>
        <p:spPr>
          <a:xfrm rot="10800000">
            <a:off x="1" y="2162539"/>
            <a:ext cx="12192000" cy="3069365"/>
          </a:xfrm>
          <a:prstGeom prst="rect">
            <a:avLst/>
          </a:prstGeom>
          <a:noFill/>
          <a:ln>
            <a:noFill/>
          </a:ln>
        </p:spPr>
      </p:pic>
      <p:cxnSp>
        <p:nvCxnSpPr>
          <p:cNvPr id="16" name="直接连接符 15"/>
          <p:cNvCxnSpPr/>
          <p:nvPr userDrawn="1"/>
        </p:nvCxnSpPr>
        <p:spPr>
          <a:xfrm>
            <a:off x="-23550" y="2162538"/>
            <a:ext cx="1221555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标题 1">
            <a:extLst>
              <a:ext uri="{FF2B5EF4-FFF2-40B4-BE49-F238E27FC236}">
                <a16:creationId xmlns:a16="http://schemas.microsoft.com/office/drawing/2014/main" id="{71871D4F-C05E-4857-B25E-87CB82209F23}"/>
              </a:ext>
            </a:extLst>
          </p:cNvPr>
          <p:cNvSpPr>
            <a:spLocks noGrp="1"/>
          </p:cNvSpPr>
          <p:nvPr>
            <p:ph type="title"/>
          </p:nvPr>
        </p:nvSpPr>
        <p:spPr>
          <a:xfrm>
            <a:off x="3386407" y="3429000"/>
            <a:ext cx="5419185" cy="895350"/>
          </a:xfrm>
          <a:prstGeom prst="rect">
            <a:avLst/>
          </a:prstGeom>
        </p:spPr>
        <p:txBody>
          <a:bodyPr anchor="b">
            <a:normAutofit/>
          </a:bodyPr>
          <a:lstStyle>
            <a:lvl1pPr algn="l">
              <a:defRPr sz="2400" b="1">
                <a:solidFill>
                  <a:schemeClr val="tx1"/>
                </a:solidFill>
              </a:defRPr>
            </a:lvl1pPr>
          </a:lstStyle>
          <a:p>
            <a:r>
              <a:rPr lang="zh-CN" altLang="en-US"/>
              <a:t>单击此处编辑母版标题样式</a:t>
            </a:r>
            <a:endParaRPr lang="zh-CN" altLang="en-US" dirty="0"/>
          </a:p>
        </p:txBody>
      </p:sp>
      <p:sp>
        <p:nvSpPr>
          <p:cNvPr id="10" name="文本占位符 2">
            <a:extLst>
              <a:ext uri="{FF2B5EF4-FFF2-40B4-BE49-F238E27FC236}">
                <a16:creationId xmlns:a16="http://schemas.microsoft.com/office/drawing/2014/main" id="{811F7A44-505D-418A-BAE1-B5A9D606D398}"/>
              </a:ext>
            </a:extLst>
          </p:cNvPr>
          <p:cNvSpPr>
            <a:spLocks noGrp="1"/>
          </p:cNvSpPr>
          <p:nvPr>
            <p:ph type="body" idx="1"/>
          </p:nvPr>
        </p:nvSpPr>
        <p:spPr>
          <a:xfrm>
            <a:off x="3387523" y="4324350"/>
            <a:ext cx="5419185" cy="1015623"/>
          </a:xfrm>
          <a:prstGeom prst="rect">
            <a:avLst/>
          </a:prstGeo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pPr/>
              <a:t>2021/12/8</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a:xfrm>
            <a:off x="669924" y="6240463"/>
            <a:ext cx="4140201" cy="206381"/>
          </a:xfrm>
          <a:prstGeom prst="rect">
            <a:avLst/>
          </a:prstGeom>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a:prstGeom prst="rect">
            <a:avLst/>
          </a:prstGeo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176483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fld id="{6489D9C7-5DC6-4263-87FF-7C99F6FB63C3}" type="datetime1">
              <a:rPr lang="zh-CN" altLang="en-US" smtClean="0"/>
              <a:pPr/>
              <a:t>2021/12/8</a:t>
            </a:fld>
            <a:endParaRPr lang="zh-CN" altLang="en-US" dirty="0"/>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395463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0" name="矩形 9"/>
          <p:cNvSpPr/>
          <p:nvPr userDrawn="1"/>
        </p:nvSpPr>
        <p:spPr>
          <a:xfrm>
            <a:off x="0" y="2316480"/>
            <a:ext cx="12192000" cy="123971"/>
          </a:xfrm>
          <a:prstGeom prst="rect">
            <a:avLst/>
          </a:prstGeom>
          <a:gradFill flip="none" rotWithShape="1">
            <a:gsLst>
              <a:gs pos="0">
                <a:srgbClr val="B8D68D"/>
              </a:gs>
              <a:gs pos="48976">
                <a:srgbClr val="E1A0BC"/>
              </a:gs>
              <a:gs pos="32000">
                <a:schemeClr val="accent1">
                  <a:lumMod val="45000"/>
                  <a:lumOff val="55000"/>
                </a:schemeClr>
              </a:gs>
              <a:gs pos="76000">
                <a:schemeClr val="accent1">
                  <a:lumMod val="45000"/>
                  <a:lumOff val="55000"/>
                </a:schemeClr>
              </a:gs>
              <a:gs pos="100000">
                <a:srgbClr val="5383C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lvl="0" algn="ctr"/>
            <a:endParaRPr lang="zh-CN" altLang="en-US" sz="2400"/>
          </a:p>
        </p:txBody>
      </p:sp>
      <p:pic>
        <p:nvPicPr>
          <p:cNvPr id="11" name="图片 10"/>
          <p:cNvPicPr>
            <a:picLocks noChangeAspect="1"/>
          </p:cNvPicPr>
          <p:nvPr userDrawn="1"/>
        </p:nvPicPr>
        <p:blipFill rotWithShape="1">
          <a:blip r:embed="rId2"/>
          <a:srcRect b="37881"/>
          <a:stretch/>
        </p:blipFill>
        <p:spPr>
          <a:xfrm rot="10800000">
            <a:off x="1" y="2461406"/>
            <a:ext cx="12192000" cy="3069365"/>
          </a:xfrm>
          <a:prstGeom prst="rect">
            <a:avLst/>
          </a:prstGeom>
          <a:noFill/>
          <a:ln>
            <a:noFill/>
          </a:ln>
        </p:spPr>
      </p:pic>
      <p:sp>
        <p:nvSpPr>
          <p:cNvPr id="7" name="标题 1">
            <a:extLst>
              <a:ext uri="{FF2B5EF4-FFF2-40B4-BE49-F238E27FC236}">
                <a16:creationId xmlns:a16="http://schemas.microsoft.com/office/drawing/2014/main" id="{1F067AA9-EDB3-4FEC-A9FD-930EAF46DEC8}"/>
              </a:ext>
            </a:extLst>
          </p:cNvPr>
          <p:cNvSpPr>
            <a:spLocks noGrp="1"/>
          </p:cNvSpPr>
          <p:nvPr>
            <p:ph type="ctrTitle" hasCustomPrompt="1"/>
          </p:nvPr>
        </p:nvSpPr>
        <p:spPr>
          <a:xfrm>
            <a:off x="3698873" y="2972865"/>
            <a:ext cx="5426076" cy="1621509"/>
          </a:xfrm>
          <a:prstGeom prst="rect">
            <a:avLst/>
          </a:prstGeo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8" name="文本占位符 62">
            <a:extLst>
              <a:ext uri="{FF2B5EF4-FFF2-40B4-BE49-F238E27FC236}">
                <a16:creationId xmlns:a16="http://schemas.microsoft.com/office/drawing/2014/main" id="{9B1F7973-9FBC-493A-A936-410240E98EF3}"/>
              </a:ext>
            </a:extLst>
          </p:cNvPr>
          <p:cNvSpPr>
            <a:spLocks noGrp="1"/>
          </p:cNvSpPr>
          <p:nvPr>
            <p:ph type="body" sz="quarter" idx="18" hasCustomPrompt="1"/>
          </p:nvPr>
        </p:nvSpPr>
        <p:spPr>
          <a:xfrm>
            <a:off x="3698873" y="5279101"/>
            <a:ext cx="5426076" cy="310871"/>
          </a:xfrm>
          <a:prstGeom prst="rect">
            <a:avLst/>
          </a:prstGeo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9" name="文本占位符 13">
            <a:extLst>
              <a:ext uri="{FF2B5EF4-FFF2-40B4-BE49-F238E27FC236}">
                <a16:creationId xmlns:a16="http://schemas.microsoft.com/office/drawing/2014/main" id="{37EA9445-FFE4-4FD6-87DA-6E5F95A1166D}"/>
              </a:ext>
            </a:extLst>
          </p:cNvPr>
          <p:cNvSpPr>
            <a:spLocks noGrp="1"/>
          </p:cNvSpPr>
          <p:nvPr>
            <p:ph type="body" sz="quarter" idx="10" hasCustomPrompt="1"/>
          </p:nvPr>
        </p:nvSpPr>
        <p:spPr>
          <a:xfrm>
            <a:off x="3698874" y="4982830"/>
            <a:ext cx="5426076" cy="296271"/>
          </a:xfrm>
          <a:prstGeom prst="rect">
            <a:avLst/>
          </a:prstGeo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标题占位符 1">
            <a:extLst>
              <a:ext uri="{FF2B5EF4-FFF2-40B4-BE49-F238E27FC236}">
                <a16:creationId xmlns:a16="http://schemas.microsoft.com/office/drawing/2014/main" id="{24C9EA5A-AEB5-499D-9A94-8E6FD1C6AF9F}"/>
              </a:ext>
            </a:extLst>
          </p:cNvPr>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11" name="文本占位符 2">
            <a:extLst>
              <a:ext uri="{FF2B5EF4-FFF2-40B4-BE49-F238E27FC236}">
                <a16:creationId xmlns:a16="http://schemas.microsoft.com/office/drawing/2014/main" id="{6527709B-B091-4C5B-A0AA-C4214D5B26A8}"/>
              </a:ext>
            </a:extLst>
          </p:cNvPr>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12" name="直接连接符 11">
            <a:extLst>
              <a:ext uri="{FF2B5EF4-FFF2-40B4-BE49-F238E27FC236}">
                <a16:creationId xmlns:a16="http://schemas.microsoft.com/office/drawing/2014/main" id="{A641F775-D26A-4F15-B047-C118CA0395BD}"/>
              </a:ext>
            </a:extLst>
          </p:cNvPr>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日期占位符 3">
            <a:extLst>
              <a:ext uri="{FF2B5EF4-FFF2-40B4-BE49-F238E27FC236}">
                <a16:creationId xmlns:a16="http://schemas.microsoft.com/office/drawing/2014/main" id="{F40374BA-20A2-4D48-942D-C8EB07732B2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2021/12/8</a:t>
            </a:fld>
            <a:endParaRPr lang="zh-CN" altLang="en-US"/>
          </a:p>
        </p:txBody>
      </p:sp>
      <p:sp>
        <p:nvSpPr>
          <p:cNvPr id="14" name="页脚占位符 4">
            <a:extLst>
              <a:ext uri="{FF2B5EF4-FFF2-40B4-BE49-F238E27FC236}">
                <a16:creationId xmlns:a16="http://schemas.microsoft.com/office/drawing/2014/main" id="{129A73FF-2397-43F3-BBCF-AB5B2F765AB5}"/>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5" name="灯片编号占位符 5">
            <a:extLst>
              <a:ext uri="{FF2B5EF4-FFF2-40B4-BE49-F238E27FC236}">
                <a16:creationId xmlns:a16="http://schemas.microsoft.com/office/drawing/2014/main" id="{FE7EB209-95AD-4348-BC56-6AEC61E5BAC3}"/>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2" r:id="rId3"/>
    <p:sldLayoutId id="2147483663"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矩形 53"/>
          <p:cNvSpPr/>
          <p:nvPr/>
        </p:nvSpPr>
        <p:spPr>
          <a:xfrm>
            <a:off x="767698" y="652166"/>
            <a:ext cx="1150294" cy="115029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bg1">
                    <a:lumMod val="75000"/>
                  </a:schemeClr>
                </a:solidFill>
                <a:latin typeface="Impact" panose="020B0806030902050204" pitchFamily="34" charset="0"/>
              </a:rPr>
              <a:t>LOGO</a:t>
            </a:r>
          </a:p>
        </p:txBody>
      </p:sp>
      <p:sp>
        <p:nvSpPr>
          <p:cNvPr id="17" name="文本框 16"/>
          <p:cNvSpPr txBox="1"/>
          <p:nvPr/>
        </p:nvSpPr>
        <p:spPr>
          <a:xfrm>
            <a:off x="7991089" y="1653169"/>
            <a:ext cx="3529399" cy="566139"/>
          </a:xfrm>
          <a:prstGeom prst="rect">
            <a:avLst/>
          </a:prstGeom>
          <a:noFill/>
        </p:spPr>
        <p:txBody>
          <a:bodyPr wrap="none" rtlCol="0">
            <a:prstTxWarp prst="textPlain">
              <a:avLst/>
            </a:prstTxWarp>
            <a:spAutoFit/>
          </a:bodyPr>
          <a:lstStyle/>
          <a:p>
            <a:pPr lvl="0" algn="r"/>
            <a:endParaRPr lang="en-US" altLang="zh-CN" sz="28700" b="1" dirty="0">
              <a:solidFill>
                <a:schemeClr val="bg1">
                  <a:lumMod val="85000"/>
                </a:schemeClr>
              </a:solidFill>
            </a:endParaRPr>
          </a:p>
        </p:txBody>
      </p:sp>
      <p:sp>
        <p:nvSpPr>
          <p:cNvPr id="10" name="副标题 4">
            <a:extLst>
              <a:ext uri="{FF2B5EF4-FFF2-40B4-BE49-F238E27FC236}">
                <a16:creationId xmlns:a16="http://schemas.microsoft.com/office/drawing/2014/main" id="{F7E826C0-3A23-430C-BFBC-54A85F2C533A}"/>
              </a:ext>
            </a:extLst>
          </p:cNvPr>
          <p:cNvSpPr txBox="1">
            <a:spLocks/>
          </p:cNvSpPr>
          <p:nvPr/>
        </p:nvSpPr>
        <p:spPr>
          <a:xfrm>
            <a:off x="708025" y="3977706"/>
            <a:ext cx="7153275" cy="558799"/>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600" dirty="0"/>
              <a:t>Md. </a:t>
            </a:r>
            <a:r>
              <a:rPr lang="en-US" altLang="zh-CN" sz="1600" dirty="0" err="1"/>
              <a:t>Shahriare</a:t>
            </a:r>
            <a:r>
              <a:rPr lang="en-US" altLang="zh-CN" sz="1600" dirty="0"/>
              <a:t> Satu a, Md. Imran Khan b, Mufti Mahmud c, Shahadat Uddin d,</a:t>
            </a:r>
          </a:p>
          <a:p>
            <a:pPr marL="0" indent="0">
              <a:buNone/>
            </a:pPr>
            <a:r>
              <a:rPr lang="en-US" altLang="zh-CN" sz="1600" dirty="0"/>
              <a:t>Matthew A. Summers e, Julian M.W. Quinn e, Mohammad Ali Moni </a:t>
            </a:r>
            <a:r>
              <a:rPr lang="en-US" altLang="zh-CN" sz="1600" dirty="0" err="1"/>
              <a:t>e,f</a:t>
            </a:r>
            <a:r>
              <a:rPr lang="en-US" altLang="zh-CN" sz="1600" dirty="0"/>
              <a:t>,∗</a:t>
            </a:r>
          </a:p>
        </p:txBody>
      </p:sp>
      <p:sp>
        <p:nvSpPr>
          <p:cNvPr id="11" name="标题 3">
            <a:extLst>
              <a:ext uri="{FF2B5EF4-FFF2-40B4-BE49-F238E27FC236}">
                <a16:creationId xmlns:a16="http://schemas.microsoft.com/office/drawing/2014/main" id="{F3E536DE-8316-4FFC-ACA7-80F92B80D214}"/>
              </a:ext>
            </a:extLst>
          </p:cNvPr>
          <p:cNvSpPr>
            <a:spLocks noGrp="1"/>
          </p:cNvSpPr>
          <p:nvPr>
            <p:ph type="ctrTitle"/>
          </p:nvPr>
        </p:nvSpPr>
        <p:spPr>
          <a:xfrm>
            <a:off x="708025" y="2730409"/>
            <a:ext cx="11309804" cy="1150294"/>
          </a:xfrm>
        </p:spPr>
        <p:txBody>
          <a:bodyPr>
            <a:noAutofit/>
          </a:bodyPr>
          <a:lstStyle/>
          <a:p>
            <a:r>
              <a:rPr lang="en-US" altLang="zh-CN" sz="2800" dirty="0" err="1"/>
              <a:t>TClustVID</a:t>
            </a:r>
            <a:r>
              <a:rPr lang="en-US" altLang="zh-CN" sz="2800" dirty="0"/>
              <a:t>: A novel machine learning classification model to</a:t>
            </a:r>
            <a:br>
              <a:rPr lang="en-US" altLang="zh-CN" sz="2800" dirty="0"/>
            </a:br>
            <a:r>
              <a:rPr lang="en-US" altLang="zh-CN" sz="2800" dirty="0"/>
              <a:t>investigate topics and sentiment in COVID-19 tweets</a:t>
            </a:r>
            <a:endParaRPr lang="zh-CN" altLang="en-US" sz="2800" dirty="0"/>
          </a:p>
        </p:txBody>
      </p:sp>
      <p:sp>
        <p:nvSpPr>
          <p:cNvPr id="12" name="文本占位符 5">
            <a:extLst>
              <a:ext uri="{FF2B5EF4-FFF2-40B4-BE49-F238E27FC236}">
                <a16:creationId xmlns:a16="http://schemas.microsoft.com/office/drawing/2014/main" id="{583AF3DA-0496-4AD4-A365-15D73EBDBF73}"/>
              </a:ext>
            </a:extLst>
          </p:cNvPr>
          <p:cNvSpPr txBox="1">
            <a:spLocks/>
          </p:cNvSpPr>
          <p:nvPr/>
        </p:nvSpPr>
        <p:spPr>
          <a:xfrm>
            <a:off x="708025" y="5192308"/>
            <a:ext cx="7153275" cy="296271"/>
          </a:xfrm>
          <a:prstGeom prst="rect">
            <a:avLst/>
          </a:prstGeom>
        </p:spPr>
        <p:txBody>
          <a:bodyPr vert="horz" lIns="91440" tIns="45720" rIns="91440" bIns="45720" rtlCol="0" anchor="ctr">
            <a:noAutofit/>
          </a:bodyPr>
          <a:lstStyle>
            <a:lvl1pPr marL="0" indent="0" algn="l" defTabSz="914354" rtl="0" eaLnBrk="1" latinLnBrk="0" hangingPunct="1">
              <a:lnSpc>
                <a:spcPct val="90000"/>
              </a:lnSpc>
              <a:spcBef>
                <a:spcPts val="1000"/>
              </a:spcBef>
              <a:buFont typeface="Arial" panose="020B0604020202020204" pitchFamily="34" charset="0"/>
              <a:buNone/>
              <a:defRPr sz="1500" b="0" kern="1200">
                <a:solidFill>
                  <a:schemeClr val="tx1"/>
                </a:solidFill>
                <a:latin typeface="+mn-lt"/>
                <a:ea typeface="+mn-ea"/>
                <a:cs typeface="+mn-cs"/>
              </a:defRPr>
            </a:lvl1pPr>
            <a:lvl2pPr marL="457177" indent="0" algn="l" defTabSz="914354"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353" indent="0" algn="l" defTabSz="914354"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3pPr>
            <a:lvl4pPr marL="1371531"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孙天雨</a:t>
            </a:r>
            <a:endParaRPr lang="en-US" altLang="zh-CN" dirty="0"/>
          </a:p>
        </p:txBody>
      </p:sp>
      <p:sp>
        <p:nvSpPr>
          <p:cNvPr id="13" name="文本占位符 6">
            <a:extLst>
              <a:ext uri="{FF2B5EF4-FFF2-40B4-BE49-F238E27FC236}">
                <a16:creationId xmlns:a16="http://schemas.microsoft.com/office/drawing/2014/main" id="{DC811565-0AA4-433D-9F67-1979B5C73AEF}"/>
              </a:ext>
            </a:extLst>
          </p:cNvPr>
          <p:cNvSpPr txBox="1">
            <a:spLocks/>
          </p:cNvSpPr>
          <p:nvPr/>
        </p:nvSpPr>
        <p:spPr>
          <a:xfrm>
            <a:off x="708025" y="5488579"/>
            <a:ext cx="7153275" cy="296271"/>
          </a:xfrm>
          <a:prstGeom prst="rect">
            <a:avLst/>
          </a:prstGeom>
        </p:spPr>
        <p:txBody>
          <a:bodyPr/>
          <a:lst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sz="1500" dirty="0"/>
          </a:p>
        </p:txBody>
      </p:sp>
      <p:pic>
        <p:nvPicPr>
          <p:cNvPr id="3" name="图片 2">
            <a:extLst>
              <a:ext uri="{FF2B5EF4-FFF2-40B4-BE49-F238E27FC236}">
                <a16:creationId xmlns:a16="http://schemas.microsoft.com/office/drawing/2014/main" id="{8F4CF3CE-A3BA-884F-A2C0-0DA1FBC62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98" y="601074"/>
            <a:ext cx="1219200" cy="1320800"/>
          </a:xfrm>
          <a:prstGeom prst="rect">
            <a:avLst/>
          </a:prstGeom>
        </p:spPr>
      </p:pic>
      <p:sp>
        <p:nvSpPr>
          <p:cNvPr id="5" name="文本框 4">
            <a:extLst>
              <a:ext uri="{FF2B5EF4-FFF2-40B4-BE49-F238E27FC236}">
                <a16:creationId xmlns:a16="http://schemas.microsoft.com/office/drawing/2014/main" id="{628E575D-1E2B-F948-AD5B-0EE72EDF6A6B}"/>
              </a:ext>
            </a:extLst>
          </p:cNvPr>
          <p:cNvSpPr txBox="1"/>
          <p:nvPr/>
        </p:nvSpPr>
        <p:spPr>
          <a:xfrm>
            <a:off x="2679268" y="1792031"/>
            <a:ext cx="9512732" cy="400110"/>
          </a:xfrm>
          <a:prstGeom prst="rect">
            <a:avLst/>
          </a:prstGeom>
          <a:noFill/>
        </p:spPr>
        <p:txBody>
          <a:bodyPr wrap="none" rtlCol="0">
            <a:spAutoFit/>
          </a:bodyPr>
          <a:lstStyle/>
          <a:p>
            <a:r>
              <a:rPr lang="en-US" altLang="zh-CN" sz="2000" b="1" dirty="0" err="1">
                <a:solidFill>
                  <a:schemeClr val="tx1">
                    <a:lumMod val="65000"/>
                    <a:lumOff val="35000"/>
                  </a:schemeClr>
                </a:solidFill>
              </a:rPr>
              <a:t>TClustVid</a:t>
            </a:r>
            <a:r>
              <a:rPr lang="zh-CN" altLang="en-US" sz="2000" b="1" dirty="0">
                <a:solidFill>
                  <a:schemeClr val="tx1">
                    <a:lumMod val="65000"/>
                    <a:lumOff val="35000"/>
                  </a:schemeClr>
                </a:solidFill>
              </a:rPr>
              <a:t>：一种新颖的机器学习分类模型，用于研究新冠肺炎推文中的主题和情感</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CE863-F537-EC4B-A9E6-B125BDFA3BFF}"/>
              </a:ext>
            </a:extLst>
          </p:cNvPr>
          <p:cNvSpPr>
            <a:spLocks noGrp="1"/>
          </p:cNvSpPr>
          <p:nvPr>
            <p:ph type="title"/>
          </p:nvPr>
        </p:nvSpPr>
        <p:spPr/>
        <p:txBody>
          <a:bodyPr/>
          <a:lstStyle/>
          <a:p>
            <a:r>
              <a:rPr kumimoji="1" lang="en-US" altLang="zh-CN" dirty="0" err="1"/>
              <a:t>TClustVID</a:t>
            </a:r>
            <a:endParaRPr kumimoji="1" lang="zh-CN" altLang="en-US" dirty="0"/>
          </a:p>
        </p:txBody>
      </p:sp>
      <p:sp>
        <p:nvSpPr>
          <p:cNvPr id="3" name="页脚占位符 2">
            <a:extLst>
              <a:ext uri="{FF2B5EF4-FFF2-40B4-BE49-F238E27FC236}">
                <a16:creationId xmlns:a16="http://schemas.microsoft.com/office/drawing/2014/main" id="{1790CF59-CAC7-FC48-97E0-7F6886768C99}"/>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1E718E0-0924-DC4A-B5E5-2BDBAC9F05AC}"/>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dirty="0"/>
          </a:p>
        </p:txBody>
      </p:sp>
      <p:sp>
        <p:nvSpPr>
          <p:cNvPr id="5" name="文本框 4">
            <a:extLst>
              <a:ext uri="{FF2B5EF4-FFF2-40B4-BE49-F238E27FC236}">
                <a16:creationId xmlns:a16="http://schemas.microsoft.com/office/drawing/2014/main" id="{06DE455D-0009-2D47-9BFD-CB95960D048F}"/>
              </a:ext>
            </a:extLst>
          </p:cNvPr>
          <p:cNvSpPr txBox="1"/>
          <p:nvPr/>
        </p:nvSpPr>
        <p:spPr>
          <a:xfrm>
            <a:off x="898358" y="1267326"/>
            <a:ext cx="10679527" cy="1908215"/>
          </a:xfrm>
          <a:prstGeom prst="rect">
            <a:avLst/>
          </a:prstGeom>
          <a:noFill/>
        </p:spPr>
        <p:txBody>
          <a:bodyPr wrap="none" rtlCol="0">
            <a:spAutoFit/>
          </a:bodyPr>
          <a:lstStyle/>
          <a:p>
            <a:pPr marL="342900" indent="-342900">
              <a:buAutoNum type="arabicPeriod"/>
            </a:pPr>
            <a:r>
              <a:rPr kumimoji="1" lang="en-US" altLang="zh-CN" sz="2000" dirty="0"/>
              <a:t>…</a:t>
            </a:r>
          </a:p>
          <a:p>
            <a:pPr marL="342900" indent="-342900">
              <a:buAutoNum type="arabicPeriod"/>
            </a:pPr>
            <a:r>
              <a:rPr kumimoji="1" lang="zh-CN" altLang="en-US" sz="2000" dirty="0"/>
              <a:t>通过准确率 </a:t>
            </a:r>
            <a:r>
              <a:rPr kumimoji="1" lang="en-US" altLang="zh-CN" sz="2000" dirty="0" err="1"/>
              <a:t>auc</a:t>
            </a:r>
            <a:r>
              <a:rPr kumimoji="1" lang="zh-CN" altLang="en-US" sz="2000" dirty="0"/>
              <a:t> </a:t>
            </a:r>
            <a:r>
              <a:rPr kumimoji="1" lang="en-US" altLang="zh-CN" sz="2000" dirty="0"/>
              <a:t>f- Measure</a:t>
            </a:r>
            <a:r>
              <a:rPr kumimoji="1" lang="zh-CN" altLang="en-US" sz="2000" dirty="0"/>
              <a:t> </a:t>
            </a:r>
            <a:r>
              <a:rPr kumimoji="1" lang="en-US" altLang="zh-CN" sz="2000" dirty="0"/>
              <a:t>g-mean</a:t>
            </a:r>
            <a:r>
              <a:rPr kumimoji="1" lang="zh-CN" altLang="en-US" sz="2000" dirty="0"/>
              <a:t> 敏感性 特异性评价聚类效果</a:t>
            </a:r>
            <a:endParaRPr kumimoji="1" lang="en-US" altLang="zh-CN" sz="2000" dirty="0"/>
          </a:p>
          <a:p>
            <a:pPr marL="342900" indent="-342900">
              <a:buAutoNum type="arabicPeriod"/>
            </a:pPr>
            <a:r>
              <a:rPr kumimoji="1" lang="zh-CN" altLang="en-US" sz="2000" dirty="0"/>
              <a:t>将传统方法和</a:t>
            </a:r>
            <a:r>
              <a:rPr kumimoji="1" lang="en-US" altLang="zh-CN" sz="2000" dirty="0" err="1"/>
              <a:t>TclustVid</a:t>
            </a:r>
            <a:r>
              <a:rPr kumimoji="1" lang="zh-CN" altLang="en-US" sz="2000" dirty="0"/>
              <a:t>的分类结果相比，选择性能最好的集群从中提取更频繁的主题</a:t>
            </a:r>
            <a:endParaRPr kumimoji="1" lang="en-US" altLang="zh-CN" sz="2000" dirty="0"/>
          </a:p>
          <a:p>
            <a:pPr marL="342900" indent="-342900">
              <a:buAutoNum type="arabicPeriod"/>
            </a:pPr>
            <a:r>
              <a:rPr kumimoji="1" lang="en-US" altLang="zh-CN" sz="2000" dirty="0" err="1"/>
              <a:t>Lda</a:t>
            </a:r>
            <a:r>
              <a:rPr kumimoji="1" lang="zh-CN" altLang="en-US" sz="2000" dirty="0"/>
              <a:t>探索显著的</a:t>
            </a:r>
            <a:r>
              <a:rPr kumimoji="1" lang="en-US" altLang="zh-CN" sz="2000" dirty="0"/>
              <a:t>positive</a:t>
            </a:r>
            <a:r>
              <a:rPr kumimoji="1" lang="zh-CN" altLang="en-US" sz="2000" dirty="0"/>
              <a:t>、</a:t>
            </a:r>
            <a:r>
              <a:rPr kumimoji="1" lang="en-US" altLang="zh-CN" sz="2000" dirty="0"/>
              <a:t>negative</a:t>
            </a:r>
            <a:r>
              <a:rPr kumimoji="1" lang="zh-CN" altLang="en-US" sz="2000" dirty="0"/>
              <a:t>、</a:t>
            </a:r>
            <a:r>
              <a:rPr kumimoji="1" lang="en-US" altLang="zh-CN" sz="2000" dirty="0"/>
              <a:t>neutral</a:t>
            </a:r>
            <a:r>
              <a:rPr kumimoji="1" lang="zh-CN" altLang="en-US" sz="2000" dirty="0"/>
              <a:t>（从已处理的</a:t>
            </a:r>
            <a:r>
              <a:rPr kumimoji="1" lang="en-US" altLang="zh-CN" sz="2000" dirty="0"/>
              <a:t>9</a:t>
            </a:r>
            <a:r>
              <a:rPr kumimoji="1" lang="zh-CN" altLang="en-US" sz="2000" dirty="0"/>
              <a:t>个集群）每个集群提取</a:t>
            </a:r>
            <a:r>
              <a:rPr kumimoji="1" lang="en-US" altLang="zh-CN" sz="2000" dirty="0"/>
              <a:t>20</a:t>
            </a:r>
            <a:r>
              <a:rPr kumimoji="1" lang="zh-CN" altLang="en-US" sz="2000" dirty="0"/>
              <a:t>个主题</a:t>
            </a:r>
            <a:endParaRPr kumimoji="1" lang="en-US" altLang="zh-CN" sz="2000" dirty="0"/>
          </a:p>
          <a:p>
            <a:pPr marL="342900" indent="-342900">
              <a:buAutoNum type="arabicPeriod"/>
            </a:pPr>
            <a:r>
              <a:rPr kumimoji="1" lang="zh-CN" altLang="en-US" sz="2000" dirty="0"/>
              <a:t>利用混淆矩阵估计分类器性能</a:t>
            </a:r>
            <a:endParaRPr kumimoji="1" lang="en-US" altLang="zh-CN" sz="2000" dirty="0"/>
          </a:p>
          <a:p>
            <a:pPr marL="342900" indent="-342900">
              <a:buAutoNum type="arabicPeriod"/>
            </a:pPr>
            <a:endParaRPr kumimoji="1" lang="zh-CN" altLang="en-US" dirty="0"/>
          </a:p>
        </p:txBody>
      </p:sp>
      <p:pic>
        <p:nvPicPr>
          <p:cNvPr id="10" name="图片 9">
            <a:extLst>
              <a:ext uri="{FF2B5EF4-FFF2-40B4-BE49-F238E27FC236}">
                <a16:creationId xmlns:a16="http://schemas.microsoft.com/office/drawing/2014/main" id="{94AECF3A-806F-4948-B09D-A00B76818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58" y="3552933"/>
            <a:ext cx="3289300" cy="685800"/>
          </a:xfrm>
          <a:prstGeom prst="rect">
            <a:avLst/>
          </a:prstGeom>
        </p:spPr>
      </p:pic>
      <p:pic>
        <p:nvPicPr>
          <p:cNvPr id="12" name="图片 11">
            <a:extLst>
              <a:ext uri="{FF2B5EF4-FFF2-40B4-BE49-F238E27FC236}">
                <a16:creationId xmlns:a16="http://schemas.microsoft.com/office/drawing/2014/main" id="{524CB2BB-571C-CB42-ABA6-54E987D1EE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358" y="4319974"/>
            <a:ext cx="2349500" cy="622300"/>
          </a:xfrm>
          <a:prstGeom prst="rect">
            <a:avLst/>
          </a:prstGeom>
        </p:spPr>
      </p:pic>
      <p:pic>
        <p:nvPicPr>
          <p:cNvPr id="14" name="图片 13">
            <a:extLst>
              <a:ext uri="{FF2B5EF4-FFF2-40B4-BE49-F238E27FC236}">
                <a16:creationId xmlns:a16="http://schemas.microsoft.com/office/drawing/2014/main" id="{9F484ABA-43F0-EB45-9C25-D3F9080C4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358" y="5023515"/>
            <a:ext cx="4864100" cy="762000"/>
          </a:xfrm>
          <a:prstGeom prst="rect">
            <a:avLst/>
          </a:prstGeom>
        </p:spPr>
      </p:pic>
      <p:pic>
        <p:nvPicPr>
          <p:cNvPr id="16" name="图片 15">
            <a:extLst>
              <a:ext uri="{FF2B5EF4-FFF2-40B4-BE49-F238E27FC236}">
                <a16:creationId xmlns:a16="http://schemas.microsoft.com/office/drawing/2014/main" id="{C7F32A17-9C84-2045-99FD-1F29FED9AC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4143" y="3552933"/>
            <a:ext cx="3009900" cy="495300"/>
          </a:xfrm>
          <a:prstGeom prst="rect">
            <a:avLst/>
          </a:prstGeom>
        </p:spPr>
      </p:pic>
      <p:pic>
        <p:nvPicPr>
          <p:cNvPr id="18" name="图片 17">
            <a:extLst>
              <a:ext uri="{FF2B5EF4-FFF2-40B4-BE49-F238E27FC236}">
                <a16:creationId xmlns:a16="http://schemas.microsoft.com/office/drawing/2014/main" id="{F742CF2A-B0DB-1740-9557-5D8A18C279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4143" y="4178885"/>
            <a:ext cx="2349500" cy="685800"/>
          </a:xfrm>
          <a:prstGeom prst="rect">
            <a:avLst/>
          </a:prstGeom>
        </p:spPr>
      </p:pic>
      <p:pic>
        <p:nvPicPr>
          <p:cNvPr id="20" name="图片 19">
            <a:extLst>
              <a:ext uri="{FF2B5EF4-FFF2-40B4-BE49-F238E27FC236}">
                <a16:creationId xmlns:a16="http://schemas.microsoft.com/office/drawing/2014/main" id="{C8D4DA5E-10F0-F749-A71D-69E93EA898D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84143" y="4942274"/>
            <a:ext cx="2413000" cy="723900"/>
          </a:xfrm>
          <a:prstGeom prst="rect">
            <a:avLst/>
          </a:prstGeom>
        </p:spPr>
      </p:pic>
    </p:spTree>
    <p:extLst>
      <p:ext uri="{BB962C8B-B14F-4D97-AF65-F5344CB8AC3E}">
        <p14:creationId xmlns:p14="http://schemas.microsoft.com/office/powerpoint/2010/main" val="342239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4547E0-0D11-D743-A249-91AC2D355861}"/>
              </a:ext>
            </a:extLst>
          </p:cNvPr>
          <p:cNvSpPr>
            <a:spLocks noGrp="1"/>
          </p:cNvSpPr>
          <p:nvPr>
            <p:ph type="title"/>
          </p:nvPr>
        </p:nvSpPr>
        <p:spPr/>
        <p:txBody>
          <a:bodyPr/>
          <a:lstStyle/>
          <a:p>
            <a:endParaRPr kumimoji="1" lang="zh-CN" altLang="en-US"/>
          </a:p>
        </p:txBody>
      </p:sp>
      <p:sp>
        <p:nvSpPr>
          <p:cNvPr id="3" name="页脚占位符 2">
            <a:extLst>
              <a:ext uri="{FF2B5EF4-FFF2-40B4-BE49-F238E27FC236}">
                <a16:creationId xmlns:a16="http://schemas.microsoft.com/office/drawing/2014/main" id="{B69213EF-76B6-8A47-808B-038956FD6C6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1BC2DB0-EFC0-8645-B752-FCC84E90AB77}"/>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pic>
        <p:nvPicPr>
          <p:cNvPr id="6" name="图片 5">
            <a:extLst>
              <a:ext uri="{FF2B5EF4-FFF2-40B4-BE49-F238E27FC236}">
                <a16:creationId xmlns:a16="http://schemas.microsoft.com/office/drawing/2014/main" id="{6352BFAD-9559-E04D-9AA9-BF1AADCC6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304" y="1958511"/>
            <a:ext cx="11200278" cy="3352140"/>
          </a:xfrm>
          <a:prstGeom prst="rect">
            <a:avLst/>
          </a:prstGeom>
        </p:spPr>
      </p:pic>
    </p:spTree>
    <p:extLst>
      <p:ext uri="{BB962C8B-B14F-4D97-AF65-F5344CB8AC3E}">
        <p14:creationId xmlns:p14="http://schemas.microsoft.com/office/powerpoint/2010/main" val="55881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A4F645-9C19-0943-8458-03D4C6288705}"/>
              </a:ext>
            </a:extLst>
          </p:cNvPr>
          <p:cNvSpPr>
            <a:spLocks noGrp="1"/>
          </p:cNvSpPr>
          <p:nvPr>
            <p:ph type="title"/>
          </p:nvPr>
        </p:nvSpPr>
        <p:spPr/>
        <p:txBody>
          <a:bodyPr/>
          <a:lstStyle/>
          <a:p>
            <a:r>
              <a:rPr kumimoji="1" lang="en-US" altLang="zh-CN" dirty="0"/>
              <a:t>Experimental result</a:t>
            </a:r>
            <a:endParaRPr kumimoji="1" lang="zh-CN" altLang="en-US" dirty="0"/>
          </a:p>
        </p:txBody>
      </p:sp>
      <p:sp>
        <p:nvSpPr>
          <p:cNvPr id="3" name="页脚占位符 2">
            <a:extLst>
              <a:ext uri="{FF2B5EF4-FFF2-40B4-BE49-F238E27FC236}">
                <a16:creationId xmlns:a16="http://schemas.microsoft.com/office/drawing/2014/main" id="{A0373147-D31D-C146-A6AE-1B19ACC260F6}"/>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349F22E-D84E-D247-8460-9FA942B6D079}"/>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pic>
        <p:nvPicPr>
          <p:cNvPr id="6" name="图片 5">
            <a:extLst>
              <a:ext uri="{FF2B5EF4-FFF2-40B4-BE49-F238E27FC236}">
                <a16:creationId xmlns:a16="http://schemas.microsoft.com/office/drawing/2014/main" id="{A92E93EF-68F4-6842-8EE7-862DD5E0E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435" y="1028700"/>
            <a:ext cx="7157676" cy="5835494"/>
          </a:xfrm>
          <a:prstGeom prst="rect">
            <a:avLst/>
          </a:prstGeom>
        </p:spPr>
      </p:pic>
    </p:spTree>
    <p:extLst>
      <p:ext uri="{BB962C8B-B14F-4D97-AF65-F5344CB8AC3E}">
        <p14:creationId xmlns:p14="http://schemas.microsoft.com/office/powerpoint/2010/main" val="2683567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A1CB15-2BA3-A449-8F41-A8285D4ED07A}"/>
              </a:ext>
            </a:extLst>
          </p:cNvPr>
          <p:cNvSpPr>
            <a:spLocks noGrp="1"/>
          </p:cNvSpPr>
          <p:nvPr>
            <p:ph type="title"/>
          </p:nvPr>
        </p:nvSpPr>
        <p:spPr/>
        <p:txBody>
          <a:bodyPr/>
          <a:lstStyle/>
          <a:p>
            <a:endParaRPr kumimoji="1" lang="zh-CN" altLang="en-US" dirty="0"/>
          </a:p>
        </p:txBody>
      </p:sp>
      <p:sp>
        <p:nvSpPr>
          <p:cNvPr id="3" name="页脚占位符 2">
            <a:extLst>
              <a:ext uri="{FF2B5EF4-FFF2-40B4-BE49-F238E27FC236}">
                <a16:creationId xmlns:a16="http://schemas.microsoft.com/office/drawing/2014/main" id="{5ED83719-D866-1B4A-AF15-1E7D11A4E51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4110427-9039-7C48-BC3A-169344521DF4}"/>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dirty="0"/>
          </a:p>
        </p:txBody>
      </p:sp>
      <p:pic>
        <p:nvPicPr>
          <p:cNvPr id="6" name="图片 5">
            <a:extLst>
              <a:ext uri="{FF2B5EF4-FFF2-40B4-BE49-F238E27FC236}">
                <a16:creationId xmlns:a16="http://schemas.microsoft.com/office/drawing/2014/main" id="{17AF6AA9-F5D6-AA4A-83A0-2560BC4AD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393700"/>
            <a:ext cx="8915400" cy="6070600"/>
          </a:xfrm>
          <a:prstGeom prst="rect">
            <a:avLst/>
          </a:prstGeom>
        </p:spPr>
      </p:pic>
    </p:spTree>
    <p:extLst>
      <p:ext uri="{BB962C8B-B14F-4D97-AF65-F5344CB8AC3E}">
        <p14:creationId xmlns:p14="http://schemas.microsoft.com/office/powerpoint/2010/main" val="2424193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B1D5D-B546-884C-BFFA-F24D93CB46A5}"/>
              </a:ext>
            </a:extLst>
          </p:cNvPr>
          <p:cNvSpPr>
            <a:spLocks noGrp="1"/>
          </p:cNvSpPr>
          <p:nvPr>
            <p:ph type="title"/>
          </p:nvPr>
        </p:nvSpPr>
        <p:spPr/>
        <p:txBody>
          <a:bodyPr/>
          <a:lstStyle/>
          <a:p>
            <a:endParaRPr kumimoji="1" lang="zh-CN" altLang="en-US"/>
          </a:p>
        </p:txBody>
      </p:sp>
      <p:sp>
        <p:nvSpPr>
          <p:cNvPr id="3" name="页脚占位符 2">
            <a:extLst>
              <a:ext uri="{FF2B5EF4-FFF2-40B4-BE49-F238E27FC236}">
                <a16:creationId xmlns:a16="http://schemas.microsoft.com/office/drawing/2014/main" id="{A87F8074-1A8D-964E-98FF-EB7AC386BF9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11AAC8E-5564-1344-8CBB-D285C79EB63D}"/>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dirty="0"/>
          </a:p>
        </p:txBody>
      </p:sp>
      <p:pic>
        <p:nvPicPr>
          <p:cNvPr id="6" name="图片 5">
            <a:extLst>
              <a:ext uri="{FF2B5EF4-FFF2-40B4-BE49-F238E27FC236}">
                <a16:creationId xmlns:a16="http://schemas.microsoft.com/office/drawing/2014/main" id="{2FF3DECF-CF9C-F24F-BE29-51B9EA8C8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072" y="0"/>
            <a:ext cx="7961856" cy="6858000"/>
          </a:xfrm>
          <a:prstGeom prst="rect">
            <a:avLst/>
          </a:prstGeom>
        </p:spPr>
      </p:pic>
    </p:spTree>
    <p:extLst>
      <p:ext uri="{BB962C8B-B14F-4D97-AF65-F5344CB8AC3E}">
        <p14:creationId xmlns:p14="http://schemas.microsoft.com/office/powerpoint/2010/main" val="1621385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06BCF-B3EF-6647-8D0B-1E167EDEEE10}"/>
              </a:ext>
            </a:extLst>
          </p:cNvPr>
          <p:cNvSpPr>
            <a:spLocks noGrp="1"/>
          </p:cNvSpPr>
          <p:nvPr>
            <p:ph type="title"/>
          </p:nvPr>
        </p:nvSpPr>
        <p:spPr/>
        <p:txBody>
          <a:bodyPr/>
          <a:lstStyle/>
          <a:p>
            <a:endParaRPr kumimoji="1" lang="zh-CN" altLang="en-US"/>
          </a:p>
        </p:txBody>
      </p:sp>
      <p:sp>
        <p:nvSpPr>
          <p:cNvPr id="3" name="页脚占位符 2">
            <a:extLst>
              <a:ext uri="{FF2B5EF4-FFF2-40B4-BE49-F238E27FC236}">
                <a16:creationId xmlns:a16="http://schemas.microsoft.com/office/drawing/2014/main" id="{77C7E965-D576-334D-96FD-39988467B1B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EC199E7-558C-E346-9723-5DA77AAC4988}"/>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dirty="0"/>
          </a:p>
        </p:txBody>
      </p:sp>
      <p:pic>
        <p:nvPicPr>
          <p:cNvPr id="12" name="图片 11">
            <a:extLst>
              <a:ext uri="{FF2B5EF4-FFF2-40B4-BE49-F238E27FC236}">
                <a16:creationId xmlns:a16="http://schemas.microsoft.com/office/drawing/2014/main" id="{828BEF35-9CC9-DD4C-92BC-6EF1451A3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51121"/>
            <a:ext cx="12192000" cy="4355757"/>
          </a:xfrm>
          <a:prstGeom prst="rect">
            <a:avLst/>
          </a:prstGeom>
        </p:spPr>
      </p:pic>
    </p:spTree>
    <p:extLst>
      <p:ext uri="{BB962C8B-B14F-4D97-AF65-F5344CB8AC3E}">
        <p14:creationId xmlns:p14="http://schemas.microsoft.com/office/powerpoint/2010/main" val="212385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68D02-DFB9-FA4E-B49F-294069D5558E}"/>
              </a:ext>
            </a:extLst>
          </p:cNvPr>
          <p:cNvSpPr>
            <a:spLocks noGrp="1"/>
          </p:cNvSpPr>
          <p:nvPr>
            <p:ph type="title"/>
          </p:nvPr>
        </p:nvSpPr>
        <p:spPr/>
        <p:txBody>
          <a:bodyPr/>
          <a:lstStyle/>
          <a:p>
            <a:endParaRPr kumimoji="1" lang="zh-CN" altLang="en-US"/>
          </a:p>
        </p:txBody>
      </p:sp>
      <p:sp>
        <p:nvSpPr>
          <p:cNvPr id="3" name="页脚占位符 2">
            <a:extLst>
              <a:ext uri="{FF2B5EF4-FFF2-40B4-BE49-F238E27FC236}">
                <a16:creationId xmlns:a16="http://schemas.microsoft.com/office/drawing/2014/main" id="{804716DF-719A-CB4F-86EB-C63C8274BDB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B735ED3-0528-3F43-82AD-F0CB79B91EBA}"/>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dirty="0"/>
          </a:p>
        </p:txBody>
      </p:sp>
      <p:pic>
        <p:nvPicPr>
          <p:cNvPr id="6" name="图片 5">
            <a:extLst>
              <a:ext uri="{FF2B5EF4-FFF2-40B4-BE49-F238E27FC236}">
                <a16:creationId xmlns:a16="http://schemas.microsoft.com/office/drawing/2014/main" id="{7739A98F-03AD-394D-868D-E3E947347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0586"/>
            <a:ext cx="12192000" cy="4276828"/>
          </a:xfrm>
          <a:prstGeom prst="rect">
            <a:avLst/>
          </a:prstGeom>
        </p:spPr>
      </p:pic>
    </p:spTree>
    <p:extLst>
      <p:ext uri="{BB962C8B-B14F-4D97-AF65-F5344CB8AC3E}">
        <p14:creationId xmlns:p14="http://schemas.microsoft.com/office/powerpoint/2010/main" val="2984059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A7500-2869-BE4B-B8A8-8FF6D9CAC1AB}"/>
              </a:ext>
            </a:extLst>
          </p:cNvPr>
          <p:cNvSpPr>
            <a:spLocks noGrp="1"/>
          </p:cNvSpPr>
          <p:nvPr>
            <p:ph type="title"/>
          </p:nvPr>
        </p:nvSpPr>
        <p:spPr/>
        <p:txBody>
          <a:bodyPr/>
          <a:lstStyle/>
          <a:p>
            <a:endParaRPr kumimoji="1" lang="zh-CN" altLang="en-US"/>
          </a:p>
        </p:txBody>
      </p:sp>
      <p:sp>
        <p:nvSpPr>
          <p:cNvPr id="3" name="页脚占位符 2">
            <a:extLst>
              <a:ext uri="{FF2B5EF4-FFF2-40B4-BE49-F238E27FC236}">
                <a16:creationId xmlns:a16="http://schemas.microsoft.com/office/drawing/2014/main" id="{4930802A-A203-034F-824F-64BDD08A12F3}"/>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E5BC1D6-D11C-F747-990A-467FBBC1707E}"/>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dirty="0"/>
          </a:p>
        </p:txBody>
      </p:sp>
      <p:pic>
        <p:nvPicPr>
          <p:cNvPr id="6" name="图片 5">
            <a:extLst>
              <a:ext uri="{FF2B5EF4-FFF2-40B4-BE49-F238E27FC236}">
                <a16:creationId xmlns:a16="http://schemas.microsoft.com/office/drawing/2014/main" id="{8632E64B-C064-5A4D-BB89-663B52A2B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1315"/>
            <a:ext cx="12192000" cy="5015369"/>
          </a:xfrm>
          <a:prstGeom prst="rect">
            <a:avLst/>
          </a:prstGeom>
        </p:spPr>
      </p:pic>
    </p:spTree>
    <p:extLst>
      <p:ext uri="{BB962C8B-B14F-4D97-AF65-F5344CB8AC3E}">
        <p14:creationId xmlns:p14="http://schemas.microsoft.com/office/powerpoint/2010/main" val="1284191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4AB02-1A07-744A-9D54-55A88654F4C9}"/>
              </a:ext>
            </a:extLst>
          </p:cNvPr>
          <p:cNvSpPr>
            <a:spLocks noGrp="1"/>
          </p:cNvSpPr>
          <p:nvPr>
            <p:ph type="title"/>
          </p:nvPr>
        </p:nvSpPr>
        <p:spPr/>
        <p:txBody>
          <a:bodyPr/>
          <a:lstStyle/>
          <a:p>
            <a:endParaRPr kumimoji="1" lang="zh-CN" altLang="en-US"/>
          </a:p>
        </p:txBody>
      </p:sp>
      <p:sp>
        <p:nvSpPr>
          <p:cNvPr id="3" name="页脚占位符 2">
            <a:extLst>
              <a:ext uri="{FF2B5EF4-FFF2-40B4-BE49-F238E27FC236}">
                <a16:creationId xmlns:a16="http://schemas.microsoft.com/office/drawing/2014/main" id="{F2D83EB1-9E16-5841-88F3-5D60A06E4B6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8E4DAAE0-9325-A44F-A271-24C4787F20E1}"/>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dirty="0"/>
          </a:p>
        </p:txBody>
      </p:sp>
      <p:pic>
        <p:nvPicPr>
          <p:cNvPr id="7" name="图片 6">
            <a:extLst>
              <a:ext uri="{FF2B5EF4-FFF2-40B4-BE49-F238E27FC236}">
                <a16:creationId xmlns:a16="http://schemas.microsoft.com/office/drawing/2014/main" id="{66097332-3AA9-544A-9C57-086496165C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528" y="0"/>
            <a:ext cx="7226943" cy="6858000"/>
          </a:xfrm>
          <a:prstGeom prst="rect">
            <a:avLst/>
          </a:prstGeom>
        </p:spPr>
      </p:pic>
    </p:spTree>
    <p:extLst>
      <p:ext uri="{BB962C8B-B14F-4D97-AF65-F5344CB8AC3E}">
        <p14:creationId xmlns:p14="http://schemas.microsoft.com/office/powerpoint/2010/main" val="1075886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0FCD4B-E5A5-0647-BA47-09AAB48E44DE}"/>
              </a:ext>
            </a:extLst>
          </p:cNvPr>
          <p:cNvSpPr>
            <a:spLocks noGrp="1"/>
          </p:cNvSpPr>
          <p:nvPr>
            <p:ph type="title"/>
          </p:nvPr>
        </p:nvSpPr>
        <p:spPr/>
        <p:txBody>
          <a:bodyPr/>
          <a:lstStyle/>
          <a:p>
            <a:endParaRPr kumimoji="1" lang="zh-CN" altLang="en-US"/>
          </a:p>
        </p:txBody>
      </p:sp>
      <p:sp>
        <p:nvSpPr>
          <p:cNvPr id="3" name="页脚占位符 2">
            <a:extLst>
              <a:ext uri="{FF2B5EF4-FFF2-40B4-BE49-F238E27FC236}">
                <a16:creationId xmlns:a16="http://schemas.microsoft.com/office/drawing/2014/main" id="{EE11404C-D5A7-AC41-A16C-13D0503601D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4A4F83D-4B52-6F46-B6CE-B80502CB5DB5}"/>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dirty="0"/>
          </a:p>
        </p:txBody>
      </p:sp>
      <p:pic>
        <p:nvPicPr>
          <p:cNvPr id="6" name="图片 5">
            <a:extLst>
              <a:ext uri="{FF2B5EF4-FFF2-40B4-BE49-F238E27FC236}">
                <a16:creationId xmlns:a16="http://schemas.microsoft.com/office/drawing/2014/main" id="{D8AFB167-4A73-B541-95E0-819227B58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695" y="0"/>
            <a:ext cx="8136610" cy="6858000"/>
          </a:xfrm>
          <a:prstGeom prst="rect">
            <a:avLst/>
          </a:prstGeom>
        </p:spPr>
      </p:pic>
      <p:pic>
        <p:nvPicPr>
          <p:cNvPr id="8" name="图片 7">
            <a:extLst>
              <a:ext uri="{FF2B5EF4-FFF2-40B4-BE49-F238E27FC236}">
                <a16:creationId xmlns:a16="http://schemas.microsoft.com/office/drawing/2014/main" id="{FB393A18-AB14-974F-995D-981BD572E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924" y="2019300"/>
            <a:ext cx="9969500" cy="2819400"/>
          </a:xfrm>
          <a:prstGeom prst="rect">
            <a:avLst/>
          </a:prstGeom>
        </p:spPr>
      </p:pic>
    </p:spTree>
    <p:extLst>
      <p:ext uri="{BB962C8B-B14F-4D97-AF65-F5344CB8AC3E}">
        <p14:creationId xmlns:p14="http://schemas.microsoft.com/office/powerpoint/2010/main" val="325331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Abstract</a:t>
            </a:r>
            <a:endParaRPr lang="zh-CN" altLang="en-US" dirty="0"/>
          </a:p>
        </p:txBody>
      </p:sp>
      <p:sp>
        <p:nvSpPr>
          <p:cNvPr id="3" name="页脚占位符 2"/>
          <p:cNvSpPr>
            <a:spLocks noGrp="1"/>
          </p:cNvSpPr>
          <p:nvPr>
            <p:ph type="ftr" sz="quarter" idx="11"/>
          </p:nvPr>
        </p:nvSpPr>
        <p:spPr/>
        <p:txBody>
          <a:bodyPr/>
          <a:lstStyle/>
          <a:p>
            <a:r>
              <a:rPr lang="en-US" altLang="zh-CN"/>
              <a:t>www.islide.cc</a:t>
            </a:r>
            <a:endParaRPr lang="zh-CN" altLang="en-US" dirty="0"/>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a:t>
            </a:fld>
            <a:endParaRPr lang="zh-CN" altLang="en-US" dirty="0"/>
          </a:p>
        </p:txBody>
      </p:sp>
      <p:sp>
        <p:nvSpPr>
          <p:cNvPr id="6" name="文本框 5">
            <a:extLst>
              <a:ext uri="{FF2B5EF4-FFF2-40B4-BE49-F238E27FC236}">
                <a16:creationId xmlns:a16="http://schemas.microsoft.com/office/drawing/2014/main" id="{AB60FF12-9B4D-6D44-9E6F-053EEB159EEF}"/>
              </a:ext>
            </a:extLst>
          </p:cNvPr>
          <p:cNvSpPr txBox="1"/>
          <p:nvPr/>
        </p:nvSpPr>
        <p:spPr>
          <a:xfrm>
            <a:off x="3854848" y="1449775"/>
            <a:ext cx="4480714" cy="369332"/>
          </a:xfrm>
          <a:prstGeom prst="rect">
            <a:avLst/>
          </a:prstGeom>
          <a:noFill/>
        </p:spPr>
        <p:txBody>
          <a:bodyPr wrap="none" rtlCol="0">
            <a:spAutoFit/>
          </a:bodyPr>
          <a:lstStyle/>
          <a:p>
            <a:r>
              <a:rPr kumimoji="1" lang="en-US" altLang="zh-CN" dirty="0"/>
              <a:t>COVID</a:t>
            </a:r>
            <a:r>
              <a:rPr kumimoji="1" lang="zh-CN" altLang="en-US" dirty="0"/>
              <a:t> 的严重程度差异大</a:t>
            </a:r>
            <a:r>
              <a:rPr kumimoji="1" lang="en-US" altLang="zh-CN" dirty="0"/>
              <a:t>+</a:t>
            </a:r>
            <a:r>
              <a:rPr kumimoji="1" lang="zh-CN" altLang="en-US" dirty="0"/>
              <a:t>传染性</a:t>
            </a:r>
            <a:r>
              <a:rPr kumimoji="1" lang="en-US" altLang="zh-CN" dirty="0"/>
              <a:t>+</a:t>
            </a:r>
            <a:r>
              <a:rPr kumimoji="1" lang="zh-CN" altLang="en-US" dirty="0"/>
              <a:t>新变种</a:t>
            </a:r>
          </a:p>
        </p:txBody>
      </p:sp>
      <p:cxnSp>
        <p:nvCxnSpPr>
          <p:cNvPr id="8" name="直线箭头连接符 7">
            <a:extLst>
              <a:ext uri="{FF2B5EF4-FFF2-40B4-BE49-F238E27FC236}">
                <a16:creationId xmlns:a16="http://schemas.microsoft.com/office/drawing/2014/main" id="{5FEAAB80-1A32-9A48-B37E-CDFC6EBBC818}"/>
              </a:ext>
            </a:extLst>
          </p:cNvPr>
          <p:cNvCxnSpPr>
            <a:cxnSpLocks/>
          </p:cNvCxnSpPr>
          <p:nvPr/>
        </p:nvCxnSpPr>
        <p:spPr>
          <a:xfrm>
            <a:off x="6095205" y="1819107"/>
            <a:ext cx="0" cy="499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5FB0979A-24F1-3948-9AA3-817816C37909}"/>
              </a:ext>
            </a:extLst>
          </p:cNvPr>
          <p:cNvSpPr txBox="1"/>
          <p:nvPr/>
        </p:nvSpPr>
        <p:spPr>
          <a:xfrm>
            <a:off x="6095205" y="1858874"/>
            <a:ext cx="646331" cy="369332"/>
          </a:xfrm>
          <a:prstGeom prst="rect">
            <a:avLst/>
          </a:prstGeom>
          <a:noFill/>
        </p:spPr>
        <p:txBody>
          <a:bodyPr wrap="none" rtlCol="0">
            <a:spAutoFit/>
          </a:bodyPr>
          <a:lstStyle/>
          <a:p>
            <a:r>
              <a:rPr kumimoji="1" lang="zh-CN" altLang="en-US" dirty="0"/>
              <a:t>导致</a:t>
            </a:r>
          </a:p>
        </p:txBody>
      </p:sp>
      <p:sp>
        <p:nvSpPr>
          <p:cNvPr id="10" name="文本框 9">
            <a:extLst>
              <a:ext uri="{FF2B5EF4-FFF2-40B4-BE49-F238E27FC236}">
                <a16:creationId xmlns:a16="http://schemas.microsoft.com/office/drawing/2014/main" id="{ACD54563-A4BD-CF4A-BD54-8F9FAD98B179}"/>
              </a:ext>
            </a:extLst>
          </p:cNvPr>
          <p:cNvSpPr txBox="1"/>
          <p:nvPr/>
        </p:nvSpPr>
        <p:spPr>
          <a:xfrm>
            <a:off x="3267475" y="2534617"/>
            <a:ext cx="6301790" cy="369332"/>
          </a:xfrm>
          <a:prstGeom prst="rect">
            <a:avLst/>
          </a:prstGeom>
          <a:noFill/>
        </p:spPr>
        <p:txBody>
          <a:bodyPr wrap="none" rtlCol="0">
            <a:spAutoFit/>
          </a:bodyPr>
          <a:lstStyle/>
          <a:p>
            <a:r>
              <a:rPr kumimoji="1" lang="zh-CN" altLang="en-US" dirty="0"/>
              <a:t>成为</a:t>
            </a:r>
            <a:r>
              <a:rPr kumimoji="1" lang="en-US" altLang="zh-CN" dirty="0"/>
              <a:t>Twitter</a:t>
            </a:r>
            <a:r>
              <a:rPr kumimoji="1" lang="zh-CN" altLang="en-US" dirty="0"/>
              <a:t>、</a:t>
            </a:r>
            <a:r>
              <a:rPr kumimoji="1" lang="en-US" altLang="zh-CN" dirty="0"/>
              <a:t>Facebook</a:t>
            </a:r>
            <a:r>
              <a:rPr kumimoji="1" lang="zh-CN" altLang="en-US" dirty="0"/>
              <a:t>等社交媒体上激烈、广泛讨论的主题</a:t>
            </a:r>
          </a:p>
        </p:txBody>
      </p:sp>
      <p:cxnSp>
        <p:nvCxnSpPr>
          <p:cNvPr id="12" name="直线箭头连接符 11">
            <a:extLst>
              <a:ext uri="{FF2B5EF4-FFF2-40B4-BE49-F238E27FC236}">
                <a16:creationId xmlns:a16="http://schemas.microsoft.com/office/drawing/2014/main" id="{64D6ECC9-8DF9-DB43-AC73-BB4490E2CF9F}"/>
              </a:ext>
            </a:extLst>
          </p:cNvPr>
          <p:cNvCxnSpPr>
            <a:cxnSpLocks/>
            <a:endCxn id="18" idx="0"/>
          </p:cNvCxnSpPr>
          <p:nvPr/>
        </p:nvCxnSpPr>
        <p:spPr>
          <a:xfrm>
            <a:off x="6095205" y="2991666"/>
            <a:ext cx="17831" cy="666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1DC5AF49-EEC7-4340-8037-80CBA0245483}"/>
              </a:ext>
            </a:extLst>
          </p:cNvPr>
          <p:cNvSpPr txBox="1"/>
          <p:nvPr/>
        </p:nvSpPr>
        <p:spPr>
          <a:xfrm flipH="1">
            <a:off x="3615474" y="3658005"/>
            <a:ext cx="4995125" cy="369332"/>
          </a:xfrm>
          <a:prstGeom prst="rect">
            <a:avLst/>
          </a:prstGeom>
          <a:noFill/>
        </p:spPr>
        <p:txBody>
          <a:bodyPr wrap="square" rtlCol="0">
            <a:spAutoFit/>
          </a:bodyPr>
          <a:lstStyle/>
          <a:p>
            <a:r>
              <a:rPr kumimoji="1" lang="zh-CN" altLang="en-US" dirty="0"/>
              <a:t>影响公众舆论，可能加剧恐慌和错误信息的传播</a:t>
            </a:r>
          </a:p>
        </p:txBody>
      </p:sp>
      <p:cxnSp>
        <p:nvCxnSpPr>
          <p:cNvPr id="20" name="直线箭头连接符 19">
            <a:extLst>
              <a:ext uri="{FF2B5EF4-FFF2-40B4-BE49-F238E27FC236}">
                <a16:creationId xmlns:a16="http://schemas.microsoft.com/office/drawing/2014/main" id="{EFF1177A-F74D-DD41-A486-A1758500B6B5}"/>
              </a:ext>
            </a:extLst>
          </p:cNvPr>
          <p:cNvCxnSpPr>
            <a:cxnSpLocks/>
          </p:cNvCxnSpPr>
          <p:nvPr/>
        </p:nvCxnSpPr>
        <p:spPr>
          <a:xfrm>
            <a:off x="6067467" y="4132385"/>
            <a:ext cx="0" cy="69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6A91A84-939D-6D4F-B3C1-667C670AB490}"/>
              </a:ext>
            </a:extLst>
          </p:cNvPr>
          <p:cNvSpPr txBox="1"/>
          <p:nvPr/>
        </p:nvSpPr>
        <p:spPr>
          <a:xfrm>
            <a:off x="3267475" y="5010722"/>
            <a:ext cx="5814412" cy="369332"/>
          </a:xfrm>
          <a:prstGeom prst="rect">
            <a:avLst/>
          </a:prstGeom>
          <a:noFill/>
        </p:spPr>
        <p:txBody>
          <a:bodyPr wrap="none" rtlCol="0">
            <a:spAutoFit/>
          </a:bodyPr>
          <a:lstStyle/>
          <a:p>
            <a:r>
              <a:rPr kumimoji="1" lang="zh-CN" altLang="en-US" dirty="0"/>
              <a:t>提出基于智能聚类的分类和主题提取模型（</a:t>
            </a:r>
            <a:r>
              <a:rPr kumimoji="1" lang="en-US" altLang="zh-CN" dirty="0" err="1"/>
              <a:t>TClustVID</a:t>
            </a:r>
            <a:r>
              <a:rPr kumimoji="1" lang="zh-CN" altLang="en-US" dirty="0"/>
              <a:t>）</a:t>
            </a:r>
          </a:p>
        </p:txBody>
      </p:sp>
    </p:spTree>
    <p:extLst>
      <p:ext uri="{BB962C8B-B14F-4D97-AF65-F5344CB8AC3E}">
        <p14:creationId xmlns:p14="http://schemas.microsoft.com/office/powerpoint/2010/main" val="2097921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B1D5D-B546-884C-BFFA-F24D93CB46A5}"/>
              </a:ext>
            </a:extLst>
          </p:cNvPr>
          <p:cNvSpPr>
            <a:spLocks noGrp="1"/>
          </p:cNvSpPr>
          <p:nvPr>
            <p:ph type="title"/>
          </p:nvPr>
        </p:nvSpPr>
        <p:spPr/>
        <p:txBody>
          <a:bodyPr/>
          <a:lstStyle/>
          <a:p>
            <a:r>
              <a:rPr kumimoji="1" lang="en-US" altLang="zh-CN" dirty="0"/>
              <a:t>Limitations</a:t>
            </a:r>
            <a:r>
              <a:rPr kumimoji="1" lang="zh-CN" altLang="en-US" dirty="0"/>
              <a:t> </a:t>
            </a:r>
            <a:r>
              <a:rPr kumimoji="1" lang="en-US" altLang="zh-CN" dirty="0"/>
              <a:t>&amp;</a:t>
            </a:r>
            <a:r>
              <a:rPr kumimoji="1" lang="zh-CN" altLang="en-US" dirty="0"/>
              <a:t> </a:t>
            </a:r>
            <a:r>
              <a:rPr kumimoji="1" lang="en-US" altLang="zh-CN" dirty="0"/>
              <a:t>challenge</a:t>
            </a:r>
            <a:endParaRPr kumimoji="1" lang="zh-CN" altLang="en-US" dirty="0"/>
          </a:p>
        </p:txBody>
      </p:sp>
      <p:sp>
        <p:nvSpPr>
          <p:cNvPr id="3" name="页脚占位符 2">
            <a:extLst>
              <a:ext uri="{FF2B5EF4-FFF2-40B4-BE49-F238E27FC236}">
                <a16:creationId xmlns:a16="http://schemas.microsoft.com/office/drawing/2014/main" id="{A87F8074-1A8D-964E-98FF-EB7AC386BF9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11AAC8E-5564-1344-8CBB-D285C79EB63D}"/>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dirty="0"/>
          </a:p>
        </p:txBody>
      </p:sp>
      <p:sp>
        <p:nvSpPr>
          <p:cNvPr id="5" name="文本框 4">
            <a:extLst>
              <a:ext uri="{FF2B5EF4-FFF2-40B4-BE49-F238E27FC236}">
                <a16:creationId xmlns:a16="http://schemas.microsoft.com/office/drawing/2014/main" id="{05A9D293-F7FC-1D4D-B932-7F7DA8648AF8}"/>
              </a:ext>
            </a:extLst>
          </p:cNvPr>
          <p:cNvSpPr txBox="1"/>
          <p:nvPr/>
        </p:nvSpPr>
        <p:spPr>
          <a:xfrm>
            <a:off x="669924" y="1365662"/>
            <a:ext cx="9951521" cy="3416320"/>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Twitter</a:t>
            </a:r>
            <a:r>
              <a:rPr lang="zh-CN" altLang="en-US" dirty="0"/>
              <a:t>只展示了相对较小的人口统计数据用来进一步分析。</a:t>
            </a:r>
            <a:endParaRPr lang="en-US" altLang="zh-CN" dirty="0"/>
          </a:p>
          <a:p>
            <a:pPr marL="285750" indent="-285750">
              <a:buFont typeface="Arial" panose="020B0604020202020204" pitchFamily="34" charset="0"/>
              <a:buChar char="•"/>
            </a:pPr>
            <a:r>
              <a:rPr lang="zh-CN" altLang="en-US" dirty="0"/>
              <a:t>仅使用一个社交媒体平台上的几个关键词收集推特。</a:t>
            </a:r>
            <a:endParaRPr lang="en-US" altLang="zh-CN" dirty="0"/>
          </a:p>
          <a:p>
            <a:pPr marL="285750" indent="-285750">
              <a:buFont typeface="Arial" panose="020B0604020202020204" pitchFamily="34" charset="0"/>
              <a:buChar char="•"/>
            </a:pPr>
            <a:r>
              <a:rPr lang="zh-CN" altLang="en-US" dirty="0"/>
              <a:t>这项研究只调查了英语推特机器和深度学习方法还并没有在大量面向</a:t>
            </a:r>
            <a:r>
              <a:rPr lang="en-US" altLang="zh-CN" dirty="0"/>
              <a:t>Vid-19</a:t>
            </a:r>
            <a:r>
              <a:rPr lang="zh-CN" altLang="en-US" dirty="0"/>
              <a:t>的推文中实现。同样，</a:t>
            </a:r>
            <a:endParaRPr lang="en-US" altLang="zh-CN" dirty="0"/>
          </a:p>
          <a:p>
            <a:pPr marL="285750" indent="-285750">
              <a:buFont typeface="Arial" panose="020B0604020202020204" pitchFamily="34" charset="0"/>
              <a:buChar char="•"/>
            </a:pPr>
            <a:r>
              <a:rPr lang="zh-CN" altLang="en-US" dirty="0"/>
              <a:t>主题的解释是一项具有挑战性的任务，因此在主题建模过程中，一些对主题的手动解释可能会产生误解</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需要调查其他社交媒体（如</a:t>
            </a:r>
            <a:r>
              <a:rPr lang="en-US" altLang="zh-CN" dirty="0"/>
              <a:t>Facebook</a:t>
            </a:r>
            <a:r>
              <a:rPr lang="zh-CN" altLang="en-US" dirty="0"/>
              <a:t>、</a:t>
            </a:r>
            <a:r>
              <a:rPr lang="en-US" altLang="zh-CN" dirty="0"/>
              <a:t>YouTube</a:t>
            </a:r>
            <a:r>
              <a:rPr lang="zh-CN" altLang="en-US" dirty="0"/>
              <a:t>、</a:t>
            </a:r>
            <a:r>
              <a:rPr lang="en-US" altLang="zh-CN" dirty="0"/>
              <a:t>Instagram</a:t>
            </a:r>
            <a:r>
              <a:rPr lang="zh-CN" altLang="en-US" dirty="0"/>
              <a:t>和</a:t>
            </a:r>
            <a:r>
              <a:rPr lang="en-US" altLang="zh-CN" dirty="0"/>
              <a:t>Reddit</a:t>
            </a:r>
            <a:r>
              <a:rPr lang="zh-CN" altLang="en-US" dirty="0"/>
              <a:t>）的相关信息，用于探索用户对新冠肺炎大流行的了解</a:t>
            </a:r>
            <a:endParaRPr lang="en-US" altLang="zh-CN" dirty="0"/>
          </a:p>
          <a:p>
            <a:pPr marL="285750" indent="-285750">
              <a:buFont typeface="Arial" panose="020B0604020202020204" pitchFamily="34" charset="0"/>
              <a:buChar char="•"/>
            </a:pPr>
            <a:r>
              <a:rPr lang="zh-CN" altLang="en-US" dirty="0"/>
              <a:t>难以定义那些关键词适合收集新冠肺炎相关推文</a:t>
            </a:r>
            <a:endParaRPr lang="en-US" altLang="zh-CN" dirty="0"/>
          </a:p>
          <a:p>
            <a:pPr marL="285750" indent="-285750">
              <a:buFont typeface="Arial" panose="020B0604020202020204" pitchFamily="34" charset="0"/>
              <a:buChar char="•"/>
            </a:pPr>
            <a:r>
              <a:rPr lang="zh-CN" altLang="en-US" dirty="0"/>
              <a:t>不易识别人们对某一主题的情绪</a:t>
            </a:r>
            <a:endParaRPr lang="en-US" altLang="zh-CN" dirty="0"/>
          </a:p>
        </p:txBody>
      </p:sp>
    </p:spTree>
    <p:extLst>
      <p:ext uri="{BB962C8B-B14F-4D97-AF65-F5344CB8AC3E}">
        <p14:creationId xmlns:p14="http://schemas.microsoft.com/office/powerpoint/2010/main" val="174071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B3EEAD-8B19-B148-A5E6-F52D41D0B40A}"/>
              </a:ext>
            </a:extLst>
          </p:cNvPr>
          <p:cNvSpPr>
            <a:spLocks noGrp="1"/>
          </p:cNvSpPr>
          <p:nvPr>
            <p:ph type="title"/>
          </p:nvPr>
        </p:nvSpPr>
        <p:spPr/>
        <p:txBody>
          <a:bodyPr/>
          <a:lstStyle/>
          <a:p>
            <a:r>
              <a:rPr kumimoji="1" lang="en-US" altLang="zh-CN" dirty="0"/>
              <a:t>Conclusion</a:t>
            </a:r>
            <a:r>
              <a:rPr kumimoji="1" lang="zh-CN" altLang="en-US" dirty="0"/>
              <a:t> </a:t>
            </a:r>
          </a:p>
        </p:txBody>
      </p:sp>
      <p:sp>
        <p:nvSpPr>
          <p:cNvPr id="3" name="页脚占位符 2">
            <a:extLst>
              <a:ext uri="{FF2B5EF4-FFF2-40B4-BE49-F238E27FC236}">
                <a16:creationId xmlns:a16="http://schemas.microsoft.com/office/drawing/2014/main" id="{E97DC15C-6637-3D46-BC42-265AA0ADA8B6}"/>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86470E28-DDF0-8B42-B556-8B8AF8DE4045}"/>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dirty="0"/>
          </a:p>
        </p:txBody>
      </p:sp>
      <p:sp>
        <p:nvSpPr>
          <p:cNvPr id="6" name="文本框 5">
            <a:extLst>
              <a:ext uri="{FF2B5EF4-FFF2-40B4-BE49-F238E27FC236}">
                <a16:creationId xmlns:a16="http://schemas.microsoft.com/office/drawing/2014/main" id="{702DE138-32C6-494B-B44F-4E1236677D2D}"/>
              </a:ext>
            </a:extLst>
          </p:cNvPr>
          <p:cNvSpPr txBox="1"/>
          <p:nvPr/>
        </p:nvSpPr>
        <p:spPr>
          <a:xfrm>
            <a:off x="748145" y="1175657"/>
            <a:ext cx="11079678" cy="2585323"/>
          </a:xfrm>
          <a:prstGeom prst="rect">
            <a:avLst/>
          </a:prstGeom>
          <a:noFill/>
        </p:spPr>
        <p:txBody>
          <a:bodyPr wrap="square" rtlCol="0">
            <a:spAutoFit/>
          </a:bodyPr>
          <a:lstStyle/>
          <a:p>
            <a:r>
              <a:rPr lang="zh-CN" altLang="en-US" dirty="0"/>
              <a:t>提出了一个名为</a:t>
            </a:r>
            <a:r>
              <a:rPr lang="en-US" altLang="zh-CN" dirty="0" err="1"/>
              <a:t>TClustVID</a:t>
            </a:r>
            <a:r>
              <a:rPr lang="zh-CN" altLang="en-US" dirty="0"/>
              <a:t>的基于集群的机器学习模型</a:t>
            </a:r>
            <a:endParaRPr lang="en-US" altLang="zh-CN" dirty="0"/>
          </a:p>
          <a:p>
            <a:r>
              <a:rPr lang="zh-CN" altLang="en-US" dirty="0"/>
              <a:t>利用</a:t>
            </a:r>
            <a:r>
              <a:rPr lang="en-US" altLang="zh-CN" dirty="0"/>
              <a:t>TCLUSTVID</a:t>
            </a:r>
            <a:r>
              <a:rPr lang="zh-CN" altLang="en-US" dirty="0"/>
              <a:t>显示了每个案例的最大结果，确定的最佳集群在每个数据集中提供了更重要的主题，代表了</a:t>
            </a:r>
            <a:r>
              <a:rPr lang="en-US" altLang="zh-CN" dirty="0"/>
              <a:t>Twitter</a:t>
            </a:r>
            <a:r>
              <a:rPr lang="zh-CN" altLang="en-US" dirty="0"/>
              <a:t>上的公众意见。</a:t>
            </a:r>
            <a:endParaRPr lang="en-US" altLang="zh-CN" dirty="0"/>
          </a:p>
          <a:p>
            <a:r>
              <a:rPr lang="zh-CN" altLang="en-US" dirty="0"/>
              <a:t>该模型有助于识别有关推文发送时情况的重要主题，并能够设计更好的策略来应对考虑到人类反应和行为的流行病。</a:t>
            </a:r>
            <a:endParaRPr lang="en-US" altLang="zh-CN" dirty="0"/>
          </a:p>
          <a:p>
            <a:endParaRPr lang="en-US" altLang="zh-CN" dirty="0"/>
          </a:p>
          <a:p>
            <a:r>
              <a:rPr lang="zh-CN" altLang="en-US" dirty="0"/>
              <a:t>未来可以使用</a:t>
            </a:r>
            <a:r>
              <a:rPr lang="en-US" altLang="zh-CN" dirty="0" err="1"/>
              <a:t>TClustVID</a:t>
            </a:r>
            <a:r>
              <a:rPr lang="en-US" altLang="zh-CN" dirty="0"/>
              <a:t> </a:t>
            </a:r>
            <a:r>
              <a:rPr lang="zh-CN" altLang="en-US" dirty="0"/>
              <a:t>（以及</a:t>
            </a:r>
            <a:r>
              <a:rPr lang="en-US" altLang="zh-CN" dirty="0" err="1"/>
              <a:t>TClustVID</a:t>
            </a:r>
            <a:r>
              <a:rPr lang="zh-CN" altLang="en-US" dirty="0"/>
              <a:t>的改进版本）和目前正在使用的其他技术收集和调查来自不同来源的更多面向新冠肺炎的社交媒体数据，这将能够有效地提取和分析有关新冠肺炎和其他突发卫生事件的重要信息。</a:t>
            </a:r>
            <a:endParaRPr kumimoji="1" lang="zh-CN" altLang="en-US" dirty="0"/>
          </a:p>
        </p:txBody>
      </p:sp>
    </p:spTree>
    <p:extLst>
      <p:ext uri="{BB962C8B-B14F-4D97-AF65-F5344CB8AC3E}">
        <p14:creationId xmlns:p14="http://schemas.microsoft.com/office/powerpoint/2010/main" val="3628818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4">
            <a:extLst>
              <a:ext uri="{FF2B5EF4-FFF2-40B4-BE49-F238E27FC236}">
                <a16:creationId xmlns:a16="http://schemas.microsoft.com/office/drawing/2014/main" id="{70158B38-5712-424D-BDDE-3DCA8EAB05BF}"/>
              </a:ext>
            </a:extLst>
          </p:cNvPr>
          <p:cNvSpPr>
            <a:spLocks noGrp="1"/>
          </p:cNvSpPr>
          <p:nvPr>
            <p:ph type="ctrTitle"/>
          </p:nvPr>
        </p:nvSpPr>
        <p:spPr>
          <a:xfrm>
            <a:off x="767698" y="2811463"/>
            <a:ext cx="5426076" cy="1621509"/>
          </a:xfrm>
        </p:spPr>
        <p:txBody>
          <a:bodyPr/>
          <a:lstStyle/>
          <a:p>
            <a:r>
              <a:rPr lang="en-US" altLang="zh-CN" dirty="0"/>
              <a:t>Thanks.</a:t>
            </a:r>
            <a:br>
              <a:rPr lang="en-US" altLang="zh-CN" dirty="0"/>
            </a:br>
            <a:endParaRPr lang="zh-CN" altLang="en-US" b="0" dirty="0"/>
          </a:p>
        </p:txBody>
      </p:sp>
      <p:sp>
        <p:nvSpPr>
          <p:cNvPr id="3" name="文本占位符 2">
            <a:extLst>
              <a:ext uri="{FF2B5EF4-FFF2-40B4-BE49-F238E27FC236}">
                <a16:creationId xmlns:a16="http://schemas.microsoft.com/office/drawing/2014/main" id="{D178CEBE-AC9D-AD4E-A8EC-7646808AF5A4}"/>
              </a:ext>
            </a:extLst>
          </p:cNvPr>
          <p:cNvSpPr>
            <a:spLocks noGrp="1"/>
          </p:cNvSpPr>
          <p:nvPr>
            <p:ph type="body" sz="quarter" idx="10"/>
          </p:nvPr>
        </p:nvSpPr>
        <p:spPr/>
        <p:txBody>
          <a:bodyPr/>
          <a:lstStyle/>
          <a:p>
            <a:endParaRPr lang="zh-CN" altLang="en-US"/>
          </a:p>
        </p:txBody>
      </p:sp>
      <p:sp>
        <p:nvSpPr>
          <p:cNvPr id="5" name="文本占位符 4">
            <a:extLst>
              <a:ext uri="{FF2B5EF4-FFF2-40B4-BE49-F238E27FC236}">
                <a16:creationId xmlns:a16="http://schemas.microsoft.com/office/drawing/2014/main" id="{62F221AD-D0A8-984E-B6DC-CBC696C4EF11}"/>
              </a:ext>
            </a:extLst>
          </p:cNvPr>
          <p:cNvSpPr>
            <a:spLocks noGrp="1"/>
          </p:cNvSpPr>
          <p:nvPr>
            <p:ph type="body" sz="quarter" idx="18"/>
          </p:nvPr>
        </p:nvSpPr>
        <p:spPr/>
        <p:txBody>
          <a:bodyPr/>
          <a:lstStyle/>
          <a:p>
            <a:endParaRPr lang="zh-CN" altLang="en-US"/>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B3CFA-5743-5346-A32B-26F379F827AB}"/>
              </a:ext>
            </a:extLst>
          </p:cNvPr>
          <p:cNvSpPr>
            <a:spLocks noGrp="1"/>
          </p:cNvSpPr>
          <p:nvPr>
            <p:ph type="title"/>
          </p:nvPr>
        </p:nvSpPr>
        <p:spPr/>
        <p:txBody>
          <a:bodyPr/>
          <a:lstStyle/>
          <a:p>
            <a:r>
              <a:rPr kumimoji="1" lang="en-US" altLang="zh-CN" dirty="0" err="1"/>
              <a:t>TClustVID</a:t>
            </a:r>
            <a:endParaRPr kumimoji="1" lang="zh-CN" altLang="en-US" dirty="0"/>
          </a:p>
        </p:txBody>
      </p:sp>
      <p:sp>
        <p:nvSpPr>
          <p:cNvPr id="3" name="页脚占位符 2">
            <a:extLst>
              <a:ext uri="{FF2B5EF4-FFF2-40B4-BE49-F238E27FC236}">
                <a16:creationId xmlns:a16="http://schemas.microsoft.com/office/drawing/2014/main" id="{58B3EA2E-43CF-C145-B21D-410DADE31D8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C4CD624-6D44-724E-A943-04953906F953}"/>
              </a:ext>
            </a:extLst>
          </p:cNvPr>
          <p:cNvSpPr>
            <a:spLocks noGrp="1"/>
          </p:cNvSpPr>
          <p:nvPr>
            <p:ph type="sldNum" sz="quarter" idx="12"/>
          </p:nvPr>
        </p:nvSpPr>
        <p:spPr/>
        <p:txBody>
          <a:bodyPr/>
          <a:lstStyle/>
          <a:p>
            <a:fld id="{5DD3DB80-B894-403A-B48E-6FDC1A72010E}" type="slidenum">
              <a:rPr lang="zh-CN" altLang="en-US" smtClean="0"/>
              <a:pPr/>
              <a:t>3</a:t>
            </a:fld>
            <a:endParaRPr lang="zh-CN" altLang="en-US" dirty="0"/>
          </a:p>
        </p:txBody>
      </p:sp>
      <p:sp>
        <p:nvSpPr>
          <p:cNvPr id="7" name="文本框 6">
            <a:extLst>
              <a:ext uri="{FF2B5EF4-FFF2-40B4-BE49-F238E27FC236}">
                <a16:creationId xmlns:a16="http://schemas.microsoft.com/office/drawing/2014/main" id="{AFC7E307-1E99-9C44-917C-CFDF134476C5}"/>
              </a:ext>
            </a:extLst>
          </p:cNvPr>
          <p:cNvSpPr txBox="1"/>
          <p:nvPr/>
        </p:nvSpPr>
        <p:spPr>
          <a:xfrm>
            <a:off x="826477" y="1248508"/>
            <a:ext cx="3185487" cy="369332"/>
          </a:xfrm>
          <a:prstGeom prst="rect">
            <a:avLst/>
          </a:prstGeom>
          <a:noFill/>
        </p:spPr>
        <p:txBody>
          <a:bodyPr wrap="none" rtlCol="0">
            <a:spAutoFit/>
          </a:bodyPr>
          <a:lstStyle/>
          <a:p>
            <a:r>
              <a:rPr kumimoji="1" lang="zh-CN" altLang="en-US" dirty="0"/>
              <a:t>收集</a:t>
            </a:r>
            <a:r>
              <a:rPr kumimoji="1" lang="en-US" altLang="zh-CN" dirty="0"/>
              <a:t>COVID-19</a:t>
            </a:r>
            <a:r>
              <a:rPr kumimoji="1" lang="zh-CN" altLang="en-US" dirty="0"/>
              <a:t>相关的数据集</a:t>
            </a:r>
          </a:p>
        </p:txBody>
      </p:sp>
      <p:sp>
        <p:nvSpPr>
          <p:cNvPr id="8" name="文本框 7">
            <a:extLst>
              <a:ext uri="{FF2B5EF4-FFF2-40B4-BE49-F238E27FC236}">
                <a16:creationId xmlns:a16="http://schemas.microsoft.com/office/drawing/2014/main" id="{1BBCE958-7841-F549-A7C4-E6DEAEBC7612}"/>
              </a:ext>
            </a:extLst>
          </p:cNvPr>
          <p:cNvSpPr txBox="1"/>
          <p:nvPr/>
        </p:nvSpPr>
        <p:spPr>
          <a:xfrm>
            <a:off x="851217" y="1837648"/>
            <a:ext cx="3185487" cy="369332"/>
          </a:xfrm>
          <a:prstGeom prst="rect">
            <a:avLst/>
          </a:prstGeom>
          <a:noFill/>
        </p:spPr>
        <p:txBody>
          <a:bodyPr wrap="none" rtlCol="0">
            <a:spAutoFit/>
          </a:bodyPr>
          <a:lstStyle/>
          <a:p>
            <a:r>
              <a:rPr kumimoji="1" lang="zh-CN" altLang="en-US" dirty="0"/>
              <a:t>数据预处理方法清洗原始数据</a:t>
            </a:r>
          </a:p>
        </p:txBody>
      </p:sp>
      <p:sp>
        <p:nvSpPr>
          <p:cNvPr id="9" name="文本框 8">
            <a:extLst>
              <a:ext uri="{FF2B5EF4-FFF2-40B4-BE49-F238E27FC236}">
                <a16:creationId xmlns:a16="http://schemas.microsoft.com/office/drawing/2014/main" id="{865C7798-8B73-E348-9B84-390FB6E1CABC}"/>
              </a:ext>
            </a:extLst>
          </p:cNvPr>
          <p:cNvSpPr txBox="1"/>
          <p:nvPr/>
        </p:nvSpPr>
        <p:spPr>
          <a:xfrm>
            <a:off x="851306" y="2437955"/>
            <a:ext cx="1800493" cy="369332"/>
          </a:xfrm>
          <a:prstGeom prst="rect">
            <a:avLst/>
          </a:prstGeom>
          <a:noFill/>
        </p:spPr>
        <p:txBody>
          <a:bodyPr wrap="none" rtlCol="0">
            <a:spAutoFit/>
          </a:bodyPr>
          <a:lstStyle/>
          <a:p>
            <a:r>
              <a:rPr kumimoji="1" lang="zh-CN" altLang="en-US" dirty="0"/>
              <a:t>分词、构建辞典</a:t>
            </a:r>
          </a:p>
        </p:txBody>
      </p:sp>
      <p:sp>
        <p:nvSpPr>
          <p:cNvPr id="10" name="文本框 9">
            <a:extLst>
              <a:ext uri="{FF2B5EF4-FFF2-40B4-BE49-F238E27FC236}">
                <a16:creationId xmlns:a16="http://schemas.microsoft.com/office/drawing/2014/main" id="{E4292E5B-AFF2-384F-B6D4-DDA6B9F5820F}"/>
              </a:ext>
            </a:extLst>
          </p:cNvPr>
          <p:cNvSpPr txBox="1"/>
          <p:nvPr/>
        </p:nvSpPr>
        <p:spPr>
          <a:xfrm>
            <a:off x="826477" y="2958257"/>
            <a:ext cx="5295039" cy="369332"/>
          </a:xfrm>
          <a:prstGeom prst="rect">
            <a:avLst/>
          </a:prstGeom>
          <a:noFill/>
        </p:spPr>
        <p:txBody>
          <a:bodyPr wrap="none" rtlCol="0">
            <a:spAutoFit/>
          </a:bodyPr>
          <a:lstStyle/>
          <a:p>
            <a:r>
              <a:rPr kumimoji="1" lang="zh-CN" altLang="en-US" dirty="0"/>
              <a:t>在数据集上采用不同分类（传统分类</a:t>
            </a:r>
            <a:r>
              <a:rPr kumimoji="1" lang="en-US" altLang="zh-CN" dirty="0"/>
              <a:t>+</a:t>
            </a:r>
            <a:r>
              <a:rPr kumimoji="1" lang="en-US" altLang="zh-CN" dirty="0" err="1"/>
              <a:t>TClustVID</a:t>
            </a:r>
            <a:r>
              <a:rPr kumimoji="1" lang="zh-CN" altLang="en-US" dirty="0"/>
              <a:t>）</a:t>
            </a:r>
          </a:p>
        </p:txBody>
      </p:sp>
      <p:sp>
        <p:nvSpPr>
          <p:cNvPr id="11" name="文本框 10">
            <a:extLst>
              <a:ext uri="{FF2B5EF4-FFF2-40B4-BE49-F238E27FC236}">
                <a16:creationId xmlns:a16="http://schemas.microsoft.com/office/drawing/2014/main" id="{22E2028A-F224-4D48-B540-C2E936293940}"/>
              </a:ext>
            </a:extLst>
          </p:cNvPr>
          <p:cNvSpPr txBox="1"/>
          <p:nvPr/>
        </p:nvSpPr>
        <p:spPr>
          <a:xfrm>
            <a:off x="851217" y="3520978"/>
            <a:ext cx="5904180" cy="369332"/>
          </a:xfrm>
          <a:prstGeom prst="rect">
            <a:avLst/>
          </a:prstGeom>
          <a:noFill/>
        </p:spPr>
        <p:txBody>
          <a:bodyPr wrap="none" rtlCol="0">
            <a:spAutoFit/>
          </a:bodyPr>
          <a:lstStyle/>
          <a:p>
            <a:r>
              <a:rPr kumimoji="1" lang="zh-CN" altLang="en-US" dirty="0"/>
              <a:t>从聚类中提取有意义的话题（</a:t>
            </a:r>
            <a:r>
              <a:rPr kumimoji="1" lang="en-US" altLang="zh-CN" dirty="0"/>
              <a:t>positive</a:t>
            </a:r>
            <a:r>
              <a:rPr kumimoji="1" lang="zh-CN" altLang="en-US" dirty="0"/>
              <a:t> </a:t>
            </a:r>
            <a:r>
              <a:rPr kumimoji="1" lang="en-US" altLang="zh-CN" dirty="0"/>
              <a:t>negative</a:t>
            </a:r>
            <a:r>
              <a:rPr kumimoji="1" lang="zh-CN" altLang="en-US" dirty="0"/>
              <a:t> </a:t>
            </a:r>
            <a:r>
              <a:rPr kumimoji="1" lang="en-US" altLang="zh-CN" dirty="0"/>
              <a:t>neutral</a:t>
            </a:r>
            <a:r>
              <a:rPr kumimoji="1" lang="zh-CN" altLang="en-US" dirty="0"/>
              <a:t>）</a:t>
            </a:r>
          </a:p>
        </p:txBody>
      </p:sp>
      <p:sp>
        <p:nvSpPr>
          <p:cNvPr id="12" name="文本框 11">
            <a:extLst>
              <a:ext uri="{FF2B5EF4-FFF2-40B4-BE49-F238E27FC236}">
                <a16:creationId xmlns:a16="http://schemas.microsoft.com/office/drawing/2014/main" id="{97D36F2A-BA03-7A48-BD0C-4B404C15F392}"/>
              </a:ext>
            </a:extLst>
          </p:cNvPr>
          <p:cNvSpPr txBox="1"/>
          <p:nvPr/>
        </p:nvSpPr>
        <p:spPr>
          <a:xfrm>
            <a:off x="851217" y="4161382"/>
            <a:ext cx="4339650" cy="369332"/>
          </a:xfrm>
          <a:prstGeom prst="rect">
            <a:avLst/>
          </a:prstGeom>
          <a:noFill/>
        </p:spPr>
        <p:txBody>
          <a:bodyPr wrap="none" rtlCol="0">
            <a:spAutoFit/>
          </a:bodyPr>
          <a:lstStyle/>
          <a:p>
            <a:r>
              <a:rPr kumimoji="1" lang="zh-CN" altLang="en-US" dirty="0"/>
              <a:t>利用</a:t>
            </a:r>
            <a:r>
              <a:rPr kumimoji="1" lang="en-US" altLang="zh-CN" dirty="0" err="1"/>
              <a:t>TClustVID</a:t>
            </a:r>
            <a:r>
              <a:rPr kumimoji="1" lang="zh-CN" altLang="en-US" dirty="0"/>
              <a:t>确定最频繁、重要的话题</a:t>
            </a:r>
          </a:p>
        </p:txBody>
      </p:sp>
      <p:sp>
        <p:nvSpPr>
          <p:cNvPr id="14" name="右大括号 13">
            <a:extLst>
              <a:ext uri="{FF2B5EF4-FFF2-40B4-BE49-F238E27FC236}">
                <a16:creationId xmlns:a16="http://schemas.microsoft.com/office/drawing/2014/main" id="{A57F3B7A-0B1E-1641-9B02-39D213F6922F}"/>
              </a:ext>
            </a:extLst>
          </p:cNvPr>
          <p:cNvSpPr/>
          <p:nvPr/>
        </p:nvSpPr>
        <p:spPr>
          <a:xfrm>
            <a:off x="6412306" y="1248563"/>
            <a:ext cx="442520" cy="32822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5AC9DCD7-BDFD-9245-92E4-CF2FE1BA9C72}"/>
              </a:ext>
            </a:extLst>
          </p:cNvPr>
          <p:cNvSpPr txBox="1"/>
          <p:nvPr/>
        </p:nvSpPr>
        <p:spPr>
          <a:xfrm>
            <a:off x="7990571" y="2427946"/>
            <a:ext cx="4201429" cy="923330"/>
          </a:xfrm>
          <a:prstGeom prst="rect">
            <a:avLst/>
          </a:prstGeom>
          <a:noFill/>
        </p:spPr>
        <p:txBody>
          <a:bodyPr wrap="square" rtlCol="0">
            <a:spAutoFit/>
          </a:bodyPr>
          <a:lstStyle/>
          <a:p>
            <a:r>
              <a:rPr kumimoji="1" lang="zh-CN" altLang="en-US" dirty="0"/>
              <a:t>快速识别与新冠和感染预防策略在不同人群中传播的公众态度和观点的普遍流行方面</a:t>
            </a:r>
          </a:p>
        </p:txBody>
      </p:sp>
      <p:sp>
        <p:nvSpPr>
          <p:cNvPr id="16" name="右箭头 15">
            <a:extLst>
              <a:ext uri="{FF2B5EF4-FFF2-40B4-BE49-F238E27FC236}">
                <a16:creationId xmlns:a16="http://schemas.microsoft.com/office/drawing/2014/main" id="{8E5EEDB0-2DA4-D042-8819-66DA2956D906}"/>
              </a:ext>
            </a:extLst>
          </p:cNvPr>
          <p:cNvSpPr/>
          <p:nvPr/>
        </p:nvSpPr>
        <p:spPr>
          <a:xfrm>
            <a:off x="6882560" y="2721793"/>
            <a:ext cx="1014360" cy="33563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23645CF0-21BA-2F4B-BC40-213C72CB86C3}"/>
              </a:ext>
            </a:extLst>
          </p:cNvPr>
          <p:cNvSpPr txBox="1"/>
          <p:nvPr/>
        </p:nvSpPr>
        <p:spPr>
          <a:xfrm>
            <a:off x="6996035" y="2427946"/>
            <a:ext cx="646331" cy="369332"/>
          </a:xfrm>
          <a:prstGeom prst="rect">
            <a:avLst/>
          </a:prstGeom>
          <a:noFill/>
        </p:spPr>
        <p:txBody>
          <a:bodyPr wrap="none" rtlCol="0">
            <a:spAutoFit/>
          </a:bodyPr>
          <a:lstStyle/>
          <a:p>
            <a:r>
              <a:rPr kumimoji="1" lang="zh-CN" altLang="en-US" dirty="0"/>
              <a:t>目的</a:t>
            </a:r>
          </a:p>
        </p:txBody>
      </p:sp>
      <p:pic>
        <p:nvPicPr>
          <p:cNvPr id="19" name="图片 18">
            <a:extLst>
              <a:ext uri="{FF2B5EF4-FFF2-40B4-BE49-F238E27FC236}">
                <a16:creationId xmlns:a16="http://schemas.microsoft.com/office/drawing/2014/main" id="{70CDBC94-AC68-054F-9C64-282543BAB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615" y="-1"/>
            <a:ext cx="4478922" cy="6858000"/>
          </a:xfrm>
          <a:prstGeom prst="rect">
            <a:avLst/>
          </a:prstGeom>
        </p:spPr>
      </p:pic>
    </p:spTree>
    <p:extLst>
      <p:ext uri="{BB962C8B-B14F-4D97-AF65-F5344CB8AC3E}">
        <p14:creationId xmlns:p14="http://schemas.microsoft.com/office/powerpoint/2010/main" val="41937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9"/>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0"/>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checkerboard(across)">
                                      <p:cBhvr>
                                        <p:cTn id="6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P spid="10" grpId="0"/>
      <p:bldP spid="10" grpId="1"/>
      <p:bldP spid="11" grpId="0"/>
      <p:bldP spid="11" grpId="1"/>
      <p:bldP spid="12" grpId="0"/>
      <p:bldP spid="12" grpId="1"/>
      <p:bldP spid="14" grpId="0" animBg="1"/>
      <p:bldP spid="14" grpId="1" animBg="1"/>
      <p:bldP spid="15" grpId="0"/>
      <p:bldP spid="15" grpId="1"/>
      <p:bldP spid="16" grpId="0" animBg="1"/>
      <p:bldP spid="16" grpId="1" animBg="1"/>
      <p:bldP spid="17" grpId="0"/>
      <p:bldP spid="1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88E1E10A-FF22-4273-BE40-4EEFE45F4910}"/>
              </a:ext>
            </a:extLst>
          </p:cNvPr>
          <p:cNvSpPr>
            <a:spLocks noGrp="1"/>
          </p:cNvSpPr>
          <p:nvPr>
            <p:ph type="title"/>
          </p:nvPr>
        </p:nvSpPr>
        <p:spPr>
          <a:xfrm>
            <a:off x="959982" y="3109548"/>
            <a:ext cx="5419185" cy="895350"/>
          </a:xfrm>
        </p:spPr>
        <p:txBody>
          <a:bodyPr>
            <a:normAutofit/>
          </a:bodyPr>
          <a:lstStyle/>
          <a:p>
            <a:r>
              <a:rPr lang="en-US" altLang="zh-CN" sz="2800" dirty="0"/>
              <a:t>Introduction</a:t>
            </a:r>
            <a:endParaRPr lang="zh-CN" altLang="en-US" sz="2800" dirty="0"/>
          </a:p>
        </p:txBody>
      </p:sp>
      <p:sp>
        <p:nvSpPr>
          <p:cNvPr id="8" name="文本框 7">
            <a:extLst>
              <a:ext uri="{FF2B5EF4-FFF2-40B4-BE49-F238E27FC236}">
                <a16:creationId xmlns:a16="http://schemas.microsoft.com/office/drawing/2014/main" id="{EB9C14A8-241C-44E7-90D9-A555C9966A76}"/>
              </a:ext>
            </a:extLst>
          </p:cNvPr>
          <p:cNvSpPr txBox="1"/>
          <p:nvPr/>
        </p:nvSpPr>
        <p:spPr>
          <a:xfrm>
            <a:off x="1077454" y="25617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3" name="文本占位符 2">
            <a:extLst>
              <a:ext uri="{FF2B5EF4-FFF2-40B4-BE49-F238E27FC236}">
                <a16:creationId xmlns:a16="http://schemas.microsoft.com/office/drawing/2014/main" id="{FA063607-2E91-E44B-85F6-BA164A15801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71597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E1FF6-5DE2-1B41-A95B-FDD82F2B7AFF}"/>
              </a:ext>
            </a:extLst>
          </p:cNvPr>
          <p:cNvSpPr>
            <a:spLocks noGrp="1"/>
          </p:cNvSpPr>
          <p:nvPr>
            <p:ph type="title"/>
          </p:nvPr>
        </p:nvSpPr>
        <p:spPr/>
        <p:txBody>
          <a:bodyPr/>
          <a:lstStyle/>
          <a:p>
            <a:r>
              <a:rPr lang="en-US" altLang="zh-CN" dirty="0"/>
              <a:t>Introduction</a:t>
            </a:r>
            <a:endParaRPr kumimoji="1" lang="zh-CN" altLang="en-US" dirty="0"/>
          </a:p>
        </p:txBody>
      </p:sp>
      <p:sp>
        <p:nvSpPr>
          <p:cNvPr id="3" name="页脚占位符 2">
            <a:extLst>
              <a:ext uri="{FF2B5EF4-FFF2-40B4-BE49-F238E27FC236}">
                <a16:creationId xmlns:a16="http://schemas.microsoft.com/office/drawing/2014/main" id="{8B4B59AF-5CDE-9D47-B158-71B6271D1808}"/>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555A00FF-46E8-D94E-9304-F46918389A31}"/>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5" name="文本框 4">
            <a:extLst>
              <a:ext uri="{FF2B5EF4-FFF2-40B4-BE49-F238E27FC236}">
                <a16:creationId xmlns:a16="http://schemas.microsoft.com/office/drawing/2014/main" id="{6B4DC0FF-8B45-2446-AFFE-C7DCFC20ADF0}"/>
              </a:ext>
            </a:extLst>
          </p:cNvPr>
          <p:cNvSpPr txBox="1"/>
          <p:nvPr/>
        </p:nvSpPr>
        <p:spPr>
          <a:xfrm>
            <a:off x="2791326" y="1395663"/>
            <a:ext cx="4801314" cy="369332"/>
          </a:xfrm>
          <a:prstGeom prst="rect">
            <a:avLst/>
          </a:prstGeom>
          <a:noFill/>
        </p:spPr>
        <p:txBody>
          <a:bodyPr wrap="none" rtlCol="0">
            <a:spAutoFit/>
          </a:bodyPr>
          <a:lstStyle/>
          <a:p>
            <a:r>
              <a:rPr kumimoji="1" lang="zh-CN" altLang="en-US" dirty="0"/>
              <a:t>收集用户在</a:t>
            </a:r>
            <a:r>
              <a:rPr lang="zh-CN" altLang="en-US" dirty="0"/>
              <a:t>社交平台留下的重要信息（文本）</a:t>
            </a:r>
            <a:endParaRPr kumimoji="1" lang="zh-CN" altLang="en-US" dirty="0"/>
          </a:p>
        </p:txBody>
      </p:sp>
      <p:sp>
        <p:nvSpPr>
          <p:cNvPr id="7" name="文本框 6">
            <a:extLst>
              <a:ext uri="{FF2B5EF4-FFF2-40B4-BE49-F238E27FC236}">
                <a16:creationId xmlns:a16="http://schemas.microsoft.com/office/drawing/2014/main" id="{6991E88F-FA59-BA42-8FF5-238AAA6714F9}"/>
              </a:ext>
            </a:extLst>
          </p:cNvPr>
          <p:cNvSpPr txBox="1"/>
          <p:nvPr/>
        </p:nvSpPr>
        <p:spPr>
          <a:xfrm>
            <a:off x="263942" y="1395663"/>
            <a:ext cx="2031325" cy="369332"/>
          </a:xfrm>
          <a:prstGeom prst="rect">
            <a:avLst/>
          </a:prstGeom>
          <a:noFill/>
        </p:spPr>
        <p:txBody>
          <a:bodyPr wrap="none" rtlCol="0">
            <a:spAutoFit/>
          </a:bodyPr>
          <a:lstStyle/>
          <a:p>
            <a:r>
              <a:rPr kumimoji="1" lang="zh-CN" altLang="en-US" dirty="0"/>
              <a:t>常用情感分析策略</a:t>
            </a:r>
          </a:p>
        </p:txBody>
      </p:sp>
      <p:sp>
        <p:nvSpPr>
          <p:cNvPr id="10" name="框架 9">
            <a:extLst>
              <a:ext uri="{FF2B5EF4-FFF2-40B4-BE49-F238E27FC236}">
                <a16:creationId xmlns:a16="http://schemas.microsoft.com/office/drawing/2014/main" id="{0DCAEE32-5489-D84C-A759-42CEDF4EA791}"/>
              </a:ext>
            </a:extLst>
          </p:cNvPr>
          <p:cNvSpPr/>
          <p:nvPr/>
        </p:nvSpPr>
        <p:spPr>
          <a:xfrm>
            <a:off x="5583936" y="1301648"/>
            <a:ext cx="1024128" cy="499923"/>
          </a:xfrm>
          <a:prstGeom prst="frame">
            <a:avLst>
              <a:gd name="adj1" fmla="val 76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9" name="线形标注 1 18">
            <a:extLst>
              <a:ext uri="{FF2B5EF4-FFF2-40B4-BE49-F238E27FC236}">
                <a16:creationId xmlns:a16="http://schemas.microsoft.com/office/drawing/2014/main" id="{42799C41-46AC-604E-B011-8CF7FABB43BE}"/>
              </a:ext>
            </a:extLst>
          </p:cNvPr>
          <p:cNvSpPr/>
          <p:nvPr/>
        </p:nvSpPr>
        <p:spPr>
          <a:xfrm>
            <a:off x="8610599" y="1338586"/>
            <a:ext cx="2337817" cy="462985"/>
          </a:xfrm>
          <a:prstGeom prst="borderCallout1">
            <a:avLst>
              <a:gd name="adj1" fmla="val 51463"/>
              <a:gd name="adj2" fmla="val -1027"/>
              <a:gd name="adj3" fmla="val -6086"/>
              <a:gd name="adj4" fmla="val -7714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个人状况、健康状况</a:t>
            </a:r>
          </a:p>
        </p:txBody>
      </p:sp>
      <p:cxnSp>
        <p:nvCxnSpPr>
          <p:cNvPr id="21" name="直线连接符 20">
            <a:extLst>
              <a:ext uri="{FF2B5EF4-FFF2-40B4-BE49-F238E27FC236}">
                <a16:creationId xmlns:a16="http://schemas.microsoft.com/office/drawing/2014/main" id="{EA06E4FB-49DF-E149-A26A-32335650446D}"/>
              </a:ext>
            </a:extLst>
          </p:cNvPr>
          <p:cNvCxnSpPr>
            <a:cxnSpLocks/>
            <a:endCxn id="19" idx="2"/>
          </p:cNvCxnSpPr>
          <p:nvPr/>
        </p:nvCxnSpPr>
        <p:spPr>
          <a:xfrm>
            <a:off x="6608064" y="1301648"/>
            <a:ext cx="2002535" cy="268431"/>
          </a:xfrm>
          <a:prstGeom prst="line">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7AFA6917-121F-AB4C-86AC-6ED8FA769C41}"/>
              </a:ext>
            </a:extLst>
          </p:cNvPr>
          <p:cNvSpPr txBox="1"/>
          <p:nvPr/>
        </p:nvSpPr>
        <p:spPr>
          <a:xfrm>
            <a:off x="2873131" y="2118124"/>
            <a:ext cx="5737468" cy="369332"/>
          </a:xfrm>
          <a:prstGeom prst="rect">
            <a:avLst/>
          </a:prstGeom>
          <a:noFill/>
        </p:spPr>
        <p:txBody>
          <a:bodyPr wrap="none" rtlCol="0">
            <a:spAutoFit/>
          </a:bodyPr>
          <a:lstStyle/>
          <a:p>
            <a:r>
              <a:rPr kumimoji="1" lang="zh-CN" altLang="en-US" dirty="0"/>
              <a:t>利用机器学习方法，判断各社交媒体是否携带重要信息</a:t>
            </a:r>
          </a:p>
        </p:txBody>
      </p:sp>
      <p:cxnSp>
        <p:nvCxnSpPr>
          <p:cNvPr id="26" name="直线箭头连接符 25">
            <a:extLst>
              <a:ext uri="{FF2B5EF4-FFF2-40B4-BE49-F238E27FC236}">
                <a16:creationId xmlns:a16="http://schemas.microsoft.com/office/drawing/2014/main" id="{60B9E6A2-DF6B-9142-9CB1-C6A06D243273}"/>
              </a:ext>
            </a:extLst>
          </p:cNvPr>
          <p:cNvCxnSpPr>
            <a:stCxn id="5" idx="2"/>
          </p:cNvCxnSpPr>
          <p:nvPr/>
        </p:nvCxnSpPr>
        <p:spPr>
          <a:xfrm>
            <a:off x="5191983" y="1764995"/>
            <a:ext cx="0" cy="309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72AF44AB-BFBF-A946-8CEF-D74F4EEF8D79}"/>
              </a:ext>
            </a:extLst>
          </p:cNvPr>
          <p:cNvSpPr/>
          <p:nvPr/>
        </p:nvSpPr>
        <p:spPr>
          <a:xfrm>
            <a:off x="2355273" y="1395663"/>
            <a:ext cx="231108" cy="1225617"/>
          </a:xfrm>
          <a:prstGeom prst="leftBrace">
            <a:avLst>
              <a:gd name="adj1" fmla="val 8333"/>
              <a:gd name="adj2" fmla="val 1717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3" name="文本框 32">
            <a:extLst>
              <a:ext uri="{FF2B5EF4-FFF2-40B4-BE49-F238E27FC236}">
                <a16:creationId xmlns:a16="http://schemas.microsoft.com/office/drawing/2014/main" id="{93D6249E-D31A-D845-8D15-C321D963B377}"/>
              </a:ext>
            </a:extLst>
          </p:cNvPr>
          <p:cNvSpPr txBox="1"/>
          <p:nvPr/>
        </p:nvSpPr>
        <p:spPr>
          <a:xfrm>
            <a:off x="452426" y="2436614"/>
            <a:ext cx="646331" cy="369332"/>
          </a:xfrm>
          <a:prstGeom prst="rect">
            <a:avLst/>
          </a:prstGeom>
          <a:noFill/>
        </p:spPr>
        <p:txBody>
          <a:bodyPr wrap="none" rtlCol="0">
            <a:spAutoFit/>
          </a:bodyPr>
          <a:lstStyle/>
          <a:p>
            <a:r>
              <a:rPr kumimoji="1" lang="zh-CN" altLang="en-US" dirty="0"/>
              <a:t>缺点</a:t>
            </a:r>
          </a:p>
        </p:txBody>
      </p:sp>
      <p:sp>
        <p:nvSpPr>
          <p:cNvPr id="34" name="文本框 33">
            <a:extLst>
              <a:ext uri="{FF2B5EF4-FFF2-40B4-BE49-F238E27FC236}">
                <a16:creationId xmlns:a16="http://schemas.microsoft.com/office/drawing/2014/main" id="{AC672242-966B-734A-86E6-11E91E01268B}"/>
              </a:ext>
            </a:extLst>
          </p:cNvPr>
          <p:cNvSpPr txBox="1"/>
          <p:nvPr/>
        </p:nvSpPr>
        <p:spPr>
          <a:xfrm>
            <a:off x="1975103" y="3195004"/>
            <a:ext cx="10341293" cy="369332"/>
          </a:xfrm>
          <a:prstGeom prst="rect">
            <a:avLst/>
          </a:prstGeom>
          <a:noFill/>
        </p:spPr>
        <p:txBody>
          <a:bodyPr wrap="none" rtlCol="0">
            <a:spAutoFit/>
          </a:bodyPr>
          <a:lstStyle/>
          <a:p>
            <a:r>
              <a:rPr kumimoji="1" lang="zh-CN" altLang="en-US" dirty="0">
                <a:solidFill>
                  <a:srgbClr val="FF0000"/>
                </a:solidFill>
              </a:rPr>
              <a:t>语义深奥使得许多信息难以理解，难以准确判断信息的重要程度，推文长度使得自动分类具有挑战性</a:t>
            </a:r>
          </a:p>
        </p:txBody>
      </p:sp>
      <p:sp>
        <p:nvSpPr>
          <p:cNvPr id="35" name="直角上箭头 34">
            <a:extLst>
              <a:ext uri="{FF2B5EF4-FFF2-40B4-BE49-F238E27FC236}">
                <a16:creationId xmlns:a16="http://schemas.microsoft.com/office/drawing/2014/main" id="{F8E4DF08-8C88-0C4A-8380-DEB2B8AA645A}"/>
              </a:ext>
            </a:extLst>
          </p:cNvPr>
          <p:cNvSpPr/>
          <p:nvPr/>
        </p:nvSpPr>
        <p:spPr>
          <a:xfrm rot="5400000">
            <a:off x="773376" y="2117547"/>
            <a:ext cx="1636833" cy="986077"/>
          </a:xfrm>
          <a:prstGeom prst="bentUpArrow">
            <a:avLst>
              <a:gd name="adj1" fmla="val 1554"/>
              <a:gd name="adj2" fmla="val 4118"/>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文本框 35">
            <a:extLst>
              <a:ext uri="{FF2B5EF4-FFF2-40B4-BE49-F238E27FC236}">
                <a16:creationId xmlns:a16="http://schemas.microsoft.com/office/drawing/2014/main" id="{2CD73C1F-95E5-644A-B078-80823E636E78}"/>
              </a:ext>
            </a:extLst>
          </p:cNvPr>
          <p:cNvSpPr txBox="1"/>
          <p:nvPr/>
        </p:nvSpPr>
        <p:spPr>
          <a:xfrm>
            <a:off x="669924" y="4081266"/>
            <a:ext cx="8505855" cy="1384995"/>
          </a:xfrm>
          <a:prstGeom prst="rect">
            <a:avLst/>
          </a:prstGeom>
          <a:noFill/>
        </p:spPr>
        <p:txBody>
          <a:bodyPr wrap="none" rtlCol="0">
            <a:spAutoFit/>
          </a:bodyPr>
          <a:lstStyle/>
          <a:p>
            <a:r>
              <a:rPr kumimoji="1" lang="zh-CN" altLang="en-US" dirty="0"/>
              <a:t>本文研究对当前常用的情感分析方法提出改进：</a:t>
            </a:r>
            <a:endParaRPr kumimoji="1" lang="en-US" altLang="zh-CN" dirty="0"/>
          </a:p>
          <a:p>
            <a:r>
              <a:rPr kumimoji="1" lang="zh-CN" altLang="en-US" sz="1600" dirty="0"/>
              <a:t>（</a:t>
            </a:r>
            <a:r>
              <a:rPr kumimoji="1" lang="en-US" altLang="zh-CN" sz="1600" dirty="0"/>
              <a:t>1</a:t>
            </a:r>
            <a:r>
              <a:rPr kumimoji="1" lang="zh-CN" altLang="en-US" sz="1600" dirty="0"/>
              <a:t>）</a:t>
            </a:r>
            <a:r>
              <a:rPr lang="zh-CN" altLang="en-US" sz="1600" dirty="0"/>
              <a:t>结合聚类和分类便于提取</a:t>
            </a:r>
            <a:r>
              <a:rPr lang="zh-CN" altLang="en-US" dirty="0"/>
              <a:t>大流行相关的重要主题</a:t>
            </a:r>
            <a:endParaRPr lang="en-US" altLang="zh-CN" dirty="0"/>
          </a:p>
          <a:p>
            <a:r>
              <a:rPr lang="zh-CN" altLang="en-US" sz="1600" dirty="0"/>
              <a:t>（</a:t>
            </a:r>
            <a:r>
              <a:rPr lang="en-US" altLang="zh-CN" sz="1600" dirty="0"/>
              <a:t>2</a:t>
            </a:r>
            <a:r>
              <a:rPr lang="zh-CN" altLang="en-US" sz="1600" dirty="0"/>
              <a:t>）利用多个</a:t>
            </a:r>
            <a:r>
              <a:rPr lang="en-US" altLang="zh-CN" sz="1600" dirty="0"/>
              <a:t>tweet</a:t>
            </a:r>
            <a:r>
              <a:rPr lang="zh-CN" altLang="en-US" sz="1600" dirty="0"/>
              <a:t>数据集验证了所提模型在主要和不同聚类中的结果</a:t>
            </a:r>
            <a:endParaRPr lang="en-US" altLang="zh-CN" sz="1600" dirty="0"/>
          </a:p>
          <a:p>
            <a:r>
              <a:rPr lang="zh-CN" altLang="en-US" sz="1600" dirty="0"/>
              <a:t>（</a:t>
            </a:r>
            <a:r>
              <a:rPr lang="en-US" altLang="zh-CN" sz="1600" dirty="0"/>
              <a:t>3</a:t>
            </a:r>
            <a:r>
              <a:rPr lang="zh-CN" altLang="en-US" sz="1600" dirty="0"/>
              <a:t>）借助词云图表示各重要主题，增加可视化效果，易于理解</a:t>
            </a:r>
            <a:endParaRPr lang="en-US" altLang="zh-CN" sz="1600" dirty="0"/>
          </a:p>
          <a:p>
            <a:r>
              <a:rPr lang="zh-CN" altLang="en-US" sz="1600" dirty="0"/>
              <a:t>（</a:t>
            </a:r>
            <a:r>
              <a:rPr lang="en-US" altLang="zh-CN" sz="1600" dirty="0"/>
              <a:t>4</a:t>
            </a:r>
            <a:r>
              <a:rPr lang="zh-CN" altLang="en-US" sz="1600" dirty="0"/>
              <a:t>）确定最经常提出的议题可以使人们意识到潜在的问题，特别是与广泛关注有关的问题</a:t>
            </a:r>
          </a:p>
        </p:txBody>
      </p:sp>
      <p:pic>
        <p:nvPicPr>
          <p:cNvPr id="38" name="图片 37">
            <a:extLst>
              <a:ext uri="{FF2B5EF4-FFF2-40B4-BE49-F238E27FC236}">
                <a16:creationId xmlns:a16="http://schemas.microsoft.com/office/drawing/2014/main" id="{E05C1C99-D2E1-944C-97E8-A1F7B7FF98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2206" y="1435863"/>
            <a:ext cx="4813300" cy="5016500"/>
          </a:xfrm>
          <a:prstGeom prst="rect">
            <a:avLst/>
          </a:prstGeom>
        </p:spPr>
      </p:pic>
    </p:spTree>
    <p:extLst>
      <p:ext uri="{BB962C8B-B14F-4D97-AF65-F5344CB8AC3E}">
        <p14:creationId xmlns:p14="http://schemas.microsoft.com/office/powerpoint/2010/main" val="9323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checkerboard(across)">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49841-CB45-1E4F-B2FD-4C07AAE1E393}"/>
              </a:ext>
            </a:extLst>
          </p:cNvPr>
          <p:cNvSpPr>
            <a:spLocks noGrp="1"/>
          </p:cNvSpPr>
          <p:nvPr>
            <p:ph type="title"/>
          </p:nvPr>
        </p:nvSpPr>
        <p:spPr/>
        <p:txBody>
          <a:bodyPr/>
          <a:lstStyle/>
          <a:p>
            <a:r>
              <a:rPr kumimoji="1" lang="en-US" altLang="zh-CN" dirty="0"/>
              <a:t>Literature review</a:t>
            </a:r>
            <a:endParaRPr kumimoji="1" lang="zh-CN" altLang="en-US" dirty="0"/>
          </a:p>
        </p:txBody>
      </p:sp>
      <p:sp>
        <p:nvSpPr>
          <p:cNvPr id="3" name="页脚占位符 2">
            <a:extLst>
              <a:ext uri="{FF2B5EF4-FFF2-40B4-BE49-F238E27FC236}">
                <a16:creationId xmlns:a16="http://schemas.microsoft.com/office/drawing/2014/main" id="{8FAC6F3A-A4D0-B24D-9248-0289B9C1413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180E0AE-3930-4844-BC3A-C0517A1D6C3A}"/>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5" name="文本框 4">
            <a:extLst>
              <a:ext uri="{FF2B5EF4-FFF2-40B4-BE49-F238E27FC236}">
                <a16:creationId xmlns:a16="http://schemas.microsoft.com/office/drawing/2014/main" id="{87519B1A-CEB2-4040-8472-7BCB2CCADFDE}"/>
              </a:ext>
            </a:extLst>
          </p:cNvPr>
          <p:cNvSpPr txBox="1"/>
          <p:nvPr/>
        </p:nvSpPr>
        <p:spPr>
          <a:xfrm>
            <a:off x="784404" y="1787652"/>
            <a:ext cx="4284902" cy="4585871"/>
          </a:xfrm>
          <a:prstGeom prst="rect">
            <a:avLst/>
          </a:prstGeom>
          <a:noFill/>
        </p:spPr>
        <p:txBody>
          <a:bodyPr wrap="square" rtlCol="0">
            <a:spAutoFit/>
          </a:bodyPr>
          <a:lstStyle/>
          <a:p>
            <a:r>
              <a:rPr lang="zh-CN" altLang="en-US" sz="1600" dirty="0"/>
              <a:t>作者大致将现存情感分析方法分为</a:t>
            </a:r>
            <a:r>
              <a:rPr lang="zh-CN" altLang="en-US" dirty="0"/>
              <a:t>符号与亚符号</a:t>
            </a:r>
            <a:endParaRPr lang="en-US" altLang="zh-CN" sz="1600" dirty="0"/>
          </a:p>
          <a:p>
            <a:r>
              <a:rPr lang="zh-CN" altLang="en-US" sz="1600" dirty="0"/>
              <a:t>例如：</a:t>
            </a:r>
            <a:endParaRPr lang="en-US" altLang="zh-CN" sz="1600" dirty="0"/>
          </a:p>
          <a:p>
            <a:r>
              <a:rPr lang="en-US" altLang="zh-CN" sz="1600" dirty="0" err="1"/>
              <a:t>WordNetAffect</a:t>
            </a:r>
            <a:r>
              <a:rPr lang="zh-CN" altLang="en-US" sz="1600" dirty="0"/>
              <a:t>，</a:t>
            </a:r>
            <a:r>
              <a:rPr lang="en-US" altLang="zh-CN" sz="1600" dirty="0" err="1"/>
              <a:t>SenticNet</a:t>
            </a:r>
            <a:r>
              <a:rPr lang="en-US" altLang="zh-CN" sz="1600" dirty="0"/>
              <a:t>…</a:t>
            </a:r>
          </a:p>
          <a:p>
            <a:r>
              <a:rPr kumimoji="1" lang="en-US" altLang="zh-CN" sz="1600" dirty="0"/>
              <a:t>(</a:t>
            </a:r>
            <a:r>
              <a:rPr kumimoji="1" lang="zh-CN" altLang="en-US" sz="1600" dirty="0"/>
              <a:t>将逻辑推理和深度学习相结合</a:t>
            </a:r>
            <a:r>
              <a:rPr kumimoji="1" lang="en-US" altLang="zh-CN" sz="1600" dirty="0"/>
              <a:t>)</a:t>
            </a:r>
          </a:p>
          <a:p>
            <a:endParaRPr kumimoji="1" lang="en-US" altLang="zh-CN" sz="1600" dirty="0"/>
          </a:p>
          <a:p>
            <a:r>
              <a:rPr kumimoji="1" lang="zh-CN" altLang="en-US" sz="1600" dirty="0"/>
              <a:t>卷积模糊常识推理模型</a:t>
            </a:r>
            <a:endParaRPr kumimoji="1" lang="en-US" altLang="zh-CN" sz="1600" dirty="0"/>
          </a:p>
          <a:p>
            <a:r>
              <a:rPr kumimoji="1" lang="zh-CN" altLang="en-US" sz="1600" dirty="0"/>
              <a:t>（将特征投影到四维空间中以提高分类性能）</a:t>
            </a:r>
            <a:endParaRPr kumimoji="1" lang="en-US" altLang="zh-CN" sz="1600" dirty="0"/>
          </a:p>
          <a:p>
            <a:endParaRPr kumimoji="1" lang="en-US" altLang="zh-CN" sz="1600" dirty="0"/>
          </a:p>
          <a:p>
            <a:r>
              <a:rPr kumimoji="1" lang="zh-CN" altLang="en-US" sz="1600" dirty="0"/>
              <a:t>利用特定领域词向量取代预先训练的全球词向量</a:t>
            </a:r>
            <a:endParaRPr kumimoji="1" lang="en-US" altLang="zh-CN" sz="1600" dirty="0"/>
          </a:p>
          <a:p>
            <a:endParaRPr kumimoji="1" lang="en-US" altLang="zh-CN" sz="1600" dirty="0"/>
          </a:p>
          <a:p>
            <a:r>
              <a:rPr kumimoji="1" lang="zh-CN" altLang="en-US" sz="1600" dirty="0"/>
              <a:t>提出</a:t>
            </a:r>
            <a:r>
              <a:rPr kumimoji="1" lang="en-US" altLang="zh-CN" sz="1600" dirty="0"/>
              <a:t>CNN</a:t>
            </a:r>
            <a:r>
              <a:rPr kumimoji="1" lang="zh-CN" altLang="en-US" sz="1600" dirty="0"/>
              <a:t>和</a:t>
            </a:r>
            <a:r>
              <a:rPr kumimoji="1" lang="en-US" altLang="zh-CN" sz="1600" dirty="0"/>
              <a:t>LSTM</a:t>
            </a:r>
            <a:r>
              <a:rPr kumimoji="1" lang="zh-CN" altLang="en-US" sz="1600" dirty="0"/>
              <a:t>的混合模型</a:t>
            </a:r>
            <a:r>
              <a:rPr kumimoji="1" lang="en-US" altLang="zh-CN" sz="1600" dirty="0"/>
              <a:t>CO-LSTM</a:t>
            </a:r>
          </a:p>
          <a:p>
            <a:endParaRPr kumimoji="1" lang="en-US" altLang="zh-CN" sz="1600" dirty="0"/>
          </a:p>
          <a:p>
            <a:r>
              <a:rPr kumimoji="1" lang="zh-CN" altLang="en-US" sz="1600" dirty="0"/>
              <a:t>并总结常用情感分析方法（</a:t>
            </a:r>
            <a:r>
              <a:rPr kumimoji="1" lang="en-US" altLang="zh-CN" sz="1600" dirty="0"/>
              <a:t>KNN SVM N-Gram NRC TF-IDF…</a:t>
            </a:r>
            <a:r>
              <a:rPr kumimoji="1" lang="zh-CN" altLang="en-US" sz="1600" dirty="0"/>
              <a:t>）</a:t>
            </a:r>
            <a:endParaRPr kumimoji="1" lang="en-US" altLang="zh-CN" sz="1600" dirty="0"/>
          </a:p>
          <a:p>
            <a:endParaRPr kumimoji="1" lang="en-US" altLang="zh-CN" sz="1600" dirty="0"/>
          </a:p>
          <a:p>
            <a:endParaRPr kumimoji="1" lang="zh-CN" altLang="en-US" sz="1600" dirty="0"/>
          </a:p>
        </p:txBody>
      </p:sp>
      <p:sp>
        <p:nvSpPr>
          <p:cNvPr id="15" name="框架 14">
            <a:extLst>
              <a:ext uri="{FF2B5EF4-FFF2-40B4-BE49-F238E27FC236}">
                <a16:creationId xmlns:a16="http://schemas.microsoft.com/office/drawing/2014/main" id="{5E9E6B8C-3B0F-FC49-97B1-CB8279FE9141}"/>
              </a:ext>
            </a:extLst>
          </p:cNvPr>
          <p:cNvSpPr/>
          <p:nvPr/>
        </p:nvSpPr>
        <p:spPr>
          <a:xfrm>
            <a:off x="669923" y="1633728"/>
            <a:ext cx="4399383" cy="4345041"/>
          </a:xfrm>
          <a:prstGeom prst="frame">
            <a:avLst>
              <a:gd name="adj1" fmla="val 113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cxnSp>
        <p:nvCxnSpPr>
          <p:cNvPr id="17" name="直线箭头连接符 16">
            <a:extLst>
              <a:ext uri="{FF2B5EF4-FFF2-40B4-BE49-F238E27FC236}">
                <a16:creationId xmlns:a16="http://schemas.microsoft.com/office/drawing/2014/main" id="{B05CEC4E-4214-CA48-9512-8E9020BB2F67}"/>
              </a:ext>
            </a:extLst>
          </p:cNvPr>
          <p:cNvCxnSpPr>
            <a:stCxn id="5" idx="3"/>
          </p:cNvCxnSpPr>
          <p:nvPr/>
        </p:nvCxnSpPr>
        <p:spPr>
          <a:xfrm flipV="1">
            <a:off x="5069306" y="4074695"/>
            <a:ext cx="2823410" cy="5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B2F0F75C-D6BE-1741-A3C9-9041E5BEE43B}"/>
              </a:ext>
            </a:extLst>
          </p:cNvPr>
          <p:cNvSpPr txBox="1"/>
          <p:nvPr/>
        </p:nvSpPr>
        <p:spPr>
          <a:xfrm>
            <a:off x="7815288" y="2316814"/>
            <a:ext cx="3705199" cy="2585323"/>
          </a:xfrm>
          <a:prstGeom prst="rect">
            <a:avLst/>
          </a:prstGeom>
          <a:noFill/>
        </p:spPr>
        <p:txBody>
          <a:bodyPr wrap="square" rtlCol="0">
            <a:spAutoFit/>
          </a:bodyPr>
          <a:lstStyle/>
          <a:p>
            <a:pPr marL="285750" indent="-285750">
              <a:buFont typeface="Arial" panose="020B0604020202020204" pitchFamily="34" charset="0"/>
              <a:buChar char="•"/>
            </a:pPr>
            <a:r>
              <a:rPr kumimoji="1" lang="zh-CN" altLang="en-US" dirty="0"/>
              <a:t>研究方法没有形成一套完整的实验框架，</a:t>
            </a:r>
            <a:r>
              <a:rPr lang="zh-CN" altLang="en-US" dirty="0"/>
              <a:t>并同时采用情感分析和主题建模。</a:t>
            </a:r>
            <a:r>
              <a:rPr kumimoji="1" lang="zh-CN" altLang="en-US" dirty="0"/>
              <a:t>实验的可扩展性低</a:t>
            </a:r>
            <a:endParaRPr kumimoji="1" lang="en-US" altLang="zh-CN" dirty="0"/>
          </a:p>
          <a:p>
            <a:pPr marL="285750" indent="-285750">
              <a:buFont typeface="Arial" panose="020B0604020202020204" pitchFamily="34" charset="0"/>
              <a:buChar char="•"/>
            </a:pPr>
            <a:r>
              <a:rPr kumimoji="1" lang="zh-CN" altLang="en-US" dirty="0"/>
              <a:t>情感分类的评估指标少</a:t>
            </a:r>
            <a:endParaRPr kumimoji="1" lang="en-US" altLang="zh-CN" dirty="0"/>
          </a:p>
          <a:p>
            <a:pPr marL="285750" indent="-285750">
              <a:buFont typeface="Arial" panose="020B0604020202020204" pitchFamily="34" charset="0"/>
              <a:buChar char="•"/>
            </a:pPr>
            <a:r>
              <a:rPr kumimoji="1" lang="zh-CN" altLang="en-US" dirty="0"/>
              <a:t>关注点只局限在具体问题，没有提炼出最重要的主题，以实现个人的这种大流行情况</a:t>
            </a:r>
            <a:endParaRPr kumimoji="1" lang="en-US" altLang="zh-CN" dirty="0"/>
          </a:p>
          <a:p>
            <a:pPr marL="285750" indent="-285750">
              <a:buFont typeface="Arial" panose="020B0604020202020204" pitchFamily="34" charset="0"/>
              <a:buChar char="•"/>
            </a:pPr>
            <a:r>
              <a:rPr kumimoji="1" lang="zh-CN" altLang="en-US" dirty="0"/>
              <a:t>分析调查范围局限在某一特定语言</a:t>
            </a:r>
            <a:endParaRPr kumimoji="1" lang="en-US" altLang="zh-CN" dirty="0"/>
          </a:p>
        </p:txBody>
      </p:sp>
      <p:sp>
        <p:nvSpPr>
          <p:cNvPr id="19" name="文本框 18">
            <a:extLst>
              <a:ext uri="{FF2B5EF4-FFF2-40B4-BE49-F238E27FC236}">
                <a16:creationId xmlns:a16="http://schemas.microsoft.com/office/drawing/2014/main" id="{B473EB69-2D4B-1544-86C9-B706BF73E691}"/>
              </a:ext>
            </a:extLst>
          </p:cNvPr>
          <p:cNvSpPr txBox="1"/>
          <p:nvPr/>
        </p:nvSpPr>
        <p:spPr>
          <a:xfrm>
            <a:off x="6193621" y="3657603"/>
            <a:ext cx="646331" cy="369332"/>
          </a:xfrm>
          <a:prstGeom prst="rect">
            <a:avLst/>
          </a:prstGeom>
          <a:noFill/>
        </p:spPr>
        <p:txBody>
          <a:bodyPr wrap="none" rtlCol="0">
            <a:spAutoFit/>
          </a:bodyPr>
          <a:lstStyle/>
          <a:p>
            <a:r>
              <a:rPr kumimoji="1" lang="zh-CN" altLang="en-US" dirty="0"/>
              <a:t>缺点</a:t>
            </a:r>
          </a:p>
        </p:txBody>
      </p:sp>
    </p:spTree>
    <p:extLst>
      <p:ext uri="{BB962C8B-B14F-4D97-AF65-F5344CB8AC3E}">
        <p14:creationId xmlns:p14="http://schemas.microsoft.com/office/powerpoint/2010/main" val="328857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88E1E10A-FF22-4273-BE40-4EEFE45F4910}"/>
              </a:ext>
            </a:extLst>
          </p:cNvPr>
          <p:cNvSpPr>
            <a:spLocks noGrp="1"/>
          </p:cNvSpPr>
          <p:nvPr>
            <p:ph type="title"/>
          </p:nvPr>
        </p:nvSpPr>
        <p:spPr>
          <a:xfrm>
            <a:off x="959982" y="3109548"/>
            <a:ext cx="5419185" cy="895350"/>
          </a:xfrm>
        </p:spPr>
        <p:txBody>
          <a:bodyPr>
            <a:normAutofit/>
          </a:bodyPr>
          <a:lstStyle/>
          <a:p>
            <a:r>
              <a:rPr lang="en-US" altLang="zh-CN" sz="2800" dirty="0"/>
              <a:t>Materials and methods</a:t>
            </a:r>
            <a:endParaRPr lang="zh-CN" altLang="en-US" sz="2800" dirty="0"/>
          </a:p>
        </p:txBody>
      </p:sp>
      <p:sp>
        <p:nvSpPr>
          <p:cNvPr id="8" name="文本框 7">
            <a:extLst>
              <a:ext uri="{FF2B5EF4-FFF2-40B4-BE49-F238E27FC236}">
                <a16:creationId xmlns:a16="http://schemas.microsoft.com/office/drawing/2014/main" id="{EB9C14A8-241C-44E7-90D9-A555C9966A76}"/>
              </a:ext>
            </a:extLst>
          </p:cNvPr>
          <p:cNvSpPr txBox="1"/>
          <p:nvPr/>
        </p:nvSpPr>
        <p:spPr>
          <a:xfrm>
            <a:off x="1077454" y="2561770"/>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
        <p:nvSpPr>
          <p:cNvPr id="3" name="文本占位符 2">
            <a:extLst>
              <a:ext uri="{FF2B5EF4-FFF2-40B4-BE49-F238E27FC236}">
                <a16:creationId xmlns:a16="http://schemas.microsoft.com/office/drawing/2014/main" id="{FA063607-2E91-E44B-85F6-BA164A15801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12911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B49841-CB45-1E4F-B2FD-4C07AAE1E393}"/>
              </a:ext>
            </a:extLst>
          </p:cNvPr>
          <p:cNvSpPr>
            <a:spLocks noGrp="1"/>
          </p:cNvSpPr>
          <p:nvPr>
            <p:ph type="title"/>
          </p:nvPr>
        </p:nvSpPr>
        <p:spPr/>
        <p:txBody>
          <a:bodyPr/>
          <a:lstStyle/>
          <a:p>
            <a:endParaRPr kumimoji="1" lang="zh-CN" altLang="en-US" dirty="0"/>
          </a:p>
        </p:txBody>
      </p:sp>
      <p:sp>
        <p:nvSpPr>
          <p:cNvPr id="3" name="页脚占位符 2">
            <a:extLst>
              <a:ext uri="{FF2B5EF4-FFF2-40B4-BE49-F238E27FC236}">
                <a16:creationId xmlns:a16="http://schemas.microsoft.com/office/drawing/2014/main" id="{8FAC6F3A-A4D0-B24D-9248-0289B9C1413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180E0AE-3930-4844-BC3A-C0517A1D6C3A}"/>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pic>
        <p:nvPicPr>
          <p:cNvPr id="7" name="图片 6">
            <a:extLst>
              <a:ext uri="{FF2B5EF4-FFF2-40B4-BE49-F238E27FC236}">
                <a16:creationId xmlns:a16="http://schemas.microsoft.com/office/drawing/2014/main" id="{20CDE5DB-4D2A-AC44-BE0D-28DC46C4EF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3617" y="-6066448"/>
            <a:ext cx="9846392" cy="9085634"/>
          </a:xfrm>
          <a:prstGeom prst="rect">
            <a:avLst/>
          </a:prstGeom>
        </p:spPr>
      </p:pic>
    </p:spTree>
    <p:extLst>
      <p:ext uri="{BB962C8B-B14F-4D97-AF65-F5344CB8AC3E}">
        <p14:creationId xmlns:p14="http://schemas.microsoft.com/office/powerpoint/2010/main" val="11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FA9C9-734F-0943-9DCD-DC0C86482891}"/>
              </a:ext>
            </a:extLst>
          </p:cNvPr>
          <p:cNvSpPr>
            <a:spLocks noGrp="1"/>
          </p:cNvSpPr>
          <p:nvPr>
            <p:ph type="title"/>
          </p:nvPr>
        </p:nvSpPr>
        <p:spPr/>
        <p:txBody>
          <a:bodyPr/>
          <a:lstStyle/>
          <a:p>
            <a:r>
              <a:rPr kumimoji="1" lang="en-US" altLang="zh-CN" dirty="0"/>
              <a:t>Data Description</a:t>
            </a:r>
            <a:endParaRPr kumimoji="1" lang="zh-CN" altLang="en-US" dirty="0"/>
          </a:p>
        </p:txBody>
      </p:sp>
      <p:sp>
        <p:nvSpPr>
          <p:cNvPr id="3" name="页脚占位符 2">
            <a:extLst>
              <a:ext uri="{FF2B5EF4-FFF2-40B4-BE49-F238E27FC236}">
                <a16:creationId xmlns:a16="http://schemas.microsoft.com/office/drawing/2014/main" id="{AF891B12-CDD5-4444-A306-D3098A92CC9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C032FDB-16F5-3140-8B0E-F679BA888160}"/>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sp>
        <p:nvSpPr>
          <p:cNvPr id="5" name="文本框 4">
            <a:extLst>
              <a:ext uri="{FF2B5EF4-FFF2-40B4-BE49-F238E27FC236}">
                <a16:creationId xmlns:a16="http://schemas.microsoft.com/office/drawing/2014/main" id="{23C1E34D-66DF-AF48-B5DA-F858FD8DD1E3}"/>
              </a:ext>
            </a:extLst>
          </p:cNvPr>
          <p:cNvSpPr txBox="1"/>
          <p:nvPr/>
        </p:nvSpPr>
        <p:spPr>
          <a:xfrm>
            <a:off x="937569" y="1310050"/>
            <a:ext cx="8635697" cy="369332"/>
          </a:xfrm>
          <a:prstGeom prst="rect">
            <a:avLst/>
          </a:prstGeom>
          <a:noFill/>
        </p:spPr>
        <p:txBody>
          <a:bodyPr wrap="none" rtlCol="0">
            <a:spAutoFit/>
          </a:bodyPr>
          <a:lstStyle/>
          <a:p>
            <a:r>
              <a:rPr kumimoji="1" lang="en-US" altLang="zh-CN" dirty="0"/>
              <a:t>IEEE</a:t>
            </a:r>
            <a:r>
              <a:rPr kumimoji="1" lang="zh-CN" altLang="en-US" dirty="0"/>
              <a:t>数据门户收集数据（每</a:t>
            </a:r>
            <a:r>
              <a:rPr kumimoji="1" lang="en-US" altLang="zh-CN" dirty="0"/>
              <a:t>24</a:t>
            </a:r>
            <a:r>
              <a:rPr kumimoji="1" lang="zh-CN" altLang="en-US" dirty="0"/>
              <a:t>小时生成超过</a:t>
            </a:r>
            <a:r>
              <a:rPr kumimoji="1" lang="en-US" altLang="zh-CN" dirty="0"/>
              <a:t>30</a:t>
            </a:r>
            <a:r>
              <a:rPr kumimoji="1" lang="zh-CN" altLang="en-US" dirty="0"/>
              <a:t>万个请求，时序图每</a:t>
            </a:r>
            <a:r>
              <a:rPr kumimoji="1" lang="en-US" altLang="zh-CN" dirty="0"/>
              <a:t>30</a:t>
            </a:r>
            <a:r>
              <a:rPr kumimoji="1" lang="zh-CN" altLang="en-US" dirty="0"/>
              <a:t>秒更新一次）</a:t>
            </a:r>
          </a:p>
        </p:txBody>
      </p:sp>
      <p:sp>
        <p:nvSpPr>
          <p:cNvPr id="9" name="线形标注 1 8">
            <a:extLst>
              <a:ext uri="{FF2B5EF4-FFF2-40B4-BE49-F238E27FC236}">
                <a16:creationId xmlns:a16="http://schemas.microsoft.com/office/drawing/2014/main" id="{B84453C7-0DAC-9E4A-A986-2866A221C674}"/>
              </a:ext>
            </a:extLst>
          </p:cNvPr>
          <p:cNvSpPr/>
          <p:nvPr/>
        </p:nvSpPr>
        <p:spPr>
          <a:xfrm>
            <a:off x="6240379" y="1843199"/>
            <a:ext cx="5951621" cy="1028699"/>
          </a:xfrm>
          <a:prstGeom prst="borderCallout1">
            <a:avLst>
              <a:gd name="adj1" fmla="val 54553"/>
              <a:gd name="adj2" fmla="val -7634"/>
              <a:gd name="adj3" fmla="val -11799"/>
              <a:gd name="adj4" fmla="val -4761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zh-CN" dirty="0"/>
          </a:p>
          <a:p>
            <a:pPr algn="ctr"/>
            <a:endParaRPr kumimoji="1" lang="en-US" altLang="zh-CN" dirty="0"/>
          </a:p>
          <a:p>
            <a:pPr algn="ctr"/>
            <a:r>
              <a:rPr kumimoji="1" lang="zh-CN" altLang="en-US" dirty="0"/>
              <a:t>数据库</a:t>
            </a:r>
            <a:r>
              <a:rPr kumimoji="1" lang="en-US" altLang="zh-CN" dirty="0"/>
              <a:t>(</a:t>
            </a:r>
            <a:r>
              <a:rPr kumimoji="1" lang="zh-CN" altLang="en-US" dirty="0"/>
              <a:t>共</a:t>
            </a:r>
            <a:r>
              <a:rPr kumimoji="1" lang="en-US" altLang="zh-CN" dirty="0"/>
              <a:t>18</a:t>
            </a:r>
            <a:r>
              <a:rPr kumimoji="1" lang="zh-CN" altLang="en-US" dirty="0"/>
              <a:t>个</a:t>
            </a:r>
            <a:r>
              <a:rPr kumimoji="1" lang="en-US" altLang="zh-CN" dirty="0"/>
              <a:t>)</a:t>
            </a:r>
            <a:r>
              <a:rPr kumimoji="1" lang="zh-CN" altLang="en-US" dirty="0"/>
              <a:t>包含：日期、推文、情感得分</a:t>
            </a:r>
            <a:r>
              <a:rPr kumimoji="1" lang="en-US" altLang="zh-CN" dirty="0"/>
              <a:t>[0,2]</a:t>
            </a:r>
          </a:p>
          <a:p>
            <a:pPr algn="ctr"/>
            <a:r>
              <a:rPr kumimoji="1" lang="zh-CN" altLang="en-US" dirty="0"/>
              <a:t>推文包括：</a:t>
            </a:r>
            <a:r>
              <a:rPr kumimoji="1" lang="en-US" altLang="zh-CN" dirty="0"/>
              <a:t>html</a:t>
            </a:r>
            <a:r>
              <a:rPr kumimoji="1" lang="zh-CN" altLang="en-US" dirty="0"/>
              <a:t>标签、标点、数字、单个字符、多个空格</a:t>
            </a:r>
          </a:p>
          <a:p>
            <a:pPr algn="ctr"/>
            <a:endParaRPr kumimoji="1" lang="zh-CN" altLang="en-US" dirty="0"/>
          </a:p>
          <a:p>
            <a:pPr algn="ctr"/>
            <a:endParaRPr kumimoji="1" lang="zh-CN" altLang="en-US" dirty="0"/>
          </a:p>
        </p:txBody>
      </p:sp>
      <p:cxnSp>
        <p:nvCxnSpPr>
          <p:cNvPr id="11" name="直线连接符 10">
            <a:extLst>
              <a:ext uri="{FF2B5EF4-FFF2-40B4-BE49-F238E27FC236}">
                <a16:creationId xmlns:a16="http://schemas.microsoft.com/office/drawing/2014/main" id="{0E60B524-C560-E949-AB67-7F937A0F32FF}"/>
              </a:ext>
            </a:extLst>
          </p:cNvPr>
          <p:cNvCxnSpPr>
            <a:cxnSpLocks/>
            <a:stCxn id="9" idx="2"/>
          </p:cNvCxnSpPr>
          <p:nvPr/>
        </p:nvCxnSpPr>
        <p:spPr>
          <a:xfrm flipH="1" flipV="1">
            <a:off x="3978442" y="1643747"/>
            <a:ext cx="2261937" cy="713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37E82A7A-7A3D-9346-8516-C3876EB5AB38}"/>
              </a:ext>
            </a:extLst>
          </p:cNvPr>
          <p:cNvCxnSpPr>
            <a:cxnSpLocks/>
          </p:cNvCxnSpPr>
          <p:nvPr/>
        </p:nvCxnSpPr>
        <p:spPr>
          <a:xfrm>
            <a:off x="2707939" y="1643747"/>
            <a:ext cx="0" cy="154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DF7FCD56-147F-A44B-87AD-C19DB43786A9}"/>
              </a:ext>
            </a:extLst>
          </p:cNvPr>
          <p:cNvSpPr txBox="1"/>
          <p:nvPr/>
        </p:nvSpPr>
        <p:spPr>
          <a:xfrm>
            <a:off x="1095487" y="3281005"/>
            <a:ext cx="3185487" cy="369332"/>
          </a:xfrm>
          <a:prstGeom prst="rect">
            <a:avLst/>
          </a:prstGeom>
          <a:noFill/>
        </p:spPr>
        <p:txBody>
          <a:bodyPr wrap="none" rtlCol="0">
            <a:spAutoFit/>
          </a:bodyPr>
          <a:lstStyle/>
          <a:p>
            <a:r>
              <a:rPr kumimoji="1" lang="zh-CN" altLang="en-US" dirty="0"/>
              <a:t>将无意义的通信字符替为空格</a:t>
            </a:r>
          </a:p>
        </p:txBody>
      </p:sp>
      <p:sp>
        <p:nvSpPr>
          <p:cNvPr id="30" name="文本框 29">
            <a:extLst>
              <a:ext uri="{FF2B5EF4-FFF2-40B4-BE49-F238E27FC236}">
                <a16:creationId xmlns:a16="http://schemas.microsoft.com/office/drawing/2014/main" id="{0A347785-9B46-474F-BBA8-870156AE8F65}"/>
              </a:ext>
            </a:extLst>
          </p:cNvPr>
          <p:cNvSpPr txBox="1"/>
          <p:nvPr/>
        </p:nvSpPr>
        <p:spPr>
          <a:xfrm>
            <a:off x="1349403" y="2298553"/>
            <a:ext cx="1338828" cy="369332"/>
          </a:xfrm>
          <a:prstGeom prst="rect">
            <a:avLst/>
          </a:prstGeom>
          <a:noFill/>
        </p:spPr>
        <p:txBody>
          <a:bodyPr wrap="none" rtlCol="0">
            <a:spAutoFit/>
          </a:bodyPr>
          <a:lstStyle/>
          <a:p>
            <a:r>
              <a:rPr kumimoji="1" lang="zh-CN" altLang="en-US" dirty="0"/>
              <a:t>数据预处理</a:t>
            </a:r>
          </a:p>
        </p:txBody>
      </p:sp>
      <p:pic>
        <p:nvPicPr>
          <p:cNvPr id="32" name="图片 31">
            <a:extLst>
              <a:ext uri="{FF2B5EF4-FFF2-40B4-BE49-F238E27FC236}">
                <a16:creationId xmlns:a16="http://schemas.microsoft.com/office/drawing/2014/main" id="{42EAD247-4FC3-4D40-8C96-0FD963F47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418" y="3199383"/>
            <a:ext cx="6710362" cy="2478602"/>
          </a:xfrm>
          <a:prstGeom prst="rect">
            <a:avLst/>
          </a:prstGeom>
        </p:spPr>
      </p:pic>
      <p:cxnSp>
        <p:nvCxnSpPr>
          <p:cNvPr id="34" name="直线箭头连接符 33">
            <a:extLst>
              <a:ext uri="{FF2B5EF4-FFF2-40B4-BE49-F238E27FC236}">
                <a16:creationId xmlns:a16="http://schemas.microsoft.com/office/drawing/2014/main" id="{D654BFF2-482D-0444-9A36-E06458B0919D}"/>
              </a:ext>
            </a:extLst>
          </p:cNvPr>
          <p:cNvCxnSpPr>
            <a:stCxn id="28" idx="2"/>
          </p:cNvCxnSpPr>
          <p:nvPr/>
        </p:nvCxnSpPr>
        <p:spPr>
          <a:xfrm flipH="1">
            <a:off x="2688230" y="3650337"/>
            <a:ext cx="1" cy="1146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33B9A1E7-8228-A844-B50A-F34014F9285B}"/>
              </a:ext>
            </a:extLst>
          </p:cNvPr>
          <p:cNvSpPr txBox="1"/>
          <p:nvPr/>
        </p:nvSpPr>
        <p:spPr>
          <a:xfrm>
            <a:off x="833816" y="4895935"/>
            <a:ext cx="4275594" cy="369332"/>
          </a:xfrm>
          <a:prstGeom prst="rect">
            <a:avLst/>
          </a:prstGeom>
          <a:noFill/>
        </p:spPr>
        <p:txBody>
          <a:bodyPr wrap="none" rtlCol="0">
            <a:spAutoFit/>
          </a:bodyPr>
          <a:lstStyle/>
          <a:p>
            <a:r>
              <a:rPr kumimoji="1" lang="zh-CN" altLang="en-US" dirty="0"/>
              <a:t>利用</a:t>
            </a:r>
            <a:r>
              <a:rPr kumimoji="1" lang="en-US" altLang="zh-CN" dirty="0" err="1"/>
              <a:t>GloVe</a:t>
            </a:r>
            <a:r>
              <a:rPr kumimoji="1" lang="zh-CN" altLang="en-US" dirty="0"/>
              <a:t>生成嵌入的词向量，创建字典</a:t>
            </a:r>
          </a:p>
        </p:txBody>
      </p:sp>
      <p:sp>
        <p:nvSpPr>
          <p:cNvPr id="36" name="文本框 35">
            <a:extLst>
              <a:ext uri="{FF2B5EF4-FFF2-40B4-BE49-F238E27FC236}">
                <a16:creationId xmlns:a16="http://schemas.microsoft.com/office/drawing/2014/main" id="{F9E57441-2DEB-3E40-A3D8-46E24E8369E0}"/>
              </a:ext>
            </a:extLst>
          </p:cNvPr>
          <p:cNvSpPr txBox="1"/>
          <p:nvPr/>
        </p:nvSpPr>
        <p:spPr>
          <a:xfrm>
            <a:off x="1968895" y="4088470"/>
            <a:ext cx="646331" cy="369332"/>
          </a:xfrm>
          <a:prstGeom prst="rect">
            <a:avLst/>
          </a:prstGeom>
          <a:noFill/>
        </p:spPr>
        <p:txBody>
          <a:bodyPr wrap="none" rtlCol="0">
            <a:spAutoFit/>
          </a:bodyPr>
          <a:lstStyle/>
          <a:p>
            <a:r>
              <a:rPr kumimoji="1" lang="zh-CN" altLang="en-US" dirty="0"/>
              <a:t>分词</a:t>
            </a:r>
          </a:p>
        </p:txBody>
      </p:sp>
    </p:spTree>
    <p:extLst>
      <p:ext uri="{BB962C8B-B14F-4D97-AF65-F5344CB8AC3E}">
        <p14:creationId xmlns:p14="http://schemas.microsoft.com/office/powerpoint/2010/main" val="5711326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6797fd22-e147-4b7c-9a8b-38a46e15fd0d"/>
</p:tagLst>
</file>

<file path=ppt/theme/theme1.xml><?xml version="1.0" encoding="utf-8"?>
<a:theme xmlns:a="http://schemas.openxmlformats.org/drawingml/2006/main" name="主题5">
  <a:themeElements>
    <a:clrScheme name="自定义 12">
      <a:dk1>
        <a:sysClr val="windowText" lastClr="000000"/>
      </a:dk1>
      <a:lt1>
        <a:sysClr val="window" lastClr="FFFFFF"/>
      </a:lt1>
      <a:dk2>
        <a:srgbClr val="373545"/>
      </a:dk2>
      <a:lt2>
        <a:srgbClr val="DCD8DC"/>
      </a:lt2>
      <a:accent1>
        <a:srgbClr val="5D739A"/>
      </a:accent1>
      <a:accent2>
        <a:srgbClr val="6997AF"/>
      </a:accent2>
      <a:accent3>
        <a:srgbClr val="84ACB6"/>
      </a:accent3>
      <a:accent4>
        <a:srgbClr val="AD84C6"/>
      </a:accent4>
      <a:accent5>
        <a:srgbClr val="8784C7"/>
      </a:accent5>
      <a:accent6>
        <a:srgbClr val="6F8183"/>
      </a:accent6>
      <a:hlink>
        <a:srgbClr val="69A020"/>
      </a:hlink>
      <a:folHlink>
        <a:srgbClr val="8C8C8C"/>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9B9sxB9Wm7Lr5mcxAz0XbSpif4A7joDNTqGC8swk3oj4IUgLnxYbfrp7K98gRYC9" id="{CA97CE14-8C7F-E347-AC25-B530DE32B147}" vid="{AE4A2935-FBB5-A849-A02E-F2E70A77D81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主题5</Template>
  <TotalTime>3374</TotalTime>
  <Words>1932</Words>
  <Application>Microsoft Macintosh PowerPoint</Application>
  <PresentationFormat>宽屏</PresentationFormat>
  <Paragraphs>158</Paragraphs>
  <Slides>22</Slides>
  <Notes>11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Arial</vt:lpstr>
      <vt:lpstr>Calibri</vt:lpstr>
      <vt:lpstr>Impact</vt:lpstr>
      <vt:lpstr>主题5</vt:lpstr>
      <vt:lpstr>TClustVID: A novel machine learning classification model to investigate topics and sentiment in COVID-19 tweets</vt:lpstr>
      <vt:lpstr>Abstract</vt:lpstr>
      <vt:lpstr>TClustVID</vt:lpstr>
      <vt:lpstr>Introduction</vt:lpstr>
      <vt:lpstr>Introduction</vt:lpstr>
      <vt:lpstr>Literature review</vt:lpstr>
      <vt:lpstr>Materials and methods</vt:lpstr>
      <vt:lpstr>PowerPoint 演示文稿</vt:lpstr>
      <vt:lpstr>Data Description</vt:lpstr>
      <vt:lpstr>TClustVID</vt:lpstr>
      <vt:lpstr>PowerPoint 演示文稿</vt:lpstr>
      <vt:lpstr>Experimental result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Limitations &amp; challenge</vt:lpstr>
      <vt:lpstr>Conclusion </vt:lpstr>
      <vt:lpstr>Thanks. </vt:lpstr>
    </vt:vector>
  </TitlesOfParts>
  <Manager>iSlide</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machine learning classification model to investigate topics and sentiment in COVID-19 tweets</dc:title>
  <dc:creator>2282485752@qq.com</dc:creator>
  <cp:lastModifiedBy>2282485752@qq.com</cp:lastModifiedBy>
  <cp:revision>5</cp:revision>
  <cp:lastPrinted>2018-04-24T16:00:00Z</cp:lastPrinted>
  <dcterms:created xsi:type="dcterms:W3CDTF">2021-12-03T13:50:16Z</dcterms:created>
  <dcterms:modified xsi:type="dcterms:W3CDTF">2021-12-08T11:49:03Z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01e08faf-6e1e-409e-a235-5427b80b2d27</vt:lpwstr>
  </property>
</Properties>
</file>