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1" r:id="rId2"/>
    <p:sldId id="288" r:id="rId3"/>
    <p:sldId id="282" r:id="rId4"/>
    <p:sldId id="283" r:id="rId5"/>
    <p:sldId id="291" r:id="rId6"/>
    <p:sldId id="289" r:id="rId7"/>
    <p:sldId id="292" r:id="rId8"/>
    <p:sldId id="294" r:id="rId9"/>
    <p:sldId id="284" r:id="rId10"/>
    <p:sldId id="293" r:id="rId11"/>
    <p:sldId id="261" r:id="rId12"/>
    <p:sldId id="259" r:id="rId13"/>
    <p:sldId id="285" r:id="rId14"/>
    <p:sldId id="296" r:id="rId15"/>
    <p:sldId id="286" r:id="rId16"/>
    <p:sldId id="297" r:id="rId17"/>
    <p:sldId id="279" r:id="rId18"/>
    <p:sldId id="265" r:id="rId19"/>
    <p:sldId id="299" r:id="rId20"/>
    <p:sldId id="260" r:id="rId21"/>
    <p:sldId id="300" r:id="rId22"/>
    <p:sldId id="301" r:id="rId23"/>
    <p:sldId id="302" r:id="rId24"/>
    <p:sldId id="270" r:id="rId25"/>
    <p:sldId id="303" r:id="rId26"/>
    <p:sldId id="304" r:id="rId27"/>
    <p:sldId id="268" r:id="rId28"/>
    <p:sldId id="305" r:id="rId29"/>
    <p:sldId id="271" r:id="rId30"/>
    <p:sldId id="287"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洪瑶" initials="李" lastIdx="1" clrIdx="0">
    <p:extLst>
      <p:ext uri="{19B8F6BF-5375-455C-9EA6-DF929625EA0E}">
        <p15:presenceInfo xmlns:p15="http://schemas.microsoft.com/office/powerpoint/2012/main" userId="af0900b2f99600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6F5"/>
    <a:srgbClr val="7F7F7F"/>
    <a:srgbClr val="EBE5BD"/>
    <a:srgbClr val="FFDE70"/>
    <a:srgbClr val="FFFD01"/>
    <a:srgbClr val="404040"/>
    <a:srgbClr val="006FFF"/>
    <a:srgbClr val="019EF6"/>
    <a:srgbClr val="656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14" autoAdjust="0"/>
  </p:normalViewPr>
  <p:slideViewPr>
    <p:cSldViewPr snapToGrid="0">
      <p:cViewPr varScale="1">
        <p:scale>
          <a:sx n="68" d="100"/>
          <a:sy n="68" d="100"/>
        </p:scale>
        <p:origin x="780"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16T23:04:33.640" idx="1">
    <p:pos x="10" y="10"/>
    <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FA423-4B64-487A-ADC3-59D9C4073F93}"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zh-CN" altLang="en-US"/>
        </a:p>
      </dgm:t>
    </dgm:pt>
    <dgm:pt modelId="{95BDDBF2-47CE-4211-A7E4-1942E5B102AF}">
      <dgm:prSet phldrT="[文本]" custT="1"/>
      <dgm:spPr/>
      <dgm:t>
        <a:bodyPr/>
        <a:lstStyle/>
        <a:p>
          <a:r>
            <a:rPr lang="zh-CN" altLang="en-US" sz="2000" dirty="0"/>
            <a:t>加密货币市场的价格动态</a:t>
          </a:r>
        </a:p>
      </dgm:t>
    </dgm:pt>
    <dgm:pt modelId="{3177EFEE-34A0-4972-82DE-D4862A04A01D}" type="parTrans" cxnId="{6957D7B3-6EB2-4FFE-8D1E-3F1A72FF2C89}">
      <dgm:prSet/>
      <dgm:spPr/>
      <dgm:t>
        <a:bodyPr/>
        <a:lstStyle/>
        <a:p>
          <a:endParaRPr lang="zh-CN" altLang="en-US"/>
        </a:p>
      </dgm:t>
    </dgm:pt>
    <dgm:pt modelId="{A1FE6710-03F5-4A1D-8DE0-A24BF5C8E5BF}" type="sibTrans" cxnId="{6957D7B3-6EB2-4FFE-8D1E-3F1A72FF2C89}">
      <dgm:prSet/>
      <dgm:spPr/>
      <dgm:t>
        <a:bodyPr/>
        <a:lstStyle/>
        <a:p>
          <a:endParaRPr lang="zh-CN" altLang="en-US"/>
        </a:p>
      </dgm:t>
    </dgm:pt>
    <dgm:pt modelId="{735EF376-5FBC-491F-957D-C36982B9D522}">
      <dgm:prSet phldrT="[文本]"/>
      <dgm:spPr/>
      <dgm:t>
        <a:bodyPr/>
        <a:lstStyle/>
        <a:p>
          <a:r>
            <a:rPr lang="zh-CN" altLang="en-US" dirty="0"/>
            <a:t>加密货币的</a:t>
          </a:r>
          <a:r>
            <a:rPr lang="zh-CN" altLang="en-US" dirty="0">
              <a:solidFill>
                <a:srgbClr val="0070C0"/>
              </a:solidFill>
            </a:rPr>
            <a:t>估值</a:t>
          </a:r>
          <a:r>
            <a:rPr lang="zh-CN" altLang="en-US" dirty="0"/>
            <a:t>具有不透明性，受制于多种因素；</a:t>
          </a:r>
        </a:p>
      </dgm:t>
    </dgm:pt>
    <dgm:pt modelId="{8B672752-434D-4CC2-AED3-CEC3ECFA0B1B}" type="parTrans" cxnId="{BED4C2D4-22AD-4AF2-A644-B14926D5A6CD}">
      <dgm:prSet/>
      <dgm:spPr/>
      <dgm:t>
        <a:bodyPr/>
        <a:lstStyle/>
        <a:p>
          <a:endParaRPr lang="zh-CN" altLang="en-US"/>
        </a:p>
      </dgm:t>
    </dgm:pt>
    <dgm:pt modelId="{49A94631-E5CE-4F77-B864-410883EE8212}" type="sibTrans" cxnId="{BED4C2D4-22AD-4AF2-A644-B14926D5A6CD}">
      <dgm:prSet/>
      <dgm:spPr/>
      <dgm:t>
        <a:bodyPr/>
        <a:lstStyle/>
        <a:p>
          <a:endParaRPr lang="zh-CN" altLang="en-US"/>
        </a:p>
      </dgm:t>
    </dgm:pt>
    <dgm:pt modelId="{ADC6D21F-3021-4FAA-9F7E-733DF927C0A0}">
      <dgm:prSet phldrT="[文本]"/>
      <dgm:spPr/>
      <dgm:t>
        <a:bodyPr/>
        <a:lstStyle/>
        <a:p>
          <a:r>
            <a:rPr lang="zh-CN" altLang="en-US" dirty="0"/>
            <a:t>机器学习技术比较成熟，</a:t>
          </a:r>
          <a:r>
            <a:rPr lang="zh-CN" altLang="en-US" dirty="0">
              <a:solidFill>
                <a:srgbClr val="0070C0"/>
              </a:solidFill>
            </a:rPr>
            <a:t>现有研究较少关注比特币之外的替代货币。</a:t>
          </a:r>
          <a:r>
            <a:rPr lang="zh-CN" altLang="en-US" dirty="0"/>
            <a:t>本文考虑了这类货币，数据集中包含了替代货币。</a:t>
          </a:r>
        </a:p>
      </dgm:t>
    </dgm:pt>
    <dgm:pt modelId="{F473D0C2-60BF-4A2D-A69D-FEF3258AB296}" type="parTrans" cxnId="{A7A5F03A-96AE-4CF8-A30A-D22911D11EE6}">
      <dgm:prSet/>
      <dgm:spPr/>
      <dgm:t>
        <a:bodyPr/>
        <a:lstStyle/>
        <a:p>
          <a:endParaRPr lang="zh-CN" altLang="en-US"/>
        </a:p>
      </dgm:t>
    </dgm:pt>
    <dgm:pt modelId="{A8091A19-8C2B-4F2E-96C6-B61521CAB866}" type="sibTrans" cxnId="{A7A5F03A-96AE-4CF8-A30A-D22911D11EE6}">
      <dgm:prSet/>
      <dgm:spPr/>
      <dgm:t>
        <a:bodyPr/>
        <a:lstStyle/>
        <a:p>
          <a:endParaRPr lang="zh-CN" altLang="en-US"/>
        </a:p>
      </dgm:t>
    </dgm:pt>
    <dgm:pt modelId="{708EFDC4-EC65-4843-9301-CC46513412FA}">
      <dgm:prSet phldrT="[文本]" custT="1"/>
      <dgm:spPr/>
      <dgm:t>
        <a:bodyPr/>
        <a:lstStyle/>
        <a:p>
          <a:r>
            <a:rPr lang="zh-CN" altLang="en-US" sz="2000" kern="1200" dirty="0">
              <a:solidFill>
                <a:prstClr val="white"/>
              </a:solidFill>
              <a:latin typeface="Calibri"/>
              <a:ea typeface="宋体" panose="02010600030101010101" pitchFamily="2" charset="-122"/>
              <a:cs typeface="+mn-cs"/>
            </a:rPr>
            <a:t>加密货币价格的预测</a:t>
          </a:r>
        </a:p>
      </dgm:t>
    </dgm:pt>
    <dgm:pt modelId="{8237A3E0-7204-4E5B-8706-B6CC63B95AC0}" type="parTrans" cxnId="{FB5F3AD4-48A3-4CE9-9C51-57882847322A}">
      <dgm:prSet/>
      <dgm:spPr/>
      <dgm:t>
        <a:bodyPr/>
        <a:lstStyle/>
        <a:p>
          <a:endParaRPr lang="zh-CN" altLang="en-US"/>
        </a:p>
      </dgm:t>
    </dgm:pt>
    <dgm:pt modelId="{B2B843AB-09BA-47D3-85EE-3B4F40D83924}" type="sibTrans" cxnId="{FB5F3AD4-48A3-4CE9-9C51-57882847322A}">
      <dgm:prSet/>
      <dgm:spPr/>
      <dgm:t>
        <a:bodyPr/>
        <a:lstStyle/>
        <a:p>
          <a:endParaRPr lang="zh-CN" altLang="en-US"/>
        </a:p>
      </dgm:t>
    </dgm:pt>
    <dgm:pt modelId="{CC415824-EBB3-4E56-9B20-7EEF375FC499}">
      <dgm:prSet phldrT="[文本]"/>
      <dgm:spPr/>
      <dgm:t>
        <a:bodyPr/>
        <a:lstStyle/>
        <a:p>
          <a:r>
            <a:rPr lang="zh-CN" altLang="en-US" dirty="0"/>
            <a:t>方法：现有研究通过</a:t>
          </a:r>
          <a:r>
            <a:rPr lang="zh-CN" altLang="en-US" dirty="0">
              <a:solidFill>
                <a:srgbClr val="0070C0"/>
              </a:solidFill>
            </a:rPr>
            <a:t>预测波动率</a:t>
          </a:r>
          <a:r>
            <a:rPr lang="zh-CN" altLang="en-US" dirty="0"/>
            <a:t>或者</a:t>
          </a:r>
          <a:r>
            <a:rPr lang="zh-CN" altLang="en-US" dirty="0">
              <a:solidFill>
                <a:srgbClr val="0070C0"/>
              </a:solidFill>
            </a:rPr>
            <a:t>机器学习方法</a:t>
          </a:r>
          <a:r>
            <a:rPr lang="zh-CN" altLang="en-US" dirty="0"/>
            <a:t>、</a:t>
          </a:r>
          <a:r>
            <a:rPr lang="zh-CN" altLang="en-US" dirty="0">
              <a:solidFill>
                <a:srgbClr val="0070C0"/>
              </a:solidFill>
            </a:rPr>
            <a:t>价格的历史时间序列</a:t>
          </a:r>
          <a:r>
            <a:rPr lang="zh-CN" altLang="en-US" dirty="0"/>
            <a:t>等来预测比特币价格或者交易策略；</a:t>
          </a:r>
        </a:p>
      </dgm:t>
    </dgm:pt>
    <dgm:pt modelId="{C79F6B5E-48FD-49D4-885B-C7CD6F702852}" type="parTrans" cxnId="{03E247F7-5C40-4E58-A1EF-DB4C8CB17D6A}">
      <dgm:prSet/>
      <dgm:spPr/>
      <dgm:t>
        <a:bodyPr/>
        <a:lstStyle/>
        <a:p>
          <a:endParaRPr lang="zh-CN" altLang="en-US"/>
        </a:p>
      </dgm:t>
    </dgm:pt>
    <dgm:pt modelId="{398A1D83-F1C7-40BA-A011-59B8C560B3B1}" type="sibTrans" cxnId="{03E247F7-5C40-4E58-A1EF-DB4C8CB17D6A}">
      <dgm:prSet/>
      <dgm:spPr/>
      <dgm:t>
        <a:bodyPr/>
        <a:lstStyle/>
        <a:p>
          <a:endParaRPr lang="zh-CN" altLang="en-US"/>
        </a:p>
      </dgm:t>
    </dgm:pt>
    <dgm:pt modelId="{21E20592-5324-4CDA-B583-CBBC7AC1C789}">
      <dgm:prSet phldrT="[文本]"/>
      <dgm:spPr/>
      <dgm:t>
        <a:bodyPr/>
        <a:lstStyle/>
        <a:p>
          <a:r>
            <a:rPr lang="zh-CN" altLang="en-US" dirty="0"/>
            <a:t>评估：先前研究使用准确性来度量预测效果，</a:t>
          </a:r>
          <a:r>
            <a:rPr lang="zh-CN" altLang="en-US" dirty="0">
              <a:solidFill>
                <a:srgbClr val="0070C0"/>
              </a:solidFill>
            </a:rPr>
            <a:t>作者认为用</a:t>
          </a:r>
          <a:r>
            <a:rPr lang="en-US" altLang="zh-CN" dirty="0">
              <a:solidFill>
                <a:srgbClr val="0070C0"/>
              </a:solidFill>
            </a:rPr>
            <a:t>ROC</a:t>
          </a:r>
          <a:r>
            <a:rPr lang="zh-CN" altLang="en-US" dirty="0">
              <a:solidFill>
                <a:srgbClr val="0070C0"/>
              </a:solidFill>
            </a:rPr>
            <a:t>曲线下面积（</a:t>
          </a:r>
          <a:r>
            <a:rPr lang="en-US" altLang="zh-CN" dirty="0">
              <a:solidFill>
                <a:srgbClr val="0070C0"/>
              </a:solidFill>
            </a:rPr>
            <a:t>AUC</a:t>
          </a:r>
          <a:r>
            <a:rPr lang="zh-CN" altLang="en-US" dirty="0">
              <a:solidFill>
                <a:srgbClr val="0070C0"/>
              </a:solidFill>
            </a:rPr>
            <a:t>）来评估预测效果更恰当。</a:t>
          </a:r>
        </a:p>
      </dgm:t>
    </dgm:pt>
    <dgm:pt modelId="{0E5E1FBC-D704-4AC0-8EEF-C813E649B7D7}" type="parTrans" cxnId="{A89CEA64-73CC-4442-9749-A117C262F993}">
      <dgm:prSet/>
      <dgm:spPr/>
      <dgm:t>
        <a:bodyPr/>
        <a:lstStyle/>
        <a:p>
          <a:endParaRPr lang="zh-CN" altLang="en-US"/>
        </a:p>
      </dgm:t>
    </dgm:pt>
    <dgm:pt modelId="{303D6BE2-AAF8-468A-80E8-A3F6E7BBC502}" type="sibTrans" cxnId="{A89CEA64-73CC-4442-9749-A117C262F993}">
      <dgm:prSet/>
      <dgm:spPr/>
      <dgm:t>
        <a:bodyPr/>
        <a:lstStyle/>
        <a:p>
          <a:endParaRPr lang="zh-CN" altLang="en-US"/>
        </a:p>
      </dgm:t>
    </dgm:pt>
    <dgm:pt modelId="{0F985988-0FFD-45D5-8F9E-A3ED3F9689AB}">
      <dgm:prSet phldrT="[文本]" custT="1"/>
      <dgm:spPr/>
      <dgm:t>
        <a:bodyPr/>
        <a:lstStyle/>
        <a:p>
          <a:r>
            <a:rPr lang="zh-CN" altLang="en-US" sz="2000" kern="1200" dirty="0">
              <a:solidFill>
                <a:prstClr val="white"/>
              </a:solidFill>
              <a:latin typeface="Calibri"/>
              <a:ea typeface="宋体" panose="02010600030101010101" pitchFamily="2" charset="-122"/>
              <a:cs typeface="+mn-cs"/>
            </a:rPr>
            <a:t>文本数据来源</a:t>
          </a:r>
        </a:p>
      </dgm:t>
    </dgm:pt>
    <dgm:pt modelId="{ACD676CD-0A09-4FE7-9E16-74206BA01CE7}" type="parTrans" cxnId="{EF09CFA9-C760-4336-B8AF-5F7C85B6A4DA}">
      <dgm:prSet/>
      <dgm:spPr/>
      <dgm:t>
        <a:bodyPr/>
        <a:lstStyle/>
        <a:p>
          <a:endParaRPr lang="zh-CN" altLang="en-US"/>
        </a:p>
      </dgm:t>
    </dgm:pt>
    <dgm:pt modelId="{C452B544-4B0F-4A1E-BB8C-92E303EA3BD4}" type="sibTrans" cxnId="{EF09CFA9-C760-4336-B8AF-5F7C85B6A4DA}">
      <dgm:prSet/>
      <dgm:spPr/>
      <dgm:t>
        <a:bodyPr/>
        <a:lstStyle/>
        <a:p>
          <a:endParaRPr lang="zh-CN" altLang="en-US"/>
        </a:p>
      </dgm:t>
    </dgm:pt>
    <dgm:pt modelId="{712FC4F7-CFB5-4825-A6A7-AE410AB04E67}">
      <dgm:prSet phldrT="[文本]" custT="1"/>
      <dgm:spPr/>
      <dgm:t>
        <a:bodyPr/>
        <a:lstStyle/>
        <a:p>
          <a:r>
            <a:rPr lang="zh-CN" altLang="en-US" sz="1900" kern="1200" dirty="0"/>
            <a:t>每个渠道都对投资者和交易员产生独特的影响。不同数据源的组合可以导致更有根据的价格预测；</a:t>
          </a:r>
          <a:endParaRPr lang="zh-CN" altLang="en-US" sz="1900" kern="1200" dirty="0">
            <a:solidFill>
              <a:prstClr val="black">
                <a:hueOff val="0"/>
                <a:satOff val="0"/>
                <a:lumOff val="0"/>
                <a:alphaOff val="0"/>
              </a:prstClr>
            </a:solidFill>
            <a:latin typeface="Calibri"/>
            <a:ea typeface="宋体" panose="02010600030101010101" pitchFamily="2" charset="-122"/>
            <a:cs typeface="+mn-cs"/>
          </a:endParaRPr>
        </a:p>
      </dgm:t>
    </dgm:pt>
    <dgm:pt modelId="{2F309CDB-B589-4C85-AD24-75B849BA5966}" type="parTrans" cxnId="{57A914C4-8CC0-4274-A121-6ED4448FC4A8}">
      <dgm:prSet/>
      <dgm:spPr/>
      <dgm:t>
        <a:bodyPr/>
        <a:lstStyle/>
        <a:p>
          <a:endParaRPr lang="zh-CN" altLang="en-US"/>
        </a:p>
      </dgm:t>
    </dgm:pt>
    <dgm:pt modelId="{72DE3A63-E41C-4BA5-8268-2671E1461C4A}" type="sibTrans" cxnId="{57A914C4-8CC0-4274-A121-6ED4448FC4A8}">
      <dgm:prSet/>
      <dgm:spPr/>
      <dgm:t>
        <a:bodyPr/>
        <a:lstStyle/>
        <a:p>
          <a:endParaRPr lang="zh-CN" altLang="en-US"/>
        </a:p>
      </dgm:t>
    </dgm:pt>
    <dgm:pt modelId="{60E81DEF-8F02-48F0-B4FB-4D0A73198E07}">
      <dgm:prSet/>
      <dgm:spPr/>
      <dgm:t>
        <a:bodyPr/>
        <a:lstStyle/>
        <a:p>
          <a:r>
            <a:rPr lang="zh-CN" altLang="en-US" dirty="0"/>
            <a:t>加密货币市场是</a:t>
          </a:r>
          <a:r>
            <a:rPr lang="zh-CN" altLang="en-US" dirty="0">
              <a:solidFill>
                <a:srgbClr val="0070C0"/>
              </a:solidFill>
            </a:rPr>
            <a:t>波动</a:t>
          </a:r>
          <a:r>
            <a:rPr lang="zh-CN" altLang="en-US" dirty="0"/>
            <a:t>的，在价格动态中容易出现泡沫；</a:t>
          </a:r>
        </a:p>
      </dgm:t>
    </dgm:pt>
    <dgm:pt modelId="{38B29B6A-DFFC-4902-83E7-7BD6642909FE}" type="parTrans" cxnId="{6029238B-0525-4A5A-A8D7-B4A6C0491141}">
      <dgm:prSet/>
      <dgm:spPr/>
      <dgm:t>
        <a:bodyPr/>
        <a:lstStyle/>
        <a:p>
          <a:endParaRPr lang="zh-CN" altLang="en-US"/>
        </a:p>
      </dgm:t>
    </dgm:pt>
    <dgm:pt modelId="{5D1F33D1-DA20-4D9C-8FA3-D3AD2F86C95A}" type="sibTrans" cxnId="{6029238B-0525-4A5A-A8D7-B4A6C0491141}">
      <dgm:prSet/>
      <dgm:spPr/>
      <dgm:t>
        <a:bodyPr/>
        <a:lstStyle/>
        <a:p>
          <a:endParaRPr lang="zh-CN" altLang="en-US"/>
        </a:p>
      </dgm:t>
    </dgm:pt>
    <dgm:pt modelId="{4C1F32CF-8AED-4666-A560-B09A0A82D38E}">
      <dgm:prSet/>
      <dgm:spPr/>
      <dgm:t>
        <a:bodyPr/>
        <a:lstStyle/>
        <a:p>
          <a:r>
            <a:rPr lang="zh-CN" altLang="en-US" dirty="0"/>
            <a:t>加密货币市场具有</a:t>
          </a:r>
          <a:r>
            <a:rPr lang="zh-CN" altLang="en-US" dirty="0">
              <a:solidFill>
                <a:srgbClr val="0070C0"/>
              </a:solidFill>
            </a:rPr>
            <a:t>复杂性</a:t>
          </a:r>
          <a:r>
            <a:rPr lang="zh-CN" altLang="en-US" dirty="0"/>
            <a:t>。</a:t>
          </a:r>
        </a:p>
      </dgm:t>
    </dgm:pt>
    <dgm:pt modelId="{84509BE9-2CE4-4054-A3DC-EF17CACB2A8D}" type="parTrans" cxnId="{C490CDE9-64C7-428A-9DDE-53C9D51AF345}">
      <dgm:prSet/>
      <dgm:spPr/>
      <dgm:t>
        <a:bodyPr/>
        <a:lstStyle/>
        <a:p>
          <a:endParaRPr lang="zh-CN" altLang="en-US"/>
        </a:p>
      </dgm:t>
    </dgm:pt>
    <dgm:pt modelId="{20E7ED2D-0BA9-4723-BAF5-0C829CB1A363}" type="sibTrans" cxnId="{C490CDE9-64C7-428A-9DDE-53C9D51AF345}">
      <dgm:prSet/>
      <dgm:spPr/>
      <dgm:t>
        <a:bodyPr/>
        <a:lstStyle/>
        <a:p>
          <a:endParaRPr lang="zh-CN" altLang="en-US"/>
        </a:p>
      </dgm:t>
    </dgm:pt>
    <dgm:pt modelId="{7A209E17-9DE7-47DD-BFF5-0C2C1B7BA117}">
      <dgm:prSet phldrT="[文本]"/>
      <dgm:spPr/>
      <dgm:t>
        <a:bodyPr/>
        <a:lstStyle/>
        <a:p>
          <a:r>
            <a:rPr lang="zh-CN" altLang="en-US" sz="1900" kern="1200" dirty="0"/>
            <a:t>现有文献还没有指出不同数据源的特征如何影响加密货币价格的预测性能。</a:t>
          </a:r>
        </a:p>
      </dgm:t>
    </dgm:pt>
    <dgm:pt modelId="{AEF5F64E-F70C-4DAA-A39B-2B6E310B8AAD}" type="parTrans" cxnId="{8A59DDD0-3C9E-4259-AD5E-39C7C7B9CE35}">
      <dgm:prSet/>
      <dgm:spPr/>
      <dgm:t>
        <a:bodyPr/>
        <a:lstStyle/>
        <a:p>
          <a:endParaRPr lang="zh-CN" altLang="en-US"/>
        </a:p>
      </dgm:t>
    </dgm:pt>
    <dgm:pt modelId="{169FA0EF-070F-4387-B4FC-57C4F724FD4C}" type="sibTrans" cxnId="{8A59DDD0-3C9E-4259-AD5E-39C7C7B9CE35}">
      <dgm:prSet/>
      <dgm:spPr/>
      <dgm:t>
        <a:bodyPr/>
        <a:lstStyle/>
        <a:p>
          <a:endParaRPr lang="zh-CN" altLang="en-US"/>
        </a:p>
      </dgm:t>
    </dgm:pt>
    <dgm:pt modelId="{B8093E30-7062-4CC7-A9D6-799D1893C0C0}">
      <dgm:prSet phldrT="[文本]"/>
      <dgm:spPr/>
      <dgm:t>
        <a:bodyPr/>
        <a:lstStyle/>
        <a:p>
          <a:endParaRPr lang="zh-CN" altLang="en-US" sz="1900" kern="1200" dirty="0"/>
        </a:p>
      </dgm:t>
    </dgm:pt>
    <dgm:pt modelId="{C0028590-9F07-49E2-9F20-EA16101E0D98}" type="parTrans" cxnId="{D1DE89E3-7DBF-402B-AF6F-C4A3CF06B365}">
      <dgm:prSet/>
      <dgm:spPr/>
      <dgm:t>
        <a:bodyPr/>
        <a:lstStyle/>
        <a:p>
          <a:endParaRPr lang="zh-CN" altLang="en-US"/>
        </a:p>
      </dgm:t>
    </dgm:pt>
    <dgm:pt modelId="{B70D05B1-2522-44EB-AD3A-ECBC2E30275F}" type="sibTrans" cxnId="{D1DE89E3-7DBF-402B-AF6F-C4A3CF06B365}">
      <dgm:prSet/>
      <dgm:spPr/>
      <dgm:t>
        <a:bodyPr/>
        <a:lstStyle/>
        <a:p>
          <a:endParaRPr lang="zh-CN" altLang="en-US"/>
        </a:p>
      </dgm:t>
    </dgm:pt>
    <dgm:pt modelId="{919C2A75-F352-4FFF-9791-B19330BDC6EC}" type="pres">
      <dgm:prSet presAssocID="{E5DFA423-4B64-487A-ADC3-59D9C4073F93}" presName="Name0" presStyleCnt="0">
        <dgm:presLayoutVars>
          <dgm:dir/>
          <dgm:animLvl val="lvl"/>
          <dgm:resizeHandles val="exact"/>
        </dgm:presLayoutVars>
      </dgm:prSet>
      <dgm:spPr/>
    </dgm:pt>
    <dgm:pt modelId="{08A6AFEE-23F9-44D3-B496-8AB385D8841F}" type="pres">
      <dgm:prSet presAssocID="{95BDDBF2-47CE-4211-A7E4-1942E5B102AF}" presName="composite" presStyleCnt="0"/>
      <dgm:spPr/>
    </dgm:pt>
    <dgm:pt modelId="{F71B74D3-58C1-4190-8D1C-2EED351B989C}" type="pres">
      <dgm:prSet presAssocID="{95BDDBF2-47CE-4211-A7E4-1942E5B102AF}" presName="parTx" presStyleLbl="alignNode1" presStyleIdx="0" presStyleCnt="3">
        <dgm:presLayoutVars>
          <dgm:chMax val="0"/>
          <dgm:chPref val="0"/>
          <dgm:bulletEnabled val="1"/>
        </dgm:presLayoutVars>
      </dgm:prSet>
      <dgm:spPr/>
    </dgm:pt>
    <dgm:pt modelId="{7C6391FC-7E10-413A-846C-681EE5516F97}" type="pres">
      <dgm:prSet presAssocID="{95BDDBF2-47CE-4211-A7E4-1942E5B102AF}" presName="desTx" presStyleLbl="alignAccFollowNode1" presStyleIdx="0" presStyleCnt="3">
        <dgm:presLayoutVars>
          <dgm:bulletEnabled val="1"/>
        </dgm:presLayoutVars>
      </dgm:prSet>
      <dgm:spPr/>
    </dgm:pt>
    <dgm:pt modelId="{4D2F3D86-672D-4A90-B889-9D9B3D39D338}" type="pres">
      <dgm:prSet presAssocID="{A1FE6710-03F5-4A1D-8DE0-A24BF5C8E5BF}" presName="space" presStyleCnt="0"/>
      <dgm:spPr/>
    </dgm:pt>
    <dgm:pt modelId="{8C848D42-7BB9-48A6-B7BE-AEE02C59B917}" type="pres">
      <dgm:prSet presAssocID="{708EFDC4-EC65-4843-9301-CC46513412FA}" presName="composite" presStyleCnt="0"/>
      <dgm:spPr/>
    </dgm:pt>
    <dgm:pt modelId="{E9854C64-BE65-4B18-B7FB-FA3763251548}" type="pres">
      <dgm:prSet presAssocID="{708EFDC4-EC65-4843-9301-CC46513412FA}" presName="parTx" presStyleLbl="alignNode1" presStyleIdx="1" presStyleCnt="3">
        <dgm:presLayoutVars>
          <dgm:chMax val="0"/>
          <dgm:chPref val="0"/>
          <dgm:bulletEnabled val="1"/>
        </dgm:presLayoutVars>
      </dgm:prSet>
      <dgm:spPr/>
    </dgm:pt>
    <dgm:pt modelId="{C588A310-DE22-476F-B248-84B5BE379486}" type="pres">
      <dgm:prSet presAssocID="{708EFDC4-EC65-4843-9301-CC46513412FA}" presName="desTx" presStyleLbl="alignAccFollowNode1" presStyleIdx="1" presStyleCnt="3">
        <dgm:presLayoutVars>
          <dgm:bulletEnabled val="1"/>
        </dgm:presLayoutVars>
      </dgm:prSet>
      <dgm:spPr/>
    </dgm:pt>
    <dgm:pt modelId="{373E8C47-CA90-4F8D-8F29-F435C9F0F7BF}" type="pres">
      <dgm:prSet presAssocID="{B2B843AB-09BA-47D3-85EE-3B4F40D83924}" presName="space" presStyleCnt="0"/>
      <dgm:spPr/>
    </dgm:pt>
    <dgm:pt modelId="{5ECE64D3-090C-48FC-9071-1FBAEDA4A79C}" type="pres">
      <dgm:prSet presAssocID="{0F985988-0FFD-45D5-8F9E-A3ED3F9689AB}" presName="composite" presStyleCnt="0"/>
      <dgm:spPr/>
    </dgm:pt>
    <dgm:pt modelId="{C76FCA87-6968-450B-B635-F71FB74D8E9E}" type="pres">
      <dgm:prSet presAssocID="{0F985988-0FFD-45D5-8F9E-A3ED3F9689AB}" presName="parTx" presStyleLbl="alignNode1" presStyleIdx="2" presStyleCnt="3">
        <dgm:presLayoutVars>
          <dgm:chMax val="0"/>
          <dgm:chPref val="0"/>
          <dgm:bulletEnabled val="1"/>
        </dgm:presLayoutVars>
      </dgm:prSet>
      <dgm:spPr/>
    </dgm:pt>
    <dgm:pt modelId="{B5168484-D236-485C-B32A-137B9B96AF49}" type="pres">
      <dgm:prSet presAssocID="{0F985988-0FFD-45D5-8F9E-A3ED3F9689AB}" presName="desTx" presStyleLbl="alignAccFollowNode1" presStyleIdx="2" presStyleCnt="3">
        <dgm:presLayoutVars>
          <dgm:bulletEnabled val="1"/>
        </dgm:presLayoutVars>
      </dgm:prSet>
      <dgm:spPr/>
    </dgm:pt>
  </dgm:ptLst>
  <dgm:cxnLst>
    <dgm:cxn modelId="{1A974D30-E3C3-4211-82B4-92CA70BCFB42}" type="presOf" srcId="{CC415824-EBB3-4E56-9B20-7EEF375FC499}" destId="{C588A310-DE22-476F-B248-84B5BE379486}" srcOrd="0" destOrd="0" presId="urn:microsoft.com/office/officeart/2005/8/layout/hList1"/>
    <dgm:cxn modelId="{A7A5F03A-96AE-4CF8-A30A-D22911D11EE6}" srcId="{95BDDBF2-47CE-4211-A7E4-1942E5B102AF}" destId="{ADC6D21F-3021-4FAA-9F7E-733DF927C0A0}" srcOrd="3" destOrd="0" parTransId="{F473D0C2-60BF-4A2D-A69D-FEF3258AB296}" sibTransId="{A8091A19-8C2B-4F2E-96C6-B61521CAB866}"/>
    <dgm:cxn modelId="{0CF92143-82EF-4DC4-B43E-276E3605174C}" type="presOf" srcId="{7A209E17-9DE7-47DD-BFF5-0C2C1B7BA117}" destId="{B5168484-D236-485C-B32A-137B9B96AF49}" srcOrd="0" destOrd="1" presId="urn:microsoft.com/office/officeart/2005/8/layout/hList1"/>
    <dgm:cxn modelId="{A89CEA64-73CC-4442-9749-A117C262F993}" srcId="{708EFDC4-EC65-4843-9301-CC46513412FA}" destId="{21E20592-5324-4CDA-B583-CBBC7AC1C789}" srcOrd="1" destOrd="0" parTransId="{0E5E1FBC-D704-4AC0-8EEF-C813E649B7D7}" sibTransId="{303D6BE2-AAF8-468A-80E8-A3F6E7BBC502}"/>
    <dgm:cxn modelId="{C6ACE449-C609-429C-BEAD-5D5D9C523688}" type="presOf" srcId="{B8093E30-7062-4CC7-A9D6-799D1893C0C0}" destId="{B5168484-D236-485C-B32A-137B9B96AF49}" srcOrd="0" destOrd="2" presId="urn:microsoft.com/office/officeart/2005/8/layout/hList1"/>
    <dgm:cxn modelId="{CCDCD46A-509D-4204-9221-E80C7A38EC8B}" type="presOf" srcId="{60E81DEF-8F02-48F0-B4FB-4D0A73198E07}" destId="{7C6391FC-7E10-413A-846C-681EE5516F97}" srcOrd="0" destOrd="1" presId="urn:microsoft.com/office/officeart/2005/8/layout/hList1"/>
    <dgm:cxn modelId="{3F767271-8FEA-4F42-8AAE-4D85AFEDE016}" type="presOf" srcId="{E5DFA423-4B64-487A-ADC3-59D9C4073F93}" destId="{919C2A75-F352-4FFF-9791-B19330BDC6EC}" srcOrd="0" destOrd="0" presId="urn:microsoft.com/office/officeart/2005/8/layout/hList1"/>
    <dgm:cxn modelId="{9D391D55-22C1-42C4-B2B1-F94E6E3F8E32}" type="presOf" srcId="{4C1F32CF-8AED-4666-A560-B09A0A82D38E}" destId="{7C6391FC-7E10-413A-846C-681EE5516F97}" srcOrd="0" destOrd="2" presId="urn:microsoft.com/office/officeart/2005/8/layout/hList1"/>
    <dgm:cxn modelId="{AF34F486-5F27-4BEE-83E7-B5625E7D63B8}" type="presOf" srcId="{ADC6D21F-3021-4FAA-9F7E-733DF927C0A0}" destId="{7C6391FC-7E10-413A-846C-681EE5516F97}" srcOrd="0" destOrd="3" presId="urn:microsoft.com/office/officeart/2005/8/layout/hList1"/>
    <dgm:cxn modelId="{6029238B-0525-4A5A-A8D7-B4A6C0491141}" srcId="{95BDDBF2-47CE-4211-A7E4-1942E5B102AF}" destId="{60E81DEF-8F02-48F0-B4FB-4D0A73198E07}" srcOrd="1" destOrd="0" parTransId="{38B29B6A-DFFC-4902-83E7-7BD6642909FE}" sibTransId="{5D1F33D1-DA20-4D9C-8FA3-D3AD2F86C95A}"/>
    <dgm:cxn modelId="{50176A9B-07FC-4EB0-8DB4-844BEB0EFE1F}" type="presOf" srcId="{95BDDBF2-47CE-4211-A7E4-1942E5B102AF}" destId="{F71B74D3-58C1-4190-8D1C-2EED351B989C}" srcOrd="0" destOrd="0" presId="urn:microsoft.com/office/officeart/2005/8/layout/hList1"/>
    <dgm:cxn modelId="{EF09CFA9-C760-4336-B8AF-5F7C85B6A4DA}" srcId="{E5DFA423-4B64-487A-ADC3-59D9C4073F93}" destId="{0F985988-0FFD-45D5-8F9E-A3ED3F9689AB}" srcOrd="2" destOrd="0" parTransId="{ACD676CD-0A09-4FE7-9E16-74206BA01CE7}" sibTransId="{C452B544-4B0F-4A1E-BB8C-92E303EA3BD4}"/>
    <dgm:cxn modelId="{6EDF01B1-2682-422E-8A87-BD76BFBD62FA}" type="presOf" srcId="{0F985988-0FFD-45D5-8F9E-A3ED3F9689AB}" destId="{C76FCA87-6968-450B-B635-F71FB74D8E9E}" srcOrd="0" destOrd="0" presId="urn:microsoft.com/office/officeart/2005/8/layout/hList1"/>
    <dgm:cxn modelId="{6957D7B3-6EB2-4FFE-8D1E-3F1A72FF2C89}" srcId="{E5DFA423-4B64-487A-ADC3-59D9C4073F93}" destId="{95BDDBF2-47CE-4211-A7E4-1942E5B102AF}" srcOrd="0" destOrd="0" parTransId="{3177EFEE-34A0-4972-82DE-D4862A04A01D}" sibTransId="{A1FE6710-03F5-4A1D-8DE0-A24BF5C8E5BF}"/>
    <dgm:cxn modelId="{04B2C9BF-AD4B-447B-8F0B-3773246A1C95}" type="presOf" srcId="{712FC4F7-CFB5-4825-A6A7-AE410AB04E67}" destId="{B5168484-D236-485C-B32A-137B9B96AF49}" srcOrd="0" destOrd="0" presId="urn:microsoft.com/office/officeart/2005/8/layout/hList1"/>
    <dgm:cxn modelId="{E7CCE7BF-83C3-41E9-9127-55924818FF81}" type="presOf" srcId="{708EFDC4-EC65-4843-9301-CC46513412FA}" destId="{E9854C64-BE65-4B18-B7FB-FA3763251548}" srcOrd="0" destOrd="0" presId="urn:microsoft.com/office/officeart/2005/8/layout/hList1"/>
    <dgm:cxn modelId="{768A4DC2-ADF1-45D5-A76A-65052654E7F2}" type="presOf" srcId="{21E20592-5324-4CDA-B583-CBBC7AC1C789}" destId="{C588A310-DE22-476F-B248-84B5BE379486}" srcOrd="0" destOrd="1" presId="urn:microsoft.com/office/officeart/2005/8/layout/hList1"/>
    <dgm:cxn modelId="{57A914C4-8CC0-4274-A121-6ED4448FC4A8}" srcId="{0F985988-0FFD-45D5-8F9E-A3ED3F9689AB}" destId="{712FC4F7-CFB5-4825-A6A7-AE410AB04E67}" srcOrd="0" destOrd="0" parTransId="{2F309CDB-B589-4C85-AD24-75B849BA5966}" sibTransId="{72DE3A63-E41C-4BA5-8268-2671E1461C4A}"/>
    <dgm:cxn modelId="{D39787CC-41E8-4A7A-A14C-EF0202EB2F86}" type="presOf" srcId="{735EF376-5FBC-491F-957D-C36982B9D522}" destId="{7C6391FC-7E10-413A-846C-681EE5516F97}" srcOrd="0" destOrd="0" presId="urn:microsoft.com/office/officeart/2005/8/layout/hList1"/>
    <dgm:cxn modelId="{8A59DDD0-3C9E-4259-AD5E-39C7C7B9CE35}" srcId="{0F985988-0FFD-45D5-8F9E-A3ED3F9689AB}" destId="{7A209E17-9DE7-47DD-BFF5-0C2C1B7BA117}" srcOrd="1" destOrd="0" parTransId="{AEF5F64E-F70C-4DAA-A39B-2B6E310B8AAD}" sibTransId="{169FA0EF-070F-4387-B4FC-57C4F724FD4C}"/>
    <dgm:cxn modelId="{FB5F3AD4-48A3-4CE9-9C51-57882847322A}" srcId="{E5DFA423-4B64-487A-ADC3-59D9C4073F93}" destId="{708EFDC4-EC65-4843-9301-CC46513412FA}" srcOrd="1" destOrd="0" parTransId="{8237A3E0-7204-4E5B-8706-B6CC63B95AC0}" sibTransId="{B2B843AB-09BA-47D3-85EE-3B4F40D83924}"/>
    <dgm:cxn modelId="{BED4C2D4-22AD-4AF2-A644-B14926D5A6CD}" srcId="{95BDDBF2-47CE-4211-A7E4-1942E5B102AF}" destId="{735EF376-5FBC-491F-957D-C36982B9D522}" srcOrd="0" destOrd="0" parTransId="{8B672752-434D-4CC2-AED3-CEC3ECFA0B1B}" sibTransId="{49A94631-E5CE-4F77-B864-410883EE8212}"/>
    <dgm:cxn modelId="{D1DE89E3-7DBF-402B-AF6F-C4A3CF06B365}" srcId="{0F985988-0FFD-45D5-8F9E-A3ED3F9689AB}" destId="{B8093E30-7062-4CC7-A9D6-799D1893C0C0}" srcOrd="2" destOrd="0" parTransId="{C0028590-9F07-49E2-9F20-EA16101E0D98}" sibTransId="{B70D05B1-2522-44EB-AD3A-ECBC2E30275F}"/>
    <dgm:cxn modelId="{C490CDE9-64C7-428A-9DDE-53C9D51AF345}" srcId="{95BDDBF2-47CE-4211-A7E4-1942E5B102AF}" destId="{4C1F32CF-8AED-4666-A560-B09A0A82D38E}" srcOrd="2" destOrd="0" parTransId="{84509BE9-2CE4-4054-A3DC-EF17CACB2A8D}" sibTransId="{20E7ED2D-0BA9-4723-BAF5-0C829CB1A363}"/>
    <dgm:cxn modelId="{03E247F7-5C40-4E58-A1EF-DB4C8CB17D6A}" srcId="{708EFDC4-EC65-4843-9301-CC46513412FA}" destId="{CC415824-EBB3-4E56-9B20-7EEF375FC499}" srcOrd="0" destOrd="0" parTransId="{C79F6B5E-48FD-49D4-885B-C7CD6F702852}" sibTransId="{398A1D83-F1C7-40BA-A011-59B8C560B3B1}"/>
    <dgm:cxn modelId="{D38AEB75-90A6-4DB6-9151-CB4E52F5F006}" type="presParOf" srcId="{919C2A75-F352-4FFF-9791-B19330BDC6EC}" destId="{08A6AFEE-23F9-44D3-B496-8AB385D8841F}" srcOrd="0" destOrd="0" presId="urn:microsoft.com/office/officeart/2005/8/layout/hList1"/>
    <dgm:cxn modelId="{F0A433B9-55D7-49F5-B1DD-A51AC4DD012D}" type="presParOf" srcId="{08A6AFEE-23F9-44D3-B496-8AB385D8841F}" destId="{F71B74D3-58C1-4190-8D1C-2EED351B989C}" srcOrd="0" destOrd="0" presId="urn:microsoft.com/office/officeart/2005/8/layout/hList1"/>
    <dgm:cxn modelId="{968B69E7-0D71-4576-B410-5564D484CF12}" type="presParOf" srcId="{08A6AFEE-23F9-44D3-B496-8AB385D8841F}" destId="{7C6391FC-7E10-413A-846C-681EE5516F97}" srcOrd="1" destOrd="0" presId="urn:microsoft.com/office/officeart/2005/8/layout/hList1"/>
    <dgm:cxn modelId="{7FF667A0-FDB7-48C2-B58B-C755EEA58D5E}" type="presParOf" srcId="{919C2A75-F352-4FFF-9791-B19330BDC6EC}" destId="{4D2F3D86-672D-4A90-B889-9D9B3D39D338}" srcOrd="1" destOrd="0" presId="urn:microsoft.com/office/officeart/2005/8/layout/hList1"/>
    <dgm:cxn modelId="{DB54AFA3-49E1-4DA6-834E-539AEF3ABD09}" type="presParOf" srcId="{919C2A75-F352-4FFF-9791-B19330BDC6EC}" destId="{8C848D42-7BB9-48A6-B7BE-AEE02C59B917}" srcOrd="2" destOrd="0" presId="urn:microsoft.com/office/officeart/2005/8/layout/hList1"/>
    <dgm:cxn modelId="{E1400D21-6F30-451A-B30A-C95B996D5255}" type="presParOf" srcId="{8C848D42-7BB9-48A6-B7BE-AEE02C59B917}" destId="{E9854C64-BE65-4B18-B7FB-FA3763251548}" srcOrd="0" destOrd="0" presId="urn:microsoft.com/office/officeart/2005/8/layout/hList1"/>
    <dgm:cxn modelId="{0A7D115F-0BCB-402D-9AB8-7C1474274F27}" type="presParOf" srcId="{8C848D42-7BB9-48A6-B7BE-AEE02C59B917}" destId="{C588A310-DE22-476F-B248-84B5BE379486}" srcOrd="1" destOrd="0" presId="urn:microsoft.com/office/officeart/2005/8/layout/hList1"/>
    <dgm:cxn modelId="{D69EAC88-5C4E-4395-A4E4-304A267D5E50}" type="presParOf" srcId="{919C2A75-F352-4FFF-9791-B19330BDC6EC}" destId="{373E8C47-CA90-4F8D-8F29-F435C9F0F7BF}" srcOrd="3" destOrd="0" presId="urn:microsoft.com/office/officeart/2005/8/layout/hList1"/>
    <dgm:cxn modelId="{3D787519-2DFD-4A2B-9ECD-E170E6796750}" type="presParOf" srcId="{919C2A75-F352-4FFF-9791-B19330BDC6EC}" destId="{5ECE64D3-090C-48FC-9071-1FBAEDA4A79C}" srcOrd="4" destOrd="0" presId="urn:microsoft.com/office/officeart/2005/8/layout/hList1"/>
    <dgm:cxn modelId="{B65EDBCA-877E-4A7C-9DD0-64D7AA53B347}" type="presParOf" srcId="{5ECE64D3-090C-48FC-9071-1FBAEDA4A79C}" destId="{C76FCA87-6968-450B-B635-F71FB74D8E9E}" srcOrd="0" destOrd="0" presId="urn:microsoft.com/office/officeart/2005/8/layout/hList1"/>
    <dgm:cxn modelId="{4E3DC9F2-72B6-4F47-9716-191492ECDBC6}" type="presParOf" srcId="{5ECE64D3-090C-48FC-9071-1FBAEDA4A79C}" destId="{B5168484-D236-485C-B32A-137B9B96AF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B74D3-58C1-4190-8D1C-2EED351B989C}">
      <dsp:nvSpPr>
        <dsp:cNvPr id="0" name=""/>
        <dsp:cNvSpPr/>
      </dsp:nvSpPr>
      <dsp:spPr>
        <a:xfrm>
          <a:off x="3286" y="128799"/>
          <a:ext cx="3203971"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加密货币市场的价格动态</a:t>
          </a:r>
        </a:p>
      </dsp:txBody>
      <dsp:txXfrm>
        <a:off x="3286" y="128799"/>
        <a:ext cx="3203971" cy="547200"/>
      </dsp:txXfrm>
    </dsp:sp>
    <dsp:sp modelId="{7C6391FC-7E10-413A-846C-681EE5516F97}">
      <dsp:nvSpPr>
        <dsp:cNvPr id="0" name=""/>
        <dsp:cNvSpPr/>
      </dsp:nvSpPr>
      <dsp:spPr>
        <a:xfrm>
          <a:off x="3286" y="675999"/>
          <a:ext cx="3203971" cy="354653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加密货币的</a:t>
          </a:r>
          <a:r>
            <a:rPr lang="zh-CN" altLang="en-US" sz="1900" kern="1200" dirty="0">
              <a:solidFill>
                <a:srgbClr val="0070C0"/>
              </a:solidFill>
            </a:rPr>
            <a:t>估值</a:t>
          </a:r>
          <a:r>
            <a:rPr lang="zh-CN" altLang="en-US" sz="1900" kern="1200" dirty="0"/>
            <a:t>具有不透明性，受制于多种因素；</a:t>
          </a:r>
        </a:p>
        <a:p>
          <a:pPr marL="171450" lvl="1" indent="-171450" algn="l" defTabSz="844550">
            <a:lnSpc>
              <a:spcPct val="90000"/>
            </a:lnSpc>
            <a:spcBef>
              <a:spcPct val="0"/>
            </a:spcBef>
            <a:spcAft>
              <a:spcPct val="15000"/>
            </a:spcAft>
            <a:buChar char="•"/>
          </a:pPr>
          <a:r>
            <a:rPr lang="zh-CN" altLang="en-US" sz="1900" kern="1200" dirty="0"/>
            <a:t>加密货币市场是</a:t>
          </a:r>
          <a:r>
            <a:rPr lang="zh-CN" altLang="en-US" sz="1900" kern="1200" dirty="0">
              <a:solidFill>
                <a:srgbClr val="0070C0"/>
              </a:solidFill>
            </a:rPr>
            <a:t>波动</a:t>
          </a:r>
          <a:r>
            <a:rPr lang="zh-CN" altLang="en-US" sz="1900" kern="1200" dirty="0"/>
            <a:t>的，在价格动态中容易出现泡沫；</a:t>
          </a:r>
        </a:p>
        <a:p>
          <a:pPr marL="171450" lvl="1" indent="-171450" algn="l" defTabSz="844550">
            <a:lnSpc>
              <a:spcPct val="90000"/>
            </a:lnSpc>
            <a:spcBef>
              <a:spcPct val="0"/>
            </a:spcBef>
            <a:spcAft>
              <a:spcPct val="15000"/>
            </a:spcAft>
            <a:buChar char="•"/>
          </a:pPr>
          <a:r>
            <a:rPr lang="zh-CN" altLang="en-US" sz="1900" kern="1200" dirty="0"/>
            <a:t>加密货币市场具有</a:t>
          </a:r>
          <a:r>
            <a:rPr lang="zh-CN" altLang="en-US" sz="1900" kern="1200" dirty="0">
              <a:solidFill>
                <a:srgbClr val="0070C0"/>
              </a:solidFill>
            </a:rPr>
            <a:t>复杂性</a:t>
          </a:r>
          <a:r>
            <a:rPr lang="zh-CN" altLang="en-US" sz="1900" kern="1200" dirty="0"/>
            <a:t>。</a:t>
          </a:r>
        </a:p>
        <a:p>
          <a:pPr marL="171450" lvl="1" indent="-171450" algn="l" defTabSz="844550">
            <a:lnSpc>
              <a:spcPct val="90000"/>
            </a:lnSpc>
            <a:spcBef>
              <a:spcPct val="0"/>
            </a:spcBef>
            <a:spcAft>
              <a:spcPct val="15000"/>
            </a:spcAft>
            <a:buChar char="•"/>
          </a:pPr>
          <a:r>
            <a:rPr lang="zh-CN" altLang="en-US" sz="1900" kern="1200" dirty="0"/>
            <a:t>机器学习技术比较成熟，</a:t>
          </a:r>
          <a:r>
            <a:rPr lang="zh-CN" altLang="en-US" sz="1900" kern="1200" dirty="0">
              <a:solidFill>
                <a:srgbClr val="0070C0"/>
              </a:solidFill>
            </a:rPr>
            <a:t>现有研究较少关注比特币之外的替代货币。</a:t>
          </a:r>
          <a:r>
            <a:rPr lang="zh-CN" altLang="en-US" sz="1900" kern="1200" dirty="0"/>
            <a:t>本文考虑了这类货币，数据集中包含了替代货币。</a:t>
          </a:r>
        </a:p>
      </dsp:txBody>
      <dsp:txXfrm>
        <a:off x="3286" y="675999"/>
        <a:ext cx="3203971" cy="3546539"/>
      </dsp:txXfrm>
    </dsp:sp>
    <dsp:sp modelId="{E9854C64-BE65-4B18-B7FB-FA3763251548}">
      <dsp:nvSpPr>
        <dsp:cNvPr id="0" name=""/>
        <dsp:cNvSpPr/>
      </dsp:nvSpPr>
      <dsp:spPr>
        <a:xfrm>
          <a:off x="3655814" y="128799"/>
          <a:ext cx="3203971"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Calibri"/>
              <a:ea typeface="宋体" panose="02010600030101010101" pitchFamily="2" charset="-122"/>
              <a:cs typeface="+mn-cs"/>
            </a:rPr>
            <a:t>加密货币价格的预测</a:t>
          </a:r>
        </a:p>
      </dsp:txBody>
      <dsp:txXfrm>
        <a:off x="3655814" y="128799"/>
        <a:ext cx="3203971" cy="547200"/>
      </dsp:txXfrm>
    </dsp:sp>
    <dsp:sp modelId="{C588A310-DE22-476F-B248-84B5BE379486}">
      <dsp:nvSpPr>
        <dsp:cNvPr id="0" name=""/>
        <dsp:cNvSpPr/>
      </dsp:nvSpPr>
      <dsp:spPr>
        <a:xfrm>
          <a:off x="3655814" y="675999"/>
          <a:ext cx="3203971" cy="354653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方法：现有研究通过</a:t>
          </a:r>
          <a:r>
            <a:rPr lang="zh-CN" altLang="en-US" sz="1900" kern="1200" dirty="0">
              <a:solidFill>
                <a:srgbClr val="0070C0"/>
              </a:solidFill>
            </a:rPr>
            <a:t>预测波动率</a:t>
          </a:r>
          <a:r>
            <a:rPr lang="zh-CN" altLang="en-US" sz="1900" kern="1200" dirty="0"/>
            <a:t>或者</a:t>
          </a:r>
          <a:r>
            <a:rPr lang="zh-CN" altLang="en-US" sz="1900" kern="1200" dirty="0">
              <a:solidFill>
                <a:srgbClr val="0070C0"/>
              </a:solidFill>
            </a:rPr>
            <a:t>机器学习方法</a:t>
          </a:r>
          <a:r>
            <a:rPr lang="zh-CN" altLang="en-US" sz="1900" kern="1200" dirty="0"/>
            <a:t>、</a:t>
          </a:r>
          <a:r>
            <a:rPr lang="zh-CN" altLang="en-US" sz="1900" kern="1200" dirty="0">
              <a:solidFill>
                <a:srgbClr val="0070C0"/>
              </a:solidFill>
            </a:rPr>
            <a:t>价格的历史时间序列</a:t>
          </a:r>
          <a:r>
            <a:rPr lang="zh-CN" altLang="en-US" sz="1900" kern="1200" dirty="0"/>
            <a:t>等来预测比特币价格或者交易策略；</a:t>
          </a:r>
        </a:p>
        <a:p>
          <a:pPr marL="171450" lvl="1" indent="-171450" algn="l" defTabSz="844550">
            <a:lnSpc>
              <a:spcPct val="90000"/>
            </a:lnSpc>
            <a:spcBef>
              <a:spcPct val="0"/>
            </a:spcBef>
            <a:spcAft>
              <a:spcPct val="15000"/>
            </a:spcAft>
            <a:buChar char="•"/>
          </a:pPr>
          <a:r>
            <a:rPr lang="zh-CN" altLang="en-US" sz="1900" kern="1200" dirty="0"/>
            <a:t>评估：先前研究使用准确性来度量预测效果，</a:t>
          </a:r>
          <a:r>
            <a:rPr lang="zh-CN" altLang="en-US" sz="1900" kern="1200" dirty="0">
              <a:solidFill>
                <a:srgbClr val="0070C0"/>
              </a:solidFill>
            </a:rPr>
            <a:t>作者认为用</a:t>
          </a:r>
          <a:r>
            <a:rPr lang="en-US" altLang="zh-CN" sz="1900" kern="1200" dirty="0">
              <a:solidFill>
                <a:srgbClr val="0070C0"/>
              </a:solidFill>
            </a:rPr>
            <a:t>ROC</a:t>
          </a:r>
          <a:r>
            <a:rPr lang="zh-CN" altLang="en-US" sz="1900" kern="1200" dirty="0">
              <a:solidFill>
                <a:srgbClr val="0070C0"/>
              </a:solidFill>
            </a:rPr>
            <a:t>曲线下面积（</a:t>
          </a:r>
          <a:r>
            <a:rPr lang="en-US" altLang="zh-CN" sz="1900" kern="1200" dirty="0">
              <a:solidFill>
                <a:srgbClr val="0070C0"/>
              </a:solidFill>
            </a:rPr>
            <a:t>AUC</a:t>
          </a:r>
          <a:r>
            <a:rPr lang="zh-CN" altLang="en-US" sz="1900" kern="1200" dirty="0">
              <a:solidFill>
                <a:srgbClr val="0070C0"/>
              </a:solidFill>
            </a:rPr>
            <a:t>）来评估预测效果更恰当。</a:t>
          </a:r>
        </a:p>
      </dsp:txBody>
      <dsp:txXfrm>
        <a:off x="3655814" y="675999"/>
        <a:ext cx="3203971" cy="3546539"/>
      </dsp:txXfrm>
    </dsp:sp>
    <dsp:sp modelId="{C76FCA87-6968-450B-B635-F71FB74D8E9E}">
      <dsp:nvSpPr>
        <dsp:cNvPr id="0" name=""/>
        <dsp:cNvSpPr/>
      </dsp:nvSpPr>
      <dsp:spPr>
        <a:xfrm>
          <a:off x="7308342" y="128799"/>
          <a:ext cx="3203971" cy="547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prstClr val="white"/>
              </a:solidFill>
              <a:latin typeface="Calibri"/>
              <a:ea typeface="宋体" panose="02010600030101010101" pitchFamily="2" charset="-122"/>
              <a:cs typeface="+mn-cs"/>
            </a:rPr>
            <a:t>文本数据来源</a:t>
          </a:r>
        </a:p>
      </dsp:txBody>
      <dsp:txXfrm>
        <a:off x="7308342" y="128799"/>
        <a:ext cx="3203971" cy="547200"/>
      </dsp:txXfrm>
    </dsp:sp>
    <dsp:sp modelId="{B5168484-D236-485C-B32A-137B9B96AF49}">
      <dsp:nvSpPr>
        <dsp:cNvPr id="0" name=""/>
        <dsp:cNvSpPr/>
      </dsp:nvSpPr>
      <dsp:spPr>
        <a:xfrm>
          <a:off x="7308342" y="675999"/>
          <a:ext cx="3203971" cy="354653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zh-CN" altLang="en-US" sz="1900" kern="1200" dirty="0"/>
            <a:t>每个渠道都对投资者和交易员产生独特的影响。不同数据源的组合可以导致更有根据的价格预测；</a:t>
          </a:r>
          <a:endParaRPr lang="zh-CN" altLang="en-US" sz="1900" kern="1200" dirty="0">
            <a:solidFill>
              <a:prstClr val="black">
                <a:hueOff val="0"/>
                <a:satOff val="0"/>
                <a:lumOff val="0"/>
                <a:alphaOff val="0"/>
              </a:prstClr>
            </a:solidFill>
            <a:latin typeface="Calibri"/>
            <a:ea typeface="宋体" panose="02010600030101010101" pitchFamily="2" charset="-122"/>
            <a:cs typeface="+mn-cs"/>
          </a:endParaRPr>
        </a:p>
        <a:p>
          <a:pPr marL="171450" lvl="1" indent="-171450" algn="l" defTabSz="844550">
            <a:lnSpc>
              <a:spcPct val="90000"/>
            </a:lnSpc>
            <a:spcBef>
              <a:spcPct val="0"/>
            </a:spcBef>
            <a:spcAft>
              <a:spcPct val="15000"/>
            </a:spcAft>
            <a:buChar char="•"/>
          </a:pPr>
          <a:r>
            <a:rPr lang="zh-CN" altLang="en-US" sz="1900" kern="1200" dirty="0"/>
            <a:t>现有文献还没有指出不同数据源的特征如何影响加密货币价格的预测性能。</a:t>
          </a:r>
        </a:p>
        <a:p>
          <a:pPr marL="171450" lvl="1" indent="-171450" algn="l" defTabSz="844550">
            <a:lnSpc>
              <a:spcPct val="90000"/>
            </a:lnSpc>
            <a:spcBef>
              <a:spcPct val="0"/>
            </a:spcBef>
            <a:spcAft>
              <a:spcPct val="15000"/>
            </a:spcAft>
            <a:buChar char="•"/>
          </a:pPr>
          <a:endParaRPr lang="zh-CN" altLang="en-US" sz="1900" kern="1200" dirty="0"/>
        </a:p>
      </dsp:txBody>
      <dsp:txXfrm>
        <a:off x="7308342" y="675999"/>
        <a:ext cx="3203971" cy="35465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4C7F682-628D-43C4-BF4B-EA6DF90D5CC0}" type="datetimeFigureOut">
              <a:rPr lang="zh-CN" altLang="en-US" smtClean="0"/>
              <a:t>2021/12/17</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CEEECF63-4B02-4534-A165-ED4B355A90F9}" type="slidenum">
              <a:rPr lang="zh-CN" altLang="en-US" smtClean="0"/>
              <a:t>‹#›</a:t>
            </a:fld>
            <a:endParaRPr lang="zh-CN" altLang="en-US"/>
          </a:p>
        </p:txBody>
      </p:sp>
    </p:spTree>
    <p:extLst>
      <p:ext uri="{BB962C8B-B14F-4D97-AF65-F5344CB8AC3E}">
        <p14:creationId xmlns:p14="http://schemas.microsoft.com/office/powerpoint/2010/main" val="159642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24</a:t>
            </a:fld>
            <a:endParaRPr lang="zh-CN" altLang="en-US"/>
          </a:p>
        </p:txBody>
      </p:sp>
    </p:spTree>
    <p:extLst>
      <p:ext uri="{BB962C8B-B14F-4D97-AF65-F5344CB8AC3E}">
        <p14:creationId xmlns:p14="http://schemas.microsoft.com/office/powerpoint/2010/main" val="3815901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25</a:t>
            </a:fld>
            <a:endParaRPr lang="zh-CN" altLang="en-US"/>
          </a:p>
        </p:txBody>
      </p:sp>
    </p:spTree>
    <p:extLst>
      <p:ext uri="{BB962C8B-B14F-4D97-AF65-F5344CB8AC3E}">
        <p14:creationId xmlns:p14="http://schemas.microsoft.com/office/powerpoint/2010/main" val="2454518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CEEECF63-4B02-4534-A165-ED4B355A90F9}" type="slidenum">
              <a:rPr lang="zh-CN" altLang="en-US" smtClean="0"/>
              <a:t>26</a:t>
            </a:fld>
            <a:endParaRPr lang="zh-CN" altLang="en-US"/>
          </a:p>
        </p:txBody>
      </p:sp>
    </p:spTree>
    <p:extLst>
      <p:ext uri="{BB962C8B-B14F-4D97-AF65-F5344CB8AC3E}">
        <p14:creationId xmlns:p14="http://schemas.microsoft.com/office/powerpoint/2010/main" val="2997586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2021/12/17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cstate="print"/>
          <a:stretch>
            <a:fillRect/>
          </a:stretch>
        </a:blipFill>
        <a:effectLst/>
      </p:bgPr>
    </p:bg>
    <p:spTree>
      <p:nvGrpSpPr>
        <p:cNvPr id="1" name=""/>
        <p:cNvGrpSpPr/>
        <p:nvPr/>
      </p:nvGrpSpPr>
      <p:grpSpPr>
        <a:xfrm>
          <a:off x="0" y="0"/>
          <a:ext cx="0" cy="0"/>
          <a:chOff x="0" y="0"/>
          <a:chExt cx="0" cy="0"/>
        </a:xfrm>
      </p:grpSpPr>
      <p:grpSp>
        <p:nvGrpSpPr>
          <p:cNvPr id="7" name="组合 6"/>
          <p:cNvGrpSpPr/>
          <p:nvPr userDrawn="1"/>
        </p:nvGrpSpPr>
        <p:grpSpPr>
          <a:xfrm>
            <a:off x="442432" y="-2921459"/>
            <a:ext cx="11293094" cy="3867150"/>
            <a:chOff x="1790700" y="1181100"/>
            <a:chExt cx="8591550" cy="3867150"/>
          </a:xfrm>
        </p:grpSpPr>
        <p:sp>
          <p:nvSpPr>
            <p:cNvPr id="8" name="圆角矩形 7"/>
            <p:cNvSpPr/>
            <p:nvPr/>
          </p:nvSpPr>
          <p:spPr>
            <a:xfrm>
              <a:off x="2095500" y="1485900"/>
              <a:ext cx="7940062"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1943100" y="1333500"/>
              <a:ext cx="8247052"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 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userDrawn="1"/>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userDrawn="1"/>
        </p:nvGrpSpPr>
        <p:grpSpPr>
          <a:xfrm>
            <a:off x="5787353" y="716242"/>
            <a:ext cx="603251" cy="133627"/>
            <a:chOff x="2273300" y="968237"/>
            <a:chExt cx="603251" cy="133627"/>
          </a:xfrm>
        </p:grpSpPr>
        <p:sp>
          <p:nvSpPr>
            <p:cNvPr id="13" name="椭圆 12"/>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2021/12/17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
        <p:nvSpPr>
          <p:cNvPr id="16" name="矩形 15"/>
          <p:cNvSpPr/>
          <p:nvPr userDrawn="1"/>
        </p:nvSpPr>
        <p:spPr>
          <a:xfrm>
            <a:off x="-15240" y="-3178629"/>
            <a:ext cx="12207240" cy="31786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hyperlink" Target="https://baike.so.com/doc/1121110-1186111.html" TargetMode="External"/><Relationship Id="rId7" Type="http://schemas.openxmlformats.org/officeDocument/2006/relationships/image" Target="../media/image3.jpg"/><Relationship Id="rId2" Type="http://schemas.openxmlformats.org/officeDocument/2006/relationships/hyperlink" Target="https://baike.so.com/doc/5540093-5755759.html" TargetMode="External"/><Relationship Id="rId1" Type="http://schemas.openxmlformats.org/officeDocument/2006/relationships/slideLayout" Target="../slideLayouts/slideLayout1.xml"/><Relationship Id="rId6" Type="http://schemas.openxmlformats.org/officeDocument/2006/relationships/hyperlink" Target="https://baike.so.com/doc/6386177-6599831.html" TargetMode="External"/><Relationship Id="rId5" Type="http://schemas.openxmlformats.org/officeDocument/2006/relationships/hyperlink" Target="https://baike.so.com/doc/6127066-6340226.html" TargetMode="External"/><Relationship Id="rId4" Type="http://schemas.openxmlformats.org/officeDocument/2006/relationships/hyperlink" Target="https://baike.so.com/doc/6139598-6352762.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7400333" y="4828529"/>
            <a:ext cx="2460033" cy="307777"/>
          </a:xfrm>
          <a:prstGeom prst="rect">
            <a:avLst/>
          </a:prstGeom>
          <a:noFill/>
        </p:spPr>
        <p:txBody>
          <a:bodyPr wrap="square" rtlCol="0">
            <a:spAutoFit/>
          </a:bodyPr>
          <a:lstStyle/>
          <a:p>
            <a:pPr algn="ctr"/>
            <a:endParaRPr lang="zh-CN" altLang="en-US" sz="14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239131" y="2115541"/>
            <a:ext cx="735012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江城斜黑体 900W" panose="020B0A00000000000000" pitchFamily="34" charset="-122"/>
                <a:cs typeface="Times New Roman" panose="02020603050405020304" pitchFamily="18" charset="0"/>
              </a:rPr>
              <a:t>Forecasting directional bitcoin price returns using </a:t>
            </a:r>
          </a:p>
          <a:p>
            <a:pPr algn="ctr"/>
            <a:r>
              <a:rPr lang="en-US" altLang="zh-CN" sz="2400" dirty="0">
                <a:latin typeface="Times New Roman" panose="02020603050405020304" pitchFamily="18" charset="0"/>
                <a:ea typeface="江城斜黑体 900W" panose="020B0A00000000000000" pitchFamily="34" charset="-122"/>
                <a:cs typeface="Times New Roman" panose="02020603050405020304" pitchFamily="18" charset="0"/>
              </a:rPr>
              <a:t>aspect‑based sentiment analysis on online text data</a:t>
            </a:r>
            <a:endParaRPr lang="zh-CN" altLang="en-US" sz="2000" dirty="0">
              <a:latin typeface="Times New Roman" panose="02020603050405020304" pitchFamily="18" charset="0"/>
              <a:ea typeface="江城斜黑体 900W" panose="020B0A00000000000000" pitchFamily="34" charset="-122"/>
              <a:cs typeface="Times New Roman" panose="02020603050405020304" pitchFamily="18" charset="0"/>
            </a:endParaRPr>
          </a:p>
        </p:txBody>
      </p:sp>
      <p:sp>
        <p:nvSpPr>
          <p:cNvPr id="56" name="矩形 55"/>
          <p:cNvSpPr/>
          <p:nvPr/>
        </p:nvSpPr>
        <p:spPr>
          <a:xfrm>
            <a:off x="2974307" y="2919223"/>
            <a:ext cx="6214310" cy="307777"/>
          </a:xfrm>
          <a:prstGeom prst="rect">
            <a:avLst/>
          </a:prstGeom>
        </p:spPr>
        <p:txBody>
          <a:bodyPr wrap="square">
            <a:spAutoFit/>
          </a:bodyPr>
          <a:lstStyle/>
          <a:p>
            <a:pPr algn="dist"/>
            <a:endParaRPr lang="zh-CN" altLang="en-US" sz="1400" dirty="0"/>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
        <p:nvSpPr>
          <p:cNvPr id="4" name="文本框 3">
            <a:extLst>
              <a:ext uri="{FF2B5EF4-FFF2-40B4-BE49-F238E27FC236}">
                <a16:creationId xmlns:a16="http://schemas.microsoft.com/office/drawing/2014/main" id="{5DDC988A-E1DE-4B34-9872-FEEE2DD92E19}"/>
              </a:ext>
            </a:extLst>
          </p:cNvPr>
          <p:cNvSpPr txBox="1"/>
          <p:nvPr/>
        </p:nvSpPr>
        <p:spPr>
          <a:xfrm>
            <a:off x="3109587" y="3084874"/>
            <a:ext cx="6098029" cy="369332"/>
          </a:xfrm>
          <a:prstGeom prst="rect">
            <a:avLst/>
          </a:prstGeom>
          <a:noFill/>
        </p:spPr>
        <p:txBody>
          <a:bodyPr wrap="square" rtlCol="0">
            <a:spAutoFit/>
          </a:bodyPr>
          <a:lstStyle/>
          <a:p>
            <a:r>
              <a:rPr lang="zh-CN" altLang="en-US" dirty="0"/>
              <a:t>基于在线文本数据的</a:t>
            </a:r>
            <a:r>
              <a:rPr lang="en-US" altLang="zh-CN" dirty="0"/>
              <a:t>ABSA</a:t>
            </a:r>
            <a:r>
              <a:rPr lang="zh-CN" altLang="en-US" dirty="0"/>
              <a:t>方法预测定向比特币价格回报</a:t>
            </a:r>
          </a:p>
        </p:txBody>
      </p:sp>
    </p:spTree>
    <p:extLst>
      <p:ext uri="{BB962C8B-B14F-4D97-AF65-F5344CB8AC3E}">
        <p14:creationId xmlns:p14="http://schemas.microsoft.com/office/powerpoint/2010/main" val="3945852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4">
            <a:extLst>
              <a:ext uri="{FF2B5EF4-FFF2-40B4-BE49-F238E27FC236}">
                <a16:creationId xmlns:a16="http://schemas.microsoft.com/office/drawing/2014/main" id="{34182D84-6CF5-42CA-B3BA-1DA821FCEA84}"/>
              </a:ext>
            </a:extLst>
          </p:cNvPr>
          <p:cNvGraphicFramePr>
            <a:graphicFrameLocks noGrp="1"/>
          </p:cNvGraphicFramePr>
          <p:nvPr>
            <p:ph idx="1"/>
            <p:extLst>
              <p:ext uri="{D42A27DB-BD31-4B8C-83A1-F6EECF244321}">
                <p14:modId xmlns:p14="http://schemas.microsoft.com/office/powerpoint/2010/main" val="3680969506"/>
              </p:ext>
            </p:extLst>
          </p:nvPr>
        </p:nvGraphicFramePr>
        <p:xfrm>
          <a:off x="809792" y="158647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BEFD3A41-7EE7-43F2-ACC4-50CF3C864C9F}"/>
              </a:ext>
            </a:extLst>
          </p:cNvPr>
          <p:cNvSpPr txBox="1"/>
          <p:nvPr/>
        </p:nvSpPr>
        <p:spPr>
          <a:xfrm>
            <a:off x="3891069" y="110433"/>
            <a:ext cx="4353046" cy="461665"/>
          </a:xfrm>
          <a:prstGeom prst="rect">
            <a:avLst/>
          </a:prstGeom>
          <a:noFill/>
        </p:spPr>
        <p:txBody>
          <a:bodyPr wrap="square" rtlCol="0">
            <a:spAutoFit/>
          </a:bodyPr>
          <a:lstStyle/>
          <a:p>
            <a:pPr algn="ctr"/>
            <a:r>
              <a:rPr lang="en-US" altLang="zh-CN" sz="2400" dirty="0">
                <a:latin typeface="江城斜黑体 900W" panose="020B0A00000000000000" pitchFamily="34" charset="-122"/>
                <a:ea typeface="江城斜黑体 900W" panose="020B0A00000000000000" pitchFamily="34" charset="-122"/>
              </a:rPr>
              <a:t>Literature review</a:t>
            </a:r>
            <a:endParaRPr lang="zh-CN" altLang="en-US" sz="2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58955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a:spLocks noChangeAspect="1"/>
          </p:cNvSpPr>
          <p:nvPr/>
        </p:nvSpPr>
        <p:spPr>
          <a:xfrm>
            <a:off x="9739420" y="2175600"/>
            <a:ext cx="298233" cy="360000"/>
          </a:xfrm>
          <a:custGeom>
            <a:avLst/>
            <a:gdLst>
              <a:gd name="connsiteX0" fmla="*/ 483834 w 967669"/>
              <a:gd name="connsiteY0" fmla="*/ 124292 h 1168081"/>
              <a:gd name="connsiteX1" fmla="*/ 124291 w 967669"/>
              <a:gd name="connsiteY1" fmla="*/ 483835 h 1168081"/>
              <a:gd name="connsiteX2" fmla="*/ 483834 w 967669"/>
              <a:gd name="connsiteY2" fmla="*/ 843378 h 1168081"/>
              <a:gd name="connsiteX3" fmla="*/ 843377 w 967669"/>
              <a:gd name="connsiteY3" fmla="*/ 483835 h 1168081"/>
              <a:gd name="connsiteX4" fmla="*/ 483834 w 967669"/>
              <a:gd name="connsiteY4" fmla="*/ 124292 h 1168081"/>
              <a:gd name="connsiteX5" fmla="*/ 483835 w 967669"/>
              <a:gd name="connsiteY5" fmla="*/ 0 h 1168081"/>
              <a:gd name="connsiteX6" fmla="*/ 825958 w 967669"/>
              <a:gd name="connsiteY6" fmla="*/ 141712 h 1168081"/>
              <a:gd name="connsiteX7" fmla="*/ 825957 w 967669"/>
              <a:gd name="connsiteY7" fmla="*/ 141713 h 1168081"/>
              <a:gd name="connsiteX8" fmla="*/ 825957 w 967669"/>
              <a:gd name="connsiteY8" fmla="*/ 825959 h 1168081"/>
              <a:gd name="connsiteX9" fmla="*/ 483835 w 967669"/>
              <a:gd name="connsiteY9" fmla="*/ 1168081 h 1168081"/>
              <a:gd name="connsiteX10" fmla="*/ 141712 w 967669"/>
              <a:gd name="connsiteY10" fmla="*/ 825958 h 1168081"/>
              <a:gd name="connsiteX11" fmla="*/ 141712 w 967669"/>
              <a:gd name="connsiteY11" fmla="*/ 141712 h 1168081"/>
              <a:gd name="connsiteX12" fmla="*/ 483835 w 967669"/>
              <a:gd name="connsiteY12" fmla="*/ 0 h 116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7669" h="1168081">
                <a:moveTo>
                  <a:pt x="483834" y="124292"/>
                </a:moveTo>
                <a:cubicBezTo>
                  <a:pt x="285264" y="124292"/>
                  <a:pt x="124291" y="285265"/>
                  <a:pt x="124291" y="483835"/>
                </a:cubicBezTo>
                <a:cubicBezTo>
                  <a:pt x="124291" y="682405"/>
                  <a:pt x="285264" y="843378"/>
                  <a:pt x="483834" y="843378"/>
                </a:cubicBezTo>
                <a:cubicBezTo>
                  <a:pt x="682404" y="843378"/>
                  <a:pt x="843377" y="682405"/>
                  <a:pt x="843377" y="483835"/>
                </a:cubicBezTo>
                <a:cubicBezTo>
                  <a:pt x="843377" y="285265"/>
                  <a:pt x="682404" y="124292"/>
                  <a:pt x="483834" y="124292"/>
                </a:cubicBezTo>
                <a:close/>
                <a:moveTo>
                  <a:pt x="483835" y="0"/>
                </a:moveTo>
                <a:cubicBezTo>
                  <a:pt x="607659" y="0"/>
                  <a:pt x="731483" y="47237"/>
                  <a:pt x="825958" y="141712"/>
                </a:cubicBezTo>
                <a:lnTo>
                  <a:pt x="825957" y="141713"/>
                </a:lnTo>
                <a:cubicBezTo>
                  <a:pt x="1014907" y="330662"/>
                  <a:pt x="1014907" y="637009"/>
                  <a:pt x="825957" y="825959"/>
                </a:cubicBezTo>
                <a:lnTo>
                  <a:pt x="483835" y="1168081"/>
                </a:lnTo>
                <a:lnTo>
                  <a:pt x="141712" y="825958"/>
                </a:lnTo>
                <a:cubicBezTo>
                  <a:pt x="-47238" y="637008"/>
                  <a:pt x="-47238" y="330661"/>
                  <a:pt x="141712" y="141712"/>
                </a:cubicBezTo>
                <a:cubicBezTo>
                  <a:pt x="236187" y="47237"/>
                  <a:pt x="360011" y="0"/>
                  <a:pt x="483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2" name="任意多边形 11"/>
          <p:cNvSpPr>
            <a:spLocks noChangeAspect="1"/>
          </p:cNvSpPr>
          <p:nvPr/>
        </p:nvSpPr>
        <p:spPr>
          <a:xfrm>
            <a:off x="7565413" y="5251706"/>
            <a:ext cx="360000" cy="360000"/>
          </a:xfrm>
          <a:custGeom>
            <a:avLst/>
            <a:gdLst>
              <a:gd name="connsiteX0" fmla="*/ 3817270 w 6400799"/>
              <a:gd name="connsiteY0" fmla="*/ 3323047 h 6400800"/>
              <a:gd name="connsiteX1" fmla="*/ 5066529 w 6400799"/>
              <a:gd name="connsiteY1" fmla="*/ 4572306 h 6400800"/>
              <a:gd name="connsiteX2" fmla="*/ 5272152 w 6400799"/>
              <a:gd name="connsiteY2" fmla="*/ 4366683 h 6400800"/>
              <a:gd name="connsiteX3" fmla="*/ 5272152 w 6400799"/>
              <a:gd name="connsiteY3" fmla="*/ 5189175 h 6400800"/>
              <a:gd name="connsiteX4" fmla="*/ 4449659 w 6400799"/>
              <a:gd name="connsiteY4" fmla="*/ 5189176 h 6400800"/>
              <a:gd name="connsiteX5" fmla="*/ 4655282 w 6400799"/>
              <a:gd name="connsiteY5" fmla="*/ 4983553 h 6400800"/>
              <a:gd name="connsiteX6" fmla="*/ 3406023 w 6400799"/>
              <a:gd name="connsiteY6" fmla="*/ 3734293 h 6400800"/>
              <a:gd name="connsiteX7" fmla="*/ 2583528 w 6400799"/>
              <a:gd name="connsiteY7" fmla="*/ 3323047 h 6400800"/>
              <a:gd name="connsiteX8" fmla="*/ 2994775 w 6400799"/>
              <a:gd name="connsiteY8" fmla="*/ 3734293 h 6400800"/>
              <a:gd name="connsiteX9" fmla="*/ 1745516 w 6400799"/>
              <a:gd name="connsiteY9" fmla="*/ 4983553 h 6400800"/>
              <a:gd name="connsiteX10" fmla="*/ 1951139 w 6400799"/>
              <a:gd name="connsiteY10" fmla="*/ 5189176 h 6400800"/>
              <a:gd name="connsiteX11" fmla="*/ 1128646 w 6400799"/>
              <a:gd name="connsiteY11" fmla="*/ 5189175 h 6400800"/>
              <a:gd name="connsiteX12" fmla="*/ 1128646 w 6400799"/>
              <a:gd name="connsiteY12" fmla="*/ 4366683 h 6400800"/>
              <a:gd name="connsiteX13" fmla="*/ 1334269 w 6400799"/>
              <a:gd name="connsiteY13" fmla="*/ 4572306 h 6400800"/>
              <a:gd name="connsiteX14" fmla="*/ 4449660 w 6400799"/>
              <a:gd name="connsiteY14" fmla="*/ 1211625 h 6400800"/>
              <a:gd name="connsiteX15" fmla="*/ 5272153 w 6400799"/>
              <a:gd name="connsiteY15" fmla="*/ 1211626 h 6400800"/>
              <a:gd name="connsiteX16" fmla="*/ 5272153 w 6400799"/>
              <a:gd name="connsiteY16" fmla="*/ 2034118 h 6400800"/>
              <a:gd name="connsiteX17" fmla="*/ 5066530 w 6400799"/>
              <a:gd name="connsiteY17" fmla="*/ 1828495 h 6400800"/>
              <a:gd name="connsiteX18" fmla="*/ 3817271 w 6400799"/>
              <a:gd name="connsiteY18" fmla="*/ 3077754 h 6400800"/>
              <a:gd name="connsiteX19" fmla="*/ 3406024 w 6400799"/>
              <a:gd name="connsiteY19" fmla="*/ 2666508 h 6400800"/>
              <a:gd name="connsiteX20" fmla="*/ 4655283 w 6400799"/>
              <a:gd name="connsiteY20" fmla="*/ 1417248 h 6400800"/>
              <a:gd name="connsiteX21" fmla="*/ 1951140 w 6400799"/>
              <a:gd name="connsiteY21" fmla="*/ 1211625 h 6400800"/>
              <a:gd name="connsiteX22" fmla="*/ 1745517 w 6400799"/>
              <a:gd name="connsiteY22" fmla="*/ 1417248 h 6400800"/>
              <a:gd name="connsiteX23" fmla="*/ 2994776 w 6400799"/>
              <a:gd name="connsiteY23" fmla="*/ 2666507 h 6400800"/>
              <a:gd name="connsiteX24" fmla="*/ 2583529 w 6400799"/>
              <a:gd name="connsiteY24" fmla="*/ 3077754 h 6400800"/>
              <a:gd name="connsiteX25" fmla="*/ 1334270 w 6400799"/>
              <a:gd name="connsiteY25" fmla="*/ 1828495 h 6400800"/>
              <a:gd name="connsiteX26" fmla="*/ 1128647 w 6400799"/>
              <a:gd name="connsiteY26" fmla="*/ 2034118 h 6400800"/>
              <a:gd name="connsiteX27" fmla="*/ 1128647 w 6400799"/>
              <a:gd name="connsiteY27" fmla="*/ 1211626 h 6400800"/>
              <a:gd name="connsiteX28" fmla="*/ 1079141 w 6400799"/>
              <a:gd name="connsiteY28" fmla="*/ 428327 h 6400800"/>
              <a:gd name="connsiteX29" fmla="*/ 426570 w 6400799"/>
              <a:gd name="connsiteY29" fmla="*/ 1080899 h 6400800"/>
              <a:gd name="connsiteX30" fmla="*/ 426570 w 6400799"/>
              <a:gd name="connsiteY30" fmla="*/ 5323416 h 6400800"/>
              <a:gd name="connsiteX31" fmla="*/ 1079141 w 6400799"/>
              <a:gd name="connsiteY31" fmla="*/ 5975988 h 6400800"/>
              <a:gd name="connsiteX32" fmla="*/ 5321659 w 6400799"/>
              <a:gd name="connsiteY32" fmla="*/ 5975988 h 6400800"/>
              <a:gd name="connsiteX33" fmla="*/ 5974230 w 6400799"/>
              <a:gd name="connsiteY33" fmla="*/ 5323416 h 6400800"/>
              <a:gd name="connsiteX34" fmla="*/ 5974230 w 6400799"/>
              <a:gd name="connsiteY34" fmla="*/ 1080899 h 6400800"/>
              <a:gd name="connsiteX35" fmla="*/ 5321659 w 6400799"/>
              <a:gd name="connsiteY35" fmla="*/ 428327 h 6400800"/>
              <a:gd name="connsiteX36" fmla="*/ 752926 w 6400799"/>
              <a:gd name="connsiteY36" fmla="*/ 0 h 6400800"/>
              <a:gd name="connsiteX37" fmla="*/ 5647873 w 6400799"/>
              <a:gd name="connsiteY37" fmla="*/ 0 h 6400800"/>
              <a:gd name="connsiteX38" fmla="*/ 6400799 w 6400799"/>
              <a:gd name="connsiteY38" fmla="*/ 752926 h 6400800"/>
              <a:gd name="connsiteX39" fmla="*/ 6400799 w 6400799"/>
              <a:gd name="connsiteY39" fmla="*/ 5647874 h 6400800"/>
              <a:gd name="connsiteX40" fmla="*/ 5647873 w 6400799"/>
              <a:gd name="connsiteY40" fmla="*/ 6400800 h 6400800"/>
              <a:gd name="connsiteX41" fmla="*/ 752926 w 6400799"/>
              <a:gd name="connsiteY41" fmla="*/ 6400800 h 6400800"/>
              <a:gd name="connsiteX42" fmla="*/ 0 w 6400799"/>
              <a:gd name="connsiteY42" fmla="*/ 5647874 h 6400800"/>
              <a:gd name="connsiteX43" fmla="*/ 0 w 6400799"/>
              <a:gd name="connsiteY43" fmla="*/ 752926 h 6400800"/>
              <a:gd name="connsiteX44" fmla="*/ 752926 w 6400799"/>
              <a:gd name="connsiteY44" fmla="*/ 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00799" h="6400800">
                <a:moveTo>
                  <a:pt x="3817270" y="3323047"/>
                </a:moveTo>
                <a:lnTo>
                  <a:pt x="5066529" y="4572306"/>
                </a:lnTo>
                <a:lnTo>
                  <a:pt x="5272152" y="4366683"/>
                </a:lnTo>
                <a:lnTo>
                  <a:pt x="5272152" y="5189175"/>
                </a:lnTo>
                <a:lnTo>
                  <a:pt x="4449659" y="5189176"/>
                </a:lnTo>
                <a:lnTo>
                  <a:pt x="4655282" y="4983553"/>
                </a:lnTo>
                <a:lnTo>
                  <a:pt x="3406023" y="3734293"/>
                </a:lnTo>
                <a:close/>
                <a:moveTo>
                  <a:pt x="2583528" y="3323047"/>
                </a:moveTo>
                <a:lnTo>
                  <a:pt x="2994775" y="3734293"/>
                </a:lnTo>
                <a:lnTo>
                  <a:pt x="1745516" y="4983553"/>
                </a:lnTo>
                <a:lnTo>
                  <a:pt x="1951139" y="5189176"/>
                </a:lnTo>
                <a:lnTo>
                  <a:pt x="1128646" y="5189175"/>
                </a:lnTo>
                <a:lnTo>
                  <a:pt x="1128646" y="4366683"/>
                </a:lnTo>
                <a:lnTo>
                  <a:pt x="1334269" y="4572306"/>
                </a:lnTo>
                <a:close/>
                <a:moveTo>
                  <a:pt x="4449660" y="1211625"/>
                </a:moveTo>
                <a:lnTo>
                  <a:pt x="5272153" y="1211626"/>
                </a:lnTo>
                <a:lnTo>
                  <a:pt x="5272153" y="2034118"/>
                </a:lnTo>
                <a:lnTo>
                  <a:pt x="5066530" y="1828495"/>
                </a:lnTo>
                <a:lnTo>
                  <a:pt x="3817271" y="3077754"/>
                </a:lnTo>
                <a:lnTo>
                  <a:pt x="3406024" y="2666508"/>
                </a:lnTo>
                <a:lnTo>
                  <a:pt x="4655283" y="1417248"/>
                </a:lnTo>
                <a:close/>
                <a:moveTo>
                  <a:pt x="1951140" y="1211625"/>
                </a:moveTo>
                <a:lnTo>
                  <a:pt x="1745517" y="1417248"/>
                </a:lnTo>
                <a:lnTo>
                  <a:pt x="2994776" y="2666507"/>
                </a:lnTo>
                <a:lnTo>
                  <a:pt x="2583529" y="3077754"/>
                </a:lnTo>
                <a:lnTo>
                  <a:pt x="1334270" y="1828495"/>
                </a:lnTo>
                <a:lnTo>
                  <a:pt x="1128647" y="2034118"/>
                </a:lnTo>
                <a:lnTo>
                  <a:pt x="1128647" y="1211626"/>
                </a:lnTo>
                <a:close/>
                <a:moveTo>
                  <a:pt x="1079141" y="428327"/>
                </a:moveTo>
                <a:cubicBezTo>
                  <a:pt x="718736" y="428327"/>
                  <a:pt x="426570" y="720493"/>
                  <a:pt x="426570" y="1080899"/>
                </a:cubicBezTo>
                <a:lnTo>
                  <a:pt x="426570" y="5323416"/>
                </a:lnTo>
                <a:cubicBezTo>
                  <a:pt x="426570" y="5683822"/>
                  <a:pt x="718736" y="5975988"/>
                  <a:pt x="1079141" y="5975988"/>
                </a:cubicBezTo>
                <a:lnTo>
                  <a:pt x="5321659" y="5975988"/>
                </a:lnTo>
                <a:cubicBezTo>
                  <a:pt x="5682065" y="5975988"/>
                  <a:pt x="5974230" y="5683822"/>
                  <a:pt x="5974230" y="5323416"/>
                </a:cubicBezTo>
                <a:lnTo>
                  <a:pt x="5974230" y="1080899"/>
                </a:lnTo>
                <a:cubicBezTo>
                  <a:pt x="5974230" y="720493"/>
                  <a:pt x="5682065" y="428327"/>
                  <a:pt x="5321659" y="428327"/>
                </a:cubicBezTo>
                <a:close/>
                <a:moveTo>
                  <a:pt x="752926" y="0"/>
                </a:moveTo>
                <a:lnTo>
                  <a:pt x="5647873" y="0"/>
                </a:lnTo>
                <a:cubicBezTo>
                  <a:pt x="6063703" y="0"/>
                  <a:pt x="6400799" y="337096"/>
                  <a:pt x="6400799" y="752926"/>
                </a:cubicBezTo>
                <a:lnTo>
                  <a:pt x="6400799" y="5647874"/>
                </a:lnTo>
                <a:cubicBezTo>
                  <a:pt x="6400799" y="6063704"/>
                  <a:pt x="6063703" y="6400800"/>
                  <a:pt x="5647873" y="6400800"/>
                </a:cubicBezTo>
                <a:lnTo>
                  <a:pt x="752926" y="6400800"/>
                </a:lnTo>
                <a:cubicBezTo>
                  <a:pt x="337096" y="6400800"/>
                  <a:pt x="0" y="6063704"/>
                  <a:pt x="0" y="5647874"/>
                </a:cubicBezTo>
                <a:lnTo>
                  <a:pt x="0" y="752926"/>
                </a:lnTo>
                <a:cubicBezTo>
                  <a:pt x="0" y="337096"/>
                  <a:pt x="337096" y="0"/>
                  <a:pt x="75292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5" name="文本框 14"/>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2.1  text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 name="矩形 1"/>
          <p:cNvSpPr/>
          <p:nvPr/>
        </p:nvSpPr>
        <p:spPr>
          <a:xfrm>
            <a:off x="8881948" y="2618531"/>
            <a:ext cx="2013176" cy="830997"/>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添加标题文本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6" name="矩形 15"/>
          <p:cNvSpPr/>
          <p:nvPr/>
        </p:nvSpPr>
        <p:spPr>
          <a:xfrm>
            <a:off x="6738824" y="2351514"/>
            <a:ext cx="2013176" cy="830997"/>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添加标题文本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矩形 16"/>
          <p:cNvSpPr/>
          <p:nvPr/>
        </p:nvSpPr>
        <p:spPr>
          <a:xfrm>
            <a:off x="6738824" y="4180143"/>
            <a:ext cx="2013176" cy="830997"/>
          </a:xfrm>
          <a:prstGeom prst="rect">
            <a:avLst/>
          </a:prstGeom>
        </p:spPr>
        <p:txBody>
          <a:bodyPr wrap="square">
            <a:spAutoFit/>
          </a:bodyPr>
          <a:lstStyle/>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单击此处</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lnSpc>
                <a:spcPct val="150000"/>
              </a:lnSpc>
            </a:pPr>
            <a:r>
              <a:rPr lang="zh-CN" altLang="en-US"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添加标题文本</a:t>
            </a:r>
            <a:endParaRPr lang="en-US" altLang="zh-CN" sz="1600" dirty="0">
              <a:solidFill>
                <a:schemeClr val="bg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 name="文本框 2">
            <a:extLst>
              <a:ext uri="{FF2B5EF4-FFF2-40B4-BE49-F238E27FC236}">
                <a16:creationId xmlns:a16="http://schemas.microsoft.com/office/drawing/2014/main" id="{5FA95A02-0944-49E4-9702-B6E8F3418B2A}"/>
              </a:ext>
            </a:extLst>
          </p:cNvPr>
          <p:cNvSpPr txBox="1"/>
          <p:nvPr/>
        </p:nvSpPr>
        <p:spPr>
          <a:xfrm>
            <a:off x="1097280" y="1434905"/>
            <a:ext cx="9797844" cy="501675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主题特征</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Topical features</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较少学者将主题建模应用到定向比特币预测中，且只在每个文档中假设一个单一的主题，而不考虑情绪。本文研究了使用基于方面的情感模型，即</a:t>
            </a:r>
            <a:r>
              <a:rPr lang="zh-CN" altLang="en-US" sz="2000" dirty="0">
                <a:solidFill>
                  <a:srgbClr val="0070C0"/>
                </a:solidFill>
                <a:latin typeface="Times New Roman" panose="02020603050405020304" pitchFamily="18" charset="0"/>
                <a:cs typeface="Times New Roman" panose="02020603050405020304" pitchFamily="18" charset="0"/>
              </a:rPr>
              <a:t>在每个文档中不假设单个主题的情况下同时提取主题和情感，研究是否能提高预测性能</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基本情绪特征</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Basic sentiment features</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现有研究已经证明分析用户</a:t>
            </a:r>
            <a:r>
              <a:rPr lang="zh-CN" altLang="en-US" sz="2000" dirty="0">
                <a:solidFill>
                  <a:srgbClr val="0070C0"/>
                </a:solidFill>
                <a:latin typeface="Times New Roman" panose="02020603050405020304" pitchFamily="18" charset="0"/>
                <a:cs typeface="Times New Roman" panose="02020603050405020304" pitchFamily="18" charset="0"/>
              </a:rPr>
              <a:t>情绪对预测虚拟货币价值波动</a:t>
            </a:r>
            <a:r>
              <a:rPr lang="zh-CN" altLang="en-US" sz="2000" dirty="0">
                <a:latin typeface="Times New Roman" panose="02020603050405020304" pitchFamily="18" charset="0"/>
                <a:cs typeface="Times New Roman" panose="02020603050405020304" pitchFamily="18" charset="0"/>
              </a:rPr>
              <a:t>有意义。</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有针对性的情绪特征</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Targeted sentiment features</a:t>
            </a:r>
            <a:r>
              <a:rPr lang="zh-CN" altLang="en-US"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基于方面的情绪分析方法已经应用于股票预测，</a:t>
            </a:r>
            <a:r>
              <a:rPr lang="zh-CN" altLang="en-US" sz="2000" dirty="0">
                <a:solidFill>
                  <a:srgbClr val="0070C0"/>
                </a:solidFill>
                <a:latin typeface="Times New Roman" panose="02020603050405020304" pitchFamily="18" charset="0"/>
                <a:cs typeface="Times New Roman" panose="02020603050405020304" pitchFamily="18" charset="0"/>
              </a:rPr>
              <a:t>但没有应用于加密货币</a:t>
            </a:r>
            <a:r>
              <a:rPr lang="zh-CN" altLang="en-US" sz="2000" dirty="0">
                <a:latin typeface="Times New Roman" panose="02020603050405020304" pitchFamily="18" charset="0"/>
                <a:cs typeface="Times New Roman" panose="02020603050405020304" pitchFamily="18" charset="0"/>
              </a:rPr>
              <a:t>。在金融背景下，同时建模情绪和主题并没有获得那么多的关注。主观性和与话题相关的情绪评分可以让投资者进行更知情的交易，因为当做出预测时，预测可以与主题和情绪联系起来。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422030" y="3756074"/>
            <a:ext cx="11035962" cy="240405"/>
          </a:xfrm>
          <a:prstGeom prst="roundRect">
            <a:avLst>
              <a:gd name="adj" fmla="val 49359"/>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7" name="组合 6"/>
          <p:cNvGrpSpPr/>
          <p:nvPr/>
        </p:nvGrpSpPr>
        <p:grpSpPr>
          <a:xfrm>
            <a:off x="494867" y="2883878"/>
            <a:ext cx="703384" cy="703384"/>
            <a:chOff x="2250831" y="2560320"/>
            <a:chExt cx="745587" cy="745587"/>
          </a:xfrm>
        </p:grpSpPr>
        <p:sp>
          <p:nvSpPr>
            <p:cNvPr id="8" name="泪滴形 7"/>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9" name="同心圆 8"/>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1" name="组合 10"/>
          <p:cNvGrpSpPr/>
          <p:nvPr/>
        </p:nvGrpSpPr>
        <p:grpSpPr>
          <a:xfrm>
            <a:off x="4543424" y="2117789"/>
            <a:ext cx="1310216" cy="1310216"/>
            <a:chOff x="2250831" y="2560320"/>
            <a:chExt cx="745587" cy="745587"/>
          </a:xfrm>
        </p:grpSpPr>
        <p:sp>
          <p:nvSpPr>
            <p:cNvPr id="12" name="泪滴形 11"/>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3" name="同心圆 12"/>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5" name="组合 14"/>
          <p:cNvGrpSpPr/>
          <p:nvPr/>
        </p:nvGrpSpPr>
        <p:grpSpPr>
          <a:xfrm rot="10800000">
            <a:off x="2619561" y="4266472"/>
            <a:ext cx="1029798" cy="1029798"/>
            <a:chOff x="2250831" y="2560320"/>
            <a:chExt cx="745587" cy="745587"/>
          </a:xfrm>
        </p:grpSpPr>
        <p:sp>
          <p:nvSpPr>
            <p:cNvPr id="16" name="泪滴形 15"/>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同心圆 16"/>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19" name="组合 18"/>
          <p:cNvGrpSpPr/>
          <p:nvPr/>
        </p:nvGrpSpPr>
        <p:grpSpPr>
          <a:xfrm rot="10800000">
            <a:off x="6743987" y="4229637"/>
            <a:ext cx="435133" cy="435133"/>
            <a:chOff x="2250831" y="2560320"/>
            <a:chExt cx="745587" cy="745587"/>
          </a:xfrm>
        </p:grpSpPr>
        <p:sp>
          <p:nvSpPr>
            <p:cNvPr id="20" name="泪滴形 19"/>
            <p:cNvSpPr/>
            <p:nvPr/>
          </p:nvSpPr>
          <p:spPr>
            <a:xfrm rot="8100000">
              <a:off x="2250831" y="2560320"/>
              <a:ext cx="745587" cy="745587"/>
            </a:xfrm>
            <a:prstGeom prst="teardrop">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同心圆 20"/>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23" name="组合 22"/>
          <p:cNvGrpSpPr/>
          <p:nvPr/>
        </p:nvGrpSpPr>
        <p:grpSpPr>
          <a:xfrm>
            <a:off x="9156407" y="2883878"/>
            <a:ext cx="703384" cy="703384"/>
            <a:chOff x="2250831" y="2560320"/>
            <a:chExt cx="745587" cy="745587"/>
          </a:xfrm>
        </p:grpSpPr>
        <p:sp>
          <p:nvSpPr>
            <p:cNvPr id="24" name="泪滴形 23"/>
            <p:cNvSpPr/>
            <p:nvPr/>
          </p:nvSpPr>
          <p:spPr>
            <a:xfrm rot="8100000">
              <a:off x="2250831" y="2560320"/>
              <a:ext cx="745587" cy="745587"/>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5" name="同心圆 24"/>
            <p:cNvSpPr/>
            <p:nvPr/>
          </p:nvSpPr>
          <p:spPr>
            <a:xfrm>
              <a:off x="2391507" y="2686929"/>
              <a:ext cx="450166" cy="450166"/>
            </a:xfrm>
            <a:prstGeom prst="donut">
              <a:avLst>
                <a:gd name="adj" fmla="val 1562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zh-CN" altLang="en-US" sz="1600" dirty="0">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5" name="文本框 34"/>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2.2   Contribution</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0" name="文本框 9"/>
          <p:cNvSpPr txBox="1"/>
          <p:nvPr/>
        </p:nvSpPr>
        <p:spPr>
          <a:xfrm>
            <a:off x="1069174" y="2082411"/>
            <a:ext cx="3225436" cy="89255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填补现有研究空白</a:t>
            </a:r>
            <a:endParaRPr lang="en-US" altLang="zh-CN" sz="2000" b="1" dirty="0">
              <a:latin typeface="Times New Roman" panose="02020603050405020304" pitchFamily="18" charset="0"/>
              <a:cs typeface="Times New Roman" panose="02020603050405020304" pitchFamily="18" charset="0"/>
            </a:endParaRPr>
          </a:p>
          <a:p>
            <a:endParaRPr lang="en-US" altLang="zh-CN" sz="1600" b="1" dirty="0">
              <a:latin typeface="Times New Roman" panose="02020603050405020304" pitchFamily="18" charset="0"/>
              <a:cs typeface="Times New Roman" panose="02020603050405020304" pitchFamily="18" charset="0"/>
            </a:endParaRPr>
          </a:p>
          <a:p>
            <a:r>
              <a:rPr lang="zh-CN" altLang="en-US" sz="1600" b="1" dirty="0">
                <a:latin typeface="Times New Roman" panose="02020603050405020304" pitchFamily="18" charset="0"/>
                <a:cs typeface="Times New Roman" panose="02020603050405020304" pitchFamily="18" charset="0"/>
              </a:rPr>
              <a:t>    （方法应用及数据源层面）</a:t>
            </a:r>
            <a:endParaRPr lang="en-US" altLang="zh-CN" sz="1200" b="1" dirty="0">
              <a:latin typeface="Times New Roman" panose="02020603050405020304" pitchFamily="18" charset="0"/>
              <a:cs typeface="Times New Roman" panose="02020603050405020304" pitchFamily="18" charset="0"/>
            </a:endParaRPr>
          </a:p>
        </p:txBody>
      </p:sp>
      <p:sp>
        <p:nvSpPr>
          <p:cNvPr id="39" name="文本框 38"/>
          <p:cNvSpPr txBox="1"/>
          <p:nvPr/>
        </p:nvSpPr>
        <p:spPr>
          <a:xfrm>
            <a:off x="5876007" y="1981925"/>
            <a:ext cx="3134724" cy="1631216"/>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提取的主题是可解释的</a:t>
            </a:r>
            <a:endParaRPr lang="en-US" altLang="zh-CN" sz="2000" b="1" dirty="0">
              <a:latin typeface="Times New Roman" panose="02020603050405020304" pitchFamily="18" charset="0"/>
              <a:cs typeface="Times New Roman" panose="02020603050405020304" pitchFamily="18" charset="0"/>
            </a:endParaRPr>
          </a:p>
          <a:p>
            <a:endParaRPr lang="en-US" altLang="zh-CN" sz="1600" b="1" dirty="0">
              <a:latin typeface="Times New Roman" panose="02020603050405020304" pitchFamily="18" charset="0"/>
              <a:cs typeface="Times New Roman" panose="02020603050405020304" pitchFamily="18" charset="0"/>
            </a:endParaRPr>
          </a:p>
          <a:p>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mn-ea"/>
                <a:cs typeface="Times New Roman" panose="02020603050405020304" pitchFamily="18" charset="0"/>
              </a:rPr>
              <a:t>提供比传统</a:t>
            </a:r>
            <a:r>
              <a:rPr lang="en-US" altLang="zh-CN" sz="1600" b="1" dirty="0">
                <a:latin typeface="+mn-ea"/>
                <a:cs typeface="Times New Roman" panose="02020603050405020304" pitchFamily="18" charset="0"/>
              </a:rPr>
              <a:t>LDA</a:t>
            </a:r>
            <a:r>
              <a:rPr lang="zh-CN" altLang="en-US" sz="1600" b="1" dirty="0">
                <a:latin typeface="+mn-ea"/>
                <a:cs typeface="Times New Roman" panose="02020603050405020304" pitchFamily="18" charset="0"/>
              </a:rPr>
              <a:t>更细粒度的视角。同时邀请了几位投资者就这些主题发表意见，并将他们的意见纳入讨论部分。</a:t>
            </a:r>
            <a:endParaRPr lang="en-US" altLang="zh-CN" sz="1600" b="1" dirty="0">
              <a:latin typeface="+mn-ea"/>
              <a:cs typeface="Times New Roman" panose="02020603050405020304" pitchFamily="18" charset="0"/>
            </a:endParaRPr>
          </a:p>
        </p:txBody>
      </p:sp>
      <p:sp>
        <p:nvSpPr>
          <p:cNvPr id="42" name="文本框 41"/>
          <p:cNvSpPr txBox="1"/>
          <p:nvPr/>
        </p:nvSpPr>
        <p:spPr>
          <a:xfrm>
            <a:off x="9954335" y="2016801"/>
            <a:ext cx="2115523" cy="1261884"/>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数据集公开</a:t>
            </a:r>
            <a:endParaRPr lang="en-US" altLang="zh-CN" sz="2000" b="1" dirty="0">
              <a:latin typeface="Times New Roman" panose="02020603050405020304" pitchFamily="18" charset="0"/>
              <a:cs typeface="Times New Roman" panose="02020603050405020304" pitchFamily="18" charset="0"/>
            </a:endParaRPr>
          </a:p>
          <a:p>
            <a:endParaRPr lang="en-US" altLang="zh-CN" sz="1400" b="1" dirty="0">
              <a:latin typeface="Times New Roman" panose="02020603050405020304" pitchFamily="18" charset="0"/>
              <a:cs typeface="Times New Roman" panose="02020603050405020304" pitchFamily="18" charset="0"/>
            </a:endParaRPr>
          </a:p>
          <a:p>
            <a:r>
              <a:rPr lang="zh-CN" altLang="en-US" sz="1400" b="1" dirty="0">
                <a:latin typeface="Times New Roman" panose="02020603050405020304" pitchFamily="18" charset="0"/>
                <a:cs typeface="Times New Roman" panose="02020603050405020304" pitchFamily="18" charset="0"/>
              </a:rPr>
              <a:t>该数据集涵盖多种加密货币，比许多早期工作的时间框架更长；</a:t>
            </a:r>
            <a:endParaRPr lang="en-US" altLang="zh-CN" sz="1400" b="1"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579922" y="4339367"/>
            <a:ext cx="3073946" cy="1138773"/>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评估模型的指标     </a:t>
            </a:r>
            <a:endParaRPr lang="en-US" altLang="zh-CN" sz="2000" b="1"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    </a:t>
            </a:r>
          </a:p>
          <a:p>
            <a:r>
              <a:rPr lang="en-US" altLang="zh-CN" sz="2400" b="1" dirty="0">
                <a:latin typeface="Times New Roman" panose="02020603050405020304" pitchFamily="18" charset="0"/>
                <a:cs typeface="Times New Roman" panose="02020603050405020304" pitchFamily="18" charset="0"/>
              </a:rPr>
              <a:t>    </a:t>
            </a:r>
            <a:r>
              <a:rPr lang="zh-CN" altLang="en-US" b="1" dirty="0">
                <a:latin typeface="+mn-ea"/>
                <a:cs typeface="Times New Roman" panose="02020603050405020304" pitchFamily="18" charset="0"/>
              </a:rPr>
              <a:t>（</a:t>
            </a:r>
            <a:r>
              <a:rPr lang="en-US" altLang="zh-CN" b="1" dirty="0">
                <a:latin typeface="+mn-ea"/>
                <a:cs typeface="Times New Roman" panose="02020603050405020304" pitchFamily="18" charset="0"/>
              </a:rPr>
              <a:t>ROC AUC </a:t>
            </a:r>
            <a:r>
              <a:rPr lang="zh-CN" altLang="en-US" b="1" dirty="0">
                <a:latin typeface="+mn-ea"/>
                <a:cs typeface="Times New Roman" panose="02020603050405020304" pitchFamily="18" charset="0"/>
              </a:rPr>
              <a:t>准确率）</a:t>
            </a:r>
            <a:endParaRPr lang="en-US" altLang="zh-CN" sz="1400" dirty="0">
              <a:latin typeface="+mn-ea"/>
              <a:cs typeface="Times New Roman" panose="02020603050405020304" pitchFamily="18" charset="0"/>
            </a:endParaRPr>
          </a:p>
        </p:txBody>
      </p:sp>
      <p:sp>
        <p:nvSpPr>
          <p:cNvPr id="48" name="文本框 47"/>
          <p:cNvSpPr txBox="1"/>
          <p:nvPr/>
        </p:nvSpPr>
        <p:spPr>
          <a:xfrm>
            <a:off x="7430010" y="4328158"/>
            <a:ext cx="3641263" cy="138499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cs typeface="Times New Roman" panose="02020603050405020304" pitchFamily="18" charset="0"/>
              </a:rPr>
              <a:t>多种数据源</a:t>
            </a:r>
            <a:endParaRPr lang="en-US" altLang="zh-CN" sz="2000" b="1" dirty="0">
              <a:latin typeface="Times New Roman" panose="02020603050405020304" pitchFamily="18" charset="0"/>
              <a:cs typeface="Times New Roman" panose="02020603050405020304" pitchFamily="18" charset="0"/>
            </a:endParaRPr>
          </a:p>
          <a:p>
            <a:endParaRPr lang="en-US" altLang="zh-CN" sz="1600" b="1" dirty="0">
              <a:latin typeface="+mn-ea"/>
              <a:cs typeface="Times New Roman" panose="02020603050405020304" pitchFamily="18" charset="0"/>
            </a:endParaRPr>
          </a:p>
          <a:p>
            <a:r>
              <a:rPr lang="zh-CN" altLang="en-US" sz="1600" b="1" dirty="0">
                <a:latin typeface="+mn-ea"/>
                <a:cs typeface="Times New Roman" panose="02020603050405020304" pitchFamily="18" charset="0"/>
              </a:rPr>
              <a:t>来自</a:t>
            </a:r>
            <a:r>
              <a:rPr lang="en-US" altLang="zh-CN" sz="1600" b="1" dirty="0" err="1">
                <a:latin typeface="+mn-ea"/>
                <a:cs typeface="Times New Roman" panose="02020603050405020304" pitchFamily="18" charset="0"/>
              </a:rPr>
              <a:t>CryptoCompare</a:t>
            </a:r>
            <a:r>
              <a:rPr lang="zh-CN" altLang="en-US" sz="1600" b="1" dirty="0">
                <a:latin typeface="+mn-ea"/>
                <a:cs typeface="Times New Roman" panose="02020603050405020304" pitchFamily="18" charset="0"/>
              </a:rPr>
              <a:t>的金融数据，来自谷歌趋势的搜索查询频率，以及来自论坛、</a:t>
            </a:r>
            <a:r>
              <a:rPr lang="en-US" altLang="zh-CN" sz="1600" b="1" dirty="0">
                <a:latin typeface="+mn-ea"/>
                <a:cs typeface="Times New Roman" panose="02020603050405020304" pitchFamily="18" charset="0"/>
              </a:rPr>
              <a:t> Reddit</a:t>
            </a:r>
            <a:r>
              <a:rPr lang="zh-CN" altLang="en-US" sz="1600" b="1" dirty="0">
                <a:latin typeface="+mn-ea"/>
                <a:cs typeface="Times New Roman" panose="02020603050405020304" pitchFamily="18" charset="0"/>
              </a:rPr>
              <a:t>和新闻的文本数据</a:t>
            </a:r>
            <a:endParaRPr lang="en-US" altLang="zh-CN" sz="1600" b="1" dirty="0">
              <a:latin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anim calcmode="lin" valueType="num">
                                      <p:cBhvr>
                                        <p:cTn id="12" dur="500" fill="hold"/>
                                        <p:tgtEl>
                                          <p:spTgt spid="7"/>
                                        </p:tgtEl>
                                        <p:attrNameLst>
                                          <p:attrName>ppt_x</p:attrName>
                                        </p:attrNameLst>
                                      </p:cBhvr>
                                      <p:tavLst>
                                        <p:tav tm="0">
                                          <p:val>
                                            <p:strVal val="#ppt_x"/>
                                          </p:val>
                                        </p:tav>
                                        <p:tav tm="100000">
                                          <p:val>
                                            <p:strVal val="#ppt_x"/>
                                          </p:val>
                                        </p:tav>
                                      </p:tavLst>
                                    </p:anim>
                                    <p:anim calcmode="lin" valueType="num">
                                      <p:cBhvr>
                                        <p:cTn id="13" dur="5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anim calcmode="lin" valueType="num">
                                      <p:cBhvr>
                                        <p:cTn id="24" dur="500" fill="hold"/>
                                        <p:tgtEl>
                                          <p:spTgt spid="11"/>
                                        </p:tgtEl>
                                        <p:attrNameLst>
                                          <p:attrName>ppt_x</p:attrName>
                                        </p:attrNameLst>
                                      </p:cBhvr>
                                      <p:tavLst>
                                        <p:tav tm="0">
                                          <p:val>
                                            <p:strVal val="#ppt_x"/>
                                          </p:val>
                                        </p:tav>
                                        <p:tav tm="100000">
                                          <p:val>
                                            <p:strVal val="#ppt_x"/>
                                          </p:val>
                                        </p:tav>
                                      </p:tavLst>
                                    </p:anim>
                                    <p:anim calcmode="lin" valueType="num">
                                      <p:cBhvr>
                                        <p:cTn id="25" dur="500" fill="hold"/>
                                        <p:tgtEl>
                                          <p:spTgt spid="11"/>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anim calcmode="lin" valueType="num">
                                      <p:cBhvr>
                                        <p:cTn id="30" dur="500" fill="hold"/>
                                        <p:tgtEl>
                                          <p:spTgt spid="19"/>
                                        </p:tgtEl>
                                        <p:attrNameLst>
                                          <p:attrName>ppt_x</p:attrName>
                                        </p:attrNameLst>
                                      </p:cBhvr>
                                      <p:tavLst>
                                        <p:tav tm="0">
                                          <p:val>
                                            <p:strVal val="#ppt_x"/>
                                          </p:val>
                                        </p:tav>
                                        <p:tav tm="100000">
                                          <p:val>
                                            <p:strVal val="#ppt_x"/>
                                          </p:val>
                                        </p:tav>
                                      </p:tavLst>
                                    </p:anim>
                                    <p:anim calcmode="lin" valueType="num">
                                      <p:cBhvr>
                                        <p:cTn id="31" dur="500" fill="hold"/>
                                        <p:tgtEl>
                                          <p:spTgt spid="19"/>
                                        </p:tgtEl>
                                        <p:attrNameLst>
                                          <p:attrName>ppt_y</p:attrName>
                                        </p:attrNameLst>
                                      </p:cBhvr>
                                      <p:tavLst>
                                        <p:tav tm="0">
                                          <p:val>
                                            <p:strVal val="#ppt_y+.1"/>
                                          </p:val>
                                        </p:tav>
                                        <p:tav tm="100000">
                                          <p:val>
                                            <p:strVal val="#ppt_y"/>
                                          </p:val>
                                        </p:tav>
                                      </p:tavLst>
                                    </p:anim>
                                  </p:childTnLst>
                                </p:cTn>
                              </p:par>
                            </p:childTnLst>
                          </p:cTn>
                        </p:par>
                        <p:par>
                          <p:cTn id="32" fill="hold">
                            <p:stCondLst>
                              <p:cond delay="2500"/>
                            </p:stCondLst>
                            <p:childTnLst>
                              <p:par>
                                <p:cTn id="33" presetID="47"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Data</a:t>
            </a:r>
            <a:endPar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03</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73849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FDF89C5-3D73-43F2-949E-B93CE1E4DFC0}"/>
              </a:ext>
            </a:extLst>
          </p:cNvPr>
          <p:cNvSpPr>
            <a:spLocks noGrp="1"/>
          </p:cNvSpPr>
          <p:nvPr>
            <p:ph sz="half" idx="1"/>
          </p:nvPr>
        </p:nvSpPr>
        <p:spPr/>
        <p:txBody>
          <a:bodyPr>
            <a:normAutofit/>
          </a:bodyPr>
          <a:lstStyle/>
          <a:p>
            <a:pPr marL="0" indent="0">
              <a:buNone/>
            </a:pPr>
            <a:r>
              <a:rPr lang="en-US" altLang="zh-CN" sz="2400" dirty="0"/>
              <a:t>Historical price data and search trends</a:t>
            </a:r>
          </a:p>
          <a:p>
            <a:pPr marL="0" indent="0">
              <a:buNone/>
            </a:pPr>
            <a:endParaRPr lang="en-US" altLang="zh-CN" sz="2000" u="sng" dirty="0">
              <a:latin typeface="Times New Roman" panose="02020603050405020304" pitchFamily="18" charset="0"/>
              <a:cs typeface="Times New Roman" panose="02020603050405020304" pitchFamily="18" charset="0"/>
            </a:endParaRPr>
          </a:p>
          <a:p>
            <a:r>
              <a:rPr lang="zh-CN" altLang="en-US" sz="2000" u="sng" dirty="0">
                <a:latin typeface="Times New Roman" panose="02020603050405020304" pitchFamily="18" charset="0"/>
                <a:cs typeface="Times New Roman" panose="02020603050405020304" pitchFamily="18" charset="0"/>
              </a:rPr>
              <a:t>时间范围：    </a:t>
            </a:r>
            <a:r>
              <a:rPr lang="en-US" altLang="zh-CN" sz="2000" dirty="0">
                <a:latin typeface="Times New Roman" panose="02020603050405020304" pitchFamily="18" charset="0"/>
                <a:cs typeface="Times New Roman" panose="02020603050405020304" pitchFamily="18" charset="0"/>
              </a:rPr>
              <a:t>2017.2.20—2019.4.06 </a:t>
            </a:r>
            <a:r>
              <a:rPr lang="zh-CN" altLang="en-US" sz="2000" dirty="0">
                <a:latin typeface="Times New Roman" panose="02020603050405020304" pitchFamily="18" charset="0"/>
                <a:cs typeface="Times New Roman" panose="02020603050405020304" pitchFamily="18" charset="0"/>
              </a:rPr>
              <a:t>共</a:t>
            </a:r>
            <a:r>
              <a:rPr lang="en-US" altLang="zh-CN" sz="2000" dirty="0">
                <a:latin typeface="Times New Roman" panose="02020603050405020304" pitchFamily="18" charset="0"/>
                <a:cs typeface="Times New Roman" panose="02020603050405020304" pitchFamily="18" charset="0"/>
              </a:rPr>
              <a:t>768</a:t>
            </a:r>
            <a:r>
              <a:rPr lang="zh-CN" altLang="en-US" sz="2000" dirty="0">
                <a:latin typeface="Times New Roman" panose="02020603050405020304" pitchFamily="18" charset="0"/>
                <a:cs typeface="Times New Roman" panose="02020603050405020304" pitchFamily="18" charset="0"/>
              </a:rPr>
              <a:t>天</a:t>
            </a:r>
            <a:endParaRPr lang="en-US" altLang="zh-CN" sz="2000" dirty="0">
              <a:latin typeface="Times New Roman" panose="02020603050405020304" pitchFamily="18" charset="0"/>
              <a:cs typeface="Times New Roman" panose="02020603050405020304" pitchFamily="18" charset="0"/>
            </a:endParaRPr>
          </a:p>
          <a:p>
            <a:r>
              <a:rPr lang="zh-CN" altLang="en-US" sz="2000" u="sng" dirty="0">
                <a:latin typeface="Times New Roman" panose="02020603050405020304" pitchFamily="18" charset="0"/>
                <a:cs typeface="Times New Roman" panose="02020603050405020304" pitchFamily="18" charset="0"/>
              </a:rPr>
              <a:t>历史价格数据</a:t>
            </a:r>
            <a:r>
              <a:rPr lang="zh-CN" altLang="en-US" sz="2000" dirty="0">
                <a:latin typeface="Times New Roman" panose="02020603050405020304" pitchFamily="18" charset="0"/>
                <a:cs typeface="Times New Roman" panose="02020603050405020304" pitchFamily="18" charset="0"/>
              </a:rPr>
              <a:t>：  包括</a:t>
            </a:r>
            <a:r>
              <a:rPr lang="en-US" altLang="zh-CN" sz="2000" dirty="0">
                <a:latin typeface="Times New Roman" panose="02020603050405020304" pitchFamily="18" charset="0"/>
                <a:cs typeface="Times New Roman" panose="02020603050405020304" pitchFamily="18" charset="0"/>
              </a:rPr>
              <a:t>1500</a:t>
            </a:r>
            <a:r>
              <a:rPr lang="zh-CN" altLang="en-US" sz="2000" dirty="0">
                <a:latin typeface="Times New Roman" panose="02020603050405020304" pitchFamily="18" charset="0"/>
                <a:cs typeface="Times New Roman" panose="02020603050405020304" pitchFamily="18" charset="0"/>
              </a:rPr>
              <a:t>种加密货币的</a:t>
            </a:r>
            <a:r>
              <a:rPr lang="zh-CN" altLang="en-US" sz="2000" dirty="0">
                <a:solidFill>
                  <a:srgbClr val="0070C0"/>
                </a:solidFill>
                <a:latin typeface="Times New Roman" panose="02020603050405020304" pitchFamily="18" charset="0"/>
                <a:cs typeface="Times New Roman" panose="02020603050405020304" pitchFamily="18" charset="0"/>
              </a:rPr>
              <a:t>每日开盘价</a:t>
            </a:r>
            <a:r>
              <a:rPr lang="zh-CN" altLang="en-US" sz="2000" dirty="0">
                <a:latin typeface="Times New Roman" panose="02020603050405020304" pitchFamily="18" charset="0"/>
                <a:cs typeface="Times New Roman" panose="02020603050405020304" pitchFamily="18" charset="0"/>
              </a:rPr>
              <a:t>和</a:t>
            </a:r>
            <a:r>
              <a:rPr lang="zh-CN" altLang="en-US" sz="2000" dirty="0">
                <a:solidFill>
                  <a:srgbClr val="0070C0"/>
                </a:solidFill>
                <a:latin typeface="Times New Roman" panose="02020603050405020304" pitchFamily="18" charset="0"/>
                <a:cs typeface="Times New Roman" panose="02020603050405020304" pitchFamily="18" charset="0"/>
              </a:rPr>
              <a:t>收盘价、最高价、最低价和成交量</a:t>
            </a:r>
            <a:r>
              <a:rPr lang="zh-CN" altLang="en-US" sz="2000" dirty="0">
                <a:latin typeface="Times New Roman" panose="02020603050405020304" pitchFamily="18" charset="0"/>
                <a:cs typeface="Times New Roman" panose="02020603050405020304" pitchFamily="18" charset="0"/>
              </a:rPr>
              <a:t>。只处理</a:t>
            </a:r>
            <a:r>
              <a:rPr lang="zh-CN" altLang="en-US" sz="2000" dirty="0">
                <a:solidFill>
                  <a:srgbClr val="0070C0"/>
                </a:solidFill>
                <a:latin typeface="Times New Roman" panose="02020603050405020304" pitchFamily="18" charset="0"/>
                <a:cs typeface="Times New Roman" panose="02020603050405020304" pitchFamily="18" charset="0"/>
              </a:rPr>
              <a:t>市值排名前五</a:t>
            </a:r>
            <a:r>
              <a:rPr lang="zh-CN" altLang="en-US" sz="2000" dirty="0">
                <a:latin typeface="Times New Roman" panose="02020603050405020304" pitchFamily="18" charset="0"/>
                <a:cs typeface="Times New Roman" panose="02020603050405020304" pitchFamily="18" charset="0"/>
              </a:rPr>
              <a:t>的加密货币来收集数据，并且从这五种货币中，本文</a:t>
            </a:r>
            <a:r>
              <a:rPr lang="zh-CN" altLang="en-US" sz="2000" dirty="0">
                <a:solidFill>
                  <a:srgbClr val="0070C0"/>
                </a:solidFill>
                <a:latin typeface="Times New Roman" panose="02020603050405020304" pitchFamily="18" charset="0"/>
                <a:cs typeface="Times New Roman" panose="02020603050405020304" pitchFamily="18" charset="0"/>
              </a:rPr>
              <a:t>只关注比特币</a:t>
            </a:r>
            <a:r>
              <a:rPr lang="zh-CN" altLang="en-US" sz="2000" dirty="0">
                <a:latin typeface="Times New Roman" panose="02020603050405020304" pitchFamily="18" charset="0"/>
                <a:cs typeface="Times New Roman" panose="02020603050405020304" pitchFamily="18" charset="0"/>
              </a:rPr>
              <a:t>的实验。（市值数据是使用</a:t>
            </a:r>
            <a:r>
              <a:rPr lang="en-US" altLang="zh-CN" sz="2000" dirty="0">
                <a:latin typeface="Times New Roman" panose="02020603050405020304" pitchFamily="18" charset="0"/>
                <a:cs typeface="Times New Roman" panose="02020603050405020304" pitchFamily="18" charset="0"/>
              </a:rPr>
              <a:t>coinmarketcap.com</a:t>
            </a:r>
            <a:r>
              <a:rPr lang="zh-CN" altLang="en-US" sz="2000" dirty="0">
                <a:latin typeface="Times New Roman" panose="02020603050405020304" pitchFamily="18" charset="0"/>
                <a:cs typeface="Times New Roman" panose="02020603050405020304" pitchFamily="18" charset="0"/>
              </a:rPr>
              <a:t>官方</a:t>
            </a:r>
            <a:r>
              <a:rPr lang="en-US" altLang="zh-CN" sz="2000" dirty="0">
                <a:latin typeface="Times New Roman" panose="02020603050405020304" pitchFamily="18" charset="0"/>
                <a:cs typeface="Times New Roman" panose="02020603050405020304" pitchFamily="18" charset="0"/>
              </a:rPr>
              <a:t>API</a:t>
            </a:r>
            <a:r>
              <a:rPr lang="zh-CN" altLang="en-US" sz="2000" dirty="0">
                <a:latin typeface="Times New Roman" panose="02020603050405020304" pitchFamily="18" charset="0"/>
                <a:cs typeface="Times New Roman" panose="02020603050405020304" pitchFamily="18" charset="0"/>
              </a:rPr>
              <a:t>获取的）</a:t>
            </a:r>
            <a:endParaRPr lang="en-US" altLang="zh-CN" sz="2000" dirty="0">
              <a:latin typeface="Times New Roman" panose="02020603050405020304" pitchFamily="18" charset="0"/>
              <a:cs typeface="Times New Roman" panose="02020603050405020304" pitchFamily="18" charset="0"/>
            </a:endParaRPr>
          </a:p>
          <a:p>
            <a:r>
              <a:rPr lang="zh-CN" altLang="en-US" sz="2000" u="sng" dirty="0">
                <a:latin typeface="Times New Roman" panose="02020603050405020304" pitchFamily="18" charset="0"/>
                <a:cs typeface="Times New Roman" panose="02020603050405020304" pitchFamily="18" charset="0"/>
              </a:rPr>
              <a:t>搜索频率数据：  </a:t>
            </a:r>
            <a:r>
              <a:rPr lang="zh-CN" altLang="en-US" sz="2000" dirty="0">
                <a:latin typeface="Times New Roman" panose="02020603050405020304" pitchFamily="18" charset="0"/>
                <a:cs typeface="Times New Roman" panose="02020603050405020304" pitchFamily="18" charset="0"/>
              </a:rPr>
              <a:t>通过</a:t>
            </a:r>
            <a:r>
              <a:rPr lang="en-US" altLang="zh-CN" sz="2000" dirty="0">
                <a:latin typeface="Times New Roman" panose="02020603050405020304" pitchFamily="18" charset="0"/>
                <a:cs typeface="Times New Roman" panose="02020603050405020304" pitchFamily="18" charset="0"/>
              </a:rPr>
              <a:t>Python</a:t>
            </a:r>
            <a:r>
              <a:rPr lang="zh-CN" altLang="en-US" sz="2000" dirty="0">
                <a:latin typeface="Times New Roman" panose="02020603050405020304" pitchFamily="18" charset="0"/>
                <a:cs typeface="Times New Roman" panose="02020603050405020304" pitchFamily="18" charset="0"/>
              </a:rPr>
              <a:t>模块</a:t>
            </a:r>
            <a:r>
              <a:rPr lang="en-US" altLang="zh-CN" sz="2000" dirty="0">
                <a:latin typeface="Times New Roman" panose="02020603050405020304" pitchFamily="18" charset="0"/>
                <a:cs typeface="Times New Roman" panose="02020603050405020304" pitchFamily="18" charset="0"/>
              </a:rPr>
              <a:t>Pytrends.2</a:t>
            </a:r>
            <a:r>
              <a:rPr lang="zh-CN" altLang="en-US" sz="2000" dirty="0">
                <a:latin typeface="Times New Roman" panose="02020603050405020304" pitchFamily="18" charset="0"/>
                <a:cs typeface="Times New Roman" panose="02020603050405020304" pitchFamily="18" charset="0"/>
              </a:rPr>
              <a:t>从谷歌</a:t>
            </a:r>
            <a:r>
              <a:rPr lang="en-US" altLang="zh-CN" sz="2000" dirty="0">
                <a:latin typeface="Times New Roman" panose="02020603050405020304" pitchFamily="18" charset="0"/>
                <a:cs typeface="Times New Roman" panose="02020603050405020304" pitchFamily="18" charset="0"/>
              </a:rPr>
              <a:t>Trends</a:t>
            </a:r>
            <a:r>
              <a:rPr lang="zh-CN" altLang="en-US" sz="2000" dirty="0">
                <a:latin typeface="Times New Roman" panose="02020603050405020304" pitchFamily="18" charset="0"/>
                <a:cs typeface="Times New Roman" panose="02020603050405020304" pitchFamily="18" charset="0"/>
              </a:rPr>
              <a:t>获得的</a:t>
            </a:r>
          </a:p>
        </p:txBody>
      </p:sp>
      <p:sp>
        <p:nvSpPr>
          <p:cNvPr id="6" name="内容占位符 5">
            <a:extLst>
              <a:ext uri="{FF2B5EF4-FFF2-40B4-BE49-F238E27FC236}">
                <a16:creationId xmlns:a16="http://schemas.microsoft.com/office/drawing/2014/main" id="{7D7A9668-4442-412E-A2EA-B89FB5927149}"/>
              </a:ext>
            </a:extLst>
          </p:cNvPr>
          <p:cNvSpPr>
            <a:spLocks noGrp="1"/>
          </p:cNvSpPr>
          <p:nvPr>
            <p:ph sz="half" idx="2"/>
          </p:nvPr>
        </p:nvSpPr>
        <p:spPr/>
        <p:txBody>
          <a:bodyPr/>
          <a:lstStyle/>
          <a:p>
            <a:r>
              <a:rPr lang="en-US" altLang="zh-CN" sz="2400" dirty="0"/>
              <a:t>Texts</a:t>
            </a:r>
          </a:p>
          <a:p>
            <a:pPr marL="0" indent="0">
              <a:buNone/>
            </a:pPr>
            <a:r>
              <a:rPr lang="en-US" altLang="zh-CN" dirty="0"/>
              <a:t> </a:t>
            </a:r>
            <a:endParaRPr lang="zh-CN" altLang="en-US" dirty="0"/>
          </a:p>
        </p:txBody>
      </p:sp>
      <p:sp>
        <p:nvSpPr>
          <p:cNvPr id="7" name="文本框 6">
            <a:extLst>
              <a:ext uri="{FF2B5EF4-FFF2-40B4-BE49-F238E27FC236}">
                <a16:creationId xmlns:a16="http://schemas.microsoft.com/office/drawing/2014/main" id="{7B067E6D-9BDE-4FD4-BF3A-EE6D36DD109B}"/>
              </a:ext>
            </a:extLst>
          </p:cNvPr>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Data</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11" name="图片 10">
            <a:extLst>
              <a:ext uri="{FF2B5EF4-FFF2-40B4-BE49-F238E27FC236}">
                <a16:creationId xmlns:a16="http://schemas.microsoft.com/office/drawing/2014/main" id="{720D262D-E138-4BC2-AF18-D729465D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755" y="2756302"/>
            <a:ext cx="5497205" cy="2489983"/>
          </a:xfrm>
          <a:prstGeom prst="rect">
            <a:avLst/>
          </a:prstGeom>
        </p:spPr>
      </p:pic>
    </p:spTree>
    <p:extLst>
      <p:ext uri="{BB962C8B-B14F-4D97-AF65-F5344CB8AC3E}">
        <p14:creationId xmlns:p14="http://schemas.microsoft.com/office/powerpoint/2010/main" val="131321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Methodology</a:t>
            </a:r>
            <a:endPar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04</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874440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79F7B96-2BED-43DD-B47E-3E5880440D3F}"/>
              </a:ext>
            </a:extLst>
          </p:cNvPr>
          <p:cNvSpPr txBox="1"/>
          <p:nvPr/>
        </p:nvSpPr>
        <p:spPr>
          <a:xfrm>
            <a:off x="3891069" y="110433"/>
            <a:ext cx="4353046" cy="461665"/>
          </a:xfrm>
          <a:prstGeom prst="rect">
            <a:avLst/>
          </a:prstGeom>
          <a:noFill/>
        </p:spPr>
        <p:txBody>
          <a:bodyPr wrap="square" rtlCol="0">
            <a:spAutoFit/>
          </a:bodyPr>
          <a:lstStyle/>
          <a:p>
            <a:pPr algn="ctr"/>
            <a:r>
              <a:rPr lang="en-US" altLang="zh-CN"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Methodology</a:t>
            </a:r>
            <a:endPar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7" name="文本框 6">
            <a:extLst>
              <a:ext uri="{FF2B5EF4-FFF2-40B4-BE49-F238E27FC236}">
                <a16:creationId xmlns:a16="http://schemas.microsoft.com/office/drawing/2014/main" id="{F9746D91-8FD1-4E35-A45B-8E6D5295A72C}"/>
              </a:ext>
            </a:extLst>
          </p:cNvPr>
          <p:cNvSpPr txBox="1"/>
          <p:nvPr/>
        </p:nvSpPr>
        <p:spPr>
          <a:xfrm>
            <a:off x="914400" y="2283932"/>
            <a:ext cx="10691446" cy="1754326"/>
          </a:xfrm>
          <a:prstGeom prst="rect">
            <a:avLst/>
          </a:prstGeom>
          <a:noFill/>
        </p:spPr>
        <p:txBody>
          <a:bodyPr wrap="square" rtlCol="0">
            <a:spAutoFit/>
          </a:bodyPr>
          <a:lstStyle/>
          <a:p>
            <a:r>
              <a:rPr lang="zh-CN" altLang="en-US" dirty="0"/>
              <a:t>目标是预测定向回报，这是用收盘价来计算的。</a:t>
            </a:r>
            <a:endParaRPr lang="en-US" altLang="zh-CN" dirty="0"/>
          </a:p>
          <a:p>
            <a:endParaRPr lang="en-US" altLang="zh-CN" dirty="0"/>
          </a:p>
          <a:p>
            <a:r>
              <a:rPr lang="zh-CN" altLang="en-US" dirty="0"/>
              <a:t>收盘价的上升运动对应的是正类，没有运动或下降运动被认为是负类。</a:t>
            </a:r>
            <a:endParaRPr lang="en-US" altLang="zh-CN" dirty="0"/>
          </a:p>
          <a:p>
            <a:endParaRPr lang="en-US" altLang="zh-CN" dirty="0"/>
          </a:p>
          <a:p>
            <a:r>
              <a:rPr lang="zh-CN" altLang="en-US" dirty="0"/>
              <a:t>数据集只有轻微的不平衡，</a:t>
            </a:r>
            <a:r>
              <a:rPr lang="en-US" altLang="zh-CN" dirty="0"/>
              <a:t>55.4%</a:t>
            </a:r>
            <a:r>
              <a:rPr lang="zh-CN" altLang="en-US" dirty="0"/>
              <a:t>的正方向和</a:t>
            </a:r>
            <a:r>
              <a:rPr lang="en-US" altLang="zh-CN" dirty="0"/>
              <a:t>44.6%</a:t>
            </a:r>
            <a:r>
              <a:rPr lang="zh-CN" altLang="en-US" dirty="0"/>
              <a:t>的负方向。</a:t>
            </a:r>
            <a:endParaRPr lang="en-US" altLang="zh-CN" dirty="0"/>
          </a:p>
          <a:p>
            <a:endParaRPr lang="zh-CN" altLang="en-US" dirty="0"/>
          </a:p>
        </p:txBody>
      </p:sp>
      <p:pic>
        <p:nvPicPr>
          <p:cNvPr id="9" name="图片 8">
            <a:extLst>
              <a:ext uri="{FF2B5EF4-FFF2-40B4-BE49-F238E27FC236}">
                <a16:creationId xmlns:a16="http://schemas.microsoft.com/office/drawing/2014/main" id="{DB6743DD-1830-44D8-9A92-9EE496441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086" y="1190196"/>
            <a:ext cx="9523828" cy="5096586"/>
          </a:xfrm>
          <a:prstGeom prst="rect">
            <a:avLst/>
          </a:prstGeom>
        </p:spPr>
      </p:pic>
    </p:spTree>
    <p:extLst>
      <p:ext uri="{BB962C8B-B14F-4D97-AF65-F5344CB8AC3E}">
        <p14:creationId xmlns:p14="http://schemas.microsoft.com/office/powerpoint/2010/main" val="394966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grpId="1" nodeType="clickEffect">
                                  <p:stCondLst>
                                    <p:cond delay="0"/>
                                  </p:stCondLst>
                                  <p:childTnLst>
                                    <p:anim calcmode="lin" valueType="num">
                                      <p:cBhvr>
                                        <p:cTn id="13" dur="2000"/>
                                        <p:tgtEl>
                                          <p:spTgt spid="7"/>
                                        </p:tgtEl>
                                        <p:attrNameLst>
                                          <p:attrName>ppt_w</p:attrName>
                                        </p:attrNameLst>
                                      </p:cBhvr>
                                      <p:tavLst>
                                        <p:tav tm="0">
                                          <p:val>
                                            <p:strVal val="ppt_w"/>
                                          </p:val>
                                        </p:tav>
                                        <p:tav tm="100000">
                                          <p:val>
                                            <p:strVal val="ppt_w*0.70"/>
                                          </p:val>
                                        </p:tav>
                                      </p:tavLst>
                                    </p:anim>
                                    <p:anim calcmode="lin" valueType="num">
                                      <p:cBhvr>
                                        <p:cTn id="14" dur="2000"/>
                                        <p:tgtEl>
                                          <p:spTgt spid="7"/>
                                        </p:tgtEl>
                                        <p:attrNameLst>
                                          <p:attrName>ppt_h</p:attrName>
                                        </p:attrNameLst>
                                      </p:cBhvr>
                                      <p:tavLst>
                                        <p:tav tm="0">
                                          <p:val>
                                            <p:strVal val="ppt_h"/>
                                          </p:val>
                                        </p:tav>
                                        <p:tav tm="100000">
                                          <p:val>
                                            <p:strVal val="ppt_h"/>
                                          </p:val>
                                        </p:tav>
                                      </p:tavLst>
                                    </p:anim>
                                    <p:animEffect transition="out" filter="fade">
                                      <p:cBhvr>
                                        <p:cTn id="15" dur="2000"/>
                                        <p:tgtEl>
                                          <p:spTgt spid="7"/>
                                        </p:tgtEl>
                                      </p:cBhvr>
                                    </p:animEffect>
                                    <p:set>
                                      <p:cBhvr>
                                        <p:cTn id="16" dur="1" fill="hold">
                                          <p:stCondLst>
                                            <p:cond delay="1999"/>
                                          </p:stCondLst>
                                        </p:cTn>
                                        <p:tgtEl>
                                          <p:spTgt spid="7"/>
                                        </p:tgtEl>
                                        <p:attrNameLst>
                                          <p:attrName>style.visibility</p:attrName>
                                        </p:attrNameLst>
                                      </p:cBhvr>
                                      <p:to>
                                        <p:strVal val="hidden"/>
                                      </p:to>
                                    </p:set>
                                  </p:childTnLst>
                                </p:cTn>
                              </p:par>
                            </p:childTnLst>
                          </p:cTn>
                        </p:par>
                        <p:par>
                          <p:cTn id="17" fill="hold">
                            <p:stCondLst>
                              <p:cond delay="2000"/>
                            </p:stCondLst>
                            <p:childTnLst>
                              <p:par>
                                <p:cTn id="18" presetID="2" presetClass="entr" presetSubtype="4"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500" fill="hold"/>
                                        <p:tgtEl>
                                          <p:spTgt spid="9"/>
                                        </p:tgtEl>
                                        <p:attrNameLst>
                                          <p:attrName>ppt_x</p:attrName>
                                        </p:attrNameLst>
                                      </p:cBhvr>
                                      <p:tavLst>
                                        <p:tav tm="0">
                                          <p:val>
                                            <p:strVal val="#ppt_x"/>
                                          </p:val>
                                        </p:tav>
                                        <p:tav tm="100000">
                                          <p:val>
                                            <p:strVal val="#ppt_x"/>
                                          </p:val>
                                        </p:tav>
                                      </p:tavLst>
                                    </p:anim>
                                    <p:anim calcmode="lin" valueType="num">
                                      <p:cBhvr additive="base">
                                        <p:cTn id="2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3" name="组合 2"/>
          <p:cNvGrpSpPr/>
          <p:nvPr/>
        </p:nvGrpSpPr>
        <p:grpSpPr>
          <a:xfrm>
            <a:off x="6067592" y="978175"/>
            <a:ext cx="5472965" cy="5401993"/>
            <a:chOff x="5640511" y="0"/>
            <a:chExt cx="5472965" cy="5401993"/>
          </a:xfrm>
        </p:grpSpPr>
        <p:cxnSp>
          <p:nvCxnSpPr>
            <p:cNvPr id="2" name="直接连接符 1"/>
            <p:cNvCxnSpPr/>
            <p:nvPr/>
          </p:nvCxnSpPr>
          <p:spPr>
            <a:xfrm>
              <a:off x="6541478" y="0"/>
              <a:ext cx="0" cy="2074862"/>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8370277" y="0"/>
              <a:ext cx="0" cy="3601329"/>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0213144" y="0"/>
              <a:ext cx="0" cy="2546252"/>
            </a:xfrm>
            <a:prstGeom prst="line">
              <a:avLst/>
            </a:prstGeom>
            <a:ln w="28575">
              <a:solidFill>
                <a:srgbClr val="3A3A3A"/>
              </a:solidFill>
            </a:ln>
          </p:spPr>
          <p:style>
            <a:lnRef idx="1">
              <a:schemeClr val="accent1"/>
            </a:lnRef>
            <a:fillRef idx="0">
              <a:schemeClr val="accent1"/>
            </a:fillRef>
            <a:effectRef idx="0">
              <a:schemeClr val="accent1"/>
            </a:effectRef>
            <a:fontRef idx="minor">
              <a:schemeClr val="tx1"/>
            </a:fontRef>
          </p:style>
        </p:cxnSp>
        <p:sp>
          <p:nvSpPr>
            <p:cNvPr id="10" name="同心圆 9"/>
            <p:cNvSpPr/>
            <p:nvPr/>
          </p:nvSpPr>
          <p:spPr>
            <a:xfrm>
              <a:off x="5641146" y="2074862"/>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4" name="同心圆 13"/>
            <p:cNvSpPr/>
            <p:nvPr/>
          </p:nvSpPr>
          <p:spPr>
            <a:xfrm>
              <a:off x="7469945" y="3601329"/>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5" name="同心圆 14"/>
            <p:cNvSpPr/>
            <p:nvPr/>
          </p:nvSpPr>
          <p:spPr>
            <a:xfrm>
              <a:off x="9312812" y="2546252"/>
              <a:ext cx="1800664" cy="1800664"/>
            </a:xfrm>
            <a:prstGeom prst="donut">
              <a:avLst>
                <a:gd name="adj" fmla="val 12500"/>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6" name="空心弧 5"/>
            <p:cNvSpPr/>
            <p:nvPr/>
          </p:nvSpPr>
          <p:spPr>
            <a:xfrm>
              <a:off x="5640511" y="2066607"/>
              <a:ext cx="1800664" cy="1800664"/>
            </a:xfrm>
            <a:prstGeom prst="blockArc">
              <a:avLst>
                <a:gd name="adj1" fmla="val 10795232"/>
                <a:gd name="adj2" fmla="val 512995"/>
                <a:gd name="adj3" fmla="val 12460"/>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0" name="空心弧 19"/>
            <p:cNvSpPr/>
            <p:nvPr/>
          </p:nvSpPr>
          <p:spPr>
            <a:xfrm rot="12289424">
              <a:off x="9312176" y="2537997"/>
              <a:ext cx="1800664" cy="1800664"/>
            </a:xfrm>
            <a:prstGeom prst="blockArc">
              <a:avLst>
                <a:gd name="adj1" fmla="val 10795232"/>
                <a:gd name="adj2" fmla="val 16106589"/>
                <a:gd name="adj3" fmla="val 12596"/>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空心弧 20"/>
            <p:cNvSpPr/>
            <p:nvPr/>
          </p:nvSpPr>
          <p:spPr>
            <a:xfrm rot="3433786">
              <a:off x="7469310" y="3593074"/>
              <a:ext cx="1800664" cy="1800664"/>
            </a:xfrm>
            <a:prstGeom prst="blockArc">
              <a:avLst>
                <a:gd name="adj1" fmla="val 10795232"/>
                <a:gd name="adj2" fmla="val 20381218"/>
                <a:gd name="adj3" fmla="val 12377"/>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5" name="KSO_Shape"/>
            <p:cNvSpPr/>
            <p:nvPr/>
          </p:nvSpPr>
          <p:spPr bwMode="auto">
            <a:xfrm>
              <a:off x="9897813" y="3255777"/>
              <a:ext cx="630660" cy="418162"/>
            </a:xfrm>
            <a:custGeom>
              <a:avLst/>
              <a:gdLst>
                <a:gd name="T0" fmla="*/ 292563706 w 6176"/>
                <a:gd name="T1" fmla="*/ 94836 h 4867"/>
                <a:gd name="T2" fmla="*/ 308833011 w 6176"/>
                <a:gd name="T3" fmla="*/ 10908958 h 4867"/>
                <a:gd name="T4" fmla="*/ 311211793 w 6176"/>
                <a:gd name="T5" fmla="*/ 392245233 h 4867"/>
                <a:gd name="T6" fmla="*/ 296655015 w 6176"/>
                <a:gd name="T7" fmla="*/ 408181752 h 4867"/>
                <a:gd name="T8" fmla="*/ 276960350 w 6176"/>
                <a:gd name="T9" fmla="*/ 404387372 h 4867"/>
                <a:gd name="T10" fmla="*/ 41862807 w 6176"/>
                <a:gd name="T11" fmla="*/ 298239259 h 4867"/>
                <a:gd name="T12" fmla="*/ 16649934 w 6176"/>
                <a:gd name="T13" fmla="*/ 281164395 h 4867"/>
                <a:gd name="T14" fmla="*/ 1236893 w 6176"/>
                <a:gd name="T15" fmla="*/ 251188700 h 4867"/>
                <a:gd name="T16" fmla="*/ 1902841 w 6176"/>
                <a:gd name="T17" fmla="*/ 155475362 h 4867"/>
                <a:gd name="T18" fmla="*/ 18648087 w 6176"/>
                <a:gd name="T19" fmla="*/ 126258359 h 4867"/>
                <a:gd name="T20" fmla="*/ 39959966 w 6176"/>
                <a:gd name="T21" fmla="*/ 112314020 h 4867"/>
                <a:gd name="T22" fmla="*/ 473334819 w 6176"/>
                <a:gd name="T23" fmla="*/ 233639653 h 4867"/>
                <a:gd name="T24" fmla="*/ 501877740 w 6176"/>
                <a:gd name="T25" fmla="*/ 237339197 h 4867"/>
                <a:gd name="T26" fmla="*/ 530230038 w 6176"/>
                <a:gd name="T27" fmla="*/ 248817174 h 4867"/>
                <a:gd name="T28" fmla="*/ 554111014 w 6176"/>
                <a:gd name="T29" fmla="*/ 267125219 h 4867"/>
                <a:gd name="T30" fmla="*/ 571046267 w 6176"/>
                <a:gd name="T31" fmla="*/ 288563482 h 4867"/>
                <a:gd name="T32" fmla="*/ 583319883 w 6176"/>
                <a:gd name="T33" fmla="*/ 316547304 h 4867"/>
                <a:gd name="T34" fmla="*/ 587601198 w 6176"/>
                <a:gd name="T35" fmla="*/ 347756180 h 4867"/>
                <a:gd name="T36" fmla="*/ 583985831 w 6176"/>
                <a:gd name="T37" fmla="*/ 376214185 h 4867"/>
                <a:gd name="T38" fmla="*/ 572473475 w 6176"/>
                <a:gd name="T39" fmla="*/ 404482209 h 4867"/>
                <a:gd name="T40" fmla="*/ 554111014 w 6176"/>
                <a:gd name="T41" fmla="*/ 428386834 h 4867"/>
                <a:gd name="T42" fmla="*/ 532513509 w 6176"/>
                <a:gd name="T43" fmla="*/ 445177189 h 4867"/>
                <a:gd name="T44" fmla="*/ 504636844 w 6176"/>
                <a:gd name="T45" fmla="*/ 457414165 h 4867"/>
                <a:gd name="T46" fmla="*/ 473334819 w 6176"/>
                <a:gd name="T47" fmla="*/ 461682727 h 4867"/>
                <a:gd name="T48" fmla="*/ 444601892 w 6176"/>
                <a:gd name="T49" fmla="*/ 458172856 h 4867"/>
                <a:gd name="T50" fmla="*/ 416439601 w 6176"/>
                <a:gd name="T51" fmla="*/ 446600043 h 4867"/>
                <a:gd name="T52" fmla="*/ 392463621 w 6176"/>
                <a:gd name="T53" fmla="*/ 428386834 h 4867"/>
                <a:gd name="T54" fmla="*/ 375528060 w 6176"/>
                <a:gd name="T55" fmla="*/ 406758898 h 4867"/>
                <a:gd name="T56" fmla="*/ 363254752 w 6176"/>
                <a:gd name="T57" fmla="*/ 378965057 h 4867"/>
                <a:gd name="T58" fmla="*/ 358878126 w 6176"/>
                <a:gd name="T59" fmla="*/ 347756180 h 4867"/>
                <a:gd name="T60" fmla="*/ 362588804 w 6176"/>
                <a:gd name="T61" fmla="*/ 319298176 h 4867"/>
                <a:gd name="T62" fmla="*/ 374101161 w 6176"/>
                <a:gd name="T63" fmla="*/ 291029844 h 4867"/>
                <a:gd name="T64" fmla="*/ 392463621 w 6176"/>
                <a:gd name="T65" fmla="*/ 267125219 h 4867"/>
                <a:gd name="T66" fmla="*/ 413965815 w 6176"/>
                <a:gd name="T67" fmla="*/ 250240336 h 4867"/>
                <a:gd name="T68" fmla="*/ 442032795 w 6176"/>
                <a:gd name="T69" fmla="*/ 238003360 h 4867"/>
                <a:gd name="T70" fmla="*/ 473334819 w 6176"/>
                <a:gd name="T71" fmla="*/ 233639653 h 4867"/>
                <a:gd name="T72" fmla="*/ 470195086 w 6176"/>
                <a:gd name="T73" fmla="*/ 424877271 h 4867"/>
                <a:gd name="T74" fmla="*/ 506825003 w 6176"/>
                <a:gd name="T75" fmla="*/ 417288203 h 4867"/>
                <a:gd name="T76" fmla="*/ 535272613 w 6176"/>
                <a:gd name="T77" fmla="*/ 393858068 h 4867"/>
                <a:gd name="T78" fmla="*/ 550305333 w 6176"/>
                <a:gd name="T79" fmla="*/ 355534613 h 4867"/>
                <a:gd name="T80" fmla="*/ 544596810 w 6176"/>
                <a:gd name="T81" fmla="*/ 317590813 h 4867"/>
                <a:gd name="T82" fmla="*/ 418437445 w 6176"/>
                <a:gd name="T83" fmla="*/ 402110683 h 4867"/>
                <a:gd name="T84" fmla="*/ 473334819 w 6176"/>
                <a:gd name="T85" fmla="*/ 270540254 h 4867"/>
                <a:gd name="T86" fmla="*/ 433089535 w 6176"/>
                <a:gd name="T87" fmla="*/ 281638884 h 4867"/>
                <a:gd name="T88" fmla="*/ 407020400 w 6176"/>
                <a:gd name="T89" fmla="*/ 307630527 h 4867"/>
                <a:gd name="T90" fmla="*/ 395888673 w 6176"/>
                <a:gd name="T91" fmla="*/ 347756180 h 4867"/>
                <a:gd name="T92" fmla="*/ 405212562 w 6176"/>
                <a:gd name="T93" fmla="*/ 384466800 h 4867"/>
                <a:gd name="T94" fmla="*/ 320155053 w 6176"/>
                <a:gd name="T95" fmla="*/ 349084198 h 4867"/>
                <a:gd name="T96" fmla="*/ 288567710 w 6176"/>
                <a:gd name="T97" fmla="*/ 91349939 h 4867"/>
                <a:gd name="T98" fmla="*/ 285237661 w 6176"/>
                <a:gd name="T99" fmla="*/ 71809020 h 4867"/>
                <a:gd name="T100" fmla="*/ 265067363 w 6176"/>
                <a:gd name="T101" fmla="*/ 63935443 h 4867"/>
                <a:gd name="T102" fmla="*/ 168783123 w 6176"/>
                <a:gd name="T103" fmla="*/ 137167317 h 4867"/>
                <a:gd name="T104" fmla="*/ 169163753 w 6176"/>
                <a:gd name="T105" fmla="*/ 158605580 h 4867"/>
                <a:gd name="T106" fmla="*/ 186479636 w 6176"/>
                <a:gd name="T107" fmla="*/ 168565866 h 4867"/>
                <a:gd name="T108" fmla="*/ 63935946 w 6176"/>
                <a:gd name="T109" fmla="*/ 149878475 h 4867"/>
                <a:gd name="T110" fmla="*/ 48617907 w 6176"/>
                <a:gd name="T111" fmla="*/ 156234054 h 4867"/>
                <a:gd name="T112" fmla="*/ 42338440 w 6176"/>
                <a:gd name="T113" fmla="*/ 238287869 h 4867"/>
                <a:gd name="T114" fmla="*/ 51852644 w 6176"/>
                <a:gd name="T115" fmla="*/ 256121424 h 486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6176" h="4867">
                  <a:moveTo>
                    <a:pt x="1587" y="1134"/>
                  </a:moveTo>
                  <a:lnTo>
                    <a:pt x="2912" y="51"/>
                  </a:lnTo>
                  <a:lnTo>
                    <a:pt x="2930" y="38"/>
                  </a:lnTo>
                  <a:lnTo>
                    <a:pt x="2949" y="26"/>
                  </a:lnTo>
                  <a:lnTo>
                    <a:pt x="2968" y="17"/>
                  </a:lnTo>
                  <a:lnTo>
                    <a:pt x="2989" y="10"/>
                  </a:lnTo>
                  <a:lnTo>
                    <a:pt x="3010" y="5"/>
                  </a:lnTo>
                  <a:lnTo>
                    <a:pt x="3032" y="1"/>
                  </a:lnTo>
                  <a:lnTo>
                    <a:pt x="3053" y="0"/>
                  </a:lnTo>
                  <a:lnTo>
                    <a:pt x="3075" y="1"/>
                  </a:lnTo>
                  <a:lnTo>
                    <a:pt x="3095" y="5"/>
                  </a:lnTo>
                  <a:lnTo>
                    <a:pt x="3116" y="10"/>
                  </a:lnTo>
                  <a:lnTo>
                    <a:pt x="3137" y="17"/>
                  </a:lnTo>
                  <a:lnTo>
                    <a:pt x="3156" y="26"/>
                  </a:lnTo>
                  <a:lnTo>
                    <a:pt x="3174" y="38"/>
                  </a:lnTo>
                  <a:lnTo>
                    <a:pt x="3192" y="51"/>
                  </a:lnTo>
                  <a:lnTo>
                    <a:pt x="3208" y="66"/>
                  </a:lnTo>
                  <a:lnTo>
                    <a:pt x="3225" y="83"/>
                  </a:lnTo>
                  <a:lnTo>
                    <a:pt x="3236" y="98"/>
                  </a:lnTo>
                  <a:lnTo>
                    <a:pt x="3246" y="115"/>
                  </a:lnTo>
                  <a:lnTo>
                    <a:pt x="3255" y="132"/>
                  </a:lnTo>
                  <a:lnTo>
                    <a:pt x="3262" y="149"/>
                  </a:lnTo>
                  <a:lnTo>
                    <a:pt x="3267" y="168"/>
                  </a:lnTo>
                  <a:lnTo>
                    <a:pt x="3272" y="186"/>
                  </a:lnTo>
                  <a:lnTo>
                    <a:pt x="3274" y="205"/>
                  </a:lnTo>
                  <a:lnTo>
                    <a:pt x="3275" y="223"/>
                  </a:lnTo>
                  <a:lnTo>
                    <a:pt x="3275" y="4090"/>
                  </a:lnTo>
                  <a:lnTo>
                    <a:pt x="3274" y="4113"/>
                  </a:lnTo>
                  <a:lnTo>
                    <a:pt x="3271" y="4135"/>
                  </a:lnTo>
                  <a:lnTo>
                    <a:pt x="3264" y="4157"/>
                  </a:lnTo>
                  <a:lnTo>
                    <a:pt x="3257" y="4177"/>
                  </a:lnTo>
                  <a:lnTo>
                    <a:pt x="3248" y="4196"/>
                  </a:lnTo>
                  <a:lnTo>
                    <a:pt x="3236" y="4214"/>
                  </a:lnTo>
                  <a:lnTo>
                    <a:pt x="3223" y="4232"/>
                  </a:lnTo>
                  <a:lnTo>
                    <a:pt x="3210" y="4248"/>
                  </a:lnTo>
                  <a:lnTo>
                    <a:pt x="3193" y="4263"/>
                  </a:lnTo>
                  <a:lnTo>
                    <a:pt x="3176" y="4274"/>
                  </a:lnTo>
                  <a:lnTo>
                    <a:pt x="3158" y="4286"/>
                  </a:lnTo>
                  <a:lnTo>
                    <a:pt x="3139" y="4296"/>
                  </a:lnTo>
                  <a:lnTo>
                    <a:pt x="3118" y="4303"/>
                  </a:lnTo>
                  <a:lnTo>
                    <a:pt x="3097" y="4309"/>
                  </a:lnTo>
                  <a:lnTo>
                    <a:pt x="3075" y="4312"/>
                  </a:lnTo>
                  <a:lnTo>
                    <a:pt x="3052" y="4313"/>
                  </a:lnTo>
                  <a:lnTo>
                    <a:pt x="3029" y="4312"/>
                  </a:lnTo>
                  <a:lnTo>
                    <a:pt x="3007" y="4309"/>
                  </a:lnTo>
                  <a:lnTo>
                    <a:pt x="2986" y="4303"/>
                  </a:lnTo>
                  <a:lnTo>
                    <a:pt x="2965" y="4296"/>
                  </a:lnTo>
                  <a:lnTo>
                    <a:pt x="2946" y="4286"/>
                  </a:lnTo>
                  <a:lnTo>
                    <a:pt x="2928" y="4275"/>
                  </a:lnTo>
                  <a:lnTo>
                    <a:pt x="2911" y="4263"/>
                  </a:lnTo>
                  <a:lnTo>
                    <a:pt x="2894" y="4248"/>
                  </a:lnTo>
                  <a:lnTo>
                    <a:pt x="1613" y="3184"/>
                  </a:lnTo>
                  <a:lnTo>
                    <a:pt x="672" y="3184"/>
                  </a:lnTo>
                  <a:lnTo>
                    <a:pt x="636" y="3183"/>
                  </a:lnTo>
                  <a:lnTo>
                    <a:pt x="603" y="3181"/>
                  </a:lnTo>
                  <a:lnTo>
                    <a:pt x="569" y="3177"/>
                  </a:lnTo>
                  <a:lnTo>
                    <a:pt x="536" y="3171"/>
                  </a:lnTo>
                  <a:lnTo>
                    <a:pt x="504" y="3163"/>
                  </a:lnTo>
                  <a:lnTo>
                    <a:pt x="471" y="3154"/>
                  </a:lnTo>
                  <a:lnTo>
                    <a:pt x="440" y="3144"/>
                  </a:lnTo>
                  <a:lnTo>
                    <a:pt x="410" y="3131"/>
                  </a:lnTo>
                  <a:lnTo>
                    <a:pt x="380" y="3118"/>
                  </a:lnTo>
                  <a:lnTo>
                    <a:pt x="351" y="3103"/>
                  </a:lnTo>
                  <a:lnTo>
                    <a:pt x="324" y="3087"/>
                  </a:lnTo>
                  <a:lnTo>
                    <a:pt x="296" y="3069"/>
                  </a:lnTo>
                  <a:lnTo>
                    <a:pt x="270" y="3050"/>
                  </a:lnTo>
                  <a:lnTo>
                    <a:pt x="244" y="3030"/>
                  </a:lnTo>
                  <a:lnTo>
                    <a:pt x="220" y="3009"/>
                  </a:lnTo>
                  <a:lnTo>
                    <a:pt x="196" y="2987"/>
                  </a:lnTo>
                  <a:lnTo>
                    <a:pt x="175" y="2964"/>
                  </a:lnTo>
                  <a:lnTo>
                    <a:pt x="153" y="2939"/>
                  </a:lnTo>
                  <a:lnTo>
                    <a:pt x="133" y="2913"/>
                  </a:lnTo>
                  <a:lnTo>
                    <a:pt x="115" y="2888"/>
                  </a:lnTo>
                  <a:lnTo>
                    <a:pt x="97" y="2860"/>
                  </a:lnTo>
                  <a:lnTo>
                    <a:pt x="80" y="2832"/>
                  </a:lnTo>
                  <a:lnTo>
                    <a:pt x="66" y="2803"/>
                  </a:lnTo>
                  <a:lnTo>
                    <a:pt x="52" y="2773"/>
                  </a:lnTo>
                  <a:lnTo>
                    <a:pt x="41" y="2743"/>
                  </a:lnTo>
                  <a:lnTo>
                    <a:pt x="30" y="2712"/>
                  </a:lnTo>
                  <a:lnTo>
                    <a:pt x="20" y="2680"/>
                  </a:lnTo>
                  <a:lnTo>
                    <a:pt x="13" y="2648"/>
                  </a:lnTo>
                  <a:lnTo>
                    <a:pt x="7" y="2614"/>
                  </a:lnTo>
                  <a:lnTo>
                    <a:pt x="3" y="2581"/>
                  </a:lnTo>
                  <a:lnTo>
                    <a:pt x="0" y="2547"/>
                  </a:lnTo>
                  <a:lnTo>
                    <a:pt x="0" y="2512"/>
                  </a:lnTo>
                  <a:lnTo>
                    <a:pt x="0" y="1806"/>
                  </a:lnTo>
                  <a:lnTo>
                    <a:pt x="0" y="1772"/>
                  </a:lnTo>
                  <a:lnTo>
                    <a:pt x="3" y="1738"/>
                  </a:lnTo>
                  <a:lnTo>
                    <a:pt x="7" y="1704"/>
                  </a:lnTo>
                  <a:lnTo>
                    <a:pt x="13" y="1671"/>
                  </a:lnTo>
                  <a:lnTo>
                    <a:pt x="20" y="1639"/>
                  </a:lnTo>
                  <a:lnTo>
                    <a:pt x="30" y="1607"/>
                  </a:lnTo>
                  <a:lnTo>
                    <a:pt x="41" y="1576"/>
                  </a:lnTo>
                  <a:lnTo>
                    <a:pt x="52" y="1545"/>
                  </a:lnTo>
                  <a:lnTo>
                    <a:pt x="66" y="1516"/>
                  </a:lnTo>
                  <a:lnTo>
                    <a:pt x="80" y="1487"/>
                  </a:lnTo>
                  <a:lnTo>
                    <a:pt x="97" y="1458"/>
                  </a:lnTo>
                  <a:lnTo>
                    <a:pt x="115" y="1431"/>
                  </a:lnTo>
                  <a:lnTo>
                    <a:pt x="133" y="1404"/>
                  </a:lnTo>
                  <a:lnTo>
                    <a:pt x="153" y="1380"/>
                  </a:lnTo>
                  <a:lnTo>
                    <a:pt x="175" y="1355"/>
                  </a:lnTo>
                  <a:lnTo>
                    <a:pt x="196" y="1331"/>
                  </a:lnTo>
                  <a:lnTo>
                    <a:pt x="212" y="1318"/>
                  </a:lnTo>
                  <a:lnTo>
                    <a:pt x="235" y="1297"/>
                  </a:lnTo>
                  <a:lnTo>
                    <a:pt x="259" y="1277"/>
                  </a:lnTo>
                  <a:lnTo>
                    <a:pt x="284" y="1259"/>
                  </a:lnTo>
                  <a:lnTo>
                    <a:pt x="310" y="1241"/>
                  </a:lnTo>
                  <a:lnTo>
                    <a:pt x="336" y="1225"/>
                  </a:lnTo>
                  <a:lnTo>
                    <a:pt x="363" y="1210"/>
                  </a:lnTo>
                  <a:lnTo>
                    <a:pt x="391" y="1196"/>
                  </a:lnTo>
                  <a:lnTo>
                    <a:pt x="420" y="1184"/>
                  </a:lnTo>
                  <a:lnTo>
                    <a:pt x="450" y="1172"/>
                  </a:lnTo>
                  <a:lnTo>
                    <a:pt x="480" y="1162"/>
                  </a:lnTo>
                  <a:lnTo>
                    <a:pt x="510" y="1154"/>
                  </a:lnTo>
                  <a:lnTo>
                    <a:pt x="542" y="1147"/>
                  </a:lnTo>
                  <a:lnTo>
                    <a:pt x="573" y="1142"/>
                  </a:lnTo>
                  <a:lnTo>
                    <a:pt x="605" y="1137"/>
                  </a:lnTo>
                  <a:lnTo>
                    <a:pt x="639" y="1135"/>
                  </a:lnTo>
                  <a:lnTo>
                    <a:pt x="672" y="1134"/>
                  </a:lnTo>
                  <a:lnTo>
                    <a:pt x="1587" y="1134"/>
                  </a:lnTo>
                  <a:close/>
                  <a:moveTo>
                    <a:pt x="4975" y="2463"/>
                  </a:moveTo>
                  <a:lnTo>
                    <a:pt x="4975" y="2463"/>
                  </a:lnTo>
                  <a:lnTo>
                    <a:pt x="5006" y="2464"/>
                  </a:lnTo>
                  <a:lnTo>
                    <a:pt x="5036" y="2465"/>
                  </a:lnTo>
                  <a:lnTo>
                    <a:pt x="5067" y="2467"/>
                  </a:lnTo>
                  <a:lnTo>
                    <a:pt x="5097" y="2470"/>
                  </a:lnTo>
                  <a:lnTo>
                    <a:pt x="5128" y="2473"/>
                  </a:lnTo>
                  <a:lnTo>
                    <a:pt x="5158" y="2477"/>
                  </a:lnTo>
                  <a:lnTo>
                    <a:pt x="5187" y="2482"/>
                  </a:lnTo>
                  <a:lnTo>
                    <a:pt x="5217" y="2488"/>
                  </a:lnTo>
                  <a:lnTo>
                    <a:pt x="5246" y="2494"/>
                  </a:lnTo>
                  <a:lnTo>
                    <a:pt x="5275" y="2502"/>
                  </a:lnTo>
                  <a:lnTo>
                    <a:pt x="5304" y="2509"/>
                  </a:lnTo>
                  <a:lnTo>
                    <a:pt x="5331" y="2518"/>
                  </a:lnTo>
                  <a:lnTo>
                    <a:pt x="5360" y="2526"/>
                  </a:lnTo>
                  <a:lnTo>
                    <a:pt x="5387" y="2536"/>
                  </a:lnTo>
                  <a:lnTo>
                    <a:pt x="5415" y="2547"/>
                  </a:lnTo>
                  <a:lnTo>
                    <a:pt x="5442" y="2558"/>
                  </a:lnTo>
                  <a:lnTo>
                    <a:pt x="5469" y="2569"/>
                  </a:lnTo>
                  <a:lnTo>
                    <a:pt x="5495" y="2582"/>
                  </a:lnTo>
                  <a:lnTo>
                    <a:pt x="5521" y="2595"/>
                  </a:lnTo>
                  <a:lnTo>
                    <a:pt x="5547" y="2609"/>
                  </a:lnTo>
                  <a:lnTo>
                    <a:pt x="5573" y="2623"/>
                  </a:lnTo>
                  <a:lnTo>
                    <a:pt x="5597" y="2638"/>
                  </a:lnTo>
                  <a:lnTo>
                    <a:pt x="5622" y="2653"/>
                  </a:lnTo>
                  <a:lnTo>
                    <a:pt x="5647" y="2669"/>
                  </a:lnTo>
                  <a:lnTo>
                    <a:pt x="5670" y="2685"/>
                  </a:lnTo>
                  <a:lnTo>
                    <a:pt x="5694" y="2702"/>
                  </a:lnTo>
                  <a:lnTo>
                    <a:pt x="5716" y="2720"/>
                  </a:lnTo>
                  <a:lnTo>
                    <a:pt x="5739" y="2738"/>
                  </a:lnTo>
                  <a:lnTo>
                    <a:pt x="5761" y="2757"/>
                  </a:lnTo>
                  <a:lnTo>
                    <a:pt x="5783" y="2776"/>
                  </a:lnTo>
                  <a:lnTo>
                    <a:pt x="5804" y="2795"/>
                  </a:lnTo>
                  <a:lnTo>
                    <a:pt x="5824" y="2816"/>
                  </a:lnTo>
                  <a:lnTo>
                    <a:pt x="5845" y="2836"/>
                  </a:lnTo>
                  <a:lnTo>
                    <a:pt x="5864" y="2858"/>
                  </a:lnTo>
                  <a:lnTo>
                    <a:pt x="5883" y="2879"/>
                  </a:lnTo>
                  <a:lnTo>
                    <a:pt x="5902" y="2900"/>
                  </a:lnTo>
                  <a:lnTo>
                    <a:pt x="5920" y="2923"/>
                  </a:lnTo>
                  <a:lnTo>
                    <a:pt x="5938" y="2947"/>
                  </a:lnTo>
                  <a:lnTo>
                    <a:pt x="5954" y="2970"/>
                  </a:lnTo>
                  <a:lnTo>
                    <a:pt x="5971" y="2994"/>
                  </a:lnTo>
                  <a:lnTo>
                    <a:pt x="5987" y="3017"/>
                  </a:lnTo>
                  <a:lnTo>
                    <a:pt x="6002" y="3042"/>
                  </a:lnTo>
                  <a:lnTo>
                    <a:pt x="6017" y="3068"/>
                  </a:lnTo>
                  <a:lnTo>
                    <a:pt x="6031" y="3092"/>
                  </a:lnTo>
                  <a:lnTo>
                    <a:pt x="6045" y="3118"/>
                  </a:lnTo>
                  <a:lnTo>
                    <a:pt x="6058" y="3145"/>
                  </a:lnTo>
                  <a:lnTo>
                    <a:pt x="6070" y="3171"/>
                  </a:lnTo>
                  <a:lnTo>
                    <a:pt x="6082" y="3197"/>
                  </a:lnTo>
                  <a:lnTo>
                    <a:pt x="6093" y="3225"/>
                  </a:lnTo>
                  <a:lnTo>
                    <a:pt x="6103" y="3252"/>
                  </a:lnTo>
                  <a:lnTo>
                    <a:pt x="6113" y="3280"/>
                  </a:lnTo>
                  <a:lnTo>
                    <a:pt x="6122" y="3308"/>
                  </a:lnTo>
                  <a:lnTo>
                    <a:pt x="6131" y="3337"/>
                  </a:lnTo>
                  <a:lnTo>
                    <a:pt x="6138" y="3366"/>
                  </a:lnTo>
                  <a:lnTo>
                    <a:pt x="6146" y="3395"/>
                  </a:lnTo>
                  <a:lnTo>
                    <a:pt x="6152" y="3423"/>
                  </a:lnTo>
                  <a:lnTo>
                    <a:pt x="6158" y="3452"/>
                  </a:lnTo>
                  <a:lnTo>
                    <a:pt x="6163" y="3482"/>
                  </a:lnTo>
                  <a:lnTo>
                    <a:pt x="6166" y="3512"/>
                  </a:lnTo>
                  <a:lnTo>
                    <a:pt x="6171" y="3542"/>
                  </a:lnTo>
                  <a:lnTo>
                    <a:pt x="6173" y="3574"/>
                  </a:lnTo>
                  <a:lnTo>
                    <a:pt x="6175" y="3604"/>
                  </a:lnTo>
                  <a:lnTo>
                    <a:pt x="6176" y="3635"/>
                  </a:lnTo>
                  <a:lnTo>
                    <a:pt x="6176" y="3666"/>
                  </a:lnTo>
                  <a:lnTo>
                    <a:pt x="6176" y="3697"/>
                  </a:lnTo>
                  <a:lnTo>
                    <a:pt x="6175" y="3727"/>
                  </a:lnTo>
                  <a:lnTo>
                    <a:pt x="6173" y="3758"/>
                  </a:lnTo>
                  <a:lnTo>
                    <a:pt x="6171" y="3788"/>
                  </a:lnTo>
                  <a:lnTo>
                    <a:pt x="6166" y="3819"/>
                  </a:lnTo>
                  <a:lnTo>
                    <a:pt x="6163" y="3849"/>
                  </a:lnTo>
                  <a:lnTo>
                    <a:pt x="6158" y="3878"/>
                  </a:lnTo>
                  <a:lnTo>
                    <a:pt x="6152" y="3908"/>
                  </a:lnTo>
                  <a:lnTo>
                    <a:pt x="6146" y="3937"/>
                  </a:lnTo>
                  <a:lnTo>
                    <a:pt x="6138" y="3966"/>
                  </a:lnTo>
                  <a:lnTo>
                    <a:pt x="6131" y="3995"/>
                  </a:lnTo>
                  <a:lnTo>
                    <a:pt x="6122" y="4023"/>
                  </a:lnTo>
                  <a:lnTo>
                    <a:pt x="6113" y="4051"/>
                  </a:lnTo>
                  <a:lnTo>
                    <a:pt x="6103" y="4078"/>
                  </a:lnTo>
                  <a:lnTo>
                    <a:pt x="6093" y="4106"/>
                  </a:lnTo>
                  <a:lnTo>
                    <a:pt x="6082" y="4133"/>
                  </a:lnTo>
                  <a:lnTo>
                    <a:pt x="6070" y="4160"/>
                  </a:lnTo>
                  <a:lnTo>
                    <a:pt x="6058" y="4187"/>
                  </a:lnTo>
                  <a:lnTo>
                    <a:pt x="6045" y="4212"/>
                  </a:lnTo>
                  <a:lnTo>
                    <a:pt x="6031" y="4238"/>
                  </a:lnTo>
                  <a:lnTo>
                    <a:pt x="6017" y="4264"/>
                  </a:lnTo>
                  <a:lnTo>
                    <a:pt x="6002" y="4288"/>
                  </a:lnTo>
                  <a:lnTo>
                    <a:pt x="5987" y="4313"/>
                  </a:lnTo>
                  <a:lnTo>
                    <a:pt x="5971" y="4338"/>
                  </a:lnTo>
                  <a:lnTo>
                    <a:pt x="5954" y="4361"/>
                  </a:lnTo>
                  <a:lnTo>
                    <a:pt x="5938" y="4385"/>
                  </a:lnTo>
                  <a:lnTo>
                    <a:pt x="5920" y="4407"/>
                  </a:lnTo>
                  <a:lnTo>
                    <a:pt x="5902" y="4430"/>
                  </a:lnTo>
                  <a:lnTo>
                    <a:pt x="5883" y="4452"/>
                  </a:lnTo>
                  <a:lnTo>
                    <a:pt x="5864" y="4474"/>
                  </a:lnTo>
                  <a:lnTo>
                    <a:pt x="5845" y="4495"/>
                  </a:lnTo>
                  <a:lnTo>
                    <a:pt x="5824" y="4516"/>
                  </a:lnTo>
                  <a:lnTo>
                    <a:pt x="5804" y="4536"/>
                  </a:lnTo>
                  <a:lnTo>
                    <a:pt x="5783" y="4555"/>
                  </a:lnTo>
                  <a:lnTo>
                    <a:pt x="5761" y="4575"/>
                  </a:lnTo>
                  <a:lnTo>
                    <a:pt x="5739" y="4593"/>
                  </a:lnTo>
                  <a:lnTo>
                    <a:pt x="5716" y="4611"/>
                  </a:lnTo>
                  <a:lnTo>
                    <a:pt x="5694" y="4629"/>
                  </a:lnTo>
                  <a:lnTo>
                    <a:pt x="5670" y="4645"/>
                  </a:lnTo>
                  <a:lnTo>
                    <a:pt x="5647" y="4662"/>
                  </a:lnTo>
                  <a:lnTo>
                    <a:pt x="5622" y="4678"/>
                  </a:lnTo>
                  <a:lnTo>
                    <a:pt x="5597" y="4693"/>
                  </a:lnTo>
                  <a:lnTo>
                    <a:pt x="5573" y="4708"/>
                  </a:lnTo>
                  <a:lnTo>
                    <a:pt x="5547" y="4722"/>
                  </a:lnTo>
                  <a:lnTo>
                    <a:pt x="5521" y="4736"/>
                  </a:lnTo>
                  <a:lnTo>
                    <a:pt x="5495" y="4749"/>
                  </a:lnTo>
                  <a:lnTo>
                    <a:pt x="5469" y="4761"/>
                  </a:lnTo>
                  <a:lnTo>
                    <a:pt x="5442" y="4773"/>
                  </a:lnTo>
                  <a:lnTo>
                    <a:pt x="5415" y="4785"/>
                  </a:lnTo>
                  <a:lnTo>
                    <a:pt x="5387" y="4794"/>
                  </a:lnTo>
                  <a:lnTo>
                    <a:pt x="5360" y="4804"/>
                  </a:lnTo>
                  <a:lnTo>
                    <a:pt x="5331" y="4813"/>
                  </a:lnTo>
                  <a:lnTo>
                    <a:pt x="5304" y="4822"/>
                  </a:lnTo>
                  <a:lnTo>
                    <a:pt x="5275" y="4830"/>
                  </a:lnTo>
                  <a:lnTo>
                    <a:pt x="5246" y="4837"/>
                  </a:lnTo>
                  <a:lnTo>
                    <a:pt x="5217" y="4844"/>
                  </a:lnTo>
                  <a:lnTo>
                    <a:pt x="5187" y="4849"/>
                  </a:lnTo>
                  <a:lnTo>
                    <a:pt x="5158" y="4853"/>
                  </a:lnTo>
                  <a:lnTo>
                    <a:pt x="5128" y="4857"/>
                  </a:lnTo>
                  <a:lnTo>
                    <a:pt x="5097" y="4862"/>
                  </a:lnTo>
                  <a:lnTo>
                    <a:pt x="5067" y="4864"/>
                  </a:lnTo>
                  <a:lnTo>
                    <a:pt x="5036" y="4866"/>
                  </a:lnTo>
                  <a:lnTo>
                    <a:pt x="5006" y="4867"/>
                  </a:lnTo>
                  <a:lnTo>
                    <a:pt x="4975" y="4867"/>
                  </a:lnTo>
                  <a:lnTo>
                    <a:pt x="4943" y="4867"/>
                  </a:lnTo>
                  <a:lnTo>
                    <a:pt x="4912" y="4866"/>
                  </a:lnTo>
                  <a:lnTo>
                    <a:pt x="4881" y="4864"/>
                  </a:lnTo>
                  <a:lnTo>
                    <a:pt x="4851" y="4862"/>
                  </a:lnTo>
                  <a:lnTo>
                    <a:pt x="4821" y="4857"/>
                  </a:lnTo>
                  <a:lnTo>
                    <a:pt x="4791" y="4853"/>
                  </a:lnTo>
                  <a:lnTo>
                    <a:pt x="4761" y="4849"/>
                  </a:lnTo>
                  <a:lnTo>
                    <a:pt x="4732" y="4844"/>
                  </a:lnTo>
                  <a:lnTo>
                    <a:pt x="4702" y="4837"/>
                  </a:lnTo>
                  <a:lnTo>
                    <a:pt x="4673" y="4830"/>
                  </a:lnTo>
                  <a:lnTo>
                    <a:pt x="4646" y="4822"/>
                  </a:lnTo>
                  <a:lnTo>
                    <a:pt x="4617" y="4813"/>
                  </a:lnTo>
                  <a:lnTo>
                    <a:pt x="4589" y="4804"/>
                  </a:lnTo>
                  <a:lnTo>
                    <a:pt x="4561" y="4794"/>
                  </a:lnTo>
                  <a:lnTo>
                    <a:pt x="4534" y="4785"/>
                  </a:lnTo>
                  <a:lnTo>
                    <a:pt x="4506" y="4773"/>
                  </a:lnTo>
                  <a:lnTo>
                    <a:pt x="4479" y="4761"/>
                  </a:lnTo>
                  <a:lnTo>
                    <a:pt x="4454" y="4749"/>
                  </a:lnTo>
                  <a:lnTo>
                    <a:pt x="4427" y="4736"/>
                  </a:lnTo>
                  <a:lnTo>
                    <a:pt x="4401" y="4722"/>
                  </a:lnTo>
                  <a:lnTo>
                    <a:pt x="4377" y="4708"/>
                  </a:lnTo>
                  <a:lnTo>
                    <a:pt x="4351" y="4693"/>
                  </a:lnTo>
                  <a:lnTo>
                    <a:pt x="4326" y="4678"/>
                  </a:lnTo>
                  <a:lnTo>
                    <a:pt x="4303" y="4662"/>
                  </a:lnTo>
                  <a:lnTo>
                    <a:pt x="4279" y="4645"/>
                  </a:lnTo>
                  <a:lnTo>
                    <a:pt x="4255" y="4629"/>
                  </a:lnTo>
                  <a:lnTo>
                    <a:pt x="4232" y="4611"/>
                  </a:lnTo>
                  <a:lnTo>
                    <a:pt x="4209" y="4593"/>
                  </a:lnTo>
                  <a:lnTo>
                    <a:pt x="4188" y="4575"/>
                  </a:lnTo>
                  <a:lnTo>
                    <a:pt x="4167" y="4555"/>
                  </a:lnTo>
                  <a:lnTo>
                    <a:pt x="4145" y="4536"/>
                  </a:lnTo>
                  <a:lnTo>
                    <a:pt x="4125" y="4516"/>
                  </a:lnTo>
                  <a:lnTo>
                    <a:pt x="4104" y="4495"/>
                  </a:lnTo>
                  <a:lnTo>
                    <a:pt x="4085" y="4474"/>
                  </a:lnTo>
                  <a:lnTo>
                    <a:pt x="4066" y="4452"/>
                  </a:lnTo>
                  <a:lnTo>
                    <a:pt x="4047" y="4430"/>
                  </a:lnTo>
                  <a:lnTo>
                    <a:pt x="4029" y="4407"/>
                  </a:lnTo>
                  <a:lnTo>
                    <a:pt x="4011" y="4385"/>
                  </a:lnTo>
                  <a:lnTo>
                    <a:pt x="3994" y="4361"/>
                  </a:lnTo>
                  <a:lnTo>
                    <a:pt x="3978" y="4338"/>
                  </a:lnTo>
                  <a:lnTo>
                    <a:pt x="3962" y="4313"/>
                  </a:lnTo>
                  <a:lnTo>
                    <a:pt x="3947" y="4288"/>
                  </a:lnTo>
                  <a:lnTo>
                    <a:pt x="3932" y="4264"/>
                  </a:lnTo>
                  <a:lnTo>
                    <a:pt x="3918" y="4238"/>
                  </a:lnTo>
                  <a:lnTo>
                    <a:pt x="3904" y="4212"/>
                  </a:lnTo>
                  <a:lnTo>
                    <a:pt x="3891" y="4187"/>
                  </a:lnTo>
                  <a:lnTo>
                    <a:pt x="3878" y="4160"/>
                  </a:lnTo>
                  <a:lnTo>
                    <a:pt x="3866" y="4133"/>
                  </a:lnTo>
                  <a:lnTo>
                    <a:pt x="3856" y="4106"/>
                  </a:lnTo>
                  <a:lnTo>
                    <a:pt x="3845" y="4078"/>
                  </a:lnTo>
                  <a:lnTo>
                    <a:pt x="3835" y="4051"/>
                  </a:lnTo>
                  <a:lnTo>
                    <a:pt x="3827" y="4023"/>
                  </a:lnTo>
                  <a:lnTo>
                    <a:pt x="3818" y="3995"/>
                  </a:lnTo>
                  <a:lnTo>
                    <a:pt x="3811" y="3966"/>
                  </a:lnTo>
                  <a:lnTo>
                    <a:pt x="3803" y="3937"/>
                  </a:lnTo>
                  <a:lnTo>
                    <a:pt x="3797" y="3908"/>
                  </a:lnTo>
                  <a:lnTo>
                    <a:pt x="3791" y="3878"/>
                  </a:lnTo>
                  <a:lnTo>
                    <a:pt x="3786" y="3849"/>
                  </a:lnTo>
                  <a:lnTo>
                    <a:pt x="3782" y="3819"/>
                  </a:lnTo>
                  <a:lnTo>
                    <a:pt x="3779" y="3788"/>
                  </a:lnTo>
                  <a:lnTo>
                    <a:pt x="3775" y="3758"/>
                  </a:lnTo>
                  <a:lnTo>
                    <a:pt x="3774" y="3727"/>
                  </a:lnTo>
                  <a:lnTo>
                    <a:pt x="3773" y="3697"/>
                  </a:lnTo>
                  <a:lnTo>
                    <a:pt x="3772" y="3666"/>
                  </a:lnTo>
                  <a:lnTo>
                    <a:pt x="3773" y="3635"/>
                  </a:lnTo>
                  <a:lnTo>
                    <a:pt x="3774" y="3604"/>
                  </a:lnTo>
                  <a:lnTo>
                    <a:pt x="3775" y="3574"/>
                  </a:lnTo>
                  <a:lnTo>
                    <a:pt x="3779" y="3542"/>
                  </a:lnTo>
                  <a:lnTo>
                    <a:pt x="3782" y="3512"/>
                  </a:lnTo>
                  <a:lnTo>
                    <a:pt x="3786" y="3482"/>
                  </a:lnTo>
                  <a:lnTo>
                    <a:pt x="3791" y="3452"/>
                  </a:lnTo>
                  <a:lnTo>
                    <a:pt x="3797" y="3423"/>
                  </a:lnTo>
                  <a:lnTo>
                    <a:pt x="3803" y="3395"/>
                  </a:lnTo>
                  <a:lnTo>
                    <a:pt x="3811" y="3366"/>
                  </a:lnTo>
                  <a:lnTo>
                    <a:pt x="3818" y="3337"/>
                  </a:lnTo>
                  <a:lnTo>
                    <a:pt x="3827" y="3308"/>
                  </a:lnTo>
                  <a:lnTo>
                    <a:pt x="3835" y="3280"/>
                  </a:lnTo>
                  <a:lnTo>
                    <a:pt x="3845" y="3252"/>
                  </a:lnTo>
                  <a:lnTo>
                    <a:pt x="3856" y="3225"/>
                  </a:lnTo>
                  <a:lnTo>
                    <a:pt x="3866" y="3197"/>
                  </a:lnTo>
                  <a:lnTo>
                    <a:pt x="3878" y="3171"/>
                  </a:lnTo>
                  <a:lnTo>
                    <a:pt x="3891" y="3145"/>
                  </a:lnTo>
                  <a:lnTo>
                    <a:pt x="3904" y="3118"/>
                  </a:lnTo>
                  <a:lnTo>
                    <a:pt x="3918" y="3092"/>
                  </a:lnTo>
                  <a:lnTo>
                    <a:pt x="3932" y="3068"/>
                  </a:lnTo>
                  <a:lnTo>
                    <a:pt x="3947" y="3042"/>
                  </a:lnTo>
                  <a:lnTo>
                    <a:pt x="3962" y="3017"/>
                  </a:lnTo>
                  <a:lnTo>
                    <a:pt x="3978" y="2994"/>
                  </a:lnTo>
                  <a:lnTo>
                    <a:pt x="3994" y="2970"/>
                  </a:lnTo>
                  <a:lnTo>
                    <a:pt x="4011" y="2947"/>
                  </a:lnTo>
                  <a:lnTo>
                    <a:pt x="4029" y="2923"/>
                  </a:lnTo>
                  <a:lnTo>
                    <a:pt x="4047" y="2900"/>
                  </a:lnTo>
                  <a:lnTo>
                    <a:pt x="4066" y="2879"/>
                  </a:lnTo>
                  <a:lnTo>
                    <a:pt x="4085" y="2858"/>
                  </a:lnTo>
                  <a:lnTo>
                    <a:pt x="4104" y="2836"/>
                  </a:lnTo>
                  <a:lnTo>
                    <a:pt x="4125" y="2816"/>
                  </a:lnTo>
                  <a:lnTo>
                    <a:pt x="4145" y="2795"/>
                  </a:lnTo>
                  <a:lnTo>
                    <a:pt x="4167" y="2776"/>
                  </a:lnTo>
                  <a:lnTo>
                    <a:pt x="4188" y="2757"/>
                  </a:lnTo>
                  <a:lnTo>
                    <a:pt x="4209" y="2738"/>
                  </a:lnTo>
                  <a:lnTo>
                    <a:pt x="4232" y="2720"/>
                  </a:lnTo>
                  <a:lnTo>
                    <a:pt x="4255" y="2702"/>
                  </a:lnTo>
                  <a:lnTo>
                    <a:pt x="4279" y="2685"/>
                  </a:lnTo>
                  <a:lnTo>
                    <a:pt x="4303" y="2669"/>
                  </a:lnTo>
                  <a:lnTo>
                    <a:pt x="4326" y="2653"/>
                  </a:lnTo>
                  <a:lnTo>
                    <a:pt x="4351" y="2638"/>
                  </a:lnTo>
                  <a:lnTo>
                    <a:pt x="4377" y="2623"/>
                  </a:lnTo>
                  <a:lnTo>
                    <a:pt x="4401" y="2609"/>
                  </a:lnTo>
                  <a:lnTo>
                    <a:pt x="4427" y="2595"/>
                  </a:lnTo>
                  <a:lnTo>
                    <a:pt x="4454" y="2582"/>
                  </a:lnTo>
                  <a:lnTo>
                    <a:pt x="4479" y="2569"/>
                  </a:lnTo>
                  <a:lnTo>
                    <a:pt x="4506" y="2558"/>
                  </a:lnTo>
                  <a:lnTo>
                    <a:pt x="4534" y="2547"/>
                  </a:lnTo>
                  <a:lnTo>
                    <a:pt x="4561" y="2536"/>
                  </a:lnTo>
                  <a:lnTo>
                    <a:pt x="4589" y="2526"/>
                  </a:lnTo>
                  <a:lnTo>
                    <a:pt x="4617" y="2518"/>
                  </a:lnTo>
                  <a:lnTo>
                    <a:pt x="4646" y="2509"/>
                  </a:lnTo>
                  <a:lnTo>
                    <a:pt x="4673" y="2502"/>
                  </a:lnTo>
                  <a:lnTo>
                    <a:pt x="4702" y="2494"/>
                  </a:lnTo>
                  <a:lnTo>
                    <a:pt x="4732" y="2488"/>
                  </a:lnTo>
                  <a:lnTo>
                    <a:pt x="4761" y="2482"/>
                  </a:lnTo>
                  <a:lnTo>
                    <a:pt x="4791" y="2477"/>
                  </a:lnTo>
                  <a:lnTo>
                    <a:pt x="4821" y="2473"/>
                  </a:lnTo>
                  <a:lnTo>
                    <a:pt x="4851" y="2470"/>
                  </a:lnTo>
                  <a:lnTo>
                    <a:pt x="4881" y="2467"/>
                  </a:lnTo>
                  <a:lnTo>
                    <a:pt x="4912" y="2465"/>
                  </a:lnTo>
                  <a:lnTo>
                    <a:pt x="4943" y="2464"/>
                  </a:lnTo>
                  <a:lnTo>
                    <a:pt x="4975" y="2463"/>
                  </a:lnTo>
                  <a:close/>
                  <a:moveTo>
                    <a:pt x="5548" y="3088"/>
                  </a:moveTo>
                  <a:lnTo>
                    <a:pt x="4727" y="4441"/>
                  </a:lnTo>
                  <a:lnTo>
                    <a:pt x="4757" y="4450"/>
                  </a:lnTo>
                  <a:lnTo>
                    <a:pt x="4787" y="4458"/>
                  </a:lnTo>
                  <a:lnTo>
                    <a:pt x="4817" y="4464"/>
                  </a:lnTo>
                  <a:lnTo>
                    <a:pt x="4848" y="4469"/>
                  </a:lnTo>
                  <a:lnTo>
                    <a:pt x="4879" y="4474"/>
                  </a:lnTo>
                  <a:lnTo>
                    <a:pt x="4910" y="4477"/>
                  </a:lnTo>
                  <a:lnTo>
                    <a:pt x="4942" y="4479"/>
                  </a:lnTo>
                  <a:lnTo>
                    <a:pt x="4975" y="4479"/>
                  </a:lnTo>
                  <a:lnTo>
                    <a:pt x="5016" y="4478"/>
                  </a:lnTo>
                  <a:lnTo>
                    <a:pt x="5057" y="4475"/>
                  </a:lnTo>
                  <a:lnTo>
                    <a:pt x="5098" y="4469"/>
                  </a:lnTo>
                  <a:lnTo>
                    <a:pt x="5139" y="4463"/>
                  </a:lnTo>
                  <a:lnTo>
                    <a:pt x="5178" y="4453"/>
                  </a:lnTo>
                  <a:lnTo>
                    <a:pt x="5217" y="4443"/>
                  </a:lnTo>
                  <a:lnTo>
                    <a:pt x="5254" y="4430"/>
                  </a:lnTo>
                  <a:lnTo>
                    <a:pt x="5291" y="4415"/>
                  </a:lnTo>
                  <a:lnTo>
                    <a:pt x="5327" y="4399"/>
                  </a:lnTo>
                  <a:lnTo>
                    <a:pt x="5363" y="4381"/>
                  </a:lnTo>
                  <a:lnTo>
                    <a:pt x="5397" y="4361"/>
                  </a:lnTo>
                  <a:lnTo>
                    <a:pt x="5429" y="4340"/>
                  </a:lnTo>
                  <a:lnTo>
                    <a:pt x="5461" y="4317"/>
                  </a:lnTo>
                  <a:lnTo>
                    <a:pt x="5492" y="4294"/>
                  </a:lnTo>
                  <a:lnTo>
                    <a:pt x="5521" y="4268"/>
                  </a:lnTo>
                  <a:lnTo>
                    <a:pt x="5550" y="4241"/>
                  </a:lnTo>
                  <a:lnTo>
                    <a:pt x="5577" y="4212"/>
                  </a:lnTo>
                  <a:lnTo>
                    <a:pt x="5603" y="4183"/>
                  </a:lnTo>
                  <a:lnTo>
                    <a:pt x="5626" y="4152"/>
                  </a:lnTo>
                  <a:lnTo>
                    <a:pt x="5649" y="4120"/>
                  </a:lnTo>
                  <a:lnTo>
                    <a:pt x="5670" y="4088"/>
                  </a:lnTo>
                  <a:lnTo>
                    <a:pt x="5689" y="4054"/>
                  </a:lnTo>
                  <a:lnTo>
                    <a:pt x="5708" y="4018"/>
                  </a:lnTo>
                  <a:lnTo>
                    <a:pt x="5724" y="3982"/>
                  </a:lnTo>
                  <a:lnTo>
                    <a:pt x="5739" y="3945"/>
                  </a:lnTo>
                  <a:lnTo>
                    <a:pt x="5752" y="3908"/>
                  </a:lnTo>
                  <a:lnTo>
                    <a:pt x="5762" y="3869"/>
                  </a:lnTo>
                  <a:lnTo>
                    <a:pt x="5772" y="3830"/>
                  </a:lnTo>
                  <a:lnTo>
                    <a:pt x="5778" y="3789"/>
                  </a:lnTo>
                  <a:lnTo>
                    <a:pt x="5784" y="3748"/>
                  </a:lnTo>
                  <a:lnTo>
                    <a:pt x="5787" y="3707"/>
                  </a:lnTo>
                  <a:lnTo>
                    <a:pt x="5788" y="3666"/>
                  </a:lnTo>
                  <a:lnTo>
                    <a:pt x="5787" y="3624"/>
                  </a:lnTo>
                  <a:lnTo>
                    <a:pt x="5784" y="3582"/>
                  </a:lnTo>
                  <a:lnTo>
                    <a:pt x="5778" y="3541"/>
                  </a:lnTo>
                  <a:lnTo>
                    <a:pt x="5772" y="3502"/>
                  </a:lnTo>
                  <a:lnTo>
                    <a:pt x="5762" y="3462"/>
                  </a:lnTo>
                  <a:lnTo>
                    <a:pt x="5752" y="3423"/>
                  </a:lnTo>
                  <a:lnTo>
                    <a:pt x="5739" y="3386"/>
                  </a:lnTo>
                  <a:lnTo>
                    <a:pt x="5724" y="3348"/>
                  </a:lnTo>
                  <a:lnTo>
                    <a:pt x="5708" y="3313"/>
                  </a:lnTo>
                  <a:lnTo>
                    <a:pt x="5689" y="3278"/>
                  </a:lnTo>
                  <a:lnTo>
                    <a:pt x="5670" y="3243"/>
                  </a:lnTo>
                  <a:lnTo>
                    <a:pt x="5649" y="3210"/>
                  </a:lnTo>
                  <a:lnTo>
                    <a:pt x="5626" y="3179"/>
                  </a:lnTo>
                  <a:lnTo>
                    <a:pt x="5603" y="3148"/>
                  </a:lnTo>
                  <a:lnTo>
                    <a:pt x="5577" y="3118"/>
                  </a:lnTo>
                  <a:lnTo>
                    <a:pt x="5550" y="3090"/>
                  </a:lnTo>
                  <a:lnTo>
                    <a:pt x="5548" y="3088"/>
                  </a:lnTo>
                  <a:close/>
                  <a:moveTo>
                    <a:pt x="4398" y="4239"/>
                  </a:moveTo>
                  <a:lnTo>
                    <a:pt x="5217" y="2889"/>
                  </a:lnTo>
                  <a:lnTo>
                    <a:pt x="5188" y="2880"/>
                  </a:lnTo>
                  <a:lnTo>
                    <a:pt x="5159" y="2873"/>
                  </a:lnTo>
                  <a:lnTo>
                    <a:pt x="5129" y="2866"/>
                  </a:lnTo>
                  <a:lnTo>
                    <a:pt x="5099" y="2861"/>
                  </a:lnTo>
                  <a:lnTo>
                    <a:pt x="5068" y="2858"/>
                  </a:lnTo>
                  <a:lnTo>
                    <a:pt x="5037" y="2854"/>
                  </a:lnTo>
                  <a:lnTo>
                    <a:pt x="5006" y="2852"/>
                  </a:lnTo>
                  <a:lnTo>
                    <a:pt x="4975" y="2852"/>
                  </a:lnTo>
                  <a:lnTo>
                    <a:pt x="4933" y="2853"/>
                  </a:lnTo>
                  <a:lnTo>
                    <a:pt x="4891" y="2855"/>
                  </a:lnTo>
                  <a:lnTo>
                    <a:pt x="4850" y="2861"/>
                  </a:lnTo>
                  <a:lnTo>
                    <a:pt x="4811" y="2868"/>
                  </a:lnTo>
                  <a:lnTo>
                    <a:pt x="4771" y="2877"/>
                  </a:lnTo>
                  <a:lnTo>
                    <a:pt x="4732" y="2889"/>
                  </a:lnTo>
                  <a:lnTo>
                    <a:pt x="4695" y="2902"/>
                  </a:lnTo>
                  <a:lnTo>
                    <a:pt x="4657" y="2915"/>
                  </a:lnTo>
                  <a:lnTo>
                    <a:pt x="4622" y="2932"/>
                  </a:lnTo>
                  <a:lnTo>
                    <a:pt x="4587" y="2950"/>
                  </a:lnTo>
                  <a:lnTo>
                    <a:pt x="4552" y="2969"/>
                  </a:lnTo>
                  <a:lnTo>
                    <a:pt x="4519" y="2990"/>
                  </a:lnTo>
                  <a:lnTo>
                    <a:pt x="4487" y="3013"/>
                  </a:lnTo>
                  <a:lnTo>
                    <a:pt x="4457" y="3038"/>
                  </a:lnTo>
                  <a:lnTo>
                    <a:pt x="4427" y="3063"/>
                  </a:lnTo>
                  <a:lnTo>
                    <a:pt x="4399" y="3090"/>
                  </a:lnTo>
                  <a:lnTo>
                    <a:pt x="4372" y="3118"/>
                  </a:lnTo>
                  <a:lnTo>
                    <a:pt x="4347" y="3148"/>
                  </a:lnTo>
                  <a:lnTo>
                    <a:pt x="4322" y="3179"/>
                  </a:lnTo>
                  <a:lnTo>
                    <a:pt x="4299" y="3210"/>
                  </a:lnTo>
                  <a:lnTo>
                    <a:pt x="4278" y="3243"/>
                  </a:lnTo>
                  <a:lnTo>
                    <a:pt x="4259" y="3278"/>
                  </a:lnTo>
                  <a:lnTo>
                    <a:pt x="4240" y="3313"/>
                  </a:lnTo>
                  <a:lnTo>
                    <a:pt x="4224" y="3348"/>
                  </a:lnTo>
                  <a:lnTo>
                    <a:pt x="4210" y="3386"/>
                  </a:lnTo>
                  <a:lnTo>
                    <a:pt x="4198" y="3423"/>
                  </a:lnTo>
                  <a:lnTo>
                    <a:pt x="4186" y="3462"/>
                  </a:lnTo>
                  <a:lnTo>
                    <a:pt x="4177" y="3502"/>
                  </a:lnTo>
                  <a:lnTo>
                    <a:pt x="4170" y="3541"/>
                  </a:lnTo>
                  <a:lnTo>
                    <a:pt x="4164" y="3582"/>
                  </a:lnTo>
                  <a:lnTo>
                    <a:pt x="4162" y="3624"/>
                  </a:lnTo>
                  <a:lnTo>
                    <a:pt x="4161" y="3666"/>
                  </a:lnTo>
                  <a:lnTo>
                    <a:pt x="4162" y="3707"/>
                  </a:lnTo>
                  <a:lnTo>
                    <a:pt x="4164" y="3748"/>
                  </a:lnTo>
                  <a:lnTo>
                    <a:pt x="4170" y="3789"/>
                  </a:lnTo>
                  <a:lnTo>
                    <a:pt x="4177" y="3829"/>
                  </a:lnTo>
                  <a:lnTo>
                    <a:pt x="4186" y="3868"/>
                  </a:lnTo>
                  <a:lnTo>
                    <a:pt x="4197" y="3907"/>
                  </a:lnTo>
                  <a:lnTo>
                    <a:pt x="4209" y="3944"/>
                  </a:lnTo>
                  <a:lnTo>
                    <a:pt x="4224" y="3982"/>
                  </a:lnTo>
                  <a:lnTo>
                    <a:pt x="4240" y="4017"/>
                  </a:lnTo>
                  <a:lnTo>
                    <a:pt x="4259" y="4053"/>
                  </a:lnTo>
                  <a:lnTo>
                    <a:pt x="4278" y="4087"/>
                  </a:lnTo>
                  <a:lnTo>
                    <a:pt x="4298" y="4119"/>
                  </a:lnTo>
                  <a:lnTo>
                    <a:pt x="4321" y="4151"/>
                  </a:lnTo>
                  <a:lnTo>
                    <a:pt x="4346" y="4182"/>
                  </a:lnTo>
                  <a:lnTo>
                    <a:pt x="4371" y="4211"/>
                  </a:lnTo>
                  <a:lnTo>
                    <a:pt x="4398" y="4239"/>
                  </a:lnTo>
                  <a:close/>
                  <a:moveTo>
                    <a:pt x="3365" y="684"/>
                  </a:moveTo>
                  <a:lnTo>
                    <a:pt x="3603" y="684"/>
                  </a:lnTo>
                  <a:lnTo>
                    <a:pt x="3603" y="3680"/>
                  </a:lnTo>
                  <a:lnTo>
                    <a:pt x="3365" y="3680"/>
                  </a:lnTo>
                  <a:lnTo>
                    <a:pt x="3365" y="684"/>
                  </a:lnTo>
                  <a:close/>
                  <a:moveTo>
                    <a:pt x="2103" y="1731"/>
                  </a:moveTo>
                  <a:lnTo>
                    <a:pt x="2958" y="1069"/>
                  </a:lnTo>
                  <a:lnTo>
                    <a:pt x="2975" y="1054"/>
                  </a:lnTo>
                  <a:lnTo>
                    <a:pt x="2991" y="1038"/>
                  </a:lnTo>
                  <a:lnTo>
                    <a:pt x="3004" y="1021"/>
                  </a:lnTo>
                  <a:lnTo>
                    <a:pt x="3016" y="1002"/>
                  </a:lnTo>
                  <a:lnTo>
                    <a:pt x="3025" y="983"/>
                  </a:lnTo>
                  <a:lnTo>
                    <a:pt x="3033" y="963"/>
                  </a:lnTo>
                  <a:lnTo>
                    <a:pt x="3039" y="942"/>
                  </a:lnTo>
                  <a:lnTo>
                    <a:pt x="3042" y="921"/>
                  </a:lnTo>
                  <a:lnTo>
                    <a:pt x="3044" y="901"/>
                  </a:lnTo>
                  <a:lnTo>
                    <a:pt x="3043" y="879"/>
                  </a:lnTo>
                  <a:lnTo>
                    <a:pt x="3041" y="858"/>
                  </a:lnTo>
                  <a:lnTo>
                    <a:pt x="3037" y="836"/>
                  </a:lnTo>
                  <a:lnTo>
                    <a:pt x="3031" y="816"/>
                  </a:lnTo>
                  <a:lnTo>
                    <a:pt x="3022" y="796"/>
                  </a:lnTo>
                  <a:lnTo>
                    <a:pt x="3011" y="776"/>
                  </a:lnTo>
                  <a:lnTo>
                    <a:pt x="2998" y="757"/>
                  </a:lnTo>
                  <a:lnTo>
                    <a:pt x="2983" y="740"/>
                  </a:lnTo>
                  <a:lnTo>
                    <a:pt x="2967" y="725"/>
                  </a:lnTo>
                  <a:lnTo>
                    <a:pt x="2950" y="711"/>
                  </a:lnTo>
                  <a:lnTo>
                    <a:pt x="2931" y="700"/>
                  </a:lnTo>
                  <a:lnTo>
                    <a:pt x="2912" y="691"/>
                  </a:lnTo>
                  <a:lnTo>
                    <a:pt x="2892" y="683"/>
                  </a:lnTo>
                  <a:lnTo>
                    <a:pt x="2872" y="677"/>
                  </a:lnTo>
                  <a:lnTo>
                    <a:pt x="2851" y="673"/>
                  </a:lnTo>
                  <a:lnTo>
                    <a:pt x="2829" y="671"/>
                  </a:lnTo>
                  <a:lnTo>
                    <a:pt x="2808" y="671"/>
                  </a:lnTo>
                  <a:lnTo>
                    <a:pt x="2786" y="674"/>
                  </a:lnTo>
                  <a:lnTo>
                    <a:pt x="2766" y="679"/>
                  </a:lnTo>
                  <a:lnTo>
                    <a:pt x="2744" y="685"/>
                  </a:lnTo>
                  <a:lnTo>
                    <a:pt x="2725" y="694"/>
                  </a:lnTo>
                  <a:lnTo>
                    <a:pt x="2705" y="704"/>
                  </a:lnTo>
                  <a:lnTo>
                    <a:pt x="2687" y="717"/>
                  </a:lnTo>
                  <a:lnTo>
                    <a:pt x="1831" y="1380"/>
                  </a:lnTo>
                  <a:lnTo>
                    <a:pt x="1813" y="1395"/>
                  </a:lnTo>
                  <a:lnTo>
                    <a:pt x="1798" y="1411"/>
                  </a:lnTo>
                  <a:lnTo>
                    <a:pt x="1785" y="1428"/>
                  </a:lnTo>
                  <a:lnTo>
                    <a:pt x="1774" y="1446"/>
                  </a:lnTo>
                  <a:lnTo>
                    <a:pt x="1764" y="1465"/>
                  </a:lnTo>
                  <a:lnTo>
                    <a:pt x="1756" y="1486"/>
                  </a:lnTo>
                  <a:lnTo>
                    <a:pt x="1750" y="1506"/>
                  </a:lnTo>
                  <a:lnTo>
                    <a:pt x="1747" y="1526"/>
                  </a:lnTo>
                  <a:lnTo>
                    <a:pt x="1745" y="1548"/>
                  </a:lnTo>
                  <a:lnTo>
                    <a:pt x="1745" y="1569"/>
                  </a:lnTo>
                  <a:lnTo>
                    <a:pt x="1748" y="1591"/>
                  </a:lnTo>
                  <a:lnTo>
                    <a:pt x="1752" y="1612"/>
                  </a:lnTo>
                  <a:lnTo>
                    <a:pt x="1758" y="1633"/>
                  </a:lnTo>
                  <a:lnTo>
                    <a:pt x="1767" y="1653"/>
                  </a:lnTo>
                  <a:lnTo>
                    <a:pt x="1778" y="1672"/>
                  </a:lnTo>
                  <a:lnTo>
                    <a:pt x="1791" y="1690"/>
                  </a:lnTo>
                  <a:lnTo>
                    <a:pt x="1806" y="1709"/>
                  </a:lnTo>
                  <a:lnTo>
                    <a:pt x="1822" y="1724"/>
                  </a:lnTo>
                  <a:lnTo>
                    <a:pt x="1839" y="1737"/>
                  </a:lnTo>
                  <a:lnTo>
                    <a:pt x="1857" y="1748"/>
                  </a:lnTo>
                  <a:lnTo>
                    <a:pt x="1876" y="1758"/>
                  </a:lnTo>
                  <a:lnTo>
                    <a:pt x="1897" y="1765"/>
                  </a:lnTo>
                  <a:lnTo>
                    <a:pt x="1917" y="1772"/>
                  </a:lnTo>
                  <a:lnTo>
                    <a:pt x="1939" y="1775"/>
                  </a:lnTo>
                  <a:lnTo>
                    <a:pt x="1960" y="1777"/>
                  </a:lnTo>
                  <a:lnTo>
                    <a:pt x="1981" y="1776"/>
                  </a:lnTo>
                  <a:lnTo>
                    <a:pt x="2002" y="1774"/>
                  </a:lnTo>
                  <a:lnTo>
                    <a:pt x="2023" y="1770"/>
                  </a:lnTo>
                  <a:lnTo>
                    <a:pt x="2044" y="1763"/>
                  </a:lnTo>
                  <a:lnTo>
                    <a:pt x="2064" y="1755"/>
                  </a:lnTo>
                  <a:lnTo>
                    <a:pt x="2083" y="1744"/>
                  </a:lnTo>
                  <a:lnTo>
                    <a:pt x="2103" y="1731"/>
                  </a:lnTo>
                  <a:close/>
                  <a:moveTo>
                    <a:pt x="1456" y="2739"/>
                  </a:moveTo>
                  <a:lnTo>
                    <a:pt x="1456" y="1580"/>
                  </a:lnTo>
                  <a:lnTo>
                    <a:pt x="672" y="1580"/>
                  </a:lnTo>
                  <a:lnTo>
                    <a:pt x="649" y="1581"/>
                  </a:lnTo>
                  <a:lnTo>
                    <a:pt x="629" y="1583"/>
                  </a:lnTo>
                  <a:lnTo>
                    <a:pt x="609" y="1589"/>
                  </a:lnTo>
                  <a:lnTo>
                    <a:pt x="588" y="1595"/>
                  </a:lnTo>
                  <a:lnTo>
                    <a:pt x="570" y="1604"/>
                  </a:lnTo>
                  <a:lnTo>
                    <a:pt x="552" y="1613"/>
                  </a:lnTo>
                  <a:lnTo>
                    <a:pt x="536" y="1625"/>
                  </a:lnTo>
                  <a:lnTo>
                    <a:pt x="520" y="1638"/>
                  </a:lnTo>
                  <a:lnTo>
                    <a:pt x="511" y="1647"/>
                  </a:lnTo>
                  <a:lnTo>
                    <a:pt x="497" y="1663"/>
                  </a:lnTo>
                  <a:lnTo>
                    <a:pt x="483" y="1680"/>
                  </a:lnTo>
                  <a:lnTo>
                    <a:pt x="472" y="1699"/>
                  </a:lnTo>
                  <a:lnTo>
                    <a:pt x="463" y="1718"/>
                  </a:lnTo>
                  <a:lnTo>
                    <a:pt x="455" y="1739"/>
                  </a:lnTo>
                  <a:lnTo>
                    <a:pt x="449" y="1761"/>
                  </a:lnTo>
                  <a:lnTo>
                    <a:pt x="446" y="1784"/>
                  </a:lnTo>
                  <a:lnTo>
                    <a:pt x="445" y="1806"/>
                  </a:lnTo>
                  <a:lnTo>
                    <a:pt x="445" y="2512"/>
                  </a:lnTo>
                  <a:lnTo>
                    <a:pt x="446" y="2535"/>
                  </a:lnTo>
                  <a:lnTo>
                    <a:pt x="449" y="2558"/>
                  </a:lnTo>
                  <a:lnTo>
                    <a:pt x="455" y="2579"/>
                  </a:lnTo>
                  <a:lnTo>
                    <a:pt x="463" y="2600"/>
                  </a:lnTo>
                  <a:lnTo>
                    <a:pt x="472" y="2620"/>
                  </a:lnTo>
                  <a:lnTo>
                    <a:pt x="483" y="2639"/>
                  </a:lnTo>
                  <a:lnTo>
                    <a:pt x="497" y="2656"/>
                  </a:lnTo>
                  <a:lnTo>
                    <a:pt x="511" y="2672"/>
                  </a:lnTo>
                  <a:lnTo>
                    <a:pt x="527" y="2687"/>
                  </a:lnTo>
                  <a:lnTo>
                    <a:pt x="545" y="2700"/>
                  </a:lnTo>
                  <a:lnTo>
                    <a:pt x="564" y="2712"/>
                  </a:lnTo>
                  <a:lnTo>
                    <a:pt x="584" y="2721"/>
                  </a:lnTo>
                  <a:lnTo>
                    <a:pt x="604" y="2729"/>
                  </a:lnTo>
                  <a:lnTo>
                    <a:pt x="626" y="2734"/>
                  </a:lnTo>
                  <a:lnTo>
                    <a:pt x="648" y="2738"/>
                  </a:lnTo>
                  <a:lnTo>
                    <a:pt x="672" y="2739"/>
                  </a:lnTo>
                  <a:lnTo>
                    <a:pt x="1456" y="2739"/>
                  </a:lnTo>
                  <a:close/>
                </a:path>
              </a:pathLst>
            </a:custGeom>
            <a:solidFill>
              <a:srgbClr val="3A3A3A"/>
            </a:solidFill>
            <a:ln>
              <a:no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6" name="KSO_Shape"/>
            <p:cNvSpPr/>
            <p:nvPr/>
          </p:nvSpPr>
          <p:spPr bwMode="auto">
            <a:xfrm>
              <a:off x="8106188" y="4332604"/>
              <a:ext cx="524964" cy="328906"/>
            </a:xfrm>
            <a:custGeom>
              <a:avLst/>
              <a:gdLst>
                <a:gd name="T0" fmla="*/ 2147483646 w 257"/>
                <a:gd name="T1" fmla="*/ 2147483646 h 191"/>
                <a:gd name="T2" fmla="*/ 2147483646 w 257"/>
                <a:gd name="T3" fmla="*/ 2147483646 h 191"/>
                <a:gd name="T4" fmla="*/ 2147483646 w 257"/>
                <a:gd name="T5" fmla="*/ 2147483646 h 191"/>
                <a:gd name="T6" fmla="*/ 2147483646 w 257"/>
                <a:gd name="T7" fmla="*/ 2147483646 h 191"/>
                <a:gd name="T8" fmla="*/ 2147483646 w 257"/>
                <a:gd name="T9" fmla="*/ 2147483646 h 191"/>
                <a:gd name="T10" fmla="*/ 2147483646 w 257"/>
                <a:gd name="T11" fmla="*/ 2147483646 h 191"/>
                <a:gd name="T12" fmla="*/ 2147483646 w 257"/>
                <a:gd name="T13" fmla="*/ 2147483646 h 191"/>
                <a:gd name="T14" fmla="*/ 2147483646 w 257"/>
                <a:gd name="T15" fmla="*/ 2147483646 h 191"/>
                <a:gd name="T16" fmla="*/ 2147483646 w 257"/>
                <a:gd name="T17" fmla="*/ 2147483646 h 191"/>
                <a:gd name="T18" fmla="*/ 2147483646 w 257"/>
                <a:gd name="T19" fmla="*/ 2147483646 h 191"/>
                <a:gd name="T20" fmla="*/ 2147483646 w 257"/>
                <a:gd name="T21" fmla="*/ 2147483646 h 191"/>
                <a:gd name="T22" fmla="*/ 2147483646 w 257"/>
                <a:gd name="T23" fmla="*/ 2147483646 h 191"/>
                <a:gd name="T24" fmla="*/ 2147483646 w 257"/>
                <a:gd name="T25" fmla="*/ 2147483646 h 191"/>
                <a:gd name="T26" fmla="*/ 2147483646 w 257"/>
                <a:gd name="T27" fmla="*/ 2147483646 h 191"/>
                <a:gd name="T28" fmla="*/ 2147483646 w 257"/>
                <a:gd name="T29" fmla="*/ 2147483646 h 191"/>
                <a:gd name="T30" fmla="*/ 2147483646 w 257"/>
                <a:gd name="T31" fmla="*/ 2147483646 h 191"/>
                <a:gd name="T32" fmla="*/ 2147483646 w 257"/>
                <a:gd name="T33" fmla="*/ 2147483646 h 191"/>
                <a:gd name="T34" fmla="*/ 2147483646 w 257"/>
                <a:gd name="T35" fmla="*/ 2147483646 h 191"/>
                <a:gd name="T36" fmla="*/ 2147483646 w 257"/>
                <a:gd name="T37" fmla="*/ 2147483646 h 191"/>
                <a:gd name="T38" fmla="*/ 2147483646 w 257"/>
                <a:gd name="T39" fmla="*/ 2147483646 h 191"/>
                <a:gd name="T40" fmla="*/ 2147483646 w 257"/>
                <a:gd name="T41" fmla="*/ 2147483646 h 191"/>
                <a:gd name="T42" fmla="*/ 2147483646 w 257"/>
                <a:gd name="T43" fmla="*/ 2147483646 h 191"/>
                <a:gd name="T44" fmla="*/ 2147483646 w 257"/>
                <a:gd name="T45" fmla="*/ 2147483646 h 191"/>
                <a:gd name="T46" fmla="*/ 2147483646 w 257"/>
                <a:gd name="T47" fmla="*/ 2147483646 h 191"/>
                <a:gd name="T48" fmla="*/ 2147483646 w 257"/>
                <a:gd name="T49" fmla="*/ 2147483646 h 191"/>
                <a:gd name="T50" fmla="*/ 2147483646 w 257"/>
                <a:gd name="T51" fmla="*/ 2147483646 h 191"/>
                <a:gd name="T52" fmla="*/ 2147483646 w 257"/>
                <a:gd name="T53" fmla="*/ 2147483646 h 191"/>
                <a:gd name="T54" fmla="*/ 2147483646 w 257"/>
                <a:gd name="T55" fmla="*/ 2147483646 h 191"/>
                <a:gd name="T56" fmla="*/ 2147483646 w 257"/>
                <a:gd name="T57" fmla="*/ 2147483646 h 191"/>
                <a:gd name="T58" fmla="*/ 2147483646 w 257"/>
                <a:gd name="T59" fmla="*/ 2147483646 h 191"/>
                <a:gd name="T60" fmla="*/ 2147483646 w 257"/>
                <a:gd name="T61" fmla="*/ 2147483646 h 191"/>
                <a:gd name="T62" fmla="*/ 2147483646 w 257"/>
                <a:gd name="T63" fmla="*/ 2147483646 h 191"/>
                <a:gd name="T64" fmla="*/ 2147483646 w 257"/>
                <a:gd name="T65" fmla="*/ 2147483646 h 191"/>
                <a:gd name="T66" fmla="*/ 2147483646 w 257"/>
                <a:gd name="T67" fmla="*/ 2147483646 h 191"/>
                <a:gd name="T68" fmla="*/ 2147483646 w 257"/>
                <a:gd name="T69" fmla="*/ 2147483646 h 191"/>
                <a:gd name="T70" fmla="*/ 2147483646 w 257"/>
                <a:gd name="T71" fmla="*/ 2147483646 h 191"/>
                <a:gd name="T72" fmla="*/ 2147483646 w 257"/>
                <a:gd name="T73" fmla="*/ 2147483646 h 191"/>
                <a:gd name="T74" fmla="*/ 2147483646 w 257"/>
                <a:gd name="T75" fmla="*/ 2147483646 h 191"/>
                <a:gd name="T76" fmla="*/ 2147483646 w 257"/>
                <a:gd name="T77" fmla="*/ 2147483646 h 191"/>
                <a:gd name="T78" fmla="*/ 2147483646 w 257"/>
                <a:gd name="T79" fmla="*/ 2147483646 h 191"/>
                <a:gd name="T80" fmla="*/ 2147483646 w 257"/>
                <a:gd name="T81" fmla="*/ 2147483646 h 191"/>
                <a:gd name="T82" fmla="*/ 2147483646 w 257"/>
                <a:gd name="T83" fmla="*/ 2147483646 h 191"/>
                <a:gd name="T84" fmla="*/ 2147483646 w 257"/>
                <a:gd name="T85" fmla="*/ 2147483646 h 191"/>
                <a:gd name="T86" fmla="*/ 2147483646 w 257"/>
                <a:gd name="T87" fmla="*/ 2147483646 h 191"/>
                <a:gd name="T88" fmla="*/ 2147483646 w 257"/>
                <a:gd name="T89" fmla="*/ 2147483646 h 191"/>
                <a:gd name="T90" fmla="*/ 2147483646 w 257"/>
                <a:gd name="T91" fmla="*/ 2147483646 h 191"/>
                <a:gd name="T92" fmla="*/ 2147483646 w 257"/>
                <a:gd name="T93" fmla="*/ 2147483646 h 191"/>
                <a:gd name="T94" fmla="*/ 2147483646 w 257"/>
                <a:gd name="T95" fmla="*/ 2147483646 h 191"/>
                <a:gd name="T96" fmla="*/ 2147483646 w 257"/>
                <a:gd name="T97" fmla="*/ 2147483646 h 191"/>
                <a:gd name="T98" fmla="*/ 2147483646 w 257"/>
                <a:gd name="T99" fmla="*/ 2147483646 h 19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57" h="191">
                  <a:moveTo>
                    <a:pt x="33" y="125"/>
                  </a:moveTo>
                  <a:cubicBezTo>
                    <a:pt x="55" y="125"/>
                    <a:pt x="55" y="125"/>
                    <a:pt x="55" y="125"/>
                  </a:cubicBezTo>
                  <a:cubicBezTo>
                    <a:pt x="55" y="122"/>
                    <a:pt x="55" y="122"/>
                    <a:pt x="55" y="122"/>
                  </a:cubicBezTo>
                  <a:cubicBezTo>
                    <a:pt x="45" y="122"/>
                    <a:pt x="45" y="122"/>
                    <a:pt x="45" y="122"/>
                  </a:cubicBezTo>
                  <a:cubicBezTo>
                    <a:pt x="41" y="122"/>
                    <a:pt x="37" y="120"/>
                    <a:pt x="34" y="118"/>
                  </a:cubicBezTo>
                  <a:cubicBezTo>
                    <a:pt x="32" y="115"/>
                    <a:pt x="30" y="111"/>
                    <a:pt x="30" y="107"/>
                  </a:cubicBezTo>
                  <a:cubicBezTo>
                    <a:pt x="30" y="15"/>
                    <a:pt x="30" y="15"/>
                    <a:pt x="30" y="15"/>
                  </a:cubicBezTo>
                  <a:cubicBezTo>
                    <a:pt x="30" y="11"/>
                    <a:pt x="32" y="7"/>
                    <a:pt x="34" y="5"/>
                  </a:cubicBezTo>
                  <a:cubicBezTo>
                    <a:pt x="34" y="5"/>
                    <a:pt x="34" y="5"/>
                    <a:pt x="34" y="5"/>
                  </a:cubicBezTo>
                  <a:cubicBezTo>
                    <a:pt x="37" y="2"/>
                    <a:pt x="41" y="0"/>
                    <a:pt x="45" y="0"/>
                  </a:cubicBezTo>
                  <a:cubicBezTo>
                    <a:pt x="209" y="0"/>
                    <a:pt x="209" y="0"/>
                    <a:pt x="209" y="0"/>
                  </a:cubicBezTo>
                  <a:cubicBezTo>
                    <a:pt x="213" y="0"/>
                    <a:pt x="217" y="2"/>
                    <a:pt x="220" y="5"/>
                  </a:cubicBezTo>
                  <a:cubicBezTo>
                    <a:pt x="220" y="5"/>
                    <a:pt x="220" y="5"/>
                    <a:pt x="220" y="5"/>
                  </a:cubicBezTo>
                  <a:cubicBezTo>
                    <a:pt x="222" y="7"/>
                    <a:pt x="224" y="11"/>
                    <a:pt x="224" y="15"/>
                  </a:cubicBezTo>
                  <a:cubicBezTo>
                    <a:pt x="224" y="107"/>
                    <a:pt x="224" y="107"/>
                    <a:pt x="224" y="107"/>
                  </a:cubicBezTo>
                  <a:cubicBezTo>
                    <a:pt x="224" y="111"/>
                    <a:pt x="222" y="115"/>
                    <a:pt x="220" y="118"/>
                  </a:cubicBezTo>
                  <a:cubicBezTo>
                    <a:pt x="217" y="120"/>
                    <a:pt x="213" y="122"/>
                    <a:pt x="209" y="122"/>
                  </a:cubicBezTo>
                  <a:cubicBezTo>
                    <a:pt x="198" y="122"/>
                    <a:pt x="198" y="122"/>
                    <a:pt x="198" y="122"/>
                  </a:cubicBezTo>
                  <a:cubicBezTo>
                    <a:pt x="198" y="125"/>
                    <a:pt x="198" y="125"/>
                    <a:pt x="198" y="125"/>
                  </a:cubicBezTo>
                  <a:cubicBezTo>
                    <a:pt x="221" y="125"/>
                    <a:pt x="221" y="125"/>
                    <a:pt x="221" y="125"/>
                  </a:cubicBezTo>
                  <a:cubicBezTo>
                    <a:pt x="257" y="173"/>
                    <a:pt x="257" y="173"/>
                    <a:pt x="257" y="173"/>
                  </a:cubicBezTo>
                  <a:cubicBezTo>
                    <a:pt x="256" y="173"/>
                    <a:pt x="256" y="173"/>
                    <a:pt x="256" y="173"/>
                  </a:cubicBezTo>
                  <a:cubicBezTo>
                    <a:pt x="248" y="191"/>
                    <a:pt x="248" y="191"/>
                    <a:pt x="248" y="191"/>
                  </a:cubicBezTo>
                  <a:cubicBezTo>
                    <a:pt x="9" y="191"/>
                    <a:pt x="9" y="191"/>
                    <a:pt x="9" y="191"/>
                  </a:cubicBezTo>
                  <a:cubicBezTo>
                    <a:pt x="0" y="173"/>
                    <a:pt x="0" y="173"/>
                    <a:pt x="0" y="173"/>
                  </a:cubicBezTo>
                  <a:cubicBezTo>
                    <a:pt x="33" y="125"/>
                    <a:pt x="33" y="125"/>
                    <a:pt x="33" y="125"/>
                  </a:cubicBezTo>
                  <a:close/>
                  <a:moveTo>
                    <a:pt x="77" y="125"/>
                  </a:moveTo>
                  <a:cubicBezTo>
                    <a:pt x="176" y="125"/>
                    <a:pt x="176" y="125"/>
                    <a:pt x="176" y="125"/>
                  </a:cubicBezTo>
                  <a:cubicBezTo>
                    <a:pt x="176" y="122"/>
                    <a:pt x="176" y="122"/>
                    <a:pt x="176" y="122"/>
                  </a:cubicBezTo>
                  <a:cubicBezTo>
                    <a:pt x="77" y="122"/>
                    <a:pt x="77" y="122"/>
                    <a:pt x="77" y="122"/>
                  </a:cubicBezTo>
                  <a:cubicBezTo>
                    <a:pt x="77" y="125"/>
                    <a:pt x="77" y="125"/>
                    <a:pt x="77" y="125"/>
                  </a:cubicBezTo>
                  <a:close/>
                  <a:moveTo>
                    <a:pt x="209" y="15"/>
                  </a:moveTo>
                  <a:cubicBezTo>
                    <a:pt x="45" y="15"/>
                    <a:pt x="45" y="15"/>
                    <a:pt x="45" y="15"/>
                  </a:cubicBezTo>
                  <a:cubicBezTo>
                    <a:pt x="45" y="15"/>
                    <a:pt x="45" y="15"/>
                    <a:pt x="45" y="15"/>
                  </a:cubicBezTo>
                  <a:cubicBezTo>
                    <a:pt x="45" y="15"/>
                    <a:pt x="45" y="15"/>
                    <a:pt x="45" y="15"/>
                  </a:cubicBezTo>
                  <a:cubicBezTo>
                    <a:pt x="45" y="15"/>
                    <a:pt x="45" y="15"/>
                    <a:pt x="45" y="15"/>
                  </a:cubicBezTo>
                  <a:cubicBezTo>
                    <a:pt x="45" y="107"/>
                    <a:pt x="45" y="107"/>
                    <a:pt x="45" y="107"/>
                  </a:cubicBezTo>
                  <a:cubicBezTo>
                    <a:pt x="45" y="107"/>
                    <a:pt x="45" y="107"/>
                    <a:pt x="45" y="107"/>
                  </a:cubicBezTo>
                  <a:cubicBezTo>
                    <a:pt x="45" y="107"/>
                    <a:pt x="45" y="107"/>
                    <a:pt x="45" y="107"/>
                  </a:cubicBezTo>
                  <a:cubicBezTo>
                    <a:pt x="209" y="107"/>
                    <a:pt x="209" y="107"/>
                    <a:pt x="209" y="107"/>
                  </a:cubicBezTo>
                  <a:cubicBezTo>
                    <a:pt x="209" y="107"/>
                    <a:pt x="209" y="107"/>
                    <a:pt x="209" y="107"/>
                  </a:cubicBezTo>
                  <a:cubicBezTo>
                    <a:pt x="209" y="107"/>
                    <a:pt x="210" y="107"/>
                    <a:pt x="210" y="107"/>
                  </a:cubicBezTo>
                  <a:cubicBezTo>
                    <a:pt x="210" y="15"/>
                    <a:pt x="210" y="15"/>
                    <a:pt x="210" y="15"/>
                  </a:cubicBezTo>
                  <a:cubicBezTo>
                    <a:pt x="210" y="15"/>
                    <a:pt x="210" y="15"/>
                    <a:pt x="209" y="15"/>
                  </a:cubicBezTo>
                  <a:cubicBezTo>
                    <a:pt x="209" y="15"/>
                    <a:pt x="209" y="15"/>
                    <a:pt x="209" y="15"/>
                  </a:cubicBezTo>
                  <a:cubicBezTo>
                    <a:pt x="209" y="15"/>
                    <a:pt x="209" y="15"/>
                    <a:pt x="209" y="15"/>
                  </a:cubicBezTo>
                  <a:close/>
                  <a:moveTo>
                    <a:pt x="39" y="155"/>
                  </a:moveTo>
                  <a:cubicBezTo>
                    <a:pt x="37" y="158"/>
                    <a:pt x="35" y="160"/>
                    <a:pt x="34" y="163"/>
                  </a:cubicBezTo>
                  <a:cubicBezTo>
                    <a:pt x="42" y="163"/>
                    <a:pt x="51" y="163"/>
                    <a:pt x="60" y="163"/>
                  </a:cubicBezTo>
                  <a:cubicBezTo>
                    <a:pt x="61" y="160"/>
                    <a:pt x="62" y="158"/>
                    <a:pt x="63" y="155"/>
                  </a:cubicBezTo>
                  <a:cubicBezTo>
                    <a:pt x="55" y="155"/>
                    <a:pt x="47" y="155"/>
                    <a:pt x="39" y="155"/>
                  </a:cubicBezTo>
                  <a:close/>
                  <a:moveTo>
                    <a:pt x="51" y="135"/>
                  </a:moveTo>
                  <a:cubicBezTo>
                    <a:pt x="50" y="137"/>
                    <a:pt x="49" y="139"/>
                    <a:pt x="48" y="141"/>
                  </a:cubicBezTo>
                  <a:cubicBezTo>
                    <a:pt x="57" y="141"/>
                    <a:pt x="66" y="141"/>
                    <a:pt x="75" y="141"/>
                  </a:cubicBezTo>
                  <a:cubicBezTo>
                    <a:pt x="76" y="139"/>
                    <a:pt x="77" y="137"/>
                    <a:pt x="78" y="135"/>
                  </a:cubicBezTo>
                  <a:cubicBezTo>
                    <a:pt x="69" y="135"/>
                    <a:pt x="60" y="135"/>
                    <a:pt x="51" y="135"/>
                  </a:cubicBezTo>
                  <a:close/>
                  <a:moveTo>
                    <a:pt x="192" y="135"/>
                  </a:moveTo>
                  <a:cubicBezTo>
                    <a:pt x="193" y="137"/>
                    <a:pt x="194" y="139"/>
                    <a:pt x="195" y="141"/>
                  </a:cubicBezTo>
                  <a:cubicBezTo>
                    <a:pt x="201" y="141"/>
                    <a:pt x="207" y="141"/>
                    <a:pt x="213" y="141"/>
                  </a:cubicBezTo>
                  <a:cubicBezTo>
                    <a:pt x="212" y="139"/>
                    <a:pt x="210" y="137"/>
                    <a:pt x="209" y="135"/>
                  </a:cubicBezTo>
                  <a:cubicBezTo>
                    <a:pt x="204" y="135"/>
                    <a:pt x="198" y="135"/>
                    <a:pt x="192" y="135"/>
                  </a:cubicBezTo>
                  <a:close/>
                  <a:moveTo>
                    <a:pt x="171" y="135"/>
                  </a:moveTo>
                  <a:cubicBezTo>
                    <a:pt x="171" y="137"/>
                    <a:pt x="172" y="139"/>
                    <a:pt x="173" y="141"/>
                  </a:cubicBezTo>
                  <a:cubicBezTo>
                    <a:pt x="179" y="141"/>
                    <a:pt x="184" y="141"/>
                    <a:pt x="190" y="141"/>
                  </a:cubicBezTo>
                  <a:cubicBezTo>
                    <a:pt x="189" y="139"/>
                    <a:pt x="188" y="137"/>
                    <a:pt x="187" y="135"/>
                  </a:cubicBezTo>
                  <a:cubicBezTo>
                    <a:pt x="182" y="135"/>
                    <a:pt x="176" y="135"/>
                    <a:pt x="171" y="135"/>
                  </a:cubicBezTo>
                  <a:close/>
                  <a:moveTo>
                    <a:pt x="149" y="135"/>
                  </a:moveTo>
                  <a:cubicBezTo>
                    <a:pt x="149" y="137"/>
                    <a:pt x="149" y="139"/>
                    <a:pt x="150" y="141"/>
                  </a:cubicBezTo>
                  <a:cubicBezTo>
                    <a:pt x="155" y="141"/>
                    <a:pt x="161" y="141"/>
                    <a:pt x="167" y="141"/>
                  </a:cubicBezTo>
                  <a:cubicBezTo>
                    <a:pt x="167" y="139"/>
                    <a:pt x="166" y="137"/>
                    <a:pt x="165" y="135"/>
                  </a:cubicBezTo>
                  <a:cubicBezTo>
                    <a:pt x="160" y="135"/>
                    <a:pt x="154" y="135"/>
                    <a:pt x="149" y="135"/>
                  </a:cubicBezTo>
                  <a:close/>
                  <a:moveTo>
                    <a:pt x="127" y="135"/>
                  </a:moveTo>
                  <a:cubicBezTo>
                    <a:pt x="127" y="137"/>
                    <a:pt x="127" y="139"/>
                    <a:pt x="127" y="141"/>
                  </a:cubicBezTo>
                  <a:cubicBezTo>
                    <a:pt x="133" y="141"/>
                    <a:pt x="139" y="141"/>
                    <a:pt x="144" y="141"/>
                  </a:cubicBezTo>
                  <a:cubicBezTo>
                    <a:pt x="144" y="139"/>
                    <a:pt x="144" y="137"/>
                    <a:pt x="144" y="135"/>
                  </a:cubicBezTo>
                  <a:cubicBezTo>
                    <a:pt x="138" y="135"/>
                    <a:pt x="133" y="135"/>
                    <a:pt x="127" y="135"/>
                  </a:cubicBezTo>
                  <a:close/>
                  <a:moveTo>
                    <a:pt x="105" y="135"/>
                  </a:moveTo>
                  <a:cubicBezTo>
                    <a:pt x="105" y="137"/>
                    <a:pt x="104" y="139"/>
                    <a:pt x="104" y="141"/>
                  </a:cubicBezTo>
                  <a:cubicBezTo>
                    <a:pt x="110" y="141"/>
                    <a:pt x="115" y="141"/>
                    <a:pt x="121" y="141"/>
                  </a:cubicBezTo>
                  <a:cubicBezTo>
                    <a:pt x="121" y="139"/>
                    <a:pt x="122" y="137"/>
                    <a:pt x="122" y="135"/>
                  </a:cubicBezTo>
                  <a:cubicBezTo>
                    <a:pt x="116" y="135"/>
                    <a:pt x="111" y="135"/>
                    <a:pt x="105" y="135"/>
                  </a:cubicBezTo>
                  <a:close/>
                  <a:moveTo>
                    <a:pt x="83" y="135"/>
                  </a:moveTo>
                  <a:cubicBezTo>
                    <a:pt x="83" y="137"/>
                    <a:pt x="82" y="139"/>
                    <a:pt x="81" y="141"/>
                  </a:cubicBezTo>
                  <a:cubicBezTo>
                    <a:pt x="87" y="141"/>
                    <a:pt x="93" y="141"/>
                    <a:pt x="99" y="141"/>
                  </a:cubicBezTo>
                  <a:cubicBezTo>
                    <a:pt x="99" y="139"/>
                    <a:pt x="100" y="137"/>
                    <a:pt x="100" y="135"/>
                  </a:cubicBezTo>
                  <a:cubicBezTo>
                    <a:pt x="94" y="135"/>
                    <a:pt x="89" y="135"/>
                    <a:pt x="83" y="135"/>
                  </a:cubicBezTo>
                  <a:close/>
                  <a:moveTo>
                    <a:pt x="187" y="144"/>
                  </a:moveTo>
                  <a:cubicBezTo>
                    <a:pt x="188" y="146"/>
                    <a:pt x="189" y="149"/>
                    <a:pt x="190" y="151"/>
                  </a:cubicBezTo>
                  <a:cubicBezTo>
                    <a:pt x="200" y="151"/>
                    <a:pt x="209" y="151"/>
                    <a:pt x="219" y="151"/>
                  </a:cubicBezTo>
                  <a:cubicBezTo>
                    <a:pt x="218" y="149"/>
                    <a:pt x="216" y="146"/>
                    <a:pt x="215" y="144"/>
                  </a:cubicBezTo>
                  <a:cubicBezTo>
                    <a:pt x="205" y="144"/>
                    <a:pt x="196" y="144"/>
                    <a:pt x="187" y="144"/>
                  </a:cubicBezTo>
                  <a:close/>
                  <a:moveTo>
                    <a:pt x="163" y="144"/>
                  </a:moveTo>
                  <a:cubicBezTo>
                    <a:pt x="163" y="146"/>
                    <a:pt x="164" y="149"/>
                    <a:pt x="165" y="151"/>
                  </a:cubicBezTo>
                  <a:cubicBezTo>
                    <a:pt x="171" y="151"/>
                    <a:pt x="177" y="151"/>
                    <a:pt x="183" y="151"/>
                  </a:cubicBezTo>
                  <a:cubicBezTo>
                    <a:pt x="183" y="149"/>
                    <a:pt x="182" y="146"/>
                    <a:pt x="181" y="144"/>
                  </a:cubicBezTo>
                  <a:cubicBezTo>
                    <a:pt x="175" y="144"/>
                    <a:pt x="169" y="144"/>
                    <a:pt x="163" y="144"/>
                  </a:cubicBezTo>
                  <a:close/>
                  <a:moveTo>
                    <a:pt x="139" y="144"/>
                  </a:moveTo>
                  <a:cubicBezTo>
                    <a:pt x="140" y="146"/>
                    <a:pt x="140" y="149"/>
                    <a:pt x="140" y="151"/>
                  </a:cubicBezTo>
                  <a:cubicBezTo>
                    <a:pt x="146" y="151"/>
                    <a:pt x="153" y="151"/>
                    <a:pt x="159" y="151"/>
                  </a:cubicBezTo>
                  <a:cubicBezTo>
                    <a:pt x="158" y="149"/>
                    <a:pt x="158" y="146"/>
                    <a:pt x="157" y="144"/>
                  </a:cubicBezTo>
                  <a:cubicBezTo>
                    <a:pt x="151" y="144"/>
                    <a:pt x="145" y="144"/>
                    <a:pt x="139" y="144"/>
                  </a:cubicBezTo>
                  <a:close/>
                  <a:moveTo>
                    <a:pt x="116" y="144"/>
                  </a:moveTo>
                  <a:cubicBezTo>
                    <a:pt x="116" y="146"/>
                    <a:pt x="115" y="149"/>
                    <a:pt x="115" y="151"/>
                  </a:cubicBezTo>
                  <a:cubicBezTo>
                    <a:pt x="121" y="151"/>
                    <a:pt x="128" y="151"/>
                    <a:pt x="134" y="151"/>
                  </a:cubicBezTo>
                  <a:cubicBezTo>
                    <a:pt x="134" y="149"/>
                    <a:pt x="134" y="146"/>
                    <a:pt x="134" y="144"/>
                  </a:cubicBezTo>
                  <a:cubicBezTo>
                    <a:pt x="128" y="144"/>
                    <a:pt x="122" y="144"/>
                    <a:pt x="116" y="144"/>
                  </a:cubicBezTo>
                  <a:close/>
                  <a:moveTo>
                    <a:pt x="92" y="144"/>
                  </a:moveTo>
                  <a:cubicBezTo>
                    <a:pt x="92" y="146"/>
                    <a:pt x="91" y="149"/>
                    <a:pt x="91" y="151"/>
                  </a:cubicBezTo>
                  <a:cubicBezTo>
                    <a:pt x="97" y="151"/>
                    <a:pt x="103" y="151"/>
                    <a:pt x="109" y="151"/>
                  </a:cubicBezTo>
                  <a:cubicBezTo>
                    <a:pt x="110" y="149"/>
                    <a:pt x="110" y="146"/>
                    <a:pt x="110" y="144"/>
                  </a:cubicBezTo>
                  <a:cubicBezTo>
                    <a:pt x="104" y="144"/>
                    <a:pt x="98" y="144"/>
                    <a:pt x="92" y="144"/>
                  </a:cubicBezTo>
                  <a:close/>
                  <a:moveTo>
                    <a:pt x="69" y="144"/>
                  </a:moveTo>
                  <a:cubicBezTo>
                    <a:pt x="68" y="146"/>
                    <a:pt x="67" y="149"/>
                    <a:pt x="66" y="151"/>
                  </a:cubicBezTo>
                  <a:cubicBezTo>
                    <a:pt x="72" y="151"/>
                    <a:pt x="78" y="151"/>
                    <a:pt x="84" y="151"/>
                  </a:cubicBezTo>
                  <a:cubicBezTo>
                    <a:pt x="85" y="149"/>
                    <a:pt x="86" y="146"/>
                    <a:pt x="87" y="144"/>
                  </a:cubicBezTo>
                  <a:cubicBezTo>
                    <a:pt x="81" y="144"/>
                    <a:pt x="75" y="144"/>
                    <a:pt x="69" y="144"/>
                  </a:cubicBezTo>
                  <a:close/>
                  <a:moveTo>
                    <a:pt x="45" y="144"/>
                  </a:moveTo>
                  <a:cubicBezTo>
                    <a:pt x="44" y="146"/>
                    <a:pt x="43" y="149"/>
                    <a:pt x="41" y="151"/>
                  </a:cubicBezTo>
                  <a:cubicBezTo>
                    <a:pt x="47" y="151"/>
                    <a:pt x="54" y="151"/>
                    <a:pt x="60" y="151"/>
                  </a:cubicBezTo>
                  <a:cubicBezTo>
                    <a:pt x="61" y="149"/>
                    <a:pt x="62" y="146"/>
                    <a:pt x="63" y="144"/>
                  </a:cubicBezTo>
                  <a:cubicBezTo>
                    <a:pt x="57" y="144"/>
                    <a:pt x="51" y="144"/>
                    <a:pt x="45" y="144"/>
                  </a:cubicBezTo>
                  <a:close/>
                  <a:moveTo>
                    <a:pt x="197" y="155"/>
                  </a:moveTo>
                  <a:cubicBezTo>
                    <a:pt x="198" y="158"/>
                    <a:pt x="199" y="160"/>
                    <a:pt x="201" y="163"/>
                  </a:cubicBezTo>
                  <a:cubicBezTo>
                    <a:pt x="209" y="163"/>
                    <a:pt x="218" y="163"/>
                    <a:pt x="227" y="163"/>
                  </a:cubicBezTo>
                  <a:cubicBezTo>
                    <a:pt x="225" y="160"/>
                    <a:pt x="223" y="158"/>
                    <a:pt x="222" y="155"/>
                  </a:cubicBezTo>
                  <a:cubicBezTo>
                    <a:pt x="213" y="155"/>
                    <a:pt x="205" y="155"/>
                    <a:pt x="197" y="155"/>
                  </a:cubicBezTo>
                  <a:close/>
                  <a:moveTo>
                    <a:pt x="171" y="155"/>
                  </a:moveTo>
                  <a:cubicBezTo>
                    <a:pt x="172" y="158"/>
                    <a:pt x="173" y="160"/>
                    <a:pt x="174" y="163"/>
                  </a:cubicBezTo>
                  <a:cubicBezTo>
                    <a:pt x="180" y="163"/>
                    <a:pt x="187" y="163"/>
                    <a:pt x="194" y="163"/>
                  </a:cubicBezTo>
                  <a:cubicBezTo>
                    <a:pt x="193" y="160"/>
                    <a:pt x="192" y="158"/>
                    <a:pt x="191" y="155"/>
                  </a:cubicBezTo>
                  <a:cubicBezTo>
                    <a:pt x="184" y="155"/>
                    <a:pt x="178" y="155"/>
                    <a:pt x="171" y="155"/>
                  </a:cubicBezTo>
                  <a:close/>
                  <a:moveTo>
                    <a:pt x="146" y="155"/>
                  </a:moveTo>
                  <a:cubicBezTo>
                    <a:pt x="146" y="158"/>
                    <a:pt x="147" y="160"/>
                    <a:pt x="147" y="163"/>
                  </a:cubicBezTo>
                  <a:cubicBezTo>
                    <a:pt x="154" y="163"/>
                    <a:pt x="161" y="163"/>
                    <a:pt x="168" y="163"/>
                  </a:cubicBezTo>
                  <a:cubicBezTo>
                    <a:pt x="167" y="160"/>
                    <a:pt x="166" y="158"/>
                    <a:pt x="165" y="155"/>
                  </a:cubicBezTo>
                  <a:cubicBezTo>
                    <a:pt x="159" y="155"/>
                    <a:pt x="153" y="155"/>
                    <a:pt x="146" y="155"/>
                  </a:cubicBezTo>
                  <a:close/>
                  <a:moveTo>
                    <a:pt x="121" y="155"/>
                  </a:moveTo>
                  <a:cubicBezTo>
                    <a:pt x="121" y="158"/>
                    <a:pt x="121" y="160"/>
                    <a:pt x="120" y="163"/>
                  </a:cubicBezTo>
                  <a:cubicBezTo>
                    <a:pt x="127" y="163"/>
                    <a:pt x="134" y="163"/>
                    <a:pt x="141" y="163"/>
                  </a:cubicBezTo>
                  <a:cubicBezTo>
                    <a:pt x="141" y="160"/>
                    <a:pt x="141" y="158"/>
                    <a:pt x="140" y="155"/>
                  </a:cubicBezTo>
                  <a:cubicBezTo>
                    <a:pt x="134" y="155"/>
                    <a:pt x="127" y="155"/>
                    <a:pt x="121" y="155"/>
                  </a:cubicBezTo>
                  <a:close/>
                  <a:moveTo>
                    <a:pt x="95" y="155"/>
                  </a:moveTo>
                  <a:cubicBezTo>
                    <a:pt x="95" y="158"/>
                    <a:pt x="94" y="160"/>
                    <a:pt x="93" y="163"/>
                  </a:cubicBezTo>
                  <a:cubicBezTo>
                    <a:pt x="100" y="163"/>
                    <a:pt x="107" y="163"/>
                    <a:pt x="114" y="163"/>
                  </a:cubicBezTo>
                  <a:cubicBezTo>
                    <a:pt x="114" y="160"/>
                    <a:pt x="114" y="158"/>
                    <a:pt x="115" y="155"/>
                  </a:cubicBezTo>
                  <a:cubicBezTo>
                    <a:pt x="108" y="155"/>
                    <a:pt x="102" y="155"/>
                    <a:pt x="95" y="155"/>
                  </a:cubicBezTo>
                  <a:close/>
                  <a:moveTo>
                    <a:pt x="70" y="155"/>
                  </a:moveTo>
                  <a:cubicBezTo>
                    <a:pt x="69" y="158"/>
                    <a:pt x="68" y="160"/>
                    <a:pt x="67" y="163"/>
                  </a:cubicBezTo>
                  <a:cubicBezTo>
                    <a:pt x="74" y="163"/>
                    <a:pt x="81" y="163"/>
                    <a:pt x="87" y="163"/>
                  </a:cubicBezTo>
                  <a:cubicBezTo>
                    <a:pt x="88" y="160"/>
                    <a:pt x="89" y="158"/>
                    <a:pt x="90" y="155"/>
                  </a:cubicBezTo>
                  <a:cubicBezTo>
                    <a:pt x="83" y="155"/>
                    <a:pt x="77" y="155"/>
                    <a:pt x="70" y="155"/>
                  </a:cubicBezTo>
                  <a:close/>
                </a:path>
              </a:pathLst>
            </a:custGeom>
            <a:solidFill>
              <a:srgbClr val="3A3A3A"/>
            </a:solidFill>
            <a:ln>
              <a:noFill/>
            </a:ln>
          </p:spPr>
          <p:txBody>
            <a:bodyPr lIns="68580" tIns="34290" rIns="68580" bIns="540000" anchor="ct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7" name="KSO_Shape"/>
            <p:cNvSpPr/>
            <p:nvPr/>
          </p:nvSpPr>
          <p:spPr>
            <a:xfrm>
              <a:off x="6308150" y="2828925"/>
              <a:ext cx="438522" cy="363770"/>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3" name="文本框 22"/>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  Textual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2" name="文本框 21">
            <a:extLst>
              <a:ext uri="{FF2B5EF4-FFF2-40B4-BE49-F238E27FC236}">
                <a16:creationId xmlns:a16="http://schemas.microsoft.com/office/drawing/2014/main" id="{3CEDA926-52F0-42C2-9635-F4FCEE081FD8}"/>
              </a:ext>
            </a:extLst>
          </p:cNvPr>
          <p:cNvSpPr txBox="1"/>
          <p:nvPr/>
        </p:nvSpPr>
        <p:spPr>
          <a:xfrm>
            <a:off x="616568" y="1405246"/>
            <a:ext cx="3835519" cy="40011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Subject extraction </a:t>
            </a:r>
          </a:p>
        </p:txBody>
      </p:sp>
      <p:sp>
        <p:nvSpPr>
          <p:cNvPr id="24" name="文本框 23">
            <a:extLst>
              <a:ext uri="{FF2B5EF4-FFF2-40B4-BE49-F238E27FC236}">
                <a16:creationId xmlns:a16="http://schemas.microsoft.com/office/drawing/2014/main" id="{4ABFA0C1-4239-436A-B187-BCD2F11CBB97}"/>
              </a:ext>
            </a:extLst>
          </p:cNvPr>
          <p:cNvSpPr txBox="1"/>
          <p:nvPr/>
        </p:nvSpPr>
        <p:spPr>
          <a:xfrm>
            <a:off x="379185" y="2162302"/>
            <a:ext cx="5354905" cy="3582134"/>
          </a:xfrm>
          <a:prstGeom prst="rect">
            <a:avLst/>
          </a:prstGeom>
          <a:noFill/>
        </p:spPr>
        <p:txBody>
          <a:bodyPr wrap="square" rtlCol="0">
            <a:spAutoFit/>
          </a:bodyPr>
          <a:lstStyle/>
          <a:p>
            <a:pPr algn="just">
              <a:lnSpc>
                <a:spcPct val="130000"/>
              </a:lnSpc>
            </a:pPr>
            <a:r>
              <a:rPr lang="zh-CN" altLang="en-US" sz="1600" b="0" i="0" dirty="0">
                <a:solidFill>
                  <a:srgbClr val="0070C0"/>
                </a:solidFill>
                <a:effectLst/>
                <a:latin typeface="Microsoft YaHei" panose="020B0503020204020204" pitchFamily="34" charset="-122"/>
                <a:ea typeface="Microsoft YaHei" panose="020B0503020204020204" pitchFamily="34" charset="-122"/>
              </a:rPr>
              <a:t>找到每条评论的正确主体是分析的关键任务</a:t>
            </a:r>
            <a:r>
              <a:rPr lang="zh-CN" altLang="en-US" sz="1600" b="0" i="0" dirty="0">
                <a:solidFill>
                  <a:srgbClr val="333333"/>
                </a:solidFill>
                <a:effectLst/>
                <a:latin typeface="Microsoft YaHei" panose="020B0503020204020204" pitchFamily="34" charset="-122"/>
                <a:ea typeface="Microsoft YaHei" panose="020B0503020204020204" pitchFamily="34" charset="-122"/>
              </a:rPr>
              <a:t>。目的是保持数据质量，同时保留足够数量的数据以供进一步分析。</a:t>
            </a:r>
            <a:endParaRPr lang="en-US" altLang="zh-CN" sz="1600" b="0" i="0" dirty="0">
              <a:solidFill>
                <a:srgbClr val="333333"/>
              </a:solidFill>
              <a:effectLst/>
              <a:latin typeface="Microsoft YaHei" panose="020B0503020204020204" pitchFamily="34" charset="-122"/>
              <a:ea typeface="Microsoft YaHei" panose="020B0503020204020204" pitchFamily="34" charset="-122"/>
            </a:endParaRPr>
          </a:p>
          <a:p>
            <a:pPr algn="just">
              <a:lnSpc>
                <a:spcPct val="130000"/>
              </a:lnSpc>
            </a:pPr>
            <a:endParaRPr lang="en-US" altLang="zh-CN" sz="1600" dirty="0">
              <a:solidFill>
                <a:srgbClr val="333333"/>
              </a:solidFill>
              <a:latin typeface="Microsoft YaHei" panose="020B0503020204020204" pitchFamily="34" charset="-122"/>
              <a:ea typeface="Microsoft YaHei" panose="020B0503020204020204" pitchFamily="34" charset="-122"/>
            </a:endParaRPr>
          </a:p>
          <a:p>
            <a:pPr algn="just">
              <a:lnSpc>
                <a:spcPct val="130000"/>
              </a:lnSpc>
            </a:pPr>
            <a:r>
              <a:rPr lang="zh-CN" altLang="en-US" sz="1600" b="0" i="0" dirty="0">
                <a:solidFill>
                  <a:srgbClr val="333333"/>
                </a:solidFill>
                <a:effectLst/>
                <a:latin typeface="Microsoft YaHei" panose="020B0503020204020204" pitchFamily="34" charset="-122"/>
                <a:ea typeface="Microsoft YaHei" panose="020B0503020204020204" pitchFamily="34" charset="-122"/>
              </a:rPr>
              <a:t>从</a:t>
            </a:r>
            <a:r>
              <a:rPr lang="en-US" altLang="zh-CN" sz="1600" b="0" i="0" dirty="0">
                <a:solidFill>
                  <a:srgbClr val="333333"/>
                </a:solidFill>
                <a:effectLst/>
                <a:latin typeface="Microsoft YaHei" panose="020B0503020204020204" pitchFamily="34" charset="-122"/>
                <a:ea typeface="Microsoft YaHei" panose="020B0503020204020204" pitchFamily="34" charset="-122"/>
              </a:rPr>
              <a:t>50</a:t>
            </a:r>
            <a:r>
              <a:rPr lang="zh-CN" altLang="en-US" sz="1600" b="0" i="0" dirty="0">
                <a:solidFill>
                  <a:srgbClr val="333333"/>
                </a:solidFill>
                <a:effectLst/>
                <a:latin typeface="Microsoft YaHei" panose="020B0503020204020204" pitchFamily="34" charset="-122"/>
                <a:ea typeface="Microsoft YaHei" panose="020B0503020204020204" pitchFamily="34" charset="-122"/>
              </a:rPr>
              <a:t>个最大的</a:t>
            </a:r>
            <a:r>
              <a:rPr lang="en-US" altLang="zh-CN" sz="1600" b="0" i="0" dirty="0">
                <a:solidFill>
                  <a:srgbClr val="333333"/>
                </a:solidFill>
                <a:effectLst/>
                <a:latin typeface="Microsoft YaHei" panose="020B0503020204020204" pitchFamily="34" charset="-122"/>
                <a:ea typeface="Microsoft YaHei" panose="020B0503020204020204" pitchFamily="34" charset="-122"/>
              </a:rPr>
              <a:t>coins</a:t>
            </a:r>
            <a:r>
              <a:rPr lang="zh-CN" altLang="en-US" sz="1600" b="0" i="0" dirty="0">
                <a:solidFill>
                  <a:srgbClr val="333333"/>
                </a:solidFill>
                <a:effectLst/>
                <a:latin typeface="Microsoft YaHei" panose="020B0503020204020204" pitchFamily="34" charset="-122"/>
                <a:ea typeface="Microsoft YaHei" panose="020B0503020204020204" pitchFamily="34" charset="-122"/>
              </a:rPr>
              <a:t>列表中可以得到所有的</a:t>
            </a:r>
            <a:r>
              <a:rPr lang="zh-CN" altLang="en-US" sz="1600" b="0" i="0" dirty="0">
                <a:solidFill>
                  <a:srgbClr val="0070C0"/>
                </a:solidFill>
                <a:effectLst/>
                <a:latin typeface="Microsoft YaHei" panose="020B0503020204020204" pitchFamily="34" charset="-122"/>
                <a:ea typeface="Microsoft YaHei" panose="020B0503020204020204" pitchFamily="34" charset="-122"/>
              </a:rPr>
              <a:t>加密货币名称和代码</a:t>
            </a:r>
            <a:r>
              <a:rPr lang="zh-CN" altLang="en-US" sz="1600" b="0" i="0" dirty="0">
                <a:solidFill>
                  <a:srgbClr val="333333"/>
                </a:solidFill>
                <a:effectLst/>
                <a:latin typeface="Microsoft YaHei" panose="020B0503020204020204" pitchFamily="34" charset="-122"/>
                <a:ea typeface="Microsoft YaHei" panose="020B0503020204020204" pitchFamily="34" charset="-122"/>
              </a:rPr>
              <a:t>。有些加密货币通常是用它们的长名中的一个词来指称的。由多个单词组成的名称被拆分并放入一个单独的列表中。在这个列表中，</a:t>
            </a:r>
            <a:r>
              <a:rPr lang="zh-CN" altLang="en-US" sz="1600" b="0" i="0" dirty="0">
                <a:solidFill>
                  <a:srgbClr val="0070C0"/>
                </a:solidFill>
                <a:effectLst/>
                <a:latin typeface="Microsoft YaHei" panose="020B0503020204020204" pitchFamily="34" charset="-122"/>
                <a:ea typeface="Microsoft YaHei" panose="020B0503020204020204" pitchFamily="34" charset="-122"/>
              </a:rPr>
              <a:t>不能用作唯一标识的词从列表中删除</a:t>
            </a:r>
            <a:r>
              <a:rPr lang="zh-CN" altLang="en-US"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0070C0"/>
                </a:solidFill>
                <a:effectLst/>
                <a:latin typeface="Microsoft YaHei" panose="020B0503020204020204" pitchFamily="34" charset="-122"/>
                <a:ea typeface="Microsoft YaHei" panose="020B0503020204020204" pitchFamily="34" charset="-122"/>
              </a:rPr>
              <a:t>词性标签用于过滤掉名词，使其与加密货币名称和代码相匹配</a:t>
            </a:r>
            <a:r>
              <a:rPr lang="zh-CN" altLang="en-US" sz="1600" b="0" i="0" dirty="0">
                <a:solidFill>
                  <a:srgbClr val="333333"/>
                </a:solidFill>
                <a:effectLst/>
                <a:latin typeface="Microsoft YaHei" panose="020B0503020204020204" pitchFamily="34" charset="-122"/>
                <a:ea typeface="Microsoft YaHei" panose="020B0503020204020204" pitchFamily="34" charset="-122"/>
              </a:rPr>
              <a:t>。结果是</a:t>
            </a:r>
            <a:r>
              <a:rPr lang="zh-CN" altLang="en-US" sz="1600" b="0" i="0" dirty="0">
                <a:solidFill>
                  <a:srgbClr val="0070C0"/>
                </a:solidFill>
                <a:effectLst/>
                <a:latin typeface="Microsoft YaHei" panose="020B0503020204020204" pitchFamily="34" charset="-122"/>
                <a:ea typeface="Microsoft YaHei" panose="020B0503020204020204" pitchFamily="34" charset="-122"/>
              </a:rPr>
              <a:t>每个观察对象的列表</a:t>
            </a:r>
            <a:r>
              <a:rPr lang="en-US" altLang="zh-CN" sz="1600" b="0" i="0" dirty="0">
                <a:solidFill>
                  <a:srgbClr val="333333"/>
                </a:solidFill>
                <a:effectLst/>
                <a:latin typeface="Microsoft YaHei" panose="020B0503020204020204" pitchFamily="34" charset="-122"/>
                <a:ea typeface="Microsoft YaHei" panose="020B0503020204020204" pitchFamily="34" charset="-122"/>
              </a:rPr>
              <a:t>,</a:t>
            </a:r>
            <a:r>
              <a:rPr lang="zh-CN" altLang="en-US" sz="1600" b="0" i="0" dirty="0">
                <a:solidFill>
                  <a:srgbClr val="333333"/>
                </a:solidFill>
                <a:effectLst/>
                <a:latin typeface="Microsoft YaHei" panose="020B0503020204020204" pitchFamily="34" charset="-122"/>
                <a:ea typeface="Microsoft YaHei" panose="020B0503020204020204" pitchFamily="34" charset="-122"/>
              </a:rPr>
              <a:t>当主体被提取出来后，</a:t>
            </a:r>
            <a:r>
              <a:rPr lang="en-US" altLang="zh-CN" sz="1600" b="0" i="0" dirty="0">
                <a:solidFill>
                  <a:srgbClr val="333333"/>
                </a:solidFill>
                <a:effectLst/>
                <a:latin typeface="Microsoft YaHei" panose="020B0503020204020204" pitchFamily="34" charset="-122"/>
                <a:ea typeface="Microsoft YaHei" panose="020B0503020204020204" pitchFamily="34" charset="-122"/>
              </a:rPr>
              <a:t>reddit</a:t>
            </a:r>
            <a:r>
              <a:rPr lang="zh-CN" altLang="en-US" sz="1600" b="0" i="0" dirty="0">
                <a:solidFill>
                  <a:srgbClr val="333333"/>
                </a:solidFill>
                <a:effectLst/>
                <a:latin typeface="Microsoft YaHei" panose="020B0503020204020204" pitchFamily="34" charset="-122"/>
                <a:ea typeface="Microsoft YaHei" panose="020B0503020204020204" pitchFamily="34" charset="-122"/>
              </a:rPr>
              <a:t>上的评论树结构被用来进一步将主体分配给没有标识特定主的评论。</a:t>
            </a:r>
            <a:endParaRPr lang="en-US" altLang="zh-CN" sz="16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278795" y="2734873"/>
            <a:ext cx="4059765" cy="2025555"/>
          </a:xfrm>
          <a:prstGeom prst="rect">
            <a:avLst/>
          </a:prstGeom>
          <a:noFill/>
        </p:spPr>
        <p:txBody>
          <a:bodyPr wrap="square" rtlCol="0">
            <a:spAutoFit/>
          </a:bodyPr>
          <a:lstStyle/>
          <a:p>
            <a:pPr algn="just">
              <a:lnSpc>
                <a:spcPct val="130000"/>
              </a:lnSpc>
            </a:pPr>
            <a:r>
              <a:rPr lang="zh-CN" altLang="en-US" sz="1400" b="0" i="0" dirty="0">
                <a:solidFill>
                  <a:srgbClr val="333333"/>
                </a:solidFill>
                <a:effectLst/>
                <a:latin typeface="Microsoft YaHei" panose="020B0503020204020204" pitchFamily="34" charset="-122"/>
                <a:ea typeface="Microsoft YaHei" panose="020B0503020204020204" pitchFamily="34" charset="-122"/>
              </a:rPr>
              <a:t>采用基于词典的方法</a:t>
            </a:r>
            <a:r>
              <a:rPr lang="en-US" altLang="zh-CN" sz="1400" b="0" i="0" dirty="0">
                <a:solidFill>
                  <a:srgbClr val="0070C0"/>
                </a:solidFill>
                <a:effectLst/>
                <a:latin typeface="Microsoft YaHei" panose="020B0503020204020204" pitchFamily="34" charset="-122"/>
                <a:ea typeface="Microsoft YaHei" panose="020B0503020204020204" pitchFamily="34" charset="-122"/>
              </a:rPr>
              <a:t>VADER</a:t>
            </a:r>
            <a:r>
              <a:rPr lang="zh-CN" altLang="en-US" sz="1400" b="0" i="0" dirty="0">
                <a:solidFill>
                  <a:srgbClr val="333333"/>
                </a:solidFill>
                <a:effectLst/>
                <a:latin typeface="Microsoft YaHei" panose="020B0503020204020204" pitchFamily="34" charset="-122"/>
                <a:ea typeface="Microsoft YaHei" panose="020B0503020204020204" pitchFamily="34" charset="-122"/>
              </a:rPr>
              <a:t>提取复合极性评分，得分范围从</a:t>
            </a:r>
            <a:r>
              <a:rPr lang="en-US" altLang="zh-CN" sz="1400" b="0" i="0" dirty="0">
                <a:solidFill>
                  <a:srgbClr val="333333"/>
                </a:solidFill>
                <a:effectLst/>
                <a:latin typeface="Microsoft YaHei" panose="020B0503020204020204" pitchFamily="34" charset="-122"/>
                <a:ea typeface="Microsoft YaHei" panose="020B0503020204020204" pitchFamily="34" charset="-122"/>
              </a:rPr>
              <a:t>-1(</a:t>
            </a:r>
            <a:r>
              <a:rPr lang="zh-CN" altLang="en-US" sz="1400" b="0" i="0" dirty="0">
                <a:solidFill>
                  <a:srgbClr val="333333"/>
                </a:solidFill>
                <a:effectLst/>
                <a:latin typeface="Microsoft YaHei" panose="020B0503020204020204" pitchFamily="34" charset="-122"/>
                <a:ea typeface="Microsoft YaHei" panose="020B0503020204020204" pitchFamily="34" charset="-122"/>
              </a:rPr>
              <a:t>最负</a:t>
            </a:r>
            <a:r>
              <a:rPr lang="en-US" altLang="zh-CN" sz="1400" b="0" i="0" dirty="0">
                <a:solidFill>
                  <a:srgbClr val="333333"/>
                </a:solidFill>
                <a:effectLst/>
                <a:latin typeface="Microsoft YaHei" panose="020B0503020204020204" pitchFamily="34" charset="-122"/>
                <a:ea typeface="Microsoft YaHei" panose="020B0503020204020204" pitchFamily="34" charset="-122"/>
              </a:rPr>
              <a:t>)</a:t>
            </a:r>
            <a:r>
              <a:rPr lang="zh-CN" altLang="en-US" sz="1400" b="0" i="0" dirty="0">
                <a:solidFill>
                  <a:srgbClr val="333333"/>
                </a:solidFill>
                <a:effectLst/>
                <a:latin typeface="Microsoft YaHei" panose="020B0503020204020204" pitchFamily="34" charset="-122"/>
                <a:ea typeface="Microsoft YaHei" panose="020B0503020204020204" pitchFamily="34" charset="-122"/>
              </a:rPr>
              <a:t>到</a:t>
            </a:r>
            <a:r>
              <a:rPr lang="en-US" altLang="zh-CN" sz="1400" b="0" i="0" dirty="0">
                <a:solidFill>
                  <a:srgbClr val="333333"/>
                </a:solidFill>
                <a:effectLst/>
                <a:latin typeface="Microsoft YaHei" panose="020B0503020204020204" pitchFamily="34" charset="-122"/>
                <a:ea typeface="Microsoft YaHei" panose="020B0503020204020204" pitchFamily="34" charset="-122"/>
              </a:rPr>
              <a:t>1(</a:t>
            </a:r>
            <a:r>
              <a:rPr lang="zh-CN" altLang="en-US" sz="1400" b="0" i="0" dirty="0">
                <a:solidFill>
                  <a:srgbClr val="333333"/>
                </a:solidFill>
                <a:effectLst/>
                <a:latin typeface="Microsoft YaHei" panose="020B0503020204020204" pitchFamily="34" charset="-122"/>
                <a:ea typeface="Microsoft YaHei" panose="020B0503020204020204" pitchFamily="34" charset="-122"/>
              </a:rPr>
              <a:t>最正</a:t>
            </a:r>
            <a:r>
              <a:rPr lang="en-US" altLang="zh-CN" sz="1400" b="0" i="0" dirty="0">
                <a:solidFill>
                  <a:srgbClr val="333333"/>
                </a:solidFill>
                <a:effectLst/>
                <a:latin typeface="Microsoft YaHei" panose="020B0503020204020204" pitchFamily="34" charset="-122"/>
                <a:ea typeface="Microsoft YaHei" panose="020B0503020204020204" pitchFamily="34" charset="-122"/>
              </a:rPr>
              <a:t>)</a:t>
            </a:r>
            <a:r>
              <a:rPr lang="zh-CN" altLang="en-US" sz="1400" b="0" i="0" dirty="0">
                <a:solidFill>
                  <a:srgbClr val="333333"/>
                </a:solidFill>
                <a:effectLst/>
                <a:latin typeface="Microsoft YaHei" panose="020B0503020204020204" pitchFamily="34" charset="-122"/>
                <a:ea typeface="Microsoft YaHei" panose="020B0503020204020204" pitchFamily="34" charset="-122"/>
              </a:rPr>
              <a:t>。不同数据集情绪得分的分布情况见左图。</a:t>
            </a:r>
            <a:endParaRPr lang="en-US" altLang="zh-CN" sz="1400" b="0" i="0" dirty="0">
              <a:solidFill>
                <a:srgbClr val="333333"/>
              </a:solidFill>
              <a:effectLst/>
              <a:latin typeface="Microsoft YaHei" panose="020B0503020204020204" pitchFamily="34" charset="-122"/>
              <a:ea typeface="Microsoft YaHei" panose="020B0503020204020204" pitchFamily="34" charset="-122"/>
            </a:endParaRPr>
          </a:p>
          <a:p>
            <a:pPr algn="just">
              <a:lnSpc>
                <a:spcPct val="130000"/>
              </a:lnSpc>
            </a:pPr>
            <a:endParaRPr lang="en-US" altLang="zh-CN" sz="1400" b="0" i="0" dirty="0">
              <a:solidFill>
                <a:srgbClr val="333333"/>
              </a:solidFill>
              <a:effectLst/>
              <a:latin typeface="Microsoft YaHei" panose="020B0503020204020204" pitchFamily="34" charset="-122"/>
              <a:ea typeface="Microsoft YaHei" panose="020B0503020204020204" pitchFamily="34" charset="-122"/>
            </a:endParaRPr>
          </a:p>
          <a:p>
            <a:pPr algn="just">
              <a:lnSpc>
                <a:spcPct val="130000"/>
              </a:lnSpc>
            </a:pP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除了极性，我们还使用</a:t>
            </a:r>
            <a:r>
              <a:rPr lang="en-US" altLang="zh-CN" sz="1400" dirty="0">
                <a:solidFill>
                  <a:srgbClr val="0070C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TextBlob7</a:t>
            </a:r>
            <a:r>
              <a:rPr lang="zh-CN" altLang="en-US" sz="1400" dirty="0">
                <a:solidFill>
                  <a:srgbClr val="0070C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库</a:t>
            </a: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来提取文本所表达的主观性度量</a:t>
            </a:r>
            <a:r>
              <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图</a:t>
            </a:r>
            <a:r>
              <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3)</a:t>
            </a: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。这方面在以往的研究中大多被忽视。</a:t>
            </a:r>
            <a:endPar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文本框 22"/>
          <p:cNvSpPr txBox="1"/>
          <p:nvPr/>
        </p:nvSpPr>
        <p:spPr>
          <a:xfrm>
            <a:off x="7354994" y="2195153"/>
            <a:ext cx="3835519" cy="40011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Sentiment</a:t>
            </a:r>
          </a:p>
        </p:txBody>
      </p:sp>
      <p:sp>
        <p:nvSpPr>
          <p:cNvPr id="26" name="文本框 25"/>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  Textual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5" name="图片 4">
            <a:extLst>
              <a:ext uri="{FF2B5EF4-FFF2-40B4-BE49-F238E27FC236}">
                <a16:creationId xmlns:a16="http://schemas.microsoft.com/office/drawing/2014/main" id="{4FEAAB3C-954F-4D6E-AFFF-DB9BD3603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05" y="2180706"/>
            <a:ext cx="5427735" cy="3419952"/>
          </a:xfrm>
          <a:prstGeom prst="rect">
            <a:avLst/>
          </a:prstGeom>
        </p:spPr>
      </p:pic>
      <p:sp>
        <p:nvSpPr>
          <p:cNvPr id="6" name="思想气泡: 云 5">
            <a:extLst>
              <a:ext uri="{FF2B5EF4-FFF2-40B4-BE49-F238E27FC236}">
                <a16:creationId xmlns:a16="http://schemas.microsoft.com/office/drawing/2014/main" id="{355BAF0A-02C3-498E-8273-A351A8C38884}"/>
              </a:ext>
            </a:extLst>
          </p:cNvPr>
          <p:cNvSpPr/>
          <p:nvPr/>
        </p:nvSpPr>
        <p:spPr>
          <a:xfrm>
            <a:off x="8497333" y="1101320"/>
            <a:ext cx="2841227" cy="872197"/>
          </a:xfrm>
          <a:prstGeom prst="cloudCallou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0" i="0" dirty="0">
                <a:solidFill>
                  <a:srgbClr val="333333"/>
                </a:solidFill>
                <a:effectLst/>
                <a:latin typeface="Helvetica Neue"/>
              </a:rPr>
              <a:t>VADER</a:t>
            </a:r>
            <a:r>
              <a:rPr lang="zh-CN" altLang="en-US" sz="1200" b="0" i="0" dirty="0">
                <a:solidFill>
                  <a:srgbClr val="333333"/>
                </a:solidFill>
                <a:effectLst/>
                <a:latin typeface="Helvetica Neue"/>
              </a:rPr>
              <a:t>是专门为社交媒体进行情感分析的工具，目前仅支持英文文本</a:t>
            </a:r>
            <a:endParaRPr lang="zh-CN" altLang="en-US" sz="1200" dirty="0"/>
          </a:p>
        </p:txBody>
      </p:sp>
      <p:pic>
        <p:nvPicPr>
          <p:cNvPr id="8" name="图片 7">
            <a:extLst>
              <a:ext uri="{FF2B5EF4-FFF2-40B4-BE49-F238E27FC236}">
                <a16:creationId xmlns:a16="http://schemas.microsoft.com/office/drawing/2014/main" id="{197EDC9C-8D16-42A3-8532-A0B6B8134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2" y="2180706"/>
            <a:ext cx="5455920" cy="34199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23" grpId="0" animBg="1"/>
      <p:bldP spid="23" grpId="1" animBg="1"/>
      <p:bldP spid="6" grpId="0" animBg="1"/>
      <p:bldP spid="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7301495" y="2551724"/>
            <a:ext cx="4059765" cy="3145861"/>
          </a:xfrm>
          <a:prstGeom prst="rect">
            <a:avLst/>
          </a:prstGeom>
          <a:noFill/>
        </p:spPr>
        <p:txBody>
          <a:bodyPr wrap="square" rtlCol="0">
            <a:spAutoFit/>
          </a:bodyPr>
          <a:lstStyle/>
          <a:p>
            <a:pPr algn="just">
              <a:lnSpc>
                <a:spcPct val="130000"/>
              </a:lnSpc>
            </a:pPr>
            <a:r>
              <a:rPr lang="zh-CN" altLang="en-US" sz="1400" b="0" i="0" dirty="0">
                <a:solidFill>
                  <a:srgbClr val="333333"/>
                </a:solidFill>
                <a:effectLst/>
                <a:latin typeface="Microsoft YaHei" panose="020B0503020204020204" pitchFamily="34" charset="-122"/>
                <a:ea typeface="Microsoft YaHei" panose="020B0503020204020204" pitchFamily="34" charset="-122"/>
              </a:rPr>
              <a:t>用</a:t>
            </a:r>
            <a:r>
              <a:rPr lang="en-US" altLang="zh-CN" sz="1400" b="0" i="0" dirty="0">
                <a:solidFill>
                  <a:srgbClr val="333333"/>
                </a:solidFill>
                <a:effectLst/>
                <a:latin typeface="Microsoft YaHei" panose="020B0503020204020204" pitchFamily="34" charset="-122"/>
                <a:ea typeface="Microsoft YaHei" panose="020B0503020204020204" pitchFamily="34" charset="-122"/>
              </a:rPr>
              <a:t>LDA</a:t>
            </a:r>
            <a:r>
              <a:rPr lang="zh-CN" altLang="en-US" sz="1400" b="0" i="0" dirty="0">
                <a:solidFill>
                  <a:srgbClr val="333333"/>
                </a:solidFill>
                <a:effectLst/>
                <a:latin typeface="Microsoft YaHei" panose="020B0503020204020204" pitchFamily="34" charset="-122"/>
                <a:ea typeface="Microsoft YaHei" panose="020B0503020204020204" pitchFamily="34" charset="-122"/>
              </a:rPr>
              <a:t>模型提取每个文本的主题信息，尝试</a:t>
            </a:r>
            <a:r>
              <a:rPr lang="en-US" altLang="zh-CN" sz="1400" b="0" i="0" dirty="0">
                <a:solidFill>
                  <a:srgbClr val="333333"/>
                </a:solidFill>
                <a:effectLst/>
                <a:latin typeface="Microsoft YaHei" panose="020B0503020204020204" pitchFamily="34" charset="-122"/>
                <a:ea typeface="Microsoft YaHei" panose="020B0503020204020204" pitchFamily="34" charset="-122"/>
              </a:rPr>
              <a:t>2</a:t>
            </a:r>
            <a:r>
              <a:rPr lang="zh-CN" altLang="en-US" sz="1400" b="0" i="0" dirty="0">
                <a:solidFill>
                  <a:srgbClr val="333333"/>
                </a:solidFill>
                <a:effectLst/>
                <a:latin typeface="Microsoft YaHei" panose="020B0503020204020204" pitchFamily="34" charset="-122"/>
                <a:ea typeface="Microsoft YaHei" panose="020B0503020204020204" pitchFamily="34" charset="-122"/>
              </a:rPr>
              <a:t>到</a:t>
            </a:r>
            <a:r>
              <a:rPr lang="en-US" altLang="zh-CN" sz="1400" b="0" i="0" dirty="0">
                <a:solidFill>
                  <a:srgbClr val="333333"/>
                </a:solidFill>
                <a:effectLst/>
                <a:latin typeface="Microsoft YaHei" panose="020B0503020204020204" pitchFamily="34" charset="-122"/>
                <a:ea typeface="Microsoft YaHei" panose="020B0503020204020204" pitchFamily="34" charset="-122"/>
              </a:rPr>
              <a:t>8</a:t>
            </a:r>
            <a:r>
              <a:rPr lang="zh-CN" altLang="en-US" sz="1400" b="0" i="0" dirty="0">
                <a:solidFill>
                  <a:srgbClr val="333333"/>
                </a:solidFill>
                <a:effectLst/>
                <a:latin typeface="Microsoft YaHei" panose="020B0503020204020204" pitchFamily="34" charset="-122"/>
                <a:ea typeface="Microsoft YaHei" panose="020B0503020204020204" pitchFamily="34" charset="-122"/>
              </a:rPr>
              <a:t>个主题</a:t>
            </a:r>
            <a:r>
              <a:rPr lang="zh-CN" altLang="en-US" sz="1400" dirty="0">
                <a:solidFill>
                  <a:srgbClr val="333333"/>
                </a:solidFill>
                <a:latin typeface="Microsoft YaHei" panose="020B0503020204020204" pitchFamily="34" charset="-122"/>
                <a:ea typeface="Microsoft YaHei" panose="020B0503020204020204" pitchFamily="34" charset="-122"/>
              </a:rPr>
              <a:t>。</a:t>
            </a:r>
            <a:r>
              <a:rPr lang="en-US" altLang="zh-CN" sz="1400" dirty="0">
                <a:solidFill>
                  <a:srgbClr val="333333"/>
                </a:solidFill>
                <a:latin typeface="Microsoft YaHei" panose="020B0503020204020204" pitchFamily="34" charset="-122"/>
                <a:ea typeface="Microsoft YaHei" panose="020B0503020204020204" pitchFamily="34" charset="-122"/>
              </a:rPr>
              <a:t>Topic1 to 5 </a:t>
            </a:r>
            <a:r>
              <a:rPr lang="zh-CN" altLang="en-US" sz="1400" dirty="0">
                <a:solidFill>
                  <a:srgbClr val="333333"/>
                </a:solidFill>
                <a:latin typeface="Microsoft YaHei" panose="020B0503020204020204" pitchFamily="34" charset="-122"/>
                <a:ea typeface="Microsoft YaHei" panose="020B0503020204020204" pitchFamily="34" charset="-122"/>
              </a:rPr>
              <a:t>分别倾向于的是：</a:t>
            </a:r>
            <a:r>
              <a:rPr lang="en-US" altLang="zh-CN" sz="1400" dirty="0">
                <a:latin typeface="Arial" panose="020B0604020202020204" pitchFamily="34" charset="0"/>
              </a:rPr>
              <a:t>transaction descriptions</a:t>
            </a:r>
            <a:r>
              <a:rPr lang="zh-CN" altLang="en-US" sz="1400" dirty="0">
                <a:latin typeface="Arial" panose="020B0604020202020204" pitchFamily="34" charset="0"/>
              </a:rPr>
              <a:t>、</a:t>
            </a:r>
            <a:r>
              <a:rPr lang="en-US" altLang="zh-CN" sz="1400" dirty="0">
                <a:effectLst/>
                <a:latin typeface="Arial" panose="020B0604020202020204" pitchFamily="34" charset="0"/>
              </a:rPr>
              <a:t>business aspect</a:t>
            </a:r>
            <a:r>
              <a:rPr lang="zh-CN" altLang="en-US" sz="1400" dirty="0">
                <a:effectLst/>
                <a:latin typeface="Arial" panose="020B0604020202020204" pitchFamily="34" charset="0"/>
              </a:rPr>
              <a:t>、</a:t>
            </a:r>
            <a:r>
              <a:rPr lang="en-US" altLang="zh-CN" sz="1400" dirty="0">
                <a:effectLst/>
                <a:latin typeface="Arial" panose="020B0604020202020204" pitchFamily="34" charset="0"/>
              </a:rPr>
              <a:t>knowledge contribution and discussion</a:t>
            </a:r>
            <a:r>
              <a:rPr lang="zh-CN" altLang="en-US" sz="1400" dirty="0">
                <a:effectLst/>
                <a:latin typeface="Arial" panose="020B0604020202020204" pitchFamily="34" charset="0"/>
              </a:rPr>
              <a:t>、</a:t>
            </a:r>
            <a:r>
              <a:rPr lang="en-US" altLang="zh-CN" sz="1400" dirty="0">
                <a:effectLst/>
                <a:latin typeface="Arial" panose="020B0604020202020204" pitchFamily="34" charset="0"/>
              </a:rPr>
              <a:t>personal opinions and conversations</a:t>
            </a:r>
            <a:r>
              <a:rPr lang="zh-CN" altLang="en-US" sz="1400" dirty="0">
                <a:effectLst/>
                <a:latin typeface="Arial" panose="020B0604020202020204" pitchFamily="34" charset="0"/>
              </a:rPr>
              <a:t>、</a:t>
            </a:r>
            <a:r>
              <a:rPr lang="en-US" altLang="zh-CN" sz="1400" dirty="0">
                <a:effectLst/>
                <a:latin typeface="Arial" panose="020B0604020202020204" pitchFamily="34" charset="0"/>
              </a:rPr>
              <a:t>economic aspect</a:t>
            </a:r>
            <a:r>
              <a:rPr lang="en-US" altLang="zh-CN" sz="1400" dirty="0">
                <a:latin typeface="Arial" panose="020B0604020202020204" pitchFamily="34" charset="0"/>
              </a:rPr>
              <a:t>.</a:t>
            </a:r>
          </a:p>
          <a:p>
            <a:pPr algn="just">
              <a:lnSpc>
                <a:spcPct val="130000"/>
              </a:lnSpc>
            </a:pPr>
            <a:endParaRPr lang="en-US" altLang="zh-CN" sz="1400" dirty="0">
              <a:solidFill>
                <a:srgbClr val="3A3A3A"/>
              </a:solidFill>
              <a:latin typeface="Arial" panose="020B0604020202020204" pitchFamily="34" charset="0"/>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just">
              <a:lnSpc>
                <a:spcPct val="130000"/>
              </a:lnSpc>
            </a:pP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为了评估模型确定的概念，作者联系了加密货币投资者，要求对主题进行双重检查。他们认可模型提供的解释</a:t>
            </a:r>
            <a:r>
              <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zh-CN" altLang="en-US"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尽管他们提到有一定重叠的一些话题。</a:t>
            </a:r>
            <a:endParaRPr lang="en-US" altLang="zh-CN" sz="1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文本框 22"/>
          <p:cNvSpPr txBox="1"/>
          <p:nvPr/>
        </p:nvSpPr>
        <p:spPr>
          <a:xfrm>
            <a:off x="7278795" y="1453430"/>
            <a:ext cx="3835519" cy="400110"/>
          </a:xfrm>
          <a:prstGeom prst="rect">
            <a:avLst/>
          </a:prstGeom>
          <a:solidFill>
            <a:srgbClr val="3A3A3A"/>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i="0" u="none" strike="noStrike" kern="0" cap="none" spc="0" normalizeH="0" baseline="0" noProof="0" dirty="0">
                <a:ln>
                  <a:noFill/>
                </a:ln>
                <a:solidFill>
                  <a:schemeClr val="bg1"/>
                </a:solidFill>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Topics</a:t>
            </a:r>
          </a:p>
        </p:txBody>
      </p:sp>
      <p:sp>
        <p:nvSpPr>
          <p:cNvPr id="26" name="文本框 25"/>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4.1  Textual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5" name="图片 4">
            <a:extLst>
              <a:ext uri="{FF2B5EF4-FFF2-40B4-BE49-F238E27FC236}">
                <a16:creationId xmlns:a16="http://schemas.microsoft.com/office/drawing/2014/main" id="{880FE542-FFD3-47B1-AC6F-710D8D411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3" y="1270282"/>
            <a:ext cx="6820852" cy="5048955"/>
          </a:xfrm>
          <a:prstGeom prst="rect">
            <a:avLst/>
          </a:prstGeom>
        </p:spPr>
      </p:pic>
    </p:spTree>
    <p:extLst>
      <p:ext uri="{BB962C8B-B14F-4D97-AF65-F5344CB8AC3E}">
        <p14:creationId xmlns:p14="http://schemas.microsoft.com/office/powerpoint/2010/main" val="137855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7" name="KSO_Shape"/>
          <p:cNvSpPr>
            <a:spLocks noChangeArrowheads="1"/>
          </p:cNvSpPr>
          <p:nvPr/>
        </p:nvSpPr>
        <p:spPr bwMode="auto">
          <a:xfrm>
            <a:off x="6791192" y="2264831"/>
            <a:ext cx="584967" cy="487473"/>
          </a:xfrm>
          <a:custGeom>
            <a:avLst/>
            <a:gdLst/>
            <a:ahLst/>
            <a:cxnLst/>
            <a:rect l="0" t="0" r="r" b="b"/>
            <a:pathLst>
              <a:path w="1450975" h="1209675">
                <a:moveTo>
                  <a:pt x="180975" y="182562"/>
                </a:moveTo>
                <a:lnTo>
                  <a:pt x="1270000" y="182562"/>
                </a:lnTo>
                <a:lnTo>
                  <a:pt x="1270000" y="725487"/>
                </a:lnTo>
                <a:lnTo>
                  <a:pt x="180975" y="725487"/>
                </a:lnTo>
                <a:lnTo>
                  <a:pt x="180975" y="182562"/>
                </a:lnTo>
                <a:close/>
                <a:moveTo>
                  <a:pt x="120672" y="120703"/>
                </a:moveTo>
                <a:lnTo>
                  <a:pt x="120672" y="785892"/>
                </a:lnTo>
                <a:lnTo>
                  <a:pt x="1330039" y="785892"/>
                </a:lnTo>
                <a:lnTo>
                  <a:pt x="1330039" y="120703"/>
                </a:lnTo>
                <a:lnTo>
                  <a:pt x="120672" y="120703"/>
                </a:lnTo>
                <a:close/>
                <a:moveTo>
                  <a:pt x="114585" y="0"/>
                </a:moveTo>
                <a:lnTo>
                  <a:pt x="120672" y="0"/>
                </a:lnTo>
                <a:lnTo>
                  <a:pt x="1330039" y="0"/>
                </a:lnTo>
                <a:lnTo>
                  <a:pt x="1336390" y="0"/>
                </a:lnTo>
                <a:lnTo>
                  <a:pt x="1342476" y="529"/>
                </a:lnTo>
                <a:lnTo>
                  <a:pt x="1348298" y="1059"/>
                </a:lnTo>
                <a:lnTo>
                  <a:pt x="1354385" y="2382"/>
                </a:lnTo>
                <a:lnTo>
                  <a:pt x="1360207" y="3441"/>
                </a:lnTo>
                <a:lnTo>
                  <a:pt x="1366028" y="5294"/>
                </a:lnTo>
                <a:lnTo>
                  <a:pt x="1371586" y="7147"/>
                </a:lnTo>
                <a:lnTo>
                  <a:pt x="1376878" y="9264"/>
                </a:lnTo>
                <a:lnTo>
                  <a:pt x="1382436" y="11911"/>
                </a:lnTo>
                <a:lnTo>
                  <a:pt x="1387728" y="14558"/>
                </a:lnTo>
                <a:lnTo>
                  <a:pt x="1392492" y="17205"/>
                </a:lnTo>
                <a:lnTo>
                  <a:pt x="1397784" y="20646"/>
                </a:lnTo>
                <a:lnTo>
                  <a:pt x="1402283" y="24087"/>
                </a:lnTo>
                <a:lnTo>
                  <a:pt x="1406782" y="27529"/>
                </a:lnTo>
                <a:lnTo>
                  <a:pt x="1411545" y="31234"/>
                </a:lnTo>
                <a:lnTo>
                  <a:pt x="1415515" y="35205"/>
                </a:lnTo>
                <a:lnTo>
                  <a:pt x="1419749" y="39440"/>
                </a:lnTo>
                <a:lnTo>
                  <a:pt x="1423454" y="44205"/>
                </a:lnTo>
                <a:lnTo>
                  <a:pt x="1426894" y="48705"/>
                </a:lnTo>
                <a:lnTo>
                  <a:pt x="1430334" y="53204"/>
                </a:lnTo>
                <a:lnTo>
                  <a:pt x="1433510" y="58234"/>
                </a:lnTo>
                <a:lnTo>
                  <a:pt x="1436420" y="63263"/>
                </a:lnTo>
                <a:lnTo>
                  <a:pt x="1439067" y="68557"/>
                </a:lnTo>
                <a:lnTo>
                  <a:pt x="1441713" y="73586"/>
                </a:lnTo>
                <a:lnTo>
                  <a:pt x="1443830" y="79145"/>
                </a:lnTo>
                <a:lnTo>
                  <a:pt x="1445683" y="84968"/>
                </a:lnTo>
                <a:lnTo>
                  <a:pt x="1447006" y="90792"/>
                </a:lnTo>
                <a:lnTo>
                  <a:pt x="1448594" y="96615"/>
                </a:lnTo>
                <a:lnTo>
                  <a:pt x="1449652" y="102438"/>
                </a:lnTo>
                <a:lnTo>
                  <a:pt x="1450446" y="108527"/>
                </a:lnTo>
                <a:lnTo>
                  <a:pt x="1450711" y="114615"/>
                </a:lnTo>
                <a:lnTo>
                  <a:pt x="1450975" y="120703"/>
                </a:lnTo>
                <a:lnTo>
                  <a:pt x="1450975" y="785892"/>
                </a:lnTo>
                <a:lnTo>
                  <a:pt x="1450711" y="792245"/>
                </a:lnTo>
                <a:lnTo>
                  <a:pt x="1450446" y="798333"/>
                </a:lnTo>
                <a:lnTo>
                  <a:pt x="1449652" y="804421"/>
                </a:lnTo>
                <a:lnTo>
                  <a:pt x="1448594" y="810244"/>
                </a:lnTo>
                <a:lnTo>
                  <a:pt x="1447006" y="816068"/>
                </a:lnTo>
                <a:lnTo>
                  <a:pt x="1445683" y="821891"/>
                </a:lnTo>
                <a:lnTo>
                  <a:pt x="1443830" y="827714"/>
                </a:lnTo>
                <a:lnTo>
                  <a:pt x="1441713" y="833008"/>
                </a:lnTo>
                <a:lnTo>
                  <a:pt x="1439067" y="838302"/>
                </a:lnTo>
                <a:lnTo>
                  <a:pt x="1436420" y="843596"/>
                </a:lnTo>
                <a:lnTo>
                  <a:pt x="1433510" y="848626"/>
                </a:lnTo>
                <a:lnTo>
                  <a:pt x="1430334" y="853655"/>
                </a:lnTo>
                <a:lnTo>
                  <a:pt x="1426894" y="858155"/>
                </a:lnTo>
                <a:lnTo>
                  <a:pt x="1423454" y="862655"/>
                </a:lnTo>
                <a:lnTo>
                  <a:pt x="1419749" y="867419"/>
                </a:lnTo>
                <a:lnTo>
                  <a:pt x="1415515" y="871654"/>
                </a:lnTo>
                <a:lnTo>
                  <a:pt x="1411545" y="875625"/>
                </a:lnTo>
                <a:lnTo>
                  <a:pt x="1406782" y="879331"/>
                </a:lnTo>
                <a:lnTo>
                  <a:pt x="1402283" y="883036"/>
                </a:lnTo>
                <a:lnTo>
                  <a:pt x="1397784" y="886213"/>
                </a:lnTo>
                <a:lnTo>
                  <a:pt x="1392492" y="889389"/>
                </a:lnTo>
                <a:lnTo>
                  <a:pt x="1387728" y="892301"/>
                </a:lnTo>
                <a:lnTo>
                  <a:pt x="1382436" y="895213"/>
                </a:lnTo>
                <a:lnTo>
                  <a:pt x="1376878" y="897595"/>
                </a:lnTo>
                <a:lnTo>
                  <a:pt x="1371586" y="899713"/>
                </a:lnTo>
                <a:lnTo>
                  <a:pt x="1366028" y="901565"/>
                </a:lnTo>
                <a:lnTo>
                  <a:pt x="1360207" y="903418"/>
                </a:lnTo>
                <a:lnTo>
                  <a:pt x="1354385" y="904477"/>
                </a:lnTo>
                <a:lnTo>
                  <a:pt x="1348298" y="905536"/>
                </a:lnTo>
                <a:lnTo>
                  <a:pt x="1342476" y="906330"/>
                </a:lnTo>
                <a:lnTo>
                  <a:pt x="1336390" y="907124"/>
                </a:lnTo>
                <a:lnTo>
                  <a:pt x="1330039" y="907124"/>
                </a:lnTo>
                <a:lnTo>
                  <a:pt x="846557" y="907124"/>
                </a:lnTo>
                <a:lnTo>
                  <a:pt x="846557" y="1149059"/>
                </a:lnTo>
                <a:lnTo>
                  <a:pt x="906893" y="1149059"/>
                </a:lnTo>
                <a:lnTo>
                  <a:pt x="909539" y="1149059"/>
                </a:lnTo>
                <a:lnTo>
                  <a:pt x="912715" y="1149588"/>
                </a:lnTo>
                <a:lnTo>
                  <a:pt x="916155" y="1150118"/>
                </a:lnTo>
                <a:lnTo>
                  <a:pt x="920918" y="1150912"/>
                </a:lnTo>
                <a:lnTo>
                  <a:pt x="925946" y="1152235"/>
                </a:lnTo>
                <a:lnTo>
                  <a:pt x="931503" y="1154088"/>
                </a:lnTo>
                <a:lnTo>
                  <a:pt x="937061" y="1156471"/>
                </a:lnTo>
                <a:lnTo>
                  <a:pt x="942883" y="1159912"/>
                </a:lnTo>
                <a:lnTo>
                  <a:pt x="945529" y="1161765"/>
                </a:lnTo>
                <a:lnTo>
                  <a:pt x="948175" y="1163882"/>
                </a:lnTo>
                <a:lnTo>
                  <a:pt x="950821" y="1166265"/>
                </a:lnTo>
                <a:lnTo>
                  <a:pt x="953468" y="1168647"/>
                </a:lnTo>
                <a:lnTo>
                  <a:pt x="955585" y="1171559"/>
                </a:lnTo>
                <a:lnTo>
                  <a:pt x="957967" y="1174470"/>
                </a:lnTo>
                <a:lnTo>
                  <a:pt x="959819" y="1177911"/>
                </a:lnTo>
                <a:lnTo>
                  <a:pt x="961671" y="1181617"/>
                </a:lnTo>
                <a:lnTo>
                  <a:pt x="963524" y="1185588"/>
                </a:lnTo>
                <a:lnTo>
                  <a:pt x="964847" y="1189558"/>
                </a:lnTo>
                <a:lnTo>
                  <a:pt x="965905" y="1194058"/>
                </a:lnTo>
                <a:lnTo>
                  <a:pt x="966699" y="1198823"/>
                </a:lnTo>
                <a:lnTo>
                  <a:pt x="967229" y="1204117"/>
                </a:lnTo>
                <a:lnTo>
                  <a:pt x="967493" y="1209675"/>
                </a:lnTo>
                <a:lnTo>
                  <a:pt x="483482" y="1209675"/>
                </a:lnTo>
                <a:lnTo>
                  <a:pt x="484011" y="1206763"/>
                </a:lnTo>
                <a:lnTo>
                  <a:pt x="484011" y="1204117"/>
                </a:lnTo>
                <a:lnTo>
                  <a:pt x="484541" y="1200146"/>
                </a:lnTo>
                <a:lnTo>
                  <a:pt x="485334" y="1195646"/>
                </a:lnTo>
                <a:lnTo>
                  <a:pt x="486922" y="1190352"/>
                </a:lnTo>
                <a:lnTo>
                  <a:pt x="488775" y="1184793"/>
                </a:lnTo>
                <a:lnTo>
                  <a:pt x="491156" y="1179499"/>
                </a:lnTo>
                <a:lnTo>
                  <a:pt x="494332" y="1173676"/>
                </a:lnTo>
                <a:lnTo>
                  <a:pt x="496449" y="1170764"/>
                </a:lnTo>
                <a:lnTo>
                  <a:pt x="498566" y="1168117"/>
                </a:lnTo>
                <a:lnTo>
                  <a:pt x="500683" y="1165735"/>
                </a:lnTo>
                <a:lnTo>
                  <a:pt x="503329" y="1163353"/>
                </a:lnTo>
                <a:lnTo>
                  <a:pt x="506240" y="1160706"/>
                </a:lnTo>
                <a:lnTo>
                  <a:pt x="509151" y="1158588"/>
                </a:lnTo>
                <a:lnTo>
                  <a:pt x="512592" y="1156471"/>
                </a:lnTo>
                <a:lnTo>
                  <a:pt x="516296" y="1154618"/>
                </a:lnTo>
                <a:lnTo>
                  <a:pt x="520001" y="1153030"/>
                </a:lnTo>
                <a:lnTo>
                  <a:pt x="524235" y="1151706"/>
                </a:lnTo>
                <a:lnTo>
                  <a:pt x="528734" y="1150383"/>
                </a:lnTo>
                <a:lnTo>
                  <a:pt x="533497" y="1149853"/>
                </a:lnTo>
                <a:lnTo>
                  <a:pt x="538525" y="1149059"/>
                </a:lnTo>
                <a:lnTo>
                  <a:pt x="544083" y="1149059"/>
                </a:lnTo>
                <a:lnTo>
                  <a:pt x="604683" y="1149059"/>
                </a:lnTo>
                <a:lnTo>
                  <a:pt x="604683" y="907124"/>
                </a:lnTo>
                <a:lnTo>
                  <a:pt x="120672" y="907124"/>
                </a:lnTo>
                <a:lnTo>
                  <a:pt x="114585" y="907124"/>
                </a:lnTo>
                <a:lnTo>
                  <a:pt x="108499" y="906330"/>
                </a:lnTo>
                <a:lnTo>
                  <a:pt x="102412" y="905536"/>
                </a:lnTo>
                <a:lnTo>
                  <a:pt x="96590" y="904477"/>
                </a:lnTo>
                <a:lnTo>
                  <a:pt x="90769" y="903418"/>
                </a:lnTo>
                <a:lnTo>
                  <a:pt x="84947" y="901565"/>
                </a:lnTo>
                <a:lnTo>
                  <a:pt x="79389" y="899713"/>
                </a:lnTo>
                <a:lnTo>
                  <a:pt x="73832" y="897595"/>
                </a:lnTo>
                <a:lnTo>
                  <a:pt x="68539" y="895213"/>
                </a:lnTo>
                <a:lnTo>
                  <a:pt x="63511" y="892301"/>
                </a:lnTo>
                <a:lnTo>
                  <a:pt x="58219" y="889389"/>
                </a:lnTo>
                <a:lnTo>
                  <a:pt x="53455" y="886213"/>
                </a:lnTo>
                <a:lnTo>
                  <a:pt x="48427" y="883036"/>
                </a:lnTo>
                <a:lnTo>
                  <a:pt x="43929" y="879331"/>
                </a:lnTo>
                <a:lnTo>
                  <a:pt x="39695" y="875625"/>
                </a:lnTo>
                <a:lnTo>
                  <a:pt x="35461" y="871654"/>
                </a:lnTo>
                <a:lnTo>
                  <a:pt x="31491" y="867419"/>
                </a:lnTo>
                <a:lnTo>
                  <a:pt x="27786" y="862655"/>
                </a:lnTo>
                <a:lnTo>
                  <a:pt x="24081" y="858155"/>
                </a:lnTo>
                <a:lnTo>
                  <a:pt x="20641" y="853655"/>
                </a:lnTo>
                <a:lnTo>
                  <a:pt x="17466" y="848626"/>
                </a:lnTo>
                <a:lnTo>
                  <a:pt x="14555" y="843596"/>
                </a:lnTo>
                <a:lnTo>
                  <a:pt x="11908" y="838302"/>
                </a:lnTo>
                <a:lnTo>
                  <a:pt x="9527" y="833008"/>
                </a:lnTo>
                <a:lnTo>
                  <a:pt x="7410" y="827714"/>
                </a:lnTo>
                <a:lnTo>
                  <a:pt x="5557" y="821891"/>
                </a:lnTo>
                <a:lnTo>
                  <a:pt x="3705" y="816068"/>
                </a:lnTo>
                <a:lnTo>
                  <a:pt x="2382" y="810244"/>
                </a:lnTo>
                <a:lnTo>
                  <a:pt x="1323" y="804421"/>
                </a:lnTo>
                <a:lnTo>
                  <a:pt x="529" y="798333"/>
                </a:lnTo>
                <a:lnTo>
                  <a:pt x="0" y="792245"/>
                </a:lnTo>
                <a:lnTo>
                  <a:pt x="0" y="785892"/>
                </a:lnTo>
                <a:lnTo>
                  <a:pt x="0" y="120703"/>
                </a:lnTo>
                <a:lnTo>
                  <a:pt x="0" y="114615"/>
                </a:lnTo>
                <a:lnTo>
                  <a:pt x="529" y="108527"/>
                </a:lnTo>
                <a:lnTo>
                  <a:pt x="1323" y="102438"/>
                </a:lnTo>
                <a:lnTo>
                  <a:pt x="2382" y="96615"/>
                </a:lnTo>
                <a:lnTo>
                  <a:pt x="3705" y="90792"/>
                </a:lnTo>
                <a:lnTo>
                  <a:pt x="5557" y="84968"/>
                </a:lnTo>
                <a:lnTo>
                  <a:pt x="7410" y="79145"/>
                </a:lnTo>
                <a:lnTo>
                  <a:pt x="9527" y="73586"/>
                </a:lnTo>
                <a:lnTo>
                  <a:pt x="11908" y="68557"/>
                </a:lnTo>
                <a:lnTo>
                  <a:pt x="14555" y="63263"/>
                </a:lnTo>
                <a:lnTo>
                  <a:pt x="17466" y="58234"/>
                </a:lnTo>
                <a:lnTo>
                  <a:pt x="20641" y="53204"/>
                </a:lnTo>
                <a:lnTo>
                  <a:pt x="24081" y="48705"/>
                </a:lnTo>
                <a:lnTo>
                  <a:pt x="27786" y="44205"/>
                </a:lnTo>
                <a:lnTo>
                  <a:pt x="31491" y="39440"/>
                </a:lnTo>
                <a:lnTo>
                  <a:pt x="35461" y="35205"/>
                </a:lnTo>
                <a:lnTo>
                  <a:pt x="39695" y="31234"/>
                </a:lnTo>
                <a:lnTo>
                  <a:pt x="43929" y="27529"/>
                </a:lnTo>
                <a:lnTo>
                  <a:pt x="48427" y="24087"/>
                </a:lnTo>
                <a:lnTo>
                  <a:pt x="53455" y="20646"/>
                </a:lnTo>
                <a:lnTo>
                  <a:pt x="58219" y="17205"/>
                </a:lnTo>
                <a:lnTo>
                  <a:pt x="63511" y="14558"/>
                </a:lnTo>
                <a:lnTo>
                  <a:pt x="68539" y="11911"/>
                </a:lnTo>
                <a:lnTo>
                  <a:pt x="73832" y="9264"/>
                </a:lnTo>
                <a:lnTo>
                  <a:pt x="79389" y="7147"/>
                </a:lnTo>
                <a:lnTo>
                  <a:pt x="84947" y="5294"/>
                </a:lnTo>
                <a:lnTo>
                  <a:pt x="90769" y="3441"/>
                </a:lnTo>
                <a:lnTo>
                  <a:pt x="96590" y="2382"/>
                </a:lnTo>
                <a:lnTo>
                  <a:pt x="102412" y="1059"/>
                </a:lnTo>
                <a:lnTo>
                  <a:pt x="108499" y="529"/>
                </a:lnTo>
                <a:lnTo>
                  <a:pt x="114585" y="0"/>
                </a:lnTo>
                <a:close/>
              </a:path>
            </a:pathLst>
          </a:custGeom>
          <a:solidFill>
            <a:srgbClr val="656565"/>
          </a:solidFill>
          <a:ln>
            <a:noFill/>
          </a:ln>
        </p:spPr>
        <p:txBody>
          <a:bodyPr bIns="432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600" dirty="0">
              <a:solidFill>
                <a:srgbClr val="FFFFFF"/>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1" name="KSO_Shape"/>
          <p:cNvSpPr/>
          <p:nvPr/>
        </p:nvSpPr>
        <p:spPr bwMode="auto">
          <a:xfrm>
            <a:off x="6791192" y="3848846"/>
            <a:ext cx="541010" cy="405758"/>
          </a:xfrm>
          <a:custGeom>
            <a:avLst/>
            <a:gdLst/>
            <a:ahLst/>
            <a:cxnLst/>
            <a:rect l="0" t="0" r="r" b="b"/>
            <a:pathLst>
              <a:path w="1166813" h="874713">
                <a:moveTo>
                  <a:pt x="631825" y="339725"/>
                </a:moveTo>
                <a:lnTo>
                  <a:pt x="639247" y="339990"/>
                </a:lnTo>
                <a:lnTo>
                  <a:pt x="646669" y="340520"/>
                </a:lnTo>
                <a:lnTo>
                  <a:pt x="654090" y="341314"/>
                </a:lnTo>
                <a:lnTo>
                  <a:pt x="661247" y="342638"/>
                </a:lnTo>
                <a:lnTo>
                  <a:pt x="668404" y="344227"/>
                </a:lnTo>
                <a:lnTo>
                  <a:pt x="675296" y="346081"/>
                </a:lnTo>
                <a:lnTo>
                  <a:pt x="681922" y="348729"/>
                </a:lnTo>
                <a:lnTo>
                  <a:pt x="688814" y="351377"/>
                </a:lnTo>
                <a:lnTo>
                  <a:pt x="695175" y="354026"/>
                </a:lnTo>
                <a:lnTo>
                  <a:pt x="701537" y="357204"/>
                </a:lnTo>
                <a:lnTo>
                  <a:pt x="707633" y="360646"/>
                </a:lnTo>
                <a:lnTo>
                  <a:pt x="713465" y="364619"/>
                </a:lnTo>
                <a:lnTo>
                  <a:pt x="719296" y="368856"/>
                </a:lnTo>
                <a:lnTo>
                  <a:pt x="724862" y="373093"/>
                </a:lnTo>
                <a:lnTo>
                  <a:pt x="730164" y="377595"/>
                </a:lnTo>
                <a:lnTo>
                  <a:pt x="735200" y="382362"/>
                </a:lnTo>
                <a:lnTo>
                  <a:pt x="739971" y="387658"/>
                </a:lnTo>
                <a:lnTo>
                  <a:pt x="744742" y="392955"/>
                </a:lnTo>
                <a:lnTo>
                  <a:pt x="748983" y="398251"/>
                </a:lnTo>
                <a:lnTo>
                  <a:pt x="752959" y="404077"/>
                </a:lnTo>
                <a:lnTo>
                  <a:pt x="756670" y="409903"/>
                </a:lnTo>
                <a:lnTo>
                  <a:pt x="760116" y="415994"/>
                </a:lnTo>
                <a:lnTo>
                  <a:pt x="763562" y="422615"/>
                </a:lnTo>
                <a:lnTo>
                  <a:pt x="766477" y="428971"/>
                </a:lnTo>
                <a:lnTo>
                  <a:pt x="769128" y="435326"/>
                </a:lnTo>
                <a:lnTo>
                  <a:pt x="771514" y="442477"/>
                </a:lnTo>
                <a:lnTo>
                  <a:pt x="773369" y="449097"/>
                </a:lnTo>
                <a:lnTo>
                  <a:pt x="774959" y="456247"/>
                </a:lnTo>
                <a:lnTo>
                  <a:pt x="776285" y="463663"/>
                </a:lnTo>
                <a:lnTo>
                  <a:pt x="777080" y="470813"/>
                </a:lnTo>
                <a:lnTo>
                  <a:pt x="777610" y="478228"/>
                </a:lnTo>
                <a:lnTo>
                  <a:pt x="777875" y="485643"/>
                </a:lnTo>
                <a:lnTo>
                  <a:pt x="777610" y="493058"/>
                </a:lnTo>
                <a:lnTo>
                  <a:pt x="777080" y="500738"/>
                </a:lnTo>
                <a:lnTo>
                  <a:pt x="776285" y="507888"/>
                </a:lnTo>
                <a:lnTo>
                  <a:pt x="774959" y="515303"/>
                </a:lnTo>
                <a:lnTo>
                  <a:pt x="773369" y="522188"/>
                </a:lnTo>
                <a:lnTo>
                  <a:pt x="771514" y="529074"/>
                </a:lnTo>
                <a:lnTo>
                  <a:pt x="769128" y="535959"/>
                </a:lnTo>
                <a:lnTo>
                  <a:pt x="766477" y="542580"/>
                </a:lnTo>
                <a:lnTo>
                  <a:pt x="763562" y="548936"/>
                </a:lnTo>
                <a:lnTo>
                  <a:pt x="760116" y="555291"/>
                </a:lnTo>
                <a:lnTo>
                  <a:pt x="756670" y="561382"/>
                </a:lnTo>
                <a:lnTo>
                  <a:pt x="752959" y="567208"/>
                </a:lnTo>
                <a:lnTo>
                  <a:pt x="748983" y="573034"/>
                </a:lnTo>
                <a:lnTo>
                  <a:pt x="744742" y="578596"/>
                </a:lnTo>
                <a:lnTo>
                  <a:pt x="739971" y="583892"/>
                </a:lnTo>
                <a:lnTo>
                  <a:pt x="735200" y="588659"/>
                </a:lnTo>
                <a:lnTo>
                  <a:pt x="730164" y="593691"/>
                </a:lnTo>
                <a:lnTo>
                  <a:pt x="724862" y="598458"/>
                </a:lnTo>
                <a:lnTo>
                  <a:pt x="719296" y="602695"/>
                </a:lnTo>
                <a:lnTo>
                  <a:pt x="713465" y="606667"/>
                </a:lnTo>
                <a:lnTo>
                  <a:pt x="707633" y="610639"/>
                </a:lnTo>
                <a:lnTo>
                  <a:pt x="701537" y="614082"/>
                </a:lnTo>
                <a:lnTo>
                  <a:pt x="695175" y="617260"/>
                </a:lnTo>
                <a:lnTo>
                  <a:pt x="688814" y="620173"/>
                </a:lnTo>
                <a:lnTo>
                  <a:pt x="681922" y="622821"/>
                </a:lnTo>
                <a:lnTo>
                  <a:pt x="675296" y="624940"/>
                </a:lnTo>
                <a:lnTo>
                  <a:pt x="668404" y="626794"/>
                </a:lnTo>
                <a:lnTo>
                  <a:pt x="661247" y="628912"/>
                </a:lnTo>
                <a:lnTo>
                  <a:pt x="654090" y="629971"/>
                </a:lnTo>
                <a:lnTo>
                  <a:pt x="646669" y="631031"/>
                </a:lnTo>
                <a:lnTo>
                  <a:pt x="639247" y="631560"/>
                </a:lnTo>
                <a:lnTo>
                  <a:pt x="631825" y="631825"/>
                </a:lnTo>
                <a:lnTo>
                  <a:pt x="624403" y="631560"/>
                </a:lnTo>
                <a:lnTo>
                  <a:pt x="616982" y="631031"/>
                </a:lnTo>
                <a:lnTo>
                  <a:pt x="609560" y="629971"/>
                </a:lnTo>
                <a:lnTo>
                  <a:pt x="602403" y="628912"/>
                </a:lnTo>
                <a:lnTo>
                  <a:pt x="595511" y="626794"/>
                </a:lnTo>
                <a:lnTo>
                  <a:pt x="588355" y="624940"/>
                </a:lnTo>
                <a:lnTo>
                  <a:pt x="581728" y="622821"/>
                </a:lnTo>
                <a:lnTo>
                  <a:pt x="575102" y="620173"/>
                </a:lnTo>
                <a:lnTo>
                  <a:pt x="568475" y="617260"/>
                </a:lnTo>
                <a:lnTo>
                  <a:pt x="562378" y="614082"/>
                </a:lnTo>
                <a:lnTo>
                  <a:pt x="556282" y="610639"/>
                </a:lnTo>
                <a:lnTo>
                  <a:pt x="550186" y="606667"/>
                </a:lnTo>
                <a:lnTo>
                  <a:pt x="544619" y="602695"/>
                </a:lnTo>
                <a:lnTo>
                  <a:pt x="539053" y="598458"/>
                </a:lnTo>
                <a:lnTo>
                  <a:pt x="533487" y="593691"/>
                </a:lnTo>
                <a:lnTo>
                  <a:pt x="528450" y="588659"/>
                </a:lnTo>
                <a:lnTo>
                  <a:pt x="523679" y="583892"/>
                </a:lnTo>
                <a:lnTo>
                  <a:pt x="519173" y="578596"/>
                </a:lnTo>
                <a:lnTo>
                  <a:pt x="514667" y="573034"/>
                </a:lnTo>
                <a:lnTo>
                  <a:pt x="510691" y="567208"/>
                </a:lnTo>
                <a:lnTo>
                  <a:pt x="506980" y="561382"/>
                </a:lnTo>
                <a:lnTo>
                  <a:pt x="503534" y="555291"/>
                </a:lnTo>
                <a:lnTo>
                  <a:pt x="500354" y="548936"/>
                </a:lnTo>
                <a:lnTo>
                  <a:pt x="497438" y="542580"/>
                </a:lnTo>
                <a:lnTo>
                  <a:pt x="494522" y="535959"/>
                </a:lnTo>
                <a:lnTo>
                  <a:pt x="492402" y="529074"/>
                </a:lnTo>
                <a:lnTo>
                  <a:pt x="490281" y="522188"/>
                </a:lnTo>
                <a:lnTo>
                  <a:pt x="488691" y="515303"/>
                </a:lnTo>
                <a:lnTo>
                  <a:pt x="487366" y="507888"/>
                </a:lnTo>
                <a:lnTo>
                  <a:pt x="486570" y="500738"/>
                </a:lnTo>
                <a:lnTo>
                  <a:pt x="486040" y="493058"/>
                </a:lnTo>
                <a:lnTo>
                  <a:pt x="485775" y="485643"/>
                </a:lnTo>
                <a:lnTo>
                  <a:pt x="486040" y="478228"/>
                </a:lnTo>
                <a:lnTo>
                  <a:pt x="486570" y="470813"/>
                </a:lnTo>
                <a:lnTo>
                  <a:pt x="487366" y="463663"/>
                </a:lnTo>
                <a:lnTo>
                  <a:pt x="488691" y="456247"/>
                </a:lnTo>
                <a:lnTo>
                  <a:pt x="490281" y="449097"/>
                </a:lnTo>
                <a:lnTo>
                  <a:pt x="492402" y="442477"/>
                </a:lnTo>
                <a:lnTo>
                  <a:pt x="494522" y="435326"/>
                </a:lnTo>
                <a:lnTo>
                  <a:pt x="497438" y="428971"/>
                </a:lnTo>
                <a:lnTo>
                  <a:pt x="500354" y="422615"/>
                </a:lnTo>
                <a:lnTo>
                  <a:pt x="503534" y="415994"/>
                </a:lnTo>
                <a:lnTo>
                  <a:pt x="506980" y="409903"/>
                </a:lnTo>
                <a:lnTo>
                  <a:pt x="510691" y="404077"/>
                </a:lnTo>
                <a:lnTo>
                  <a:pt x="514667" y="398251"/>
                </a:lnTo>
                <a:lnTo>
                  <a:pt x="519173" y="392955"/>
                </a:lnTo>
                <a:lnTo>
                  <a:pt x="523679" y="387658"/>
                </a:lnTo>
                <a:lnTo>
                  <a:pt x="528450" y="382362"/>
                </a:lnTo>
                <a:lnTo>
                  <a:pt x="533487" y="377595"/>
                </a:lnTo>
                <a:lnTo>
                  <a:pt x="539053" y="373093"/>
                </a:lnTo>
                <a:lnTo>
                  <a:pt x="544619" y="368856"/>
                </a:lnTo>
                <a:lnTo>
                  <a:pt x="550186" y="364619"/>
                </a:lnTo>
                <a:lnTo>
                  <a:pt x="556282" y="360646"/>
                </a:lnTo>
                <a:lnTo>
                  <a:pt x="562378" y="357204"/>
                </a:lnTo>
                <a:lnTo>
                  <a:pt x="568475" y="354026"/>
                </a:lnTo>
                <a:lnTo>
                  <a:pt x="575102" y="351377"/>
                </a:lnTo>
                <a:lnTo>
                  <a:pt x="581728" y="348729"/>
                </a:lnTo>
                <a:lnTo>
                  <a:pt x="588355" y="346081"/>
                </a:lnTo>
                <a:lnTo>
                  <a:pt x="595511" y="344227"/>
                </a:lnTo>
                <a:lnTo>
                  <a:pt x="602403" y="342638"/>
                </a:lnTo>
                <a:lnTo>
                  <a:pt x="609560" y="341314"/>
                </a:lnTo>
                <a:lnTo>
                  <a:pt x="616982" y="340520"/>
                </a:lnTo>
                <a:lnTo>
                  <a:pt x="624403" y="339990"/>
                </a:lnTo>
                <a:lnTo>
                  <a:pt x="631825" y="339725"/>
                </a:lnTo>
                <a:close/>
                <a:moveTo>
                  <a:pt x="992942" y="242814"/>
                </a:moveTo>
                <a:lnTo>
                  <a:pt x="989237" y="243079"/>
                </a:lnTo>
                <a:lnTo>
                  <a:pt x="985797" y="243608"/>
                </a:lnTo>
                <a:lnTo>
                  <a:pt x="981827" y="244137"/>
                </a:lnTo>
                <a:lnTo>
                  <a:pt x="978387" y="244930"/>
                </a:lnTo>
                <a:lnTo>
                  <a:pt x="974947" y="245988"/>
                </a:lnTo>
                <a:lnTo>
                  <a:pt x="971506" y="247046"/>
                </a:lnTo>
                <a:lnTo>
                  <a:pt x="968331" y="248369"/>
                </a:lnTo>
                <a:lnTo>
                  <a:pt x="964890" y="249956"/>
                </a:lnTo>
                <a:lnTo>
                  <a:pt x="961714" y="251543"/>
                </a:lnTo>
                <a:lnTo>
                  <a:pt x="958803" y="253395"/>
                </a:lnTo>
                <a:lnTo>
                  <a:pt x="955892" y="255246"/>
                </a:lnTo>
                <a:lnTo>
                  <a:pt x="952981" y="257362"/>
                </a:lnTo>
                <a:lnTo>
                  <a:pt x="950335" y="259478"/>
                </a:lnTo>
                <a:lnTo>
                  <a:pt x="947424" y="261594"/>
                </a:lnTo>
                <a:lnTo>
                  <a:pt x="945042" y="264239"/>
                </a:lnTo>
                <a:lnTo>
                  <a:pt x="942660" y="266620"/>
                </a:lnTo>
                <a:lnTo>
                  <a:pt x="940278" y="269265"/>
                </a:lnTo>
                <a:lnTo>
                  <a:pt x="938161" y="272174"/>
                </a:lnTo>
                <a:lnTo>
                  <a:pt x="936044" y="275084"/>
                </a:lnTo>
                <a:lnTo>
                  <a:pt x="934192" y="277993"/>
                </a:lnTo>
                <a:lnTo>
                  <a:pt x="932604" y="280903"/>
                </a:lnTo>
                <a:lnTo>
                  <a:pt x="931016" y="284077"/>
                </a:lnTo>
                <a:lnTo>
                  <a:pt x="929428" y="287251"/>
                </a:lnTo>
                <a:lnTo>
                  <a:pt x="927840" y="290425"/>
                </a:lnTo>
                <a:lnTo>
                  <a:pt x="926782" y="294128"/>
                </a:lnTo>
                <a:lnTo>
                  <a:pt x="925723" y="297567"/>
                </a:lnTo>
                <a:lnTo>
                  <a:pt x="924929" y="301005"/>
                </a:lnTo>
                <a:lnTo>
                  <a:pt x="924400" y="304444"/>
                </a:lnTo>
                <a:lnTo>
                  <a:pt x="923870" y="308147"/>
                </a:lnTo>
                <a:lnTo>
                  <a:pt x="923606" y="312114"/>
                </a:lnTo>
                <a:lnTo>
                  <a:pt x="923606" y="315817"/>
                </a:lnTo>
                <a:lnTo>
                  <a:pt x="923606" y="319520"/>
                </a:lnTo>
                <a:lnTo>
                  <a:pt x="923870" y="323223"/>
                </a:lnTo>
                <a:lnTo>
                  <a:pt x="924400" y="326662"/>
                </a:lnTo>
                <a:lnTo>
                  <a:pt x="924929" y="330630"/>
                </a:lnTo>
                <a:lnTo>
                  <a:pt x="925723" y="334068"/>
                </a:lnTo>
                <a:lnTo>
                  <a:pt x="926782" y="337242"/>
                </a:lnTo>
                <a:lnTo>
                  <a:pt x="927840" y="340681"/>
                </a:lnTo>
                <a:lnTo>
                  <a:pt x="929428" y="343855"/>
                </a:lnTo>
                <a:lnTo>
                  <a:pt x="931016" y="347293"/>
                </a:lnTo>
                <a:lnTo>
                  <a:pt x="932604" y="350467"/>
                </a:lnTo>
                <a:lnTo>
                  <a:pt x="934192" y="353377"/>
                </a:lnTo>
                <a:lnTo>
                  <a:pt x="936044" y="356286"/>
                </a:lnTo>
                <a:lnTo>
                  <a:pt x="938161" y="359196"/>
                </a:lnTo>
                <a:lnTo>
                  <a:pt x="940278" y="361841"/>
                </a:lnTo>
                <a:lnTo>
                  <a:pt x="942660" y="364486"/>
                </a:lnTo>
                <a:lnTo>
                  <a:pt x="945042" y="367131"/>
                </a:lnTo>
                <a:lnTo>
                  <a:pt x="947424" y="369512"/>
                </a:lnTo>
                <a:lnTo>
                  <a:pt x="950335" y="371892"/>
                </a:lnTo>
                <a:lnTo>
                  <a:pt x="952981" y="374008"/>
                </a:lnTo>
                <a:lnTo>
                  <a:pt x="955892" y="375860"/>
                </a:lnTo>
                <a:lnTo>
                  <a:pt x="958803" y="377711"/>
                </a:lnTo>
                <a:lnTo>
                  <a:pt x="961714" y="379563"/>
                </a:lnTo>
                <a:lnTo>
                  <a:pt x="964890" y="381150"/>
                </a:lnTo>
                <a:lnTo>
                  <a:pt x="968331" y="382472"/>
                </a:lnTo>
                <a:lnTo>
                  <a:pt x="971506" y="383795"/>
                </a:lnTo>
                <a:lnTo>
                  <a:pt x="974947" y="385117"/>
                </a:lnTo>
                <a:lnTo>
                  <a:pt x="978387" y="386175"/>
                </a:lnTo>
                <a:lnTo>
                  <a:pt x="981827" y="386969"/>
                </a:lnTo>
                <a:lnTo>
                  <a:pt x="985797" y="387498"/>
                </a:lnTo>
                <a:lnTo>
                  <a:pt x="989237" y="388027"/>
                </a:lnTo>
                <a:lnTo>
                  <a:pt x="992942" y="388291"/>
                </a:lnTo>
                <a:lnTo>
                  <a:pt x="996647" y="388291"/>
                </a:lnTo>
                <a:lnTo>
                  <a:pt x="1000352" y="388291"/>
                </a:lnTo>
                <a:lnTo>
                  <a:pt x="1004057" y="388027"/>
                </a:lnTo>
                <a:lnTo>
                  <a:pt x="1007762" y="387498"/>
                </a:lnTo>
                <a:lnTo>
                  <a:pt x="1011467" y="386969"/>
                </a:lnTo>
                <a:lnTo>
                  <a:pt x="1014908" y="386175"/>
                </a:lnTo>
                <a:lnTo>
                  <a:pt x="1018348" y="385117"/>
                </a:lnTo>
                <a:lnTo>
                  <a:pt x="1021524" y="383795"/>
                </a:lnTo>
                <a:lnTo>
                  <a:pt x="1025229" y="382472"/>
                </a:lnTo>
                <a:lnTo>
                  <a:pt x="1028405" y="381150"/>
                </a:lnTo>
                <a:lnTo>
                  <a:pt x="1031580" y="379563"/>
                </a:lnTo>
                <a:lnTo>
                  <a:pt x="1034491" y="377711"/>
                </a:lnTo>
                <a:lnTo>
                  <a:pt x="1037403" y="375860"/>
                </a:lnTo>
                <a:lnTo>
                  <a:pt x="1040314" y="374008"/>
                </a:lnTo>
                <a:lnTo>
                  <a:pt x="1043225" y="371892"/>
                </a:lnTo>
                <a:lnTo>
                  <a:pt x="1045871" y="369512"/>
                </a:lnTo>
                <a:lnTo>
                  <a:pt x="1048253" y="367131"/>
                </a:lnTo>
                <a:lnTo>
                  <a:pt x="1050635" y="364486"/>
                </a:lnTo>
                <a:lnTo>
                  <a:pt x="1053017" y="361841"/>
                </a:lnTo>
                <a:lnTo>
                  <a:pt x="1055134" y="359196"/>
                </a:lnTo>
                <a:lnTo>
                  <a:pt x="1057251" y="356286"/>
                </a:lnTo>
                <a:lnTo>
                  <a:pt x="1059103" y="353377"/>
                </a:lnTo>
                <a:lnTo>
                  <a:pt x="1060956" y="350467"/>
                </a:lnTo>
                <a:lnTo>
                  <a:pt x="1062544" y="347293"/>
                </a:lnTo>
                <a:lnTo>
                  <a:pt x="1064132" y="343855"/>
                </a:lnTo>
                <a:lnTo>
                  <a:pt x="1065455" y="340681"/>
                </a:lnTo>
                <a:lnTo>
                  <a:pt x="1066513" y="337242"/>
                </a:lnTo>
                <a:lnTo>
                  <a:pt x="1067572" y="334068"/>
                </a:lnTo>
                <a:lnTo>
                  <a:pt x="1068366" y="330630"/>
                </a:lnTo>
                <a:lnTo>
                  <a:pt x="1068895" y="326662"/>
                </a:lnTo>
                <a:lnTo>
                  <a:pt x="1069424" y="323223"/>
                </a:lnTo>
                <a:lnTo>
                  <a:pt x="1069689" y="319520"/>
                </a:lnTo>
                <a:lnTo>
                  <a:pt x="1069689" y="315817"/>
                </a:lnTo>
                <a:lnTo>
                  <a:pt x="1069689" y="312114"/>
                </a:lnTo>
                <a:lnTo>
                  <a:pt x="1069424" y="308147"/>
                </a:lnTo>
                <a:lnTo>
                  <a:pt x="1068895" y="304444"/>
                </a:lnTo>
                <a:lnTo>
                  <a:pt x="1068366" y="301005"/>
                </a:lnTo>
                <a:lnTo>
                  <a:pt x="1067572" y="297567"/>
                </a:lnTo>
                <a:lnTo>
                  <a:pt x="1066513" y="294128"/>
                </a:lnTo>
                <a:lnTo>
                  <a:pt x="1065455" y="290425"/>
                </a:lnTo>
                <a:lnTo>
                  <a:pt x="1064132" y="287251"/>
                </a:lnTo>
                <a:lnTo>
                  <a:pt x="1062544" y="284077"/>
                </a:lnTo>
                <a:lnTo>
                  <a:pt x="1060956" y="280903"/>
                </a:lnTo>
                <a:lnTo>
                  <a:pt x="1059103" y="277993"/>
                </a:lnTo>
                <a:lnTo>
                  <a:pt x="1057251" y="275084"/>
                </a:lnTo>
                <a:lnTo>
                  <a:pt x="1055134" y="272174"/>
                </a:lnTo>
                <a:lnTo>
                  <a:pt x="1053017" y="269265"/>
                </a:lnTo>
                <a:lnTo>
                  <a:pt x="1050635" y="266620"/>
                </a:lnTo>
                <a:lnTo>
                  <a:pt x="1048253" y="264239"/>
                </a:lnTo>
                <a:lnTo>
                  <a:pt x="1045871" y="261594"/>
                </a:lnTo>
                <a:lnTo>
                  <a:pt x="1043225" y="259478"/>
                </a:lnTo>
                <a:lnTo>
                  <a:pt x="1040314" y="257362"/>
                </a:lnTo>
                <a:lnTo>
                  <a:pt x="1037403" y="255246"/>
                </a:lnTo>
                <a:lnTo>
                  <a:pt x="1034491" y="253395"/>
                </a:lnTo>
                <a:lnTo>
                  <a:pt x="1031580" y="251543"/>
                </a:lnTo>
                <a:lnTo>
                  <a:pt x="1028405" y="249956"/>
                </a:lnTo>
                <a:lnTo>
                  <a:pt x="1025229" y="248369"/>
                </a:lnTo>
                <a:lnTo>
                  <a:pt x="1021524" y="247046"/>
                </a:lnTo>
                <a:lnTo>
                  <a:pt x="1018348" y="245988"/>
                </a:lnTo>
                <a:lnTo>
                  <a:pt x="1014908" y="244930"/>
                </a:lnTo>
                <a:lnTo>
                  <a:pt x="1011467" y="244137"/>
                </a:lnTo>
                <a:lnTo>
                  <a:pt x="1007762" y="243608"/>
                </a:lnTo>
                <a:lnTo>
                  <a:pt x="1004057" y="243079"/>
                </a:lnTo>
                <a:lnTo>
                  <a:pt x="1000352" y="242814"/>
                </a:lnTo>
                <a:lnTo>
                  <a:pt x="996647" y="242814"/>
                </a:lnTo>
                <a:lnTo>
                  <a:pt x="992942" y="242814"/>
                </a:lnTo>
                <a:close/>
                <a:moveTo>
                  <a:pt x="632233" y="242814"/>
                </a:moveTo>
                <a:lnTo>
                  <a:pt x="619795" y="243079"/>
                </a:lnTo>
                <a:lnTo>
                  <a:pt x="607357" y="243872"/>
                </a:lnTo>
                <a:lnTo>
                  <a:pt x="595183" y="245459"/>
                </a:lnTo>
                <a:lnTo>
                  <a:pt x="583274" y="247575"/>
                </a:lnTo>
                <a:lnTo>
                  <a:pt x="571365" y="250221"/>
                </a:lnTo>
                <a:lnTo>
                  <a:pt x="559986" y="253659"/>
                </a:lnTo>
                <a:lnTo>
                  <a:pt x="548606" y="257627"/>
                </a:lnTo>
                <a:lnTo>
                  <a:pt x="537756" y="261859"/>
                </a:lnTo>
                <a:lnTo>
                  <a:pt x="526905" y="266620"/>
                </a:lnTo>
                <a:lnTo>
                  <a:pt x="516055" y="272174"/>
                </a:lnTo>
                <a:lnTo>
                  <a:pt x="505998" y="277993"/>
                </a:lnTo>
                <a:lnTo>
                  <a:pt x="496207" y="284077"/>
                </a:lnTo>
                <a:lnTo>
                  <a:pt x="486679" y="291219"/>
                </a:lnTo>
                <a:lnTo>
                  <a:pt x="477417" y="298360"/>
                </a:lnTo>
                <a:lnTo>
                  <a:pt x="468684" y="305766"/>
                </a:lnTo>
                <a:lnTo>
                  <a:pt x="460480" y="313966"/>
                </a:lnTo>
                <a:lnTo>
                  <a:pt x="452276" y="322165"/>
                </a:lnTo>
                <a:lnTo>
                  <a:pt x="444601" y="331159"/>
                </a:lnTo>
                <a:lnTo>
                  <a:pt x="437191" y="340152"/>
                </a:lnTo>
                <a:lnTo>
                  <a:pt x="430575" y="349938"/>
                </a:lnTo>
                <a:lnTo>
                  <a:pt x="424224" y="359725"/>
                </a:lnTo>
                <a:lnTo>
                  <a:pt x="418401" y="369776"/>
                </a:lnTo>
                <a:lnTo>
                  <a:pt x="413109" y="380092"/>
                </a:lnTo>
                <a:lnTo>
                  <a:pt x="408080" y="390936"/>
                </a:lnTo>
                <a:lnTo>
                  <a:pt x="403846" y="402046"/>
                </a:lnTo>
                <a:lnTo>
                  <a:pt x="399876" y="413419"/>
                </a:lnTo>
                <a:lnTo>
                  <a:pt x="396701" y="424793"/>
                </a:lnTo>
                <a:lnTo>
                  <a:pt x="394054" y="436431"/>
                </a:lnTo>
                <a:lnTo>
                  <a:pt x="391937" y="448598"/>
                </a:lnTo>
                <a:lnTo>
                  <a:pt x="390349" y="460765"/>
                </a:lnTo>
                <a:lnTo>
                  <a:pt x="389291" y="472932"/>
                </a:lnTo>
                <a:lnTo>
                  <a:pt x="389026" y="485364"/>
                </a:lnTo>
                <a:lnTo>
                  <a:pt x="389291" y="498060"/>
                </a:lnTo>
                <a:lnTo>
                  <a:pt x="390349" y="510227"/>
                </a:lnTo>
                <a:lnTo>
                  <a:pt x="391937" y="522395"/>
                </a:lnTo>
                <a:lnTo>
                  <a:pt x="394054" y="534562"/>
                </a:lnTo>
                <a:lnTo>
                  <a:pt x="396701" y="546200"/>
                </a:lnTo>
                <a:lnTo>
                  <a:pt x="399876" y="557838"/>
                </a:lnTo>
                <a:lnTo>
                  <a:pt x="403846" y="568947"/>
                </a:lnTo>
                <a:lnTo>
                  <a:pt x="408080" y="580056"/>
                </a:lnTo>
                <a:lnTo>
                  <a:pt x="413109" y="590901"/>
                </a:lnTo>
                <a:lnTo>
                  <a:pt x="418401" y="601217"/>
                </a:lnTo>
                <a:lnTo>
                  <a:pt x="424224" y="611532"/>
                </a:lnTo>
                <a:lnTo>
                  <a:pt x="430575" y="621319"/>
                </a:lnTo>
                <a:lnTo>
                  <a:pt x="437191" y="630841"/>
                </a:lnTo>
                <a:lnTo>
                  <a:pt x="444601" y="640099"/>
                </a:lnTo>
                <a:lnTo>
                  <a:pt x="452276" y="648827"/>
                </a:lnTo>
                <a:lnTo>
                  <a:pt x="460480" y="657291"/>
                </a:lnTo>
                <a:lnTo>
                  <a:pt x="468684" y="665491"/>
                </a:lnTo>
                <a:lnTo>
                  <a:pt x="477417" y="672897"/>
                </a:lnTo>
                <a:lnTo>
                  <a:pt x="486679" y="680039"/>
                </a:lnTo>
                <a:lnTo>
                  <a:pt x="496207" y="687180"/>
                </a:lnTo>
                <a:lnTo>
                  <a:pt x="505998" y="693264"/>
                </a:lnTo>
                <a:lnTo>
                  <a:pt x="516055" y="699083"/>
                </a:lnTo>
                <a:lnTo>
                  <a:pt x="526905" y="704637"/>
                </a:lnTo>
                <a:lnTo>
                  <a:pt x="537756" y="709399"/>
                </a:lnTo>
                <a:lnTo>
                  <a:pt x="548606" y="713631"/>
                </a:lnTo>
                <a:lnTo>
                  <a:pt x="559986" y="717598"/>
                </a:lnTo>
                <a:lnTo>
                  <a:pt x="571365" y="721037"/>
                </a:lnTo>
                <a:lnTo>
                  <a:pt x="583274" y="723682"/>
                </a:lnTo>
                <a:lnTo>
                  <a:pt x="595183" y="725798"/>
                </a:lnTo>
                <a:lnTo>
                  <a:pt x="607357" y="727385"/>
                </a:lnTo>
                <a:lnTo>
                  <a:pt x="619795" y="728178"/>
                </a:lnTo>
                <a:lnTo>
                  <a:pt x="632233" y="728443"/>
                </a:lnTo>
                <a:lnTo>
                  <a:pt x="644672" y="728178"/>
                </a:lnTo>
                <a:lnTo>
                  <a:pt x="657110" y="727385"/>
                </a:lnTo>
                <a:lnTo>
                  <a:pt x="669283" y="725798"/>
                </a:lnTo>
                <a:lnTo>
                  <a:pt x="681192" y="723682"/>
                </a:lnTo>
                <a:lnTo>
                  <a:pt x="693101" y="721037"/>
                </a:lnTo>
                <a:lnTo>
                  <a:pt x="704746" y="717598"/>
                </a:lnTo>
                <a:lnTo>
                  <a:pt x="715861" y="713631"/>
                </a:lnTo>
                <a:lnTo>
                  <a:pt x="726976" y="709399"/>
                </a:lnTo>
                <a:lnTo>
                  <a:pt x="737561" y="704637"/>
                </a:lnTo>
                <a:lnTo>
                  <a:pt x="748147" y="699083"/>
                </a:lnTo>
                <a:lnTo>
                  <a:pt x="758204" y="693264"/>
                </a:lnTo>
                <a:lnTo>
                  <a:pt x="767995" y="687180"/>
                </a:lnTo>
                <a:lnTo>
                  <a:pt x="777523" y="680039"/>
                </a:lnTo>
                <a:lnTo>
                  <a:pt x="786785" y="672897"/>
                </a:lnTo>
                <a:lnTo>
                  <a:pt x="795518" y="665491"/>
                </a:lnTo>
                <a:lnTo>
                  <a:pt x="803987" y="657291"/>
                </a:lnTo>
                <a:lnTo>
                  <a:pt x="811926" y="648827"/>
                </a:lnTo>
                <a:lnTo>
                  <a:pt x="819866" y="640099"/>
                </a:lnTo>
                <a:lnTo>
                  <a:pt x="826746" y="630841"/>
                </a:lnTo>
                <a:lnTo>
                  <a:pt x="833627" y="621319"/>
                </a:lnTo>
                <a:lnTo>
                  <a:pt x="839978" y="611532"/>
                </a:lnTo>
                <a:lnTo>
                  <a:pt x="845801" y="601217"/>
                </a:lnTo>
                <a:lnTo>
                  <a:pt x="851094" y="590901"/>
                </a:lnTo>
                <a:lnTo>
                  <a:pt x="856122" y="580056"/>
                </a:lnTo>
                <a:lnTo>
                  <a:pt x="860356" y="568947"/>
                </a:lnTo>
                <a:lnTo>
                  <a:pt x="864061" y="557838"/>
                </a:lnTo>
                <a:lnTo>
                  <a:pt x="867501" y="546200"/>
                </a:lnTo>
                <a:lnTo>
                  <a:pt x="870148" y="534562"/>
                </a:lnTo>
                <a:lnTo>
                  <a:pt x="872265" y="522395"/>
                </a:lnTo>
                <a:lnTo>
                  <a:pt x="873853" y="510227"/>
                </a:lnTo>
                <a:lnTo>
                  <a:pt x="874911" y="498060"/>
                </a:lnTo>
                <a:lnTo>
                  <a:pt x="875176" y="485364"/>
                </a:lnTo>
                <a:lnTo>
                  <a:pt x="874911" y="472932"/>
                </a:lnTo>
                <a:lnTo>
                  <a:pt x="873853" y="460765"/>
                </a:lnTo>
                <a:lnTo>
                  <a:pt x="872265" y="448598"/>
                </a:lnTo>
                <a:lnTo>
                  <a:pt x="870148" y="436431"/>
                </a:lnTo>
                <a:lnTo>
                  <a:pt x="867501" y="424793"/>
                </a:lnTo>
                <a:lnTo>
                  <a:pt x="864061" y="413419"/>
                </a:lnTo>
                <a:lnTo>
                  <a:pt x="860356" y="402046"/>
                </a:lnTo>
                <a:lnTo>
                  <a:pt x="856122" y="390936"/>
                </a:lnTo>
                <a:lnTo>
                  <a:pt x="851094" y="380092"/>
                </a:lnTo>
                <a:lnTo>
                  <a:pt x="845801" y="369776"/>
                </a:lnTo>
                <a:lnTo>
                  <a:pt x="839978" y="359725"/>
                </a:lnTo>
                <a:lnTo>
                  <a:pt x="833627" y="349938"/>
                </a:lnTo>
                <a:lnTo>
                  <a:pt x="826746" y="340152"/>
                </a:lnTo>
                <a:lnTo>
                  <a:pt x="819866" y="331159"/>
                </a:lnTo>
                <a:lnTo>
                  <a:pt x="811926" y="322165"/>
                </a:lnTo>
                <a:lnTo>
                  <a:pt x="803987" y="313966"/>
                </a:lnTo>
                <a:lnTo>
                  <a:pt x="795518" y="305766"/>
                </a:lnTo>
                <a:lnTo>
                  <a:pt x="786785" y="298360"/>
                </a:lnTo>
                <a:lnTo>
                  <a:pt x="777523" y="291219"/>
                </a:lnTo>
                <a:lnTo>
                  <a:pt x="767995" y="284077"/>
                </a:lnTo>
                <a:lnTo>
                  <a:pt x="758204" y="277993"/>
                </a:lnTo>
                <a:lnTo>
                  <a:pt x="748147" y="272174"/>
                </a:lnTo>
                <a:lnTo>
                  <a:pt x="737561" y="266620"/>
                </a:lnTo>
                <a:lnTo>
                  <a:pt x="726976" y="261859"/>
                </a:lnTo>
                <a:lnTo>
                  <a:pt x="715861" y="257627"/>
                </a:lnTo>
                <a:lnTo>
                  <a:pt x="704746" y="253659"/>
                </a:lnTo>
                <a:lnTo>
                  <a:pt x="693101" y="250221"/>
                </a:lnTo>
                <a:lnTo>
                  <a:pt x="681192" y="247575"/>
                </a:lnTo>
                <a:lnTo>
                  <a:pt x="669283" y="245459"/>
                </a:lnTo>
                <a:lnTo>
                  <a:pt x="657110" y="243872"/>
                </a:lnTo>
                <a:lnTo>
                  <a:pt x="644672" y="243079"/>
                </a:lnTo>
                <a:lnTo>
                  <a:pt x="632233" y="242814"/>
                </a:lnTo>
                <a:close/>
                <a:moveTo>
                  <a:pt x="291902" y="0"/>
                </a:moveTo>
                <a:lnTo>
                  <a:pt x="389026" y="0"/>
                </a:lnTo>
                <a:lnTo>
                  <a:pt x="394054" y="265"/>
                </a:lnTo>
                <a:lnTo>
                  <a:pt x="398818" y="529"/>
                </a:lnTo>
                <a:lnTo>
                  <a:pt x="403846" y="1058"/>
                </a:lnTo>
                <a:lnTo>
                  <a:pt x="408610" y="1852"/>
                </a:lnTo>
                <a:lnTo>
                  <a:pt x="413373" y="2910"/>
                </a:lnTo>
                <a:lnTo>
                  <a:pt x="417872" y="4232"/>
                </a:lnTo>
                <a:lnTo>
                  <a:pt x="422636" y="5819"/>
                </a:lnTo>
                <a:lnTo>
                  <a:pt x="426870" y="7406"/>
                </a:lnTo>
                <a:lnTo>
                  <a:pt x="431104" y="9522"/>
                </a:lnTo>
                <a:lnTo>
                  <a:pt x="435339" y="11903"/>
                </a:lnTo>
                <a:lnTo>
                  <a:pt x="439308" y="14019"/>
                </a:lnTo>
                <a:lnTo>
                  <a:pt x="443543" y="16664"/>
                </a:lnTo>
                <a:lnTo>
                  <a:pt x="447248" y="19309"/>
                </a:lnTo>
                <a:lnTo>
                  <a:pt x="450953" y="21954"/>
                </a:lnTo>
                <a:lnTo>
                  <a:pt x="454393" y="25128"/>
                </a:lnTo>
                <a:lnTo>
                  <a:pt x="457569" y="28302"/>
                </a:lnTo>
                <a:lnTo>
                  <a:pt x="461009" y="31741"/>
                </a:lnTo>
                <a:lnTo>
                  <a:pt x="464185" y="35179"/>
                </a:lnTo>
                <a:lnTo>
                  <a:pt x="466831" y="38882"/>
                </a:lnTo>
                <a:lnTo>
                  <a:pt x="469478" y="42585"/>
                </a:lnTo>
                <a:lnTo>
                  <a:pt x="472124" y="46553"/>
                </a:lnTo>
                <a:lnTo>
                  <a:pt x="474241" y="50785"/>
                </a:lnTo>
                <a:lnTo>
                  <a:pt x="476358" y="55017"/>
                </a:lnTo>
                <a:lnTo>
                  <a:pt x="478476" y="59249"/>
                </a:lnTo>
                <a:lnTo>
                  <a:pt x="480328" y="63481"/>
                </a:lnTo>
                <a:lnTo>
                  <a:pt x="481916" y="68242"/>
                </a:lnTo>
                <a:lnTo>
                  <a:pt x="483239" y="72739"/>
                </a:lnTo>
                <a:lnTo>
                  <a:pt x="484298" y="77500"/>
                </a:lnTo>
                <a:lnTo>
                  <a:pt x="485092" y="82261"/>
                </a:lnTo>
                <a:lnTo>
                  <a:pt x="485621" y="87286"/>
                </a:lnTo>
                <a:lnTo>
                  <a:pt x="486150" y="92047"/>
                </a:lnTo>
                <a:lnTo>
                  <a:pt x="486150" y="97073"/>
                </a:lnTo>
                <a:lnTo>
                  <a:pt x="1069689" y="97073"/>
                </a:lnTo>
                <a:lnTo>
                  <a:pt x="1074717" y="97073"/>
                </a:lnTo>
                <a:lnTo>
                  <a:pt x="1079745" y="97602"/>
                </a:lnTo>
                <a:lnTo>
                  <a:pt x="1084509" y="98131"/>
                </a:lnTo>
                <a:lnTo>
                  <a:pt x="1089273" y="98925"/>
                </a:lnTo>
                <a:lnTo>
                  <a:pt x="1093772" y="99983"/>
                </a:lnTo>
                <a:lnTo>
                  <a:pt x="1098535" y="101305"/>
                </a:lnTo>
                <a:lnTo>
                  <a:pt x="1103034" y="102892"/>
                </a:lnTo>
                <a:lnTo>
                  <a:pt x="1107533" y="104744"/>
                </a:lnTo>
                <a:lnTo>
                  <a:pt x="1111767" y="106595"/>
                </a:lnTo>
                <a:lnTo>
                  <a:pt x="1115737" y="108711"/>
                </a:lnTo>
                <a:lnTo>
                  <a:pt x="1119971" y="111092"/>
                </a:lnTo>
                <a:lnTo>
                  <a:pt x="1123941" y="113737"/>
                </a:lnTo>
                <a:lnTo>
                  <a:pt x="1127646" y="116382"/>
                </a:lnTo>
                <a:lnTo>
                  <a:pt x="1131351" y="119027"/>
                </a:lnTo>
                <a:lnTo>
                  <a:pt x="1134791" y="122201"/>
                </a:lnTo>
                <a:lnTo>
                  <a:pt x="1138496" y="125639"/>
                </a:lnTo>
                <a:lnTo>
                  <a:pt x="1141672" y="128813"/>
                </a:lnTo>
                <a:lnTo>
                  <a:pt x="1144583" y="132252"/>
                </a:lnTo>
                <a:lnTo>
                  <a:pt x="1147494" y="135955"/>
                </a:lnTo>
                <a:lnTo>
                  <a:pt x="1150141" y="139658"/>
                </a:lnTo>
                <a:lnTo>
                  <a:pt x="1152522" y="143890"/>
                </a:lnTo>
                <a:lnTo>
                  <a:pt x="1155169" y="147858"/>
                </a:lnTo>
                <a:lnTo>
                  <a:pt x="1157286" y="152090"/>
                </a:lnTo>
                <a:lnTo>
                  <a:pt x="1159139" y="156322"/>
                </a:lnTo>
                <a:lnTo>
                  <a:pt x="1160991" y="160818"/>
                </a:lnTo>
                <a:lnTo>
                  <a:pt x="1162579" y="165315"/>
                </a:lnTo>
                <a:lnTo>
                  <a:pt x="1163902" y="169811"/>
                </a:lnTo>
                <a:lnTo>
                  <a:pt x="1164961" y="174573"/>
                </a:lnTo>
                <a:lnTo>
                  <a:pt x="1165755" y="179334"/>
                </a:lnTo>
                <a:lnTo>
                  <a:pt x="1166284" y="184359"/>
                </a:lnTo>
                <a:lnTo>
                  <a:pt x="1166813" y="189120"/>
                </a:lnTo>
                <a:lnTo>
                  <a:pt x="1166813" y="194146"/>
                </a:lnTo>
                <a:lnTo>
                  <a:pt x="1166813" y="777111"/>
                </a:lnTo>
                <a:lnTo>
                  <a:pt x="1166813" y="782137"/>
                </a:lnTo>
                <a:lnTo>
                  <a:pt x="1166284" y="786898"/>
                </a:lnTo>
                <a:lnTo>
                  <a:pt x="1165755" y="791924"/>
                </a:lnTo>
                <a:lnTo>
                  <a:pt x="1164961" y="796949"/>
                </a:lnTo>
                <a:lnTo>
                  <a:pt x="1163902" y="801446"/>
                </a:lnTo>
                <a:lnTo>
                  <a:pt x="1162579" y="805942"/>
                </a:lnTo>
                <a:lnTo>
                  <a:pt x="1160991" y="810439"/>
                </a:lnTo>
                <a:lnTo>
                  <a:pt x="1159139" y="815200"/>
                </a:lnTo>
                <a:lnTo>
                  <a:pt x="1157286" y="819432"/>
                </a:lnTo>
                <a:lnTo>
                  <a:pt x="1155169" y="823400"/>
                </a:lnTo>
                <a:lnTo>
                  <a:pt x="1152522" y="827632"/>
                </a:lnTo>
                <a:lnTo>
                  <a:pt x="1150141" y="831335"/>
                </a:lnTo>
                <a:lnTo>
                  <a:pt x="1147494" y="835567"/>
                </a:lnTo>
                <a:lnTo>
                  <a:pt x="1144583" y="839005"/>
                </a:lnTo>
                <a:lnTo>
                  <a:pt x="1141672" y="842708"/>
                </a:lnTo>
                <a:lnTo>
                  <a:pt x="1138496" y="845882"/>
                </a:lnTo>
                <a:lnTo>
                  <a:pt x="1134791" y="849056"/>
                </a:lnTo>
                <a:lnTo>
                  <a:pt x="1131351" y="852495"/>
                </a:lnTo>
                <a:lnTo>
                  <a:pt x="1127646" y="855140"/>
                </a:lnTo>
                <a:lnTo>
                  <a:pt x="1123941" y="858049"/>
                </a:lnTo>
                <a:lnTo>
                  <a:pt x="1119971" y="860430"/>
                </a:lnTo>
                <a:lnTo>
                  <a:pt x="1115737" y="862811"/>
                </a:lnTo>
                <a:lnTo>
                  <a:pt x="1111767" y="864927"/>
                </a:lnTo>
                <a:lnTo>
                  <a:pt x="1107533" y="866778"/>
                </a:lnTo>
                <a:lnTo>
                  <a:pt x="1103034" y="868630"/>
                </a:lnTo>
                <a:lnTo>
                  <a:pt x="1098535" y="870217"/>
                </a:lnTo>
                <a:lnTo>
                  <a:pt x="1093772" y="871539"/>
                </a:lnTo>
                <a:lnTo>
                  <a:pt x="1089273" y="872597"/>
                </a:lnTo>
                <a:lnTo>
                  <a:pt x="1084509" y="873655"/>
                </a:lnTo>
                <a:lnTo>
                  <a:pt x="1079745" y="874184"/>
                </a:lnTo>
                <a:lnTo>
                  <a:pt x="1074717" y="874449"/>
                </a:lnTo>
                <a:lnTo>
                  <a:pt x="1069689" y="874713"/>
                </a:lnTo>
                <a:lnTo>
                  <a:pt x="97124" y="874713"/>
                </a:lnTo>
                <a:lnTo>
                  <a:pt x="92361" y="874449"/>
                </a:lnTo>
                <a:lnTo>
                  <a:pt x="87332" y="874184"/>
                </a:lnTo>
                <a:lnTo>
                  <a:pt x="82304" y="873655"/>
                </a:lnTo>
                <a:lnTo>
                  <a:pt x="77541" y="872597"/>
                </a:lnTo>
                <a:lnTo>
                  <a:pt x="73042" y="871539"/>
                </a:lnTo>
                <a:lnTo>
                  <a:pt x="68543" y="870217"/>
                </a:lnTo>
                <a:lnTo>
                  <a:pt x="63779" y="868630"/>
                </a:lnTo>
                <a:lnTo>
                  <a:pt x="59545" y="866778"/>
                </a:lnTo>
                <a:lnTo>
                  <a:pt x="55311" y="864927"/>
                </a:lnTo>
                <a:lnTo>
                  <a:pt x="51076" y="862811"/>
                </a:lnTo>
                <a:lnTo>
                  <a:pt x="47107" y="860430"/>
                </a:lnTo>
                <a:lnTo>
                  <a:pt x="42872" y="858049"/>
                </a:lnTo>
                <a:lnTo>
                  <a:pt x="39167" y="855140"/>
                </a:lnTo>
                <a:lnTo>
                  <a:pt x="35462" y="852495"/>
                </a:lnTo>
                <a:lnTo>
                  <a:pt x="32022" y="849056"/>
                </a:lnTo>
                <a:lnTo>
                  <a:pt x="28846" y="845882"/>
                </a:lnTo>
                <a:lnTo>
                  <a:pt x="25406" y="842708"/>
                </a:lnTo>
                <a:lnTo>
                  <a:pt x="22230" y="839005"/>
                </a:lnTo>
                <a:lnTo>
                  <a:pt x="19319" y="835567"/>
                </a:lnTo>
                <a:lnTo>
                  <a:pt x="16673" y="831335"/>
                </a:lnTo>
                <a:lnTo>
                  <a:pt x="14291" y="827632"/>
                </a:lnTo>
                <a:lnTo>
                  <a:pt x="11909" y="823400"/>
                </a:lnTo>
                <a:lnTo>
                  <a:pt x="9792" y="819432"/>
                </a:lnTo>
                <a:lnTo>
                  <a:pt x="7675" y="815200"/>
                </a:lnTo>
                <a:lnTo>
                  <a:pt x="5822" y="810439"/>
                </a:lnTo>
                <a:lnTo>
                  <a:pt x="4499" y="805942"/>
                </a:lnTo>
                <a:lnTo>
                  <a:pt x="3176" y="801446"/>
                </a:lnTo>
                <a:lnTo>
                  <a:pt x="2117" y="796949"/>
                </a:lnTo>
                <a:lnTo>
                  <a:pt x="1059" y="791924"/>
                </a:lnTo>
                <a:lnTo>
                  <a:pt x="529" y="786898"/>
                </a:lnTo>
                <a:lnTo>
                  <a:pt x="265" y="782137"/>
                </a:lnTo>
                <a:lnTo>
                  <a:pt x="40" y="777875"/>
                </a:lnTo>
                <a:lnTo>
                  <a:pt x="0" y="777875"/>
                </a:lnTo>
                <a:lnTo>
                  <a:pt x="0" y="777111"/>
                </a:lnTo>
                <a:lnTo>
                  <a:pt x="0" y="194146"/>
                </a:lnTo>
                <a:lnTo>
                  <a:pt x="0" y="193675"/>
                </a:lnTo>
                <a:lnTo>
                  <a:pt x="25" y="193675"/>
                </a:lnTo>
                <a:lnTo>
                  <a:pt x="265" y="189120"/>
                </a:lnTo>
                <a:lnTo>
                  <a:pt x="529" y="184359"/>
                </a:lnTo>
                <a:lnTo>
                  <a:pt x="1059" y="179334"/>
                </a:lnTo>
                <a:lnTo>
                  <a:pt x="2117" y="174573"/>
                </a:lnTo>
                <a:lnTo>
                  <a:pt x="3176" y="169811"/>
                </a:lnTo>
                <a:lnTo>
                  <a:pt x="4499" y="165315"/>
                </a:lnTo>
                <a:lnTo>
                  <a:pt x="5822" y="160818"/>
                </a:lnTo>
                <a:lnTo>
                  <a:pt x="7675" y="156322"/>
                </a:lnTo>
                <a:lnTo>
                  <a:pt x="9792" y="152090"/>
                </a:lnTo>
                <a:lnTo>
                  <a:pt x="11909" y="147858"/>
                </a:lnTo>
                <a:lnTo>
                  <a:pt x="14291" y="143890"/>
                </a:lnTo>
                <a:lnTo>
                  <a:pt x="16673" y="139658"/>
                </a:lnTo>
                <a:lnTo>
                  <a:pt x="19319" y="135955"/>
                </a:lnTo>
                <a:lnTo>
                  <a:pt x="22230" y="132252"/>
                </a:lnTo>
                <a:lnTo>
                  <a:pt x="25406" y="128813"/>
                </a:lnTo>
                <a:lnTo>
                  <a:pt x="28846" y="125639"/>
                </a:lnTo>
                <a:lnTo>
                  <a:pt x="32022" y="122201"/>
                </a:lnTo>
                <a:lnTo>
                  <a:pt x="35462" y="119027"/>
                </a:lnTo>
                <a:lnTo>
                  <a:pt x="39167" y="116382"/>
                </a:lnTo>
                <a:lnTo>
                  <a:pt x="42872" y="113737"/>
                </a:lnTo>
                <a:lnTo>
                  <a:pt x="47107" y="111092"/>
                </a:lnTo>
                <a:lnTo>
                  <a:pt x="51076" y="108711"/>
                </a:lnTo>
                <a:lnTo>
                  <a:pt x="55311" y="106595"/>
                </a:lnTo>
                <a:lnTo>
                  <a:pt x="59545" y="104744"/>
                </a:lnTo>
                <a:lnTo>
                  <a:pt x="63779" y="102892"/>
                </a:lnTo>
                <a:lnTo>
                  <a:pt x="68543" y="101305"/>
                </a:lnTo>
                <a:lnTo>
                  <a:pt x="73042" y="99983"/>
                </a:lnTo>
                <a:lnTo>
                  <a:pt x="77541" y="98925"/>
                </a:lnTo>
                <a:lnTo>
                  <a:pt x="82304" y="98131"/>
                </a:lnTo>
                <a:lnTo>
                  <a:pt x="87332" y="97602"/>
                </a:lnTo>
                <a:lnTo>
                  <a:pt x="92361" y="97073"/>
                </a:lnTo>
                <a:lnTo>
                  <a:pt x="97124" y="97073"/>
                </a:lnTo>
                <a:lnTo>
                  <a:pt x="194513" y="97073"/>
                </a:lnTo>
                <a:lnTo>
                  <a:pt x="194778" y="92047"/>
                </a:lnTo>
                <a:lnTo>
                  <a:pt x="195042" y="87286"/>
                </a:lnTo>
                <a:lnTo>
                  <a:pt x="195836" y="82261"/>
                </a:lnTo>
                <a:lnTo>
                  <a:pt x="196630" y="77500"/>
                </a:lnTo>
                <a:lnTo>
                  <a:pt x="197953" y="72739"/>
                </a:lnTo>
                <a:lnTo>
                  <a:pt x="199277" y="68242"/>
                </a:lnTo>
                <a:lnTo>
                  <a:pt x="200600" y="63481"/>
                </a:lnTo>
                <a:lnTo>
                  <a:pt x="202452" y="59249"/>
                </a:lnTo>
                <a:lnTo>
                  <a:pt x="204305" y="55017"/>
                </a:lnTo>
                <a:lnTo>
                  <a:pt x="206422" y="50785"/>
                </a:lnTo>
                <a:lnTo>
                  <a:pt x="208804" y="46553"/>
                </a:lnTo>
                <a:lnTo>
                  <a:pt x="211186" y="42585"/>
                </a:lnTo>
                <a:lnTo>
                  <a:pt x="213832" y="38882"/>
                </a:lnTo>
                <a:lnTo>
                  <a:pt x="217008" y="35179"/>
                </a:lnTo>
                <a:lnTo>
                  <a:pt x="219919" y="31741"/>
                </a:lnTo>
                <a:lnTo>
                  <a:pt x="223095" y="28302"/>
                </a:lnTo>
                <a:lnTo>
                  <a:pt x="226535" y="25128"/>
                </a:lnTo>
                <a:lnTo>
                  <a:pt x="229975" y="21954"/>
                </a:lnTo>
                <a:lnTo>
                  <a:pt x="233680" y="19309"/>
                </a:lnTo>
                <a:lnTo>
                  <a:pt x="237650" y="16664"/>
                </a:lnTo>
                <a:lnTo>
                  <a:pt x="241355" y="14019"/>
                </a:lnTo>
                <a:lnTo>
                  <a:pt x="245589" y="11903"/>
                </a:lnTo>
                <a:lnTo>
                  <a:pt x="249559" y="9522"/>
                </a:lnTo>
                <a:lnTo>
                  <a:pt x="254058" y="7406"/>
                </a:lnTo>
                <a:lnTo>
                  <a:pt x="258557" y="5819"/>
                </a:lnTo>
                <a:lnTo>
                  <a:pt x="262791" y="4232"/>
                </a:lnTo>
                <a:lnTo>
                  <a:pt x="267555" y="2910"/>
                </a:lnTo>
                <a:lnTo>
                  <a:pt x="272054" y="1852"/>
                </a:lnTo>
                <a:lnTo>
                  <a:pt x="277082" y="1058"/>
                </a:lnTo>
                <a:lnTo>
                  <a:pt x="281845" y="529"/>
                </a:lnTo>
                <a:lnTo>
                  <a:pt x="286874" y="265"/>
                </a:lnTo>
                <a:lnTo>
                  <a:pt x="291902" y="0"/>
                </a:lnTo>
                <a:close/>
              </a:path>
            </a:pathLst>
          </a:custGeom>
          <a:solidFill>
            <a:srgbClr val="656565"/>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sz="1600">
              <a:solidFill>
                <a:srgbClr val="FFFFFF"/>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文本框 22"/>
          <p:cNvSpPr txBox="1"/>
          <p:nvPr/>
        </p:nvSpPr>
        <p:spPr>
          <a:xfrm>
            <a:off x="7391399" y="2260925"/>
            <a:ext cx="3626848" cy="461665"/>
          </a:xfrm>
          <a:prstGeom prst="rect">
            <a:avLst/>
          </a:prstGeom>
          <a:noFill/>
        </p:spPr>
        <p:txBody>
          <a:bodyPr wrap="square" rtlCol="0">
            <a:spAutoFit/>
          </a:bodyPr>
          <a:lstStyle/>
          <a:p>
            <a:pPr algn="l"/>
            <a:r>
              <a:rPr lang="zh-CN" altLang="en-US"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1</a:t>
            </a:r>
            <a:r>
              <a:rPr lang="zh-CN" altLang="en-US"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Ghent University</a:t>
            </a:r>
          </a:p>
        </p:txBody>
      </p:sp>
      <p:sp>
        <p:nvSpPr>
          <p:cNvPr id="15" name="文本框 14"/>
          <p:cNvSpPr txBox="1"/>
          <p:nvPr/>
        </p:nvSpPr>
        <p:spPr>
          <a:xfrm>
            <a:off x="7391399" y="3848846"/>
            <a:ext cx="3626848" cy="461665"/>
          </a:xfrm>
          <a:prstGeom prst="rect">
            <a:avLst/>
          </a:prstGeom>
          <a:noFill/>
        </p:spPr>
        <p:txBody>
          <a:bodyPr wrap="square" rtlCol="0">
            <a:spAutoFit/>
          </a:bodyPr>
          <a:lstStyle/>
          <a:p>
            <a:pPr algn="l"/>
            <a:r>
              <a:rPr lang="zh-CN" altLang="en-US"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2</a:t>
            </a:r>
            <a:r>
              <a:rPr lang="zh-CN" altLang="en-US"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r>
              <a:rPr lang="en-US" altLang="zh-CN" sz="2400" dirty="0">
                <a:solidFill>
                  <a:srgbClr val="3A3A3A"/>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Crunch Analytics</a:t>
            </a:r>
          </a:p>
        </p:txBody>
      </p:sp>
      <p:sp>
        <p:nvSpPr>
          <p:cNvPr id="20" name="文本框 19"/>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Author</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 name="文本框 1">
            <a:extLst>
              <a:ext uri="{FF2B5EF4-FFF2-40B4-BE49-F238E27FC236}">
                <a16:creationId xmlns:a16="http://schemas.microsoft.com/office/drawing/2014/main" id="{206AFD9B-5509-484F-8BE3-7BB2BC889AF3}"/>
              </a:ext>
            </a:extLst>
          </p:cNvPr>
          <p:cNvSpPr txBox="1"/>
          <p:nvPr/>
        </p:nvSpPr>
        <p:spPr>
          <a:xfrm>
            <a:off x="812248" y="2073903"/>
            <a:ext cx="5795889" cy="2554545"/>
          </a:xfrm>
          <a:prstGeom prst="rect">
            <a:avLst/>
          </a:prstGeom>
          <a:noFill/>
        </p:spPr>
        <p:txBody>
          <a:bodyPr wrap="square" rtlCol="0">
            <a:spAutoFit/>
          </a:bodyPr>
          <a:lstStyle/>
          <a:p>
            <a:r>
              <a:rPr lang="en-US" altLang="zh-CN" sz="3200" dirty="0"/>
              <a:t>Ekaterina </a:t>
            </a:r>
            <a:r>
              <a:rPr lang="en-US" altLang="zh-CN" sz="3200" dirty="0" err="1"/>
              <a:t>Loginova</a:t>
            </a:r>
            <a:r>
              <a:rPr lang="en-US" altLang="zh-CN" sz="3200" dirty="0"/>
              <a:t> </a:t>
            </a:r>
            <a:r>
              <a:rPr lang="zh-CN" altLang="en-US" sz="3200" dirty="0"/>
              <a:t>（</a:t>
            </a:r>
            <a:r>
              <a:rPr lang="en-US" altLang="zh-CN" sz="3200" dirty="0"/>
              <a:t>1</a:t>
            </a:r>
            <a:r>
              <a:rPr lang="zh-CN" altLang="en-US" sz="3200" dirty="0"/>
              <a:t>）</a:t>
            </a:r>
            <a:endParaRPr lang="en-US" altLang="zh-CN" sz="3200" dirty="0"/>
          </a:p>
          <a:p>
            <a:r>
              <a:rPr lang="en-US" altLang="zh-CN" sz="3200" dirty="0"/>
              <a:t>Wai Kit Tsang </a:t>
            </a:r>
            <a:r>
              <a:rPr lang="zh-CN" altLang="en-US" sz="3200" dirty="0"/>
              <a:t>（</a:t>
            </a:r>
            <a:r>
              <a:rPr lang="en-US" altLang="zh-CN" sz="3200" dirty="0"/>
              <a:t>1</a:t>
            </a:r>
            <a:r>
              <a:rPr lang="zh-CN" altLang="en-US" sz="3200" dirty="0"/>
              <a:t>）</a:t>
            </a:r>
            <a:endParaRPr lang="en-US" altLang="zh-CN" sz="3200" dirty="0"/>
          </a:p>
          <a:p>
            <a:r>
              <a:rPr lang="en-US" altLang="zh-CN" sz="3200" dirty="0" err="1"/>
              <a:t>Guus</a:t>
            </a:r>
            <a:r>
              <a:rPr lang="en-US" altLang="zh-CN" sz="3200" dirty="0"/>
              <a:t> van </a:t>
            </a:r>
            <a:r>
              <a:rPr lang="en-US" altLang="zh-CN" sz="3200" dirty="0" err="1"/>
              <a:t>Heijningen</a:t>
            </a:r>
            <a:r>
              <a:rPr lang="en-US" altLang="zh-CN" sz="3200" dirty="0"/>
              <a:t> </a:t>
            </a:r>
            <a:r>
              <a:rPr lang="zh-CN" altLang="en-US" sz="3200" dirty="0"/>
              <a:t>（</a:t>
            </a:r>
            <a:r>
              <a:rPr lang="en-US" altLang="zh-CN" sz="3200" dirty="0"/>
              <a:t>2</a:t>
            </a:r>
            <a:r>
              <a:rPr lang="zh-CN" altLang="en-US" sz="3200" dirty="0"/>
              <a:t>）</a:t>
            </a:r>
            <a:endParaRPr lang="en-US" altLang="zh-CN" sz="3200" dirty="0"/>
          </a:p>
          <a:p>
            <a:r>
              <a:rPr lang="en-US" altLang="zh-CN" sz="3200" dirty="0"/>
              <a:t>Louis‑Philippe </a:t>
            </a:r>
            <a:r>
              <a:rPr lang="en-US" altLang="zh-CN" sz="3200" dirty="0" err="1"/>
              <a:t>Kerkhove</a:t>
            </a:r>
            <a:r>
              <a:rPr lang="en-US" altLang="zh-CN" sz="3200" dirty="0"/>
              <a:t> </a:t>
            </a:r>
            <a:r>
              <a:rPr lang="zh-CN" altLang="en-US" sz="3200" dirty="0"/>
              <a:t>（</a:t>
            </a:r>
            <a:r>
              <a:rPr lang="en-US" altLang="zh-CN" sz="3200" dirty="0"/>
              <a:t>2</a:t>
            </a:r>
            <a:r>
              <a:rPr lang="zh-CN" altLang="en-US" sz="3200" dirty="0"/>
              <a:t>）</a:t>
            </a:r>
            <a:endParaRPr lang="en-US" altLang="zh-CN" sz="3200" dirty="0"/>
          </a:p>
          <a:p>
            <a:r>
              <a:rPr lang="en-US" altLang="zh-CN" sz="3200" dirty="0"/>
              <a:t>Dries F. Benoit </a:t>
            </a:r>
            <a:r>
              <a:rPr lang="zh-CN" altLang="en-US" sz="3200" dirty="0"/>
              <a:t>（</a:t>
            </a:r>
            <a:r>
              <a:rPr lang="en-US" altLang="zh-CN" sz="3200" dirty="0"/>
              <a:t>1</a:t>
            </a:r>
            <a:r>
              <a:rPr lang="zh-CN" altLang="en-US" sz="3200" dirty="0"/>
              <a:t>）</a:t>
            </a:r>
            <a:r>
              <a:rPr lang="en-US" altLang="zh-CN" sz="3200" dirty="0"/>
              <a:t> </a:t>
            </a:r>
            <a:endParaRPr lang="zh-CN" altLang="en-US" sz="3200" dirty="0"/>
          </a:p>
        </p:txBody>
      </p:sp>
    </p:spTree>
    <p:extLst>
      <p:ext uri="{BB962C8B-B14F-4D97-AF65-F5344CB8AC3E}">
        <p14:creationId xmlns:p14="http://schemas.microsoft.com/office/powerpoint/2010/main" val="2646118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1053652" y="3774894"/>
            <a:ext cx="997471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039365" y="2931932"/>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425127" y="2817631"/>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9" name="椭圆 8"/>
          <p:cNvSpPr/>
          <p:nvPr/>
        </p:nvSpPr>
        <p:spPr>
          <a:xfrm>
            <a:off x="1535855" y="2006815"/>
            <a:ext cx="642938" cy="642938"/>
          </a:xfrm>
          <a:prstGeom prst="ellipse">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4.2</a:t>
            </a: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10" name="组合 9"/>
          <p:cNvGrpSpPr/>
          <p:nvPr/>
        </p:nvGrpSpPr>
        <p:grpSpPr>
          <a:xfrm>
            <a:off x="1425127" y="1896087"/>
            <a:ext cx="864394" cy="864394"/>
            <a:chOff x="857250" y="1893093"/>
            <a:chExt cx="864394" cy="864394"/>
          </a:xfrm>
        </p:grpSpPr>
        <p:sp>
          <p:nvSpPr>
            <p:cNvPr id="11" name="弧形 10"/>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2" name="弧形 11"/>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cxnSp>
        <p:nvCxnSpPr>
          <p:cNvPr id="14" name="直接连接符 13"/>
          <p:cNvCxnSpPr/>
          <p:nvPr/>
        </p:nvCxnSpPr>
        <p:spPr>
          <a:xfrm flipH="1">
            <a:off x="2460971" y="3791593"/>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flipV="1">
            <a:off x="2382390" y="4576245"/>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6" name="椭圆 15"/>
          <p:cNvSpPr/>
          <p:nvPr/>
        </p:nvSpPr>
        <p:spPr>
          <a:xfrm>
            <a:off x="1793022" y="4916735"/>
            <a:ext cx="642938" cy="64293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4.4</a:t>
            </a: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17" name="组合 16"/>
          <p:cNvGrpSpPr/>
          <p:nvPr/>
        </p:nvGrpSpPr>
        <p:grpSpPr>
          <a:xfrm>
            <a:off x="1682294" y="4806007"/>
            <a:ext cx="864394" cy="864394"/>
            <a:chOff x="857250" y="1893093"/>
            <a:chExt cx="864394" cy="864394"/>
          </a:xfrm>
        </p:grpSpPr>
        <p:sp>
          <p:nvSpPr>
            <p:cNvPr id="18" name="弧形 17"/>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9" name="弧形 18"/>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cxnSp>
        <p:nvCxnSpPr>
          <p:cNvPr id="21" name="直接连接符 20"/>
          <p:cNvCxnSpPr/>
          <p:nvPr/>
        </p:nvCxnSpPr>
        <p:spPr>
          <a:xfrm flipV="1">
            <a:off x="6176498" y="2931932"/>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6562260" y="2817631"/>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3" name="椭圆 22"/>
          <p:cNvSpPr/>
          <p:nvPr/>
        </p:nvSpPr>
        <p:spPr>
          <a:xfrm>
            <a:off x="6672988" y="2006815"/>
            <a:ext cx="642938" cy="64293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4.3</a:t>
            </a: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24" name="组合 23"/>
          <p:cNvGrpSpPr/>
          <p:nvPr/>
        </p:nvGrpSpPr>
        <p:grpSpPr>
          <a:xfrm>
            <a:off x="6562260" y="1896087"/>
            <a:ext cx="864394" cy="864394"/>
            <a:chOff x="857250" y="1893093"/>
            <a:chExt cx="864394" cy="864394"/>
          </a:xfrm>
        </p:grpSpPr>
        <p:sp>
          <p:nvSpPr>
            <p:cNvPr id="25" name="弧形 24"/>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6" name="弧形 25"/>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27" name="文本框 26"/>
          <p:cNvSpPr txBox="1"/>
          <p:nvPr/>
        </p:nvSpPr>
        <p:spPr>
          <a:xfrm>
            <a:off x="7867897" y="2189056"/>
            <a:ext cx="3776286" cy="1169551"/>
          </a:xfrm>
          <a:prstGeom prst="rect">
            <a:avLst/>
          </a:prstGeom>
          <a:noFill/>
        </p:spPr>
        <p:txBody>
          <a:bodyPr wrap="square" rtlCol="0">
            <a:spAutoFit/>
          </a:bodyPr>
          <a:lstStyle/>
          <a:p>
            <a:pPr>
              <a:spcBef>
                <a:spcPts val="600"/>
              </a:spcBef>
            </a:pPr>
            <a:r>
              <a:rPr lang="zh-CN" altLang="en-US" sz="1400" dirty="0">
                <a:sym typeface="阿里巴巴普惠体 2.0 55 Regular" panose="00020600040101010101" pitchFamily="18" charset="-122"/>
              </a:rPr>
              <a:t>最后的挑战是</a:t>
            </a:r>
            <a:r>
              <a:rPr lang="zh-CN" altLang="en-US" sz="1400" dirty="0">
                <a:solidFill>
                  <a:srgbClr val="0070C0"/>
                </a:solidFill>
                <a:sym typeface="阿里巴巴普惠体 2.0 55 Regular" panose="00020600040101010101" pitchFamily="18" charset="-122"/>
              </a:rPr>
              <a:t>聚合文本特征</a:t>
            </a:r>
            <a:r>
              <a:rPr lang="zh-CN" altLang="en-US" sz="1400" dirty="0">
                <a:sym typeface="阿里巴巴普惠体 2.0 55 Regular" panose="00020600040101010101" pitchFamily="18" charset="-122"/>
              </a:rPr>
              <a:t>，使它们与金融和趋势特征兼容。将情绪数据汇总为</a:t>
            </a:r>
            <a:r>
              <a:rPr lang="zh-CN" altLang="en-US" sz="1400" dirty="0">
                <a:solidFill>
                  <a:srgbClr val="0070C0"/>
                </a:solidFill>
                <a:sym typeface="阿里巴巴普惠体 2.0 55 Regular" panose="00020600040101010101" pitchFamily="18" charset="-122"/>
              </a:rPr>
              <a:t>每日观测</a:t>
            </a:r>
            <a:r>
              <a:rPr lang="zh-CN" altLang="en-US" sz="1400" dirty="0">
                <a:sym typeface="阿里巴巴普惠体 2.0 55 Regular" panose="00020600040101010101" pitchFamily="18" charset="-122"/>
              </a:rPr>
              <a:t>，得到的特征是评论总数、正面评论和负面评论之和。</a:t>
            </a:r>
            <a:r>
              <a:rPr lang="zh-CN" altLang="en-US" sz="1400" dirty="0">
                <a:solidFill>
                  <a:srgbClr val="0070C0"/>
                </a:solidFill>
                <a:sym typeface="阿里巴巴普惠体 2.0 55 Regular" panose="00020600040101010101" pitchFamily="18" charset="-122"/>
              </a:rPr>
              <a:t>对于极性，阈值为</a:t>
            </a:r>
            <a:r>
              <a:rPr lang="en-US" altLang="zh-CN" sz="1400" dirty="0">
                <a:solidFill>
                  <a:srgbClr val="0070C0"/>
                </a:solidFill>
                <a:sym typeface="阿里巴巴普惠体 2.0 55 Regular" panose="00020600040101010101" pitchFamily="18" charset="-122"/>
              </a:rPr>
              <a:t>0</a:t>
            </a:r>
            <a:r>
              <a:rPr lang="zh-CN" altLang="en-US" sz="1400" dirty="0">
                <a:solidFill>
                  <a:srgbClr val="0070C0"/>
                </a:solidFill>
                <a:sym typeface="阿里巴巴普惠体 2.0 55 Regular" panose="00020600040101010101" pitchFamily="18" charset="-122"/>
              </a:rPr>
              <a:t>；对于主观性，阈值为</a:t>
            </a:r>
            <a:r>
              <a:rPr lang="en-US" altLang="zh-CN" sz="1400" dirty="0">
                <a:solidFill>
                  <a:srgbClr val="0070C0"/>
                </a:solidFill>
                <a:sym typeface="阿里巴巴普惠体 2.0 55 Regular" panose="00020600040101010101" pitchFamily="18" charset="-122"/>
              </a:rPr>
              <a:t>0.5</a:t>
            </a:r>
            <a:r>
              <a:rPr lang="zh-CN" altLang="en-US" sz="1400" dirty="0">
                <a:solidFill>
                  <a:srgbClr val="0070C0"/>
                </a:solidFill>
                <a:sym typeface="阿里巴巴普惠体 2.0 55 Regular" panose="00020600040101010101" pitchFamily="18" charset="-122"/>
              </a:rPr>
              <a:t>。</a:t>
            </a:r>
            <a:endParaRPr lang="en-US" altLang="zh-CN" sz="1400" dirty="0">
              <a:solidFill>
                <a:srgbClr val="0070C0"/>
              </a:solidFill>
              <a:sym typeface="阿里巴巴普惠体 2.0 55 Regular" panose="00020600040101010101" pitchFamily="18" charset="-122"/>
            </a:endParaRPr>
          </a:p>
        </p:txBody>
      </p:sp>
      <p:cxnSp>
        <p:nvCxnSpPr>
          <p:cNvPr id="28" name="直接连接符 27"/>
          <p:cNvCxnSpPr/>
          <p:nvPr/>
        </p:nvCxnSpPr>
        <p:spPr>
          <a:xfrm flipH="1">
            <a:off x="7598104" y="3791593"/>
            <a:ext cx="428625" cy="84296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flipV="1">
            <a:off x="7519523" y="4576245"/>
            <a:ext cx="157163" cy="157163"/>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0" name="椭圆 29"/>
          <p:cNvSpPr/>
          <p:nvPr/>
        </p:nvSpPr>
        <p:spPr>
          <a:xfrm>
            <a:off x="6930155" y="4916735"/>
            <a:ext cx="642938" cy="642938"/>
          </a:xfrm>
          <a:prstGeom prst="ellipse">
            <a:avLst/>
          </a:pr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noAutofit/>
          </a:bodyPr>
          <a:lstStyle/>
          <a:p>
            <a:pPr algn="ctr"/>
            <a:r>
              <a:rPr lang="en-US" altLang="zh-CN"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4.5</a:t>
            </a:r>
            <a:endParaRPr lang="zh-CN" altLang="en-US" sz="16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31" name="组合 30"/>
          <p:cNvGrpSpPr/>
          <p:nvPr/>
        </p:nvGrpSpPr>
        <p:grpSpPr>
          <a:xfrm>
            <a:off x="6819427" y="4806007"/>
            <a:ext cx="864394" cy="864394"/>
            <a:chOff x="857250" y="1893093"/>
            <a:chExt cx="864394" cy="864394"/>
          </a:xfrm>
        </p:grpSpPr>
        <p:sp>
          <p:nvSpPr>
            <p:cNvPr id="32" name="弧形 31"/>
            <p:cNvSpPr/>
            <p:nvPr/>
          </p:nvSpPr>
          <p:spPr>
            <a:xfrm>
              <a:off x="857250" y="1893093"/>
              <a:ext cx="864394" cy="864394"/>
            </a:xfrm>
            <a:prstGeom prst="arc">
              <a:avLst>
                <a:gd name="adj1" fmla="val 3406397"/>
                <a:gd name="adj2" fmla="val 20528884"/>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3" name="弧形 32"/>
            <p:cNvSpPr/>
            <p:nvPr/>
          </p:nvSpPr>
          <p:spPr>
            <a:xfrm>
              <a:off x="857250" y="1893093"/>
              <a:ext cx="864394" cy="864394"/>
            </a:xfrm>
            <a:prstGeom prst="arc">
              <a:avLst>
                <a:gd name="adj1" fmla="val 7448849"/>
                <a:gd name="adj2" fmla="val 17571339"/>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4" name="文本框 33"/>
          <p:cNvSpPr txBox="1"/>
          <p:nvPr/>
        </p:nvSpPr>
        <p:spPr>
          <a:xfrm>
            <a:off x="7867897" y="4914849"/>
            <a:ext cx="3776286" cy="1384995"/>
          </a:xfrm>
          <a:prstGeom prst="rect">
            <a:avLst/>
          </a:prstGeom>
          <a:noFill/>
        </p:spPr>
        <p:txBody>
          <a:bodyPr wrap="square" rtlCol="0">
            <a:spAutoFit/>
          </a:bodyPr>
          <a:lstStyle/>
          <a:p>
            <a:pPr>
              <a:spcBef>
                <a:spcPts val="600"/>
              </a:spcBef>
            </a:pPr>
            <a:r>
              <a:rPr lang="zh-CN" altLang="en-US" sz="1400" dirty="0">
                <a:latin typeface="+mn-ea"/>
                <a:cs typeface="阿里巴巴普惠体 2.0 55 Regular" panose="00020600040101010101" pitchFamily="18" charset="-122"/>
                <a:sym typeface="阿里巴巴普惠体 2.0 55 Regular" panose="00020600040101010101" pitchFamily="18" charset="-122"/>
              </a:rPr>
              <a:t>作者比较了用于二进制分类的各种机器学习方法如</a:t>
            </a:r>
            <a:r>
              <a:rPr lang="en-US" altLang="zh-CN" sz="1400" dirty="0">
                <a:latin typeface="+mn-ea"/>
                <a:cs typeface="阿里巴巴普惠体 2.0 55 Regular" panose="00020600040101010101" pitchFamily="18" charset="-122"/>
                <a:sym typeface="阿里巴巴普惠体 2.0 55 Regular" panose="00020600040101010101" pitchFamily="18" charset="-122"/>
              </a:rPr>
              <a:t>NB</a:t>
            </a:r>
            <a:r>
              <a:rPr lang="zh-CN" altLang="en-US" sz="1400" dirty="0">
                <a:latin typeface="+mn-ea"/>
                <a:cs typeface="阿里巴巴普惠体 2.0 55 Regular" panose="00020600040101010101" pitchFamily="18" charset="-122"/>
                <a:sym typeface="阿里巴巴普惠体 2.0 55 Regular" panose="00020600040101010101" pitchFamily="18" charset="-122"/>
              </a:rPr>
              <a:t>、</a:t>
            </a:r>
            <a:r>
              <a:rPr lang="en-US" altLang="zh-CN" sz="1400" dirty="0">
                <a:latin typeface="+mn-ea"/>
                <a:cs typeface="阿里巴巴普惠体 2.0 55 Regular" panose="00020600040101010101" pitchFamily="18" charset="-122"/>
                <a:sym typeface="阿里巴巴普惠体 2.0 55 Regular" panose="00020600040101010101" pitchFamily="18" charset="-122"/>
              </a:rPr>
              <a:t>Logistic</a:t>
            </a:r>
            <a:r>
              <a:rPr lang="zh-CN" altLang="en-US" sz="1400" dirty="0">
                <a:latin typeface="+mn-ea"/>
                <a:cs typeface="阿里巴巴普惠体 2.0 55 Regular" panose="00020600040101010101" pitchFamily="18" charset="-122"/>
                <a:sym typeface="阿里巴巴普惠体 2.0 55 Regular" panose="00020600040101010101" pitchFamily="18" charset="-122"/>
              </a:rPr>
              <a:t>回归、</a:t>
            </a:r>
            <a:r>
              <a:rPr lang="en-US" altLang="zh-CN" sz="1400" dirty="0">
                <a:latin typeface="+mn-ea"/>
                <a:cs typeface="阿里巴巴普惠体 2.0 55 Regular" panose="00020600040101010101" pitchFamily="18" charset="-122"/>
                <a:sym typeface="阿里巴巴普惠体 2.0 55 Regular" panose="00020600040101010101" pitchFamily="18" charset="-122"/>
              </a:rPr>
              <a:t>SVM</a:t>
            </a:r>
            <a:r>
              <a:rPr lang="zh-CN" altLang="en-US" sz="1400" dirty="0">
                <a:latin typeface="+mn-ea"/>
                <a:cs typeface="阿里巴巴普惠体 2.0 55 Regular" panose="00020600040101010101" pitchFamily="18" charset="-122"/>
                <a:sym typeface="阿里巴巴普惠体 2.0 55 Regular" panose="00020600040101010101" pitchFamily="18" charset="-122"/>
              </a:rPr>
              <a:t>、随机森林，还实现了</a:t>
            </a:r>
            <a:r>
              <a:rPr lang="en-US" altLang="zh-CN" sz="1400" dirty="0">
                <a:latin typeface="+mn-ea"/>
                <a:cs typeface="阿里巴巴普惠体 2.0 55 Regular" panose="00020600040101010101" pitchFamily="18" charset="-122"/>
                <a:sym typeface="阿里巴巴普惠体 2.0 55 Regular" panose="00020600040101010101" pitchFamily="18" charset="-122"/>
              </a:rPr>
              <a:t>LSTM</a:t>
            </a:r>
            <a:r>
              <a:rPr lang="zh-CN" altLang="en-US" sz="1400" dirty="0">
                <a:latin typeface="+mn-ea"/>
                <a:cs typeface="阿里巴巴普惠体 2.0 55 Regular" panose="00020600040101010101" pitchFamily="18" charset="-122"/>
                <a:sym typeface="阿里巴巴普惠体 2.0 55 Regular" panose="00020600040101010101" pitchFamily="18" charset="-122"/>
              </a:rPr>
              <a:t>和</a:t>
            </a:r>
            <a:r>
              <a:rPr lang="en-US" altLang="zh-CN" sz="1400" dirty="0">
                <a:latin typeface="+mn-ea"/>
                <a:cs typeface="阿里巴巴普惠体 2.0 55 Regular" panose="00020600040101010101" pitchFamily="18" charset="-122"/>
                <a:sym typeface="阿里巴巴普惠体 2.0 55 Regular" panose="00020600040101010101" pitchFamily="18" charset="-122"/>
              </a:rPr>
              <a:t>MLP</a:t>
            </a:r>
            <a:r>
              <a:rPr lang="zh-CN" altLang="en-US" sz="1400" dirty="0">
                <a:latin typeface="+mn-ea"/>
                <a:cs typeface="阿里巴巴普惠体 2.0 55 Regular" panose="00020600040101010101" pitchFamily="18" charset="-122"/>
                <a:sym typeface="阿里巴巴普惠体 2.0 55 Regular" panose="00020600040101010101" pitchFamily="18" charset="-122"/>
              </a:rPr>
              <a:t>。使用</a:t>
            </a:r>
            <a:r>
              <a:rPr lang="en-US" altLang="zh-CN" sz="1400" dirty="0">
                <a:latin typeface="+mn-ea"/>
                <a:cs typeface="阿里巴巴普惠体 2.0 55 Regular" panose="00020600040101010101" pitchFamily="18" charset="-122"/>
                <a:sym typeface="阿里巴巴普惠体 2.0 55 Regular" panose="00020600040101010101" pitchFamily="18" charset="-122"/>
              </a:rPr>
              <a:t> </a:t>
            </a:r>
            <a:r>
              <a:rPr lang="en-US" altLang="zh-CN" sz="1400" dirty="0" err="1">
                <a:latin typeface="+mn-ea"/>
                <a:cs typeface="阿里巴巴普惠体 2.0 55 Regular" panose="00020600040101010101" pitchFamily="18" charset="-122"/>
                <a:sym typeface="阿里巴巴普惠体 2.0 55 Regular" panose="00020600040101010101" pitchFamily="18" charset="-122"/>
              </a:rPr>
              <a:t>Nesterov</a:t>
            </a:r>
            <a:r>
              <a:rPr lang="en-US" altLang="zh-CN" sz="1400" dirty="0">
                <a:latin typeface="+mn-ea"/>
                <a:cs typeface="阿里巴巴普惠体 2.0 55 Regular" panose="00020600040101010101" pitchFamily="18" charset="-122"/>
                <a:sym typeface="阿里巴巴普惠体 2.0 55 Regular" panose="00020600040101010101" pitchFamily="18" charset="-122"/>
              </a:rPr>
              <a:t> Adam </a:t>
            </a:r>
            <a:r>
              <a:rPr lang="en-US" altLang="zh-CN" sz="1400" dirty="0" err="1">
                <a:latin typeface="+mn-ea"/>
                <a:cs typeface="阿里巴巴普惠体 2.0 55 Regular" panose="00020600040101010101" pitchFamily="18" charset="-122"/>
                <a:sym typeface="阿里巴巴普惠体 2.0 55 Regular" panose="00020600040101010101" pitchFamily="18" charset="-122"/>
              </a:rPr>
              <a:t>optimiser</a:t>
            </a:r>
            <a:r>
              <a:rPr lang="zh-CN" altLang="en-US" sz="1400" dirty="0">
                <a:latin typeface="+mn-ea"/>
                <a:cs typeface="阿里巴巴普惠体 2.0 55 Regular" panose="00020600040101010101" pitchFamily="18" charset="-122"/>
                <a:sym typeface="阿里巴巴普惠体 2.0 55 Regular" panose="00020600040101010101" pitchFamily="18" charset="-122"/>
              </a:rPr>
              <a:t>进行训练。对于机器学习模型，参数通过随机搜索</a:t>
            </a:r>
            <a:r>
              <a:rPr lang="en-US" altLang="zh-CN" sz="1400" dirty="0">
                <a:latin typeface="+mn-ea"/>
                <a:cs typeface="阿里巴巴普惠体 2.0 55 Regular" panose="00020600040101010101" pitchFamily="18" charset="-122"/>
                <a:sym typeface="阿里巴巴普惠体 2.0 55 Regular" panose="00020600040101010101" pitchFamily="18" charset="-122"/>
              </a:rPr>
              <a:t>(300</a:t>
            </a:r>
            <a:r>
              <a:rPr lang="zh-CN" altLang="en-US" sz="1400" dirty="0">
                <a:latin typeface="+mn-ea"/>
                <a:cs typeface="阿里巴巴普惠体 2.0 55 Regular" panose="00020600040101010101" pitchFamily="18" charset="-122"/>
                <a:sym typeface="阿里巴巴普惠体 2.0 55 Regular" panose="00020600040101010101" pitchFamily="18" charset="-122"/>
              </a:rPr>
              <a:t>次迭代</a:t>
            </a:r>
            <a:r>
              <a:rPr lang="en-US" altLang="zh-CN" sz="1400" dirty="0">
                <a:latin typeface="+mn-ea"/>
                <a:cs typeface="阿里巴巴普惠体 2.0 55 Regular" panose="00020600040101010101" pitchFamily="18" charset="-122"/>
                <a:sym typeface="阿里巴巴普惠体 2.0 55 Regular" panose="00020600040101010101" pitchFamily="18" charset="-122"/>
              </a:rPr>
              <a:t>)</a:t>
            </a:r>
            <a:r>
              <a:rPr lang="zh-CN" altLang="en-US" sz="1400" dirty="0">
                <a:latin typeface="+mn-ea"/>
                <a:cs typeface="阿里巴巴普惠体 2.0 55 Regular" panose="00020600040101010101" pitchFamily="18" charset="-122"/>
                <a:sym typeface="阿里巴巴普惠体 2.0 55 Regular" panose="00020600040101010101" pitchFamily="18" charset="-122"/>
              </a:rPr>
              <a:t>和五倍嵌套时间序列交叉验证进行调整。</a:t>
            </a:r>
            <a:endParaRPr lang="en-US" altLang="zh-CN" sz="1400" dirty="0">
              <a:latin typeface="+mn-ea"/>
              <a:cs typeface="阿里巴巴普惠体 2.0 55 Regular" panose="00020600040101010101" pitchFamily="18" charset="-122"/>
              <a:sym typeface="阿里巴巴普惠体 2.0 55 Regular" panose="00020600040101010101" pitchFamily="18" charset="-122"/>
            </a:endParaRPr>
          </a:p>
        </p:txBody>
      </p:sp>
      <p:sp>
        <p:nvSpPr>
          <p:cNvPr id="36" name="文本框 35">
            <a:extLst>
              <a:ext uri="{FF2B5EF4-FFF2-40B4-BE49-F238E27FC236}">
                <a16:creationId xmlns:a16="http://schemas.microsoft.com/office/drawing/2014/main" id="{289029AA-A2B1-4FF8-AA6C-0624950BE007}"/>
              </a:ext>
            </a:extLst>
          </p:cNvPr>
          <p:cNvSpPr txBox="1"/>
          <p:nvPr/>
        </p:nvSpPr>
        <p:spPr>
          <a:xfrm>
            <a:off x="2435960" y="2204668"/>
            <a:ext cx="3685057" cy="1169551"/>
          </a:xfrm>
          <a:prstGeom prst="rect">
            <a:avLst/>
          </a:prstGeom>
          <a:noFill/>
        </p:spPr>
        <p:txBody>
          <a:bodyPr wrap="square" rtlCol="0">
            <a:spAutoFit/>
          </a:bodyPr>
          <a:lstStyle/>
          <a:p>
            <a:pPr>
              <a:spcBef>
                <a:spcPts val="600"/>
              </a:spcBef>
            </a:pPr>
            <a:r>
              <a:rPr lang="zh-CN" altLang="en-US" sz="1400" dirty="0">
                <a:sym typeface="阿里巴巴普惠体 2.0 55 Regular" panose="00020600040101010101" pitchFamily="18" charset="-122"/>
              </a:rPr>
              <a:t>除了文本特征，还使用金融数据和归一化的谷歌趋势搜索频率来构建</a:t>
            </a:r>
            <a:r>
              <a:rPr lang="zh-CN" altLang="en-US" sz="1400" dirty="0">
                <a:solidFill>
                  <a:srgbClr val="0070C0"/>
                </a:solidFill>
                <a:sym typeface="阿里巴巴普惠体 2.0 55 Regular" panose="00020600040101010101" pitchFamily="18" charset="-122"/>
              </a:rPr>
              <a:t>滞后变量</a:t>
            </a:r>
            <a:r>
              <a:rPr lang="zh-CN" altLang="en-US" sz="1400" dirty="0">
                <a:sym typeface="阿里巴巴普惠体 2.0 55 Regular" panose="00020600040101010101" pitchFamily="18" charset="-122"/>
              </a:rPr>
              <a:t>。滞后时间是</a:t>
            </a:r>
            <a:r>
              <a:rPr lang="en-US" altLang="zh-CN" sz="1400" dirty="0">
                <a:solidFill>
                  <a:srgbClr val="0070C0"/>
                </a:solidFill>
                <a:sym typeface="阿里巴巴普惠体 2.0 55 Regular" panose="00020600040101010101" pitchFamily="18" charset="-122"/>
              </a:rPr>
              <a:t>7</a:t>
            </a:r>
            <a:r>
              <a:rPr lang="zh-CN" altLang="en-US" sz="1400" dirty="0">
                <a:solidFill>
                  <a:srgbClr val="0070C0"/>
                </a:solidFill>
                <a:sym typeface="阿里巴巴普惠体 2.0 55 Regular" panose="00020600040101010101" pitchFamily="18" charset="-122"/>
              </a:rPr>
              <a:t>天</a:t>
            </a:r>
            <a:r>
              <a:rPr lang="zh-CN" altLang="en-US" sz="1400" dirty="0">
                <a:sym typeface="阿里巴巴普惠体 2.0 55 Regular" panose="00020600040101010101" pitchFamily="18" charset="-122"/>
              </a:rPr>
              <a:t>，特征的平均滚动窗口为</a:t>
            </a:r>
            <a:r>
              <a:rPr lang="en-US" altLang="zh-CN" sz="1400" dirty="0">
                <a:sym typeface="阿里巴巴普惠体 2.0 55 Regular" panose="00020600040101010101" pitchFamily="18" charset="-122"/>
              </a:rPr>
              <a:t>1</a:t>
            </a:r>
            <a:r>
              <a:rPr lang="zh-CN" altLang="en-US" sz="1400" dirty="0">
                <a:sym typeface="阿里巴巴普惠体 2.0 55 Regular" panose="00020600040101010101" pitchFamily="18" charset="-122"/>
              </a:rPr>
              <a:t>天，对于每一天，我们获得 “</a:t>
            </a:r>
            <a:r>
              <a:rPr lang="en-US" altLang="zh-CN" sz="1400" dirty="0">
                <a:sym typeface="阿里巴巴普惠体 2.0 55 Regular" panose="00020600040101010101" pitchFamily="18" charset="-122"/>
              </a:rPr>
              <a:t>return”</a:t>
            </a:r>
            <a:r>
              <a:rPr lang="zh-CN" altLang="en-US" sz="1400" dirty="0">
                <a:sym typeface="阿里巴巴普惠体 2.0 55 Regular" panose="00020600040101010101" pitchFamily="18" charset="-122"/>
              </a:rPr>
              <a:t>变量的</a:t>
            </a:r>
            <a:r>
              <a:rPr lang="en-US" altLang="zh-CN" sz="1400" dirty="0">
                <a:sym typeface="阿里巴巴普惠体 2.0 55 Regular" panose="00020600040101010101" pitchFamily="18" charset="-122"/>
              </a:rPr>
              <a:t>7</a:t>
            </a:r>
            <a:r>
              <a:rPr lang="zh-CN" altLang="en-US" sz="1400" dirty="0">
                <a:sym typeface="阿里巴巴普惠体 2.0 55 Regular" panose="00020600040101010101" pitchFamily="18" charset="-122"/>
              </a:rPr>
              <a:t>个滞后值。</a:t>
            </a:r>
            <a:endParaRPr lang="en-US" altLang="zh-CN" sz="1400" dirty="0">
              <a:sym typeface="阿里巴巴普惠体 2.0 55 Regular" panose="00020600040101010101" pitchFamily="18" charset="-122"/>
            </a:endParaRPr>
          </a:p>
        </p:txBody>
      </p:sp>
      <p:sp>
        <p:nvSpPr>
          <p:cNvPr id="42" name="矩形 41">
            <a:extLst>
              <a:ext uri="{FF2B5EF4-FFF2-40B4-BE49-F238E27FC236}">
                <a16:creationId xmlns:a16="http://schemas.microsoft.com/office/drawing/2014/main" id="{7D07F43F-C1FC-46B0-8A9B-2A80FE50761D}"/>
              </a:ext>
            </a:extLst>
          </p:cNvPr>
          <p:cNvSpPr/>
          <p:nvPr/>
        </p:nvSpPr>
        <p:spPr>
          <a:xfrm>
            <a:off x="2518703" y="4453373"/>
            <a:ext cx="3866764"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i="0" u="none" strike="noStrike" kern="0" cap="none" spc="0" normalizeH="0" baseline="0" noProof="0" dirty="0">
                <a:ln>
                  <a:noFill/>
                </a:ln>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Aspect‑based sentiment analysis</a:t>
            </a:r>
          </a:p>
        </p:txBody>
      </p:sp>
      <p:sp>
        <p:nvSpPr>
          <p:cNvPr id="43" name="矩形 42">
            <a:extLst>
              <a:ext uri="{FF2B5EF4-FFF2-40B4-BE49-F238E27FC236}">
                <a16:creationId xmlns:a16="http://schemas.microsoft.com/office/drawing/2014/main" id="{3E246C2F-D0B4-4F1C-814B-4DE10DC3822F}"/>
              </a:ext>
            </a:extLst>
          </p:cNvPr>
          <p:cNvSpPr/>
          <p:nvPr/>
        </p:nvSpPr>
        <p:spPr>
          <a:xfrm>
            <a:off x="7812416" y="1659483"/>
            <a:ext cx="2593980" cy="369332"/>
          </a:xfrm>
          <a:prstGeom prst="rect">
            <a:avLst/>
          </a:prstGeom>
        </p:spPr>
        <p:txBody>
          <a:bodyPr wrap="none">
            <a:spAutoFit/>
          </a:bodyPr>
          <a:lstStyle/>
          <a:p>
            <a:r>
              <a:rPr kumimoji="0" lang="en-US" altLang="zh-CN" sz="1800" i="0" u="none" strike="noStrike" kern="0" cap="none" spc="0" normalizeH="0" baseline="0" noProof="0" dirty="0">
                <a:ln>
                  <a:noFill/>
                </a:ln>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Additional processing</a:t>
            </a:r>
            <a:endPar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46" name="矩形 45">
            <a:extLst>
              <a:ext uri="{FF2B5EF4-FFF2-40B4-BE49-F238E27FC236}">
                <a16:creationId xmlns:a16="http://schemas.microsoft.com/office/drawing/2014/main" id="{E1C66283-1B4B-4945-8C80-FCBEF85125F8}"/>
              </a:ext>
            </a:extLst>
          </p:cNvPr>
          <p:cNvSpPr/>
          <p:nvPr/>
        </p:nvSpPr>
        <p:spPr>
          <a:xfrm>
            <a:off x="2666019" y="1775580"/>
            <a:ext cx="1786066" cy="369332"/>
          </a:xfrm>
          <a:prstGeom prst="rect">
            <a:avLst/>
          </a:prstGeom>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i="0" u="none" strike="noStrike" kern="0" cap="none" spc="0" normalizeH="0" baseline="0" noProof="0" dirty="0">
                <a:ln>
                  <a:noFill/>
                </a:ln>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Other features</a:t>
            </a:r>
          </a:p>
        </p:txBody>
      </p:sp>
      <p:sp>
        <p:nvSpPr>
          <p:cNvPr id="47" name="矩形 46">
            <a:extLst>
              <a:ext uri="{FF2B5EF4-FFF2-40B4-BE49-F238E27FC236}">
                <a16:creationId xmlns:a16="http://schemas.microsoft.com/office/drawing/2014/main" id="{8F88A690-1B76-48F5-A890-2B1DFE9B7904}"/>
              </a:ext>
            </a:extLst>
          </p:cNvPr>
          <p:cNvSpPr/>
          <p:nvPr/>
        </p:nvSpPr>
        <p:spPr>
          <a:xfrm>
            <a:off x="8039704" y="4446934"/>
            <a:ext cx="2988665" cy="369332"/>
          </a:xfrm>
          <a:prstGeom prst="rect">
            <a:avLst/>
          </a:prstGeom>
        </p:spPr>
        <p:txBody>
          <a:bodyPr wrap="square">
            <a:spAutoFit/>
          </a:bodyPr>
          <a:lstStyle/>
          <a:p>
            <a:r>
              <a:rPr kumimoji="0" lang="en-US" altLang="zh-CN" sz="1800" i="0" u="none" strike="noStrike" kern="0" cap="none" spc="0" normalizeH="0" baseline="0" noProof="0" dirty="0">
                <a:ln>
                  <a:noFill/>
                </a:ln>
                <a:effectLst/>
                <a:uLnTx/>
                <a:uFillTx/>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Predictive models</a:t>
            </a:r>
            <a:endParaRPr lang="zh-CN" altLang="en-US"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48" name="文本框 47">
            <a:extLst>
              <a:ext uri="{FF2B5EF4-FFF2-40B4-BE49-F238E27FC236}">
                <a16:creationId xmlns:a16="http://schemas.microsoft.com/office/drawing/2014/main" id="{764FA3D6-E7BB-4A1E-AA1C-8D19EB43CE11}"/>
              </a:ext>
            </a:extLst>
          </p:cNvPr>
          <p:cNvSpPr txBox="1"/>
          <p:nvPr/>
        </p:nvSpPr>
        <p:spPr>
          <a:xfrm>
            <a:off x="2620036" y="4977903"/>
            <a:ext cx="3776286" cy="1384995"/>
          </a:xfrm>
          <a:prstGeom prst="rect">
            <a:avLst/>
          </a:prstGeom>
          <a:noFill/>
        </p:spPr>
        <p:txBody>
          <a:bodyPr wrap="square" rtlCol="0">
            <a:spAutoFit/>
          </a:bodyPr>
          <a:lstStyle/>
          <a:p>
            <a:pPr>
              <a:spcBef>
                <a:spcPts val="600"/>
              </a:spcBef>
            </a:pPr>
            <a:r>
              <a:rPr lang="zh-CN" altLang="en-US" sz="1400" dirty="0">
                <a:solidFill>
                  <a:srgbClr val="0070C0"/>
                </a:solidFill>
                <a:latin typeface="+mn-ea"/>
                <a:cs typeface="阿里巴巴普惠体 2.0 55 Regular" panose="00020600040101010101" pitchFamily="18" charset="-122"/>
                <a:sym typeface="阿里巴巴普惠体 2.0 55 Regular" panose="00020600040101010101" pitchFamily="18" charset="-122"/>
              </a:rPr>
              <a:t>用于处理一个文本有两个相反主题情绪的情况。</a:t>
            </a:r>
            <a:r>
              <a:rPr lang="en-US" altLang="zh-CN" sz="1400" dirty="0">
                <a:latin typeface="+mn-ea"/>
                <a:cs typeface="阿里巴巴普惠体 2.0 55 Regular" panose="00020600040101010101" pitchFamily="18" charset="-122"/>
                <a:sym typeface="阿里巴巴普惠体 2.0 55 Regular" panose="00020600040101010101" pitchFamily="18" charset="-122"/>
              </a:rPr>
              <a:t>ABSA</a:t>
            </a:r>
            <a:r>
              <a:rPr lang="zh-CN" altLang="en-US" sz="1400" dirty="0">
                <a:latin typeface="+mn-ea"/>
                <a:cs typeface="阿里巴巴普惠体 2.0 55 Regular" panose="00020600040101010101" pitchFamily="18" charset="-122"/>
                <a:sym typeface="阿里巴巴普惠体 2.0 55 Regular" panose="00020600040101010101" pitchFamily="18" charset="-122"/>
              </a:rPr>
              <a:t>包括三个步骤</a:t>
            </a:r>
            <a:r>
              <a:rPr lang="en-US" altLang="zh-CN" sz="1400" dirty="0">
                <a:latin typeface="+mn-ea"/>
                <a:cs typeface="阿里巴巴普惠体 2.0 55 Regular" panose="00020600040101010101" pitchFamily="18" charset="-122"/>
                <a:sym typeface="阿里巴巴普惠体 2.0 55 Regular" panose="00020600040101010101" pitchFamily="18" charset="-122"/>
              </a:rPr>
              <a:t>:</a:t>
            </a:r>
            <a:r>
              <a:rPr lang="zh-CN" altLang="en-US" sz="1400" dirty="0">
                <a:solidFill>
                  <a:srgbClr val="0070C0"/>
                </a:solidFill>
                <a:latin typeface="+mn-ea"/>
                <a:cs typeface="阿里巴巴普惠体 2.0 55 Regular" panose="00020600040101010101" pitchFamily="18" charset="-122"/>
                <a:sym typeface="阿里巴巴普惠体 2.0 55 Regular" panose="00020600040101010101" pitchFamily="18" charset="-122"/>
              </a:rPr>
              <a:t>方面识别、方面抽取和情感分类</a:t>
            </a:r>
            <a:r>
              <a:rPr lang="zh-CN" altLang="en-US" sz="1400" dirty="0">
                <a:latin typeface="+mn-ea"/>
                <a:cs typeface="阿里巴巴普惠体 2.0 55 Regular" panose="00020600040101010101" pitchFamily="18" charset="-122"/>
                <a:sym typeface="阿里巴巴普惠体 2.0 55 Regular" panose="00020600040101010101" pitchFamily="18" charset="-122"/>
              </a:rPr>
              <a:t>。我们将重点放在无监督方法上。我们研究了联合模型，这些模型大多是</a:t>
            </a:r>
            <a:r>
              <a:rPr lang="en-US" altLang="zh-CN" sz="1400" dirty="0">
                <a:latin typeface="+mn-ea"/>
                <a:cs typeface="阿里巴巴普惠体 2.0 55 Regular" panose="00020600040101010101" pitchFamily="18" charset="-122"/>
                <a:sym typeface="阿里巴巴普惠体 2.0 55 Regular" panose="00020600040101010101" pitchFamily="18" charset="-122"/>
              </a:rPr>
              <a:t>LDA</a:t>
            </a:r>
            <a:r>
              <a:rPr lang="zh-CN" altLang="en-US" sz="1400" dirty="0">
                <a:latin typeface="+mn-ea"/>
                <a:cs typeface="阿里巴巴普惠体 2.0 55 Regular" panose="00020600040101010101" pitchFamily="18" charset="-122"/>
                <a:sym typeface="阿里巴巴普惠体 2.0 55 Regular" panose="00020600040101010101" pitchFamily="18" charset="-122"/>
              </a:rPr>
              <a:t>的修正。其中一些包含时间方面，以反映对给定主题的情绪演变</a:t>
            </a:r>
            <a:r>
              <a:rPr lang="zh-CN" altLang="en-US"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t>
            </a:r>
            <a:endParaRPr lang="en-US" altLang="zh-CN" sz="1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9" name="文本框 48">
            <a:extLst>
              <a:ext uri="{FF2B5EF4-FFF2-40B4-BE49-F238E27FC236}">
                <a16:creationId xmlns:a16="http://schemas.microsoft.com/office/drawing/2014/main" id="{0E35ABD1-EFE9-4AAC-9C0E-DC06843EB1F1}"/>
              </a:ext>
            </a:extLst>
          </p:cNvPr>
          <p:cNvSpPr txBox="1"/>
          <p:nvPr/>
        </p:nvSpPr>
        <p:spPr>
          <a:xfrm>
            <a:off x="3891069" y="110433"/>
            <a:ext cx="4353046" cy="461665"/>
          </a:xfrm>
          <a:prstGeom prst="rect">
            <a:avLst/>
          </a:prstGeom>
          <a:noFill/>
        </p:spPr>
        <p:txBody>
          <a:bodyPr wrap="square" rtlCol="0">
            <a:spAutoFit/>
          </a:bodyPr>
          <a:lstStyle/>
          <a:p>
            <a:pPr algn="ctr"/>
            <a:r>
              <a:rPr lang="en-US" altLang="zh-CN"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Methodology</a:t>
            </a:r>
            <a:endPar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left)">
                                      <p:cBhvr>
                                        <p:cTn id="31" dur="500"/>
                                        <p:tgtEl>
                                          <p:spTgt spid="36"/>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left)">
                                      <p:cBhvr>
                                        <p:cTn id="55" dur="500"/>
                                        <p:tgtEl>
                                          <p:spTgt spid="48"/>
                                        </p:tgtEl>
                                      </p:cBhvr>
                                    </p:animEffect>
                                  </p:childTnLst>
                                </p:cTn>
                              </p:par>
                            </p:childTnLst>
                          </p:cTn>
                        </p:par>
                        <p:par>
                          <p:cTn id="56" fill="hold">
                            <p:stCondLst>
                              <p:cond delay="6500"/>
                            </p:stCondLst>
                            <p:childTnLst>
                              <p:par>
                                <p:cTn id="57" presetID="22" presetClass="entr" presetSubtype="4" fill="hold"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00"/>
                                        <p:tgtEl>
                                          <p:spTgt spid="21"/>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childTnLst>
                          </p:cTn>
                        </p:par>
                        <p:par>
                          <p:cTn id="76" fill="hold">
                            <p:stCondLst>
                              <p:cond delay="9000"/>
                            </p:stCondLst>
                            <p:childTnLst>
                              <p:par>
                                <p:cTn id="77" presetID="22" presetClass="entr" presetSubtype="8"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left)">
                                      <p:cBhvr>
                                        <p:cTn id="79" dur="500"/>
                                        <p:tgtEl>
                                          <p:spTgt spid="27"/>
                                        </p:tgtEl>
                                      </p:cBhvr>
                                    </p:animEffect>
                                  </p:childTnLst>
                                </p:cTn>
                              </p:par>
                            </p:childTnLst>
                          </p:cTn>
                        </p:par>
                        <p:par>
                          <p:cTn id="80" fill="hold">
                            <p:stCondLst>
                              <p:cond delay="9500"/>
                            </p:stCondLst>
                            <p:childTnLst>
                              <p:par>
                                <p:cTn id="81" presetID="22" presetClass="entr" presetSubtype="1" fill="hold"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10000"/>
                            </p:stCondLst>
                            <p:childTnLst>
                              <p:par>
                                <p:cTn id="85" presetID="10"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par>
                          <p:cTn id="88" fill="hold">
                            <p:stCondLst>
                              <p:cond delay="10500"/>
                            </p:stCondLst>
                            <p:childTnLst>
                              <p:par>
                                <p:cTn id="89" presetID="10" presetClass="entr" presetSubtype="0" fill="hold" nodeType="after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500"/>
                                        <p:tgtEl>
                                          <p:spTgt spid="31"/>
                                        </p:tgtEl>
                                      </p:cBhvr>
                                    </p:animEffect>
                                  </p:childTnLst>
                                </p:cTn>
                              </p:par>
                            </p:childTnLst>
                          </p:cTn>
                        </p:par>
                        <p:par>
                          <p:cTn id="92" fill="hold">
                            <p:stCondLst>
                              <p:cond delay="11000"/>
                            </p:stCondLst>
                            <p:childTnLst>
                              <p:par>
                                <p:cTn id="93" presetID="10" presetClass="entr" presetSubtype="0" fill="hold" grpId="0" nodeType="after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childTnLst>
                          </p:cTn>
                        </p:par>
                        <p:par>
                          <p:cTn id="96" fill="hold">
                            <p:stCondLst>
                              <p:cond delay="11500"/>
                            </p:stCondLst>
                            <p:childTnLst>
                              <p:par>
                                <p:cTn id="97" presetID="10" presetClass="entr" presetSubtype="0" fill="hold" grpId="0" nodeType="afterEffect">
                                  <p:stCondLst>
                                    <p:cond delay="0"/>
                                  </p:stCondLst>
                                  <p:childTnLst>
                                    <p:set>
                                      <p:cBhvr>
                                        <p:cTn id="98" dur="1" fill="hold">
                                          <p:stCondLst>
                                            <p:cond delay="0"/>
                                          </p:stCondLst>
                                        </p:cTn>
                                        <p:tgtEl>
                                          <p:spTgt spid="47"/>
                                        </p:tgtEl>
                                        <p:attrNameLst>
                                          <p:attrName>style.visibility</p:attrName>
                                        </p:attrNameLst>
                                      </p:cBhvr>
                                      <p:to>
                                        <p:strVal val="visible"/>
                                      </p:to>
                                    </p:set>
                                    <p:animEffect transition="in" filter="fade">
                                      <p:cBhvr>
                                        <p:cTn id="99" dur="500"/>
                                        <p:tgtEl>
                                          <p:spTgt spid="47"/>
                                        </p:tgtEl>
                                      </p:cBhvr>
                                    </p:animEffect>
                                  </p:childTnLst>
                                </p:cTn>
                              </p:par>
                            </p:childTnLst>
                          </p:cTn>
                        </p:par>
                        <p:par>
                          <p:cTn id="100" fill="hold">
                            <p:stCondLst>
                              <p:cond delay="12000"/>
                            </p:stCondLst>
                            <p:childTnLst>
                              <p:par>
                                <p:cTn id="101" presetID="22" presetClass="entr" presetSubtype="8" fill="hold" grpId="0" nodeType="after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wipe(left)">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5" grpId="0" bldLvl="0" animBg="1"/>
      <p:bldP spid="16" grpId="0" bldLvl="0" animBg="1"/>
      <p:bldP spid="22" grpId="0" bldLvl="0" animBg="1"/>
      <p:bldP spid="23" grpId="0" bldLvl="0" animBg="1"/>
      <p:bldP spid="27" grpId="0"/>
      <p:bldP spid="29" grpId="0" bldLvl="0" animBg="1"/>
      <p:bldP spid="30" grpId="0" bldLvl="0" animBg="1"/>
      <p:bldP spid="34" grpId="0"/>
      <p:bldP spid="36" grpId="0"/>
      <p:bldP spid="42" grpId="0"/>
      <p:bldP spid="43" grpId="0"/>
      <p:bldP spid="46"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Experiments</a:t>
            </a:r>
            <a:endPar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05</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1867961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262E6BAA-AED4-4CD5-B9F5-219EA769C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7592" y="1688124"/>
            <a:ext cx="5842880" cy="4135902"/>
          </a:xfrm>
          <a:prstGeom prst="rect">
            <a:avLst/>
          </a:prstGeom>
        </p:spPr>
      </p:pic>
      <p:pic>
        <p:nvPicPr>
          <p:cNvPr id="27" name="图片 26">
            <a:extLst>
              <a:ext uri="{FF2B5EF4-FFF2-40B4-BE49-F238E27FC236}">
                <a16:creationId xmlns:a16="http://schemas.microsoft.com/office/drawing/2014/main" id="{421E26B9-FB15-4C14-B3C4-3231F36E1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34" y="1688123"/>
            <a:ext cx="5463278" cy="3671667"/>
          </a:xfrm>
          <a:prstGeom prst="rect">
            <a:avLst/>
          </a:prstGeom>
        </p:spPr>
      </p:pic>
      <p:sp>
        <p:nvSpPr>
          <p:cNvPr id="28" name="文本框 27">
            <a:extLst>
              <a:ext uri="{FF2B5EF4-FFF2-40B4-BE49-F238E27FC236}">
                <a16:creationId xmlns:a16="http://schemas.microsoft.com/office/drawing/2014/main" id="{90F83F33-C177-476D-A73C-37E8B040CEDE}"/>
              </a:ext>
            </a:extLst>
          </p:cNvPr>
          <p:cNvSpPr txBox="1"/>
          <p:nvPr/>
        </p:nvSpPr>
        <p:spPr>
          <a:xfrm>
            <a:off x="2391507" y="6077243"/>
            <a:ext cx="6766560" cy="369332"/>
          </a:xfrm>
          <a:prstGeom prst="rect">
            <a:avLst/>
          </a:prstGeom>
          <a:noFill/>
        </p:spPr>
        <p:txBody>
          <a:bodyPr wrap="square" rtlCol="0">
            <a:spAutoFit/>
          </a:bodyPr>
          <a:lstStyle/>
          <a:p>
            <a:pPr algn="ctr"/>
            <a:r>
              <a:rPr lang="zh-CN" altLang="en-US" dirty="0"/>
              <a:t>表</a:t>
            </a:r>
            <a:r>
              <a:rPr lang="en-US" altLang="zh-CN" dirty="0"/>
              <a:t>3  JST</a:t>
            </a:r>
            <a:r>
              <a:rPr lang="zh-CN" altLang="en-US" dirty="0"/>
              <a:t>提取的每个主题</a:t>
            </a:r>
            <a:r>
              <a:rPr lang="en-US" altLang="zh-CN" dirty="0"/>
              <a:t>-</a:t>
            </a:r>
            <a:r>
              <a:rPr lang="zh-CN" altLang="en-US" dirty="0"/>
              <a:t>情感组合最突出词示例</a:t>
            </a:r>
          </a:p>
        </p:txBody>
      </p:sp>
      <p:sp>
        <p:nvSpPr>
          <p:cNvPr id="29" name="文本框 28">
            <a:extLst>
              <a:ext uri="{FF2B5EF4-FFF2-40B4-BE49-F238E27FC236}">
                <a16:creationId xmlns:a16="http://schemas.microsoft.com/office/drawing/2014/main" id="{AF372EF1-1A86-4480-8732-7F64FA09595F}"/>
              </a:ext>
            </a:extLst>
          </p:cNvPr>
          <p:cNvSpPr txBox="1"/>
          <p:nvPr/>
        </p:nvSpPr>
        <p:spPr>
          <a:xfrm>
            <a:off x="3713273" y="88259"/>
            <a:ext cx="5463278"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 Topics – JST model</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 name="椭圆 1">
            <a:extLst>
              <a:ext uri="{FF2B5EF4-FFF2-40B4-BE49-F238E27FC236}">
                <a16:creationId xmlns:a16="http://schemas.microsoft.com/office/drawing/2014/main" id="{A0F96BEF-32A6-46E3-AA7D-0D9C62638592}"/>
              </a:ext>
            </a:extLst>
          </p:cNvPr>
          <p:cNvSpPr/>
          <p:nvPr/>
        </p:nvSpPr>
        <p:spPr>
          <a:xfrm>
            <a:off x="7188590" y="2391507"/>
            <a:ext cx="647114" cy="590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E6F3041A-FA04-4D67-9786-941B6C821EE9}"/>
              </a:ext>
            </a:extLst>
          </p:cNvPr>
          <p:cNvSpPr/>
          <p:nvPr/>
        </p:nvSpPr>
        <p:spPr>
          <a:xfrm>
            <a:off x="4041844" y="3259016"/>
            <a:ext cx="560200" cy="1969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476D621B-A456-455A-9DE1-E0A1B8E2C038}"/>
              </a:ext>
            </a:extLst>
          </p:cNvPr>
          <p:cNvSpPr/>
          <p:nvPr/>
        </p:nvSpPr>
        <p:spPr>
          <a:xfrm>
            <a:off x="4032740" y="4030393"/>
            <a:ext cx="560200" cy="1969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540604F3-DB8C-4CA8-AFFB-388CC6B9910A}"/>
              </a:ext>
            </a:extLst>
          </p:cNvPr>
          <p:cNvSpPr/>
          <p:nvPr/>
        </p:nvSpPr>
        <p:spPr>
          <a:xfrm>
            <a:off x="4041844" y="2980006"/>
            <a:ext cx="560200" cy="1969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06646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0D06D5-00EF-424F-A2A6-1FD847CD5EFF}"/>
              </a:ext>
            </a:extLst>
          </p:cNvPr>
          <p:cNvSpPr txBox="1"/>
          <p:nvPr/>
        </p:nvSpPr>
        <p:spPr>
          <a:xfrm>
            <a:off x="3713273" y="88259"/>
            <a:ext cx="5463278"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 Topics – TS-LDA model</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8" name="文本框 27">
            <a:extLst>
              <a:ext uri="{FF2B5EF4-FFF2-40B4-BE49-F238E27FC236}">
                <a16:creationId xmlns:a16="http://schemas.microsoft.com/office/drawing/2014/main" id="{90F83F33-C177-476D-A73C-37E8B040CEDE}"/>
              </a:ext>
            </a:extLst>
          </p:cNvPr>
          <p:cNvSpPr txBox="1"/>
          <p:nvPr/>
        </p:nvSpPr>
        <p:spPr>
          <a:xfrm>
            <a:off x="1376289" y="5805087"/>
            <a:ext cx="9439421" cy="646331"/>
          </a:xfrm>
          <a:prstGeom prst="rect">
            <a:avLst/>
          </a:prstGeom>
          <a:noFill/>
        </p:spPr>
        <p:txBody>
          <a:bodyPr wrap="square" rtlCol="0">
            <a:spAutoFit/>
          </a:bodyPr>
          <a:lstStyle/>
          <a:p>
            <a:pPr algn="ctr"/>
            <a:r>
              <a:rPr lang="zh-CN" altLang="en-US" dirty="0"/>
              <a:t>与</a:t>
            </a:r>
            <a:r>
              <a:rPr lang="en-US" altLang="zh-CN" dirty="0"/>
              <a:t>JST</a:t>
            </a:r>
            <a:r>
              <a:rPr lang="zh-CN" altLang="en-US" dirty="0"/>
              <a:t>相比，</a:t>
            </a:r>
            <a:r>
              <a:rPr lang="en-US" altLang="zh-CN" dirty="0"/>
              <a:t>TS-LDA</a:t>
            </a:r>
            <a:r>
              <a:rPr lang="zh-CN" altLang="en-US" dirty="0"/>
              <a:t>不仅输出联合分布，而且还输出每个主题的最重要的单词</a:t>
            </a:r>
            <a:r>
              <a:rPr lang="en-US" altLang="zh-CN" dirty="0"/>
              <a:t>(</a:t>
            </a:r>
            <a:r>
              <a:rPr lang="zh-CN" altLang="en-US" dirty="0"/>
              <a:t>表</a:t>
            </a:r>
            <a:r>
              <a:rPr lang="en-US" altLang="zh-CN" dirty="0"/>
              <a:t>4)</a:t>
            </a:r>
            <a:r>
              <a:rPr lang="zh-CN" altLang="en-US" dirty="0"/>
              <a:t>。这些主题似乎是</a:t>
            </a:r>
            <a:r>
              <a:rPr lang="en-US" altLang="zh-CN" dirty="0"/>
              <a:t>LDA</a:t>
            </a:r>
            <a:r>
              <a:rPr lang="zh-CN" altLang="en-US" dirty="0"/>
              <a:t>主题的稍微更有针对性的版本</a:t>
            </a:r>
            <a:r>
              <a:rPr lang="en-US" altLang="zh-CN" dirty="0"/>
              <a:t>.</a:t>
            </a:r>
            <a:endParaRPr lang="zh-CN" altLang="en-US" dirty="0"/>
          </a:p>
        </p:txBody>
      </p:sp>
      <p:pic>
        <p:nvPicPr>
          <p:cNvPr id="3" name="图片 2">
            <a:extLst>
              <a:ext uri="{FF2B5EF4-FFF2-40B4-BE49-F238E27FC236}">
                <a16:creationId xmlns:a16="http://schemas.microsoft.com/office/drawing/2014/main" id="{DF1DE7F6-0386-4266-A929-ABE462BDE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78" y="1052913"/>
            <a:ext cx="7676444" cy="4706007"/>
          </a:xfrm>
          <a:prstGeom prst="rect">
            <a:avLst/>
          </a:prstGeom>
        </p:spPr>
      </p:pic>
      <p:sp>
        <p:nvSpPr>
          <p:cNvPr id="5" name="文本框 4">
            <a:extLst>
              <a:ext uri="{FF2B5EF4-FFF2-40B4-BE49-F238E27FC236}">
                <a16:creationId xmlns:a16="http://schemas.microsoft.com/office/drawing/2014/main" id="{672C9276-53EB-4ACC-A895-A6AFCEF864BE}"/>
              </a:ext>
            </a:extLst>
          </p:cNvPr>
          <p:cNvSpPr txBox="1"/>
          <p:nvPr/>
        </p:nvSpPr>
        <p:spPr>
          <a:xfrm>
            <a:off x="1376289" y="5805087"/>
            <a:ext cx="9582443" cy="646331"/>
          </a:xfrm>
          <a:prstGeom prst="rect">
            <a:avLst/>
          </a:prstGeom>
          <a:noFill/>
        </p:spPr>
        <p:txBody>
          <a:bodyPr wrap="square" rtlCol="0">
            <a:spAutoFit/>
          </a:bodyPr>
          <a:lstStyle/>
          <a:p>
            <a:r>
              <a:rPr lang="en-US" altLang="zh-CN" dirty="0"/>
              <a:t>JST</a:t>
            </a:r>
            <a:r>
              <a:rPr lang="zh-CN" altLang="en-US" dirty="0"/>
              <a:t>和</a:t>
            </a:r>
            <a:r>
              <a:rPr lang="en-US" altLang="zh-CN" dirty="0"/>
              <a:t>TS-LDA</a:t>
            </a:r>
            <a:r>
              <a:rPr lang="zh-CN" altLang="en-US" dirty="0"/>
              <a:t>提供了相同概念的稍微更细致的版本。但也存在一些差异。似乎</a:t>
            </a:r>
            <a:r>
              <a:rPr lang="en-US" altLang="zh-CN" dirty="0"/>
              <a:t>JST</a:t>
            </a:r>
            <a:r>
              <a:rPr lang="zh-CN" altLang="en-US" dirty="0"/>
              <a:t>是唯一一个专注于领域特定术语和时间方面的模型，而</a:t>
            </a:r>
            <a:r>
              <a:rPr lang="en-US" altLang="zh-CN" dirty="0"/>
              <a:t>TS-LDA</a:t>
            </a:r>
            <a:r>
              <a:rPr lang="zh-CN" altLang="en-US" dirty="0"/>
              <a:t>提取的</a:t>
            </a:r>
            <a:r>
              <a:rPr lang="en-US" altLang="zh-CN" dirty="0"/>
              <a:t>wiki</a:t>
            </a:r>
            <a:r>
              <a:rPr lang="zh-CN" altLang="en-US" dirty="0"/>
              <a:t>概念与以往的研究相比也是新的。</a:t>
            </a:r>
          </a:p>
        </p:txBody>
      </p:sp>
    </p:spTree>
    <p:extLst>
      <p:ext uri="{BB962C8B-B14F-4D97-AF65-F5344CB8AC3E}">
        <p14:creationId xmlns:p14="http://schemas.microsoft.com/office/powerpoint/2010/main" val="51212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28"/>
                                        </p:tgtEl>
                                        <p:attrNameLst>
                                          <p:attrName>ppt_x</p:attrName>
                                        </p:attrNameLst>
                                      </p:cBhvr>
                                      <p:tavLst>
                                        <p:tav tm="0">
                                          <p:val>
                                            <p:strVal val="ppt_x"/>
                                          </p:val>
                                        </p:tav>
                                        <p:tav tm="100000">
                                          <p:val>
                                            <p:strVal val="ppt_x"/>
                                          </p:val>
                                        </p:tav>
                                      </p:tavLst>
                                    </p:anim>
                                    <p:anim calcmode="lin" valueType="num">
                                      <p:cBhvr additive="base">
                                        <p:cTn id="17" dur="500"/>
                                        <p:tgtEl>
                                          <p:spTgt spid="28"/>
                                        </p:tgtEl>
                                        <p:attrNameLst>
                                          <p:attrName>ppt_y</p:attrName>
                                        </p:attrNameLst>
                                      </p:cBhvr>
                                      <p:tavLst>
                                        <p:tav tm="0">
                                          <p:val>
                                            <p:strVal val="ppt_y"/>
                                          </p:val>
                                        </p:tav>
                                        <p:tav tm="100000">
                                          <p:val>
                                            <p:strVal val="1+ppt_h/2"/>
                                          </p:val>
                                        </p:tav>
                                      </p:tavLst>
                                    </p:anim>
                                    <p:set>
                                      <p:cBhvr>
                                        <p:cTn id="18" dur="1" fill="hold">
                                          <p:stCondLst>
                                            <p:cond delay="499"/>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接连接符 92"/>
          <p:cNvCxnSpPr/>
          <p:nvPr/>
        </p:nvCxnSpPr>
        <p:spPr>
          <a:xfrm>
            <a:off x="10437495" y="4669184"/>
            <a:ext cx="653121" cy="0"/>
          </a:xfrm>
          <a:prstGeom prst="line">
            <a:avLst/>
          </a:prstGeom>
          <a:ln w="22225">
            <a:solidFill>
              <a:srgbClr val="656565"/>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91068" y="110433"/>
            <a:ext cx="5069977"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5.2 Classification -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9" name="图片 8">
            <a:extLst>
              <a:ext uri="{FF2B5EF4-FFF2-40B4-BE49-F238E27FC236}">
                <a16:creationId xmlns:a16="http://schemas.microsoft.com/office/drawing/2014/main" id="{2AEFB63B-AA1B-4891-8ED3-6899064BD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307" y="1505243"/>
            <a:ext cx="4769837" cy="3052689"/>
          </a:xfrm>
          <a:prstGeom prst="rect">
            <a:avLst/>
          </a:prstGeom>
        </p:spPr>
      </p:pic>
      <p:pic>
        <p:nvPicPr>
          <p:cNvPr id="11" name="图片 10">
            <a:extLst>
              <a:ext uri="{FF2B5EF4-FFF2-40B4-BE49-F238E27FC236}">
                <a16:creationId xmlns:a16="http://schemas.microsoft.com/office/drawing/2014/main" id="{15E985F9-4903-40F8-867F-7FB3A6FC8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1572" y="1359760"/>
            <a:ext cx="4869044" cy="3376246"/>
          </a:xfrm>
          <a:prstGeom prst="rect">
            <a:avLst/>
          </a:prstGeom>
        </p:spPr>
      </p:pic>
      <p:sp>
        <p:nvSpPr>
          <p:cNvPr id="12" name="文本框 11">
            <a:extLst>
              <a:ext uri="{FF2B5EF4-FFF2-40B4-BE49-F238E27FC236}">
                <a16:creationId xmlns:a16="http://schemas.microsoft.com/office/drawing/2014/main" id="{5771DE6E-9224-42D7-AD08-8CC828BFB45A}"/>
              </a:ext>
            </a:extLst>
          </p:cNvPr>
          <p:cNvSpPr txBox="1"/>
          <p:nvPr/>
        </p:nvSpPr>
        <p:spPr>
          <a:xfrm>
            <a:off x="745588" y="5008098"/>
            <a:ext cx="4769837" cy="369332"/>
          </a:xfrm>
          <a:prstGeom prst="rect">
            <a:avLst/>
          </a:prstGeom>
          <a:noFill/>
        </p:spPr>
        <p:txBody>
          <a:bodyPr wrap="square" rtlCol="0">
            <a:spAutoFit/>
          </a:bodyPr>
          <a:lstStyle/>
          <a:p>
            <a:pPr algn="ctr"/>
            <a:r>
              <a:rPr lang="zh-CN" altLang="en-US" dirty="0"/>
              <a:t>表</a:t>
            </a:r>
            <a:r>
              <a:rPr lang="en-US" altLang="zh-CN" dirty="0"/>
              <a:t>5  </a:t>
            </a:r>
            <a:r>
              <a:rPr lang="zh-CN" altLang="en-US" sz="1600" dirty="0"/>
              <a:t>将情感分析纳入预测特征方法的不同特征组合</a:t>
            </a:r>
            <a:endParaRPr lang="en-US" altLang="zh-CN" sz="1600" dirty="0"/>
          </a:p>
        </p:txBody>
      </p:sp>
      <p:sp>
        <p:nvSpPr>
          <p:cNvPr id="35" name="文本框 34">
            <a:extLst>
              <a:ext uri="{FF2B5EF4-FFF2-40B4-BE49-F238E27FC236}">
                <a16:creationId xmlns:a16="http://schemas.microsoft.com/office/drawing/2014/main" id="{3887B64D-96F4-4AD0-879A-D8FD56542C16}"/>
              </a:ext>
            </a:extLst>
          </p:cNvPr>
          <p:cNvSpPr txBox="1"/>
          <p:nvPr/>
        </p:nvSpPr>
        <p:spPr>
          <a:xfrm>
            <a:off x="6271175" y="5008098"/>
            <a:ext cx="4769837" cy="369332"/>
          </a:xfrm>
          <a:prstGeom prst="rect">
            <a:avLst/>
          </a:prstGeom>
          <a:noFill/>
        </p:spPr>
        <p:txBody>
          <a:bodyPr wrap="square" rtlCol="0">
            <a:spAutoFit/>
          </a:bodyPr>
          <a:lstStyle/>
          <a:p>
            <a:pPr algn="ctr"/>
            <a:r>
              <a:rPr lang="zh-CN" altLang="en-US" dirty="0"/>
              <a:t>表</a:t>
            </a:r>
            <a:r>
              <a:rPr lang="en-US" altLang="zh-CN" dirty="0"/>
              <a:t>6  </a:t>
            </a:r>
            <a:r>
              <a:rPr lang="zh-CN" altLang="en-US" sz="1600" dirty="0"/>
              <a:t>每个主题模型的主题来源、极性和主观性特征</a:t>
            </a:r>
            <a:endParaRPr lang="en-US" altLang="zh-C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3" name="直接连接符 92"/>
          <p:cNvCxnSpPr/>
          <p:nvPr/>
        </p:nvCxnSpPr>
        <p:spPr>
          <a:xfrm>
            <a:off x="10437495" y="4669184"/>
            <a:ext cx="653121" cy="0"/>
          </a:xfrm>
          <a:prstGeom prst="line">
            <a:avLst/>
          </a:prstGeom>
          <a:ln w="22225">
            <a:solidFill>
              <a:srgbClr val="656565"/>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3891068" y="110433"/>
            <a:ext cx="5069977"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5.2 Classification - Features</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3" name="图片 2">
            <a:extLst>
              <a:ext uri="{FF2B5EF4-FFF2-40B4-BE49-F238E27FC236}">
                <a16:creationId xmlns:a16="http://schemas.microsoft.com/office/drawing/2014/main" id="{743622C6-62D4-4A8B-BB16-9124689AF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7041" y="1164057"/>
            <a:ext cx="6658904" cy="4839375"/>
          </a:xfrm>
          <a:prstGeom prst="rect">
            <a:avLst/>
          </a:prstGeom>
        </p:spPr>
      </p:pic>
      <p:sp>
        <p:nvSpPr>
          <p:cNvPr id="4" name="文本框 3">
            <a:extLst>
              <a:ext uri="{FF2B5EF4-FFF2-40B4-BE49-F238E27FC236}">
                <a16:creationId xmlns:a16="http://schemas.microsoft.com/office/drawing/2014/main" id="{D7C9C411-6168-4F8E-8B5C-449120784482}"/>
              </a:ext>
            </a:extLst>
          </p:cNvPr>
          <p:cNvSpPr txBox="1"/>
          <p:nvPr/>
        </p:nvSpPr>
        <p:spPr>
          <a:xfrm>
            <a:off x="337625" y="1744394"/>
            <a:ext cx="4094087" cy="2308324"/>
          </a:xfrm>
          <a:prstGeom prst="rect">
            <a:avLst/>
          </a:prstGeom>
          <a:noFill/>
        </p:spPr>
        <p:txBody>
          <a:bodyPr wrap="square" rtlCol="0">
            <a:spAutoFit/>
          </a:bodyPr>
          <a:lstStyle/>
          <a:p>
            <a:pPr algn="ctr"/>
            <a:r>
              <a:rPr lang="zh-CN" altLang="en-US" b="1" dirty="0"/>
              <a:t>参数的调整问题</a:t>
            </a:r>
            <a:endParaRPr lang="en-US" altLang="zh-CN" b="1" dirty="0"/>
          </a:p>
          <a:p>
            <a:endParaRPr lang="en-US" altLang="zh-CN" dirty="0"/>
          </a:p>
          <a:p>
            <a:r>
              <a:rPr lang="zh-CN" altLang="en-US" dirty="0"/>
              <a:t>在交叉验证准确率的基础上，</a:t>
            </a:r>
            <a:r>
              <a:rPr lang="en-US" altLang="zh-CN" dirty="0"/>
              <a:t>LDA</a:t>
            </a:r>
            <a:r>
              <a:rPr lang="zh-CN" altLang="en-US" dirty="0"/>
              <a:t>尝试了</a:t>
            </a:r>
            <a:r>
              <a:rPr lang="en-US" altLang="zh-CN" dirty="0"/>
              <a:t>2</a:t>
            </a:r>
            <a:r>
              <a:rPr lang="zh-CN" altLang="en-US" dirty="0"/>
              <a:t>到</a:t>
            </a:r>
            <a:r>
              <a:rPr lang="en-US" altLang="zh-CN" dirty="0"/>
              <a:t>8</a:t>
            </a:r>
            <a:r>
              <a:rPr lang="zh-CN" altLang="en-US" dirty="0"/>
              <a:t>个主题。</a:t>
            </a:r>
            <a:endParaRPr lang="en-US" altLang="zh-CN" dirty="0"/>
          </a:p>
          <a:p>
            <a:r>
              <a:rPr lang="zh-CN" altLang="en-US" dirty="0"/>
              <a:t>对于每个联合主题模型（</a:t>
            </a:r>
            <a:r>
              <a:rPr lang="en-US" altLang="zh-CN" dirty="0"/>
              <a:t>JST</a:t>
            </a:r>
            <a:r>
              <a:rPr lang="zh-CN" altLang="en-US" dirty="0"/>
              <a:t>和</a:t>
            </a:r>
            <a:r>
              <a:rPr lang="en-US" altLang="zh-CN" dirty="0"/>
              <a:t>TS-LDA</a:t>
            </a:r>
            <a:r>
              <a:rPr lang="zh-CN" altLang="en-US" dirty="0"/>
              <a:t>）尝试了</a:t>
            </a:r>
            <a:r>
              <a:rPr lang="en-US" altLang="zh-CN" dirty="0"/>
              <a:t>2</a:t>
            </a:r>
            <a:r>
              <a:rPr lang="zh-CN" altLang="en-US" dirty="0"/>
              <a:t>到</a:t>
            </a:r>
            <a:r>
              <a:rPr lang="en-US" altLang="zh-CN" dirty="0"/>
              <a:t>8</a:t>
            </a:r>
            <a:r>
              <a:rPr lang="zh-CN" altLang="en-US" dirty="0"/>
              <a:t>个主题，并将情绪从</a:t>
            </a:r>
            <a:r>
              <a:rPr lang="en-US" altLang="zh-CN" dirty="0"/>
              <a:t>2</a:t>
            </a:r>
            <a:r>
              <a:rPr lang="zh-CN" altLang="en-US" dirty="0"/>
              <a:t>个到</a:t>
            </a:r>
            <a:r>
              <a:rPr lang="en-US" altLang="zh-CN" dirty="0"/>
              <a:t>3</a:t>
            </a:r>
            <a:r>
              <a:rPr lang="zh-CN" altLang="en-US" dirty="0"/>
              <a:t>个进行优化，分别对</a:t>
            </a:r>
            <a:r>
              <a:rPr lang="en-US" altLang="zh-CN" dirty="0" err="1"/>
              <a:t>Bitcointalk</a:t>
            </a:r>
            <a:r>
              <a:rPr lang="zh-CN" altLang="en-US" dirty="0"/>
              <a:t>、</a:t>
            </a:r>
            <a:r>
              <a:rPr lang="en-US" altLang="zh-CN" dirty="0"/>
              <a:t>Reddit</a:t>
            </a:r>
            <a:r>
              <a:rPr lang="zh-CN" altLang="en-US" dirty="0"/>
              <a:t>和</a:t>
            </a:r>
            <a:r>
              <a:rPr lang="en-US" altLang="zh-CN" dirty="0"/>
              <a:t>News</a:t>
            </a:r>
            <a:r>
              <a:rPr lang="zh-CN" altLang="en-US" dirty="0"/>
              <a:t>数据集进行展示。</a:t>
            </a:r>
          </a:p>
        </p:txBody>
      </p:sp>
      <p:sp>
        <p:nvSpPr>
          <p:cNvPr id="5" name="椭圆 4">
            <a:extLst>
              <a:ext uri="{FF2B5EF4-FFF2-40B4-BE49-F238E27FC236}">
                <a16:creationId xmlns:a16="http://schemas.microsoft.com/office/drawing/2014/main" id="{63014462-1DAD-4334-B0D7-5947EDE08AF8}"/>
              </a:ext>
            </a:extLst>
          </p:cNvPr>
          <p:cNvSpPr/>
          <p:nvPr/>
        </p:nvSpPr>
        <p:spPr>
          <a:xfrm>
            <a:off x="6583680" y="2293034"/>
            <a:ext cx="393895"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7B639E4-1FEA-4772-8D74-CB2A1500217D}"/>
              </a:ext>
            </a:extLst>
          </p:cNvPr>
          <p:cNvSpPr/>
          <p:nvPr/>
        </p:nvSpPr>
        <p:spPr>
          <a:xfrm>
            <a:off x="6583679" y="4104634"/>
            <a:ext cx="393895"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DBBE58F-5885-45B0-8051-373599D31315}"/>
              </a:ext>
            </a:extLst>
          </p:cNvPr>
          <p:cNvSpPr/>
          <p:nvPr/>
        </p:nvSpPr>
        <p:spPr>
          <a:xfrm>
            <a:off x="9197926" y="2293033"/>
            <a:ext cx="393895"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8D3CECB7-3EA9-4F13-A664-BF5BBDB06FF0}"/>
              </a:ext>
            </a:extLst>
          </p:cNvPr>
          <p:cNvSpPr/>
          <p:nvPr/>
        </p:nvSpPr>
        <p:spPr>
          <a:xfrm>
            <a:off x="9197925" y="3879551"/>
            <a:ext cx="393895"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60DA3997-39EF-4021-A4A3-3F3C394EBFD1}"/>
              </a:ext>
            </a:extLst>
          </p:cNvPr>
          <p:cNvSpPr/>
          <p:nvPr/>
        </p:nvSpPr>
        <p:spPr>
          <a:xfrm>
            <a:off x="10764055" y="2804079"/>
            <a:ext cx="393895" cy="22508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295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3891068" y="110433"/>
            <a:ext cx="5069977"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5.2 Classification</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 name="文本框 1">
            <a:extLst>
              <a:ext uri="{FF2B5EF4-FFF2-40B4-BE49-F238E27FC236}">
                <a16:creationId xmlns:a16="http://schemas.microsoft.com/office/drawing/2014/main" id="{8A951F91-228F-46AD-A753-3ED10CF5B52B}"/>
              </a:ext>
            </a:extLst>
          </p:cNvPr>
          <p:cNvSpPr txBox="1"/>
          <p:nvPr/>
        </p:nvSpPr>
        <p:spPr>
          <a:xfrm>
            <a:off x="316523" y="1378634"/>
            <a:ext cx="7589520" cy="1292662"/>
          </a:xfrm>
          <a:prstGeom prst="rect">
            <a:avLst/>
          </a:prstGeom>
          <a:noFill/>
        </p:spPr>
        <p:txBody>
          <a:bodyPr wrap="square" rtlCol="0">
            <a:spAutoFit/>
          </a:bodyPr>
          <a:lstStyle/>
          <a:p>
            <a:r>
              <a:rPr lang="en-US" altLang="zh-CN" sz="2400" dirty="0"/>
              <a:t>Data source</a:t>
            </a:r>
          </a:p>
          <a:p>
            <a:endParaRPr lang="en-US" altLang="zh-CN" dirty="0"/>
          </a:p>
          <a:p>
            <a:r>
              <a:rPr lang="zh-CN" altLang="en-US" dirty="0"/>
              <a:t>即</a:t>
            </a:r>
            <a:r>
              <a:rPr lang="en-US" altLang="zh-CN" dirty="0" err="1"/>
              <a:t>Bitcointalk</a:t>
            </a:r>
            <a:r>
              <a:rPr lang="zh-CN" altLang="en-US" dirty="0"/>
              <a:t>、</a:t>
            </a:r>
            <a:r>
              <a:rPr lang="en-US" altLang="zh-CN" dirty="0"/>
              <a:t>Reddit</a:t>
            </a:r>
            <a:r>
              <a:rPr lang="zh-CN" altLang="en-US" dirty="0"/>
              <a:t>和</a:t>
            </a:r>
            <a:r>
              <a:rPr lang="en-US" altLang="zh-CN" dirty="0" err="1"/>
              <a:t>Cryptocompare</a:t>
            </a:r>
            <a:r>
              <a:rPr lang="zh-CN" altLang="en-US" dirty="0"/>
              <a:t>数据，每个数据源分别包含不同类型的文本数据</a:t>
            </a:r>
            <a:r>
              <a:rPr lang="en-US" altLang="zh-CN" dirty="0"/>
              <a:t>:</a:t>
            </a:r>
            <a:r>
              <a:rPr lang="zh-CN" altLang="en-US" dirty="0"/>
              <a:t>论坛、讨论和新闻。</a:t>
            </a:r>
          </a:p>
        </p:txBody>
      </p:sp>
      <p:sp>
        <p:nvSpPr>
          <p:cNvPr id="12" name="文本框 11">
            <a:extLst>
              <a:ext uri="{FF2B5EF4-FFF2-40B4-BE49-F238E27FC236}">
                <a16:creationId xmlns:a16="http://schemas.microsoft.com/office/drawing/2014/main" id="{94AB1A4D-0339-47E0-9812-48B107519DEF}"/>
              </a:ext>
            </a:extLst>
          </p:cNvPr>
          <p:cNvSpPr txBox="1"/>
          <p:nvPr/>
        </p:nvSpPr>
        <p:spPr>
          <a:xfrm>
            <a:off x="1139482" y="2973109"/>
            <a:ext cx="8187397" cy="1292662"/>
          </a:xfrm>
          <a:prstGeom prst="rect">
            <a:avLst/>
          </a:prstGeom>
          <a:noFill/>
        </p:spPr>
        <p:txBody>
          <a:bodyPr wrap="square" rtlCol="0">
            <a:spAutoFit/>
          </a:bodyPr>
          <a:lstStyle/>
          <a:p>
            <a:r>
              <a:rPr lang="en-US" altLang="zh-CN" sz="2400" dirty="0"/>
              <a:t>Predictive algorithm</a:t>
            </a:r>
          </a:p>
          <a:p>
            <a:endParaRPr lang="en-US" altLang="zh-CN" dirty="0"/>
          </a:p>
          <a:p>
            <a:r>
              <a:rPr lang="zh-CN" altLang="en-US" dirty="0"/>
              <a:t>最终的预测性能取决于机器学习方法，这里测试了五种方法</a:t>
            </a:r>
            <a:r>
              <a:rPr lang="en-US" altLang="zh-CN" dirty="0"/>
              <a:t>:</a:t>
            </a:r>
            <a:r>
              <a:rPr lang="zh-CN" altLang="en-US" dirty="0"/>
              <a:t>逻辑回归</a:t>
            </a:r>
            <a:r>
              <a:rPr lang="en-US" altLang="zh-CN" dirty="0"/>
              <a:t>(LR)</a:t>
            </a:r>
            <a:r>
              <a:rPr lang="zh-CN" altLang="en-US" dirty="0"/>
              <a:t>，支持向量机</a:t>
            </a:r>
            <a:r>
              <a:rPr lang="en-US" altLang="zh-CN" dirty="0"/>
              <a:t>(SVM)</a:t>
            </a:r>
            <a:r>
              <a:rPr lang="zh-CN" altLang="en-US" dirty="0"/>
              <a:t>，随机森林</a:t>
            </a:r>
            <a:r>
              <a:rPr lang="en-US" altLang="zh-CN" dirty="0"/>
              <a:t>(RF)</a:t>
            </a:r>
            <a:r>
              <a:rPr lang="zh-CN" altLang="en-US" dirty="0"/>
              <a:t>，多层感知器</a:t>
            </a:r>
            <a:r>
              <a:rPr lang="en-US" altLang="zh-CN" dirty="0"/>
              <a:t>(MLP)</a:t>
            </a:r>
            <a:r>
              <a:rPr lang="zh-CN" altLang="en-US" dirty="0"/>
              <a:t>和长</a:t>
            </a:r>
            <a:r>
              <a:rPr lang="en-US" altLang="zh-CN" dirty="0"/>
              <a:t>-</a:t>
            </a:r>
            <a:r>
              <a:rPr lang="zh-CN" altLang="en-US" dirty="0"/>
              <a:t>短时记忆神经网络</a:t>
            </a:r>
            <a:r>
              <a:rPr lang="en-US" altLang="zh-CN" dirty="0"/>
              <a:t>(LSTM)</a:t>
            </a:r>
            <a:r>
              <a:rPr lang="zh-CN" altLang="en-US" dirty="0"/>
              <a:t>。</a:t>
            </a:r>
          </a:p>
        </p:txBody>
      </p:sp>
      <p:sp>
        <p:nvSpPr>
          <p:cNvPr id="17" name="文本框 16">
            <a:extLst>
              <a:ext uri="{FF2B5EF4-FFF2-40B4-BE49-F238E27FC236}">
                <a16:creationId xmlns:a16="http://schemas.microsoft.com/office/drawing/2014/main" id="{948E4F07-3B50-44A7-9AA5-ADF19B5E2265}"/>
              </a:ext>
            </a:extLst>
          </p:cNvPr>
          <p:cNvSpPr txBox="1"/>
          <p:nvPr/>
        </p:nvSpPr>
        <p:spPr>
          <a:xfrm>
            <a:off x="2457157" y="4567584"/>
            <a:ext cx="9734843" cy="1015663"/>
          </a:xfrm>
          <a:prstGeom prst="rect">
            <a:avLst/>
          </a:prstGeom>
          <a:noFill/>
        </p:spPr>
        <p:txBody>
          <a:bodyPr wrap="square" rtlCol="0">
            <a:spAutoFit/>
          </a:bodyPr>
          <a:lstStyle/>
          <a:p>
            <a:r>
              <a:rPr lang="en-US" altLang="zh-CN" sz="2400" dirty="0"/>
              <a:t>result</a:t>
            </a:r>
          </a:p>
          <a:p>
            <a:endParaRPr lang="en-US" altLang="zh-CN" dirty="0"/>
          </a:p>
          <a:p>
            <a:r>
              <a:rPr lang="zh-CN" altLang="en-US" dirty="0"/>
              <a:t>通过将不同文本特性逐一添加到仅使用金融和趋势预测器的基线模型中来进行评估。</a:t>
            </a:r>
          </a:p>
        </p:txBody>
      </p:sp>
    </p:spTree>
    <p:extLst>
      <p:ext uri="{BB962C8B-B14F-4D97-AF65-F5344CB8AC3E}">
        <p14:creationId xmlns:p14="http://schemas.microsoft.com/office/powerpoint/2010/main" val="305266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0" name="文本框 9">
            <a:extLst>
              <a:ext uri="{FF2B5EF4-FFF2-40B4-BE49-F238E27FC236}">
                <a16:creationId xmlns:a16="http://schemas.microsoft.com/office/drawing/2014/main" id="{0FA2D005-8F43-4B52-9AC2-D3A1DB5CFF23}"/>
              </a:ext>
            </a:extLst>
          </p:cNvPr>
          <p:cNvSpPr txBox="1"/>
          <p:nvPr/>
        </p:nvSpPr>
        <p:spPr>
          <a:xfrm>
            <a:off x="3440902" y="110433"/>
            <a:ext cx="5069977"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5.2 Classification</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pic>
        <p:nvPicPr>
          <p:cNvPr id="3" name="图片 2">
            <a:extLst>
              <a:ext uri="{FF2B5EF4-FFF2-40B4-BE49-F238E27FC236}">
                <a16:creationId xmlns:a16="http://schemas.microsoft.com/office/drawing/2014/main" id="{DF0FE3F1-3783-458D-866A-F97DA8F181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51" y="1347497"/>
            <a:ext cx="6119471" cy="4163006"/>
          </a:xfrm>
          <a:prstGeom prst="rect">
            <a:avLst/>
          </a:prstGeom>
        </p:spPr>
      </p:pic>
      <p:pic>
        <p:nvPicPr>
          <p:cNvPr id="6" name="图片 5">
            <a:extLst>
              <a:ext uri="{FF2B5EF4-FFF2-40B4-BE49-F238E27FC236}">
                <a16:creationId xmlns:a16="http://schemas.microsoft.com/office/drawing/2014/main" id="{763C781A-D445-415E-8E42-1F405C168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222" y="3660216"/>
            <a:ext cx="5268888" cy="2625686"/>
          </a:xfrm>
          <a:prstGeom prst="rect">
            <a:avLst/>
          </a:prstGeom>
        </p:spPr>
      </p:pic>
      <p:sp>
        <p:nvSpPr>
          <p:cNvPr id="11" name="文本框 10">
            <a:extLst>
              <a:ext uri="{FF2B5EF4-FFF2-40B4-BE49-F238E27FC236}">
                <a16:creationId xmlns:a16="http://schemas.microsoft.com/office/drawing/2014/main" id="{E64C15DD-E404-43CC-B1DE-CB7C60CF3C71}"/>
              </a:ext>
            </a:extLst>
          </p:cNvPr>
          <p:cNvSpPr txBox="1"/>
          <p:nvPr/>
        </p:nvSpPr>
        <p:spPr>
          <a:xfrm>
            <a:off x="7315199" y="1347497"/>
            <a:ext cx="4300049" cy="1200329"/>
          </a:xfrm>
          <a:prstGeom prst="rect">
            <a:avLst/>
          </a:prstGeom>
          <a:noFill/>
        </p:spPr>
        <p:txBody>
          <a:bodyPr wrap="square" rtlCol="0">
            <a:spAutoFit/>
          </a:bodyPr>
          <a:lstStyle/>
          <a:p>
            <a:r>
              <a:rPr lang="zh-CN" altLang="en-US" dirty="0"/>
              <a:t>第一个重要发现是，本文提出的方法改进了方向比特币回报预测的技术水平。与</a:t>
            </a:r>
            <a:r>
              <a:rPr lang="en-US" altLang="zh-CN" dirty="0"/>
              <a:t>Topic LDA</a:t>
            </a:r>
            <a:r>
              <a:rPr lang="zh-CN" altLang="en-US" dirty="0"/>
              <a:t>相比，</a:t>
            </a:r>
            <a:r>
              <a:rPr lang="en-US" altLang="zh-CN" dirty="0"/>
              <a:t>ROC</a:t>
            </a:r>
            <a:r>
              <a:rPr lang="zh-CN" altLang="en-US" dirty="0"/>
              <a:t>曲线下面积至少增加了</a:t>
            </a:r>
            <a:r>
              <a:rPr lang="en-US" altLang="zh-CN" dirty="0"/>
              <a:t>3%</a:t>
            </a:r>
            <a:r>
              <a:rPr lang="zh-CN" altLang="en-US" dirty="0"/>
              <a:t>；</a:t>
            </a:r>
            <a:endParaRPr lang="en-US" altLang="zh-CN" dirty="0"/>
          </a:p>
        </p:txBody>
      </p:sp>
      <p:sp>
        <p:nvSpPr>
          <p:cNvPr id="12" name="文本框 11">
            <a:extLst>
              <a:ext uri="{FF2B5EF4-FFF2-40B4-BE49-F238E27FC236}">
                <a16:creationId xmlns:a16="http://schemas.microsoft.com/office/drawing/2014/main" id="{885476B9-25C0-4DBE-B7A9-BCB39BDB26A9}"/>
              </a:ext>
            </a:extLst>
          </p:cNvPr>
          <p:cNvSpPr txBox="1"/>
          <p:nvPr/>
        </p:nvSpPr>
        <p:spPr>
          <a:xfrm>
            <a:off x="7240182" y="1347497"/>
            <a:ext cx="4450081" cy="1754326"/>
          </a:xfrm>
          <a:prstGeom prst="rect">
            <a:avLst/>
          </a:prstGeom>
          <a:noFill/>
        </p:spPr>
        <p:txBody>
          <a:bodyPr wrap="square" rtlCol="0">
            <a:spAutoFit/>
          </a:bodyPr>
          <a:lstStyle/>
          <a:p>
            <a:r>
              <a:rPr lang="zh-CN" altLang="en-US" dirty="0"/>
              <a:t>总的来说，增加的</a:t>
            </a:r>
            <a:r>
              <a:rPr lang="en-US" altLang="zh-CN" dirty="0"/>
              <a:t>JST</a:t>
            </a:r>
            <a:r>
              <a:rPr lang="zh-CN" altLang="en-US" dirty="0"/>
              <a:t>和</a:t>
            </a:r>
            <a:r>
              <a:rPr lang="en-US" altLang="zh-CN" dirty="0"/>
              <a:t>TS-LDA</a:t>
            </a:r>
            <a:r>
              <a:rPr lang="zh-CN" altLang="en-US" dirty="0"/>
              <a:t>功能与</a:t>
            </a:r>
            <a:r>
              <a:rPr lang="en-US" altLang="zh-CN" dirty="0"/>
              <a:t>LDA</a:t>
            </a:r>
            <a:r>
              <a:rPr lang="zh-CN" altLang="en-US" dirty="0"/>
              <a:t>或与</a:t>
            </a:r>
            <a:r>
              <a:rPr lang="en-US" altLang="zh-CN" dirty="0"/>
              <a:t>Vader</a:t>
            </a:r>
            <a:r>
              <a:rPr lang="zh-CN" altLang="en-US" dirty="0"/>
              <a:t>结合的</a:t>
            </a:r>
            <a:r>
              <a:rPr lang="en-US" altLang="zh-CN" dirty="0"/>
              <a:t>LDA</a:t>
            </a:r>
            <a:r>
              <a:rPr lang="zh-CN" altLang="en-US" dirty="0"/>
              <a:t>相比提高了预测性能，或在所有数据集和模型组合上保持与它们相同的水平。仅使用来自</a:t>
            </a:r>
            <a:r>
              <a:rPr lang="en-US" altLang="zh-CN" dirty="0"/>
              <a:t>ABSA</a:t>
            </a:r>
            <a:r>
              <a:rPr lang="zh-CN" altLang="en-US" dirty="0"/>
              <a:t>模型的主题信息比同时使用话题和情绪的表现更好或相似。</a:t>
            </a:r>
          </a:p>
        </p:txBody>
      </p:sp>
      <p:sp>
        <p:nvSpPr>
          <p:cNvPr id="2" name="文本框 1">
            <a:extLst>
              <a:ext uri="{FF2B5EF4-FFF2-40B4-BE49-F238E27FC236}">
                <a16:creationId xmlns:a16="http://schemas.microsoft.com/office/drawing/2014/main" id="{097B23D0-0A0B-48A5-9701-F1A4FF714C6A}"/>
              </a:ext>
            </a:extLst>
          </p:cNvPr>
          <p:cNvSpPr txBox="1"/>
          <p:nvPr/>
        </p:nvSpPr>
        <p:spPr>
          <a:xfrm>
            <a:off x="7180641" y="1358280"/>
            <a:ext cx="4300049" cy="1754326"/>
          </a:xfrm>
          <a:prstGeom prst="rect">
            <a:avLst/>
          </a:prstGeom>
          <a:noFill/>
        </p:spPr>
        <p:txBody>
          <a:bodyPr wrap="square" rtlCol="0">
            <a:spAutoFit/>
          </a:bodyPr>
          <a:lstStyle/>
          <a:p>
            <a:r>
              <a:rPr lang="zh-CN" altLang="en-US" dirty="0"/>
              <a:t>与预期相反，主观性分数的增加并不总是带来改进。它既可以提高</a:t>
            </a:r>
            <a:r>
              <a:rPr lang="en-US" altLang="zh-CN" dirty="0"/>
              <a:t>(</a:t>
            </a:r>
            <a:r>
              <a:rPr lang="zh-CN" altLang="en-US" dirty="0"/>
              <a:t>例如，在</a:t>
            </a:r>
            <a:r>
              <a:rPr lang="en-US" altLang="zh-CN" dirty="0" err="1"/>
              <a:t>Bitcointalk</a:t>
            </a:r>
            <a:r>
              <a:rPr lang="zh-CN" altLang="en-US" dirty="0"/>
              <a:t>上的</a:t>
            </a:r>
            <a:r>
              <a:rPr lang="en-US" altLang="zh-CN" dirty="0"/>
              <a:t>SVM)</a:t>
            </a:r>
            <a:r>
              <a:rPr lang="zh-CN" altLang="en-US" dirty="0"/>
              <a:t>，也可以降低性能</a:t>
            </a:r>
            <a:r>
              <a:rPr lang="en-US" altLang="zh-CN" dirty="0"/>
              <a:t>(</a:t>
            </a:r>
            <a:r>
              <a:rPr lang="zh-CN" altLang="en-US" dirty="0"/>
              <a:t>例如，在</a:t>
            </a:r>
            <a:r>
              <a:rPr lang="en-US" altLang="zh-CN" dirty="0" err="1"/>
              <a:t>Bitcointalk</a:t>
            </a:r>
            <a:r>
              <a:rPr lang="zh-CN" altLang="en-US" dirty="0"/>
              <a:t>上的</a:t>
            </a:r>
            <a:r>
              <a:rPr lang="en-US" altLang="zh-CN" dirty="0"/>
              <a:t>LSTM)</a:t>
            </a:r>
            <a:r>
              <a:rPr lang="zh-CN" altLang="en-US" dirty="0"/>
              <a:t>，尽管在大多数情况下</a:t>
            </a:r>
            <a:r>
              <a:rPr lang="en-US" altLang="zh-CN" dirty="0"/>
              <a:t>(21</a:t>
            </a:r>
            <a:r>
              <a:rPr lang="zh-CN" altLang="en-US" dirty="0"/>
              <a:t>个实验中的</a:t>
            </a:r>
            <a:r>
              <a:rPr lang="en-US" altLang="zh-CN" dirty="0"/>
              <a:t>17</a:t>
            </a:r>
            <a:r>
              <a:rPr lang="zh-CN" altLang="en-US" dirty="0"/>
              <a:t>个</a:t>
            </a:r>
            <a:r>
              <a:rPr lang="en-US" altLang="zh-CN" dirty="0"/>
              <a:t>)</a:t>
            </a:r>
            <a:r>
              <a:rPr lang="zh-CN" altLang="en-US" dirty="0"/>
              <a:t>，它都有所改善。</a:t>
            </a:r>
          </a:p>
        </p:txBody>
      </p:sp>
      <p:sp>
        <p:nvSpPr>
          <p:cNvPr id="4" name="文本框 3">
            <a:extLst>
              <a:ext uri="{FF2B5EF4-FFF2-40B4-BE49-F238E27FC236}">
                <a16:creationId xmlns:a16="http://schemas.microsoft.com/office/drawing/2014/main" id="{292DD1C8-8D97-475F-BB3B-97A42D4417C0}"/>
              </a:ext>
            </a:extLst>
          </p:cNvPr>
          <p:cNvSpPr txBox="1"/>
          <p:nvPr/>
        </p:nvSpPr>
        <p:spPr>
          <a:xfrm>
            <a:off x="7240181" y="1585918"/>
            <a:ext cx="4450081" cy="1200329"/>
          </a:xfrm>
          <a:prstGeom prst="rect">
            <a:avLst/>
          </a:prstGeom>
          <a:noFill/>
        </p:spPr>
        <p:txBody>
          <a:bodyPr wrap="square" rtlCol="0">
            <a:spAutoFit/>
          </a:bodyPr>
          <a:lstStyle/>
          <a:p>
            <a:r>
              <a:rPr lang="zh-CN" altLang="en-US" dirty="0"/>
              <a:t>提取特征的预测性能随数据集的不同而不同。</a:t>
            </a:r>
            <a:r>
              <a:rPr lang="en-US" altLang="zh-CN" dirty="0" err="1"/>
              <a:t>Bitcointalk</a:t>
            </a:r>
            <a:r>
              <a:rPr lang="zh-CN" altLang="en-US" dirty="0"/>
              <a:t>数据集得到最好的结果，数据源之间差异的一种可能解释是，预测性能的提高取决于文本长度和发布频率。</a:t>
            </a:r>
          </a:p>
        </p:txBody>
      </p:sp>
      <p:sp>
        <p:nvSpPr>
          <p:cNvPr id="7" name="文本框 6">
            <a:extLst>
              <a:ext uri="{FF2B5EF4-FFF2-40B4-BE49-F238E27FC236}">
                <a16:creationId xmlns:a16="http://schemas.microsoft.com/office/drawing/2014/main" id="{6847C352-50CA-464A-B8D5-01955D189DF1}"/>
              </a:ext>
            </a:extLst>
          </p:cNvPr>
          <p:cNvSpPr txBox="1"/>
          <p:nvPr/>
        </p:nvSpPr>
        <p:spPr>
          <a:xfrm>
            <a:off x="7113362" y="1545017"/>
            <a:ext cx="4434607" cy="1477328"/>
          </a:xfrm>
          <a:prstGeom prst="rect">
            <a:avLst/>
          </a:prstGeom>
          <a:noFill/>
        </p:spPr>
        <p:txBody>
          <a:bodyPr wrap="square" rtlCol="0">
            <a:spAutoFit/>
          </a:bodyPr>
          <a:lstStyle/>
          <a:p>
            <a:r>
              <a:rPr lang="zh-CN" altLang="en-US" dirty="0"/>
              <a:t>只添加基本的主题信息</a:t>
            </a:r>
            <a:r>
              <a:rPr lang="en-US" altLang="zh-CN" dirty="0"/>
              <a:t>(</a:t>
            </a:r>
            <a:r>
              <a:rPr lang="zh-CN" altLang="en-US" dirty="0"/>
              <a:t>使用</a:t>
            </a:r>
            <a:r>
              <a:rPr lang="en-US" altLang="zh-CN" dirty="0"/>
              <a:t>LDA)</a:t>
            </a:r>
            <a:r>
              <a:rPr lang="zh-CN" altLang="en-US" dirty="0"/>
              <a:t>通常会导致对所有数据集的轻微改进</a:t>
            </a:r>
            <a:r>
              <a:rPr lang="en-US" altLang="zh-CN" dirty="0"/>
              <a:t>:</a:t>
            </a:r>
            <a:r>
              <a:rPr lang="zh-CN" altLang="en-US" dirty="0"/>
              <a:t>在</a:t>
            </a:r>
            <a:r>
              <a:rPr lang="en-US" altLang="zh-CN" dirty="0" err="1"/>
              <a:t>Bitcointalk</a:t>
            </a:r>
            <a:r>
              <a:rPr lang="zh-CN" altLang="en-US" dirty="0"/>
              <a:t>上，最显著的增益是</a:t>
            </a:r>
            <a:r>
              <a:rPr lang="en-US" altLang="zh-CN" dirty="0"/>
              <a:t>SVM(</a:t>
            </a:r>
            <a:r>
              <a:rPr lang="zh-CN" altLang="en-US" dirty="0"/>
              <a:t>从</a:t>
            </a:r>
            <a:r>
              <a:rPr lang="en-US" altLang="zh-CN" dirty="0"/>
              <a:t>0.45</a:t>
            </a:r>
            <a:r>
              <a:rPr lang="zh-CN" altLang="en-US" dirty="0"/>
              <a:t>到</a:t>
            </a:r>
            <a:r>
              <a:rPr lang="en-US" altLang="zh-CN" dirty="0"/>
              <a:t>0.51)</a:t>
            </a:r>
            <a:r>
              <a:rPr lang="zh-CN" altLang="en-US" dirty="0"/>
              <a:t>，在</a:t>
            </a:r>
            <a:r>
              <a:rPr lang="en-US" altLang="zh-CN" dirty="0"/>
              <a:t>Reddit</a:t>
            </a:r>
            <a:r>
              <a:rPr lang="zh-CN" altLang="en-US" dirty="0"/>
              <a:t>上使用</a:t>
            </a:r>
            <a:r>
              <a:rPr lang="en-US" altLang="zh-CN" dirty="0"/>
              <a:t>MLP(</a:t>
            </a:r>
            <a:r>
              <a:rPr lang="zh-CN" altLang="en-US" dirty="0"/>
              <a:t>从</a:t>
            </a:r>
            <a:r>
              <a:rPr lang="en-US" altLang="zh-CN" dirty="0"/>
              <a:t>0.47</a:t>
            </a:r>
            <a:r>
              <a:rPr lang="zh-CN" altLang="en-US" dirty="0"/>
              <a:t>到</a:t>
            </a:r>
            <a:r>
              <a:rPr lang="en-US" altLang="zh-CN" dirty="0"/>
              <a:t>0.53)</a:t>
            </a:r>
            <a:r>
              <a:rPr lang="zh-CN" altLang="en-US" dirty="0"/>
              <a:t>，在</a:t>
            </a:r>
            <a:r>
              <a:rPr lang="en-US" altLang="zh-CN" dirty="0" err="1"/>
              <a:t>CryptoCompare</a:t>
            </a:r>
            <a:r>
              <a:rPr lang="zh-CN" altLang="en-US" dirty="0"/>
              <a:t>上也使用</a:t>
            </a:r>
            <a:r>
              <a:rPr lang="en-US" altLang="zh-CN" dirty="0"/>
              <a:t>MLP(</a:t>
            </a:r>
            <a:r>
              <a:rPr lang="zh-CN" altLang="en-US" dirty="0"/>
              <a:t>从</a:t>
            </a:r>
            <a:r>
              <a:rPr lang="en-US" altLang="zh-CN" dirty="0"/>
              <a:t>0.47</a:t>
            </a:r>
            <a:r>
              <a:rPr lang="zh-CN" altLang="en-US" dirty="0"/>
              <a:t>到</a:t>
            </a:r>
            <a:r>
              <a:rPr lang="en-US" altLang="zh-CN" dirty="0"/>
              <a:t>0.52)</a:t>
            </a:r>
            <a:r>
              <a:rPr lang="zh-CN" altLang="en-US" dirty="0"/>
              <a:t>。</a:t>
            </a:r>
          </a:p>
        </p:txBody>
      </p:sp>
      <p:sp>
        <p:nvSpPr>
          <p:cNvPr id="13" name="椭圆 12">
            <a:extLst>
              <a:ext uri="{FF2B5EF4-FFF2-40B4-BE49-F238E27FC236}">
                <a16:creationId xmlns:a16="http://schemas.microsoft.com/office/drawing/2014/main" id="{9B8C9CF0-BE9C-4E01-A2A5-E41CCC247F09}"/>
              </a:ext>
            </a:extLst>
          </p:cNvPr>
          <p:cNvSpPr/>
          <p:nvPr/>
        </p:nvSpPr>
        <p:spPr>
          <a:xfrm>
            <a:off x="576751" y="3277772"/>
            <a:ext cx="2864151" cy="15122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D662AC96-0124-4014-BDBD-9A4199353E0E}"/>
              </a:ext>
            </a:extLst>
          </p:cNvPr>
          <p:cNvSpPr/>
          <p:nvPr/>
        </p:nvSpPr>
        <p:spPr>
          <a:xfrm>
            <a:off x="475933" y="4846449"/>
            <a:ext cx="2864151" cy="15122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A4EF6F1D-829D-4B4B-B8E1-13AA7325A68B}"/>
              </a:ext>
            </a:extLst>
          </p:cNvPr>
          <p:cNvSpPr/>
          <p:nvPr/>
        </p:nvSpPr>
        <p:spPr>
          <a:xfrm>
            <a:off x="6595404" y="4860545"/>
            <a:ext cx="2864151" cy="151228"/>
          </a:xfrm>
          <a:prstGeom prst="ellipse">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55E7BF8-1D86-443B-BCB1-28B78AD3362D}"/>
              </a:ext>
            </a:extLst>
          </p:cNvPr>
          <p:cNvSpPr txBox="1"/>
          <p:nvPr/>
        </p:nvSpPr>
        <p:spPr>
          <a:xfrm>
            <a:off x="7113361" y="1309955"/>
            <a:ext cx="4434607" cy="2031325"/>
          </a:xfrm>
          <a:prstGeom prst="rect">
            <a:avLst/>
          </a:prstGeom>
          <a:noFill/>
        </p:spPr>
        <p:txBody>
          <a:bodyPr wrap="square" rtlCol="0">
            <a:spAutoFit/>
          </a:bodyPr>
          <a:lstStyle/>
          <a:p>
            <a:r>
              <a:rPr lang="zh-CN" altLang="en-US" dirty="0"/>
              <a:t>将极性分数与</a:t>
            </a:r>
            <a:r>
              <a:rPr lang="en-US" altLang="zh-CN" dirty="0"/>
              <a:t>LDA</a:t>
            </a:r>
            <a:r>
              <a:rPr lang="zh-CN" altLang="en-US" dirty="0"/>
              <a:t>主题相结合并不会带来改进，同时，与之相比，</a:t>
            </a:r>
            <a:r>
              <a:rPr lang="en-US" altLang="zh-CN" dirty="0"/>
              <a:t>TS-LDA</a:t>
            </a:r>
            <a:r>
              <a:rPr lang="zh-CN" altLang="en-US" dirty="0"/>
              <a:t>特性在对所有数据集使用</a:t>
            </a:r>
            <a:r>
              <a:rPr lang="en-US" altLang="zh-CN" dirty="0"/>
              <a:t>LSTM</a:t>
            </a:r>
            <a:r>
              <a:rPr lang="zh-CN" altLang="en-US" dirty="0"/>
              <a:t>时确实提高了性能。然而，</a:t>
            </a:r>
            <a:r>
              <a:rPr lang="en-US" altLang="zh-CN" dirty="0"/>
              <a:t>JST</a:t>
            </a:r>
            <a:r>
              <a:rPr lang="zh-CN" altLang="en-US" dirty="0"/>
              <a:t>话题</a:t>
            </a:r>
            <a:r>
              <a:rPr lang="en-US" altLang="zh-CN" dirty="0"/>
              <a:t>-</a:t>
            </a:r>
            <a:r>
              <a:rPr lang="zh-CN" altLang="en-US" dirty="0"/>
              <a:t>情绪信息带来了最强劲和显著的收益</a:t>
            </a:r>
            <a:r>
              <a:rPr lang="en-US" altLang="zh-CN" dirty="0"/>
              <a:t>:</a:t>
            </a:r>
            <a:r>
              <a:rPr lang="en-US" altLang="zh-CN" dirty="0" err="1"/>
              <a:t>Bitcointalk</a:t>
            </a:r>
            <a:r>
              <a:rPr lang="zh-CN" altLang="en-US" dirty="0"/>
              <a:t>上的</a:t>
            </a:r>
            <a:r>
              <a:rPr lang="en-US" altLang="zh-CN" dirty="0"/>
              <a:t>MLP</a:t>
            </a:r>
            <a:r>
              <a:rPr lang="zh-CN" altLang="en-US" dirty="0"/>
              <a:t>模型从</a:t>
            </a:r>
            <a:r>
              <a:rPr lang="en-US" altLang="zh-CN" dirty="0"/>
              <a:t>0.51</a:t>
            </a:r>
            <a:r>
              <a:rPr lang="zh-CN" altLang="en-US" dirty="0"/>
              <a:t>到</a:t>
            </a:r>
            <a:r>
              <a:rPr lang="en-US" altLang="zh-CN" dirty="0"/>
              <a:t>0.58</a:t>
            </a:r>
            <a:r>
              <a:rPr lang="zh-CN" altLang="en-US" dirty="0"/>
              <a:t>，它的性能与</a:t>
            </a:r>
            <a:r>
              <a:rPr lang="en-US" altLang="zh-CN" dirty="0" err="1"/>
              <a:t>CryptoCompare</a:t>
            </a:r>
            <a:r>
              <a:rPr lang="zh-CN" altLang="en-US" dirty="0"/>
              <a:t>和</a:t>
            </a:r>
            <a:r>
              <a:rPr lang="en-US" altLang="zh-CN" dirty="0"/>
              <a:t>Reddit</a:t>
            </a:r>
            <a:r>
              <a:rPr lang="zh-CN" altLang="en-US" dirty="0"/>
              <a:t>数据集上的其他模型相当或更好。</a:t>
            </a:r>
          </a:p>
        </p:txBody>
      </p:sp>
      <p:sp>
        <p:nvSpPr>
          <p:cNvPr id="8" name="文本框 7">
            <a:extLst>
              <a:ext uri="{FF2B5EF4-FFF2-40B4-BE49-F238E27FC236}">
                <a16:creationId xmlns:a16="http://schemas.microsoft.com/office/drawing/2014/main" id="{F26DD8E6-56D6-40DB-B7EA-26606094DA12}"/>
              </a:ext>
            </a:extLst>
          </p:cNvPr>
          <p:cNvSpPr txBox="1"/>
          <p:nvPr/>
        </p:nvSpPr>
        <p:spPr>
          <a:xfrm>
            <a:off x="7105626" y="1604068"/>
            <a:ext cx="4225032" cy="1477328"/>
          </a:xfrm>
          <a:prstGeom prst="rect">
            <a:avLst/>
          </a:prstGeom>
          <a:noFill/>
        </p:spPr>
        <p:txBody>
          <a:bodyPr wrap="square" rtlCol="0">
            <a:spAutoFit/>
          </a:bodyPr>
          <a:lstStyle/>
          <a:p>
            <a:r>
              <a:rPr lang="zh-CN" altLang="en-US" dirty="0"/>
              <a:t>最后，关于主题特征和预测性能之间的联系，文章是通过调查</a:t>
            </a:r>
            <a:r>
              <a:rPr lang="en-US" altLang="zh-CN" dirty="0" err="1"/>
              <a:t>XGBoost</a:t>
            </a:r>
            <a:r>
              <a:rPr lang="zh-CN" altLang="en-US" dirty="0"/>
              <a:t>模型的特征重要性得分给出了一些初步分析。结果证明，在抽取的主题和市场运动之间确实似乎存在联系。</a:t>
            </a:r>
          </a:p>
        </p:txBody>
      </p:sp>
      <p:sp>
        <p:nvSpPr>
          <p:cNvPr id="9" name="椭圆 8">
            <a:extLst>
              <a:ext uri="{FF2B5EF4-FFF2-40B4-BE49-F238E27FC236}">
                <a16:creationId xmlns:a16="http://schemas.microsoft.com/office/drawing/2014/main" id="{C3941E03-E656-48B7-9DFF-434956CD7322}"/>
              </a:ext>
            </a:extLst>
          </p:cNvPr>
          <p:cNvSpPr/>
          <p:nvPr/>
        </p:nvSpPr>
        <p:spPr>
          <a:xfrm>
            <a:off x="576751" y="3429000"/>
            <a:ext cx="2864151" cy="2312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1+#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2" fill="hold" grpId="1" nodeType="clickEffect">
                                  <p:stCondLst>
                                    <p:cond delay="0"/>
                                  </p:stCondLst>
                                  <p:childTnLst>
                                    <p:anim calcmode="lin" valueType="num">
                                      <p:cBhvr additive="base">
                                        <p:cTn id="18" dur="500"/>
                                        <p:tgtEl>
                                          <p:spTgt spid="11"/>
                                        </p:tgtEl>
                                        <p:attrNameLst>
                                          <p:attrName>ppt_x</p:attrName>
                                        </p:attrNameLst>
                                      </p:cBhvr>
                                      <p:tavLst>
                                        <p:tav tm="0">
                                          <p:val>
                                            <p:strVal val="ppt_x"/>
                                          </p:val>
                                        </p:tav>
                                        <p:tav tm="100000">
                                          <p:val>
                                            <p:strVal val="1+ppt_w/2"/>
                                          </p:val>
                                        </p:tav>
                                      </p:tavLst>
                                    </p:anim>
                                    <p:anim calcmode="lin" valueType="num">
                                      <p:cBhvr additive="base">
                                        <p:cTn id="19" dur="500"/>
                                        <p:tgtEl>
                                          <p:spTgt spid="11"/>
                                        </p:tgtEl>
                                        <p:attrNameLst>
                                          <p:attrName>ppt_y</p:attrName>
                                        </p:attrNameLst>
                                      </p:cBhvr>
                                      <p:tavLst>
                                        <p:tav tm="0">
                                          <p:val>
                                            <p:strVal val="ppt_y"/>
                                          </p:val>
                                        </p:tav>
                                        <p:tav tm="100000">
                                          <p:val>
                                            <p:strVal val="ppt_y"/>
                                          </p:val>
                                        </p:tav>
                                      </p:tavLst>
                                    </p:anim>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1+#ppt_w/2"/>
                                          </p:val>
                                        </p:tav>
                                        <p:tav tm="100000">
                                          <p:val>
                                            <p:strVal val="#ppt_x"/>
                                          </p:val>
                                        </p:tav>
                                      </p:tavLst>
                                    </p:anim>
                                    <p:anim calcmode="lin" valueType="num">
                                      <p:cBhvr additive="base">
                                        <p:cTn id="26"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2" fill="hold" grpId="1"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1+ppt_w/2"/>
                                          </p:val>
                                        </p:tav>
                                      </p:tavLst>
                                    </p:anim>
                                    <p:anim calcmode="lin" valueType="num">
                                      <p:cBhvr additive="base">
                                        <p:cTn id="31" dur="500"/>
                                        <p:tgtEl>
                                          <p:spTgt spid="12"/>
                                        </p:tgtEl>
                                        <p:attrNameLst>
                                          <p:attrName>ppt_y</p:attrName>
                                        </p:attrNameLst>
                                      </p:cBhvr>
                                      <p:tavLst>
                                        <p:tav tm="0">
                                          <p:val>
                                            <p:strVal val="ppt_y"/>
                                          </p:val>
                                        </p:tav>
                                        <p:tav tm="100000">
                                          <p:val>
                                            <p:strVal val="ppt_y"/>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2" fill="hold" grpId="1" nodeType="clickEffect">
                                  <p:stCondLst>
                                    <p:cond delay="0"/>
                                  </p:stCondLst>
                                  <p:childTnLst>
                                    <p:anim calcmode="lin" valueType="num">
                                      <p:cBhvr additive="base">
                                        <p:cTn id="42" dur="500"/>
                                        <p:tgtEl>
                                          <p:spTgt spid="2"/>
                                        </p:tgtEl>
                                        <p:attrNameLst>
                                          <p:attrName>ppt_x</p:attrName>
                                        </p:attrNameLst>
                                      </p:cBhvr>
                                      <p:tavLst>
                                        <p:tav tm="0">
                                          <p:val>
                                            <p:strVal val="ppt_x"/>
                                          </p:val>
                                        </p:tav>
                                        <p:tav tm="100000">
                                          <p:val>
                                            <p:strVal val="1+ppt_w/2"/>
                                          </p:val>
                                        </p:tav>
                                      </p:tavLst>
                                    </p:anim>
                                    <p:anim calcmode="lin" valueType="num">
                                      <p:cBhvr additive="base">
                                        <p:cTn id="43" dur="500"/>
                                        <p:tgtEl>
                                          <p:spTgt spid="2"/>
                                        </p:tgtEl>
                                        <p:attrNameLst>
                                          <p:attrName>ppt_y</p:attrName>
                                        </p:attrNameLst>
                                      </p:cBhvr>
                                      <p:tavLst>
                                        <p:tav tm="0">
                                          <p:val>
                                            <p:strVal val="ppt_y"/>
                                          </p:val>
                                        </p:tav>
                                        <p:tav tm="100000">
                                          <p:val>
                                            <p:strVal val="ppt_y"/>
                                          </p:val>
                                        </p:tav>
                                      </p:tavLst>
                                    </p:anim>
                                    <p:set>
                                      <p:cBhvr>
                                        <p:cTn id="44" dur="1" fill="hold">
                                          <p:stCondLst>
                                            <p:cond delay="499"/>
                                          </p:stCondLst>
                                        </p:cTn>
                                        <p:tgtEl>
                                          <p:spTgt spid="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2" fill="hold" grpId="1" nodeType="clickEffect">
                                  <p:stCondLst>
                                    <p:cond delay="0"/>
                                  </p:stCondLst>
                                  <p:childTnLst>
                                    <p:anim calcmode="lin" valueType="num">
                                      <p:cBhvr additive="base">
                                        <p:cTn id="54" dur="500"/>
                                        <p:tgtEl>
                                          <p:spTgt spid="4"/>
                                        </p:tgtEl>
                                        <p:attrNameLst>
                                          <p:attrName>ppt_x</p:attrName>
                                        </p:attrNameLst>
                                      </p:cBhvr>
                                      <p:tavLst>
                                        <p:tav tm="0">
                                          <p:val>
                                            <p:strVal val="ppt_x"/>
                                          </p:val>
                                        </p:tav>
                                        <p:tav tm="100000">
                                          <p:val>
                                            <p:strVal val="1+ppt_w/2"/>
                                          </p:val>
                                        </p:tav>
                                      </p:tavLst>
                                    </p:anim>
                                    <p:anim calcmode="lin" valueType="num">
                                      <p:cBhvr additive="base">
                                        <p:cTn id="55" dur="500"/>
                                        <p:tgtEl>
                                          <p:spTgt spid="4"/>
                                        </p:tgtEl>
                                        <p:attrNameLst>
                                          <p:attrName>ppt_y</p:attrName>
                                        </p:attrNameLst>
                                      </p:cBhvr>
                                      <p:tavLst>
                                        <p:tav tm="0">
                                          <p:val>
                                            <p:strVal val="ppt_y"/>
                                          </p:val>
                                        </p:tav>
                                        <p:tav tm="100000">
                                          <p:val>
                                            <p:strVal val="ppt_y"/>
                                          </p:val>
                                        </p:tav>
                                      </p:tavLst>
                                    </p:anim>
                                    <p:set>
                                      <p:cBhvr>
                                        <p:cTn id="56" dur="1" fill="hold">
                                          <p:stCondLst>
                                            <p:cond delay="499"/>
                                          </p:stCondLst>
                                        </p:cTn>
                                        <p:tgtEl>
                                          <p:spTgt spid="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2" fill="hold" grpId="1" nodeType="clickEffect">
                                  <p:stCondLst>
                                    <p:cond delay="0"/>
                                  </p:stCondLst>
                                  <p:childTnLst>
                                    <p:anim calcmode="lin" valueType="num">
                                      <p:cBhvr additive="base">
                                        <p:cTn id="66" dur="500"/>
                                        <p:tgtEl>
                                          <p:spTgt spid="7"/>
                                        </p:tgtEl>
                                        <p:attrNameLst>
                                          <p:attrName>ppt_x</p:attrName>
                                        </p:attrNameLst>
                                      </p:cBhvr>
                                      <p:tavLst>
                                        <p:tav tm="0">
                                          <p:val>
                                            <p:strVal val="ppt_x"/>
                                          </p:val>
                                        </p:tav>
                                        <p:tav tm="100000">
                                          <p:val>
                                            <p:strVal val="1+ppt_w/2"/>
                                          </p:val>
                                        </p:tav>
                                      </p:tavLst>
                                    </p:anim>
                                    <p:anim calcmode="lin" valueType="num">
                                      <p:cBhvr additive="base">
                                        <p:cTn id="67" dur="500"/>
                                        <p:tgtEl>
                                          <p:spTgt spid="7"/>
                                        </p:tgtEl>
                                        <p:attrNameLst>
                                          <p:attrName>ppt_y</p:attrName>
                                        </p:attrNameLst>
                                      </p:cBhvr>
                                      <p:tavLst>
                                        <p:tav tm="0">
                                          <p:val>
                                            <p:strVal val="ppt_y"/>
                                          </p:val>
                                        </p:tav>
                                        <p:tav tm="100000">
                                          <p:val>
                                            <p:strVal val="ppt_y"/>
                                          </p:val>
                                        </p:tav>
                                      </p:tavLst>
                                    </p:anim>
                                    <p:set>
                                      <p:cBhvr>
                                        <p:cTn id="68" dur="1" fill="hold">
                                          <p:stCondLst>
                                            <p:cond delay="499"/>
                                          </p:stCondLst>
                                        </p:cTn>
                                        <p:tgtEl>
                                          <p:spTgt spid="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16"/>
                                        </p:tgtEl>
                                        <p:attrNameLst>
                                          <p:attrName>style.visibility</p:attrName>
                                        </p:attrNameLst>
                                      </p:cBhvr>
                                      <p:to>
                                        <p:strVal val="visible"/>
                                      </p:to>
                                    </p:set>
                                    <p:anim calcmode="lin" valueType="num">
                                      <p:cBhvr additive="base">
                                        <p:cTn id="73" dur="500" fill="hold"/>
                                        <p:tgtEl>
                                          <p:spTgt spid="16"/>
                                        </p:tgtEl>
                                        <p:attrNameLst>
                                          <p:attrName>ppt_x</p:attrName>
                                        </p:attrNameLst>
                                      </p:cBhvr>
                                      <p:tavLst>
                                        <p:tav tm="0">
                                          <p:val>
                                            <p:strVal val="1+#ppt_w/2"/>
                                          </p:val>
                                        </p:tav>
                                        <p:tav tm="100000">
                                          <p:val>
                                            <p:strVal val="#ppt_x"/>
                                          </p:val>
                                        </p:tav>
                                      </p:tavLst>
                                    </p:anim>
                                    <p:anim calcmode="lin" valueType="num">
                                      <p:cBhvr additive="base">
                                        <p:cTn id="7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2" fill="hold" grpId="1" nodeType="clickEffect">
                                  <p:stCondLst>
                                    <p:cond delay="0"/>
                                  </p:stCondLst>
                                  <p:childTnLst>
                                    <p:anim calcmode="lin" valueType="num">
                                      <p:cBhvr additive="base">
                                        <p:cTn id="78" dur="500"/>
                                        <p:tgtEl>
                                          <p:spTgt spid="16"/>
                                        </p:tgtEl>
                                        <p:attrNameLst>
                                          <p:attrName>ppt_x</p:attrName>
                                        </p:attrNameLst>
                                      </p:cBhvr>
                                      <p:tavLst>
                                        <p:tav tm="0">
                                          <p:val>
                                            <p:strVal val="ppt_x"/>
                                          </p:val>
                                        </p:tav>
                                        <p:tav tm="100000">
                                          <p:val>
                                            <p:strVal val="1+ppt_w/2"/>
                                          </p:val>
                                        </p:tav>
                                      </p:tavLst>
                                    </p:anim>
                                    <p:anim calcmode="lin" valueType="num">
                                      <p:cBhvr additive="base">
                                        <p:cTn id="79" dur="500"/>
                                        <p:tgtEl>
                                          <p:spTgt spid="16"/>
                                        </p:tgtEl>
                                        <p:attrNameLst>
                                          <p:attrName>ppt_y</p:attrName>
                                        </p:attrNameLst>
                                      </p:cBhvr>
                                      <p:tavLst>
                                        <p:tav tm="0">
                                          <p:val>
                                            <p:strVal val="ppt_y"/>
                                          </p:val>
                                        </p:tav>
                                        <p:tav tm="100000">
                                          <p:val>
                                            <p:strVal val="ppt_y"/>
                                          </p:val>
                                        </p:tav>
                                      </p:tavLst>
                                    </p:anim>
                                    <p:set>
                                      <p:cBhvr>
                                        <p:cTn id="80" dur="1" fill="hold">
                                          <p:stCondLst>
                                            <p:cond delay="499"/>
                                          </p:stCondLst>
                                        </p:cTn>
                                        <p:tgtEl>
                                          <p:spTgt spid="1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8"/>
                                        </p:tgtEl>
                                        <p:attrNameLst>
                                          <p:attrName>style.visibility</p:attrName>
                                        </p:attrNameLst>
                                      </p:cBhvr>
                                      <p:to>
                                        <p:strVal val="visible"/>
                                      </p:to>
                                    </p:set>
                                    <p:anim calcmode="lin" valueType="num">
                                      <p:cBhvr additive="base">
                                        <p:cTn id="85" dur="500" fill="hold"/>
                                        <p:tgtEl>
                                          <p:spTgt spid="8"/>
                                        </p:tgtEl>
                                        <p:attrNameLst>
                                          <p:attrName>ppt_x</p:attrName>
                                        </p:attrNameLst>
                                      </p:cBhvr>
                                      <p:tavLst>
                                        <p:tav tm="0">
                                          <p:val>
                                            <p:strVal val="1+#ppt_w/2"/>
                                          </p:val>
                                        </p:tav>
                                        <p:tav tm="100000">
                                          <p:val>
                                            <p:strVal val="#ppt_x"/>
                                          </p:val>
                                        </p:tav>
                                      </p:tavLst>
                                    </p:anim>
                                    <p:anim calcmode="lin" valueType="num">
                                      <p:cBhvr additive="base">
                                        <p:cTn id="8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2" grpId="0"/>
      <p:bldP spid="2" grpId="1"/>
      <p:bldP spid="4" grpId="0"/>
      <p:bldP spid="4" grpId="1"/>
      <p:bldP spid="7" grpId="0"/>
      <p:bldP spid="7" grpId="1"/>
      <p:bldP spid="16" grpId="0"/>
      <p:bldP spid="16" grpId="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  Conclusion</a:t>
            </a:r>
            <a:endPar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06</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385444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2" name="组合 1"/>
          <p:cNvGrpSpPr/>
          <p:nvPr/>
        </p:nvGrpSpPr>
        <p:grpSpPr>
          <a:xfrm>
            <a:off x="1577340" y="1690914"/>
            <a:ext cx="1689680" cy="1676400"/>
            <a:chOff x="797560" y="1739900"/>
            <a:chExt cx="2355311" cy="2336800"/>
          </a:xfrm>
        </p:grpSpPr>
        <p:sp>
          <p:nvSpPr>
            <p:cNvPr id="6" name="椭圆 5"/>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22" name="椭圆 21"/>
            <p:cNvSpPr/>
            <p:nvPr/>
          </p:nvSpPr>
          <p:spPr>
            <a:xfrm>
              <a:off x="1048558" y="1806363"/>
              <a:ext cx="2104313" cy="2104313"/>
            </a:xfrm>
            <a:prstGeom prst="ellipse">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cxnSp>
        <p:nvCxnSpPr>
          <p:cNvPr id="7" name="直接连接符 6"/>
          <p:cNvCxnSpPr>
            <a:stCxn id="6" idx="5"/>
          </p:cNvCxnSpPr>
          <p:nvPr/>
        </p:nvCxnSpPr>
        <p:spPr>
          <a:xfrm>
            <a:off x="3008237" y="3121811"/>
            <a:ext cx="988499" cy="666926"/>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68949" y="2742649"/>
            <a:ext cx="1099473" cy="810030"/>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41" idx="5"/>
          </p:cNvCxnSpPr>
          <p:nvPr/>
        </p:nvCxnSpPr>
        <p:spPr>
          <a:xfrm>
            <a:off x="8007896" y="3117946"/>
            <a:ext cx="921916" cy="755104"/>
          </a:xfrm>
          <a:prstGeom prst="line">
            <a:avLst/>
          </a:prstGeom>
          <a:ln w="38100">
            <a:solidFill>
              <a:srgbClr val="3A3A3A"/>
            </a:solidFill>
          </a:ln>
        </p:spPr>
        <p:style>
          <a:lnRef idx="1">
            <a:schemeClr val="accent1"/>
          </a:lnRef>
          <a:fillRef idx="0">
            <a:schemeClr val="accent1"/>
          </a:fillRef>
          <a:effectRef idx="0">
            <a:schemeClr val="accent1"/>
          </a:effectRef>
          <a:fontRef idx="minor">
            <a:schemeClr val="tx1"/>
          </a:fontRef>
        </p:style>
      </p:cxnSp>
      <p:sp>
        <p:nvSpPr>
          <p:cNvPr id="54" name="KSO_Shape"/>
          <p:cNvSpPr>
            <a:spLocks noChangeArrowheads="1"/>
          </p:cNvSpPr>
          <p:nvPr/>
        </p:nvSpPr>
        <p:spPr bwMode="auto">
          <a:xfrm>
            <a:off x="2126343" y="2231320"/>
            <a:ext cx="544286" cy="537031"/>
          </a:xfrm>
          <a:custGeom>
            <a:avLst/>
            <a:gdLst/>
            <a:ahLst/>
            <a:cxnLst/>
            <a:rect l="0" t="0" r="r" b="b"/>
            <a:pathLst>
              <a:path w="1622425" h="1601788">
                <a:moveTo>
                  <a:pt x="1477962" y="927100"/>
                </a:moveTo>
                <a:lnTo>
                  <a:pt x="1622425" y="927100"/>
                </a:lnTo>
                <a:lnTo>
                  <a:pt x="1622425" y="1293813"/>
                </a:lnTo>
                <a:lnTo>
                  <a:pt x="1477962" y="1293813"/>
                </a:lnTo>
                <a:lnTo>
                  <a:pt x="1477962" y="927100"/>
                </a:lnTo>
                <a:close/>
                <a:moveTo>
                  <a:pt x="1477962" y="463550"/>
                </a:moveTo>
                <a:lnTo>
                  <a:pt x="1622425" y="463550"/>
                </a:lnTo>
                <a:lnTo>
                  <a:pt x="1622425" y="830263"/>
                </a:lnTo>
                <a:lnTo>
                  <a:pt x="1477962" y="830263"/>
                </a:lnTo>
                <a:lnTo>
                  <a:pt x="1477962" y="463550"/>
                </a:lnTo>
                <a:close/>
                <a:moveTo>
                  <a:pt x="871932" y="418865"/>
                </a:moveTo>
                <a:lnTo>
                  <a:pt x="866214" y="419183"/>
                </a:lnTo>
                <a:lnTo>
                  <a:pt x="859861" y="419183"/>
                </a:lnTo>
                <a:lnTo>
                  <a:pt x="848426" y="420453"/>
                </a:lnTo>
                <a:lnTo>
                  <a:pt x="837309" y="422359"/>
                </a:lnTo>
                <a:lnTo>
                  <a:pt x="826509" y="424582"/>
                </a:lnTo>
                <a:lnTo>
                  <a:pt x="815709" y="427440"/>
                </a:lnTo>
                <a:lnTo>
                  <a:pt x="805862" y="430298"/>
                </a:lnTo>
                <a:lnTo>
                  <a:pt x="796650" y="433473"/>
                </a:lnTo>
                <a:lnTo>
                  <a:pt x="787439" y="436649"/>
                </a:lnTo>
                <a:lnTo>
                  <a:pt x="771874" y="443000"/>
                </a:lnTo>
                <a:lnTo>
                  <a:pt x="766792" y="444906"/>
                </a:lnTo>
                <a:lnTo>
                  <a:pt x="762027" y="446811"/>
                </a:lnTo>
                <a:lnTo>
                  <a:pt x="757262" y="449034"/>
                </a:lnTo>
                <a:lnTo>
                  <a:pt x="752498" y="451257"/>
                </a:lnTo>
                <a:lnTo>
                  <a:pt x="748051" y="454115"/>
                </a:lnTo>
                <a:lnTo>
                  <a:pt x="743921" y="456655"/>
                </a:lnTo>
                <a:lnTo>
                  <a:pt x="739792" y="459831"/>
                </a:lnTo>
                <a:lnTo>
                  <a:pt x="735345" y="463324"/>
                </a:lnTo>
                <a:lnTo>
                  <a:pt x="731533" y="466817"/>
                </a:lnTo>
                <a:lnTo>
                  <a:pt x="728039" y="470628"/>
                </a:lnTo>
                <a:lnTo>
                  <a:pt x="724545" y="474757"/>
                </a:lnTo>
                <a:lnTo>
                  <a:pt x="721051" y="479202"/>
                </a:lnTo>
                <a:lnTo>
                  <a:pt x="718192" y="483966"/>
                </a:lnTo>
                <a:lnTo>
                  <a:pt x="715333" y="488729"/>
                </a:lnTo>
                <a:lnTo>
                  <a:pt x="712792" y="493810"/>
                </a:lnTo>
                <a:lnTo>
                  <a:pt x="710251" y="499526"/>
                </a:lnTo>
                <a:lnTo>
                  <a:pt x="708028" y="504925"/>
                </a:lnTo>
                <a:lnTo>
                  <a:pt x="706122" y="510959"/>
                </a:lnTo>
                <a:lnTo>
                  <a:pt x="704216" y="517310"/>
                </a:lnTo>
                <a:lnTo>
                  <a:pt x="702628" y="523979"/>
                </a:lnTo>
                <a:lnTo>
                  <a:pt x="701357" y="530648"/>
                </a:lnTo>
                <a:lnTo>
                  <a:pt x="700404" y="537952"/>
                </a:lnTo>
                <a:lnTo>
                  <a:pt x="699769" y="545256"/>
                </a:lnTo>
                <a:lnTo>
                  <a:pt x="699451" y="553512"/>
                </a:lnTo>
                <a:lnTo>
                  <a:pt x="699451" y="561451"/>
                </a:lnTo>
                <a:lnTo>
                  <a:pt x="699451" y="570025"/>
                </a:lnTo>
                <a:lnTo>
                  <a:pt x="700087" y="578600"/>
                </a:lnTo>
                <a:lnTo>
                  <a:pt x="700722" y="587809"/>
                </a:lnTo>
                <a:lnTo>
                  <a:pt x="701992" y="597018"/>
                </a:lnTo>
                <a:lnTo>
                  <a:pt x="703263" y="607180"/>
                </a:lnTo>
                <a:lnTo>
                  <a:pt x="705169" y="617025"/>
                </a:lnTo>
                <a:lnTo>
                  <a:pt x="707392" y="627504"/>
                </a:lnTo>
                <a:lnTo>
                  <a:pt x="708028" y="630998"/>
                </a:lnTo>
                <a:lnTo>
                  <a:pt x="708028" y="634173"/>
                </a:lnTo>
                <a:lnTo>
                  <a:pt x="707710" y="637666"/>
                </a:lnTo>
                <a:lnTo>
                  <a:pt x="707392" y="640524"/>
                </a:lnTo>
                <a:lnTo>
                  <a:pt x="706757" y="643065"/>
                </a:lnTo>
                <a:lnTo>
                  <a:pt x="705804" y="645605"/>
                </a:lnTo>
                <a:lnTo>
                  <a:pt x="703263" y="650051"/>
                </a:lnTo>
                <a:lnTo>
                  <a:pt x="701039" y="654815"/>
                </a:lnTo>
                <a:lnTo>
                  <a:pt x="699134" y="658626"/>
                </a:lnTo>
                <a:lnTo>
                  <a:pt x="698498" y="660531"/>
                </a:lnTo>
                <a:lnTo>
                  <a:pt x="697863" y="662436"/>
                </a:lnTo>
                <a:lnTo>
                  <a:pt x="697545" y="664342"/>
                </a:lnTo>
                <a:lnTo>
                  <a:pt x="697545" y="666247"/>
                </a:lnTo>
                <a:lnTo>
                  <a:pt x="699134" y="688794"/>
                </a:lnTo>
                <a:lnTo>
                  <a:pt x="700404" y="702132"/>
                </a:lnTo>
                <a:lnTo>
                  <a:pt x="701039" y="709436"/>
                </a:lnTo>
                <a:lnTo>
                  <a:pt x="702310" y="716104"/>
                </a:lnTo>
                <a:lnTo>
                  <a:pt x="703581" y="723408"/>
                </a:lnTo>
                <a:lnTo>
                  <a:pt x="705487" y="729760"/>
                </a:lnTo>
                <a:lnTo>
                  <a:pt x="707075" y="736111"/>
                </a:lnTo>
                <a:lnTo>
                  <a:pt x="709298" y="742145"/>
                </a:lnTo>
                <a:lnTo>
                  <a:pt x="711839" y="747226"/>
                </a:lnTo>
                <a:lnTo>
                  <a:pt x="714698" y="751989"/>
                </a:lnTo>
                <a:lnTo>
                  <a:pt x="716286" y="753894"/>
                </a:lnTo>
                <a:lnTo>
                  <a:pt x="718192" y="755800"/>
                </a:lnTo>
                <a:lnTo>
                  <a:pt x="719780" y="757705"/>
                </a:lnTo>
                <a:lnTo>
                  <a:pt x="722322" y="759293"/>
                </a:lnTo>
                <a:lnTo>
                  <a:pt x="725816" y="760563"/>
                </a:lnTo>
                <a:lnTo>
                  <a:pt x="731533" y="762151"/>
                </a:lnTo>
                <a:lnTo>
                  <a:pt x="736933" y="763104"/>
                </a:lnTo>
                <a:lnTo>
                  <a:pt x="738839" y="763421"/>
                </a:lnTo>
                <a:lnTo>
                  <a:pt x="739792" y="763104"/>
                </a:lnTo>
                <a:lnTo>
                  <a:pt x="745827" y="831062"/>
                </a:lnTo>
                <a:lnTo>
                  <a:pt x="747098" y="833603"/>
                </a:lnTo>
                <a:lnTo>
                  <a:pt x="748368" y="835826"/>
                </a:lnTo>
                <a:lnTo>
                  <a:pt x="749639" y="838049"/>
                </a:lnTo>
                <a:lnTo>
                  <a:pt x="751227" y="839954"/>
                </a:lnTo>
                <a:lnTo>
                  <a:pt x="754404" y="843765"/>
                </a:lnTo>
                <a:lnTo>
                  <a:pt x="757898" y="847576"/>
                </a:lnTo>
                <a:lnTo>
                  <a:pt x="761074" y="851386"/>
                </a:lnTo>
                <a:lnTo>
                  <a:pt x="762662" y="853609"/>
                </a:lnTo>
                <a:lnTo>
                  <a:pt x="763933" y="855832"/>
                </a:lnTo>
                <a:lnTo>
                  <a:pt x="765204" y="858373"/>
                </a:lnTo>
                <a:lnTo>
                  <a:pt x="766474" y="861548"/>
                </a:lnTo>
                <a:lnTo>
                  <a:pt x="767427" y="865042"/>
                </a:lnTo>
                <a:lnTo>
                  <a:pt x="768380" y="868852"/>
                </a:lnTo>
                <a:lnTo>
                  <a:pt x="751545" y="872663"/>
                </a:lnTo>
                <a:lnTo>
                  <a:pt x="744874" y="887271"/>
                </a:lnTo>
                <a:lnTo>
                  <a:pt x="740745" y="895528"/>
                </a:lnTo>
                <a:lnTo>
                  <a:pt x="736298" y="904102"/>
                </a:lnTo>
                <a:lnTo>
                  <a:pt x="731533" y="912358"/>
                </a:lnTo>
                <a:lnTo>
                  <a:pt x="726451" y="919980"/>
                </a:lnTo>
                <a:lnTo>
                  <a:pt x="723910" y="923156"/>
                </a:lnTo>
                <a:lnTo>
                  <a:pt x="721051" y="926014"/>
                </a:lnTo>
                <a:lnTo>
                  <a:pt x="718510" y="928555"/>
                </a:lnTo>
                <a:lnTo>
                  <a:pt x="715969" y="930778"/>
                </a:lnTo>
                <a:lnTo>
                  <a:pt x="680393" y="940622"/>
                </a:lnTo>
                <a:lnTo>
                  <a:pt x="648628" y="953960"/>
                </a:lnTo>
                <a:lnTo>
                  <a:pt x="615911" y="967932"/>
                </a:lnTo>
                <a:lnTo>
                  <a:pt x="551747" y="995243"/>
                </a:lnTo>
                <a:lnTo>
                  <a:pt x="544123" y="998101"/>
                </a:lnTo>
                <a:lnTo>
                  <a:pt x="537135" y="1000641"/>
                </a:lnTo>
                <a:lnTo>
                  <a:pt x="522524" y="1006040"/>
                </a:lnTo>
                <a:lnTo>
                  <a:pt x="507912" y="1011121"/>
                </a:lnTo>
                <a:lnTo>
                  <a:pt x="500924" y="1013979"/>
                </a:lnTo>
                <a:lnTo>
                  <a:pt x="493936" y="1016837"/>
                </a:lnTo>
                <a:lnTo>
                  <a:pt x="487583" y="1020648"/>
                </a:lnTo>
                <a:lnTo>
                  <a:pt x="481548" y="1024141"/>
                </a:lnTo>
                <a:lnTo>
                  <a:pt x="475512" y="1027952"/>
                </a:lnTo>
                <a:lnTo>
                  <a:pt x="470430" y="1032398"/>
                </a:lnTo>
                <a:lnTo>
                  <a:pt x="467889" y="1034938"/>
                </a:lnTo>
                <a:lnTo>
                  <a:pt x="465665" y="1037796"/>
                </a:lnTo>
                <a:lnTo>
                  <a:pt x="463442" y="1040337"/>
                </a:lnTo>
                <a:lnTo>
                  <a:pt x="461218" y="1043195"/>
                </a:lnTo>
                <a:lnTo>
                  <a:pt x="459313" y="1046370"/>
                </a:lnTo>
                <a:lnTo>
                  <a:pt x="457407" y="1049546"/>
                </a:lnTo>
                <a:lnTo>
                  <a:pt x="456136" y="1052722"/>
                </a:lnTo>
                <a:lnTo>
                  <a:pt x="454548" y="1056850"/>
                </a:lnTo>
                <a:lnTo>
                  <a:pt x="454230" y="1082573"/>
                </a:lnTo>
                <a:lnTo>
                  <a:pt x="453595" y="1116234"/>
                </a:lnTo>
                <a:lnTo>
                  <a:pt x="452960" y="1151484"/>
                </a:lnTo>
                <a:lnTo>
                  <a:pt x="452642" y="1167997"/>
                </a:lnTo>
                <a:lnTo>
                  <a:pt x="452960" y="1182605"/>
                </a:lnTo>
                <a:lnTo>
                  <a:pt x="1276928" y="1182605"/>
                </a:lnTo>
                <a:lnTo>
                  <a:pt x="1277245" y="1167997"/>
                </a:lnTo>
                <a:lnTo>
                  <a:pt x="1276928" y="1151484"/>
                </a:lnTo>
                <a:lnTo>
                  <a:pt x="1276292" y="1116234"/>
                </a:lnTo>
                <a:lnTo>
                  <a:pt x="1275339" y="1082573"/>
                </a:lnTo>
                <a:lnTo>
                  <a:pt x="1275022" y="1056850"/>
                </a:lnTo>
                <a:lnTo>
                  <a:pt x="1273751" y="1052722"/>
                </a:lnTo>
                <a:lnTo>
                  <a:pt x="1272163" y="1049546"/>
                </a:lnTo>
                <a:lnTo>
                  <a:pt x="1270257" y="1046370"/>
                </a:lnTo>
                <a:lnTo>
                  <a:pt x="1268669" y="1043195"/>
                </a:lnTo>
                <a:lnTo>
                  <a:pt x="1266445" y="1040337"/>
                </a:lnTo>
                <a:lnTo>
                  <a:pt x="1264222" y="1037796"/>
                </a:lnTo>
                <a:lnTo>
                  <a:pt x="1261998" y="1034938"/>
                </a:lnTo>
                <a:lnTo>
                  <a:pt x="1259775" y="1032398"/>
                </a:lnTo>
                <a:lnTo>
                  <a:pt x="1254057" y="1027952"/>
                </a:lnTo>
                <a:lnTo>
                  <a:pt x="1248340" y="1024141"/>
                </a:lnTo>
                <a:lnTo>
                  <a:pt x="1242304" y="1020648"/>
                </a:lnTo>
                <a:lnTo>
                  <a:pt x="1235634" y="1016837"/>
                </a:lnTo>
                <a:lnTo>
                  <a:pt x="1228963" y="1013979"/>
                </a:lnTo>
                <a:lnTo>
                  <a:pt x="1221658" y="1011121"/>
                </a:lnTo>
                <a:lnTo>
                  <a:pt x="1207681" y="1006040"/>
                </a:lnTo>
                <a:lnTo>
                  <a:pt x="1192752" y="1000641"/>
                </a:lnTo>
                <a:lnTo>
                  <a:pt x="1185446" y="998101"/>
                </a:lnTo>
                <a:lnTo>
                  <a:pt x="1178458" y="995243"/>
                </a:lnTo>
                <a:lnTo>
                  <a:pt x="1113659" y="967932"/>
                </a:lnTo>
                <a:lnTo>
                  <a:pt x="1080941" y="953960"/>
                </a:lnTo>
                <a:lnTo>
                  <a:pt x="1049177" y="940622"/>
                </a:lnTo>
                <a:lnTo>
                  <a:pt x="1013601" y="930778"/>
                </a:lnTo>
                <a:lnTo>
                  <a:pt x="1011060" y="928555"/>
                </a:lnTo>
                <a:lnTo>
                  <a:pt x="1008519" y="926014"/>
                </a:lnTo>
                <a:lnTo>
                  <a:pt x="1005977" y="923156"/>
                </a:lnTo>
                <a:lnTo>
                  <a:pt x="1003436" y="919980"/>
                </a:lnTo>
                <a:lnTo>
                  <a:pt x="998036" y="912358"/>
                </a:lnTo>
                <a:lnTo>
                  <a:pt x="993589" y="904102"/>
                </a:lnTo>
                <a:lnTo>
                  <a:pt x="989142" y="895528"/>
                </a:lnTo>
                <a:lnTo>
                  <a:pt x="985013" y="887271"/>
                </a:lnTo>
                <a:lnTo>
                  <a:pt x="978025" y="872663"/>
                </a:lnTo>
                <a:lnTo>
                  <a:pt x="955790" y="869487"/>
                </a:lnTo>
                <a:lnTo>
                  <a:pt x="956107" y="865359"/>
                </a:lnTo>
                <a:lnTo>
                  <a:pt x="956743" y="861231"/>
                </a:lnTo>
                <a:lnTo>
                  <a:pt x="957696" y="857738"/>
                </a:lnTo>
                <a:lnTo>
                  <a:pt x="958649" y="854562"/>
                </a:lnTo>
                <a:lnTo>
                  <a:pt x="960237" y="852021"/>
                </a:lnTo>
                <a:lnTo>
                  <a:pt x="961507" y="849481"/>
                </a:lnTo>
                <a:lnTo>
                  <a:pt x="965319" y="845035"/>
                </a:lnTo>
                <a:lnTo>
                  <a:pt x="968813" y="840272"/>
                </a:lnTo>
                <a:lnTo>
                  <a:pt x="972307" y="835826"/>
                </a:lnTo>
                <a:lnTo>
                  <a:pt x="973895" y="833603"/>
                </a:lnTo>
                <a:lnTo>
                  <a:pt x="975484" y="830745"/>
                </a:lnTo>
                <a:lnTo>
                  <a:pt x="977072" y="827887"/>
                </a:lnTo>
                <a:lnTo>
                  <a:pt x="978025" y="824393"/>
                </a:lnTo>
                <a:lnTo>
                  <a:pt x="978978" y="821218"/>
                </a:lnTo>
                <a:lnTo>
                  <a:pt x="979613" y="818042"/>
                </a:lnTo>
                <a:lnTo>
                  <a:pt x="980566" y="811373"/>
                </a:lnTo>
                <a:lnTo>
                  <a:pt x="981201" y="804069"/>
                </a:lnTo>
                <a:lnTo>
                  <a:pt x="981837" y="797083"/>
                </a:lnTo>
                <a:lnTo>
                  <a:pt x="982154" y="789779"/>
                </a:lnTo>
                <a:lnTo>
                  <a:pt x="983107" y="783110"/>
                </a:lnTo>
                <a:lnTo>
                  <a:pt x="983742" y="779935"/>
                </a:lnTo>
                <a:lnTo>
                  <a:pt x="984695" y="776759"/>
                </a:lnTo>
                <a:lnTo>
                  <a:pt x="985966" y="773266"/>
                </a:lnTo>
                <a:lnTo>
                  <a:pt x="987236" y="770408"/>
                </a:lnTo>
                <a:lnTo>
                  <a:pt x="988507" y="768502"/>
                </a:lnTo>
                <a:lnTo>
                  <a:pt x="989778" y="766915"/>
                </a:lnTo>
                <a:lnTo>
                  <a:pt x="991366" y="765327"/>
                </a:lnTo>
                <a:lnTo>
                  <a:pt x="992636" y="764056"/>
                </a:lnTo>
                <a:lnTo>
                  <a:pt x="996131" y="761834"/>
                </a:lnTo>
                <a:lnTo>
                  <a:pt x="999942" y="759928"/>
                </a:lnTo>
                <a:lnTo>
                  <a:pt x="1003436" y="758023"/>
                </a:lnTo>
                <a:lnTo>
                  <a:pt x="1006930" y="755800"/>
                </a:lnTo>
                <a:lnTo>
                  <a:pt x="1010107" y="753259"/>
                </a:lnTo>
                <a:lnTo>
                  <a:pt x="1011695" y="751989"/>
                </a:lnTo>
                <a:lnTo>
                  <a:pt x="1012966" y="750401"/>
                </a:lnTo>
                <a:lnTo>
                  <a:pt x="1014871" y="746908"/>
                </a:lnTo>
                <a:lnTo>
                  <a:pt x="1017095" y="743097"/>
                </a:lnTo>
                <a:lnTo>
                  <a:pt x="1019001" y="738651"/>
                </a:lnTo>
                <a:lnTo>
                  <a:pt x="1020589" y="734523"/>
                </a:lnTo>
                <a:lnTo>
                  <a:pt x="1023130" y="725631"/>
                </a:lnTo>
                <a:lnTo>
                  <a:pt x="1024718" y="717057"/>
                </a:lnTo>
                <a:lnTo>
                  <a:pt x="1025989" y="709753"/>
                </a:lnTo>
                <a:lnTo>
                  <a:pt x="1026942" y="701814"/>
                </a:lnTo>
                <a:lnTo>
                  <a:pt x="1027895" y="693875"/>
                </a:lnTo>
                <a:lnTo>
                  <a:pt x="1028213" y="685618"/>
                </a:lnTo>
                <a:lnTo>
                  <a:pt x="1027895" y="677362"/>
                </a:lnTo>
                <a:lnTo>
                  <a:pt x="1027577" y="673233"/>
                </a:lnTo>
                <a:lnTo>
                  <a:pt x="1026942" y="669105"/>
                </a:lnTo>
                <a:lnTo>
                  <a:pt x="1025989" y="665294"/>
                </a:lnTo>
                <a:lnTo>
                  <a:pt x="1025036" y="661484"/>
                </a:lnTo>
                <a:lnTo>
                  <a:pt x="1023766" y="657673"/>
                </a:lnTo>
                <a:lnTo>
                  <a:pt x="1022177" y="654180"/>
                </a:lnTo>
                <a:lnTo>
                  <a:pt x="1019001" y="647511"/>
                </a:lnTo>
                <a:lnTo>
                  <a:pt x="1015824" y="642747"/>
                </a:lnTo>
                <a:lnTo>
                  <a:pt x="1014871" y="640207"/>
                </a:lnTo>
                <a:lnTo>
                  <a:pt x="1013919" y="637349"/>
                </a:lnTo>
                <a:lnTo>
                  <a:pt x="1012966" y="633856"/>
                </a:lnTo>
                <a:lnTo>
                  <a:pt x="1012330" y="629410"/>
                </a:lnTo>
                <a:lnTo>
                  <a:pt x="1012013" y="626234"/>
                </a:lnTo>
                <a:lnTo>
                  <a:pt x="1012013" y="622106"/>
                </a:lnTo>
                <a:lnTo>
                  <a:pt x="1012330" y="612261"/>
                </a:lnTo>
                <a:lnTo>
                  <a:pt x="1012966" y="601147"/>
                </a:lnTo>
                <a:lnTo>
                  <a:pt x="1013919" y="588762"/>
                </a:lnTo>
                <a:lnTo>
                  <a:pt x="1016460" y="566215"/>
                </a:lnTo>
                <a:lnTo>
                  <a:pt x="1017095" y="557323"/>
                </a:lnTo>
                <a:lnTo>
                  <a:pt x="1017413" y="551607"/>
                </a:lnTo>
                <a:lnTo>
                  <a:pt x="1017730" y="534141"/>
                </a:lnTo>
                <a:lnTo>
                  <a:pt x="1017413" y="527472"/>
                </a:lnTo>
                <a:lnTo>
                  <a:pt x="1016777" y="521756"/>
                </a:lnTo>
                <a:lnTo>
                  <a:pt x="1015824" y="516040"/>
                </a:lnTo>
                <a:lnTo>
                  <a:pt x="1014236" y="509371"/>
                </a:lnTo>
                <a:lnTo>
                  <a:pt x="1010424" y="492222"/>
                </a:lnTo>
                <a:lnTo>
                  <a:pt x="1008836" y="488412"/>
                </a:lnTo>
                <a:lnTo>
                  <a:pt x="1006930" y="483966"/>
                </a:lnTo>
                <a:lnTo>
                  <a:pt x="1004707" y="478567"/>
                </a:lnTo>
                <a:lnTo>
                  <a:pt x="1001530" y="473169"/>
                </a:lnTo>
                <a:lnTo>
                  <a:pt x="997401" y="467770"/>
                </a:lnTo>
                <a:lnTo>
                  <a:pt x="995495" y="465547"/>
                </a:lnTo>
                <a:lnTo>
                  <a:pt x="993272" y="463324"/>
                </a:lnTo>
                <a:lnTo>
                  <a:pt x="991048" y="460784"/>
                </a:lnTo>
                <a:lnTo>
                  <a:pt x="988825" y="459196"/>
                </a:lnTo>
                <a:lnTo>
                  <a:pt x="962143" y="454750"/>
                </a:lnTo>
                <a:lnTo>
                  <a:pt x="945943" y="439825"/>
                </a:lnTo>
                <a:lnTo>
                  <a:pt x="939908" y="436331"/>
                </a:lnTo>
                <a:lnTo>
                  <a:pt x="933555" y="433156"/>
                </a:lnTo>
                <a:lnTo>
                  <a:pt x="927202" y="430298"/>
                </a:lnTo>
                <a:lnTo>
                  <a:pt x="921167" y="427757"/>
                </a:lnTo>
                <a:lnTo>
                  <a:pt x="915131" y="425534"/>
                </a:lnTo>
                <a:lnTo>
                  <a:pt x="908778" y="423629"/>
                </a:lnTo>
                <a:lnTo>
                  <a:pt x="902426" y="422041"/>
                </a:lnTo>
                <a:lnTo>
                  <a:pt x="896390" y="421088"/>
                </a:lnTo>
                <a:lnTo>
                  <a:pt x="890038" y="420136"/>
                </a:lnTo>
                <a:lnTo>
                  <a:pt x="884002" y="419501"/>
                </a:lnTo>
                <a:lnTo>
                  <a:pt x="878285" y="419183"/>
                </a:lnTo>
                <a:lnTo>
                  <a:pt x="871932" y="418865"/>
                </a:lnTo>
                <a:close/>
                <a:moveTo>
                  <a:pt x="1477962" y="0"/>
                </a:moveTo>
                <a:lnTo>
                  <a:pt x="1622425" y="0"/>
                </a:lnTo>
                <a:lnTo>
                  <a:pt x="1622425" y="366713"/>
                </a:lnTo>
                <a:lnTo>
                  <a:pt x="1477962" y="366713"/>
                </a:lnTo>
                <a:lnTo>
                  <a:pt x="1477962" y="0"/>
                </a:lnTo>
                <a:close/>
                <a:moveTo>
                  <a:pt x="326855" y="0"/>
                </a:moveTo>
                <a:lnTo>
                  <a:pt x="1403350" y="0"/>
                </a:lnTo>
                <a:lnTo>
                  <a:pt x="1403350" y="1601788"/>
                </a:lnTo>
                <a:lnTo>
                  <a:pt x="326855" y="1601788"/>
                </a:lnTo>
                <a:lnTo>
                  <a:pt x="326855" y="0"/>
                </a:lnTo>
                <a:close/>
                <a:moveTo>
                  <a:pt x="90211" y="0"/>
                </a:moveTo>
                <a:lnTo>
                  <a:pt x="94975" y="0"/>
                </a:lnTo>
                <a:lnTo>
                  <a:pt x="212503" y="0"/>
                </a:lnTo>
                <a:lnTo>
                  <a:pt x="212503" y="1601788"/>
                </a:lnTo>
                <a:lnTo>
                  <a:pt x="94975" y="1601788"/>
                </a:lnTo>
                <a:lnTo>
                  <a:pt x="90211" y="1601788"/>
                </a:lnTo>
                <a:lnTo>
                  <a:pt x="85446" y="1601471"/>
                </a:lnTo>
                <a:lnTo>
                  <a:pt x="80681" y="1600835"/>
                </a:lnTo>
                <a:lnTo>
                  <a:pt x="75917" y="1599883"/>
                </a:lnTo>
                <a:lnTo>
                  <a:pt x="71470" y="1598930"/>
                </a:lnTo>
                <a:lnTo>
                  <a:pt x="67023" y="1597660"/>
                </a:lnTo>
                <a:lnTo>
                  <a:pt x="62258" y="1596072"/>
                </a:lnTo>
                <a:lnTo>
                  <a:pt x="58129" y="1594484"/>
                </a:lnTo>
                <a:lnTo>
                  <a:pt x="53999" y="1592261"/>
                </a:lnTo>
                <a:lnTo>
                  <a:pt x="49870" y="1590356"/>
                </a:lnTo>
                <a:lnTo>
                  <a:pt x="45740" y="1587815"/>
                </a:lnTo>
                <a:lnTo>
                  <a:pt x="41929" y="1585592"/>
                </a:lnTo>
                <a:lnTo>
                  <a:pt x="38117" y="1583052"/>
                </a:lnTo>
                <a:lnTo>
                  <a:pt x="34623" y="1580194"/>
                </a:lnTo>
                <a:lnTo>
                  <a:pt x="31446" y="1577336"/>
                </a:lnTo>
                <a:lnTo>
                  <a:pt x="27635" y="1573843"/>
                </a:lnTo>
                <a:lnTo>
                  <a:pt x="24776" y="1570667"/>
                </a:lnTo>
                <a:lnTo>
                  <a:pt x="21917" y="1567174"/>
                </a:lnTo>
                <a:lnTo>
                  <a:pt x="19058" y="1563681"/>
                </a:lnTo>
                <a:lnTo>
                  <a:pt x="16517" y="1559870"/>
                </a:lnTo>
                <a:lnTo>
                  <a:pt x="13976" y="1556059"/>
                </a:lnTo>
                <a:lnTo>
                  <a:pt x="11435" y="1551931"/>
                </a:lnTo>
                <a:lnTo>
                  <a:pt x="9211" y="1548120"/>
                </a:lnTo>
                <a:lnTo>
                  <a:pt x="7306" y="1543992"/>
                </a:lnTo>
                <a:lnTo>
                  <a:pt x="5717" y="1539228"/>
                </a:lnTo>
                <a:lnTo>
                  <a:pt x="4447" y="1535100"/>
                </a:lnTo>
                <a:lnTo>
                  <a:pt x="3176" y="1530654"/>
                </a:lnTo>
                <a:lnTo>
                  <a:pt x="1906" y="1525891"/>
                </a:lnTo>
                <a:lnTo>
                  <a:pt x="1270" y="1521127"/>
                </a:lnTo>
                <a:lnTo>
                  <a:pt x="635" y="1516364"/>
                </a:lnTo>
                <a:lnTo>
                  <a:pt x="317" y="1511600"/>
                </a:lnTo>
                <a:lnTo>
                  <a:pt x="0" y="1506837"/>
                </a:lnTo>
                <a:lnTo>
                  <a:pt x="0" y="94951"/>
                </a:lnTo>
                <a:lnTo>
                  <a:pt x="317" y="90188"/>
                </a:lnTo>
                <a:lnTo>
                  <a:pt x="635" y="85424"/>
                </a:lnTo>
                <a:lnTo>
                  <a:pt x="1270" y="80661"/>
                </a:lnTo>
                <a:lnTo>
                  <a:pt x="1906" y="75580"/>
                </a:lnTo>
                <a:lnTo>
                  <a:pt x="3176" y="71134"/>
                </a:lnTo>
                <a:lnTo>
                  <a:pt x="4447" y="66688"/>
                </a:lnTo>
                <a:lnTo>
                  <a:pt x="5717" y="62560"/>
                </a:lnTo>
                <a:lnTo>
                  <a:pt x="7306" y="57796"/>
                </a:lnTo>
                <a:lnTo>
                  <a:pt x="9211" y="53668"/>
                </a:lnTo>
                <a:lnTo>
                  <a:pt x="11435" y="49857"/>
                </a:lnTo>
                <a:lnTo>
                  <a:pt x="13976" y="45729"/>
                </a:lnTo>
                <a:lnTo>
                  <a:pt x="16517" y="41601"/>
                </a:lnTo>
                <a:lnTo>
                  <a:pt x="19058" y="38107"/>
                </a:lnTo>
                <a:lnTo>
                  <a:pt x="21917" y="34614"/>
                </a:lnTo>
                <a:lnTo>
                  <a:pt x="24776" y="31121"/>
                </a:lnTo>
                <a:lnTo>
                  <a:pt x="27635" y="27945"/>
                </a:lnTo>
                <a:lnTo>
                  <a:pt x="31446" y="24452"/>
                </a:lnTo>
                <a:lnTo>
                  <a:pt x="34623" y="21594"/>
                </a:lnTo>
                <a:lnTo>
                  <a:pt x="38117" y="18736"/>
                </a:lnTo>
                <a:lnTo>
                  <a:pt x="41929" y="16195"/>
                </a:lnTo>
                <a:lnTo>
                  <a:pt x="45740" y="13655"/>
                </a:lnTo>
                <a:lnTo>
                  <a:pt x="49870" y="11432"/>
                </a:lnTo>
                <a:lnTo>
                  <a:pt x="53999" y="9527"/>
                </a:lnTo>
                <a:lnTo>
                  <a:pt x="58129" y="7304"/>
                </a:lnTo>
                <a:lnTo>
                  <a:pt x="62258" y="5716"/>
                </a:lnTo>
                <a:lnTo>
                  <a:pt x="67023" y="4128"/>
                </a:lnTo>
                <a:lnTo>
                  <a:pt x="71470" y="2858"/>
                </a:lnTo>
                <a:lnTo>
                  <a:pt x="75917" y="1905"/>
                </a:lnTo>
                <a:lnTo>
                  <a:pt x="80681" y="952"/>
                </a:lnTo>
                <a:lnTo>
                  <a:pt x="85446" y="317"/>
                </a:lnTo>
                <a:lnTo>
                  <a:pt x="90211" y="0"/>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33" name="组合 32"/>
          <p:cNvGrpSpPr/>
          <p:nvPr/>
        </p:nvGrpSpPr>
        <p:grpSpPr>
          <a:xfrm>
            <a:off x="3778529" y="3109120"/>
            <a:ext cx="2133600" cy="2133600"/>
            <a:chOff x="797560" y="1739900"/>
            <a:chExt cx="2336800" cy="2336800"/>
          </a:xfrm>
        </p:grpSpPr>
        <p:sp>
          <p:nvSpPr>
            <p:cNvPr id="37" name="椭圆 36"/>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9" name="椭圆 38"/>
            <p:cNvSpPr/>
            <p:nvPr/>
          </p:nvSpPr>
          <p:spPr>
            <a:xfrm>
              <a:off x="942340" y="1778770"/>
              <a:ext cx="2153150" cy="2153150"/>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5" name="KSO_Shape"/>
          <p:cNvSpPr/>
          <p:nvPr/>
        </p:nvSpPr>
        <p:spPr bwMode="auto">
          <a:xfrm>
            <a:off x="4542413" y="3716049"/>
            <a:ext cx="826280" cy="710684"/>
          </a:xfrm>
          <a:custGeom>
            <a:avLst/>
            <a:gdLst/>
            <a:ahLst/>
            <a:cxnLst/>
            <a:rect l="0" t="0" r="r" b="b"/>
            <a:pathLst>
              <a:path w="1804988" h="1503362">
                <a:moveTo>
                  <a:pt x="754063" y="989012"/>
                </a:moveTo>
                <a:lnTo>
                  <a:pt x="760413" y="990167"/>
                </a:lnTo>
                <a:lnTo>
                  <a:pt x="757348" y="992187"/>
                </a:lnTo>
                <a:lnTo>
                  <a:pt x="754063" y="989012"/>
                </a:lnTo>
                <a:close/>
                <a:moveTo>
                  <a:pt x="112032" y="983614"/>
                </a:moveTo>
                <a:lnTo>
                  <a:pt x="108857" y="984976"/>
                </a:lnTo>
                <a:lnTo>
                  <a:pt x="105909" y="986111"/>
                </a:lnTo>
                <a:lnTo>
                  <a:pt x="99786" y="989516"/>
                </a:lnTo>
                <a:lnTo>
                  <a:pt x="93436" y="993601"/>
                </a:lnTo>
                <a:lnTo>
                  <a:pt x="87313" y="997914"/>
                </a:lnTo>
                <a:lnTo>
                  <a:pt x="81416" y="1003361"/>
                </a:lnTo>
                <a:lnTo>
                  <a:pt x="75293" y="1009262"/>
                </a:lnTo>
                <a:lnTo>
                  <a:pt x="69623" y="1015617"/>
                </a:lnTo>
                <a:lnTo>
                  <a:pt x="63954" y="1022653"/>
                </a:lnTo>
                <a:lnTo>
                  <a:pt x="58511" y="1029917"/>
                </a:lnTo>
                <a:lnTo>
                  <a:pt x="53522" y="1038088"/>
                </a:lnTo>
                <a:lnTo>
                  <a:pt x="48532" y="1046712"/>
                </a:lnTo>
                <a:lnTo>
                  <a:pt x="44223" y="1055564"/>
                </a:lnTo>
                <a:lnTo>
                  <a:pt x="40141" y="1065324"/>
                </a:lnTo>
                <a:lnTo>
                  <a:pt x="36513" y="1075311"/>
                </a:lnTo>
                <a:lnTo>
                  <a:pt x="33111" y="1085525"/>
                </a:lnTo>
                <a:lnTo>
                  <a:pt x="30616" y="1096419"/>
                </a:lnTo>
                <a:lnTo>
                  <a:pt x="29482" y="1101867"/>
                </a:lnTo>
                <a:lnTo>
                  <a:pt x="28575" y="1107541"/>
                </a:lnTo>
                <a:lnTo>
                  <a:pt x="27668" y="1113442"/>
                </a:lnTo>
                <a:lnTo>
                  <a:pt x="26761" y="1119343"/>
                </a:lnTo>
                <a:lnTo>
                  <a:pt x="26307" y="1125245"/>
                </a:lnTo>
                <a:lnTo>
                  <a:pt x="26080" y="1131146"/>
                </a:lnTo>
                <a:lnTo>
                  <a:pt x="25854" y="1137274"/>
                </a:lnTo>
                <a:lnTo>
                  <a:pt x="25854" y="1143402"/>
                </a:lnTo>
                <a:lnTo>
                  <a:pt x="25854" y="1149758"/>
                </a:lnTo>
                <a:lnTo>
                  <a:pt x="26080" y="1156113"/>
                </a:lnTo>
                <a:lnTo>
                  <a:pt x="26534" y="1162695"/>
                </a:lnTo>
                <a:lnTo>
                  <a:pt x="26988" y="1169050"/>
                </a:lnTo>
                <a:lnTo>
                  <a:pt x="28122" y="1175632"/>
                </a:lnTo>
                <a:lnTo>
                  <a:pt x="29029" y="1182215"/>
                </a:lnTo>
                <a:lnTo>
                  <a:pt x="30163" y="1189024"/>
                </a:lnTo>
                <a:lnTo>
                  <a:pt x="31750" y="1195606"/>
                </a:lnTo>
                <a:lnTo>
                  <a:pt x="33111" y="1202642"/>
                </a:lnTo>
                <a:lnTo>
                  <a:pt x="35379" y="1209224"/>
                </a:lnTo>
                <a:lnTo>
                  <a:pt x="37420" y="1216260"/>
                </a:lnTo>
                <a:lnTo>
                  <a:pt x="39688" y="1223296"/>
                </a:lnTo>
                <a:lnTo>
                  <a:pt x="41955" y="1230333"/>
                </a:lnTo>
                <a:lnTo>
                  <a:pt x="44677" y="1237369"/>
                </a:lnTo>
                <a:lnTo>
                  <a:pt x="47852" y="1244632"/>
                </a:lnTo>
                <a:lnTo>
                  <a:pt x="51027" y="1251895"/>
                </a:lnTo>
                <a:lnTo>
                  <a:pt x="54429" y="1258931"/>
                </a:lnTo>
                <a:lnTo>
                  <a:pt x="58284" y="1266194"/>
                </a:lnTo>
                <a:lnTo>
                  <a:pt x="62139" y="1273684"/>
                </a:lnTo>
                <a:lnTo>
                  <a:pt x="66448" y="1280720"/>
                </a:lnTo>
                <a:lnTo>
                  <a:pt x="70757" y="1288210"/>
                </a:lnTo>
                <a:lnTo>
                  <a:pt x="75747" y="1295700"/>
                </a:lnTo>
                <a:lnTo>
                  <a:pt x="80736" y="1302964"/>
                </a:lnTo>
                <a:lnTo>
                  <a:pt x="86179" y="1310454"/>
                </a:lnTo>
                <a:lnTo>
                  <a:pt x="81870" y="1297743"/>
                </a:lnTo>
                <a:lnTo>
                  <a:pt x="78014" y="1284806"/>
                </a:lnTo>
                <a:lnTo>
                  <a:pt x="74386" y="1272549"/>
                </a:lnTo>
                <a:lnTo>
                  <a:pt x="70984" y="1260066"/>
                </a:lnTo>
                <a:lnTo>
                  <a:pt x="68036" y="1247809"/>
                </a:lnTo>
                <a:lnTo>
                  <a:pt x="65314" y="1235780"/>
                </a:lnTo>
                <a:lnTo>
                  <a:pt x="62820" y="1223977"/>
                </a:lnTo>
                <a:lnTo>
                  <a:pt x="60552" y="1211948"/>
                </a:lnTo>
                <a:lnTo>
                  <a:pt x="58738" y="1200372"/>
                </a:lnTo>
                <a:lnTo>
                  <a:pt x="57377" y="1188797"/>
                </a:lnTo>
                <a:lnTo>
                  <a:pt x="56016" y="1177448"/>
                </a:lnTo>
                <a:lnTo>
                  <a:pt x="55336" y="1166327"/>
                </a:lnTo>
                <a:lnTo>
                  <a:pt x="54655" y="1155205"/>
                </a:lnTo>
                <a:lnTo>
                  <a:pt x="54429" y="1144537"/>
                </a:lnTo>
                <a:lnTo>
                  <a:pt x="54429" y="1134097"/>
                </a:lnTo>
                <a:lnTo>
                  <a:pt x="54882" y="1123429"/>
                </a:lnTo>
                <a:lnTo>
                  <a:pt x="55789" y="1113215"/>
                </a:lnTo>
                <a:lnTo>
                  <a:pt x="56697" y="1103001"/>
                </a:lnTo>
                <a:lnTo>
                  <a:pt x="58284" y="1093242"/>
                </a:lnTo>
                <a:lnTo>
                  <a:pt x="60098" y="1083482"/>
                </a:lnTo>
                <a:lnTo>
                  <a:pt x="62366" y="1073949"/>
                </a:lnTo>
                <a:lnTo>
                  <a:pt x="64861" y="1064643"/>
                </a:lnTo>
                <a:lnTo>
                  <a:pt x="68036" y="1055564"/>
                </a:lnTo>
                <a:lnTo>
                  <a:pt x="71438" y="1046712"/>
                </a:lnTo>
                <a:lnTo>
                  <a:pt x="74839" y="1037861"/>
                </a:lnTo>
                <a:lnTo>
                  <a:pt x="78922" y="1029463"/>
                </a:lnTo>
                <a:lnTo>
                  <a:pt x="83684" y="1021292"/>
                </a:lnTo>
                <a:lnTo>
                  <a:pt x="88447" y="1013348"/>
                </a:lnTo>
                <a:lnTo>
                  <a:pt x="93889" y="1005631"/>
                </a:lnTo>
                <a:lnTo>
                  <a:pt x="99559" y="997914"/>
                </a:lnTo>
                <a:lnTo>
                  <a:pt x="105682" y="990877"/>
                </a:lnTo>
                <a:lnTo>
                  <a:pt x="112032" y="983614"/>
                </a:lnTo>
                <a:close/>
                <a:moveTo>
                  <a:pt x="126093" y="928687"/>
                </a:moveTo>
                <a:lnTo>
                  <a:pt x="131536" y="947072"/>
                </a:lnTo>
                <a:lnTo>
                  <a:pt x="137432" y="965457"/>
                </a:lnTo>
                <a:lnTo>
                  <a:pt x="143555" y="983614"/>
                </a:lnTo>
                <a:lnTo>
                  <a:pt x="150132" y="1001999"/>
                </a:lnTo>
                <a:lnTo>
                  <a:pt x="157389" y="1020611"/>
                </a:lnTo>
                <a:lnTo>
                  <a:pt x="165100" y="1038995"/>
                </a:lnTo>
                <a:lnTo>
                  <a:pt x="172811" y="1057153"/>
                </a:lnTo>
                <a:lnTo>
                  <a:pt x="181656" y="1075538"/>
                </a:lnTo>
                <a:lnTo>
                  <a:pt x="190500" y="1093696"/>
                </a:lnTo>
                <a:lnTo>
                  <a:pt x="200025" y="1111853"/>
                </a:lnTo>
                <a:lnTo>
                  <a:pt x="209777" y="1130238"/>
                </a:lnTo>
                <a:lnTo>
                  <a:pt x="220209" y="1148396"/>
                </a:lnTo>
                <a:lnTo>
                  <a:pt x="231095" y="1166327"/>
                </a:lnTo>
                <a:lnTo>
                  <a:pt x="242434" y="1184030"/>
                </a:lnTo>
                <a:lnTo>
                  <a:pt x="254000" y="1201507"/>
                </a:lnTo>
                <a:lnTo>
                  <a:pt x="266247" y="1219211"/>
                </a:lnTo>
                <a:lnTo>
                  <a:pt x="277359" y="1234418"/>
                </a:lnTo>
                <a:lnTo>
                  <a:pt x="288472" y="1249171"/>
                </a:lnTo>
                <a:lnTo>
                  <a:pt x="299811" y="1263924"/>
                </a:lnTo>
                <a:lnTo>
                  <a:pt x="311604" y="1278224"/>
                </a:lnTo>
                <a:lnTo>
                  <a:pt x="323397" y="1292069"/>
                </a:lnTo>
                <a:lnTo>
                  <a:pt x="335416" y="1305687"/>
                </a:lnTo>
                <a:lnTo>
                  <a:pt x="347436" y="1318852"/>
                </a:lnTo>
                <a:lnTo>
                  <a:pt x="359682" y="1332016"/>
                </a:lnTo>
                <a:lnTo>
                  <a:pt x="372156" y="1344499"/>
                </a:lnTo>
                <a:lnTo>
                  <a:pt x="384856" y="1356756"/>
                </a:lnTo>
                <a:lnTo>
                  <a:pt x="397556" y="1368785"/>
                </a:lnTo>
                <a:lnTo>
                  <a:pt x="410709" y="1380588"/>
                </a:lnTo>
                <a:lnTo>
                  <a:pt x="423636" y="1391936"/>
                </a:lnTo>
                <a:lnTo>
                  <a:pt x="436790" y="1403285"/>
                </a:lnTo>
                <a:lnTo>
                  <a:pt x="449943" y="1413953"/>
                </a:lnTo>
                <a:lnTo>
                  <a:pt x="463550" y="1424166"/>
                </a:lnTo>
                <a:lnTo>
                  <a:pt x="456973" y="1430295"/>
                </a:lnTo>
                <a:lnTo>
                  <a:pt x="449943" y="1435969"/>
                </a:lnTo>
                <a:lnTo>
                  <a:pt x="442913" y="1441416"/>
                </a:lnTo>
                <a:lnTo>
                  <a:pt x="435656" y="1446410"/>
                </a:lnTo>
                <a:lnTo>
                  <a:pt x="429986" y="1450041"/>
                </a:lnTo>
                <a:lnTo>
                  <a:pt x="424770" y="1453446"/>
                </a:lnTo>
                <a:lnTo>
                  <a:pt x="419100" y="1456396"/>
                </a:lnTo>
                <a:lnTo>
                  <a:pt x="413431" y="1459574"/>
                </a:lnTo>
                <a:lnTo>
                  <a:pt x="407534" y="1462298"/>
                </a:lnTo>
                <a:lnTo>
                  <a:pt x="401865" y="1464794"/>
                </a:lnTo>
                <a:lnTo>
                  <a:pt x="395968" y="1467518"/>
                </a:lnTo>
                <a:lnTo>
                  <a:pt x="390072" y="1469561"/>
                </a:lnTo>
                <a:lnTo>
                  <a:pt x="384175" y="1471604"/>
                </a:lnTo>
                <a:lnTo>
                  <a:pt x="378052" y="1473646"/>
                </a:lnTo>
                <a:lnTo>
                  <a:pt x="371929" y="1475235"/>
                </a:lnTo>
                <a:lnTo>
                  <a:pt x="366032" y="1476597"/>
                </a:lnTo>
                <a:lnTo>
                  <a:pt x="359909" y="1478186"/>
                </a:lnTo>
                <a:lnTo>
                  <a:pt x="353559" y="1479321"/>
                </a:lnTo>
                <a:lnTo>
                  <a:pt x="347436" y="1480228"/>
                </a:lnTo>
                <a:lnTo>
                  <a:pt x="341313" y="1481136"/>
                </a:lnTo>
                <a:lnTo>
                  <a:pt x="334963" y="1481817"/>
                </a:lnTo>
                <a:lnTo>
                  <a:pt x="328386" y="1482271"/>
                </a:lnTo>
                <a:lnTo>
                  <a:pt x="322263" y="1482498"/>
                </a:lnTo>
                <a:lnTo>
                  <a:pt x="315913" y="1482725"/>
                </a:lnTo>
                <a:lnTo>
                  <a:pt x="309563" y="1482498"/>
                </a:lnTo>
                <a:lnTo>
                  <a:pt x="303213" y="1482498"/>
                </a:lnTo>
                <a:lnTo>
                  <a:pt x="296863" y="1482044"/>
                </a:lnTo>
                <a:lnTo>
                  <a:pt x="290286" y="1481590"/>
                </a:lnTo>
                <a:lnTo>
                  <a:pt x="283936" y="1481136"/>
                </a:lnTo>
                <a:lnTo>
                  <a:pt x="277359" y="1480001"/>
                </a:lnTo>
                <a:lnTo>
                  <a:pt x="271009" y="1479094"/>
                </a:lnTo>
                <a:lnTo>
                  <a:pt x="264432" y="1477959"/>
                </a:lnTo>
                <a:lnTo>
                  <a:pt x="258082" y="1476370"/>
                </a:lnTo>
                <a:lnTo>
                  <a:pt x="251732" y="1475235"/>
                </a:lnTo>
                <a:lnTo>
                  <a:pt x="245382" y="1473419"/>
                </a:lnTo>
                <a:lnTo>
                  <a:pt x="239032" y="1471604"/>
                </a:lnTo>
                <a:lnTo>
                  <a:pt x="232456" y="1469561"/>
                </a:lnTo>
                <a:lnTo>
                  <a:pt x="226106" y="1467518"/>
                </a:lnTo>
                <a:lnTo>
                  <a:pt x="219756" y="1465248"/>
                </a:lnTo>
                <a:lnTo>
                  <a:pt x="213632" y="1462525"/>
                </a:lnTo>
                <a:lnTo>
                  <a:pt x="207282" y="1460028"/>
                </a:lnTo>
                <a:lnTo>
                  <a:pt x="201159" y="1457304"/>
                </a:lnTo>
                <a:lnTo>
                  <a:pt x="188459" y="1451403"/>
                </a:lnTo>
                <a:lnTo>
                  <a:pt x="176213" y="1444594"/>
                </a:lnTo>
                <a:lnTo>
                  <a:pt x="164193" y="1437558"/>
                </a:lnTo>
                <a:lnTo>
                  <a:pt x="152400" y="1429841"/>
                </a:lnTo>
                <a:lnTo>
                  <a:pt x="140834" y="1421443"/>
                </a:lnTo>
                <a:lnTo>
                  <a:pt x="135164" y="1416903"/>
                </a:lnTo>
                <a:lnTo>
                  <a:pt x="129495" y="1412591"/>
                </a:lnTo>
                <a:lnTo>
                  <a:pt x="123825" y="1407824"/>
                </a:lnTo>
                <a:lnTo>
                  <a:pt x="118382" y="1403285"/>
                </a:lnTo>
                <a:lnTo>
                  <a:pt x="112939" y="1398065"/>
                </a:lnTo>
                <a:lnTo>
                  <a:pt x="107723" y="1392844"/>
                </a:lnTo>
                <a:lnTo>
                  <a:pt x="102280" y="1387851"/>
                </a:lnTo>
                <a:lnTo>
                  <a:pt x="97291" y="1382404"/>
                </a:lnTo>
                <a:lnTo>
                  <a:pt x="92075" y="1376729"/>
                </a:lnTo>
                <a:lnTo>
                  <a:pt x="87313" y="1371055"/>
                </a:lnTo>
                <a:lnTo>
                  <a:pt x="82097" y="1365608"/>
                </a:lnTo>
                <a:lnTo>
                  <a:pt x="77561" y="1359706"/>
                </a:lnTo>
                <a:lnTo>
                  <a:pt x="72572" y="1353578"/>
                </a:lnTo>
                <a:lnTo>
                  <a:pt x="68036" y="1347450"/>
                </a:lnTo>
                <a:lnTo>
                  <a:pt x="63500" y="1340868"/>
                </a:lnTo>
                <a:lnTo>
                  <a:pt x="58964" y="1334513"/>
                </a:lnTo>
                <a:lnTo>
                  <a:pt x="54882" y="1327930"/>
                </a:lnTo>
                <a:lnTo>
                  <a:pt x="50573" y="1321575"/>
                </a:lnTo>
                <a:lnTo>
                  <a:pt x="46718" y="1314766"/>
                </a:lnTo>
                <a:lnTo>
                  <a:pt x="42863" y="1308184"/>
                </a:lnTo>
                <a:lnTo>
                  <a:pt x="39461" y="1301148"/>
                </a:lnTo>
                <a:lnTo>
                  <a:pt x="36059" y="1294566"/>
                </a:lnTo>
                <a:lnTo>
                  <a:pt x="32657" y="1287983"/>
                </a:lnTo>
                <a:lnTo>
                  <a:pt x="29482" y="1280947"/>
                </a:lnTo>
                <a:lnTo>
                  <a:pt x="26534" y="1274138"/>
                </a:lnTo>
                <a:lnTo>
                  <a:pt x="23813" y="1267102"/>
                </a:lnTo>
                <a:lnTo>
                  <a:pt x="20864" y="1260293"/>
                </a:lnTo>
                <a:lnTo>
                  <a:pt x="18597" y="1253257"/>
                </a:lnTo>
                <a:lnTo>
                  <a:pt x="16329" y="1246448"/>
                </a:lnTo>
                <a:lnTo>
                  <a:pt x="14061" y="1239411"/>
                </a:lnTo>
                <a:lnTo>
                  <a:pt x="12020" y="1232602"/>
                </a:lnTo>
                <a:lnTo>
                  <a:pt x="10205" y="1225793"/>
                </a:lnTo>
                <a:lnTo>
                  <a:pt x="6804" y="1211948"/>
                </a:lnTo>
                <a:lnTo>
                  <a:pt x="4309" y="1197876"/>
                </a:lnTo>
                <a:lnTo>
                  <a:pt x="2268" y="1184030"/>
                </a:lnTo>
                <a:lnTo>
                  <a:pt x="680" y="1170185"/>
                </a:lnTo>
                <a:lnTo>
                  <a:pt x="0" y="1156340"/>
                </a:lnTo>
                <a:lnTo>
                  <a:pt x="0" y="1149531"/>
                </a:lnTo>
                <a:lnTo>
                  <a:pt x="0" y="1142721"/>
                </a:lnTo>
                <a:lnTo>
                  <a:pt x="0" y="1136139"/>
                </a:lnTo>
                <a:lnTo>
                  <a:pt x="454" y="1129103"/>
                </a:lnTo>
                <a:lnTo>
                  <a:pt x="680" y="1122521"/>
                </a:lnTo>
                <a:lnTo>
                  <a:pt x="1588" y="1115712"/>
                </a:lnTo>
                <a:lnTo>
                  <a:pt x="2268" y="1109130"/>
                </a:lnTo>
                <a:lnTo>
                  <a:pt x="2948" y="1102774"/>
                </a:lnTo>
                <a:lnTo>
                  <a:pt x="4309" y="1096192"/>
                </a:lnTo>
                <a:lnTo>
                  <a:pt x="5443" y="1089610"/>
                </a:lnTo>
                <a:lnTo>
                  <a:pt x="6804" y="1083255"/>
                </a:lnTo>
                <a:lnTo>
                  <a:pt x="8391" y="1076900"/>
                </a:lnTo>
                <a:lnTo>
                  <a:pt x="9979" y="1070771"/>
                </a:lnTo>
                <a:lnTo>
                  <a:pt x="11793" y="1064643"/>
                </a:lnTo>
                <a:lnTo>
                  <a:pt x="13834" y="1058515"/>
                </a:lnTo>
                <a:lnTo>
                  <a:pt x="15875" y="1052387"/>
                </a:lnTo>
                <a:lnTo>
                  <a:pt x="18143" y="1046032"/>
                </a:lnTo>
                <a:lnTo>
                  <a:pt x="20638" y="1040357"/>
                </a:lnTo>
                <a:lnTo>
                  <a:pt x="23132" y="1034683"/>
                </a:lnTo>
                <a:lnTo>
                  <a:pt x="25854" y="1028782"/>
                </a:lnTo>
                <a:lnTo>
                  <a:pt x="28575" y="1023107"/>
                </a:lnTo>
                <a:lnTo>
                  <a:pt x="31750" y="1017433"/>
                </a:lnTo>
                <a:lnTo>
                  <a:pt x="34925" y="1011986"/>
                </a:lnTo>
                <a:lnTo>
                  <a:pt x="38327" y="1006765"/>
                </a:lnTo>
                <a:lnTo>
                  <a:pt x="41729" y="1001545"/>
                </a:lnTo>
                <a:lnTo>
                  <a:pt x="45357" y="996098"/>
                </a:lnTo>
                <a:lnTo>
                  <a:pt x="48986" y="991331"/>
                </a:lnTo>
                <a:lnTo>
                  <a:pt x="52841" y="986111"/>
                </a:lnTo>
                <a:lnTo>
                  <a:pt x="56923" y="981345"/>
                </a:lnTo>
                <a:lnTo>
                  <a:pt x="61005" y="976805"/>
                </a:lnTo>
                <a:lnTo>
                  <a:pt x="65541" y="972039"/>
                </a:lnTo>
                <a:lnTo>
                  <a:pt x="69850" y="967499"/>
                </a:lnTo>
                <a:lnTo>
                  <a:pt x="74386" y="963187"/>
                </a:lnTo>
                <a:lnTo>
                  <a:pt x="79375" y="959101"/>
                </a:lnTo>
                <a:lnTo>
                  <a:pt x="84138" y="955016"/>
                </a:lnTo>
                <a:lnTo>
                  <a:pt x="89354" y="950930"/>
                </a:lnTo>
                <a:lnTo>
                  <a:pt x="94343" y="947072"/>
                </a:lnTo>
                <a:lnTo>
                  <a:pt x="99786" y="943440"/>
                </a:lnTo>
                <a:lnTo>
                  <a:pt x="106136" y="939355"/>
                </a:lnTo>
                <a:lnTo>
                  <a:pt x="112713" y="935496"/>
                </a:lnTo>
                <a:lnTo>
                  <a:pt x="119516" y="931865"/>
                </a:lnTo>
                <a:lnTo>
                  <a:pt x="126093" y="928687"/>
                </a:lnTo>
                <a:close/>
                <a:moveTo>
                  <a:pt x="418991" y="400883"/>
                </a:moveTo>
                <a:lnTo>
                  <a:pt x="418121" y="401410"/>
                </a:lnTo>
                <a:lnTo>
                  <a:pt x="410633" y="406173"/>
                </a:lnTo>
                <a:lnTo>
                  <a:pt x="403598" y="410935"/>
                </a:lnTo>
                <a:lnTo>
                  <a:pt x="395429" y="417058"/>
                </a:lnTo>
                <a:lnTo>
                  <a:pt x="387487" y="423635"/>
                </a:lnTo>
                <a:lnTo>
                  <a:pt x="379771" y="429985"/>
                </a:lnTo>
                <a:lnTo>
                  <a:pt x="372283" y="436789"/>
                </a:lnTo>
                <a:lnTo>
                  <a:pt x="364794" y="444046"/>
                </a:lnTo>
                <a:lnTo>
                  <a:pt x="357987" y="451530"/>
                </a:lnTo>
                <a:lnTo>
                  <a:pt x="351179" y="458787"/>
                </a:lnTo>
                <a:lnTo>
                  <a:pt x="344825" y="466724"/>
                </a:lnTo>
                <a:lnTo>
                  <a:pt x="338925" y="474662"/>
                </a:lnTo>
                <a:lnTo>
                  <a:pt x="333025" y="483053"/>
                </a:lnTo>
                <a:lnTo>
                  <a:pt x="327579" y="491444"/>
                </a:lnTo>
                <a:lnTo>
                  <a:pt x="322133" y="500062"/>
                </a:lnTo>
                <a:lnTo>
                  <a:pt x="316914" y="508680"/>
                </a:lnTo>
                <a:lnTo>
                  <a:pt x="312149" y="517978"/>
                </a:lnTo>
                <a:lnTo>
                  <a:pt x="307610" y="527276"/>
                </a:lnTo>
                <a:lnTo>
                  <a:pt x="303526" y="536348"/>
                </a:lnTo>
                <a:lnTo>
                  <a:pt x="299214" y="546099"/>
                </a:lnTo>
                <a:lnTo>
                  <a:pt x="295583" y="555851"/>
                </a:lnTo>
                <a:lnTo>
                  <a:pt x="292180" y="565830"/>
                </a:lnTo>
                <a:lnTo>
                  <a:pt x="288776" y="575808"/>
                </a:lnTo>
                <a:lnTo>
                  <a:pt x="285826" y="586014"/>
                </a:lnTo>
                <a:lnTo>
                  <a:pt x="283103" y="596673"/>
                </a:lnTo>
                <a:lnTo>
                  <a:pt x="280607" y="607105"/>
                </a:lnTo>
                <a:lnTo>
                  <a:pt x="278564" y="617764"/>
                </a:lnTo>
                <a:lnTo>
                  <a:pt x="276522" y="628649"/>
                </a:lnTo>
                <a:lnTo>
                  <a:pt x="274934" y="639535"/>
                </a:lnTo>
                <a:lnTo>
                  <a:pt x="273572" y="650648"/>
                </a:lnTo>
                <a:lnTo>
                  <a:pt x="272437" y="661760"/>
                </a:lnTo>
                <a:lnTo>
                  <a:pt x="271303" y="673099"/>
                </a:lnTo>
                <a:lnTo>
                  <a:pt x="270849" y="684665"/>
                </a:lnTo>
                <a:lnTo>
                  <a:pt x="270622" y="696005"/>
                </a:lnTo>
                <a:lnTo>
                  <a:pt x="270395" y="707571"/>
                </a:lnTo>
                <a:lnTo>
                  <a:pt x="270622" y="719364"/>
                </a:lnTo>
                <a:lnTo>
                  <a:pt x="271076" y="731157"/>
                </a:lnTo>
                <a:lnTo>
                  <a:pt x="271757" y="743176"/>
                </a:lnTo>
                <a:lnTo>
                  <a:pt x="272664" y="754969"/>
                </a:lnTo>
                <a:lnTo>
                  <a:pt x="274026" y="766989"/>
                </a:lnTo>
                <a:lnTo>
                  <a:pt x="275614" y="779008"/>
                </a:lnTo>
                <a:lnTo>
                  <a:pt x="277203" y="791255"/>
                </a:lnTo>
                <a:lnTo>
                  <a:pt x="279245" y="803501"/>
                </a:lnTo>
                <a:lnTo>
                  <a:pt x="281287" y="815521"/>
                </a:lnTo>
                <a:lnTo>
                  <a:pt x="284010" y="827994"/>
                </a:lnTo>
                <a:lnTo>
                  <a:pt x="286733" y="840467"/>
                </a:lnTo>
                <a:lnTo>
                  <a:pt x="289910" y="852714"/>
                </a:lnTo>
                <a:lnTo>
                  <a:pt x="293087" y="864960"/>
                </a:lnTo>
                <a:lnTo>
                  <a:pt x="296718" y="877660"/>
                </a:lnTo>
                <a:lnTo>
                  <a:pt x="300576" y="889906"/>
                </a:lnTo>
                <a:lnTo>
                  <a:pt x="304660" y="902380"/>
                </a:lnTo>
                <a:lnTo>
                  <a:pt x="308972" y="914853"/>
                </a:lnTo>
                <a:lnTo>
                  <a:pt x="313964" y="927099"/>
                </a:lnTo>
                <a:lnTo>
                  <a:pt x="318729" y="939800"/>
                </a:lnTo>
                <a:lnTo>
                  <a:pt x="323949" y="952046"/>
                </a:lnTo>
                <a:lnTo>
                  <a:pt x="329168" y="964519"/>
                </a:lnTo>
                <a:lnTo>
                  <a:pt x="334841" y="976766"/>
                </a:lnTo>
                <a:lnTo>
                  <a:pt x="340741" y="989466"/>
                </a:lnTo>
                <a:lnTo>
                  <a:pt x="347095" y="1001712"/>
                </a:lnTo>
                <a:lnTo>
                  <a:pt x="353675" y="1013959"/>
                </a:lnTo>
                <a:lnTo>
                  <a:pt x="360256" y="1026205"/>
                </a:lnTo>
                <a:lnTo>
                  <a:pt x="367518" y="1038225"/>
                </a:lnTo>
                <a:lnTo>
                  <a:pt x="374552" y="1050471"/>
                </a:lnTo>
                <a:lnTo>
                  <a:pt x="382041" y="1062491"/>
                </a:lnTo>
                <a:lnTo>
                  <a:pt x="389983" y="1074510"/>
                </a:lnTo>
                <a:lnTo>
                  <a:pt x="397925" y="1086757"/>
                </a:lnTo>
                <a:lnTo>
                  <a:pt x="406321" y="1098323"/>
                </a:lnTo>
                <a:lnTo>
                  <a:pt x="414717" y="1110116"/>
                </a:lnTo>
                <a:lnTo>
                  <a:pt x="423567" y="1121682"/>
                </a:lnTo>
                <a:lnTo>
                  <a:pt x="432190" y="1133021"/>
                </a:lnTo>
                <a:lnTo>
                  <a:pt x="441040" y="1143907"/>
                </a:lnTo>
                <a:lnTo>
                  <a:pt x="450344" y="1155019"/>
                </a:lnTo>
                <a:lnTo>
                  <a:pt x="459648" y="1165451"/>
                </a:lnTo>
                <a:lnTo>
                  <a:pt x="468951" y="1175884"/>
                </a:lnTo>
                <a:lnTo>
                  <a:pt x="478482" y="1185862"/>
                </a:lnTo>
                <a:lnTo>
                  <a:pt x="488013" y="1195841"/>
                </a:lnTo>
                <a:lnTo>
                  <a:pt x="497770" y="1205593"/>
                </a:lnTo>
                <a:lnTo>
                  <a:pt x="507755" y="1214891"/>
                </a:lnTo>
                <a:lnTo>
                  <a:pt x="517740" y="1223962"/>
                </a:lnTo>
                <a:lnTo>
                  <a:pt x="527724" y="1233034"/>
                </a:lnTo>
                <a:lnTo>
                  <a:pt x="537936" y="1241651"/>
                </a:lnTo>
                <a:lnTo>
                  <a:pt x="548147" y="1250269"/>
                </a:lnTo>
                <a:lnTo>
                  <a:pt x="558358" y="1258434"/>
                </a:lnTo>
                <a:lnTo>
                  <a:pt x="568797" y="1266371"/>
                </a:lnTo>
                <a:lnTo>
                  <a:pt x="579462" y="1274082"/>
                </a:lnTo>
                <a:lnTo>
                  <a:pt x="589901" y="1281339"/>
                </a:lnTo>
                <a:lnTo>
                  <a:pt x="600566" y="1288823"/>
                </a:lnTo>
                <a:lnTo>
                  <a:pt x="611231" y="1295626"/>
                </a:lnTo>
                <a:lnTo>
                  <a:pt x="621896" y="1302430"/>
                </a:lnTo>
                <a:lnTo>
                  <a:pt x="622512" y="1302797"/>
                </a:lnTo>
                <a:lnTo>
                  <a:pt x="612180" y="1296195"/>
                </a:lnTo>
                <a:lnTo>
                  <a:pt x="601518" y="1289382"/>
                </a:lnTo>
                <a:lnTo>
                  <a:pt x="590856" y="1281888"/>
                </a:lnTo>
                <a:lnTo>
                  <a:pt x="580422" y="1274621"/>
                </a:lnTo>
                <a:lnTo>
                  <a:pt x="569760" y="1266900"/>
                </a:lnTo>
                <a:lnTo>
                  <a:pt x="559325" y="1258952"/>
                </a:lnTo>
                <a:lnTo>
                  <a:pt x="549118" y="1250777"/>
                </a:lnTo>
                <a:lnTo>
                  <a:pt x="538910" y="1242148"/>
                </a:lnTo>
                <a:lnTo>
                  <a:pt x="528702" y="1233519"/>
                </a:lnTo>
                <a:lnTo>
                  <a:pt x="518721" y="1224435"/>
                </a:lnTo>
                <a:lnTo>
                  <a:pt x="508740" y="1215352"/>
                </a:lnTo>
                <a:lnTo>
                  <a:pt x="498759" y="1206041"/>
                </a:lnTo>
                <a:lnTo>
                  <a:pt x="489005" y="1196276"/>
                </a:lnTo>
                <a:lnTo>
                  <a:pt x="479477" y="1186284"/>
                </a:lnTo>
                <a:lnTo>
                  <a:pt x="469950" y="1176293"/>
                </a:lnTo>
                <a:lnTo>
                  <a:pt x="460649" y="1165847"/>
                </a:lnTo>
                <a:lnTo>
                  <a:pt x="451349" y="1155401"/>
                </a:lnTo>
                <a:lnTo>
                  <a:pt x="442048" y="1144273"/>
                </a:lnTo>
                <a:lnTo>
                  <a:pt x="433201" y="1133373"/>
                </a:lnTo>
                <a:lnTo>
                  <a:pt x="424581" y="1122019"/>
                </a:lnTo>
                <a:lnTo>
                  <a:pt x="415735" y="1110437"/>
                </a:lnTo>
                <a:lnTo>
                  <a:pt x="407341" y="1098629"/>
                </a:lnTo>
                <a:lnTo>
                  <a:pt x="398948" y="1087047"/>
                </a:lnTo>
                <a:lnTo>
                  <a:pt x="391009" y="1074785"/>
                </a:lnTo>
                <a:lnTo>
                  <a:pt x="383069" y="1062749"/>
                </a:lnTo>
                <a:lnTo>
                  <a:pt x="375584" y="1050714"/>
                </a:lnTo>
                <a:lnTo>
                  <a:pt x="368552" y="1038451"/>
                </a:lnTo>
                <a:lnTo>
                  <a:pt x="361293" y="1026415"/>
                </a:lnTo>
                <a:lnTo>
                  <a:pt x="354714" y="1014153"/>
                </a:lnTo>
                <a:lnTo>
                  <a:pt x="348136" y="1001890"/>
                </a:lnTo>
                <a:lnTo>
                  <a:pt x="341784" y="989627"/>
                </a:lnTo>
                <a:lnTo>
                  <a:pt x="335886" y="976910"/>
                </a:lnTo>
                <a:lnTo>
                  <a:pt x="330215" y="964648"/>
                </a:lnTo>
                <a:lnTo>
                  <a:pt x="324998" y="952158"/>
                </a:lnTo>
                <a:lnTo>
                  <a:pt x="319781" y="939895"/>
                </a:lnTo>
                <a:lnTo>
                  <a:pt x="315017" y="927178"/>
                </a:lnTo>
                <a:lnTo>
                  <a:pt x="310026" y="914915"/>
                </a:lnTo>
                <a:lnTo>
                  <a:pt x="305716" y="902425"/>
                </a:lnTo>
                <a:lnTo>
                  <a:pt x="301633" y="889936"/>
                </a:lnTo>
                <a:lnTo>
                  <a:pt x="297777" y="877673"/>
                </a:lnTo>
                <a:lnTo>
                  <a:pt x="294147" y="864956"/>
                </a:lnTo>
                <a:lnTo>
                  <a:pt x="290972" y="852693"/>
                </a:lnTo>
                <a:lnTo>
                  <a:pt x="287796" y="840431"/>
                </a:lnTo>
                <a:lnTo>
                  <a:pt x="285074" y="827941"/>
                </a:lnTo>
                <a:lnTo>
                  <a:pt x="282352" y="815451"/>
                </a:lnTo>
                <a:lnTo>
                  <a:pt x="280310" y="803415"/>
                </a:lnTo>
                <a:lnTo>
                  <a:pt x="278269" y="791153"/>
                </a:lnTo>
                <a:lnTo>
                  <a:pt x="276681" y="778890"/>
                </a:lnTo>
                <a:lnTo>
                  <a:pt x="275093" y="766854"/>
                </a:lnTo>
                <a:lnTo>
                  <a:pt x="273732" y="754819"/>
                </a:lnTo>
                <a:lnTo>
                  <a:pt x="272824" y="743010"/>
                </a:lnTo>
                <a:lnTo>
                  <a:pt x="272144" y="730975"/>
                </a:lnTo>
                <a:lnTo>
                  <a:pt x="271690" y="719166"/>
                </a:lnTo>
                <a:lnTo>
                  <a:pt x="271463" y="707358"/>
                </a:lnTo>
                <a:lnTo>
                  <a:pt x="271690" y="695776"/>
                </a:lnTo>
                <a:lnTo>
                  <a:pt x="271917" y="684422"/>
                </a:lnTo>
                <a:lnTo>
                  <a:pt x="272371" y="672840"/>
                </a:lnTo>
                <a:lnTo>
                  <a:pt x="273505" y="661486"/>
                </a:lnTo>
                <a:lnTo>
                  <a:pt x="274639" y="650359"/>
                </a:lnTo>
                <a:lnTo>
                  <a:pt x="276000" y="639232"/>
                </a:lnTo>
                <a:lnTo>
                  <a:pt x="277588" y="628331"/>
                </a:lnTo>
                <a:lnTo>
                  <a:pt x="279630" y="617431"/>
                </a:lnTo>
                <a:lnTo>
                  <a:pt x="281671" y="606758"/>
                </a:lnTo>
                <a:lnTo>
                  <a:pt x="284166" y="596312"/>
                </a:lnTo>
                <a:lnTo>
                  <a:pt x="286888" y="585639"/>
                </a:lnTo>
                <a:lnTo>
                  <a:pt x="289837" y="575420"/>
                </a:lnTo>
                <a:lnTo>
                  <a:pt x="293240" y="565428"/>
                </a:lnTo>
                <a:lnTo>
                  <a:pt x="296643" y="555436"/>
                </a:lnTo>
                <a:lnTo>
                  <a:pt x="300272" y="545672"/>
                </a:lnTo>
                <a:lnTo>
                  <a:pt x="304582" y="535907"/>
                </a:lnTo>
                <a:lnTo>
                  <a:pt x="308665" y="526823"/>
                </a:lnTo>
                <a:lnTo>
                  <a:pt x="313202" y="517513"/>
                </a:lnTo>
                <a:lnTo>
                  <a:pt x="317966" y="508202"/>
                </a:lnTo>
                <a:lnTo>
                  <a:pt x="323183" y="499573"/>
                </a:lnTo>
                <a:lnTo>
                  <a:pt x="328627" y="490944"/>
                </a:lnTo>
                <a:lnTo>
                  <a:pt x="334072" y="482542"/>
                </a:lnTo>
                <a:lnTo>
                  <a:pt x="339969" y="474139"/>
                </a:lnTo>
                <a:lnTo>
                  <a:pt x="345867" y="466191"/>
                </a:lnTo>
                <a:lnTo>
                  <a:pt x="352219" y="458243"/>
                </a:lnTo>
                <a:lnTo>
                  <a:pt x="359024" y="450976"/>
                </a:lnTo>
                <a:lnTo>
                  <a:pt x="365829" y="443483"/>
                </a:lnTo>
                <a:lnTo>
                  <a:pt x="373315" y="436216"/>
                </a:lnTo>
                <a:lnTo>
                  <a:pt x="380801" y="429403"/>
                </a:lnTo>
                <a:lnTo>
                  <a:pt x="388514" y="423045"/>
                </a:lnTo>
                <a:lnTo>
                  <a:pt x="396453" y="416459"/>
                </a:lnTo>
                <a:lnTo>
                  <a:pt x="404619" y="410328"/>
                </a:lnTo>
                <a:lnTo>
                  <a:pt x="411651" y="405559"/>
                </a:lnTo>
                <a:lnTo>
                  <a:pt x="418991" y="400883"/>
                </a:lnTo>
                <a:close/>
                <a:moveTo>
                  <a:pt x="1336999" y="252412"/>
                </a:moveTo>
                <a:lnTo>
                  <a:pt x="1344943" y="252638"/>
                </a:lnTo>
                <a:lnTo>
                  <a:pt x="1352660" y="253092"/>
                </a:lnTo>
                <a:lnTo>
                  <a:pt x="1360603" y="254224"/>
                </a:lnTo>
                <a:lnTo>
                  <a:pt x="1368547" y="255357"/>
                </a:lnTo>
                <a:lnTo>
                  <a:pt x="1376264" y="256943"/>
                </a:lnTo>
                <a:lnTo>
                  <a:pt x="1383981" y="258982"/>
                </a:lnTo>
                <a:lnTo>
                  <a:pt x="1391243" y="261475"/>
                </a:lnTo>
                <a:lnTo>
                  <a:pt x="1398733" y="264420"/>
                </a:lnTo>
                <a:lnTo>
                  <a:pt x="1406223" y="267365"/>
                </a:lnTo>
                <a:lnTo>
                  <a:pt x="1413259" y="270990"/>
                </a:lnTo>
                <a:lnTo>
                  <a:pt x="1420295" y="274842"/>
                </a:lnTo>
                <a:lnTo>
                  <a:pt x="1427104" y="279147"/>
                </a:lnTo>
                <a:lnTo>
                  <a:pt x="1433913" y="283905"/>
                </a:lnTo>
                <a:lnTo>
                  <a:pt x="1440268" y="288663"/>
                </a:lnTo>
                <a:lnTo>
                  <a:pt x="1446396" y="293874"/>
                </a:lnTo>
                <a:lnTo>
                  <a:pt x="1452524" y="299764"/>
                </a:lnTo>
                <a:lnTo>
                  <a:pt x="1458425" y="305428"/>
                </a:lnTo>
                <a:lnTo>
                  <a:pt x="1463872" y="311999"/>
                </a:lnTo>
                <a:lnTo>
                  <a:pt x="1469092" y="318569"/>
                </a:lnTo>
                <a:lnTo>
                  <a:pt x="1474086" y="325593"/>
                </a:lnTo>
                <a:lnTo>
                  <a:pt x="1478398" y="332390"/>
                </a:lnTo>
                <a:lnTo>
                  <a:pt x="1482483" y="339867"/>
                </a:lnTo>
                <a:lnTo>
                  <a:pt x="1486342" y="346890"/>
                </a:lnTo>
                <a:lnTo>
                  <a:pt x="1489746" y="354593"/>
                </a:lnTo>
                <a:lnTo>
                  <a:pt x="1492470" y="362070"/>
                </a:lnTo>
                <a:lnTo>
                  <a:pt x="1494966" y="369773"/>
                </a:lnTo>
                <a:lnTo>
                  <a:pt x="1497009" y="377703"/>
                </a:lnTo>
                <a:lnTo>
                  <a:pt x="1498825" y="385407"/>
                </a:lnTo>
                <a:lnTo>
                  <a:pt x="1500186" y="393336"/>
                </a:lnTo>
                <a:lnTo>
                  <a:pt x="1500867" y="401266"/>
                </a:lnTo>
                <a:lnTo>
                  <a:pt x="1501775" y="409196"/>
                </a:lnTo>
                <a:lnTo>
                  <a:pt x="1501775" y="416899"/>
                </a:lnTo>
                <a:lnTo>
                  <a:pt x="1501775" y="424829"/>
                </a:lnTo>
                <a:lnTo>
                  <a:pt x="1500867" y="432532"/>
                </a:lnTo>
                <a:lnTo>
                  <a:pt x="1500186" y="440462"/>
                </a:lnTo>
                <a:lnTo>
                  <a:pt x="1498598" y="448165"/>
                </a:lnTo>
                <a:lnTo>
                  <a:pt x="1497009" y="456095"/>
                </a:lnTo>
                <a:lnTo>
                  <a:pt x="1494966" y="463572"/>
                </a:lnTo>
                <a:lnTo>
                  <a:pt x="1492470" y="471275"/>
                </a:lnTo>
                <a:lnTo>
                  <a:pt x="1489746" y="478525"/>
                </a:lnTo>
                <a:lnTo>
                  <a:pt x="1486569" y="485776"/>
                </a:lnTo>
                <a:lnTo>
                  <a:pt x="1482937" y="493026"/>
                </a:lnTo>
                <a:lnTo>
                  <a:pt x="1479079" y="500049"/>
                </a:lnTo>
                <a:lnTo>
                  <a:pt x="1474993" y="506846"/>
                </a:lnTo>
                <a:lnTo>
                  <a:pt x="1470454" y="513417"/>
                </a:lnTo>
                <a:lnTo>
                  <a:pt x="1465234" y="519987"/>
                </a:lnTo>
                <a:lnTo>
                  <a:pt x="1460241" y="526104"/>
                </a:lnTo>
                <a:lnTo>
                  <a:pt x="1454567" y="532222"/>
                </a:lnTo>
                <a:lnTo>
                  <a:pt x="1448439" y="537886"/>
                </a:lnTo>
                <a:lnTo>
                  <a:pt x="1442311" y="543550"/>
                </a:lnTo>
                <a:lnTo>
                  <a:pt x="1435502" y="548761"/>
                </a:lnTo>
                <a:lnTo>
                  <a:pt x="1430508" y="552160"/>
                </a:lnTo>
                <a:lnTo>
                  <a:pt x="1425515" y="555558"/>
                </a:lnTo>
                <a:lnTo>
                  <a:pt x="1420522" y="558730"/>
                </a:lnTo>
                <a:lnTo>
                  <a:pt x="1415075" y="561675"/>
                </a:lnTo>
                <a:lnTo>
                  <a:pt x="1410082" y="564168"/>
                </a:lnTo>
                <a:lnTo>
                  <a:pt x="1404634" y="566886"/>
                </a:lnTo>
                <a:lnTo>
                  <a:pt x="1399187" y="569152"/>
                </a:lnTo>
                <a:lnTo>
                  <a:pt x="1393967" y="571191"/>
                </a:lnTo>
                <a:lnTo>
                  <a:pt x="1388293" y="573230"/>
                </a:lnTo>
                <a:lnTo>
                  <a:pt x="1382846" y="575043"/>
                </a:lnTo>
                <a:lnTo>
                  <a:pt x="1377172" y="576402"/>
                </a:lnTo>
                <a:lnTo>
                  <a:pt x="1371498" y="577762"/>
                </a:lnTo>
                <a:lnTo>
                  <a:pt x="1366050" y="578894"/>
                </a:lnTo>
                <a:lnTo>
                  <a:pt x="1360376" y="579574"/>
                </a:lnTo>
                <a:lnTo>
                  <a:pt x="1354702" y="580480"/>
                </a:lnTo>
                <a:lnTo>
                  <a:pt x="1349028" y="580934"/>
                </a:lnTo>
                <a:lnTo>
                  <a:pt x="1343354" y="581160"/>
                </a:lnTo>
                <a:lnTo>
                  <a:pt x="1337680" y="581387"/>
                </a:lnTo>
                <a:lnTo>
                  <a:pt x="1332006" y="581387"/>
                </a:lnTo>
                <a:lnTo>
                  <a:pt x="1326332" y="580934"/>
                </a:lnTo>
                <a:lnTo>
                  <a:pt x="1320658" y="580707"/>
                </a:lnTo>
                <a:lnTo>
                  <a:pt x="1314983" y="579801"/>
                </a:lnTo>
                <a:lnTo>
                  <a:pt x="1309309" y="579121"/>
                </a:lnTo>
                <a:lnTo>
                  <a:pt x="1304089" y="577988"/>
                </a:lnTo>
                <a:lnTo>
                  <a:pt x="1298415" y="576855"/>
                </a:lnTo>
                <a:lnTo>
                  <a:pt x="1292968" y="575269"/>
                </a:lnTo>
                <a:lnTo>
                  <a:pt x="1287294" y="573683"/>
                </a:lnTo>
                <a:lnTo>
                  <a:pt x="1282074" y="571871"/>
                </a:lnTo>
                <a:lnTo>
                  <a:pt x="1276626" y="569832"/>
                </a:lnTo>
                <a:lnTo>
                  <a:pt x="1271406" y="567793"/>
                </a:lnTo>
                <a:lnTo>
                  <a:pt x="1266413" y="565527"/>
                </a:lnTo>
                <a:lnTo>
                  <a:pt x="1261193" y="563035"/>
                </a:lnTo>
                <a:lnTo>
                  <a:pt x="753246" y="941401"/>
                </a:lnTo>
                <a:lnTo>
                  <a:pt x="750296" y="943667"/>
                </a:lnTo>
                <a:lnTo>
                  <a:pt x="747118" y="945480"/>
                </a:lnTo>
                <a:lnTo>
                  <a:pt x="743941" y="947292"/>
                </a:lnTo>
                <a:lnTo>
                  <a:pt x="740990" y="949105"/>
                </a:lnTo>
                <a:lnTo>
                  <a:pt x="737586" y="950238"/>
                </a:lnTo>
                <a:lnTo>
                  <a:pt x="734181" y="951597"/>
                </a:lnTo>
                <a:lnTo>
                  <a:pt x="731004" y="952956"/>
                </a:lnTo>
                <a:lnTo>
                  <a:pt x="727599" y="953636"/>
                </a:lnTo>
                <a:lnTo>
                  <a:pt x="723968" y="954316"/>
                </a:lnTo>
                <a:lnTo>
                  <a:pt x="720790" y="954995"/>
                </a:lnTo>
                <a:lnTo>
                  <a:pt x="717159" y="955449"/>
                </a:lnTo>
                <a:lnTo>
                  <a:pt x="713754" y="955675"/>
                </a:lnTo>
                <a:lnTo>
                  <a:pt x="710123" y="955675"/>
                </a:lnTo>
                <a:lnTo>
                  <a:pt x="706945" y="955675"/>
                </a:lnTo>
                <a:lnTo>
                  <a:pt x="703314" y="955449"/>
                </a:lnTo>
                <a:lnTo>
                  <a:pt x="699910" y="954995"/>
                </a:lnTo>
                <a:lnTo>
                  <a:pt x="696505" y="954316"/>
                </a:lnTo>
                <a:lnTo>
                  <a:pt x="693101" y="953636"/>
                </a:lnTo>
                <a:lnTo>
                  <a:pt x="689696" y="952956"/>
                </a:lnTo>
                <a:lnTo>
                  <a:pt x="686519" y="951824"/>
                </a:lnTo>
                <a:lnTo>
                  <a:pt x="683341" y="950691"/>
                </a:lnTo>
                <a:lnTo>
                  <a:pt x="679937" y="949105"/>
                </a:lnTo>
                <a:lnTo>
                  <a:pt x="676986" y="947519"/>
                </a:lnTo>
                <a:lnTo>
                  <a:pt x="673809" y="945933"/>
                </a:lnTo>
                <a:lnTo>
                  <a:pt x="671085" y="944120"/>
                </a:lnTo>
                <a:lnTo>
                  <a:pt x="667908" y="942081"/>
                </a:lnTo>
                <a:lnTo>
                  <a:pt x="665184" y="939815"/>
                </a:lnTo>
                <a:lnTo>
                  <a:pt x="662460" y="937550"/>
                </a:lnTo>
                <a:lnTo>
                  <a:pt x="659737" y="935284"/>
                </a:lnTo>
                <a:lnTo>
                  <a:pt x="657240" y="932792"/>
                </a:lnTo>
                <a:lnTo>
                  <a:pt x="654971" y="929847"/>
                </a:lnTo>
                <a:lnTo>
                  <a:pt x="652474" y="926901"/>
                </a:lnTo>
                <a:lnTo>
                  <a:pt x="650431" y="923956"/>
                </a:lnTo>
                <a:lnTo>
                  <a:pt x="648389" y="921010"/>
                </a:lnTo>
                <a:lnTo>
                  <a:pt x="646573" y="917612"/>
                </a:lnTo>
                <a:lnTo>
                  <a:pt x="645211" y="914440"/>
                </a:lnTo>
                <a:lnTo>
                  <a:pt x="643622" y="911268"/>
                </a:lnTo>
                <a:lnTo>
                  <a:pt x="642261" y="907869"/>
                </a:lnTo>
                <a:lnTo>
                  <a:pt x="641353" y="904471"/>
                </a:lnTo>
                <a:lnTo>
                  <a:pt x="640218" y="901299"/>
                </a:lnTo>
                <a:lnTo>
                  <a:pt x="639537" y="897674"/>
                </a:lnTo>
                <a:lnTo>
                  <a:pt x="639083" y="894275"/>
                </a:lnTo>
                <a:lnTo>
                  <a:pt x="638629" y="890877"/>
                </a:lnTo>
                <a:lnTo>
                  <a:pt x="638402" y="887478"/>
                </a:lnTo>
                <a:lnTo>
                  <a:pt x="638175" y="883853"/>
                </a:lnTo>
                <a:lnTo>
                  <a:pt x="638402" y="880455"/>
                </a:lnTo>
                <a:lnTo>
                  <a:pt x="638629" y="877056"/>
                </a:lnTo>
                <a:lnTo>
                  <a:pt x="639083" y="873658"/>
                </a:lnTo>
                <a:lnTo>
                  <a:pt x="639764" y="870259"/>
                </a:lnTo>
                <a:lnTo>
                  <a:pt x="640218" y="867087"/>
                </a:lnTo>
                <a:lnTo>
                  <a:pt x="641353" y="863689"/>
                </a:lnTo>
                <a:lnTo>
                  <a:pt x="642261" y="860290"/>
                </a:lnTo>
                <a:lnTo>
                  <a:pt x="643622" y="857118"/>
                </a:lnTo>
                <a:lnTo>
                  <a:pt x="644984" y="853946"/>
                </a:lnTo>
                <a:lnTo>
                  <a:pt x="646346" y="850548"/>
                </a:lnTo>
                <a:lnTo>
                  <a:pt x="648162" y="847603"/>
                </a:lnTo>
                <a:lnTo>
                  <a:pt x="649977" y="844657"/>
                </a:lnTo>
                <a:lnTo>
                  <a:pt x="652020" y="841712"/>
                </a:lnTo>
                <a:lnTo>
                  <a:pt x="654063" y="838766"/>
                </a:lnTo>
                <a:lnTo>
                  <a:pt x="656332" y="836274"/>
                </a:lnTo>
                <a:lnTo>
                  <a:pt x="659056" y="833555"/>
                </a:lnTo>
                <a:lnTo>
                  <a:pt x="661553" y="831290"/>
                </a:lnTo>
                <a:lnTo>
                  <a:pt x="664276" y="828571"/>
                </a:lnTo>
                <a:lnTo>
                  <a:pt x="667227" y="826305"/>
                </a:lnTo>
                <a:lnTo>
                  <a:pt x="1174946" y="447939"/>
                </a:lnTo>
                <a:lnTo>
                  <a:pt x="1174265" y="442275"/>
                </a:lnTo>
                <a:lnTo>
                  <a:pt x="1173358" y="436611"/>
                </a:lnTo>
                <a:lnTo>
                  <a:pt x="1172677" y="431173"/>
                </a:lnTo>
                <a:lnTo>
                  <a:pt x="1172450" y="425282"/>
                </a:lnTo>
                <a:lnTo>
                  <a:pt x="1172223" y="419618"/>
                </a:lnTo>
                <a:lnTo>
                  <a:pt x="1172223" y="413954"/>
                </a:lnTo>
                <a:lnTo>
                  <a:pt x="1172450" y="408290"/>
                </a:lnTo>
                <a:lnTo>
                  <a:pt x="1172677" y="402626"/>
                </a:lnTo>
                <a:lnTo>
                  <a:pt x="1173358" y="396961"/>
                </a:lnTo>
                <a:lnTo>
                  <a:pt x="1174265" y="391524"/>
                </a:lnTo>
                <a:lnTo>
                  <a:pt x="1175173" y="385860"/>
                </a:lnTo>
                <a:lnTo>
                  <a:pt x="1176308" y="380195"/>
                </a:lnTo>
                <a:lnTo>
                  <a:pt x="1177443" y="374758"/>
                </a:lnTo>
                <a:lnTo>
                  <a:pt x="1179032" y="369094"/>
                </a:lnTo>
                <a:lnTo>
                  <a:pt x="1180847" y="363883"/>
                </a:lnTo>
                <a:lnTo>
                  <a:pt x="1182890" y="358445"/>
                </a:lnTo>
                <a:lnTo>
                  <a:pt x="1184933" y="353461"/>
                </a:lnTo>
                <a:lnTo>
                  <a:pt x="1187202" y="348023"/>
                </a:lnTo>
                <a:lnTo>
                  <a:pt x="1189699" y="342812"/>
                </a:lnTo>
                <a:lnTo>
                  <a:pt x="1192423" y="337828"/>
                </a:lnTo>
                <a:lnTo>
                  <a:pt x="1195146" y="332843"/>
                </a:lnTo>
                <a:lnTo>
                  <a:pt x="1198324" y="328085"/>
                </a:lnTo>
                <a:lnTo>
                  <a:pt x="1201274" y="323101"/>
                </a:lnTo>
                <a:lnTo>
                  <a:pt x="1204906" y="318569"/>
                </a:lnTo>
                <a:lnTo>
                  <a:pt x="1208537" y="314038"/>
                </a:lnTo>
                <a:lnTo>
                  <a:pt x="1212168" y="309280"/>
                </a:lnTo>
                <a:lnTo>
                  <a:pt x="1216254" y="304975"/>
                </a:lnTo>
                <a:lnTo>
                  <a:pt x="1220339" y="300671"/>
                </a:lnTo>
                <a:lnTo>
                  <a:pt x="1224425" y="296592"/>
                </a:lnTo>
                <a:lnTo>
                  <a:pt x="1228964" y="292514"/>
                </a:lnTo>
                <a:lnTo>
                  <a:pt x="1233503" y="288663"/>
                </a:lnTo>
                <a:lnTo>
                  <a:pt x="1238496" y="285037"/>
                </a:lnTo>
                <a:lnTo>
                  <a:pt x="1245305" y="280280"/>
                </a:lnTo>
                <a:lnTo>
                  <a:pt x="1252341" y="275522"/>
                </a:lnTo>
                <a:lnTo>
                  <a:pt x="1259604" y="271443"/>
                </a:lnTo>
                <a:lnTo>
                  <a:pt x="1266867" y="268045"/>
                </a:lnTo>
                <a:lnTo>
                  <a:pt x="1274584" y="264646"/>
                </a:lnTo>
                <a:lnTo>
                  <a:pt x="1282074" y="261475"/>
                </a:lnTo>
                <a:lnTo>
                  <a:pt x="1289563" y="259209"/>
                </a:lnTo>
                <a:lnTo>
                  <a:pt x="1297507" y="256943"/>
                </a:lnTo>
                <a:lnTo>
                  <a:pt x="1305224" y="255357"/>
                </a:lnTo>
                <a:lnTo>
                  <a:pt x="1313168" y="253998"/>
                </a:lnTo>
                <a:lnTo>
                  <a:pt x="1321111" y="253092"/>
                </a:lnTo>
                <a:lnTo>
                  <a:pt x="1329055" y="252638"/>
                </a:lnTo>
                <a:lnTo>
                  <a:pt x="1336999" y="252412"/>
                </a:lnTo>
                <a:close/>
                <a:moveTo>
                  <a:pt x="545651" y="233362"/>
                </a:moveTo>
                <a:lnTo>
                  <a:pt x="557224" y="233589"/>
                </a:lnTo>
                <a:lnTo>
                  <a:pt x="568797" y="234042"/>
                </a:lnTo>
                <a:lnTo>
                  <a:pt x="580370" y="234723"/>
                </a:lnTo>
                <a:lnTo>
                  <a:pt x="592170" y="235403"/>
                </a:lnTo>
                <a:lnTo>
                  <a:pt x="603970" y="236764"/>
                </a:lnTo>
                <a:lnTo>
                  <a:pt x="615770" y="238351"/>
                </a:lnTo>
                <a:lnTo>
                  <a:pt x="627796" y="240165"/>
                </a:lnTo>
                <a:lnTo>
                  <a:pt x="639596" y="242207"/>
                </a:lnTo>
                <a:lnTo>
                  <a:pt x="651623" y="244701"/>
                </a:lnTo>
                <a:lnTo>
                  <a:pt x="663650" y="247196"/>
                </a:lnTo>
                <a:lnTo>
                  <a:pt x="675450" y="250144"/>
                </a:lnTo>
                <a:lnTo>
                  <a:pt x="687477" y="253319"/>
                </a:lnTo>
                <a:lnTo>
                  <a:pt x="699504" y="256721"/>
                </a:lnTo>
                <a:lnTo>
                  <a:pt x="711530" y="260576"/>
                </a:lnTo>
                <a:lnTo>
                  <a:pt x="723557" y="264658"/>
                </a:lnTo>
                <a:lnTo>
                  <a:pt x="735584" y="268740"/>
                </a:lnTo>
                <a:lnTo>
                  <a:pt x="747611" y="273276"/>
                </a:lnTo>
                <a:lnTo>
                  <a:pt x="759638" y="278265"/>
                </a:lnTo>
                <a:lnTo>
                  <a:pt x="771665" y="283255"/>
                </a:lnTo>
                <a:lnTo>
                  <a:pt x="783691" y="288471"/>
                </a:lnTo>
                <a:lnTo>
                  <a:pt x="795718" y="294140"/>
                </a:lnTo>
                <a:lnTo>
                  <a:pt x="807745" y="300037"/>
                </a:lnTo>
                <a:lnTo>
                  <a:pt x="819545" y="306160"/>
                </a:lnTo>
                <a:lnTo>
                  <a:pt x="831572" y="312510"/>
                </a:lnTo>
                <a:lnTo>
                  <a:pt x="843372" y="319087"/>
                </a:lnTo>
                <a:lnTo>
                  <a:pt x="855172" y="326117"/>
                </a:lnTo>
                <a:lnTo>
                  <a:pt x="866972" y="333148"/>
                </a:lnTo>
                <a:lnTo>
                  <a:pt x="878772" y="340405"/>
                </a:lnTo>
                <a:lnTo>
                  <a:pt x="890571" y="348115"/>
                </a:lnTo>
                <a:lnTo>
                  <a:pt x="901918" y="356053"/>
                </a:lnTo>
                <a:lnTo>
                  <a:pt x="913491" y="364217"/>
                </a:lnTo>
                <a:lnTo>
                  <a:pt x="925064" y="372382"/>
                </a:lnTo>
                <a:lnTo>
                  <a:pt x="936637" y="380999"/>
                </a:lnTo>
                <a:lnTo>
                  <a:pt x="947756" y="390071"/>
                </a:lnTo>
                <a:lnTo>
                  <a:pt x="959102" y="398915"/>
                </a:lnTo>
                <a:lnTo>
                  <a:pt x="970448" y="408440"/>
                </a:lnTo>
                <a:lnTo>
                  <a:pt x="981340" y="417965"/>
                </a:lnTo>
                <a:lnTo>
                  <a:pt x="992459" y="427717"/>
                </a:lnTo>
                <a:lnTo>
                  <a:pt x="1003351" y="437696"/>
                </a:lnTo>
                <a:lnTo>
                  <a:pt x="1014017" y="448128"/>
                </a:lnTo>
                <a:lnTo>
                  <a:pt x="1024909" y="458560"/>
                </a:lnTo>
                <a:lnTo>
                  <a:pt x="1035347" y="469446"/>
                </a:lnTo>
                <a:lnTo>
                  <a:pt x="1045786" y="480105"/>
                </a:lnTo>
                <a:lnTo>
                  <a:pt x="968447" y="537849"/>
                </a:lnTo>
                <a:lnTo>
                  <a:pt x="968548" y="537951"/>
                </a:lnTo>
                <a:lnTo>
                  <a:pt x="706546" y="733927"/>
                </a:lnTo>
                <a:lnTo>
                  <a:pt x="764164" y="550895"/>
                </a:lnTo>
                <a:lnTo>
                  <a:pt x="764617" y="545899"/>
                </a:lnTo>
                <a:lnTo>
                  <a:pt x="764617" y="541130"/>
                </a:lnTo>
                <a:lnTo>
                  <a:pt x="764164" y="536134"/>
                </a:lnTo>
                <a:lnTo>
                  <a:pt x="763256" y="531365"/>
                </a:lnTo>
                <a:lnTo>
                  <a:pt x="762122" y="526823"/>
                </a:lnTo>
                <a:lnTo>
                  <a:pt x="760534" y="522055"/>
                </a:lnTo>
                <a:lnTo>
                  <a:pt x="758493" y="517740"/>
                </a:lnTo>
                <a:lnTo>
                  <a:pt x="756224" y="513425"/>
                </a:lnTo>
                <a:lnTo>
                  <a:pt x="753729" y="509338"/>
                </a:lnTo>
                <a:lnTo>
                  <a:pt x="750553" y="505477"/>
                </a:lnTo>
                <a:lnTo>
                  <a:pt x="747377" y="502071"/>
                </a:lnTo>
                <a:lnTo>
                  <a:pt x="743975" y="498892"/>
                </a:lnTo>
                <a:lnTo>
                  <a:pt x="740345" y="495713"/>
                </a:lnTo>
                <a:lnTo>
                  <a:pt x="736489" y="493215"/>
                </a:lnTo>
                <a:lnTo>
                  <a:pt x="732406" y="491171"/>
                </a:lnTo>
                <a:lnTo>
                  <a:pt x="728096" y="489354"/>
                </a:lnTo>
                <a:lnTo>
                  <a:pt x="724013" y="487992"/>
                </a:lnTo>
                <a:lnTo>
                  <a:pt x="719929" y="487310"/>
                </a:lnTo>
                <a:lnTo>
                  <a:pt x="715846" y="487083"/>
                </a:lnTo>
                <a:lnTo>
                  <a:pt x="711990" y="487083"/>
                </a:lnTo>
                <a:lnTo>
                  <a:pt x="708134" y="487765"/>
                </a:lnTo>
                <a:lnTo>
                  <a:pt x="704504" y="488900"/>
                </a:lnTo>
                <a:lnTo>
                  <a:pt x="701102" y="490262"/>
                </a:lnTo>
                <a:lnTo>
                  <a:pt x="697926" y="492079"/>
                </a:lnTo>
                <a:lnTo>
                  <a:pt x="694977" y="494577"/>
                </a:lnTo>
                <a:lnTo>
                  <a:pt x="692255" y="497302"/>
                </a:lnTo>
                <a:lnTo>
                  <a:pt x="689986" y="500254"/>
                </a:lnTo>
                <a:lnTo>
                  <a:pt x="687945" y="503661"/>
                </a:lnTo>
                <a:lnTo>
                  <a:pt x="685903" y="507521"/>
                </a:lnTo>
                <a:lnTo>
                  <a:pt x="684542" y="511609"/>
                </a:lnTo>
                <a:lnTo>
                  <a:pt x="683181" y="515923"/>
                </a:lnTo>
                <a:lnTo>
                  <a:pt x="682501" y="520692"/>
                </a:lnTo>
                <a:lnTo>
                  <a:pt x="591310" y="808866"/>
                </a:lnTo>
                <a:lnTo>
                  <a:pt x="531651" y="534544"/>
                </a:lnTo>
                <a:lnTo>
                  <a:pt x="529156" y="529776"/>
                </a:lnTo>
                <a:lnTo>
                  <a:pt x="526433" y="525688"/>
                </a:lnTo>
                <a:lnTo>
                  <a:pt x="523258" y="521828"/>
                </a:lnTo>
                <a:lnTo>
                  <a:pt x="519855" y="518648"/>
                </a:lnTo>
                <a:lnTo>
                  <a:pt x="516452" y="515696"/>
                </a:lnTo>
                <a:lnTo>
                  <a:pt x="512823" y="513198"/>
                </a:lnTo>
                <a:lnTo>
                  <a:pt x="508967" y="510927"/>
                </a:lnTo>
                <a:lnTo>
                  <a:pt x="505110" y="509338"/>
                </a:lnTo>
                <a:lnTo>
                  <a:pt x="501481" y="507975"/>
                </a:lnTo>
                <a:lnTo>
                  <a:pt x="497624" y="507067"/>
                </a:lnTo>
                <a:lnTo>
                  <a:pt x="493768" y="506840"/>
                </a:lnTo>
                <a:lnTo>
                  <a:pt x="489912" y="506840"/>
                </a:lnTo>
                <a:lnTo>
                  <a:pt x="486509" y="507294"/>
                </a:lnTo>
                <a:lnTo>
                  <a:pt x="482880" y="507975"/>
                </a:lnTo>
                <a:lnTo>
                  <a:pt x="479477" y="509565"/>
                </a:lnTo>
                <a:lnTo>
                  <a:pt x="476301" y="511609"/>
                </a:lnTo>
                <a:lnTo>
                  <a:pt x="473352" y="513880"/>
                </a:lnTo>
                <a:lnTo>
                  <a:pt x="470857" y="516832"/>
                </a:lnTo>
                <a:lnTo>
                  <a:pt x="468589" y="519784"/>
                </a:lnTo>
                <a:lnTo>
                  <a:pt x="466774" y="523417"/>
                </a:lnTo>
                <a:lnTo>
                  <a:pt x="465186" y="527051"/>
                </a:lnTo>
                <a:lnTo>
                  <a:pt x="463825" y="531138"/>
                </a:lnTo>
                <a:lnTo>
                  <a:pt x="462918" y="535453"/>
                </a:lnTo>
                <a:lnTo>
                  <a:pt x="462464" y="539767"/>
                </a:lnTo>
                <a:lnTo>
                  <a:pt x="462010" y="544536"/>
                </a:lnTo>
                <a:lnTo>
                  <a:pt x="462464" y="549305"/>
                </a:lnTo>
                <a:lnTo>
                  <a:pt x="462691" y="554074"/>
                </a:lnTo>
                <a:lnTo>
                  <a:pt x="463371" y="559070"/>
                </a:lnTo>
                <a:lnTo>
                  <a:pt x="464506" y="564066"/>
                </a:lnTo>
                <a:lnTo>
                  <a:pt x="465867" y="569289"/>
                </a:lnTo>
                <a:lnTo>
                  <a:pt x="467455" y="574058"/>
                </a:lnTo>
                <a:lnTo>
                  <a:pt x="469496" y="579281"/>
                </a:lnTo>
                <a:lnTo>
                  <a:pt x="526207" y="858598"/>
                </a:lnTo>
                <a:lnTo>
                  <a:pt x="392143" y="734835"/>
                </a:lnTo>
                <a:lnTo>
                  <a:pt x="389194" y="732791"/>
                </a:lnTo>
                <a:lnTo>
                  <a:pt x="386018" y="731202"/>
                </a:lnTo>
                <a:lnTo>
                  <a:pt x="383069" y="730066"/>
                </a:lnTo>
                <a:lnTo>
                  <a:pt x="380120" y="729612"/>
                </a:lnTo>
                <a:lnTo>
                  <a:pt x="377398" y="729612"/>
                </a:lnTo>
                <a:lnTo>
                  <a:pt x="374676" y="730293"/>
                </a:lnTo>
                <a:lnTo>
                  <a:pt x="371954" y="731202"/>
                </a:lnTo>
                <a:lnTo>
                  <a:pt x="369459" y="732791"/>
                </a:lnTo>
                <a:lnTo>
                  <a:pt x="367190" y="734835"/>
                </a:lnTo>
                <a:lnTo>
                  <a:pt x="365149" y="737333"/>
                </a:lnTo>
                <a:lnTo>
                  <a:pt x="363107" y="740285"/>
                </a:lnTo>
                <a:lnTo>
                  <a:pt x="361293" y="743919"/>
                </a:lnTo>
                <a:lnTo>
                  <a:pt x="359932" y="747552"/>
                </a:lnTo>
                <a:lnTo>
                  <a:pt x="358797" y="751640"/>
                </a:lnTo>
                <a:lnTo>
                  <a:pt x="357663" y="756408"/>
                </a:lnTo>
                <a:lnTo>
                  <a:pt x="357209" y="761404"/>
                </a:lnTo>
                <a:lnTo>
                  <a:pt x="356756" y="766627"/>
                </a:lnTo>
                <a:lnTo>
                  <a:pt x="356756" y="772077"/>
                </a:lnTo>
                <a:lnTo>
                  <a:pt x="356983" y="777300"/>
                </a:lnTo>
                <a:lnTo>
                  <a:pt x="357436" y="782751"/>
                </a:lnTo>
                <a:lnTo>
                  <a:pt x="358117" y="788201"/>
                </a:lnTo>
                <a:lnTo>
                  <a:pt x="359251" y="793197"/>
                </a:lnTo>
                <a:lnTo>
                  <a:pt x="360612" y="798647"/>
                </a:lnTo>
                <a:lnTo>
                  <a:pt x="361746" y="803870"/>
                </a:lnTo>
                <a:lnTo>
                  <a:pt x="363561" y="808638"/>
                </a:lnTo>
                <a:lnTo>
                  <a:pt x="365376" y="813407"/>
                </a:lnTo>
                <a:lnTo>
                  <a:pt x="367417" y="817949"/>
                </a:lnTo>
                <a:lnTo>
                  <a:pt x="369686" y="822264"/>
                </a:lnTo>
                <a:lnTo>
                  <a:pt x="371954" y="826124"/>
                </a:lnTo>
                <a:lnTo>
                  <a:pt x="374676" y="829758"/>
                </a:lnTo>
                <a:lnTo>
                  <a:pt x="377172" y="832710"/>
                </a:lnTo>
                <a:lnTo>
                  <a:pt x="379667" y="835435"/>
                </a:lnTo>
                <a:lnTo>
                  <a:pt x="518267" y="953747"/>
                </a:lnTo>
                <a:lnTo>
                  <a:pt x="427077" y="1028686"/>
                </a:lnTo>
                <a:lnTo>
                  <a:pt x="425489" y="1030276"/>
                </a:lnTo>
                <a:lnTo>
                  <a:pt x="424581" y="1032319"/>
                </a:lnTo>
                <a:lnTo>
                  <a:pt x="423447" y="1034590"/>
                </a:lnTo>
                <a:lnTo>
                  <a:pt x="422994" y="1037315"/>
                </a:lnTo>
                <a:lnTo>
                  <a:pt x="422767" y="1040040"/>
                </a:lnTo>
                <a:lnTo>
                  <a:pt x="422994" y="1043220"/>
                </a:lnTo>
                <a:lnTo>
                  <a:pt x="423447" y="1046399"/>
                </a:lnTo>
                <a:lnTo>
                  <a:pt x="423901" y="1050032"/>
                </a:lnTo>
                <a:lnTo>
                  <a:pt x="425262" y="1053893"/>
                </a:lnTo>
                <a:lnTo>
                  <a:pt x="426623" y="1057753"/>
                </a:lnTo>
                <a:lnTo>
                  <a:pt x="427984" y="1061614"/>
                </a:lnTo>
                <a:lnTo>
                  <a:pt x="430026" y="1065701"/>
                </a:lnTo>
                <a:lnTo>
                  <a:pt x="432521" y="1069789"/>
                </a:lnTo>
                <a:lnTo>
                  <a:pt x="435016" y="1073876"/>
                </a:lnTo>
                <a:lnTo>
                  <a:pt x="437738" y="1077964"/>
                </a:lnTo>
                <a:lnTo>
                  <a:pt x="440914" y="1082052"/>
                </a:lnTo>
                <a:lnTo>
                  <a:pt x="444544" y="1085912"/>
                </a:lnTo>
                <a:lnTo>
                  <a:pt x="447719" y="1089773"/>
                </a:lnTo>
                <a:lnTo>
                  <a:pt x="451349" y="1093179"/>
                </a:lnTo>
                <a:lnTo>
                  <a:pt x="454978" y="1096131"/>
                </a:lnTo>
                <a:lnTo>
                  <a:pt x="458608" y="1098629"/>
                </a:lnTo>
                <a:lnTo>
                  <a:pt x="462010" y="1101354"/>
                </a:lnTo>
                <a:lnTo>
                  <a:pt x="465640" y="1103398"/>
                </a:lnTo>
                <a:lnTo>
                  <a:pt x="469042" y="1105214"/>
                </a:lnTo>
                <a:lnTo>
                  <a:pt x="472672" y="1106577"/>
                </a:lnTo>
                <a:lnTo>
                  <a:pt x="475621" y="1107712"/>
                </a:lnTo>
                <a:lnTo>
                  <a:pt x="478797" y="1108394"/>
                </a:lnTo>
                <a:lnTo>
                  <a:pt x="481746" y="1108621"/>
                </a:lnTo>
                <a:lnTo>
                  <a:pt x="484695" y="1108621"/>
                </a:lnTo>
                <a:lnTo>
                  <a:pt x="486963" y="1108394"/>
                </a:lnTo>
                <a:lnTo>
                  <a:pt x="489231" y="1107485"/>
                </a:lnTo>
                <a:lnTo>
                  <a:pt x="491273" y="1106350"/>
                </a:lnTo>
                <a:lnTo>
                  <a:pt x="585185" y="1028913"/>
                </a:lnTo>
                <a:lnTo>
                  <a:pt x="670478" y="1199001"/>
                </a:lnTo>
                <a:lnTo>
                  <a:pt x="672066" y="1202862"/>
                </a:lnTo>
                <a:lnTo>
                  <a:pt x="673881" y="1206495"/>
                </a:lnTo>
                <a:lnTo>
                  <a:pt x="676149" y="1210129"/>
                </a:lnTo>
                <a:lnTo>
                  <a:pt x="678644" y="1213989"/>
                </a:lnTo>
                <a:lnTo>
                  <a:pt x="681366" y="1217850"/>
                </a:lnTo>
                <a:lnTo>
                  <a:pt x="684769" y="1221483"/>
                </a:lnTo>
                <a:lnTo>
                  <a:pt x="688172" y="1225116"/>
                </a:lnTo>
                <a:lnTo>
                  <a:pt x="692028" y="1228296"/>
                </a:lnTo>
                <a:lnTo>
                  <a:pt x="695884" y="1231702"/>
                </a:lnTo>
                <a:lnTo>
                  <a:pt x="699967" y="1234881"/>
                </a:lnTo>
                <a:lnTo>
                  <a:pt x="704051" y="1237606"/>
                </a:lnTo>
                <a:lnTo>
                  <a:pt x="708361" y="1240331"/>
                </a:lnTo>
                <a:lnTo>
                  <a:pt x="712897" y="1242829"/>
                </a:lnTo>
                <a:lnTo>
                  <a:pt x="717434" y="1244873"/>
                </a:lnTo>
                <a:lnTo>
                  <a:pt x="722198" y="1246917"/>
                </a:lnTo>
                <a:lnTo>
                  <a:pt x="726735" y="1248052"/>
                </a:lnTo>
                <a:lnTo>
                  <a:pt x="731272" y="1249415"/>
                </a:lnTo>
                <a:lnTo>
                  <a:pt x="735808" y="1249869"/>
                </a:lnTo>
                <a:lnTo>
                  <a:pt x="739892" y="1250096"/>
                </a:lnTo>
                <a:lnTo>
                  <a:pt x="743748" y="1249869"/>
                </a:lnTo>
                <a:lnTo>
                  <a:pt x="747377" y="1249188"/>
                </a:lnTo>
                <a:lnTo>
                  <a:pt x="750780" y="1248052"/>
                </a:lnTo>
                <a:lnTo>
                  <a:pt x="754183" y="1246690"/>
                </a:lnTo>
                <a:lnTo>
                  <a:pt x="756905" y="1244873"/>
                </a:lnTo>
                <a:lnTo>
                  <a:pt x="759400" y="1242829"/>
                </a:lnTo>
                <a:lnTo>
                  <a:pt x="761668" y="1240104"/>
                </a:lnTo>
                <a:lnTo>
                  <a:pt x="763256" y="1237379"/>
                </a:lnTo>
                <a:lnTo>
                  <a:pt x="764844" y="1233973"/>
                </a:lnTo>
                <a:lnTo>
                  <a:pt x="765751" y="1230794"/>
                </a:lnTo>
                <a:lnTo>
                  <a:pt x="766205" y="1227160"/>
                </a:lnTo>
                <a:lnTo>
                  <a:pt x="766432" y="1223073"/>
                </a:lnTo>
                <a:lnTo>
                  <a:pt x="765978" y="1218985"/>
                </a:lnTo>
                <a:lnTo>
                  <a:pt x="688172" y="1040495"/>
                </a:lnTo>
                <a:lnTo>
                  <a:pt x="924314" y="1204224"/>
                </a:lnTo>
                <a:lnTo>
                  <a:pt x="927490" y="1208312"/>
                </a:lnTo>
                <a:lnTo>
                  <a:pt x="930892" y="1212172"/>
                </a:lnTo>
                <a:lnTo>
                  <a:pt x="934522" y="1215806"/>
                </a:lnTo>
                <a:lnTo>
                  <a:pt x="938378" y="1218985"/>
                </a:lnTo>
                <a:lnTo>
                  <a:pt x="942461" y="1221710"/>
                </a:lnTo>
                <a:lnTo>
                  <a:pt x="946318" y="1224208"/>
                </a:lnTo>
                <a:lnTo>
                  <a:pt x="950401" y="1226252"/>
                </a:lnTo>
                <a:lnTo>
                  <a:pt x="954484" y="1227841"/>
                </a:lnTo>
                <a:lnTo>
                  <a:pt x="958567" y="1229204"/>
                </a:lnTo>
                <a:lnTo>
                  <a:pt x="962423" y="1229885"/>
                </a:lnTo>
                <a:lnTo>
                  <a:pt x="966506" y="1230112"/>
                </a:lnTo>
                <a:lnTo>
                  <a:pt x="970363" y="1230112"/>
                </a:lnTo>
                <a:lnTo>
                  <a:pt x="973992" y="1229658"/>
                </a:lnTo>
                <a:lnTo>
                  <a:pt x="977622" y="1228750"/>
                </a:lnTo>
                <a:lnTo>
                  <a:pt x="980797" y="1227387"/>
                </a:lnTo>
                <a:lnTo>
                  <a:pt x="984200" y="1225343"/>
                </a:lnTo>
                <a:lnTo>
                  <a:pt x="986922" y="1223073"/>
                </a:lnTo>
                <a:lnTo>
                  <a:pt x="989644" y="1220120"/>
                </a:lnTo>
                <a:lnTo>
                  <a:pt x="991686" y="1217168"/>
                </a:lnTo>
                <a:lnTo>
                  <a:pt x="993501" y="1213762"/>
                </a:lnTo>
                <a:lnTo>
                  <a:pt x="994635" y="1210129"/>
                </a:lnTo>
                <a:lnTo>
                  <a:pt x="995769" y="1206268"/>
                </a:lnTo>
                <a:lnTo>
                  <a:pt x="996223" y="1202181"/>
                </a:lnTo>
                <a:lnTo>
                  <a:pt x="996223" y="1198093"/>
                </a:lnTo>
                <a:lnTo>
                  <a:pt x="996223" y="1193778"/>
                </a:lnTo>
                <a:lnTo>
                  <a:pt x="995542" y="1189464"/>
                </a:lnTo>
                <a:lnTo>
                  <a:pt x="994408" y="1184922"/>
                </a:lnTo>
                <a:lnTo>
                  <a:pt x="993274" y="1180380"/>
                </a:lnTo>
                <a:lnTo>
                  <a:pt x="991459" y="1175838"/>
                </a:lnTo>
                <a:lnTo>
                  <a:pt x="989417" y="1171297"/>
                </a:lnTo>
                <a:lnTo>
                  <a:pt x="986695" y="1166982"/>
                </a:lnTo>
                <a:lnTo>
                  <a:pt x="983973" y="1162440"/>
                </a:lnTo>
                <a:lnTo>
                  <a:pt x="757812" y="992352"/>
                </a:lnTo>
                <a:lnTo>
                  <a:pt x="760988" y="990763"/>
                </a:lnTo>
                <a:lnTo>
                  <a:pt x="1045901" y="1023690"/>
                </a:lnTo>
                <a:lnTo>
                  <a:pt x="1050211" y="1024826"/>
                </a:lnTo>
                <a:lnTo>
                  <a:pt x="1054294" y="1025734"/>
                </a:lnTo>
                <a:lnTo>
                  <a:pt x="1058377" y="1025961"/>
                </a:lnTo>
                <a:lnTo>
                  <a:pt x="1062234" y="1025961"/>
                </a:lnTo>
                <a:lnTo>
                  <a:pt x="1066090" y="1025280"/>
                </a:lnTo>
                <a:lnTo>
                  <a:pt x="1069493" y="1024144"/>
                </a:lnTo>
                <a:lnTo>
                  <a:pt x="1072668" y="1022782"/>
                </a:lnTo>
                <a:lnTo>
                  <a:pt x="1075617" y="1020965"/>
                </a:lnTo>
                <a:lnTo>
                  <a:pt x="1078339" y="1018694"/>
                </a:lnTo>
                <a:lnTo>
                  <a:pt x="1080608" y="1016196"/>
                </a:lnTo>
                <a:lnTo>
                  <a:pt x="1083103" y="1013244"/>
                </a:lnTo>
                <a:lnTo>
                  <a:pt x="1084464" y="1010065"/>
                </a:lnTo>
                <a:lnTo>
                  <a:pt x="1086052" y="1006432"/>
                </a:lnTo>
                <a:lnTo>
                  <a:pt x="1087186" y="1002344"/>
                </a:lnTo>
                <a:lnTo>
                  <a:pt x="1087640" y="998256"/>
                </a:lnTo>
                <a:lnTo>
                  <a:pt x="1087867" y="993715"/>
                </a:lnTo>
                <a:lnTo>
                  <a:pt x="1087640" y="988946"/>
                </a:lnTo>
                <a:lnTo>
                  <a:pt x="1086733" y="984404"/>
                </a:lnTo>
                <a:lnTo>
                  <a:pt x="1085825" y="979862"/>
                </a:lnTo>
                <a:lnTo>
                  <a:pt x="1084464" y="975548"/>
                </a:lnTo>
                <a:lnTo>
                  <a:pt x="1082423" y="970779"/>
                </a:lnTo>
                <a:lnTo>
                  <a:pt x="1080381" y="966464"/>
                </a:lnTo>
                <a:lnTo>
                  <a:pt x="1077886" y="962150"/>
                </a:lnTo>
                <a:lnTo>
                  <a:pt x="1075164" y="958062"/>
                </a:lnTo>
                <a:lnTo>
                  <a:pt x="1071988" y="954202"/>
                </a:lnTo>
                <a:lnTo>
                  <a:pt x="1068585" y="950568"/>
                </a:lnTo>
                <a:lnTo>
                  <a:pt x="1065183" y="947389"/>
                </a:lnTo>
                <a:lnTo>
                  <a:pt x="1061553" y="944210"/>
                </a:lnTo>
                <a:lnTo>
                  <a:pt x="1057470" y="941485"/>
                </a:lnTo>
                <a:lnTo>
                  <a:pt x="1053387" y="938760"/>
                </a:lnTo>
                <a:lnTo>
                  <a:pt x="1048850" y="936716"/>
                </a:lnTo>
                <a:lnTo>
                  <a:pt x="1044313" y="934899"/>
                </a:lnTo>
                <a:lnTo>
                  <a:pt x="860118" y="918549"/>
                </a:lnTo>
                <a:lnTo>
                  <a:pt x="1109698" y="731671"/>
                </a:lnTo>
                <a:lnTo>
                  <a:pt x="1109551" y="731383"/>
                </a:lnTo>
                <a:lnTo>
                  <a:pt x="1187385" y="673553"/>
                </a:lnTo>
                <a:lnTo>
                  <a:pt x="1194873" y="687387"/>
                </a:lnTo>
                <a:lnTo>
                  <a:pt x="1202362" y="701221"/>
                </a:lnTo>
                <a:lnTo>
                  <a:pt x="1209169" y="715055"/>
                </a:lnTo>
                <a:lnTo>
                  <a:pt x="1216204" y="728889"/>
                </a:lnTo>
                <a:lnTo>
                  <a:pt x="1222558" y="742723"/>
                </a:lnTo>
                <a:lnTo>
                  <a:pt x="1228684" y="756783"/>
                </a:lnTo>
                <a:lnTo>
                  <a:pt x="1234811" y="770617"/>
                </a:lnTo>
                <a:lnTo>
                  <a:pt x="1240484" y="784678"/>
                </a:lnTo>
                <a:lnTo>
                  <a:pt x="1245703" y="798512"/>
                </a:lnTo>
                <a:lnTo>
                  <a:pt x="1250923" y="812573"/>
                </a:lnTo>
                <a:lnTo>
                  <a:pt x="1255688" y="826406"/>
                </a:lnTo>
                <a:lnTo>
                  <a:pt x="1260680" y="840467"/>
                </a:lnTo>
                <a:lnTo>
                  <a:pt x="1264992" y="854301"/>
                </a:lnTo>
                <a:lnTo>
                  <a:pt x="1269076" y="868362"/>
                </a:lnTo>
                <a:lnTo>
                  <a:pt x="1272934" y="882196"/>
                </a:lnTo>
                <a:lnTo>
                  <a:pt x="1276338" y="896030"/>
                </a:lnTo>
                <a:lnTo>
                  <a:pt x="1279515" y="910090"/>
                </a:lnTo>
                <a:lnTo>
                  <a:pt x="1282692" y="923924"/>
                </a:lnTo>
                <a:lnTo>
                  <a:pt x="1285415" y="937759"/>
                </a:lnTo>
                <a:lnTo>
                  <a:pt x="1288138" y="951366"/>
                </a:lnTo>
                <a:lnTo>
                  <a:pt x="1290180" y="964973"/>
                </a:lnTo>
                <a:lnTo>
                  <a:pt x="1292222" y="978580"/>
                </a:lnTo>
                <a:lnTo>
                  <a:pt x="1294038" y="992187"/>
                </a:lnTo>
                <a:lnTo>
                  <a:pt x="1295172" y="1005794"/>
                </a:lnTo>
                <a:lnTo>
                  <a:pt x="1296534" y="1019175"/>
                </a:lnTo>
                <a:lnTo>
                  <a:pt x="1297215" y="1032555"/>
                </a:lnTo>
                <a:lnTo>
                  <a:pt x="1298122" y="1045709"/>
                </a:lnTo>
                <a:lnTo>
                  <a:pt x="1298349" y="1059089"/>
                </a:lnTo>
                <a:lnTo>
                  <a:pt x="1298576" y="1072016"/>
                </a:lnTo>
                <a:lnTo>
                  <a:pt x="1298349" y="1085169"/>
                </a:lnTo>
                <a:lnTo>
                  <a:pt x="1297669" y="1098096"/>
                </a:lnTo>
                <a:lnTo>
                  <a:pt x="1296988" y="1111023"/>
                </a:lnTo>
                <a:lnTo>
                  <a:pt x="1296307" y="1123496"/>
                </a:lnTo>
                <a:lnTo>
                  <a:pt x="1294945" y="1135969"/>
                </a:lnTo>
                <a:lnTo>
                  <a:pt x="1293357" y="1148669"/>
                </a:lnTo>
                <a:lnTo>
                  <a:pt x="1291542" y="1160916"/>
                </a:lnTo>
                <a:lnTo>
                  <a:pt x="1289499" y="1173162"/>
                </a:lnTo>
                <a:lnTo>
                  <a:pt x="1287230" y="1185182"/>
                </a:lnTo>
                <a:lnTo>
                  <a:pt x="1284734" y="1197201"/>
                </a:lnTo>
                <a:lnTo>
                  <a:pt x="1282011" y="1208994"/>
                </a:lnTo>
                <a:lnTo>
                  <a:pt x="1278834" y="1220560"/>
                </a:lnTo>
                <a:lnTo>
                  <a:pt x="1275203" y="1231900"/>
                </a:lnTo>
                <a:lnTo>
                  <a:pt x="1271573" y="1243239"/>
                </a:lnTo>
                <a:lnTo>
                  <a:pt x="1267715" y="1254578"/>
                </a:lnTo>
                <a:lnTo>
                  <a:pt x="1263630" y="1265464"/>
                </a:lnTo>
                <a:lnTo>
                  <a:pt x="1259092" y="1276350"/>
                </a:lnTo>
                <a:lnTo>
                  <a:pt x="1254553" y="1287009"/>
                </a:lnTo>
                <a:lnTo>
                  <a:pt x="1249334" y="1297441"/>
                </a:lnTo>
                <a:lnTo>
                  <a:pt x="1244342" y="1307646"/>
                </a:lnTo>
                <a:lnTo>
                  <a:pt x="1238669" y="1317625"/>
                </a:lnTo>
                <a:lnTo>
                  <a:pt x="1232996" y="1327603"/>
                </a:lnTo>
                <a:lnTo>
                  <a:pt x="1226869" y="1337128"/>
                </a:lnTo>
                <a:lnTo>
                  <a:pt x="1220515" y="1346653"/>
                </a:lnTo>
                <a:lnTo>
                  <a:pt x="1214161" y="1355951"/>
                </a:lnTo>
                <a:lnTo>
                  <a:pt x="1207127" y="1365023"/>
                </a:lnTo>
                <a:lnTo>
                  <a:pt x="1200092" y="1373868"/>
                </a:lnTo>
                <a:lnTo>
                  <a:pt x="1192604" y="1382259"/>
                </a:lnTo>
                <a:lnTo>
                  <a:pt x="1184889" y="1390650"/>
                </a:lnTo>
                <a:lnTo>
                  <a:pt x="1177173" y="1398587"/>
                </a:lnTo>
                <a:lnTo>
                  <a:pt x="1169004" y="1406525"/>
                </a:lnTo>
                <a:lnTo>
                  <a:pt x="1160381" y="1414235"/>
                </a:lnTo>
                <a:lnTo>
                  <a:pt x="1151531" y="1421493"/>
                </a:lnTo>
                <a:lnTo>
                  <a:pt x="1142681" y="1428523"/>
                </a:lnTo>
                <a:lnTo>
                  <a:pt x="1133377" y="1435553"/>
                </a:lnTo>
                <a:lnTo>
                  <a:pt x="1122939" y="1442584"/>
                </a:lnTo>
                <a:lnTo>
                  <a:pt x="1112501" y="1449387"/>
                </a:lnTo>
                <a:lnTo>
                  <a:pt x="1101381" y="1455737"/>
                </a:lnTo>
                <a:lnTo>
                  <a:pt x="1090489" y="1461634"/>
                </a:lnTo>
                <a:lnTo>
                  <a:pt x="1079143" y="1467076"/>
                </a:lnTo>
                <a:lnTo>
                  <a:pt x="1067797" y="1472293"/>
                </a:lnTo>
                <a:lnTo>
                  <a:pt x="1055997" y="1477282"/>
                </a:lnTo>
                <a:lnTo>
                  <a:pt x="1044651" y="1481591"/>
                </a:lnTo>
                <a:lnTo>
                  <a:pt x="1032624" y="1485446"/>
                </a:lnTo>
                <a:lnTo>
                  <a:pt x="1020597" y="1488848"/>
                </a:lnTo>
                <a:lnTo>
                  <a:pt x="1008571" y="1492023"/>
                </a:lnTo>
                <a:lnTo>
                  <a:pt x="996090" y="1494744"/>
                </a:lnTo>
                <a:lnTo>
                  <a:pt x="983609" y="1497239"/>
                </a:lnTo>
                <a:lnTo>
                  <a:pt x="971129" y="1499280"/>
                </a:lnTo>
                <a:lnTo>
                  <a:pt x="958648" y="1500641"/>
                </a:lnTo>
                <a:lnTo>
                  <a:pt x="945713" y="1502001"/>
                </a:lnTo>
                <a:lnTo>
                  <a:pt x="933006" y="1502682"/>
                </a:lnTo>
                <a:lnTo>
                  <a:pt x="919844" y="1503362"/>
                </a:lnTo>
                <a:lnTo>
                  <a:pt x="906910" y="1503362"/>
                </a:lnTo>
                <a:lnTo>
                  <a:pt x="893748" y="1502909"/>
                </a:lnTo>
                <a:lnTo>
                  <a:pt x="880587" y="1502228"/>
                </a:lnTo>
                <a:lnTo>
                  <a:pt x="867199" y="1501321"/>
                </a:lnTo>
                <a:lnTo>
                  <a:pt x="853810" y="1499960"/>
                </a:lnTo>
                <a:lnTo>
                  <a:pt x="840195" y="1498146"/>
                </a:lnTo>
                <a:lnTo>
                  <a:pt x="827033" y="1496105"/>
                </a:lnTo>
                <a:lnTo>
                  <a:pt x="813418" y="1493610"/>
                </a:lnTo>
                <a:lnTo>
                  <a:pt x="799803" y="1490662"/>
                </a:lnTo>
                <a:lnTo>
                  <a:pt x="786188" y="1487487"/>
                </a:lnTo>
                <a:lnTo>
                  <a:pt x="772799" y="1483859"/>
                </a:lnTo>
                <a:lnTo>
                  <a:pt x="759184" y="1480003"/>
                </a:lnTo>
                <a:lnTo>
                  <a:pt x="745342" y="1475694"/>
                </a:lnTo>
                <a:lnTo>
                  <a:pt x="731726" y="1470932"/>
                </a:lnTo>
                <a:lnTo>
                  <a:pt x="718111" y="1466169"/>
                </a:lnTo>
                <a:lnTo>
                  <a:pt x="704269" y="1460726"/>
                </a:lnTo>
                <a:lnTo>
                  <a:pt x="690881" y="1455057"/>
                </a:lnTo>
                <a:lnTo>
                  <a:pt x="677265" y="1449387"/>
                </a:lnTo>
                <a:lnTo>
                  <a:pt x="663650" y="1442810"/>
                </a:lnTo>
                <a:lnTo>
                  <a:pt x="650035" y="1436234"/>
                </a:lnTo>
                <a:lnTo>
                  <a:pt x="636419" y="1429203"/>
                </a:lnTo>
                <a:lnTo>
                  <a:pt x="623031" y="1422173"/>
                </a:lnTo>
                <a:lnTo>
                  <a:pt x="609643" y="1414462"/>
                </a:lnTo>
                <a:lnTo>
                  <a:pt x="596254" y="1406525"/>
                </a:lnTo>
                <a:lnTo>
                  <a:pt x="583093" y="1398134"/>
                </a:lnTo>
                <a:lnTo>
                  <a:pt x="569705" y="1389743"/>
                </a:lnTo>
                <a:lnTo>
                  <a:pt x="556316" y="1380671"/>
                </a:lnTo>
                <a:lnTo>
                  <a:pt x="543382" y="1371373"/>
                </a:lnTo>
                <a:lnTo>
                  <a:pt x="530220" y="1361848"/>
                </a:lnTo>
                <a:lnTo>
                  <a:pt x="517513" y="1352096"/>
                </a:lnTo>
                <a:lnTo>
                  <a:pt x="504578" y="1341891"/>
                </a:lnTo>
                <a:lnTo>
                  <a:pt x="491870" y="1331232"/>
                </a:lnTo>
                <a:lnTo>
                  <a:pt x="479390" y="1320573"/>
                </a:lnTo>
                <a:lnTo>
                  <a:pt x="466682" y="1309460"/>
                </a:lnTo>
                <a:lnTo>
                  <a:pt x="454428" y="1298121"/>
                </a:lnTo>
                <a:lnTo>
                  <a:pt x="442175" y="1286555"/>
                </a:lnTo>
                <a:lnTo>
                  <a:pt x="430148" y="1274535"/>
                </a:lnTo>
                <a:lnTo>
                  <a:pt x="418121" y="1262289"/>
                </a:lnTo>
                <a:lnTo>
                  <a:pt x="406321" y="1249589"/>
                </a:lnTo>
                <a:lnTo>
                  <a:pt x="394748" y="1236889"/>
                </a:lnTo>
                <a:lnTo>
                  <a:pt x="383402" y="1223509"/>
                </a:lnTo>
                <a:lnTo>
                  <a:pt x="372056" y="1210355"/>
                </a:lnTo>
                <a:lnTo>
                  <a:pt x="360937" y="1196521"/>
                </a:lnTo>
                <a:lnTo>
                  <a:pt x="350045" y="1182687"/>
                </a:lnTo>
                <a:lnTo>
                  <a:pt x="339152" y="1168173"/>
                </a:lnTo>
                <a:lnTo>
                  <a:pt x="328714" y="1153659"/>
                </a:lnTo>
                <a:lnTo>
                  <a:pt x="318276" y="1139144"/>
                </a:lnTo>
                <a:lnTo>
                  <a:pt x="308291" y="1124176"/>
                </a:lnTo>
                <a:lnTo>
                  <a:pt x="298760" y="1109209"/>
                </a:lnTo>
                <a:lnTo>
                  <a:pt x="289230" y="1094241"/>
                </a:lnTo>
                <a:lnTo>
                  <a:pt x="280380" y="1079273"/>
                </a:lnTo>
                <a:lnTo>
                  <a:pt x="271757" y="1064078"/>
                </a:lnTo>
                <a:lnTo>
                  <a:pt x="263588" y="1048657"/>
                </a:lnTo>
                <a:lnTo>
                  <a:pt x="255191" y="1033689"/>
                </a:lnTo>
                <a:lnTo>
                  <a:pt x="247703" y="1018268"/>
                </a:lnTo>
                <a:lnTo>
                  <a:pt x="240215" y="1003073"/>
                </a:lnTo>
                <a:lnTo>
                  <a:pt x="233180" y="987651"/>
                </a:lnTo>
                <a:lnTo>
                  <a:pt x="226599" y="972230"/>
                </a:lnTo>
                <a:lnTo>
                  <a:pt x="220246" y="956809"/>
                </a:lnTo>
                <a:lnTo>
                  <a:pt x="214119" y="941614"/>
                </a:lnTo>
                <a:lnTo>
                  <a:pt x="208219" y="925965"/>
                </a:lnTo>
                <a:lnTo>
                  <a:pt x="202773" y="910544"/>
                </a:lnTo>
                <a:lnTo>
                  <a:pt x="197780" y="895123"/>
                </a:lnTo>
                <a:lnTo>
                  <a:pt x="193015" y="879928"/>
                </a:lnTo>
                <a:lnTo>
                  <a:pt x="188477" y="864280"/>
                </a:lnTo>
                <a:lnTo>
                  <a:pt x="184392" y="848858"/>
                </a:lnTo>
                <a:lnTo>
                  <a:pt x="180534" y="833437"/>
                </a:lnTo>
                <a:lnTo>
                  <a:pt x="177130" y="818469"/>
                </a:lnTo>
                <a:lnTo>
                  <a:pt x="174180" y="803048"/>
                </a:lnTo>
                <a:lnTo>
                  <a:pt x="171004" y="788080"/>
                </a:lnTo>
                <a:lnTo>
                  <a:pt x="168734" y="772885"/>
                </a:lnTo>
                <a:lnTo>
                  <a:pt x="166465" y="757690"/>
                </a:lnTo>
                <a:lnTo>
                  <a:pt x="164650" y="742723"/>
                </a:lnTo>
                <a:lnTo>
                  <a:pt x="163061" y="727755"/>
                </a:lnTo>
                <a:lnTo>
                  <a:pt x="161927" y="713014"/>
                </a:lnTo>
                <a:lnTo>
                  <a:pt x="161019" y="698499"/>
                </a:lnTo>
                <a:lnTo>
                  <a:pt x="160565" y="683532"/>
                </a:lnTo>
                <a:lnTo>
                  <a:pt x="160338" y="669244"/>
                </a:lnTo>
                <a:lnTo>
                  <a:pt x="160338" y="654730"/>
                </a:lnTo>
                <a:lnTo>
                  <a:pt x="160792" y="640669"/>
                </a:lnTo>
                <a:lnTo>
                  <a:pt x="161473" y="626155"/>
                </a:lnTo>
                <a:lnTo>
                  <a:pt x="162607" y="612321"/>
                </a:lnTo>
                <a:lnTo>
                  <a:pt x="164196" y="598260"/>
                </a:lnTo>
                <a:lnTo>
                  <a:pt x="166011" y="584880"/>
                </a:lnTo>
                <a:lnTo>
                  <a:pt x="168053" y="571273"/>
                </a:lnTo>
                <a:lnTo>
                  <a:pt x="170323" y="557665"/>
                </a:lnTo>
                <a:lnTo>
                  <a:pt x="173046" y="544285"/>
                </a:lnTo>
                <a:lnTo>
                  <a:pt x="175996" y="531358"/>
                </a:lnTo>
                <a:lnTo>
                  <a:pt x="179400" y="518432"/>
                </a:lnTo>
                <a:lnTo>
                  <a:pt x="183030" y="505732"/>
                </a:lnTo>
                <a:lnTo>
                  <a:pt x="187115" y="493258"/>
                </a:lnTo>
                <a:lnTo>
                  <a:pt x="191426" y="480785"/>
                </a:lnTo>
                <a:lnTo>
                  <a:pt x="196192" y="468765"/>
                </a:lnTo>
                <a:lnTo>
                  <a:pt x="200957" y="456746"/>
                </a:lnTo>
                <a:lnTo>
                  <a:pt x="206403" y="445407"/>
                </a:lnTo>
                <a:lnTo>
                  <a:pt x="212076" y="433840"/>
                </a:lnTo>
                <a:lnTo>
                  <a:pt x="217976" y="422501"/>
                </a:lnTo>
                <a:lnTo>
                  <a:pt x="224330" y="411842"/>
                </a:lnTo>
                <a:lnTo>
                  <a:pt x="230911" y="400957"/>
                </a:lnTo>
                <a:lnTo>
                  <a:pt x="237945" y="390524"/>
                </a:lnTo>
                <a:lnTo>
                  <a:pt x="244980" y="380319"/>
                </a:lnTo>
                <a:lnTo>
                  <a:pt x="252695" y="370340"/>
                </a:lnTo>
                <a:lnTo>
                  <a:pt x="260638" y="360589"/>
                </a:lnTo>
                <a:lnTo>
                  <a:pt x="268807" y="351290"/>
                </a:lnTo>
                <a:lnTo>
                  <a:pt x="277657" y="342219"/>
                </a:lnTo>
                <a:lnTo>
                  <a:pt x="286507" y="333374"/>
                </a:lnTo>
                <a:lnTo>
                  <a:pt x="295810" y="324983"/>
                </a:lnTo>
                <a:lnTo>
                  <a:pt x="305114" y="316819"/>
                </a:lnTo>
                <a:lnTo>
                  <a:pt x="315099" y="308882"/>
                </a:lnTo>
                <a:lnTo>
                  <a:pt x="325537" y="301171"/>
                </a:lnTo>
                <a:lnTo>
                  <a:pt x="334614" y="294821"/>
                </a:lnTo>
                <a:lnTo>
                  <a:pt x="343918" y="288924"/>
                </a:lnTo>
                <a:lnTo>
                  <a:pt x="353675" y="283255"/>
                </a:lnTo>
                <a:lnTo>
                  <a:pt x="362979" y="278039"/>
                </a:lnTo>
                <a:lnTo>
                  <a:pt x="372964" y="272823"/>
                </a:lnTo>
                <a:lnTo>
                  <a:pt x="382948" y="268060"/>
                </a:lnTo>
                <a:lnTo>
                  <a:pt x="392933" y="263524"/>
                </a:lnTo>
                <a:lnTo>
                  <a:pt x="403371" y="259442"/>
                </a:lnTo>
                <a:lnTo>
                  <a:pt x="413583" y="255587"/>
                </a:lnTo>
                <a:lnTo>
                  <a:pt x="424021" y="252185"/>
                </a:lnTo>
                <a:lnTo>
                  <a:pt x="434459" y="248783"/>
                </a:lnTo>
                <a:lnTo>
                  <a:pt x="445352" y="246062"/>
                </a:lnTo>
                <a:lnTo>
                  <a:pt x="456017" y="243340"/>
                </a:lnTo>
                <a:lnTo>
                  <a:pt x="466909" y="241073"/>
                </a:lnTo>
                <a:lnTo>
                  <a:pt x="478028" y="239032"/>
                </a:lnTo>
                <a:lnTo>
                  <a:pt x="488920" y="237444"/>
                </a:lnTo>
                <a:lnTo>
                  <a:pt x="500267" y="236083"/>
                </a:lnTo>
                <a:lnTo>
                  <a:pt x="511613" y="234949"/>
                </a:lnTo>
                <a:lnTo>
                  <a:pt x="522732" y="234269"/>
                </a:lnTo>
                <a:lnTo>
                  <a:pt x="534078" y="233589"/>
                </a:lnTo>
                <a:lnTo>
                  <a:pt x="545651" y="233362"/>
                </a:lnTo>
                <a:close/>
                <a:moveTo>
                  <a:pt x="1471613" y="153987"/>
                </a:moveTo>
                <a:lnTo>
                  <a:pt x="1475922" y="153987"/>
                </a:lnTo>
                <a:lnTo>
                  <a:pt x="1481819" y="154667"/>
                </a:lnTo>
                <a:lnTo>
                  <a:pt x="1488849" y="155799"/>
                </a:lnTo>
                <a:lnTo>
                  <a:pt x="1497240" y="157839"/>
                </a:lnTo>
                <a:lnTo>
                  <a:pt x="1506538" y="160557"/>
                </a:lnTo>
                <a:lnTo>
                  <a:pt x="1511301" y="162143"/>
                </a:lnTo>
                <a:lnTo>
                  <a:pt x="1516517" y="164182"/>
                </a:lnTo>
                <a:lnTo>
                  <a:pt x="1521733" y="166222"/>
                </a:lnTo>
                <a:lnTo>
                  <a:pt x="1527176" y="168714"/>
                </a:lnTo>
                <a:lnTo>
                  <a:pt x="1532846" y="171433"/>
                </a:lnTo>
                <a:lnTo>
                  <a:pt x="1538515" y="174605"/>
                </a:lnTo>
                <a:lnTo>
                  <a:pt x="1544185" y="177550"/>
                </a:lnTo>
                <a:lnTo>
                  <a:pt x="1549628" y="181175"/>
                </a:lnTo>
                <a:lnTo>
                  <a:pt x="1555524" y="185027"/>
                </a:lnTo>
                <a:lnTo>
                  <a:pt x="1561194" y="189105"/>
                </a:lnTo>
                <a:lnTo>
                  <a:pt x="1567090" y="193636"/>
                </a:lnTo>
                <a:lnTo>
                  <a:pt x="1572760" y="198394"/>
                </a:lnTo>
                <a:lnTo>
                  <a:pt x="1578430" y="203379"/>
                </a:lnTo>
                <a:lnTo>
                  <a:pt x="1583646" y="209043"/>
                </a:lnTo>
                <a:lnTo>
                  <a:pt x="1589315" y="214934"/>
                </a:lnTo>
                <a:lnTo>
                  <a:pt x="1594531" y="221051"/>
                </a:lnTo>
                <a:lnTo>
                  <a:pt x="1599521" y="227622"/>
                </a:lnTo>
                <a:lnTo>
                  <a:pt x="1604737" y="234645"/>
                </a:lnTo>
                <a:lnTo>
                  <a:pt x="1609273" y="241669"/>
                </a:lnTo>
                <a:lnTo>
                  <a:pt x="1613582" y="248919"/>
                </a:lnTo>
                <a:lnTo>
                  <a:pt x="1617437" y="256396"/>
                </a:lnTo>
                <a:lnTo>
                  <a:pt x="1621065" y="263420"/>
                </a:lnTo>
                <a:lnTo>
                  <a:pt x="1624240" y="270670"/>
                </a:lnTo>
                <a:lnTo>
                  <a:pt x="1626962" y="277467"/>
                </a:lnTo>
                <a:lnTo>
                  <a:pt x="1629230" y="284717"/>
                </a:lnTo>
                <a:lnTo>
                  <a:pt x="1631271" y="291514"/>
                </a:lnTo>
                <a:lnTo>
                  <a:pt x="1633085" y="298538"/>
                </a:lnTo>
                <a:lnTo>
                  <a:pt x="1634673" y="305108"/>
                </a:lnTo>
                <a:lnTo>
                  <a:pt x="1636033" y="311905"/>
                </a:lnTo>
                <a:lnTo>
                  <a:pt x="1636714" y="318249"/>
                </a:lnTo>
                <a:lnTo>
                  <a:pt x="1637394" y="324593"/>
                </a:lnTo>
                <a:lnTo>
                  <a:pt x="1638074" y="330711"/>
                </a:lnTo>
                <a:lnTo>
                  <a:pt x="1638301" y="336601"/>
                </a:lnTo>
                <a:lnTo>
                  <a:pt x="1638301" y="342492"/>
                </a:lnTo>
                <a:lnTo>
                  <a:pt x="1638301" y="347930"/>
                </a:lnTo>
                <a:lnTo>
                  <a:pt x="1638074" y="352914"/>
                </a:lnTo>
                <a:lnTo>
                  <a:pt x="1637167" y="362657"/>
                </a:lnTo>
                <a:lnTo>
                  <a:pt x="1636033" y="371040"/>
                </a:lnTo>
                <a:lnTo>
                  <a:pt x="1634673" y="378290"/>
                </a:lnTo>
                <a:lnTo>
                  <a:pt x="1632858" y="383954"/>
                </a:lnTo>
                <a:lnTo>
                  <a:pt x="1631271" y="387806"/>
                </a:lnTo>
                <a:lnTo>
                  <a:pt x="1630817" y="388939"/>
                </a:lnTo>
                <a:lnTo>
                  <a:pt x="1630137" y="390072"/>
                </a:lnTo>
                <a:lnTo>
                  <a:pt x="1629457" y="390525"/>
                </a:lnTo>
                <a:lnTo>
                  <a:pt x="1629003" y="390298"/>
                </a:lnTo>
                <a:lnTo>
                  <a:pt x="1628549" y="390072"/>
                </a:lnTo>
                <a:lnTo>
                  <a:pt x="1628323" y="389619"/>
                </a:lnTo>
                <a:lnTo>
                  <a:pt x="1628096" y="386900"/>
                </a:lnTo>
                <a:lnTo>
                  <a:pt x="1627869" y="377157"/>
                </a:lnTo>
                <a:lnTo>
                  <a:pt x="1627869" y="370360"/>
                </a:lnTo>
                <a:lnTo>
                  <a:pt x="1627415" y="362430"/>
                </a:lnTo>
                <a:lnTo>
                  <a:pt x="1626962" y="353141"/>
                </a:lnTo>
                <a:lnTo>
                  <a:pt x="1626055" y="343172"/>
                </a:lnTo>
                <a:lnTo>
                  <a:pt x="1624694" y="332297"/>
                </a:lnTo>
                <a:lnTo>
                  <a:pt x="1622653" y="320742"/>
                </a:lnTo>
                <a:lnTo>
                  <a:pt x="1621292" y="314851"/>
                </a:lnTo>
                <a:lnTo>
                  <a:pt x="1619932" y="308733"/>
                </a:lnTo>
                <a:lnTo>
                  <a:pt x="1618117" y="302616"/>
                </a:lnTo>
                <a:lnTo>
                  <a:pt x="1616076" y="296272"/>
                </a:lnTo>
                <a:lnTo>
                  <a:pt x="1614035" y="289928"/>
                </a:lnTo>
                <a:lnTo>
                  <a:pt x="1611314" y="283358"/>
                </a:lnTo>
                <a:lnTo>
                  <a:pt x="1608592" y="277014"/>
                </a:lnTo>
                <a:lnTo>
                  <a:pt x="1605417" y="270443"/>
                </a:lnTo>
                <a:lnTo>
                  <a:pt x="1602242" y="264099"/>
                </a:lnTo>
                <a:lnTo>
                  <a:pt x="1598614" y="257302"/>
                </a:lnTo>
                <a:lnTo>
                  <a:pt x="1594531" y="250958"/>
                </a:lnTo>
                <a:lnTo>
                  <a:pt x="1590223" y="244614"/>
                </a:lnTo>
                <a:lnTo>
                  <a:pt x="1585687" y="238271"/>
                </a:lnTo>
                <a:lnTo>
                  <a:pt x="1581151" y="232153"/>
                </a:lnTo>
                <a:lnTo>
                  <a:pt x="1576615" y="226262"/>
                </a:lnTo>
                <a:lnTo>
                  <a:pt x="1571626" y="220825"/>
                </a:lnTo>
                <a:lnTo>
                  <a:pt x="1566864" y="215614"/>
                </a:lnTo>
                <a:lnTo>
                  <a:pt x="1561647" y="210856"/>
                </a:lnTo>
                <a:lnTo>
                  <a:pt x="1556658" y="205871"/>
                </a:lnTo>
                <a:lnTo>
                  <a:pt x="1551442" y="201566"/>
                </a:lnTo>
                <a:lnTo>
                  <a:pt x="1546453" y="197488"/>
                </a:lnTo>
                <a:lnTo>
                  <a:pt x="1541237" y="193636"/>
                </a:lnTo>
                <a:lnTo>
                  <a:pt x="1536247" y="190011"/>
                </a:lnTo>
                <a:lnTo>
                  <a:pt x="1531031" y="186839"/>
                </a:lnTo>
                <a:lnTo>
                  <a:pt x="1521053" y="180722"/>
                </a:lnTo>
                <a:lnTo>
                  <a:pt x="1511301" y="175284"/>
                </a:lnTo>
                <a:lnTo>
                  <a:pt x="1502456" y="170980"/>
                </a:lnTo>
                <a:lnTo>
                  <a:pt x="1494292" y="167128"/>
                </a:lnTo>
                <a:lnTo>
                  <a:pt x="1486808" y="163729"/>
                </a:lnTo>
                <a:lnTo>
                  <a:pt x="1480458" y="161237"/>
                </a:lnTo>
                <a:lnTo>
                  <a:pt x="1475015" y="159198"/>
                </a:lnTo>
                <a:lnTo>
                  <a:pt x="1471386" y="157612"/>
                </a:lnTo>
                <a:lnTo>
                  <a:pt x="1469119" y="156253"/>
                </a:lnTo>
                <a:lnTo>
                  <a:pt x="1468665" y="155799"/>
                </a:lnTo>
                <a:lnTo>
                  <a:pt x="1468438" y="155346"/>
                </a:lnTo>
                <a:lnTo>
                  <a:pt x="1468665" y="154893"/>
                </a:lnTo>
                <a:lnTo>
                  <a:pt x="1469119" y="154667"/>
                </a:lnTo>
                <a:lnTo>
                  <a:pt x="1470253" y="154213"/>
                </a:lnTo>
                <a:lnTo>
                  <a:pt x="1471613" y="153987"/>
                </a:lnTo>
                <a:close/>
                <a:moveTo>
                  <a:pt x="1488832" y="74612"/>
                </a:moveTo>
                <a:lnTo>
                  <a:pt x="1491542" y="74612"/>
                </a:lnTo>
                <a:lnTo>
                  <a:pt x="1494705" y="74839"/>
                </a:lnTo>
                <a:lnTo>
                  <a:pt x="1498546" y="75066"/>
                </a:lnTo>
                <a:lnTo>
                  <a:pt x="1502838" y="75519"/>
                </a:lnTo>
                <a:lnTo>
                  <a:pt x="1507356" y="76426"/>
                </a:lnTo>
                <a:lnTo>
                  <a:pt x="1512552" y="77107"/>
                </a:lnTo>
                <a:lnTo>
                  <a:pt x="1518200" y="78467"/>
                </a:lnTo>
                <a:lnTo>
                  <a:pt x="1524074" y="80055"/>
                </a:lnTo>
                <a:lnTo>
                  <a:pt x="1530400" y="81642"/>
                </a:lnTo>
                <a:lnTo>
                  <a:pt x="1536951" y="83910"/>
                </a:lnTo>
                <a:lnTo>
                  <a:pt x="1543954" y="86178"/>
                </a:lnTo>
                <a:lnTo>
                  <a:pt x="1550732" y="88673"/>
                </a:lnTo>
                <a:lnTo>
                  <a:pt x="1558187" y="91848"/>
                </a:lnTo>
                <a:lnTo>
                  <a:pt x="1565642" y="95023"/>
                </a:lnTo>
                <a:lnTo>
                  <a:pt x="1573097" y="98878"/>
                </a:lnTo>
                <a:lnTo>
                  <a:pt x="1581004" y="102960"/>
                </a:lnTo>
                <a:lnTo>
                  <a:pt x="1588911" y="107496"/>
                </a:lnTo>
                <a:lnTo>
                  <a:pt x="1596818" y="112485"/>
                </a:lnTo>
                <a:lnTo>
                  <a:pt x="1604725" y="117928"/>
                </a:lnTo>
                <a:lnTo>
                  <a:pt x="1612632" y="123371"/>
                </a:lnTo>
                <a:lnTo>
                  <a:pt x="1620539" y="129721"/>
                </a:lnTo>
                <a:lnTo>
                  <a:pt x="1628446" y="136298"/>
                </a:lnTo>
                <a:lnTo>
                  <a:pt x="1636127" y="143328"/>
                </a:lnTo>
                <a:lnTo>
                  <a:pt x="1643808" y="151039"/>
                </a:lnTo>
                <a:lnTo>
                  <a:pt x="1651489" y="159203"/>
                </a:lnTo>
                <a:lnTo>
                  <a:pt x="1658493" y="168048"/>
                </a:lnTo>
                <a:lnTo>
                  <a:pt x="1665722" y="177119"/>
                </a:lnTo>
                <a:lnTo>
                  <a:pt x="1672499" y="186871"/>
                </a:lnTo>
                <a:lnTo>
                  <a:pt x="1679051" y="196623"/>
                </a:lnTo>
                <a:lnTo>
                  <a:pt x="1685150" y="206601"/>
                </a:lnTo>
                <a:lnTo>
                  <a:pt x="1690346" y="216580"/>
                </a:lnTo>
                <a:lnTo>
                  <a:pt x="1695316" y="226559"/>
                </a:lnTo>
                <a:lnTo>
                  <a:pt x="1699609" y="236537"/>
                </a:lnTo>
                <a:lnTo>
                  <a:pt x="1703449" y="246516"/>
                </a:lnTo>
                <a:lnTo>
                  <a:pt x="1706838" y="256268"/>
                </a:lnTo>
                <a:lnTo>
                  <a:pt x="1709549" y="266019"/>
                </a:lnTo>
                <a:lnTo>
                  <a:pt x="1712034" y="275544"/>
                </a:lnTo>
                <a:lnTo>
                  <a:pt x="1714067" y="284616"/>
                </a:lnTo>
                <a:lnTo>
                  <a:pt x="1715649" y="293914"/>
                </a:lnTo>
                <a:lnTo>
                  <a:pt x="1717004" y="302759"/>
                </a:lnTo>
                <a:lnTo>
                  <a:pt x="1717908" y="311830"/>
                </a:lnTo>
                <a:lnTo>
                  <a:pt x="1718811" y="320221"/>
                </a:lnTo>
                <a:lnTo>
                  <a:pt x="1719037" y="328385"/>
                </a:lnTo>
                <a:lnTo>
                  <a:pt x="1719263" y="336323"/>
                </a:lnTo>
                <a:lnTo>
                  <a:pt x="1719037" y="344034"/>
                </a:lnTo>
                <a:lnTo>
                  <a:pt x="1718811" y="351291"/>
                </a:lnTo>
                <a:lnTo>
                  <a:pt x="1718134" y="358094"/>
                </a:lnTo>
                <a:lnTo>
                  <a:pt x="1717682" y="364444"/>
                </a:lnTo>
                <a:lnTo>
                  <a:pt x="1717004" y="370794"/>
                </a:lnTo>
                <a:lnTo>
                  <a:pt x="1715875" y="376237"/>
                </a:lnTo>
                <a:lnTo>
                  <a:pt x="1714971" y="381453"/>
                </a:lnTo>
                <a:lnTo>
                  <a:pt x="1713841" y="385989"/>
                </a:lnTo>
                <a:lnTo>
                  <a:pt x="1712938" y="390298"/>
                </a:lnTo>
                <a:lnTo>
                  <a:pt x="1711808" y="393927"/>
                </a:lnTo>
                <a:lnTo>
                  <a:pt x="1710904" y="397102"/>
                </a:lnTo>
                <a:lnTo>
                  <a:pt x="1709775" y="399596"/>
                </a:lnTo>
                <a:lnTo>
                  <a:pt x="1708871" y="401411"/>
                </a:lnTo>
                <a:lnTo>
                  <a:pt x="1707742" y="402771"/>
                </a:lnTo>
                <a:lnTo>
                  <a:pt x="1707064" y="403225"/>
                </a:lnTo>
                <a:lnTo>
                  <a:pt x="1706838" y="403225"/>
                </a:lnTo>
                <a:lnTo>
                  <a:pt x="1706160" y="403225"/>
                </a:lnTo>
                <a:lnTo>
                  <a:pt x="1705708" y="402771"/>
                </a:lnTo>
                <a:lnTo>
                  <a:pt x="1705483" y="401864"/>
                </a:lnTo>
                <a:lnTo>
                  <a:pt x="1705257" y="400277"/>
                </a:lnTo>
                <a:lnTo>
                  <a:pt x="1705031" y="398236"/>
                </a:lnTo>
                <a:lnTo>
                  <a:pt x="1704805" y="392339"/>
                </a:lnTo>
                <a:lnTo>
                  <a:pt x="1704805" y="384855"/>
                </a:lnTo>
                <a:lnTo>
                  <a:pt x="1704353" y="375330"/>
                </a:lnTo>
                <a:lnTo>
                  <a:pt x="1704127" y="363991"/>
                </a:lnTo>
                <a:lnTo>
                  <a:pt x="1703449" y="351518"/>
                </a:lnTo>
                <a:lnTo>
                  <a:pt x="1702094" y="337457"/>
                </a:lnTo>
                <a:lnTo>
                  <a:pt x="1701416" y="329973"/>
                </a:lnTo>
                <a:lnTo>
                  <a:pt x="1700061" y="322262"/>
                </a:lnTo>
                <a:lnTo>
                  <a:pt x="1698931" y="314325"/>
                </a:lnTo>
                <a:lnTo>
                  <a:pt x="1697350" y="306387"/>
                </a:lnTo>
                <a:lnTo>
                  <a:pt x="1695542" y="297996"/>
                </a:lnTo>
                <a:lnTo>
                  <a:pt x="1693509" y="289605"/>
                </a:lnTo>
                <a:lnTo>
                  <a:pt x="1691250" y="280760"/>
                </a:lnTo>
                <a:lnTo>
                  <a:pt x="1688313" y="272143"/>
                </a:lnTo>
                <a:lnTo>
                  <a:pt x="1685376" y="263525"/>
                </a:lnTo>
                <a:lnTo>
                  <a:pt x="1681988" y="254453"/>
                </a:lnTo>
                <a:lnTo>
                  <a:pt x="1678147" y="245609"/>
                </a:lnTo>
                <a:lnTo>
                  <a:pt x="1673855" y="236310"/>
                </a:lnTo>
                <a:lnTo>
                  <a:pt x="1669336" y="227466"/>
                </a:lnTo>
                <a:lnTo>
                  <a:pt x="1664140" y="218394"/>
                </a:lnTo>
                <a:lnTo>
                  <a:pt x="1658944" y="209550"/>
                </a:lnTo>
                <a:lnTo>
                  <a:pt x="1652619" y="200478"/>
                </a:lnTo>
                <a:lnTo>
                  <a:pt x="1646519" y="191633"/>
                </a:lnTo>
                <a:lnTo>
                  <a:pt x="1640194" y="183016"/>
                </a:lnTo>
                <a:lnTo>
                  <a:pt x="1633868" y="175078"/>
                </a:lnTo>
                <a:lnTo>
                  <a:pt x="1627091" y="167594"/>
                </a:lnTo>
                <a:lnTo>
                  <a:pt x="1620313" y="160337"/>
                </a:lnTo>
                <a:lnTo>
                  <a:pt x="1613310" y="153307"/>
                </a:lnTo>
                <a:lnTo>
                  <a:pt x="1606307" y="146957"/>
                </a:lnTo>
                <a:lnTo>
                  <a:pt x="1599303" y="140833"/>
                </a:lnTo>
                <a:lnTo>
                  <a:pt x="1592074" y="135164"/>
                </a:lnTo>
                <a:lnTo>
                  <a:pt x="1584845" y="129948"/>
                </a:lnTo>
                <a:lnTo>
                  <a:pt x="1577841" y="124732"/>
                </a:lnTo>
                <a:lnTo>
                  <a:pt x="1570612" y="120196"/>
                </a:lnTo>
                <a:lnTo>
                  <a:pt x="1563835" y="115887"/>
                </a:lnTo>
                <a:lnTo>
                  <a:pt x="1556831" y="111805"/>
                </a:lnTo>
                <a:lnTo>
                  <a:pt x="1550280" y="107949"/>
                </a:lnTo>
                <a:lnTo>
                  <a:pt x="1543728" y="104321"/>
                </a:lnTo>
                <a:lnTo>
                  <a:pt x="1531077" y="98198"/>
                </a:lnTo>
                <a:lnTo>
                  <a:pt x="1519782" y="92755"/>
                </a:lnTo>
                <a:lnTo>
                  <a:pt x="1509390" y="88446"/>
                </a:lnTo>
                <a:lnTo>
                  <a:pt x="1500579" y="84817"/>
                </a:lnTo>
                <a:lnTo>
                  <a:pt x="1493350" y="81642"/>
                </a:lnTo>
                <a:lnTo>
                  <a:pt x="1488380" y="79374"/>
                </a:lnTo>
                <a:lnTo>
                  <a:pt x="1486346" y="78694"/>
                </a:lnTo>
                <a:lnTo>
                  <a:pt x="1484991" y="78014"/>
                </a:lnTo>
                <a:lnTo>
                  <a:pt x="1484539" y="77107"/>
                </a:lnTo>
                <a:lnTo>
                  <a:pt x="1484313" y="76653"/>
                </a:lnTo>
                <a:lnTo>
                  <a:pt x="1484313" y="76199"/>
                </a:lnTo>
                <a:lnTo>
                  <a:pt x="1484539" y="75973"/>
                </a:lnTo>
                <a:lnTo>
                  <a:pt x="1485217" y="75292"/>
                </a:lnTo>
                <a:lnTo>
                  <a:pt x="1486798" y="74839"/>
                </a:lnTo>
                <a:lnTo>
                  <a:pt x="1488832" y="74612"/>
                </a:lnTo>
                <a:close/>
                <a:moveTo>
                  <a:pt x="1523085" y="0"/>
                </a:moveTo>
                <a:lnTo>
                  <a:pt x="1526481" y="0"/>
                </a:lnTo>
                <a:lnTo>
                  <a:pt x="1530330" y="0"/>
                </a:lnTo>
                <a:lnTo>
                  <a:pt x="1534859" y="226"/>
                </a:lnTo>
                <a:lnTo>
                  <a:pt x="1540293" y="906"/>
                </a:lnTo>
                <a:lnTo>
                  <a:pt x="1545954" y="1811"/>
                </a:lnTo>
                <a:lnTo>
                  <a:pt x="1552294" y="2943"/>
                </a:lnTo>
                <a:lnTo>
                  <a:pt x="1559313" y="4528"/>
                </a:lnTo>
                <a:lnTo>
                  <a:pt x="1566332" y="6339"/>
                </a:lnTo>
                <a:lnTo>
                  <a:pt x="1574031" y="8377"/>
                </a:lnTo>
                <a:lnTo>
                  <a:pt x="1581956" y="10867"/>
                </a:lnTo>
                <a:lnTo>
                  <a:pt x="1590334" y="13810"/>
                </a:lnTo>
                <a:lnTo>
                  <a:pt x="1599165" y="16980"/>
                </a:lnTo>
                <a:lnTo>
                  <a:pt x="1607995" y="20602"/>
                </a:lnTo>
                <a:lnTo>
                  <a:pt x="1617279" y="24678"/>
                </a:lnTo>
                <a:lnTo>
                  <a:pt x="1626336" y="29432"/>
                </a:lnTo>
                <a:lnTo>
                  <a:pt x="1635846" y="34413"/>
                </a:lnTo>
                <a:lnTo>
                  <a:pt x="1645582" y="39846"/>
                </a:lnTo>
                <a:lnTo>
                  <a:pt x="1655319" y="45959"/>
                </a:lnTo>
                <a:lnTo>
                  <a:pt x="1665055" y="52298"/>
                </a:lnTo>
                <a:lnTo>
                  <a:pt x="1674565" y="59317"/>
                </a:lnTo>
                <a:lnTo>
                  <a:pt x="1684302" y="66788"/>
                </a:lnTo>
                <a:lnTo>
                  <a:pt x="1694038" y="75165"/>
                </a:lnTo>
                <a:lnTo>
                  <a:pt x="1703548" y="83768"/>
                </a:lnTo>
                <a:lnTo>
                  <a:pt x="1712832" y="93051"/>
                </a:lnTo>
                <a:lnTo>
                  <a:pt x="1721889" y="103012"/>
                </a:lnTo>
                <a:lnTo>
                  <a:pt x="1730946" y="113427"/>
                </a:lnTo>
                <a:lnTo>
                  <a:pt x="1735248" y="119087"/>
                </a:lnTo>
                <a:lnTo>
                  <a:pt x="1739550" y="124520"/>
                </a:lnTo>
                <a:lnTo>
                  <a:pt x="1743626" y="130407"/>
                </a:lnTo>
                <a:lnTo>
                  <a:pt x="1747928" y="136293"/>
                </a:lnTo>
                <a:lnTo>
                  <a:pt x="1752004" y="142406"/>
                </a:lnTo>
                <a:lnTo>
                  <a:pt x="1755853" y="148745"/>
                </a:lnTo>
                <a:lnTo>
                  <a:pt x="1759703" y="154405"/>
                </a:lnTo>
                <a:lnTo>
                  <a:pt x="1763099" y="160744"/>
                </a:lnTo>
                <a:lnTo>
                  <a:pt x="1769665" y="172970"/>
                </a:lnTo>
                <a:lnTo>
                  <a:pt x="1775553" y="184969"/>
                </a:lnTo>
                <a:lnTo>
                  <a:pt x="1780987" y="197195"/>
                </a:lnTo>
                <a:lnTo>
                  <a:pt x="1785515" y="209194"/>
                </a:lnTo>
                <a:lnTo>
                  <a:pt x="1789591" y="220967"/>
                </a:lnTo>
                <a:lnTo>
                  <a:pt x="1793214" y="232740"/>
                </a:lnTo>
                <a:lnTo>
                  <a:pt x="1795931" y="244513"/>
                </a:lnTo>
                <a:lnTo>
                  <a:pt x="1798648" y="255606"/>
                </a:lnTo>
                <a:lnTo>
                  <a:pt x="1800686" y="266926"/>
                </a:lnTo>
                <a:lnTo>
                  <a:pt x="1802045" y="277793"/>
                </a:lnTo>
                <a:lnTo>
                  <a:pt x="1803403" y="288661"/>
                </a:lnTo>
                <a:lnTo>
                  <a:pt x="1804083" y="298849"/>
                </a:lnTo>
                <a:lnTo>
                  <a:pt x="1804762" y="308810"/>
                </a:lnTo>
                <a:lnTo>
                  <a:pt x="1804988" y="318546"/>
                </a:lnTo>
                <a:lnTo>
                  <a:pt x="1804762" y="327828"/>
                </a:lnTo>
                <a:lnTo>
                  <a:pt x="1804535" y="336658"/>
                </a:lnTo>
                <a:lnTo>
                  <a:pt x="1803856" y="345034"/>
                </a:lnTo>
                <a:lnTo>
                  <a:pt x="1802950" y="352959"/>
                </a:lnTo>
                <a:lnTo>
                  <a:pt x="1802045" y="360430"/>
                </a:lnTo>
                <a:lnTo>
                  <a:pt x="1800913" y="367222"/>
                </a:lnTo>
                <a:lnTo>
                  <a:pt x="1799780" y="373561"/>
                </a:lnTo>
                <a:lnTo>
                  <a:pt x="1798648" y="378995"/>
                </a:lnTo>
                <a:lnTo>
                  <a:pt x="1797290" y="384202"/>
                </a:lnTo>
                <a:lnTo>
                  <a:pt x="1795705" y="388730"/>
                </a:lnTo>
                <a:lnTo>
                  <a:pt x="1794573" y="392352"/>
                </a:lnTo>
                <a:lnTo>
                  <a:pt x="1793214" y="395522"/>
                </a:lnTo>
                <a:lnTo>
                  <a:pt x="1792082" y="397786"/>
                </a:lnTo>
                <a:lnTo>
                  <a:pt x="1790950" y="399371"/>
                </a:lnTo>
                <a:lnTo>
                  <a:pt x="1790044" y="400050"/>
                </a:lnTo>
                <a:lnTo>
                  <a:pt x="1789591" y="400050"/>
                </a:lnTo>
                <a:lnTo>
                  <a:pt x="1789138" y="399823"/>
                </a:lnTo>
                <a:lnTo>
                  <a:pt x="1788912" y="399823"/>
                </a:lnTo>
                <a:lnTo>
                  <a:pt x="1788685" y="399597"/>
                </a:lnTo>
                <a:lnTo>
                  <a:pt x="1788006" y="398239"/>
                </a:lnTo>
                <a:lnTo>
                  <a:pt x="1787780" y="396427"/>
                </a:lnTo>
                <a:lnTo>
                  <a:pt x="1787553" y="393937"/>
                </a:lnTo>
                <a:lnTo>
                  <a:pt x="1787327" y="386919"/>
                </a:lnTo>
                <a:lnTo>
                  <a:pt x="1787100" y="377636"/>
                </a:lnTo>
                <a:lnTo>
                  <a:pt x="1787100" y="365863"/>
                </a:lnTo>
                <a:lnTo>
                  <a:pt x="1786648" y="352279"/>
                </a:lnTo>
                <a:lnTo>
                  <a:pt x="1785742" y="336884"/>
                </a:lnTo>
                <a:lnTo>
                  <a:pt x="1785063" y="328507"/>
                </a:lnTo>
                <a:lnTo>
                  <a:pt x="1784157" y="319904"/>
                </a:lnTo>
                <a:lnTo>
                  <a:pt x="1783025" y="310848"/>
                </a:lnTo>
                <a:lnTo>
                  <a:pt x="1781666" y="301339"/>
                </a:lnTo>
                <a:lnTo>
                  <a:pt x="1780081" y="292057"/>
                </a:lnTo>
                <a:lnTo>
                  <a:pt x="1778496" y="282095"/>
                </a:lnTo>
                <a:lnTo>
                  <a:pt x="1776005" y="272133"/>
                </a:lnTo>
                <a:lnTo>
                  <a:pt x="1773515" y="261493"/>
                </a:lnTo>
                <a:lnTo>
                  <a:pt x="1770798" y="251078"/>
                </a:lnTo>
                <a:lnTo>
                  <a:pt x="1767401" y="240437"/>
                </a:lnTo>
                <a:lnTo>
                  <a:pt x="1763552" y="229570"/>
                </a:lnTo>
                <a:lnTo>
                  <a:pt x="1759476" y="218929"/>
                </a:lnTo>
                <a:lnTo>
                  <a:pt x="1754948" y="207836"/>
                </a:lnTo>
                <a:lnTo>
                  <a:pt x="1749513" y="196968"/>
                </a:lnTo>
                <a:lnTo>
                  <a:pt x="1743852" y="185875"/>
                </a:lnTo>
                <a:lnTo>
                  <a:pt x="1737739" y="175008"/>
                </a:lnTo>
                <a:lnTo>
                  <a:pt x="1731172" y="163914"/>
                </a:lnTo>
                <a:lnTo>
                  <a:pt x="1723700" y="153047"/>
                </a:lnTo>
                <a:lnTo>
                  <a:pt x="1716228" y="142179"/>
                </a:lnTo>
                <a:lnTo>
                  <a:pt x="1708303" y="131765"/>
                </a:lnTo>
                <a:lnTo>
                  <a:pt x="1700378" y="122030"/>
                </a:lnTo>
                <a:lnTo>
                  <a:pt x="1692227" y="112974"/>
                </a:lnTo>
                <a:lnTo>
                  <a:pt x="1683849" y="104144"/>
                </a:lnTo>
                <a:lnTo>
                  <a:pt x="1675471" y="95767"/>
                </a:lnTo>
                <a:lnTo>
                  <a:pt x="1666867" y="87843"/>
                </a:lnTo>
                <a:lnTo>
                  <a:pt x="1658036" y="80372"/>
                </a:lnTo>
                <a:lnTo>
                  <a:pt x="1649432" y="73580"/>
                </a:lnTo>
                <a:lnTo>
                  <a:pt x="1640601" y="67241"/>
                </a:lnTo>
                <a:lnTo>
                  <a:pt x="1631997" y="60902"/>
                </a:lnTo>
                <a:lnTo>
                  <a:pt x="1623392" y="55015"/>
                </a:lnTo>
                <a:lnTo>
                  <a:pt x="1614788" y="49808"/>
                </a:lnTo>
                <a:lnTo>
                  <a:pt x="1606410" y="44827"/>
                </a:lnTo>
                <a:lnTo>
                  <a:pt x="1598259" y="40299"/>
                </a:lnTo>
                <a:lnTo>
                  <a:pt x="1590334" y="35998"/>
                </a:lnTo>
                <a:lnTo>
                  <a:pt x="1582409" y="31922"/>
                </a:lnTo>
                <a:lnTo>
                  <a:pt x="1574937" y="28300"/>
                </a:lnTo>
                <a:lnTo>
                  <a:pt x="1560898" y="21961"/>
                </a:lnTo>
                <a:lnTo>
                  <a:pt x="1548445" y="16527"/>
                </a:lnTo>
                <a:lnTo>
                  <a:pt x="1537802" y="12226"/>
                </a:lnTo>
                <a:lnTo>
                  <a:pt x="1528972" y="8603"/>
                </a:lnTo>
                <a:lnTo>
                  <a:pt x="1522405" y="5886"/>
                </a:lnTo>
                <a:lnTo>
                  <a:pt x="1520367" y="4754"/>
                </a:lnTo>
                <a:lnTo>
                  <a:pt x="1518556" y="3849"/>
                </a:lnTo>
                <a:lnTo>
                  <a:pt x="1517877" y="2717"/>
                </a:lnTo>
                <a:lnTo>
                  <a:pt x="1517650" y="2490"/>
                </a:lnTo>
                <a:lnTo>
                  <a:pt x="1517650" y="2038"/>
                </a:lnTo>
                <a:lnTo>
                  <a:pt x="1517650" y="1811"/>
                </a:lnTo>
                <a:lnTo>
                  <a:pt x="1517877" y="1132"/>
                </a:lnTo>
                <a:lnTo>
                  <a:pt x="1518782" y="679"/>
                </a:lnTo>
                <a:lnTo>
                  <a:pt x="1520594" y="226"/>
                </a:lnTo>
                <a:lnTo>
                  <a:pt x="1523085" y="0"/>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nvGrpSpPr>
          <p:cNvPr id="52" name="组合 51"/>
          <p:cNvGrpSpPr/>
          <p:nvPr/>
        </p:nvGrpSpPr>
        <p:grpSpPr>
          <a:xfrm>
            <a:off x="6580864" y="1690914"/>
            <a:ext cx="1671872" cy="1671872"/>
            <a:chOff x="6580864" y="1752600"/>
            <a:chExt cx="1671872" cy="1671872"/>
          </a:xfrm>
        </p:grpSpPr>
        <p:grpSp>
          <p:nvGrpSpPr>
            <p:cNvPr id="40" name="组合 39"/>
            <p:cNvGrpSpPr/>
            <p:nvPr/>
          </p:nvGrpSpPr>
          <p:grpSpPr>
            <a:xfrm>
              <a:off x="6580864" y="1752600"/>
              <a:ext cx="1671872" cy="1671872"/>
              <a:chOff x="797560" y="1739900"/>
              <a:chExt cx="2336800" cy="2336800"/>
            </a:xfrm>
          </p:grpSpPr>
          <p:sp>
            <p:nvSpPr>
              <p:cNvPr id="41" name="椭圆 40"/>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2" name="椭圆 41"/>
              <p:cNvSpPr/>
              <p:nvPr/>
            </p:nvSpPr>
            <p:spPr>
              <a:xfrm>
                <a:off x="858418" y="1864393"/>
                <a:ext cx="2192022" cy="2192021"/>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7" name="KSO_Shape"/>
            <p:cNvSpPr/>
            <p:nvPr/>
          </p:nvSpPr>
          <p:spPr bwMode="auto">
            <a:xfrm>
              <a:off x="7124913" y="2388157"/>
              <a:ext cx="635708" cy="455592"/>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rgbClr val="3A3A3A"/>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a:defRPr/>
              </a:pP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grpSp>
        <p:nvGrpSpPr>
          <p:cNvPr id="68" name="组合 67"/>
          <p:cNvGrpSpPr/>
          <p:nvPr/>
        </p:nvGrpSpPr>
        <p:grpSpPr>
          <a:xfrm>
            <a:off x="8763857" y="3373502"/>
            <a:ext cx="1869218" cy="1869218"/>
            <a:chOff x="8767031" y="3439379"/>
            <a:chExt cx="1869218" cy="1869218"/>
          </a:xfrm>
        </p:grpSpPr>
        <p:grpSp>
          <p:nvGrpSpPr>
            <p:cNvPr id="43" name="组合 42"/>
            <p:cNvGrpSpPr/>
            <p:nvPr/>
          </p:nvGrpSpPr>
          <p:grpSpPr>
            <a:xfrm>
              <a:off x="8767031" y="3439379"/>
              <a:ext cx="1869218" cy="1869218"/>
              <a:chOff x="797560" y="1739900"/>
              <a:chExt cx="2336800" cy="2336800"/>
            </a:xfrm>
          </p:grpSpPr>
          <p:sp>
            <p:nvSpPr>
              <p:cNvPr id="44" name="椭圆 43"/>
              <p:cNvSpPr/>
              <p:nvPr/>
            </p:nvSpPr>
            <p:spPr>
              <a:xfrm>
                <a:off x="797560" y="1739900"/>
                <a:ext cx="2336800" cy="2336800"/>
              </a:xfrm>
              <a:prstGeom prst="ellipse">
                <a:avLst/>
              </a:prstGeom>
              <a:solidFill>
                <a:srgbClr val="3A3A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5" name="椭圆 44"/>
              <p:cNvSpPr/>
              <p:nvPr/>
            </p:nvSpPr>
            <p:spPr>
              <a:xfrm>
                <a:off x="942340" y="1884678"/>
                <a:ext cx="2192020" cy="2152382"/>
              </a:xfrm>
              <a:prstGeom prst="ellipse">
                <a:avLst/>
              </a:prstGeom>
              <a:solidFill>
                <a:srgbClr val="FAFAFA"/>
              </a:solidFill>
              <a:ln>
                <a:solidFill>
                  <a:srgbClr val="3A3A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58" name="KSO_Shape"/>
            <p:cNvSpPr/>
            <p:nvPr/>
          </p:nvSpPr>
          <p:spPr>
            <a:xfrm>
              <a:off x="9435748" y="4043487"/>
              <a:ext cx="531784" cy="444928"/>
            </a:xfrm>
            <a:custGeom>
              <a:avLst/>
              <a:gdLst/>
              <a:ahLst/>
              <a:cxnLst/>
              <a:rect l="l" t="t" r="r" b="b"/>
              <a:pathLst>
                <a:path w="1366582" h="1042046">
                  <a:moveTo>
                    <a:pt x="37022" y="792087"/>
                  </a:moveTo>
                  <a:lnTo>
                    <a:pt x="185104" y="792087"/>
                  </a:lnTo>
                  <a:cubicBezTo>
                    <a:pt x="205551" y="792087"/>
                    <a:pt x="222126" y="808662"/>
                    <a:pt x="222126" y="829109"/>
                  </a:cubicBezTo>
                  <a:lnTo>
                    <a:pt x="222126" y="1005022"/>
                  </a:lnTo>
                  <a:cubicBezTo>
                    <a:pt x="222126" y="1025469"/>
                    <a:pt x="205551" y="1042044"/>
                    <a:pt x="185104" y="1042044"/>
                  </a:cubicBezTo>
                  <a:lnTo>
                    <a:pt x="37022" y="1042044"/>
                  </a:lnTo>
                  <a:cubicBezTo>
                    <a:pt x="16575" y="1042044"/>
                    <a:pt x="0" y="1025469"/>
                    <a:pt x="0" y="1005022"/>
                  </a:cubicBezTo>
                  <a:lnTo>
                    <a:pt x="0" y="829109"/>
                  </a:lnTo>
                  <a:cubicBezTo>
                    <a:pt x="0" y="808662"/>
                    <a:pt x="16575" y="792087"/>
                    <a:pt x="37022" y="792087"/>
                  </a:cubicBezTo>
                  <a:close/>
                  <a:moveTo>
                    <a:pt x="308442" y="614561"/>
                  </a:moveTo>
                  <a:lnTo>
                    <a:pt x="456524" y="614561"/>
                  </a:lnTo>
                  <a:cubicBezTo>
                    <a:pt x="476971" y="614561"/>
                    <a:pt x="493546" y="631136"/>
                    <a:pt x="493546" y="651583"/>
                  </a:cubicBezTo>
                  <a:lnTo>
                    <a:pt x="493546" y="1005023"/>
                  </a:lnTo>
                  <a:cubicBezTo>
                    <a:pt x="493546" y="1025470"/>
                    <a:pt x="476971" y="1042045"/>
                    <a:pt x="456524" y="1042045"/>
                  </a:cubicBezTo>
                  <a:lnTo>
                    <a:pt x="308442" y="1042045"/>
                  </a:lnTo>
                  <a:cubicBezTo>
                    <a:pt x="287995" y="1042045"/>
                    <a:pt x="271420" y="1025470"/>
                    <a:pt x="271420" y="1005023"/>
                  </a:cubicBezTo>
                  <a:lnTo>
                    <a:pt x="271420" y="651583"/>
                  </a:lnTo>
                  <a:cubicBezTo>
                    <a:pt x="271420" y="631136"/>
                    <a:pt x="287995" y="614561"/>
                    <a:pt x="308442" y="614561"/>
                  </a:cubicBezTo>
                  <a:close/>
                  <a:moveTo>
                    <a:pt x="583127" y="432047"/>
                  </a:moveTo>
                  <a:lnTo>
                    <a:pt x="744271" y="432047"/>
                  </a:lnTo>
                  <a:cubicBezTo>
                    <a:pt x="766521" y="432047"/>
                    <a:pt x="784558" y="450084"/>
                    <a:pt x="784558" y="472334"/>
                  </a:cubicBezTo>
                  <a:lnTo>
                    <a:pt x="784558" y="1001758"/>
                  </a:lnTo>
                  <a:cubicBezTo>
                    <a:pt x="784558" y="1024008"/>
                    <a:pt x="766521" y="1042045"/>
                    <a:pt x="744271" y="1042045"/>
                  </a:cubicBezTo>
                  <a:lnTo>
                    <a:pt x="583127" y="1042045"/>
                  </a:lnTo>
                  <a:cubicBezTo>
                    <a:pt x="560877" y="1042045"/>
                    <a:pt x="542840" y="1024008"/>
                    <a:pt x="542840" y="1001758"/>
                  </a:cubicBezTo>
                  <a:lnTo>
                    <a:pt x="542840" y="472334"/>
                  </a:lnTo>
                  <a:cubicBezTo>
                    <a:pt x="542840" y="450084"/>
                    <a:pt x="560877" y="432047"/>
                    <a:pt x="583127" y="432047"/>
                  </a:cubicBezTo>
                  <a:close/>
                  <a:moveTo>
                    <a:pt x="874139" y="210194"/>
                  </a:moveTo>
                  <a:lnTo>
                    <a:pt x="1035283" y="210194"/>
                  </a:lnTo>
                  <a:cubicBezTo>
                    <a:pt x="1057533" y="210194"/>
                    <a:pt x="1075570" y="228231"/>
                    <a:pt x="1075570" y="250481"/>
                  </a:cubicBezTo>
                  <a:lnTo>
                    <a:pt x="1075570" y="1001758"/>
                  </a:lnTo>
                  <a:cubicBezTo>
                    <a:pt x="1075570" y="1024008"/>
                    <a:pt x="1057533" y="1042045"/>
                    <a:pt x="1035283" y="1042045"/>
                  </a:cubicBezTo>
                  <a:lnTo>
                    <a:pt x="874139" y="1042045"/>
                  </a:lnTo>
                  <a:cubicBezTo>
                    <a:pt x="851889" y="1042045"/>
                    <a:pt x="833852" y="1024008"/>
                    <a:pt x="833852" y="1001758"/>
                  </a:cubicBezTo>
                  <a:lnTo>
                    <a:pt x="833852" y="250481"/>
                  </a:lnTo>
                  <a:cubicBezTo>
                    <a:pt x="833852" y="228231"/>
                    <a:pt x="851889" y="210194"/>
                    <a:pt x="874139" y="210194"/>
                  </a:cubicBezTo>
                  <a:close/>
                  <a:moveTo>
                    <a:pt x="1165151" y="0"/>
                  </a:moveTo>
                  <a:lnTo>
                    <a:pt x="1326295" y="0"/>
                  </a:lnTo>
                  <a:cubicBezTo>
                    <a:pt x="1348545" y="0"/>
                    <a:pt x="1366582" y="18037"/>
                    <a:pt x="1366582" y="40287"/>
                  </a:cubicBezTo>
                  <a:lnTo>
                    <a:pt x="1366582" y="1001759"/>
                  </a:lnTo>
                  <a:cubicBezTo>
                    <a:pt x="1366582" y="1024009"/>
                    <a:pt x="1348545" y="1042046"/>
                    <a:pt x="1326295" y="1042046"/>
                  </a:cubicBezTo>
                  <a:lnTo>
                    <a:pt x="1165151" y="1042046"/>
                  </a:lnTo>
                  <a:cubicBezTo>
                    <a:pt x="1142901" y="1042046"/>
                    <a:pt x="1124864" y="1024009"/>
                    <a:pt x="1124864" y="1001759"/>
                  </a:cubicBezTo>
                  <a:lnTo>
                    <a:pt x="1124864" y="40287"/>
                  </a:lnTo>
                  <a:cubicBezTo>
                    <a:pt x="1124864" y="18037"/>
                    <a:pt x="1142901" y="0"/>
                    <a:pt x="1165151" y="0"/>
                  </a:cubicBezTo>
                  <a:close/>
                </a:path>
              </a:pathLst>
            </a:custGeom>
            <a:solidFill>
              <a:srgbClr val="3A3A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grpSp>
      <p:sp>
        <p:nvSpPr>
          <p:cNvPr id="35" name="文本框 34"/>
          <p:cNvSpPr txBox="1"/>
          <p:nvPr/>
        </p:nvSpPr>
        <p:spPr>
          <a:xfrm>
            <a:off x="3594473" y="1640525"/>
            <a:ext cx="2307425" cy="1323439"/>
          </a:xfrm>
          <a:prstGeom prst="rect">
            <a:avLst/>
          </a:prstGeom>
          <a:noFill/>
        </p:spPr>
        <p:txBody>
          <a:bodyPr wrap="square" rtlCol="0">
            <a:spAutoFit/>
          </a:bodyPr>
          <a:lstStyle/>
          <a:p>
            <a:pPr algn="ct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增加的</a:t>
            </a:r>
            <a:r>
              <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JST</a:t>
            </a: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和</a:t>
            </a:r>
            <a:r>
              <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TS-LDA</a:t>
            </a: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特征要么比</a:t>
            </a:r>
            <a:r>
              <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LDA</a:t>
            </a: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提高了预测性能，要么在大多数实验中保持与</a:t>
            </a:r>
            <a:r>
              <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LDA</a:t>
            </a: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相同的水平。</a:t>
            </a:r>
            <a:endPar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8" name="文本框 37"/>
          <p:cNvSpPr txBox="1"/>
          <p:nvPr/>
        </p:nvSpPr>
        <p:spPr>
          <a:xfrm>
            <a:off x="8910127" y="1646167"/>
            <a:ext cx="2307425" cy="1323439"/>
          </a:xfrm>
          <a:prstGeom prst="rect">
            <a:avLst/>
          </a:prstGeom>
          <a:noFill/>
        </p:spPr>
        <p:txBody>
          <a:bodyPr wrap="square" rtlCol="0">
            <a:spAutoFit/>
          </a:bodyPr>
          <a:lstStyle/>
          <a:p>
            <a:pPr algn="ct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文本特征的附加价值似乎取决于文本的性质。迄今为止，尚未就数据源的性质及其对预测性能的影响进行比较研究。</a:t>
            </a:r>
            <a:endPar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8" name="文本框 47"/>
          <p:cNvSpPr txBox="1"/>
          <p:nvPr/>
        </p:nvSpPr>
        <p:spPr>
          <a:xfrm>
            <a:off x="6184280" y="3819961"/>
            <a:ext cx="2307425" cy="1569660"/>
          </a:xfrm>
          <a:prstGeom prst="rect">
            <a:avLst/>
          </a:prstGeom>
          <a:noFill/>
        </p:spPr>
        <p:txBody>
          <a:bodyPr wrap="square" rtlCol="0">
            <a:spAutoFit/>
          </a:bodyPr>
          <a:lstStyle/>
          <a:p>
            <a:pPr algn="ct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研究其他具有高频率帖子的嘈杂数据的在线平台，或其他产生高质量帖子但频率较低的来源，可以更深入地研究这些属性的影响</a:t>
            </a:r>
            <a:endPar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51" name="文本框 50"/>
          <p:cNvSpPr txBox="1"/>
          <p:nvPr/>
        </p:nvSpPr>
        <p:spPr>
          <a:xfrm>
            <a:off x="1085725" y="3819961"/>
            <a:ext cx="2307425" cy="1569660"/>
          </a:xfrm>
          <a:prstGeom prst="rect">
            <a:avLst/>
          </a:prstGeom>
          <a:noFill/>
        </p:spPr>
        <p:txBody>
          <a:bodyPr wrap="square" rtlCol="0">
            <a:spAutoFit/>
          </a:bodyPr>
          <a:lstStyle/>
          <a:p>
            <a:pPr algn="ct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提取的主题提供了与使用情感极性或</a:t>
            </a:r>
            <a:r>
              <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LDA</a:t>
            </a: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等传统功能相比更细粒度的见解；</a:t>
            </a:r>
            <a:endPar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a:p>
            <a:pPr algn="ctr"/>
            <a:r>
              <a:rPr lang="zh-CN" altLang="en-US"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研究增加了加密货币模型的可解释性</a:t>
            </a:r>
            <a:endParaRPr lang="en-US" altLang="zh-CN" sz="1600" dirty="0">
              <a:solidFill>
                <a:srgbClr val="404040"/>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56" name="文本框 55"/>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6  Conclusion</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0-#ppt_w/2"/>
                                          </p:val>
                                        </p:tav>
                                        <p:tav tm="100000">
                                          <p:val>
                                            <p:strVal val="#ppt_x"/>
                                          </p:val>
                                        </p:tav>
                                      </p:tavLst>
                                    </p:anim>
                                    <p:anim calcmode="lin" valueType="num">
                                      <p:cBhvr additive="base">
                                        <p:cTn id="8" dur="500" fill="hold"/>
                                        <p:tgtEl>
                                          <p:spTgt spid="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additive="base">
                                        <p:cTn id="12" dur="500" fill="hold"/>
                                        <p:tgtEl>
                                          <p:spTgt spid="35"/>
                                        </p:tgtEl>
                                        <p:attrNameLst>
                                          <p:attrName>ppt_x</p:attrName>
                                        </p:attrNameLst>
                                      </p:cBhvr>
                                      <p:tavLst>
                                        <p:tav tm="0">
                                          <p:val>
                                            <p:strVal val="#ppt_x"/>
                                          </p:val>
                                        </p:tav>
                                        <p:tav tm="100000">
                                          <p:val>
                                            <p:strVal val="#ppt_x"/>
                                          </p:val>
                                        </p:tav>
                                      </p:tavLst>
                                    </p:anim>
                                    <p:anim calcmode="lin" valueType="num">
                                      <p:cBhvr additive="base">
                                        <p:cTn id="13" dur="500" fill="hold"/>
                                        <p:tgtEl>
                                          <p:spTgt spid="3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1+#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8" grpId="0"/>
      <p:bldP spid="48" grpId="0"/>
      <p:bldP spid="5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圆角矩形 24"/>
          <p:cNvSpPr/>
          <p:nvPr/>
        </p:nvSpPr>
        <p:spPr>
          <a:xfrm>
            <a:off x="4767312" y="304285"/>
            <a:ext cx="2638324" cy="911796"/>
          </a:xfrm>
          <a:prstGeom prst="roundRect">
            <a:avLst>
              <a:gd name="adj" fmla="val 9468"/>
            </a:avLst>
          </a:prstGeom>
          <a:solidFill>
            <a:schemeClr val="tx1">
              <a:lumMod val="75000"/>
              <a:lumOff val="2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grpSp>
        <p:nvGrpSpPr>
          <p:cNvPr id="5" name="组合 4"/>
          <p:cNvGrpSpPr/>
          <p:nvPr/>
        </p:nvGrpSpPr>
        <p:grpSpPr>
          <a:xfrm>
            <a:off x="1827054" y="852457"/>
            <a:ext cx="8896350" cy="5524500"/>
            <a:chOff x="1790700" y="658586"/>
            <a:chExt cx="8896350" cy="5524500"/>
          </a:xfrm>
        </p:grpSpPr>
        <p:sp>
          <p:nvSpPr>
            <p:cNvPr id="52" name="圆角矩形 51"/>
            <p:cNvSpPr/>
            <p:nvPr/>
          </p:nvSpPr>
          <p:spPr>
            <a:xfrm>
              <a:off x="2095500" y="963386"/>
              <a:ext cx="8591550" cy="521970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810985"/>
              <a:ext cx="8591550" cy="5226957"/>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658586"/>
              <a:ext cx="8591550" cy="5248728"/>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273300" y="677948"/>
            <a:ext cx="603251" cy="133627"/>
            <a:chOff x="2273300" y="968237"/>
            <a:chExt cx="603251" cy="133627"/>
          </a:xfrm>
        </p:grpSpPr>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9" name="直接连接符 58"/>
          <p:cNvCxnSpPr/>
          <p:nvPr/>
        </p:nvCxnSpPr>
        <p:spPr>
          <a:xfrm flipV="1">
            <a:off x="1943100" y="5428206"/>
            <a:ext cx="460315"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1995852" y="1089994"/>
            <a:ext cx="4110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9661651" y="5428206"/>
            <a:ext cx="631194"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9656835" y="1089994"/>
            <a:ext cx="563675"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020302" y="253007"/>
            <a:ext cx="2205053" cy="584775"/>
          </a:xfrm>
          <a:prstGeom prst="rect">
            <a:avLst/>
          </a:prstGeom>
          <a:noFill/>
        </p:spPr>
        <p:txBody>
          <a:bodyPr wrap="square" rtlCol="0">
            <a:spAutoFit/>
          </a:bodyPr>
          <a:lstStyle/>
          <a:p>
            <a:pPr algn="dist"/>
            <a:r>
              <a:rPr lang="en-US" altLang="zh-CN" sz="3200" dirty="0">
                <a:solidFill>
                  <a:schemeClr val="bg1"/>
                </a:solidFill>
                <a:latin typeface="江城斜黑体 900W" panose="020B0A00000000000000" pitchFamily="34" charset="-122"/>
                <a:ea typeface="江城斜黑体 900W" panose="020B0A00000000000000" pitchFamily="34" charset="-122"/>
              </a:rPr>
              <a:t>catalogue</a:t>
            </a:r>
            <a:endParaRPr lang="zh-CN" altLang="en-US" sz="3200" dirty="0">
              <a:solidFill>
                <a:schemeClr val="bg1"/>
              </a:solidFill>
              <a:latin typeface="江城斜黑体 900W" panose="020B0A00000000000000" pitchFamily="34" charset="-122"/>
              <a:ea typeface="江城斜黑体 900W" panose="020B0A00000000000000" pitchFamily="34" charset="-122"/>
            </a:endParaRPr>
          </a:p>
        </p:txBody>
      </p:sp>
      <p:grpSp>
        <p:nvGrpSpPr>
          <p:cNvPr id="8" name="组合 7"/>
          <p:cNvGrpSpPr/>
          <p:nvPr/>
        </p:nvGrpSpPr>
        <p:grpSpPr>
          <a:xfrm>
            <a:off x="2406927" y="1037118"/>
            <a:ext cx="7264175" cy="590659"/>
            <a:chOff x="2411412" y="1383032"/>
            <a:chExt cx="7264175" cy="590659"/>
          </a:xfrm>
        </p:grpSpPr>
        <p:sp>
          <p:nvSpPr>
            <p:cNvPr id="23" name="圆角矩形 22"/>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4012015" y="1478306"/>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Introduction</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7" name="椭圆 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1</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0" name="组合 29"/>
          <p:cNvGrpSpPr/>
          <p:nvPr/>
        </p:nvGrpSpPr>
        <p:grpSpPr>
          <a:xfrm>
            <a:off x="2406927" y="1819426"/>
            <a:ext cx="7264175" cy="590659"/>
            <a:chOff x="2411412" y="1383032"/>
            <a:chExt cx="7264175" cy="590659"/>
          </a:xfrm>
        </p:grpSpPr>
        <p:sp>
          <p:nvSpPr>
            <p:cNvPr id="31" name="圆角矩形 30"/>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012015" y="1478306"/>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Literature review</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33" name="椭圆 32"/>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2</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4" name="组合 33"/>
          <p:cNvGrpSpPr/>
          <p:nvPr/>
        </p:nvGrpSpPr>
        <p:grpSpPr>
          <a:xfrm>
            <a:off x="2406927" y="2557569"/>
            <a:ext cx="7264175" cy="590659"/>
            <a:chOff x="2411412" y="1383032"/>
            <a:chExt cx="7264175" cy="590659"/>
          </a:xfrm>
        </p:grpSpPr>
        <p:sp>
          <p:nvSpPr>
            <p:cNvPr id="35" name="圆角矩形 34"/>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012015" y="1478306"/>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Data</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37" name="椭圆 36"/>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3</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38" name="组合 37"/>
          <p:cNvGrpSpPr/>
          <p:nvPr/>
        </p:nvGrpSpPr>
        <p:grpSpPr>
          <a:xfrm>
            <a:off x="2392660" y="3273291"/>
            <a:ext cx="7264175" cy="590659"/>
            <a:chOff x="2411412" y="1383032"/>
            <a:chExt cx="7264175" cy="590659"/>
          </a:xfrm>
        </p:grpSpPr>
        <p:sp>
          <p:nvSpPr>
            <p:cNvPr id="39" name="圆角矩形 38"/>
            <p:cNvSpPr/>
            <p:nvPr/>
          </p:nvSpPr>
          <p:spPr>
            <a:xfrm>
              <a:off x="2411412" y="1383032"/>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4012015" y="1478306"/>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Methodology</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41" name="椭圆 40"/>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4</a:t>
              </a:r>
              <a:endParaRPr lang="zh-CN" altLang="en-US" sz="3200" dirty="0">
                <a:latin typeface="江城斜黑体 900W" panose="020B0A00000000000000" pitchFamily="34" charset="-122"/>
                <a:ea typeface="江城斜黑体 900W" panose="020B0A00000000000000" pitchFamily="34" charset="-122"/>
              </a:endParaRPr>
            </a:p>
          </p:txBody>
        </p:sp>
      </p:grpSp>
      <p:grpSp>
        <p:nvGrpSpPr>
          <p:cNvPr id="42" name="组合 41"/>
          <p:cNvGrpSpPr/>
          <p:nvPr/>
        </p:nvGrpSpPr>
        <p:grpSpPr>
          <a:xfrm>
            <a:off x="2340113" y="3979868"/>
            <a:ext cx="7264175" cy="659007"/>
            <a:chOff x="2385626" y="1384613"/>
            <a:chExt cx="7264175" cy="659007"/>
          </a:xfrm>
        </p:grpSpPr>
        <p:sp>
          <p:nvSpPr>
            <p:cNvPr id="43" name="圆角矩形 42"/>
            <p:cNvSpPr/>
            <p:nvPr/>
          </p:nvSpPr>
          <p:spPr>
            <a:xfrm>
              <a:off x="2385626" y="1452961"/>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69038" y="1463781"/>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 Experiments</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45" name="椭圆 44"/>
            <p:cNvSpPr/>
            <p:nvPr/>
          </p:nvSpPr>
          <p:spPr>
            <a:xfrm>
              <a:off x="3108871" y="1384613"/>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5</a:t>
              </a:r>
              <a:endParaRPr lang="zh-CN" altLang="en-US" sz="3200" dirty="0">
                <a:latin typeface="江城斜黑体 900W" panose="020B0A00000000000000" pitchFamily="34" charset="-122"/>
                <a:ea typeface="江城斜黑体 900W" panose="020B0A00000000000000" pitchFamily="34" charset="-122"/>
              </a:endParaRPr>
            </a:p>
          </p:txBody>
        </p:sp>
      </p:grpSp>
      <p:sp>
        <p:nvSpPr>
          <p:cNvPr id="2" name="文本框 1"/>
          <p:cNvSpPr txBox="1"/>
          <p:nvPr/>
        </p:nvSpPr>
        <p:spPr>
          <a:xfrm>
            <a:off x="1207363" y="186431"/>
            <a:ext cx="2317072" cy="307777"/>
          </a:xfrm>
          <a:prstGeom prst="rect">
            <a:avLst/>
          </a:prstGeom>
          <a:noFill/>
        </p:spPr>
        <p:txBody>
          <a:bodyPr wrap="square" rtlCol="0">
            <a:spAutoFit/>
          </a:bodyPr>
          <a:lstStyle/>
          <a:p>
            <a:r>
              <a:rPr lang="en-US" altLang="zh-CN" sz="1400" dirty="0">
                <a:solidFill>
                  <a:srgbClr val="F4F6F5"/>
                </a:solidFill>
              </a:rPr>
              <a:t>https://www.ypppt.com/</a:t>
            </a:r>
            <a:endParaRPr lang="zh-CN" altLang="en-US" sz="1400" dirty="0">
              <a:solidFill>
                <a:srgbClr val="F4F6F5"/>
              </a:solidFill>
            </a:endParaRPr>
          </a:p>
        </p:txBody>
      </p:sp>
      <p:sp>
        <p:nvSpPr>
          <p:cNvPr id="47" name="圆角矩形 42">
            <a:extLst>
              <a:ext uri="{FF2B5EF4-FFF2-40B4-BE49-F238E27FC236}">
                <a16:creationId xmlns:a16="http://schemas.microsoft.com/office/drawing/2014/main" id="{8F22E70D-77B3-4DCB-8492-FD1250D58C29}"/>
              </a:ext>
            </a:extLst>
          </p:cNvPr>
          <p:cNvSpPr/>
          <p:nvPr/>
        </p:nvSpPr>
        <p:spPr>
          <a:xfrm>
            <a:off x="2332368" y="4802019"/>
            <a:ext cx="7264175" cy="590659"/>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EAD1D2FE-EDD2-4C30-8C09-0E32A56DDE8A}"/>
              </a:ext>
            </a:extLst>
          </p:cNvPr>
          <p:cNvSpPr/>
          <p:nvPr/>
        </p:nvSpPr>
        <p:spPr>
          <a:xfrm>
            <a:off x="3063358" y="4807266"/>
            <a:ext cx="589078" cy="589078"/>
          </a:xfrm>
          <a:prstGeom prst="ellipse">
            <a:avLst/>
          </a:prstGeom>
          <a:solidFill>
            <a:schemeClr val="bg1">
              <a:lumMod val="50000"/>
            </a:schemeClr>
          </a:solidFill>
          <a:ln>
            <a:noFill/>
          </a:ln>
          <a:effectLst>
            <a:innerShdw blurRad="76200" dist="50800" dir="13500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江城斜黑体 900W" panose="020B0A00000000000000" pitchFamily="34" charset="-122"/>
                <a:ea typeface="江城斜黑体 900W" panose="020B0A00000000000000" pitchFamily="34" charset="-122"/>
              </a:rPr>
              <a:t>6</a:t>
            </a:r>
            <a:endParaRPr lang="zh-CN" altLang="en-US" sz="3200" dirty="0">
              <a:latin typeface="江城斜黑体 900W" panose="020B0A00000000000000" pitchFamily="34" charset="-122"/>
              <a:ea typeface="江城斜黑体 900W" panose="020B0A00000000000000" pitchFamily="34" charset="-122"/>
            </a:endParaRPr>
          </a:p>
        </p:txBody>
      </p:sp>
      <p:sp>
        <p:nvSpPr>
          <p:cNvPr id="49" name="矩形 48">
            <a:extLst>
              <a:ext uri="{FF2B5EF4-FFF2-40B4-BE49-F238E27FC236}">
                <a16:creationId xmlns:a16="http://schemas.microsoft.com/office/drawing/2014/main" id="{1B01563C-7E12-4FDE-8305-A02B96C7EB60}"/>
              </a:ext>
            </a:extLst>
          </p:cNvPr>
          <p:cNvSpPr/>
          <p:nvPr/>
        </p:nvSpPr>
        <p:spPr>
          <a:xfrm>
            <a:off x="3925987" y="4901750"/>
            <a:ext cx="4148919" cy="400110"/>
          </a:xfrm>
          <a:prstGeom prst="rect">
            <a:avLst/>
          </a:prstGeom>
        </p:spPr>
        <p:txBody>
          <a:bodyPr wrap="square">
            <a:spAutoFit/>
          </a:bodyPr>
          <a:lstStyle/>
          <a:p>
            <a:r>
              <a:rPr lang="en-US" altLang="zh-CN"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 Conclusion</a:t>
            </a:r>
            <a:endParaRPr lang="zh-CN" altLang="en-US" sz="20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extLst>
      <p:ext uri="{BB962C8B-B14F-4D97-AF65-F5344CB8AC3E}">
        <p14:creationId xmlns:p14="http://schemas.microsoft.com/office/powerpoint/2010/main" val="285294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3617888"/>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05546"/>
            <a:ext cx="7264175" cy="2126704"/>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01960"/>
            <a:ext cx="7350125" cy="769441"/>
          </a:xfrm>
          <a:prstGeom prst="rect">
            <a:avLst/>
          </a:prstGeom>
          <a:noFill/>
        </p:spPr>
        <p:txBody>
          <a:bodyPr wrap="square" rtlCol="0">
            <a:spAutoFit/>
          </a:bodyPr>
          <a:lstStyle/>
          <a:p>
            <a:pPr algn="ctr"/>
            <a:r>
              <a:rPr lang="zh-CN" altLang="en-US" sz="4400" dirty="0">
                <a:latin typeface="江城斜黑体 900W" panose="020B0A00000000000000" pitchFamily="34" charset="-122"/>
                <a:ea typeface="江城斜黑体 900W" panose="020B0A00000000000000" pitchFamily="34" charset="-122"/>
              </a:rPr>
              <a:t>感谢您的观看！</a:t>
            </a:r>
          </a:p>
        </p:txBody>
      </p:sp>
      <p:sp>
        <p:nvSpPr>
          <p:cNvPr id="56" name="矩形 55"/>
          <p:cNvSpPr/>
          <p:nvPr/>
        </p:nvSpPr>
        <p:spPr>
          <a:xfrm>
            <a:off x="2876551" y="2962275"/>
            <a:ext cx="6214310" cy="584775"/>
          </a:xfrm>
          <a:prstGeom prst="rect">
            <a:avLst/>
          </a:prstGeom>
        </p:spPr>
        <p:txBody>
          <a:bodyPr wrap="square">
            <a:spAutoFit/>
          </a:bodyPr>
          <a:lstStyle/>
          <a:p>
            <a:pPr algn="ctr"/>
            <a:r>
              <a:rPr lang="en-US" altLang="zh-CN" sz="3200" dirty="0"/>
              <a:t>THANK   YOU    !</a:t>
            </a:r>
            <a:endParaRPr lang="zh-CN" altLang="en-US" sz="3200" dirty="0"/>
          </a:p>
        </p:txBody>
      </p:sp>
      <p:grpSp>
        <p:nvGrpSpPr>
          <p:cNvPr id="7" name="组合 6"/>
          <p:cNvGrpSpPr/>
          <p:nvPr/>
        </p:nvGrpSpPr>
        <p:grpSpPr>
          <a:xfrm>
            <a:off x="-1052453" y="5808494"/>
            <a:ext cx="2746152" cy="1580714"/>
            <a:chOff x="10486405" y="-306263"/>
            <a:chExt cx="2746152" cy="1580714"/>
          </a:xfrm>
        </p:grpSpPr>
        <p:cxnSp>
          <p:nvCxnSpPr>
            <p:cNvPr id="33" name="直接连接符 32"/>
            <p:cNvCxnSpPr/>
            <p:nvPr/>
          </p:nvCxnSpPr>
          <p:spPr>
            <a:xfrm flipH="1">
              <a:off x="11598269" y="-133676"/>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1048640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12502864" y="352492"/>
              <a:ext cx="729693" cy="704064"/>
            </a:xfrm>
            <a:prstGeom prst="line">
              <a:avLst/>
            </a:prstGeom>
            <a:ln w="38100">
              <a:gradFill>
                <a:gsLst>
                  <a:gs pos="19000">
                    <a:schemeClr val="tx1">
                      <a:lumMod val="85000"/>
                      <a:lumOff val="1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1128645" y="-306263"/>
              <a:ext cx="1459384" cy="1408127"/>
            </a:xfrm>
            <a:prstGeom prst="line">
              <a:avLst/>
            </a:prstGeom>
            <a:ln w="38100">
              <a:gradFill>
                <a:gsLst>
                  <a:gs pos="0">
                    <a:schemeClr val="tx1">
                      <a:lumMod val="95000"/>
                      <a:lumOff val="5000"/>
                      <a:alpha val="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63327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Introduction</a:t>
            </a:r>
            <a:endParaRPr lang="zh-CN" altLang="en-US" sz="4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01</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1743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V="1">
            <a:off x="-15240" y="6786245"/>
            <a:ext cx="12191365" cy="762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4" name="任意多边形 13"/>
          <p:cNvSpPr/>
          <p:nvPr/>
        </p:nvSpPr>
        <p:spPr>
          <a:xfrm>
            <a:off x="4466686" y="2553878"/>
            <a:ext cx="7725314" cy="2525643"/>
          </a:xfrm>
          <a:custGeom>
            <a:avLst/>
            <a:gdLst>
              <a:gd name="connsiteX0" fmla="*/ 2463210 w 7725314"/>
              <a:gd name="connsiteY0" fmla="*/ 0 h 2525643"/>
              <a:gd name="connsiteX1" fmla="*/ 7725314 w 7725314"/>
              <a:gd name="connsiteY1" fmla="*/ 0 h 2525643"/>
              <a:gd name="connsiteX2" fmla="*/ 7725314 w 7725314"/>
              <a:gd name="connsiteY2" fmla="*/ 2525643 h 2525643"/>
              <a:gd name="connsiteX3" fmla="*/ 0 w 7725314"/>
              <a:gd name="connsiteY3" fmla="*/ 2525643 h 2525643"/>
              <a:gd name="connsiteX4" fmla="*/ 2463210 w 7725314"/>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5314" h="2525643">
                <a:moveTo>
                  <a:pt x="2463210" y="0"/>
                </a:moveTo>
                <a:lnTo>
                  <a:pt x="7725314" y="0"/>
                </a:lnTo>
                <a:lnTo>
                  <a:pt x="7725314" y="2525643"/>
                </a:lnTo>
                <a:lnTo>
                  <a:pt x="0" y="2525643"/>
                </a:lnTo>
                <a:lnTo>
                  <a:pt x="2463210" y="0"/>
                </a:lnTo>
                <a:close/>
              </a:path>
            </a:pathLst>
          </a:custGeom>
          <a:solidFill>
            <a:srgbClr val="65656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10" name="任意多边形 9"/>
          <p:cNvSpPr/>
          <p:nvPr/>
        </p:nvSpPr>
        <p:spPr>
          <a:xfrm>
            <a:off x="0" y="2247328"/>
            <a:ext cx="6929896" cy="2525643"/>
          </a:xfrm>
          <a:custGeom>
            <a:avLst/>
            <a:gdLst>
              <a:gd name="connsiteX0" fmla="*/ 0 w 6929896"/>
              <a:gd name="connsiteY0" fmla="*/ 0 h 2525643"/>
              <a:gd name="connsiteX1" fmla="*/ 6929896 w 6929896"/>
              <a:gd name="connsiteY1" fmla="*/ 0 h 2525643"/>
              <a:gd name="connsiteX2" fmla="*/ 4466686 w 6929896"/>
              <a:gd name="connsiteY2" fmla="*/ 2525643 h 2525643"/>
              <a:gd name="connsiteX3" fmla="*/ 0 w 6929896"/>
              <a:gd name="connsiteY3" fmla="*/ 2525643 h 2525643"/>
              <a:gd name="connsiteX4" fmla="*/ 0 w 6929896"/>
              <a:gd name="connsiteY4" fmla="*/ 0 h 252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9896" h="2525643">
                <a:moveTo>
                  <a:pt x="0" y="0"/>
                </a:moveTo>
                <a:lnTo>
                  <a:pt x="6929896" y="0"/>
                </a:lnTo>
                <a:lnTo>
                  <a:pt x="4466686" y="2525643"/>
                </a:lnTo>
                <a:lnTo>
                  <a:pt x="0" y="2525643"/>
                </a:ln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8" name="文本框 7"/>
          <p:cNvSpPr txBox="1"/>
          <p:nvPr/>
        </p:nvSpPr>
        <p:spPr>
          <a:xfrm>
            <a:off x="110305" y="2933415"/>
            <a:ext cx="4696324" cy="1265346"/>
          </a:xfrm>
          <a:prstGeom prst="rect">
            <a:avLst/>
          </a:prstGeom>
          <a:noFill/>
        </p:spPr>
        <p:txBody>
          <a:bodyPr wrap="square" rtlCol="0">
            <a:spAutoFit/>
          </a:bodyPr>
          <a:lstStyle/>
          <a:p>
            <a:pPr>
              <a:lnSpc>
                <a:spcPct val="130000"/>
              </a:lnSpc>
            </a:pPr>
            <a:r>
              <a:rPr lang="zh-CN" altLang="en-US" sz="1400" b="0" i="0" dirty="0">
                <a:solidFill>
                  <a:schemeClr val="bg1"/>
                </a:solidFill>
                <a:effectLst/>
                <a:latin typeface="Microsoft YaHei" panose="020B0503020204020204" pitchFamily="34" charset="-122"/>
                <a:ea typeface="Microsoft YaHei" panose="020B0503020204020204" pitchFamily="34" charset="-122"/>
              </a:rPr>
              <a:t>本研究利用三种主题</a:t>
            </a:r>
            <a:r>
              <a:rPr lang="en-US" altLang="zh-CN" sz="1400" b="0" i="0" dirty="0">
                <a:solidFill>
                  <a:schemeClr val="bg1"/>
                </a:solidFill>
                <a:effectLst/>
                <a:latin typeface="Microsoft YaHei" panose="020B0503020204020204" pitchFamily="34" charset="-122"/>
                <a:ea typeface="Microsoft YaHei" panose="020B0503020204020204" pitchFamily="34" charset="-122"/>
              </a:rPr>
              <a:t>-</a:t>
            </a:r>
            <a:r>
              <a:rPr lang="zh-CN" altLang="en-US" sz="1400" b="0" i="0" dirty="0">
                <a:solidFill>
                  <a:schemeClr val="bg1"/>
                </a:solidFill>
                <a:effectLst/>
                <a:latin typeface="Microsoft YaHei" panose="020B0503020204020204" pitchFamily="34" charset="-122"/>
                <a:ea typeface="Microsoft YaHei" panose="020B0503020204020204" pitchFamily="34" charset="-122"/>
              </a:rPr>
              <a:t>情感分析方法从文本数据中提取有意义特征集，并对这些特征在</a:t>
            </a:r>
            <a:r>
              <a:rPr lang="zh-CN" altLang="en-US" sz="1400" b="0" i="0" u="sng" dirty="0">
                <a:solidFill>
                  <a:schemeClr val="bg1"/>
                </a:solidFill>
                <a:effectLst/>
                <a:latin typeface="Microsoft YaHei" panose="020B0503020204020204" pitchFamily="34" charset="-122"/>
                <a:ea typeface="Microsoft YaHei" panose="020B0503020204020204" pitchFamily="34" charset="-122"/>
              </a:rPr>
              <a:t>多个数据源</a:t>
            </a:r>
            <a:r>
              <a:rPr lang="zh-CN" altLang="en-US" sz="1400" b="0" i="0" dirty="0">
                <a:solidFill>
                  <a:schemeClr val="bg1"/>
                </a:solidFill>
                <a:effectLst/>
                <a:latin typeface="Microsoft YaHei" panose="020B0503020204020204" pitchFamily="34" charset="-122"/>
                <a:ea typeface="Microsoft YaHei" panose="020B0503020204020204" pitchFamily="34" charset="-122"/>
              </a:rPr>
              <a:t>的</a:t>
            </a:r>
            <a:r>
              <a:rPr lang="zh-CN" altLang="en-US" sz="1400" dirty="0">
                <a:solidFill>
                  <a:schemeClr val="bg1"/>
                </a:solidFill>
                <a:latin typeface="Microsoft YaHei" panose="020B0503020204020204" pitchFamily="34" charset="-122"/>
                <a:ea typeface="Microsoft YaHei" panose="020B0503020204020204" pitchFamily="34" charset="-122"/>
              </a:rPr>
              <a:t>预测性能</a:t>
            </a:r>
            <a:r>
              <a:rPr lang="zh-CN" altLang="en-US" sz="1400" b="0" i="0" dirty="0">
                <a:solidFill>
                  <a:schemeClr val="bg1"/>
                </a:solidFill>
                <a:effectLst/>
                <a:latin typeface="Microsoft YaHei" panose="020B0503020204020204" pitchFamily="34" charset="-122"/>
                <a:ea typeface="Microsoft YaHei" panose="020B0503020204020204" pitchFamily="34" charset="-122"/>
              </a:rPr>
              <a:t>进行了比较，为</a:t>
            </a:r>
            <a:r>
              <a:rPr lang="zh-CN" altLang="en-US" sz="1600" b="0" i="0" u="sng" dirty="0">
                <a:solidFill>
                  <a:schemeClr val="bg1"/>
                </a:solidFill>
                <a:effectLst/>
                <a:latin typeface="Microsoft YaHei" panose="020B0503020204020204" pitchFamily="34" charset="-122"/>
                <a:ea typeface="Microsoft YaHei" panose="020B0503020204020204" pitchFamily="34" charset="-122"/>
              </a:rPr>
              <a:t>加密货币定向回报</a:t>
            </a:r>
            <a:r>
              <a:rPr lang="zh-CN" altLang="en-US" sz="1400" b="0" i="0" u="sng" dirty="0">
                <a:solidFill>
                  <a:schemeClr val="bg1"/>
                </a:solidFill>
                <a:effectLst/>
                <a:latin typeface="Microsoft YaHei" panose="020B0503020204020204" pitchFamily="34" charset="-122"/>
                <a:ea typeface="Microsoft YaHei" panose="020B0503020204020204" pitchFamily="34" charset="-122"/>
              </a:rPr>
              <a:t>的</a:t>
            </a:r>
            <a:r>
              <a:rPr lang="zh-CN" altLang="en-US" sz="1400" b="0" i="0" dirty="0">
                <a:solidFill>
                  <a:schemeClr val="bg1"/>
                </a:solidFill>
                <a:effectLst/>
                <a:latin typeface="Microsoft YaHei" panose="020B0503020204020204" pitchFamily="34" charset="-122"/>
                <a:ea typeface="Microsoft YaHei" panose="020B0503020204020204" pitchFamily="34" charset="-122"/>
              </a:rPr>
              <a:t>预测研究提供了有益的参考。</a:t>
            </a:r>
            <a:endParaRPr lang="en-US" altLang="zh-CN" sz="1400" b="0" i="0" dirty="0">
              <a:solidFill>
                <a:schemeClr val="bg1"/>
              </a:solidFill>
              <a:effectLst/>
              <a:latin typeface="Microsoft YaHei" panose="020B0503020204020204" pitchFamily="34" charset="-122"/>
              <a:ea typeface="Microsoft YaHei" panose="020B0503020204020204" pitchFamily="34" charset="-122"/>
            </a:endParaRPr>
          </a:p>
        </p:txBody>
      </p:sp>
      <p:sp>
        <p:nvSpPr>
          <p:cNvPr id="17" name="文本框 16"/>
          <p:cNvSpPr txBox="1"/>
          <p:nvPr/>
        </p:nvSpPr>
        <p:spPr>
          <a:xfrm>
            <a:off x="6067592" y="3625722"/>
            <a:ext cx="5845060" cy="625171"/>
          </a:xfrm>
          <a:prstGeom prst="rect">
            <a:avLst/>
          </a:prstGeom>
          <a:noFill/>
        </p:spPr>
        <p:txBody>
          <a:bodyPr wrap="square" rtlCol="0">
            <a:spAutoFit/>
          </a:bodyPr>
          <a:lstStyle/>
          <a:p>
            <a:pPr>
              <a:lnSpc>
                <a:spcPct val="130000"/>
              </a:lnSpc>
            </a:pPr>
            <a:r>
              <a:rPr lang="zh-CN" altLang="en-US" sz="1400" dirty="0">
                <a:solidFill>
                  <a:schemeClr val="bg1"/>
                </a:solidFill>
                <a:latin typeface="Microsoft YaHei" panose="020B0503020204020204" pitchFamily="34" charset="-122"/>
                <a:ea typeface="Microsoft YaHei" panose="020B0503020204020204" pitchFamily="34" charset="-122"/>
              </a:rPr>
              <a:t>与之前的研究相比，本文使用了更加细粒度的主题</a:t>
            </a:r>
            <a:r>
              <a:rPr lang="en-US" altLang="zh-CN" sz="1400" dirty="0">
                <a:solidFill>
                  <a:schemeClr val="bg1"/>
                </a:solidFill>
                <a:latin typeface="Microsoft YaHei" panose="020B0503020204020204" pitchFamily="34" charset="-122"/>
                <a:ea typeface="Microsoft YaHei" panose="020B0503020204020204" pitchFamily="34" charset="-122"/>
              </a:rPr>
              <a:t>-</a:t>
            </a:r>
            <a:r>
              <a:rPr lang="zh-CN" altLang="en-US" sz="1400" dirty="0">
                <a:solidFill>
                  <a:schemeClr val="bg1"/>
                </a:solidFill>
                <a:latin typeface="Microsoft YaHei" panose="020B0503020204020204" pitchFamily="34" charset="-122"/>
                <a:ea typeface="Microsoft YaHei" panose="020B0503020204020204" pitchFamily="34" charset="-122"/>
              </a:rPr>
              <a:t>情感特征。利用</a:t>
            </a:r>
            <a:r>
              <a:rPr lang="en-US" altLang="zh-CN" sz="1400" u="sng" dirty="0">
                <a:solidFill>
                  <a:schemeClr val="bg1"/>
                </a:solidFill>
                <a:latin typeface="Microsoft YaHei" panose="020B0503020204020204" pitchFamily="34" charset="-122"/>
                <a:ea typeface="Microsoft YaHei" panose="020B0503020204020204" pitchFamily="34" charset="-122"/>
              </a:rPr>
              <a:t>JST</a:t>
            </a:r>
            <a:r>
              <a:rPr lang="zh-CN" altLang="en-US" sz="1400" u="sng" dirty="0">
                <a:solidFill>
                  <a:schemeClr val="bg1"/>
                </a:solidFill>
                <a:latin typeface="Microsoft YaHei" panose="020B0503020204020204" pitchFamily="34" charset="-122"/>
                <a:ea typeface="Microsoft YaHei" panose="020B0503020204020204" pitchFamily="34" charset="-122"/>
              </a:rPr>
              <a:t>和</a:t>
            </a:r>
            <a:r>
              <a:rPr lang="en-US" altLang="zh-CN" sz="1400" u="sng" dirty="0">
                <a:solidFill>
                  <a:schemeClr val="bg1"/>
                </a:solidFill>
                <a:latin typeface="Microsoft YaHei" panose="020B0503020204020204" pitchFamily="34" charset="-122"/>
                <a:ea typeface="Microsoft YaHei" panose="020B0503020204020204" pitchFamily="34" charset="-122"/>
              </a:rPr>
              <a:t>TS-LDA</a:t>
            </a:r>
            <a:r>
              <a:rPr lang="zh-CN" altLang="en-US" sz="1400" u="sng" dirty="0">
                <a:solidFill>
                  <a:schemeClr val="bg1"/>
                </a:solidFill>
                <a:latin typeface="Microsoft YaHei" panose="020B0503020204020204" pitchFamily="34" charset="-122"/>
                <a:ea typeface="Microsoft YaHei" panose="020B0503020204020204" pitchFamily="34" charset="-122"/>
              </a:rPr>
              <a:t>模型</a:t>
            </a:r>
            <a:r>
              <a:rPr lang="zh-CN" altLang="en-US" sz="1400" dirty="0">
                <a:solidFill>
                  <a:schemeClr val="bg1"/>
                </a:solidFill>
                <a:latin typeface="Microsoft YaHei" panose="020B0503020204020204" pitchFamily="34" charset="-122"/>
                <a:ea typeface="Microsoft YaHei" panose="020B0503020204020204" pitchFamily="34" charset="-122"/>
              </a:rPr>
              <a:t>可以结合主题</a:t>
            </a:r>
            <a:r>
              <a:rPr lang="en-US" altLang="zh-CN" sz="1400" dirty="0">
                <a:solidFill>
                  <a:schemeClr val="bg1"/>
                </a:solidFill>
                <a:latin typeface="Microsoft YaHei" panose="020B0503020204020204" pitchFamily="34" charset="-122"/>
                <a:ea typeface="Microsoft YaHei" panose="020B0503020204020204" pitchFamily="34" charset="-122"/>
              </a:rPr>
              <a:t>-</a:t>
            </a:r>
            <a:r>
              <a:rPr lang="zh-CN" altLang="en-US" sz="1400" dirty="0">
                <a:solidFill>
                  <a:schemeClr val="bg1"/>
                </a:solidFill>
                <a:latin typeface="Microsoft YaHei" panose="020B0503020204020204" pitchFamily="34" charset="-122"/>
                <a:ea typeface="Microsoft YaHei" panose="020B0503020204020204" pitchFamily="34" charset="-122"/>
              </a:rPr>
              <a:t>情感特征和文本主观性程度。</a:t>
            </a:r>
            <a:endParaRPr lang="en-US" altLang="zh-CN" sz="1400" dirty="0">
              <a:solidFill>
                <a:schemeClr val="bg1"/>
              </a:solidFill>
              <a:latin typeface="Microsoft YaHei" panose="020B0503020204020204" pitchFamily="34" charset="-122"/>
              <a:ea typeface="Microsoft YaHei" panose="020B0503020204020204" pitchFamily="34" charset="-122"/>
              <a:sym typeface="阿里巴巴普惠体 2.0 55 Regular" panose="00020600040101010101" pitchFamily="18" charset="-122"/>
            </a:endParaRPr>
          </a:p>
        </p:txBody>
      </p:sp>
      <p:cxnSp>
        <p:nvCxnSpPr>
          <p:cNvPr id="9" name="直接连接符 8"/>
          <p:cNvCxnSpPr/>
          <p:nvPr/>
        </p:nvCxnSpPr>
        <p:spPr>
          <a:xfrm flipH="1">
            <a:off x="4466686" y="1523577"/>
            <a:ext cx="3253421" cy="3335883"/>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631086" y="3583384"/>
            <a:ext cx="2196516" cy="2252189"/>
          </a:xfrm>
          <a:prstGeom prst="line">
            <a:avLst/>
          </a:prstGeom>
          <a:ln>
            <a:solidFill>
              <a:srgbClr val="3A3A3A"/>
            </a:solidFill>
          </a:ln>
        </p:spPr>
        <p:style>
          <a:lnRef idx="1">
            <a:schemeClr val="accent1"/>
          </a:lnRef>
          <a:fillRef idx="0">
            <a:schemeClr val="accent1"/>
          </a:fillRef>
          <a:effectRef idx="0">
            <a:schemeClr val="accent1"/>
          </a:effectRef>
          <a:fontRef idx="minor">
            <a:schemeClr val="tx1"/>
          </a:fontRef>
        </p:style>
      </p:cxnSp>
      <p:sp>
        <p:nvSpPr>
          <p:cNvPr id="18" name="iconfont-11910-5478353">
            <a:extLst>
              <a:ext uri="{FF2B5EF4-FFF2-40B4-BE49-F238E27FC236}">
                <a16:creationId xmlns:a16="http://schemas.microsoft.com/office/drawing/2014/main" id="{54405246-CCE2-4201-BBB1-D3F3EB6E740D}"/>
              </a:ext>
            </a:extLst>
          </p:cNvPr>
          <p:cNvSpPr/>
          <p:nvPr/>
        </p:nvSpPr>
        <p:spPr>
          <a:xfrm>
            <a:off x="4806629" y="2600327"/>
            <a:ext cx="609685" cy="567740"/>
          </a:xfrm>
          <a:custGeom>
            <a:avLst/>
            <a:gdLst>
              <a:gd name="T0" fmla="*/ 8052 w 11204"/>
              <a:gd name="T1" fmla="*/ 701 h 10433"/>
              <a:gd name="T2" fmla="*/ 7702 w 11204"/>
              <a:gd name="T3" fmla="*/ 6 h 10433"/>
              <a:gd name="T4" fmla="*/ 7352 w 11204"/>
              <a:gd name="T5" fmla="*/ 701 h 10433"/>
              <a:gd name="T6" fmla="*/ 3854 w 11204"/>
              <a:gd name="T7" fmla="*/ 353 h 10433"/>
              <a:gd name="T8" fmla="*/ 3504 w 11204"/>
              <a:gd name="T9" fmla="*/ 6 h 10433"/>
              <a:gd name="T10" fmla="*/ 3154 w 11204"/>
              <a:gd name="T11" fmla="*/ 353 h 10433"/>
              <a:gd name="T12" fmla="*/ 1755 w 11204"/>
              <a:gd name="T13" fmla="*/ 701 h 10433"/>
              <a:gd name="T14" fmla="*/ 5 w 11204"/>
              <a:gd name="T15" fmla="*/ 2438 h 10433"/>
              <a:gd name="T16" fmla="*/ 513 w 11204"/>
              <a:gd name="T17" fmla="*/ 9925 h 10433"/>
              <a:gd name="T18" fmla="*/ 9450 w 11204"/>
              <a:gd name="T19" fmla="*/ 10428 h 10433"/>
              <a:gd name="T20" fmla="*/ 11200 w 11204"/>
              <a:gd name="T21" fmla="*/ 8691 h 10433"/>
              <a:gd name="T22" fmla="*/ 10693 w 11204"/>
              <a:gd name="T23" fmla="*/ 1205 h 10433"/>
              <a:gd name="T24" fmla="*/ 707 w 11204"/>
              <a:gd name="T25" fmla="*/ 2438 h 10433"/>
              <a:gd name="T26" fmla="*/ 3155 w 11204"/>
              <a:gd name="T27" fmla="*/ 1396 h 10433"/>
              <a:gd name="T28" fmla="*/ 3252 w 11204"/>
              <a:gd name="T29" fmla="*/ 1996 h 10433"/>
              <a:gd name="T30" fmla="*/ 3759 w 11204"/>
              <a:gd name="T31" fmla="*/ 1996 h 10433"/>
              <a:gd name="T32" fmla="*/ 3855 w 11204"/>
              <a:gd name="T33" fmla="*/ 1396 h 10433"/>
              <a:gd name="T34" fmla="*/ 7353 w 11204"/>
              <a:gd name="T35" fmla="*/ 1743 h 10433"/>
              <a:gd name="T36" fmla="*/ 7950 w 11204"/>
              <a:gd name="T37" fmla="*/ 1990 h 10433"/>
              <a:gd name="T38" fmla="*/ 8053 w 11204"/>
              <a:gd name="T39" fmla="*/ 1396 h 10433"/>
              <a:gd name="T40" fmla="*/ 10500 w 11204"/>
              <a:gd name="T41" fmla="*/ 2438 h 10433"/>
              <a:gd name="T42" fmla="*/ 707 w 11204"/>
              <a:gd name="T43" fmla="*/ 3480 h 10433"/>
              <a:gd name="T44" fmla="*/ 10499 w 11204"/>
              <a:gd name="T45" fmla="*/ 8691 h 10433"/>
              <a:gd name="T46" fmla="*/ 1757 w 11204"/>
              <a:gd name="T47" fmla="*/ 9733 h 10433"/>
              <a:gd name="T48" fmla="*/ 707 w 11204"/>
              <a:gd name="T49" fmla="*/ 4175 h 10433"/>
              <a:gd name="T50" fmla="*/ 10499 w 11204"/>
              <a:gd name="T51" fmla="*/ 8691 h 10433"/>
              <a:gd name="T52" fmla="*/ 2504 w 11204"/>
              <a:gd name="T53" fmla="*/ 8691 h 10433"/>
              <a:gd name="T54" fmla="*/ 3202 w 11204"/>
              <a:gd name="T55" fmla="*/ 7996 h 10433"/>
              <a:gd name="T56" fmla="*/ 2502 w 11204"/>
              <a:gd name="T57" fmla="*/ 7301 h 10433"/>
              <a:gd name="T58" fmla="*/ 1802 w 11204"/>
              <a:gd name="T59" fmla="*/ 7996 h 10433"/>
              <a:gd name="T60" fmla="*/ 2504 w 11204"/>
              <a:gd name="T61" fmla="*/ 8691 h 10433"/>
              <a:gd name="T62" fmla="*/ 2991 w 11204"/>
              <a:gd name="T63" fmla="*/ 6398 h 10433"/>
              <a:gd name="T64" fmla="*/ 2991 w 11204"/>
              <a:gd name="T65" fmla="*/ 5426 h 10433"/>
              <a:gd name="T66" fmla="*/ 2012 w 11204"/>
              <a:gd name="T67" fmla="*/ 5426 h 10433"/>
              <a:gd name="T68" fmla="*/ 2012 w 11204"/>
              <a:gd name="T69" fmla="*/ 6398 h 10433"/>
              <a:gd name="T70" fmla="*/ 5646 w 11204"/>
              <a:gd name="T71" fmla="*/ 8691 h 10433"/>
              <a:gd name="T72" fmla="*/ 6136 w 11204"/>
              <a:gd name="T73" fmla="*/ 7510 h 10433"/>
              <a:gd name="T74" fmla="*/ 5156 w 11204"/>
              <a:gd name="T75" fmla="*/ 7510 h 10433"/>
              <a:gd name="T76" fmla="*/ 5156 w 11204"/>
              <a:gd name="T77" fmla="*/ 8482 h 10433"/>
              <a:gd name="T78" fmla="*/ 5646 w 11204"/>
              <a:gd name="T79" fmla="*/ 6606 h 10433"/>
              <a:gd name="T80" fmla="*/ 6139 w 11204"/>
              <a:gd name="T81" fmla="*/ 5426 h 10433"/>
              <a:gd name="T82" fmla="*/ 5159 w 11204"/>
              <a:gd name="T83" fmla="*/ 5426 h 10433"/>
              <a:gd name="T84" fmla="*/ 5154 w 11204"/>
              <a:gd name="T85" fmla="*/ 6398 h 10433"/>
              <a:gd name="T86" fmla="*/ 8630 w 11204"/>
              <a:gd name="T87" fmla="*/ 8691 h 10433"/>
              <a:gd name="T88" fmla="*/ 9330 w 11204"/>
              <a:gd name="T89" fmla="*/ 7996 h 10433"/>
              <a:gd name="T90" fmla="*/ 8630 w 11204"/>
              <a:gd name="T91" fmla="*/ 7301 h 10433"/>
              <a:gd name="T92" fmla="*/ 7930 w 11204"/>
              <a:gd name="T93" fmla="*/ 7996 h 10433"/>
              <a:gd name="T94" fmla="*/ 8630 w 11204"/>
              <a:gd name="T95" fmla="*/ 8691 h 10433"/>
              <a:gd name="T96" fmla="*/ 9329 w 11204"/>
              <a:gd name="T97" fmla="*/ 5912 h 10433"/>
              <a:gd name="T98" fmla="*/ 8629 w 11204"/>
              <a:gd name="T99" fmla="*/ 5217 h 10433"/>
              <a:gd name="T100" fmla="*/ 7929 w 11204"/>
              <a:gd name="T101" fmla="*/ 5912 h 10433"/>
              <a:gd name="T102" fmla="*/ 8630 w 11204"/>
              <a:gd name="T103" fmla="*/ 6606 h 10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04" h="10433">
                <a:moveTo>
                  <a:pt x="9450" y="701"/>
                </a:moveTo>
                <a:lnTo>
                  <a:pt x="8052" y="701"/>
                </a:lnTo>
                <a:lnTo>
                  <a:pt x="8052" y="353"/>
                </a:lnTo>
                <a:cubicBezTo>
                  <a:pt x="8052" y="161"/>
                  <a:pt x="7895" y="6"/>
                  <a:pt x="7702" y="6"/>
                </a:cubicBezTo>
                <a:cubicBezTo>
                  <a:pt x="7509" y="6"/>
                  <a:pt x="7353" y="161"/>
                  <a:pt x="7352" y="353"/>
                </a:cubicBezTo>
                <a:lnTo>
                  <a:pt x="7352" y="701"/>
                </a:lnTo>
                <a:lnTo>
                  <a:pt x="3854" y="701"/>
                </a:lnTo>
                <a:lnTo>
                  <a:pt x="3854" y="353"/>
                </a:lnTo>
                <a:cubicBezTo>
                  <a:pt x="3860" y="260"/>
                  <a:pt x="3825" y="167"/>
                  <a:pt x="3758" y="101"/>
                </a:cubicBezTo>
                <a:cubicBezTo>
                  <a:pt x="3690" y="35"/>
                  <a:pt x="3598" y="0"/>
                  <a:pt x="3504" y="6"/>
                </a:cubicBezTo>
                <a:cubicBezTo>
                  <a:pt x="3410" y="0"/>
                  <a:pt x="3318" y="35"/>
                  <a:pt x="3250" y="101"/>
                </a:cubicBezTo>
                <a:cubicBezTo>
                  <a:pt x="3184" y="167"/>
                  <a:pt x="3149" y="260"/>
                  <a:pt x="3154" y="353"/>
                </a:cubicBezTo>
                <a:lnTo>
                  <a:pt x="3154" y="701"/>
                </a:lnTo>
                <a:lnTo>
                  <a:pt x="1755" y="701"/>
                </a:lnTo>
                <a:cubicBezTo>
                  <a:pt x="1290" y="696"/>
                  <a:pt x="843" y="877"/>
                  <a:pt x="513" y="1205"/>
                </a:cubicBezTo>
                <a:cubicBezTo>
                  <a:pt x="184" y="1531"/>
                  <a:pt x="2" y="1975"/>
                  <a:pt x="5" y="2438"/>
                </a:cubicBezTo>
                <a:lnTo>
                  <a:pt x="5" y="8691"/>
                </a:lnTo>
                <a:cubicBezTo>
                  <a:pt x="0" y="9153"/>
                  <a:pt x="184" y="9598"/>
                  <a:pt x="513" y="9925"/>
                </a:cubicBezTo>
                <a:cubicBezTo>
                  <a:pt x="843" y="10252"/>
                  <a:pt x="1290" y="10433"/>
                  <a:pt x="1755" y="10428"/>
                </a:cubicBezTo>
                <a:lnTo>
                  <a:pt x="9450" y="10428"/>
                </a:lnTo>
                <a:cubicBezTo>
                  <a:pt x="9915" y="10433"/>
                  <a:pt x="10363" y="10252"/>
                  <a:pt x="10693" y="9925"/>
                </a:cubicBezTo>
                <a:cubicBezTo>
                  <a:pt x="11022" y="9598"/>
                  <a:pt x="11204" y="9155"/>
                  <a:pt x="11200" y="8691"/>
                </a:cubicBezTo>
                <a:lnTo>
                  <a:pt x="11200" y="2438"/>
                </a:lnTo>
                <a:cubicBezTo>
                  <a:pt x="11204" y="1976"/>
                  <a:pt x="11022" y="1531"/>
                  <a:pt x="10693" y="1205"/>
                </a:cubicBezTo>
                <a:cubicBezTo>
                  <a:pt x="10362" y="878"/>
                  <a:pt x="9915" y="697"/>
                  <a:pt x="9450" y="701"/>
                </a:cubicBezTo>
                <a:close/>
                <a:moveTo>
                  <a:pt x="707" y="2438"/>
                </a:moveTo>
                <a:cubicBezTo>
                  <a:pt x="720" y="1868"/>
                  <a:pt x="1183" y="1410"/>
                  <a:pt x="1757" y="1396"/>
                </a:cubicBezTo>
                <a:lnTo>
                  <a:pt x="3155" y="1396"/>
                </a:lnTo>
                <a:lnTo>
                  <a:pt x="3155" y="1743"/>
                </a:lnTo>
                <a:cubicBezTo>
                  <a:pt x="3149" y="1837"/>
                  <a:pt x="3184" y="1930"/>
                  <a:pt x="3252" y="1996"/>
                </a:cubicBezTo>
                <a:cubicBezTo>
                  <a:pt x="3319" y="2062"/>
                  <a:pt x="3410" y="2097"/>
                  <a:pt x="3505" y="2091"/>
                </a:cubicBezTo>
                <a:cubicBezTo>
                  <a:pt x="3599" y="2097"/>
                  <a:pt x="3692" y="2062"/>
                  <a:pt x="3759" y="1996"/>
                </a:cubicBezTo>
                <a:cubicBezTo>
                  <a:pt x="3827" y="1930"/>
                  <a:pt x="3862" y="1837"/>
                  <a:pt x="3855" y="1743"/>
                </a:cubicBezTo>
                <a:lnTo>
                  <a:pt x="3855" y="1396"/>
                </a:lnTo>
                <a:lnTo>
                  <a:pt x="7353" y="1396"/>
                </a:lnTo>
                <a:lnTo>
                  <a:pt x="7353" y="1743"/>
                </a:lnTo>
                <a:cubicBezTo>
                  <a:pt x="7353" y="1936"/>
                  <a:pt x="7509" y="2091"/>
                  <a:pt x="7703" y="2091"/>
                </a:cubicBezTo>
                <a:cubicBezTo>
                  <a:pt x="7795" y="2091"/>
                  <a:pt x="7884" y="2055"/>
                  <a:pt x="7950" y="1990"/>
                </a:cubicBezTo>
                <a:cubicBezTo>
                  <a:pt x="8015" y="1925"/>
                  <a:pt x="8053" y="1836"/>
                  <a:pt x="8053" y="1743"/>
                </a:cubicBezTo>
                <a:lnTo>
                  <a:pt x="8053" y="1396"/>
                </a:lnTo>
                <a:lnTo>
                  <a:pt x="9452" y="1396"/>
                </a:lnTo>
                <a:cubicBezTo>
                  <a:pt x="10025" y="1410"/>
                  <a:pt x="10486" y="1868"/>
                  <a:pt x="10500" y="2438"/>
                </a:cubicBezTo>
                <a:lnTo>
                  <a:pt x="10500" y="3480"/>
                </a:lnTo>
                <a:lnTo>
                  <a:pt x="707" y="3480"/>
                </a:lnTo>
                <a:lnTo>
                  <a:pt x="707" y="2438"/>
                </a:lnTo>
                <a:close/>
                <a:moveTo>
                  <a:pt x="10499" y="8691"/>
                </a:moveTo>
                <a:cubicBezTo>
                  <a:pt x="10485" y="9261"/>
                  <a:pt x="10023" y="9718"/>
                  <a:pt x="9450" y="9733"/>
                </a:cubicBezTo>
                <a:lnTo>
                  <a:pt x="1757" y="9733"/>
                </a:lnTo>
                <a:cubicBezTo>
                  <a:pt x="1183" y="9720"/>
                  <a:pt x="720" y="9261"/>
                  <a:pt x="707" y="8691"/>
                </a:cubicBezTo>
                <a:lnTo>
                  <a:pt x="707" y="4175"/>
                </a:lnTo>
                <a:lnTo>
                  <a:pt x="10500" y="4175"/>
                </a:lnTo>
                <a:lnTo>
                  <a:pt x="10499" y="8691"/>
                </a:lnTo>
                <a:close/>
                <a:moveTo>
                  <a:pt x="10499" y="8691"/>
                </a:moveTo>
                <a:close/>
                <a:moveTo>
                  <a:pt x="2504" y="8691"/>
                </a:moveTo>
                <a:cubicBezTo>
                  <a:pt x="2689" y="8696"/>
                  <a:pt x="2868" y="8620"/>
                  <a:pt x="2991" y="8482"/>
                </a:cubicBezTo>
                <a:cubicBezTo>
                  <a:pt x="3125" y="8356"/>
                  <a:pt x="3202" y="8179"/>
                  <a:pt x="3202" y="7996"/>
                </a:cubicBezTo>
                <a:cubicBezTo>
                  <a:pt x="3202" y="7812"/>
                  <a:pt x="3125" y="7636"/>
                  <a:pt x="2991" y="7510"/>
                </a:cubicBezTo>
                <a:cubicBezTo>
                  <a:pt x="2864" y="7376"/>
                  <a:pt x="2687" y="7301"/>
                  <a:pt x="2502" y="7301"/>
                </a:cubicBezTo>
                <a:cubicBezTo>
                  <a:pt x="2316" y="7301"/>
                  <a:pt x="2140" y="7376"/>
                  <a:pt x="2012" y="7510"/>
                </a:cubicBezTo>
                <a:cubicBezTo>
                  <a:pt x="1878" y="7636"/>
                  <a:pt x="1802" y="7812"/>
                  <a:pt x="1802" y="7996"/>
                </a:cubicBezTo>
                <a:cubicBezTo>
                  <a:pt x="1802" y="8179"/>
                  <a:pt x="1878" y="8356"/>
                  <a:pt x="2012" y="8482"/>
                </a:cubicBezTo>
                <a:cubicBezTo>
                  <a:pt x="2137" y="8621"/>
                  <a:pt x="2317" y="8697"/>
                  <a:pt x="2504" y="8691"/>
                </a:cubicBezTo>
                <a:close/>
                <a:moveTo>
                  <a:pt x="2504" y="6606"/>
                </a:moveTo>
                <a:cubicBezTo>
                  <a:pt x="2689" y="6611"/>
                  <a:pt x="2868" y="6535"/>
                  <a:pt x="2991" y="6398"/>
                </a:cubicBezTo>
                <a:cubicBezTo>
                  <a:pt x="3118" y="6267"/>
                  <a:pt x="3193" y="6095"/>
                  <a:pt x="3202" y="5912"/>
                </a:cubicBezTo>
                <a:cubicBezTo>
                  <a:pt x="3194" y="5730"/>
                  <a:pt x="3119" y="5557"/>
                  <a:pt x="2991" y="5426"/>
                </a:cubicBezTo>
                <a:cubicBezTo>
                  <a:pt x="2864" y="5292"/>
                  <a:pt x="2687" y="5217"/>
                  <a:pt x="2502" y="5217"/>
                </a:cubicBezTo>
                <a:cubicBezTo>
                  <a:pt x="2316" y="5217"/>
                  <a:pt x="2139" y="5292"/>
                  <a:pt x="2012" y="5426"/>
                </a:cubicBezTo>
                <a:cubicBezTo>
                  <a:pt x="1885" y="5557"/>
                  <a:pt x="1810" y="5730"/>
                  <a:pt x="1802" y="5912"/>
                </a:cubicBezTo>
                <a:cubicBezTo>
                  <a:pt x="1810" y="6095"/>
                  <a:pt x="1884" y="6267"/>
                  <a:pt x="2012" y="6398"/>
                </a:cubicBezTo>
                <a:cubicBezTo>
                  <a:pt x="2137" y="6536"/>
                  <a:pt x="2317" y="6612"/>
                  <a:pt x="2504" y="6606"/>
                </a:cubicBezTo>
                <a:close/>
                <a:moveTo>
                  <a:pt x="5646" y="8691"/>
                </a:moveTo>
                <a:cubicBezTo>
                  <a:pt x="5929" y="8695"/>
                  <a:pt x="6185" y="8526"/>
                  <a:pt x="6294" y="8265"/>
                </a:cubicBezTo>
                <a:cubicBezTo>
                  <a:pt x="6401" y="8005"/>
                  <a:pt x="6339" y="7705"/>
                  <a:pt x="6136" y="7510"/>
                </a:cubicBezTo>
                <a:cubicBezTo>
                  <a:pt x="6009" y="7376"/>
                  <a:pt x="5831" y="7301"/>
                  <a:pt x="5646" y="7301"/>
                </a:cubicBezTo>
                <a:cubicBezTo>
                  <a:pt x="5461" y="7301"/>
                  <a:pt x="5284" y="7376"/>
                  <a:pt x="5156" y="7510"/>
                </a:cubicBezTo>
                <a:cubicBezTo>
                  <a:pt x="5023" y="7636"/>
                  <a:pt x="4946" y="7812"/>
                  <a:pt x="4946" y="7996"/>
                </a:cubicBezTo>
                <a:cubicBezTo>
                  <a:pt x="4946" y="8179"/>
                  <a:pt x="5023" y="8356"/>
                  <a:pt x="5156" y="8482"/>
                </a:cubicBezTo>
                <a:cubicBezTo>
                  <a:pt x="5281" y="8621"/>
                  <a:pt x="5461" y="8696"/>
                  <a:pt x="5646" y="8691"/>
                </a:cubicBezTo>
                <a:close/>
                <a:moveTo>
                  <a:pt x="5646" y="6606"/>
                </a:moveTo>
                <a:cubicBezTo>
                  <a:pt x="6030" y="6598"/>
                  <a:pt x="6339" y="6292"/>
                  <a:pt x="6349" y="5912"/>
                </a:cubicBezTo>
                <a:cubicBezTo>
                  <a:pt x="6340" y="5730"/>
                  <a:pt x="6267" y="5557"/>
                  <a:pt x="6139" y="5426"/>
                </a:cubicBezTo>
                <a:cubicBezTo>
                  <a:pt x="6012" y="5292"/>
                  <a:pt x="5834" y="5217"/>
                  <a:pt x="5649" y="5217"/>
                </a:cubicBezTo>
                <a:cubicBezTo>
                  <a:pt x="5464" y="5217"/>
                  <a:pt x="5288" y="5292"/>
                  <a:pt x="5159" y="5426"/>
                </a:cubicBezTo>
                <a:cubicBezTo>
                  <a:pt x="5032" y="5557"/>
                  <a:pt x="4958" y="5730"/>
                  <a:pt x="4949" y="5912"/>
                </a:cubicBezTo>
                <a:cubicBezTo>
                  <a:pt x="4957" y="6093"/>
                  <a:pt x="5029" y="6266"/>
                  <a:pt x="5154" y="6398"/>
                </a:cubicBezTo>
                <a:cubicBezTo>
                  <a:pt x="5280" y="6536"/>
                  <a:pt x="5460" y="6612"/>
                  <a:pt x="5646" y="6606"/>
                </a:cubicBezTo>
                <a:close/>
                <a:moveTo>
                  <a:pt x="8630" y="8691"/>
                </a:moveTo>
                <a:cubicBezTo>
                  <a:pt x="8817" y="8696"/>
                  <a:pt x="8995" y="8620"/>
                  <a:pt x="9120" y="8482"/>
                </a:cubicBezTo>
                <a:cubicBezTo>
                  <a:pt x="9254" y="8356"/>
                  <a:pt x="9330" y="8179"/>
                  <a:pt x="9330" y="7996"/>
                </a:cubicBezTo>
                <a:cubicBezTo>
                  <a:pt x="9330" y="7812"/>
                  <a:pt x="9254" y="7636"/>
                  <a:pt x="9120" y="7510"/>
                </a:cubicBezTo>
                <a:cubicBezTo>
                  <a:pt x="8993" y="7376"/>
                  <a:pt x="8815" y="7301"/>
                  <a:pt x="8630" y="7301"/>
                </a:cubicBezTo>
                <a:cubicBezTo>
                  <a:pt x="8445" y="7301"/>
                  <a:pt x="8268" y="7376"/>
                  <a:pt x="8140" y="7510"/>
                </a:cubicBezTo>
                <a:cubicBezTo>
                  <a:pt x="8003" y="7633"/>
                  <a:pt x="7925" y="7811"/>
                  <a:pt x="7930" y="7996"/>
                </a:cubicBezTo>
                <a:cubicBezTo>
                  <a:pt x="7939" y="8178"/>
                  <a:pt x="8013" y="8351"/>
                  <a:pt x="8140" y="8482"/>
                </a:cubicBezTo>
                <a:cubicBezTo>
                  <a:pt x="8265" y="8620"/>
                  <a:pt x="8444" y="8696"/>
                  <a:pt x="8630" y="8691"/>
                </a:cubicBezTo>
                <a:close/>
                <a:moveTo>
                  <a:pt x="8630" y="6606"/>
                </a:moveTo>
                <a:cubicBezTo>
                  <a:pt x="9013" y="6597"/>
                  <a:pt x="9320" y="6291"/>
                  <a:pt x="9329" y="5912"/>
                </a:cubicBezTo>
                <a:cubicBezTo>
                  <a:pt x="9320" y="5730"/>
                  <a:pt x="9247" y="5557"/>
                  <a:pt x="9119" y="5426"/>
                </a:cubicBezTo>
                <a:cubicBezTo>
                  <a:pt x="8992" y="5292"/>
                  <a:pt x="8814" y="5217"/>
                  <a:pt x="8629" y="5217"/>
                </a:cubicBezTo>
                <a:cubicBezTo>
                  <a:pt x="8444" y="5217"/>
                  <a:pt x="8267" y="5292"/>
                  <a:pt x="8139" y="5426"/>
                </a:cubicBezTo>
                <a:cubicBezTo>
                  <a:pt x="8013" y="5557"/>
                  <a:pt x="7938" y="5730"/>
                  <a:pt x="7929" y="5912"/>
                </a:cubicBezTo>
                <a:cubicBezTo>
                  <a:pt x="7938" y="6095"/>
                  <a:pt x="8012" y="6267"/>
                  <a:pt x="8139" y="6398"/>
                </a:cubicBezTo>
                <a:cubicBezTo>
                  <a:pt x="8265" y="6536"/>
                  <a:pt x="8444" y="6612"/>
                  <a:pt x="8630" y="6606"/>
                </a:cubicBezTo>
                <a:close/>
                <a:moveTo>
                  <a:pt x="8630" y="6606"/>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confont-1187-868615">
            <a:extLst>
              <a:ext uri="{FF2B5EF4-FFF2-40B4-BE49-F238E27FC236}">
                <a16:creationId xmlns:a16="http://schemas.microsoft.com/office/drawing/2014/main" id="{54405246-CCE2-4201-BBB1-D3F3EB6E740D}"/>
              </a:ext>
            </a:extLst>
          </p:cNvPr>
          <p:cNvSpPr/>
          <p:nvPr/>
        </p:nvSpPr>
        <p:spPr>
          <a:xfrm>
            <a:off x="10692404" y="2638007"/>
            <a:ext cx="608391" cy="609685"/>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文本框 21"/>
          <p:cNvSpPr txBox="1"/>
          <p:nvPr/>
        </p:nvSpPr>
        <p:spPr>
          <a:xfrm>
            <a:off x="3891069" y="110433"/>
            <a:ext cx="4353046" cy="461665"/>
          </a:xfrm>
          <a:prstGeom prst="rect">
            <a:avLst/>
          </a:prstGeom>
          <a:noFill/>
        </p:spPr>
        <p:txBody>
          <a:bodyPr wrap="square" rtlCol="0">
            <a:spAutoFit/>
          </a:bodyPr>
          <a:lstStyle/>
          <a:p>
            <a:pPr algn="ctr"/>
            <a:r>
              <a:rPr lang="en-US" altLang="zh-CN"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Introduction</a:t>
            </a:r>
            <a:endParaRPr lang="zh-CN" altLang="en-US" sz="2400"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spTree>
    <p:custDataLst>
      <p:tags r:id="rId1"/>
    </p:custDataLst>
    <p:extLst>
      <p:ext uri="{BB962C8B-B14F-4D97-AF65-F5344CB8AC3E}">
        <p14:creationId xmlns:p14="http://schemas.microsoft.com/office/powerpoint/2010/main" val="1087895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a:spLocks noChangeAspect="1"/>
          </p:cNvSpPr>
          <p:nvPr/>
        </p:nvSpPr>
        <p:spPr>
          <a:xfrm>
            <a:off x="1250026" y="2228465"/>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0" name="文本框 29"/>
          <p:cNvSpPr txBox="1"/>
          <p:nvPr/>
        </p:nvSpPr>
        <p:spPr>
          <a:xfrm>
            <a:off x="3891069" y="110433"/>
            <a:ext cx="4353046" cy="461665"/>
          </a:xfrm>
          <a:prstGeom prst="rect">
            <a:avLst/>
          </a:prstGeom>
          <a:noFill/>
        </p:spPr>
        <p:txBody>
          <a:bodyPr wrap="square" rtlCol="0">
            <a:spAutoFit/>
          </a:bodyPr>
          <a:lstStyle/>
          <a:p>
            <a:pPr algn="ctr"/>
            <a:r>
              <a:rPr lang="en-US" altLang="zh-CN" sz="2400" b="0" i="0" dirty="0">
                <a:solidFill>
                  <a:srgbClr val="333333"/>
                </a:solidFill>
                <a:effectLst/>
                <a:latin typeface="arial" panose="020B0604020202020204" pitchFamily="34" charset="0"/>
              </a:rPr>
              <a:t>Cryptocurrency</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 name="文本框 3">
            <a:extLst>
              <a:ext uri="{FF2B5EF4-FFF2-40B4-BE49-F238E27FC236}">
                <a16:creationId xmlns:a16="http://schemas.microsoft.com/office/drawing/2014/main" id="{A45CE5AC-F117-4D15-9385-4062C20F5CF0}"/>
              </a:ext>
            </a:extLst>
          </p:cNvPr>
          <p:cNvSpPr txBox="1"/>
          <p:nvPr/>
        </p:nvSpPr>
        <p:spPr>
          <a:xfrm>
            <a:off x="450166" y="2408465"/>
            <a:ext cx="5753686" cy="3139321"/>
          </a:xfrm>
          <a:prstGeom prst="rect">
            <a:avLst/>
          </a:prstGeom>
          <a:noFill/>
        </p:spPr>
        <p:txBody>
          <a:bodyPr wrap="square" rtlCol="0">
            <a:spAutoFit/>
          </a:bodyPr>
          <a:lstStyle/>
          <a:p>
            <a:r>
              <a:rPr lang="zh-CN" altLang="en-US" sz="2000" b="1" i="0" dirty="0">
                <a:solidFill>
                  <a:srgbClr val="333333"/>
                </a:solidFill>
                <a:effectLst/>
                <a:latin typeface="arial" panose="020B0604020202020204" pitchFamily="34" charset="0"/>
              </a:rPr>
              <a:t>加密货币</a:t>
            </a:r>
            <a:r>
              <a:rPr lang="en-US" altLang="zh-CN" sz="1600" b="0" i="0" dirty="0">
                <a:solidFill>
                  <a:srgbClr val="333333"/>
                </a:solidFill>
                <a:effectLst/>
                <a:latin typeface="arial" panose="020B0604020202020204" pitchFamily="34" charset="0"/>
              </a:rPr>
              <a:t>(Cryptocurrency</a:t>
            </a:r>
            <a:r>
              <a:rPr lang="zh-CN" altLang="en-US" sz="1600" b="0" i="0" dirty="0">
                <a:solidFill>
                  <a:srgbClr val="333333"/>
                </a:solidFill>
                <a:effectLst/>
                <a:latin typeface="arial" panose="020B0604020202020204" pitchFamily="34" charset="0"/>
              </a:rPr>
              <a:t>，又译</a:t>
            </a:r>
            <a:r>
              <a:rPr lang="zh-CN" altLang="en-US" sz="1600" b="1" i="0" dirty="0">
                <a:solidFill>
                  <a:srgbClr val="333333"/>
                </a:solidFill>
                <a:effectLst/>
                <a:latin typeface="arial" panose="020B0604020202020204" pitchFamily="34" charset="0"/>
              </a:rPr>
              <a:t>密码货币</a:t>
            </a:r>
            <a:r>
              <a:rPr lang="zh-CN" altLang="en-US" sz="1600" b="0" i="0" dirty="0">
                <a:solidFill>
                  <a:srgbClr val="333333"/>
                </a:solidFill>
                <a:effectLst/>
                <a:latin typeface="arial" panose="020B0604020202020204" pitchFamily="34" charset="0"/>
              </a:rPr>
              <a:t>，</a:t>
            </a:r>
            <a:r>
              <a:rPr lang="zh-CN" altLang="en-US" sz="1600" b="1" i="0" dirty="0">
                <a:solidFill>
                  <a:srgbClr val="333333"/>
                </a:solidFill>
                <a:effectLst/>
                <a:latin typeface="arial" panose="020B0604020202020204" pitchFamily="34" charset="0"/>
              </a:rPr>
              <a:t>密码学货币</a:t>
            </a:r>
            <a:r>
              <a:rPr lang="en-US" altLang="zh-CN" sz="1600" b="0" i="0" dirty="0">
                <a:solidFill>
                  <a:srgbClr val="333333"/>
                </a:solidFill>
                <a:effectLst/>
                <a:latin typeface="arial" panose="020B0604020202020204" pitchFamily="34" charset="0"/>
              </a:rPr>
              <a:t>)</a:t>
            </a:r>
          </a:p>
          <a:p>
            <a:endParaRPr lang="en-US" altLang="zh-CN" sz="1600" b="0" i="0" dirty="0">
              <a:solidFill>
                <a:srgbClr val="333333"/>
              </a:solidFill>
              <a:effectLst/>
              <a:latin typeface="arial" panose="020B0604020202020204" pitchFamily="34" charset="0"/>
            </a:endParaRPr>
          </a:p>
          <a:p>
            <a:r>
              <a:rPr lang="en-US" altLang="zh-CN" sz="1600" dirty="0">
                <a:solidFill>
                  <a:srgbClr val="333333"/>
                </a:solidFill>
                <a:latin typeface="arial" panose="020B0604020202020204" pitchFamily="34" charset="0"/>
              </a:rPr>
              <a:t>        </a:t>
            </a:r>
            <a:r>
              <a:rPr lang="zh-CN" altLang="en-US" b="0" i="0" dirty="0">
                <a:solidFill>
                  <a:srgbClr val="333333"/>
                </a:solidFill>
                <a:effectLst/>
                <a:latin typeface="arial" panose="020B0604020202020204" pitchFamily="34" charset="0"/>
              </a:rPr>
              <a:t>是一种使用</a:t>
            </a:r>
            <a:r>
              <a:rPr lang="zh-CN" altLang="en-US" b="0" i="0" u="none" strike="noStrike" dirty="0">
                <a:solidFill>
                  <a:srgbClr val="136EC2"/>
                </a:solidFill>
                <a:effectLst/>
                <a:latin typeface="arial" panose="020B0604020202020204" pitchFamily="34" charset="0"/>
                <a:hlinkClick r:id="rId2"/>
              </a:rPr>
              <a:t>密码学</a:t>
            </a:r>
            <a:r>
              <a:rPr lang="zh-CN" altLang="en-US" b="0" i="0" dirty="0">
                <a:solidFill>
                  <a:srgbClr val="333333"/>
                </a:solidFill>
                <a:effectLst/>
                <a:latin typeface="arial" panose="020B0604020202020204" pitchFamily="34" charset="0"/>
              </a:rPr>
              <a:t>原理来确保交易安全及控制交易单位创造的</a:t>
            </a:r>
            <a:r>
              <a:rPr lang="zh-CN" altLang="en-US" b="0" i="0" u="none" strike="noStrike" dirty="0">
                <a:solidFill>
                  <a:srgbClr val="136EC2"/>
                </a:solidFill>
                <a:effectLst/>
                <a:latin typeface="arial" panose="020B0604020202020204" pitchFamily="34" charset="0"/>
                <a:hlinkClick r:id="rId3"/>
              </a:rPr>
              <a:t>交易媒介</a:t>
            </a:r>
            <a:r>
              <a:rPr lang="zh-CN" altLang="en-US" b="0" i="0" dirty="0">
                <a:solidFill>
                  <a:srgbClr val="333333"/>
                </a:solidFill>
                <a:effectLst/>
                <a:latin typeface="arial" panose="020B0604020202020204" pitchFamily="34" charset="0"/>
              </a:rPr>
              <a:t>。 加密货币是</a:t>
            </a:r>
            <a:r>
              <a:rPr lang="zh-CN" altLang="en-US" b="0" i="0" u="none" strike="noStrike" dirty="0">
                <a:solidFill>
                  <a:srgbClr val="136EC2"/>
                </a:solidFill>
                <a:effectLst/>
                <a:latin typeface="arial" panose="020B0604020202020204" pitchFamily="34" charset="0"/>
                <a:hlinkClick r:id="rId4"/>
              </a:rPr>
              <a:t>数字货币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或称</a:t>
            </a:r>
            <a:r>
              <a:rPr lang="zh-CN" altLang="en-US" b="0" i="0" u="none" strike="noStrike" dirty="0">
                <a:solidFill>
                  <a:srgbClr val="136EC2"/>
                </a:solidFill>
                <a:effectLst/>
                <a:latin typeface="arial" panose="020B0604020202020204" pitchFamily="34" charset="0"/>
                <a:hlinkClick r:id="rId5"/>
              </a:rPr>
              <a:t>虚拟货币</a:t>
            </a:r>
            <a:r>
              <a:rPr lang="en-US" altLang="zh-CN" b="0" i="0" dirty="0">
                <a:solidFill>
                  <a:srgbClr val="333333"/>
                </a:solidFill>
                <a:effectLst/>
                <a:latin typeface="arial" panose="020B0604020202020204" pitchFamily="34" charset="0"/>
              </a:rPr>
              <a:t>)</a:t>
            </a:r>
            <a:r>
              <a:rPr lang="zh-CN" altLang="en-US" b="0" i="0" dirty="0">
                <a:solidFill>
                  <a:srgbClr val="333333"/>
                </a:solidFill>
                <a:effectLst/>
                <a:latin typeface="arial" panose="020B0604020202020204" pitchFamily="34" charset="0"/>
              </a:rPr>
              <a:t>的一种 。比特币在</a:t>
            </a:r>
            <a:r>
              <a:rPr lang="en-US" altLang="zh-CN" b="0" i="0" dirty="0">
                <a:solidFill>
                  <a:srgbClr val="333333"/>
                </a:solidFill>
                <a:effectLst/>
                <a:latin typeface="arial" panose="020B0604020202020204" pitchFamily="34" charset="0"/>
              </a:rPr>
              <a:t>2009</a:t>
            </a:r>
            <a:r>
              <a:rPr lang="zh-CN" altLang="en-US" b="0" i="0" dirty="0">
                <a:solidFill>
                  <a:srgbClr val="333333"/>
                </a:solidFill>
                <a:effectLst/>
                <a:latin typeface="arial" panose="020B0604020202020204" pitchFamily="34" charset="0"/>
              </a:rPr>
              <a:t>年成为第一个</a:t>
            </a:r>
            <a:r>
              <a:rPr lang="zh-CN" altLang="en-US" b="0" i="0" u="none" strike="noStrike" dirty="0">
                <a:solidFill>
                  <a:srgbClr val="136EC2"/>
                </a:solidFill>
                <a:effectLst/>
                <a:latin typeface="arial" panose="020B0604020202020204" pitchFamily="34" charset="0"/>
                <a:hlinkClick r:id="rId6"/>
              </a:rPr>
              <a:t>去中心化</a:t>
            </a:r>
            <a:r>
              <a:rPr lang="zh-CN" altLang="en-US" b="0" i="0" dirty="0">
                <a:solidFill>
                  <a:srgbClr val="333333"/>
                </a:solidFill>
                <a:effectLst/>
                <a:latin typeface="arial" panose="020B0604020202020204" pitchFamily="34" charset="0"/>
              </a:rPr>
              <a:t>的加密货币，这之后加密货币一词多指此类设计。 </a:t>
            </a:r>
            <a:endParaRPr lang="en-US" altLang="zh-CN" b="0" i="0" dirty="0">
              <a:solidFill>
                <a:srgbClr val="333333"/>
              </a:solidFill>
              <a:effectLst/>
              <a:latin typeface="arial" panose="020B0604020202020204" pitchFamily="34" charset="0"/>
            </a:endParaRPr>
          </a:p>
          <a:p>
            <a:endParaRPr lang="en-US" altLang="zh-CN" b="0" i="0" dirty="0">
              <a:solidFill>
                <a:srgbClr val="333333"/>
              </a:solidFill>
              <a:effectLst/>
              <a:latin typeface="arial" panose="020B0604020202020204" pitchFamily="34" charset="0"/>
            </a:endParaRPr>
          </a:p>
          <a:p>
            <a:r>
              <a:rPr lang="zh-CN" altLang="en-US" b="0" i="0" dirty="0">
                <a:solidFill>
                  <a:srgbClr val="333333"/>
                </a:solidFill>
                <a:effectLst/>
                <a:latin typeface="arial" panose="020B0604020202020204" pitchFamily="34" charset="0"/>
              </a:rPr>
              <a:t>       自此之后，多种类似的加密货币被创造，它们通常被称作</a:t>
            </a:r>
            <a:r>
              <a:rPr lang="en-US" altLang="zh-CN" b="0" i="0" dirty="0">
                <a:solidFill>
                  <a:srgbClr val="333333"/>
                </a:solidFill>
                <a:effectLst/>
                <a:latin typeface="arial" panose="020B0604020202020204" pitchFamily="34" charset="0"/>
              </a:rPr>
              <a:t>altcoins</a:t>
            </a:r>
            <a:r>
              <a:rPr lang="zh-CN" altLang="en-US" b="0" i="0" dirty="0">
                <a:solidFill>
                  <a:srgbClr val="333333"/>
                </a:solidFill>
                <a:effectLst/>
                <a:latin typeface="arial" panose="020B0604020202020204" pitchFamily="34" charset="0"/>
              </a:rPr>
              <a:t>。目前有</a:t>
            </a:r>
            <a:r>
              <a:rPr lang="en-US" altLang="zh-CN" b="0" i="0" dirty="0">
                <a:solidFill>
                  <a:srgbClr val="333333"/>
                </a:solidFill>
                <a:effectLst/>
                <a:latin typeface="arial" panose="020B0604020202020204" pitchFamily="34" charset="0"/>
              </a:rPr>
              <a:t>800</a:t>
            </a:r>
            <a:r>
              <a:rPr lang="zh-CN" altLang="en-US" b="0" i="0" dirty="0">
                <a:solidFill>
                  <a:srgbClr val="333333"/>
                </a:solidFill>
                <a:effectLst/>
                <a:latin typeface="arial" panose="020B0604020202020204" pitchFamily="34" charset="0"/>
              </a:rPr>
              <a:t>种以上的加密货币在流通。</a:t>
            </a:r>
            <a:endParaRPr lang="zh-CN" altLang="en-US" dirty="0"/>
          </a:p>
          <a:p>
            <a:endParaRPr lang="en-US" altLang="zh-CN" b="0" i="0" dirty="0">
              <a:solidFill>
                <a:srgbClr val="333333"/>
              </a:solidFill>
              <a:effectLst/>
              <a:latin typeface="arial" panose="020B0604020202020204" pitchFamily="34" charset="0"/>
            </a:endParaRPr>
          </a:p>
          <a:p>
            <a:endParaRPr lang="en-US" altLang="zh-CN" dirty="0">
              <a:solidFill>
                <a:srgbClr val="333333"/>
              </a:solidFill>
              <a:latin typeface="arial" panose="020B0604020202020204" pitchFamily="34" charset="0"/>
            </a:endParaRPr>
          </a:p>
        </p:txBody>
      </p:sp>
      <p:pic>
        <p:nvPicPr>
          <p:cNvPr id="9" name="图片 8">
            <a:extLst>
              <a:ext uri="{FF2B5EF4-FFF2-40B4-BE49-F238E27FC236}">
                <a16:creationId xmlns:a16="http://schemas.microsoft.com/office/drawing/2014/main" id="{BC6F10D5-CA1C-4C5B-A29D-A9C70D0E44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51674" y="2228465"/>
            <a:ext cx="4572000" cy="3048000"/>
          </a:xfrm>
          <a:prstGeom prst="rect">
            <a:avLst/>
          </a:prstGeom>
        </p:spPr>
      </p:pic>
    </p:spTree>
    <p:extLst>
      <p:ext uri="{BB962C8B-B14F-4D97-AF65-F5344CB8AC3E}">
        <p14:creationId xmlns:p14="http://schemas.microsoft.com/office/powerpoint/2010/main" val="265610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a:spLocks noChangeAspect="1"/>
          </p:cNvSpPr>
          <p:nvPr/>
        </p:nvSpPr>
        <p:spPr>
          <a:xfrm>
            <a:off x="1250026" y="2228465"/>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0" name="文本框 29"/>
          <p:cNvSpPr txBox="1"/>
          <p:nvPr/>
        </p:nvSpPr>
        <p:spPr>
          <a:xfrm>
            <a:off x="3891069" y="110433"/>
            <a:ext cx="4353046"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Text data source</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 name="文本框 3">
            <a:extLst>
              <a:ext uri="{FF2B5EF4-FFF2-40B4-BE49-F238E27FC236}">
                <a16:creationId xmlns:a16="http://schemas.microsoft.com/office/drawing/2014/main" id="{A45CE5AC-F117-4D15-9385-4062C20F5CF0}"/>
              </a:ext>
            </a:extLst>
          </p:cNvPr>
          <p:cNvSpPr txBox="1"/>
          <p:nvPr/>
        </p:nvSpPr>
        <p:spPr>
          <a:xfrm>
            <a:off x="914400" y="2271967"/>
            <a:ext cx="9791114" cy="3046988"/>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Reddit</a:t>
            </a:r>
            <a:r>
              <a:rPr lang="zh-CN" altLang="en-US" sz="2000" dirty="0">
                <a:latin typeface="Times New Roman" panose="02020603050405020304" pitchFamily="18" charset="0"/>
                <a:cs typeface="Times New Roman" panose="02020603050405020304" pitchFamily="18" charset="0"/>
              </a:rPr>
              <a:t>：</a:t>
            </a:r>
            <a:r>
              <a:rPr lang="zh-CN" altLang="en-US" dirty="0">
                <a:solidFill>
                  <a:srgbClr val="333333"/>
                </a:solidFill>
                <a:latin typeface="arial" panose="020B0604020202020204" pitchFamily="34" charset="0"/>
              </a:rPr>
              <a:t>一个</a:t>
            </a:r>
            <a:r>
              <a:rPr lang="zh-CN" altLang="en-US" dirty="0">
                <a:solidFill>
                  <a:srgbClr val="0070C0"/>
                </a:solidFill>
                <a:latin typeface="arial" panose="020B0604020202020204" pitchFamily="34" charset="0"/>
              </a:rPr>
              <a:t>在线讨论平台</a:t>
            </a:r>
            <a:r>
              <a:rPr lang="zh-CN" altLang="en-US" dirty="0">
                <a:solidFill>
                  <a:srgbClr val="333333"/>
                </a:solidFill>
                <a:latin typeface="arial" panose="020B0604020202020204" pitchFamily="34" charset="0"/>
              </a:rPr>
              <a:t>。它包含多个子</a:t>
            </a:r>
            <a:r>
              <a:rPr lang="en-US" altLang="zh-CN" dirty="0">
                <a:solidFill>
                  <a:srgbClr val="333333"/>
                </a:solidFill>
                <a:latin typeface="arial" panose="020B0604020202020204" pitchFamily="34" charset="0"/>
              </a:rPr>
              <a:t>reddit</a:t>
            </a:r>
            <a:r>
              <a:rPr lang="zh-CN" altLang="en-US" dirty="0">
                <a:solidFill>
                  <a:srgbClr val="333333"/>
                </a:solidFill>
                <a:latin typeface="arial" panose="020B0604020202020204" pitchFamily="34" charset="0"/>
              </a:rPr>
              <a:t>，每个子</a:t>
            </a:r>
            <a:r>
              <a:rPr lang="en-US" altLang="zh-CN" dirty="0">
                <a:solidFill>
                  <a:srgbClr val="333333"/>
                </a:solidFill>
                <a:latin typeface="arial" panose="020B0604020202020204" pitchFamily="34" charset="0"/>
              </a:rPr>
              <a:t>reddit</a:t>
            </a:r>
            <a:r>
              <a:rPr lang="zh-CN" altLang="en-US" dirty="0">
                <a:solidFill>
                  <a:srgbClr val="333333"/>
                </a:solidFill>
                <a:latin typeface="arial" panose="020B0604020202020204" pitchFamily="34" charset="0"/>
              </a:rPr>
              <a:t>专注于一个特定的主题。数据集中的</a:t>
            </a:r>
            <a:r>
              <a:rPr lang="en-US" altLang="zh-CN" dirty="0">
                <a:solidFill>
                  <a:srgbClr val="333333"/>
                </a:solidFill>
                <a:latin typeface="arial" panose="020B0604020202020204" pitchFamily="34" charset="0"/>
              </a:rPr>
              <a:t>Reddit</a:t>
            </a:r>
            <a:r>
              <a:rPr lang="zh-CN" altLang="en-US" dirty="0">
                <a:solidFill>
                  <a:srgbClr val="333333"/>
                </a:solidFill>
                <a:latin typeface="arial" panose="020B0604020202020204" pitchFamily="34" charset="0"/>
              </a:rPr>
              <a:t>帖子数量包括大约</a:t>
            </a:r>
            <a:r>
              <a:rPr lang="en-US" altLang="zh-CN" dirty="0">
                <a:solidFill>
                  <a:srgbClr val="333333"/>
                </a:solidFill>
                <a:latin typeface="arial" panose="020B0604020202020204" pitchFamily="34" charset="0"/>
              </a:rPr>
              <a:t>200</a:t>
            </a:r>
            <a:r>
              <a:rPr lang="zh-CN" altLang="en-US" dirty="0">
                <a:solidFill>
                  <a:srgbClr val="333333"/>
                </a:solidFill>
                <a:latin typeface="arial" panose="020B0604020202020204" pitchFamily="34" charset="0"/>
              </a:rPr>
              <a:t>万条，除了评论正文之外，还收集了元变量：主题标题、评论和主题的投票分数、评论和帖子索引以及评论的父索引。任何线程的树结构都可以通过索引匹配来重构。</a:t>
            </a:r>
            <a:endParaRPr lang="en-US" altLang="zh-CN" dirty="0">
              <a:solidFill>
                <a:srgbClr val="333333"/>
              </a:solidFill>
              <a:latin typeface="arial" panose="020B0604020202020204" pitchFamily="34" charset="0"/>
            </a:endParaRPr>
          </a:p>
          <a:p>
            <a:endParaRPr lang="en-US" altLang="zh-CN" sz="2000" b="1" i="0" dirty="0">
              <a:solidFill>
                <a:srgbClr val="333333"/>
              </a:solidFill>
              <a:effectLst/>
              <a:latin typeface="arial" panose="020B0604020202020204" pitchFamily="34" charset="0"/>
            </a:endParaRPr>
          </a:p>
          <a:p>
            <a:pPr marL="342900" indent="-342900">
              <a:buFont typeface="Arial" panose="020B0604020202020204" pitchFamily="34" charset="0"/>
              <a:buChar char="•"/>
            </a:pPr>
            <a:r>
              <a:rPr lang="en-US" altLang="zh-CN" sz="2000" dirty="0" err="1">
                <a:solidFill>
                  <a:srgbClr val="333333"/>
                </a:solidFill>
                <a:latin typeface="Times New Roman" panose="02020603050405020304" pitchFamily="18" charset="0"/>
                <a:cs typeface="Times New Roman" panose="02020603050405020304" pitchFamily="18" charset="0"/>
              </a:rPr>
              <a:t>CryptoCompare</a:t>
            </a:r>
            <a:r>
              <a:rPr lang="zh-CN" altLang="en-US" sz="2000" i="0" dirty="0">
                <a:solidFill>
                  <a:srgbClr val="333333"/>
                </a:solidFill>
                <a:effectLst/>
                <a:latin typeface="arial" panose="020B0604020202020204" pitchFamily="34" charset="0"/>
              </a:rPr>
              <a:t>：</a:t>
            </a:r>
            <a:r>
              <a:rPr lang="zh-CN" altLang="en-US" dirty="0">
                <a:solidFill>
                  <a:srgbClr val="333333"/>
                </a:solidFill>
                <a:latin typeface="arial" panose="020B0604020202020204" pitchFamily="34" charset="0"/>
              </a:rPr>
              <a:t>通过官方</a:t>
            </a:r>
            <a:r>
              <a:rPr lang="en-US" altLang="zh-CN" dirty="0">
                <a:solidFill>
                  <a:srgbClr val="333333"/>
                </a:solidFill>
                <a:latin typeface="arial" panose="020B0604020202020204" pitchFamily="34" charset="0"/>
              </a:rPr>
              <a:t>API</a:t>
            </a:r>
            <a:r>
              <a:rPr lang="zh-CN" altLang="en-US" dirty="0">
                <a:solidFill>
                  <a:srgbClr val="333333"/>
                </a:solidFill>
                <a:latin typeface="arial" panose="020B0604020202020204" pitchFamily="34" charset="0"/>
              </a:rPr>
              <a:t>从中提取短</a:t>
            </a:r>
            <a:r>
              <a:rPr lang="zh-CN" altLang="en-US" dirty="0">
                <a:solidFill>
                  <a:srgbClr val="0070C0"/>
                </a:solidFill>
                <a:latin typeface="arial" panose="020B0604020202020204" pitchFamily="34" charset="0"/>
              </a:rPr>
              <a:t>新闻</a:t>
            </a:r>
            <a:r>
              <a:rPr lang="zh-CN" altLang="en-US" dirty="0">
                <a:solidFill>
                  <a:srgbClr val="333333"/>
                </a:solidFill>
                <a:latin typeface="arial" panose="020B0604020202020204" pitchFamily="34" charset="0"/>
              </a:rPr>
              <a:t>标题</a:t>
            </a:r>
            <a:r>
              <a:rPr lang="zh-CN" altLang="en-US" sz="2000" i="0" dirty="0">
                <a:solidFill>
                  <a:srgbClr val="333333"/>
                </a:solidFill>
                <a:effectLst/>
                <a:latin typeface="arial" panose="020B0604020202020204" pitchFamily="34" charset="0"/>
              </a:rPr>
              <a:t>。</a:t>
            </a:r>
            <a:endParaRPr lang="en-US" altLang="zh-CN" sz="2000" i="0" dirty="0">
              <a:solidFill>
                <a:srgbClr val="333333"/>
              </a:solidFill>
              <a:effectLst/>
              <a:latin typeface="arial" panose="020B0604020202020204" pitchFamily="34" charset="0"/>
            </a:endParaRPr>
          </a:p>
          <a:p>
            <a:endParaRPr lang="en-US" altLang="zh-CN" sz="2000" b="1" i="0" dirty="0">
              <a:solidFill>
                <a:srgbClr val="333333"/>
              </a:solidFill>
              <a:effectLst/>
              <a:latin typeface="arial" panose="020B0604020202020204" pitchFamily="34" charset="0"/>
            </a:endParaRPr>
          </a:p>
          <a:p>
            <a:pPr marL="342900" indent="-342900">
              <a:buFont typeface="Arial" panose="020B0604020202020204" pitchFamily="34" charset="0"/>
              <a:buChar char="•"/>
            </a:pPr>
            <a:endParaRPr lang="en-US" altLang="zh-CN" sz="20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err="1">
                <a:solidFill>
                  <a:srgbClr val="333333"/>
                </a:solidFill>
                <a:latin typeface="Times New Roman" panose="02020603050405020304" pitchFamily="18" charset="0"/>
                <a:cs typeface="Times New Roman" panose="02020603050405020304" pitchFamily="18" charset="0"/>
              </a:rPr>
              <a:t>Bitcointalk</a:t>
            </a:r>
            <a:r>
              <a:rPr lang="zh-CN" altLang="en-US" sz="2000" dirty="0">
                <a:solidFill>
                  <a:srgbClr val="333333"/>
                </a:solidFill>
                <a:latin typeface="Times New Roman" panose="02020603050405020304" pitchFamily="18" charset="0"/>
                <a:cs typeface="Times New Roman" panose="02020603050405020304" pitchFamily="18" charset="0"/>
              </a:rPr>
              <a:t>：</a:t>
            </a:r>
            <a:r>
              <a:rPr lang="zh-CN" altLang="en-US" dirty="0">
                <a:solidFill>
                  <a:srgbClr val="333333"/>
                </a:solidFill>
                <a:latin typeface="arial" panose="020B0604020202020204" pitchFamily="34" charset="0"/>
              </a:rPr>
              <a:t>这是最古老和最大的加密货币</a:t>
            </a:r>
            <a:r>
              <a:rPr lang="zh-CN" altLang="en-US" dirty="0">
                <a:solidFill>
                  <a:srgbClr val="0070C0"/>
                </a:solidFill>
                <a:latin typeface="arial" panose="020B0604020202020204" pitchFamily="34" charset="0"/>
              </a:rPr>
              <a:t>论坛</a:t>
            </a:r>
            <a:r>
              <a:rPr lang="zh-CN" altLang="en-US" dirty="0">
                <a:solidFill>
                  <a:srgbClr val="333333"/>
                </a:solidFill>
                <a:latin typeface="arial" panose="020B0604020202020204" pitchFamily="34" charset="0"/>
              </a:rPr>
              <a:t>之一。它以多种语言的子论坛和其他加密货币的线程为特色。提取的文本是高度特定的领域，包括缩写和俚语。</a:t>
            </a:r>
            <a:endParaRPr lang="en-US" altLang="zh-CN" dirty="0">
              <a:solidFill>
                <a:srgbClr val="333333"/>
              </a:solidFill>
              <a:latin typeface="arial" panose="020B0604020202020204" pitchFamily="34" charset="0"/>
            </a:endParaRPr>
          </a:p>
        </p:txBody>
      </p:sp>
      <p:sp>
        <p:nvSpPr>
          <p:cNvPr id="2" name="文本框 1">
            <a:extLst>
              <a:ext uri="{FF2B5EF4-FFF2-40B4-BE49-F238E27FC236}">
                <a16:creationId xmlns:a16="http://schemas.microsoft.com/office/drawing/2014/main" id="{3132833C-08DB-41F6-B66A-963C2D299FC5}"/>
              </a:ext>
            </a:extLst>
          </p:cNvPr>
          <p:cNvSpPr txBox="1"/>
          <p:nvPr/>
        </p:nvSpPr>
        <p:spPr>
          <a:xfrm>
            <a:off x="3784210" y="1322363"/>
            <a:ext cx="5936566"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Reddit, </a:t>
            </a:r>
            <a:r>
              <a:rPr lang="en-US" altLang="zh-CN" sz="2400" dirty="0" err="1">
                <a:latin typeface="Times New Roman" panose="02020603050405020304" pitchFamily="18" charset="0"/>
                <a:cs typeface="Times New Roman" panose="02020603050405020304" pitchFamily="18" charset="0"/>
              </a:rPr>
              <a:t>CryptoCompare</a:t>
            </a:r>
            <a:r>
              <a:rPr lang="en-US" altLang="zh-CN" sz="2400" dirty="0">
                <a:latin typeface="Times New Roman" panose="02020603050405020304" pitchFamily="18" charset="0"/>
                <a:cs typeface="Times New Roman" panose="02020603050405020304" pitchFamily="18" charset="0"/>
              </a:rPr>
              <a:t> and </a:t>
            </a:r>
            <a:r>
              <a:rPr lang="en-US" altLang="zh-CN" sz="2400" dirty="0" err="1">
                <a:latin typeface="Times New Roman" panose="02020603050405020304" pitchFamily="18" charset="0"/>
                <a:cs typeface="Times New Roman" panose="02020603050405020304" pitchFamily="18" charset="0"/>
              </a:rPr>
              <a:t>Bitcointalk</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71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任意多边形 19"/>
          <p:cNvSpPr>
            <a:spLocks noChangeAspect="1"/>
          </p:cNvSpPr>
          <p:nvPr/>
        </p:nvSpPr>
        <p:spPr>
          <a:xfrm>
            <a:off x="1250026" y="2228465"/>
            <a:ext cx="413690" cy="360000"/>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30" name="文本框 29"/>
          <p:cNvSpPr txBox="1"/>
          <p:nvPr/>
        </p:nvSpPr>
        <p:spPr>
          <a:xfrm>
            <a:off x="3891068" y="110433"/>
            <a:ext cx="5055983" cy="461665"/>
          </a:xfrm>
          <a:prstGeom prst="rect">
            <a:avLst/>
          </a:prstGeom>
          <a:noFill/>
        </p:spPr>
        <p:txBody>
          <a:bodyPr wrap="square" rtlCol="0">
            <a:spAutoFit/>
          </a:bodyPr>
          <a:lstStyle/>
          <a:p>
            <a:pPr algn="ct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JST model</a:t>
            </a:r>
            <a:r>
              <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 </a:t>
            </a:r>
            <a:r>
              <a:rPr lang="en-US" altLang="zh-CN"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rPr>
              <a:t>and TS-LDA model</a:t>
            </a:r>
            <a:endParaRPr lang="zh-CN" altLang="en-US" sz="2400" b="1" dirty="0">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sym typeface="阿里巴巴普惠体 2.0 55 Regular" panose="00020600040101010101" pitchFamily="18" charset="-122"/>
            </a:endParaRPr>
          </a:p>
        </p:txBody>
      </p:sp>
      <p:sp>
        <p:nvSpPr>
          <p:cNvPr id="4" name="文本框 3">
            <a:extLst>
              <a:ext uri="{FF2B5EF4-FFF2-40B4-BE49-F238E27FC236}">
                <a16:creationId xmlns:a16="http://schemas.microsoft.com/office/drawing/2014/main" id="{A45CE5AC-F117-4D15-9385-4062C20F5CF0}"/>
              </a:ext>
            </a:extLst>
          </p:cNvPr>
          <p:cNvSpPr txBox="1"/>
          <p:nvPr/>
        </p:nvSpPr>
        <p:spPr>
          <a:xfrm>
            <a:off x="858130" y="1934342"/>
            <a:ext cx="9791114" cy="3847207"/>
          </a:xfrm>
          <a:prstGeom prst="rect">
            <a:avLst/>
          </a:prstGeom>
          <a:noFill/>
        </p:spPr>
        <p:txBody>
          <a:bodyPr wrap="square" rtlCol="0">
            <a:spAutoFit/>
          </a:bodyPr>
          <a:lstStyle/>
          <a:p>
            <a:pPr marL="342900" indent="-342900">
              <a:buFont typeface="Arial" panose="020B0604020202020204" pitchFamily="34" charset="0"/>
              <a:buChar char="•"/>
            </a:pPr>
            <a:r>
              <a:rPr lang="en-US" altLang="zh-CN" sz="2000" b="1" i="0" dirty="0">
                <a:solidFill>
                  <a:srgbClr val="333333"/>
                </a:solidFill>
                <a:effectLst/>
                <a:latin typeface="arial" panose="020B0604020202020204" pitchFamily="34" charset="0"/>
              </a:rPr>
              <a:t>JST</a:t>
            </a:r>
            <a:r>
              <a:rPr lang="zh-CN" altLang="en-US" sz="2000" b="1" i="0" dirty="0">
                <a:solidFill>
                  <a:srgbClr val="333333"/>
                </a:solidFill>
                <a:effectLst/>
                <a:latin typeface="arial" panose="020B0604020202020204" pitchFamily="34" charset="0"/>
              </a:rPr>
              <a:t>模型（</a:t>
            </a:r>
            <a:r>
              <a:rPr lang="en-US" altLang="zh-CN" sz="2000" b="1" i="0" dirty="0">
                <a:solidFill>
                  <a:srgbClr val="333333"/>
                </a:solidFill>
                <a:effectLst/>
                <a:latin typeface="arial" panose="020B0604020202020204" pitchFamily="34" charset="0"/>
              </a:rPr>
              <a:t>Joint </a:t>
            </a:r>
            <a:r>
              <a:rPr lang="en-US" altLang="zh-CN" sz="2000" b="1" dirty="0">
                <a:solidFill>
                  <a:srgbClr val="333333"/>
                </a:solidFill>
                <a:latin typeface="arial" panose="020B0604020202020204" pitchFamily="34" charset="0"/>
              </a:rPr>
              <a:t>/</a:t>
            </a:r>
            <a:r>
              <a:rPr lang="zh-CN" altLang="en-US" sz="2000" b="1" dirty="0">
                <a:solidFill>
                  <a:srgbClr val="333333"/>
                </a:solidFill>
                <a:latin typeface="arial" panose="020B0604020202020204" pitchFamily="34" charset="0"/>
              </a:rPr>
              <a:t> </a:t>
            </a:r>
            <a:r>
              <a:rPr lang="en-US" altLang="zh-CN" sz="2000" b="1" i="0" dirty="0">
                <a:solidFill>
                  <a:srgbClr val="333333"/>
                </a:solidFill>
                <a:effectLst/>
                <a:latin typeface="arial" panose="020B0604020202020204" pitchFamily="34" charset="0"/>
              </a:rPr>
              <a:t>Sentiment Topic)</a:t>
            </a:r>
          </a:p>
          <a:p>
            <a:endParaRPr lang="en-US" altLang="zh-CN" sz="2000" dirty="0">
              <a:solidFill>
                <a:srgbClr val="333333"/>
              </a:solidFill>
              <a:latin typeface="Times New Roman" panose="02020603050405020304" pitchFamily="18" charset="0"/>
              <a:cs typeface="Times New Roman" panose="02020603050405020304" pitchFamily="18" charset="0"/>
            </a:endParaRPr>
          </a:p>
          <a:p>
            <a:r>
              <a:rPr lang="en-US" altLang="zh-CN" dirty="0">
                <a:solidFill>
                  <a:srgbClr val="333333"/>
                </a:solidFill>
                <a:latin typeface="arial" panose="020B0604020202020204" pitchFamily="34" charset="0"/>
              </a:rPr>
              <a:t>Lin</a:t>
            </a:r>
            <a:r>
              <a:rPr lang="zh-CN" altLang="en-US" dirty="0">
                <a:solidFill>
                  <a:srgbClr val="333333"/>
                </a:solidFill>
                <a:latin typeface="arial" panose="020B0604020202020204" pitchFamily="34" charset="0"/>
              </a:rPr>
              <a:t>和</a:t>
            </a:r>
            <a:r>
              <a:rPr lang="en-US" altLang="zh-CN" dirty="0">
                <a:solidFill>
                  <a:srgbClr val="333333"/>
                </a:solidFill>
                <a:latin typeface="arial" panose="020B0604020202020204" pitchFamily="34" charset="0"/>
              </a:rPr>
              <a:t>He(2009)</a:t>
            </a:r>
            <a:r>
              <a:rPr lang="zh-CN" altLang="en-US" dirty="0">
                <a:solidFill>
                  <a:srgbClr val="333333"/>
                </a:solidFill>
                <a:latin typeface="arial" panose="020B0604020202020204" pitchFamily="34" charset="0"/>
              </a:rPr>
              <a:t>提出了一种</a:t>
            </a:r>
            <a:r>
              <a:rPr lang="zh-CN" altLang="en-US" dirty="0">
                <a:solidFill>
                  <a:srgbClr val="0070C0"/>
                </a:solidFill>
                <a:latin typeface="arial" panose="020B0604020202020204" pitchFamily="34" charset="0"/>
              </a:rPr>
              <a:t>基于</a:t>
            </a:r>
            <a:r>
              <a:rPr lang="en-US" altLang="zh-CN" dirty="0">
                <a:solidFill>
                  <a:srgbClr val="0070C0"/>
                </a:solidFill>
                <a:latin typeface="arial" panose="020B0604020202020204" pitchFamily="34" charset="0"/>
              </a:rPr>
              <a:t>LDA</a:t>
            </a:r>
            <a:r>
              <a:rPr lang="zh-CN" altLang="en-US" dirty="0">
                <a:solidFill>
                  <a:srgbClr val="0070C0"/>
                </a:solidFill>
                <a:latin typeface="arial" panose="020B0604020202020204" pitchFamily="34" charset="0"/>
              </a:rPr>
              <a:t>的联合</a:t>
            </a:r>
            <a:r>
              <a:rPr lang="en-US" altLang="zh-CN" dirty="0">
                <a:solidFill>
                  <a:srgbClr val="0070C0"/>
                </a:solidFill>
                <a:latin typeface="arial" panose="020B0604020202020204" pitchFamily="34" charset="0"/>
              </a:rPr>
              <a:t>/</a:t>
            </a:r>
            <a:r>
              <a:rPr lang="zh-CN" altLang="en-US" dirty="0">
                <a:solidFill>
                  <a:srgbClr val="0070C0"/>
                </a:solidFill>
                <a:latin typeface="arial" panose="020B0604020202020204" pitchFamily="34" charset="0"/>
              </a:rPr>
              <a:t>情绪主题模型</a:t>
            </a:r>
            <a:r>
              <a:rPr lang="en-US" altLang="zh-CN" dirty="0">
                <a:solidFill>
                  <a:srgbClr val="333333"/>
                </a:solidFill>
                <a:latin typeface="arial" panose="020B0604020202020204" pitchFamily="34" charset="0"/>
              </a:rPr>
              <a:t>(JST) </a:t>
            </a:r>
            <a:r>
              <a:rPr lang="zh-CN" altLang="en-US" dirty="0">
                <a:solidFill>
                  <a:srgbClr val="333333"/>
                </a:solidFill>
                <a:latin typeface="arial" panose="020B0604020202020204" pitchFamily="34" charset="0"/>
              </a:rPr>
              <a:t>，该模型从文本中同时检测情绪和主题。</a:t>
            </a:r>
            <a:r>
              <a:rPr lang="en-US" altLang="zh-CN" dirty="0">
                <a:solidFill>
                  <a:srgbClr val="333333"/>
                </a:solidFill>
                <a:latin typeface="arial" panose="020B0604020202020204" pitchFamily="34" charset="0"/>
              </a:rPr>
              <a:t>JST</a:t>
            </a:r>
            <a:r>
              <a:rPr lang="zh-CN" altLang="en-US" dirty="0">
                <a:solidFill>
                  <a:srgbClr val="333333"/>
                </a:solidFill>
                <a:latin typeface="arial" panose="020B0604020202020204" pitchFamily="34" charset="0"/>
              </a:rPr>
              <a:t>模型的优点是完全</a:t>
            </a:r>
            <a:r>
              <a:rPr lang="zh-CN" altLang="en-US" dirty="0">
                <a:solidFill>
                  <a:srgbClr val="0070C0"/>
                </a:solidFill>
                <a:latin typeface="arial" panose="020B0604020202020204" pitchFamily="34" charset="0"/>
              </a:rPr>
              <a:t>不受监督</a:t>
            </a:r>
            <a:r>
              <a:rPr lang="zh-CN" altLang="en-US" dirty="0">
                <a:solidFill>
                  <a:srgbClr val="333333"/>
                </a:solidFill>
                <a:latin typeface="arial" panose="020B0604020202020204" pitchFamily="34" charset="0"/>
              </a:rPr>
              <a:t>，因此可以应用于</a:t>
            </a:r>
            <a:r>
              <a:rPr lang="zh-CN" altLang="en-US" dirty="0">
                <a:solidFill>
                  <a:srgbClr val="0070C0"/>
                </a:solidFill>
                <a:latin typeface="arial" panose="020B0604020202020204" pitchFamily="34" charset="0"/>
              </a:rPr>
              <a:t>不带标签</a:t>
            </a:r>
            <a:r>
              <a:rPr lang="zh-CN" altLang="en-US" dirty="0">
                <a:solidFill>
                  <a:srgbClr val="333333"/>
                </a:solidFill>
                <a:latin typeface="arial" panose="020B0604020202020204" pitchFamily="34" charset="0"/>
              </a:rPr>
              <a:t>的语料库的领域。</a:t>
            </a:r>
            <a:r>
              <a:rPr lang="en-US" altLang="zh-CN" dirty="0">
                <a:solidFill>
                  <a:srgbClr val="333333"/>
                </a:solidFill>
                <a:latin typeface="arial" panose="020B0604020202020204" pitchFamily="34" charset="0"/>
              </a:rPr>
              <a:t>JST</a:t>
            </a:r>
            <a:r>
              <a:rPr lang="zh-CN" altLang="en-US" dirty="0">
                <a:solidFill>
                  <a:srgbClr val="333333"/>
                </a:solidFill>
                <a:latin typeface="arial" panose="020B0604020202020204" pitchFamily="34" charset="0"/>
              </a:rPr>
              <a:t>输出</a:t>
            </a:r>
            <a:r>
              <a:rPr lang="zh-CN" altLang="en-US" dirty="0">
                <a:solidFill>
                  <a:srgbClr val="0070C0"/>
                </a:solidFill>
                <a:latin typeface="arial" panose="020B0604020202020204" pitchFamily="34" charset="0"/>
              </a:rPr>
              <a:t>联合主题</a:t>
            </a:r>
            <a:r>
              <a:rPr lang="en-US" altLang="zh-CN" dirty="0">
                <a:solidFill>
                  <a:srgbClr val="0070C0"/>
                </a:solidFill>
                <a:latin typeface="arial" panose="020B0604020202020204" pitchFamily="34" charset="0"/>
              </a:rPr>
              <a:t>-</a:t>
            </a:r>
            <a:r>
              <a:rPr lang="zh-CN" altLang="en-US" dirty="0">
                <a:solidFill>
                  <a:srgbClr val="0070C0"/>
                </a:solidFill>
                <a:latin typeface="arial" panose="020B0604020202020204" pitchFamily="34" charset="0"/>
              </a:rPr>
              <a:t>情感词分布</a:t>
            </a:r>
            <a:r>
              <a:rPr lang="zh-CN" altLang="en-US" dirty="0">
                <a:solidFill>
                  <a:srgbClr val="333333"/>
                </a:solidFill>
                <a:latin typeface="arial" panose="020B0604020202020204" pitchFamily="34" charset="0"/>
              </a:rPr>
              <a:t>。</a:t>
            </a:r>
            <a:endParaRPr lang="en-US" altLang="zh-CN" dirty="0">
              <a:solidFill>
                <a:srgbClr val="333333"/>
              </a:solidFill>
              <a:latin typeface="arial" panose="020B0604020202020204" pitchFamily="34" charset="0"/>
            </a:endParaRPr>
          </a:p>
          <a:p>
            <a:endParaRPr lang="en-US" altLang="zh-CN" sz="2000" dirty="0">
              <a:solidFill>
                <a:srgbClr val="333333"/>
              </a:solidFill>
              <a:latin typeface="arial" panose="020B0604020202020204" pitchFamily="34" charset="0"/>
              <a:cs typeface="Times New Roman" panose="02020603050405020304" pitchFamily="18" charset="0"/>
            </a:endParaRPr>
          </a:p>
          <a:p>
            <a:endParaRPr lang="en-US" altLang="zh-CN" sz="2000" dirty="0">
              <a:solidFill>
                <a:srgbClr val="333333"/>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b="1" dirty="0">
                <a:solidFill>
                  <a:srgbClr val="333333"/>
                </a:solidFill>
                <a:latin typeface="arial" panose="020B0604020202020204" pitchFamily="34" charset="0"/>
              </a:rPr>
              <a:t>TS-LDA</a:t>
            </a:r>
            <a:r>
              <a:rPr lang="zh-CN" altLang="en-US" sz="2000" b="1" dirty="0">
                <a:solidFill>
                  <a:srgbClr val="333333"/>
                </a:solidFill>
                <a:latin typeface="arial" panose="020B0604020202020204" pitchFamily="34" charset="0"/>
              </a:rPr>
              <a:t>模型（</a:t>
            </a:r>
            <a:r>
              <a:rPr lang="fr-FR" altLang="zh-CN" sz="2000" b="1" dirty="0">
                <a:solidFill>
                  <a:srgbClr val="333333"/>
                </a:solidFill>
                <a:latin typeface="arial" panose="020B0604020202020204" pitchFamily="34" charset="0"/>
              </a:rPr>
              <a:t>Topic Sentiment Latent Dirichlet Allocation </a:t>
            </a:r>
            <a:r>
              <a:rPr lang="zh-CN" altLang="en-US" sz="2000" b="1" dirty="0">
                <a:solidFill>
                  <a:srgbClr val="333333"/>
                </a:solidFill>
                <a:latin typeface="arial" panose="020B0604020202020204" pitchFamily="34" charset="0"/>
              </a:rPr>
              <a:t>）</a:t>
            </a:r>
            <a:endParaRPr lang="en-US" altLang="zh-CN" sz="2000" b="1" dirty="0">
              <a:solidFill>
                <a:srgbClr val="333333"/>
              </a:solidFill>
              <a:latin typeface="arial" panose="020B0604020202020204" pitchFamily="34" charset="0"/>
            </a:endParaRPr>
          </a:p>
          <a:p>
            <a:endParaRPr lang="en-US" altLang="zh-CN" dirty="0">
              <a:solidFill>
                <a:srgbClr val="333333"/>
              </a:solidFill>
              <a:latin typeface="arial" panose="020B0604020202020204" pitchFamily="34" charset="0"/>
            </a:endParaRPr>
          </a:p>
          <a:p>
            <a:r>
              <a:rPr lang="en-US" altLang="zh-CN" dirty="0">
                <a:solidFill>
                  <a:srgbClr val="333333"/>
                </a:solidFill>
                <a:latin typeface="arial" panose="020B0604020202020204" pitchFamily="34" charset="0"/>
              </a:rPr>
              <a:t>TS-LDA</a:t>
            </a:r>
            <a:r>
              <a:rPr lang="zh-CN" altLang="en-US" dirty="0">
                <a:solidFill>
                  <a:srgbClr val="333333"/>
                </a:solidFill>
                <a:latin typeface="arial" panose="020B0604020202020204" pitchFamily="34" charset="0"/>
              </a:rPr>
              <a:t>模型是利用社交媒体上的情绪来预测股价运动的，</a:t>
            </a:r>
            <a:r>
              <a:rPr lang="en-US" altLang="zh-CN" dirty="0">
                <a:solidFill>
                  <a:srgbClr val="333333"/>
                </a:solidFill>
                <a:latin typeface="arial" panose="020B0604020202020204" pitchFamily="34" charset="0"/>
              </a:rPr>
              <a:t>TS-LDA</a:t>
            </a:r>
            <a:r>
              <a:rPr lang="zh-CN" altLang="en-US" dirty="0">
                <a:solidFill>
                  <a:srgbClr val="333333"/>
                </a:solidFill>
                <a:latin typeface="arial" panose="020B0604020202020204" pitchFamily="34" charset="0"/>
              </a:rPr>
              <a:t>不仅可以</a:t>
            </a:r>
            <a:r>
              <a:rPr lang="zh-CN" altLang="en-US" dirty="0">
                <a:solidFill>
                  <a:srgbClr val="0070C0"/>
                </a:solidFill>
                <a:latin typeface="arial" panose="020B0604020202020204" pitchFamily="34" charset="0"/>
              </a:rPr>
              <a:t>同时捕捉主题和情绪</a:t>
            </a:r>
            <a:r>
              <a:rPr lang="zh-CN" altLang="en-US" dirty="0">
                <a:solidFill>
                  <a:srgbClr val="333333"/>
                </a:solidFill>
                <a:latin typeface="arial" panose="020B0604020202020204" pitchFamily="34" charset="0"/>
              </a:rPr>
              <a:t>，还可以应用于多个交易日期组成的多个股票。与不区分主题词和意见词分布的</a:t>
            </a:r>
            <a:r>
              <a:rPr lang="en-US" altLang="zh-CN" dirty="0">
                <a:solidFill>
                  <a:srgbClr val="333333"/>
                </a:solidFill>
                <a:latin typeface="arial" panose="020B0604020202020204" pitchFamily="34" charset="0"/>
              </a:rPr>
              <a:t>JST</a:t>
            </a:r>
            <a:r>
              <a:rPr lang="zh-CN" altLang="en-US" dirty="0">
                <a:solidFill>
                  <a:srgbClr val="333333"/>
                </a:solidFill>
                <a:latin typeface="arial" panose="020B0604020202020204" pitchFamily="34" charset="0"/>
              </a:rPr>
              <a:t>相反，</a:t>
            </a:r>
            <a:r>
              <a:rPr lang="en-US" altLang="zh-CN" dirty="0">
                <a:solidFill>
                  <a:srgbClr val="333333"/>
                </a:solidFill>
                <a:latin typeface="arial" panose="020B0604020202020204" pitchFamily="34" charset="0"/>
              </a:rPr>
              <a:t>TS-LDA</a:t>
            </a:r>
            <a:r>
              <a:rPr lang="zh-CN" altLang="en-US" dirty="0">
                <a:solidFill>
                  <a:srgbClr val="0070C0"/>
                </a:solidFill>
                <a:latin typeface="arial" panose="020B0604020202020204" pitchFamily="34" charset="0"/>
              </a:rPr>
              <a:t>估计每个主题每个情绪的不同意见词分布</a:t>
            </a:r>
            <a:r>
              <a:rPr lang="zh-CN" altLang="en-US" dirty="0">
                <a:solidFill>
                  <a:srgbClr val="333333"/>
                </a:solidFill>
                <a:latin typeface="arial" panose="020B0604020202020204" pitchFamily="34" charset="0"/>
              </a:rPr>
              <a:t>。通过这样做，</a:t>
            </a:r>
            <a:r>
              <a:rPr lang="en-US" altLang="zh-CN" dirty="0">
                <a:solidFill>
                  <a:srgbClr val="333333"/>
                </a:solidFill>
                <a:latin typeface="arial" panose="020B0604020202020204" pitchFamily="34" charset="0"/>
              </a:rPr>
              <a:t>TS-LDA</a:t>
            </a:r>
            <a:r>
              <a:rPr lang="zh-CN" altLang="en-US" dirty="0">
                <a:solidFill>
                  <a:srgbClr val="333333"/>
                </a:solidFill>
                <a:latin typeface="arial" panose="020B0604020202020204" pitchFamily="34" charset="0"/>
              </a:rPr>
              <a:t>设法确定哪些评论词表达了积极或消极的情绪。</a:t>
            </a:r>
            <a:endParaRPr lang="en-US" altLang="zh-CN" dirty="0">
              <a:solidFill>
                <a:srgbClr val="333333"/>
              </a:solidFill>
              <a:latin typeface="arial" panose="020B0604020202020204" pitchFamily="34" charset="0"/>
            </a:endParaRPr>
          </a:p>
        </p:txBody>
      </p:sp>
    </p:spTree>
    <p:extLst>
      <p:ext uri="{BB962C8B-B14F-4D97-AF65-F5344CB8AC3E}">
        <p14:creationId xmlns:p14="http://schemas.microsoft.com/office/powerpoint/2010/main" val="146479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2" name="圆角矩形 51"/>
          <p:cNvSpPr/>
          <p:nvPr/>
        </p:nvSpPr>
        <p:spPr>
          <a:xfrm>
            <a:off x="2095500" y="1485900"/>
            <a:ext cx="8591550" cy="3562350"/>
          </a:xfrm>
          <a:prstGeom prst="roundRect">
            <a:avLst>
              <a:gd name="adj" fmla="val 1834"/>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角矩形 50"/>
          <p:cNvSpPr/>
          <p:nvPr/>
        </p:nvSpPr>
        <p:spPr>
          <a:xfrm>
            <a:off x="1943100" y="1333500"/>
            <a:ext cx="8591550" cy="3562350"/>
          </a:xfrm>
          <a:prstGeom prst="roundRect">
            <a:avLst>
              <a:gd name="adj" fmla="val 1834"/>
            </a:avLst>
          </a:prstGeom>
          <a:solidFill>
            <a:schemeClr val="bg1"/>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角矩形 49"/>
          <p:cNvSpPr/>
          <p:nvPr/>
        </p:nvSpPr>
        <p:spPr>
          <a:xfrm>
            <a:off x="1790700" y="1181100"/>
            <a:ext cx="8591550" cy="3562350"/>
          </a:xfrm>
          <a:prstGeom prst="roundRect">
            <a:avLst>
              <a:gd name="adj" fmla="val 1834"/>
            </a:avLst>
          </a:prstGeom>
          <a:pattFill prst="pct5">
            <a:fgClr>
              <a:schemeClr val="bg1">
                <a:lumMod val="75000"/>
              </a:schemeClr>
            </a:fgClr>
            <a:bgClr>
              <a:schemeClr val="bg1">
                <a:lumMod val="95000"/>
              </a:schemeClr>
            </a:bgClr>
          </a:patt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角矩形 26"/>
          <p:cNvSpPr/>
          <p:nvPr/>
        </p:nvSpPr>
        <p:spPr>
          <a:xfrm>
            <a:off x="2425926" y="2764578"/>
            <a:ext cx="7264175" cy="1304408"/>
          </a:xfrm>
          <a:prstGeom prst="roundRect">
            <a:avLst>
              <a:gd name="adj" fmla="val 1834"/>
            </a:avLst>
          </a:prstGeom>
          <a:solidFill>
            <a:schemeClr val="bg1">
              <a:lumMod val="50000"/>
              <a:alpha val="28000"/>
            </a:schemeClr>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273300"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2508112"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742924" y="968237"/>
            <a:ext cx="133627" cy="133627"/>
          </a:xfrm>
          <a:prstGeom prst="ellipse">
            <a:avLst/>
          </a:prstGeom>
          <a:solidFill>
            <a:srgbClr val="7F7F7F"/>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1" name="组合 80"/>
          <p:cNvGrpSpPr/>
          <p:nvPr/>
        </p:nvGrpSpPr>
        <p:grpSpPr>
          <a:xfrm>
            <a:off x="1943100" y="1380283"/>
            <a:ext cx="463827" cy="3255217"/>
            <a:chOff x="1943100" y="1380283"/>
            <a:chExt cx="665439" cy="3255217"/>
          </a:xfrm>
        </p:grpSpPr>
        <p:cxnSp>
          <p:nvCxnSpPr>
            <p:cNvPr id="59" name="直接连接符 58"/>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84" name="组合 83"/>
          <p:cNvGrpSpPr/>
          <p:nvPr/>
        </p:nvGrpSpPr>
        <p:grpSpPr>
          <a:xfrm flipH="1">
            <a:off x="9656835" y="1380283"/>
            <a:ext cx="636010" cy="3255217"/>
            <a:chOff x="1943100" y="1380283"/>
            <a:chExt cx="665439" cy="3255217"/>
          </a:xfrm>
        </p:grpSpPr>
        <p:cxnSp>
          <p:nvCxnSpPr>
            <p:cNvPr id="85" name="直接连接符 84"/>
            <p:cNvCxnSpPr/>
            <p:nvPr/>
          </p:nvCxnSpPr>
          <p:spPr>
            <a:xfrm flipV="1">
              <a:off x="1943100" y="4032250"/>
              <a:ext cx="660400" cy="603250"/>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018782" y="1380283"/>
              <a:ext cx="589757" cy="543877"/>
            </a:xfrm>
            <a:prstGeom prst="line">
              <a:avLst/>
            </a:prstGeom>
            <a:ln w="38100">
              <a:gradFill>
                <a:gsLst>
                  <a:gs pos="0">
                    <a:schemeClr val="accent1">
                      <a:lumMod val="5000"/>
                      <a:lumOff val="95000"/>
                    </a:schemeClr>
                  </a:gs>
                  <a:gs pos="100000">
                    <a:schemeClr val="bg1">
                      <a:lumMod val="50000"/>
                    </a:schemeClr>
                  </a:gs>
                </a:gsLst>
                <a:lin ang="5400000" scaled="1"/>
              </a:gradFill>
            </a:ln>
          </p:spPr>
          <p:style>
            <a:lnRef idx="1">
              <a:schemeClr val="accent1"/>
            </a:lnRef>
            <a:fillRef idx="0">
              <a:schemeClr val="accent1"/>
            </a:fillRef>
            <a:effectRef idx="0">
              <a:schemeClr val="accent1"/>
            </a:effectRef>
            <a:fontRef idx="minor">
              <a:schemeClr val="tx1"/>
            </a:fontRef>
          </p:style>
        </p:cxnSp>
      </p:grpSp>
      <p:grpSp>
        <p:nvGrpSpPr>
          <p:cNvPr id="94" name="组合 93"/>
          <p:cNvGrpSpPr/>
          <p:nvPr/>
        </p:nvGrpSpPr>
        <p:grpSpPr>
          <a:xfrm>
            <a:off x="8924608" y="2853733"/>
            <a:ext cx="489906" cy="526780"/>
            <a:chOff x="9957840" y="4906163"/>
            <a:chExt cx="326044" cy="329903"/>
          </a:xfrm>
        </p:grpSpPr>
        <p:sp>
          <p:nvSpPr>
            <p:cNvPr id="91" name="圆角矩形 90"/>
            <p:cNvSpPr/>
            <p:nvPr/>
          </p:nvSpPr>
          <p:spPr>
            <a:xfrm>
              <a:off x="995784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圆角矩形 91"/>
            <p:cNvSpPr/>
            <p:nvPr/>
          </p:nvSpPr>
          <p:spPr>
            <a:xfrm>
              <a:off x="10089175"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圆角矩形 92"/>
            <p:cNvSpPr/>
            <p:nvPr/>
          </p:nvSpPr>
          <p:spPr>
            <a:xfrm>
              <a:off x="10220510" y="4906163"/>
              <a:ext cx="63374" cy="32990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圆角矩形 22"/>
          <p:cNvSpPr/>
          <p:nvPr/>
        </p:nvSpPr>
        <p:spPr>
          <a:xfrm>
            <a:off x="2425926" y="1934574"/>
            <a:ext cx="7264175" cy="1304408"/>
          </a:xfrm>
          <a:prstGeom prst="roundRect">
            <a:avLst>
              <a:gd name="adj" fmla="val 1834"/>
            </a:avLst>
          </a:prstGeom>
          <a:solidFill>
            <a:schemeClr val="bg1"/>
          </a:solidFill>
          <a:ln w="12700">
            <a:noFill/>
          </a:ln>
          <a:effectLst>
            <a:outerShdw blurRad="76200" dist="38100" dir="2700000" algn="t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392529" y="2130988"/>
            <a:ext cx="7350125" cy="769441"/>
          </a:xfrm>
          <a:prstGeom prst="rect">
            <a:avLst/>
          </a:prstGeom>
          <a:noFill/>
        </p:spPr>
        <p:txBody>
          <a:bodyPr wrap="square" rtlCol="0">
            <a:spAutoFit/>
          </a:bodyPr>
          <a:lstStyle/>
          <a:p>
            <a:pPr algn="ctr"/>
            <a:r>
              <a:rPr lang="en-US" altLang="zh-CN" sz="4400" dirty="0">
                <a:latin typeface="江城斜黑体 900W" panose="020B0A00000000000000" pitchFamily="34" charset="-122"/>
                <a:ea typeface="江城斜黑体 900W" panose="020B0A00000000000000" pitchFamily="34" charset="-122"/>
              </a:rPr>
              <a:t>Literature review</a:t>
            </a:r>
            <a:endParaRPr lang="zh-CN" altLang="en-US" sz="4400" dirty="0">
              <a:latin typeface="江城斜黑体 900W" panose="020B0A00000000000000" pitchFamily="34" charset="-122"/>
              <a:ea typeface="江城斜黑体 900W" panose="020B0A00000000000000" pitchFamily="34" charset="-122"/>
            </a:endParaRPr>
          </a:p>
        </p:txBody>
      </p:sp>
      <p:sp>
        <p:nvSpPr>
          <p:cNvPr id="26" name="文本框 25"/>
          <p:cNvSpPr txBox="1"/>
          <p:nvPr/>
        </p:nvSpPr>
        <p:spPr>
          <a:xfrm>
            <a:off x="5240277" y="1044372"/>
            <a:ext cx="1711446" cy="923330"/>
          </a:xfrm>
          <a:prstGeom prst="rect">
            <a:avLst/>
          </a:prstGeom>
          <a:noFill/>
        </p:spPr>
        <p:txBody>
          <a:bodyPr wrap="square" rtlCol="0">
            <a:spAutoFit/>
          </a:bodyPr>
          <a:lstStyle/>
          <a:p>
            <a:pPr algn="ctr"/>
            <a:r>
              <a:rPr lang="en-US" altLang="zh-CN" sz="5400" dirty="0">
                <a:latin typeface="江城斜黑体 900W" panose="020B0A00000000000000" pitchFamily="34" charset="-122"/>
                <a:ea typeface="江城斜黑体 900W" panose="020B0A00000000000000" pitchFamily="34" charset="-122"/>
              </a:rPr>
              <a:t>02</a:t>
            </a:r>
            <a:endParaRPr lang="zh-CN" altLang="en-US" sz="5400" dirty="0">
              <a:latin typeface="江城斜黑体 900W" panose="020B0A00000000000000" pitchFamily="34" charset="-122"/>
              <a:ea typeface="江城斜黑体 900W" panose="020B0A00000000000000" pitchFamily="34" charset="-122"/>
            </a:endParaRPr>
          </a:p>
        </p:txBody>
      </p:sp>
    </p:spTree>
    <p:extLst>
      <p:ext uri="{BB962C8B-B14F-4D97-AF65-F5344CB8AC3E}">
        <p14:creationId xmlns:p14="http://schemas.microsoft.com/office/powerpoint/2010/main" val="495810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407207;#40536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1453</TotalTime>
  <Words>2665</Words>
  <Application>Microsoft Office PowerPoint</Application>
  <PresentationFormat>宽屏</PresentationFormat>
  <Paragraphs>197</Paragraphs>
  <Slides>30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Helvetica Neue</vt:lpstr>
      <vt:lpstr>阿里巴巴普惠体 2.0 55 Regular</vt:lpstr>
      <vt:lpstr>江城斜黑体 900W</vt:lpstr>
      <vt:lpstr>宋体</vt:lpstr>
      <vt:lpstr>Microsoft YaHei</vt:lpstr>
      <vt:lpstr>arial</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李 洪瑶</cp:lastModifiedBy>
  <cp:revision>247</cp:revision>
  <dcterms:created xsi:type="dcterms:W3CDTF">2017-03-03T07:55:00Z</dcterms:created>
  <dcterms:modified xsi:type="dcterms:W3CDTF">2021-12-17T09:46:25Z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