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39"/>
  </p:notesMasterIdLst>
  <p:sldIdLst>
    <p:sldId id="282" r:id="rId3"/>
    <p:sldId id="286" r:id="rId4"/>
    <p:sldId id="281" r:id="rId5"/>
    <p:sldId id="285" r:id="rId6"/>
    <p:sldId id="260" r:id="rId7"/>
    <p:sldId id="287" r:id="rId8"/>
    <p:sldId id="288" r:id="rId9"/>
    <p:sldId id="289" r:id="rId10"/>
    <p:sldId id="290" r:id="rId11"/>
    <p:sldId id="265" r:id="rId12"/>
    <p:sldId id="291" r:id="rId13"/>
    <p:sldId id="292" r:id="rId14"/>
    <p:sldId id="262" r:id="rId15"/>
    <p:sldId id="274" r:id="rId16"/>
    <p:sldId id="294" r:id="rId17"/>
    <p:sldId id="295" r:id="rId18"/>
    <p:sldId id="296" r:id="rId19"/>
    <p:sldId id="297" r:id="rId20"/>
    <p:sldId id="298" r:id="rId21"/>
    <p:sldId id="299" r:id="rId22"/>
    <p:sldId id="300" r:id="rId23"/>
    <p:sldId id="301" r:id="rId24"/>
    <p:sldId id="302" r:id="rId25"/>
    <p:sldId id="303" r:id="rId26"/>
    <p:sldId id="293" r:id="rId27"/>
    <p:sldId id="304" r:id="rId28"/>
    <p:sldId id="305" r:id="rId29"/>
    <p:sldId id="306" r:id="rId30"/>
    <p:sldId id="307" r:id="rId31"/>
    <p:sldId id="308" r:id="rId32"/>
    <p:sldId id="309" r:id="rId33"/>
    <p:sldId id="310" r:id="rId34"/>
    <p:sldId id="273" r:id="rId35"/>
    <p:sldId id="311" r:id="rId36"/>
    <p:sldId id="263" r:id="rId37"/>
    <p:sldId id="277"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314" autoAdjust="0"/>
  </p:normalViewPr>
  <p:slideViewPr>
    <p:cSldViewPr snapToGrid="0" showGuides="1">
      <p:cViewPr varScale="1">
        <p:scale>
          <a:sx n="68" d="100"/>
          <a:sy n="68" d="100"/>
        </p:scale>
        <p:origin x="792"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1</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19</a:t>
            </a:fld>
            <a:endParaRPr lang="zh-CN" altLang="en-US"/>
          </a:p>
        </p:txBody>
      </p:sp>
    </p:spTree>
    <p:extLst>
      <p:ext uri="{BB962C8B-B14F-4D97-AF65-F5344CB8AC3E}">
        <p14:creationId xmlns:p14="http://schemas.microsoft.com/office/powerpoint/2010/main" val="3387667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20</a:t>
            </a:fld>
            <a:endParaRPr lang="zh-CN" altLang="en-US"/>
          </a:p>
        </p:txBody>
      </p:sp>
    </p:spTree>
    <p:extLst>
      <p:ext uri="{BB962C8B-B14F-4D97-AF65-F5344CB8AC3E}">
        <p14:creationId xmlns:p14="http://schemas.microsoft.com/office/powerpoint/2010/main" val="1543295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21</a:t>
            </a:fld>
            <a:endParaRPr lang="zh-CN" altLang="en-US"/>
          </a:p>
        </p:txBody>
      </p:sp>
    </p:spTree>
    <p:extLst>
      <p:ext uri="{BB962C8B-B14F-4D97-AF65-F5344CB8AC3E}">
        <p14:creationId xmlns:p14="http://schemas.microsoft.com/office/powerpoint/2010/main" val="391874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22</a:t>
            </a:fld>
            <a:endParaRPr lang="zh-CN" altLang="en-US"/>
          </a:p>
        </p:txBody>
      </p:sp>
    </p:spTree>
    <p:extLst>
      <p:ext uri="{BB962C8B-B14F-4D97-AF65-F5344CB8AC3E}">
        <p14:creationId xmlns:p14="http://schemas.microsoft.com/office/powerpoint/2010/main" val="1929458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23</a:t>
            </a:fld>
            <a:endParaRPr lang="zh-CN" altLang="en-US"/>
          </a:p>
        </p:txBody>
      </p:sp>
    </p:spTree>
    <p:extLst>
      <p:ext uri="{BB962C8B-B14F-4D97-AF65-F5344CB8AC3E}">
        <p14:creationId xmlns:p14="http://schemas.microsoft.com/office/powerpoint/2010/main" val="11246251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24</a:t>
            </a:fld>
            <a:endParaRPr lang="zh-CN" altLang="en-US"/>
          </a:p>
        </p:txBody>
      </p:sp>
    </p:spTree>
    <p:extLst>
      <p:ext uri="{BB962C8B-B14F-4D97-AF65-F5344CB8AC3E}">
        <p14:creationId xmlns:p14="http://schemas.microsoft.com/office/powerpoint/2010/main" val="3332750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26</a:t>
            </a:fld>
            <a:endParaRPr lang="zh-CN" altLang="en-US"/>
          </a:p>
        </p:txBody>
      </p:sp>
    </p:spTree>
    <p:extLst>
      <p:ext uri="{BB962C8B-B14F-4D97-AF65-F5344CB8AC3E}">
        <p14:creationId xmlns:p14="http://schemas.microsoft.com/office/powerpoint/2010/main" val="1779029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27</a:t>
            </a:fld>
            <a:endParaRPr lang="zh-CN" altLang="en-US"/>
          </a:p>
        </p:txBody>
      </p:sp>
    </p:spTree>
    <p:extLst>
      <p:ext uri="{BB962C8B-B14F-4D97-AF65-F5344CB8AC3E}">
        <p14:creationId xmlns:p14="http://schemas.microsoft.com/office/powerpoint/2010/main" val="9240072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28</a:t>
            </a:fld>
            <a:endParaRPr lang="zh-CN" altLang="en-US"/>
          </a:p>
        </p:txBody>
      </p:sp>
    </p:spTree>
    <p:extLst>
      <p:ext uri="{BB962C8B-B14F-4D97-AF65-F5344CB8AC3E}">
        <p14:creationId xmlns:p14="http://schemas.microsoft.com/office/powerpoint/2010/main" val="28192050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29</a:t>
            </a:fld>
            <a:endParaRPr lang="zh-CN" altLang="en-US"/>
          </a:p>
        </p:txBody>
      </p:sp>
    </p:spTree>
    <p:extLst>
      <p:ext uri="{BB962C8B-B14F-4D97-AF65-F5344CB8AC3E}">
        <p14:creationId xmlns:p14="http://schemas.microsoft.com/office/powerpoint/2010/main" val="122793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30</a:t>
            </a:fld>
            <a:endParaRPr lang="zh-CN" altLang="en-US"/>
          </a:p>
        </p:txBody>
      </p:sp>
    </p:spTree>
    <p:extLst>
      <p:ext uri="{BB962C8B-B14F-4D97-AF65-F5344CB8AC3E}">
        <p14:creationId xmlns:p14="http://schemas.microsoft.com/office/powerpoint/2010/main" val="18587184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31</a:t>
            </a:fld>
            <a:endParaRPr lang="zh-CN" altLang="en-US"/>
          </a:p>
        </p:txBody>
      </p:sp>
    </p:spTree>
    <p:extLst>
      <p:ext uri="{BB962C8B-B14F-4D97-AF65-F5344CB8AC3E}">
        <p14:creationId xmlns:p14="http://schemas.microsoft.com/office/powerpoint/2010/main" val="25723643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32</a:t>
            </a:fld>
            <a:endParaRPr lang="zh-CN" altLang="en-US"/>
          </a:p>
        </p:txBody>
      </p:sp>
    </p:spTree>
    <p:extLst>
      <p:ext uri="{BB962C8B-B14F-4D97-AF65-F5344CB8AC3E}">
        <p14:creationId xmlns:p14="http://schemas.microsoft.com/office/powerpoint/2010/main" val="12573072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34</a:t>
            </a:fld>
            <a:endParaRPr lang="zh-CN" altLang="en-US"/>
          </a:p>
        </p:txBody>
      </p:sp>
    </p:spTree>
    <p:extLst>
      <p:ext uri="{BB962C8B-B14F-4D97-AF65-F5344CB8AC3E}">
        <p14:creationId xmlns:p14="http://schemas.microsoft.com/office/powerpoint/2010/main" val="2668300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2022/2/23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3032330" y="488912"/>
            <a:ext cx="6127340" cy="214103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1142249" y="3449975"/>
            <a:ext cx="9569293" cy="1569660"/>
          </a:xfrm>
          <a:prstGeom prst="rect">
            <a:avLst/>
          </a:prstGeom>
          <a:noFill/>
        </p:spPr>
        <p:txBody>
          <a:bodyPr wrap="square" rtlCol="0">
            <a:spAutoFit/>
            <a:scene3d>
              <a:camera prst="orthographicFront"/>
              <a:lightRig rig="threePt" dir="t"/>
            </a:scene3d>
            <a:sp3d contourW="12700"/>
          </a:bodyPr>
          <a:lstStyle/>
          <a:p>
            <a:pPr lvl="0" algn="ctr">
              <a:defRPr/>
            </a:pPr>
            <a:r>
              <a:rPr lang="en-US" altLang="zh-CN" sz="2000" dirty="0">
                <a:solidFill>
                  <a:prstClr val="black"/>
                </a:solidFill>
                <a:latin typeface="方正正黑简体" panose="02000000000000000000" pitchFamily="2" charset="-122"/>
                <a:ea typeface="方正正黑简体" panose="02000000000000000000" pitchFamily="2" charset="-122"/>
              </a:rPr>
              <a:t>Game Starts at GameStop : Characterizing the Collective Behaviors</a:t>
            </a:r>
          </a:p>
          <a:p>
            <a:pPr lvl="0" algn="ctr">
              <a:defRPr/>
            </a:pPr>
            <a:r>
              <a:rPr lang="en-US" altLang="zh-CN" sz="2000" dirty="0">
                <a:solidFill>
                  <a:prstClr val="black"/>
                </a:solidFill>
                <a:latin typeface="方正正黑简体" panose="02000000000000000000" pitchFamily="2" charset="-122"/>
                <a:ea typeface="方正正黑简体" panose="02000000000000000000" pitchFamily="2" charset="-122"/>
              </a:rPr>
              <a:t> and Social Dynamics in the Short Squeeze Episode</a:t>
            </a:r>
          </a:p>
          <a:p>
            <a:pPr lvl="0" algn="ctr">
              <a:defRPr/>
            </a:pPr>
            <a:endParaRPr lang="en-US" altLang="zh-CN" sz="2000" dirty="0">
              <a:solidFill>
                <a:prstClr val="black"/>
              </a:solidFill>
              <a:latin typeface="方正正黑简体" panose="02000000000000000000" pitchFamily="2" charset="-122"/>
              <a:ea typeface="方正正黑简体" panose="02000000000000000000" pitchFamily="2" charset="-122"/>
            </a:endParaRPr>
          </a:p>
          <a:p>
            <a:pPr lvl="0" algn="ctr">
              <a:defRPr/>
            </a:pPr>
            <a:endParaRPr lang="en-US" altLang="zh-CN" sz="1200" dirty="0">
              <a:solidFill>
                <a:prstClr val="black"/>
              </a:solidFill>
              <a:latin typeface="方正正黑简体" panose="02000000000000000000" pitchFamily="2" charset="-122"/>
              <a:ea typeface="方正正黑简体" panose="02000000000000000000" pitchFamily="2" charset="-122"/>
            </a:endParaRPr>
          </a:p>
          <a:p>
            <a:pPr lvl="0" algn="ctr">
              <a:defRPr/>
            </a:pPr>
            <a:r>
              <a:rPr lang="zh-CN" altLang="en-US" sz="2400" dirty="0">
                <a:solidFill>
                  <a:prstClr val="black"/>
                </a:solidFill>
                <a:latin typeface="方正正黑简体" panose="02000000000000000000" pitchFamily="2" charset="-122"/>
                <a:ea typeface="方正正黑简体" panose="02000000000000000000" pitchFamily="2" charset="-122"/>
              </a:rPr>
              <a:t>游戏从</a:t>
            </a:r>
            <a:r>
              <a:rPr lang="en-US" altLang="zh-CN" sz="2400" dirty="0">
                <a:solidFill>
                  <a:prstClr val="black"/>
                </a:solidFill>
                <a:latin typeface="方正正黑简体" panose="02000000000000000000" pitchFamily="2" charset="-122"/>
                <a:ea typeface="方正正黑简体" panose="02000000000000000000" pitchFamily="2" charset="-122"/>
              </a:rPr>
              <a:t>GameStop</a:t>
            </a:r>
            <a:r>
              <a:rPr lang="zh-CN" altLang="en-US" sz="2400" dirty="0">
                <a:solidFill>
                  <a:prstClr val="black"/>
                </a:solidFill>
                <a:latin typeface="方正正黑简体" panose="02000000000000000000" pitchFamily="2" charset="-122"/>
                <a:ea typeface="方正正黑简体" panose="02000000000000000000" pitchFamily="2" charset="-122"/>
              </a:rPr>
              <a:t>开始：短期轧空事件中的集体行为和社交动态描述</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25096" y="126221"/>
            <a:ext cx="1916757" cy="704850"/>
          </a:xfrm>
          <a:prstGeom prst="rect">
            <a:avLst/>
          </a:prstGeom>
        </p:spPr>
      </p:pic>
      <p:sp>
        <p:nvSpPr>
          <p:cNvPr id="6" name="文本框 5"/>
          <p:cNvSpPr txBox="1"/>
          <p:nvPr/>
        </p:nvSpPr>
        <p:spPr>
          <a:xfrm>
            <a:off x="3490201" y="433715"/>
            <a:ext cx="5540299"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latin typeface="+mj-ea"/>
                <a:ea typeface="+mj-ea"/>
              </a:rPr>
              <a:t>4 </a:t>
            </a:r>
            <a:r>
              <a:rPr lang="zh-CN" altLang="en-US" sz="2800" b="1" dirty="0">
                <a:latin typeface="+mj-ea"/>
                <a:ea typeface="+mj-ea"/>
              </a:rPr>
              <a:t>交互网络的拓扑特征（小世界）</a:t>
            </a:r>
          </a:p>
        </p:txBody>
      </p:sp>
      <p:grpSp>
        <p:nvGrpSpPr>
          <p:cNvPr id="17" name="组合 16"/>
          <p:cNvGrpSpPr/>
          <p:nvPr/>
        </p:nvGrpSpPr>
        <p:grpSpPr>
          <a:xfrm>
            <a:off x="132575" y="5923123"/>
            <a:ext cx="5605703" cy="851727"/>
            <a:chOff x="5477632" y="1700272"/>
            <a:chExt cx="5605703" cy="851727"/>
          </a:xfrm>
        </p:grpSpPr>
        <p:sp>
          <p:nvSpPr>
            <p:cNvPr id="8" name="矩形 7"/>
            <p:cNvSpPr/>
            <p:nvPr/>
          </p:nvSpPr>
          <p:spPr>
            <a:xfrm>
              <a:off x="6032364" y="1893742"/>
              <a:ext cx="5050971" cy="65825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latin typeface="+mj-ea"/>
                  <a:ea typeface="+mj-ea"/>
                </a:rPr>
                <a:t>上图展示了基本的拓扑结构，包括</a:t>
              </a:r>
              <a:r>
                <a:rPr lang="zh-CN" altLang="en-US" sz="1600" dirty="0">
                  <a:solidFill>
                    <a:srgbClr val="FF0000"/>
                  </a:solidFill>
                  <a:latin typeface="+mj-ea"/>
                  <a:ea typeface="+mj-ea"/>
                </a:rPr>
                <a:t>节点和边的数量、密度、平均密度、直径和平均最短路径长度</a:t>
              </a:r>
              <a:r>
                <a:rPr lang="zh-CN" altLang="en-US" sz="1600" dirty="0">
                  <a:latin typeface="+mj-ea"/>
                  <a:ea typeface="+mj-ea"/>
                </a:rPr>
                <a:t>。</a:t>
              </a:r>
            </a:p>
          </p:txBody>
        </p:sp>
        <p:pic>
          <p:nvPicPr>
            <p:cNvPr id="16" name="图片 15"/>
            <p:cNvPicPr>
              <a:picLocks noChangeAspect="1"/>
            </p:cNvPicPr>
            <p:nvPr/>
          </p:nvPicPr>
          <p:blipFill>
            <a:blip r:embed="rId4"/>
            <a:stretch>
              <a:fillRect/>
            </a:stretch>
          </p:blipFill>
          <p:spPr>
            <a:xfrm>
              <a:off x="5477632" y="1700272"/>
              <a:ext cx="757414" cy="851727"/>
            </a:xfrm>
            <a:prstGeom prst="rect">
              <a:avLst/>
            </a:prstGeom>
          </p:spPr>
        </p:pic>
      </p:grpSp>
      <p:grpSp>
        <p:nvGrpSpPr>
          <p:cNvPr id="28" name="组合 27"/>
          <p:cNvGrpSpPr/>
          <p:nvPr/>
        </p:nvGrpSpPr>
        <p:grpSpPr>
          <a:xfrm>
            <a:off x="5833824" y="5875541"/>
            <a:ext cx="5903931" cy="851727"/>
            <a:chOff x="5345057" y="2022102"/>
            <a:chExt cx="5903931" cy="851727"/>
          </a:xfrm>
        </p:grpSpPr>
        <p:sp>
          <p:nvSpPr>
            <p:cNvPr id="31" name="矩形 30"/>
            <p:cNvSpPr/>
            <p:nvPr/>
          </p:nvSpPr>
          <p:spPr>
            <a:xfrm>
              <a:off x="6198017" y="2201812"/>
              <a:ext cx="5050971" cy="65825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dirty="0">
                  <a:latin typeface="+mj-ea"/>
                  <a:ea typeface="+mj-ea"/>
                </a:rPr>
                <a:t>上图展示了结构的基本特征：</a:t>
              </a:r>
              <a:r>
                <a:rPr lang="zh-CN" altLang="en-US" sz="1600" dirty="0">
                  <a:solidFill>
                    <a:srgbClr val="FF0000"/>
                  </a:solidFill>
                  <a:latin typeface="+mj-ea"/>
                  <a:ea typeface="+mj-ea"/>
                </a:rPr>
                <a:t>度关联系数、平均集聚系数、平均</a:t>
              </a:r>
              <a:r>
                <a:rPr lang="en-US" altLang="zh-CN" sz="1600" dirty="0">
                  <a:solidFill>
                    <a:srgbClr val="FF0000"/>
                  </a:solidFill>
                  <a:latin typeface="+mj-ea"/>
                  <a:ea typeface="+mj-ea"/>
                </a:rPr>
                <a:t> PageRank </a:t>
              </a:r>
              <a:r>
                <a:rPr lang="zh-CN" altLang="en-US" sz="1600" dirty="0">
                  <a:solidFill>
                    <a:srgbClr val="FF0000"/>
                  </a:solidFill>
                  <a:latin typeface="+mj-ea"/>
                  <a:ea typeface="+mj-ea"/>
                </a:rPr>
                <a:t>得分、平均度中心度</a:t>
              </a:r>
            </a:p>
          </p:txBody>
        </p:sp>
        <p:pic>
          <p:nvPicPr>
            <p:cNvPr id="30" name="图片 29"/>
            <p:cNvPicPr>
              <a:picLocks noChangeAspect="1"/>
            </p:cNvPicPr>
            <p:nvPr/>
          </p:nvPicPr>
          <p:blipFill>
            <a:blip r:embed="rId4"/>
            <a:stretch>
              <a:fillRect/>
            </a:stretch>
          </p:blipFill>
          <p:spPr>
            <a:xfrm>
              <a:off x="5345057" y="2022102"/>
              <a:ext cx="757414" cy="851727"/>
            </a:xfrm>
            <a:prstGeom prst="rect">
              <a:avLst/>
            </a:prstGeom>
          </p:spPr>
        </p:pic>
      </p:grpSp>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2351" y="920735"/>
            <a:ext cx="4906060" cy="5016529"/>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8187" y="982459"/>
            <a:ext cx="6668431" cy="47078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1+#ppt_w/2"/>
                                          </p:val>
                                        </p:tav>
                                        <p:tav tm="100000">
                                          <p:val>
                                            <p:strVal val="#ppt_x"/>
                                          </p:val>
                                        </p:tav>
                                      </p:tavLst>
                                    </p:anim>
                                    <p:anim calcmode="lin" valueType="num">
                                      <p:cBhvr additive="base">
                                        <p:cTn id="1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25096" y="126221"/>
            <a:ext cx="1916757" cy="704850"/>
          </a:xfrm>
          <a:prstGeom prst="rect">
            <a:avLst/>
          </a:prstGeom>
        </p:spPr>
      </p:pic>
      <p:sp>
        <p:nvSpPr>
          <p:cNvPr id="6" name="文本框 5"/>
          <p:cNvSpPr txBox="1"/>
          <p:nvPr/>
        </p:nvSpPr>
        <p:spPr>
          <a:xfrm>
            <a:off x="3490200" y="433715"/>
            <a:ext cx="5540299"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latin typeface="+mj-ea"/>
                <a:ea typeface="+mj-ea"/>
              </a:rPr>
              <a:t>4 </a:t>
            </a:r>
            <a:r>
              <a:rPr lang="zh-CN" altLang="en-US" sz="2800" b="1" dirty="0">
                <a:latin typeface="+mj-ea"/>
                <a:ea typeface="+mj-ea"/>
              </a:rPr>
              <a:t>交互网络的拓扑特征（无标度）</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931" y="1125747"/>
            <a:ext cx="6582694" cy="5020376"/>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3474" y="856891"/>
            <a:ext cx="3219899" cy="2572109"/>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9490" y="3385396"/>
            <a:ext cx="3134162" cy="2505425"/>
          </a:xfrm>
          <a:prstGeom prst="rect">
            <a:avLst/>
          </a:prstGeom>
        </p:spPr>
      </p:pic>
      <p:sp>
        <p:nvSpPr>
          <p:cNvPr id="18" name="文本框 17"/>
          <p:cNvSpPr txBox="1"/>
          <p:nvPr/>
        </p:nvSpPr>
        <p:spPr>
          <a:xfrm>
            <a:off x="2188635" y="6146123"/>
            <a:ext cx="8496886" cy="646331"/>
          </a:xfrm>
          <a:prstGeom prst="rect">
            <a:avLst/>
          </a:prstGeom>
          <a:noFill/>
        </p:spPr>
        <p:txBody>
          <a:bodyPr wrap="square" rtlCol="0">
            <a:spAutoFit/>
          </a:bodyPr>
          <a:lstStyle/>
          <a:p>
            <a:r>
              <a:rPr lang="en-US" altLang="zh-CN" dirty="0"/>
              <a:t>K-S</a:t>
            </a:r>
            <a:r>
              <a:rPr lang="zh-CN" altLang="en-US" dirty="0"/>
              <a:t>检验：基于累积分布函数，用以检验一个经验分布是否符合某种理论分布或比较两个经验分布是否有显著性差异。（幂律分布与真实的网络数据</a:t>
            </a:r>
            <a:r>
              <a:rPr lang="en-US" altLang="zh-CN" dirty="0"/>
              <a:t>)</a:t>
            </a:r>
            <a:endParaRPr lang="zh-CN" altLang="en-US" dirty="0"/>
          </a:p>
        </p:txBody>
      </p:sp>
      <p:sp>
        <p:nvSpPr>
          <p:cNvPr id="2" name="文本框 1">
            <a:extLst>
              <a:ext uri="{FF2B5EF4-FFF2-40B4-BE49-F238E27FC236}">
                <a16:creationId xmlns:a16="http://schemas.microsoft.com/office/drawing/2014/main" id="{D757926B-2806-463C-8F45-DB7BB300D5F7}"/>
              </a:ext>
            </a:extLst>
          </p:cNvPr>
          <p:cNvSpPr txBox="1"/>
          <p:nvPr/>
        </p:nvSpPr>
        <p:spPr>
          <a:xfrm>
            <a:off x="525096" y="1561514"/>
            <a:ext cx="958378" cy="4524315"/>
          </a:xfrm>
          <a:prstGeom prst="rect">
            <a:avLst/>
          </a:prstGeom>
          <a:noFill/>
        </p:spPr>
        <p:txBody>
          <a:bodyPr wrap="square" rtlCol="0">
            <a:spAutoFit/>
          </a:bodyPr>
          <a:lstStyle/>
          <a:p>
            <a:r>
              <a:rPr lang="zh-CN" altLang="en-US" sz="1600" dirty="0"/>
              <a:t>横坐标是轧空时间线的五个阶段日期中位数</a:t>
            </a:r>
            <a:endParaRPr lang="en-US" altLang="zh-CN" sz="1600" dirty="0"/>
          </a:p>
          <a:p>
            <a:endParaRPr lang="en-US" altLang="zh-CN" sz="1600" dirty="0"/>
          </a:p>
          <a:p>
            <a:r>
              <a:rPr lang="zh-CN" altLang="en-US" sz="1600" dirty="0"/>
              <a:t>检验结果表明，度数分布在</a:t>
            </a:r>
            <a:r>
              <a:rPr lang="en-US" altLang="zh-CN" sz="1600" dirty="0"/>
              <a:t>0.05</a:t>
            </a:r>
            <a:r>
              <a:rPr lang="zh-CN" altLang="en-US" sz="1600" dirty="0"/>
              <a:t>显着性水平的大多数日子都遵循幂律</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25096" y="126221"/>
            <a:ext cx="1916757" cy="704850"/>
          </a:xfrm>
          <a:prstGeom prst="rect">
            <a:avLst/>
          </a:prstGeom>
        </p:spPr>
      </p:pic>
      <p:sp>
        <p:nvSpPr>
          <p:cNvPr id="6" name="文本框 5"/>
          <p:cNvSpPr txBox="1"/>
          <p:nvPr/>
        </p:nvSpPr>
        <p:spPr>
          <a:xfrm>
            <a:off x="3490200" y="433715"/>
            <a:ext cx="5540299"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latin typeface="+mj-ea"/>
                <a:ea typeface="+mj-ea"/>
              </a:rPr>
              <a:t>4 </a:t>
            </a:r>
            <a:r>
              <a:rPr lang="zh-CN" altLang="en-US" sz="2800" b="1" dirty="0">
                <a:latin typeface="+mj-ea"/>
                <a:ea typeface="+mj-ea"/>
              </a:rPr>
              <a:t>交互网络的拓扑特征（无标度）</a:t>
            </a:r>
          </a:p>
        </p:txBody>
      </p:sp>
      <p:sp>
        <p:nvSpPr>
          <p:cNvPr id="18" name="文本框 17"/>
          <p:cNvSpPr txBox="1"/>
          <p:nvPr/>
        </p:nvSpPr>
        <p:spPr>
          <a:xfrm>
            <a:off x="6887520" y="1703028"/>
            <a:ext cx="4285957" cy="3693319"/>
          </a:xfrm>
          <a:prstGeom prst="rect">
            <a:avLst/>
          </a:prstGeom>
          <a:noFill/>
        </p:spPr>
        <p:txBody>
          <a:bodyPr wrap="square" rtlCol="0">
            <a:spAutoFit/>
          </a:bodyPr>
          <a:lstStyle/>
          <a:p>
            <a:r>
              <a:rPr lang="zh-CN" altLang="en-US" dirty="0"/>
              <a:t>上述已经证明无标度网络的属性，这意味着少量节点有较多的连线，大量的节点有少数甚至没有连线。</a:t>
            </a:r>
            <a:endParaRPr lang="en-US" altLang="zh-CN" dirty="0"/>
          </a:p>
          <a:p>
            <a:endParaRPr lang="en-US" altLang="zh-CN" dirty="0"/>
          </a:p>
          <a:p>
            <a:r>
              <a:rPr lang="zh-CN" altLang="en-US" dirty="0"/>
              <a:t>在 </a:t>
            </a:r>
            <a:r>
              <a:rPr lang="en-US" altLang="zh-CN" dirty="0"/>
              <a:t>GameStop </a:t>
            </a:r>
            <a:r>
              <a:rPr lang="zh-CN" altLang="en-US" dirty="0"/>
              <a:t>活动期间选择了 </a:t>
            </a:r>
            <a:r>
              <a:rPr lang="en-US" altLang="zh-CN" dirty="0"/>
              <a:t>r/WSB </a:t>
            </a:r>
            <a:r>
              <a:rPr lang="zh-CN" altLang="en-US" dirty="0"/>
              <a:t>上 </a:t>
            </a:r>
            <a:r>
              <a:rPr lang="en-US" altLang="zh-CN" dirty="0"/>
              <a:t>PageRank </a:t>
            </a:r>
            <a:r>
              <a:rPr lang="zh-CN" altLang="en-US" dirty="0"/>
              <a:t>得分最高的前 </a:t>
            </a:r>
            <a:r>
              <a:rPr lang="en-US" altLang="zh-CN" dirty="0"/>
              <a:t>10 </a:t>
            </a:r>
            <a:r>
              <a:rPr lang="zh-CN" altLang="en-US" dirty="0"/>
              <a:t>名用户。</a:t>
            </a:r>
            <a:endParaRPr lang="en-US" altLang="zh-CN" dirty="0"/>
          </a:p>
          <a:p>
            <a:endParaRPr lang="en-US" altLang="zh-CN" dirty="0"/>
          </a:p>
          <a:p>
            <a:r>
              <a:rPr lang="en-US" altLang="zh-CN" dirty="0"/>
              <a:t>6 </a:t>
            </a:r>
            <a:r>
              <a:rPr lang="zh-CN" altLang="en-US" dirty="0"/>
              <a:t>人是 </a:t>
            </a:r>
            <a:r>
              <a:rPr lang="en-US" altLang="zh-CN" dirty="0"/>
              <a:t>r/WSB </a:t>
            </a:r>
            <a:r>
              <a:rPr lang="zh-CN" altLang="en-US" dirty="0"/>
              <a:t>的主持人；</a:t>
            </a:r>
            <a:endParaRPr lang="en-US" altLang="zh-CN" dirty="0"/>
          </a:p>
          <a:p>
            <a:endParaRPr lang="en-US" altLang="zh-CN" dirty="0"/>
          </a:p>
          <a:p>
            <a:r>
              <a:rPr lang="zh-CN" altLang="en-US" dirty="0">
                <a:solidFill>
                  <a:srgbClr val="FF0000"/>
                </a:solidFill>
              </a:rPr>
              <a:t>无标度属性和有影响力的用户类别</a:t>
            </a:r>
            <a:r>
              <a:rPr lang="zh-CN" altLang="en-US" dirty="0"/>
              <a:t>的出现证明了大多数普通用户更喜欢关联 </a:t>
            </a:r>
            <a:r>
              <a:rPr lang="en-US" altLang="zh-CN" dirty="0"/>
              <a:t>r/WSB </a:t>
            </a:r>
            <a:r>
              <a:rPr lang="zh-CN" altLang="en-US" dirty="0"/>
              <a:t>上具有相当大影响力的作者或评论一定受欢迎程度的帖子。</a:t>
            </a:r>
          </a:p>
        </p:txBody>
      </p:sp>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751" y="1542829"/>
            <a:ext cx="6729769" cy="401371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2962129" y="433715"/>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sp>
        <p:nvSpPr>
          <p:cNvPr id="8" name="矩形 7"/>
          <p:cNvSpPr/>
          <p:nvPr/>
        </p:nvSpPr>
        <p:spPr>
          <a:xfrm>
            <a:off x="7204086" y="1234743"/>
            <a:ext cx="4833170" cy="471776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dirty="0">
                <a:latin typeface="+mn-ea"/>
              </a:rPr>
              <a:t>①‘买’、‘股票’等词贯穿</a:t>
            </a:r>
            <a:r>
              <a:rPr lang="zh-CN" altLang="en-US" dirty="0">
                <a:solidFill>
                  <a:srgbClr val="FF0000"/>
                </a:solidFill>
                <a:latin typeface="+mn-ea"/>
              </a:rPr>
              <a:t>整个发展阶段</a:t>
            </a:r>
            <a:endParaRPr lang="en-US" altLang="zh-CN" dirty="0">
              <a:solidFill>
                <a:srgbClr val="FF0000"/>
              </a:solidFill>
              <a:latin typeface="+mn-ea"/>
            </a:endParaRPr>
          </a:p>
          <a:p>
            <a:pPr algn="just">
              <a:lnSpc>
                <a:spcPct val="120000"/>
              </a:lnSpc>
            </a:pPr>
            <a:endParaRPr lang="en-US" altLang="zh-CN" dirty="0">
              <a:latin typeface="+mn-ea"/>
            </a:endParaRPr>
          </a:p>
          <a:p>
            <a:pPr algn="just">
              <a:lnSpc>
                <a:spcPct val="120000"/>
              </a:lnSpc>
            </a:pPr>
            <a:r>
              <a:rPr lang="zh-CN" altLang="en-US" dirty="0">
                <a:latin typeface="+mn-ea"/>
              </a:rPr>
              <a:t>②“</a:t>
            </a:r>
            <a:r>
              <a:rPr lang="en-US" altLang="zh-CN" dirty="0" err="1">
                <a:latin typeface="+mn-ea"/>
              </a:rPr>
              <a:t>gme</a:t>
            </a:r>
            <a:r>
              <a:rPr lang="en-US" altLang="zh-CN" dirty="0">
                <a:latin typeface="+mn-ea"/>
              </a:rPr>
              <a:t>”</a:t>
            </a:r>
            <a:r>
              <a:rPr lang="zh-CN" altLang="en-US" dirty="0">
                <a:latin typeface="+mn-ea"/>
              </a:rPr>
              <a:t> 出现在</a:t>
            </a:r>
            <a:r>
              <a:rPr lang="zh-CN" altLang="en-US" dirty="0">
                <a:solidFill>
                  <a:srgbClr val="FF0000"/>
                </a:solidFill>
                <a:latin typeface="+mn-ea"/>
              </a:rPr>
              <a:t>序幕阶段</a:t>
            </a:r>
            <a:r>
              <a:rPr lang="zh-CN" altLang="en-US" dirty="0">
                <a:latin typeface="+mn-ea"/>
              </a:rPr>
              <a:t>；</a:t>
            </a:r>
            <a:endParaRPr lang="en-US" altLang="zh-CN" dirty="0">
              <a:latin typeface="+mn-ea"/>
            </a:endParaRPr>
          </a:p>
          <a:p>
            <a:pPr algn="just">
              <a:lnSpc>
                <a:spcPct val="120000"/>
              </a:lnSpc>
            </a:pPr>
            <a:endParaRPr lang="en-US" altLang="zh-CN" dirty="0">
              <a:latin typeface="+mn-ea"/>
            </a:endParaRPr>
          </a:p>
          <a:p>
            <a:pPr algn="just">
              <a:lnSpc>
                <a:spcPct val="120000"/>
              </a:lnSpc>
            </a:pPr>
            <a:r>
              <a:rPr lang="zh-CN" altLang="en-US" dirty="0">
                <a:latin typeface="+mn-ea"/>
              </a:rPr>
              <a:t>③黑莓公司股票代码“</a:t>
            </a:r>
            <a:r>
              <a:rPr lang="en-US" altLang="zh-CN" dirty="0">
                <a:solidFill>
                  <a:srgbClr val="FF0000"/>
                </a:solidFill>
                <a:latin typeface="+mn-ea"/>
              </a:rPr>
              <a:t>bb</a:t>
            </a:r>
            <a:r>
              <a:rPr lang="en-US" altLang="zh-CN" dirty="0">
                <a:latin typeface="+mn-ea"/>
              </a:rPr>
              <a:t>”</a:t>
            </a:r>
            <a:r>
              <a:rPr lang="zh-CN" altLang="en-US" dirty="0">
                <a:latin typeface="+mn-ea"/>
              </a:rPr>
              <a:t>出现在</a:t>
            </a:r>
            <a:r>
              <a:rPr lang="zh-CN" altLang="en-US" dirty="0">
                <a:solidFill>
                  <a:srgbClr val="FF0000"/>
                </a:solidFill>
                <a:latin typeface="+mn-ea"/>
              </a:rPr>
              <a:t>发展阶段</a:t>
            </a:r>
            <a:r>
              <a:rPr lang="zh-CN" altLang="en-US" dirty="0">
                <a:latin typeface="+mn-ea"/>
              </a:rPr>
              <a:t>；</a:t>
            </a:r>
            <a:endParaRPr lang="en-US" altLang="zh-CN" dirty="0">
              <a:latin typeface="+mn-ea"/>
            </a:endParaRPr>
          </a:p>
          <a:p>
            <a:pPr algn="just">
              <a:lnSpc>
                <a:spcPct val="120000"/>
              </a:lnSpc>
            </a:pPr>
            <a:endParaRPr lang="en-US" altLang="zh-CN" dirty="0">
              <a:latin typeface="+mn-ea"/>
            </a:endParaRPr>
          </a:p>
          <a:p>
            <a:pPr algn="just">
              <a:lnSpc>
                <a:spcPct val="120000"/>
              </a:lnSpc>
            </a:pPr>
            <a:r>
              <a:rPr lang="zh-CN" altLang="en-US" dirty="0">
                <a:solidFill>
                  <a:srgbClr val="FF0000"/>
                </a:solidFill>
                <a:latin typeface="+mn-ea"/>
              </a:rPr>
              <a:t>④高潮阶段</a:t>
            </a:r>
            <a:r>
              <a:rPr lang="zh-CN" altLang="en-US" dirty="0">
                <a:latin typeface="+mn-ea"/>
              </a:rPr>
              <a:t>出现的 “</a:t>
            </a:r>
            <a:r>
              <a:rPr lang="en-US" altLang="zh-CN" dirty="0" err="1">
                <a:solidFill>
                  <a:srgbClr val="FF0000"/>
                </a:solidFill>
                <a:latin typeface="+mn-ea"/>
              </a:rPr>
              <a:t>amc</a:t>
            </a:r>
            <a:r>
              <a:rPr lang="en-US" altLang="zh-CN" dirty="0">
                <a:latin typeface="+mn-ea"/>
              </a:rPr>
              <a:t>”</a:t>
            </a:r>
            <a:r>
              <a:rPr lang="zh-CN" altLang="en-US" dirty="0">
                <a:latin typeface="+mn-ea"/>
              </a:rPr>
              <a:t> ；</a:t>
            </a:r>
            <a:endParaRPr lang="en-US" altLang="zh-CN" dirty="0">
              <a:latin typeface="+mn-ea"/>
            </a:endParaRPr>
          </a:p>
          <a:p>
            <a:pPr algn="just">
              <a:lnSpc>
                <a:spcPct val="120000"/>
              </a:lnSpc>
            </a:pPr>
            <a:r>
              <a:rPr lang="zh-CN" altLang="en-US" dirty="0">
                <a:latin typeface="+mn-ea"/>
              </a:rPr>
              <a:t>“</a:t>
            </a:r>
            <a:r>
              <a:rPr lang="en-US" altLang="zh-CN" dirty="0">
                <a:solidFill>
                  <a:srgbClr val="FF0000"/>
                </a:solidFill>
                <a:latin typeface="+mn-ea"/>
              </a:rPr>
              <a:t>hold</a:t>
            </a:r>
            <a:r>
              <a:rPr lang="zh-CN" altLang="en-US" dirty="0">
                <a:latin typeface="+mn-ea"/>
              </a:rPr>
              <a:t>”一词首先出现在高潮阶段</a:t>
            </a:r>
            <a:endParaRPr lang="en-US" altLang="zh-CN" dirty="0">
              <a:latin typeface="+mn-ea"/>
            </a:endParaRPr>
          </a:p>
          <a:p>
            <a:pPr algn="just">
              <a:lnSpc>
                <a:spcPct val="120000"/>
              </a:lnSpc>
            </a:pPr>
            <a:r>
              <a:rPr lang="en-US" altLang="zh-CN" dirty="0">
                <a:solidFill>
                  <a:srgbClr val="FF0000"/>
                </a:solidFill>
                <a:latin typeface="+mn-ea"/>
              </a:rPr>
              <a:t>Robinhood(</a:t>
            </a:r>
            <a:r>
              <a:rPr lang="zh-CN" altLang="en-US" sz="1200" dirty="0">
                <a:latin typeface="+mn-ea"/>
              </a:rPr>
              <a:t>经纪服务公司 </a:t>
            </a:r>
            <a:r>
              <a:rPr lang="en-US" altLang="zh-CN" dirty="0">
                <a:solidFill>
                  <a:srgbClr val="FF0000"/>
                </a:solidFill>
                <a:latin typeface="+mn-ea"/>
              </a:rPr>
              <a:t>)</a:t>
            </a:r>
            <a:r>
              <a:rPr lang="zh-CN" altLang="en-US" dirty="0">
                <a:latin typeface="+mn-ea"/>
              </a:rPr>
              <a:t>停止了对 </a:t>
            </a:r>
            <a:r>
              <a:rPr lang="en-US" altLang="zh-CN" dirty="0">
                <a:latin typeface="+mn-ea"/>
              </a:rPr>
              <a:t>GameStop </a:t>
            </a:r>
            <a:r>
              <a:rPr lang="zh-CN" altLang="en-US" dirty="0">
                <a:latin typeface="+mn-ea"/>
              </a:rPr>
              <a:t>的做空</a:t>
            </a:r>
            <a:endParaRPr lang="en-US" altLang="zh-CN" dirty="0">
              <a:latin typeface="+mn-ea"/>
            </a:endParaRPr>
          </a:p>
          <a:p>
            <a:pPr algn="just">
              <a:lnSpc>
                <a:spcPct val="120000"/>
              </a:lnSpc>
            </a:pPr>
            <a:endParaRPr lang="en-US" altLang="zh-CN" dirty="0">
              <a:solidFill>
                <a:srgbClr val="FF0000"/>
              </a:solidFill>
              <a:latin typeface="+mn-ea"/>
            </a:endParaRPr>
          </a:p>
          <a:p>
            <a:pPr algn="just">
              <a:lnSpc>
                <a:spcPct val="120000"/>
              </a:lnSpc>
            </a:pPr>
            <a:r>
              <a:rPr lang="zh-CN" altLang="en-US" dirty="0">
                <a:solidFill>
                  <a:srgbClr val="FF0000"/>
                </a:solidFill>
                <a:latin typeface="+mn-ea"/>
              </a:rPr>
              <a:t>⑤在淡出阶段</a:t>
            </a:r>
            <a:r>
              <a:rPr lang="zh-CN" altLang="en-US" dirty="0">
                <a:latin typeface="+mn-ea"/>
              </a:rPr>
              <a:t>，</a:t>
            </a:r>
            <a:r>
              <a:rPr lang="en-US" altLang="zh-CN" dirty="0">
                <a:latin typeface="+mn-ea"/>
              </a:rPr>
              <a:t>GameStop </a:t>
            </a:r>
            <a:r>
              <a:rPr lang="zh-CN" altLang="en-US" dirty="0">
                <a:latin typeface="+mn-ea"/>
              </a:rPr>
              <a:t>的价格暴跌，因此，“买入”、“空头”、“持有”和“卖出”是关键词。</a:t>
            </a:r>
          </a:p>
        </p:txBody>
      </p:sp>
      <p:pic>
        <p:nvPicPr>
          <p:cNvPr id="27" name="图片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44" y="1234743"/>
            <a:ext cx="6763694" cy="4680715"/>
          </a:xfrm>
          <a:prstGeom prst="rect">
            <a:avLst/>
          </a:prstGeom>
        </p:spPr>
      </p:pic>
      <p:sp>
        <p:nvSpPr>
          <p:cNvPr id="28" name="矩形 27"/>
          <p:cNvSpPr/>
          <p:nvPr/>
        </p:nvSpPr>
        <p:spPr>
          <a:xfrm>
            <a:off x="1814732" y="3179298"/>
            <a:ext cx="395068" cy="249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flipV="1">
            <a:off x="5697933" y="4198629"/>
            <a:ext cx="395068" cy="36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834597" y="3948331"/>
            <a:ext cx="395068" cy="249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flipV="1">
            <a:off x="3141522" y="4205672"/>
            <a:ext cx="502009" cy="36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flipV="1">
            <a:off x="1814732" y="4572604"/>
            <a:ext cx="844062" cy="36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flipV="1">
            <a:off x="3643531" y="4971783"/>
            <a:ext cx="502008" cy="36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flipV="1">
            <a:off x="1701604" y="5338715"/>
            <a:ext cx="395068" cy="36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589937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交互网络的主题分析（时间维度）</a:t>
            </a:r>
          </a:p>
        </p:txBody>
      </p:sp>
      <p:grpSp>
        <p:nvGrpSpPr>
          <p:cNvPr id="18" name="组合 17"/>
          <p:cNvGrpSpPr/>
          <p:nvPr/>
        </p:nvGrpSpPr>
        <p:grpSpPr>
          <a:xfrm>
            <a:off x="908150" y="1628775"/>
            <a:ext cx="2802988" cy="3600450"/>
            <a:chOff x="1652050" y="2128838"/>
            <a:chExt cx="2802988" cy="3600450"/>
          </a:xfrm>
        </p:grpSpPr>
        <p:pic>
          <p:nvPicPr>
            <p:cNvPr id="2" name="图片 1"/>
            <p:cNvPicPr>
              <a:picLocks noChangeAspect="1"/>
            </p:cNvPicPr>
            <p:nvPr/>
          </p:nvPicPr>
          <p:blipFill>
            <a:blip r:embed="rId4"/>
            <a:stretch>
              <a:fillRect/>
            </a:stretch>
          </p:blipFill>
          <p:spPr>
            <a:xfrm>
              <a:off x="1652050" y="2128838"/>
              <a:ext cx="2603300" cy="3600450"/>
            </a:xfrm>
            <a:prstGeom prst="rect">
              <a:avLst/>
            </a:prstGeom>
          </p:spPr>
        </p:pic>
        <p:grpSp>
          <p:nvGrpSpPr>
            <p:cNvPr id="9" name="组合 8"/>
            <p:cNvGrpSpPr/>
            <p:nvPr/>
          </p:nvGrpSpPr>
          <p:grpSpPr>
            <a:xfrm>
              <a:off x="2017573" y="2133098"/>
              <a:ext cx="2437465" cy="1390317"/>
              <a:chOff x="7325360" y="1676102"/>
              <a:chExt cx="2437465" cy="1390317"/>
            </a:xfrm>
          </p:grpSpPr>
          <p:sp>
            <p:nvSpPr>
              <p:cNvPr id="10" name="矩形 9"/>
              <p:cNvSpPr/>
              <p:nvPr/>
            </p:nvSpPr>
            <p:spPr>
              <a:xfrm>
                <a:off x="7325360" y="2737483"/>
                <a:ext cx="1872255" cy="328936"/>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400" dirty="0">
                  <a:latin typeface="+mj-ea"/>
                  <a:ea typeface="+mj-ea"/>
                </a:endParaRPr>
              </a:p>
            </p:txBody>
          </p:sp>
          <p:sp>
            <p:nvSpPr>
              <p:cNvPr id="11" name="矩形 10"/>
              <p:cNvSpPr/>
              <p:nvPr/>
            </p:nvSpPr>
            <p:spPr>
              <a:xfrm>
                <a:off x="7658564" y="1676102"/>
                <a:ext cx="2104261" cy="106138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latin typeface="+mj-ea"/>
                    <a:ea typeface="+mj-ea"/>
                  </a:rPr>
                  <a:t>A </a:t>
                </a:r>
              </a:p>
              <a:p>
                <a:pPr algn="just">
                  <a:lnSpc>
                    <a:spcPct val="120000"/>
                  </a:lnSpc>
                </a:pPr>
                <a:r>
                  <a:rPr lang="zh-CN" altLang="en-US" b="1" dirty="0">
                    <a:latin typeface="+mj-ea"/>
                    <a:ea typeface="+mj-ea"/>
                  </a:rPr>
                  <a:t>个人话题</a:t>
                </a:r>
                <a:endParaRPr lang="en-US" altLang="zh-CN" b="1" dirty="0">
                  <a:latin typeface="+mj-ea"/>
                  <a:ea typeface="+mj-ea"/>
                </a:endParaRPr>
              </a:p>
              <a:p>
                <a:pPr algn="just">
                  <a:lnSpc>
                    <a:spcPct val="120000"/>
                  </a:lnSpc>
                </a:pPr>
                <a:r>
                  <a:rPr lang="zh-CN" altLang="en-US" b="1" dirty="0">
                    <a:latin typeface="+mj-ea"/>
                    <a:ea typeface="+mj-ea"/>
                  </a:rPr>
                  <a:t>演化分析</a:t>
                </a:r>
              </a:p>
            </p:txBody>
          </p:sp>
        </p:grpSp>
      </p:gr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5076" y="1047750"/>
            <a:ext cx="6500047" cy="5144690"/>
          </a:xfrm>
          <a:prstGeom prst="rect">
            <a:avLst/>
          </a:prstGeom>
        </p:spPr>
      </p:pic>
      <p:sp>
        <p:nvSpPr>
          <p:cNvPr id="22" name="文本框 21"/>
          <p:cNvSpPr txBox="1"/>
          <p:nvPr/>
        </p:nvSpPr>
        <p:spPr>
          <a:xfrm>
            <a:off x="1157669" y="2828835"/>
            <a:ext cx="1872255" cy="2031325"/>
          </a:xfrm>
          <a:prstGeom prst="rect">
            <a:avLst/>
          </a:prstGeom>
          <a:noFill/>
        </p:spPr>
        <p:txBody>
          <a:bodyPr wrap="square">
            <a:spAutoFit/>
          </a:bodyPr>
          <a:lstStyle/>
          <a:p>
            <a:r>
              <a:rPr lang="en-US" altLang="zh-CN" sz="1400" dirty="0">
                <a:solidFill>
                  <a:srgbClr val="FF0000"/>
                </a:solidFill>
              </a:rPr>
              <a:t>t-SNE</a:t>
            </a:r>
            <a:r>
              <a:rPr lang="zh-CN" altLang="en-US" sz="1400" dirty="0">
                <a:solidFill>
                  <a:srgbClr val="FF0000"/>
                </a:solidFill>
              </a:rPr>
              <a:t>技术将主题嵌入减少到二维空间每个阶段的每个用户</a:t>
            </a:r>
            <a:endParaRPr lang="en-US" altLang="zh-CN" sz="1400" dirty="0">
              <a:solidFill>
                <a:srgbClr val="FF0000"/>
              </a:solidFill>
            </a:endParaRPr>
          </a:p>
          <a:p>
            <a:endParaRPr lang="en-US" altLang="zh-CN" sz="1400" dirty="0">
              <a:solidFill>
                <a:srgbClr val="FF0000"/>
              </a:solidFill>
            </a:endParaRPr>
          </a:p>
          <a:p>
            <a:r>
              <a:rPr lang="zh-CN" altLang="en-US" sz="1400" dirty="0">
                <a:solidFill>
                  <a:srgbClr val="FF0000"/>
                </a:solidFill>
              </a:rPr>
              <a:t>相同主题的用户大致形成一个集群，主题 </a:t>
            </a:r>
            <a:r>
              <a:rPr lang="en-US" altLang="zh-CN" sz="1400" dirty="0">
                <a:solidFill>
                  <a:srgbClr val="FF0000"/>
                </a:solidFill>
              </a:rPr>
              <a:t>8</a:t>
            </a:r>
            <a:r>
              <a:rPr lang="zh-CN" altLang="en-US" sz="1400" dirty="0">
                <a:solidFill>
                  <a:srgbClr val="FF0000"/>
                </a:solidFill>
              </a:rPr>
              <a:t>、</a:t>
            </a:r>
            <a:r>
              <a:rPr lang="en-US" altLang="zh-CN" sz="1400" dirty="0">
                <a:solidFill>
                  <a:srgbClr val="FF0000"/>
                </a:solidFill>
              </a:rPr>
              <a:t>9 </a:t>
            </a:r>
            <a:r>
              <a:rPr lang="zh-CN" altLang="en-US" sz="1400" dirty="0">
                <a:solidFill>
                  <a:srgbClr val="FF0000"/>
                </a:solidFill>
              </a:rPr>
              <a:t>和 </a:t>
            </a:r>
            <a:r>
              <a:rPr lang="en-US" altLang="zh-CN" sz="1400" dirty="0">
                <a:solidFill>
                  <a:srgbClr val="FF0000"/>
                </a:solidFill>
              </a:rPr>
              <a:t>10 </a:t>
            </a:r>
            <a:r>
              <a:rPr lang="zh-CN" altLang="en-US" sz="1400" dirty="0">
                <a:solidFill>
                  <a:srgbClr val="FF0000"/>
                </a:solidFill>
              </a:rPr>
              <a:t>在所有阶段中所占的比例都小于主题 </a:t>
            </a:r>
            <a:r>
              <a:rPr lang="en-US" altLang="zh-CN" sz="1400" dirty="0">
                <a:solidFill>
                  <a:srgbClr val="FF0000"/>
                </a:solidFill>
              </a:rPr>
              <a:t>1</a:t>
            </a:r>
            <a:r>
              <a:rPr lang="zh-CN" altLang="en-US" sz="1400" dirty="0">
                <a:solidFill>
                  <a:srgbClr val="FF0000"/>
                </a:solidFill>
              </a:rPr>
              <a:t>、</a:t>
            </a:r>
            <a:r>
              <a:rPr lang="en-US" altLang="zh-CN" sz="1400" dirty="0">
                <a:solidFill>
                  <a:srgbClr val="FF0000"/>
                </a:solidFill>
              </a:rPr>
              <a:t>2 </a:t>
            </a:r>
            <a:r>
              <a:rPr lang="zh-CN" altLang="en-US" sz="1400" dirty="0">
                <a:solidFill>
                  <a:srgbClr val="FF0000"/>
                </a:solidFill>
              </a:rPr>
              <a:t>和 </a:t>
            </a:r>
            <a:r>
              <a:rPr lang="en-US" altLang="zh-CN" sz="1400" dirty="0">
                <a:solidFill>
                  <a:srgbClr val="FF0000"/>
                </a:solidFill>
              </a:rPr>
              <a:t>3</a:t>
            </a:r>
            <a:r>
              <a:rPr lang="zh-CN" altLang="en-US" sz="1400" dirty="0">
                <a:solidFill>
                  <a:srgbClr val="FF0000"/>
                </a:solidFill>
              </a:rPr>
              <a:t>。</a:t>
            </a:r>
          </a:p>
        </p:txBody>
      </p:sp>
      <p:pic>
        <p:nvPicPr>
          <p:cNvPr id="4" name="图片 3">
            <a:extLst>
              <a:ext uri="{FF2B5EF4-FFF2-40B4-BE49-F238E27FC236}">
                <a16:creationId xmlns:a16="http://schemas.microsoft.com/office/drawing/2014/main" id="{6F1EAF21-CFEF-4964-9EF6-8EA8000EFA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29277" y="1848197"/>
            <a:ext cx="2210108" cy="3543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589937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交互网络的主题分析（时间维度）</a:t>
            </a:r>
          </a:p>
        </p:txBody>
      </p:sp>
      <p:grpSp>
        <p:nvGrpSpPr>
          <p:cNvPr id="18" name="组合 17"/>
          <p:cNvGrpSpPr/>
          <p:nvPr/>
        </p:nvGrpSpPr>
        <p:grpSpPr>
          <a:xfrm>
            <a:off x="908150" y="1346436"/>
            <a:ext cx="2603300" cy="3600450"/>
            <a:chOff x="1652050" y="2128838"/>
            <a:chExt cx="2603300" cy="3600450"/>
          </a:xfrm>
        </p:grpSpPr>
        <p:pic>
          <p:nvPicPr>
            <p:cNvPr id="2" name="图片 1"/>
            <p:cNvPicPr>
              <a:picLocks noChangeAspect="1"/>
            </p:cNvPicPr>
            <p:nvPr/>
          </p:nvPicPr>
          <p:blipFill>
            <a:blip r:embed="rId4"/>
            <a:stretch>
              <a:fillRect/>
            </a:stretch>
          </p:blipFill>
          <p:spPr>
            <a:xfrm>
              <a:off x="1652050" y="2128838"/>
              <a:ext cx="2603300" cy="3600450"/>
            </a:xfrm>
            <a:prstGeom prst="rect">
              <a:avLst/>
            </a:prstGeom>
          </p:spPr>
        </p:pic>
        <p:grpSp>
          <p:nvGrpSpPr>
            <p:cNvPr id="9" name="组合 8"/>
            <p:cNvGrpSpPr/>
            <p:nvPr/>
          </p:nvGrpSpPr>
          <p:grpSpPr>
            <a:xfrm>
              <a:off x="1901567" y="2455596"/>
              <a:ext cx="2104261" cy="1067819"/>
              <a:chOff x="7209354" y="1998600"/>
              <a:chExt cx="2104261" cy="1067819"/>
            </a:xfrm>
          </p:grpSpPr>
          <p:sp>
            <p:nvSpPr>
              <p:cNvPr id="10" name="矩形 9"/>
              <p:cNvSpPr/>
              <p:nvPr/>
            </p:nvSpPr>
            <p:spPr>
              <a:xfrm>
                <a:off x="7325360" y="2737483"/>
                <a:ext cx="1872255" cy="328936"/>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400" dirty="0">
                  <a:latin typeface="+mj-ea"/>
                  <a:ea typeface="+mj-ea"/>
                </a:endParaRPr>
              </a:p>
            </p:txBody>
          </p:sp>
          <p:sp>
            <p:nvSpPr>
              <p:cNvPr id="11" name="矩形 10"/>
              <p:cNvSpPr/>
              <p:nvPr/>
            </p:nvSpPr>
            <p:spPr>
              <a:xfrm>
                <a:off x="7209354" y="1998600"/>
                <a:ext cx="2104261" cy="728982"/>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latin typeface="+mj-ea"/>
                    <a:ea typeface="+mj-ea"/>
                  </a:rPr>
                  <a:t>A</a:t>
                </a:r>
              </a:p>
              <a:p>
                <a:pPr algn="just">
                  <a:lnSpc>
                    <a:spcPct val="120000"/>
                  </a:lnSpc>
                </a:pPr>
                <a:r>
                  <a:rPr lang="zh-CN" altLang="en-US" b="1" dirty="0">
                    <a:latin typeface="+mj-ea"/>
                    <a:ea typeface="+mj-ea"/>
                  </a:rPr>
                  <a:t>个人话题演化分析</a:t>
                </a:r>
              </a:p>
            </p:txBody>
          </p:sp>
        </p:grpSp>
      </p:grpSp>
      <p:sp>
        <p:nvSpPr>
          <p:cNvPr id="22" name="文本框 21"/>
          <p:cNvSpPr txBox="1"/>
          <p:nvPr/>
        </p:nvSpPr>
        <p:spPr>
          <a:xfrm>
            <a:off x="1273671" y="2570505"/>
            <a:ext cx="1872255" cy="1384995"/>
          </a:xfrm>
          <a:prstGeom prst="rect">
            <a:avLst/>
          </a:prstGeom>
          <a:noFill/>
        </p:spPr>
        <p:txBody>
          <a:bodyPr wrap="square">
            <a:spAutoFit/>
          </a:bodyPr>
          <a:lstStyle/>
          <a:p>
            <a:r>
              <a:rPr lang="zh-CN" altLang="en-US" sz="1400" dirty="0">
                <a:solidFill>
                  <a:srgbClr val="FF0000"/>
                </a:solidFill>
              </a:rPr>
              <a:t>每个阶段关注同一主题的用户比例。</a:t>
            </a:r>
            <a:endParaRPr lang="en-US" altLang="zh-CN" sz="1400" dirty="0">
              <a:solidFill>
                <a:srgbClr val="FF0000"/>
              </a:solidFill>
            </a:endParaRPr>
          </a:p>
          <a:p>
            <a:endParaRPr lang="en-US" altLang="zh-CN" sz="1400" dirty="0">
              <a:solidFill>
                <a:srgbClr val="FF0000"/>
              </a:solidFill>
            </a:endParaRPr>
          </a:p>
          <a:p>
            <a:r>
              <a:rPr lang="zh-CN" altLang="en-US" sz="1400" dirty="0">
                <a:solidFill>
                  <a:srgbClr val="FF0000"/>
                </a:solidFill>
              </a:rPr>
              <a:t>前 </a:t>
            </a:r>
            <a:r>
              <a:rPr lang="en-US" altLang="zh-CN" sz="1400" dirty="0">
                <a:solidFill>
                  <a:srgbClr val="FF0000"/>
                </a:solidFill>
              </a:rPr>
              <a:t>4 </a:t>
            </a:r>
            <a:r>
              <a:rPr lang="zh-CN" altLang="en-US" sz="1400" dirty="0">
                <a:solidFill>
                  <a:srgbClr val="FF0000"/>
                </a:solidFill>
              </a:rPr>
              <a:t>和前 </a:t>
            </a:r>
            <a:r>
              <a:rPr lang="en-US" altLang="zh-CN" sz="1400" dirty="0">
                <a:solidFill>
                  <a:srgbClr val="FF0000"/>
                </a:solidFill>
              </a:rPr>
              <a:t>5 </a:t>
            </a:r>
            <a:r>
              <a:rPr lang="zh-CN" altLang="en-US" sz="1400" dirty="0">
                <a:solidFill>
                  <a:srgbClr val="FF0000"/>
                </a:solidFill>
              </a:rPr>
              <a:t>主题的比例逐渐增加，后 </a:t>
            </a:r>
            <a:r>
              <a:rPr lang="en-US" altLang="zh-CN" sz="1400" dirty="0">
                <a:solidFill>
                  <a:srgbClr val="FF0000"/>
                </a:solidFill>
              </a:rPr>
              <a:t>4 </a:t>
            </a:r>
            <a:r>
              <a:rPr lang="zh-CN" altLang="en-US" sz="1400" dirty="0">
                <a:solidFill>
                  <a:srgbClr val="FF0000"/>
                </a:solidFill>
              </a:rPr>
              <a:t>和后 </a:t>
            </a:r>
            <a:r>
              <a:rPr lang="en-US" altLang="zh-CN" sz="1400" dirty="0">
                <a:solidFill>
                  <a:srgbClr val="FF0000"/>
                </a:solidFill>
              </a:rPr>
              <a:t>5 </a:t>
            </a:r>
            <a:r>
              <a:rPr lang="zh-CN" altLang="en-US" sz="1400" dirty="0">
                <a:solidFill>
                  <a:srgbClr val="FF0000"/>
                </a:solidFill>
              </a:rPr>
              <a:t>的比例被压缩。</a:t>
            </a:r>
          </a:p>
        </p:txBody>
      </p:sp>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0969" y="1066087"/>
            <a:ext cx="8192643" cy="47852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589937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交互网络的主题分析（时间维度）</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713" y="1437857"/>
            <a:ext cx="7069817" cy="3982285"/>
          </a:xfrm>
          <a:prstGeom prst="rect">
            <a:avLst/>
          </a:prstGeom>
        </p:spPr>
      </p:pic>
      <p:sp>
        <p:nvSpPr>
          <p:cNvPr id="6" name="文本框 5"/>
          <p:cNvSpPr txBox="1"/>
          <p:nvPr/>
        </p:nvSpPr>
        <p:spPr>
          <a:xfrm>
            <a:off x="7839856" y="3151108"/>
            <a:ext cx="3746431" cy="923330"/>
          </a:xfrm>
          <a:prstGeom prst="rect">
            <a:avLst/>
          </a:prstGeom>
          <a:noFill/>
        </p:spPr>
        <p:txBody>
          <a:bodyPr wrap="square" rtlCol="0">
            <a:spAutoFit/>
          </a:bodyPr>
          <a:lstStyle/>
          <a:p>
            <a:r>
              <a:rPr lang="zh-CN" altLang="en-US" dirty="0"/>
              <a:t>进一步提取了前</a:t>
            </a:r>
            <a:r>
              <a:rPr lang="en-US" altLang="zh-CN" dirty="0"/>
              <a:t>10</a:t>
            </a:r>
            <a:r>
              <a:rPr lang="zh-CN" altLang="en-US" dirty="0"/>
              <a:t>个主题词，只包含每个主题权重大于或等于</a:t>
            </a:r>
            <a:r>
              <a:rPr lang="en-US" altLang="zh-CN" dirty="0"/>
              <a:t>0.01</a:t>
            </a:r>
            <a:r>
              <a:rPr lang="zh-CN" altLang="en-US" dirty="0"/>
              <a:t>的词。</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5899372"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交互网络的主题分析（时间维度）</a:t>
            </a:r>
          </a:p>
        </p:txBody>
      </p:sp>
      <p:sp>
        <p:nvSpPr>
          <p:cNvPr id="6" name="文本框 5"/>
          <p:cNvSpPr txBox="1"/>
          <p:nvPr/>
        </p:nvSpPr>
        <p:spPr>
          <a:xfrm>
            <a:off x="7353691" y="1214148"/>
            <a:ext cx="3746431" cy="923330"/>
          </a:xfrm>
          <a:prstGeom prst="rect">
            <a:avLst/>
          </a:prstGeom>
          <a:noFill/>
        </p:spPr>
        <p:txBody>
          <a:bodyPr wrap="square" rtlCol="0">
            <a:spAutoFit/>
          </a:bodyPr>
          <a:lstStyle/>
          <a:p>
            <a:r>
              <a:rPr lang="zh-CN" altLang="en-US" dirty="0"/>
              <a:t>       为了深入了解话题演变，文章计算了话题之间的相关性。对于第 </a:t>
            </a:r>
            <a:r>
              <a:rPr lang="en-US" altLang="zh-CN" dirty="0"/>
              <a:t>t </a:t>
            </a:r>
            <a:r>
              <a:rPr lang="zh-CN" altLang="en-US" dirty="0"/>
              <a:t>天，确定它的每日主题：</a:t>
            </a: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773" y="1395412"/>
            <a:ext cx="6087325" cy="4486901"/>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3691" y="2428325"/>
            <a:ext cx="3524742" cy="495369"/>
          </a:xfrm>
          <a:prstGeom prst="rect">
            <a:avLst/>
          </a:prstGeom>
        </p:spPr>
      </p:pic>
      <p:sp>
        <p:nvSpPr>
          <p:cNvPr id="10" name="文本框 9"/>
          <p:cNvSpPr txBox="1"/>
          <p:nvPr/>
        </p:nvSpPr>
        <p:spPr>
          <a:xfrm>
            <a:off x="7338747" y="3214541"/>
            <a:ext cx="3524742" cy="2308324"/>
          </a:xfrm>
          <a:prstGeom prst="rect">
            <a:avLst/>
          </a:prstGeom>
          <a:noFill/>
        </p:spPr>
        <p:txBody>
          <a:bodyPr wrap="square" rtlCol="0">
            <a:spAutoFit/>
          </a:bodyPr>
          <a:lstStyle/>
          <a:p>
            <a:r>
              <a:rPr lang="zh-CN" altLang="en-US" dirty="0"/>
              <a:t>       即：所有用户在第</a:t>
            </a:r>
            <a:r>
              <a:rPr lang="en-US" altLang="zh-CN" dirty="0"/>
              <a:t>t</a:t>
            </a:r>
            <a:r>
              <a:rPr lang="zh-CN" altLang="en-US" dirty="0"/>
              <a:t>天的话题嵌入的平均值       </a:t>
            </a:r>
            <a:endParaRPr lang="en-US" altLang="zh-CN" dirty="0"/>
          </a:p>
          <a:p>
            <a:r>
              <a:rPr lang="en-US" altLang="zh-CN" dirty="0"/>
              <a:t>        </a:t>
            </a:r>
          </a:p>
          <a:p>
            <a:r>
              <a:rPr lang="zh-CN" altLang="en-US" dirty="0"/>
              <a:t>       </a:t>
            </a:r>
            <a:r>
              <a:rPr lang="zh-CN" altLang="en-US" dirty="0">
                <a:solidFill>
                  <a:srgbClr val="FF0000"/>
                </a:solidFill>
              </a:rPr>
              <a:t>话题</a:t>
            </a:r>
            <a:r>
              <a:rPr lang="zh-CN" altLang="en-US" dirty="0"/>
              <a:t>在不同阶段发生了</a:t>
            </a:r>
            <a:r>
              <a:rPr lang="zh-CN" altLang="en-US" dirty="0">
                <a:solidFill>
                  <a:srgbClr val="FF0000"/>
                </a:solidFill>
              </a:rPr>
              <a:t>重大转变</a:t>
            </a:r>
            <a:r>
              <a:rPr lang="zh-CN" altLang="en-US" dirty="0"/>
              <a:t>；</a:t>
            </a:r>
            <a:endParaRPr lang="en-US" altLang="zh-CN" dirty="0"/>
          </a:p>
          <a:p>
            <a:endParaRPr lang="en-US" altLang="zh-CN" dirty="0">
              <a:solidFill>
                <a:srgbClr val="FF0000"/>
              </a:solidFill>
            </a:endParaRPr>
          </a:p>
          <a:p>
            <a:r>
              <a:rPr lang="zh-CN" altLang="en-US" dirty="0"/>
              <a:t>        连续两天的主题相似性通常比不连续的天高？</a:t>
            </a:r>
          </a:p>
        </p:txBody>
      </p:sp>
      <p:sp>
        <p:nvSpPr>
          <p:cNvPr id="11" name="文本框 10"/>
          <p:cNvSpPr txBox="1"/>
          <p:nvPr/>
        </p:nvSpPr>
        <p:spPr>
          <a:xfrm>
            <a:off x="2051226" y="5860643"/>
            <a:ext cx="4100068" cy="369332"/>
          </a:xfrm>
          <a:prstGeom prst="rect">
            <a:avLst/>
          </a:prstGeom>
          <a:noFill/>
        </p:spPr>
        <p:txBody>
          <a:bodyPr wrap="square" rtlCol="0">
            <a:spAutoFit/>
          </a:bodyPr>
          <a:lstStyle/>
          <a:p>
            <a:r>
              <a:rPr lang="zh-CN" altLang="en-US" dirty="0"/>
              <a:t>每日话题的皮尔逊相关系数热图</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grpSp>
        <p:nvGrpSpPr>
          <p:cNvPr id="18" name="组合 17"/>
          <p:cNvGrpSpPr/>
          <p:nvPr/>
        </p:nvGrpSpPr>
        <p:grpSpPr>
          <a:xfrm>
            <a:off x="908150" y="1628775"/>
            <a:ext cx="2603300" cy="3600450"/>
            <a:chOff x="1652050" y="2128838"/>
            <a:chExt cx="2603300" cy="3600450"/>
          </a:xfrm>
        </p:grpSpPr>
        <p:pic>
          <p:nvPicPr>
            <p:cNvPr id="2" name="图片 1"/>
            <p:cNvPicPr>
              <a:picLocks noChangeAspect="1"/>
            </p:cNvPicPr>
            <p:nvPr/>
          </p:nvPicPr>
          <p:blipFill>
            <a:blip r:embed="rId4"/>
            <a:stretch>
              <a:fillRect/>
            </a:stretch>
          </p:blipFill>
          <p:spPr>
            <a:xfrm>
              <a:off x="1652050" y="2128838"/>
              <a:ext cx="2603300" cy="3600450"/>
            </a:xfrm>
            <a:prstGeom prst="rect">
              <a:avLst/>
            </a:prstGeom>
          </p:spPr>
        </p:pic>
        <p:grpSp>
          <p:nvGrpSpPr>
            <p:cNvPr id="9" name="组合 8"/>
            <p:cNvGrpSpPr/>
            <p:nvPr/>
          </p:nvGrpSpPr>
          <p:grpSpPr>
            <a:xfrm>
              <a:off x="1901568" y="2237304"/>
              <a:ext cx="2104261" cy="1286111"/>
              <a:chOff x="7209355" y="1780308"/>
              <a:chExt cx="2104261" cy="1286111"/>
            </a:xfrm>
          </p:grpSpPr>
          <p:sp>
            <p:nvSpPr>
              <p:cNvPr id="10" name="矩形 9"/>
              <p:cNvSpPr/>
              <p:nvPr/>
            </p:nvSpPr>
            <p:spPr>
              <a:xfrm>
                <a:off x="7325360" y="2737483"/>
                <a:ext cx="1872255" cy="328936"/>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400" dirty="0">
                  <a:latin typeface="+mj-ea"/>
                  <a:ea typeface="+mj-ea"/>
                </a:endParaRPr>
              </a:p>
            </p:txBody>
          </p:sp>
          <p:sp>
            <p:nvSpPr>
              <p:cNvPr id="11" name="矩形 10"/>
              <p:cNvSpPr/>
              <p:nvPr/>
            </p:nvSpPr>
            <p:spPr>
              <a:xfrm>
                <a:off x="7209355" y="1780308"/>
                <a:ext cx="2104261" cy="1061381"/>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b="1" dirty="0">
                    <a:latin typeface="+mj-ea"/>
                    <a:ea typeface="+mj-ea"/>
                  </a:rPr>
                  <a:t>B </a:t>
                </a:r>
              </a:p>
              <a:p>
                <a:pPr algn="ctr">
                  <a:lnSpc>
                    <a:spcPct val="120000"/>
                  </a:lnSpc>
                </a:pPr>
                <a:r>
                  <a:rPr lang="zh-CN" altLang="en-US" b="1" dirty="0">
                    <a:latin typeface="+mj-ea"/>
                    <a:ea typeface="+mj-ea"/>
                  </a:rPr>
                  <a:t>社区话题</a:t>
                </a:r>
                <a:endParaRPr lang="en-US" altLang="zh-CN" b="1" dirty="0">
                  <a:latin typeface="+mj-ea"/>
                  <a:ea typeface="+mj-ea"/>
                </a:endParaRPr>
              </a:p>
              <a:p>
                <a:pPr algn="ctr">
                  <a:lnSpc>
                    <a:spcPct val="120000"/>
                  </a:lnSpc>
                </a:pPr>
                <a:r>
                  <a:rPr lang="zh-CN" altLang="en-US" b="1" dirty="0">
                    <a:latin typeface="+mj-ea"/>
                    <a:ea typeface="+mj-ea"/>
                  </a:rPr>
                  <a:t>演化分析</a:t>
                </a:r>
              </a:p>
            </p:txBody>
          </p:sp>
        </p:grpSp>
      </p:grpSp>
      <p:sp>
        <p:nvSpPr>
          <p:cNvPr id="22" name="文本框 21"/>
          <p:cNvSpPr txBox="1"/>
          <p:nvPr/>
        </p:nvSpPr>
        <p:spPr>
          <a:xfrm>
            <a:off x="1273673" y="3097012"/>
            <a:ext cx="2104261" cy="1014730"/>
          </a:xfrm>
          <a:prstGeom prst="rect">
            <a:avLst/>
          </a:prstGeom>
          <a:noFill/>
        </p:spPr>
        <p:txBody>
          <a:bodyPr wrap="square">
            <a:spAutoFit/>
          </a:bodyPr>
          <a:lstStyle/>
          <a:p>
            <a:r>
              <a:rPr lang="en-US" altLang="zh-CN" sz="2000" dirty="0" err="1">
                <a:solidFill>
                  <a:srgbClr val="FF0000"/>
                </a:solidFill>
              </a:rPr>
              <a:t>C</a:t>
            </a:r>
            <a:r>
              <a:rPr lang="en-US" altLang="zh-CN" sz="2000" baseline="-25000" dirty="0" err="1">
                <a:solidFill>
                  <a:srgbClr val="FF0000"/>
                </a:solidFill>
              </a:rPr>
              <a:t>ti</a:t>
            </a:r>
            <a:r>
              <a:rPr lang="en-US" altLang="zh-CN" sz="2000" dirty="0">
                <a:solidFill>
                  <a:srgbClr val="FF0000"/>
                </a:solidFill>
              </a:rPr>
              <a:t> =  (1/</a:t>
            </a:r>
            <a:r>
              <a:rPr lang="en-US" altLang="zh-CN" sz="2000" dirty="0" err="1">
                <a:solidFill>
                  <a:srgbClr val="FF0000"/>
                </a:solidFill>
              </a:rPr>
              <a:t>n</a:t>
            </a:r>
            <a:r>
              <a:rPr lang="en-US" altLang="zh-CN" sz="2000" baseline="-25000" dirty="0" err="1">
                <a:solidFill>
                  <a:srgbClr val="FF0000"/>
                </a:solidFill>
              </a:rPr>
              <a:t>ti</a:t>
            </a:r>
            <a:r>
              <a:rPr lang="en-US" altLang="zh-CN" sz="2000" dirty="0">
                <a:solidFill>
                  <a:srgbClr val="FF0000"/>
                </a:solidFill>
              </a:rPr>
              <a:t>)</a:t>
            </a:r>
            <a:r>
              <a:rPr lang="en-US" altLang="zh-CN" sz="2000" dirty="0" err="1">
                <a:solidFill>
                  <a:srgbClr val="FF0000"/>
                </a:solidFill>
              </a:rPr>
              <a:t>Σ</a:t>
            </a:r>
            <a:r>
              <a:rPr lang="en-US" altLang="zh-CN" sz="2000" baseline="-25000" dirty="0" err="1">
                <a:solidFill>
                  <a:srgbClr val="FF0000"/>
                </a:solidFill>
              </a:rPr>
              <a:t>j</a:t>
            </a:r>
            <a:r>
              <a:rPr lang="en-US" altLang="zh-CN" sz="2000" dirty="0" err="1">
                <a:solidFill>
                  <a:srgbClr val="FF0000"/>
                </a:solidFill>
              </a:rPr>
              <a:t>v</a:t>
            </a:r>
            <a:r>
              <a:rPr lang="en-US" altLang="zh-CN" sz="2000" baseline="-25000" dirty="0" err="1">
                <a:solidFill>
                  <a:srgbClr val="FF0000"/>
                </a:solidFill>
              </a:rPr>
              <a:t>tj</a:t>
            </a:r>
            <a:endParaRPr lang="en-US" altLang="zh-CN" sz="2000" dirty="0">
              <a:solidFill>
                <a:srgbClr val="FF0000"/>
              </a:solidFill>
            </a:endParaRPr>
          </a:p>
          <a:p>
            <a:endParaRPr lang="en-US" altLang="zh-CN" sz="2000" dirty="0">
              <a:solidFill>
                <a:srgbClr val="FF0000"/>
              </a:solidFill>
            </a:endParaRPr>
          </a:p>
          <a:p>
            <a:r>
              <a:rPr lang="en-US" altLang="zh-CN" sz="2000" dirty="0">
                <a:solidFill>
                  <a:srgbClr val="FF0000"/>
                </a:solidFill>
              </a:rPr>
              <a:t>d</a:t>
            </a:r>
            <a:r>
              <a:rPr lang="en-US" altLang="zh-CN" sz="2000" baseline="-25000" dirty="0">
                <a:solidFill>
                  <a:srgbClr val="FF0000"/>
                </a:solidFill>
              </a:rPr>
              <a:t>t</a:t>
            </a:r>
            <a:r>
              <a:rPr lang="en-US" altLang="zh-CN" sz="2000" dirty="0">
                <a:solidFill>
                  <a:srgbClr val="FF0000"/>
                </a:solidFill>
              </a:rPr>
              <a:t>= (1/</a:t>
            </a:r>
            <a:r>
              <a:rPr lang="en-US" altLang="zh-CN" sz="2000" dirty="0" err="1">
                <a:solidFill>
                  <a:srgbClr val="FF0000"/>
                </a:solidFill>
              </a:rPr>
              <a:t>n</a:t>
            </a:r>
            <a:r>
              <a:rPr lang="en-US" altLang="zh-CN" sz="2000" baseline="-25000" dirty="0" err="1">
                <a:solidFill>
                  <a:srgbClr val="FF0000"/>
                </a:solidFill>
              </a:rPr>
              <a:t>t</a:t>
            </a:r>
            <a:r>
              <a:rPr lang="en-US" altLang="zh-CN" sz="2000" dirty="0">
                <a:solidFill>
                  <a:srgbClr val="FF0000"/>
                </a:solidFill>
              </a:rPr>
              <a:t>)</a:t>
            </a:r>
            <a:r>
              <a:rPr lang="zh-CN" altLang="en-US" sz="2000" dirty="0">
                <a:solidFill>
                  <a:srgbClr val="FF0000"/>
                </a:solidFill>
              </a:rPr>
              <a:t>∑</a:t>
            </a:r>
            <a:r>
              <a:rPr lang="en-US" altLang="zh-CN" sz="2000" baseline="-25000" dirty="0" err="1">
                <a:solidFill>
                  <a:srgbClr val="FF0000"/>
                </a:solidFill>
              </a:rPr>
              <a:t>i</a:t>
            </a:r>
            <a:r>
              <a:rPr lang="en-US" altLang="zh-CN" sz="2000" dirty="0" err="1">
                <a:solidFill>
                  <a:srgbClr val="FF0000"/>
                </a:solidFill>
              </a:rPr>
              <a:t>n</a:t>
            </a:r>
            <a:r>
              <a:rPr lang="en-US" altLang="zh-CN" sz="2000" baseline="-25000" dirty="0" err="1">
                <a:solidFill>
                  <a:srgbClr val="FF0000"/>
                </a:solidFill>
              </a:rPr>
              <a:t>ti</a:t>
            </a:r>
            <a:r>
              <a:rPr lang="en-US" altLang="zh-CN" sz="2000" dirty="0" err="1">
                <a:solidFill>
                  <a:srgbClr val="FF0000"/>
                </a:solidFill>
              </a:rPr>
              <a:t>c</a:t>
            </a:r>
            <a:r>
              <a:rPr lang="en-US" altLang="zh-CN" sz="2000" baseline="-25000" dirty="0" err="1">
                <a:solidFill>
                  <a:srgbClr val="FF0000"/>
                </a:solidFill>
              </a:rPr>
              <a:t>ti</a:t>
            </a:r>
          </a:p>
        </p:txBody>
      </p:sp>
      <p:pic>
        <p:nvPicPr>
          <p:cNvPr id="4" name="图片 3">
            <a:extLst>
              <a:ext uri="{FF2B5EF4-FFF2-40B4-BE49-F238E27FC236}">
                <a16:creationId xmlns:a16="http://schemas.microsoft.com/office/drawing/2014/main" id="{7C6CA09B-BD0A-49B6-94C7-D11481D7EA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9636" y="1628775"/>
            <a:ext cx="7617941" cy="3323053"/>
          </a:xfrm>
          <a:prstGeom prst="rect">
            <a:avLst/>
          </a:prstGeom>
        </p:spPr>
      </p:pic>
      <p:sp>
        <p:nvSpPr>
          <p:cNvPr id="6" name="文本框 5">
            <a:extLst>
              <a:ext uri="{FF2B5EF4-FFF2-40B4-BE49-F238E27FC236}">
                <a16:creationId xmlns:a16="http://schemas.microsoft.com/office/drawing/2014/main" id="{4B45167E-8EC1-45CC-BA60-08E482101105}"/>
              </a:ext>
            </a:extLst>
          </p:cNvPr>
          <p:cNvSpPr txBox="1"/>
          <p:nvPr/>
        </p:nvSpPr>
        <p:spPr>
          <a:xfrm>
            <a:off x="568800" y="5585756"/>
            <a:ext cx="2965550" cy="646331"/>
          </a:xfrm>
          <a:prstGeom prst="rect">
            <a:avLst/>
          </a:prstGeom>
          <a:noFill/>
        </p:spPr>
        <p:txBody>
          <a:bodyPr wrap="square" rtlCol="0">
            <a:spAutoFit/>
          </a:bodyPr>
          <a:lstStyle/>
          <a:p>
            <a:r>
              <a:rPr lang="zh-CN" altLang="en-US" dirty="0"/>
              <a:t>使用</a:t>
            </a:r>
            <a:r>
              <a:rPr lang="en-US" altLang="zh-CN" dirty="0"/>
              <a:t>Louvain </a:t>
            </a:r>
            <a:r>
              <a:rPr lang="zh-CN" altLang="en-US" dirty="0"/>
              <a:t>方法来检测每个日常交互网络中的社区。</a:t>
            </a:r>
          </a:p>
        </p:txBody>
      </p:sp>
      <p:sp>
        <p:nvSpPr>
          <p:cNvPr id="12" name="文本框 11">
            <a:extLst>
              <a:ext uri="{FF2B5EF4-FFF2-40B4-BE49-F238E27FC236}">
                <a16:creationId xmlns:a16="http://schemas.microsoft.com/office/drawing/2014/main" id="{B2C5205D-F91D-4902-AB3F-B861DCB46CEE}"/>
              </a:ext>
            </a:extLst>
          </p:cNvPr>
          <p:cNvSpPr txBox="1"/>
          <p:nvPr/>
        </p:nvSpPr>
        <p:spPr>
          <a:xfrm>
            <a:off x="4909625" y="4783015"/>
            <a:ext cx="5331655" cy="1200329"/>
          </a:xfrm>
          <a:prstGeom prst="rect">
            <a:avLst/>
          </a:prstGeom>
          <a:noFill/>
        </p:spPr>
        <p:txBody>
          <a:bodyPr wrap="square" rtlCol="0">
            <a:spAutoFit/>
          </a:bodyPr>
          <a:lstStyle/>
          <a:p>
            <a:endParaRPr lang="en-US" altLang="zh-CN" dirty="0"/>
          </a:p>
          <a:p>
            <a:r>
              <a:rPr lang="zh-CN" altLang="en-US" dirty="0"/>
              <a:t>在 </a:t>
            </a:r>
            <a:r>
              <a:rPr lang="en-US" altLang="zh-CN" dirty="0"/>
              <a:t>1 </a:t>
            </a:r>
            <a:r>
              <a:rPr lang="zh-CN" altLang="en-US" dirty="0"/>
              <a:t>月 </a:t>
            </a:r>
            <a:r>
              <a:rPr lang="en-US" altLang="zh-CN" dirty="0"/>
              <a:t>22 </a:t>
            </a:r>
            <a:r>
              <a:rPr lang="zh-CN" altLang="en-US" dirty="0"/>
              <a:t>日之前，主题 </a:t>
            </a:r>
            <a:r>
              <a:rPr lang="en-US" altLang="zh-CN" dirty="0"/>
              <a:t>1 </a:t>
            </a:r>
            <a:r>
              <a:rPr lang="zh-CN" altLang="en-US" dirty="0"/>
              <a:t>和主题 </a:t>
            </a:r>
            <a:r>
              <a:rPr lang="en-US" altLang="zh-CN" dirty="0"/>
              <a:t>3 </a:t>
            </a:r>
            <a:r>
              <a:rPr lang="zh-CN" altLang="en-US" dirty="0"/>
              <a:t>的比例很高。</a:t>
            </a:r>
            <a:endParaRPr lang="en-US" altLang="zh-CN" dirty="0"/>
          </a:p>
          <a:p>
            <a:r>
              <a:rPr lang="zh-CN" altLang="en-US" dirty="0"/>
              <a:t>主题 </a:t>
            </a:r>
            <a:r>
              <a:rPr lang="en-US" altLang="zh-CN" dirty="0"/>
              <a:t>2 </a:t>
            </a:r>
            <a:r>
              <a:rPr lang="zh-CN" altLang="en-US" dirty="0"/>
              <a:t>和 </a:t>
            </a:r>
            <a:r>
              <a:rPr lang="en-US" altLang="zh-CN" dirty="0"/>
              <a:t>3 </a:t>
            </a:r>
            <a:r>
              <a:rPr lang="zh-CN" altLang="en-US" dirty="0"/>
              <a:t>是高潮阶段的主导主题。 </a:t>
            </a:r>
            <a:endParaRPr lang="en-US" altLang="zh-CN" dirty="0"/>
          </a:p>
          <a:p>
            <a:r>
              <a:rPr lang="zh-CN" altLang="en-US" dirty="0"/>
              <a:t>主题 </a:t>
            </a:r>
            <a:r>
              <a:rPr lang="en-US" altLang="zh-CN" dirty="0"/>
              <a:t>1-4 </a:t>
            </a:r>
            <a:r>
              <a:rPr lang="zh-CN" altLang="en-US" dirty="0"/>
              <a:t>是淡出阶段的主要主题。</a:t>
            </a:r>
          </a:p>
        </p:txBody>
      </p:sp>
      <p:sp>
        <p:nvSpPr>
          <p:cNvPr id="3" name="矩形 2">
            <a:extLst>
              <a:ext uri="{FF2B5EF4-FFF2-40B4-BE49-F238E27FC236}">
                <a16:creationId xmlns:a16="http://schemas.microsoft.com/office/drawing/2014/main" id="{6564AFC8-AF1A-461D-8662-279C82493F3D}"/>
              </a:ext>
            </a:extLst>
          </p:cNvPr>
          <p:cNvSpPr/>
          <p:nvPr/>
        </p:nvSpPr>
        <p:spPr>
          <a:xfrm>
            <a:off x="5078437" y="1823023"/>
            <a:ext cx="4403188" cy="1722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2C635FE-A20C-4273-BA19-F08083B11099}"/>
              </a:ext>
            </a:extLst>
          </p:cNvPr>
          <p:cNvSpPr/>
          <p:nvPr/>
        </p:nvSpPr>
        <p:spPr>
          <a:xfrm>
            <a:off x="10126706" y="1800546"/>
            <a:ext cx="343719" cy="17220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sp>
        <p:nvSpPr>
          <p:cNvPr id="12" name="文本框 11">
            <a:extLst>
              <a:ext uri="{FF2B5EF4-FFF2-40B4-BE49-F238E27FC236}">
                <a16:creationId xmlns:a16="http://schemas.microsoft.com/office/drawing/2014/main" id="{B2C5205D-F91D-4902-AB3F-B861DCB46CEE}"/>
              </a:ext>
            </a:extLst>
          </p:cNvPr>
          <p:cNvSpPr txBox="1"/>
          <p:nvPr/>
        </p:nvSpPr>
        <p:spPr>
          <a:xfrm>
            <a:off x="7113563" y="1335327"/>
            <a:ext cx="4900246" cy="3970318"/>
          </a:xfrm>
          <a:prstGeom prst="rect">
            <a:avLst/>
          </a:prstGeom>
          <a:noFill/>
        </p:spPr>
        <p:txBody>
          <a:bodyPr wrap="square" rtlCol="0">
            <a:spAutoFit/>
          </a:bodyPr>
          <a:lstStyle/>
          <a:p>
            <a:pPr algn="ctr"/>
            <a:r>
              <a:rPr lang="zh-CN" altLang="en-US" b="1" dirty="0"/>
              <a:t>基于社区层面主题的指标来衡量主题凝聚力（</a:t>
            </a:r>
            <a:r>
              <a:rPr lang="en-US" altLang="zh-CN" b="1" dirty="0"/>
              <a:t>TC</a:t>
            </a:r>
            <a:r>
              <a:rPr lang="zh-CN" altLang="en-US" b="1" dirty="0"/>
              <a:t>）</a:t>
            </a:r>
            <a:endParaRPr lang="en-US" altLang="zh-CN" b="1" dirty="0"/>
          </a:p>
          <a:p>
            <a:pPr algn="ctr"/>
            <a:endParaRPr lang="en-US" altLang="zh-CN" b="1" dirty="0"/>
          </a:p>
          <a:p>
            <a:r>
              <a:rPr lang="zh-CN" altLang="en-US" dirty="0"/>
              <a:t>     定义：从 </a:t>
            </a:r>
            <a:r>
              <a:rPr lang="en-US" altLang="zh-CN" dirty="0"/>
              <a:t>10 </a:t>
            </a:r>
            <a:r>
              <a:rPr lang="zh-CN" altLang="en-US" dirty="0"/>
              <a:t>个主题均匀分布到社区主题 </a:t>
            </a:r>
            <a:r>
              <a:rPr lang="en-US" altLang="zh-CN" dirty="0"/>
              <a:t>dt </a:t>
            </a:r>
            <a:r>
              <a:rPr lang="zh-CN" altLang="en-US" dirty="0"/>
              <a:t>的 </a:t>
            </a:r>
            <a:r>
              <a:rPr lang="en-US" altLang="zh-CN" dirty="0" err="1"/>
              <a:t>Kullback-Leibler</a:t>
            </a:r>
            <a:r>
              <a:rPr lang="en-US" altLang="zh-CN" dirty="0"/>
              <a:t> (KL) </a:t>
            </a:r>
            <a:r>
              <a:rPr lang="zh-CN" altLang="en-US" dirty="0"/>
              <a:t>散度。</a:t>
            </a:r>
            <a:endParaRPr lang="en-US" altLang="zh-CN" dirty="0"/>
          </a:p>
          <a:p>
            <a:endParaRPr lang="en-US" altLang="zh-CN" dirty="0"/>
          </a:p>
          <a:p>
            <a:r>
              <a:rPr lang="en-US" altLang="zh-CN" dirty="0"/>
              <a:t>      TC </a:t>
            </a:r>
            <a:r>
              <a:rPr lang="zh-CN" altLang="en-US" dirty="0"/>
              <a:t>越高表示估计的主题分布 </a:t>
            </a:r>
            <a:r>
              <a:rPr lang="en-US" altLang="zh-CN" dirty="0"/>
              <a:t>dt </a:t>
            </a:r>
            <a:r>
              <a:rPr lang="zh-CN" altLang="en-US" dirty="0"/>
              <a:t>越有价值。</a:t>
            </a:r>
            <a:endParaRPr lang="en-US" altLang="zh-CN" dirty="0"/>
          </a:p>
          <a:p>
            <a:endParaRPr lang="en-US" altLang="zh-CN" dirty="0"/>
          </a:p>
          <a:p>
            <a:r>
              <a:rPr lang="zh-CN" altLang="en-US" dirty="0"/>
              <a:t>      左图展示了每日</a:t>
            </a:r>
            <a:r>
              <a:rPr lang="en-US" altLang="zh-CN" dirty="0"/>
              <a:t>TC</a:t>
            </a:r>
            <a:r>
              <a:rPr lang="zh-CN" altLang="en-US" dirty="0"/>
              <a:t>情况。在孵化阶段开始时，凝聚力首先显著增加，然后下降到正常水平。从发展阶段开始，</a:t>
            </a:r>
            <a:r>
              <a:rPr lang="en-US" altLang="zh-CN" dirty="0"/>
              <a:t>TC</a:t>
            </a:r>
            <a:r>
              <a:rPr lang="zh-CN" altLang="en-US" dirty="0"/>
              <a:t>又开始快速上升。</a:t>
            </a:r>
            <a:endParaRPr lang="en-US" altLang="zh-CN" dirty="0"/>
          </a:p>
          <a:p>
            <a:endParaRPr lang="en-US" altLang="zh-CN" dirty="0"/>
          </a:p>
          <a:p>
            <a:r>
              <a:rPr lang="en-US" altLang="zh-CN" dirty="0"/>
              <a:t>     </a:t>
            </a:r>
            <a:r>
              <a:rPr lang="zh-CN" altLang="en-US" dirty="0"/>
              <a:t> </a:t>
            </a:r>
            <a:r>
              <a:rPr lang="en-US" altLang="zh-CN" dirty="0">
                <a:solidFill>
                  <a:srgbClr val="FF0000"/>
                </a:solidFill>
              </a:rPr>
              <a:t>TC</a:t>
            </a:r>
            <a:r>
              <a:rPr lang="zh-CN" altLang="en-US" dirty="0">
                <a:solidFill>
                  <a:srgbClr val="FF0000"/>
                </a:solidFill>
              </a:rPr>
              <a:t>揭示了随着</a:t>
            </a:r>
            <a:r>
              <a:rPr lang="en-US" altLang="zh-CN" dirty="0">
                <a:solidFill>
                  <a:srgbClr val="FF0000"/>
                </a:solidFill>
              </a:rPr>
              <a:t>GameStop</a:t>
            </a:r>
            <a:r>
              <a:rPr lang="zh-CN" altLang="en-US" dirty="0">
                <a:solidFill>
                  <a:srgbClr val="FF0000"/>
                </a:solidFill>
              </a:rPr>
              <a:t>事件的发展，话题分布信息量的演变。</a:t>
            </a:r>
            <a:endParaRPr lang="zh-CN" altLang="en-US" dirty="0"/>
          </a:p>
        </p:txBody>
      </p:sp>
      <p:pic>
        <p:nvPicPr>
          <p:cNvPr id="7" name="图片 6">
            <a:extLst>
              <a:ext uri="{FF2B5EF4-FFF2-40B4-BE49-F238E27FC236}">
                <a16:creationId xmlns:a16="http://schemas.microsoft.com/office/drawing/2014/main" id="{53022763-755A-4FD9-B003-1B476912DD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28" y="1187873"/>
            <a:ext cx="6935168" cy="4791744"/>
          </a:xfrm>
          <a:prstGeom prst="rect">
            <a:avLst/>
          </a:prstGeom>
        </p:spPr>
      </p:pic>
    </p:spTree>
    <p:extLst>
      <p:ext uri="{BB962C8B-B14F-4D97-AF65-F5344CB8AC3E}">
        <p14:creationId xmlns:p14="http://schemas.microsoft.com/office/powerpoint/2010/main" val="117447303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2348065" y="357414"/>
            <a:ext cx="162095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作者信息</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325" y="1262553"/>
            <a:ext cx="3791479" cy="2419688"/>
          </a:xfrm>
          <a:prstGeom prst="rect">
            <a:avLst/>
          </a:prstGeom>
        </p:spPr>
      </p:pic>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506" y="1377007"/>
            <a:ext cx="3591426" cy="2372056"/>
          </a:xfrm>
          <a:prstGeom prst="rect">
            <a:avLst/>
          </a:prstGeom>
        </p:spPr>
      </p:pic>
      <p:pic>
        <p:nvPicPr>
          <p:cNvPr id="32" name="图片 3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54634" y="1377007"/>
            <a:ext cx="3534268" cy="1743318"/>
          </a:xfrm>
          <a:prstGeom prst="rect">
            <a:avLst/>
          </a:prstGeom>
        </p:spPr>
      </p:pic>
      <p:pic>
        <p:nvPicPr>
          <p:cNvPr id="34" name="图片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205" y="4064160"/>
            <a:ext cx="3724795" cy="2114845"/>
          </a:xfrm>
          <a:prstGeom prst="rect">
            <a:avLst/>
          </a:prstGeom>
        </p:spPr>
      </p:pic>
      <p:pic>
        <p:nvPicPr>
          <p:cNvPr id="36" name="图片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92686" y="3120325"/>
            <a:ext cx="3696216" cy="3553321"/>
          </a:xfrm>
          <a:prstGeom prst="rect">
            <a:avLst/>
          </a:prstGeom>
        </p:spPr>
      </p:pic>
      <p:pic>
        <p:nvPicPr>
          <p:cNvPr id="38" name="图片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82207" y="3844326"/>
            <a:ext cx="3610479" cy="282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grpSp>
        <p:nvGrpSpPr>
          <p:cNvPr id="18" name="组合 17"/>
          <p:cNvGrpSpPr/>
          <p:nvPr/>
        </p:nvGrpSpPr>
        <p:grpSpPr>
          <a:xfrm>
            <a:off x="908150" y="1628775"/>
            <a:ext cx="2802988" cy="3600450"/>
            <a:chOff x="1652050" y="2128838"/>
            <a:chExt cx="2802988" cy="3600450"/>
          </a:xfrm>
        </p:grpSpPr>
        <p:pic>
          <p:nvPicPr>
            <p:cNvPr id="2" name="图片 1"/>
            <p:cNvPicPr>
              <a:picLocks noChangeAspect="1"/>
            </p:cNvPicPr>
            <p:nvPr/>
          </p:nvPicPr>
          <p:blipFill>
            <a:blip r:embed="rId4"/>
            <a:stretch>
              <a:fillRect/>
            </a:stretch>
          </p:blipFill>
          <p:spPr>
            <a:xfrm>
              <a:off x="1652050" y="2128838"/>
              <a:ext cx="2603300" cy="3600450"/>
            </a:xfrm>
            <a:prstGeom prst="rect">
              <a:avLst/>
            </a:prstGeom>
          </p:spPr>
        </p:pic>
        <p:grpSp>
          <p:nvGrpSpPr>
            <p:cNvPr id="9" name="组合 8"/>
            <p:cNvGrpSpPr/>
            <p:nvPr/>
          </p:nvGrpSpPr>
          <p:grpSpPr>
            <a:xfrm>
              <a:off x="2017573" y="2133098"/>
              <a:ext cx="2437465" cy="1390317"/>
              <a:chOff x="7325360" y="1676102"/>
              <a:chExt cx="2437465" cy="1390317"/>
            </a:xfrm>
          </p:grpSpPr>
          <p:sp>
            <p:nvSpPr>
              <p:cNvPr id="10" name="矩形 9"/>
              <p:cNvSpPr/>
              <p:nvPr/>
            </p:nvSpPr>
            <p:spPr>
              <a:xfrm>
                <a:off x="7325360" y="2737483"/>
                <a:ext cx="1872255" cy="328936"/>
              </a:xfrm>
              <a:prstGeom prst="rect">
                <a:avLst/>
              </a:prstGeom>
            </p:spPr>
            <p:txBody>
              <a:bodyPr wrap="square">
                <a:spAutoFit/>
                <a:scene3d>
                  <a:camera prst="orthographicFront"/>
                  <a:lightRig rig="threePt" dir="t"/>
                </a:scene3d>
                <a:sp3d contourW="12700"/>
              </a:bodyPr>
              <a:lstStyle/>
              <a:p>
                <a:pPr algn="just">
                  <a:lnSpc>
                    <a:spcPct val="120000"/>
                  </a:lnSpc>
                </a:pPr>
                <a:endParaRPr lang="zh-CN" altLang="en-US" sz="1400" dirty="0">
                  <a:latin typeface="+mj-ea"/>
                  <a:ea typeface="+mj-ea"/>
                </a:endParaRPr>
              </a:p>
            </p:txBody>
          </p:sp>
          <p:sp>
            <p:nvSpPr>
              <p:cNvPr id="11" name="矩形 10"/>
              <p:cNvSpPr/>
              <p:nvPr/>
            </p:nvSpPr>
            <p:spPr>
              <a:xfrm>
                <a:off x="7658564" y="1676102"/>
                <a:ext cx="2104261" cy="72898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latin typeface="+mj-ea"/>
                    <a:ea typeface="+mj-ea"/>
                  </a:rPr>
                  <a:t>C </a:t>
                </a:r>
              </a:p>
              <a:p>
                <a:pPr algn="just">
                  <a:lnSpc>
                    <a:spcPct val="120000"/>
                  </a:lnSpc>
                </a:pPr>
                <a:r>
                  <a:rPr lang="zh-CN" altLang="en-US" b="1" dirty="0">
                    <a:latin typeface="+mj-ea"/>
                    <a:ea typeface="+mj-ea"/>
                  </a:rPr>
                  <a:t>比较分析</a:t>
                </a:r>
              </a:p>
            </p:txBody>
          </p:sp>
        </p:grpSp>
      </p:grpSp>
      <p:sp>
        <p:nvSpPr>
          <p:cNvPr id="22" name="文本框 21"/>
          <p:cNvSpPr txBox="1"/>
          <p:nvPr/>
        </p:nvSpPr>
        <p:spPr>
          <a:xfrm>
            <a:off x="1067157" y="2552441"/>
            <a:ext cx="2104261" cy="1733808"/>
          </a:xfrm>
          <a:prstGeom prst="rect">
            <a:avLst/>
          </a:prstGeom>
          <a:noFill/>
        </p:spPr>
        <p:txBody>
          <a:bodyPr wrap="square">
            <a:spAutoFit/>
          </a:bodyPr>
          <a:lstStyle/>
          <a:p>
            <a:r>
              <a:rPr lang="zh-CN" altLang="en-US" sz="2000" baseline="-25000" dirty="0"/>
              <a:t>选择 </a:t>
            </a:r>
            <a:r>
              <a:rPr lang="en-US" altLang="zh-CN" sz="2000" baseline="-25000" dirty="0">
                <a:solidFill>
                  <a:srgbClr val="FF0000"/>
                </a:solidFill>
              </a:rPr>
              <a:t>PageRank </a:t>
            </a:r>
            <a:r>
              <a:rPr lang="zh-CN" altLang="en-US" sz="2000" baseline="-25000" dirty="0">
                <a:solidFill>
                  <a:srgbClr val="FF0000"/>
                </a:solidFill>
              </a:rPr>
              <a:t>得分最高的前 </a:t>
            </a:r>
            <a:r>
              <a:rPr lang="en-US" altLang="zh-CN" sz="2000" baseline="-25000" dirty="0">
                <a:solidFill>
                  <a:srgbClr val="FF0000"/>
                </a:solidFill>
              </a:rPr>
              <a:t>2000 </a:t>
            </a:r>
            <a:r>
              <a:rPr lang="zh-CN" altLang="en-US" sz="2000" baseline="-25000" dirty="0">
                <a:solidFill>
                  <a:srgbClr val="FF0000"/>
                </a:solidFill>
              </a:rPr>
              <a:t>个用户</a:t>
            </a:r>
            <a:r>
              <a:rPr lang="zh-CN" altLang="en-US" sz="2000" baseline="-25000" dirty="0"/>
              <a:t>作为有影响力的用户，其他用户作为普通用户。 </a:t>
            </a:r>
            <a:endParaRPr lang="en-US" altLang="zh-CN" sz="2000" baseline="-25000" dirty="0"/>
          </a:p>
          <a:p>
            <a:endParaRPr lang="en-US" altLang="zh-CN" sz="2000" baseline="-25000" dirty="0"/>
          </a:p>
          <a:p>
            <a:r>
              <a:rPr lang="zh-CN" altLang="en-US" sz="2000" baseline="-25000" dirty="0"/>
              <a:t>首先提取了各个阶段有影响力的用户和普通用户的高频词。</a:t>
            </a:r>
            <a:endParaRPr lang="en-US" altLang="zh-CN" sz="2000" baseline="-25000" dirty="0" err="1"/>
          </a:p>
        </p:txBody>
      </p:sp>
      <p:sp>
        <p:nvSpPr>
          <p:cNvPr id="12" name="文本框 11">
            <a:extLst>
              <a:ext uri="{FF2B5EF4-FFF2-40B4-BE49-F238E27FC236}">
                <a16:creationId xmlns:a16="http://schemas.microsoft.com/office/drawing/2014/main" id="{B2C5205D-F91D-4902-AB3F-B861DCB46CEE}"/>
              </a:ext>
            </a:extLst>
          </p:cNvPr>
          <p:cNvSpPr txBox="1"/>
          <p:nvPr/>
        </p:nvSpPr>
        <p:spPr>
          <a:xfrm>
            <a:off x="3711138" y="5229225"/>
            <a:ext cx="7768099" cy="1200329"/>
          </a:xfrm>
          <a:prstGeom prst="rect">
            <a:avLst/>
          </a:prstGeom>
          <a:noFill/>
        </p:spPr>
        <p:txBody>
          <a:bodyPr wrap="square" rtlCol="0">
            <a:spAutoFit/>
          </a:bodyPr>
          <a:lstStyle/>
          <a:p>
            <a:r>
              <a:rPr lang="zh-CN" altLang="en-US" dirty="0"/>
              <a:t>比较他们最常用的词发现，他们在帖子和评论中的高频词在</a:t>
            </a:r>
            <a:r>
              <a:rPr lang="zh-CN" altLang="en-US" dirty="0">
                <a:solidFill>
                  <a:srgbClr val="FF0000"/>
                </a:solidFill>
              </a:rPr>
              <a:t>除史前阶段外的所有阶段都是相似的</a:t>
            </a:r>
            <a:r>
              <a:rPr lang="zh-CN" altLang="en-US" dirty="0"/>
              <a:t>。 在史前时期，</a:t>
            </a:r>
            <a:r>
              <a:rPr lang="zh-CN" altLang="en-US" dirty="0">
                <a:solidFill>
                  <a:srgbClr val="FF0000"/>
                </a:solidFill>
              </a:rPr>
              <a:t>“</a:t>
            </a:r>
            <a:r>
              <a:rPr lang="en-US" altLang="zh-CN" dirty="0" err="1">
                <a:solidFill>
                  <a:srgbClr val="FF0000"/>
                </a:solidFill>
              </a:rPr>
              <a:t>gme</a:t>
            </a:r>
            <a:r>
              <a:rPr lang="en-US" altLang="zh-CN" dirty="0">
                <a:solidFill>
                  <a:srgbClr val="FF0000"/>
                </a:solidFill>
              </a:rPr>
              <a:t>”</a:t>
            </a:r>
            <a:r>
              <a:rPr lang="zh-CN" altLang="en-US" dirty="0">
                <a:solidFill>
                  <a:srgbClr val="FF0000"/>
                </a:solidFill>
              </a:rPr>
              <a:t>一词出现在有影响力的用户</a:t>
            </a:r>
            <a:r>
              <a:rPr lang="zh-CN" altLang="en-US" dirty="0"/>
              <a:t>的高频词中，而不出现在普通用户的高频词中，这表明有影响力的用户比普通用户更早地关注了</a:t>
            </a:r>
            <a:r>
              <a:rPr lang="en-US" altLang="zh-CN" dirty="0"/>
              <a:t>GameStop</a:t>
            </a:r>
            <a:r>
              <a:rPr lang="zh-CN" altLang="en-US" dirty="0"/>
              <a:t>。</a:t>
            </a:r>
          </a:p>
        </p:txBody>
      </p:sp>
      <p:pic>
        <p:nvPicPr>
          <p:cNvPr id="7" name="图片 6">
            <a:extLst>
              <a:ext uri="{FF2B5EF4-FFF2-40B4-BE49-F238E27FC236}">
                <a16:creationId xmlns:a16="http://schemas.microsoft.com/office/drawing/2014/main" id="{00ABEE2D-60D9-4688-8A8B-4A9BDF8526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0974" y="1088802"/>
            <a:ext cx="5724878" cy="3931803"/>
          </a:xfrm>
          <a:prstGeom prst="rect">
            <a:avLst/>
          </a:prstGeom>
        </p:spPr>
      </p:pic>
    </p:spTree>
    <p:extLst>
      <p:ext uri="{BB962C8B-B14F-4D97-AF65-F5344CB8AC3E}">
        <p14:creationId xmlns:p14="http://schemas.microsoft.com/office/powerpoint/2010/main" val="229069796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sp>
        <p:nvSpPr>
          <p:cNvPr id="12" name="文本框 11">
            <a:extLst>
              <a:ext uri="{FF2B5EF4-FFF2-40B4-BE49-F238E27FC236}">
                <a16:creationId xmlns:a16="http://schemas.microsoft.com/office/drawing/2014/main" id="{B2C5205D-F91D-4902-AB3F-B861DCB46CEE}"/>
              </a:ext>
            </a:extLst>
          </p:cNvPr>
          <p:cNvSpPr txBox="1"/>
          <p:nvPr/>
        </p:nvSpPr>
        <p:spPr>
          <a:xfrm>
            <a:off x="6944146" y="1997839"/>
            <a:ext cx="3744937" cy="3139321"/>
          </a:xfrm>
          <a:prstGeom prst="rect">
            <a:avLst/>
          </a:prstGeom>
          <a:noFill/>
        </p:spPr>
        <p:txBody>
          <a:bodyPr wrap="square" rtlCol="0">
            <a:spAutoFit/>
          </a:bodyPr>
          <a:lstStyle/>
          <a:p>
            <a:r>
              <a:rPr lang="zh-CN" altLang="en-US" dirty="0"/>
              <a:t>常用词虽然相似，但其</a:t>
            </a:r>
            <a:r>
              <a:rPr lang="zh-CN" altLang="en-US" dirty="0">
                <a:solidFill>
                  <a:srgbClr val="FF0000"/>
                </a:solidFill>
              </a:rPr>
              <a:t>关注的话题仍存在差异</a:t>
            </a:r>
            <a:r>
              <a:rPr lang="zh-CN" altLang="en-US" dirty="0"/>
              <a:t>。</a:t>
            </a:r>
            <a:endParaRPr lang="en-US" altLang="zh-CN" dirty="0"/>
          </a:p>
          <a:p>
            <a:endParaRPr lang="en-US" altLang="zh-CN" dirty="0"/>
          </a:p>
          <a:p>
            <a:r>
              <a:rPr lang="zh-CN" altLang="en-US" dirty="0"/>
              <a:t>最显著的区别是</a:t>
            </a:r>
            <a:r>
              <a:rPr lang="zh-CN" altLang="en-US" dirty="0">
                <a:solidFill>
                  <a:srgbClr val="FF0000"/>
                </a:solidFill>
              </a:rPr>
              <a:t>有影响力的用户从孵化阶段到淡出阶段讨论了更多的主题 </a:t>
            </a:r>
            <a:r>
              <a:rPr lang="en-US" altLang="zh-CN" dirty="0">
                <a:solidFill>
                  <a:srgbClr val="FF0000"/>
                </a:solidFill>
              </a:rPr>
              <a:t>7</a:t>
            </a:r>
            <a:r>
              <a:rPr lang="zh-CN" altLang="en-US" dirty="0"/>
              <a:t>。 </a:t>
            </a:r>
            <a:endParaRPr lang="en-US" altLang="zh-CN" dirty="0"/>
          </a:p>
          <a:p>
            <a:endParaRPr lang="en-US" altLang="zh-CN" dirty="0"/>
          </a:p>
          <a:p>
            <a:r>
              <a:rPr lang="zh-CN" altLang="en-US" dirty="0"/>
              <a:t>在 </a:t>
            </a:r>
            <a:r>
              <a:rPr lang="en-US" altLang="zh-CN" dirty="0"/>
              <a:t>GameStop </a:t>
            </a:r>
            <a:r>
              <a:rPr lang="zh-CN" altLang="en-US" dirty="0"/>
              <a:t>短期轧空期间，有影响力的用户</a:t>
            </a:r>
            <a:r>
              <a:rPr lang="zh-CN" altLang="en-US" dirty="0">
                <a:solidFill>
                  <a:srgbClr val="FF0000"/>
                </a:solidFill>
              </a:rPr>
              <a:t>几乎不关注主题 </a:t>
            </a:r>
            <a:r>
              <a:rPr lang="en-US" altLang="zh-CN" dirty="0">
                <a:solidFill>
                  <a:srgbClr val="FF0000"/>
                </a:solidFill>
              </a:rPr>
              <a:t>9 </a:t>
            </a:r>
            <a:r>
              <a:rPr lang="zh-CN" altLang="en-US" dirty="0">
                <a:solidFill>
                  <a:srgbClr val="FF0000"/>
                </a:solidFill>
              </a:rPr>
              <a:t>和 </a:t>
            </a:r>
            <a:r>
              <a:rPr lang="en-US" altLang="zh-CN" dirty="0">
                <a:solidFill>
                  <a:srgbClr val="FF0000"/>
                </a:solidFill>
              </a:rPr>
              <a:t>10</a:t>
            </a:r>
            <a:r>
              <a:rPr lang="zh-CN" altLang="en-US" dirty="0"/>
              <a:t>。 即有影响力的用户对除了</a:t>
            </a:r>
            <a:r>
              <a:rPr lang="en-US" altLang="zh-CN" dirty="0"/>
              <a:t>GME</a:t>
            </a:r>
            <a:r>
              <a:rPr lang="zh-CN" altLang="en-US" dirty="0"/>
              <a:t>以外的其他股票发表的言论很少。</a:t>
            </a:r>
          </a:p>
        </p:txBody>
      </p:sp>
      <p:pic>
        <p:nvPicPr>
          <p:cNvPr id="4" name="图片 3">
            <a:extLst>
              <a:ext uri="{FF2B5EF4-FFF2-40B4-BE49-F238E27FC236}">
                <a16:creationId xmlns:a16="http://schemas.microsoft.com/office/drawing/2014/main" id="{342799D1-BA61-4B27-B0E7-2880D4585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41" y="1047749"/>
            <a:ext cx="5958307" cy="5662539"/>
          </a:xfrm>
          <a:prstGeom prst="rect">
            <a:avLst/>
          </a:prstGeom>
        </p:spPr>
      </p:pic>
    </p:spTree>
    <p:extLst>
      <p:ext uri="{BB962C8B-B14F-4D97-AF65-F5344CB8AC3E}">
        <p14:creationId xmlns:p14="http://schemas.microsoft.com/office/powerpoint/2010/main" val="387782896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pic>
        <p:nvPicPr>
          <p:cNvPr id="7" name="图片 6">
            <a:extLst>
              <a:ext uri="{FF2B5EF4-FFF2-40B4-BE49-F238E27FC236}">
                <a16:creationId xmlns:a16="http://schemas.microsoft.com/office/drawing/2014/main" id="{59DBE7B2-3735-453D-9017-90D876ECB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58" y="1231407"/>
            <a:ext cx="8354591" cy="4620270"/>
          </a:xfrm>
          <a:prstGeom prst="rect">
            <a:avLst/>
          </a:prstGeom>
        </p:spPr>
      </p:pic>
      <p:sp>
        <p:nvSpPr>
          <p:cNvPr id="9" name="文本框 8">
            <a:extLst>
              <a:ext uri="{FF2B5EF4-FFF2-40B4-BE49-F238E27FC236}">
                <a16:creationId xmlns:a16="http://schemas.microsoft.com/office/drawing/2014/main" id="{BABFE328-E302-4A1F-AF3E-C6701C98F096}"/>
              </a:ext>
            </a:extLst>
          </p:cNvPr>
          <p:cNvSpPr txBox="1"/>
          <p:nvPr/>
        </p:nvSpPr>
        <p:spPr>
          <a:xfrm>
            <a:off x="9495692" y="1859339"/>
            <a:ext cx="2335237" cy="2862322"/>
          </a:xfrm>
          <a:prstGeom prst="rect">
            <a:avLst/>
          </a:prstGeom>
          <a:noFill/>
        </p:spPr>
        <p:txBody>
          <a:bodyPr wrap="square" rtlCol="0">
            <a:spAutoFit/>
          </a:bodyPr>
          <a:lstStyle/>
          <a:p>
            <a:r>
              <a:rPr lang="zh-CN" altLang="en-US" dirty="0"/>
              <a:t>最有影响力的用户的二维点在所有阶段看起来很接近 ，而普通用户的二维点是分散的。 </a:t>
            </a:r>
            <a:endParaRPr lang="en-US" altLang="zh-CN" dirty="0"/>
          </a:p>
          <a:p>
            <a:endParaRPr lang="en-US" altLang="zh-CN" dirty="0"/>
          </a:p>
          <a:p>
            <a:r>
              <a:rPr lang="zh-CN" altLang="en-US" dirty="0"/>
              <a:t>这种现象表明，</a:t>
            </a:r>
            <a:r>
              <a:rPr lang="zh-CN" altLang="en-US" dirty="0">
                <a:solidFill>
                  <a:srgbClr val="FF0000"/>
                </a:solidFill>
              </a:rPr>
              <a:t>有影响力的用户的话题比普通用户的话题更加集中。</a:t>
            </a:r>
          </a:p>
        </p:txBody>
      </p:sp>
    </p:spTree>
    <p:extLst>
      <p:ext uri="{BB962C8B-B14F-4D97-AF65-F5344CB8AC3E}">
        <p14:creationId xmlns:p14="http://schemas.microsoft.com/office/powerpoint/2010/main" val="42627670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sp>
        <p:nvSpPr>
          <p:cNvPr id="9" name="文本框 8">
            <a:extLst>
              <a:ext uri="{FF2B5EF4-FFF2-40B4-BE49-F238E27FC236}">
                <a16:creationId xmlns:a16="http://schemas.microsoft.com/office/drawing/2014/main" id="{BABFE328-E302-4A1F-AF3E-C6701C98F096}"/>
              </a:ext>
            </a:extLst>
          </p:cNvPr>
          <p:cNvSpPr txBox="1"/>
          <p:nvPr/>
        </p:nvSpPr>
        <p:spPr>
          <a:xfrm>
            <a:off x="7330524" y="1943745"/>
            <a:ext cx="4500406" cy="2585323"/>
          </a:xfrm>
          <a:prstGeom prst="rect">
            <a:avLst/>
          </a:prstGeom>
          <a:noFill/>
        </p:spPr>
        <p:txBody>
          <a:bodyPr wrap="square" rtlCol="0">
            <a:spAutoFit/>
          </a:bodyPr>
          <a:lstStyle/>
          <a:p>
            <a:r>
              <a:rPr lang="zh-CN" altLang="en-US" dirty="0"/>
              <a:t>有影响力的用户和普通用户的话题是如何相互关联的？</a:t>
            </a:r>
            <a:endParaRPr lang="en-US" altLang="zh-CN" dirty="0"/>
          </a:p>
          <a:p>
            <a:endParaRPr lang="en-US" altLang="zh-CN" dirty="0"/>
          </a:p>
          <a:p>
            <a:r>
              <a:rPr lang="zh-CN" altLang="en-US" dirty="0"/>
              <a:t>在连续的两个时间步长中有六个边，文章认为有影响力用户和普通用户在时间 </a:t>
            </a:r>
            <a:r>
              <a:rPr lang="en-US" altLang="zh-CN" dirty="0"/>
              <a:t>t </a:t>
            </a:r>
            <a:r>
              <a:rPr lang="zh-CN" altLang="en-US" dirty="0"/>
              <a:t>的</a:t>
            </a:r>
            <a:r>
              <a:rPr lang="zh-CN" altLang="en-US" dirty="0">
                <a:solidFill>
                  <a:srgbClr val="FF0000"/>
                </a:solidFill>
              </a:rPr>
              <a:t>互相关性是相等</a:t>
            </a:r>
            <a:r>
              <a:rPr lang="zh-CN" altLang="en-US" dirty="0"/>
              <a:t>的。</a:t>
            </a:r>
            <a:endParaRPr lang="en-US" altLang="zh-CN" sz="1200" dirty="0"/>
          </a:p>
          <a:p>
            <a:endParaRPr lang="en-US" altLang="zh-CN" dirty="0">
              <a:solidFill>
                <a:srgbClr val="FF0000"/>
              </a:solidFill>
            </a:endParaRPr>
          </a:p>
          <a:p>
            <a:r>
              <a:rPr lang="zh-CN" altLang="en-US" dirty="0">
                <a:solidFill>
                  <a:srgbClr val="FF0000"/>
                </a:solidFill>
              </a:rPr>
              <a:t>相关性 </a:t>
            </a:r>
            <a:r>
              <a:rPr lang="en-US" altLang="zh-CN" dirty="0">
                <a:solidFill>
                  <a:srgbClr val="FF0000"/>
                </a:solidFill>
              </a:rPr>
              <a:t>2 </a:t>
            </a:r>
            <a:r>
              <a:rPr lang="zh-CN" altLang="en-US" dirty="0">
                <a:solidFill>
                  <a:srgbClr val="FF0000"/>
                </a:solidFill>
              </a:rPr>
              <a:t>和 </a:t>
            </a:r>
            <a:r>
              <a:rPr lang="en-US" altLang="zh-CN" dirty="0">
                <a:solidFill>
                  <a:srgbClr val="FF0000"/>
                </a:solidFill>
              </a:rPr>
              <a:t>5 </a:t>
            </a:r>
            <a:r>
              <a:rPr lang="zh-CN" altLang="en-US" dirty="0">
                <a:solidFill>
                  <a:srgbClr val="FF0000"/>
                </a:solidFill>
              </a:rPr>
              <a:t>持续具有较高的值，这表明同一类型用户之间的相关性很高。</a:t>
            </a:r>
            <a:endParaRPr lang="en-US" altLang="zh-CN" dirty="0">
              <a:solidFill>
                <a:srgbClr val="FF0000"/>
              </a:solidFill>
            </a:endParaRPr>
          </a:p>
        </p:txBody>
      </p:sp>
      <p:pic>
        <p:nvPicPr>
          <p:cNvPr id="3" name="图片 2">
            <a:extLst>
              <a:ext uri="{FF2B5EF4-FFF2-40B4-BE49-F238E27FC236}">
                <a16:creationId xmlns:a16="http://schemas.microsoft.com/office/drawing/2014/main" id="{F075C44F-AF45-4F27-A729-666672D862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668" y="1047750"/>
            <a:ext cx="6430058" cy="5264225"/>
          </a:xfrm>
          <a:prstGeom prst="rect">
            <a:avLst/>
          </a:prstGeom>
        </p:spPr>
      </p:pic>
    </p:spTree>
    <p:extLst>
      <p:ext uri="{BB962C8B-B14F-4D97-AF65-F5344CB8AC3E}">
        <p14:creationId xmlns:p14="http://schemas.microsoft.com/office/powerpoint/2010/main" val="272112282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3711138"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5 </a:t>
            </a:r>
            <a:r>
              <a:rPr lang="zh-CN" altLang="en-US" sz="2800" b="1" dirty="0">
                <a:latin typeface="+mj-ea"/>
                <a:ea typeface="+mj-ea"/>
              </a:rPr>
              <a:t>交互网络的主题分析</a:t>
            </a:r>
          </a:p>
        </p:txBody>
      </p:sp>
      <p:sp>
        <p:nvSpPr>
          <p:cNvPr id="9" name="文本框 8">
            <a:extLst>
              <a:ext uri="{FF2B5EF4-FFF2-40B4-BE49-F238E27FC236}">
                <a16:creationId xmlns:a16="http://schemas.microsoft.com/office/drawing/2014/main" id="{BABFE328-E302-4A1F-AF3E-C6701C98F096}"/>
              </a:ext>
            </a:extLst>
          </p:cNvPr>
          <p:cNvSpPr txBox="1"/>
          <p:nvPr/>
        </p:nvSpPr>
        <p:spPr>
          <a:xfrm>
            <a:off x="8525022" y="1620188"/>
            <a:ext cx="3376245" cy="3139321"/>
          </a:xfrm>
          <a:prstGeom prst="rect">
            <a:avLst/>
          </a:prstGeom>
          <a:noFill/>
        </p:spPr>
        <p:txBody>
          <a:bodyPr wrap="square" rtlCol="0">
            <a:spAutoFit/>
          </a:bodyPr>
          <a:lstStyle/>
          <a:p>
            <a:r>
              <a:rPr lang="zh-CN" altLang="en-US" dirty="0"/>
              <a:t>有影响力的用户和普通用户的 </a:t>
            </a:r>
            <a:r>
              <a:rPr lang="en-US" altLang="zh-CN" dirty="0"/>
              <a:t>Pearson </a:t>
            </a:r>
            <a:r>
              <a:rPr lang="zh-CN" altLang="en-US" dirty="0"/>
              <a:t>相关系数</a:t>
            </a:r>
            <a:endParaRPr lang="en-US" altLang="zh-CN" dirty="0"/>
          </a:p>
          <a:p>
            <a:endParaRPr lang="en-US" altLang="zh-CN" dirty="0"/>
          </a:p>
          <a:p>
            <a:r>
              <a:rPr lang="zh-CN" altLang="en-US" dirty="0"/>
              <a:t>对于普通用户（左），在 </a:t>
            </a:r>
            <a:r>
              <a:rPr lang="en-US" altLang="zh-CN" dirty="0"/>
              <a:t>1 </a:t>
            </a:r>
            <a:r>
              <a:rPr lang="zh-CN" altLang="en-US" dirty="0"/>
              <a:t>月 </a:t>
            </a:r>
            <a:r>
              <a:rPr lang="en-US" altLang="zh-CN" dirty="0"/>
              <a:t>12 </a:t>
            </a:r>
            <a:r>
              <a:rPr lang="zh-CN" altLang="en-US" dirty="0"/>
              <a:t>日观察到两个具有明显分界线的</a:t>
            </a:r>
            <a:r>
              <a:rPr lang="zh-CN" altLang="en-US"/>
              <a:t>不同区块。</a:t>
            </a:r>
            <a:endParaRPr lang="en-US" altLang="zh-CN" dirty="0"/>
          </a:p>
          <a:p>
            <a:endParaRPr lang="en-US" altLang="zh-CN" dirty="0"/>
          </a:p>
          <a:p>
            <a:r>
              <a:rPr lang="zh-CN" altLang="en-US" dirty="0"/>
              <a:t>相比之下，</a:t>
            </a:r>
            <a:r>
              <a:rPr lang="en-US" altLang="zh-CN" dirty="0"/>
              <a:t>1 </a:t>
            </a:r>
            <a:r>
              <a:rPr lang="zh-CN" altLang="en-US" dirty="0"/>
              <a:t>月</a:t>
            </a:r>
            <a:r>
              <a:rPr lang="en-US" altLang="zh-CN" dirty="0"/>
              <a:t>12</a:t>
            </a:r>
            <a:r>
              <a:rPr lang="zh-CN" altLang="en-US" dirty="0"/>
              <a:t>之前有影响力的用户有更多不同的区块，体现了</a:t>
            </a:r>
            <a:r>
              <a:rPr lang="zh-CN" altLang="en-US" dirty="0">
                <a:solidFill>
                  <a:srgbClr val="FF0000"/>
                </a:solidFill>
              </a:rPr>
              <a:t>有影响力用户之间话题的快速转移。</a:t>
            </a:r>
          </a:p>
        </p:txBody>
      </p:sp>
      <p:pic>
        <p:nvPicPr>
          <p:cNvPr id="4" name="图片 3">
            <a:extLst>
              <a:ext uri="{FF2B5EF4-FFF2-40B4-BE49-F238E27FC236}">
                <a16:creationId xmlns:a16="http://schemas.microsoft.com/office/drawing/2014/main" id="{814E4487-2739-4C3C-AF2F-5F5E7D38B9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45" y="1371313"/>
            <a:ext cx="7640116" cy="4115374"/>
          </a:xfrm>
          <a:prstGeom prst="rect">
            <a:avLst/>
          </a:prstGeom>
        </p:spPr>
      </p:pic>
    </p:spTree>
    <p:extLst>
      <p:ext uri="{BB962C8B-B14F-4D97-AF65-F5344CB8AC3E}">
        <p14:creationId xmlns:p14="http://schemas.microsoft.com/office/powerpoint/2010/main" val="37923174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52147" y="376311"/>
            <a:ext cx="3744936" cy="830997"/>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endParaRPr lang="en-US" altLang="zh-CN" sz="2800" b="1" dirty="0">
              <a:latin typeface="+mj-ea"/>
              <a:ea typeface="+mj-ea"/>
            </a:endParaRPr>
          </a:p>
          <a:p>
            <a:pPr algn="ctr"/>
            <a:r>
              <a:rPr lang="zh-CN" altLang="en-US" sz="2000" b="1" dirty="0">
                <a:latin typeface="+mj-ea"/>
                <a:ea typeface="+mj-ea"/>
              </a:rPr>
              <a:t>情绪演化分析</a:t>
            </a:r>
            <a:endParaRPr lang="en-US" altLang="zh-CN" sz="2000" b="1" dirty="0">
              <a:latin typeface="+mj-ea"/>
              <a:ea typeface="+mj-ea"/>
            </a:endParaRPr>
          </a:p>
        </p:txBody>
      </p:sp>
      <p:pic>
        <p:nvPicPr>
          <p:cNvPr id="7" name="图片 6">
            <a:extLst>
              <a:ext uri="{FF2B5EF4-FFF2-40B4-BE49-F238E27FC236}">
                <a16:creationId xmlns:a16="http://schemas.microsoft.com/office/drawing/2014/main" id="{235EDBD7-3685-4062-B1D1-7717C106FA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939" y="1337982"/>
            <a:ext cx="6328163" cy="3647463"/>
          </a:xfrm>
          <a:prstGeom prst="rect">
            <a:avLst/>
          </a:prstGeom>
        </p:spPr>
      </p:pic>
      <p:sp>
        <p:nvSpPr>
          <p:cNvPr id="21" name="文本框 20">
            <a:extLst>
              <a:ext uri="{FF2B5EF4-FFF2-40B4-BE49-F238E27FC236}">
                <a16:creationId xmlns:a16="http://schemas.microsoft.com/office/drawing/2014/main" id="{18235003-01DD-45BB-8B73-37C9CAA5028C}"/>
              </a:ext>
            </a:extLst>
          </p:cNvPr>
          <p:cNvSpPr txBox="1"/>
          <p:nvPr/>
        </p:nvSpPr>
        <p:spPr>
          <a:xfrm>
            <a:off x="7076050" y="2278966"/>
            <a:ext cx="4234375" cy="2585323"/>
          </a:xfrm>
          <a:prstGeom prst="rect">
            <a:avLst/>
          </a:prstGeom>
          <a:noFill/>
        </p:spPr>
        <p:txBody>
          <a:bodyPr wrap="square" rtlCol="0">
            <a:spAutoFit/>
          </a:bodyPr>
          <a:lstStyle/>
          <a:p>
            <a:r>
              <a:rPr lang="zh-CN" altLang="en-US" dirty="0"/>
              <a:t>总体而言，在所有阶段，</a:t>
            </a:r>
            <a:r>
              <a:rPr lang="en-US" altLang="zh-CN" dirty="0">
                <a:solidFill>
                  <a:srgbClr val="FF0000"/>
                </a:solidFill>
              </a:rPr>
              <a:t>SP </a:t>
            </a:r>
            <a:r>
              <a:rPr lang="zh-CN" altLang="en-US" dirty="0">
                <a:solidFill>
                  <a:srgbClr val="FF0000"/>
                </a:solidFill>
              </a:rPr>
              <a:t>为负的用户数都高于 </a:t>
            </a:r>
            <a:r>
              <a:rPr lang="en-US" altLang="zh-CN" dirty="0">
                <a:solidFill>
                  <a:srgbClr val="FF0000"/>
                </a:solidFill>
              </a:rPr>
              <a:t>SP </a:t>
            </a:r>
            <a:r>
              <a:rPr lang="zh-CN" altLang="en-US" dirty="0">
                <a:solidFill>
                  <a:srgbClr val="FF0000"/>
                </a:solidFill>
              </a:rPr>
              <a:t>为正的用户数</a:t>
            </a:r>
            <a:r>
              <a:rPr lang="zh-CN" altLang="en-US" dirty="0"/>
              <a:t>。 </a:t>
            </a:r>
            <a:r>
              <a:rPr lang="zh-CN" altLang="en-US" dirty="0">
                <a:solidFill>
                  <a:srgbClr val="FF0000"/>
                </a:solidFill>
              </a:rPr>
              <a:t>平均极性分数接近于零</a:t>
            </a:r>
            <a:r>
              <a:rPr lang="zh-CN" altLang="en-US" dirty="0"/>
              <a:t>，即整个情绪几乎是中性的。 </a:t>
            </a:r>
            <a:endParaRPr lang="en-US" altLang="zh-CN" dirty="0"/>
          </a:p>
          <a:p>
            <a:endParaRPr lang="en-US" altLang="zh-CN" dirty="0"/>
          </a:p>
          <a:p>
            <a:r>
              <a:rPr lang="zh-CN" altLang="en-US" dirty="0"/>
              <a:t>尖峰度意味着许多用户的极性分数接近于零。 </a:t>
            </a:r>
            <a:endParaRPr lang="en-US" altLang="zh-CN" dirty="0"/>
          </a:p>
          <a:p>
            <a:endParaRPr lang="en-US" altLang="zh-CN" dirty="0"/>
          </a:p>
          <a:p>
            <a:r>
              <a:rPr lang="zh-CN" altLang="en-US" dirty="0"/>
              <a:t>正偏度表示极性分布的尾部在右侧。</a:t>
            </a:r>
          </a:p>
        </p:txBody>
      </p:sp>
      <p:sp>
        <p:nvSpPr>
          <p:cNvPr id="22" name="文本框 21">
            <a:extLst>
              <a:ext uri="{FF2B5EF4-FFF2-40B4-BE49-F238E27FC236}">
                <a16:creationId xmlns:a16="http://schemas.microsoft.com/office/drawing/2014/main" id="{8ABCE49A-BFAD-4E86-9CD3-35ADAFCF8C08}"/>
              </a:ext>
            </a:extLst>
          </p:cNvPr>
          <p:cNvSpPr txBox="1"/>
          <p:nvPr/>
        </p:nvSpPr>
        <p:spPr>
          <a:xfrm>
            <a:off x="1124220" y="4879169"/>
            <a:ext cx="5181600" cy="646331"/>
          </a:xfrm>
          <a:prstGeom prst="rect">
            <a:avLst/>
          </a:prstGeom>
          <a:noFill/>
        </p:spPr>
        <p:txBody>
          <a:bodyPr wrap="square" rtlCol="0">
            <a:spAutoFit/>
          </a:bodyPr>
          <a:lstStyle/>
          <a:p>
            <a:r>
              <a:rPr lang="zh-CN" altLang="en-US" dirty="0"/>
              <a:t>用户在每个阶段的 </a:t>
            </a:r>
            <a:r>
              <a:rPr lang="en-US" altLang="zh-CN" dirty="0"/>
              <a:t>SP </a:t>
            </a:r>
            <a:r>
              <a:rPr lang="zh-CN" altLang="en-US" dirty="0"/>
              <a:t>分数的详细统计描述 </a:t>
            </a:r>
            <a:endParaRPr lang="en-US" altLang="zh-CN"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p>
        </p:txBody>
      </p:sp>
      <p:sp>
        <p:nvSpPr>
          <p:cNvPr id="21" name="文本框 20">
            <a:extLst>
              <a:ext uri="{FF2B5EF4-FFF2-40B4-BE49-F238E27FC236}">
                <a16:creationId xmlns:a16="http://schemas.microsoft.com/office/drawing/2014/main" id="{18235003-01DD-45BB-8B73-37C9CAA5028C}"/>
              </a:ext>
            </a:extLst>
          </p:cNvPr>
          <p:cNvSpPr txBox="1"/>
          <p:nvPr/>
        </p:nvSpPr>
        <p:spPr>
          <a:xfrm>
            <a:off x="8539286" y="1969077"/>
            <a:ext cx="2588456" cy="2031325"/>
          </a:xfrm>
          <a:prstGeom prst="rect">
            <a:avLst/>
          </a:prstGeom>
          <a:noFill/>
        </p:spPr>
        <p:txBody>
          <a:bodyPr wrap="square" rtlCol="0">
            <a:spAutoFit/>
          </a:bodyPr>
          <a:lstStyle/>
          <a:p>
            <a:r>
              <a:rPr lang="zh-CN" altLang="en-US" dirty="0"/>
              <a:t>正极性分数的用户视为正用户； 负极性分数的用户视为负用户。</a:t>
            </a:r>
            <a:endParaRPr lang="en-US" altLang="zh-CN" dirty="0"/>
          </a:p>
          <a:p>
            <a:endParaRPr lang="en-US" altLang="zh-CN" dirty="0"/>
          </a:p>
          <a:p>
            <a:r>
              <a:rPr lang="zh-CN" altLang="en-US" dirty="0"/>
              <a:t>在大多数日子里，负极性的用户多于正极性的用户。</a:t>
            </a:r>
            <a:endParaRPr lang="en-US" altLang="zh-CN" dirty="0"/>
          </a:p>
        </p:txBody>
      </p:sp>
      <p:pic>
        <p:nvPicPr>
          <p:cNvPr id="3" name="图片 2">
            <a:extLst>
              <a:ext uri="{FF2B5EF4-FFF2-40B4-BE49-F238E27FC236}">
                <a16:creationId xmlns:a16="http://schemas.microsoft.com/office/drawing/2014/main" id="{B621B096-8743-422E-AAC0-C443211BC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043" y="1273949"/>
            <a:ext cx="7964692" cy="5112783"/>
          </a:xfrm>
          <a:prstGeom prst="rect">
            <a:avLst/>
          </a:prstGeom>
        </p:spPr>
      </p:pic>
    </p:spTree>
    <p:extLst>
      <p:ext uri="{BB962C8B-B14F-4D97-AF65-F5344CB8AC3E}">
        <p14:creationId xmlns:p14="http://schemas.microsoft.com/office/powerpoint/2010/main" val="235073224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p>
        </p:txBody>
      </p:sp>
      <p:sp>
        <p:nvSpPr>
          <p:cNvPr id="21" name="文本框 20">
            <a:extLst>
              <a:ext uri="{FF2B5EF4-FFF2-40B4-BE49-F238E27FC236}">
                <a16:creationId xmlns:a16="http://schemas.microsoft.com/office/drawing/2014/main" id="{18235003-01DD-45BB-8B73-37C9CAA5028C}"/>
              </a:ext>
            </a:extLst>
          </p:cNvPr>
          <p:cNvSpPr txBox="1"/>
          <p:nvPr/>
        </p:nvSpPr>
        <p:spPr>
          <a:xfrm>
            <a:off x="7695028" y="1386625"/>
            <a:ext cx="3344402" cy="3970318"/>
          </a:xfrm>
          <a:prstGeom prst="rect">
            <a:avLst/>
          </a:prstGeom>
          <a:noFill/>
        </p:spPr>
        <p:txBody>
          <a:bodyPr wrap="square" rtlCol="0">
            <a:spAutoFit/>
          </a:bodyPr>
          <a:lstStyle/>
          <a:p>
            <a:r>
              <a:rPr lang="zh-CN" altLang="en-US" dirty="0"/>
              <a:t>所有用户的平均极性曲线缓慢上升，但在史前阶段仍低于零。</a:t>
            </a:r>
            <a:endParaRPr lang="en-US" altLang="zh-CN" dirty="0"/>
          </a:p>
          <a:p>
            <a:endParaRPr lang="en-US" altLang="zh-CN" dirty="0"/>
          </a:p>
          <a:p>
            <a:r>
              <a:rPr lang="en-US" altLang="zh-CN" dirty="0"/>
              <a:t>1 </a:t>
            </a:r>
            <a:r>
              <a:rPr lang="zh-CN" altLang="en-US" dirty="0"/>
              <a:t>月 </a:t>
            </a:r>
            <a:r>
              <a:rPr lang="en-US" altLang="zh-CN" dirty="0"/>
              <a:t>12 </a:t>
            </a:r>
            <a:r>
              <a:rPr lang="zh-CN" altLang="en-US" dirty="0"/>
              <a:t>日之后，正用户曲线显著增加，从而导致平均极性得分为正。 </a:t>
            </a:r>
            <a:endParaRPr lang="en-US" altLang="zh-CN" dirty="0"/>
          </a:p>
          <a:p>
            <a:endParaRPr lang="en-US" altLang="zh-CN" dirty="0"/>
          </a:p>
          <a:p>
            <a:r>
              <a:rPr lang="zh-CN" altLang="en-US" dirty="0"/>
              <a:t>负面用户的平均分在史前阶段</a:t>
            </a:r>
            <a:endParaRPr lang="en-US" altLang="zh-CN" dirty="0"/>
          </a:p>
          <a:p>
            <a:r>
              <a:rPr lang="zh-CN" altLang="en-US" dirty="0"/>
              <a:t>稳定，</a:t>
            </a:r>
            <a:r>
              <a:rPr lang="en-US" altLang="zh-CN" dirty="0"/>
              <a:t>1</a:t>
            </a:r>
            <a:r>
              <a:rPr lang="zh-CN" altLang="en-US" dirty="0"/>
              <a:t>月</a:t>
            </a:r>
            <a:r>
              <a:rPr lang="en-US" altLang="zh-CN" dirty="0"/>
              <a:t>12</a:t>
            </a:r>
            <a:r>
              <a:rPr lang="zh-CN" altLang="en-US" dirty="0"/>
              <a:t>日之后缓慢下降。</a:t>
            </a:r>
            <a:endParaRPr lang="en-US" altLang="zh-CN" dirty="0"/>
          </a:p>
          <a:p>
            <a:endParaRPr lang="en-US" altLang="zh-CN" dirty="0"/>
          </a:p>
          <a:p>
            <a:r>
              <a:rPr lang="zh-CN" altLang="en-US" dirty="0"/>
              <a:t>总体来看，虽然正极性用户比例没有增加，但在</a:t>
            </a:r>
            <a:r>
              <a:rPr lang="en-US" altLang="zh-CN" dirty="0"/>
              <a:t>GameStop</a:t>
            </a:r>
            <a:r>
              <a:rPr lang="zh-CN" altLang="en-US" dirty="0"/>
              <a:t>短挤期间，正极性强度有明显提升。</a:t>
            </a:r>
            <a:endParaRPr lang="en-US" altLang="zh-CN" dirty="0"/>
          </a:p>
        </p:txBody>
      </p:sp>
      <p:pic>
        <p:nvPicPr>
          <p:cNvPr id="4" name="图片 3">
            <a:extLst>
              <a:ext uri="{FF2B5EF4-FFF2-40B4-BE49-F238E27FC236}">
                <a16:creationId xmlns:a16="http://schemas.microsoft.com/office/drawing/2014/main" id="{3EC47FD4-B64A-4548-AA86-7FD2DB5B62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82" y="1221658"/>
            <a:ext cx="6735115" cy="4667901"/>
          </a:xfrm>
          <a:prstGeom prst="rect">
            <a:avLst/>
          </a:prstGeom>
        </p:spPr>
      </p:pic>
      <p:sp>
        <p:nvSpPr>
          <p:cNvPr id="6" name="文本框 5">
            <a:extLst>
              <a:ext uri="{FF2B5EF4-FFF2-40B4-BE49-F238E27FC236}">
                <a16:creationId xmlns:a16="http://schemas.microsoft.com/office/drawing/2014/main" id="{9394632B-B64D-4114-86C6-1E543F6F84A1}"/>
              </a:ext>
            </a:extLst>
          </p:cNvPr>
          <p:cNvSpPr txBox="1"/>
          <p:nvPr/>
        </p:nvSpPr>
        <p:spPr>
          <a:xfrm>
            <a:off x="1927274" y="6133514"/>
            <a:ext cx="4656406" cy="381586"/>
          </a:xfrm>
          <a:prstGeom prst="rect">
            <a:avLst/>
          </a:prstGeom>
          <a:noFill/>
        </p:spPr>
        <p:txBody>
          <a:bodyPr wrap="square" rtlCol="0">
            <a:spAutoFit/>
          </a:bodyPr>
          <a:lstStyle/>
          <a:p>
            <a:r>
              <a:rPr lang="zh-CN" altLang="en-US" dirty="0"/>
              <a:t>所有用户的日平均极性得分曲线</a:t>
            </a:r>
          </a:p>
        </p:txBody>
      </p:sp>
    </p:spTree>
    <p:extLst>
      <p:ext uri="{BB962C8B-B14F-4D97-AF65-F5344CB8AC3E}">
        <p14:creationId xmlns:p14="http://schemas.microsoft.com/office/powerpoint/2010/main" val="27061755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p>
        </p:txBody>
      </p:sp>
      <p:sp>
        <p:nvSpPr>
          <p:cNvPr id="21" name="文本框 20">
            <a:extLst>
              <a:ext uri="{FF2B5EF4-FFF2-40B4-BE49-F238E27FC236}">
                <a16:creationId xmlns:a16="http://schemas.microsoft.com/office/drawing/2014/main" id="{18235003-01DD-45BB-8B73-37C9CAA5028C}"/>
              </a:ext>
            </a:extLst>
          </p:cNvPr>
          <p:cNvSpPr txBox="1"/>
          <p:nvPr/>
        </p:nvSpPr>
        <p:spPr>
          <a:xfrm>
            <a:off x="7695028" y="1386625"/>
            <a:ext cx="3344402" cy="3139321"/>
          </a:xfrm>
          <a:prstGeom prst="rect">
            <a:avLst/>
          </a:prstGeom>
          <a:noFill/>
        </p:spPr>
        <p:txBody>
          <a:bodyPr wrap="square" rtlCol="0">
            <a:spAutoFit/>
          </a:bodyPr>
          <a:lstStyle/>
          <a:p>
            <a:r>
              <a:rPr lang="zh-CN" altLang="en-US" dirty="0"/>
              <a:t>这里比较了有影响力用户和普通用户的情绪极性。</a:t>
            </a:r>
            <a:endParaRPr lang="en-US" altLang="zh-CN" dirty="0"/>
          </a:p>
          <a:p>
            <a:endParaRPr lang="en-US" altLang="zh-CN" dirty="0"/>
          </a:p>
          <a:p>
            <a:r>
              <a:rPr lang="zh-CN" altLang="en-US" dirty="0"/>
              <a:t>他们的情绪极性在 </a:t>
            </a:r>
            <a:r>
              <a:rPr lang="en-US" altLang="zh-CN" dirty="0"/>
              <a:t>1 </a:t>
            </a:r>
            <a:r>
              <a:rPr lang="zh-CN" altLang="en-US" dirty="0"/>
              <a:t>月 </a:t>
            </a:r>
            <a:r>
              <a:rPr lang="en-US" altLang="zh-CN" dirty="0"/>
              <a:t>18 </a:t>
            </a:r>
            <a:r>
              <a:rPr lang="zh-CN" altLang="en-US" dirty="0"/>
              <a:t>日之前没有显著差异；</a:t>
            </a:r>
            <a:endParaRPr lang="en-US" altLang="zh-CN" dirty="0"/>
          </a:p>
          <a:p>
            <a:endParaRPr lang="en-US" altLang="zh-CN" dirty="0"/>
          </a:p>
          <a:p>
            <a:r>
              <a:rPr lang="en-US" altLang="zh-CN" dirty="0"/>
              <a:t>1</a:t>
            </a:r>
            <a:r>
              <a:rPr lang="zh-CN" altLang="en-US" dirty="0"/>
              <a:t>月</a:t>
            </a:r>
            <a:r>
              <a:rPr lang="en-US" altLang="zh-CN" dirty="0"/>
              <a:t>18</a:t>
            </a:r>
            <a:r>
              <a:rPr lang="zh-CN" altLang="en-US" dirty="0"/>
              <a:t>日之后，</a:t>
            </a:r>
            <a:r>
              <a:rPr lang="zh-CN" altLang="en-US" dirty="0">
                <a:solidFill>
                  <a:srgbClr val="FF0000"/>
                </a:solidFill>
              </a:rPr>
              <a:t>普通用户的正极性得分高于有影响力的用户</a:t>
            </a:r>
            <a:r>
              <a:rPr lang="zh-CN" altLang="en-US" dirty="0"/>
              <a:t>，这表明普通用户对</a:t>
            </a:r>
            <a:r>
              <a:rPr lang="en-US" altLang="zh-CN" dirty="0"/>
              <a:t>GameStop</a:t>
            </a:r>
            <a:r>
              <a:rPr lang="zh-CN" altLang="en-US" dirty="0"/>
              <a:t>的股价在发展、高潮和消退阶段有更多的积极投资倾向。</a:t>
            </a:r>
            <a:endParaRPr lang="en-US" altLang="zh-CN" dirty="0"/>
          </a:p>
        </p:txBody>
      </p:sp>
      <p:pic>
        <p:nvPicPr>
          <p:cNvPr id="3" name="图片 2">
            <a:extLst>
              <a:ext uri="{FF2B5EF4-FFF2-40B4-BE49-F238E27FC236}">
                <a16:creationId xmlns:a16="http://schemas.microsoft.com/office/drawing/2014/main" id="{885B83B4-2578-4693-A46C-9476158190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848" y="933043"/>
            <a:ext cx="7087589" cy="4877481"/>
          </a:xfrm>
          <a:prstGeom prst="rect">
            <a:avLst/>
          </a:prstGeom>
        </p:spPr>
      </p:pic>
    </p:spTree>
    <p:extLst>
      <p:ext uri="{BB962C8B-B14F-4D97-AF65-F5344CB8AC3E}">
        <p14:creationId xmlns:p14="http://schemas.microsoft.com/office/powerpoint/2010/main" val="2852977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p>
        </p:txBody>
      </p:sp>
      <p:sp>
        <p:nvSpPr>
          <p:cNvPr id="21" name="文本框 20">
            <a:extLst>
              <a:ext uri="{FF2B5EF4-FFF2-40B4-BE49-F238E27FC236}">
                <a16:creationId xmlns:a16="http://schemas.microsoft.com/office/drawing/2014/main" id="{18235003-01DD-45BB-8B73-37C9CAA5028C}"/>
              </a:ext>
            </a:extLst>
          </p:cNvPr>
          <p:cNvSpPr txBox="1"/>
          <p:nvPr/>
        </p:nvSpPr>
        <p:spPr>
          <a:xfrm>
            <a:off x="7849772" y="1949333"/>
            <a:ext cx="3344402" cy="2031325"/>
          </a:xfrm>
          <a:prstGeom prst="rect">
            <a:avLst/>
          </a:prstGeom>
          <a:noFill/>
        </p:spPr>
        <p:txBody>
          <a:bodyPr wrap="square" rtlCol="0">
            <a:spAutoFit/>
          </a:bodyPr>
          <a:lstStyle/>
          <a:p>
            <a:r>
              <a:rPr lang="zh-CN" altLang="en-US" dirty="0"/>
              <a:t>之后还计算了具有负极性得分和正极性得分的社区的每日数量。 </a:t>
            </a:r>
            <a:endParaRPr lang="en-US" altLang="zh-CN" dirty="0"/>
          </a:p>
          <a:p>
            <a:endParaRPr lang="en-US" altLang="zh-CN" dirty="0"/>
          </a:p>
          <a:p>
            <a:r>
              <a:rPr lang="zh-CN" altLang="en-US" dirty="0"/>
              <a:t>可以发现，在大多数日子里，</a:t>
            </a:r>
            <a:r>
              <a:rPr lang="zh-CN" altLang="en-US" dirty="0">
                <a:solidFill>
                  <a:srgbClr val="FF0000"/>
                </a:solidFill>
              </a:rPr>
              <a:t>负社区的数量大于正社区</a:t>
            </a:r>
            <a:r>
              <a:rPr lang="zh-CN" altLang="en-US" dirty="0"/>
              <a:t>的数量。 </a:t>
            </a:r>
            <a:endParaRPr lang="en-US" altLang="zh-CN" dirty="0"/>
          </a:p>
        </p:txBody>
      </p:sp>
      <p:pic>
        <p:nvPicPr>
          <p:cNvPr id="4" name="图片 3">
            <a:extLst>
              <a:ext uri="{FF2B5EF4-FFF2-40B4-BE49-F238E27FC236}">
                <a16:creationId xmlns:a16="http://schemas.microsoft.com/office/drawing/2014/main" id="{2AE32BCB-35D4-4FFE-8E6C-411D98345B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280" y="1386625"/>
            <a:ext cx="6906589" cy="4544059"/>
          </a:xfrm>
          <a:prstGeom prst="rect">
            <a:avLst/>
          </a:prstGeom>
        </p:spPr>
      </p:pic>
    </p:spTree>
    <p:extLst>
      <p:ext uri="{BB962C8B-B14F-4D97-AF65-F5344CB8AC3E}">
        <p14:creationId xmlns:p14="http://schemas.microsoft.com/office/powerpoint/2010/main" val="418276152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328659" y="2434551"/>
            <a:ext cx="1951425" cy="772493"/>
            <a:chOff x="1721217" y="2859314"/>
            <a:chExt cx="1951425" cy="772493"/>
          </a:xfrm>
        </p:grpSpPr>
        <p:pic>
          <p:nvPicPr>
            <p:cNvPr id="10" name="图片 9"/>
            <p:cNvPicPr>
              <a:picLocks noChangeAspect="1"/>
            </p:cNvPicPr>
            <p:nvPr/>
          </p:nvPicPr>
          <p:blipFill>
            <a:blip r:embed="rId3"/>
            <a:stretch>
              <a:fillRect/>
            </a:stretch>
          </p:blipFill>
          <p:spPr>
            <a:xfrm>
              <a:off x="1721217" y="2859314"/>
              <a:ext cx="898173" cy="772493"/>
            </a:xfrm>
            <a:prstGeom prst="rect">
              <a:avLst/>
            </a:prstGeom>
          </p:spPr>
        </p:pic>
        <p:sp>
          <p:nvSpPr>
            <p:cNvPr id="13" name="文本框 12"/>
            <p:cNvSpPr txBox="1"/>
            <p:nvPr/>
          </p:nvSpPr>
          <p:spPr>
            <a:xfrm>
              <a:off x="2769831" y="3021223"/>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数据</a:t>
              </a:r>
            </a:p>
          </p:txBody>
        </p:sp>
      </p:grpSp>
      <p:grpSp>
        <p:nvGrpSpPr>
          <p:cNvPr id="40" name="组合 39"/>
          <p:cNvGrpSpPr/>
          <p:nvPr/>
        </p:nvGrpSpPr>
        <p:grpSpPr>
          <a:xfrm>
            <a:off x="1328659" y="1634708"/>
            <a:ext cx="4464935" cy="3385192"/>
            <a:chOff x="1490802" y="1140586"/>
            <a:chExt cx="4464935" cy="3385192"/>
          </a:xfrm>
        </p:grpSpPr>
        <p:grpSp>
          <p:nvGrpSpPr>
            <p:cNvPr id="8" name="组合 7"/>
            <p:cNvGrpSpPr/>
            <p:nvPr/>
          </p:nvGrpSpPr>
          <p:grpSpPr>
            <a:xfrm>
              <a:off x="1490802" y="1140586"/>
              <a:ext cx="1951426" cy="772493"/>
              <a:chOff x="1721217" y="2859314"/>
              <a:chExt cx="1951426" cy="772493"/>
            </a:xfrm>
          </p:grpSpPr>
          <p:pic>
            <p:nvPicPr>
              <p:cNvPr id="4" name="图片 3"/>
              <p:cNvPicPr>
                <a:picLocks noChangeAspect="1"/>
              </p:cNvPicPr>
              <p:nvPr/>
            </p:nvPicPr>
            <p:blipFill>
              <a:blip r:embed="rId3"/>
              <a:stretch>
                <a:fillRect/>
              </a:stretch>
            </p:blipFill>
            <p:spPr>
              <a:xfrm>
                <a:off x="1721217" y="2859314"/>
                <a:ext cx="898173" cy="772493"/>
              </a:xfrm>
              <a:prstGeom prst="rect">
                <a:avLst/>
              </a:prstGeom>
            </p:spPr>
          </p:pic>
          <p:sp>
            <p:nvSpPr>
              <p:cNvPr id="7" name="文本框 6"/>
              <p:cNvSpPr txBox="1"/>
              <p:nvPr/>
            </p:nvSpPr>
            <p:spPr>
              <a:xfrm>
                <a:off x="2769832" y="2904129"/>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介绍</a:t>
                </a:r>
              </a:p>
            </p:txBody>
          </p:sp>
        </p:grpSp>
        <p:grpSp>
          <p:nvGrpSpPr>
            <p:cNvPr id="14" name="组合 13"/>
            <p:cNvGrpSpPr/>
            <p:nvPr/>
          </p:nvGrpSpPr>
          <p:grpSpPr>
            <a:xfrm>
              <a:off x="1490802" y="2881163"/>
              <a:ext cx="1951426" cy="772493"/>
              <a:chOff x="1721217" y="2859314"/>
              <a:chExt cx="1951426" cy="772493"/>
            </a:xfrm>
          </p:grpSpPr>
          <p:pic>
            <p:nvPicPr>
              <p:cNvPr id="15" name="图片 14"/>
              <p:cNvPicPr>
                <a:picLocks noChangeAspect="1"/>
              </p:cNvPicPr>
              <p:nvPr/>
            </p:nvPicPr>
            <p:blipFill>
              <a:blip r:embed="rId3"/>
              <a:stretch>
                <a:fillRect/>
              </a:stretch>
            </p:blipFill>
            <p:spPr>
              <a:xfrm>
                <a:off x="1721217" y="2859314"/>
                <a:ext cx="898173" cy="772493"/>
              </a:xfrm>
              <a:prstGeom prst="rect">
                <a:avLst/>
              </a:prstGeom>
            </p:spPr>
          </p:pic>
          <p:sp>
            <p:nvSpPr>
              <p:cNvPr id="18" name="文本框 17"/>
              <p:cNvSpPr txBox="1"/>
              <p:nvPr/>
            </p:nvSpPr>
            <p:spPr>
              <a:xfrm>
                <a:off x="2769832" y="2904129"/>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方法</a:t>
                </a:r>
              </a:p>
            </p:txBody>
          </p:sp>
        </p:grpSp>
        <p:grpSp>
          <p:nvGrpSpPr>
            <p:cNvPr id="19" name="组合 18"/>
            <p:cNvGrpSpPr/>
            <p:nvPr/>
          </p:nvGrpSpPr>
          <p:grpSpPr>
            <a:xfrm>
              <a:off x="1490802" y="3753285"/>
              <a:ext cx="4464935" cy="772493"/>
              <a:chOff x="1721217" y="2859314"/>
              <a:chExt cx="4464935" cy="772493"/>
            </a:xfrm>
          </p:grpSpPr>
          <p:pic>
            <p:nvPicPr>
              <p:cNvPr id="20" name="图片 19"/>
              <p:cNvPicPr>
                <a:picLocks noChangeAspect="1"/>
              </p:cNvPicPr>
              <p:nvPr/>
            </p:nvPicPr>
            <p:blipFill>
              <a:blip r:embed="rId3"/>
              <a:stretch>
                <a:fillRect/>
              </a:stretch>
            </p:blipFill>
            <p:spPr>
              <a:xfrm>
                <a:off x="1721217" y="2859314"/>
                <a:ext cx="898173" cy="772493"/>
              </a:xfrm>
              <a:prstGeom prst="rect">
                <a:avLst/>
              </a:prstGeom>
            </p:spPr>
          </p:pic>
          <p:sp>
            <p:nvSpPr>
              <p:cNvPr id="23" name="文本框 22"/>
              <p:cNvSpPr txBox="1"/>
              <p:nvPr/>
            </p:nvSpPr>
            <p:spPr>
              <a:xfrm>
                <a:off x="2769832" y="2904129"/>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交互网络的拓扑特征</a:t>
                </a:r>
              </a:p>
            </p:txBody>
          </p:sp>
        </p:grpSp>
      </p:grpSp>
      <p:sp>
        <p:nvSpPr>
          <p:cNvPr id="24" name="矩形 23"/>
          <p:cNvSpPr/>
          <p:nvPr/>
        </p:nvSpPr>
        <p:spPr>
          <a:xfrm>
            <a:off x="3933190" y="281659"/>
            <a:ext cx="4325619" cy="76309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4000" b="1" dirty="0">
                <a:ea typeface="+mj-ea"/>
              </a:rPr>
              <a:t>目录</a:t>
            </a:r>
          </a:p>
        </p:txBody>
      </p:sp>
      <p:grpSp>
        <p:nvGrpSpPr>
          <p:cNvPr id="42" name="组合 41"/>
          <p:cNvGrpSpPr/>
          <p:nvPr/>
        </p:nvGrpSpPr>
        <p:grpSpPr>
          <a:xfrm>
            <a:off x="6325589" y="1682689"/>
            <a:ext cx="4905677" cy="3385192"/>
            <a:chOff x="1490802" y="1140586"/>
            <a:chExt cx="4905677" cy="3385192"/>
          </a:xfrm>
        </p:grpSpPr>
        <p:grpSp>
          <p:nvGrpSpPr>
            <p:cNvPr id="43" name="组合 42"/>
            <p:cNvGrpSpPr/>
            <p:nvPr/>
          </p:nvGrpSpPr>
          <p:grpSpPr>
            <a:xfrm>
              <a:off x="1490802" y="1140586"/>
              <a:ext cx="4105862" cy="772493"/>
              <a:chOff x="1721217" y="2859314"/>
              <a:chExt cx="4105862" cy="772493"/>
            </a:xfrm>
          </p:grpSpPr>
          <p:pic>
            <p:nvPicPr>
              <p:cNvPr id="50" name="图片 49"/>
              <p:cNvPicPr>
                <a:picLocks noChangeAspect="1"/>
              </p:cNvPicPr>
              <p:nvPr/>
            </p:nvPicPr>
            <p:blipFill>
              <a:blip r:embed="rId3"/>
              <a:stretch>
                <a:fillRect/>
              </a:stretch>
            </p:blipFill>
            <p:spPr>
              <a:xfrm>
                <a:off x="1721217" y="2859314"/>
                <a:ext cx="898173" cy="772493"/>
              </a:xfrm>
              <a:prstGeom prst="rect">
                <a:avLst/>
              </a:prstGeom>
            </p:spPr>
          </p:pic>
          <p:sp>
            <p:nvSpPr>
              <p:cNvPr id="51" name="文本框 50"/>
              <p:cNvSpPr txBox="1"/>
              <p:nvPr/>
            </p:nvSpPr>
            <p:spPr>
              <a:xfrm>
                <a:off x="2769832" y="2904129"/>
                <a:ext cx="30572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交互网络主题分析</a:t>
                </a:r>
              </a:p>
            </p:txBody>
          </p:sp>
        </p:grpSp>
        <p:grpSp>
          <p:nvGrpSpPr>
            <p:cNvPr id="44" name="组合 43"/>
            <p:cNvGrpSpPr/>
            <p:nvPr/>
          </p:nvGrpSpPr>
          <p:grpSpPr>
            <a:xfrm>
              <a:off x="1490802" y="2881163"/>
              <a:ext cx="4905677" cy="772493"/>
              <a:chOff x="1721217" y="2859314"/>
              <a:chExt cx="4905677" cy="772493"/>
            </a:xfrm>
          </p:grpSpPr>
          <p:pic>
            <p:nvPicPr>
              <p:cNvPr id="48" name="图片 47"/>
              <p:cNvPicPr>
                <a:picLocks noChangeAspect="1"/>
              </p:cNvPicPr>
              <p:nvPr/>
            </p:nvPicPr>
            <p:blipFill>
              <a:blip r:embed="rId3"/>
              <a:stretch>
                <a:fillRect/>
              </a:stretch>
            </p:blipFill>
            <p:spPr>
              <a:xfrm>
                <a:off x="1721217" y="2859314"/>
                <a:ext cx="898173" cy="772493"/>
              </a:xfrm>
              <a:prstGeom prst="rect">
                <a:avLst/>
              </a:prstGeom>
            </p:spPr>
          </p:pic>
          <p:sp>
            <p:nvSpPr>
              <p:cNvPr id="49" name="文本框 48"/>
              <p:cNvSpPr txBox="1"/>
              <p:nvPr/>
            </p:nvSpPr>
            <p:spPr>
              <a:xfrm>
                <a:off x="2718773" y="2901464"/>
                <a:ext cx="3908121"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 GAMESTOP</a:t>
                </a:r>
                <a:r>
                  <a:rPr lang="zh-CN" altLang="en-US" sz="2800" b="1" dirty="0">
                    <a:latin typeface="+mj-ea"/>
                    <a:ea typeface="+mj-ea"/>
                  </a:rPr>
                  <a:t>价格解释</a:t>
                </a:r>
              </a:p>
            </p:txBody>
          </p:sp>
        </p:grpSp>
        <p:grpSp>
          <p:nvGrpSpPr>
            <p:cNvPr id="45" name="组合 44"/>
            <p:cNvGrpSpPr/>
            <p:nvPr/>
          </p:nvGrpSpPr>
          <p:grpSpPr>
            <a:xfrm>
              <a:off x="1490802" y="3753285"/>
              <a:ext cx="2092103" cy="772493"/>
              <a:chOff x="1721217" y="2859314"/>
              <a:chExt cx="2092103" cy="772493"/>
            </a:xfrm>
          </p:grpSpPr>
          <p:pic>
            <p:nvPicPr>
              <p:cNvPr id="46" name="图片 45"/>
              <p:cNvPicPr>
                <a:picLocks noChangeAspect="1"/>
              </p:cNvPicPr>
              <p:nvPr/>
            </p:nvPicPr>
            <p:blipFill>
              <a:blip r:embed="rId3"/>
              <a:stretch>
                <a:fillRect/>
              </a:stretch>
            </p:blipFill>
            <p:spPr>
              <a:xfrm>
                <a:off x="1721217" y="2859314"/>
                <a:ext cx="898173" cy="772493"/>
              </a:xfrm>
              <a:prstGeom prst="rect">
                <a:avLst/>
              </a:prstGeom>
            </p:spPr>
          </p:pic>
          <p:sp>
            <p:nvSpPr>
              <p:cNvPr id="47" name="文本框 46"/>
              <p:cNvSpPr txBox="1"/>
              <p:nvPr/>
            </p:nvSpPr>
            <p:spPr>
              <a:xfrm>
                <a:off x="2910509" y="2888471"/>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结论</a:t>
                </a:r>
                <a:endParaRPr lang="en-US" altLang="zh-CN" sz="2800" b="1" dirty="0">
                  <a:latin typeface="+mj-ea"/>
                  <a:ea typeface="+mj-ea"/>
                </a:endParaRPr>
              </a:p>
            </p:txBody>
          </p:sp>
        </p:grpSp>
      </p:grpSp>
      <p:grpSp>
        <p:nvGrpSpPr>
          <p:cNvPr id="54" name="组合 53"/>
          <p:cNvGrpSpPr/>
          <p:nvPr/>
        </p:nvGrpSpPr>
        <p:grpSpPr>
          <a:xfrm>
            <a:off x="6351044" y="2551645"/>
            <a:ext cx="4464935" cy="772493"/>
            <a:chOff x="1721217" y="2859314"/>
            <a:chExt cx="4464935" cy="772493"/>
          </a:xfrm>
        </p:grpSpPr>
        <p:pic>
          <p:nvPicPr>
            <p:cNvPr id="55" name="图片 54"/>
            <p:cNvPicPr>
              <a:picLocks noChangeAspect="1"/>
            </p:cNvPicPr>
            <p:nvPr/>
          </p:nvPicPr>
          <p:blipFill>
            <a:blip r:embed="rId3"/>
            <a:stretch>
              <a:fillRect/>
            </a:stretch>
          </p:blipFill>
          <p:spPr>
            <a:xfrm>
              <a:off x="1721217" y="2859314"/>
              <a:ext cx="898173" cy="772493"/>
            </a:xfrm>
            <a:prstGeom prst="rect">
              <a:avLst/>
            </a:prstGeom>
          </p:spPr>
        </p:pic>
        <p:sp>
          <p:nvSpPr>
            <p:cNvPr id="56" name="文本框 55"/>
            <p:cNvSpPr txBox="1"/>
            <p:nvPr/>
          </p:nvSpPr>
          <p:spPr>
            <a:xfrm>
              <a:off x="2769832" y="2904129"/>
              <a:ext cx="3416320"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交互网络的情感分析</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par>
                          <p:cTn id="10" fill="hold">
                            <p:stCondLst>
                              <p:cond delay="500"/>
                            </p:stCondLst>
                            <p:childTnLst>
                              <p:par>
                                <p:cTn id="11" presetID="31"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par>
                          <p:cTn id="17" fill="hold">
                            <p:stCondLst>
                              <p:cond delay="1500"/>
                            </p:stCondLst>
                            <p:childTnLst>
                              <p:par>
                                <p:cTn id="18" presetID="31" presetClass="entr" presetSubtype="0" fill="hold" nodeType="afterEffect">
                                  <p:stCondLst>
                                    <p:cond delay="0"/>
                                  </p:stCondLst>
                                  <p:childTnLst>
                                    <p:set>
                                      <p:cBhvr>
                                        <p:cTn id="19" dur="1" fill="hold">
                                          <p:stCondLst>
                                            <p:cond delay="0"/>
                                          </p:stCondLst>
                                        </p:cTn>
                                        <p:tgtEl>
                                          <p:spTgt spid="54"/>
                                        </p:tgtEl>
                                        <p:attrNameLst>
                                          <p:attrName>style.visibility</p:attrName>
                                        </p:attrNameLst>
                                      </p:cBhvr>
                                      <p:to>
                                        <p:strVal val="visible"/>
                                      </p:to>
                                    </p:set>
                                    <p:anim calcmode="lin" valueType="num">
                                      <p:cBhvr>
                                        <p:cTn id="20" dur="1000" fill="hold"/>
                                        <p:tgtEl>
                                          <p:spTgt spid="54"/>
                                        </p:tgtEl>
                                        <p:attrNameLst>
                                          <p:attrName>ppt_w</p:attrName>
                                        </p:attrNameLst>
                                      </p:cBhvr>
                                      <p:tavLst>
                                        <p:tav tm="0">
                                          <p:val>
                                            <p:fltVal val="0"/>
                                          </p:val>
                                        </p:tav>
                                        <p:tav tm="100000">
                                          <p:val>
                                            <p:strVal val="#ppt_w"/>
                                          </p:val>
                                        </p:tav>
                                      </p:tavLst>
                                    </p:anim>
                                    <p:anim calcmode="lin" valueType="num">
                                      <p:cBhvr>
                                        <p:cTn id="21" dur="1000" fill="hold"/>
                                        <p:tgtEl>
                                          <p:spTgt spid="54"/>
                                        </p:tgtEl>
                                        <p:attrNameLst>
                                          <p:attrName>ppt_h</p:attrName>
                                        </p:attrNameLst>
                                      </p:cBhvr>
                                      <p:tavLst>
                                        <p:tav tm="0">
                                          <p:val>
                                            <p:fltVal val="0"/>
                                          </p:val>
                                        </p:tav>
                                        <p:tav tm="100000">
                                          <p:val>
                                            <p:strVal val="#ppt_h"/>
                                          </p:val>
                                        </p:tav>
                                      </p:tavLst>
                                    </p:anim>
                                    <p:anim calcmode="lin" valueType="num">
                                      <p:cBhvr>
                                        <p:cTn id="22" dur="1000" fill="hold"/>
                                        <p:tgtEl>
                                          <p:spTgt spid="54"/>
                                        </p:tgtEl>
                                        <p:attrNameLst>
                                          <p:attrName>style.rotation</p:attrName>
                                        </p:attrNameLst>
                                      </p:cBhvr>
                                      <p:tavLst>
                                        <p:tav tm="0">
                                          <p:val>
                                            <p:fltVal val="90"/>
                                          </p:val>
                                        </p:tav>
                                        <p:tav tm="100000">
                                          <p:val>
                                            <p:fltVal val="0"/>
                                          </p:val>
                                        </p:tav>
                                      </p:tavLst>
                                    </p:anim>
                                    <p:animEffect transition="in" filter="fade">
                                      <p:cBhvr>
                                        <p:cTn id="23"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p>
        </p:txBody>
      </p:sp>
      <p:sp>
        <p:nvSpPr>
          <p:cNvPr id="21" name="文本框 20">
            <a:extLst>
              <a:ext uri="{FF2B5EF4-FFF2-40B4-BE49-F238E27FC236}">
                <a16:creationId xmlns:a16="http://schemas.microsoft.com/office/drawing/2014/main" id="{18235003-01DD-45BB-8B73-37C9CAA5028C}"/>
              </a:ext>
            </a:extLst>
          </p:cNvPr>
          <p:cNvSpPr txBox="1"/>
          <p:nvPr/>
        </p:nvSpPr>
        <p:spPr>
          <a:xfrm>
            <a:off x="7202658" y="2238982"/>
            <a:ext cx="3344402" cy="2308324"/>
          </a:xfrm>
          <a:prstGeom prst="rect">
            <a:avLst/>
          </a:prstGeom>
          <a:noFill/>
        </p:spPr>
        <p:txBody>
          <a:bodyPr wrap="square" rtlCol="0">
            <a:spAutoFit/>
          </a:bodyPr>
          <a:lstStyle/>
          <a:p>
            <a:r>
              <a:rPr lang="zh-CN" altLang="en-US" dirty="0"/>
              <a:t>在得分为正的内容中实施</a:t>
            </a:r>
            <a:r>
              <a:rPr lang="en-US" altLang="zh-CN" dirty="0"/>
              <a:t>LDA</a:t>
            </a:r>
            <a:r>
              <a:rPr lang="zh-CN" altLang="en-US" dirty="0"/>
              <a:t>以获得积极的主题词。 同理，负面的话题词也从负分的内容中提取出来；</a:t>
            </a:r>
            <a:endParaRPr lang="en-US" altLang="zh-CN" dirty="0"/>
          </a:p>
          <a:p>
            <a:r>
              <a:rPr lang="zh-CN" altLang="en-US" dirty="0"/>
              <a:t> </a:t>
            </a:r>
            <a:endParaRPr lang="en-US" altLang="zh-CN" dirty="0"/>
          </a:p>
          <a:p>
            <a:endParaRPr lang="en-US" altLang="zh-CN" dirty="0"/>
          </a:p>
          <a:p>
            <a:r>
              <a:rPr lang="zh-CN" altLang="en-US" dirty="0"/>
              <a:t>一些主题词具有双重极性，比如买入、卖出和卖空等。</a:t>
            </a:r>
            <a:endParaRPr lang="en-US" altLang="zh-CN" dirty="0"/>
          </a:p>
        </p:txBody>
      </p:sp>
      <p:pic>
        <p:nvPicPr>
          <p:cNvPr id="3" name="图片 2">
            <a:extLst>
              <a:ext uri="{FF2B5EF4-FFF2-40B4-BE49-F238E27FC236}">
                <a16:creationId xmlns:a16="http://schemas.microsoft.com/office/drawing/2014/main" id="{FD89298A-5E54-44E0-A770-2FF209D4FA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982" y="1047750"/>
            <a:ext cx="5870698" cy="5439384"/>
          </a:xfrm>
          <a:prstGeom prst="rect">
            <a:avLst/>
          </a:prstGeom>
        </p:spPr>
      </p:pic>
    </p:spTree>
    <p:extLst>
      <p:ext uri="{BB962C8B-B14F-4D97-AF65-F5344CB8AC3E}">
        <p14:creationId xmlns:p14="http://schemas.microsoft.com/office/powerpoint/2010/main" val="364602514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830997"/>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endParaRPr lang="en-US" altLang="zh-CN" sz="2800" b="1" dirty="0">
              <a:latin typeface="+mj-ea"/>
              <a:ea typeface="+mj-ea"/>
            </a:endParaRPr>
          </a:p>
          <a:p>
            <a:pPr algn="ctr"/>
            <a:r>
              <a:rPr lang="zh-CN" altLang="en-US" sz="2000" b="1" dirty="0">
                <a:latin typeface="+mj-ea"/>
                <a:ea typeface="+mj-ea"/>
              </a:rPr>
              <a:t>情感同质性的演化分析</a:t>
            </a:r>
            <a:endParaRPr lang="en-US" altLang="zh-CN" sz="2000" b="1" dirty="0">
              <a:latin typeface="+mj-ea"/>
              <a:ea typeface="+mj-ea"/>
            </a:endParaRPr>
          </a:p>
        </p:txBody>
      </p:sp>
      <p:sp>
        <p:nvSpPr>
          <p:cNvPr id="2" name="文本框 1">
            <a:extLst>
              <a:ext uri="{FF2B5EF4-FFF2-40B4-BE49-F238E27FC236}">
                <a16:creationId xmlns:a16="http://schemas.microsoft.com/office/drawing/2014/main" id="{B88DE259-F3EA-4FA1-98DD-6F68F99FAE13}"/>
              </a:ext>
            </a:extLst>
          </p:cNvPr>
          <p:cNvSpPr txBox="1"/>
          <p:nvPr/>
        </p:nvSpPr>
        <p:spPr>
          <a:xfrm>
            <a:off x="4158632" y="1357099"/>
            <a:ext cx="8750105" cy="369332"/>
          </a:xfrm>
          <a:prstGeom prst="rect">
            <a:avLst/>
          </a:prstGeom>
          <a:noFill/>
        </p:spPr>
        <p:txBody>
          <a:bodyPr wrap="square" rtlCol="0">
            <a:spAutoFit/>
          </a:bodyPr>
          <a:lstStyle/>
          <a:p>
            <a:r>
              <a:rPr lang="zh-CN" altLang="en-US" dirty="0"/>
              <a:t>用户是否倾向于在 </a:t>
            </a:r>
            <a:r>
              <a:rPr lang="en-US" altLang="zh-CN" dirty="0"/>
              <a:t>GameStop </a:t>
            </a:r>
            <a:r>
              <a:rPr lang="zh-CN" altLang="en-US" dirty="0"/>
              <a:t>短暂挤压期间与具有相似 </a:t>
            </a:r>
            <a:r>
              <a:rPr lang="en-US" altLang="zh-CN" dirty="0"/>
              <a:t>SP </a:t>
            </a:r>
            <a:r>
              <a:rPr lang="zh-CN" altLang="en-US" dirty="0"/>
              <a:t>的相似人进行交互？</a:t>
            </a:r>
          </a:p>
        </p:txBody>
      </p:sp>
      <p:pic>
        <p:nvPicPr>
          <p:cNvPr id="9" name="图片 8">
            <a:extLst>
              <a:ext uri="{FF2B5EF4-FFF2-40B4-BE49-F238E27FC236}">
                <a16:creationId xmlns:a16="http://schemas.microsoft.com/office/drawing/2014/main" id="{C44CA76E-FACD-4A75-A3CE-2FF781694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575" y="1173897"/>
            <a:ext cx="3277057" cy="5106113"/>
          </a:xfrm>
          <a:prstGeom prst="rect">
            <a:avLst/>
          </a:prstGeom>
        </p:spPr>
      </p:pic>
      <p:pic>
        <p:nvPicPr>
          <p:cNvPr id="11" name="图片 10">
            <a:extLst>
              <a:ext uri="{FF2B5EF4-FFF2-40B4-BE49-F238E27FC236}">
                <a16:creationId xmlns:a16="http://schemas.microsoft.com/office/drawing/2014/main" id="{A686267C-7921-4221-B774-F98B6EFA18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36048" y="2992705"/>
            <a:ext cx="3519903" cy="457981"/>
          </a:xfrm>
          <a:prstGeom prst="rect">
            <a:avLst/>
          </a:prstGeom>
        </p:spPr>
      </p:pic>
      <p:sp>
        <p:nvSpPr>
          <p:cNvPr id="12" name="文本框 11">
            <a:extLst>
              <a:ext uri="{FF2B5EF4-FFF2-40B4-BE49-F238E27FC236}">
                <a16:creationId xmlns:a16="http://schemas.microsoft.com/office/drawing/2014/main" id="{9D5B270F-A51A-4B39-A1BF-8470BD8B2D6D}"/>
              </a:ext>
            </a:extLst>
          </p:cNvPr>
          <p:cNvSpPr txBox="1"/>
          <p:nvPr/>
        </p:nvSpPr>
        <p:spPr>
          <a:xfrm>
            <a:off x="4158632" y="1960135"/>
            <a:ext cx="7883313" cy="646331"/>
          </a:xfrm>
          <a:prstGeom prst="rect">
            <a:avLst/>
          </a:prstGeom>
          <a:noFill/>
        </p:spPr>
        <p:txBody>
          <a:bodyPr wrap="square" rtlCol="0">
            <a:spAutoFit/>
          </a:bodyPr>
          <a:lstStyle/>
          <a:p>
            <a:r>
              <a:rPr lang="zh-CN" altLang="en-US" dirty="0"/>
              <a:t>描述情感同质性的方法：将关注用户 </a:t>
            </a:r>
            <a:r>
              <a:rPr lang="en-US" altLang="zh-CN" dirty="0" err="1"/>
              <a:t>i</a:t>
            </a:r>
            <a:r>
              <a:rPr lang="en-US" altLang="zh-CN" dirty="0"/>
              <a:t> </a:t>
            </a:r>
            <a:r>
              <a:rPr lang="zh-CN" altLang="en-US" dirty="0"/>
              <a:t>的 </a:t>
            </a:r>
            <a:r>
              <a:rPr lang="en-US" altLang="zh-CN" dirty="0"/>
              <a:t>SP </a:t>
            </a:r>
            <a:r>
              <a:rPr lang="en-US" altLang="zh-CN" dirty="0" err="1"/>
              <a:t>si</a:t>
            </a:r>
            <a:r>
              <a:rPr lang="zh-CN" altLang="en-US" dirty="0"/>
              <a:t>（横轴）</a:t>
            </a:r>
            <a:r>
              <a:rPr lang="en-US" altLang="zh-CN" dirty="0"/>
              <a:t> </a:t>
            </a:r>
            <a:r>
              <a:rPr lang="zh-CN" altLang="en-US" dirty="0"/>
              <a:t>与他的邻居用户集 </a:t>
            </a:r>
            <a:r>
              <a:rPr lang="en-US" altLang="zh-CN" dirty="0"/>
              <a:t>Ni </a:t>
            </a:r>
            <a:r>
              <a:rPr lang="zh-CN" altLang="en-US" dirty="0"/>
              <a:t>的 </a:t>
            </a:r>
            <a:r>
              <a:rPr lang="en-US" altLang="zh-CN" dirty="0"/>
              <a:t>SP</a:t>
            </a:r>
            <a:r>
              <a:rPr lang="zh-CN" altLang="en-US" dirty="0"/>
              <a:t>（纵轴）</a:t>
            </a:r>
            <a:r>
              <a:rPr lang="en-US" altLang="zh-CN" dirty="0"/>
              <a:t> </a:t>
            </a:r>
            <a:r>
              <a:rPr lang="zh-CN" altLang="en-US" dirty="0"/>
              <a:t>进行比较</a:t>
            </a:r>
          </a:p>
        </p:txBody>
      </p:sp>
      <p:sp>
        <p:nvSpPr>
          <p:cNvPr id="13" name="文本框 12">
            <a:extLst>
              <a:ext uri="{FF2B5EF4-FFF2-40B4-BE49-F238E27FC236}">
                <a16:creationId xmlns:a16="http://schemas.microsoft.com/office/drawing/2014/main" id="{956E3E9E-42F9-451C-97D3-CFD3D9A28663}"/>
              </a:ext>
            </a:extLst>
          </p:cNvPr>
          <p:cNvSpPr txBox="1"/>
          <p:nvPr/>
        </p:nvSpPr>
        <p:spPr>
          <a:xfrm>
            <a:off x="4621981" y="3836925"/>
            <a:ext cx="6467940" cy="1754326"/>
          </a:xfrm>
          <a:prstGeom prst="rect">
            <a:avLst/>
          </a:prstGeom>
          <a:noFill/>
        </p:spPr>
        <p:txBody>
          <a:bodyPr wrap="square" rtlCol="0">
            <a:spAutoFit/>
          </a:bodyPr>
          <a:lstStyle/>
          <a:p>
            <a:r>
              <a:rPr lang="zh-CN" altLang="en-US" dirty="0"/>
              <a:t>在所有阶段，</a:t>
            </a:r>
            <a:r>
              <a:rPr lang="zh-CN" altLang="en-US" dirty="0">
                <a:solidFill>
                  <a:srgbClr val="FF0000"/>
                </a:solidFill>
              </a:rPr>
              <a:t>象限 </a:t>
            </a:r>
            <a:r>
              <a:rPr lang="en-US" altLang="zh-CN" dirty="0">
                <a:solidFill>
                  <a:srgbClr val="FF0000"/>
                </a:solidFill>
              </a:rPr>
              <a:t>I </a:t>
            </a:r>
            <a:r>
              <a:rPr lang="zh-CN" altLang="en-US" dirty="0">
                <a:solidFill>
                  <a:srgbClr val="FF0000"/>
                </a:solidFill>
              </a:rPr>
              <a:t>的点数都多于象限 </a:t>
            </a:r>
            <a:r>
              <a:rPr lang="en-US" altLang="zh-CN" dirty="0">
                <a:solidFill>
                  <a:srgbClr val="FF0000"/>
                </a:solidFill>
              </a:rPr>
              <a:t>IV</a:t>
            </a:r>
            <a:r>
              <a:rPr lang="zh-CN" altLang="en-US" dirty="0"/>
              <a:t>，即</a:t>
            </a:r>
            <a:r>
              <a:rPr lang="zh-CN" altLang="en-US" dirty="0">
                <a:solidFill>
                  <a:srgbClr val="FF0000"/>
                </a:solidFill>
              </a:rPr>
              <a:t>具有正极性得分的用户倾向于与具有正极性得分的其他用户进行交互</a:t>
            </a:r>
            <a:r>
              <a:rPr lang="zh-CN" altLang="en-US" dirty="0"/>
              <a:t>。而且，随着</a:t>
            </a:r>
            <a:r>
              <a:rPr lang="en-US" altLang="zh-CN" dirty="0"/>
              <a:t>GameStop</a:t>
            </a:r>
            <a:r>
              <a:rPr lang="zh-CN" altLang="en-US" dirty="0"/>
              <a:t>短期轧空的发展，这种现象更加明显。</a:t>
            </a:r>
            <a:endParaRPr lang="en-US" altLang="zh-CN" dirty="0"/>
          </a:p>
          <a:p>
            <a:endParaRPr lang="en-US" altLang="zh-CN" dirty="0"/>
          </a:p>
          <a:p>
            <a:r>
              <a:rPr lang="zh-CN" altLang="en-US" dirty="0"/>
              <a:t>相反，没有显著的负面情绪同质性，因为象限 </a:t>
            </a:r>
            <a:r>
              <a:rPr lang="en-US" altLang="zh-CN" dirty="0"/>
              <a:t>II </a:t>
            </a:r>
            <a:r>
              <a:rPr lang="zh-CN" altLang="en-US" dirty="0"/>
              <a:t>和象限 </a:t>
            </a:r>
            <a:r>
              <a:rPr lang="en-US" altLang="zh-CN" dirty="0"/>
              <a:t>III </a:t>
            </a:r>
            <a:r>
              <a:rPr lang="zh-CN" altLang="en-US" dirty="0"/>
              <a:t>在所有阶段具有大致相同的大小点。</a:t>
            </a:r>
          </a:p>
        </p:txBody>
      </p:sp>
    </p:spTree>
    <p:extLst>
      <p:ext uri="{BB962C8B-B14F-4D97-AF65-F5344CB8AC3E}">
        <p14:creationId xmlns:p14="http://schemas.microsoft.com/office/powerpoint/2010/main" val="33319235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8" fill="hold" grpId="1" nodeType="clickEffect">
                                  <p:stCondLst>
                                    <p:cond delay="0"/>
                                  </p:stCondLst>
                                  <p:childTnLst>
                                    <p:anim calcmode="lin" valueType="num">
                                      <p:cBhvr additive="base">
                                        <p:cTn id="18" dur="500"/>
                                        <p:tgtEl>
                                          <p:spTgt spid="2"/>
                                        </p:tgtEl>
                                        <p:attrNameLst>
                                          <p:attrName>ppt_x</p:attrName>
                                        </p:attrNameLst>
                                      </p:cBhvr>
                                      <p:tavLst>
                                        <p:tav tm="0">
                                          <p:val>
                                            <p:strVal val="ppt_x"/>
                                          </p:val>
                                        </p:tav>
                                        <p:tav tm="100000">
                                          <p:val>
                                            <p:strVal val="0-ppt_w/2"/>
                                          </p:val>
                                        </p:tav>
                                      </p:tavLst>
                                    </p:anim>
                                    <p:anim calcmode="lin" valueType="num">
                                      <p:cBhvr additive="base">
                                        <p:cTn id="19" dur="500"/>
                                        <p:tgtEl>
                                          <p:spTgt spid="2"/>
                                        </p:tgtEl>
                                        <p:attrNameLst>
                                          <p:attrName>ppt_y</p:attrName>
                                        </p:attrNameLst>
                                      </p:cBhvr>
                                      <p:tavLst>
                                        <p:tav tm="0">
                                          <p:val>
                                            <p:strVal val="ppt_y"/>
                                          </p:val>
                                        </p:tav>
                                        <p:tav tm="100000">
                                          <p:val>
                                            <p:strVal val="ppt_y"/>
                                          </p:val>
                                        </p:tav>
                                      </p:tavLst>
                                    </p:anim>
                                    <p:set>
                                      <p:cBhvr>
                                        <p:cTn id="20"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4794350" y="342900"/>
            <a:ext cx="3744936" cy="830997"/>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6 </a:t>
            </a:r>
            <a:r>
              <a:rPr lang="zh-CN" altLang="en-US" sz="2800" b="1" dirty="0">
                <a:latin typeface="+mj-ea"/>
                <a:ea typeface="+mj-ea"/>
              </a:rPr>
              <a:t>交互网络的情绪分析</a:t>
            </a:r>
            <a:endParaRPr lang="en-US" altLang="zh-CN" sz="2800" b="1" dirty="0">
              <a:latin typeface="+mj-ea"/>
              <a:ea typeface="+mj-ea"/>
            </a:endParaRPr>
          </a:p>
          <a:p>
            <a:pPr algn="ctr"/>
            <a:r>
              <a:rPr lang="zh-CN" altLang="en-US" sz="2000" b="1" dirty="0">
                <a:latin typeface="+mj-ea"/>
                <a:ea typeface="+mj-ea"/>
              </a:rPr>
              <a:t>情感异质性的演化分析</a:t>
            </a:r>
            <a:endParaRPr lang="en-US" altLang="zh-CN" sz="2000" b="1" dirty="0">
              <a:latin typeface="+mj-ea"/>
              <a:ea typeface="+mj-ea"/>
            </a:endParaRPr>
          </a:p>
        </p:txBody>
      </p:sp>
      <p:sp>
        <p:nvSpPr>
          <p:cNvPr id="12" name="文本框 11">
            <a:extLst>
              <a:ext uri="{FF2B5EF4-FFF2-40B4-BE49-F238E27FC236}">
                <a16:creationId xmlns:a16="http://schemas.microsoft.com/office/drawing/2014/main" id="{9D5B270F-A51A-4B39-A1BF-8470BD8B2D6D}"/>
              </a:ext>
            </a:extLst>
          </p:cNvPr>
          <p:cNvSpPr txBox="1"/>
          <p:nvPr/>
        </p:nvSpPr>
        <p:spPr>
          <a:xfrm>
            <a:off x="7154575" y="1377536"/>
            <a:ext cx="3212283" cy="369332"/>
          </a:xfrm>
          <a:prstGeom prst="rect">
            <a:avLst/>
          </a:prstGeom>
          <a:noFill/>
        </p:spPr>
        <p:txBody>
          <a:bodyPr wrap="square" rtlCol="0">
            <a:spAutoFit/>
          </a:bodyPr>
          <a:lstStyle/>
          <a:p>
            <a:r>
              <a:rPr lang="zh-CN" altLang="en-US" dirty="0"/>
              <a:t>将网络在时间 </a:t>
            </a:r>
            <a:r>
              <a:rPr lang="en-US" altLang="zh-CN" dirty="0"/>
              <a:t>t </a:t>
            </a:r>
            <a:r>
              <a:rPr lang="zh-CN" altLang="en-US" dirty="0"/>
              <a:t>的 </a:t>
            </a:r>
            <a:r>
              <a:rPr lang="en-US" altLang="zh-CN" dirty="0"/>
              <a:t>SD </a:t>
            </a:r>
            <a:r>
              <a:rPr lang="zh-CN" altLang="en-US" dirty="0"/>
              <a:t>定义为</a:t>
            </a:r>
          </a:p>
        </p:txBody>
      </p:sp>
      <p:sp>
        <p:nvSpPr>
          <p:cNvPr id="13" name="文本框 12">
            <a:extLst>
              <a:ext uri="{FF2B5EF4-FFF2-40B4-BE49-F238E27FC236}">
                <a16:creationId xmlns:a16="http://schemas.microsoft.com/office/drawing/2014/main" id="{956E3E9E-42F9-451C-97D3-CFD3D9A28663}"/>
              </a:ext>
            </a:extLst>
          </p:cNvPr>
          <p:cNvSpPr txBox="1"/>
          <p:nvPr/>
        </p:nvSpPr>
        <p:spPr>
          <a:xfrm>
            <a:off x="7154575" y="2702548"/>
            <a:ext cx="4135902" cy="1200329"/>
          </a:xfrm>
          <a:prstGeom prst="rect">
            <a:avLst/>
          </a:prstGeom>
          <a:noFill/>
        </p:spPr>
        <p:txBody>
          <a:bodyPr wrap="square" rtlCol="0">
            <a:spAutoFit/>
          </a:bodyPr>
          <a:lstStyle/>
          <a:p>
            <a:r>
              <a:rPr lang="en-US" altLang="zh-CN" dirty="0"/>
              <a:t>SD </a:t>
            </a:r>
            <a:r>
              <a:rPr lang="zh-CN" altLang="en-US" dirty="0"/>
              <a:t>呈波浪状增长，并且在 </a:t>
            </a:r>
            <a:r>
              <a:rPr lang="en-US" altLang="zh-CN" dirty="0"/>
              <a:t>1 </a:t>
            </a:r>
            <a:r>
              <a:rPr lang="zh-CN" altLang="en-US" dirty="0"/>
              <a:t>月 </a:t>
            </a:r>
            <a:r>
              <a:rPr lang="en-US" altLang="zh-CN" dirty="0"/>
              <a:t>7 </a:t>
            </a:r>
            <a:r>
              <a:rPr lang="zh-CN" altLang="en-US" dirty="0"/>
              <a:t>日之后上升速度有明显改善，这表明交互网络中相邻用户之间的 </a:t>
            </a:r>
            <a:r>
              <a:rPr lang="en-US" altLang="zh-CN" dirty="0"/>
              <a:t>SD </a:t>
            </a:r>
            <a:r>
              <a:rPr lang="zh-CN" altLang="en-US" dirty="0"/>
              <a:t>随着 </a:t>
            </a:r>
            <a:r>
              <a:rPr lang="en-US" altLang="zh-CN" dirty="0"/>
              <a:t>GameStop </a:t>
            </a:r>
            <a:r>
              <a:rPr lang="zh-CN" altLang="en-US" dirty="0"/>
              <a:t>短期轧空事件的发展而增加。</a:t>
            </a:r>
          </a:p>
        </p:txBody>
      </p:sp>
      <p:pic>
        <p:nvPicPr>
          <p:cNvPr id="4" name="图片 3">
            <a:extLst>
              <a:ext uri="{FF2B5EF4-FFF2-40B4-BE49-F238E27FC236}">
                <a16:creationId xmlns:a16="http://schemas.microsoft.com/office/drawing/2014/main" id="{24E05164-193C-432F-8AEF-5F09ED5B08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1293" y="1755606"/>
            <a:ext cx="2838846" cy="533474"/>
          </a:xfrm>
          <a:prstGeom prst="rect">
            <a:avLst/>
          </a:prstGeom>
        </p:spPr>
      </p:pic>
      <p:pic>
        <p:nvPicPr>
          <p:cNvPr id="7" name="图片 6">
            <a:extLst>
              <a:ext uri="{FF2B5EF4-FFF2-40B4-BE49-F238E27FC236}">
                <a16:creationId xmlns:a16="http://schemas.microsoft.com/office/drawing/2014/main" id="{651702C2-0564-498B-89C0-3EC11F0E64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4363" y="1755605"/>
            <a:ext cx="6530212" cy="4533867"/>
          </a:xfrm>
          <a:prstGeom prst="rect">
            <a:avLst/>
          </a:prstGeom>
        </p:spPr>
      </p:pic>
    </p:spTree>
    <p:extLst>
      <p:ext uri="{BB962C8B-B14F-4D97-AF65-F5344CB8AC3E}">
        <p14:creationId xmlns:p14="http://schemas.microsoft.com/office/powerpoint/2010/main" val="359687801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798231" y="433715"/>
            <a:ext cx="68576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 </a:t>
            </a:r>
            <a:r>
              <a:rPr lang="en-US" altLang="zh-CN" sz="2800" b="1" dirty="0">
                <a:latin typeface="+mj-ea"/>
                <a:ea typeface="+mj-ea"/>
              </a:rPr>
              <a:t>7 </a:t>
            </a:r>
            <a:r>
              <a:rPr lang="zh-CN" altLang="en-US" sz="2800" b="1" dirty="0">
                <a:latin typeface="+mj-ea"/>
                <a:ea typeface="+mj-ea"/>
              </a:rPr>
              <a:t>来自交互网络的 </a:t>
            </a:r>
            <a:r>
              <a:rPr lang="en-US" altLang="zh-CN" sz="2800" b="1" dirty="0">
                <a:latin typeface="+mj-ea"/>
                <a:ea typeface="+mj-ea"/>
              </a:rPr>
              <a:t>GAMESTOP </a:t>
            </a:r>
            <a:r>
              <a:rPr lang="zh-CN" altLang="en-US" sz="2800" b="1" dirty="0">
                <a:latin typeface="+mj-ea"/>
                <a:ea typeface="+mj-ea"/>
              </a:rPr>
              <a:t>价格解释</a:t>
            </a:r>
          </a:p>
        </p:txBody>
      </p:sp>
      <p:sp>
        <p:nvSpPr>
          <p:cNvPr id="2" name="文本框 1"/>
          <p:cNvSpPr txBox="1"/>
          <p:nvPr/>
        </p:nvSpPr>
        <p:spPr>
          <a:xfrm>
            <a:off x="0" y="1753201"/>
            <a:ext cx="7160456" cy="1015663"/>
          </a:xfrm>
          <a:prstGeom prst="rect">
            <a:avLst/>
          </a:prstGeom>
          <a:noFill/>
        </p:spPr>
        <p:txBody>
          <a:bodyPr wrap="square" rtlCol="0">
            <a:spAutoFit/>
          </a:bodyPr>
          <a:lstStyle/>
          <a:p>
            <a:r>
              <a:rPr lang="zh-CN" altLang="en-US" sz="2400" dirty="0"/>
              <a:t>               </a:t>
            </a:r>
            <a:r>
              <a:rPr lang="en-US" altLang="zh-CN" sz="2400" dirty="0"/>
              <a:t>3</a:t>
            </a:r>
            <a:r>
              <a:rPr lang="zh-CN" altLang="en-US" sz="2400" dirty="0"/>
              <a:t>个角度 </a:t>
            </a:r>
            <a:r>
              <a:rPr lang="en-US" altLang="zh-CN" sz="2400" dirty="0"/>
              <a:t>5</a:t>
            </a:r>
            <a:r>
              <a:rPr lang="zh-CN" altLang="en-US" sz="2400" dirty="0"/>
              <a:t>个解释变量：</a:t>
            </a:r>
            <a:endParaRPr lang="en-US" altLang="zh-CN" sz="2400" dirty="0"/>
          </a:p>
          <a:p>
            <a:endParaRPr lang="en-US" altLang="zh-CN" dirty="0"/>
          </a:p>
          <a:p>
            <a:r>
              <a:rPr lang="zh-CN" altLang="en-US" dirty="0"/>
              <a:t> </a:t>
            </a:r>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351848"/>
            <a:ext cx="6042913" cy="995100"/>
          </a:xfrm>
          <a:prstGeom prst="rect">
            <a:avLst/>
          </a:prstGeom>
        </p:spPr>
      </p:pic>
      <p:sp>
        <p:nvSpPr>
          <p:cNvPr id="19" name="文本框 18"/>
          <p:cNvSpPr txBox="1"/>
          <p:nvPr/>
        </p:nvSpPr>
        <p:spPr>
          <a:xfrm>
            <a:off x="1028411" y="3740927"/>
            <a:ext cx="7953811" cy="1754326"/>
          </a:xfrm>
          <a:prstGeom prst="rect">
            <a:avLst/>
          </a:prstGeom>
          <a:noFill/>
        </p:spPr>
        <p:txBody>
          <a:bodyPr wrap="square" rtlCol="0">
            <a:spAutoFit/>
          </a:bodyPr>
          <a:lstStyle/>
          <a:p>
            <a:r>
              <a:rPr lang="en-US" altLang="zh-CN" dirty="0"/>
              <a:t>SMA </a:t>
            </a:r>
            <a:r>
              <a:rPr lang="zh-CN" altLang="en-US" dirty="0"/>
              <a:t>：用交互网络在时间 </a:t>
            </a:r>
            <a:r>
              <a:rPr lang="en-US" altLang="zh-CN" dirty="0"/>
              <a:t>t </a:t>
            </a:r>
            <a:r>
              <a:rPr lang="zh-CN" altLang="en-US" dirty="0"/>
              <a:t>的边数表示。</a:t>
            </a:r>
            <a:endParaRPr lang="en-US" altLang="zh-CN" dirty="0"/>
          </a:p>
          <a:p>
            <a:r>
              <a:rPr lang="en-US" altLang="zh-CN" dirty="0"/>
              <a:t>DTP</a:t>
            </a:r>
            <a:r>
              <a:rPr lang="zh-CN" altLang="en-US" dirty="0"/>
              <a:t>（主导话题流行度）：衡量大多数人在时间</a:t>
            </a:r>
            <a:r>
              <a:rPr lang="en-US" altLang="zh-CN" dirty="0"/>
              <a:t>t</a:t>
            </a:r>
            <a:r>
              <a:rPr lang="zh-CN" altLang="en-US" dirty="0"/>
              <a:t>讨论的话题的关注程度。时间 </a:t>
            </a:r>
            <a:r>
              <a:rPr lang="en-US" altLang="zh-CN" dirty="0"/>
              <a:t>t </a:t>
            </a:r>
            <a:r>
              <a:rPr lang="zh-CN" altLang="en-US" dirty="0"/>
              <a:t>的 </a:t>
            </a:r>
            <a:r>
              <a:rPr lang="en-US" altLang="zh-CN" dirty="0"/>
              <a:t>DTP </a:t>
            </a:r>
            <a:r>
              <a:rPr lang="zh-CN" altLang="en-US" dirty="0"/>
              <a:t>定义为时间 </a:t>
            </a:r>
            <a:r>
              <a:rPr lang="en-US" altLang="zh-CN" dirty="0"/>
              <a:t>t </a:t>
            </a:r>
            <a:r>
              <a:rPr lang="zh-CN" altLang="en-US" dirty="0"/>
              <a:t>关注主导话题的用户的比例。</a:t>
            </a:r>
            <a:endParaRPr lang="en-US" altLang="zh-CN" dirty="0"/>
          </a:p>
          <a:p>
            <a:r>
              <a:rPr lang="en-US" altLang="zh-CN" dirty="0"/>
              <a:t>TC </a:t>
            </a:r>
            <a:r>
              <a:rPr lang="zh-CN" altLang="en-US" dirty="0"/>
              <a:t>：测量主题分散程度；</a:t>
            </a:r>
            <a:endParaRPr lang="en-US" altLang="zh-CN" dirty="0"/>
          </a:p>
          <a:p>
            <a:r>
              <a:rPr lang="en-US" altLang="zh-CN" dirty="0"/>
              <a:t>SP</a:t>
            </a:r>
            <a:r>
              <a:rPr lang="zh-CN" altLang="en-US" dirty="0"/>
              <a:t>：</a:t>
            </a:r>
            <a:r>
              <a:rPr lang="en-US" altLang="zh-CN" dirty="0"/>
              <a:t>t</a:t>
            </a:r>
            <a:r>
              <a:rPr lang="zh-CN" altLang="en-US" dirty="0"/>
              <a:t>时刻</a:t>
            </a:r>
            <a:r>
              <a:rPr lang="en-US" altLang="zh-CN" dirty="0"/>
              <a:t>r/WSB</a:t>
            </a:r>
            <a:r>
              <a:rPr lang="zh-CN" altLang="en-US" dirty="0"/>
              <a:t>上所有用户的平均值，刻画了整个社交论坛的情绪趋势。</a:t>
            </a:r>
            <a:endParaRPr lang="en-US" altLang="zh-CN" dirty="0"/>
          </a:p>
          <a:p>
            <a:r>
              <a:rPr lang="en-US" altLang="zh-CN" dirty="0"/>
              <a:t>SD </a:t>
            </a:r>
            <a:r>
              <a:rPr lang="zh-CN" altLang="en-US" dirty="0"/>
              <a:t>：衡量交互网络在时间 </a:t>
            </a:r>
            <a:r>
              <a:rPr lang="en-US" altLang="zh-CN" dirty="0"/>
              <a:t>t </a:t>
            </a:r>
            <a:r>
              <a:rPr lang="zh-CN" altLang="en-US" dirty="0"/>
              <a:t>的情绪分散程度</a:t>
            </a:r>
          </a:p>
        </p:txBody>
      </p:sp>
      <p:sp>
        <p:nvSpPr>
          <p:cNvPr id="3" name="文本框 2">
            <a:extLst>
              <a:ext uri="{FF2B5EF4-FFF2-40B4-BE49-F238E27FC236}">
                <a16:creationId xmlns:a16="http://schemas.microsoft.com/office/drawing/2014/main" id="{909FF5E9-F839-47D9-82B7-1F26360D63A9}"/>
              </a:ext>
            </a:extLst>
          </p:cNvPr>
          <p:cNvSpPr txBox="1"/>
          <p:nvPr/>
        </p:nvSpPr>
        <p:spPr>
          <a:xfrm>
            <a:off x="6710290" y="1467333"/>
            <a:ext cx="4543864" cy="1477328"/>
          </a:xfrm>
          <a:prstGeom prst="rect">
            <a:avLst/>
          </a:prstGeom>
          <a:noFill/>
        </p:spPr>
        <p:txBody>
          <a:bodyPr wrap="square" rtlCol="0">
            <a:spAutoFit/>
          </a:bodyPr>
          <a:lstStyle/>
          <a:p>
            <a:r>
              <a:rPr lang="zh-CN" altLang="en-US" dirty="0"/>
              <a:t>数据范围：</a:t>
            </a:r>
            <a:endParaRPr lang="en-US" altLang="zh-CN" dirty="0"/>
          </a:p>
          <a:p>
            <a:endParaRPr lang="en-US" altLang="zh-CN" dirty="0"/>
          </a:p>
          <a:p>
            <a:r>
              <a:rPr lang="en-US" altLang="zh-CN" dirty="0"/>
              <a:t>1 </a:t>
            </a:r>
            <a:r>
              <a:rPr lang="zh-CN" altLang="en-US" dirty="0"/>
              <a:t>月 </a:t>
            </a:r>
            <a:r>
              <a:rPr lang="en-US" altLang="zh-CN" dirty="0"/>
              <a:t>12 </a:t>
            </a:r>
            <a:r>
              <a:rPr lang="zh-CN" altLang="en-US" dirty="0"/>
              <a:t>日至 </a:t>
            </a:r>
            <a:r>
              <a:rPr lang="en-US" altLang="zh-CN" dirty="0"/>
              <a:t>2 </a:t>
            </a:r>
            <a:r>
              <a:rPr lang="zh-CN" altLang="en-US" dirty="0"/>
              <a:t>月 </a:t>
            </a:r>
            <a:r>
              <a:rPr lang="en-US" altLang="zh-CN" dirty="0"/>
              <a:t>3 </a:t>
            </a:r>
            <a:r>
              <a:rPr lang="zh-CN" altLang="en-US" dirty="0"/>
              <a:t>日的 </a:t>
            </a:r>
            <a:r>
              <a:rPr lang="en-US" altLang="zh-CN" dirty="0"/>
              <a:t>15 </a:t>
            </a:r>
            <a:r>
              <a:rPr lang="zh-CN" altLang="en-US" dirty="0"/>
              <a:t>分钟粒度的股票价格。五个解释变量在 </a:t>
            </a:r>
            <a:r>
              <a:rPr lang="en-US" altLang="zh-CN" dirty="0"/>
              <a:t>15 </a:t>
            </a:r>
            <a:r>
              <a:rPr lang="zh-CN" altLang="en-US" dirty="0"/>
              <a:t>分钟水平上重新计算。</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798231" y="433715"/>
            <a:ext cx="6857647"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 </a:t>
            </a:r>
            <a:r>
              <a:rPr lang="en-US" altLang="zh-CN" sz="2800" b="1" dirty="0">
                <a:latin typeface="+mj-ea"/>
                <a:ea typeface="+mj-ea"/>
              </a:rPr>
              <a:t>7 </a:t>
            </a:r>
            <a:r>
              <a:rPr lang="zh-CN" altLang="en-US" sz="2800" b="1" dirty="0">
                <a:latin typeface="+mj-ea"/>
                <a:ea typeface="+mj-ea"/>
              </a:rPr>
              <a:t>来自交互网络的 </a:t>
            </a:r>
            <a:r>
              <a:rPr lang="en-US" altLang="zh-CN" sz="2800" b="1" dirty="0">
                <a:latin typeface="+mj-ea"/>
                <a:ea typeface="+mj-ea"/>
              </a:rPr>
              <a:t>GAMESTOP </a:t>
            </a:r>
            <a:r>
              <a:rPr lang="zh-CN" altLang="en-US" sz="2800" b="1" dirty="0">
                <a:latin typeface="+mj-ea"/>
                <a:ea typeface="+mj-ea"/>
              </a:rPr>
              <a:t>价格解释</a:t>
            </a:r>
          </a:p>
        </p:txBody>
      </p:sp>
      <p:sp>
        <p:nvSpPr>
          <p:cNvPr id="19" name="文本框 18"/>
          <p:cNvSpPr txBox="1"/>
          <p:nvPr/>
        </p:nvSpPr>
        <p:spPr>
          <a:xfrm>
            <a:off x="785412" y="2056340"/>
            <a:ext cx="4602514" cy="4247317"/>
          </a:xfrm>
          <a:prstGeom prst="rect">
            <a:avLst/>
          </a:prstGeom>
          <a:noFill/>
        </p:spPr>
        <p:txBody>
          <a:bodyPr wrap="square" rtlCol="0">
            <a:spAutoFit/>
          </a:bodyPr>
          <a:lstStyle/>
          <a:p>
            <a:r>
              <a:rPr lang="en-US" altLang="zh-CN" dirty="0"/>
              <a:t>R2 </a:t>
            </a:r>
            <a:r>
              <a:rPr lang="zh-CN" altLang="en-US" dirty="0"/>
              <a:t>和 </a:t>
            </a:r>
            <a:r>
              <a:rPr lang="en-US" altLang="zh-CN" dirty="0"/>
              <a:t>F </a:t>
            </a:r>
            <a:r>
              <a:rPr lang="zh-CN" altLang="en-US" dirty="0"/>
              <a:t>统计量表明，模型充分描述了 </a:t>
            </a:r>
            <a:r>
              <a:rPr lang="en-US" altLang="zh-CN" dirty="0"/>
              <a:t>GameStop </a:t>
            </a:r>
            <a:r>
              <a:rPr lang="zh-CN" altLang="en-US" dirty="0"/>
              <a:t>在样本期间的股价。</a:t>
            </a:r>
            <a:endParaRPr lang="en-US" altLang="zh-CN" dirty="0"/>
          </a:p>
          <a:p>
            <a:endParaRPr lang="en-US" altLang="zh-CN" dirty="0"/>
          </a:p>
          <a:p>
            <a:r>
              <a:rPr lang="en-US" altLang="zh-CN" dirty="0"/>
              <a:t>SMA</a:t>
            </a:r>
            <a:r>
              <a:rPr lang="zh-CN" altLang="en-US" dirty="0"/>
              <a:t>、</a:t>
            </a:r>
            <a:r>
              <a:rPr lang="en-US" altLang="zh-CN" dirty="0"/>
              <a:t>DTP</a:t>
            </a:r>
            <a:r>
              <a:rPr lang="zh-CN" altLang="en-US" dirty="0"/>
              <a:t>、</a:t>
            </a:r>
            <a:r>
              <a:rPr lang="en-US" altLang="zh-CN" dirty="0"/>
              <a:t>TC</a:t>
            </a:r>
            <a:r>
              <a:rPr lang="zh-CN" altLang="en-US" dirty="0"/>
              <a:t>和</a:t>
            </a:r>
            <a:r>
              <a:rPr lang="en-US" altLang="zh-CN" dirty="0"/>
              <a:t>SP</a:t>
            </a:r>
            <a:r>
              <a:rPr lang="zh-CN" altLang="en-US" dirty="0"/>
              <a:t>的系数为正且显著。因此，用户互动越多，主导话题越热，所讨论话题的凝聚力越高，投资情绪越积极，未来</a:t>
            </a:r>
            <a:r>
              <a:rPr lang="en-US" altLang="zh-CN" dirty="0"/>
              <a:t>15</a:t>
            </a:r>
            <a:r>
              <a:rPr lang="zh-CN" altLang="en-US" dirty="0"/>
              <a:t>分钟股价越高。</a:t>
            </a:r>
            <a:endParaRPr lang="en-US" altLang="zh-CN" dirty="0"/>
          </a:p>
          <a:p>
            <a:endParaRPr lang="en-US" altLang="zh-CN" dirty="0"/>
          </a:p>
          <a:p>
            <a:r>
              <a:rPr lang="en-US" altLang="zh-CN" dirty="0"/>
              <a:t>SD </a:t>
            </a:r>
            <a:r>
              <a:rPr lang="zh-CN" altLang="en-US" dirty="0"/>
              <a:t>的系数为负且显著，表明 </a:t>
            </a:r>
            <a:r>
              <a:rPr lang="en-US" altLang="zh-CN" dirty="0"/>
              <a:t>r/WSB </a:t>
            </a:r>
            <a:r>
              <a:rPr lang="zh-CN" altLang="en-US" dirty="0"/>
              <a:t>上用户之间的 </a:t>
            </a:r>
            <a:r>
              <a:rPr lang="en-US" altLang="zh-CN" dirty="0"/>
              <a:t>SD </a:t>
            </a:r>
            <a:r>
              <a:rPr lang="zh-CN" altLang="en-US" dirty="0"/>
              <a:t>越多，接下来 </a:t>
            </a:r>
            <a:r>
              <a:rPr lang="en-US" altLang="zh-CN" dirty="0"/>
              <a:t>15 </a:t>
            </a:r>
            <a:r>
              <a:rPr lang="zh-CN" altLang="en-US" dirty="0"/>
              <a:t>分钟的股价越低。</a:t>
            </a:r>
            <a:endParaRPr lang="en-US" altLang="zh-CN" dirty="0"/>
          </a:p>
          <a:p>
            <a:endParaRPr lang="en-US" altLang="zh-CN" dirty="0"/>
          </a:p>
          <a:p>
            <a:r>
              <a:rPr lang="zh-CN" altLang="en-US" dirty="0"/>
              <a:t>右图分别是主要话题流行度、</a:t>
            </a:r>
            <a:r>
              <a:rPr lang="en-US" altLang="zh-CN" dirty="0"/>
              <a:t>TC</a:t>
            </a:r>
            <a:r>
              <a:rPr lang="zh-CN" altLang="en-US" dirty="0"/>
              <a:t>、</a:t>
            </a:r>
            <a:r>
              <a:rPr lang="en-US" altLang="zh-CN" dirty="0"/>
              <a:t>SP</a:t>
            </a:r>
            <a:r>
              <a:rPr lang="zh-CN" altLang="en-US" dirty="0"/>
              <a:t>、</a:t>
            </a:r>
            <a:r>
              <a:rPr lang="en-US" altLang="zh-CN" dirty="0"/>
              <a:t>SD</a:t>
            </a:r>
            <a:r>
              <a:rPr lang="zh-CN" altLang="en-US" dirty="0"/>
              <a:t>和</a:t>
            </a:r>
            <a:r>
              <a:rPr lang="en-US" altLang="zh-CN" dirty="0"/>
              <a:t>SMA</a:t>
            </a:r>
            <a:r>
              <a:rPr lang="zh-CN" altLang="en-US"/>
              <a:t>与收盘价的拟合情况、最后一个是收盘价的预测。</a:t>
            </a:r>
            <a:endParaRPr lang="en-US" altLang="zh-CN" dirty="0"/>
          </a:p>
        </p:txBody>
      </p:sp>
      <p:pic>
        <p:nvPicPr>
          <p:cNvPr id="4" name="图片 3">
            <a:extLst>
              <a:ext uri="{FF2B5EF4-FFF2-40B4-BE49-F238E27FC236}">
                <a16:creationId xmlns:a16="http://schemas.microsoft.com/office/drawing/2014/main" id="{A5EB6EF9-95C9-4298-B3F0-EDD3444F2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529" y="1753201"/>
            <a:ext cx="6535062" cy="4001058"/>
          </a:xfrm>
          <a:prstGeom prst="rect">
            <a:avLst/>
          </a:prstGeom>
        </p:spPr>
      </p:pic>
    </p:spTree>
    <p:extLst>
      <p:ext uri="{BB962C8B-B14F-4D97-AF65-F5344CB8AC3E}">
        <p14:creationId xmlns:p14="http://schemas.microsoft.com/office/powerpoint/2010/main" val="7579048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749800" y="2294681"/>
            <a:ext cx="2692400" cy="2879500"/>
          </a:xfrm>
          <a:prstGeom prst="rect">
            <a:avLst/>
          </a:prstGeom>
        </p:spPr>
      </p:pic>
      <p:pic>
        <p:nvPicPr>
          <p:cNvPr id="3" name="图片 2"/>
          <p:cNvPicPr>
            <a:picLocks noChangeAspect="1"/>
          </p:cNvPicPr>
          <p:nvPr/>
        </p:nvPicPr>
        <p:blipFill>
          <a:blip r:embed="rId4"/>
          <a:stretch>
            <a:fillRect/>
          </a:stretch>
        </p:blipFill>
        <p:spPr>
          <a:xfrm>
            <a:off x="293043" y="342900"/>
            <a:ext cx="1916757" cy="704850"/>
          </a:xfrm>
          <a:prstGeom prst="rect">
            <a:avLst/>
          </a:prstGeom>
        </p:spPr>
      </p:pic>
      <p:sp>
        <p:nvSpPr>
          <p:cNvPr id="6" name="文本框 5"/>
          <p:cNvSpPr txBox="1"/>
          <p:nvPr/>
        </p:nvSpPr>
        <p:spPr>
          <a:xfrm>
            <a:off x="4874351" y="433715"/>
            <a:ext cx="2443298"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8 conclusion</a:t>
            </a:r>
            <a:endParaRPr lang="zh-CN" altLang="en-US" sz="2800" b="1" dirty="0">
              <a:latin typeface="+mj-ea"/>
              <a:ea typeface="+mj-ea"/>
            </a:endParaRPr>
          </a:p>
        </p:txBody>
      </p:sp>
      <p:sp>
        <p:nvSpPr>
          <p:cNvPr id="8" name="矩形 7"/>
          <p:cNvSpPr/>
          <p:nvPr/>
        </p:nvSpPr>
        <p:spPr>
          <a:xfrm>
            <a:off x="934171" y="1901078"/>
            <a:ext cx="3457574" cy="20647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latin typeface="+mj-ea"/>
                <a:ea typeface="+mj-ea"/>
              </a:rPr>
              <a:t>拓扑结构</a:t>
            </a:r>
            <a:r>
              <a:rPr lang="zh-CN" altLang="en-US" sz="1400" dirty="0">
                <a:latin typeface="+mj-ea"/>
                <a:ea typeface="+mj-ea"/>
              </a:rPr>
              <a:t>：</a:t>
            </a:r>
            <a:endParaRPr lang="en-US" altLang="zh-CN" sz="1400" dirty="0">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1400" dirty="0">
                <a:latin typeface="+mj-ea"/>
                <a:ea typeface="+mj-ea"/>
              </a:rPr>
              <a:t>用户的集体行为倾向于在</a:t>
            </a:r>
            <a:r>
              <a:rPr lang="en-US" altLang="zh-CN" sz="1400" dirty="0">
                <a:latin typeface="+mj-ea"/>
                <a:ea typeface="+mj-ea"/>
              </a:rPr>
              <a:t>r/WSB</a:t>
            </a:r>
            <a:r>
              <a:rPr lang="zh-CN" altLang="en-US" sz="1400" dirty="0">
                <a:latin typeface="+mj-ea"/>
                <a:ea typeface="+mj-ea"/>
              </a:rPr>
              <a:t>上形成</a:t>
            </a:r>
            <a:r>
              <a:rPr lang="zh-CN" altLang="en-US" sz="1400" dirty="0">
                <a:solidFill>
                  <a:srgbClr val="FF0000"/>
                </a:solidFill>
                <a:latin typeface="+mj-ea"/>
                <a:ea typeface="+mj-ea"/>
              </a:rPr>
              <a:t>交互网络，具有传输和促进投资信息传播的拓扑结构优势</a:t>
            </a:r>
            <a:r>
              <a:rPr lang="zh-CN" altLang="en-US" sz="1400" dirty="0">
                <a:latin typeface="+mj-ea"/>
                <a:ea typeface="+mj-ea"/>
              </a:rPr>
              <a:t>。并且随着股价的飙升，交互网络向</a:t>
            </a:r>
            <a:r>
              <a:rPr lang="zh-CN" altLang="en-US" sz="1400" dirty="0">
                <a:solidFill>
                  <a:srgbClr val="FF0000"/>
                </a:solidFill>
                <a:latin typeface="+mj-ea"/>
                <a:ea typeface="+mj-ea"/>
              </a:rPr>
              <a:t>小型网络</a:t>
            </a:r>
            <a:r>
              <a:rPr lang="zh-CN" altLang="en-US" sz="1400" dirty="0">
                <a:latin typeface="+mj-ea"/>
                <a:ea typeface="+mj-ea"/>
              </a:rPr>
              <a:t>演进，同时保持稳健的</a:t>
            </a:r>
            <a:r>
              <a:rPr lang="zh-CN" altLang="en-US" sz="1400" dirty="0">
                <a:solidFill>
                  <a:srgbClr val="FF0000"/>
                </a:solidFill>
                <a:latin typeface="+mj-ea"/>
                <a:ea typeface="+mj-ea"/>
              </a:rPr>
              <a:t>无标度属性</a:t>
            </a:r>
            <a:r>
              <a:rPr lang="zh-CN" altLang="en-US" sz="1400" dirty="0">
                <a:latin typeface="+mj-ea"/>
                <a:ea typeface="+mj-ea"/>
              </a:rPr>
              <a:t>。</a:t>
            </a:r>
          </a:p>
        </p:txBody>
      </p:sp>
      <p:sp>
        <p:nvSpPr>
          <p:cNvPr id="11" name="矩形 10"/>
          <p:cNvSpPr/>
          <p:nvPr/>
        </p:nvSpPr>
        <p:spPr>
          <a:xfrm>
            <a:off x="934171" y="4177154"/>
            <a:ext cx="2969343" cy="2064796"/>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latin typeface="+mj-ea"/>
                <a:ea typeface="+mj-ea"/>
              </a:rPr>
              <a:t>对于情绪的演变</a:t>
            </a:r>
            <a:endParaRPr lang="en-US" altLang="zh-CN" sz="1400" b="1" dirty="0">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1400" dirty="0">
                <a:latin typeface="+mj-ea"/>
                <a:ea typeface="+mj-ea"/>
              </a:rPr>
              <a:t>集体</a:t>
            </a:r>
            <a:r>
              <a:rPr lang="en-US" altLang="zh-CN" sz="1400" dirty="0">
                <a:latin typeface="+mj-ea"/>
                <a:ea typeface="+mj-ea"/>
              </a:rPr>
              <a:t>SP</a:t>
            </a:r>
            <a:r>
              <a:rPr lang="zh-CN" altLang="en-US" sz="1400" dirty="0">
                <a:latin typeface="+mj-ea"/>
                <a:ea typeface="+mj-ea"/>
              </a:rPr>
              <a:t>随着</a:t>
            </a:r>
            <a:r>
              <a:rPr lang="en-US" altLang="zh-CN" sz="1400" dirty="0">
                <a:latin typeface="+mj-ea"/>
                <a:ea typeface="+mj-ea"/>
              </a:rPr>
              <a:t>GameStop</a:t>
            </a:r>
            <a:r>
              <a:rPr lang="zh-CN" altLang="en-US" sz="1400" dirty="0">
                <a:latin typeface="+mj-ea"/>
                <a:ea typeface="+mj-ea"/>
              </a:rPr>
              <a:t>轧空的发展缓慢地向正方向增加，但更多的用户在大多数日子倾向于持有负极性，</a:t>
            </a:r>
            <a:r>
              <a:rPr lang="zh-CN" altLang="en-US" sz="1400" dirty="0">
                <a:solidFill>
                  <a:srgbClr val="FF0000"/>
                </a:solidFill>
                <a:latin typeface="+mj-ea"/>
                <a:ea typeface="+mj-ea"/>
              </a:rPr>
              <a:t>情绪同质性和分歧性变得更多</a:t>
            </a:r>
            <a:r>
              <a:rPr lang="zh-CN" altLang="en-US" sz="1400" dirty="0">
                <a:latin typeface="+mj-ea"/>
                <a:ea typeface="+mj-ea"/>
              </a:rPr>
              <a:t>并且更有意义。</a:t>
            </a:r>
          </a:p>
        </p:txBody>
      </p:sp>
      <p:sp>
        <p:nvSpPr>
          <p:cNvPr id="14" name="矩形 13"/>
          <p:cNvSpPr/>
          <p:nvPr/>
        </p:nvSpPr>
        <p:spPr>
          <a:xfrm>
            <a:off x="7800254" y="1959190"/>
            <a:ext cx="2969343" cy="2064796"/>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mj-ea"/>
                <a:ea typeface="+mj-ea"/>
              </a:rPr>
              <a:t>讨论话题的演变</a:t>
            </a:r>
            <a:endParaRPr lang="en-US" altLang="zh-CN" sz="1400" b="1" dirty="0">
              <a:latin typeface="+mj-ea"/>
              <a:ea typeface="+mj-ea"/>
            </a:endParaRPr>
          </a:p>
          <a:p>
            <a:pPr>
              <a:lnSpc>
                <a:spcPct val="120000"/>
              </a:lnSpc>
            </a:pPr>
            <a:endParaRPr lang="en-US" altLang="zh-CN" sz="1400" dirty="0">
              <a:latin typeface="+mj-ea"/>
              <a:ea typeface="+mj-ea"/>
            </a:endParaRPr>
          </a:p>
          <a:p>
            <a:pPr>
              <a:lnSpc>
                <a:spcPct val="120000"/>
              </a:lnSpc>
            </a:pPr>
            <a:r>
              <a:rPr lang="zh-CN" altLang="en-US" sz="1400" dirty="0">
                <a:latin typeface="+mj-ea"/>
                <a:ea typeface="+mj-ea"/>
              </a:rPr>
              <a:t>话题分布无论是在个体层面还是在社区，随着</a:t>
            </a:r>
            <a:r>
              <a:rPr lang="en-US" altLang="zh-CN" sz="1400" dirty="0">
                <a:latin typeface="+mj-ea"/>
                <a:ea typeface="+mj-ea"/>
              </a:rPr>
              <a:t>GameStop</a:t>
            </a:r>
            <a:r>
              <a:rPr lang="zh-CN" altLang="en-US" sz="1400" dirty="0">
                <a:latin typeface="+mj-ea"/>
                <a:ea typeface="+mj-ea"/>
              </a:rPr>
              <a:t>事件的兴起和变得更加</a:t>
            </a:r>
            <a:r>
              <a:rPr lang="zh-CN" altLang="en-US" sz="1400" dirty="0">
                <a:solidFill>
                  <a:srgbClr val="FF0000"/>
                </a:solidFill>
                <a:latin typeface="+mj-ea"/>
                <a:ea typeface="+mj-ea"/>
              </a:rPr>
              <a:t>中心化</a:t>
            </a:r>
            <a:r>
              <a:rPr lang="zh-CN" altLang="en-US" sz="1400" dirty="0">
                <a:latin typeface="+mj-ea"/>
                <a:ea typeface="+mj-ea"/>
              </a:rPr>
              <a:t>，都产生了显著的变化，</a:t>
            </a:r>
            <a:r>
              <a:rPr lang="zh-CN" altLang="en-US" sz="1400" dirty="0">
                <a:solidFill>
                  <a:srgbClr val="FF0000"/>
                </a:solidFill>
                <a:latin typeface="+mj-ea"/>
                <a:ea typeface="+mj-ea"/>
              </a:rPr>
              <a:t>影响力用户的话题分散程度大于普通用户的</a:t>
            </a:r>
            <a:r>
              <a:rPr lang="zh-CN" altLang="en-US" sz="1400" dirty="0">
                <a:latin typeface="+mj-ea"/>
                <a:ea typeface="+mj-ea"/>
              </a:rPr>
              <a:t>。</a:t>
            </a:r>
          </a:p>
        </p:txBody>
      </p:sp>
      <p:sp>
        <p:nvSpPr>
          <p:cNvPr id="17" name="矩形 16"/>
          <p:cNvSpPr/>
          <p:nvPr/>
        </p:nvSpPr>
        <p:spPr>
          <a:xfrm>
            <a:off x="7800254" y="4177154"/>
            <a:ext cx="4269826" cy="1547731"/>
          </a:xfrm>
          <a:prstGeom prst="rect">
            <a:avLst/>
          </a:prstGeom>
        </p:spPr>
        <p:txBody>
          <a:bodyPr wrap="square">
            <a:spAutoFit/>
            <a:scene3d>
              <a:camera prst="orthographicFront"/>
              <a:lightRig rig="threePt" dir="t"/>
            </a:scene3d>
            <a:sp3d contourW="12700"/>
          </a:bodyPr>
          <a:lstStyle/>
          <a:p>
            <a:pPr>
              <a:lnSpc>
                <a:spcPct val="120000"/>
              </a:lnSpc>
            </a:pPr>
            <a:r>
              <a:rPr lang="zh-CN" altLang="en-US" sz="2400" b="1" dirty="0">
                <a:latin typeface="+mj-ea"/>
                <a:ea typeface="+mj-ea"/>
              </a:rPr>
              <a:t>分析价格与社交媒体的关系</a:t>
            </a:r>
            <a:endParaRPr lang="en-US" altLang="zh-CN" sz="1400" b="1" dirty="0">
              <a:latin typeface="+mj-ea"/>
              <a:ea typeface="+mj-ea"/>
            </a:endParaRPr>
          </a:p>
          <a:p>
            <a:pPr>
              <a:lnSpc>
                <a:spcPct val="120000"/>
              </a:lnSpc>
            </a:pPr>
            <a:endParaRPr lang="en-US" altLang="zh-CN" sz="1400" dirty="0">
              <a:latin typeface="+mj-ea"/>
              <a:ea typeface="+mj-ea"/>
            </a:endParaRPr>
          </a:p>
          <a:p>
            <a:pPr>
              <a:lnSpc>
                <a:spcPct val="120000"/>
              </a:lnSpc>
            </a:pPr>
            <a:r>
              <a:rPr lang="en-US" altLang="zh-CN" sz="1400" dirty="0">
                <a:latin typeface="+mj-ea"/>
                <a:ea typeface="+mj-ea"/>
              </a:rPr>
              <a:t>GameStop</a:t>
            </a:r>
            <a:r>
              <a:rPr lang="zh-CN" altLang="en-US" sz="1400" dirty="0">
                <a:latin typeface="+mj-ea"/>
                <a:ea typeface="+mj-ea"/>
              </a:rPr>
              <a:t>的部分股票价格可由</a:t>
            </a:r>
            <a:r>
              <a:rPr lang="en-US" altLang="zh-CN" sz="1400" dirty="0">
                <a:latin typeface="+mj-ea"/>
                <a:ea typeface="+mj-ea"/>
              </a:rPr>
              <a:t>SMA</a:t>
            </a:r>
            <a:r>
              <a:rPr lang="zh-CN" altLang="en-US" sz="1400" dirty="0">
                <a:latin typeface="+mj-ea"/>
                <a:ea typeface="+mj-ea"/>
              </a:rPr>
              <a:t>、主导话题的流行度、用户的</a:t>
            </a:r>
            <a:r>
              <a:rPr lang="en-US" altLang="zh-CN" sz="1400" dirty="0">
                <a:latin typeface="+mj-ea"/>
                <a:ea typeface="+mj-ea"/>
              </a:rPr>
              <a:t>TC</a:t>
            </a:r>
            <a:r>
              <a:rPr lang="zh-CN" altLang="en-US" sz="1400" dirty="0">
                <a:latin typeface="+mj-ea"/>
                <a:ea typeface="+mj-ea"/>
              </a:rPr>
              <a:t>、</a:t>
            </a:r>
            <a:r>
              <a:rPr lang="en-US" altLang="zh-CN" sz="1400" dirty="0">
                <a:latin typeface="+mj-ea"/>
                <a:ea typeface="+mj-ea"/>
              </a:rPr>
              <a:t>SP</a:t>
            </a:r>
            <a:r>
              <a:rPr lang="zh-CN" altLang="en-US" sz="1400" dirty="0">
                <a:latin typeface="+mj-ea"/>
                <a:ea typeface="+mj-ea"/>
              </a:rPr>
              <a:t>以及</a:t>
            </a:r>
            <a:r>
              <a:rPr lang="en-US" altLang="zh-CN" sz="1400" dirty="0">
                <a:latin typeface="+mj-ea"/>
                <a:ea typeface="+mj-ea"/>
              </a:rPr>
              <a:t>r/WSB</a:t>
            </a:r>
            <a:r>
              <a:rPr lang="zh-CN" altLang="en-US" sz="1400" dirty="0">
                <a:latin typeface="+mj-ea"/>
                <a:ea typeface="+mj-ea"/>
              </a:rPr>
              <a:t>上交互用户之间的</a:t>
            </a:r>
            <a:r>
              <a:rPr lang="en-US" altLang="zh-CN" sz="1400" dirty="0">
                <a:latin typeface="+mj-ea"/>
                <a:ea typeface="+mj-ea"/>
              </a:rPr>
              <a:t>SD</a:t>
            </a:r>
            <a:r>
              <a:rPr lang="zh-CN" altLang="en-US" sz="1400" dirty="0">
                <a:latin typeface="+mj-ea"/>
                <a:ea typeface="+mj-ea"/>
              </a:rPr>
              <a:t>解释。</a:t>
            </a:r>
          </a:p>
        </p:txBody>
      </p:sp>
      <p:sp>
        <p:nvSpPr>
          <p:cNvPr id="21" name="文本框 20"/>
          <p:cNvSpPr txBox="1"/>
          <p:nvPr/>
        </p:nvSpPr>
        <p:spPr>
          <a:xfrm>
            <a:off x="2119532" y="1130046"/>
            <a:ext cx="8789997" cy="584775"/>
          </a:xfrm>
          <a:prstGeom prst="rect">
            <a:avLst/>
          </a:prstGeom>
          <a:noFill/>
        </p:spPr>
        <p:txBody>
          <a:bodyPr wrap="square" rtlCol="0">
            <a:spAutoFit/>
          </a:bodyPr>
          <a:lstStyle/>
          <a:p>
            <a:r>
              <a:rPr lang="zh-CN" altLang="en-US" sz="1600" dirty="0"/>
              <a:t>       本文仅考虑来自 </a:t>
            </a:r>
            <a:r>
              <a:rPr lang="en-US" altLang="zh-CN" sz="1600" dirty="0"/>
              <a:t>r/WSB </a:t>
            </a:r>
            <a:r>
              <a:rPr lang="zh-CN" altLang="en-US" sz="1600" dirty="0"/>
              <a:t>的参与者，而 </a:t>
            </a:r>
            <a:r>
              <a:rPr lang="en-US" altLang="zh-CN" sz="1600" dirty="0"/>
              <a:t>Twitter </a:t>
            </a:r>
            <a:r>
              <a:rPr lang="zh-CN" altLang="en-US" sz="1600" dirty="0"/>
              <a:t>和主流新闻报道等其他社交媒体也影响热点事件的发展 。 如何联合建模来自多个社交媒体平台的影响是社交计算的一个挑战</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4158830" y="3980980"/>
            <a:ext cx="3877985" cy="830997"/>
          </a:xfrm>
          <a:prstGeom prst="rect">
            <a:avLst/>
          </a:prstGeom>
          <a:noFill/>
        </p:spPr>
        <p:txBody>
          <a:bodyPr wrap="non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感谢您的观看</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5644594" y="390378"/>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摘要</a:t>
            </a:r>
          </a:p>
        </p:txBody>
      </p:sp>
      <p:sp>
        <p:nvSpPr>
          <p:cNvPr id="9" name="矩形 8"/>
          <p:cNvSpPr/>
          <p:nvPr/>
        </p:nvSpPr>
        <p:spPr>
          <a:xfrm>
            <a:off x="1800061" y="1438191"/>
            <a:ext cx="8356813" cy="4865499"/>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b="1" dirty="0">
                <a:latin typeface="+mj-ea"/>
                <a:ea typeface="+mj-ea"/>
              </a:rPr>
              <a:t>研究背景</a:t>
            </a:r>
            <a:r>
              <a:rPr lang="zh-CN" altLang="en-US" b="1" dirty="0">
                <a:latin typeface="+mj-ea"/>
                <a:ea typeface="+mj-ea"/>
              </a:rPr>
              <a:t>：</a:t>
            </a:r>
            <a:r>
              <a:rPr lang="en-US" altLang="zh-CN" dirty="0">
                <a:latin typeface="+mj-ea"/>
                <a:ea typeface="+mj-ea"/>
              </a:rPr>
              <a:t>GameStop</a:t>
            </a:r>
            <a:r>
              <a:rPr lang="zh-CN" altLang="en-US" dirty="0">
                <a:latin typeface="+mj-ea"/>
                <a:ea typeface="+mj-ea"/>
              </a:rPr>
              <a:t>（</a:t>
            </a:r>
            <a:r>
              <a:rPr lang="en-US" altLang="zh-CN" dirty="0">
                <a:latin typeface="+mj-ea"/>
                <a:ea typeface="+mj-ea"/>
              </a:rPr>
              <a:t>GME</a:t>
            </a:r>
            <a:r>
              <a:rPr lang="zh-CN" altLang="en-US" dirty="0">
                <a:latin typeface="+mj-ea"/>
                <a:ea typeface="+mj-ea"/>
              </a:rPr>
              <a:t>）短期轧空事件</a:t>
            </a:r>
            <a:endParaRPr lang="en-US" altLang="zh-CN" dirty="0">
              <a:latin typeface="+mj-ea"/>
              <a:ea typeface="+mj-ea"/>
            </a:endParaRPr>
          </a:p>
          <a:p>
            <a:pPr algn="just">
              <a:lnSpc>
                <a:spcPct val="120000"/>
              </a:lnSpc>
            </a:pPr>
            <a:endParaRPr lang="en-US" altLang="zh-CN" b="1" dirty="0">
              <a:latin typeface="+mj-ea"/>
              <a:ea typeface="+mj-ea"/>
            </a:endParaRPr>
          </a:p>
          <a:p>
            <a:pPr algn="just">
              <a:lnSpc>
                <a:spcPct val="120000"/>
              </a:lnSpc>
            </a:pPr>
            <a:r>
              <a:rPr lang="zh-CN" altLang="en-US" sz="2000" b="1" dirty="0">
                <a:latin typeface="+mj-ea"/>
                <a:ea typeface="+mj-ea"/>
              </a:rPr>
              <a:t>研究内容：</a:t>
            </a:r>
            <a:r>
              <a:rPr lang="zh-CN" altLang="en-US" dirty="0">
                <a:latin typeface="+mj-ea"/>
                <a:ea typeface="+mj-ea"/>
              </a:rPr>
              <a:t>从</a:t>
            </a:r>
            <a:r>
              <a:rPr lang="zh-CN" altLang="en-US" dirty="0">
                <a:solidFill>
                  <a:srgbClr val="FF0000"/>
                </a:solidFill>
                <a:latin typeface="+mj-ea"/>
                <a:ea typeface="+mj-ea"/>
              </a:rPr>
              <a:t>拓扑结构、主题建模和用户情绪极性</a:t>
            </a:r>
            <a:r>
              <a:rPr lang="zh-CN" altLang="en-US" dirty="0">
                <a:latin typeface="+mj-ea"/>
                <a:ea typeface="+mj-ea"/>
              </a:rPr>
              <a:t>的演变来研究集体行为和社交动态的特征。</a:t>
            </a:r>
            <a:endParaRPr lang="en-US" altLang="zh-CN" dirty="0">
              <a:latin typeface="+mj-ea"/>
              <a:ea typeface="+mj-ea"/>
            </a:endParaRPr>
          </a:p>
          <a:p>
            <a:pPr algn="just">
              <a:lnSpc>
                <a:spcPct val="120000"/>
              </a:lnSpc>
            </a:pPr>
            <a:endParaRPr lang="en-US" altLang="zh-CN" dirty="0">
              <a:latin typeface="+mj-ea"/>
              <a:ea typeface="+mj-ea"/>
            </a:endParaRPr>
          </a:p>
          <a:p>
            <a:pPr algn="just">
              <a:lnSpc>
                <a:spcPct val="120000"/>
              </a:lnSpc>
            </a:pPr>
            <a:r>
              <a:rPr lang="zh-CN" altLang="en-US" sz="2000" b="1" dirty="0">
                <a:latin typeface="+mj-ea"/>
                <a:ea typeface="+mj-ea"/>
              </a:rPr>
              <a:t>研究结论：</a:t>
            </a:r>
            <a:endParaRPr lang="en-US" altLang="zh-CN" sz="2000" b="1" dirty="0">
              <a:latin typeface="+mj-ea"/>
              <a:ea typeface="+mj-ea"/>
            </a:endParaRPr>
          </a:p>
          <a:p>
            <a:pPr algn="just">
              <a:lnSpc>
                <a:spcPct val="120000"/>
              </a:lnSpc>
            </a:pPr>
            <a:r>
              <a:rPr lang="en-US" altLang="zh-CN" b="1" dirty="0">
                <a:latin typeface="+mj-ea"/>
                <a:ea typeface="+mj-ea"/>
              </a:rPr>
              <a:t>              </a:t>
            </a:r>
            <a:r>
              <a:rPr lang="zh-CN" altLang="en-US" dirty="0">
                <a:latin typeface="+mj-ea"/>
                <a:ea typeface="+mj-ea"/>
              </a:rPr>
              <a:t>交互网络的拓扑结构朝着更高效的方向发展；</a:t>
            </a:r>
            <a:endParaRPr lang="en-US" altLang="zh-CN" dirty="0">
              <a:latin typeface="+mj-ea"/>
              <a:ea typeface="+mj-ea"/>
            </a:endParaRPr>
          </a:p>
          <a:p>
            <a:pPr algn="just">
              <a:lnSpc>
                <a:spcPct val="120000"/>
              </a:lnSpc>
            </a:pPr>
            <a:r>
              <a:rPr lang="zh-CN" altLang="en-US" dirty="0">
                <a:latin typeface="+mj-ea"/>
                <a:ea typeface="+mj-ea"/>
              </a:rPr>
              <a:t>              讨论的主题随时间变化更加集中；</a:t>
            </a:r>
            <a:endParaRPr lang="en-US" altLang="zh-CN" dirty="0">
              <a:latin typeface="+mj-ea"/>
              <a:ea typeface="+mj-ea"/>
            </a:endParaRPr>
          </a:p>
          <a:p>
            <a:pPr algn="just">
              <a:lnSpc>
                <a:spcPct val="120000"/>
              </a:lnSpc>
            </a:pPr>
            <a:r>
              <a:rPr lang="en-US" altLang="zh-CN" dirty="0">
                <a:latin typeface="+mj-ea"/>
                <a:ea typeface="+mj-ea"/>
              </a:rPr>
              <a:t>              </a:t>
            </a:r>
            <a:r>
              <a:rPr lang="zh-CN" altLang="en-US" dirty="0">
                <a:latin typeface="+mj-ea"/>
                <a:ea typeface="+mj-ea"/>
              </a:rPr>
              <a:t>用户情绪趋于更加积极和发散。</a:t>
            </a:r>
            <a:endParaRPr lang="en-US" altLang="zh-CN" dirty="0">
              <a:latin typeface="+mj-ea"/>
              <a:ea typeface="+mj-ea"/>
            </a:endParaRPr>
          </a:p>
          <a:p>
            <a:pPr algn="just">
              <a:lnSpc>
                <a:spcPct val="120000"/>
              </a:lnSpc>
            </a:pPr>
            <a:r>
              <a:rPr lang="en-US" altLang="zh-CN" dirty="0">
                <a:latin typeface="+mj-ea"/>
                <a:ea typeface="+mj-ea"/>
              </a:rPr>
              <a:t>              GameStop </a:t>
            </a:r>
            <a:r>
              <a:rPr lang="zh-CN" altLang="en-US" dirty="0">
                <a:latin typeface="+mj-ea"/>
                <a:ea typeface="+mj-ea"/>
              </a:rPr>
              <a:t>的部分股票价格可由社交媒体活动、主导话题的流行度、</a:t>
            </a:r>
            <a:endParaRPr lang="en-US" altLang="zh-CN" dirty="0">
              <a:latin typeface="+mj-ea"/>
              <a:ea typeface="+mj-ea"/>
            </a:endParaRPr>
          </a:p>
          <a:p>
            <a:pPr algn="just">
              <a:lnSpc>
                <a:spcPct val="120000"/>
              </a:lnSpc>
            </a:pPr>
            <a:r>
              <a:rPr lang="zh-CN" altLang="en-US" dirty="0">
                <a:latin typeface="+mj-ea"/>
                <a:ea typeface="+mj-ea"/>
              </a:rPr>
              <a:t>话题凝聚力、用户的 </a:t>
            </a:r>
            <a:r>
              <a:rPr lang="en-US" altLang="zh-CN" dirty="0">
                <a:latin typeface="+mj-ea"/>
                <a:ea typeface="+mj-ea"/>
              </a:rPr>
              <a:t>SP </a:t>
            </a:r>
            <a:r>
              <a:rPr lang="zh-CN" altLang="en-US" dirty="0">
                <a:latin typeface="+mj-ea"/>
                <a:ea typeface="+mj-ea"/>
              </a:rPr>
              <a:t>以及 </a:t>
            </a:r>
            <a:r>
              <a:rPr lang="en-US" altLang="zh-CN" dirty="0">
                <a:latin typeface="+mj-ea"/>
                <a:ea typeface="+mj-ea"/>
              </a:rPr>
              <a:t>r/WSB </a:t>
            </a:r>
            <a:r>
              <a:rPr lang="zh-CN" altLang="en-US" dirty="0">
                <a:latin typeface="+mj-ea"/>
                <a:ea typeface="+mj-ea"/>
              </a:rPr>
              <a:t>上交互用户之间的情绪分歧来解释。</a:t>
            </a:r>
            <a:endParaRPr lang="en-US" altLang="zh-CN" dirty="0">
              <a:latin typeface="+mj-ea"/>
              <a:ea typeface="+mj-ea"/>
            </a:endParaRPr>
          </a:p>
          <a:p>
            <a:pPr algn="just">
              <a:lnSpc>
                <a:spcPct val="120000"/>
              </a:lnSpc>
            </a:pPr>
            <a:endParaRPr lang="zh-CN" altLang="en-US" dirty="0">
              <a:latin typeface="+mj-ea"/>
              <a:ea typeface="+mj-ea"/>
            </a:endParaRPr>
          </a:p>
          <a:p>
            <a:pPr algn="just">
              <a:lnSpc>
                <a:spcPct val="120000"/>
              </a:lnSpc>
            </a:pPr>
            <a:r>
              <a:rPr lang="zh-CN" altLang="en-US" sz="2000" b="1" dirty="0">
                <a:latin typeface="+mj-ea"/>
                <a:ea typeface="+mj-ea"/>
              </a:rPr>
              <a:t>研究意义：</a:t>
            </a:r>
            <a:r>
              <a:rPr lang="zh-CN" altLang="en-US" dirty="0">
                <a:latin typeface="+mj-ea"/>
                <a:ea typeface="+mj-ea"/>
              </a:rPr>
              <a:t>不仅有助于分析社会系统行为和结构，而且还为金融实践和政策决策提供了宝贵的见解。</a:t>
            </a: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5193189" y="342900"/>
            <a:ext cx="123142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1 </a:t>
            </a:r>
            <a:r>
              <a:rPr lang="zh-CN" altLang="en-US" sz="2800" b="1" dirty="0">
                <a:latin typeface="+mj-ea"/>
                <a:ea typeface="+mj-ea"/>
              </a:rPr>
              <a:t>介绍</a:t>
            </a:r>
          </a:p>
        </p:txBody>
      </p:sp>
      <p:grpSp>
        <p:nvGrpSpPr>
          <p:cNvPr id="7" name="组合 6"/>
          <p:cNvGrpSpPr/>
          <p:nvPr/>
        </p:nvGrpSpPr>
        <p:grpSpPr>
          <a:xfrm>
            <a:off x="858764" y="1536663"/>
            <a:ext cx="5077801" cy="5089219"/>
            <a:chOff x="7298464" y="2384859"/>
            <a:chExt cx="4238084" cy="3892348"/>
          </a:xfrm>
        </p:grpSpPr>
        <p:sp>
          <p:nvSpPr>
            <p:cNvPr id="8" name="矩形 7"/>
            <p:cNvSpPr/>
            <p:nvPr/>
          </p:nvSpPr>
          <p:spPr>
            <a:xfrm>
              <a:off x="7298464" y="2882816"/>
              <a:ext cx="4238084" cy="339439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mj-ea"/>
                  <a:ea typeface="+mj-ea"/>
                </a:rPr>
                <a:t>（</a:t>
              </a:r>
              <a:r>
                <a:rPr lang="en-US" altLang="zh-CN" sz="2000" dirty="0">
                  <a:latin typeface="+mj-ea"/>
                  <a:ea typeface="+mj-ea"/>
                </a:rPr>
                <a:t>1</a:t>
              </a:r>
              <a:r>
                <a:rPr lang="zh-CN" altLang="en-US" sz="2000" dirty="0">
                  <a:latin typeface="+mj-ea"/>
                  <a:ea typeface="+mj-ea"/>
                </a:rPr>
                <a:t>）从金融和计量经济学理论角度</a:t>
              </a:r>
              <a:r>
                <a:rPr lang="zh-CN" altLang="en-US" sz="1400" dirty="0">
                  <a:latin typeface="+mj-ea"/>
                  <a:ea typeface="+mj-ea"/>
                </a:rPr>
                <a:t>：</a:t>
              </a:r>
              <a:endParaRPr lang="en-US" altLang="zh-CN" sz="1400" dirty="0">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1400" dirty="0">
                  <a:latin typeface="+mj-ea"/>
                  <a:ea typeface="+mj-ea"/>
                </a:rPr>
                <a:t>①短期轧空的</a:t>
              </a:r>
              <a:r>
                <a:rPr lang="zh-CN" altLang="en-US" sz="1400" dirty="0">
                  <a:solidFill>
                    <a:srgbClr val="FF0000"/>
                  </a:solidFill>
                  <a:latin typeface="+mj-ea"/>
                  <a:ea typeface="+mj-ea"/>
                </a:rPr>
                <a:t>产生机制</a:t>
              </a:r>
              <a:r>
                <a:rPr lang="zh-CN" altLang="en-US" sz="1400" dirty="0">
                  <a:latin typeface="+mj-ea"/>
                  <a:ea typeface="+mj-ea"/>
                </a:rPr>
                <a:t>及其对市场质量的阻碍；</a:t>
              </a:r>
              <a:endParaRPr lang="en-US" altLang="zh-CN" sz="1400" dirty="0">
                <a:latin typeface="+mj-ea"/>
                <a:ea typeface="+mj-ea"/>
              </a:endParaRPr>
            </a:p>
            <a:p>
              <a:pPr algn="just">
                <a:lnSpc>
                  <a:spcPct val="120000"/>
                </a:lnSpc>
              </a:pPr>
              <a:r>
                <a:rPr lang="zh-CN" altLang="en-US" sz="1400" dirty="0">
                  <a:latin typeface="+mj-ea"/>
                  <a:ea typeface="+mj-ea"/>
                </a:rPr>
                <a:t>②</a:t>
              </a:r>
              <a:r>
                <a:rPr lang="en-US" altLang="zh-CN" sz="1400" dirty="0">
                  <a:latin typeface="+mj-ea"/>
                  <a:ea typeface="+mj-ea"/>
                </a:rPr>
                <a:t>GameStop</a:t>
              </a:r>
              <a:r>
                <a:rPr lang="zh-CN" altLang="en-US" sz="1400" dirty="0">
                  <a:latin typeface="+mj-ea"/>
                  <a:ea typeface="+mj-ea"/>
                </a:rPr>
                <a:t>短期轧空导致</a:t>
              </a:r>
              <a:r>
                <a:rPr lang="zh-CN" altLang="en-US" sz="1400" dirty="0">
                  <a:solidFill>
                    <a:srgbClr val="FF0000"/>
                  </a:solidFill>
                  <a:latin typeface="+mj-ea"/>
                  <a:ea typeface="+mj-ea"/>
                </a:rPr>
                <a:t>市场异常</a:t>
              </a:r>
              <a:r>
                <a:rPr lang="zh-CN" altLang="en-US" sz="1400" dirty="0">
                  <a:latin typeface="+mj-ea"/>
                  <a:ea typeface="+mj-ea"/>
                </a:rPr>
                <a:t>和</a:t>
              </a:r>
              <a:r>
                <a:rPr lang="zh-CN" altLang="en-US" sz="1400" dirty="0">
                  <a:solidFill>
                    <a:srgbClr val="FF0000"/>
                  </a:solidFill>
                  <a:latin typeface="+mj-ea"/>
                  <a:ea typeface="+mj-ea"/>
                </a:rPr>
                <a:t>反杠杆效应</a:t>
              </a:r>
              <a:r>
                <a:rPr lang="zh-CN" altLang="en-US" sz="1400" dirty="0">
                  <a:latin typeface="+mj-ea"/>
                  <a:ea typeface="+mj-ea"/>
                </a:rPr>
                <a:t>；</a:t>
              </a:r>
              <a:endParaRPr lang="en-US" altLang="zh-CN" sz="1400" dirty="0">
                <a:latin typeface="+mj-ea"/>
                <a:ea typeface="+mj-ea"/>
              </a:endParaRPr>
            </a:p>
            <a:p>
              <a:pPr algn="just">
                <a:lnSpc>
                  <a:spcPct val="120000"/>
                </a:lnSpc>
              </a:pPr>
              <a:r>
                <a:rPr lang="zh-CN" altLang="en-US" sz="1400" dirty="0">
                  <a:latin typeface="+mj-ea"/>
                  <a:ea typeface="+mj-ea"/>
                </a:rPr>
                <a:t>③揭示了美国</a:t>
              </a:r>
              <a:r>
                <a:rPr lang="zh-CN" altLang="en-US" sz="1400" dirty="0">
                  <a:solidFill>
                    <a:srgbClr val="FF0000"/>
                  </a:solidFill>
                  <a:latin typeface="+mj-ea"/>
                  <a:ea typeface="+mj-ea"/>
                </a:rPr>
                <a:t>股市系统</a:t>
              </a:r>
              <a:r>
                <a:rPr lang="zh-CN" altLang="en-US" sz="1400" dirty="0">
                  <a:latin typeface="+mj-ea"/>
                  <a:ea typeface="+mj-ea"/>
                </a:rPr>
                <a:t>中的几个漏洞以及如何处理。</a:t>
              </a:r>
              <a:endParaRPr lang="en-US" altLang="zh-CN" sz="1400" dirty="0">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2000" dirty="0">
                  <a:latin typeface="+mj-ea"/>
                  <a:ea typeface="+mj-ea"/>
                </a:rPr>
                <a:t>（</a:t>
              </a:r>
              <a:r>
                <a:rPr lang="en-US" altLang="zh-CN" sz="2000" dirty="0">
                  <a:latin typeface="+mj-ea"/>
                  <a:ea typeface="+mj-ea"/>
                </a:rPr>
                <a:t>2</a:t>
              </a:r>
              <a:r>
                <a:rPr lang="zh-CN" altLang="en-US" sz="2000" dirty="0">
                  <a:latin typeface="+mj-ea"/>
                  <a:ea typeface="+mj-ea"/>
                </a:rPr>
                <a:t>）从社交媒体的角度：</a:t>
              </a:r>
              <a:endParaRPr lang="en-US" altLang="zh-CN" sz="2000" dirty="0">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1400" dirty="0">
                  <a:latin typeface="+mj-ea"/>
                  <a:ea typeface="+mj-ea"/>
                </a:rPr>
                <a:t>①利用 </a:t>
              </a:r>
              <a:r>
                <a:rPr lang="en-US" altLang="zh-CN" sz="1400" dirty="0">
                  <a:latin typeface="+mj-ea"/>
                  <a:ea typeface="+mj-ea"/>
                </a:rPr>
                <a:t>r/WSB </a:t>
              </a:r>
              <a:r>
                <a:rPr lang="zh-CN" altLang="en-US" sz="1400" dirty="0">
                  <a:latin typeface="+mj-ea"/>
                  <a:ea typeface="+mj-ea"/>
                </a:rPr>
                <a:t>的</a:t>
              </a:r>
              <a:r>
                <a:rPr lang="zh-CN" altLang="en-US" sz="1400" dirty="0">
                  <a:solidFill>
                    <a:srgbClr val="FF0000"/>
                  </a:solidFill>
                  <a:latin typeface="+mj-ea"/>
                  <a:ea typeface="+mj-ea"/>
                </a:rPr>
                <a:t>活跃程度</a:t>
              </a:r>
              <a:r>
                <a:rPr lang="zh-CN" altLang="en-US" sz="1400" dirty="0">
                  <a:latin typeface="+mj-ea"/>
                  <a:ea typeface="+mj-ea"/>
                </a:rPr>
                <a:t>和</a:t>
              </a:r>
              <a:r>
                <a:rPr lang="zh-CN" altLang="en-US" sz="1400" dirty="0">
                  <a:solidFill>
                    <a:srgbClr val="FF0000"/>
                  </a:solidFill>
                  <a:latin typeface="+mj-ea"/>
                  <a:ea typeface="+mj-ea"/>
                </a:rPr>
                <a:t>谷歌的搜索量</a:t>
              </a:r>
              <a:r>
                <a:rPr lang="zh-CN" altLang="en-US" sz="1400" dirty="0">
                  <a:latin typeface="+mj-ea"/>
                  <a:ea typeface="+mj-ea"/>
                </a:rPr>
                <a:t>来解释</a:t>
              </a:r>
              <a:r>
                <a:rPr lang="zh-CN" altLang="en-US" sz="1400" dirty="0">
                  <a:solidFill>
                    <a:srgbClr val="FF0000"/>
                  </a:solidFill>
                  <a:latin typeface="+mj-ea"/>
                  <a:ea typeface="+mj-ea"/>
                </a:rPr>
                <a:t>股价</a:t>
              </a:r>
              <a:r>
                <a:rPr lang="zh-CN" altLang="en-US" sz="1400" dirty="0">
                  <a:latin typeface="+mj-ea"/>
                  <a:ea typeface="+mj-ea"/>
                </a:rPr>
                <a:t>的变化 ；</a:t>
              </a:r>
              <a:endParaRPr lang="en-US" altLang="zh-CN" sz="1400" dirty="0">
                <a:latin typeface="+mj-ea"/>
                <a:ea typeface="+mj-ea"/>
              </a:endParaRPr>
            </a:p>
            <a:p>
              <a:pPr algn="just">
                <a:lnSpc>
                  <a:spcPct val="120000"/>
                </a:lnSpc>
              </a:pPr>
              <a:r>
                <a:rPr lang="zh-CN" altLang="en-US" sz="1400" dirty="0">
                  <a:latin typeface="+mj-ea"/>
                  <a:ea typeface="+mj-ea"/>
                </a:rPr>
                <a:t>②将各类投资者统一在一个社交网络中，构建动态模型以研究 在 </a:t>
              </a:r>
              <a:r>
                <a:rPr lang="en-US" altLang="zh-CN" sz="1400" dirty="0">
                  <a:latin typeface="+mj-ea"/>
                  <a:ea typeface="+mj-ea"/>
                </a:rPr>
                <a:t>GameStop </a:t>
              </a:r>
              <a:r>
                <a:rPr lang="zh-CN" altLang="en-US" sz="1400" dirty="0">
                  <a:latin typeface="+mj-ea"/>
                  <a:ea typeface="+mj-ea"/>
                </a:rPr>
                <a:t>事件中观察到的现象。</a:t>
              </a:r>
              <a:endParaRPr lang="en-US" altLang="zh-CN" sz="1400" dirty="0">
                <a:latin typeface="+mj-ea"/>
                <a:ea typeface="+mj-ea"/>
              </a:endParaRPr>
            </a:p>
            <a:p>
              <a:pPr algn="just">
                <a:lnSpc>
                  <a:spcPct val="120000"/>
                </a:lnSpc>
              </a:pPr>
              <a:r>
                <a:rPr lang="zh-CN" altLang="en-US" sz="1400" dirty="0">
                  <a:latin typeface="+mj-ea"/>
                  <a:ea typeface="+mj-ea"/>
                </a:rPr>
                <a:t>③从 </a:t>
              </a:r>
              <a:r>
                <a:rPr lang="en-US" altLang="zh-CN" sz="1400" dirty="0">
                  <a:latin typeface="+mj-ea"/>
                  <a:ea typeface="+mj-ea"/>
                </a:rPr>
                <a:t>r/WSB </a:t>
              </a:r>
              <a:r>
                <a:rPr lang="zh-CN" altLang="en-US" sz="1400" dirty="0">
                  <a:latin typeface="+mj-ea"/>
                  <a:ea typeface="+mj-ea"/>
                </a:rPr>
                <a:t>中提取的</a:t>
              </a:r>
              <a:r>
                <a:rPr lang="zh-CN" altLang="en-US" sz="1400" dirty="0">
                  <a:solidFill>
                    <a:srgbClr val="FF0000"/>
                  </a:solidFill>
                  <a:latin typeface="+mj-ea"/>
                  <a:ea typeface="+mj-ea"/>
                </a:rPr>
                <a:t>评论情绪</a:t>
              </a:r>
              <a:r>
                <a:rPr lang="zh-CN" altLang="en-US" sz="1400" dirty="0">
                  <a:latin typeface="+mj-ea"/>
                  <a:ea typeface="+mj-ea"/>
                </a:rPr>
                <a:t>会影响 </a:t>
              </a:r>
              <a:r>
                <a:rPr lang="en-US" altLang="zh-CN" sz="1400" dirty="0">
                  <a:latin typeface="+mj-ea"/>
                  <a:ea typeface="+mj-ea"/>
                </a:rPr>
                <a:t>GameStop </a:t>
              </a:r>
              <a:r>
                <a:rPr lang="zh-CN" altLang="en-US" sz="1400" dirty="0">
                  <a:latin typeface="+mj-ea"/>
                  <a:ea typeface="+mj-ea"/>
                </a:rPr>
                <a:t>的盘中收益。</a:t>
              </a:r>
            </a:p>
          </p:txBody>
        </p:sp>
        <p:sp>
          <p:nvSpPr>
            <p:cNvPr id="9" name="矩形 8"/>
            <p:cNvSpPr/>
            <p:nvPr/>
          </p:nvSpPr>
          <p:spPr>
            <a:xfrm>
              <a:off x="7325360" y="2384859"/>
              <a:ext cx="2241974" cy="49795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latin typeface="+mj-ea"/>
                  <a:ea typeface="+mj-ea"/>
                </a:rPr>
                <a:t>现有文献研究</a:t>
              </a:r>
            </a:p>
          </p:txBody>
        </p:sp>
      </p:grpSp>
      <p:grpSp>
        <p:nvGrpSpPr>
          <p:cNvPr id="18" name="组合 17"/>
          <p:cNvGrpSpPr/>
          <p:nvPr/>
        </p:nvGrpSpPr>
        <p:grpSpPr>
          <a:xfrm>
            <a:off x="6223210" y="1536664"/>
            <a:ext cx="5077801" cy="4864136"/>
            <a:chOff x="7298464" y="2384859"/>
            <a:chExt cx="4238084" cy="3116751"/>
          </a:xfrm>
        </p:grpSpPr>
        <p:sp>
          <p:nvSpPr>
            <p:cNvPr id="19" name="矩形 18"/>
            <p:cNvSpPr/>
            <p:nvPr/>
          </p:nvSpPr>
          <p:spPr>
            <a:xfrm>
              <a:off x="7298464" y="2882816"/>
              <a:ext cx="4238084" cy="261879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000" dirty="0">
                  <a:latin typeface="+mj-ea"/>
                  <a:ea typeface="+mj-ea"/>
                </a:rPr>
                <a:t>（</a:t>
              </a:r>
              <a:r>
                <a:rPr lang="en-US" altLang="zh-CN" sz="2000" dirty="0">
                  <a:latin typeface="+mj-ea"/>
                  <a:ea typeface="+mj-ea"/>
                </a:rPr>
                <a:t>1</a:t>
              </a:r>
              <a:r>
                <a:rPr lang="zh-CN" altLang="en-US" sz="2000" dirty="0">
                  <a:latin typeface="+mj-ea"/>
                  <a:ea typeface="+mj-ea"/>
                </a:rPr>
                <a:t>）</a:t>
              </a:r>
              <a:r>
                <a:rPr lang="zh-CN" altLang="en-US" sz="1400" dirty="0">
                  <a:latin typeface="+mj-ea"/>
                  <a:ea typeface="+mj-ea"/>
                </a:rPr>
                <a:t>我们定量描述了</a:t>
              </a:r>
              <a:r>
                <a:rPr lang="en-US" altLang="zh-CN" sz="1400" dirty="0">
                  <a:latin typeface="+mj-ea"/>
                  <a:ea typeface="+mj-ea"/>
                </a:rPr>
                <a:t>GameStop</a:t>
              </a:r>
              <a:r>
                <a:rPr lang="zh-CN" altLang="en-US" sz="1400" dirty="0">
                  <a:latin typeface="+mj-ea"/>
                  <a:ea typeface="+mj-ea"/>
                </a:rPr>
                <a:t>短期轧空期间交互网络和用户行为的演化特征，并提供了一个案例研究来分析物理空间和网络空间同步演化的事件。 本文的研究结果可能</a:t>
              </a:r>
              <a:r>
                <a:rPr lang="zh-CN" altLang="en-US" sz="1400" dirty="0">
                  <a:solidFill>
                    <a:srgbClr val="FF0000"/>
                  </a:solidFill>
                  <a:latin typeface="+mj-ea"/>
                  <a:ea typeface="+mj-ea"/>
                </a:rPr>
                <a:t>为规范金融行为提供见解。</a:t>
              </a:r>
              <a:endParaRPr lang="en-US" altLang="zh-CN" sz="1400" dirty="0">
                <a:solidFill>
                  <a:srgbClr val="FF0000"/>
                </a:solidFill>
                <a:latin typeface="+mj-ea"/>
                <a:ea typeface="+mj-ea"/>
              </a:endParaRPr>
            </a:p>
            <a:p>
              <a:pPr algn="just">
                <a:lnSpc>
                  <a:spcPct val="120000"/>
                </a:lnSpc>
              </a:pPr>
              <a:endParaRPr lang="en-US" altLang="zh-CN" sz="1400" dirty="0">
                <a:latin typeface="+mj-ea"/>
                <a:ea typeface="+mj-ea"/>
              </a:endParaRPr>
            </a:p>
            <a:p>
              <a:pPr algn="just">
                <a:lnSpc>
                  <a:spcPct val="120000"/>
                </a:lnSpc>
              </a:pPr>
              <a:r>
                <a:rPr lang="zh-CN" altLang="en-US" sz="2000" dirty="0">
                  <a:latin typeface="+mj-ea"/>
                  <a:ea typeface="+mj-ea"/>
                </a:rPr>
                <a:t>（</a:t>
              </a:r>
              <a:r>
                <a:rPr lang="en-US" altLang="zh-CN" sz="2000" dirty="0">
                  <a:latin typeface="+mj-ea"/>
                  <a:ea typeface="+mj-ea"/>
                </a:rPr>
                <a:t>2</a:t>
              </a:r>
              <a:r>
                <a:rPr lang="zh-CN" altLang="en-US" sz="2000" dirty="0">
                  <a:latin typeface="+mj-ea"/>
                  <a:ea typeface="+mj-ea"/>
                </a:rPr>
                <a:t>）</a:t>
              </a:r>
              <a:r>
                <a:rPr lang="zh-CN" altLang="en-US" sz="1400" dirty="0">
                  <a:latin typeface="+mj-ea"/>
                  <a:ea typeface="+mj-ea"/>
                </a:rPr>
                <a:t>我们从动态网络的演变以及话题和情绪特征构建了五个因素来解释</a:t>
              </a:r>
              <a:r>
                <a:rPr lang="en-US" altLang="zh-CN" sz="1400" dirty="0">
                  <a:latin typeface="+mj-ea"/>
                  <a:ea typeface="+mj-ea"/>
                </a:rPr>
                <a:t>GameStop</a:t>
              </a:r>
              <a:r>
                <a:rPr lang="zh-CN" altLang="en-US" sz="1400" dirty="0">
                  <a:latin typeface="+mj-ea"/>
                  <a:ea typeface="+mj-ea"/>
                </a:rPr>
                <a:t>的价格趋势与散户投资者的社会行为之间的关联。 它还</a:t>
              </a:r>
              <a:r>
                <a:rPr lang="zh-CN" altLang="en-US" sz="1400" dirty="0">
                  <a:solidFill>
                    <a:srgbClr val="FF0000"/>
                  </a:solidFill>
                  <a:latin typeface="+mj-ea"/>
                  <a:ea typeface="+mj-ea"/>
                </a:rPr>
                <a:t>提供了一种从非结构化社交媒体数据中分析和预测股票价格的新方法。</a:t>
              </a:r>
            </a:p>
          </p:txBody>
        </p:sp>
        <p:sp>
          <p:nvSpPr>
            <p:cNvPr id="20" name="矩形 19"/>
            <p:cNvSpPr/>
            <p:nvPr/>
          </p:nvSpPr>
          <p:spPr>
            <a:xfrm>
              <a:off x="7325360" y="2384859"/>
              <a:ext cx="2241974" cy="497957"/>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latin typeface="+mj-ea"/>
                  <a:ea typeface="+mj-ea"/>
                </a:rPr>
                <a:t>本文的贡献</a:t>
              </a:r>
            </a:p>
          </p:txBody>
        </p:sp>
      </p:gr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0-#ppt_w/2"/>
                                          </p:val>
                                        </p:tav>
                                        <p:tav tm="100000">
                                          <p:val>
                                            <p:strVal val="#ppt_x"/>
                                          </p:val>
                                        </p:tav>
                                      </p:tavLst>
                                    </p:anim>
                                    <p:anim calcmode="lin" valueType="num">
                                      <p:cBhvr additive="base">
                                        <p:cTn id="1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5480286" y="388861"/>
            <a:ext cx="1231427"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2 </a:t>
            </a:r>
            <a:r>
              <a:rPr lang="zh-CN" altLang="en-US" sz="2800" b="1" dirty="0">
                <a:latin typeface="+mj-ea"/>
                <a:ea typeface="+mj-ea"/>
              </a:rPr>
              <a:t>数据</a:t>
            </a:r>
          </a:p>
        </p:txBody>
      </p:sp>
      <p:sp>
        <p:nvSpPr>
          <p:cNvPr id="20" name="矩形 19"/>
          <p:cNvSpPr/>
          <p:nvPr/>
        </p:nvSpPr>
        <p:spPr>
          <a:xfrm>
            <a:off x="916125" y="1178693"/>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A. </a:t>
            </a:r>
            <a:r>
              <a:rPr lang="zh-CN" altLang="en-US" sz="2400" b="1" dirty="0">
                <a:latin typeface="+mj-ea"/>
                <a:ea typeface="+mj-ea"/>
              </a:rPr>
              <a:t>时间线</a:t>
            </a: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0500" y="947391"/>
            <a:ext cx="6954220" cy="4963218"/>
          </a:xfrm>
          <a:prstGeom prst="rect">
            <a:avLst/>
          </a:prstGeom>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840590"/>
            <a:ext cx="5268060" cy="43669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2348065" y="357414"/>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数据</a:t>
            </a:r>
          </a:p>
        </p:txBody>
      </p:sp>
      <p:sp>
        <p:nvSpPr>
          <p:cNvPr id="20" name="矩形 19"/>
          <p:cNvSpPr/>
          <p:nvPr/>
        </p:nvSpPr>
        <p:spPr>
          <a:xfrm>
            <a:off x="916125" y="1178693"/>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B.WSB</a:t>
            </a:r>
            <a:r>
              <a:rPr lang="zh-CN" altLang="en-US" sz="2400" b="1" dirty="0">
                <a:latin typeface="+mj-ea"/>
                <a:ea typeface="+mj-ea"/>
              </a:rPr>
              <a:t>数据集</a:t>
            </a:r>
          </a:p>
        </p:txBody>
      </p:sp>
      <p:sp>
        <p:nvSpPr>
          <p:cNvPr id="3" name="文本框 2"/>
          <p:cNvSpPr txBox="1"/>
          <p:nvPr/>
        </p:nvSpPr>
        <p:spPr>
          <a:xfrm>
            <a:off x="807280" y="1793526"/>
            <a:ext cx="3623220" cy="4493538"/>
          </a:xfrm>
          <a:prstGeom prst="rect">
            <a:avLst/>
          </a:prstGeom>
          <a:noFill/>
        </p:spPr>
        <p:txBody>
          <a:bodyPr wrap="square" rtlCol="0">
            <a:spAutoFit/>
          </a:bodyPr>
          <a:lstStyle/>
          <a:p>
            <a:pPr algn="ctr"/>
            <a:r>
              <a:rPr lang="zh-CN" altLang="en-US" b="1" dirty="0"/>
              <a:t>数据收集</a:t>
            </a:r>
            <a:endParaRPr lang="en-US" altLang="zh-CN" dirty="0"/>
          </a:p>
          <a:p>
            <a:endParaRPr lang="en-US" altLang="zh-CN" dirty="0"/>
          </a:p>
          <a:p>
            <a:r>
              <a:rPr lang="zh-CN" altLang="en-US" dirty="0"/>
              <a:t>       使用 </a:t>
            </a:r>
            <a:r>
              <a:rPr lang="en-US" altLang="zh-CN" dirty="0" err="1">
                <a:solidFill>
                  <a:srgbClr val="FF0000"/>
                </a:solidFill>
              </a:rPr>
              <a:t>Pushshift</a:t>
            </a:r>
            <a:r>
              <a:rPr lang="en-US" altLang="zh-CN" dirty="0">
                <a:solidFill>
                  <a:srgbClr val="FF0000"/>
                </a:solidFill>
              </a:rPr>
              <a:t> API </a:t>
            </a:r>
            <a:r>
              <a:rPr lang="zh-CN" altLang="en-US" dirty="0"/>
              <a:t>从 </a:t>
            </a:r>
            <a:r>
              <a:rPr lang="en-US" altLang="zh-CN" dirty="0"/>
              <a:t>r/WSB </a:t>
            </a:r>
            <a:r>
              <a:rPr lang="zh-CN" altLang="en-US" dirty="0"/>
              <a:t>收集了</a:t>
            </a:r>
            <a:r>
              <a:rPr lang="en-US" altLang="zh-CN" dirty="0">
                <a:solidFill>
                  <a:srgbClr val="FF0000"/>
                </a:solidFill>
              </a:rPr>
              <a:t>2020 </a:t>
            </a:r>
            <a:r>
              <a:rPr lang="zh-CN" altLang="en-US" dirty="0">
                <a:solidFill>
                  <a:srgbClr val="FF0000"/>
                </a:solidFill>
              </a:rPr>
              <a:t>年 </a:t>
            </a:r>
            <a:r>
              <a:rPr lang="en-US" altLang="zh-CN" dirty="0">
                <a:solidFill>
                  <a:srgbClr val="FF0000"/>
                </a:solidFill>
              </a:rPr>
              <a:t>12 </a:t>
            </a:r>
            <a:r>
              <a:rPr lang="zh-CN" altLang="en-US" dirty="0">
                <a:solidFill>
                  <a:srgbClr val="FF0000"/>
                </a:solidFill>
              </a:rPr>
              <a:t>月 </a:t>
            </a:r>
            <a:r>
              <a:rPr lang="en-US" altLang="zh-CN" dirty="0">
                <a:solidFill>
                  <a:srgbClr val="FF0000"/>
                </a:solidFill>
              </a:rPr>
              <a:t>8 </a:t>
            </a:r>
            <a:r>
              <a:rPr lang="zh-CN" altLang="en-US" dirty="0">
                <a:solidFill>
                  <a:srgbClr val="FF0000"/>
                </a:solidFill>
              </a:rPr>
              <a:t>日至 </a:t>
            </a:r>
            <a:r>
              <a:rPr lang="en-US" altLang="zh-CN" dirty="0">
                <a:solidFill>
                  <a:srgbClr val="FF0000"/>
                </a:solidFill>
              </a:rPr>
              <a:t>2021 </a:t>
            </a:r>
            <a:r>
              <a:rPr lang="zh-CN" altLang="en-US" dirty="0">
                <a:solidFill>
                  <a:srgbClr val="FF0000"/>
                </a:solidFill>
              </a:rPr>
              <a:t>年 </a:t>
            </a:r>
            <a:r>
              <a:rPr lang="en-US" altLang="zh-CN" dirty="0">
                <a:solidFill>
                  <a:srgbClr val="FF0000"/>
                </a:solidFill>
              </a:rPr>
              <a:t>2 </a:t>
            </a:r>
            <a:r>
              <a:rPr lang="zh-CN" altLang="en-US" dirty="0">
                <a:solidFill>
                  <a:srgbClr val="FF0000"/>
                </a:solidFill>
              </a:rPr>
              <a:t>月 </a:t>
            </a:r>
            <a:r>
              <a:rPr lang="en-US" altLang="zh-CN" dirty="0">
                <a:solidFill>
                  <a:srgbClr val="FF0000"/>
                </a:solidFill>
              </a:rPr>
              <a:t>3 </a:t>
            </a:r>
            <a:r>
              <a:rPr lang="zh-CN" altLang="en-US" dirty="0">
                <a:solidFill>
                  <a:srgbClr val="FF0000"/>
                </a:solidFill>
              </a:rPr>
              <a:t>日</a:t>
            </a:r>
            <a:r>
              <a:rPr lang="zh-CN" altLang="en-US" dirty="0"/>
              <a:t>期间的帖子和评论。</a:t>
            </a:r>
            <a:endParaRPr lang="en-US" altLang="zh-CN" dirty="0"/>
          </a:p>
          <a:p>
            <a:endParaRPr lang="en-US" altLang="zh-CN" dirty="0"/>
          </a:p>
          <a:p>
            <a:pPr algn="ctr"/>
            <a:r>
              <a:rPr lang="zh-CN" altLang="en-US" b="1" dirty="0"/>
              <a:t>数据缺失及处理情况</a:t>
            </a:r>
            <a:endParaRPr lang="en-US" altLang="zh-CN" dirty="0"/>
          </a:p>
          <a:p>
            <a:endParaRPr lang="en-US" altLang="zh-CN" dirty="0"/>
          </a:p>
          <a:p>
            <a:r>
              <a:rPr lang="zh-CN" altLang="en-US" dirty="0"/>
              <a:t>      由于某些技术原因，</a:t>
            </a:r>
            <a:r>
              <a:rPr lang="en-US" altLang="zh-CN" dirty="0" err="1"/>
              <a:t>Pushshift</a:t>
            </a:r>
            <a:r>
              <a:rPr lang="en-US" altLang="zh-CN" dirty="0"/>
              <a:t> </a:t>
            </a:r>
            <a:r>
              <a:rPr lang="zh-CN" altLang="en-US" dirty="0"/>
              <a:t>服务器没有提取到</a:t>
            </a:r>
            <a:r>
              <a:rPr lang="en-US" altLang="zh-CN" dirty="0">
                <a:solidFill>
                  <a:srgbClr val="FF0000"/>
                </a:solidFill>
              </a:rPr>
              <a:t>2021 </a:t>
            </a:r>
            <a:r>
              <a:rPr lang="zh-CN" altLang="en-US" dirty="0">
                <a:solidFill>
                  <a:srgbClr val="FF0000"/>
                </a:solidFill>
              </a:rPr>
              <a:t>年 </a:t>
            </a:r>
            <a:r>
              <a:rPr lang="en-US" altLang="zh-CN" dirty="0">
                <a:solidFill>
                  <a:srgbClr val="FF0000"/>
                </a:solidFill>
              </a:rPr>
              <a:t>1 </a:t>
            </a:r>
            <a:r>
              <a:rPr lang="zh-CN" altLang="en-US" dirty="0">
                <a:solidFill>
                  <a:srgbClr val="FF0000"/>
                </a:solidFill>
              </a:rPr>
              <a:t>月 </a:t>
            </a:r>
            <a:r>
              <a:rPr lang="en-US" altLang="zh-CN" dirty="0">
                <a:solidFill>
                  <a:srgbClr val="FF0000"/>
                </a:solidFill>
              </a:rPr>
              <a:t>25 </a:t>
            </a:r>
            <a:r>
              <a:rPr lang="zh-CN" altLang="en-US" dirty="0">
                <a:solidFill>
                  <a:srgbClr val="FF0000"/>
                </a:solidFill>
              </a:rPr>
              <a:t>日和 </a:t>
            </a:r>
            <a:r>
              <a:rPr lang="en-US" altLang="zh-CN" dirty="0">
                <a:solidFill>
                  <a:srgbClr val="FF0000"/>
                </a:solidFill>
              </a:rPr>
              <a:t>2021 </a:t>
            </a:r>
            <a:r>
              <a:rPr lang="zh-CN" altLang="en-US" dirty="0">
                <a:solidFill>
                  <a:srgbClr val="FF0000"/>
                </a:solidFill>
              </a:rPr>
              <a:t>年 </a:t>
            </a:r>
            <a:r>
              <a:rPr lang="en-US" altLang="zh-CN" dirty="0">
                <a:solidFill>
                  <a:srgbClr val="FF0000"/>
                </a:solidFill>
              </a:rPr>
              <a:t>1 </a:t>
            </a:r>
            <a:r>
              <a:rPr lang="zh-CN" altLang="en-US" dirty="0">
                <a:solidFill>
                  <a:srgbClr val="FF0000"/>
                </a:solidFill>
              </a:rPr>
              <a:t>月 </a:t>
            </a:r>
            <a:r>
              <a:rPr lang="en-US" altLang="zh-CN" dirty="0">
                <a:solidFill>
                  <a:srgbClr val="FF0000"/>
                </a:solidFill>
              </a:rPr>
              <a:t>26 </a:t>
            </a:r>
            <a:r>
              <a:rPr lang="zh-CN" altLang="en-US" dirty="0">
                <a:solidFill>
                  <a:srgbClr val="FF0000"/>
                </a:solidFill>
              </a:rPr>
              <a:t>日</a:t>
            </a:r>
            <a:r>
              <a:rPr lang="zh-CN" altLang="en-US" dirty="0"/>
              <a:t>的数据；</a:t>
            </a:r>
            <a:endParaRPr lang="en-US" altLang="zh-CN" dirty="0"/>
          </a:p>
          <a:p>
            <a:r>
              <a:rPr lang="zh-CN" altLang="en-US" dirty="0"/>
              <a:t> </a:t>
            </a:r>
            <a:endParaRPr lang="en-US" altLang="zh-CN" dirty="0"/>
          </a:p>
          <a:p>
            <a:r>
              <a:rPr lang="zh-CN" altLang="en-US" dirty="0"/>
              <a:t>      为了简单起见，</a:t>
            </a:r>
            <a:r>
              <a:rPr lang="en-US" altLang="zh-CN" dirty="0"/>
              <a:t>WSB </a:t>
            </a:r>
            <a:r>
              <a:rPr lang="zh-CN" altLang="en-US" dirty="0"/>
              <a:t>数据集排除了这两天。</a:t>
            </a:r>
            <a:endParaRPr lang="en-US" altLang="zh-CN" dirty="0"/>
          </a:p>
          <a:p>
            <a:endParaRPr lang="en-US" altLang="zh-CN" dirty="0"/>
          </a:p>
          <a:p>
            <a:r>
              <a:rPr lang="zh-CN" altLang="en-US" sz="1600" dirty="0"/>
              <a:t>（右侧图表为描述性统计情况）</a:t>
            </a: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332" y="342900"/>
            <a:ext cx="5889941" cy="2570365"/>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3464" y="2695042"/>
            <a:ext cx="5163271" cy="382005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2348065" y="357414"/>
            <a:ext cx="902811" cy="523220"/>
          </a:xfrm>
          <a:prstGeom prst="rect">
            <a:avLst/>
          </a:prstGeom>
          <a:noFill/>
        </p:spPr>
        <p:txBody>
          <a:bodyPr wrap="none" rtlCol="0">
            <a:spAutoFit/>
            <a:scene3d>
              <a:camera prst="orthographicFront"/>
              <a:lightRig rig="threePt" dir="t"/>
            </a:scene3d>
            <a:sp3d contourW="12700"/>
          </a:bodyPr>
          <a:lstStyle/>
          <a:p>
            <a:r>
              <a:rPr lang="zh-CN" altLang="en-US" sz="2800" b="1" dirty="0">
                <a:latin typeface="+mj-ea"/>
                <a:ea typeface="+mj-ea"/>
              </a:rPr>
              <a:t>数据</a:t>
            </a:r>
          </a:p>
        </p:txBody>
      </p:sp>
      <p:sp>
        <p:nvSpPr>
          <p:cNvPr id="20" name="矩形 19"/>
          <p:cNvSpPr/>
          <p:nvPr/>
        </p:nvSpPr>
        <p:spPr>
          <a:xfrm>
            <a:off x="1943067" y="1191619"/>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C. </a:t>
            </a:r>
            <a:r>
              <a:rPr lang="zh-CN" altLang="en-US" sz="2400" b="1" dirty="0">
                <a:latin typeface="+mj-ea"/>
                <a:ea typeface="+mj-ea"/>
              </a:rPr>
              <a:t>动态交互网络</a:t>
            </a:r>
          </a:p>
        </p:txBody>
      </p:sp>
      <p:sp>
        <p:nvSpPr>
          <p:cNvPr id="3" name="文本框 2"/>
          <p:cNvSpPr txBox="1"/>
          <p:nvPr/>
        </p:nvSpPr>
        <p:spPr>
          <a:xfrm>
            <a:off x="807279" y="1793526"/>
            <a:ext cx="4707255" cy="3693319"/>
          </a:xfrm>
          <a:prstGeom prst="rect">
            <a:avLst/>
          </a:prstGeom>
          <a:noFill/>
        </p:spPr>
        <p:txBody>
          <a:bodyPr wrap="square" rtlCol="0">
            <a:spAutoFit/>
          </a:bodyPr>
          <a:lstStyle/>
          <a:p>
            <a:r>
              <a:rPr lang="zh-CN" altLang="en-US" b="1" dirty="0"/>
              <a:t>为每一天构建一个用户交互网络</a:t>
            </a:r>
            <a:endParaRPr lang="en-US" altLang="zh-CN" b="1" dirty="0"/>
          </a:p>
          <a:p>
            <a:endParaRPr lang="en-US" altLang="zh-CN" dirty="0"/>
          </a:p>
          <a:p>
            <a:r>
              <a:rPr lang="zh-CN" altLang="en-US" dirty="0"/>
              <a:t>时间：</a:t>
            </a:r>
            <a:endParaRPr lang="en-US" altLang="zh-CN" dirty="0"/>
          </a:p>
          <a:p>
            <a:r>
              <a:rPr lang="zh-CN" altLang="en-US" dirty="0"/>
              <a:t>       文章将</a:t>
            </a:r>
            <a:r>
              <a:rPr lang="en-US" altLang="zh-CN" dirty="0">
                <a:solidFill>
                  <a:srgbClr val="FF0000"/>
                </a:solidFill>
              </a:rPr>
              <a:t>4:00</a:t>
            </a:r>
            <a:r>
              <a:rPr lang="zh-CN" altLang="en-US" dirty="0">
                <a:solidFill>
                  <a:srgbClr val="FF0000"/>
                </a:solidFill>
              </a:rPr>
              <a:t>到第二天</a:t>
            </a:r>
            <a:r>
              <a:rPr lang="en-US" altLang="zh-CN" dirty="0">
                <a:solidFill>
                  <a:srgbClr val="FF0000"/>
                </a:solidFill>
              </a:rPr>
              <a:t>4:00pm</a:t>
            </a:r>
            <a:r>
              <a:rPr lang="zh-CN" altLang="en-US" dirty="0">
                <a:solidFill>
                  <a:srgbClr val="FF0000"/>
                </a:solidFill>
              </a:rPr>
              <a:t>的数据作为完整的一天</a:t>
            </a:r>
            <a:r>
              <a:rPr lang="zh-CN" altLang="en-US" sz="1400" dirty="0">
                <a:solidFill>
                  <a:srgbClr val="FF0000"/>
                </a:solidFill>
              </a:rPr>
              <a:t>（为了匹配纽约证券交易所的交易时段 ）</a:t>
            </a:r>
            <a:endParaRPr lang="en-US" altLang="zh-CN" sz="1400" dirty="0">
              <a:solidFill>
                <a:srgbClr val="FF0000"/>
              </a:solidFill>
            </a:endParaRPr>
          </a:p>
          <a:p>
            <a:endParaRPr lang="en-US" altLang="zh-CN" dirty="0"/>
          </a:p>
          <a:p>
            <a:r>
              <a:rPr lang="zh-CN" altLang="en-US" dirty="0"/>
              <a:t>方法：</a:t>
            </a:r>
            <a:endParaRPr lang="en-US" altLang="zh-CN" dirty="0"/>
          </a:p>
          <a:p>
            <a:r>
              <a:rPr lang="zh-CN" altLang="en-US" dirty="0"/>
              <a:t>       当用户在时间 </a:t>
            </a:r>
            <a:r>
              <a:rPr lang="en-US" altLang="zh-CN" dirty="0"/>
              <a:t>t </a:t>
            </a:r>
            <a:r>
              <a:rPr lang="zh-CN" altLang="en-US" dirty="0"/>
              <a:t>首次对 </a:t>
            </a:r>
            <a:r>
              <a:rPr lang="en-US" altLang="zh-CN" dirty="0"/>
              <a:t>r/WSB </a:t>
            </a:r>
            <a:r>
              <a:rPr lang="zh-CN" altLang="en-US" dirty="0"/>
              <a:t>的帖子或评论发表内容时，用户将被添加到网络中（节点）</a:t>
            </a:r>
            <a:endParaRPr lang="en-US" altLang="zh-CN" dirty="0"/>
          </a:p>
          <a:p>
            <a:endParaRPr lang="en-US" altLang="zh-CN" dirty="0"/>
          </a:p>
          <a:p>
            <a:r>
              <a:rPr lang="zh-CN" altLang="en-US" dirty="0"/>
              <a:t>       如果用户在时间 </a:t>
            </a:r>
            <a:r>
              <a:rPr lang="en-US" altLang="zh-CN" dirty="0"/>
              <a:t>t </a:t>
            </a:r>
            <a:r>
              <a:rPr lang="zh-CN" altLang="en-US" dirty="0"/>
              <a:t>评论了另一个人的帖子就认为两个用户在 </a:t>
            </a:r>
            <a:r>
              <a:rPr lang="en-US" altLang="zh-CN" dirty="0"/>
              <a:t>t </a:t>
            </a:r>
            <a:r>
              <a:rPr lang="zh-CN" altLang="en-US" dirty="0"/>
              <a:t>之后之间存在边。</a:t>
            </a:r>
            <a:endParaRPr lang="zh-CN" altLang="en-US" sz="1600" dirty="0"/>
          </a:p>
        </p:txBody>
      </p:sp>
      <p:sp>
        <p:nvSpPr>
          <p:cNvPr id="8" name="矩形 7"/>
          <p:cNvSpPr/>
          <p:nvPr/>
        </p:nvSpPr>
        <p:spPr>
          <a:xfrm>
            <a:off x="8263632" y="1178693"/>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D. SP</a:t>
            </a:r>
            <a:r>
              <a:rPr lang="zh-CN" altLang="en-US" sz="2400" b="1" dirty="0">
                <a:latin typeface="+mj-ea"/>
                <a:ea typeface="+mj-ea"/>
              </a:rPr>
              <a:t>字典</a:t>
            </a:r>
          </a:p>
        </p:txBody>
      </p:sp>
      <p:sp>
        <p:nvSpPr>
          <p:cNvPr id="10" name="文本框 9"/>
          <p:cNvSpPr txBox="1"/>
          <p:nvPr/>
        </p:nvSpPr>
        <p:spPr>
          <a:xfrm>
            <a:off x="6439666" y="2624523"/>
            <a:ext cx="4836209" cy="2523768"/>
          </a:xfrm>
          <a:prstGeom prst="rect">
            <a:avLst/>
          </a:prstGeom>
          <a:noFill/>
        </p:spPr>
        <p:txBody>
          <a:bodyPr wrap="square" rtlCol="0">
            <a:spAutoFit/>
          </a:bodyPr>
          <a:lstStyle/>
          <a:p>
            <a:r>
              <a:rPr lang="zh-CN" altLang="en-US" dirty="0"/>
              <a:t>       利用 </a:t>
            </a:r>
            <a:r>
              <a:rPr lang="en-US" altLang="zh-CN" dirty="0">
                <a:solidFill>
                  <a:srgbClr val="FF0000"/>
                </a:solidFill>
              </a:rPr>
              <a:t>NTUSD-Fin </a:t>
            </a:r>
            <a:r>
              <a:rPr lang="zh-CN" altLang="en-US" dirty="0"/>
              <a:t>市场情绪字典来计算用户对市场和 </a:t>
            </a:r>
            <a:r>
              <a:rPr lang="en-US" altLang="zh-CN" dirty="0"/>
              <a:t>GameStop </a:t>
            </a:r>
            <a:r>
              <a:rPr lang="zh-CN" altLang="en-US" dirty="0"/>
              <a:t>的情绪极性。</a:t>
            </a:r>
            <a:endParaRPr lang="en-US" altLang="zh-CN" dirty="0"/>
          </a:p>
          <a:p>
            <a:endParaRPr lang="en-US" altLang="zh-CN" dirty="0"/>
          </a:p>
          <a:p>
            <a:r>
              <a:rPr lang="en-US" altLang="zh-CN" dirty="0"/>
              <a:t>   </a:t>
            </a:r>
            <a:r>
              <a:rPr lang="zh-CN" altLang="en-US" dirty="0"/>
              <a:t>（</a:t>
            </a:r>
            <a:r>
              <a:rPr lang="en-US" altLang="zh-CN" sz="1600" dirty="0"/>
              <a:t>NTUSD-Fin </a:t>
            </a:r>
            <a:r>
              <a:rPr lang="zh-CN" altLang="en-US" sz="1600" dirty="0"/>
              <a:t>是一个市场情绪词典，基于从</a:t>
            </a:r>
            <a:r>
              <a:rPr lang="zh-CN" altLang="en-US" sz="1600" dirty="0">
                <a:solidFill>
                  <a:srgbClr val="FF0000"/>
                </a:solidFill>
              </a:rPr>
              <a:t>金融社交媒体</a:t>
            </a:r>
            <a:r>
              <a:rPr lang="zh-CN" altLang="en-US" sz="1600" dirty="0"/>
              <a:t>上抓取的超过 </a:t>
            </a:r>
            <a:r>
              <a:rPr lang="en-US" altLang="zh-CN" sz="1600" dirty="0"/>
              <a:t>33 </a:t>
            </a:r>
            <a:r>
              <a:rPr lang="zh-CN" altLang="en-US" sz="1600" dirty="0"/>
              <a:t>万条带标签的帖子，包含 </a:t>
            </a:r>
            <a:r>
              <a:rPr lang="en-US" altLang="zh-CN" sz="1600" dirty="0"/>
              <a:t>8331 </a:t>
            </a:r>
            <a:r>
              <a:rPr lang="zh-CN" altLang="en-US" sz="1600" dirty="0"/>
              <a:t>个单词、</a:t>
            </a:r>
            <a:r>
              <a:rPr lang="en-US" altLang="zh-CN" sz="1600" dirty="0"/>
              <a:t>112 </a:t>
            </a:r>
            <a:r>
              <a:rPr lang="zh-CN" altLang="en-US" sz="1600" dirty="0"/>
              <a:t>个主题标签和 </a:t>
            </a:r>
            <a:r>
              <a:rPr lang="en-US" altLang="zh-CN" sz="1600" dirty="0"/>
              <a:t>115 </a:t>
            </a:r>
            <a:r>
              <a:rPr lang="zh-CN" altLang="en-US" sz="1600" dirty="0"/>
              <a:t>个表情符号。） </a:t>
            </a:r>
            <a:endParaRPr lang="en-US" altLang="zh-CN" dirty="0"/>
          </a:p>
          <a:p>
            <a:endParaRPr lang="en-US" altLang="zh-CN" dirty="0"/>
          </a:p>
          <a:p>
            <a:r>
              <a:rPr lang="en-US" altLang="zh-CN" dirty="0"/>
              <a:t>      NTUSD-Fin </a:t>
            </a:r>
            <a:r>
              <a:rPr lang="zh-CN" altLang="en-US" dirty="0"/>
              <a:t>中的正单词分数代表看涨的市场情绪极性。</a:t>
            </a:r>
            <a:endParaRPr lang="zh-CN" altLang="en-US" sz="1600"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93043" y="342900"/>
            <a:ext cx="1916757" cy="704850"/>
          </a:xfrm>
          <a:prstGeom prst="rect">
            <a:avLst/>
          </a:prstGeom>
        </p:spPr>
      </p:pic>
      <p:sp>
        <p:nvSpPr>
          <p:cNvPr id="6" name="文本框 5"/>
          <p:cNvSpPr txBox="1"/>
          <p:nvPr/>
        </p:nvSpPr>
        <p:spPr>
          <a:xfrm>
            <a:off x="5372548" y="342900"/>
            <a:ext cx="1231427" cy="523220"/>
          </a:xfrm>
          <a:prstGeom prst="rect">
            <a:avLst/>
          </a:prstGeom>
          <a:noFill/>
        </p:spPr>
        <p:txBody>
          <a:bodyPr wrap="none" rtlCol="0">
            <a:spAutoFit/>
            <a:scene3d>
              <a:camera prst="orthographicFront"/>
              <a:lightRig rig="threePt" dir="t"/>
            </a:scene3d>
            <a:sp3d contourW="12700"/>
          </a:bodyPr>
          <a:lstStyle/>
          <a:p>
            <a:pPr algn="ctr"/>
            <a:r>
              <a:rPr lang="en-US" altLang="zh-CN" sz="2800" b="1" dirty="0">
                <a:latin typeface="+mj-ea"/>
                <a:ea typeface="+mj-ea"/>
              </a:rPr>
              <a:t>3 </a:t>
            </a:r>
            <a:r>
              <a:rPr lang="zh-CN" altLang="en-US" sz="2800" b="1" dirty="0">
                <a:latin typeface="+mj-ea"/>
                <a:ea typeface="+mj-ea"/>
              </a:rPr>
              <a:t>方法</a:t>
            </a:r>
          </a:p>
        </p:txBody>
      </p:sp>
      <p:sp>
        <p:nvSpPr>
          <p:cNvPr id="20" name="矩形 19"/>
          <p:cNvSpPr/>
          <p:nvPr/>
        </p:nvSpPr>
        <p:spPr>
          <a:xfrm>
            <a:off x="2209800" y="1178693"/>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LDA</a:t>
            </a:r>
            <a:r>
              <a:rPr lang="zh-CN" altLang="en-US" sz="2400" b="1" dirty="0">
                <a:latin typeface="+mj-ea"/>
                <a:ea typeface="+mj-ea"/>
              </a:rPr>
              <a:t>主题模型</a:t>
            </a:r>
          </a:p>
        </p:txBody>
      </p:sp>
      <p:sp>
        <p:nvSpPr>
          <p:cNvPr id="3" name="文本框 2"/>
          <p:cNvSpPr txBox="1"/>
          <p:nvPr/>
        </p:nvSpPr>
        <p:spPr>
          <a:xfrm>
            <a:off x="665293" y="2274838"/>
            <a:ext cx="4707255" cy="3631763"/>
          </a:xfrm>
          <a:prstGeom prst="rect">
            <a:avLst/>
          </a:prstGeom>
          <a:noFill/>
        </p:spPr>
        <p:txBody>
          <a:bodyPr wrap="square" rtlCol="0">
            <a:spAutoFit/>
          </a:bodyPr>
          <a:lstStyle/>
          <a:p>
            <a:r>
              <a:rPr lang="zh-CN" altLang="en-US" dirty="0"/>
              <a:t>       将用户在某一天的时间 </a:t>
            </a:r>
            <a:r>
              <a:rPr lang="en-US" altLang="zh-CN" dirty="0"/>
              <a:t>t </a:t>
            </a:r>
            <a:r>
              <a:rPr lang="zh-CN" altLang="en-US" dirty="0"/>
              <a:t>之前的所有语句视为一个文档，进行 </a:t>
            </a:r>
            <a:r>
              <a:rPr lang="en-US" altLang="zh-CN" dirty="0"/>
              <a:t>LDA </a:t>
            </a:r>
            <a:r>
              <a:rPr lang="zh-CN" altLang="en-US" dirty="0"/>
              <a:t>主题建模以获得用户的主题，将每个主题词的权重组织成一个向量。</a:t>
            </a:r>
            <a:endParaRPr lang="en-US" altLang="zh-CN" dirty="0"/>
          </a:p>
          <a:p>
            <a:r>
              <a:rPr lang="en-US" altLang="zh-CN" dirty="0"/>
              <a:t>     </a:t>
            </a:r>
          </a:p>
          <a:p>
            <a:r>
              <a:rPr lang="zh-CN" altLang="en-US" dirty="0"/>
              <a:t>      通过</a:t>
            </a:r>
            <a:r>
              <a:rPr lang="zh-CN" altLang="en-US" dirty="0">
                <a:solidFill>
                  <a:srgbClr val="FF0000"/>
                </a:solidFill>
              </a:rPr>
              <a:t>主题权重向量</a:t>
            </a:r>
            <a:r>
              <a:rPr lang="en-US" altLang="zh-CN" dirty="0">
                <a:solidFill>
                  <a:srgbClr val="FF0000"/>
                </a:solidFill>
              </a:rPr>
              <a:t>Vi</a:t>
            </a:r>
            <a:r>
              <a:rPr lang="zh-CN" altLang="en-US" dirty="0">
                <a:solidFill>
                  <a:srgbClr val="FF0000"/>
                </a:solidFill>
              </a:rPr>
              <a:t>来描述用户 </a:t>
            </a:r>
            <a:r>
              <a:rPr lang="en-US" altLang="zh-CN" dirty="0" err="1">
                <a:solidFill>
                  <a:srgbClr val="FF0000"/>
                </a:solidFill>
              </a:rPr>
              <a:t>i</a:t>
            </a:r>
            <a:r>
              <a:rPr lang="en-US" altLang="zh-CN" dirty="0">
                <a:solidFill>
                  <a:srgbClr val="FF0000"/>
                </a:solidFill>
              </a:rPr>
              <a:t> </a:t>
            </a:r>
            <a:r>
              <a:rPr lang="zh-CN" altLang="en-US" dirty="0">
                <a:solidFill>
                  <a:srgbClr val="FF0000"/>
                </a:solidFill>
              </a:rPr>
              <a:t>的主题嵌入</a:t>
            </a:r>
            <a:r>
              <a:rPr lang="zh-CN" altLang="en-US" dirty="0"/>
              <a:t>。（</a:t>
            </a:r>
            <a:r>
              <a:rPr lang="zh-CN" altLang="en-US" sz="1400" dirty="0"/>
              <a:t>其中每个元素代表文档中特定主题的比例。）</a:t>
            </a:r>
            <a:endParaRPr lang="en-US" altLang="zh-CN" dirty="0"/>
          </a:p>
          <a:p>
            <a:endParaRPr lang="en-US" altLang="zh-CN" dirty="0"/>
          </a:p>
          <a:p>
            <a:r>
              <a:rPr lang="en-US" altLang="zh-CN" sz="1400" dirty="0"/>
              <a:t>       </a:t>
            </a:r>
            <a:r>
              <a:rPr lang="zh-CN" altLang="en-US" sz="1400" dirty="0"/>
              <a:t>特定主题是指一系列具有相关含义且在文档中出现频率更高的单词的加权和</a:t>
            </a:r>
            <a:r>
              <a:rPr lang="zh-CN" altLang="en-US" dirty="0"/>
              <a:t>。</a:t>
            </a:r>
            <a:endParaRPr lang="en-US" altLang="zh-CN" dirty="0"/>
          </a:p>
          <a:p>
            <a:endParaRPr lang="en-US" altLang="zh-CN" dirty="0"/>
          </a:p>
          <a:p>
            <a:r>
              <a:rPr lang="en-US" altLang="zh-CN" dirty="0"/>
              <a:t>     </a:t>
            </a:r>
            <a:r>
              <a:rPr lang="zh-CN" altLang="en-US" dirty="0"/>
              <a:t>因此，可以通过提取前 </a:t>
            </a:r>
            <a:r>
              <a:rPr lang="en-US" altLang="zh-CN" dirty="0"/>
              <a:t>n </a:t>
            </a:r>
            <a:r>
              <a:rPr lang="zh-CN" altLang="en-US" dirty="0"/>
              <a:t>个单词的权重来获得单个主题 </a:t>
            </a:r>
            <a:r>
              <a:rPr lang="en-US" altLang="zh-CN" dirty="0" err="1"/>
              <a:t>i</a:t>
            </a:r>
            <a:r>
              <a:rPr lang="en-US" altLang="zh-CN" dirty="0"/>
              <a:t> </a:t>
            </a:r>
            <a:r>
              <a:rPr lang="zh-CN" altLang="en-US" dirty="0"/>
              <a:t>的表示。</a:t>
            </a:r>
            <a:endParaRPr lang="zh-CN" altLang="en-US" sz="1600" dirty="0"/>
          </a:p>
        </p:txBody>
      </p:sp>
      <p:sp>
        <p:nvSpPr>
          <p:cNvPr id="8" name="矩形 7"/>
          <p:cNvSpPr/>
          <p:nvPr/>
        </p:nvSpPr>
        <p:spPr>
          <a:xfrm>
            <a:off x="8263632" y="1178693"/>
            <a:ext cx="3012243" cy="49795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2400" b="1" dirty="0">
                <a:latin typeface="+mj-ea"/>
                <a:ea typeface="+mj-ea"/>
              </a:rPr>
              <a:t>SP</a:t>
            </a:r>
            <a:r>
              <a:rPr lang="zh-CN" altLang="en-US" sz="2400" b="1" dirty="0">
                <a:latin typeface="+mj-ea"/>
                <a:ea typeface="+mj-ea"/>
              </a:rPr>
              <a:t>识别</a:t>
            </a:r>
          </a:p>
        </p:txBody>
      </p:sp>
      <p:sp>
        <p:nvSpPr>
          <p:cNvPr id="10" name="文本框 9"/>
          <p:cNvSpPr txBox="1"/>
          <p:nvPr/>
        </p:nvSpPr>
        <p:spPr>
          <a:xfrm>
            <a:off x="6726446" y="2274838"/>
            <a:ext cx="4836209" cy="2308324"/>
          </a:xfrm>
          <a:prstGeom prst="rect">
            <a:avLst/>
          </a:prstGeom>
          <a:noFill/>
        </p:spPr>
        <p:txBody>
          <a:bodyPr wrap="square" rtlCol="0">
            <a:spAutoFit/>
          </a:bodyPr>
          <a:lstStyle/>
          <a:p>
            <a:r>
              <a:rPr lang="zh-CN" altLang="en-US" dirty="0"/>
              <a:t>采用 </a:t>
            </a:r>
            <a:r>
              <a:rPr lang="en-US" altLang="zh-CN" dirty="0">
                <a:solidFill>
                  <a:srgbClr val="FF0000"/>
                </a:solidFill>
              </a:rPr>
              <a:t>VADER</a:t>
            </a:r>
            <a:r>
              <a:rPr lang="zh-CN" altLang="en-US" dirty="0">
                <a:solidFill>
                  <a:srgbClr val="FF0000"/>
                </a:solidFill>
              </a:rPr>
              <a:t>作为 </a:t>
            </a:r>
            <a:r>
              <a:rPr lang="en-US" altLang="zh-CN" dirty="0">
                <a:solidFill>
                  <a:srgbClr val="FF0000"/>
                </a:solidFill>
              </a:rPr>
              <a:t>SP </a:t>
            </a:r>
            <a:r>
              <a:rPr lang="zh-CN" altLang="en-US" dirty="0">
                <a:solidFill>
                  <a:srgbClr val="FF0000"/>
                </a:solidFill>
              </a:rPr>
              <a:t>分类器</a:t>
            </a:r>
            <a:endParaRPr lang="en-US" altLang="zh-CN" dirty="0">
              <a:solidFill>
                <a:srgbClr val="FF0000"/>
              </a:solidFill>
            </a:endParaRPr>
          </a:p>
          <a:p>
            <a:endParaRPr lang="en-US" altLang="zh-CN" dirty="0">
              <a:solidFill>
                <a:srgbClr val="FF0000"/>
              </a:solidFill>
            </a:endParaRPr>
          </a:p>
          <a:p>
            <a:r>
              <a:rPr lang="zh-CN" altLang="en-US" dirty="0"/>
              <a:t>选择对极性识别最有用的</a:t>
            </a:r>
            <a:r>
              <a:rPr lang="zh-CN" altLang="en-US" dirty="0">
                <a:solidFill>
                  <a:srgbClr val="FF0000"/>
                </a:solidFill>
              </a:rPr>
              <a:t>复合分数作为最终的情感分数</a:t>
            </a:r>
            <a:r>
              <a:rPr lang="zh-CN" altLang="en-US" dirty="0"/>
              <a:t>。 </a:t>
            </a:r>
            <a:endParaRPr lang="en-US" altLang="zh-CN" dirty="0"/>
          </a:p>
          <a:p>
            <a:endParaRPr lang="en-US" altLang="zh-CN" dirty="0"/>
          </a:p>
          <a:p>
            <a:r>
              <a:rPr lang="zh-CN" altLang="en-US" b="0" i="0" dirty="0">
                <a:solidFill>
                  <a:srgbClr val="121212"/>
                </a:solidFill>
                <a:effectLst/>
                <a:latin typeface="-apple-system"/>
              </a:rPr>
              <a:t>复合分数通过将词典中每个特征的分数相加，根据规则进行调整，然后标准化为</a:t>
            </a:r>
            <a:r>
              <a:rPr lang="en-US" altLang="zh-CN" b="0" i="0" dirty="0">
                <a:solidFill>
                  <a:srgbClr val="121212"/>
                </a:solidFill>
                <a:effectLst/>
                <a:latin typeface="-apple-system"/>
              </a:rPr>
              <a:t>-1</a:t>
            </a:r>
            <a:r>
              <a:rPr lang="zh-CN" altLang="en-US" b="0" i="0" dirty="0">
                <a:solidFill>
                  <a:srgbClr val="121212"/>
                </a:solidFill>
                <a:effectLst/>
                <a:latin typeface="-apple-system"/>
              </a:rPr>
              <a:t>（最极端的负）和</a:t>
            </a:r>
            <a:r>
              <a:rPr lang="en-US" altLang="zh-CN" b="0" i="0" dirty="0">
                <a:solidFill>
                  <a:srgbClr val="121212"/>
                </a:solidFill>
                <a:effectLst/>
                <a:latin typeface="-apple-system"/>
              </a:rPr>
              <a:t>+1</a:t>
            </a:r>
            <a:r>
              <a:rPr lang="zh-CN" altLang="en-US" b="0" i="0" dirty="0">
                <a:solidFill>
                  <a:srgbClr val="121212"/>
                </a:solidFill>
                <a:effectLst/>
                <a:latin typeface="-apple-system"/>
              </a:rPr>
              <a:t>（最极端的正）之间。</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400</TotalTime>
  <Words>3098</Words>
  <Application>Microsoft Office PowerPoint</Application>
  <PresentationFormat>宽屏</PresentationFormat>
  <Paragraphs>313</Paragraphs>
  <Slides>36</Slides>
  <Notes>36</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36</vt:i4>
      </vt:variant>
    </vt:vector>
  </HeadingPairs>
  <TitlesOfParts>
    <vt:vector size="44" baseType="lpstr">
      <vt:lpstr>-apple-system</vt:lpstr>
      <vt:lpstr>等线</vt:lpstr>
      <vt:lpstr>方正正黑简体</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https:/www.ypppt.com</cp:keywords>
  <cp:lastModifiedBy>李 洪瑶</cp:lastModifiedBy>
  <cp:revision>339</cp:revision>
  <dcterms:created xsi:type="dcterms:W3CDTF">2017-07-15T03:45:00Z</dcterms:created>
  <dcterms:modified xsi:type="dcterms:W3CDTF">2022-02-23T10:47:30Z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CBA859BEE1DF4FFCB79D72FB2C653AA4</vt:lpwstr>
  </property>
  <property fmtid="{D5CDD505-2E9C-101B-9397-08002B2CF9AE}" pid="3" name="KSOProductBuildVer">
    <vt:lpwstr>2052-11.1.0.11294</vt:lpwstr>
  </property>
</Properties>
</file>