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70" r:id="rId3"/>
    <p:sldId id="271" r:id="rId4"/>
    <p:sldId id="281" r:id="rId5"/>
    <p:sldId id="258" r:id="rId6"/>
    <p:sldId id="308" r:id="rId7"/>
    <p:sldId id="309" r:id="rId8"/>
    <p:sldId id="284" r:id="rId9"/>
    <p:sldId id="310" r:id="rId10"/>
    <p:sldId id="334" r:id="rId11"/>
    <p:sldId id="335" r:id="rId12"/>
    <p:sldId id="336" r:id="rId13"/>
    <p:sldId id="285" r:id="rId14"/>
    <p:sldId id="325" r:id="rId15"/>
    <p:sldId id="337" r:id="rId16"/>
    <p:sldId id="339" r:id="rId17"/>
    <p:sldId id="338" r:id="rId18"/>
    <p:sldId id="340" r:id="rId19"/>
    <p:sldId id="341" r:id="rId20"/>
    <p:sldId id="342" r:id="rId21"/>
    <p:sldId id="343" r:id="rId22"/>
    <p:sldId id="261"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26" autoAdjust="0"/>
  </p:normalViewPr>
  <p:slideViewPr>
    <p:cSldViewPr snapToGrid="0">
      <p:cViewPr varScale="1">
        <p:scale>
          <a:sx n="63" d="100"/>
          <a:sy n="63" d="100"/>
        </p:scale>
        <p:origin x="432" y="4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2022/3/9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4284675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indent="0" algn="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1FF34571-20DC-4359-9C3B-4D92050F121C}"/>
              </a:ext>
            </a:extLst>
          </p:cNvPr>
          <p:cNvSpPr>
            <a:spLocks noGrp="1"/>
          </p:cNvSpPr>
          <p:nvPr>
            <p:ph type="dt" sz="half" idx="10"/>
          </p:nvPr>
        </p:nvSpPr>
        <p:spPr/>
        <p:txBody>
          <a:bodyPr/>
          <a:lstStyle/>
          <a:p>
            <a:fld id="{6489D9C7-5DC6-4263-87FF-7C99F6FB63C3}" type="datetime1">
              <a:rPr lang="zh-CN" altLang="en-US" smtClean="0"/>
              <a:pPr/>
              <a:t>2022/3/9</a:t>
            </a:fld>
            <a:endParaRPr lang="zh-CN" altLang="en-US"/>
          </a:p>
        </p:txBody>
      </p:sp>
      <p:sp>
        <p:nvSpPr>
          <p:cNvPr id="5" name="页脚占位符 4">
            <a:extLst>
              <a:ext uri="{FF2B5EF4-FFF2-40B4-BE49-F238E27FC236}">
                <a16:creationId xmlns:a16="http://schemas.microsoft.com/office/drawing/2014/main" id="{4C0BD28F-5F81-4628-B7F7-4CFA7C467E27}"/>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FDEF377F-049F-4A50-A632-6FA81BE9BA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69E689-614A-4297-B51A-02A57569B979}"/>
              </a:ext>
            </a:extLst>
          </p:cNvPr>
          <p:cNvSpPr>
            <a:spLocks noGrp="1"/>
          </p:cNvSpPr>
          <p:nvPr>
            <p:ph type="dt" sz="half" idx="10"/>
          </p:nvPr>
        </p:nvSpPr>
        <p:spPr/>
        <p:txBody>
          <a:bodyPr/>
          <a:lstStyle/>
          <a:p>
            <a:fld id="{6489D9C7-5DC6-4263-87FF-7C99F6FB63C3}" type="datetime1">
              <a:rPr lang="zh-CN" altLang="en-US" smtClean="0"/>
              <a:pPr/>
              <a:t>2022/3/9</a:t>
            </a:fld>
            <a:endParaRPr lang="zh-CN" altLang="en-US"/>
          </a:p>
        </p:txBody>
      </p:sp>
      <p:sp>
        <p:nvSpPr>
          <p:cNvPr id="5" name="页脚占位符 4">
            <a:extLst>
              <a:ext uri="{FF2B5EF4-FFF2-40B4-BE49-F238E27FC236}">
                <a16:creationId xmlns:a16="http://schemas.microsoft.com/office/drawing/2014/main" id="{59EA80CF-7ED1-4A0E-83CB-11D5DC0A5F60}"/>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4D1F512C-84E6-4139-A15F-D2EF1137DE5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119B5B-C61F-4AAB-AD46-F9F017505868}"/>
              </a:ext>
            </a:extLst>
          </p:cNvPr>
          <p:cNvSpPr>
            <a:spLocks noGrp="1"/>
          </p:cNvSpPr>
          <p:nvPr>
            <p:ph type="dt" sz="half" idx="10"/>
          </p:nvPr>
        </p:nvSpPr>
        <p:spPr/>
        <p:txBody>
          <a:bodyPr/>
          <a:lstStyle/>
          <a:p>
            <a:fld id="{6489D9C7-5DC6-4263-87FF-7C99F6FB63C3}" type="datetime1">
              <a:rPr lang="zh-CN" altLang="en-US" smtClean="0"/>
              <a:pPr/>
              <a:t>2022/3/9</a:t>
            </a:fld>
            <a:endParaRPr lang="zh-CN" altLang="en-US"/>
          </a:p>
        </p:txBody>
      </p:sp>
      <p:sp>
        <p:nvSpPr>
          <p:cNvPr id="4" name="页脚占位符 3">
            <a:extLst>
              <a:ext uri="{FF2B5EF4-FFF2-40B4-BE49-F238E27FC236}">
                <a16:creationId xmlns:a16="http://schemas.microsoft.com/office/drawing/2014/main" id="{91E59CEA-4DBF-4E97-8194-416BC9ACEF3B}"/>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E76FBFD-A931-4F8A-8815-3DCE3E77122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版权信息或网址</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2022/3/9</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421163" y="2590481"/>
            <a:ext cx="12232640" cy="749077"/>
          </a:xfrm>
        </p:spPr>
        <p:txBody>
          <a:bodyPr>
            <a:normAutofit fontScale="92500"/>
          </a:bodyPr>
          <a:lstStyle/>
          <a:p>
            <a:r>
              <a:rPr lang="en-US" altLang="zh-CN" sz="2800" dirty="0"/>
              <a:t>Aspect-Based Sentiment Analysis With Heterogeneous Graph Neural Network</a:t>
            </a:r>
            <a:endParaRPr lang="en-US" altLang="zh-CN" sz="2200" dirty="0"/>
          </a:p>
        </p:txBody>
      </p:sp>
      <p:sp>
        <p:nvSpPr>
          <p:cNvPr id="18" name="标题 17"/>
          <p:cNvSpPr>
            <a:spLocks noGrp="1"/>
          </p:cNvSpPr>
          <p:nvPr>
            <p:ph type="ctrTitle"/>
          </p:nvPr>
        </p:nvSpPr>
        <p:spPr>
          <a:xfrm>
            <a:off x="269876" y="1508370"/>
            <a:ext cx="10850562" cy="749082"/>
          </a:xfrm>
        </p:spPr>
        <p:txBody>
          <a:bodyPr>
            <a:normAutofit/>
          </a:bodyPr>
          <a:lstStyle/>
          <a:p>
            <a:r>
              <a:rPr lang="zh-CN" altLang="en-US" dirty="0"/>
              <a:t>基于方面的情感分析与异质图神经网络</a:t>
            </a: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256384" y="2383326"/>
            <a:ext cx="82641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80754-EFC0-4160-A097-B5C948879AFB}"/>
              </a:ext>
            </a:extLst>
          </p:cNvPr>
          <p:cNvSpPr>
            <a:spLocks noGrp="1"/>
          </p:cNvSpPr>
          <p:nvPr>
            <p:ph type="title"/>
          </p:nvPr>
        </p:nvSpPr>
        <p:spPr/>
        <p:txBody>
          <a:bodyPr/>
          <a:lstStyle/>
          <a:p>
            <a:r>
              <a:rPr lang="en-US" altLang="zh-CN" dirty="0"/>
              <a:t>Model</a:t>
            </a:r>
            <a:endParaRPr lang="zh-CN" altLang="en-US" dirty="0"/>
          </a:p>
        </p:txBody>
      </p:sp>
      <p:sp>
        <p:nvSpPr>
          <p:cNvPr id="3" name="页脚占位符 2">
            <a:extLst>
              <a:ext uri="{FF2B5EF4-FFF2-40B4-BE49-F238E27FC236}">
                <a16:creationId xmlns:a16="http://schemas.microsoft.com/office/drawing/2014/main" id="{4610CAC5-E27D-4243-8080-1543EC715CF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AAC8925-115C-480A-8353-E109064351E6}"/>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pic>
        <p:nvPicPr>
          <p:cNvPr id="6" name="图片 5">
            <a:extLst>
              <a:ext uri="{FF2B5EF4-FFF2-40B4-BE49-F238E27FC236}">
                <a16:creationId xmlns:a16="http://schemas.microsoft.com/office/drawing/2014/main" id="{3F2D840E-2014-49F0-BD61-DCB56046D400}"/>
              </a:ext>
            </a:extLst>
          </p:cNvPr>
          <p:cNvPicPr>
            <a:picLocks noChangeAspect="1"/>
          </p:cNvPicPr>
          <p:nvPr/>
        </p:nvPicPr>
        <p:blipFill>
          <a:blip r:embed="rId2"/>
          <a:stretch>
            <a:fillRect/>
          </a:stretch>
        </p:blipFill>
        <p:spPr>
          <a:xfrm>
            <a:off x="537685" y="1123950"/>
            <a:ext cx="11115040" cy="5823281"/>
          </a:xfrm>
          <a:prstGeom prst="rect">
            <a:avLst/>
          </a:prstGeom>
        </p:spPr>
      </p:pic>
      <p:sp>
        <p:nvSpPr>
          <p:cNvPr id="7" name="文本框 6">
            <a:extLst>
              <a:ext uri="{FF2B5EF4-FFF2-40B4-BE49-F238E27FC236}">
                <a16:creationId xmlns:a16="http://schemas.microsoft.com/office/drawing/2014/main" id="{87026302-2FCD-4680-97AB-990E5D489B3D}"/>
              </a:ext>
            </a:extLst>
          </p:cNvPr>
          <p:cNvSpPr txBox="1"/>
          <p:nvPr/>
        </p:nvSpPr>
        <p:spPr>
          <a:xfrm>
            <a:off x="2780664" y="83542"/>
            <a:ext cx="8290560" cy="923330"/>
          </a:xfrm>
          <a:prstGeom prst="rect">
            <a:avLst/>
          </a:prstGeom>
          <a:noFill/>
        </p:spPr>
        <p:txBody>
          <a:bodyPr wrap="square" rtlCol="0">
            <a:spAutoFit/>
          </a:bodyPr>
          <a:lstStyle/>
          <a:p>
            <a:pPr marL="342900" indent="-342900">
              <a:buFont typeface="+mj-ea"/>
              <a:buAutoNum type="circleNumDbPlain"/>
            </a:pPr>
            <a:r>
              <a:rPr lang="zh-CN" altLang="en-US" dirty="0"/>
              <a:t>嵌入层：初始化节点和边的嵌入</a:t>
            </a:r>
            <a:endParaRPr lang="en-US" altLang="zh-CN" dirty="0"/>
          </a:p>
          <a:p>
            <a:pPr marL="342900" indent="-342900">
              <a:buFont typeface="+mj-ea"/>
              <a:buAutoNum type="circleNumDbPlain"/>
            </a:pPr>
            <a:r>
              <a:rPr lang="zh-CN" altLang="en-US" dirty="0"/>
              <a:t>图注意层：利用</a:t>
            </a:r>
            <a:r>
              <a:rPr lang="en-US" altLang="zh-CN" dirty="0"/>
              <a:t>GAT</a:t>
            </a:r>
            <a:r>
              <a:rPr lang="zh-CN" altLang="en-US" dirty="0"/>
              <a:t>更新节点嵌入</a:t>
            </a:r>
            <a:endParaRPr lang="en-US" altLang="zh-CN" dirty="0"/>
          </a:p>
          <a:p>
            <a:pPr marL="342900" indent="-342900">
              <a:buFont typeface="+mj-ea"/>
              <a:buAutoNum type="circleNumDbPlain"/>
            </a:pPr>
            <a:r>
              <a:rPr lang="zh-CN" altLang="en-US" dirty="0"/>
              <a:t>预测层：预测情感极性</a:t>
            </a:r>
          </a:p>
        </p:txBody>
      </p:sp>
      <p:sp>
        <p:nvSpPr>
          <p:cNvPr id="8" name="文本框 7">
            <a:extLst>
              <a:ext uri="{FF2B5EF4-FFF2-40B4-BE49-F238E27FC236}">
                <a16:creationId xmlns:a16="http://schemas.microsoft.com/office/drawing/2014/main" id="{460F4CB2-2E90-4840-B2E2-C3F46F0305D1}"/>
              </a:ext>
            </a:extLst>
          </p:cNvPr>
          <p:cNvSpPr txBox="1"/>
          <p:nvPr/>
        </p:nvSpPr>
        <p:spPr>
          <a:xfrm>
            <a:off x="10993120" y="3576320"/>
            <a:ext cx="791844" cy="369332"/>
          </a:xfrm>
          <a:prstGeom prst="rect">
            <a:avLst/>
          </a:prstGeom>
          <a:noFill/>
        </p:spPr>
        <p:txBody>
          <a:bodyPr wrap="square" rtlCol="0">
            <a:spAutoFit/>
          </a:bodyPr>
          <a:lstStyle/>
          <a:p>
            <a:endParaRPr lang="zh-CN" altLang="en-US" dirty="0"/>
          </a:p>
        </p:txBody>
      </p:sp>
    </p:spTree>
    <p:extLst>
      <p:ext uri="{BB962C8B-B14F-4D97-AF65-F5344CB8AC3E}">
        <p14:creationId xmlns:p14="http://schemas.microsoft.com/office/powerpoint/2010/main" val="1019641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51F7203-A311-4697-BDCC-8F66C3C01F56}"/>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11</a:t>
            </a:fld>
            <a:endParaRPr lang="zh-CN" altLang="en-US"/>
          </a:p>
        </p:txBody>
      </p:sp>
      <p:pic>
        <p:nvPicPr>
          <p:cNvPr id="6" name="图片 5">
            <a:extLst>
              <a:ext uri="{FF2B5EF4-FFF2-40B4-BE49-F238E27FC236}">
                <a16:creationId xmlns:a16="http://schemas.microsoft.com/office/drawing/2014/main" id="{70202E71-CEB3-4213-BC4D-91B01B91FE08}"/>
              </a:ext>
            </a:extLst>
          </p:cNvPr>
          <p:cNvPicPr>
            <a:picLocks noChangeAspect="1"/>
          </p:cNvPicPr>
          <p:nvPr/>
        </p:nvPicPr>
        <p:blipFill>
          <a:blip r:embed="rId2"/>
          <a:stretch>
            <a:fillRect/>
          </a:stretch>
        </p:blipFill>
        <p:spPr>
          <a:xfrm>
            <a:off x="23813" y="95250"/>
            <a:ext cx="7029450" cy="6667500"/>
          </a:xfrm>
          <a:prstGeom prst="rect">
            <a:avLst/>
          </a:prstGeom>
        </p:spPr>
      </p:pic>
      <p:pic>
        <p:nvPicPr>
          <p:cNvPr id="8" name="图片 7">
            <a:extLst>
              <a:ext uri="{FF2B5EF4-FFF2-40B4-BE49-F238E27FC236}">
                <a16:creationId xmlns:a16="http://schemas.microsoft.com/office/drawing/2014/main" id="{42D72A54-1417-42FA-886D-DAFDDDB66746}"/>
              </a:ext>
            </a:extLst>
          </p:cNvPr>
          <p:cNvPicPr>
            <a:picLocks noChangeAspect="1"/>
          </p:cNvPicPr>
          <p:nvPr/>
        </p:nvPicPr>
        <p:blipFill>
          <a:blip r:embed="rId3"/>
          <a:stretch>
            <a:fillRect/>
          </a:stretch>
        </p:blipFill>
        <p:spPr>
          <a:xfrm>
            <a:off x="10436781" y="408709"/>
            <a:ext cx="1352550" cy="352425"/>
          </a:xfrm>
          <a:prstGeom prst="rect">
            <a:avLst/>
          </a:prstGeom>
        </p:spPr>
      </p:pic>
      <p:sp>
        <p:nvSpPr>
          <p:cNvPr id="9" name="文本框 8">
            <a:extLst>
              <a:ext uri="{FF2B5EF4-FFF2-40B4-BE49-F238E27FC236}">
                <a16:creationId xmlns:a16="http://schemas.microsoft.com/office/drawing/2014/main" id="{C7B2D1A0-39D9-4265-9D5E-504DEF109D63}"/>
              </a:ext>
            </a:extLst>
          </p:cNvPr>
          <p:cNvSpPr txBox="1"/>
          <p:nvPr/>
        </p:nvSpPr>
        <p:spPr>
          <a:xfrm>
            <a:off x="7053263" y="391802"/>
            <a:ext cx="3383518" cy="369332"/>
          </a:xfrm>
          <a:prstGeom prst="rect">
            <a:avLst/>
          </a:prstGeom>
          <a:noFill/>
        </p:spPr>
        <p:txBody>
          <a:bodyPr wrap="square" rtlCol="0">
            <a:spAutoFit/>
          </a:bodyPr>
          <a:lstStyle/>
          <a:p>
            <a:r>
              <a:rPr lang="zh-CN" altLang="en-US" dirty="0"/>
              <a:t>词节点初始化：预训练的词嵌入</a:t>
            </a:r>
          </a:p>
        </p:txBody>
      </p:sp>
      <p:grpSp>
        <p:nvGrpSpPr>
          <p:cNvPr id="25" name="组合 24">
            <a:extLst>
              <a:ext uri="{FF2B5EF4-FFF2-40B4-BE49-F238E27FC236}">
                <a16:creationId xmlns:a16="http://schemas.microsoft.com/office/drawing/2014/main" id="{614B9328-A39A-473E-B9DE-6E39D38EEEA4}"/>
              </a:ext>
            </a:extLst>
          </p:cNvPr>
          <p:cNvGrpSpPr/>
          <p:nvPr/>
        </p:nvGrpSpPr>
        <p:grpSpPr>
          <a:xfrm>
            <a:off x="7053263" y="797913"/>
            <a:ext cx="4986337" cy="1230935"/>
            <a:chOff x="7053263" y="797913"/>
            <a:chExt cx="4986337" cy="1230935"/>
          </a:xfrm>
        </p:grpSpPr>
        <p:pic>
          <p:nvPicPr>
            <p:cNvPr id="14" name="图片 13">
              <a:extLst>
                <a:ext uri="{FF2B5EF4-FFF2-40B4-BE49-F238E27FC236}">
                  <a16:creationId xmlns:a16="http://schemas.microsoft.com/office/drawing/2014/main" id="{3C270032-92C4-4C3F-AE8F-6A9662AF3494}"/>
                </a:ext>
              </a:extLst>
            </p:cNvPr>
            <p:cNvPicPr>
              <a:picLocks noChangeAspect="1"/>
            </p:cNvPicPr>
            <p:nvPr/>
          </p:nvPicPr>
          <p:blipFill>
            <a:blip r:embed="rId4"/>
            <a:stretch>
              <a:fillRect/>
            </a:stretch>
          </p:blipFill>
          <p:spPr>
            <a:xfrm>
              <a:off x="10506949" y="1647848"/>
              <a:ext cx="1285875" cy="381000"/>
            </a:xfrm>
            <a:prstGeom prst="rect">
              <a:avLst/>
            </a:prstGeom>
          </p:spPr>
        </p:pic>
        <p:sp>
          <p:nvSpPr>
            <p:cNvPr id="12" name="文本框 11">
              <a:extLst>
                <a:ext uri="{FF2B5EF4-FFF2-40B4-BE49-F238E27FC236}">
                  <a16:creationId xmlns:a16="http://schemas.microsoft.com/office/drawing/2014/main" id="{9997CE8D-DE6F-4EF4-A112-7D6D4B9AF27B}"/>
                </a:ext>
              </a:extLst>
            </p:cNvPr>
            <p:cNvSpPr txBox="1"/>
            <p:nvPr/>
          </p:nvSpPr>
          <p:spPr>
            <a:xfrm>
              <a:off x="7053263" y="797913"/>
              <a:ext cx="4986337" cy="1200329"/>
            </a:xfrm>
            <a:prstGeom prst="rect">
              <a:avLst/>
            </a:prstGeom>
            <a:noFill/>
          </p:spPr>
          <p:txBody>
            <a:bodyPr wrap="square" rtlCol="0">
              <a:spAutoFit/>
            </a:bodyPr>
            <a:lstStyle/>
            <a:p>
              <a:r>
                <a:rPr lang="zh-CN" altLang="en-US" dirty="0"/>
                <a:t>句子节点初始化：</a:t>
              </a:r>
              <a:endParaRPr lang="en-US" altLang="zh-CN" dirty="0"/>
            </a:p>
            <a:p>
              <a:r>
                <a:rPr lang="en-US" altLang="zh-CN" dirty="0"/>
                <a:t>1</a:t>
              </a:r>
              <a:r>
                <a:rPr lang="zh-CN" altLang="en-US" dirty="0"/>
                <a:t>、将句子</a:t>
              </a:r>
              <a:r>
                <a:rPr lang="en-US" altLang="zh-CN" dirty="0"/>
                <a:t>s</a:t>
              </a:r>
              <a:r>
                <a:rPr lang="zh-CN" altLang="en-US" dirty="0"/>
                <a:t>转化为词嵌入的连接</a:t>
              </a:r>
              <a:endParaRPr lang="en-US" altLang="zh-CN" dirty="0"/>
            </a:p>
            <a:p>
              <a:r>
                <a:rPr lang="en-US" altLang="zh-CN" dirty="0"/>
                <a:t>2</a:t>
              </a:r>
              <a:r>
                <a:rPr lang="zh-CN" altLang="en-US" dirty="0"/>
                <a:t>、将其送入具有不同核大小的</a:t>
              </a:r>
              <a:r>
                <a:rPr lang="en-US" altLang="zh-CN" dirty="0"/>
                <a:t>CNN</a:t>
              </a:r>
              <a:r>
                <a:rPr lang="zh-CN" altLang="en-US" dirty="0"/>
                <a:t>层和</a:t>
              </a:r>
              <a:r>
                <a:rPr lang="en-US" altLang="zh-CN" dirty="0"/>
                <a:t>LSTM</a:t>
              </a:r>
              <a:r>
                <a:rPr lang="zh-CN" altLang="en-US" dirty="0"/>
                <a:t>层，来提取句子的局部和全局信息</a:t>
              </a:r>
            </a:p>
          </p:txBody>
        </p:sp>
      </p:grpSp>
      <p:grpSp>
        <p:nvGrpSpPr>
          <p:cNvPr id="19" name="组合 18">
            <a:extLst>
              <a:ext uri="{FF2B5EF4-FFF2-40B4-BE49-F238E27FC236}">
                <a16:creationId xmlns:a16="http://schemas.microsoft.com/office/drawing/2014/main" id="{EBA14478-BDF2-447D-B867-18B17E2B9A79}"/>
              </a:ext>
            </a:extLst>
          </p:cNvPr>
          <p:cNvGrpSpPr/>
          <p:nvPr/>
        </p:nvGrpSpPr>
        <p:grpSpPr>
          <a:xfrm>
            <a:off x="7053263" y="2103018"/>
            <a:ext cx="2845754" cy="923330"/>
            <a:chOff x="7115611" y="2341407"/>
            <a:chExt cx="2845754" cy="923330"/>
          </a:xfrm>
        </p:grpSpPr>
        <p:pic>
          <p:nvPicPr>
            <p:cNvPr id="17" name="图片 16">
              <a:extLst>
                <a:ext uri="{FF2B5EF4-FFF2-40B4-BE49-F238E27FC236}">
                  <a16:creationId xmlns:a16="http://schemas.microsoft.com/office/drawing/2014/main" id="{CA69F201-0C65-49A5-B5D5-B184627EE426}"/>
                </a:ext>
              </a:extLst>
            </p:cNvPr>
            <p:cNvPicPr>
              <a:picLocks noChangeAspect="1"/>
            </p:cNvPicPr>
            <p:nvPr/>
          </p:nvPicPr>
          <p:blipFill>
            <a:blip r:embed="rId5"/>
            <a:stretch>
              <a:fillRect/>
            </a:stretch>
          </p:blipFill>
          <p:spPr>
            <a:xfrm>
              <a:off x="8742165" y="2897707"/>
              <a:ext cx="1219200" cy="361950"/>
            </a:xfrm>
            <a:prstGeom prst="rect">
              <a:avLst/>
            </a:prstGeom>
          </p:spPr>
        </p:pic>
        <p:sp>
          <p:nvSpPr>
            <p:cNvPr id="15" name="文本框 14">
              <a:extLst>
                <a:ext uri="{FF2B5EF4-FFF2-40B4-BE49-F238E27FC236}">
                  <a16:creationId xmlns:a16="http://schemas.microsoft.com/office/drawing/2014/main" id="{91A8FBBF-295D-4ED1-8A31-E5BE7A9FE683}"/>
                </a:ext>
              </a:extLst>
            </p:cNvPr>
            <p:cNvSpPr txBox="1"/>
            <p:nvPr/>
          </p:nvSpPr>
          <p:spPr>
            <a:xfrm>
              <a:off x="7115611" y="2341407"/>
              <a:ext cx="2711331" cy="923330"/>
            </a:xfrm>
            <a:prstGeom prst="rect">
              <a:avLst/>
            </a:prstGeom>
            <a:noFill/>
          </p:spPr>
          <p:txBody>
            <a:bodyPr wrap="square" rtlCol="0">
              <a:spAutoFit/>
            </a:bodyPr>
            <a:lstStyle/>
            <a:p>
              <a:r>
                <a:rPr lang="zh-CN" altLang="en-US" dirty="0"/>
                <a:t>方面节点初始化：</a:t>
              </a:r>
              <a:endParaRPr lang="en-US" altLang="zh-CN" dirty="0"/>
            </a:p>
            <a:p>
              <a:r>
                <a:rPr lang="en-US" altLang="zh-CN" dirty="0"/>
                <a:t>1</a:t>
              </a:r>
              <a:r>
                <a:rPr lang="zh-CN" altLang="en-US" dirty="0"/>
                <a:t>、</a:t>
              </a:r>
              <a:r>
                <a:rPr lang="en-US" altLang="zh-CN" dirty="0"/>
                <a:t>one—hot</a:t>
              </a:r>
              <a:r>
                <a:rPr lang="zh-CN" altLang="en-US" dirty="0"/>
                <a:t>向量初始化</a:t>
              </a:r>
              <a:endParaRPr lang="en-US" altLang="zh-CN" dirty="0"/>
            </a:p>
            <a:p>
              <a:r>
                <a:rPr lang="en-US" altLang="zh-CN" dirty="0"/>
                <a:t>2</a:t>
              </a:r>
              <a:r>
                <a:rPr lang="zh-CN" altLang="en-US" dirty="0"/>
                <a:t>、送入线性层</a:t>
              </a:r>
              <a:endParaRPr lang="en-US" altLang="zh-CN" dirty="0"/>
            </a:p>
          </p:txBody>
        </p:sp>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E49C96E-8355-46E4-AA76-718D9B87BC2A}"/>
                  </a:ext>
                </a:extLst>
              </p:cNvPr>
              <p:cNvSpPr txBox="1"/>
              <p:nvPr/>
            </p:nvSpPr>
            <p:spPr>
              <a:xfrm>
                <a:off x="7053263" y="3135104"/>
                <a:ext cx="4913829" cy="64633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m:rPr>
                            <m:sty m:val="p"/>
                          </m:rPr>
                          <a:rPr lang="en-US" altLang="zh-CN" i="1">
                            <a:latin typeface="Cambria Math" panose="02040503050406030204" pitchFamily="18" charset="0"/>
                          </a:rPr>
                          <m:t>ws</m:t>
                        </m:r>
                      </m:sub>
                    </m:sSub>
                  </m:oMath>
                </a14:m>
                <a:r>
                  <a:rPr lang="zh-CN" altLang="en-US" dirty="0"/>
                  <a:t>初始化：按照</a:t>
                </a:r>
                <a:r>
                  <a:rPr lang="en-US" altLang="zh-CN" dirty="0"/>
                  <a:t>transformer</a:t>
                </a:r>
                <a:r>
                  <a:rPr lang="zh-CN" altLang="en-US" dirty="0"/>
                  <a:t>中的位置编码，用位置嵌入对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i="1">
                            <a:latin typeface="Cambria Math" panose="02040503050406030204" pitchFamily="18" charset="0"/>
                          </a:rPr>
                          <m:t>ws</m:t>
                        </m:r>
                      </m:sub>
                    </m:sSub>
                  </m:oMath>
                </a14:m>
                <a:r>
                  <a:rPr lang="zh-CN" altLang="en-US" dirty="0"/>
                  <a:t>进行初始化</a:t>
                </a:r>
              </a:p>
            </p:txBody>
          </p:sp>
        </mc:Choice>
        <mc:Fallback xmlns="">
          <p:sp>
            <p:nvSpPr>
              <p:cNvPr id="18" name="文本框 17">
                <a:extLst>
                  <a:ext uri="{FF2B5EF4-FFF2-40B4-BE49-F238E27FC236}">
                    <a16:creationId xmlns:a16="http://schemas.microsoft.com/office/drawing/2014/main" id="{9E49C96E-8355-46E4-AA76-718D9B87BC2A}"/>
                  </a:ext>
                </a:extLst>
              </p:cNvPr>
              <p:cNvSpPr txBox="1">
                <a:spLocks noRot="1" noChangeAspect="1" noMove="1" noResize="1" noEditPoints="1" noAdjustHandles="1" noChangeArrowheads="1" noChangeShapeType="1" noTextEdit="1"/>
              </p:cNvSpPr>
              <p:nvPr/>
            </p:nvSpPr>
            <p:spPr>
              <a:xfrm>
                <a:off x="7053263" y="3135104"/>
                <a:ext cx="4913829" cy="646331"/>
              </a:xfrm>
              <a:prstGeom prst="rect">
                <a:avLst/>
              </a:prstGeom>
              <a:blipFill>
                <a:blip r:embed="rId6"/>
                <a:stretch>
                  <a:fillRect l="-993" t="-4717" b="-14151"/>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13801AF-7F95-46A6-A59F-EE3BACD211E7}"/>
              </a:ext>
            </a:extLst>
          </p:cNvPr>
          <p:cNvSpPr txBox="1"/>
          <p:nvPr/>
        </p:nvSpPr>
        <p:spPr>
          <a:xfrm>
            <a:off x="1880869" y="3622978"/>
            <a:ext cx="2692400" cy="276999"/>
          </a:xfrm>
          <a:prstGeom prst="rect">
            <a:avLst/>
          </a:prstGeom>
          <a:noFill/>
        </p:spPr>
        <p:txBody>
          <a:bodyPr wrap="square" rtlCol="0">
            <a:spAutoFit/>
          </a:bodyPr>
          <a:lstStyle/>
          <a:p>
            <a:r>
              <a:rPr lang="zh-CN" altLang="en-US" sz="1200" dirty="0"/>
              <a:t>额外的边缘信息增强</a:t>
            </a:r>
            <a:r>
              <a:rPr lang="en-US" altLang="zh-CN" sz="1200" dirty="0"/>
              <a:t>GAT</a:t>
            </a:r>
            <a:endParaRPr lang="zh-CN" altLang="en-US" sz="1200" dirty="0"/>
          </a:p>
        </p:txBody>
      </p:sp>
      <p:pic>
        <p:nvPicPr>
          <p:cNvPr id="22" name="图片 21">
            <a:extLst>
              <a:ext uri="{FF2B5EF4-FFF2-40B4-BE49-F238E27FC236}">
                <a16:creationId xmlns:a16="http://schemas.microsoft.com/office/drawing/2014/main" id="{E209D27E-77FA-455E-81C4-5E327CD3DCC4}"/>
              </a:ext>
            </a:extLst>
          </p:cNvPr>
          <p:cNvPicPr>
            <a:picLocks noChangeAspect="1"/>
          </p:cNvPicPr>
          <p:nvPr/>
        </p:nvPicPr>
        <p:blipFill>
          <a:blip r:embed="rId7"/>
          <a:stretch>
            <a:fillRect/>
          </a:stretch>
        </p:blipFill>
        <p:spPr>
          <a:xfrm>
            <a:off x="5615945" y="3903079"/>
            <a:ext cx="3781425" cy="1114425"/>
          </a:xfrm>
          <a:prstGeom prst="rect">
            <a:avLst/>
          </a:prstGeom>
        </p:spPr>
      </p:pic>
      <p:pic>
        <p:nvPicPr>
          <p:cNvPr id="24" name="图片 23">
            <a:extLst>
              <a:ext uri="{FF2B5EF4-FFF2-40B4-BE49-F238E27FC236}">
                <a16:creationId xmlns:a16="http://schemas.microsoft.com/office/drawing/2014/main" id="{ED7B2E70-3830-4AF7-9132-5C6FAC6D6E34}"/>
              </a:ext>
            </a:extLst>
          </p:cNvPr>
          <p:cNvPicPr>
            <a:picLocks noChangeAspect="1"/>
          </p:cNvPicPr>
          <p:nvPr/>
        </p:nvPicPr>
        <p:blipFill>
          <a:blip r:embed="rId8"/>
          <a:stretch>
            <a:fillRect/>
          </a:stretch>
        </p:blipFill>
        <p:spPr>
          <a:xfrm>
            <a:off x="5983526" y="5222852"/>
            <a:ext cx="5048250" cy="1123950"/>
          </a:xfrm>
          <a:prstGeom prst="rect">
            <a:avLst/>
          </a:prstGeom>
        </p:spPr>
      </p:pic>
      <p:pic>
        <p:nvPicPr>
          <p:cNvPr id="27" name="图片 26">
            <a:extLst>
              <a:ext uri="{FF2B5EF4-FFF2-40B4-BE49-F238E27FC236}">
                <a16:creationId xmlns:a16="http://schemas.microsoft.com/office/drawing/2014/main" id="{5A7F4459-D87D-4ACA-8A4F-B748DF9604B0}"/>
              </a:ext>
            </a:extLst>
          </p:cNvPr>
          <p:cNvPicPr>
            <a:picLocks noChangeAspect="1"/>
          </p:cNvPicPr>
          <p:nvPr/>
        </p:nvPicPr>
        <p:blipFill>
          <a:blip r:embed="rId9"/>
          <a:stretch>
            <a:fillRect/>
          </a:stretch>
        </p:blipFill>
        <p:spPr>
          <a:xfrm>
            <a:off x="9302754" y="4127524"/>
            <a:ext cx="3200400" cy="771525"/>
          </a:xfrm>
          <a:prstGeom prst="rect">
            <a:avLst/>
          </a:prstGeom>
        </p:spPr>
      </p:pic>
      <p:sp>
        <p:nvSpPr>
          <p:cNvPr id="28" name="箭头: 右 27">
            <a:extLst>
              <a:ext uri="{FF2B5EF4-FFF2-40B4-BE49-F238E27FC236}">
                <a16:creationId xmlns:a16="http://schemas.microsoft.com/office/drawing/2014/main" id="{CBC302F4-262A-4D6C-80C2-E34D22F02595}"/>
              </a:ext>
            </a:extLst>
          </p:cNvPr>
          <p:cNvSpPr/>
          <p:nvPr/>
        </p:nvSpPr>
        <p:spPr>
          <a:xfrm>
            <a:off x="9062720" y="4432205"/>
            <a:ext cx="558800" cy="26922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85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B1ABE9A-F275-4F8F-BF72-0A4421DF3670}"/>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12</a:t>
            </a:fld>
            <a:endParaRPr lang="zh-CN" altLang="en-US"/>
          </a:p>
        </p:txBody>
      </p:sp>
      <p:pic>
        <p:nvPicPr>
          <p:cNvPr id="6" name="图片 5">
            <a:extLst>
              <a:ext uri="{FF2B5EF4-FFF2-40B4-BE49-F238E27FC236}">
                <a16:creationId xmlns:a16="http://schemas.microsoft.com/office/drawing/2014/main" id="{41147924-298B-4864-894E-E8E046E0B7AA}"/>
              </a:ext>
            </a:extLst>
          </p:cNvPr>
          <p:cNvPicPr>
            <a:picLocks noChangeAspect="1"/>
          </p:cNvPicPr>
          <p:nvPr/>
        </p:nvPicPr>
        <p:blipFill>
          <a:blip r:embed="rId2"/>
          <a:stretch>
            <a:fillRect/>
          </a:stretch>
        </p:blipFill>
        <p:spPr>
          <a:xfrm>
            <a:off x="454660" y="1065847"/>
            <a:ext cx="6924675" cy="5000625"/>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937E1DE-AF9A-4B3D-8AD0-F954251715CB}"/>
                  </a:ext>
                </a:extLst>
              </p:cNvPr>
              <p:cNvSpPr txBox="1"/>
              <p:nvPr/>
            </p:nvSpPr>
            <p:spPr>
              <a:xfrm>
                <a:off x="7447523" y="420469"/>
                <a:ext cx="1657313" cy="293991"/>
              </a:xfrm>
              <a:prstGeom prst="rect">
                <a:avLst/>
              </a:prstGeom>
              <a:noFill/>
            </p:spPr>
            <p:txBody>
              <a:bodyPr wrap="none" lIns="0" tIns="0" rIns="0" bIns="0" rtlCol="0">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𝑆</m:t>
                        </m:r>
                      </m:sub>
                      <m:sup>
                        <m:r>
                          <m:rPr>
                            <m:sty m:val="p"/>
                          </m:rPr>
                          <a:rPr lang="en-US" altLang="zh-CN" i="1">
                            <a:latin typeface="Cambria Math" panose="02040503050406030204" pitchFamily="18" charset="0"/>
                          </a:rPr>
                          <m:t>i</m:t>
                        </m:r>
                      </m:sup>
                    </m:sSubSup>
                  </m:oMath>
                </a14:m>
                <a:r>
                  <a:rPr lang="zh-CN" altLang="en-US" dirty="0"/>
                  <a:t>：句子</a:t>
                </a:r>
                <a:r>
                  <a:rPr lang="en-US" altLang="zh-CN" dirty="0" err="1"/>
                  <a:t>i</a:t>
                </a:r>
                <a:r>
                  <a:rPr lang="zh-CN" altLang="en-US" dirty="0"/>
                  <a:t>的表征</a:t>
                </a:r>
              </a:p>
            </p:txBody>
          </p:sp>
        </mc:Choice>
        <mc:Fallback xmlns="">
          <p:sp>
            <p:nvSpPr>
              <p:cNvPr id="10" name="文本框 9">
                <a:extLst>
                  <a:ext uri="{FF2B5EF4-FFF2-40B4-BE49-F238E27FC236}">
                    <a16:creationId xmlns:a16="http://schemas.microsoft.com/office/drawing/2014/main" id="{3937E1DE-AF9A-4B3D-8AD0-F954251715CB}"/>
                  </a:ext>
                </a:extLst>
              </p:cNvPr>
              <p:cNvSpPr txBox="1">
                <a:spLocks noRot="1" noChangeAspect="1" noMove="1" noResize="1" noEditPoints="1" noAdjustHandles="1" noChangeArrowheads="1" noChangeShapeType="1" noTextEdit="1"/>
              </p:cNvSpPr>
              <p:nvPr/>
            </p:nvSpPr>
            <p:spPr>
              <a:xfrm>
                <a:off x="7447523" y="420469"/>
                <a:ext cx="1657313" cy="293991"/>
              </a:xfrm>
              <a:prstGeom prst="rect">
                <a:avLst/>
              </a:prstGeom>
              <a:blipFill>
                <a:blip r:embed="rId3"/>
                <a:stretch>
                  <a:fillRect l="-5147" t="-20833" r="-8456" b="-479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50CFA46-31DF-494C-9626-F292596E321D}"/>
                  </a:ext>
                </a:extLst>
              </p:cNvPr>
              <p:cNvSpPr txBox="1"/>
              <p:nvPr/>
            </p:nvSpPr>
            <p:spPr>
              <a:xfrm>
                <a:off x="7360209" y="1575376"/>
                <a:ext cx="2563009" cy="346377"/>
              </a:xfrm>
              <a:prstGeom prst="rect">
                <a:avLst/>
              </a:prstGeom>
              <a:noFill/>
            </p:spPr>
            <p:txBody>
              <a:bodyPr wrap="none" lIns="0" tIns="0" rIns="0" bIns="0" rtlCol="0">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𝐴</m:t>
                        </m:r>
                      </m:sub>
                      <m:sup>
                        <m:r>
                          <m:rPr>
                            <m:sty m:val="p"/>
                          </m:rPr>
                          <a:rPr lang="en-US" altLang="zh-CN" i="1">
                            <a:latin typeface="Cambria Math" panose="02040503050406030204" pitchFamily="18" charset="0"/>
                          </a:rPr>
                          <m:t>j</m:t>
                        </m:r>
                        <m:r>
                          <m:rPr>
                            <m:sty m:val="p"/>
                          </m:rPr>
                          <a:rPr lang="en-US" altLang="zh-CN" i="1" smtClean="0">
                            <a:latin typeface="Cambria Math" panose="02040503050406030204" pitchFamily="18" charset="0"/>
                          </a:rPr>
                          <m:t>k</m:t>
                        </m:r>
                      </m:sup>
                    </m:sSubSup>
                  </m:oMath>
                </a14:m>
                <a:r>
                  <a:rPr lang="zh-CN" altLang="en-US" dirty="0"/>
                  <a:t>：方面</a:t>
                </a:r>
                <a:r>
                  <a:rPr lang="en-US" altLang="zh-CN" dirty="0"/>
                  <a:t>j</a:t>
                </a:r>
                <a:r>
                  <a:rPr lang="zh-CN" altLang="en-US" dirty="0"/>
                  <a:t>的情感</a:t>
                </a:r>
                <a:r>
                  <a:rPr lang="en-US" altLang="zh-CN" dirty="0"/>
                  <a:t>k</a:t>
                </a:r>
                <a:r>
                  <a:rPr lang="zh-CN" altLang="en-US" dirty="0"/>
                  <a:t>的表征</a:t>
                </a:r>
              </a:p>
            </p:txBody>
          </p:sp>
        </mc:Choice>
        <mc:Fallback xmlns="">
          <p:sp>
            <p:nvSpPr>
              <p:cNvPr id="11" name="文本框 10">
                <a:extLst>
                  <a:ext uri="{FF2B5EF4-FFF2-40B4-BE49-F238E27FC236}">
                    <a16:creationId xmlns:a16="http://schemas.microsoft.com/office/drawing/2014/main" id="{B50CFA46-31DF-494C-9626-F292596E321D}"/>
                  </a:ext>
                </a:extLst>
              </p:cNvPr>
              <p:cNvSpPr txBox="1">
                <a:spLocks noRot="1" noChangeAspect="1" noMove="1" noResize="1" noEditPoints="1" noAdjustHandles="1" noChangeArrowheads="1" noChangeShapeType="1" noTextEdit="1"/>
              </p:cNvSpPr>
              <p:nvPr/>
            </p:nvSpPr>
            <p:spPr>
              <a:xfrm>
                <a:off x="7360209" y="1575376"/>
                <a:ext cx="2563009" cy="346377"/>
              </a:xfrm>
              <a:prstGeom prst="rect">
                <a:avLst/>
              </a:prstGeom>
              <a:blipFill>
                <a:blip r:embed="rId4"/>
                <a:stretch>
                  <a:fillRect l="-3088" t="-7018" r="-5463" b="-368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303FF34-D7B6-4B22-8E15-7345DED536B9}"/>
                  </a:ext>
                </a:extLst>
              </p:cNvPr>
              <p:cNvSpPr txBox="1"/>
              <p:nvPr/>
            </p:nvSpPr>
            <p:spPr>
              <a:xfrm>
                <a:off x="7360209" y="2782669"/>
                <a:ext cx="2375538" cy="64633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m:rPr>
                            <m:sty m:val="p"/>
                          </m:rPr>
                          <a:rPr lang="en-US" altLang="zh-CN" i="1">
                            <a:latin typeface="Cambria Math" panose="02040503050406030204" pitchFamily="18" charset="0"/>
                          </a:rPr>
                          <m:t>a</m:t>
                        </m:r>
                      </m:sub>
                    </m:sSub>
                  </m:oMath>
                </a14:m>
                <a:r>
                  <a:rPr lang="zh-CN" altLang="en-US" dirty="0"/>
                  <a:t>：可学习参数</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b</m:t>
                        </m:r>
                      </m:e>
                      <m:sub>
                        <m:r>
                          <m:rPr>
                            <m:sty m:val="p"/>
                          </m:rPr>
                          <a:rPr lang="en-US" altLang="zh-CN" i="1">
                            <a:latin typeface="Cambria Math" panose="02040503050406030204" pitchFamily="18" charset="0"/>
                          </a:rPr>
                          <m:t>a</m:t>
                        </m:r>
                      </m:sub>
                    </m:sSub>
                  </m:oMath>
                </a14:m>
                <a:r>
                  <a:rPr lang="zh-CN" altLang="en-US" dirty="0"/>
                  <a:t>：偏差</a:t>
                </a:r>
              </a:p>
            </p:txBody>
          </p:sp>
        </mc:Choice>
        <mc:Fallback xmlns="">
          <p:sp>
            <p:nvSpPr>
              <p:cNvPr id="12" name="文本框 11">
                <a:extLst>
                  <a:ext uri="{FF2B5EF4-FFF2-40B4-BE49-F238E27FC236}">
                    <a16:creationId xmlns:a16="http://schemas.microsoft.com/office/drawing/2014/main" id="{E303FF34-D7B6-4B22-8E15-7345DED536B9}"/>
                  </a:ext>
                </a:extLst>
              </p:cNvPr>
              <p:cNvSpPr txBox="1">
                <a:spLocks noRot="1" noChangeAspect="1" noMove="1" noResize="1" noEditPoints="1" noAdjustHandles="1" noChangeArrowheads="1" noChangeShapeType="1" noTextEdit="1"/>
              </p:cNvSpPr>
              <p:nvPr/>
            </p:nvSpPr>
            <p:spPr>
              <a:xfrm>
                <a:off x="7360209" y="2782669"/>
                <a:ext cx="2375538" cy="646331"/>
              </a:xfrm>
              <a:prstGeom prst="rect">
                <a:avLst/>
              </a:prstGeom>
              <a:blipFill>
                <a:blip r:embed="rId5"/>
                <a:stretch>
                  <a:fillRect t="-4673" b="-13084"/>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B1D6C2F6-3732-498C-A641-423AE7135455}"/>
              </a:ext>
            </a:extLst>
          </p:cNvPr>
          <p:cNvSpPr txBox="1"/>
          <p:nvPr/>
        </p:nvSpPr>
        <p:spPr>
          <a:xfrm>
            <a:off x="7379335" y="3826083"/>
            <a:ext cx="1902778" cy="369332"/>
          </a:xfrm>
          <a:prstGeom prst="rect">
            <a:avLst/>
          </a:prstGeom>
          <a:noFill/>
        </p:spPr>
        <p:txBody>
          <a:bodyPr wrap="square" rtlCol="0">
            <a:spAutoFit/>
          </a:bodyPr>
          <a:lstStyle/>
          <a:p>
            <a:r>
              <a:rPr lang="zh-CN" altLang="en-US" dirty="0"/>
              <a:t>模型通过最小化</a:t>
            </a:r>
          </a:p>
        </p:txBody>
      </p:sp>
      <p:pic>
        <p:nvPicPr>
          <p:cNvPr id="15" name="图片 14">
            <a:extLst>
              <a:ext uri="{FF2B5EF4-FFF2-40B4-BE49-F238E27FC236}">
                <a16:creationId xmlns:a16="http://schemas.microsoft.com/office/drawing/2014/main" id="{1B3F2808-32D7-47AA-8BB2-15560A576509}"/>
              </a:ext>
            </a:extLst>
          </p:cNvPr>
          <p:cNvPicPr>
            <a:picLocks noChangeAspect="1"/>
          </p:cNvPicPr>
          <p:nvPr/>
        </p:nvPicPr>
        <p:blipFill>
          <a:blip r:embed="rId6"/>
          <a:stretch>
            <a:fillRect/>
          </a:stretch>
        </p:blipFill>
        <p:spPr>
          <a:xfrm>
            <a:off x="9093681" y="3650301"/>
            <a:ext cx="2375538" cy="826979"/>
          </a:xfrm>
          <a:prstGeom prst="rect">
            <a:avLst/>
          </a:prstGeom>
        </p:spPr>
      </p:pic>
    </p:spTree>
    <p:extLst>
      <p:ext uri="{BB962C8B-B14F-4D97-AF65-F5344CB8AC3E}">
        <p14:creationId xmlns:p14="http://schemas.microsoft.com/office/powerpoint/2010/main" val="286600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p:txBody>
          <a:bodyPr>
            <a:normAutofit/>
          </a:bodyPr>
          <a:lstStyle/>
          <a:p>
            <a:r>
              <a:rPr lang="en-US" altLang="zh-CN" sz="2800" dirty="0"/>
              <a:t>Experiments</a:t>
            </a:r>
            <a:endParaRPr lang="zh-CN" altLang="en-US" sz="2800" dirty="0"/>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Tree>
    <p:extLst>
      <p:ext uri="{BB962C8B-B14F-4D97-AF65-F5344CB8AC3E}">
        <p14:creationId xmlns:p14="http://schemas.microsoft.com/office/powerpoint/2010/main" val="357492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77E1D9C-3787-4E47-9F1E-BCD0ADBE485B}"/>
              </a:ext>
            </a:extLst>
          </p:cNvPr>
          <p:cNvSpPr>
            <a:spLocks noGrp="1"/>
          </p:cNvSpPr>
          <p:nvPr>
            <p:ph type="title"/>
          </p:nvPr>
        </p:nvSpPr>
        <p:spPr/>
        <p:txBody>
          <a:bodyPr/>
          <a:lstStyle/>
          <a:p>
            <a:r>
              <a:rPr lang="en-US" altLang="zh-CN" sz="2800" dirty="0"/>
              <a:t>Experiments</a:t>
            </a:r>
            <a:endParaRPr lang="zh-CN" altLang="en-US" dirty="0"/>
          </a:p>
        </p:txBody>
      </p:sp>
      <p:sp>
        <p:nvSpPr>
          <p:cNvPr id="4" name="页脚占位符 3">
            <a:extLst>
              <a:ext uri="{FF2B5EF4-FFF2-40B4-BE49-F238E27FC236}">
                <a16:creationId xmlns:a16="http://schemas.microsoft.com/office/drawing/2014/main" id="{D4926EA8-E70C-49D5-82FD-D4443886CA81}"/>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83EEB2F3-DF0B-406A-9056-163B720F54FA}"/>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3" name="图片 2">
            <a:extLst>
              <a:ext uri="{FF2B5EF4-FFF2-40B4-BE49-F238E27FC236}">
                <a16:creationId xmlns:a16="http://schemas.microsoft.com/office/drawing/2014/main" id="{E7851C5A-1B56-47B9-8B18-2EB307709B9E}"/>
              </a:ext>
            </a:extLst>
          </p:cNvPr>
          <p:cNvPicPr>
            <a:picLocks noChangeAspect="1"/>
          </p:cNvPicPr>
          <p:nvPr/>
        </p:nvPicPr>
        <p:blipFill>
          <a:blip r:embed="rId2"/>
          <a:stretch>
            <a:fillRect/>
          </a:stretch>
        </p:blipFill>
        <p:spPr>
          <a:xfrm>
            <a:off x="1087120" y="1887220"/>
            <a:ext cx="9435456" cy="2801620"/>
          </a:xfrm>
          <a:prstGeom prst="rect">
            <a:avLst/>
          </a:prstGeom>
        </p:spPr>
      </p:pic>
      <p:sp>
        <p:nvSpPr>
          <p:cNvPr id="8" name="文本框 7">
            <a:extLst>
              <a:ext uri="{FF2B5EF4-FFF2-40B4-BE49-F238E27FC236}">
                <a16:creationId xmlns:a16="http://schemas.microsoft.com/office/drawing/2014/main" id="{F8C96A87-2ED4-4843-AD82-52DEE0D0DEEA}"/>
              </a:ext>
            </a:extLst>
          </p:cNvPr>
          <p:cNvSpPr txBox="1"/>
          <p:nvPr/>
        </p:nvSpPr>
        <p:spPr>
          <a:xfrm>
            <a:off x="1087120" y="1432560"/>
            <a:ext cx="2733040" cy="369332"/>
          </a:xfrm>
          <a:prstGeom prst="rect">
            <a:avLst/>
          </a:prstGeom>
          <a:noFill/>
        </p:spPr>
        <p:txBody>
          <a:bodyPr wrap="square" rtlCol="0">
            <a:spAutoFit/>
          </a:bodyPr>
          <a:lstStyle/>
          <a:p>
            <a:r>
              <a:rPr lang="zh-CN" altLang="en-US" dirty="0"/>
              <a:t>实验所用数据集：</a:t>
            </a:r>
          </a:p>
        </p:txBody>
      </p:sp>
      <p:cxnSp>
        <p:nvCxnSpPr>
          <p:cNvPr id="17" name="直接连接符 16">
            <a:extLst>
              <a:ext uri="{FF2B5EF4-FFF2-40B4-BE49-F238E27FC236}">
                <a16:creationId xmlns:a16="http://schemas.microsoft.com/office/drawing/2014/main" id="{9AF0DD20-3380-4E7B-8B97-6A9E5AC5CB69}"/>
              </a:ext>
            </a:extLst>
          </p:cNvPr>
          <p:cNvCxnSpPr/>
          <p:nvPr/>
        </p:nvCxnSpPr>
        <p:spPr>
          <a:xfrm>
            <a:off x="3220720" y="4693920"/>
            <a:ext cx="518160" cy="57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E7222347-5DF4-4366-97C9-BBB52B2150F8}"/>
              </a:ext>
            </a:extLst>
          </p:cNvPr>
          <p:cNvCxnSpPr/>
          <p:nvPr/>
        </p:nvCxnSpPr>
        <p:spPr>
          <a:xfrm flipH="1">
            <a:off x="3820160" y="4688840"/>
            <a:ext cx="914400" cy="62357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A023631-334B-4A5A-A265-12BB2EEC8C83}"/>
              </a:ext>
            </a:extLst>
          </p:cNvPr>
          <p:cNvSpPr txBox="1"/>
          <p:nvPr/>
        </p:nvSpPr>
        <p:spPr>
          <a:xfrm>
            <a:off x="6492242" y="5278755"/>
            <a:ext cx="1280160" cy="923330"/>
          </a:xfrm>
          <a:prstGeom prst="rect">
            <a:avLst/>
          </a:prstGeom>
          <a:noFill/>
        </p:spPr>
        <p:txBody>
          <a:bodyPr wrap="square" rtlCol="0">
            <a:spAutoFit/>
          </a:bodyPr>
          <a:lstStyle/>
          <a:p>
            <a:r>
              <a:rPr lang="zh-CN" altLang="en-US" dirty="0"/>
              <a:t>一个句子至少包含两个方面</a:t>
            </a:r>
          </a:p>
        </p:txBody>
      </p:sp>
      <p:cxnSp>
        <p:nvCxnSpPr>
          <p:cNvPr id="23" name="直接连接符 22">
            <a:extLst>
              <a:ext uri="{FF2B5EF4-FFF2-40B4-BE49-F238E27FC236}">
                <a16:creationId xmlns:a16="http://schemas.microsoft.com/office/drawing/2014/main" id="{E405C01B-C747-48A5-A6F0-E24A5CF89161}"/>
              </a:ext>
            </a:extLst>
          </p:cNvPr>
          <p:cNvCxnSpPr/>
          <p:nvPr/>
        </p:nvCxnSpPr>
        <p:spPr>
          <a:xfrm>
            <a:off x="6410960" y="4671695"/>
            <a:ext cx="518160" cy="579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9CA693E-7A62-49D7-A1E8-C685F7A7CED8}"/>
              </a:ext>
            </a:extLst>
          </p:cNvPr>
          <p:cNvCxnSpPr/>
          <p:nvPr/>
        </p:nvCxnSpPr>
        <p:spPr>
          <a:xfrm flipH="1">
            <a:off x="7010400" y="4666615"/>
            <a:ext cx="914400" cy="62357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DA2A4C2-29FE-4A8B-91FD-8ECE62424FE3}"/>
              </a:ext>
            </a:extLst>
          </p:cNvPr>
          <p:cNvSpPr txBox="1"/>
          <p:nvPr/>
        </p:nvSpPr>
        <p:spPr>
          <a:xfrm>
            <a:off x="3335967" y="5312410"/>
            <a:ext cx="1280160" cy="923330"/>
          </a:xfrm>
          <a:prstGeom prst="rect">
            <a:avLst/>
          </a:prstGeom>
          <a:noFill/>
        </p:spPr>
        <p:txBody>
          <a:bodyPr wrap="square" rtlCol="0">
            <a:spAutoFit/>
          </a:bodyPr>
          <a:lstStyle/>
          <a:p>
            <a:r>
              <a:rPr lang="zh-CN" altLang="en-US" dirty="0"/>
              <a:t>大多数句子只包含一个方面</a:t>
            </a:r>
          </a:p>
        </p:txBody>
      </p:sp>
      <p:cxnSp>
        <p:nvCxnSpPr>
          <p:cNvPr id="27" name="直接连接符 26">
            <a:extLst>
              <a:ext uri="{FF2B5EF4-FFF2-40B4-BE49-F238E27FC236}">
                <a16:creationId xmlns:a16="http://schemas.microsoft.com/office/drawing/2014/main" id="{9A8A6408-1CDA-4AB5-AD6D-1638BAB10D56}"/>
              </a:ext>
            </a:extLst>
          </p:cNvPr>
          <p:cNvCxnSpPr/>
          <p:nvPr/>
        </p:nvCxnSpPr>
        <p:spPr>
          <a:xfrm>
            <a:off x="9712960" y="4666615"/>
            <a:ext cx="0" cy="623570"/>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38D7431-AF64-469E-9A06-B347FD97F3C2}"/>
              </a:ext>
            </a:extLst>
          </p:cNvPr>
          <p:cNvSpPr txBox="1"/>
          <p:nvPr/>
        </p:nvSpPr>
        <p:spPr>
          <a:xfrm>
            <a:off x="8836016" y="5417254"/>
            <a:ext cx="2035184" cy="646331"/>
          </a:xfrm>
          <a:prstGeom prst="rect">
            <a:avLst/>
          </a:prstGeom>
          <a:noFill/>
        </p:spPr>
        <p:txBody>
          <a:bodyPr wrap="square" rtlCol="0">
            <a:spAutoFit/>
          </a:bodyPr>
          <a:lstStyle/>
          <a:p>
            <a:r>
              <a:rPr lang="zh-CN" altLang="en-US" dirty="0"/>
              <a:t>所有句子至少包含两个方面</a:t>
            </a:r>
          </a:p>
        </p:txBody>
      </p:sp>
    </p:spTree>
    <p:extLst>
      <p:ext uri="{BB962C8B-B14F-4D97-AF65-F5344CB8AC3E}">
        <p14:creationId xmlns:p14="http://schemas.microsoft.com/office/powerpoint/2010/main" val="4218350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CB4DB6-A053-42DE-B397-6F380B3CBBB7}"/>
              </a:ext>
            </a:extLst>
          </p:cNvPr>
          <p:cNvSpPr>
            <a:spLocks noGrp="1"/>
          </p:cNvSpPr>
          <p:nvPr>
            <p:ph type="title"/>
          </p:nvPr>
        </p:nvSpPr>
        <p:spPr/>
        <p:txBody>
          <a:bodyPr/>
          <a:lstStyle/>
          <a:p>
            <a:r>
              <a:rPr lang="en-US" altLang="zh-CN" sz="2800" dirty="0"/>
              <a:t>Experiments</a:t>
            </a:r>
            <a:endParaRPr lang="zh-CN" altLang="en-US" dirty="0"/>
          </a:p>
        </p:txBody>
      </p:sp>
      <p:sp>
        <p:nvSpPr>
          <p:cNvPr id="3" name="页脚占位符 2">
            <a:extLst>
              <a:ext uri="{FF2B5EF4-FFF2-40B4-BE49-F238E27FC236}">
                <a16:creationId xmlns:a16="http://schemas.microsoft.com/office/drawing/2014/main" id="{37023396-ACF2-4AA0-8FBB-6431D8D2B29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94B59B4-C4D3-42C0-8082-B775E10391A6}"/>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pic>
        <p:nvPicPr>
          <p:cNvPr id="6" name="图片 5">
            <a:extLst>
              <a:ext uri="{FF2B5EF4-FFF2-40B4-BE49-F238E27FC236}">
                <a16:creationId xmlns:a16="http://schemas.microsoft.com/office/drawing/2014/main" id="{51B3187D-4019-43EC-BA98-EA8BAC69F545}"/>
              </a:ext>
            </a:extLst>
          </p:cNvPr>
          <p:cNvPicPr>
            <a:picLocks noChangeAspect="1"/>
          </p:cNvPicPr>
          <p:nvPr/>
        </p:nvPicPr>
        <p:blipFill>
          <a:blip r:embed="rId2"/>
          <a:stretch>
            <a:fillRect/>
          </a:stretch>
        </p:blipFill>
        <p:spPr>
          <a:xfrm>
            <a:off x="71120" y="1028700"/>
            <a:ext cx="12192000" cy="5828044"/>
          </a:xfrm>
          <a:prstGeom prst="rect">
            <a:avLst/>
          </a:prstGeom>
        </p:spPr>
      </p:pic>
      <p:sp>
        <p:nvSpPr>
          <p:cNvPr id="7" name="文本框 6">
            <a:extLst>
              <a:ext uri="{FF2B5EF4-FFF2-40B4-BE49-F238E27FC236}">
                <a16:creationId xmlns:a16="http://schemas.microsoft.com/office/drawing/2014/main" id="{3DBB88C6-BD4F-4308-A526-31588430A8C0}"/>
              </a:ext>
            </a:extLst>
          </p:cNvPr>
          <p:cNvSpPr txBox="1"/>
          <p:nvPr/>
        </p:nvSpPr>
        <p:spPr>
          <a:xfrm>
            <a:off x="-91440" y="2915920"/>
            <a:ext cx="2346960" cy="369332"/>
          </a:xfrm>
          <a:prstGeom prst="rect">
            <a:avLst/>
          </a:prstGeom>
          <a:noFill/>
        </p:spPr>
        <p:txBody>
          <a:bodyPr wrap="square" rtlCol="0">
            <a:spAutoFit/>
          </a:bodyPr>
          <a:lstStyle/>
          <a:p>
            <a:r>
              <a:rPr lang="zh-CN" altLang="en-US" dirty="0"/>
              <a:t>一般情感分析模型</a:t>
            </a:r>
          </a:p>
        </p:txBody>
      </p:sp>
      <p:sp>
        <p:nvSpPr>
          <p:cNvPr id="8" name="文本框 7">
            <a:extLst>
              <a:ext uri="{FF2B5EF4-FFF2-40B4-BE49-F238E27FC236}">
                <a16:creationId xmlns:a16="http://schemas.microsoft.com/office/drawing/2014/main" id="{14D491EA-2A37-470E-8AD6-52FB5CA4A67A}"/>
              </a:ext>
            </a:extLst>
          </p:cNvPr>
          <p:cNvSpPr txBox="1"/>
          <p:nvPr/>
        </p:nvSpPr>
        <p:spPr>
          <a:xfrm>
            <a:off x="223520" y="4236720"/>
            <a:ext cx="1503680" cy="369332"/>
          </a:xfrm>
          <a:prstGeom prst="rect">
            <a:avLst/>
          </a:prstGeom>
          <a:noFill/>
        </p:spPr>
        <p:txBody>
          <a:bodyPr wrap="square" rtlCol="0">
            <a:spAutoFit/>
          </a:bodyPr>
          <a:lstStyle/>
          <a:p>
            <a:r>
              <a:rPr lang="en-US" altLang="zh-CN" dirty="0"/>
              <a:t>ABSA</a:t>
            </a:r>
            <a:r>
              <a:rPr lang="zh-CN" altLang="en-US" dirty="0"/>
              <a:t>模型</a:t>
            </a:r>
          </a:p>
        </p:txBody>
      </p:sp>
      <p:sp>
        <p:nvSpPr>
          <p:cNvPr id="9" name="文本框 8">
            <a:extLst>
              <a:ext uri="{FF2B5EF4-FFF2-40B4-BE49-F238E27FC236}">
                <a16:creationId xmlns:a16="http://schemas.microsoft.com/office/drawing/2014/main" id="{3B066284-3F43-4845-B630-2D1564F1BD69}"/>
              </a:ext>
            </a:extLst>
          </p:cNvPr>
          <p:cNvSpPr txBox="1"/>
          <p:nvPr/>
        </p:nvSpPr>
        <p:spPr>
          <a:xfrm>
            <a:off x="0" y="5858431"/>
            <a:ext cx="2123440" cy="369332"/>
          </a:xfrm>
          <a:prstGeom prst="rect">
            <a:avLst/>
          </a:prstGeom>
          <a:noFill/>
        </p:spPr>
        <p:txBody>
          <a:bodyPr wrap="square" rtlCol="0">
            <a:spAutoFit/>
          </a:bodyPr>
          <a:lstStyle/>
          <a:p>
            <a:r>
              <a:rPr lang="zh-CN" altLang="en-US" dirty="0"/>
              <a:t>基于</a:t>
            </a:r>
            <a:r>
              <a:rPr lang="en-US" altLang="zh-CN" dirty="0"/>
              <a:t>BERT</a:t>
            </a:r>
            <a:r>
              <a:rPr lang="zh-CN" altLang="en-US" dirty="0"/>
              <a:t>的模型</a:t>
            </a:r>
          </a:p>
        </p:txBody>
      </p:sp>
    </p:spTree>
    <p:extLst>
      <p:ext uri="{BB962C8B-B14F-4D97-AF65-F5344CB8AC3E}">
        <p14:creationId xmlns:p14="http://schemas.microsoft.com/office/powerpoint/2010/main" val="4245339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a:xfrm>
            <a:off x="669924" y="2884838"/>
            <a:ext cx="10850564" cy="501162"/>
          </a:xfrm>
        </p:spPr>
        <p:txBody>
          <a:bodyPr>
            <a:noAutofit/>
          </a:bodyPr>
          <a:lstStyle/>
          <a:p>
            <a:pPr>
              <a:lnSpc>
                <a:spcPct val="250000"/>
              </a:lnSpc>
            </a:pPr>
            <a:r>
              <a:rPr lang="en-US" altLang="zh-CN" sz="2800" b="0" dirty="0">
                <a:latin typeface="+mn-lt"/>
                <a:ea typeface="+mn-ea"/>
                <a:sym typeface="+mn-lt"/>
              </a:rPr>
              <a:t>Discussion</a:t>
            </a:r>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Tree>
    <p:extLst>
      <p:ext uri="{BB962C8B-B14F-4D97-AF65-F5344CB8AC3E}">
        <p14:creationId xmlns:p14="http://schemas.microsoft.com/office/powerpoint/2010/main" val="3632698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6971FB-AE7D-40C6-9E8E-EDCEF91935C2}"/>
              </a:ext>
            </a:extLst>
          </p:cNvPr>
          <p:cNvSpPr>
            <a:spLocks noGrp="1"/>
          </p:cNvSpPr>
          <p:nvPr>
            <p:ph type="title"/>
          </p:nvPr>
        </p:nvSpPr>
        <p:spPr/>
        <p:txBody>
          <a:bodyPr/>
          <a:lstStyle/>
          <a:p>
            <a:r>
              <a:rPr lang="en-US" altLang="zh-CN" sz="2800" b="0" dirty="0">
                <a:latin typeface="+mn-lt"/>
                <a:ea typeface="+mn-ea"/>
                <a:sym typeface="+mn-lt"/>
              </a:rPr>
              <a:t>Discussion</a:t>
            </a:r>
            <a:endParaRPr lang="zh-CN" altLang="en-US" dirty="0"/>
          </a:p>
        </p:txBody>
      </p:sp>
      <p:sp>
        <p:nvSpPr>
          <p:cNvPr id="3" name="页脚占位符 2">
            <a:extLst>
              <a:ext uri="{FF2B5EF4-FFF2-40B4-BE49-F238E27FC236}">
                <a16:creationId xmlns:a16="http://schemas.microsoft.com/office/drawing/2014/main" id="{FE90E9C2-A0CA-49CE-89CE-D10D5F8DF5E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1F512A0-80FC-472E-911C-DE1DD0784BAB}"/>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pic>
        <p:nvPicPr>
          <p:cNvPr id="6" name="图片 5">
            <a:extLst>
              <a:ext uri="{FF2B5EF4-FFF2-40B4-BE49-F238E27FC236}">
                <a16:creationId xmlns:a16="http://schemas.microsoft.com/office/drawing/2014/main" id="{9ABBAA5B-BCE4-428E-AE1E-FB42CC365343}"/>
              </a:ext>
            </a:extLst>
          </p:cNvPr>
          <p:cNvPicPr>
            <a:picLocks noChangeAspect="1"/>
          </p:cNvPicPr>
          <p:nvPr/>
        </p:nvPicPr>
        <p:blipFill>
          <a:blip r:embed="rId2"/>
          <a:stretch>
            <a:fillRect/>
          </a:stretch>
        </p:blipFill>
        <p:spPr>
          <a:xfrm>
            <a:off x="2600960" y="1932371"/>
            <a:ext cx="6990080" cy="3859107"/>
          </a:xfrm>
          <a:prstGeom prst="rect">
            <a:avLst/>
          </a:prstGeom>
        </p:spPr>
      </p:pic>
      <p:sp>
        <p:nvSpPr>
          <p:cNvPr id="8" name="文本框 7">
            <a:extLst>
              <a:ext uri="{FF2B5EF4-FFF2-40B4-BE49-F238E27FC236}">
                <a16:creationId xmlns:a16="http://schemas.microsoft.com/office/drawing/2014/main" id="{439155B7-F142-4122-9D0A-73663DED2BDB}"/>
              </a:ext>
            </a:extLst>
          </p:cNvPr>
          <p:cNvSpPr txBox="1"/>
          <p:nvPr/>
        </p:nvSpPr>
        <p:spPr>
          <a:xfrm>
            <a:off x="669924" y="1385894"/>
            <a:ext cx="5801996" cy="369332"/>
          </a:xfrm>
          <a:prstGeom prst="rect">
            <a:avLst/>
          </a:prstGeom>
          <a:noFill/>
        </p:spPr>
        <p:txBody>
          <a:bodyPr wrap="square" rtlCol="0">
            <a:spAutoFit/>
          </a:bodyPr>
          <a:lstStyle/>
          <a:p>
            <a:r>
              <a:rPr lang="zh-CN" altLang="en-US" dirty="0"/>
              <a:t>在</a:t>
            </a:r>
            <a:r>
              <a:rPr lang="en-US" altLang="zh-CN" dirty="0"/>
              <a:t>Rest2014-hard</a:t>
            </a:r>
            <a:r>
              <a:rPr lang="zh-CN" altLang="en-US" dirty="0"/>
              <a:t>数据集上进行消融研究</a:t>
            </a:r>
          </a:p>
        </p:txBody>
      </p:sp>
    </p:spTree>
    <p:extLst>
      <p:ext uri="{BB962C8B-B14F-4D97-AF65-F5344CB8AC3E}">
        <p14:creationId xmlns:p14="http://schemas.microsoft.com/office/powerpoint/2010/main" val="336492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33C00-86D0-4668-9883-9C5B975BC112}"/>
              </a:ext>
            </a:extLst>
          </p:cNvPr>
          <p:cNvSpPr>
            <a:spLocks noGrp="1"/>
          </p:cNvSpPr>
          <p:nvPr>
            <p:ph type="title"/>
          </p:nvPr>
        </p:nvSpPr>
        <p:spPr/>
        <p:txBody>
          <a:bodyPr/>
          <a:lstStyle/>
          <a:p>
            <a:r>
              <a:rPr lang="en-US" altLang="zh-CN" sz="2800" b="0" dirty="0">
                <a:latin typeface="+mn-lt"/>
                <a:ea typeface="+mn-ea"/>
                <a:sym typeface="+mn-lt"/>
              </a:rPr>
              <a:t>Discussion</a:t>
            </a:r>
            <a:endParaRPr lang="zh-CN" altLang="en-US" dirty="0"/>
          </a:p>
        </p:txBody>
      </p:sp>
      <p:sp>
        <p:nvSpPr>
          <p:cNvPr id="3" name="页脚占位符 2">
            <a:extLst>
              <a:ext uri="{FF2B5EF4-FFF2-40B4-BE49-F238E27FC236}">
                <a16:creationId xmlns:a16="http://schemas.microsoft.com/office/drawing/2014/main" id="{4E6DE239-59AB-407A-85FB-7D6E7C87281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2C04043-AB58-45C5-AF0F-5AE7F52A0B0E}"/>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5" name="文本框 4">
            <a:extLst>
              <a:ext uri="{FF2B5EF4-FFF2-40B4-BE49-F238E27FC236}">
                <a16:creationId xmlns:a16="http://schemas.microsoft.com/office/drawing/2014/main" id="{E0995C8C-2E4A-489F-8B8A-5D4927729C09}"/>
              </a:ext>
            </a:extLst>
          </p:cNvPr>
          <p:cNvSpPr txBox="1"/>
          <p:nvPr/>
        </p:nvSpPr>
        <p:spPr>
          <a:xfrm>
            <a:off x="904241" y="1339012"/>
            <a:ext cx="1859280" cy="369332"/>
          </a:xfrm>
          <a:prstGeom prst="rect">
            <a:avLst/>
          </a:prstGeom>
          <a:noFill/>
        </p:spPr>
        <p:txBody>
          <a:bodyPr wrap="square" rtlCol="0">
            <a:spAutoFit/>
          </a:bodyPr>
          <a:lstStyle/>
          <a:p>
            <a:r>
              <a:rPr lang="en-US" altLang="zh-CN" dirty="0"/>
              <a:t>GAT</a:t>
            </a:r>
            <a:r>
              <a:rPr lang="zh-CN" altLang="en-US" dirty="0"/>
              <a:t>层效果</a:t>
            </a:r>
          </a:p>
        </p:txBody>
      </p:sp>
      <p:pic>
        <p:nvPicPr>
          <p:cNvPr id="7" name="图片 6">
            <a:extLst>
              <a:ext uri="{FF2B5EF4-FFF2-40B4-BE49-F238E27FC236}">
                <a16:creationId xmlns:a16="http://schemas.microsoft.com/office/drawing/2014/main" id="{01133BBB-580C-45A2-8226-D172E0FD7C3A}"/>
              </a:ext>
            </a:extLst>
          </p:cNvPr>
          <p:cNvPicPr>
            <a:picLocks noChangeAspect="1"/>
          </p:cNvPicPr>
          <p:nvPr/>
        </p:nvPicPr>
        <p:blipFill>
          <a:blip r:embed="rId2"/>
          <a:stretch>
            <a:fillRect/>
          </a:stretch>
        </p:blipFill>
        <p:spPr>
          <a:xfrm>
            <a:off x="2992754" y="1583301"/>
            <a:ext cx="6435725" cy="4657162"/>
          </a:xfrm>
          <a:prstGeom prst="rect">
            <a:avLst/>
          </a:prstGeom>
        </p:spPr>
      </p:pic>
      <p:sp>
        <p:nvSpPr>
          <p:cNvPr id="8" name="文本框 7">
            <a:extLst>
              <a:ext uri="{FF2B5EF4-FFF2-40B4-BE49-F238E27FC236}">
                <a16:creationId xmlns:a16="http://schemas.microsoft.com/office/drawing/2014/main" id="{B0897F7F-BB2C-4D28-815C-331443A2A70B}"/>
              </a:ext>
            </a:extLst>
          </p:cNvPr>
          <p:cNvSpPr txBox="1"/>
          <p:nvPr/>
        </p:nvSpPr>
        <p:spPr>
          <a:xfrm>
            <a:off x="2438399" y="1334917"/>
            <a:ext cx="6990080" cy="369332"/>
          </a:xfrm>
          <a:prstGeom prst="rect">
            <a:avLst/>
          </a:prstGeom>
          <a:noFill/>
        </p:spPr>
        <p:txBody>
          <a:bodyPr wrap="square" rtlCol="0">
            <a:spAutoFit/>
          </a:bodyPr>
          <a:lstStyle/>
          <a:p>
            <a:r>
              <a:rPr lang="zh-CN" altLang="en-US" dirty="0"/>
              <a:t>用</a:t>
            </a:r>
            <a:r>
              <a:rPr lang="en-US" altLang="zh-CN" dirty="0"/>
              <a:t>HAGNN-</a:t>
            </a:r>
            <a:r>
              <a:rPr lang="en-US" altLang="zh-CN" dirty="0" err="1"/>
              <a:t>GloVe</a:t>
            </a:r>
            <a:r>
              <a:rPr lang="zh-CN" altLang="en-US" dirty="0"/>
              <a:t>在</a:t>
            </a:r>
            <a:r>
              <a:rPr lang="en-US" altLang="zh-CN" dirty="0"/>
              <a:t>Rest2014-hard</a:t>
            </a:r>
            <a:r>
              <a:rPr lang="zh-CN" altLang="en-US" dirty="0"/>
              <a:t>数据集上进行测试</a:t>
            </a:r>
          </a:p>
        </p:txBody>
      </p:sp>
    </p:spTree>
    <p:extLst>
      <p:ext uri="{BB962C8B-B14F-4D97-AF65-F5344CB8AC3E}">
        <p14:creationId xmlns:p14="http://schemas.microsoft.com/office/powerpoint/2010/main" val="371477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D9E831-10A8-4028-B6D1-FFC3BA6794DE}"/>
              </a:ext>
            </a:extLst>
          </p:cNvPr>
          <p:cNvSpPr>
            <a:spLocks noGrp="1"/>
          </p:cNvSpPr>
          <p:nvPr>
            <p:ph type="title"/>
          </p:nvPr>
        </p:nvSpPr>
        <p:spPr/>
        <p:txBody>
          <a:bodyPr/>
          <a:lstStyle/>
          <a:p>
            <a:r>
              <a:rPr lang="en-US" altLang="zh-CN" sz="2800" b="0" dirty="0">
                <a:latin typeface="+mn-lt"/>
                <a:ea typeface="+mn-ea"/>
                <a:sym typeface="+mn-lt"/>
              </a:rPr>
              <a:t>Discussion</a:t>
            </a:r>
            <a:endParaRPr lang="zh-CN" altLang="en-US" dirty="0"/>
          </a:p>
        </p:txBody>
      </p:sp>
      <p:sp>
        <p:nvSpPr>
          <p:cNvPr id="3" name="页脚占位符 2">
            <a:extLst>
              <a:ext uri="{FF2B5EF4-FFF2-40B4-BE49-F238E27FC236}">
                <a16:creationId xmlns:a16="http://schemas.microsoft.com/office/drawing/2014/main" id="{FD8B6BA9-7D13-472E-BA2E-32DA0E02EDA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E2B373B-7EA8-4ED0-8B36-1D4C835B0308}"/>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pic>
        <p:nvPicPr>
          <p:cNvPr id="6" name="图片 5">
            <a:extLst>
              <a:ext uri="{FF2B5EF4-FFF2-40B4-BE49-F238E27FC236}">
                <a16:creationId xmlns:a16="http://schemas.microsoft.com/office/drawing/2014/main" id="{7844EC42-4995-4367-8F7E-D8BC61306245}"/>
              </a:ext>
            </a:extLst>
          </p:cNvPr>
          <p:cNvPicPr>
            <a:picLocks noChangeAspect="1"/>
          </p:cNvPicPr>
          <p:nvPr/>
        </p:nvPicPr>
        <p:blipFill>
          <a:blip r:embed="rId2"/>
          <a:stretch>
            <a:fillRect/>
          </a:stretch>
        </p:blipFill>
        <p:spPr>
          <a:xfrm>
            <a:off x="2735116" y="2371724"/>
            <a:ext cx="6721767" cy="3063875"/>
          </a:xfrm>
          <a:prstGeom prst="rect">
            <a:avLst/>
          </a:prstGeom>
        </p:spPr>
      </p:pic>
      <p:sp>
        <p:nvSpPr>
          <p:cNvPr id="7" name="文本框 6">
            <a:extLst>
              <a:ext uri="{FF2B5EF4-FFF2-40B4-BE49-F238E27FC236}">
                <a16:creationId xmlns:a16="http://schemas.microsoft.com/office/drawing/2014/main" id="{8DDDD9D6-892A-4B46-8307-EA59522CFB36}"/>
              </a:ext>
            </a:extLst>
          </p:cNvPr>
          <p:cNvSpPr txBox="1"/>
          <p:nvPr/>
        </p:nvSpPr>
        <p:spPr>
          <a:xfrm>
            <a:off x="812800" y="1483360"/>
            <a:ext cx="3515360" cy="646331"/>
          </a:xfrm>
          <a:prstGeom prst="rect">
            <a:avLst/>
          </a:prstGeom>
          <a:noFill/>
        </p:spPr>
        <p:txBody>
          <a:bodyPr wrap="square" rtlCol="0">
            <a:spAutoFit/>
          </a:bodyPr>
          <a:lstStyle/>
          <a:p>
            <a:r>
              <a:rPr lang="zh-CN" altLang="en-US" dirty="0"/>
              <a:t>转导性和归纳性学习</a:t>
            </a:r>
            <a:endParaRPr lang="en-US" altLang="zh-CN" dirty="0"/>
          </a:p>
          <a:p>
            <a:endParaRPr lang="zh-CN" altLang="en-US" dirty="0"/>
          </a:p>
        </p:txBody>
      </p:sp>
      <p:sp>
        <p:nvSpPr>
          <p:cNvPr id="9" name="文本框 8">
            <a:extLst>
              <a:ext uri="{FF2B5EF4-FFF2-40B4-BE49-F238E27FC236}">
                <a16:creationId xmlns:a16="http://schemas.microsoft.com/office/drawing/2014/main" id="{C2543442-0DA8-465F-9FEE-79B32F9640C3}"/>
              </a:ext>
            </a:extLst>
          </p:cNvPr>
          <p:cNvSpPr txBox="1"/>
          <p:nvPr/>
        </p:nvSpPr>
        <p:spPr>
          <a:xfrm>
            <a:off x="3360882" y="1515546"/>
            <a:ext cx="8018317" cy="369332"/>
          </a:xfrm>
          <a:prstGeom prst="rect">
            <a:avLst/>
          </a:prstGeom>
          <a:noFill/>
        </p:spPr>
        <p:txBody>
          <a:bodyPr wrap="square">
            <a:spAutoFit/>
          </a:bodyPr>
          <a:lstStyle/>
          <a:p>
            <a:r>
              <a:rPr lang="zh-CN" altLang="en-US" dirty="0"/>
              <a:t>用</a:t>
            </a:r>
            <a:r>
              <a:rPr lang="en-US" altLang="zh-CN" dirty="0"/>
              <a:t>HAGNN-BERT</a:t>
            </a:r>
            <a:r>
              <a:rPr lang="zh-CN" altLang="en-US" dirty="0"/>
              <a:t>在</a:t>
            </a:r>
            <a:r>
              <a:rPr lang="en-US" altLang="zh-CN" dirty="0"/>
              <a:t>Rest2014-hard</a:t>
            </a:r>
            <a:r>
              <a:rPr lang="zh-CN" altLang="en-US" dirty="0"/>
              <a:t>和</a:t>
            </a:r>
            <a:r>
              <a:rPr lang="en-US" altLang="zh-CN" dirty="0" err="1"/>
              <a:t>RestLarge</a:t>
            </a:r>
            <a:r>
              <a:rPr lang="en-US" altLang="zh-CN" dirty="0"/>
              <a:t>-hard</a:t>
            </a:r>
            <a:r>
              <a:rPr lang="zh-CN" altLang="en-US" dirty="0"/>
              <a:t>数据集上进行测试</a:t>
            </a:r>
          </a:p>
        </p:txBody>
      </p:sp>
    </p:spTree>
    <p:extLst>
      <p:ext uri="{BB962C8B-B14F-4D97-AF65-F5344CB8AC3E}">
        <p14:creationId xmlns:p14="http://schemas.microsoft.com/office/powerpoint/2010/main" val="168281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101E4D1-E105-40CB-89FC-11D9C43BED2E}"/>
              </a:ext>
            </a:extLst>
          </p:cNvPr>
          <p:cNvSpPr>
            <a:spLocks noGrp="1"/>
          </p:cNvSpPr>
          <p:nvPr>
            <p:ph type="title" idx="4294967295"/>
          </p:nvPr>
        </p:nvSpPr>
        <p:spPr>
          <a:xfrm>
            <a:off x="646112" y="38021"/>
            <a:ext cx="10850563" cy="1028700"/>
          </a:xfrm>
        </p:spPr>
        <p:txBody>
          <a:bodyPr/>
          <a:lstStyle/>
          <a:p>
            <a:r>
              <a:rPr lang="zh-CN" altLang="en-US" dirty="0"/>
              <a:t>作者信息</a:t>
            </a:r>
          </a:p>
        </p:txBody>
      </p:sp>
      <p:sp>
        <p:nvSpPr>
          <p:cNvPr id="4" name="页脚占位符 3">
            <a:extLst>
              <a:ext uri="{FF2B5EF4-FFF2-40B4-BE49-F238E27FC236}">
                <a16:creationId xmlns:a16="http://schemas.microsoft.com/office/drawing/2014/main" id="{5BB9F8FC-976B-4D00-BB53-7F4D9FB76C4D}"/>
              </a:ext>
            </a:extLst>
          </p:cNvPr>
          <p:cNvSpPr>
            <a:spLocks noGrp="1"/>
          </p:cNvSpPr>
          <p:nvPr>
            <p:ph type="ftr" sz="quarter" idx="4294967295"/>
          </p:nvPr>
        </p:nvSpPr>
        <p:spPr>
          <a:xfrm>
            <a:off x="0" y="6515100"/>
            <a:ext cx="4140200" cy="206375"/>
          </a:xfr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F0BB294-5CF1-478A-B306-4327D27FCC69}"/>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2</a:t>
            </a:fld>
            <a:endParaRPr lang="zh-CN" altLang="en-US"/>
          </a:p>
        </p:txBody>
      </p:sp>
      <p:sp>
        <p:nvSpPr>
          <p:cNvPr id="12" name="文本框 11">
            <a:extLst>
              <a:ext uri="{FF2B5EF4-FFF2-40B4-BE49-F238E27FC236}">
                <a16:creationId xmlns:a16="http://schemas.microsoft.com/office/drawing/2014/main" id="{66BB3960-B89E-42A4-99B0-5F562F81F523}"/>
              </a:ext>
            </a:extLst>
          </p:cNvPr>
          <p:cNvSpPr txBox="1"/>
          <p:nvPr/>
        </p:nvSpPr>
        <p:spPr>
          <a:xfrm>
            <a:off x="487679" y="2887458"/>
            <a:ext cx="11704321" cy="1806905"/>
          </a:xfrm>
          <a:prstGeom prst="rect">
            <a:avLst/>
          </a:prstGeom>
          <a:noFill/>
        </p:spPr>
        <p:txBody>
          <a:bodyPr wrap="square">
            <a:spAutoFit/>
          </a:bodyPr>
          <a:lstStyle/>
          <a:p>
            <a:pPr>
              <a:lnSpc>
                <a:spcPct val="200000"/>
              </a:lnSpc>
            </a:pPr>
            <a:r>
              <a:rPr lang="en-US" altLang="zh-CN" dirty="0" err="1"/>
              <a:t>Wenbin</a:t>
            </a:r>
            <a:r>
              <a:rPr lang="en-US" altLang="zh-CN" dirty="0"/>
              <a:t> An and Feng Tian are with the School of Automation Science and Engineering, Xi’an </a:t>
            </a:r>
            <a:r>
              <a:rPr lang="en-US" altLang="zh-CN" dirty="0" err="1"/>
              <a:t>Jiaotong</a:t>
            </a:r>
            <a:r>
              <a:rPr lang="en-US" altLang="zh-CN" dirty="0"/>
              <a:t> University</a:t>
            </a:r>
          </a:p>
          <a:p>
            <a:pPr>
              <a:lnSpc>
                <a:spcPct val="250000"/>
              </a:lnSpc>
            </a:pPr>
            <a:r>
              <a:rPr lang="en-US" altLang="zh-CN" dirty="0"/>
              <a:t>Ping Chen is with the Department of Engineering, University of Massachusetts, Boston</a:t>
            </a:r>
          </a:p>
          <a:p>
            <a:pPr>
              <a:lnSpc>
                <a:spcPct val="200000"/>
              </a:lnSpc>
            </a:pPr>
            <a:r>
              <a:rPr lang="en-US" altLang="zh-CN" dirty="0" err="1"/>
              <a:t>Qinghua</a:t>
            </a:r>
            <a:r>
              <a:rPr lang="en-US" altLang="zh-CN" dirty="0"/>
              <a:t> Zheng is with the School of Computer Science and Technology, Xi’an </a:t>
            </a:r>
            <a:r>
              <a:rPr lang="en-US" altLang="zh-CN" dirty="0" err="1"/>
              <a:t>Jiaotong</a:t>
            </a:r>
            <a:r>
              <a:rPr lang="en-US" altLang="zh-CN" dirty="0"/>
              <a:t> University</a:t>
            </a:r>
          </a:p>
        </p:txBody>
      </p:sp>
      <p:pic>
        <p:nvPicPr>
          <p:cNvPr id="7" name="图片 6">
            <a:extLst>
              <a:ext uri="{FF2B5EF4-FFF2-40B4-BE49-F238E27FC236}">
                <a16:creationId xmlns:a16="http://schemas.microsoft.com/office/drawing/2014/main" id="{FB80F542-31ED-4C4C-8543-2707165F772D}"/>
              </a:ext>
            </a:extLst>
          </p:cNvPr>
          <p:cNvPicPr>
            <a:picLocks noChangeAspect="1"/>
          </p:cNvPicPr>
          <p:nvPr/>
        </p:nvPicPr>
        <p:blipFill>
          <a:blip r:embed="rId2"/>
          <a:stretch>
            <a:fillRect/>
          </a:stretch>
        </p:blipFill>
        <p:spPr>
          <a:xfrm>
            <a:off x="1451292" y="1634189"/>
            <a:ext cx="8943975" cy="685800"/>
          </a:xfrm>
          <a:prstGeom prst="rect">
            <a:avLst/>
          </a:prstGeom>
        </p:spPr>
      </p:pic>
    </p:spTree>
    <p:extLst>
      <p:ext uri="{BB962C8B-B14F-4D97-AF65-F5344CB8AC3E}">
        <p14:creationId xmlns:p14="http://schemas.microsoft.com/office/powerpoint/2010/main" val="2600739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22A7A30-2A04-4037-9C08-631D34325BBE}"/>
              </a:ext>
            </a:extLst>
          </p:cNvPr>
          <p:cNvPicPr>
            <a:picLocks noChangeAspect="1"/>
          </p:cNvPicPr>
          <p:nvPr/>
        </p:nvPicPr>
        <p:blipFill rotWithShape="1">
          <a:blip r:embed="rId2"/>
          <a:srcRect t="14823" r="1708"/>
          <a:stretch/>
        </p:blipFill>
        <p:spPr>
          <a:xfrm>
            <a:off x="2760344" y="1905441"/>
            <a:ext cx="2258695" cy="457683"/>
          </a:xfrm>
          <a:prstGeom prst="rect">
            <a:avLst/>
          </a:prstGeom>
        </p:spPr>
      </p:pic>
      <p:sp>
        <p:nvSpPr>
          <p:cNvPr id="2" name="标题 1">
            <a:extLst>
              <a:ext uri="{FF2B5EF4-FFF2-40B4-BE49-F238E27FC236}">
                <a16:creationId xmlns:a16="http://schemas.microsoft.com/office/drawing/2014/main" id="{B9499A85-DE1E-4A50-8B52-0D25EED06443}"/>
              </a:ext>
            </a:extLst>
          </p:cNvPr>
          <p:cNvSpPr>
            <a:spLocks noGrp="1"/>
          </p:cNvSpPr>
          <p:nvPr>
            <p:ph type="title"/>
          </p:nvPr>
        </p:nvSpPr>
        <p:spPr/>
        <p:txBody>
          <a:bodyPr/>
          <a:lstStyle/>
          <a:p>
            <a:r>
              <a:rPr lang="en-US" altLang="zh-CN" sz="2800" b="0" dirty="0">
                <a:latin typeface="+mn-lt"/>
                <a:ea typeface="+mn-ea"/>
                <a:sym typeface="+mn-lt"/>
              </a:rPr>
              <a:t>Discussion</a:t>
            </a:r>
            <a:endParaRPr lang="zh-CN" altLang="en-US" dirty="0"/>
          </a:p>
        </p:txBody>
      </p:sp>
      <p:sp>
        <p:nvSpPr>
          <p:cNvPr id="3" name="页脚占位符 2">
            <a:extLst>
              <a:ext uri="{FF2B5EF4-FFF2-40B4-BE49-F238E27FC236}">
                <a16:creationId xmlns:a16="http://schemas.microsoft.com/office/drawing/2014/main" id="{7DA2EB72-9BB7-4071-A084-1ECDCC33F79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40ED71D-0DE5-4D62-B27A-2A13E5275B87}"/>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5" name="文本框 4">
            <a:extLst>
              <a:ext uri="{FF2B5EF4-FFF2-40B4-BE49-F238E27FC236}">
                <a16:creationId xmlns:a16="http://schemas.microsoft.com/office/drawing/2014/main" id="{B94A2DCC-FCAA-4DA3-951F-B370CB88F66F}"/>
              </a:ext>
            </a:extLst>
          </p:cNvPr>
          <p:cNvSpPr txBox="1"/>
          <p:nvPr/>
        </p:nvSpPr>
        <p:spPr>
          <a:xfrm>
            <a:off x="728344" y="1200492"/>
            <a:ext cx="2011680" cy="365760"/>
          </a:xfrm>
          <a:prstGeom prst="rect">
            <a:avLst/>
          </a:prstGeom>
          <a:noFill/>
        </p:spPr>
        <p:txBody>
          <a:bodyPr wrap="square" rtlCol="0">
            <a:spAutoFit/>
          </a:bodyPr>
          <a:lstStyle/>
          <a:p>
            <a:r>
              <a:rPr lang="zh-CN" altLang="en-US" dirty="0"/>
              <a:t>模型复杂性</a:t>
            </a:r>
          </a:p>
        </p:txBody>
      </p:sp>
      <p:sp>
        <p:nvSpPr>
          <p:cNvPr id="6" name="文本框 5">
            <a:extLst>
              <a:ext uri="{FF2B5EF4-FFF2-40B4-BE49-F238E27FC236}">
                <a16:creationId xmlns:a16="http://schemas.microsoft.com/office/drawing/2014/main" id="{930F8AA1-B139-49CA-8750-2685BEAA3DBF}"/>
              </a:ext>
            </a:extLst>
          </p:cNvPr>
          <p:cNvSpPr txBox="1"/>
          <p:nvPr/>
        </p:nvSpPr>
        <p:spPr>
          <a:xfrm>
            <a:off x="728344" y="1617051"/>
            <a:ext cx="10749280" cy="646331"/>
          </a:xfrm>
          <a:prstGeom prst="rect">
            <a:avLst/>
          </a:prstGeom>
          <a:noFill/>
        </p:spPr>
        <p:txBody>
          <a:bodyPr wrap="square" rtlCol="0">
            <a:spAutoFit/>
          </a:bodyPr>
          <a:lstStyle/>
          <a:p>
            <a:r>
              <a:rPr lang="zh-CN" altLang="en-US" dirty="0"/>
              <a:t>用</a:t>
            </a:r>
            <a:r>
              <a:rPr lang="en-US" altLang="zh-CN" dirty="0"/>
              <a:t>HAGNN-BERT</a:t>
            </a:r>
            <a:r>
              <a:rPr lang="zh-CN" altLang="en-US" dirty="0"/>
              <a:t>在</a:t>
            </a:r>
            <a:r>
              <a:rPr lang="en-US" altLang="zh-CN" dirty="0"/>
              <a:t>Rest2014-hard</a:t>
            </a:r>
            <a:r>
              <a:rPr lang="zh-CN" altLang="en-US" dirty="0"/>
              <a:t>数据集上实验。理论上看其复杂度与</a:t>
            </a:r>
            <a:r>
              <a:rPr lang="en-US" altLang="zh-CN" dirty="0"/>
              <a:t>GAT</a:t>
            </a:r>
            <a:r>
              <a:rPr lang="zh-CN" altLang="en-US" dirty="0"/>
              <a:t>相同，因为在训练期间不更新</a:t>
            </a:r>
            <a:r>
              <a:rPr lang="en-US" altLang="zh-CN" dirty="0"/>
              <a:t>BERT</a:t>
            </a:r>
            <a:r>
              <a:rPr lang="zh-CN" altLang="en-US" dirty="0"/>
              <a:t>，其复杂度为</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77EED1C-00EE-41C2-AA98-26B9ED0785E9}"/>
                  </a:ext>
                </a:extLst>
              </p:cNvPr>
              <p:cNvSpPr txBox="1"/>
              <p:nvPr/>
            </p:nvSpPr>
            <p:spPr>
              <a:xfrm>
                <a:off x="5191759" y="1940216"/>
                <a:ext cx="6837680" cy="369332"/>
              </a:xfrm>
              <a:prstGeom prst="rect">
                <a:avLst/>
              </a:prstGeom>
              <a:noFill/>
            </p:spPr>
            <p:txBody>
              <a:bodyPr wrap="squar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𝑉</m:t>
                        </m:r>
                      </m:e>
                    </m:d>
                  </m:oMath>
                </a14:m>
                <a:r>
                  <a:rPr lang="zh-CN" altLang="en-US" dirty="0"/>
                  <a:t>：节点数量</a:t>
                </a: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𝐸</m:t>
                        </m:r>
                      </m:e>
                    </m:d>
                  </m:oMath>
                </a14:m>
                <a:r>
                  <a:rPr lang="zh-CN" altLang="en-US" dirty="0"/>
                  <a:t>：边数量</a:t>
                </a:r>
                <a:r>
                  <a:rPr lang="en-US" altLang="zh-CN" dirty="0"/>
                  <a:t>   F</a:t>
                </a:r>
                <a:r>
                  <a:rPr lang="zh-CN" altLang="en-US" dirty="0"/>
                  <a:t>：输入特征维度</a:t>
                </a:r>
              </a:p>
            </p:txBody>
          </p:sp>
        </mc:Choice>
        <mc:Fallback xmlns="">
          <p:sp>
            <p:nvSpPr>
              <p:cNvPr id="9" name="文本框 8">
                <a:extLst>
                  <a:ext uri="{FF2B5EF4-FFF2-40B4-BE49-F238E27FC236}">
                    <a16:creationId xmlns:a16="http://schemas.microsoft.com/office/drawing/2014/main" id="{C77EED1C-00EE-41C2-AA98-26B9ED0785E9}"/>
                  </a:ext>
                </a:extLst>
              </p:cNvPr>
              <p:cNvSpPr txBox="1">
                <a:spLocks noRot="1" noChangeAspect="1" noMove="1" noResize="1" noEditPoints="1" noAdjustHandles="1" noChangeArrowheads="1" noChangeShapeType="1" noTextEdit="1"/>
              </p:cNvSpPr>
              <p:nvPr/>
            </p:nvSpPr>
            <p:spPr>
              <a:xfrm>
                <a:off x="5191759" y="1940216"/>
                <a:ext cx="6837680" cy="369332"/>
              </a:xfrm>
              <a:prstGeom prst="rect">
                <a:avLst/>
              </a:prstGeom>
              <a:blipFill>
                <a:blip r:embed="rId3"/>
                <a:stretch>
                  <a:fillRect t="-8197" b="-2459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DA3E691-6FC2-40FA-9272-7CAD43B67D81}"/>
              </a:ext>
            </a:extLst>
          </p:cNvPr>
          <p:cNvPicPr>
            <a:picLocks noChangeAspect="1"/>
          </p:cNvPicPr>
          <p:nvPr/>
        </p:nvPicPr>
        <p:blipFill>
          <a:blip r:embed="rId4"/>
          <a:stretch>
            <a:fillRect/>
          </a:stretch>
        </p:blipFill>
        <p:spPr>
          <a:xfrm>
            <a:off x="2760344" y="2415005"/>
            <a:ext cx="6886575" cy="2838450"/>
          </a:xfrm>
          <a:prstGeom prst="rect">
            <a:avLst/>
          </a:prstGeom>
        </p:spPr>
      </p:pic>
      <p:sp>
        <p:nvSpPr>
          <p:cNvPr id="12" name="文本框 11">
            <a:extLst>
              <a:ext uri="{FF2B5EF4-FFF2-40B4-BE49-F238E27FC236}">
                <a16:creationId xmlns:a16="http://schemas.microsoft.com/office/drawing/2014/main" id="{13EFFB1A-82BC-49EB-9BAB-7FA33A450104}"/>
              </a:ext>
            </a:extLst>
          </p:cNvPr>
          <p:cNvSpPr txBox="1"/>
          <p:nvPr/>
        </p:nvSpPr>
        <p:spPr>
          <a:xfrm>
            <a:off x="728344" y="4312303"/>
            <a:ext cx="3108960" cy="923330"/>
          </a:xfrm>
          <a:prstGeom prst="rect">
            <a:avLst/>
          </a:prstGeom>
          <a:noFill/>
        </p:spPr>
        <p:txBody>
          <a:bodyPr wrap="square" rtlCol="0">
            <a:spAutoFit/>
          </a:bodyPr>
          <a:lstStyle/>
          <a:p>
            <a:r>
              <a:rPr lang="zh-CN" altLang="en-US" dirty="0"/>
              <a:t>通过提高句子中出现的最小单词数的阈值，可以减少单词节点和边的数量</a:t>
            </a:r>
          </a:p>
        </p:txBody>
      </p:sp>
      <p:pic>
        <p:nvPicPr>
          <p:cNvPr id="14" name="图片 13">
            <a:extLst>
              <a:ext uri="{FF2B5EF4-FFF2-40B4-BE49-F238E27FC236}">
                <a16:creationId xmlns:a16="http://schemas.microsoft.com/office/drawing/2014/main" id="{2E40E627-777F-47B5-88D4-608F275069C0}"/>
              </a:ext>
            </a:extLst>
          </p:cNvPr>
          <p:cNvPicPr>
            <a:picLocks noChangeAspect="1"/>
          </p:cNvPicPr>
          <p:nvPr/>
        </p:nvPicPr>
        <p:blipFill>
          <a:blip r:embed="rId5"/>
          <a:stretch>
            <a:fillRect/>
          </a:stretch>
        </p:blipFill>
        <p:spPr>
          <a:xfrm>
            <a:off x="714376" y="1604545"/>
            <a:ext cx="10694544" cy="4411296"/>
          </a:xfrm>
          <a:prstGeom prst="rect">
            <a:avLst/>
          </a:prstGeom>
        </p:spPr>
      </p:pic>
    </p:spTree>
    <p:extLst>
      <p:ext uri="{BB962C8B-B14F-4D97-AF65-F5344CB8AC3E}">
        <p14:creationId xmlns:p14="http://schemas.microsoft.com/office/powerpoint/2010/main" val="184392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206A5-1DAE-479E-A373-C2B371820C9C}"/>
              </a:ext>
            </a:extLst>
          </p:cNvPr>
          <p:cNvSpPr>
            <a:spLocks noGrp="1"/>
          </p:cNvSpPr>
          <p:nvPr>
            <p:ph type="title"/>
          </p:nvPr>
        </p:nvSpPr>
        <p:spPr/>
        <p:txBody>
          <a:bodyPr/>
          <a:lstStyle/>
          <a:p>
            <a:r>
              <a:rPr lang="en-US" altLang="zh-CN" sz="2800" b="0" dirty="0">
                <a:latin typeface="+mn-lt"/>
                <a:ea typeface="+mn-ea"/>
                <a:sym typeface="+mn-lt"/>
              </a:rPr>
              <a:t>Discussion</a:t>
            </a:r>
            <a:endParaRPr lang="zh-CN" altLang="en-US" dirty="0"/>
          </a:p>
        </p:txBody>
      </p:sp>
      <p:sp>
        <p:nvSpPr>
          <p:cNvPr id="3" name="页脚占位符 2">
            <a:extLst>
              <a:ext uri="{FF2B5EF4-FFF2-40B4-BE49-F238E27FC236}">
                <a16:creationId xmlns:a16="http://schemas.microsoft.com/office/drawing/2014/main" id="{4847E950-6AB2-463D-864C-1433E5899A0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183BFFA-D217-4074-A248-1AF1DD18F4A5}"/>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6" name="文本框 5">
            <a:extLst>
              <a:ext uri="{FF2B5EF4-FFF2-40B4-BE49-F238E27FC236}">
                <a16:creationId xmlns:a16="http://schemas.microsoft.com/office/drawing/2014/main" id="{F1B214E7-AA6F-4941-BF9A-812B65C69A91}"/>
              </a:ext>
            </a:extLst>
          </p:cNvPr>
          <p:cNvSpPr txBox="1"/>
          <p:nvPr/>
        </p:nvSpPr>
        <p:spPr>
          <a:xfrm>
            <a:off x="669925" y="1228969"/>
            <a:ext cx="1737360" cy="369332"/>
          </a:xfrm>
          <a:prstGeom prst="rect">
            <a:avLst/>
          </a:prstGeom>
          <a:noFill/>
        </p:spPr>
        <p:txBody>
          <a:bodyPr wrap="square" rtlCol="0">
            <a:spAutoFit/>
          </a:bodyPr>
          <a:lstStyle/>
          <a:p>
            <a:r>
              <a:rPr lang="zh-CN" altLang="en-US" dirty="0"/>
              <a:t>可视化</a:t>
            </a:r>
          </a:p>
        </p:txBody>
      </p:sp>
      <p:sp>
        <p:nvSpPr>
          <p:cNvPr id="7" name="文本框 6">
            <a:extLst>
              <a:ext uri="{FF2B5EF4-FFF2-40B4-BE49-F238E27FC236}">
                <a16:creationId xmlns:a16="http://schemas.microsoft.com/office/drawing/2014/main" id="{A3981CE3-ACF2-43F8-B416-8C743E673EA2}"/>
              </a:ext>
            </a:extLst>
          </p:cNvPr>
          <p:cNvSpPr txBox="1"/>
          <p:nvPr/>
        </p:nvSpPr>
        <p:spPr>
          <a:xfrm>
            <a:off x="1828800" y="1228969"/>
            <a:ext cx="9276080" cy="369332"/>
          </a:xfrm>
          <a:prstGeom prst="rect">
            <a:avLst/>
          </a:prstGeom>
          <a:noFill/>
        </p:spPr>
        <p:txBody>
          <a:bodyPr wrap="square" rtlCol="0">
            <a:spAutoFit/>
          </a:bodyPr>
          <a:lstStyle/>
          <a:p>
            <a:r>
              <a:rPr lang="zh-CN" altLang="en-US" dirty="0"/>
              <a:t>为更好理解</a:t>
            </a:r>
            <a:r>
              <a:rPr lang="en-US" altLang="zh-CN" dirty="0"/>
              <a:t>HAGNN</a:t>
            </a:r>
            <a:r>
              <a:rPr lang="zh-CN" altLang="en-US" dirty="0"/>
              <a:t>的工作原理，对句子和方面嵌入进行说明，以研究他们之间的相互作用</a:t>
            </a:r>
          </a:p>
        </p:txBody>
      </p:sp>
      <p:sp>
        <p:nvSpPr>
          <p:cNvPr id="8" name="文本框 7">
            <a:extLst>
              <a:ext uri="{FF2B5EF4-FFF2-40B4-BE49-F238E27FC236}">
                <a16:creationId xmlns:a16="http://schemas.microsoft.com/office/drawing/2014/main" id="{E9D93791-49E0-408B-83B8-C188D3F57C62}"/>
              </a:ext>
            </a:extLst>
          </p:cNvPr>
          <p:cNvSpPr txBox="1"/>
          <p:nvPr/>
        </p:nvSpPr>
        <p:spPr>
          <a:xfrm>
            <a:off x="761999" y="1960880"/>
            <a:ext cx="10576561" cy="646331"/>
          </a:xfrm>
          <a:prstGeom prst="rect">
            <a:avLst/>
          </a:prstGeom>
          <a:noFill/>
        </p:spPr>
        <p:txBody>
          <a:bodyPr wrap="square" rtlCol="0">
            <a:spAutoFit/>
          </a:bodyPr>
          <a:lstStyle/>
          <a:p>
            <a:r>
              <a:rPr lang="zh-CN" altLang="en-US" dirty="0"/>
              <a:t>通过</a:t>
            </a:r>
            <a:r>
              <a:rPr lang="en-US" altLang="zh-CN" dirty="0"/>
              <a:t>t-SNE</a:t>
            </a:r>
            <a:r>
              <a:rPr lang="zh-CN" altLang="en-US" dirty="0"/>
              <a:t>方法将句子节点和方面节点的最终代表投射到</a:t>
            </a:r>
            <a:r>
              <a:rPr lang="en-US" altLang="zh-CN" dirty="0"/>
              <a:t>8</a:t>
            </a:r>
            <a:r>
              <a:rPr lang="zh-CN" altLang="en-US" dirty="0"/>
              <a:t>维矢量上。归一化后，将句子嵌入和方面嵌入的权重绘制在图上</a:t>
            </a:r>
          </a:p>
        </p:txBody>
      </p:sp>
      <p:pic>
        <p:nvPicPr>
          <p:cNvPr id="10" name="图片 9">
            <a:extLst>
              <a:ext uri="{FF2B5EF4-FFF2-40B4-BE49-F238E27FC236}">
                <a16:creationId xmlns:a16="http://schemas.microsoft.com/office/drawing/2014/main" id="{9646EC55-1875-4EE8-B468-9E138F4D7EBE}"/>
              </a:ext>
            </a:extLst>
          </p:cNvPr>
          <p:cNvPicPr>
            <a:picLocks noChangeAspect="1"/>
          </p:cNvPicPr>
          <p:nvPr/>
        </p:nvPicPr>
        <p:blipFill>
          <a:blip r:embed="rId2"/>
          <a:stretch>
            <a:fillRect/>
          </a:stretch>
        </p:blipFill>
        <p:spPr>
          <a:xfrm>
            <a:off x="-795" y="1841361"/>
            <a:ext cx="12192000" cy="4880120"/>
          </a:xfrm>
          <a:prstGeom prst="rect">
            <a:avLst/>
          </a:prstGeom>
        </p:spPr>
      </p:pic>
    </p:spTree>
    <p:extLst>
      <p:ext uri="{BB962C8B-B14F-4D97-AF65-F5344CB8AC3E}">
        <p14:creationId xmlns:p14="http://schemas.microsoft.com/office/powerpoint/2010/main" val="103979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07126" y="3443892"/>
            <a:ext cx="4482645" cy="973538"/>
          </a:xfrm>
        </p:spPr>
        <p:txBody>
          <a:bodyPr/>
          <a:lstStyle/>
          <a:p>
            <a:r>
              <a:rPr lang="en-US" altLang="zh-CN" dirty="0"/>
              <a:t>Thanks.</a:t>
            </a:r>
            <a:br>
              <a:rPr lang="en-US" altLang="zh-CN" dirty="0"/>
            </a:br>
            <a:endParaRPr lang="zh-CN" altLang="en-US" sz="2400" b="0" dirty="0"/>
          </a:p>
        </p:txBody>
      </p: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AD68E-C347-4F37-AE74-08F9F65CD767}"/>
              </a:ext>
            </a:extLst>
          </p:cNvPr>
          <p:cNvSpPr>
            <a:spLocks noGrp="1"/>
          </p:cNvSpPr>
          <p:nvPr>
            <p:ph type="title"/>
          </p:nvPr>
        </p:nvSpPr>
        <p:spPr/>
        <p:txBody>
          <a:bodyPr/>
          <a:lstStyle/>
          <a:p>
            <a:r>
              <a:rPr lang="zh-CN" altLang="en-US" dirty="0"/>
              <a:t>摘要</a:t>
            </a:r>
          </a:p>
        </p:txBody>
      </p:sp>
      <p:sp>
        <p:nvSpPr>
          <p:cNvPr id="4" name="页脚占位符 3">
            <a:extLst>
              <a:ext uri="{FF2B5EF4-FFF2-40B4-BE49-F238E27FC236}">
                <a16:creationId xmlns:a16="http://schemas.microsoft.com/office/drawing/2014/main" id="{F41AABED-6D66-4628-889B-FC3DF3F4D0CC}"/>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281F56E-CEAC-4F01-ADFD-8CE8730D3D0E}"/>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grpSp>
        <p:nvGrpSpPr>
          <p:cNvPr id="45" name="组合 44">
            <a:extLst>
              <a:ext uri="{FF2B5EF4-FFF2-40B4-BE49-F238E27FC236}">
                <a16:creationId xmlns:a16="http://schemas.microsoft.com/office/drawing/2014/main" id="{8FADF684-D1F6-40D7-9E69-593BBBDE60F5}"/>
              </a:ext>
            </a:extLst>
          </p:cNvPr>
          <p:cNvGrpSpPr/>
          <p:nvPr/>
        </p:nvGrpSpPr>
        <p:grpSpPr>
          <a:xfrm>
            <a:off x="487680" y="1636381"/>
            <a:ext cx="11440158" cy="4042541"/>
            <a:chOff x="751840" y="1697341"/>
            <a:chExt cx="11440158" cy="4042541"/>
          </a:xfrm>
        </p:grpSpPr>
        <p:sp>
          <p:nvSpPr>
            <p:cNvPr id="6" name="文本框 5">
              <a:extLst>
                <a:ext uri="{FF2B5EF4-FFF2-40B4-BE49-F238E27FC236}">
                  <a16:creationId xmlns:a16="http://schemas.microsoft.com/office/drawing/2014/main" id="{51BEFF29-8549-432F-B34F-A9842F686B81}"/>
                </a:ext>
              </a:extLst>
            </p:cNvPr>
            <p:cNvSpPr txBox="1"/>
            <p:nvPr/>
          </p:nvSpPr>
          <p:spPr>
            <a:xfrm>
              <a:off x="751840" y="1991360"/>
              <a:ext cx="2367280" cy="369332"/>
            </a:xfrm>
            <a:prstGeom prst="rect">
              <a:avLst/>
            </a:prstGeom>
            <a:noFill/>
          </p:spPr>
          <p:txBody>
            <a:bodyPr wrap="square" rtlCol="0">
              <a:spAutoFit/>
            </a:bodyPr>
            <a:lstStyle/>
            <a:p>
              <a:r>
                <a:rPr lang="zh-CN" altLang="en-US" dirty="0"/>
                <a:t>基于方面的情感分析</a:t>
              </a:r>
            </a:p>
          </p:txBody>
        </p:sp>
        <p:cxnSp>
          <p:nvCxnSpPr>
            <p:cNvPr id="8" name="直接箭头连接符 7">
              <a:extLst>
                <a:ext uri="{FF2B5EF4-FFF2-40B4-BE49-F238E27FC236}">
                  <a16:creationId xmlns:a16="http://schemas.microsoft.com/office/drawing/2014/main" id="{28B251D6-CCB9-4A3E-A5A5-5C84777CDC33}"/>
                </a:ext>
              </a:extLst>
            </p:cNvPr>
            <p:cNvCxnSpPr>
              <a:cxnSpLocks/>
              <a:stCxn id="6" idx="3"/>
            </p:cNvCxnSpPr>
            <p:nvPr/>
          </p:nvCxnSpPr>
          <p:spPr>
            <a:xfrm>
              <a:off x="3119120" y="2176026"/>
              <a:ext cx="568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77EBC42-7B30-4FDB-9CC5-C87ABCDB72E3}"/>
                </a:ext>
              </a:extLst>
            </p:cNvPr>
            <p:cNvSpPr txBox="1"/>
            <p:nvPr/>
          </p:nvSpPr>
          <p:spPr>
            <a:xfrm>
              <a:off x="3759200" y="1852860"/>
              <a:ext cx="3779520" cy="646331"/>
            </a:xfrm>
            <a:prstGeom prst="rect">
              <a:avLst/>
            </a:prstGeom>
            <a:noFill/>
          </p:spPr>
          <p:txBody>
            <a:bodyPr wrap="square" rtlCol="0">
              <a:spAutoFit/>
            </a:bodyPr>
            <a:lstStyle/>
            <a:p>
              <a:r>
                <a:rPr lang="zh-CN" altLang="en-US" dirty="0"/>
                <a:t>基于注意力的神经网络去捕捉一个句子中方面和词语之间的语义关系</a:t>
              </a:r>
            </a:p>
          </p:txBody>
        </p:sp>
        <p:sp>
          <p:nvSpPr>
            <p:cNvPr id="26" name="文本框 25">
              <a:extLst>
                <a:ext uri="{FF2B5EF4-FFF2-40B4-BE49-F238E27FC236}">
                  <a16:creationId xmlns:a16="http://schemas.microsoft.com/office/drawing/2014/main" id="{B1A8FFFC-E7EF-4D47-B304-0C00FB678788}"/>
                </a:ext>
              </a:extLst>
            </p:cNvPr>
            <p:cNvSpPr txBox="1"/>
            <p:nvPr/>
          </p:nvSpPr>
          <p:spPr>
            <a:xfrm>
              <a:off x="2961640" y="1697341"/>
              <a:ext cx="1026160" cy="369321"/>
            </a:xfrm>
            <a:prstGeom prst="rect">
              <a:avLst/>
            </a:prstGeom>
            <a:noFill/>
          </p:spPr>
          <p:txBody>
            <a:bodyPr wrap="square">
              <a:spAutoFit/>
            </a:bodyPr>
            <a:lstStyle/>
            <a:p>
              <a:r>
                <a:rPr lang="zh-CN" altLang="en-US" dirty="0"/>
                <a:t>大多数</a:t>
              </a:r>
            </a:p>
          </p:txBody>
        </p:sp>
        <p:cxnSp>
          <p:nvCxnSpPr>
            <p:cNvPr id="14" name="直接箭头连接符 13">
              <a:extLst>
                <a:ext uri="{FF2B5EF4-FFF2-40B4-BE49-F238E27FC236}">
                  <a16:creationId xmlns:a16="http://schemas.microsoft.com/office/drawing/2014/main" id="{F2E493BC-4A6E-4BDA-8231-5E2E250704E3}"/>
                </a:ext>
              </a:extLst>
            </p:cNvPr>
            <p:cNvCxnSpPr>
              <a:stCxn id="11" idx="3"/>
            </p:cNvCxnSpPr>
            <p:nvPr/>
          </p:nvCxnSpPr>
          <p:spPr>
            <a:xfrm>
              <a:off x="7538720" y="2176026"/>
              <a:ext cx="751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D00CD079-0EFF-48C6-89B8-06885EFD8404}"/>
                </a:ext>
              </a:extLst>
            </p:cNvPr>
            <p:cNvSpPr txBox="1"/>
            <p:nvPr/>
          </p:nvSpPr>
          <p:spPr>
            <a:xfrm>
              <a:off x="7538720" y="1728935"/>
              <a:ext cx="1193799" cy="369332"/>
            </a:xfrm>
            <a:prstGeom prst="rect">
              <a:avLst/>
            </a:prstGeom>
            <a:noFill/>
          </p:spPr>
          <p:txBody>
            <a:bodyPr wrap="square" rtlCol="0">
              <a:spAutoFit/>
            </a:bodyPr>
            <a:lstStyle/>
            <a:p>
              <a:r>
                <a:rPr lang="en-US" altLang="zh-CN" dirty="0"/>
                <a:t>BUT</a:t>
              </a:r>
              <a:endParaRPr lang="zh-CN" altLang="en-US" dirty="0"/>
            </a:p>
          </p:txBody>
        </p:sp>
        <p:sp>
          <p:nvSpPr>
            <p:cNvPr id="18" name="文本框 17">
              <a:extLst>
                <a:ext uri="{FF2B5EF4-FFF2-40B4-BE49-F238E27FC236}">
                  <a16:creationId xmlns:a16="http://schemas.microsoft.com/office/drawing/2014/main" id="{792A2A18-B333-44B9-9A23-BE895A60CEB5}"/>
                </a:ext>
              </a:extLst>
            </p:cNvPr>
            <p:cNvSpPr txBox="1"/>
            <p:nvPr/>
          </p:nvSpPr>
          <p:spPr>
            <a:xfrm>
              <a:off x="8412478" y="1775101"/>
              <a:ext cx="3779520" cy="646331"/>
            </a:xfrm>
            <a:prstGeom prst="rect">
              <a:avLst/>
            </a:prstGeom>
            <a:noFill/>
          </p:spPr>
          <p:txBody>
            <a:bodyPr wrap="square" rtlCol="0">
              <a:spAutoFit/>
            </a:bodyPr>
            <a:lstStyle/>
            <a:p>
              <a:r>
                <a:rPr lang="zh-CN" altLang="en-US" dirty="0"/>
                <a:t>具有相同方面和情感极性的句子通常在一个领域共享结构和语义信息</a:t>
              </a:r>
            </a:p>
          </p:txBody>
        </p:sp>
        <p:sp>
          <p:nvSpPr>
            <p:cNvPr id="19" name="箭头: 下弧形 18">
              <a:extLst>
                <a:ext uri="{FF2B5EF4-FFF2-40B4-BE49-F238E27FC236}">
                  <a16:creationId xmlns:a16="http://schemas.microsoft.com/office/drawing/2014/main" id="{8C335362-2FC5-42E6-90FC-5AABF50FDCB5}"/>
                </a:ext>
              </a:extLst>
            </p:cNvPr>
            <p:cNvSpPr/>
            <p:nvPr/>
          </p:nvSpPr>
          <p:spPr>
            <a:xfrm flipH="1">
              <a:off x="5984240" y="2576951"/>
              <a:ext cx="3022600" cy="669380"/>
            </a:xfrm>
            <a:prstGeom prst="curved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id="{DD9F1F8F-168A-4957-956A-819259A1F2D2}"/>
                </a:ext>
              </a:extLst>
            </p:cNvPr>
            <p:cNvSpPr txBox="1"/>
            <p:nvPr/>
          </p:nvSpPr>
          <p:spPr>
            <a:xfrm>
              <a:off x="6797040" y="2793209"/>
              <a:ext cx="1793239" cy="369332"/>
            </a:xfrm>
            <a:prstGeom prst="rect">
              <a:avLst/>
            </a:prstGeom>
            <a:noFill/>
          </p:spPr>
          <p:txBody>
            <a:bodyPr wrap="square" rtlCol="0">
              <a:spAutoFit/>
            </a:bodyPr>
            <a:lstStyle/>
            <a:p>
              <a:r>
                <a:rPr lang="zh-CN" altLang="en-US" dirty="0"/>
                <a:t>模型性能较低</a:t>
              </a:r>
            </a:p>
          </p:txBody>
        </p:sp>
        <p:sp>
          <p:nvSpPr>
            <p:cNvPr id="31" name="箭头: 右弧形 30">
              <a:extLst>
                <a:ext uri="{FF2B5EF4-FFF2-40B4-BE49-F238E27FC236}">
                  <a16:creationId xmlns:a16="http://schemas.microsoft.com/office/drawing/2014/main" id="{59C1F645-4AF2-4FD2-B909-F1214CC0D69B}"/>
                </a:ext>
              </a:extLst>
            </p:cNvPr>
            <p:cNvSpPr/>
            <p:nvPr/>
          </p:nvSpPr>
          <p:spPr>
            <a:xfrm>
              <a:off x="10688320" y="2360692"/>
              <a:ext cx="701039" cy="2234640"/>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文本框 32">
              <a:extLst>
                <a:ext uri="{FF2B5EF4-FFF2-40B4-BE49-F238E27FC236}">
                  <a16:creationId xmlns:a16="http://schemas.microsoft.com/office/drawing/2014/main" id="{D9A9271E-C56C-4EE4-9D77-9F099CE169D0}"/>
                </a:ext>
              </a:extLst>
            </p:cNvPr>
            <p:cNvSpPr txBox="1"/>
            <p:nvPr/>
          </p:nvSpPr>
          <p:spPr>
            <a:xfrm>
              <a:off x="6797040" y="4255839"/>
              <a:ext cx="4124960" cy="369332"/>
            </a:xfrm>
            <a:prstGeom prst="rect">
              <a:avLst/>
            </a:prstGeom>
            <a:noFill/>
          </p:spPr>
          <p:txBody>
            <a:bodyPr wrap="square" rtlCol="0">
              <a:spAutoFit/>
            </a:bodyPr>
            <a:lstStyle/>
            <a:p>
              <a:r>
                <a:rPr lang="zh-CN" altLang="en-US" dirty="0"/>
                <a:t>提出异质方面图神经网络（</a:t>
              </a:r>
              <a:r>
                <a:rPr lang="en-US" altLang="zh-CN" dirty="0"/>
                <a:t>HAGNN</a:t>
              </a:r>
              <a:r>
                <a:rPr lang="zh-CN" altLang="en-US" dirty="0"/>
                <a:t>）</a:t>
              </a:r>
            </a:p>
          </p:txBody>
        </p:sp>
        <p:sp>
          <p:nvSpPr>
            <p:cNvPr id="39" name="文本框 38">
              <a:extLst>
                <a:ext uri="{FF2B5EF4-FFF2-40B4-BE49-F238E27FC236}">
                  <a16:creationId xmlns:a16="http://schemas.microsoft.com/office/drawing/2014/main" id="{EFB5813E-4D0C-4DF3-AA43-B43284F55BEF}"/>
                </a:ext>
              </a:extLst>
            </p:cNvPr>
            <p:cNvSpPr txBox="1"/>
            <p:nvPr/>
          </p:nvSpPr>
          <p:spPr>
            <a:xfrm>
              <a:off x="932180" y="4068563"/>
              <a:ext cx="5085079" cy="923330"/>
            </a:xfrm>
            <a:prstGeom prst="rect">
              <a:avLst/>
            </a:prstGeom>
            <a:noFill/>
          </p:spPr>
          <p:txBody>
            <a:bodyPr wrap="square" rtlCol="0">
              <a:spAutoFit/>
            </a:bodyPr>
            <a:lstStyle/>
            <a:p>
              <a:r>
                <a:rPr lang="zh-CN" altLang="en-US" dirty="0"/>
                <a:t>该网络可以从句子内部关系中学习结构和语义特征，包含三种不同类型的节点（单词节点、方面节点、句子节点）</a:t>
              </a:r>
            </a:p>
          </p:txBody>
        </p:sp>
        <p:cxnSp>
          <p:nvCxnSpPr>
            <p:cNvPr id="41" name="直接箭头连接符 40">
              <a:extLst>
                <a:ext uri="{FF2B5EF4-FFF2-40B4-BE49-F238E27FC236}">
                  <a16:creationId xmlns:a16="http://schemas.microsoft.com/office/drawing/2014/main" id="{51C634EE-AFB0-4380-90BD-7A54A7C2F1CE}"/>
                </a:ext>
              </a:extLst>
            </p:cNvPr>
            <p:cNvCxnSpPr>
              <a:stCxn id="33" idx="1"/>
            </p:cNvCxnSpPr>
            <p:nvPr/>
          </p:nvCxnSpPr>
          <p:spPr>
            <a:xfrm flipH="1">
              <a:off x="6095205" y="4440505"/>
              <a:ext cx="701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连接符: 曲线 42">
              <a:extLst>
                <a:ext uri="{FF2B5EF4-FFF2-40B4-BE49-F238E27FC236}">
                  <a16:creationId xmlns:a16="http://schemas.microsoft.com/office/drawing/2014/main" id="{4A467BE7-B5EF-4141-9804-AD2DF8178536}"/>
                </a:ext>
              </a:extLst>
            </p:cNvPr>
            <p:cNvCxnSpPr/>
            <p:nvPr/>
          </p:nvCxnSpPr>
          <p:spPr>
            <a:xfrm>
              <a:off x="3759200" y="4681974"/>
              <a:ext cx="1050925" cy="8958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578CA6F9-94FB-45C1-A828-0A95F3FA7730}"/>
                </a:ext>
              </a:extLst>
            </p:cNvPr>
            <p:cNvSpPr txBox="1"/>
            <p:nvPr/>
          </p:nvSpPr>
          <p:spPr>
            <a:xfrm>
              <a:off x="4861559" y="5370550"/>
              <a:ext cx="7101838" cy="369332"/>
            </a:xfrm>
            <a:prstGeom prst="rect">
              <a:avLst/>
            </a:prstGeom>
            <a:noFill/>
          </p:spPr>
          <p:txBody>
            <a:bodyPr wrap="square" rtlCol="0">
              <a:spAutoFit/>
            </a:bodyPr>
            <a:lstStyle/>
            <a:p>
              <a:r>
                <a:rPr lang="zh-CN" altLang="en-US" dirty="0"/>
                <a:t>通过在节点之间传递语义和结构信息，更新嵌入，从而提高模型性能</a:t>
              </a:r>
            </a:p>
          </p:txBody>
        </p:sp>
      </p:grpSp>
    </p:spTree>
    <p:extLst>
      <p:ext uri="{BB962C8B-B14F-4D97-AF65-F5344CB8AC3E}">
        <p14:creationId xmlns:p14="http://schemas.microsoft.com/office/powerpoint/2010/main" val="202017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4EFF9263-AC58-4702-BCDA-445457694798}"/>
              </a:ext>
            </a:extLst>
          </p:cNvPr>
          <p:cNvCxnSpPr>
            <a:cxnSpLocks/>
          </p:cNvCxnSpPr>
          <p:nvPr/>
        </p:nvCxnSpPr>
        <p:spPr>
          <a:xfrm>
            <a:off x="3334372" y="213360"/>
            <a:ext cx="631" cy="6126479"/>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nvGrpSpPr>
          <p:cNvPr id="10" name="组合 9">
            <a:extLst>
              <a:ext uri="{FF2B5EF4-FFF2-40B4-BE49-F238E27FC236}">
                <a16:creationId xmlns:a16="http://schemas.microsoft.com/office/drawing/2014/main" id="{EE27EA44-40E4-4116-BDD7-030F4A5CD5F0}"/>
              </a:ext>
            </a:extLst>
          </p:cNvPr>
          <p:cNvGrpSpPr/>
          <p:nvPr/>
        </p:nvGrpSpPr>
        <p:grpSpPr>
          <a:xfrm>
            <a:off x="2384273" y="213360"/>
            <a:ext cx="9499673" cy="6644641"/>
            <a:chOff x="2379533" y="1780800"/>
            <a:chExt cx="9499673" cy="4646282"/>
          </a:xfrm>
        </p:grpSpPr>
        <p:grpSp>
          <p:nvGrpSpPr>
            <p:cNvPr id="11"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DCDDF35-3D35-4045-A899-538FD61EB527}"/>
                </a:ext>
              </a:extLst>
            </p:cNvPr>
            <p:cNvGrpSpPr>
              <a:grpSpLocks noChangeAspect="1"/>
            </p:cNvGrpSpPr>
            <p:nvPr/>
          </p:nvGrpSpPr>
          <p:grpSpPr>
            <a:xfrm>
              <a:off x="3380411" y="1780800"/>
              <a:ext cx="8498795" cy="4646282"/>
              <a:chOff x="3696888" y="1780800"/>
              <a:chExt cx="8168371" cy="4646282"/>
            </a:xfrm>
          </p:grpSpPr>
          <p:sp>
            <p:nvSpPr>
              <p:cNvPr id="13" name="iṡľïḑè">
                <a:extLst>
                  <a:ext uri="{FF2B5EF4-FFF2-40B4-BE49-F238E27FC236}">
                    <a16:creationId xmlns:a16="http://schemas.microsoft.com/office/drawing/2014/main" id="{B2503EE0-BD0E-498E-AEE1-B3699E50332B}"/>
                  </a:ext>
                </a:extLst>
              </p:cNvPr>
              <p:cNvSpPr txBox="1"/>
              <p:nvPr/>
            </p:nvSpPr>
            <p:spPr bwMode="auto">
              <a:xfrm>
                <a:off x="4166964" y="2423466"/>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250000"/>
                  </a:lnSpc>
                  <a:buFont typeface="+mj-lt"/>
                  <a:buAutoNum type="arabicPeriod"/>
                </a:pPr>
                <a:r>
                  <a:rPr lang="en-US" altLang="zh-CN" sz="2000" b="0" dirty="0">
                    <a:latin typeface="+mn-lt"/>
                    <a:ea typeface="+mn-ea"/>
                    <a:sym typeface="+mn-lt"/>
                  </a:rPr>
                  <a:t>Introduction</a:t>
                </a:r>
              </a:p>
              <a:p>
                <a:pPr marL="342900" indent="-342900">
                  <a:lnSpc>
                    <a:spcPct val="250000"/>
                  </a:lnSpc>
                  <a:buFont typeface="+mj-lt"/>
                  <a:buAutoNum type="arabicPeriod"/>
                </a:pPr>
                <a:r>
                  <a:rPr lang="en-US" altLang="zh-CN" sz="2000" b="0" dirty="0">
                    <a:latin typeface="+mn-lt"/>
                    <a:ea typeface="+mn-ea"/>
                    <a:sym typeface="+mn-lt"/>
                  </a:rPr>
                  <a:t>Model</a:t>
                </a:r>
              </a:p>
              <a:p>
                <a:pPr marL="342900" indent="-342900">
                  <a:lnSpc>
                    <a:spcPct val="250000"/>
                  </a:lnSpc>
                  <a:buFont typeface="+mj-lt"/>
                  <a:buAutoNum type="arabicPeriod"/>
                </a:pPr>
                <a:r>
                  <a:rPr lang="en-US" altLang="zh-CN" sz="2000" b="0" dirty="0">
                    <a:latin typeface="+mn-lt"/>
                    <a:ea typeface="+mn-ea"/>
                    <a:sym typeface="+mn-lt"/>
                  </a:rPr>
                  <a:t>Experiments</a:t>
                </a:r>
              </a:p>
              <a:p>
                <a:pPr marL="342900" indent="-342900">
                  <a:lnSpc>
                    <a:spcPct val="250000"/>
                  </a:lnSpc>
                  <a:buFont typeface="+mj-lt"/>
                  <a:buAutoNum type="arabicPeriod"/>
                </a:pPr>
                <a:r>
                  <a:rPr lang="en-US" altLang="zh-CN" sz="2000" b="0" dirty="0">
                    <a:latin typeface="+mn-lt"/>
                    <a:ea typeface="+mn-ea"/>
                    <a:sym typeface="+mn-lt"/>
                  </a:rPr>
                  <a:t>Discussion</a:t>
                </a:r>
              </a:p>
            </p:txBody>
          </p:sp>
          <p:cxnSp>
            <p:nvCxnSpPr>
              <p:cNvPr id="14" name="直接连接符 13">
                <a:extLst>
                  <a:ext uri="{FF2B5EF4-FFF2-40B4-BE49-F238E27FC236}">
                    <a16:creationId xmlns:a16="http://schemas.microsoft.com/office/drawing/2014/main" id="{BFDD4884-40C4-4684-8455-AA8D831B5E71}"/>
                  </a:ext>
                </a:extLst>
              </p:cNvPr>
              <p:cNvCxnSpPr>
                <a:cxnSpLocks/>
              </p:cNvCxnSpPr>
              <p:nvPr/>
            </p:nvCxnSpPr>
            <p:spPr>
              <a:xfrm>
                <a:off x="3696888" y="1780800"/>
                <a:ext cx="0" cy="428395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sp>
          <p:nvSpPr>
            <p:cNvPr id="12" name="poetry_91022">
              <a:extLst>
                <a:ext uri="{FF2B5EF4-FFF2-40B4-BE49-F238E27FC236}">
                  <a16:creationId xmlns:a16="http://schemas.microsoft.com/office/drawing/2014/main" id="{8F864132-7836-4B2F-90A7-A8983CB4E43F}"/>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15" name="išľïḋé">
            <a:extLst>
              <a:ext uri="{FF2B5EF4-FFF2-40B4-BE49-F238E27FC236}">
                <a16:creationId xmlns:a16="http://schemas.microsoft.com/office/drawing/2014/main" id="{33984074-CD87-40C2-A72D-6A5EE2D28151}"/>
              </a:ext>
            </a:extLst>
          </p:cNvPr>
          <p:cNvSpPr txBox="1"/>
          <p:nvPr/>
        </p:nvSpPr>
        <p:spPr>
          <a:xfrm>
            <a:off x="631688" y="1344230"/>
            <a:ext cx="2623091" cy="653578"/>
          </a:xfrm>
          <a:prstGeom prst="rect">
            <a:avLst/>
          </a:prstGeom>
          <a:noFill/>
        </p:spPr>
        <p:txBody>
          <a:bodyPr wrap="square" rtlCol="0">
            <a:spAutoFit/>
          </a:bodyPr>
          <a:lstStyle/>
          <a:p>
            <a:pPr algn="r"/>
            <a:r>
              <a:rPr lang="tr-TR" sz="2800" b="1" dirty="0">
                <a:solidFill>
                  <a:schemeClr val="accent1"/>
                </a:solidFill>
                <a:cs typeface="+mn-ea"/>
                <a:sym typeface="+mn-lt"/>
              </a:rPr>
              <a:t>CONTENTS</a:t>
            </a:r>
          </a:p>
        </p:txBody>
      </p:sp>
    </p:spTree>
    <p:extLst>
      <p:ext uri="{BB962C8B-B14F-4D97-AF65-F5344CB8AC3E}">
        <p14:creationId xmlns:p14="http://schemas.microsoft.com/office/powerpoint/2010/main" val="349851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726670"/>
            <a:ext cx="10850564" cy="501162"/>
          </a:xfrm>
        </p:spPr>
        <p:txBody>
          <a:bodyPr>
            <a:noAutofit/>
          </a:bodyPr>
          <a:lstStyle/>
          <a:p>
            <a:pPr>
              <a:lnSpc>
                <a:spcPct val="250000"/>
              </a:lnSpc>
            </a:pPr>
            <a:r>
              <a:rPr lang="en-US" altLang="zh-CN" sz="3200" b="0" dirty="0">
                <a:latin typeface="+mn-lt"/>
                <a:ea typeface="+mn-ea"/>
                <a:sym typeface="+mn-lt"/>
              </a:rPr>
              <a:t>Introduction</a:t>
            </a:r>
          </a:p>
        </p:txBody>
      </p:sp>
      <p:sp>
        <p:nvSpPr>
          <p:cNvPr id="5" name="文本占位符 4">
            <a:extLst>
              <a:ext uri="{FF2B5EF4-FFF2-40B4-BE49-F238E27FC236}">
                <a16:creationId xmlns:a16="http://schemas.microsoft.com/office/drawing/2014/main" id="{460E2A3C-B4CF-4DA7-A5B0-05390B7D86E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159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EACB201-401D-4112-84A9-15662FC87CB1}"/>
              </a:ext>
            </a:extLst>
          </p:cNvPr>
          <p:cNvSpPr>
            <a:spLocks noGrp="1"/>
          </p:cNvSpPr>
          <p:nvPr>
            <p:ph type="title"/>
          </p:nvPr>
        </p:nvSpPr>
        <p:spPr>
          <a:xfrm>
            <a:off x="669924" y="172156"/>
            <a:ext cx="10850563" cy="1028699"/>
          </a:xfrm>
        </p:spPr>
        <p:txBody>
          <a:bodyPr/>
          <a:lstStyle/>
          <a:p>
            <a:r>
              <a:rPr lang="en-US" altLang="zh-CN" dirty="0"/>
              <a:t>Introduction</a:t>
            </a:r>
            <a:endParaRPr lang="zh-CN" altLang="en-US" dirty="0"/>
          </a:p>
        </p:txBody>
      </p:sp>
      <p:sp>
        <p:nvSpPr>
          <p:cNvPr id="4" name="页脚占位符 3">
            <a:extLst>
              <a:ext uri="{FF2B5EF4-FFF2-40B4-BE49-F238E27FC236}">
                <a16:creationId xmlns:a16="http://schemas.microsoft.com/office/drawing/2014/main" id="{030A1B5D-D378-40BF-BBE5-03FA76F18508}"/>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89E893BC-8288-4E7C-B040-E6FFFAB7A606}"/>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2" name="文本框 1">
            <a:extLst>
              <a:ext uri="{FF2B5EF4-FFF2-40B4-BE49-F238E27FC236}">
                <a16:creationId xmlns:a16="http://schemas.microsoft.com/office/drawing/2014/main" id="{82552A68-56D4-4173-B14F-5902DC6781F0}"/>
              </a:ext>
            </a:extLst>
          </p:cNvPr>
          <p:cNvSpPr txBox="1"/>
          <p:nvPr/>
        </p:nvSpPr>
        <p:spPr>
          <a:xfrm>
            <a:off x="669925" y="1422400"/>
            <a:ext cx="3119120" cy="369332"/>
          </a:xfrm>
          <a:prstGeom prst="rect">
            <a:avLst/>
          </a:prstGeom>
          <a:noFill/>
        </p:spPr>
        <p:txBody>
          <a:bodyPr wrap="square" rtlCol="0">
            <a:spAutoFit/>
          </a:bodyPr>
          <a:lstStyle/>
          <a:p>
            <a:r>
              <a:rPr lang="zh-CN" altLang="en-US" dirty="0"/>
              <a:t>基于方面的情感分析（</a:t>
            </a:r>
            <a:r>
              <a:rPr lang="en-US" altLang="zh-CN" dirty="0"/>
              <a:t>ABSA</a:t>
            </a:r>
            <a:r>
              <a:rPr lang="zh-CN" altLang="en-US" dirty="0"/>
              <a:t>）</a:t>
            </a:r>
          </a:p>
        </p:txBody>
      </p:sp>
      <p:cxnSp>
        <p:nvCxnSpPr>
          <p:cNvPr id="8" name="直接箭头连接符 7">
            <a:extLst>
              <a:ext uri="{FF2B5EF4-FFF2-40B4-BE49-F238E27FC236}">
                <a16:creationId xmlns:a16="http://schemas.microsoft.com/office/drawing/2014/main" id="{91CB5B92-B1A8-43E0-B15B-1976D5669F33}"/>
              </a:ext>
            </a:extLst>
          </p:cNvPr>
          <p:cNvCxnSpPr>
            <a:cxnSpLocks/>
            <a:stCxn id="2" idx="3"/>
          </p:cNvCxnSpPr>
          <p:nvPr/>
        </p:nvCxnSpPr>
        <p:spPr>
          <a:xfrm>
            <a:off x="3789045" y="1607066"/>
            <a:ext cx="41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5B6702D-EE96-42B1-8FB3-95E7D5E2F5D7}"/>
              </a:ext>
            </a:extLst>
          </p:cNvPr>
          <p:cNvSpPr txBox="1"/>
          <p:nvPr/>
        </p:nvSpPr>
        <p:spPr>
          <a:xfrm>
            <a:off x="4317365" y="1422400"/>
            <a:ext cx="3291840" cy="369332"/>
          </a:xfrm>
          <a:prstGeom prst="rect">
            <a:avLst/>
          </a:prstGeom>
          <a:noFill/>
        </p:spPr>
        <p:txBody>
          <a:bodyPr wrap="square" rtlCol="0">
            <a:spAutoFit/>
          </a:bodyPr>
          <a:lstStyle/>
          <a:p>
            <a:r>
              <a:rPr lang="zh-CN" altLang="en-US" dirty="0"/>
              <a:t>方面类别的情感分析（</a:t>
            </a:r>
            <a:r>
              <a:rPr lang="en-US" altLang="zh-CN" dirty="0"/>
              <a:t>ACSA</a:t>
            </a:r>
            <a:r>
              <a:rPr lang="zh-CN" altLang="en-US" dirty="0"/>
              <a:t>）</a:t>
            </a:r>
          </a:p>
        </p:txBody>
      </p:sp>
      <p:sp>
        <p:nvSpPr>
          <p:cNvPr id="13" name="文本框 12">
            <a:extLst>
              <a:ext uri="{FF2B5EF4-FFF2-40B4-BE49-F238E27FC236}">
                <a16:creationId xmlns:a16="http://schemas.microsoft.com/office/drawing/2014/main" id="{0960CDCC-71EA-4DCE-AED4-868E98EC8A76}"/>
              </a:ext>
            </a:extLst>
          </p:cNvPr>
          <p:cNvSpPr txBox="1"/>
          <p:nvPr/>
        </p:nvSpPr>
        <p:spPr>
          <a:xfrm>
            <a:off x="3697605" y="1289130"/>
            <a:ext cx="1016000" cy="307777"/>
          </a:xfrm>
          <a:prstGeom prst="rect">
            <a:avLst/>
          </a:prstGeom>
          <a:noFill/>
        </p:spPr>
        <p:txBody>
          <a:bodyPr wrap="square" rtlCol="0">
            <a:spAutoFit/>
          </a:bodyPr>
          <a:lstStyle/>
          <a:p>
            <a:r>
              <a:rPr lang="zh-CN" altLang="en-US" sz="1400" dirty="0"/>
              <a:t>子任务</a:t>
            </a:r>
          </a:p>
        </p:txBody>
      </p:sp>
      <p:cxnSp>
        <p:nvCxnSpPr>
          <p:cNvPr id="22" name="直接箭头连接符 21">
            <a:extLst>
              <a:ext uri="{FF2B5EF4-FFF2-40B4-BE49-F238E27FC236}">
                <a16:creationId xmlns:a16="http://schemas.microsoft.com/office/drawing/2014/main" id="{723AC912-5DED-4FBB-BECA-56AD053D84A2}"/>
              </a:ext>
            </a:extLst>
          </p:cNvPr>
          <p:cNvCxnSpPr>
            <a:stCxn id="12" idx="3"/>
          </p:cNvCxnSpPr>
          <p:nvPr/>
        </p:nvCxnSpPr>
        <p:spPr>
          <a:xfrm>
            <a:off x="7609205" y="1607066"/>
            <a:ext cx="50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8B5607F-9042-407D-92C4-15FB263289CB}"/>
              </a:ext>
            </a:extLst>
          </p:cNvPr>
          <p:cNvSpPr txBox="1"/>
          <p:nvPr/>
        </p:nvSpPr>
        <p:spPr>
          <a:xfrm>
            <a:off x="8310245" y="1422400"/>
            <a:ext cx="2712720" cy="646331"/>
          </a:xfrm>
          <a:prstGeom prst="rect">
            <a:avLst/>
          </a:prstGeom>
          <a:noFill/>
        </p:spPr>
        <p:txBody>
          <a:bodyPr wrap="square" rtlCol="0">
            <a:spAutoFit/>
          </a:bodyPr>
          <a:lstStyle/>
          <a:p>
            <a:r>
              <a:rPr lang="zh-CN" altLang="en-US" dirty="0"/>
              <a:t>预测一个句子在预先定义的方面类别的情感极性</a:t>
            </a:r>
          </a:p>
        </p:txBody>
      </p:sp>
      <p:cxnSp>
        <p:nvCxnSpPr>
          <p:cNvPr id="25" name="连接符: 曲线 24">
            <a:extLst>
              <a:ext uri="{FF2B5EF4-FFF2-40B4-BE49-F238E27FC236}">
                <a16:creationId xmlns:a16="http://schemas.microsoft.com/office/drawing/2014/main" id="{9821A6F6-A847-4DF4-A713-33DCD62B4DC2}"/>
              </a:ext>
            </a:extLst>
          </p:cNvPr>
          <p:cNvCxnSpPr>
            <a:cxnSpLocks/>
          </p:cNvCxnSpPr>
          <p:nvPr/>
        </p:nvCxnSpPr>
        <p:spPr>
          <a:xfrm rot="16200000" flipV="1">
            <a:off x="8293737" y="1063520"/>
            <a:ext cx="1028699" cy="56896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70B8FAFA-343B-4BBF-8EE9-5324A9CD9993}"/>
              </a:ext>
            </a:extLst>
          </p:cNvPr>
          <p:cNvSpPr txBox="1"/>
          <p:nvPr/>
        </p:nvSpPr>
        <p:spPr>
          <a:xfrm>
            <a:off x="7299328" y="475462"/>
            <a:ext cx="3586480" cy="369332"/>
          </a:xfrm>
          <a:prstGeom prst="rect">
            <a:avLst/>
          </a:prstGeom>
          <a:noFill/>
        </p:spPr>
        <p:txBody>
          <a:bodyPr wrap="square" rtlCol="0">
            <a:spAutoFit/>
          </a:bodyPr>
          <a:lstStyle/>
          <a:p>
            <a:r>
              <a:rPr lang="zh-CN" altLang="en-US" dirty="0"/>
              <a:t>该方面可能不出现在句子中</a:t>
            </a:r>
          </a:p>
        </p:txBody>
      </p:sp>
      <p:sp>
        <p:nvSpPr>
          <p:cNvPr id="40" name="文本框 39">
            <a:extLst>
              <a:ext uri="{FF2B5EF4-FFF2-40B4-BE49-F238E27FC236}">
                <a16:creationId xmlns:a16="http://schemas.microsoft.com/office/drawing/2014/main" id="{B87BB715-E03C-4631-98BD-32C2B5513FDD}"/>
              </a:ext>
            </a:extLst>
          </p:cNvPr>
          <p:cNvSpPr txBox="1"/>
          <p:nvPr/>
        </p:nvSpPr>
        <p:spPr>
          <a:xfrm>
            <a:off x="7558403" y="1257460"/>
            <a:ext cx="1016000" cy="338554"/>
          </a:xfrm>
          <a:prstGeom prst="rect">
            <a:avLst/>
          </a:prstGeom>
          <a:noFill/>
        </p:spPr>
        <p:txBody>
          <a:bodyPr wrap="square" rtlCol="0">
            <a:spAutoFit/>
          </a:bodyPr>
          <a:lstStyle/>
          <a:p>
            <a:r>
              <a:rPr lang="zh-CN" altLang="en-US" sz="1600" dirty="0"/>
              <a:t>目的</a:t>
            </a:r>
          </a:p>
        </p:txBody>
      </p:sp>
      <p:cxnSp>
        <p:nvCxnSpPr>
          <p:cNvPr id="42" name="直接箭头连接符 41">
            <a:extLst>
              <a:ext uri="{FF2B5EF4-FFF2-40B4-BE49-F238E27FC236}">
                <a16:creationId xmlns:a16="http://schemas.microsoft.com/office/drawing/2014/main" id="{C9F0CC82-CA79-48B6-8E06-A0FC7E0BDB74}"/>
              </a:ext>
            </a:extLst>
          </p:cNvPr>
          <p:cNvCxnSpPr>
            <a:stCxn id="12" idx="2"/>
          </p:cNvCxnSpPr>
          <p:nvPr/>
        </p:nvCxnSpPr>
        <p:spPr>
          <a:xfrm>
            <a:off x="5963285" y="1791732"/>
            <a:ext cx="0" cy="555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79039534-B699-41EC-AC47-6406BDDDF3D6}"/>
              </a:ext>
            </a:extLst>
          </p:cNvPr>
          <p:cNvSpPr txBox="1"/>
          <p:nvPr/>
        </p:nvSpPr>
        <p:spPr>
          <a:xfrm>
            <a:off x="1345565" y="2415778"/>
            <a:ext cx="9235440" cy="369332"/>
          </a:xfrm>
          <a:prstGeom prst="rect">
            <a:avLst/>
          </a:prstGeom>
          <a:noFill/>
        </p:spPr>
        <p:txBody>
          <a:bodyPr wrap="square" rtlCol="0">
            <a:spAutoFit/>
          </a:bodyPr>
          <a:lstStyle/>
          <a:p>
            <a:r>
              <a:rPr lang="zh-CN" altLang="en-US" dirty="0"/>
              <a:t>为提取句子和相关方面类别的语义关系，大多数工作使用的是带有关注机制的神经网络</a:t>
            </a:r>
          </a:p>
        </p:txBody>
      </p:sp>
      <p:cxnSp>
        <p:nvCxnSpPr>
          <p:cNvPr id="45" name="直接箭头连接符 44">
            <a:extLst>
              <a:ext uri="{FF2B5EF4-FFF2-40B4-BE49-F238E27FC236}">
                <a16:creationId xmlns:a16="http://schemas.microsoft.com/office/drawing/2014/main" id="{AADD76FC-163B-4AA5-A990-9ED15894FD9A}"/>
              </a:ext>
            </a:extLst>
          </p:cNvPr>
          <p:cNvCxnSpPr>
            <a:stCxn id="43" idx="2"/>
          </p:cNvCxnSpPr>
          <p:nvPr/>
        </p:nvCxnSpPr>
        <p:spPr>
          <a:xfrm>
            <a:off x="5963285" y="2785110"/>
            <a:ext cx="0" cy="537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6FA98BA0-4476-4A4A-A489-D06357EA68FF}"/>
              </a:ext>
            </a:extLst>
          </p:cNvPr>
          <p:cNvSpPr txBox="1"/>
          <p:nvPr/>
        </p:nvSpPr>
        <p:spPr>
          <a:xfrm>
            <a:off x="6115685" y="2869049"/>
            <a:ext cx="1026160" cy="369332"/>
          </a:xfrm>
          <a:prstGeom prst="rect">
            <a:avLst/>
          </a:prstGeom>
          <a:noFill/>
        </p:spPr>
        <p:txBody>
          <a:bodyPr wrap="square" rtlCol="0">
            <a:spAutoFit/>
          </a:bodyPr>
          <a:lstStyle/>
          <a:p>
            <a:r>
              <a:rPr lang="en-US" altLang="zh-CN" dirty="0"/>
              <a:t>but</a:t>
            </a:r>
            <a:endParaRPr lang="zh-CN" altLang="en-US" dirty="0"/>
          </a:p>
        </p:txBody>
      </p:sp>
      <p:sp>
        <p:nvSpPr>
          <p:cNvPr id="47" name="文本框 46">
            <a:extLst>
              <a:ext uri="{FF2B5EF4-FFF2-40B4-BE49-F238E27FC236}">
                <a16:creationId xmlns:a16="http://schemas.microsoft.com/office/drawing/2014/main" id="{9519FB78-58DD-40F8-898B-4AAD3E34A9B3}"/>
              </a:ext>
            </a:extLst>
          </p:cNvPr>
          <p:cNvSpPr txBox="1"/>
          <p:nvPr/>
        </p:nvSpPr>
        <p:spPr>
          <a:xfrm>
            <a:off x="2450464" y="3333561"/>
            <a:ext cx="6876413" cy="646331"/>
          </a:xfrm>
          <a:prstGeom prst="rect">
            <a:avLst/>
          </a:prstGeom>
          <a:noFill/>
        </p:spPr>
        <p:txBody>
          <a:bodyPr wrap="square" rtlCol="0">
            <a:spAutoFit/>
          </a:bodyPr>
          <a:lstStyle/>
          <a:p>
            <a:r>
              <a:rPr lang="zh-CN" altLang="en-US" dirty="0"/>
              <a:t>这些模型只基于一个句子生成方面嵌入和句子嵌入，忽略了句子之间的相互作用，特别是对于具有相同方面类型和情感极性的句子</a:t>
            </a:r>
          </a:p>
        </p:txBody>
      </p:sp>
      <p:sp>
        <p:nvSpPr>
          <p:cNvPr id="52" name="文本框 51">
            <a:extLst>
              <a:ext uri="{FF2B5EF4-FFF2-40B4-BE49-F238E27FC236}">
                <a16:creationId xmlns:a16="http://schemas.microsoft.com/office/drawing/2014/main" id="{3A397621-7CA7-43A6-A851-E412233D17FB}"/>
              </a:ext>
            </a:extLst>
          </p:cNvPr>
          <p:cNvSpPr txBox="1"/>
          <p:nvPr/>
        </p:nvSpPr>
        <p:spPr>
          <a:xfrm>
            <a:off x="1243330" y="4230530"/>
            <a:ext cx="9306560" cy="369332"/>
          </a:xfrm>
          <a:prstGeom prst="rect">
            <a:avLst/>
          </a:prstGeom>
          <a:noFill/>
        </p:spPr>
        <p:txBody>
          <a:bodyPr wrap="square" rtlCol="0">
            <a:spAutoFit/>
          </a:bodyPr>
          <a:lstStyle/>
          <a:p>
            <a:r>
              <a:rPr lang="zh-CN" altLang="en-US" dirty="0"/>
              <a:t>句子和方面之间的相互作用可以帮助我们学习句子的结构模型和语义表达</a:t>
            </a:r>
          </a:p>
        </p:txBody>
      </p:sp>
      <p:sp>
        <p:nvSpPr>
          <p:cNvPr id="55" name="文本框 54">
            <a:extLst>
              <a:ext uri="{FF2B5EF4-FFF2-40B4-BE49-F238E27FC236}">
                <a16:creationId xmlns:a16="http://schemas.microsoft.com/office/drawing/2014/main" id="{D7C220D8-4E1C-4FD3-B654-4D2B29390B75}"/>
              </a:ext>
            </a:extLst>
          </p:cNvPr>
          <p:cNvSpPr txBox="1"/>
          <p:nvPr/>
        </p:nvSpPr>
        <p:spPr>
          <a:xfrm>
            <a:off x="2229485" y="5513902"/>
            <a:ext cx="8554720" cy="369332"/>
          </a:xfrm>
          <a:prstGeom prst="rect">
            <a:avLst/>
          </a:prstGeom>
          <a:noFill/>
        </p:spPr>
        <p:txBody>
          <a:bodyPr wrap="square" rtlCol="0">
            <a:spAutoFit/>
          </a:bodyPr>
          <a:lstStyle/>
          <a:p>
            <a:r>
              <a:rPr lang="zh-CN" altLang="en-US" dirty="0"/>
              <a:t>从相关句子中提取并利用结构和语义信息是主要创新和贡献</a:t>
            </a:r>
          </a:p>
        </p:txBody>
      </p:sp>
      <p:pic>
        <p:nvPicPr>
          <p:cNvPr id="54" name="图片 53">
            <a:extLst>
              <a:ext uri="{FF2B5EF4-FFF2-40B4-BE49-F238E27FC236}">
                <a16:creationId xmlns:a16="http://schemas.microsoft.com/office/drawing/2014/main" id="{BAE6DF98-B989-4B61-897C-649C718D17E2}"/>
              </a:ext>
            </a:extLst>
          </p:cNvPr>
          <p:cNvPicPr>
            <a:picLocks noChangeAspect="1"/>
          </p:cNvPicPr>
          <p:nvPr/>
        </p:nvPicPr>
        <p:blipFill>
          <a:blip r:embed="rId2"/>
          <a:stretch>
            <a:fillRect/>
          </a:stretch>
        </p:blipFill>
        <p:spPr>
          <a:xfrm>
            <a:off x="669925" y="1321931"/>
            <a:ext cx="10363836" cy="4023259"/>
          </a:xfrm>
          <a:prstGeom prst="rect">
            <a:avLst/>
          </a:prstGeom>
        </p:spPr>
      </p:pic>
    </p:spTree>
    <p:extLst>
      <p:ext uri="{BB962C8B-B14F-4D97-AF65-F5344CB8AC3E}">
        <p14:creationId xmlns:p14="http://schemas.microsoft.com/office/powerpoint/2010/main" val="241149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additive="base">
                                        <p:cTn id="13" dur="500" fill="hold"/>
                                        <p:tgtEl>
                                          <p:spTgt spid="55"/>
                                        </p:tgtEl>
                                        <p:attrNameLst>
                                          <p:attrName>ppt_x</p:attrName>
                                        </p:attrNameLst>
                                      </p:cBhvr>
                                      <p:tavLst>
                                        <p:tav tm="0">
                                          <p:val>
                                            <p:strVal val="#ppt_x"/>
                                          </p:val>
                                        </p:tav>
                                        <p:tav tm="100000">
                                          <p:val>
                                            <p:strVal val="#ppt_x"/>
                                          </p:val>
                                        </p:tav>
                                      </p:tavLst>
                                    </p:anim>
                                    <p:anim calcmode="lin" valueType="num">
                                      <p:cBhvr additive="base">
                                        <p:cTn id="14"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AF386-3D4A-40B4-AB65-8EDC70D7070E}"/>
              </a:ext>
            </a:extLst>
          </p:cNvPr>
          <p:cNvSpPr>
            <a:spLocks noGrp="1"/>
          </p:cNvSpPr>
          <p:nvPr>
            <p:ph type="title"/>
          </p:nvPr>
        </p:nvSpPr>
        <p:spPr/>
        <p:txBody>
          <a:bodyPr/>
          <a:lstStyle/>
          <a:p>
            <a:r>
              <a:rPr lang="en-US" altLang="zh-CN" dirty="0"/>
              <a:t>Introduction</a:t>
            </a:r>
            <a:endParaRPr lang="zh-CN" altLang="en-US" dirty="0"/>
          </a:p>
        </p:txBody>
      </p:sp>
      <p:sp>
        <p:nvSpPr>
          <p:cNvPr id="3" name="页脚占位符 2">
            <a:extLst>
              <a:ext uri="{FF2B5EF4-FFF2-40B4-BE49-F238E27FC236}">
                <a16:creationId xmlns:a16="http://schemas.microsoft.com/office/drawing/2014/main" id="{E10AAC62-CBA3-4B1C-8E72-C2E147533BD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32B8304-8EA1-4A38-8A54-BDA87421339D}"/>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6" name="文本框 5">
            <a:extLst>
              <a:ext uri="{FF2B5EF4-FFF2-40B4-BE49-F238E27FC236}">
                <a16:creationId xmlns:a16="http://schemas.microsoft.com/office/drawing/2014/main" id="{1ACE68EC-74D3-4FFC-AC90-D5A83DE97C64}"/>
              </a:ext>
            </a:extLst>
          </p:cNvPr>
          <p:cNvSpPr txBox="1"/>
          <p:nvPr/>
        </p:nvSpPr>
        <p:spPr>
          <a:xfrm>
            <a:off x="1026160" y="1327866"/>
            <a:ext cx="9458960" cy="369332"/>
          </a:xfrm>
          <a:prstGeom prst="rect">
            <a:avLst/>
          </a:prstGeom>
          <a:noFill/>
        </p:spPr>
        <p:txBody>
          <a:bodyPr wrap="square" rtlCol="0">
            <a:spAutoFit/>
          </a:bodyPr>
          <a:lstStyle/>
          <a:p>
            <a:r>
              <a:rPr lang="en-US" altLang="zh-CN" dirty="0"/>
              <a:t>HAGNN</a:t>
            </a:r>
            <a:r>
              <a:rPr lang="zh-CN" altLang="en-US" dirty="0"/>
              <a:t>包含了三种节点，结构信息和语义信息通过图在句子和方面类别之间流动</a:t>
            </a:r>
          </a:p>
        </p:txBody>
      </p:sp>
      <p:pic>
        <p:nvPicPr>
          <p:cNvPr id="9" name="图片 8">
            <a:extLst>
              <a:ext uri="{FF2B5EF4-FFF2-40B4-BE49-F238E27FC236}">
                <a16:creationId xmlns:a16="http://schemas.microsoft.com/office/drawing/2014/main" id="{73824E02-04E7-4A86-8A2C-1468245A8B20}"/>
              </a:ext>
            </a:extLst>
          </p:cNvPr>
          <p:cNvPicPr>
            <a:picLocks noChangeAspect="1"/>
          </p:cNvPicPr>
          <p:nvPr/>
        </p:nvPicPr>
        <p:blipFill>
          <a:blip r:embed="rId2"/>
          <a:stretch>
            <a:fillRect/>
          </a:stretch>
        </p:blipFill>
        <p:spPr>
          <a:xfrm>
            <a:off x="669924" y="1920118"/>
            <a:ext cx="4968876" cy="4065444"/>
          </a:xfrm>
          <a:prstGeom prst="rect">
            <a:avLst/>
          </a:prstGeom>
        </p:spPr>
      </p:pic>
      <p:sp>
        <p:nvSpPr>
          <p:cNvPr id="10" name="文本框 9">
            <a:extLst>
              <a:ext uri="{FF2B5EF4-FFF2-40B4-BE49-F238E27FC236}">
                <a16:creationId xmlns:a16="http://schemas.microsoft.com/office/drawing/2014/main" id="{340B102E-99D6-414D-947D-ABF20B05C47F}"/>
              </a:ext>
            </a:extLst>
          </p:cNvPr>
          <p:cNvSpPr txBox="1"/>
          <p:nvPr/>
        </p:nvSpPr>
        <p:spPr>
          <a:xfrm>
            <a:off x="5821679" y="1996364"/>
            <a:ext cx="5577840" cy="369332"/>
          </a:xfrm>
          <a:prstGeom prst="rect">
            <a:avLst/>
          </a:prstGeom>
          <a:noFill/>
        </p:spPr>
        <p:txBody>
          <a:bodyPr wrap="square" rtlCol="0">
            <a:spAutoFit/>
          </a:bodyPr>
          <a:lstStyle/>
          <a:p>
            <a:r>
              <a:rPr lang="zh-CN" altLang="en-US" dirty="0"/>
              <a:t>词节点：根据词的共线性在句子之间传递信息</a:t>
            </a:r>
          </a:p>
        </p:txBody>
      </p:sp>
      <p:sp>
        <p:nvSpPr>
          <p:cNvPr id="11" name="文本框 10">
            <a:extLst>
              <a:ext uri="{FF2B5EF4-FFF2-40B4-BE49-F238E27FC236}">
                <a16:creationId xmlns:a16="http://schemas.microsoft.com/office/drawing/2014/main" id="{D3CFE3BC-5C95-4248-89E1-1DB1EF70D3C0}"/>
              </a:ext>
            </a:extLst>
          </p:cNvPr>
          <p:cNvSpPr txBox="1"/>
          <p:nvPr/>
        </p:nvSpPr>
        <p:spPr>
          <a:xfrm>
            <a:off x="5821678" y="2603215"/>
            <a:ext cx="5283201" cy="646331"/>
          </a:xfrm>
          <a:prstGeom prst="rect">
            <a:avLst/>
          </a:prstGeom>
          <a:noFill/>
        </p:spPr>
        <p:txBody>
          <a:bodyPr wrap="square" rtlCol="0">
            <a:spAutoFit/>
          </a:bodyPr>
          <a:lstStyle/>
          <a:p>
            <a:r>
              <a:rPr lang="zh-CN" altLang="en-US" dirty="0"/>
              <a:t>方面节点：从具有相同方面类别和情感极性的句子中汇总语义层面的信息（提高模型的通用性）</a:t>
            </a:r>
          </a:p>
        </p:txBody>
      </p:sp>
      <p:sp>
        <p:nvSpPr>
          <p:cNvPr id="12" name="文本框 11">
            <a:extLst>
              <a:ext uri="{FF2B5EF4-FFF2-40B4-BE49-F238E27FC236}">
                <a16:creationId xmlns:a16="http://schemas.microsoft.com/office/drawing/2014/main" id="{88FF35FC-93F1-475F-8B47-EA0D8B21A563}"/>
              </a:ext>
            </a:extLst>
          </p:cNvPr>
          <p:cNvSpPr txBox="1"/>
          <p:nvPr/>
        </p:nvSpPr>
        <p:spPr>
          <a:xfrm>
            <a:off x="5821679" y="3487065"/>
            <a:ext cx="5283200" cy="646331"/>
          </a:xfrm>
          <a:prstGeom prst="rect">
            <a:avLst/>
          </a:prstGeom>
          <a:noFill/>
        </p:spPr>
        <p:txBody>
          <a:bodyPr wrap="square" rtlCol="0">
            <a:spAutoFit/>
          </a:bodyPr>
          <a:lstStyle/>
          <a:p>
            <a:r>
              <a:rPr lang="zh-CN" altLang="en-US" dirty="0"/>
              <a:t>句子节点：通过词和方面节点从其他类似的句子中获得结构信息（提高模型表示能力）</a:t>
            </a:r>
          </a:p>
        </p:txBody>
      </p:sp>
      <p:sp>
        <p:nvSpPr>
          <p:cNvPr id="13" name="文本框 12">
            <a:extLst>
              <a:ext uri="{FF2B5EF4-FFF2-40B4-BE49-F238E27FC236}">
                <a16:creationId xmlns:a16="http://schemas.microsoft.com/office/drawing/2014/main" id="{3DBE8A37-EFC0-45F0-B18C-90887AFCBF7C}"/>
              </a:ext>
            </a:extLst>
          </p:cNvPr>
          <p:cNvSpPr txBox="1"/>
          <p:nvPr/>
        </p:nvSpPr>
        <p:spPr>
          <a:xfrm>
            <a:off x="5755640" y="4492305"/>
            <a:ext cx="5440680" cy="1150956"/>
          </a:xfrm>
          <a:prstGeom prst="rect">
            <a:avLst/>
          </a:prstGeom>
          <a:noFill/>
        </p:spPr>
        <p:txBody>
          <a:bodyPr wrap="square" rtlCol="0">
            <a:spAutoFit/>
          </a:bodyPr>
          <a:lstStyle/>
          <a:p>
            <a:r>
              <a:rPr lang="zh-CN" altLang="en-US" dirty="0"/>
              <a:t>随着信息在图中的传递，节点嵌入被更新。</a:t>
            </a:r>
            <a:endParaRPr lang="en-US" altLang="zh-CN" dirty="0"/>
          </a:p>
          <a:p>
            <a:pPr>
              <a:lnSpc>
                <a:spcPct val="150000"/>
              </a:lnSpc>
            </a:pPr>
            <a:r>
              <a:rPr lang="zh-CN" altLang="en-US" dirty="0"/>
              <a:t>句子节点和方面节点的最终表示将用于预测给定方面类别的情感极性。</a:t>
            </a:r>
          </a:p>
        </p:txBody>
      </p:sp>
    </p:spTree>
    <p:extLst>
      <p:ext uri="{BB962C8B-B14F-4D97-AF65-F5344CB8AC3E}">
        <p14:creationId xmlns:p14="http://schemas.microsoft.com/office/powerpoint/2010/main" val="85158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726670"/>
            <a:ext cx="10850564" cy="501162"/>
          </a:xfrm>
        </p:spPr>
        <p:txBody>
          <a:bodyPr>
            <a:noAutofit/>
          </a:bodyPr>
          <a:lstStyle/>
          <a:p>
            <a:pPr>
              <a:lnSpc>
                <a:spcPct val="250000"/>
              </a:lnSpc>
            </a:pPr>
            <a:r>
              <a:rPr lang="en-US" altLang="zh-CN" sz="3200" b="0" dirty="0">
                <a:latin typeface="+mn-lt"/>
                <a:ea typeface="+mn-ea"/>
                <a:sym typeface="+mn-lt"/>
              </a:rPr>
              <a:t>Model</a:t>
            </a:r>
          </a:p>
        </p:txBody>
      </p:sp>
      <p:sp>
        <p:nvSpPr>
          <p:cNvPr id="5" name="文本占位符 4">
            <a:extLst>
              <a:ext uri="{FF2B5EF4-FFF2-40B4-BE49-F238E27FC236}">
                <a16:creationId xmlns:a16="http://schemas.microsoft.com/office/drawing/2014/main" id="{460E2A3C-B4CF-4DA7-A5B0-05390B7D86E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211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990686A-39C0-4301-8F1F-C0AD19ACBA3C}"/>
              </a:ext>
            </a:extLst>
          </p:cNvPr>
          <p:cNvSpPr>
            <a:spLocks noGrp="1"/>
          </p:cNvSpPr>
          <p:nvPr>
            <p:ph type="title"/>
          </p:nvPr>
        </p:nvSpPr>
        <p:spPr/>
        <p:txBody>
          <a:bodyPr/>
          <a:lstStyle/>
          <a:p>
            <a:r>
              <a:rPr lang="en-US" altLang="zh-CN" dirty="0"/>
              <a:t>Model</a:t>
            </a:r>
            <a:endParaRPr lang="zh-CN" altLang="en-US" dirty="0"/>
          </a:p>
        </p:txBody>
      </p:sp>
      <p:sp>
        <p:nvSpPr>
          <p:cNvPr id="4" name="页脚占位符 3">
            <a:extLst>
              <a:ext uri="{FF2B5EF4-FFF2-40B4-BE49-F238E27FC236}">
                <a16:creationId xmlns:a16="http://schemas.microsoft.com/office/drawing/2014/main" id="{2E88BECC-E7BE-4AE0-BD94-93F03FFCF11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45D4F129-A217-455C-89BA-4C179000A8D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13" name="图片 12">
            <a:extLst>
              <a:ext uri="{FF2B5EF4-FFF2-40B4-BE49-F238E27FC236}">
                <a16:creationId xmlns:a16="http://schemas.microsoft.com/office/drawing/2014/main" id="{E8BBBD73-9E00-4535-8E35-EE8C943C503D}"/>
              </a:ext>
            </a:extLst>
          </p:cNvPr>
          <p:cNvPicPr>
            <a:picLocks noChangeAspect="1"/>
          </p:cNvPicPr>
          <p:nvPr/>
        </p:nvPicPr>
        <p:blipFill>
          <a:blip r:embed="rId2"/>
          <a:stretch>
            <a:fillRect/>
          </a:stretch>
        </p:blipFill>
        <p:spPr>
          <a:xfrm>
            <a:off x="959802" y="1880552"/>
            <a:ext cx="9744075" cy="3381375"/>
          </a:xfrm>
          <a:prstGeom prst="rect">
            <a:avLst/>
          </a:prstGeom>
        </p:spPr>
      </p:pic>
    </p:spTree>
    <p:extLst>
      <p:ext uri="{BB962C8B-B14F-4D97-AF65-F5344CB8AC3E}">
        <p14:creationId xmlns:p14="http://schemas.microsoft.com/office/powerpoint/2010/main" val="4293828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a18adb86-5929-4bf5-a1c6-bcf101f86030"/>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3030</TotalTime>
  <Words>858</Words>
  <Application>Microsoft Office PowerPoint</Application>
  <PresentationFormat>宽屏</PresentationFormat>
  <Paragraphs>124</Paragraphs>
  <Slides>22</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Arial</vt:lpstr>
      <vt:lpstr>Calibri</vt:lpstr>
      <vt:lpstr>Cambria Math</vt:lpstr>
      <vt:lpstr>主题5</vt:lpstr>
      <vt:lpstr>基于方面的情感分析与异质图神经网络</vt:lpstr>
      <vt:lpstr>作者信息</vt:lpstr>
      <vt:lpstr>摘要</vt:lpstr>
      <vt:lpstr>PowerPoint 演示文稿</vt:lpstr>
      <vt:lpstr>Introduction</vt:lpstr>
      <vt:lpstr>Introduction</vt:lpstr>
      <vt:lpstr>Introduction</vt:lpstr>
      <vt:lpstr>Model</vt:lpstr>
      <vt:lpstr>Model</vt:lpstr>
      <vt:lpstr>Model</vt:lpstr>
      <vt:lpstr>PowerPoint 演示文稿</vt:lpstr>
      <vt:lpstr>PowerPoint 演示文稿</vt:lpstr>
      <vt:lpstr>Experiments</vt:lpstr>
      <vt:lpstr>Experiments</vt:lpstr>
      <vt:lpstr>Experiments</vt:lpstr>
      <vt:lpstr>Discussion</vt:lpstr>
      <vt:lpstr>Discussion</vt:lpstr>
      <vt:lpstr>Discussion</vt:lpstr>
      <vt:lpstr>Discussion</vt:lpstr>
      <vt:lpstr>Discussion</vt:lpstr>
      <vt:lpstr>Discussion</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悦</cp:lastModifiedBy>
  <cp:revision>26</cp:revision>
  <cp:lastPrinted>2018-02-05T16:00:00Z</cp:lastPrinted>
  <dcterms:created xsi:type="dcterms:W3CDTF">2018-02-05T16:00:00Z</dcterms:created>
  <dcterms:modified xsi:type="dcterms:W3CDTF">2022-03-09T10:16:43Z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ies>
</file>