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70" r:id="rId3"/>
    <p:sldId id="271" r:id="rId4"/>
    <p:sldId id="281" r:id="rId5"/>
    <p:sldId id="258" r:id="rId6"/>
    <p:sldId id="308" r:id="rId7"/>
    <p:sldId id="309" r:id="rId8"/>
    <p:sldId id="344" r:id="rId9"/>
    <p:sldId id="284" r:id="rId10"/>
    <p:sldId id="310" r:id="rId11"/>
    <p:sldId id="334" r:id="rId12"/>
    <p:sldId id="345" r:id="rId13"/>
    <p:sldId id="285" r:id="rId14"/>
    <p:sldId id="346" r:id="rId15"/>
    <p:sldId id="347" r:id="rId16"/>
    <p:sldId id="348" r:id="rId17"/>
    <p:sldId id="349" r:id="rId18"/>
    <p:sldId id="339" r:id="rId19"/>
    <p:sldId id="338" r:id="rId20"/>
    <p:sldId id="350" r:id="rId21"/>
    <p:sldId id="351" r:id="rId22"/>
    <p:sldId id="352" r:id="rId23"/>
    <p:sldId id="261"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64" autoAdjust="0"/>
    <p:restoredTop sz="93826" autoAdjust="0"/>
  </p:normalViewPr>
  <p:slideViewPr>
    <p:cSldViewPr snapToGrid="0">
      <p:cViewPr varScale="1">
        <p:scale>
          <a:sx n="63" d="100"/>
          <a:sy n="63" d="100"/>
        </p:scale>
        <p:origin x="120" y="4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2022/4/7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428467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参议员马克</a:t>
            </a:r>
            <a:r>
              <a:rPr lang="en-US" altLang="zh-CN" dirty="0"/>
              <a:t>-</a:t>
            </a:r>
            <a:r>
              <a:rPr lang="zh-CN" altLang="en-US" dirty="0"/>
              <a:t>华纳</a:t>
            </a:r>
            <a:r>
              <a:rPr lang="en-US" altLang="zh-CN" dirty="0"/>
              <a:t>(Mark Warner)</a:t>
            </a:r>
            <a:r>
              <a:rPr lang="zh-CN" altLang="en-US" dirty="0"/>
              <a:t>周日指责特朗普总统为结束正在进行的部分政府停摆而进行的 </a:t>
            </a:r>
            <a:r>
              <a:rPr lang="en-US" altLang="zh-CN" dirty="0"/>
              <a:t>"</a:t>
            </a:r>
            <a:r>
              <a:rPr lang="zh-CN" altLang="en-US" dirty="0"/>
              <a:t>无能谈判</a:t>
            </a:r>
            <a:r>
              <a:rPr lang="en-US" altLang="zh-CN" dirty="0"/>
              <a:t>"</a:t>
            </a:r>
            <a:r>
              <a:rPr lang="zh-CN" altLang="en-US" dirty="0"/>
              <a:t>。华纳是参议院情报委员会的排名成员，他对关门对数十万被解雇或被迫无薪工作的联邦工作人员造成的影响表示哀叹</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215468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2694510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306414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14217580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indent="0" algn="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1FF34571-20DC-4359-9C3B-4D92050F121C}"/>
              </a:ext>
            </a:extLst>
          </p:cNvPr>
          <p:cNvSpPr>
            <a:spLocks noGrp="1"/>
          </p:cNvSpPr>
          <p:nvPr>
            <p:ph type="dt" sz="half" idx="10"/>
          </p:nvPr>
        </p:nvSpPr>
        <p:spPr/>
        <p:txBody>
          <a:bodyPr/>
          <a:lstStyle/>
          <a:p>
            <a:fld id="{6489D9C7-5DC6-4263-87FF-7C99F6FB63C3}" type="datetime1">
              <a:rPr lang="zh-CN" altLang="en-US" smtClean="0"/>
              <a:pPr/>
              <a:t>2022/4/7</a:t>
            </a:fld>
            <a:endParaRPr lang="zh-CN" altLang="en-US"/>
          </a:p>
        </p:txBody>
      </p:sp>
      <p:sp>
        <p:nvSpPr>
          <p:cNvPr id="5" name="页脚占位符 4">
            <a:extLst>
              <a:ext uri="{FF2B5EF4-FFF2-40B4-BE49-F238E27FC236}">
                <a16:creationId xmlns:a16="http://schemas.microsoft.com/office/drawing/2014/main" id="{4C0BD28F-5F81-4628-B7F7-4CFA7C467E27}"/>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FDEF377F-049F-4A50-A632-6FA81BE9BA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69E689-614A-4297-B51A-02A57569B979}"/>
              </a:ext>
            </a:extLst>
          </p:cNvPr>
          <p:cNvSpPr>
            <a:spLocks noGrp="1"/>
          </p:cNvSpPr>
          <p:nvPr>
            <p:ph type="dt" sz="half" idx="10"/>
          </p:nvPr>
        </p:nvSpPr>
        <p:spPr/>
        <p:txBody>
          <a:bodyPr/>
          <a:lstStyle/>
          <a:p>
            <a:fld id="{6489D9C7-5DC6-4263-87FF-7C99F6FB63C3}" type="datetime1">
              <a:rPr lang="zh-CN" altLang="en-US" smtClean="0"/>
              <a:pPr/>
              <a:t>2022/4/7</a:t>
            </a:fld>
            <a:endParaRPr lang="zh-CN" altLang="en-US"/>
          </a:p>
        </p:txBody>
      </p:sp>
      <p:sp>
        <p:nvSpPr>
          <p:cNvPr id="5" name="页脚占位符 4">
            <a:extLst>
              <a:ext uri="{FF2B5EF4-FFF2-40B4-BE49-F238E27FC236}">
                <a16:creationId xmlns:a16="http://schemas.microsoft.com/office/drawing/2014/main" id="{59EA80CF-7ED1-4A0E-83CB-11D5DC0A5F60}"/>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4D1F512C-84E6-4139-A15F-D2EF1137DE5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119B5B-C61F-4AAB-AD46-F9F017505868}"/>
              </a:ext>
            </a:extLst>
          </p:cNvPr>
          <p:cNvSpPr>
            <a:spLocks noGrp="1"/>
          </p:cNvSpPr>
          <p:nvPr>
            <p:ph type="dt" sz="half" idx="10"/>
          </p:nvPr>
        </p:nvSpPr>
        <p:spPr/>
        <p:txBody>
          <a:bodyPr/>
          <a:lstStyle/>
          <a:p>
            <a:fld id="{6489D9C7-5DC6-4263-87FF-7C99F6FB63C3}" type="datetime1">
              <a:rPr lang="zh-CN" altLang="en-US" smtClean="0"/>
              <a:pPr/>
              <a:t>2022/4/7</a:t>
            </a:fld>
            <a:endParaRPr lang="zh-CN" altLang="en-US"/>
          </a:p>
        </p:txBody>
      </p:sp>
      <p:sp>
        <p:nvSpPr>
          <p:cNvPr id="4" name="页脚占位符 3">
            <a:extLst>
              <a:ext uri="{FF2B5EF4-FFF2-40B4-BE49-F238E27FC236}">
                <a16:creationId xmlns:a16="http://schemas.microsoft.com/office/drawing/2014/main" id="{91E59CEA-4DBF-4E97-8194-416BC9ACEF3B}"/>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E76FBFD-A931-4F8A-8815-3DCE3E77122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2022/4/7</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525224" y="2539681"/>
            <a:ext cx="11141552" cy="749077"/>
          </a:xfrm>
        </p:spPr>
        <p:txBody>
          <a:bodyPr>
            <a:normAutofit fontScale="92500" lnSpcReduction="20000"/>
          </a:bodyPr>
          <a:lstStyle/>
          <a:p>
            <a:r>
              <a:rPr lang="en-US" altLang="zh-CN" sz="3200" dirty="0"/>
              <a:t>Encoding Social Information with Graph Convolutional Networks for Political Perspective Detection in News Media</a:t>
            </a:r>
            <a:endParaRPr lang="en-US" altLang="zh-CN" sz="2200" dirty="0"/>
          </a:p>
        </p:txBody>
      </p:sp>
      <p:sp>
        <p:nvSpPr>
          <p:cNvPr id="18" name="标题 17"/>
          <p:cNvSpPr>
            <a:spLocks noGrp="1"/>
          </p:cNvSpPr>
          <p:nvPr>
            <p:ph type="ctrTitle"/>
          </p:nvPr>
        </p:nvSpPr>
        <p:spPr>
          <a:xfrm>
            <a:off x="-121920" y="1508370"/>
            <a:ext cx="11846560" cy="749082"/>
          </a:xfrm>
        </p:spPr>
        <p:txBody>
          <a:bodyPr>
            <a:normAutofit fontScale="90000"/>
          </a:bodyPr>
          <a:lstStyle/>
          <a:p>
            <a:r>
              <a:rPr lang="zh-CN" altLang="en-US" dirty="0"/>
              <a:t>用图卷积网络对社会信息进行编码以检测新闻媒体中的政治观点</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256384" y="2383326"/>
            <a:ext cx="82641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990686A-39C0-4301-8F1F-C0AD19ACBA3C}"/>
              </a:ext>
            </a:extLst>
          </p:cNvPr>
          <p:cNvSpPr>
            <a:spLocks noGrp="1"/>
          </p:cNvSpPr>
          <p:nvPr>
            <p:ph type="title"/>
          </p:nvPr>
        </p:nvSpPr>
        <p:spPr/>
        <p:txBody>
          <a:bodyPr/>
          <a:lstStyle/>
          <a:p>
            <a:r>
              <a:rPr lang="en-US" altLang="zh-CN" dirty="0"/>
              <a:t>Dataset Description</a:t>
            </a:r>
          </a:p>
        </p:txBody>
      </p:sp>
      <p:sp>
        <p:nvSpPr>
          <p:cNvPr id="4" name="页脚占位符 3">
            <a:extLst>
              <a:ext uri="{FF2B5EF4-FFF2-40B4-BE49-F238E27FC236}">
                <a16:creationId xmlns:a16="http://schemas.microsoft.com/office/drawing/2014/main" id="{2E88BECC-E7BE-4AE0-BD94-93F03FFCF11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45D4F129-A217-455C-89BA-4C179000A8D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3" name="图片 2">
            <a:extLst>
              <a:ext uri="{FF2B5EF4-FFF2-40B4-BE49-F238E27FC236}">
                <a16:creationId xmlns:a16="http://schemas.microsoft.com/office/drawing/2014/main" id="{EB53A0DB-A8BE-4E95-9E72-8B2043FBAA85}"/>
              </a:ext>
            </a:extLst>
          </p:cNvPr>
          <p:cNvPicPr>
            <a:picLocks noChangeAspect="1"/>
          </p:cNvPicPr>
          <p:nvPr/>
        </p:nvPicPr>
        <p:blipFill>
          <a:blip r:embed="rId2"/>
          <a:stretch>
            <a:fillRect/>
          </a:stretch>
        </p:blipFill>
        <p:spPr>
          <a:xfrm>
            <a:off x="1684852" y="2502951"/>
            <a:ext cx="8820706" cy="3314383"/>
          </a:xfrm>
          <a:prstGeom prst="rect">
            <a:avLst/>
          </a:prstGeom>
        </p:spPr>
      </p:pic>
      <p:sp>
        <p:nvSpPr>
          <p:cNvPr id="7" name="文本框 6">
            <a:extLst>
              <a:ext uri="{FF2B5EF4-FFF2-40B4-BE49-F238E27FC236}">
                <a16:creationId xmlns:a16="http://schemas.microsoft.com/office/drawing/2014/main" id="{6F99EB79-3C81-4E49-A1AD-6DAE16092299}"/>
              </a:ext>
            </a:extLst>
          </p:cNvPr>
          <p:cNvSpPr txBox="1"/>
          <p:nvPr/>
        </p:nvSpPr>
        <p:spPr>
          <a:xfrm>
            <a:off x="669925" y="1541798"/>
            <a:ext cx="4988560" cy="369332"/>
          </a:xfrm>
          <a:prstGeom prst="rect">
            <a:avLst/>
          </a:prstGeom>
          <a:noFill/>
        </p:spPr>
        <p:txBody>
          <a:bodyPr wrap="square" rtlCol="0">
            <a:spAutoFit/>
          </a:bodyPr>
          <a:lstStyle/>
          <a:p>
            <a:r>
              <a:rPr lang="zh-CN" altLang="en-US" dirty="0"/>
              <a:t>删除对于文章来源的任何信息</a:t>
            </a:r>
          </a:p>
        </p:txBody>
      </p:sp>
      <p:sp>
        <p:nvSpPr>
          <p:cNvPr id="10" name="文本框 9">
            <a:extLst>
              <a:ext uri="{FF2B5EF4-FFF2-40B4-BE49-F238E27FC236}">
                <a16:creationId xmlns:a16="http://schemas.microsoft.com/office/drawing/2014/main" id="{C061A46A-E245-4294-B5F5-5048C4D8F1FF}"/>
              </a:ext>
            </a:extLst>
          </p:cNvPr>
          <p:cNvSpPr txBox="1"/>
          <p:nvPr/>
        </p:nvSpPr>
        <p:spPr>
          <a:xfrm>
            <a:off x="4373244" y="1403299"/>
            <a:ext cx="7686676" cy="646331"/>
          </a:xfrm>
          <a:prstGeom prst="rect">
            <a:avLst/>
          </a:prstGeom>
          <a:noFill/>
        </p:spPr>
        <p:txBody>
          <a:bodyPr wrap="square">
            <a:spAutoFit/>
          </a:bodyPr>
          <a:lstStyle/>
          <a:p>
            <a:r>
              <a:rPr lang="zh-CN" altLang="en-US" dirty="0"/>
              <a:t>收集由分享所收集文章链接的</a:t>
            </a:r>
            <a:r>
              <a:rPr lang="en-US" altLang="zh-CN" dirty="0"/>
              <a:t>Twitter</a:t>
            </a:r>
            <a:r>
              <a:rPr lang="zh-CN" altLang="en-US" dirty="0"/>
              <a:t>用户组成的社会信息。</a:t>
            </a:r>
            <a:endParaRPr lang="en-US" altLang="zh-CN" dirty="0"/>
          </a:p>
          <a:p>
            <a:r>
              <a:rPr lang="zh-CN" altLang="en-US" dirty="0"/>
              <a:t>跟踪了关注政治用户并定期分享新闻文章（至少</a:t>
            </a:r>
            <a:r>
              <a:rPr lang="en-US" altLang="zh-CN" dirty="0"/>
              <a:t>100</a:t>
            </a:r>
            <a:r>
              <a:rPr lang="zh-CN" altLang="en-US" dirty="0"/>
              <a:t>篇文章）的</a:t>
            </a:r>
            <a:r>
              <a:rPr lang="en-US" altLang="zh-CN" dirty="0"/>
              <a:t>Twitter</a:t>
            </a:r>
            <a:r>
              <a:rPr lang="zh-CN" altLang="en-US" dirty="0"/>
              <a:t>用户。</a:t>
            </a:r>
          </a:p>
        </p:txBody>
      </p:sp>
    </p:spTree>
    <p:extLst>
      <p:ext uri="{BB962C8B-B14F-4D97-AF65-F5344CB8AC3E}">
        <p14:creationId xmlns:p14="http://schemas.microsoft.com/office/powerpoint/2010/main" val="429382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80754-EFC0-4160-A097-B5C948879AFB}"/>
              </a:ext>
            </a:extLst>
          </p:cNvPr>
          <p:cNvSpPr>
            <a:spLocks noGrp="1"/>
          </p:cNvSpPr>
          <p:nvPr>
            <p:ph type="title"/>
          </p:nvPr>
        </p:nvSpPr>
        <p:spPr/>
        <p:txBody>
          <a:bodyPr/>
          <a:lstStyle/>
          <a:p>
            <a:r>
              <a:rPr lang="en-US" altLang="zh-CN" dirty="0"/>
              <a:t>Dataset Description</a:t>
            </a:r>
          </a:p>
        </p:txBody>
      </p:sp>
      <p:sp>
        <p:nvSpPr>
          <p:cNvPr id="3" name="页脚占位符 2">
            <a:extLst>
              <a:ext uri="{FF2B5EF4-FFF2-40B4-BE49-F238E27FC236}">
                <a16:creationId xmlns:a16="http://schemas.microsoft.com/office/drawing/2014/main" id="{4610CAC5-E27D-4243-8080-1543EC715CF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AAC8925-115C-480A-8353-E109064351E6}"/>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8" name="文本框 7">
            <a:extLst>
              <a:ext uri="{FF2B5EF4-FFF2-40B4-BE49-F238E27FC236}">
                <a16:creationId xmlns:a16="http://schemas.microsoft.com/office/drawing/2014/main" id="{460F4CB2-2E90-4840-B2E2-C3F46F0305D1}"/>
              </a:ext>
            </a:extLst>
          </p:cNvPr>
          <p:cNvSpPr txBox="1"/>
          <p:nvPr/>
        </p:nvSpPr>
        <p:spPr>
          <a:xfrm>
            <a:off x="10993120" y="3576320"/>
            <a:ext cx="791844" cy="369332"/>
          </a:xfrm>
          <a:prstGeom prst="rect">
            <a:avLst/>
          </a:prstGeom>
          <a:noFill/>
        </p:spPr>
        <p:txBody>
          <a:bodyPr wrap="square" rtlCol="0">
            <a:spAutoFit/>
          </a:bodyPr>
          <a:lstStyle/>
          <a:p>
            <a:endParaRPr lang="zh-CN" altLang="en-US" dirty="0"/>
          </a:p>
        </p:txBody>
      </p:sp>
      <p:sp>
        <p:nvSpPr>
          <p:cNvPr id="9" name="文本框 8">
            <a:extLst>
              <a:ext uri="{FF2B5EF4-FFF2-40B4-BE49-F238E27FC236}">
                <a16:creationId xmlns:a16="http://schemas.microsoft.com/office/drawing/2014/main" id="{B7EF45C7-4244-4F08-945A-5E502A0F7FB0}"/>
              </a:ext>
            </a:extLst>
          </p:cNvPr>
          <p:cNvSpPr txBox="1"/>
          <p:nvPr/>
        </p:nvSpPr>
        <p:spPr>
          <a:xfrm>
            <a:off x="901064" y="3391654"/>
            <a:ext cx="1838960" cy="369332"/>
          </a:xfrm>
          <a:prstGeom prst="rect">
            <a:avLst/>
          </a:prstGeom>
          <a:noFill/>
        </p:spPr>
        <p:txBody>
          <a:bodyPr wrap="square" rtlCol="0">
            <a:spAutoFit/>
          </a:bodyPr>
          <a:lstStyle/>
          <a:p>
            <a:r>
              <a:rPr lang="zh-CN" altLang="en-US" dirty="0"/>
              <a:t>数据折叠</a:t>
            </a:r>
          </a:p>
        </p:txBody>
      </p:sp>
      <p:sp>
        <p:nvSpPr>
          <p:cNvPr id="10" name="左大括号 9">
            <a:extLst>
              <a:ext uri="{FF2B5EF4-FFF2-40B4-BE49-F238E27FC236}">
                <a16:creationId xmlns:a16="http://schemas.microsoft.com/office/drawing/2014/main" id="{C3D50D3B-7F1F-4125-8761-528FBD8D3FB3}"/>
              </a:ext>
            </a:extLst>
          </p:cNvPr>
          <p:cNvSpPr/>
          <p:nvPr/>
        </p:nvSpPr>
        <p:spPr>
          <a:xfrm>
            <a:off x="2187892" y="2402840"/>
            <a:ext cx="680720" cy="23469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4CDAE8B-A047-443B-A03C-D69C9EE25442}"/>
              </a:ext>
            </a:extLst>
          </p:cNvPr>
          <p:cNvSpPr txBox="1"/>
          <p:nvPr/>
        </p:nvSpPr>
        <p:spPr>
          <a:xfrm>
            <a:off x="3312160" y="2194560"/>
            <a:ext cx="1290320" cy="369332"/>
          </a:xfrm>
          <a:prstGeom prst="rect">
            <a:avLst/>
          </a:prstGeom>
          <a:noFill/>
        </p:spPr>
        <p:txBody>
          <a:bodyPr wrap="square" rtlCol="0">
            <a:spAutoFit/>
          </a:bodyPr>
          <a:lstStyle/>
          <a:p>
            <a:r>
              <a:rPr lang="zh-CN" altLang="en-US" dirty="0"/>
              <a:t>随机分离</a:t>
            </a:r>
          </a:p>
        </p:txBody>
      </p:sp>
      <p:sp>
        <p:nvSpPr>
          <p:cNvPr id="12" name="文本框 11">
            <a:extLst>
              <a:ext uri="{FF2B5EF4-FFF2-40B4-BE49-F238E27FC236}">
                <a16:creationId xmlns:a16="http://schemas.microsoft.com/office/drawing/2014/main" id="{CDEF9790-4F75-4450-95E7-5CBDFEC90673}"/>
              </a:ext>
            </a:extLst>
          </p:cNvPr>
          <p:cNvSpPr txBox="1"/>
          <p:nvPr/>
        </p:nvSpPr>
        <p:spPr>
          <a:xfrm>
            <a:off x="3362960" y="3358634"/>
            <a:ext cx="1290320" cy="369332"/>
          </a:xfrm>
          <a:prstGeom prst="rect">
            <a:avLst/>
          </a:prstGeom>
          <a:noFill/>
        </p:spPr>
        <p:txBody>
          <a:bodyPr wrap="square" rtlCol="0">
            <a:spAutoFit/>
          </a:bodyPr>
          <a:lstStyle/>
          <a:p>
            <a:r>
              <a:rPr lang="zh-CN" altLang="en-US" dirty="0"/>
              <a:t>事件分离</a:t>
            </a:r>
          </a:p>
        </p:txBody>
      </p:sp>
      <p:sp>
        <p:nvSpPr>
          <p:cNvPr id="13" name="文本框 12">
            <a:extLst>
              <a:ext uri="{FF2B5EF4-FFF2-40B4-BE49-F238E27FC236}">
                <a16:creationId xmlns:a16="http://schemas.microsoft.com/office/drawing/2014/main" id="{81BD9CC6-38C0-4D03-A1E3-9DA9F7910FDD}"/>
              </a:ext>
            </a:extLst>
          </p:cNvPr>
          <p:cNvSpPr txBox="1"/>
          <p:nvPr/>
        </p:nvSpPr>
        <p:spPr>
          <a:xfrm>
            <a:off x="3362960" y="4612640"/>
            <a:ext cx="1097280" cy="369332"/>
          </a:xfrm>
          <a:prstGeom prst="rect">
            <a:avLst/>
          </a:prstGeom>
          <a:noFill/>
        </p:spPr>
        <p:txBody>
          <a:bodyPr wrap="square" rtlCol="0">
            <a:spAutoFit/>
          </a:bodyPr>
          <a:lstStyle/>
          <a:p>
            <a:r>
              <a:rPr lang="zh-CN" altLang="en-US" dirty="0"/>
              <a:t>时间分离</a:t>
            </a:r>
          </a:p>
        </p:txBody>
      </p:sp>
      <p:sp>
        <p:nvSpPr>
          <p:cNvPr id="14" name="文本框 13">
            <a:extLst>
              <a:ext uri="{FF2B5EF4-FFF2-40B4-BE49-F238E27FC236}">
                <a16:creationId xmlns:a16="http://schemas.microsoft.com/office/drawing/2014/main" id="{E01F9A9A-648D-486B-8428-267F3AECA579}"/>
              </a:ext>
            </a:extLst>
          </p:cNvPr>
          <p:cNvSpPr txBox="1"/>
          <p:nvPr/>
        </p:nvSpPr>
        <p:spPr>
          <a:xfrm>
            <a:off x="7132320" y="2833488"/>
            <a:ext cx="1478279" cy="1116331"/>
          </a:xfrm>
          <a:prstGeom prst="rect">
            <a:avLst/>
          </a:prstGeom>
          <a:noFill/>
        </p:spPr>
        <p:txBody>
          <a:bodyPr wrap="square" rtlCol="0">
            <a:spAutoFit/>
          </a:bodyPr>
          <a:lstStyle/>
          <a:p>
            <a:pPr>
              <a:lnSpc>
                <a:spcPct val="200000"/>
              </a:lnSpc>
            </a:pPr>
            <a:r>
              <a:rPr lang="en-US" altLang="zh-CN" dirty="0"/>
              <a:t>33%</a:t>
            </a:r>
            <a:r>
              <a:rPr lang="zh-CN" altLang="en-US" dirty="0"/>
              <a:t>：训练</a:t>
            </a:r>
            <a:endParaRPr lang="en-US" altLang="zh-CN" dirty="0"/>
          </a:p>
          <a:p>
            <a:pPr>
              <a:lnSpc>
                <a:spcPct val="200000"/>
              </a:lnSpc>
            </a:pPr>
            <a:r>
              <a:rPr lang="en-US" altLang="zh-CN" dirty="0"/>
              <a:t>66%</a:t>
            </a:r>
            <a:r>
              <a:rPr lang="zh-CN" altLang="en-US" dirty="0"/>
              <a:t>：测试</a:t>
            </a:r>
          </a:p>
        </p:txBody>
      </p:sp>
    </p:spTree>
    <p:extLst>
      <p:ext uri="{BB962C8B-B14F-4D97-AF65-F5344CB8AC3E}">
        <p14:creationId xmlns:p14="http://schemas.microsoft.com/office/powerpoint/2010/main" val="101964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182B6F6A-8225-4457-8B39-2E7EC8A4501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7FD9190-6805-4D1C-93A8-0B727B230600}"/>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6" name="标题 1">
            <a:extLst>
              <a:ext uri="{FF2B5EF4-FFF2-40B4-BE49-F238E27FC236}">
                <a16:creationId xmlns:a16="http://schemas.microsoft.com/office/drawing/2014/main" id="{81990A34-572D-43E2-B641-34B5EB4D6D72}"/>
              </a:ext>
            </a:extLst>
          </p:cNvPr>
          <p:cNvSpPr>
            <a:spLocks noGrp="1"/>
          </p:cNvSpPr>
          <p:nvPr>
            <p:ph type="title"/>
          </p:nvPr>
        </p:nvSpPr>
        <p:spPr>
          <a:xfrm>
            <a:off x="669925" y="0"/>
            <a:ext cx="10850563" cy="1028700"/>
          </a:xfrm>
        </p:spPr>
        <p:txBody>
          <a:bodyPr/>
          <a:lstStyle/>
          <a:p>
            <a:r>
              <a:rPr lang="en-US" altLang="zh-CN" dirty="0"/>
              <a:t>Dataset Description</a:t>
            </a:r>
          </a:p>
        </p:txBody>
      </p:sp>
      <p:pic>
        <p:nvPicPr>
          <p:cNvPr id="7" name="图片 6">
            <a:extLst>
              <a:ext uri="{FF2B5EF4-FFF2-40B4-BE49-F238E27FC236}">
                <a16:creationId xmlns:a16="http://schemas.microsoft.com/office/drawing/2014/main" id="{D8EEDE52-C0C9-4816-B95A-083DFB45A6C9}"/>
              </a:ext>
            </a:extLst>
          </p:cNvPr>
          <p:cNvPicPr>
            <a:picLocks noChangeAspect="1"/>
          </p:cNvPicPr>
          <p:nvPr/>
        </p:nvPicPr>
        <p:blipFill>
          <a:blip r:embed="rId3"/>
          <a:stretch>
            <a:fillRect/>
          </a:stretch>
        </p:blipFill>
        <p:spPr>
          <a:xfrm>
            <a:off x="397681" y="1465550"/>
            <a:ext cx="5602710" cy="4907705"/>
          </a:xfrm>
          <a:prstGeom prst="rect">
            <a:avLst/>
          </a:prstGeom>
        </p:spPr>
      </p:pic>
      <p:sp>
        <p:nvSpPr>
          <p:cNvPr id="8" name="文本框 7">
            <a:extLst>
              <a:ext uri="{FF2B5EF4-FFF2-40B4-BE49-F238E27FC236}">
                <a16:creationId xmlns:a16="http://schemas.microsoft.com/office/drawing/2014/main" id="{69AED7EA-BCFA-4047-B971-8C4A2B655077}"/>
              </a:ext>
            </a:extLst>
          </p:cNvPr>
          <p:cNvSpPr txBox="1"/>
          <p:nvPr/>
        </p:nvSpPr>
        <p:spPr>
          <a:xfrm>
            <a:off x="853440" y="1364688"/>
            <a:ext cx="2580640" cy="369332"/>
          </a:xfrm>
          <a:prstGeom prst="rect">
            <a:avLst/>
          </a:prstGeom>
          <a:noFill/>
        </p:spPr>
        <p:txBody>
          <a:bodyPr wrap="square" rtlCol="0">
            <a:spAutoFit/>
          </a:bodyPr>
          <a:lstStyle/>
          <a:p>
            <a:r>
              <a:rPr lang="zh-CN" altLang="en-US" dirty="0"/>
              <a:t>构建社会信息图</a:t>
            </a:r>
          </a:p>
        </p:txBody>
      </p:sp>
      <p:pic>
        <p:nvPicPr>
          <p:cNvPr id="11" name="图片 10">
            <a:extLst>
              <a:ext uri="{FF2B5EF4-FFF2-40B4-BE49-F238E27FC236}">
                <a16:creationId xmlns:a16="http://schemas.microsoft.com/office/drawing/2014/main" id="{F587F42F-7B15-46A0-BE45-6B29A6E34CAA}"/>
              </a:ext>
            </a:extLst>
          </p:cNvPr>
          <p:cNvPicPr>
            <a:picLocks noChangeAspect="1"/>
          </p:cNvPicPr>
          <p:nvPr/>
        </p:nvPicPr>
        <p:blipFill rotWithShape="1">
          <a:blip r:embed="rId4"/>
          <a:srcRect t="11624" r="-220"/>
          <a:stretch/>
        </p:blipFill>
        <p:spPr>
          <a:xfrm>
            <a:off x="6178645" y="1412654"/>
            <a:ext cx="5473601" cy="440061"/>
          </a:xfrm>
          <a:prstGeom prst="rect">
            <a:avLst/>
          </a:prstGeom>
        </p:spPr>
      </p:pic>
      <p:pic>
        <p:nvPicPr>
          <p:cNvPr id="13" name="图片 12">
            <a:extLst>
              <a:ext uri="{FF2B5EF4-FFF2-40B4-BE49-F238E27FC236}">
                <a16:creationId xmlns:a16="http://schemas.microsoft.com/office/drawing/2014/main" id="{6E692278-8CDC-4136-BCDC-8159BFCC9B48}"/>
              </a:ext>
            </a:extLst>
          </p:cNvPr>
          <p:cNvPicPr>
            <a:picLocks noChangeAspect="1"/>
          </p:cNvPicPr>
          <p:nvPr/>
        </p:nvPicPr>
        <p:blipFill>
          <a:blip r:embed="rId5"/>
          <a:stretch>
            <a:fillRect/>
          </a:stretch>
        </p:blipFill>
        <p:spPr>
          <a:xfrm>
            <a:off x="6263365" y="2304401"/>
            <a:ext cx="1309053" cy="506264"/>
          </a:xfrm>
          <a:prstGeom prst="rect">
            <a:avLst/>
          </a:prstGeom>
        </p:spPr>
      </p:pic>
      <p:sp>
        <p:nvSpPr>
          <p:cNvPr id="14" name="文本框 13">
            <a:extLst>
              <a:ext uri="{FF2B5EF4-FFF2-40B4-BE49-F238E27FC236}">
                <a16:creationId xmlns:a16="http://schemas.microsoft.com/office/drawing/2014/main" id="{4E50F45B-7F77-4673-BB60-D15EB4CECD2A}"/>
              </a:ext>
            </a:extLst>
          </p:cNvPr>
          <p:cNvSpPr txBox="1"/>
          <p:nvPr/>
        </p:nvSpPr>
        <p:spPr>
          <a:xfrm>
            <a:off x="7887378" y="2441333"/>
            <a:ext cx="3881120" cy="369332"/>
          </a:xfrm>
          <a:prstGeom prst="rect">
            <a:avLst/>
          </a:prstGeom>
          <a:noFill/>
        </p:spPr>
        <p:txBody>
          <a:bodyPr wrap="square" rtlCol="0">
            <a:spAutoFit/>
          </a:bodyPr>
          <a:lstStyle/>
          <a:p>
            <a:r>
              <a:rPr lang="zh-CN" altLang="en-US" dirty="0"/>
              <a:t>政治用户集合，具有明确政治倾向</a:t>
            </a:r>
          </a:p>
        </p:txBody>
      </p:sp>
      <p:pic>
        <p:nvPicPr>
          <p:cNvPr id="16" name="图片 15">
            <a:extLst>
              <a:ext uri="{FF2B5EF4-FFF2-40B4-BE49-F238E27FC236}">
                <a16:creationId xmlns:a16="http://schemas.microsoft.com/office/drawing/2014/main" id="{7AA5E3A4-CC3B-4808-BC27-A6F67AC3AE58}"/>
              </a:ext>
            </a:extLst>
          </p:cNvPr>
          <p:cNvPicPr>
            <a:picLocks noChangeAspect="1"/>
          </p:cNvPicPr>
          <p:nvPr/>
        </p:nvPicPr>
        <p:blipFill>
          <a:blip r:embed="rId6"/>
          <a:stretch>
            <a:fillRect/>
          </a:stretch>
        </p:blipFill>
        <p:spPr>
          <a:xfrm>
            <a:off x="6301333" y="3096241"/>
            <a:ext cx="1212931" cy="510268"/>
          </a:xfrm>
          <a:prstGeom prst="rect">
            <a:avLst/>
          </a:prstGeom>
        </p:spPr>
      </p:pic>
      <p:sp>
        <p:nvSpPr>
          <p:cNvPr id="17" name="文本框 16">
            <a:extLst>
              <a:ext uri="{FF2B5EF4-FFF2-40B4-BE49-F238E27FC236}">
                <a16:creationId xmlns:a16="http://schemas.microsoft.com/office/drawing/2014/main" id="{6ECDD782-0E26-43E7-963B-272CA2A2B67F}"/>
              </a:ext>
            </a:extLst>
          </p:cNvPr>
          <p:cNvSpPr txBox="1"/>
          <p:nvPr/>
        </p:nvSpPr>
        <p:spPr>
          <a:xfrm>
            <a:off x="7904681" y="3961953"/>
            <a:ext cx="3395504" cy="369332"/>
          </a:xfrm>
          <a:prstGeom prst="rect">
            <a:avLst/>
          </a:prstGeom>
          <a:noFill/>
        </p:spPr>
        <p:txBody>
          <a:bodyPr wrap="square" rtlCol="0">
            <a:spAutoFit/>
          </a:bodyPr>
          <a:lstStyle/>
          <a:p>
            <a:r>
              <a:rPr lang="en-US" altLang="zh-CN" dirty="0"/>
              <a:t>U</a:t>
            </a:r>
            <a:r>
              <a:rPr lang="zh-CN" altLang="en-US" dirty="0"/>
              <a:t>所分享的新闻文章的集合</a:t>
            </a:r>
          </a:p>
        </p:txBody>
      </p:sp>
      <p:pic>
        <p:nvPicPr>
          <p:cNvPr id="19" name="图片 18">
            <a:extLst>
              <a:ext uri="{FF2B5EF4-FFF2-40B4-BE49-F238E27FC236}">
                <a16:creationId xmlns:a16="http://schemas.microsoft.com/office/drawing/2014/main" id="{F5955BF6-777E-459D-8625-FF3BE251C22C}"/>
              </a:ext>
            </a:extLst>
          </p:cNvPr>
          <p:cNvPicPr>
            <a:picLocks noChangeAspect="1"/>
          </p:cNvPicPr>
          <p:nvPr/>
        </p:nvPicPr>
        <p:blipFill>
          <a:blip r:embed="rId7"/>
          <a:stretch>
            <a:fillRect/>
          </a:stretch>
        </p:blipFill>
        <p:spPr>
          <a:xfrm>
            <a:off x="6329008" y="3829211"/>
            <a:ext cx="1212930" cy="513163"/>
          </a:xfrm>
          <a:prstGeom prst="rect">
            <a:avLst/>
          </a:prstGeom>
        </p:spPr>
      </p:pic>
      <p:sp>
        <p:nvSpPr>
          <p:cNvPr id="20" name="文本框 19">
            <a:extLst>
              <a:ext uri="{FF2B5EF4-FFF2-40B4-BE49-F238E27FC236}">
                <a16:creationId xmlns:a16="http://schemas.microsoft.com/office/drawing/2014/main" id="{195F331D-0563-4FA7-B273-B6B15A263EB8}"/>
              </a:ext>
            </a:extLst>
          </p:cNvPr>
          <p:cNvSpPr txBox="1"/>
          <p:nvPr/>
        </p:nvSpPr>
        <p:spPr>
          <a:xfrm>
            <a:off x="7823400" y="3105834"/>
            <a:ext cx="4178777" cy="646331"/>
          </a:xfrm>
          <a:prstGeom prst="rect">
            <a:avLst/>
          </a:prstGeom>
          <a:noFill/>
        </p:spPr>
        <p:txBody>
          <a:bodyPr wrap="square" rtlCol="0">
            <a:spAutoFit/>
          </a:bodyPr>
          <a:lstStyle/>
          <a:p>
            <a:r>
              <a:rPr lang="zh-CN" altLang="en-US" dirty="0"/>
              <a:t>分享并积极传播新闻文章的推特用户集合，不直接知道政治倾向</a:t>
            </a:r>
          </a:p>
        </p:txBody>
      </p:sp>
      <p:pic>
        <p:nvPicPr>
          <p:cNvPr id="22" name="图片 21">
            <a:extLst>
              <a:ext uri="{FF2B5EF4-FFF2-40B4-BE49-F238E27FC236}">
                <a16:creationId xmlns:a16="http://schemas.microsoft.com/office/drawing/2014/main" id="{6CBB1588-0808-4981-9A25-32901C014CC0}"/>
              </a:ext>
            </a:extLst>
          </p:cNvPr>
          <p:cNvPicPr>
            <a:picLocks noChangeAspect="1"/>
          </p:cNvPicPr>
          <p:nvPr/>
        </p:nvPicPr>
        <p:blipFill>
          <a:blip r:embed="rId8"/>
          <a:stretch>
            <a:fillRect/>
          </a:stretch>
        </p:blipFill>
        <p:spPr>
          <a:xfrm>
            <a:off x="6145890" y="4508021"/>
            <a:ext cx="1436731" cy="604526"/>
          </a:xfrm>
          <a:prstGeom prst="rect">
            <a:avLst/>
          </a:prstGeom>
        </p:spPr>
      </p:pic>
      <p:sp>
        <p:nvSpPr>
          <p:cNvPr id="23" name="文本框 22">
            <a:extLst>
              <a:ext uri="{FF2B5EF4-FFF2-40B4-BE49-F238E27FC236}">
                <a16:creationId xmlns:a16="http://schemas.microsoft.com/office/drawing/2014/main" id="{94AA4E74-149D-49AD-90FB-94255912A9F9}"/>
              </a:ext>
            </a:extLst>
          </p:cNvPr>
          <p:cNvSpPr txBox="1"/>
          <p:nvPr/>
        </p:nvSpPr>
        <p:spPr>
          <a:xfrm>
            <a:off x="7904681" y="4614706"/>
            <a:ext cx="3965417" cy="646331"/>
          </a:xfrm>
          <a:prstGeom prst="rect">
            <a:avLst/>
          </a:prstGeom>
          <a:noFill/>
        </p:spPr>
        <p:txBody>
          <a:bodyPr wrap="square" rtlCol="0">
            <a:spAutoFit/>
          </a:bodyPr>
          <a:lstStyle/>
          <a:p>
            <a:r>
              <a:rPr lang="zh-CN" altLang="en-US" dirty="0"/>
              <a:t>所有推特用户与所关注的政治用户之间有关系</a:t>
            </a:r>
          </a:p>
        </p:txBody>
      </p:sp>
      <p:pic>
        <p:nvPicPr>
          <p:cNvPr id="25" name="图片 24">
            <a:extLst>
              <a:ext uri="{FF2B5EF4-FFF2-40B4-BE49-F238E27FC236}">
                <a16:creationId xmlns:a16="http://schemas.microsoft.com/office/drawing/2014/main" id="{D5EFBCC3-B663-4891-A76E-90BB239C8216}"/>
              </a:ext>
            </a:extLst>
          </p:cNvPr>
          <p:cNvPicPr>
            <a:picLocks noChangeAspect="1"/>
          </p:cNvPicPr>
          <p:nvPr/>
        </p:nvPicPr>
        <p:blipFill>
          <a:blip r:embed="rId9"/>
          <a:stretch>
            <a:fillRect/>
          </a:stretch>
        </p:blipFill>
        <p:spPr>
          <a:xfrm>
            <a:off x="6205737" y="5449521"/>
            <a:ext cx="1376884" cy="404966"/>
          </a:xfrm>
          <a:prstGeom prst="rect">
            <a:avLst/>
          </a:prstGeom>
        </p:spPr>
      </p:pic>
      <p:sp>
        <p:nvSpPr>
          <p:cNvPr id="26" name="文本框 25">
            <a:extLst>
              <a:ext uri="{FF2B5EF4-FFF2-40B4-BE49-F238E27FC236}">
                <a16:creationId xmlns:a16="http://schemas.microsoft.com/office/drawing/2014/main" id="{0B08762B-C062-43F0-B225-FF3C6B65AC10}"/>
              </a:ext>
            </a:extLst>
          </p:cNvPr>
          <p:cNvSpPr txBox="1"/>
          <p:nvPr/>
        </p:nvSpPr>
        <p:spPr>
          <a:xfrm>
            <a:off x="7855567" y="5503818"/>
            <a:ext cx="4146609" cy="369332"/>
          </a:xfrm>
          <a:prstGeom prst="rect">
            <a:avLst/>
          </a:prstGeom>
          <a:noFill/>
        </p:spPr>
        <p:txBody>
          <a:bodyPr wrap="square" rtlCol="0">
            <a:spAutoFit/>
          </a:bodyPr>
          <a:lstStyle/>
          <a:p>
            <a:r>
              <a:rPr lang="zh-CN" altLang="en-US" dirty="0"/>
              <a:t>所有文章都与分享它们的推特用户有关</a:t>
            </a:r>
          </a:p>
        </p:txBody>
      </p:sp>
    </p:spTree>
    <p:extLst>
      <p:ext uri="{BB962C8B-B14F-4D97-AF65-F5344CB8AC3E}">
        <p14:creationId xmlns:p14="http://schemas.microsoft.com/office/powerpoint/2010/main" val="1440588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p:txBody>
          <a:bodyPr>
            <a:normAutofit/>
          </a:bodyPr>
          <a:lstStyle/>
          <a:p>
            <a:r>
              <a:rPr lang="en-US" altLang="zh-CN" sz="2800" dirty="0"/>
              <a:t>Model</a:t>
            </a:r>
            <a:endParaRPr lang="zh-CN" altLang="en-US" sz="2800" dirty="0"/>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Tree>
    <p:extLst>
      <p:ext uri="{BB962C8B-B14F-4D97-AF65-F5344CB8AC3E}">
        <p14:creationId xmlns:p14="http://schemas.microsoft.com/office/powerpoint/2010/main" val="357492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758DF31-217A-4745-A4EE-34917FFAAD83}"/>
              </a:ext>
            </a:extLst>
          </p:cNvPr>
          <p:cNvSpPr>
            <a:spLocks noGrp="1"/>
          </p:cNvSpPr>
          <p:nvPr>
            <p:ph type="title"/>
          </p:nvPr>
        </p:nvSpPr>
        <p:spPr/>
        <p:txBody>
          <a:bodyPr/>
          <a:lstStyle/>
          <a:p>
            <a:r>
              <a:rPr lang="en-US" altLang="zh-CN" sz="2800" dirty="0"/>
              <a:t>Model</a:t>
            </a:r>
            <a:endParaRPr lang="zh-CN" altLang="en-US" dirty="0"/>
          </a:p>
        </p:txBody>
      </p:sp>
      <p:sp>
        <p:nvSpPr>
          <p:cNvPr id="4" name="页脚占位符 3">
            <a:extLst>
              <a:ext uri="{FF2B5EF4-FFF2-40B4-BE49-F238E27FC236}">
                <a16:creationId xmlns:a16="http://schemas.microsoft.com/office/drawing/2014/main" id="{C0D402E2-7D31-469A-BB27-10BBCF6F3C5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8D1D6251-C1C5-4D9B-A303-694E6A3E1F82}"/>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7" name="文本框 6">
            <a:extLst>
              <a:ext uri="{FF2B5EF4-FFF2-40B4-BE49-F238E27FC236}">
                <a16:creationId xmlns:a16="http://schemas.microsoft.com/office/drawing/2014/main" id="{DA5922A0-F0BE-4397-938B-8C6B4AFC7FF8}"/>
              </a:ext>
            </a:extLst>
          </p:cNvPr>
          <p:cNvSpPr txBox="1"/>
          <p:nvPr/>
        </p:nvSpPr>
        <p:spPr>
          <a:xfrm>
            <a:off x="275190" y="1217268"/>
            <a:ext cx="1956353" cy="1200329"/>
          </a:xfrm>
          <a:prstGeom prst="rect">
            <a:avLst/>
          </a:prstGeom>
          <a:noFill/>
        </p:spPr>
        <p:txBody>
          <a:bodyPr wrap="square" rtlCol="0">
            <a:spAutoFit/>
          </a:bodyPr>
          <a:lstStyle/>
          <a:p>
            <a:r>
              <a:rPr lang="zh-CN" altLang="en-US" dirty="0"/>
              <a:t>目标：将新闻文章分成三类与其偏见相对应，中立、左、右</a:t>
            </a:r>
          </a:p>
        </p:txBody>
      </p:sp>
      <p:sp>
        <p:nvSpPr>
          <p:cNvPr id="8" name="文本框 7">
            <a:extLst>
              <a:ext uri="{FF2B5EF4-FFF2-40B4-BE49-F238E27FC236}">
                <a16:creationId xmlns:a16="http://schemas.microsoft.com/office/drawing/2014/main" id="{EAC33BCB-8FF5-4825-89C9-9A65958DCA92}"/>
              </a:ext>
            </a:extLst>
          </p:cNvPr>
          <p:cNvSpPr txBox="1"/>
          <p:nvPr/>
        </p:nvSpPr>
        <p:spPr>
          <a:xfrm>
            <a:off x="588878" y="3827327"/>
            <a:ext cx="1869440" cy="369332"/>
          </a:xfrm>
          <a:prstGeom prst="rect">
            <a:avLst/>
          </a:prstGeom>
          <a:noFill/>
        </p:spPr>
        <p:txBody>
          <a:bodyPr wrap="square" rtlCol="0">
            <a:spAutoFit/>
          </a:bodyPr>
          <a:lstStyle/>
          <a:p>
            <a:r>
              <a:rPr lang="zh-CN" altLang="en-US" dirty="0"/>
              <a:t>新闻文章表征</a:t>
            </a:r>
          </a:p>
        </p:txBody>
      </p:sp>
      <p:sp>
        <p:nvSpPr>
          <p:cNvPr id="9" name="左大括号 8">
            <a:extLst>
              <a:ext uri="{FF2B5EF4-FFF2-40B4-BE49-F238E27FC236}">
                <a16:creationId xmlns:a16="http://schemas.microsoft.com/office/drawing/2014/main" id="{0B22060C-67AE-4532-B7D5-DA758B40494D}"/>
              </a:ext>
            </a:extLst>
          </p:cNvPr>
          <p:cNvSpPr/>
          <p:nvPr/>
        </p:nvSpPr>
        <p:spPr>
          <a:xfrm>
            <a:off x="2290360" y="1817433"/>
            <a:ext cx="335917" cy="438912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00A471-BBB9-4048-ACA9-037A5300CD5B}"/>
              </a:ext>
            </a:extLst>
          </p:cNvPr>
          <p:cNvSpPr txBox="1"/>
          <p:nvPr/>
        </p:nvSpPr>
        <p:spPr>
          <a:xfrm>
            <a:off x="2742087" y="1681940"/>
            <a:ext cx="3220720" cy="369332"/>
          </a:xfrm>
          <a:prstGeom prst="rect">
            <a:avLst/>
          </a:prstGeom>
          <a:noFill/>
        </p:spPr>
        <p:txBody>
          <a:bodyPr wrap="square" rtlCol="0">
            <a:spAutoFit/>
          </a:bodyPr>
          <a:lstStyle/>
          <a:p>
            <a:r>
              <a:rPr lang="zh-CN" altLang="en-US" dirty="0"/>
              <a:t>使用文本内容生成特征表示</a:t>
            </a:r>
          </a:p>
        </p:txBody>
      </p:sp>
      <p:sp>
        <p:nvSpPr>
          <p:cNvPr id="11" name="左大括号 10">
            <a:extLst>
              <a:ext uri="{FF2B5EF4-FFF2-40B4-BE49-F238E27FC236}">
                <a16:creationId xmlns:a16="http://schemas.microsoft.com/office/drawing/2014/main" id="{01DE46BA-7C20-4A27-B417-89AC6C4D4469}"/>
              </a:ext>
            </a:extLst>
          </p:cNvPr>
          <p:cNvSpPr/>
          <p:nvPr/>
        </p:nvSpPr>
        <p:spPr>
          <a:xfrm>
            <a:off x="5612601" y="1055076"/>
            <a:ext cx="374811" cy="16230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0AC4868-EDFC-4499-B849-D357243F98A8}"/>
              </a:ext>
            </a:extLst>
          </p:cNvPr>
          <p:cNvSpPr txBox="1"/>
          <p:nvPr/>
        </p:nvSpPr>
        <p:spPr>
          <a:xfrm>
            <a:off x="6105046" y="941252"/>
            <a:ext cx="2397760" cy="369332"/>
          </a:xfrm>
          <a:prstGeom prst="rect">
            <a:avLst/>
          </a:prstGeom>
          <a:noFill/>
        </p:spPr>
        <p:txBody>
          <a:bodyPr wrap="square" rtlCol="0">
            <a:spAutoFit/>
          </a:bodyPr>
          <a:lstStyle/>
          <a:p>
            <a:r>
              <a:rPr lang="en-US" altLang="zh-CN"/>
              <a:t>Linear BoW</a:t>
            </a:r>
            <a:endParaRPr lang="zh-CN" altLang="en-US" dirty="0"/>
          </a:p>
        </p:txBody>
      </p:sp>
      <p:sp>
        <p:nvSpPr>
          <p:cNvPr id="14" name="文本框 13">
            <a:extLst>
              <a:ext uri="{FF2B5EF4-FFF2-40B4-BE49-F238E27FC236}">
                <a16:creationId xmlns:a16="http://schemas.microsoft.com/office/drawing/2014/main" id="{4C3CD1C9-9FF6-41F0-B940-08276DFF0A15}"/>
              </a:ext>
            </a:extLst>
          </p:cNvPr>
          <p:cNvSpPr txBox="1"/>
          <p:nvPr/>
        </p:nvSpPr>
        <p:spPr>
          <a:xfrm>
            <a:off x="6105046" y="1306006"/>
            <a:ext cx="6096000" cy="369332"/>
          </a:xfrm>
          <a:prstGeom prst="rect">
            <a:avLst/>
          </a:prstGeom>
          <a:noFill/>
        </p:spPr>
        <p:txBody>
          <a:bodyPr wrap="square">
            <a:spAutoFit/>
          </a:bodyPr>
          <a:lstStyle/>
          <a:p>
            <a:r>
              <a:rPr lang="en-US" altLang="zh-CN" dirty="0"/>
              <a:t>Bias Features</a:t>
            </a:r>
            <a:endParaRPr lang="zh-CN" altLang="en-US" dirty="0"/>
          </a:p>
        </p:txBody>
      </p:sp>
      <p:sp>
        <p:nvSpPr>
          <p:cNvPr id="16" name="文本框 15">
            <a:extLst>
              <a:ext uri="{FF2B5EF4-FFF2-40B4-BE49-F238E27FC236}">
                <a16:creationId xmlns:a16="http://schemas.microsoft.com/office/drawing/2014/main" id="{D7C292D2-B3AA-4376-A6C6-47F7B5AB7EB4}"/>
              </a:ext>
            </a:extLst>
          </p:cNvPr>
          <p:cNvSpPr txBox="1"/>
          <p:nvPr/>
        </p:nvSpPr>
        <p:spPr>
          <a:xfrm>
            <a:off x="5896766" y="1707432"/>
            <a:ext cx="6151880" cy="369332"/>
          </a:xfrm>
          <a:prstGeom prst="rect">
            <a:avLst/>
          </a:prstGeom>
          <a:noFill/>
        </p:spPr>
        <p:txBody>
          <a:bodyPr wrap="square">
            <a:spAutoFit/>
          </a:bodyPr>
          <a:lstStyle/>
          <a:p>
            <a:r>
              <a:rPr lang="en-US" altLang="zh-CN" dirty="0"/>
              <a:t>Averaged Word Embedding (WE)</a:t>
            </a:r>
            <a:endParaRPr lang="zh-CN" altLang="en-US" dirty="0"/>
          </a:p>
        </p:txBody>
      </p:sp>
      <p:sp>
        <p:nvSpPr>
          <p:cNvPr id="18" name="文本框 17">
            <a:extLst>
              <a:ext uri="{FF2B5EF4-FFF2-40B4-BE49-F238E27FC236}">
                <a16:creationId xmlns:a16="http://schemas.microsoft.com/office/drawing/2014/main" id="{287AEFE9-3957-4133-913A-CF763DD661BD}"/>
              </a:ext>
            </a:extLst>
          </p:cNvPr>
          <p:cNvSpPr txBox="1"/>
          <p:nvPr/>
        </p:nvSpPr>
        <p:spPr>
          <a:xfrm>
            <a:off x="6077106" y="2098571"/>
            <a:ext cx="6151880" cy="369332"/>
          </a:xfrm>
          <a:prstGeom prst="rect">
            <a:avLst/>
          </a:prstGeom>
          <a:noFill/>
        </p:spPr>
        <p:txBody>
          <a:bodyPr wrap="square">
            <a:spAutoFit/>
          </a:bodyPr>
          <a:lstStyle/>
          <a:p>
            <a:r>
              <a:rPr lang="en-US" altLang="zh-CN" dirty="0"/>
              <a:t>Skip-Thought Embedding </a:t>
            </a:r>
            <a:endParaRPr lang="zh-CN" altLang="en-US" dirty="0"/>
          </a:p>
        </p:txBody>
      </p:sp>
      <p:sp>
        <p:nvSpPr>
          <p:cNvPr id="20" name="文本框 19">
            <a:extLst>
              <a:ext uri="{FF2B5EF4-FFF2-40B4-BE49-F238E27FC236}">
                <a16:creationId xmlns:a16="http://schemas.microsoft.com/office/drawing/2014/main" id="{8D0EF4CD-9625-4D2F-936C-25C0B6136F8E}"/>
              </a:ext>
            </a:extLst>
          </p:cNvPr>
          <p:cNvSpPr txBox="1"/>
          <p:nvPr/>
        </p:nvSpPr>
        <p:spPr>
          <a:xfrm>
            <a:off x="5896766" y="2448120"/>
            <a:ext cx="6151880" cy="369332"/>
          </a:xfrm>
          <a:prstGeom prst="rect">
            <a:avLst/>
          </a:prstGeom>
          <a:noFill/>
        </p:spPr>
        <p:txBody>
          <a:bodyPr wrap="square">
            <a:spAutoFit/>
          </a:bodyPr>
          <a:lstStyle/>
          <a:p>
            <a:r>
              <a:rPr lang="en-US" altLang="zh-CN" dirty="0"/>
              <a:t>Hierarchical LSTM over tokens and sentences</a:t>
            </a:r>
            <a:endParaRPr lang="zh-CN" altLang="en-US" dirty="0"/>
          </a:p>
        </p:txBody>
      </p:sp>
      <p:sp>
        <p:nvSpPr>
          <p:cNvPr id="21" name="文本框 20">
            <a:extLst>
              <a:ext uri="{FF2B5EF4-FFF2-40B4-BE49-F238E27FC236}">
                <a16:creationId xmlns:a16="http://schemas.microsoft.com/office/drawing/2014/main" id="{7D3CD224-0D89-45F9-BE14-13FB0B76503C}"/>
              </a:ext>
            </a:extLst>
          </p:cNvPr>
          <p:cNvSpPr txBox="1"/>
          <p:nvPr/>
        </p:nvSpPr>
        <p:spPr>
          <a:xfrm>
            <a:off x="2622310" y="3897129"/>
            <a:ext cx="2955765" cy="369332"/>
          </a:xfrm>
          <a:prstGeom prst="rect">
            <a:avLst/>
          </a:prstGeom>
          <a:noFill/>
        </p:spPr>
        <p:txBody>
          <a:bodyPr wrap="square" rtlCol="0">
            <a:spAutoFit/>
          </a:bodyPr>
          <a:lstStyle/>
          <a:p>
            <a:r>
              <a:rPr lang="zh-CN" altLang="en-US" dirty="0"/>
              <a:t>基于图的文章特征表示方法</a:t>
            </a:r>
          </a:p>
        </p:txBody>
      </p:sp>
      <p:sp>
        <p:nvSpPr>
          <p:cNvPr id="22" name="左大括号 21">
            <a:extLst>
              <a:ext uri="{FF2B5EF4-FFF2-40B4-BE49-F238E27FC236}">
                <a16:creationId xmlns:a16="http://schemas.microsoft.com/office/drawing/2014/main" id="{F5FC0376-1B88-4B02-BDC6-2D18A05F64E1}"/>
              </a:ext>
            </a:extLst>
          </p:cNvPr>
          <p:cNvSpPr/>
          <p:nvPr/>
        </p:nvSpPr>
        <p:spPr>
          <a:xfrm>
            <a:off x="5476234" y="3366931"/>
            <a:ext cx="374811" cy="1336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E967966-B878-4AD3-BCD9-1C17A794AE99}"/>
              </a:ext>
            </a:extLst>
          </p:cNvPr>
          <p:cNvSpPr txBox="1"/>
          <p:nvPr/>
        </p:nvSpPr>
        <p:spPr>
          <a:xfrm>
            <a:off x="5898987" y="3188327"/>
            <a:ext cx="3878267" cy="369332"/>
          </a:xfrm>
          <a:prstGeom prst="rect">
            <a:avLst/>
          </a:prstGeom>
          <a:noFill/>
        </p:spPr>
        <p:txBody>
          <a:bodyPr wrap="square" rtlCol="0">
            <a:spAutoFit/>
          </a:bodyPr>
          <a:lstStyle/>
          <a:p>
            <a:r>
              <a:rPr lang="zh-CN" altLang="en-US" dirty="0"/>
              <a:t>直接观察到的图表关系（</a:t>
            </a:r>
            <a:r>
              <a:rPr lang="en-US" altLang="zh-CN" dirty="0"/>
              <a:t>DOR</a:t>
            </a:r>
            <a:r>
              <a:rPr lang="zh-CN" altLang="en-US" dirty="0"/>
              <a:t>）</a:t>
            </a:r>
          </a:p>
        </p:txBody>
      </p:sp>
      <p:sp>
        <p:nvSpPr>
          <p:cNvPr id="24" name="文本框 23">
            <a:extLst>
              <a:ext uri="{FF2B5EF4-FFF2-40B4-BE49-F238E27FC236}">
                <a16:creationId xmlns:a16="http://schemas.microsoft.com/office/drawing/2014/main" id="{384D0D88-8281-48FE-8975-14EC41F08B46}"/>
              </a:ext>
            </a:extLst>
          </p:cNvPr>
          <p:cNvSpPr txBox="1"/>
          <p:nvPr/>
        </p:nvSpPr>
        <p:spPr>
          <a:xfrm>
            <a:off x="6060120" y="4518372"/>
            <a:ext cx="1778000" cy="369332"/>
          </a:xfrm>
          <a:prstGeom prst="rect">
            <a:avLst/>
          </a:prstGeom>
          <a:noFill/>
        </p:spPr>
        <p:txBody>
          <a:bodyPr wrap="square" rtlCol="0">
            <a:spAutoFit/>
          </a:bodyPr>
          <a:lstStyle/>
          <a:p>
            <a:r>
              <a:rPr lang="zh-CN" altLang="en-US" dirty="0"/>
              <a:t>图卷积网络</a:t>
            </a:r>
          </a:p>
        </p:txBody>
      </p:sp>
      <p:sp>
        <p:nvSpPr>
          <p:cNvPr id="25" name="文本框 24">
            <a:extLst>
              <a:ext uri="{FF2B5EF4-FFF2-40B4-BE49-F238E27FC236}">
                <a16:creationId xmlns:a16="http://schemas.microsoft.com/office/drawing/2014/main" id="{DAB144AA-488A-4743-AF2C-A516897784C4}"/>
              </a:ext>
            </a:extLst>
          </p:cNvPr>
          <p:cNvSpPr txBox="1"/>
          <p:nvPr/>
        </p:nvSpPr>
        <p:spPr>
          <a:xfrm>
            <a:off x="2946400" y="5940696"/>
            <a:ext cx="1564640" cy="369332"/>
          </a:xfrm>
          <a:prstGeom prst="rect">
            <a:avLst/>
          </a:prstGeom>
          <a:noFill/>
        </p:spPr>
        <p:txBody>
          <a:bodyPr wrap="square" rtlCol="0">
            <a:spAutoFit/>
          </a:bodyPr>
          <a:lstStyle/>
          <a:p>
            <a:r>
              <a:rPr lang="zh-CN" altLang="en-US" dirty="0"/>
              <a:t>联合模型</a:t>
            </a:r>
          </a:p>
        </p:txBody>
      </p:sp>
    </p:spTree>
    <p:extLst>
      <p:ext uri="{BB962C8B-B14F-4D97-AF65-F5344CB8AC3E}">
        <p14:creationId xmlns:p14="http://schemas.microsoft.com/office/powerpoint/2010/main" val="1902923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A8999-15F7-4AED-BF58-81A1655F8D4A}"/>
              </a:ext>
            </a:extLst>
          </p:cNvPr>
          <p:cNvSpPr>
            <a:spLocks noGrp="1"/>
          </p:cNvSpPr>
          <p:nvPr>
            <p:ph type="title"/>
          </p:nvPr>
        </p:nvSpPr>
        <p:spPr/>
        <p:txBody>
          <a:bodyPr/>
          <a:lstStyle/>
          <a:p>
            <a:r>
              <a:rPr lang="en-US" altLang="zh-CN" sz="2800" dirty="0"/>
              <a:t>Model——DOR</a:t>
            </a:r>
            <a:endParaRPr lang="zh-CN" altLang="en-US" dirty="0"/>
          </a:p>
        </p:txBody>
      </p:sp>
      <p:sp>
        <p:nvSpPr>
          <p:cNvPr id="3" name="页脚占位符 2">
            <a:extLst>
              <a:ext uri="{FF2B5EF4-FFF2-40B4-BE49-F238E27FC236}">
                <a16:creationId xmlns:a16="http://schemas.microsoft.com/office/drawing/2014/main" id="{8EB0AD56-4342-4BE7-9010-8F116A6A821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4BE8ADB-F4A3-4186-A25A-184696B4E816}"/>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8" name="文本框 7">
            <a:extLst>
              <a:ext uri="{FF2B5EF4-FFF2-40B4-BE49-F238E27FC236}">
                <a16:creationId xmlns:a16="http://schemas.microsoft.com/office/drawing/2014/main" id="{789B2B1D-2F7B-4D41-973F-7C651A2D8B32}"/>
              </a:ext>
            </a:extLst>
          </p:cNvPr>
          <p:cNvSpPr txBox="1"/>
          <p:nvPr/>
        </p:nvSpPr>
        <p:spPr>
          <a:xfrm>
            <a:off x="669924" y="1337548"/>
            <a:ext cx="8504556" cy="369332"/>
          </a:xfrm>
          <a:prstGeom prst="rect">
            <a:avLst/>
          </a:prstGeom>
          <a:noFill/>
        </p:spPr>
        <p:txBody>
          <a:bodyPr wrap="square" rtlCol="0">
            <a:spAutoFit/>
          </a:bodyPr>
          <a:lstStyle/>
          <a:p>
            <a:r>
              <a:rPr lang="zh-CN" altLang="en-US" dirty="0"/>
              <a:t>与一阶图的嵌入方法类似，目的为保留两个顶点之间的局部成对接近性</a:t>
            </a:r>
          </a:p>
        </p:txBody>
      </p:sp>
      <p:sp>
        <p:nvSpPr>
          <p:cNvPr id="10" name="左大括号 9">
            <a:extLst>
              <a:ext uri="{FF2B5EF4-FFF2-40B4-BE49-F238E27FC236}">
                <a16:creationId xmlns:a16="http://schemas.microsoft.com/office/drawing/2014/main" id="{F01AF74E-4612-444A-AF99-D93ECF933DB2}"/>
              </a:ext>
            </a:extLst>
          </p:cNvPr>
          <p:cNvSpPr/>
          <p:nvPr/>
        </p:nvSpPr>
        <p:spPr>
          <a:xfrm>
            <a:off x="2611120" y="2623820"/>
            <a:ext cx="457200" cy="208839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73EE072-9017-4D94-9D9A-466C1CB20816}"/>
              </a:ext>
            </a:extLst>
          </p:cNvPr>
          <p:cNvSpPr txBox="1"/>
          <p:nvPr/>
        </p:nvSpPr>
        <p:spPr>
          <a:xfrm>
            <a:off x="975360" y="3236309"/>
            <a:ext cx="1351280" cy="646331"/>
          </a:xfrm>
          <a:prstGeom prst="rect">
            <a:avLst/>
          </a:prstGeom>
          <a:noFill/>
        </p:spPr>
        <p:txBody>
          <a:bodyPr wrap="square" rtlCol="0">
            <a:spAutoFit/>
          </a:bodyPr>
          <a:lstStyle/>
          <a:p>
            <a:r>
              <a:rPr lang="en-US" altLang="zh-CN" dirty="0"/>
              <a:t>2</a:t>
            </a:r>
            <a:r>
              <a:rPr lang="zh-CN" altLang="en-US" dirty="0"/>
              <a:t>个视角定义损失函数</a:t>
            </a:r>
          </a:p>
        </p:txBody>
      </p:sp>
      <p:sp>
        <p:nvSpPr>
          <p:cNvPr id="13" name="文本框 12">
            <a:extLst>
              <a:ext uri="{FF2B5EF4-FFF2-40B4-BE49-F238E27FC236}">
                <a16:creationId xmlns:a16="http://schemas.microsoft.com/office/drawing/2014/main" id="{36E131EA-6ED0-484A-884B-1006DF881ECD}"/>
              </a:ext>
            </a:extLst>
          </p:cNvPr>
          <p:cNvSpPr txBox="1"/>
          <p:nvPr/>
        </p:nvSpPr>
        <p:spPr>
          <a:xfrm>
            <a:off x="3291840" y="2428240"/>
            <a:ext cx="2804160" cy="369332"/>
          </a:xfrm>
          <a:prstGeom prst="rect">
            <a:avLst/>
          </a:prstGeom>
          <a:noFill/>
        </p:spPr>
        <p:txBody>
          <a:bodyPr wrap="square" rtlCol="0">
            <a:spAutoFit/>
          </a:bodyPr>
          <a:lstStyle/>
          <a:p>
            <a:r>
              <a:rPr lang="zh-CN" altLang="en-US" dirty="0"/>
              <a:t>推特用户 与 政治用户</a:t>
            </a:r>
          </a:p>
        </p:txBody>
      </p:sp>
      <p:sp>
        <p:nvSpPr>
          <p:cNvPr id="14" name="文本框 13">
            <a:extLst>
              <a:ext uri="{FF2B5EF4-FFF2-40B4-BE49-F238E27FC236}">
                <a16:creationId xmlns:a16="http://schemas.microsoft.com/office/drawing/2014/main" id="{DF36A492-32EA-4BDD-96B0-0B73D67535D8}"/>
              </a:ext>
            </a:extLst>
          </p:cNvPr>
          <p:cNvSpPr txBox="1"/>
          <p:nvPr/>
        </p:nvSpPr>
        <p:spPr>
          <a:xfrm>
            <a:off x="3402805" y="4523657"/>
            <a:ext cx="2692400" cy="369332"/>
          </a:xfrm>
          <a:prstGeom prst="rect">
            <a:avLst/>
          </a:prstGeom>
          <a:noFill/>
        </p:spPr>
        <p:txBody>
          <a:bodyPr wrap="square" rtlCol="0">
            <a:spAutoFit/>
          </a:bodyPr>
          <a:lstStyle/>
          <a:p>
            <a:r>
              <a:rPr lang="zh-CN" altLang="en-US" dirty="0"/>
              <a:t>新闻文章 与 推特用户</a:t>
            </a:r>
          </a:p>
        </p:txBody>
      </p:sp>
      <p:pic>
        <p:nvPicPr>
          <p:cNvPr id="16" name="图片 15">
            <a:extLst>
              <a:ext uri="{FF2B5EF4-FFF2-40B4-BE49-F238E27FC236}">
                <a16:creationId xmlns:a16="http://schemas.microsoft.com/office/drawing/2014/main" id="{001855A2-58FF-4B03-BBA0-D963B526326D}"/>
              </a:ext>
            </a:extLst>
          </p:cNvPr>
          <p:cNvPicPr>
            <a:picLocks noChangeAspect="1"/>
          </p:cNvPicPr>
          <p:nvPr/>
        </p:nvPicPr>
        <p:blipFill rotWithShape="1">
          <a:blip r:embed="rId2"/>
          <a:srcRect t="1" r="16384" b="1369"/>
          <a:stretch/>
        </p:blipFill>
        <p:spPr>
          <a:xfrm>
            <a:off x="5680710" y="2348425"/>
            <a:ext cx="2819400" cy="685800"/>
          </a:xfrm>
          <a:prstGeom prst="rect">
            <a:avLst/>
          </a:prstGeom>
        </p:spPr>
      </p:pic>
      <p:pic>
        <p:nvPicPr>
          <p:cNvPr id="18" name="图片 17">
            <a:extLst>
              <a:ext uri="{FF2B5EF4-FFF2-40B4-BE49-F238E27FC236}">
                <a16:creationId xmlns:a16="http://schemas.microsoft.com/office/drawing/2014/main" id="{568B9E0E-5B9F-4968-99C3-F5041C463A0C}"/>
              </a:ext>
            </a:extLst>
          </p:cNvPr>
          <p:cNvPicPr>
            <a:picLocks noChangeAspect="1"/>
          </p:cNvPicPr>
          <p:nvPr/>
        </p:nvPicPr>
        <p:blipFill>
          <a:blip r:embed="rId3"/>
          <a:stretch>
            <a:fillRect/>
          </a:stretch>
        </p:blipFill>
        <p:spPr>
          <a:xfrm>
            <a:off x="5887691" y="4523657"/>
            <a:ext cx="2819400" cy="685800"/>
          </a:xfrm>
          <a:prstGeom prst="rect">
            <a:avLst/>
          </a:prstGeom>
        </p:spPr>
      </p:pic>
      <p:sp>
        <p:nvSpPr>
          <p:cNvPr id="19" name="文本框 18">
            <a:extLst>
              <a:ext uri="{FF2B5EF4-FFF2-40B4-BE49-F238E27FC236}">
                <a16:creationId xmlns:a16="http://schemas.microsoft.com/office/drawing/2014/main" id="{451D3A2A-F80D-40E5-A3A8-B8782B5F76AD}"/>
              </a:ext>
            </a:extLst>
          </p:cNvPr>
          <p:cNvSpPr txBox="1"/>
          <p:nvPr/>
        </p:nvSpPr>
        <p:spPr>
          <a:xfrm>
            <a:off x="669924" y="1776452"/>
            <a:ext cx="3302000" cy="369332"/>
          </a:xfrm>
          <a:prstGeom prst="rect">
            <a:avLst/>
          </a:prstGeom>
          <a:noFill/>
        </p:spPr>
        <p:txBody>
          <a:bodyPr wrap="square" rtlCol="0">
            <a:spAutoFit/>
          </a:bodyPr>
          <a:lstStyle/>
          <a:p>
            <a:r>
              <a:rPr lang="zh-CN" altLang="en-US" dirty="0"/>
              <a:t>计算量较大，采用负抽样方法</a:t>
            </a:r>
          </a:p>
        </p:txBody>
      </p:sp>
      <p:pic>
        <p:nvPicPr>
          <p:cNvPr id="21" name="图片 20">
            <a:extLst>
              <a:ext uri="{FF2B5EF4-FFF2-40B4-BE49-F238E27FC236}">
                <a16:creationId xmlns:a16="http://schemas.microsoft.com/office/drawing/2014/main" id="{8B4FD276-B958-4C00-BDE8-1D68ADC39F01}"/>
              </a:ext>
            </a:extLst>
          </p:cNvPr>
          <p:cNvPicPr>
            <a:picLocks noChangeAspect="1"/>
          </p:cNvPicPr>
          <p:nvPr/>
        </p:nvPicPr>
        <p:blipFill>
          <a:blip r:embed="rId4"/>
          <a:stretch>
            <a:fillRect/>
          </a:stretch>
        </p:blipFill>
        <p:spPr>
          <a:xfrm>
            <a:off x="4942523" y="5477604"/>
            <a:ext cx="3942880" cy="628575"/>
          </a:xfrm>
          <a:prstGeom prst="rect">
            <a:avLst/>
          </a:prstGeom>
        </p:spPr>
      </p:pic>
      <p:sp>
        <p:nvSpPr>
          <p:cNvPr id="22" name="文本框 21">
            <a:extLst>
              <a:ext uri="{FF2B5EF4-FFF2-40B4-BE49-F238E27FC236}">
                <a16:creationId xmlns:a16="http://schemas.microsoft.com/office/drawing/2014/main" id="{DA64B678-DA48-4123-B223-80158CDB0DDC}"/>
              </a:ext>
            </a:extLst>
          </p:cNvPr>
          <p:cNvSpPr txBox="1"/>
          <p:nvPr/>
        </p:nvSpPr>
        <p:spPr>
          <a:xfrm>
            <a:off x="1300479" y="5666685"/>
            <a:ext cx="4140201" cy="369332"/>
          </a:xfrm>
          <a:prstGeom prst="rect">
            <a:avLst/>
          </a:prstGeom>
          <a:noFill/>
        </p:spPr>
        <p:txBody>
          <a:bodyPr wrap="square" rtlCol="0">
            <a:spAutoFit/>
          </a:bodyPr>
          <a:lstStyle/>
          <a:p>
            <a:r>
              <a:rPr lang="en-US" altLang="zh-CN" dirty="0"/>
              <a:t>DOR</a:t>
            </a:r>
            <a:r>
              <a:rPr lang="zh-CN" altLang="en-US" dirty="0"/>
              <a:t>模型中要优化的最终损失函数</a:t>
            </a:r>
          </a:p>
        </p:txBody>
      </p:sp>
      <p:pic>
        <p:nvPicPr>
          <p:cNvPr id="24" name="图片 23">
            <a:extLst>
              <a:ext uri="{FF2B5EF4-FFF2-40B4-BE49-F238E27FC236}">
                <a16:creationId xmlns:a16="http://schemas.microsoft.com/office/drawing/2014/main" id="{F139C901-FE6B-482E-894C-079212473C66}"/>
              </a:ext>
            </a:extLst>
          </p:cNvPr>
          <p:cNvPicPr>
            <a:picLocks noChangeAspect="1"/>
          </p:cNvPicPr>
          <p:nvPr/>
        </p:nvPicPr>
        <p:blipFill>
          <a:blip r:embed="rId5"/>
          <a:stretch>
            <a:fillRect/>
          </a:stretch>
        </p:blipFill>
        <p:spPr>
          <a:xfrm>
            <a:off x="7943423" y="6191827"/>
            <a:ext cx="2462113" cy="673493"/>
          </a:xfrm>
          <a:prstGeom prst="rect">
            <a:avLst/>
          </a:prstGeom>
        </p:spPr>
      </p:pic>
      <p:pic>
        <p:nvPicPr>
          <p:cNvPr id="26" name="图片 25">
            <a:extLst>
              <a:ext uri="{FF2B5EF4-FFF2-40B4-BE49-F238E27FC236}">
                <a16:creationId xmlns:a16="http://schemas.microsoft.com/office/drawing/2014/main" id="{AEE5E75F-23EC-4999-8ACB-97D271FC740F}"/>
              </a:ext>
            </a:extLst>
          </p:cNvPr>
          <p:cNvPicPr>
            <a:picLocks noChangeAspect="1"/>
          </p:cNvPicPr>
          <p:nvPr/>
        </p:nvPicPr>
        <p:blipFill>
          <a:blip r:embed="rId6"/>
          <a:stretch>
            <a:fillRect/>
          </a:stretch>
        </p:blipFill>
        <p:spPr>
          <a:xfrm>
            <a:off x="3971924" y="6270501"/>
            <a:ext cx="3527736" cy="557011"/>
          </a:xfrm>
          <a:prstGeom prst="rect">
            <a:avLst/>
          </a:prstGeom>
        </p:spPr>
      </p:pic>
      <p:pic>
        <p:nvPicPr>
          <p:cNvPr id="28" name="图片 27">
            <a:extLst>
              <a:ext uri="{FF2B5EF4-FFF2-40B4-BE49-F238E27FC236}">
                <a16:creationId xmlns:a16="http://schemas.microsoft.com/office/drawing/2014/main" id="{0ACABA98-750B-41F6-92A4-8306B21EE170}"/>
              </a:ext>
            </a:extLst>
          </p:cNvPr>
          <p:cNvPicPr>
            <a:picLocks noChangeAspect="1"/>
          </p:cNvPicPr>
          <p:nvPr/>
        </p:nvPicPr>
        <p:blipFill>
          <a:blip r:embed="rId7"/>
          <a:stretch>
            <a:fillRect/>
          </a:stretch>
        </p:blipFill>
        <p:spPr>
          <a:xfrm>
            <a:off x="8885403" y="3380740"/>
            <a:ext cx="2857500" cy="752475"/>
          </a:xfrm>
          <a:prstGeom prst="rect">
            <a:avLst/>
          </a:prstGeom>
        </p:spPr>
      </p:pic>
    </p:spTree>
    <p:extLst>
      <p:ext uri="{BB962C8B-B14F-4D97-AF65-F5344CB8AC3E}">
        <p14:creationId xmlns:p14="http://schemas.microsoft.com/office/powerpoint/2010/main" val="3564539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DE8D66-036B-42AC-BC76-2F35F5CF29F5}"/>
              </a:ext>
            </a:extLst>
          </p:cNvPr>
          <p:cNvSpPr>
            <a:spLocks noGrp="1"/>
          </p:cNvSpPr>
          <p:nvPr>
            <p:ph type="title" idx="4294967295"/>
          </p:nvPr>
        </p:nvSpPr>
        <p:spPr>
          <a:xfrm>
            <a:off x="414176" y="-213855"/>
            <a:ext cx="10850563" cy="1028700"/>
          </a:xfrm>
        </p:spPr>
        <p:txBody>
          <a:bodyPr/>
          <a:lstStyle/>
          <a:p>
            <a:r>
              <a:rPr lang="en-US" altLang="zh-CN" dirty="0"/>
              <a:t>Model——</a:t>
            </a:r>
            <a:r>
              <a:rPr lang="zh-CN" altLang="en-US" dirty="0"/>
              <a:t>图卷积网络</a:t>
            </a:r>
          </a:p>
        </p:txBody>
      </p:sp>
      <p:sp>
        <p:nvSpPr>
          <p:cNvPr id="4" name="灯片编号占位符 3">
            <a:extLst>
              <a:ext uri="{FF2B5EF4-FFF2-40B4-BE49-F238E27FC236}">
                <a16:creationId xmlns:a16="http://schemas.microsoft.com/office/drawing/2014/main" id="{3379B047-23F7-4085-9C46-F9F7D4D47136}"/>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16</a:t>
            </a:fld>
            <a:endParaRPr lang="zh-CN" altLang="en-US"/>
          </a:p>
        </p:txBody>
      </p:sp>
      <p:pic>
        <p:nvPicPr>
          <p:cNvPr id="8" name="图片 7">
            <a:extLst>
              <a:ext uri="{FF2B5EF4-FFF2-40B4-BE49-F238E27FC236}">
                <a16:creationId xmlns:a16="http://schemas.microsoft.com/office/drawing/2014/main" id="{769FD1A1-0D14-4893-A418-527AD9B7FD14}"/>
              </a:ext>
            </a:extLst>
          </p:cNvPr>
          <p:cNvPicPr>
            <a:picLocks noChangeAspect="1"/>
          </p:cNvPicPr>
          <p:nvPr/>
        </p:nvPicPr>
        <p:blipFill>
          <a:blip r:embed="rId2"/>
          <a:stretch>
            <a:fillRect/>
          </a:stretch>
        </p:blipFill>
        <p:spPr>
          <a:xfrm>
            <a:off x="669925" y="1319932"/>
            <a:ext cx="4826635" cy="1339972"/>
          </a:xfrm>
          <a:prstGeom prst="rect">
            <a:avLst/>
          </a:prstGeom>
        </p:spPr>
      </p:pic>
      <p:pic>
        <p:nvPicPr>
          <p:cNvPr id="10" name="图片 9">
            <a:extLst>
              <a:ext uri="{FF2B5EF4-FFF2-40B4-BE49-F238E27FC236}">
                <a16:creationId xmlns:a16="http://schemas.microsoft.com/office/drawing/2014/main" id="{0F06542C-CD13-4BCD-A4A3-893EEDAF0567}"/>
              </a:ext>
            </a:extLst>
          </p:cNvPr>
          <p:cNvPicPr>
            <a:picLocks noChangeAspect="1"/>
          </p:cNvPicPr>
          <p:nvPr/>
        </p:nvPicPr>
        <p:blipFill>
          <a:blip r:embed="rId3"/>
          <a:stretch>
            <a:fillRect/>
          </a:stretch>
        </p:blipFill>
        <p:spPr>
          <a:xfrm>
            <a:off x="2031365" y="4288601"/>
            <a:ext cx="3465195" cy="935053"/>
          </a:xfrm>
          <a:prstGeom prst="rect">
            <a:avLst/>
          </a:prstGeom>
        </p:spPr>
      </p:pic>
      <p:cxnSp>
        <p:nvCxnSpPr>
          <p:cNvPr id="12" name="连接符: 曲线 11">
            <a:extLst>
              <a:ext uri="{FF2B5EF4-FFF2-40B4-BE49-F238E27FC236}">
                <a16:creationId xmlns:a16="http://schemas.microsoft.com/office/drawing/2014/main" id="{78B6C675-6BAB-4337-A9E9-BDAC6782F2B9}"/>
              </a:ext>
            </a:extLst>
          </p:cNvPr>
          <p:cNvCxnSpPr/>
          <p:nvPr/>
        </p:nvCxnSpPr>
        <p:spPr>
          <a:xfrm flipV="1">
            <a:off x="3627120" y="1205950"/>
            <a:ext cx="690880" cy="5283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AF7F0FC-B299-4B99-9E51-4A85648ED12F}"/>
              </a:ext>
            </a:extLst>
          </p:cNvPr>
          <p:cNvSpPr txBox="1"/>
          <p:nvPr/>
        </p:nvSpPr>
        <p:spPr>
          <a:xfrm>
            <a:off x="7802880" y="2144400"/>
            <a:ext cx="3525520" cy="369332"/>
          </a:xfrm>
          <a:prstGeom prst="rect">
            <a:avLst/>
          </a:prstGeom>
          <a:noFill/>
        </p:spPr>
        <p:txBody>
          <a:bodyPr wrap="square" rtlCol="0">
            <a:spAutoFit/>
          </a:bodyPr>
          <a:lstStyle/>
          <a:p>
            <a:r>
              <a:rPr lang="zh-CN" altLang="en-US" dirty="0"/>
              <a:t>特定层的可训练权重矩阵</a:t>
            </a:r>
          </a:p>
        </p:txBody>
      </p:sp>
      <p:sp>
        <p:nvSpPr>
          <p:cNvPr id="14" name="文本框 13">
            <a:extLst>
              <a:ext uri="{FF2B5EF4-FFF2-40B4-BE49-F238E27FC236}">
                <a16:creationId xmlns:a16="http://schemas.microsoft.com/office/drawing/2014/main" id="{5D275EAF-6883-459A-A40F-F6F0D72033CC}"/>
              </a:ext>
            </a:extLst>
          </p:cNvPr>
          <p:cNvSpPr txBox="1"/>
          <p:nvPr/>
        </p:nvSpPr>
        <p:spPr>
          <a:xfrm>
            <a:off x="669925" y="3108727"/>
            <a:ext cx="4968875" cy="369332"/>
          </a:xfrm>
          <a:prstGeom prst="rect">
            <a:avLst/>
          </a:prstGeom>
          <a:noFill/>
        </p:spPr>
        <p:txBody>
          <a:bodyPr wrap="square" rtlCol="0">
            <a:spAutoFit/>
          </a:bodyPr>
          <a:lstStyle/>
          <a:p>
            <a:r>
              <a:rPr lang="en-US" altLang="zh-CN" dirty="0" err="1"/>
              <a:t>Kipf</a:t>
            </a:r>
            <a:r>
              <a:rPr lang="en-US" altLang="zh-CN" dirty="0"/>
              <a:t> and Welling</a:t>
            </a:r>
            <a:r>
              <a:rPr lang="zh-CN" altLang="en-US" dirty="0"/>
              <a:t>使用了一个简单的线性变换：</a:t>
            </a:r>
          </a:p>
        </p:txBody>
      </p:sp>
      <p:pic>
        <p:nvPicPr>
          <p:cNvPr id="16" name="图片 15">
            <a:extLst>
              <a:ext uri="{FF2B5EF4-FFF2-40B4-BE49-F238E27FC236}">
                <a16:creationId xmlns:a16="http://schemas.microsoft.com/office/drawing/2014/main" id="{8A46445A-43EB-48FF-BCA1-75267DB146C8}"/>
              </a:ext>
            </a:extLst>
          </p:cNvPr>
          <p:cNvPicPr>
            <a:picLocks noChangeAspect="1"/>
          </p:cNvPicPr>
          <p:nvPr/>
        </p:nvPicPr>
        <p:blipFill rotWithShape="1">
          <a:blip r:embed="rId4"/>
          <a:srcRect t="15238" r="255" b="-838"/>
          <a:stretch/>
        </p:blipFill>
        <p:spPr>
          <a:xfrm>
            <a:off x="5457030" y="3078321"/>
            <a:ext cx="2880678" cy="430144"/>
          </a:xfrm>
          <a:prstGeom prst="rect">
            <a:avLst/>
          </a:prstGeom>
        </p:spPr>
      </p:pic>
      <p:cxnSp>
        <p:nvCxnSpPr>
          <p:cNvPr id="17" name="连接符: 曲线 16">
            <a:extLst>
              <a:ext uri="{FF2B5EF4-FFF2-40B4-BE49-F238E27FC236}">
                <a16:creationId xmlns:a16="http://schemas.microsoft.com/office/drawing/2014/main" id="{81E45F40-916C-4D6C-8266-2BE659699B32}"/>
              </a:ext>
            </a:extLst>
          </p:cNvPr>
          <p:cNvCxnSpPr/>
          <p:nvPr/>
        </p:nvCxnSpPr>
        <p:spPr>
          <a:xfrm flipV="1">
            <a:off x="7626508" y="2577513"/>
            <a:ext cx="690880" cy="5283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E2F52B39-D88F-4C21-8C8F-332436205393}"/>
              </a:ext>
            </a:extLst>
          </p:cNvPr>
          <p:cNvSpPr txBox="1"/>
          <p:nvPr/>
        </p:nvSpPr>
        <p:spPr>
          <a:xfrm>
            <a:off x="4358644" y="1028700"/>
            <a:ext cx="3525520" cy="369332"/>
          </a:xfrm>
          <a:prstGeom prst="rect">
            <a:avLst/>
          </a:prstGeom>
          <a:noFill/>
        </p:spPr>
        <p:txBody>
          <a:bodyPr wrap="square" rtlCol="0">
            <a:spAutoFit/>
          </a:bodyPr>
          <a:lstStyle/>
          <a:p>
            <a:r>
              <a:rPr lang="zh-CN" altLang="en-US" dirty="0"/>
              <a:t>一个特定层的神经网络函数</a:t>
            </a:r>
          </a:p>
        </p:txBody>
      </p:sp>
      <p:sp>
        <p:nvSpPr>
          <p:cNvPr id="20" name="箭头: 下 19">
            <a:extLst>
              <a:ext uri="{FF2B5EF4-FFF2-40B4-BE49-F238E27FC236}">
                <a16:creationId xmlns:a16="http://schemas.microsoft.com/office/drawing/2014/main" id="{1BE237DB-27F8-4F1D-9882-5C1DF93B7D9A}"/>
              </a:ext>
            </a:extLst>
          </p:cNvPr>
          <p:cNvSpPr/>
          <p:nvPr/>
        </p:nvSpPr>
        <p:spPr>
          <a:xfrm>
            <a:off x="3454400" y="2513732"/>
            <a:ext cx="243840" cy="5283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下 21">
            <a:extLst>
              <a:ext uri="{FF2B5EF4-FFF2-40B4-BE49-F238E27FC236}">
                <a16:creationId xmlns:a16="http://schemas.microsoft.com/office/drawing/2014/main" id="{6E923F1E-6C3F-42D6-90CE-0EEC4C44EE99}"/>
              </a:ext>
            </a:extLst>
          </p:cNvPr>
          <p:cNvSpPr/>
          <p:nvPr/>
        </p:nvSpPr>
        <p:spPr>
          <a:xfrm>
            <a:off x="3454400" y="3872116"/>
            <a:ext cx="243840" cy="5283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3838D632-D77A-4F15-A4EC-03C933401B20}"/>
              </a:ext>
            </a:extLst>
          </p:cNvPr>
          <p:cNvSpPr txBox="1"/>
          <p:nvPr/>
        </p:nvSpPr>
        <p:spPr>
          <a:xfrm>
            <a:off x="951229" y="4528190"/>
            <a:ext cx="1747520" cy="369332"/>
          </a:xfrm>
          <a:prstGeom prst="rect">
            <a:avLst/>
          </a:prstGeom>
          <a:noFill/>
        </p:spPr>
        <p:txBody>
          <a:bodyPr wrap="square" rtlCol="0">
            <a:spAutoFit/>
          </a:bodyPr>
          <a:lstStyle/>
          <a:p>
            <a:r>
              <a:rPr lang="zh-CN" altLang="en-US" dirty="0"/>
              <a:t>一层</a:t>
            </a:r>
            <a:r>
              <a:rPr lang="en-US" altLang="zh-CN" dirty="0"/>
              <a:t>GCN</a:t>
            </a:r>
            <a:r>
              <a:rPr lang="zh-CN" altLang="en-US" dirty="0"/>
              <a:t>：</a:t>
            </a:r>
          </a:p>
        </p:txBody>
      </p:sp>
      <p:sp>
        <p:nvSpPr>
          <p:cNvPr id="24" name="文本框 23">
            <a:extLst>
              <a:ext uri="{FF2B5EF4-FFF2-40B4-BE49-F238E27FC236}">
                <a16:creationId xmlns:a16="http://schemas.microsoft.com/office/drawing/2014/main" id="{8D6348E3-77C5-498C-BE9A-5ED170161C7C}"/>
              </a:ext>
            </a:extLst>
          </p:cNvPr>
          <p:cNvSpPr txBox="1"/>
          <p:nvPr/>
        </p:nvSpPr>
        <p:spPr>
          <a:xfrm>
            <a:off x="4615496" y="3729070"/>
            <a:ext cx="3525520" cy="369332"/>
          </a:xfrm>
          <a:prstGeom prst="rect">
            <a:avLst/>
          </a:prstGeom>
          <a:noFill/>
        </p:spPr>
        <p:txBody>
          <a:bodyPr wrap="square" rtlCol="0">
            <a:spAutoFit/>
          </a:bodyPr>
          <a:lstStyle/>
          <a:p>
            <a:r>
              <a:rPr lang="zh-CN" altLang="en-US" dirty="0"/>
              <a:t>归一化邻接矩阵</a:t>
            </a:r>
          </a:p>
        </p:txBody>
      </p:sp>
      <p:cxnSp>
        <p:nvCxnSpPr>
          <p:cNvPr id="25" name="连接符: 曲线 24">
            <a:extLst>
              <a:ext uri="{FF2B5EF4-FFF2-40B4-BE49-F238E27FC236}">
                <a16:creationId xmlns:a16="http://schemas.microsoft.com/office/drawing/2014/main" id="{499C5DCE-9F5E-4936-BEFC-914D547BB477}"/>
              </a:ext>
            </a:extLst>
          </p:cNvPr>
          <p:cNvCxnSpPr/>
          <p:nvPr/>
        </p:nvCxnSpPr>
        <p:spPr>
          <a:xfrm flipV="1">
            <a:off x="3924616" y="3928250"/>
            <a:ext cx="690880" cy="52832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图片 26">
            <a:extLst>
              <a:ext uri="{FF2B5EF4-FFF2-40B4-BE49-F238E27FC236}">
                <a16:creationId xmlns:a16="http://schemas.microsoft.com/office/drawing/2014/main" id="{933BF78F-429F-41D9-B05A-FB2322F8F727}"/>
              </a:ext>
            </a:extLst>
          </p:cNvPr>
          <p:cNvPicPr>
            <a:picLocks noChangeAspect="1"/>
          </p:cNvPicPr>
          <p:nvPr/>
        </p:nvPicPr>
        <p:blipFill>
          <a:blip r:embed="rId5"/>
          <a:stretch>
            <a:fillRect/>
          </a:stretch>
        </p:blipFill>
        <p:spPr>
          <a:xfrm>
            <a:off x="5839458" y="4417007"/>
            <a:ext cx="1338578" cy="480515"/>
          </a:xfrm>
          <a:prstGeom prst="rect">
            <a:avLst/>
          </a:prstGeom>
        </p:spPr>
      </p:pic>
      <p:sp>
        <p:nvSpPr>
          <p:cNvPr id="28" name="文本框 27">
            <a:extLst>
              <a:ext uri="{FF2B5EF4-FFF2-40B4-BE49-F238E27FC236}">
                <a16:creationId xmlns:a16="http://schemas.microsoft.com/office/drawing/2014/main" id="{EA4035DA-661C-4E79-8C47-55F10C9471B6}"/>
              </a:ext>
            </a:extLst>
          </p:cNvPr>
          <p:cNvSpPr txBox="1"/>
          <p:nvPr/>
        </p:nvSpPr>
        <p:spPr>
          <a:xfrm>
            <a:off x="7366000" y="4528190"/>
            <a:ext cx="3525520" cy="369332"/>
          </a:xfrm>
          <a:prstGeom prst="rect">
            <a:avLst/>
          </a:prstGeom>
          <a:noFill/>
        </p:spPr>
        <p:txBody>
          <a:bodyPr wrap="square" rtlCol="0">
            <a:spAutoFit/>
          </a:bodyPr>
          <a:lstStyle/>
          <a:p>
            <a:r>
              <a:rPr lang="en-US" altLang="zh-CN" dirty="0"/>
              <a:t>One—hot</a:t>
            </a:r>
            <a:r>
              <a:rPr lang="zh-CN" altLang="en-US" dirty="0"/>
              <a:t>向量或者节点特征</a:t>
            </a:r>
          </a:p>
        </p:txBody>
      </p:sp>
      <p:sp>
        <p:nvSpPr>
          <p:cNvPr id="29" name="箭头: 下 28">
            <a:extLst>
              <a:ext uri="{FF2B5EF4-FFF2-40B4-BE49-F238E27FC236}">
                <a16:creationId xmlns:a16="http://schemas.microsoft.com/office/drawing/2014/main" id="{F23B306F-9541-4ED9-B86F-BB4D6174948E}"/>
              </a:ext>
            </a:extLst>
          </p:cNvPr>
          <p:cNvSpPr/>
          <p:nvPr/>
        </p:nvSpPr>
        <p:spPr>
          <a:xfrm>
            <a:off x="3454400" y="4959494"/>
            <a:ext cx="243840" cy="5283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64AEBAB8-E029-4BCB-91D8-AA796CBA4FAA}"/>
              </a:ext>
            </a:extLst>
          </p:cNvPr>
          <p:cNvSpPr txBox="1"/>
          <p:nvPr/>
        </p:nvSpPr>
        <p:spPr>
          <a:xfrm>
            <a:off x="5769926" y="5660461"/>
            <a:ext cx="5750562" cy="369332"/>
          </a:xfrm>
          <a:prstGeom prst="rect">
            <a:avLst/>
          </a:prstGeom>
          <a:noFill/>
        </p:spPr>
        <p:txBody>
          <a:bodyPr wrap="square" rtlCol="0">
            <a:spAutoFit/>
          </a:bodyPr>
          <a:lstStyle/>
          <a:p>
            <a:r>
              <a:rPr lang="zh-CN" altLang="en-US" dirty="0"/>
              <a:t>本文为捕捉图中的高阶关系，利用了二层的</a:t>
            </a:r>
            <a:r>
              <a:rPr lang="en-US" altLang="zh-CN" dirty="0"/>
              <a:t>GCN</a:t>
            </a:r>
            <a:endParaRPr lang="zh-CN" altLang="en-US" dirty="0"/>
          </a:p>
        </p:txBody>
      </p:sp>
      <p:pic>
        <p:nvPicPr>
          <p:cNvPr id="32" name="图片 31">
            <a:extLst>
              <a:ext uri="{FF2B5EF4-FFF2-40B4-BE49-F238E27FC236}">
                <a16:creationId xmlns:a16="http://schemas.microsoft.com/office/drawing/2014/main" id="{42FB7600-FBBB-4C9C-83CE-CEC3FE9A4D5E}"/>
              </a:ext>
            </a:extLst>
          </p:cNvPr>
          <p:cNvPicPr>
            <a:picLocks noChangeAspect="1"/>
          </p:cNvPicPr>
          <p:nvPr/>
        </p:nvPicPr>
        <p:blipFill>
          <a:blip r:embed="rId6"/>
          <a:stretch>
            <a:fillRect/>
          </a:stretch>
        </p:blipFill>
        <p:spPr>
          <a:xfrm>
            <a:off x="1371889" y="5647124"/>
            <a:ext cx="4266911" cy="653147"/>
          </a:xfrm>
          <a:prstGeom prst="rect">
            <a:avLst/>
          </a:prstGeom>
        </p:spPr>
      </p:pic>
      <p:cxnSp>
        <p:nvCxnSpPr>
          <p:cNvPr id="34" name="连接符: 曲线 33">
            <a:extLst>
              <a:ext uri="{FF2B5EF4-FFF2-40B4-BE49-F238E27FC236}">
                <a16:creationId xmlns:a16="http://schemas.microsoft.com/office/drawing/2014/main" id="{0999413F-CF8E-40A6-B99F-32C7C46FFE19}"/>
              </a:ext>
            </a:extLst>
          </p:cNvPr>
          <p:cNvCxnSpPr/>
          <p:nvPr/>
        </p:nvCxnSpPr>
        <p:spPr>
          <a:xfrm rot="16200000" flipH="1">
            <a:off x="1455837" y="6200556"/>
            <a:ext cx="298887" cy="1016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F37EEFA9-E453-452A-845C-B86EDE7FF6A4}"/>
              </a:ext>
            </a:extLst>
          </p:cNvPr>
          <p:cNvSpPr txBox="1"/>
          <p:nvPr/>
        </p:nvSpPr>
        <p:spPr>
          <a:xfrm>
            <a:off x="203185" y="6403044"/>
            <a:ext cx="3243607" cy="369332"/>
          </a:xfrm>
          <a:prstGeom prst="rect">
            <a:avLst/>
          </a:prstGeom>
          <a:noFill/>
        </p:spPr>
        <p:txBody>
          <a:bodyPr wrap="square" rtlCol="0">
            <a:spAutoFit/>
          </a:bodyPr>
          <a:lstStyle/>
          <a:p>
            <a:r>
              <a:rPr lang="zh-CN" altLang="en-US" dirty="0"/>
              <a:t>图中所有节点的表征矩阵</a:t>
            </a:r>
          </a:p>
        </p:txBody>
      </p:sp>
      <p:cxnSp>
        <p:nvCxnSpPr>
          <p:cNvPr id="37" name="连接符: 曲线 36">
            <a:extLst>
              <a:ext uri="{FF2B5EF4-FFF2-40B4-BE49-F238E27FC236}">
                <a16:creationId xmlns:a16="http://schemas.microsoft.com/office/drawing/2014/main" id="{D0B828F8-A0B7-4A7B-9A1A-2E3428851A50}"/>
              </a:ext>
            </a:extLst>
          </p:cNvPr>
          <p:cNvCxnSpPr/>
          <p:nvPr/>
        </p:nvCxnSpPr>
        <p:spPr>
          <a:xfrm>
            <a:off x="3972560" y="6101912"/>
            <a:ext cx="528320" cy="41318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C3206C3B-9818-4FC3-9638-37F3772067D6}"/>
              </a:ext>
            </a:extLst>
          </p:cNvPr>
          <p:cNvSpPr txBox="1"/>
          <p:nvPr/>
        </p:nvSpPr>
        <p:spPr>
          <a:xfrm>
            <a:off x="4798087" y="6459581"/>
            <a:ext cx="1755113" cy="369332"/>
          </a:xfrm>
          <a:prstGeom prst="rect">
            <a:avLst/>
          </a:prstGeom>
          <a:noFill/>
        </p:spPr>
        <p:txBody>
          <a:bodyPr wrap="square" rtlCol="0">
            <a:spAutoFit/>
          </a:bodyPr>
          <a:lstStyle/>
          <a:p>
            <a:r>
              <a:rPr lang="en-US" altLang="zh-CN" dirty="0"/>
              <a:t>one-hot</a:t>
            </a:r>
            <a:r>
              <a:rPr lang="zh-CN" altLang="en-US" dirty="0"/>
              <a:t>向量</a:t>
            </a:r>
          </a:p>
        </p:txBody>
      </p:sp>
      <p:sp>
        <p:nvSpPr>
          <p:cNvPr id="41" name="矩形 40">
            <a:extLst>
              <a:ext uri="{FF2B5EF4-FFF2-40B4-BE49-F238E27FC236}">
                <a16:creationId xmlns:a16="http://schemas.microsoft.com/office/drawing/2014/main" id="{661E05AE-A4CD-4569-9EF1-68ACA60EEE9E}"/>
              </a:ext>
            </a:extLst>
          </p:cNvPr>
          <p:cNvSpPr/>
          <p:nvPr/>
        </p:nvSpPr>
        <p:spPr>
          <a:xfrm>
            <a:off x="203185" y="814845"/>
            <a:ext cx="11574639" cy="601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2" name="图片 41">
            <a:extLst>
              <a:ext uri="{FF2B5EF4-FFF2-40B4-BE49-F238E27FC236}">
                <a16:creationId xmlns:a16="http://schemas.microsoft.com/office/drawing/2014/main" id="{F70247BA-2AA0-4A06-8670-27A4E9861D44}"/>
              </a:ext>
            </a:extLst>
          </p:cNvPr>
          <p:cNvPicPr>
            <a:picLocks noChangeAspect="1"/>
          </p:cNvPicPr>
          <p:nvPr/>
        </p:nvPicPr>
        <p:blipFill>
          <a:blip r:embed="rId7"/>
          <a:stretch>
            <a:fillRect/>
          </a:stretch>
        </p:blipFill>
        <p:spPr>
          <a:xfrm>
            <a:off x="2281939" y="1054183"/>
            <a:ext cx="7279255" cy="5139373"/>
          </a:xfrm>
          <a:prstGeom prst="rect">
            <a:avLst/>
          </a:prstGeom>
        </p:spPr>
      </p:pic>
    </p:spTree>
    <p:extLst>
      <p:ext uri="{BB962C8B-B14F-4D97-AF65-F5344CB8AC3E}">
        <p14:creationId xmlns:p14="http://schemas.microsoft.com/office/powerpoint/2010/main" val="384720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363AD94-0A02-429B-A0A5-060DC42473EE}"/>
              </a:ext>
            </a:extLst>
          </p:cNvPr>
          <p:cNvPicPr>
            <a:picLocks noChangeAspect="1"/>
          </p:cNvPicPr>
          <p:nvPr/>
        </p:nvPicPr>
        <p:blipFill>
          <a:blip r:embed="rId2"/>
          <a:stretch>
            <a:fillRect/>
          </a:stretch>
        </p:blipFill>
        <p:spPr>
          <a:xfrm>
            <a:off x="2128520" y="1769844"/>
            <a:ext cx="2914650" cy="962025"/>
          </a:xfrm>
          <a:prstGeom prst="rect">
            <a:avLst/>
          </a:prstGeom>
        </p:spPr>
      </p:pic>
      <p:sp>
        <p:nvSpPr>
          <p:cNvPr id="2" name="标题 1">
            <a:extLst>
              <a:ext uri="{FF2B5EF4-FFF2-40B4-BE49-F238E27FC236}">
                <a16:creationId xmlns:a16="http://schemas.microsoft.com/office/drawing/2014/main" id="{A39B1DF1-02AF-4D19-B55F-393065FB8A2C}"/>
              </a:ext>
            </a:extLst>
          </p:cNvPr>
          <p:cNvSpPr>
            <a:spLocks noGrp="1"/>
          </p:cNvSpPr>
          <p:nvPr>
            <p:ph type="title"/>
          </p:nvPr>
        </p:nvSpPr>
        <p:spPr/>
        <p:txBody>
          <a:bodyPr/>
          <a:lstStyle/>
          <a:p>
            <a:r>
              <a:rPr lang="en-US" altLang="zh-CN" dirty="0"/>
              <a:t>Model——</a:t>
            </a:r>
            <a:r>
              <a:rPr lang="zh-CN" altLang="en-US" dirty="0"/>
              <a:t>联合模型</a:t>
            </a:r>
          </a:p>
        </p:txBody>
      </p:sp>
      <p:sp>
        <p:nvSpPr>
          <p:cNvPr id="5" name="文本框 4">
            <a:extLst>
              <a:ext uri="{FF2B5EF4-FFF2-40B4-BE49-F238E27FC236}">
                <a16:creationId xmlns:a16="http://schemas.microsoft.com/office/drawing/2014/main" id="{E3A40C1E-83ED-4CEC-ABAB-6A6A42708082}"/>
              </a:ext>
            </a:extLst>
          </p:cNvPr>
          <p:cNvSpPr txBox="1"/>
          <p:nvPr/>
        </p:nvSpPr>
        <p:spPr>
          <a:xfrm>
            <a:off x="669925" y="1280160"/>
            <a:ext cx="10850563" cy="646331"/>
          </a:xfrm>
          <a:prstGeom prst="rect">
            <a:avLst/>
          </a:prstGeom>
          <a:noFill/>
        </p:spPr>
        <p:txBody>
          <a:bodyPr wrap="square" rtlCol="0">
            <a:spAutoFit/>
          </a:bodyPr>
          <a:lstStyle/>
          <a:p>
            <a:r>
              <a:rPr lang="zh-CN" altLang="en-US" dirty="0"/>
              <a:t>将文本表征与社会表征相结合进行预测。</a:t>
            </a:r>
            <a:endParaRPr lang="en-US" altLang="zh-CN" dirty="0"/>
          </a:p>
          <a:p>
            <a:r>
              <a:rPr lang="zh-CN" altLang="en-US" dirty="0"/>
              <a:t>采用联合训练的方式，将图和文本模型的同一文件的表征对齐</a:t>
            </a:r>
          </a:p>
        </p:txBody>
      </p:sp>
      <p:sp>
        <p:nvSpPr>
          <p:cNvPr id="9" name="文本框 8">
            <a:extLst>
              <a:ext uri="{FF2B5EF4-FFF2-40B4-BE49-F238E27FC236}">
                <a16:creationId xmlns:a16="http://schemas.microsoft.com/office/drawing/2014/main" id="{1F37B708-EFF4-4B60-B818-0483212FF468}"/>
              </a:ext>
            </a:extLst>
          </p:cNvPr>
          <p:cNvSpPr txBox="1"/>
          <p:nvPr/>
        </p:nvSpPr>
        <p:spPr>
          <a:xfrm>
            <a:off x="669925" y="1993285"/>
            <a:ext cx="6096000" cy="369332"/>
          </a:xfrm>
          <a:prstGeom prst="rect">
            <a:avLst/>
          </a:prstGeom>
          <a:noFill/>
        </p:spPr>
        <p:txBody>
          <a:bodyPr wrap="square">
            <a:spAutoFit/>
          </a:bodyPr>
          <a:lstStyle/>
          <a:p>
            <a:r>
              <a:rPr lang="zh-CN" altLang="en-US" dirty="0"/>
              <a:t>目标函数为：</a:t>
            </a:r>
          </a:p>
        </p:txBody>
      </p:sp>
      <p:sp>
        <p:nvSpPr>
          <p:cNvPr id="10" name="文本框 9">
            <a:extLst>
              <a:ext uri="{FF2B5EF4-FFF2-40B4-BE49-F238E27FC236}">
                <a16:creationId xmlns:a16="http://schemas.microsoft.com/office/drawing/2014/main" id="{F73DA53E-E20A-431A-B22D-66218644F912}"/>
              </a:ext>
            </a:extLst>
          </p:cNvPr>
          <p:cNvSpPr txBox="1"/>
          <p:nvPr/>
        </p:nvSpPr>
        <p:spPr>
          <a:xfrm>
            <a:off x="7680960" y="1422400"/>
            <a:ext cx="3616960" cy="369332"/>
          </a:xfrm>
          <a:prstGeom prst="rect">
            <a:avLst/>
          </a:prstGeom>
          <a:noFill/>
        </p:spPr>
        <p:txBody>
          <a:bodyPr wrap="square" rtlCol="0">
            <a:spAutoFit/>
          </a:bodyPr>
          <a:lstStyle/>
          <a:p>
            <a:r>
              <a:rPr lang="zh-CN" altLang="en-US" dirty="0"/>
              <a:t>利用负采样减少时间复杂度</a:t>
            </a:r>
          </a:p>
        </p:txBody>
      </p:sp>
      <p:sp>
        <p:nvSpPr>
          <p:cNvPr id="11" name="左大括号 10">
            <a:extLst>
              <a:ext uri="{FF2B5EF4-FFF2-40B4-BE49-F238E27FC236}">
                <a16:creationId xmlns:a16="http://schemas.microsoft.com/office/drawing/2014/main" id="{80475C4F-4D20-4553-BD30-A793937E5E19}"/>
              </a:ext>
            </a:extLst>
          </p:cNvPr>
          <p:cNvSpPr/>
          <p:nvPr/>
        </p:nvSpPr>
        <p:spPr>
          <a:xfrm>
            <a:off x="1341119" y="2731869"/>
            <a:ext cx="456565" cy="156581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984AA218-89DC-4E9A-AFAA-A1B83FD0B8DF}"/>
              </a:ext>
            </a:extLst>
          </p:cNvPr>
          <p:cNvPicPr>
            <a:picLocks noChangeAspect="1"/>
          </p:cNvPicPr>
          <p:nvPr/>
        </p:nvPicPr>
        <p:blipFill>
          <a:blip r:embed="rId3"/>
          <a:stretch>
            <a:fillRect/>
          </a:stretch>
        </p:blipFill>
        <p:spPr>
          <a:xfrm>
            <a:off x="4176395" y="2495332"/>
            <a:ext cx="3676650" cy="638175"/>
          </a:xfrm>
          <a:prstGeom prst="rect">
            <a:avLst/>
          </a:prstGeom>
        </p:spPr>
      </p:pic>
      <p:sp>
        <p:nvSpPr>
          <p:cNvPr id="14" name="文本框 13">
            <a:extLst>
              <a:ext uri="{FF2B5EF4-FFF2-40B4-BE49-F238E27FC236}">
                <a16:creationId xmlns:a16="http://schemas.microsoft.com/office/drawing/2014/main" id="{EF31D01A-B98C-4529-8501-78EE9F7277CD}"/>
              </a:ext>
            </a:extLst>
          </p:cNvPr>
          <p:cNvSpPr txBox="1"/>
          <p:nvPr/>
        </p:nvSpPr>
        <p:spPr>
          <a:xfrm>
            <a:off x="1879600" y="2610387"/>
            <a:ext cx="2042160" cy="369332"/>
          </a:xfrm>
          <a:prstGeom prst="rect">
            <a:avLst/>
          </a:prstGeom>
          <a:noFill/>
        </p:spPr>
        <p:txBody>
          <a:bodyPr wrap="square" rtlCol="0">
            <a:spAutoFit/>
          </a:bodyPr>
          <a:lstStyle/>
          <a:p>
            <a:r>
              <a:rPr lang="zh-CN" altLang="en-US" dirty="0"/>
              <a:t>完全监督损失函数</a:t>
            </a:r>
          </a:p>
        </p:txBody>
      </p:sp>
      <p:sp>
        <p:nvSpPr>
          <p:cNvPr id="15" name="文本框 14">
            <a:extLst>
              <a:ext uri="{FF2B5EF4-FFF2-40B4-BE49-F238E27FC236}">
                <a16:creationId xmlns:a16="http://schemas.microsoft.com/office/drawing/2014/main" id="{2F6F02D0-FE9A-4563-89C9-8CDCBBF10A02}"/>
              </a:ext>
            </a:extLst>
          </p:cNvPr>
          <p:cNvSpPr txBox="1"/>
          <p:nvPr/>
        </p:nvSpPr>
        <p:spPr>
          <a:xfrm>
            <a:off x="8036560" y="2590067"/>
            <a:ext cx="3261360" cy="369332"/>
          </a:xfrm>
          <a:prstGeom prst="rect">
            <a:avLst/>
          </a:prstGeom>
          <a:noFill/>
        </p:spPr>
        <p:txBody>
          <a:bodyPr wrap="square" rtlCol="0">
            <a:spAutoFit/>
          </a:bodyPr>
          <a:lstStyle/>
          <a:p>
            <a:r>
              <a:rPr lang="zh-CN" altLang="en-US" dirty="0"/>
              <a:t>本文中三个超参数设置为</a:t>
            </a:r>
            <a:r>
              <a:rPr lang="en-US" altLang="zh-CN" dirty="0"/>
              <a:t>1</a:t>
            </a:r>
            <a:endParaRPr lang="zh-CN" altLang="en-US" dirty="0"/>
          </a:p>
        </p:txBody>
      </p:sp>
      <p:sp>
        <p:nvSpPr>
          <p:cNvPr id="16" name="文本框 15">
            <a:extLst>
              <a:ext uri="{FF2B5EF4-FFF2-40B4-BE49-F238E27FC236}">
                <a16:creationId xmlns:a16="http://schemas.microsoft.com/office/drawing/2014/main" id="{51C429C3-A0DB-4E8F-B834-FC2B69FEADA3}"/>
              </a:ext>
            </a:extLst>
          </p:cNvPr>
          <p:cNvSpPr txBox="1"/>
          <p:nvPr/>
        </p:nvSpPr>
        <p:spPr>
          <a:xfrm>
            <a:off x="1981200" y="4006374"/>
            <a:ext cx="1798320" cy="369332"/>
          </a:xfrm>
          <a:prstGeom prst="rect">
            <a:avLst/>
          </a:prstGeom>
          <a:noFill/>
        </p:spPr>
        <p:txBody>
          <a:bodyPr wrap="square" rtlCol="0">
            <a:spAutoFit/>
          </a:bodyPr>
          <a:lstStyle/>
          <a:p>
            <a:r>
              <a:rPr lang="zh-CN" altLang="en-US" dirty="0"/>
              <a:t>远距离监督</a:t>
            </a:r>
          </a:p>
        </p:txBody>
      </p:sp>
      <p:sp>
        <p:nvSpPr>
          <p:cNvPr id="17" name="文本框 16">
            <a:extLst>
              <a:ext uri="{FF2B5EF4-FFF2-40B4-BE49-F238E27FC236}">
                <a16:creationId xmlns:a16="http://schemas.microsoft.com/office/drawing/2014/main" id="{9874C8D6-472E-4F1C-A010-2E2748195B02}"/>
              </a:ext>
            </a:extLst>
          </p:cNvPr>
          <p:cNvSpPr txBox="1"/>
          <p:nvPr/>
        </p:nvSpPr>
        <p:spPr>
          <a:xfrm>
            <a:off x="3627120" y="3702348"/>
            <a:ext cx="6654800" cy="923330"/>
          </a:xfrm>
          <a:prstGeom prst="rect">
            <a:avLst/>
          </a:prstGeom>
          <a:noFill/>
        </p:spPr>
        <p:txBody>
          <a:bodyPr wrap="square" rtlCol="0">
            <a:spAutoFit/>
          </a:bodyPr>
          <a:lstStyle/>
          <a:p>
            <a:r>
              <a:rPr lang="zh-CN" altLang="en-US" dirty="0"/>
              <a:t>我们没有拥有文档的训练标签，只能获得政治用户的标签，由于文本和社会表征使用相同的空间，用户的偏见信息可以传播到文本表征中，作为一个远距离监督源</a:t>
            </a:r>
          </a:p>
        </p:txBody>
      </p:sp>
      <p:sp>
        <p:nvSpPr>
          <p:cNvPr id="18" name="文本框 17">
            <a:extLst>
              <a:ext uri="{FF2B5EF4-FFF2-40B4-BE49-F238E27FC236}">
                <a16:creationId xmlns:a16="http://schemas.microsoft.com/office/drawing/2014/main" id="{99CB4716-1998-4988-9B8B-98DB7886534A}"/>
              </a:ext>
            </a:extLst>
          </p:cNvPr>
          <p:cNvSpPr txBox="1"/>
          <p:nvPr/>
        </p:nvSpPr>
        <p:spPr>
          <a:xfrm>
            <a:off x="669925" y="4822508"/>
            <a:ext cx="11735435" cy="646331"/>
          </a:xfrm>
          <a:prstGeom prst="rect">
            <a:avLst/>
          </a:prstGeom>
          <a:noFill/>
        </p:spPr>
        <p:txBody>
          <a:bodyPr wrap="square" rtlCol="0">
            <a:spAutoFit/>
          </a:bodyPr>
          <a:lstStyle/>
          <a:p>
            <a:r>
              <a:rPr lang="zh-CN" altLang="en-US" dirty="0"/>
              <a:t>考虑到文档的社会属性，文档的类别可以通过分享文档的用户来定义（假设用户倾向于分享符合自己偏见的信息）</a:t>
            </a:r>
            <a:endParaRPr lang="en-US" altLang="zh-CN" dirty="0"/>
          </a:p>
          <a:p>
            <a:r>
              <a:rPr lang="zh-CN" altLang="en-US" dirty="0"/>
              <a:t>可以通过文本模型的嵌入、图模型的嵌入以及分享这篇文章的用户的嵌入来预测文章的偏向。</a:t>
            </a:r>
          </a:p>
        </p:txBody>
      </p:sp>
      <p:pic>
        <p:nvPicPr>
          <p:cNvPr id="20" name="图片 19">
            <a:extLst>
              <a:ext uri="{FF2B5EF4-FFF2-40B4-BE49-F238E27FC236}">
                <a16:creationId xmlns:a16="http://schemas.microsoft.com/office/drawing/2014/main" id="{FCDC26A3-9431-45F7-86E2-098AD07E7677}"/>
              </a:ext>
            </a:extLst>
          </p:cNvPr>
          <p:cNvPicPr>
            <a:picLocks noChangeAspect="1"/>
          </p:cNvPicPr>
          <p:nvPr/>
        </p:nvPicPr>
        <p:blipFill>
          <a:blip r:embed="rId4"/>
          <a:stretch>
            <a:fillRect/>
          </a:stretch>
        </p:blipFill>
        <p:spPr>
          <a:xfrm>
            <a:off x="5346594" y="5577840"/>
            <a:ext cx="2838662" cy="1089254"/>
          </a:xfrm>
          <a:prstGeom prst="rect">
            <a:avLst/>
          </a:prstGeom>
        </p:spPr>
      </p:pic>
      <p:cxnSp>
        <p:nvCxnSpPr>
          <p:cNvPr id="22" name="连接符: 曲线 21">
            <a:extLst>
              <a:ext uri="{FF2B5EF4-FFF2-40B4-BE49-F238E27FC236}">
                <a16:creationId xmlns:a16="http://schemas.microsoft.com/office/drawing/2014/main" id="{817404BB-3309-44A9-B7E2-3CFDB40E6AD6}"/>
              </a:ext>
            </a:extLst>
          </p:cNvPr>
          <p:cNvCxnSpPr>
            <a:stCxn id="18" idx="2"/>
          </p:cNvCxnSpPr>
          <p:nvPr/>
        </p:nvCxnSpPr>
        <p:spPr>
          <a:xfrm rot="5400000">
            <a:off x="5979031" y="5585013"/>
            <a:ext cx="674786" cy="44243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a:extLst>
              <a:ext uri="{FF2B5EF4-FFF2-40B4-BE49-F238E27FC236}">
                <a16:creationId xmlns:a16="http://schemas.microsoft.com/office/drawing/2014/main" id="{42809160-1E78-475F-BAE0-367E6CA094F4}"/>
              </a:ext>
            </a:extLst>
          </p:cNvPr>
          <p:cNvCxnSpPr/>
          <p:nvPr/>
        </p:nvCxnSpPr>
        <p:spPr>
          <a:xfrm flipV="1">
            <a:off x="7680960" y="5709920"/>
            <a:ext cx="701040" cy="963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A0C15CC-ADAE-4AE5-9720-3C80C9009C42}"/>
              </a:ext>
            </a:extLst>
          </p:cNvPr>
          <p:cNvSpPr txBox="1"/>
          <p:nvPr/>
        </p:nvSpPr>
        <p:spPr>
          <a:xfrm>
            <a:off x="8483600" y="5556031"/>
            <a:ext cx="4277360" cy="307777"/>
          </a:xfrm>
          <a:prstGeom prst="rect">
            <a:avLst/>
          </a:prstGeom>
          <a:noFill/>
        </p:spPr>
        <p:txBody>
          <a:bodyPr wrap="square" rtlCol="0">
            <a:spAutoFit/>
          </a:bodyPr>
          <a:lstStyle/>
          <a:p>
            <a:r>
              <a:rPr lang="zh-CN" altLang="en-US" sz="1400" dirty="0"/>
              <a:t>分享文章</a:t>
            </a:r>
            <a:r>
              <a:rPr lang="en-US" altLang="zh-CN" sz="1400" dirty="0"/>
              <a:t>a</a:t>
            </a:r>
            <a:r>
              <a:rPr lang="zh-CN" altLang="en-US" sz="1400" dirty="0"/>
              <a:t>的推文用户的偏见预测分数</a:t>
            </a:r>
          </a:p>
        </p:txBody>
      </p:sp>
      <p:pic>
        <p:nvPicPr>
          <p:cNvPr id="27" name="图片 26">
            <a:extLst>
              <a:ext uri="{FF2B5EF4-FFF2-40B4-BE49-F238E27FC236}">
                <a16:creationId xmlns:a16="http://schemas.microsoft.com/office/drawing/2014/main" id="{DA9066BA-CF56-45A8-B4EA-FEA6DBC0B493}"/>
              </a:ext>
            </a:extLst>
          </p:cNvPr>
          <p:cNvPicPr>
            <a:picLocks noChangeAspect="1"/>
          </p:cNvPicPr>
          <p:nvPr/>
        </p:nvPicPr>
        <p:blipFill>
          <a:blip r:embed="rId5"/>
          <a:stretch>
            <a:fillRect/>
          </a:stretch>
        </p:blipFill>
        <p:spPr>
          <a:xfrm>
            <a:off x="184226" y="992236"/>
            <a:ext cx="12007773" cy="5945509"/>
          </a:xfrm>
          <a:prstGeom prst="rect">
            <a:avLst/>
          </a:prstGeom>
        </p:spPr>
      </p:pic>
    </p:spTree>
    <p:extLst>
      <p:ext uri="{BB962C8B-B14F-4D97-AF65-F5344CB8AC3E}">
        <p14:creationId xmlns:p14="http://schemas.microsoft.com/office/powerpoint/2010/main" val="74599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a:xfrm>
            <a:off x="669924" y="2884838"/>
            <a:ext cx="10850564" cy="501162"/>
          </a:xfrm>
        </p:spPr>
        <p:txBody>
          <a:bodyPr>
            <a:noAutofit/>
          </a:bodyPr>
          <a:lstStyle/>
          <a:p>
            <a:pPr>
              <a:lnSpc>
                <a:spcPct val="250000"/>
              </a:lnSpc>
            </a:pPr>
            <a:r>
              <a:rPr lang="en-US" altLang="zh-CN" sz="2800" b="0" dirty="0">
                <a:latin typeface="+mn-lt"/>
                <a:ea typeface="+mn-ea"/>
                <a:sym typeface="+mn-lt"/>
              </a:rPr>
              <a:t>Experiments</a:t>
            </a:r>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dirty="0"/>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Tree>
    <p:extLst>
      <p:ext uri="{BB962C8B-B14F-4D97-AF65-F5344CB8AC3E}">
        <p14:creationId xmlns:p14="http://schemas.microsoft.com/office/powerpoint/2010/main" val="3632698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00B77A2-433B-4843-B419-A8C02BF9663E}"/>
              </a:ext>
            </a:extLst>
          </p:cNvPr>
          <p:cNvPicPr>
            <a:picLocks noChangeAspect="1"/>
          </p:cNvPicPr>
          <p:nvPr/>
        </p:nvPicPr>
        <p:blipFill>
          <a:blip r:embed="rId2"/>
          <a:stretch>
            <a:fillRect/>
          </a:stretch>
        </p:blipFill>
        <p:spPr>
          <a:xfrm>
            <a:off x="182880" y="1028700"/>
            <a:ext cx="4598614" cy="5211763"/>
          </a:xfrm>
          <a:prstGeom prst="rect">
            <a:avLst/>
          </a:prstGeom>
        </p:spPr>
      </p:pic>
      <p:sp>
        <p:nvSpPr>
          <p:cNvPr id="2" name="标题 1">
            <a:extLst>
              <a:ext uri="{FF2B5EF4-FFF2-40B4-BE49-F238E27FC236}">
                <a16:creationId xmlns:a16="http://schemas.microsoft.com/office/drawing/2014/main" id="{596971FB-AE7D-40C6-9E8E-EDCEF91935C2}"/>
              </a:ext>
            </a:extLst>
          </p:cNvPr>
          <p:cNvSpPr>
            <a:spLocks noGrp="1"/>
          </p:cNvSpPr>
          <p:nvPr>
            <p:ph type="title" idx="4294967295"/>
          </p:nvPr>
        </p:nvSpPr>
        <p:spPr>
          <a:xfrm>
            <a:off x="426720" y="-274637"/>
            <a:ext cx="10850563" cy="1028700"/>
          </a:xfrm>
        </p:spPr>
        <p:txBody>
          <a:bodyPr/>
          <a:lstStyle/>
          <a:p>
            <a:r>
              <a:rPr lang="en-US" altLang="zh-CN" sz="2800" b="0" dirty="0">
                <a:latin typeface="+mn-lt"/>
                <a:ea typeface="+mn-ea"/>
                <a:sym typeface="+mn-lt"/>
              </a:rPr>
              <a:t>Experiments</a:t>
            </a:r>
          </a:p>
        </p:txBody>
      </p:sp>
      <p:sp>
        <p:nvSpPr>
          <p:cNvPr id="4" name="灯片编号占位符 3">
            <a:extLst>
              <a:ext uri="{FF2B5EF4-FFF2-40B4-BE49-F238E27FC236}">
                <a16:creationId xmlns:a16="http://schemas.microsoft.com/office/drawing/2014/main" id="{C1F512A0-80FC-472E-911C-DE1DD0784BAB}"/>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19</a:t>
            </a:fld>
            <a:endParaRPr lang="zh-CN" altLang="en-US"/>
          </a:p>
        </p:txBody>
      </p:sp>
      <p:pic>
        <p:nvPicPr>
          <p:cNvPr id="12" name="图片 11">
            <a:extLst>
              <a:ext uri="{FF2B5EF4-FFF2-40B4-BE49-F238E27FC236}">
                <a16:creationId xmlns:a16="http://schemas.microsoft.com/office/drawing/2014/main" id="{D155DF88-5180-4F46-9DAE-6D2DF53BF60E}"/>
              </a:ext>
            </a:extLst>
          </p:cNvPr>
          <p:cNvPicPr>
            <a:picLocks noChangeAspect="1"/>
          </p:cNvPicPr>
          <p:nvPr/>
        </p:nvPicPr>
        <p:blipFill>
          <a:blip r:embed="rId3"/>
          <a:stretch>
            <a:fillRect/>
          </a:stretch>
        </p:blipFill>
        <p:spPr>
          <a:xfrm>
            <a:off x="4781494" y="3655530"/>
            <a:ext cx="7000240" cy="2695092"/>
          </a:xfrm>
          <a:prstGeom prst="rect">
            <a:avLst/>
          </a:prstGeom>
        </p:spPr>
      </p:pic>
      <p:pic>
        <p:nvPicPr>
          <p:cNvPr id="14" name="图片 13">
            <a:extLst>
              <a:ext uri="{FF2B5EF4-FFF2-40B4-BE49-F238E27FC236}">
                <a16:creationId xmlns:a16="http://schemas.microsoft.com/office/drawing/2014/main" id="{3CB896BE-2283-4753-998E-02750A199A6D}"/>
              </a:ext>
            </a:extLst>
          </p:cNvPr>
          <p:cNvPicPr>
            <a:picLocks noChangeAspect="1"/>
          </p:cNvPicPr>
          <p:nvPr/>
        </p:nvPicPr>
        <p:blipFill>
          <a:blip r:embed="rId4"/>
          <a:stretch>
            <a:fillRect/>
          </a:stretch>
        </p:blipFill>
        <p:spPr>
          <a:xfrm>
            <a:off x="5376375" y="508483"/>
            <a:ext cx="5143500" cy="3105150"/>
          </a:xfrm>
          <a:prstGeom prst="rect">
            <a:avLst/>
          </a:prstGeom>
        </p:spPr>
      </p:pic>
    </p:spTree>
    <p:extLst>
      <p:ext uri="{BB962C8B-B14F-4D97-AF65-F5344CB8AC3E}">
        <p14:creationId xmlns:p14="http://schemas.microsoft.com/office/powerpoint/2010/main" val="336492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101E4D1-E105-40CB-89FC-11D9C43BED2E}"/>
              </a:ext>
            </a:extLst>
          </p:cNvPr>
          <p:cNvSpPr>
            <a:spLocks noGrp="1"/>
          </p:cNvSpPr>
          <p:nvPr>
            <p:ph type="title" idx="4294967295"/>
          </p:nvPr>
        </p:nvSpPr>
        <p:spPr>
          <a:xfrm>
            <a:off x="646112" y="38021"/>
            <a:ext cx="10850563" cy="1028700"/>
          </a:xfrm>
        </p:spPr>
        <p:txBody>
          <a:bodyPr/>
          <a:lstStyle/>
          <a:p>
            <a:r>
              <a:rPr lang="zh-CN" altLang="en-US" dirty="0"/>
              <a:t>作者信息</a:t>
            </a:r>
          </a:p>
        </p:txBody>
      </p:sp>
      <p:sp>
        <p:nvSpPr>
          <p:cNvPr id="4" name="页脚占位符 3">
            <a:extLst>
              <a:ext uri="{FF2B5EF4-FFF2-40B4-BE49-F238E27FC236}">
                <a16:creationId xmlns:a16="http://schemas.microsoft.com/office/drawing/2014/main" id="{5BB9F8FC-976B-4D00-BB53-7F4D9FB76C4D}"/>
              </a:ext>
            </a:extLst>
          </p:cNvPr>
          <p:cNvSpPr>
            <a:spLocks noGrp="1"/>
          </p:cNvSpPr>
          <p:nvPr>
            <p:ph type="ftr" sz="quarter" idx="4294967295"/>
          </p:nvPr>
        </p:nvSpPr>
        <p:spPr>
          <a:xfrm>
            <a:off x="0" y="6515100"/>
            <a:ext cx="4140200" cy="206375"/>
          </a:xfr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F0BB294-5CF1-478A-B306-4327D27FCC69}"/>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2</a:t>
            </a:fld>
            <a:endParaRPr lang="zh-CN" altLang="en-US"/>
          </a:p>
        </p:txBody>
      </p:sp>
      <p:pic>
        <p:nvPicPr>
          <p:cNvPr id="3" name="图片 2">
            <a:extLst>
              <a:ext uri="{FF2B5EF4-FFF2-40B4-BE49-F238E27FC236}">
                <a16:creationId xmlns:a16="http://schemas.microsoft.com/office/drawing/2014/main" id="{07D5EB23-CDB2-4875-90A5-395DCB2E2C1D}"/>
              </a:ext>
            </a:extLst>
          </p:cNvPr>
          <p:cNvPicPr>
            <a:picLocks noChangeAspect="1"/>
          </p:cNvPicPr>
          <p:nvPr/>
        </p:nvPicPr>
        <p:blipFill>
          <a:blip r:embed="rId2"/>
          <a:stretch>
            <a:fillRect/>
          </a:stretch>
        </p:blipFill>
        <p:spPr>
          <a:xfrm>
            <a:off x="1412875" y="2336483"/>
            <a:ext cx="9448165" cy="1825772"/>
          </a:xfrm>
          <a:prstGeom prst="rect">
            <a:avLst/>
          </a:prstGeom>
        </p:spPr>
      </p:pic>
    </p:spTree>
    <p:extLst>
      <p:ext uri="{BB962C8B-B14F-4D97-AF65-F5344CB8AC3E}">
        <p14:creationId xmlns:p14="http://schemas.microsoft.com/office/powerpoint/2010/main" val="2600739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971FB-AE7D-40C6-9E8E-EDCEF91935C2}"/>
              </a:ext>
            </a:extLst>
          </p:cNvPr>
          <p:cNvSpPr>
            <a:spLocks noGrp="1"/>
          </p:cNvSpPr>
          <p:nvPr>
            <p:ph type="title" idx="4294967295"/>
          </p:nvPr>
        </p:nvSpPr>
        <p:spPr>
          <a:xfrm>
            <a:off x="426720" y="-274637"/>
            <a:ext cx="10850563" cy="1028700"/>
          </a:xfrm>
        </p:spPr>
        <p:txBody>
          <a:bodyPr/>
          <a:lstStyle/>
          <a:p>
            <a:r>
              <a:rPr lang="en-US" altLang="zh-CN" sz="2800" b="0" dirty="0">
                <a:latin typeface="+mn-lt"/>
                <a:ea typeface="+mn-ea"/>
                <a:sym typeface="+mn-lt"/>
              </a:rPr>
              <a:t>Experiments</a:t>
            </a:r>
          </a:p>
        </p:txBody>
      </p:sp>
      <p:sp>
        <p:nvSpPr>
          <p:cNvPr id="4" name="灯片编号占位符 3">
            <a:extLst>
              <a:ext uri="{FF2B5EF4-FFF2-40B4-BE49-F238E27FC236}">
                <a16:creationId xmlns:a16="http://schemas.microsoft.com/office/drawing/2014/main" id="{C1F512A0-80FC-472E-911C-DE1DD0784BAB}"/>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20</a:t>
            </a:fld>
            <a:endParaRPr lang="zh-CN" altLang="en-US"/>
          </a:p>
        </p:txBody>
      </p:sp>
      <p:pic>
        <p:nvPicPr>
          <p:cNvPr id="8" name="图片 7">
            <a:extLst>
              <a:ext uri="{FF2B5EF4-FFF2-40B4-BE49-F238E27FC236}">
                <a16:creationId xmlns:a16="http://schemas.microsoft.com/office/drawing/2014/main" id="{521DB6CB-1BC5-4A6A-91D4-299A443C06A1}"/>
              </a:ext>
            </a:extLst>
          </p:cNvPr>
          <p:cNvPicPr>
            <a:picLocks noChangeAspect="1"/>
          </p:cNvPicPr>
          <p:nvPr/>
        </p:nvPicPr>
        <p:blipFill>
          <a:blip r:embed="rId2"/>
          <a:stretch>
            <a:fillRect/>
          </a:stretch>
        </p:blipFill>
        <p:spPr>
          <a:xfrm>
            <a:off x="1937226" y="959445"/>
            <a:ext cx="7829550" cy="2314575"/>
          </a:xfrm>
          <a:prstGeom prst="rect">
            <a:avLst/>
          </a:prstGeom>
        </p:spPr>
      </p:pic>
      <p:pic>
        <p:nvPicPr>
          <p:cNvPr id="5" name="图片 4">
            <a:extLst>
              <a:ext uri="{FF2B5EF4-FFF2-40B4-BE49-F238E27FC236}">
                <a16:creationId xmlns:a16="http://schemas.microsoft.com/office/drawing/2014/main" id="{805124FC-4F13-4EC0-AA64-0278501908EA}"/>
              </a:ext>
            </a:extLst>
          </p:cNvPr>
          <p:cNvPicPr>
            <a:picLocks noChangeAspect="1"/>
          </p:cNvPicPr>
          <p:nvPr/>
        </p:nvPicPr>
        <p:blipFill>
          <a:blip r:embed="rId3"/>
          <a:stretch>
            <a:fillRect/>
          </a:stretch>
        </p:blipFill>
        <p:spPr>
          <a:xfrm>
            <a:off x="1259681" y="3324225"/>
            <a:ext cx="9477375" cy="3190875"/>
          </a:xfrm>
          <a:prstGeom prst="rect">
            <a:avLst/>
          </a:prstGeom>
        </p:spPr>
      </p:pic>
    </p:spTree>
    <p:extLst>
      <p:ext uri="{BB962C8B-B14F-4D97-AF65-F5344CB8AC3E}">
        <p14:creationId xmlns:p14="http://schemas.microsoft.com/office/powerpoint/2010/main" val="4230436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a:xfrm>
            <a:off x="669924" y="2884838"/>
            <a:ext cx="10850564" cy="501162"/>
          </a:xfrm>
        </p:spPr>
        <p:txBody>
          <a:bodyPr>
            <a:noAutofit/>
          </a:bodyPr>
          <a:lstStyle/>
          <a:p>
            <a:pPr>
              <a:lnSpc>
                <a:spcPct val="250000"/>
              </a:lnSpc>
            </a:pPr>
            <a:r>
              <a:rPr lang="en-US" altLang="zh-CN" sz="2800" b="0" dirty="0">
                <a:latin typeface="+mn-lt"/>
                <a:ea typeface="+mn-ea"/>
                <a:sym typeface="+mn-lt"/>
              </a:rPr>
              <a:t>Conclusion</a:t>
            </a:r>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dirty="0"/>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Tree>
    <p:extLst>
      <p:ext uri="{BB962C8B-B14F-4D97-AF65-F5344CB8AC3E}">
        <p14:creationId xmlns:p14="http://schemas.microsoft.com/office/powerpoint/2010/main" val="3546047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p:txBody>
          <a:bodyPr>
            <a:noAutofit/>
          </a:bodyPr>
          <a:lstStyle/>
          <a:p>
            <a:pPr>
              <a:lnSpc>
                <a:spcPct val="250000"/>
              </a:lnSpc>
            </a:pPr>
            <a:r>
              <a:rPr lang="en-US" altLang="zh-CN" sz="2800" b="0" dirty="0">
                <a:latin typeface="+mn-lt"/>
                <a:ea typeface="+mn-ea"/>
                <a:sym typeface="+mn-lt"/>
              </a:rPr>
              <a:t>Conclusion</a:t>
            </a:r>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
        <p:nvSpPr>
          <p:cNvPr id="7" name="文本框 6">
            <a:extLst>
              <a:ext uri="{FF2B5EF4-FFF2-40B4-BE49-F238E27FC236}">
                <a16:creationId xmlns:a16="http://schemas.microsoft.com/office/drawing/2014/main" id="{F43F44B2-F661-4322-AAF5-A450EA977D06}"/>
              </a:ext>
            </a:extLst>
          </p:cNvPr>
          <p:cNvSpPr txBox="1"/>
          <p:nvPr/>
        </p:nvSpPr>
        <p:spPr>
          <a:xfrm>
            <a:off x="1087120" y="1308548"/>
            <a:ext cx="10027920" cy="2120452"/>
          </a:xfrm>
          <a:prstGeom prst="rect">
            <a:avLst/>
          </a:prstGeom>
          <a:noFill/>
        </p:spPr>
        <p:txBody>
          <a:bodyPr wrap="square">
            <a:spAutoFit/>
          </a:bodyPr>
          <a:lstStyle/>
          <a:p>
            <a:pPr>
              <a:lnSpc>
                <a:spcPct val="150000"/>
              </a:lnSpc>
            </a:pPr>
            <a:r>
              <a:rPr lang="zh-CN" altLang="en-US" dirty="0"/>
              <a:t>遵循这样的直觉：新闻文章中表达的政治观点也反映在文件的传播方式和同意这些观点的用户的身份中。</a:t>
            </a:r>
          </a:p>
          <a:p>
            <a:pPr>
              <a:lnSpc>
                <a:spcPct val="150000"/>
              </a:lnSpc>
            </a:pPr>
            <a:r>
              <a:rPr lang="zh-CN" altLang="en-US" dirty="0"/>
              <a:t>提出了一个基于</a:t>
            </a:r>
            <a:r>
              <a:rPr lang="en-US" altLang="zh-CN" dirty="0"/>
              <a:t>GCN</a:t>
            </a:r>
            <a:r>
              <a:rPr lang="zh-CN" altLang="en-US" dirty="0"/>
              <a:t>的模型来捕捉这种社会信息</a:t>
            </a:r>
            <a:endParaRPr lang="en-US" altLang="zh-CN" dirty="0"/>
          </a:p>
          <a:p>
            <a:pPr>
              <a:lnSpc>
                <a:spcPct val="150000"/>
              </a:lnSpc>
            </a:pPr>
            <a:r>
              <a:rPr lang="zh-CN" altLang="en-US" dirty="0"/>
              <a:t>表明它提供了一个遥远的监督信号，从而使模型的性能与监督文本分类模型相当。</a:t>
            </a:r>
            <a:endParaRPr lang="en-US" altLang="zh-CN" dirty="0"/>
          </a:p>
          <a:p>
            <a:pPr>
              <a:lnSpc>
                <a:spcPct val="150000"/>
              </a:lnSpc>
            </a:pPr>
            <a:r>
              <a:rPr lang="zh-CN" altLang="en-US" dirty="0"/>
              <a:t>在有监督的环境下研究了这种方法，并表明它可以显著提高纯文本分类模型。</a:t>
            </a:r>
          </a:p>
        </p:txBody>
      </p:sp>
      <p:sp>
        <p:nvSpPr>
          <p:cNvPr id="9" name="文本框 8">
            <a:extLst>
              <a:ext uri="{FF2B5EF4-FFF2-40B4-BE49-F238E27FC236}">
                <a16:creationId xmlns:a16="http://schemas.microsoft.com/office/drawing/2014/main" id="{3DA2E7AC-A6C8-441B-8651-44C7B3A79DD2}"/>
              </a:ext>
            </a:extLst>
          </p:cNvPr>
          <p:cNvSpPr txBox="1"/>
          <p:nvPr/>
        </p:nvSpPr>
        <p:spPr>
          <a:xfrm>
            <a:off x="1147285" y="4114800"/>
            <a:ext cx="9895840" cy="873957"/>
          </a:xfrm>
          <a:prstGeom prst="rect">
            <a:avLst/>
          </a:prstGeom>
          <a:noFill/>
        </p:spPr>
        <p:txBody>
          <a:bodyPr wrap="square">
            <a:spAutoFit/>
          </a:bodyPr>
          <a:lstStyle/>
          <a:p>
            <a:pPr>
              <a:lnSpc>
                <a:spcPct val="150000"/>
              </a:lnSpc>
            </a:pPr>
            <a:r>
              <a:rPr lang="zh-CN" altLang="en-US" dirty="0"/>
              <a:t>对文本消费的更广泛背景进行建模是更好地理解其观点的重要一步。</a:t>
            </a:r>
            <a:endParaRPr lang="en-US" altLang="zh-CN" dirty="0"/>
          </a:p>
          <a:p>
            <a:pPr>
              <a:lnSpc>
                <a:spcPct val="150000"/>
              </a:lnSpc>
            </a:pPr>
            <a:r>
              <a:rPr lang="zh-CN" altLang="en-US" dirty="0"/>
              <a:t>打算研究细化的政治视角，捕捉不同事件的构成方式。</a:t>
            </a:r>
          </a:p>
        </p:txBody>
      </p:sp>
    </p:spTree>
    <p:extLst>
      <p:ext uri="{BB962C8B-B14F-4D97-AF65-F5344CB8AC3E}">
        <p14:creationId xmlns:p14="http://schemas.microsoft.com/office/powerpoint/2010/main" val="235154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07126" y="3443892"/>
            <a:ext cx="4482645" cy="973538"/>
          </a:xfrm>
        </p:spPr>
        <p:txBody>
          <a:bodyPr/>
          <a:lstStyle/>
          <a:p>
            <a:r>
              <a:rPr lang="en-US" altLang="zh-CN" dirty="0"/>
              <a:t>Thanks.</a:t>
            </a:r>
            <a:br>
              <a:rPr lang="en-US" altLang="zh-CN" dirty="0"/>
            </a:br>
            <a:endParaRPr lang="zh-CN" altLang="en-US" sz="2400" b="0" dirty="0"/>
          </a:p>
        </p:txBody>
      </p: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AD68E-C347-4F37-AE74-08F9F65CD767}"/>
              </a:ext>
            </a:extLst>
          </p:cNvPr>
          <p:cNvSpPr>
            <a:spLocks noGrp="1"/>
          </p:cNvSpPr>
          <p:nvPr>
            <p:ph type="title"/>
          </p:nvPr>
        </p:nvSpPr>
        <p:spPr/>
        <p:txBody>
          <a:bodyPr/>
          <a:lstStyle/>
          <a:p>
            <a:r>
              <a:rPr lang="zh-CN" altLang="en-US" dirty="0"/>
              <a:t>摘要</a:t>
            </a:r>
          </a:p>
        </p:txBody>
      </p:sp>
      <p:sp>
        <p:nvSpPr>
          <p:cNvPr id="4" name="页脚占位符 3">
            <a:extLst>
              <a:ext uri="{FF2B5EF4-FFF2-40B4-BE49-F238E27FC236}">
                <a16:creationId xmlns:a16="http://schemas.microsoft.com/office/drawing/2014/main" id="{F41AABED-6D66-4628-889B-FC3DF3F4D0CC}"/>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281F56E-CEAC-4F01-ADFD-8CE8730D3D0E}"/>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22" name="文本框 21">
            <a:extLst>
              <a:ext uri="{FF2B5EF4-FFF2-40B4-BE49-F238E27FC236}">
                <a16:creationId xmlns:a16="http://schemas.microsoft.com/office/drawing/2014/main" id="{835F9ADE-4B0A-4AF3-9240-97ED5C9EABD9}"/>
              </a:ext>
            </a:extLst>
          </p:cNvPr>
          <p:cNvSpPr txBox="1"/>
          <p:nvPr/>
        </p:nvSpPr>
        <p:spPr>
          <a:xfrm>
            <a:off x="4913424" y="1970571"/>
            <a:ext cx="9154160" cy="369332"/>
          </a:xfrm>
          <a:prstGeom prst="rect">
            <a:avLst/>
          </a:prstGeom>
          <a:noFill/>
        </p:spPr>
        <p:txBody>
          <a:bodyPr wrap="square">
            <a:spAutoFit/>
          </a:bodyPr>
          <a:lstStyle/>
          <a:p>
            <a:r>
              <a:rPr lang="zh-CN" altLang="en-US" dirty="0"/>
              <a:t>识别新闻媒体的观点</a:t>
            </a:r>
            <a:endParaRPr lang="en-US" altLang="zh-CN" dirty="0"/>
          </a:p>
        </p:txBody>
      </p:sp>
      <p:sp>
        <p:nvSpPr>
          <p:cNvPr id="24" name="文本框 23">
            <a:extLst>
              <a:ext uri="{FF2B5EF4-FFF2-40B4-BE49-F238E27FC236}">
                <a16:creationId xmlns:a16="http://schemas.microsoft.com/office/drawing/2014/main" id="{8CFCAE87-09E7-4C36-B359-5B4306E8A73D}"/>
              </a:ext>
            </a:extLst>
          </p:cNvPr>
          <p:cNvSpPr txBox="1"/>
          <p:nvPr/>
        </p:nvSpPr>
        <p:spPr>
          <a:xfrm>
            <a:off x="669924" y="5447514"/>
            <a:ext cx="11118112" cy="369332"/>
          </a:xfrm>
          <a:prstGeom prst="rect">
            <a:avLst/>
          </a:prstGeom>
          <a:noFill/>
        </p:spPr>
        <p:txBody>
          <a:bodyPr wrap="square">
            <a:spAutoFit/>
          </a:bodyPr>
          <a:lstStyle/>
          <a:p>
            <a:r>
              <a:rPr lang="zh-CN" altLang="en-US" dirty="0"/>
              <a:t>社会信息可以有效地作为远距离监督的来源，而当直接监督可用时，即使很少的社会信息也能显著提高性能。</a:t>
            </a:r>
          </a:p>
        </p:txBody>
      </p:sp>
      <p:sp>
        <p:nvSpPr>
          <p:cNvPr id="9" name="文本框 8">
            <a:extLst>
              <a:ext uri="{FF2B5EF4-FFF2-40B4-BE49-F238E27FC236}">
                <a16:creationId xmlns:a16="http://schemas.microsoft.com/office/drawing/2014/main" id="{9E4FA721-71F4-4511-83A8-7DDB3518B224}"/>
              </a:ext>
            </a:extLst>
          </p:cNvPr>
          <p:cNvSpPr txBox="1"/>
          <p:nvPr/>
        </p:nvSpPr>
        <p:spPr>
          <a:xfrm>
            <a:off x="1124452" y="1439322"/>
            <a:ext cx="2560320" cy="369332"/>
          </a:xfrm>
          <a:prstGeom prst="rect">
            <a:avLst/>
          </a:prstGeom>
          <a:noFill/>
        </p:spPr>
        <p:txBody>
          <a:bodyPr wrap="square" rtlCol="0">
            <a:spAutoFit/>
          </a:bodyPr>
          <a:lstStyle/>
          <a:p>
            <a:r>
              <a:rPr lang="zh-CN" altLang="en-US" dirty="0"/>
              <a:t>社会信息背景化</a:t>
            </a:r>
          </a:p>
        </p:txBody>
      </p:sp>
      <p:sp>
        <p:nvSpPr>
          <p:cNvPr id="12" name="加号 11">
            <a:extLst>
              <a:ext uri="{FF2B5EF4-FFF2-40B4-BE49-F238E27FC236}">
                <a16:creationId xmlns:a16="http://schemas.microsoft.com/office/drawing/2014/main" id="{F5F46056-49EA-42A9-824A-C6A79BC0BE67}"/>
              </a:ext>
            </a:extLst>
          </p:cNvPr>
          <p:cNvSpPr/>
          <p:nvPr/>
        </p:nvSpPr>
        <p:spPr>
          <a:xfrm>
            <a:off x="1658679" y="1936652"/>
            <a:ext cx="520995" cy="56524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183F5F81-BADF-4FBD-B49D-98C24E22A54B}"/>
              </a:ext>
            </a:extLst>
          </p:cNvPr>
          <p:cNvSpPr txBox="1"/>
          <p:nvPr/>
        </p:nvSpPr>
        <p:spPr>
          <a:xfrm>
            <a:off x="502388" y="2680008"/>
            <a:ext cx="3750635" cy="369332"/>
          </a:xfrm>
          <a:prstGeom prst="rect">
            <a:avLst/>
          </a:prstGeom>
          <a:noFill/>
        </p:spPr>
        <p:txBody>
          <a:bodyPr wrap="square">
            <a:spAutoFit/>
          </a:bodyPr>
          <a:lstStyle/>
          <a:p>
            <a:r>
              <a:rPr lang="zh-CN" altLang="en-US"/>
              <a:t>捕捉信息</a:t>
            </a:r>
            <a:r>
              <a:rPr lang="zh-CN" altLang="en-US" dirty="0"/>
              <a:t>在社会网络中的传播方式</a:t>
            </a:r>
          </a:p>
        </p:txBody>
      </p:sp>
      <p:sp>
        <p:nvSpPr>
          <p:cNvPr id="15" name="右大括号 14">
            <a:extLst>
              <a:ext uri="{FF2B5EF4-FFF2-40B4-BE49-F238E27FC236}">
                <a16:creationId xmlns:a16="http://schemas.microsoft.com/office/drawing/2014/main" id="{694A24F9-18BD-43EA-B879-974EAFDCC1B8}"/>
              </a:ext>
            </a:extLst>
          </p:cNvPr>
          <p:cNvSpPr/>
          <p:nvPr/>
        </p:nvSpPr>
        <p:spPr>
          <a:xfrm>
            <a:off x="4253023" y="1439322"/>
            <a:ext cx="219740" cy="137830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9999C3F4-1975-4C89-949E-DCBAD464B8A9}"/>
              </a:ext>
            </a:extLst>
          </p:cNvPr>
          <p:cNvSpPr txBox="1"/>
          <p:nvPr/>
        </p:nvSpPr>
        <p:spPr>
          <a:xfrm>
            <a:off x="1396706" y="3586826"/>
            <a:ext cx="7033436" cy="369332"/>
          </a:xfrm>
          <a:prstGeom prst="rect">
            <a:avLst/>
          </a:prstGeom>
          <a:noFill/>
        </p:spPr>
        <p:txBody>
          <a:bodyPr wrap="square">
            <a:spAutoFit/>
          </a:bodyPr>
          <a:lstStyle/>
          <a:p>
            <a:r>
              <a:rPr lang="zh-CN" altLang="en-US" dirty="0"/>
              <a:t>图卷积网络</a:t>
            </a:r>
          </a:p>
        </p:txBody>
      </p:sp>
      <p:sp>
        <p:nvSpPr>
          <p:cNvPr id="34" name="文本框 33">
            <a:extLst>
              <a:ext uri="{FF2B5EF4-FFF2-40B4-BE49-F238E27FC236}">
                <a16:creationId xmlns:a16="http://schemas.microsoft.com/office/drawing/2014/main" id="{343906A1-2ECD-4692-B7E8-2236A61892A1}"/>
              </a:ext>
            </a:extLst>
          </p:cNvPr>
          <p:cNvSpPr txBox="1"/>
          <p:nvPr/>
        </p:nvSpPr>
        <p:spPr>
          <a:xfrm>
            <a:off x="502388" y="4290026"/>
            <a:ext cx="7033436" cy="369332"/>
          </a:xfrm>
          <a:prstGeom prst="rect">
            <a:avLst/>
          </a:prstGeom>
          <a:noFill/>
        </p:spPr>
        <p:txBody>
          <a:bodyPr wrap="square">
            <a:spAutoFit/>
          </a:bodyPr>
          <a:lstStyle/>
          <a:p>
            <a:r>
              <a:rPr lang="zh-CN" altLang="en-US" dirty="0"/>
              <a:t>用于表示关系信息的神经架构</a:t>
            </a:r>
          </a:p>
        </p:txBody>
      </p:sp>
      <p:sp>
        <p:nvSpPr>
          <p:cNvPr id="36" name="文本框 35">
            <a:extLst>
              <a:ext uri="{FF2B5EF4-FFF2-40B4-BE49-F238E27FC236}">
                <a16:creationId xmlns:a16="http://schemas.microsoft.com/office/drawing/2014/main" id="{88DC27D3-CE18-42D5-BD02-9209E513AD8B}"/>
              </a:ext>
            </a:extLst>
          </p:cNvPr>
          <p:cNvSpPr txBox="1"/>
          <p:nvPr/>
        </p:nvSpPr>
        <p:spPr>
          <a:xfrm>
            <a:off x="6756106" y="3542179"/>
            <a:ext cx="7033436" cy="369332"/>
          </a:xfrm>
          <a:prstGeom prst="rect">
            <a:avLst/>
          </a:prstGeom>
          <a:noFill/>
        </p:spPr>
        <p:txBody>
          <a:bodyPr wrap="square">
            <a:spAutoFit/>
          </a:bodyPr>
          <a:lstStyle/>
          <a:p>
            <a:r>
              <a:rPr lang="zh-CN" altLang="en-US" dirty="0"/>
              <a:t>捕捉文件的社会背景</a:t>
            </a:r>
          </a:p>
        </p:txBody>
      </p:sp>
      <p:cxnSp>
        <p:nvCxnSpPr>
          <p:cNvPr id="27" name="连接符: 曲线 26">
            <a:extLst>
              <a:ext uri="{FF2B5EF4-FFF2-40B4-BE49-F238E27FC236}">
                <a16:creationId xmlns:a16="http://schemas.microsoft.com/office/drawing/2014/main" id="{9531E8B8-AF13-41C1-9924-BCFDCC2F5ACF}"/>
              </a:ext>
            </a:extLst>
          </p:cNvPr>
          <p:cNvCxnSpPr/>
          <p:nvPr/>
        </p:nvCxnSpPr>
        <p:spPr>
          <a:xfrm rot="5400000">
            <a:off x="1872066" y="3935227"/>
            <a:ext cx="354718" cy="26049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箭头: 右 27">
            <a:extLst>
              <a:ext uri="{FF2B5EF4-FFF2-40B4-BE49-F238E27FC236}">
                <a16:creationId xmlns:a16="http://schemas.microsoft.com/office/drawing/2014/main" id="{5768E5A4-02D2-4859-B448-CB2DE90511FD}"/>
              </a:ext>
            </a:extLst>
          </p:cNvPr>
          <p:cNvSpPr/>
          <p:nvPr/>
        </p:nvSpPr>
        <p:spPr>
          <a:xfrm>
            <a:off x="3659446" y="3597968"/>
            <a:ext cx="2301358" cy="3135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2017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4EFF9263-AC58-4702-BCDA-445457694798}"/>
              </a:ext>
            </a:extLst>
          </p:cNvPr>
          <p:cNvCxnSpPr>
            <a:cxnSpLocks/>
          </p:cNvCxnSpPr>
          <p:nvPr/>
        </p:nvCxnSpPr>
        <p:spPr>
          <a:xfrm>
            <a:off x="3334372" y="213360"/>
            <a:ext cx="631" cy="6126479"/>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nvGrpSpPr>
          <p:cNvPr id="10" name="组合 9">
            <a:extLst>
              <a:ext uri="{FF2B5EF4-FFF2-40B4-BE49-F238E27FC236}">
                <a16:creationId xmlns:a16="http://schemas.microsoft.com/office/drawing/2014/main" id="{EE27EA44-40E4-4116-BDD7-030F4A5CD5F0}"/>
              </a:ext>
            </a:extLst>
          </p:cNvPr>
          <p:cNvGrpSpPr/>
          <p:nvPr/>
        </p:nvGrpSpPr>
        <p:grpSpPr>
          <a:xfrm>
            <a:off x="2384273" y="213360"/>
            <a:ext cx="9499673" cy="6644641"/>
            <a:chOff x="2379533" y="1780800"/>
            <a:chExt cx="9499673" cy="4646282"/>
          </a:xfrm>
        </p:grpSpPr>
        <p:grpSp>
          <p:nvGrpSpPr>
            <p:cNvPr id="11"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DCDDF35-3D35-4045-A899-538FD61EB527}"/>
                </a:ext>
              </a:extLst>
            </p:cNvPr>
            <p:cNvGrpSpPr>
              <a:grpSpLocks noChangeAspect="1"/>
            </p:cNvGrpSpPr>
            <p:nvPr/>
          </p:nvGrpSpPr>
          <p:grpSpPr>
            <a:xfrm>
              <a:off x="3380411" y="1780800"/>
              <a:ext cx="8498795" cy="4646282"/>
              <a:chOff x="3696888" y="1780800"/>
              <a:chExt cx="8168371" cy="4646282"/>
            </a:xfrm>
          </p:grpSpPr>
          <p:sp>
            <p:nvSpPr>
              <p:cNvPr id="13" name="iṡľïḑè">
                <a:extLst>
                  <a:ext uri="{FF2B5EF4-FFF2-40B4-BE49-F238E27FC236}">
                    <a16:creationId xmlns:a16="http://schemas.microsoft.com/office/drawing/2014/main" id="{B2503EE0-BD0E-498E-AEE1-B3699E50332B}"/>
                  </a:ext>
                </a:extLst>
              </p:cNvPr>
              <p:cNvSpPr txBox="1"/>
              <p:nvPr/>
            </p:nvSpPr>
            <p:spPr bwMode="auto">
              <a:xfrm>
                <a:off x="4166964" y="2423466"/>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50000"/>
                  </a:lnSpc>
                  <a:buFont typeface="+mj-lt"/>
                  <a:buAutoNum type="arabicPeriod"/>
                </a:pPr>
                <a:r>
                  <a:rPr lang="en-US" altLang="zh-CN" sz="2000" b="0" dirty="0">
                    <a:latin typeface="+mn-lt"/>
                    <a:ea typeface="+mn-ea"/>
                    <a:sym typeface="+mn-lt"/>
                  </a:rPr>
                  <a:t>Introduction</a:t>
                </a:r>
              </a:p>
              <a:p>
                <a:pPr marL="342900" indent="-342900">
                  <a:lnSpc>
                    <a:spcPct val="250000"/>
                  </a:lnSpc>
                  <a:buFont typeface="+mj-lt"/>
                  <a:buAutoNum type="arabicPeriod"/>
                </a:pPr>
                <a:r>
                  <a:rPr lang="en-US" altLang="zh-CN" sz="2000" b="0" dirty="0">
                    <a:latin typeface="+mn-lt"/>
                    <a:ea typeface="+mn-ea"/>
                    <a:sym typeface="+mn-lt"/>
                  </a:rPr>
                  <a:t>Dataset Description</a:t>
                </a:r>
              </a:p>
              <a:p>
                <a:pPr marL="342900" indent="-342900">
                  <a:lnSpc>
                    <a:spcPct val="250000"/>
                  </a:lnSpc>
                  <a:buFont typeface="+mj-lt"/>
                  <a:buAutoNum type="arabicPeriod"/>
                </a:pPr>
                <a:r>
                  <a:rPr lang="en-US" altLang="zh-CN" sz="2000" b="0" dirty="0">
                    <a:latin typeface="+mn-lt"/>
                    <a:ea typeface="+mn-ea"/>
                    <a:sym typeface="+mn-lt"/>
                  </a:rPr>
                  <a:t>Model</a:t>
                </a:r>
              </a:p>
              <a:p>
                <a:pPr marL="342900" indent="-342900">
                  <a:lnSpc>
                    <a:spcPct val="250000"/>
                  </a:lnSpc>
                  <a:buFont typeface="+mj-lt"/>
                  <a:buAutoNum type="arabicPeriod"/>
                </a:pPr>
                <a:r>
                  <a:rPr lang="en-US" altLang="zh-CN" sz="2000" b="0" dirty="0">
                    <a:latin typeface="+mn-lt"/>
                    <a:ea typeface="+mn-ea"/>
                    <a:sym typeface="+mn-lt"/>
                  </a:rPr>
                  <a:t>Experiments</a:t>
                </a:r>
              </a:p>
              <a:p>
                <a:pPr marL="342900" indent="-342900">
                  <a:lnSpc>
                    <a:spcPct val="250000"/>
                  </a:lnSpc>
                  <a:buFont typeface="+mj-lt"/>
                  <a:buAutoNum type="arabicPeriod"/>
                </a:pPr>
                <a:r>
                  <a:rPr lang="en-US" altLang="zh-CN" sz="2000" b="0" dirty="0">
                    <a:latin typeface="+mn-lt"/>
                    <a:ea typeface="+mn-ea"/>
                    <a:sym typeface="+mn-lt"/>
                  </a:rPr>
                  <a:t>Conclusion</a:t>
                </a:r>
              </a:p>
            </p:txBody>
          </p:sp>
          <p:cxnSp>
            <p:nvCxnSpPr>
              <p:cNvPr id="14" name="直接连接符 13">
                <a:extLst>
                  <a:ext uri="{FF2B5EF4-FFF2-40B4-BE49-F238E27FC236}">
                    <a16:creationId xmlns:a16="http://schemas.microsoft.com/office/drawing/2014/main" id="{BFDD4884-40C4-4684-8455-AA8D831B5E71}"/>
                  </a:ext>
                </a:extLst>
              </p:cNvPr>
              <p:cNvCxnSpPr>
                <a:cxnSpLocks/>
              </p:cNvCxnSpPr>
              <p:nvPr/>
            </p:nvCxnSpPr>
            <p:spPr>
              <a:xfrm>
                <a:off x="3696888" y="1780800"/>
                <a:ext cx="0" cy="428395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sp>
          <p:nvSpPr>
            <p:cNvPr id="12" name="poetry_91022">
              <a:extLst>
                <a:ext uri="{FF2B5EF4-FFF2-40B4-BE49-F238E27FC236}">
                  <a16:creationId xmlns:a16="http://schemas.microsoft.com/office/drawing/2014/main" id="{8F864132-7836-4B2F-90A7-A8983CB4E43F}"/>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5" name="išľïḋé">
            <a:extLst>
              <a:ext uri="{FF2B5EF4-FFF2-40B4-BE49-F238E27FC236}">
                <a16:creationId xmlns:a16="http://schemas.microsoft.com/office/drawing/2014/main" id="{33984074-CD87-40C2-A72D-6A5EE2D28151}"/>
              </a:ext>
            </a:extLst>
          </p:cNvPr>
          <p:cNvSpPr txBox="1"/>
          <p:nvPr/>
        </p:nvSpPr>
        <p:spPr>
          <a:xfrm>
            <a:off x="631688" y="1344230"/>
            <a:ext cx="2623091" cy="653578"/>
          </a:xfrm>
          <a:prstGeom prst="rect">
            <a:avLst/>
          </a:prstGeom>
          <a:noFill/>
        </p:spPr>
        <p:txBody>
          <a:bodyPr wrap="square" rtlCol="0">
            <a:spAutoFit/>
          </a:bodyPr>
          <a:lstStyle/>
          <a:p>
            <a:pPr algn="r"/>
            <a:r>
              <a:rPr lang="tr-TR" sz="2800" b="1" dirty="0">
                <a:solidFill>
                  <a:schemeClr val="accent1"/>
                </a:solidFill>
                <a:cs typeface="+mn-ea"/>
                <a:sym typeface="+mn-lt"/>
              </a:rPr>
              <a:t>CONTENTS</a:t>
            </a:r>
          </a:p>
        </p:txBody>
      </p:sp>
    </p:spTree>
    <p:extLst>
      <p:ext uri="{BB962C8B-B14F-4D97-AF65-F5344CB8AC3E}">
        <p14:creationId xmlns:p14="http://schemas.microsoft.com/office/powerpoint/2010/main" val="349851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726670"/>
            <a:ext cx="10850564" cy="501162"/>
          </a:xfrm>
        </p:spPr>
        <p:txBody>
          <a:bodyPr>
            <a:noAutofit/>
          </a:bodyPr>
          <a:lstStyle/>
          <a:p>
            <a:pPr>
              <a:lnSpc>
                <a:spcPct val="250000"/>
              </a:lnSpc>
            </a:pPr>
            <a:r>
              <a:rPr lang="en-US" altLang="zh-CN" sz="3200" b="0" dirty="0">
                <a:latin typeface="+mn-lt"/>
                <a:ea typeface="+mn-ea"/>
                <a:sym typeface="+mn-lt"/>
              </a:rPr>
              <a:t>Introduction</a:t>
            </a:r>
          </a:p>
        </p:txBody>
      </p:sp>
    </p:spTree>
    <p:extLst>
      <p:ext uri="{BB962C8B-B14F-4D97-AF65-F5344CB8AC3E}">
        <p14:creationId xmlns:p14="http://schemas.microsoft.com/office/powerpoint/2010/main" val="23715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EACB201-401D-4112-84A9-15662FC87CB1}"/>
              </a:ext>
            </a:extLst>
          </p:cNvPr>
          <p:cNvSpPr>
            <a:spLocks noGrp="1"/>
          </p:cNvSpPr>
          <p:nvPr>
            <p:ph type="title"/>
          </p:nvPr>
        </p:nvSpPr>
        <p:spPr>
          <a:xfrm>
            <a:off x="669924" y="19756"/>
            <a:ext cx="10850563" cy="1028699"/>
          </a:xfrm>
        </p:spPr>
        <p:txBody>
          <a:bodyPr/>
          <a:lstStyle/>
          <a:p>
            <a:r>
              <a:rPr lang="en-US" altLang="zh-CN" dirty="0"/>
              <a:t>Introduction</a:t>
            </a:r>
            <a:endParaRPr lang="zh-CN" altLang="en-US" dirty="0"/>
          </a:p>
        </p:txBody>
      </p:sp>
      <p:sp>
        <p:nvSpPr>
          <p:cNvPr id="4" name="页脚占位符 3">
            <a:extLst>
              <a:ext uri="{FF2B5EF4-FFF2-40B4-BE49-F238E27FC236}">
                <a16:creationId xmlns:a16="http://schemas.microsoft.com/office/drawing/2014/main" id="{030A1B5D-D378-40BF-BBE5-03FA76F18508}"/>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89E893BC-8288-4E7C-B040-E6FFFAB7A606}"/>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pic>
        <p:nvPicPr>
          <p:cNvPr id="7" name="图片 6">
            <a:extLst>
              <a:ext uri="{FF2B5EF4-FFF2-40B4-BE49-F238E27FC236}">
                <a16:creationId xmlns:a16="http://schemas.microsoft.com/office/drawing/2014/main" id="{821C565E-3DAB-4705-8913-558936415479}"/>
              </a:ext>
            </a:extLst>
          </p:cNvPr>
          <p:cNvPicPr>
            <a:picLocks noChangeAspect="1"/>
          </p:cNvPicPr>
          <p:nvPr/>
        </p:nvPicPr>
        <p:blipFill>
          <a:blip r:embed="rId3"/>
          <a:stretch>
            <a:fillRect/>
          </a:stretch>
        </p:blipFill>
        <p:spPr>
          <a:xfrm>
            <a:off x="690085" y="2487302"/>
            <a:ext cx="5354320" cy="2910780"/>
          </a:xfrm>
          <a:prstGeom prst="rect">
            <a:avLst/>
          </a:prstGeom>
        </p:spPr>
      </p:pic>
      <p:pic>
        <p:nvPicPr>
          <p:cNvPr id="10" name="图片 9">
            <a:extLst>
              <a:ext uri="{FF2B5EF4-FFF2-40B4-BE49-F238E27FC236}">
                <a16:creationId xmlns:a16="http://schemas.microsoft.com/office/drawing/2014/main" id="{1F1AD24C-3616-4D38-B28A-7B1E884B5D23}"/>
              </a:ext>
            </a:extLst>
          </p:cNvPr>
          <p:cNvPicPr>
            <a:picLocks noChangeAspect="1"/>
          </p:cNvPicPr>
          <p:nvPr/>
        </p:nvPicPr>
        <p:blipFill>
          <a:blip r:embed="rId4"/>
          <a:stretch>
            <a:fillRect/>
          </a:stretch>
        </p:blipFill>
        <p:spPr>
          <a:xfrm>
            <a:off x="6233160" y="2477142"/>
            <a:ext cx="5354320" cy="2888010"/>
          </a:xfrm>
          <a:prstGeom prst="rect">
            <a:avLst/>
          </a:prstGeom>
        </p:spPr>
      </p:pic>
      <p:sp>
        <p:nvSpPr>
          <p:cNvPr id="11" name="文本框 10">
            <a:extLst>
              <a:ext uri="{FF2B5EF4-FFF2-40B4-BE49-F238E27FC236}">
                <a16:creationId xmlns:a16="http://schemas.microsoft.com/office/drawing/2014/main" id="{340CEBC5-D67F-4E61-B36A-323D206911E3}"/>
              </a:ext>
            </a:extLst>
          </p:cNvPr>
          <p:cNvSpPr txBox="1"/>
          <p:nvPr/>
        </p:nvSpPr>
        <p:spPr>
          <a:xfrm>
            <a:off x="1767840" y="1676400"/>
            <a:ext cx="2641600" cy="369332"/>
          </a:xfrm>
          <a:prstGeom prst="rect">
            <a:avLst/>
          </a:prstGeom>
          <a:noFill/>
        </p:spPr>
        <p:txBody>
          <a:bodyPr wrap="square" rtlCol="0">
            <a:spAutoFit/>
          </a:bodyPr>
          <a:lstStyle/>
          <a:p>
            <a:r>
              <a:rPr lang="zh-CN" altLang="en-US" dirty="0"/>
              <a:t>直接报道所做的评论</a:t>
            </a:r>
          </a:p>
        </p:txBody>
      </p:sp>
      <p:sp>
        <p:nvSpPr>
          <p:cNvPr id="27" name="文本框 26">
            <a:extLst>
              <a:ext uri="{FF2B5EF4-FFF2-40B4-BE49-F238E27FC236}">
                <a16:creationId xmlns:a16="http://schemas.microsoft.com/office/drawing/2014/main" id="{F5E915F5-F135-475B-8989-A7763AE216F7}"/>
              </a:ext>
            </a:extLst>
          </p:cNvPr>
          <p:cNvSpPr txBox="1"/>
          <p:nvPr/>
        </p:nvSpPr>
        <p:spPr>
          <a:xfrm>
            <a:off x="7213600" y="1656542"/>
            <a:ext cx="3413760" cy="369332"/>
          </a:xfrm>
          <a:prstGeom prst="rect">
            <a:avLst/>
          </a:prstGeom>
          <a:noFill/>
        </p:spPr>
        <p:txBody>
          <a:bodyPr wrap="square" rtlCol="0">
            <a:spAutoFit/>
          </a:bodyPr>
          <a:lstStyle/>
          <a:p>
            <a:r>
              <a:rPr lang="zh-CN" altLang="en-US" dirty="0"/>
              <a:t>侧重对这些评论的负面反应</a:t>
            </a:r>
          </a:p>
        </p:txBody>
      </p:sp>
      <p:sp>
        <p:nvSpPr>
          <p:cNvPr id="14" name="文本框 13">
            <a:extLst>
              <a:ext uri="{FF2B5EF4-FFF2-40B4-BE49-F238E27FC236}">
                <a16:creationId xmlns:a16="http://schemas.microsoft.com/office/drawing/2014/main" id="{7508ABEC-4377-4910-A3A1-8054D251394E}"/>
              </a:ext>
            </a:extLst>
          </p:cNvPr>
          <p:cNvSpPr txBox="1"/>
          <p:nvPr/>
        </p:nvSpPr>
        <p:spPr>
          <a:xfrm>
            <a:off x="4734560" y="5685364"/>
            <a:ext cx="2479040" cy="369332"/>
          </a:xfrm>
          <a:prstGeom prst="rect">
            <a:avLst/>
          </a:prstGeom>
          <a:noFill/>
        </p:spPr>
        <p:txBody>
          <a:bodyPr wrap="square" rtlCol="0">
            <a:spAutoFit/>
          </a:bodyPr>
          <a:lstStyle/>
          <a:p>
            <a:r>
              <a:rPr lang="zh-CN" altLang="en-US" dirty="0"/>
              <a:t>识别并明确化观点差异</a:t>
            </a:r>
          </a:p>
        </p:txBody>
      </p:sp>
    </p:spTree>
    <p:extLst>
      <p:ext uri="{BB962C8B-B14F-4D97-AF65-F5344CB8AC3E}">
        <p14:creationId xmlns:p14="http://schemas.microsoft.com/office/powerpoint/2010/main" val="2411491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a:extLst>
              <a:ext uri="{FF2B5EF4-FFF2-40B4-BE49-F238E27FC236}">
                <a16:creationId xmlns:a16="http://schemas.microsoft.com/office/drawing/2014/main" id="{EDEC6792-C33B-47A5-847A-8F49AA3E4FEF}"/>
              </a:ext>
            </a:extLst>
          </p:cNvPr>
          <p:cNvSpPr txBox="1"/>
          <p:nvPr/>
        </p:nvSpPr>
        <p:spPr>
          <a:xfrm>
            <a:off x="9184640" y="5165928"/>
            <a:ext cx="1402080" cy="369332"/>
          </a:xfrm>
          <a:prstGeom prst="rect">
            <a:avLst/>
          </a:prstGeom>
          <a:noFill/>
        </p:spPr>
        <p:txBody>
          <a:bodyPr wrap="square" rtlCol="0">
            <a:spAutoFit/>
          </a:bodyPr>
          <a:lstStyle/>
          <a:p>
            <a:r>
              <a:rPr lang="zh-CN" altLang="en-US" dirty="0"/>
              <a:t>新闻来源</a:t>
            </a:r>
          </a:p>
        </p:txBody>
      </p:sp>
      <p:sp>
        <p:nvSpPr>
          <p:cNvPr id="2" name="标题 1">
            <a:extLst>
              <a:ext uri="{FF2B5EF4-FFF2-40B4-BE49-F238E27FC236}">
                <a16:creationId xmlns:a16="http://schemas.microsoft.com/office/drawing/2014/main" id="{45CAF386-3D4A-40B4-AB65-8EDC70D7070E}"/>
              </a:ext>
            </a:extLst>
          </p:cNvPr>
          <p:cNvSpPr>
            <a:spLocks noGrp="1"/>
          </p:cNvSpPr>
          <p:nvPr>
            <p:ph type="title"/>
          </p:nvPr>
        </p:nvSpPr>
        <p:spPr/>
        <p:txBody>
          <a:bodyPr/>
          <a:lstStyle/>
          <a:p>
            <a:r>
              <a:rPr lang="en-US" altLang="zh-CN" dirty="0"/>
              <a:t>Introduction</a:t>
            </a:r>
            <a:endParaRPr lang="zh-CN" altLang="en-US" dirty="0"/>
          </a:p>
        </p:txBody>
      </p:sp>
      <p:sp>
        <p:nvSpPr>
          <p:cNvPr id="3" name="页脚占位符 2">
            <a:extLst>
              <a:ext uri="{FF2B5EF4-FFF2-40B4-BE49-F238E27FC236}">
                <a16:creationId xmlns:a16="http://schemas.microsoft.com/office/drawing/2014/main" id="{E10AAC62-CBA3-4B1C-8E72-C2E147533BD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32B8304-8EA1-4A38-8A54-BDA87421339D}"/>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文本框 4">
            <a:extLst>
              <a:ext uri="{FF2B5EF4-FFF2-40B4-BE49-F238E27FC236}">
                <a16:creationId xmlns:a16="http://schemas.microsoft.com/office/drawing/2014/main" id="{3F1D14C4-E22E-43BC-A864-1368798D6C25}"/>
              </a:ext>
            </a:extLst>
          </p:cNvPr>
          <p:cNvSpPr txBox="1"/>
          <p:nvPr/>
        </p:nvSpPr>
        <p:spPr>
          <a:xfrm>
            <a:off x="1066800" y="1920240"/>
            <a:ext cx="2052320" cy="369332"/>
          </a:xfrm>
          <a:prstGeom prst="rect">
            <a:avLst/>
          </a:prstGeom>
          <a:noFill/>
        </p:spPr>
        <p:txBody>
          <a:bodyPr wrap="square" rtlCol="0">
            <a:spAutoFit/>
          </a:bodyPr>
          <a:lstStyle/>
          <a:p>
            <a:r>
              <a:rPr lang="zh-CN" altLang="en-US" dirty="0"/>
              <a:t>文本分类问题</a:t>
            </a:r>
          </a:p>
        </p:txBody>
      </p:sp>
      <p:sp>
        <p:nvSpPr>
          <p:cNvPr id="7" name="左大括号 6">
            <a:extLst>
              <a:ext uri="{FF2B5EF4-FFF2-40B4-BE49-F238E27FC236}">
                <a16:creationId xmlns:a16="http://schemas.microsoft.com/office/drawing/2014/main" id="{F788340D-23E6-44F4-ADD6-D60F750CC76F}"/>
              </a:ext>
            </a:extLst>
          </p:cNvPr>
          <p:cNvSpPr/>
          <p:nvPr/>
        </p:nvSpPr>
        <p:spPr>
          <a:xfrm>
            <a:off x="2682240" y="1280160"/>
            <a:ext cx="345440" cy="1564640"/>
          </a:xfrm>
          <a:prstGeom prst="leftBrace">
            <a:avLst>
              <a:gd name="adj1" fmla="val 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E602575-9F3A-495F-A28D-E4B7E4467110}"/>
              </a:ext>
            </a:extLst>
          </p:cNvPr>
          <p:cNvSpPr txBox="1"/>
          <p:nvPr/>
        </p:nvSpPr>
        <p:spPr>
          <a:xfrm>
            <a:off x="3042285" y="1180346"/>
            <a:ext cx="2052320" cy="369332"/>
          </a:xfrm>
          <a:prstGeom prst="rect">
            <a:avLst/>
          </a:prstGeom>
          <a:noFill/>
        </p:spPr>
        <p:txBody>
          <a:bodyPr wrap="square" rtlCol="0">
            <a:spAutoFit/>
          </a:bodyPr>
          <a:lstStyle/>
          <a:p>
            <a:r>
              <a:rPr lang="zh-CN" altLang="en-US" dirty="0"/>
              <a:t>关注偏见语言指标</a:t>
            </a:r>
          </a:p>
        </p:txBody>
      </p:sp>
      <p:sp>
        <p:nvSpPr>
          <p:cNvPr id="14" name="文本框 13">
            <a:extLst>
              <a:ext uri="{FF2B5EF4-FFF2-40B4-BE49-F238E27FC236}">
                <a16:creationId xmlns:a16="http://schemas.microsoft.com/office/drawing/2014/main" id="{0DDFA2D9-5B54-4B56-BD0B-88FC76E68895}"/>
              </a:ext>
            </a:extLst>
          </p:cNvPr>
          <p:cNvSpPr txBox="1"/>
          <p:nvPr/>
        </p:nvSpPr>
        <p:spPr>
          <a:xfrm>
            <a:off x="2935605" y="1831618"/>
            <a:ext cx="3749040" cy="369332"/>
          </a:xfrm>
          <a:prstGeom prst="rect">
            <a:avLst/>
          </a:prstGeom>
          <a:noFill/>
        </p:spPr>
        <p:txBody>
          <a:bodyPr wrap="square" rtlCol="0">
            <a:spAutoFit/>
          </a:bodyPr>
          <a:lstStyle/>
          <a:p>
            <a:r>
              <a:rPr lang="zh-CN" altLang="en-US" dirty="0"/>
              <a:t>表明作者偏见的短语</a:t>
            </a:r>
          </a:p>
        </p:txBody>
      </p:sp>
      <p:sp>
        <p:nvSpPr>
          <p:cNvPr id="15" name="文本框 14">
            <a:extLst>
              <a:ext uri="{FF2B5EF4-FFF2-40B4-BE49-F238E27FC236}">
                <a16:creationId xmlns:a16="http://schemas.microsoft.com/office/drawing/2014/main" id="{E3BF248C-7A83-4ACD-999C-BCC581EBBAC8}"/>
              </a:ext>
            </a:extLst>
          </p:cNvPr>
          <p:cNvSpPr txBox="1"/>
          <p:nvPr/>
        </p:nvSpPr>
        <p:spPr>
          <a:xfrm>
            <a:off x="3108960" y="2569528"/>
            <a:ext cx="1853565" cy="369332"/>
          </a:xfrm>
          <a:prstGeom prst="rect">
            <a:avLst/>
          </a:prstGeom>
          <a:noFill/>
        </p:spPr>
        <p:txBody>
          <a:bodyPr wrap="square" rtlCol="0">
            <a:spAutoFit/>
          </a:bodyPr>
          <a:lstStyle/>
          <a:p>
            <a:r>
              <a:rPr lang="zh-CN" altLang="en-US" dirty="0"/>
              <a:t>隐形情绪的表达</a:t>
            </a:r>
          </a:p>
        </p:txBody>
      </p:sp>
      <p:sp>
        <p:nvSpPr>
          <p:cNvPr id="16" name="文本框 15">
            <a:extLst>
              <a:ext uri="{FF2B5EF4-FFF2-40B4-BE49-F238E27FC236}">
                <a16:creationId xmlns:a16="http://schemas.microsoft.com/office/drawing/2014/main" id="{303DD14B-0CCC-4E0F-910B-D0330C209565}"/>
              </a:ext>
            </a:extLst>
          </p:cNvPr>
          <p:cNvSpPr txBox="1"/>
          <p:nvPr/>
        </p:nvSpPr>
        <p:spPr>
          <a:xfrm>
            <a:off x="822324" y="3402568"/>
            <a:ext cx="1005840" cy="369332"/>
          </a:xfrm>
          <a:prstGeom prst="rect">
            <a:avLst/>
          </a:prstGeom>
          <a:noFill/>
        </p:spPr>
        <p:txBody>
          <a:bodyPr wrap="square" rtlCol="0">
            <a:spAutoFit/>
          </a:bodyPr>
          <a:lstStyle/>
          <a:p>
            <a:r>
              <a:rPr lang="zh-CN" altLang="en-US" dirty="0"/>
              <a:t>本文</a:t>
            </a:r>
          </a:p>
        </p:txBody>
      </p:sp>
      <p:sp>
        <p:nvSpPr>
          <p:cNvPr id="17" name="文本框 16">
            <a:extLst>
              <a:ext uri="{FF2B5EF4-FFF2-40B4-BE49-F238E27FC236}">
                <a16:creationId xmlns:a16="http://schemas.microsoft.com/office/drawing/2014/main" id="{D9166047-F0DA-4307-907D-40CEE029F289}"/>
              </a:ext>
            </a:extLst>
          </p:cNvPr>
          <p:cNvSpPr txBox="1"/>
          <p:nvPr/>
        </p:nvSpPr>
        <p:spPr>
          <a:xfrm>
            <a:off x="822324" y="1332746"/>
            <a:ext cx="1005840" cy="369332"/>
          </a:xfrm>
          <a:prstGeom prst="rect">
            <a:avLst/>
          </a:prstGeom>
          <a:noFill/>
        </p:spPr>
        <p:txBody>
          <a:bodyPr wrap="square" rtlCol="0">
            <a:spAutoFit/>
          </a:bodyPr>
          <a:lstStyle/>
          <a:p>
            <a:r>
              <a:rPr lang="zh-CN" altLang="en-US" dirty="0"/>
              <a:t>传统上</a:t>
            </a:r>
          </a:p>
        </p:txBody>
      </p:sp>
      <p:sp>
        <p:nvSpPr>
          <p:cNvPr id="18" name="文本框 17">
            <a:extLst>
              <a:ext uri="{FF2B5EF4-FFF2-40B4-BE49-F238E27FC236}">
                <a16:creationId xmlns:a16="http://schemas.microsoft.com/office/drawing/2014/main" id="{13C5E6C6-532E-4314-8F5A-221ED2582670}"/>
              </a:ext>
            </a:extLst>
          </p:cNvPr>
          <p:cNvSpPr txBox="1"/>
          <p:nvPr/>
        </p:nvSpPr>
        <p:spPr>
          <a:xfrm>
            <a:off x="1229360" y="4287520"/>
            <a:ext cx="1706245" cy="745252"/>
          </a:xfrm>
          <a:prstGeom prst="rect">
            <a:avLst/>
          </a:prstGeom>
          <a:noFill/>
        </p:spPr>
        <p:txBody>
          <a:bodyPr wrap="square" rtlCol="0">
            <a:spAutoFit/>
          </a:bodyPr>
          <a:lstStyle/>
          <a:p>
            <a:endParaRPr lang="zh-CN" altLang="en-US" dirty="0"/>
          </a:p>
        </p:txBody>
      </p:sp>
      <p:sp>
        <p:nvSpPr>
          <p:cNvPr id="20" name="文本框 19">
            <a:extLst>
              <a:ext uri="{FF2B5EF4-FFF2-40B4-BE49-F238E27FC236}">
                <a16:creationId xmlns:a16="http://schemas.microsoft.com/office/drawing/2014/main" id="{AC32DABF-D031-4BDB-BBBE-BB80CF9BFFA9}"/>
              </a:ext>
            </a:extLst>
          </p:cNvPr>
          <p:cNvSpPr txBox="1"/>
          <p:nvPr/>
        </p:nvSpPr>
        <p:spPr>
          <a:xfrm>
            <a:off x="5676583" y="1275512"/>
            <a:ext cx="6096000" cy="646331"/>
          </a:xfrm>
          <a:prstGeom prst="rect">
            <a:avLst/>
          </a:prstGeom>
          <a:noFill/>
        </p:spPr>
        <p:txBody>
          <a:bodyPr wrap="square">
            <a:spAutoFit/>
          </a:bodyPr>
          <a:lstStyle/>
          <a:p>
            <a:r>
              <a:rPr lang="zh-CN" altLang="en-US" dirty="0"/>
              <a:t>这些指标可以有效地捕捉到带有意识形态色彩的文本中的偏见，如政策文件或政治辩论</a:t>
            </a:r>
            <a:endParaRPr lang="en-US" altLang="zh-CN" dirty="0"/>
          </a:p>
        </p:txBody>
      </p:sp>
      <p:sp>
        <p:nvSpPr>
          <p:cNvPr id="22" name="文本框 21">
            <a:extLst>
              <a:ext uri="{FF2B5EF4-FFF2-40B4-BE49-F238E27FC236}">
                <a16:creationId xmlns:a16="http://schemas.microsoft.com/office/drawing/2014/main" id="{ACFAF1A1-1A72-404F-93AF-8DFD0F556056}"/>
              </a:ext>
            </a:extLst>
          </p:cNvPr>
          <p:cNvSpPr txBox="1"/>
          <p:nvPr/>
        </p:nvSpPr>
        <p:spPr>
          <a:xfrm>
            <a:off x="5676583" y="2293949"/>
            <a:ext cx="6096000" cy="458459"/>
          </a:xfrm>
          <a:prstGeom prst="rect">
            <a:avLst/>
          </a:prstGeom>
          <a:noFill/>
        </p:spPr>
        <p:txBody>
          <a:bodyPr wrap="square">
            <a:spAutoFit/>
          </a:bodyPr>
          <a:lstStyle/>
          <a:p>
            <a:pPr>
              <a:lnSpc>
                <a:spcPct val="150000"/>
              </a:lnSpc>
            </a:pPr>
            <a:r>
              <a:rPr lang="zh-CN" altLang="en-US" dirty="0"/>
              <a:t>识别新闻叙述中作者的偏见可能更具挑战性。</a:t>
            </a:r>
          </a:p>
        </p:txBody>
      </p:sp>
      <p:sp>
        <p:nvSpPr>
          <p:cNvPr id="23" name="文本框 22">
            <a:extLst>
              <a:ext uri="{FF2B5EF4-FFF2-40B4-BE49-F238E27FC236}">
                <a16:creationId xmlns:a16="http://schemas.microsoft.com/office/drawing/2014/main" id="{EFDCCBB8-52BD-40CD-B62A-C824CEC68371}"/>
              </a:ext>
            </a:extLst>
          </p:cNvPr>
          <p:cNvSpPr txBox="1"/>
          <p:nvPr/>
        </p:nvSpPr>
        <p:spPr>
          <a:xfrm>
            <a:off x="943509" y="4039825"/>
            <a:ext cx="2799716" cy="369332"/>
          </a:xfrm>
          <a:prstGeom prst="rect">
            <a:avLst/>
          </a:prstGeom>
          <a:noFill/>
        </p:spPr>
        <p:txBody>
          <a:bodyPr wrap="square" rtlCol="0">
            <a:spAutoFit/>
          </a:bodyPr>
          <a:lstStyle/>
          <a:p>
            <a:r>
              <a:rPr lang="zh-CN" altLang="en-US" dirty="0"/>
              <a:t>信息传播的社会环境</a:t>
            </a:r>
          </a:p>
        </p:txBody>
      </p:sp>
      <p:sp>
        <p:nvSpPr>
          <p:cNvPr id="24" name="文本框 23">
            <a:extLst>
              <a:ext uri="{FF2B5EF4-FFF2-40B4-BE49-F238E27FC236}">
                <a16:creationId xmlns:a16="http://schemas.microsoft.com/office/drawing/2014/main" id="{605957CF-1B4C-4A1B-A6C4-1D632C21A396}"/>
              </a:ext>
            </a:extLst>
          </p:cNvPr>
          <p:cNvSpPr txBox="1"/>
          <p:nvPr/>
        </p:nvSpPr>
        <p:spPr>
          <a:xfrm>
            <a:off x="548004" y="5199102"/>
            <a:ext cx="7803515" cy="369332"/>
          </a:xfrm>
          <a:prstGeom prst="rect">
            <a:avLst/>
          </a:prstGeom>
          <a:noFill/>
        </p:spPr>
        <p:txBody>
          <a:bodyPr wrap="square" rtlCol="0">
            <a:spAutoFit/>
          </a:bodyPr>
          <a:lstStyle/>
          <a:p>
            <a:r>
              <a:rPr lang="zh-CN" altLang="en-US" dirty="0"/>
              <a:t>最近的涉及社交网络的信息传播分析：着重于分析新闻源与用户之间的互动</a:t>
            </a:r>
          </a:p>
        </p:txBody>
      </p:sp>
      <p:sp>
        <p:nvSpPr>
          <p:cNvPr id="25" name="乘号 24">
            <a:extLst>
              <a:ext uri="{FF2B5EF4-FFF2-40B4-BE49-F238E27FC236}">
                <a16:creationId xmlns:a16="http://schemas.microsoft.com/office/drawing/2014/main" id="{CEAD51C6-4A34-4BE8-B478-8A1A1FA7F3F0}"/>
              </a:ext>
            </a:extLst>
          </p:cNvPr>
          <p:cNvSpPr/>
          <p:nvPr/>
        </p:nvSpPr>
        <p:spPr>
          <a:xfrm>
            <a:off x="9408159" y="5042697"/>
            <a:ext cx="762000" cy="615794"/>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B2B3B59E-E01A-4600-A8D2-676594DFA2B9}"/>
              </a:ext>
            </a:extLst>
          </p:cNvPr>
          <p:cNvSpPr txBox="1"/>
          <p:nvPr/>
        </p:nvSpPr>
        <p:spPr>
          <a:xfrm>
            <a:off x="8403747" y="4986571"/>
            <a:ext cx="3532823" cy="923330"/>
          </a:xfrm>
          <a:prstGeom prst="rect">
            <a:avLst/>
          </a:prstGeom>
          <a:noFill/>
        </p:spPr>
        <p:txBody>
          <a:bodyPr wrap="square" rtlCol="0">
            <a:spAutoFit/>
          </a:bodyPr>
          <a:lstStyle/>
          <a:p>
            <a:r>
              <a:rPr lang="zh-CN" altLang="en-US" dirty="0"/>
              <a:t>利用社会信息捕捉信息在网络中的共享方式，帮助生成文本表征，从而帮助作出正确分类</a:t>
            </a:r>
          </a:p>
        </p:txBody>
      </p:sp>
    </p:spTree>
    <p:extLst>
      <p:ext uri="{BB962C8B-B14F-4D97-AF65-F5344CB8AC3E}">
        <p14:creationId xmlns:p14="http://schemas.microsoft.com/office/powerpoint/2010/main" val="85158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7"/>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5" grpId="0" animBg="1"/>
      <p:bldP spid="25" grpId="1"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680DC9C7-31CC-42DF-839A-8787214EA9E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39666A1-2A57-4B81-BEFE-4A702E2617E6}"/>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标题 1">
            <a:extLst>
              <a:ext uri="{FF2B5EF4-FFF2-40B4-BE49-F238E27FC236}">
                <a16:creationId xmlns:a16="http://schemas.microsoft.com/office/drawing/2014/main" id="{AB42C147-31FE-4C3A-8167-C215FDCBAE77}"/>
              </a:ext>
            </a:extLst>
          </p:cNvPr>
          <p:cNvSpPr>
            <a:spLocks noGrp="1"/>
          </p:cNvSpPr>
          <p:nvPr>
            <p:ph type="title"/>
          </p:nvPr>
        </p:nvSpPr>
        <p:spPr>
          <a:xfrm>
            <a:off x="669925" y="0"/>
            <a:ext cx="10850563" cy="1028700"/>
          </a:xfrm>
        </p:spPr>
        <p:txBody>
          <a:bodyPr/>
          <a:lstStyle/>
          <a:p>
            <a:r>
              <a:rPr lang="en-US" altLang="zh-CN" dirty="0"/>
              <a:t>Introduction</a:t>
            </a:r>
            <a:endParaRPr lang="zh-CN" altLang="en-US" dirty="0"/>
          </a:p>
        </p:txBody>
      </p:sp>
      <p:pic>
        <p:nvPicPr>
          <p:cNvPr id="8" name="图片 7">
            <a:extLst>
              <a:ext uri="{FF2B5EF4-FFF2-40B4-BE49-F238E27FC236}">
                <a16:creationId xmlns:a16="http://schemas.microsoft.com/office/drawing/2014/main" id="{C1EEEF57-5A9F-48D9-B822-19BF9EEB40A3}"/>
              </a:ext>
            </a:extLst>
          </p:cNvPr>
          <p:cNvPicPr>
            <a:picLocks noChangeAspect="1"/>
          </p:cNvPicPr>
          <p:nvPr/>
        </p:nvPicPr>
        <p:blipFill>
          <a:blip r:embed="rId2"/>
          <a:stretch>
            <a:fillRect/>
          </a:stretch>
        </p:blipFill>
        <p:spPr>
          <a:xfrm>
            <a:off x="669925" y="1235516"/>
            <a:ext cx="5600177" cy="4908109"/>
          </a:xfrm>
          <a:prstGeom prst="rect">
            <a:avLst/>
          </a:prstGeom>
        </p:spPr>
      </p:pic>
      <p:sp>
        <p:nvSpPr>
          <p:cNvPr id="9" name="文本框 8">
            <a:extLst>
              <a:ext uri="{FF2B5EF4-FFF2-40B4-BE49-F238E27FC236}">
                <a16:creationId xmlns:a16="http://schemas.microsoft.com/office/drawing/2014/main" id="{4B5EE265-4831-4083-AB30-2EBC0D28159B}"/>
              </a:ext>
            </a:extLst>
          </p:cNvPr>
          <p:cNvSpPr txBox="1"/>
          <p:nvPr/>
        </p:nvSpPr>
        <p:spPr>
          <a:xfrm>
            <a:off x="6634479" y="3021875"/>
            <a:ext cx="5008881" cy="646331"/>
          </a:xfrm>
          <a:prstGeom prst="rect">
            <a:avLst/>
          </a:prstGeom>
          <a:noFill/>
        </p:spPr>
        <p:txBody>
          <a:bodyPr wrap="square" rtlCol="0">
            <a:spAutoFit/>
          </a:bodyPr>
          <a:lstStyle/>
          <a:p>
            <a:r>
              <a:rPr lang="zh-CN" altLang="en-US" dirty="0"/>
              <a:t>将新闻文章和分享这些文章的社交圈嵌入到一个单一的空间，构建一个充满社会性的文本表征</a:t>
            </a:r>
          </a:p>
        </p:txBody>
      </p:sp>
    </p:spTree>
    <p:extLst>
      <p:ext uri="{BB962C8B-B14F-4D97-AF65-F5344CB8AC3E}">
        <p14:creationId xmlns:p14="http://schemas.microsoft.com/office/powerpoint/2010/main" val="222840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726670"/>
            <a:ext cx="10850564" cy="501162"/>
          </a:xfrm>
        </p:spPr>
        <p:txBody>
          <a:bodyPr>
            <a:noAutofit/>
          </a:bodyPr>
          <a:lstStyle/>
          <a:p>
            <a:pPr>
              <a:lnSpc>
                <a:spcPct val="250000"/>
              </a:lnSpc>
            </a:pPr>
            <a:r>
              <a:rPr lang="en-US" altLang="zh-CN" sz="3200" b="0" dirty="0">
                <a:latin typeface="+mn-lt"/>
                <a:ea typeface="+mn-ea"/>
                <a:sym typeface="+mn-lt"/>
              </a:rPr>
              <a:t>Dataset Description</a:t>
            </a:r>
          </a:p>
        </p:txBody>
      </p:sp>
      <p:sp>
        <p:nvSpPr>
          <p:cNvPr id="5" name="文本占位符 4">
            <a:extLst>
              <a:ext uri="{FF2B5EF4-FFF2-40B4-BE49-F238E27FC236}">
                <a16:creationId xmlns:a16="http://schemas.microsoft.com/office/drawing/2014/main" id="{460E2A3C-B4CF-4DA7-A5B0-05390B7D86E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21103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a18adb86-5929-4bf5-a1c6-bcf101f86030"/>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3538</TotalTime>
  <Words>1017</Words>
  <Application>Microsoft Office PowerPoint</Application>
  <PresentationFormat>宽屏</PresentationFormat>
  <Paragraphs>149</Paragraphs>
  <Slides>23</Slides>
  <Notes>6</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23</vt:i4>
      </vt:variant>
    </vt:vector>
  </HeadingPairs>
  <TitlesOfParts>
    <vt:vector size="26" baseType="lpstr">
      <vt:lpstr>Arial</vt:lpstr>
      <vt:lpstr>Calibri</vt:lpstr>
      <vt:lpstr>主题5</vt:lpstr>
      <vt:lpstr>用图卷积网络对社会信息进行编码以检测新闻媒体中的政治观点</vt:lpstr>
      <vt:lpstr>作者信息</vt:lpstr>
      <vt:lpstr>摘要</vt:lpstr>
      <vt:lpstr>PowerPoint 演示文稿</vt:lpstr>
      <vt:lpstr>Introduction</vt:lpstr>
      <vt:lpstr>Introduction</vt:lpstr>
      <vt:lpstr>Introduction</vt:lpstr>
      <vt:lpstr>Introduction</vt:lpstr>
      <vt:lpstr>Dataset Description</vt:lpstr>
      <vt:lpstr>Dataset Description</vt:lpstr>
      <vt:lpstr>Dataset Description</vt:lpstr>
      <vt:lpstr>Dataset Description</vt:lpstr>
      <vt:lpstr>Model</vt:lpstr>
      <vt:lpstr>Model</vt:lpstr>
      <vt:lpstr>Model——DOR</vt:lpstr>
      <vt:lpstr>Model——图卷积网络</vt:lpstr>
      <vt:lpstr>Model——联合模型</vt:lpstr>
      <vt:lpstr>Experiments</vt:lpstr>
      <vt:lpstr>Experiments</vt:lpstr>
      <vt:lpstr>Experiments</vt:lpstr>
      <vt:lpstr>Conclusion</vt:lpstr>
      <vt:lpstr>Conclusion</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悦</cp:lastModifiedBy>
  <cp:revision>33</cp:revision>
  <cp:lastPrinted>2018-02-05T16:00:00Z</cp:lastPrinted>
  <dcterms:created xsi:type="dcterms:W3CDTF">2018-02-05T16:00:00Z</dcterms:created>
  <dcterms:modified xsi:type="dcterms:W3CDTF">2022-04-07T09:15:03Z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ies>
</file>