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462" r:id="rId2"/>
    <p:sldId id="434" r:id="rId3"/>
    <p:sldId id="432" r:id="rId4"/>
    <p:sldId id="463" r:id="rId5"/>
    <p:sldId id="474" r:id="rId6"/>
    <p:sldId id="464" r:id="rId7"/>
    <p:sldId id="465" r:id="rId8"/>
    <p:sldId id="466" r:id="rId9"/>
    <p:sldId id="436" r:id="rId10"/>
    <p:sldId id="468" r:id="rId11"/>
    <p:sldId id="467" r:id="rId12"/>
    <p:sldId id="469" r:id="rId13"/>
    <p:sldId id="476" r:id="rId14"/>
    <p:sldId id="470" r:id="rId15"/>
    <p:sldId id="293" r:id="rId16"/>
    <p:sldId id="473" r:id="rId17"/>
    <p:sldId id="478" r:id="rId18"/>
    <p:sldId id="471" r:id="rId19"/>
    <p:sldId id="472" r:id="rId20"/>
    <p:sldId id="475" r:id="rId21"/>
    <p:sldId id="451" r:id="rId22"/>
    <p:sldId id="455" r:id="rId23"/>
  </p:sldIdLst>
  <p:sldSz cx="9144000" cy="5143500" type="screen16x9"/>
  <p:notesSz cx="6858000" cy="9144000"/>
  <p:custDataLst>
    <p:tags r:id="rId2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p15:clr>
            <a:srgbClr val="A4A3A4"/>
          </p15:clr>
        </p15:guide>
        <p15:guide id="2" pos="226">
          <p15:clr>
            <a:srgbClr val="A4A3A4"/>
          </p15:clr>
        </p15:guide>
        <p15:guide id="3" orient="horz" pos="123">
          <p15:clr>
            <a:srgbClr val="A4A3A4"/>
          </p15:clr>
        </p15:guide>
        <p15:guide id="4" pos="1474">
          <p15:clr>
            <a:srgbClr val="A4A3A4"/>
          </p15:clr>
        </p15:guide>
        <p15:guide id="5" orient="horz" pos="16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506E"/>
    <a:srgbClr val="2E4864"/>
    <a:srgbClr val="5B5A7B"/>
    <a:srgbClr val="E0E0E0"/>
    <a:srgbClr val="EFEFEF"/>
    <a:srgbClr val="10327B"/>
    <a:srgbClr val="000000"/>
    <a:srgbClr val="FAFAFA"/>
    <a:srgbClr val="FDFDFD"/>
    <a:srgbClr val="838E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0" autoAdjust="0"/>
    <p:restoredTop sz="96314" autoAdjust="0"/>
  </p:normalViewPr>
  <p:slideViewPr>
    <p:cSldViewPr snapToGrid="0" showGuides="1">
      <p:cViewPr varScale="1">
        <p:scale>
          <a:sx n="90" d="100"/>
          <a:sy n="90" d="100"/>
        </p:scale>
        <p:origin x="870" y="78"/>
      </p:cViewPr>
      <p:guideLst>
        <p:guide orient="horz" pos="2142"/>
        <p:guide pos="226"/>
        <p:guide orient="horz" pos="123"/>
        <p:guide pos="1474"/>
        <p:guide orient="horz" pos="1643"/>
      </p:guideLst>
    </p:cSldViewPr>
  </p:slideViewPr>
  <p:notesTextViewPr>
    <p:cViewPr>
      <p:scale>
        <a:sx n="1" d="1"/>
        <a:sy n="1" d="1"/>
      </p:scale>
      <p:origin x="0" y="0"/>
    </p:cViewPr>
  </p:notesTextViewPr>
  <p:sorterViewPr>
    <p:cViewPr>
      <p:scale>
        <a:sx n="186" d="100"/>
        <a:sy n="186" d="100"/>
      </p:scale>
      <p:origin x="0" y="0"/>
    </p:cViewPr>
  </p:sorter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2022/4/14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2022/4/14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a:t>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2743593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2883078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75047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961585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2110297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669758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1088005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1323257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966792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236515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93066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220021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1956492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362241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1730314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pSp>
        <p:nvGrpSpPr>
          <p:cNvPr id="14" name="组合 13"/>
          <p:cNvGrpSpPr/>
          <p:nvPr userDrawn="1"/>
        </p:nvGrpSpPr>
        <p:grpSpPr>
          <a:xfrm>
            <a:off x="337511" y="183664"/>
            <a:ext cx="528375" cy="484787"/>
            <a:chOff x="337511" y="183664"/>
            <a:chExt cx="528375" cy="484787"/>
          </a:xfrm>
        </p:grpSpPr>
        <p:sp>
          <p:nvSpPr>
            <p:cNvPr id="15" name="椭圆 14"/>
            <p:cNvSpPr/>
            <p:nvPr/>
          </p:nvSpPr>
          <p:spPr>
            <a:xfrm>
              <a:off x="359098" y="183664"/>
              <a:ext cx="484788" cy="484787"/>
            </a:xfrm>
            <a:prstGeom prst="ellipse">
              <a:avLst/>
            </a:prstGeom>
            <a:noFill/>
            <a:ln w="952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15499" y="237042"/>
              <a:ext cx="378031" cy="37803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9509" y="186824"/>
              <a:ext cx="112907" cy="112907"/>
            </a:xfrm>
            <a:prstGeom prst="ellipse">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337511" y="278417"/>
              <a:ext cx="82915" cy="82915"/>
            </a:xfrm>
            <a:prstGeom prst="ellipse">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415499" y="581071"/>
              <a:ext cx="63760" cy="63760"/>
            </a:xfrm>
            <a:prstGeom prst="ellipse">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799881" y="485964"/>
              <a:ext cx="66005" cy="66005"/>
            </a:xfrm>
            <a:prstGeom prst="ellipse">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Arial Unicode MS" panose="020B0604020202020204" pitchFamily="34" charset="-122"/>
              </a:defRPr>
            </a:lvl1pPr>
          </a:lstStyle>
          <a:p>
            <a:pPr marL="0" lvl="0" algn="ctr"/>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6302118" y="2944975"/>
            <a:ext cx="775136" cy="230832"/>
          </a:xfrm>
          <a:prstGeom prst="rect">
            <a:avLst/>
          </a:prstGeom>
        </p:spPr>
        <p:txBody>
          <a:bodyPr wrap="square">
            <a:spAutoFit/>
          </a:bodyPr>
          <a:lstStyle/>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pPr defTabSz="914400"/>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pPr defTabSz="914400"/>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pPr defTabSz="914400"/>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pPr defTabSz="914400"/>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pPr defTabSz="914400"/>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pPr defTabSz="914400"/>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pPr defTabSz="914400"/>
            <a:r>
              <a:rPr lang="en-US" altLang="zh-CN" sz="100" dirty="0">
                <a:solidFill>
                  <a:prstClr val="white"/>
                </a:solidFill>
                <a:latin typeface="Calibri" panose="020F0502020204030204"/>
                <a:ea typeface="宋体" panose="02010600030101010101" pitchFamily="2" charset="-122"/>
              </a:rPr>
              <a:t> </a:t>
            </a:r>
          </a:p>
        </p:txBody>
      </p:sp>
      <p:sp>
        <p:nvSpPr>
          <p:cNvPr id="2" name="标题 1"/>
          <p:cNvSpPr>
            <a:spLocks noGrp="1"/>
          </p:cNvSpPr>
          <p:nvPr>
            <p:ph type="title"/>
          </p:nvPr>
        </p:nvSpPr>
        <p:spPr>
          <a:xfrm>
            <a:off x="630238" y="274638"/>
            <a:ext cx="7886700" cy="993775"/>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2022/4/14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0" y="1255"/>
            <a:ext cx="9144000" cy="5140990"/>
          </a:xfrm>
          <a:prstGeom prst="rect">
            <a:avLst/>
          </a:prstGeom>
        </p:spPr>
      </p:pic>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2022/4/14</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a:off x="1256583" y="3729788"/>
            <a:ext cx="677676" cy="677676"/>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67" name="椭圆 66"/>
          <p:cNvSpPr/>
          <p:nvPr/>
        </p:nvSpPr>
        <p:spPr>
          <a:xfrm>
            <a:off x="1458034" y="1269681"/>
            <a:ext cx="274777" cy="274777"/>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68" name="同心圆 67"/>
          <p:cNvSpPr/>
          <p:nvPr/>
        </p:nvSpPr>
        <p:spPr>
          <a:xfrm>
            <a:off x="3216986" y="4440948"/>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69" name="椭圆 68"/>
          <p:cNvSpPr/>
          <p:nvPr/>
        </p:nvSpPr>
        <p:spPr>
          <a:xfrm>
            <a:off x="3230128" y="4454089"/>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0" name="同心圆 69"/>
          <p:cNvSpPr/>
          <p:nvPr/>
        </p:nvSpPr>
        <p:spPr>
          <a:xfrm>
            <a:off x="2712289" y="923490"/>
            <a:ext cx="623903" cy="62390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71" name="椭圆 70"/>
          <p:cNvSpPr/>
          <p:nvPr/>
        </p:nvSpPr>
        <p:spPr>
          <a:xfrm>
            <a:off x="2725906" y="937107"/>
            <a:ext cx="596669" cy="59666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2" name="同心圆 71"/>
          <p:cNvSpPr/>
          <p:nvPr/>
        </p:nvSpPr>
        <p:spPr>
          <a:xfrm>
            <a:off x="2098096" y="4423601"/>
            <a:ext cx="219777" cy="219777"/>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73" name="椭圆 72"/>
          <p:cNvSpPr/>
          <p:nvPr/>
        </p:nvSpPr>
        <p:spPr>
          <a:xfrm>
            <a:off x="2107689" y="4433195"/>
            <a:ext cx="200590" cy="20059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4" name="同心圆 73"/>
          <p:cNvSpPr/>
          <p:nvPr/>
        </p:nvSpPr>
        <p:spPr>
          <a:xfrm>
            <a:off x="773524" y="3230102"/>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75" name="椭圆 74"/>
          <p:cNvSpPr/>
          <p:nvPr/>
        </p:nvSpPr>
        <p:spPr>
          <a:xfrm>
            <a:off x="786091" y="3242670"/>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6" name="椭圆 75"/>
          <p:cNvSpPr/>
          <p:nvPr/>
        </p:nvSpPr>
        <p:spPr>
          <a:xfrm>
            <a:off x="2033501" y="1132292"/>
            <a:ext cx="412166" cy="412166"/>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7" name="椭圆 76"/>
          <p:cNvSpPr/>
          <p:nvPr/>
        </p:nvSpPr>
        <p:spPr>
          <a:xfrm>
            <a:off x="3024240" y="3866718"/>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78" name="同心圆 77"/>
          <p:cNvSpPr/>
          <p:nvPr/>
        </p:nvSpPr>
        <p:spPr>
          <a:xfrm>
            <a:off x="3600310" y="4149157"/>
            <a:ext cx="452191" cy="452191"/>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79" name="椭圆 78"/>
          <p:cNvSpPr/>
          <p:nvPr/>
        </p:nvSpPr>
        <p:spPr>
          <a:xfrm>
            <a:off x="3610180" y="4159027"/>
            <a:ext cx="432452" cy="432452"/>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0" name="椭圆 79"/>
          <p:cNvSpPr/>
          <p:nvPr/>
        </p:nvSpPr>
        <p:spPr>
          <a:xfrm>
            <a:off x="479790" y="4314422"/>
            <a:ext cx="379661" cy="379661"/>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1" name="同心圆 80"/>
          <p:cNvSpPr/>
          <p:nvPr/>
        </p:nvSpPr>
        <p:spPr>
          <a:xfrm>
            <a:off x="2479790" y="3699099"/>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82" name="椭圆 81"/>
          <p:cNvSpPr/>
          <p:nvPr/>
        </p:nvSpPr>
        <p:spPr>
          <a:xfrm>
            <a:off x="2492931" y="3712241"/>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3" name="同心圆 82"/>
          <p:cNvSpPr/>
          <p:nvPr/>
        </p:nvSpPr>
        <p:spPr>
          <a:xfrm>
            <a:off x="2470196" y="249673"/>
            <a:ext cx="219777" cy="219777"/>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84" name="椭圆 83"/>
          <p:cNvSpPr/>
          <p:nvPr/>
        </p:nvSpPr>
        <p:spPr>
          <a:xfrm>
            <a:off x="2479790" y="259266"/>
            <a:ext cx="200590" cy="20059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5" name="同心圆 84"/>
          <p:cNvSpPr/>
          <p:nvPr/>
        </p:nvSpPr>
        <p:spPr>
          <a:xfrm>
            <a:off x="786092" y="833234"/>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86" name="椭圆 85"/>
          <p:cNvSpPr/>
          <p:nvPr/>
        </p:nvSpPr>
        <p:spPr>
          <a:xfrm>
            <a:off x="798659" y="845802"/>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7" name="椭圆 86"/>
          <p:cNvSpPr/>
          <p:nvPr/>
        </p:nvSpPr>
        <p:spPr>
          <a:xfrm>
            <a:off x="2170890" y="574569"/>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88" name="同心圆 87"/>
          <p:cNvSpPr/>
          <p:nvPr/>
        </p:nvSpPr>
        <p:spPr>
          <a:xfrm>
            <a:off x="503923" y="1269681"/>
            <a:ext cx="727904" cy="727904"/>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89" name="椭圆 88"/>
          <p:cNvSpPr/>
          <p:nvPr/>
        </p:nvSpPr>
        <p:spPr>
          <a:xfrm>
            <a:off x="519810" y="1285567"/>
            <a:ext cx="696131" cy="696131"/>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0" name="同心圆 89"/>
          <p:cNvSpPr/>
          <p:nvPr/>
        </p:nvSpPr>
        <p:spPr>
          <a:xfrm>
            <a:off x="3610178" y="367913"/>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91" name="椭圆 90"/>
          <p:cNvSpPr/>
          <p:nvPr/>
        </p:nvSpPr>
        <p:spPr>
          <a:xfrm>
            <a:off x="3622746" y="380480"/>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2" name="椭圆 91"/>
          <p:cNvSpPr/>
          <p:nvPr/>
        </p:nvSpPr>
        <p:spPr>
          <a:xfrm>
            <a:off x="464439" y="2571751"/>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3" name="椭圆 92"/>
          <p:cNvSpPr/>
          <p:nvPr/>
        </p:nvSpPr>
        <p:spPr>
          <a:xfrm>
            <a:off x="222274" y="322042"/>
            <a:ext cx="379661" cy="379661"/>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4" name="同心圆 93"/>
          <p:cNvSpPr/>
          <p:nvPr/>
        </p:nvSpPr>
        <p:spPr>
          <a:xfrm>
            <a:off x="2630319" y="4754469"/>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95" name="椭圆 94"/>
          <p:cNvSpPr/>
          <p:nvPr/>
        </p:nvSpPr>
        <p:spPr>
          <a:xfrm>
            <a:off x="2643461" y="4767610"/>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6" name="同心圆 95"/>
          <p:cNvSpPr/>
          <p:nvPr/>
        </p:nvSpPr>
        <p:spPr>
          <a:xfrm>
            <a:off x="8401532" y="4823614"/>
            <a:ext cx="287919" cy="25673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97" name="椭圆 96"/>
          <p:cNvSpPr/>
          <p:nvPr/>
        </p:nvSpPr>
        <p:spPr>
          <a:xfrm>
            <a:off x="8414099" y="4834821"/>
            <a:ext cx="262784" cy="23431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98" name="同心圆 97"/>
          <p:cNvSpPr/>
          <p:nvPr/>
        </p:nvSpPr>
        <p:spPr>
          <a:xfrm>
            <a:off x="2539444" y="1503279"/>
            <a:ext cx="150530" cy="15053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black"/>
              </a:solidFill>
              <a:latin typeface="Calibri" panose="020F0502020204030204"/>
              <a:ea typeface="宋体" panose="02010600030101010101" pitchFamily="2" charset="-122"/>
            </a:endParaRPr>
          </a:p>
        </p:txBody>
      </p:sp>
      <p:sp>
        <p:nvSpPr>
          <p:cNvPr id="99" name="椭圆 98"/>
          <p:cNvSpPr/>
          <p:nvPr/>
        </p:nvSpPr>
        <p:spPr>
          <a:xfrm>
            <a:off x="2546014" y="1509849"/>
            <a:ext cx="137389" cy="13738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algn="ctr" defTabSz="914400" fontAlgn="base">
              <a:spcBef>
                <a:spcPct val="0"/>
              </a:spcBef>
              <a:spcAft>
                <a:spcPct val="0"/>
              </a:spcAft>
              <a:defRPr/>
            </a:pPr>
            <a:endParaRPr lang="zh-CN" altLang="en-US" sz="1800" kern="0">
              <a:solidFill>
                <a:prstClr val="white"/>
              </a:solidFill>
              <a:latin typeface="Calibri" panose="020F0502020204030204"/>
              <a:ea typeface="宋体" panose="02010600030101010101" pitchFamily="2" charset="-122"/>
            </a:endParaRPr>
          </a:p>
        </p:txBody>
      </p:sp>
      <p:sp>
        <p:nvSpPr>
          <p:cNvPr id="100" name="文本框 9"/>
          <p:cNvSpPr txBox="1"/>
          <p:nvPr/>
        </p:nvSpPr>
        <p:spPr>
          <a:xfrm>
            <a:off x="104306" y="2682101"/>
            <a:ext cx="8441185" cy="553998"/>
          </a:xfrm>
          <a:prstGeom prst="rect">
            <a:avLst/>
          </a:prstGeom>
          <a:noFill/>
        </p:spPr>
        <p:txBody>
          <a:bodyPr wrap="square" lIns="0" tIns="0" rIns="0" bIns="0" rtlCol="0">
            <a:spAutoFit/>
          </a:bodyPr>
          <a:lstStyle/>
          <a:p>
            <a:pPr lvl="0" algn="r"/>
            <a:r>
              <a:rPr lang="en-US" altLang="zh-CN" sz="3600" b="1" dirty="0">
                <a:solidFill>
                  <a:srgbClr val="27506E"/>
                </a:solidFill>
                <a:latin typeface="微软雅黑" panose="020B0503020204020204" pitchFamily="34" charset="-122"/>
              </a:rPr>
              <a:t>The physics of financial networks</a:t>
            </a:r>
            <a:endParaRPr lang="zh-CN" altLang="en-US" sz="3600" b="1" dirty="0">
              <a:solidFill>
                <a:srgbClr val="27506E"/>
              </a:solidFill>
              <a:latin typeface="微软雅黑" panose="020B0503020204020204" pitchFamily="34" charset="-122"/>
            </a:endParaRPr>
          </a:p>
        </p:txBody>
      </p:sp>
      <p:sp>
        <p:nvSpPr>
          <p:cNvPr id="101" name="圆角矩形 100"/>
          <p:cNvSpPr/>
          <p:nvPr/>
        </p:nvSpPr>
        <p:spPr>
          <a:xfrm>
            <a:off x="6838310" y="2050375"/>
            <a:ext cx="1698567" cy="463809"/>
          </a:xfrm>
          <a:prstGeom prst="roundRect">
            <a:avLst/>
          </a:prstGeom>
          <a:solidFill>
            <a:srgbClr val="27506E"/>
          </a:solidFill>
          <a:ln w="25400" cap="flat" cmpd="sng" algn="ctr">
            <a:noFill/>
            <a:prstDash val="solid"/>
          </a:ln>
          <a:effectLst/>
        </p:spPr>
        <p:txBody>
          <a:bodyPr lIns="68580" tIns="34290" rIns="68580" bIns="34290" rtlCol="0" anchor="ctr"/>
          <a:lstStyle/>
          <a:p>
            <a:pPr algn="ctr" defTabSz="914400">
              <a:defRPr/>
            </a:pPr>
            <a:r>
              <a:rPr lang="en-US" altLang="zh-CN" sz="3600" kern="0" dirty="0">
                <a:solidFill>
                  <a:prstClr val="white"/>
                </a:solidFill>
                <a:latin typeface="Agency FB" panose="020B0503020202020204" pitchFamily="34" charset="0"/>
                <a:ea typeface="宋体" panose="02010600030101010101" pitchFamily="2" charset="-122"/>
              </a:rPr>
              <a:t>2022</a:t>
            </a:r>
            <a:endParaRPr lang="zh-CN" altLang="en-US" sz="3600" kern="0" dirty="0">
              <a:solidFill>
                <a:prstClr val="white"/>
              </a:solidFill>
              <a:latin typeface="Agency FB" panose="020B050302020202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66"/>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66"/>
                                        </p:tgtEl>
                                        <p:attrNameLst>
                                          <p:attrName>style.visibility</p:attrName>
                                        </p:attrNameLst>
                                      </p:cBhvr>
                                      <p:to>
                                        <p:strVal val="visible"/>
                                      </p:to>
                                    </p:set>
                                    <p:anim calcmode="lin" valueType="num">
                                      <p:cBhvr>
                                        <p:cTn id="9" dur="500" fill="hold"/>
                                        <p:tgtEl>
                                          <p:spTgt spid="66"/>
                                        </p:tgtEl>
                                        <p:attrNameLst>
                                          <p:attrName>ppt_w</p:attrName>
                                        </p:attrNameLst>
                                      </p:cBhvr>
                                      <p:tavLst>
                                        <p:tav tm="0">
                                          <p:val>
                                            <p:fltVal val="0"/>
                                          </p:val>
                                        </p:tav>
                                        <p:tav tm="100000">
                                          <p:val>
                                            <p:strVal val="#ppt_w"/>
                                          </p:val>
                                        </p:tav>
                                      </p:tavLst>
                                    </p:anim>
                                    <p:anim calcmode="lin" valueType="num">
                                      <p:cBhvr>
                                        <p:cTn id="10" dur="500" fill="hold"/>
                                        <p:tgtEl>
                                          <p:spTgt spid="66"/>
                                        </p:tgtEl>
                                        <p:attrNameLst>
                                          <p:attrName>ppt_h</p:attrName>
                                        </p:attrNameLst>
                                      </p:cBhvr>
                                      <p:tavLst>
                                        <p:tav tm="0">
                                          <p:val>
                                            <p:fltVal val="0"/>
                                          </p:val>
                                        </p:tav>
                                        <p:tav tm="100000">
                                          <p:val>
                                            <p:strVal val="#ppt_h"/>
                                          </p:val>
                                        </p:tav>
                                      </p:tavLst>
                                    </p:anim>
                                    <p:animEffect transition="in" filter="fade">
                                      <p:cBhvr>
                                        <p:cTn id="11" dur="500"/>
                                        <p:tgtEl>
                                          <p:spTgt spid="66"/>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66"/>
                                        </p:tgtEl>
                                        <p:attrNameLst>
                                          <p:attrName>ppt_x</p:attrName>
                                          <p:attrName>ppt_y</p:attrName>
                                        </p:attrNameLst>
                                      </p:cBhvr>
                                      <p:rCtr x="2552" y="-15741"/>
                                    </p:animMotion>
                                  </p:childTnLst>
                                </p:cTn>
                              </p:par>
                              <p:par>
                                <p:cTn id="14" presetID="1" presetClass="entr" presetSubtype="0" fill="hold" grpId="0" nodeType="withEffect">
                                  <p:stCondLst>
                                    <p:cond delay="600"/>
                                  </p:stCondLst>
                                  <p:childTnLst>
                                    <p:set>
                                      <p:cBhvr>
                                        <p:cTn id="15" dur="1" fill="hold">
                                          <p:stCondLst>
                                            <p:cond delay="0"/>
                                          </p:stCondLst>
                                        </p:cTn>
                                        <p:tgtEl>
                                          <p:spTgt spid="77"/>
                                        </p:tgtEl>
                                        <p:attrNameLst>
                                          <p:attrName>style.visibility</p:attrName>
                                        </p:attrNameLst>
                                      </p:cBhvr>
                                      <p:to>
                                        <p:strVal val="visible"/>
                                      </p:to>
                                    </p:set>
                                  </p:childTnLst>
                                </p:cTn>
                              </p:par>
                              <p:par>
                                <p:cTn id="16" presetID="53" presetClass="entr" presetSubtype="16" fill="hold" grpId="1" nodeType="withEffect">
                                  <p:stCondLst>
                                    <p:cond delay="600"/>
                                  </p:stCondLst>
                                  <p:childTnLst>
                                    <p:set>
                                      <p:cBhvr>
                                        <p:cTn id="17" dur="1"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par>
                                <p:cTn id="21" presetID="64" presetClass="path" presetSubtype="0" fill="hold" grpId="2" nodeType="withEffect">
                                  <p:stCondLst>
                                    <p:cond delay="600"/>
                                  </p:stCondLst>
                                  <p:childTnLst>
                                    <p:animMotion origin="layout" path="M -4.44444E-6 -3.45679E-6 L -0.10381 -0.2787 " pathEditMode="relative" rAng="0" ptsTypes="AA">
                                      <p:cBhvr>
                                        <p:cTn id="22" dur="500" spd="-100000" fill="hold"/>
                                        <p:tgtEl>
                                          <p:spTgt spid="77"/>
                                        </p:tgtEl>
                                        <p:attrNameLst>
                                          <p:attrName>ppt_x</p:attrName>
                                          <p:attrName>ppt_y</p:attrName>
                                        </p:attrNameLst>
                                      </p:cBhvr>
                                      <p:rCtr x="-5191" y="-13951"/>
                                    </p:animMotion>
                                  </p:childTnLst>
                                </p:cTn>
                              </p:par>
                              <p:par>
                                <p:cTn id="23" presetID="1" presetClass="entr" presetSubtype="0" fill="hold" grpId="0" nodeType="withEffect">
                                  <p:stCondLst>
                                    <p:cond delay="200"/>
                                  </p:stCondLst>
                                  <p:childTnLst>
                                    <p:set>
                                      <p:cBhvr>
                                        <p:cTn id="24" dur="1" fill="hold">
                                          <p:stCondLst>
                                            <p:cond delay="0"/>
                                          </p:stCondLst>
                                        </p:cTn>
                                        <p:tgtEl>
                                          <p:spTgt spid="80"/>
                                        </p:tgtEl>
                                        <p:attrNameLst>
                                          <p:attrName>style.visibility</p:attrName>
                                        </p:attrNameLst>
                                      </p:cBhvr>
                                      <p:to>
                                        <p:strVal val="visible"/>
                                      </p:to>
                                    </p:set>
                                  </p:childTnLst>
                                </p:cTn>
                              </p:par>
                              <p:par>
                                <p:cTn id="25" presetID="53" presetClass="entr" presetSubtype="16" fill="hold" grpId="1" nodeType="withEffect">
                                  <p:stCondLst>
                                    <p:cond delay="200"/>
                                  </p:stCondLst>
                                  <p:childTnLst>
                                    <p:set>
                                      <p:cBhvr>
                                        <p:cTn id="26" dur="1" fill="hold">
                                          <p:stCondLst>
                                            <p:cond delay="0"/>
                                          </p:stCondLst>
                                        </p:cTn>
                                        <p:tgtEl>
                                          <p:spTgt spid="80"/>
                                        </p:tgtEl>
                                        <p:attrNameLst>
                                          <p:attrName>style.visibility</p:attrName>
                                        </p:attrNameLst>
                                      </p:cBhvr>
                                      <p:to>
                                        <p:strVal val="visible"/>
                                      </p:to>
                                    </p:set>
                                    <p:anim calcmode="lin" valueType="num">
                                      <p:cBhvr>
                                        <p:cTn id="27" dur="500" fill="hold"/>
                                        <p:tgtEl>
                                          <p:spTgt spid="80"/>
                                        </p:tgtEl>
                                        <p:attrNameLst>
                                          <p:attrName>ppt_w</p:attrName>
                                        </p:attrNameLst>
                                      </p:cBhvr>
                                      <p:tavLst>
                                        <p:tav tm="0">
                                          <p:val>
                                            <p:fltVal val="0"/>
                                          </p:val>
                                        </p:tav>
                                        <p:tav tm="100000">
                                          <p:val>
                                            <p:strVal val="#ppt_w"/>
                                          </p:val>
                                        </p:tav>
                                      </p:tavLst>
                                    </p:anim>
                                    <p:anim calcmode="lin" valueType="num">
                                      <p:cBhvr>
                                        <p:cTn id="28" dur="500" fill="hold"/>
                                        <p:tgtEl>
                                          <p:spTgt spid="80"/>
                                        </p:tgtEl>
                                        <p:attrNameLst>
                                          <p:attrName>ppt_h</p:attrName>
                                        </p:attrNameLst>
                                      </p:cBhvr>
                                      <p:tavLst>
                                        <p:tav tm="0">
                                          <p:val>
                                            <p:fltVal val="0"/>
                                          </p:val>
                                        </p:tav>
                                        <p:tav tm="100000">
                                          <p:val>
                                            <p:strVal val="#ppt_h"/>
                                          </p:val>
                                        </p:tav>
                                      </p:tavLst>
                                    </p:anim>
                                    <p:animEffect transition="in" filter="fade">
                                      <p:cBhvr>
                                        <p:cTn id="29" dur="500"/>
                                        <p:tgtEl>
                                          <p:spTgt spid="80"/>
                                        </p:tgtEl>
                                      </p:cBhvr>
                                    </p:animEffect>
                                  </p:childTnLst>
                                </p:cTn>
                              </p:par>
                              <p:par>
                                <p:cTn id="30" presetID="64" presetClass="path" presetSubtype="0" fill="hold" grpId="2" nodeType="withEffect">
                                  <p:stCondLst>
                                    <p:cond delay="200"/>
                                  </p:stCondLst>
                                  <p:childTnLst>
                                    <p:animMotion origin="layout" path="M -2.77778E-7 2.71605E-6 L 0.1526 -0.4034 " pathEditMode="relative" rAng="0" ptsTypes="AA">
                                      <p:cBhvr>
                                        <p:cTn id="31" dur="500" spd="-100000" fill="hold"/>
                                        <p:tgtEl>
                                          <p:spTgt spid="80"/>
                                        </p:tgtEl>
                                        <p:attrNameLst>
                                          <p:attrName>ppt_x</p:attrName>
                                          <p:attrName>ppt_y</p:attrName>
                                        </p:attrNameLst>
                                      </p:cBhvr>
                                      <p:rCtr x="7622" y="-20185"/>
                                    </p:animMotion>
                                  </p:childTnLst>
                                </p:cTn>
                              </p:par>
                              <p:par>
                                <p:cTn id="32" presetID="1" presetClass="entr" presetSubtype="0" fill="hold" grpId="0" nodeType="withEffect">
                                  <p:stCondLst>
                                    <p:cond delay="200"/>
                                  </p:stCondLst>
                                  <p:childTnLst>
                                    <p:set>
                                      <p:cBhvr>
                                        <p:cTn id="33" dur="1" fill="hold">
                                          <p:stCondLst>
                                            <p:cond delay="0"/>
                                          </p:stCondLst>
                                        </p:cTn>
                                        <p:tgtEl>
                                          <p:spTgt spid="92"/>
                                        </p:tgtEl>
                                        <p:attrNameLst>
                                          <p:attrName>style.visibility</p:attrName>
                                        </p:attrNameLst>
                                      </p:cBhvr>
                                      <p:to>
                                        <p:strVal val="visible"/>
                                      </p:to>
                                    </p:set>
                                  </p:childTnLst>
                                </p:cTn>
                              </p:par>
                              <p:par>
                                <p:cTn id="34" presetID="53" presetClass="entr" presetSubtype="16" fill="hold" grpId="1" nodeType="withEffect">
                                  <p:stCondLst>
                                    <p:cond delay="200"/>
                                  </p:stCondLst>
                                  <p:childTnLst>
                                    <p:set>
                                      <p:cBhvr>
                                        <p:cTn id="35" dur="1" fill="hold">
                                          <p:stCondLst>
                                            <p:cond delay="0"/>
                                          </p:stCondLst>
                                        </p:cTn>
                                        <p:tgtEl>
                                          <p:spTgt spid="92"/>
                                        </p:tgtEl>
                                        <p:attrNameLst>
                                          <p:attrName>style.visibility</p:attrName>
                                        </p:attrNameLst>
                                      </p:cBhvr>
                                      <p:to>
                                        <p:strVal val="visible"/>
                                      </p:to>
                                    </p:set>
                                    <p:anim calcmode="lin" valueType="num">
                                      <p:cBhvr>
                                        <p:cTn id="36" dur="500" fill="hold"/>
                                        <p:tgtEl>
                                          <p:spTgt spid="92"/>
                                        </p:tgtEl>
                                        <p:attrNameLst>
                                          <p:attrName>ppt_w</p:attrName>
                                        </p:attrNameLst>
                                      </p:cBhvr>
                                      <p:tavLst>
                                        <p:tav tm="0">
                                          <p:val>
                                            <p:fltVal val="0"/>
                                          </p:val>
                                        </p:tav>
                                        <p:tav tm="100000">
                                          <p:val>
                                            <p:strVal val="#ppt_w"/>
                                          </p:val>
                                        </p:tav>
                                      </p:tavLst>
                                    </p:anim>
                                    <p:anim calcmode="lin" valueType="num">
                                      <p:cBhvr>
                                        <p:cTn id="37" dur="500" fill="hold"/>
                                        <p:tgtEl>
                                          <p:spTgt spid="92"/>
                                        </p:tgtEl>
                                        <p:attrNameLst>
                                          <p:attrName>ppt_h</p:attrName>
                                        </p:attrNameLst>
                                      </p:cBhvr>
                                      <p:tavLst>
                                        <p:tav tm="0">
                                          <p:val>
                                            <p:fltVal val="0"/>
                                          </p:val>
                                        </p:tav>
                                        <p:tav tm="100000">
                                          <p:val>
                                            <p:strVal val="#ppt_h"/>
                                          </p:val>
                                        </p:tav>
                                      </p:tavLst>
                                    </p:anim>
                                    <p:animEffect transition="in" filter="fade">
                                      <p:cBhvr>
                                        <p:cTn id="38" dur="500"/>
                                        <p:tgtEl>
                                          <p:spTgt spid="92"/>
                                        </p:tgtEl>
                                      </p:cBhvr>
                                    </p:animEffect>
                                  </p:childTnLst>
                                </p:cTn>
                              </p:par>
                              <p:par>
                                <p:cTn id="39" presetID="1" presetClass="entr" presetSubtype="0" fill="hold" grpId="0" nodeType="withEffect">
                                  <p:stCondLst>
                                    <p:cond delay="400"/>
                                  </p:stCondLst>
                                  <p:childTnLst>
                                    <p:set>
                                      <p:cBhvr>
                                        <p:cTn id="40" dur="1" fill="hold">
                                          <p:stCondLst>
                                            <p:cond delay="0"/>
                                          </p:stCondLst>
                                        </p:cTn>
                                        <p:tgtEl>
                                          <p:spTgt spid="67"/>
                                        </p:tgtEl>
                                        <p:attrNameLst>
                                          <p:attrName>style.visibility</p:attrName>
                                        </p:attrNameLst>
                                      </p:cBhvr>
                                      <p:to>
                                        <p:strVal val="visible"/>
                                      </p:to>
                                    </p:set>
                                  </p:childTnLst>
                                </p:cTn>
                              </p:par>
                              <p:par>
                                <p:cTn id="41" presetID="53" presetClass="entr" presetSubtype="16" fill="hold" grpId="1" nodeType="withEffect">
                                  <p:stCondLst>
                                    <p:cond delay="4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animEffect transition="in" filter="fade">
                                      <p:cBhvr>
                                        <p:cTn id="45" dur="500"/>
                                        <p:tgtEl>
                                          <p:spTgt spid="67"/>
                                        </p:tgtEl>
                                      </p:cBhvr>
                                    </p:animEffect>
                                  </p:childTnLst>
                                </p:cTn>
                              </p:par>
                              <p:par>
                                <p:cTn id="46" presetID="42" presetClass="path" presetSubtype="0" fill="hold" grpId="2" nodeType="withEffect">
                                  <p:stCondLst>
                                    <p:cond delay="400"/>
                                  </p:stCondLst>
                                  <p:childTnLst>
                                    <p:animMotion origin="layout" path="M 8.33333E-7 3.20988E-6 L 0.0625 0.20555 " pathEditMode="relative" rAng="0" ptsTypes="AA">
                                      <p:cBhvr>
                                        <p:cTn id="47" dur="500" spd="-100000" fill="hold"/>
                                        <p:tgtEl>
                                          <p:spTgt spid="67"/>
                                        </p:tgtEl>
                                        <p:attrNameLst>
                                          <p:attrName>ppt_x</p:attrName>
                                          <p:attrName>ppt_y</p:attrName>
                                        </p:attrNameLst>
                                      </p:cBhvr>
                                      <p:rCtr x="3125" y="10278"/>
                                    </p:animMotion>
                                  </p:childTnLst>
                                </p:cTn>
                              </p:par>
                              <p:par>
                                <p:cTn id="48" presetID="1" presetClass="entr" presetSubtype="0" fill="hold" grpId="0" nodeType="withEffect">
                                  <p:stCondLst>
                                    <p:cond delay="200"/>
                                  </p:stCondLst>
                                  <p:childTnLst>
                                    <p:set>
                                      <p:cBhvr>
                                        <p:cTn id="49" dur="1" fill="hold">
                                          <p:stCondLst>
                                            <p:cond delay="0"/>
                                          </p:stCondLst>
                                        </p:cTn>
                                        <p:tgtEl>
                                          <p:spTgt spid="87"/>
                                        </p:tgtEl>
                                        <p:attrNameLst>
                                          <p:attrName>style.visibility</p:attrName>
                                        </p:attrNameLst>
                                      </p:cBhvr>
                                      <p:to>
                                        <p:strVal val="visible"/>
                                      </p:to>
                                    </p:set>
                                  </p:childTnLst>
                                </p:cTn>
                              </p:par>
                              <p:par>
                                <p:cTn id="50" presetID="53" presetClass="entr" presetSubtype="16" fill="hold" grpId="1" nodeType="withEffect">
                                  <p:stCondLst>
                                    <p:cond delay="20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Effect transition="in" filter="fade">
                                      <p:cBhvr>
                                        <p:cTn id="54" dur="500"/>
                                        <p:tgtEl>
                                          <p:spTgt spid="87"/>
                                        </p:tgtEl>
                                      </p:cBhvr>
                                    </p:animEffect>
                                  </p:childTnLst>
                                </p:cTn>
                              </p:par>
                              <p:par>
                                <p:cTn id="55" presetID="42" presetClass="path" presetSubtype="0" fill="hold" grpId="2" nodeType="withEffect">
                                  <p:stCondLst>
                                    <p:cond delay="200"/>
                                  </p:stCondLst>
                                  <p:childTnLst>
                                    <p:animMotion origin="layout" path="M -1.66667E-6 0 L -0.01371 0.35 " pathEditMode="relative" rAng="0" ptsTypes="AA">
                                      <p:cBhvr>
                                        <p:cTn id="56" dur="500" spd="-100000" fill="hold"/>
                                        <p:tgtEl>
                                          <p:spTgt spid="87"/>
                                        </p:tgtEl>
                                        <p:attrNameLst>
                                          <p:attrName>ppt_x</p:attrName>
                                          <p:attrName>ppt_y</p:attrName>
                                        </p:attrNameLst>
                                      </p:cBhvr>
                                      <p:rCtr x="-694" y="17500"/>
                                    </p:animMotion>
                                  </p:childTnLst>
                                </p:cTn>
                              </p:par>
                              <p:par>
                                <p:cTn id="57" presetID="35" presetClass="path" presetSubtype="0" fill="hold" grpId="2" nodeType="withEffect">
                                  <p:stCondLst>
                                    <p:cond delay="200"/>
                                  </p:stCondLst>
                                  <p:childTnLst>
                                    <p:animMotion origin="layout" path="M -3.33333E-6 -1.60494E-6 L 0.16875 -0.04074 " pathEditMode="relative" rAng="0" ptsTypes="AA">
                                      <p:cBhvr>
                                        <p:cTn id="58" dur="500" spd="-100000" fill="hold"/>
                                        <p:tgtEl>
                                          <p:spTgt spid="92"/>
                                        </p:tgtEl>
                                        <p:attrNameLst>
                                          <p:attrName>ppt_x</p:attrName>
                                          <p:attrName>ppt_y</p:attrName>
                                        </p:attrNameLst>
                                      </p:cBhvr>
                                      <p:rCtr x="8438" y="-2037"/>
                                    </p:animMotion>
                                  </p:childTnLst>
                                </p:cTn>
                              </p:par>
                              <p:par>
                                <p:cTn id="59" presetID="1" presetClass="entr" presetSubtype="0" fill="hold" grpId="0" nodeType="withEffect">
                                  <p:stCondLst>
                                    <p:cond delay="200"/>
                                  </p:stCondLst>
                                  <p:childTnLst>
                                    <p:set>
                                      <p:cBhvr>
                                        <p:cTn id="60" dur="1" fill="hold">
                                          <p:stCondLst>
                                            <p:cond delay="0"/>
                                          </p:stCondLst>
                                        </p:cTn>
                                        <p:tgtEl>
                                          <p:spTgt spid="76"/>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6"/>
                                        </p:tgtEl>
                                        <p:attrNameLst>
                                          <p:attrName>style.visibility</p:attrName>
                                        </p:attrNameLst>
                                      </p:cBhvr>
                                      <p:to>
                                        <p:strVal val="visible"/>
                                      </p:to>
                                    </p:set>
                                    <p:anim calcmode="lin" valueType="num">
                                      <p:cBhvr>
                                        <p:cTn id="63" dur="500" fill="hold"/>
                                        <p:tgtEl>
                                          <p:spTgt spid="76"/>
                                        </p:tgtEl>
                                        <p:attrNameLst>
                                          <p:attrName>ppt_w</p:attrName>
                                        </p:attrNameLst>
                                      </p:cBhvr>
                                      <p:tavLst>
                                        <p:tav tm="0">
                                          <p:val>
                                            <p:fltVal val="0"/>
                                          </p:val>
                                        </p:tav>
                                        <p:tav tm="100000">
                                          <p:val>
                                            <p:strVal val="#ppt_w"/>
                                          </p:val>
                                        </p:tav>
                                      </p:tavLst>
                                    </p:anim>
                                    <p:anim calcmode="lin" valueType="num">
                                      <p:cBhvr>
                                        <p:cTn id="64" dur="500" fill="hold"/>
                                        <p:tgtEl>
                                          <p:spTgt spid="76"/>
                                        </p:tgtEl>
                                        <p:attrNameLst>
                                          <p:attrName>ppt_h</p:attrName>
                                        </p:attrNameLst>
                                      </p:cBhvr>
                                      <p:tavLst>
                                        <p:tav tm="0">
                                          <p:val>
                                            <p:fltVal val="0"/>
                                          </p:val>
                                        </p:tav>
                                        <p:tav tm="100000">
                                          <p:val>
                                            <p:strVal val="#ppt_h"/>
                                          </p:val>
                                        </p:tav>
                                      </p:tavLst>
                                    </p:anim>
                                    <p:animEffect transition="in" filter="fade">
                                      <p:cBhvr>
                                        <p:cTn id="65" dur="500"/>
                                        <p:tgtEl>
                                          <p:spTgt spid="76"/>
                                        </p:tgtEl>
                                      </p:cBhvr>
                                    </p:animEffect>
                                  </p:childTnLst>
                                </p:cTn>
                              </p:par>
                              <p:par>
                                <p:cTn id="66" presetID="42" presetClass="path" presetSubtype="0" fill="hold" grpId="2" nodeType="withEffect">
                                  <p:stCondLst>
                                    <p:cond delay="200"/>
                                  </p:stCondLst>
                                  <p:childTnLst>
                                    <p:animMotion origin="layout" path="M 3.05556E-6 1.35802E-6 L -0.71216 -0.4034 " pathEditMode="relative" rAng="0" ptsTypes="AA">
                                      <p:cBhvr>
                                        <p:cTn id="67" dur="500" spd="-100000" fill="hold"/>
                                        <p:tgtEl>
                                          <p:spTgt spid="76"/>
                                        </p:tgtEl>
                                        <p:attrNameLst>
                                          <p:attrName>ppt_x</p:attrName>
                                          <p:attrName>ppt_y</p:attrName>
                                        </p:attrNameLst>
                                      </p:cBhvr>
                                      <p:rCtr x="-35608" y="-20185"/>
                                    </p:animMotion>
                                  </p:childTnLst>
                                </p:cTn>
                              </p:par>
                              <p:par>
                                <p:cTn id="68" presetID="1" presetClass="entr" presetSubtype="0" fill="hold" grpId="0" nodeType="withEffect">
                                  <p:stCondLst>
                                    <p:cond delay="600"/>
                                  </p:stCondLst>
                                  <p:childTnLst>
                                    <p:set>
                                      <p:cBhvr>
                                        <p:cTn id="69" dur="1" fill="hold">
                                          <p:stCondLst>
                                            <p:cond delay="0"/>
                                          </p:stCondLst>
                                        </p:cTn>
                                        <p:tgtEl>
                                          <p:spTgt spid="93"/>
                                        </p:tgtEl>
                                        <p:attrNameLst>
                                          <p:attrName>style.visibility</p:attrName>
                                        </p:attrNameLst>
                                      </p:cBhvr>
                                      <p:to>
                                        <p:strVal val="visible"/>
                                      </p:to>
                                    </p:set>
                                  </p:childTnLst>
                                </p:cTn>
                              </p:par>
                              <p:par>
                                <p:cTn id="70" presetID="53" presetClass="entr" presetSubtype="16" fill="hold" grpId="1" nodeType="withEffect">
                                  <p:stCondLst>
                                    <p:cond delay="600"/>
                                  </p:stCondLst>
                                  <p:childTnLst>
                                    <p:set>
                                      <p:cBhvr>
                                        <p:cTn id="71" dur="1" fill="hold">
                                          <p:stCondLst>
                                            <p:cond delay="0"/>
                                          </p:stCondLst>
                                        </p:cTn>
                                        <p:tgtEl>
                                          <p:spTgt spid="93"/>
                                        </p:tgtEl>
                                        <p:attrNameLst>
                                          <p:attrName>style.visibility</p:attrName>
                                        </p:attrNameLst>
                                      </p:cBhvr>
                                      <p:to>
                                        <p:strVal val="visible"/>
                                      </p:to>
                                    </p:set>
                                    <p:anim calcmode="lin" valueType="num">
                                      <p:cBhvr>
                                        <p:cTn id="72" dur="500" fill="hold"/>
                                        <p:tgtEl>
                                          <p:spTgt spid="93"/>
                                        </p:tgtEl>
                                        <p:attrNameLst>
                                          <p:attrName>ppt_w</p:attrName>
                                        </p:attrNameLst>
                                      </p:cBhvr>
                                      <p:tavLst>
                                        <p:tav tm="0">
                                          <p:val>
                                            <p:fltVal val="0"/>
                                          </p:val>
                                        </p:tav>
                                        <p:tav tm="100000">
                                          <p:val>
                                            <p:strVal val="#ppt_w"/>
                                          </p:val>
                                        </p:tav>
                                      </p:tavLst>
                                    </p:anim>
                                    <p:anim calcmode="lin" valueType="num">
                                      <p:cBhvr>
                                        <p:cTn id="73" dur="500" fill="hold"/>
                                        <p:tgtEl>
                                          <p:spTgt spid="93"/>
                                        </p:tgtEl>
                                        <p:attrNameLst>
                                          <p:attrName>ppt_h</p:attrName>
                                        </p:attrNameLst>
                                      </p:cBhvr>
                                      <p:tavLst>
                                        <p:tav tm="0">
                                          <p:val>
                                            <p:fltVal val="0"/>
                                          </p:val>
                                        </p:tav>
                                        <p:tav tm="100000">
                                          <p:val>
                                            <p:strVal val="#ppt_h"/>
                                          </p:val>
                                        </p:tav>
                                      </p:tavLst>
                                    </p:anim>
                                    <p:animEffect transition="in" filter="fade">
                                      <p:cBhvr>
                                        <p:cTn id="74" dur="500"/>
                                        <p:tgtEl>
                                          <p:spTgt spid="93"/>
                                        </p:tgtEl>
                                      </p:cBhvr>
                                    </p:animEffect>
                                  </p:childTnLst>
                                </p:cTn>
                              </p:par>
                              <p:par>
                                <p:cTn id="75" presetID="64" presetClass="path" presetSubtype="0" fill="hold" grpId="2" nodeType="withEffect">
                                  <p:stCondLst>
                                    <p:cond delay="600"/>
                                  </p:stCondLst>
                                  <p:childTnLst>
                                    <p:animMotion origin="layout" path="M 2.77778E-7 -4.32099E-6 L -0.6901 -0.46574 " pathEditMode="relative" rAng="0" ptsTypes="AA">
                                      <p:cBhvr>
                                        <p:cTn id="76" dur="500" spd="-100000" fill="hold"/>
                                        <p:tgtEl>
                                          <p:spTgt spid="93"/>
                                        </p:tgtEl>
                                        <p:attrNameLst>
                                          <p:attrName>ppt_x</p:attrName>
                                          <p:attrName>ppt_y</p:attrName>
                                        </p:attrNameLst>
                                      </p:cBhvr>
                                      <p:rCtr x="-34514" y="-233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7" grpId="0" animBg="1"/>
      <p:bldP spid="67" grpId="1" animBg="1"/>
      <p:bldP spid="67" grpId="2" animBg="1"/>
      <p:bldP spid="76" grpId="0" animBg="1"/>
      <p:bldP spid="76" grpId="1" animBg="1"/>
      <p:bldP spid="76" grpId="2" animBg="1"/>
      <p:bldP spid="77" grpId="0" animBg="1"/>
      <p:bldP spid="77" grpId="1" animBg="1"/>
      <p:bldP spid="77" grpId="2" animBg="1"/>
      <p:bldP spid="80" grpId="0" animBg="1"/>
      <p:bldP spid="80" grpId="1" animBg="1"/>
      <p:bldP spid="80" grpId="2" animBg="1"/>
      <p:bldP spid="87" grpId="0" animBg="1"/>
      <p:bldP spid="87" grpId="1" animBg="1"/>
      <p:bldP spid="87" grpId="2" animBg="1"/>
      <p:bldP spid="92" grpId="0" animBg="1"/>
      <p:bldP spid="92" grpId="1" animBg="1"/>
      <p:bldP spid="92" grpId="2" animBg="1"/>
      <p:bldP spid="93" grpId="0" animBg="1"/>
      <p:bldP spid="93" grpId="1" animBg="1"/>
      <p:bldP spid="93" grpId="2"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chemeClr val="accent4">
              <a:lumMod val="20000"/>
              <a:lumOff val="80000"/>
              <a:alpha val="69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4538291" y="172746"/>
            <a:ext cx="407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1.</a:t>
            </a:r>
            <a:r>
              <a:rPr lang="zh-CN" altLang="en-US" sz="1800" dirty="0">
                <a:solidFill>
                  <a:srgbClr val="2E4864"/>
                </a:solidFill>
                <a:latin typeface="+mn-lt"/>
                <a:ea typeface="+mn-ea"/>
                <a:cs typeface="+mn-ea"/>
                <a:sym typeface="+mn-lt"/>
              </a:rPr>
              <a:t>通过偿付渠道和流动性渠道直接传染</a:t>
            </a:r>
          </a:p>
        </p:txBody>
      </p:sp>
      <p:sp>
        <p:nvSpPr>
          <p:cNvPr id="31" name="文本框 30"/>
          <p:cNvSpPr txBox="1"/>
          <p:nvPr/>
        </p:nvSpPr>
        <p:spPr>
          <a:xfrm>
            <a:off x="413543" y="1009461"/>
            <a:ext cx="8316913" cy="605935"/>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       ②</a:t>
            </a:r>
            <a:r>
              <a:rPr lang="zh-CN" altLang="en-US" sz="1400" dirty="0">
                <a:solidFill>
                  <a:srgbClr val="FF0000"/>
                </a:solidFill>
                <a:cs typeface="+mn-ea"/>
                <a:sym typeface="+mn-lt"/>
              </a:rPr>
              <a:t>偿付能力传染</a:t>
            </a:r>
            <a:r>
              <a:rPr lang="zh-CN" altLang="en-US" sz="1400" dirty="0">
                <a:solidFill>
                  <a:schemeClr val="tx1">
                    <a:lumMod val="65000"/>
                    <a:lumOff val="35000"/>
                  </a:schemeClr>
                </a:solidFill>
                <a:cs typeface="+mn-ea"/>
                <a:sym typeface="+mn-lt"/>
              </a:rPr>
              <a:t>：当一家银行的破产或信誉下降对其债权人产生影响时，就会发生这种情况。偿付能力传染最简单的形式是</a:t>
            </a:r>
            <a:r>
              <a:rPr lang="zh-CN" altLang="en-US" sz="1400" dirty="0">
                <a:solidFill>
                  <a:srgbClr val="FF0000"/>
                </a:solidFill>
                <a:cs typeface="+mn-ea"/>
                <a:sym typeface="+mn-lt"/>
              </a:rPr>
              <a:t>违约传染</a:t>
            </a:r>
            <a:r>
              <a:rPr lang="zh-CN" altLang="en-US" sz="1400" dirty="0">
                <a:solidFill>
                  <a:schemeClr val="tx1">
                    <a:lumMod val="65000"/>
                    <a:lumOff val="35000"/>
                  </a:schemeClr>
                </a:solidFill>
                <a:cs typeface="+mn-ea"/>
                <a:sym typeface="+mn-lt"/>
              </a:rPr>
              <a:t>。违约在金融网络中的蔓延被称为</a:t>
            </a:r>
            <a:r>
              <a:rPr lang="zh-CN" altLang="en-US" sz="1400" dirty="0">
                <a:solidFill>
                  <a:srgbClr val="FF0000"/>
                </a:solidFill>
                <a:cs typeface="+mn-ea"/>
                <a:sym typeface="+mn-lt"/>
              </a:rPr>
              <a:t>违约级联效应或多米诺效应</a:t>
            </a:r>
            <a:r>
              <a:rPr lang="zh-CN" altLang="en-US" sz="1400" dirty="0">
                <a:solidFill>
                  <a:schemeClr val="tx1">
                    <a:lumMod val="65000"/>
                    <a:lumOff val="35000"/>
                  </a:schemeClr>
                </a:solidFill>
                <a:cs typeface="+mn-ea"/>
                <a:sym typeface="+mn-lt"/>
              </a:rPr>
              <a:t>。</a:t>
            </a:r>
            <a:endParaRPr lang="en-US" altLang="zh-CN" sz="1400" dirty="0">
              <a:solidFill>
                <a:schemeClr val="tx1">
                  <a:lumMod val="65000"/>
                  <a:lumOff val="35000"/>
                </a:schemeClr>
              </a:solidFill>
              <a:cs typeface="+mn-ea"/>
              <a:sym typeface="+mn-lt"/>
            </a:endParaRP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pic>
        <p:nvPicPr>
          <p:cNvPr id="6" name="图片 5">
            <a:extLst>
              <a:ext uri="{FF2B5EF4-FFF2-40B4-BE49-F238E27FC236}">
                <a16:creationId xmlns:a16="http://schemas.microsoft.com/office/drawing/2014/main" id="{12B6F3E6-DC15-43DF-9A06-BFF779FA9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38" y="1995006"/>
            <a:ext cx="7925906" cy="2152950"/>
          </a:xfrm>
          <a:prstGeom prst="rect">
            <a:avLst/>
          </a:prstGeom>
        </p:spPr>
      </p:pic>
    </p:spTree>
    <p:extLst>
      <p:ext uri="{BB962C8B-B14F-4D97-AF65-F5344CB8AC3E}">
        <p14:creationId xmlns:p14="http://schemas.microsoft.com/office/powerpoint/2010/main" val="3350098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chemeClr val="accent4">
              <a:lumMod val="20000"/>
              <a:lumOff val="80000"/>
              <a:alpha val="69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4538291" y="172746"/>
            <a:ext cx="407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1.</a:t>
            </a:r>
            <a:r>
              <a:rPr lang="zh-CN" altLang="en-US" sz="1800" dirty="0">
                <a:solidFill>
                  <a:srgbClr val="2E4864"/>
                </a:solidFill>
                <a:latin typeface="+mn-lt"/>
                <a:ea typeface="+mn-ea"/>
                <a:cs typeface="+mn-ea"/>
                <a:sym typeface="+mn-lt"/>
              </a:rPr>
              <a:t>通过偿付渠道和流动性渠道直接传染</a:t>
            </a:r>
          </a:p>
        </p:txBody>
      </p:sp>
      <p:sp>
        <p:nvSpPr>
          <p:cNvPr id="31" name="文本框 30"/>
          <p:cNvSpPr txBox="1"/>
          <p:nvPr/>
        </p:nvSpPr>
        <p:spPr>
          <a:xfrm>
            <a:off x="379834" y="942876"/>
            <a:ext cx="8316913" cy="605935"/>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       ③</a:t>
            </a:r>
            <a:r>
              <a:rPr lang="zh-CN" altLang="en-US" sz="1400" dirty="0">
                <a:solidFill>
                  <a:srgbClr val="FF0000"/>
                </a:solidFill>
                <a:cs typeface="+mn-ea"/>
                <a:sym typeface="+mn-lt"/>
              </a:rPr>
              <a:t>融资传染（</a:t>
            </a:r>
            <a:r>
              <a:rPr lang="en-US" altLang="zh-CN" sz="1400" dirty="0">
                <a:solidFill>
                  <a:srgbClr val="FF0000"/>
                </a:solidFill>
                <a:cs typeface="+mn-ea"/>
                <a:sym typeface="+mn-lt"/>
              </a:rPr>
              <a:t>funding contagion</a:t>
            </a:r>
            <a:r>
              <a:rPr lang="zh-CN" altLang="en-US" sz="1400" dirty="0">
                <a:solidFill>
                  <a:srgbClr val="FF0000"/>
                </a:solidFill>
                <a:cs typeface="+mn-ea"/>
                <a:sym typeface="+mn-lt"/>
              </a:rPr>
              <a:t>）</a:t>
            </a:r>
            <a:r>
              <a:rPr lang="zh-CN" altLang="en-US" sz="1400" dirty="0">
                <a:cs typeface="+mn-ea"/>
                <a:sym typeface="+mn-lt"/>
              </a:rPr>
              <a:t>：</a:t>
            </a:r>
            <a:r>
              <a:rPr lang="zh-CN" altLang="en-US" sz="1400" dirty="0">
                <a:solidFill>
                  <a:schemeClr val="tx1">
                    <a:lumMod val="65000"/>
                    <a:lumOff val="35000"/>
                  </a:schemeClr>
                </a:solidFill>
                <a:cs typeface="+mn-ea"/>
                <a:sym typeface="+mn-lt"/>
              </a:rPr>
              <a:t>当以前向 </a:t>
            </a:r>
            <a:r>
              <a:rPr lang="en-US" altLang="zh-CN" sz="1400" dirty="0" err="1">
                <a:solidFill>
                  <a:schemeClr val="tx1">
                    <a:lumMod val="65000"/>
                    <a:lumOff val="35000"/>
                  </a:schemeClr>
                </a:solidFill>
                <a:cs typeface="+mn-ea"/>
                <a:sym typeface="+mn-lt"/>
              </a:rPr>
              <a:t>i</a:t>
            </a: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银行借贷的银行决定一旦贷款到期不再续贷时，这种传染就会发生。</a:t>
            </a:r>
            <a:endParaRPr lang="en-US" altLang="zh-CN" sz="1400" dirty="0">
              <a:solidFill>
                <a:schemeClr val="tx1">
                  <a:lumMod val="65000"/>
                  <a:lumOff val="35000"/>
                </a:schemeClr>
              </a:solidFill>
              <a:cs typeface="+mn-ea"/>
              <a:sym typeface="+mn-lt"/>
            </a:endParaRP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sp>
        <p:nvSpPr>
          <p:cNvPr id="2" name="文本框 1">
            <a:extLst>
              <a:ext uri="{FF2B5EF4-FFF2-40B4-BE49-F238E27FC236}">
                <a16:creationId xmlns:a16="http://schemas.microsoft.com/office/drawing/2014/main" id="{E17B19DA-2A8D-4FCE-A894-66D4733236B0}"/>
              </a:ext>
            </a:extLst>
          </p:cNvPr>
          <p:cNvSpPr txBox="1"/>
          <p:nvPr/>
        </p:nvSpPr>
        <p:spPr>
          <a:xfrm>
            <a:off x="582029" y="1653754"/>
            <a:ext cx="7912521" cy="3028201"/>
          </a:xfrm>
          <a:prstGeom prst="rect">
            <a:avLst/>
          </a:prstGeom>
          <a:noFill/>
        </p:spPr>
        <p:txBody>
          <a:bodyPr wrap="square" rtlCol="0">
            <a:spAutoFit/>
          </a:bodyPr>
          <a:lstStyle/>
          <a:p>
            <a:pPr>
              <a:lnSpc>
                <a:spcPct val="125000"/>
              </a:lnSpc>
            </a:pPr>
            <a:r>
              <a:rPr lang="zh-CN" altLang="en-US" sz="1400" dirty="0">
                <a:solidFill>
                  <a:srgbClr val="FF0000"/>
                </a:solidFill>
                <a:cs typeface="+mn-ea"/>
              </a:rPr>
              <a:t>双重风险敞口模型</a:t>
            </a:r>
            <a:r>
              <a:rPr lang="zh-CN" altLang="en-US" sz="1400" dirty="0">
                <a:solidFill>
                  <a:schemeClr val="tx1">
                    <a:lumMod val="65000"/>
                    <a:lumOff val="35000"/>
                  </a:schemeClr>
                </a:solidFill>
                <a:cs typeface="+mn-ea"/>
              </a:rPr>
              <a:t>也被用来研究网络底层拓扑与其稳定性之间的关系。</a:t>
            </a:r>
            <a:endParaRPr lang="en-US" altLang="zh-CN" sz="1400" dirty="0">
              <a:solidFill>
                <a:schemeClr val="tx1">
                  <a:lumMod val="65000"/>
                  <a:lumOff val="35000"/>
                </a:schemeClr>
              </a:solidFill>
              <a:cs typeface="+mn-ea"/>
            </a:endParaRPr>
          </a:p>
          <a:p>
            <a:pPr>
              <a:lnSpc>
                <a:spcPct val="125000"/>
              </a:lnSpc>
            </a:pPr>
            <a:endParaRPr lang="en-US" altLang="zh-CN" sz="1400" dirty="0">
              <a:solidFill>
                <a:schemeClr val="tx1">
                  <a:lumMod val="65000"/>
                  <a:lumOff val="35000"/>
                </a:schemeClr>
              </a:solidFill>
              <a:cs typeface="+mn-ea"/>
            </a:endParaRPr>
          </a:p>
          <a:p>
            <a:pPr>
              <a:lnSpc>
                <a:spcPct val="125000"/>
              </a:lnSpc>
            </a:pPr>
            <a:r>
              <a:rPr lang="zh-CN" altLang="en-US" sz="1400" dirty="0">
                <a:solidFill>
                  <a:srgbClr val="FF0000"/>
                </a:solidFill>
                <a:cs typeface="+mn-ea"/>
              </a:rPr>
              <a:t>更多样化（更互联）的网络更具韧性</a:t>
            </a:r>
            <a:r>
              <a:rPr lang="zh-CN" altLang="en-US" sz="1400" dirty="0">
                <a:solidFill>
                  <a:schemeClr val="tx1">
                    <a:lumMod val="65000"/>
                    <a:lumOff val="35000"/>
                  </a:schemeClr>
                </a:solidFill>
                <a:cs typeface="+mn-ea"/>
              </a:rPr>
              <a:t>。当存在放大损失的机制（如债权人的反应）时，系统性风险和多样化之间的关系是非线性的。多样化不会对违约级联的程度产生单调的影响。传染动力学的不稳定性与特定拓扑结构（不稳定循环）的存在有关，这些拓扑结构可能出现在更多样化的网络中。</a:t>
            </a:r>
          </a:p>
          <a:p>
            <a:pPr>
              <a:lnSpc>
                <a:spcPct val="125000"/>
              </a:lnSpc>
            </a:pPr>
            <a:endParaRPr lang="en-US" altLang="zh-CN" sz="1400" dirty="0">
              <a:solidFill>
                <a:schemeClr val="tx1">
                  <a:lumMod val="65000"/>
                  <a:lumOff val="35000"/>
                </a:schemeClr>
              </a:solidFill>
              <a:cs typeface="+mn-ea"/>
            </a:endParaRPr>
          </a:p>
          <a:p>
            <a:pPr>
              <a:lnSpc>
                <a:spcPct val="125000"/>
              </a:lnSpc>
            </a:pPr>
            <a:r>
              <a:rPr lang="zh-CN" altLang="en-US" sz="1400" dirty="0">
                <a:solidFill>
                  <a:schemeClr val="tx1">
                    <a:lumMod val="65000"/>
                    <a:lumOff val="35000"/>
                  </a:schemeClr>
                </a:solidFill>
                <a:cs typeface="+mn-ea"/>
              </a:rPr>
              <a:t>一个连通性更强的网络对小冲击韧性较大，对大冲击的韧性却更小，这与金融网络可能具有“鲁棒但脆弱”特征的推测一致。</a:t>
            </a:r>
            <a:endParaRPr lang="en-US" altLang="zh-CN" sz="1400" dirty="0">
              <a:solidFill>
                <a:schemeClr val="tx1">
                  <a:lumMod val="65000"/>
                  <a:lumOff val="35000"/>
                </a:schemeClr>
              </a:solidFill>
              <a:cs typeface="+mn-ea"/>
            </a:endParaRPr>
          </a:p>
          <a:p>
            <a:pPr>
              <a:lnSpc>
                <a:spcPct val="125000"/>
              </a:lnSpc>
            </a:pPr>
            <a:endParaRPr lang="en-US" altLang="zh-CN" sz="1400" dirty="0">
              <a:solidFill>
                <a:schemeClr val="tx1">
                  <a:lumMod val="65000"/>
                  <a:lumOff val="35000"/>
                </a:schemeClr>
              </a:solidFill>
              <a:cs typeface="+mn-ea"/>
            </a:endParaRPr>
          </a:p>
          <a:p>
            <a:pPr>
              <a:lnSpc>
                <a:spcPct val="125000"/>
              </a:lnSpc>
            </a:pPr>
            <a:r>
              <a:rPr lang="zh-CN" altLang="en-US" sz="1400" dirty="0">
                <a:solidFill>
                  <a:schemeClr val="tx1">
                    <a:lumMod val="65000"/>
                    <a:lumOff val="35000"/>
                  </a:schemeClr>
                </a:solidFill>
                <a:cs typeface="+mn-ea"/>
              </a:rPr>
              <a:t>还有的文献致力于</a:t>
            </a:r>
            <a:r>
              <a:rPr lang="zh-CN" altLang="en-US" sz="1400" dirty="0">
                <a:solidFill>
                  <a:srgbClr val="FF0000"/>
                </a:solidFill>
                <a:cs typeface="+mn-ea"/>
              </a:rPr>
              <a:t>评估和设计最佳政策</a:t>
            </a:r>
            <a:r>
              <a:rPr lang="zh-CN" altLang="en-US" sz="1400" dirty="0">
                <a:solidFill>
                  <a:schemeClr val="tx1">
                    <a:lumMod val="65000"/>
                    <a:lumOff val="35000"/>
                  </a:schemeClr>
                </a:solidFill>
                <a:cs typeface="+mn-ea"/>
              </a:rPr>
              <a:t>来降低系统性风险。</a:t>
            </a:r>
            <a:endParaRPr lang="en-US" altLang="zh-CN" sz="1400" dirty="0">
              <a:solidFill>
                <a:schemeClr val="tx1">
                  <a:lumMod val="65000"/>
                  <a:lumOff val="35000"/>
                </a:schemeClr>
              </a:solidFill>
              <a:cs typeface="+mn-ea"/>
            </a:endParaRPr>
          </a:p>
          <a:p>
            <a:pPr>
              <a:lnSpc>
                <a:spcPct val="125000"/>
              </a:lnSpc>
            </a:pPr>
            <a:endParaRPr lang="en-US" altLang="zh-CN" sz="1400" dirty="0">
              <a:solidFill>
                <a:schemeClr val="tx1">
                  <a:lumMod val="65000"/>
                  <a:lumOff val="35000"/>
                </a:schemeClr>
              </a:solidFill>
              <a:cs typeface="+mn-ea"/>
            </a:endParaRPr>
          </a:p>
        </p:txBody>
      </p:sp>
    </p:spTree>
    <p:extLst>
      <p:ext uri="{BB962C8B-B14F-4D97-AF65-F5344CB8AC3E}">
        <p14:creationId xmlns:p14="http://schemas.microsoft.com/office/powerpoint/2010/main" val="263669292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rgbClr val="92D050">
              <a:alpha val="69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5006124" y="202113"/>
            <a:ext cx="3377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2.</a:t>
            </a:r>
            <a:r>
              <a:rPr lang="zh-CN" altLang="en-US" sz="1800" dirty="0">
                <a:solidFill>
                  <a:srgbClr val="2E4864"/>
                </a:solidFill>
                <a:latin typeface="+mn-lt"/>
                <a:ea typeface="+mn-ea"/>
                <a:cs typeface="+mn-ea"/>
                <a:sym typeface="+mn-lt"/>
              </a:rPr>
              <a:t>通过重叠投资组合的间接传染</a:t>
            </a:r>
          </a:p>
        </p:txBody>
      </p:sp>
      <p:sp>
        <p:nvSpPr>
          <p:cNvPr id="31" name="文本框 30"/>
          <p:cNvSpPr txBox="1"/>
          <p:nvPr/>
        </p:nvSpPr>
        <p:spPr>
          <a:xfrm>
            <a:off x="413543" y="931188"/>
            <a:ext cx="8316913" cy="1413849"/>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       金融机构通过某种共现关系间接建立联系。这是一种二分网络，</a:t>
            </a:r>
            <a:r>
              <a:rPr lang="zh-CN" altLang="en-US" sz="1400" dirty="0">
                <a:solidFill>
                  <a:srgbClr val="FF0000"/>
                </a:solidFill>
                <a:cs typeface="+mn-ea"/>
                <a:sym typeface="+mn-lt"/>
              </a:rPr>
              <a:t>两种类型的节点分别代表银行和资产</a:t>
            </a:r>
            <a:r>
              <a:rPr lang="zh-CN" altLang="en-US" sz="1400" dirty="0">
                <a:solidFill>
                  <a:schemeClr val="tx1">
                    <a:lumMod val="65000"/>
                    <a:lumOff val="35000"/>
                  </a:schemeClr>
                </a:solidFill>
                <a:cs typeface="+mn-ea"/>
                <a:sym typeface="+mn-lt"/>
              </a:rPr>
              <a:t>，而</a:t>
            </a:r>
            <a:r>
              <a:rPr lang="zh-CN" altLang="en-US" sz="1400" dirty="0">
                <a:solidFill>
                  <a:srgbClr val="FF0000"/>
                </a:solidFill>
                <a:cs typeface="+mn-ea"/>
                <a:sym typeface="+mn-lt"/>
              </a:rPr>
              <a:t>连边将银行连接到其所投资的资产</a:t>
            </a:r>
            <a:r>
              <a:rPr lang="zh-CN" altLang="en-US" sz="1400" dirty="0">
                <a:solidFill>
                  <a:schemeClr val="tx1">
                    <a:lumMod val="65000"/>
                    <a:lumOff val="35000"/>
                  </a:schemeClr>
                </a:solidFill>
                <a:cs typeface="+mn-ea"/>
                <a:sym typeface="+mn-lt"/>
              </a:rPr>
              <a:t>。即通过重叠投资组合的网络，银行可能会</a:t>
            </a:r>
            <a:r>
              <a:rPr lang="zh-CN" altLang="en-US" sz="1400" dirty="0">
                <a:solidFill>
                  <a:srgbClr val="FF0000"/>
                </a:solidFill>
                <a:cs typeface="+mn-ea"/>
                <a:sym typeface="+mn-lt"/>
              </a:rPr>
              <a:t>被动地受到它们没有投资的资产的影响</a:t>
            </a:r>
            <a:r>
              <a:rPr lang="zh-CN" altLang="en-US" sz="1400" dirty="0">
                <a:solidFill>
                  <a:schemeClr val="tx1">
                    <a:lumMod val="65000"/>
                    <a:lumOff val="35000"/>
                  </a:schemeClr>
                </a:solidFill>
                <a:cs typeface="+mn-ea"/>
                <a:sym typeface="+mn-lt"/>
              </a:rPr>
              <a:t>。</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例如，银行</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没有直接接触银行</a:t>
            </a:r>
            <a:r>
              <a:rPr lang="en-US" altLang="zh-CN" sz="1400" dirty="0">
                <a:solidFill>
                  <a:schemeClr val="tx1">
                    <a:lumMod val="65000"/>
                    <a:lumOff val="35000"/>
                  </a:schemeClr>
                </a:solidFill>
                <a:cs typeface="+mn-ea"/>
                <a:sym typeface="+mn-lt"/>
              </a:rPr>
              <a:t>2</a:t>
            </a:r>
            <a:r>
              <a:rPr lang="zh-CN" altLang="en-US" sz="1400" dirty="0">
                <a:solidFill>
                  <a:schemeClr val="tx1">
                    <a:lumMod val="65000"/>
                    <a:lumOff val="35000"/>
                  </a:schemeClr>
                </a:solidFill>
                <a:cs typeface="+mn-ea"/>
                <a:sym typeface="+mn-lt"/>
              </a:rPr>
              <a:t>，但是它们有共同投资的资产</a:t>
            </a:r>
            <a:r>
              <a:rPr lang="en-US" altLang="zh-CN" sz="1400" dirty="0">
                <a:solidFill>
                  <a:schemeClr val="tx1">
                    <a:lumMod val="65000"/>
                    <a:lumOff val="35000"/>
                  </a:schemeClr>
                </a:solidFill>
                <a:cs typeface="+mn-ea"/>
                <a:sym typeface="+mn-lt"/>
              </a:rPr>
              <a:t>A</a:t>
            </a:r>
            <a:r>
              <a:rPr lang="zh-CN" altLang="en-US" sz="1400" dirty="0">
                <a:solidFill>
                  <a:schemeClr val="tx1">
                    <a:lumMod val="65000"/>
                    <a:lumOff val="35000"/>
                  </a:schemeClr>
                </a:solidFill>
                <a:cs typeface="+mn-ea"/>
                <a:sym typeface="+mn-lt"/>
              </a:rPr>
              <a:t>，那么银行</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和银行</a:t>
            </a:r>
            <a:r>
              <a:rPr lang="en-US" altLang="zh-CN" sz="1400" dirty="0">
                <a:solidFill>
                  <a:schemeClr val="tx1">
                    <a:lumMod val="65000"/>
                    <a:lumOff val="35000"/>
                  </a:schemeClr>
                </a:solidFill>
                <a:cs typeface="+mn-ea"/>
                <a:sym typeface="+mn-lt"/>
              </a:rPr>
              <a:t>2</a:t>
            </a:r>
            <a:r>
              <a:rPr lang="zh-CN" altLang="en-US" sz="1400" dirty="0">
                <a:solidFill>
                  <a:schemeClr val="tx1">
                    <a:lumMod val="65000"/>
                    <a:lumOff val="35000"/>
                  </a:schemeClr>
                </a:solidFill>
                <a:cs typeface="+mn-ea"/>
                <a:sym typeface="+mn-lt"/>
              </a:rPr>
              <a:t>的传染仍然存在；</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尽管银行</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没有直接持有</a:t>
            </a:r>
            <a:r>
              <a:rPr lang="en-US" altLang="zh-CN" sz="1400" dirty="0">
                <a:solidFill>
                  <a:schemeClr val="tx1">
                    <a:lumMod val="65000"/>
                    <a:lumOff val="35000"/>
                  </a:schemeClr>
                </a:solidFill>
                <a:cs typeface="+mn-ea"/>
                <a:sym typeface="+mn-lt"/>
              </a:rPr>
              <a:t>C</a:t>
            </a:r>
            <a:r>
              <a:rPr lang="zh-CN" altLang="en-US" sz="1400" dirty="0">
                <a:solidFill>
                  <a:schemeClr val="tx1">
                    <a:lumMod val="65000"/>
                    <a:lumOff val="35000"/>
                  </a:schemeClr>
                </a:solidFill>
                <a:cs typeface="+mn-ea"/>
                <a:sym typeface="+mn-lt"/>
              </a:rPr>
              <a:t>资产，但它通过其投资组合和银行</a:t>
            </a:r>
            <a:r>
              <a:rPr lang="en-US" altLang="zh-CN" sz="1400" dirty="0">
                <a:solidFill>
                  <a:schemeClr val="tx1">
                    <a:lumMod val="65000"/>
                    <a:lumOff val="35000"/>
                  </a:schemeClr>
                </a:solidFill>
                <a:cs typeface="+mn-ea"/>
                <a:sym typeface="+mn-lt"/>
              </a:rPr>
              <a:t>2</a:t>
            </a:r>
            <a:r>
              <a:rPr lang="zh-CN" altLang="en-US" sz="1400" dirty="0">
                <a:solidFill>
                  <a:schemeClr val="tx1">
                    <a:lumMod val="65000"/>
                    <a:lumOff val="35000"/>
                  </a:schemeClr>
                </a:solidFill>
                <a:cs typeface="+mn-ea"/>
                <a:sym typeface="+mn-lt"/>
              </a:rPr>
              <a:t>之间的重叠间接暴露在</a:t>
            </a:r>
            <a:r>
              <a:rPr lang="en-US" altLang="zh-CN" sz="1400" dirty="0">
                <a:solidFill>
                  <a:schemeClr val="tx1">
                    <a:lumMod val="65000"/>
                    <a:lumOff val="35000"/>
                  </a:schemeClr>
                </a:solidFill>
                <a:cs typeface="+mn-ea"/>
                <a:sym typeface="+mn-lt"/>
              </a:rPr>
              <a:t>C</a:t>
            </a:r>
            <a:r>
              <a:rPr lang="zh-CN" altLang="en-US" sz="1400" dirty="0">
                <a:solidFill>
                  <a:schemeClr val="tx1">
                    <a:lumMod val="65000"/>
                    <a:lumOff val="35000"/>
                  </a:schemeClr>
                </a:solidFill>
                <a:cs typeface="+mn-ea"/>
                <a:sym typeface="+mn-lt"/>
              </a:rPr>
              <a:t>资产的风险中。</a:t>
            </a:r>
            <a:endParaRPr lang="en-US" altLang="zh-CN" sz="1400" dirty="0">
              <a:solidFill>
                <a:schemeClr val="tx1">
                  <a:lumMod val="65000"/>
                  <a:lumOff val="35000"/>
                </a:schemeClr>
              </a:solidFill>
              <a:cs typeface="+mn-ea"/>
              <a:sym typeface="+mn-lt"/>
            </a:endParaRP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pic>
        <p:nvPicPr>
          <p:cNvPr id="3" name="图片 2">
            <a:extLst>
              <a:ext uri="{FF2B5EF4-FFF2-40B4-BE49-F238E27FC236}">
                <a16:creationId xmlns:a16="http://schemas.microsoft.com/office/drawing/2014/main" id="{E46EAB06-7042-4F4C-B3F5-8EE3AA8339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24" y="2720809"/>
            <a:ext cx="8087854" cy="2076740"/>
          </a:xfrm>
          <a:prstGeom prst="rect">
            <a:avLst/>
          </a:prstGeom>
        </p:spPr>
      </p:pic>
    </p:spTree>
    <p:extLst>
      <p:ext uri="{BB962C8B-B14F-4D97-AF65-F5344CB8AC3E}">
        <p14:creationId xmlns:p14="http://schemas.microsoft.com/office/powerpoint/2010/main" val="32050640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rgbClr val="92D050">
              <a:alpha val="69000"/>
            </a:srgb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5006124" y="202113"/>
            <a:ext cx="33778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2.</a:t>
            </a:r>
            <a:r>
              <a:rPr lang="zh-CN" altLang="en-US" sz="1800" dirty="0">
                <a:solidFill>
                  <a:srgbClr val="2E4864"/>
                </a:solidFill>
                <a:latin typeface="+mn-lt"/>
                <a:ea typeface="+mn-ea"/>
                <a:cs typeface="+mn-ea"/>
                <a:sym typeface="+mn-lt"/>
              </a:rPr>
              <a:t>通过重叠投资组合的间接传染</a:t>
            </a:r>
          </a:p>
        </p:txBody>
      </p:sp>
      <p:sp>
        <p:nvSpPr>
          <p:cNvPr id="31" name="文本框 30"/>
          <p:cNvSpPr txBox="1"/>
          <p:nvPr/>
        </p:nvSpPr>
        <p:spPr>
          <a:xfrm>
            <a:off x="515091" y="1420285"/>
            <a:ext cx="8316913" cy="3029676"/>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重叠投资组合网络的属性如何影响其稳定性，以及在什么条件下系统能够吸收或放大外部冲击？</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rgbClr val="FF0000"/>
                </a:solidFill>
                <a:cs typeface="+mn-ea"/>
                <a:sym typeface="+mn-lt"/>
              </a:rPr>
              <a:t>线性阈值模型</a:t>
            </a:r>
            <a:r>
              <a:rPr lang="zh-CN" altLang="en-US" sz="1400" dirty="0">
                <a:solidFill>
                  <a:schemeClr val="tx1">
                    <a:lumMod val="65000"/>
                    <a:lumOff val="35000"/>
                  </a:schemeClr>
                </a:solidFill>
                <a:cs typeface="+mn-ea"/>
                <a:sym typeface="+mn-lt"/>
              </a:rPr>
              <a:t>：只要银行的损失保持在给定的阈值以下（股本），银行就被动不做出其他行为，而当损失超过阈值时则将清算其整个投资组合。使用这种方法，能够得出增加多样性（这降低了单个机构的风险）不一定会增加系统稳定性的结论。</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从</a:t>
            </a:r>
            <a:r>
              <a:rPr lang="zh-CN" altLang="en-US" sz="1400" dirty="0">
                <a:solidFill>
                  <a:srgbClr val="FF0000"/>
                </a:solidFill>
                <a:cs typeface="+mn-ea"/>
                <a:sym typeface="+mn-lt"/>
              </a:rPr>
              <a:t>理论的角度</a:t>
            </a:r>
            <a:r>
              <a:rPr lang="zh-CN" altLang="en-US" sz="1400" dirty="0">
                <a:solidFill>
                  <a:schemeClr val="tx1">
                    <a:lumMod val="65000"/>
                    <a:lumOff val="35000"/>
                  </a:schemeClr>
                </a:solidFill>
                <a:cs typeface="+mn-ea"/>
                <a:sym typeface="+mn-lt"/>
              </a:rPr>
              <a:t>看，由重叠投资组合导致的网络传染模型具有能够正确识别与危机相关的违约能力。</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rgbClr val="FF0000"/>
                </a:solidFill>
                <a:cs typeface="+mn-ea"/>
                <a:sym typeface="+mn-lt"/>
              </a:rPr>
              <a:t>杠杆率目标动力学</a:t>
            </a:r>
            <a:r>
              <a:rPr lang="zh-CN" altLang="en-US" sz="1400" dirty="0">
                <a:solidFill>
                  <a:schemeClr val="tx1">
                    <a:lumMod val="65000"/>
                    <a:lumOff val="35000"/>
                  </a:schemeClr>
                </a:solidFill>
                <a:cs typeface="+mn-ea"/>
                <a:sym typeface="+mn-lt"/>
              </a:rPr>
              <a:t>模型：遭受损失的银行清算一部分投资，试图保持杆杆率不变，最大化其预期的股本回收率，这受到了风险价值或预期损失的约束，</a:t>
            </a:r>
            <a:r>
              <a:rPr lang="zh-CN" altLang="en-US" sz="1400" dirty="0">
                <a:solidFill>
                  <a:srgbClr val="FF0000"/>
                </a:solidFill>
                <a:cs typeface="+mn-ea"/>
                <a:sym typeface="+mn-lt"/>
              </a:rPr>
              <a:t>还有的文献</a:t>
            </a:r>
            <a:r>
              <a:rPr lang="zh-CN" altLang="en-US" sz="1400" dirty="0">
                <a:solidFill>
                  <a:schemeClr val="tx1">
                    <a:lumMod val="65000"/>
                    <a:lumOff val="35000"/>
                  </a:schemeClr>
                </a:solidFill>
                <a:cs typeface="+mn-ea"/>
                <a:sym typeface="+mn-lt"/>
              </a:rPr>
              <a:t>考虑了阈值和杠杆率之间的动态关系、以及此种传染对银行以外的金融机构的影响。</a:t>
            </a:r>
            <a:endParaRPr lang="en-US" altLang="zh-CN" sz="1400" dirty="0">
              <a:solidFill>
                <a:schemeClr val="tx1">
                  <a:lumMod val="65000"/>
                  <a:lumOff val="35000"/>
                </a:schemeClr>
              </a:solidFill>
              <a:cs typeface="+mn-ea"/>
              <a:sym typeface="+mn-lt"/>
            </a:endParaRP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spTree>
    <p:extLst>
      <p:ext uri="{BB962C8B-B14F-4D97-AF65-F5344CB8AC3E}">
        <p14:creationId xmlns:p14="http://schemas.microsoft.com/office/powerpoint/2010/main" val="186589122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chemeClr val="accent1">
              <a:lumMod val="40000"/>
              <a:lumOff val="60000"/>
              <a:alpha val="69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5559017" y="223302"/>
            <a:ext cx="22236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3.</a:t>
            </a:r>
            <a:r>
              <a:rPr lang="zh-CN" altLang="en-US" sz="1800" dirty="0">
                <a:solidFill>
                  <a:srgbClr val="2E4864"/>
                </a:solidFill>
                <a:latin typeface="+mn-lt"/>
                <a:ea typeface="+mn-ea"/>
                <a:cs typeface="+mn-ea"/>
                <a:sym typeface="+mn-lt"/>
              </a:rPr>
              <a:t>多层网络上的传染</a:t>
            </a:r>
          </a:p>
        </p:txBody>
      </p:sp>
      <p:sp>
        <p:nvSpPr>
          <p:cNvPr id="31" name="文本框 30"/>
          <p:cNvSpPr txBox="1"/>
          <p:nvPr/>
        </p:nvSpPr>
        <p:spPr>
          <a:xfrm>
            <a:off x="413543" y="1569141"/>
            <a:ext cx="8316913" cy="1143070"/>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       研究表明，专注于网络中的单层可能会低估高达</a:t>
            </a:r>
            <a:r>
              <a:rPr lang="en-US" altLang="zh-CN" sz="1400" dirty="0">
                <a:solidFill>
                  <a:schemeClr val="tx1">
                    <a:lumMod val="65000"/>
                    <a:lumOff val="35000"/>
                  </a:schemeClr>
                </a:solidFill>
                <a:cs typeface="+mn-ea"/>
                <a:sym typeface="+mn-lt"/>
              </a:rPr>
              <a:t>90%</a:t>
            </a:r>
            <a:r>
              <a:rPr lang="zh-CN" altLang="en-US" sz="1400" dirty="0">
                <a:solidFill>
                  <a:schemeClr val="tx1">
                    <a:lumMod val="65000"/>
                    <a:lumOff val="35000"/>
                  </a:schemeClr>
                </a:solidFill>
                <a:cs typeface="+mn-ea"/>
                <a:sym typeface="+mn-lt"/>
              </a:rPr>
              <a:t>的系统性风险</a:t>
            </a:r>
            <a:r>
              <a:rPr lang="en-US" altLang="zh-CN" sz="1400"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且单层风险不能简单相加，所以对金融传染的完整描述应该同时考虑</a:t>
            </a:r>
            <a:r>
              <a:rPr lang="zh-CN" altLang="en-US" sz="1400" dirty="0">
                <a:solidFill>
                  <a:srgbClr val="FF0000"/>
                </a:solidFill>
                <a:cs typeface="+mn-ea"/>
                <a:sym typeface="+mn-lt"/>
              </a:rPr>
              <a:t>多层网络上的多个传染渠道</a:t>
            </a:r>
            <a:r>
              <a:rPr lang="zh-CN" altLang="en-US" sz="1400" dirty="0">
                <a:solidFill>
                  <a:schemeClr val="tx1">
                    <a:lumMod val="65000"/>
                    <a:lumOff val="35000"/>
                  </a:schemeClr>
                </a:solidFill>
                <a:cs typeface="+mn-ea"/>
                <a:sym typeface="+mn-lt"/>
              </a:rPr>
              <a:t>。不同层面的风险可以相互抵消或加强。</a:t>
            </a:r>
            <a:r>
              <a:rPr lang="zh-CN" altLang="en-US" sz="1400" dirty="0">
                <a:solidFill>
                  <a:srgbClr val="FF0000"/>
                </a:solidFill>
                <a:cs typeface="+mn-ea"/>
                <a:sym typeface="+mn-lt"/>
              </a:rPr>
              <a:t>系统的稳定性取决于各层之间传染过程的相互作用</a:t>
            </a:r>
            <a:r>
              <a:rPr lang="zh-CN" altLang="en-US" sz="1400" dirty="0">
                <a:solidFill>
                  <a:schemeClr val="tx1">
                    <a:lumMod val="65000"/>
                    <a:lumOff val="35000"/>
                  </a:schemeClr>
                </a:solidFill>
                <a:cs typeface="+mn-ea"/>
                <a:sym typeface="+mn-lt"/>
              </a:rPr>
              <a:t>，传染渠道之间的相互作用会大大增加总损失。</a:t>
            </a:r>
            <a:endParaRPr lang="en-US" altLang="zh-CN" sz="1400" dirty="0">
              <a:solidFill>
                <a:schemeClr val="tx1">
                  <a:lumMod val="65000"/>
                  <a:lumOff val="35000"/>
                </a:schemeClr>
              </a:solidFill>
              <a:cs typeface="+mn-ea"/>
              <a:sym typeface="+mn-lt"/>
            </a:endParaRPr>
          </a:p>
          <a:p>
            <a:pPr>
              <a:lnSpc>
                <a:spcPct val="125000"/>
              </a:lnSpc>
            </a:pPr>
            <a:r>
              <a:rPr lang="en-US" altLang="zh-CN" sz="1400" dirty="0">
                <a:solidFill>
                  <a:schemeClr val="tx1">
                    <a:lumMod val="65000"/>
                    <a:lumOff val="35000"/>
                  </a:schemeClr>
                </a:solidFill>
                <a:cs typeface="+mn-ea"/>
                <a:sym typeface="+mn-lt"/>
              </a:rPr>
              <a:t>        </a:t>
            </a: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spTree>
    <p:extLst>
      <p:ext uri="{BB962C8B-B14F-4D97-AF65-F5344CB8AC3E}">
        <p14:creationId xmlns:p14="http://schemas.microsoft.com/office/powerpoint/2010/main" val="230394084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sp>
        <p:nvSpPr>
          <p:cNvPr id="7" name="文本框 6">
            <a:extLst>
              <a:ext uri="{FF2B5EF4-FFF2-40B4-BE49-F238E27FC236}">
                <a16:creationId xmlns:a16="http://schemas.microsoft.com/office/drawing/2014/main" id="{7AD784C9-91E6-448E-9499-6D883A10FF9B}"/>
              </a:ext>
            </a:extLst>
          </p:cNvPr>
          <p:cNvSpPr txBox="1"/>
          <p:nvPr/>
        </p:nvSpPr>
        <p:spPr>
          <a:xfrm>
            <a:off x="850605" y="1148316"/>
            <a:ext cx="6794204" cy="2405467"/>
          </a:xfrm>
          <a:prstGeom prst="rect">
            <a:avLst/>
          </a:prstGeom>
          <a:noFill/>
        </p:spPr>
        <p:txBody>
          <a:bodyPr wrap="square" rtlCol="0">
            <a:spAutoFit/>
          </a:bodyPr>
          <a:lstStyle/>
          <a:p>
            <a:pPr>
              <a:lnSpc>
                <a:spcPct val="125000"/>
              </a:lnSpc>
            </a:pPr>
            <a:r>
              <a:rPr lang="zh-CN" altLang="en-US" dirty="0"/>
              <a:t>       对于</a:t>
            </a:r>
            <a:r>
              <a:rPr lang="zh-CN" altLang="en-US" dirty="0">
                <a:solidFill>
                  <a:srgbClr val="FF0000"/>
                </a:solidFill>
              </a:rPr>
              <a:t>特定的网络结构</a:t>
            </a:r>
            <a:r>
              <a:rPr lang="zh-CN" altLang="en-US" dirty="0"/>
              <a:t>建模时是否会存在过拟合问题？</a:t>
            </a:r>
            <a:endParaRPr lang="en-US" altLang="zh-CN" dirty="0"/>
          </a:p>
          <a:p>
            <a:pPr>
              <a:lnSpc>
                <a:spcPct val="125000"/>
              </a:lnSpc>
            </a:pPr>
            <a:r>
              <a:rPr lang="en-US" altLang="zh-CN" dirty="0"/>
              <a:t>  </a:t>
            </a:r>
          </a:p>
          <a:p>
            <a:pPr>
              <a:lnSpc>
                <a:spcPct val="125000"/>
              </a:lnSpc>
            </a:pPr>
            <a:r>
              <a:rPr lang="zh-CN" altLang="en-US" dirty="0"/>
              <a:t>（统计系综的某些特征与实际网络相同，但在其他方面是随机的）</a:t>
            </a:r>
            <a:endParaRPr lang="en-US" altLang="zh-CN" dirty="0">
              <a:solidFill>
                <a:srgbClr val="FF0000"/>
              </a:solidFill>
            </a:endParaRPr>
          </a:p>
          <a:p>
            <a:pPr>
              <a:lnSpc>
                <a:spcPct val="125000"/>
              </a:lnSpc>
            </a:pPr>
            <a:r>
              <a:rPr lang="zh-CN" altLang="en-US" dirty="0">
                <a:solidFill>
                  <a:srgbClr val="FF0000"/>
                </a:solidFill>
              </a:rPr>
              <a:t>       </a:t>
            </a:r>
            <a:endParaRPr lang="en-US" altLang="zh-CN" dirty="0">
              <a:solidFill>
                <a:srgbClr val="FF0000"/>
              </a:solidFill>
            </a:endParaRPr>
          </a:p>
          <a:p>
            <a:pPr>
              <a:lnSpc>
                <a:spcPct val="125000"/>
              </a:lnSpc>
            </a:pPr>
            <a:r>
              <a:rPr lang="en-US" altLang="zh-CN" dirty="0">
                <a:solidFill>
                  <a:srgbClr val="FF0000"/>
                </a:solidFill>
              </a:rPr>
              <a:t>       </a:t>
            </a:r>
            <a:r>
              <a:rPr lang="zh-CN" altLang="en-US" dirty="0">
                <a:solidFill>
                  <a:srgbClr val="FF0000"/>
                </a:solidFill>
              </a:rPr>
              <a:t>网络结构的统计系综</a:t>
            </a:r>
            <a:r>
              <a:rPr lang="zh-CN" altLang="en-US" dirty="0"/>
              <a:t>的构建：在想要施加的表示关键拓扑属性的一组约束条件下，寻找使</a:t>
            </a:r>
            <a:r>
              <a:rPr lang="zh-CN" altLang="en-US" dirty="0">
                <a:solidFill>
                  <a:srgbClr val="FF0000"/>
                </a:solidFill>
              </a:rPr>
              <a:t>熵泛函</a:t>
            </a:r>
            <a:r>
              <a:rPr lang="zh-CN" altLang="en-US" dirty="0"/>
              <a:t>最大化的图（在允许的结构上定义）的概率分布。</a:t>
            </a:r>
            <a:endParaRPr lang="en-US" altLang="zh-CN" dirty="0"/>
          </a:p>
          <a:p>
            <a:pPr>
              <a:lnSpc>
                <a:spcPct val="125000"/>
              </a:lnSpc>
            </a:pPr>
            <a:r>
              <a:rPr lang="zh-CN" altLang="en-US" dirty="0">
                <a:solidFill>
                  <a:srgbClr val="FF0000"/>
                </a:solidFill>
              </a:rPr>
              <a:t>       </a:t>
            </a:r>
            <a:endParaRPr lang="en-US" altLang="zh-CN" dirty="0">
              <a:solidFill>
                <a:srgbClr val="FF0000"/>
              </a:solidFill>
            </a:endParaRPr>
          </a:p>
          <a:p>
            <a:pPr>
              <a:lnSpc>
                <a:spcPct val="125000"/>
              </a:lnSpc>
            </a:pPr>
            <a:r>
              <a:rPr lang="en-US" altLang="zh-CN" dirty="0">
                <a:solidFill>
                  <a:srgbClr val="FF0000"/>
                </a:solidFill>
              </a:rPr>
              <a:t>       </a:t>
            </a:r>
            <a:r>
              <a:rPr lang="zh-CN" altLang="en-US" dirty="0">
                <a:solidFill>
                  <a:srgbClr val="FF0000"/>
                </a:solidFill>
              </a:rPr>
              <a:t>热力学（或统计）平衡下的网络概念</a:t>
            </a:r>
            <a:r>
              <a:rPr lang="zh-CN" altLang="en-US" dirty="0"/>
              <a:t>：如果现实世界的网络与某一组约束所指定的系综一致，那么这些约束就捕捉到了现实世界网络中的鲁棒或守恒性质</a:t>
            </a:r>
            <a:r>
              <a:rPr lang="en-US" altLang="zh-CN" dirty="0"/>
              <a:t>.</a:t>
            </a:r>
            <a:endParaRPr lang="zh-CN" altLang="en-US" dirty="0"/>
          </a:p>
        </p:txBody>
      </p:sp>
    </p:spTree>
  </p:cSld>
  <p:clrMapOvr>
    <a:masterClrMapping/>
  </p:clrMapOvr>
  <p:transition spd="slow" advClick="0">
    <p:comb/>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pic>
        <p:nvPicPr>
          <p:cNvPr id="4" name="图片 3">
            <a:extLst>
              <a:ext uri="{FF2B5EF4-FFF2-40B4-BE49-F238E27FC236}">
                <a16:creationId xmlns:a16="http://schemas.microsoft.com/office/drawing/2014/main" id="{F78C1D73-AC9E-4331-8517-64D6E497F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024" y="860772"/>
            <a:ext cx="5896798" cy="3877216"/>
          </a:xfrm>
          <a:prstGeom prst="rect">
            <a:avLst/>
          </a:prstGeom>
        </p:spPr>
      </p:pic>
      <p:sp>
        <p:nvSpPr>
          <p:cNvPr id="5" name="文本框 4">
            <a:extLst>
              <a:ext uri="{FF2B5EF4-FFF2-40B4-BE49-F238E27FC236}">
                <a16:creationId xmlns:a16="http://schemas.microsoft.com/office/drawing/2014/main" id="{B062E33D-7E32-4E4A-8C04-EBB3DA54767A}"/>
              </a:ext>
            </a:extLst>
          </p:cNvPr>
          <p:cNvSpPr txBox="1"/>
          <p:nvPr/>
        </p:nvSpPr>
        <p:spPr>
          <a:xfrm>
            <a:off x="5656521" y="352941"/>
            <a:ext cx="2965054" cy="400110"/>
          </a:xfrm>
          <a:prstGeom prst="rect">
            <a:avLst/>
          </a:prstGeom>
          <a:noFill/>
        </p:spPr>
        <p:txBody>
          <a:bodyPr wrap="square" rtlCol="0">
            <a:spAutoFit/>
          </a:bodyPr>
          <a:lstStyle/>
          <a:p>
            <a:r>
              <a:rPr lang="en-US" altLang="zh-CN" sz="2000" dirty="0"/>
              <a:t>1.</a:t>
            </a:r>
            <a:r>
              <a:rPr lang="zh-CN" altLang="en-US" sz="2000" dirty="0"/>
              <a:t>均衡网络与网络重构</a:t>
            </a:r>
          </a:p>
        </p:txBody>
      </p:sp>
      <p:sp>
        <p:nvSpPr>
          <p:cNvPr id="6" name="文本框 5">
            <a:extLst>
              <a:ext uri="{FF2B5EF4-FFF2-40B4-BE49-F238E27FC236}">
                <a16:creationId xmlns:a16="http://schemas.microsoft.com/office/drawing/2014/main" id="{41BC2722-0D75-428A-84E7-9A12FD8E07D2}"/>
              </a:ext>
            </a:extLst>
          </p:cNvPr>
          <p:cNvSpPr txBox="1"/>
          <p:nvPr/>
        </p:nvSpPr>
        <p:spPr>
          <a:xfrm>
            <a:off x="1529519" y="4802788"/>
            <a:ext cx="4275857" cy="300082"/>
          </a:xfrm>
          <a:prstGeom prst="rect">
            <a:avLst/>
          </a:prstGeom>
          <a:noFill/>
        </p:spPr>
        <p:txBody>
          <a:bodyPr wrap="square" rtlCol="0">
            <a:spAutoFit/>
          </a:bodyPr>
          <a:lstStyle/>
          <a:p>
            <a:r>
              <a:rPr lang="zh-CN" altLang="en-US" dirty="0"/>
              <a:t>文献中可以找到的网络重构方法综述</a:t>
            </a:r>
          </a:p>
        </p:txBody>
      </p:sp>
      <p:sp>
        <p:nvSpPr>
          <p:cNvPr id="2" name="文本框 1">
            <a:extLst>
              <a:ext uri="{FF2B5EF4-FFF2-40B4-BE49-F238E27FC236}">
                <a16:creationId xmlns:a16="http://schemas.microsoft.com/office/drawing/2014/main" id="{DD5034A0-8772-42B8-AFCB-B61A0FF7E73B}"/>
              </a:ext>
            </a:extLst>
          </p:cNvPr>
          <p:cNvSpPr txBox="1"/>
          <p:nvPr/>
        </p:nvSpPr>
        <p:spPr>
          <a:xfrm>
            <a:off x="6729694" y="1402844"/>
            <a:ext cx="1696608" cy="3208571"/>
          </a:xfrm>
          <a:prstGeom prst="rect">
            <a:avLst/>
          </a:prstGeom>
          <a:noFill/>
        </p:spPr>
        <p:txBody>
          <a:bodyPr wrap="square" rtlCol="0">
            <a:spAutoFit/>
          </a:bodyPr>
          <a:lstStyle/>
          <a:p>
            <a:r>
              <a:rPr lang="en-US" altLang="zh-CN" dirty="0">
                <a:solidFill>
                  <a:srgbClr val="FF0000"/>
                </a:solidFill>
              </a:rPr>
              <a:t>ME</a:t>
            </a:r>
            <a:r>
              <a:rPr lang="zh-CN" altLang="en-US" dirty="0"/>
              <a:t>：该方法是否基于最大熵；</a:t>
            </a:r>
            <a:endParaRPr lang="en-US" altLang="zh-CN" dirty="0"/>
          </a:p>
          <a:p>
            <a:endParaRPr lang="en-US" altLang="zh-CN" dirty="0"/>
          </a:p>
          <a:p>
            <a:r>
              <a:rPr lang="zh-CN" altLang="en-US" dirty="0">
                <a:solidFill>
                  <a:srgbClr val="FF0000"/>
                </a:solidFill>
              </a:rPr>
              <a:t>密度</a:t>
            </a:r>
            <a:r>
              <a:rPr lang="zh-CN" altLang="en-US" dirty="0"/>
              <a:t>表示重构网络的密度</a:t>
            </a:r>
            <a:endParaRPr lang="en-US" altLang="zh-CN" dirty="0"/>
          </a:p>
          <a:p>
            <a:endParaRPr lang="en-US" altLang="zh-CN" dirty="0"/>
          </a:p>
          <a:p>
            <a:r>
              <a:rPr lang="zh-CN" altLang="en-US" dirty="0">
                <a:solidFill>
                  <a:srgbClr val="FF0000"/>
                </a:solidFill>
              </a:rPr>
              <a:t>类别：</a:t>
            </a:r>
            <a:r>
              <a:rPr lang="zh-CN" altLang="en-US" dirty="0"/>
              <a:t>是确定性的还是概率性的方法</a:t>
            </a:r>
            <a:endParaRPr lang="en-US" altLang="zh-CN" dirty="0"/>
          </a:p>
          <a:p>
            <a:endParaRPr lang="en-US" altLang="zh-CN" dirty="0">
              <a:solidFill>
                <a:srgbClr val="FF0000"/>
              </a:solidFill>
            </a:endParaRPr>
          </a:p>
          <a:p>
            <a:r>
              <a:rPr lang="en-US" altLang="zh-CN" dirty="0">
                <a:solidFill>
                  <a:srgbClr val="FF0000"/>
                </a:solidFill>
              </a:rPr>
              <a:t>ERG,</a:t>
            </a:r>
            <a:r>
              <a:rPr lang="en-US" altLang="zh-CN" dirty="0"/>
              <a:t> </a:t>
            </a:r>
            <a:r>
              <a:rPr lang="zh-CN" altLang="en-US" dirty="0"/>
              <a:t>指数随机图；</a:t>
            </a:r>
            <a:endParaRPr lang="en-US" altLang="zh-CN" dirty="0"/>
          </a:p>
          <a:p>
            <a:endParaRPr lang="en-US" altLang="zh-CN" dirty="0">
              <a:solidFill>
                <a:srgbClr val="FF0000"/>
              </a:solidFill>
            </a:endParaRPr>
          </a:p>
          <a:p>
            <a:r>
              <a:rPr lang="en-US" altLang="zh-CN" dirty="0">
                <a:solidFill>
                  <a:srgbClr val="FF0000"/>
                </a:solidFill>
              </a:rPr>
              <a:t>IPF</a:t>
            </a:r>
            <a:r>
              <a:rPr lang="zh-CN" altLang="en-US" dirty="0"/>
              <a:t>，迭代比例拟合；</a:t>
            </a:r>
            <a:endParaRPr lang="en-US" altLang="zh-CN" dirty="0"/>
          </a:p>
          <a:p>
            <a:endParaRPr lang="en-US" altLang="zh-CN" dirty="0">
              <a:solidFill>
                <a:srgbClr val="FF0000"/>
              </a:solidFill>
            </a:endParaRPr>
          </a:p>
          <a:p>
            <a:r>
              <a:rPr lang="en-US" altLang="zh-CN" dirty="0">
                <a:solidFill>
                  <a:srgbClr val="FF0000"/>
                </a:solidFill>
              </a:rPr>
              <a:t>MECAPM</a:t>
            </a:r>
            <a:r>
              <a:rPr lang="zh-CN" altLang="en-US" dirty="0"/>
              <a:t>，最大熵资本资产定价模型。</a:t>
            </a:r>
          </a:p>
        </p:txBody>
      </p:sp>
    </p:spTree>
    <p:extLst>
      <p:ext uri="{BB962C8B-B14F-4D97-AF65-F5344CB8AC3E}">
        <p14:creationId xmlns:p14="http://schemas.microsoft.com/office/powerpoint/2010/main" val="637491655"/>
      </p:ext>
    </p:extLst>
  </p:cSld>
  <p:clrMapOvr>
    <a:masterClrMapping/>
  </p:clrMapOvr>
  <p:transition spd="slow" advClick="0">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sp>
        <p:nvSpPr>
          <p:cNvPr id="7" name="文本框 6">
            <a:extLst>
              <a:ext uri="{FF2B5EF4-FFF2-40B4-BE49-F238E27FC236}">
                <a16:creationId xmlns:a16="http://schemas.microsoft.com/office/drawing/2014/main" id="{7AD784C9-91E6-448E-9499-6D883A10FF9B}"/>
              </a:ext>
            </a:extLst>
          </p:cNvPr>
          <p:cNvSpPr txBox="1"/>
          <p:nvPr/>
        </p:nvSpPr>
        <p:spPr>
          <a:xfrm>
            <a:off x="774608" y="744279"/>
            <a:ext cx="6794204" cy="586186"/>
          </a:xfrm>
          <a:prstGeom prst="rect">
            <a:avLst/>
          </a:prstGeom>
          <a:noFill/>
        </p:spPr>
        <p:txBody>
          <a:bodyPr wrap="square" rtlCol="0">
            <a:spAutoFit/>
          </a:bodyPr>
          <a:lstStyle/>
          <a:p>
            <a:pPr>
              <a:lnSpc>
                <a:spcPct val="125000"/>
              </a:lnSpc>
            </a:pPr>
            <a:r>
              <a:rPr lang="zh-CN" altLang="en-US" dirty="0"/>
              <a:t>网络的最大熵系综：</a:t>
            </a:r>
            <a:endParaRPr lang="en-US" altLang="zh-CN" dirty="0"/>
          </a:p>
          <a:p>
            <a:pPr>
              <a:lnSpc>
                <a:spcPct val="125000"/>
              </a:lnSpc>
            </a:pPr>
            <a:r>
              <a:rPr lang="en-US" altLang="zh-CN" dirty="0"/>
              <a:t>  </a:t>
            </a:r>
          </a:p>
        </p:txBody>
      </p:sp>
      <p:pic>
        <p:nvPicPr>
          <p:cNvPr id="3" name="图片 2">
            <a:extLst>
              <a:ext uri="{FF2B5EF4-FFF2-40B4-BE49-F238E27FC236}">
                <a16:creationId xmlns:a16="http://schemas.microsoft.com/office/drawing/2014/main" id="{AEC7AB80-FECF-4620-AC74-A48E38210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608" y="1251884"/>
            <a:ext cx="2143546" cy="417427"/>
          </a:xfrm>
          <a:prstGeom prst="rect">
            <a:avLst/>
          </a:prstGeom>
        </p:spPr>
      </p:pic>
      <p:pic>
        <p:nvPicPr>
          <p:cNvPr id="5" name="图片 4">
            <a:extLst>
              <a:ext uri="{FF2B5EF4-FFF2-40B4-BE49-F238E27FC236}">
                <a16:creationId xmlns:a16="http://schemas.microsoft.com/office/drawing/2014/main" id="{41DA7C53-044E-4C28-AE21-A2C373A3BC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547" y="1838070"/>
            <a:ext cx="2454546" cy="728518"/>
          </a:xfrm>
          <a:prstGeom prst="rect">
            <a:avLst/>
          </a:prstGeom>
        </p:spPr>
      </p:pic>
      <p:pic>
        <p:nvPicPr>
          <p:cNvPr id="8" name="图片 7">
            <a:extLst>
              <a:ext uri="{FF2B5EF4-FFF2-40B4-BE49-F238E27FC236}">
                <a16:creationId xmlns:a16="http://schemas.microsoft.com/office/drawing/2014/main" id="{CEEDED32-F940-49F9-A5BF-EA84713E6F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608" y="2670633"/>
            <a:ext cx="3935616" cy="513930"/>
          </a:xfrm>
          <a:prstGeom prst="rect">
            <a:avLst/>
          </a:prstGeom>
        </p:spPr>
      </p:pic>
      <p:pic>
        <p:nvPicPr>
          <p:cNvPr id="11" name="图片 10">
            <a:extLst>
              <a:ext uri="{FF2B5EF4-FFF2-40B4-BE49-F238E27FC236}">
                <a16:creationId xmlns:a16="http://schemas.microsoft.com/office/drawing/2014/main" id="{E2D1D0B7-4833-4ED7-9D25-31DCA9E6C5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1547" y="3288608"/>
            <a:ext cx="2277257" cy="323315"/>
          </a:xfrm>
          <a:prstGeom prst="rect">
            <a:avLst/>
          </a:prstGeom>
        </p:spPr>
      </p:pic>
      <p:sp>
        <p:nvSpPr>
          <p:cNvPr id="2" name="文本框 1">
            <a:extLst>
              <a:ext uri="{FF2B5EF4-FFF2-40B4-BE49-F238E27FC236}">
                <a16:creationId xmlns:a16="http://schemas.microsoft.com/office/drawing/2014/main" id="{0E9BBF8F-E4AE-4E14-B864-E1113BDF9130}"/>
              </a:ext>
            </a:extLst>
          </p:cNvPr>
          <p:cNvSpPr txBox="1"/>
          <p:nvPr/>
        </p:nvSpPr>
        <p:spPr>
          <a:xfrm>
            <a:off x="4837813" y="1330465"/>
            <a:ext cx="3211033" cy="1107034"/>
          </a:xfrm>
          <a:prstGeom prst="rect">
            <a:avLst/>
          </a:prstGeom>
          <a:noFill/>
        </p:spPr>
        <p:txBody>
          <a:bodyPr wrap="square" rtlCol="0">
            <a:spAutoFit/>
          </a:bodyPr>
          <a:lstStyle/>
          <a:p>
            <a:pPr>
              <a:lnSpc>
                <a:spcPct val="125000"/>
              </a:lnSpc>
            </a:pPr>
            <a:r>
              <a:rPr lang="zh-CN" altLang="en-US" dirty="0"/>
              <a:t>不确定性最大化是通过最大化香农熵来实现的，可用信息作为约束包含在优化过程中。基本原理是利用作为施加约束结果的性质来获得重构网络。</a:t>
            </a:r>
          </a:p>
        </p:txBody>
      </p:sp>
    </p:spTree>
    <p:extLst>
      <p:ext uri="{BB962C8B-B14F-4D97-AF65-F5344CB8AC3E}">
        <p14:creationId xmlns:p14="http://schemas.microsoft.com/office/powerpoint/2010/main" val="3241332745"/>
      </p:ext>
    </p:extLst>
  </p:cSld>
  <p:clrMapOvr>
    <a:masterClrMapping/>
  </p:clrMapOvr>
  <p:transition spd="slow" advClick="0">
    <p:comb/>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sp>
        <p:nvSpPr>
          <p:cNvPr id="7" name="文本框 6">
            <a:extLst>
              <a:ext uri="{FF2B5EF4-FFF2-40B4-BE49-F238E27FC236}">
                <a16:creationId xmlns:a16="http://schemas.microsoft.com/office/drawing/2014/main" id="{7AD784C9-91E6-448E-9499-6D883A10FF9B}"/>
              </a:ext>
            </a:extLst>
          </p:cNvPr>
          <p:cNvSpPr txBox="1"/>
          <p:nvPr/>
        </p:nvSpPr>
        <p:spPr>
          <a:xfrm>
            <a:off x="774608" y="999462"/>
            <a:ext cx="6794204" cy="845873"/>
          </a:xfrm>
          <a:prstGeom prst="rect">
            <a:avLst/>
          </a:prstGeom>
          <a:noFill/>
        </p:spPr>
        <p:txBody>
          <a:bodyPr wrap="square" rtlCol="0">
            <a:spAutoFit/>
          </a:bodyPr>
          <a:lstStyle/>
          <a:p>
            <a:pPr>
              <a:lnSpc>
                <a:spcPct val="125000"/>
              </a:lnSpc>
            </a:pPr>
            <a:r>
              <a:rPr lang="zh-CN" altLang="en-US" dirty="0"/>
              <a:t>       经济学上的均衡和热力学平衡概念无关，但两个概念的联系可以通过考虑以下因素建立：如果观察到的网络是经济均衡的结果，那么和所有节点具有相同供需水平的替代结构都是可行的。</a:t>
            </a:r>
          </a:p>
        </p:txBody>
      </p:sp>
      <p:pic>
        <p:nvPicPr>
          <p:cNvPr id="3" name="图片 2">
            <a:extLst>
              <a:ext uri="{FF2B5EF4-FFF2-40B4-BE49-F238E27FC236}">
                <a16:creationId xmlns:a16="http://schemas.microsoft.com/office/drawing/2014/main" id="{99EF43AE-957E-4EAF-8840-A1D78582C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363" y="1994189"/>
            <a:ext cx="5635256" cy="2686425"/>
          </a:xfrm>
          <a:prstGeom prst="rect">
            <a:avLst/>
          </a:prstGeom>
        </p:spPr>
      </p:pic>
    </p:spTree>
    <p:extLst>
      <p:ext uri="{BB962C8B-B14F-4D97-AF65-F5344CB8AC3E}">
        <p14:creationId xmlns:p14="http://schemas.microsoft.com/office/powerpoint/2010/main" val="101960468"/>
      </p:ext>
    </p:extLst>
  </p:cSld>
  <p:clrMapOvr>
    <a:masterClrMapping/>
  </p:clrMapOvr>
  <p:transition spd="slow" advClick="0">
    <p:comb/>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pic>
        <p:nvPicPr>
          <p:cNvPr id="4" name="图片 3">
            <a:extLst>
              <a:ext uri="{FF2B5EF4-FFF2-40B4-BE49-F238E27FC236}">
                <a16:creationId xmlns:a16="http://schemas.microsoft.com/office/drawing/2014/main" id="{A5F9C0FC-B13F-4300-980F-759D36672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732" y="646078"/>
            <a:ext cx="5982535" cy="4191585"/>
          </a:xfrm>
          <a:prstGeom prst="rect">
            <a:avLst/>
          </a:prstGeom>
        </p:spPr>
      </p:pic>
      <p:sp>
        <p:nvSpPr>
          <p:cNvPr id="5" name="文本框 4">
            <a:extLst>
              <a:ext uri="{FF2B5EF4-FFF2-40B4-BE49-F238E27FC236}">
                <a16:creationId xmlns:a16="http://schemas.microsoft.com/office/drawing/2014/main" id="{51977BCF-3419-4578-A33B-3B953BACE40A}"/>
              </a:ext>
            </a:extLst>
          </p:cNvPr>
          <p:cNvSpPr txBox="1"/>
          <p:nvPr/>
        </p:nvSpPr>
        <p:spPr>
          <a:xfrm>
            <a:off x="512125" y="1088508"/>
            <a:ext cx="600164" cy="3306724"/>
          </a:xfrm>
          <a:prstGeom prst="rect">
            <a:avLst/>
          </a:prstGeom>
          <a:noFill/>
        </p:spPr>
        <p:txBody>
          <a:bodyPr vert="eaVert" wrap="square" rtlCol="0">
            <a:spAutoFit/>
          </a:bodyPr>
          <a:lstStyle/>
          <a:p>
            <a:r>
              <a:rPr lang="zh-CN" altLang="en-US" dirty="0"/>
              <a:t>金融网络统计系综的构建及其在网络重构和模式检测中的应用</a:t>
            </a:r>
          </a:p>
        </p:txBody>
      </p:sp>
    </p:spTree>
    <p:extLst>
      <p:ext uri="{BB962C8B-B14F-4D97-AF65-F5344CB8AC3E}">
        <p14:creationId xmlns:p14="http://schemas.microsoft.com/office/powerpoint/2010/main" val="474012379"/>
      </p:ext>
    </p:extLst>
  </p:cSld>
  <p:clrMapOvr>
    <a:masterClrMapping/>
  </p:clrMapOvr>
  <p:transition spd="slow" advClick="0">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作者简介</a:t>
            </a:r>
          </a:p>
        </p:txBody>
      </p:sp>
      <p:cxnSp>
        <p:nvCxnSpPr>
          <p:cNvPr id="13" name="直接连接符 12"/>
          <p:cNvCxnSpPr>
            <a:cxnSpLocks/>
          </p:cNvCxnSpPr>
          <p:nvPr/>
        </p:nvCxnSpPr>
        <p:spPr>
          <a:xfrm>
            <a:off x="1090883" y="512808"/>
            <a:ext cx="69265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6B188992-8400-4696-BEAC-A4746EC55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05" y="851362"/>
            <a:ext cx="8133741" cy="995123"/>
          </a:xfrm>
          <a:prstGeom prst="rect">
            <a:avLst/>
          </a:prstGeom>
        </p:spPr>
      </p:pic>
      <p:sp>
        <p:nvSpPr>
          <p:cNvPr id="5" name="文本框 4">
            <a:extLst>
              <a:ext uri="{FF2B5EF4-FFF2-40B4-BE49-F238E27FC236}">
                <a16:creationId xmlns:a16="http://schemas.microsoft.com/office/drawing/2014/main" id="{1C086C86-B658-4CBF-B836-FBC5903C319F}"/>
              </a:ext>
            </a:extLst>
          </p:cNvPr>
          <p:cNvSpPr txBox="1"/>
          <p:nvPr/>
        </p:nvSpPr>
        <p:spPr>
          <a:xfrm>
            <a:off x="903771" y="2175629"/>
            <a:ext cx="3333223" cy="1815882"/>
          </a:xfrm>
          <a:prstGeom prst="rect">
            <a:avLst/>
          </a:prstGeom>
          <a:noFill/>
        </p:spPr>
        <p:txBody>
          <a:bodyPr wrap="square" rtlCol="0">
            <a:spAutoFit/>
          </a:bodyPr>
          <a:lstStyle/>
          <a:p>
            <a:r>
              <a:rPr lang="en-US" altLang="zh-CN" sz="1400" dirty="0"/>
              <a:t>1 </a:t>
            </a:r>
            <a:r>
              <a:rPr lang="zh-CN" altLang="en-US" sz="1400" dirty="0"/>
              <a:t>英格兰银行</a:t>
            </a:r>
            <a:endParaRPr lang="en-US" altLang="zh-CN" sz="1400" dirty="0"/>
          </a:p>
          <a:p>
            <a:r>
              <a:rPr lang="en-US" altLang="zh-CN" sz="1400" dirty="0"/>
              <a:t>2 </a:t>
            </a:r>
            <a:r>
              <a:rPr lang="zh-CN" altLang="en-US" sz="1400" dirty="0"/>
              <a:t>英国伦敦大学学院计算机科学系</a:t>
            </a:r>
            <a:endParaRPr lang="en-US" altLang="zh-CN" sz="1400" dirty="0"/>
          </a:p>
          <a:p>
            <a:r>
              <a:rPr lang="en-US" altLang="zh-CN" sz="1400" dirty="0"/>
              <a:t>3 </a:t>
            </a:r>
            <a:r>
              <a:rPr lang="zh-CN" altLang="en-US" sz="1400" dirty="0"/>
              <a:t>苏黎世大学银行与金融系</a:t>
            </a:r>
            <a:endParaRPr lang="en-US" altLang="zh-CN" sz="1400" dirty="0"/>
          </a:p>
          <a:p>
            <a:r>
              <a:rPr lang="en-US" altLang="zh-CN" sz="1400" dirty="0"/>
              <a:t>4 </a:t>
            </a:r>
            <a:r>
              <a:rPr lang="zh-CN" altLang="en-US" sz="1400" dirty="0"/>
              <a:t>威尼斯大学经济系</a:t>
            </a:r>
            <a:endParaRPr lang="en-US" altLang="zh-CN" sz="1400" dirty="0"/>
          </a:p>
          <a:p>
            <a:r>
              <a:rPr lang="en-US" altLang="zh-CN" sz="1400" dirty="0"/>
              <a:t>5 </a:t>
            </a:r>
            <a:r>
              <a:rPr lang="zh-CN" altLang="en-US" sz="1400" dirty="0"/>
              <a:t>伦敦政治经济学院系统性风险中心</a:t>
            </a:r>
            <a:endParaRPr lang="en-US" altLang="zh-CN" sz="1400" dirty="0"/>
          </a:p>
          <a:p>
            <a:r>
              <a:rPr lang="en-US" altLang="zh-CN" sz="1400" dirty="0"/>
              <a:t>6 </a:t>
            </a:r>
            <a:r>
              <a:rPr lang="zh-CN" altLang="en-US" sz="1400" dirty="0"/>
              <a:t>伦敦数学实验室</a:t>
            </a:r>
            <a:endParaRPr lang="en-US" altLang="zh-CN" sz="1400" dirty="0"/>
          </a:p>
          <a:p>
            <a:r>
              <a:rPr lang="en-US" altLang="zh-CN" sz="1400" dirty="0"/>
              <a:t>7 </a:t>
            </a:r>
            <a:r>
              <a:rPr lang="zh-CN" altLang="en-US" sz="1400" dirty="0"/>
              <a:t>罗马第二大学物理和信息网络系</a:t>
            </a:r>
            <a:endParaRPr lang="en-US" altLang="zh-CN" sz="1400" dirty="0"/>
          </a:p>
          <a:p>
            <a:endParaRPr lang="en-US" altLang="zh-CN" sz="1400" dirty="0"/>
          </a:p>
        </p:txBody>
      </p:sp>
      <p:sp>
        <p:nvSpPr>
          <p:cNvPr id="6" name="文本框 5">
            <a:extLst>
              <a:ext uri="{FF2B5EF4-FFF2-40B4-BE49-F238E27FC236}">
                <a16:creationId xmlns:a16="http://schemas.microsoft.com/office/drawing/2014/main" id="{C74B2213-88B0-45C6-BA1E-D8AE3EFF8A84}"/>
              </a:ext>
            </a:extLst>
          </p:cNvPr>
          <p:cNvSpPr txBox="1"/>
          <p:nvPr/>
        </p:nvSpPr>
        <p:spPr>
          <a:xfrm>
            <a:off x="4800682" y="3087417"/>
            <a:ext cx="4066871" cy="1808187"/>
          </a:xfrm>
          <a:prstGeom prst="rect">
            <a:avLst/>
          </a:prstGeom>
          <a:noFill/>
        </p:spPr>
        <p:txBody>
          <a:bodyPr wrap="square" rtlCol="0">
            <a:spAutoFit/>
          </a:bodyPr>
          <a:lstStyle/>
          <a:p>
            <a:r>
              <a:rPr lang="en-US" altLang="zh-CN" sz="1400" dirty="0"/>
              <a:t>8   </a:t>
            </a:r>
            <a:r>
              <a:rPr lang="zh-CN" altLang="en-US" sz="1400" dirty="0"/>
              <a:t>意大利</a:t>
            </a:r>
            <a:r>
              <a:rPr lang="en-US" altLang="zh-CN" sz="1400" dirty="0"/>
              <a:t>IMT</a:t>
            </a:r>
            <a:r>
              <a:rPr lang="zh-CN" altLang="en-US" sz="1400" dirty="0"/>
              <a:t>卢卡高等教育学院</a:t>
            </a:r>
            <a:endParaRPr lang="en-US" altLang="zh-CN" sz="1400" dirty="0"/>
          </a:p>
          <a:p>
            <a:r>
              <a:rPr lang="en-US" altLang="zh-CN" sz="1400" dirty="0"/>
              <a:t>9   </a:t>
            </a:r>
            <a:r>
              <a:rPr lang="zh-CN" altLang="en-US" sz="1400" dirty="0"/>
              <a:t>罗马综合系统研究所</a:t>
            </a:r>
            <a:endParaRPr lang="en-US" altLang="zh-CN" sz="1400" dirty="0"/>
          </a:p>
          <a:p>
            <a:r>
              <a:rPr lang="en-US" altLang="zh-CN" sz="1400" dirty="0"/>
              <a:t>10 </a:t>
            </a:r>
            <a:r>
              <a:rPr lang="zh-CN" altLang="en-US" sz="1400" dirty="0"/>
              <a:t>莱顿大学洛伦兹理论物理研究所</a:t>
            </a:r>
            <a:endParaRPr lang="en-US" altLang="zh-CN" sz="1400" dirty="0"/>
          </a:p>
          <a:p>
            <a:r>
              <a:rPr lang="en-US" altLang="zh-CN" sz="1400" dirty="0"/>
              <a:t>11 </a:t>
            </a:r>
            <a:r>
              <a:rPr lang="zh-CN" altLang="en-US" sz="1400" dirty="0"/>
              <a:t>威尼斯卡福斯卡里大学分子科学与纳米系统系</a:t>
            </a:r>
            <a:endParaRPr lang="en-US" altLang="zh-CN" sz="1400" dirty="0"/>
          </a:p>
          <a:p>
            <a:r>
              <a:rPr lang="en-US" altLang="zh-CN" sz="1400" dirty="0"/>
              <a:t>12 </a:t>
            </a:r>
            <a:r>
              <a:rPr lang="zh-CN" altLang="en-US" sz="1400" dirty="0"/>
              <a:t>欧洲生活技术中心，威尼斯大学</a:t>
            </a:r>
            <a:endParaRPr lang="en-US" altLang="zh-CN" sz="1400" dirty="0"/>
          </a:p>
          <a:p>
            <a:r>
              <a:rPr lang="en-US" altLang="zh-CN" sz="1400" dirty="0"/>
              <a:t>13 </a:t>
            </a:r>
            <a:r>
              <a:rPr lang="zh-CN" altLang="en-US" sz="1400" dirty="0"/>
              <a:t>伦敦数学科学研究所</a:t>
            </a:r>
            <a:endParaRPr lang="en-US" altLang="zh-CN" sz="1400" dirty="0"/>
          </a:p>
          <a:p>
            <a:r>
              <a:rPr lang="en-US" altLang="zh-CN" sz="1400" dirty="0"/>
              <a:t>14 </a:t>
            </a:r>
            <a:r>
              <a:rPr lang="zh-CN" altLang="en-US" sz="1400" dirty="0"/>
              <a:t>意大利国家研究委员会</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0" advClick="0">
        <p:cut/>
      </p:transition>
    </mc:Choice>
    <mc:Fallback xmlns="">
      <p:transition advClick="0">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2236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金融网络的统计物理学</a:t>
            </a:r>
          </a:p>
        </p:txBody>
      </p:sp>
      <p:cxnSp>
        <p:nvCxnSpPr>
          <p:cNvPr id="13" name="直接连接符 12"/>
          <p:cNvCxnSpPr>
            <a:cxnSpLocks/>
          </p:cNvCxnSpPr>
          <p:nvPr/>
        </p:nvCxnSpPr>
        <p:spPr>
          <a:xfrm>
            <a:off x="1032788" y="522218"/>
            <a:ext cx="19880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4" name="文本框 5">
            <a:extLst>
              <a:ext uri="{FF2B5EF4-FFF2-40B4-BE49-F238E27FC236}">
                <a16:creationId xmlns:a16="http://schemas.microsoft.com/office/drawing/2014/main" id="{5D54AEA7-BECC-4DE0-814F-41E2D060B79E}"/>
              </a:ext>
            </a:extLst>
          </p:cNvPr>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03</a:t>
            </a:r>
            <a:endParaRPr lang="zh-CN" altLang="en-US" sz="1200" dirty="0">
              <a:solidFill>
                <a:schemeClr val="bg1"/>
              </a:solidFill>
              <a:latin typeface="+mn-lt"/>
              <a:ea typeface="+mn-ea"/>
              <a:cs typeface="+mn-ea"/>
              <a:sym typeface="+mn-lt"/>
            </a:endParaRPr>
          </a:p>
        </p:txBody>
      </p:sp>
      <p:sp>
        <p:nvSpPr>
          <p:cNvPr id="5" name="文本框 4">
            <a:extLst>
              <a:ext uri="{FF2B5EF4-FFF2-40B4-BE49-F238E27FC236}">
                <a16:creationId xmlns:a16="http://schemas.microsoft.com/office/drawing/2014/main" id="{B062E33D-7E32-4E4A-8C04-EBB3DA54767A}"/>
              </a:ext>
            </a:extLst>
          </p:cNvPr>
          <p:cNvSpPr txBox="1"/>
          <p:nvPr/>
        </p:nvSpPr>
        <p:spPr>
          <a:xfrm>
            <a:off x="5758922" y="429795"/>
            <a:ext cx="2965054" cy="400110"/>
          </a:xfrm>
          <a:prstGeom prst="rect">
            <a:avLst/>
          </a:prstGeom>
          <a:noFill/>
        </p:spPr>
        <p:txBody>
          <a:bodyPr wrap="square" rtlCol="0">
            <a:spAutoFit/>
          </a:bodyPr>
          <a:lstStyle/>
          <a:p>
            <a:r>
              <a:rPr lang="en-US" altLang="zh-CN" sz="2000" dirty="0"/>
              <a:t>2.</a:t>
            </a:r>
            <a:r>
              <a:rPr lang="zh-CN" altLang="en-US" sz="2000" dirty="0"/>
              <a:t>网络失衡与验证</a:t>
            </a:r>
          </a:p>
        </p:txBody>
      </p:sp>
      <p:sp>
        <p:nvSpPr>
          <p:cNvPr id="8" name="文本框 7">
            <a:extLst>
              <a:ext uri="{FF2B5EF4-FFF2-40B4-BE49-F238E27FC236}">
                <a16:creationId xmlns:a16="http://schemas.microsoft.com/office/drawing/2014/main" id="{CB4CE623-7D48-4B31-9E0E-5C327D3D2B15}"/>
              </a:ext>
            </a:extLst>
          </p:cNvPr>
          <p:cNvSpPr txBox="1"/>
          <p:nvPr/>
        </p:nvSpPr>
        <p:spPr>
          <a:xfrm>
            <a:off x="505993" y="1265273"/>
            <a:ext cx="8132014" cy="1598515"/>
          </a:xfrm>
          <a:prstGeom prst="rect">
            <a:avLst/>
          </a:prstGeom>
          <a:noFill/>
        </p:spPr>
        <p:txBody>
          <a:bodyPr wrap="square" rtlCol="0">
            <a:spAutoFit/>
          </a:bodyPr>
          <a:lstStyle/>
          <a:p>
            <a:pPr>
              <a:lnSpc>
                <a:spcPct val="125000"/>
              </a:lnSpc>
            </a:pPr>
            <a:r>
              <a:rPr lang="zh-CN" altLang="en-US" dirty="0">
                <a:solidFill>
                  <a:srgbClr val="FF0000"/>
                </a:solidFill>
              </a:rPr>
              <a:t>       要实现成功的重构，需要网络处于强加的约束所隐含的（信息论或等效的热力学）平衡</a:t>
            </a:r>
            <a:r>
              <a:rPr lang="zh-CN" altLang="en-US" dirty="0"/>
              <a:t>。当关于经验网络的全部信息可用时，基于熵的框架可以用于构建零模型，并检查经验网络是否与它们兼容。在这种情况下，强加的约束被假设为手头网络的唯一解释变量（这正是任何最大熵模型的零假设）。因此，如果用零模型能准确描述经验网络，它所体现的零假设就不能被拒绝。当这种情况没有发生时，这意味着所选择的约束无法给出经验网络的详尽描述。从这个意义上说，经验网络是“失衡的”。</a:t>
            </a:r>
            <a:endParaRPr lang="en-US" altLang="zh-CN" dirty="0"/>
          </a:p>
          <a:p>
            <a:endParaRPr lang="zh-CN" altLang="en-US" dirty="0"/>
          </a:p>
        </p:txBody>
      </p:sp>
    </p:spTree>
    <p:extLst>
      <p:ext uri="{BB962C8B-B14F-4D97-AF65-F5344CB8AC3E}">
        <p14:creationId xmlns:p14="http://schemas.microsoft.com/office/powerpoint/2010/main" val="1497907667"/>
      </p:ext>
    </p:extLst>
  </p:cSld>
  <p:clrMapOvr>
    <a:masterClrMapping/>
  </p:clrMapOvr>
  <p:transition spd="slow" advClick="0">
    <p:comb/>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032788" y="164567"/>
            <a:ext cx="12105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mn-lt"/>
                <a:ea typeface="+mn-ea"/>
                <a:cs typeface="+mn-ea"/>
                <a:sym typeface="+mn-lt"/>
              </a:rPr>
              <a:t>结论和展望</a:t>
            </a:r>
          </a:p>
        </p:txBody>
      </p:sp>
      <p:cxnSp>
        <p:nvCxnSpPr>
          <p:cNvPr id="13" name="直接连接符 12"/>
          <p:cNvCxnSpPr>
            <a:cxnSpLocks/>
          </p:cNvCxnSpPr>
          <p:nvPr/>
        </p:nvCxnSpPr>
        <p:spPr>
          <a:xfrm flipV="1">
            <a:off x="1032788" y="503121"/>
            <a:ext cx="1210588" cy="1909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a:solidFill>
                  <a:schemeClr val="bg1"/>
                </a:solidFill>
                <a:latin typeface="+mn-lt"/>
                <a:ea typeface="+mn-ea"/>
                <a:cs typeface="+mn-ea"/>
                <a:sym typeface="+mn-lt"/>
              </a:rPr>
              <a:t>04</a:t>
            </a:r>
            <a:endParaRPr lang="zh-CN" altLang="en-US" sz="1200">
              <a:solidFill>
                <a:schemeClr val="bg1"/>
              </a:solidFill>
              <a:latin typeface="+mn-lt"/>
              <a:ea typeface="+mn-ea"/>
              <a:cs typeface="+mn-ea"/>
              <a:sym typeface="+mn-lt"/>
            </a:endParaRPr>
          </a:p>
        </p:txBody>
      </p:sp>
      <p:sp>
        <p:nvSpPr>
          <p:cNvPr id="2" name="矩形 1"/>
          <p:cNvSpPr/>
          <p:nvPr/>
        </p:nvSpPr>
        <p:spPr>
          <a:xfrm>
            <a:off x="4199862" y="2759514"/>
            <a:ext cx="4550734" cy="1668214"/>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①金融传染渠道模型的一般性问题没有得到充分探索；</a:t>
            </a:r>
            <a:endParaRPr lang="en-US" altLang="zh-CN" sz="1400" dirty="0">
              <a:solidFill>
                <a:schemeClr val="tx1">
                  <a:lumMod val="65000"/>
                  <a:lumOff val="35000"/>
                </a:schemeClr>
              </a:solidFill>
              <a:cs typeface="+mn-ea"/>
              <a:sym typeface="+mn-lt"/>
            </a:endParaRPr>
          </a:p>
          <a:p>
            <a:pPr>
              <a:lnSpc>
                <a:spcPct val="150000"/>
              </a:lnSpc>
            </a:pPr>
            <a:r>
              <a:rPr lang="zh-CN" altLang="en-US" sz="1400" dirty="0">
                <a:solidFill>
                  <a:schemeClr val="tx1">
                    <a:lumMod val="65000"/>
                    <a:lumOff val="35000"/>
                  </a:schemeClr>
                </a:solidFill>
                <a:cs typeface="+mn-ea"/>
                <a:sym typeface="+mn-lt"/>
              </a:rPr>
              <a:t>②金融参与者之间关系的变化的假设何时成立问题；</a:t>
            </a:r>
            <a:endParaRPr lang="en-US" altLang="zh-CN" sz="1400" dirty="0">
              <a:solidFill>
                <a:schemeClr val="tx1">
                  <a:lumMod val="65000"/>
                  <a:lumOff val="35000"/>
                </a:schemeClr>
              </a:solidFill>
              <a:cs typeface="+mn-ea"/>
              <a:sym typeface="+mn-lt"/>
            </a:endParaRPr>
          </a:p>
          <a:p>
            <a:pPr>
              <a:lnSpc>
                <a:spcPct val="150000"/>
              </a:lnSpc>
            </a:pPr>
            <a:r>
              <a:rPr lang="zh-CN" altLang="en-US" sz="1400" dirty="0">
                <a:solidFill>
                  <a:schemeClr val="tx1">
                    <a:lumMod val="65000"/>
                    <a:lumOff val="35000"/>
                  </a:schemeClr>
                </a:solidFill>
                <a:cs typeface="+mn-ea"/>
                <a:sym typeface="+mn-lt"/>
              </a:rPr>
              <a:t>③全球金融网络的全面分析仍然无法实现；</a:t>
            </a:r>
            <a:endParaRPr lang="en-US" altLang="zh-CN" sz="1400" dirty="0">
              <a:solidFill>
                <a:schemeClr val="tx1">
                  <a:lumMod val="65000"/>
                  <a:lumOff val="35000"/>
                </a:schemeClr>
              </a:solidFill>
              <a:cs typeface="+mn-ea"/>
              <a:sym typeface="+mn-lt"/>
            </a:endParaRPr>
          </a:p>
          <a:p>
            <a:pPr>
              <a:lnSpc>
                <a:spcPct val="150000"/>
              </a:lnSpc>
            </a:pPr>
            <a:r>
              <a:rPr lang="zh-CN" altLang="en-US" sz="1400" dirty="0">
                <a:solidFill>
                  <a:schemeClr val="tx1">
                    <a:lumMod val="65000"/>
                    <a:lumOff val="35000"/>
                  </a:schemeClr>
                </a:solidFill>
                <a:cs typeface="+mn-ea"/>
                <a:sym typeface="+mn-lt"/>
              </a:rPr>
              <a:t>④将金融网络嵌入到宏观经济模型的问题；</a:t>
            </a:r>
            <a:endParaRPr lang="en-US" altLang="zh-CN" sz="1400" dirty="0">
              <a:solidFill>
                <a:schemeClr val="tx1">
                  <a:lumMod val="65000"/>
                  <a:lumOff val="35000"/>
                </a:schemeClr>
              </a:solidFill>
              <a:cs typeface="+mn-ea"/>
              <a:sym typeface="+mn-lt"/>
            </a:endParaRPr>
          </a:p>
          <a:p>
            <a:pPr>
              <a:lnSpc>
                <a:spcPct val="150000"/>
              </a:lnSpc>
            </a:pPr>
            <a:r>
              <a:rPr lang="zh-CN" altLang="en-US" sz="1400" dirty="0">
                <a:solidFill>
                  <a:schemeClr val="tx1">
                    <a:lumMod val="65000"/>
                    <a:lumOff val="35000"/>
                  </a:schemeClr>
                </a:solidFill>
                <a:cs typeface="+mn-ea"/>
                <a:sym typeface="+mn-lt"/>
              </a:rPr>
              <a:t>⑤与气候相关的金融风险逐步受到重视。</a:t>
            </a:r>
          </a:p>
        </p:txBody>
      </p:sp>
      <p:sp>
        <p:nvSpPr>
          <p:cNvPr id="12" name="矩形 11">
            <a:extLst>
              <a:ext uri="{FF2B5EF4-FFF2-40B4-BE49-F238E27FC236}">
                <a16:creationId xmlns:a16="http://schemas.microsoft.com/office/drawing/2014/main" id="{E6BB3EA6-E3ED-49B1-AB2D-BD01FCFF234B}"/>
              </a:ext>
            </a:extLst>
          </p:cNvPr>
          <p:cNvSpPr/>
          <p:nvPr/>
        </p:nvSpPr>
        <p:spPr>
          <a:xfrm>
            <a:off x="420024" y="1225228"/>
            <a:ext cx="4407157" cy="1346522"/>
          </a:xfrm>
          <a:prstGeom prst="rect">
            <a:avLst/>
          </a:prstGeom>
        </p:spPr>
        <p:txBody>
          <a:bodyPr wrap="square">
            <a:spAutoFit/>
          </a:bodyPr>
          <a:lstStyle/>
          <a:p>
            <a:pPr>
              <a:lnSpc>
                <a:spcPct val="150000"/>
              </a:lnSpc>
            </a:pPr>
            <a:r>
              <a:rPr lang="zh-CN" altLang="en-US" sz="1400" dirty="0">
                <a:solidFill>
                  <a:schemeClr val="tx1">
                    <a:lumMod val="65000"/>
                    <a:lumOff val="35000"/>
                  </a:schemeClr>
                </a:solidFill>
                <a:cs typeface="+mn-ea"/>
                <a:sym typeface="+mn-lt"/>
              </a:rPr>
              <a:t>①对网络效应重要性的认识导致了政策概念的发展：</a:t>
            </a:r>
            <a:endParaRPr lang="en-US" altLang="zh-CN" sz="1400" dirty="0">
              <a:solidFill>
                <a:schemeClr val="tx1">
                  <a:lumMod val="65000"/>
                  <a:lumOff val="35000"/>
                </a:schemeClr>
              </a:solidFill>
              <a:cs typeface="+mn-ea"/>
              <a:sym typeface="+mn-lt"/>
            </a:endParaRPr>
          </a:p>
          <a:p>
            <a:pPr>
              <a:lnSpc>
                <a:spcPct val="150000"/>
              </a:lnSpc>
            </a:pP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（微观审慎监管</a:t>
            </a:r>
            <a:r>
              <a:rPr lang="en-US" altLang="zh-CN" sz="1400" b="1" dirty="0">
                <a:solidFill>
                  <a:schemeClr val="tx1">
                    <a:lumMod val="65000"/>
                    <a:lumOff val="35000"/>
                  </a:schemeClr>
                </a:solidFill>
                <a:cs typeface="+mn-ea"/>
                <a:sym typeface="+mn-lt"/>
              </a:rPr>
              <a:t>+</a:t>
            </a:r>
            <a:r>
              <a:rPr lang="zh-CN" altLang="en-US" sz="1400" dirty="0">
                <a:solidFill>
                  <a:schemeClr val="tx1">
                    <a:lumMod val="65000"/>
                    <a:lumOff val="35000"/>
                  </a:schemeClr>
                </a:solidFill>
                <a:cs typeface="+mn-ea"/>
                <a:sym typeface="+mn-lt"/>
              </a:rPr>
              <a:t>宏观审慎监管）</a:t>
            </a:r>
            <a:endParaRPr lang="en-US" altLang="zh-CN" sz="1400" dirty="0">
              <a:solidFill>
                <a:schemeClr val="tx1">
                  <a:lumMod val="65000"/>
                  <a:lumOff val="35000"/>
                </a:schemeClr>
              </a:solidFill>
              <a:cs typeface="+mn-ea"/>
              <a:sym typeface="+mn-lt"/>
            </a:endParaRPr>
          </a:p>
          <a:p>
            <a:pPr>
              <a:lnSpc>
                <a:spcPct val="150000"/>
              </a:lnSpc>
            </a:pPr>
            <a:endParaRPr lang="en-US" altLang="zh-CN" sz="1400" dirty="0">
              <a:solidFill>
                <a:schemeClr val="tx1">
                  <a:lumMod val="65000"/>
                  <a:lumOff val="35000"/>
                </a:schemeClr>
              </a:solidFill>
              <a:cs typeface="+mn-ea"/>
              <a:sym typeface="+mn-lt"/>
            </a:endParaRPr>
          </a:p>
          <a:p>
            <a:pPr>
              <a:lnSpc>
                <a:spcPct val="150000"/>
              </a:lnSpc>
            </a:pPr>
            <a:r>
              <a:rPr lang="zh-CN" altLang="en-US" sz="1400" dirty="0">
                <a:solidFill>
                  <a:schemeClr val="tx1">
                    <a:lumMod val="65000"/>
                    <a:lumOff val="35000"/>
                  </a:schemeClr>
                </a:solidFill>
                <a:cs typeface="+mn-ea"/>
                <a:sym typeface="+mn-lt"/>
              </a:rPr>
              <a:t>②越来越多的机构开始使用金融网络模型来评估风险。</a:t>
            </a:r>
            <a:endParaRPr lang="en-US" altLang="zh-CN" sz="1400" dirty="0">
              <a:solidFill>
                <a:schemeClr val="tx1">
                  <a:lumMod val="65000"/>
                  <a:lumOff val="3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childTnLst>
                          </p:cTn>
                        </p:par>
                        <p:par>
                          <p:cTn id="10" fill="hold">
                            <p:stCondLst>
                              <p:cond delay="1000"/>
                            </p:stCondLst>
                            <p:childTnLst>
                              <p:par>
                                <p:cTn id="11" presetID="5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Scale>
                                      <p:cBhvr>
                                        <p:cTn id="1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12"/>
                                        </p:tgtEl>
                                        <p:attrNameLst>
                                          <p:attrName>ppt_x</p:attrName>
                                          <p:attrName>ppt_y</p:attrName>
                                        </p:attrNameLst>
                                      </p:cBhvr>
                                    </p:animMotion>
                                    <p:animEffect transition="in" filter="fade">
                                      <p:cBhvr>
                                        <p:cTn id="1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椭圆 65"/>
          <p:cNvSpPr/>
          <p:nvPr/>
        </p:nvSpPr>
        <p:spPr>
          <a:xfrm>
            <a:off x="1256583" y="3729788"/>
            <a:ext cx="677676" cy="677676"/>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7" name="椭圆 66"/>
          <p:cNvSpPr/>
          <p:nvPr/>
        </p:nvSpPr>
        <p:spPr>
          <a:xfrm>
            <a:off x="1458034" y="1269681"/>
            <a:ext cx="274777" cy="274777"/>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68" name="同心圆 67"/>
          <p:cNvSpPr/>
          <p:nvPr/>
        </p:nvSpPr>
        <p:spPr>
          <a:xfrm>
            <a:off x="3216986" y="4440948"/>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69" name="椭圆 68"/>
          <p:cNvSpPr/>
          <p:nvPr/>
        </p:nvSpPr>
        <p:spPr>
          <a:xfrm>
            <a:off x="3230128" y="4454089"/>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0" name="同心圆 69"/>
          <p:cNvSpPr/>
          <p:nvPr/>
        </p:nvSpPr>
        <p:spPr>
          <a:xfrm>
            <a:off x="2712289" y="923490"/>
            <a:ext cx="623903" cy="623903"/>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1" name="椭圆 70"/>
          <p:cNvSpPr/>
          <p:nvPr/>
        </p:nvSpPr>
        <p:spPr>
          <a:xfrm>
            <a:off x="2725906" y="937107"/>
            <a:ext cx="596669" cy="59666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2" name="同心圆 71"/>
          <p:cNvSpPr/>
          <p:nvPr/>
        </p:nvSpPr>
        <p:spPr>
          <a:xfrm>
            <a:off x="2098096" y="4423601"/>
            <a:ext cx="219777" cy="219777"/>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3" name="椭圆 72"/>
          <p:cNvSpPr/>
          <p:nvPr/>
        </p:nvSpPr>
        <p:spPr>
          <a:xfrm>
            <a:off x="2107689" y="4433195"/>
            <a:ext cx="200590" cy="20059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4" name="同心圆 73"/>
          <p:cNvSpPr/>
          <p:nvPr/>
        </p:nvSpPr>
        <p:spPr>
          <a:xfrm>
            <a:off x="773524" y="3230102"/>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5" name="椭圆 74"/>
          <p:cNvSpPr/>
          <p:nvPr/>
        </p:nvSpPr>
        <p:spPr>
          <a:xfrm>
            <a:off x="786091" y="3242670"/>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6" name="椭圆 75"/>
          <p:cNvSpPr/>
          <p:nvPr/>
        </p:nvSpPr>
        <p:spPr>
          <a:xfrm>
            <a:off x="2033501" y="1132292"/>
            <a:ext cx="412166" cy="412166"/>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7" name="椭圆 76"/>
          <p:cNvSpPr/>
          <p:nvPr/>
        </p:nvSpPr>
        <p:spPr>
          <a:xfrm>
            <a:off x="3024240" y="3866718"/>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8" name="同心圆 77"/>
          <p:cNvSpPr/>
          <p:nvPr/>
        </p:nvSpPr>
        <p:spPr>
          <a:xfrm>
            <a:off x="3600310" y="4149157"/>
            <a:ext cx="452191" cy="452191"/>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79" name="椭圆 78"/>
          <p:cNvSpPr/>
          <p:nvPr/>
        </p:nvSpPr>
        <p:spPr>
          <a:xfrm>
            <a:off x="3610180" y="4159027"/>
            <a:ext cx="432452" cy="432452"/>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0" name="椭圆 79"/>
          <p:cNvSpPr/>
          <p:nvPr/>
        </p:nvSpPr>
        <p:spPr>
          <a:xfrm>
            <a:off x="479790" y="4314422"/>
            <a:ext cx="379661" cy="379661"/>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1" name="同心圆 80"/>
          <p:cNvSpPr/>
          <p:nvPr/>
        </p:nvSpPr>
        <p:spPr>
          <a:xfrm>
            <a:off x="2479790" y="3699099"/>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2" name="椭圆 81"/>
          <p:cNvSpPr/>
          <p:nvPr/>
        </p:nvSpPr>
        <p:spPr>
          <a:xfrm>
            <a:off x="2492931" y="3712241"/>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3" name="同心圆 82"/>
          <p:cNvSpPr/>
          <p:nvPr/>
        </p:nvSpPr>
        <p:spPr>
          <a:xfrm>
            <a:off x="2470196" y="249673"/>
            <a:ext cx="219777" cy="219777"/>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4" name="椭圆 83"/>
          <p:cNvSpPr/>
          <p:nvPr/>
        </p:nvSpPr>
        <p:spPr>
          <a:xfrm>
            <a:off x="2479790" y="259266"/>
            <a:ext cx="200590" cy="200590"/>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5" name="同心圆 84"/>
          <p:cNvSpPr/>
          <p:nvPr/>
        </p:nvSpPr>
        <p:spPr>
          <a:xfrm>
            <a:off x="786092" y="833234"/>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6" name="椭圆 85"/>
          <p:cNvSpPr/>
          <p:nvPr/>
        </p:nvSpPr>
        <p:spPr>
          <a:xfrm>
            <a:off x="798659" y="845802"/>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7" name="椭圆 86"/>
          <p:cNvSpPr/>
          <p:nvPr/>
        </p:nvSpPr>
        <p:spPr>
          <a:xfrm>
            <a:off x="2170890" y="574569"/>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8" name="同心圆 87"/>
          <p:cNvSpPr/>
          <p:nvPr/>
        </p:nvSpPr>
        <p:spPr>
          <a:xfrm>
            <a:off x="503923" y="1269681"/>
            <a:ext cx="727904" cy="727904"/>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89" name="椭圆 88"/>
          <p:cNvSpPr/>
          <p:nvPr/>
        </p:nvSpPr>
        <p:spPr>
          <a:xfrm>
            <a:off x="519810" y="1285567"/>
            <a:ext cx="696131" cy="696131"/>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0" name="同心圆 89"/>
          <p:cNvSpPr/>
          <p:nvPr/>
        </p:nvSpPr>
        <p:spPr>
          <a:xfrm>
            <a:off x="3610178" y="367913"/>
            <a:ext cx="287919" cy="287919"/>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1" name="椭圆 90"/>
          <p:cNvSpPr/>
          <p:nvPr/>
        </p:nvSpPr>
        <p:spPr>
          <a:xfrm>
            <a:off x="3622746" y="380480"/>
            <a:ext cx="262784" cy="26278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2" name="椭圆 91"/>
          <p:cNvSpPr/>
          <p:nvPr/>
        </p:nvSpPr>
        <p:spPr>
          <a:xfrm>
            <a:off x="464439" y="2571751"/>
            <a:ext cx="137389" cy="137389"/>
          </a:xfrm>
          <a:prstGeom prst="ellipse">
            <a:avLst/>
          </a:prstGeom>
          <a:solidFill>
            <a:srgbClr val="27506E"/>
          </a:solidFill>
          <a:ln w="25400" cap="flat" cmpd="sng" algn="ctr">
            <a:noFill/>
            <a:prstDash val="solid"/>
          </a:ln>
          <a:effectLst>
            <a:outerShdw blurRad="254000" dist="127000" dir="8100000" algn="tr" rotWithShape="0">
              <a:prstClr val="black">
                <a:alpha val="6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3" name="椭圆 92"/>
          <p:cNvSpPr/>
          <p:nvPr/>
        </p:nvSpPr>
        <p:spPr>
          <a:xfrm>
            <a:off x="222274" y="322042"/>
            <a:ext cx="379661" cy="379661"/>
          </a:xfrm>
          <a:prstGeom prst="ellipse">
            <a:avLst/>
          </a:prstGeom>
          <a:solidFill>
            <a:srgbClr val="27506E"/>
          </a:solidFill>
          <a:ln w="25400" cap="flat" cmpd="sng" algn="ctr">
            <a:noFill/>
            <a:prstDash val="solid"/>
          </a:ln>
          <a:effectLst>
            <a:outerShdw blurRad="317500" dist="190500" dir="8100000" algn="tr" rotWithShape="0">
              <a:prstClr val="black">
                <a:alpha val="50000"/>
              </a:prstClr>
            </a:outerShdw>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4" name="同心圆 93"/>
          <p:cNvSpPr/>
          <p:nvPr/>
        </p:nvSpPr>
        <p:spPr>
          <a:xfrm>
            <a:off x="2630319" y="4754469"/>
            <a:ext cx="301060" cy="30106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5" name="椭圆 94"/>
          <p:cNvSpPr/>
          <p:nvPr/>
        </p:nvSpPr>
        <p:spPr>
          <a:xfrm>
            <a:off x="2643461" y="4767610"/>
            <a:ext cx="274777" cy="27477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6" name="同心圆 95"/>
          <p:cNvSpPr/>
          <p:nvPr/>
        </p:nvSpPr>
        <p:spPr>
          <a:xfrm>
            <a:off x="8401532" y="4823614"/>
            <a:ext cx="287919" cy="25673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7" name="椭圆 96"/>
          <p:cNvSpPr/>
          <p:nvPr/>
        </p:nvSpPr>
        <p:spPr>
          <a:xfrm>
            <a:off x="8414099" y="4834821"/>
            <a:ext cx="262784" cy="234317"/>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98" name="同心圆 97"/>
          <p:cNvSpPr/>
          <p:nvPr/>
        </p:nvSpPr>
        <p:spPr>
          <a:xfrm>
            <a:off x="2539444" y="1503279"/>
            <a:ext cx="150530" cy="15053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99" name="椭圆 98"/>
          <p:cNvSpPr/>
          <p:nvPr/>
        </p:nvSpPr>
        <p:spPr>
          <a:xfrm>
            <a:off x="2546014" y="1509849"/>
            <a:ext cx="137389" cy="137389"/>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lIns="68580" tIns="34290" rIns="68580" bIns="34290"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00" name="文本框 9"/>
          <p:cNvSpPr txBox="1"/>
          <p:nvPr/>
        </p:nvSpPr>
        <p:spPr>
          <a:xfrm>
            <a:off x="2539444" y="2605820"/>
            <a:ext cx="5997434" cy="630942"/>
          </a:xfrm>
          <a:prstGeom prst="rect">
            <a:avLst/>
          </a:prstGeom>
          <a:noFill/>
        </p:spPr>
        <p:txBody>
          <a:bodyPr wrap="square" lIns="0" tIns="0" rIns="0" bIns="0" rtlCol="0">
            <a:spAutoFit/>
          </a:bodyPr>
          <a:lstStyle/>
          <a:p>
            <a:pPr algn="r">
              <a:defRPr/>
            </a:pPr>
            <a:r>
              <a:rPr lang="zh-CN" altLang="en-US" sz="4100" b="1" dirty="0">
                <a:solidFill>
                  <a:srgbClr val="27506E"/>
                </a:solidFill>
                <a:latin typeface="微软雅黑" panose="020B0503020204020204" pitchFamily="34" charset="-122"/>
              </a:rPr>
              <a:t>感谢您的观看！</a:t>
            </a:r>
          </a:p>
        </p:txBody>
      </p:sp>
      <p:sp>
        <p:nvSpPr>
          <p:cNvPr id="101" name="圆角矩形 100"/>
          <p:cNvSpPr/>
          <p:nvPr/>
        </p:nvSpPr>
        <p:spPr>
          <a:xfrm>
            <a:off x="6838310" y="2050375"/>
            <a:ext cx="1698567" cy="463809"/>
          </a:xfrm>
          <a:prstGeom prst="roundRect">
            <a:avLst/>
          </a:prstGeom>
          <a:solidFill>
            <a:srgbClr val="27506E"/>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0" normalizeH="0" baseline="0" noProof="0" dirty="0">
                <a:ln>
                  <a:noFill/>
                </a:ln>
                <a:solidFill>
                  <a:prstClr val="white"/>
                </a:solidFill>
                <a:effectLst/>
                <a:uLnTx/>
                <a:uFillTx/>
                <a:latin typeface="Agency FB" panose="020B0503020202020204" pitchFamily="34" charset="0"/>
                <a:ea typeface="宋体" panose="02010600030101010101" pitchFamily="2" charset="-122"/>
              </a:rPr>
              <a:t>2022</a:t>
            </a:r>
            <a:endParaRPr kumimoji="0" lang="zh-CN" altLang="en-US" sz="3600" b="0" i="0" u="none" strike="noStrike" kern="0" cap="none" spc="0" normalizeH="0" baseline="0" noProof="0" dirty="0">
              <a:ln>
                <a:noFill/>
              </a:ln>
              <a:solidFill>
                <a:prstClr val="white"/>
              </a:solidFill>
              <a:effectLst/>
              <a:uLnTx/>
              <a:uFillTx/>
              <a:latin typeface="Agency FB" panose="020B0503020202020204" pitchFamily="34" charset="0"/>
              <a:ea typeface="宋体" panose="02010600030101010101" pitchFamily="2" charset="-122"/>
            </a:endParaRPr>
          </a:p>
        </p:txBody>
      </p:sp>
      <p:sp>
        <p:nvSpPr>
          <p:cNvPr id="102" name="文本框 68"/>
          <p:cNvSpPr txBox="1"/>
          <p:nvPr/>
        </p:nvSpPr>
        <p:spPr>
          <a:xfrm>
            <a:off x="3161629" y="3320704"/>
            <a:ext cx="5375249" cy="369332"/>
          </a:xfrm>
          <a:prstGeom prst="rect">
            <a:avLst/>
          </a:prstGeom>
          <a:noFill/>
        </p:spPr>
        <p:txBody>
          <a:bodyPr wrap="square" lIns="0" tIns="0" rIns="0" bIns="0" rtlCol="0">
            <a:spAutoFit/>
          </a:bodyPr>
          <a:lstStyle/>
          <a:p>
            <a:pPr algn="r">
              <a:defRPr/>
            </a:pPr>
            <a:r>
              <a:rPr lang="en-US" altLang="zh-CN" sz="1200" dirty="0">
                <a:solidFill>
                  <a:srgbClr val="27506E"/>
                </a:solidFill>
                <a:latin typeface="Adobe 繁黑體 Std B" panose="020B0700000000000000" pitchFamily="34" charset="-128"/>
                <a:ea typeface="Adobe 繁黑體 Std B" panose="020B0700000000000000" pitchFamily="34" charset="-128"/>
              </a:rPr>
              <a:t>There was a young flower in the desert where all was dry and sad looking.</a:t>
            </a:r>
          </a:p>
          <a:p>
            <a:pPr algn="r">
              <a:defRPr/>
            </a:pPr>
            <a:r>
              <a:rPr lang="en-US" altLang="zh-CN" sz="1200" dirty="0">
                <a:solidFill>
                  <a:srgbClr val="27506E"/>
                </a:solidFill>
                <a:latin typeface="Adobe 繁黑體 Std B" panose="020B0700000000000000" pitchFamily="34" charset="-128"/>
                <a:ea typeface="Adobe 繁黑體 Std B" panose="020B0700000000000000" pitchFamily="34" charset="-128"/>
              </a:rPr>
              <a:t> It was growing by itself . enjoy every day</a:t>
            </a:r>
            <a:endParaRPr lang="zh-CN" altLang="en-US" sz="1100" b="1" dirty="0">
              <a:solidFill>
                <a:srgbClr val="27506E"/>
              </a:solidFill>
              <a:latin typeface="Adobe 繁黑體 Std B" panose="020B0700000000000000" pitchFamily="34" charset="-128"/>
              <a:ea typeface="Adobe 繁黑體 Std B" panose="020B0700000000000000"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66"/>
                                        </p:tgtEl>
                                        <p:attrNameLst>
                                          <p:attrName>style.visibility</p:attrName>
                                        </p:attrNameLst>
                                      </p:cBhvr>
                                      <p:to>
                                        <p:strVal val="visible"/>
                                      </p:to>
                                    </p:set>
                                  </p:childTnLst>
                                </p:cTn>
                              </p:par>
                              <p:par>
                                <p:cTn id="7" presetID="53" presetClass="entr" presetSubtype="16" fill="hold" grpId="1" nodeType="withEffect">
                                  <p:stCondLst>
                                    <p:cond delay="200"/>
                                  </p:stCondLst>
                                  <p:childTnLst>
                                    <p:set>
                                      <p:cBhvr>
                                        <p:cTn id="8" dur="1" fill="hold">
                                          <p:stCondLst>
                                            <p:cond delay="0"/>
                                          </p:stCondLst>
                                        </p:cTn>
                                        <p:tgtEl>
                                          <p:spTgt spid="66"/>
                                        </p:tgtEl>
                                        <p:attrNameLst>
                                          <p:attrName>style.visibility</p:attrName>
                                        </p:attrNameLst>
                                      </p:cBhvr>
                                      <p:to>
                                        <p:strVal val="visible"/>
                                      </p:to>
                                    </p:set>
                                    <p:anim calcmode="lin" valueType="num">
                                      <p:cBhvr>
                                        <p:cTn id="9" dur="500" fill="hold"/>
                                        <p:tgtEl>
                                          <p:spTgt spid="66"/>
                                        </p:tgtEl>
                                        <p:attrNameLst>
                                          <p:attrName>ppt_w</p:attrName>
                                        </p:attrNameLst>
                                      </p:cBhvr>
                                      <p:tavLst>
                                        <p:tav tm="0">
                                          <p:val>
                                            <p:fltVal val="0"/>
                                          </p:val>
                                        </p:tav>
                                        <p:tav tm="100000">
                                          <p:val>
                                            <p:strVal val="#ppt_w"/>
                                          </p:val>
                                        </p:tav>
                                      </p:tavLst>
                                    </p:anim>
                                    <p:anim calcmode="lin" valueType="num">
                                      <p:cBhvr>
                                        <p:cTn id="10" dur="500" fill="hold"/>
                                        <p:tgtEl>
                                          <p:spTgt spid="66"/>
                                        </p:tgtEl>
                                        <p:attrNameLst>
                                          <p:attrName>ppt_h</p:attrName>
                                        </p:attrNameLst>
                                      </p:cBhvr>
                                      <p:tavLst>
                                        <p:tav tm="0">
                                          <p:val>
                                            <p:fltVal val="0"/>
                                          </p:val>
                                        </p:tav>
                                        <p:tav tm="100000">
                                          <p:val>
                                            <p:strVal val="#ppt_h"/>
                                          </p:val>
                                        </p:tav>
                                      </p:tavLst>
                                    </p:anim>
                                    <p:animEffect transition="in" filter="fade">
                                      <p:cBhvr>
                                        <p:cTn id="11" dur="500"/>
                                        <p:tgtEl>
                                          <p:spTgt spid="66"/>
                                        </p:tgtEl>
                                      </p:cBhvr>
                                    </p:animEffect>
                                  </p:childTnLst>
                                </p:cTn>
                              </p:par>
                              <p:par>
                                <p:cTn id="12" presetID="64" presetClass="path" presetSubtype="0" fill="hold" grpId="2" nodeType="withEffect">
                                  <p:stCondLst>
                                    <p:cond delay="200"/>
                                  </p:stCondLst>
                                  <p:childTnLst>
                                    <p:animMotion origin="layout" path="M 8.33333E-7 -7.40741E-7 L 0.05121 -0.31451 " pathEditMode="relative" rAng="0" ptsTypes="AA">
                                      <p:cBhvr>
                                        <p:cTn id="13" dur="500" spd="-100000" fill="hold"/>
                                        <p:tgtEl>
                                          <p:spTgt spid="66"/>
                                        </p:tgtEl>
                                        <p:attrNameLst>
                                          <p:attrName>ppt_x</p:attrName>
                                          <p:attrName>ppt_y</p:attrName>
                                        </p:attrNameLst>
                                      </p:cBhvr>
                                      <p:rCtr x="2552" y="-15741"/>
                                    </p:animMotion>
                                  </p:childTnLst>
                                </p:cTn>
                              </p:par>
                              <p:par>
                                <p:cTn id="14" presetID="1" presetClass="entr" presetSubtype="0" fill="hold" grpId="0" nodeType="withEffect">
                                  <p:stCondLst>
                                    <p:cond delay="600"/>
                                  </p:stCondLst>
                                  <p:childTnLst>
                                    <p:set>
                                      <p:cBhvr>
                                        <p:cTn id="15" dur="1" fill="hold">
                                          <p:stCondLst>
                                            <p:cond delay="0"/>
                                          </p:stCondLst>
                                        </p:cTn>
                                        <p:tgtEl>
                                          <p:spTgt spid="77"/>
                                        </p:tgtEl>
                                        <p:attrNameLst>
                                          <p:attrName>style.visibility</p:attrName>
                                        </p:attrNameLst>
                                      </p:cBhvr>
                                      <p:to>
                                        <p:strVal val="visible"/>
                                      </p:to>
                                    </p:set>
                                  </p:childTnLst>
                                </p:cTn>
                              </p:par>
                              <p:par>
                                <p:cTn id="16" presetID="53" presetClass="entr" presetSubtype="16" fill="hold" grpId="1" nodeType="withEffect">
                                  <p:stCondLst>
                                    <p:cond delay="600"/>
                                  </p:stCondLst>
                                  <p:childTnLst>
                                    <p:set>
                                      <p:cBhvr>
                                        <p:cTn id="17" dur="1" fill="hold">
                                          <p:stCondLst>
                                            <p:cond delay="0"/>
                                          </p:stCondLst>
                                        </p:cTn>
                                        <p:tgtEl>
                                          <p:spTgt spid="77"/>
                                        </p:tgtEl>
                                        <p:attrNameLst>
                                          <p:attrName>style.visibility</p:attrName>
                                        </p:attrNameLst>
                                      </p:cBhvr>
                                      <p:to>
                                        <p:strVal val="visible"/>
                                      </p:to>
                                    </p:set>
                                    <p:anim calcmode="lin" valueType="num">
                                      <p:cBhvr>
                                        <p:cTn id="18" dur="500" fill="hold"/>
                                        <p:tgtEl>
                                          <p:spTgt spid="77"/>
                                        </p:tgtEl>
                                        <p:attrNameLst>
                                          <p:attrName>ppt_w</p:attrName>
                                        </p:attrNameLst>
                                      </p:cBhvr>
                                      <p:tavLst>
                                        <p:tav tm="0">
                                          <p:val>
                                            <p:fltVal val="0"/>
                                          </p:val>
                                        </p:tav>
                                        <p:tav tm="100000">
                                          <p:val>
                                            <p:strVal val="#ppt_w"/>
                                          </p:val>
                                        </p:tav>
                                      </p:tavLst>
                                    </p:anim>
                                    <p:anim calcmode="lin" valueType="num">
                                      <p:cBhvr>
                                        <p:cTn id="19" dur="500" fill="hold"/>
                                        <p:tgtEl>
                                          <p:spTgt spid="77"/>
                                        </p:tgtEl>
                                        <p:attrNameLst>
                                          <p:attrName>ppt_h</p:attrName>
                                        </p:attrNameLst>
                                      </p:cBhvr>
                                      <p:tavLst>
                                        <p:tav tm="0">
                                          <p:val>
                                            <p:fltVal val="0"/>
                                          </p:val>
                                        </p:tav>
                                        <p:tav tm="100000">
                                          <p:val>
                                            <p:strVal val="#ppt_h"/>
                                          </p:val>
                                        </p:tav>
                                      </p:tavLst>
                                    </p:anim>
                                    <p:animEffect transition="in" filter="fade">
                                      <p:cBhvr>
                                        <p:cTn id="20" dur="500"/>
                                        <p:tgtEl>
                                          <p:spTgt spid="77"/>
                                        </p:tgtEl>
                                      </p:cBhvr>
                                    </p:animEffect>
                                  </p:childTnLst>
                                </p:cTn>
                              </p:par>
                              <p:par>
                                <p:cTn id="21" presetID="64" presetClass="path" presetSubtype="0" fill="hold" grpId="2" nodeType="withEffect">
                                  <p:stCondLst>
                                    <p:cond delay="600"/>
                                  </p:stCondLst>
                                  <p:childTnLst>
                                    <p:animMotion origin="layout" path="M -4.44444E-6 -3.45679E-6 L -0.10381 -0.2787 " pathEditMode="relative" rAng="0" ptsTypes="AA">
                                      <p:cBhvr>
                                        <p:cTn id="22" dur="500" spd="-100000" fill="hold"/>
                                        <p:tgtEl>
                                          <p:spTgt spid="77"/>
                                        </p:tgtEl>
                                        <p:attrNameLst>
                                          <p:attrName>ppt_x</p:attrName>
                                          <p:attrName>ppt_y</p:attrName>
                                        </p:attrNameLst>
                                      </p:cBhvr>
                                      <p:rCtr x="-5191" y="-13951"/>
                                    </p:animMotion>
                                  </p:childTnLst>
                                </p:cTn>
                              </p:par>
                              <p:par>
                                <p:cTn id="23" presetID="1" presetClass="entr" presetSubtype="0" fill="hold" grpId="0" nodeType="withEffect">
                                  <p:stCondLst>
                                    <p:cond delay="200"/>
                                  </p:stCondLst>
                                  <p:childTnLst>
                                    <p:set>
                                      <p:cBhvr>
                                        <p:cTn id="24" dur="1" fill="hold">
                                          <p:stCondLst>
                                            <p:cond delay="0"/>
                                          </p:stCondLst>
                                        </p:cTn>
                                        <p:tgtEl>
                                          <p:spTgt spid="80"/>
                                        </p:tgtEl>
                                        <p:attrNameLst>
                                          <p:attrName>style.visibility</p:attrName>
                                        </p:attrNameLst>
                                      </p:cBhvr>
                                      <p:to>
                                        <p:strVal val="visible"/>
                                      </p:to>
                                    </p:set>
                                  </p:childTnLst>
                                </p:cTn>
                              </p:par>
                              <p:par>
                                <p:cTn id="25" presetID="53" presetClass="entr" presetSubtype="16" fill="hold" grpId="1" nodeType="withEffect">
                                  <p:stCondLst>
                                    <p:cond delay="200"/>
                                  </p:stCondLst>
                                  <p:childTnLst>
                                    <p:set>
                                      <p:cBhvr>
                                        <p:cTn id="26" dur="1" fill="hold">
                                          <p:stCondLst>
                                            <p:cond delay="0"/>
                                          </p:stCondLst>
                                        </p:cTn>
                                        <p:tgtEl>
                                          <p:spTgt spid="80"/>
                                        </p:tgtEl>
                                        <p:attrNameLst>
                                          <p:attrName>style.visibility</p:attrName>
                                        </p:attrNameLst>
                                      </p:cBhvr>
                                      <p:to>
                                        <p:strVal val="visible"/>
                                      </p:to>
                                    </p:set>
                                    <p:anim calcmode="lin" valueType="num">
                                      <p:cBhvr>
                                        <p:cTn id="27" dur="500" fill="hold"/>
                                        <p:tgtEl>
                                          <p:spTgt spid="80"/>
                                        </p:tgtEl>
                                        <p:attrNameLst>
                                          <p:attrName>ppt_w</p:attrName>
                                        </p:attrNameLst>
                                      </p:cBhvr>
                                      <p:tavLst>
                                        <p:tav tm="0">
                                          <p:val>
                                            <p:fltVal val="0"/>
                                          </p:val>
                                        </p:tav>
                                        <p:tav tm="100000">
                                          <p:val>
                                            <p:strVal val="#ppt_w"/>
                                          </p:val>
                                        </p:tav>
                                      </p:tavLst>
                                    </p:anim>
                                    <p:anim calcmode="lin" valueType="num">
                                      <p:cBhvr>
                                        <p:cTn id="28" dur="500" fill="hold"/>
                                        <p:tgtEl>
                                          <p:spTgt spid="80"/>
                                        </p:tgtEl>
                                        <p:attrNameLst>
                                          <p:attrName>ppt_h</p:attrName>
                                        </p:attrNameLst>
                                      </p:cBhvr>
                                      <p:tavLst>
                                        <p:tav tm="0">
                                          <p:val>
                                            <p:fltVal val="0"/>
                                          </p:val>
                                        </p:tav>
                                        <p:tav tm="100000">
                                          <p:val>
                                            <p:strVal val="#ppt_h"/>
                                          </p:val>
                                        </p:tav>
                                      </p:tavLst>
                                    </p:anim>
                                    <p:animEffect transition="in" filter="fade">
                                      <p:cBhvr>
                                        <p:cTn id="29" dur="500"/>
                                        <p:tgtEl>
                                          <p:spTgt spid="80"/>
                                        </p:tgtEl>
                                      </p:cBhvr>
                                    </p:animEffect>
                                  </p:childTnLst>
                                </p:cTn>
                              </p:par>
                              <p:par>
                                <p:cTn id="30" presetID="64" presetClass="path" presetSubtype="0" fill="hold" grpId="2" nodeType="withEffect">
                                  <p:stCondLst>
                                    <p:cond delay="200"/>
                                  </p:stCondLst>
                                  <p:childTnLst>
                                    <p:animMotion origin="layout" path="M -2.77778E-7 2.71605E-6 L 0.1526 -0.4034 " pathEditMode="relative" rAng="0" ptsTypes="AA">
                                      <p:cBhvr>
                                        <p:cTn id="31" dur="500" spd="-100000" fill="hold"/>
                                        <p:tgtEl>
                                          <p:spTgt spid="80"/>
                                        </p:tgtEl>
                                        <p:attrNameLst>
                                          <p:attrName>ppt_x</p:attrName>
                                          <p:attrName>ppt_y</p:attrName>
                                        </p:attrNameLst>
                                      </p:cBhvr>
                                      <p:rCtr x="7622" y="-20185"/>
                                    </p:animMotion>
                                  </p:childTnLst>
                                </p:cTn>
                              </p:par>
                              <p:par>
                                <p:cTn id="32" presetID="1" presetClass="entr" presetSubtype="0" fill="hold" grpId="0" nodeType="withEffect">
                                  <p:stCondLst>
                                    <p:cond delay="200"/>
                                  </p:stCondLst>
                                  <p:childTnLst>
                                    <p:set>
                                      <p:cBhvr>
                                        <p:cTn id="33" dur="1" fill="hold">
                                          <p:stCondLst>
                                            <p:cond delay="0"/>
                                          </p:stCondLst>
                                        </p:cTn>
                                        <p:tgtEl>
                                          <p:spTgt spid="92"/>
                                        </p:tgtEl>
                                        <p:attrNameLst>
                                          <p:attrName>style.visibility</p:attrName>
                                        </p:attrNameLst>
                                      </p:cBhvr>
                                      <p:to>
                                        <p:strVal val="visible"/>
                                      </p:to>
                                    </p:set>
                                  </p:childTnLst>
                                </p:cTn>
                              </p:par>
                              <p:par>
                                <p:cTn id="34" presetID="53" presetClass="entr" presetSubtype="16" fill="hold" grpId="1" nodeType="withEffect">
                                  <p:stCondLst>
                                    <p:cond delay="200"/>
                                  </p:stCondLst>
                                  <p:childTnLst>
                                    <p:set>
                                      <p:cBhvr>
                                        <p:cTn id="35" dur="1" fill="hold">
                                          <p:stCondLst>
                                            <p:cond delay="0"/>
                                          </p:stCondLst>
                                        </p:cTn>
                                        <p:tgtEl>
                                          <p:spTgt spid="92"/>
                                        </p:tgtEl>
                                        <p:attrNameLst>
                                          <p:attrName>style.visibility</p:attrName>
                                        </p:attrNameLst>
                                      </p:cBhvr>
                                      <p:to>
                                        <p:strVal val="visible"/>
                                      </p:to>
                                    </p:set>
                                    <p:anim calcmode="lin" valueType="num">
                                      <p:cBhvr>
                                        <p:cTn id="36" dur="500" fill="hold"/>
                                        <p:tgtEl>
                                          <p:spTgt spid="92"/>
                                        </p:tgtEl>
                                        <p:attrNameLst>
                                          <p:attrName>ppt_w</p:attrName>
                                        </p:attrNameLst>
                                      </p:cBhvr>
                                      <p:tavLst>
                                        <p:tav tm="0">
                                          <p:val>
                                            <p:fltVal val="0"/>
                                          </p:val>
                                        </p:tav>
                                        <p:tav tm="100000">
                                          <p:val>
                                            <p:strVal val="#ppt_w"/>
                                          </p:val>
                                        </p:tav>
                                      </p:tavLst>
                                    </p:anim>
                                    <p:anim calcmode="lin" valueType="num">
                                      <p:cBhvr>
                                        <p:cTn id="37" dur="500" fill="hold"/>
                                        <p:tgtEl>
                                          <p:spTgt spid="92"/>
                                        </p:tgtEl>
                                        <p:attrNameLst>
                                          <p:attrName>ppt_h</p:attrName>
                                        </p:attrNameLst>
                                      </p:cBhvr>
                                      <p:tavLst>
                                        <p:tav tm="0">
                                          <p:val>
                                            <p:fltVal val="0"/>
                                          </p:val>
                                        </p:tav>
                                        <p:tav tm="100000">
                                          <p:val>
                                            <p:strVal val="#ppt_h"/>
                                          </p:val>
                                        </p:tav>
                                      </p:tavLst>
                                    </p:anim>
                                    <p:animEffect transition="in" filter="fade">
                                      <p:cBhvr>
                                        <p:cTn id="38" dur="500"/>
                                        <p:tgtEl>
                                          <p:spTgt spid="92"/>
                                        </p:tgtEl>
                                      </p:cBhvr>
                                    </p:animEffect>
                                  </p:childTnLst>
                                </p:cTn>
                              </p:par>
                              <p:par>
                                <p:cTn id="39" presetID="1" presetClass="entr" presetSubtype="0" fill="hold" grpId="0" nodeType="withEffect">
                                  <p:stCondLst>
                                    <p:cond delay="400"/>
                                  </p:stCondLst>
                                  <p:childTnLst>
                                    <p:set>
                                      <p:cBhvr>
                                        <p:cTn id="40" dur="1" fill="hold">
                                          <p:stCondLst>
                                            <p:cond delay="0"/>
                                          </p:stCondLst>
                                        </p:cTn>
                                        <p:tgtEl>
                                          <p:spTgt spid="67"/>
                                        </p:tgtEl>
                                        <p:attrNameLst>
                                          <p:attrName>style.visibility</p:attrName>
                                        </p:attrNameLst>
                                      </p:cBhvr>
                                      <p:to>
                                        <p:strVal val="visible"/>
                                      </p:to>
                                    </p:set>
                                  </p:childTnLst>
                                </p:cTn>
                              </p:par>
                              <p:par>
                                <p:cTn id="41" presetID="53" presetClass="entr" presetSubtype="16" fill="hold" grpId="1" nodeType="withEffect">
                                  <p:stCondLst>
                                    <p:cond delay="400"/>
                                  </p:stCondLst>
                                  <p:childTnLst>
                                    <p:set>
                                      <p:cBhvr>
                                        <p:cTn id="42" dur="1" fill="hold">
                                          <p:stCondLst>
                                            <p:cond delay="0"/>
                                          </p:stCondLst>
                                        </p:cTn>
                                        <p:tgtEl>
                                          <p:spTgt spid="67"/>
                                        </p:tgtEl>
                                        <p:attrNameLst>
                                          <p:attrName>style.visibility</p:attrName>
                                        </p:attrNameLst>
                                      </p:cBhvr>
                                      <p:to>
                                        <p:strVal val="visible"/>
                                      </p:to>
                                    </p:set>
                                    <p:anim calcmode="lin" valueType="num">
                                      <p:cBhvr>
                                        <p:cTn id="43" dur="500" fill="hold"/>
                                        <p:tgtEl>
                                          <p:spTgt spid="67"/>
                                        </p:tgtEl>
                                        <p:attrNameLst>
                                          <p:attrName>ppt_w</p:attrName>
                                        </p:attrNameLst>
                                      </p:cBhvr>
                                      <p:tavLst>
                                        <p:tav tm="0">
                                          <p:val>
                                            <p:fltVal val="0"/>
                                          </p:val>
                                        </p:tav>
                                        <p:tav tm="100000">
                                          <p:val>
                                            <p:strVal val="#ppt_w"/>
                                          </p:val>
                                        </p:tav>
                                      </p:tavLst>
                                    </p:anim>
                                    <p:anim calcmode="lin" valueType="num">
                                      <p:cBhvr>
                                        <p:cTn id="44" dur="500" fill="hold"/>
                                        <p:tgtEl>
                                          <p:spTgt spid="67"/>
                                        </p:tgtEl>
                                        <p:attrNameLst>
                                          <p:attrName>ppt_h</p:attrName>
                                        </p:attrNameLst>
                                      </p:cBhvr>
                                      <p:tavLst>
                                        <p:tav tm="0">
                                          <p:val>
                                            <p:fltVal val="0"/>
                                          </p:val>
                                        </p:tav>
                                        <p:tav tm="100000">
                                          <p:val>
                                            <p:strVal val="#ppt_h"/>
                                          </p:val>
                                        </p:tav>
                                      </p:tavLst>
                                    </p:anim>
                                    <p:animEffect transition="in" filter="fade">
                                      <p:cBhvr>
                                        <p:cTn id="45" dur="500"/>
                                        <p:tgtEl>
                                          <p:spTgt spid="67"/>
                                        </p:tgtEl>
                                      </p:cBhvr>
                                    </p:animEffect>
                                  </p:childTnLst>
                                </p:cTn>
                              </p:par>
                              <p:par>
                                <p:cTn id="46" presetID="42" presetClass="path" presetSubtype="0" fill="hold" grpId="2" nodeType="withEffect">
                                  <p:stCondLst>
                                    <p:cond delay="400"/>
                                  </p:stCondLst>
                                  <p:childTnLst>
                                    <p:animMotion origin="layout" path="M 8.33333E-7 3.20988E-6 L 0.0625 0.20555 " pathEditMode="relative" rAng="0" ptsTypes="AA">
                                      <p:cBhvr>
                                        <p:cTn id="47" dur="500" spd="-100000" fill="hold"/>
                                        <p:tgtEl>
                                          <p:spTgt spid="67"/>
                                        </p:tgtEl>
                                        <p:attrNameLst>
                                          <p:attrName>ppt_x</p:attrName>
                                          <p:attrName>ppt_y</p:attrName>
                                        </p:attrNameLst>
                                      </p:cBhvr>
                                      <p:rCtr x="3125" y="10278"/>
                                    </p:animMotion>
                                  </p:childTnLst>
                                </p:cTn>
                              </p:par>
                              <p:par>
                                <p:cTn id="48" presetID="1" presetClass="entr" presetSubtype="0" fill="hold" grpId="0" nodeType="withEffect">
                                  <p:stCondLst>
                                    <p:cond delay="200"/>
                                  </p:stCondLst>
                                  <p:childTnLst>
                                    <p:set>
                                      <p:cBhvr>
                                        <p:cTn id="49" dur="1" fill="hold">
                                          <p:stCondLst>
                                            <p:cond delay="0"/>
                                          </p:stCondLst>
                                        </p:cTn>
                                        <p:tgtEl>
                                          <p:spTgt spid="87"/>
                                        </p:tgtEl>
                                        <p:attrNameLst>
                                          <p:attrName>style.visibility</p:attrName>
                                        </p:attrNameLst>
                                      </p:cBhvr>
                                      <p:to>
                                        <p:strVal val="visible"/>
                                      </p:to>
                                    </p:set>
                                  </p:childTnLst>
                                </p:cTn>
                              </p:par>
                              <p:par>
                                <p:cTn id="50" presetID="53" presetClass="entr" presetSubtype="16" fill="hold" grpId="1" nodeType="withEffect">
                                  <p:stCondLst>
                                    <p:cond delay="200"/>
                                  </p:stCondLst>
                                  <p:childTnLst>
                                    <p:set>
                                      <p:cBhvr>
                                        <p:cTn id="51" dur="1" fill="hold">
                                          <p:stCondLst>
                                            <p:cond delay="0"/>
                                          </p:stCondLst>
                                        </p:cTn>
                                        <p:tgtEl>
                                          <p:spTgt spid="87"/>
                                        </p:tgtEl>
                                        <p:attrNameLst>
                                          <p:attrName>style.visibility</p:attrName>
                                        </p:attrNameLst>
                                      </p:cBhvr>
                                      <p:to>
                                        <p:strVal val="visible"/>
                                      </p:to>
                                    </p:set>
                                    <p:anim calcmode="lin" valueType="num">
                                      <p:cBhvr>
                                        <p:cTn id="52" dur="500" fill="hold"/>
                                        <p:tgtEl>
                                          <p:spTgt spid="87"/>
                                        </p:tgtEl>
                                        <p:attrNameLst>
                                          <p:attrName>ppt_w</p:attrName>
                                        </p:attrNameLst>
                                      </p:cBhvr>
                                      <p:tavLst>
                                        <p:tav tm="0">
                                          <p:val>
                                            <p:fltVal val="0"/>
                                          </p:val>
                                        </p:tav>
                                        <p:tav tm="100000">
                                          <p:val>
                                            <p:strVal val="#ppt_w"/>
                                          </p:val>
                                        </p:tav>
                                      </p:tavLst>
                                    </p:anim>
                                    <p:anim calcmode="lin" valueType="num">
                                      <p:cBhvr>
                                        <p:cTn id="53" dur="500" fill="hold"/>
                                        <p:tgtEl>
                                          <p:spTgt spid="87"/>
                                        </p:tgtEl>
                                        <p:attrNameLst>
                                          <p:attrName>ppt_h</p:attrName>
                                        </p:attrNameLst>
                                      </p:cBhvr>
                                      <p:tavLst>
                                        <p:tav tm="0">
                                          <p:val>
                                            <p:fltVal val="0"/>
                                          </p:val>
                                        </p:tav>
                                        <p:tav tm="100000">
                                          <p:val>
                                            <p:strVal val="#ppt_h"/>
                                          </p:val>
                                        </p:tav>
                                      </p:tavLst>
                                    </p:anim>
                                    <p:animEffect transition="in" filter="fade">
                                      <p:cBhvr>
                                        <p:cTn id="54" dur="500"/>
                                        <p:tgtEl>
                                          <p:spTgt spid="87"/>
                                        </p:tgtEl>
                                      </p:cBhvr>
                                    </p:animEffect>
                                  </p:childTnLst>
                                </p:cTn>
                              </p:par>
                              <p:par>
                                <p:cTn id="55" presetID="42" presetClass="path" presetSubtype="0" fill="hold" grpId="2" nodeType="withEffect">
                                  <p:stCondLst>
                                    <p:cond delay="200"/>
                                  </p:stCondLst>
                                  <p:childTnLst>
                                    <p:animMotion origin="layout" path="M -1.66667E-6 0 L -0.01371 0.35 " pathEditMode="relative" rAng="0" ptsTypes="AA">
                                      <p:cBhvr>
                                        <p:cTn id="56" dur="500" spd="-100000" fill="hold"/>
                                        <p:tgtEl>
                                          <p:spTgt spid="87"/>
                                        </p:tgtEl>
                                        <p:attrNameLst>
                                          <p:attrName>ppt_x</p:attrName>
                                          <p:attrName>ppt_y</p:attrName>
                                        </p:attrNameLst>
                                      </p:cBhvr>
                                      <p:rCtr x="-694" y="17500"/>
                                    </p:animMotion>
                                  </p:childTnLst>
                                </p:cTn>
                              </p:par>
                              <p:par>
                                <p:cTn id="57" presetID="35" presetClass="path" presetSubtype="0" fill="hold" grpId="2" nodeType="withEffect">
                                  <p:stCondLst>
                                    <p:cond delay="200"/>
                                  </p:stCondLst>
                                  <p:childTnLst>
                                    <p:animMotion origin="layout" path="M -3.33333E-6 -1.60494E-6 L 0.16875 -0.04074 " pathEditMode="relative" rAng="0" ptsTypes="AA">
                                      <p:cBhvr>
                                        <p:cTn id="58" dur="500" spd="-100000" fill="hold"/>
                                        <p:tgtEl>
                                          <p:spTgt spid="92"/>
                                        </p:tgtEl>
                                        <p:attrNameLst>
                                          <p:attrName>ppt_x</p:attrName>
                                          <p:attrName>ppt_y</p:attrName>
                                        </p:attrNameLst>
                                      </p:cBhvr>
                                      <p:rCtr x="8438" y="-2037"/>
                                    </p:animMotion>
                                  </p:childTnLst>
                                </p:cTn>
                              </p:par>
                              <p:par>
                                <p:cTn id="59" presetID="1" presetClass="entr" presetSubtype="0" fill="hold" grpId="0" nodeType="withEffect">
                                  <p:stCondLst>
                                    <p:cond delay="200"/>
                                  </p:stCondLst>
                                  <p:childTnLst>
                                    <p:set>
                                      <p:cBhvr>
                                        <p:cTn id="60" dur="1" fill="hold">
                                          <p:stCondLst>
                                            <p:cond delay="0"/>
                                          </p:stCondLst>
                                        </p:cTn>
                                        <p:tgtEl>
                                          <p:spTgt spid="76"/>
                                        </p:tgtEl>
                                        <p:attrNameLst>
                                          <p:attrName>style.visibility</p:attrName>
                                        </p:attrNameLst>
                                      </p:cBhvr>
                                      <p:to>
                                        <p:strVal val="visible"/>
                                      </p:to>
                                    </p:set>
                                  </p:childTnLst>
                                </p:cTn>
                              </p:par>
                              <p:par>
                                <p:cTn id="61" presetID="53" presetClass="entr" presetSubtype="16" fill="hold" grpId="1" nodeType="withEffect">
                                  <p:stCondLst>
                                    <p:cond delay="200"/>
                                  </p:stCondLst>
                                  <p:childTnLst>
                                    <p:set>
                                      <p:cBhvr>
                                        <p:cTn id="62" dur="1" fill="hold">
                                          <p:stCondLst>
                                            <p:cond delay="0"/>
                                          </p:stCondLst>
                                        </p:cTn>
                                        <p:tgtEl>
                                          <p:spTgt spid="76"/>
                                        </p:tgtEl>
                                        <p:attrNameLst>
                                          <p:attrName>style.visibility</p:attrName>
                                        </p:attrNameLst>
                                      </p:cBhvr>
                                      <p:to>
                                        <p:strVal val="visible"/>
                                      </p:to>
                                    </p:set>
                                    <p:anim calcmode="lin" valueType="num">
                                      <p:cBhvr>
                                        <p:cTn id="63" dur="500" fill="hold"/>
                                        <p:tgtEl>
                                          <p:spTgt spid="76"/>
                                        </p:tgtEl>
                                        <p:attrNameLst>
                                          <p:attrName>ppt_w</p:attrName>
                                        </p:attrNameLst>
                                      </p:cBhvr>
                                      <p:tavLst>
                                        <p:tav tm="0">
                                          <p:val>
                                            <p:fltVal val="0"/>
                                          </p:val>
                                        </p:tav>
                                        <p:tav tm="100000">
                                          <p:val>
                                            <p:strVal val="#ppt_w"/>
                                          </p:val>
                                        </p:tav>
                                      </p:tavLst>
                                    </p:anim>
                                    <p:anim calcmode="lin" valueType="num">
                                      <p:cBhvr>
                                        <p:cTn id="64" dur="500" fill="hold"/>
                                        <p:tgtEl>
                                          <p:spTgt spid="76"/>
                                        </p:tgtEl>
                                        <p:attrNameLst>
                                          <p:attrName>ppt_h</p:attrName>
                                        </p:attrNameLst>
                                      </p:cBhvr>
                                      <p:tavLst>
                                        <p:tav tm="0">
                                          <p:val>
                                            <p:fltVal val="0"/>
                                          </p:val>
                                        </p:tav>
                                        <p:tav tm="100000">
                                          <p:val>
                                            <p:strVal val="#ppt_h"/>
                                          </p:val>
                                        </p:tav>
                                      </p:tavLst>
                                    </p:anim>
                                    <p:animEffect transition="in" filter="fade">
                                      <p:cBhvr>
                                        <p:cTn id="65" dur="500"/>
                                        <p:tgtEl>
                                          <p:spTgt spid="76"/>
                                        </p:tgtEl>
                                      </p:cBhvr>
                                    </p:animEffect>
                                  </p:childTnLst>
                                </p:cTn>
                              </p:par>
                              <p:par>
                                <p:cTn id="66" presetID="42" presetClass="path" presetSubtype="0" fill="hold" grpId="2" nodeType="withEffect">
                                  <p:stCondLst>
                                    <p:cond delay="200"/>
                                  </p:stCondLst>
                                  <p:childTnLst>
                                    <p:animMotion origin="layout" path="M 3.05556E-6 1.35802E-6 L -0.71216 -0.4034 " pathEditMode="relative" rAng="0" ptsTypes="AA">
                                      <p:cBhvr>
                                        <p:cTn id="67" dur="500" spd="-100000" fill="hold"/>
                                        <p:tgtEl>
                                          <p:spTgt spid="76"/>
                                        </p:tgtEl>
                                        <p:attrNameLst>
                                          <p:attrName>ppt_x</p:attrName>
                                          <p:attrName>ppt_y</p:attrName>
                                        </p:attrNameLst>
                                      </p:cBhvr>
                                      <p:rCtr x="-35608" y="-20185"/>
                                    </p:animMotion>
                                  </p:childTnLst>
                                </p:cTn>
                              </p:par>
                              <p:par>
                                <p:cTn id="68" presetID="1" presetClass="entr" presetSubtype="0" fill="hold" grpId="0" nodeType="withEffect">
                                  <p:stCondLst>
                                    <p:cond delay="600"/>
                                  </p:stCondLst>
                                  <p:childTnLst>
                                    <p:set>
                                      <p:cBhvr>
                                        <p:cTn id="69" dur="1" fill="hold">
                                          <p:stCondLst>
                                            <p:cond delay="0"/>
                                          </p:stCondLst>
                                        </p:cTn>
                                        <p:tgtEl>
                                          <p:spTgt spid="93"/>
                                        </p:tgtEl>
                                        <p:attrNameLst>
                                          <p:attrName>style.visibility</p:attrName>
                                        </p:attrNameLst>
                                      </p:cBhvr>
                                      <p:to>
                                        <p:strVal val="visible"/>
                                      </p:to>
                                    </p:set>
                                  </p:childTnLst>
                                </p:cTn>
                              </p:par>
                              <p:par>
                                <p:cTn id="70" presetID="53" presetClass="entr" presetSubtype="16" fill="hold" grpId="1" nodeType="withEffect">
                                  <p:stCondLst>
                                    <p:cond delay="600"/>
                                  </p:stCondLst>
                                  <p:childTnLst>
                                    <p:set>
                                      <p:cBhvr>
                                        <p:cTn id="71" dur="1" fill="hold">
                                          <p:stCondLst>
                                            <p:cond delay="0"/>
                                          </p:stCondLst>
                                        </p:cTn>
                                        <p:tgtEl>
                                          <p:spTgt spid="93"/>
                                        </p:tgtEl>
                                        <p:attrNameLst>
                                          <p:attrName>style.visibility</p:attrName>
                                        </p:attrNameLst>
                                      </p:cBhvr>
                                      <p:to>
                                        <p:strVal val="visible"/>
                                      </p:to>
                                    </p:set>
                                    <p:anim calcmode="lin" valueType="num">
                                      <p:cBhvr>
                                        <p:cTn id="72" dur="500" fill="hold"/>
                                        <p:tgtEl>
                                          <p:spTgt spid="93"/>
                                        </p:tgtEl>
                                        <p:attrNameLst>
                                          <p:attrName>ppt_w</p:attrName>
                                        </p:attrNameLst>
                                      </p:cBhvr>
                                      <p:tavLst>
                                        <p:tav tm="0">
                                          <p:val>
                                            <p:fltVal val="0"/>
                                          </p:val>
                                        </p:tav>
                                        <p:tav tm="100000">
                                          <p:val>
                                            <p:strVal val="#ppt_w"/>
                                          </p:val>
                                        </p:tav>
                                      </p:tavLst>
                                    </p:anim>
                                    <p:anim calcmode="lin" valueType="num">
                                      <p:cBhvr>
                                        <p:cTn id="73" dur="500" fill="hold"/>
                                        <p:tgtEl>
                                          <p:spTgt spid="93"/>
                                        </p:tgtEl>
                                        <p:attrNameLst>
                                          <p:attrName>ppt_h</p:attrName>
                                        </p:attrNameLst>
                                      </p:cBhvr>
                                      <p:tavLst>
                                        <p:tav tm="0">
                                          <p:val>
                                            <p:fltVal val="0"/>
                                          </p:val>
                                        </p:tav>
                                        <p:tav tm="100000">
                                          <p:val>
                                            <p:strVal val="#ppt_h"/>
                                          </p:val>
                                        </p:tav>
                                      </p:tavLst>
                                    </p:anim>
                                    <p:animEffect transition="in" filter="fade">
                                      <p:cBhvr>
                                        <p:cTn id="74" dur="500"/>
                                        <p:tgtEl>
                                          <p:spTgt spid="93"/>
                                        </p:tgtEl>
                                      </p:cBhvr>
                                    </p:animEffect>
                                  </p:childTnLst>
                                </p:cTn>
                              </p:par>
                              <p:par>
                                <p:cTn id="75" presetID="64" presetClass="path" presetSubtype="0" fill="hold" grpId="2" nodeType="withEffect">
                                  <p:stCondLst>
                                    <p:cond delay="600"/>
                                  </p:stCondLst>
                                  <p:childTnLst>
                                    <p:animMotion origin="layout" path="M 2.77778E-7 -4.32099E-6 L -0.6901 -0.46574 " pathEditMode="relative" rAng="0" ptsTypes="AA">
                                      <p:cBhvr>
                                        <p:cTn id="76" dur="500" spd="-100000" fill="hold"/>
                                        <p:tgtEl>
                                          <p:spTgt spid="93"/>
                                        </p:tgtEl>
                                        <p:attrNameLst>
                                          <p:attrName>ppt_x</p:attrName>
                                          <p:attrName>ppt_y</p:attrName>
                                        </p:attrNameLst>
                                      </p:cBhvr>
                                      <p:rCtr x="-34514" y="-233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7" grpId="0" animBg="1"/>
      <p:bldP spid="67" grpId="1" animBg="1"/>
      <p:bldP spid="67" grpId="2" animBg="1"/>
      <p:bldP spid="76" grpId="0" animBg="1"/>
      <p:bldP spid="76" grpId="1" animBg="1"/>
      <p:bldP spid="76" grpId="2" animBg="1"/>
      <p:bldP spid="77" grpId="0" animBg="1"/>
      <p:bldP spid="77" grpId="1" animBg="1"/>
      <p:bldP spid="77" grpId="2" animBg="1"/>
      <p:bldP spid="80" grpId="0" animBg="1"/>
      <p:bldP spid="80" grpId="1" animBg="1"/>
      <p:bldP spid="80" grpId="2" animBg="1"/>
      <p:bldP spid="87" grpId="0" animBg="1"/>
      <p:bldP spid="87" grpId="1" animBg="1"/>
      <p:bldP spid="87" grpId="2" animBg="1"/>
      <p:bldP spid="92" grpId="0" animBg="1"/>
      <p:bldP spid="92" grpId="1" animBg="1"/>
      <p:bldP spid="92" grpId="2" animBg="1"/>
      <p:bldP spid="93" grpId="0" animBg="1"/>
      <p:bldP spid="93" grpId="1" animBg="1"/>
      <p:bldP spid="93"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A9AE37A7-BE8F-481D-8362-70BDB72BB729}"/>
              </a:ext>
            </a:extLst>
          </p:cNvPr>
          <p:cNvGrpSpPr/>
          <p:nvPr/>
        </p:nvGrpSpPr>
        <p:grpSpPr>
          <a:xfrm>
            <a:off x="4424224" y="953844"/>
            <a:ext cx="4719776" cy="3369545"/>
            <a:chOff x="5227111" y="766072"/>
            <a:chExt cx="4719776" cy="3369545"/>
          </a:xfrm>
        </p:grpSpPr>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a:off x="5459116" y="766072"/>
              <a:ext cx="2249334" cy="369332"/>
            </a:xfrm>
            <a:prstGeom prst="rect">
              <a:avLst/>
            </a:prstGeom>
          </p:spPr>
          <p:txBody>
            <a:bodyPr wrap="none">
              <a:spAutoFit/>
            </a:bodyPr>
            <a:lstStyle/>
            <a:p>
              <a:r>
                <a:rPr lang="en-US" altLang="zh-CN" sz="1800" dirty="0">
                  <a:solidFill>
                    <a:schemeClr val="accent1"/>
                  </a:solidFill>
                  <a:cs typeface="+mn-ea"/>
                  <a:sym typeface="+mn-lt"/>
                </a:rPr>
                <a:t>1. Network structure</a:t>
              </a:r>
              <a:endParaRPr lang="zh-CN" altLang="en-US" sz="2400" dirty="0">
                <a:solidFill>
                  <a:schemeClr val="accent1"/>
                </a:solidFill>
                <a:cs typeface="+mn-ea"/>
                <a:sym typeface="+mn-lt"/>
              </a:endParaRPr>
            </a:p>
          </p:txBody>
        </p:sp>
        <p:sp>
          <p:nvSpPr>
            <p:cNvPr id="45" name="矩形 44"/>
            <p:cNvSpPr/>
            <p:nvPr/>
          </p:nvSpPr>
          <p:spPr>
            <a:xfrm>
              <a:off x="5459116" y="1775364"/>
              <a:ext cx="3736920" cy="369332"/>
            </a:xfrm>
            <a:prstGeom prst="rect">
              <a:avLst/>
            </a:prstGeom>
          </p:spPr>
          <p:txBody>
            <a:bodyPr wrap="none">
              <a:spAutoFit/>
            </a:bodyPr>
            <a:lstStyle/>
            <a:p>
              <a:r>
                <a:rPr lang="en-US" altLang="zh-CN" sz="1800" dirty="0">
                  <a:solidFill>
                    <a:schemeClr val="accent1"/>
                  </a:solidFill>
                  <a:cs typeface="+mn-ea"/>
                  <a:sym typeface="+mn-lt"/>
                </a:rPr>
                <a:t>2. Dynamics of financial networks</a:t>
              </a:r>
              <a:endParaRPr lang="zh-CN" altLang="en-US" sz="2400" dirty="0">
                <a:solidFill>
                  <a:schemeClr val="accent1"/>
                </a:solidFill>
                <a:cs typeface="+mn-ea"/>
                <a:sym typeface="+mn-lt"/>
              </a:endParaRPr>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矩形 48"/>
            <p:cNvSpPr/>
            <p:nvPr/>
          </p:nvSpPr>
          <p:spPr>
            <a:xfrm>
              <a:off x="5459116" y="2800048"/>
              <a:ext cx="4487771" cy="369332"/>
            </a:xfrm>
            <a:prstGeom prst="rect">
              <a:avLst/>
            </a:prstGeom>
          </p:spPr>
          <p:txBody>
            <a:bodyPr wrap="square">
              <a:spAutoFit/>
            </a:bodyPr>
            <a:lstStyle/>
            <a:p>
              <a:r>
                <a:rPr lang="en-US" altLang="zh-CN" sz="1800" dirty="0">
                  <a:solidFill>
                    <a:schemeClr val="accent1"/>
                  </a:solidFill>
                  <a:cs typeface="+mn-ea"/>
                  <a:sym typeface="+mn-lt"/>
                </a:rPr>
                <a:t>3. Statistical physics of financial networks</a:t>
              </a:r>
              <a:endParaRPr lang="zh-CN" altLang="en-US" sz="2400" dirty="0">
                <a:solidFill>
                  <a:schemeClr val="accent1"/>
                </a:solidFill>
                <a:cs typeface="+mn-ea"/>
                <a:sym typeface="+mn-lt"/>
              </a:endParaRPr>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矩形 52"/>
            <p:cNvSpPr/>
            <p:nvPr/>
          </p:nvSpPr>
          <p:spPr>
            <a:xfrm>
              <a:off x="5459116" y="3766285"/>
              <a:ext cx="3634328" cy="369332"/>
            </a:xfrm>
            <a:prstGeom prst="rect">
              <a:avLst/>
            </a:prstGeom>
          </p:spPr>
          <p:txBody>
            <a:bodyPr wrap="none">
              <a:spAutoFit/>
            </a:bodyPr>
            <a:lstStyle/>
            <a:p>
              <a:r>
                <a:rPr lang="en-US" altLang="zh-CN" sz="1800" dirty="0">
                  <a:solidFill>
                    <a:schemeClr val="accent1"/>
                  </a:solidFill>
                  <a:cs typeface="+mn-ea"/>
                  <a:sym typeface="+mn-lt"/>
                </a:rPr>
                <a:t>4. Conclusions and perspectives</a:t>
              </a:r>
              <a:endParaRPr lang="zh-CN" altLang="en-US" sz="2400" dirty="0">
                <a:solidFill>
                  <a:schemeClr val="accent1"/>
                </a:solidFill>
                <a:cs typeface="+mn-ea"/>
                <a:sym typeface="+mn-lt"/>
              </a:endParaRPr>
            </a:p>
          </p:txBody>
        </p:sp>
      </p:grpSp>
      <p:grpSp>
        <p:nvGrpSpPr>
          <p:cNvPr id="5" name="组合 4">
            <a:extLst>
              <a:ext uri="{FF2B5EF4-FFF2-40B4-BE49-F238E27FC236}">
                <a16:creationId xmlns:a16="http://schemas.microsoft.com/office/drawing/2014/main" id="{C89D44D0-8628-45CF-A5B6-5041704DCCFA}"/>
              </a:ext>
            </a:extLst>
          </p:cNvPr>
          <p:cNvGrpSpPr/>
          <p:nvPr/>
        </p:nvGrpSpPr>
        <p:grpSpPr>
          <a:xfrm>
            <a:off x="627872" y="1433307"/>
            <a:ext cx="2420667" cy="2276886"/>
            <a:chOff x="1224346" y="1633633"/>
            <a:chExt cx="2420667" cy="2276886"/>
          </a:xfrm>
        </p:grpSpPr>
        <p:grpSp>
          <p:nvGrpSpPr>
            <p:cNvPr id="3" name="组合 2"/>
            <p:cNvGrpSpPr/>
            <p:nvPr/>
          </p:nvGrpSpPr>
          <p:grpSpPr>
            <a:xfrm>
              <a:off x="1752288" y="1857952"/>
              <a:ext cx="1588653" cy="1588654"/>
              <a:chOff x="1752288" y="1857952"/>
              <a:chExt cx="1588653" cy="1588654"/>
            </a:xfrm>
          </p:grpSpPr>
          <p:sp>
            <p:nvSpPr>
              <p:cNvPr id="18" name="椭圆 17"/>
              <p:cNvSpPr/>
              <p:nvPr/>
            </p:nvSpPr>
            <p:spPr>
              <a:xfrm>
                <a:off x="1752288" y="1857952"/>
                <a:ext cx="1588653" cy="158865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5"/>
              <p:cNvSpPr txBox="1">
                <a:spLocks noChangeArrowheads="1"/>
              </p:cNvSpPr>
              <p:nvPr/>
            </p:nvSpPr>
            <p:spPr bwMode="auto">
              <a:xfrm>
                <a:off x="2018276" y="2186353"/>
                <a:ext cx="1018227"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b="1" dirty="0">
                    <a:solidFill>
                      <a:schemeClr val="bg1"/>
                    </a:solidFill>
                    <a:latin typeface="+mn-lt"/>
                    <a:ea typeface="+mn-ea"/>
                    <a:cs typeface="+mn-ea"/>
                    <a:sym typeface="+mn-lt"/>
                  </a:rPr>
                  <a:t>目录</a:t>
                </a:r>
                <a:endParaRPr lang="en-US" altLang="zh-CN" sz="3200" b="1" dirty="0">
                  <a:solidFill>
                    <a:schemeClr val="bg1"/>
                  </a:solidFill>
                  <a:latin typeface="+mn-lt"/>
                  <a:ea typeface="+mn-ea"/>
                  <a:cs typeface="+mn-ea"/>
                  <a:sym typeface="+mn-lt"/>
                </a:endParaRPr>
              </a:p>
              <a:p>
                <a:pPr algn="ctr" fontAlgn="base">
                  <a:spcBef>
                    <a:spcPct val="0"/>
                  </a:spcBef>
                  <a:spcAft>
                    <a:spcPct val="0"/>
                  </a:spcAft>
                  <a:defRPr/>
                </a:pPr>
                <a:r>
                  <a:rPr lang="en-US" altLang="zh-CN" sz="1800" b="1" dirty="0">
                    <a:solidFill>
                      <a:schemeClr val="bg1"/>
                    </a:solidFill>
                    <a:latin typeface="+mn-lt"/>
                    <a:ea typeface="+mn-ea"/>
                    <a:cs typeface="+mn-ea"/>
                    <a:sym typeface="+mn-lt"/>
                  </a:rPr>
                  <a:t>content</a:t>
                </a:r>
                <a:endParaRPr lang="zh-CN" altLang="en-US" sz="1800" b="1" dirty="0">
                  <a:solidFill>
                    <a:schemeClr val="bg1"/>
                  </a:solidFill>
                  <a:latin typeface="+mn-lt"/>
                  <a:ea typeface="+mn-ea"/>
                  <a:cs typeface="+mn-ea"/>
                  <a:sym typeface="+mn-lt"/>
                </a:endParaRPr>
              </a:p>
            </p:txBody>
          </p:sp>
        </p:grpSp>
        <p:sp>
          <p:nvSpPr>
            <p:cNvPr id="20" name="椭圆 19"/>
            <p:cNvSpPr/>
            <p:nvPr/>
          </p:nvSpPr>
          <p:spPr>
            <a:xfrm>
              <a:off x="3071896" y="1646911"/>
              <a:ext cx="474486" cy="47448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a:extLst>
                <a:ext uri="{FF2B5EF4-FFF2-40B4-BE49-F238E27FC236}">
                  <a16:creationId xmlns:a16="http://schemas.microsoft.com/office/drawing/2014/main" id="{5DC16C17-B5BB-479F-9DAE-E0314A354EF6}"/>
                </a:ext>
              </a:extLst>
            </p:cNvPr>
            <p:cNvGrpSpPr/>
            <p:nvPr/>
          </p:nvGrpSpPr>
          <p:grpSpPr>
            <a:xfrm>
              <a:off x="1224346" y="1633633"/>
              <a:ext cx="2420667" cy="2276886"/>
              <a:chOff x="1224346" y="1633633"/>
              <a:chExt cx="2420667" cy="2276886"/>
            </a:xfrm>
          </p:grpSpPr>
          <p:sp>
            <p:nvSpPr>
              <p:cNvPr id="17" name="椭圆 16"/>
              <p:cNvSpPr/>
              <p:nvPr/>
            </p:nvSpPr>
            <p:spPr>
              <a:xfrm>
                <a:off x="1515267" y="1633633"/>
                <a:ext cx="2037292" cy="2037293"/>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1424547" y="2031829"/>
                <a:ext cx="348444" cy="3484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1250324" y="3715697"/>
                <a:ext cx="194822" cy="19482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1752288" y="3303716"/>
                <a:ext cx="267948" cy="26794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3367629" y="2904032"/>
                <a:ext cx="277384" cy="277384"/>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153170" y="3657647"/>
                <a:ext cx="187772" cy="18777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1224346" y="2904032"/>
                <a:ext cx="121147" cy="12114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杠杆作用</a:t>
            </a:r>
            <a:endParaRPr lang="en-US" altLang="zh-CN" sz="1600" dirty="0">
              <a:solidFill>
                <a:schemeClr val="accent1"/>
              </a:solidFill>
              <a:latin typeface="+mn-lt"/>
              <a:ea typeface="+mn-ea"/>
              <a:cs typeface="+mn-ea"/>
              <a:sym typeface="+mn-lt"/>
            </a:endParaRPr>
          </a:p>
        </p:txBody>
      </p:sp>
      <p:cxnSp>
        <p:nvCxnSpPr>
          <p:cNvPr id="13" name="直接连接符 12"/>
          <p:cNvCxnSpPr>
            <a:cxnSpLocks/>
          </p:cNvCxnSpPr>
          <p:nvPr/>
        </p:nvCxnSpPr>
        <p:spPr>
          <a:xfrm>
            <a:off x="1032788" y="522218"/>
            <a:ext cx="7534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42987" y="780526"/>
            <a:ext cx="7658025" cy="605935"/>
          </a:xfrm>
          <a:prstGeom prst="rect">
            <a:avLst/>
          </a:prstGeom>
        </p:spPr>
        <p:txBody>
          <a:bodyPr wrap="square">
            <a:spAutoFit/>
          </a:bodyPr>
          <a:lstStyle/>
          <a:p>
            <a:pPr>
              <a:lnSpc>
                <a:spcPct val="125000"/>
              </a:lnSpc>
            </a:pPr>
            <a:r>
              <a:rPr lang="zh-CN" altLang="en-US" sz="1400" dirty="0">
                <a:cs typeface="+mn-ea"/>
                <a:sym typeface="+mn-lt"/>
              </a:rPr>
              <a:t>        杠杆作为</a:t>
            </a:r>
            <a:r>
              <a:rPr lang="zh-CN" altLang="en-US" sz="1400" dirty="0">
                <a:solidFill>
                  <a:srgbClr val="FF0000"/>
                </a:solidFill>
                <a:cs typeface="+mn-ea"/>
                <a:sym typeface="+mn-lt"/>
              </a:rPr>
              <a:t>损失放大器</a:t>
            </a:r>
            <a:r>
              <a:rPr lang="zh-CN" altLang="en-US" sz="1400" dirty="0">
                <a:cs typeface="+mn-ea"/>
                <a:sym typeface="+mn-lt"/>
              </a:rPr>
              <a:t>可以从单个投资者推广到相互关联的资产负债表网络中。</a:t>
            </a:r>
            <a:r>
              <a:rPr lang="zh-CN" altLang="en-US" sz="1400" dirty="0">
                <a:solidFill>
                  <a:srgbClr val="FF0000"/>
                </a:solidFill>
                <a:cs typeface="+mn-ea"/>
                <a:sym typeface="+mn-lt"/>
              </a:rPr>
              <a:t>网络内冲击的传播</a:t>
            </a:r>
            <a:r>
              <a:rPr lang="zh-CN" altLang="en-US" sz="1400" dirty="0">
                <a:cs typeface="+mn-ea"/>
                <a:sym typeface="+mn-lt"/>
              </a:rPr>
              <a:t>由一个</a:t>
            </a:r>
            <a:r>
              <a:rPr lang="zh-CN" altLang="en-US" sz="1400" dirty="0">
                <a:solidFill>
                  <a:srgbClr val="FF0000"/>
                </a:solidFill>
                <a:cs typeface="+mn-ea"/>
                <a:sym typeface="+mn-lt"/>
              </a:rPr>
              <a:t>银行间杠杆矩阵</a:t>
            </a:r>
            <a:r>
              <a:rPr lang="zh-CN" altLang="en-US" sz="1400" dirty="0">
                <a:cs typeface="+mn-ea"/>
                <a:sym typeface="+mn-lt"/>
              </a:rPr>
              <a:t>控制，矩阵的主导特征值决定了外源冲击的内生放大水平。</a:t>
            </a:r>
            <a:endParaRPr lang="en-US" altLang="zh-CN" sz="1400" dirty="0">
              <a:cs typeface="+mn-ea"/>
              <a:sym typeface="+mn-lt"/>
            </a:endParaRPr>
          </a:p>
        </p:txBody>
      </p:sp>
      <p:pic>
        <p:nvPicPr>
          <p:cNvPr id="3" name="图片 2">
            <a:extLst>
              <a:ext uri="{FF2B5EF4-FFF2-40B4-BE49-F238E27FC236}">
                <a16:creationId xmlns:a16="http://schemas.microsoft.com/office/drawing/2014/main" id="{62F8260D-DE3A-4C31-8623-E1887DC44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7207" y="1733707"/>
            <a:ext cx="5125165" cy="2629267"/>
          </a:xfrm>
          <a:prstGeom prst="rect">
            <a:avLst/>
          </a:prstGeom>
        </p:spPr>
      </p:pic>
      <p:sp>
        <p:nvSpPr>
          <p:cNvPr id="4" name="文本框 3">
            <a:extLst>
              <a:ext uri="{FF2B5EF4-FFF2-40B4-BE49-F238E27FC236}">
                <a16:creationId xmlns:a16="http://schemas.microsoft.com/office/drawing/2014/main" id="{E4EAF918-BC45-4EDB-9409-EB354B6707AB}"/>
              </a:ext>
            </a:extLst>
          </p:cNvPr>
          <p:cNvSpPr txBox="1"/>
          <p:nvPr/>
        </p:nvSpPr>
        <p:spPr>
          <a:xfrm>
            <a:off x="4369702" y="4563599"/>
            <a:ext cx="3615070" cy="300082"/>
          </a:xfrm>
          <a:prstGeom prst="rect">
            <a:avLst/>
          </a:prstGeom>
          <a:noFill/>
        </p:spPr>
        <p:txBody>
          <a:bodyPr wrap="square" rtlCol="0">
            <a:spAutoFit/>
          </a:bodyPr>
          <a:lstStyle/>
          <a:p>
            <a:r>
              <a:rPr lang="en-US" altLang="zh-CN" dirty="0"/>
              <a:t>λ=2</a:t>
            </a:r>
            <a:r>
              <a:rPr lang="zh-CN" altLang="en-US" dirty="0"/>
              <a:t>的投资者资产负债表的典型化表示</a:t>
            </a:r>
          </a:p>
        </p:txBody>
      </p:sp>
      <p:sp>
        <p:nvSpPr>
          <p:cNvPr id="7" name="文本框 6">
            <a:extLst>
              <a:ext uri="{FF2B5EF4-FFF2-40B4-BE49-F238E27FC236}">
                <a16:creationId xmlns:a16="http://schemas.microsoft.com/office/drawing/2014/main" id="{78EBC7FD-BED3-4B9E-A4F7-B7D38D5A7CDE}"/>
              </a:ext>
            </a:extLst>
          </p:cNvPr>
          <p:cNvSpPr txBox="1"/>
          <p:nvPr/>
        </p:nvSpPr>
        <p:spPr>
          <a:xfrm>
            <a:off x="531628" y="2506626"/>
            <a:ext cx="2519916" cy="946413"/>
          </a:xfrm>
          <a:prstGeom prst="rect">
            <a:avLst/>
          </a:prstGeom>
          <a:noFill/>
        </p:spPr>
        <p:txBody>
          <a:bodyPr wrap="square" rtlCol="0">
            <a:spAutoFit/>
          </a:bodyPr>
          <a:lstStyle/>
          <a:p>
            <a:r>
              <a:rPr lang="zh-CN" altLang="en-US" sz="1400" dirty="0">
                <a:cs typeface="+mn-ea"/>
                <a:sym typeface="+mn-lt"/>
              </a:rPr>
              <a:t>其值为</a:t>
            </a:r>
            <a:r>
              <a:rPr lang="zh-CN" altLang="en-US" sz="1400" dirty="0">
                <a:solidFill>
                  <a:srgbClr val="FF0000"/>
                </a:solidFill>
                <a:cs typeface="+mn-ea"/>
                <a:sym typeface="+mn-lt"/>
              </a:rPr>
              <a:t>资产和权益之比</a:t>
            </a:r>
            <a:r>
              <a:rPr lang="zh-CN" altLang="en-US" sz="1400" dirty="0">
                <a:cs typeface="+mn-ea"/>
                <a:sym typeface="+mn-lt"/>
              </a:rPr>
              <a:t>，代表资产价值</a:t>
            </a:r>
            <a:r>
              <a:rPr lang="en-US" altLang="zh-CN" sz="1400" dirty="0">
                <a:cs typeface="+mn-ea"/>
                <a:sym typeface="+mn-lt"/>
              </a:rPr>
              <a:t>1%</a:t>
            </a:r>
            <a:r>
              <a:rPr lang="zh-CN" altLang="en-US" sz="1400" dirty="0">
                <a:cs typeface="+mn-ea"/>
                <a:sym typeface="+mn-lt"/>
              </a:rPr>
              <a:t>的变化将转化为权益的</a:t>
            </a:r>
            <a:r>
              <a:rPr lang="en-US" altLang="zh-CN" sz="1400" dirty="0">
                <a:cs typeface="+mn-ea"/>
                <a:sym typeface="+mn-lt"/>
              </a:rPr>
              <a:t>λ%</a:t>
            </a:r>
            <a:r>
              <a:rPr lang="zh-CN" altLang="en-US" sz="1400" dirty="0">
                <a:cs typeface="+mn-ea"/>
                <a:sym typeface="+mn-lt"/>
              </a:rPr>
              <a:t>的变化。</a:t>
            </a:r>
          </a:p>
          <a:p>
            <a:endParaRPr lang="zh-CN" altLang="en-US" dirty="0"/>
          </a:p>
        </p:txBody>
      </p:sp>
    </p:spTree>
    <p:extLst>
      <p:ext uri="{BB962C8B-B14F-4D97-AF65-F5344CB8AC3E}">
        <p14:creationId xmlns:p14="http://schemas.microsoft.com/office/powerpoint/2010/main" val="11120877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网络结构</a:t>
            </a:r>
            <a:endParaRPr lang="en-US" altLang="zh-CN" sz="1600" dirty="0">
              <a:solidFill>
                <a:schemeClr val="accent1"/>
              </a:solidFill>
              <a:latin typeface="+mn-lt"/>
              <a:ea typeface="+mn-ea"/>
              <a:cs typeface="+mn-ea"/>
              <a:sym typeface="+mn-lt"/>
            </a:endParaRPr>
          </a:p>
        </p:txBody>
      </p:sp>
      <p:cxnSp>
        <p:nvCxnSpPr>
          <p:cNvPr id="13" name="直接连接符 12"/>
          <p:cNvCxnSpPr>
            <a:cxnSpLocks/>
          </p:cNvCxnSpPr>
          <p:nvPr/>
        </p:nvCxnSpPr>
        <p:spPr>
          <a:xfrm>
            <a:off x="1032788" y="522218"/>
            <a:ext cx="7534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01</a:t>
            </a:r>
            <a:endParaRPr lang="zh-CN" altLang="en-US" sz="1200" dirty="0">
              <a:solidFill>
                <a:schemeClr val="bg1"/>
              </a:solidFill>
              <a:latin typeface="+mn-lt"/>
              <a:ea typeface="+mn-ea"/>
              <a:cs typeface="+mn-ea"/>
              <a:sym typeface="+mn-lt"/>
            </a:endParaRPr>
          </a:p>
        </p:txBody>
      </p:sp>
      <p:grpSp>
        <p:nvGrpSpPr>
          <p:cNvPr id="6" name="组合 5">
            <a:extLst>
              <a:ext uri="{FF2B5EF4-FFF2-40B4-BE49-F238E27FC236}">
                <a16:creationId xmlns:a16="http://schemas.microsoft.com/office/drawing/2014/main" id="{04532096-F5E4-498A-8E4B-21A0C78F0D3E}"/>
              </a:ext>
            </a:extLst>
          </p:cNvPr>
          <p:cNvGrpSpPr/>
          <p:nvPr/>
        </p:nvGrpSpPr>
        <p:grpSpPr>
          <a:xfrm>
            <a:off x="809175" y="1407641"/>
            <a:ext cx="2261477" cy="514780"/>
            <a:chOff x="426443" y="1340275"/>
            <a:chExt cx="2261477" cy="514780"/>
          </a:xfrm>
        </p:grpSpPr>
        <p:grpSp>
          <p:nvGrpSpPr>
            <p:cNvPr id="37" name="组合 36"/>
            <p:cNvGrpSpPr/>
            <p:nvPr/>
          </p:nvGrpSpPr>
          <p:grpSpPr>
            <a:xfrm>
              <a:off x="426443" y="1340275"/>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cs typeface="+mn-ea"/>
                    <a:sym typeface="+mn-lt"/>
                  </a:rPr>
                  <a:t>1</a:t>
                </a:r>
                <a:endParaRPr lang="zh-CN" altLang="en-US" sz="1050" dirty="0">
                  <a:solidFill>
                    <a:prstClr val="white"/>
                  </a:solidFill>
                  <a:cs typeface="+mn-ea"/>
                  <a:sym typeface="+mn-lt"/>
                </a:endParaRPr>
              </a:p>
            </p:txBody>
          </p:sp>
        </p:gr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1396956"/>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cs typeface="+mn-ea"/>
                  <a:sym typeface="+mn-lt"/>
                </a:rPr>
                <a:t>单层网络</a:t>
              </a:r>
              <a:endParaRPr lang="en-US" altLang="zh-CN" sz="1200" dirty="0">
                <a:solidFill>
                  <a:schemeClr val="accent1"/>
                </a:solidFill>
                <a:cs typeface="+mn-ea"/>
                <a:sym typeface="+mn-lt"/>
              </a:endParaRPr>
            </a:p>
          </p:txBody>
        </p:sp>
        <p:cxnSp>
          <p:nvCxnSpPr>
            <p:cNvPr id="42" name="直接连接符 41"/>
            <p:cNvCxnSpPr>
              <a:cxnSpLocks/>
            </p:cNvCxnSpPr>
            <p:nvPr/>
          </p:nvCxnSpPr>
          <p:spPr>
            <a:xfrm>
              <a:off x="1051253" y="1673955"/>
              <a:ext cx="5967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774608" y="2057461"/>
            <a:ext cx="7658025" cy="1952458"/>
          </a:xfrm>
          <a:prstGeom prst="rect">
            <a:avLst/>
          </a:prstGeom>
        </p:spPr>
        <p:txBody>
          <a:bodyPr wrap="square">
            <a:spAutoFit/>
          </a:bodyPr>
          <a:lstStyle/>
          <a:p>
            <a:pPr>
              <a:lnSpc>
                <a:spcPct val="125000"/>
              </a:lnSpc>
            </a:pPr>
            <a:r>
              <a:rPr lang="zh-CN" altLang="en-US" sz="1400" dirty="0">
                <a:solidFill>
                  <a:schemeClr val="tx1">
                    <a:lumMod val="65000"/>
                    <a:lumOff val="35000"/>
                  </a:schemeClr>
                </a:solidFill>
                <a:cs typeface="+mn-ea"/>
                <a:sym typeface="+mn-lt"/>
              </a:rPr>
              <a:t>①</a:t>
            </a:r>
            <a:r>
              <a:rPr lang="zh-CN" altLang="en-US" sz="1400" dirty="0">
                <a:solidFill>
                  <a:srgbClr val="FF0000"/>
                </a:solidFill>
                <a:cs typeface="+mn-ea"/>
                <a:sym typeface="+mn-lt"/>
              </a:rPr>
              <a:t>所有权网络</a:t>
            </a:r>
            <a:r>
              <a:rPr lang="zh-CN" altLang="en-US" sz="1400" dirty="0">
                <a:solidFill>
                  <a:schemeClr val="tx1">
                    <a:lumMod val="65000"/>
                    <a:lumOff val="35000"/>
                  </a:schemeClr>
                </a:solidFill>
                <a:cs typeface="+mn-ea"/>
                <a:sym typeface="+mn-lt"/>
              </a:rPr>
              <a:t>具有小世界及无标度属性，在不同的国家表现出不同的集中属性。</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zh-CN" altLang="en-US" sz="1400" dirty="0">
                <a:cs typeface="+mn-ea"/>
                <a:sym typeface="+mn-lt"/>
              </a:rPr>
              <a:t>②</a:t>
            </a:r>
            <a:r>
              <a:rPr lang="zh-CN" altLang="en-US" sz="1400" dirty="0">
                <a:solidFill>
                  <a:srgbClr val="FF0000"/>
                </a:solidFill>
                <a:cs typeface="+mn-ea"/>
                <a:sym typeface="+mn-lt"/>
              </a:rPr>
              <a:t>金融机构之间的信贷网络结构</a:t>
            </a:r>
            <a:r>
              <a:rPr lang="zh-CN" altLang="en-US" sz="1400" dirty="0">
                <a:cs typeface="+mn-ea"/>
                <a:sym typeface="+mn-lt"/>
              </a:rPr>
              <a:t>。这类金融网络通常非常稀疏，具有厚尾度分布、高聚类系数和短平均路径长度以及异配性。</a:t>
            </a:r>
            <a:endParaRPr lang="en-US" altLang="zh-CN" sz="1400" dirty="0">
              <a:cs typeface="+mn-ea"/>
              <a:sym typeface="+mn-lt"/>
            </a:endParaRPr>
          </a:p>
          <a:p>
            <a:pPr>
              <a:lnSpc>
                <a:spcPct val="125000"/>
              </a:lnSpc>
            </a:pPr>
            <a:endParaRPr lang="en-US" altLang="zh-CN" sz="1400" dirty="0">
              <a:cs typeface="+mn-ea"/>
              <a:sym typeface="+mn-lt"/>
            </a:endParaRPr>
          </a:p>
          <a:p>
            <a:pPr>
              <a:lnSpc>
                <a:spcPct val="125000"/>
              </a:lnSpc>
            </a:pPr>
            <a:r>
              <a:rPr lang="zh-CN" altLang="en-US" sz="1400" dirty="0">
                <a:cs typeface="+mn-ea"/>
                <a:sym typeface="+mn-lt"/>
              </a:rPr>
              <a:t>③</a:t>
            </a:r>
            <a:r>
              <a:rPr lang="zh-CN" altLang="en-US" sz="1400" dirty="0">
                <a:solidFill>
                  <a:srgbClr val="FF0000"/>
                </a:solidFill>
                <a:cs typeface="+mn-ea"/>
                <a:sym typeface="+mn-lt"/>
              </a:rPr>
              <a:t>金融网络的特点是核心</a:t>
            </a:r>
            <a:r>
              <a:rPr lang="en-US" altLang="zh-CN" sz="1400" dirty="0">
                <a:solidFill>
                  <a:srgbClr val="FF0000"/>
                </a:solidFill>
                <a:cs typeface="+mn-ea"/>
                <a:sym typeface="+mn-lt"/>
              </a:rPr>
              <a:t>-</a:t>
            </a:r>
            <a:r>
              <a:rPr lang="zh-CN" altLang="en-US" sz="1400" dirty="0">
                <a:solidFill>
                  <a:srgbClr val="FF0000"/>
                </a:solidFill>
                <a:cs typeface="+mn-ea"/>
                <a:sym typeface="+mn-lt"/>
              </a:rPr>
              <a:t>外围结构</a:t>
            </a:r>
            <a:r>
              <a:rPr lang="zh-CN" altLang="en-US" sz="1400" dirty="0">
                <a:cs typeface="+mn-ea"/>
                <a:sym typeface="+mn-lt"/>
              </a:rPr>
              <a:t>。核心机构之间紧密相连，而外围机构虽连接松散，却通常与核心节点相连，这种拓扑结构可能是中介机构不完全竞争的结果。</a:t>
            </a:r>
          </a:p>
        </p:txBody>
      </p:sp>
      <p:sp>
        <p:nvSpPr>
          <p:cNvPr id="5" name="文本框 4">
            <a:extLst>
              <a:ext uri="{FF2B5EF4-FFF2-40B4-BE49-F238E27FC236}">
                <a16:creationId xmlns:a16="http://schemas.microsoft.com/office/drawing/2014/main" id="{FA32B96F-FD56-4F97-AA20-81F87455486C}"/>
              </a:ext>
            </a:extLst>
          </p:cNvPr>
          <p:cNvSpPr txBox="1"/>
          <p:nvPr/>
        </p:nvSpPr>
        <p:spPr>
          <a:xfrm>
            <a:off x="941223" y="684941"/>
            <a:ext cx="7936963" cy="587661"/>
          </a:xfrm>
          <a:prstGeom prst="rect">
            <a:avLst/>
          </a:prstGeom>
          <a:noFill/>
        </p:spPr>
        <p:txBody>
          <a:bodyPr wrap="square" rtlCol="0">
            <a:spAutoFit/>
          </a:bodyPr>
          <a:lstStyle/>
          <a:p>
            <a:pPr>
              <a:lnSpc>
                <a:spcPct val="125000"/>
              </a:lnSpc>
            </a:pPr>
            <a:r>
              <a:rPr lang="zh-CN" altLang="en-US" dirty="0"/>
              <a:t>       在金融系统网络中，</a:t>
            </a:r>
            <a:r>
              <a:rPr lang="zh-CN" altLang="en-US" dirty="0">
                <a:solidFill>
                  <a:srgbClr val="FF0000"/>
                </a:solidFill>
              </a:rPr>
              <a:t>节点</a:t>
            </a:r>
            <a:r>
              <a:rPr lang="zh-CN" altLang="en-US" dirty="0"/>
              <a:t>代表经济主体，</a:t>
            </a:r>
            <a:r>
              <a:rPr lang="zh-CN" altLang="en-US" dirty="0">
                <a:solidFill>
                  <a:srgbClr val="FF0000"/>
                </a:solidFill>
              </a:rPr>
              <a:t>边</a:t>
            </a:r>
            <a:r>
              <a:rPr lang="zh-CN" altLang="en-US" dirty="0"/>
              <a:t>代表它们之间的关系。金融系统最真实的表现形式是时序多层网络（</a:t>
            </a:r>
            <a:r>
              <a:rPr lang="en-US" altLang="zh-CN" dirty="0"/>
              <a:t>temporal multiplex network</a:t>
            </a:r>
            <a:r>
              <a:rPr lang="zh-CN" altLang="en-US" dirty="0"/>
              <a:t>）</a:t>
            </a:r>
          </a:p>
        </p:txBody>
      </p:sp>
    </p:spTree>
    <p:extLst>
      <p:ext uri="{BB962C8B-B14F-4D97-AF65-F5344CB8AC3E}">
        <p14:creationId xmlns:p14="http://schemas.microsoft.com/office/powerpoint/2010/main" val="740917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网络结构</a:t>
            </a:r>
            <a:endParaRPr lang="en-US" altLang="zh-CN" sz="1600" dirty="0">
              <a:solidFill>
                <a:schemeClr val="accent1"/>
              </a:solidFill>
              <a:latin typeface="+mn-lt"/>
              <a:ea typeface="+mn-ea"/>
              <a:cs typeface="+mn-ea"/>
              <a:sym typeface="+mn-lt"/>
            </a:endParaRPr>
          </a:p>
        </p:txBody>
      </p:sp>
      <p:cxnSp>
        <p:nvCxnSpPr>
          <p:cNvPr id="13" name="直接连接符 12"/>
          <p:cNvCxnSpPr>
            <a:cxnSpLocks/>
          </p:cNvCxnSpPr>
          <p:nvPr/>
        </p:nvCxnSpPr>
        <p:spPr>
          <a:xfrm>
            <a:off x="1032788" y="522218"/>
            <a:ext cx="7534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01</a:t>
            </a:r>
            <a:endParaRPr lang="zh-CN" altLang="en-US" sz="1200" dirty="0">
              <a:solidFill>
                <a:schemeClr val="bg1"/>
              </a:solidFill>
              <a:latin typeface="+mn-lt"/>
              <a:ea typeface="+mn-ea"/>
              <a:cs typeface="+mn-ea"/>
              <a:sym typeface="+mn-lt"/>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33090" y="103426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cs typeface="+mn-ea"/>
                <a:sym typeface="+mn-lt"/>
              </a:rPr>
              <a:t>共现网络</a:t>
            </a:r>
            <a:endParaRPr lang="en-US" altLang="zh-CN" sz="1200" dirty="0">
              <a:solidFill>
                <a:schemeClr val="accent1"/>
              </a:solidFill>
              <a:cs typeface="+mn-ea"/>
              <a:sym typeface="+mn-lt"/>
            </a:endParaRPr>
          </a:p>
        </p:txBody>
      </p:sp>
      <p:grpSp>
        <p:nvGrpSpPr>
          <p:cNvPr id="3" name="组合 2">
            <a:extLst>
              <a:ext uri="{FF2B5EF4-FFF2-40B4-BE49-F238E27FC236}">
                <a16:creationId xmlns:a16="http://schemas.microsoft.com/office/drawing/2014/main" id="{8A675318-698E-4510-A943-6953BF5CD4C7}"/>
              </a:ext>
            </a:extLst>
          </p:cNvPr>
          <p:cNvGrpSpPr/>
          <p:nvPr/>
        </p:nvGrpSpPr>
        <p:grpSpPr>
          <a:xfrm>
            <a:off x="711891" y="915372"/>
            <a:ext cx="1228023" cy="514780"/>
            <a:chOff x="420024" y="1306406"/>
            <a:chExt cx="1228023" cy="514780"/>
          </a:xfrm>
        </p:grpSpPr>
        <p:grpSp>
          <p:nvGrpSpPr>
            <p:cNvPr id="37" name="组合 36"/>
            <p:cNvGrpSpPr/>
            <p:nvPr/>
          </p:nvGrpSpPr>
          <p:grpSpPr>
            <a:xfrm>
              <a:off x="420024" y="1306406"/>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cs typeface="+mn-ea"/>
                    <a:sym typeface="+mn-lt"/>
                  </a:rPr>
                  <a:t>2</a:t>
                </a:r>
                <a:endParaRPr lang="zh-CN" altLang="en-US" sz="1050" dirty="0">
                  <a:solidFill>
                    <a:prstClr val="white"/>
                  </a:solidFill>
                  <a:cs typeface="+mn-ea"/>
                  <a:sym typeface="+mn-lt"/>
                </a:endParaRPr>
              </a:p>
            </p:txBody>
          </p:sp>
        </p:grpSp>
        <p:cxnSp>
          <p:nvCxnSpPr>
            <p:cNvPr id="42" name="直接连接符 41"/>
            <p:cNvCxnSpPr>
              <a:cxnSpLocks/>
            </p:cNvCxnSpPr>
            <p:nvPr/>
          </p:nvCxnSpPr>
          <p:spPr>
            <a:xfrm>
              <a:off x="1051253" y="1673955"/>
              <a:ext cx="596794"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420024" y="1558235"/>
            <a:ext cx="4322097" cy="3566810"/>
          </a:xfrm>
          <a:prstGeom prst="rect">
            <a:avLst/>
          </a:prstGeom>
        </p:spPr>
        <p:txBody>
          <a:bodyPr wrap="square">
            <a:spAutoFit/>
          </a:bodyPr>
          <a:lstStyle/>
          <a:p>
            <a:pPr>
              <a:lnSpc>
                <a:spcPct val="125000"/>
              </a:lnSpc>
            </a:pPr>
            <a:r>
              <a:rPr lang="zh-CN" altLang="en-US" sz="1400" dirty="0">
                <a:solidFill>
                  <a:schemeClr val="tx1">
                    <a:lumMod val="65000"/>
                    <a:lumOff val="35000"/>
                  </a:schemeClr>
                </a:solidFill>
                <a:cs typeface="+mn-ea"/>
                <a:sym typeface="+mn-lt"/>
              </a:rPr>
              <a:t> （</a:t>
            </a:r>
            <a:r>
              <a:rPr lang="en-US" altLang="zh-CN" sz="1400" dirty="0">
                <a:solidFill>
                  <a:schemeClr val="tx1">
                    <a:lumMod val="65000"/>
                    <a:lumOff val="35000"/>
                  </a:schemeClr>
                </a:solidFill>
                <a:cs typeface="+mn-ea"/>
                <a:sym typeface="+mn-lt"/>
              </a:rPr>
              <a:t>1</a:t>
            </a:r>
            <a:r>
              <a:rPr lang="zh-CN" altLang="en-US" sz="1400" dirty="0">
                <a:solidFill>
                  <a:schemeClr val="tx1">
                    <a:lumMod val="65000"/>
                    <a:lumOff val="35000"/>
                  </a:schemeClr>
                </a:solidFill>
                <a:cs typeface="+mn-ea"/>
                <a:sym typeface="+mn-lt"/>
              </a:rPr>
              <a:t>）共现形式可以通过</a:t>
            </a:r>
            <a:r>
              <a:rPr lang="zh-CN" altLang="en-US" sz="1400" dirty="0">
                <a:solidFill>
                  <a:srgbClr val="FF0000"/>
                </a:solidFill>
                <a:cs typeface="+mn-ea"/>
                <a:sym typeface="+mn-lt"/>
              </a:rPr>
              <a:t>二分网络及其单模投影</a:t>
            </a:r>
            <a:r>
              <a:rPr lang="zh-CN" altLang="en-US" sz="1400" dirty="0">
                <a:solidFill>
                  <a:schemeClr val="tx1">
                    <a:lumMod val="65000"/>
                    <a:lumOff val="35000"/>
                  </a:schemeClr>
                </a:solidFill>
                <a:cs typeface="+mn-ea"/>
                <a:sym typeface="+mn-lt"/>
              </a:rPr>
              <a:t>来表示。</a:t>
            </a:r>
            <a:r>
              <a:rPr lang="zh-CN" altLang="en-US" sz="1400" dirty="0">
                <a:solidFill>
                  <a:srgbClr val="FF0000"/>
                </a:solidFill>
                <a:cs typeface="+mn-ea"/>
                <a:sym typeface="+mn-lt"/>
              </a:rPr>
              <a:t>共现网络可以揭示从节点的内在属性来看不明显和不可预测的高阶属性</a:t>
            </a:r>
            <a:r>
              <a:rPr lang="zh-CN" altLang="en-US" sz="1400" dirty="0">
                <a:solidFill>
                  <a:schemeClr val="tx1">
                    <a:lumMod val="65000"/>
                    <a:lumOff val="35000"/>
                  </a:schemeClr>
                </a:solidFill>
                <a:cs typeface="+mn-ea"/>
                <a:sym typeface="+mn-lt"/>
              </a:rPr>
              <a:t>。（即不易被识别出来的资产组合可能会对冲击传播产生重要影响。）</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a:t>
            </a:r>
            <a:r>
              <a:rPr lang="en-US" altLang="zh-CN" sz="1400" dirty="0">
                <a:solidFill>
                  <a:schemeClr val="tx1">
                    <a:lumMod val="65000"/>
                    <a:lumOff val="35000"/>
                  </a:schemeClr>
                </a:solidFill>
                <a:cs typeface="+mn-ea"/>
                <a:sym typeface="+mn-lt"/>
              </a:rPr>
              <a:t>2</a:t>
            </a:r>
            <a:r>
              <a:rPr lang="zh-CN" altLang="en-US" sz="1400" dirty="0">
                <a:solidFill>
                  <a:schemeClr val="tx1">
                    <a:lumMod val="65000"/>
                    <a:lumOff val="35000"/>
                  </a:schemeClr>
                </a:solidFill>
                <a:cs typeface="+mn-ea"/>
                <a:sym typeface="+mn-lt"/>
              </a:rPr>
              <a:t>）共现网络的复杂性：</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①网络中存在大量的间接联系；</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②一个悬而未决的问题是对所构建网络中选择嵌入几何的理论论证</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③所有节点之间的整体相关性掩盖了网络表征所要描绘的真正的二元依赖关系</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④维数灾难</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p:txBody>
      </p:sp>
      <p:pic>
        <p:nvPicPr>
          <p:cNvPr id="6" name="图片 5">
            <a:extLst>
              <a:ext uri="{FF2B5EF4-FFF2-40B4-BE49-F238E27FC236}">
                <a16:creationId xmlns:a16="http://schemas.microsoft.com/office/drawing/2014/main" id="{96745D39-EC14-4580-84A7-946CDF507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0649" y="1765363"/>
            <a:ext cx="3783327" cy="2608595"/>
          </a:xfrm>
          <a:prstGeom prst="rect">
            <a:avLst/>
          </a:prstGeom>
        </p:spPr>
      </p:pic>
      <p:sp>
        <p:nvSpPr>
          <p:cNvPr id="2" name="文本框 1">
            <a:extLst>
              <a:ext uri="{FF2B5EF4-FFF2-40B4-BE49-F238E27FC236}">
                <a16:creationId xmlns:a16="http://schemas.microsoft.com/office/drawing/2014/main" id="{529173D2-CBD6-4B10-B24E-D7553C60CCFB}"/>
              </a:ext>
            </a:extLst>
          </p:cNvPr>
          <p:cNvSpPr txBox="1"/>
          <p:nvPr/>
        </p:nvSpPr>
        <p:spPr>
          <a:xfrm>
            <a:off x="3351914" y="264444"/>
            <a:ext cx="5645889" cy="923330"/>
          </a:xfrm>
          <a:prstGeom prst="rect">
            <a:avLst/>
          </a:prstGeom>
          <a:noFill/>
        </p:spPr>
        <p:txBody>
          <a:bodyPr wrap="square" rtlCol="0">
            <a:spAutoFit/>
          </a:bodyPr>
          <a:lstStyle/>
          <a:p>
            <a:r>
              <a:rPr lang="zh-CN" altLang="en-US" dirty="0"/>
              <a:t>只包含一种类型的节点</a:t>
            </a:r>
            <a:r>
              <a:rPr lang="en-US" altLang="zh-CN" dirty="0"/>
              <a:t>(</a:t>
            </a:r>
            <a:r>
              <a:rPr lang="zh-CN" altLang="en-US" dirty="0"/>
              <a:t>如 </a:t>
            </a:r>
            <a:r>
              <a:rPr lang="en-US" altLang="zh-CN" dirty="0"/>
              <a:t>A </a:t>
            </a:r>
            <a:r>
              <a:rPr lang="zh-CN" altLang="en-US" dirty="0"/>
              <a:t>类节点</a:t>
            </a:r>
            <a:r>
              <a:rPr lang="en-US" altLang="zh-CN" dirty="0"/>
              <a:t>) </a:t>
            </a:r>
            <a:r>
              <a:rPr lang="zh-CN" altLang="en-US" dirty="0"/>
              <a:t>，当两个同类节点所共同连接另一类节点（如</a:t>
            </a:r>
            <a:r>
              <a:rPr lang="en-US" altLang="zh-CN" dirty="0"/>
              <a:t>B</a:t>
            </a:r>
            <a:r>
              <a:rPr lang="zh-CN" altLang="en-US" dirty="0"/>
              <a:t>类节点）的数量不为零时，这两个同类节点相连，并且连边的权值正比于其共同连接的另一类节点的数量（例如，两个董事的连边权值代表他们同时所在的公司的数量）。</a:t>
            </a:r>
          </a:p>
        </p:txBody>
      </p:sp>
      <p:cxnSp>
        <p:nvCxnSpPr>
          <p:cNvPr id="5" name="直接箭头连接符 4">
            <a:extLst>
              <a:ext uri="{FF2B5EF4-FFF2-40B4-BE49-F238E27FC236}">
                <a16:creationId xmlns:a16="http://schemas.microsoft.com/office/drawing/2014/main" id="{247E6692-F93C-4181-9C76-268CDEC9F9C3}"/>
              </a:ext>
            </a:extLst>
          </p:cNvPr>
          <p:cNvCxnSpPr/>
          <p:nvPr/>
        </p:nvCxnSpPr>
        <p:spPr>
          <a:xfrm flipH="1">
            <a:off x="3453102" y="1121285"/>
            <a:ext cx="350875" cy="507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3F00583-37C1-4ED4-880D-D21ED8DD00E1}"/>
              </a:ext>
            </a:extLst>
          </p:cNvPr>
          <p:cNvSpPr txBox="1"/>
          <p:nvPr/>
        </p:nvSpPr>
        <p:spPr>
          <a:xfrm>
            <a:off x="3803977" y="4720856"/>
            <a:ext cx="2618088" cy="307777"/>
          </a:xfrm>
          <a:prstGeom prst="rect">
            <a:avLst/>
          </a:prstGeom>
          <a:noFill/>
        </p:spPr>
        <p:txBody>
          <a:bodyPr wrap="square" rtlCol="0">
            <a:spAutoFit/>
          </a:bodyPr>
          <a:lstStyle/>
          <a:p>
            <a:r>
              <a:rPr lang="zh-CN" altLang="en-US" sz="1400" b="1" dirty="0">
                <a:solidFill>
                  <a:srgbClr val="FF0000"/>
                </a:solidFill>
              </a:rPr>
              <a:t>补充：随机矩阵理论</a:t>
            </a:r>
          </a:p>
        </p:txBody>
      </p:sp>
    </p:spTree>
    <p:extLst>
      <p:ext uri="{BB962C8B-B14F-4D97-AF65-F5344CB8AC3E}">
        <p14:creationId xmlns:p14="http://schemas.microsoft.com/office/powerpoint/2010/main" val="3038918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1"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par>
                                <p:cTn id="29" presetID="2" presetClass="exit" presetSubtype="4" fill="hold" nodeType="with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ppt_x"/>
                                          </p:val>
                                        </p:tav>
                                      </p:tavLst>
                                    </p:anim>
                                    <p:anim calcmode="lin" valueType="num">
                                      <p:cBhvr additive="base">
                                        <p:cTn id="31" dur="500"/>
                                        <p:tgtEl>
                                          <p:spTgt spid="5"/>
                                        </p:tgtEl>
                                        <p:attrNameLst>
                                          <p:attrName>ppt_y</p:attrName>
                                        </p:attrNameLst>
                                      </p:cBhvr>
                                      <p:tavLst>
                                        <p:tav tm="0">
                                          <p:val>
                                            <p:strVal val="ppt_y"/>
                                          </p:val>
                                        </p:tav>
                                        <p:tav tm="100000">
                                          <p:val>
                                            <p:strVal val="1+ppt_h/2"/>
                                          </p:val>
                                        </p:tav>
                                      </p:tavLst>
                                    </p:anim>
                                    <p:set>
                                      <p:cBhvr>
                                        <p:cTn id="3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6" grpId="0"/>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网络结构</a:t>
            </a:r>
            <a:endParaRPr lang="en-US" altLang="zh-CN" sz="1600" dirty="0">
              <a:solidFill>
                <a:schemeClr val="accent1"/>
              </a:solidFill>
              <a:latin typeface="+mn-lt"/>
              <a:ea typeface="+mn-ea"/>
              <a:cs typeface="+mn-ea"/>
              <a:sym typeface="+mn-lt"/>
            </a:endParaRPr>
          </a:p>
        </p:txBody>
      </p:sp>
      <p:cxnSp>
        <p:nvCxnSpPr>
          <p:cNvPr id="13" name="直接连接符 12"/>
          <p:cNvCxnSpPr>
            <a:cxnSpLocks/>
          </p:cNvCxnSpPr>
          <p:nvPr/>
        </p:nvCxnSpPr>
        <p:spPr>
          <a:xfrm>
            <a:off x="1032788" y="522218"/>
            <a:ext cx="7534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01</a:t>
            </a:r>
            <a:endParaRPr lang="zh-CN" altLang="en-US" sz="1200" dirty="0">
              <a:solidFill>
                <a:schemeClr val="bg1"/>
              </a:solidFill>
              <a:latin typeface="+mn-lt"/>
              <a:ea typeface="+mn-ea"/>
              <a:cs typeface="+mn-ea"/>
              <a:sym typeface="+mn-lt"/>
            </a:endParaRPr>
          </a:p>
        </p:txBody>
      </p:sp>
      <p:pic>
        <p:nvPicPr>
          <p:cNvPr id="4" name="图片 3">
            <a:extLst>
              <a:ext uri="{FF2B5EF4-FFF2-40B4-BE49-F238E27FC236}">
                <a16:creationId xmlns:a16="http://schemas.microsoft.com/office/drawing/2014/main" id="{B96435E6-B322-4599-933E-C82C71156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6791" y="642668"/>
            <a:ext cx="6182588" cy="3858163"/>
          </a:xfrm>
          <a:prstGeom prst="rect">
            <a:avLst/>
          </a:prstGeom>
        </p:spPr>
      </p:pic>
      <p:sp>
        <p:nvSpPr>
          <p:cNvPr id="5" name="文本框 4">
            <a:extLst>
              <a:ext uri="{FF2B5EF4-FFF2-40B4-BE49-F238E27FC236}">
                <a16:creationId xmlns:a16="http://schemas.microsoft.com/office/drawing/2014/main" id="{50D35C01-0ED5-43B8-A491-E8D888C12DBD}"/>
              </a:ext>
            </a:extLst>
          </p:cNvPr>
          <p:cNvSpPr txBox="1"/>
          <p:nvPr/>
        </p:nvSpPr>
        <p:spPr>
          <a:xfrm>
            <a:off x="3291823" y="4658978"/>
            <a:ext cx="5118529" cy="300082"/>
          </a:xfrm>
          <a:prstGeom prst="rect">
            <a:avLst/>
          </a:prstGeom>
          <a:noFill/>
        </p:spPr>
        <p:txBody>
          <a:bodyPr wrap="square" rtlCol="0">
            <a:spAutoFit/>
          </a:bodyPr>
          <a:lstStyle/>
          <a:p>
            <a:pPr algn="ctr"/>
            <a:r>
              <a:rPr lang="zh-CN" altLang="en-US" dirty="0"/>
              <a:t>多元时间序列中基于相关性的网络</a:t>
            </a:r>
          </a:p>
        </p:txBody>
      </p:sp>
      <p:sp>
        <p:nvSpPr>
          <p:cNvPr id="2" name="文本框 1">
            <a:extLst>
              <a:ext uri="{FF2B5EF4-FFF2-40B4-BE49-F238E27FC236}">
                <a16:creationId xmlns:a16="http://schemas.microsoft.com/office/drawing/2014/main" id="{CA9B4A1F-6D4C-4E5B-9E7C-50F2200AEA36}"/>
              </a:ext>
            </a:extLst>
          </p:cNvPr>
          <p:cNvSpPr txBox="1"/>
          <p:nvPr/>
        </p:nvSpPr>
        <p:spPr>
          <a:xfrm>
            <a:off x="313847" y="3120115"/>
            <a:ext cx="1978516" cy="715581"/>
          </a:xfrm>
          <a:prstGeom prst="rect">
            <a:avLst/>
          </a:prstGeom>
          <a:noFill/>
        </p:spPr>
        <p:txBody>
          <a:bodyPr wrap="square" rtlCol="0">
            <a:spAutoFit/>
          </a:bodyPr>
          <a:lstStyle/>
          <a:p>
            <a:r>
              <a:rPr lang="zh-CN" altLang="en-US" dirty="0"/>
              <a:t>红线：</a:t>
            </a:r>
            <a:endParaRPr lang="en-US" altLang="zh-CN" dirty="0"/>
          </a:p>
          <a:p>
            <a:endParaRPr lang="en-US" altLang="zh-CN" dirty="0"/>
          </a:p>
          <a:p>
            <a:r>
              <a:rPr lang="en-US" altLang="zh-CN" dirty="0"/>
              <a:t>Marchenko-</a:t>
            </a:r>
            <a:r>
              <a:rPr lang="en-US" altLang="zh-CN" dirty="0" err="1"/>
              <a:t>Pastur</a:t>
            </a:r>
            <a:r>
              <a:rPr lang="zh-CN" altLang="en-US" dirty="0"/>
              <a:t>密度</a:t>
            </a:r>
          </a:p>
        </p:txBody>
      </p:sp>
      <p:sp>
        <p:nvSpPr>
          <p:cNvPr id="3" name="文本框 2">
            <a:extLst>
              <a:ext uri="{FF2B5EF4-FFF2-40B4-BE49-F238E27FC236}">
                <a16:creationId xmlns:a16="http://schemas.microsoft.com/office/drawing/2014/main" id="{AFEBE268-AFCB-4062-8FF7-C45B70E5FE26}"/>
              </a:ext>
            </a:extLst>
          </p:cNvPr>
          <p:cNvSpPr txBox="1"/>
          <p:nvPr/>
        </p:nvSpPr>
        <p:spPr>
          <a:xfrm>
            <a:off x="271167" y="1041990"/>
            <a:ext cx="1946767" cy="1366721"/>
          </a:xfrm>
          <a:prstGeom prst="rect">
            <a:avLst/>
          </a:prstGeom>
          <a:noFill/>
        </p:spPr>
        <p:txBody>
          <a:bodyPr wrap="square" rtlCol="0">
            <a:spAutoFit/>
          </a:bodyPr>
          <a:lstStyle/>
          <a:p>
            <a:pPr>
              <a:lnSpc>
                <a:spcPct val="125000"/>
              </a:lnSpc>
            </a:pPr>
            <a:r>
              <a:rPr lang="en-US" altLang="zh-CN" dirty="0"/>
              <a:t>c</a:t>
            </a:r>
            <a:r>
              <a:rPr lang="zh-CN" altLang="en-US" dirty="0"/>
              <a:t>和</a:t>
            </a:r>
            <a:r>
              <a:rPr lang="en-US" altLang="zh-CN" dirty="0"/>
              <a:t>e</a:t>
            </a:r>
            <a:r>
              <a:rPr lang="zh-CN" altLang="en-US" dirty="0"/>
              <a:t>中的网络是从标准普尔</a:t>
            </a:r>
            <a:r>
              <a:rPr lang="en-US" altLang="zh-CN" dirty="0"/>
              <a:t>500</a:t>
            </a:r>
            <a:r>
              <a:rPr lang="zh-CN" altLang="en-US" dirty="0"/>
              <a:t>市场股票的时间序列获得的，不同的颜色代表股票所属的不同部门。</a:t>
            </a:r>
          </a:p>
        </p:txBody>
      </p:sp>
    </p:spTree>
    <p:extLst>
      <p:ext uri="{BB962C8B-B14F-4D97-AF65-F5344CB8AC3E}">
        <p14:creationId xmlns:p14="http://schemas.microsoft.com/office/powerpoint/2010/main" val="303081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网络结构</a:t>
            </a:r>
            <a:endParaRPr lang="en-US" altLang="zh-CN" sz="1600" dirty="0">
              <a:solidFill>
                <a:schemeClr val="accent1"/>
              </a:solidFill>
              <a:latin typeface="+mn-lt"/>
              <a:ea typeface="+mn-ea"/>
              <a:cs typeface="+mn-ea"/>
              <a:sym typeface="+mn-lt"/>
            </a:endParaRPr>
          </a:p>
        </p:txBody>
      </p:sp>
      <p:cxnSp>
        <p:nvCxnSpPr>
          <p:cNvPr id="13" name="直接连接符 12"/>
          <p:cNvCxnSpPr>
            <a:cxnSpLocks/>
          </p:cNvCxnSpPr>
          <p:nvPr/>
        </p:nvCxnSpPr>
        <p:spPr>
          <a:xfrm>
            <a:off x="1032788" y="522218"/>
            <a:ext cx="75348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01</a:t>
            </a:r>
            <a:endParaRPr lang="zh-CN" altLang="en-US" sz="1200" dirty="0">
              <a:solidFill>
                <a:schemeClr val="bg1"/>
              </a:solidFill>
              <a:latin typeface="+mn-lt"/>
              <a:ea typeface="+mn-ea"/>
              <a:cs typeface="+mn-ea"/>
              <a:sym typeface="+mn-lt"/>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33090" y="103426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cs typeface="+mn-ea"/>
                <a:sym typeface="+mn-lt"/>
              </a:rPr>
              <a:t>多层网络和高阶网络</a:t>
            </a:r>
            <a:endParaRPr lang="en-US" altLang="zh-CN" sz="1200" dirty="0">
              <a:solidFill>
                <a:schemeClr val="accent1"/>
              </a:solidFill>
              <a:cs typeface="+mn-ea"/>
              <a:sym typeface="+mn-lt"/>
            </a:endParaRPr>
          </a:p>
        </p:txBody>
      </p:sp>
      <p:grpSp>
        <p:nvGrpSpPr>
          <p:cNvPr id="3" name="组合 2">
            <a:extLst>
              <a:ext uri="{FF2B5EF4-FFF2-40B4-BE49-F238E27FC236}">
                <a16:creationId xmlns:a16="http://schemas.microsoft.com/office/drawing/2014/main" id="{8A675318-698E-4510-A943-6953BF5CD4C7}"/>
              </a:ext>
            </a:extLst>
          </p:cNvPr>
          <p:cNvGrpSpPr/>
          <p:nvPr/>
        </p:nvGrpSpPr>
        <p:grpSpPr>
          <a:xfrm>
            <a:off x="711891" y="915372"/>
            <a:ext cx="1967514" cy="514780"/>
            <a:chOff x="420024" y="1306406"/>
            <a:chExt cx="1967514" cy="514780"/>
          </a:xfrm>
        </p:grpSpPr>
        <p:grpSp>
          <p:nvGrpSpPr>
            <p:cNvPr id="37" name="组合 36"/>
            <p:cNvGrpSpPr/>
            <p:nvPr/>
          </p:nvGrpSpPr>
          <p:grpSpPr>
            <a:xfrm>
              <a:off x="420024" y="1306406"/>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prstClr val="white"/>
                    </a:solidFill>
                    <a:cs typeface="+mn-ea"/>
                    <a:sym typeface="+mn-lt"/>
                  </a:rPr>
                  <a:t>3</a:t>
                </a:r>
                <a:endParaRPr lang="zh-CN" altLang="en-US" sz="1050" dirty="0">
                  <a:solidFill>
                    <a:prstClr val="white"/>
                  </a:solidFill>
                  <a:cs typeface="+mn-ea"/>
                  <a:sym typeface="+mn-lt"/>
                </a:endParaRPr>
              </a:p>
            </p:txBody>
          </p:sp>
        </p:grpSp>
        <p:cxnSp>
          <p:nvCxnSpPr>
            <p:cNvPr id="42" name="直接连接符 41"/>
            <p:cNvCxnSpPr>
              <a:cxnSpLocks/>
            </p:cNvCxnSpPr>
            <p:nvPr/>
          </p:nvCxnSpPr>
          <p:spPr>
            <a:xfrm>
              <a:off x="1051253" y="1673955"/>
              <a:ext cx="133628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6" name="矩形 35"/>
          <p:cNvSpPr/>
          <p:nvPr/>
        </p:nvSpPr>
        <p:spPr>
          <a:xfrm>
            <a:off x="420024" y="1558235"/>
            <a:ext cx="8351836" cy="1952458"/>
          </a:xfrm>
          <a:prstGeom prst="rect">
            <a:avLst/>
          </a:prstGeom>
        </p:spPr>
        <p:txBody>
          <a:bodyPr wrap="square">
            <a:spAutoFit/>
          </a:bodyPr>
          <a:lstStyle/>
          <a:p>
            <a:pPr>
              <a:lnSpc>
                <a:spcPct val="125000"/>
              </a:lnSpc>
            </a:pPr>
            <a:r>
              <a:rPr lang="zh-CN" altLang="en-US" sz="1400" dirty="0">
                <a:solidFill>
                  <a:schemeClr val="tx1">
                    <a:lumMod val="65000"/>
                    <a:lumOff val="35000"/>
                  </a:schemeClr>
                </a:solidFill>
                <a:cs typeface="+mn-ea"/>
                <a:sym typeface="+mn-lt"/>
              </a:rPr>
              <a:t>成对的金融实体可以通过多种类型的关系连接起来，每一种关系都捕获一种不同的交互“层”。</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与简单的单层网络相比，</a:t>
            </a:r>
            <a:r>
              <a:rPr lang="zh-CN" altLang="en-US" sz="1400" dirty="0">
                <a:solidFill>
                  <a:srgbClr val="FF0000"/>
                </a:solidFill>
                <a:cs typeface="+mn-ea"/>
                <a:sym typeface="+mn-lt"/>
              </a:rPr>
              <a:t>多层网络上的动力学过程（如金融传染）可以产生更丰富的现象。</a:t>
            </a:r>
            <a:endParaRPr lang="en-US" altLang="zh-CN" sz="1400" dirty="0">
              <a:solidFill>
                <a:schemeClr val="tx1">
                  <a:lumMod val="65000"/>
                  <a:lumOff val="35000"/>
                </a:schemeClr>
              </a:solidFill>
              <a:cs typeface="+mn-ea"/>
              <a:sym typeface="+mn-lt"/>
            </a:endParaRPr>
          </a:p>
          <a:p>
            <a:pPr>
              <a:lnSpc>
                <a:spcPct val="125000"/>
              </a:lnSpc>
            </a:pP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另一个富有成果的调查领域是</a:t>
            </a:r>
            <a:r>
              <a:rPr lang="zh-CN" altLang="en-US" sz="1400" dirty="0">
                <a:solidFill>
                  <a:srgbClr val="FF0000"/>
                </a:solidFill>
                <a:cs typeface="+mn-ea"/>
                <a:sym typeface="+mn-lt"/>
              </a:rPr>
              <a:t>衍生品市场所隐含的网络</a:t>
            </a:r>
            <a:r>
              <a:rPr lang="zh-CN" altLang="en-US" sz="1400" dirty="0">
                <a:solidFill>
                  <a:schemeClr val="tx1">
                    <a:lumMod val="65000"/>
                    <a:lumOff val="35000"/>
                  </a:schemeClr>
                </a:solidFill>
                <a:cs typeface="+mn-ea"/>
                <a:sym typeface="+mn-lt"/>
              </a:rPr>
              <a:t>。早期的研究都集中在</a:t>
            </a:r>
            <a:r>
              <a:rPr lang="zh-CN" altLang="en-US" sz="1400" dirty="0">
                <a:solidFill>
                  <a:srgbClr val="FF0000"/>
                </a:solidFill>
                <a:cs typeface="+mn-ea"/>
                <a:sym typeface="+mn-lt"/>
              </a:rPr>
              <a:t>信用违约互换（</a:t>
            </a:r>
            <a:r>
              <a:rPr lang="en-US" altLang="zh-CN" sz="1400" dirty="0">
                <a:solidFill>
                  <a:srgbClr val="FF0000"/>
                </a:solidFill>
                <a:cs typeface="+mn-ea"/>
                <a:sym typeface="+mn-lt"/>
              </a:rPr>
              <a:t>CDSs</a:t>
            </a:r>
            <a:r>
              <a:rPr lang="zh-CN" altLang="en-US" sz="1400" dirty="0">
                <a:solidFill>
                  <a:srgbClr val="FF0000"/>
                </a:solidFill>
                <a:cs typeface="+mn-ea"/>
                <a:sym typeface="+mn-lt"/>
              </a:rPr>
              <a:t>）</a:t>
            </a:r>
            <a:r>
              <a:rPr lang="zh-CN" altLang="en-US" sz="1400" dirty="0">
                <a:solidFill>
                  <a:schemeClr val="tx1">
                    <a:lumMod val="65000"/>
                    <a:lumOff val="35000"/>
                  </a:schemeClr>
                </a:solidFill>
                <a:cs typeface="+mn-ea"/>
                <a:sym typeface="+mn-lt"/>
              </a:rPr>
              <a:t>上，信用违约互换允许机构对冲其风险，并为不同市场参与者的金融风险提供市场估值。</a:t>
            </a:r>
            <a:r>
              <a:rPr lang="zh-CN" altLang="en-US" sz="1400" dirty="0">
                <a:solidFill>
                  <a:srgbClr val="FF0000"/>
                </a:solidFill>
                <a:cs typeface="+mn-ea"/>
                <a:sym typeface="+mn-lt"/>
              </a:rPr>
              <a:t>当信用违约互换保险公司自身承担了太多风险时，这种传染会在信用违约互换市场上蔓延</a:t>
            </a:r>
            <a:r>
              <a:rPr lang="zh-CN" altLang="en-US" sz="1400" dirty="0">
                <a:solidFill>
                  <a:schemeClr val="tx1">
                    <a:lumMod val="65000"/>
                    <a:lumOff val="35000"/>
                  </a:schemeClr>
                </a:solidFill>
                <a:cs typeface="+mn-ea"/>
                <a:sym typeface="+mn-lt"/>
              </a:rPr>
              <a:t>。在某些情况下，信用违约互换合同的存在可能导致无法确定哪些机构违约，在计算中也无法消除这种模糊性。</a:t>
            </a:r>
            <a:endParaRPr lang="en-US" altLang="zh-CN" sz="1400"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535808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left)">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n-lt"/>
                <a:ea typeface="+mn-ea"/>
                <a:cs typeface="+mn-ea"/>
                <a:sym typeface="+mn-lt"/>
              </a:rPr>
              <a:t>金融网络动力学</a:t>
            </a:r>
          </a:p>
        </p:txBody>
      </p:sp>
      <p:cxnSp>
        <p:nvCxnSpPr>
          <p:cNvPr id="13" name="直接连接符 12"/>
          <p:cNvCxnSpPr>
            <a:cxnSpLocks/>
          </p:cNvCxnSpPr>
          <p:nvPr/>
        </p:nvCxnSpPr>
        <p:spPr>
          <a:xfrm>
            <a:off x="1032788" y="522218"/>
            <a:ext cx="13745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4345064" y="183664"/>
            <a:ext cx="4486940" cy="408970"/>
          </a:xfrm>
          <a:prstGeom prst="rect">
            <a:avLst/>
          </a:prstGeom>
          <a:solidFill>
            <a:schemeClr val="accent4">
              <a:lumMod val="20000"/>
              <a:lumOff val="80000"/>
              <a:alpha val="69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文本框 5"/>
          <p:cNvSpPr txBox="1">
            <a:spLocks noChangeArrowheads="1"/>
          </p:cNvSpPr>
          <p:nvPr/>
        </p:nvSpPr>
        <p:spPr bwMode="auto">
          <a:xfrm>
            <a:off x="4538291" y="172746"/>
            <a:ext cx="40703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800" dirty="0">
                <a:solidFill>
                  <a:srgbClr val="2E4864"/>
                </a:solidFill>
                <a:latin typeface="+mn-lt"/>
                <a:ea typeface="+mn-ea"/>
                <a:cs typeface="+mn-ea"/>
                <a:sym typeface="+mn-lt"/>
              </a:rPr>
              <a:t>1.</a:t>
            </a:r>
            <a:r>
              <a:rPr lang="zh-CN" altLang="en-US" sz="1800" dirty="0">
                <a:solidFill>
                  <a:srgbClr val="2E4864"/>
                </a:solidFill>
                <a:latin typeface="+mn-lt"/>
                <a:ea typeface="+mn-ea"/>
                <a:cs typeface="+mn-ea"/>
                <a:sym typeface="+mn-lt"/>
              </a:rPr>
              <a:t>通过偿付渠道和流动性渠道直接传染</a:t>
            </a:r>
          </a:p>
        </p:txBody>
      </p:sp>
      <p:sp>
        <p:nvSpPr>
          <p:cNvPr id="31" name="文本框 30"/>
          <p:cNvSpPr txBox="1"/>
          <p:nvPr/>
        </p:nvSpPr>
        <p:spPr>
          <a:xfrm>
            <a:off x="379835" y="677162"/>
            <a:ext cx="8316913" cy="1683153"/>
          </a:xfrm>
          <a:prstGeom prst="rect">
            <a:avLst/>
          </a:prstGeom>
          <a:noFill/>
        </p:spPr>
        <p:txBody>
          <a:bodyPr wrap="square" rtlCol="0">
            <a:spAutoFit/>
          </a:bodyPr>
          <a:lstStyle/>
          <a:p>
            <a:pPr>
              <a:lnSpc>
                <a:spcPct val="125000"/>
              </a:lnSpc>
            </a:pPr>
            <a:r>
              <a:rPr lang="zh-CN" altLang="en-US" sz="1400" dirty="0">
                <a:solidFill>
                  <a:schemeClr val="tx1">
                    <a:lumMod val="65000"/>
                    <a:lumOff val="35000"/>
                  </a:schemeClr>
                </a:solidFill>
                <a:cs typeface="+mn-ea"/>
                <a:sym typeface="+mn-lt"/>
              </a:rPr>
              <a:t>        同业资产和负债相当于银行对之间的偿付义务。这种网络的构建只需将</a:t>
            </a:r>
            <a:r>
              <a:rPr lang="zh-CN" altLang="en-US" sz="1400" dirty="0">
                <a:solidFill>
                  <a:srgbClr val="FF0000"/>
                </a:solidFill>
                <a:cs typeface="+mn-ea"/>
                <a:sym typeface="+mn-lt"/>
              </a:rPr>
              <a:t>每个银行作为一个节点</a:t>
            </a:r>
            <a:r>
              <a:rPr lang="zh-CN" altLang="en-US" sz="1400" dirty="0">
                <a:solidFill>
                  <a:schemeClr val="tx1">
                    <a:lumMod val="65000"/>
                    <a:lumOff val="35000"/>
                  </a:schemeClr>
                </a:solidFill>
                <a:cs typeface="+mn-ea"/>
                <a:sym typeface="+mn-lt"/>
              </a:rPr>
              <a:t>，将</a:t>
            </a:r>
            <a:r>
              <a:rPr lang="zh-CN" altLang="en-US" sz="1400" dirty="0">
                <a:solidFill>
                  <a:srgbClr val="FF0000"/>
                </a:solidFill>
                <a:cs typeface="+mn-ea"/>
                <a:sym typeface="+mn-lt"/>
              </a:rPr>
              <a:t>每笔银行间负债（或资产）作为一个连边</a:t>
            </a:r>
            <a:r>
              <a:rPr lang="zh-CN" altLang="en-US" sz="1400" dirty="0">
                <a:solidFill>
                  <a:schemeClr val="tx1">
                    <a:lumMod val="65000"/>
                    <a:lumOff val="35000"/>
                  </a:schemeClr>
                </a:solidFill>
                <a:cs typeface="+mn-ea"/>
                <a:sym typeface="+mn-lt"/>
              </a:rPr>
              <a:t>。这些网络是</a:t>
            </a:r>
            <a:r>
              <a:rPr lang="zh-CN" altLang="en-US" sz="1400" dirty="0">
                <a:solidFill>
                  <a:srgbClr val="FF0000"/>
                </a:solidFill>
                <a:cs typeface="+mn-ea"/>
                <a:sym typeface="+mn-lt"/>
              </a:rPr>
              <a:t>单向</a:t>
            </a:r>
            <a:r>
              <a:rPr lang="zh-CN" altLang="en-US" sz="1400" dirty="0">
                <a:solidFill>
                  <a:schemeClr val="tx1">
                    <a:lumMod val="65000"/>
                    <a:lumOff val="35000"/>
                  </a:schemeClr>
                </a:solidFill>
                <a:cs typeface="+mn-ea"/>
                <a:sym typeface="+mn-lt"/>
              </a:rPr>
              <a:t> （债务不一定是对称的）和</a:t>
            </a:r>
            <a:r>
              <a:rPr lang="zh-CN" altLang="en-US" sz="1400" dirty="0">
                <a:solidFill>
                  <a:srgbClr val="FF0000"/>
                </a:solidFill>
                <a:cs typeface="+mn-ea"/>
                <a:sym typeface="+mn-lt"/>
              </a:rPr>
              <a:t>加权</a:t>
            </a:r>
            <a:r>
              <a:rPr lang="zh-CN" altLang="en-US" sz="1400" dirty="0">
                <a:solidFill>
                  <a:schemeClr val="tx1">
                    <a:lumMod val="65000"/>
                    <a:lumOff val="35000"/>
                  </a:schemeClr>
                </a:solidFill>
                <a:cs typeface="+mn-ea"/>
                <a:sym typeface="+mn-lt"/>
              </a:rPr>
              <a:t>的（通过债务的货币金额），且</a:t>
            </a:r>
            <a:r>
              <a:rPr lang="zh-CN" altLang="en-US" sz="1400" dirty="0">
                <a:solidFill>
                  <a:srgbClr val="FF0000"/>
                </a:solidFill>
                <a:cs typeface="+mn-ea"/>
                <a:sym typeface="+mn-lt"/>
              </a:rPr>
              <a:t>没有环路</a:t>
            </a:r>
            <a:r>
              <a:rPr lang="zh-CN" altLang="en-US" sz="1400" dirty="0">
                <a:solidFill>
                  <a:schemeClr val="tx1">
                    <a:lumMod val="65000"/>
                    <a:lumOff val="35000"/>
                  </a:schemeClr>
                </a:solidFill>
                <a:cs typeface="+mn-ea"/>
                <a:sym typeface="+mn-lt"/>
              </a:rPr>
              <a:t>（银行不对自身支付）</a:t>
            </a:r>
            <a:endParaRPr lang="en-US" altLang="zh-CN" sz="1400" dirty="0">
              <a:solidFill>
                <a:schemeClr val="tx1">
                  <a:lumMod val="65000"/>
                  <a:lumOff val="35000"/>
                </a:schemeClr>
              </a:solidFill>
              <a:cs typeface="+mn-ea"/>
              <a:sym typeface="+mn-lt"/>
            </a:endParaRPr>
          </a:p>
          <a:p>
            <a:pPr>
              <a:lnSpc>
                <a:spcPct val="125000"/>
              </a:lnSpc>
            </a:pPr>
            <a:r>
              <a:rPr lang="zh-CN" altLang="en-US" sz="1400" dirty="0">
                <a:solidFill>
                  <a:schemeClr val="tx1">
                    <a:lumMod val="65000"/>
                    <a:lumOff val="35000"/>
                  </a:schemeClr>
                </a:solidFill>
                <a:cs typeface="+mn-ea"/>
                <a:sym typeface="+mn-lt"/>
              </a:rPr>
              <a:t>      </a:t>
            </a:r>
            <a:endParaRPr lang="en-US" altLang="zh-CN" sz="1400" dirty="0">
              <a:solidFill>
                <a:schemeClr val="tx1">
                  <a:lumMod val="65000"/>
                  <a:lumOff val="35000"/>
                </a:schemeClr>
              </a:solidFill>
              <a:cs typeface="+mn-ea"/>
              <a:sym typeface="+mn-lt"/>
            </a:endParaRPr>
          </a:p>
          <a:p>
            <a:pPr>
              <a:lnSpc>
                <a:spcPct val="125000"/>
              </a:lnSpc>
            </a:pPr>
            <a:r>
              <a:rPr lang="en-US" altLang="zh-CN" sz="1400" dirty="0">
                <a:solidFill>
                  <a:schemeClr val="tx1">
                    <a:lumMod val="65000"/>
                    <a:lumOff val="35000"/>
                  </a:schemeClr>
                </a:solidFill>
                <a:cs typeface="+mn-ea"/>
                <a:sym typeface="+mn-lt"/>
              </a:rPr>
              <a:t>     </a:t>
            </a:r>
            <a:r>
              <a:rPr lang="zh-CN" altLang="en-US" sz="1400" dirty="0">
                <a:solidFill>
                  <a:schemeClr val="tx1">
                    <a:lumMod val="65000"/>
                    <a:lumOff val="35000"/>
                  </a:schemeClr>
                </a:solidFill>
                <a:cs typeface="+mn-ea"/>
                <a:sym typeface="+mn-lt"/>
              </a:rPr>
              <a:t>  ①</a:t>
            </a:r>
            <a:r>
              <a:rPr lang="zh-CN" altLang="en-US" sz="1400" dirty="0">
                <a:solidFill>
                  <a:srgbClr val="FF0000"/>
                </a:solidFill>
                <a:cs typeface="+mn-ea"/>
                <a:sym typeface="+mn-lt"/>
              </a:rPr>
              <a:t>流动性传染（</a:t>
            </a:r>
            <a:r>
              <a:rPr lang="en-US" altLang="zh-CN" sz="1400" dirty="0">
                <a:solidFill>
                  <a:srgbClr val="FF0000"/>
                </a:solidFill>
                <a:cs typeface="+mn-ea"/>
                <a:sym typeface="+mn-lt"/>
              </a:rPr>
              <a:t>liquidity contagion</a:t>
            </a:r>
            <a:r>
              <a:rPr lang="zh-CN" altLang="en-US" sz="1400" dirty="0">
                <a:solidFill>
                  <a:srgbClr val="FF0000"/>
                </a:solidFill>
                <a:cs typeface="+mn-ea"/>
                <a:sym typeface="+mn-lt"/>
              </a:rPr>
              <a:t>）</a:t>
            </a:r>
            <a:r>
              <a:rPr lang="zh-CN" altLang="en-US" sz="1400" dirty="0">
                <a:solidFill>
                  <a:schemeClr val="tx1">
                    <a:lumMod val="65000"/>
                    <a:lumOff val="35000"/>
                  </a:schemeClr>
                </a:solidFill>
                <a:cs typeface="+mn-ea"/>
                <a:sym typeface="+mn-lt"/>
              </a:rPr>
              <a:t>资产负债表中的相关量是同业负债和流动性资产，</a:t>
            </a:r>
            <a:r>
              <a:rPr lang="zh-CN" altLang="en-US" sz="1400" dirty="0">
                <a:solidFill>
                  <a:srgbClr val="FF0000"/>
                </a:solidFill>
                <a:cs typeface="+mn-ea"/>
                <a:sym typeface="+mn-lt"/>
              </a:rPr>
              <a:t>同业负债</a:t>
            </a:r>
            <a:r>
              <a:rPr lang="zh-CN" altLang="en-US" sz="1400" dirty="0">
                <a:solidFill>
                  <a:schemeClr val="tx1">
                    <a:lumMod val="65000"/>
                    <a:lumOff val="35000"/>
                  </a:schemeClr>
                </a:solidFill>
                <a:cs typeface="+mn-ea"/>
                <a:sym typeface="+mn-lt"/>
              </a:rPr>
              <a:t>代表即将交付的付款，</a:t>
            </a:r>
            <a:r>
              <a:rPr lang="zh-CN" altLang="en-US" sz="1400" dirty="0">
                <a:solidFill>
                  <a:srgbClr val="FF0000"/>
                </a:solidFill>
                <a:cs typeface="+mn-ea"/>
                <a:sym typeface="+mn-lt"/>
              </a:rPr>
              <a:t>流动性资产</a:t>
            </a:r>
            <a:r>
              <a:rPr lang="zh-CN" altLang="en-US" sz="1400" dirty="0">
                <a:solidFill>
                  <a:schemeClr val="tx1">
                    <a:lumMod val="65000"/>
                    <a:lumOff val="35000"/>
                  </a:schemeClr>
                </a:solidFill>
                <a:cs typeface="+mn-ea"/>
                <a:sym typeface="+mn-lt"/>
              </a:rPr>
              <a:t>是外部资产的一个子集，由现金或易于转换为现金的资产组成。</a:t>
            </a:r>
            <a:endParaRPr lang="en-US" altLang="zh-CN" sz="1400" dirty="0">
              <a:solidFill>
                <a:schemeClr val="tx1">
                  <a:lumMod val="65000"/>
                  <a:lumOff val="35000"/>
                </a:schemeClr>
              </a:solidFill>
              <a:cs typeface="+mn-ea"/>
              <a:sym typeface="+mn-lt"/>
            </a:endParaRPr>
          </a:p>
        </p:txBody>
      </p:sp>
      <p:sp>
        <p:nvSpPr>
          <p:cNvPr id="11" name="文本框 5">
            <a:extLst>
              <a:ext uri="{FF2B5EF4-FFF2-40B4-BE49-F238E27FC236}">
                <a16:creationId xmlns:a16="http://schemas.microsoft.com/office/drawing/2014/main" id="{D926BCA5-4E9A-4D12-A47D-65FB5EC8C7CF}"/>
              </a:ext>
            </a:extLst>
          </p:cNvPr>
          <p:cNvSpPr txBox="1">
            <a:spLocks noChangeArrowheads="1"/>
          </p:cNvSpPr>
          <p:nvPr/>
        </p:nvSpPr>
        <p:spPr bwMode="auto">
          <a:xfrm>
            <a:off x="420024" y="278417"/>
            <a:ext cx="36420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dirty="0">
                <a:solidFill>
                  <a:schemeClr val="bg1"/>
                </a:solidFill>
                <a:latin typeface="+mn-lt"/>
                <a:ea typeface="+mn-ea"/>
                <a:cs typeface="+mn-ea"/>
                <a:sym typeface="+mn-lt"/>
              </a:rPr>
              <a:t>02</a:t>
            </a:r>
            <a:endParaRPr lang="zh-CN" altLang="en-US" sz="1200" dirty="0">
              <a:solidFill>
                <a:schemeClr val="bg1"/>
              </a:solidFill>
              <a:latin typeface="+mn-lt"/>
              <a:ea typeface="+mn-ea"/>
              <a:cs typeface="+mn-ea"/>
              <a:sym typeface="+mn-lt"/>
            </a:endParaRPr>
          </a:p>
        </p:txBody>
      </p:sp>
      <p:pic>
        <p:nvPicPr>
          <p:cNvPr id="14" name="图片 13">
            <a:extLst>
              <a:ext uri="{FF2B5EF4-FFF2-40B4-BE49-F238E27FC236}">
                <a16:creationId xmlns:a16="http://schemas.microsoft.com/office/drawing/2014/main" id="{54CBD828-C74A-4858-BB8E-7D3DBE564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25" y="2571750"/>
            <a:ext cx="7430537" cy="2114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49" presetClass="entr" presetSubtype="0" decel="10000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p:cTn id="11" dur="500" fill="hold"/>
                                        <p:tgtEl>
                                          <p:spTgt spid="30"/>
                                        </p:tgtEl>
                                        <p:attrNameLst>
                                          <p:attrName>ppt_w</p:attrName>
                                        </p:attrNameLst>
                                      </p:cBhvr>
                                      <p:tavLst>
                                        <p:tav tm="0">
                                          <p:val>
                                            <p:fltVal val="0"/>
                                          </p:val>
                                        </p:tav>
                                        <p:tav tm="100000">
                                          <p:val>
                                            <p:strVal val="#ppt_w"/>
                                          </p:val>
                                        </p:tav>
                                      </p:tavLst>
                                    </p:anim>
                                    <p:anim calcmode="lin" valueType="num">
                                      <p:cBhvr>
                                        <p:cTn id="12" dur="500" fill="hold"/>
                                        <p:tgtEl>
                                          <p:spTgt spid="30"/>
                                        </p:tgtEl>
                                        <p:attrNameLst>
                                          <p:attrName>ppt_h</p:attrName>
                                        </p:attrNameLst>
                                      </p:cBhvr>
                                      <p:tavLst>
                                        <p:tav tm="0">
                                          <p:val>
                                            <p:fltVal val="0"/>
                                          </p:val>
                                        </p:tav>
                                        <p:tav tm="100000">
                                          <p:val>
                                            <p:strVal val="#ppt_h"/>
                                          </p:val>
                                        </p:tav>
                                      </p:tavLst>
                                    </p:anim>
                                    <p:anim calcmode="lin" valueType="num">
                                      <p:cBhvr>
                                        <p:cTn id="13" dur="500" fill="hold"/>
                                        <p:tgtEl>
                                          <p:spTgt spid="30"/>
                                        </p:tgtEl>
                                        <p:attrNameLst>
                                          <p:attrName>style.rotation</p:attrName>
                                        </p:attrNameLst>
                                      </p:cBhvr>
                                      <p:tavLst>
                                        <p:tav tm="0">
                                          <p:val>
                                            <p:fltVal val="360"/>
                                          </p:val>
                                        </p:tav>
                                        <p:tav tm="100000">
                                          <p:val>
                                            <p:fltVal val="0"/>
                                          </p:val>
                                        </p:tav>
                                      </p:tavLst>
                                    </p:anim>
                                    <p:animEffect transition="in" filter="fade">
                                      <p:cBhvr>
                                        <p:cTn id="14" dur="500"/>
                                        <p:tgtEl>
                                          <p:spTgt spid="30"/>
                                        </p:tgtEl>
                                      </p:cBhvr>
                                    </p:animEffect>
                                  </p:childTnLst>
                                </p:cTn>
                              </p:par>
                            </p:childTnLst>
                          </p:cTn>
                        </p:par>
                        <p:par>
                          <p:cTn id="15" fill="hold">
                            <p:stCondLst>
                              <p:cond delay="1000"/>
                            </p:stCondLst>
                            <p:childTnLst>
                              <p:par>
                                <p:cTn id="16" presetID="2" presetClass="entr" presetSubtype="4" fill="hold" grpId="0" nodeType="afterEffect">
                                  <p:stCondLst>
                                    <p:cond delay="25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1000" fill="hold"/>
                                        <p:tgtEl>
                                          <p:spTgt spid="31"/>
                                        </p:tgtEl>
                                        <p:attrNameLst>
                                          <p:attrName>ppt_x</p:attrName>
                                        </p:attrNameLst>
                                      </p:cBhvr>
                                      <p:tavLst>
                                        <p:tav tm="0">
                                          <p:val>
                                            <p:strVal val="#ppt_x"/>
                                          </p:val>
                                        </p:tav>
                                        <p:tav tm="100000">
                                          <p:val>
                                            <p:strVal val="#ppt_x"/>
                                          </p:val>
                                        </p:tav>
                                      </p:tavLst>
                                    </p:anim>
                                    <p:anim calcmode="lin" valueType="num">
                                      <p:cBhvr additive="base">
                                        <p:cTn id="19" dur="10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0" grpId="0"/>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66C22882-3A7D-471D-BA47-8B31B4C274BC"/>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E:\学习\包图网\视频"/>
  <p:tag name="ISPRING_PRESENTATION_TITLE" val="商业策划"/>
</p:tagLst>
</file>

<file path=ppt/theme/theme1.xml><?xml version="1.0" encoding="utf-8"?>
<a:theme xmlns:a="http://schemas.openxmlformats.org/drawingml/2006/main" name="第一PPT，www.1ppt.com">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jciwig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2172</Words>
  <Application>Microsoft Office PowerPoint</Application>
  <PresentationFormat>全屏显示(16:9)</PresentationFormat>
  <Paragraphs>183</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Adobe 繁黑體 Std B</vt:lpstr>
      <vt:lpstr>Arial Unicode MS</vt:lpstr>
      <vt:lpstr>微软雅黑</vt:lpstr>
      <vt:lpstr>Agency FB</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李 洪瑶</cp:lastModifiedBy>
  <cp:revision>1799</cp:revision>
  <dcterms:created xsi:type="dcterms:W3CDTF">2016-04-24T15:52:00Z</dcterms:created>
  <dcterms:modified xsi:type="dcterms:W3CDTF">2022-04-14T04:36:22Z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3A601E19063941B5BD4798B5A39F214D</vt:lpwstr>
  </property>
</Properties>
</file>