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heme/themeOverride3.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sldIdLst>
    <p:sldId id="256" r:id="rId2"/>
    <p:sldId id="270" r:id="rId3"/>
    <p:sldId id="271" r:id="rId4"/>
    <p:sldId id="281" r:id="rId5"/>
    <p:sldId id="258" r:id="rId6"/>
    <p:sldId id="308" r:id="rId7"/>
    <p:sldId id="353" r:id="rId8"/>
    <p:sldId id="284" r:id="rId9"/>
    <p:sldId id="310" r:id="rId10"/>
    <p:sldId id="354" r:id="rId11"/>
    <p:sldId id="355" r:id="rId12"/>
    <p:sldId id="285" r:id="rId13"/>
    <p:sldId id="346" r:id="rId14"/>
    <p:sldId id="356" r:id="rId15"/>
    <p:sldId id="358" r:id="rId16"/>
    <p:sldId id="347" r:id="rId17"/>
    <p:sldId id="359" r:id="rId18"/>
    <p:sldId id="339" r:id="rId19"/>
    <p:sldId id="360" r:id="rId20"/>
    <p:sldId id="361" r:id="rId21"/>
    <p:sldId id="362" r:id="rId22"/>
    <p:sldId id="364" r:id="rId23"/>
    <p:sldId id="363" r:id="rId24"/>
    <p:sldId id="365" r:id="rId25"/>
    <p:sldId id="366" r:id="rId26"/>
    <p:sldId id="367" r:id="rId27"/>
    <p:sldId id="368" r:id="rId28"/>
    <p:sldId id="351" r:id="rId29"/>
    <p:sldId id="352" r:id="rId30"/>
    <p:sldId id="261" r:id="rId31"/>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4A4A"/>
    <a:srgbClr val="EAEC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64" autoAdjust="0"/>
    <p:restoredTop sz="93826" autoAdjust="0"/>
  </p:normalViewPr>
  <p:slideViewPr>
    <p:cSldViewPr snapToGrid="0">
      <p:cViewPr varScale="1">
        <p:scale>
          <a:sx n="67" d="100"/>
          <a:sy n="67" d="100"/>
        </p:scale>
        <p:origin x="132" y="52"/>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2022/5/26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42846752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情感分析的目的是检测一段文本的总体基调是校级的、积极的还是中立的，立场检测主要是检测对某一实体的立场。</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215468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22667383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更具体地说，</a:t>
            </a:r>
            <a:r>
              <a:rPr lang="en-US" altLang="zh-CN" dirty="0"/>
              <a:t>BERT</a:t>
            </a:r>
            <a:r>
              <a:rPr lang="zh-CN" altLang="en-US" dirty="0"/>
              <a:t>使用掩码语言建模（</a:t>
            </a:r>
            <a:r>
              <a:rPr lang="en-US" altLang="zh-CN" dirty="0"/>
              <a:t>MLM</a:t>
            </a:r>
            <a:r>
              <a:rPr lang="zh-CN" altLang="en-US" dirty="0"/>
              <a:t>），通过预测掩码标记来预训练转化器编码器，以学习语料库的语义表示。</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597158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TF-IDF</a:t>
            </a:r>
            <a:r>
              <a:rPr lang="zh-CN" altLang="en-US" dirty="0"/>
              <a:t>是识别语料库中重要词汇的首选方法，但我们感兴趣的是识别区分立场的重要词汇，而不仅仅是语料库中的重要词汇。</a:t>
            </a:r>
            <a:endParaRPr lang="en-US" altLang="zh-CN" dirty="0"/>
          </a:p>
          <a:p>
            <a:endParaRPr lang="en-US" altLang="zh-CN" dirty="0"/>
          </a:p>
          <a:p>
            <a:r>
              <a:rPr lang="zh-CN" altLang="en-US" dirty="0"/>
              <a:t>直观地说，这种方法试图考虑到一个词的频率的变异量，并使用背景语料库的词频作为先验，以减少稀有词产生的噪音。这一技术已被证明优于其他旨在寻找语料库中重要词汇的方法，如PMI和TF-IDF（Monroe等人，2008；Jurafsky等人，2014；Budak，2019）。</a:t>
            </a:r>
          </a:p>
        </p:txBody>
      </p:sp>
      <p:sp>
        <p:nvSpPr>
          <p:cNvPr id="4" name="灯片编号占位符 3"/>
          <p:cNvSpPr>
            <a:spLocks noGrp="1"/>
          </p:cNvSpPr>
          <p:nvPr>
            <p:ph type="sldNum" sz="quarter" idx="5"/>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142175800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717468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4145597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BERT</a:t>
            </a:r>
            <a:r>
              <a:rPr lang="zh-CN" altLang="en-US" dirty="0"/>
              <a:t>的标记器使用</a:t>
            </a:r>
            <a:r>
              <a:rPr lang="en-US" altLang="zh-CN" dirty="0" err="1"/>
              <a:t>WordPiece</a:t>
            </a:r>
            <a:r>
              <a:rPr lang="zh-CN" altLang="en-US" dirty="0"/>
              <a:t>（</a:t>
            </a:r>
            <a:r>
              <a:rPr lang="en-US" altLang="zh-CN" dirty="0"/>
              <a:t>Wu</a:t>
            </a:r>
            <a:r>
              <a:rPr lang="zh-CN" altLang="en-US" dirty="0"/>
              <a:t>等人，</a:t>
            </a:r>
            <a:r>
              <a:rPr lang="en-US" altLang="zh-CN" dirty="0"/>
              <a:t>2016</a:t>
            </a:r>
            <a:r>
              <a:rPr lang="zh-CN" altLang="en-US" dirty="0"/>
              <a:t>），这是一种子词分割算法，所以在预训练完成后，如果不明确指定，它就不能学习新的标记。（</a:t>
            </a:r>
            <a:r>
              <a:rPr lang="en-US" altLang="zh-CN" dirty="0"/>
              <a:t>2020</a:t>
            </a:r>
            <a:r>
              <a:rPr lang="zh-CN" altLang="en-US" dirty="0"/>
              <a:t>年选举立场的一些重要标记对</a:t>
            </a:r>
            <a:r>
              <a:rPr lang="en-US" altLang="zh-CN" dirty="0"/>
              <a:t>BERT</a:t>
            </a:r>
            <a:r>
              <a:rPr lang="zh-CN" altLang="en-US" dirty="0"/>
              <a:t>来说是新的，而且不在最初的</a:t>
            </a:r>
            <a:r>
              <a:rPr lang="en-US" altLang="zh-CN" dirty="0"/>
              <a:t>BERT</a:t>
            </a:r>
            <a:r>
              <a:rPr lang="zh-CN" altLang="en-US" dirty="0"/>
              <a:t>预训练过程中）</a:t>
            </a:r>
          </a:p>
          <a:p>
            <a:endParaRPr lang="zh-CN" altLang="en-US" dirty="0"/>
          </a:p>
        </p:txBody>
      </p:sp>
      <p:sp>
        <p:nvSpPr>
          <p:cNvPr id="4" name="灯片编号占位符 3"/>
          <p:cNvSpPr>
            <a:spLocks noGrp="1"/>
          </p:cNvSpPr>
          <p:nvPr>
            <p:ph type="sldNum" sz="quarter" idx="5"/>
          </p:nvPr>
        </p:nvSpPr>
        <p:spPr/>
        <p:txBody>
          <a:bodyPr/>
          <a:lstStyle/>
          <a:p>
            <a:fld id="{4A7EA511-84E0-4AE0-9842-AB0E10994BF1}" type="slidenum">
              <a:rPr lang="zh-CN" altLang="en-US" smtClean="0"/>
              <a:t>20</a:t>
            </a:fld>
            <a:endParaRPr lang="zh-CN" altLang="en-US"/>
          </a:p>
        </p:txBody>
      </p:sp>
    </p:spTree>
    <p:extLst>
      <p:ext uri="{BB962C8B-B14F-4D97-AF65-F5344CB8AC3E}">
        <p14:creationId xmlns:p14="http://schemas.microsoft.com/office/powerpoint/2010/main" val="2433658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spTree>
      <p:nvGrpSpPr>
        <p:cNvPr id="1" name=""/>
        <p:cNvGrpSpPr/>
        <p:nvPr/>
      </p:nvGrpSpPr>
      <p:grpSpPr>
        <a:xfrm>
          <a:off x="0" y="0"/>
          <a:ext cx="0" cy="0"/>
          <a:chOff x="0" y="0"/>
          <a:chExt cx="0" cy="0"/>
        </a:xfrm>
      </p:grpSpPr>
      <p:pic>
        <p:nvPicPr>
          <p:cNvPr id="1102" name="图片 1101">
            <a:extLst>
              <a:ext uri="{FF2B5EF4-FFF2-40B4-BE49-F238E27FC236}">
                <a16:creationId xmlns:a16="http://schemas.microsoft.com/office/drawing/2014/main" id="{F6B81E82-77CD-42EE-BB96-8BC6A5440084}"/>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9801" name="副标题 2"/>
          <p:cNvSpPr>
            <a:spLocks noGrp="1"/>
          </p:cNvSpPr>
          <p:nvPr userDrawn="1">
            <p:ph type="subTitle" idx="1"/>
          </p:nvPr>
        </p:nvSpPr>
        <p:spPr>
          <a:xfrm>
            <a:off x="669925" y="3079043"/>
            <a:ext cx="10850563" cy="475132"/>
          </a:xfrm>
        </p:spPr>
        <p:txBody>
          <a:bodyPr anchor="ctr">
            <a:normAutofit/>
          </a:bodyPr>
          <a:lstStyle>
            <a:lvl1pPr marL="0" indent="0" algn="r">
              <a:buNone/>
              <a:defRPr sz="1600">
                <a:solidFill>
                  <a:schemeClr val="tx1"/>
                </a:solidFill>
              </a:defRPr>
            </a:lvl1pPr>
            <a:lvl2pPr marL="457178" indent="0" algn="ctr">
              <a:buNone/>
              <a:defRPr sz="2000"/>
            </a:lvl2pPr>
            <a:lvl3pPr marL="914354" indent="0" algn="ctr">
              <a:buNone/>
              <a:defRPr sz="1800"/>
            </a:lvl3pPr>
            <a:lvl4pPr marL="1371532" indent="0" algn="ctr">
              <a:buNone/>
              <a:defRPr sz="1600"/>
            </a:lvl4pPr>
            <a:lvl5pPr marL="1828709" indent="0" algn="ctr">
              <a:buNone/>
              <a:defRPr sz="1600"/>
            </a:lvl5pPr>
            <a:lvl6pPr marL="2285886" indent="0" algn="ctr">
              <a:buNone/>
              <a:defRPr sz="1600"/>
            </a:lvl6pPr>
            <a:lvl7pPr marL="2743062" indent="0" algn="ctr">
              <a:buNone/>
              <a:defRPr sz="1600"/>
            </a:lvl7pPr>
            <a:lvl8pPr marL="3200240" indent="0" algn="ctr">
              <a:buNone/>
              <a:defRPr sz="1600"/>
            </a:lvl8pPr>
            <a:lvl9pPr marL="3657418" indent="0" algn="ctr">
              <a:buNone/>
              <a:defRPr sz="1600"/>
            </a:lvl9pPr>
          </a:lstStyle>
          <a:p>
            <a:endParaRPr lang="zh-CN" altLang="en-US" dirty="0"/>
          </a:p>
        </p:txBody>
      </p:sp>
      <p:sp>
        <p:nvSpPr>
          <p:cNvPr id="9802" name="标题 1"/>
          <p:cNvSpPr>
            <a:spLocks noGrp="1"/>
          </p:cNvSpPr>
          <p:nvPr userDrawn="1">
            <p:ph type="ctrTitle"/>
          </p:nvPr>
        </p:nvSpPr>
        <p:spPr>
          <a:xfrm>
            <a:off x="669926" y="2321170"/>
            <a:ext cx="10850562" cy="749082"/>
          </a:xfrm>
        </p:spPr>
        <p:txBody>
          <a:bodyPr anchor="ctr">
            <a:normAutofit/>
          </a:bodyPr>
          <a:lstStyle>
            <a:lvl1pPr algn="r">
              <a:defRPr sz="3600" b="1">
                <a:solidFill>
                  <a:schemeClr val="tx1"/>
                </a:solidFill>
              </a:defRPr>
            </a:lvl1pPr>
          </a:lstStyle>
          <a:p>
            <a:endParaRPr lang="zh-CN" altLang="en-US" dirty="0"/>
          </a:p>
        </p:txBody>
      </p:sp>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1E475EF-3918-4C37-977A-956EB9D76F8E}"/>
              </a:ext>
            </a:extLst>
          </p:cNvPr>
          <p:cNvPicPr>
            <a:picLocks noChangeAspect="1"/>
          </p:cNvPicPr>
          <p:nvPr userDrawn="1"/>
        </p:nvPicPr>
        <p:blipFill>
          <a:blip r:embed="rId2"/>
          <a:stretch>
            <a:fillRect/>
          </a:stretch>
        </p:blipFill>
        <p:spPr>
          <a:xfrm>
            <a:off x="46495" y="0"/>
            <a:ext cx="11473992" cy="2693989"/>
          </a:xfrm>
          <a:prstGeom prst="rect">
            <a:avLst/>
          </a:prstGeom>
        </p:spPr>
      </p:pic>
      <p:sp>
        <p:nvSpPr>
          <p:cNvPr id="20" name="标题 1"/>
          <p:cNvSpPr>
            <a:spLocks noGrp="1"/>
          </p:cNvSpPr>
          <p:nvPr userDrawn="1">
            <p:ph type="title" hasCustomPrompt="1"/>
          </p:nvPr>
        </p:nvSpPr>
        <p:spPr>
          <a:xfrm>
            <a:off x="669924" y="2927838"/>
            <a:ext cx="10850564" cy="501162"/>
          </a:xfrm>
          <a:noFill/>
        </p:spPr>
        <p:txBody>
          <a:bodyPr anchor="ctr">
            <a:normAutofit/>
          </a:bodyPr>
          <a:lstStyle>
            <a:lvl1pPr>
              <a:defRPr sz="2400" b="1">
                <a:solidFill>
                  <a:schemeClr val="tx1"/>
                </a:solidFill>
              </a:defRPr>
            </a:lvl1pPr>
          </a:lstStyle>
          <a:p>
            <a:r>
              <a:rPr lang="zh-CN" altLang="en-US" dirty="0"/>
              <a:t>单击此处添加幻灯片章节标题</a:t>
            </a:r>
          </a:p>
        </p:txBody>
      </p:sp>
      <p:sp>
        <p:nvSpPr>
          <p:cNvPr id="21" name="文本占位符 2"/>
          <p:cNvSpPr>
            <a:spLocks noGrp="1"/>
          </p:cNvSpPr>
          <p:nvPr userDrawn="1">
            <p:ph type="body" idx="1" hasCustomPrompt="1"/>
          </p:nvPr>
        </p:nvSpPr>
        <p:spPr>
          <a:xfrm>
            <a:off x="669924" y="3472000"/>
            <a:ext cx="10850564" cy="1082874"/>
          </a:xfrm>
          <a:noFill/>
        </p:spPr>
        <p:txBody>
          <a:bodyPr anchor="t">
            <a:normAutofit/>
          </a:bodyPr>
          <a:lstStyle>
            <a:lvl1pPr marL="0" indent="0">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cxnSp>
        <p:nvCxnSpPr>
          <p:cNvPr id="3" name="直接连接符 2"/>
          <p:cNvCxnSpPr/>
          <p:nvPr userDrawn="1"/>
        </p:nvCxnSpPr>
        <p:spPr>
          <a:xfrm>
            <a:off x="669925" y="3471306"/>
            <a:ext cx="10850563"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a:extLst>
              <a:ext uri="{FF2B5EF4-FFF2-40B4-BE49-F238E27FC236}">
                <a16:creationId xmlns:a16="http://schemas.microsoft.com/office/drawing/2014/main" id="{1FF34571-20DC-4359-9C3B-4D92050F121C}"/>
              </a:ext>
            </a:extLst>
          </p:cNvPr>
          <p:cNvSpPr>
            <a:spLocks noGrp="1"/>
          </p:cNvSpPr>
          <p:nvPr>
            <p:ph type="dt" sz="half" idx="10"/>
          </p:nvPr>
        </p:nvSpPr>
        <p:spPr/>
        <p:txBody>
          <a:bodyPr/>
          <a:lstStyle/>
          <a:p>
            <a:fld id="{6489D9C7-5DC6-4263-87FF-7C99F6FB63C3}" type="datetime1">
              <a:rPr lang="zh-CN" altLang="en-US" smtClean="0"/>
              <a:pPr/>
              <a:t>2022/5/26</a:t>
            </a:fld>
            <a:endParaRPr lang="zh-CN" altLang="en-US"/>
          </a:p>
        </p:txBody>
      </p:sp>
      <p:sp>
        <p:nvSpPr>
          <p:cNvPr id="5" name="页脚占位符 4">
            <a:extLst>
              <a:ext uri="{FF2B5EF4-FFF2-40B4-BE49-F238E27FC236}">
                <a16:creationId xmlns:a16="http://schemas.microsoft.com/office/drawing/2014/main" id="{4C0BD28F-5F81-4628-B7F7-4CFA7C467E27}"/>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FDEF377F-049F-4A50-A632-6FA81BE9BAA0}"/>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669E689-614A-4297-B51A-02A57569B979}"/>
              </a:ext>
            </a:extLst>
          </p:cNvPr>
          <p:cNvSpPr>
            <a:spLocks noGrp="1"/>
          </p:cNvSpPr>
          <p:nvPr>
            <p:ph type="dt" sz="half" idx="10"/>
          </p:nvPr>
        </p:nvSpPr>
        <p:spPr/>
        <p:txBody>
          <a:bodyPr/>
          <a:lstStyle/>
          <a:p>
            <a:fld id="{6489D9C7-5DC6-4263-87FF-7C99F6FB63C3}" type="datetime1">
              <a:rPr lang="zh-CN" altLang="en-US" smtClean="0"/>
              <a:pPr/>
              <a:t>2022/5/26</a:t>
            </a:fld>
            <a:endParaRPr lang="zh-CN" altLang="en-US"/>
          </a:p>
        </p:txBody>
      </p:sp>
      <p:sp>
        <p:nvSpPr>
          <p:cNvPr id="5" name="页脚占位符 4">
            <a:extLst>
              <a:ext uri="{FF2B5EF4-FFF2-40B4-BE49-F238E27FC236}">
                <a16:creationId xmlns:a16="http://schemas.microsoft.com/office/drawing/2014/main" id="{59EA80CF-7ED1-4A0E-83CB-11D5DC0A5F60}"/>
              </a:ext>
            </a:extLst>
          </p:cNvPr>
          <p:cNvSpPr>
            <a:spLocks noGrp="1"/>
          </p:cNvSpPr>
          <p:nvPr>
            <p:ph type="ftr" sz="quarter" idx="11"/>
          </p:nvPr>
        </p:nvSpPr>
        <p:spPr/>
        <p:txBody>
          <a:bodyPr/>
          <a:lstStyle/>
          <a:p>
            <a:r>
              <a:rPr lang="en-US" altLang="zh-CN"/>
              <a:t>www.islide.cc</a:t>
            </a:r>
            <a:endParaRPr lang="zh-CN" altLang="en-US" dirty="0"/>
          </a:p>
        </p:txBody>
      </p:sp>
      <p:sp>
        <p:nvSpPr>
          <p:cNvPr id="6" name="灯片编号占位符 5">
            <a:extLst>
              <a:ext uri="{FF2B5EF4-FFF2-40B4-BE49-F238E27FC236}">
                <a16:creationId xmlns:a16="http://schemas.microsoft.com/office/drawing/2014/main" id="{4D1F512C-84E6-4139-A15F-D2EF1137DE52}"/>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56896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5119B5B-C61F-4AAB-AD46-F9F017505868}"/>
              </a:ext>
            </a:extLst>
          </p:cNvPr>
          <p:cNvSpPr>
            <a:spLocks noGrp="1"/>
          </p:cNvSpPr>
          <p:nvPr>
            <p:ph type="dt" sz="half" idx="10"/>
          </p:nvPr>
        </p:nvSpPr>
        <p:spPr/>
        <p:txBody>
          <a:bodyPr/>
          <a:lstStyle/>
          <a:p>
            <a:fld id="{6489D9C7-5DC6-4263-87FF-7C99F6FB63C3}" type="datetime1">
              <a:rPr lang="zh-CN" altLang="en-US" smtClean="0"/>
              <a:pPr/>
              <a:t>2022/5/26</a:t>
            </a:fld>
            <a:endParaRPr lang="zh-CN" altLang="en-US"/>
          </a:p>
        </p:txBody>
      </p:sp>
      <p:sp>
        <p:nvSpPr>
          <p:cNvPr id="4" name="页脚占位符 3">
            <a:extLst>
              <a:ext uri="{FF2B5EF4-FFF2-40B4-BE49-F238E27FC236}">
                <a16:creationId xmlns:a16="http://schemas.microsoft.com/office/drawing/2014/main" id="{91E59CEA-4DBF-4E97-8194-416BC9ACEF3B}"/>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FE76FBFD-A931-4F8A-8815-3DCE3E77122B}"/>
              </a:ext>
            </a:extLst>
          </p:cNvPr>
          <p:cNvSpPr>
            <a:spLocks noGrp="1"/>
          </p:cNvSpPr>
          <p:nvPr>
            <p:ph type="sldNum" sz="quarter" idx="12"/>
          </p:nvPr>
        </p:nvSpPr>
        <p:spPr/>
        <p:txBody>
          <a:bodyPr/>
          <a:lstStyle/>
          <a:p>
            <a:fld id="{5DD3DB80-B894-403A-B48E-6FDC1A72010E}" type="slidenum">
              <a:rPr lang="zh-CN" altLang="en-US" smtClean="0"/>
              <a:pPr/>
              <a:t>‹#›</a:t>
            </a:fld>
            <a:endParaRPr lang="zh-CN" altLang="en-US"/>
          </a:p>
        </p:txBody>
      </p:sp>
    </p:spTree>
    <p:extLst>
      <p:ext uri="{BB962C8B-B14F-4D97-AF65-F5344CB8AC3E}">
        <p14:creationId xmlns:p14="http://schemas.microsoft.com/office/powerpoint/2010/main" val="7581748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pic>
        <p:nvPicPr>
          <p:cNvPr id="1129" name="图片 1128">
            <a:extLst>
              <a:ext uri="{FF2B5EF4-FFF2-40B4-BE49-F238E27FC236}">
                <a16:creationId xmlns:a16="http://schemas.microsoft.com/office/drawing/2014/main" id="{21B0AEAA-D567-4486-80E1-08E446705B1E}"/>
              </a:ext>
            </a:extLst>
          </p:cNvPr>
          <p:cNvPicPr>
            <a:picLocks noChangeAspect="1"/>
          </p:cNvPicPr>
          <p:nvPr userDrawn="1"/>
        </p:nvPicPr>
        <p:blipFill>
          <a:blip r:embed="rId2"/>
          <a:stretch>
            <a:fillRect/>
          </a:stretch>
        </p:blipFill>
        <p:spPr>
          <a:xfrm>
            <a:off x="0" y="3037350"/>
            <a:ext cx="7930836" cy="3820649"/>
          </a:xfrm>
          <a:prstGeom prst="rect">
            <a:avLst/>
          </a:prstGeom>
        </p:spPr>
      </p:pic>
      <p:sp>
        <p:nvSpPr>
          <p:cNvPr id="13" name="标题 1"/>
          <p:cNvSpPr>
            <a:spLocks noGrp="1"/>
          </p:cNvSpPr>
          <p:nvPr userDrawn="1">
            <p:ph type="ctrTitle" hasCustomPrompt="1"/>
          </p:nvPr>
        </p:nvSpPr>
        <p:spPr>
          <a:xfrm>
            <a:off x="6207126" y="2235084"/>
            <a:ext cx="4482645" cy="973538"/>
          </a:xfrm>
        </p:spPr>
        <p:txBody>
          <a:bodyPr anchor="b">
            <a:normAutofit/>
          </a:bodyPr>
          <a:lstStyle>
            <a:lvl1pPr marL="0" indent="0" algn="l">
              <a:buFont typeface="Arial" panose="020B0604020202020204" pitchFamily="34" charset="0"/>
              <a:buNone/>
              <a:defRPr sz="3200">
                <a:solidFill>
                  <a:schemeClr val="tx1"/>
                </a:solidFill>
              </a:defRPr>
            </a:lvl1pPr>
          </a:lstStyle>
          <a:p>
            <a:r>
              <a:rPr lang="zh-CN" altLang="en-US" dirty="0"/>
              <a:t>结束语</a:t>
            </a:r>
          </a:p>
        </p:txBody>
      </p:sp>
      <p:sp>
        <p:nvSpPr>
          <p:cNvPr id="14" name="文本占位符 62"/>
          <p:cNvSpPr>
            <a:spLocks noGrp="1"/>
          </p:cNvSpPr>
          <p:nvPr>
            <p:ph type="body" sz="quarter" idx="17" hasCustomPrompt="1"/>
          </p:nvPr>
        </p:nvSpPr>
        <p:spPr>
          <a:xfrm>
            <a:off x="6207126" y="3486125"/>
            <a:ext cx="4482645" cy="310871"/>
          </a:xfrm>
        </p:spPr>
        <p:txBody>
          <a:bodyPr vert="horz" lIns="91440" tIns="45720" rIns="91440" bIns="45720" rtlCol="0" anchor="b">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公司或署名</a:t>
            </a:r>
            <a:endParaRPr lang="en-US" altLang="zh-CN" dirty="0"/>
          </a:p>
        </p:txBody>
      </p:sp>
      <p:sp>
        <p:nvSpPr>
          <p:cNvPr id="15" name="文本占位符 62"/>
          <p:cNvSpPr>
            <a:spLocks noGrp="1"/>
          </p:cNvSpPr>
          <p:nvPr>
            <p:ph type="body" sz="quarter" idx="18" hasCustomPrompt="1"/>
          </p:nvPr>
        </p:nvSpPr>
        <p:spPr>
          <a:xfrm>
            <a:off x="6207126" y="3801759"/>
            <a:ext cx="4482645" cy="310871"/>
          </a:xfrm>
        </p:spPr>
        <p:txBody>
          <a:bodyPr vert="horz" lIns="91440" tIns="45720" rIns="91440" bIns="45720" rtlCol="0">
            <a:normAutofit/>
          </a:bodyPr>
          <a:lstStyle>
            <a:lvl1pPr marL="0" indent="0" algn="l">
              <a:buNone/>
              <a:defRPr lang="zh-CN" altLang="en-US" sz="14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版权信息或网址</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51510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2022/5/26</a:t>
            </a:fld>
            <a:endParaRPr lang="zh-CN" altLang="en-US"/>
          </a:p>
        </p:txBody>
      </p:sp>
      <p:sp>
        <p:nvSpPr>
          <p:cNvPr id="5" name="页脚占位符 4"/>
          <p:cNvSpPr>
            <a:spLocks noGrp="1"/>
          </p:cNvSpPr>
          <p:nvPr>
            <p:ph type="ftr" sz="quarter" idx="3"/>
          </p:nvPr>
        </p:nvSpPr>
        <p:spPr>
          <a:xfrm>
            <a:off x="669924" y="651510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www.islide.cc</a:t>
            </a:r>
            <a:endParaRPr lang="zh-CN" altLang="en-US" dirty="0"/>
          </a:p>
        </p:txBody>
      </p:sp>
      <p:sp>
        <p:nvSpPr>
          <p:cNvPr id="6" name="灯片编号占位符 5"/>
          <p:cNvSpPr>
            <a:spLocks noGrp="1"/>
          </p:cNvSpPr>
          <p:nvPr>
            <p:ph type="sldNum" sz="quarter" idx="4"/>
          </p:nvPr>
        </p:nvSpPr>
        <p:spPr>
          <a:xfrm>
            <a:off x="8610599" y="6515100"/>
            <a:ext cx="2909888" cy="206381"/>
          </a:xfrm>
          <a:prstGeom prst="rect">
            <a:avLst/>
          </a:prstGeom>
        </p:spPr>
        <p:txBody>
          <a:bodyPr vert="horz" lIns="91440" tIns="45720" rIns="91440" bIns="45720" rtlCol="0" anchor="ctr"/>
          <a:lstStyle>
            <a:lvl1pPr algn="r">
              <a:defRPr sz="1000">
                <a:solidFill>
                  <a:schemeClr val="tx1"/>
                </a:solidFill>
              </a:defRPr>
            </a:lvl1pPr>
          </a:lstStyle>
          <a:p>
            <a:fld id="{5DD3DB80-B894-403A-B48E-6FDC1A72010E}" type="slidenum">
              <a:rPr lang="zh-CN" altLang="en-US" smtClean="0"/>
              <a:pPr/>
              <a:t>‹#›</a:t>
            </a:fld>
            <a:endParaRPr lang="zh-CN" altLang="en-US"/>
          </a:p>
        </p:txBody>
      </p:sp>
      <p:cxnSp>
        <p:nvCxnSpPr>
          <p:cNvPr id="8" name="直接连接符 7"/>
          <p:cNvCxnSpPr/>
          <p:nvPr userDrawn="1"/>
        </p:nvCxnSpPr>
        <p:spPr>
          <a:xfrm>
            <a:off x="669924" y="6240463"/>
            <a:ext cx="10850564" cy="0"/>
          </a:xfrm>
          <a:prstGeom prst="line">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矩形 11"/>
          <p:cNvSpPr/>
          <p:nvPr userDrawn="1"/>
        </p:nvSpPr>
        <p:spPr>
          <a:xfrm>
            <a:off x="669923" y="1028700"/>
            <a:ext cx="10850563" cy="72000"/>
          </a:xfrm>
          <a:prstGeom prst="rect">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hemeOverride" Target="../theme/themeOverride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副标题 18"/>
          <p:cNvSpPr>
            <a:spLocks noGrp="1"/>
          </p:cNvSpPr>
          <p:nvPr>
            <p:ph type="subTitle" idx="1"/>
          </p:nvPr>
        </p:nvSpPr>
        <p:spPr>
          <a:xfrm>
            <a:off x="0" y="2509201"/>
            <a:ext cx="11941096" cy="749077"/>
          </a:xfrm>
        </p:spPr>
        <p:txBody>
          <a:bodyPr>
            <a:normAutofit fontScale="92500"/>
          </a:bodyPr>
          <a:lstStyle/>
          <a:p>
            <a:r>
              <a:rPr lang="en-US" altLang="zh-CN" sz="3200" dirty="0"/>
              <a:t>Knowledge Enhanced Masked Language Model for Stance Detection</a:t>
            </a:r>
            <a:endParaRPr lang="en-US" altLang="zh-CN" sz="2200" dirty="0"/>
          </a:p>
        </p:txBody>
      </p:sp>
      <p:sp>
        <p:nvSpPr>
          <p:cNvPr id="18" name="标题 17"/>
          <p:cNvSpPr>
            <a:spLocks noGrp="1"/>
          </p:cNvSpPr>
          <p:nvPr>
            <p:ph type="ctrTitle"/>
          </p:nvPr>
        </p:nvSpPr>
        <p:spPr>
          <a:xfrm>
            <a:off x="-121920" y="1508370"/>
            <a:ext cx="11846560" cy="749082"/>
          </a:xfrm>
        </p:spPr>
        <p:txBody>
          <a:bodyPr>
            <a:normAutofit/>
          </a:bodyPr>
          <a:lstStyle/>
          <a:p>
            <a:r>
              <a:rPr lang="zh-CN" altLang="en-US" dirty="0"/>
              <a:t>用于立场检测的知识增强型屏蔽语言模型</a:t>
            </a:r>
          </a:p>
        </p:txBody>
      </p:sp>
      <p:cxnSp>
        <p:nvCxnSpPr>
          <p:cNvPr id="4" name="直接连接符 3">
            <a:extLst>
              <a:ext uri="{FF2B5EF4-FFF2-40B4-BE49-F238E27FC236}">
                <a16:creationId xmlns:a16="http://schemas.microsoft.com/office/drawing/2014/main" id="{C95079F2-B06A-45E0-8EEE-BC48961EB9C1}"/>
              </a:ext>
            </a:extLst>
          </p:cNvPr>
          <p:cNvCxnSpPr>
            <a:cxnSpLocks/>
          </p:cNvCxnSpPr>
          <p:nvPr/>
        </p:nvCxnSpPr>
        <p:spPr>
          <a:xfrm>
            <a:off x="3256384" y="2383326"/>
            <a:ext cx="8264104"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1741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515C05-8CF2-555B-58D1-0FA2B58ED374}"/>
              </a:ext>
            </a:extLst>
          </p:cNvPr>
          <p:cNvSpPr>
            <a:spLocks noGrp="1"/>
          </p:cNvSpPr>
          <p:nvPr>
            <p:ph type="title"/>
          </p:nvPr>
        </p:nvSpPr>
        <p:spPr/>
        <p:txBody>
          <a:bodyPr/>
          <a:lstStyle/>
          <a:p>
            <a:r>
              <a:rPr lang="en-US" altLang="zh-CN" dirty="0">
                <a:effectLst/>
                <a:latin typeface="Arial" panose="020B0604020202020204" pitchFamily="34" charset="0"/>
              </a:rPr>
              <a:t>Related Work</a:t>
            </a:r>
            <a:endParaRPr lang="zh-CN" altLang="en-US" dirty="0"/>
          </a:p>
        </p:txBody>
      </p:sp>
      <p:sp>
        <p:nvSpPr>
          <p:cNvPr id="3" name="页脚占位符 2">
            <a:extLst>
              <a:ext uri="{FF2B5EF4-FFF2-40B4-BE49-F238E27FC236}">
                <a16:creationId xmlns:a16="http://schemas.microsoft.com/office/drawing/2014/main" id="{815AE5ED-21B7-A48D-4896-35A2AD06DC8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3CC7750-E42A-3F7A-10B1-B409B16D62EE}"/>
              </a:ext>
            </a:extLst>
          </p:cNvPr>
          <p:cNvSpPr>
            <a:spLocks noGrp="1"/>
          </p:cNvSpPr>
          <p:nvPr>
            <p:ph type="sldNum" sz="quarter" idx="12"/>
          </p:nvPr>
        </p:nvSpPr>
        <p:spPr/>
        <p:txBody>
          <a:bodyPr/>
          <a:lstStyle/>
          <a:p>
            <a:fld id="{5DD3DB80-B894-403A-B48E-6FDC1A72010E}" type="slidenum">
              <a:rPr lang="zh-CN" altLang="en-US" smtClean="0"/>
              <a:pPr/>
              <a:t>10</a:t>
            </a:fld>
            <a:endParaRPr lang="zh-CN" altLang="en-US"/>
          </a:p>
        </p:txBody>
      </p:sp>
      <p:sp>
        <p:nvSpPr>
          <p:cNvPr id="5" name="文本框 4">
            <a:extLst>
              <a:ext uri="{FF2B5EF4-FFF2-40B4-BE49-F238E27FC236}">
                <a16:creationId xmlns:a16="http://schemas.microsoft.com/office/drawing/2014/main" id="{55AF0994-F832-EA36-811D-97F0E3EEABE1}"/>
              </a:ext>
            </a:extLst>
          </p:cNvPr>
          <p:cNvSpPr txBox="1"/>
          <p:nvPr/>
        </p:nvSpPr>
        <p:spPr>
          <a:xfrm>
            <a:off x="774696" y="1943594"/>
            <a:ext cx="11350628" cy="646331"/>
          </a:xfrm>
          <a:prstGeom prst="rect">
            <a:avLst/>
          </a:prstGeom>
          <a:noFill/>
        </p:spPr>
        <p:txBody>
          <a:bodyPr wrap="square">
            <a:spAutoFit/>
          </a:bodyPr>
          <a:lstStyle/>
          <a:p>
            <a:r>
              <a:rPr lang="en-US" altLang="zh-CN" dirty="0" err="1">
                <a:effectLst/>
                <a:latin typeface="Arial" panose="020B0604020202020204" pitchFamily="34" charset="0"/>
              </a:rPr>
              <a:t>SemEval</a:t>
            </a:r>
            <a:r>
              <a:rPr lang="en-US" altLang="zh-CN" dirty="0">
                <a:effectLst/>
                <a:latin typeface="Arial" panose="020B0604020202020204" pitchFamily="34" charset="0"/>
              </a:rPr>
              <a:t> 2016</a:t>
            </a:r>
            <a:r>
              <a:rPr lang="zh-CN" altLang="en-US" dirty="0"/>
              <a:t>发布了最著名的政治立场检测数据（</a:t>
            </a:r>
            <a:r>
              <a:rPr lang="en-US" altLang="zh-CN" dirty="0"/>
              <a:t>Mohammad</a:t>
            </a:r>
            <a:r>
              <a:rPr lang="zh-CN" altLang="en-US" dirty="0"/>
              <a:t>等人，</a:t>
            </a:r>
            <a:r>
              <a:rPr lang="en-US" altLang="zh-CN" dirty="0"/>
              <a:t>2016b</a:t>
            </a:r>
            <a:r>
              <a:rPr lang="zh-CN" altLang="en-US" dirty="0"/>
              <a:t>；</a:t>
            </a:r>
            <a:r>
              <a:rPr lang="en-US" altLang="zh-CN" dirty="0" err="1"/>
              <a:t>Aldayel</a:t>
            </a:r>
            <a:r>
              <a:rPr lang="zh-CN" altLang="en-US" dirty="0"/>
              <a:t>和</a:t>
            </a:r>
            <a:r>
              <a:rPr lang="en-US" altLang="zh-CN" dirty="0"/>
              <a:t>Magdy</a:t>
            </a:r>
            <a:r>
              <a:rPr lang="zh-CN" altLang="en-US" dirty="0"/>
              <a:t>，</a:t>
            </a:r>
            <a:r>
              <a:rPr lang="en-US" altLang="zh-CN" dirty="0"/>
              <a:t>2019</a:t>
            </a:r>
            <a:r>
              <a:rPr lang="zh-CN" altLang="en-US" dirty="0"/>
              <a:t>），并对使用</a:t>
            </a:r>
            <a:r>
              <a:rPr lang="en-US" altLang="zh-CN" dirty="0"/>
              <a:t>Twitter</a:t>
            </a:r>
            <a:r>
              <a:rPr lang="zh-CN" altLang="en-US" dirty="0"/>
              <a:t>数据进行立场检测的方法进行了高水平的回顾。</a:t>
            </a:r>
            <a:endParaRPr lang="en-US" altLang="zh-CN" dirty="0"/>
          </a:p>
        </p:txBody>
      </p:sp>
      <p:sp>
        <p:nvSpPr>
          <p:cNvPr id="6" name="文本框 5">
            <a:extLst>
              <a:ext uri="{FF2B5EF4-FFF2-40B4-BE49-F238E27FC236}">
                <a16:creationId xmlns:a16="http://schemas.microsoft.com/office/drawing/2014/main" id="{F07B9A92-7D5F-34EF-46AC-193933DBA864}"/>
              </a:ext>
            </a:extLst>
          </p:cNvPr>
          <p:cNvSpPr txBox="1"/>
          <p:nvPr/>
        </p:nvSpPr>
        <p:spPr>
          <a:xfrm>
            <a:off x="796916" y="1394745"/>
            <a:ext cx="11350628" cy="1477328"/>
          </a:xfrm>
          <a:prstGeom prst="rect">
            <a:avLst/>
          </a:prstGeom>
          <a:solidFill>
            <a:schemeClr val="bg1"/>
          </a:solidFill>
        </p:spPr>
        <p:txBody>
          <a:bodyPr wrap="square">
            <a:spAutoFit/>
          </a:bodyPr>
          <a:lstStyle/>
          <a:p>
            <a:endParaRPr lang="en-US" altLang="zh-CN" dirty="0"/>
          </a:p>
          <a:p>
            <a:r>
              <a:rPr lang="zh-CN" altLang="en-US" dirty="0"/>
              <a:t>用户提交的最佳系统是</a:t>
            </a:r>
            <a:r>
              <a:rPr lang="en-US" altLang="zh-CN" dirty="0"/>
              <a:t>MITRE</a:t>
            </a:r>
            <a:r>
              <a:rPr lang="zh-CN" altLang="en-US" dirty="0"/>
              <a:t>的神经分类器（</a:t>
            </a:r>
            <a:r>
              <a:rPr lang="en-US" altLang="zh-CN" dirty="0" err="1"/>
              <a:t>Zarrella</a:t>
            </a:r>
            <a:r>
              <a:rPr lang="zh-CN" altLang="en-US" dirty="0"/>
              <a:t>和 </a:t>
            </a:r>
            <a:r>
              <a:rPr lang="en-US" altLang="zh-CN" dirty="0"/>
              <a:t>Marsh, 2016</a:t>
            </a:r>
            <a:r>
              <a:rPr lang="zh-CN" altLang="en-US" dirty="0"/>
              <a:t>），它在大量未标记的数据上利用了</a:t>
            </a:r>
            <a:r>
              <a:rPr lang="zh-CN" altLang="en-US" dirty="0">
                <a:solidFill>
                  <a:srgbClr val="FF0000"/>
                </a:solidFill>
              </a:rPr>
              <a:t>预训练的语言模型</a:t>
            </a:r>
            <a:r>
              <a:rPr lang="zh-CN" altLang="en-US" dirty="0"/>
              <a:t>。这项研究的一个重要贡献是使用了来自辅助任务的预训练词嵌入，其中语言模型被训练来预测一条给定推文中缺失的标签。 </a:t>
            </a:r>
            <a:endParaRPr lang="en-US" altLang="zh-CN" dirty="0"/>
          </a:p>
          <a:p>
            <a:r>
              <a:rPr lang="zh-CN" altLang="en-US" dirty="0"/>
              <a:t>亚军模型是一个用于文本分类的卷积神经网络（</a:t>
            </a:r>
            <a:r>
              <a:rPr lang="en-US" altLang="zh-CN" dirty="0"/>
              <a:t>Wei</a:t>
            </a:r>
            <a:r>
              <a:rPr lang="zh-CN" altLang="en-US" dirty="0"/>
              <a:t>等人，</a:t>
            </a:r>
            <a:r>
              <a:rPr lang="en-US" altLang="zh-CN" dirty="0"/>
              <a:t>2016</a:t>
            </a:r>
            <a:r>
              <a:rPr lang="zh-CN" altLang="en-US" dirty="0"/>
              <a:t>年）</a:t>
            </a:r>
          </a:p>
        </p:txBody>
      </p:sp>
      <p:sp>
        <p:nvSpPr>
          <p:cNvPr id="8" name="文本框 7">
            <a:extLst>
              <a:ext uri="{FF2B5EF4-FFF2-40B4-BE49-F238E27FC236}">
                <a16:creationId xmlns:a16="http://schemas.microsoft.com/office/drawing/2014/main" id="{30D83751-AA12-690D-DE41-294D40D05448}"/>
              </a:ext>
            </a:extLst>
          </p:cNvPr>
          <p:cNvSpPr txBox="1"/>
          <p:nvPr/>
        </p:nvSpPr>
        <p:spPr>
          <a:xfrm>
            <a:off x="774696" y="1259175"/>
            <a:ext cx="6162674" cy="369332"/>
          </a:xfrm>
          <a:prstGeom prst="rect">
            <a:avLst/>
          </a:prstGeom>
          <a:noFill/>
        </p:spPr>
        <p:txBody>
          <a:bodyPr wrap="square">
            <a:spAutoFit/>
          </a:bodyPr>
          <a:lstStyle/>
          <a:p>
            <a:r>
              <a:rPr lang="zh-CN" altLang="en-US" dirty="0"/>
              <a:t>立场检测：</a:t>
            </a:r>
          </a:p>
        </p:txBody>
      </p:sp>
      <p:sp>
        <p:nvSpPr>
          <p:cNvPr id="10" name="文本框 9">
            <a:extLst>
              <a:ext uri="{FF2B5EF4-FFF2-40B4-BE49-F238E27FC236}">
                <a16:creationId xmlns:a16="http://schemas.microsoft.com/office/drawing/2014/main" id="{3540F2E4-FE84-E4D9-1757-10EC8B3A9A33}"/>
              </a:ext>
            </a:extLst>
          </p:cNvPr>
          <p:cNvSpPr txBox="1"/>
          <p:nvPr/>
        </p:nvSpPr>
        <p:spPr>
          <a:xfrm>
            <a:off x="841369" y="3138774"/>
            <a:ext cx="10598155" cy="923330"/>
          </a:xfrm>
          <a:prstGeom prst="rect">
            <a:avLst/>
          </a:prstGeom>
          <a:noFill/>
        </p:spPr>
        <p:txBody>
          <a:bodyPr wrap="square">
            <a:spAutoFit/>
          </a:bodyPr>
          <a:lstStyle/>
          <a:p>
            <a:r>
              <a:rPr lang="zh-CN" altLang="en-US" dirty="0"/>
              <a:t>（</a:t>
            </a:r>
            <a:r>
              <a:rPr lang="en-US" altLang="zh-CN" dirty="0"/>
              <a:t>Sen</a:t>
            </a:r>
            <a:r>
              <a:rPr lang="zh-CN" altLang="en-US" dirty="0"/>
              <a:t>等人，</a:t>
            </a:r>
            <a:r>
              <a:rPr lang="en-US" altLang="zh-CN" dirty="0"/>
              <a:t>2018</a:t>
            </a:r>
            <a:r>
              <a:rPr lang="zh-CN" altLang="en-US" dirty="0"/>
              <a:t>）提出使用</a:t>
            </a:r>
            <a:r>
              <a:rPr lang="zh-CN" altLang="en-US" dirty="0">
                <a:solidFill>
                  <a:srgbClr val="FF0000"/>
                </a:solidFill>
              </a:rPr>
              <a:t>支持向量机（</a:t>
            </a:r>
            <a:r>
              <a:rPr lang="en-US" altLang="zh-CN" dirty="0">
                <a:solidFill>
                  <a:srgbClr val="FF0000"/>
                </a:solidFill>
              </a:rPr>
              <a:t>SVM</a:t>
            </a:r>
            <a:r>
              <a:rPr lang="zh-CN" altLang="en-US" dirty="0">
                <a:solidFill>
                  <a:srgbClr val="FF0000"/>
                </a:solidFill>
              </a:rPr>
              <a:t>）</a:t>
            </a:r>
            <a:r>
              <a:rPr lang="zh-CN" altLang="en-US" dirty="0"/>
              <a:t>与基于词库的特征、情感特征和文本的连带特征。</a:t>
            </a:r>
            <a:endParaRPr lang="en-US" altLang="zh-CN" dirty="0"/>
          </a:p>
          <a:p>
            <a:r>
              <a:rPr lang="zh-CN" altLang="en-US" dirty="0"/>
              <a:t>（</a:t>
            </a:r>
            <a:r>
              <a:rPr lang="en-US" altLang="zh-CN" dirty="0"/>
              <a:t>Dey</a:t>
            </a:r>
            <a:r>
              <a:rPr lang="zh-CN" altLang="en-US" dirty="0"/>
              <a:t>等人，</a:t>
            </a:r>
            <a:r>
              <a:rPr lang="en-US" altLang="zh-CN" dirty="0"/>
              <a:t>2017</a:t>
            </a:r>
            <a:r>
              <a:rPr lang="zh-CN" altLang="en-US" dirty="0"/>
              <a:t>）基于</a:t>
            </a:r>
            <a:r>
              <a:rPr lang="en-US" altLang="zh-CN" dirty="0"/>
              <a:t>SVM</a:t>
            </a:r>
            <a:r>
              <a:rPr lang="zh-CN" altLang="en-US" dirty="0"/>
              <a:t>的模型由两步</a:t>
            </a:r>
            <a:r>
              <a:rPr lang="en-US" altLang="zh-CN" dirty="0"/>
              <a:t>SVM</a:t>
            </a:r>
            <a:r>
              <a:rPr lang="zh-CN" altLang="en-US" dirty="0"/>
              <a:t>组成。</a:t>
            </a:r>
            <a:endParaRPr lang="en-US" altLang="zh-CN" dirty="0"/>
          </a:p>
          <a:p>
            <a:r>
              <a:rPr lang="zh-CN" altLang="en-US" dirty="0"/>
              <a:t>在第一步，该模型预测输入序列是否与给定目标相关。下一步，如果输入序列是相关的，则检测出姿态。</a:t>
            </a:r>
          </a:p>
        </p:txBody>
      </p:sp>
      <p:sp>
        <p:nvSpPr>
          <p:cNvPr id="12" name="文本框 11">
            <a:extLst>
              <a:ext uri="{FF2B5EF4-FFF2-40B4-BE49-F238E27FC236}">
                <a16:creationId xmlns:a16="http://schemas.microsoft.com/office/drawing/2014/main" id="{9D5226E8-53D0-F2FC-F7D0-6D25C50D8E04}"/>
              </a:ext>
            </a:extLst>
          </p:cNvPr>
          <p:cNvSpPr txBox="1"/>
          <p:nvPr/>
        </p:nvSpPr>
        <p:spPr>
          <a:xfrm>
            <a:off x="774696" y="4401739"/>
            <a:ext cx="11106149" cy="923330"/>
          </a:xfrm>
          <a:prstGeom prst="rect">
            <a:avLst/>
          </a:prstGeom>
          <a:noFill/>
        </p:spPr>
        <p:txBody>
          <a:bodyPr wrap="square">
            <a:spAutoFit/>
          </a:bodyPr>
          <a:lstStyle/>
          <a:p>
            <a:r>
              <a:rPr lang="zh-CN" altLang="en-US" dirty="0"/>
              <a:t>（</a:t>
            </a:r>
            <a:r>
              <a:rPr lang="en-US" altLang="zh-CN" dirty="0"/>
              <a:t>Du</a:t>
            </a:r>
            <a:r>
              <a:rPr lang="zh-CN" altLang="en-US" dirty="0"/>
              <a:t>等人，</a:t>
            </a:r>
            <a:r>
              <a:rPr lang="en-US" altLang="zh-CN" dirty="0"/>
              <a:t>2017</a:t>
            </a:r>
            <a:r>
              <a:rPr lang="zh-CN" altLang="en-US" dirty="0"/>
              <a:t>）在未发表的无标签数据上训练目标特定的注意力</a:t>
            </a:r>
            <a:r>
              <a:rPr lang="zh-CN" altLang="en-US" dirty="0">
                <a:solidFill>
                  <a:srgbClr val="FF0000"/>
                </a:solidFill>
              </a:rPr>
              <a:t>神经网络</a:t>
            </a:r>
            <a:r>
              <a:rPr lang="zh-CN" altLang="en-US" dirty="0"/>
              <a:t>（</a:t>
            </a:r>
            <a:r>
              <a:rPr lang="en-US" altLang="zh-CN" dirty="0"/>
              <a:t>TAN</a:t>
            </a:r>
            <a:r>
              <a:rPr lang="zh-CN" altLang="en-US" dirty="0"/>
              <a:t>） ，以学习领域背景。</a:t>
            </a:r>
            <a:endParaRPr lang="en-US" altLang="zh-CN" dirty="0"/>
          </a:p>
          <a:p>
            <a:r>
              <a:rPr lang="zh-CN" altLang="en-US" dirty="0"/>
              <a:t>（</a:t>
            </a:r>
            <a:r>
              <a:rPr lang="en-US" altLang="zh-CN" dirty="0" err="1"/>
              <a:t>Siddiqua</a:t>
            </a:r>
            <a:r>
              <a:rPr lang="zh-CN" altLang="en-US" dirty="0"/>
              <a:t>等人，</a:t>
            </a:r>
            <a:r>
              <a:rPr lang="en-US" altLang="zh-CN" dirty="0"/>
              <a:t>2019</a:t>
            </a:r>
            <a:r>
              <a:rPr lang="zh-CN" altLang="en-US" dirty="0"/>
              <a:t>）提出了一个由</a:t>
            </a:r>
            <a:r>
              <a:rPr lang="en-US" altLang="zh-CN" dirty="0"/>
              <a:t>bi-LSTM</a:t>
            </a:r>
            <a:r>
              <a:rPr lang="zh-CN" altLang="en-US" dirty="0"/>
              <a:t>、嵌套</a:t>
            </a:r>
            <a:r>
              <a:rPr lang="en-US" altLang="zh-CN" dirty="0"/>
              <a:t>LSTM</a:t>
            </a:r>
            <a:r>
              <a:rPr lang="zh-CN" altLang="en-US" dirty="0"/>
              <a:t>和注意力模型组成的神经集合模型，用于</a:t>
            </a:r>
            <a:r>
              <a:rPr lang="en-US" altLang="zh-CN" dirty="0"/>
              <a:t>Twitter</a:t>
            </a:r>
            <a:r>
              <a:rPr lang="zh-CN" altLang="en-US" dirty="0"/>
              <a:t>上的立场检测。该模型的嵌入权重是用</a:t>
            </a:r>
            <a:r>
              <a:rPr lang="en-US" altLang="zh-CN" dirty="0" err="1"/>
              <a:t>fastText</a:t>
            </a:r>
            <a:r>
              <a:rPr lang="zh-CN" altLang="en-US" dirty="0"/>
              <a:t>（</a:t>
            </a:r>
            <a:r>
              <a:rPr lang="en-US" altLang="zh-CN" dirty="0"/>
              <a:t>Bojanowski</a:t>
            </a:r>
            <a:r>
              <a:rPr lang="zh-CN" altLang="en-US" dirty="0"/>
              <a:t>等人，</a:t>
            </a:r>
            <a:r>
              <a:rPr lang="en-US" altLang="zh-CN" dirty="0"/>
              <a:t>2017</a:t>
            </a:r>
            <a:r>
              <a:rPr lang="zh-CN" altLang="en-US" dirty="0"/>
              <a:t>）的预训练嵌入初始化。</a:t>
            </a:r>
          </a:p>
        </p:txBody>
      </p:sp>
    </p:spTree>
    <p:extLst>
      <p:ext uri="{BB962C8B-B14F-4D97-AF65-F5344CB8AC3E}">
        <p14:creationId xmlns:p14="http://schemas.microsoft.com/office/powerpoint/2010/main" val="18752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40F243-4A84-5433-67A2-A2E5E1BBA088}"/>
              </a:ext>
            </a:extLst>
          </p:cNvPr>
          <p:cNvSpPr>
            <a:spLocks noGrp="1"/>
          </p:cNvSpPr>
          <p:nvPr>
            <p:ph type="title"/>
          </p:nvPr>
        </p:nvSpPr>
        <p:spPr/>
        <p:txBody>
          <a:bodyPr/>
          <a:lstStyle/>
          <a:p>
            <a:r>
              <a:rPr lang="en-US" altLang="zh-CN" dirty="0">
                <a:effectLst/>
                <a:latin typeface="Arial" panose="020B0604020202020204" pitchFamily="34" charset="0"/>
              </a:rPr>
              <a:t>Related Work</a:t>
            </a:r>
            <a:endParaRPr lang="zh-CN" altLang="en-US" dirty="0"/>
          </a:p>
        </p:txBody>
      </p:sp>
      <p:sp>
        <p:nvSpPr>
          <p:cNvPr id="3" name="页脚占位符 2">
            <a:extLst>
              <a:ext uri="{FF2B5EF4-FFF2-40B4-BE49-F238E27FC236}">
                <a16:creationId xmlns:a16="http://schemas.microsoft.com/office/drawing/2014/main" id="{909E67BC-D2DA-8571-D8B2-D6FCA54D4D1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2FD2A21-F55F-7AD1-E05C-65D78B55F039}"/>
              </a:ext>
            </a:extLst>
          </p:cNvPr>
          <p:cNvSpPr>
            <a:spLocks noGrp="1"/>
          </p:cNvSpPr>
          <p:nvPr>
            <p:ph type="sldNum" sz="quarter" idx="12"/>
          </p:nvPr>
        </p:nvSpPr>
        <p:spPr/>
        <p:txBody>
          <a:bodyPr/>
          <a:lstStyle/>
          <a:p>
            <a:fld id="{5DD3DB80-B894-403A-B48E-6FDC1A72010E}" type="slidenum">
              <a:rPr lang="zh-CN" altLang="en-US" smtClean="0"/>
              <a:pPr/>
              <a:t>11</a:t>
            </a:fld>
            <a:endParaRPr lang="zh-CN" altLang="en-US"/>
          </a:p>
        </p:txBody>
      </p:sp>
      <p:sp>
        <p:nvSpPr>
          <p:cNvPr id="5" name="文本框 4">
            <a:extLst>
              <a:ext uri="{FF2B5EF4-FFF2-40B4-BE49-F238E27FC236}">
                <a16:creationId xmlns:a16="http://schemas.microsoft.com/office/drawing/2014/main" id="{1DEB4464-E56D-285F-E73F-729823554CAB}"/>
              </a:ext>
            </a:extLst>
          </p:cNvPr>
          <p:cNvSpPr txBox="1"/>
          <p:nvPr/>
        </p:nvSpPr>
        <p:spPr>
          <a:xfrm>
            <a:off x="500062" y="1011465"/>
            <a:ext cx="11020425" cy="1477328"/>
          </a:xfrm>
          <a:prstGeom prst="rect">
            <a:avLst/>
          </a:prstGeom>
          <a:noFill/>
        </p:spPr>
        <p:txBody>
          <a:bodyPr wrap="square">
            <a:spAutoFit/>
          </a:bodyPr>
          <a:lstStyle/>
          <a:p>
            <a:r>
              <a:rPr lang="zh-CN" altLang="en-US" dirty="0"/>
              <a:t>（</a:t>
            </a:r>
            <a:r>
              <a:rPr lang="en-US" altLang="zh-CN" dirty="0"/>
              <a:t>Ghosh</a:t>
            </a:r>
            <a:r>
              <a:rPr lang="zh-CN" altLang="en-US" dirty="0"/>
              <a:t>等人，</a:t>
            </a:r>
            <a:r>
              <a:rPr lang="en-US" altLang="zh-CN" dirty="0"/>
              <a:t>2019</a:t>
            </a:r>
            <a:r>
              <a:rPr lang="zh-CN" altLang="en-US" dirty="0"/>
              <a:t>；</a:t>
            </a:r>
            <a:r>
              <a:rPr lang="en-US" altLang="zh-CN" dirty="0" err="1"/>
              <a:t>Küçük</a:t>
            </a:r>
            <a:r>
              <a:rPr lang="zh-CN" altLang="en-US" dirty="0"/>
              <a:t>和</a:t>
            </a:r>
            <a:r>
              <a:rPr lang="en-US" altLang="zh-CN" dirty="0"/>
              <a:t>Can</a:t>
            </a:r>
            <a:r>
              <a:rPr lang="zh-CN" altLang="en-US" dirty="0"/>
              <a:t>，</a:t>
            </a:r>
            <a:r>
              <a:rPr lang="en-US" altLang="zh-CN" dirty="0"/>
              <a:t>2020</a:t>
            </a:r>
            <a:r>
              <a:rPr lang="zh-CN" altLang="en-US" dirty="0"/>
              <a:t>。</a:t>
            </a:r>
            <a:r>
              <a:rPr lang="en-US" altLang="zh-CN" dirty="0" err="1"/>
              <a:t>AlDayel</a:t>
            </a:r>
            <a:r>
              <a:rPr lang="zh-CN" altLang="en-US" dirty="0"/>
              <a:t>和</a:t>
            </a:r>
            <a:r>
              <a:rPr lang="en-US" altLang="zh-CN" dirty="0"/>
              <a:t>Magdy</a:t>
            </a:r>
            <a:r>
              <a:rPr lang="zh-CN" altLang="en-US" dirty="0"/>
              <a:t>，</a:t>
            </a:r>
            <a:r>
              <a:rPr lang="en-US" altLang="zh-CN" dirty="0"/>
              <a:t>2020</a:t>
            </a:r>
            <a:r>
              <a:rPr lang="zh-CN" altLang="en-US" dirty="0"/>
              <a:t>）利用了基于转化器的深度学习模型，使立场检测得到提升。</a:t>
            </a:r>
            <a:r>
              <a:rPr lang="en-US" altLang="zh-CN" dirty="0"/>
              <a:t>BERT</a:t>
            </a:r>
            <a:r>
              <a:rPr lang="zh-CN" altLang="en-US" dirty="0"/>
              <a:t>（</a:t>
            </a:r>
            <a:r>
              <a:rPr lang="en-US" altLang="zh-CN" dirty="0"/>
              <a:t>Devlin</a:t>
            </a:r>
            <a:r>
              <a:rPr lang="zh-CN" altLang="en-US" dirty="0"/>
              <a:t>等人，</a:t>
            </a:r>
            <a:r>
              <a:rPr lang="en-US" altLang="zh-CN" dirty="0"/>
              <a:t>2019</a:t>
            </a:r>
            <a:r>
              <a:rPr lang="zh-CN" altLang="en-US" dirty="0"/>
              <a:t>）是使用最多的深度转化器编码器。</a:t>
            </a:r>
            <a:endParaRPr lang="en-US" altLang="zh-CN" dirty="0"/>
          </a:p>
          <a:p>
            <a:r>
              <a:rPr lang="zh-CN" altLang="en-US" dirty="0"/>
              <a:t>（</a:t>
            </a:r>
            <a:r>
              <a:rPr lang="en-US" altLang="zh-CN" dirty="0"/>
              <a:t>Ghosh</a:t>
            </a:r>
            <a:r>
              <a:rPr lang="zh-CN" altLang="en-US" dirty="0"/>
              <a:t>等人，</a:t>
            </a:r>
            <a:r>
              <a:rPr lang="en-US" altLang="zh-CN" dirty="0"/>
              <a:t>2019</a:t>
            </a:r>
            <a:r>
              <a:rPr lang="zh-CN" altLang="en-US" dirty="0"/>
              <a:t>年）表明，</a:t>
            </a:r>
            <a:r>
              <a:rPr lang="zh-CN" altLang="en-US" dirty="0">
                <a:solidFill>
                  <a:srgbClr val="FF0000"/>
                </a:solidFill>
              </a:rPr>
              <a:t>原始的预训练</a:t>
            </a:r>
            <a:r>
              <a:rPr lang="en-US" altLang="zh-CN" dirty="0">
                <a:solidFill>
                  <a:srgbClr val="FF0000"/>
                </a:solidFill>
              </a:rPr>
              <a:t>BERT</a:t>
            </a:r>
            <a:r>
              <a:rPr lang="zh-CN" altLang="en-US" dirty="0"/>
              <a:t>在没有任何进一步微调的情况下，在</a:t>
            </a:r>
            <a:r>
              <a:rPr lang="en-US" altLang="zh-CN" dirty="0" err="1"/>
              <a:t>SemEval</a:t>
            </a:r>
            <a:r>
              <a:rPr lang="zh-CN" altLang="en-US" dirty="0"/>
              <a:t>集上超过了其他以前的最先进的模型，包括同时利用文本和用户信息的模型（</a:t>
            </a:r>
            <a:r>
              <a:rPr lang="en-US" altLang="zh-CN" dirty="0"/>
              <a:t>Del </a:t>
            </a:r>
            <a:r>
              <a:rPr lang="en-US" altLang="zh-CN" dirty="0" err="1"/>
              <a:t>Tredici</a:t>
            </a:r>
            <a:r>
              <a:rPr lang="zh-CN" altLang="en-US" dirty="0"/>
              <a:t>等人，</a:t>
            </a:r>
            <a:r>
              <a:rPr lang="en-US" altLang="zh-CN" dirty="0"/>
              <a:t>2019</a:t>
            </a:r>
            <a:r>
              <a:rPr lang="zh-CN" altLang="en-US" dirty="0"/>
              <a:t>年）。</a:t>
            </a:r>
            <a:endParaRPr lang="en-US" altLang="zh-CN" dirty="0"/>
          </a:p>
          <a:p>
            <a:endParaRPr lang="en-US" altLang="zh-CN" dirty="0"/>
          </a:p>
        </p:txBody>
      </p:sp>
      <p:sp>
        <p:nvSpPr>
          <p:cNvPr id="11" name="文本框 10">
            <a:extLst>
              <a:ext uri="{FF2B5EF4-FFF2-40B4-BE49-F238E27FC236}">
                <a16:creationId xmlns:a16="http://schemas.microsoft.com/office/drawing/2014/main" id="{EE736564-A760-EA4E-FB58-EA7CB886D054}"/>
              </a:ext>
            </a:extLst>
          </p:cNvPr>
          <p:cNvSpPr txBox="1"/>
          <p:nvPr/>
        </p:nvSpPr>
        <p:spPr>
          <a:xfrm>
            <a:off x="500062" y="2245568"/>
            <a:ext cx="10430511" cy="2585323"/>
          </a:xfrm>
          <a:prstGeom prst="rect">
            <a:avLst/>
          </a:prstGeom>
          <a:noFill/>
        </p:spPr>
        <p:txBody>
          <a:bodyPr wrap="square">
            <a:spAutoFit/>
          </a:bodyPr>
          <a:lstStyle/>
          <a:p>
            <a:r>
              <a:rPr lang="en-US" altLang="zh-CN" dirty="0"/>
              <a:t>BERT</a:t>
            </a:r>
            <a:r>
              <a:rPr lang="zh-CN" altLang="en-US" dirty="0"/>
              <a:t>的不同变化：</a:t>
            </a:r>
            <a:endParaRPr lang="en-US" altLang="zh-CN" dirty="0"/>
          </a:p>
          <a:p>
            <a:r>
              <a:rPr lang="en-US" altLang="zh-CN" dirty="0"/>
              <a:t>1</a:t>
            </a:r>
            <a:r>
              <a:rPr lang="zh-CN" altLang="en-US" dirty="0"/>
              <a:t>、</a:t>
            </a:r>
            <a:r>
              <a:rPr lang="en-US" altLang="zh-CN" dirty="0" err="1"/>
              <a:t>SpanBERT</a:t>
            </a:r>
            <a:r>
              <a:rPr lang="zh-CN" altLang="en-US" dirty="0"/>
              <a:t>（</a:t>
            </a:r>
            <a:r>
              <a:rPr lang="en-US" altLang="zh-CN" dirty="0"/>
              <a:t>Joshi</a:t>
            </a:r>
            <a:r>
              <a:rPr lang="zh-CN" altLang="en-US" dirty="0"/>
              <a:t>等人，</a:t>
            </a:r>
            <a:r>
              <a:rPr lang="en-US" altLang="zh-CN" dirty="0"/>
              <a:t>2019</a:t>
            </a:r>
            <a:r>
              <a:rPr lang="zh-CN" altLang="en-US" dirty="0"/>
              <a:t>年）对给定跨度范围内的标记进行屏蔽。</a:t>
            </a:r>
            <a:endParaRPr lang="en-US" altLang="zh-CN" dirty="0"/>
          </a:p>
          <a:p>
            <a:r>
              <a:rPr lang="en-US" altLang="zh-CN" dirty="0"/>
              <a:t>2</a:t>
            </a:r>
            <a:r>
              <a:rPr lang="zh-CN" altLang="en-US" dirty="0"/>
              <a:t>、</a:t>
            </a:r>
            <a:r>
              <a:rPr lang="en-US" altLang="zh-CN" dirty="0"/>
              <a:t>ERNIE</a:t>
            </a:r>
            <a:r>
              <a:rPr lang="zh-CN" altLang="en-US" dirty="0"/>
              <a:t>（</a:t>
            </a:r>
            <a:r>
              <a:rPr lang="en-US" altLang="zh-CN" dirty="0"/>
              <a:t>Sun</a:t>
            </a:r>
            <a:r>
              <a:rPr lang="zh-CN" altLang="en-US" dirty="0"/>
              <a:t>等人，</a:t>
            </a:r>
            <a:r>
              <a:rPr lang="en-US" altLang="zh-CN" dirty="0"/>
              <a:t>2019</a:t>
            </a:r>
            <a:r>
              <a:rPr lang="zh-CN" altLang="en-US" dirty="0"/>
              <a:t>）在许多中文</a:t>
            </a:r>
            <a:r>
              <a:rPr lang="en-US" altLang="zh-CN" dirty="0"/>
              <a:t>NLP</a:t>
            </a:r>
            <a:r>
              <a:rPr lang="zh-CN" altLang="en-US" dirty="0"/>
              <a:t>任务（包括情感分析）上找到并掩盖了实体标记，取得了新的最先进的结果。</a:t>
            </a:r>
            <a:endParaRPr lang="en-US" altLang="zh-CN" dirty="0"/>
          </a:p>
          <a:p>
            <a:r>
              <a:rPr lang="en-US" altLang="zh-CN" dirty="0"/>
              <a:t>3</a:t>
            </a:r>
            <a:r>
              <a:rPr lang="zh-CN" altLang="en-US" dirty="0"/>
              <a:t>、</a:t>
            </a:r>
            <a:r>
              <a:rPr lang="en-US" altLang="zh-CN" dirty="0" err="1"/>
              <a:t>GlossBERT</a:t>
            </a:r>
            <a:r>
              <a:rPr lang="zh-CN" altLang="en-US" dirty="0"/>
              <a:t>（</a:t>
            </a:r>
            <a:r>
              <a:rPr lang="en-US" altLang="zh-CN" dirty="0"/>
              <a:t>Huang</a:t>
            </a:r>
            <a:r>
              <a:rPr lang="zh-CN" altLang="en-US" dirty="0"/>
              <a:t>等人，</a:t>
            </a:r>
            <a:r>
              <a:rPr lang="en-US" altLang="zh-CN" dirty="0"/>
              <a:t>2019</a:t>
            </a:r>
            <a:r>
              <a:rPr lang="zh-CN" altLang="en-US" dirty="0"/>
              <a:t>）使用词汇知识（意义定义）来提高词义歧义任务的性能。</a:t>
            </a:r>
            <a:endParaRPr lang="en-US" altLang="zh-CN" dirty="0"/>
          </a:p>
          <a:p>
            <a:r>
              <a:rPr lang="en-US" altLang="zh-CN" dirty="0"/>
              <a:t>4</a:t>
            </a:r>
            <a:r>
              <a:rPr lang="zh-CN" altLang="en-US" dirty="0"/>
              <a:t>、</a:t>
            </a:r>
            <a:r>
              <a:rPr lang="en-US" altLang="zh-CN" dirty="0" err="1"/>
              <a:t>SenseBERT</a:t>
            </a:r>
            <a:r>
              <a:rPr lang="zh-CN" altLang="en-US" dirty="0"/>
              <a:t>（</a:t>
            </a:r>
            <a:r>
              <a:rPr lang="en-US" altLang="zh-CN" dirty="0"/>
              <a:t>Levine</a:t>
            </a:r>
            <a:r>
              <a:rPr lang="zh-CN" altLang="en-US" dirty="0"/>
              <a:t>等人，</a:t>
            </a:r>
            <a:r>
              <a:rPr lang="en-US" altLang="zh-CN" dirty="0"/>
              <a:t>2020</a:t>
            </a:r>
            <a:r>
              <a:rPr lang="zh-CN" altLang="en-US" dirty="0"/>
              <a:t>年）旨在预测被掩盖的单词和</a:t>
            </a:r>
            <a:r>
              <a:rPr lang="en-US" altLang="zh-CN" dirty="0"/>
              <a:t>Word-Net</a:t>
            </a:r>
            <a:r>
              <a:rPr lang="zh-CN" altLang="en-US" dirty="0"/>
              <a:t>超级意义，以改善上下文中的单词任务。</a:t>
            </a:r>
            <a:endParaRPr lang="en-US" altLang="zh-CN" dirty="0"/>
          </a:p>
          <a:p>
            <a:r>
              <a:rPr lang="en-US" altLang="zh-CN" dirty="0"/>
              <a:t>5</a:t>
            </a:r>
            <a:r>
              <a:rPr lang="zh-CN" altLang="en-US" dirty="0"/>
              <a:t>、</a:t>
            </a:r>
            <a:r>
              <a:rPr lang="en-US" altLang="zh-CN" dirty="0"/>
              <a:t>Zhang</a:t>
            </a:r>
            <a:r>
              <a:rPr lang="zh-CN" altLang="en-US" dirty="0"/>
              <a:t>和同事介绍了实体标记掩蔽（</a:t>
            </a:r>
            <a:r>
              <a:rPr lang="en-US" altLang="zh-CN" dirty="0"/>
              <a:t>Zhang</a:t>
            </a:r>
            <a:r>
              <a:rPr lang="zh-CN" altLang="en-US" dirty="0"/>
              <a:t>等人，</a:t>
            </a:r>
            <a:r>
              <a:rPr lang="en-US" altLang="zh-CN" dirty="0"/>
              <a:t>2019</a:t>
            </a:r>
            <a:r>
              <a:rPr lang="zh-CN" altLang="en-US" dirty="0"/>
              <a:t>），用于关系分类，目标是根据上下文对给定实体对的关系标签进行分类。</a:t>
            </a:r>
            <a:endParaRPr lang="en-US" altLang="zh-CN" dirty="0"/>
          </a:p>
        </p:txBody>
      </p:sp>
      <p:sp>
        <p:nvSpPr>
          <p:cNvPr id="13" name="文本框 12">
            <a:extLst>
              <a:ext uri="{FF2B5EF4-FFF2-40B4-BE49-F238E27FC236}">
                <a16:creationId xmlns:a16="http://schemas.microsoft.com/office/drawing/2014/main" id="{FB1E108F-025D-4749-2D37-90DAA42C75D5}"/>
              </a:ext>
            </a:extLst>
          </p:cNvPr>
          <p:cNvSpPr txBox="1"/>
          <p:nvPr/>
        </p:nvSpPr>
        <p:spPr>
          <a:xfrm>
            <a:off x="500062" y="4863964"/>
            <a:ext cx="11020424" cy="1754326"/>
          </a:xfrm>
          <a:prstGeom prst="rect">
            <a:avLst/>
          </a:prstGeom>
          <a:noFill/>
        </p:spPr>
        <p:txBody>
          <a:bodyPr wrap="square">
            <a:spAutoFit/>
          </a:bodyPr>
          <a:lstStyle/>
          <a:p>
            <a:r>
              <a:rPr lang="zh-CN" altLang="en-US" dirty="0"/>
              <a:t>情感分析任务调整转化器：</a:t>
            </a:r>
            <a:endParaRPr lang="en-US" altLang="zh-CN" dirty="0"/>
          </a:p>
          <a:p>
            <a:r>
              <a:rPr lang="en-US" altLang="zh-CN" dirty="0"/>
              <a:t>1</a:t>
            </a:r>
            <a:r>
              <a:rPr lang="zh-CN" altLang="en-US" dirty="0"/>
              <a:t>、（</a:t>
            </a:r>
            <a:r>
              <a:rPr lang="en-US" altLang="zh-CN" dirty="0"/>
              <a:t>Tian</a:t>
            </a:r>
            <a:r>
              <a:rPr lang="zh-CN" altLang="en-US" dirty="0"/>
              <a:t>等人，</a:t>
            </a:r>
            <a:r>
              <a:rPr lang="en-US" altLang="zh-CN" dirty="0"/>
              <a:t>2020</a:t>
            </a:r>
            <a:r>
              <a:rPr lang="zh-CN" altLang="en-US" dirty="0"/>
              <a:t>）提出了一种情感知识强化预训练方法（</a:t>
            </a:r>
            <a:r>
              <a:rPr lang="en-US" altLang="zh-CN" dirty="0"/>
              <a:t>SKEP</a:t>
            </a:r>
            <a:r>
              <a:rPr lang="zh-CN" altLang="en-US" dirty="0"/>
              <a:t>）。它表明，掩盖由</a:t>
            </a:r>
            <a:r>
              <a:rPr lang="en-US" altLang="zh-CN" dirty="0"/>
              <a:t>PMI</a:t>
            </a:r>
            <a:r>
              <a:rPr lang="zh-CN" altLang="en-US" dirty="0"/>
              <a:t>提取的情感词，引导语言模型学习更多的情感知识，从而获得更好的情感分类性能。</a:t>
            </a:r>
            <a:endParaRPr lang="en-US" altLang="zh-CN" dirty="0"/>
          </a:p>
          <a:p>
            <a:r>
              <a:rPr lang="en-US" altLang="zh-CN" dirty="0"/>
              <a:t>2</a:t>
            </a:r>
            <a:r>
              <a:rPr lang="zh-CN" altLang="en-US" dirty="0"/>
              <a:t>、</a:t>
            </a:r>
            <a:r>
              <a:rPr lang="en-US" altLang="zh-CN" dirty="0" err="1"/>
              <a:t>SentiLARE</a:t>
            </a:r>
            <a:r>
              <a:rPr lang="zh-CN" altLang="en-US" dirty="0"/>
              <a:t>（</a:t>
            </a:r>
            <a:r>
              <a:rPr lang="en-US" altLang="zh-CN" dirty="0" err="1"/>
              <a:t>Ke</a:t>
            </a:r>
            <a:r>
              <a:rPr lang="zh-CN" altLang="en-US" dirty="0"/>
              <a:t>等人，</a:t>
            </a:r>
            <a:r>
              <a:rPr lang="en-US" altLang="zh-CN" dirty="0"/>
              <a:t>2020</a:t>
            </a:r>
            <a:r>
              <a:rPr lang="zh-CN" altLang="en-US" dirty="0"/>
              <a:t>）使用了另一种方法，将词级语言知识，包括</a:t>
            </a:r>
            <a:r>
              <a:rPr lang="en-US" altLang="zh-CN" dirty="0" err="1"/>
              <a:t>SentiWord</a:t>
            </a:r>
            <a:r>
              <a:rPr lang="en-US" altLang="zh-CN" dirty="0"/>
              <a:t>-Net</a:t>
            </a:r>
            <a:r>
              <a:rPr lang="zh-CN" altLang="en-US" dirty="0"/>
              <a:t>（</a:t>
            </a:r>
            <a:r>
              <a:rPr lang="en-US" altLang="zh-CN" dirty="0" err="1"/>
              <a:t>Guerini</a:t>
            </a:r>
            <a:r>
              <a:rPr lang="zh-CN" altLang="en-US" dirty="0"/>
              <a:t>等人，</a:t>
            </a:r>
            <a:r>
              <a:rPr lang="en-US" altLang="zh-CN" dirty="0"/>
              <a:t>2013</a:t>
            </a:r>
            <a:r>
              <a:rPr lang="zh-CN" altLang="en-US" dirty="0"/>
              <a:t>）获得的语篇标签和情感极性分数，注入到预训练过程。</a:t>
            </a:r>
            <a:endParaRPr lang="en-US" altLang="zh-CN" dirty="0"/>
          </a:p>
          <a:p>
            <a:r>
              <a:rPr lang="en-US" altLang="zh-CN" dirty="0"/>
              <a:t>3</a:t>
            </a:r>
            <a:r>
              <a:rPr lang="zh-CN" altLang="en-US" dirty="0"/>
              <a:t>、</a:t>
            </a:r>
            <a:r>
              <a:rPr lang="en-US" altLang="zh-CN" dirty="0"/>
              <a:t>SENTIX</a:t>
            </a:r>
            <a:r>
              <a:rPr lang="zh-CN" altLang="en-US" dirty="0"/>
              <a:t>（</a:t>
            </a:r>
            <a:r>
              <a:rPr lang="en-US" altLang="zh-CN" dirty="0"/>
              <a:t>Zhou</a:t>
            </a:r>
            <a:r>
              <a:rPr lang="zh-CN" altLang="en-US" dirty="0"/>
              <a:t>等人，</a:t>
            </a:r>
            <a:r>
              <a:rPr lang="en-US" altLang="zh-CN" dirty="0"/>
              <a:t>2020</a:t>
            </a:r>
            <a:r>
              <a:rPr lang="zh-CN" altLang="en-US" dirty="0"/>
              <a:t>）被提出来，为跨领域的情感数据集纳入领域不变的情感知识。</a:t>
            </a:r>
          </a:p>
        </p:txBody>
      </p:sp>
    </p:spTree>
    <p:extLst>
      <p:ext uri="{BB962C8B-B14F-4D97-AF65-F5344CB8AC3E}">
        <p14:creationId xmlns:p14="http://schemas.microsoft.com/office/powerpoint/2010/main" val="1577349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rmAutofit/>
          </a:bodyPr>
          <a:lstStyle/>
          <a:p>
            <a:r>
              <a:rPr lang="en-US" altLang="zh-CN" sz="2800" dirty="0"/>
              <a:t>Model</a:t>
            </a:r>
            <a:endParaRPr lang="zh-CN" altLang="en-US" sz="2800" dirty="0"/>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12</a:t>
            </a:fld>
            <a:endParaRPr lang="zh-CN" altLang="en-US"/>
          </a:p>
        </p:txBody>
      </p:sp>
    </p:spTree>
    <p:extLst>
      <p:ext uri="{BB962C8B-B14F-4D97-AF65-F5344CB8AC3E}">
        <p14:creationId xmlns:p14="http://schemas.microsoft.com/office/powerpoint/2010/main" val="35749298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758DF31-217A-4745-A4EE-34917FFAAD83}"/>
              </a:ext>
            </a:extLst>
          </p:cNvPr>
          <p:cNvSpPr>
            <a:spLocks noGrp="1"/>
          </p:cNvSpPr>
          <p:nvPr>
            <p:ph type="title"/>
          </p:nvPr>
        </p:nvSpPr>
        <p:spPr/>
        <p:txBody>
          <a:bodyPr/>
          <a:lstStyle/>
          <a:p>
            <a:r>
              <a:rPr lang="en-US" altLang="zh-CN" sz="2800" dirty="0"/>
              <a:t>Model</a:t>
            </a:r>
            <a:endParaRPr lang="zh-CN" altLang="en-US" dirty="0"/>
          </a:p>
        </p:txBody>
      </p:sp>
      <p:sp>
        <p:nvSpPr>
          <p:cNvPr id="4" name="页脚占位符 3">
            <a:extLst>
              <a:ext uri="{FF2B5EF4-FFF2-40B4-BE49-F238E27FC236}">
                <a16:creationId xmlns:a16="http://schemas.microsoft.com/office/drawing/2014/main" id="{C0D402E2-7D31-469A-BB27-10BBCF6F3C5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D1D6251-C1C5-4D9B-A303-694E6A3E1F82}"/>
              </a:ext>
            </a:extLst>
          </p:cNvPr>
          <p:cNvSpPr>
            <a:spLocks noGrp="1"/>
          </p:cNvSpPr>
          <p:nvPr>
            <p:ph type="sldNum" sz="quarter" idx="12"/>
          </p:nvPr>
        </p:nvSpPr>
        <p:spPr>
          <a:xfrm>
            <a:off x="8972706" y="6435758"/>
            <a:ext cx="2909888" cy="206381"/>
          </a:xfrm>
        </p:spPr>
        <p:txBody>
          <a:bodyPr/>
          <a:lstStyle/>
          <a:p>
            <a:fld id="{5DD3DB80-B894-403A-B48E-6FDC1A72010E}" type="slidenum">
              <a:rPr lang="zh-CN" altLang="en-US" smtClean="0"/>
              <a:pPr/>
              <a:t>13</a:t>
            </a:fld>
            <a:endParaRPr lang="zh-CN" altLang="en-US"/>
          </a:p>
        </p:txBody>
      </p:sp>
      <p:sp>
        <p:nvSpPr>
          <p:cNvPr id="26" name="文本框 25">
            <a:extLst>
              <a:ext uri="{FF2B5EF4-FFF2-40B4-BE49-F238E27FC236}">
                <a16:creationId xmlns:a16="http://schemas.microsoft.com/office/drawing/2014/main" id="{9AE52620-01C5-0AF2-6CBA-34D57EDB7F7C}"/>
              </a:ext>
            </a:extLst>
          </p:cNvPr>
          <p:cNvSpPr txBox="1"/>
          <p:nvPr/>
        </p:nvSpPr>
        <p:spPr>
          <a:xfrm>
            <a:off x="789303" y="4140916"/>
            <a:ext cx="9638347" cy="369332"/>
          </a:xfrm>
          <a:prstGeom prst="rect">
            <a:avLst/>
          </a:prstGeom>
          <a:noFill/>
        </p:spPr>
        <p:txBody>
          <a:bodyPr wrap="square">
            <a:spAutoFit/>
          </a:bodyPr>
          <a:lstStyle/>
          <a:p>
            <a:r>
              <a:rPr lang="zh-CN" altLang="en-US" dirty="0"/>
              <a:t>在一个遮蔽语言模型使用这些被发现的标记</a:t>
            </a:r>
          </a:p>
        </p:txBody>
      </p:sp>
      <p:sp>
        <p:nvSpPr>
          <p:cNvPr id="3" name="文本框 2">
            <a:extLst>
              <a:ext uri="{FF2B5EF4-FFF2-40B4-BE49-F238E27FC236}">
                <a16:creationId xmlns:a16="http://schemas.microsoft.com/office/drawing/2014/main" id="{AD387215-AFD1-7822-A44D-63B1F5919BE4}"/>
              </a:ext>
            </a:extLst>
          </p:cNvPr>
          <p:cNvSpPr txBox="1"/>
          <p:nvPr/>
        </p:nvSpPr>
        <p:spPr>
          <a:xfrm>
            <a:off x="791684" y="1455509"/>
            <a:ext cx="5303521" cy="400110"/>
          </a:xfrm>
          <a:prstGeom prst="rect">
            <a:avLst/>
          </a:prstGeom>
          <a:noFill/>
        </p:spPr>
        <p:txBody>
          <a:bodyPr wrap="square" rtlCol="0">
            <a:spAutoFit/>
          </a:bodyPr>
          <a:lstStyle/>
          <a:p>
            <a:r>
              <a:rPr lang="zh-CN" altLang="en-US" sz="2000" dirty="0"/>
              <a:t>知识增强掩蔽语言模型（</a:t>
            </a:r>
            <a:r>
              <a:rPr lang="en-US" altLang="zh-CN" sz="2000" dirty="0"/>
              <a:t>KE-MLM</a:t>
            </a:r>
            <a:r>
              <a:rPr lang="zh-CN" altLang="en-US" sz="2000" dirty="0"/>
              <a:t>）</a:t>
            </a:r>
          </a:p>
        </p:txBody>
      </p:sp>
      <p:sp>
        <p:nvSpPr>
          <p:cNvPr id="27" name="文本框 26">
            <a:extLst>
              <a:ext uri="{FF2B5EF4-FFF2-40B4-BE49-F238E27FC236}">
                <a16:creationId xmlns:a16="http://schemas.microsoft.com/office/drawing/2014/main" id="{CDE90821-6E67-3965-0A11-B1BE96CC94A5}"/>
              </a:ext>
            </a:extLst>
          </p:cNvPr>
          <p:cNvSpPr txBox="1"/>
          <p:nvPr/>
        </p:nvSpPr>
        <p:spPr>
          <a:xfrm>
            <a:off x="5077934" y="1518724"/>
            <a:ext cx="9026686" cy="369332"/>
          </a:xfrm>
          <a:prstGeom prst="rect">
            <a:avLst/>
          </a:prstGeom>
          <a:noFill/>
        </p:spPr>
        <p:txBody>
          <a:bodyPr wrap="square">
            <a:spAutoFit/>
          </a:bodyPr>
          <a:lstStyle/>
          <a:p>
            <a:r>
              <a:rPr lang="zh-CN" altLang="en-US" dirty="0"/>
              <a:t>该模型整合了知识，来加强分类任务的微调过程。</a:t>
            </a:r>
            <a:endParaRPr lang="en-US" altLang="zh-CN" dirty="0"/>
          </a:p>
        </p:txBody>
      </p:sp>
      <p:sp>
        <p:nvSpPr>
          <p:cNvPr id="28" name="文本框 27">
            <a:extLst>
              <a:ext uri="{FF2B5EF4-FFF2-40B4-BE49-F238E27FC236}">
                <a16:creationId xmlns:a16="http://schemas.microsoft.com/office/drawing/2014/main" id="{A12566A5-833B-3BA8-E12D-A31D4FDABD74}"/>
              </a:ext>
            </a:extLst>
          </p:cNvPr>
          <p:cNvSpPr txBox="1"/>
          <p:nvPr/>
        </p:nvSpPr>
        <p:spPr>
          <a:xfrm>
            <a:off x="874395" y="2848886"/>
            <a:ext cx="7052310" cy="369332"/>
          </a:xfrm>
          <a:prstGeom prst="rect">
            <a:avLst/>
          </a:prstGeom>
          <a:noFill/>
        </p:spPr>
        <p:txBody>
          <a:bodyPr wrap="square">
            <a:spAutoFit/>
          </a:bodyPr>
          <a:lstStyle/>
          <a:p>
            <a:r>
              <a:rPr lang="zh-CN" altLang="en-US" dirty="0"/>
              <a:t>通过文本挖掘来识别与任务相关的</a:t>
            </a:r>
            <a:r>
              <a:rPr lang="en-US" altLang="zh-CN" dirty="0"/>
              <a:t>token</a:t>
            </a:r>
          </a:p>
        </p:txBody>
      </p:sp>
      <p:sp>
        <p:nvSpPr>
          <p:cNvPr id="29" name="文本框 28">
            <a:extLst>
              <a:ext uri="{FF2B5EF4-FFF2-40B4-BE49-F238E27FC236}">
                <a16:creationId xmlns:a16="http://schemas.microsoft.com/office/drawing/2014/main" id="{50CC9581-FE02-DC03-A14A-EDDC8E4E4ED5}"/>
              </a:ext>
            </a:extLst>
          </p:cNvPr>
          <p:cNvSpPr txBox="1"/>
          <p:nvPr/>
        </p:nvSpPr>
        <p:spPr>
          <a:xfrm>
            <a:off x="1106009" y="3212860"/>
            <a:ext cx="7052310" cy="369332"/>
          </a:xfrm>
          <a:prstGeom prst="rect">
            <a:avLst/>
          </a:prstGeom>
          <a:noFill/>
        </p:spPr>
        <p:txBody>
          <a:bodyPr wrap="square">
            <a:spAutoFit/>
          </a:bodyPr>
          <a:lstStyle/>
          <a:p>
            <a:r>
              <a:rPr lang="en-US" altLang="zh-CN" dirty="0"/>
              <a:t>Knowledge Mining for Classification</a:t>
            </a:r>
            <a:endParaRPr lang="zh-CN" altLang="en-US" dirty="0"/>
          </a:p>
        </p:txBody>
      </p:sp>
      <p:sp>
        <p:nvSpPr>
          <p:cNvPr id="30" name="文本框 29">
            <a:extLst>
              <a:ext uri="{FF2B5EF4-FFF2-40B4-BE49-F238E27FC236}">
                <a16:creationId xmlns:a16="http://schemas.microsoft.com/office/drawing/2014/main" id="{7D9B0348-2B88-F552-4BF3-57CBE0D9C458}"/>
              </a:ext>
            </a:extLst>
          </p:cNvPr>
          <p:cNvSpPr txBox="1"/>
          <p:nvPr/>
        </p:nvSpPr>
        <p:spPr>
          <a:xfrm>
            <a:off x="1551779" y="4494490"/>
            <a:ext cx="7052310" cy="369332"/>
          </a:xfrm>
          <a:prstGeom prst="rect">
            <a:avLst/>
          </a:prstGeom>
          <a:noFill/>
        </p:spPr>
        <p:txBody>
          <a:bodyPr wrap="square">
            <a:spAutoFit/>
          </a:bodyPr>
          <a:lstStyle/>
          <a:p>
            <a:r>
              <a:rPr lang="en-US" altLang="zh-CN" dirty="0"/>
              <a:t>Significant Token Masking</a:t>
            </a:r>
            <a:endParaRPr lang="zh-CN" altLang="en-US" dirty="0"/>
          </a:p>
        </p:txBody>
      </p:sp>
      <p:sp>
        <p:nvSpPr>
          <p:cNvPr id="34" name="文本框 33">
            <a:extLst>
              <a:ext uri="{FF2B5EF4-FFF2-40B4-BE49-F238E27FC236}">
                <a16:creationId xmlns:a16="http://schemas.microsoft.com/office/drawing/2014/main" id="{77FEC21E-74EE-5785-5438-F4825BBE92EC}"/>
              </a:ext>
            </a:extLst>
          </p:cNvPr>
          <p:cNvSpPr txBox="1"/>
          <p:nvPr/>
        </p:nvSpPr>
        <p:spPr>
          <a:xfrm>
            <a:off x="5351777" y="2633028"/>
            <a:ext cx="5753740" cy="923330"/>
          </a:xfrm>
          <a:prstGeom prst="rect">
            <a:avLst/>
          </a:prstGeom>
          <a:noFill/>
        </p:spPr>
        <p:txBody>
          <a:bodyPr wrap="square">
            <a:spAutoFit/>
          </a:bodyPr>
          <a:lstStyle/>
          <a:p>
            <a:r>
              <a:rPr lang="zh-CN" altLang="en-US" dirty="0"/>
              <a:t>使用Monroe及其同事（Monroe et al., 2008）提出的带有知情Dirichlet先验（</a:t>
            </a:r>
            <a:r>
              <a:rPr lang="en-US" altLang="zh-CN" dirty="0">
                <a:effectLst/>
                <a:latin typeface="Arial" panose="020B0604020202020204" pitchFamily="34" charset="0"/>
              </a:rPr>
              <a:t> informed Dirichlet priors </a:t>
            </a:r>
            <a:r>
              <a:rPr lang="zh-CN" altLang="en-US" dirty="0"/>
              <a:t>）的加权对数比率技术来计算每个立场类别的重要词汇。</a:t>
            </a:r>
          </a:p>
        </p:txBody>
      </p:sp>
      <p:sp>
        <p:nvSpPr>
          <p:cNvPr id="35" name="箭头: 下 34">
            <a:extLst>
              <a:ext uri="{FF2B5EF4-FFF2-40B4-BE49-F238E27FC236}">
                <a16:creationId xmlns:a16="http://schemas.microsoft.com/office/drawing/2014/main" id="{475FD589-68C4-50D1-EAD5-5CCF126090B0}"/>
              </a:ext>
            </a:extLst>
          </p:cNvPr>
          <p:cNvSpPr/>
          <p:nvPr/>
        </p:nvSpPr>
        <p:spPr>
          <a:xfrm>
            <a:off x="2343150" y="3576709"/>
            <a:ext cx="262890" cy="56420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902923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4D445-067B-60E5-DA67-FE6FB7B0BEF3}"/>
              </a:ext>
            </a:extLst>
          </p:cNvPr>
          <p:cNvSpPr>
            <a:spLocks noGrp="1"/>
          </p:cNvSpPr>
          <p:nvPr>
            <p:ph type="title"/>
          </p:nvPr>
        </p:nvSpPr>
        <p:spPr/>
        <p:txBody>
          <a:bodyPr/>
          <a:lstStyle/>
          <a:p>
            <a:r>
              <a:rPr lang="en-US" altLang="zh-CN" dirty="0"/>
              <a:t>Model——Knowledge Mining for Classification</a:t>
            </a:r>
            <a:endParaRPr lang="zh-CN" altLang="en-US" dirty="0"/>
          </a:p>
        </p:txBody>
      </p:sp>
      <p:sp>
        <p:nvSpPr>
          <p:cNvPr id="3" name="页脚占位符 2">
            <a:extLst>
              <a:ext uri="{FF2B5EF4-FFF2-40B4-BE49-F238E27FC236}">
                <a16:creationId xmlns:a16="http://schemas.microsoft.com/office/drawing/2014/main" id="{78A79B51-1EEC-8412-3B22-9341364CEE7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05992DF-075B-EFB7-C96F-AC7E777009D4}"/>
              </a:ext>
            </a:extLst>
          </p:cNvPr>
          <p:cNvSpPr>
            <a:spLocks noGrp="1"/>
          </p:cNvSpPr>
          <p:nvPr>
            <p:ph type="sldNum" sz="quarter" idx="12"/>
          </p:nvPr>
        </p:nvSpPr>
        <p:spPr/>
        <p:txBody>
          <a:bodyPr/>
          <a:lstStyle/>
          <a:p>
            <a:fld id="{5DD3DB80-B894-403A-B48E-6FDC1A72010E}" type="slidenum">
              <a:rPr lang="zh-CN" altLang="en-US" smtClean="0"/>
              <a:pPr/>
              <a:t>14</a:t>
            </a:fld>
            <a:endParaRPr lang="zh-CN" altLang="en-US"/>
          </a:p>
        </p:txBody>
      </p:sp>
      <p:pic>
        <p:nvPicPr>
          <p:cNvPr id="5" name="图片 4">
            <a:extLst>
              <a:ext uri="{FF2B5EF4-FFF2-40B4-BE49-F238E27FC236}">
                <a16:creationId xmlns:a16="http://schemas.microsoft.com/office/drawing/2014/main" id="{981DCEBB-03E6-4BA5-8095-0D4AA00C6C99}"/>
              </a:ext>
            </a:extLst>
          </p:cNvPr>
          <p:cNvPicPr>
            <a:picLocks noChangeAspect="1"/>
          </p:cNvPicPr>
          <p:nvPr/>
        </p:nvPicPr>
        <p:blipFill>
          <a:blip r:embed="rId3"/>
          <a:stretch>
            <a:fillRect/>
          </a:stretch>
        </p:blipFill>
        <p:spPr>
          <a:xfrm>
            <a:off x="549593" y="1730094"/>
            <a:ext cx="4991100" cy="1819275"/>
          </a:xfrm>
          <a:prstGeom prst="rect">
            <a:avLst/>
          </a:prstGeom>
        </p:spPr>
      </p:pic>
      <p:pic>
        <p:nvPicPr>
          <p:cNvPr id="6" name="图片 5">
            <a:extLst>
              <a:ext uri="{FF2B5EF4-FFF2-40B4-BE49-F238E27FC236}">
                <a16:creationId xmlns:a16="http://schemas.microsoft.com/office/drawing/2014/main" id="{7256519F-42B7-4132-3B6E-10FDE7D30ED1}"/>
              </a:ext>
            </a:extLst>
          </p:cNvPr>
          <p:cNvPicPr>
            <a:picLocks noChangeAspect="1"/>
          </p:cNvPicPr>
          <p:nvPr/>
        </p:nvPicPr>
        <p:blipFill>
          <a:blip r:embed="rId4"/>
          <a:stretch>
            <a:fillRect/>
          </a:stretch>
        </p:blipFill>
        <p:spPr>
          <a:xfrm>
            <a:off x="6306502" y="1734386"/>
            <a:ext cx="4791075" cy="2114550"/>
          </a:xfrm>
          <a:prstGeom prst="rect">
            <a:avLst/>
          </a:prstGeom>
        </p:spPr>
      </p:pic>
      <p:sp>
        <p:nvSpPr>
          <p:cNvPr id="7" name="文本框 6">
            <a:extLst>
              <a:ext uri="{FF2B5EF4-FFF2-40B4-BE49-F238E27FC236}">
                <a16:creationId xmlns:a16="http://schemas.microsoft.com/office/drawing/2014/main" id="{C63618D0-3E4F-D37D-0AB5-DBDFB565A6C2}"/>
              </a:ext>
            </a:extLst>
          </p:cNvPr>
          <p:cNvSpPr txBox="1"/>
          <p:nvPr/>
        </p:nvSpPr>
        <p:spPr>
          <a:xfrm>
            <a:off x="795019" y="1365054"/>
            <a:ext cx="4791074" cy="369332"/>
          </a:xfrm>
          <a:prstGeom prst="rect">
            <a:avLst/>
          </a:prstGeom>
          <a:noFill/>
        </p:spPr>
        <p:txBody>
          <a:bodyPr wrap="square" rtlCol="0">
            <a:spAutoFit/>
          </a:bodyPr>
          <a:lstStyle/>
          <a:p>
            <a:r>
              <a:rPr lang="en-US" altLang="zh-CN" dirty="0"/>
              <a:t>W</a:t>
            </a:r>
            <a:r>
              <a:rPr lang="zh-CN" altLang="en-US" dirty="0"/>
              <a:t>在两个语料库</a:t>
            </a:r>
            <a:r>
              <a:rPr lang="en-US" altLang="zh-CN" dirty="0" err="1"/>
              <a:t>i</a:t>
            </a:r>
            <a:r>
              <a:rPr lang="zh-CN" altLang="en-US" dirty="0"/>
              <a:t>，</a:t>
            </a:r>
            <a:r>
              <a:rPr lang="en-US" altLang="zh-CN" dirty="0"/>
              <a:t>j</a:t>
            </a:r>
            <a:r>
              <a:rPr lang="zh-CN" altLang="en-US" dirty="0"/>
              <a:t>之间的使用差异</a:t>
            </a:r>
          </a:p>
        </p:txBody>
      </p:sp>
      <p:sp>
        <p:nvSpPr>
          <p:cNvPr id="8" name="文本框 7">
            <a:extLst>
              <a:ext uri="{FF2B5EF4-FFF2-40B4-BE49-F238E27FC236}">
                <a16:creationId xmlns:a16="http://schemas.microsoft.com/office/drawing/2014/main" id="{E1A431BA-3A16-6487-5F86-CCC5C9FCA154}"/>
              </a:ext>
            </a:extLst>
          </p:cNvPr>
          <p:cNvSpPr txBox="1"/>
          <p:nvPr/>
        </p:nvSpPr>
        <p:spPr>
          <a:xfrm>
            <a:off x="6306502" y="1365054"/>
            <a:ext cx="3006090" cy="369332"/>
          </a:xfrm>
          <a:prstGeom prst="rect">
            <a:avLst/>
          </a:prstGeom>
          <a:noFill/>
        </p:spPr>
        <p:txBody>
          <a:bodyPr wrap="square" rtlCol="0">
            <a:spAutoFit/>
          </a:bodyPr>
          <a:lstStyle/>
          <a:p>
            <a:r>
              <a:rPr lang="zh-CN" altLang="en-US" dirty="0"/>
              <a:t>测量每个词的重要性</a:t>
            </a:r>
          </a:p>
        </p:txBody>
      </p:sp>
      <p:sp>
        <p:nvSpPr>
          <p:cNvPr id="9" name="文本框 8">
            <a:extLst>
              <a:ext uri="{FF2B5EF4-FFF2-40B4-BE49-F238E27FC236}">
                <a16:creationId xmlns:a16="http://schemas.microsoft.com/office/drawing/2014/main" id="{B52BF4C2-8C14-4034-6934-A80967034008}"/>
              </a:ext>
            </a:extLst>
          </p:cNvPr>
          <p:cNvSpPr txBox="1"/>
          <p:nvPr/>
        </p:nvSpPr>
        <p:spPr>
          <a:xfrm>
            <a:off x="6095205" y="3848936"/>
            <a:ext cx="5623560" cy="369332"/>
          </a:xfrm>
          <a:prstGeom prst="rect">
            <a:avLst/>
          </a:prstGeom>
          <a:noFill/>
        </p:spPr>
        <p:txBody>
          <a:bodyPr wrap="square" rtlCol="0">
            <a:spAutoFit/>
          </a:bodyPr>
          <a:lstStyle/>
          <a:p>
            <a:r>
              <a:rPr lang="en-US" altLang="zh-CN" dirty="0"/>
              <a:t>Z</a:t>
            </a:r>
            <a:r>
              <a:rPr lang="zh-CN" altLang="en-US" dirty="0"/>
              <a:t>越大，表示</a:t>
            </a:r>
            <a:r>
              <a:rPr lang="en-US" altLang="zh-CN" dirty="0"/>
              <a:t>w</a:t>
            </a:r>
            <a:r>
              <a:rPr lang="zh-CN" altLang="en-US" dirty="0"/>
              <a:t>在语料库</a:t>
            </a:r>
            <a:r>
              <a:rPr lang="en-US" altLang="zh-CN" dirty="0" err="1"/>
              <a:t>i</a:t>
            </a:r>
            <a:r>
              <a:rPr lang="zh-CN" altLang="en-US" dirty="0"/>
              <a:t>中相比于在</a:t>
            </a:r>
            <a:r>
              <a:rPr lang="en-US" altLang="zh-CN" dirty="0"/>
              <a:t>j</a:t>
            </a:r>
            <a:r>
              <a:rPr lang="zh-CN" altLang="en-US" dirty="0"/>
              <a:t>中的重要性越大</a:t>
            </a:r>
          </a:p>
        </p:txBody>
      </p:sp>
      <p:sp>
        <p:nvSpPr>
          <p:cNvPr id="11" name="文本框 10">
            <a:extLst>
              <a:ext uri="{FF2B5EF4-FFF2-40B4-BE49-F238E27FC236}">
                <a16:creationId xmlns:a16="http://schemas.microsoft.com/office/drawing/2014/main" id="{E0C0BF36-9FE5-41D8-2377-A8E965B72574}"/>
              </a:ext>
            </a:extLst>
          </p:cNvPr>
          <p:cNvSpPr txBox="1"/>
          <p:nvPr/>
        </p:nvSpPr>
        <p:spPr>
          <a:xfrm>
            <a:off x="627219" y="4467033"/>
            <a:ext cx="10850563" cy="646331"/>
          </a:xfrm>
          <a:prstGeom prst="rect">
            <a:avLst/>
          </a:prstGeom>
          <a:noFill/>
        </p:spPr>
        <p:txBody>
          <a:bodyPr wrap="square">
            <a:spAutoFit/>
          </a:bodyPr>
          <a:lstStyle/>
          <a:p>
            <a:r>
              <a:rPr lang="zh-CN" altLang="en-US" dirty="0"/>
              <a:t>由于立场有三个不同的等级（支持。反对和中立），我们调整对数赔率技术，来获得一组重要的立场词。</a:t>
            </a:r>
            <a:endParaRPr lang="en-US" altLang="zh-CN" dirty="0"/>
          </a:p>
          <a:p>
            <a:r>
              <a:rPr lang="zh-CN" altLang="en-US" dirty="0"/>
              <a:t>使用一个训练集，我们找到对支持</a:t>
            </a:r>
            <a:r>
              <a:rPr lang="en-US" altLang="zh-CN" dirty="0"/>
              <a:t>/</a:t>
            </a:r>
            <a:r>
              <a:rPr lang="zh-CN" altLang="en-US" dirty="0"/>
              <a:t>不支持或反对</a:t>
            </a:r>
            <a:r>
              <a:rPr lang="en-US" altLang="zh-CN" dirty="0"/>
              <a:t>/</a:t>
            </a:r>
            <a:r>
              <a:rPr lang="zh-CN" altLang="en-US" dirty="0"/>
              <a:t>不反对来说很重要的</a:t>
            </a:r>
            <a:r>
              <a:rPr lang="en-US" altLang="zh-CN" dirty="0"/>
              <a:t>token</a:t>
            </a:r>
          </a:p>
        </p:txBody>
      </p:sp>
      <p:sp>
        <p:nvSpPr>
          <p:cNvPr id="12" name="文本框 11">
            <a:extLst>
              <a:ext uri="{FF2B5EF4-FFF2-40B4-BE49-F238E27FC236}">
                <a16:creationId xmlns:a16="http://schemas.microsoft.com/office/drawing/2014/main" id="{D836B84B-DF12-5618-DC88-3961339342C6}"/>
              </a:ext>
            </a:extLst>
          </p:cNvPr>
          <p:cNvSpPr txBox="1"/>
          <p:nvPr/>
        </p:nvSpPr>
        <p:spPr>
          <a:xfrm>
            <a:off x="669923" y="5362129"/>
            <a:ext cx="11617962" cy="923330"/>
          </a:xfrm>
          <a:prstGeom prst="rect">
            <a:avLst/>
          </a:prstGeom>
          <a:noFill/>
        </p:spPr>
        <p:txBody>
          <a:bodyPr wrap="square" rtlCol="0">
            <a:spAutoFit/>
          </a:bodyPr>
          <a:lstStyle/>
          <a:p>
            <a:pPr marL="285750" indent="-285750">
              <a:buFont typeface="Arial" panose="020B0604020202020204" pitchFamily="34" charset="0"/>
              <a:buChar char="•"/>
            </a:pPr>
            <a:r>
              <a:rPr lang="zh-CN" altLang="en-US" dirty="0"/>
              <a:t>支持</a:t>
            </a:r>
            <a:r>
              <a:rPr lang="en-US" altLang="zh-CN" dirty="0"/>
              <a:t>/</a:t>
            </a:r>
            <a:r>
              <a:rPr lang="zh-CN" altLang="en-US" dirty="0"/>
              <a:t>不支持：当</a:t>
            </a:r>
            <a:r>
              <a:rPr lang="en-US" altLang="zh-CN" dirty="0" err="1"/>
              <a:t>i</a:t>
            </a:r>
            <a:r>
              <a:rPr lang="zh-CN" altLang="en-US" dirty="0"/>
              <a:t>只包含支持类，而</a:t>
            </a:r>
            <a:r>
              <a:rPr lang="en-US" altLang="zh-CN" dirty="0"/>
              <a:t>j</a:t>
            </a:r>
            <a:r>
              <a:rPr lang="zh-CN" altLang="en-US" dirty="0"/>
              <a:t>只包含反对派和中立派时，最高和最低</a:t>
            </a:r>
            <a:r>
              <a:rPr lang="en-US" altLang="zh-CN" dirty="0"/>
              <a:t>Z-score</a:t>
            </a:r>
            <a:r>
              <a:rPr lang="zh-CN" altLang="en-US" dirty="0"/>
              <a:t>的</a:t>
            </a:r>
            <a:r>
              <a:rPr lang="en-US" altLang="zh-CN" dirty="0"/>
              <a:t>token</a:t>
            </a:r>
          </a:p>
          <a:p>
            <a:pPr marL="285750" indent="-285750">
              <a:buFont typeface="Arial" panose="020B0604020202020204" pitchFamily="34" charset="0"/>
              <a:buChar char="•"/>
            </a:pPr>
            <a:r>
              <a:rPr lang="zh-CN" altLang="en-US" dirty="0"/>
              <a:t>反对</a:t>
            </a:r>
            <a:r>
              <a:rPr lang="en-US" altLang="zh-CN" dirty="0"/>
              <a:t>/</a:t>
            </a:r>
            <a:r>
              <a:rPr lang="zh-CN" altLang="en-US" dirty="0"/>
              <a:t>不反对：当</a:t>
            </a:r>
            <a:r>
              <a:rPr lang="en-US" altLang="zh-CN" dirty="0" err="1"/>
              <a:t>i</a:t>
            </a:r>
            <a:r>
              <a:rPr lang="zh-CN" altLang="en-US" dirty="0"/>
              <a:t>只包含反对类，而</a:t>
            </a:r>
            <a:r>
              <a:rPr lang="en-US" altLang="zh-CN" dirty="0"/>
              <a:t>j</a:t>
            </a:r>
            <a:r>
              <a:rPr lang="zh-CN" altLang="en-US" dirty="0"/>
              <a:t>只包含支持派和中立派时，最高和最低</a:t>
            </a:r>
            <a:r>
              <a:rPr lang="en-US" altLang="zh-CN" dirty="0"/>
              <a:t>Z-score</a:t>
            </a:r>
            <a:r>
              <a:rPr lang="zh-CN" altLang="en-US" dirty="0"/>
              <a:t>的</a:t>
            </a:r>
            <a:r>
              <a:rPr lang="en-US" altLang="zh-CN" dirty="0"/>
              <a:t>token</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246902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DB4D445-067B-60E5-DA67-FE6FB7B0BEF3}"/>
              </a:ext>
            </a:extLst>
          </p:cNvPr>
          <p:cNvSpPr>
            <a:spLocks noGrp="1"/>
          </p:cNvSpPr>
          <p:nvPr>
            <p:ph type="title"/>
          </p:nvPr>
        </p:nvSpPr>
        <p:spPr/>
        <p:txBody>
          <a:bodyPr/>
          <a:lstStyle/>
          <a:p>
            <a:r>
              <a:rPr lang="en-US" altLang="zh-CN" dirty="0"/>
              <a:t>Model——Knowledge Mining for Classification</a:t>
            </a:r>
            <a:endParaRPr lang="zh-CN" altLang="en-US" dirty="0"/>
          </a:p>
        </p:txBody>
      </p:sp>
      <p:sp>
        <p:nvSpPr>
          <p:cNvPr id="3" name="页脚占位符 2">
            <a:extLst>
              <a:ext uri="{FF2B5EF4-FFF2-40B4-BE49-F238E27FC236}">
                <a16:creationId xmlns:a16="http://schemas.microsoft.com/office/drawing/2014/main" id="{78A79B51-1EEC-8412-3B22-9341364CEE7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05992DF-075B-EFB7-C96F-AC7E777009D4}"/>
              </a:ext>
            </a:extLst>
          </p:cNvPr>
          <p:cNvSpPr>
            <a:spLocks noGrp="1"/>
          </p:cNvSpPr>
          <p:nvPr>
            <p:ph type="sldNum" sz="quarter" idx="12"/>
          </p:nvPr>
        </p:nvSpPr>
        <p:spPr/>
        <p:txBody>
          <a:bodyPr/>
          <a:lstStyle/>
          <a:p>
            <a:fld id="{5DD3DB80-B894-403A-B48E-6FDC1A72010E}" type="slidenum">
              <a:rPr lang="zh-CN" altLang="en-US" smtClean="0"/>
              <a:pPr/>
              <a:t>15</a:t>
            </a:fld>
            <a:endParaRPr lang="zh-CN" altLang="en-US"/>
          </a:p>
        </p:txBody>
      </p:sp>
      <p:sp>
        <p:nvSpPr>
          <p:cNvPr id="13" name="文本框 12">
            <a:extLst>
              <a:ext uri="{FF2B5EF4-FFF2-40B4-BE49-F238E27FC236}">
                <a16:creationId xmlns:a16="http://schemas.microsoft.com/office/drawing/2014/main" id="{1BF5F3C2-1E12-A4F7-80F4-F0901A6ED862}"/>
              </a:ext>
            </a:extLst>
          </p:cNvPr>
          <p:cNvSpPr txBox="1"/>
          <p:nvPr/>
        </p:nvSpPr>
        <p:spPr>
          <a:xfrm>
            <a:off x="1088111" y="2690336"/>
            <a:ext cx="10014188" cy="2031325"/>
          </a:xfrm>
          <a:prstGeom prst="rect">
            <a:avLst/>
          </a:prstGeom>
          <a:noFill/>
        </p:spPr>
        <p:txBody>
          <a:bodyPr wrap="square">
            <a:spAutoFit/>
          </a:bodyPr>
          <a:lstStyle/>
          <a:p>
            <a:r>
              <a:rPr lang="zh-CN" altLang="en-US" dirty="0"/>
              <a:t>我们从上述每个标记列表中根据Z-score选择最高和最低的标记，形成四个k-token列表。</a:t>
            </a:r>
            <a:endParaRPr lang="en-US" altLang="zh-CN" dirty="0"/>
          </a:p>
          <a:p>
            <a:endParaRPr lang="en-US" altLang="zh-CN" dirty="0"/>
          </a:p>
          <a:p>
            <a:endParaRPr lang="en-US" altLang="zh-CN" dirty="0"/>
          </a:p>
          <a:p>
            <a:r>
              <a:rPr lang="zh-CN" altLang="en-US" dirty="0"/>
              <a:t>在去除重复的标记后，这些标记的组合被定义为立场标记。</a:t>
            </a:r>
            <a:endParaRPr lang="en-US" altLang="zh-CN" dirty="0"/>
          </a:p>
          <a:p>
            <a:endParaRPr lang="en-US" altLang="zh-CN" dirty="0"/>
          </a:p>
          <a:p>
            <a:endParaRPr lang="en-US" altLang="zh-CN" dirty="0"/>
          </a:p>
          <a:p>
            <a:r>
              <a:rPr lang="zh-CN" altLang="en-US" dirty="0"/>
              <a:t>假设：这些立场</a:t>
            </a:r>
            <a:r>
              <a:rPr lang="en-US" altLang="zh-CN" dirty="0"/>
              <a:t>token</a:t>
            </a:r>
            <a:r>
              <a:rPr lang="zh-CN" altLang="en-US" dirty="0"/>
              <a:t>将在立场检测中发挥关键作用。</a:t>
            </a:r>
          </a:p>
        </p:txBody>
      </p:sp>
    </p:spTree>
    <p:extLst>
      <p:ext uri="{BB962C8B-B14F-4D97-AF65-F5344CB8AC3E}">
        <p14:creationId xmlns:p14="http://schemas.microsoft.com/office/powerpoint/2010/main" val="477695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A8999-15F7-4AED-BF58-81A1655F8D4A}"/>
              </a:ext>
            </a:extLst>
          </p:cNvPr>
          <p:cNvSpPr>
            <a:spLocks noGrp="1"/>
          </p:cNvSpPr>
          <p:nvPr>
            <p:ph type="title"/>
          </p:nvPr>
        </p:nvSpPr>
        <p:spPr/>
        <p:txBody>
          <a:bodyPr/>
          <a:lstStyle/>
          <a:p>
            <a:r>
              <a:rPr lang="en-US" altLang="zh-CN" sz="2800" dirty="0"/>
              <a:t>Model——Significant Token Masking</a:t>
            </a:r>
            <a:endParaRPr lang="zh-CN" altLang="en-US" dirty="0"/>
          </a:p>
        </p:txBody>
      </p:sp>
      <p:sp>
        <p:nvSpPr>
          <p:cNvPr id="3" name="页脚占位符 2">
            <a:extLst>
              <a:ext uri="{FF2B5EF4-FFF2-40B4-BE49-F238E27FC236}">
                <a16:creationId xmlns:a16="http://schemas.microsoft.com/office/drawing/2014/main" id="{8EB0AD56-4342-4BE7-9010-8F116A6A821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BE8ADB-F4A3-4186-A25A-184696B4E816}"/>
              </a:ext>
            </a:extLst>
          </p:cNvPr>
          <p:cNvSpPr>
            <a:spLocks noGrp="1"/>
          </p:cNvSpPr>
          <p:nvPr>
            <p:ph type="sldNum" sz="quarter" idx="12"/>
          </p:nvPr>
        </p:nvSpPr>
        <p:spPr/>
        <p:txBody>
          <a:bodyPr/>
          <a:lstStyle/>
          <a:p>
            <a:fld id="{5DD3DB80-B894-403A-B48E-6FDC1A72010E}" type="slidenum">
              <a:rPr lang="zh-CN" altLang="en-US" smtClean="0"/>
              <a:pPr/>
              <a:t>16</a:t>
            </a:fld>
            <a:endParaRPr lang="zh-CN" altLang="en-US"/>
          </a:p>
        </p:txBody>
      </p:sp>
      <p:sp>
        <p:nvSpPr>
          <p:cNvPr id="5" name="文本框 4">
            <a:extLst>
              <a:ext uri="{FF2B5EF4-FFF2-40B4-BE49-F238E27FC236}">
                <a16:creationId xmlns:a16="http://schemas.microsoft.com/office/drawing/2014/main" id="{790F4CC2-D6F2-5341-4676-2008FE47C839}"/>
              </a:ext>
            </a:extLst>
          </p:cNvPr>
          <p:cNvSpPr txBox="1"/>
          <p:nvPr/>
        </p:nvSpPr>
        <p:spPr>
          <a:xfrm>
            <a:off x="754380" y="1805940"/>
            <a:ext cx="1908810" cy="369332"/>
          </a:xfrm>
          <a:prstGeom prst="rect">
            <a:avLst/>
          </a:prstGeom>
          <a:noFill/>
        </p:spPr>
        <p:txBody>
          <a:bodyPr wrap="square" rtlCol="0">
            <a:spAutoFit/>
          </a:bodyPr>
          <a:lstStyle/>
          <a:p>
            <a:r>
              <a:rPr lang="zh-CN" altLang="en-US" dirty="0"/>
              <a:t>训练变换编码器</a:t>
            </a:r>
          </a:p>
        </p:txBody>
      </p:sp>
      <p:sp>
        <p:nvSpPr>
          <p:cNvPr id="6" name="左大括号 5">
            <a:extLst>
              <a:ext uri="{FF2B5EF4-FFF2-40B4-BE49-F238E27FC236}">
                <a16:creationId xmlns:a16="http://schemas.microsoft.com/office/drawing/2014/main" id="{18D9C3F2-D20E-04EC-8822-46C1335721DB}"/>
              </a:ext>
            </a:extLst>
          </p:cNvPr>
          <p:cNvSpPr/>
          <p:nvPr/>
        </p:nvSpPr>
        <p:spPr>
          <a:xfrm>
            <a:off x="2634615" y="1485900"/>
            <a:ext cx="365760" cy="1028699"/>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7D94AECE-5D30-88FE-295B-454296F0E9A2}"/>
              </a:ext>
            </a:extLst>
          </p:cNvPr>
          <p:cNvSpPr txBox="1"/>
          <p:nvPr/>
        </p:nvSpPr>
        <p:spPr>
          <a:xfrm>
            <a:off x="3148965" y="1301234"/>
            <a:ext cx="2634615" cy="369332"/>
          </a:xfrm>
          <a:prstGeom prst="rect">
            <a:avLst/>
          </a:prstGeom>
          <a:noFill/>
        </p:spPr>
        <p:txBody>
          <a:bodyPr wrap="square" rtlCol="0">
            <a:spAutoFit/>
          </a:bodyPr>
          <a:lstStyle/>
          <a:p>
            <a:r>
              <a:rPr lang="en-US" altLang="zh-CN" dirty="0"/>
              <a:t>CLM</a:t>
            </a:r>
            <a:r>
              <a:rPr lang="zh-CN" altLang="en-US" dirty="0"/>
              <a:t>（因果语言模型）</a:t>
            </a:r>
          </a:p>
        </p:txBody>
      </p:sp>
      <p:sp>
        <p:nvSpPr>
          <p:cNvPr id="9" name="文本框 8">
            <a:extLst>
              <a:ext uri="{FF2B5EF4-FFF2-40B4-BE49-F238E27FC236}">
                <a16:creationId xmlns:a16="http://schemas.microsoft.com/office/drawing/2014/main" id="{7153289B-C47B-CDEE-14A5-0122050E9F95}"/>
              </a:ext>
            </a:extLst>
          </p:cNvPr>
          <p:cNvSpPr txBox="1"/>
          <p:nvPr/>
        </p:nvSpPr>
        <p:spPr>
          <a:xfrm>
            <a:off x="3148965" y="2329933"/>
            <a:ext cx="2634615" cy="369332"/>
          </a:xfrm>
          <a:prstGeom prst="rect">
            <a:avLst/>
          </a:prstGeom>
          <a:noFill/>
        </p:spPr>
        <p:txBody>
          <a:bodyPr wrap="square" rtlCol="0">
            <a:spAutoFit/>
          </a:bodyPr>
          <a:lstStyle/>
          <a:p>
            <a:r>
              <a:rPr lang="en-US" altLang="zh-CN" dirty="0"/>
              <a:t>MLM</a:t>
            </a:r>
            <a:r>
              <a:rPr lang="zh-CN" altLang="en-US" dirty="0"/>
              <a:t>（屏蔽语言模型）</a:t>
            </a:r>
          </a:p>
        </p:txBody>
      </p:sp>
      <p:sp>
        <p:nvSpPr>
          <p:cNvPr id="10" name="文本框 9">
            <a:extLst>
              <a:ext uri="{FF2B5EF4-FFF2-40B4-BE49-F238E27FC236}">
                <a16:creationId xmlns:a16="http://schemas.microsoft.com/office/drawing/2014/main" id="{FFF3FCC4-0209-FAFD-2C27-1B49B5AFC7DC}"/>
              </a:ext>
            </a:extLst>
          </p:cNvPr>
          <p:cNvSpPr txBox="1"/>
          <p:nvPr/>
        </p:nvSpPr>
        <p:spPr>
          <a:xfrm>
            <a:off x="5634990" y="1301234"/>
            <a:ext cx="6179820" cy="369332"/>
          </a:xfrm>
          <a:prstGeom prst="rect">
            <a:avLst/>
          </a:prstGeom>
          <a:noFill/>
        </p:spPr>
        <p:txBody>
          <a:bodyPr wrap="square" rtlCol="0">
            <a:spAutoFit/>
          </a:bodyPr>
          <a:lstStyle/>
          <a:p>
            <a:r>
              <a:rPr lang="zh-CN" altLang="en-US" dirty="0"/>
              <a:t>标准的语言模型，给定前面所有的</a:t>
            </a:r>
            <a:r>
              <a:rPr lang="en-US" altLang="zh-CN" dirty="0"/>
              <a:t>token</a:t>
            </a:r>
            <a:r>
              <a:rPr lang="zh-CN" altLang="en-US" dirty="0"/>
              <a:t>预测下一个</a:t>
            </a:r>
            <a:r>
              <a:rPr lang="en-US" altLang="zh-CN" dirty="0"/>
              <a:t>token</a:t>
            </a:r>
            <a:endParaRPr lang="zh-CN" altLang="en-US" dirty="0"/>
          </a:p>
        </p:txBody>
      </p:sp>
      <p:sp>
        <p:nvSpPr>
          <p:cNvPr id="11" name="文本框 10">
            <a:extLst>
              <a:ext uri="{FF2B5EF4-FFF2-40B4-BE49-F238E27FC236}">
                <a16:creationId xmlns:a16="http://schemas.microsoft.com/office/drawing/2014/main" id="{E1A61478-77BC-3C01-B849-58A075373BDE}"/>
              </a:ext>
            </a:extLst>
          </p:cNvPr>
          <p:cNvSpPr txBox="1"/>
          <p:nvPr/>
        </p:nvSpPr>
        <p:spPr>
          <a:xfrm>
            <a:off x="5634990" y="2329932"/>
            <a:ext cx="4423410" cy="369332"/>
          </a:xfrm>
          <a:prstGeom prst="rect">
            <a:avLst/>
          </a:prstGeom>
          <a:noFill/>
        </p:spPr>
        <p:txBody>
          <a:bodyPr wrap="square" rtlCol="0">
            <a:spAutoFit/>
          </a:bodyPr>
          <a:lstStyle/>
          <a:p>
            <a:r>
              <a:rPr lang="zh-CN" altLang="en-US" dirty="0"/>
              <a:t>比较灵活，研究者可以指定掩码的</a:t>
            </a:r>
            <a:r>
              <a:rPr lang="en-US" altLang="zh-CN" dirty="0"/>
              <a:t>token</a:t>
            </a:r>
            <a:endParaRPr lang="zh-CN" altLang="en-US" dirty="0"/>
          </a:p>
        </p:txBody>
      </p:sp>
      <p:sp>
        <p:nvSpPr>
          <p:cNvPr id="8" name="文本框 7">
            <a:extLst>
              <a:ext uri="{FF2B5EF4-FFF2-40B4-BE49-F238E27FC236}">
                <a16:creationId xmlns:a16="http://schemas.microsoft.com/office/drawing/2014/main" id="{0ED90AED-F84C-1044-58B8-1FF9D81FA0B7}"/>
              </a:ext>
            </a:extLst>
          </p:cNvPr>
          <p:cNvSpPr txBox="1"/>
          <p:nvPr/>
        </p:nvSpPr>
        <p:spPr>
          <a:xfrm>
            <a:off x="754380" y="3429000"/>
            <a:ext cx="10766107" cy="646331"/>
          </a:xfrm>
          <a:prstGeom prst="rect">
            <a:avLst/>
          </a:prstGeom>
          <a:noFill/>
        </p:spPr>
        <p:txBody>
          <a:bodyPr wrap="square" rtlCol="0">
            <a:spAutoFit/>
          </a:bodyPr>
          <a:lstStyle/>
          <a:p>
            <a:r>
              <a:rPr lang="zh-CN" altLang="en-US" dirty="0"/>
              <a:t>基于</a:t>
            </a:r>
            <a:r>
              <a:rPr lang="en-US" altLang="zh-CN" dirty="0" err="1"/>
              <a:t>bret</a:t>
            </a:r>
            <a:r>
              <a:rPr lang="zh-CN" altLang="en-US" dirty="0"/>
              <a:t>的模型中，</a:t>
            </a:r>
            <a:r>
              <a:rPr lang="en-US" altLang="zh-CN" dirty="0" err="1"/>
              <a:t>bert</a:t>
            </a:r>
            <a:r>
              <a:rPr lang="zh-CN" altLang="en-US" dirty="0"/>
              <a:t>同一选择</a:t>
            </a:r>
            <a:r>
              <a:rPr lang="en-US" altLang="zh-CN" dirty="0"/>
              <a:t>15%</a:t>
            </a:r>
            <a:r>
              <a:rPr lang="zh-CN" altLang="en-US" dirty="0"/>
              <a:t>的输入</a:t>
            </a:r>
            <a:r>
              <a:rPr lang="en-US" altLang="zh-CN" dirty="0"/>
              <a:t>token</a:t>
            </a:r>
            <a:r>
              <a:rPr lang="zh-CN" altLang="en-US" dirty="0"/>
              <a:t>，其中</a:t>
            </a:r>
            <a:r>
              <a:rPr lang="en-US" altLang="zh-CN" dirty="0"/>
              <a:t>80%</a:t>
            </a:r>
            <a:r>
              <a:rPr lang="zh-CN" altLang="en-US" dirty="0"/>
              <a:t>替换为特殊的掩蔽</a:t>
            </a:r>
            <a:r>
              <a:rPr lang="en-US" altLang="zh-CN" dirty="0"/>
              <a:t>token [MASK]</a:t>
            </a:r>
            <a:r>
              <a:rPr lang="zh-CN" altLang="en-US" dirty="0"/>
              <a:t>，</a:t>
            </a:r>
            <a:r>
              <a:rPr lang="en-US" altLang="zh-CN" dirty="0"/>
              <a:t>10%</a:t>
            </a:r>
            <a:r>
              <a:rPr lang="zh-CN" altLang="en-US" dirty="0"/>
              <a:t>被替换为随机</a:t>
            </a:r>
            <a:r>
              <a:rPr lang="en-US" altLang="zh-CN" dirty="0"/>
              <a:t>token</a:t>
            </a:r>
            <a:r>
              <a:rPr lang="zh-CN" altLang="en-US" dirty="0"/>
              <a:t>，</a:t>
            </a:r>
            <a:r>
              <a:rPr lang="en-US" altLang="zh-CN" dirty="0"/>
              <a:t>10%</a:t>
            </a:r>
            <a:r>
              <a:rPr lang="zh-CN" altLang="en-US" dirty="0"/>
              <a:t>不被替换，保持不变。</a:t>
            </a:r>
          </a:p>
        </p:txBody>
      </p:sp>
      <p:sp>
        <p:nvSpPr>
          <p:cNvPr id="12" name="文本框 11">
            <a:extLst>
              <a:ext uri="{FF2B5EF4-FFF2-40B4-BE49-F238E27FC236}">
                <a16:creationId xmlns:a16="http://schemas.microsoft.com/office/drawing/2014/main" id="{D0D89A80-658D-6D40-E010-4408D29DD465}"/>
              </a:ext>
            </a:extLst>
          </p:cNvPr>
          <p:cNvSpPr txBox="1"/>
          <p:nvPr/>
        </p:nvSpPr>
        <p:spPr>
          <a:xfrm>
            <a:off x="754380" y="4457699"/>
            <a:ext cx="10904220" cy="646331"/>
          </a:xfrm>
          <a:prstGeom prst="rect">
            <a:avLst/>
          </a:prstGeom>
          <a:noFill/>
        </p:spPr>
        <p:txBody>
          <a:bodyPr wrap="square" rtlCol="0">
            <a:spAutoFit/>
          </a:bodyPr>
          <a:lstStyle/>
          <a:p>
            <a:r>
              <a:rPr lang="zh-CN" altLang="en-US" dirty="0"/>
              <a:t>重要标记屏蔽：通过掩蔽多达</a:t>
            </a:r>
            <a:r>
              <a:rPr lang="en-US" altLang="zh-CN" dirty="0"/>
              <a:t>15%</a:t>
            </a:r>
            <a:r>
              <a:rPr lang="zh-CN" altLang="en-US" dirty="0"/>
              <a:t>的重要</a:t>
            </a:r>
            <a:r>
              <a:rPr lang="en-US" altLang="zh-CN" dirty="0"/>
              <a:t>token</a:t>
            </a:r>
            <a:r>
              <a:rPr lang="zh-CN" altLang="en-US" dirty="0"/>
              <a:t>来保持同样的掩蔽</a:t>
            </a:r>
            <a:r>
              <a:rPr lang="en-US" altLang="zh-CN" dirty="0"/>
              <a:t>token</a:t>
            </a:r>
            <a:r>
              <a:rPr lang="zh-CN" altLang="en-US" dirty="0"/>
              <a:t>比例。（如果少于</a:t>
            </a:r>
            <a:r>
              <a:rPr lang="en-US" altLang="zh-CN" dirty="0"/>
              <a:t>15%</a:t>
            </a:r>
            <a:r>
              <a:rPr lang="zh-CN" altLang="en-US" dirty="0"/>
              <a:t>的重要</a:t>
            </a:r>
            <a:r>
              <a:rPr lang="en-US" altLang="zh-CN" dirty="0"/>
              <a:t>token</a:t>
            </a:r>
            <a:r>
              <a:rPr lang="zh-CN" altLang="en-US" dirty="0"/>
              <a:t>，则随机屏蔽其它</a:t>
            </a:r>
            <a:r>
              <a:rPr lang="en-US" altLang="zh-CN" dirty="0"/>
              <a:t>token</a:t>
            </a:r>
            <a:r>
              <a:rPr lang="zh-CN" altLang="en-US" dirty="0"/>
              <a:t>，来补全</a:t>
            </a:r>
            <a:r>
              <a:rPr lang="en-US" altLang="zh-CN" dirty="0"/>
              <a:t>15%</a:t>
            </a:r>
            <a:r>
              <a:rPr lang="zh-CN" altLang="en-US" dirty="0"/>
              <a:t>。</a:t>
            </a:r>
          </a:p>
        </p:txBody>
      </p:sp>
    </p:spTree>
    <p:extLst>
      <p:ext uri="{BB962C8B-B14F-4D97-AF65-F5344CB8AC3E}">
        <p14:creationId xmlns:p14="http://schemas.microsoft.com/office/powerpoint/2010/main" val="356453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2A8999-15F7-4AED-BF58-81A1655F8D4A}"/>
              </a:ext>
            </a:extLst>
          </p:cNvPr>
          <p:cNvSpPr>
            <a:spLocks noGrp="1"/>
          </p:cNvSpPr>
          <p:nvPr>
            <p:ph type="title"/>
          </p:nvPr>
        </p:nvSpPr>
        <p:spPr/>
        <p:txBody>
          <a:bodyPr/>
          <a:lstStyle/>
          <a:p>
            <a:r>
              <a:rPr lang="en-US" altLang="zh-CN" sz="2800" dirty="0"/>
              <a:t>Model——Significant Token Masking</a:t>
            </a:r>
            <a:endParaRPr lang="zh-CN" altLang="en-US" dirty="0"/>
          </a:p>
        </p:txBody>
      </p:sp>
      <p:sp>
        <p:nvSpPr>
          <p:cNvPr id="3" name="页脚占位符 2">
            <a:extLst>
              <a:ext uri="{FF2B5EF4-FFF2-40B4-BE49-F238E27FC236}">
                <a16:creationId xmlns:a16="http://schemas.microsoft.com/office/drawing/2014/main" id="{8EB0AD56-4342-4BE7-9010-8F116A6A821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04BE8ADB-F4A3-4186-A25A-184696B4E816}"/>
              </a:ext>
            </a:extLst>
          </p:cNvPr>
          <p:cNvSpPr>
            <a:spLocks noGrp="1"/>
          </p:cNvSpPr>
          <p:nvPr>
            <p:ph type="sldNum" sz="quarter" idx="12"/>
          </p:nvPr>
        </p:nvSpPr>
        <p:spPr/>
        <p:txBody>
          <a:bodyPr/>
          <a:lstStyle/>
          <a:p>
            <a:fld id="{5DD3DB80-B894-403A-B48E-6FDC1A72010E}" type="slidenum">
              <a:rPr lang="zh-CN" altLang="en-US" smtClean="0"/>
              <a:pPr/>
              <a:t>17</a:t>
            </a:fld>
            <a:endParaRPr lang="zh-CN" altLang="en-US"/>
          </a:p>
        </p:txBody>
      </p:sp>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0351AC43-7D37-599E-782E-62D131E793A3}"/>
                  </a:ext>
                </a:extLst>
              </p:cNvPr>
              <p:cNvSpPr txBox="1"/>
              <p:nvPr/>
            </p:nvSpPr>
            <p:spPr>
              <a:xfrm>
                <a:off x="669924" y="1257804"/>
                <a:ext cx="10029826" cy="377219"/>
              </a:xfrm>
              <a:prstGeom prst="rect">
                <a:avLst/>
              </a:prstGeom>
              <a:noFill/>
            </p:spPr>
            <p:txBody>
              <a:bodyPr wrap="square" rtlCol="0">
                <a:spAutoFit/>
              </a:bodyPr>
              <a:lstStyle/>
              <a:p>
                <a:r>
                  <a:rPr lang="zh-CN" altLang="en-US" dirty="0"/>
                  <a:t>重要词屏蔽会创造一个输入序列</a:t>
                </a:r>
                <a14:m>
                  <m:oMath xmlns:m="http://schemas.openxmlformats.org/officeDocument/2006/math">
                    <m:r>
                      <a:rPr lang="en-US" altLang="zh-CN" b="0" i="1" smtClean="0">
                        <a:latin typeface="Cambria Math" panose="02040503050406030204" pitchFamily="18" charset="0"/>
                      </a:rPr>
                      <m:t>𝑋</m:t>
                    </m:r>
                  </m:oMath>
                </a14:m>
                <a:r>
                  <a:rPr lang="zh-CN" altLang="en-US" dirty="0"/>
                  <a:t>的破坏版本</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zh-CN" altLang="en-US" dirty="0"/>
                  <a:t>，这个版本会受到提取的知识</a:t>
                </a:r>
                <a:r>
                  <a:rPr lang="en-US" altLang="zh-CN" dirty="0"/>
                  <a:t>G</a:t>
                </a:r>
                <a:r>
                  <a:rPr lang="zh-CN" altLang="en-US" dirty="0"/>
                  <a:t>的影响</a:t>
                </a:r>
              </a:p>
            </p:txBody>
          </p:sp>
        </mc:Choice>
        <mc:Fallback>
          <p:sp>
            <p:nvSpPr>
              <p:cNvPr id="13" name="文本框 12">
                <a:extLst>
                  <a:ext uri="{FF2B5EF4-FFF2-40B4-BE49-F238E27FC236}">
                    <a16:creationId xmlns:a16="http://schemas.microsoft.com/office/drawing/2014/main" id="{0351AC43-7D37-599E-782E-62D131E793A3}"/>
                  </a:ext>
                </a:extLst>
              </p:cNvPr>
              <p:cNvSpPr txBox="1">
                <a:spLocks noRot="1" noChangeAspect="1" noMove="1" noResize="1" noEditPoints="1" noAdjustHandles="1" noChangeArrowheads="1" noChangeShapeType="1" noTextEdit="1"/>
              </p:cNvSpPr>
              <p:nvPr/>
            </p:nvSpPr>
            <p:spPr>
              <a:xfrm>
                <a:off x="669924" y="1257804"/>
                <a:ext cx="10029826" cy="377219"/>
              </a:xfrm>
              <a:prstGeom prst="rect">
                <a:avLst/>
              </a:prstGeom>
              <a:blipFill>
                <a:blip r:embed="rId2"/>
                <a:stretch>
                  <a:fillRect l="-547" t="-8065" b="-2419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53CC1E6A-B05F-69D5-97D3-A947D938977C}"/>
                  </a:ext>
                </a:extLst>
              </p:cNvPr>
              <p:cNvSpPr txBox="1"/>
              <p:nvPr/>
            </p:nvSpPr>
            <p:spPr>
              <a:xfrm>
                <a:off x="669924" y="1740482"/>
                <a:ext cx="10163175" cy="646331"/>
              </a:xfrm>
              <a:prstGeom prst="rect">
                <a:avLst/>
              </a:prstGeom>
              <a:noFill/>
            </p:spPr>
            <p:txBody>
              <a:bodyPr wrap="square" rtlCol="0">
                <a:spAutoFit/>
              </a:bodyPr>
              <a:lstStyle/>
              <a:p>
                <a:r>
                  <a:rPr lang="zh-CN" altLang="en-US" dirty="0"/>
                  <a:t>在微调过程中，利用掩蔽词预测目标对转换编码器进行训练，该目标通过利用编码器的最终状态</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i="1">
                                <a:latin typeface="Cambria Math" panose="02040503050406030204" pitchFamily="18" charset="0"/>
                              </a:rPr>
                              <m:t>1</m:t>
                            </m:r>
                          </m:sub>
                        </m:sSub>
                      </m:e>
                    </m:acc>
                    <m:r>
                      <a:rPr lang="en-US" altLang="zh-CN" b="0" i="1" smtClean="0">
                        <a:latin typeface="Cambria Math" panose="02040503050406030204" pitchFamily="18" charset="0"/>
                      </a:rPr>
                      <m:t>,…,</m:t>
                    </m:r>
                    <m:acc>
                      <m:accPr>
                        <m:chr m:val="́"/>
                        <m:ctrlPr>
                          <a:rPr lang="en-US" altLang="zh-CN" i="1" smtClean="0">
                            <a:latin typeface="Cambria Math" panose="02040503050406030204" pitchFamily="18" charset="0"/>
                          </a:rPr>
                        </m:ctrlPr>
                      </m:accPr>
                      <m:e>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𝑛</m:t>
                            </m:r>
                          </m:sub>
                        </m:sSub>
                      </m:e>
                    </m:acc>
                    <m:r>
                      <a:rPr lang="zh-CN" altLang="en-US" i="1">
                        <a:latin typeface="Cambria Math" panose="02040503050406030204" pitchFamily="18" charset="0"/>
                      </a:rPr>
                      <m:t>恢复</m:t>
                    </m:r>
                  </m:oMath>
                </a14:m>
                <a:r>
                  <a:rPr lang="zh-CN" altLang="en-US" dirty="0"/>
                  <a:t>被掩蔽的重要词，</a:t>
                </a:r>
                <a:r>
                  <a:rPr lang="en-US" altLang="zh-CN" dirty="0"/>
                  <a:t>n</a:t>
                </a:r>
                <a:r>
                  <a:rPr lang="zh-CN" altLang="en-US" dirty="0"/>
                  <a:t>代表序列的长度</a:t>
                </a:r>
              </a:p>
            </p:txBody>
          </p:sp>
        </mc:Choice>
        <mc:Fallback>
          <p:sp>
            <p:nvSpPr>
              <p:cNvPr id="14" name="文本框 13">
                <a:extLst>
                  <a:ext uri="{FF2B5EF4-FFF2-40B4-BE49-F238E27FC236}">
                    <a16:creationId xmlns:a16="http://schemas.microsoft.com/office/drawing/2014/main" id="{53CC1E6A-B05F-69D5-97D3-A947D938977C}"/>
                  </a:ext>
                </a:extLst>
              </p:cNvPr>
              <p:cNvSpPr txBox="1">
                <a:spLocks noRot="1" noChangeAspect="1" noMove="1" noResize="1" noEditPoints="1" noAdjustHandles="1" noChangeArrowheads="1" noChangeShapeType="1" noTextEdit="1"/>
              </p:cNvSpPr>
              <p:nvPr/>
            </p:nvSpPr>
            <p:spPr>
              <a:xfrm>
                <a:off x="669924" y="1740482"/>
                <a:ext cx="10163175" cy="646331"/>
              </a:xfrm>
              <a:prstGeom prst="rect">
                <a:avLst/>
              </a:prstGeom>
              <a:blipFill>
                <a:blip r:embed="rId3"/>
                <a:stretch>
                  <a:fillRect l="-540" t="-5660" b="-14151"/>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773AEC66-D5F4-9E5A-D1F2-8130A8A13B04}"/>
              </a:ext>
            </a:extLst>
          </p:cNvPr>
          <p:cNvSpPr txBox="1"/>
          <p:nvPr/>
        </p:nvSpPr>
        <p:spPr>
          <a:xfrm>
            <a:off x="692150" y="2492272"/>
            <a:ext cx="9985374" cy="369332"/>
          </a:xfrm>
          <a:prstGeom prst="rect">
            <a:avLst/>
          </a:prstGeom>
          <a:noFill/>
        </p:spPr>
        <p:txBody>
          <a:bodyPr wrap="square" rtlCol="0">
            <a:spAutoFit/>
          </a:bodyPr>
          <a:lstStyle/>
          <a:p>
            <a:r>
              <a:rPr lang="zh-CN" altLang="en-US" dirty="0"/>
              <a:t>为了特殊的分类任务，我们在</a:t>
            </a:r>
            <a:r>
              <a:rPr lang="en-US" altLang="zh-CN" dirty="0"/>
              <a:t>MLM</a:t>
            </a:r>
            <a:r>
              <a:rPr lang="zh-CN" altLang="en-US" dirty="0"/>
              <a:t>中加入了知识，可以让模型对于立场</a:t>
            </a:r>
            <a:r>
              <a:rPr lang="en-US" altLang="zh-CN" dirty="0"/>
              <a:t>token</a:t>
            </a:r>
            <a:r>
              <a:rPr lang="zh-CN" altLang="en-US" dirty="0"/>
              <a:t>给予更多的关注</a:t>
            </a:r>
          </a:p>
        </p:txBody>
      </p:sp>
      <mc:AlternateContent xmlns:mc="http://schemas.openxmlformats.org/markup-compatibility/2006">
        <mc:Choice xmlns:a14="http://schemas.microsoft.com/office/drawing/2010/main" Requires="a14">
          <p:sp>
            <p:nvSpPr>
              <p:cNvPr id="18" name="文本框 17">
                <a:extLst>
                  <a:ext uri="{FF2B5EF4-FFF2-40B4-BE49-F238E27FC236}">
                    <a16:creationId xmlns:a16="http://schemas.microsoft.com/office/drawing/2014/main" id="{6D1FF1FF-FC3E-E5A9-FA88-47F3ECDA9C30}"/>
                  </a:ext>
                </a:extLst>
              </p:cNvPr>
              <p:cNvSpPr txBox="1"/>
              <p:nvPr/>
            </p:nvSpPr>
            <p:spPr>
              <a:xfrm>
                <a:off x="-73028" y="3342179"/>
                <a:ext cx="3133725" cy="654218"/>
              </a:xfrm>
              <a:prstGeom prst="rect">
                <a:avLst/>
              </a:prstGeom>
              <a:noFill/>
            </p:spPr>
            <p:txBody>
              <a:bodyPr wrap="square" rtlCol="0">
                <a:spAutoFit/>
              </a:bodyPr>
              <a:lstStyle/>
              <a:p>
                <a:pPr algn="ctr"/>
                <a:r>
                  <a:rPr lang="zh-CN" altLang="en-US" dirty="0"/>
                  <a:t>转化编码器</a:t>
                </a:r>
                <a:endParaRPr lang="en-US" altLang="zh-CN" dirty="0"/>
              </a:p>
              <a:p>
                <a:pPr algn="ctr"/>
                <a:r>
                  <a:rPr lang="en-US" altLang="zh-CN" dirty="0"/>
                  <a:t>(</a:t>
                </a:r>
                <a:r>
                  <a:rPr lang="zh-CN" altLang="en-US" dirty="0"/>
                  <a:t>输入序列</a:t>
                </a:r>
                <a14:m>
                  <m:oMath xmlns:m="http://schemas.openxmlformats.org/officeDocument/2006/math">
                    <m:r>
                      <a:rPr lang="en-US" altLang="zh-CN" b="0" i="1" smtClean="0">
                        <a:latin typeface="Cambria Math" panose="02040503050406030204" pitchFamily="18" charset="0"/>
                      </a:rPr>
                      <m:t>𝑋</m:t>
                    </m:r>
                  </m:oMath>
                </a14:m>
                <a:r>
                  <a:rPr lang="zh-CN" altLang="en-US" dirty="0"/>
                  <a:t>的破坏版本</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𝑋</m:t>
                        </m:r>
                      </m:e>
                    </m:acc>
                  </m:oMath>
                </a14:m>
                <a:r>
                  <a:rPr lang="zh-CN" altLang="en-US" dirty="0"/>
                  <a:t>）</a:t>
                </a:r>
              </a:p>
            </p:txBody>
          </p:sp>
        </mc:Choice>
        <mc:Fallback>
          <p:sp>
            <p:nvSpPr>
              <p:cNvPr id="18" name="文本框 17">
                <a:extLst>
                  <a:ext uri="{FF2B5EF4-FFF2-40B4-BE49-F238E27FC236}">
                    <a16:creationId xmlns:a16="http://schemas.microsoft.com/office/drawing/2014/main" id="{6D1FF1FF-FC3E-E5A9-FA88-47F3ECDA9C30}"/>
                  </a:ext>
                </a:extLst>
              </p:cNvPr>
              <p:cNvSpPr txBox="1">
                <a:spLocks noRot="1" noChangeAspect="1" noMove="1" noResize="1" noEditPoints="1" noAdjustHandles="1" noChangeArrowheads="1" noChangeShapeType="1" noTextEdit="1"/>
              </p:cNvSpPr>
              <p:nvPr/>
            </p:nvSpPr>
            <p:spPr>
              <a:xfrm>
                <a:off x="-73028" y="3342179"/>
                <a:ext cx="3133725" cy="654218"/>
              </a:xfrm>
              <a:prstGeom prst="rect">
                <a:avLst/>
              </a:prstGeom>
              <a:blipFill>
                <a:blip r:embed="rId4"/>
                <a:stretch>
                  <a:fillRect t="-4630" b="-12963"/>
                </a:stretch>
              </a:blipFill>
            </p:spPr>
            <p:txBody>
              <a:bodyPr/>
              <a:lstStyle/>
              <a:p>
                <a:r>
                  <a:rPr lang="zh-CN" altLang="en-US">
                    <a:noFill/>
                  </a:rPr>
                  <a:t> </a:t>
                </a:r>
              </a:p>
            </p:txBody>
          </p:sp>
        </mc:Fallback>
      </mc:AlternateContent>
      <p:sp>
        <p:nvSpPr>
          <p:cNvPr id="19" name="箭头: 右 18">
            <a:extLst>
              <a:ext uri="{FF2B5EF4-FFF2-40B4-BE49-F238E27FC236}">
                <a16:creationId xmlns:a16="http://schemas.microsoft.com/office/drawing/2014/main" id="{C4460609-17F1-41C6-D3C5-587B0405A322}"/>
              </a:ext>
            </a:extLst>
          </p:cNvPr>
          <p:cNvSpPr/>
          <p:nvPr/>
        </p:nvSpPr>
        <p:spPr>
          <a:xfrm>
            <a:off x="2581275" y="3519031"/>
            <a:ext cx="657225" cy="150257"/>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0" name="文本框 19">
                <a:extLst>
                  <a:ext uri="{FF2B5EF4-FFF2-40B4-BE49-F238E27FC236}">
                    <a16:creationId xmlns:a16="http://schemas.microsoft.com/office/drawing/2014/main" id="{84EC032A-D9E6-0200-DF71-90C40D770AC9}"/>
                  </a:ext>
                </a:extLst>
              </p:cNvPr>
              <p:cNvSpPr txBox="1"/>
              <p:nvPr/>
            </p:nvSpPr>
            <p:spPr>
              <a:xfrm>
                <a:off x="3238500" y="3409493"/>
                <a:ext cx="1371600" cy="369332"/>
              </a:xfrm>
              <a:prstGeom prst="rect">
                <a:avLst/>
              </a:prstGeom>
              <a:noFill/>
            </p:spPr>
            <p:txBody>
              <a:bodyPr wrap="square" rtlCol="0">
                <a:spAutoFit/>
              </a:bodyPr>
              <a:lstStyle/>
              <a:p>
                <a:r>
                  <a:rPr lang="zh-CN" altLang="en-US" dirty="0"/>
                  <a:t>嵌入向量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e>
                    </m:acc>
                  </m:oMath>
                </a14:m>
                <a:endParaRPr lang="zh-CN" altLang="en-US" dirty="0"/>
              </a:p>
            </p:txBody>
          </p:sp>
        </mc:Choice>
        <mc:Fallback>
          <p:sp>
            <p:nvSpPr>
              <p:cNvPr id="20" name="文本框 19">
                <a:extLst>
                  <a:ext uri="{FF2B5EF4-FFF2-40B4-BE49-F238E27FC236}">
                    <a16:creationId xmlns:a16="http://schemas.microsoft.com/office/drawing/2014/main" id="{84EC032A-D9E6-0200-DF71-90C40D770AC9}"/>
                  </a:ext>
                </a:extLst>
              </p:cNvPr>
              <p:cNvSpPr txBox="1">
                <a:spLocks noRot="1" noChangeAspect="1" noMove="1" noResize="1" noEditPoints="1" noAdjustHandles="1" noChangeArrowheads="1" noChangeShapeType="1" noTextEdit="1"/>
              </p:cNvSpPr>
              <p:nvPr/>
            </p:nvSpPr>
            <p:spPr>
              <a:xfrm>
                <a:off x="3238500" y="3409493"/>
                <a:ext cx="1371600" cy="369332"/>
              </a:xfrm>
              <a:prstGeom prst="rect">
                <a:avLst/>
              </a:prstGeom>
              <a:blipFill>
                <a:blip r:embed="rId5"/>
                <a:stretch>
                  <a:fillRect l="-3556" t="-8197" r="-20444" b="-24590"/>
                </a:stretch>
              </a:blipFill>
            </p:spPr>
            <p:txBody>
              <a:bodyPr/>
              <a:lstStyle/>
              <a:p>
                <a:r>
                  <a:rPr lang="zh-CN" altLang="en-US">
                    <a:noFill/>
                  </a:rPr>
                  <a:t> </a:t>
                </a:r>
              </a:p>
            </p:txBody>
          </p:sp>
        </mc:Fallback>
      </mc:AlternateContent>
      <p:sp>
        <p:nvSpPr>
          <p:cNvPr id="21" name="箭头: 右 20">
            <a:extLst>
              <a:ext uri="{FF2B5EF4-FFF2-40B4-BE49-F238E27FC236}">
                <a16:creationId xmlns:a16="http://schemas.microsoft.com/office/drawing/2014/main" id="{69DE797F-2FFB-7694-4F21-2DF7C7E0C246}"/>
              </a:ext>
            </a:extLst>
          </p:cNvPr>
          <p:cNvSpPr/>
          <p:nvPr/>
        </p:nvSpPr>
        <p:spPr>
          <a:xfrm>
            <a:off x="4608514" y="3510475"/>
            <a:ext cx="781050"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文本框 21">
            <a:extLst>
              <a:ext uri="{FF2B5EF4-FFF2-40B4-BE49-F238E27FC236}">
                <a16:creationId xmlns:a16="http://schemas.microsoft.com/office/drawing/2014/main" id="{F38AA336-656D-B402-526E-B7DB4B81C2A0}"/>
              </a:ext>
            </a:extLst>
          </p:cNvPr>
          <p:cNvSpPr txBox="1"/>
          <p:nvPr/>
        </p:nvSpPr>
        <p:spPr>
          <a:xfrm>
            <a:off x="5389564" y="3428999"/>
            <a:ext cx="4337047" cy="369332"/>
          </a:xfrm>
          <a:prstGeom prst="rect">
            <a:avLst/>
          </a:prstGeom>
          <a:noFill/>
        </p:spPr>
        <p:txBody>
          <a:bodyPr wrap="square" rtlCol="0">
            <a:spAutoFit/>
          </a:bodyPr>
          <a:lstStyle/>
          <a:p>
            <a:r>
              <a:rPr lang="zh-CN" altLang="en-US" dirty="0"/>
              <a:t>带有</a:t>
            </a:r>
            <a:r>
              <a:rPr lang="en-US" altLang="zh-CN" dirty="0" err="1"/>
              <a:t>softmax</a:t>
            </a:r>
            <a:r>
              <a:rPr lang="zh-CN" altLang="en-US" dirty="0"/>
              <a:t>激活层的单层神经网络</a:t>
            </a:r>
          </a:p>
        </p:txBody>
      </p:sp>
      <p:sp>
        <p:nvSpPr>
          <p:cNvPr id="23" name="箭头: 右 22">
            <a:extLst>
              <a:ext uri="{FF2B5EF4-FFF2-40B4-BE49-F238E27FC236}">
                <a16:creationId xmlns:a16="http://schemas.microsoft.com/office/drawing/2014/main" id="{F6D2BE82-FE0B-FA67-073A-DB5BD552A235}"/>
              </a:ext>
            </a:extLst>
          </p:cNvPr>
          <p:cNvSpPr/>
          <p:nvPr/>
        </p:nvSpPr>
        <p:spPr>
          <a:xfrm>
            <a:off x="9078911" y="3490968"/>
            <a:ext cx="647700" cy="20638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24" name="文本框 23">
                <a:extLst>
                  <a:ext uri="{FF2B5EF4-FFF2-40B4-BE49-F238E27FC236}">
                    <a16:creationId xmlns:a16="http://schemas.microsoft.com/office/drawing/2014/main" id="{10D78CB2-53CD-E0CE-25FF-5A7B11D1038D}"/>
                  </a:ext>
                </a:extLst>
              </p:cNvPr>
              <p:cNvSpPr txBox="1"/>
              <p:nvPr/>
            </p:nvSpPr>
            <p:spPr>
              <a:xfrm>
                <a:off x="9932986" y="3270992"/>
                <a:ext cx="2001839" cy="646331"/>
              </a:xfrm>
              <a:prstGeom prst="rect">
                <a:avLst/>
              </a:prstGeom>
              <a:noFill/>
            </p:spPr>
            <p:txBody>
              <a:bodyPr wrap="square" rtlCol="0">
                <a:spAutoFit/>
              </a:bodyPr>
              <a:lstStyle/>
              <a:p>
                <a:r>
                  <a:rPr lang="zh-CN" altLang="en-US" dirty="0"/>
                  <a:t>在整个词汇上归一化的概率向量</a:t>
                </a:r>
                <a14:m>
                  <m:oMath xmlns:m="http://schemas.openxmlformats.org/officeDocument/2006/math">
                    <m:acc>
                      <m:accPr>
                        <m:chr m:val="̂"/>
                        <m:ctrlPr>
                          <a:rPr lang="zh-CN" altLang="en-US" i="1" smtClean="0">
                            <a:latin typeface="Cambria Math" panose="02040503050406030204" pitchFamily="18" charset="0"/>
                          </a:rPr>
                        </m:ctrlPr>
                      </m:accPr>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e>
                    </m:acc>
                  </m:oMath>
                </a14:m>
                <a:endParaRPr lang="zh-CN" altLang="en-US" dirty="0"/>
              </a:p>
            </p:txBody>
          </p:sp>
        </mc:Choice>
        <mc:Fallback>
          <p:sp>
            <p:nvSpPr>
              <p:cNvPr id="24" name="文本框 23">
                <a:extLst>
                  <a:ext uri="{FF2B5EF4-FFF2-40B4-BE49-F238E27FC236}">
                    <a16:creationId xmlns:a16="http://schemas.microsoft.com/office/drawing/2014/main" id="{10D78CB2-53CD-E0CE-25FF-5A7B11D1038D}"/>
                  </a:ext>
                </a:extLst>
              </p:cNvPr>
              <p:cNvSpPr txBox="1">
                <a:spLocks noRot="1" noChangeAspect="1" noMove="1" noResize="1" noEditPoints="1" noAdjustHandles="1" noChangeArrowheads="1" noChangeShapeType="1" noTextEdit="1"/>
              </p:cNvSpPr>
              <p:nvPr/>
            </p:nvSpPr>
            <p:spPr>
              <a:xfrm>
                <a:off x="9932986" y="3270992"/>
                <a:ext cx="2001839" cy="646331"/>
              </a:xfrm>
              <a:prstGeom prst="rect">
                <a:avLst/>
              </a:prstGeom>
              <a:blipFill>
                <a:blip r:embed="rId6"/>
                <a:stretch>
                  <a:fillRect l="-2432" t="-5660" r="-17933" b="-14151"/>
                </a:stretch>
              </a:blipFill>
            </p:spPr>
            <p:txBody>
              <a:bodyPr/>
              <a:lstStyle/>
              <a:p>
                <a:r>
                  <a:rPr lang="zh-CN" altLang="en-US">
                    <a:noFill/>
                  </a:rPr>
                  <a:t> </a:t>
                </a:r>
              </a:p>
            </p:txBody>
          </p:sp>
        </mc:Fallback>
      </mc:AlternateContent>
      <p:pic>
        <p:nvPicPr>
          <p:cNvPr id="26" name="图片 25">
            <a:extLst>
              <a:ext uri="{FF2B5EF4-FFF2-40B4-BE49-F238E27FC236}">
                <a16:creationId xmlns:a16="http://schemas.microsoft.com/office/drawing/2014/main" id="{8A519295-02F5-8154-37CE-333D392DAD5E}"/>
              </a:ext>
            </a:extLst>
          </p:cNvPr>
          <p:cNvPicPr>
            <a:picLocks noChangeAspect="1"/>
          </p:cNvPicPr>
          <p:nvPr/>
        </p:nvPicPr>
        <p:blipFill>
          <a:blip r:embed="rId7"/>
          <a:stretch>
            <a:fillRect/>
          </a:stretch>
        </p:blipFill>
        <p:spPr>
          <a:xfrm>
            <a:off x="3979913" y="3943845"/>
            <a:ext cx="4352925" cy="1647825"/>
          </a:xfrm>
          <a:prstGeom prst="rect">
            <a:avLst/>
          </a:prstGeom>
        </p:spPr>
      </p:pic>
      <p:sp>
        <p:nvSpPr>
          <p:cNvPr id="27" name="文本框 26">
            <a:extLst>
              <a:ext uri="{FF2B5EF4-FFF2-40B4-BE49-F238E27FC236}">
                <a16:creationId xmlns:a16="http://schemas.microsoft.com/office/drawing/2014/main" id="{08A6479A-D525-4E69-0D89-8FBAA37C1E0C}"/>
              </a:ext>
            </a:extLst>
          </p:cNvPr>
          <p:cNvSpPr txBox="1"/>
          <p:nvPr/>
        </p:nvSpPr>
        <p:spPr>
          <a:xfrm>
            <a:off x="3060697" y="5040940"/>
            <a:ext cx="1495425" cy="369332"/>
          </a:xfrm>
          <a:prstGeom prst="rect">
            <a:avLst/>
          </a:prstGeom>
          <a:noFill/>
        </p:spPr>
        <p:txBody>
          <a:bodyPr wrap="square" rtlCol="0">
            <a:spAutoFit/>
          </a:bodyPr>
          <a:lstStyle/>
          <a:p>
            <a:r>
              <a:rPr lang="zh-CN" altLang="en-US" dirty="0"/>
              <a:t>预测目标</a:t>
            </a:r>
          </a:p>
        </p:txBody>
      </p:sp>
      <mc:AlternateContent xmlns:mc="http://schemas.openxmlformats.org/markup-compatibility/2006">
        <mc:Choice xmlns:a14="http://schemas.microsoft.com/office/drawing/2010/main" Requires="a14">
          <p:sp>
            <p:nvSpPr>
              <p:cNvPr id="28" name="文本框 27">
                <a:extLst>
                  <a:ext uri="{FF2B5EF4-FFF2-40B4-BE49-F238E27FC236}">
                    <a16:creationId xmlns:a16="http://schemas.microsoft.com/office/drawing/2014/main" id="{D8D1532C-946A-A5E5-6FEF-A86AC2A420D8}"/>
                  </a:ext>
                </a:extLst>
              </p:cNvPr>
              <p:cNvSpPr txBox="1"/>
              <p:nvPr/>
            </p:nvSpPr>
            <p:spPr>
              <a:xfrm>
                <a:off x="8532659" y="5031988"/>
                <a:ext cx="4019550" cy="369332"/>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oMath>
                </a14:m>
                <a:r>
                  <a:rPr lang="zh-CN" altLang="en-US" dirty="0"/>
                  <a:t>为原始</a:t>
                </a:r>
                <a:r>
                  <a:rPr lang="en-US" altLang="zh-CN" dirty="0"/>
                  <a:t>token</a:t>
                </a:r>
                <a:r>
                  <a:rPr lang="zh-CN" altLang="en-US" dirty="0"/>
                  <a:t>的</a:t>
                </a:r>
                <a:r>
                  <a:rPr lang="en-US" altLang="zh-CN" dirty="0"/>
                  <a:t>one-hot</a:t>
                </a:r>
                <a:r>
                  <a:rPr lang="zh-CN" altLang="en-US" dirty="0"/>
                  <a:t>表示</a:t>
                </a:r>
              </a:p>
            </p:txBody>
          </p:sp>
        </mc:Choice>
        <mc:Fallback>
          <p:sp>
            <p:nvSpPr>
              <p:cNvPr id="28" name="文本框 27">
                <a:extLst>
                  <a:ext uri="{FF2B5EF4-FFF2-40B4-BE49-F238E27FC236}">
                    <a16:creationId xmlns:a16="http://schemas.microsoft.com/office/drawing/2014/main" id="{D8D1532C-946A-A5E5-6FEF-A86AC2A420D8}"/>
                  </a:ext>
                </a:extLst>
              </p:cNvPr>
              <p:cNvSpPr txBox="1">
                <a:spLocks noRot="1" noChangeAspect="1" noMove="1" noResize="1" noEditPoints="1" noAdjustHandles="1" noChangeArrowheads="1" noChangeShapeType="1" noTextEdit="1"/>
              </p:cNvSpPr>
              <p:nvPr/>
            </p:nvSpPr>
            <p:spPr>
              <a:xfrm>
                <a:off x="8532659" y="5031988"/>
                <a:ext cx="4019550" cy="369332"/>
              </a:xfrm>
              <a:prstGeom prst="rect">
                <a:avLst/>
              </a:prstGeom>
              <a:blipFill>
                <a:blip r:embed="rId8"/>
                <a:stretch>
                  <a:fillRect t="-8197" b="-24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9" name="文本框 28">
                <a:extLst>
                  <a:ext uri="{FF2B5EF4-FFF2-40B4-BE49-F238E27FC236}">
                    <a16:creationId xmlns:a16="http://schemas.microsoft.com/office/drawing/2014/main" id="{BFF58948-1591-7648-930B-266AD9EC3CED}"/>
                  </a:ext>
                </a:extLst>
              </p:cNvPr>
              <p:cNvSpPr txBox="1"/>
              <p:nvPr/>
            </p:nvSpPr>
            <p:spPr>
              <a:xfrm>
                <a:off x="8643219" y="4377304"/>
                <a:ext cx="2998838" cy="646331"/>
              </a:xfrm>
              <a:prstGeom prst="rect">
                <a:avLst/>
              </a:prstGeom>
              <a:noFill/>
            </p:spPr>
            <p:txBody>
              <a:bodyPr wrap="square" rtlCol="0">
                <a:spAutoFit/>
              </a:bodyPr>
              <a:lstStyle/>
              <a:p>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m:t>
                        </m:r>
                      </m:e>
                      <m:sub>
                        <m:r>
                          <a:rPr lang="en-US" altLang="zh-CN" b="0" i="1" smtClean="0">
                            <a:latin typeface="Cambria Math" panose="02040503050406030204" pitchFamily="18" charset="0"/>
                          </a:rPr>
                          <m:t>𝑖</m:t>
                        </m:r>
                      </m:sub>
                    </m:sSub>
                  </m:oMath>
                </a14:m>
                <a:r>
                  <a:rPr lang="zh-CN" altLang="en-US" dirty="0"/>
                  <a:t>：如果第</a:t>
                </a:r>
                <a:r>
                  <a:rPr lang="en-US" altLang="zh-CN" dirty="0" err="1"/>
                  <a:t>i</a:t>
                </a:r>
                <a:r>
                  <a:rPr lang="zh-CN" altLang="en-US" dirty="0"/>
                  <a:t>个位置的</a:t>
                </a:r>
                <a:r>
                  <a:rPr lang="en-US" altLang="zh-CN" dirty="0"/>
                  <a:t>token</a:t>
                </a:r>
                <a:r>
                  <a:rPr lang="zh-CN" altLang="en-US" dirty="0"/>
                  <a:t>被掩蔽，则为</a:t>
                </a:r>
                <a:r>
                  <a:rPr lang="en-US" altLang="zh-CN" dirty="0"/>
                  <a:t>1</a:t>
                </a:r>
                <a:r>
                  <a:rPr lang="zh-CN" altLang="en-US" dirty="0"/>
                  <a:t>，否则为</a:t>
                </a:r>
                <a:r>
                  <a:rPr lang="en-US" altLang="zh-CN" dirty="0"/>
                  <a:t>0</a:t>
                </a:r>
                <a:endParaRPr lang="zh-CN" altLang="en-US" dirty="0"/>
              </a:p>
            </p:txBody>
          </p:sp>
        </mc:Choice>
        <mc:Fallback>
          <p:sp>
            <p:nvSpPr>
              <p:cNvPr id="29" name="文本框 28">
                <a:extLst>
                  <a:ext uri="{FF2B5EF4-FFF2-40B4-BE49-F238E27FC236}">
                    <a16:creationId xmlns:a16="http://schemas.microsoft.com/office/drawing/2014/main" id="{BFF58948-1591-7648-930B-266AD9EC3CED}"/>
                  </a:ext>
                </a:extLst>
              </p:cNvPr>
              <p:cNvSpPr txBox="1">
                <a:spLocks noRot="1" noChangeAspect="1" noMove="1" noResize="1" noEditPoints="1" noAdjustHandles="1" noChangeArrowheads="1" noChangeShapeType="1" noTextEdit="1"/>
              </p:cNvSpPr>
              <p:nvPr/>
            </p:nvSpPr>
            <p:spPr>
              <a:xfrm>
                <a:off x="8643219" y="4377304"/>
                <a:ext cx="2998838" cy="646331"/>
              </a:xfrm>
              <a:prstGeom prst="rect">
                <a:avLst/>
              </a:prstGeom>
              <a:blipFill>
                <a:blip r:embed="rId9"/>
                <a:stretch>
                  <a:fillRect l="-1829" t="-4717" b="-14151"/>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8A6537A6-238D-CCFE-1AA0-299CDCDCD742}"/>
              </a:ext>
            </a:extLst>
          </p:cNvPr>
          <p:cNvSpPr txBox="1"/>
          <p:nvPr/>
        </p:nvSpPr>
        <p:spPr>
          <a:xfrm>
            <a:off x="794568" y="5818659"/>
            <a:ext cx="6951406" cy="369332"/>
          </a:xfrm>
          <a:prstGeom prst="rect">
            <a:avLst/>
          </a:prstGeom>
          <a:noFill/>
        </p:spPr>
        <p:txBody>
          <a:bodyPr wrap="square" rtlCol="0">
            <a:spAutoFit/>
          </a:bodyPr>
          <a:lstStyle/>
          <a:p>
            <a:r>
              <a:rPr lang="zh-CN" altLang="en-US" dirty="0"/>
              <a:t>最后，利用未标记的</a:t>
            </a:r>
            <a:r>
              <a:rPr lang="en-US" altLang="zh-CN" dirty="0"/>
              <a:t>2020</a:t>
            </a:r>
            <a:r>
              <a:rPr lang="zh-CN" altLang="en-US" dirty="0"/>
              <a:t>年选举数据对与训练的</a:t>
            </a:r>
            <a:r>
              <a:rPr lang="en-US" altLang="zh-CN" dirty="0" err="1"/>
              <a:t>bert</a:t>
            </a:r>
            <a:r>
              <a:rPr lang="zh-CN" altLang="en-US" dirty="0"/>
              <a:t>进行微调。</a:t>
            </a:r>
          </a:p>
        </p:txBody>
      </p:sp>
    </p:spTree>
    <p:extLst>
      <p:ext uri="{BB962C8B-B14F-4D97-AF65-F5344CB8AC3E}">
        <p14:creationId xmlns:p14="http://schemas.microsoft.com/office/powerpoint/2010/main" val="37818223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4" y="2884838"/>
            <a:ext cx="10850564" cy="501162"/>
          </a:xfrm>
        </p:spPr>
        <p:txBody>
          <a:bodyPr>
            <a:noAutofit/>
          </a:bodyPr>
          <a:lstStyle/>
          <a:p>
            <a:pPr>
              <a:lnSpc>
                <a:spcPct val="250000"/>
              </a:lnSpc>
            </a:pPr>
            <a:r>
              <a:rPr lang="en-US" altLang="zh-CN" sz="2800" b="0" dirty="0">
                <a:latin typeface="+mn-lt"/>
                <a:ea typeface="+mn-ea"/>
                <a:sym typeface="+mn-lt"/>
              </a:rPr>
              <a:t>Experiments</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18</a:t>
            </a:fld>
            <a:endParaRPr lang="zh-CN" altLang="en-US"/>
          </a:p>
        </p:txBody>
      </p:sp>
    </p:spTree>
    <p:extLst>
      <p:ext uri="{BB962C8B-B14F-4D97-AF65-F5344CB8AC3E}">
        <p14:creationId xmlns:p14="http://schemas.microsoft.com/office/powerpoint/2010/main" val="36326980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855447-00FB-7A32-B166-A14173B2CB02}"/>
              </a:ext>
            </a:extLst>
          </p:cNvPr>
          <p:cNvSpPr>
            <a:spLocks noGrp="1"/>
          </p:cNvSpPr>
          <p:nvPr>
            <p:ph type="title"/>
          </p:nvPr>
        </p:nvSpPr>
        <p:spPr/>
        <p:txBody>
          <a:bodyPr/>
          <a:lstStyle/>
          <a:p>
            <a:r>
              <a:rPr lang="en-US" altLang="zh-CN" sz="2800" b="0" dirty="0">
                <a:latin typeface="+mn-lt"/>
                <a:ea typeface="+mn-ea"/>
                <a:sym typeface="+mn-lt"/>
              </a:rPr>
              <a:t>Experiments——</a:t>
            </a:r>
            <a:r>
              <a:rPr lang="en-US" altLang="zh-CN" dirty="0">
                <a:effectLst/>
                <a:latin typeface="Arial" panose="020B0604020202020204" pitchFamily="34" charset="0"/>
              </a:rPr>
              <a:t>Stance Knowledge Mining</a:t>
            </a:r>
            <a:endParaRPr lang="zh-CN" altLang="en-US" dirty="0"/>
          </a:p>
        </p:txBody>
      </p:sp>
      <p:sp>
        <p:nvSpPr>
          <p:cNvPr id="3" name="页脚占位符 2">
            <a:extLst>
              <a:ext uri="{FF2B5EF4-FFF2-40B4-BE49-F238E27FC236}">
                <a16:creationId xmlns:a16="http://schemas.microsoft.com/office/drawing/2014/main" id="{A4DAB3F2-48E9-7007-8786-ECFCB9EE1BA0}"/>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B15F2D6-518E-7B88-C689-A473CA7EF609}"/>
              </a:ext>
            </a:extLst>
          </p:cNvPr>
          <p:cNvSpPr>
            <a:spLocks noGrp="1"/>
          </p:cNvSpPr>
          <p:nvPr>
            <p:ph type="sldNum" sz="quarter" idx="12"/>
          </p:nvPr>
        </p:nvSpPr>
        <p:spPr/>
        <p:txBody>
          <a:bodyPr/>
          <a:lstStyle/>
          <a:p>
            <a:fld id="{5DD3DB80-B894-403A-B48E-6FDC1A72010E}" type="slidenum">
              <a:rPr lang="zh-CN" altLang="en-US" smtClean="0"/>
              <a:pPr/>
              <a:t>19</a:t>
            </a:fld>
            <a:endParaRPr lang="zh-CN" altLang="en-US"/>
          </a:p>
        </p:txBody>
      </p:sp>
      <p:sp>
        <p:nvSpPr>
          <p:cNvPr id="6" name="文本框 5">
            <a:extLst>
              <a:ext uri="{FF2B5EF4-FFF2-40B4-BE49-F238E27FC236}">
                <a16:creationId xmlns:a16="http://schemas.microsoft.com/office/drawing/2014/main" id="{7B5786D8-E212-31CA-1805-6E6DDC72CF4D}"/>
              </a:ext>
            </a:extLst>
          </p:cNvPr>
          <p:cNvSpPr txBox="1"/>
          <p:nvPr/>
        </p:nvSpPr>
        <p:spPr>
          <a:xfrm>
            <a:off x="669923" y="1226671"/>
            <a:ext cx="11264901" cy="1477328"/>
          </a:xfrm>
          <a:prstGeom prst="rect">
            <a:avLst/>
          </a:prstGeom>
          <a:noFill/>
        </p:spPr>
        <p:txBody>
          <a:bodyPr wrap="square">
            <a:spAutoFit/>
          </a:bodyPr>
          <a:lstStyle/>
          <a:p>
            <a:r>
              <a:rPr lang="zh-CN" altLang="en-US" dirty="0"/>
              <a:t>确定要识别的重要姿态词的数量：</a:t>
            </a:r>
            <a:endParaRPr lang="en-US" altLang="zh-CN" dirty="0"/>
          </a:p>
          <a:p>
            <a:r>
              <a:rPr lang="zh-CN" altLang="en-US" dirty="0"/>
              <a:t>根据敏感性分析，我们设定</a:t>
            </a:r>
            <a:r>
              <a:rPr lang="en-US" altLang="zh-CN" dirty="0"/>
              <a:t>k=10</a:t>
            </a:r>
            <a:r>
              <a:rPr lang="zh-CN" altLang="en-US" dirty="0"/>
              <a:t>，以提取每个立场类别的前</a:t>
            </a:r>
            <a:r>
              <a:rPr lang="en-US" altLang="zh-CN" dirty="0"/>
              <a:t>10</a:t>
            </a:r>
            <a:r>
              <a:rPr lang="zh-CN" altLang="en-US" dirty="0"/>
              <a:t>个重要词。</a:t>
            </a:r>
            <a:endParaRPr lang="en-US" altLang="zh-CN" dirty="0"/>
          </a:p>
          <a:p>
            <a:endParaRPr lang="en-US" altLang="zh-CN" dirty="0"/>
          </a:p>
          <a:p>
            <a:r>
              <a:rPr lang="zh-CN" altLang="en-US" dirty="0"/>
              <a:t>我们的立场检测模型是为每个候选人独立训练的，所以允许有重叠的标记（例如，爱国者这个词倾向于支持特朗普而反对拜登）。在去除重复部分后，每个候选人大约有</a:t>
            </a:r>
            <a:r>
              <a:rPr lang="en-US" altLang="zh-CN" dirty="0"/>
              <a:t>30</a:t>
            </a:r>
            <a:r>
              <a:rPr lang="zh-CN" altLang="en-US" dirty="0"/>
              <a:t>个立场标记。</a:t>
            </a:r>
          </a:p>
        </p:txBody>
      </p:sp>
      <p:pic>
        <p:nvPicPr>
          <p:cNvPr id="8" name="图片 7">
            <a:extLst>
              <a:ext uri="{FF2B5EF4-FFF2-40B4-BE49-F238E27FC236}">
                <a16:creationId xmlns:a16="http://schemas.microsoft.com/office/drawing/2014/main" id="{277CF27A-809F-B0D5-49A2-7CE1191B0C2D}"/>
              </a:ext>
            </a:extLst>
          </p:cNvPr>
          <p:cNvPicPr>
            <a:picLocks noChangeAspect="1"/>
          </p:cNvPicPr>
          <p:nvPr/>
        </p:nvPicPr>
        <p:blipFill>
          <a:blip r:embed="rId2"/>
          <a:stretch>
            <a:fillRect/>
          </a:stretch>
        </p:blipFill>
        <p:spPr>
          <a:xfrm>
            <a:off x="1035446" y="3268295"/>
            <a:ext cx="9662317" cy="2506295"/>
          </a:xfrm>
          <a:prstGeom prst="rect">
            <a:avLst/>
          </a:prstGeom>
        </p:spPr>
      </p:pic>
    </p:spTree>
    <p:extLst>
      <p:ext uri="{BB962C8B-B14F-4D97-AF65-F5344CB8AC3E}">
        <p14:creationId xmlns:p14="http://schemas.microsoft.com/office/powerpoint/2010/main" val="1869173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2101E4D1-E105-40CB-89FC-11D9C43BED2E}"/>
              </a:ext>
            </a:extLst>
          </p:cNvPr>
          <p:cNvSpPr>
            <a:spLocks noGrp="1"/>
          </p:cNvSpPr>
          <p:nvPr>
            <p:ph type="title" idx="4294967295"/>
          </p:nvPr>
        </p:nvSpPr>
        <p:spPr>
          <a:xfrm>
            <a:off x="646112" y="38021"/>
            <a:ext cx="10850563" cy="1028700"/>
          </a:xfrm>
        </p:spPr>
        <p:txBody>
          <a:bodyPr/>
          <a:lstStyle/>
          <a:p>
            <a:r>
              <a:rPr lang="zh-CN" altLang="en-US" dirty="0"/>
              <a:t>作者信息</a:t>
            </a:r>
          </a:p>
        </p:txBody>
      </p:sp>
      <p:sp>
        <p:nvSpPr>
          <p:cNvPr id="4" name="页脚占位符 3">
            <a:extLst>
              <a:ext uri="{FF2B5EF4-FFF2-40B4-BE49-F238E27FC236}">
                <a16:creationId xmlns:a16="http://schemas.microsoft.com/office/drawing/2014/main" id="{5BB9F8FC-976B-4D00-BB53-7F4D9FB76C4D}"/>
              </a:ext>
            </a:extLst>
          </p:cNvPr>
          <p:cNvSpPr>
            <a:spLocks noGrp="1"/>
          </p:cNvSpPr>
          <p:nvPr>
            <p:ph type="ftr" sz="quarter" idx="4294967295"/>
          </p:nvPr>
        </p:nvSpPr>
        <p:spPr>
          <a:xfrm>
            <a:off x="0" y="6515100"/>
            <a:ext cx="4140200" cy="206375"/>
          </a:xfrm>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F0BB294-5CF1-478A-B306-4327D27FCC69}"/>
              </a:ext>
            </a:extLst>
          </p:cNvPr>
          <p:cNvSpPr>
            <a:spLocks noGrp="1"/>
          </p:cNvSpPr>
          <p:nvPr>
            <p:ph type="sldNum" sz="quarter" idx="4294967295"/>
          </p:nvPr>
        </p:nvSpPr>
        <p:spPr>
          <a:xfrm>
            <a:off x="9282113" y="6515100"/>
            <a:ext cx="2909887" cy="206375"/>
          </a:xfrm>
        </p:spPr>
        <p:txBody>
          <a:bodyPr/>
          <a:lstStyle/>
          <a:p>
            <a:fld id="{5DD3DB80-B894-403A-B48E-6FDC1A72010E}" type="slidenum">
              <a:rPr lang="zh-CN" altLang="en-US" smtClean="0"/>
              <a:pPr/>
              <a:t>2</a:t>
            </a:fld>
            <a:endParaRPr lang="zh-CN" altLang="en-US"/>
          </a:p>
        </p:txBody>
      </p:sp>
      <p:pic>
        <p:nvPicPr>
          <p:cNvPr id="7" name="图片 6">
            <a:extLst>
              <a:ext uri="{FF2B5EF4-FFF2-40B4-BE49-F238E27FC236}">
                <a16:creationId xmlns:a16="http://schemas.microsoft.com/office/drawing/2014/main" id="{FE31F373-E7BB-837D-D319-52FD69240B82}"/>
              </a:ext>
            </a:extLst>
          </p:cNvPr>
          <p:cNvPicPr>
            <a:picLocks noChangeAspect="1"/>
          </p:cNvPicPr>
          <p:nvPr/>
        </p:nvPicPr>
        <p:blipFill>
          <a:blip r:embed="rId2"/>
          <a:stretch>
            <a:fillRect/>
          </a:stretch>
        </p:blipFill>
        <p:spPr>
          <a:xfrm>
            <a:off x="2188526" y="2358072"/>
            <a:ext cx="7765733" cy="2468179"/>
          </a:xfrm>
          <a:prstGeom prst="rect">
            <a:avLst/>
          </a:prstGeom>
        </p:spPr>
      </p:pic>
      <p:sp>
        <p:nvSpPr>
          <p:cNvPr id="11" name="文本框 10">
            <a:extLst>
              <a:ext uri="{FF2B5EF4-FFF2-40B4-BE49-F238E27FC236}">
                <a16:creationId xmlns:a16="http://schemas.microsoft.com/office/drawing/2014/main" id="{88819BCD-7DD1-B77D-C4C9-94B590BE61D5}"/>
              </a:ext>
            </a:extLst>
          </p:cNvPr>
          <p:cNvSpPr txBox="1"/>
          <p:nvPr/>
        </p:nvSpPr>
        <p:spPr>
          <a:xfrm>
            <a:off x="9088179" y="3013501"/>
            <a:ext cx="3001040" cy="830997"/>
          </a:xfrm>
          <a:prstGeom prst="rect">
            <a:avLst/>
          </a:prstGeom>
          <a:noFill/>
        </p:spPr>
        <p:txBody>
          <a:bodyPr wrap="square">
            <a:spAutoFit/>
          </a:bodyPr>
          <a:lstStyle/>
          <a:p>
            <a:pPr algn="ctr"/>
            <a:r>
              <a:rPr lang="zh-CN" altLang="en-US" sz="2400" dirty="0"/>
              <a:t>计算机科学系</a:t>
            </a:r>
          </a:p>
          <a:p>
            <a:pPr algn="ctr"/>
            <a:r>
              <a:rPr lang="zh-CN" altLang="en-US" sz="2400" dirty="0"/>
              <a:t>乔治敦大学</a:t>
            </a:r>
          </a:p>
        </p:txBody>
      </p:sp>
    </p:spTree>
    <p:extLst>
      <p:ext uri="{BB962C8B-B14F-4D97-AF65-F5344CB8AC3E}">
        <p14:creationId xmlns:p14="http://schemas.microsoft.com/office/powerpoint/2010/main" val="2600739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9C35D8-86E4-B0B9-43BC-B8D9790B1D9E}"/>
              </a:ext>
            </a:extLst>
          </p:cNvPr>
          <p:cNvSpPr>
            <a:spLocks noGrp="1"/>
          </p:cNvSpPr>
          <p:nvPr>
            <p:ph type="title"/>
          </p:nvPr>
        </p:nvSpPr>
        <p:spPr/>
        <p:txBody>
          <a:bodyPr/>
          <a:lstStyle/>
          <a:p>
            <a:r>
              <a:rPr lang="en-US" altLang="zh-CN" sz="2800" b="0" dirty="0">
                <a:latin typeface="+mn-lt"/>
                <a:ea typeface="+mn-ea"/>
                <a:sym typeface="+mn-lt"/>
              </a:rPr>
              <a:t>Experiments——</a:t>
            </a:r>
            <a:r>
              <a:rPr lang="en-US" altLang="zh-CN" dirty="0">
                <a:effectLst/>
                <a:latin typeface="Arial" panose="020B0604020202020204" pitchFamily="34" charset="0"/>
              </a:rPr>
              <a:t>Language Models</a:t>
            </a:r>
            <a:endParaRPr lang="zh-CN" altLang="en-US" dirty="0"/>
          </a:p>
        </p:txBody>
      </p:sp>
      <p:sp>
        <p:nvSpPr>
          <p:cNvPr id="3" name="页脚占位符 2">
            <a:extLst>
              <a:ext uri="{FF2B5EF4-FFF2-40B4-BE49-F238E27FC236}">
                <a16:creationId xmlns:a16="http://schemas.microsoft.com/office/drawing/2014/main" id="{93F03802-CBFD-190A-3337-AA76DEEA7005}"/>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754BE566-C55F-F415-9C77-98CDF7CF9F4F}"/>
              </a:ext>
            </a:extLst>
          </p:cNvPr>
          <p:cNvSpPr>
            <a:spLocks noGrp="1"/>
          </p:cNvSpPr>
          <p:nvPr>
            <p:ph type="sldNum" sz="quarter" idx="12"/>
          </p:nvPr>
        </p:nvSpPr>
        <p:spPr/>
        <p:txBody>
          <a:bodyPr/>
          <a:lstStyle/>
          <a:p>
            <a:fld id="{5DD3DB80-B894-403A-B48E-6FDC1A72010E}" type="slidenum">
              <a:rPr lang="zh-CN" altLang="en-US" smtClean="0"/>
              <a:pPr/>
              <a:t>20</a:t>
            </a:fld>
            <a:endParaRPr lang="zh-CN" altLang="en-US"/>
          </a:p>
        </p:txBody>
      </p:sp>
      <p:sp>
        <p:nvSpPr>
          <p:cNvPr id="6" name="文本框 5">
            <a:extLst>
              <a:ext uri="{FF2B5EF4-FFF2-40B4-BE49-F238E27FC236}">
                <a16:creationId xmlns:a16="http://schemas.microsoft.com/office/drawing/2014/main" id="{C267FBBE-5B1F-8504-397E-B53953FF05F7}"/>
              </a:ext>
            </a:extLst>
          </p:cNvPr>
          <p:cNvSpPr txBox="1"/>
          <p:nvPr/>
        </p:nvSpPr>
        <p:spPr>
          <a:xfrm>
            <a:off x="699420" y="1138666"/>
            <a:ext cx="10610851" cy="369332"/>
          </a:xfrm>
          <a:prstGeom prst="rect">
            <a:avLst/>
          </a:prstGeom>
          <a:noFill/>
        </p:spPr>
        <p:txBody>
          <a:bodyPr wrap="square">
            <a:spAutoFit/>
          </a:bodyPr>
          <a:lstStyle/>
          <a:p>
            <a:r>
              <a:rPr lang="zh-CN" altLang="en-US" dirty="0"/>
              <a:t>基准：原始预训练的</a:t>
            </a:r>
            <a:r>
              <a:rPr lang="en-US" altLang="zh-CN" dirty="0"/>
              <a:t>BERT</a:t>
            </a:r>
            <a:r>
              <a:rPr lang="zh-CN" altLang="en-US" dirty="0"/>
              <a:t>、未标记的选举数据上微调的</a:t>
            </a:r>
            <a:r>
              <a:rPr lang="en-US" altLang="zh-CN" dirty="0"/>
              <a:t>BERT</a:t>
            </a:r>
          </a:p>
        </p:txBody>
      </p:sp>
      <p:sp>
        <p:nvSpPr>
          <p:cNvPr id="25" name="文本框 24">
            <a:extLst>
              <a:ext uri="{FF2B5EF4-FFF2-40B4-BE49-F238E27FC236}">
                <a16:creationId xmlns:a16="http://schemas.microsoft.com/office/drawing/2014/main" id="{388A7B1C-965B-C55A-20AD-5397224EB1F0}"/>
              </a:ext>
            </a:extLst>
          </p:cNvPr>
          <p:cNvSpPr txBox="1"/>
          <p:nvPr/>
        </p:nvSpPr>
        <p:spPr>
          <a:xfrm>
            <a:off x="699420" y="1739400"/>
            <a:ext cx="7344696" cy="369332"/>
          </a:xfrm>
          <a:prstGeom prst="rect">
            <a:avLst/>
          </a:prstGeom>
          <a:noFill/>
        </p:spPr>
        <p:txBody>
          <a:bodyPr wrap="square">
            <a:spAutoFit/>
          </a:bodyPr>
          <a:lstStyle/>
          <a:p>
            <a:r>
              <a:rPr lang="zh-CN" altLang="en-US" dirty="0"/>
              <a:t>假设：添加这样少量的标记将几乎不影响预训练的模型。</a:t>
            </a:r>
          </a:p>
        </p:txBody>
      </p:sp>
      <p:sp>
        <p:nvSpPr>
          <p:cNvPr id="27" name="文本框 26">
            <a:extLst>
              <a:ext uri="{FF2B5EF4-FFF2-40B4-BE49-F238E27FC236}">
                <a16:creationId xmlns:a16="http://schemas.microsoft.com/office/drawing/2014/main" id="{5882BBD8-06E6-D8DB-4AF7-21F1D6F65E2C}"/>
              </a:ext>
            </a:extLst>
          </p:cNvPr>
          <p:cNvSpPr txBox="1"/>
          <p:nvPr/>
        </p:nvSpPr>
        <p:spPr>
          <a:xfrm>
            <a:off x="699420" y="2307853"/>
            <a:ext cx="10229850" cy="1200329"/>
          </a:xfrm>
          <a:prstGeom prst="rect">
            <a:avLst/>
          </a:prstGeom>
          <a:noFill/>
        </p:spPr>
        <p:txBody>
          <a:bodyPr wrap="square">
            <a:spAutoFit/>
          </a:bodyPr>
          <a:lstStyle/>
          <a:p>
            <a:r>
              <a:rPr lang="en-US" altLang="zh-CN" dirty="0"/>
              <a:t>o-BERT</a:t>
            </a:r>
            <a:r>
              <a:rPr lang="zh-CN" altLang="en-US" dirty="0"/>
              <a:t>：原始预训练的</a:t>
            </a:r>
            <a:r>
              <a:rPr lang="en-US" altLang="zh-CN" dirty="0"/>
              <a:t>BERT </a:t>
            </a:r>
          </a:p>
          <a:p>
            <a:r>
              <a:rPr lang="en-US" altLang="zh-CN" dirty="0"/>
              <a:t>f-BERT</a:t>
            </a:r>
            <a:r>
              <a:rPr lang="zh-CN" altLang="en-US" dirty="0"/>
              <a:t>：一个使用我们的选举数据的正常微调的</a:t>
            </a:r>
            <a:r>
              <a:rPr lang="en-US" altLang="zh-CN" dirty="0"/>
              <a:t>BERT</a:t>
            </a:r>
            <a:r>
              <a:rPr lang="zh-CN" altLang="en-US" dirty="0"/>
              <a:t> </a:t>
            </a:r>
            <a:endParaRPr lang="en-US" altLang="zh-CN" dirty="0"/>
          </a:p>
          <a:p>
            <a:r>
              <a:rPr lang="en-US" altLang="zh-CN" dirty="0"/>
              <a:t>a-BERT</a:t>
            </a:r>
            <a:r>
              <a:rPr lang="zh-CN" altLang="en-US" dirty="0"/>
              <a:t>：</a:t>
            </a:r>
            <a:r>
              <a:rPr lang="en-US" altLang="zh-CN" dirty="0"/>
              <a:t> </a:t>
            </a:r>
            <a:r>
              <a:rPr lang="zh-CN" altLang="en-US" dirty="0"/>
              <a:t>使用立场标记作为其标记器的一部分，但只执行标准的微调方法。</a:t>
            </a:r>
            <a:endParaRPr lang="en-US" altLang="zh-CN" dirty="0"/>
          </a:p>
          <a:p>
            <a:r>
              <a:rPr lang="en-US" altLang="zh-CN" dirty="0"/>
              <a:t>SKEP</a:t>
            </a:r>
            <a:r>
              <a:rPr lang="zh-CN" altLang="en-US" dirty="0"/>
              <a:t>：标记器使用</a:t>
            </a:r>
            <a:r>
              <a:rPr lang="en-US" altLang="zh-CN" dirty="0"/>
              <a:t>SKEP</a:t>
            </a:r>
            <a:r>
              <a:rPr lang="zh-CN" altLang="en-US" dirty="0"/>
              <a:t>方法的微调</a:t>
            </a:r>
            <a:r>
              <a:rPr lang="en-US" altLang="zh-CN" dirty="0"/>
              <a:t>BERT</a:t>
            </a:r>
          </a:p>
        </p:txBody>
      </p:sp>
      <p:sp>
        <p:nvSpPr>
          <p:cNvPr id="29" name="文本框 28">
            <a:extLst>
              <a:ext uri="{FF2B5EF4-FFF2-40B4-BE49-F238E27FC236}">
                <a16:creationId xmlns:a16="http://schemas.microsoft.com/office/drawing/2014/main" id="{46CAE92C-2446-DB63-578E-6949FCEDB3FD}"/>
              </a:ext>
            </a:extLst>
          </p:cNvPr>
          <p:cNvSpPr txBox="1"/>
          <p:nvPr/>
        </p:nvSpPr>
        <p:spPr>
          <a:xfrm>
            <a:off x="699420" y="3776252"/>
            <a:ext cx="10473533" cy="1477328"/>
          </a:xfrm>
          <a:prstGeom prst="rect">
            <a:avLst/>
          </a:prstGeom>
          <a:noFill/>
        </p:spPr>
        <p:txBody>
          <a:bodyPr wrap="square">
            <a:spAutoFit/>
          </a:bodyPr>
          <a:lstStyle/>
          <a:p>
            <a:r>
              <a:rPr lang="zh-CN" altLang="en-US" dirty="0"/>
              <a:t>假设：应用KE-MLM可能会引导语言模型过度关注姿态知识，而较少学习关于选举本身的语义信息。</a:t>
            </a:r>
            <a:endParaRPr lang="en-US" altLang="zh-CN" dirty="0"/>
          </a:p>
          <a:p>
            <a:endParaRPr lang="en-US" altLang="zh-CN" dirty="0"/>
          </a:p>
          <a:p>
            <a:r>
              <a:rPr lang="zh-CN" altLang="en-US" dirty="0"/>
              <a:t>KE-MLM（混合微调策略）：首先在第一个</a:t>
            </a:r>
            <a:r>
              <a:rPr lang="en-US" altLang="zh-CN" dirty="0"/>
              <a:t>epoch</a:t>
            </a:r>
            <a:r>
              <a:rPr lang="zh-CN" altLang="en-US" dirty="0"/>
              <a:t>对BERT进行一次微调。然后，在下一个</a:t>
            </a:r>
            <a:r>
              <a:rPr lang="en-US" altLang="zh-CN" dirty="0"/>
              <a:t>epoch</a:t>
            </a:r>
            <a:r>
              <a:rPr lang="zh-CN" altLang="en-US" dirty="0"/>
              <a:t>中使用KE-MLM进行微调。</a:t>
            </a:r>
            <a:endParaRPr lang="en-US" altLang="zh-CN" dirty="0"/>
          </a:p>
          <a:p>
            <a:r>
              <a:rPr lang="zh-CN" altLang="en-US" dirty="0"/>
              <a:t>KE-MLM</a:t>
            </a:r>
            <a:r>
              <a:rPr lang="en-US" altLang="zh-CN" dirty="0"/>
              <a:t>-</a:t>
            </a:r>
            <a:r>
              <a:rPr lang="zh-CN" altLang="en-US" dirty="0"/>
              <a:t>：它只对立场</a:t>
            </a:r>
            <a:r>
              <a:rPr lang="en-US" altLang="zh-CN" dirty="0"/>
              <a:t>token</a:t>
            </a:r>
            <a:r>
              <a:rPr lang="zh-CN" altLang="en-US" dirty="0"/>
              <a:t>屏蔽进行微调。</a:t>
            </a:r>
          </a:p>
        </p:txBody>
      </p:sp>
      <p:sp>
        <p:nvSpPr>
          <p:cNvPr id="30" name="文本框 29">
            <a:extLst>
              <a:ext uri="{FF2B5EF4-FFF2-40B4-BE49-F238E27FC236}">
                <a16:creationId xmlns:a16="http://schemas.microsoft.com/office/drawing/2014/main" id="{9B69F4C2-6DEC-74C9-E07D-69BA86C3407A}"/>
              </a:ext>
            </a:extLst>
          </p:cNvPr>
          <p:cNvSpPr txBox="1"/>
          <p:nvPr/>
        </p:nvSpPr>
        <p:spPr>
          <a:xfrm>
            <a:off x="699420" y="5361305"/>
            <a:ext cx="9901905" cy="923330"/>
          </a:xfrm>
          <a:prstGeom prst="rect">
            <a:avLst/>
          </a:prstGeom>
          <a:noFill/>
        </p:spPr>
        <p:txBody>
          <a:bodyPr wrap="square">
            <a:spAutoFit/>
          </a:bodyPr>
          <a:lstStyle/>
          <a:p>
            <a:r>
              <a:rPr lang="zh-CN" altLang="en-US" dirty="0"/>
              <a:t>语言模型：输入序列的大小截断为</a:t>
            </a:r>
            <a:r>
              <a:rPr lang="en-US" altLang="zh-CN" dirty="0"/>
              <a:t>512</a:t>
            </a:r>
            <a:r>
              <a:rPr lang="zh-CN" altLang="en-US" dirty="0"/>
              <a:t>个</a:t>
            </a:r>
            <a:r>
              <a:rPr lang="en-US" altLang="zh-CN" dirty="0"/>
              <a:t>token</a:t>
            </a:r>
          </a:p>
          <a:p>
            <a:r>
              <a:rPr lang="en-US" altLang="zh-CN" dirty="0"/>
              <a:t>	   </a:t>
            </a:r>
            <a:r>
              <a:rPr lang="zh-CN" altLang="en-US" dirty="0"/>
              <a:t>学习率是恒定的为</a:t>
            </a:r>
            <a:r>
              <a:rPr lang="en-US" altLang="zh-CN" dirty="0"/>
              <a:t>1e – 4</a:t>
            </a:r>
          </a:p>
          <a:p>
            <a:r>
              <a:rPr lang="en-US" altLang="zh-CN" dirty="0"/>
              <a:t>                 batch size</a:t>
            </a:r>
            <a:r>
              <a:rPr lang="zh-CN" altLang="en-US" dirty="0"/>
              <a:t>为</a:t>
            </a:r>
            <a:r>
              <a:rPr lang="en-US" altLang="zh-CN" dirty="0"/>
              <a:t>16</a:t>
            </a:r>
            <a:endParaRPr lang="zh-CN" altLang="en-US" dirty="0"/>
          </a:p>
        </p:txBody>
      </p:sp>
    </p:spTree>
    <p:extLst>
      <p:ext uri="{BB962C8B-B14F-4D97-AF65-F5344CB8AC3E}">
        <p14:creationId xmlns:p14="http://schemas.microsoft.com/office/powerpoint/2010/main" val="37220581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17E0AD-3CAE-BF10-B1E6-0EB7C0A1EDF5}"/>
              </a:ext>
            </a:extLst>
          </p:cNvPr>
          <p:cNvSpPr>
            <a:spLocks noGrp="1"/>
          </p:cNvSpPr>
          <p:nvPr>
            <p:ph type="title"/>
          </p:nvPr>
        </p:nvSpPr>
        <p:spPr/>
        <p:txBody>
          <a:bodyPr/>
          <a:lstStyle/>
          <a:p>
            <a:r>
              <a:rPr lang="en-US" altLang="zh-CN" sz="2800" b="0" dirty="0">
                <a:latin typeface="+mn-lt"/>
                <a:ea typeface="+mn-ea"/>
                <a:sym typeface="+mn-lt"/>
              </a:rPr>
              <a:t>Experiments——</a:t>
            </a:r>
            <a:r>
              <a:rPr lang="en-US" altLang="zh-CN" dirty="0">
                <a:effectLst/>
                <a:latin typeface="Arial" panose="020B0604020202020204" pitchFamily="34" charset="0"/>
              </a:rPr>
              <a:t>Classification Models</a:t>
            </a:r>
            <a:endParaRPr lang="zh-CN" altLang="en-US" dirty="0"/>
          </a:p>
        </p:txBody>
      </p:sp>
      <p:sp>
        <p:nvSpPr>
          <p:cNvPr id="3" name="页脚占位符 2">
            <a:extLst>
              <a:ext uri="{FF2B5EF4-FFF2-40B4-BE49-F238E27FC236}">
                <a16:creationId xmlns:a16="http://schemas.microsoft.com/office/drawing/2014/main" id="{EB1E4625-C382-63F6-7CEF-23BB85BF676E}"/>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FE5393EF-21C3-9805-ABEB-4EF0DAA0AD40}"/>
              </a:ext>
            </a:extLst>
          </p:cNvPr>
          <p:cNvSpPr>
            <a:spLocks noGrp="1"/>
          </p:cNvSpPr>
          <p:nvPr>
            <p:ph type="sldNum" sz="quarter" idx="12"/>
          </p:nvPr>
        </p:nvSpPr>
        <p:spPr/>
        <p:txBody>
          <a:bodyPr/>
          <a:lstStyle/>
          <a:p>
            <a:fld id="{5DD3DB80-B894-403A-B48E-6FDC1A72010E}" type="slidenum">
              <a:rPr lang="zh-CN" altLang="en-US" smtClean="0"/>
              <a:pPr/>
              <a:t>21</a:t>
            </a:fld>
            <a:endParaRPr lang="zh-CN" altLang="en-US"/>
          </a:p>
        </p:txBody>
      </p:sp>
      <p:sp>
        <p:nvSpPr>
          <p:cNvPr id="12" name="文本框 11">
            <a:extLst>
              <a:ext uri="{FF2B5EF4-FFF2-40B4-BE49-F238E27FC236}">
                <a16:creationId xmlns:a16="http://schemas.microsoft.com/office/drawing/2014/main" id="{E82E7121-138E-3620-8A64-FBE00264F6FD}"/>
              </a:ext>
            </a:extLst>
          </p:cNvPr>
          <p:cNvSpPr txBox="1"/>
          <p:nvPr/>
        </p:nvSpPr>
        <p:spPr>
          <a:xfrm>
            <a:off x="669924" y="3032280"/>
            <a:ext cx="8639175" cy="1754326"/>
          </a:xfrm>
          <a:prstGeom prst="rect">
            <a:avLst/>
          </a:prstGeom>
          <a:noFill/>
        </p:spPr>
        <p:txBody>
          <a:bodyPr wrap="square">
            <a:spAutoFit/>
          </a:bodyPr>
          <a:lstStyle/>
          <a:p>
            <a:r>
              <a:rPr lang="zh-CN" altLang="en-US" dirty="0"/>
              <a:t>现在输入没有被破坏，而 输出是三种立场类别的归一化概率向量</a:t>
            </a:r>
            <a:endParaRPr lang="en-US" altLang="zh-CN" dirty="0"/>
          </a:p>
          <a:p>
            <a:endParaRPr lang="en-US" altLang="zh-CN" dirty="0"/>
          </a:p>
          <a:p>
            <a:r>
              <a:rPr lang="zh-CN" altLang="en-US" dirty="0"/>
              <a:t>损失函数：交叉熵损失函数，目标是使其最小化。</a:t>
            </a:r>
            <a:endParaRPr lang="en-US" altLang="zh-CN" dirty="0"/>
          </a:p>
          <a:p>
            <a:r>
              <a:rPr lang="zh-CN" altLang="en-US" dirty="0"/>
              <a:t>优化器：</a:t>
            </a:r>
            <a:r>
              <a:rPr lang="en-US" altLang="zh-CN" dirty="0"/>
              <a:t>Adam optimizer</a:t>
            </a:r>
            <a:r>
              <a:rPr lang="zh-CN" altLang="en-US" dirty="0"/>
              <a:t>（</a:t>
            </a:r>
            <a:r>
              <a:rPr lang="en-US" altLang="zh-CN" dirty="0" err="1"/>
              <a:t>Kingma</a:t>
            </a:r>
            <a:r>
              <a:rPr lang="zh-CN" altLang="en-US" dirty="0"/>
              <a:t>和</a:t>
            </a:r>
            <a:r>
              <a:rPr lang="en-US" altLang="zh-CN" dirty="0"/>
              <a:t>Ba</a:t>
            </a:r>
            <a:r>
              <a:rPr lang="zh-CN" altLang="en-US" dirty="0"/>
              <a:t>，</a:t>
            </a:r>
            <a:r>
              <a:rPr lang="en-US" altLang="zh-CN" dirty="0"/>
              <a:t>2015</a:t>
            </a:r>
            <a:r>
              <a:rPr lang="zh-CN" altLang="en-US" dirty="0"/>
              <a:t>）。</a:t>
            </a:r>
            <a:endParaRPr lang="en-US" altLang="zh-CN" dirty="0"/>
          </a:p>
          <a:p>
            <a:r>
              <a:rPr lang="zh-CN" altLang="en-US" dirty="0"/>
              <a:t>学习率：</a:t>
            </a:r>
            <a:r>
              <a:rPr lang="en-US" altLang="zh-CN" dirty="0"/>
              <a:t>2e - 5, 1e - 5, 5e - 6, 2e - 6</a:t>
            </a:r>
            <a:r>
              <a:rPr lang="zh-CN" altLang="en-US" dirty="0"/>
              <a:t>和</a:t>
            </a:r>
            <a:r>
              <a:rPr lang="en-US" altLang="zh-CN" dirty="0"/>
              <a:t>1e – 6</a:t>
            </a:r>
          </a:p>
          <a:p>
            <a:r>
              <a:rPr lang="zh-CN" altLang="en-US" dirty="0"/>
              <a:t>批量大小：</a:t>
            </a:r>
            <a:r>
              <a:rPr lang="en-US" altLang="zh-CN" dirty="0"/>
              <a:t>32</a:t>
            </a:r>
          </a:p>
        </p:txBody>
      </p:sp>
      <p:sp>
        <p:nvSpPr>
          <p:cNvPr id="14" name="文本框 13">
            <a:extLst>
              <a:ext uri="{FF2B5EF4-FFF2-40B4-BE49-F238E27FC236}">
                <a16:creationId xmlns:a16="http://schemas.microsoft.com/office/drawing/2014/main" id="{95485454-D883-909C-B155-0FBACCA4A7A7}"/>
              </a:ext>
            </a:extLst>
          </p:cNvPr>
          <p:cNvSpPr txBox="1"/>
          <p:nvPr/>
        </p:nvSpPr>
        <p:spPr>
          <a:xfrm>
            <a:off x="819150" y="1338216"/>
            <a:ext cx="6096000" cy="369332"/>
          </a:xfrm>
          <a:prstGeom prst="rect">
            <a:avLst/>
          </a:prstGeom>
          <a:noFill/>
        </p:spPr>
        <p:txBody>
          <a:bodyPr wrap="square">
            <a:spAutoFit/>
          </a:bodyPr>
          <a:lstStyle/>
          <a:p>
            <a:r>
              <a:rPr lang="zh-CN" altLang="en-US" dirty="0"/>
              <a:t>立场分类器层：权重任意初始化</a:t>
            </a:r>
          </a:p>
        </p:txBody>
      </p:sp>
      <p:pic>
        <p:nvPicPr>
          <p:cNvPr id="15" name="图片 14">
            <a:extLst>
              <a:ext uri="{FF2B5EF4-FFF2-40B4-BE49-F238E27FC236}">
                <a16:creationId xmlns:a16="http://schemas.microsoft.com/office/drawing/2014/main" id="{F68F6B96-37E3-0D9A-BF76-AF8429902A8C}"/>
              </a:ext>
            </a:extLst>
          </p:cNvPr>
          <p:cNvPicPr>
            <a:picLocks noChangeAspect="1"/>
          </p:cNvPicPr>
          <p:nvPr/>
        </p:nvPicPr>
        <p:blipFill rotWithShape="1">
          <a:blip r:embed="rId2"/>
          <a:srcRect r="-1129" b="56941"/>
          <a:stretch/>
        </p:blipFill>
        <p:spPr>
          <a:xfrm>
            <a:off x="2355118" y="2261443"/>
            <a:ext cx="4910013" cy="791400"/>
          </a:xfrm>
          <a:prstGeom prst="rect">
            <a:avLst/>
          </a:prstGeom>
        </p:spPr>
      </p:pic>
      <p:sp>
        <p:nvSpPr>
          <p:cNvPr id="17" name="文本框 16">
            <a:extLst>
              <a:ext uri="{FF2B5EF4-FFF2-40B4-BE49-F238E27FC236}">
                <a16:creationId xmlns:a16="http://schemas.microsoft.com/office/drawing/2014/main" id="{DC018347-EBE0-DABE-318F-1178EC98976B}"/>
              </a:ext>
            </a:extLst>
          </p:cNvPr>
          <p:cNvSpPr txBox="1"/>
          <p:nvPr/>
        </p:nvSpPr>
        <p:spPr>
          <a:xfrm>
            <a:off x="669924" y="4840925"/>
            <a:ext cx="6096000" cy="1200329"/>
          </a:xfrm>
          <a:prstGeom prst="rect">
            <a:avLst/>
          </a:prstGeom>
          <a:noFill/>
        </p:spPr>
        <p:txBody>
          <a:bodyPr wrap="square">
            <a:spAutoFit/>
          </a:bodyPr>
          <a:lstStyle/>
          <a:p>
            <a:r>
              <a:rPr lang="zh-CN" altLang="en-US" dirty="0"/>
              <a:t>以五种不同的学习率对每一个候选人的模型进行独立训练和测试我们的模型。</a:t>
            </a:r>
            <a:endParaRPr lang="en-US" altLang="zh-CN" dirty="0"/>
          </a:p>
          <a:p>
            <a:r>
              <a:rPr lang="zh-CN" altLang="en-US" dirty="0"/>
              <a:t>每个模型运行五次。</a:t>
            </a:r>
          </a:p>
          <a:p>
            <a:r>
              <a:rPr lang="zh-CN" altLang="en-US" dirty="0"/>
              <a:t>最佳模型：学习率中三类的最佳宏观平均</a:t>
            </a:r>
            <a:r>
              <a:rPr lang="en-US" altLang="zh-CN" dirty="0"/>
              <a:t>F1</a:t>
            </a:r>
            <a:r>
              <a:rPr lang="zh-CN" altLang="en-US" dirty="0"/>
              <a:t>得分来确定</a:t>
            </a:r>
            <a:endParaRPr lang="en-US" altLang="zh-CN" dirty="0"/>
          </a:p>
        </p:txBody>
      </p:sp>
    </p:spTree>
    <p:extLst>
      <p:ext uri="{BB962C8B-B14F-4D97-AF65-F5344CB8AC3E}">
        <p14:creationId xmlns:p14="http://schemas.microsoft.com/office/powerpoint/2010/main" val="4044936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3" y="2761013"/>
            <a:ext cx="10850564" cy="501162"/>
          </a:xfrm>
        </p:spPr>
        <p:txBody>
          <a:bodyPr>
            <a:noAutofit/>
          </a:bodyPr>
          <a:lstStyle/>
          <a:p>
            <a:pPr>
              <a:lnSpc>
                <a:spcPct val="250000"/>
              </a:lnSpc>
            </a:pPr>
            <a:r>
              <a:rPr lang="en-US" altLang="zh-CN" sz="2800" dirty="0">
                <a:effectLst/>
                <a:latin typeface="Arial" panose="020B0604020202020204" pitchFamily="34" charset="0"/>
              </a:rPr>
              <a:t>Empirical Evaluation</a:t>
            </a:r>
            <a:endParaRPr lang="en-US" altLang="zh-CN" sz="3600" b="0" dirty="0">
              <a:latin typeface="+mn-lt"/>
              <a:ea typeface="+mn-ea"/>
              <a:sym typeface="+mn-lt"/>
            </a:endParaRP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a:xfrm>
            <a:off x="384174" y="3595825"/>
            <a:ext cx="10850564" cy="1082874"/>
          </a:xfrm>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22</a:t>
            </a:fld>
            <a:endParaRPr lang="zh-CN" altLang="en-US"/>
          </a:p>
        </p:txBody>
      </p:sp>
    </p:spTree>
    <p:extLst>
      <p:ext uri="{BB962C8B-B14F-4D97-AF65-F5344CB8AC3E}">
        <p14:creationId xmlns:p14="http://schemas.microsoft.com/office/powerpoint/2010/main" val="15847509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475ACC-A8E1-B284-7EA4-74B7250CB6C9}"/>
              </a:ext>
            </a:extLst>
          </p:cNvPr>
          <p:cNvSpPr>
            <a:spLocks noGrp="1"/>
          </p:cNvSpPr>
          <p:nvPr>
            <p:ph type="title"/>
          </p:nvPr>
        </p:nvSpPr>
        <p:spPr/>
        <p:txBody>
          <a:bodyPr/>
          <a:lstStyle/>
          <a:p>
            <a:r>
              <a:rPr lang="en-US" altLang="zh-CN" dirty="0"/>
              <a:t>Empirical Evaluation——data</a:t>
            </a:r>
            <a:endParaRPr lang="zh-CN" altLang="en-US" dirty="0"/>
          </a:p>
        </p:txBody>
      </p:sp>
      <p:sp>
        <p:nvSpPr>
          <p:cNvPr id="3" name="页脚占位符 2">
            <a:extLst>
              <a:ext uri="{FF2B5EF4-FFF2-40B4-BE49-F238E27FC236}">
                <a16:creationId xmlns:a16="http://schemas.microsoft.com/office/drawing/2014/main" id="{6F71FEF8-52D0-1F4E-E516-0A7882A6FC1F}"/>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17E26686-58FF-2BD3-449C-1971F3B9C4F6}"/>
              </a:ext>
            </a:extLst>
          </p:cNvPr>
          <p:cNvSpPr>
            <a:spLocks noGrp="1"/>
          </p:cNvSpPr>
          <p:nvPr>
            <p:ph type="sldNum" sz="quarter" idx="12"/>
          </p:nvPr>
        </p:nvSpPr>
        <p:spPr/>
        <p:txBody>
          <a:bodyPr/>
          <a:lstStyle/>
          <a:p>
            <a:fld id="{5DD3DB80-B894-403A-B48E-6FDC1A72010E}" type="slidenum">
              <a:rPr lang="zh-CN" altLang="en-US" smtClean="0"/>
              <a:pPr/>
              <a:t>23</a:t>
            </a:fld>
            <a:endParaRPr lang="zh-CN" altLang="en-US"/>
          </a:p>
        </p:txBody>
      </p:sp>
      <p:sp>
        <p:nvSpPr>
          <p:cNvPr id="8" name="文本框 7">
            <a:extLst>
              <a:ext uri="{FF2B5EF4-FFF2-40B4-BE49-F238E27FC236}">
                <a16:creationId xmlns:a16="http://schemas.microsoft.com/office/drawing/2014/main" id="{FC111D34-9A72-A214-70C4-FF245E5EE8D2}"/>
              </a:ext>
            </a:extLst>
          </p:cNvPr>
          <p:cNvSpPr txBox="1"/>
          <p:nvPr/>
        </p:nvSpPr>
        <p:spPr>
          <a:xfrm>
            <a:off x="669923" y="1179463"/>
            <a:ext cx="10750552" cy="646331"/>
          </a:xfrm>
          <a:prstGeom prst="rect">
            <a:avLst/>
          </a:prstGeom>
          <a:noFill/>
        </p:spPr>
        <p:txBody>
          <a:bodyPr wrap="square">
            <a:spAutoFit/>
          </a:bodyPr>
          <a:lstStyle/>
          <a:p>
            <a:r>
              <a:rPr lang="zh-CN" altLang="en-US" dirty="0"/>
              <a:t>微调数据（</a:t>
            </a:r>
            <a:r>
              <a:rPr lang="en-US" altLang="zh-CN" dirty="0"/>
              <a:t> 500</a:t>
            </a:r>
            <a:r>
              <a:rPr lang="zh-CN" altLang="en-US" dirty="0"/>
              <a:t>万条推文）：在</a:t>
            </a:r>
            <a:r>
              <a:rPr lang="en-US" altLang="zh-CN" dirty="0"/>
              <a:t>2020</a:t>
            </a:r>
            <a:r>
              <a:rPr lang="zh-CN" altLang="en-US" dirty="0"/>
              <a:t>年</a:t>
            </a:r>
            <a:r>
              <a:rPr lang="en-US" altLang="zh-CN" dirty="0"/>
              <a:t>1</a:t>
            </a:r>
            <a:r>
              <a:rPr lang="zh-CN" altLang="en-US" dirty="0"/>
              <a:t>月和</a:t>
            </a:r>
            <a:r>
              <a:rPr lang="en-US" altLang="zh-CN" dirty="0"/>
              <a:t>2020</a:t>
            </a:r>
            <a:r>
              <a:rPr lang="zh-CN" altLang="en-US" dirty="0"/>
              <a:t>年</a:t>
            </a:r>
            <a:r>
              <a:rPr lang="en-US" altLang="zh-CN" dirty="0"/>
              <a:t>9</a:t>
            </a:r>
            <a:r>
              <a:rPr lang="zh-CN" altLang="en-US" dirty="0"/>
              <a:t>月之间，通过</a:t>
            </a:r>
            <a:r>
              <a:rPr lang="en-US" altLang="zh-CN" dirty="0"/>
              <a:t>Twitter Streaming API</a:t>
            </a:r>
            <a:r>
              <a:rPr lang="zh-CN" altLang="en-US" dirty="0"/>
              <a:t>使用与选举有关的标签和关键词收集了与</a:t>
            </a:r>
            <a:r>
              <a:rPr lang="en-US" altLang="zh-CN" dirty="0"/>
              <a:t>2020</a:t>
            </a:r>
            <a:r>
              <a:rPr lang="zh-CN" altLang="en-US" dirty="0"/>
              <a:t>年美国总统选举有关的英文推文，不包括引述和转发。（未标记）</a:t>
            </a:r>
            <a:endParaRPr lang="en-US" altLang="zh-CN" dirty="0"/>
          </a:p>
        </p:txBody>
      </p:sp>
      <p:sp>
        <p:nvSpPr>
          <p:cNvPr id="10" name="文本框 9">
            <a:extLst>
              <a:ext uri="{FF2B5EF4-FFF2-40B4-BE49-F238E27FC236}">
                <a16:creationId xmlns:a16="http://schemas.microsoft.com/office/drawing/2014/main" id="{033BB8A0-3889-C2AF-7215-3F0D60A0E8A1}"/>
              </a:ext>
            </a:extLst>
          </p:cNvPr>
          <p:cNvSpPr txBox="1"/>
          <p:nvPr/>
        </p:nvSpPr>
        <p:spPr>
          <a:xfrm>
            <a:off x="669924" y="2105664"/>
            <a:ext cx="10850563" cy="1477328"/>
          </a:xfrm>
          <a:prstGeom prst="rect">
            <a:avLst/>
          </a:prstGeom>
          <a:noFill/>
        </p:spPr>
        <p:txBody>
          <a:bodyPr wrap="square">
            <a:spAutoFit/>
          </a:bodyPr>
          <a:lstStyle/>
          <a:p>
            <a:r>
              <a:rPr lang="zh-CN" altLang="en-US" dirty="0"/>
              <a:t>立场任务数据（</a:t>
            </a:r>
            <a:r>
              <a:rPr lang="en-US" altLang="zh-CN" dirty="0"/>
              <a:t> 1250</a:t>
            </a:r>
            <a:r>
              <a:rPr lang="zh-CN" altLang="en-US" dirty="0"/>
              <a:t>条）：亚马逊机械特克（</a:t>
            </a:r>
            <a:r>
              <a:rPr lang="en-US" altLang="zh-CN" dirty="0" err="1"/>
              <a:t>MTurk</a:t>
            </a:r>
            <a:r>
              <a:rPr lang="zh-CN" altLang="en-US" dirty="0"/>
              <a:t>）工人进行标记。</a:t>
            </a:r>
            <a:endParaRPr lang="en-US" altLang="zh-CN" dirty="0"/>
          </a:p>
          <a:p>
            <a:endParaRPr lang="en-US" altLang="zh-CN" dirty="0"/>
          </a:p>
          <a:p>
            <a:r>
              <a:rPr lang="zh-CN" altLang="en-US" dirty="0"/>
              <a:t>每条推文都由三位注释者进行标注：</a:t>
            </a:r>
            <a:endParaRPr lang="en-US" altLang="zh-CN" dirty="0"/>
          </a:p>
          <a:p>
            <a:r>
              <a:rPr lang="zh-CN" altLang="en-US" dirty="0"/>
              <a:t>大多数注视者标注的类别被认为是真正的类别，如果三个注释者都投给了三个不同的类别，我们就认为这条推文的标签是中性的。</a:t>
            </a:r>
          </a:p>
        </p:txBody>
      </p:sp>
      <p:pic>
        <p:nvPicPr>
          <p:cNvPr id="14" name="图片 13">
            <a:extLst>
              <a:ext uri="{FF2B5EF4-FFF2-40B4-BE49-F238E27FC236}">
                <a16:creationId xmlns:a16="http://schemas.microsoft.com/office/drawing/2014/main" id="{9A132980-67E6-CC01-E1B5-13B6702EB929}"/>
              </a:ext>
            </a:extLst>
          </p:cNvPr>
          <p:cNvPicPr>
            <a:picLocks noChangeAspect="1"/>
          </p:cNvPicPr>
          <p:nvPr/>
        </p:nvPicPr>
        <p:blipFill>
          <a:blip r:embed="rId2"/>
          <a:stretch>
            <a:fillRect/>
          </a:stretch>
        </p:blipFill>
        <p:spPr>
          <a:xfrm>
            <a:off x="789780" y="3864454"/>
            <a:ext cx="5305425" cy="1838325"/>
          </a:xfrm>
          <a:prstGeom prst="rect">
            <a:avLst/>
          </a:prstGeom>
        </p:spPr>
      </p:pic>
      <p:pic>
        <p:nvPicPr>
          <p:cNvPr id="16" name="图片 15">
            <a:extLst>
              <a:ext uri="{FF2B5EF4-FFF2-40B4-BE49-F238E27FC236}">
                <a16:creationId xmlns:a16="http://schemas.microsoft.com/office/drawing/2014/main" id="{BD68DCA5-3B5E-A402-35E2-79DDC2DC108C}"/>
              </a:ext>
            </a:extLst>
          </p:cNvPr>
          <p:cNvPicPr>
            <a:picLocks noChangeAspect="1"/>
          </p:cNvPicPr>
          <p:nvPr/>
        </p:nvPicPr>
        <p:blipFill>
          <a:blip r:embed="rId3"/>
          <a:stretch>
            <a:fillRect/>
          </a:stretch>
        </p:blipFill>
        <p:spPr>
          <a:xfrm>
            <a:off x="6311107" y="3559654"/>
            <a:ext cx="5391150" cy="2143125"/>
          </a:xfrm>
          <a:prstGeom prst="rect">
            <a:avLst/>
          </a:prstGeom>
        </p:spPr>
      </p:pic>
      <p:sp>
        <p:nvSpPr>
          <p:cNvPr id="18" name="文本框 17">
            <a:extLst>
              <a:ext uri="{FF2B5EF4-FFF2-40B4-BE49-F238E27FC236}">
                <a16:creationId xmlns:a16="http://schemas.microsoft.com/office/drawing/2014/main" id="{F3494F83-E20F-D988-B4F3-160C70EC8A0F}"/>
              </a:ext>
            </a:extLst>
          </p:cNvPr>
          <p:cNvSpPr txBox="1"/>
          <p:nvPr/>
        </p:nvSpPr>
        <p:spPr>
          <a:xfrm>
            <a:off x="6172200" y="5670649"/>
            <a:ext cx="6096000" cy="646331"/>
          </a:xfrm>
          <a:prstGeom prst="rect">
            <a:avLst/>
          </a:prstGeom>
          <a:noFill/>
        </p:spPr>
        <p:txBody>
          <a:bodyPr wrap="square">
            <a:spAutoFit/>
          </a:bodyPr>
          <a:lstStyle/>
          <a:p>
            <a:r>
              <a:rPr lang="zh-CN" altLang="en-US" dirty="0"/>
              <a:t>基于任务的指标和基于工人的指标是</a:t>
            </a:r>
            <a:r>
              <a:rPr lang="en-US" altLang="zh-CN" dirty="0" err="1"/>
              <a:t>MTurk</a:t>
            </a:r>
            <a:r>
              <a:rPr lang="zh-CN" altLang="en-US" dirty="0"/>
              <a:t>官方网站推荐的（</a:t>
            </a:r>
            <a:r>
              <a:rPr lang="en-US" altLang="zh-CN" dirty="0"/>
              <a:t>Amazon, 2011</a:t>
            </a:r>
            <a:r>
              <a:rPr lang="zh-CN" altLang="en-US" dirty="0"/>
              <a:t>），鉴于其注释机制。</a:t>
            </a:r>
          </a:p>
        </p:txBody>
      </p:sp>
    </p:spTree>
    <p:extLst>
      <p:ext uri="{BB962C8B-B14F-4D97-AF65-F5344CB8AC3E}">
        <p14:creationId xmlns:p14="http://schemas.microsoft.com/office/powerpoint/2010/main" val="38394099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D07B4C-5320-E2C1-9A2D-477DD61E3F84}"/>
              </a:ext>
            </a:extLst>
          </p:cNvPr>
          <p:cNvSpPr>
            <a:spLocks noGrp="1"/>
          </p:cNvSpPr>
          <p:nvPr>
            <p:ph type="title"/>
          </p:nvPr>
        </p:nvSpPr>
        <p:spPr/>
        <p:txBody>
          <a:bodyPr/>
          <a:lstStyle/>
          <a:p>
            <a:r>
              <a:rPr lang="en-US" altLang="zh-CN" dirty="0"/>
              <a:t>Empirical Evaluation——</a:t>
            </a:r>
            <a:r>
              <a:rPr lang="en-US" altLang="zh-CN" dirty="0">
                <a:effectLst/>
                <a:latin typeface="Arial" panose="020B0604020202020204" pitchFamily="34" charset="0"/>
              </a:rPr>
              <a:t>Experimental Results</a:t>
            </a:r>
            <a:endParaRPr lang="zh-CN" altLang="en-US" dirty="0"/>
          </a:p>
        </p:txBody>
      </p:sp>
      <p:sp>
        <p:nvSpPr>
          <p:cNvPr id="3" name="页脚占位符 2">
            <a:extLst>
              <a:ext uri="{FF2B5EF4-FFF2-40B4-BE49-F238E27FC236}">
                <a16:creationId xmlns:a16="http://schemas.microsoft.com/office/drawing/2014/main" id="{20A3FCEA-8BB1-A1AC-F8C1-58D5B09B85AB}"/>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AF11328D-3A40-49F7-6873-0A8CE5B37F47}"/>
              </a:ext>
            </a:extLst>
          </p:cNvPr>
          <p:cNvSpPr>
            <a:spLocks noGrp="1"/>
          </p:cNvSpPr>
          <p:nvPr>
            <p:ph type="sldNum" sz="quarter" idx="12"/>
          </p:nvPr>
        </p:nvSpPr>
        <p:spPr/>
        <p:txBody>
          <a:bodyPr/>
          <a:lstStyle/>
          <a:p>
            <a:fld id="{5DD3DB80-B894-403A-B48E-6FDC1A72010E}" type="slidenum">
              <a:rPr lang="zh-CN" altLang="en-US" smtClean="0"/>
              <a:pPr/>
              <a:t>24</a:t>
            </a:fld>
            <a:endParaRPr lang="zh-CN" altLang="en-US"/>
          </a:p>
        </p:txBody>
      </p:sp>
      <p:sp>
        <p:nvSpPr>
          <p:cNvPr id="5" name="文本框 4">
            <a:extLst>
              <a:ext uri="{FF2B5EF4-FFF2-40B4-BE49-F238E27FC236}">
                <a16:creationId xmlns:a16="http://schemas.microsoft.com/office/drawing/2014/main" id="{BE5B108F-DB5B-5EA6-CC50-8D733DCB412B}"/>
              </a:ext>
            </a:extLst>
          </p:cNvPr>
          <p:cNvSpPr txBox="1"/>
          <p:nvPr/>
        </p:nvSpPr>
        <p:spPr>
          <a:xfrm>
            <a:off x="847725" y="1511775"/>
            <a:ext cx="2990850" cy="369332"/>
          </a:xfrm>
          <a:prstGeom prst="rect">
            <a:avLst/>
          </a:prstGeom>
          <a:noFill/>
        </p:spPr>
        <p:txBody>
          <a:bodyPr wrap="square" rtlCol="0">
            <a:spAutoFit/>
          </a:bodyPr>
          <a:lstStyle/>
          <a:p>
            <a:r>
              <a:rPr lang="zh-CN" altLang="en-US" dirty="0"/>
              <a:t>训练集：测试集</a:t>
            </a:r>
            <a:r>
              <a:rPr lang="en-US" altLang="zh-CN" dirty="0"/>
              <a:t>=7</a:t>
            </a:r>
            <a:r>
              <a:rPr lang="zh-CN" altLang="en-US" dirty="0"/>
              <a:t>：</a:t>
            </a:r>
            <a:r>
              <a:rPr lang="en-US" altLang="zh-CN" dirty="0"/>
              <a:t>3</a:t>
            </a:r>
            <a:endParaRPr lang="zh-CN" altLang="en-US" dirty="0"/>
          </a:p>
        </p:txBody>
      </p:sp>
      <p:pic>
        <p:nvPicPr>
          <p:cNvPr id="6" name="图片 5">
            <a:extLst>
              <a:ext uri="{FF2B5EF4-FFF2-40B4-BE49-F238E27FC236}">
                <a16:creationId xmlns:a16="http://schemas.microsoft.com/office/drawing/2014/main" id="{F0B0894A-BEB4-93D1-D2FF-E6201FE9AED5}"/>
              </a:ext>
            </a:extLst>
          </p:cNvPr>
          <p:cNvPicPr>
            <a:picLocks noChangeAspect="1"/>
          </p:cNvPicPr>
          <p:nvPr/>
        </p:nvPicPr>
        <p:blipFill>
          <a:blip r:embed="rId2"/>
          <a:stretch>
            <a:fillRect/>
          </a:stretch>
        </p:blipFill>
        <p:spPr>
          <a:xfrm>
            <a:off x="669924" y="2364182"/>
            <a:ext cx="11239500" cy="3152775"/>
          </a:xfrm>
          <a:prstGeom prst="rect">
            <a:avLst/>
          </a:prstGeom>
        </p:spPr>
      </p:pic>
    </p:spTree>
    <p:extLst>
      <p:ext uri="{BB962C8B-B14F-4D97-AF65-F5344CB8AC3E}">
        <p14:creationId xmlns:p14="http://schemas.microsoft.com/office/powerpoint/2010/main" val="370986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02076F-C38F-7869-0D8D-1903CF7030DC}"/>
              </a:ext>
            </a:extLst>
          </p:cNvPr>
          <p:cNvSpPr>
            <a:spLocks noGrp="1"/>
          </p:cNvSpPr>
          <p:nvPr>
            <p:ph type="title"/>
          </p:nvPr>
        </p:nvSpPr>
        <p:spPr/>
        <p:txBody>
          <a:bodyPr/>
          <a:lstStyle/>
          <a:p>
            <a:r>
              <a:rPr lang="en-US" altLang="zh-CN" dirty="0"/>
              <a:t>Empirical Evaluation——</a:t>
            </a:r>
            <a:r>
              <a:rPr lang="en-US" altLang="zh-CN" dirty="0">
                <a:effectLst/>
                <a:latin typeface="Arial" panose="020B0604020202020204" pitchFamily="34" charset="0"/>
              </a:rPr>
              <a:t>Experimental Results</a:t>
            </a:r>
            <a:endParaRPr lang="zh-CN" altLang="en-US" dirty="0"/>
          </a:p>
        </p:txBody>
      </p:sp>
      <p:sp>
        <p:nvSpPr>
          <p:cNvPr id="3" name="页脚占位符 2">
            <a:extLst>
              <a:ext uri="{FF2B5EF4-FFF2-40B4-BE49-F238E27FC236}">
                <a16:creationId xmlns:a16="http://schemas.microsoft.com/office/drawing/2014/main" id="{01F7E899-4136-7D3B-C7C6-B8B8972B9633}"/>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58137022-9456-63D0-03F8-A5E13D958DC0}"/>
              </a:ext>
            </a:extLst>
          </p:cNvPr>
          <p:cNvSpPr>
            <a:spLocks noGrp="1"/>
          </p:cNvSpPr>
          <p:nvPr>
            <p:ph type="sldNum" sz="quarter" idx="12"/>
          </p:nvPr>
        </p:nvSpPr>
        <p:spPr/>
        <p:txBody>
          <a:bodyPr/>
          <a:lstStyle/>
          <a:p>
            <a:fld id="{5DD3DB80-B894-403A-B48E-6FDC1A72010E}" type="slidenum">
              <a:rPr lang="zh-CN" altLang="en-US" smtClean="0"/>
              <a:pPr/>
              <a:t>25</a:t>
            </a:fld>
            <a:endParaRPr lang="zh-CN" altLang="en-US"/>
          </a:p>
        </p:txBody>
      </p:sp>
      <p:pic>
        <p:nvPicPr>
          <p:cNvPr id="7" name="图片 6">
            <a:extLst>
              <a:ext uri="{FF2B5EF4-FFF2-40B4-BE49-F238E27FC236}">
                <a16:creationId xmlns:a16="http://schemas.microsoft.com/office/drawing/2014/main" id="{83993527-212F-94C0-C985-FBB6B6226D31}"/>
              </a:ext>
            </a:extLst>
          </p:cNvPr>
          <p:cNvPicPr>
            <a:picLocks noChangeAspect="1"/>
          </p:cNvPicPr>
          <p:nvPr/>
        </p:nvPicPr>
        <p:blipFill rotWithShape="1">
          <a:blip r:embed="rId2"/>
          <a:srcRect t="51737" r="1124"/>
          <a:stretch/>
        </p:blipFill>
        <p:spPr>
          <a:xfrm>
            <a:off x="6244178" y="1519237"/>
            <a:ext cx="5028659" cy="3181350"/>
          </a:xfrm>
          <a:prstGeom prst="rect">
            <a:avLst/>
          </a:prstGeom>
        </p:spPr>
      </p:pic>
      <p:pic>
        <p:nvPicPr>
          <p:cNvPr id="11" name="图片 10">
            <a:extLst>
              <a:ext uri="{FF2B5EF4-FFF2-40B4-BE49-F238E27FC236}">
                <a16:creationId xmlns:a16="http://schemas.microsoft.com/office/drawing/2014/main" id="{3265BB5B-8155-CB7C-FBE5-2022F49525C2}"/>
              </a:ext>
            </a:extLst>
          </p:cNvPr>
          <p:cNvPicPr>
            <a:picLocks noChangeAspect="1"/>
          </p:cNvPicPr>
          <p:nvPr/>
        </p:nvPicPr>
        <p:blipFill>
          <a:blip r:embed="rId3"/>
          <a:stretch>
            <a:fillRect/>
          </a:stretch>
        </p:blipFill>
        <p:spPr>
          <a:xfrm>
            <a:off x="561180" y="1304926"/>
            <a:ext cx="5534025" cy="4067175"/>
          </a:xfrm>
          <a:prstGeom prst="rect">
            <a:avLst/>
          </a:prstGeom>
        </p:spPr>
      </p:pic>
      <p:pic>
        <p:nvPicPr>
          <p:cNvPr id="9" name="图片 8">
            <a:extLst>
              <a:ext uri="{FF2B5EF4-FFF2-40B4-BE49-F238E27FC236}">
                <a16:creationId xmlns:a16="http://schemas.microsoft.com/office/drawing/2014/main" id="{267C8B66-F2DF-579D-50E3-9D0E3CC2EB04}"/>
              </a:ext>
            </a:extLst>
          </p:cNvPr>
          <p:cNvPicPr>
            <a:picLocks noChangeAspect="1"/>
          </p:cNvPicPr>
          <p:nvPr/>
        </p:nvPicPr>
        <p:blipFill>
          <a:blip r:embed="rId4"/>
          <a:stretch>
            <a:fillRect/>
          </a:stretch>
        </p:blipFill>
        <p:spPr>
          <a:xfrm>
            <a:off x="3915315" y="5372101"/>
            <a:ext cx="5419725" cy="723900"/>
          </a:xfrm>
          <a:prstGeom prst="rect">
            <a:avLst/>
          </a:prstGeom>
        </p:spPr>
      </p:pic>
    </p:spTree>
    <p:extLst>
      <p:ext uri="{BB962C8B-B14F-4D97-AF65-F5344CB8AC3E}">
        <p14:creationId xmlns:p14="http://schemas.microsoft.com/office/powerpoint/2010/main" val="902035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AAFA5-97B5-D003-B130-114788E3DCC7}"/>
              </a:ext>
            </a:extLst>
          </p:cNvPr>
          <p:cNvSpPr>
            <a:spLocks noGrp="1"/>
          </p:cNvSpPr>
          <p:nvPr>
            <p:ph type="title"/>
          </p:nvPr>
        </p:nvSpPr>
        <p:spPr/>
        <p:txBody>
          <a:bodyPr/>
          <a:lstStyle/>
          <a:p>
            <a:r>
              <a:rPr lang="en-US" altLang="zh-CN" dirty="0"/>
              <a:t>Empirical Evaluation——Experimental Results</a:t>
            </a:r>
            <a:endParaRPr lang="zh-CN" altLang="en-US" dirty="0"/>
          </a:p>
        </p:txBody>
      </p:sp>
      <p:sp>
        <p:nvSpPr>
          <p:cNvPr id="3" name="页脚占位符 2">
            <a:extLst>
              <a:ext uri="{FF2B5EF4-FFF2-40B4-BE49-F238E27FC236}">
                <a16:creationId xmlns:a16="http://schemas.microsoft.com/office/drawing/2014/main" id="{92967F16-F662-19C3-D409-BF087A7C8DC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D9C2580-FB17-A0A9-8CFA-63001DA39CA2}"/>
              </a:ext>
            </a:extLst>
          </p:cNvPr>
          <p:cNvSpPr>
            <a:spLocks noGrp="1"/>
          </p:cNvSpPr>
          <p:nvPr>
            <p:ph type="sldNum" sz="quarter" idx="12"/>
          </p:nvPr>
        </p:nvSpPr>
        <p:spPr/>
        <p:txBody>
          <a:bodyPr/>
          <a:lstStyle/>
          <a:p>
            <a:fld id="{5DD3DB80-B894-403A-B48E-6FDC1A72010E}" type="slidenum">
              <a:rPr lang="zh-CN" altLang="en-US" smtClean="0"/>
              <a:pPr/>
              <a:t>26</a:t>
            </a:fld>
            <a:endParaRPr lang="zh-CN" altLang="en-US"/>
          </a:p>
        </p:txBody>
      </p:sp>
      <p:sp>
        <p:nvSpPr>
          <p:cNvPr id="5" name="文本框 4">
            <a:extLst>
              <a:ext uri="{FF2B5EF4-FFF2-40B4-BE49-F238E27FC236}">
                <a16:creationId xmlns:a16="http://schemas.microsoft.com/office/drawing/2014/main" id="{F525CE73-9F68-D62E-4AF3-87FFC7EC235A}"/>
              </a:ext>
            </a:extLst>
          </p:cNvPr>
          <p:cNvSpPr txBox="1"/>
          <p:nvPr/>
        </p:nvSpPr>
        <p:spPr>
          <a:xfrm>
            <a:off x="904873" y="1457325"/>
            <a:ext cx="1835151" cy="369332"/>
          </a:xfrm>
          <a:prstGeom prst="rect">
            <a:avLst/>
          </a:prstGeom>
          <a:noFill/>
        </p:spPr>
        <p:txBody>
          <a:bodyPr wrap="square" rtlCol="0">
            <a:spAutoFit/>
          </a:bodyPr>
          <a:lstStyle/>
          <a:p>
            <a:r>
              <a:rPr lang="zh-CN" altLang="en-US" dirty="0"/>
              <a:t>敏感性分析</a:t>
            </a:r>
          </a:p>
        </p:txBody>
      </p:sp>
      <p:pic>
        <p:nvPicPr>
          <p:cNvPr id="7" name="图片 6">
            <a:extLst>
              <a:ext uri="{FF2B5EF4-FFF2-40B4-BE49-F238E27FC236}">
                <a16:creationId xmlns:a16="http://schemas.microsoft.com/office/drawing/2014/main" id="{DD3E5514-465B-C6E4-5D99-0FE682BF1B9F}"/>
              </a:ext>
            </a:extLst>
          </p:cNvPr>
          <p:cNvPicPr>
            <a:picLocks noChangeAspect="1"/>
          </p:cNvPicPr>
          <p:nvPr/>
        </p:nvPicPr>
        <p:blipFill>
          <a:blip r:embed="rId2"/>
          <a:stretch>
            <a:fillRect/>
          </a:stretch>
        </p:blipFill>
        <p:spPr>
          <a:xfrm>
            <a:off x="3352005" y="1316593"/>
            <a:ext cx="5486400" cy="3762375"/>
          </a:xfrm>
          <a:prstGeom prst="rect">
            <a:avLst/>
          </a:prstGeom>
        </p:spPr>
      </p:pic>
      <p:pic>
        <p:nvPicPr>
          <p:cNvPr id="9" name="图片 8">
            <a:extLst>
              <a:ext uri="{FF2B5EF4-FFF2-40B4-BE49-F238E27FC236}">
                <a16:creationId xmlns:a16="http://schemas.microsoft.com/office/drawing/2014/main" id="{85D9AF6A-613E-BBB9-E2DB-88F44EBC3ED4}"/>
              </a:ext>
            </a:extLst>
          </p:cNvPr>
          <p:cNvPicPr>
            <a:picLocks noChangeAspect="1"/>
          </p:cNvPicPr>
          <p:nvPr/>
        </p:nvPicPr>
        <p:blipFill>
          <a:blip r:embed="rId3"/>
          <a:stretch>
            <a:fillRect/>
          </a:stretch>
        </p:blipFill>
        <p:spPr>
          <a:xfrm>
            <a:off x="3352005" y="5078968"/>
            <a:ext cx="5438775" cy="1162050"/>
          </a:xfrm>
          <a:prstGeom prst="rect">
            <a:avLst/>
          </a:prstGeom>
        </p:spPr>
      </p:pic>
      <p:sp>
        <p:nvSpPr>
          <p:cNvPr id="11" name="文本框 10">
            <a:extLst>
              <a:ext uri="{FF2B5EF4-FFF2-40B4-BE49-F238E27FC236}">
                <a16:creationId xmlns:a16="http://schemas.microsoft.com/office/drawing/2014/main" id="{62B52BBB-9D78-9E42-5BD8-E12775558EF5}"/>
              </a:ext>
            </a:extLst>
          </p:cNvPr>
          <p:cNvSpPr txBox="1"/>
          <p:nvPr/>
        </p:nvSpPr>
        <p:spPr>
          <a:xfrm>
            <a:off x="580230" y="2429218"/>
            <a:ext cx="2172495" cy="923330"/>
          </a:xfrm>
          <a:prstGeom prst="rect">
            <a:avLst/>
          </a:prstGeom>
          <a:noFill/>
        </p:spPr>
        <p:txBody>
          <a:bodyPr wrap="square">
            <a:spAutoFit/>
          </a:bodyPr>
          <a:lstStyle/>
          <a:p>
            <a:r>
              <a:rPr lang="en-US" altLang="zh-CN" dirty="0"/>
              <a:t>f-BERT</a:t>
            </a:r>
            <a:r>
              <a:rPr lang="zh-CN" altLang="en-US" dirty="0"/>
              <a:t>：一个使用我们的选举数据的正常微调的</a:t>
            </a:r>
            <a:r>
              <a:rPr lang="en-US" altLang="zh-CN" dirty="0"/>
              <a:t>BERT</a:t>
            </a:r>
            <a:r>
              <a:rPr lang="zh-CN" altLang="en-US" dirty="0"/>
              <a:t> </a:t>
            </a:r>
            <a:endParaRPr lang="en-US" altLang="zh-CN" dirty="0"/>
          </a:p>
        </p:txBody>
      </p:sp>
    </p:spTree>
    <p:extLst>
      <p:ext uri="{BB962C8B-B14F-4D97-AF65-F5344CB8AC3E}">
        <p14:creationId xmlns:p14="http://schemas.microsoft.com/office/powerpoint/2010/main" val="248640758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4AAFA5-97B5-D003-B130-114788E3DCC7}"/>
              </a:ext>
            </a:extLst>
          </p:cNvPr>
          <p:cNvSpPr>
            <a:spLocks noGrp="1"/>
          </p:cNvSpPr>
          <p:nvPr>
            <p:ph type="title"/>
          </p:nvPr>
        </p:nvSpPr>
        <p:spPr/>
        <p:txBody>
          <a:bodyPr/>
          <a:lstStyle/>
          <a:p>
            <a:r>
              <a:rPr lang="en-US" altLang="zh-CN" dirty="0"/>
              <a:t>Empirical Evaluation——</a:t>
            </a:r>
            <a:r>
              <a:rPr lang="en-US" altLang="zh-CN" dirty="0">
                <a:effectLst/>
                <a:latin typeface="Arial" panose="020B0604020202020204" pitchFamily="34" charset="0"/>
              </a:rPr>
              <a:t>Qualitative Analysis of the Effect of</a:t>
            </a:r>
            <a:br>
              <a:rPr lang="en-US" altLang="zh-CN" dirty="0"/>
            </a:br>
            <a:r>
              <a:rPr lang="en-US" altLang="zh-CN" dirty="0">
                <a:effectLst/>
                <a:latin typeface="Arial" panose="020B0604020202020204" pitchFamily="34" charset="0"/>
              </a:rPr>
              <a:t>Stance Knowledge</a:t>
            </a:r>
            <a:endParaRPr lang="zh-CN" altLang="en-US" dirty="0"/>
          </a:p>
        </p:txBody>
      </p:sp>
      <p:sp>
        <p:nvSpPr>
          <p:cNvPr id="3" name="页脚占位符 2">
            <a:extLst>
              <a:ext uri="{FF2B5EF4-FFF2-40B4-BE49-F238E27FC236}">
                <a16:creationId xmlns:a16="http://schemas.microsoft.com/office/drawing/2014/main" id="{92967F16-F662-19C3-D409-BF087A7C8DC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D9C2580-FB17-A0A9-8CFA-63001DA39CA2}"/>
              </a:ext>
            </a:extLst>
          </p:cNvPr>
          <p:cNvSpPr>
            <a:spLocks noGrp="1"/>
          </p:cNvSpPr>
          <p:nvPr>
            <p:ph type="sldNum" sz="quarter" idx="12"/>
          </p:nvPr>
        </p:nvSpPr>
        <p:spPr/>
        <p:txBody>
          <a:bodyPr/>
          <a:lstStyle/>
          <a:p>
            <a:fld id="{5DD3DB80-B894-403A-B48E-6FDC1A72010E}" type="slidenum">
              <a:rPr lang="zh-CN" altLang="en-US" smtClean="0"/>
              <a:pPr/>
              <a:t>27</a:t>
            </a:fld>
            <a:endParaRPr lang="zh-CN" altLang="en-US"/>
          </a:p>
        </p:txBody>
      </p:sp>
      <p:pic>
        <p:nvPicPr>
          <p:cNvPr id="8" name="图片 7">
            <a:extLst>
              <a:ext uri="{FF2B5EF4-FFF2-40B4-BE49-F238E27FC236}">
                <a16:creationId xmlns:a16="http://schemas.microsoft.com/office/drawing/2014/main" id="{52D891D0-2954-2D40-B9C6-D2426772946B}"/>
              </a:ext>
            </a:extLst>
          </p:cNvPr>
          <p:cNvPicPr>
            <a:picLocks noChangeAspect="1"/>
          </p:cNvPicPr>
          <p:nvPr/>
        </p:nvPicPr>
        <p:blipFill>
          <a:blip r:embed="rId2"/>
          <a:stretch>
            <a:fillRect/>
          </a:stretch>
        </p:blipFill>
        <p:spPr>
          <a:xfrm>
            <a:off x="365917" y="1819275"/>
            <a:ext cx="11229975" cy="3905250"/>
          </a:xfrm>
          <a:prstGeom prst="rect">
            <a:avLst/>
          </a:prstGeom>
        </p:spPr>
      </p:pic>
    </p:spTree>
    <p:extLst>
      <p:ext uri="{BB962C8B-B14F-4D97-AF65-F5344CB8AC3E}">
        <p14:creationId xmlns:p14="http://schemas.microsoft.com/office/powerpoint/2010/main" val="14167789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a:xfrm>
            <a:off x="669924" y="2884838"/>
            <a:ext cx="10850564" cy="501162"/>
          </a:xfrm>
        </p:spPr>
        <p:txBody>
          <a:bodyPr>
            <a:noAutofit/>
          </a:bodyPr>
          <a:lstStyle/>
          <a:p>
            <a:pPr>
              <a:lnSpc>
                <a:spcPct val="250000"/>
              </a:lnSpc>
            </a:pPr>
            <a:r>
              <a:rPr lang="en-US" altLang="zh-CN" sz="2800" b="0" dirty="0">
                <a:latin typeface="+mn-lt"/>
                <a:ea typeface="+mn-ea"/>
                <a:sym typeface="+mn-lt"/>
              </a:rPr>
              <a:t>Conclusion</a:t>
            </a:r>
          </a:p>
        </p:txBody>
      </p:sp>
      <p:sp>
        <p:nvSpPr>
          <p:cNvPr id="6" name="文本占位符 5">
            <a:extLst>
              <a:ext uri="{FF2B5EF4-FFF2-40B4-BE49-F238E27FC236}">
                <a16:creationId xmlns:a16="http://schemas.microsoft.com/office/drawing/2014/main" id="{0DC4572D-6287-4564-8037-D0E472CF0027}"/>
              </a:ext>
            </a:extLst>
          </p:cNvPr>
          <p:cNvSpPr>
            <a:spLocks noGrp="1"/>
          </p:cNvSpPr>
          <p:nvPr>
            <p:ph type="body" idx="1"/>
          </p:nvPr>
        </p:nvSpPr>
        <p:spPr/>
        <p:txBody>
          <a:bodyPr/>
          <a:lstStyle/>
          <a:p>
            <a:endParaRPr lang="zh-CN" altLang="en-US" dirty="0"/>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28</a:t>
            </a:fld>
            <a:endParaRPr lang="zh-CN" altLang="en-US"/>
          </a:p>
        </p:txBody>
      </p:sp>
    </p:spTree>
    <p:extLst>
      <p:ext uri="{BB962C8B-B14F-4D97-AF65-F5344CB8AC3E}">
        <p14:creationId xmlns:p14="http://schemas.microsoft.com/office/powerpoint/2010/main" val="3546047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242DC23D-6C72-4914-84B2-581E46460AFB}"/>
              </a:ext>
            </a:extLst>
          </p:cNvPr>
          <p:cNvSpPr>
            <a:spLocks noGrp="1"/>
          </p:cNvSpPr>
          <p:nvPr>
            <p:ph type="title"/>
          </p:nvPr>
        </p:nvSpPr>
        <p:spPr/>
        <p:txBody>
          <a:bodyPr>
            <a:noAutofit/>
          </a:bodyPr>
          <a:lstStyle/>
          <a:p>
            <a:pPr>
              <a:lnSpc>
                <a:spcPct val="250000"/>
              </a:lnSpc>
            </a:pPr>
            <a:r>
              <a:rPr lang="en-US" altLang="zh-CN" sz="2800" b="0" dirty="0">
                <a:latin typeface="+mn-lt"/>
                <a:ea typeface="+mn-ea"/>
                <a:sym typeface="+mn-lt"/>
              </a:rPr>
              <a:t>Conclusion</a:t>
            </a:r>
          </a:p>
        </p:txBody>
      </p:sp>
      <p:sp>
        <p:nvSpPr>
          <p:cNvPr id="3" name="页脚占位符 2">
            <a:extLst>
              <a:ext uri="{FF2B5EF4-FFF2-40B4-BE49-F238E27FC236}">
                <a16:creationId xmlns:a16="http://schemas.microsoft.com/office/drawing/2014/main" id="{A794E665-DE6E-4499-A622-5DFBEB12BD02}"/>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E938E400-19D9-44CC-906E-276F783874F5}"/>
              </a:ext>
            </a:extLst>
          </p:cNvPr>
          <p:cNvSpPr>
            <a:spLocks noGrp="1"/>
          </p:cNvSpPr>
          <p:nvPr>
            <p:ph type="sldNum" sz="quarter" idx="12"/>
          </p:nvPr>
        </p:nvSpPr>
        <p:spPr/>
        <p:txBody>
          <a:bodyPr/>
          <a:lstStyle/>
          <a:p>
            <a:fld id="{5DD3DB80-B894-403A-B48E-6FDC1A72010E}" type="slidenum">
              <a:rPr lang="zh-CN" altLang="en-US" smtClean="0"/>
              <a:pPr/>
              <a:t>29</a:t>
            </a:fld>
            <a:endParaRPr lang="zh-CN" altLang="en-US"/>
          </a:p>
        </p:txBody>
      </p:sp>
      <p:sp>
        <p:nvSpPr>
          <p:cNvPr id="8" name="文本框 7">
            <a:extLst>
              <a:ext uri="{FF2B5EF4-FFF2-40B4-BE49-F238E27FC236}">
                <a16:creationId xmlns:a16="http://schemas.microsoft.com/office/drawing/2014/main" id="{787C133A-BD17-4B60-1823-5D3C02FDE175}"/>
              </a:ext>
            </a:extLst>
          </p:cNvPr>
          <p:cNvSpPr txBox="1"/>
          <p:nvPr/>
        </p:nvSpPr>
        <p:spPr>
          <a:xfrm>
            <a:off x="752475" y="1562517"/>
            <a:ext cx="10768011" cy="3886320"/>
          </a:xfrm>
          <a:prstGeom prst="rect">
            <a:avLst/>
          </a:prstGeom>
          <a:noFill/>
        </p:spPr>
        <p:txBody>
          <a:bodyPr wrap="square">
            <a:spAutoFit/>
          </a:bodyPr>
          <a:lstStyle/>
          <a:p>
            <a:pPr>
              <a:lnSpc>
                <a:spcPct val="200000"/>
              </a:lnSpc>
            </a:pPr>
            <a:r>
              <a:rPr lang="en-US" altLang="zh-CN" dirty="0"/>
              <a:t>1</a:t>
            </a:r>
            <a:r>
              <a:rPr lang="zh-CN" altLang="en-US" dirty="0"/>
              <a:t>、可以将立场区分词的遮蔽概率从</a:t>
            </a:r>
            <a:r>
              <a:rPr lang="en-US" altLang="zh-CN" dirty="0"/>
              <a:t>100%</a:t>
            </a:r>
            <a:r>
              <a:rPr lang="zh-CN" altLang="en-US" dirty="0"/>
              <a:t>降低到更低，而不是用普通的微调方法对一个历时进行微调，再用</a:t>
            </a:r>
            <a:r>
              <a:rPr lang="en-US" altLang="zh-CN" dirty="0"/>
              <a:t>KE-MLM</a:t>
            </a:r>
            <a:r>
              <a:rPr lang="zh-CN" altLang="en-US" dirty="0"/>
              <a:t>对另一个历时进行微调。基于标记的可辨别性，我们可以将立场区分词的掩蔽概率从</a:t>
            </a:r>
            <a:r>
              <a:rPr lang="en-US" altLang="zh-CN" dirty="0"/>
              <a:t>100%</a:t>
            </a:r>
            <a:r>
              <a:rPr lang="zh-CN" altLang="en-US" dirty="0"/>
              <a:t>降低到更低的程度。</a:t>
            </a:r>
            <a:endParaRPr lang="en-US" altLang="zh-CN" dirty="0"/>
          </a:p>
          <a:p>
            <a:pPr>
              <a:lnSpc>
                <a:spcPct val="200000"/>
              </a:lnSpc>
            </a:pPr>
            <a:r>
              <a:rPr lang="en-US" altLang="zh-CN" dirty="0"/>
              <a:t>2</a:t>
            </a:r>
            <a:r>
              <a:rPr lang="zh-CN" altLang="en-US" dirty="0"/>
              <a:t>、在其他分类任务上测试我们的语言建模方法（如情感分析、垃圾邮件检测）。</a:t>
            </a:r>
            <a:endParaRPr lang="en-US" altLang="zh-CN" dirty="0"/>
          </a:p>
          <a:p>
            <a:pPr>
              <a:lnSpc>
                <a:spcPct val="200000"/>
              </a:lnSpc>
            </a:pPr>
            <a:r>
              <a:rPr lang="en-US" altLang="zh-CN" dirty="0"/>
              <a:t>3</a:t>
            </a:r>
            <a:r>
              <a:rPr lang="zh-CN" altLang="en-US" dirty="0"/>
              <a:t>、</a:t>
            </a:r>
            <a:r>
              <a:rPr lang="en-US" altLang="zh-CN" dirty="0"/>
              <a:t>BERT</a:t>
            </a:r>
            <a:r>
              <a:rPr lang="zh-CN" altLang="en-US" dirty="0"/>
              <a:t>有很多变化，可以进一步研究（例如</a:t>
            </a:r>
            <a:r>
              <a:rPr lang="en-US" altLang="zh-CN" dirty="0" err="1"/>
              <a:t>RoBERTa</a:t>
            </a:r>
            <a:r>
              <a:rPr lang="zh-CN" altLang="en-US" dirty="0"/>
              <a:t>）。</a:t>
            </a:r>
            <a:endParaRPr lang="en-US" altLang="zh-CN" dirty="0"/>
          </a:p>
          <a:p>
            <a:pPr>
              <a:lnSpc>
                <a:spcPct val="200000"/>
              </a:lnSpc>
            </a:pPr>
            <a:r>
              <a:rPr lang="en-US" altLang="zh-CN" dirty="0"/>
              <a:t>4</a:t>
            </a:r>
            <a:r>
              <a:rPr lang="zh-CN" altLang="en-US" dirty="0"/>
              <a:t>、立场是理解公众意见的一项重要任务。随着我们的模型变得更加强大，用它们来深入洞察公众对当前问题的看法是另一个重要的未来方向。</a:t>
            </a:r>
          </a:p>
        </p:txBody>
      </p:sp>
    </p:spTree>
    <p:extLst>
      <p:ext uri="{BB962C8B-B14F-4D97-AF65-F5344CB8AC3E}">
        <p14:creationId xmlns:p14="http://schemas.microsoft.com/office/powerpoint/2010/main" val="2351549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AD68E-C347-4F37-AE74-08F9F65CD767}"/>
              </a:ext>
            </a:extLst>
          </p:cNvPr>
          <p:cNvSpPr>
            <a:spLocks noGrp="1"/>
          </p:cNvSpPr>
          <p:nvPr>
            <p:ph type="title"/>
          </p:nvPr>
        </p:nvSpPr>
        <p:spPr/>
        <p:txBody>
          <a:bodyPr/>
          <a:lstStyle/>
          <a:p>
            <a:r>
              <a:rPr lang="zh-CN" altLang="en-US" dirty="0"/>
              <a:t>摘要</a:t>
            </a:r>
          </a:p>
        </p:txBody>
      </p:sp>
      <p:sp>
        <p:nvSpPr>
          <p:cNvPr id="4" name="页脚占位符 3">
            <a:extLst>
              <a:ext uri="{FF2B5EF4-FFF2-40B4-BE49-F238E27FC236}">
                <a16:creationId xmlns:a16="http://schemas.microsoft.com/office/drawing/2014/main" id="{F41AABED-6D66-4628-889B-FC3DF3F4D0CC}"/>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1281F56E-CEAC-4F01-ADFD-8CE8730D3D0E}"/>
              </a:ext>
            </a:extLst>
          </p:cNvPr>
          <p:cNvSpPr>
            <a:spLocks noGrp="1"/>
          </p:cNvSpPr>
          <p:nvPr>
            <p:ph type="sldNum" sz="quarter" idx="12"/>
          </p:nvPr>
        </p:nvSpPr>
        <p:spPr/>
        <p:txBody>
          <a:bodyPr/>
          <a:lstStyle/>
          <a:p>
            <a:fld id="{5DD3DB80-B894-403A-B48E-6FDC1A72010E}" type="slidenum">
              <a:rPr lang="zh-CN" altLang="en-US" smtClean="0"/>
              <a:pPr/>
              <a:t>3</a:t>
            </a:fld>
            <a:endParaRPr lang="zh-CN" altLang="en-US"/>
          </a:p>
        </p:txBody>
      </p:sp>
      <p:sp>
        <p:nvSpPr>
          <p:cNvPr id="12" name="加号 11">
            <a:extLst>
              <a:ext uri="{FF2B5EF4-FFF2-40B4-BE49-F238E27FC236}">
                <a16:creationId xmlns:a16="http://schemas.microsoft.com/office/drawing/2014/main" id="{F5F46056-49EA-42A9-824A-C6A79BC0BE67}"/>
              </a:ext>
            </a:extLst>
          </p:cNvPr>
          <p:cNvSpPr/>
          <p:nvPr/>
        </p:nvSpPr>
        <p:spPr>
          <a:xfrm>
            <a:off x="1528430" y="1651706"/>
            <a:ext cx="520995" cy="56524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183F5F81-BADF-4FBD-B49D-98C24E22A54B}"/>
              </a:ext>
            </a:extLst>
          </p:cNvPr>
          <p:cNvSpPr txBox="1"/>
          <p:nvPr/>
        </p:nvSpPr>
        <p:spPr>
          <a:xfrm>
            <a:off x="537830" y="2199222"/>
            <a:ext cx="3750635" cy="369332"/>
          </a:xfrm>
          <a:prstGeom prst="rect">
            <a:avLst/>
          </a:prstGeom>
          <a:noFill/>
        </p:spPr>
        <p:txBody>
          <a:bodyPr wrap="square">
            <a:spAutoFit/>
          </a:bodyPr>
          <a:lstStyle/>
          <a:p>
            <a:r>
              <a:rPr lang="zh-CN" altLang="en-US" dirty="0"/>
              <a:t>新的术语和标签不断出现</a:t>
            </a:r>
          </a:p>
        </p:txBody>
      </p:sp>
      <p:sp>
        <p:nvSpPr>
          <p:cNvPr id="15" name="右大括号 14">
            <a:extLst>
              <a:ext uri="{FF2B5EF4-FFF2-40B4-BE49-F238E27FC236}">
                <a16:creationId xmlns:a16="http://schemas.microsoft.com/office/drawing/2014/main" id="{694A24F9-18BD-43EA-B879-974EAFDCC1B8}"/>
              </a:ext>
            </a:extLst>
          </p:cNvPr>
          <p:cNvSpPr/>
          <p:nvPr/>
        </p:nvSpPr>
        <p:spPr>
          <a:xfrm>
            <a:off x="3715193" y="1363901"/>
            <a:ext cx="184594" cy="1936247"/>
          </a:xfrm>
          <a:prstGeom prst="righ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8" name="箭头: 右 27">
            <a:extLst>
              <a:ext uri="{FF2B5EF4-FFF2-40B4-BE49-F238E27FC236}">
                <a16:creationId xmlns:a16="http://schemas.microsoft.com/office/drawing/2014/main" id="{5768E5A4-02D2-4859-B448-CB2DE90511FD}"/>
              </a:ext>
            </a:extLst>
          </p:cNvPr>
          <p:cNvSpPr/>
          <p:nvPr/>
        </p:nvSpPr>
        <p:spPr>
          <a:xfrm>
            <a:off x="4128386" y="2157083"/>
            <a:ext cx="2301358" cy="3135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a:extLst>
              <a:ext uri="{FF2B5EF4-FFF2-40B4-BE49-F238E27FC236}">
                <a16:creationId xmlns:a16="http://schemas.microsoft.com/office/drawing/2014/main" id="{3DC8581A-8362-15A9-F91A-55E7A1247F77}"/>
              </a:ext>
            </a:extLst>
          </p:cNvPr>
          <p:cNvSpPr txBox="1"/>
          <p:nvPr/>
        </p:nvSpPr>
        <p:spPr>
          <a:xfrm>
            <a:off x="1105786" y="1297172"/>
            <a:ext cx="2169042" cy="369332"/>
          </a:xfrm>
          <a:prstGeom prst="rect">
            <a:avLst/>
          </a:prstGeom>
          <a:noFill/>
        </p:spPr>
        <p:txBody>
          <a:bodyPr wrap="square" rtlCol="0">
            <a:spAutoFit/>
          </a:bodyPr>
          <a:lstStyle/>
          <a:p>
            <a:r>
              <a:rPr lang="zh-CN" altLang="en-US" dirty="0"/>
              <a:t>推文长度较短</a:t>
            </a:r>
          </a:p>
        </p:txBody>
      </p:sp>
      <p:sp>
        <p:nvSpPr>
          <p:cNvPr id="17" name="加号 16">
            <a:extLst>
              <a:ext uri="{FF2B5EF4-FFF2-40B4-BE49-F238E27FC236}">
                <a16:creationId xmlns:a16="http://schemas.microsoft.com/office/drawing/2014/main" id="{391EBFA8-2479-32D7-1050-1E662938752B}"/>
              </a:ext>
            </a:extLst>
          </p:cNvPr>
          <p:cNvSpPr/>
          <p:nvPr/>
        </p:nvSpPr>
        <p:spPr>
          <a:xfrm>
            <a:off x="1517502" y="2534713"/>
            <a:ext cx="520995" cy="565248"/>
          </a:xfrm>
          <a:prstGeom prst="mathPlu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9CA4C4F-B254-F338-090E-AA7C0A21A5F2}"/>
              </a:ext>
            </a:extLst>
          </p:cNvPr>
          <p:cNvSpPr txBox="1"/>
          <p:nvPr/>
        </p:nvSpPr>
        <p:spPr>
          <a:xfrm>
            <a:off x="612258" y="3146750"/>
            <a:ext cx="3750635" cy="369332"/>
          </a:xfrm>
          <a:prstGeom prst="rect">
            <a:avLst/>
          </a:prstGeom>
          <a:noFill/>
        </p:spPr>
        <p:txBody>
          <a:bodyPr wrap="square">
            <a:spAutoFit/>
          </a:bodyPr>
          <a:lstStyle/>
          <a:p>
            <a:r>
              <a:rPr lang="zh-CN" altLang="en-US" dirty="0"/>
              <a:t>句子结构与标准文章不同</a:t>
            </a:r>
          </a:p>
        </p:txBody>
      </p:sp>
      <p:sp>
        <p:nvSpPr>
          <p:cNvPr id="6" name="文本框 5">
            <a:extLst>
              <a:ext uri="{FF2B5EF4-FFF2-40B4-BE49-F238E27FC236}">
                <a16:creationId xmlns:a16="http://schemas.microsoft.com/office/drawing/2014/main" id="{4800CEBD-2939-3AD6-EF49-801F8F1DEE37}"/>
              </a:ext>
            </a:extLst>
          </p:cNvPr>
          <p:cNvSpPr txBox="1"/>
          <p:nvPr/>
        </p:nvSpPr>
        <p:spPr>
          <a:xfrm>
            <a:off x="6756106" y="2094169"/>
            <a:ext cx="3918392" cy="369332"/>
          </a:xfrm>
          <a:prstGeom prst="rect">
            <a:avLst/>
          </a:prstGeom>
          <a:noFill/>
        </p:spPr>
        <p:txBody>
          <a:bodyPr wrap="square" rtlCol="0">
            <a:spAutoFit/>
          </a:bodyPr>
          <a:lstStyle/>
          <a:p>
            <a:r>
              <a:rPr lang="zh-CN" altLang="en-US" dirty="0"/>
              <a:t>在推文上进行立场检测较难</a:t>
            </a:r>
          </a:p>
        </p:txBody>
      </p:sp>
      <p:sp>
        <p:nvSpPr>
          <p:cNvPr id="7" name="文本框 6">
            <a:extLst>
              <a:ext uri="{FF2B5EF4-FFF2-40B4-BE49-F238E27FC236}">
                <a16:creationId xmlns:a16="http://schemas.microsoft.com/office/drawing/2014/main" id="{2F95B838-8AAE-3B55-AF24-D9B0C844C0B7}"/>
              </a:ext>
            </a:extLst>
          </p:cNvPr>
          <p:cNvSpPr txBox="1"/>
          <p:nvPr/>
        </p:nvSpPr>
        <p:spPr>
          <a:xfrm>
            <a:off x="536294" y="3724946"/>
            <a:ext cx="3826599" cy="646331"/>
          </a:xfrm>
          <a:prstGeom prst="rect">
            <a:avLst/>
          </a:prstGeom>
          <a:noFill/>
        </p:spPr>
        <p:txBody>
          <a:bodyPr wrap="square" rtlCol="0">
            <a:spAutoFit/>
          </a:bodyPr>
          <a:lstStyle/>
          <a:p>
            <a:r>
              <a:rPr lang="en-US" altLang="zh-CN" dirty="0"/>
              <a:t>NLP</a:t>
            </a:r>
            <a:r>
              <a:rPr lang="zh-CN" altLang="en-US" dirty="0"/>
              <a:t>任务的新技术：利用领域内的大规模数据对语言模型进行微调</a:t>
            </a:r>
          </a:p>
        </p:txBody>
      </p:sp>
      <p:sp>
        <p:nvSpPr>
          <p:cNvPr id="8" name="文本框 7">
            <a:extLst>
              <a:ext uri="{FF2B5EF4-FFF2-40B4-BE49-F238E27FC236}">
                <a16:creationId xmlns:a16="http://schemas.microsoft.com/office/drawing/2014/main" id="{248BA093-6638-2D03-1C2F-AE1BDC8F59C9}"/>
              </a:ext>
            </a:extLst>
          </p:cNvPr>
          <p:cNvSpPr txBox="1"/>
          <p:nvPr/>
        </p:nvSpPr>
        <p:spPr>
          <a:xfrm>
            <a:off x="6169305" y="3676587"/>
            <a:ext cx="4362891" cy="646331"/>
          </a:xfrm>
          <a:prstGeom prst="rect">
            <a:avLst/>
          </a:prstGeom>
          <a:noFill/>
        </p:spPr>
        <p:txBody>
          <a:bodyPr wrap="square" rtlCol="0">
            <a:spAutoFit/>
          </a:bodyPr>
          <a:lstStyle/>
          <a:p>
            <a:r>
              <a:rPr lang="zh-CN" altLang="en-US" dirty="0"/>
              <a:t>基于</a:t>
            </a:r>
            <a:r>
              <a:rPr lang="en-US" altLang="zh-CN" dirty="0"/>
              <a:t>BERT</a:t>
            </a:r>
            <a:r>
              <a:rPr lang="zh-CN" altLang="en-US" dirty="0"/>
              <a:t>的微调方法，可以提高用于立场检验的屏蔽语言模型。</a:t>
            </a:r>
          </a:p>
        </p:txBody>
      </p:sp>
      <p:sp>
        <p:nvSpPr>
          <p:cNvPr id="10" name="文本框 9">
            <a:extLst>
              <a:ext uri="{FF2B5EF4-FFF2-40B4-BE49-F238E27FC236}">
                <a16:creationId xmlns:a16="http://schemas.microsoft.com/office/drawing/2014/main" id="{CCFF7804-5BE1-AFAD-4767-0E263DE17C85}"/>
              </a:ext>
            </a:extLst>
          </p:cNvPr>
          <p:cNvSpPr txBox="1"/>
          <p:nvPr/>
        </p:nvSpPr>
        <p:spPr>
          <a:xfrm>
            <a:off x="612258" y="5323276"/>
            <a:ext cx="9862272" cy="646331"/>
          </a:xfrm>
          <a:prstGeom prst="rect">
            <a:avLst/>
          </a:prstGeom>
          <a:noFill/>
        </p:spPr>
        <p:txBody>
          <a:bodyPr wrap="square" rtlCol="0">
            <a:spAutoFit/>
          </a:bodyPr>
          <a:lstStyle/>
          <a:p>
            <a:r>
              <a:rPr lang="zh-CN" altLang="en-US" dirty="0"/>
              <a:t>相比于传统的随机对标记进行掩蔽，本文提出的方法使用加权对数比率识别具有高度区分立场的词，然后再建立一个关注这些词的注意力机制</a:t>
            </a:r>
          </a:p>
        </p:txBody>
      </p:sp>
      <p:sp>
        <p:nvSpPr>
          <p:cNvPr id="11" name="箭头: 右 10">
            <a:extLst>
              <a:ext uri="{FF2B5EF4-FFF2-40B4-BE49-F238E27FC236}">
                <a16:creationId xmlns:a16="http://schemas.microsoft.com/office/drawing/2014/main" id="{7DABB65A-3905-C2D7-BDA4-628756BF4B4A}"/>
              </a:ext>
            </a:extLst>
          </p:cNvPr>
          <p:cNvSpPr/>
          <p:nvPr/>
        </p:nvSpPr>
        <p:spPr>
          <a:xfrm>
            <a:off x="4288465" y="3840480"/>
            <a:ext cx="1462095" cy="313543"/>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弧形 12">
            <a:extLst>
              <a:ext uri="{FF2B5EF4-FFF2-40B4-BE49-F238E27FC236}">
                <a16:creationId xmlns:a16="http://schemas.microsoft.com/office/drawing/2014/main" id="{44679872-209E-B615-F557-DB1B43DDB59D}"/>
              </a:ext>
            </a:extLst>
          </p:cNvPr>
          <p:cNvSpPr/>
          <p:nvPr/>
        </p:nvSpPr>
        <p:spPr>
          <a:xfrm>
            <a:off x="10532196" y="4094278"/>
            <a:ext cx="532044" cy="1605482"/>
          </a:xfrm>
          <a:prstGeom prst="curvedLef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0201702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207126" y="3443892"/>
            <a:ext cx="4482645" cy="973538"/>
          </a:xfrm>
        </p:spPr>
        <p:txBody>
          <a:bodyPr/>
          <a:lstStyle/>
          <a:p>
            <a:r>
              <a:rPr lang="en-US" altLang="zh-CN" dirty="0"/>
              <a:t>Thanks.</a:t>
            </a:r>
            <a:br>
              <a:rPr lang="en-US" altLang="zh-CN" dirty="0"/>
            </a:br>
            <a:endParaRPr lang="zh-CN" altLang="en-US" sz="2400" b="0" dirty="0"/>
          </a:p>
        </p:txBody>
      </p:sp>
      <p:cxnSp>
        <p:nvCxnSpPr>
          <p:cNvPr id="6" name="直接连接符 5">
            <a:extLst>
              <a:ext uri="{FF2B5EF4-FFF2-40B4-BE49-F238E27FC236}">
                <a16:creationId xmlns:a16="http://schemas.microsoft.com/office/drawing/2014/main" id="{1F408655-7B16-4C36-8089-D73A62DE8A3B}"/>
              </a:ext>
            </a:extLst>
          </p:cNvPr>
          <p:cNvCxnSpPr>
            <a:cxnSpLocks/>
          </p:cNvCxnSpPr>
          <p:nvPr/>
        </p:nvCxnSpPr>
        <p:spPr>
          <a:xfrm>
            <a:off x="6207126" y="4112630"/>
            <a:ext cx="5313362"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90430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直接连接符 6">
            <a:extLst>
              <a:ext uri="{FF2B5EF4-FFF2-40B4-BE49-F238E27FC236}">
                <a16:creationId xmlns:a16="http://schemas.microsoft.com/office/drawing/2014/main" id="{4EFF9263-AC58-4702-BCDA-445457694798}"/>
              </a:ext>
            </a:extLst>
          </p:cNvPr>
          <p:cNvCxnSpPr>
            <a:cxnSpLocks/>
          </p:cNvCxnSpPr>
          <p:nvPr/>
        </p:nvCxnSpPr>
        <p:spPr>
          <a:xfrm>
            <a:off x="3334372" y="213360"/>
            <a:ext cx="631" cy="6126479"/>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nvGrpSpPr>
          <p:cNvPr id="10" name="组合 9">
            <a:extLst>
              <a:ext uri="{FF2B5EF4-FFF2-40B4-BE49-F238E27FC236}">
                <a16:creationId xmlns:a16="http://schemas.microsoft.com/office/drawing/2014/main" id="{EE27EA44-40E4-4116-BDD7-030F4A5CD5F0}"/>
              </a:ext>
            </a:extLst>
          </p:cNvPr>
          <p:cNvGrpSpPr/>
          <p:nvPr/>
        </p:nvGrpSpPr>
        <p:grpSpPr>
          <a:xfrm>
            <a:off x="2384273" y="213360"/>
            <a:ext cx="9499673" cy="6644641"/>
            <a:chOff x="2379533" y="1780800"/>
            <a:chExt cx="9499673" cy="4646282"/>
          </a:xfrm>
        </p:grpSpPr>
        <p:grpSp>
          <p:nvGrpSpPr>
            <p:cNvPr id="11" name="2b751056-6b97-492c-b763-340acee7e99d"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DCDDF35-3D35-4045-A899-538FD61EB527}"/>
                </a:ext>
              </a:extLst>
            </p:cNvPr>
            <p:cNvGrpSpPr>
              <a:grpSpLocks noChangeAspect="1"/>
            </p:cNvGrpSpPr>
            <p:nvPr/>
          </p:nvGrpSpPr>
          <p:grpSpPr>
            <a:xfrm>
              <a:off x="3380411" y="1780800"/>
              <a:ext cx="8498795" cy="4646282"/>
              <a:chOff x="3696888" y="1780800"/>
              <a:chExt cx="8168371" cy="4646282"/>
            </a:xfrm>
          </p:grpSpPr>
          <p:sp>
            <p:nvSpPr>
              <p:cNvPr id="13" name="iṡľïḑè">
                <a:extLst>
                  <a:ext uri="{FF2B5EF4-FFF2-40B4-BE49-F238E27FC236}">
                    <a16:creationId xmlns:a16="http://schemas.microsoft.com/office/drawing/2014/main" id="{B2503EE0-BD0E-498E-AEE1-B3699E50332B}"/>
                  </a:ext>
                </a:extLst>
              </p:cNvPr>
              <p:cNvSpPr txBox="1"/>
              <p:nvPr/>
            </p:nvSpPr>
            <p:spPr bwMode="auto">
              <a:xfrm>
                <a:off x="4166964" y="2423466"/>
                <a:ext cx="7698295" cy="4003616"/>
              </a:xfrm>
              <a:prstGeom prst="rect">
                <a:avLst/>
              </a:prstGeom>
              <a:noFill/>
            </p:spPr>
            <p:txBody>
              <a:bodyPr wrap="square" tIns="0" anchor="t">
                <a:noAutofit/>
              </a:bodyPr>
              <a:lstStyle>
                <a:defPPr>
                  <a:defRPr lang="zh-CN"/>
                </a:defPPr>
                <a:lvl1pPr>
                  <a:defRPr sz="1600" b="1">
                    <a:latin typeface="Arial" panose="020B0604020202020204" pitchFamily="34" charset="0"/>
                    <a:ea typeface="微软雅黑" panose="020B0503020204020204" pitchFamily="34" charset="-122"/>
                    <a:cs typeface="+mn-ea"/>
                  </a:defRPr>
                </a:lvl1pPr>
                <a:lvl2pPr marL="742950" indent="-285750">
                  <a:defRPr sz="3200" b="1">
                    <a:solidFill>
                      <a:srgbClr val="4D4D4D"/>
                    </a:solidFill>
                    <a:latin typeface="Arial" panose="020B0604020202020204" pitchFamily="34" charset="0"/>
                    <a:ea typeface="黑体" panose="02010609060101010101" pitchFamily="49" charset="-122"/>
                  </a:defRPr>
                </a:lvl2pPr>
                <a:lvl3pPr marL="1143000" indent="-228600">
                  <a:defRPr sz="3200" b="1">
                    <a:solidFill>
                      <a:srgbClr val="4D4D4D"/>
                    </a:solidFill>
                    <a:latin typeface="Arial" panose="020B0604020202020204" pitchFamily="34" charset="0"/>
                    <a:ea typeface="黑体" panose="02010609060101010101" pitchFamily="49" charset="-122"/>
                  </a:defRPr>
                </a:lvl3pPr>
                <a:lvl4pPr marL="1600200" indent="-228600">
                  <a:defRPr sz="3200" b="1">
                    <a:solidFill>
                      <a:srgbClr val="4D4D4D"/>
                    </a:solidFill>
                    <a:latin typeface="Arial" panose="020B0604020202020204" pitchFamily="34" charset="0"/>
                    <a:ea typeface="黑体" panose="02010609060101010101" pitchFamily="49" charset="-122"/>
                  </a:defRPr>
                </a:lvl4pPr>
                <a:lvl5pPr marL="2057400" indent="-228600">
                  <a:defRPr sz="3200" b="1">
                    <a:solidFill>
                      <a:srgbClr val="4D4D4D"/>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defRPr sz="3200" b="1">
                    <a:solidFill>
                      <a:srgbClr val="4D4D4D"/>
                    </a:solidFill>
                    <a:latin typeface="Arial" panose="020B0604020202020204" pitchFamily="34" charset="0"/>
                    <a:ea typeface="黑体" panose="02010609060101010101" pitchFamily="49" charset="-122"/>
                  </a:defRPr>
                </a:lvl9pPr>
              </a:lstStyle>
              <a:p>
                <a:pPr marL="342900" indent="-342900">
                  <a:lnSpc>
                    <a:spcPct val="250000"/>
                  </a:lnSpc>
                  <a:buFont typeface="+mj-lt"/>
                  <a:buAutoNum type="arabicPeriod"/>
                </a:pPr>
                <a:r>
                  <a:rPr lang="en-US" altLang="zh-CN" sz="2000" b="0" dirty="0">
                    <a:latin typeface="+mn-lt"/>
                    <a:ea typeface="+mn-ea"/>
                    <a:sym typeface="+mn-lt"/>
                  </a:rPr>
                  <a:t>Introduction</a:t>
                </a:r>
              </a:p>
              <a:p>
                <a:pPr marL="342900" indent="-342900">
                  <a:lnSpc>
                    <a:spcPct val="250000"/>
                  </a:lnSpc>
                  <a:buFont typeface="+mj-lt"/>
                  <a:buAutoNum type="arabicPeriod"/>
                </a:pPr>
                <a:r>
                  <a:rPr lang="en-US" altLang="zh-CN" sz="2000" b="0" dirty="0">
                    <a:latin typeface="+mn-lt"/>
                    <a:ea typeface="+mn-ea"/>
                    <a:sym typeface="+mn-lt"/>
                  </a:rPr>
                  <a:t>Related Work</a:t>
                </a:r>
              </a:p>
              <a:p>
                <a:pPr marL="342900" indent="-342900">
                  <a:lnSpc>
                    <a:spcPct val="250000"/>
                  </a:lnSpc>
                  <a:buFont typeface="+mj-lt"/>
                  <a:buAutoNum type="arabicPeriod"/>
                </a:pPr>
                <a:r>
                  <a:rPr lang="en-US" altLang="zh-CN" sz="2000" b="0" dirty="0">
                    <a:latin typeface="+mn-lt"/>
                    <a:ea typeface="+mn-ea"/>
                    <a:sym typeface="+mn-lt"/>
                  </a:rPr>
                  <a:t>Model</a:t>
                </a:r>
              </a:p>
              <a:p>
                <a:pPr marL="342900" indent="-342900">
                  <a:lnSpc>
                    <a:spcPct val="250000"/>
                  </a:lnSpc>
                  <a:buFont typeface="+mj-lt"/>
                  <a:buAutoNum type="arabicPeriod"/>
                </a:pPr>
                <a:r>
                  <a:rPr lang="en-US" altLang="zh-CN" sz="2000" b="0" dirty="0">
                    <a:latin typeface="+mn-lt"/>
                    <a:ea typeface="+mn-ea"/>
                    <a:sym typeface="+mn-lt"/>
                  </a:rPr>
                  <a:t>Experiments</a:t>
                </a:r>
              </a:p>
              <a:p>
                <a:pPr marL="342900" indent="-342900">
                  <a:lnSpc>
                    <a:spcPct val="250000"/>
                  </a:lnSpc>
                  <a:buFont typeface="+mj-lt"/>
                  <a:buAutoNum type="arabicPeriod"/>
                </a:pPr>
                <a:r>
                  <a:rPr lang="en-US" altLang="zh-CN" sz="2000" b="0" dirty="0">
                    <a:latin typeface="+mn-lt"/>
                    <a:ea typeface="+mn-ea"/>
                    <a:sym typeface="+mn-lt"/>
                  </a:rPr>
                  <a:t>Empirical Evaluation</a:t>
                </a:r>
              </a:p>
              <a:p>
                <a:pPr marL="342900" indent="-342900">
                  <a:lnSpc>
                    <a:spcPct val="250000"/>
                  </a:lnSpc>
                  <a:buFont typeface="+mj-lt"/>
                  <a:buAutoNum type="arabicPeriod"/>
                </a:pPr>
                <a:r>
                  <a:rPr lang="en-US" altLang="zh-CN" sz="2000" b="0" dirty="0">
                    <a:latin typeface="+mn-lt"/>
                    <a:ea typeface="+mn-ea"/>
                    <a:sym typeface="+mn-lt"/>
                  </a:rPr>
                  <a:t>Conclusion</a:t>
                </a:r>
              </a:p>
            </p:txBody>
          </p:sp>
          <p:cxnSp>
            <p:nvCxnSpPr>
              <p:cNvPr id="14" name="直接连接符 13">
                <a:extLst>
                  <a:ext uri="{FF2B5EF4-FFF2-40B4-BE49-F238E27FC236}">
                    <a16:creationId xmlns:a16="http://schemas.microsoft.com/office/drawing/2014/main" id="{BFDD4884-40C4-4684-8455-AA8D831B5E71}"/>
                  </a:ext>
                </a:extLst>
              </p:cNvPr>
              <p:cNvCxnSpPr>
                <a:cxnSpLocks/>
              </p:cNvCxnSpPr>
              <p:nvPr/>
            </p:nvCxnSpPr>
            <p:spPr>
              <a:xfrm>
                <a:off x="3696888" y="1780800"/>
                <a:ext cx="0" cy="4283956"/>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grpSp>
        <p:sp>
          <p:nvSpPr>
            <p:cNvPr id="12" name="poetry_91022">
              <a:extLst>
                <a:ext uri="{FF2B5EF4-FFF2-40B4-BE49-F238E27FC236}">
                  <a16:creationId xmlns:a16="http://schemas.microsoft.com/office/drawing/2014/main" id="{8F864132-7836-4B2F-90A7-A8983CB4E43F}"/>
                </a:ext>
              </a:extLst>
            </p:cNvPr>
            <p:cNvSpPr>
              <a:spLocks noChangeAspect="1"/>
            </p:cNvSpPr>
            <p:nvPr/>
          </p:nvSpPr>
          <p:spPr bwMode="auto">
            <a:xfrm>
              <a:off x="2379533" y="4867348"/>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grpSp>
      <p:sp>
        <p:nvSpPr>
          <p:cNvPr id="15" name="išľïḋé">
            <a:extLst>
              <a:ext uri="{FF2B5EF4-FFF2-40B4-BE49-F238E27FC236}">
                <a16:creationId xmlns:a16="http://schemas.microsoft.com/office/drawing/2014/main" id="{33984074-CD87-40C2-A72D-6A5EE2D28151}"/>
              </a:ext>
            </a:extLst>
          </p:cNvPr>
          <p:cNvSpPr txBox="1"/>
          <p:nvPr/>
        </p:nvSpPr>
        <p:spPr>
          <a:xfrm>
            <a:off x="631688" y="1344230"/>
            <a:ext cx="2623091" cy="653578"/>
          </a:xfrm>
          <a:prstGeom prst="rect">
            <a:avLst/>
          </a:prstGeom>
          <a:noFill/>
        </p:spPr>
        <p:txBody>
          <a:bodyPr wrap="square" rtlCol="0">
            <a:spAutoFit/>
          </a:bodyPr>
          <a:lstStyle/>
          <a:p>
            <a:pPr algn="r"/>
            <a:r>
              <a:rPr lang="tr-TR" sz="2800" b="1" dirty="0">
                <a:solidFill>
                  <a:schemeClr val="accent1"/>
                </a:solidFill>
                <a:cs typeface="+mn-ea"/>
                <a:sym typeface="+mn-lt"/>
              </a:rPr>
              <a:t>CONTENTS</a:t>
            </a:r>
          </a:p>
        </p:txBody>
      </p:sp>
    </p:spTree>
    <p:extLst>
      <p:ext uri="{BB962C8B-B14F-4D97-AF65-F5344CB8AC3E}">
        <p14:creationId xmlns:p14="http://schemas.microsoft.com/office/powerpoint/2010/main" val="3498511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b="0" dirty="0">
                <a:latin typeface="+mn-lt"/>
                <a:ea typeface="+mn-ea"/>
                <a:sym typeface="+mn-lt"/>
              </a:rPr>
              <a:t>Introduction</a:t>
            </a:r>
          </a:p>
        </p:txBody>
      </p:sp>
    </p:spTree>
    <p:extLst>
      <p:ext uri="{BB962C8B-B14F-4D97-AF65-F5344CB8AC3E}">
        <p14:creationId xmlns:p14="http://schemas.microsoft.com/office/powerpoint/2010/main" val="237159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DEACB201-401D-4112-84A9-15662FC87CB1}"/>
              </a:ext>
            </a:extLst>
          </p:cNvPr>
          <p:cNvSpPr>
            <a:spLocks noGrp="1"/>
          </p:cNvSpPr>
          <p:nvPr>
            <p:ph type="title"/>
          </p:nvPr>
        </p:nvSpPr>
        <p:spPr>
          <a:xfrm>
            <a:off x="669924" y="19756"/>
            <a:ext cx="10850563" cy="1028699"/>
          </a:xfrm>
        </p:spPr>
        <p:txBody>
          <a:bodyPr/>
          <a:lstStyle/>
          <a:p>
            <a:r>
              <a:rPr lang="en-US" altLang="zh-CN" dirty="0"/>
              <a:t>Introduction</a:t>
            </a:r>
            <a:endParaRPr lang="zh-CN" altLang="en-US" dirty="0"/>
          </a:p>
        </p:txBody>
      </p:sp>
      <p:sp>
        <p:nvSpPr>
          <p:cNvPr id="4" name="页脚占位符 3">
            <a:extLst>
              <a:ext uri="{FF2B5EF4-FFF2-40B4-BE49-F238E27FC236}">
                <a16:creationId xmlns:a16="http://schemas.microsoft.com/office/drawing/2014/main" id="{030A1B5D-D378-40BF-BBE5-03FA76F18508}"/>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89E893BC-8288-4E7C-B040-E6FFFAB7A606}"/>
              </a:ext>
            </a:extLst>
          </p:cNvPr>
          <p:cNvSpPr>
            <a:spLocks noGrp="1"/>
          </p:cNvSpPr>
          <p:nvPr>
            <p:ph type="sldNum" sz="quarter" idx="12"/>
          </p:nvPr>
        </p:nvSpPr>
        <p:spPr>
          <a:xfrm>
            <a:off x="8742679" y="6318879"/>
            <a:ext cx="2909888" cy="206381"/>
          </a:xfrm>
        </p:spPr>
        <p:txBody>
          <a:bodyPr/>
          <a:lstStyle/>
          <a:p>
            <a:fld id="{5DD3DB80-B894-403A-B48E-6FDC1A72010E}" type="slidenum">
              <a:rPr lang="zh-CN" altLang="en-US" smtClean="0"/>
              <a:pPr/>
              <a:t>6</a:t>
            </a:fld>
            <a:endParaRPr lang="zh-CN" altLang="en-US"/>
          </a:p>
        </p:txBody>
      </p:sp>
      <p:sp>
        <p:nvSpPr>
          <p:cNvPr id="2" name="文本框 1">
            <a:extLst>
              <a:ext uri="{FF2B5EF4-FFF2-40B4-BE49-F238E27FC236}">
                <a16:creationId xmlns:a16="http://schemas.microsoft.com/office/drawing/2014/main" id="{94BF98E5-156B-E5B2-1020-4A161DF4EEDD}"/>
              </a:ext>
            </a:extLst>
          </p:cNvPr>
          <p:cNvSpPr txBox="1"/>
          <p:nvPr/>
        </p:nvSpPr>
        <p:spPr>
          <a:xfrm>
            <a:off x="782320" y="1310640"/>
            <a:ext cx="8890000" cy="369332"/>
          </a:xfrm>
          <a:prstGeom prst="rect">
            <a:avLst/>
          </a:prstGeom>
          <a:noFill/>
        </p:spPr>
        <p:txBody>
          <a:bodyPr wrap="square" rtlCol="0">
            <a:spAutoFit/>
          </a:bodyPr>
          <a:lstStyle/>
          <a:p>
            <a:r>
              <a:rPr lang="zh-CN" altLang="en-US" dirty="0"/>
              <a:t>立场检测定义：将一段文本分类为对某一特定目标支持、反对、中立的任务</a:t>
            </a:r>
            <a:endParaRPr lang="en-US" altLang="zh-CN" dirty="0"/>
          </a:p>
        </p:txBody>
      </p:sp>
      <p:sp>
        <p:nvSpPr>
          <p:cNvPr id="3" name="文本框 2">
            <a:extLst>
              <a:ext uri="{FF2B5EF4-FFF2-40B4-BE49-F238E27FC236}">
                <a16:creationId xmlns:a16="http://schemas.microsoft.com/office/drawing/2014/main" id="{74FD1E46-4FD9-13CE-97DD-82DC8D675E82}"/>
              </a:ext>
            </a:extLst>
          </p:cNvPr>
          <p:cNvSpPr txBox="1"/>
          <p:nvPr/>
        </p:nvSpPr>
        <p:spPr>
          <a:xfrm>
            <a:off x="782320" y="2514303"/>
            <a:ext cx="3860800" cy="369332"/>
          </a:xfrm>
          <a:prstGeom prst="rect">
            <a:avLst/>
          </a:prstGeom>
          <a:noFill/>
        </p:spPr>
        <p:txBody>
          <a:bodyPr wrap="square" rtlCol="0">
            <a:spAutoFit/>
          </a:bodyPr>
          <a:lstStyle/>
          <a:p>
            <a:r>
              <a:rPr lang="zh-CN" altLang="en-US" dirty="0"/>
              <a:t>立场检测与情感分的区别：</a:t>
            </a:r>
          </a:p>
        </p:txBody>
      </p:sp>
      <p:pic>
        <p:nvPicPr>
          <p:cNvPr id="9" name="图片 8">
            <a:extLst>
              <a:ext uri="{FF2B5EF4-FFF2-40B4-BE49-F238E27FC236}">
                <a16:creationId xmlns:a16="http://schemas.microsoft.com/office/drawing/2014/main" id="{E3625BA5-5A00-6DF8-A918-BC538FCFF840}"/>
              </a:ext>
            </a:extLst>
          </p:cNvPr>
          <p:cNvPicPr>
            <a:picLocks noChangeAspect="1"/>
          </p:cNvPicPr>
          <p:nvPr/>
        </p:nvPicPr>
        <p:blipFill>
          <a:blip r:embed="rId3"/>
          <a:stretch>
            <a:fillRect/>
          </a:stretch>
        </p:blipFill>
        <p:spPr>
          <a:xfrm>
            <a:off x="3761104" y="2235190"/>
            <a:ext cx="4914900" cy="981075"/>
          </a:xfrm>
          <a:prstGeom prst="rect">
            <a:avLst/>
          </a:prstGeom>
        </p:spPr>
      </p:pic>
      <p:sp>
        <p:nvSpPr>
          <p:cNvPr id="15" name="文本框 14">
            <a:extLst>
              <a:ext uri="{FF2B5EF4-FFF2-40B4-BE49-F238E27FC236}">
                <a16:creationId xmlns:a16="http://schemas.microsoft.com/office/drawing/2014/main" id="{50DFAD44-923A-48A7-13EF-9264FD9B67D4}"/>
              </a:ext>
            </a:extLst>
          </p:cNvPr>
          <p:cNvSpPr txBox="1"/>
          <p:nvPr/>
        </p:nvSpPr>
        <p:spPr>
          <a:xfrm>
            <a:off x="3691254" y="2222822"/>
            <a:ext cx="8321041" cy="1200329"/>
          </a:xfrm>
          <a:prstGeom prst="rect">
            <a:avLst/>
          </a:prstGeom>
          <a:solidFill>
            <a:schemeClr val="bg1"/>
          </a:solidFill>
        </p:spPr>
        <p:txBody>
          <a:bodyPr wrap="square">
            <a:spAutoFit/>
          </a:bodyPr>
          <a:lstStyle/>
          <a:p>
            <a:r>
              <a:rPr lang="en-US" altLang="zh-CN" dirty="0" err="1"/>
              <a:t>Saif</a:t>
            </a:r>
            <a:r>
              <a:rPr lang="en-US" altLang="zh-CN" dirty="0"/>
              <a:t> Mohammad, Svetlana </a:t>
            </a:r>
            <a:r>
              <a:rPr lang="en-US" altLang="zh-CN" dirty="0" err="1"/>
              <a:t>Kiritchenko</a:t>
            </a:r>
            <a:r>
              <a:rPr lang="en-US" altLang="zh-CN" dirty="0"/>
              <a:t>, </a:t>
            </a:r>
            <a:r>
              <a:rPr lang="en-US" altLang="zh-CN" dirty="0" err="1"/>
              <a:t>Parinaz</a:t>
            </a:r>
            <a:r>
              <a:rPr lang="en-US" altLang="zh-CN" dirty="0"/>
              <a:t> Sob-</a:t>
            </a:r>
            <a:r>
              <a:rPr lang="en-US" altLang="zh-CN" dirty="0" err="1"/>
              <a:t>hani</a:t>
            </a:r>
            <a:r>
              <a:rPr lang="en-US" altLang="zh-CN" dirty="0"/>
              <a:t>, </a:t>
            </a:r>
            <a:r>
              <a:rPr lang="en-US" altLang="zh-CN" dirty="0" err="1"/>
              <a:t>Xiaodan</a:t>
            </a:r>
            <a:r>
              <a:rPr lang="en-US" altLang="zh-CN" dirty="0"/>
              <a:t> Zhu, and Colin Cherry. 2016b.Semeval-2016 task 6: Detecting stance in tweets. In Proceedings of the International Workshop on Semantic Evaluation (</a:t>
            </a:r>
            <a:r>
              <a:rPr lang="en-US" altLang="zh-CN" dirty="0" err="1"/>
              <a:t>SemEval</a:t>
            </a:r>
            <a:r>
              <a:rPr lang="en-US" altLang="zh-CN" dirty="0"/>
              <a:t>)</a:t>
            </a:r>
          </a:p>
          <a:p>
            <a:r>
              <a:rPr lang="zh-CN" altLang="en-US" dirty="0"/>
              <a:t>表明立场和情感的测量只有</a:t>
            </a:r>
            <a:r>
              <a:rPr lang="en-US" altLang="zh-CN" dirty="0"/>
              <a:t>60%</a:t>
            </a:r>
            <a:r>
              <a:rPr lang="zh-CN" altLang="en-US" dirty="0"/>
              <a:t>的相关性</a:t>
            </a:r>
          </a:p>
        </p:txBody>
      </p:sp>
      <p:sp>
        <p:nvSpPr>
          <p:cNvPr id="13" name="文本框 12">
            <a:extLst>
              <a:ext uri="{FF2B5EF4-FFF2-40B4-BE49-F238E27FC236}">
                <a16:creationId xmlns:a16="http://schemas.microsoft.com/office/drawing/2014/main" id="{7A388256-D4FF-F0B5-006E-77DA3C278759}"/>
              </a:ext>
            </a:extLst>
          </p:cNvPr>
          <p:cNvSpPr txBox="1"/>
          <p:nvPr/>
        </p:nvSpPr>
        <p:spPr>
          <a:xfrm>
            <a:off x="669924" y="3879309"/>
            <a:ext cx="11297920" cy="923330"/>
          </a:xfrm>
          <a:prstGeom prst="rect">
            <a:avLst/>
          </a:prstGeom>
          <a:noFill/>
        </p:spPr>
        <p:txBody>
          <a:bodyPr wrap="square" rtlCol="0">
            <a:spAutoFit/>
          </a:bodyPr>
          <a:lstStyle/>
          <a:p>
            <a:r>
              <a:rPr lang="zh-CN" altLang="en-US" dirty="0"/>
              <a:t>目前</a:t>
            </a:r>
            <a:r>
              <a:rPr lang="en-US" altLang="zh-CN" dirty="0"/>
              <a:t>NLP</a:t>
            </a:r>
            <a:r>
              <a:rPr lang="zh-CN" altLang="en-US" dirty="0"/>
              <a:t>任务中超越许多先进方法：预训练的学习模式</a:t>
            </a:r>
            <a:endParaRPr lang="en-US" altLang="zh-CN" dirty="0"/>
          </a:p>
          <a:p>
            <a:r>
              <a:rPr lang="zh-CN" altLang="en-US" dirty="0"/>
              <a:t>（</a:t>
            </a:r>
            <a:r>
              <a:rPr lang="en-US" altLang="zh-CN" dirty="0">
                <a:effectLst/>
                <a:latin typeface="Arial" panose="020B0604020202020204" pitchFamily="34" charset="0"/>
              </a:rPr>
              <a:t>Peters et al., 2018; Radford et al., 2018; Devlin et al., 2019; Yang et al., 2019)</a:t>
            </a:r>
          </a:p>
          <a:p>
            <a:endParaRPr lang="zh-CN" altLang="en-US" dirty="0"/>
          </a:p>
        </p:txBody>
      </p:sp>
      <p:sp>
        <p:nvSpPr>
          <p:cNvPr id="16" name="文本框 15">
            <a:extLst>
              <a:ext uri="{FF2B5EF4-FFF2-40B4-BE49-F238E27FC236}">
                <a16:creationId xmlns:a16="http://schemas.microsoft.com/office/drawing/2014/main" id="{EC24B28C-0E42-0B93-3BB3-1612E85D8B8B}"/>
              </a:ext>
            </a:extLst>
          </p:cNvPr>
          <p:cNvSpPr txBox="1"/>
          <p:nvPr/>
        </p:nvSpPr>
        <p:spPr>
          <a:xfrm>
            <a:off x="669924" y="5160809"/>
            <a:ext cx="10322560" cy="369332"/>
          </a:xfrm>
          <a:prstGeom prst="rect">
            <a:avLst/>
          </a:prstGeom>
          <a:noFill/>
        </p:spPr>
        <p:txBody>
          <a:bodyPr wrap="square" rtlCol="0">
            <a:spAutoFit/>
          </a:bodyPr>
          <a:lstStyle/>
          <a:p>
            <a:r>
              <a:rPr lang="en-US" altLang="zh-CN" dirty="0"/>
              <a:t>Twitter</a:t>
            </a:r>
            <a:r>
              <a:rPr lang="zh-CN" altLang="en-US" dirty="0"/>
              <a:t>上最强大的立场检测模型：预先训练的</a:t>
            </a:r>
            <a:r>
              <a:rPr lang="en-US" altLang="zh-CN" dirty="0"/>
              <a:t>BERT</a:t>
            </a:r>
            <a:r>
              <a:rPr lang="da-DK" altLang="zh-CN" dirty="0">
                <a:effectLst/>
                <a:latin typeface="Arial" panose="020B0604020202020204" pitchFamily="34" charset="0"/>
              </a:rPr>
              <a:t>(Ghosh et al.,2019; Sen et al., 2018)</a:t>
            </a:r>
            <a:endParaRPr lang="zh-CN" altLang="en-US" dirty="0"/>
          </a:p>
        </p:txBody>
      </p:sp>
    </p:spTree>
    <p:extLst>
      <p:ext uri="{BB962C8B-B14F-4D97-AF65-F5344CB8AC3E}">
        <p14:creationId xmlns:p14="http://schemas.microsoft.com/office/powerpoint/2010/main" val="2411491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5"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2">
            <a:extLst>
              <a:ext uri="{FF2B5EF4-FFF2-40B4-BE49-F238E27FC236}">
                <a16:creationId xmlns:a16="http://schemas.microsoft.com/office/drawing/2014/main" id="{26694C4C-4C2F-265A-8068-BCB52C7870D1}"/>
              </a:ext>
            </a:extLst>
          </p:cNvPr>
          <p:cNvSpPr>
            <a:spLocks noGrp="1"/>
          </p:cNvSpPr>
          <p:nvPr>
            <p:ph type="ftr" sz="quarter" idx="11"/>
          </p:nvPr>
        </p:nvSpPr>
        <p:spPr/>
        <p:txBody>
          <a:bodyPr/>
          <a:lstStyle/>
          <a:p>
            <a:r>
              <a:rPr lang="en-US" altLang="zh-CN"/>
              <a:t>www.islide.cc</a:t>
            </a:r>
            <a:endParaRPr lang="zh-CN" altLang="en-US" dirty="0"/>
          </a:p>
        </p:txBody>
      </p:sp>
      <p:sp>
        <p:nvSpPr>
          <p:cNvPr id="4" name="灯片编号占位符 3">
            <a:extLst>
              <a:ext uri="{FF2B5EF4-FFF2-40B4-BE49-F238E27FC236}">
                <a16:creationId xmlns:a16="http://schemas.microsoft.com/office/drawing/2014/main" id="{36562A63-06EE-6B4A-5FFD-1DD2138CB517}"/>
              </a:ext>
            </a:extLst>
          </p:cNvPr>
          <p:cNvSpPr>
            <a:spLocks noGrp="1"/>
          </p:cNvSpPr>
          <p:nvPr>
            <p:ph type="sldNum" sz="quarter" idx="12"/>
          </p:nvPr>
        </p:nvSpPr>
        <p:spPr/>
        <p:txBody>
          <a:bodyPr/>
          <a:lstStyle/>
          <a:p>
            <a:fld id="{5DD3DB80-B894-403A-B48E-6FDC1A72010E}" type="slidenum">
              <a:rPr lang="zh-CN" altLang="en-US" smtClean="0"/>
              <a:pPr/>
              <a:t>7</a:t>
            </a:fld>
            <a:endParaRPr lang="zh-CN" altLang="en-US"/>
          </a:p>
        </p:txBody>
      </p:sp>
      <p:sp>
        <p:nvSpPr>
          <p:cNvPr id="6" name="文本框 5">
            <a:extLst>
              <a:ext uri="{FF2B5EF4-FFF2-40B4-BE49-F238E27FC236}">
                <a16:creationId xmlns:a16="http://schemas.microsoft.com/office/drawing/2014/main" id="{7CE5CF9D-082B-6BF9-CF4B-3787328E7B6D}"/>
              </a:ext>
            </a:extLst>
          </p:cNvPr>
          <p:cNvSpPr txBox="1"/>
          <p:nvPr/>
        </p:nvSpPr>
        <p:spPr>
          <a:xfrm>
            <a:off x="725645" y="2860794"/>
            <a:ext cx="10739120" cy="1200329"/>
          </a:xfrm>
          <a:prstGeom prst="rect">
            <a:avLst/>
          </a:prstGeom>
          <a:noFill/>
        </p:spPr>
        <p:txBody>
          <a:bodyPr wrap="square">
            <a:spAutoFit/>
          </a:bodyPr>
          <a:lstStyle/>
          <a:p>
            <a:r>
              <a:rPr lang="zh-CN" altLang="en-US" dirty="0"/>
              <a:t>两个问题：</a:t>
            </a:r>
            <a:endParaRPr lang="en-US" altLang="zh-CN" dirty="0"/>
          </a:p>
          <a:p>
            <a:r>
              <a:rPr lang="en-US" altLang="zh-CN" dirty="0"/>
              <a:t>1</a:t>
            </a:r>
            <a:r>
              <a:rPr lang="zh-CN" altLang="en-US" dirty="0"/>
              <a:t>、如何在一个数据集中识别最重要的立场相关词？</a:t>
            </a:r>
            <a:endParaRPr lang="en-US" altLang="zh-CN" dirty="0"/>
          </a:p>
          <a:p>
            <a:r>
              <a:rPr lang="en-US" altLang="zh-CN" dirty="0"/>
              <a:t>2</a:t>
            </a:r>
            <a:r>
              <a:rPr lang="zh-CN" altLang="en-US" dirty="0"/>
              <a:t>、相对于随机的领域词，我们需要对这些词给予多大的关注？</a:t>
            </a:r>
            <a:endParaRPr lang="en-US" altLang="zh-CN" dirty="0"/>
          </a:p>
          <a:p>
            <a:r>
              <a:rPr lang="zh-CN" altLang="en-US" dirty="0"/>
              <a:t>建立</a:t>
            </a:r>
            <a:r>
              <a:rPr lang="zh-CN" altLang="en-US" dirty="0">
                <a:solidFill>
                  <a:srgbClr val="FF0000"/>
                </a:solidFill>
              </a:rPr>
              <a:t>不同的知识增强型学习模型</a:t>
            </a:r>
            <a:r>
              <a:rPr lang="zh-CN" altLang="en-US" dirty="0"/>
              <a:t>，将对重要的特定语境下的立场词的理解纳入预训练过程。</a:t>
            </a:r>
          </a:p>
        </p:txBody>
      </p:sp>
      <p:sp>
        <p:nvSpPr>
          <p:cNvPr id="7" name="标题 5">
            <a:extLst>
              <a:ext uri="{FF2B5EF4-FFF2-40B4-BE49-F238E27FC236}">
                <a16:creationId xmlns:a16="http://schemas.microsoft.com/office/drawing/2014/main" id="{9B860799-FCC2-6ECA-C173-76A98371AF30}"/>
              </a:ext>
            </a:extLst>
          </p:cNvPr>
          <p:cNvSpPr txBox="1">
            <a:spLocks/>
          </p:cNvSpPr>
          <p:nvPr/>
        </p:nvSpPr>
        <p:spPr>
          <a:xfrm>
            <a:off x="669924" y="19756"/>
            <a:ext cx="10850563" cy="1028699"/>
          </a:xfrm>
          <a:prstGeom prst="rect">
            <a:avLst/>
          </a:prstGeom>
        </p:spPr>
        <p:txBody>
          <a:bodyPr vert="horz" lIns="91440" tIns="45720" rIns="91440" bIns="45720" rtlCol="0" anchor="b">
            <a:normAutofit/>
          </a:bodyPr>
          <a:lst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a:lstStyle>
          <a:p>
            <a:r>
              <a:rPr lang="en-US" altLang="zh-CN"/>
              <a:t>Introduction</a:t>
            </a:r>
            <a:endParaRPr lang="zh-CN" altLang="en-US" dirty="0"/>
          </a:p>
        </p:txBody>
      </p:sp>
      <p:sp>
        <p:nvSpPr>
          <p:cNvPr id="10" name="文本框 9">
            <a:extLst>
              <a:ext uri="{FF2B5EF4-FFF2-40B4-BE49-F238E27FC236}">
                <a16:creationId xmlns:a16="http://schemas.microsoft.com/office/drawing/2014/main" id="{A46369B0-0178-D688-50C3-577581D834D5}"/>
              </a:ext>
            </a:extLst>
          </p:cNvPr>
          <p:cNvSpPr txBox="1"/>
          <p:nvPr/>
        </p:nvSpPr>
        <p:spPr>
          <a:xfrm>
            <a:off x="7366158" y="3025445"/>
            <a:ext cx="4060169" cy="368695"/>
          </a:xfrm>
          <a:prstGeom prst="rect">
            <a:avLst/>
          </a:prstGeom>
          <a:noFill/>
        </p:spPr>
        <p:txBody>
          <a:bodyPr wrap="square">
            <a:spAutoFit/>
          </a:bodyPr>
          <a:lstStyle/>
          <a:p>
            <a:r>
              <a:rPr lang="en-US" altLang="zh-CN" dirty="0"/>
              <a:t>PMI</a:t>
            </a:r>
            <a:r>
              <a:rPr lang="zh-CN" altLang="en-US" dirty="0"/>
              <a:t>是一种识别重要立场词的方法。</a:t>
            </a:r>
          </a:p>
        </p:txBody>
      </p:sp>
      <p:sp>
        <p:nvSpPr>
          <p:cNvPr id="12" name="文本框 11">
            <a:extLst>
              <a:ext uri="{FF2B5EF4-FFF2-40B4-BE49-F238E27FC236}">
                <a16:creationId xmlns:a16="http://schemas.microsoft.com/office/drawing/2014/main" id="{5D7D24BF-57C8-4DB5-5EF5-D12F6F9D21CB}"/>
              </a:ext>
            </a:extLst>
          </p:cNvPr>
          <p:cNvSpPr txBox="1"/>
          <p:nvPr/>
        </p:nvSpPr>
        <p:spPr>
          <a:xfrm>
            <a:off x="725645" y="4537423"/>
            <a:ext cx="10850563" cy="1477328"/>
          </a:xfrm>
          <a:prstGeom prst="rect">
            <a:avLst/>
          </a:prstGeom>
          <a:noFill/>
        </p:spPr>
        <p:txBody>
          <a:bodyPr wrap="square">
            <a:spAutoFit/>
          </a:bodyPr>
          <a:lstStyle/>
          <a:p>
            <a:r>
              <a:rPr lang="zh-CN" altLang="en-US" dirty="0"/>
              <a:t>基于注意力的语言模型进行微调以适应特定的任务，最常见的方法：使用带有随机掩码的无标签数据进行微调（</a:t>
            </a:r>
            <a:r>
              <a:rPr lang="en-US" altLang="zh-CN" dirty="0"/>
              <a:t>Devlin et al,2019</a:t>
            </a:r>
            <a:r>
              <a:rPr lang="zh-CN" altLang="en-US" dirty="0"/>
              <a:t>年；</a:t>
            </a:r>
            <a:r>
              <a:rPr lang="en-US" altLang="zh-CN" dirty="0"/>
              <a:t>Liu</a:t>
            </a:r>
            <a:r>
              <a:rPr lang="zh-CN" altLang="en-US" dirty="0"/>
              <a:t>等人，</a:t>
            </a:r>
            <a:r>
              <a:rPr lang="en-US" altLang="zh-CN" dirty="0"/>
              <a:t>2019</a:t>
            </a:r>
            <a:r>
              <a:rPr lang="zh-CN" altLang="en-US" dirty="0"/>
              <a:t>年）。</a:t>
            </a:r>
            <a:endParaRPr lang="en-US" altLang="zh-CN" dirty="0"/>
          </a:p>
          <a:p>
            <a:endParaRPr lang="en-US" altLang="zh-CN" dirty="0"/>
          </a:p>
          <a:p>
            <a:r>
              <a:rPr lang="zh-CN" altLang="en-US" dirty="0"/>
              <a:t>我们引入了</a:t>
            </a:r>
            <a:r>
              <a:rPr lang="en-US" altLang="zh-CN" dirty="0"/>
              <a:t>Knowledge Enhanced Masked Language Modeling</a:t>
            </a:r>
            <a:r>
              <a:rPr lang="zh-CN" altLang="en-US" dirty="0"/>
              <a:t>（</a:t>
            </a:r>
            <a:r>
              <a:rPr lang="en-US" altLang="zh-CN" dirty="0"/>
              <a:t>KE-MLM</a:t>
            </a:r>
            <a:r>
              <a:rPr lang="zh-CN" altLang="en-US" dirty="0"/>
              <a:t>），其中使用对数比率产生的重要标记被纳入学习过程，并用于改善下游的分类任务。</a:t>
            </a:r>
          </a:p>
        </p:txBody>
      </p:sp>
      <p:sp>
        <p:nvSpPr>
          <p:cNvPr id="13" name="文本框 12">
            <a:extLst>
              <a:ext uri="{FF2B5EF4-FFF2-40B4-BE49-F238E27FC236}">
                <a16:creationId xmlns:a16="http://schemas.microsoft.com/office/drawing/2014/main" id="{2A7FA26A-22AF-5941-069B-6BACBC2F3BFC}"/>
              </a:ext>
            </a:extLst>
          </p:cNvPr>
          <p:cNvSpPr txBox="1"/>
          <p:nvPr/>
        </p:nvSpPr>
        <p:spPr>
          <a:xfrm>
            <a:off x="669923" y="1328470"/>
            <a:ext cx="4948715" cy="1200329"/>
          </a:xfrm>
          <a:prstGeom prst="rect">
            <a:avLst/>
          </a:prstGeom>
          <a:noFill/>
        </p:spPr>
        <p:txBody>
          <a:bodyPr wrap="square" rtlCol="0">
            <a:spAutoFit/>
          </a:bodyPr>
          <a:lstStyle/>
          <a:p>
            <a:r>
              <a:rPr lang="zh-CN" altLang="en-US" dirty="0"/>
              <a:t>情感分析模型（</a:t>
            </a:r>
            <a:r>
              <a:rPr lang="en-US" altLang="zh-CN" dirty="0">
                <a:effectLst/>
                <a:latin typeface="Arial" panose="020B0604020202020204" pitchFamily="34" charset="0"/>
              </a:rPr>
              <a:t>Tian et al., 2020) </a:t>
            </a:r>
            <a:r>
              <a:rPr lang="zh-CN" altLang="en-US" dirty="0"/>
              <a:t>的研究表明：</a:t>
            </a:r>
            <a:endParaRPr lang="en-US" altLang="zh-CN" dirty="0"/>
          </a:p>
          <a:p>
            <a:r>
              <a:rPr lang="zh-CN" altLang="en-US" dirty="0"/>
              <a:t>将学习集中在一些相关的词上，即使使用（</a:t>
            </a:r>
            <a:r>
              <a:rPr lang="en-US" altLang="zh-CN" dirty="0"/>
              <a:t>PMI</a:t>
            </a:r>
            <a:r>
              <a:rPr lang="zh-CN" altLang="en-US" dirty="0"/>
              <a:t>）</a:t>
            </a:r>
            <a:r>
              <a:rPr lang="en-US" altLang="zh-CN" dirty="0">
                <a:effectLst/>
                <a:latin typeface="Arial" panose="020B0604020202020204" pitchFamily="34" charset="0"/>
              </a:rPr>
              <a:t>(Bouma, 2009)</a:t>
            </a:r>
            <a:r>
              <a:rPr lang="zh-CN" altLang="en-US" dirty="0"/>
              <a:t>方法提取的情感词，比标准的与训练</a:t>
            </a:r>
            <a:r>
              <a:rPr lang="en-US" altLang="zh-CN" dirty="0"/>
              <a:t>BERT</a:t>
            </a:r>
            <a:r>
              <a:rPr lang="zh-CN" altLang="en-US" dirty="0"/>
              <a:t>模型表现更好</a:t>
            </a:r>
          </a:p>
        </p:txBody>
      </p:sp>
      <p:sp>
        <p:nvSpPr>
          <p:cNvPr id="14" name="箭头: 燕尾形 13">
            <a:extLst>
              <a:ext uri="{FF2B5EF4-FFF2-40B4-BE49-F238E27FC236}">
                <a16:creationId xmlns:a16="http://schemas.microsoft.com/office/drawing/2014/main" id="{5EC1C21C-E94A-8E9F-222D-73D3EE2C179C}"/>
              </a:ext>
            </a:extLst>
          </p:cNvPr>
          <p:cNvSpPr/>
          <p:nvPr/>
        </p:nvSpPr>
        <p:spPr>
          <a:xfrm>
            <a:off x="5831998" y="1662690"/>
            <a:ext cx="1270000" cy="365760"/>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37564172-D674-6044-80C4-7A4CCE0DDAEF}"/>
              </a:ext>
            </a:extLst>
          </p:cNvPr>
          <p:cNvSpPr txBox="1"/>
          <p:nvPr/>
        </p:nvSpPr>
        <p:spPr>
          <a:xfrm>
            <a:off x="7366158" y="1530361"/>
            <a:ext cx="4184967" cy="646331"/>
          </a:xfrm>
          <a:prstGeom prst="rect">
            <a:avLst/>
          </a:prstGeom>
          <a:noFill/>
        </p:spPr>
        <p:txBody>
          <a:bodyPr wrap="square" rtlCol="0">
            <a:spAutoFit/>
          </a:bodyPr>
          <a:lstStyle/>
          <a:p>
            <a:r>
              <a:rPr lang="zh-CN" altLang="en-US" dirty="0"/>
              <a:t>在学习过程中，将注意力集中在特定立场相关的声音上是否会改善立场检测</a:t>
            </a:r>
          </a:p>
        </p:txBody>
      </p:sp>
    </p:spTree>
    <p:extLst>
      <p:ext uri="{BB962C8B-B14F-4D97-AF65-F5344CB8AC3E}">
        <p14:creationId xmlns:p14="http://schemas.microsoft.com/office/powerpoint/2010/main" val="435832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69924" y="2726670"/>
            <a:ext cx="10850564" cy="501162"/>
          </a:xfrm>
        </p:spPr>
        <p:txBody>
          <a:bodyPr>
            <a:noAutofit/>
          </a:bodyPr>
          <a:lstStyle/>
          <a:p>
            <a:pPr>
              <a:lnSpc>
                <a:spcPct val="250000"/>
              </a:lnSpc>
            </a:pPr>
            <a:r>
              <a:rPr lang="en-US" altLang="zh-CN" sz="3200" dirty="0">
                <a:effectLst/>
                <a:latin typeface="Arial" panose="020B0604020202020204" pitchFamily="34" charset="0"/>
              </a:rPr>
              <a:t>Related Work</a:t>
            </a:r>
            <a:endParaRPr lang="en-US" altLang="zh-CN" sz="4000" b="0" dirty="0">
              <a:latin typeface="+mn-lt"/>
              <a:ea typeface="+mn-ea"/>
              <a:sym typeface="+mn-lt"/>
            </a:endParaRPr>
          </a:p>
        </p:txBody>
      </p:sp>
      <p:sp>
        <p:nvSpPr>
          <p:cNvPr id="5" name="文本占位符 4">
            <a:extLst>
              <a:ext uri="{FF2B5EF4-FFF2-40B4-BE49-F238E27FC236}">
                <a16:creationId xmlns:a16="http://schemas.microsoft.com/office/drawing/2014/main" id="{460E2A3C-B4CF-4DA7-A5B0-05390B7D86E8}"/>
              </a:ext>
            </a:extLst>
          </p:cNvPr>
          <p:cNvSpPr>
            <a:spLocks noGrp="1"/>
          </p:cNvSpPr>
          <p:nvPr>
            <p:ph type="body" idx="1"/>
          </p:nvPr>
        </p:nvSpPr>
        <p:spPr/>
        <p:txBody>
          <a:bodyPr/>
          <a:lstStyle/>
          <a:p>
            <a:endParaRPr lang="zh-CN" altLang="en-US"/>
          </a:p>
        </p:txBody>
      </p:sp>
    </p:spTree>
    <p:extLst>
      <p:ext uri="{BB962C8B-B14F-4D97-AF65-F5344CB8AC3E}">
        <p14:creationId xmlns:p14="http://schemas.microsoft.com/office/powerpoint/2010/main" val="11921103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6990686A-39C0-4301-8F1F-C0AD19ACBA3C}"/>
              </a:ext>
            </a:extLst>
          </p:cNvPr>
          <p:cNvSpPr>
            <a:spLocks noGrp="1"/>
          </p:cNvSpPr>
          <p:nvPr>
            <p:ph type="title"/>
          </p:nvPr>
        </p:nvSpPr>
        <p:spPr/>
        <p:txBody>
          <a:bodyPr/>
          <a:lstStyle/>
          <a:p>
            <a:r>
              <a:rPr lang="en-US" altLang="zh-CN" dirty="0">
                <a:effectLst/>
                <a:latin typeface="Arial" panose="020B0604020202020204" pitchFamily="34" charset="0"/>
              </a:rPr>
              <a:t>Related Work</a:t>
            </a:r>
            <a:endParaRPr lang="en-US" altLang="zh-CN" dirty="0"/>
          </a:p>
        </p:txBody>
      </p:sp>
      <p:sp>
        <p:nvSpPr>
          <p:cNvPr id="4" name="页脚占位符 3">
            <a:extLst>
              <a:ext uri="{FF2B5EF4-FFF2-40B4-BE49-F238E27FC236}">
                <a16:creationId xmlns:a16="http://schemas.microsoft.com/office/drawing/2014/main" id="{2E88BECC-E7BE-4AE0-BD94-93F03FFCF117}"/>
              </a:ext>
            </a:extLst>
          </p:cNvPr>
          <p:cNvSpPr>
            <a:spLocks noGrp="1"/>
          </p:cNvSpPr>
          <p:nvPr>
            <p:ph type="ftr" sz="quarter" idx="11"/>
          </p:nvPr>
        </p:nvSpPr>
        <p:spPr/>
        <p:txBody>
          <a:bodyPr/>
          <a:lstStyle/>
          <a:p>
            <a:r>
              <a:rPr lang="en-US" altLang="zh-CN"/>
              <a:t>www.islide.cc</a:t>
            </a:r>
            <a:endParaRPr lang="zh-CN" altLang="en-US" dirty="0"/>
          </a:p>
        </p:txBody>
      </p:sp>
      <p:sp>
        <p:nvSpPr>
          <p:cNvPr id="5" name="灯片编号占位符 4">
            <a:extLst>
              <a:ext uri="{FF2B5EF4-FFF2-40B4-BE49-F238E27FC236}">
                <a16:creationId xmlns:a16="http://schemas.microsoft.com/office/drawing/2014/main" id="{45D4F129-A217-455C-89BA-4C179000A8D3}"/>
              </a:ext>
            </a:extLst>
          </p:cNvPr>
          <p:cNvSpPr>
            <a:spLocks noGrp="1"/>
          </p:cNvSpPr>
          <p:nvPr>
            <p:ph type="sldNum" sz="quarter" idx="12"/>
          </p:nvPr>
        </p:nvSpPr>
        <p:spPr/>
        <p:txBody>
          <a:bodyPr/>
          <a:lstStyle/>
          <a:p>
            <a:fld id="{5DD3DB80-B894-403A-B48E-6FDC1A72010E}" type="slidenum">
              <a:rPr lang="zh-CN" altLang="en-US" smtClean="0"/>
              <a:pPr/>
              <a:t>9</a:t>
            </a:fld>
            <a:endParaRPr lang="zh-CN" altLang="en-US"/>
          </a:p>
        </p:txBody>
      </p:sp>
      <p:sp>
        <p:nvSpPr>
          <p:cNvPr id="9" name="文本框 8">
            <a:extLst>
              <a:ext uri="{FF2B5EF4-FFF2-40B4-BE49-F238E27FC236}">
                <a16:creationId xmlns:a16="http://schemas.microsoft.com/office/drawing/2014/main" id="{B5E3B234-9ED1-E4DB-FDF1-39A60FEF863C}"/>
              </a:ext>
            </a:extLst>
          </p:cNvPr>
          <p:cNvSpPr txBox="1"/>
          <p:nvPr/>
        </p:nvSpPr>
        <p:spPr>
          <a:xfrm>
            <a:off x="603249" y="3626170"/>
            <a:ext cx="9372598" cy="369332"/>
          </a:xfrm>
          <a:prstGeom prst="rect">
            <a:avLst/>
          </a:prstGeom>
          <a:noFill/>
        </p:spPr>
        <p:txBody>
          <a:bodyPr wrap="square">
            <a:spAutoFit/>
          </a:bodyPr>
          <a:lstStyle/>
          <a:p>
            <a:r>
              <a:rPr lang="zh-CN" altLang="en-US" dirty="0"/>
              <a:t>针对于这个子领域：</a:t>
            </a:r>
            <a:endParaRPr lang="en-US" altLang="zh-CN" dirty="0"/>
          </a:p>
        </p:txBody>
      </p:sp>
      <p:sp>
        <p:nvSpPr>
          <p:cNvPr id="11" name="文本框 10">
            <a:extLst>
              <a:ext uri="{FF2B5EF4-FFF2-40B4-BE49-F238E27FC236}">
                <a16:creationId xmlns:a16="http://schemas.microsoft.com/office/drawing/2014/main" id="{70DFBA9F-F4DA-7177-8B23-1CCF8F209423}"/>
              </a:ext>
            </a:extLst>
          </p:cNvPr>
          <p:cNvSpPr txBox="1"/>
          <p:nvPr/>
        </p:nvSpPr>
        <p:spPr>
          <a:xfrm>
            <a:off x="603249" y="2493167"/>
            <a:ext cx="6096000" cy="369332"/>
          </a:xfrm>
          <a:prstGeom prst="rect">
            <a:avLst/>
          </a:prstGeom>
          <a:noFill/>
        </p:spPr>
        <p:txBody>
          <a:bodyPr wrap="square">
            <a:spAutoFit/>
          </a:bodyPr>
          <a:lstStyle/>
          <a:p>
            <a:r>
              <a:rPr lang="en-US" altLang="zh-CN" dirty="0"/>
              <a:t>NLP</a:t>
            </a:r>
            <a:r>
              <a:rPr lang="zh-CN" altLang="en-US" dirty="0"/>
              <a:t>领域中情感分析是一项比较成熟的任务</a:t>
            </a:r>
          </a:p>
        </p:txBody>
      </p:sp>
      <p:sp>
        <p:nvSpPr>
          <p:cNvPr id="13" name="文本框 12">
            <a:extLst>
              <a:ext uri="{FF2B5EF4-FFF2-40B4-BE49-F238E27FC236}">
                <a16:creationId xmlns:a16="http://schemas.microsoft.com/office/drawing/2014/main" id="{5A94FFD5-6681-7821-E85B-D8C4013FEC90}"/>
              </a:ext>
            </a:extLst>
          </p:cNvPr>
          <p:cNvSpPr txBox="1"/>
          <p:nvPr/>
        </p:nvSpPr>
        <p:spPr>
          <a:xfrm>
            <a:off x="5705474" y="2333800"/>
            <a:ext cx="6096000" cy="646331"/>
          </a:xfrm>
          <a:prstGeom prst="rect">
            <a:avLst/>
          </a:prstGeom>
          <a:noFill/>
        </p:spPr>
        <p:txBody>
          <a:bodyPr wrap="square">
            <a:spAutoFit/>
          </a:bodyPr>
          <a:lstStyle/>
          <a:p>
            <a:r>
              <a:rPr lang="zh-CN" altLang="en-US" dirty="0"/>
              <a:t>情感分析的一个子领域是目标定向或特定方面的情感（</a:t>
            </a:r>
            <a:r>
              <a:rPr lang="en-US" altLang="zh-CN" dirty="0"/>
              <a:t>Mitchell</a:t>
            </a:r>
            <a:r>
              <a:rPr lang="zh-CN" altLang="en-US" dirty="0"/>
              <a:t>等人，</a:t>
            </a:r>
            <a:r>
              <a:rPr lang="en-US" altLang="zh-CN" dirty="0"/>
              <a:t>2013</a:t>
            </a:r>
            <a:r>
              <a:rPr lang="zh-CN" altLang="en-US" dirty="0"/>
              <a:t>；</a:t>
            </a:r>
            <a:r>
              <a:rPr lang="en-US" altLang="zh-CN" dirty="0"/>
              <a:t>Jiang</a:t>
            </a:r>
            <a:r>
              <a:rPr lang="zh-CN" altLang="en-US" dirty="0"/>
              <a:t>等人，</a:t>
            </a:r>
            <a:r>
              <a:rPr lang="en-US" altLang="zh-CN" dirty="0"/>
              <a:t>2011</a:t>
            </a:r>
            <a:r>
              <a:rPr lang="zh-CN" altLang="en-US" dirty="0"/>
              <a:t>）。</a:t>
            </a:r>
          </a:p>
        </p:txBody>
      </p:sp>
      <p:sp>
        <p:nvSpPr>
          <p:cNvPr id="15" name="文本框 14">
            <a:extLst>
              <a:ext uri="{FF2B5EF4-FFF2-40B4-BE49-F238E27FC236}">
                <a16:creationId xmlns:a16="http://schemas.microsoft.com/office/drawing/2014/main" id="{565AD73E-A5A8-3CE3-424C-043D9ADC8F1B}"/>
              </a:ext>
            </a:extLst>
          </p:cNvPr>
          <p:cNvSpPr txBox="1"/>
          <p:nvPr/>
        </p:nvSpPr>
        <p:spPr>
          <a:xfrm>
            <a:off x="4514850" y="1161928"/>
            <a:ext cx="7543800" cy="923330"/>
          </a:xfrm>
          <a:prstGeom prst="rect">
            <a:avLst/>
          </a:prstGeom>
          <a:noFill/>
        </p:spPr>
        <p:txBody>
          <a:bodyPr wrap="square">
            <a:spAutoFit/>
          </a:bodyPr>
          <a:lstStyle/>
          <a:p>
            <a:r>
              <a:rPr lang="zh-CN" altLang="en-US" dirty="0"/>
              <a:t>常见的用例：在评论中分解对产品不同方面的情感</a:t>
            </a:r>
            <a:endParaRPr lang="en-US" altLang="zh-CN" dirty="0"/>
          </a:p>
          <a:p>
            <a:r>
              <a:rPr lang="zh-CN" altLang="en-US" dirty="0"/>
              <a:t>例如，笔记本电脑的价格与它的</a:t>
            </a:r>
            <a:r>
              <a:rPr lang="en-US" altLang="zh-CN" dirty="0"/>
              <a:t>CPU</a:t>
            </a:r>
            <a:r>
              <a:rPr lang="zh-CN" altLang="en-US" dirty="0"/>
              <a:t>性能（</a:t>
            </a:r>
            <a:r>
              <a:rPr lang="en-US" altLang="zh-CN" dirty="0"/>
              <a:t>Schmitt</a:t>
            </a:r>
            <a:r>
              <a:rPr lang="zh-CN" altLang="en-US" dirty="0"/>
              <a:t>等人，</a:t>
            </a:r>
            <a:r>
              <a:rPr lang="en-US" altLang="zh-CN" dirty="0"/>
              <a:t>2018</a:t>
            </a:r>
            <a:r>
              <a:rPr lang="zh-CN" altLang="en-US" dirty="0"/>
              <a:t>；</a:t>
            </a:r>
            <a:r>
              <a:rPr lang="en-US" altLang="zh-CN" dirty="0"/>
              <a:t>Chen</a:t>
            </a:r>
            <a:r>
              <a:rPr lang="zh-CN" altLang="en-US" dirty="0"/>
              <a:t>等人，</a:t>
            </a:r>
            <a:r>
              <a:rPr lang="en-US" altLang="zh-CN" dirty="0"/>
              <a:t>2017</a:t>
            </a:r>
            <a:r>
              <a:rPr lang="zh-CN" altLang="en-US" dirty="0"/>
              <a:t>；</a:t>
            </a:r>
            <a:r>
              <a:rPr lang="en-US" altLang="zh-CN" dirty="0"/>
              <a:t>Poddar</a:t>
            </a:r>
            <a:r>
              <a:rPr lang="zh-CN" altLang="en-US" dirty="0"/>
              <a:t>等人，</a:t>
            </a:r>
            <a:r>
              <a:rPr lang="en-US" altLang="zh-CN" dirty="0"/>
              <a:t>2017</a:t>
            </a:r>
            <a:r>
              <a:rPr lang="zh-CN" altLang="en-US" dirty="0"/>
              <a:t>；</a:t>
            </a:r>
            <a:r>
              <a:rPr lang="en-US" altLang="zh-CN" dirty="0"/>
              <a:t>Tian</a:t>
            </a:r>
            <a:r>
              <a:rPr lang="zh-CN" altLang="en-US" dirty="0"/>
              <a:t>等人，</a:t>
            </a:r>
            <a:r>
              <a:rPr lang="en-US" altLang="zh-CN" dirty="0"/>
              <a:t>2020</a:t>
            </a:r>
            <a:r>
              <a:rPr lang="zh-CN" altLang="en-US" dirty="0"/>
              <a:t>）。</a:t>
            </a:r>
          </a:p>
        </p:txBody>
      </p:sp>
      <p:cxnSp>
        <p:nvCxnSpPr>
          <p:cNvPr id="17" name="连接符: 曲线 16">
            <a:extLst>
              <a:ext uri="{FF2B5EF4-FFF2-40B4-BE49-F238E27FC236}">
                <a16:creationId xmlns:a16="http://schemas.microsoft.com/office/drawing/2014/main" id="{39BD83B0-B3E4-F381-DB29-834FB088BE50}"/>
              </a:ext>
            </a:extLst>
          </p:cNvPr>
          <p:cNvCxnSpPr>
            <a:cxnSpLocks/>
            <a:endCxn id="15" idx="2"/>
          </p:cNvCxnSpPr>
          <p:nvPr/>
        </p:nvCxnSpPr>
        <p:spPr>
          <a:xfrm flipV="1">
            <a:off x="7505705" y="2085258"/>
            <a:ext cx="781045" cy="300452"/>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3117FCAE-5B40-A4A0-75EC-228DDAEBCEB9}"/>
              </a:ext>
            </a:extLst>
          </p:cNvPr>
          <p:cNvSpPr txBox="1"/>
          <p:nvPr/>
        </p:nvSpPr>
        <p:spPr>
          <a:xfrm>
            <a:off x="442510" y="4388094"/>
            <a:ext cx="6096000" cy="369332"/>
          </a:xfrm>
          <a:prstGeom prst="rect">
            <a:avLst/>
          </a:prstGeom>
          <a:noFill/>
        </p:spPr>
        <p:txBody>
          <a:bodyPr wrap="square">
            <a:spAutoFit/>
          </a:bodyPr>
          <a:lstStyle/>
          <a:p>
            <a:r>
              <a:rPr lang="zh-CN" altLang="en-US" dirty="0"/>
              <a:t>（</a:t>
            </a:r>
            <a:r>
              <a:rPr lang="en-US" altLang="zh-CN" dirty="0"/>
              <a:t>Chen</a:t>
            </a:r>
            <a:r>
              <a:rPr lang="zh-CN" altLang="en-US" dirty="0"/>
              <a:t>等人，</a:t>
            </a:r>
            <a:r>
              <a:rPr lang="en-US" altLang="zh-CN" dirty="0"/>
              <a:t>2017</a:t>
            </a:r>
            <a:r>
              <a:rPr lang="zh-CN" altLang="en-US" dirty="0"/>
              <a:t>）将注意力与递归神经网络相结合</a:t>
            </a:r>
          </a:p>
        </p:txBody>
      </p:sp>
      <p:sp>
        <p:nvSpPr>
          <p:cNvPr id="24" name="文本框 23">
            <a:extLst>
              <a:ext uri="{FF2B5EF4-FFF2-40B4-BE49-F238E27FC236}">
                <a16:creationId xmlns:a16="http://schemas.microsoft.com/office/drawing/2014/main" id="{6441C7EA-D550-9540-2ED5-E40678B5B134}"/>
              </a:ext>
            </a:extLst>
          </p:cNvPr>
          <p:cNvSpPr txBox="1"/>
          <p:nvPr/>
        </p:nvSpPr>
        <p:spPr>
          <a:xfrm>
            <a:off x="242482" y="4948413"/>
            <a:ext cx="7096129" cy="369332"/>
          </a:xfrm>
          <a:prstGeom prst="rect">
            <a:avLst/>
          </a:prstGeom>
          <a:noFill/>
        </p:spPr>
        <p:txBody>
          <a:bodyPr wrap="square">
            <a:spAutoFit/>
          </a:bodyPr>
          <a:lstStyle/>
          <a:p>
            <a:r>
              <a:rPr lang="zh-CN" altLang="en-US" dirty="0"/>
              <a:t>（</a:t>
            </a:r>
            <a:r>
              <a:rPr lang="en-US" altLang="zh-CN" dirty="0"/>
              <a:t>Schmitt</a:t>
            </a:r>
            <a:r>
              <a:rPr lang="zh-CN" altLang="en-US" dirty="0"/>
              <a:t>等人，</a:t>
            </a:r>
            <a:r>
              <a:rPr lang="en-US" altLang="zh-CN" dirty="0"/>
              <a:t>2018</a:t>
            </a:r>
            <a:r>
              <a:rPr lang="zh-CN" altLang="en-US" dirty="0"/>
              <a:t>）提出结合卷积神经网络和</a:t>
            </a:r>
            <a:r>
              <a:rPr lang="en-US" altLang="zh-CN" dirty="0" err="1"/>
              <a:t>fastText</a:t>
            </a:r>
            <a:r>
              <a:rPr lang="zh-CN" altLang="en-US" dirty="0"/>
              <a:t>嵌入</a:t>
            </a:r>
          </a:p>
        </p:txBody>
      </p:sp>
      <p:sp>
        <p:nvSpPr>
          <p:cNvPr id="25" name="箭头: 燕尾形 24">
            <a:extLst>
              <a:ext uri="{FF2B5EF4-FFF2-40B4-BE49-F238E27FC236}">
                <a16:creationId xmlns:a16="http://schemas.microsoft.com/office/drawing/2014/main" id="{A5D7BC7D-BAAF-E638-0386-F1B823508EDF}"/>
              </a:ext>
            </a:extLst>
          </p:cNvPr>
          <p:cNvSpPr/>
          <p:nvPr/>
        </p:nvSpPr>
        <p:spPr>
          <a:xfrm>
            <a:off x="6461513" y="4625323"/>
            <a:ext cx="877098" cy="342899"/>
          </a:xfrm>
          <a:prstGeom prst="notched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文本框 28">
            <a:extLst>
              <a:ext uri="{FF2B5EF4-FFF2-40B4-BE49-F238E27FC236}">
                <a16:creationId xmlns:a16="http://schemas.microsoft.com/office/drawing/2014/main" id="{8338963B-4E4B-49C6-E88B-717F2BC0EE81}"/>
              </a:ext>
            </a:extLst>
          </p:cNvPr>
          <p:cNvSpPr txBox="1"/>
          <p:nvPr/>
        </p:nvSpPr>
        <p:spPr>
          <a:xfrm>
            <a:off x="7391401" y="4209749"/>
            <a:ext cx="4358089" cy="1477328"/>
          </a:xfrm>
          <a:prstGeom prst="rect">
            <a:avLst/>
          </a:prstGeom>
          <a:noFill/>
        </p:spPr>
        <p:txBody>
          <a:bodyPr wrap="square">
            <a:spAutoFit/>
          </a:bodyPr>
          <a:lstStyle/>
          <a:p>
            <a:r>
              <a:rPr lang="zh-CN" altLang="en-US" dirty="0"/>
              <a:t>（Tian等人，2020）提出修改屏蔽语言模型的学习目标，以关注由PMI提取的特定情感词集。</a:t>
            </a:r>
            <a:endParaRPr lang="en-US" altLang="zh-CN" dirty="0"/>
          </a:p>
          <a:p>
            <a:r>
              <a:rPr lang="zh-CN" altLang="en-US" dirty="0"/>
              <a:t>（该模型在大多数测试数据集上取得了新的最先进的结果）</a:t>
            </a:r>
            <a:endParaRPr lang="en-US" altLang="zh-CN" dirty="0"/>
          </a:p>
        </p:txBody>
      </p:sp>
    </p:spTree>
    <p:extLst>
      <p:ext uri="{BB962C8B-B14F-4D97-AF65-F5344CB8AC3E}">
        <p14:creationId xmlns:p14="http://schemas.microsoft.com/office/powerpoint/2010/main" val="4293828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THEME" val="a18adb86-5929-4bf5-a1c6-bcf101f86030"/>
  <p:tag name="ISLIDE.GUIDESSETTING" val="{&quot;Id&quot;:&quot;0822ec0e-8c3f-49e8-be7a-3aa711a44b82&quot;,&quot;Name&quot;:null,&quot;Kind&quot;:&quot;Custom&quot;,&quot;OldGuidesSetting&quot;:{&quot;HeaderHeight&quot;:0.0,&quot;FooterHeight&quot;:0.0,&quot;SideMargin&quot;:0.0,&quot;TopMargin&quot;:0.0,&quot;BottomMargin&quot;:0.0,&quot;IntervalMargin&quot;:0.0}}"/>
</p:tagLst>
</file>

<file path=ppt/theme/theme1.xml><?xml version="1.0" encoding="utf-8"?>
<a:theme xmlns:a="http://schemas.openxmlformats.org/drawingml/2006/main" name="主题5">
  <a:themeElements>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2.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3.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ppt/theme/themeOverride4.xml><?xml version="1.0" encoding="utf-8"?>
<a:themeOverride xmlns:a="http://schemas.openxmlformats.org/drawingml/2006/main">
  <a:clrScheme name="自定义 26">
    <a:dk1>
      <a:srgbClr val="000000"/>
    </a:dk1>
    <a:lt1>
      <a:srgbClr val="FFFFFF"/>
    </a:lt1>
    <a:dk2>
      <a:srgbClr val="778495"/>
    </a:dk2>
    <a:lt2>
      <a:srgbClr val="F0F0F0"/>
    </a:lt2>
    <a:accent1>
      <a:srgbClr val="698FCE"/>
    </a:accent1>
    <a:accent2>
      <a:srgbClr val="969EC2"/>
    </a:accent2>
    <a:accent3>
      <a:srgbClr val="85C2BC"/>
    </a:accent3>
    <a:accent4>
      <a:srgbClr val="FAD25F"/>
    </a:accent4>
    <a:accent5>
      <a:srgbClr val="99CAE6"/>
    </a:accent5>
    <a:accent6>
      <a:srgbClr val="8491CB"/>
    </a:accent6>
    <a:hlink>
      <a:srgbClr val="7DC8EB"/>
    </a:hlink>
    <a:folHlink>
      <a:srgbClr val="BFBFBF"/>
    </a:folHlink>
  </a:clrScheme>
</a:themeOverride>
</file>

<file path=docProps/app.xml><?xml version="1.0" encoding="utf-8"?>
<Properties xmlns="http://schemas.openxmlformats.org/officeDocument/2006/extended-properties" xmlns:vt="http://schemas.openxmlformats.org/officeDocument/2006/docPropsVTypes">
  <Template>iSlide</Template>
  <TotalTime>4620</TotalTime>
  <Words>3101</Words>
  <Application>Microsoft Office PowerPoint</Application>
  <PresentationFormat>宽屏</PresentationFormat>
  <Paragraphs>240</Paragraphs>
  <Slides>30</Slides>
  <Notes>9</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30</vt:i4>
      </vt:variant>
    </vt:vector>
  </HeadingPairs>
  <TitlesOfParts>
    <vt:vector size="34" baseType="lpstr">
      <vt:lpstr>Arial</vt:lpstr>
      <vt:lpstr>Calibri</vt:lpstr>
      <vt:lpstr>Cambria Math</vt:lpstr>
      <vt:lpstr>主题5</vt:lpstr>
      <vt:lpstr>用于立场检测的知识增强型屏蔽语言模型</vt:lpstr>
      <vt:lpstr>作者信息</vt:lpstr>
      <vt:lpstr>摘要</vt:lpstr>
      <vt:lpstr>PowerPoint 演示文稿</vt:lpstr>
      <vt:lpstr>Introduction</vt:lpstr>
      <vt:lpstr>Introduction</vt:lpstr>
      <vt:lpstr>PowerPoint 演示文稿</vt:lpstr>
      <vt:lpstr>Related Work</vt:lpstr>
      <vt:lpstr>Related Work</vt:lpstr>
      <vt:lpstr>Related Work</vt:lpstr>
      <vt:lpstr>Related Work</vt:lpstr>
      <vt:lpstr>Model</vt:lpstr>
      <vt:lpstr>Model</vt:lpstr>
      <vt:lpstr>Model——Knowledge Mining for Classification</vt:lpstr>
      <vt:lpstr>Model——Knowledge Mining for Classification</vt:lpstr>
      <vt:lpstr>Model——Significant Token Masking</vt:lpstr>
      <vt:lpstr>Model——Significant Token Masking</vt:lpstr>
      <vt:lpstr>Experiments</vt:lpstr>
      <vt:lpstr>Experiments——Stance Knowledge Mining</vt:lpstr>
      <vt:lpstr>Experiments——Language Models</vt:lpstr>
      <vt:lpstr>Experiments——Classification Models</vt:lpstr>
      <vt:lpstr>Empirical Evaluation</vt:lpstr>
      <vt:lpstr>Empirical Evaluation——data</vt:lpstr>
      <vt:lpstr>Empirical Evaluation——Experimental Results</vt:lpstr>
      <vt:lpstr>Empirical Evaluation——Experimental Results</vt:lpstr>
      <vt:lpstr>Empirical Evaluation——Experimental Results</vt:lpstr>
      <vt:lpstr>Empirical Evaluation——Qualitative Analysis of the Effect of Stance Knowledge</vt:lpstr>
      <vt:lpstr>Conclusion</vt:lpstr>
      <vt:lpstr>Conclusion</vt:lpstr>
      <vt:lpstr>Thanks. </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张 悦</cp:lastModifiedBy>
  <cp:revision>40</cp:revision>
  <cp:lastPrinted>2018-02-05T16:00:00Z</cp:lastPrinted>
  <dcterms:created xsi:type="dcterms:W3CDTF">2018-02-05T16:00:00Z</dcterms:created>
  <dcterms:modified xsi:type="dcterms:W3CDTF">2022-05-26T04:36:10Z</dcterms:modified>
  <cp:category>business proposal;oral defense;training courseware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a18adb86-5929-4bf5-a1c6-bcf101f86030</vt:lpwstr>
  </property>
</Properties>
</file>