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2" r:id="rId3"/>
    <p:sldId id="294" r:id="rId4"/>
    <p:sldId id="264" r:id="rId5"/>
    <p:sldId id="265" r:id="rId6"/>
    <p:sldId id="266" r:id="rId7"/>
    <p:sldId id="293" r:id="rId8"/>
    <p:sldId id="286" r:id="rId9"/>
    <p:sldId id="290" r:id="rId10"/>
    <p:sldId id="295" r:id="rId11"/>
    <p:sldId id="269" r:id="rId12"/>
    <p:sldId id="270" r:id="rId13"/>
    <p:sldId id="271" r:id="rId14"/>
    <p:sldId id="272" r:id="rId15"/>
    <p:sldId id="296" r:id="rId16"/>
    <p:sldId id="275" r:id="rId17"/>
    <p:sldId id="276" r:id="rId18"/>
    <p:sldId id="277" r:id="rId19"/>
    <p:sldId id="278" r:id="rId20"/>
    <p:sldId id="291" r:id="rId21"/>
    <p:sldId id="300" r:id="rId22"/>
    <p:sldId id="301" r:id="rId23"/>
    <p:sldId id="302" r:id="rId24"/>
    <p:sldId id="303" r:id="rId25"/>
    <p:sldId id="304" r:id="rId26"/>
    <p:sldId id="305" r:id="rId27"/>
    <p:sldId id="306" r:id="rId28"/>
    <p:sldId id="309" r:id="rId29"/>
    <p:sldId id="307" r:id="rId30"/>
    <p:sldId id="297" r:id="rId31"/>
    <p:sldId id="281" r:id="rId32"/>
    <p:sldId id="298" r:id="rId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82" autoAdjust="0"/>
  </p:normalViewPr>
  <p:slideViewPr>
    <p:cSldViewPr>
      <p:cViewPr varScale="1">
        <p:scale>
          <a:sx n="122" d="100"/>
          <a:sy n="122" d="100"/>
        </p:scale>
        <p:origin x="84" y="15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7856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03721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844382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2022/8/18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0226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399734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50233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99796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88809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2022/8/18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273123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2022/8/18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211960" y="483518"/>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181341" y="1241594"/>
            <a:ext cx="6781317" cy="707886"/>
          </a:xfrm>
          <a:prstGeom prst="rect">
            <a:avLst/>
          </a:prstGeom>
          <a:noFill/>
        </p:spPr>
        <p:txBody>
          <a:bodyPr wrap="square" rtlCol="0">
            <a:spAutoFit/>
          </a:bodyPr>
          <a:lstStyle/>
          <a:p>
            <a:pPr algn="just"/>
            <a:r>
              <a:rPr lang="en-US" altLang="zh-CN" sz="2000" dirty="0">
                <a:ln w="6350">
                  <a:noFill/>
                </a:ln>
                <a:solidFill>
                  <a:schemeClr val="bg1">
                    <a:lumMod val="50000"/>
                  </a:schemeClr>
                </a:solidFill>
                <a:latin typeface="微软雅黑" pitchFamily="34" charset="-122"/>
                <a:ea typeface="微软雅黑" pitchFamily="34" charset="-122"/>
              </a:rPr>
              <a:t>A Tale of Two Subreddits: Measuring the Impacts of Quarantines on Political Engagement on Reddit</a:t>
            </a:r>
            <a:endParaRPr lang="zh-CN" altLang="en-US" sz="2000" dirty="0">
              <a:ln w="6350">
                <a:noFill/>
              </a:ln>
              <a:solidFill>
                <a:schemeClr val="bg1">
                  <a:lumMod val="50000"/>
                </a:schemeClr>
              </a:solidFill>
              <a:latin typeface="微软雅黑" pitchFamily="34" charset="-122"/>
              <a:ea typeface="微软雅黑" pitchFamily="34" charset="-122"/>
            </a:endParaRPr>
          </a:p>
        </p:txBody>
      </p:sp>
      <p:sp>
        <p:nvSpPr>
          <p:cNvPr id="34" name="Text Box 19"/>
          <p:cNvSpPr txBox="1">
            <a:spLocks noChangeArrowheads="1"/>
          </p:cNvSpPr>
          <p:nvPr/>
        </p:nvSpPr>
        <p:spPr bwMode="auto">
          <a:xfrm>
            <a:off x="1170348" y="3363838"/>
            <a:ext cx="72116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600" dirty="0">
                <a:solidFill>
                  <a:schemeClr val="tx1">
                    <a:lumMod val="65000"/>
                    <a:lumOff val="35000"/>
                  </a:schemeClr>
                </a:solidFill>
                <a:latin typeface="微软雅黑" pitchFamily="34" charset="-122"/>
                <a:ea typeface="微软雅黑" pitchFamily="34" charset="-122"/>
              </a:rPr>
              <a:t>文章作者：</a:t>
            </a:r>
            <a:r>
              <a:rPr lang="en-US" altLang="zh-CN" sz="1600" dirty="0" err="1">
                <a:solidFill>
                  <a:schemeClr val="tx1">
                    <a:lumMod val="65000"/>
                    <a:lumOff val="35000"/>
                  </a:schemeClr>
                </a:solidFill>
                <a:latin typeface="微软雅黑" pitchFamily="34" charset="-122"/>
                <a:ea typeface="微软雅黑" pitchFamily="34" charset="-122"/>
              </a:rPr>
              <a:t>Qinlan</a:t>
            </a:r>
            <a:r>
              <a:rPr lang="en-US" altLang="zh-CN" sz="1600" dirty="0">
                <a:solidFill>
                  <a:schemeClr val="tx1">
                    <a:lumMod val="65000"/>
                    <a:lumOff val="35000"/>
                  </a:schemeClr>
                </a:solidFill>
                <a:latin typeface="微软雅黑" pitchFamily="34" charset="-122"/>
                <a:ea typeface="微软雅黑" pitchFamily="34" charset="-122"/>
              </a:rPr>
              <a:t> Shen, Carolyn P . Rosé</a:t>
            </a:r>
          </a:p>
          <a:p>
            <a:r>
              <a:rPr lang="zh-CN" altLang="en-US" sz="1600" dirty="0">
                <a:solidFill>
                  <a:schemeClr val="tx1">
                    <a:lumMod val="65000"/>
                    <a:lumOff val="35000"/>
                  </a:schemeClr>
                </a:solidFill>
                <a:latin typeface="微软雅黑" pitchFamily="34" charset="-122"/>
                <a:ea typeface="微软雅黑" pitchFamily="34" charset="-122"/>
              </a:rPr>
              <a:t>所属机构：</a:t>
            </a:r>
            <a:r>
              <a:rPr lang="en-US" altLang="zh-CN" sz="1600" dirty="0">
                <a:solidFill>
                  <a:schemeClr val="tx1">
                    <a:lumMod val="65000"/>
                    <a:lumOff val="35000"/>
                  </a:schemeClr>
                </a:solidFill>
                <a:latin typeface="微软雅黑" pitchFamily="34" charset="-122"/>
                <a:ea typeface="微软雅黑" pitchFamily="34" charset="-122"/>
              </a:rPr>
              <a:t>Machine Learning Research Group, Oracle Labs</a:t>
            </a:r>
            <a:r>
              <a:rPr lang="zh-CN" altLang="en-US" sz="1600" dirty="0">
                <a:solidFill>
                  <a:schemeClr val="tx1">
                    <a:lumMod val="65000"/>
                    <a:lumOff val="35000"/>
                  </a:schemeClr>
                </a:solidFill>
                <a:latin typeface="微软雅黑" pitchFamily="34" charset="-122"/>
                <a:ea typeface="微软雅黑" pitchFamily="34" charset="-122"/>
              </a:rPr>
              <a:t>；</a:t>
            </a:r>
            <a:endParaRPr lang="en-US" altLang="zh-CN" sz="1600" dirty="0">
              <a:solidFill>
                <a:schemeClr val="tx1">
                  <a:lumMod val="65000"/>
                  <a:lumOff val="35000"/>
                </a:schemeClr>
              </a:solidFill>
              <a:latin typeface="微软雅黑" pitchFamily="34" charset="-122"/>
              <a:ea typeface="微软雅黑" pitchFamily="34" charset="-122"/>
            </a:endParaRPr>
          </a:p>
          <a:p>
            <a:r>
              <a:rPr lang="en-US" altLang="zh-CN" sz="1600" dirty="0">
                <a:solidFill>
                  <a:schemeClr val="tx1">
                    <a:lumMod val="65000"/>
                    <a:lumOff val="35000"/>
                  </a:schemeClr>
                </a:solidFill>
                <a:latin typeface="微软雅黑" pitchFamily="34" charset="-122"/>
                <a:ea typeface="微软雅黑" pitchFamily="34" charset="-122"/>
              </a:rPr>
              <a:t>	</a:t>
            </a:r>
            <a:r>
              <a:rPr lang="fr-FR" altLang="zh-CN" sz="1600" dirty="0">
                <a:solidFill>
                  <a:schemeClr val="tx1">
                    <a:lumMod val="65000"/>
                    <a:lumOff val="35000"/>
                  </a:schemeClr>
                </a:solidFill>
                <a:latin typeface="微软雅黑" pitchFamily="34" charset="-122"/>
                <a:ea typeface="微软雅黑" pitchFamily="34" charset="-122"/>
              </a:rPr>
              <a:t>  Language Technologies Institute, Carnegie Mellon University</a:t>
            </a:r>
            <a:endParaRPr lang="en-US" altLang="zh-CN" sz="1600" dirty="0">
              <a:solidFill>
                <a:schemeClr val="tx1">
                  <a:lumMod val="65000"/>
                  <a:lumOff val="35000"/>
                </a:schemeClr>
              </a:solidFill>
              <a:latin typeface="微软雅黑" pitchFamily="34" charset="-122"/>
              <a:ea typeface="微软雅黑" pitchFamily="34" charset="-122"/>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961A119A-DE46-A705-0AC8-7029B7464F71}"/>
              </a:ext>
            </a:extLst>
          </p:cNvPr>
          <p:cNvSpPr txBox="1"/>
          <p:nvPr/>
        </p:nvSpPr>
        <p:spPr>
          <a:xfrm>
            <a:off x="1832241" y="1946458"/>
            <a:ext cx="6552728" cy="369332"/>
          </a:xfrm>
          <a:prstGeom prst="rect">
            <a:avLst/>
          </a:prstGeom>
          <a:noFill/>
        </p:spPr>
        <p:txBody>
          <a:bodyPr wrap="square" rtlCol="0">
            <a:spAutoFit/>
          </a:bodyPr>
          <a:lstStyle/>
          <a:p>
            <a:r>
              <a:rPr lang="zh-CN" altLang="en-US" dirty="0"/>
              <a:t>（衡量板块隔离对</a:t>
            </a:r>
            <a:r>
              <a:rPr lang="en-US" altLang="zh-CN" dirty="0"/>
              <a:t>Reddit</a:t>
            </a:r>
            <a:r>
              <a:rPr lang="zh-CN" altLang="en-US" dirty="0"/>
              <a:t>上政治参与的影响）</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339531" y="2676794"/>
            <a:ext cx="1595310" cy="987706"/>
          </a:xfrm>
          <a:prstGeom prst="rect">
            <a:avLst/>
          </a:prstGeom>
        </p:spPr>
        <p:txBody>
          <a:bodyPr wrap="none">
            <a:spAutoFit/>
          </a:bodyPr>
          <a:lstStyle/>
          <a:p>
            <a:pPr>
              <a:lnSpc>
                <a:spcPct val="150000"/>
              </a:lnSpc>
            </a:pPr>
            <a:r>
              <a:rPr lang="zh-CN" altLang="en-US" sz="1000" dirty="0">
                <a:ln w="6350">
                  <a:noFill/>
                </a:ln>
                <a:solidFill>
                  <a:schemeClr val="bg1">
                    <a:lumMod val="50000"/>
                  </a:schemeClr>
                </a:solidFill>
                <a:latin typeface="Impact" pitchFamily="34" charset="0"/>
                <a:ea typeface="微软雅黑" pitchFamily="34" charset="-122"/>
              </a:rPr>
              <a:t>数据来源</a:t>
            </a:r>
            <a:endParaRPr lang="en-US" altLang="zh-CN" sz="1000" dirty="0">
              <a:ln w="6350">
                <a:noFill/>
              </a:ln>
              <a:solidFill>
                <a:schemeClr val="bg1">
                  <a:lumMod val="50000"/>
                </a:schemeClr>
              </a:solidFill>
              <a:latin typeface="Impact" pitchFamily="34" charset="0"/>
              <a:ea typeface="微软雅黑" pitchFamily="34" charset="-122"/>
            </a:endParaRPr>
          </a:p>
          <a:p>
            <a:pPr>
              <a:lnSpc>
                <a:spcPct val="150000"/>
              </a:lnSpc>
            </a:pPr>
            <a:r>
              <a:rPr lang="zh-CN" altLang="en-US" sz="1000" dirty="0">
                <a:ln w="6350">
                  <a:noFill/>
                </a:ln>
                <a:solidFill>
                  <a:schemeClr val="bg1">
                    <a:lumMod val="50000"/>
                  </a:schemeClr>
                </a:solidFill>
                <a:latin typeface="Impact" pitchFamily="34" charset="0"/>
                <a:ea typeface="微软雅黑" pitchFamily="34" charset="-122"/>
              </a:rPr>
              <a:t>控制子模块</a:t>
            </a:r>
            <a:endParaRPr lang="en-US" altLang="zh-CN" sz="1000" dirty="0">
              <a:ln w="6350">
                <a:noFill/>
              </a:ln>
              <a:solidFill>
                <a:schemeClr val="bg1">
                  <a:lumMod val="50000"/>
                </a:schemeClr>
              </a:solidFill>
              <a:latin typeface="Impact" pitchFamily="34" charset="0"/>
              <a:ea typeface="微软雅黑" pitchFamily="34" charset="-122"/>
            </a:endParaRPr>
          </a:p>
          <a:p>
            <a:pPr>
              <a:lnSpc>
                <a:spcPct val="150000"/>
              </a:lnSpc>
            </a:pPr>
            <a:r>
              <a:rPr lang="zh-CN" altLang="en-US" sz="1000" dirty="0">
                <a:ln w="6350">
                  <a:noFill/>
                </a:ln>
                <a:solidFill>
                  <a:schemeClr val="bg1">
                    <a:lumMod val="50000"/>
                  </a:schemeClr>
                </a:solidFill>
                <a:latin typeface="Impact" pitchFamily="34" charset="0"/>
                <a:ea typeface="微软雅黑" pitchFamily="34" charset="-122"/>
              </a:rPr>
              <a:t>入侵和邻近子模块</a:t>
            </a:r>
            <a:endParaRPr lang="en-US" altLang="zh-CN" sz="1000" dirty="0">
              <a:ln w="6350">
                <a:noFill/>
              </a:ln>
              <a:solidFill>
                <a:schemeClr val="bg1">
                  <a:lumMod val="50000"/>
                </a:schemeClr>
              </a:solidFill>
              <a:latin typeface="Impact" pitchFamily="34" charset="0"/>
              <a:ea typeface="微软雅黑" pitchFamily="34" charset="-122"/>
            </a:endParaRPr>
          </a:p>
          <a:p>
            <a:pPr>
              <a:lnSpc>
                <a:spcPct val="150000"/>
              </a:lnSpc>
            </a:pPr>
            <a:r>
              <a:rPr lang="zh-CN" altLang="en-US" sz="1000" dirty="0">
                <a:ln w="6350">
                  <a:noFill/>
                </a:ln>
                <a:solidFill>
                  <a:schemeClr val="bg1">
                    <a:lumMod val="50000"/>
                  </a:schemeClr>
                </a:solidFill>
                <a:latin typeface="Impact" pitchFamily="34" charset="0"/>
                <a:ea typeface="微软雅黑" pitchFamily="34" charset="-122"/>
              </a:rPr>
              <a:t>用户意识形态的近似标识</a:t>
            </a:r>
          </a:p>
        </p:txBody>
      </p:sp>
      <p:sp>
        <p:nvSpPr>
          <p:cNvPr id="39" name="矩形 38"/>
          <p:cNvSpPr/>
          <p:nvPr/>
        </p:nvSpPr>
        <p:spPr>
          <a:xfrm>
            <a:off x="5364088" y="2070506"/>
            <a:ext cx="2520280" cy="400110"/>
          </a:xfrm>
          <a:prstGeom prst="rect">
            <a:avLst/>
          </a:prstGeom>
        </p:spPr>
        <p:txBody>
          <a:bodyPr wrap="square">
            <a:spAutoFit/>
          </a:bodyPr>
          <a:lstStyle/>
          <a:p>
            <a:r>
              <a:rPr lang="en-US" altLang="zh-CN" sz="2000" b="1" dirty="0">
                <a:ln w="6350">
                  <a:noFill/>
                </a:ln>
                <a:solidFill>
                  <a:schemeClr val="tx1">
                    <a:lumMod val="50000"/>
                    <a:lumOff val="50000"/>
                  </a:schemeClr>
                </a:solidFill>
                <a:latin typeface="Impact" pitchFamily="34" charset="0"/>
                <a:ea typeface="微软雅黑" pitchFamily="34" charset="-122"/>
              </a:rPr>
              <a:t>Data</a:t>
            </a:r>
            <a:endParaRPr lang="zh-CN" altLang="en-US" sz="2000" b="1" dirty="0">
              <a:ln w="6350">
                <a:noFill/>
              </a:ln>
              <a:solidFill>
                <a:schemeClr val="tx1">
                  <a:lumMod val="50000"/>
                  <a:lumOff val="50000"/>
                </a:schemeClr>
              </a:solidFill>
              <a:latin typeface="Impact" pitchFamily="34" charset="0"/>
              <a:ea typeface="微软雅黑" pitchFamily="34" charset="-122"/>
            </a:endParaRP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03</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数据来源</a:t>
            </a:r>
            <a:endParaRPr lang="en-US" altLang="zh-CN" sz="2000" dirty="0">
              <a:solidFill>
                <a:schemeClr val="accent1"/>
              </a:solidFill>
              <a:latin typeface="微软雅黑" pitchFamily="34" charset="-122"/>
              <a:ea typeface="微软雅黑" pitchFamily="34" charset="-122"/>
            </a:endParaRPr>
          </a:p>
        </p:txBody>
      </p:sp>
      <p:grpSp>
        <p:nvGrpSpPr>
          <p:cNvPr id="23" name="组合 22"/>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D8BE0006-3809-C58A-95B0-CD1C30884A96}"/>
              </a:ext>
            </a:extLst>
          </p:cNvPr>
          <p:cNvSpPr txBox="1"/>
          <p:nvPr/>
        </p:nvSpPr>
        <p:spPr>
          <a:xfrm>
            <a:off x="416158" y="915566"/>
            <a:ext cx="8116282" cy="3693319"/>
          </a:xfrm>
          <a:prstGeom prst="rect">
            <a:avLst/>
          </a:prstGeom>
          <a:noFill/>
        </p:spPr>
        <p:txBody>
          <a:bodyPr wrap="square" rtlCol="0">
            <a:spAutoFit/>
          </a:bodyPr>
          <a:lstStyle/>
          <a:p>
            <a:r>
              <a:rPr lang="zh-CN" altLang="en-US" dirty="0"/>
              <a:t>数据来源：</a:t>
            </a:r>
            <a:r>
              <a:rPr lang="zh-CN" altLang="en-US" b="0" i="0" dirty="0">
                <a:solidFill>
                  <a:srgbClr val="000000"/>
                </a:solidFill>
                <a:effectLst/>
                <a:latin typeface="宋体" panose="02010600030101010101" pitchFamily="2" charset="-122"/>
                <a:ea typeface="宋体" panose="02010600030101010101" pitchFamily="2" charset="-122"/>
              </a:rPr>
              <a:t>通过</a:t>
            </a:r>
            <a:r>
              <a:rPr lang="en-US" altLang="zh-CN" b="0" i="0" dirty="0">
                <a:solidFill>
                  <a:srgbClr val="000000"/>
                </a:solidFill>
                <a:effectLst/>
                <a:latin typeface="宋体" panose="02010600030101010101" pitchFamily="2" charset="-122"/>
                <a:ea typeface="宋体" panose="02010600030101010101" pitchFamily="2" charset="-122"/>
              </a:rPr>
              <a:t>Reddit </a:t>
            </a:r>
            <a:r>
              <a:rPr lang="en-US" altLang="zh-CN" b="0" i="0" dirty="0" err="1">
                <a:solidFill>
                  <a:srgbClr val="000000"/>
                </a:solidFill>
                <a:effectLst/>
                <a:latin typeface="宋体" panose="02010600030101010101" pitchFamily="2" charset="-122"/>
                <a:ea typeface="宋体" panose="02010600030101010101" pitchFamily="2" charset="-122"/>
              </a:rPr>
              <a:t>Pushshift</a:t>
            </a:r>
            <a:r>
              <a:rPr lang="en-US" altLang="zh-CN" b="0" i="0" dirty="0">
                <a:solidFill>
                  <a:srgbClr val="000000"/>
                </a:solidFill>
                <a:effectLst/>
                <a:latin typeface="宋体" panose="02010600030101010101" pitchFamily="2" charset="-122"/>
                <a:ea typeface="宋体" panose="02010600030101010101" pitchFamily="2" charset="-122"/>
              </a:rPr>
              <a:t> API (Baumgartner</a:t>
            </a:r>
            <a:r>
              <a:rPr lang="zh-CN" altLang="en-US" b="0" i="0" dirty="0">
                <a:solidFill>
                  <a:srgbClr val="000000"/>
                </a:solidFill>
                <a:effectLst/>
                <a:latin typeface="宋体" panose="02010600030101010101" pitchFamily="2" charset="-122"/>
                <a:ea typeface="宋体" panose="02010600030101010101" pitchFamily="2" charset="-122"/>
              </a:rPr>
              <a:t>等人，</a:t>
            </a:r>
            <a:r>
              <a:rPr lang="en-US" altLang="zh-CN" b="0" i="0" dirty="0">
                <a:solidFill>
                  <a:srgbClr val="000000"/>
                </a:solidFill>
                <a:effectLst/>
                <a:latin typeface="宋体" panose="02010600030101010101" pitchFamily="2" charset="-122"/>
                <a:ea typeface="宋体" panose="02010600030101010101" pitchFamily="2" charset="-122"/>
              </a:rPr>
              <a:t>2020</a:t>
            </a:r>
            <a:r>
              <a:rPr lang="zh-CN" altLang="en-US" b="0" i="0" dirty="0">
                <a:solidFill>
                  <a:srgbClr val="000000"/>
                </a:solidFill>
                <a:effectLst/>
                <a:latin typeface="宋体" panose="02010600030101010101" pitchFamily="2" charset="-122"/>
                <a:ea typeface="宋体" panose="02010600030101010101" pitchFamily="2" charset="-122"/>
              </a:rPr>
              <a:t>年</a:t>
            </a:r>
            <a:r>
              <a:rPr lang="en-US" altLang="zh-CN" b="0" i="0" dirty="0">
                <a:solidFill>
                  <a:srgbClr val="000000"/>
                </a:solidFill>
                <a:effectLst/>
                <a:latin typeface="宋体" panose="02010600030101010101" pitchFamily="2" charset="-122"/>
                <a:ea typeface="宋体" panose="02010600030101010101" pitchFamily="2" charset="-122"/>
              </a:rPr>
              <a:t>)</a:t>
            </a:r>
            <a:r>
              <a:rPr lang="zh-CN" altLang="en-US" b="0" i="0" dirty="0">
                <a:solidFill>
                  <a:srgbClr val="000000"/>
                </a:solidFill>
                <a:effectLst/>
                <a:latin typeface="宋体" panose="02010600030101010101" pitchFamily="2" charset="-122"/>
                <a:ea typeface="宋体" panose="02010600030101010101" pitchFamily="2" charset="-122"/>
              </a:rPr>
              <a:t>收集的</a:t>
            </a:r>
            <a:r>
              <a:rPr lang="en-US" altLang="zh-CN" b="0" i="0" dirty="0">
                <a:solidFill>
                  <a:srgbClr val="000000"/>
                </a:solidFill>
                <a:effectLst/>
                <a:latin typeface="宋体" panose="02010600030101010101" pitchFamily="2" charset="-122"/>
                <a:ea typeface="宋体" panose="02010600030101010101" pitchFamily="2" charset="-122"/>
              </a:rPr>
              <a:t>2019</a:t>
            </a:r>
            <a:r>
              <a:rPr lang="zh-CN" altLang="en-US" b="0" i="0" dirty="0">
                <a:solidFill>
                  <a:srgbClr val="000000"/>
                </a:solidFill>
                <a:effectLst/>
                <a:latin typeface="宋体" panose="02010600030101010101" pitchFamily="2" charset="-122"/>
                <a:ea typeface="宋体" panose="02010600030101010101" pitchFamily="2" charset="-122"/>
              </a:rPr>
              <a:t>年</a:t>
            </a:r>
            <a:r>
              <a:rPr lang="en-US" altLang="zh-CN" b="0" i="0" dirty="0">
                <a:solidFill>
                  <a:srgbClr val="000000"/>
                </a:solidFill>
                <a:effectLst/>
                <a:latin typeface="宋体" panose="02010600030101010101" pitchFamily="2" charset="-122"/>
                <a:ea typeface="宋体" panose="02010600030101010101" pitchFamily="2" charset="-122"/>
              </a:rPr>
              <a:t>5</a:t>
            </a:r>
            <a:r>
              <a:rPr lang="zh-CN" altLang="en-US" b="0" i="0" dirty="0">
                <a:solidFill>
                  <a:srgbClr val="000000"/>
                </a:solidFill>
                <a:effectLst/>
                <a:latin typeface="宋体" panose="02010600030101010101" pitchFamily="2" charset="-122"/>
                <a:ea typeface="宋体" panose="02010600030101010101" pitchFamily="2" charset="-122"/>
              </a:rPr>
              <a:t>月至</a:t>
            </a:r>
            <a:r>
              <a:rPr lang="en-US" altLang="zh-CN" b="0" i="0" dirty="0">
                <a:solidFill>
                  <a:srgbClr val="000000"/>
                </a:solidFill>
                <a:effectLst/>
                <a:latin typeface="宋体" panose="02010600030101010101" pitchFamily="2" charset="-122"/>
                <a:ea typeface="宋体" panose="02010600030101010101" pitchFamily="2" charset="-122"/>
              </a:rPr>
              <a:t>9</a:t>
            </a:r>
            <a:r>
              <a:rPr lang="zh-CN" altLang="en-US" b="0" i="0" dirty="0">
                <a:solidFill>
                  <a:srgbClr val="000000"/>
                </a:solidFill>
                <a:effectLst/>
                <a:latin typeface="宋体" panose="02010600030101010101" pitchFamily="2" charset="-122"/>
                <a:ea typeface="宋体" panose="02010600030101010101" pitchFamily="2" charset="-122"/>
              </a:rPr>
              <a:t>月</a:t>
            </a:r>
            <a:r>
              <a:rPr lang="en-US" altLang="zh-CN" b="0" i="0" dirty="0">
                <a:solidFill>
                  <a:srgbClr val="000000"/>
                </a:solidFill>
                <a:effectLst/>
                <a:latin typeface="宋体" panose="02010600030101010101" pitchFamily="2" charset="-122"/>
                <a:ea typeface="宋体" panose="02010600030101010101" pitchFamily="2" charset="-122"/>
              </a:rPr>
              <a:t>Reddit</a:t>
            </a:r>
            <a:r>
              <a:rPr lang="zh-CN" altLang="en-US" b="0" i="0" dirty="0">
                <a:solidFill>
                  <a:srgbClr val="000000"/>
                </a:solidFill>
                <a:effectLst/>
                <a:latin typeface="宋体" panose="02010600030101010101" pitchFamily="2" charset="-122"/>
                <a:ea typeface="宋体" panose="02010600030101010101" pitchFamily="2" charset="-122"/>
              </a:rPr>
              <a:t>活动的完整月度转储数据。本文主要关注最初隔离日期前后</a:t>
            </a:r>
            <a:r>
              <a:rPr lang="en-US" altLang="zh-CN" b="0" i="0" dirty="0">
                <a:solidFill>
                  <a:srgbClr val="000000"/>
                </a:solidFill>
                <a:effectLst/>
                <a:latin typeface="宋体" panose="02010600030101010101" pitchFamily="2" charset="-122"/>
                <a:ea typeface="宋体" panose="02010600030101010101" pitchFamily="2" charset="-122"/>
              </a:rPr>
              <a:t>50</a:t>
            </a:r>
            <a:r>
              <a:rPr lang="zh-CN" altLang="en-US" b="0" i="0" dirty="0">
                <a:solidFill>
                  <a:srgbClr val="000000"/>
                </a:solidFill>
                <a:effectLst/>
                <a:latin typeface="宋体" panose="02010600030101010101" pitchFamily="2" charset="-122"/>
                <a:ea typeface="宋体" panose="02010600030101010101" pitchFamily="2" charset="-122"/>
              </a:rPr>
              <a:t>天的活动，并提取板块中用户提交的帖子和评论，本文使用因果推断方法来确定隔离对研究问题的影响，因此还从相关控制子版块中提取数据进行分析。同时为了探寻隔离对相关子版块的影响，本文还寻找了两个隔离板块对应的入侵板块和邻近板块。</a:t>
            </a:r>
            <a:endParaRPr lang="en-US" altLang="zh-CN" b="0" i="0" dirty="0">
              <a:solidFill>
                <a:srgbClr val="000000"/>
              </a:solidFill>
              <a:effectLst/>
              <a:latin typeface="宋体" panose="02010600030101010101" pitchFamily="2" charset="-122"/>
              <a:ea typeface="宋体" panose="02010600030101010101" pitchFamily="2" charset="-122"/>
            </a:endParaRPr>
          </a:p>
          <a:p>
            <a:endParaRPr lang="en-US" altLang="zh-CN" dirty="0">
              <a:solidFill>
                <a:srgbClr val="000000"/>
              </a:solidFill>
              <a:latin typeface="宋体" panose="02010600030101010101" pitchFamily="2" charset="-122"/>
              <a:ea typeface="宋体" panose="02010600030101010101" pitchFamily="2" charset="-122"/>
            </a:endParaRPr>
          </a:p>
          <a:p>
            <a:r>
              <a:rPr lang="en-US" altLang="zh-CN" dirty="0"/>
              <a:t>Control Subreddits</a:t>
            </a:r>
            <a:r>
              <a:rPr lang="zh-CN" altLang="en-US" dirty="0">
                <a:solidFill>
                  <a:srgbClr val="000000"/>
                </a:solidFill>
                <a:latin typeface="宋体" panose="02010600030101010101" pitchFamily="2" charset="-122"/>
                <a:ea typeface="宋体" panose="02010600030101010101" pitchFamily="2" charset="-122"/>
              </a:rPr>
              <a:t>（控制板块）：为了控制其他可能因素，这些控制板块与隔离板块相似但没有被隔离。本文利用隔离前在隔离板块中积极发帖用户的共同发帖行为来寻找控制板块，选用了</a:t>
            </a:r>
            <a:r>
              <a:rPr lang="en-US" altLang="zh-CN" dirty="0">
                <a:solidFill>
                  <a:srgbClr val="000000"/>
                </a:solidFill>
                <a:latin typeface="宋体" panose="02010600030101010101" pitchFamily="2" charset="-122"/>
                <a:ea typeface="宋体" panose="02010600030101010101" pitchFamily="2" charset="-122"/>
              </a:rPr>
              <a:t>100</a:t>
            </a:r>
            <a:r>
              <a:rPr lang="zh-CN" altLang="en-US" dirty="0">
                <a:solidFill>
                  <a:srgbClr val="000000"/>
                </a:solidFill>
                <a:latin typeface="宋体" panose="02010600030101010101" pitchFamily="2" charset="-122"/>
                <a:ea typeface="宋体" panose="02010600030101010101" pitchFamily="2" charset="-122"/>
              </a:rPr>
              <a:t>个至少包含</a:t>
            </a:r>
            <a:r>
              <a:rPr lang="en-US" altLang="zh-CN" dirty="0">
                <a:solidFill>
                  <a:srgbClr val="000000"/>
                </a:solidFill>
                <a:latin typeface="宋体" panose="02010600030101010101" pitchFamily="2" charset="-122"/>
                <a:ea typeface="宋体" panose="02010600030101010101" pitchFamily="2" charset="-122"/>
              </a:rPr>
              <a:t>50</a:t>
            </a:r>
            <a:r>
              <a:rPr lang="zh-CN" altLang="en-US" dirty="0">
                <a:solidFill>
                  <a:srgbClr val="000000"/>
                </a:solidFill>
                <a:latin typeface="宋体" panose="02010600030101010101" pitchFamily="2" charset="-122"/>
                <a:ea typeface="宋体" panose="02010600030101010101" pitchFamily="2" charset="-122"/>
              </a:rPr>
              <a:t>个用户的子版块，其中该板块内用户同为隔离板块活跃用户的比例最高。（定义活跃用户为在子版块中发表至少</a:t>
            </a:r>
            <a:r>
              <a:rPr lang="en-US" altLang="zh-CN" dirty="0">
                <a:solidFill>
                  <a:srgbClr val="000000"/>
                </a:solidFill>
                <a:latin typeface="宋体" panose="02010600030101010101" pitchFamily="2" charset="-122"/>
                <a:ea typeface="宋体" panose="02010600030101010101" pitchFamily="2" charset="-122"/>
              </a:rPr>
              <a:t>10</a:t>
            </a:r>
            <a:r>
              <a:rPr lang="zh-CN" altLang="en-US" dirty="0">
                <a:solidFill>
                  <a:srgbClr val="000000"/>
                </a:solidFill>
                <a:latin typeface="宋体" panose="02010600030101010101" pitchFamily="2" charset="-122"/>
                <a:ea typeface="宋体" panose="02010600030101010101" pitchFamily="2" charset="-122"/>
              </a:rPr>
              <a:t>条以上评论）</a:t>
            </a:r>
            <a:endParaRPr lang="en-US" altLang="zh-CN" dirty="0">
              <a:solidFill>
                <a:srgbClr val="000000"/>
              </a:solidFill>
              <a:latin typeface="宋体" panose="02010600030101010101" pitchFamily="2" charset="-122"/>
              <a:ea typeface="宋体" panose="02010600030101010101" pitchFamily="2" charset="-122"/>
            </a:endParaRPr>
          </a:p>
          <a:p>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9"/>
          <p:cNvSpPr>
            <a:spLocks noChangeArrowheads="1"/>
          </p:cNvSpPr>
          <p:nvPr/>
        </p:nvSpPr>
        <p:spPr bwMode="auto">
          <a:xfrm>
            <a:off x="416159" y="278281"/>
            <a:ext cx="4659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Invaded Subreddits</a:t>
            </a:r>
            <a:endParaRPr lang="en-US" altLang="zh-CN" sz="2000" dirty="0">
              <a:solidFill>
                <a:schemeClr val="accent1"/>
              </a:solidFill>
              <a:latin typeface="微软雅黑" pitchFamily="34" charset="-122"/>
              <a:ea typeface="微软雅黑" pitchFamily="34" charset="-122"/>
            </a:endParaRPr>
          </a:p>
        </p:txBody>
      </p:sp>
      <p:grpSp>
        <p:nvGrpSpPr>
          <p:cNvPr id="13" name="组合 12"/>
          <p:cNvGrpSpPr/>
          <p:nvPr/>
        </p:nvGrpSpPr>
        <p:grpSpPr>
          <a:xfrm>
            <a:off x="416158" y="699542"/>
            <a:ext cx="899592" cy="56017"/>
            <a:chOff x="0" y="2842590"/>
            <a:chExt cx="7054752" cy="89199"/>
          </a:xfrm>
        </p:grpSpPr>
        <p:sp>
          <p:nvSpPr>
            <p:cNvPr id="14" name="矩形 1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C184E142-E363-88CE-958D-7F68F4E4798C}"/>
              </a:ext>
            </a:extLst>
          </p:cNvPr>
          <p:cNvSpPr txBox="1"/>
          <p:nvPr/>
        </p:nvSpPr>
        <p:spPr>
          <a:xfrm>
            <a:off x="416158" y="987574"/>
            <a:ext cx="8116282" cy="1200329"/>
          </a:xfrm>
          <a:prstGeom prst="rect">
            <a:avLst/>
          </a:prstGeom>
          <a:noFill/>
        </p:spPr>
        <p:txBody>
          <a:bodyPr wrap="square" rtlCol="0">
            <a:spAutoFit/>
          </a:bodyPr>
          <a:lstStyle/>
          <a:p>
            <a:r>
              <a:rPr lang="zh-CN" altLang="en-US" dirty="0"/>
              <a:t>入侵板块：在隔离以后，该板块内部来自隔离子板块活跃用户提交的帖子数量增长</a:t>
            </a:r>
            <a:r>
              <a:rPr lang="en-US" altLang="zh-CN" dirty="0"/>
              <a:t>100%</a:t>
            </a:r>
          </a:p>
          <a:p>
            <a:endParaRPr lang="en-US" altLang="zh-CN" dirty="0"/>
          </a:p>
          <a:p>
            <a:endParaRPr lang="zh-CN" altLang="en-US" dirty="0"/>
          </a:p>
        </p:txBody>
      </p:sp>
      <p:pic>
        <p:nvPicPr>
          <p:cNvPr id="18" name="图片 17">
            <a:extLst>
              <a:ext uri="{FF2B5EF4-FFF2-40B4-BE49-F238E27FC236}">
                <a16:creationId xmlns:a16="http://schemas.microsoft.com/office/drawing/2014/main" id="{80417E45-EFA7-81BE-6639-A2356DD3366A}"/>
              </a:ext>
            </a:extLst>
          </p:cNvPr>
          <p:cNvPicPr>
            <a:picLocks noChangeAspect="1"/>
          </p:cNvPicPr>
          <p:nvPr/>
        </p:nvPicPr>
        <p:blipFill>
          <a:blip r:embed="rId2"/>
          <a:stretch>
            <a:fillRect/>
          </a:stretch>
        </p:blipFill>
        <p:spPr>
          <a:xfrm>
            <a:off x="409597" y="1707654"/>
            <a:ext cx="7772400" cy="2819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9"/>
          <p:cNvSpPr>
            <a:spLocks noChangeArrowheads="1"/>
          </p:cNvSpPr>
          <p:nvPr/>
        </p:nvSpPr>
        <p:spPr bwMode="auto">
          <a:xfrm>
            <a:off x="416159" y="278281"/>
            <a:ext cx="39398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Neighboring Subreddits</a:t>
            </a:r>
          </a:p>
        </p:txBody>
      </p:sp>
      <p:grpSp>
        <p:nvGrpSpPr>
          <p:cNvPr id="18" name="组合 17"/>
          <p:cNvGrpSpPr/>
          <p:nvPr/>
        </p:nvGrpSpPr>
        <p:grpSpPr>
          <a:xfrm>
            <a:off x="416158" y="699542"/>
            <a:ext cx="899592" cy="56017"/>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C6B4DF11-B29A-750E-0C78-96EBF32CB6B9}"/>
              </a:ext>
            </a:extLst>
          </p:cNvPr>
          <p:cNvSpPr txBox="1"/>
          <p:nvPr/>
        </p:nvSpPr>
        <p:spPr>
          <a:xfrm>
            <a:off x="416158" y="987574"/>
            <a:ext cx="8260298" cy="1200329"/>
          </a:xfrm>
          <a:prstGeom prst="rect">
            <a:avLst/>
          </a:prstGeom>
          <a:noFill/>
        </p:spPr>
        <p:txBody>
          <a:bodyPr wrap="square" rtlCol="0">
            <a:spAutoFit/>
          </a:bodyPr>
          <a:lstStyle/>
          <a:p>
            <a:r>
              <a:rPr lang="zh-CN" altLang="en-US" dirty="0"/>
              <a:t>临近子版块：为了更加明确分析隔离子版块中用户持续关注的其他政治板块，定义候选临近子版块为被隔离子板块中有很高比例的活跃用户也参与的板块。在候选邻近板块中手动选取与政治或社会生活有关的板块。</a:t>
            </a:r>
            <a:endParaRPr lang="en-US" altLang="zh-CN" dirty="0"/>
          </a:p>
          <a:p>
            <a:endParaRPr lang="zh-CN" altLang="en-US" dirty="0"/>
          </a:p>
        </p:txBody>
      </p:sp>
      <p:pic>
        <p:nvPicPr>
          <p:cNvPr id="4" name="图片 3">
            <a:extLst>
              <a:ext uri="{FF2B5EF4-FFF2-40B4-BE49-F238E27FC236}">
                <a16:creationId xmlns:a16="http://schemas.microsoft.com/office/drawing/2014/main" id="{D09B8C6C-83CF-A770-ECFC-56AD32F09433}"/>
              </a:ext>
            </a:extLst>
          </p:cNvPr>
          <p:cNvPicPr>
            <a:picLocks noChangeAspect="1"/>
          </p:cNvPicPr>
          <p:nvPr/>
        </p:nvPicPr>
        <p:blipFill>
          <a:blip r:embed="rId2"/>
          <a:stretch>
            <a:fillRect/>
          </a:stretch>
        </p:blipFill>
        <p:spPr>
          <a:xfrm>
            <a:off x="528607" y="1923678"/>
            <a:ext cx="7515225" cy="27527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9"/>
          <p:cNvSpPr>
            <a:spLocks noChangeArrowheads="1"/>
          </p:cNvSpPr>
          <p:nvPr/>
        </p:nvSpPr>
        <p:spPr bwMode="auto">
          <a:xfrm>
            <a:off x="416159" y="278281"/>
            <a:ext cx="32917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用户意识形态的近似标识</a:t>
            </a:r>
            <a:endParaRPr lang="en-US" altLang="zh-CN" sz="2000" dirty="0">
              <a:solidFill>
                <a:schemeClr val="accent1"/>
              </a:solidFill>
              <a:latin typeface="微软雅黑" pitchFamily="34" charset="-122"/>
              <a:ea typeface="微软雅黑" pitchFamily="34" charset="-122"/>
            </a:endParaRPr>
          </a:p>
        </p:txBody>
      </p:sp>
      <p:grpSp>
        <p:nvGrpSpPr>
          <p:cNvPr id="18" name="组合 17"/>
          <p:cNvGrpSpPr/>
          <p:nvPr/>
        </p:nvGrpSpPr>
        <p:grpSpPr>
          <a:xfrm>
            <a:off x="416158" y="699542"/>
            <a:ext cx="899592" cy="56017"/>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a:extLst>
              <a:ext uri="{FF2B5EF4-FFF2-40B4-BE49-F238E27FC236}">
                <a16:creationId xmlns:a16="http://schemas.microsoft.com/office/drawing/2014/main" id="{16142249-3712-7E7E-63AC-9E5FAD4D1152}"/>
              </a:ext>
            </a:extLst>
          </p:cNvPr>
          <p:cNvSpPr txBox="1"/>
          <p:nvPr/>
        </p:nvSpPr>
        <p:spPr>
          <a:xfrm>
            <a:off x="333839" y="1131590"/>
            <a:ext cx="8476322" cy="2862322"/>
          </a:xfrm>
          <a:prstGeom prst="rect">
            <a:avLst/>
          </a:prstGeom>
          <a:noFill/>
        </p:spPr>
        <p:txBody>
          <a:bodyPr wrap="square" rtlCol="0">
            <a:spAutoFit/>
          </a:bodyPr>
          <a:lstStyle/>
          <a:p>
            <a:r>
              <a:rPr lang="zh-CN" altLang="en-US" b="1" dirty="0"/>
              <a:t>子版块的政治立场标识</a:t>
            </a:r>
            <a:r>
              <a:rPr lang="zh-CN" altLang="en-US" dirty="0"/>
              <a:t>：基于不同板块用户与已知政治立场板块（唐纳德（右倾）；红迪网（左倾））共同发帖行为将子版块标注为“左倾”，“右倾”，“中立”。针对每一个子版块，计算依据活跃用户在该子版块发帖数和在</a:t>
            </a:r>
            <a:r>
              <a:rPr lang="en-US" altLang="zh-CN" b="0" i="0" dirty="0" err="1">
                <a:solidFill>
                  <a:srgbClr val="000000"/>
                </a:solidFill>
                <a:effectLst/>
                <a:latin typeface="宋体" panose="02010600030101010101" pitchFamily="2" charset="-122"/>
                <a:ea typeface="宋体" panose="02010600030101010101" pitchFamily="2" charset="-122"/>
              </a:rPr>
              <a:t>ChapoTrapHouse</a:t>
            </a:r>
            <a:r>
              <a:rPr lang="en-US" altLang="zh-CN" b="0" i="0" dirty="0">
                <a:solidFill>
                  <a:srgbClr val="000000"/>
                </a:solidFill>
                <a:effectLst/>
                <a:latin typeface="宋体" panose="02010600030101010101" pitchFamily="2" charset="-122"/>
                <a:ea typeface="宋体" panose="02010600030101010101" pitchFamily="2" charset="-122"/>
              </a:rPr>
              <a:t>(</a:t>
            </a:r>
            <a:r>
              <a:rPr lang="zh-CN" altLang="en-US" b="0" i="0" dirty="0">
                <a:solidFill>
                  <a:srgbClr val="000000"/>
                </a:solidFill>
                <a:effectLst/>
                <a:latin typeface="宋体" panose="02010600030101010101" pitchFamily="2" charset="-122"/>
                <a:ea typeface="宋体" panose="02010600030101010101" pitchFamily="2" charset="-122"/>
              </a:rPr>
              <a:t>左</a:t>
            </a:r>
            <a:r>
              <a:rPr lang="en-US" altLang="zh-CN" b="0" i="0" dirty="0">
                <a:solidFill>
                  <a:srgbClr val="000000"/>
                </a:solidFill>
                <a:effectLst/>
                <a:latin typeface="宋体" panose="02010600030101010101" pitchFamily="2" charset="-122"/>
                <a:ea typeface="宋体" panose="02010600030101010101" pitchFamily="2" charset="-122"/>
              </a:rPr>
              <a:t>)</a:t>
            </a:r>
            <a:r>
              <a:rPr lang="zh-CN" altLang="en-US" b="0" i="0" dirty="0">
                <a:solidFill>
                  <a:srgbClr val="000000"/>
                </a:solidFill>
                <a:effectLst/>
                <a:latin typeface="宋体" panose="02010600030101010101" pitchFamily="2" charset="-122"/>
                <a:ea typeface="宋体" panose="02010600030101010101" pitchFamily="2" charset="-122"/>
              </a:rPr>
              <a:t>与</a:t>
            </a:r>
            <a:r>
              <a:rPr lang="en-US" altLang="zh-CN" b="0" i="0" dirty="0">
                <a:solidFill>
                  <a:srgbClr val="000000"/>
                </a:solidFill>
                <a:effectLst/>
                <a:latin typeface="宋体" panose="02010600030101010101" pitchFamily="2" charset="-122"/>
                <a:ea typeface="宋体" panose="02010600030101010101" pitchFamily="2" charset="-122"/>
              </a:rPr>
              <a:t>Donald(</a:t>
            </a:r>
            <a:r>
              <a:rPr lang="zh-CN" altLang="en-US" b="0" i="0" dirty="0">
                <a:solidFill>
                  <a:srgbClr val="000000"/>
                </a:solidFill>
                <a:effectLst/>
                <a:latin typeface="宋体" panose="02010600030101010101" pitchFamily="2" charset="-122"/>
                <a:ea typeface="宋体" panose="02010600030101010101" pitchFamily="2" charset="-122"/>
              </a:rPr>
              <a:t>右</a:t>
            </a:r>
            <a:r>
              <a:rPr lang="en-US" altLang="zh-CN" b="0" i="0" dirty="0">
                <a:solidFill>
                  <a:srgbClr val="000000"/>
                </a:solidFill>
                <a:effectLst/>
                <a:latin typeface="宋体" panose="02010600030101010101" pitchFamily="2" charset="-122"/>
                <a:ea typeface="宋体" panose="02010600030101010101" pitchFamily="2" charset="-122"/>
              </a:rPr>
              <a:t>)</a:t>
            </a:r>
            <a:r>
              <a:rPr lang="zh-CN" altLang="en-US" b="0" i="0" dirty="0">
                <a:solidFill>
                  <a:srgbClr val="000000"/>
                </a:solidFill>
                <a:effectLst/>
                <a:latin typeface="宋体" panose="02010600030101010101" pitchFamily="2" charset="-122"/>
                <a:ea typeface="宋体" panose="02010600030101010101" pitchFamily="2" charset="-122"/>
              </a:rPr>
              <a:t>上发帖数的比率比对数</a:t>
            </a:r>
            <a:r>
              <a:rPr lang="en-US" altLang="zh-CN" b="0" i="0" dirty="0">
                <a:solidFill>
                  <a:srgbClr val="000000"/>
                </a:solidFill>
                <a:effectLst/>
                <a:latin typeface="宋体" panose="02010600030101010101" pitchFamily="2" charset="-122"/>
                <a:ea typeface="宋体" panose="02010600030101010101" pitchFamily="2" charset="-122"/>
              </a:rPr>
              <a:t>log(odds ratio),</a:t>
            </a:r>
            <a:r>
              <a:rPr lang="zh-CN" altLang="en-US" b="0" i="0" dirty="0">
                <a:solidFill>
                  <a:srgbClr val="000000"/>
                </a:solidFill>
                <a:effectLst/>
                <a:latin typeface="宋体" panose="02010600030101010101" pitchFamily="2" charset="-122"/>
                <a:ea typeface="宋体" panose="02010600030101010101" pitchFamily="2" charset="-122"/>
              </a:rPr>
              <a:t>在计算此对数的</a:t>
            </a:r>
            <a:r>
              <a:rPr lang="en-US" altLang="zh-CN" b="0" i="0" dirty="0">
                <a:solidFill>
                  <a:srgbClr val="000000"/>
                </a:solidFill>
                <a:effectLst/>
                <a:latin typeface="宋体" panose="02010600030101010101" pitchFamily="2" charset="-122"/>
                <a:ea typeface="宋体" panose="02010600030101010101" pitchFamily="2" charset="-122"/>
              </a:rPr>
              <a:t>z</a:t>
            </a:r>
            <a:r>
              <a:rPr lang="zh-CN" altLang="en-US" b="0" i="0" dirty="0">
                <a:solidFill>
                  <a:srgbClr val="000000"/>
                </a:solidFill>
                <a:effectLst/>
                <a:latin typeface="宋体" panose="02010600030101010101" pitchFamily="2" charset="-122"/>
                <a:ea typeface="宋体" panose="02010600030101010101" pitchFamily="2" charset="-122"/>
              </a:rPr>
              <a:t>分数，如果</a:t>
            </a:r>
            <a:r>
              <a:rPr lang="en-US" altLang="zh-CN" b="0" i="0" dirty="0">
                <a:solidFill>
                  <a:srgbClr val="000000"/>
                </a:solidFill>
                <a:effectLst/>
                <a:latin typeface="宋体" panose="02010600030101010101" pitchFamily="2" charset="-122"/>
                <a:ea typeface="宋体" panose="02010600030101010101" pitchFamily="2" charset="-122"/>
              </a:rPr>
              <a:t>z</a:t>
            </a:r>
            <a:r>
              <a:rPr lang="zh-CN" altLang="en-US" b="0" i="0" dirty="0">
                <a:solidFill>
                  <a:srgbClr val="000000"/>
                </a:solidFill>
                <a:effectLst/>
                <a:latin typeface="宋体" panose="02010600030101010101" pitchFamily="2" charset="-122"/>
                <a:ea typeface="宋体" panose="02010600030101010101" pitchFamily="2" charset="-122"/>
              </a:rPr>
              <a:t>分数通过对应位置上</a:t>
            </a:r>
            <a:r>
              <a:rPr lang="en-US" altLang="zh-CN" b="0" i="0" dirty="0">
                <a:solidFill>
                  <a:srgbClr val="000000"/>
                </a:solidFill>
                <a:effectLst/>
                <a:latin typeface="宋体" panose="02010600030101010101" pitchFamily="2" charset="-122"/>
                <a:ea typeface="宋体" panose="02010600030101010101" pitchFamily="2" charset="-122"/>
              </a:rPr>
              <a:t>p=0.05</a:t>
            </a:r>
            <a:r>
              <a:rPr lang="zh-CN" altLang="en-US" b="0" i="0" dirty="0">
                <a:solidFill>
                  <a:srgbClr val="000000"/>
                </a:solidFill>
                <a:effectLst/>
                <a:latin typeface="宋体" panose="02010600030101010101" pitchFamily="2" charset="-122"/>
                <a:ea typeface="宋体" panose="02010600030101010101" pitchFamily="2" charset="-122"/>
              </a:rPr>
              <a:t>的显著性检验，则将次子版块标注为“左”或者“右”，否则标注为“中立”。</a:t>
            </a:r>
            <a:endParaRPr lang="en-US" altLang="zh-CN" b="0" i="0" dirty="0">
              <a:solidFill>
                <a:srgbClr val="000000"/>
              </a:solidFill>
              <a:effectLst/>
              <a:latin typeface="宋体" panose="02010600030101010101" pitchFamily="2" charset="-122"/>
              <a:ea typeface="宋体" panose="02010600030101010101" pitchFamily="2" charset="-122"/>
            </a:endParaRPr>
          </a:p>
          <a:p>
            <a:endParaRPr lang="en-US" altLang="zh-CN" dirty="0">
              <a:solidFill>
                <a:srgbClr val="FF0000"/>
              </a:solidFill>
            </a:endParaRPr>
          </a:p>
          <a:p>
            <a:r>
              <a:rPr lang="zh-CN" altLang="en-US" b="1" dirty="0">
                <a:solidFill>
                  <a:srgbClr val="000000"/>
                </a:solidFill>
                <a:latin typeface="宋体" panose="02010600030101010101" pitchFamily="2" charset="-122"/>
                <a:ea typeface="宋体" panose="02010600030101010101" pitchFamily="2" charset="-122"/>
              </a:rPr>
              <a:t>用户意识形态标识</a:t>
            </a:r>
            <a:r>
              <a:rPr lang="zh-CN" altLang="en-US" dirty="0">
                <a:solidFill>
                  <a:srgbClr val="000000"/>
                </a:solidFill>
                <a:latin typeface="宋体" panose="02010600030101010101" pitchFamily="2" charset="-122"/>
                <a:ea typeface="宋体" panose="02010600030101010101" pitchFamily="2" charset="-122"/>
              </a:rPr>
              <a:t>：根据用户参与左，右板块的分布情况，将用户分为“左倾”，“右倾”，“中立”。在左翼板块中发布更多内容的被认为是左倾，在右翼板块中发布更多内容的被认定为右倾。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600118" cy="753732"/>
          </a:xfrm>
          <a:prstGeom prst="rect">
            <a:avLst/>
          </a:prstGeom>
        </p:spPr>
        <p:txBody>
          <a:bodyPr wrap="none">
            <a:spAutoFit/>
          </a:bodyPr>
          <a:lstStyle/>
          <a:p>
            <a:pPr marL="171450" indent="-171450">
              <a:lnSpc>
                <a:spcPct val="150000"/>
              </a:lnSpc>
              <a:buFont typeface="Wingdings" pitchFamily="2" charset="2"/>
              <a:buChar char="ü"/>
            </a:pPr>
            <a:r>
              <a:rPr lang="en-US" altLang="zh-CN" sz="1000" dirty="0">
                <a:ln w="6350">
                  <a:noFill/>
                </a:ln>
                <a:solidFill>
                  <a:schemeClr val="bg1">
                    <a:lumMod val="50000"/>
                  </a:schemeClr>
                </a:solidFill>
                <a:latin typeface="Impact" pitchFamily="34" charset="0"/>
                <a:ea typeface="微软雅黑" pitchFamily="34" charset="-122"/>
              </a:rPr>
              <a:t>RQ1: Posting Activity</a:t>
            </a:r>
          </a:p>
          <a:p>
            <a:pPr marL="171450" indent="-171450">
              <a:lnSpc>
                <a:spcPct val="150000"/>
              </a:lnSpc>
              <a:buFont typeface="Wingdings" pitchFamily="2" charset="2"/>
              <a:buChar char="ü"/>
            </a:pPr>
            <a:r>
              <a:rPr lang="en-US" altLang="zh-CN" sz="1000" dirty="0">
                <a:ln w="6350">
                  <a:noFill/>
                </a:ln>
                <a:solidFill>
                  <a:schemeClr val="bg1">
                    <a:lumMod val="50000"/>
                  </a:schemeClr>
                </a:solidFill>
                <a:latin typeface="Impact" pitchFamily="34" charset="0"/>
                <a:ea typeface="微软雅黑" pitchFamily="34" charset="-122"/>
              </a:rPr>
              <a:t>RQ1: Posting Activity</a:t>
            </a:r>
          </a:p>
          <a:p>
            <a:pPr marL="171450" indent="-171450">
              <a:lnSpc>
                <a:spcPct val="150000"/>
              </a:lnSpc>
              <a:buFont typeface="Wingdings" pitchFamily="2" charset="2"/>
              <a:buChar char="ü"/>
            </a:pPr>
            <a:r>
              <a:rPr lang="en-US" altLang="zh-CN" sz="1000" dirty="0">
                <a:ln w="6350">
                  <a:noFill/>
                </a:ln>
                <a:solidFill>
                  <a:schemeClr val="bg1">
                    <a:lumMod val="50000"/>
                  </a:schemeClr>
                </a:solidFill>
                <a:latin typeface="Impact" pitchFamily="34" charset="0"/>
                <a:ea typeface="微软雅黑" pitchFamily="34" charset="-122"/>
              </a:rPr>
              <a:t>RQ3: Linguistic Analysis</a:t>
            </a:r>
            <a:endParaRPr lang="zh-CN" altLang="en-US" sz="1000" dirty="0">
              <a:ln w="6350">
                <a:noFill/>
              </a:ln>
              <a:solidFill>
                <a:schemeClr val="bg1">
                  <a:lumMod val="50000"/>
                </a:schemeClr>
              </a:solidFill>
              <a:latin typeface="Impact" pitchFamily="34" charset="0"/>
              <a:ea typeface="微软雅黑" pitchFamily="34" charset="-122"/>
            </a:endParaRPr>
          </a:p>
        </p:txBody>
      </p:sp>
      <p:sp>
        <p:nvSpPr>
          <p:cNvPr id="39" name="矩形 38"/>
          <p:cNvSpPr/>
          <p:nvPr/>
        </p:nvSpPr>
        <p:spPr>
          <a:xfrm>
            <a:off x="5364088" y="2070506"/>
            <a:ext cx="216024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实验结果与结论</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04</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RQ1: Posting Activity</a:t>
            </a:r>
            <a:endParaRPr lang="en-US" altLang="zh-CN" sz="2000" dirty="0">
              <a:solidFill>
                <a:schemeClr val="accent1"/>
              </a:solidFill>
              <a:latin typeface="微软雅黑" pitchFamily="34" charset="-122"/>
              <a:ea typeface="微软雅黑" pitchFamily="34" charset="-122"/>
            </a:endParaRPr>
          </a:p>
        </p:txBody>
      </p:sp>
      <p:grpSp>
        <p:nvGrpSpPr>
          <p:cNvPr id="16" name="组合 15"/>
          <p:cNvGrpSpPr/>
          <p:nvPr/>
        </p:nvGrpSpPr>
        <p:grpSpPr>
          <a:xfrm>
            <a:off x="416158" y="699542"/>
            <a:ext cx="899592" cy="56017"/>
            <a:chOff x="0" y="2842590"/>
            <a:chExt cx="7054752" cy="89199"/>
          </a:xfrm>
        </p:grpSpPr>
        <p:sp>
          <p:nvSpPr>
            <p:cNvPr id="17" name="矩形 1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EFB6FD37-5BCB-83E5-A528-997F1BE7F035}"/>
              </a:ext>
            </a:extLst>
          </p:cNvPr>
          <p:cNvSpPr txBox="1"/>
          <p:nvPr/>
        </p:nvSpPr>
        <p:spPr>
          <a:xfrm>
            <a:off x="323528" y="868948"/>
            <a:ext cx="8352928" cy="2585323"/>
          </a:xfrm>
          <a:prstGeom prst="rect">
            <a:avLst/>
          </a:prstGeom>
          <a:noFill/>
        </p:spPr>
        <p:txBody>
          <a:bodyPr wrap="square" rtlCol="0">
            <a:spAutoFit/>
          </a:bodyPr>
          <a:lstStyle/>
          <a:p>
            <a:r>
              <a:rPr lang="zh-CN" altLang="en-US" dirty="0"/>
              <a:t>研究对象：为分析隔离是否会对板块内部用户参与度产生影响，本文主要关注一段时间内板块中收到的帖子和评论数以及新用户登录数的变化。</a:t>
            </a:r>
            <a:endParaRPr lang="en-US" altLang="zh-CN" dirty="0"/>
          </a:p>
          <a:p>
            <a:r>
              <a:rPr lang="zh-CN" altLang="en-US" dirty="0"/>
              <a:t>用户分类：为分析板块隔离对板块内部不同用户是否会产生不同影响，本文将用户分为以下几类：</a:t>
            </a:r>
            <a:endParaRPr lang="en-US" altLang="zh-CN" dirty="0"/>
          </a:p>
          <a:p>
            <a:r>
              <a:rPr lang="zh-CN" altLang="en-US" dirty="0"/>
              <a:t>（</a:t>
            </a:r>
            <a:r>
              <a:rPr lang="en-US" altLang="zh-CN" dirty="0"/>
              <a:t>1</a:t>
            </a:r>
            <a:r>
              <a:rPr lang="zh-CN" altLang="en-US" dirty="0"/>
              <a:t>）活跃用户：隔离前隔离板块中发帖数前</a:t>
            </a:r>
            <a:r>
              <a:rPr lang="en-US" altLang="zh-CN" dirty="0"/>
              <a:t>10%</a:t>
            </a:r>
            <a:r>
              <a:rPr lang="zh-CN" altLang="en-US" dirty="0"/>
              <a:t>的用户</a:t>
            </a:r>
            <a:endParaRPr lang="en-US" altLang="zh-CN" dirty="0"/>
          </a:p>
          <a:p>
            <a:r>
              <a:rPr lang="zh-CN" altLang="en-US" dirty="0"/>
              <a:t>（</a:t>
            </a:r>
            <a:r>
              <a:rPr lang="en-US" altLang="zh-CN" dirty="0"/>
              <a:t>2</a:t>
            </a:r>
            <a:r>
              <a:rPr lang="zh-CN" altLang="en-US" dirty="0"/>
              <a:t>）不活跃用户：在隔离前参与了隔离子板块，但其发帖数在在</a:t>
            </a:r>
            <a:r>
              <a:rPr lang="en-US" altLang="zh-CN" dirty="0"/>
              <a:t>10%</a:t>
            </a:r>
            <a:r>
              <a:rPr lang="zh-CN" altLang="en-US" dirty="0"/>
              <a:t>以后</a:t>
            </a:r>
            <a:endParaRPr lang="en-US" altLang="zh-CN" dirty="0"/>
          </a:p>
          <a:p>
            <a:r>
              <a:rPr lang="zh-CN" altLang="en-US" dirty="0"/>
              <a:t>（</a:t>
            </a:r>
            <a:r>
              <a:rPr lang="en-US" altLang="zh-CN" dirty="0"/>
              <a:t>3</a:t>
            </a:r>
            <a:r>
              <a:rPr lang="zh-CN" altLang="en-US" dirty="0"/>
              <a:t>）一致用户：标注的意识形态与隔离板块一致</a:t>
            </a:r>
            <a:endParaRPr lang="en-US" altLang="zh-CN" dirty="0"/>
          </a:p>
          <a:p>
            <a:r>
              <a:rPr lang="zh-CN" altLang="en-US" dirty="0"/>
              <a:t>（</a:t>
            </a:r>
            <a:r>
              <a:rPr lang="en-US" altLang="zh-CN" dirty="0"/>
              <a:t>4</a:t>
            </a:r>
            <a:r>
              <a:rPr lang="zh-CN" altLang="en-US" dirty="0"/>
              <a:t>）不一致用户：标注的意识形态与隔离板块一致</a:t>
            </a:r>
            <a:endParaRPr lang="en-US" altLang="zh-CN" dirty="0"/>
          </a:p>
          <a:p>
            <a:endParaRPr lang="zh-CN" altLang="en-US" dirty="0"/>
          </a:p>
        </p:txBody>
      </p:sp>
      <p:pic>
        <p:nvPicPr>
          <p:cNvPr id="4" name="图片 3">
            <a:extLst>
              <a:ext uri="{FF2B5EF4-FFF2-40B4-BE49-F238E27FC236}">
                <a16:creationId xmlns:a16="http://schemas.microsoft.com/office/drawing/2014/main" id="{49C4273D-E174-7EDD-9252-7750A78C771A}"/>
              </a:ext>
            </a:extLst>
          </p:cNvPr>
          <p:cNvPicPr>
            <a:picLocks noChangeAspect="1"/>
          </p:cNvPicPr>
          <p:nvPr/>
        </p:nvPicPr>
        <p:blipFill>
          <a:blip r:embed="rId2"/>
          <a:stretch>
            <a:fillRect/>
          </a:stretch>
        </p:blipFill>
        <p:spPr>
          <a:xfrm>
            <a:off x="416158" y="3080084"/>
            <a:ext cx="6057420" cy="209922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RQ1: Posting Activity</a:t>
            </a: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27173D0-F9A9-8DB0-FDE1-3D1CB6ABCC7B}"/>
                  </a:ext>
                </a:extLst>
              </p:cNvPr>
              <p:cNvSpPr txBox="1"/>
              <p:nvPr/>
            </p:nvSpPr>
            <p:spPr>
              <a:xfrm>
                <a:off x="416158" y="915566"/>
                <a:ext cx="8332306" cy="2585323"/>
              </a:xfrm>
              <a:prstGeom prst="rect">
                <a:avLst/>
              </a:prstGeom>
              <a:noFill/>
            </p:spPr>
            <p:txBody>
              <a:bodyPr wrap="square" rtlCol="0">
                <a:spAutoFit/>
              </a:bodyPr>
              <a:lstStyle/>
              <a:p>
                <a:r>
                  <a:rPr lang="zh-CN" altLang="en-US" dirty="0"/>
                  <a:t>中断时间序列模型（</a:t>
                </a:r>
                <a:r>
                  <a:rPr lang="en-US" altLang="zh-CN" dirty="0"/>
                  <a:t>ITS</a:t>
                </a:r>
                <a:r>
                  <a:rPr lang="zh-CN" altLang="en-US" dirty="0"/>
                  <a:t>）：用于分析隔离对板块内部用户活动的影响</a:t>
                </a:r>
                <a:endParaRPr lang="en-US" altLang="zh-CN" dirty="0"/>
              </a:p>
              <a:p>
                <a:pPr/>
                <a14:m>
                  <m:oMathPara xmlns:m="http://schemas.openxmlformats.org/officeDocument/2006/math">
                    <m:oMathParaPr>
                      <m:jc m:val="centerGroup"/>
                    </m:oMathParaPr>
                    <m:oMath xmlns:m="http://schemas.openxmlformats.org/officeDocument/2006/math">
                      <m:sSub>
                        <m:sSubPr>
                          <m:ctrlPr>
                            <a:rPr lang="zh-CN" altLang="zh-CN" sz="1800" i="1" kern="100" spc="75"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𝑌</m:t>
                          </m:r>
                        </m:e>
                        <m:sub>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𝛽</m:t>
                          </m:r>
                        </m:e>
                        <m:sub>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𝛽</m:t>
                          </m:r>
                        </m:e>
                        <m:sub>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𝛽</m:t>
                          </m:r>
                        </m:e>
                        <m:sub>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2</m:t>
                          </m:r>
                        </m:sub>
                      </m:sSub>
                      <m:sSub>
                        <m:sSub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𝑋</m:t>
                          </m:r>
                        </m:e>
                        <m:sub>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𝛽</m:t>
                          </m:r>
                        </m:e>
                        <m:sub>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3</m:t>
                          </m:r>
                        </m:sub>
                      </m:sSub>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𝑡</m:t>
                      </m:r>
                      <m:sSub>
                        <m:sSubPr>
                          <m:ctrlPr>
                            <a:rPr lang="zh-CN" altLang="zh-CN" sz="18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𝑋</m:t>
                          </m:r>
                        </m:e>
                        <m:sub>
                          <m:r>
                            <a:rPr lang="en-US" altLang="zh-CN" sz="18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𝑡</m:t>
                          </m:r>
                        </m:sub>
                      </m:sSub>
                    </m:oMath>
                  </m:oMathPara>
                </a14:m>
                <a:endParaRPr lang="en-US" altLang="zh-CN" sz="1800" kern="100" spc="75"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Y</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表示某一时间点处用户发帖量或新用户登录量。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t>
                </a:r>
                <a:r>
                  <a:rPr lang="zh-CN" altLang="en-US" kern="100" dirty="0">
                    <a:latin typeface="等线" panose="02010600030101010101" pitchFamily="2" charset="-122"/>
                    <a:ea typeface="等线" panose="02010600030101010101" pitchFamily="2" charset="-122"/>
                    <a:cs typeface="Times New Roman" panose="02020603050405020304" pitchFamily="18" charset="0"/>
                  </a:rPr>
                  <a:t>表示时间点，</a:t>
                </a:r>
                <a:r>
                  <a:rPr lang="zh-CN" altLang="zh-CN" sz="1800" spc="75" dirty="0">
                    <a:solidFill>
                      <a:srgbClr val="000000"/>
                    </a:solidFill>
                    <a:effectLst/>
                    <a:ea typeface="Cambria Math" panose="02040503050406030204" pitchFamily="18" charset="0"/>
                  </a:rPr>
                  <a:t> </a:t>
                </a:r>
                <a14:m>
                  <m:oMath xmlns:m="http://schemas.openxmlformats.org/officeDocument/2006/math">
                    <m:sSub>
                      <m:sSubPr>
                        <m:ctrlPr>
                          <a:rPr lang="zh-CN" altLang="zh-CN" sz="1800" i="1" spc="75">
                            <a:solidFill>
                              <a:srgbClr val="000000"/>
                            </a:solidFill>
                            <a:effectLst/>
                            <a:latin typeface="Cambria Math" panose="02040503050406030204" pitchFamily="18" charset="0"/>
                            <a:ea typeface="Cambria Math" panose="02040503050406030204" pitchFamily="18" charset="0"/>
                          </a:rPr>
                        </m:ctrlPr>
                      </m:sSubPr>
                      <m:e>
                        <m:r>
                          <a:rPr lang="en-US" altLang="zh-CN" sz="1800" i="1"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𝑋</m:t>
                        </m:r>
                      </m:e>
                      <m:sub>
                        <m:r>
                          <a:rPr lang="en-US" altLang="zh-CN" sz="1800" i="1"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𝑡</m:t>
                        </m:r>
                      </m:sub>
                    </m:sSub>
                  </m:oMath>
                </a14:m>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表示该时间点是否位于隔离之后，隔离前为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，隔离后为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2</m:t>
                        </m:r>
                      </m:sub>
                    </m:sSub>
                    <m:r>
                      <a:rPr lang="zh-CN" altLang="en-US" i="1">
                        <a:latin typeface="Cambria Math" panose="02040503050406030204" pitchFamily="18" charset="0"/>
                      </a:rPr>
                      <m:t>为</m:t>
                    </m:r>
                  </m:oMath>
                </a14:m>
                <a:r>
                  <a:rPr lang="zh-CN" altLang="en-US" dirty="0"/>
                  <a:t>水平变化系数，</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3</m:t>
                        </m:r>
                      </m:sub>
                    </m:sSub>
                  </m:oMath>
                </a14:m>
                <a:r>
                  <a:rPr lang="zh-CN" altLang="en-US" dirty="0"/>
                  <a:t>为斜率变化系数，本文只分析了</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2</m:t>
                        </m:r>
                      </m:sub>
                    </m:sSub>
                  </m:oMath>
                </a14:m>
                <a:r>
                  <a:rPr lang="zh-CN" altLang="en-US" dirty="0"/>
                  <a:t>的检验结果。</a:t>
                </a:r>
                <a:endParaRPr lang="zh-CN" altLang="zh-CN" dirty="0"/>
              </a:p>
              <a:p>
                <a:endParaRPr lang="zh-CN" altLang="zh-CN" dirty="0"/>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a:p>
                <a:endParaRPr lang="zh-CN" altLang="en-US" dirty="0"/>
              </a:p>
            </p:txBody>
          </p:sp>
        </mc:Choice>
        <mc:Fallback xmlns="">
          <p:sp>
            <p:nvSpPr>
              <p:cNvPr id="2" name="文本框 1">
                <a:extLst>
                  <a:ext uri="{FF2B5EF4-FFF2-40B4-BE49-F238E27FC236}">
                    <a16:creationId xmlns:a16="http://schemas.microsoft.com/office/drawing/2014/main" id="{F27173D0-F9A9-8DB0-FDE1-3D1CB6ABCC7B}"/>
                  </a:ext>
                </a:extLst>
              </p:cNvPr>
              <p:cNvSpPr txBox="1">
                <a:spLocks noRot="1" noChangeAspect="1" noMove="1" noResize="1" noEditPoints="1" noAdjustHandles="1" noChangeArrowheads="1" noChangeShapeType="1" noTextEdit="1"/>
              </p:cNvSpPr>
              <p:nvPr/>
            </p:nvSpPr>
            <p:spPr>
              <a:xfrm>
                <a:off x="416158" y="915566"/>
                <a:ext cx="8332306" cy="2585323"/>
              </a:xfrm>
              <a:prstGeom prst="rect">
                <a:avLst/>
              </a:prstGeom>
              <a:blipFill>
                <a:blip r:embed="rId2"/>
                <a:stretch>
                  <a:fillRect l="-585" t="-1887" r="-293"/>
                </a:stretch>
              </a:blipFill>
            </p:spPr>
            <p:txBody>
              <a:bodyPr/>
              <a:lstStyle/>
              <a:p>
                <a:r>
                  <a:rPr lang="zh-CN" altLang="en-US">
                    <a:noFill/>
                  </a:rPr>
                  <a:t> </a:t>
                </a:r>
              </a:p>
            </p:txBody>
          </p:sp>
        </mc:Fallback>
      </mc:AlternateContent>
      <p:pic>
        <p:nvPicPr>
          <p:cNvPr id="53" name="图片 52">
            <a:extLst>
              <a:ext uri="{FF2B5EF4-FFF2-40B4-BE49-F238E27FC236}">
                <a16:creationId xmlns:a16="http://schemas.microsoft.com/office/drawing/2014/main" id="{54EB1988-7502-DE64-58C6-C63B97BA66C8}"/>
              </a:ext>
            </a:extLst>
          </p:cNvPr>
          <p:cNvPicPr>
            <a:picLocks noChangeAspect="1"/>
          </p:cNvPicPr>
          <p:nvPr/>
        </p:nvPicPr>
        <p:blipFill>
          <a:blip r:embed="rId3"/>
          <a:stretch>
            <a:fillRect/>
          </a:stretch>
        </p:blipFill>
        <p:spPr>
          <a:xfrm>
            <a:off x="179512" y="2460324"/>
            <a:ext cx="8712968" cy="20811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
          <p:cNvSpPr>
            <a:spLocks noChangeAspect="1" noChangeArrowheads="1" noTextEdit="1"/>
          </p:cNvSpPr>
          <p:nvPr/>
        </p:nvSpPr>
        <p:spPr bwMode="auto">
          <a:xfrm>
            <a:off x="952500" y="1409019"/>
            <a:ext cx="7239000" cy="290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RQ1: Posting Activity</a:t>
            </a:r>
            <a:endParaRPr lang="en-US" altLang="zh-CN" sz="2000" dirty="0">
              <a:solidFill>
                <a:schemeClr val="accent1"/>
              </a:solidFill>
              <a:latin typeface="微软雅黑" pitchFamily="34" charset="-122"/>
              <a:ea typeface="微软雅黑" pitchFamily="34" charset="-122"/>
            </a:endParaRPr>
          </a:p>
        </p:txBody>
      </p:sp>
      <p:grpSp>
        <p:nvGrpSpPr>
          <p:cNvPr id="27" name="组合 26"/>
          <p:cNvGrpSpPr/>
          <p:nvPr/>
        </p:nvGrpSpPr>
        <p:grpSpPr>
          <a:xfrm>
            <a:off x="416158" y="699542"/>
            <a:ext cx="899592" cy="56017"/>
            <a:chOff x="0" y="2842590"/>
            <a:chExt cx="7054752" cy="89199"/>
          </a:xfrm>
        </p:grpSpPr>
        <p:sp>
          <p:nvSpPr>
            <p:cNvPr id="28" name="矩形 2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1AAA2D79-4316-C0AA-F502-3081CA84C970}"/>
              </a:ext>
            </a:extLst>
          </p:cNvPr>
          <p:cNvPicPr>
            <a:picLocks noChangeAspect="1"/>
          </p:cNvPicPr>
          <p:nvPr/>
        </p:nvPicPr>
        <p:blipFill>
          <a:blip r:embed="rId3"/>
          <a:stretch>
            <a:fillRect/>
          </a:stretch>
        </p:blipFill>
        <p:spPr>
          <a:xfrm>
            <a:off x="622943" y="836676"/>
            <a:ext cx="7405441" cy="430682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RQ1: Posting Activity</a:t>
            </a:r>
            <a:endParaRPr lang="en-US" altLang="zh-CN" sz="2000" dirty="0">
              <a:solidFill>
                <a:schemeClr val="accent1"/>
              </a:solidFill>
              <a:latin typeface="微软雅黑" pitchFamily="34" charset="-122"/>
              <a:ea typeface="微软雅黑" pitchFamily="34" charset="-122"/>
            </a:endParaRPr>
          </a:p>
        </p:txBody>
      </p:sp>
      <p:grpSp>
        <p:nvGrpSpPr>
          <p:cNvPr id="21" name="组合 20"/>
          <p:cNvGrpSpPr/>
          <p:nvPr/>
        </p:nvGrpSpPr>
        <p:grpSpPr>
          <a:xfrm>
            <a:off x="416158" y="699542"/>
            <a:ext cx="899592" cy="56017"/>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a:extLst>
              <a:ext uri="{FF2B5EF4-FFF2-40B4-BE49-F238E27FC236}">
                <a16:creationId xmlns:a16="http://schemas.microsoft.com/office/drawing/2014/main" id="{ECA3C1E1-042B-4E7B-D96B-15E4FE86BA3D}"/>
              </a:ext>
            </a:extLst>
          </p:cNvPr>
          <p:cNvSpPr txBox="1"/>
          <p:nvPr/>
        </p:nvSpPr>
        <p:spPr>
          <a:xfrm>
            <a:off x="416158" y="868948"/>
            <a:ext cx="8260298" cy="4247317"/>
          </a:xfrm>
          <a:prstGeom prst="rect">
            <a:avLst/>
          </a:prstGeom>
          <a:noFill/>
        </p:spPr>
        <p:txBody>
          <a:bodyPr wrap="square" rtlCol="0">
            <a:spAutoFit/>
          </a:bodyPr>
          <a:lstStyle/>
          <a:p>
            <a:r>
              <a:rPr lang="zh-CN" altLang="en-US" dirty="0"/>
              <a:t>实验结果：</a:t>
            </a:r>
            <a:endParaRPr lang="en-US" altLang="zh-CN" dirty="0"/>
          </a:p>
          <a:p>
            <a:r>
              <a:rPr lang="en-US" altLang="zh-CN" dirty="0"/>
              <a:t>1.</a:t>
            </a:r>
            <a:r>
              <a:rPr lang="zh-CN" altLang="en-US" dirty="0"/>
              <a:t>对</a:t>
            </a:r>
            <a:r>
              <a:rPr lang="en-US" altLang="zh-CN" b="0" i="0" dirty="0">
                <a:solidFill>
                  <a:srgbClr val="000000"/>
                </a:solidFill>
                <a:effectLst/>
                <a:latin typeface="宋体" panose="02010600030101010101" pitchFamily="2" charset="-122"/>
                <a:ea typeface="宋体" panose="02010600030101010101" pitchFamily="2" charset="-122"/>
              </a:rPr>
              <a:t>Donald</a:t>
            </a:r>
            <a:r>
              <a:rPr lang="zh-CN" altLang="en-US" b="0" i="0" dirty="0">
                <a:solidFill>
                  <a:srgbClr val="000000"/>
                </a:solidFill>
                <a:effectLst/>
                <a:latin typeface="宋体" panose="02010600030101010101" pitchFamily="2" charset="-122"/>
                <a:ea typeface="宋体" panose="02010600030101010101" pitchFamily="2" charset="-122"/>
              </a:rPr>
              <a:t>板块而言，总体发帖量在隔离前后没有显著变化</a:t>
            </a:r>
            <a:r>
              <a:rPr lang="el-GR" altLang="zh-CN" b="0" i="0" dirty="0">
                <a:solidFill>
                  <a:srgbClr val="000000"/>
                </a:solidFill>
                <a:effectLst/>
                <a:latin typeface="宋体" panose="02010600030101010101" pitchFamily="2" charset="-122"/>
                <a:ea typeface="宋体" panose="02010600030101010101" pitchFamily="2" charset="-122"/>
              </a:rPr>
              <a:t>(β</a:t>
            </a:r>
            <a:r>
              <a:rPr lang="en-US" altLang="zh-CN" b="0" i="0" dirty="0">
                <a:solidFill>
                  <a:srgbClr val="000000"/>
                </a:solidFill>
                <a:effectLst/>
                <a:latin typeface="宋体" panose="02010600030101010101" pitchFamily="2" charset="-122"/>
                <a:ea typeface="宋体" panose="02010600030101010101" pitchFamily="2" charset="-122"/>
              </a:rPr>
              <a:t>td = 0.082, p = 0.778)</a:t>
            </a:r>
            <a:r>
              <a:rPr lang="zh-CN" altLang="en-US" b="0" i="0" dirty="0">
                <a:solidFill>
                  <a:srgbClr val="000000"/>
                </a:solidFill>
                <a:effectLst/>
                <a:latin typeface="宋体" panose="02010600030101010101" pitchFamily="2" charset="-122"/>
                <a:ea typeface="宋体" panose="02010600030101010101" pitchFamily="2" charset="-122"/>
              </a:rPr>
              <a:t>，但在隔离后新用户登录出现明显下滑</a:t>
            </a:r>
            <a:r>
              <a:rPr lang="el-GR" altLang="zh-CN" b="0" i="0" dirty="0">
                <a:solidFill>
                  <a:srgbClr val="000000"/>
                </a:solidFill>
                <a:effectLst/>
                <a:latin typeface="宋体" panose="02010600030101010101" pitchFamily="2" charset="-122"/>
                <a:ea typeface="宋体" panose="02010600030101010101" pitchFamily="2" charset="-122"/>
              </a:rPr>
              <a:t>(β</a:t>
            </a:r>
            <a:r>
              <a:rPr lang="en-US" altLang="zh-CN" b="0" i="0" dirty="0">
                <a:solidFill>
                  <a:srgbClr val="000000"/>
                </a:solidFill>
                <a:effectLst/>
                <a:latin typeface="宋体" panose="02010600030101010101" pitchFamily="2" charset="-122"/>
                <a:ea typeface="宋体" panose="02010600030101010101" pitchFamily="2" charset="-122"/>
              </a:rPr>
              <a:t>td =−0.207,p = 0.043)</a:t>
            </a:r>
            <a:r>
              <a:rPr lang="zh-CN" altLang="en-US" b="0" i="0" dirty="0">
                <a:solidFill>
                  <a:srgbClr val="000000"/>
                </a:solidFill>
                <a:effectLst/>
                <a:latin typeface="宋体" panose="02010600030101010101" pitchFamily="2" charset="-122"/>
                <a:ea typeface="宋体" panose="02010600030101010101" pitchFamily="2" charset="-122"/>
              </a:rPr>
              <a:t>。通过对控制子版块</a:t>
            </a:r>
            <a:r>
              <a:rPr lang="en-US" altLang="zh-CN" b="0" i="0" dirty="0">
                <a:solidFill>
                  <a:srgbClr val="000000"/>
                </a:solidFill>
                <a:effectLst/>
                <a:latin typeface="宋体" panose="02010600030101010101" pitchFamily="2" charset="-122"/>
                <a:ea typeface="宋体" panose="02010600030101010101" pitchFamily="2" charset="-122"/>
              </a:rPr>
              <a:t>s</a:t>
            </a:r>
            <a:r>
              <a:rPr lang="zh-CN" altLang="en-US" b="0" i="0" dirty="0">
                <a:solidFill>
                  <a:srgbClr val="000000"/>
                </a:solidFill>
                <a:effectLst/>
                <a:latin typeface="宋体" panose="02010600030101010101" pitchFamily="2" charset="-122"/>
                <a:ea typeface="宋体" panose="02010600030101010101" pitchFamily="2" charset="-122"/>
              </a:rPr>
              <a:t>的水平变化系数单侧</a:t>
            </a:r>
            <a:r>
              <a:rPr lang="en-US" altLang="zh-CN" b="0" i="0" dirty="0">
                <a:solidFill>
                  <a:srgbClr val="000000"/>
                </a:solidFill>
                <a:effectLst/>
                <a:latin typeface="宋体" panose="02010600030101010101" pitchFamily="2" charset="-122"/>
                <a:ea typeface="宋体" panose="02010600030101010101" pitchFamily="2" charset="-122"/>
              </a:rPr>
              <a:t>bootstrapping</a:t>
            </a:r>
            <a:r>
              <a:rPr lang="zh-CN" altLang="en-US" b="0" i="0" dirty="0">
                <a:solidFill>
                  <a:srgbClr val="000000"/>
                </a:solidFill>
                <a:effectLst/>
                <a:latin typeface="宋体" panose="02010600030101010101" pitchFamily="2" charset="-122"/>
                <a:ea typeface="宋体" panose="02010600030101010101" pitchFamily="2" charset="-122"/>
              </a:rPr>
              <a:t>检验的对比，隔离板块新用户登录减少更为显著，这表明新用户减少可以归因于隔离。对</a:t>
            </a:r>
            <a:r>
              <a:rPr lang="en-US" altLang="zh-CN" b="0" i="0" dirty="0" err="1">
                <a:solidFill>
                  <a:srgbClr val="000000"/>
                </a:solidFill>
                <a:effectLst/>
                <a:latin typeface="宋体" panose="02010600030101010101" pitchFamily="2" charset="-122"/>
                <a:ea typeface="宋体" panose="02010600030101010101" pitchFamily="2" charset="-122"/>
              </a:rPr>
              <a:t>ChapoTrapHouse</a:t>
            </a:r>
            <a:r>
              <a:rPr lang="zh-CN" altLang="en-US" b="0" i="0" dirty="0">
                <a:solidFill>
                  <a:srgbClr val="000000"/>
                </a:solidFill>
                <a:effectLst/>
                <a:latin typeface="宋体" panose="02010600030101010101" pitchFamily="2" charset="-122"/>
                <a:ea typeface="宋体" panose="02010600030101010101" pitchFamily="2" charset="-122"/>
              </a:rPr>
              <a:t>板块而言，发帖的总数量</a:t>
            </a:r>
            <a:r>
              <a:rPr lang="en-US" altLang="zh-CN" b="0" i="0" dirty="0">
                <a:solidFill>
                  <a:srgbClr val="000000"/>
                </a:solidFill>
                <a:effectLst/>
                <a:latin typeface="宋体" panose="02010600030101010101" pitchFamily="2" charset="-122"/>
                <a:ea typeface="宋体" panose="02010600030101010101" pitchFamily="2" charset="-122"/>
              </a:rPr>
              <a:t>(β</a:t>
            </a:r>
            <a:r>
              <a:rPr lang="en-US" altLang="zh-CN" b="0" i="0" dirty="0" err="1">
                <a:solidFill>
                  <a:srgbClr val="000000"/>
                </a:solidFill>
                <a:effectLst/>
                <a:latin typeface="宋体" panose="02010600030101010101" pitchFamily="2" charset="-122"/>
                <a:ea typeface="宋体" panose="02010600030101010101" pitchFamily="2" charset="-122"/>
              </a:rPr>
              <a:t>cth</a:t>
            </a:r>
            <a:r>
              <a:rPr lang="en-US" altLang="zh-CN" b="0" i="0" dirty="0">
                <a:solidFill>
                  <a:srgbClr val="000000"/>
                </a:solidFill>
                <a:effectLst/>
                <a:latin typeface="宋体" panose="02010600030101010101" pitchFamily="2" charset="-122"/>
                <a:ea typeface="宋体" panose="02010600030101010101" pitchFamily="2" charset="-122"/>
              </a:rPr>
              <a:t> =−0.734,p &lt; 0.001)</a:t>
            </a:r>
            <a:r>
              <a:rPr lang="zh-CN" altLang="en-US" b="0" i="0" dirty="0">
                <a:solidFill>
                  <a:srgbClr val="000000"/>
                </a:solidFill>
                <a:effectLst/>
                <a:latin typeface="宋体" panose="02010600030101010101" pitchFamily="2" charset="-122"/>
                <a:ea typeface="宋体" panose="02010600030101010101" pitchFamily="2" charset="-122"/>
              </a:rPr>
              <a:t>和新用户登录数量</a:t>
            </a:r>
            <a:r>
              <a:rPr lang="en-US" altLang="zh-CN" b="0" i="0" dirty="0">
                <a:solidFill>
                  <a:srgbClr val="000000"/>
                </a:solidFill>
                <a:effectLst/>
                <a:latin typeface="宋体" panose="02010600030101010101" pitchFamily="2" charset="-122"/>
                <a:ea typeface="宋体" panose="02010600030101010101" pitchFamily="2" charset="-122"/>
              </a:rPr>
              <a:t>(β</a:t>
            </a:r>
            <a:r>
              <a:rPr lang="en-US" altLang="zh-CN" b="0" i="0" dirty="0" err="1">
                <a:solidFill>
                  <a:srgbClr val="000000"/>
                </a:solidFill>
                <a:effectLst/>
                <a:latin typeface="宋体" panose="02010600030101010101" pitchFamily="2" charset="-122"/>
                <a:ea typeface="宋体" panose="02010600030101010101" pitchFamily="2" charset="-122"/>
              </a:rPr>
              <a:t>cth</a:t>
            </a:r>
            <a:r>
              <a:rPr lang="en-US" altLang="zh-CN" b="0" i="0" dirty="0">
                <a:solidFill>
                  <a:srgbClr val="000000"/>
                </a:solidFill>
                <a:effectLst/>
                <a:latin typeface="宋体" panose="02010600030101010101" pitchFamily="2" charset="-122"/>
                <a:ea typeface="宋体" panose="02010600030101010101" pitchFamily="2" charset="-122"/>
              </a:rPr>
              <a:t> =−0.233,p = 0.046)</a:t>
            </a:r>
            <a:r>
              <a:rPr lang="zh-CN" altLang="en-US" b="0" i="0" dirty="0">
                <a:solidFill>
                  <a:srgbClr val="000000"/>
                </a:solidFill>
                <a:effectLst/>
                <a:latin typeface="宋体" panose="02010600030101010101" pitchFamily="2" charset="-122"/>
                <a:ea typeface="宋体" panose="02010600030101010101" pitchFamily="2" charset="-122"/>
              </a:rPr>
              <a:t>的下降比控制组的下降更显著。</a:t>
            </a:r>
            <a:endParaRPr lang="en-US" altLang="zh-CN" b="0" i="0" dirty="0">
              <a:solidFill>
                <a:srgbClr val="000000"/>
              </a:solidFill>
              <a:effectLst/>
              <a:latin typeface="宋体" panose="02010600030101010101" pitchFamily="2" charset="-122"/>
              <a:ea typeface="宋体" panose="02010600030101010101" pitchFamily="2" charset="-122"/>
            </a:endParaRPr>
          </a:p>
          <a:p>
            <a:r>
              <a:rPr lang="en-US" altLang="zh-CN" dirty="0">
                <a:solidFill>
                  <a:srgbClr val="000000"/>
                </a:solidFill>
                <a:latin typeface="宋体" panose="02010600030101010101" pitchFamily="2" charset="-122"/>
                <a:ea typeface="宋体" panose="02010600030101010101" pitchFamily="2" charset="-122"/>
              </a:rPr>
              <a:t>2.</a:t>
            </a:r>
            <a:r>
              <a:rPr lang="zh-CN" altLang="en-US" b="0" i="0" dirty="0">
                <a:solidFill>
                  <a:srgbClr val="000000"/>
                </a:solidFill>
                <a:effectLst/>
                <a:latin typeface="宋体" panose="02010600030101010101" pitchFamily="2" charset="-122"/>
                <a:ea typeface="宋体" panose="02010600030101010101" pitchFamily="2" charset="-122"/>
              </a:rPr>
              <a:t>对于控制板块，</a:t>
            </a:r>
            <a:r>
              <a:rPr lang="en-US" altLang="zh-CN" b="0" i="0" dirty="0">
                <a:solidFill>
                  <a:srgbClr val="000000"/>
                </a:solidFill>
                <a:effectLst/>
                <a:latin typeface="宋体" panose="02010600030101010101" pitchFamily="2" charset="-122"/>
                <a:ea typeface="宋体" panose="02010600030101010101" pitchFamily="2" charset="-122"/>
              </a:rPr>
              <a:t>The Donald (</a:t>
            </a:r>
            <a:r>
              <a:rPr lang="el-GR" altLang="zh-CN" b="0" i="0" dirty="0">
                <a:solidFill>
                  <a:srgbClr val="000000"/>
                </a:solidFill>
                <a:effectLst/>
                <a:latin typeface="宋体" panose="02010600030101010101" pitchFamily="2" charset="-122"/>
                <a:ea typeface="宋体" panose="02010600030101010101" pitchFamily="2" charset="-122"/>
              </a:rPr>
              <a:t>β</a:t>
            </a:r>
            <a:r>
              <a:rPr lang="en-US" altLang="zh-CN" b="0" i="0" dirty="0">
                <a:solidFill>
                  <a:srgbClr val="000000"/>
                </a:solidFill>
                <a:effectLst/>
                <a:latin typeface="宋体" panose="02010600030101010101" pitchFamily="2" charset="-122"/>
                <a:ea typeface="宋体" panose="02010600030101010101" pitchFamily="2" charset="-122"/>
              </a:rPr>
              <a:t>c(td) = 1.297, p &lt; 0.001)</a:t>
            </a:r>
            <a:r>
              <a:rPr lang="zh-CN" altLang="en-US" dirty="0">
                <a:solidFill>
                  <a:srgbClr val="000000"/>
                </a:solidFill>
                <a:latin typeface="宋体" panose="02010600030101010101" pitchFamily="2" charset="-122"/>
                <a:ea typeface="宋体" panose="02010600030101010101" pitchFamily="2" charset="-122"/>
              </a:rPr>
              <a:t>；</a:t>
            </a:r>
            <a:r>
              <a:rPr lang="en-US" altLang="zh-CN" b="0" i="0" dirty="0" err="1">
                <a:solidFill>
                  <a:srgbClr val="000000"/>
                </a:solidFill>
                <a:effectLst/>
                <a:latin typeface="宋体" panose="02010600030101010101" pitchFamily="2" charset="-122"/>
                <a:ea typeface="宋体" panose="02010600030101010101" pitchFamily="2" charset="-122"/>
              </a:rPr>
              <a:t>ChapoTrapHouse</a:t>
            </a:r>
            <a:r>
              <a:rPr lang="en-US" altLang="zh-CN" b="0" i="0" dirty="0">
                <a:solidFill>
                  <a:srgbClr val="000000"/>
                </a:solidFill>
                <a:effectLst/>
                <a:latin typeface="宋体" panose="02010600030101010101" pitchFamily="2" charset="-122"/>
                <a:ea typeface="宋体" panose="02010600030101010101" pitchFamily="2" charset="-122"/>
              </a:rPr>
              <a:t> (</a:t>
            </a:r>
            <a:r>
              <a:rPr lang="el-GR" altLang="zh-CN" b="0" i="0" dirty="0">
                <a:solidFill>
                  <a:srgbClr val="000000"/>
                </a:solidFill>
                <a:effectLst/>
                <a:latin typeface="宋体" panose="02010600030101010101" pitchFamily="2" charset="-122"/>
                <a:ea typeface="宋体" panose="02010600030101010101" pitchFamily="2" charset="-122"/>
              </a:rPr>
              <a:t>β</a:t>
            </a:r>
            <a:r>
              <a:rPr lang="en-US" altLang="zh-CN" b="0" i="0" dirty="0">
                <a:solidFill>
                  <a:srgbClr val="000000"/>
                </a:solidFill>
                <a:effectLst/>
                <a:latin typeface="宋体" panose="02010600030101010101" pitchFamily="2" charset="-122"/>
                <a:ea typeface="宋体" panose="02010600030101010101" pitchFamily="2" charset="-122"/>
              </a:rPr>
              <a:t>c(</a:t>
            </a:r>
            <a:r>
              <a:rPr lang="en-US" altLang="zh-CN" b="0" i="0" dirty="0" err="1">
                <a:solidFill>
                  <a:srgbClr val="000000"/>
                </a:solidFill>
                <a:effectLst/>
                <a:latin typeface="宋体" panose="02010600030101010101" pitchFamily="2" charset="-122"/>
                <a:ea typeface="宋体" panose="02010600030101010101" pitchFamily="2" charset="-122"/>
              </a:rPr>
              <a:t>cth</a:t>
            </a:r>
            <a:r>
              <a:rPr lang="en-US" altLang="zh-CN" b="0" i="0" dirty="0">
                <a:solidFill>
                  <a:srgbClr val="000000"/>
                </a:solidFill>
                <a:effectLst/>
                <a:latin typeface="宋体" panose="02010600030101010101" pitchFamily="2" charset="-122"/>
                <a:ea typeface="宋体" panose="02010600030101010101" pitchFamily="2" charset="-122"/>
              </a:rPr>
              <a:t>) = 0.741, p &lt; 0.001)</a:t>
            </a:r>
            <a:r>
              <a:rPr lang="zh-CN" altLang="en-US" b="0" i="0" dirty="0">
                <a:solidFill>
                  <a:srgbClr val="000000"/>
                </a:solidFill>
                <a:effectLst/>
                <a:latin typeface="宋体" panose="02010600030101010101" pitchFamily="2" charset="-122"/>
                <a:ea typeface="宋体" panose="02010600030101010101" pitchFamily="2" charset="-122"/>
              </a:rPr>
              <a:t>，在隔离后控制板块新用户显著增加，说明隔离板块用户开始寻找相似的</a:t>
            </a:r>
            <a:r>
              <a:rPr lang="en-US" altLang="zh-CN" b="0" i="0" dirty="0">
                <a:solidFill>
                  <a:srgbClr val="000000"/>
                </a:solidFill>
                <a:effectLst/>
                <a:latin typeface="宋体" panose="02010600030101010101" pitchFamily="2" charset="-122"/>
                <a:ea typeface="宋体" panose="02010600030101010101" pitchFamily="2" charset="-122"/>
              </a:rPr>
              <a:t>Reddit</a:t>
            </a:r>
            <a:r>
              <a:rPr lang="zh-CN" altLang="en-US" b="0" i="0" dirty="0">
                <a:solidFill>
                  <a:srgbClr val="000000"/>
                </a:solidFill>
                <a:effectLst/>
                <a:latin typeface="宋体" panose="02010600030101010101" pitchFamily="2" charset="-122"/>
                <a:ea typeface="宋体" panose="02010600030101010101" pitchFamily="2" charset="-122"/>
              </a:rPr>
              <a:t>社区作为替代</a:t>
            </a:r>
            <a:endParaRPr lang="en-US" altLang="zh-CN" b="0" i="0" dirty="0">
              <a:solidFill>
                <a:srgbClr val="000000"/>
              </a:solidFill>
              <a:effectLst/>
              <a:latin typeface="宋体" panose="02010600030101010101" pitchFamily="2" charset="-122"/>
              <a:ea typeface="宋体" panose="02010600030101010101" pitchFamily="2" charset="-122"/>
            </a:endParaRPr>
          </a:p>
          <a:p>
            <a:r>
              <a:rPr lang="en-US" altLang="zh-CN" dirty="0">
                <a:solidFill>
                  <a:srgbClr val="000000"/>
                </a:solidFill>
                <a:latin typeface="宋体" panose="02010600030101010101" pitchFamily="2" charset="-122"/>
                <a:ea typeface="宋体" panose="02010600030101010101" pitchFamily="2" charset="-122"/>
              </a:rPr>
              <a:t>3.</a:t>
            </a:r>
            <a:r>
              <a:rPr lang="zh-CN" altLang="en-US" dirty="0">
                <a:solidFill>
                  <a:srgbClr val="000000"/>
                </a:solidFill>
                <a:latin typeface="宋体" panose="02010600030101010101" pitchFamily="2" charset="-122"/>
                <a:ea typeface="宋体" panose="02010600030101010101" pitchFamily="2" charset="-122"/>
              </a:rPr>
              <a:t>对不同类型的用户而言，在</a:t>
            </a:r>
            <a:r>
              <a:rPr lang="en-US" altLang="zh-CN" b="0" i="0" dirty="0">
                <a:solidFill>
                  <a:srgbClr val="000000"/>
                </a:solidFill>
                <a:effectLst/>
                <a:latin typeface="宋体" panose="02010600030101010101" pitchFamily="2" charset="-122"/>
                <a:ea typeface="宋体" panose="02010600030101010101" pitchFamily="2" charset="-122"/>
              </a:rPr>
              <a:t>The Donald</a:t>
            </a:r>
            <a:r>
              <a:rPr lang="zh-CN" altLang="en-US" b="0" i="0" dirty="0">
                <a:solidFill>
                  <a:srgbClr val="000000"/>
                </a:solidFill>
                <a:effectLst/>
                <a:latin typeface="宋体" panose="02010600030101010101" pitchFamily="2" charset="-122"/>
                <a:ea typeface="宋体" panose="02010600030101010101" pitchFamily="2" charset="-122"/>
              </a:rPr>
              <a:t>中，活跃用户的发帖活动显著下降</a:t>
            </a:r>
            <a:r>
              <a:rPr lang="en-US" altLang="zh-CN" b="0" i="0" dirty="0">
                <a:solidFill>
                  <a:srgbClr val="000000"/>
                </a:solidFill>
                <a:effectLst/>
                <a:latin typeface="宋体" panose="02010600030101010101" pitchFamily="2" charset="-122"/>
                <a:ea typeface="宋体" panose="02010600030101010101" pitchFamily="2" charset="-122"/>
              </a:rPr>
              <a:t>(βtd =−0.378,p = 0.041)</a:t>
            </a:r>
            <a:r>
              <a:rPr lang="zh-CN" altLang="en-US" b="0" i="0" dirty="0">
                <a:solidFill>
                  <a:srgbClr val="000000"/>
                </a:solidFill>
                <a:effectLst/>
                <a:latin typeface="宋体" panose="02010600030101010101" pitchFamily="2" charset="-122"/>
                <a:ea typeface="宋体" panose="02010600030101010101" pitchFamily="2" charset="-122"/>
              </a:rPr>
              <a:t>，这也是总体新用户数量下降的主要原因</a:t>
            </a:r>
            <a:r>
              <a:rPr lang="zh-CN" altLang="en-US" dirty="0">
                <a:solidFill>
                  <a:srgbClr val="000000"/>
                </a:solidFill>
                <a:latin typeface="宋体" panose="02010600030101010101" pitchFamily="2" charset="-122"/>
                <a:ea typeface="宋体" panose="02010600030101010101" pitchFamily="2" charset="-122"/>
              </a:rPr>
              <a:t>；</a:t>
            </a:r>
            <a:r>
              <a:rPr lang="zh-CN" altLang="en-US" b="0" i="0" dirty="0">
                <a:solidFill>
                  <a:srgbClr val="000000"/>
                </a:solidFill>
                <a:effectLst/>
                <a:latin typeface="宋体" panose="02010600030101010101" pitchFamily="2" charset="-122"/>
                <a:ea typeface="宋体" panose="02010600030101010101" pitchFamily="2" charset="-122"/>
              </a:rPr>
              <a:t>不一致用户的发帖数量</a:t>
            </a:r>
            <a:r>
              <a:rPr lang="en-US" altLang="zh-CN" b="0" i="0" dirty="0">
                <a:solidFill>
                  <a:srgbClr val="000000"/>
                </a:solidFill>
                <a:effectLst/>
                <a:latin typeface="宋体" panose="02010600030101010101" pitchFamily="2" charset="-122"/>
                <a:ea typeface="宋体" panose="02010600030101010101" pitchFamily="2" charset="-122"/>
              </a:rPr>
              <a:t>(βtd =−0.719,p &lt; 0.001)</a:t>
            </a:r>
            <a:r>
              <a:rPr lang="zh-CN" altLang="en-US" b="0" i="0" dirty="0">
                <a:solidFill>
                  <a:srgbClr val="000000"/>
                </a:solidFill>
                <a:effectLst/>
                <a:latin typeface="宋体" panose="02010600030101010101" pitchFamily="2" charset="-122"/>
                <a:ea typeface="宋体" panose="02010600030101010101" pitchFamily="2" charset="-122"/>
              </a:rPr>
              <a:t>和新登录数量</a:t>
            </a:r>
            <a:r>
              <a:rPr lang="en-US" altLang="zh-CN" b="0" i="0" dirty="0">
                <a:solidFill>
                  <a:srgbClr val="000000"/>
                </a:solidFill>
                <a:effectLst/>
                <a:latin typeface="宋体" panose="02010600030101010101" pitchFamily="2" charset="-122"/>
                <a:ea typeface="宋体" panose="02010600030101010101" pitchFamily="2" charset="-122"/>
              </a:rPr>
              <a:t>(βtd =−0.657,p &lt; 0.001)</a:t>
            </a:r>
            <a:r>
              <a:rPr lang="zh-CN" altLang="en-US" b="0" i="0" dirty="0">
                <a:solidFill>
                  <a:srgbClr val="000000"/>
                </a:solidFill>
                <a:effectLst/>
                <a:latin typeface="宋体" panose="02010600030101010101" pitchFamily="2" charset="-122"/>
                <a:ea typeface="宋体" panose="02010600030101010101" pitchFamily="2" charset="-122"/>
              </a:rPr>
              <a:t>均显著下降，红迪网中也有类似的现象，表明隔离对两个板块具有同质性作用。</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294112" y="1125349"/>
            <a:ext cx="2555776" cy="4742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3832860" y="313244"/>
            <a:ext cx="1767662" cy="769441"/>
          </a:xfrm>
          <a:prstGeom prst="rect">
            <a:avLst/>
          </a:prstGeom>
          <a:noFill/>
        </p:spPr>
        <p:txBody>
          <a:bodyPr wrap="square" rtlCol="0">
            <a:spAutoFit/>
          </a:bodyPr>
          <a:lstStyle/>
          <a:p>
            <a:pPr algn="ctr"/>
            <a:r>
              <a:rPr lang="zh-CN" altLang="en-US" sz="2800" b="1" dirty="0">
                <a:ln w="6350">
                  <a:noFill/>
                </a:ln>
                <a:solidFill>
                  <a:schemeClr val="accent1"/>
                </a:solidFill>
                <a:latin typeface="Impact" pitchFamily="34" charset="0"/>
                <a:ea typeface="微软雅黑" pitchFamily="34" charset="-122"/>
              </a:rPr>
              <a:t>文章结构</a:t>
            </a:r>
            <a:endParaRPr lang="en-US" altLang="zh-CN" sz="2800" b="1" dirty="0">
              <a:ln w="6350">
                <a:noFill/>
              </a:ln>
              <a:solidFill>
                <a:schemeClr val="accent1"/>
              </a:solidFill>
              <a:latin typeface="Impact" pitchFamily="34" charset="0"/>
              <a:ea typeface="微软雅黑" pitchFamily="34" charset="-122"/>
            </a:endParaRPr>
          </a:p>
          <a:p>
            <a:pPr algn="ctr"/>
            <a:r>
              <a:rPr lang="en-US" altLang="zh-CN" sz="1600" dirty="0">
                <a:ln w="6350">
                  <a:noFill/>
                </a:ln>
                <a:solidFill>
                  <a:schemeClr val="tx1">
                    <a:lumMod val="50000"/>
                    <a:lumOff val="50000"/>
                  </a:schemeClr>
                </a:solidFill>
                <a:latin typeface="Arial" pitchFamily="34" charset="0"/>
                <a:ea typeface="微软雅黑" pitchFamily="34" charset="-122"/>
                <a:cs typeface="Arial" pitchFamily="34" charset="0"/>
              </a:rPr>
              <a:t>CONTENTS</a:t>
            </a:r>
            <a:endParaRPr lang="zh-CN" altLang="en-US" sz="1600" dirty="0">
              <a:ln w="6350">
                <a:noFill/>
              </a:ln>
              <a:solidFill>
                <a:schemeClr val="tx1">
                  <a:lumMod val="50000"/>
                  <a:lumOff val="50000"/>
                </a:schemeClr>
              </a:solidFill>
              <a:latin typeface="Arial" pitchFamily="34" charset="0"/>
              <a:ea typeface="微软雅黑" pitchFamily="34" charset="-122"/>
              <a:cs typeface="Arial" pitchFamily="34" charset="0"/>
            </a:endParaRPr>
          </a:p>
        </p:txBody>
      </p:sp>
      <p:grpSp>
        <p:nvGrpSpPr>
          <p:cNvPr id="2" name="组合 1"/>
          <p:cNvGrpSpPr/>
          <p:nvPr/>
        </p:nvGrpSpPr>
        <p:grpSpPr>
          <a:xfrm>
            <a:off x="522514" y="2571750"/>
            <a:ext cx="1512542" cy="1895740"/>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9" name="Freeform 9"/>
          <p:cNvSpPr>
            <a:spLocks noEditPoints="1"/>
          </p:cNvSpPr>
          <p:nvPr/>
        </p:nvSpPr>
        <p:spPr bwMode="auto">
          <a:xfrm>
            <a:off x="7681431" y="2080217"/>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0" name="Freeform 10"/>
          <p:cNvSpPr>
            <a:spLocks noEditPoints="1"/>
          </p:cNvSpPr>
          <p:nvPr/>
        </p:nvSpPr>
        <p:spPr bwMode="auto">
          <a:xfrm>
            <a:off x="2800042" y="2062748"/>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1" name="Freeform 11"/>
          <p:cNvSpPr>
            <a:spLocks noEditPoints="1"/>
          </p:cNvSpPr>
          <p:nvPr/>
        </p:nvSpPr>
        <p:spPr bwMode="auto">
          <a:xfrm>
            <a:off x="6084764" y="2046842"/>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2" name="Freeform 12"/>
          <p:cNvSpPr>
            <a:spLocks noEditPoints="1"/>
          </p:cNvSpPr>
          <p:nvPr/>
        </p:nvSpPr>
        <p:spPr bwMode="auto">
          <a:xfrm>
            <a:off x="4464895" y="2050257"/>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3" name="Freeform 13"/>
          <p:cNvSpPr>
            <a:spLocks noEditPoints="1"/>
          </p:cNvSpPr>
          <p:nvPr/>
        </p:nvSpPr>
        <p:spPr bwMode="auto">
          <a:xfrm>
            <a:off x="1100223" y="2059245"/>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nvGrpSpPr>
          <p:cNvPr id="74" name="组合 73"/>
          <p:cNvGrpSpPr/>
          <p:nvPr/>
        </p:nvGrpSpPr>
        <p:grpSpPr>
          <a:xfrm>
            <a:off x="2167164" y="2571750"/>
            <a:ext cx="1512542" cy="1895740"/>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3818164" y="2571750"/>
            <a:ext cx="1512542" cy="1895740"/>
            <a:chOff x="522514" y="3027330"/>
            <a:chExt cx="1512542" cy="1440160"/>
          </a:xfrm>
        </p:grpSpPr>
        <p:sp>
          <p:nvSpPr>
            <p:cNvPr id="78" name="矩形 7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5475514" y="2571750"/>
            <a:ext cx="1512542" cy="1895740"/>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7118914" y="2571750"/>
            <a:ext cx="1512542" cy="1895740"/>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9" name="矩形 58"/>
          <p:cNvSpPr/>
          <p:nvPr/>
        </p:nvSpPr>
        <p:spPr>
          <a:xfrm>
            <a:off x="3774349" y="3111789"/>
            <a:ext cx="1595309" cy="987706"/>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数据来源</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控制子模块</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入侵和邻近子模块</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用户意识形态的近似标识</a:t>
            </a:r>
          </a:p>
        </p:txBody>
      </p:sp>
      <p:sp>
        <p:nvSpPr>
          <p:cNvPr id="60" name="矩形 59"/>
          <p:cNvSpPr/>
          <p:nvPr/>
        </p:nvSpPr>
        <p:spPr>
          <a:xfrm>
            <a:off x="2570492" y="3111789"/>
            <a:ext cx="697627" cy="526041"/>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板块隔离</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研究问题</a:t>
            </a:r>
          </a:p>
        </p:txBody>
      </p:sp>
      <p:sp>
        <p:nvSpPr>
          <p:cNvPr id="61" name="矩形 60"/>
          <p:cNvSpPr/>
          <p:nvPr/>
        </p:nvSpPr>
        <p:spPr>
          <a:xfrm>
            <a:off x="553918" y="3111789"/>
            <a:ext cx="1425390" cy="984565"/>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内容审核</a:t>
            </a:r>
          </a:p>
          <a:p>
            <a:pPr algn="ctr">
              <a:lnSpc>
                <a:spcPct val="150000"/>
              </a:lnSpc>
            </a:pPr>
            <a:r>
              <a:rPr lang="en-US" altLang="zh-CN" sz="1000" dirty="0">
                <a:ln w="6350">
                  <a:noFill/>
                </a:ln>
                <a:solidFill>
                  <a:schemeClr val="bg1">
                    <a:lumMod val="50000"/>
                  </a:schemeClr>
                </a:solidFill>
                <a:latin typeface="Impact" pitchFamily="34" charset="0"/>
                <a:ea typeface="微软雅黑" pitchFamily="34" charset="-122"/>
              </a:rPr>
              <a:t>Reddit</a:t>
            </a:r>
            <a:r>
              <a:rPr lang="zh-CN" altLang="en-US" sz="1000" dirty="0">
                <a:ln w="6350">
                  <a:noFill/>
                </a:ln>
                <a:solidFill>
                  <a:schemeClr val="bg1">
                    <a:lumMod val="50000"/>
                  </a:schemeClr>
                </a:solidFill>
                <a:latin typeface="Impact" pitchFamily="34" charset="0"/>
                <a:ea typeface="微软雅黑" pitchFamily="34" charset="-122"/>
              </a:rPr>
              <a:t>上内容审核机制</a:t>
            </a:r>
          </a:p>
          <a:p>
            <a:pPr algn="ctr">
              <a:lnSpc>
                <a:spcPct val="150000"/>
              </a:lnSpc>
            </a:pPr>
            <a:r>
              <a:rPr lang="en-US" altLang="zh-CN" sz="1000" dirty="0">
                <a:ln w="6350">
                  <a:noFill/>
                </a:ln>
                <a:solidFill>
                  <a:schemeClr val="bg1">
                    <a:lumMod val="50000"/>
                  </a:schemeClr>
                </a:solidFill>
                <a:latin typeface="Impact" pitchFamily="34" charset="0"/>
                <a:ea typeface="微软雅黑" pitchFamily="34" charset="-122"/>
              </a:rPr>
              <a:t>r/The Donald</a:t>
            </a:r>
          </a:p>
          <a:p>
            <a:pPr algn="ctr">
              <a:lnSpc>
                <a:spcPct val="150000"/>
              </a:lnSpc>
            </a:pPr>
            <a:r>
              <a:rPr lang="en-US" altLang="zh-CN" sz="1000" dirty="0">
                <a:ln w="6350">
                  <a:noFill/>
                </a:ln>
                <a:solidFill>
                  <a:schemeClr val="bg1">
                    <a:lumMod val="50000"/>
                  </a:schemeClr>
                </a:solidFill>
                <a:latin typeface="Impact" pitchFamily="34" charset="0"/>
                <a:ea typeface="微软雅黑" pitchFamily="34" charset="-122"/>
              </a:rPr>
              <a:t>r/</a:t>
            </a:r>
            <a:r>
              <a:rPr lang="en-US" altLang="zh-CN" sz="1000" dirty="0" err="1">
                <a:ln w="6350">
                  <a:noFill/>
                </a:ln>
                <a:solidFill>
                  <a:schemeClr val="bg1">
                    <a:lumMod val="50000"/>
                  </a:schemeClr>
                </a:solidFill>
                <a:latin typeface="Impact" pitchFamily="34" charset="0"/>
                <a:ea typeface="微软雅黑" pitchFamily="34" charset="-122"/>
              </a:rPr>
              <a:t>ChapoTrapHouse</a:t>
            </a:r>
            <a:endParaRPr lang="zh-CN" altLang="en-US" sz="1000" dirty="0">
              <a:ln w="6350">
                <a:noFill/>
              </a:ln>
              <a:solidFill>
                <a:schemeClr val="bg1">
                  <a:lumMod val="50000"/>
                </a:schemeClr>
              </a:solidFill>
              <a:latin typeface="Impact" pitchFamily="34" charset="0"/>
              <a:ea typeface="微软雅黑" pitchFamily="34" charset="-122"/>
            </a:endParaRPr>
          </a:p>
        </p:txBody>
      </p:sp>
      <p:sp>
        <p:nvSpPr>
          <p:cNvPr id="63" name="矩形 62"/>
          <p:cNvSpPr/>
          <p:nvPr/>
        </p:nvSpPr>
        <p:spPr>
          <a:xfrm>
            <a:off x="5368087" y="3111789"/>
            <a:ext cx="1726755" cy="753732"/>
          </a:xfrm>
          <a:prstGeom prst="rect">
            <a:avLst/>
          </a:prstGeom>
        </p:spPr>
        <p:txBody>
          <a:bodyPr wrap="none">
            <a:spAutoFit/>
          </a:bodyPr>
          <a:lstStyle/>
          <a:p>
            <a:pPr algn="ctr">
              <a:lnSpc>
                <a:spcPct val="150000"/>
              </a:lnSpc>
            </a:pPr>
            <a:r>
              <a:rPr lang="en-US" altLang="zh-CN" sz="1000" dirty="0">
                <a:ln w="6350">
                  <a:noFill/>
                </a:ln>
                <a:solidFill>
                  <a:schemeClr val="bg1">
                    <a:lumMod val="50000"/>
                  </a:schemeClr>
                </a:solidFill>
                <a:latin typeface="Impact" pitchFamily="34" charset="0"/>
                <a:ea typeface="微软雅黑" pitchFamily="34" charset="-122"/>
              </a:rPr>
              <a:t>RQ1: Posting Activity</a:t>
            </a:r>
          </a:p>
          <a:p>
            <a:pPr algn="ctr">
              <a:lnSpc>
                <a:spcPct val="150000"/>
              </a:lnSpc>
            </a:pPr>
            <a:r>
              <a:rPr lang="en-US" altLang="zh-CN" sz="1000" dirty="0">
                <a:ln w="6350">
                  <a:noFill/>
                </a:ln>
                <a:solidFill>
                  <a:schemeClr val="bg1">
                    <a:lumMod val="50000"/>
                  </a:schemeClr>
                </a:solidFill>
                <a:latin typeface="Impact" pitchFamily="34" charset="0"/>
                <a:ea typeface="微软雅黑" pitchFamily="34" charset="-122"/>
              </a:rPr>
              <a:t>RQ2: Visibility and Monitoring</a:t>
            </a:r>
          </a:p>
          <a:p>
            <a:pPr algn="ctr">
              <a:lnSpc>
                <a:spcPct val="150000"/>
              </a:lnSpc>
            </a:pPr>
            <a:r>
              <a:rPr lang="en-US" altLang="zh-CN" sz="1000" dirty="0">
                <a:ln w="6350">
                  <a:noFill/>
                </a:ln>
                <a:solidFill>
                  <a:schemeClr val="bg1">
                    <a:lumMod val="50000"/>
                  </a:schemeClr>
                </a:solidFill>
                <a:latin typeface="Impact" pitchFamily="34" charset="0"/>
                <a:ea typeface="微软雅黑" pitchFamily="34" charset="-122"/>
              </a:rPr>
              <a:t>RQ3: Linguistic Analysis</a:t>
            </a:r>
          </a:p>
        </p:txBody>
      </p:sp>
      <p:sp>
        <p:nvSpPr>
          <p:cNvPr id="64" name="矩形 63"/>
          <p:cNvSpPr/>
          <p:nvPr/>
        </p:nvSpPr>
        <p:spPr>
          <a:xfrm>
            <a:off x="4336999" y="2667289"/>
            <a:ext cx="470001" cy="276999"/>
          </a:xfrm>
          <a:prstGeom prst="rect">
            <a:avLst/>
          </a:prstGeom>
        </p:spPr>
        <p:txBody>
          <a:bodyPr wrap="none">
            <a:spAutoFit/>
          </a:bodyPr>
          <a:lstStyle/>
          <a:p>
            <a:pPr algn="ctr"/>
            <a:r>
              <a:rPr lang="en-US" altLang="zh-CN" sz="1200" b="1" dirty="0">
                <a:ln w="6350">
                  <a:noFill/>
                </a:ln>
                <a:solidFill>
                  <a:schemeClr val="bg1">
                    <a:lumMod val="50000"/>
                  </a:schemeClr>
                </a:solidFill>
                <a:latin typeface="Impact" pitchFamily="34" charset="0"/>
                <a:ea typeface="微软雅黑" pitchFamily="34" charset="-122"/>
              </a:rPr>
              <a:t>Data</a:t>
            </a:r>
            <a:endParaRPr lang="zh-CN" altLang="en-US" sz="1200" b="1" dirty="0">
              <a:ln w="6350">
                <a:noFill/>
              </a:ln>
              <a:solidFill>
                <a:schemeClr val="bg1">
                  <a:lumMod val="50000"/>
                </a:schemeClr>
              </a:solidFill>
              <a:latin typeface="Impact" pitchFamily="34" charset="0"/>
              <a:ea typeface="微软雅黑" pitchFamily="34" charset="-122"/>
            </a:endParaRPr>
          </a:p>
        </p:txBody>
      </p:sp>
      <p:sp>
        <p:nvSpPr>
          <p:cNvPr id="65" name="矩形 64"/>
          <p:cNvSpPr/>
          <p:nvPr/>
        </p:nvSpPr>
        <p:spPr>
          <a:xfrm>
            <a:off x="2516793" y="2667289"/>
            <a:ext cx="805029" cy="276999"/>
          </a:xfrm>
          <a:prstGeom prst="rect">
            <a:avLst/>
          </a:prstGeom>
        </p:spPr>
        <p:txBody>
          <a:bodyPr wrap="none">
            <a:spAutoFit/>
          </a:bodyPr>
          <a:lstStyle/>
          <a:p>
            <a:pPr algn="ctr"/>
            <a:r>
              <a:rPr lang="en-US" altLang="zh-CN" sz="1200" b="1" dirty="0">
                <a:ln w="6350">
                  <a:noFill/>
                </a:ln>
                <a:solidFill>
                  <a:schemeClr val="bg1">
                    <a:lumMod val="50000"/>
                  </a:schemeClr>
                </a:solidFill>
                <a:latin typeface="Impact" pitchFamily="34" charset="0"/>
                <a:ea typeface="微软雅黑" pitchFamily="34" charset="-122"/>
              </a:rPr>
              <a:t>Introduce</a:t>
            </a:r>
            <a:endParaRPr lang="zh-CN" altLang="en-US" sz="1200" b="1" dirty="0">
              <a:ln w="6350">
                <a:noFill/>
              </a:ln>
              <a:solidFill>
                <a:schemeClr val="bg1">
                  <a:lumMod val="50000"/>
                </a:schemeClr>
              </a:solidFill>
              <a:latin typeface="Impact" pitchFamily="34" charset="0"/>
              <a:ea typeface="微软雅黑" pitchFamily="34" charset="-122"/>
            </a:endParaRPr>
          </a:p>
        </p:txBody>
      </p:sp>
      <p:sp>
        <p:nvSpPr>
          <p:cNvPr id="66" name="矩形 65"/>
          <p:cNvSpPr/>
          <p:nvPr/>
        </p:nvSpPr>
        <p:spPr>
          <a:xfrm>
            <a:off x="697527" y="2667289"/>
            <a:ext cx="1138170" cy="276999"/>
          </a:xfrm>
          <a:prstGeom prst="rect">
            <a:avLst/>
          </a:prstGeom>
        </p:spPr>
        <p:txBody>
          <a:bodyPr wrap="square">
            <a:spAutoFit/>
          </a:bodyPr>
          <a:lstStyle/>
          <a:p>
            <a:pPr algn="ctr"/>
            <a:r>
              <a:rPr lang="en-US" altLang="zh-CN" sz="1200" b="1" dirty="0">
                <a:ln w="6350">
                  <a:noFill/>
                </a:ln>
                <a:solidFill>
                  <a:schemeClr val="bg1">
                    <a:lumMod val="50000"/>
                  </a:schemeClr>
                </a:solidFill>
                <a:latin typeface="Impact" pitchFamily="34" charset="0"/>
                <a:ea typeface="微软雅黑" pitchFamily="34" charset="-122"/>
              </a:rPr>
              <a:t>Background</a:t>
            </a:r>
            <a:endParaRPr lang="zh-CN" altLang="en-US" sz="1200" b="1" dirty="0">
              <a:ln w="6350">
                <a:noFill/>
              </a:ln>
              <a:solidFill>
                <a:schemeClr val="bg1">
                  <a:lumMod val="50000"/>
                </a:schemeClr>
              </a:solidFill>
              <a:latin typeface="Impact" pitchFamily="34" charset="0"/>
              <a:ea typeface="微软雅黑" pitchFamily="34" charset="-122"/>
            </a:endParaRPr>
          </a:p>
        </p:txBody>
      </p:sp>
      <p:sp>
        <p:nvSpPr>
          <p:cNvPr id="67" name="矩形 66"/>
          <p:cNvSpPr/>
          <p:nvPr/>
        </p:nvSpPr>
        <p:spPr>
          <a:xfrm>
            <a:off x="7637940" y="2667289"/>
            <a:ext cx="492443"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讨论</a:t>
            </a:r>
          </a:p>
        </p:txBody>
      </p:sp>
      <p:sp>
        <p:nvSpPr>
          <p:cNvPr id="68" name="矩形 67"/>
          <p:cNvSpPr/>
          <p:nvPr/>
        </p:nvSpPr>
        <p:spPr>
          <a:xfrm>
            <a:off x="5600523" y="2667289"/>
            <a:ext cx="1261884"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实验结果与结论</a:t>
            </a:r>
          </a:p>
        </p:txBody>
      </p:sp>
      <p:sp>
        <p:nvSpPr>
          <p:cNvPr id="3" name="文本框 2">
            <a:extLst>
              <a:ext uri="{FF2B5EF4-FFF2-40B4-BE49-F238E27FC236}">
                <a16:creationId xmlns:a16="http://schemas.microsoft.com/office/drawing/2014/main" id="{CEB57050-8A9D-4565-90FF-8E77D1F0EEA4}"/>
              </a:ext>
            </a:extLst>
          </p:cNvPr>
          <p:cNvSpPr txBox="1"/>
          <p:nvPr/>
        </p:nvSpPr>
        <p:spPr>
          <a:xfrm>
            <a:off x="7308304" y="3164413"/>
            <a:ext cx="1224136" cy="295209"/>
          </a:xfrm>
          <a:prstGeom prst="rect">
            <a:avLst/>
          </a:prstGeom>
          <a:noFill/>
        </p:spPr>
        <p:txBody>
          <a:bodyPr wrap="square" rtlCol="0">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局限性和未来工作</a:t>
            </a:r>
            <a:endParaRPr lang="en-US" altLang="zh-CN" sz="1000" dirty="0">
              <a:ln w="6350">
                <a:noFill/>
              </a:ln>
              <a:solidFill>
                <a:schemeClr val="bg1">
                  <a:lumMod val="50000"/>
                </a:schemeClr>
              </a:solidFill>
              <a:latin typeface="Impact" pitchFamily="34" charset="0"/>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ChangeArrowheads="1"/>
          </p:cNvSpPr>
          <p:nvPr/>
        </p:nvSpPr>
        <p:spPr bwMode="auto">
          <a:xfrm>
            <a:off x="416159" y="278281"/>
            <a:ext cx="42998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RQ2: Visibility and Monitoring</a:t>
            </a:r>
          </a:p>
        </p:txBody>
      </p:sp>
      <p:grpSp>
        <p:nvGrpSpPr>
          <p:cNvPr id="41" name="组合 40"/>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6013F271-E2F4-741E-6033-A0C3BBB5356E}"/>
              </a:ext>
            </a:extLst>
          </p:cNvPr>
          <p:cNvSpPr txBox="1"/>
          <p:nvPr/>
        </p:nvSpPr>
        <p:spPr>
          <a:xfrm>
            <a:off x="416158" y="915566"/>
            <a:ext cx="8116282" cy="4247317"/>
          </a:xfrm>
          <a:prstGeom prst="rect">
            <a:avLst/>
          </a:prstGeom>
          <a:noFill/>
        </p:spPr>
        <p:txBody>
          <a:bodyPr wrap="square" rtlCol="0">
            <a:spAutoFit/>
          </a:bodyPr>
          <a:lstStyle/>
          <a:p>
            <a:r>
              <a:rPr lang="zh-CN" altLang="en-US" dirty="0"/>
              <a:t>问题简述：在</a:t>
            </a:r>
            <a:r>
              <a:rPr lang="en-US" altLang="zh-CN" dirty="0"/>
              <a:t>Reddit</a:t>
            </a:r>
            <a:r>
              <a:rPr lang="zh-CN" altLang="en-US" dirty="0"/>
              <a:t>中存在一些以监控为目标的板块，隔离允许外部人员访问或监控板块内部有争议性的内容，但是由于隔离带来的设计摩擦可能会导致隔离板块与外界分割，不同于</a:t>
            </a:r>
            <a:r>
              <a:rPr lang="en-US" altLang="zh-CN" dirty="0"/>
              <a:t>RQ1</a:t>
            </a:r>
            <a:r>
              <a:rPr lang="zh-CN" altLang="en-US" dirty="0"/>
              <a:t>中针对板块内部影响，在这一模块中主要关注隔离是否会影响外界人员访问并记录隔离板块中的问题。</a:t>
            </a:r>
            <a:endParaRPr lang="en-US" altLang="zh-CN" dirty="0"/>
          </a:p>
          <a:p>
            <a:endParaRPr lang="en-US" altLang="zh-CN" dirty="0"/>
          </a:p>
          <a:p>
            <a:r>
              <a:rPr lang="zh-CN" altLang="en-US" dirty="0"/>
              <a:t>检测板块：根据实验目的，本文选择了</a:t>
            </a:r>
            <a:r>
              <a:rPr lang="en-US" altLang="zh-CN" dirty="0"/>
              <a:t>3</a:t>
            </a:r>
            <a:r>
              <a:rPr lang="zh-CN" altLang="en-US" dirty="0"/>
              <a:t>个监测板块（如下），通过对其中用户提交的内容来监测隔离板块是否能正常受到外界关注</a:t>
            </a:r>
            <a:endParaRPr lang="en-US" altLang="zh-CN" dirty="0"/>
          </a:p>
          <a:p>
            <a:endParaRPr lang="en-US" altLang="zh-CN" dirty="0"/>
          </a:p>
          <a:p>
            <a:pPr marL="342900" lvl="0" indent="-342900" algn="just">
              <a:buFont typeface="+mj-lt"/>
              <a:buAutoNum type="arabicPeriod"/>
            </a:pPr>
            <a:r>
              <a:rPr lang="en-US" altLang="zh-CN" dirty="0" err="1"/>
              <a:t>SubredditDrama</a:t>
            </a:r>
            <a:r>
              <a:rPr lang="en-US" altLang="zh-CN" dirty="0"/>
              <a:t>:</a:t>
            </a:r>
            <a:r>
              <a:rPr lang="zh-CN" altLang="zh-CN" dirty="0"/>
              <a:t>侧重记录其他板块的争议事件</a:t>
            </a:r>
          </a:p>
          <a:p>
            <a:pPr marL="342900" lvl="0" indent="-342900" algn="just">
              <a:buFont typeface="+mj-lt"/>
              <a:buAutoNum type="arabicPeriod"/>
            </a:pPr>
            <a:r>
              <a:rPr lang="en-US" altLang="zh-CN" dirty="0" err="1"/>
              <a:t>WatchRedditDie</a:t>
            </a:r>
            <a:r>
              <a:rPr lang="zh-CN" altLang="zh-CN" dirty="0"/>
              <a:t>：收集</a:t>
            </a:r>
            <a:r>
              <a:rPr lang="en-US" altLang="zh-CN" dirty="0"/>
              <a:t>reddit</a:t>
            </a:r>
            <a:r>
              <a:rPr lang="zh-CN" altLang="zh-CN" dirty="0"/>
              <a:t>上被删除了的评论或者问题（认为</a:t>
            </a:r>
            <a:r>
              <a:rPr lang="en-US" altLang="zh-CN" dirty="0"/>
              <a:t>reddit</a:t>
            </a:r>
            <a:r>
              <a:rPr lang="zh-CN" altLang="zh-CN" dirty="0"/>
              <a:t>已经不再遵循言论自由原则）</a:t>
            </a:r>
          </a:p>
          <a:p>
            <a:pPr marL="342900" lvl="0" indent="-342900" algn="just">
              <a:buFont typeface="+mj-lt"/>
              <a:buAutoNum type="arabicPeriod"/>
            </a:pPr>
            <a:r>
              <a:rPr lang="en-US" altLang="zh-CN" dirty="0" err="1"/>
              <a:t>AgainstHateSubreddits</a:t>
            </a:r>
            <a:r>
              <a:rPr lang="zh-CN" altLang="zh-CN" dirty="0"/>
              <a:t>：可以连接到其他子版块有害的问题，这些问题在其子版块中的影响会被放大。</a:t>
            </a:r>
          </a:p>
          <a:p>
            <a:endParaRPr lang="en-US" altLang="zh-CN"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ChangeArrowheads="1"/>
          </p:cNvSpPr>
          <p:nvPr/>
        </p:nvSpPr>
        <p:spPr bwMode="auto">
          <a:xfrm>
            <a:off x="416159" y="278281"/>
            <a:ext cx="42998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RQ2</a:t>
            </a:r>
            <a:r>
              <a:rPr lang="zh-CN" altLang="en-US" sz="2000" dirty="0">
                <a:solidFill>
                  <a:schemeClr val="accent1"/>
                </a:solidFill>
                <a:latin typeface="微软雅黑" pitchFamily="34" charset="-122"/>
                <a:ea typeface="微软雅黑" pitchFamily="34" charset="-122"/>
              </a:rPr>
              <a:t>实验结果</a:t>
            </a:r>
            <a:endParaRPr lang="en-US" altLang="zh-CN" sz="2000" dirty="0">
              <a:solidFill>
                <a:schemeClr val="accent1"/>
              </a:solidFill>
              <a:latin typeface="微软雅黑" pitchFamily="34" charset="-122"/>
              <a:ea typeface="微软雅黑" pitchFamily="34" charset="-122"/>
            </a:endParaRPr>
          </a:p>
        </p:txBody>
      </p:sp>
      <p:grpSp>
        <p:nvGrpSpPr>
          <p:cNvPr id="41" name="组合 40"/>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6013F271-E2F4-741E-6033-A0C3BBB5356E}"/>
              </a:ext>
            </a:extLst>
          </p:cNvPr>
          <p:cNvSpPr txBox="1"/>
          <p:nvPr/>
        </p:nvSpPr>
        <p:spPr>
          <a:xfrm>
            <a:off x="416158" y="947097"/>
            <a:ext cx="8548330" cy="1477328"/>
          </a:xfrm>
          <a:prstGeom prst="rect">
            <a:avLst/>
          </a:prstGeom>
          <a:noFill/>
        </p:spPr>
        <p:txBody>
          <a:bodyPr wrap="square" rtlCol="0">
            <a:spAutoFit/>
          </a:bodyPr>
          <a:lstStyle/>
          <a:p>
            <a:r>
              <a:rPr lang="zh-CN" altLang="en-US" dirty="0"/>
              <a:t>本文对所选的</a:t>
            </a:r>
            <a:r>
              <a:rPr lang="en-US" altLang="zh-CN" dirty="0"/>
              <a:t>3</a:t>
            </a:r>
            <a:r>
              <a:rPr lang="zh-CN" altLang="en-US" dirty="0"/>
              <a:t>个监控子版块中收到的提及两个隔离板块的内容进行</a:t>
            </a:r>
            <a:r>
              <a:rPr lang="en-US" altLang="zh-CN" dirty="0"/>
              <a:t>ITS</a:t>
            </a:r>
            <a:r>
              <a:rPr lang="zh-CN" altLang="en-US" dirty="0"/>
              <a:t>分析，结果发现只有</a:t>
            </a:r>
            <a:r>
              <a:rPr lang="en-US" altLang="zh-CN" b="0" i="0" dirty="0" err="1">
                <a:solidFill>
                  <a:srgbClr val="000000"/>
                </a:solidFill>
                <a:effectLst/>
                <a:latin typeface="宋体" panose="02010600030101010101" pitchFamily="2" charset="-122"/>
                <a:ea typeface="宋体" panose="02010600030101010101" pitchFamily="2" charset="-122"/>
              </a:rPr>
              <a:t>WatchRedditDie</a:t>
            </a:r>
            <a:r>
              <a:rPr lang="zh-CN" altLang="en-US" dirty="0">
                <a:solidFill>
                  <a:srgbClr val="000000"/>
                </a:solidFill>
                <a:latin typeface="宋体" panose="02010600030101010101" pitchFamily="2" charset="-122"/>
                <a:ea typeface="宋体" panose="02010600030101010101" pitchFamily="2" charset="-122"/>
              </a:rPr>
              <a:t>发生</a:t>
            </a:r>
            <a:r>
              <a:rPr lang="zh-CN" altLang="en-US" b="0" i="0" dirty="0">
                <a:solidFill>
                  <a:srgbClr val="000000"/>
                </a:solidFill>
                <a:effectLst/>
                <a:latin typeface="宋体" panose="02010600030101010101" pitchFamily="2" charset="-122"/>
                <a:ea typeface="宋体" panose="02010600030101010101" pitchFamily="2" charset="-122"/>
              </a:rPr>
              <a:t>显著变化，在隔离后提及</a:t>
            </a:r>
            <a:r>
              <a:rPr lang="en-US" altLang="zh-CN" b="0" i="0" dirty="0">
                <a:solidFill>
                  <a:srgbClr val="000000"/>
                </a:solidFill>
                <a:effectLst/>
                <a:latin typeface="宋体" panose="02010600030101010101" pitchFamily="2" charset="-122"/>
                <a:ea typeface="宋体" panose="02010600030101010101" pitchFamily="2" charset="-122"/>
              </a:rPr>
              <a:t>Donald</a:t>
            </a:r>
            <a:r>
              <a:rPr lang="zh-CN" altLang="en-US" b="0" i="0" dirty="0">
                <a:solidFill>
                  <a:srgbClr val="000000"/>
                </a:solidFill>
                <a:effectLst/>
                <a:latin typeface="宋体" panose="02010600030101010101" pitchFamily="2" charset="-122"/>
                <a:ea typeface="宋体" panose="02010600030101010101" pitchFamily="2" charset="-122"/>
              </a:rPr>
              <a:t>的提交有显著增加</a:t>
            </a:r>
            <a:r>
              <a:rPr lang="en-US" altLang="zh-CN" b="0" i="0" dirty="0">
                <a:solidFill>
                  <a:srgbClr val="000000"/>
                </a:solidFill>
                <a:effectLst/>
                <a:latin typeface="宋体" panose="02010600030101010101" pitchFamily="2" charset="-122"/>
                <a:ea typeface="宋体" panose="02010600030101010101" pitchFamily="2" charset="-122"/>
              </a:rPr>
              <a:t>(</a:t>
            </a:r>
            <a:r>
              <a:rPr lang="el-GR" altLang="zh-CN" b="0" i="0" dirty="0">
                <a:solidFill>
                  <a:srgbClr val="000000"/>
                </a:solidFill>
                <a:effectLst/>
                <a:latin typeface="宋体" panose="02010600030101010101" pitchFamily="2" charset="-122"/>
                <a:ea typeface="宋体" panose="02010600030101010101" pitchFamily="2" charset="-122"/>
              </a:rPr>
              <a:t>ρ </a:t>
            </a:r>
            <a:r>
              <a:rPr lang="en-US" altLang="zh-CN" b="0" i="0" dirty="0" err="1">
                <a:solidFill>
                  <a:srgbClr val="000000"/>
                </a:solidFill>
                <a:effectLst/>
                <a:latin typeface="宋体" panose="02010600030101010101" pitchFamily="2" charset="-122"/>
                <a:ea typeface="宋体" panose="02010600030101010101" pitchFamily="2" charset="-122"/>
              </a:rPr>
              <a:t>mon</a:t>
            </a:r>
            <a:r>
              <a:rPr lang="en-US" altLang="zh-CN" b="0" i="0" dirty="0">
                <a:solidFill>
                  <a:srgbClr val="000000"/>
                </a:solidFill>
                <a:effectLst/>
                <a:latin typeface="宋体" panose="02010600030101010101" pitchFamily="2" charset="-122"/>
                <a:ea typeface="宋体" panose="02010600030101010101" pitchFamily="2" charset="-122"/>
              </a:rPr>
              <a:t> = 1.000, p = 0.002)</a:t>
            </a:r>
            <a:r>
              <a:rPr lang="zh-CN" altLang="en-US" b="0" i="0" dirty="0">
                <a:solidFill>
                  <a:srgbClr val="000000"/>
                </a:solidFill>
                <a:effectLst/>
                <a:latin typeface="宋体" panose="02010600030101010101" pitchFamily="2" charset="-122"/>
                <a:ea typeface="宋体" panose="02010600030101010101" pitchFamily="2" charset="-122"/>
              </a:rPr>
              <a:t>（解释原因），总体而言，隔离并没有减少隔离板块受到外界的关注度</a:t>
            </a:r>
            <a:endParaRPr lang="en-US" altLang="zh-CN" dirty="0"/>
          </a:p>
          <a:p>
            <a:endParaRPr lang="zh-CN" altLang="en-US" dirty="0"/>
          </a:p>
        </p:txBody>
      </p:sp>
      <p:pic>
        <p:nvPicPr>
          <p:cNvPr id="4" name="图片 3">
            <a:extLst>
              <a:ext uri="{FF2B5EF4-FFF2-40B4-BE49-F238E27FC236}">
                <a16:creationId xmlns:a16="http://schemas.microsoft.com/office/drawing/2014/main" id="{A22A52E2-2A26-3615-DECD-B63BB2D1CECB}"/>
              </a:ext>
            </a:extLst>
          </p:cNvPr>
          <p:cNvPicPr>
            <a:picLocks noChangeAspect="1"/>
          </p:cNvPicPr>
          <p:nvPr/>
        </p:nvPicPr>
        <p:blipFill>
          <a:blip r:embed="rId2"/>
          <a:stretch>
            <a:fillRect/>
          </a:stretch>
        </p:blipFill>
        <p:spPr>
          <a:xfrm>
            <a:off x="416158" y="2178195"/>
            <a:ext cx="6604114" cy="2953958"/>
          </a:xfrm>
          <a:prstGeom prst="rect">
            <a:avLst/>
          </a:prstGeom>
        </p:spPr>
      </p:pic>
    </p:spTree>
    <p:extLst>
      <p:ext uri="{BB962C8B-B14F-4D97-AF65-F5344CB8AC3E}">
        <p14:creationId xmlns:p14="http://schemas.microsoft.com/office/powerpoint/2010/main" val="201104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ChangeArrowheads="1"/>
          </p:cNvSpPr>
          <p:nvPr/>
        </p:nvSpPr>
        <p:spPr bwMode="auto">
          <a:xfrm>
            <a:off x="416159" y="278281"/>
            <a:ext cx="42998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RQ2: </a:t>
            </a:r>
            <a:r>
              <a:rPr lang="zh-CN" altLang="en-US" sz="2000" dirty="0">
                <a:solidFill>
                  <a:schemeClr val="accent1"/>
                </a:solidFill>
                <a:latin typeface="微软雅黑" pitchFamily="34" charset="-122"/>
                <a:ea typeface="微软雅黑" pitchFamily="34" charset="-122"/>
              </a:rPr>
              <a:t>实验结果</a:t>
            </a:r>
            <a:endParaRPr lang="en-US" altLang="zh-CN" sz="2000" dirty="0">
              <a:solidFill>
                <a:schemeClr val="accent1"/>
              </a:solidFill>
              <a:latin typeface="微软雅黑" pitchFamily="34" charset="-122"/>
              <a:ea typeface="微软雅黑" pitchFamily="34" charset="-122"/>
            </a:endParaRPr>
          </a:p>
        </p:txBody>
      </p:sp>
      <p:grpSp>
        <p:nvGrpSpPr>
          <p:cNvPr id="41" name="组合 40"/>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6013F271-E2F4-741E-6033-A0C3BBB5356E}"/>
              </a:ext>
            </a:extLst>
          </p:cNvPr>
          <p:cNvSpPr txBox="1"/>
          <p:nvPr/>
        </p:nvSpPr>
        <p:spPr>
          <a:xfrm>
            <a:off x="4557039" y="841113"/>
            <a:ext cx="4471832" cy="4247317"/>
          </a:xfrm>
          <a:prstGeom prst="rect">
            <a:avLst/>
          </a:prstGeom>
          <a:noFill/>
        </p:spPr>
        <p:txBody>
          <a:bodyPr wrap="square" rtlCol="0">
            <a:spAutoFit/>
          </a:bodyPr>
          <a:lstStyle/>
          <a:p>
            <a:r>
              <a:rPr lang="zh-CN" altLang="en-US" dirty="0">
                <a:solidFill>
                  <a:srgbClr val="000000"/>
                </a:solidFill>
                <a:latin typeface="宋体" panose="02010600030101010101" pitchFamily="2" charset="-122"/>
                <a:ea typeface="宋体" panose="02010600030101010101" pitchFamily="2" charset="-122"/>
              </a:rPr>
              <a:t>更具体而言，隔离以后，</a:t>
            </a:r>
            <a:r>
              <a:rPr lang="en-US" altLang="zh-CN" dirty="0" err="1">
                <a:solidFill>
                  <a:srgbClr val="000000"/>
                </a:solidFill>
                <a:latin typeface="宋体" panose="02010600030101010101" pitchFamily="2" charset="-122"/>
                <a:ea typeface="宋体" panose="02010600030101010101" pitchFamily="2" charset="-122"/>
              </a:rPr>
              <a:t>WatchRedditDie</a:t>
            </a:r>
            <a:r>
              <a:rPr lang="zh-CN" altLang="en-US" dirty="0">
                <a:solidFill>
                  <a:srgbClr val="000000"/>
                </a:solidFill>
                <a:latin typeface="宋体" panose="02010600030101010101" pitchFamily="2" charset="-122"/>
                <a:ea typeface="宋体" panose="02010600030101010101" pitchFamily="2" charset="-122"/>
              </a:rPr>
              <a:t>上有关</a:t>
            </a:r>
            <a:r>
              <a:rPr lang="en-US" altLang="zh-CN" dirty="0">
                <a:solidFill>
                  <a:srgbClr val="000000"/>
                </a:solidFill>
                <a:latin typeface="宋体" panose="02010600030101010101" pitchFamily="2" charset="-122"/>
                <a:ea typeface="宋体" panose="02010600030101010101" pitchFamily="2" charset="-122"/>
              </a:rPr>
              <a:t>The Donald </a:t>
            </a:r>
            <a:r>
              <a:rPr lang="zh-CN" altLang="en-US" dirty="0">
                <a:solidFill>
                  <a:srgbClr val="000000"/>
                </a:solidFill>
                <a:latin typeface="宋体" panose="02010600030101010101" pitchFamily="2" charset="-122"/>
                <a:ea typeface="宋体" panose="02010600030101010101" pitchFamily="2" charset="-122"/>
              </a:rPr>
              <a:t>的帖子提交数显著上升，为了解释其背后的原因，本文使用</a:t>
            </a:r>
            <a:r>
              <a:rPr lang="en-US" altLang="zh-CN" dirty="0">
                <a:solidFill>
                  <a:srgbClr val="000000"/>
                </a:solidFill>
                <a:latin typeface="宋体" panose="02010600030101010101" pitchFamily="2" charset="-122"/>
                <a:ea typeface="宋体" panose="02010600030101010101" pitchFamily="2" charset="-122"/>
              </a:rPr>
              <a:t>SAGE</a:t>
            </a:r>
            <a:r>
              <a:rPr lang="zh-CN" altLang="en-US" dirty="0">
                <a:solidFill>
                  <a:srgbClr val="000000"/>
                </a:solidFill>
                <a:latin typeface="宋体" panose="02010600030101010101" pitchFamily="2" charset="-122"/>
                <a:ea typeface="宋体" panose="02010600030101010101" pitchFamily="2" charset="-122"/>
              </a:rPr>
              <a:t>模型来比较</a:t>
            </a:r>
            <a:r>
              <a:rPr lang="en-US" altLang="zh-CN" dirty="0" err="1">
                <a:solidFill>
                  <a:srgbClr val="000000"/>
                </a:solidFill>
                <a:latin typeface="宋体" panose="02010600030101010101" pitchFamily="2" charset="-122"/>
                <a:ea typeface="宋体" panose="02010600030101010101" pitchFamily="2" charset="-122"/>
              </a:rPr>
              <a:t>WatchRedditDie</a:t>
            </a:r>
            <a:r>
              <a:rPr lang="zh-CN" altLang="en-US" dirty="0">
                <a:solidFill>
                  <a:srgbClr val="000000"/>
                </a:solidFill>
                <a:latin typeface="宋体" panose="02010600030101010101" pitchFamily="2" charset="-122"/>
                <a:ea typeface="宋体" panose="02010600030101010101" pitchFamily="2" charset="-122"/>
              </a:rPr>
              <a:t>上提交的帖子在隔离前后使用的不同词语。</a:t>
            </a:r>
            <a:endParaRPr lang="en-US" altLang="zh-CN" dirty="0">
              <a:solidFill>
                <a:srgbClr val="000000"/>
              </a:solidFill>
              <a:latin typeface="宋体" panose="02010600030101010101" pitchFamily="2" charset="-122"/>
              <a:ea typeface="宋体" panose="02010600030101010101" pitchFamily="2" charset="-122"/>
            </a:endParaRPr>
          </a:p>
          <a:p>
            <a:r>
              <a:rPr lang="zh-CN" altLang="en-US" dirty="0">
                <a:solidFill>
                  <a:srgbClr val="000000"/>
                </a:solidFill>
                <a:latin typeface="宋体" panose="02010600030101010101" pitchFamily="2" charset="-122"/>
                <a:ea typeface="宋体" panose="02010600030101010101" pitchFamily="2" charset="-122"/>
              </a:rPr>
              <a:t>在</a:t>
            </a:r>
            <a:r>
              <a:rPr lang="en-US" altLang="zh-CN" dirty="0" err="1">
                <a:solidFill>
                  <a:srgbClr val="000000"/>
                </a:solidFill>
                <a:latin typeface="宋体" panose="02010600030101010101" pitchFamily="2" charset="-122"/>
                <a:ea typeface="宋体" panose="02010600030101010101" pitchFamily="2" charset="-122"/>
              </a:rPr>
              <a:t>WatchRedditDie</a:t>
            </a:r>
            <a:r>
              <a:rPr lang="zh-CN" altLang="en-US" dirty="0">
                <a:solidFill>
                  <a:srgbClr val="000000"/>
                </a:solidFill>
                <a:latin typeface="宋体" panose="02010600030101010101" pitchFamily="2" charset="-122"/>
                <a:ea typeface="宋体" panose="02010600030101010101" pitchFamily="2" charset="-122"/>
              </a:rPr>
              <a:t>上。隔离使得用户围绕</a:t>
            </a:r>
            <a:r>
              <a:rPr lang="en-US" altLang="zh-CN" dirty="0">
                <a:solidFill>
                  <a:srgbClr val="000000"/>
                </a:solidFill>
                <a:latin typeface="宋体" panose="02010600030101010101" pitchFamily="2" charset="-122"/>
                <a:ea typeface="宋体" panose="02010600030101010101" pitchFamily="2" charset="-122"/>
              </a:rPr>
              <a:t>The Donald </a:t>
            </a:r>
            <a:r>
              <a:rPr lang="zh-CN" altLang="en-US" dirty="0">
                <a:solidFill>
                  <a:srgbClr val="000000"/>
                </a:solidFill>
                <a:latin typeface="宋体" panose="02010600030101010101" pitchFamily="2" charset="-122"/>
                <a:ea typeface="宋体" panose="02010600030101010101" pitchFamily="2" charset="-122"/>
              </a:rPr>
              <a:t>的讨论从板块中一些删除内容的例子转移到了围绕隔离本身。</a:t>
            </a:r>
            <a:endParaRPr lang="en-US" altLang="zh-CN" dirty="0">
              <a:solidFill>
                <a:srgbClr val="000000"/>
              </a:solidFill>
              <a:latin typeface="宋体" panose="02010600030101010101" pitchFamily="2" charset="-122"/>
              <a:ea typeface="宋体" panose="02010600030101010101" pitchFamily="2" charset="-122"/>
            </a:endParaRPr>
          </a:p>
          <a:p>
            <a:r>
              <a:rPr lang="en-US" altLang="zh-CN" dirty="0" err="1">
                <a:solidFill>
                  <a:srgbClr val="000000"/>
                </a:solidFill>
                <a:latin typeface="宋体" panose="02010600030101010101" pitchFamily="2" charset="-122"/>
                <a:ea typeface="宋体" panose="02010600030101010101" pitchFamily="2" charset="-122"/>
              </a:rPr>
              <a:t>ChapoTrapHouse</a:t>
            </a:r>
            <a:r>
              <a:rPr lang="zh-CN" altLang="en-US" dirty="0">
                <a:solidFill>
                  <a:srgbClr val="000000"/>
                </a:solidFill>
                <a:latin typeface="宋体" panose="02010600030101010101" pitchFamily="2" charset="-122"/>
                <a:ea typeface="宋体" panose="02010600030101010101" pitchFamily="2" charset="-122"/>
              </a:rPr>
              <a:t>却有所不同，在其隔离后</a:t>
            </a:r>
            <a:r>
              <a:rPr lang="en-US" altLang="zh-CN" dirty="0" err="1">
                <a:solidFill>
                  <a:srgbClr val="000000"/>
                </a:solidFill>
                <a:latin typeface="宋体" panose="02010600030101010101" pitchFamily="2" charset="-122"/>
                <a:ea typeface="宋体" panose="02010600030101010101" pitchFamily="2" charset="-122"/>
              </a:rPr>
              <a:t>WatchRedditDie</a:t>
            </a:r>
            <a:r>
              <a:rPr lang="zh-CN" altLang="en-US" dirty="0">
                <a:solidFill>
                  <a:srgbClr val="000000"/>
                </a:solidFill>
                <a:latin typeface="宋体" panose="02010600030101010101" pitchFamily="2" charset="-122"/>
                <a:ea typeface="宋体" panose="02010600030101010101" pitchFamily="2" charset="-122"/>
              </a:rPr>
              <a:t>中相关语言都在表示庆祝，红迪网被隔离也被看作是合理的，这种不同的反应在一定程度上说明</a:t>
            </a:r>
            <a:r>
              <a:rPr lang="en-US" altLang="zh-CN" b="0" i="0" dirty="0" err="1">
                <a:solidFill>
                  <a:srgbClr val="000000"/>
                </a:solidFill>
                <a:effectLst/>
                <a:latin typeface="宋体" panose="02010600030101010101" pitchFamily="2" charset="-122"/>
                <a:ea typeface="宋体" panose="02010600030101010101" pitchFamily="2" charset="-122"/>
              </a:rPr>
              <a:t>WatchRedditDie</a:t>
            </a:r>
            <a:r>
              <a:rPr lang="zh-CN" altLang="en-US" b="0" i="0" dirty="0">
                <a:solidFill>
                  <a:srgbClr val="000000"/>
                </a:solidFill>
                <a:effectLst/>
                <a:latin typeface="宋体" panose="02010600030101010101" pitchFamily="2" charset="-122"/>
                <a:ea typeface="宋体" panose="02010600030101010101" pitchFamily="2" charset="-122"/>
              </a:rPr>
              <a:t>板块的监控受个人意识形态的影响。</a:t>
            </a:r>
            <a:endParaRPr lang="en-US" altLang="zh-CN" dirty="0"/>
          </a:p>
          <a:p>
            <a:endParaRPr lang="zh-CN" altLang="en-US" dirty="0"/>
          </a:p>
        </p:txBody>
      </p:sp>
      <p:pic>
        <p:nvPicPr>
          <p:cNvPr id="4" name="图片 3">
            <a:extLst>
              <a:ext uri="{FF2B5EF4-FFF2-40B4-BE49-F238E27FC236}">
                <a16:creationId xmlns:a16="http://schemas.microsoft.com/office/drawing/2014/main" id="{5286CC64-4C3C-96FD-F8CA-C8C5BD98FE5F}"/>
              </a:ext>
            </a:extLst>
          </p:cNvPr>
          <p:cNvPicPr>
            <a:picLocks noChangeAspect="1"/>
          </p:cNvPicPr>
          <p:nvPr/>
        </p:nvPicPr>
        <p:blipFill>
          <a:blip r:embed="rId2"/>
          <a:stretch>
            <a:fillRect/>
          </a:stretch>
        </p:blipFill>
        <p:spPr>
          <a:xfrm>
            <a:off x="23026" y="848247"/>
            <a:ext cx="4471833" cy="4048382"/>
          </a:xfrm>
          <a:prstGeom prst="rect">
            <a:avLst/>
          </a:prstGeom>
        </p:spPr>
      </p:pic>
    </p:spTree>
    <p:extLst>
      <p:ext uri="{BB962C8B-B14F-4D97-AF65-F5344CB8AC3E}">
        <p14:creationId xmlns:p14="http://schemas.microsoft.com/office/powerpoint/2010/main" val="3386384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ChangeArrowheads="1"/>
          </p:cNvSpPr>
          <p:nvPr/>
        </p:nvSpPr>
        <p:spPr bwMode="auto">
          <a:xfrm>
            <a:off x="416159" y="278281"/>
            <a:ext cx="42998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RQ2: </a:t>
            </a:r>
            <a:r>
              <a:rPr lang="zh-CN" altLang="en-US" sz="2000" dirty="0">
                <a:solidFill>
                  <a:schemeClr val="accent1"/>
                </a:solidFill>
                <a:latin typeface="微软雅黑" pitchFamily="34" charset="-122"/>
                <a:ea typeface="微软雅黑" pitchFamily="34" charset="-122"/>
              </a:rPr>
              <a:t>实验结果</a:t>
            </a:r>
            <a:endParaRPr lang="en-US" altLang="zh-CN" sz="2000" dirty="0">
              <a:solidFill>
                <a:schemeClr val="accent1"/>
              </a:solidFill>
              <a:latin typeface="微软雅黑" pitchFamily="34" charset="-122"/>
              <a:ea typeface="微软雅黑" pitchFamily="34" charset="-122"/>
            </a:endParaRPr>
          </a:p>
        </p:txBody>
      </p:sp>
      <p:grpSp>
        <p:nvGrpSpPr>
          <p:cNvPr id="41" name="组合 40"/>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6013F271-E2F4-741E-6033-A0C3BBB5356E}"/>
              </a:ext>
            </a:extLst>
          </p:cNvPr>
          <p:cNvSpPr txBox="1"/>
          <p:nvPr/>
        </p:nvSpPr>
        <p:spPr>
          <a:xfrm>
            <a:off x="494916" y="1851670"/>
            <a:ext cx="8116282" cy="1477328"/>
          </a:xfrm>
          <a:prstGeom prst="rect">
            <a:avLst/>
          </a:prstGeom>
          <a:noFill/>
        </p:spPr>
        <p:txBody>
          <a:bodyPr wrap="square" rtlCol="0">
            <a:spAutoFit/>
          </a:bodyPr>
          <a:lstStyle/>
          <a:p>
            <a:r>
              <a:rPr lang="zh-CN" altLang="en-US" dirty="0"/>
              <a:t>综合而言，隔离对隔离板块的可见性（或接收到的外界关注程度）影响有限，这是因为许多被隔离板块往往是比较知名的板块，</a:t>
            </a:r>
            <a:r>
              <a:rPr lang="en-US" altLang="zh-CN" dirty="0"/>
              <a:t>Reddit</a:t>
            </a:r>
            <a:r>
              <a:rPr lang="zh-CN" altLang="en-US" dirty="0"/>
              <a:t>没有删除，虽然施加了设计摩擦，但仍有外界用户持续关注。同时，实验结果还表明有关隔离板块的讨论还会受到用户意识形态的影响</a:t>
            </a:r>
            <a:endParaRPr lang="en-US" altLang="zh-CN" dirty="0"/>
          </a:p>
          <a:p>
            <a:endParaRPr lang="zh-CN" altLang="en-US" dirty="0"/>
          </a:p>
        </p:txBody>
      </p:sp>
    </p:spTree>
    <p:extLst>
      <p:ext uri="{BB962C8B-B14F-4D97-AF65-F5344CB8AC3E}">
        <p14:creationId xmlns:p14="http://schemas.microsoft.com/office/powerpoint/2010/main" val="1970307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ChangeArrowheads="1"/>
          </p:cNvSpPr>
          <p:nvPr/>
        </p:nvSpPr>
        <p:spPr bwMode="auto">
          <a:xfrm>
            <a:off x="416159" y="278281"/>
            <a:ext cx="42998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RQ3: Linguistic Analysis</a:t>
            </a:r>
          </a:p>
        </p:txBody>
      </p:sp>
      <p:grpSp>
        <p:nvGrpSpPr>
          <p:cNvPr id="41" name="组合 40"/>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6013F271-E2F4-741E-6033-A0C3BBB5356E}"/>
              </a:ext>
            </a:extLst>
          </p:cNvPr>
          <p:cNvSpPr txBox="1"/>
          <p:nvPr/>
        </p:nvSpPr>
        <p:spPr>
          <a:xfrm>
            <a:off x="416158" y="1131590"/>
            <a:ext cx="8116282" cy="3693319"/>
          </a:xfrm>
          <a:prstGeom prst="rect">
            <a:avLst/>
          </a:prstGeom>
          <a:noFill/>
        </p:spPr>
        <p:txBody>
          <a:bodyPr wrap="square" rtlCol="0">
            <a:spAutoFit/>
          </a:bodyPr>
          <a:lstStyle/>
          <a:p>
            <a:r>
              <a:rPr lang="zh-CN" altLang="en-US" dirty="0"/>
              <a:t>问题简述：板块隔离的目的是为了防止平台中不良言论的传播，但在政治讨论板块中，隔离可能会导致某些政治理念在相对孤立的社区中更加极化，在问题</a:t>
            </a:r>
            <a:r>
              <a:rPr lang="en-US" altLang="zh-CN" dirty="0"/>
              <a:t>3</a:t>
            </a:r>
            <a:r>
              <a:rPr lang="zh-CN" altLang="en-US" dirty="0"/>
              <a:t>中，主要研究隔离对隔离板块和其他相关板块语言特征的影响。</a:t>
            </a:r>
            <a:endParaRPr lang="en-US" altLang="zh-CN" dirty="0"/>
          </a:p>
          <a:p>
            <a:endParaRPr lang="en-US" altLang="zh-CN" dirty="0"/>
          </a:p>
          <a:p>
            <a:r>
              <a:rPr lang="zh-CN" altLang="en-US" dirty="0"/>
              <a:t>毒性评分：为了估计</a:t>
            </a:r>
            <a:r>
              <a:rPr lang="en-US" altLang="zh-CN" dirty="0"/>
              <a:t>Reddit</a:t>
            </a:r>
            <a:r>
              <a:rPr lang="zh-CN" altLang="en-US" dirty="0"/>
              <a:t>子版块中产生的有害性内容数量，本文使用</a:t>
            </a:r>
            <a:r>
              <a:rPr lang="en-US" altLang="zh-CN" b="0" i="0" dirty="0">
                <a:solidFill>
                  <a:srgbClr val="000000"/>
                </a:solidFill>
                <a:effectLst/>
                <a:latin typeface="宋体" panose="02010600030101010101" pitchFamily="2" charset="-122"/>
                <a:ea typeface="宋体" panose="02010600030101010101" pitchFamily="2" charset="-122"/>
              </a:rPr>
              <a:t>Perspective API</a:t>
            </a:r>
            <a:r>
              <a:rPr lang="zh-CN" altLang="en-US" b="0" i="0" dirty="0">
                <a:solidFill>
                  <a:srgbClr val="000000"/>
                </a:solidFill>
                <a:effectLst/>
                <a:latin typeface="宋体" panose="02010600030101010101" pitchFamily="2" charset="-122"/>
                <a:ea typeface="宋体" panose="02010600030101010101" pitchFamily="2" charset="-122"/>
              </a:rPr>
              <a:t>对隔离板块，控制，入侵，临近板块中在观察期每天收集的</a:t>
            </a:r>
            <a:r>
              <a:rPr lang="en-US" altLang="zh-CN" b="0" i="0" dirty="0">
                <a:solidFill>
                  <a:srgbClr val="000000"/>
                </a:solidFill>
                <a:effectLst/>
                <a:latin typeface="宋体" panose="02010600030101010101" pitchFamily="2" charset="-122"/>
                <a:ea typeface="宋体" panose="02010600030101010101" pitchFamily="2" charset="-122"/>
              </a:rPr>
              <a:t>1000</a:t>
            </a:r>
            <a:r>
              <a:rPr lang="zh-CN" altLang="en-US" b="0" i="0" dirty="0">
                <a:solidFill>
                  <a:srgbClr val="000000"/>
                </a:solidFill>
                <a:effectLst/>
                <a:latin typeface="宋体" panose="02010600030101010101" pitchFamily="2" charset="-122"/>
                <a:ea typeface="宋体" panose="02010600030101010101" pitchFamily="2" charset="-122"/>
              </a:rPr>
              <a:t>个帖子进行毒性评分。为检查</a:t>
            </a:r>
            <a:r>
              <a:rPr lang="en-US" altLang="zh-CN" b="0" i="0" dirty="0">
                <a:solidFill>
                  <a:srgbClr val="000000"/>
                </a:solidFill>
                <a:effectLst/>
                <a:latin typeface="宋体" panose="02010600030101010101" pitchFamily="2" charset="-122"/>
                <a:ea typeface="宋体" panose="02010600030101010101" pitchFamily="2" charset="-122"/>
              </a:rPr>
              <a:t>Perspective API</a:t>
            </a:r>
            <a:r>
              <a:rPr lang="zh-CN" altLang="en-US" dirty="0">
                <a:solidFill>
                  <a:srgbClr val="000000"/>
                </a:solidFill>
                <a:latin typeface="宋体" panose="02010600030101010101" pitchFamily="2" charset="-122"/>
                <a:ea typeface="宋体" panose="02010600030101010101" pitchFamily="2" charset="-122"/>
              </a:rPr>
              <a:t>估计结果，本文从两个隔离板块中分别抽取</a:t>
            </a:r>
            <a:r>
              <a:rPr lang="en-US" altLang="zh-CN" dirty="0">
                <a:solidFill>
                  <a:srgbClr val="000000"/>
                </a:solidFill>
                <a:latin typeface="宋体" panose="02010600030101010101" pitchFamily="2" charset="-122"/>
                <a:ea typeface="宋体" panose="02010600030101010101" pitchFamily="2" charset="-122"/>
              </a:rPr>
              <a:t>100</a:t>
            </a:r>
            <a:r>
              <a:rPr lang="zh-CN" altLang="en-US" dirty="0">
                <a:solidFill>
                  <a:srgbClr val="000000"/>
                </a:solidFill>
                <a:latin typeface="宋体" panose="02010600030101010101" pitchFamily="2" charset="-122"/>
                <a:ea typeface="宋体" panose="02010600030101010101" pitchFamily="2" charset="-122"/>
              </a:rPr>
              <a:t>篇文章，手动识别抽样的帖子中是否包含某些身份特征（如种族，性别，国籍等）同时故意贬低个人或群体的文本。通过比较</a:t>
            </a:r>
            <a:r>
              <a:rPr lang="en-US" altLang="zh-CN" b="0" i="0" dirty="0">
                <a:solidFill>
                  <a:srgbClr val="000000"/>
                </a:solidFill>
                <a:effectLst/>
                <a:latin typeface="宋体" panose="02010600030101010101" pitchFamily="2" charset="-122"/>
                <a:ea typeface="宋体" panose="02010600030101010101" pitchFamily="2" charset="-122"/>
              </a:rPr>
              <a:t>Perspective API</a:t>
            </a:r>
            <a:r>
              <a:rPr lang="zh-CN" altLang="en-US" b="0" i="0" dirty="0">
                <a:solidFill>
                  <a:srgbClr val="000000"/>
                </a:solidFill>
                <a:effectLst/>
                <a:latin typeface="宋体" panose="02010600030101010101" pitchFamily="2" charset="-122"/>
                <a:ea typeface="宋体" panose="02010600030101010101" pitchFamily="2" charset="-122"/>
              </a:rPr>
              <a:t>上的毒性评分，</a:t>
            </a:r>
            <a:r>
              <a:rPr lang="zh-CN" altLang="en-US" dirty="0">
                <a:solidFill>
                  <a:srgbClr val="000000"/>
                </a:solidFill>
                <a:latin typeface="宋体" panose="02010600030101010101" pitchFamily="2" charset="-122"/>
                <a:ea typeface="宋体" panose="02010600030101010101" pitchFamily="2" charset="-122"/>
              </a:rPr>
              <a:t>唐纳德板块准确率为</a:t>
            </a:r>
            <a:r>
              <a:rPr lang="en-US" altLang="zh-CN" dirty="0">
                <a:solidFill>
                  <a:srgbClr val="000000"/>
                </a:solidFill>
                <a:latin typeface="宋体" panose="02010600030101010101" pitchFamily="2" charset="-122"/>
                <a:ea typeface="宋体" panose="02010600030101010101" pitchFamily="2" charset="-122"/>
              </a:rPr>
              <a:t>75%</a:t>
            </a:r>
            <a:r>
              <a:rPr lang="zh-CN" altLang="en-US" dirty="0">
                <a:solidFill>
                  <a:srgbClr val="000000"/>
                </a:solidFill>
                <a:latin typeface="宋体" panose="02010600030101010101" pitchFamily="2" charset="-122"/>
                <a:ea typeface="宋体" panose="02010600030101010101" pitchFamily="2" charset="-122"/>
              </a:rPr>
              <a:t>，召回率为</a:t>
            </a:r>
            <a:r>
              <a:rPr lang="en-US" altLang="zh-CN" dirty="0">
                <a:solidFill>
                  <a:srgbClr val="000000"/>
                </a:solidFill>
                <a:latin typeface="宋体" panose="02010600030101010101" pitchFamily="2" charset="-122"/>
                <a:ea typeface="宋体" panose="02010600030101010101" pitchFamily="2" charset="-122"/>
              </a:rPr>
              <a:t>62.5%</a:t>
            </a:r>
            <a:r>
              <a:rPr lang="zh-CN" altLang="en-US" dirty="0">
                <a:solidFill>
                  <a:srgbClr val="000000"/>
                </a:solidFill>
                <a:latin typeface="宋体" panose="02010600030101010101" pitchFamily="2" charset="-122"/>
                <a:ea typeface="宋体" panose="02010600030101010101" pitchFamily="2" charset="-122"/>
              </a:rPr>
              <a:t>；红迪网板块准确率为</a:t>
            </a:r>
            <a:r>
              <a:rPr lang="en-US" altLang="zh-CN" dirty="0">
                <a:solidFill>
                  <a:srgbClr val="000000"/>
                </a:solidFill>
                <a:latin typeface="宋体" panose="02010600030101010101" pitchFamily="2" charset="-122"/>
                <a:ea typeface="宋体" panose="02010600030101010101" pitchFamily="2" charset="-122"/>
              </a:rPr>
              <a:t>64.29</a:t>
            </a:r>
            <a:r>
              <a:rPr lang="zh-CN" altLang="en-US" dirty="0">
                <a:solidFill>
                  <a:srgbClr val="000000"/>
                </a:solidFill>
                <a:latin typeface="宋体" panose="02010600030101010101" pitchFamily="2" charset="-122"/>
                <a:ea typeface="宋体" panose="02010600030101010101" pitchFamily="2" charset="-122"/>
              </a:rPr>
              <a:t>，召回率为</a:t>
            </a:r>
            <a:r>
              <a:rPr lang="en-US" altLang="zh-CN" dirty="0">
                <a:solidFill>
                  <a:srgbClr val="000000"/>
                </a:solidFill>
                <a:latin typeface="宋体" panose="02010600030101010101" pitchFamily="2" charset="-122"/>
                <a:ea typeface="宋体" panose="02010600030101010101" pitchFamily="2" charset="-122"/>
              </a:rPr>
              <a:t>78.26%</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41547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ChangeArrowheads="1"/>
          </p:cNvSpPr>
          <p:nvPr/>
        </p:nvSpPr>
        <p:spPr bwMode="auto">
          <a:xfrm>
            <a:off x="416159" y="278281"/>
            <a:ext cx="42998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RQ3: Linguistic Analysis</a:t>
            </a:r>
          </a:p>
        </p:txBody>
      </p:sp>
      <p:grpSp>
        <p:nvGrpSpPr>
          <p:cNvPr id="41" name="组合 40"/>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6013F271-E2F4-741E-6033-A0C3BBB5356E}"/>
              </a:ext>
            </a:extLst>
          </p:cNvPr>
          <p:cNvSpPr txBox="1"/>
          <p:nvPr/>
        </p:nvSpPr>
        <p:spPr>
          <a:xfrm>
            <a:off x="416158" y="915566"/>
            <a:ext cx="8116282" cy="1477328"/>
          </a:xfrm>
          <a:prstGeom prst="rect">
            <a:avLst/>
          </a:prstGeom>
          <a:noFill/>
        </p:spPr>
        <p:txBody>
          <a:bodyPr wrap="square" rtlCol="0">
            <a:spAutoFit/>
          </a:bodyPr>
          <a:lstStyle/>
          <a:p>
            <a:r>
              <a:rPr lang="zh-CN" altLang="en-US" dirty="0"/>
              <a:t>道德基础：</a:t>
            </a:r>
            <a:endParaRPr lang="en-US" altLang="zh-CN" dirty="0"/>
          </a:p>
          <a:p>
            <a:r>
              <a:rPr lang="zh-CN" altLang="en-US" dirty="0"/>
              <a:t>（</a:t>
            </a:r>
            <a:r>
              <a:rPr lang="en-US" altLang="zh-CN" dirty="0"/>
              <a:t>1</a:t>
            </a:r>
            <a:r>
              <a:rPr lang="zh-CN" altLang="en-US" dirty="0"/>
              <a:t>）</a:t>
            </a:r>
            <a:r>
              <a:rPr lang="en-US" altLang="zh-CN" dirty="0"/>
              <a:t>Care/Harm </a:t>
            </a:r>
            <a:r>
              <a:rPr lang="zh-CN" altLang="en-US" dirty="0"/>
              <a:t>（</a:t>
            </a:r>
            <a:r>
              <a:rPr lang="en-US" altLang="zh-CN" dirty="0"/>
              <a:t>2</a:t>
            </a:r>
            <a:r>
              <a:rPr lang="zh-CN" altLang="en-US" dirty="0"/>
              <a:t>）</a:t>
            </a:r>
            <a:r>
              <a:rPr lang="en-US" altLang="zh-CN" dirty="0"/>
              <a:t>Fairness/Cheating </a:t>
            </a:r>
            <a:r>
              <a:rPr lang="zh-CN" altLang="en-US" dirty="0"/>
              <a:t>（</a:t>
            </a:r>
            <a:r>
              <a:rPr lang="en-US" altLang="zh-CN" dirty="0"/>
              <a:t>3</a:t>
            </a:r>
            <a:r>
              <a:rPr lang="zh-CN" altLang="en-US" dirty="0"/>
              <a:t>）</a:t>
            </a:r>
            <a:r>
              <a:rPr lang="en-US" altLang="zh-CN" dirty="0"/>
              <a:t>Loyalty/Betrayal</a:t>
            </a:r>
          </a:p>
          <a:p>
            <a:r>
              <a:rPr lang="zh-CN" altLang="en-US" dirty="0"/>
              <a:t>（</a:t>
            </a:r>
            <a:r>
              <a:rPr lang="en-US" altLang="zh-CN" dirty="0"/>
              <a:t>4</a:t>
            </a:r>
            <a:r>
              <a:rPr lang="zh-CN" altLang="en-US" dirty="0"/>
              <a:t>）</a:t>
            </a:r>
            <a:r>
              <a:rPr lang="en-US" altLang="zh-CN" dirty="0"/>
              <a:t>Authority/Subversion </a:t>
            </a:r>
            <a:r>
              <a:rPr lang="zh-CN" altLang="en-US" dirty="0"/>
              <a:t>（</a:t>
            </a:r>
            <a:r>
              <a:rPr lang="en-US" altLang="zh-CN" dirty="0"/>
              <a:t>5</a:t>
            </a:r>
            <a:r>
              <a:rPr lang="zh-CN" altLang="en-US" dirty="0"/>
              <a:t>）</a:t>
            </a:r>
            <a:r>
              <a:rPr lang="en-US" altLang="zh-CN" dirty="0"/>
              <a:t>Sanctity/Degradation </a:t>
            </a:r>
            <a:r>
              <a:rPr lang="zh-CN" altLang="en-US" dirty="0"/>
              <a:t>（</a:t>
            </a:r>
            <a:r>
              <a:rPr lang="en-US" altLang="zh-CN" dirty="0"/>
              <a:t>6</a:t>
            </a:r>
            <a:r>
              <a:rPr lang="zh-CN" altLang="en-US" dirty="0"/>
              <a:t>）</a:t>
            </a:r>
            <a:r>
              <a:rPr lang="en-US" altLang="zh-CN" dirty="0"/>
              <a:t>Liberty/Oppression</a:t>
            </a:r>
          </a:p>
          <a:p>
            <a:endParaRPr lang="en-US" altLang="zh-CN" dirty="0"/>
          </a:p>
          <a:p>
            <a:endParaRPr lang="zh-CN" altLang="en-US" dirty="0"/>
          </a:p>
        </p:txBody>
      </p:sp>
      <p:pic>
        <p:nvPicPr>
          <p:cNvPr id="4" name="图片 3">
            <a:extLst>
              <a:ext uri="{FF2B5EF4-FFF2-40B4-BE49-F238E27FC236}">
                <a16:creationId xmlns:a16="http://schemas.microsoft.com/office/drawing/2014/main" id="{8F13DF4B-9D42-1DD3-B623-3AE935CF9ADC}"/>
              </a:ext>
            </a:extLst>
          </p:cNvPr>
          <p:cNvPicPr>
            <a:picLocks noChangeAspect="1"/>
          </p:cNvPicPr>
          <p:nvPr/>
        </p:nvPicPr>
        <p:blipFill>
          <a:blip r:embed="rId2"/>
          <a:stretch>
            <a:fillRect/>
          </a:stretch>
        </p:blipFill>
        <p:spPr>
          <a:xfrm>
            <a:off x="107504" y="1851670"/>
            <a:ext cx="9144000" cy="3138800"/>
          </a:xfrm>
          <a:prstGeom prst="rect">
            <a:avLst/>
          </a:prstGeom>
        </p:spPr>
      </p:pic>
    </p:spTree>
    <p:extLst>
      <p:ext uri="{BB962C8B-B14F-4D97-AF65-F5344CB8AC3E}">
        <p14:creationId xmlns:p14="http://schemas.microsoft.com/office/powerpoint/2010/main" val="4248094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ChangeArrowheads="1"/>
          </p:cNvSpPr>
          <p:nvPr/>
        </p:nvSpPr>
        <p:spPr bwMode="auto">
          <a:xfrm>
            <a:off x="416159" y="278281"/>
            <a:ext cx="42998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RQ3: Linguistic Analysis</a:t>
            </a:r>
          </a:p>
        </p:txBody>
      </p:sp>
      <p:grpSp>
        <p:nvGrpSpPr>
          <p:cNvPr id="41" name="组合 40"/>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6013F271-E2F4-741E-6033-A0C3BBB5356E}"/>
              </a:ext>
            </a:extLst>
          </p:cNvPr>
          <p:cNvSpPr txBox="1"/>
          <p:nvPr/>
        </p:nvSpPr>
        <p:spPr>
          <a:xfrm>
            <a:off x="179512" y="915566"/>
            <a:ext cx="5112568" cy="2000548"/>
          </a:xfrm>
          <a:prstGeom prst="rect">
            <a:avLst/>
          </a:prstGeom>
          <a:noFill/>
        </p:spPr>
        <p:txBody>
          <a:bodyPr wrap="square" rtlCol="0">
            <a:spAutoFit/>
          </a:bodyPr>
          <a:lstStyle/>
          <a:p>
            <a:r>
              <a:rPr lang="zh-CN" altLang="en-US" sz="1600" dirty="0"/>
              <a:t>模型的选择：</a:t>
            </a:r>
            <a:endParaRPr lang="en-US" altLang="zh-CN" sz="1600" dirty="0"/>
          </a:p>
          <a:p>
            <a:r>
              <a:rPr lang="zh-CN" altLang="en-US" sz="1600" dirty="0"/>
              <a:t>使用已标注的</a:t>
            </a:r>
            <a:r>
              <a:rPr lang="en-US" altLang="zh-CN" sz="1600" dirty="0"/>
              <a:t>2200</a:t>
            </a:r>
            <a:r>
              <a:rPr lang="zh-CN" altLang="en-US" sz="1600" dirty="0"/>
              <a:t>条评论中</a:t>
            </a:r>
            <a:r>
              <a:rPr lang="en-US" altLang="zh-CN" sz="1600" dirty="0"/>
              <a:t>2000</a:t>
            </a:r>
            <a:r>
              <a:rPr lang="zh-CN" altLang="zh-CN" sz="1600" dirty="0"/>
              <a:t>条评论作为训练</a:t>
            </a:r>
            <a:r>
              <a:rPr lang="zh-CN" altLang="en-US" sz="1600" dirty="0"/>
              <a:t>，</a:t>
            </a:r>
            <a:r>
              <a:rPr lang="en-US" altLang="zh-CN" sz="1600" dirty="0"/>
              <a:t>100</a:t>
            </a:r>
            <a:r>
              <a:rPr lang="zh-CN" altLang="zh-CN" sz="1600" dirty="0"/>
              <a:t>条评论作为验证集和测试集，用于评估标记我们的完整隔离数据集的方法。考虑两种注释标签的方法</a:t>
            </a:r>
          </a:p>
          <a:p>
            <a:endParaRPr lang="en-US" altLang="zh-CN" sz="2400" dirty="0"/>
          </a:p>
          <a:p>
            <a:endParaRPr lang="en-US" altLang="zh-CN" dirty="0"/>
          </a:p>
          <a:p>
            <a:endParaRPr lang="zh-CN" altLang="en-US" dirty="0"/>
          </a:p>
        </p:txBody>
      </p:sp>
      <p:pic>
        <p:nvPicPr>
          <p:cNvPr id="4" name="图片 3">
            <a:extLst>
              <a:ext uri="{FF2B5EF4-FFF2-40B4-BE49-F238E27FC236}">
                <a16:creationId xmlns:a16="http://schemas.microsoft.com/office/drawing/2014/main" id="{757B419B-7D80-040D-96FD-904FEEF8052C}"/>
              </a:ext>
            </a:extLst>
          </p:cNvPr>
          <p:cNvPicPr>
            <a:picLocks noChangeAspect="1"/>
          </p:cNvPicPr>
          <p:nvPr/>
        </p:nvPicPr>
        <p:blipFill>
          <a:blip r:embed="rId2"/>
          <a:stretch>
            <a:fillRect/>
          </a:stretch>
        </p:blipFill>
        <p:spPr>
          <a:xfrm>
            <a:off x="107504" y="2200923"/>
            <a:ext cx="5184576" cy="2664296"/>
          </a:xfrm>
          <a:prstGeom prst="rect">
            <a:avLst/>
          </a:prstGeom>
        </p:spPr>
      </p:pic>
      <p:sp>
        <p:nvSpPr>
          <p:cNvPr id="5" name="文本框 4">
            <a:extLst>
              <a:ext uri="{FF2B5EF4-FFF2-40B4-BE49-F238E27FC236}">
                <a16:creationId xmlns:a16="http://schemas.microsoft.com/office/drawing/2014/main" id="{48F4DDC1-1C38-654F-6BB4-7FEE734FD138}"/>
              </a:ext>
            </a:extLst>
          </p:cNvPr>
          <p:cNvSpPr txBox="1"/>
          <p:nvPr/>
        </p:nvSpPr>
        <p:spPr>
          <a:xfrm>
            <a:off x="5436096" y="695392"/>
            <a:ext cx="3728526" cy="4247317"/>
          </a:xfrm>
          <a:prstGeom prst="rect">
            <a:avLst/>
          </a:prstGeom>
          <a:noFill/>
        </p:spPr>
        <p:txBody>
          <a:bodyPr wrap="square" rtlCol="0">
            <a:spAutoFit/>
          </a:bodyPr>
          <a:lstStyle/>
          <a:p>
            <a:r>
              <a:rPr lang="en-US" altLang="zh-CN" b="1" dirty="0">
                <a:latin typeface="+mn-ea"/>
              </a:rPr>
              <a:t>1.Lexicon</a:t>
            </a:r>
            <a:r>
              <a:rPr lang="en-US" altLang="zh-CN" dirty="0">
                <a:latin typeface="+mn-ea"/>
              </a:rPr>
              <a:t>:</a:t>
            </a:r>
            <a:r>
              <a:rPr lang="zh-CN" altLang="en-US" b="0" i="0" dirty="0">
                <a:solidFill>
                  <a:srgbClr val="000000"/>
                </a:solidFill>
                <a:effectLst/>
                <a:latin typeface="+mn-ea"/>
              </a:rPr>
              <a:t>扩展了</a:t>
            </a:r>
            <a:r>
              <a:rPr lang="en-US" altLang="zh-CN" b="0" i="0" dirty="0">
                <a:solidFill>
                  <a:srgbClr val="000000"/>
                </a:solidFill>
                <a:effectLst/>
                <a:latin typeface="+mn-ea"/>
              </a:rPr>
              <a:t>Graham</a:t>
            </a:r>
            <a:r>
              <a:rPr lang="zh-CN" altLang="en-US" b="0" i="0" dirty="0">
                <a:solidFill>
                  <a:srgbClr val="000000"/>
                </a:solidFill>
                <a:effectLst/>
                <a:latin typeface="+mn-ea"/>
              </a:rPr>
              <a:t>、</a:t>
            </a:r>
            <a:r>
              <a:rPr lang="en-US" altLang="zh-CN" b="0" i="0" dirty="0">
                <a:solidFill>
                  <a:srgbClr val="000000"/>
                </a:solidFill>
                <a:effectLst/>
                <a:latin typeface="+mn-ea"/>
              </a:rPr>
              <a:t>Haidt</a:t>
            </a:r>
            <a:r>
              <a:rPr lang="zh-CN" altLang="en-US" b="0" i="0" dirty="0">
                <a:solidFill>
                  <a:srgbClr val="000000"/>
                </a:solidFill>
                <a:effectLst/>
                <a:latin typeface="+mn-ea"/>
              </a:rPr>
              <a:t>和</a:t>
            </a:r>
            <a:r>
              <a:rPr lang="en-US" altLang="zh-CN" b="0" i="0" dirty="0" err="1">
                <a:solidFill>
                  <a:srgbClr val="000000"/>
                </a:solidFill>
                <a:effectLst/>
                <a:latin typeface="+mn-ea"/>
              </a:rPr>
              <a:t>Nosek</a:t>
            </a:r>
            <a:r>
              <a:rPr lang="en-US" altLang="zh-CN" b="0" i="0" dirty="0">
                <a:solidFill>
                  <a:srgbClr val="000000"/>
                </a:solidFill>
                <a:effectLst/>
                <a:latin typeface="+mn-ea"/>
              </a:rPr>
              <a:t>(2009)</a:t>
            </a:r>
            <a:r>
              <a:rPr lang="zh-CN" altLang="en-US" b="0" i="0" dirty="0">
                <a:solidFill>
                  <a:srgbClr val="000000"/>
                </a:solidFill>
                <a:effectLst/>
                <a:latin typeface="+mn-ea"/>
              </a:rPr>
              <a:t>的原始道德基础词典，使用</a:t>
            </a:r>
            <a:r>
              <a:rPr lang="en-US" altLang="zh-CN" b="0" i="0" dirty="0">
                <a:solidFill>
                  <a:srgbClr val="000000"/>
                </a:solidFill>
                <a:effectLst/>
                <a:latin typeface="+mn-ea"/>
              </a:rPr>
              <a:t>PMI(Church</a:t>
            </a:r>
            <a:r>
              <a:rPr lang="zh-CN" altLang="en-US" b="0" i="0" dirty="0">
                <a:solidFill>
                  <a:srgbClr val="000000"/>
                </a:solidFill>
                <a:effectLst/>
                <a:latin typeface="+mn-ea"/>
              </a:rPr>
              <a:t>和</a:t>
            </a:r>
            <a:r>
              <a:rPr lang="en-US" altLang="zh-CN" b="0" i="0" dirty="0">
                <a:solidFill>
                  <a:srgbClr val="000000"/>
                </a:solidFill>
                <a:effectLst/>
                <a:latin typeface="+mn-ea"/>
              </a:rPr>
              <a:t>Hanks 1990)</a:t>
            </a:r>
            <a:r>
              <a:rPr lang="zh-CN" altLang="en-US" b="0" i="0" dirty="0">
                <a:solidFill>
                  <a:srgbClr val="000000"/>
                </a:solidFill>
                <a:effectLst/>
                <a:latin typeface="+mn-ea"/>
              </a:rPr>
              <a:t>来解释</a:t>
            </a:r>
            <a:r>
              <a:rPr lang="en-US" altLang="zh-CN" b="0" i="0" dirty="0">
                <a:solidFill>
                  <a:srgbClr val="000000"/>
                </a:solidFill>
                <a:effectLst/>
                <a:latin typeface="+mn-ea"/>
              </a:rPr>
              <a:t>reddit</a:t>
            </a:r>
            <a:r>
              <a:rPr lang="zh-CN" altLang="en-US" b="0" i="0" dirty="0">
                <a:solidFill>
                  <a:srgbClr val="000000"/>
                </a:solidFill>
                <a:effectLst/>
                <a:latin typeface="+mn-ea"/>
              </a:rPr>
              <a:t>中帖子调用的道德基础。如果一篇文章在扩展的词典中至少出现过一次与该基础相关的术语，就认为它包含了一种道德基础。</a:t>
            </a:r>
            <a:endParaRPr lang="en-US" altLang="zh-CN" b="0" i="0" dirty="0">
              <a:solidFill>
                <a:srgbClr val="000000"/>
              </a:solidFill>
              <a:effectLst/>
              <a:latin typeface="+mn-ea"/>
            </a:endParaRPr>
          </a:p>
          <a:p>
            <a:r>
              <a:rPr lang="en-US" altLang="zh-CN" b="1" dirty="0">
                <a:latin typeface="+mn-ea"/>
              </a:rPr>
              <a:t>2.DistilBERT</a:t>
            </a:r>
            <a:r>
              <a:rPr lang="zh-CN" altLang="en-US" dirty="0">
                <a:solidFill>
                  <a:srgbClr val="000000"/>
                </a:solidFill>
                <a:latin typeface="+mn-ea"/>
              </a:rPr>
              <a:t>：使用微调的</a:t>
            </a:r>
            <a:r>
              <a:rPr lang="en-US" altLang="zh-CN" dirty="0" err="1">
                <a:solidFill>
                  <a:srgbClr val="000000"/>
                </a:solidFill>
                <a:latin typeface="+mn-ea"/>
              </a:rPr>
              <a:t>distilbert</a:t>
            </a:r>
            <a:r>
              <a:rPr lang="zh-CN" altLang="en-US" dirty="0">
                <a:solidFill>
                  <a:srgbClr val="000000"/>
                </a:solidFill>
                <a:latin typeface="+mn-ea"/>
              </a:rPr>
              <a:t>模型执行道德基础分类任务。</a:t>
            </a:r>
            <a:r>
              <a:rPr lang="zh-CN" altLang="en-US" b="0" i="0" dirty="0">
                <a:solidFill>
                  <a:srgbClr val="000000"/>
                </a:solidFill>
                <a:effectLst/>
                <a:latin typeface="+mn-ea"/>
              </a:rPr>
              <a:t>首先，本文在</a:t>
            </a:r>
            <a:r>
              <a:rPr lang="en-US" altLang="zh-CN" b="0" i="0" dirty="0">
                <a:solidFill>
                  <a:srgbClr val="000000"/>
                </a:solidFill>
                <a:effectLst/>
                <a:latin typeface="+mn-ea"/>
              </a:rPr>
              <a:t>2019</a:t>
            </a:r>
            <a:r>
              <a:rPr lang="zh-CN" altLang="en-US" b="0" i="0" dirty="0">
                <a:solidFill>
                  <a:srgbClr val="000000"/>
                </a:solidFill>
                <a:effectLst/>
                <a:latin typeface="+mn-ea"/>
              </a:rPr>
              <a:t>年</a:t>
            </a:r>
            <a:r>
              <a:rPr lang="en-US" altLang="zh-CN" b="0" i="0" dirty="0">
                <a:solidFill>
                  <a:srgbClr val="000000"/>
                </a:solidFill>
                <a:effectLst/>
                <a:latin typeface="+mn-ea"/>
              </a:rPr>
              <a:t>5</a:t>
            </a:r>
            <a:r>
              <a:rPr lang="zh-CN" altLang="en-US" b="0" i="0" dirty="0">
                <a:solidFill>
                  <a:srgbClr val="000000"/>
                </a:solidFill>
                <a:effectLst/>
                <a:latin typeface="+mn-ea"/>
              </a:rPr>
              <a:t>月至</a:t>
            </a:r>
            <a:r>
              <a:rPr lang="en-US" altLang="zh-CN" b="0" i="0" dirty="0">
                <a:solidFill>
                  <a:srgbClr val="000000"/>
                </a:solidFill>
                <a:effectLst/>
                <a:latin typeface="+mn-ea"/>
              </a:rPr>
              <a:t>8</a:t>
            </a:r>
            <a:r>
              <a:rPr lang="zh-CN" altLang="en-US" b="0" i="0" dirty="0">
                <a:solidFill>
                  <a:srgbClr val="000000"/>
                </a:solidFill>
                <a:effectLst/>
                <a:latin typeface="+mn-ea"/>
              </a:rPr>
              <a:t>月的</a:t>
            </a:r>
            <a:r>
              <a:rPr lang="en-US" altLang="zh-CN" b="0" i="0" dirty="0">
                <a:solidFill>
                  <a:srgbClr val="000000"/>
                </a:solidFill>
                <a:effectLst/>
                <a:latin typeface="+mn-ea"/>
              </a:rPr>
              <a:t>r/politics</a:t>
            </a:r>
            <a:r>
              <a:rPr lang="zh-CN" altLang="en-US" b="0" i="0" dirty="0">
                <a:solidFill>
                  <a:srgbClr val="000000"/>
                </a:solidFill>
                <a:effectLst/>
                <a:latin typeface="+mn-ea"/>
              </a:rPr>
              <a:t>样本语料库上使用</a:t>
            </a:r>
            <a:r>
              <a:rPr lang="en-US" altLang="zh-CN" b="0" i="0" dirty="0">
                <a:solidFill>
                  <a:srgbClr val="000000"/>
                </a:solidFill>
                <a:effectLst/>
                <a:latin typeface="+mn-ea"/>
              </a:rPr>
              <a:t>masked language</a:t>
            </a:r>
            <a:r>
              <a:rPr lang="zh-CN" altLang="en-US" dirty="0">
                <a:solidFill>
                  <a:srgbClr val="000000"/>
                </a:solidFill>
                <a:latin typeface="+mn-ea"/>
              </a:rPr>
              <a:t> </a:t>
            </a:r>
            <a:r>
              <a:rPr lang="en-US" altLang="zh-CN" dirty="0">
                <a:solidFill>
                  <a:srgbClr val="000000"/>
                </a:solidFill>
                <a:latin typeface="+mn-ea"/>
              </a:rPr>
              <a:t>model</a:t>
            </a:r>
            <a:r>
              <a:rPr lang="zh-CN" altLang="en-US" b="0" i="0" dirty="0">
                <a:solidFill>
                  <a:srgbClr val="000000"/>
                </a:solidFill>
                <a:effectLst/>
                <a:latin typeface="+mn-ea"/>
              </a:rPr>
              <a:t>对基本语言模型进行微调。然后，我们将微调后的模型作为道德基础分类器运用在训练集中。</a:t>
            </a:r>
            <a:endParaRPr lang="zh-CN" altLang="en-US" dirty="0">
              <a:latin typeface="+mn-ea"/>
            </a:endParaRPr>
          </a:p>
        </p:txBody>
      </p:sp>
    </p:spTree>
    <p:extLst>
      <p:ext uri="{BB962C8B-B14F-4D97-AF65-F5344CB8AC3E}">
        <p14:creationId xmlns:p14="http://schemas.microsoft.com/office/powerpoint/2010/main" val="271767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ChangeArrowheads="1"/>
          </p:cNvSpPr>
          <p:nvPr/>
        </p:nvSpPr>
        <p:spPr bwMode="auto">
          <a:xfrm>
            <a:off x="416159" y="278281"/>
            <a:ext cx="42998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RQ3</a:t>
            </a:r>
          </a:p>
        </p:txBody>
      </p:sp>
      <p:grpSp>
        <p:nvGrpSpPr>
          <p:cNvPr id="41" name="组合 40"/>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6013F271-E2F4-741E-6033-A0C3BBB5356E}"/>
              </a:ext>
            </a:extLst>
          </p:cNvPr>
          <p:cNvSpPr txBox="1"/>
          <p:nvPr/>
        </p:nvSpPr>
        <p:spPr>
          <a:xfrm>
            <a:off x="416158" y="915566"/>
            <a:ext cx="8116282" cy="646331"/>
          </a:xfrm>
          <a:prstGeom prst="rect">
            <a:avLst/>
          </a:prstGeom>
          <a:noFill/>
        </p:spPr>
        <p:txBody>
          <a:bodyPr wrap="square" rtlCol="0">
            <a:spAutoFit/>
          </a:bodyPr>
          <a:lstStyle/>
          <a:p>
            <a:endParaRPr lang="en-US" altLang="zh-CN" dirty="0"/>
          </a:p>
          <a:p>
            <a:endParaRPr lang="zh-CN" altLang="en-US" dirty="0"/>
          </a:p>
        </p:txBody>
      </p:sp>
      <p:pic>
        <p:nvPicPr>
          <p:cNvPr id="4" name="图片 3">
            <a:extLst>
              <a:ext uri="{FF2B5EF4-FFF2-40B4-BE49-F238E27FC236}">
                <a16:creationId xmlns:a16="http://schemas.microsoft.com/office/drawing/2014/main" id="{0D9E7B98-AEEF-24A3-C4D6-E626B23F2816}"/>
              </a:ext>
            </a:extLst>
          </p:cNvPr>
          <p:cNvPicPr>
            <a:picLocks noChangeAspect="1"/>
          </p:cNvPicPr>
          <p:nvPr/>
        </p:nvPicPr>
        <p:blipFill>
          <a:blip r:embed="rId2"/>
          <a:stretch>
            <a:fillRect/>
          </a:stretch>
        </p:blipFill>
        <p:spPr>
          <a:xfrm>
            <a:off x="2716774" y="155362"/>
            <a:ext cx="6408712" cy="2166738"/>
          </a:xfrm>
          <a:prstGeom prst="rect">
            <a:avLst/>
          </a:prstGeom>
        </p:spPr>
      </p:pic>
      <p:pic>
        <p:nvPicPr>
          <p:cNvPr id="6" name="图片 5">
            <a:extLst>
              <a:ext uri="{FF2B5EF4-FFF2-40B4-BE49-F238E27FC236}">
                <a16:creationId xmlns:a16="http://schemas.microsoft.com/office/drawing/2014/main" id="{339E1877-E8C5-C280-BCE9-A91027E4F851}"/>
              </a:ext>
            </a:extLst>
          </p:cNvPr>
          <p:cNvPicPr>
            <a:picLocks noChangeAspect="1"/>
          </p:cNvPicPr>
          <p:nvPr/>
        </p:nvPicPr>
        <p:blipFill>
          <a:blip r:embed="rId3"/>
          <a:stretch>
            <a:fillRect/>
          </a:stretch>
        </p:blipFill>
        <p:spPr>
          <a:xfrm>
            <a:off x="360040" y="2435584"/>
            <a:ext cx="8172400" cy="2664008"/>
          </a:xfrm>
          <a:prstGeom prst="rect">
            <a:avLst/>
          </a:prstGeom>
        </p:spPr>
      </p:pic>
      <p:sp>
        <p:nvSpPr>
          <p:cNvPr id="7" name="文本框 6">
            <a:extLst>
              <a:ext uri="{FF2B5EF4-FFF2-40B4-BE49-F238E27FC236}">
                <a16:creationId xmlns:a16="http://schemas.microsoft.com/office/drawing/2014/main" id="{623E5608-A871-EF83-0EE9-A8E823F0ADC8}"/>
              </a:ext>
            </a:extLst>
          </p:cNvPr>
          <p:cNvSpPr txBox="1"/>
          <p:nvPr/>
        </p:nvSpPr>
        <p:spPr>
          <a:xfrm>
            <a:off x="416158" y="961422"/>
            <a:ext cx="2160240" cy="369332"/>
          </a:xfrm>
          <a:prstGeom prst="rect">
            <a:avLst/>
          </a:prstGeom>
          <a:noFill/>
        </p:spPr>
        <p:txBody>
          <a:bodyPr wrap="square" rtlCol="0">
            <a:spAutoFit/>
          </a:bodyPr>
          <a:lstStyle/>
          <a:p>
            <a:r>
              <a:rPr lang="en-US" altLang="zh-CN" dirty="0"/>
              <a:t>ITS</a:t>
            </a:r>
            <a:r>
              <a:rPr lang="zh-CN" altLang="en-US" dirty="0"/>
              <a:t>分析结果</a:t>
            </a:r>
          </a:p>
        </p:txBody>
      </p:sp>
    </p:spTree>
    <p:extLst>
      <p:ext uri="{BB962C8B-B14F-4D97-AF65-F5344CB8AC3E}">
        <p14:creationId xmlns:p14="http://schemas.microsoft.com/office/powerpoint/2010/main" val="2904768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ChangeArrowheads="1"/>
          </p:cNvSpPr>
          <p:nvPr/>
        </p:nvSpPr>
        <p:spPr bwMode="auto">
          <a:xfrm>
            <a:off x="416159" y="278281"/>
            <a:ext cx="42998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RQ3: Linguistic Analysis</a:t>
            </a:r>
          </a:p>
        </p:txBody>
      </p:sp>
      <p:grpSp>
        <p:nvGrpSpPr>
          <p:cNvPr id="41" name="组合 40"/>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6013F271-E2F4-741E-6033-A0C3BBB5356E}"/>
              </a:ext>
            </a:extLst>
          </p:cNvPr>
          <p:cNvSpPr txBox="1"/>
          <p:nvPr/>
        </p:nvSpPr>
        <p:spPr>
          <a:xfrm>
            <a:off x="400686" y="869043"/>
            <a:ext cx="8116282" cy="3139321"/>
          </a:xfrm>
          <a:prstGeom prst="rect">
            <a:avLst/>
          </a:prstGeom>
          <a:noFill/>
        </p:spPr>
        <p:txBody>
          <a:bodyPr wrap="square" rtlCol="0">
            <a:spAutoFit/>
          </a:bodyPr>
          <a:lstStyle/>
          <a:p>
            <a:r>
              <a:rPr lang="zh-CN" altLang="en-US" sz="1800" spc="75" dirty="0">
                <a:solidFill>
                  <a:srgbClr val="000000"/>
                </a:solidFill>
                <a:effectLst/>
                <a:ea typeface="等线" panose="02010600030101010101" pitchFamily="2" charset="-122"/>
                <a:cs typeface="Times New Roman" panose="02020603050405020304" pitchFamily="18" charset="0"/>
              </a:rPr>
              <a:t>       根据</a:t>
            </a:r>
            <a:r>
              <a:rPr lang="zh-CN" altLang="zh-CN" sz="1800" spc="75" dirty="0">
                <a:solidFill>
                  <a:srgbClr val="000000"/>
                </a:solidFill>
                <a:effectLst/>
                <a:ea typeface="等线" panose="02010600030101010101" pitchFamily="2" charset="-122"/>
                <a:cs typeface="Times New Roman" panose="02020603050405020304" pitchFamily="18" charset="0"/>
              </a:rPr>
              <a:t>隔离</a:t>
            </a:r>
            <a:r>
              <a:rPr lang="en-US" altLang="zh-CN" sz="1800" spc="75" dirty="0">
                <a:solidFill>
                  <a:srgbClr val="000000"/>
                </a:solidFill>
                <a:effectLst/>
                <a:ea typeface="等线" panose="02010600030101010101" pitchFamily="2" charset="-122"/>
                <a:cs typeface="Times New Roman" panose="02020603050405020304" pitchFamily="18" charset="0"/>
              </a:rPr>
              <a:t>reddit</a:t>
            </a:r>
            <a:r>
              <a:rPr lang="zh-CN" altLang="zh-CN" sz="1800" spc="75" dirty="0">
                <a:solidFill>
                  <a:srgbClr val="000000"/>
                </a:solidFill>
                <a:effectLst/>
                <a:ea typeface="等线" panose="02010600030101010101" pitchFamily="2" charset="-122"/>
                <a:cs typeface="Times New Roman" panose="02020603050405020304" pitchFamily="18" charset="0"/>
              </a:rPr>
              <a:t>子版块内语言特征的中断时间序列系数结果</a:t>
            </a:r>
            <a:r>
              <a:rPr lang="zh-CN" altLang="en-US" sz="1800" spc="75" dirty="0">
                <a:solidFill>
                  <a:srgbClr val="000000"/>
                </a:solidFill>
                <a:effectLst/>
                <a:ea typeface="等线" panose="02010600030101010101" pitchFamily="2" charset="-122"/>
                <a:cs typeface="Times New Roman" panose="02020603050405020304" pitchFamily="18" charset="0"/>
              </a:rPr>
              <a:t>，</a:t>
            </a:r>
            <a:r>
              <a:rPr lang="zh-CN" altLang="zh-CN" sz="1800" spc="75" dirty="0">
                <a:solidFill>
                  <a:srgbClr val="000000"/>
                </a:solidFill>
                <a:effectLst/>
                <a:ea typeface="等线" panose="02010600030101010101" pitchFamily="2" charset="-122"/>
                <a:cs typeface="Times New Roman" panose="02020603050405020304" pitchFamily="18" charset="0"/>
              </a:rPr>
              <a:t>没有证据表明隔离导致了毒性或</a:t>
            </a:r>
            <a:r>
              <a:rPr lang="zh-CN" altLang="en-US" spc="75" dirty="0">
                <a:solidFill>
                  <a:srgbClr val="000000"/>
                </a:solidFill>
                <a:ea typeface="等线" panose="02010600030101010101" pitchFamily="2" charset="-122"/>
                <a:cs typeface="Times New Roman" panose="02020603050405020304" pitchFamily="18" charset="0"/>
              </a:rPr>
              <a:t>用户言论所援引的道德基础</a:t>
            </a:r>
            <a:r>
              <a:rPr lang="zh-CN" altLang="zh-CN" sz="1800" spc="75" dirty="0">
                <a:solidFill>
                  <a:srgbClr val="000000"/>
                </a:solidFill>
                <a:effectLst/>
                <a:ea typeface="等线" panose="02010600030101010101" pitchFamily="2" charset="-122"/>
                <a:cs typeface="Times New Roman" panose="02020603050405020304" pitchFamily="18" charset="0"/>
              </a:rPr>
              <a:t>的变化。当我们对</a:t>
            </a:r>
            <a:r>
              <a:rPr lang="en-US" altLang="zh-CN" sz="1800" spc="75" dirty="0">
                <a:solidFill>
                  <a:srgbClr val="000000"/>
                </a:solidFill>
                <a:effectLst/>
                <a:ea typeface="等线" panose="02010600030101010101" pitchFamily="2" charset="-122"/>
                <a:cs typeface="Times New Roman" panose="02020603050405020304" pitchFamily="18" charset="0"/>
              </a:rPr>
              <a:t>Donald</a:t>
            </a:r>
            <a:r>
              <a:rPr lang="zh-CN" altLang="zh-CN" sz="1800" spc="75" dirty="0">
                <a:solidFill>
                  <a:srgbClr val="000000"/>
                </a:solidFill>
                <a:effectLst/>
                <a:ea typeface="等线" panose="02010600030101010101" pitchFamily="2" charset="-122"/>
                <a:cs typeface="Times New Roman" panose="02020603050405020304" pitchFamily="18" charset="0"/>
              </a:rPr>
              <a:t>和</a:t>
            </a:r>
            <a:r>
              <a:rPr lang="en-US" altLang="zh-CN" sz="1800" spc="75" dirty="0" err="1">
                <a:solidFill>
                  <a:srgbClr val="000000"/>
                </a:solidFill>
                <a:effectLst/>
                <a:ea typeface="等线" panose="02010600030101010101" pitchFamily="2" charset="-122"/>
                <a:cs typeface="Times New Roman" panose="02020603050405020304" pitchFamily="18" charset="0"/>
              </a:rPr>
              <a:t>ChapoTrapHouse</a:t>
            </a:r>
            <a:r>
              <a:rPr lang="zh-CN" altLang="zh-CN" sz="1800" spc="75" dirty="0">
                <a:solidFill>
                  <a:srgbClr val="000000"/>
                </a:solidFill>
                <a:effectLst/>
                <a:ea typeface="等线" panose="02010600030101010101" pitchFamily="2" charset="-122"/>
                <a:cs typeface="Times New Roman" panose="02020603050405020304" pitchFamily="18" charset="0"/>
              </a:rPr>
              <a:t>的控制子版块、入侵子版块和邻近子版块运行</a:t>
            </a:r>
            <a:r>
              <a:rPr lang="en-US" altLang="zh-CN" sz="1800" spc="75" dirty="0">
                <a:solidFill>
                  <a:srgbClr val="000000"/>
                </a:solidFill>
                <a:effectLst/>
                <a:ea typeface="等线" panose="02010600030101010101" pitchFamily="2" charset="-122"/>
                <a:cs typeface="Times New Roman" panose="02020603050405020304" pitchFamily="18" charset="0"/>
              </a:rPr>
              <a:t>ITS</a:t>
            </a:r>
            <a:r>
              <a:rPr lang="zh-CN" altLang="zh-CN" sz="1800" spc="75" dirty="0">
                <a:solidFill>
                  <a:srgbClr val="000000"/>
                </a:solidFill>
                <a:effectLst/>
                <a:ea typeface="等线" panose="02010600030101010101" pitchFamily="2" charset="-122"/>
                <a:cs typeface="Times New Roman" panose="02020603050405020304" pitchFamily="18" charset="0"/>
              </a:rPr>
              <a:t>分析时，我们看到了类似的结果。在隔离之前和之后，所有类别的毒性水平都保持稳定。</a:t>
            </a:r>
            <a:endParaRPr lang="en-US" altLang="zh-CN" sz="1800" spc="75" dirty="0">
              <a:solidFill>
                <a:srgbClr val="000000"/>
              </a:solidFill>
              <a:effectLst/>
              <a:ea typeface="等线" panose="02010600030101010101" pitchFamily="2" charset="-122"/>
              <a:cs typeface="Times New Roman" panose="02020603050405020304" pitchFamily="18" charset="0"/>
            </a:endParaRPr>
          </a:p>
          <a:p>
            <a:r>
              <a:rPr lang="en-US" altLang="zh-CN" sz="1800" kern="100" spc="75"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spc="75"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这种稳定性的一个潜在解释是，当用户参与</a:t>
            </a:r>
            <a:r>
              <a:rPr lang="en-US" altLang="zh-CN" sz="1800" kern="100" spc="75"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reddit</a:t>
            </a:r>
            <a:r>
              <a:rPr lang="zh-CN" altLang="zh-CN" sz="1800" kern="100" spc="75"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的子版块时，他们会调整自己的行为，使其更接近于一般社区的行为。结果，</a:t>
            </a:r>
            <a:r>
              <a:rPr lang="en-US" altLang="zh-CN" sz="1800" kern="100" spc="75"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reddit</a:t>
            </a:r>
            <a:r>
              <a:rPr lang="zh-CN" altLang="zh-CN" sz="1800" kern="100" spc="75"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子版块的语言规范变得根深蒂固，很难改变。隔离，允许持续参与有争议的小版块，因此可能不会提供足够的破坏，以实质性地改变</a:t>
            </a:r>
            <a:r>
              <a:rPr lang="en-US" altLang="zh-CN" sz="1800" kern="100" spc="75"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Reddit</a:t>
            </a:r>
            <a:r>
              <a:rPr lang="zh-CN" altLang="zh-CN" sz="1800" kern="100" spc="75"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生态系统的行为。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a:p>
            <a:endParaRPr lang="zh-CN" altLang="en-US" dirty="0"/>
          </a:p>
        </p:txBody>
      </p:sp>
    </p:spTree>
    <p:extLst>
      <p:ext uri="{BB962C8B-B14F-4D97-AF65-F5344CB8AC3E}">
        <p14:creationId xmlns:p14="http://schemas.microsoft.com/office/powerpoint/2010/main" val="1393771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ChangeArrowheads="1"/>
          </p:cNvSpPr>
          <p:nvPr/>
        </p:nvSpPr>
        <p:spPr bwMode="auto">
          <a:xfrm>
            <a:off x="416159" y="278281"/>
            <a:ext cx="51639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RQ3:Analysis of Linguistic Entrenchment</a:t>
            </a:r>
          </a:p>
        </p:txBody>
      </p:sp>
      <p:grpSp>
        <p:nvGrpSpPr>
          <p:cNvPr id="41" name="组合 40"/>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013F271-E2F4-741E-6033-A0C3BBB5356E}"/>
                  </a:ext>
                </a:extLst>
              </p:cNvPr>
              <p:cNvSpPr txBox="1"/>
              <p:nvPr/>
            </p:nvSpPr>
            <p:spPr>
              <a:xfrm>
                <a:off x="408953" y="755559"/>
                <a:ext cx="8116282" cy="1992725"/>
              </a:xfrm>
              <a:prstGeom prst="rect">
                <a:avLst/>
              </a:prstGeom>
              <a:noFill/>
            </p:spPr>
            <p:txBody>
              <a:bodyPr wrap="square" rtlCol="0">
                <a:spAutoFit/>
              </a:bodyPr>
              <a:lstStyle/>
              <a:p>
                <a:r>
                  <a:rPr lang="en-US" altLang="zh-CN" dirty="0"/>
                  <a:t> </a:t>
                </a:r>
                <a:r>
                  <a:rPr lang="en-US" altLang="zh-CN" sz="2000" dirty="0"/>
                  <a:t>Granger causality</a:t>
                </a:r>
              </a:p>
              <a:p>
                <a:endParaRPr lang="en-US" altLang="zh-CN" sz="2000" dirty="0"/>
              </a:p>
              <a:p>
                <a:pPr/>
                <a14:m>
                  <m:oMathPara xmlns:m="http://schemas.openxmlformats.org/officeDocument/2006/math">
                    <m:oMathParaPr>
                      <m:jc m:val="centerGroup"/>
                    </m:oMathParaPr>
                    <m:oMath xmlns:m="http://schemas.openxmlformats.org/officeDocument/2006/math">
                      <m:sSub>
                        <m:sSubPr>
                          <m:ctrlPr>
                            <a:rPr lang="zh-CN" altLang="zh-CN" sz="1600" i="1" kern="100" spc="75"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𝑌</m:t>
                          </m:r>
                        </m:e>
                        <m:sub>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grow m:val="on"/>
                          <m:ctrlPr>
                            <a:rPr lang="zh-CN" altLang="zh-CN" sz="16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𝑛</m:t>
                          </m:r>
                        </m:sup>
                        <m:e>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16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sSub>
                        <m:sSubPr>
                          <m:ctrlPr>
                            <a:rPr lang="zh-CN" altLang="zh-CN" sz="16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𝑌</m:t>
                          </m:r>
                        </m:e>
                        <m:sub>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grow m:val="on"/>
                          <m:ctrlPr>
                            <a:rPr lang="zh-CN" altLang="zh-CN" sz="16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𝑚</m:t>
                          </m:r>
                        </m:sup>
                        <m:e>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16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𝛾</m:t>
                          </m:r>
                        </m:e>
                        <m:sub>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𝑗</m:t>
                          </m:r>
                        </m:sub>
                      </m:sSub>
                      <m:sSub>
                        <m:sSubPr>
                          <m:ctrlPr>
                            <a:rPr lang="zh-CN" altLang="zh-CN" sz="1600" i="1" kern="100" spc="75">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𝑋</m:t>
                          </m:r>
                        </m:e>
                        <m:sub>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𝑗</m:t>
                          </m:r>
                        </m:sub>
                      </m:sSub>
                    </m:oMath>
                  </m:oMathPara>
                </a14:m>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000" dirty="0"/>
                  <a:t> </a:t>
                </a:r>
              </a:p>
              <a:p>
                <a:endParaRPr lang="zh-CN" altLang="en-US" dirty="0"/>
              </a:p>
            </p:txBody>
          </p:sp>
        </mc:Choice>
        <mc:Fallback xmlns="">
          <p:sp>
            <p:nvSpPr>
              <p:cNvPr id="2" name="文本框 1">
                <a:extLst>
                  <a:ext uri="{FF2B5EF4-FFF2-40B4-BE49-F238E27FC236}">
                    <a16:creationId xmlns:a16="http://schemas.microsoft.com/office/drawing/2014/main" id="{6013F271-E2F4-741E-6033-A0C3BBB5356E}"/>
                  </a:ext>
                </a:extLst>
              </p:cNvPr>
              <p:cNvSpPr txBox="1">
                <a:spLocks noRot="1" noChangeAspect="1" noMove="1" noResize="1" noEditPoints="1" noAdjustHandles="1" noChangeArrowheads="1" noChangeShapeType="1" noTextEdit="1"/>
              </p:cNvSpPr>
              <p:nvPr/>
            </p:nvSpPr>
            <p:spPr>
              <a:xfrm>
                <a:off x="408953" y="755559"/>
                <a:ext cx="8116282" cy="1992725"/>
              </a:xfrm>
              <a:prstGeom prst="rect">
                <a:avLst/>
              </a:prstGeom>
              <a:blipFill>
                <a:blip r:embed="rId2"/>
                <a:stretch>
                  <a:fillRect l="-75" t="-1835"/>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7BB7C6B-B56F-E571-E083-FC67CCCE785A}"/>
              </a:ext>
            </a:extLst>
          </p:cNvPr>
          <p:cNvPicPr>
            <a:picLocks noChangeAspect="1"/>
          </p:cNvPicPr>
          <p:nvPr/>
        </p:nvPicPr>
        <p:blipFill>
          <a:blip r:embed="rId3"/>
          <a:stretch>
            <a:fillRect/>
          </a:stretch>
        </p:blipFill>
        <p:spPr>
          <a:xfrm>
            <a:off x="865954" y="2546790"/>
            <a:ext cx="6702142" cy="2034284"/>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FD42966-6258-BBE6-9A3D-41967E6A779A}"/>
                  </a:ext>
                </a:extLst>
              </p:cNvPr>
              <p:cNvSpPr txBox="1"/>
              <p:nvPr/>
            </p:nvSpPr>
            <p:spPr>
              <a:xfrm>
                <a:off x="722678" y="2204827"/>
                <a:ext cx="7488832" cy="607410"/>
              </a:xfrm>
              <a:prstGeom prst="rect">
                <a:avLst/>
              </a:prstGeom>
              <a:noFill/>
            </p:spPr>
            <p:txBody>
              <a:bodyPr wrap="square" rtlCol="0">
                <a:spAutoFit/>
              </a:bodyPr>
              <a:lstStyle/>
              <a:p>
                <a14:m>
                  <m:oMath xmlns:m="http://schemas.openxmlformats.org/officeDocument/2006/math">
                    <m:sSub>
                      <m:sSubPr>
                        <m:ctrlPr>
                          <a:rPr lang="zh-CN" altLang="zh-CN" sz="1400" i="1" spc="75" smtClean="0">
                            <a:solidFill>
                              <a:srgbClr val="000000"/>
                            </a:solidFill>
                            <a:effectLst/>
                            <a:latin typeface="Cambria Math" panose="02040503050406030204" pitchFamily="18" charset="0"/>
                            <a:ea typeface="Cambria Math" panose="02040503050406030204" pitchFamily="18" charset="0"/>
                          </a:rPr>
                        </m:ctrlPr>
                      </m:sSubPr>
                      <m:e>
                        <m:r>
                          <a:rPr lang="en-US" altLang="zh-CN" sz="1400" i="1"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𝑌</m:t>
                        </m:r>
                      </m:e>
                      <m:sub>
                        <m:r>
                          <a:rPr lang="en-US" altLang="zh-CN" sz="1400" i="1"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i="1"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spc="75">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r>
                      <a:rPr lang="zh-CN" altLang="en-US" sz="1400" i="1" spc="75">
                        <a:solidFill>
                          <a:srgbClr val="000000"/>
                        </a:solidFill>
                        <a:latin typeface="Cambria Math" panose="02040503050406030204" pitchFamily="18" charset="0"/>
                        <a:ea typeface="等线" panose="02010600030101010101" pitchFamily="2" charset="-122"/>
                        <a:cs typeface="Times New Roman" panose="02020603050405020304" pitchFamily="18" charset="0"/>
                      </a:rPr>
                      <m:t>表示</m:t>
                    </m:r>
                  </m:oMath>
                </a14:m>
                <a:r>
                  <a:rPr lang="zh-CN" altLang="en-US" sz="1400" dirty="0"/>
                  <a:t>作者在</a:t>
                </a:r>
                <a:r>
                  <a:rPr lang="en-US" altLang="zh-CN" sz="1400" dirty="0"/>
                  <a:t>t</a:t>
                </a:r>
                <a:r>
                  <a:rPr lang="zh-CN" altLang="en-US" sz="1400" dirty="0"/>
                  <a:t>时间点之前发布的帖子数，</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𝑋</m:t>
                        </m:r>
                      </m:e>
                      <m:sub>
                        <m:r>
                          <a:rPr lang="en-US" altLang="zh-CN" sz="1400" i="1">
                            <a:latin typeface="Cambria Math" panose="02040503050406030204" pitchFamily="18" charset="0"/>
                          </a:rPr>
                          <m:t>𝑡</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r>
                      <a:rPr lang="zh-CN" altLang="en-US" sz="1400" i="1">
                        <a:latin typeface="Cambria Math" panose="02040503050406030204" pitchFamily="18" charset="0"/>
                      </a:rPr>
                      <m:t>表示</m:t>
                    </m:r>
                  </m:oMath>
                </a14:m>
                <a:r>
                  <a:rPr lang="zh-CN" altLang="en-US" sz="1400" dirty="0"/>
                  <a:t>目标子模块</a:t>
                </a:r>
                <a:r>
                  <a:rPr lang="en-US" altLang="zh-CN" sz="1400" dirty="0"/>
                  <a:t>t</a:t>
                </a:r>
                <a:r>
                  <a:rPr lang="zh-CN" altLang="en-US" sz="1400" dirty="0"/>
                  <a:t>时间点之前发布的帖子数</a:t>
                </a:r>
                <a:endParaRPr lang="zh-CN" altLang="zh-CN" sz="1400" dirty="0"/>
              </a:p>
              <a:p>
                <a:endParaRPr lang="zh-CN" altLang="en-US" dirty="0"/>
              </a:p>
            </p:txBody>
          </p:sp>
        </mc:Choice>
        <mc:Fallback xmlns="">
          <p:sp>
            <p:nvSpPr>
              <p:cNvPr id="5" name="文本框 4">
                <a:extLst>
                  <a:ext uri="{FF2B5EF4-FFF2-40B4-BE49-F238E27FC236}">
                    <a16:creationId xmlns:a16="http://schemas.microsoft.com/office/drawing/2014/main" id="{3FD42966-6258-BBE6-9A3D-41967E6A779A}"/>
                  </a:ext>
                </a:extLst>
              </p:cNvPr>
              <p:cNvSpPr txBox="1">
                <a:spLocks noRot="1" noChangeAspect="1" noMove="1" noResize="1" noEditPoints="1" noAdjustHandles="1" noChangeArrowheads="1" noChangeShapeType="1" noTextEdit="1"/>
              </p:cNvSpPr>
              <p:nvPr/>
            </p:nvSpPr>
            <p:spPr>
              <a:xfrm>
                <a:off x="722678" y="2204827"/>
                <a:ext cx="7488832" cy="607410"/>
              </a:xfrm>
              <a:prstGeom prst="rect">
                <a:avLst/>
              </a:prstGeom>
              <a:blipFill>
                <a:blip r:embed="rId4"/>
                <a:stretch>
                  <a:fillRect t="-303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A6F311FC-B417-5456-D3A6-5455C86ACCC8}"/>
              </a:ext>
            </a:extLst>
          </p:cNvPr>
          <p:cNvSpPr txBox="1"/>
          <p:nvPr/>
        </p:nvSpPr>
        <p:spPr>
          <a:xfrm>
            <a:off x="86469" y="4581074"/>
            <a:ext cx="8878019" cy="523220"/>
          </a:xfrm>
          <a:prstGeom prst="rect">
            <a:avLst/>
          </a:prstGeom>
          <a:noFill/>
        </p:spPr>
        <p:txBody>
          <a:bodyPr wrap="square" rtlCol="0">
            <a:spAutoFit/>
          </a:bodyPr>
          <a:lstStyle/>
          <a:p>
            <a:r>
              <a:rPr lang="zh-CN" altLang="en-US" sz="1400" dirty="0">
                <a:solidFill>
                  <a:srgbClr val="000000"/>
                </a:solidFill>
                <a:latin typeface="宋体" panose="02010600030101010101" pitchFamily="2" charset="-122"/>
                <a:ea typeface="宋体" panose="02010600030101010101" pitchFamily="2" charset="-122"/>
              </a:rPr>
              <a:t>结论：</a:t>
            </a:r>
            <a:r>
              <a:rPr lang="en-US" altLang="zh-CN" sz="1400" b="0" i="0" dirty="0">
                <a:solidFill>
                  <a:srgbClr val="000000"/>
                </a:solidFill>
                <a:effectLst/>
                <a:latin typeface="宋体" panose="02010600030101010101" pitchFamily="2" charset="-122"/>
                <a:ea typeface="宋体" panose="02010600030101010101" pitchFamily="2" charset="-122"/>
              </a:rPr>
              <a:t>reddit</a:t>
            </a:r>
            <a:r>
              <a:rPr lang="zh-CN" altLang="en-US" sz="1400" b="0" i="0" dirty="0">
                <a:solidFill>
                  <a:srgbClr val="000000"/>
                </a:solidFill>
                <a:effectLst/>
                <a:latin typeface="宋体" panose="02010600030101010101" pitchFamily="2" charset="-122"/>
                <a:ea typeface="宋体" panose="02010600030101010101" pitchFamily="2" charset="-122"/>
              </a:rPr>
              <a:t>的语言规范是相当稳定的，用户在参与时调整到这些规范。因此，由于隔离措施无法真正限制用户参与，其处理社区内内容问题的能力可能有限。</a:t>
            </a:r>
            <a:endParaRPr lang="zh-CN" altLang="en-US" sz="1400" dirty="0"/>
          </a:p>
        </p:txBody>
      </p:sp>
    </p:spTree>
    <p:extLst>
      <p:ext uri="{BB962C8B-B14F-4D97-AF65-F5344CB8AC3E}">
        <p14:creationId xmlns:p14="http://schemas.microsoft.com/office/powerpoint/2010/main" val="2297843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616851" y="2676794"/>
            <a:ext cx="1425390" cy="984565"/>
          </a:xfrm>
          <a:prstGeom prst="rect">
            <a:avLst/>
          </a:prstGeom>
        </p:spPr>
        <p:txBody>
          <a:bodyPr wrap="none">
            <a:spAutoFit/>
          </a:bodyPr>
          <a:lstStyle/>
          <a:p>
            <a:pPr>
              <a:lnSpc>
                <a:spcPct val="150000"/>
              </a:lnSpc>
            </a:pPr>
            <a:r>
              <a:rPr lang="zh-CN" altLang="en-US" sz="1000" dirty="0">
                <a:ln w="6350">
                  <a:noFill/>
                </a:ln>
                <a:solidFill>
                  <a:schemeClr val="bg1">
                    <a:lumMod val="50000"/>
                  </a:schemeClr>
                </a:solidFill>
                <a:latin typeface="Impact" pitchFamily="34" charset="0"/>
                <a:ea typeface="微软雅黑" pitchFamily="34" charset="-122"/>
              </a:rPr>
              <a:t>内容审核</a:t>
            </a:r>
          </a:p>
          <a:p>
            <a:pPr>
              <a:lnSpc>
                <a:spcPct val="150000"/>
              </a:lnSpc>
            </a:pPr>
            <a:r>
              <a:rPr lang="en-US" altLang="zh-CN" sz="1000" dirty="0">
                <a:ln w="6350">
                  <a:noFill/>
                </a:ln>
                <a:solidFill>
                  <a:schemeClr val="bg1">
                    <a:lumMod val="50000"/>
                  </a:schemeClr>
                </a:solidFill>
                <a:latin typeface="Impact" pitchFamily="34" charset="0"/>
                <a:ea typeface="微软雅黑" pitchFamily="34" charset="-122"/>
              </a:rPr>
              <a:t>Reddit</a:t>
            </a:r>
            <a:r>
              <a:rPr lang="zh-CN" altLang="en-US" sz="1000" dirty="0">
                <a:ln w="6350">
                  <a:noFill/>
                </a:ln>
                <a:solidFill>
                  <a:schemeClr val="bg1">
                    <a:lumMod val="50000"/>
                  </a:schemeClr>
                </a:solidFill>
                <a:latin typeface="Impact" pitchFamily="34" charset="0"/>
                <a:ea typeface="微软雅黑" pitchFamily="34" charset="-122"/>
              </a:rPr>
              <a:t>上内容审核机制</a:t>
            </a:r>
          </a:p>
          <a:p>
            <a:pPr>
              <a:lnSpc>
                <a:spcPct val="150000"/>
              </a:lnSpc>
            </a:pPr>
            <a:r>
              <a:rPr lang="en-US" altLang="zh-CN" sz="1000" dirty="0">
                <a:ln w="6350">
                  <a:noFill/>
                </a:ln>
                <a:solidFill>
                  <a:schemeClr val="bg1">
                    <a:lumMod val="50000"/>
                  </a:schemeClr>
                </a:solidFill>
                <a:latin typeface="Impact" pitchFamily="34" charset="0"/>
                <a:ea typeface="微软雅黑" pitchFamily="34" charset="-122"/>
              </a:rPr>
              <a:t>r/The Donald</a:t>
            </a:r>
          </a:p>
          <a:p>
            <a:pPr>
              <a:lnSpc>
                <a:spcPct val="150000"/>
              </a:lnSpc>
            </a:pPr>
            <a:r>
              <a:rPr lang="en-US" altLang="zh-CN" sz="1000" dirty="0">
                <a:ln w="6350">
                  <a:noFill/>
                </a:ln>
                <a:solidFill>
                  <a:schemeClr val="bg1">
                    <a:lumMod val="50000"/>
                  </a:schemeClr>
                </a:solidFill>
                <a:latin typeface="Impact" pitchFamily="34" charset="0"/>
                <a:ea typeface="微软雅黑" pitchFamily="34" charset="-122"/>
              </a:rPr>
              <a:t>r/</a:t>
            </a:r>
            <a:r>
              <a:rPr lang="en-US" altLang="zh-CN" sz="1000" dirty="0" err="1">
                <a:ln w="6350">
                  <a:noFill/>
                </a:ln>
                <a:solidFill>
                  <a:schemeClr val="bg1">
                    <a:lumMod val="50000"/>
                  </a:schemeClr>
                </a:solidFill>
                <a:latin typeface="Impact" pitchFamily="34" charset="0"/>
                <a:ea typeface="微软雅黑" pitchFamily="34" charset="-122"/>
              </a:rPr>
              <a:t>ChapoTrapHouse</a:t>
            </a:r>
            <a:endParaRPr lang="zh-CN" altLang="en-US" sz="1000" dirty="0">
              <a:ln w="6350">
                <a:noFill/>
              </a:ln>
              <a:solidFill>
                <a:schemeClr val="bg1">
                  <a:lumMod val="50000"/>
                </a:schemeClr>
              </a:solidFill>
              <a:latin typeface="Impact" pitchFamily="34" charset="0"/>
              <a:ea typeface="微软雅黑" pitchFamily="34" charset="-122"/>
            </a:endParaRPr>
          </a:p>
        </p:txBody>
      </p:sp>
      <p:sp>
        <p:nvSpPr>
          <p:cNvPr id="39" name="矩形 38"/>
          <p:cNvSpPr/>
          <p:nvPr/>
        </p:nvSpPr>
        <p:spPr>
          <a:xfrm>
            <a:off x="5364088" y="2070506"/>
            <a:ext cx="2520280" cy="400110"/>
          </a:xfrm>
          <a:prstGeom prst="rect">
            <a:avLst/>
          </a:prstGeom>
        </p:spPr>
        <p:txBody>
          <a:bodyPr wrap="square">
            <a:spAutoFit/>
          </a:bodyPr>
          <a:lstStyle/>
          <a:p>
            <a:r>
              <a:rPr lang="en-US" altLang="zh-CN" sz="2000" b="1" dirty="0">
                <a:ln w="6350">
                  <a:noFill/>
                </a:ln>
                <a:solidFill>
                  <a:schemeClr val="tx1">
                    <a:lumMod val="50000"/>
                    <a:lumOff val="50000"/>
                  </a:schemeClr>
                </a:solidFill>
                <a:latin typeface="Impact" pitchFamily="34" charset="0"/>
                <a:ea typeface="微软雅黑" pitchFamily="34" charset="-122"/>
              </a:rPr>
              <a:t>Background</a:t>
            </a:r>
            <a:endParaRPr lang="zh-CN" altLang="en-US" sz="2000" b="1" dirty="0">
              <a:ln w="6350">
                <a:noFill/>
              </a:ln>
              <a:solidFill>
                <a:schemeClr val="tx1">
                  <a:lumMod val="50000"/>
                  <a:lumOff val="50000"/>
                </a:schemeClr>
              </a:solidFill>
              <a:latin typeface="Impact" pitchFamily="34" charset="0"/>
              <a:ea typeface="微软雅黑" pitchFamily="34" charset="-122"/>
            </a:endParaRP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01</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383712" cy="295209"/>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局限性和未来工作</a:t>
            </a:r>
          </a:p>
        </p:txBody>
      </p:sp>
      <p:sp>
        <p:nvSpPr>
          <p:cNvPr id="39" name="矩形 38"/>
          <p:cNvSpPr/>
          <p:nvPr/>
        </p:nvSpPr>
        <p:spPr>
          <a:xfrm>
            <a:off x="5364088" y="2070506"/>
            <a:ext cx="2736304"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讨论</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05</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9"/>
          <p:cNvSpPr>
            <a:spLocks noChangeArrowheads="1"/>
          </p:cNvSpPr>
          <p:nvPr/>
        </p:nvSpPr>
        <p:spPr bwMode="auto">
          <a:xfrm>
            <a:off x="416159" y="278281"/>
            <a:ext cx="41558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Limitations and Future Work</a:t>
            </a:r>
          </a:p>
        </p:txBody>
      </p:sp>
      <p:grpSp>
        <p:nvGrpSpPr>
          <p:cNvPr id="27" name="组合 26"/>
          <p:cNvGrpSpPr/>
          <p:nvPr/>
        </p:nvGrpSpPr>
        <p:grpSpPr>
          <a:xfrm>
            <a:off x="416158" y="699542"/>
            <a:ext cx="899592" cy="56017"/>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96C8492F-3841-0722-7438-838226D63BB5}"/>
              </a:ext>
            </a:extLst>
          </p:cNvPr>
          <p:cNvSpPr txBox="1"/>
          <p:nvPr/>
        </p:nvSpPr>
        <p:spPr>
          <a:xfrm>
            <a:off x="416158" y="987574"/>
            <a:ext cx="8311684" cy="4062651"/>
          </a:xfrm>
          <a:prstGeom prst="rect">
            <a:avLst/>
          </a:prstGeom>
          <a:noFill/>
        </p:spPr>
        <p:txBody>
          <a:bodyPr wrap="square" rtlCol="0">
            <a:spAutoFit/>
          </a:bodyPr>
          <a:lstStyle/>
          <a:p>
            <a:r>
              <a:rPr lang="zh-CN" altLang="en-US" sz="1600" dirty="0"/>
              <a:t>局限性：</a:t>
            </a:r>
            <a:endParaRPr lang="en-US" altLang="zh-CN" sz="1600" dirty="0"/>
          </a:p>
          <a:p>
            <a:r>
              <a:rPr lang="zh-CN" altLang="en-US" sz="1600" dirty="0"/>
              <a:t>（</a:t>
            </a:r>
            <a:r>
              <a:rPr lang="en-US" altLang="zh-CN" sz="1600" dirty="0"/>
              <a:t>1</a:t>
            </a:r>
            <a:r>
              <a:rPr lang="zh-CN" altLang="en-US" sz="1600" dirty="0"/>
              <a:t>）本文使用</a:t>
            </a:r>
            <a:r>
              <a:rPr lang="en-US" altLang="zh-CN" sz="1600" dirty="0"/>
              <a:t>Perspective API</a:t>
            </a:r>
            <a:r>
              <a:rPr lang="zh-CN" altLang="en-US" sz="1600" dirty="0"/>
              <a:t>评估文本毒性，但其对于毒性的定义过于宽泛，没有考虑特定社区下文本可能存在的差异。</a:t>
            </a:r>
            <a:endParaRPr lang="en-US" altLang="zh-CN" sz="1600" dirty="0"/>
          </a:p>
          <a:p>
            <a:r>
              <a:rPr lang="zh-CN" altLang="en-US" sz="1600" dirty="0"/>
              <a:t>（</a:t>
            </a:r>
            <a:r>
              <a:rPr lang="en-US" altLang="zh-CN" sz="1600" dirty="0"/>
              <a:t>2</a:t>
            </a:r>
            <a:r>
              <a:rPr lang="zh-CN" altLang="en-US" sz="1600" dirty="0"/>
              <a:t>）本文使用的</a:t>
            </a:r>
            <a:r>
              <a:rPr lang="en-US" altLang="zh-CN" sz="1600" dirty="0" err="1"/>
              <a:t>ditilldert</a:t>
            </a:r>
            <a:r>
              <a:rPr lang="zh-CN" altLang="en-US" sz="1600" dirty="0"/>
              <a:t>分类器是在一个人工注释标签的</a:t>
            </a:r>
            <a:r>
              <a:rPr lang="en-US" altLang="zh-CN" sz="1600" dirty="0"/>
              <a:t>2000</a:t>
            </a:r>
            <a:r>
              <a:rPr lang="zh-CN" altLang="en-US" sz="1600" dirty="0"/>
              <a:t>个样本上训练的，这些样本没有完全涵盖</a:t>
            </a:r>
            <a:r>
              <a:rPr lang="en-US" altLang="zh-CN" sz="1600" dirty="0"/>
              <a:t>Reddit</a:t>
            </a:r>
            <a:r>
              <a:rPr lang="zh-CN" altLang="en-US" sz="1600" dirty="0"/>
              <a:t>上用户的道德基础。</a:t>
            </a:r>
            <a:endParaRPr lang="en-US" altLang="zh-CN" sz="1600" dirty="0"/>
          </a:p>
          <a:p>
            <a:r>
              <a:rPr lang="zh-CN" altLang="en-US" sz="1600" dirty="0"/>
              <a:t>（</a:t>
            </a:r>
            <a:r>
              <a:rPr lang="en-US" altLang="zh-CN" sz="1600" dirty="0"/>
              <a:t>3</a:t>
            </a:r>
            <a:r>
              <a:rPr lang="zh-CN" altLang="en-US" sz="1600" dirty="0"/>
              <a:t>）本文主要通过比较</a:t>
            </a:r>
            <a:r>
              <a:rPr lang="en-US" altLang="zh-CN" sz="1600" dirty="0"/>
              <a:t>The Donald </a:t>
            </a:r>
            <a:r>
              <a:rPr lang="zh-CN" altLang="en-US" sz="1600" dirty="0"/>
              <a:t>和</a:t>
            </a:r>
            <a:r>
              <a:rPr lang="en-US" altLang="zh-CN" sz="1600" dirty="0" err="1"/>
              <a:t>ChapoTrapHouse</a:t>
            </a:r>
            <a:r>
              <a:rPr lang="zh-CN" altLang="en-US" sz="1600" dirty="0"/>
              <a:t>两种截然不同的政治板块，这两个板块隔离前都拥有比较大的关注度，本文虽然发现隔离对两者的影响差距不大，但对其他小版块或者是围绕其他有争议性主题（非政治话题，例如饮食失调等）的小版块分析可能会的到更为一般的结果。</a:t>
            </a:r>
            <a:endParaRPr lang="en-US" altLang="zh-CN" sz="1600" dirty="0"/>
          </a:p>
          <a:p>
            <a:endParaRPr lang="en-US" altLang="zh-CN" sz="1600" dirty="0"/>
          </a:p>
          <a:p>
            <a:r>
              <a:rPr lang="zh-CN" altLang="en-US" sz="1600" dirty="0"/>
              <a:t>未来工作：</a:t>
            </a:r>
            <a:endParaRPr lang="en-US" altLang="zh-CN" sz="1600" dirty="0"/>
          </a:p>
          <a:p>
            <a:r>
              <a:rPr lang="zh-CN" altLang="en-US" sz="1600" dirty="0"/>
              <a:t>从经历了隔离的子版块角度探讨隔离的影响，历史数据显示被隔离子版块很少能够被解除隔离，本文所关注的两个隔离板块在</a:t>
            </a:r>
            <a:r>
              <a:rPr lang="en-US" altLang="zh-CN" sz="1600" dirty="0"/>
              <a:t>2020</a:t>
            </a:r>
            <a:r>
              <a:rPr lang="zh-CN" altLang="en-US" sz="1600" dirty="0"/>
              <a:t>年</a:t>
            </a:r>
            <a:r>
              <a:rPr lang="en-US" altLang="zh-CN" sz="1600" dirty="0"/>
              <a:t>6</a:t>
            </a:r>
            <a:r>
              <a:rPr lang="zh-CN" altLang="en-US" sz="1600" dirty="0"/>
              <a:t>月也被静止访问，因此隔离也可能会被视作影响小版块生存的一种威胁，因此隔离是否能够推动小版块积极加强自我管制，改变板块内部用户行为可以作为未来研究方向。</a:t>
            </a:r>
            <a:endParaRPr lang="en-US" altLang="zh-CN" sz="1600" dirty="0"/>
          </a:p>
          <a:p>
            <a:endParaRPr lang="zh-CN" altLang="en-US"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475656" y="2088545"/>
            <a:ext cx="6192688" cy="707886"/>
          </a:xfrm>
          <a:prstGeom prst="rect">
            <a:avLst/>
          </a:prstGeom>
          <a:noFill/>
        </p:spPr>
        <p:txBody>
          <a:bodyPr wrap="square" rtlCol="0">
            <a:spAutoFit/>
          </a:bodyPr>
          <a:lstStyle/>
          <a:p>
            <a:pPr algn="ctr"/>
            <a:r>
              <a:rPr lang="zh-CN" altLang="en-US" sz="4000" dirty="0">
                <a:ln w="6350">
                  <a:noFill/>
                </a:ln>
                <a:solidFill>
                  <a:schemeClr val="bg1">
                    <a:lumMod val="50000"/>
                  </a:schemeClr>
                </a:solidFill>
                <a:latin typeface="微软雅黑" pitchFamily="34" charset="-122"/>
                <a:ea typeface="微软雅黑" pitchFamily="34" charset="-122"/>
              </a:rPr>
              <a:t>谢谢观看</a:t>
            </a:r>
          </a:p>
        </p:txBody>
      </p:sp>
      <p:sp>
        <p:nvSpPr>
          <p:cNvPr id="23" name="圆角矩形 22"/>
          <p:cNvSpPr/>
          <p:nvPr/>
        </p:nvSpPr>
        <p:spPr>
          <a:xfrm>
            <a:off x="2286000" y="3154938"/>
            <a:ext cx="4573568"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000" dirty="0">
                <a:solidFill>
                  <a:schemeClr val="bg1">
                    <a:lumMod val="50000"/>
                  </a:schemeClr>
                </a:solidFill>
              </a:rPr>
              <a:t>TAHNK YOU FOR WATCHING</a:t>
            </a:r>
            <a:endParaRPr lang="zh-CN" altLang="en-US" sz="1000" dirty="0">
              <a:solidFill>
                <a:schemeClr val="bg1">
                  <a:lumMod val="50000"/>
                </a:schemeClr>
              </a:solidFill>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9"/>
          <p:cNvSpPr>
            <a:spLocks noChangeArrowheads="1"/>
          </p:cNvSpPr>
          <p:nvPr/>
        </p:nvSpPr>
        <p:spPr bwMode="auto">
          <a:xfrm>
            <a:off x="416159" y="278281"/>
            <a:ext cx="65321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Content Moderation</a:t>
            </a:r>
          </a:p>
        </p:txBody>
      </p:sp>
      <p:grpSp>
        <p:nvGrpSpPr>
          <p:cNvPr id="30" name="组合 29"/>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F48BCF1F-49E6-F152-3835-CFF4BD37E110}"/>
              </a:ext>
            </a:extLst>
          </p:cNvPr>
          <p:cNvSpPr txBox="1"/>
          <p:nvPr/>
        </p:nvSpPr>
        <p:spPr>
          <a:xfrm>
            <a:off x="416158" y="1563638"/>
            <a:ext cx="8311684" cy="1754326"/>
          </a:xfrm>
          <a:prstGeom prst="rect">
            <a:avLst/>
          </a:prstGeom>
          <a:noFill/>
        </p:spPr>
        <p:txBody>
          <a:bodyPr wrap="square" rtlCol="0">
            <a:spAutoFit/>
          </a:bodyPr>
          <a:lstStyle/>
          <a:p>
            <a:pPr algn="just"/>
            <a:r>
              <a:rPr lang="zh-CN" altLang="en-US" b="0" i="0" dirty="0">
                <a:solidFill>
                  <a:srgbClr val="000000"/>
                </a:solidFill>
                <a:effectLst/>
                <a:latin typeface="宋体" panose="02010600030101010101" pitchFamily="2" charset="-122"/>
                <a:ea typeface="宋体" panose="02010600030101010101" pitchFamily="2" charset="-122"/>
              </a:rPr>
              <a:t>内容审核被认为对于维持在线社区的健康、关注社区中受欢迎或不受欢迎的行为以及确定如何对待反社会行为至关重要</a:t>
            </a:r>
            <a:r>
              <a:rPr lang="en-US" altLang="zh-CN" b="0" i="0" dirty="0">
                <a:solidFill>
                  <a:srgbClr val="000000"/>
                </a:solidFill>
                <a:effectLst/>
                <a:latin typeface="宋体" panose="02010600030101010101" pitchFamily="2" charset="-122"/>
                <a:ea typeface="宋体" panose="02010600030101010101" pitchFamily="2" charset="-122"/>
              </a:rPr>
              <a:t>(Gillespie 2018)</a:t>
            </a:r>
            <a:r>
              <a:rPr lang="zh-CN" altLang="en-US" b="0" i="0" dirty="0">
                <a:solidFill>
                  <a:srgbClr val="000000"/>
                </a:solidFill>
                <a:effectLst/>
                <a:latin typeface="宋体" panose="02010600030101010101" pitchFamily="2" charset="-122"/>
                <a:ea typeface="宋体" panose="02010600030101010101" pitchFamily="2" charset="-122"/>
              </a:rPr>
              <a:t>。然而，监管大型社交媒体网站上的内容从根本上来说是一个具有挑战性的问题，因为平台必须权衡开放互动原则与大规模监管之间的矛盾。探索适度的内容审核管制措施成为人们更感兴趣的研究方向。</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416159" y="278281"/>
            <a:ext cx="6172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bg1">
                    <a:lumMod val="50000"/>
                  </a:schemeClr>
                </a:solidFill>
                <a:latin typeface="微软雅黑" pitchFamily="34" charset="-122"/>
                <a:ea typeface="微软雅黑" pitchFamily="34" charset="-122"/>
              </a:rPr>
              <a:t>Community-Level Content Moderation on Reddit</a:t>
            </a:r>
            <a:endParaRPr lang="en-US" altLang="zh-CN" sz="2000" dirty="0">
              <a:solidFill>
                <a:schemeClr val="accent1"/>
              </a:solidFill>
              <a:latin typeface="微软雅黑" pitchFamily="34" charset="-122"/>
              <a:ea typeface="微软雅黑" pitchFamily="34" charset="-122"/>
            </a:endParaRPr>
          </a:p>
        </p:txBody>
      </p:sp>
      <p:grpSp>
        <p:nvGrpSpPr>
          <p:cNvPr id="36" name="组合 35"/>
          <p:cNvGrpSpPr/>
          <p:nvPr/>
        </p:nvGrpSpPr>
        <p:grpSpPr>
          <a:xfrm>
            <a:off x="416158" y="699542"/>
            <a:ext cx="899592" cy="56017"/>
            <a:chOff x="0" y="2842590"/>
            <a:chExt cx="7054752" cy="89199"/>
          </a:xfrm>
        </p:grpSpPr>
        <p:sp>
          <p:nvSpPr>
            <p:cNvPr id="37" name="矩形 3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C4AE8174-45FE-D8CA-C253-4D34F0DA110B}"/>
              </a:ext>
            </a:extLst>
          </p:cNvPr>
          <p:cNvSpPr txBox="1"/>
          <p:nvPr/>
        </p:nvSpPr>
        <p:spPr>
          <a:xfrm>
            <a:off x="323528" y="843558"/>
            <a:ext cx="8260298" cy="4278094"/>
          </a:xfrm>
          <a:prstGeom prst="rect">
            <a:avLst/>
          </a:prstGeom>
          <a:noFill/>
        </p:spPr>
        <p:txBody>
          <a:bodyPr wrap="square" rtlCol="0">
            <a:spAutoFit/>
          </a:bodyPr>
          <a:lstStyle/>
          <a:p>
            <a:r>
              <a:rPr lang="en-US" altLang="zh-CN" sz="1600" b="0" i="0" dirty="0">
                <a:solidFill>
                  <a:srgbClr val="000000"/>
                </a:solidFill>
                <a:effectLst/>
                <a:latin typeface="宋体" panose="02010600030101010101" pitchFamily="2" charset="-122"/>
                <a:ea typeface="宋体" panose="02010600030101010101" pitchFamily="2" charset="-122"/>
              </a:rPr>
              <a:t>    Reddit</a:t>
            </a:r>
            <a:r>
              <a:rPr lang="zh-CN" altLang="en-US" sz="1600" b="0" i="0" dirty="0">
                <a:solidFill>
                  <a:srgbClr val="000000"/>
                </a:solidFill>
                <a:effectLst/>
                <a:latin typeface="宋体" panose="02010600030101010101" pitchFamily="2" charset="-122"/>
                <a:ea typeface="宋体" panose="02010600030101010101" pitchFamily="2" charset="-122"/>
              </a:rPr>
              <a:t>是一个很受欢迎的社交和讨论平台，用户可以基于自身兴趣参加不同的讨论板块（即</a:t>
            </a:r>
            <a:r>
              <a:rPr lang="en-US" altLang="zh-CN" sz="1600" b="0" i="0" dirty="0">
                <a:solidFill>
                  <a:srgbClr val="000000"/>
                </a:solidFill>
                <a:effectLst/>
                <a:latin typeface="宋体" panose="02010600030101010101" pitchFamily="2" charset="-122"/>
                <a:ea typeface="宋体" panose="02010600030101010101" pitchFamily="2" charset="-122"/>
              </a:rPr>
              <a:t>subreddits</a:t>
            </a:r>
            <a:r>
              <a:rPr lang="zh-CN" altLang="en-US" sz="1600" b="0" i="0" dirty="0">
                <a:solidFill>
                  <a:srgbClr val="000000"/>
                </a:solidFill>
                <a:effectLst/>
                <a:latin typeface="宋体" panose="02010600030101010101" pitchFamily="2" charset="-122"/>
                <a:ea typeface="宋体" panose="02010600030101010101" pitchFamily="2" charset="-122"/>
              </a:rPr>
              <a:t>）。</a:t>
            </a:r>
            <a:r>
              <a:rPr lang="en-US" altLang="zh-CN" sz="1600" b="0" i="0" dirty="0">
                <a:solidFill>
                  <a:srgbClr val="000000"/>
                </a:solidFill>
                <a:effectLst/>
                <a:latin typeface="宋体" panose="02010600030101010101" pitchFamily="2" charset="-122"/>
                <a:ea typeface="宋体" panose="02010600030101010101" pitchFamily="2" charset="-122"/>
              </a:rPr>
              <a:t>Reddit</a:t>
            </a:r>
            <a:r>
              <a:rPr lang="zh-CN" altLang="en-US" sz="1600" b="0" i="0" dirty="0">
                <a:solidFill>
                  <a:srgbClr val="000000"/>
                </a:solidFill>
                <a:effectLst/>
                <a:latin typeface="宋体" panose="02010600030101010101" pitchFamily="2" charset="-122"/>
                <a:ea typeface="宋体" panose="02010600030101010101" pitchFamily="2" charset="-122"/>
              </a:rPr>
              <a:t>强调言论自由和网络自由主义是该平台的核心原则</a:t>
            </a:r>
            <a:r>
              <a:rPr lang="en-US" altLang="zh-CN" sz="1600" b="0" i="0" dirty="0">
                <a:solidFill>
                  <a:srgbClr val="000000"/>
                </a:solidFill>
                <a:effectLst/>
                <a:latin typeface="宋体" panose="02010600030101010101" pitchFamily="2" charset="-122"/>
                <a:ea typeface="宋体" panose="02010600030101010101" pitchFamily="2" charset="-122"/>
              </a:rPr>
              <a:t>(Robertson 2015)</a:t>
            </a:r>
            <a:r>
              <a:rPr lang="zh-CN" altLang="en-US" sz="1600" b="0" i="0" dirty="0">
                <a:solidFill>
                  <a:srgbClr val="000000"/>
                </a:solidFill>
                <a:effectLst/>
                <a:latin typeface="宋体" panose="02010600030101010101" pitchFamily="2" charset="-122"/>
                <a:ea typeface="宋体" panose="02010600030101010101" pitchFamily="2" charset="-122"/>
              </a:rPr>
              <a:t>。因此，板块是由用户创建，并在</a:t>
            </a:r>
            <a:r>
              <a:rPr lang="en-US" altLang="zh-CN" sz="1600" b="0" i="0" dirty="0">
                <a:solidFill>
                  <a:srgbClr val="000000"/>
                </a:solidFill>
                <a:effectLst/>
                <a:latin typeface="宋体" panose="02010600030101010101" pitchFamily="2" charset="-122"/>
                <a:ea typeface="宋体" panose="02010600030101010101" pitchFamily="2" charset="-122"/>
              </a:rPr>
              <a:t>Reddit</a:t>
            </a:r>
            <a:r>
              <a:rPr lang="zh-CN" altLang="en-US" sz="1600" b="0" i="0" dirty="0">
                <a:solidFill>
                  <a:srgbClr val="000000"/>
                </a:solidFill>
                <a:effectLst/>
                <a:latin typeface="宋体" panose="02010600030101010101" pitchFamily="2" charset="-122"/>
                <a:ea typeface="宋体" panose="02010600030101010101" pitchFamily="2" charset="-122"/>
              </a:rPr>
              <a:t>管理部门的监管下运行的。为了防止不良言论或虚假消息的传播，</a:t>
            </a:r>
            <a:r>
              <a:rPr lang="en-US" altLang="zh-CN" sz="1600" b="0" i="0" dirty="0">
                <a:solidFill>
                  <a:srgbClr val="000000"/>
                </a:solidFill>
                <a:effectLst/>
                <a:latin typeface="宋体" panose="02010600030101010101" pitchFamily="2" charset="-122"/>
                <a:ea typeface="宋体" panose="02010600030101010101" pitchFamily="2" charset="-122"/>
              </a:rPr>
              <a:t>Reddit</a:t>
            </a:r>
            <a:r>
              <a:rPr lang="zh-CN" altLang="en-US" sz="1600" b="0" i="0" dirty="0">
                <a:solidFill>
                  <a:srgbClr val="000000"/>
                </a:solidFill>
                <a:effectLst/>
                <a:latin typeface="宋体" panose="02010600030101010101" pitchFamily="2" charset="-122"/>
                <a:ea typeface="宋体" panose="02010600030101010101" pitchFamily="2" charset="-122"/>
              </a:rPr>
              <a:t>还实施了社区层面的干预措施，比如禁止和隔离有大量不良内容的小版块。</a:t>
            </a:r>
            <a:r>
              <a:rPr lang="en-US" altLang="zh-CN" sz="1600" b="0" i="0" dirty="0">
                <a:solidFill>
                  <a:srgbClr val="000000"/>
                </a:solidFill>
                <a:effectLst/>
                <a:latin typeface="宋体" panose="02010600030101010101" pitchFamily="2" charset="-122"/>
                <a:ea typeface="宋体" panose="02010600030101010101" pitchFamily="2" charset="-122"/>
              </a:rPr>
              <a:t>Chandrasekharan</a:t>
            </a:r>
            <a:r>
              <a:rPr lang="zh-CN" altLang="en-US" sz="1600" b="0" i="0" dirty="0">
                <a:solidFill>
                  <a:srgbClr val="000000"/>
                </a:solidFill>
                <a:effectLst/>
                <a:latin typeface="宋体" panose="02010600030101010101" pitchFamily="2" charset="-122"/>
                <a:ea typeface="宋体" panose="02010600030101010101" pitchFamily="2" charset="-122"/>
              </a:rPr>
              <a:t>等人</a:t>
            </a:r>
            <a:r>
              <a:rPr lang="en-US" altLang="zh-CN" sz="1600" b="0" i="0" dirty="0">
                <a:solidFill>
                  <a:srgbClr val="000000"/>
                </a:solidFill>
                <a:effectLst/>
                <a:latin typeface="宋体" panose="02010600030101010101" pitchFamily="2" charset="-122"/>
                <a:ea typeface="宋体" panose="02010600030101010101" pitchFamily="2" charset="-122"/>
              </a:rPr>
              <a:t>(2017)</a:t>
            </a:r>
            <a:r>
              <a:rPr lang="zh-CN" altLang="en-US" sz="1600" b="0" i="0" dirty="0">
                <a:solidFill>
                  <a:srgbClr val="000000"/>
                </a:solidFill>
                <a:effectLst/>
                <a:latin typeface="宋体" panose="02010600030101010101" pitchFamily="2" charset="-122"/>
                <a:ea typeface="宋体" panose="02010600030101010101" pitchFamily="2" charset="-122"/>
              </a:rPr>
              <a:t>研究了</a:t>
            </a:r>
            <a:r>
              <a:rPr lang="en-US" altLang="zh-CN" sz="1600" b="0" i="0" dirty="0">
                <a:solidFill>
                  <a:srgbClr val="000000"/>
                </a:solidFill>
                <a:effectLst/>
                <a:latin typeface="宋体" panose="02010600030101010101" pitchFamily="2" charset="-122"/>
                <a:ea typeface="宋体" panose="02010600030101010101" pitchFamily="2" charset="-122"/>
              </a:rPr>
              <a:t>2015</a:t>
            </a:r>
            <a:r>
              <a:rPr lang="zh-CN" altLang="en-US" sz="1600" b="0" i="0" dirty="0">
                <a:solidFill>
                  <a:srgbClr val="000000"/>
                </a:solidFill>
                <a:effectLst/>
                <a:latin typeface="宋体" panose="02010600030101010101" pitchFamily="2" charset="-122"/>
                <a:ea typeface="宋体" panose="02010600030101010101" pitchFamily="2" charset="-122"/>
              </a:rPr>
              <a:t>年的一项干预措施，即删除</a:t>
            </a:r>
            <a:r>
              <a:rPr lang="en-US" altLang="zh-CN" sz="1600" b="0" i="0" dirty="0">
                <a:solidFill>
                  <a:srgbClr val="000000"/>
                </a:solidFill>
                <a:effectLst/>
                <a:latin typeface="宋体" panose="02010600030101010101" pitchFamily="2" charset="-122"/>
                <a:ea typeface="宋体" panose="02010600030101010101" pitchFamily="2" charset="-122"/>
              </a:rPr>
              <a:t>r/</a:t>
            </a:r>
            <a:r>
              <a:rPr lang="en-US" altLang="zh-CN" sz="1600" b="0" i="0" dirty="0" err="1">
                <a:solidFill>
                  <a:srgbClr val="000000"/>
                </a:solidFill>
                <a:effectLst/>
                <a:latin typeface="宋体" panose="02010600030101010101" pitchFamily="2" charset="-122"/>
                <a:ea typeface="宋体" panose="02010600030101010101" pitchFamily="2" charset="-122"/>
              </a:rPr>
              <a:t>fatpeoplehate</a:t>
            </a:r>
            <a:r>
              <a:rPr lang="zh-CN" altLang="en-US" sz="1600" b="0" i="0" dirty="0">
                <a:solidFill>
                  <a:srgbClr val="000000"/>
                </a:solidFill>
                <a:effectLst/>
                <a:latin typeface="宋体" panose="02010600030101010101" pitchFamily="2" charset="-122"/>
                <a:ea typeface="宋体" panose="02010600030101010101" pitchFamily="2" charset="-122"/>
              </a:rPr>
              <a:t>和</a:t>
            </a:r>
            <a:r>
              <a:rPr lang="en-US" altLang="zh-CN" sz="1600" b="0" i="0" dirty="0">
                <a:solidFill>
                  <a:srgbClr val="000000"/>
                </a:solidFill>
                <a:effectLst/>
                <a:latin typeface="宋体" panose="02010600030101010101" pitchFamily="2" charset="-122"/>
                <a:ea typeface="宋体" panose="02010600030101010101" pitchFamily="2" charset="-122"/>
              </a:rPr>
              <a:t>r/</a:t>
            </a:r>
            <a:r>
              <a:rPr lang="en-US" altLang="zh-CN" sz="1600" b="0" i="0" dirty="0" err="1">
                <a:solidFill>
                  <a:srgbClr val="000000"/>
                </a:solidFill>
                <a:effectLst/>
                <a:latin typeface="宋体" panose="02010600030101010101" pitchFamily="2" charset="-122"/>
                <a:ea typeface="宋体" panose="02010600030101010101" pitchFamily="2" charset="-122"/>
              </a:rPr>
              <a:t>CoonTown</a:t>
            </a:r>
            <a:r>
              <a:rPr lang="zh-CN" altLang="en-US" sz="1600" b="0" i="0" dirty="0">
                <a:solidFill>
                  <a:srgbClr val="000000"/>
                </a:solidFill>
                <a:effectLst/>
                <a:latin typeface="宋体" panose="02010600030101010101" pitchFamily="2" charset="-122"/>
                <a:ea typeface="宋体" panose="02010600030101010101" pitchFamily="2" charset="-122"/>
              </a:rPr>
              <a:t>，有证据表明这些禁令有效地限制了</a:t>
            </a:r>
            <a:r>
              <a:rPr lang="en-US" altLang="zh-CN" sz="1600" b="0" i="0" dirty="0">
                <a:solidFill>
                  <a:srgbClr val="000000"/>
                </a:solidFill>
                <a:effectLst/>
                <a:latin typeface="宋体" panose="02010600030101010101" pitchFamily="2" charset="-122"/>
                <a:ea typeface="宋体" panose="02010600030101010101" pitchFamily="2" charset="-122"/>
              </a:rPr>
              <a:t>Reddit</a:t>
            </a:r>
            <a:r>
              <a:rPr lang="zh-CN" altLang="en-US" sz="1600" b="0" i="0" dirty="0">
                <a:solidFill>
                  <a:srgbClr val="000000"/>
                </a:solidFill>
                <a:effectLst/>
                <a:latin typeface="宋体" panose="02010600030101010101" pitchFamily="2" charset="-122"/>
                <a:ea typeface="宋体" panose="02010600030101010101" pitchFamily="2" charset="-122"/>
              </a:rPr>
              <a:t>上的有争议性言论的传播。</a:t>
            </a:r>
            <a:endParaRPr lang="en-US" altLang="zh-CN" sz="1600" b="0" i="0" dirty="0">
              <a:solidFill>
                <a:srgbClr val="000000"/>
              </a:solidFill>
              <a:effectLst/>
              <a:latin typeface="宋体" panose="02010600030101010101" pitchFamily="2" charset="-122"/>
              <a:ea typeface="宋体" panose="02010600030101010101" pitchFamily="2" charset="-122"/>
            </a:endParaRPr>
          </a:p>
          <a:p>
            <a:r>
              <a:rPr lang="zh-CN" altLang="en-US" sz="1600" dirty="0">
                <a:solidFill>
                  <a:srgbClr val="000000"/>
                </a:solidFill>
                <a:latin typeface="宋体" panose="02010600030101010101" pitchFamily="2" charset="-122"/>
                <a:ea typeface="宋体" panose="02010600030101010101" pitchFamily="2" charset="-122"/>
              </a:rPr>
              <a:t>    但是隔离作为一种相对缓和的管制措施备受人们争议，因为隔离虽能在一定程度上抑制不良言论在</a:t>
            </a:r>
            <a:r>
              <a:rPr lang="en-US" altLang="zh-CN" sz="1600" dirty="0">
                <a:solidFill>
                  <a:srgbClr val="000000"/>
                </a:solidFill>
                <a:latin typeface="宋体" panose="02010600030101010101" pitchFamily="2" charset="-122"/>
                <a:ea typeface="宋体" panose="02010600030101010101" pitchFamily="2" charset="-122"/>
              </a:rPr>
              <a:t>Reddit</a:t>
            </a:r>
            <a:r>
              <a:rPr lang="zh-CN" altLang="en-US" sz="1600" dirty="0">
                <a:solidFill>
                  <a:srgbClr val="000000"/>
                </a:solidFill>
                <a:latin typeface="宋体" panose="02010600030101010101" pitchFamily="2" charset="-122"/>
                <a:ea typeface="宋体" panose="02010600030101010101" pitchFamily="2" charset="-122"/>
              </a:rPr>
              <a:t>平台上的可见性，但它并不能完全禁止用户访问子版块，也不影响板块用户粘性。还有人认为，如果不能禁止用户访问，对某一个板块施加设计摩擦可能会使其更加吸引眼球。</a:t>
            </a:r>
            <a:endParaRPr lang="en-US" altLang="zh-CN" sz="1600" dirty="0">
              <a:solidFill>
                <a:srgbClr val="000000"/>
              </a:solidFill>
              <a:latin typeface="宋体" panose="02010600030101010101" pitchFamily="2" charset="-122"/>
              <a:ea typeface="宋体" panose="02010600030101010101" pitchFamily="2" charset="-122"/>
            </a:endParaRPr>
          </a:p>
          <a:p>
            <a:r>
              <a:rPr lang="zh-CN" altLang="en-US" sz="1600" dirty="0">
                <a:solidFill>
                  <a:srgbClr val="000000"/>
                </a:solidFill>
                <a:latin typeface="宋体" panose="02010600030101010101" pitchFamily="2" charset="-122"/>
                <a:ea typeface="宋体" panose="02010600030101010101" pitchFamily="2" charset="-122"/>
              </a:rPr>
              <a:t>同时，隔离虽可以限制用户访问隔离子版块，但在一定程度上也会阻碍对此模块的监控，比如用户反馈问题。这样隔离可能导致被隔离板块与外界隔离</a:t>
            </a:r>
            <a:r>
              <a:rPr lang="en-US" altLang="zh-CN" sz="1600" dirty="0">
                <a:solidFill>
                  <a:srgbClr val="000000"/>
                </a:solidFill>
                <a:latin typeface="宋体" panose="02010600030101010101" pitchFamily="2" charset="-122"/>
                <a:ea typeface="宋体" panose="02010600030101010101" pitchFamily="2" charset="-122"/>
              </a:rPr>
              <a:t>,</a:t>
            </a:r>
            <a:r>
              <a:rPr lang="zh-CN" altLang="en-US" sz="1600" dirty="0">
                <a:solidFill>
                  <a:srgbClr val="000000"/>
                </a:solidFill>
                <a:latin typeface="宋体" panose="02010600030101010101" pitchFamily="2" charset="-122"/>
                <a:ea typeface="宋体" panose="02010600030101010101" pitchFamily="2" charset="-122"/>
              </a:rPr>
              <a:t>从而导致其内部的言论更加极化，对于政治板块由是如此。</a:t>
            </a:r>
            <a:endParaRPr lang="en-US" altLang="zh-CN" sz="1600" dirty="0">
              <a:solidFill>
                <a:srgbClr val="000000"/>
              </a:solidFill>
              <a:latin typeface="宋体" panose="02010600030101010101" pitchFamily="2" charset="-122"/>
              <a:ea typeface="宋体" panose="02010600030101010101" pitchFamily="2" charset="-122"/>
            </a:endParaRPr>
          </a:p>
          <a:p>
            <a:r>
              <a:rPr lang="zh-CN" altLang="en-US" sz="1600" dirty="0">
                <a:solidFill>
                  <a:srgbClr val="000000"/>
                </a:solidFill>
                <a:latin typeface="宋体" panose="02010600030101010101" pitchFamily="2" charset="-122"/>
                <a:ea typeface="宋体" panose="02010600030101010101" pitchFamily="2" charset="-122"/>
              </a:rPr>
              <a:t>    在本篇文章中作者依据上述讨论提出了三个研究问题，针对</a:t>
            </a:r>
            <a:r>
              <a:rPr lang="zh-CN" altLang="en-US" sz="1600" b="0" i="0" dirty="0">
                <a:solidFill>
                  <a:srgbClr val="000000"/>
                </a:solidFill>
                <a:effectLst/>
                <a:latin typeface="宋体" panose="02010600030101010101" pitchFamily="2" charset="-122"/>
                <a:ea typeface="宋体" panose="02010600030101010101" pitchFamily="2" charset="-122"/>
              </a:rPr>
              <a:t>两个意识形态截然不同的版块，</a:t>
            </a:r>
            <a:r>
              <a:rPr lang="en-US" altLang="zh-CN" sz="1600" b="0" i="0" dirty="0">
                <a:solidFill>
                  <a:srgbClr val="000000"/>
                </a:solidFill>
                <a:effectLst/>
                <a:latin typeface="宋体" panose="02010600030101010101" pitchFamily="2" charset="-122"/>
                <a:ea typeface="宋体" panose="02010600030101010101" pitchFamily="2" charset="-122"/>
              </a:rPr>
              <a:t>r/The Donald</a:t>
            </a:r>
            <a:r>
              <a:rPr lang="zh-CN" altLang="en-US" sz="1600" b="0" i="0" dirty="0">
                <a:solidFill>
                  <a:srgbClr val="000000"/>
                </a:solidFill>
                <a:effectLst/>
                <a:latin typeface="宋体" panose="02010600030101010101" pitchFamily="2" charset="-122"/>
                <a:ea typeface="宋体" panose="02010600030101010101" pitchFamily="2" charset="-122"/>
              </a:rPr>
              <a:t>和</a:t>
            </a:r>
            <a:r>
              <a:rPr lang="en-US" altLang="zh-CN" sz="1600" b="0" i="0" dirty="0">
                <a:solidFill>
                  <a:srgbClr val="000000"/>
                </a:solidFill>
                <a:effectLst/>
                <a:latin typeface="宋体" panose="02010600030101010101" pitchFamily="2" charset="-122"/>
                <a:ea typeface="宋体" panose="02010600030101010101" pitchFamily="2" charset="-122"/>
              </a:rPr>
              <a:t>r/</a:t>
            </a:r>
            <a:r>
              <a:rPr lang="en-US" altLang="zh-CN" sz="1600" b="0" i="0" dirty="0" err="1">
                <a:solidFill>
                  <a:srgbClr val="000000"/>
                </a:solidFill>
                <a:effectLst/>
                <a:latin typeface="宋体" panose="02010600030101010101" pitchFamily="2" charset="-122"/>
                <a:ea typeface="宋体" panose="02010600030101010101" pitchFamily="2" charset="-122"/>
              </a:rPr>
              <a:t>ChapoTrapHouse</a:t>
            </a:r>
            <a:r>
              <a:rPr lang="zh-CN" altLang="en-US" sz="1600" b="0" i="0" dirty="0">
                <a:solidFill>
                  <a:srgbClr val="000000"/>
                </a:solidFill>
                <a:effectLst/>
                <a:latin typeface="宋体" panose="02010600030101010101" pitchFamily="2" charset="-122"/>
                <a:ea typeface="宋体" panose="02010600030101010101" pitchFamily="2" charset="-122"/>
              </a:rPr>
              <a:t>，聚焦</a:t>
            </a:r>
            <a:r>
              <a:rPr lang="zh-CN" altLang="en-US" sz="1600" dirty="0">
                <a:solidFill>
                  <a:srgbClr val="000000"/>
                </a:solidFill>
                <a:latin typeface="宋体" panose="02010600030101010101" pitchFamily="2" charset="-122"/>
                <a:ea typeface="宋体" panose="02010600030101010101" pitchFamily="2" charset="-122"/>
              </a:rPr>
              <a:t>隔离对板块内部用户参与，可见性和政治讨论极化问题展开。</a:t>
            </a:r>
            <a:endParaRPr lang="en-US" altLang="zh-CN" sz="1600"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416159" y="278281"/>
            <a:ext cx="39792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The Donald</a:t>
            </a:r>
            <a:r>
              <a:rPr lang="zh-CN" altLang="en-US" sz="2000" dirty="0">
                <a:solidFill>
                  <a:schemeClr val="bg1">
                    <a:lumMod val="50000"/>
                  </a:schemeClr>
                </a:solidFill>
                <a:latin typeface="微软雅黑" pitchFamily="34" charset="-122"/>
                <a:ea typeface="微软雅黑" pitchFamily="34" charset="-122"/>
              </a:rPr>
              <a:t> </a:t>
            </a:r>
            <a:r>
              <a:rPr lang="zh-CN" altLang="en-US" sz="2000" dirty="0">
                <a:solidFill>
                  <a:schemeClr val="accent1"/>
                </a:solidFill>
                <a:latin typeface="微软雅黑" pitchFamily="34" charset="-122"/>
                <a:ea typeface="微软雅黑" pitchFamily="34" charset="-122"/>
              </a:rPr>
              <a:t>；</a:t>
            </a:r>
            <a:r>
              <a:rPr lang="en-US" altLang="zh-CN" sz="2000" dirty="0" err="1">
                <a:solidFill>
                  <a:schemeClr val="accent1"/>
                </a:solidFill>
                <a:latin typeface="微软雅黑" pitchFamily="34" charset="-122"/>
                <a:ea typeface="微软雅黑" pitchFamily="34" charset="-122"/>
              </a:rPr>
              <a:t>ChapoTrapHouse</a:t>
            </a:r>
            <a:endParaRPr lang="en-US" altLang="zh-CN" sz="2000" dirty="0">
              <a:solidFill>
                <a:schemeClr val="accent1"/>
              </a:solidFill>
              <a:latin typeface="微软雅黑" pitchFamily="34" charset="-122"/>
              <a:ea typeface="微软雅黑" pitchFamily="34" charset="-122"/>
            </a:endParaRPr>
          </a:p>
        </p:txBody>
      </p:sp>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5708228A-98DE-DD87-D6D7-B4BD6B66E7BC}"/>
              </a:ext>
            </a:extLst>
          </p:cNvPr>
          <p:cNvSpPr txBox="1"/>
          <p:nvPr/>
        </p:nvSpPr>
        <p:spPr>
          <a:xfrm>
            <a:off x="395536" y="1166623"/>
            <a:ext cx="8280920" cy="2862322"/>
          </a:xfrm>
          <a:prstGeom prst="rect">
            <a:avLst/>
          </a:prstGeom>
          <a:noFill/>
        </p:spPr>
        <p:txBody>
          <a:bodyPr wrap="square" rtlCol="0">
            <a:spAutoFit/>
          </a:bodyPr>
          <a:lstStyle/>
          <a:p>
            <a:r>
              <a:rPr lang="en-US" altLang="zh-CN" dirty="0">
                <a:solidFill>
                  <a:srgbClr val="000000"/>
                </a:solidFill>
                <a:latin typeface="宋体" panose="02010600030101010101" pitchFamily="2" charset="-122"/>
                <a:ea typeface="宋体" panose="02010600030101010101" pitchFamily="2" charset="-122"/>
              </a:rPr>
              <a:t>The Donald</a:t>
            </a:r>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 r/The Donald </a:t>
            </a:r>
            <a:r>
              <a:rPr lang="zh-CN" altLang="en-US" dirty="0">
                <a:solidFill>
                  <a:srgbClr val="000000"/>
                </a:solidFill>
                <a:latin typeface="宋体" panose="02010600030101010101" pitchFamily="2" charset="-122"/>
                <a:ea typeface="宋体" panose="02010600030101010101" pitchFamily="2" charset="-122"/>
              </a:rPr>
              <a:t>是</a:t>
            </a:r>
            <a:r>
              <a:rPr lang="en-US" altLang="zh-CN" dirty="0">
                <a:solidFill>
                  <a:srgbClr val="000000"/>
                </a:solidFill>
                <a:latin typeface="宋体" panose="02010600030101010101" pitchFamily="2" charset="-122"/>
                <a:ea typeface="宋体" panose="02010600030101010101" pitchFamily="2" charset="-122"/>
              </a:rPr>
              <a:t>Reddit</a:t>
            </a:r>
            <a:r>
              <a:rPr lang="zh-CN" altLang="en-US" dirty="0">
                <a:solidFill>
                  <a:srgbClr val="000000"/>
                </a:solidFill>
                <a:latin typeface="宋体" panose="02010600030101010101" pitchFamily="2" charset="-122"/>
                <a:ea typeface="宋体" panose="02010600030101010101" pitchFamily="2" charset="-122"/>
              </a:rPr>
              <a:t>上以支持美国前总统</a:t>
            </a:r>
            <a:r>
              <a:rPr lang="en-US" altLang="zh-CN" dirty="0">
                <a:solidFill>
                  <a:srgbClr val="000000"/>
                </a:solidFill>
                <a:latin typeface="宋体" panose="02010600030101010101" pitchFamily="2" charset="-122"/>
                <a:ea typeface="宋体" panose="02010600030101010101" pitchFamily="2" charset="-122"/>
              </a:rPr>
              <a:t>Donald Trump</a:t>
            </a:r>
            <a:r>
              <a:rPr lang="zh-CN" altLang="en-US" dirty="0">
                <a:solidFill>
                  <a:srgbClr val="000000"/>
                </a:solidFill>
                <a:latin typeface="宋体" panose="02010600030101010101" pitchFamily="2" charset="-122"/>
                <a:ea typeface="宋体" panose="02010600030101010101" pitchFamily="2" charset="-122"/>
              </a:rPr>
              <a:t>为中心的子版块，建成于</a:t>
            </a:r>
            <a:r>
              <a:rPr lang="en-US" altLang="zh-CN" dirty="0">
                <a:solidFill>
                  <a:srgbClr val="000000"/>
                </a:solidFill>
                <a:latin typeface="宋体" panose="02010600030101010101" pitchFamily="2" charset="-122"/>
                <a:ea typeface="宋体" panose="02010600030101010101" pitchFamily="2" charset="-122"/>
              </a:rPr>
              <a:t>2015</a:t>
            </a:r>
            <a:r>
              <a:rPr lang="zh-CN" altLang="en-US" dirty="0">
                <a:solidFill>
                  <a:srgbClr val="000000"/>
                </a:solidFill>
                <a:latin typeface="宋体" panose="02010600030101010101" pitchFamily="2" charset="-122"/>
                <a:ea typeface="宋体" panose="02010600030101010101" pitchFamily="2" charset="-122"/>
              </a:rPr>
              <a:t>年特朗普竞选总统后不久，</a:t>
            </a:r>
            <a:r>
              <a:rPr lang="en-US" altLang="zh-CN" dirty="0">
                <a:solidFill>
                  <a:srgbClr val="000000"/>
                </a:solidFill>
                <a:latin typeface="宋体" panose="02010600030101010101" pitchFamily="2" charset="-122"/>
                <a:ea typeface="宋体" panose="02010600030101010101" pitchFamily="2" charset="-122"/>
              </a:rPr>
              <a:t> The Donald </a:t>
            </a:r>
            <a:r>
              <a:rPr lang="zh-CN" altLang="en-US" dirty="0">
                <a:solidFill>
                  <a:srgbClr val="000000"/>
                </a:solidFill>
                <a:latin typeface="宋体" panose="02010600030101010101" pitchFamily="2" charset="-122"/>
                <a:ea typeface="宋体" panose="02010600030101010101" pitchFamily="2" charset="-122"/>
              </a:rPr>
              <a:t>作为极右翼政治板块被广泛研究，在其隔离前</a:t>
            </a:r>
            <a:r>
              <a:rPr lang="en-US" altLang="zh-CN" dirty="0">
                <a:solidFill>
                  <a:srgbClr val="000000"/>
                </a:solidFill>
                <a:latin typeface="宋体" panose="02010600030101010101" pitchFamily="2" charset="-122"/>
                <a:ea typeface="宋体" panose="02010600030101010101" pitchFamily="2" charset="-122"/>
              </a:rPr>
              <a:t>The Donald </a:t>
            </a:r>
            <a:r>
              <a:rPr lang="zh-CN" altLang="en-US" dirty="0">
                <a:solidFill>
                  <a:srgbClr val="000000"/>
                </a:solidFill>
                <a:latin typeface="宋体" panose="02010600030101010101" pitchFamily="2" charset="-122"/>
                <a:ea typeface="宋体" panose="02010600030101010101" pitchFamily="2" charset="-122"/>
              </a:rPr>
              <a:t>以其内部富有争议性，仇恨性以及暴力内容而闻名，最终于</a:t>
            </a:r>
            <a:r>
              <a:rPr lang="en-US" altLang="zh-CN" dirty="0">
                <a:solidFill>
                  <a:srgbClr val="000000"/>
                </a:solidFill>
                <a:latin typeface="宋体" panose="02010600030101010101" pitchFamily="2" charset="-122"/>
                <a:ea typeface="宋体" panose="02010600030101010101" pitchFamily="2" charset="-122"/>
              </a:rPr>
              <a:t>2019</a:t>
            </a:r>
            <a:r>
              <a:rPr lang="zh-CN" altLang="en-US" dirty="0">
                <a:solidFill>
                  <a:srgbClr val="000000"/>
                </a:solidFill>
                <a:latin typeface="宋体" panose="02010600030101010101" pitchFamily="2" charset="-122"/>
                <a:ea typeface="宋体" panose="02010600030101010101" pitchFamily="2" charset="-122"/>
              </a:rPr>
              <a:t>年</a:t>
            </a:r>
            <a:r>
              <a:rPr lang="en-US" altLang="zh-CN" dirty="0">
                <a:solidFill>
                  <a:srgbClr val="000000"/>
                </a:solidFill>
                <a:latin typeface="宋体" panose="02010600030101010101" pitchFamily="2" charset="-122"/>
                <a:ea typeface="宋体" panose="02010600030101010101" pitchFamily="2" charset="-122"/>
              </a:rPr>
              <a:t>6</a:t>
            </a:r>
            <a:r>
              <a:rPr lang="zh-CN" altLang="en-US" dirty="0">
                <a:solidFill>
                  <a:srgbClr val="000000"/>
                </a:solidFill>
                <a:latin typeface="宋体" panose="02010600030101010101" pitchFamily="2" charset="-122"/>
                <a:ea typeface="宋体" panose="02010600030101010101" pitchFamily="2" charset="-122"/>
              </a:rPr>
              <a:t>月</a:t>
            </a:r>
            <a:r>
              <a:rPr lang="en-US" altLang="zh-CN" dirty="0">
                <a:solidFill>
                  <a:srgbClr val="000000"/>
                </a:solidFill>
                <a:latin typeface="宋体" panose="02010600030101010101" pitchFamily="2" charset="-122"/>
                <a:ea typeface="宋体" panose="02010600030101010101" pitchFamily="2" charset="-122"/>
              </a:rPr>
              <a:t>26</a:t>
            </a:r>
            <a:r>
              <a:rPr lang="zh-CN" altLang="en-US" dirty="0">
                <a:solidFill>
                  <a:srgbClr val="000000"/>
                </a:solidFill>
                <a:latin typeface="宋体" panose="02010600030101010101" pitchFamily="2" charset="-122"/>
                <a:ea typeface="宋体" panose="02010600030101010101" pitchFamily="2" charset="-122"/>
              </a:rPr>
              <a:t>日被隔离</a:t>
            </a:r>
            <a:endParaRPr lang="en-US" altLang="zh-CN" dirty="0">
              <a:solidFill>
                <a:srgbClr val="000000"/>
              </a:solidFill>
              <a:latin typeface="宋体" panose="02010600030101010101" pitchFamily="2" charset="-122"/>
              <a:ea typeface="宋体" panose="02010600030101010101" pitchFamily="2" charset="-122"/>
            </a:endParaRPr>
          </a:p>
          <a:p>
            <a:endParaRPr lang="en-US" altLang="zh-CN" dirty="0">
              <a:solidFill>
                <a:srgbClr val="000000"/>
              </a:solidFill>
              <a:latin typeface="宋体" panose="02010600030101010101" pitchFamily="2" charset="-122"/>
              <a:ea typeface="宋体" panose="02010600030101010101" pitchFamily="2" charset="-122"/>
            </a:endParaRPr>
          </a:p>
          <a:p>
            <a:r>
              <a:rPr lang="en-US" altLang="zh-CN" dirty="0" err="1">
                <a:solidFill>
                  <a:srgbClr val="000000"/>
                </a:solidFill>
                <a:latin typeface="宋体" panose="02010600030101010101" pitchFamily="2" charset="-122"/>
                <a:ea typeface="宋体" panose="02010600030101010101" pitchFamily="2" charset="-122"/>
              </a:rPr>
              <a:t>ChapoTrapHouse</a:t>
            </a:r>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 r/</a:t>
            </a:r>
            <a:r>
              <a:rPr lang="en-US" altLang="zh-CN" dirty="0" err="1">
                <a:solidFill>
                  <a:srgbClr val="000000"/>
                </a:solidFill>
                <a:latin typeface="宋体" panose="02010600030101010101" pitchFamily="2" charset="-122"/>
                <a:ea typeface="宋体" panose="02010600030101010101" pitchFamily="2" charset="-122"/>
              </a:rPr>
              <a:t>ChapoTrapHouse</a:t>
            </a:r>
            <a:r>
              <a:rPr lang="zh-CN" altLang="en-US" dirty="0">
                <a:solidFill>
                  <a:srgbClr val="000000"/>
                </a:solidFill>
                <a:latin typeface="宋体" panose="02010600030101010101" pitchFamily="2" charset="-122"/>
                <a:ea typeface="宋体" panose="02010600030101010101" pitchFamily="2" charset="-122"/>
              </a:rPr>
              <a:t>是以左翼喜剧播客</a:t>
            </a:r>
            <a:r>
              <a:rPr lang="en-US" altLang="zh-CN" dirty="0" err="1">
                <a:solidFill>
                  <a:srgbClr val="000000"/>
                </a:solidFill>
                <a:latin typeface="宋体" panose="02010600030101010101" pitchFamily="2" charset="-122"/>
                <a:ea typeface="宋体" panose="02010600030101010101" pitchFamily="2" charset="-122"/>
              </a:rPr>
              <a:t>ChapoTrapHouse</a:t>
            </a:r>
            <a:r>
              <a:rPr lang="zh-CN" altLang="en-US" dirty="0">
                <a:solidFill>
                  <a:srgbClr val="000000"/>
                </a:solidFill>
                <a:latin typeface="宋体" panose="02010600030101010101" pitchFamily="2" charset="-122"/>
                <a:ea typeface="宋体" panose="02010600030101010101" pitchFamily="2" charset="-122"/>
              </a:rPr>
              <a:t>为中心的</a:t>
            </a:r>
            <a:r>
              <a:rPr lang="en-US" altLang="zh-CN" dirty="0">
                <a:solidFill>
                  <a:srgbClr val="000000"/>
                </a:solidFill>
                <a:latin typeface="宋体" panose="02010600030101010101" pitchFamily="2" charset="-122"/>
                <a:ea typeface="宋体" panose="02010600030101010101" pitchFamily="2" charset="-122"/>
              </a:rPr>
              <a:t>Reddit</a:t>
            </a:r>
            <a:r>
              <a:rPr lang="zh-CN" altLang="en-US" dirty="0">
                <a:solidFill>
                  <a:srgbClr val="000000"/>
                </a:solidFill>
                <a:latin typeface="宋体" panose="02010600030101010101" pitchFamily="2" charset="-122"/>
                <a:ea typeface="宋体" panose="02010600030101010101" pitchFamily="2" charset="-122"/>
              </a:rPr>
              <a:t>子版块，在</a:t>
            </a:r>
            <a:r>
              <a:rPr lang="en-US" altLang="zh-CN" dirty="0">
                <a:solidFill>
                  <a:srgbClr val="000000"/>
                </a:solidFill>
                <a:latin typeface="宋体" panose="02010600030101010101" pitchFamily="2" charset="-122"/>
                <a:ea typeface="宋体" panose="02010600030101010101" pitchFamily="2" charset="-122"/>
              </a:rPr>
              <a:t>r/The Donald </a:t>
            </a:r>
            <a:r>
              <a:rPr lang="zh-CN" altLang="en-US" dirty="0">
                <a:solidFill>
                  <a:srgbClr val="000000"/>
                </a:solidFill>
                <a:latin typeface="宋体" panose="02010600030101010101" pitchFamily="2" charset="-122"/>
                <a:ea typeface="宋体" panose="02010600030101010101" pitchFamily="2" charset="-122"/>
              </a:rPr>
              <a:t>被隔离后，该板块大约有</a:t>
            </a:r>
            <a:r>
              <a:rPr lang="en-US" altLang="zh-CN" dirty="0">
                <a:solidFill>
                  <a:srgbClr val="000000"/>
                </a:solidFill>
                <a:latin typeface="宋体" panose="02010600030101010101" pitchFamily="2" charset="-122"/>
                <a:ea typeface="宋体" panose="02010600030101010101" pitchFamily="2" charset="-122"/>
              </a:rPr>
              <a:t>13</a:t>
            </a:r>
            <a:r>
              <a:rPr lang="zh-CN" altLang="en-US" dirty="0">
                <a:solidFill>
                  <a:srgbClr val="000000"/>
                </a:solidFill>
                <a:latin typeface="宋体" panose="02010600030101010101" pitchFamily="2" charset="-122"/>
                <a:ea typeface="宋体" panose="02010600030101010101" pitchFamily="2" charset="-122"/>
              </a:rPr>
              <a:t>万用户，但其被隔离的原因仍存在争议，作为一个著名的左倾隔离板块，</a:t>
            </a:r>
            <a:r>
              <a:rPr lang="en-US" altLang="zh-CN" dirty="0">
                <a:solidFill>
                  <a:srgbClr val="000000"/>
                </a:solidFill>
                <a:latin typeface="宋体" panose="02010600030101010101" pitchFamily="2" charset="-122"/>
                <a:ea typeface="宋体" panose="02010600030101010101" pitchFamily="2" charset="-122"/>
              </a:rPr>
              <a:t> r/</a:t>
            </a:r>
            <a:r>
              <a:rPr lang="en-US" altLang="zh-CN" dirty="0" err="1">
                <a:solidFill>
                  <a:srgbClr val="000000"/>
                </a:solidFill>
                <a:latin typeface="宋体" panose="02010600030101010101" pitchFamily="2" charset="-122"/>
                <a:ea typeface="宋体" panose="02010600030101010101" pitchFamily="2" charset="-122"/>
              </a:rPr>
              <a:t>ChapoTrapHouse</a:t>
            </a:r>
            <a:r>
              <a:rPr lang="zh-CN" altLang="en-US" dirty="0">
                <a:solidFill>
                  <a:srgbClr val="000000"/>
                </a:solidFill>
                <a:latin typeface="宋体" panose="02010600030101010101" pitchFamily="2" charset="-122"/>
                <a:ea typeface="宋体" panose="02010600030101010101" pitchFamily="2" charset="-122"/>
              </a:rPr>
              <a:t>与</a:t>
            </a:r>
            <a:r>
              <a:rPr lang="en-US" altLang="zh-CN" dirty="0">
                <a:solidFill>
                  <a:srgbClr val="000000"/>
                </a:solidFill>
                <a:latin typeface="宋体" panose="02010600030101010101" pitchFamily="2" charset="-122"/>
                <a:ea typeface="宋体" panose="02010600030101010101" pitchFamily="2" charset="-122"/>
              </a:rPr>
              <a:t>r/The Donald </a:t>
            </a:r>
            <a:r>
              <a:rPr lang="zh-CN" altLang="en-US" dirty="0">
                <a:solidFill>
                  <a:srgbClr val="000000"/>
                </a:solidFill>
                <a:latin typeface="宋体" panose="02010600030101010101" pitchFamily="2" charset="-122"/>
                <a:ea typeface="宋体" panose="02010600030101010101" pitchFamily="2" charset="-122"/>
              </a:rPr>
              <a:t>的对比具有探索价值</a:t>
            </a:r>
            <a:endParaRPr lang="en-US" altLang="zh-CN" dirty="0">
              <a:solidFill>
                <a:srgbClr val="000000"/>
              </a:solidFill>
              <a:latin typeface="宋体" panose="02010600030101010101" pitchFamily="2" charset="-122"/>
              <a:ea typeface="宋体" panose="02010600030101010101" pitchFamily="2" charset="-122"/>
            </a:endParaRP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980732" y="2676794"/>
            <a:ext cx="697627" cy="526041"/>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板块隔离</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研究问题</a:t>
            </a:r>
          </a:p>
        </p:txBody>
      </p:sp>
      <p:sp>
        <p:nvSpPr>
          <p:cNvPr id="39" name="矩形 38"/>
          <p:cNvSpPr/>
          <p:nvPr/>
        </p:nvSpPr>
        <p:spPr>
          <a:xfrm>
            <a:off x="5364088" y="2070506"/>
            <a:ext cx="1872208" cy="400110"/>
          </a:xfrm>
          <a:prstGeom prst="rect">
            <a:avLst/>
          </a:prstGeom>
        </p:spPr>
        <p:txBody>
          <a:bodyPr wrap="square">
            <a:spAutoFit/>
          </a:bodyPr>
          <a:lstStyle/>
          <a:p>
            <a:r>
              <a:rPr lang="en-US" altLang="zh-CN" sz="2000" b="1" dirty="0">
                <a:ln w="6350">
                  <a:noFill/>
                </a:ln>
                <a:solidFill>
                  <a:schemeClr val="tx1">
                    <a:lumMod val="50000"/>
                    <a:lumOff val="50000"/>
                  </a:schemeClr>
                </a:solidFill>
                <a:latin typeface="Impact" pitchFamily="34" charset="0"/>
                <a:ea typeface="微软雅黑" pitchFamily="34" charset="-122"/>
              </a:rPr>
              <a:t>Introduce</a:t>
            </a:r>
            <a:endParaRPr lang="zh-CN" altLang="en-US" sz="2000" b="1" dirty="0">
              <a:ln w="6350">
                <a:noFill/>
              </a:ln>
              <a:solidFill>
                <a:schemeClr val="tx1">
                  <a:lumMod val="50000"/>
                  <a:lumOff val="50000"/>
                </a:schemeClr>
              </a:solidFill>
              <a:latin typeface="Impact" pitchFamily="34" charset="0"/>
              <a:ea typeface="微软雅黑" pitchFamily="34" charset="-122"/>
            </a:endParaRP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02</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096000" y="411510"/>
            <a:ext cx="2580456" cy="369332"/>
          </a:xfrm>
          <a:prstGeom prst="rect">
            <a:avLst/>
          </a:prstGeom>
          <a:noFill/>
        </p:spPr>
        <p:txBody>
          <a:bodyPr wrap="square" rtlCol="0">
            <a:spAutoFit/>
          </a:bodyPr>
          <a:lstStyle/>
          <a:p>
            <a:r>
              <a:rPr lang="en-US" altLang="zh-CN" dirty="0">
                <a:solidFill>
                  <a:srgbClr val="F2F2F2"/>
                </a:solidFill>
              </a:rPr>
              <a:t>https://www.ypppt.com/</a:t>
            </a:r>
            <a:endParaRPr lang="zh-CN" altLang="en-US" dirty="0">
              <a:solidFill>
                <a:srgbClr val="F2F2F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板块隔离</a:t>
            </a: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a:extLst>
              <a:ext uri="{FF2B5EF4-FFF2-40B4-BE49-F238E27FC236}">
                <a16:creationId xmlns:a16="http://schemas.microsoft.com/office/drawing/2014/main" id="{C4445D16-7BAF-2E79-10B9-A856AE5AFD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5" y="843559"/>
            <a:ext cx="5112568" cy="324036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A8C96FC-F114-94DC-DE79-E36667C47863}"/>
              </a:ext>
            </a:extLst>
          </p:cNvPr>
          <p:cNvSpPr txBox="1"/>
          <p:nvPr/>
        </p:nvSpPr>
        <p:spPr>
          <a:xfrm>
            <a:off x="4114800" y="2113570"/>
            <a:ext cx="914400" cy="914400"/>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22EB54D0-DDDC-C4B1-E8A3-21A4CF2CEEE8}"/>
              </a:ext>
            </a:extLst>
          </p:cNvPr>
          <p:cNvSpPr txBox="1"/>
          <p:nvPr/>
        </p:nvSpPr>
        <p:spPr>
          <a:xfrm>
            <a:off x="5238147" y="1347614"/>
            <a:ext cx="3635896" cy="2369880"/>
          </a:xfrm>
          <a:prstGeom prst="rect">
            <a:avLst/>
          </a:prstGeom>
          <a:noFill/>
        </p:spPr>
        <p:txBody>
          <a:bodyPr wrap="square" rtlCol="0">
            <a:spAutoFit/>
          </a:bodyPr>
          <a:lstStyle/>
          <a:p>
            <a:r>
              <a:rPr lang="zh-CN" altLang="en-US" sz="1600" dirty="0">
                <a:latin typeface="+mn-ea"/>
              </a:rPr>
              <a:t>为了应对社交平台上不良言论或者虚假言论的散播，</a:t>
            </a:r>
            <a:r>
              <a:rPr lang="en-US" altLang="zh-CN" sz="1600" dirty="0">
                <a:latin typeface="+mn-ea"/>
              </a:rPr>
              <a:t>Reddit</a:t>
            </a:r>
            <a:r>
              <a:rPr lang="zh-CN" altLang="en-US" sz="1600" dirty="0">
                <a:latin typeface="+mn-ea"/>
              </a:rPr>
              <a:t>上的板块隔离作为一种社区审核方案，通过对有争议板块施加设计摩擦（如图），使其访问变得更加困难，但该板块在平台中依然可以继续运行，因此，板块隔离也被认为是相对于删除板块更为缓和的监测管理手段</a:t>
            </a:r>
            <a:r>
              <a:rPr lang="zh-CN" altLang="en-US" dirty="0"/>
              <a:t>。</a:t>
            </a:r>
            <a:endParaRPr lang="en-US"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08" name="Group 32"/>
          <p:cNvGrpSpPr/>
          <p:nvPr/>
        </p:nvGrpSpPr>
        <p:grpSpPr bwMode="auto">
          <a:xfrm flipH="1">
            <a:off x="4716016" y="1043525"/>
            <a:ext cx="196850" cy="247726"/>
            <a:chOff x="0" y="0"/>
            <a:chExt cx="127" cy="163"/>
          </a:xfrm>
          <a:solidFill>
            <a:schemeClr val="accent4"/>
          </a:solidFill>
        </p:grpSpPr>
        <p:sp>
          <p:nvSpPr>
            <p:cNvPr id="24609" name="Freeform 33"/>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0" name="Freeform 34"/>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1" name="Freeform 35"/>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2" name="Freeform 36"/>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3" name="Freeform 37"/>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grpSp>
        <p:nvGrpSpPr>
          <p:cNvPr id="24621" name="Group 45"/>
          <p:cNvGrpSpPr/>
          <p:nvPr/>
        </p:nvGrpSpPr>
        <p:grpSpPr bwMode="auto">
          <a:xfrm flipH="1">
            <a:off x="416158" y="1033997"/>
            <a:ext cx="209550" cy="257254"/>
            <a:chOff x="0" y="0"/>
            <a:chExt cx="134" cy="163"/>
          </a:xfrm>
          <a:solidFill>
            <a:schemeClr val="accent1"/>
          </a:solidFill>
        </p:grpSpPr>
        <p:sp>
          <p:nvSpPr>
            <p:cNvPr id="24622" name="Freeform 46"/>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23" name="Rectangle 47"/>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sp>
          <p:nvSpPr>
            <p:cNvPr id="24624" name="Rectangle 48"/>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grpSp>
      <p:sp>
        <p:nvSpPr>
          <p:cNvPr id="24628" name="Rectangle 52"/>
          <p:cNvSpPr>
            <a:spLocks noChangeArrowheads="1"/>
          </p:cNvSpPr>
          <p:nvPr/>
        </p:nvSpPr>
        <p:spPr bwMode="auto">
          <a:xfrm>
            <a:off x="3059114" y="3347483"/>
            <a:ext cx="674687"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01</a:t>
            </a:r>
          </a:p>
        </p:txBody>
      </p:sp>
      <p:sp>
        <p:nvSpPr>
          <p:cNvPr id="24629" name="Rectangle 53"/>
          <p:cNvSpPr>
            <a:spLocks noChangeArrowheads="1"/>
          </p:cNvSpPr>
          <p:nvPr/>
        </p:nvSpPr>
        <p:spPr bwMode="auto">
          <a:xfrm>
            <a:off x="3059114" y="3714309"/>
            <a:ext cx="674687" cy="2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02</a:t>
            </a:r>
          </a:p>
        </p:txBody>
      </p:sp>
      <p:sp>
        <p:nvSpPr>
          <p:cNvPr id="24630" name="Rectangle 54"/>
          <p:cNvSpPr>
            <a:spLocks noChangeArrowheads="1"/>
          </p:cNvSpPr>
          <p:nvPr/>
        </p:nvSpPr>
        <p:spPr bwMode="auto">
          <a:xfrm>
            <a:off x="5414964" y="1975460"/>
            <a:ext cx="674687"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03</a:t>
            </a:r>
          </a:p>
        </p:txBody>
      </p:sp>
      <p:sp>
        <p:nvSpPr>
          <p:cNvPr id="24631" name="Rectangle 55"/>
          <p:cNvSpPr>
            <a:spLocks noChangeArrowheads="1"/>
          </p:cNvSpPr>
          <p:nvPr/>
        </p:nvSpPr>
        <p:spPr bwMode="auto">
          <a:xfrm>
            <a:off x="5414964" y="2342286"/>
            <a:ext cx="674687" cy="2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04</a:t>
            </a:r>
          </a:p>
        </p:txBody>
      </p:sp>
      <p:sp>
        <p:nvSpPr>
          <p:cNvPr id="48" name="Rectangle 39"/>
          <p:cNvSpPr>
            <a:spLocks noChangeArrowheads="1"/>
          </p:cNvSpPr>
          <p:nvPr/>
        </p:nvSpPr>
        <p:spPr bwMode="auto">
          <a:xfrm>
            <a:off x="416159" y="278281"/>
            <a:ext cx="31033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已有研究和本文研究问题</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FFBF06F3-AB41-4E34-0F1F-F3FAB0A68A14}"/>
              </a:ext>
            </a:extLst>
          </p:cNvPr>
          <p:cNvSpPr txBox="1"/>
          <p:nvPr/>
        </p:nvSpPr>
        <p:spPr>
          <a:xfrm>
            <a:off x="720665" y="956335"/>
            <a:ext cx="3862924" cy="3416320"/>
          </a:xfrm>
          <a:prstGeom prst="rect">
            <a:avLst/>
          </a:prstGeom>
          <a:noFill/>
        </p:spPr>
        <p:txBody>
          <a:bodyPr wrap="square" rtlCol="0">
            <a:spAutoFit/>
          </a:bodyPr>
          <a:lstStyle/>
          <a:p>
            <a:r>
              <a:rPr lang="zh-CN" altLang="en-US" dirty="0"/>
              <a:t>已有研究：</a:t>
            </a:r>
            <a:endParaRPr lang="en-US" altLang="zh-CN" dirty="0"/>
          </a:p>
          <a:p>
            <a:r>
              <a:rPr lang="zh-CN" altLang="en-US" dirty="0"/>
              <a:t>先前的研究表明，</a:t>
            </a:r>
            <a:r>
              <a:rPr lang="en-US" altLang="zh-CN" dirty="0"/>
              <a:t>Reddit</a:t>
            </a:r>
            <a:r>
              <a:rPr lang="zh-CN" altLang="en-US" dirty="0"/>
              <a:t>隔离子板块的策略在缓解平台中恶性消息传播的有效性有限。</a:t>
            </a:r>
            <a:endParaRPr lang="en-US" altLang="zh-CN" dirty="0"/>
          </a:p>
          <a:p>
            <a:r>
              <a:rPr lang="en-US" altLang="zh-CN" dirty="0"/>
              <a:t>Chandrasekharan (2020)</a:t>
            </a:r>
            <a:r>
              <a:rPr lang="zh-CN" altLang="en-US" dirty="0"/>
              <a:t>：发现隔离虽然减少了的隔离子板块新用户登录，但其对于隔离板块中使用歧视女性，种族主义之类的词汇影响有限</a:t>
            </a:r>
            <a:endParaRPr lang="en-US" altLang="zh-CN" dirty="0"/>
          </a:p>
          <a:p>
            <a:r>
              <a:rPr lang="en-US" altLang="zh-CN" dirty="0"/>
              <a:t> Shen and Rosé (2019)</a:t>
            </a:r>
            <a:r>
              <a:rPr lang="zh-CN" altLang="en-US" dirty="0"/>
              <a:t>：分析了关于</a:t>
            </a:r>
            <a:r>
              <a:rPr lang="en-US" altLang="zh-CN" dirty="0"/>
              <a:t>Reddit</a:t>
            </a:r>
            <a:r>
              <a:rPr lang="zh-CN" altLang="en-US" dirty="0"/>
              <a:t>中隔离政策变化的讨论，发现拥有不同政治立场的用户在关注内容审核机制问题上强调的角度不同。</a:t>
            </a:r>
            <a:endParaRPr lang="en-US" altLang="zh-CN" dirty="0"/>
          </a:p>
        </p:txBody>
      </p:sp>
      <p:sp>
        <p:nvSpPr>
          <p:cNvPr id="4" name="文本框 3">
            <a:extLst>
              <a:ext uri="{FF2B5EF4-FFF2-40B4-BE49-F238E27FC236}">
                <a16:creationId xmlns:a16="http://schemas.microsoft.com/office/drawing/2014/main" id="{55937BD4-E729-700D-0218-C65B514D2B0F}"/>
              </a:ext>
            </a:extLst>
          </p:cNvPr>
          <p:cNvSpPr txBox="1"/>
          <p:nvPr/>
        </p:nvSpPr>
        <p:spPr>
          <a:xfrm>
            <a:off x="4949188" y="915566"/>
            <a:ext cx="3959598" cy="3970318"/>
          </a:xfrm>
          <a:prstGeom prst="rect">
            <a:avLst/>
          </a:prstGeom>
          <a:noFill/>
        </p:spPr>
        <p:txBody>
          <a:bodyPr wrap="square" rtlCol="0">
            <a:spAutoFit/>
          </a:bodyPr>
          <a:lstStyle/>
          <a:p>
            <a:r>
              <a:rPr lang="zh-CN" altLang="en-US" dirty="0"/>
              <a:t>为了分析不同意识形态如何影响用户对于隔离机制的反应，本文 选取了两个政治立场截然相反的子模块</a:t>
            </a:r>
            <a:r>
              <a:rPr lang="en-US" altLang="zh-CN" b="0" i="0" dirty="0">
                <a:solidFill>
                  <a:srgbClr val="000000"/>
                </a:solidFill>
                <a:effectLst/>
                <a:latin typeface="宋体" panose="02010600030101010101" pitchFamily="2" charset="-122"/>
                <a:ea typeface="宋体" panose="02010600030101010101" pitchFamily="2" charset="-122"/>
              </a:rPr>
              <a:t>(r/ the Donald</a:t>
            </a:r>
            <a:r>
              <a:rPr lang="zh-CN" altLang="en-US" b="0" i="0" dirty="0">
                <a:solidFill>
                  <a:srgbClr val="000000"/>
                </a:solidFill>
                <a:effectLst/>
                <a:latin typeface="宋体" panose="02010600030101010101" pitchFamily="2" charset="-122"/>
                <a:ea typeface="宋体" panose="02010600030101010101" pitchFamily="2" charset="-122"/>
              </a:rPr>
              <a:t>和</a:t>
            </a:r>
            <a:r>
              <a:rPr lang="en-US" altLang="zh-CN" b="0" i="0" dirty="0">
                <a:solidFill>
                  <a:srgbClr val="000000"/>
                </a:solidFill>
                <a:effectLst/>
                <a:latin typeface="宋体" panose="02010600030101010101" pitchFamily="2" charset="-122"/>
                <a:ea typeface="宋体" panose="02010600030101010101" pitchFamily="2" charset="-122"/>
              </a:rPr>
              <a:t>r/</a:t>
            </a:r>
            <a:r>
              <a:rPr lang="en-US" altLang="zh-CN" b="0" i="0" dirty="0" err="1">
                <a:solidFill>
                  <a:srgbClr val="000000"/>
                </a:solidFill>
                <a:effectLst/>
                <a:latin typeface="宋体" panose="02010600030101010101" pitchFamily="2" charset="-122"/>
                <a:ea typeface="宋体" panose="02010600030101010101" pitchFamily="2" charset="-122"/>
              </a:rPr>
              <a:t>ChapoTrapHouse</a:t>
            </a:r>
            <a:r>
              <a:rPr lang="en-US" altLang="zh-CN" b="0" i="0" dirty="0">
                <a:solidFill>
                  <a:srgbClr val="000000"/>
                </a:solidFill>
                <a:effectLst/>
                <a:latin typeface="宋体" panose="02010600030101010101" pitchFamily="2" charset="-122"/>
                <a:ea typeface="宋体" panose="02010600030101010101" pitchFamily="2" charset="-122"/>
              </a:rPr>
              <a:t>)</a:t>
            </a:r>
            <a:r>
              <a:rPr lang="zh-CN" altLang="en-US" b="0" i="0" dirty="0">
                <a:solidFill>
                  <a:srgbClr val="000000"/>
                </a:solidFill>
                <a:effectLst/>
                <a:latin typeface="宋体" panose="02010600030101010101" pitchFamily="2" charset="-122"/>
                <a:ea typeface="宋体" panose="02010600030101010101" pitchFamily="2" charset="-122"/>
              </a:rPr>
              <a:t>，为研究隔离</a:t>
            </a:r>
            <a:r>
              <a:rPr lang="zh-CN" altLang="en-US" dirty="0">
                <a:solidFill>
                  <a:srgbClr val="000000"/>
                </a:solidFill>
                <a:latin typeface="宋体" panose="02010600030101010101" pitchFamily="2" charset="-122"/>
                <a:ea typeface="宋体" panose="02010600030101010101" pitchFamily="2" charset="-122"/>
              </a:rPr>
              <a:t>在</a:t>
            </a:r>
            <a:r>
              <a:rPr lang="en-US" altLang="zh-CN" dirty="0">
                <a:solidFill>
                  <a:srgbClr val="000000"/>
                </a:solidFill>
                <a:latin typeface="宋体" panose="02010600030101010101" pitchFamily="2" charset="-122"/>
                <a:ea typeface="宋体" panose="02010600030101010101" pitchFamily="2" charset="-122"/>
              </a:rPr>
              <a:t>Reddit</a:t>
            </a:r>
            <a:r>
              <a:rPr lang="zh-CN" altLang="en-US" dirty="0">
                <a:solidFill>
                  <a:srgbClr val="000000"/>
                </a:solidFill>
                <a:latin typeface="宋体" panose="02010600030101010101" pitchFamily="2" charset="-122"/>
                <a:ea typeface="宋体" panose="02010600030101010101" pitchFamily="2" charset="-122"/>
              </a:rPr>
              <a:t>上的政治影响，本文</a:t>
            </a:r>
            <a:r>
              <a:rPr lang="zh-CN" altLang="en-US" b="0" i="0" dirty="0">
                <a:solidFill>
                  <a:srgbClr val="000000"/>
                </a:solidFill>
                <a:effectLst/>
                <a:latin typeface="宋体" panose="02010600030101010101" pitchFamily="2" charset="-122"/>
                <a:ea typeface="宋体" panose="02010600030101010101" pitchFamily="2" charset="-122"/>
              </a:rPr>
              <a:t>根据人们有关隔离的讨论总结出三个研究问题：</a:t>
            </a:r>
            <a:endParaRPr lang="en-US" altLang="zh-CN" b="0" i="0" dirty="0">
              <a:solidFill>
                <a:srgbClr val="000000"/>
              </a:solidFill>
              <a:effectLst/>
              <a:latin typeface="宋体" panose="02010600030101010101" pitchFamily="2" charset="-122"/>
              <a:ea typeface="宋体" panose="02010600030101010101" pitchFamily="2" charset="-122"/>
            </a:endParaRPr>
          </a:p>
          <a:p>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1</a:t>
            </a:r>
            <a:r>
              <a:rPr lang="zh-CN" altLang="en-US" dirty="0">
                <a:solidFill>
                  <a:srgbClr val="000000"/>
                </a:solidFill>
                <a:latin typeface="宋体" panose="02010600030101010101" pitchFamily="2" charset="-122"/>
                <a:ea typeface="宋体" panose="02010600030101010101" pitchFamily="2" charset="-122"/>
              </a:rPr>
              <a:t>）隔离是否会影响板块内部用户的发帖量，以及隔离是否对隔离板块用户参与活动有同质化影响</a:t>
            </a:r>
            <a:endParaRPr lang="en-US" altLang="zh-CN" dirty="0">
              <a:solidFill>
                <a:srgbClr val="000000"/>
              </a:solidFill>
              <a:latin typeface="宋体" panose="02010600030101010101" pitchFamily="2" charset="-122"/>
              <a:ea typeface="宋体" panose="02010600030101010101" pitchFamily="2" charset="-122"/>
            </a:endParaRPr>
          </a:p>
          <a:p>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2</a:t>
            </a:r>
            <a:r>
              <a:rPr lang="zh-CN" altLang="en-US" dirty="0">
                <a:solidFill>
                  <a:srgbClr val="000000"/>
                </a:solidFill>
                <a:latin typeface="宋体" panose="02010600030101010101" pitchFamily="2" charset="-122"/>
                <a:ea typeface="宋体" panose="02010600030101010101" pitchFamily="2" charset="-122"/>
              </a:rPr>
              <a:t>）隔离是否会影响隔离子板块内部问题可见性</a:t>
            </a:r>
            <a:endParaRPr lang="en-US" altLang="zh-CN" dirty="0">
              <a:solidFill>
                <a:srgbClr val="000000"/>
              </a:solidFill>
              <a:latin typeface="宋体" panose="02010600030101010101" pitchFamily="2" charset="-122"/>
              <a:ea typeface="宋体" panose="02010600030101010101" pitchFamily="2" charset="-122"/>
            </a:endParaRPr>
          </a:p>
          <a:p>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3</a:t>
            </a:r>
            <a:r>
              <a:rPr lang="zh-CN" altLang="en-US" dirty="0">
                <a:solidFill>
                  <a:srgbClr val="000000"/>
                </a:solidFill>
                <a:latin typeface="宋体" panose="02010600030101010101" pitchFamily="2" charset="-122"/>
                <a:ea typeface="宋体" panose="02010600030101010101" pitchFamily="2" charset="-122"/>
              </a:rPr>
              <a:t>）隔离如何影响板块内部用户有关政治问题讨论语言的变化</a:t>
            </a:r>
            <a:endParaRPr lang="zh-CN" altLang="en-US" dirty="0"/>
          </a:p>
        </p:txBody>
      </p:sp>
    </p:spTree>
  </p:cSld>
  <p:clrMapOvr>
    <a:masterClrMapping/>
  </p:clrMapOvr>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3677</TotalTime>
  <Words>3405</Words>
  <Application>Microsoft Office PowerPoint</Application>
  <PresentationFormat>全屏显示(16:9)</PresentationFormat>
  <Paragraphs>163</Paragraphs>
  <Slides>32</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等线</vt:lpstr>
      <vt:lpstr>宋体</vt:lpstr>
      <vt:lpstr>微软雅黑</vt:lpstr>
      <vt:lpstr>Arial</vt:lpstr>
      <vt:lpstr>Calibri</vt:lpstr>
      <vt:lpstr>Cambria Math</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岳 绪同</cp:lastModifiedBy>
  <cp:revision>33</cp:revision>
  <dcterms:created xsi:type="dcterms:W3CDTF">2016-04-09T09:29:00Z</dcterms:created>
  <dcterms:modified xsi:type="dcterms:W3CDTF">2022-08-18T02:35:14Z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