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22"/>
  </p:notesMasterIdLst>
  <p:sldIdLst>
    <p:sldId id="256" r:id="rId2"/>
    <p:sldId id="382" r:id="rId3"/>
    <p:sldId id="383" r:id="rId4"/>
    <p:sldId id="391" r:id="rId5"/>
    <p:sldId id="389" r:id="rId6"/>
    <p:sldId id="387" r:id="rId7"/>
    <p:sldId id="390" r:id="rId8"/>
    <p:sldId id="403" r:id="rId9"/>
    <p:sldId id="392" r:id="rId10"/>
    <p:sldId id="402" r:id="rId11"/>
    <p:sldId id="393" r:id="rId12"/>
    <p:sldId id="388" r:id="rId13"/>
    <p:sldId id="394" r:id="rId14"/>
    <p:sldId id="396" r:id="rId15"/>
    <p:sldId id="397" r:id="rId16"/>
    <p:sldId id="399" r:id="rId17"/>
    <p:sldId id="400" r:id="rId18"/>
    <p:sldId id="401" r:id="rId19"/>
    <p:sldId id="398" r:id="rId20"/>
    <p:sldId id="31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 autoAdjust="0"/>
    <p:restoredTop sz="97958"/>
  </p:normalViewPr>
  <p:slideViewPr>
    <p:cSldViewPr snapToGrid="0">
      <p:cViewPr>
        <p:scale>
          <a:sx n="207" d="100"/>
          <a:sy n="207" d="100"/>
        </p:scale>
        <p:origin x="5440" y="52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A0529-20C1-EF46-810F-1DB5D2201F91}" type="datetimeFigureOut">
              <a:rPr kumimoji="1" lang="zh-CN" altLang="en-US" smtClean="0"/>
              <a:t>2022/8/17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F0582C-6DD3-3042-AB24-CF76DD28A0E9}" type="slidenum">
              <a:rPr kumimoji="1" lang="zh-CN" altLang="en-US" smtClean="0"/>
              <a:t>‹#›</a:t>
            </a:fld>
            <a:endParaRPr kumimoji="1" lang="zh-CN" altLang="en-US"/>
          </a:p>
        </p:txBody>
      </p:sp>
    </p:spTree>
    <p:extLst>
      <p:ext uri="{BB962C8B-B14F-4D97-AF65-F5344CB8AC3E}">
        <p14:creationId xmlns:p14="http://schemas.microsoft.com/office/powerpoint/2010/main" val="157035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a:t>
            </a:fld>
            <a:endParaRPr kumimoji="1" lang="zh-CN" altLang="en-US"/>
          </a:p>
        </p:txBody>
      </p:sp>
    </p:spTree>
    <p:extLst>
      <p:ext uri="{BB962C8B-B14F-4D97-AF65-F5344CB8AC3E}">
        <p14:creationId xmlns:p14="http://schemas.microsoft.com/office/powerpoint/2010/main" val="1134784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10</a:t>
            </a:fld>
            <a:endParaRPr kumimoji="1" lang="zh-CN" altLang="en-US"/>
          </a:p>
        </p:txBody>
      </p:sp>
    </p:spTree>
    <p:extLst>
      <p:ext uri="{BB962C8B-B14F-4D97-AF65-F5344CB8AC3E}">
        <p14:creationId xmlns:p14="http://schemas.microsoft.com/office/powerpoint/2010/main" val="3215850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11</a:t>
            </a:fld>
            <a:endParaRPr kumimoji="1" lang="zh-CN" altLang="en-US"/>
          </a:p>
        </p:txBody>
      </p:sp>
    </p:spTree>
    <p:extLst>
      <p:ext uri="{BB962C8B-B14F-4D97-AF65-F5344CB8AC3E}">
        <p14:creationId xmlns:p14="http://schemas.microsoft.com/office/powerpoint/2010/main" val="674765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12</a:t>
            </a:fld>
            <a:endParaRPr kumimoji="1" lang="zh-CN" altLang="en-US"/>
          </a:p>
        </p:txBody>
      </p:sp>
    </p:spTree>
    <p:extLst>
      <p:ext uri="{BB962C8B-B14F-4D97-AF65-F5344CB8AC3E}">
        <p14:creationId xmlns:p14="http://schemas.microsoft.com/office/powerpoint/2010/main" val="2204820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13</a:t>
            </a:fld>
            <a:endParaRPr kumimoji="1" lang="zh-CN" altLang="en-US"/>
          </a:p>
        </p:txBody>
      </p:sp>
    </p:spTree>
    <p:extLst>
      <p:ext uri="{BB962C8B-B14F-4D97-AF65-F5344CB8AC3E}">
        <p14:creationId xmlns:p14="http://schemas.microsoft.com/office/powerpoint/2010/main" val="2623552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14</a:t>
            </a:fld>
            <a:endParaRPr kumimoji="1" lang="zh-CN" altLang="en-US"/>
          </a:p>
        </p:txBody>
      </p:sp>
    </p:spTree>
    <p:extLst>
      <p:ext uri="{BB962C8B-B14F-4D97-AF65-F5344CB8AC3E}">
        <p14:creationId xmlns:p14="http://schemas.microsoft.com/office/powerpoint/2010/main" val="3332357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15</a:t>
            </a:fld>
            <a:endParaRPr kumimoji="1" lang="zh-CN" altLang="en-US"/>
          </a:p>
        </p:txBody>
      </p:sp>
    </p:spTree>
    <p:extLst>
      <p:ext uri="{BB962C8B-B14F-4D97-AF65-F5344CB8AC3E}">
        <p14:creationId xmlns:p14="http://schemas.microsoft.com/office/powerpoint/2010/main" val="72512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16</a:t>
            </a:fld>
            <a:endParaRPr kumimoji="1" lang="zh-CN" altLang="en-US"/>
          </a:p>
        </p:txBody>
      </p:sp>
    </p:spTree>
    <p:extLst>
      <p:ext uri="{BB962C8B-B14F-4D97-AF65-F5344CB8AC3E}">
        <p14:creationId xmlns:p14="http://schemas.microsoft.com/office/powerpoint/2010/main" val="1622244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17</a:t>
            </a:fld>
            <a:endParaRPr kumimoji="1" lang="zh-CN" altLang="en-US"/>
          </a:p>
        </p:txBody>
      </p:sp>
    </p:spTree>
    <p:extLst>
      <p:ext uri="{BB962C8B-B14F-4D97-AF65-F5344CB8AC3E}">
        <p14:creationId xmlns:p14="http://schemas.microsoft.com/office/powerpoint/2010/main" val="3524348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18</a:t>
            </a:fld>
            <a:endParaRPr kumimoji="1" lang="zh-CN" altLang="en-US"/>
          </a:p>
        </p:txBody>
      </p:sp>
    </p:spTree>
    <p:extLst>
      <p:ext uri="{BB962C8B-B14F-4D97-AF65-F5344CB8AC3E}">
        <p14:creationId xmlns:p14="http://schemas.microsoft.com/office/powerpoint/2010/main" val="296394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19</a:t>
            </a:fld>
            <a:endParaRPr kumimoji="1" lang="zh-CN" altLang="en-US"/>
          </a:p>
        </p:txBody>
      </p:sp>
    </p:spTree>
    <p:extLst>
      <p:ext uri="{BB962C8B-B14F-4D97-AF65-F5344CB8AC3E}">
        <p14:creationId xmlns:p14="http://schemas.microsoft.com/office/powerpoint/2010/main" val="3810748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2</a:t>
            </a:fld>
            <a:endParaRPr kumimoji="1" lang="zh-CN" altLang="en-US"/>
          </a:p>
        </p:txBody>
      </p:sp>
    </p:spTree>
    <p:extLst>
      <p:ext uri="{BB962C8B-B14F-4D97-AF65-F5344CB8AC3E}">
        <p14:creationId xmlns:p14="http://schemas.microsoft.com/office/powerpoint/2010/main" val="765665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3</a:t>
            </a:fld>
            <a:endParaRPr kumimoji="1" lang="zh-CN" altLang="en-US"/>
          </a:p>
        </p:txBody>
      </p:sp>
    </p:spTree>
    <p:extLst>
      <p:ext uri="{BB962C8B-B14F-4D97-AF65-F5344CB8AC3E}">
        <p14:creationId xmlns:p14="http://schemas.microsoft.com/office/powerpoint/2010/main" val="55430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4</a:t>
            </a:fld>
            <a:endParaRPr kumimoji="1" lang="zh-CN" altLang="en-US"/>
          </a:p>
        </p:txBody>
      </p:sp>
    </p:spTree>
    <p:extLst>
      <p:ext uri="{BB962C8B-B14F-4D97-AF65-F5344CB8AC3E}">
        <p14:creationId xmlns:p14="http://schemas.microsoft.com/office/powerpoint/2010/main" val="2993273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5</a:t>
            </a:fld>
            <a:endParaRPr kumimoji="1" lang="zh-CN" altLang="en-US"/>
          </a:p>
        </p:txBody>
      </p:sp>
    </p:spTree>
    <p:extLst>
      <p:ext uri="{BB962C8B-B14F-4D97-AF65-F5344CB8AC3E}">
        <p14:creationId xmlns:p14="http://schemas.microsoft.com/office/powerpoint/2010/main" val="298271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6</a:t>
            </a:fld>
            <a:endParaRPr kumimoji="1" lang="zh-CN" altLang="en-US"/>
          </a:p>
        </p:txBody>
      </p:sp>
    </p:spTree>
    <p:extLst>
      <p:ext uri="{BB962C8B-B14F-4D97-AF65-F5344CB8AC3E}">
        <p14:creationId xmlns:p14="http://schemas.microsoft.com/office/powerpoint/2010/main" val="318926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7</a:t>
            </a:fld>
            <a:endParaRPr kumimoji="1" lang="zh-CN" altLang="en-US"/>
          </a:p>
        </p:txBody>
      </p:sp>
    </p:spTree>
    <p:extLst>
      <p:ext uri="{BB962C8B-B14F-4D97-AF65-F5344CB8AC3E}">
        <p14:creationId xmlns:p14="http://schemas.microsoft.com/office/powerpoint/2010/main" val="262941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8</a:t>
            </a:fld>
            <a:endParaRPr kumimoji="1" lang="zh-CN" altLang="en-US"/>
          </a:p>
        </p:txBody>
      </p:sp>
    </p:spTree>
    <p:extLst>
      <p:ext uri="{BB962C8B-B14F-4D97-AF65-F5344CB8AC3E}">
        <p14:creationId xmlns:p14="http://schemas.microsoft.com/office/powerpoint/2010/main" val="37626889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kumimoji="1" lang="zh-CN" altLang="en-US" dirty="0"/>
              <a:t>随着互联网的普及，海量用户通过电脑或移动智能设备涌入互联网。截止 </a:t>
            </a:r>
            <a:r>
              <a:rPr kumimoji="1" lang="en-US" altLang="zh-CN" dirty="0"/>
              <a:t>2021 </a:t>
            </a:r>
            <a:r>
              <a:rPr kumimoji="1" lang="zh-CN" altLang="en-US" dirty="0"/>
              <a:t>年 </a:t>
            </a:r>
            <a:r>
              <a:rPr kumimoji="1" lang="en-US" altLang="zh-CN" dirty="0"/>
              <a:t>3 </a:t>
            </a:r>
            <a:r>
              <a:rPr kumimoji="1" lang="zh-CN" altLang="en-US" dirty="0"/>
              <a:t>月，中国网民数达到 </a:t>
            </a:r>
            <a:r>
              <a:rPr kumimoji="1" lang="en-US" altLang="zh-CN" dirty="0"/>
              <a:t>9.04 </a:t>
            </a:r>
            <a:r>
              <a:rPr kumimoji="1" lang="zh-CN" altLang="en-US" dirty="0"/>
              <a:t>亿，手机网民 </a:t>
            </a:r>
            <a:r>
              <a:rPr kumimoji="1" lang="en-US" altLang="zh-CN" dirty="0"/>
              <a:t>8.97 </a:t>
            </a:r>
            <a:r>
              <a:rPr kumimoji="1" lang="zh-CN" altLang="en-US" dirty="0"/>
              <a:t>亿。</a:t>
            </a:r>
            <a:endParaRPr kumimoji="1" lang="en-US" altLang="zh-CN" dirty="0"/>
          </a:p>
          <a:p>
            <a:r>
              <a:rPr kumimoji="1" lang="zh-CN" altLang="en-US" dirty="0"/>
              <a:t>与此同时，在线社交网络发展迅猛，社交网络已经成为人们获取信息、传递消息、交友和娱乐等重要渠道，成为日常生活中不可或缺的一部分。在中国环境下包括微信、微博、抖音快手等等。</a:t>
            </a:r>
            <a:endParaRPr kumimoji="1" lang="en-US" altLang="zh-CN" dirty="0"/>
          </a:p>
          <a:p>
            <a:r>
              <a:rPr kumimoji="1" lang="zh-CN" altLang="en-US" dirty="0"/>
              <a:t>国外，</a:t>
            </a:r>
            <a:r>
              <a:rPr kumimoji="1" lang="en-US" altLang="zh-CN" dirty="0"/>
              <a:t>Facebook </a:t>
            </a:r>
            <a:r>
              <a:rPr kumimoji="1" lang="zh-CN" altLang="en-US" dirty="0"/>
              <a:t>月活跃用户已经突破 </a:t>
            </a:r>
            <a:r>
              <a:rPr kumimoji="1" lang="en-US" altLang="zh-CN" dirty="0"/>
              <a:t>24.5 </a:t>
            </a:r>
            <a:r>
              <a:rPr kumimoji="1" lang="zh-CN" altLang="en-US" dirty="0"/>
              <a:t>亿，</a:t>
            </a:r>
            <a:r>
              <a:rPr kumimoji="1" lang="en-US" altLang="zh-CN" dirty="0"/>
              <a:t>Twitter </a:t>
            </a:r>
            <a:r>
              <a:rPr kumimoji="1" lang="zh-CN" altLang="en-US" dirty="0"/>
              <a:t>月活跃用户也已达到 </a:t>
            </a:r>
            <a:r>
              <a:rPr kumimoji="1" lang="en-US" altLang="zh-CN" dirty="0"/>
              <a:t>3.3 </a:t>
            </a:r>
            <a:r>
              <a:rPr kumimoji="1" lang="zh-CN" altLang="en-US" dirty="0"/>
              <a:t>亿，每 天产生 </a:t>
            </a:r>
            <a:r>
              <a:rPr kumimoji="1" lang="en-US" altLang="zh-CN" dirty="0"/>
              <a:t>5 </a:t>
            </a:r>
            <a:r>
              <a:rPr kumimoji="1" lang="zh-CN" altLang="en-US" dirty="0"/>
              <a:t>亿条消息。微博的月活跃用户数超越 </a:t>
            </a:r>
            <a:r>
              <a:rPr kumimoji="1" lang="en-US" altLang="zh-CN" dirty="0"/>
              <a:t>Twitter</a:t>
            </a:r>
            <a:r>
              <a:rPr kumimoji="1" lang="zh-CN" altLang="en-US" dirty="0"/>
              <a:t>，达到 </a:t>
            </a:r>
            <a:r>
              <a:rPr kumimoji="1" lang="en-US" altLang="zh-CN" dirty="0"/>
              <a:t>5.16 </a:t>
            </a:r>
            <a:r>
              <a:rPr kumimoji="1" lang="zh-CN" altLang="en-US" dirty="0"/>
              <a:t>亿。</a:t>
            </a:r>
            <a:endParaRPr kumimoji="1" lang="en-US" altLang="zh-CN" dirty="0"/>
          </a:p>
          <a:p>
            <a:r>
              <a:rPr kumimoji="1" lang="zh-CN" altLang="en-US" dirty="0"/>
              <a:t>数亿用户所发布的消息涵盖了人类行为的方方面面，为理解人类行为及进行交叉领域 应用创新提供了难得的机会，同时统计学方法和计算机相关技术的发展也为研究社交网络在线行为提供了坚实的基础。</a:t>
            </a:r>
            <a:endParaRPr kumimoji="1" lang="en-US" altLang="zh-CN" dirty="0"/>
          </a:p>
        </p:txBody>
      </p:sp>
      <p:sp>
        <p:nvSpPr>
          <p:cNvPr id="4" name="灯片编号占位符 3"/>
          <p:cNvSpPr>
            <a:spLocks noGrp="1"/>
          </p:cNvSpPr>
          <p:nvPr>
            <p:ph type="sldNum" sz="quarter" idx="5"/>
          </p:nvPr>
        </p:nvSpPr>
        <p:spPr/>
        <p:txBody>
          <a:bodyPr/>
          <a:lstStyle/>
          <a:p>
            <a:fld id="{FDF0582C-6DD3-3042-AB24-CF76DD28A0E9}" type="slidenum">
              <a:rPr kumimoji="1" lang="zh-CN" altLang="en-US" smtClean="0"/>
              <a:t>9</a:t>
            </a:fld>
            <a:endParaRPr kumimoji="1" lang="zh-CN" altLang="en-US"/>
          </a:p>
        </p:txBody>
      </p:sp>
    </p:spTree>
    <p:extLst>
      <p:ext uri="{BB962C8B-B14F-4D97-AF65-F5344CB8AC3E}">
        <p14:creationId xmlns:p14="http://schemas.microsoft.com/office/powerpoint/2010/main" val="912989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2494761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241666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3055178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3536419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3204194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4225153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963547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370149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149817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374671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ED52418-AF35-4096-9C99-AD01905457E9}" type="datetimeFigureOut">
              <a:rPr lang="zh-CN" altLang="en-US" smtClean="0"/>
              <a:t>2022/8/17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5263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D52418-AF35-4096-9C99-AD01905457E9}" type="datetimeFigureOut">
              <a:rPr lang="zh-CN" altLang="en-US" smtClean="0"/>
              <a:t>2022/8/17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77AAE7-5CA4-4828-8B7C-847D41209B6E}" type="slidenum">
              <a:rPr lang="zh-CN" altLang="en-US" smtClean="0"/>
              <a:t>‹#›</a:t>
            </a:fld>
            <a:endParaRPr lang="zh-CN" altLang="en-US"/>
          </a:p>
        </p:txBody>
      </p:sp>
    </p:spTree>
    <p:extLst>
      <p:ext uri="{BB962C8B-B14F-4D97-AF65-F5344CB8AC3E}">
        <p14:creationId xmlns:p14="http://schemas.microsoft.com/office/powerpoint/2010/main" val="131188652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kayzhou.github.i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www.bilibili.com/video/BV12E411a7Xn?p=174&amp;vd_source=bd72563373f1fcaba88532d0ea9f3834" TargetMode="Externa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julie-jiang/retweet-bert"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标题 2">
            <a:extLst>
              <a:ext uri="{FF2B5EF4-FFF2-40B4-BE49-F238E27FC236}">
                <a16:creationId xmlns:a16="http://schemas.microsoft.com/office/drawing/2014/main" id="{490DC66C-5D58-4021-AB7D-E6016D200D33}"/>
              </a:ext>
            </a:extLst>
          </p:cNvPr>
          <p:cNvSpPr txBox="1">
            <a:spLocks/>
          </p:cNvSpPr>
          <p:nvPr/>
        </p:nvSpPr>
        <p:spPr>
          <a:xfrm>
            <a:off x="2666998" y="4842196"/>
            <a:ext cx="6858000" cy="1782218"/>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r>
              <a:rPr lang="zh-CN" altLang="en-US" sz="2400" dirty="0">
                <a:latin typeface="STFangsong" panose="02010600040101010101" pitchFamily="2" charset="-122"/>
                <a:ea typeface="STFangsong" panose="02010600040101010101" pitchFamily="2" charset="-122"/>
              </a:rPr>
              <a:t>周振坤 </a:t>
            </a:r>
            <a:r>
              <a:rPr lang="en-US" altLang="zh-CN" sz="2400" dirty="0">
                <a:latin typeface="STFangsong" panose="02010600040101010101" pitchFamily="2" charset="-122"/>
                <a:ea typeface="STFangsong" panose="02010600040101010101" pitchFamily="2" charset="-122"/>
              </a:rPr>
              <a:t>Zhenkun</a:t>
            </a:r>
            <a:r>
              <a:rPr lang="zh-CN" altLang="en-US" sz="2400" dirty="0">
                <a:latin typeface="STFangsong" panose="02010600040101010101" pitchFamily="2" charset="-122"/>
                <a:ea typeface="STFangsong" panose="02010600040101010101" pitchFamily="2" charset="-122"/>
              </a:rPr>
              <a:t> </a:t>
            </a:r>
            <a:r>
              <a:rPr lang="en-US" altLang="zh-CN" sz="2400" dirty="0">
                <a:latin typeface="STFangsong" panose="02010600040101010101" pitchFamily="2" charset="-122"/>
                <a:ea typeface="STFangsong" panose="02010600040101010101" pitchFamily="2" charset="-122"/>
              </a:rPr>
              <a:t>Zhou</a:t>
            </a:r>
          </a:p>
          <a:p>
            <a:r>
              <a:rPr lang="en-US" altLang="zh-CN" sz="2400" dirty="0">
                <a:latin typeface="STFangsong" panose="02010600040101010101" pitchFamily="2" charset="-122"/>
                <a:ea typeface="STFangsong" panose="02010600040101010101" pitchFamily="2" charset="-122"/>
                <a:hlinkClick r:id="rId3"/>
              </a:rPr>
              <a:t>https://kayzhou.github.io</a:t>
            </a:r>
            <a:endParaRPr lang="en-US" altLang="zh-CN" sz="2400" dirty="0">
              <a:latin typeface="STFangsong" panose="02010600040101010101" pitchFamily="2" charset="-122"/>
              <a:ea typeface="STFangsong" panose="02010600040101010101" pitchFamily="2" charset="-122"/>
            </a:endParaRPr>
          </a:p>
          <a:p>
            <a:r>
              <a:rPr lang="en-US" altLang="zh-CN" sz="2400" dirty="0">
                <a:latin typeface="STFangsong" panose="02010600040101010101" pitchFamily="2" charset="-122"/>
                <a:ea typeface="STFangsong" panose="02010600040101010101" pitchFamily="2" charset="-122"/>
              </a:rPr>
              <a:t>2022-08-18</a:t>
            </a:r>
            <a:endParaRPr lang="zh-CN" altLang="en-US" sz="2400" dirty="0">
              <a:latin typeface="STFangsong" panose="02010600040101010101" pitchFamily="2" charset="-122"/>
              <a:ea typeface="STFangsong" panose="02010600040101010101" pitchFamily="2" charset="-122"/>
            </a:endParaRPr>
          </a:p>
        </p:txBody>
      </p:sp>
      <p:sp>
        <p:nvSpPr>
          <p:cNvPr id="11" name="矩形 10">
            <a:extLst>
              <a:ext uri="{FF2B5EF4-FFF2-40B4-BE49-F238E27FC236}">
                <a16:creationId xmlns:a16="http://schemas.microsoft.com/office/drawing/2014/main" id="{92A43762-9CDA-405A-91A4-0DFFFEFF9908}"/>
              </a:ext>
            </a:extLst>
          </p:cNvPr>
          <p:cNvSpPr/>
          <p:nvPr/>
        </p:nvSpPr>
        <p:spPr>
          <a:xfrm>
            <a:off x="1524001" y="0"/>
            <a:ext cx="914399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A60686B9-E8F1-40F5-99D0-1BC5A6119D3D}"/>
              </a:ext>
            </a:extLst>
          </p:cNvPr>
          <p:cNvSpPr/>
          <p:nvPr/>
        </p:nvSpPr>
        <p:spPr>
          <a:xfrm>
            <a:off x="0" y="-6485"/>
            <a:ext cx="12192000" cy="3862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矩形 13">
            <a:extLst>
              <a:ext uri="{FF2B5EF4-FFF2-40B4-BE49-F238E27FC236}">
                <a16:creationId xmlns:a16="http://schemas.microsoft.com/office/drawing/2014/main" id="{6272C968-1704-544F-94F4-4E768C309187}"/>
              </a:ext>
            </a:extLst>
          </p:cNvPr>
          <p:cNvSpPr/>
          <p:nvPr/>
        </p:nvSpPr>
        <p:spPr>
          <a:xfrm>
            <a:off x="1265323" y="1022666"/>
            <a:ext cx="9661349" cy="2554545"/>
          </a:xfrm>
          <a:prstGeom prst="rect">
            <a:avLst/>
          </a:prstGeom>
          <a:noFill/>
        </p:spPr>
        <p:txBody>
          <a:bodyPr wrap="square" lIns="91440" tIns="45720" rIns="91440" bIns="45720">
            <a:spAutoFit/>
          </a:bodyPr>
          <a:lstStyle/>
          <a:p>
            <a:pPr algn="ctr"/>
            <a:endParaRPr lang="en-US" altLang="zh-CN" sz="4000" b="1" dirty="0">
              <a:ln w="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25400" dir="5400000" algn="ctr" rotWithShape="0">
                  <a:srgbClr val="6E747A">
                    <a:alpha val="43000"/>
                  </a:srgbClr>
                </a:outerShdw>
              </a:effectLst>
              <a:latin typeface="Kaiti SC" panose="02010600040101010101" pitchFamily="2" charset="-122"/>
              <a:ea typeface="Kaiti SC" panose="02010600040101010101" pitchFamily="2" charset="-122"/>
            </a:endParaRPr>
          </a:p>
          <a:p>
            <a:pPr algn="ctr"/>
            <a:r>
              <a:rPr lang="en-US" altLang="zh-CN" sz="4000" b="1" dirty="0">
                <a:ln w="0"/>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a:outerShdw blurRad="38100" dist="25400" dir="5400000" algn="ctr" rotWithShape="0">
                    <a:srgbClr val="6E747A">
                      <a:alpha val="43000"/>
                    </a:srgbClr>
                  </a:outerShdw>
                </a:effectLst>
                <a:latin typeface="Kaiti SC" panose="02010600040101010101" pitchFamily="2" charset="-122"/>
                <a:ea typeface="Kaiti SC" panose="02010600040101010101" pitchFamily="2" charset="-122"/>
              </a:rPr>
              <a:t>Retweet-BERT: Political Leaning Detection Using Language Features and Information Diffusion on Social Networks</a:t>
            </a:r>
          </a:p>
        </p:txBody>
      </p:sp>
    </p:spTree>
    <p:extLst>
      <p:ext uri="{BB962C8B-B14F-4D97-AF65-F5344CB8AC3E}">
        <p14:creationId xmlns:p14="http://schemas.microsoft.com/office/powerpoint/2010/main" val="2087231168"/>
      </p:ext>
    </p:extLst>
  </p:cSld>
  <p:clrMapOvr>
    <a:masterClrMapping/>
  </p:clrMapOvr>
  <mc:AlternateContent xmlns:mc="http://schemas.openxmlformats.org/markup-compatibility/2006" xmlns:p14="http://schemas.microsoft.com/office/powerpoint/2010/main">
    <mc:Choice Requires="p14">
      <p:transition spd="slow" p14:dur="2000" advTm="23192"/>
    </mc:Choice>
    <mc:Fallback xmlns="">
      <p:transition spd="slow" advTm="2319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方 法</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971BE5C5-FF53-F1E4-4987-21CC09A5111D}"/>
              </a:ext>
            </a:extLst>
          </p:cNvPr>
          <p:cNvPicPr>
            <a:picLocks noChangeAspect="1"/>
          </p:cNvPicPr>
          <p:nvPr/>
        </p:nvPicPr>
        <p:blipFill>
          <a:blip r:embed="rId3"/>
          <a:stretch>
            <a:fillRect/>
          </a:stretch>
        </p:blipFill>
        <p:spPr>
          <a:xfrm>
            <a:off x="1322804" y="1016731"/>
            <a:ext cx="4532563" cy="4824538"/>
          </a:xfrm>
          <a:prstGeom prst="rect">
            <a:avLst/>
          </a:prstGeom>
        </p:spPr>
      </p:pic>
      <p:pic>
        <p:nvPicPr>
          <p:cNvPr id="3" name="图片 2">
            <a:extLst>
              <a:ext uri="{FF2B5EF4-FFF2-40B4-BE49-F238E27FC236}">
                <a16:creationId xmlns:a16="http://schemas.microsoft.com/office/drawing/2014/main" id="{F9158F15-E09E-BF6C-B6F3-784B75098C2F}"/>
              </a:ext>
            </a:extLst>
          </p:cNvPr>
          <p:cNvPicPr>
            <a:picLocks noChangeAspect="1"/>
          </p:cNvPicPr>
          <p:nvPr/>
        </p:nvPicPr>
        <p:blipFill>
          <a:blip r:embed="rId4"/>
          <a:stretch>
            <a:fillRect/>
          </a:stretch>
        </p:blipFill>
        <p:spPr>
          <a:xfrm>
            <a:off x="6772974" y="529388"/>
            <a:ext cx="3895022" cy="6152497"/>
          </a:xfrm>
          <a:prstGeom prst="rect">
            <a:avLst/>
          </a:prstGeom>
        </p:spPr>
      </p:pic>
    </p:spTree>
    <p:extLst>
      <p:ext uri="{BB962C8B-B14F-4D97-AF65-F5344CB8AC3E}">
        <p14:creationId xmlns:p14="http://schemas.microsoft.com/office/powerpoint/2010/main" val="2659808638"/>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方 法</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808624"/>
            <a:ext cx="10423869" cy="5324535"/>
          </a:xfrm>
          <a:prstGeom prst="rect">
            <a:avLst/>
          </a:prstGeom>
          <a:noFill/>
        </p:spPr>
        <p:txBody>
          <a:bodyPr wrap="square" rtlCol="0">
            <a:spAutoFit/>
          </a:bodyPr>
          <a:lstStyle/>
          <a:p>
            <a:pPr algn="just"/>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Methods for Polarity Estimation</a:t>
            </a: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Word embedding (Word2Vec Glove from </a:t>
            </a:r>
            <a:r>
              <a:rPr lang="en-US" altLang="zh-CN" sz="2400" dirty="0" err="1">
                <a:latin typeface="Times New Roman" panose="02020603050405020304" pitchFamily="18" charset="0"/>
                <a:ea typeface="FangSong" panose="02010609060101010101" pitchFamily="49" charset="-122"/>
                <a:cs typeface="Times New Roman" panose="02020603050405020304" pitchFamily="18" charset="0"/>
              </a:rPr>
              <a:t>Gensim</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Transformers</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S-BERT (Sentence Transformers):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https://</a:t>
            </a:r>
            <a:r>
              <a:rPr lang="en-US" altLang="zh-CN" sz="2400" dirty="0" err="1">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www.sbert.net</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Network-based models</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node2vec</a:t>
            </a:r>
          </a:p>
          <a:p>
            <a:pPr marL="800100" lvl="1"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800100" lvl="1" indent="-342900" algn="just">
              <a:buFont typeface="Arial" panose="020B0604020202020204" pitchFamily="34" charset="0"/>
              <a:buChar char="•"/>
            </a:pPr>
            <a:r>
              <a:rPr lang="en-US" altLang="zh-CN" sz="2400" dirty="0" err="1">
                <a:latin typeface="Times New Roman" panose="02020603050405020304" pitchFamily="18" charset="0"/>
                <a:ea typeface="FangSong" panose="02010609060101010101" pitchFamily="49" charset="-122"/>
                <a:cs typeface="Times New Roman" panose="02020603050405020304" pitchFamily="18" charset="0"/>
              </a:rPr>
              <a:t>GraphSAGE</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 profile embeddings as node attributes. All profile or network embeddings are subsequently fit with a logistic regression model for the classification task. </a:t>
            </a:r>
          </a:p>
          <a:p>
            <a:pPr marL="800100" lvl="1"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550477263"/>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方 法</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4A525FE6-3CDF-D4EF-ED37-C60851D57055}"/>
              </a:ext>
            </a:extLst>
          </p:cNvPr>
          <p:cNvPicPr>
            <a:picLocks noChangeAspect="1"/>
          </p:cNvPicPr>
          <p:nvPr/>
        </p:nvPicPr>
        <p:blipFill>
          <a:blip r:embed="rId3"/>
          <a:stretch>
            <a:fillRect/>
          </a:stretch>
        </p:blipFill>
        <p:spPr>
          <a:xfrm>
            <a:off x="201747" y="1079214"/>
            <a:ext cx="5521654" cy="4699571"/>
          </a:xfrm>
          <a:prstGeom prst="rect">
            <a:avLst/>
          </a:prstGeom>
        </p:spPr>
      </p:pic>
      <p:pic>
        <p:nvPicPr>
          <p:cNvPr id="3" name="图片 2">
            <a:extLst>
              <a:ext uri="{FF2B5EF4-FFF2-40B4-BE49-F238E27FC236}">
                <a16:creationId xmlns:a16="http://schemas.microsoft.com/office/drawing/2014/main" id="{3C0D8470-D50E-9926-499E-D26B718FE426}"/>
              </a:ext>
            </a:extLst>
          </p:cNvPr>
          <p:cNvPicPr>
            <a:picLocks noChangeAspect="1"/>
          </p:cNvPicPr>
          <p:nvPr/>
        </p:nvPicPr>
        <p:blipFill rotWithShape="1">
          <a:blip r:embed="rId4"/>
          <a:srcRect t="10000"/>
          <a:stretch/>
        </p:blipFill>
        <p:spPr>
          <a:xfrm>
            <a:off x="5957237" y="3112139"/>
            <a:ext cx="5132338" cy="633719"/>
          </a:xfrm>
          <a:prstGeom prst="rect">
            <a:avLst/>
          </a:prstGeom>
        </p:spPr>
      </p:pic>
      <p:sp>
        <p:nvSpPr>
          <p:cNvPr id="6" name="文本框 5">
            <a:extLst>
              <a:ext uri="{FF2B5EF4-FFF2-40B4-BE49-F238E27FC236}">
                <a16:creationId xmlns:a16="http://schemas.microsoft.com/office/drawing/2014/main" id="{60C9DCBB-563E-D4AF-BDE8-90EEB7E7180B}"/>
              </a:ext>
            </a:extLst>
          </p:cNvPr>
          <p:cNvSpPr txBox="1"/>
          <p:nvPr/>
        </p:nvSpPr>
        <p:spPr>
          <a:xfrm>
            <a:off x="5795591" y="1334191"/>
            <a:ext cx="6097314" cy="5078313"/>
          </a:xfrm>
          <a:prstGeom prst="rect">
            <a:avLst/>
          </a:prstGeom>
          <a:noFill/>
        </p:spPr>
        <p:txBody>
          <a:bodyPr wrap="square">
            <a:spAutoFit/>
          </a:bodyPr>
          <a:lstStyle/>
          <a:p>
            <a:pPr marL="285750" indent="-285750">
              <a:buFont typeface="Arial" panose="020B0604020202020204" pitchFamily="34" charset="0"/>
              <a:buChar char="•"/>
            </a:pPr>
            <a:r>
              <a:rPr lang="en-US" altLang="zh-CN" dirty="0">
                <a:latin typeface="Times New Roman" panose="02020603050405020304" pitchFamily="18" charset="0"/>
                <a:ea typeface="FangSong" panose="02010609060101010101" pitchFamily="49" charset="-122"/>
                <a:cs typeface="Times New Roman" panose="02020603050405020304" pitchFamily="18" charset="0"/>
              </a:rPr>
              <a:t>Speciﬁcally, using any of the models that can produce sentence-level embeddings, we apply it to a proﬁle description to obtain the proﬁle embedding </a:t>
            </a:r>
            <a:r>
              <a:rPr lang="en-US" altLang="zh-CN" dirty="0" err="1">
                <a:latin typeface="Times New Roman" panose="02020603050405020304" pitchFamily="18" charset="0"/>
                <a:ea typeface="FangSong" panose="02010609060101010101" pitchFamily="49" charset="-122"/>
                <a:cs typeface="Times New Roman" panose="02020603050405020304" pitchFamily="18" charset="0"/>
              </a:rPr>
              <a:t>s_i</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 for user i. For every positive retweet interaction from user i to j (i.e., (i, j) ∈ E), we optimize the objective</a:t>
            </a:r>
          </a:p>
          <a:p>
            <a:pPr marL="285750" indent="-285750">
              <a:buFont typeface="Arial" panose="020B0604020202020204" pitchFamily="34" charset="0"/>
              <a:buChar char="•"/>
            </a:pPr>
            <a:endParaRPr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buFont typeface="Arial" panose="020B0604020202020204" pitchFamily="34" charset="0"/>
              <a:buChar char="•"/>
            </a:pPr>
            <a:endParaRPr lang="en-US" altLang="zh-CN" sz="1800" dirty="0">
              <a:effectLst/>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buFont typeface="Arial" panose="020B0604020202020204" pitchFamily="34" charset="0"/>
              <a:buChar char="•"/>
            </a:pPr>
            <a:endParaRPr lang="en-US" altLang="zh-CN" sz="1800" dirty="0">
              <a:effectLst/>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buFont typeface="Arial" panose="020B0604020202020204" pitchFamily="34" charset="0"/>
              <a:buChar char="•"/>
            </a:pPr>
            <a:r>
              <a:rPr lang="en-US" altLang="zh-CN" sz="1800" dirty="0">
                <a:effectLst/>
                <a:latin typeface="Times New Roman" panose="02020603050405020304" pitchFamily="18" charset="0"/>
                <a:ea typeface="FangSong" panose="02010609060101010101" pitchFamily="49" charset="-122"/>
                <a:cs typeface="Times New Roman" panose="02020603050405020304" pitchFamily="18" charset="0"/>
              </a:rPr>
              <a:t>To optimize the training procedure during the unsupervised training step, we </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employ </a:t>
            </a:r>
            <a:r>
              <a:rPr lang="en-US" altLang="zh-CN"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negative sampling (</a:t>
            </a:r>
            <a:r>
              <a:rPr lang="en-US" altLang="zh-CN" dirty="0">
                <a:latin typeface="Times New Roman" panose="02020603050405020304" pitchFamily="18" charset="0"/>
                <a:ea typeface="FangSong" panose="02010609060101010101" pitchFamily="49" charset="-122"/>
                <a:cs typeface="Times New Roman" panose="02020603050405020304" pitchFamily="18" charset="0"/>
                <a:hlinkClick r:id="rId5"/>
              </a:rPr>
              <a:t>https://www.bilibili.com/video/BV12E411a7Xn?p=174&amp;vd_source=bd72563373f1fcaba88532d0ea9f3834</a:t>
            </a:r>
            <a:r>
              <a:rPr lang="en-US" altLang="zh-CN"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a:t>
            </a:r>
          </a:p>
          <a:p>
            <a:pPr marL="285750" indent="-285750">
              <a:buFont typeface="Arial" panose="020B0604020202020204" pitchFamily="34" charset="0"/>
              <a:buChar char="•"/>
            </a:pPr>
            <a:endParaRPr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742950" lvl="1" indent="-285750">
              <a:buFont typeface="Arial" panose="020B0604020202020204" pitchFamily="34" charset="0"/>
              <a:buChar char="•"/>
            </a:pPr>
            <a:r>
              <a:rPr lang="en-US" altLang="zh-CN" dirty="0">
                <a:latin typeface="Times New Roman" panose="02020603050405020304" pitchFamily="18" charset="0"/>
                <a:ea typeface="FangSong" panose="02010609060101010101" pitchFamily="49" charset="-122"/>
                <a:cs typeface="Times New Roman" panose="02020603050405020304" pitchFamily="18" charset="0"/>
              </a:rPr>
              <a:t>one-neg</a:t>
            </a:r>
          </a:p>
          <a:p>
            <a:pPr marL="742950" lvl="1" indent="-285750">
              <a:buFont typeface="Arial" panose="020B0604020202020204" pitchFamily="34" charset="0"/>
              <a:buChar char="•"/>
            </a:pPr>
            <a:r>
              <a:rPr lang="en-US" altLang="zh-CN" dirty="0">
                <a:latin typeface="Times New Roman" panose="02020603050405020304" pitchFamily="18" charset="0"/>
                <a:ea typeface="FangSong" panose="02010609060101010101" pitchFamily="49" charset="-122"/>
                <a:cs typeface="Times New Roman" panose="02020603050405020304" pitchFamily="18" charset="0"/>
              </a:rPr>
              <a:t>multiple negative sampling (</a:t>
            </a:r>
            <a:r>
              <a:rPr lang="en-US" altLang="zh-CN" dirty="0" err="1">
                <a:latin typeface="Times New Roman" panose="02020603050405020304" pitchFamily="18" charset="0"/>
                <a:ea typeface="FangSong" panose="02010609060101010101" pitchFamily="49" charset="-122"/>
                <a:cs typeface="Times New Roman" panose="02020603050405020304" pitchFamily="18" charset="0"/>
              </a:rPr>
              <a:t>mult</a:t>
            </a:r>
            <a:r>
              <a:rPr lang="en-US" altLang="zh-CN" dirty="0">
                <a:latin typeface="Times New Roman" panose="02020603050405020304" pitchFamily="18" charset="0"/>
                <a:ea typeface="FangSong" panose="02010609060101010101" pitchFamily="49" charset="-122"/>
                <a:cs typeface="Times New Roman" panose="02020603050405020304" pitchFamily="18" charset="0"/>
              </a:rPr>
              <a:t>-neg)</a:t>
            </a:r>
          </a:p>
          <a:p>
            <a:pPr marL="285750" indent="-285750">
              <a:buFont typeface="Arial" panose="020B0604020202020204" pitchFamily="34" charset="0"/>
              <a:buChar char="•"/>
            </a:pPr>
            <a:endParaRPr lang="en-US" altLang="zh-CN" dirty="0">
              <a:latin typeface="Times New Roman" panose="02020603050405020304" pitchFamily="18" charset="0"/>
              <a:ea typeface="FangSong" panose="02010609060101010101" pitchFamily="49"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61926516"/>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66" y="0"/>
            <a:ext cx="2348626" cy="3862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结 果</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9725DEC3-4CAF-F42A-7D35-FBD3DD05FDF1}"/>
              </a:ext>
            </a:extLst>
          </p:cNvPr>
          <p:cNvPicPr>
            <a:picLocks noChangeAspect="1"/>
          </p:cNvPicPr>
          <p:nvPr/>
        </p:nvPicPr>
        <p:blipFill>
          <a:blip r:embed="rId3"/>
          <a:stretch>
            <a:fillRect/>
          </a:stretch>
        </p:blipFill>
        <p:spPr>
          <a:xfrm>
            <a:off x="1139056" y="392691"/>
            <a:ext cx="9913887" cy="6416488"/>
          </a:xfrm>
          <a:prstGeom prst="rect">
            <a:avLst/>
          </a:prstGeom>
        </p:spPr>
      </p:pic>
    </p:spTree>
    <p:extLst>
      <p:ext uri="{BB962C8B-B14F-4D97-AF65-F5344CB8AC3E}">
        <p14:creationId xmlns:p14="http://schemas.microsoft.com/office/powerpoint/2010/main" val="4109802267"/>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8620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结 果</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7093A4F1-58BA-4203-46E5-1ADE739AC29F}"/>
              </a:ext>
            </a:extLst>
          </p:cNvPr>
          <p:cNvPicPr>
            <a:picLocks noChangeAspect="1"/>
          </p:cNvPicPr>
          <p:nvPr/>
        </p:nvPicPr>
        <p:blipFill>
          <a:blip r:embed="rId3"/>
          <a:stretch>
            <a:fillRect/>
          </a:stretch>
        </p:blipFill>
        <p:spPr>
          <a:xfrm>
            <a:off x="3108979" y="1269123"/>
            <a:ext cx="5974041" cy="3910281"/>
          </a:xfrm>
          <a:prstGeom prst="rect">
            <a:avLst/>
          </a:prstGeom>
        </p:spPr>
      </p:pic>
    </p:spTree>
    <p:extLst>
      <p:ext uri="{BB962C8B-B14F-4D97-AF65-F5344CB8AC3E}">
        <p14:creationId xmlns:p14="http://schemas.microsoft.com/office/powerpoint/2010/main" val="1305127063"/>
      </p:ext>
    </p:extLst>
  </p:cSld>
  <p:clrMapOvr>
    <a:masterClrMapping/>
  </p:clrMapOvr>
  <mc:AlternateContent xmlns:mc="http://schemas.openxmlformats.org/markup-compatibility/2006">
    <mc:Choice xmlns:p14="http://schemas.microsoft.com/office/powerpoint/2010/main" Requires="p14">
      <p:transition spd="slow" p14:dur="2000" advTm="89060"/>
    </mc:Choice>
    <mc:Fallback>
      <p:transition spd="slow" advTm="8906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结 果</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808624"/>
            <a:ext cx="10423869" cy="1631216"/>
          </a:xfrm>
          <a:prstGeom prst="rect">
            <a:avLst/>
          </a:prstGeom>
          <a:noFill/>
        </p:spPr>
        <p:txBody>
          <a:bodyPr wrap="square" rtlCol="0">
            <a:spAutoFit/>
          </a:bodyPr>
          <a:lstStyle/>
          <a:p>
            <a:pPr algn="just"/>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Case Study of COVID-19</a:t>
            </a:r>
          </a:p>
          <a:p>
            <a:pPr algn="just"/>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The most popular users among the left the right.</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p:txBody>
      </p:sp>
      <p:pic>
        <p:nvPicPr>
          <p:cNvPr id="2" name="图片 1">
            <a:extLst>
              <a:ext uri="{FF2B5EF4-FFF2-40B4-BE49-F238E27FC236}">
                <a16:creationId xmlns:a16="http://schemas.microsoft.com/office/drawing/2014/main" id="{32FFB821-7B04-6C6D-61CB-222218412273}"/>
              </a:ext>
            </a:extLst>
          </p:cNvPr>
          <p:cNvPicPr>
            <a:picLocks noChangeAspect="1"/>
          </p:cNvPicPr>
          <p:nvPr/>
        </p:nvPicPr>
        <p:blipFill>
          <a:blip r:embed="rId3"/>
          <a:stretch>
            <a:fillRect/>
          </a:stretch>
        </p:blipFill>
        <p:spPr>
          <a:xfrm>
            <a:off x="706923" y="2287440"/>
            <a:ext cx="10778151" cy="3672202"/>
          </a:xfrm>
          <a:prstGeom prst="rect">
            <a:avLst/>
          </a:prstGeom>
        </p:spPr>
      </p:pic>
    </p:spTree>
    <p:extLst>
      <p:ext uri="{BB962C8B-B14F-4D97-AF65-F5344CB8AC3E}">
        <p14:creationId xmlns:p14="http://schemas.microsoft.com/office/powerpoint/2010/main" val="1539297004"/>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结 果</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808624"/>
            <a:ext cx="10423869" cy="4216539"/>
          </a:xfrm>
          <a:prstGeom prst="rect">
            <a:avLst/>
          </a:prstGeom>
          <a:noFill/>
        </p:spPr>
        <p:txBody>
          <a:bodyPr wrap="square" rtlCol="0">
            <a:spAutoFit/>
          </a:bodyPr>
          <a:lstStyle/>
          <a:p>
            <a:pPr algn="just"/>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Case Study of COVID-19</a:t>
            </a:r>
          </a:p>
          <a:p>
            <a:pPr algn="just"/>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Overall popularity of popular users among the left and the right.</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Audience of the popular users.</a:t>
            </a:r>
            <a:r>
              <a:rPr lang="zh-CN" altLang="en-US" sz="24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(5% far-left, 80 far-right)</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These results suggest the presence of political echo chambers and asymmetrical information ﬂows between and within the two echo chambers. </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Additional evaluations of this case study can be found in our follow-up work Anonymous Authors (2021).</a:t>
            </a:r>
          </a:p>
        </p:txBody>
      </p:sp>
    </p:spTree>
    <p:extLst>
      <p:ext uri="{BB962C8B-B14F-4D97-AF65-F5344CB8AC3E}">
        <p14:creationId xmlns:p14="http://schemas.microsoft.com/office/powerpoint/2010/main" val="818899692"/>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结 果</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808624"/>
            <a:ext cx="10423869" cy="5693866"/>
          </a:xfrm>
          <a:prstGeom prst="rect">
            <a:avLst/>
          </a:prstGeom>
          <a:noFill/>
        </p:spPr>
        <p:txBody>
          <a:bodyPr wrap="square" rtlCol="0">
            <a:spAutoFit/>
          </a:bodyPr>
          <a:lstStyle/>
          <a:p>
            <a:pPr algn="just"/>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Implications</a:t>
            </a:r>
          </a:p>
          <a:p>
            <a:pPr algn="just"/>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The effectiveness of Retweet-BERT is mainly attributed to the use of both social and textual data.</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Our work can be utilized by researchers to understand the political and ideological landscapes of social media users.</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Our results suggest the existence of echo chambers, which warrants further investigation into how political echo chambers may contribute to the spread of politically biased, distorted, or non-factual information.</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Though we apply Retweet-BERT speciﬁcally to the retweet network on Twitter, we note that it can be extended to any data with a social network structure and textual content, which is essentially any social media.</a:t>
            </a:r>
          </a:p>
        </p:txBody>
      </p:sp>
    </p:spTree>
    <p:extLst>
      <p:ext uri="{BB962C8B-B14F-4D97-AF65-F5344CB8AC3E}">
        <p14:creationId xmlns:p14="http://schemas.microsoft.com/office/powerpoint/2010/main" val="84131098"/>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结 果</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808624"/>
            <a:ext cx="10423869" cy="3108543"/>
          </a:xfrm>
          <a:prstGeom prst="rect">
            <a:avLst/>
          </a:prstGeom>
          <a:noFill/>
        </p:spPr>
        <p:txBody>
          <a:bodyPr wrap="square" rtlCol="0">
            <a:spAutoFit/>
          </a:bodyPr>
          <a:lstStyle/>
          <a:p>
            <a:pPr algn="just"/>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Limitations</a:t>
            </a:r>
          </a:p>
          <a:p>
            <a:pPr algn="just"/>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The practical use of our model, consequently, should only be limited to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active and vocal</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 users of Twitter.</a:t>
            </a:r>
          </a:p>
          <a:p>
            <a:pPr marL="342900"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Additionally, we acknowledge that Retweet-BERT is most accurate on datasets of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polarizing topics </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where users can be distinguished almost explicitly through verbal cues.</a:t>
            </a:r>
          </a:p>
        </p:txBody>
      </p:sp>
    </p:spTree>
    <p:extLst>
      <p:ext uri="{BB962C8B-B14F-4D97-AF65-F5344CB8AC3E}">
        <p14:creationId xmlns:p14="http://schemas.microsoft.com/office/powerpoint/2010/main" val="2138844338"/>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讨 论</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808624"/>
            <a:ext cx="10423869" cy="1261884"/>
          </a:xfrm>
          <a:prstGeom prst="rect">
            <a:avLst/>
          </a:prstGeom>
          <a:noFill/>
        </p:spPr>
        <p:txBody>
          <a:bodyPr wrap="square" rtlCol="0">
            <a:spAutoFit/>
          </a:bodyPr>
          <a:lstStyle/>
          <a:p>
            <a:pPr algn="just"/>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Case Study of COVID-19</a:t>
            </a:r>
          </a:p>
          <a:p>
            <a:pPr algn="just"/>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800100" lvl="1"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36167392"/>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92A43762-9CDA-405A-91A4-0DFFFEFF9908}"/>
              </a:ext>
            </a:extLst>
          </p:cNvPr>
          <p:cNvSpPr/>
          <p:nvPr/>
        </p:nvSpPr>
        <p:spPr>
          <a:xfrm>
            <a:off x="1524001" y="0"/>
            <a:ext cx="914399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4" name="矩形 3">
            <a:extLst>
              <a:ext uri="{FF2B5EF4-FFF2-40B4-BE49-F238E27FC236}">
                <a16:creationId xmlns:a16="http://schemas.microsoft.com/office/drawing/2014/main" id="{A60686B9-E8F1-40F5-99D0-1BC5A6119D3D}"/>
              </a:ext>
            </a:extLst>
          </p:cNvPr>
          <p:cNvSpPr/>
          <p:nvPr/>
        </p:nvSpPr>
        <p:spPr>
          <a:xfrm>
            <a:off x="0" y="-6485"/>
            <a:ext cx="12192000" cy="3862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191C79B1-E82F-975F-4F4D-67F4074C7815}"/>
              </a:ext>
            </a:extLst>
          </p:cNvPr>
          <p:cNvPicPr>
            <a:picLocks noChangeAspect="1"/>
          </p:cNvPicPr>
          <p:nvPr/>
        </p:nvPicPr>
        <p:blipFill>
          <a:blip r:embed="rId3"/>
          <a:stretch>
            <a:fillRect/>
          </a:stretch>
        </p:blipFill>
        <p:spPr>
          <a:xfrm>
            <a:off x="0" y="1973402"/>
            <a:ext cx="12192000" cy="2911196"/>
          </a:xfrm>
          <a:prstGeom prst="rect">
            <a:avLst/>
          </a:prstGeom>
        </p:spPr>
      </p:pic>
      <p:sp>
        <p:nvSpPr>
          <p:cNvPr id="3" name="文本框 2">
            <a:extLst>
              <a:ext uri="{FF2B5EF4-FFF2-40B4-BE49-F238E27FC236}">
                <a16:creationId xmlns:a16="http://schemas.microsoft.com/office/drawing/2014/main" id="{5058E067-DC44-7944-E318-EAE8F8A5AD55}"/>
              </a:ext>
            </a:extLst>
          </p:cNvPr>
          <p:cNvSpPr txBox="1"/>
          <p:nvPr/>
        </p:nvSpPr>
        <p:spPr>
          <a:xfrm>
            <a:off x="3047341" y="5084957"/>
            <a:ext cx="6778447" cy="923330"/>
          </a:xfrm>
          <a:prstGeom prst="rect">
            <a:avLst/>
          </a:prstGeom>
          <a:noFill/>
        </p:spPr>
        <p:txBody>
          <a:bodyPr wrap="square">
            <a:spAutoFit/>
          </a:bodyPr>
          <a:lstStyle/>
          <a:p>
            <a:pPr algn="ctr"/>
            <a:r>
              <a:rPr lang="zh-CN" altLang="en-US" dirty="0">
                <a:hlinkClick r:id="rId4"/>
              </a:rPr>
              <a:t>https://github.com/julie-jiang/retweet-bert</a:t>
            </a:r>
            <a:endParaRPr lang="en-US" altLang="zh-CN" dirty="0"/>
          </a:p>
          <a:p>
            <a:pPr algn="ctr"/>
            <a:endParaRPr lang="en-US" altLang="zh-CN" dirty="0"/>
          </a:p>
          <a:p>
            <a:pPr algn="ctr"/>
            <a:r>
              <a:rPr lang="en-US" altLang="zh-CN" dirty="0"/>
              <a:t>ICWSM</a:t>
            </a:r>
            <a:r>
              <a:rPr lang="zh-CN" altLang="en-US" dirty="0"/>
              <a:t> </a:t>
            </a:r>
            <a:r>
              <a:rPr lang="en-US" altLang="zh-CN" dirty="0"/>
              <a:t>2023</a:t>
            </a:r>
            <a:r>
              <a:rPr lang="zh-CN" altLang="en-US" dirty="0"/>
              <a:t> </a:t>
            </a:r>
            <a:r>
              <a:rPr lang="en-US" altLang="zh-CN" dirty="0"/>
              <a:t>(International Conference on Web and Social Media)</a:t>
            </a:r>
            <a:endParaRPr lang="zh-CN" altLang="en-US" dirty="0"/>
          </a:p>
        </p:txBody>
      </p:sp>
    </p:spTree>
    <p:extLst>
      <p:ext uri="{BB962C8B-B14F-4D97-AF65-F5344CB8AC3E}">
        <p14:creationId xmlns:p14="http://schemas.microsoft.com/office/powerpoint/2010/main" val="1764637723"/>
      </p:ext>
    </p:extLst>
  </p:cSld>
  <p:clrMapOvr>
    <a:masterClrMapping/>
  </p:clrMapOvr>
  <mc:AlternateContent xmlns:mc="http://schemas.openxmlformats.org/markup-compatibility/2006" xmlns:p14="http://schemas.microsoft.com/office/powerpoint/2010/main">
    <mc:Choice Requires="p14">
      <p:transition spd="slow" p14:dur="2000" advTm="23192"/>
    </mc:Choice>
    <mc:Fallback xmlns="">
      <p:transition spd="slow" advTm="2319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1524000" y="0"/>
            <a:ext cx="9143996" cy="3862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p>
        </p:txBody>
      </p:sp>
      <p:sp>
        <p:nvSpPr>
          <p:cNvPr id="8" name="矩形 7">
            <a:extLst>
              <a:ext uri="{FF2B5EF4-FFF2-40B4-BE49-F238E27FC236}">
                <a16:creationId xmlns:a16="http://schemas.microsoft.com/office/drawing/2014/main" id="{F27693DF-705F-4144-A1B0-6B387A5906B7}"/>
              </a:ext>
            </a:extLst>
          </p:cNvPr>
          <p:cNvSpPr/>
          <p:nvPr/>
        </p:nvSpPr>
        <p:spPr>
          <a:xfrm>
            <a:off x="2026243" y="2459504"/>
            <a:ext cx="8139510" cy="1015663"/>
          </a:xfrm>
          <a:prstGeom prst="rect">
            <a:avLst/>
          </a:prstGeom>
        </p:spPr>
        <p:txBody>
          <a:bodyPr wrap="square">
            <a:spAutoFit/>
          </a:bodyPr>
          <a:lstStyle/>
          <a:p>
            <a:pPr algn="ctr"/>
            <a:r>
              <a:rPr lang="en-US" altLang="zh-CN" sz="6000" b="1" dirty="0">
                <a:solidFill>
                  <a:srgbClr val="002060"/>
                </a:solidFill>
                <a:latin typeface="仿宋" panose="02010609060101010101" pitchFamily="49" charset="-122"/>
                <a:ea typeface="仿宋" panose="02010609060101010101" pitchFamily="49" charset="-122"/>
              </a:rPr>
              <a:t>Thanks</a:t>
            </a:r>
            <a:r>
              <a:rPr lang="zh-CN" altLang="en-US" sz="6000" b="1" dirty="0">
                <a:solidFill>
                  <a:srgbClr val="002060"/>
                </a:solidFill>
                <a:latin typeface="仿宋" panose="02010609060101010101" pitchFamily="49" charset="-122"/>
                <a:ea typeface="仿宋" panose="02010609060101010101" pitchFamily="49" charset="-122"/>
              </a:rPr>
              <a:t>！</a:t>
            </a:r>
            <a:endParaRPr lang="en-US" altLang="zh-CN" sz="6000" b="1" dirty="0">
              <a:solidFill>
                <a:srgbClr val="00206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412682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latin typeface="宋体" panose="02010600030101010101" pitchFamily="2" charset="-122"/>
                <a:ea typeface="宋体" panose="02010600030101010101" pitchFamily="2" charset="-122"/>
              </a:rPr>
              <a:t>Introduction</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1166842"/>
            <a:ext cx="10423869" cy="4154984"/>
          </a:xfrm>
          <a:prstGeom prst="rect">
            <a:avLst/>
          </a:prstGeom>
          <a:noFill/>
        </p:spPr>
        <p:txBody>
          <a:bodyPr wrap="square" rtlCol="0">
            <a:spAutoFit/>
          </a:bodyPr>
          <a:lstStyle/>
          <a:p>
            <a:pPr marL="342900" indent="-342900" algn="just">
              <a:buFont typeface="+mj-lt"/>
              <a:buAutoNum type="arabicPeriod"/>
            </a:pP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Estimating the political leanings of social media users </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is a challenging and ever more pressing problem given the increase in social media consumption. </a:t>
            </a:r>
          </a:p>
          <a:p>
            <a:pPr marL="342900" indent="-342900" algn="just">
              <a:buFont typeface="+mj-lt"/>
              <a:buAutoNum type="arabicPeriod"/>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mj-lt"/>
              <a:buAutoNum type="arabicPeriod"/>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Retweet-BERT leverages the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retweet network structure and the language</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 used in users’ profile descriptions.</a:t>
            </a:r>
          </a:p>
          <a:p>
            <a:pPr marL="342900" indent="-342900" algn="just">
              <a:buFont typeface="+mj-lt"/>
              <a:buAutoNum type="arabicPeriod"/>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mj-lt"/>
              <a:buAutoNum type="arabicPeriod"/>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Retweet-BERT demonstrates competitive performance against other state-of-the-art baselines,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achieving 96%-97%.</a:t>
            </a:r>
          </a:p>
          <a:p>
            <a:pPr marL="342900" indent="-342900" algn="just">
              <a:buFont typeface="+mj-lt"/>
              <a:buAutoNum type="arabicPeriod"/>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mj-lt"/>
              <a:buAutoNum type="arabicPeriod"/>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Finally, in a case study of COVID-19, we illustrate the presence of political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echo chambers</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 on Twitter and show that it exists primarily among right-leaning users.</a:t>
            </a:r>
          </a:p>
        </p:txBody>
      </p:sp>
    </p:spTree>
    <p:extLst>
      <p:ext uri="{BB962C8B-B14F-4D97-AF65-F5344CB8AC3E}">
        <p14:creationId xmlns:p14="http://schemas.microsoft.com/office/powerpoint/2010/main" val="1646421664"/>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latin typeface="宋体" panose="02010600030101010101" pitchFamily="2" charset="-122"/>
                <a:ea typeface="宋体" panose="02010600030101010101" pitchFamily="2" charset="-122"/>
              </a:rPr>
              <a:t>Introduction</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D9D3DBE-6373-D19E-5856-13615D81857E}"/>
              </a:ext>
            </a:extLst>
          </p:cNvPr>
          <p:cNvPicPr>
            <a:picLocks noChangeAspect="1"/>
          </p:cNvPicPr>
          <p:nvPr/>
        </p:nvPicPr>
        <p:blipFill>
          <a:blip r:embed="rId3"/>
          <a:stretch>
            <a:fillRect/>
          </a:stretch>
        </p:blipFill>
        <p:spPr>
          <a:xfrm>
            <a:off x="3115830" y="991204"/>
            <a:ext cx="5960340" cy="4703744"/>
          </a:xfrm>
          <a:prstGeom prst="rect">
            <a:avLst/>
          </a:prstGeom>
        </p:spPr>
      </p:pic>
    </p:spTree>
    <p:extLst>
      <p:ext uri="{BB962C8B-B14F-4D97-AF65-F5344CB8AC3E}">
        <p14:creationId xmlns:p14="http://schemas.microsoft.com/office/powerpoint/2010/main" val="906597120"/>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相关工作</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958295"/>
            <a:ext cx="10423869" cy="5386090"/>
          </a:xfrm>
          <a:prstGeom prst="rect">
            <a:avLst/>
          </a:prstGeom>
          <a:noFill/>
        </p:spPr>
        <p:txBody>
          <a:bodyPr wrap="square" rtlCol="0">
            <a:spAutoFit/>
          </a:bodyPr>
          <a:lstStyle/>
          <a:p>
            <a:pPr marL="342900" indent="-342900" algn="just">
              <a:buFont typeface="+mj-lt"/>
              <a:buAutoNum type="arabicPeriod"/>
            </a:pPr>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Ideology Detection</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opinion mining and stance detection</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content-based and network-based</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hashtags in tweets to classify: word embedding</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retweets or followings</a:t>
            </a:r>
          </a:p>
          <a:p>
            <a:pPr lvl="1" algn="just"/>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algn="just"/>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2.</a:t>
            </a:r>
            <a:r>
              <a:rPr lang="zh-CN" altLang="en-US" sz="28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Socially-infused Text Mining</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Li and Goldwasser (2019): user interactions and user sharing of news media</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Pan et al. (2016): used node structure, node content, and node labels to learn node representations to classify categories of scientific publications.</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Yang and Eisenstein (2017): used social interactions to improve sentiment detection. </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Johnson, </a:t>
            </a:r>
            <a:r>
              <a:rPr lang="en-US" altLang="zh-CN" sz="2400" dirty="0" err="1">
                <a:latin typeface="Times New Roman" panose="02020603050405020304" pitchFamily="18" charset="0"/>
                <a:ea typeface="FangSong" panose="02010609060101010101" pitchFamily="49" charset="-122"/>
                <a:cs typeface="Times New Roman" panose="02020603050405020304" pitchFamily="18" charset="0"/>
              </a:rPr>
              <a:t>Jin</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 and Goldwasser (2017): used lexical, behavioral, and social information to categorize tweets</a:t>
            </a:r>
          </a:p>
        </p:txBody>
      </p:sp>
    </p:spTree>
    <p:extLst>
      <p:ext uri="{BB962C8B-B14F-4D97-AF65-F5344CB8AC3E}">
        <p14:creationId xmlns:p14="http://schemas.microsoft.com/office/powerpoint/2010/main" val="4184880910"/>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66" y="-6485"/>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latin typeface="宋体" panose="02010600030101010101" pitchFamily="2" charset="-122"/>
                <a:ea typeface="宋体" panose="02010600030101010101" pitchFamily="2" charset="-122"/>
              </a:rPr>
              <a:t>Introduction</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1166842"/>
            <a:ext cx="10423869" cy="4893647"/>
          </a:xfrm>
          <a:prstGeom prst="rect">
            <a:avLst/>
          </a:prstGeom>
          <a:noFill/>
        </p:spPr>
        <p:txBody>
          <a:bodyPr wrap="square" rtlCol="0">
            <a:spAutoFit/>
          </a:bodyPr>
          <a:lstStyle/>
          <a:p>
            <a:pPr marL="342900" indent="-342900" algn="just">
              <a:buFont typeface="+mj-lt"/>
              <a:buAutoNum type="arabicPeriod"/>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Two assumptions behind Retweet-BERT. </a:t>
            </a:r>
          </a:p>
          <a:p>
            <a:pPr marL="800100" lvl="1" indent="-342900" algn="just">
              <a:buFont typeface="+mj-lt"/>
              <a:buAutoNum type="arabicPeriod"/>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the act of retweets implies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endorsement</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 which further implies support for another’s ideology. </a:t>
            </a:r>
          </a:p>
          <a:p>
            <a:pPr marL="800100" lvl="1" indent="-342900" algn="just">
              <a:buFont typeface="+mj-lt"/>
              <a:buAutoNum type="arabicPeriod"/>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people who share similar ideologies also share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similar textual content</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 in their profile descriptions, including not only similar keywords (e.g. Vote Blue!) and sentiment, but also linguistics.</a:t>
            </a:r>
          </a:p>
          <a:p>
            <a:pPr marL="800100" lvl="1" indent="-342900" algn="just">
              <a:buFont typeface="+mj-lt"/>
              <a:buAutoNum type="arabicPeriod"/>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mj-lt"/>
              <a:buAutoNum type="arabicPeriod"/>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Retweet-BERT leverages both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network structure and language cues </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to predict user ideology.</a:t>
            </a:r>
          </a:p>
          <a:p>
            <a:pPr marL="800100" lvl="1" indent="-342900" algn="just">
              <a:buFont typeface="+mj-lt"/>
              <a:buAutoNum type="arabicPeriod"/>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Training: in an unsupervised manner on the full dataset by learning representations based on users’ profile descriptions and retweet interactions</a:t>
            </a:r>
          </a:p>
          <a:p>
            <a:pPr marL="800100" lvl="1" indent="-342900" algn="just">
              <a:buFont typeface="+mj-lt"/>
              <a:buAutoNum type="arabicPeriod"/>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800100" lvl="1" indent="-342900" algn="just">
              <a:buFont typeface="+mj-lt"/>
              <a:buAutoNum type="arabicPeriod"/>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Fine-tuning: the model for polarity estimation on a smaller labeled subset</a:t>
            </a:r>
          </a:p>
        </p:txBody>
      </p:sp>
    </p:spTree>
    <p:extLst>
      <p:ext uri="{BB962C8B-B14F-4D97-AF65-F5344CB8AC3E}">
        <p14:creationId xmlns:p14="http://schemas.microsoft.com/office/powerpoint/2010/main" val="3153342101"/>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数据</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1329992"/>
            <a:ext cx="10423869" cy="3170099"/>
          </a:xfrm>
          <a:prstGeom prst="rect">
            <a:avLst/>
          </a:prstGeom>
          <a:noFill/>
        </p:spPr>
        <p:txBody>
          <a:bodyPr wrap="square" rtlCol="0">
            <a:spAutoFit/>
          </a:bodyPr>
          <a:lstStyle/>
          <a:p>
            <a:pPr marL="342900" indent="-342900" algn="just">
              <a:buFont typeface="+mj-lt"/>
              <a:buAutoNum type="arabicPeriod"/>
            </a:pPr>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Data</a:t>
            </a: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800100" lvl="1" indent="-342900" algn="just">
              <a:buFont typeface="Arial" panose="020B0604020202020204" pitchFamily="34" charset="0"/>
              <a:buChar char="•"/>
            </a:pP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COVID-19</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 (COVID) from January 21 to July 31, 2020. 2020 presidential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elections</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 (Elections) collected from March 1 to May 31. </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user metadata, including their profile description, the number of followers, the user provided location, etc. </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Users can be verified, which means they are authenticated by Twitter</a:t>
            </a:r>
          </a:p>
          <a:p>
            <a:pPr marL="800100" lvl="1"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mj-lt"/>
              <a:buAutoNum type="arabicPeriod"/>
            </a:pPr>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Content Cues: Profiles</a:t>
            </a:r>
            <a:r>
              <a:rPr lang="zh-CN" altLang="en-US" sz="2800" dirty="0">
                <a:latin typeface="Times New Roman" panose="02020603050405020304" pitchFamily="18" charset="0"/>
                <a:ea typeface="FangSong"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Interaction Cues: Retweet Network</a:t>
            </a:r>
          </a:p>
        </p:txBody>
      </p:sp>
    </p:spTree>
    <p:extLst>
      <p:ext uri="{BB962C8B-B14F-4D97-AF65-F5344CB8AC3E}">
        <p14:creationId xmlns:p14="http://schemas.microsoft.com/office/powerpoint/2010/main" val="1986154566"/>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数据</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808624"/>
            <a:ext cx="10423869" cy="5324535"/>
          </a:xfrm>
          <a:prstGeom prst="rect">
            <a:avLst/>
          </a:prstGeom>
          <a:noFill/>
        </p:spPr>
        <p:txBody>
          <a:bodyPr wrap="square" rtlCol="0">
            <a:spAutoFit/>
          </a:bodyPr>
          <a:lstStyle/>
          <a:p>
            <a:pPr algn="just"/>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3. Data Pre-processing</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Users in our dataset must have posted more than one tweet.</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remove the top 10% of users by </a:t>
            </a:r>
            <a:r>
              <a:rPr lang="en-US" altLang="zh-CN" sz="2400" dirty="0">
                <a:solidFill>
                  <a:srgbClr val="FF0000"/>
                </a:solidFill>
                <a:latin typeface="Times New Roman" panose="02020603050405020304" pitchFamily="18" charset="0"/>
                <a:ea typeface="FangSong" panose="02010609060101010101" pitchFamily="49" charset="-122"/>
                <a:cs typeface="Times New Roman" panose="02020603050405020304" pitchFamily="18" charset="0"/>
              </a:rPr>
              <a:t>bot scores (Davis et al. (2016))</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restrict our attention to users who are likely in the United States, as determined by their self-provided location (Jiang et al. 2020). </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only retain edges in the retweet network with weights of at least 2. </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As our analyses depend on user proﬁles, we remove users with no proﬁle data. We also remove users with degrees less than 10 (in- or out-degrees) in the retweet network</a:t>
            </a:r>
          </a:p>
          <a:p>
            <a:pPr marL="800100" lvl="1"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COVID dataset contains 232,000 users with 1.4 million retweet interactions.</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Elections dataset contains are 115,000 users and 3.6 million retweet interactions.</a:t>
            </a:r>
          </a:p>
          <a:p>
            <a:pPr marL="800100" lvl="1"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87140672"/>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60686B9-E8F1-40F5-99D0-1BC5A6119D3D}"/>
              </a:ext>
            </a:extLst>
          </p:cNvPr>
          <p:cNvSpPr/>
          <p:nvPr/>
        </p:nvSpPr>
        <p:spPr>
          <a:xfrm>
            <a:off x="8319370" y="-6486"/>
            <a:ext cx="2348626" cy="39269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dirty="0">
                <a:latin typeface="宋体" panose="02010600030101010101" pitchFamily="2" charset="-122"/>
                <a:ea typeface="宋体" panose="02010600030101010101" pitchFamily="2" charset="-122"/>
              </a:rPr>
              <a:t>方 法</a:t>
            </a:r>
            <a:endParaRPr lang="zh-CN" altLang="en-US" sz="1600" dirty="0"/>
          </a:p>
        </p:txBody>
      </p:sp>
      <p:sp>
        <p:nvSpPr>
          <p:cNvPr id="11" name="矩形 10">
            <a:extLst>
              <a:ext uri="{FF2B5EF4-FFF2-40B4-BE49-F238E27FC236}">
                <a16:creationId xmlns:a16="http://schemas.microsoft.com/office/drawing/2014/main" id="{92A43762-9CDA-405A-91A4-0DFFFEFF9908}"/>
              </a:ext>
            </a:extLst>
          </p:cNvPr>
          <p:cNvSpPr/>
          <p:nvPr/>
        </p:nvSpPr>
        <p:spPr>
          <a:xfrm>
            <a:off x="1524000" y="0"/>
            <a:ext cx="6795366" cy="386206"/>
          </a:xfrm>
          <a:prstGeom prst="rect">
            <a:avLst/>
          </a:prstGeom>
          <a:solidFill>
            <a:schemeClr val="bg1">
              <a:lumMod val="85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9" name="文本框 8">
            <a:extLst>
              <a:ext uri="{FF2B5EF4-FFF2-40B4-BE49-F238E27FC236}">
                <a16:creationId xmlns:a16="http://schemas.microsoft.com/office/drawing/2014/main" id="{A39F5163-F751-DCC4-5A68-FBBAC35C8090}"/>
              </a:ext>
            </a:extLst>
          </p:cNvPr>
          <p:cNvSpPr txBox="1"/>
          <p:nvPr/>
        </p:nvSpPr>
        <p:spPr>
          <a:xfrm>
            <a:off x="884065" y="808624"/>
            <a:ext cx="10423869" cy="4585871"/>
          </a:xfrm>
          <a:prstGeom prst="rect">
            <a:avLst/>
          </a:prstGeom>
          <a:noFill/>
        </p:spPr>
        <p:txBody>
          <a:bodyPr wrap="square" rtlCol="0">
            <a:spAutoFit/>
          </a:bodyPr>
          <a:lstStyle/>
          <a:p>
            <a:pPr algn="just"/>
            <a:r>
              <a:rPr lang="en-US" altLang="zh-CN" sz="2800" dirty="0">
                <a:latin typeface="Times New Roman" panose="02020603050405020304" pitchFamily="18" charset="0"/>
                <a:ea typeface="FangSong" panose="02010609060101010101" pitchFamily="49" charset="-122"/>
                <a:cs typeface="Times New Roman" panose="02020603050405020304" pitchFamily="18" charset="0"/>
              </a:rPr>
              <a:t>Pseudo-label Generation</a:t>
            </a: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Hashtag-based method</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50</a:t>
            </a:r>
            <a:r>
              <a:rPr lang="zh-CN" altLang="en-US" sz="24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most</a:t>
            </a:r>
            <a:r>
              <a:rPr lang="zh-CN" altLang="en-US" sz="2400" dirty="0">
                <a:latin typeface="Times New Roman" panose="02020603050405020304" pitchFamily="18" charset="0"/>
                <a:ea typeface="FangSong" panose="02010609060101010101" pitchFamily="49" charset="-122"/>
                <a:cs typeface="Times New Roman" panose="02020603050405020304" pitchFamily="18" charset="0"/>
              </a:rPr>
              <a:t> </a:t>
            </a: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popular hashtags as left- or right-leaning</a:t>
            </a:r>
          </a:p>
          <a:p>
            <a:pPr marL="800100" lvl="1"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News media-based method</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Media outlets mentioned in users’ tweets through mentions or retweets</a:t>
            </a:r>
          </a:p>
          <a:p>
            <a:pPr marL="800100" lvl="1"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Pseudo-labeling seed users</a:t>
            </a:r>
          </a:p>
          <a:p>
            <a:pPr marL="800100" lvl="1"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79,370 (≈ 34% of all) users as either left- or right-leaning</a:t>
            </a:r>
          </a:p>
          <a:p>
            <a:pPr marL="800100" lvl="1" indent="-342900" algn="just">
              <a:buFont typeface="Arial" panose="020B0604020202020204" pitchFamily="34" charset="0"/>
              <a:buChar char="•"/>
            </a:pPr>
            <a:endParaRPr lang="en-US" altLang="zh-CN" sz="2400" dirty="0">
              <a:latin typeface="Times New Roman" panose="02020603050405020304" pitchFamily="18" charset="0"/>
              <a:ea typeface="FangSong" panose="02010609060101010101" pitchFamily="49" charset="-122"/>
              <a:cs typeface="Times New Roman" panose="02020603050405020304" pitchFamily="18" charset="0"/>
            </a:endParaRPr>
          </a:p>
          <a:p>
            <a:pPr marL="342900" indent="-342900" algn="just">
              <a:buFont typeface="Arial" panose="020B0604020202020204" pitchFamily="34" charset="0"/>
              <a:buChar char="•"/>
            </a:pPr>
            <a:r>
              <a:rPr lang="en-US" altLang="zh-CN" sz="2400" dirty="0">
                <a:latin typeface="Times New Roman" panose="02020603050405020304" pitchFamily="18" charset="0"/>
                <a:ea typeface="FangSong" panose="02010609060101010101" pitchFamily="49" charset="-122"/>
                <a:cs typeface="Times New Roman" panose="02020603050405020304" pitchFamily="18" charset="0"/>
              </a:rPr>
              <a:t>Pseudo-labeling validation (100, 96 users’ annotated labels agree with the pseudo-labels)</a:t>
            </a:r>
          </a:p>
        </p:txBody>
      </p:sp>
    </p:spTree>
    <p:extLst>
      <p:ext uri="{BB962C8B-B14F-4D97-AF65-F5344CB8AC3E}">
        <p14:creationId xmlns:p14="http://schemas.microsoft.com/office/powerpoint/2010/main" val="2410735773"/>
      </p:ext>
    </p:extLst>
  </p:cSld>
  <p:clrMapOvr>
    <a:masterClrMapping/>
  </p:clrMapOvr>
  <mc:AlternateContent xmlns:mc="http://schemas.openxmlformats.org/markup-compatibility/2006" xmlns:p14="http://schemas.microsoft.com/office/powerpoint/2010/main">
    <mc:Choice Requires="p14">
      <p:transition spd="slow" p14:dur="2000" advTm="89060"/>
    </mc:Choice>
    <mc:Fallback xmlns="">
      <p:transition spd="slow" advTm="89060"/>
    </mc:Fallback>
  </mc:AlternateContent>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23452</TotalTime>
  <Words>4006</Words>
  <Application>Microsoft Macintosh PowerPoint</Application>
  <PresentationFormat>宽屏</PresentationFormat>
  <Paragraphs>212</Paragraphs>
  <Slides>20</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20</vt:i4>
      </vt:variant>
    </vt:vector>
  </HeadingPairs>
  <TitlesOfParts>
    <vt:vector size="30" baseType="lpstr">
      <vt:lpstr>等线</vt:lpstr>
      <vt:lpstr>仿宋</vt:lpstr>
      <vt:lpstr>STFangsong</vt:lpstr>
      <vt:lpstr>宋体</vt:lpstr>
      <vt:lpstr>Kaiti SC</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在线社交网络用户行为分析及应用</dc:title>
  <dc:creator>Zhenkun</dc:creator>
  <cp:lastModifiedBy>Zhou Zhenkun</cp:lastModifiedBy>
  <cp:revision>1122</cp:revision>
  <dcterms:created xsi:type="dcterms:W3CDTF">2020-07-15T11:14:39Z</dcterms:created>
  <dcterms:modified xsi:type="dcterms:W3CDTF">2022-08-18T12:38:01Z</dcterms:modified>
</cp:coreProperties>
</file>