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62" r:id="rId3"/>
    <p:sldId id="257" r:id="rId4"/>
    <p:sldId id="258" r:id="rId5"/>
    <p:sldId id="259" r:id="rId6"/>
    <p:sldId id="265" r:id="rId7"/>
    <p:sldId id="260" r:id="rId8"/>
    <p:sldId id="263" r:id="rId9"/>
    <p:sldId id="264" r:id="rId10"/>
    <p:sldId id="261" r:id="rId11"/>
    <p:sldId id="266" r:id="rId12"/>
    <p:sldId id="268" r:id="rId13"/>
    <p:sldId id="269" r:id="rId14"/>
    <p:sldId id="271" r:id="rId15"/>
    <p:sldId id="272" r:id="rId16"/>
    <p:sldId id="273" r:id="rId17"/>
    <p:sldId id="274" r:id="rId18"/>
    <p:sldId id="275" r:id="rId19"/>
    <p:sldId id="276"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0" autoAdjust="0"/>
    <p:restoredTop sz="95632" autoAdjust="0"/>
  </p:normalViewPr>
  <p:slideViewPr>
    <p:cSldViewPr snapToGrid="0">
      <p:cViewPr varScale="1">
        <p:scale>
          <a:sx n="91" d="100"/>
          <a:sy n="91" d="100"/>
        </p:scale>
        <p:origin x="1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56850-BEBD-45C2-AE56-E9CCDB034972}" type="datetimeFigureOut">
              <a:rPr lang="zh-CN" altLang="en-US" smtClean="0"/>
              <a:t>2023/2/22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E2D40-65E3-494D-A570-00F06EC46F9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FE2D40-65E3-494D-A570-00F06EC46F9D}" type="slidenum">
              <a:rPr lang="zh-CN" altLang="en-US" smtClean="0"/>
              <a:t>1</a:t>
            </a:fld>
            <a:endParaRPr lang="zh-CN" altLang="en-US"/>
          </a:p>
        </p:txBody>
      </p:sp>
    </p:spTree>
    <p:extLst>
      <p:ext uri="{BB962C8B-B14F-4D97-AF65-F5344CB8AC3E}">
        <p14:creationId xmlns:p14="http://schemas.microsoft.com/office/powerpoint/2010/main" val="147288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黑体" panose="02010609060101010101" pitchFamily="49" charset="-122"/>
                <a:ea typeface="黑体" panose="02010609060101010101" pitchFamily="49" charset="-122"/>
              </a:rPr>
              <a:t>三名研究人员进行了定性分析，他们首先通过检查主题的前</a:t>
            </a:r>
            <a:r>
              <a:rPr lang="en-US" altLang="zh-CN" sz="1200" dirty="0">
                <a:latin typeface="黑体" panose="02010609060101010101" pitchFamily="49" charset="-122"/>
                <a:ea typeface="黑体" panose="02010609060101010101" pitchFamily="49" charset="-122"/>
              </a:rPr>
              <a:t>20</a:t>
            </a:r>
            <a:r>
              <a:rPr lang="zh-CN" altLang="en-US" sz="1200" dirty="0">
                <a:latin typeface="黑体" panose="02010609060101010101" pitchFamily="49" charset="-122"/>
                <a:ea typeface="黑体" panose="02010609060101010101" pitchFamily="49" charset="-122"/>
              </a:rPr>
              <a:t>个单词，确定了主题的初始主题，然后根据主题权重，根据与主题相关的前</a:t>
            </a:r>
            <a:r>
              <a:rPr lang="en-US" altLang="zh-CN" sz="1200" dirty="0">
                <a:latin typeface="黑体" panose="02010609060101010101" pitchFamily="49" charset="-122"/>
                <a:ea typeface="黑体" panose="02010609060101010101" pitchFamily="49" charset="-122"/>
              </a:rPr>
              <a:t>100</a:t>
            </a:r>
            <a:r>
              <a:rPr lang="zh-CN" altLang="en-US" sz="1200" dirty="0">
                <a:latin typeface="黑体" panose="02010609060101010101" pitchFamily="49" charset="-122"/>
                <a:ea typeface="黑体" panose="02010609060101010101" pitchFamily="49" charset="-122"/>
              </a:rPr>
              <a:t>个回答对主题进行了细化和验证。</a:t>
            </a:r>
          </a:p>
          <a:p>
            <a:r>
              <a:rPr lang="zh-CN" altLang="en-US" sz="1200" dirty="0">
                <a:latin typeface="黑体" panose="02010609060101010101" pitchFamily="49" charset="-122"/>
                <a:ea typeface="黑体" panose="02010609060101010101" pitchFamily="49" charset="-122"/>
              </a:rPr>
              <a:t>如图</a:t>
            </a:r>
            <a:r>
              <a:rPr lang="en-US" altLang="zh-CN" sz="1200" dirty="0">
                <a:latin typeface="黑体" panose="02010609060101010101" pitchFamily="49" charset="-122"/>
                <a:ea typeface="黑体" panose="02010609060101010101" pitchFamily="49" charset="-122"/>
              </a:rPr>
              <a:t>1</a:t>
            </a:r>
            <a:r>
              <a:rPr lang="zh-CN" altLang="en-US" sz="1200" dirty="0">
                <a:latin typeface="黑体" panose="02010609060101010101" pitchFamily="49" charset="-122"/>
                <a:ea typeface="黑体" panose="02010609060101010101" pitchFamily="49" charset="-122"/>
              </a:rPr>
              <a:t>所示，在通过检查所问问题上下文中的前</a:t>
            </a:r>
            <a:r>
              <a:rPr lang="en-US" altLang="zh-CN" sz="1200" dirty="0">
                <a:latin typeface="黑体" panose="02010609060101010101" pitchFamily="49" charset="-122"/>
                <a:ea typeface="黑体" panose="02010609060101010101" pitchFamily="49" charset="-122"/>
              </a:rPr>
              <a:t>20</a:t>
            </a:r>
            <a:r>
              <a:rPr lang="zh-CN" altLang="en-US" sz="1200" dirty="0">
                <a:latin typeface="黑体" panose="02010609060101010101" pitchFamily="49" charset="-122"/>
                <a:ea typeface="黑体" panose="02010609060101010101" pitchFamily="49" charset="-122"/>
              </a:rPr>
              <a:t>个主题词来确定每个主题的初始主题之后，按照与主题相关的权重降低的顺序对响应进行排序（在</a:t>
            </a:r>
            <a:r>
              <a:rPr lang="en-US" altLang="zh-CN" sz="1200" dirty="0">
                <a:latin typeface="黑体" panose="02010609060101010101" pitchFamily="49" charset="-122"/>
                <a:ea typeface="黑体" panose="02010609060101010101" pitchFamily="49" charset="-122"/>
              </a:rPr>
              <a:t>MALLET</a:t>
            </a:r>
            <a:r>
              <a:rPr lang="zh-CN" altLang="en-US" sz="1200" dirty="0">
                <a:latin typeface="黑体" panose="02010609060101010101" pitchFamily="49" charset="-122"/>
                <a:ea typeface="黑体" panose="02010609060101010101" pitchFamily="49" charset="-122"/>
              </a:rPr>
              <a:t>输出中显示为</a:t>
            </a:r>
            <a:r>
              <a:rPr lang="en-US" altLang="zh-CN" sz="1200" dirty="0" err="1">
                <a:latin typeface="黑体" panose="02010609060101010101" pitchFamily="49" charset="-122"/>
                <a:ea typeface="黑体" panose="02010609060101010101" pitchFamily="49" charset="-122"/>
              </a:rPr>
              <a:t>pj</a:t>
            </a:r>
            <a:r>
              <a:rPr lang="en-US" altLang="zh-CN" sz="1200" dirty="0">
                <a:latin typeface="黑体" panose="02010609060101010101" pitchFamily="49" charset="-122"/>
                <a:ea typeface="黑体" panose="02010609060101010101" pitchFamily="49" charset="-122"/>
              </a:rPr>
              <a:t> </a:t>
            </a:r>
            <a:r>
              <a:rPr lang="en-US" altLang="zh-CN" sz="1200" dirty="0" err="1">
                <a:latin typeface="黑体" panose="02010609060101010101" pitchFamily="49" charset="-122"/>
                <a:ea typeface="黑体" panose="02010609060101010101" pitchFamily="49" charset="-122"/>
              </a:rPr>
              <a:t>i</a:t>
            </a:r>
            <a:r>
              <a:rPr lang="zh-CN" altLang="en-US" sz="1200" dirty="0">
                <a:latin typeface="黑体" panose="02010609060101010101" pitchFamily="49" charset="-122"/>
                <a:ea typeface="黑体" panose="02010609060101010101" pitchFamily="49" charset="-122"/>
              </a:rPr>
              <a:t>）。然后，每个研究人员手动检查权重最大的前</a:t>
            </a:r>
            <a:r>
              <a:rPr lang="en-US" altLang="zh-CN" sz="1200" dirty="0">
                <a:latin typeface="黑体" panose="02010609060101010101" pitchFamily="49" charset="-122"/>
                <a:ea typeface="黑体" panose="02010609060101010101" pitchFamily="49" charset="-122"/>
              </a:rPr>
              <a:t>100</a:t>
            </a:r>
            <a:r>
              <a:rPr lang="zh-CN" altLang="en-US" sz="1200" dirty="0">
                <a:latin typeface="黑体" panose="02010609060101010101" pitchFamily="49" charset="-122"/>
                <a:ea typeface="黑体" panose="02010609060101010101" pitchFamily="49" charset="-122"/>
              </a:rPr>
              <a:t>个回答，以检查这些回答是否与最初的主题相符。</a:t>
            </a:r>
          </a:p>
          <a:p>
            <a:endParaRPr lang="zh-CN" altLang="en-US" dirty="0"/>
          </a:p>
        </p:txBody>
      </p:sp>
      <p:sp>
        <p:nvSpPr>
          <p:cNvPr id="4" name="灯片编号占位符 3"/>
          <p:cNvSpPr>
            <a:spLocks noGrp="1"/>
          </p:cNvSpPr>
          <p:nvPr>
            <p:ph type="sldNum" sz="quarter" idx="5"/>
          </p:nvPr>
        </p:nvSpPr>
        <p:spPr/>
        <p:txBody>
          <a:bodyPr/>
          <a:lstStyle/>
          <a:p>
            <a:fld id="{1EFE2D40-65E3-494D-A570-00F06EC46F9D}" type="slidenum">
              <a:rPr lang="zh-CN" altLang="en-US" smtClean="0"/>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黑体" panose="02010609060101010101" pitchFamily="49" charset="-122"/>
                <a:ea typeface="黑体" panose="02010609060101010101" pitchFamily="49" charset="-122"/>
              </a:rPr>
              <a:t>表二列出了</a:t>
            </a:r>
            <a:r>
              <a:rPr lang="en-US" altLang="zh-CN" sz="1200" dirty="0">
                <a:latin typeface="黑体" panose="02010609060101010101" pitchFamily="49" charset="-122"/>
                <a:ea typeface="黑体" panose="02010609060101010101" pitchFamily="49" charset="-122"/>
              </a:rPr>
              <a:t>Q1</a:t>
            </a:r>
            <a:r>
              <a:rPr lang="zh-CN" altLang="en-US" sz="1200" dirty="0">
                <a:latin typeface="黑体" panose="02010609060101010101" pitchFamily="49" charset="-122"/>
                <a:ea typeface="黑体" panose="02010609060101010101" pitchFamily="49" charset="-122"/>
              </a:rPr>
              <a:t>答复中</a:t>
            </a:r>
            <a:r>
              <a:rPr lang="en-US" altLang="zh-CN" sz="1200" dirty="0">
                <a:latin typeface="黑体" panose="02010609060101010101" pitchFamily="49" charset="-122"/>
                <a:ea typeface="黑体" panose="02010609060101010101" pitchFamily="49" charset="-122"/>
              </a:rPr>
              <a:t>LDA</a:t>
            </a:r>
            <a:r>
              <a:rPr lang="zh-CN" altLang="en-US" sz="1200" dirty="0">
                <a:latin typeface="黑体" panose="02010609060101010101" pitchFamily="49" charset="-122"/>
                <a:ea typeface="黑体" panose="02010609060101010101" pitchFamily="49" charset="-122"/>
              </a:rPr>
              <a:t>模型确定的</a:t>
            </a:r>
            <a:r>
              <a:rPr lang="en-US" altLang="zh-CN" sz="1200" dirty="0">
                <a:latin typeface="黑体" panose="02010609060101010101" pitchFamily="49" charset="-122"/>
                <a:ea typeface="黑体" panose="02010609060101010101" pitchFamily="49" charset="-122"/>
              </a:rPr>
              <a:t>20</a:t>
            </a:r>
            <a:r>
              <a:rPr lang="zh-CN" altLang="en-US" sz="1200" dirty="0">
                <a:latin typeface="黑体" panose="02010609060101010101" pitchFamily="49" charset="-122"/>
                <a:ea typeface="黑体" panose="02010609060101010101" pitchFamily="49" charset="-122"/>
              </a:rPr>
              <a:t>个主题，包括：</a:t>
            </a:r>
            <a:r>
              <a:rPr lang="en-US" altLang="zh-CN" sz="1200" dirty="0">
                <a:latin typeface="黑体" panose="02010609060101010101" pitchFamily="49" charset="-122"/>
                <a:ea typeface="黑体" panose="02010609060101010101" pitchFamily="49" charset="-122"/>
              </a:rPr>
              <a:t>1</a:t>
            </a:r>
            <a:r>
              <a:rPr lang="zh-CN" altLang="en-US" sz="1200" dirty="0">
                <a:latin typeface="黑体" panose="02010609060101010101" pitchFamily="49" charset="-122"/>
                <a:ea typeface="黑体" panose="02010609060101010101" pitchFamily="49" charset="-122"/>
              </a:rPr>
              <a:t>）定性分析得出的每个主题的主题；</a:t>
            </a:r>
            <a:r>
              <a:rPr lang="en-US" altLang="zh-CN" sz="1200" dirty="0">
                <a:latin typeface="黑体" panose="02010609060101010101" pitchFamily="49" charset="-122"/>
                <a:ea typeface="黑体" panose="02010609060101010101" pitchFamily="49" charset="-122"/>
              </a:rPr>
              <a:t>2</a:t>
            </a:r>
            <a:r>
              <a:rPr lang="zh-CN" altLang="en-US" sz="1200" dirty="0">
                <a:latin typeface="黑体" panose="02010609060101010101" pitchFamily="49" charset="-122"/>
                <a:ea typeface="黑体" panose="02010609060101010101" pitchFamily="49" charset="-122"/>
              </a:rPr>
              <a:t>） </a:t>
            </a:r>
            <a:r>
              <a:rPr lang="en-US" altLang="zh-CN" sz="1200" dirty="0">
                <a:latin typeface="黑体" panose="02010609060101010101" pitchFamily="49" charset="-122"/>
                <a:ea typeface="黑体" panose="02010609060101010101" pitchFamily="49" charset="-122"/>
              </a:rPr>
              <a:t>LDA</a:t>
            </a:r>
            <a:r>
              <a:rPr lang="zh-CN" altLang="en-US" sz="1200" dirty="0">
                <a:latin typeface="黑体" panose="02010609060101010101" pitchFamily="49" charset="-122"/>
                <a:ea typeface="黑体" panose="02010609060101010101" pitchFamily="49" charset="-122"/>
              </a:rPr>
              <a:t>模型输出的与主题相关的前十个单词；</a:t>
            </a:r>
            <a:r>
              <a:rPr lang="en-US" altLang="zh-CN" sz="1200" dirty="0">
                <a:latin typeface="黑体" panose="02010609060101010101" pitchFamily="49" charset="-122"/>
                <a:ea typeface="黑体" panose="02010609060101010101" pitchFamily="49" charset="-122"/>
              </a:rPr>
              <a:t>3</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LDA</a:t>
            </a:r>
            <a:r>
              <a:rPr lang="zh-CN" altLang="en-US" sz="1200" dirty="0">
                <a:latin typeface="黑体" panose="02010609060101010101" pitchFamily="49" charset="-122"/>
                <a:ea typeface="黑体" panose="02010609060101010101" pitchFamily="49" charset="-122"/>
              </a:rPr>
              <a:t>模型输出的每个主题的权重（其指示主题在响应集合中出现的频率）；以及</a:t>
            </a:r>
            <a:r>
              <a:rPr lang="en-US" altLang="zh-CN" sz="1200" dirty="0">
                <a:latin typeface="黑体" panose="02010609060101010101" pitchFamily="49" charset="-122"/>
                <a:ea typeface="黑体" panose="02010609060101010101" pitchFamily="49" charset="-122"/>
              </a:rPr>
              <a:t>4</a:t>
            </a:r>
            <a:r>
              <a:rPr lang="zh-CN" altLang="en-US" sz="1200" dirty="0">
                <a:latin typeface="黑体" panose="02010609060101010101" pitchFamily="49" charset="-122"/>
                <a:ea typeface="黑体" panose="02010609060101010101" pitchFamily="49" charset="-122"/>
              </a:rPr>
              <a:t>）“定性分析一致性水平”，即根据定性分析得出的前</a:t>
            </a:r>
            <a:r>
              <a:rPr lang="en-US" altLang="zh-CN" sz="1200" dirty="0">
                <a:latin typeface="黑体" panose="02010609060101010101" pitchFamily="49" charset="-122"/>
                <a:ea typeface="黑体" panose="02010609060101010101" pitchFamily="49" charset="-122"/>
              </a:rPr>
              <a:t>100</a:t>
            </a:r>
            <a:r>
              <a:rPr lang="zh-CN" altLang="en-US" sz="1200" dirty="0">
                <a:latin typeface="黑体" panose="02010609060101010101" pitchFamily="49" charset="-122"/>
                <a:ea typeface="黑体" panose="02010609060101010101" pitchFamily="49" charset="-122"/>
              </a:rPr>
              <a:t>名答复中有多少属于该主题。</a:t>
            </a:r>
          </a:p>
          <a:p>
            <a:r>
              <a:rPr lang="zh-CN" altLang="en-US" dirty="0"/>
              <a:t>定性分析中的一致性较高表明该主题更加连贯，而较低的一致性表明前</a:t>
            </a:r>
            <a:r>
              <a:rPr lang="en-US" altLang="zh-CN" dirty="0"/>
              <a:t>100</a:t>
            </a:r>
            <a:r>
              <a:rPr lang="zh-CN" altLang="en-US" dirty="0"/>
              <a:t>名答复中存在与该主题密切相关的其他主题。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黑体" panose="02010609060101010101" pitchFamily="49" charset="-122"/>
                <a:ea typeface="黑体" panose="02010609060101010101" pitchFamily="49" charset="-122"/>
              </a:rPr>
              <a:t>我们没有对这些内容特定的主题进行定性分析，因为我们的重点是确定不同课程中学习者喜欢的内容。因此，表</a:t>
            </a:r>
            <a:r>
              <a:rPr lang="en-US" altLang="zh-CN" sz="1800" dirty="0">
                <a:latin typeface="黑体" panose="02010609060101010101" pitchFamily="49" charset="-122"/>
                <a:ea typeface="黑体" panose="02010609060101010101" pitchFamily="49" charset="-122"/>
              </a:rPr>
              <a:t>II</a:t>
            </a:r>
            <a:r>
              <a:rPr lang="zh-CN" altLang="en-US" sz="1800" dirty="0">
                <a:latin typeface="黑体" panose="02010609060101010101" pitchFamily="49" charset="-122"/>
                <a:ea typeface="黑体" panose="02010609060101010101" pitchFamily="49" charset="-122"/>
              </a:rPr>
              <a:t>中特定内容主题的定性分析协议级别为空白。</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大多数主题的定性分析一致程度相当高，表明所确定的主题相对连贯。对于主题</a:t>
            </a:r>
            <a:r>
              <a:rPr lang="en-US" altLang="zh-CN" sz="1800" dirty="0">
                <a:latin typeface="黑体" panose="02010609060101010101" pitchFamily="49" charset="-122"/>
                <a:ea typeface="黑体" panose="02010609060101010101" pitchFamily="49" charset="-122"/>
              </a:rPr>
              <a:t>Q1T4</a:t>
            </a:r>
            <a:r>
              <a:rPr lang="zh-CN" altLang="en-US" sz="1800" dirty="0">
                <a:latin typeface="黑体" panose="02010609060101010101" pitchFamily="49" charset="-122"/>
                <a:ea typeface="黑体" panose="02010609060101010101" pitchFamily="49" charset="-122"/>
              </a:rPr>
              <a:t>和</a:t>
            </a:r>
            <a:r>
              <a:rPr lang="en-US" altLang="zh-CN" sz="1800" dirty="0">
                <a:latin typeface="黑体" panose="02010609060101010101" pitchFamily="49" charset="-122"/>
                <a:ea typeface="黑体" panose="02010609060101010101" pitchFamily="49" charset="-122"/>
              </a:rPr>
              <a:t>Q1T5</a:t>
            </a:r>
            <a:r>
              <a:rPr lang="zh-CN" altLang="en-US" sz="1800" dirty="0">
                <a:latin typeface="黑体" panose="02010609060101010101" pitchFamily="49" charset="-122"/>
                <a:ea typeface="黑体" panose="02010609060101010101" pitchFamily="49" charset="-122"/>
              </a:rPr>
              <a:t>，同意程度相对较低，分别为</a:t>
            </a:r>
            <a:r>
              <a:rPr lang="en-US" altLang="zh-CN" sz="1800" dirty="0">
                <a:latin typeface="黑体" panose="02010609060101010101" pitchFamily="49" charset="-122"/>
                <a:ea typeface="黑体" panose="02010609060101010101" pitchFamily="49" charset="-122"/>
              </a:rPr>
              <a:t>58%</a:t>
            </a:r>
            <a:r>
              <a:rPr lang="zh-CN" altLang="en-US" sz="1800" dirty="0">
                <a:latin typeface="黑体" panose="02010609060101010101" pitchFamily="49" charset="-122"/>
                <a:ea typeface="黑体" panose="02010609060101010101" pitchFamily="49" charset="-122"/>
              </a:rPr>
              <a:t>和</a:t>
            </a:r>
            <a:r>
              <a:rPr lang="en-US" altLang="zh-CN" sz="1800" dirty="0">
                <a:latin typeface="黑体" panose="02010609060101010101" pitchFamily="49" charset="-122"/>
                <a:ea typeface="黑体" panose="02010609060101010101" pitchFamily="49" charset="-122"/>
              </a:rPr>
              <a:t>51%</a:t>
            </a:r>
            <a:r>
              <a:rPr lang="zh-CN" altLang="en-US" sz="1800" dirty="0">
                <a:latin typeface="黑体" panose="02010609060101010101" pitchFamily="49" charset="-122"/>
                <a:ea typeface="黑体" panose="02010609060101010101" pitchFamily="49" charset="-122"/>
              </a:rPr>
              <a:t>。在</a:t>
            </a:r>
            <a:r>
              <a:rPr lang="en-US" altLang="zh-CN" sz="1800" dirty="0">
                <a:latin typeface="黑体" panose="02010609060101010101" pitchFamily="49" charset="-122"/>
                <a:ea typeface="黑体" panose="02010609060101010101" pitchFamily="49" charset="-122"/>
              </a:rPr>
              <a:t>Q1T4</a:t>
            </a:r>
            <a:r>
              <a:rPr lang="zh-CN" altLang="en-US" sz="1800" dirty="0">
                <a:latin typeface="黑体" panose="02010609060101010101" pitchFamily="49" charset="-122"/>
                <a:ea typeface="黑体" panose="02010609060101010101" pitchFamily="49" charset="-122"/>
              </a:rPr>
              <a:t>（链接到进一步阅读材料）的情况下，原因是在前</a:t>
            </a:r>
            <a:r>
              <a:rPr lang="en-US" altLang="zh-CN" sz="1800" dirty="0">
                <a:latin typeface="黑体" panose="02010609060101010101" pitchFamily="49" charset="-122"/>
                <a:ea typeface="黑体" panose="02010609060101010101" pitchFamily="49" charset="-122"/>
              </a:rPr>
              <a:t>100</a:t>
            </a:r>
            <a:r>
              <a:rPr lang="zh-CN" altLang="en-US" sz="1800" dirty="0">
                <a:latin typeface="黑体" panose="02010609060101010101" pitchFamily="49" charset="-122"/>
                <a:ea typeface="黑体" panose="02010609060101010101" pitchFamily="49" charset="-122"/>
              </a:rPr>
              <a:t>名相关回答中，许多回答提到了</a:t>
            </a:r>
            <a:r>
              <a:rPr lang="en-US" altLang="zh-CN" sz="1800" dirty="0">
                <a:latin typeface="黑体" panose="02010609060101010101" pitchFamily="49" charset="-122"/>
                <a:ea typeface="黑体" panose="02010609060101010101" pitchFamily="49" charset="-122"/>
              </a:rPr>
              <a:t>MOOC</a:t>
            </a:r>
            <a:r>
              <a:rPr lang="zh-CN" altLang="en-US" sz="1800" dirty="0">
                <a:latin typeface="黑体" panose="02010609060101010101" pitchFamily="49" charset="-122"/>
                <a:ea typeface="黑体" panose="02010609060101010101" pitchFamily="49" charset="-122"/>
              </a:rPr>
              <a:t>的内部阅读材料和其他学习资源，这些资源不符合“进一步阅读材料”的资格。在</a:t>
            </a:r>
            <a:r>
              <a:rPr lang="en-US" altLang="zh-CN" sz="1800" dirty="0">
                <a:latin typeface="黑体" panose="02010609060101010101" pitchFamily="49" charset="-122"/>
                <a:ea typeface="黑体" panose="02010609060101010101" pitchFamily="49" charset="-122"/>
              </a:rPr>
              <a:t>Q1T5</a:t>
            </a:r>
            <a:r>
              <a:rPr lang="zh-CN" altLang="en-US" sz="1800" dirty="0">
                <a:latin typeface="黑体" panose="02010609060101010101" pitchFamily="49" charset="-122"/>
                <a:ea typeface="黑体" panose="02010609060101010101" pitchFamily="49" charset="-122"/>
              </a:rPr>
              <a:t>（随时间变化的灵活性）的情况中，由于前</a:t>
            </a:r>
            <a:r>
              <a:rPr lang="en-US" altLang="zh-CN" sz="1800" dirty="0">
                <a:latin typeface="黑体" panose="02010609060101010101" pitchFamily="49" charset="-122"/>
                <a:ea typeface="黑体" panose="02010609060101010101" pitchFamily="49" charset="-122"/>
              </a:rPr>
              <a:t>100</a:t>
            </a:r>
            <a:r>
              <a:rPr lang="zh-CN" altLang="en-US" sz="1800" dirty="0">
                <a:latin typeface="黑体" panose="02010609060101010101" pitchFamily="49" charset="-122"/>
                <a:ea typeface="黑体" panose="02010609060101010101" pitchFamily="49" charset="-122"/>
              </a:rPr>
              <a:t>名相关回答中存在一些其他相关主题，如讲座视频的长度，以及学习者喜欢</a:t>
            </a:r>
            <a:r>
              <a:rPr lang="en-US" altLang="zh-CN" sz="1800" dirty="0">
                <a:latin typeface="黑体" panose="02010609060101010101" pitchFamily="49" charset="-122"/>
                <a:ea typeface="黑体" panose="02010609060101010101" pitchFamily="49" charset="-122"/>
              </a:rPr>
              <a:t>MOOC</a:t>
            </a:r>
            <a:r>
              <a:rPr lang="zh-CN" altLang="en-US" sz="1800" dirty="0">
                <a:latin typeface="黑体" panose="02010609060101010101" pitchFamily="49" charset="-122"/>
                <a:ea typeface="黑体" panose="02010609060101010101" pitchFamily="49" charset="-122"/>
              </a:rPr>
              <a:t>的各个方面，因此一致性水平较低。</a:t>
            </a:r>
          </a:p>
          <a:p>
            <a:r>
              <a:rPr lang="zh-CN" altLang="en-US" sz="1800" dirty="0">
                <a:latin typeface="黑体" panose="02010609060101010101" pitchFamily="49" charset="-122"/>
                <a:ea typeface="黑体" panose="02010609060101010101" pitchFamily="49" charset="-122"/>
              </a:rPr>
              <a:t>主题</a:t>
            </a:r>
            <a:r>
              <a:rPr lang="en-US" altLang="zh-CN" sz="1800" dirty="0">
                <a:latin typeface="黑体" panose="02010609060101010101" pitchFamily="49" charset="-122"/>
                <a:ea typeface="黑体" panose="02010609060101010101" pitchFamily="49" charset="-122"/>
              </a:rPr>
              <a:t>Q1T2</a:t>
            </a:r>
            <a:r>
              <a:rPr lang="zh-CN" altLang="en-US" sz="1800" dirty="0">
                <a:latin typeface="黑体" panose="02010609060101010101" pitchFamily="49" charset="-122"/>
                <a:ea typeface="黑体" panose="02010609060101010101" pitchFamily="49" charset="-122"/>
              </a:rPr>
              <a:t>的主题表明，一些学生总体上喜欢慕课，但他们很难确定他们最喜欢的课程的特定方面，正如第一节中所要求的那样。在接下来的几个小节中讨论了第一季度答复中提出的其他主题，以及主要由该主题组成的代表性答复。主题相关的主题一起讨论。</a:t>
            </a:r>
          </a:p>
          <a:p>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 与其他学习者和教育者的互动（</a:t>
            </a:r>
            <a:r>
              <a:rPr lang="en-US" altLang="zh-CN" sz="1800" dirty="0">
                <a:latin typeface="黑体" panose="02010609060101010101" pitchFamily="49" charset="-122"/>
                <a:ea typeface="黑体" panose="02010609060101010101" pitchFamily="49" charset="-122"/>
              </a:rPr>
              <a:t>Q1T1</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Q1T1</a:t>
            </a:r>
            <a:r>
              <a:rPr lang="zh-CN" altLang="en-US" sz="1800" dirty="0">
                <a:latin typeface="黑体" panose="02010609060101010101" pitchFamily="49" charset="-122"/>
                <a:ea typeface="黑体" panose="02010609060101010101" pitchFamily="49" charset="-122"/>
              </a:rPr>
              <a:t>回答</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“我最喜欢的课程部分是与其他人一起回复评论并阅读其他参与者的观点，因为这样做有助于我思考和判断提出的问题。”如表</a:t>
            </a:r>
            <a:r>
              <a:rPr lang="en-US" altLang="zh-CN" sz="1800" dirty="0">
                <a:latin typeface="黑体" panose="02010609060101010101" pitchFamily="49" charset="-122"/>
                <a:ea typeface="黑体" panose="02010609060101010101" pitchFamily="49" charset="-122"/>
              </a:rPr>
              <a:t>II</a:t>
            </a:r>
            <a:r>
              <a:rPr lang="zh-CN" altLang="en-US" sz="1800" dirty="0">
                <a:latin typeface="黑体" panose="02010609060101010101" pitchFamily="49" charset="-122"/>
                <a:ea typeface="黑体" panose="02010609060101010101" pitchFamily="49" charset="-122"/>
              </a:rPr>
              <a:t>中</a:t>
            </a:r>
            <a:r>
              <a:rPr lang="en-US" altLang="zh-CN" sz="1800" dirty="0">
                <a:latin typeface="黑体" panose="02010609060101010101" pitchFamily="49" charset="-122"/>
                <a:ea typeface="黑体" panose="02010609060101010101" pitchFamily="49" charset="-122"/>
              </a:rPr>
              <a:t>Q1T1</a:t>
            </a:r>
            <a:r>
              <a:rPr lang="zh-CN" altLang="en-US" sz="1800" dirty="0">
                <a:latin typeface="黑体" panose="02010609060101010101" pitchFamily="49" charset="-122"/>
                <a:ea typeface="黑体" panose="02010609060101010101" pitchFamily="49" charset="-122"/>
              </a:rPr>
              <a:t>的高主题权重所示，对于许多学习者来说，</a:t>
            </a:r>
            <a:r>
              <a:rPr lang="en-US" altLang="zh-CN" sz="1800" dirty="0">
                <a:latin typeface="黑体" panose="02010609060101010101" pitchFamily="49" charset="-122"/>
                <a:ea typeface="黑体" panose="02010609060101010101" pitchFamily="49" charset="-122"/>
              </a:rPr>
              <a:t>MOOC</a:t>
            </a:r>
            <a:r>
              <a:rPr lang="zh-CN" altLang="en-US" sz="1800" dirty="0">
                <a:latin typeface="黑体" panose="02010609060101010101" pitchFamily="49" charset="-122"/>
                <a:ea typeface="黑体" panose="02010609060101010101" pitchFamily="49" charset="-122"/>
              </a:rPr>
              <a:t>最受欢迎的部分是以各种形式与其他学习者和教育者进行互动，例如与内容相关的讨论以及接收和提供反馈。</a:t>
            </a:r>
            <a:endParaRPr lang="zh-CN" altLang="en-US" dirty="0"/>
          </a:p>
        </p:txBody>
      </p:sp>
      <p:sp>
        <p:nvSpPr>
          <p:cNvPr id="4" name="灯片编号占位符 3"/>
          <p:cNvSpPr>
            <a:spLocks noGrp="1"/>
          </p:cNvSpPr>
          <p:nvPr>
            <p:ph type="sldNum" sz="quarter" idx="5"/>
          </p:nvPr>
        </p:nvSpPr>
        <p:spPr/>
        <p:txBody>
          <a:bodyPr/>
          <a:lstStyle/>
          <a:p>
            <a:fld id="{1EFE2D40-65E3-494D-A570-00F06EC46F9D}" type="slidenum">
              <a:rPr lang="zh-CN" altLang="en-US" smtClean="0"/>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黑体" panose="02010609060101010101" pitchFamily="49" charset="-122"/>
                <a:ea typeface="黑体" panose="02010609060101010101" pitchFamily="49" charset="-122"/>
              </a:rPr>
              <a:t>表三列出了</a:t>
            </a:r>
            <a:r>
              <a:rPr lang="en-US" altLang="zh-CN" sz="1800" dirty="0">
                <a:latin typeface="黑体" panose="02010609060101010101" pitchFamily="49" charset="-122"/>
                <a:ea typeface="黑体" panose="02010609060101010101" pitchFamily="49" charset="-122"/>
              </a:rPr>
              <a:t>Q2</a:t>
            </a:r>
            <a:r>
              <a:rPr lang="zh-CN" altLang="en-US" sz="1800" dirty="0">
                <a:latin typeface="黑体" panose="02010609060101010101" pitchFamily="49" charset="-122"/>
                <a:ea typeface="黑体" panose="02010609060101010101" pitchFamily="49" charset="-122"/>
              </a:rPr>
              <a:t>响应中</a:t>
            </a:r>
            <a:r>
              <a:rPr lang="en-US" altLang="zh-CN" sz="1800" dirty="0">
                <a:latin typeface="黑体" panose="02010609060101010101" pitchFamily="49" charset="-122"/>
                <a:ea typeface="黑体" panose="02010609060101010101" pitchFamily="49" charset="-122"/>
              </a:rPr>
              <a:t>LDA</a:t>
            </a:r>
            <a:r>
              <a:rPr lang="zh-CN" altLang="en-US" sz="1800" dirty="0">
                <a:latin typeface="黑体" panose="02010609060101010101" pitchFamily="49" charset="-122"/>
                <a:ea typeface="黑体" panose="02010609060101010101" pitchFamily="49" charset="-122"/>
              </a:rPr>
              <a:t>主题模型得出的主题，以及话题主题、与主题相关的前十个单词、</a:t>
            </a:r>
            <a:r>
              <a:rPr lang="en-US" altLang="zh-CN" sz="1800" dirty="0">
                <a:latin typeface="黑体" panose="02010609060101010101" pitchFamily="49" charset="-122"/>
                <a:ea typeface="黑体" panose="02010609060101010101" pitchFamily="49" charset="-122"/>
              </a:rPr>
              <a:t>LDA</a:t>
            </a:r>
            <a:r>
              <a:rPr lang="zh-CN" altLang="en-US" sz="1800" dirty="0">
                <a:latin typeface="黑体" panose="02010609060101010101" pitchFamily="49" charset="-122"/>
                <a:ea typeface="黑体" panose="02010609060101010101" pitchFamily="49" charset="-122"/>
              </a:rPr>
              <a:t>主题权重和定性分析得出的一致性水平。</a:t>
            </a:r>
          </a:p>
          <a:p>
            <a:r>
              <a:rPr lang="zh-CN" altLang="en-US" sz="1800" dirty="0">
                <a:latin typeface="黑体" panose="02010609060101010101" pitchFamily="49" charset="-122"/>
                <a:ea typeface="黑体" panose="02010609060101010101" pitchFamily="49" charset="-122"/>
              </a:rPr>
              <a:t>与表</a:t>
            </a:r>
            <a:r>
              <a:rPr lang="en-US" altLang="zh-CN" sz="1800" dirty="0">
                <a:latin typeface="黑体" panose="02010609060101010101" pitchFamily="49" charset="-122"/>
                <a:ea typeface="黑体" panose="02010609060101010101" pitchFamily="49" charset="-122"/>
              </a:rPr>
              <a:t>II</a:t>
            </a:r>
            <a:r>
              <a:rPr lang="zh-CN" altLang="en-US" sz="1800" dirty="0">
                <a:latin typeface="黑体" panose="02010609060101010101" pitchFamily="49" charset="-122"/>
                <a:ea typeface="黑体" panose="02010609060101010101" pitchFamily="49" charset="-122"/>
              </a:rPr>
              <a:t>类似，主题按降低</a:t>
            </a:r>
            <a:r>
              <a:rPr lang="en-US" altLang="zh-CN" sz="1800" dirty="0">
                <a:latin typeface="黑体" panose="02010609060101010101" pitchFamily="49" charset="-122"/>
                <a:ea typeface="黑体" panose="02010609060101010101" pitchFamily="49" charset="-122"/>
              </a:rPr>
              <a:t>LDA</a:t>
            </a:r>
            <a:r>
              <a:rPr lang="zh-CN" altLang="en-US" sz="1800" dirty="0">
                <a:latin typeface="黑体" panose="02010609060101010101" pitchFamily="49" charset="-122"/>
                <a:ea typeface="黑体" panose="02010609060101010101" pitchFamily="49" charset="-122"/>
              </a:rPr>
              <a:t>主题权重排序。</a:t>
            </a:r>
          </a:p>
          <a:p>
            <a:r>
              <a:rPr lang="zh-CN" altLang="en-US" sz="1800" dirty="0">
                <a:latin typeface="黑体" panose="02010609060101010101" pitchFamily="49" charset="-122"/>
                <a:ea typeface="黑体" panose="02010609060101010101" pitchFamily="49" charset="-122"/>
              </a:rPr>
              <a:t>如表三所示，有几个主题与特定课程内容相对应。</a:t>
            </a:r>
            <a:r>
              <a:rPr lang="en-US" altLang="zh-CN" sz="1800" dirty="0">
                <a:latin typeface="黑体" panose="02010609060101010101" pitchFamily="49" charset="-122"/>
                <a:ea typeface="黑体" panose="02010609060101010101" pitchFamily="49" charset="-122"/>
              </a:rPr>
              <a:t>Q2T11</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Q2T13</a:t>
            </a:r>
            <a:r>
              <a:rPr lang="zh-CN" altLang="en-US" sz="1800" dirty="0">
                <a:latin typeface="黑体" panose="02010609060101010101" pitchFamily="49" charset="-122"/>
                <a:ea typeface="黑体" panose="02010609060101010101" pitchFamily="49" charset="-122"/>
              </a:rPr>
              <a:t>和</a:t>
            </a:r>
            <a:r>
              <a:rPr lang="en-US" altLang="zh-CN" sz="1800" dirty="0">
                <a:latin typeface="黑体" panose="02010609060101010101" pitchFamily="49" charset="-122"/>
                <a:ea typeface="黑体" panose="02010609060101010101" pitchFamily="49" charset="-122"/>
              </a:rPr>
              <a:t>Q2T15</a:t>
            </a:r>
            <a:r>
              <a:rPr lang="zh-CN" altLang="en-US" sz="1800" dirty="0">
                <a:latin typeface="黑体" panose="02010609060101010101" pitchFamily="49" charset="-122"/>
                <a:ea typeface="黑体" panose="02010609060101010101" pitchFamily="49" charset="-122"/>
              </a:rPr>
              <a:t>未用于定性分析，因此没有相关的定性分析一致性水平。除</a:t>
            </a:r>
            <a:r>
              <a:rPr lang="en-US" altLang="zh-CN" sz="1800" dirty="0">
                <a:latin typeface="黑体" panose="02010609060101010101" pitchFamily="49" charset="-122"/>
                <a:ea typeface="黑体" panose="02010609060101010101" pitchFamily="49" charset="-122"/>
              </a:rPr>
              <a:t>Q2T12</a:t>
            </a:r>
            <a:r>
              <a:rPr lang="zh-CN" altLang="en-US" sz="1800" dirty="0">
                <a:latin typeface="黑体" panose="02010609060101010101" pitchFamily="49" charset="-122"/>
                <a:ea typeface="黑体" panose="02010609060101010101" pitchFamily="49" charset="-122"/>
              </a:rPr>
              <a:t>外，所有其他主题的定性分析一致性水平都相当好。</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就</a:t>
            </a:r>
            <a:r>
              <a:rPr lang="en-US" altLang="zh-CN" sz="1800" dirty="0">
                <a:latin typeface="黑体" panose="02010609060101010101" pitchFamily="49" charset="-122"/>
                <a:ea typeface="黑体" panose="02010609060101010101" pitchFamily="49" charset="-122"/>
              </a:rPr>
              <a:t>Q2T12</a:t>
            </a:r>
            <a:r>
              <a:rPr lang="zh-CN" altLang="en-US" sz="1800" dirty="0">
                <a:latin typeface="黑体" panose="02010609060101010101" pitchFamily="49" charset="-122"/>
                <a:ea typeface="黑体" panose="02010609060101010101" pitchFamily="49" charset="-122"/>
              </a:rPr>
              <a:t>而言，前</a:t>
            </a:r>
            <a:r>
              <a:rPr lang="en-US" altLang="zh-CN" sz="1800" dirty="0">
                <a:latin typeface="黑体" panose="02010609060101010101" pitchFamily="49" charset="-122"/>
                <a:ea typeface="黑体" panose="02010609060101010101" pitchFamily="49" charset="-122"/>
              </a:rPr>
              <a:t>100</a:t>
            </a:r>
            <a:r>
              <a:rPr lang="zh-CN" altLang="en-US" sz="1800" dirty="0">
                <a:latin typeface="黑体" panose="02010609060101010101" pitchFamily="49" charset="-122"/>
                <a:ea typeface="黑体" panose="02010609060101010101" pitchFamily="49" charset="-122"/>
              </a:rPr>
              <a:t>名相关回答中有很大一部分不是英语，因此不能算作与主题一致，导致一致程度相对较低（</a:t>
            </a:r>
            <a:r>
              <a:rPr lang="en-US" altLang="zh-CN" sz="1800" dirty="0">
                <a:latin typeface="黑体" panose="02010609060101010101" pitchFamily="49" charset="-122"/>
                <a:ea typeface="黑体" panose="02010609060101010101" pitchFamily="49" charset="-122"/>
              </a:rPr>
              <a:t>28%</a:t>
            </a:r>
            <a:r>
              <a:rPr lang="zh-CN" altLang="en-US" sz="1800" dirty="0">
                <a:latin typeface="黑体" panose="02010609060101010101" pitchFamily="49" charset="-122"/>
                <a:ea typeface="黑体" panose="02010609060101010101" pitchFamily="49" charset="-122"/>
              </a:rPr>
              <a:t>）。</a:t>
            </a:r>
            <a:endParaRPr lang="en-US" altLang="zh-CN" sz="1800" dirty="0">
              <a:latin typeface="黑体" panose="02010609060101010101" pitchFamily="49" charset="-122"/>
              <a:ea typeface="黑体" panose="02010609060101010101" pitchFamily="49" charset="-122"/>
            </a:endParaRPr>
          </a:p>
          <a:p>
            <a:r>
              <a:rPr lang="en-US" altLang="zh-CN" sz="1800" dirty="0">
                <a:latin typeface="黑体" panose="02010609060101010101" pitchFamily="49" charset="-122"/>
                <a:ea typeface="黑体" panose="02010609060101010101" pitchFamily="49" charset="-122"/>
              </a:rPr>
              <a:t>Q2T3</a:t>
            </a:r>
            <a:r>
              <a:rPr lang="zh-CN" altLang="en-US" sz="1800" dirty="0">
                <a:latin typeface="黑体" panose="02010609060101010101" pitchFamily="49" charset="-122"/>
                <a:ea typeface="黑体" panose="02010609060101010101" pitchFamily="49" charset="-122"/>
              </a:rPr>
              <a:t>的一个突出主题（所有部分都很喜欢，没有最不喜欢的部分）表明，有相当多的学习者对</a:t>
            </a:r>
            <a:r>
              <a:rPr lang="en-US" altLang="zh-CN" sz="1800" dirty="0">
                <a:latin typeface="黑体" panose="02010609060101010101" pitchFamily="49" charset="-122"/>
                <a:ea typeface="黑体" panose="02010609060101010101" pitchFamily="49" charset="-122"/>
              </a:rPr>
              <a:t>MOOC</a:t>
            </a:r>
            <a:r>
              <a:rPr lang="zh-CN" altLang="en-US" sz="1800" dirty="0">
                <a:latin typeface="黑体" panose="02010609060101010101" pitchFamily="49" charset="-122"/>
                <a:ea typeface="黑体" panose="02010609060101010101" pitchFamily="49" charset="-122"/>
              </a:rPr>
              <a:t>的当前课程非常满意，没有最喜欢的部分。第二季度回答中与学习者不喜欢的</a:t>
            </a:r>
            <a:r>
              <a:rPr lang="en-US" altLang="zh-CN" sz="1800" dirty="0">
                <a:latin typeface="黑体" panose="02010609060101010101" pitchFamily="49" charset="-122"/>
                <a:ea typeface="黑体" panose="02010609060101010101" pitchFamily="49" charset="-122"/>
              </a:rPr>
              <a:t>MOOC</a:t>
            </a:r>
            <a:r>
              <a:rPr lang="zh-CN" altLang="en-US" sz="1800" dirty="0">
                <a:latin typeface="黑体" panose="02010609060101010101" pitchFamily="49" charset="-122"/>
                <a:ea typeface="黑体" panose="02010609060101010101" pitchFamily="49" charset="-122"/>
              </a:rPr>
              <a:t>的不同方面相对应的其他主题将在下一小节中讨论，以及每个主题的代表性回答。</a:t>
            </a:r>
            <a:endParaRPr lang="zh-CN" altLang="en-US" dirty="0"/>
          </a:p>
        </p:txBody>
      </p:sp>
      <p:sp>
        <p:nvSpPr>
          <p:cNvPr id="4" name="灯片编号占位符 3"/>
          <p:cNvSpPr>
            <a:spLocks noGrp="1"/>
          </p:cNvSpPr>
          <p:nvPr>
            <p:ph type="sldNum" sz="quarter" idx="5"/>
          </p:nvPr>
        </p:nvSpPr>
        <p:spPr/>
        <p:txBody>
          <a:bodyPr/>
          <a:lstStyle/>
          <a:p>
            <a:fld id="{1EFE2D40-65E3-494D-A570-00F06EC46F9D}" type="slidenum">
              <a:rPr lang="zh-CN" altLang="en-US" smtClean="0"/>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latin typeface="黑体" panose="02010609060101010101" pitchFamily="49" charset="-122"/>
                <a:ea typeface="黑体" panose="02010609060101010101" pitchFamily="49" charset="-122"/>
              </a:rPr>
              <a:t>Q3</a:t>
            </a:r>
            <a:r>
              <a:rPr lang="zh-CN" altLang="en-US" sz="1800" dirty="0">
                <a:latin typeface="黑体" panose="02010609060101010101" pitchFamily="49" charset="-122"/>
                <a:ea typeface="黑体" panose="02010609060101010101" pitchFamily="49" charset="-122"/>
              </a:rPr>
              <a:t>：如何改进课程？在课后调查问题</a:t>
            </a:r>
            <a:r>
              <a:rPr lang="en-US" altLang="zh-CN" sz="1800" dirty="0">
                <a:latin typeface="黑体" panose="02010609060101010101" pitchFamily="49" charset="-122"/>
                <a:ea typeface="黑体" panose="02010609060101010101" pitchFamily="49" charset="-122"/>
              </a:rPr>
              <a:t>Q3</a:t>
            </a:r>
            <a:r>
              <a:rPr lang="zh-CN" altLang="en-US" sz="1800" dirty="0">
                <a:latin typeface="黑体" panose="02010609060101010101" pitchFamily="49" charset="-122"/>
                <a:ea typeface="黑体" panose="02010609060101010101" pitchFamily="49" charset="-122"/>
              </a:rPr>
              <a:t>中，学习者被要求提出一些改进课程的建议。表四列出了</a:t>
            </a:r>
            <a:r>
              <a:rPr lang="en-US" altLang="zh-CN" sz="1800" dirty="0">
                <a:latin typeface="黑体" panose="02010609060101010101" pitchFamily="49" charset="-122"/>
                <a:ea typeface="黑体" panose="02010609060101010101" pitchFamily="49" charset="-122"/>
              </a:rPr>
              <a:t>Q3</a:t>
            </a:r>
            <a:r>
              <a:rPr lang="zh-CN" altLang="en-US" sz="1800" dirty="0">
                <a:latin typeface="黑体" panose="02010609060101010101" pitchFamily="49" charset="-122"/>
                <a:ea typeface="黑体" panose="02010609060101010101" pitchFamily="49" charset="-122"/>
              </a:rPr>
              <a:t>答复中出现的主题、</a:t>
            </a:r>
            <a:r>
              <a:rPr lang="en-US" altLang="zh-CN" sz="1800" dirty="0">
                <a:latin typeface="黑体" panose="02010609060101010101" pitchFamily="49" charset="-122"/>
                <a:ea typeface="黑体" panose="02010609060101010101" pitchFamily="49" charset="-122"/>
              </a:rPr>
              <a:t>LDA</a:t>
            </a:r>
            <a:r>
              <a:rPr lang="zh-CN" altLang="en-US" sz="1800" dirty="0">
                <a:latin typeface="黑体" panose="02010609060101010101" pitchFamily="49" charset="-122"/>
                <a:ea typeface="黑体" panose="02010609060101010101" pitchFamily="49" charset="-122"/>
              </a:rPr>
              <a:t>十大主题词、</a:t>
            </a:r>
            <a:r>
              <a:rPr lang="en-US" altLang="zh-CN" sz="1800" dirty="0">
                <a:latin typeface="黑体" panose="02010609060101010101" pitchFamily="49" charset="-122"/>
                <a:ea typeface="黑体" panose="02010609060101010101" pitchFamily="49" charset="-122"/>
              </a:rPr>
              <a:t>LDA</a:t>
            </a:r>
            <a:r>
              <a:rPr lang="zh-CN" altLang="en-US" sz="1800" dirty="0">
                <a:latin typeface="黑体" panose="02010609060101010101" pitchFamily="49" charset="-122"/>
                <a:ea typeface="黑体" panose="02010609060101010101" pitchFamily="49" charset="-122"/>
              </a:rPr>
              <a:t>主题权重和定性分析一致性水平。</a:t>
            </a:r>
          </a:p>
          <a:p>
            <a:r>
              <a:rPr lang="zh-CN" altLang="en-US" sz="1800" dirty="0">
                <a:latin typeface="黑体" panose="02010609060101010101" pitchFamily="49" charset="-122"/>
                <a:ea typeface="黑体" panose="02010609060101010101" pitchFamily="49" charset="-122"/>
              </a:rPr>
              <a:t>如表</a:t>
            </a:r>
            <a:r>
              <a:rPr lang="en-US" altLang="zh-CN" sz="1800" dirty="0">
                <a:latin typeface="黑体" panose="02010609060101010101" pitchFamily="49" charset="-122"/>
                <a:ea typeface="黑体" panose="02010609060101010101" pitchFamily="49" charset="-122"/>
              </a:rPr>
              <a:t>IV</a:t>
            </a:r>
            <a:r>
              <a:rPr lang="zh-CN" altLang="en-US" sz="1800" dirty="0">
                <a:latin typeface="黑体" panose="02010609060101010101" pitchFamily="49" charset="-122"/>
                <a:ea typeface="黑体" panose="02010609060101010101" pitchFamily="49" charset="-122"/>
              </a:rPr>
              <a:t>所示，主题</a:t>
            </a:r>
            <a:r>
              <a:rPr lang="en-US" altLang="zh-CN" sz="1800" dirty="0">
                <a:latin typeface="黑体" panose="02010609060101010101" pitchFamily="49" charset="-122"/>
                <a:ea typeface="黑体" panose="02010609060101010101" pitchFamily="49" charset="-122"/>
              </a:rPr>
              <a:t>Q3T11</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Q3T12</a:t>
            </a:r>
            <a:r>
              <a:rPr lang="zh-CN" altLang="en-US" sz="1800" dirty="0">
                <a:latin typeface="黑体" panose="02010609060101010101" pitchFamily="49" charset="-122"/>
                <a:ea typeface="黑体" panose="02010609060101010101" pitchFamily="49" charset="-122"/>
              </a:rPr>
              <a:t>和</a:t>
            </a:r>
            <a:r>
              <a:rPr lang="en-US" altLang="zh-CN" sz="1800" dirty="0">
                <a:latin typeface="黑体" panose="02010609060101010101" pitchFamily="49" charset="-122"/>
                <a:ea typeface="黑体" panose="02010609060101010101" pitchFamily="49" charset="-122"/>
              </a:rPr>
              <a:t>Q3T14</a:t>
            </a:r>
            <a:r>
              <a:rPr lang="zh-CN" altLang="en-US" sz="1800" dirty="0">
                <a:latin typeface="黑体" panose="02010609060101010101" pitchFamily="49" charset="-122"/>
                <a:ea typeface="黑体" panose="02010609060101010101" pitchFamily="49" charset="-122"/>
              </a:rPr>
              <a:t>对应于特定的课程内容。因此，定性分析未考虑这些主题，因此没有相关的定性分析协议级别。</a:t>
            </a:r>
          </a:p>
          <a:p>
            <a:r>
              <a:rPr lang="zh-CN" altLang="en-US" sz="1800" dirty="0">
                <a:latin typeface="黑体" panose="02010609060101010101" pitchFamily="49" charset="-122"/>
                <a:ea typeface="黑体" panose="02010609060101010101" pitchFamily="49" charset="-122"/>
              </a:rPr>
              <a:t>除</a:t>
            </a:r>
            <a:r>
              <a:rPr lang="en-US" altLang="zh-CN" sz="1800" dirty="0">
                <a:latin typeface="黑体" panose="02010609060101010101" pitchFamily="49" charset="-122"/>
                <a:ea typeface="黑体" panose="02010609060101010101" pitchFamily="49" charset="-122"/>
              </a:rPr>
              <a:t>Q3T13</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20%</a:t>
            </a:r>
            <a:r>
              <a:rPr lang="zh-CN" altLang="en-US" sz="1800" dirty="0">
                <a:latin typeface="黑体" panose="02010609060101010101" pitchFamily="49" charset="-122"/>
                <a:ea typeface="黑体" panose="02010609060101010101" pitchFamily="49" charset="-122"/>
              </a:rPr>
              <a:t>）和</a:t>
            </a:r>
            <a:r>
              <a:rPr lang="en-US" altLang="zh-CN" sz="1800" dirty="0">
                <a:latin typeface="黑体" panose="02010609060101010101" pitchFamily="49" charset="-122"/>
                <a:ea typeface="黑体" panose="02010609060101010101" pitchFamily="49" charset="-122"/>
              </a:rPr>
              <a:t>Q3T15</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53%</a:t>
            </a:r>
            <a:r>
              <a:rPr lang="zh-CN" altLang="en-US" sz="1800" dirty="0">
                <a:latin typeface="黑体" panose="02010609060101010101" pitchFamily="49" charset="-122"/>
                <a:ea typeface="黑体" panose="02010609060101010101" pitchFamily="49" charset="-122"/>
              </a:rPr>
              <a:t>）外，所有其他主题的定性分析一致性水平都相当好。</a:t>
            </a:r>
          </a:p>
          <a:p>
            <a:r>
              <a:rPr lang="zh-CN" altLang="en-US" sz="1800" dirty="0">
                <a:latin typeface="黑体" panose="02010609060101010101" pitchFamily="49" charset="-122"/>
                <a:ea typeface="黑体" panose="02010609060101010101" pitchFamily="49" charset="-122"/>
              </a:rPr>
              <a:t>对于</a:t>
            </a:r>
            <a:r>
              <a:rPr lang="en-US" altLang="zh-CN" sz="1800" dirty="0">
                <a:latin typeface="黑体" panose="02010609060101010101" pitchFamily="49" charset="-122"/>
                <a:ea typeface="黑体" panose="02010609060101010101" pitchFamily="49" charset="-122"/>
              </a:rPr>
              <a:t>Q3T13</a:t>
            </a:r>
            <a:r>
              <a:rPr lang="zh-CN" altLang="en-US" sz="1800" dirty="0">
                <a:latin typeface="黑体" panose="02010609060101010101" pitchFamily="49" charset="-122"/>
                <a:ea typeface="黑体" panose="02010609060101010101" pitchFamily="49" charset="-122"/>
              </a:rPr>
              <a:t>和</a:t>
            </a:r>
            <a:r>
              <a:rPr lang="en-US" altLang="zh-CN" sz="1800" dirty="0">
                <a:latin typeface="黑体" panose="02010609060101010101" pitchFamily="49" charset="-122"/>
                <a:ea typeface="黑体" panose="02010609060101010101" pitchFamily="49" charset="-122"/>
              </a:rPr>
              <a:t>Q3T15</a:t>
            </a:r>
            <a:r>
              <a:rPr lang="zh-CN" altLang="en-US" sz="1800" dirty="0">
                <a:latin typeface="黑体" panose="02010609060101010101" pitchFamily="49" charset="-122"/>
                <a:ea typeface="黑体" panose="02010609060101010101" pitchFamily="49" charset="-122"/>
              </a:rPr>
              <a:t>，一致性水平相对较低，这是因为许多非英语回答都在前</a:t>
            </a:r>
            <a:r>
              <a:rPr lang="en-US" altLang="zh-CN" sz="1800" dirty="0">
                <a:latin typeface="黑体" panose="02010609060101010101" pitchFamily="49" charset="-122"/>
                <a:ea typeface="黑体" panose="02010609060101010101" pitchFamily="49" charset="-122"/>
              </a:rPr>
              <a:t>100</a:t>
            </a:r>
            <a:r>
              <a:rPr lang="zh-CN" altLang="en-US" sz="1800" dirty="0">
                <a:latin typeface="黑体" panose="02010609060101010101" pitchFamily="49" charset="-122"/>
                <a:ea typeface="黑体" panose="02010609060101010101" pitchFamily="49" charset="-122"/>
              </a:rPr>
              <a:t>名相关回答中，这些回答未被计算为与主题主题一致。</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如表</a:t>
            </a:r>
            <a:r>
              <a:rPr lang="en-US" altLang="zh-CN" sz="1800" dirty="0">
                <a:latin typeface="黑体" panose="02010609060101010101" pitchFamily="49" charset="-122"/>
                <a:ea typeface="黑体" panose="02010609060101010101" pitchFamily="49" charset="-122"/>
              </a:rPr>
              <a:t>IV</a:t>
            </a:r>
            <a:r>
              <a:rPr lang="zh-CN" altLang="en-US" sz="1800" dirty="0">
                <a:latin typeface="黑体" panose="02010609060101010101" pitchFamily="49" charset="-122"/>
                <a:ea typeface="黑体" panose="02010609060101010101" pitchFamily="49" charset="-122"/>
              </a:rPr>
              <a:t>所示，权重最高的主题</a:t>
            </a:r>
            <a:r>
              <a:rPr lang="en-US" altLang="zh-CN" sz="1800" dirty="0">
                <a:latin typeface="黑体" panose="02010609060101010101" pitchFamily="49" charset="-122"/>
                <a:ea typeface="黑体" panose="02010609060101010101" pitchFamily="49" charset="-122"/>
              </a:rPr>
              <a:t>Q3T1</a:t>
            </a:r>
            <a:r>
              <a:rPr lang="zh-CN" altLang="en-US" sz="1800" dirty="0">
                <a:latin typeface="黑体" panose="02010609060101010101" pitchFamily="49" charset="-122"/>
                <a:ea typeface="黑体" panose="02010609060101010101" pitchFamily="49" charset="-122"/>
              </a:rPr>
              <a:t>（一切都很好，没有提出任何改进建议）表明，相当多的学习者对当前课程非常满意，没有提出改进建议。一个示例回答是：“没有暗示</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这门课程非常优秀。”需要注意的是，在许多与第三季度其他主题相关的回答中，学习者提到他们对当前的</a:t>
            </a:r>
            <a:r>
              <a:rPr lang="en-US" altLang="zh-CN" sz="1800" dirty="0">
                <a:latin typeface="黑体" panose="02010609060101010101" pitchFamily="49" charset="-122"/>
                <a:ea typeface="黑体" panose="02010609060101010101" pitchFamily="49" charset="-122"/>
              </a:rPr>
              <a:t>MOOC</a:t>
            </a:r>
            <a:r>
              <a:rPr lang="zh-CN" altLang="en-US" sz="1800" dirty="0">
                <a:latin typeface="黑体" panose="02010609060101010101" pitchFamily="49" charset="-122"/>
                <a:ea typeface="黑体" panose="02010609060101010101" pitchFamily="49" charset="-122"/>
              </a:rPr>
              <a:t>感到满意，但建议进行一些改进，因为他们被要求这样做。一个示例回应是：“对我来说，这门课程很优秀，几乎不需要任何改进。</a:t>
            </a:r>
          </a:p>
          <a:p>
            <a:r>
              <a:rPr lang="zh-CN" altLang="en-US" sz="1800" dirty="0">
                <a:latin typeface="黑体" panose="02010609060101010101" pitchFamily="49" charset="-122"/>
                <a:ea typeface="黑体" panose="02010609060101010101" pitchFamily="49" charset="-122"/>
              </a:rPr>
              <a:t>但如果能增加更多测验，那就太好了。”接下来，我们将讨论学习者对第三季度的回答中出现的其他主题，以及一些有代表性的回答。</a:t>
            </a:r>
            <a:endParaRPr lang="en-US" altLang="zh-CN" sz="18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黑体" panose="02010609060101010101" pitchFamily="49" charset="-122"/>
                <a:ea typeface="黑体" panose="02010609060101010101" pitchFamily="49" charset="-122"/>
              </a:rPr>
              <a:t>直觉上预计，第三季度的回答中出现的许多主题（课程中需要改进的内容）将与第二季度的回答（课程中不喜欢的内容）相似。</a:t>
            </a:r>
          </a:p>
          <a:p>
            <a:endParaRPr lang="zh-CN" altLang="en-US" dirty="0"/>
          </a:p>
        </p:txBody>
      </p:sp>
      <p:sp>
        <p:nvSpPr>
          <p:cNvPr id="4" name="灯片编号占位符 3"/>
          <p:cNvSpPr>
            <a:spLocks noGrp="1"/>
          </p:cNvSpPr>
          <p:nvPr>
            <p:ph type="sldNum" sz="quarter" idx="5"/>
          </p:nvPr>
        </p:nvSpPr>
        <p:spPr/>
        <p:txBody>
          <a:bodyPr/>
          <a:lstStyle/>
          <a:p>
            <a:fld id="{1EFE2D40-65E3-494D-A570-00F06EC46F9D}" type="slidenum">
              <a:rPr lang="zh-CN" altLang="en-US" smtClean="0"/>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黑体" panose="02010609060101010101" pitchFamily="49" charset="-122"/>
                <a:ea typeface="黑体" panose="02010609060101010101" pitchFamily="49" charset="-122"/>
              </a:rPr>
              <a:t>如表</a:t>
            </a:r>
            <a:r>
              <a:rPr lang="en-US" altLang="zh-CN" sz="1200" dirty="0">
                <a:latin typeface="黑体" panose="02010609060101010101" pitchFamily="49" charset="-122"/>
                <a:ea typeface="黑体" panose="02010609060101010101" pitchFamily="49" charset="-122"/>
              </a:rPr>
              <a:t>5</a:t>
            </a:r>
            <a:r>
              <a:rPr lang="zh-CN" altLang="en-US" sz="1200" dirty="0">
                <a:latin typeface="黑体" panose="02010609060101010101" pitchFamily="49" charset="-122"/>
                <a:ea typeface="黑体" panose="02010609060101010101" pitchFamily="49" charset="-122"/>
              </a:rPr>
              <a:t>所示，</a:t>
            </a:r>
            <a:r>
              <a:rPr lang="en-US" altLang="zh-CN" sz="1200" dirty="0">
                <a:latin typeface="黑体" panose="02010609060101010101" pitchFamily="49" charset="-122"/>
                <a:ea typeface="黑体" panose="02010609060101010101" pitchFamily="49" charset="-122"/>
              </a:rPr>
              <a:t>Q1</a:t>
            </a: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Q2</a:t>
            </a:r>
            <a:r>
              <a:rPr lang="zh-CN" altLang="en-US" sz="1200" dirty="0">
                <a:latin typeface="黑体" panose="02010609060101010101" pitchFamily="49" charset="-122"/>
                <a:ea typeface="黑体" panose="02010609060101010101" pitchFamily="49" charset="-122"/>
              </a:rPr>
              <a:t>和</a:t>
            </a:r>
            <a:r>
              <a:rPr lang="en-US" altLang="zh-CN" sz="1200" dirty="0">
                <a:latin typeface="黑体" panose="02010609060101010101" pitchFamily="49" charset="-122"/>
                <a:ea typeface="黑体" panose="02010609060101010101" pitchFamily="49" charset="-122"/>
              </a:rPr>
              <a:t>Q3</a:t>
            </a:r>
            <a:r>
              <a:rPr lang="zh-CN" altLang="en-US" sz="1200" dirty="0">
                <a:latin typeface="黑体" panose="02010609060101010101" pitchFamily="49" charset="-122"/>
                <a:ea typeface="黑体" panose="02010609060101010101" pitchFamily="49" charset="-122"/>
              </a:rPr>
              <a:t>主题中确定的许多</a:t>
            </a:r>
            <a:r>
              <a:rPr lang="en-US" altLang="zh-CN" sz="1200" dirty="0">
                <a:latin typeface="黑体" panose="02010609060101010101" pitchFamily="49" charset="-122"/>
                <a:ea typeface="黑体" panose="02010609060101010101" pitchFamily="49" charset="-122"/>
              </a:rPr>
              <a:t>MOOC</a:t>
            </a:r>
            <a:r>
              <a:rPr lang="zh-CN" altLang="en-US" sz="1200" dirty="0">
                <a:latin typeface="黑体" panose="02010609060101010101" pitchFamily="49" charset="-122"/>
                <a:ea typeface="黑体" panose="02010609060101010101" pitchFamily="49" charset="-122"/>
              </a:rPr>
              <a:t>特征与之前研究中确定的</a:t>
            </a:r>
            <a:r>
              <a:rPr lang="en-US" altLang="zh-CN" sz="1200" dirty="0">
                <a:latin typeface="黑体" panose="02010609060101010101" pitchFamily="49" charset="-122"/>
                <a:ea typeface="黑体" panose="02010609060101010101" pitchFamily="49" charset="-122"/>
              </a:rPr>
              <a:t>MOOC</a:t>
            </a:r>
            <a:r>
              <a:rPr lang="zh-CN" altLang="en-US" sz="1200" dirty="0">
                <a:latin typeface="黑体" panose="02010609060101010101" pitchFamily="49" charset="-122"/>
                <a:ea typeface="黑体" panose="02010609060101010101" pitchFamily="49" charset="-122"/>
              </a:rPr>
              <a:t>因素重叠，这些因素对学习者的参与和完成至关重要。其中一些主题涵盖了先前研究中确定的</a:t>
            </a:r>
            <a:r>
              <a:rPr lang="en-US" altLang="zh-CN" sz="1200" dirty="0">
                <a:latin typeface="黑体" panose="02010609060101010101" pitchFamily="49" charset="-122"/>
                <a:ea typeface="黑体" panose="02010609060101010101" pitchFamily="49" charset="-122"/>
              </a:rPr>
              <a:t>MOOC</a:t>
            </a:r>
            <a:r>
              <a:rPr lang="zh-CN" altLang="en-US" sz="1200" dirty="0">
                <a:latin typeface="黑体" panose="02010609060101010101" pitchFamily="49" charset="-122"/>
                <a:ea typeface="黑体" panose="02010609060101010101" pitchFamily="49" charset="-122"/>
              </a:rPr>
              <a:t>因素的详细方面，可能是因为这些主题来自于</a:t>
            </a:r>
            <a:r>
              <a:rPr lang="en-US" altLang="zh-CN" sz="1200" dirty="0">
                <a:latin typeface="黑体" panose="02010609060101010101" pitchFamily="49" charset="-122"/>
                <a:ea typeface="黑体" panose="02010609060101010101" pitchFamily="49" charset="-122"/>
              </a:rPr>
              <a:t>MOOC</a:t>
            </a:r>
            <a:r>
              <a:rPr lang="zh-CN" altLang="en-US" sz="1200" dirty="0">
                <a:latin typeface="黑体" panose="02010609060101010101" pitchFamily="49" charset="-122"/>
                <a:ea typeface="黑体" panose="02010609060101010101" pitchFamily="49" charset="-122"/>
              </a:rPr>
              <a:t>学习者从几门课程中收集的大量开放式回答。</a:t>
            </a:r>
          </a:p>
          <a:p>
            <a:endParaRPr lang="zh-CN" altLang="en-US" dirty="0"/>
          </a:p>
        </p:txBody>
      </p:sp>
      <p:sp>
        <p:nvSpPr>
          <p:cNvPr id="4" name="灯片编号占位符 3"/>
          <p:cNvSpPr>
            <a:spLocks noGrp="1"/>
          </p:cNvSpPr>
          <p:nvPr>
            <p:ph type="sldNum" sz="quarter" idx="5"/>
          </p:nvPr>
        </p:nvSpPr>
        <p:spPr/>
        <p:txBody>
          <a:bodyPr/>
          <a:lstStyle/>
          <a:p>
            <a:fld id="{1EFE2D40-65E3-494D-A570-00F06EC46F9D}"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E5E6FC-B9F4-4BD8-95AC-F674FB0CE0F2}" type="datetimeFigureOut">
              <a:rPr lang="zh-CN" altLang="en-US" smtClean="0"/>
              <a:t>2023/2/22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88C02C-9714-4E9A-A91A-2F15161EB74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5E6FC-B9F4-4BD8-95AC-F674FB0CE0F2}" type="datetimeFigureOut">
              <a:rPr lang="zh-CN" altLang="en-US" smtClean="0"/>
              <a:t>2023/2/22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8C02C-9714-4E9A-A91A-2F15161EB74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048934"/>
            <a:ext cx="9144000" cy="2002896"/>
          </a:xfrm>
        </p:spPr>
        <p:txBody>
          <a:bodyPr>
            <a:normAutofit/>
          </a:bodyPr>
          <a:lstStyle/>
          <a:p>
            <a:r>
              <a:rPr lang="en-US" altLang="zh-CN" sz="3200" dirty="0">
                <a:solidFill>
                  <a:srgbClr val="231F20"/>
                </a:solidFill>
                <a:effectLst/>
                <a:latin typeface="AdvP6F00"/>
              </a:rPr>
              <a:t>Analyzing Large Collections of Open-Ended </a:t>
            </a:r>
            <a:br>
              <a:rPr lang="en-US" altLang="zh-CN" sz="3200" dirty="0"/>
            </a:br>
            <a:r>
              <a:rPr lang="en-US" altLang="zh-CN" sz="3200" dirty="0">
                <a:solidFill>
                  <a:srgbClr val="231F20"/>
                </a:solidFill>
                <a:effectLst/>
                <a:latin typeface="AdvP6F00"/>
              </a:rPr>
              <a:t>Feedback From MOOC Learners Using LDA </a:t>
            </a:r>
            <a:br>
              <a:rPr lang="en-US" altLang="zh-CN" sz="3200" dirty="0"/>
            </a:br>
            <a:r>
              <a:rPr lang="en-US" altLang="zh-CN" sz="3200" dirty="0">
                <a:solidFill>
                  <a:srgbClr val="231F20"/>
                </a:solidFill>
                <a:effectLst/>
                <a:latin typeface="AdvP6F00"/>
              </a:rPr>
              <a:t>Topic Modeling and Qualitative Analysis</a:t>
            </a:r>
            <a:br>
              <a:rPr lang="en-US" altLang="zh-CN" sz="3200" dirty="0">
                <a:solidFill>
                  <a:srgbClr val="231F20"/>
                </a:solidFill>
                <a:effectLst/>
                <a:latin typeface="AdvP6F00"/>
              </a:rPr>
            </a:br>
            <a:endParaRPr lang="zh-CN" altLang="en-US" sz="1400" dirty="0"/>
          </a:p>
        </p:txBody>
      </p:sp>
      <p:sp>
        <p:nvSpPr>
          <p:cNvPr id="3" name="副标题 2"/>
          <p:cNvSpPr>
            <a:spLocks noGrp="1"/>
          </p:cNvSpPr>
          <p:nvPr>
            <p:ph type="subTitle" idx="1"/>
          </p:nvPr>
        </p:nvSpPr>
        <p:spPr>
          <a:xfrm>
            <a:off x="1524000" y="4977024"/>
            <a:ext cx="9144000" cy="373909"/>
          </a:xfrm>
        </p:spPr>
        <p:txBody>
          <a:bodyPr/>
          <a:lstStyle/>
          <a:p>
            <a:r>
              <a:rPr lang="en-US" altLang="zh-CN" sz="1800" dirty="0">
                <a:solidFill>
                  <a:srgbClr val="231F20"/>
                </a:solidFill>
                <a:effectLst/>
                <a:latin typeface="AdvP6F00"/>
              </a:rPr>
              <a:t>Gaurav Nanda , Kerrie A. Douglas, David R. Waller, Hillary E. </a:t>
            </a:r>
            <a:r>
              <a:rPr lang="en-US" altLang="zh-CN" sz="1800" dirty="0" err="1">
                <a:solidFill>
                  <a:srgbClr val="231F20"/>
                </a:solidFill>
                <a:effectLst/>
                <a:latin typeface="AdvP6F00"/>
              </a:rPr>
              <a:t>Merzdorf</a:t>
            </a:r>
            <a:r>
              <a:rPr lang="en-US" altLang="zh-CN" sz="1800" dirty="0">
                <a:solidFill>
                  <a:srgbClr val="231F20"/>
                </a:solidFill>
                <a:effectLst/>
                <a:latin typeface="AdvP6F00"/>
              </a:rPr>
              <a:t>, and Dan Goldwasser</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738293"/>
            <a:ext cx="1933877" cy="715121"/>
          </a:xfrm>
        </p:spPr>
        <p:txBody>
          <a:bodyPr>
            <a:noAutofit/>
          </a:bodyPr>
          <a:lstStyle/>
          <a:p>
            <a:r>
              <a:rPr lang="zh-CN" altLang="en-US" sz="3200" b="1" dirty="0">
                <a:latin typeface="等线" panose="02010600030101010101" pitchFamily="2" charset="-122"/>
                <a:ea typeface="等线" panose="02010600030101010101" pitchFamily="2" charset="-122"/>
              </a:rPr>
              <a:t>定性分析</a:t>
            </a:r>
          </a:p>
        </p:txBody>
      </p:sp>
      <p:sp>
        <p:nvSpPr>
          <p:cNvPr id="3" name="内容占位符 2"/>
          <p:cNvSpPr>
            <a:spLocks noGrp="1"/>
          </p:cNvSpPr>
          <p:nvPr>
            <p:ph idx="1"/>
          </p:nvPr>
        </p:nvSpPr>
        <p:spPr>
          <a:xfrm>
            <a:off x="838199" y="1970507"/>
            <a:ext cx="10413734" cy="2861375"/>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对</a:t>
            </a:r>
            <a:r>
              <a:rPr lang="en-US" altLang="zh-CN" dirty="0">
                <a:latin typeface="宋体" panose="02010600030101010101" pitchFamily="2" charset="-122"/>
                <a:ea typeface="宋体" panose="02010600030101010101" pitchFamily="2" charset="-122"/>
              </a:rPr>
              <a:t>LDA</a:t>
            </a:r>
            <a:r>
              <a:rPr lang="zh-CN" altLang="en-US" dirty="0">
                <a:latin typeface="宋体" panose="02010600030101010101" pitchFamily="2" charset="-122"/>
                <a:ea typeface="宋体" panose="02010600030101010101" pitchFamily="2" charset="-122"/>
              </a:rPr>
              <a:t>主题模型生成的</a:t>
            </a:r>
            <a:r>
              <a:rPr lang="en-US" altLang="zh-CN" dirty="0">
                <a:latin typeface="宋体" panose="02010600030101010101" pitchFamily="2" charset="-122"/>
                <a:ea typeface="宋体" panose="02010600030101010101" pitchFamily="2" charset="-122"/>
              </a:rPr>
              <a:t>MALLET</a:t>
            </a:r>
            <a:r>
              <a:rPr lang="zh-CN" altLang="en-US" dirty="0">
                <a:latin typeface="宋体" panose="02010600030101010101" pitchFamily="2" charset="-122"/>
                <a:ea typeface="宋体" panose="02010600030101010101" pitchFamily="2" charset="-122"/>
              </a:rPr>
              <a:t>输出进行了定性分析，目的是推断每个生成的主题是否关联了连贯、可解释和相关的主题。定性分析了主题的</a:t>
            </a:r>
            <a:r>
              <a:rPr lang="zh-CN" altLang="en-US" dirty="0">
                <a:solidFill>
                  <a:srgbClr val="FF0000"/>
                </a:solidFill>
                <a:latin typeface="宋体" panose="02010600030101010101" pitchFamily="2" charset="-122"/>
                <a:ea typeface="宋体" panose="02010600030101010101" pitchFamily="2" charset="-122"/>
              </a:rPr>
              <a:t>顶部单词</a:t>
            </a:r>
            <a:r>
              <a:rPr lang="zh-CN" altLang="en-US" dirty="0">
                <a:latin typeface="宋体" panose="02010600030101010101" pitchFamily="2" charset="-122"/>
                <a:ea typeface="宋体" panose="02010600030101010101" pitchFamily="2" charset="-122"/>
              </a:rPr>
              <a:t>和与该主题相关的</a:t>
            </a:r>
            <a:r>
              <a:rPr lang="zh-CN" altLang="en-US" dirty="0">
                <a:solidFill>
                  <a:srgbClr val="FF0000"/>
                </a:solidFill>
                <a:latin typeface="宋体" panose="02010600030101010101" pitchFamily="2" charset="-122"/>
                <a:ea typeface="宋体" panose="02010600030101010101" pitchFamily="2" charset="-122"/>
              </a:rPr>
              <a:t>权重最高</a:t>
            </a:r>
            <a:r>
              <a:rPr lang="zh-CN" altLang="en-US" dirty="0">
                <a:latin typeface="宋体" panose="02010600030101010101" pitchFamily="2" charset="-122"/>
                <a:ea typeface="宋体" panose="02010600030101010101" pitchFamily="2" charset="-122"/>
              </a:rPr>
              <a:t>的回答。选择了权重最高的回答来确定主题的主题，因为这些回答预计主要由一个主题组成，因此将是该主题的大多数代表。</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5826" y="779012"/>
            <a:ext cx="1693244" cy="751406"/>
          </a:xfrm>
        </p:spPr>
        <p:txBody>
          <a:bodyPr>
            <a:normAutofit fontScale="90000"/>
          </a:bodyPr>
          <a:lstStyle/>
          <a:p>
            <a:r>
              <a:rPr lang="zh-CN" altLang="en-US" sz="3200" b="1" dirty="0"/>
              <a:t>定性分析</a:t>
            </a:r>
          </a:p>
        </p:txBody>
      </p:sp>
      <p:pic>
        <p:nvPicPr>
          <p:cNvPr id="5" name="内容占位符 4"/>
          <p:cNvPicPr>
            <a:picLocks noGrp="1" noChangeAspect="1"/>
          </p:cNvPicPr>
          <p:nvPr>
            <p:ph idx="1"/>
          </p:nvPr>
        </p:nvPicPr>
        <p:blipFill>
          <a:blip r:embed="rId3"/>
          <a:stretch>
            <a:fillRect/>
          </a:stretch>
        </p:blipFill>
        <p:spPr>
          <a:xfrm>
            <a:off x="6585891" y="1359116"/>
            <a:ext cx="4191709" cy="4351338"/>
          </a:xfrm>
        </p:spPr>
      </p:pic>
      <p:sp>
        <p:nvSpPr>
          <p:cNvPr id="6" name="文本框 5"/>
          <p:cNvSpPr txBox="1"/>
          <p:nvPr/>
        </p:nvSpPr>
        <p:spPr>
          <a:xfrm>
            <a:off x="1275826" y="2037496"/>
            <a:ext cx="4111413" cy="3415030"/>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图</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以流程图的形式描述了定性分析方法中涉及的各个步骤。</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首先通过检查主题的前</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个单词，确定了主题的初始主题。</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按照与主题相关的权重降低的顺序对响应进行排序。</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根据相关权重最大的回答确定与每个主题相关的新概念。</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分析每个主题的</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个最大权重的回答，并检查与人类判断的一致性。</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使用深入分析中发现的新概念更新和确定每个主题。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533" y="1020277"/>
            <a:ext cx="1978794" cy="689661"/>
          </a:xfrm>
        </p:spPr>
        <p:txBody>
          <a:bodyPr>
            <a:normAutofit/>
          </a:bodyPr>
          <a:lstStyle/>
          <a:p>
            <a:r>
              <a:rPr lang="zh-CN" altLang="en-US" sz="3200" b="1" dirty="0">
                <a:latin typeface="宋体" panose="02010600030101010101" pitchFamily="2" charset="-122"/>
                <a:ea typeface="宋体" panose="02010600030101010101" pitchFamily="2" charset="-122"/>
              </a:rPr>
              <a:t>结果</a:t>
            </a:r>
          </a:p>
        </p:txBody>
      </p:sp>
      <p:sp>
        <p:nvSpPr>
          <p:cNvPr id="3" name="内容占位符 2"/>
          <p:cNvSpPr>
            <a:spLocks noGrp="1"/>
          </p:cNvSpPr>
          <p:nvPr>
            <p:ph idx="1"/>
          </p:nvPr>
        </p:nvSpPr>
        <p:spPr>
          <a:xfrm>
            <a:off x="1058779" y="2380133"/>
            <a:ext cx="4712368" cy="2300438"/>
          </a:xfrm>
        </p:spPr>
        <p:txBody>
          <a:bodyPr/>
          <a:lstStyle/>
          <a:p>
            <a:pPr marL="0" indent="0">
              <a:buNone/>
            </a:pPr>
            <a:r>
              <a:rPr lang="zh-CN" altLang="en-US" sz="2400" dirty="0">
                <a:latin typeface="宋体" panose="02010600030101010101" pitchFamily="2" charset="-122"/>
                <a:ea typeface="宋体" panose="02010600030101010101" pitchFamily="2" charset="-122"/>
              </a:rPr>
              <a:t>如图</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所示，每个问题的以下主题的</a:t>
            </a:r>
            <a:r>
              <a:rPr lang="en-US" altLang="zh-CN" sz="2400" dirty="0">
                <a:latin typeface="宋体" panose="02010600030101010101" pitchFamily="2" charset="-122"/>
                <a:ea typeface="宋体" panose="02010600030101010101" pitchFamily="2" charset="-122"/>
              </a:rPr>
              <a:t>CV</a:t>
            </a:r>
            <a:r>
              <a:rPr lang="zh-CN" altLang="en-US" sz="2400" dirty="0">
                <a:latin typeface="宋体" panose="02010600030101010101" pitchFamily="2" charset="-122"/>
                <a:ea typeface="宋体" panose="02010600030101010101" pitchFamily="2" charset="-122"/>
              </a:rPr>
              <a:t>一致性值最高：</a:t>
            </a:r>
            <a:r>
              <a:rPr lang="en-US" altLang="zh-CN" sz="2400" dirty="0">
                <a:latin typeface="宋体" panose="02010600030101010101" pitchFamily="2" charset="-122"/>
                <a:ea typeface="宋体" panose="02010600030101010101" pitchFamily="2" charset="-122"/>
              </a:rPr>
              <a:t>Q1</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Q2</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Q3</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15</a:t>
            </a:r>
            <a:r>
              <a:rPr lang="zh-CN" altLang="en-US" sz="2400" dirty="0">
                <a:latin typeface="宋体" panose="02010600030101010101" pitchFamily="2" charset="-122"/>
                <a:ea typeface="宋体" panose="02010600030101010101" pitchFamily="2" charset="-122"/>
              </a:rPr>
              <a:t>。因此，我们开发了</a:t>
            </a:r>
            <a:r>
              <a:rPr lang="en-US" altLang="zh-CN" sz="2400" dirty="0">
                <a:latin typeface="宋体" panose="02010600030101010101" pitchFamily="2" charset="-122"/>
                <a:ea typeface="宋体" panose="02010600030101010101" pitchFamily="2" charset="-122"/>
              </a:rPr>
              <a:t>LDA</a:t>
            </a:r>
            <a:r>
              <a:rPr lang="zh-CN" altLang="en-US" sz="2400" dirty="0">
                <a:latin typeface="宋体" panose="02010600030101010101" pitchFamily="2" charset="-122"/>
                <a:ea typeface="宋体" panose="02010600030101010101" pitchFamily="2" charset="-122"/>
              </a:rPr>
              <a:t>主题模型，</a:t>
            </a:r>
            <a:r>
              <a:rPr lang="en-US" altLang="zh-CN" sz="2400" dirty="0">
                <a:latin typeface="宋体" panose="02010600030101010101" pitchFamily="2" charset="-122"/>
                <a:ea typeface="宋体" panose="02010600030101010101" pitchFamily="2" charset="-122"/>
              </a:rPr>
              <a:t>Q1</a:t>
            </a:r>
            <a:r>
              <a:rPr lang="zh-CN" altLang="en-US" sz="2400" dirty="0">
                <a:latin typeface="宋体" panose="02010600030101010101" pitchFamily="2" charset="-122"/>
                <a:ea typeface="宋体" panose="02010600030101010101" pitchFamily="2" charset="-122"/>
              </a:rPr>
              <a:t>有</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个主题，</a:t>
            </a:r>
            <a:r>
              <a:rPr lang="en-US" altLang="zh-CN" sz="2400" dirty="0">
                <a:latin typeface="宋体" panose="02010600030101010101" pitchFamily="2" charset="-122"/>
                <a:ea typeface="宋体" panose="02010600030101010101" pitchFamily="2" charset="-122"/>
              </a:rPr>
              <a:t>Q2</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Q3</a:t>
            </a:r>
            <a:r>
              <a:rPr lang="zh-CN" altLang="en-US" sz="2400" dirty="0">
                <a:latin typeface="宋体" panose="02010600030101010101" pitchFamily="2" charset="-122"/>
                <a:ea typeface="宋体" panose="02010600030101010101" pitchFamily="2" charset="-122"/>
              </a:rPr>
              <a:t>有</a:t>
            </a:r>
            <a:r>
              <a:rPr lang="en-US" altLang="zh-CN" sz="2400" dirty="0">
                <a:latin typeface="宋体" panose="02010600030101010101" pitchFamily="2" charset="-122"/>
                <a:ea typeface="宋体" panose="02010600030101010101" pitchFamily="2" charset="-122"/>
              </a:rPr>
              <a:t>15</a:t>
            </a:r>
            <a:r>
              <a:rPr lang="zh-CN" altLang="en-US" sz="2400" dirty="0">
                <a:latin typeface="宋体" panose="02010600030101010101" pitchFamily="2" charset="-122"/>
                <a:ea typeface="宋体" panose="02010600030101010101" pitchFamily="2" charset="-122"/>
              </a:rPr>
              <a:t>个主题。</a:t>
            </a:r>
          </a:p>
          <a:p>
            <a:endParaRPr lang="zh-CN" altLang="en-US" dirty="0"/>
          </a:p>
        </p:txBody>
      </p:sp>
      <p:pic>
        <p:nvPicPr>
          <p:cNvPr id="5" name="图片 4"/>
          <p:cNvPicPr>
            <a:picLocks noChangeAspect="1"/>
          </p:cNvPicPr>
          <p:nvPr/>
        </p:nvPicPr>
        <p:blipFill>
          <a:blip r:embed="rId2"/>
          <a:stretch>
            <a:fillRect/>
          </a:stretch>
        </p:blipFill>
        <p:spPr>
          <a:xfrm>
            <a:off x="6650689" y="2043249"/>
            <a:ext cx="4559534" cy="3118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482488" y="622155"/>
            <a:ext cx="9227024" cy="56136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565042" y="491974"/>
            <a:ext cx="9061916" cy="58740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453911" y="365125"/>
            <a:ext cx="9284177" cy="62169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1037"/>
            <a:ext cx="1949918" cy="526031"/>
          </a:xfrm>
        </p:spPr>
        <p:txBody>
          <a:bodyPr>
            <a:noAutofit/>
          </a:bodyPr>
          <a:lstStyle/>
          <a:p>
            <a:r>
              <a:rPr lang="zh-CN" altLang="en-US" sz="3200" b="1" dirty="0"/>
              <a:t>讨论</a:t>
            </a:r>
          </a:p>
        </p:txBody>
      </p:sp>
      <p:sp>
        <p:nvSpPr>
          <p:cNvPr id="3" name="内容占位符 2"/>
          <p:cNvSpPr>
            <a:spLocks noGrp="1"/>
          </p:cNvSpPr>
          <p:nvPr>
            <p:ph idx="1"/>
          </p:nvPr>
        </p:nvSpPr>
        <p:spPr>
          <a:xfrm>
            <a:off x="838200" y="1665171"/>
            <a:ext cx="10412931" cy="4511792"/>
          </a:xfrm>
        </p:spPr>
        <p:txBody>
          <a:bodyPr/>
          <a:lstStyle/>
          <a:p>
            <a:r>
              <a:rPr lang="zh-CN" altLang="en-US" sz="2400" dirty="0">
                <a:latin typeface="宋体" panose="02010600030101010101" pitchFamily="2" charset="-122"/>
                <a:ea typeface="宋体" panose="02010600030101010101" pitchFamily="2" charset="-122"/>
              </a:rPr>
              <a:t>学习者对</a:t>
            </a:r>
            <a:r>
              <a:rPr lang="en-US" altLang="zh-CN" sz="2400" dirty="0">
                <a:latin typeface="宋体" panose="02010600030101010101" pitchFamily="2" charset="-122"/>
                <a:ea typeface="宋体" panose="02010600030101010101" pitchFamily="2" charset="-122"/>
              </a:rPr>
              <a:t>Q1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Q2</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Q3</a:t>
            </a:r>
            <a:r>
              <a:rPr lang="zh-CN" altLang="en-US" sz="2400" dirty="0">
                <a:latin typeface="宋体" panose="02010600030101010101" pitchFamily="2" charset="-122"/>
                <a:ea typeface="宋体" panose="02010600030101010101" pitchFamily="2" charset="-122"/>
              </a:rPr>
              <a:t>的反应中出现了几个突出的主题，包括：</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）与同伴和教育者的社会互动；</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）积极参与的教师，借助真实的例子和动画清晰地解释，并帮助学生提出问题；</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）不太长或不难理解的课程内容；</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）关于课程先决条件的详细信息；</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）测试其概念理解的高质量评估；</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）提交工作的详细反馈；</a:t>
            </a:r>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）获取学习材料；</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）讲座视频字幕；</a:t>
            </a:r>
            <a:r>
              <a:rPr lang="en-US" altLang="zh-CN" sz="2400" dirty="0">
                <a:latin typeface="宋体" panose="02010600030101010101" pitchFamily="2" charset="-122"/>
                <a:ea typeface="宋体" panose="02010600030101010101" pitchFamily="2" charset="-122"/>
              </a:rPr>
              <a:t>9</a:t>
            </a:r>
            <a:r>
              <a:rPr lang="zh-CN" altLang="en-US" sz="2400" dirty="0">
                <a:latin typeface="宋体" panose="02010600030101010101" pitchFamily="2" charset="-122"/>
                <a:ea typeface="宋体" panose="02010600030101010101" pitchFamily="2" charset="-122"/>
              </a:rPr>
              <a:t>）与课程相关的时间灵活性；</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）平台的可用性；以及</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）证书的成本。</a:t>
            </a:r>
          </a:p>
          <a:p>
            <a:r>
              <a:rPr lang="zh-CN" altLang="en-US" sz="2400" dirty="0">
                <a:latin typeface="宋体" panose="02010600030101010101" pitchFamily="2" charset="-122"/>
                <a:ea typeface="宋体" panose="02010600030101010101" pitchFamily="2" charset="-122"/>
              </a:rPr>
              <a:t>从对不同问题的回答中得出的这些共同主题表明了</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的特点，这些特点对学习者最为重要，并且主要影响了他们的</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学习体验。如下一小节所述，这些特征中的许多与先前研究的结果重叠。</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1" dirty="0">
                <a:latin typeface="宋体" panose="02010600030101010101" pitchFamily="2" charset="-122"/>
                <a:ea typeface="宋体" panose="02010600030101010101" pitchFamily="2" charset="-122"/>
              </a:rPr>
              <a:t>先前研究背景下的结果</a:t>
            </a:r>
            <a:br>
              <a:rPr lang="en-US" altLang="zh-CN" sz="4400" dirty="0">
                <a:latin typeface="黑体" panose="02010609060101010101" pitchFamily="49" charset="-122"/>
                <a:ea typeface="黑体" panose="02010609060101010101" pitchFamily="49" charset="-122"/>
              </a:rPr>
            </a:br>
            <a:endParaRPr lang="zh-CN" altLang="en-US" dirty="0"/>
          </a:p>
        </p:txBody>
      </p:sp>
      <p:sp>
        <p:nvSpPr>
          <p:cNvPr id="3" name="内容占位符 2"/>
          <p:cNvSpPr>
            <a:spLocks noGrp="1"/>
          </p:cNvSpPr>
          <p:nvPr>
            <p:ph idx="1"/>
          </p:nvPr>
        </p:nvSpPr>
        <p:spPr>
          <a:xfrm>
            <a:off x="6227544" y="1547575"/>
            <a:ext cx="5126255" cy="4629388"/>
          </a:xfrm>
        </p:spPr>
        <p:txBody>
          <a:bodyPr>
            <a:normAutofit/>
          </a:bodyPr>
          <a:lstStyle/>
          <a:p>
            <a:r>
              <a:rPr lang="zh-CN" altLang="en-US" sz="2400" dirty="0">
                <a:latin typeface="宋体" panose="02010600030101010101" pitchFamily="2" charset="-122"/>
                <a:ea typeface="宋体" panose="02010600030101010101" pitchFamily="2" charset="-122"/>
              </a:rPr>
              <a:t>如第二节所述，先前的许多研究侧重于确定导致</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参与率和完成率低的因素。在表五中，总结了由先前研究确定的这些因素的列表，以及与</a:t>
            </a:r>
            <a:r>
              <a:rPr lang="en-US" altLang="zh-CN" sz="2400" dirty="0">
                <a:latin typeface="宋体" panose="02010600030101010101" pitchFamily="2" charset="-122"/>
                <a:ea typeface="宋体" panose="02010600030101010101" pitchFamily="2" charset="-122"/>
              </a:rPr>
              <a:t>Q1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Q2</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Q3</a:t>
            </a:r>
            <a:r>
              <a:rPr lang="zh-CN" altLang="en-US" sz="2400" dirty="0">
                <a:latin typeface="宋体" panose="02010600030101010101" pitchFamily="2" charset="-122"/>
                <a:ea typeface="宋体" panose="02010600030101010101" pitchFamily="2" charset="-122"/>
              </a:rPr>
              <a:t>回答中出现的每个因素相对应的主题。</a:t>
            </a:r>
          </a:p>
          <a:p>
            <a:endParaRPr lang="zh-CN" altLang="en-US" dirty="0"/>
          </a:p>
        </p:txBody>
      </p:sp>
      <p:pic>
        <p:nvPicPr>
          <p:cNvPr id="4" name="图片 3"/>
          <p:cNvPicPr>
            <a:picLocks noChangeAspect="1"/>
          </p:cNvPicPr>
          <p:nvPr/>
        </p:nvPicPr>
        <p:blipFill>
          <a:blip r:embed="rId3"/>
          <a:stretch>
            <a:fillRect/>
          </a:stretch>
        </p:blipFill>
        <p:spPr>
          <a:xfrm>
            <a:off x="1040330" y="1422447"/>
            <a:ext cx="4515082" cy="46293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8029" y="885523"/>
            <a:ext cx="1507156" cy="689661"/>
          </a:xfrm>
        </p:spPr>
        <p:txBody>
          <a:bodyPr>
            <a:normAutofit fontScale="90000"/>
          </a:bodyPr>
          <a:lstStyle/>
          <a:p>
            <a:r>
              <a:rPr lang="zh-CN" altLang="en-US" dirty="0"/>
              <a:t>结论</a:t>
            </a:r>
          </a:p>
        </p:txBody>
      </p:sp>
      <p:sp>
        <p:nvSpPr>
          <p:cNvPr id="3" name="内容占位符 2"/>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rPr>
              <a:t>通过使用</a:t>
            </a:r>
            <a:r>
              <a:rPr lang="en-US" altLang="zh-CN" sz="2400" dirty="0">
                <a:latin typeface="宋体" panose="02010600030101010101" pitchFamily="2" charset="-122"/>
                <a:ea typeface="宋体" panose="02010600030101010101" pitchFamily="2" charset="-122"/>
              </a:rPr>
              <a:t>LDA</a:t>
            </a:r>
            <a:r>
              <a:rPr lang="zh-CN" altLang="en-US" sz="2400" dirty="0">
                <a:latin typeface="宋体" panose="02010600030101010101" pitchFamily="2" charset="-122"/>
                <a:ea typeface="宋体" panose="02010600030101010101" pitchFamily="2" charset="-122"/>
              </a:rPr>
              <a:t>主题模型和定性分析挖掘他们的课后开放式调查回答，从学习者的角度确定了</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学习体验的最重要方面。我们可以将这些方面分为两个维度：教学和技术。重要的教学方面包括讲师、内容、社会互动、课程负荷、评估和反馈，重要的技术方面包括课程的详细信息、语言相关支持、平台的可用性、学习材料的可访问性、与发展中国家低网速相关的支持以及证书的定价。</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本研究中使用的方法可复制用于对大型文本数据进行探索性分析，并可用于类似任务的教育研究，如分析开放式反馈或讨论论坛。</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5870" y="2838725"/>
            <a:ext cx="2080260" cy="1180549"/>
          </a:xfrm>
        </p:spPr>
        <p:txBody>
          <a:bodyPr>
            <a:normAutofit/>
          </a:bodyPr>
          <a:lstStyle/>
          <a:p>
            <a:r>
              <a:rPr lang="zh-CN" altLang="en-US" sz="6000" b="1" dirty="0"/>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1577"/>
            <a:ext cx="1803400" cy="847301"/>
          </a:xfrm>
        </p:spPr>
        <p:txBody>
          <a:bodyPr>
            <a:noAutofit/>
          </a:bodyPr>
          <a:lstStyle/>
          <a:p>
            <a:r>
              <a:rPr lang="en-US" altLang="zh-CN" sz="2800" dirty="0">
                <a:latin typeface="黑体" panose="02010609060101010101" pitchFamily="49" charset="-122"/>
                <a:ea typeface="黑体" panose="02010609060101010101" pitchFamily="49" charset="-122"/>
              </a:rPr>
              <a:t>catalogue</a:t>
            </a:r>
            <a:endParaRPr lang="zh-CN" altLang="en-US" sz="2800" dirty="0"/>
          </a:p>
        </p:txBody>
      </p:sp>
      <p:sp>
        <p:nvSpPr>
          <p:cNvPr id="3" name="内容占位符 2"/>
          <p:cNvSpPr>
            <a:spLocks noGrp="1"/>
          </p:cNvSpPr>
          <p:nvPr>
            <p:ph idx="1"/>
          </p:nvPr>
        </p:nvSpPr>
        <p:spPr>
          <a:xfrm>
            <a:off x="838200" y="1608878"/>
            <a:ext cx="10515600" cy="4351338"/>
          </a:xfrm>
        </p:spPr>
        <p:txBody>
          <a:bodyPr/>
          <a:lstStyle/>
          <a:p>
            <a:r>
              <a:rPr lang="en-US" altLang="zh-CN" sz="1800" dirty="0">
                <a:solidFill>
                  <a:srgbClr val="231F20"/>
                </a:solidFill>
                <a:effectLst/>
                <a:latin typeface="AdvP6F00"/>
              </a:rPr>
              <a:t>I. INTRODUCTION</a:t>
            </a:r>
          </a:p>
          <a:p>
            <a:r>
              <a:rPr lang="en-US" altLang="zh-CN" sz="1800" dirty="0">
                <a:solidFill>
                  <a:srgbClr val="231F20"/>
                </a:solidFill>
                <a:effectLst/>
                <a:latin typeface="AdvP6F00"/>
              </a:rPr>
              <a:t>II. RELATED WORK</a:t>
            </a:r>
          </a:p>
          <a:p>
            <a:pPr lvl="1"/>
            <a:r>
              <a:rPr lang="en-US" altLang="zh-CN" sz="1400" dirty="0">
                <a:solidFill>
                  <a:srgbClr val="231F20"/>
                </a:solidFill>
                <a:effectLst/>
                <a:latin typeface="AdvP6F0B"/>
              </a:rPr>
              <a:t>A. MOOC Characteristics Impacting Learning Experience</a:t>
            </a:r>
          </a:p>
          <a:p>
            <a:pPr lvl="1"/>
            <a:r>
              <a:rPr lang="en-US" altLang="zh-CN" sz="1400" dirty="0">
                <a:solidFill>
                  <a:srgbClr val="231F20"/>
                </a:solidFill>
                <a:effectLst/>
                <a:latin typeface="AdvP6F0B"/>
              </a:rPr>
              <a:t>B. Methods Used</a:t>
            </a:r>
            <a:endParaRPr lang="en-US" altLang="zh-CN" sz="1400" dirty="0">
              <a:solidFill>
                <a:srgbClr val="231F20"/>
              </a:solidFill>
              <a:latin typeface="AdvP6F00"/>
            </a:endParaRPr>
          </a:p>
          <a:p>
            <a:r>
              <a:rPr lang="en-US" altLang="zh-CN" sz="1800" dirty="0">
                <a:solidFill>
                  <a:srgbClr val="231F20"/>
                </a:solidFill>
                <a:effectLst/>
                <a:latin typeface="AdvP6F00"/>
              </a:rPr>
              <a:t>III. METHODS</a:t>
            </a:r>
          </a:p>
          <a:p>
            <a:pPr lvl="1"/>
            <a:r>
              <a:rPr lang="en-US" altLang="zh-CN" sz="1400" dirty="0">
                <a:solidFill>
                  <a:srgbClr val="231F20"/>
                </a:solidFill>
                <a:effectLst/>
                <a:latin typeface="AdvP6F00"/>
              </a:rPr>
              <a:t>A. Data</a:t>
            </a:r>
            <a:endParaRPr lang="en-US" altLang="zh-CN" sz="1400" dirty="0">
              <a:solidFill>
                <a:srgbClr val="231F20"/>
              </a:solidFill>
              <a:latin typeface="AdvP6F00"/>
            </a:endParaRPr>
          </a:p>
          <a:p>
            <a:pPr lvl="1"/>
            <a:r>
              <a:rPr lang="en-US" altLang="zh-CN" sz="1400" dirty="0">
                <a:solidFill>
                  <a:srgbClr val="231F20"/>
                </a:solidFill>
                <a:effectLst/>
                <a:latin typeface="AdvP6F0B"/>
              </a:rPr>
              <a:t>B. LDA Topic Model</a:t>
            </a:r>
          </a:p>
          <a:p>
            <a:pPr lvl="1"/>
            <a:r>
              <a:rPr lang="en-US" altLang="zh-CN" sz="1400" dirty="0">
                <a:solidFill>
                  <a:srgbClr val="231F20"/>
                </a:solidFill>
                <a:effectLst/>
                <a:latin typeface="AdvP6F0B"/>
              </a:rPr>
              <a:t>C. Qualitative Analysis</a:t>
            </a:r>
            <a:endParaRPr lang="en-US" altLang="zh-CN" sz="1400" dirty="0">
              <a:solidFill>
                <a:srgbClr val="231F20"/>
              </a:solidFill>
              <a:effectLst/>
              <a:latin typeface="AdvP6F00"/>
            </a:endParaRPr>
          </a:p>
          <a:p>
            <a:r>
              <a:rPr lang="en-US" altLang="zh-CN" sz="1800" dirty="0">
                <a:solidFill>
                  <a:srgbClr val="231F20"/>
                </a:solidFill>
                <a:effectLst/>
                <a:latin typeface="AdvP6F00"/>
              </a:rPr>
              <a:t>IV. RESULTS</a:t>
            </a:r>
            <a:endParaRPr lang="en-US" altLang="zh-CN" sz="1800" dirty="0">
              <a:solidFill>
                <a:srgbClr val="231F20"/>
              </a:solidFill>
              <a:latin typeface="AdvP6F00"/>
            </a:endParaRPr>
          </a:p>
          <a:p>
            <a:r>
              <a:rPr lang="en-US" altLang="zh-CN" sz="1800" dirty="0">
                <a:solidFill>
                  <a:srgbClr val="231F20"/>
                </a:solidFill>
                <a:effectLst/>
                <a:latin typeface="AdvP6F00"/>
              </a:rPr>
              <a:t>V. DISCUSSION</a:t>
            </a:r>
          </a:p>
          <a:p>
            <a:r>
              <a:rPr lang="en-US" altLang="zh-CN" sz="1800" dirty="0">
                <a:solidFill>
                  <a:srgbClr val="231F20"/>
                </a:solidFill>
                <a:effectLst/>
                <a:latin typeface="AdvP6F00"/>
              </a:rPr>
              <a:t>VI. CONCLUSION</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9893"/>
            <a:ext cx="2797387" cy="467361"/>
          </a:xfrm>
        </p:spPr>
        <p:txBody>
          <a:bodyPr>
            <a:noAutofit/>
          </a:bodyPr>
          <a:lstStyle/>
          <a:p>
            <a:r>
              <a:rPr lang="zh-CN" altLang="en-US" sz="3200" b="1" dirty="0"/>
              <a:t>介绍</a:t>
            </a:r>
          </a:p>
        </p:txBody>
      </p:sp>
      <p:sp>
        <p:nvSpPr>
          <p:cNvPr id="5" name="文本框 4"/>
          <p:cNvSpPr txBox="1"/>
          <p:nvPr/>
        </p:nvSpPr>
        <p:spPr>
          <a:xfrm>
            <a:off x="838196" y="1722700"/>
            <a:ext cx="10250107" cy="1198880"/>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研究目的：为了改善大多数学习者的学习体验，了解</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的哪些特点对不同类型的学习者最重要，并相应地优先考虑改进工作。</a:t>
            </a:r>
            <a:r>
              <a:rPr lang="zh-CN" altLang="en-US" sz="2400" b="1" dirty="0">
                <a:solidFill>
                  <a:srgbClr val="FF0000"/>
                </a:solidFill>
                <a:latin typeface="宋体" panose="02010600030101010101" pitchFamily="2" charset="-122"/>
                <a:ea typeface="宋体" panose="02010600030101010101" pitchFamily="2" charset="-122"/>
              </a:rPr>
              <a:t>学员生成的</a:t>
            </a:r>
            <a:r>
              <a:rPr lang="en-US" altLang="zh-CN" sz="2400" b="1" dirty="0">
                <a:solidFill>
                  <a:srgbClr val="FF0000"/>
                </a:solidFill>
                <a:latin typeface="宋体" panose="02010600030101010101" pitchFamily="2" charset="-122"/>
                <a:ea typeface="宋体" panose="02010600030101010101" pitchFamily="2" charset="-122"/>
              </a:rPr>
              <a:t>MOOC</a:t>
            </a:r>
            <a:r>
              <a:rPr lang="zh-CN" altLang="en-US" sz="2400" b="1" dirty="0">
                <a:solidFill>
                  <a:srgbClr val="FF0000"/>
                </a:solidFill>
                <a:latin typeface="宋体" panose="02010600030101010101" pitchFamily="2" charset="-122"/>
                <a:ea typeface="宋体" panose="02010600030101010101" pitchFamily="2" charset="-122"/>
              </a:rPr>
              <a:t>评论</a:t>
            </a:r>
            <a:r>
              <a:rPr lang="zh-CN" altLang="en-US" sz="2400" dirty="0">
                <a:latin typeface="宋体" panose="02010600030101010101" pitchFamily="2" charset="-122"/>
                <a:ea typeface="宋体" panose="02010600030101010101" pitchFamily="2" charset="-122"/>
              </a:rPr>
              <a:t>是了解当前系统中哪些方面运行良好以及哪些方面可以改进的重要信息来源。</a:t>
            </a:r>
          </a:p>
        </p:txBody>
      </p:sp>
      <p:sp>
        <p:nvSpPr>
          <p:cNvPr id="6" name="文本框 5"/>
          <p:cNvSpPr txBox="1"/>
          <p:nvPr/>
        </p:nvSpPr>
        <p:spPr>
          <a:xfrm>
            <a:off x="838197" y="3902414"/>
            <a:ext cx="10250106"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研究对象：分析了他们对三个问题的开放式回答，</a:t>
            </a:r>
            <a:r>
              <a:rPr lang="en-US" altLang="zh-CN" sz="2400" dirty="0">
                <a:latin typeface="宋体" panose="02010600030101010101" pitchFamily="2" charset="-122"/>
                <a:ea typeface="宋体" panose="02010600030101010101" pitchFamily="2" charset="-122"/>
              </a:rPr>
              <a:t>Q1</a:t>
            </a:r>
            <a:r>
              <a:rPr lang="zh-CN" altLang="en-US" sz="2400" dirty="0">
                <a:latin typeface="宋体" panose="02010600030101010101" pitchFamily="2" charset="-122"/>
                <a:ea typeface="宋体" panose="02010600030101010101" pitchFamily="2" charset="-122"/>
              </a:rPr>
              <a:t>）课程中你最喜欢的部分是什么？为什么？</a:t>
            </a:r>
            <a:r>
              <a:rPr lang="en-US" altLang="zh-CN" sz="2400" dirty="0">
                <a:latin typeface="宋体" panose="02010600030101010101" pitchFamily="2" charset="-122"/>
                <a:ea typeface="宋体" panose="02010600030101010101" pitchFamily="2" charset="-122"/>
              </a:rPr>
              <a:t>Q2</a:t>
            </a:r>
            <a:r>
              <a:rPr lang="zh-CN" altLang="en-US" sz="2400" dirty="0">
                <a:latin typeface="宋体" panose="02010600030101010101" pitchFamily="2" charset="-122"/>
                <a:ea typeface="宋体" panose="02010600030101010101" pitchFamily="2" charset="-122"/>
              </a:rPr>
              <a:t>）课程中你最不喜欢的部分是什么？为什么？以及</a:t>
            </a:r>
            <a:r>
              <a:rPr lang="en-US" altLang="zh-CN" sz="2400" dirty="0">
                <a:latin typeface="宋体" panose="02010600030101010101" pitchFamily="2" charset="-122"/>
                <a:ea typeface="宋体" panose="02010600030101010101" pitchFamily="2" charset="-122"/>
              </a:rPr>
              <a:t>Q3</a:t>
            </a:r>
            <a:r>
              <a:rPr lang="zh-CN" altLang="en-US" sz="2400" dirty="0">
                <a:latin typeface="宋体" panose="02010600030101010101" pitchFamily="2" charset="-122"/>
                <a:ea typeface="宋体" panose="02010600030101010101" pitchFamily="2" charset="-122"/>
              </a:rPr>
              <a:t>）如何改进课程？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38200" y="3429001"/>
            <a:ext cx="10515600" cy="1671320"/>
          </a:xfrm>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研究方法：我们使用潜在狄利克雷分配（</a:t>
            </a:r>
            <a:r>
              <a:rPr lang="en-US" altLang="zh-CN" sz="2400" dirty="0">
                <a:latin typeface="宋体" panose="02010600030101010101" pitchFamily="2" charset="-122"/>
                <a:ea typeface="宋体" panose="02010600030101010101" pitchFamily="2" charset="-122"/>
              </a:rPr>
              <a:t>LDA</a:t>
            </a:r>
            <a:r>
              <a:rPr lang="zh-CN" altLang="en-US" sz="2400" dirty="0">
                <a:latin typeface="宋体" panose="02010600030101010101" pitchFamily="2" charset="-122"/>
                <a:ea typeface="宋体" panose="02010600030101010101" pitchFamily="2" charset="-122"/>
              </a:rPr>
              <a:t>）主题模型来识别大量学习者回答中突出的潜在主题。然后，我们使用形式化的定性方法来确定</a:t>
            </a:r>
            <a:r>
              <a:rPr lang="en-US" altLang="zh-CN" sz="2400" dirty="0">
                <a:latin typeface="宋体" panose="02010600030101010101" pitchFamily="2" charset="-122"/>
                <a:ea typeface="宋体" panose="02010600030101010101" pitchFamily="2" charset="-122"/>
              </a:rPr>
              <a:t>LDA</a:t>
            </a:r>
            <a:r>
              <a:rPr lang="zh-CN" altLang="en-US" sz="2400" dirty="0">
                <a:latin typeface="宋体" panose="02010600030101010101" pitchFamily="2" charset="-122"/>
                <a:ea typeface="宋体" panose="02010600030101010101" pitchFamily="2" charset="-122"/>
              </a:rPr>
              <a:t>模型生成的每个主题的主题。与</a:t>
            </a:r>
            <a:r>
              <a:rPr lang="en-US" altLang="zh-CN" sz="2400" dirty="0">
                <a:latin typeface="宋体" panose="02010600030101010101" pitchFamily="2" charset="-122"/>
                <a:ea typeface="宋体" panose="02010600030101010101" pitchFamily="2" charset="-122"/>
              </a:rPr>
              <a:t>Q1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Q2</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Q3</a:t>
            </a:r>
            <a:r>
              <a:rPr lang="zh-CN" altLang="en-US" sz="2400" dirty="0">
                <a:latin typeface="宋体" panose="02010600030101010101" pitchFamily="2" charset="-122"/>
                <a:ea typeface="宋体" panose="02010600030101010101" pitchFamily="2" charset="-122"/>
              </a:rPr>
              <a:t>相对应，从学习者的回答中确定的主题表明</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的哪些方面最受欢迎，哪些方面最不受欢迎，以及哪些方面可以改进。</a:t>
            </a:r>
          </a:p>
          <a:p>
            <a:pPr marL="0" indent="0">
              <a:buNone/>
            </a:pPr>
            <a:endParaRPr lang="zh-CN" altLang="en-US" dirty="0"/>
          </a:p>
        </p:txBody>
      </p:sp>
      <p:sp>
        <p:nvSpPr>
          <p:cNvPr id="5" name="标题 4"/>
          <p:cNvSpPr txBox="1">
            <a:spLocks noGrp="1"/>
          </p:cNvSpPr>
          <p:nvPr>
            <p:ph type="title"/>
          </p:nvPr>
        </p:nvSpPr>
        <p:spPr>
          <a:xfrm>
            <a:off x="838200" y="1743393"/>
            <a:ext cx="10515600" cy="10895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研究目标：通过分析来自不同子项目领域</a:t>
            </a:r>
            <a:r>
              <a:rPr lang="en-US" altLang="zh-CN" sz="2400" dirty="0">
                <a:latin typeface="宋体" panose="02010600030101010101" pitchFamily="2" charset="-122"/>
                <a:ea typeface="宋体" panose="02010600030101010101" pitchFamily="2" charset="-122"/>
              </a:rPr>
              <a:t>810</a:t>
            </a:r>
            <a:r>
              <a:rPr lang="zh-CN" altLang="en-US" sz="2400" dirty="0">
                <a:latin typeface="宋体" panose="02010600030101010101" pitchFamily="2" charset="-122"/>
                <a:ea typeface="宋体" panose="02010600030101010101" pitchFamily="2" charset="-122"/>
              </a:rPr>
              <a:t>个</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的大量（约</a:t>
            </a:r>
            <a:r>
              <a:rPr lang="en-US" altLang="zh-CN" sz="2400" dirty="0">
                <a:latin typeface="宋体" panose="02010600030101010101" pitchFamily="2" charset="-122"/>
                <a:ea typeface="宋体" panose="02010600030101010101" pitchFamily="2" charset="-122"/>
              </a:rPr>
              <a:t>15</a:t>
            </a:r>
            <a:r>
              <a:rPr lang="zh-CN" altLang="en-US" sz="2400" dirty="0">
                <a:latin typeface="宋体" panose="02010600030101010101" pitchFamily="2" charset="-122"/>
                <a:ea typeface="宋体" panose="02010600030101010101" pitchFamily="2" charset="-122"/>
              </a:rPr>
              <a:t>万）</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学习者的开放式调查回应，来分析不同类型</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中不同类型学习者的反馈，以确定主要影响他们学习体验的</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特征。</a:t>
            </a:r>
          </a:p>
        </p:txBody>
      </p:sp>
      <p:sp>
        <p:nvSpPr>
          <p:cNvPr id="6" name="标题 1"/>
          <p:cNvSpPr txBox="1"/>
          <p:nvPr/>
        </p:nvSpPr>
        <p:spPr>
          <a:xfrm>
            <a:off x="838200" y="839893"/>
            <a:ext cx="1163855" cy="498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介绍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93208"/>
            <a:ext cx="3820427" cy="769832"/>
          </a:xfrm>
        </p:spPr>
        <p:txBody>
          <a:bodyPr>
            <a:noAutofit/>
          </a:bodyPr>
          <a:lstStyle/>
          <a:p>
            <a:r>
              <a:rPr lang="zh-CN" altLang="en-US" sz="3200" b="1" dirty="0">
                <a:solidFill>
                  <a:srgbClr val="231F20"/>
                </a:solidFill>
                <a:effectLst/>
                <a:latin typeface="AdvP6F00"/>
                <a:ea typeface="宋体" panose="02010600030101010101" pitchFamily="2" charset="-122"/>
              </a:rPr>
              <a:t>相关工作</a:t>
            </a:r>
            <a:endParaRPr lang="zh-CN" altLang="en-US" sz="3200" b="1" dirty="0"/>
          </a:p>
        </p:txBody>
      </p:sp>
      <p:sp>
        <p:nvSpPr>
          <p:cNvPr id="3" name="内容占位符 2"/>
          <p:cNvSpPr>
            <a:spLocks noGrp="1"/>
          </p:cNvSpPr>
          <p:nvPr>
            <p:ph idx="1"/>
          </p:nvPr>
        </p:nvSpPr>
        <p:spPr>
          <a:xfrm>
            <a:off x="838200" y="2196157"/>
            <a:ext cx="10515600" cy="3847253"/>
          </a:xfrm>
        </p:spPr>
        <p:txBody>
          <a:bodyPr>
            <a:normAutofit/>
          </a:bodyPr>
          <a:lstStyle/>
          <a:p>
            <a:pPr marL="0" indent="0">
              <a:lnSpc>
                <a:spcPct val="120000"/>
              </a:lnSpc>
              <a:buNone/>
            </a:pPr>
            <a:r>
              <a:rPr lang="en-US" altLang="zh-CN" sz="2400" dirty="0">
                <a:latin typeface="+mn-ea"/>
              </a:rPr>
              <a:t>	</a:t>
            </a:r>
            <a:r>
              <a:rPr lang="zh-CN" altLang="en-US" sz="2400" dirty="0">
                <a:latin typeface="+mn-ea"/>
              </a:rPr>
              <a:t>基于学习者的反馈，先前的研究已经确定了以下</a:t>
            </a:r>
            <a:r>
              <a:rPr lang="en-US" altLang="zh-CN" sz="2400" dirty="0">
                <a:latin typeface="+mn-ea"/>
              </a:rPr>
              <a:t>MOOC</a:t>
            </a:r>
            <a:r>
              <a:rPr lang="zh-CN" altLang="en-US" sz="2400" dirty="0">
                <a:latin typeface="+mn-ea"/>
              </a:rPr>
              <a:t>特征，这些特征可能导致学习者参与度低和辍学：课程内容困难；工作量大且缺乏时间；学习者的感知与实际课程内容和设计之间的不匹配；社会互动缺乏或质量差；与语言能力和文化背景差异相关的问题；难以跟随或不参与的讲师；与讲座视频相关的问题；平台的可用性；评估和反馈的质量；以及课程的感知效用。</a:t>
            </a:r>
          </a:p>
          <a:p>
            <a:pPr marL="0" indent="0">
              <a:lnSpc>
                <a:spcPct val="120000"/>
              </a:lnSpc>
              <a:buNone/>
            </a:pPr>
            <a:endParaRPr lang="zh-CN" altLang="en-US" dirty="0"/>
          </a:p>
        </p:txBody>
      </p:sp>
      <p:sp>
        <p:nvSpPr>
          <p:cNvPr id="4" name="文本框 3"/>
          <p:cNvSpPr txBox="1"/>
          <p:nvPr/>
        </p:nvSpPr>
        <p:spPr>
          <a:xfrm>
            <a:off x="838200" y="1538256"/>
            <a:ext cx="3406987" cy="369332"/>
          </a:xfrm>
          <a:prstGeom prst="rect">
            <a:avLst/>
          </a:prstGeom>
          <a:noFill/>
        </p:spPr>
        <p:txBody>
          <a:bodyPr wrap="square" rtlCol="0">
            <a:spAutoFit/>
          </a:bodyPr>
          <a:lstStyle/>
          <a:p>
            <a:r>
              <a:rPr lang="zh-CN" altLang="en-US" dirty="0"/>
              <a:t>影响学习体验的</a:t>
            </a:r>
            <a:r>
              <a:rPr lang="en-US" altLang="zh-CN" dirty="0"/>
              <a:t>MOOC</a:t>
            </a:r>
            <a:r>
              <a:rPr lang="zh-CN" altLang="en-US" dirty="0"/>
              <a:t>特征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846" y="885880"/>
            <a:ext cx="2251243" cy="467360"/>
          </a:xfrm>
        </p:spPr>
        <p:txBody>
          <a:bodyPr>
            <a:noAutofit/>
          </a:bodyPr>
          <a:lstStyle/>
          <a:p>
            <a:r>
              <a:rPr lang="zh-CN" altLang="en-US" sz="2800" b="1" dirty="0">
                <a:solidFill>
                  <a:srgbClr val="231F20"/>
                </a:solidFill>
                <a:effectLst/>
                <a:latin typeface="AdvP6F0B"/>
              </a:rPr>
              <a:t>使用的方法</a:t>
            </a:r>
            <a:endParaRPr lang="zh-CN" altLang="en-US" sz="2800" b="1" dirty="0"/>
          </a:p>
        </p:txBody>
      </p:sp>
      <p:sp>
        <p:nvSpPr>
          <p:cNvPr id="3" name="内容占位符 2"/>
          <p:cNvSpPr>
            <a:spLocks noGrp="1"/>
          </p:cNvSpPr>
          <p:nvPr>
            <p:ph idx="1"/>
          </p:nvPr>
        </p:nvSpPr>
        <p:spPr>
          <a:xfrm>
            <a:off x="770823" y="1641998"/>
            <a:ext cx="10500360" cy="3393440"/>
          </a:xfrm>
        </p:spPr>
        <p:txBody>
          <a:bodyPr>
            <a:normAutofit/>
          </a:bodyPr>
          <a:lstStyle/>
          <a:p>
            <a:pPr marL="0" indent="0">
              <a:lnSpc>
                <a:spcPct val="120000"/>
              </a:lnSpc>
              <a:buNone/>
            </a:pPr>
            <a:r>
              <a:rPr lang="en-US" altLang="zh-CN" dirty="0"/>
              <a:t>	</a:t>
            </a:r>
            <a:r>
              <a:rPr lang="zh-CN" altLang="en-US" sz="2400" dirty="0">
                <a:latin typeface="宋体" panose="02010600030101010101" pitchFamily="2" charset="-122"/>
                <a:ea typeface="宋体" panose="02010600030101010101" pitchFamily="2" charset="-122"/>
              </a:rPr>
              <a:t>分析了来自</a:t>
            </a:r>
            <a:r>
              <a:rPr lang="en-US" altLang="zh-CN" sz="2400" dirty="0">
                <a:latin typeface="宋体" panose="02010600030101010101" pitchFamily="2" charset="-122"/>
                <a:ea typeface="宋体" panose="02010600030101010101" pitchFamily="2" charset="-122"/>
              </a:rPr>
              <a:t>810</a:t>
            </a:r>
            <a:r>
              <a:rPr lang="zh-CN" altLang="en-US" sz="2400" dirty="0">
                <a:latin typeface="宋体" panose="02010600030101010101" pitchFamily="2" charset="-122"/>
                <a:ea typeface="宋体" panose="02010600030101010101" pitchFamily="2" charset="-122"/>
              </a:rPr>
              <a:t>门课程的</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学习者的约</a:t>
            </a:r>
            <a:r>
              <a:rPr lang="en-US" altLang="zh-CN" sz="2400" dirty="0">
                <a:latin typeface="宋体" panose="02010600030101010101" pitchFamily="2" charset="-122"/>
                <a:ea typeface="宋体" panose="02010600030101010101" pitchFamily="2" charset="-122"/>
              </a:rPr>
              <a:t>15</a:t>
            </a:r>
            <a:r>
              <a:rPr lang="zh-CN" altLang="en-US" sz="2400" dirty="0">
                <a:latin typeface="宋体" panose="02010600030101010101" pitchFamily="2" charset="-122"/>
                <a:ea typeface="宋体" panose="02010600030101010101" pitchFamily="2" charset="-122"/>
              </a:rPr>
              <a:t>万份开放式课后调查回复，与之前的任何研究相比，其规模都要大得多。数据挖掘在教育领域的应用是一个新兴领域，研究人员已经研究了各种方法，如分类、聚类、文本挖掘和关联规则，以获得关于学习者行为的见解。</a:t>
            </a:r>
            <a:r>
              <a:rPr lang="en-US" altLang="zh-CN" sz="2400" dirty="0">
                <a:latin typeface="宋体" panose="02010600030101010101" pitchFamily="2" charset="-122"/>
                <a:ea typeface="宋体" panose="02010600030101010101" pitchFamily="2" charset="-122"/>
              </a:rPr>
              <a:t>LDA</a:t>
            </a:r>
            <a:r>
              <a:rPr lang="zh-CN" altLang="en-US" sz="2400" dirty="0">
                <a:latin typeface="宋体" panose="02010600030101010101" pitchFamily="2" charset="-122"/>
                <a:ea typeface="宋体" panose="02010600030101010101" pitchFamily="2" charset="-122"/>
              </a:rPr>
              <a:t>主题模型可以从大量文件中识别新出现的主题，如开放式调查回复。先前的研究发现，使用定性分析确定</a:t>
            </a:r>
            <a:r>
              <a:rPr lang="en-US" altLang="zh-CN" sz="2400" dirty="0">
                <a:latin typeface="宋体" panose="02010600030101010101" pitchFamily="2" charset="-122"/>
                <a:ea typeface="宋体" panose="02010600030101010101" pitchFamily="2" charset="-122"/>
              </a:rPr>
              <a:t>LDA</a:t>
            </a:r>
            <a:r>
              <a:rPr lang="zh-CN" altLang="en-US" sz="2400" dirty="0">
                <a:latin typeface="宋体" panose="02010600030101010101" pitchFamily="2" charset="-122"/>
                <a:ea typeface="宋体" panose="02010600030101010101" pitchFamily="2" charset="-122"/>
              </a:rPr>
              <a:t>模型产生的主题的方法对于分析开放式调查响应是有效的。在本研究中采用了类似的方法，如第三节所述。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7852" y="681037"/>
            <a:ext cx="1301461" cy="599123"/>
          </a:xfrm>
        </p:spPr>
        <p:txBody>
          <a:bodyPr>
            <a:noAutofit/>
          </a:bodyPr>
          <a:lstStyle/>
          <a:p>
            <a:r>
              <a:rPr lang="zh-CN" altLang="en-US" sz="3200" b="1" dirty="0"/>
              <a:t>数据</a:t>
            </a:r>
          </a:p>
        </p:txBody>
      </p:sp>
      <p:sp>
        <p:nvSpPr>
          <p:cNvPr id="3" name="内容占位符 2"/>
          <p:cNvSpPr>
            <a:spLocks noGrp="1"/>
          </p:cNvSpPr>
          <p:nvPr>
            <p:ph idx="1"/>
          </p:nvPr>
        </p:nvSpPr>
        <p:spPr>
          <a:xfrm>
            <a:off x="838200" y="1398905"/>
            <a:ext cx="10515600" cy="4351338"/>
          </a:xfrm>
        </p:spPr>
        <p:txBody>
          <a:bodyPr>
            <a:normAutofit/>
          </a:bodyPr>
          <a:lstStyle/>
          <a:p>
            <a:r>
              <a:rPr lang="zh-CN" altLang="en-US" sz="2400" dirty="0">
                <a:latin typeface="宋体" panose="02010600030101010101" pitchFamily="2" charset="-122"/>
                <a:ea typeface="宋体" panose="02010600030101010101" pitchFamily="2" charset="-122"/>
              </a:rPr>
              <a:t>在所有课程中常见的课后调查问题中，我们确定了三个开放式问题，这些问题询问了学习者的</a:t>
            </a:r>
            <a:r>
              <a:rPr lang="en-US" altLang="zh-CN" sz="2400" dirty="0">
                <a:latin typeface="宋体" panose="02010600030101010101" pitchFamily="2" charset="-122"/>
                <a:ea typeface="宋体" panose="02010600030101010101" pitchFamily="2" charset="-122"/>
              </a:rPr>
              <a:t>MOOC</a:t>
            </a:r>
            <a:r>
              <a:rPr lang="zh-CN" altLang="en-US" sz="2400" dirty="0">
                <a:latin typeface="宋体" panose="02010600030101010101" pitchFamily="2" charset="-122"/>
                <a:ea typeface="宋体" panose="02010600030101010101" pitchFamily="2" charset="-122"/>
              </a:rPr>
              <a:t>学习体验，如表</a:t>
            </a:r>
            <a:r>
              <a:rPr lang="en-US" altLang="zh-CN" sz="2400" dirty="0">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所示。</a:t>
            </a:r>
          </a:p>
          <a:p>
            <a:r>
              <a:rPr lang="zh-CN" altLang="en-US" sz="2400" dirty="0">
                <a:latin typeface="宋体" panose="02010600030101010101" pitchFamily="2" charset="-122"/>
                <a:ea typeface="宋体" panose="02010600030101010101" pitchFamily="2" charset="-122"/>
              </a:rPr>
              <a:t>我们对调查数据进行了预处理，以整理所有课程对每个问题的非空白答案。如表</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所示，每个问题都有成千上万个答案。然后，我们使用</a:t>
            </a:r>
            <a:r>
              <a:rPr lang="en-US" altLang="zh-CN" sz="2400" dirty="0">
                <a:latin typeface="宋体" panose="02010600030101010101" pitchFamily="2" charset="-122"/>
                <a:ea typeface="宋体" panose="02010600030101010101" pitchFamily="2" charset="-122"/>
              </a:rPr>
              <a:t>LDA</a:t>
            </a:r>
            <a:r>
              <a:rPr lang="zh-CN" altLang="en-US" sz="2400" dirty="0">
                <a:latin typeface="宋体" panose="02010600030101010101" pitchFamily="2" charset="-122"/>
                <a:ea typeface="宋体" panose="02010600030101010101" pitchFamily="2" charset="-122"/>
              </a:rPr>
              <a:t>主题模型从每个问题的回答中确定主要的潜在主题</a:t>
            </a:r>
          </a:p>
          <a:p>
            <a:endParaRPr lang="zh-CN" altLang="en-US" dirty="0"/>
          </a:p>
        </p:txBody>
      </p:sp>
      <p:pic>
        <p:nvPicPr>
          <p:cNvPr id="5" name="图片 4"/>
          <p:cNvPicPr>
            <a:picLocks noChangeAspect="1"/>
          </p:cNvPicPr>
          <p:nvPr/>
        </p:nvPicPr>
        <p:blipFill>
          <a:blip r:embed="rId2"/>
          <a:stretch>
            <a:fillRect/>
          </a:stretch>
        </p:blipFill>
        <p:spPr>
          <a:xfrm>
            <a:off x="3334693" y="3429000"/>
            <a:ext cx="5363369" cy="27008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18104"/>
            <a:ext cx="3050406" cy="670064"/>
          </a:xfrm>
        </p:spPr>
        <p:txBody>
          <a:bodyPr>
            <a:noAutofit/>
          </a:bodyPr>
          <a:lstStyle/>
          <a:p>
            <a:r>
              <a:rPr lang="en-US" altLang="zh-CN" sz="3200" b="1" dirty="0"/>
              <a:t>LDA</a:t>
            </a:r>
            <a:r>
              <a:rPr lang="zh-CN" altLang="en-US" sz="3200" b="1" dirty="0"/>
              <a:t>主题模型</a:t>
            </a:r>
          </a:p>
        </p:txBody>
      </p:sp>
      <p:sp>
        <p:nvSpPr>
          <p:cNvPr id="3" name="内容占位符 2"/>
          <p:cNvSpPr>
            <a:spLocks noGrp="1"/>
          </p:cNvSpPr>
          <p:nvPr>
            <p:ph idx="1"/>
          </p:nvPr>
        </p:nvSpPr>
        <p:spPr/>
        <p:txBody>
          <a:bodyPr>
            <a:normAutofit/>
          </a:bodyPr>
          <a:lstStyle/>
          <a:p>
            <a:pPr>
              <a:lnSpc>
                <a:spcPct val="120000"/>
              </a:lnSpc>
            </a:pP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MALLET</a:t>
            </a:r>
            <a:r>
              <a:rPr lang="zh-CN" altLang="en-US" sz="2000" dirty="0">
                <a:latin typeface="宋体" panose="02010600030101010101" pitchFamily="2" charset="-122"/>
                <a:ea typeface="宋体" panose="02010600030101010101" pitchFamily="2" charset="-122"/>
              </a:rPr>
              <a:t>库对每个问题的整理回答进行了建模。由于“主题一致性”度量与人类对主题质量的判断密切相关，我们使用</a:t>
            </a:r>
            <a:r>
              <a:rPr lang="en-US" altLang="zh-CN" sz="2000" dirty="0">
                <a:latin typeface="宋体" panose="02010600030101010101" pitchFamily="2" charset="-122"/>
                <a:ea typeface="宋体" panose="02010600030101010101" pitchFamily="2" charset="-122"/>
              </a:rPr>
              <a:t>CV</a:t>
            </a:r>
            <a:r>
              <a:rPr lang="zh-CN" altLang="en-US" sz="2000" dirty="0">
                <a:latin typeface="宋体" panose="02010600030101010101" pitchFamily="2" charset="-122"/>
                <a:ea typeface="宋体" panose="02010600030101010101" pitchFamily="2" charset="-122"/>
              </a:rPr>
              <a:t>一致性度量来找到作为</a:t>
            </a:r>
            <a:r>
              <a:rPr lang="en-US" altLang="zh-CN" sz="2000" dirty="0">
                <a:latin typeface="宋体" panose="02010600030101010101" pitchFamily="2" charset="-122"/>
                <a:ea typeface="宋体" panose="02010600030101010101" pitchFamily="2" charset="-122"/>
              </a:rPr>
              <a:t>LDA</a:t>
            </a:r>
            <a:r>
              <a:rPr lang="zh-CN" altLang="en-US" sz="2000" dirty="0">
                <a:latin typeface="宋体" panose="02010600030101010101" pitchFamily="2" charset="-122"/>
                <a:ea typeface="宋体" panose="02010600030101010101" pitchFamily="2" charset="-122"/>
              </a:rPr>
              <a:t>输入的最佳主题数量。</a:t>
            </a:r>
            <a:r>
              <a:rPr lang="en-US" altLang="zh-CN" sz="2000" dirty="0">
                <a:latin typeface="宋体" panose="02010600030101010101" pitchFamily="2" charset="-122"/>
                <a:ea typeface="宋体" panose="02010600030101010101" pitchFamily="2" charset="-122"/>
              </a:rPr>
              <a:t>CV</a:t>
            </a:r>
            <a:r>
              <a:rPr lang="zh-CN" altLang="en-US" sz="2000" dirty="0">
                <a:latin typeface="宋体" panose="02010600030101010101" pitchFamily="2" charset="-122"/>
                <a:ea typeface="宋体" panose="02010600030101010101" pitchFamily="2" charset="-122"/>
              </a:rPr>
              <a:t>连贯性衡量了主题中的单词在数据集中共同出现的频率。</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对于每个问题，我们使用</a:t>
            </a:r>
            <a:r>
              <a:rPr lang="en-US" altLang="zh-CN" sz="2000" dirty="0">
                <a:latin typeface="宋体" panose="02010600030101010101" pitchFamily="2" charset="-122"/>
                <a:ea typeface="宋体" panose="02010600030101010101" pitchFamily="2" charset="-122"/>
              </a:rPr>
              <a:t>Python</a:t>
            </a:r>
            <a:r>
              <a:rPr lang="zh-CN" altLang="en-US" sz="2000" dirty="0">
                <a:latin typeface="宋体" panose="02010600030101010101" pitchFamily="2" charset="-122"/>
                <a:ea typeface="宋体" panose="02010600030101010101" pitchFamily="2" charset="-122"/>
              </a:rPr>
              <a:t>库</a:t>
            </a:r>
            <a:r>
              <a:rPr lang="en-US" altLang="zh-CN" sz="2000" dirty="0" err="1">
                <a:latin typeface="宋体" panose="02010600030101010101" pitchFamily="2" charset="-122"/>
                <a:ea typeface="宋体" panose="02010600030101010101" pitchFamily="2" charset="-122"/>
              </a:rPr>
              <a:t>gensim</a:t>
            </a:r>
            <a:r>
              <a:rPr lang="zh-CN" altLang="en-US" sz="2000" dirty="0">
                <a:latin typeface="宋体" panose="02010600030101010101" pitchFamily="2" charset="-122"/>
                <a:ea typeface="宋体" panose="02010600030101010101" pitchFamily="2" charset="-122"/>
              </a:rPr>
              <a:t>和</a:t>
            </a:r>
            <a:r>
              <a:rPr lang="en-US" altLang="zh-CN" sz="2000" dirty="0" err="1">
                <a:latin typeface="宋体" panose="02010600030101010101" pitchFamily="2" charset="-122"/>
                <a:ea typeface="宋体" panose="02010600030101010101" pitchFamily="2" charset="-122"/>
              </a:rPr>
              <a:t>pyLDAvis</a:t>
            </a:r>
            <a:r>
              <a:rPr lang="zh-CN" altLang="en-US" sz="2000" dirty="0">
                <a:latin typeface="宋体" panose="02010600030101010101" pitchFamily="2" charset="-122"/>
                <a:ea typeface="宋体" panose="02010600030101010101" pitchFamily="2" charset="-122"/>
              </a:rPr>
              <a:t>计算了</a:t>
            </a:r>
            <a:r>
              <a:rPr lang="en-US" altLang="zh-CN" sz="2000" dirty="0">
                <a:latin typeface="宋体" panose="02010600030101010101" pitchFamily="2" charset="-122"/>
                <a:ea typeface="宋体" panose="02010600030101010101" pitchFamily="2" charset="-122"/>
              </a:rPr>
              <a:t>LDA</a:t>
            </a:r>
            <a:r>
              <a:rPr lang="zh-CN" altLang="en-US" sz="2000" dirty="0">
                <a:latin typeface="宋体" panose="02010600030101010101" pitchFamily="2" charset="-122"/>
                <a:ea typeface="宋体" panose="02010600030101010101" pitchFamily="2" charset="-122"/>
              </a:rPr>
              <a:t>模型的</a:t>
            </a:r>
            <a:r>
              <a:rPr lang="en-US" altLang="zh-CN" sz="2000" dirty="0">
                <a:latin typeface="宋体" panose="02010600030101010101" pitchFamily="2" charset="-122"/>
                <a:ea typeface="宋体" panose="02010600030101010101" pitchFamily="2" charset="-122"/>
              </a:rPr>
              <a:t>CV</a:t>
            </a:r>
            <a:r>
              <a:rPr lang="zh-CN" altLang="en-US" sz="2000" dirty="0">
                <a:latin typeface="宋体" panose="02010600030101010101" pitchFamily="2" charset="-122"/>
                <a:ea typeface="宋体" panose="02010600030101010101" pitchFamily="2" charset="-122"/>
              </a:rPr>
              <a:t>一致性，其中输入的主题数量不同，范围从</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。这一范围是基于对产生的主题的初步评估而考虑的，其中主题很少（</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），主题数量较多（</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）。具有五个主题的</a:t>
            </a:r>
            <a:r>
              <a:rPr lang="en-US" altLang="zh-CN" sz="2000" dirty="0">
                <a:latin typeface="宋体" panose="02010600030101010101" pitchFamily="2" charset="-122"/>
                <a:ea typeface="宋体" panose="02010600030101010101" pitchFamily="2" charset="-122"/>
              </a:rPr>
              <a:t>LDA</a:t>
            </a:r>
            <a:r>
              <a:rPr lang="zh-CN" altLang="en-US" sz="2000" dirty="0">
                <a:latin typeface="宋体" panose="02010600030101010101" pitchFamily="2" charset="-122"/>
                <a:ea typeface="宋体" panose="02010600030101010101" pitchFamily="2" charset="-122"/>
              </a:rPr>
              <a:t>模型产生了太广泛的主题，而具有</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个主题的</a:t>
            </a:r>
            <a:r>
              <a:rPr lang="en-US" altLang="zh-CN" sz="2000" dirty="0">
                <a:latin typeface="宋体" panose="02010600030101010101" pitchFamily="2" charset="-122"/>
                <a:ea typeface="宋体" panose="02010600030101010101" pitchFamily="2" charset="-122"/>
              </a:rPr>
              <a:t>LDA</a:t>
            </a:r>
            <a:r>
              <a:rPr lang="zh-CN" altLang="en-US" sz="2000" dirty="0">
                <a:latin typeface="宋体" panose="02010600030101010101" pitchFamily="2" charset="-122"/>
                <a:ea typeface="宋体" panose="02010600030101010101" pitchFamily="2" charset="-122"/>
              </a:rPr>
              <a:t>模型产生了许多重叠的主题。在</a:t>
            </a:r>
            <a:r>
              <a:rPr lang="en-US" altLang="zh-CN" sz="2000" dirty="0">
                <a:latin typeface="宋体" panose="02010600030101010101" pitchFamily="2" charset="-122"/>
                <a:ea typeface="宋体" panose="02010600030101010101" pitchFamily="2" charset="-122"/>
              </a:rPr>
              <a:t>10-30</a:t>
            </a:r>
            <a:r>
              <a:rPr lang="zh-CN" altLang="en-US" sz="2000" dirty="0">
                <a:latin typeface="宋体" panose="02010600030101010101" pitchFamily="2" charset="-122"/>
                <a:ea typeface="宋体" panose="02010600030101010101" pitchFamily="2" charset="-122"/>
              </a:rPr>
              <a:t>个主题的范围内，与最高</a:t>
            </a:r>
            <a:r>
              <a:rPr lang="en-US" altLang="zh-CN" sz="2000" dirty="0">
                <a:latin typeface="宋体" panose="02010600030101010101" pitchFamily="2" charset="-122"/>
                <a:ea typeface="宋体" panose="02010600030101010101" pitchFamily="2" charset="-122"/>
              </a:rPr>
              <a:t>CV</a:t>
            </a:r>
            <a:r>
              <a:rPr lang="zh-CN" altLang="en-US" sz="2000" dirty="0">
                <a:latin typeface="宋体" panose="02010600030101010101" pitchFamily="2" charset="-122"/>
                <a:ea typeface="宋体" panose="02010600030101010101" pitchFamily="2" charset="-122"/>
              </a:rPr>
              <a:t>一致性相对应的主题数量被认为是最佳的。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88960"/>
            <a:ext cx="2723147" cy="708834"/>
          </a:xfrm>
        </p:spPr>
        <p:txBody>
          <a:bodyPr>
            <a:noAutofit/>
          </a:bodyPr>
          <a:lstStyle/>
          <a:p>
            <a:r>
              <a:rPr lang="en-US" altLang="zh-CN" sz="3200" b="1" dirty="0">
                <a:latin typeface="宋体" panose="02010600030101010101" pitchFamily="2" charset="-122"/>
                <a:ea typeface="宋体" panose="02010600030101010101" pitchFamily="2" charset="-122"/>
              </a:rPr>
              <a:t>LDA</a:t>
            </a:r>
            <a:r>
              <a:rPr lang="zh-CN" altLang="en-US" sz="3200" b="1" dirty="0">
                <a:latin typeface="宋体" panose="02010600030101010101" pitchFamily="2" charset="-122"/>
                <a:ea typeface="宋体" panose="02010600030101010101" pitchFamily="2" charset="-122"/>
              </a:rPr>
              <a:t>主题模型</a:t>
            </a:r>
            <a:endParaRPr lang="zh-CN" altLang="en-US" sz="32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825625"/>
            <a:ext cx="10515600" cy="2488988"/>
          </a:xfrm>
        </p:spPr>
        <p:txBody>
          <a:bodyPr>
            <a:normAutofit/>
          </a:bodyPr>
          <a:lstStyle/>
          <a:p>
            <a:r>
              <a:rPr lang="zh-CN" altLang="en-US" sz="2000" dirty="0">
                <a:latin typeface="宋体" panose="02010600030101010101" pitchFamily="2" charset="-122"/>
                <a:ea typeface="宋体" panose="02010600030101010101" pitchFamily="2" charset="-122"/>
              </a:rPr>
              <a:t>主题由其在单词上的概率分布来定义。</a:t>
            </a:r>
            <a:r>
              <a:rPr lang="en-US" altLang="zh-CN" sz="2000" dirty="0">
                <a:latin typeface="宋体" panose="02010600030101010101" pitchFamily="2" charset="-122"/>
                <a:ea typeface="宋体" panose="02010600030101010101" pitchFamily="2" charset="-122"/>
              </a:rPr>
              <a:t>MALLET</a:t>
            </a:r>
            <a:r>
              <a:rPr lang="zh-CN" altLang="en-US" sz="2000" dirty="0">
                <a:latin typeface="宋体" panose="02010600030101010101" pitchFamily="2" charset="-122"/>
                <a:ea typeface="宋体" panose="02010600030101010101" pitchFamily="2" charset="-122"/>
              </a:rPr>
              <a:t>提供了构成每个主题的前</a:t>
            </a:r>
            <a:r>
              <a:rPr lang="en-US" altLang="zh-CN" sz="2000" dirty="0">
                <a:latin typeface="宋体" panose="02010600030101010101" pitchFamily="2" charset="-122"/>
                <a:ea typeface="宋体" panose="02010600030101010101" pitchFamily="2" charset="-122"/>
              </a:rPr>
              <a:t>20</a:t>
            </a:r>
            <a:r>
              <a:rPr lang="zh-CN" altLang="en-US" sz="2000" dirty="0">
                <a:latin typeface="宋体" panose="02010600030101010101" pitchFamily="2" charset="-122"/>
                <a:ea typeface="宋体" panose="02010600030101010101" pitchFamily="2" charset="-122"/>
              </a:rPr>
              <a:t>个单词的列表。例如，对于主题</a:t>
            </a:r>
            <a:r>
              <a:rPr lang="en-US" altLang="zh-CN" sz="2000" dirty="0" err="1">
                <a:latin typeface="宋体" panose="02010600030101010101" pitchFamily="2" charset="-122"/>
                <a:ea typeface="宋体" panose="02010600030101010101" pitchFamily="2" charset="-122"/>
              </a:rPr>
              <a:t>Ti</a:t>
            </a:r>
            <a:r>
              <a:rPr lang="zh-CN" altLang="en-US" sz="2000" dirty="0">
                <a:latin typeface="宋体" panose="02010600030101010101" pitchFamily="2" charset="-122"/>
                <a:ea typeface="宋体" panose="02010600030101010101" pitchFamily="2" charset="-122"/>
              </a:rPr>
              <a:t>，输出构成主题的前</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个单词的列表</a:t>
            </a:r>
            <a:r>
              <a:rPr lang="en-US" altLang="zh-CN" sz="2000" dirty="0">
                <a:latin typeface="宋体" panose="02010600030101010101" pitchFamily="2" charset="-122"/>
                <a:ea typeface="宋体" panose="02010600030101010101" pitchFamily="2" charset="-122"/>
              </a:rPr>
              <a:t>Wi={w1i</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w2i</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wk</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。本研究使用</a:t>
            </a:r>
            <a:r>
              <a:rPr lang="en-US" altLang="zh-CN" sz="2000" dirty="0">
                <a:latin typeface="宋体" panose="02010600030101010101" pitchFamily="2" charset="-122"/>
                <a:ea typeface="宋体" panose="02010600030101010101" pitchFamily="2" charset="-122"/>
              </a:rPr>
              <a:t>MALLET</a:t>
            </a:r>
            <a:r>
              <a:rPr lang="zh-CN" altLang="en-US" sz="2000" dirty="0">
                <a:latin typeface="宋体" panose="02010600030101010101" pitchFamily="2" charset="-122"/>
                <a:ea typeface="宋体" panose="02010600030101010101" pitchFamily="2" charset="-122"/>
              </a:rPr>
              <a:t>中</a:t>
            </a:r>
            <a:r>
              <a:rPr lang="en-US" altLang="zh-CN" sz="2000" dirty="0">
                <a:latin typeface="宋体" panose="02010600030101010101" pitchFamily="2" charset="-122"/>
                <a:ea typeface="宋体" panose="02010600030101010101" pitchFamily="2" charset="-122"/>
              </a:rPr>
              <a:t>k=20</a:t>
            </a:r>
            <a:r>
              <a:rPr lang="zh-CN" altLang="en-US" sz="2000" dirty="0">
                <a:latin typeface="宋体" panose="02010600030101010101" pitchFamily="2" charset="-122"/>
                <a:ea typeface="宋体" panose="02010600030101010101" pitchFamily="2" charset="-122"/>
              </a:rPr>
              <a:t>的默认值。</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每个文档的组成（在我们的案例中是开放式的回答）都是按照主题和相关权重输出的。例如，对于具有</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个主题</a:t>
            </a:r>
            <a:r>
              <a:rPr lang="en-US" altLang="zh-CN" sz="2000" dirty="0">
                <a:latin typeface="宋体" panose="02010600030101010101" pitchFamily="2" charset="-122"/>
                <a:ea typeface="宋体" panose="02010600030101010101" pitchFamily="2" charset="-122"/>
              </a:rPr>
              <a:t>{T1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T2</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Tn}</a:t>
            </a:r>
            <a:r>
              <a:rPr lang="zh-CN" altLang="en-US" sz="2000" dirty="0">
                <a:latin typeface="宋体" panose="02010600030101010101" pitchFamily="2" charset="-122"/>
                <a:ea typeface="宋体" panose="02010600030101010101" pitchFamily="2" charset="-122"/>
              </a:rPr>
              <a:t>的给定主题模型，响应</a:t>
            </a:r>
            <a:r>
              <a:rPr lang="en-US" altLang="zh-CN" sz="2000" dirty="0">
                <a:latin typeface="宋体" panose="02010600030101010101" pitchFamily="2" charset="-122"/>
                <a:ea typeface="宋体" panose="02010600030101010101" pitchFamily="2" charset="-122"/>
              </a:rPr>
              <a:t>Ri</a:t>
            </a:r>
            <a:r>
              <a:rPr lang="zh-CN" altLang="en-US" sz="2000" dirty="0">
                <a:latin typeface="宋体" panose="02010600030101010101" pitchFamily="2" charset="-122"/>
                <a:ea typeface="宋体" panose="02010600030101010101" pitchFamily="2" charset="-122"/>
              </a:rPr>
              <a:t>的组成可以表示为</a:t>
            </a:r>
            <a:endParaRPr lang="en-US" altLang="zh-CN" sz="2000" dirty="0">
              <a:latin typeface="宋体" panose="02010600030101010101" pitchFamily="2" charset="-122"/>
              <a:ea typeface="宋体" panose="02010600030101010101" pitchFamily="2" charset="-122"/>
            </a:endParaRPr>
          </a:p>
        </p:txBody>
      </p:sp>
      <p:sp>
        <p:nvSpPr>
          <p:cNvPr id="4" name="文本框 3"/>
          <p:cNvSpPr txBox="1"/>
          <p:nvPr/>
        </p:nvSpPr>
        <p:spPr>
          <a:xfrm>
            <a:off x="1070186" y="4699635"/>
            <a:ext cx="10283613" cy="922020"/>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其中</a:t>
            </a:r>
            <a:r>
              <a:rPr lang="en-US" altLang="zh-CN" sz="1800" dirty="0" err="1">
                <a:latin typeface="宋体" panose="02010600030101010101" pitchFamily="2" charset="-122"/>
                <a:ea typeface="宋体" panose="02010600030101010101" pitchFamily="2" charset="-122"/>
              </a:rPr>
              <a:t>pji</a:t>
            </a:r>
            <a:r>
              <a:rPr lang="zh-CN" altLang="en-US" sz="1800" dirty="0">
                <a:latin typeface="宋体" panose="02010600030101010101" pitchFamily="2" charset="-122"/>
                <a:ea typeface="宋体" panose="02010600030101010101" pitchFamily="2" charset="-122"/>
              </a:rPr>
              <a:t>表示与主题</a:t>
            </a:r>
            <a:r>
              <a:rPr lang="en-US" altLang="zh-CN" sz="1800" dirty="0" err="1">
                <a:latin typeface="宋体" panose="02010600030101010101" pitchFamily="2" charset="-122"/>
                <a:ea typeface="宋体" panose="02010600030101010101" pitchFamily="2" charset="-122"/>
              </a:rPr>
              <a:t>Tj</a:t>
            </a:r>
            <a:r>
              <a:rPr lang="zh-CN" altLang="en-US" sz="1800" dirty="0">
                <a:latin typeface="宋体" panose="02010600030101010101" pitchFamily="2" charset="-122"/>
                <a:ea typeface="宋体" panose="02010600030101010101" pitchFamily="2" charset="-122"/>
              </a:rPr>
              <a:t>相关的相对权重，并且文档的所有主题权重之和为</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。因此，由多个主题组成的文档预计会为多个主题分配较小的权重，而由单个主题组成的文件预计会为该主题分配较高的权重。然后对</a:t>
            </a:r>
            <a:r>
              <a:rPr lang="en-US" altLang="zh-CN" sz="1800" dirty="0">
                <a:latin typeface="宋体" panose="02010600030101010101" pitchFamily="2" charset="-122"/>
                <a:ea typeface="宋体" panose="02010600030101010101" pitchFamily="2" charset="-122"/>
              </a:rPr>
              <a:t>LDA</a:t>
            </a:r>
            <a:r>
              <a:rPr lang="zh-CN" altLang="en-US" sz="1800" dirty="0">
                <a:latin typeface="宋体" panose="02010600030101010101" pitchFamily="2" charset="-122"/>
                <a:ea typeface="宋体" panose="02010600030101010101" pitchFamily="2" charset="-122"/>
              </a:rPr>
              <a:t>主题模型的</a:t>
            </a:r>
            <a:r>
              <a:rPr lang="en-US" altLang="zh-CN" sz="1800" dirty="0">
                <a:latin typeface="宋体" panose="02010600030101010101" pitchFamily="2" charset="-122"/>
                <a:ea typeface="宋体" panose="02010600030101010101" pitchFamily="2" charset="-122"/>
              </a:rPr>
              <a:t>MALLET</a:t>
            </a:r>
            <a:r>
              <a:rPr lang="zh-CN" altLang="en-US" sz="1800" dirty="0">
                <a:latin typeface="宋体" panose="02010600030101010101" pitchFamily="2" charset="-122"/>
                <a:ea typeface="宋体" panose="02010600030101010101" pitchFamily="2" charset="-122"/>
              </a:rPr>
              <a:t>输出进行了质量分析，以解释主题。</a:t>
            </a:r>
            <a:endParaRPr lang="zh-CN" altLang="en-US"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4060103" y="3792713"/>
            <a:ext cx="3340272" cy="47627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e2c6ec9-0b85-4502-b4db-4ea320152748"/>
  <p:tag name="COMMONDATA" val="eyJoZGlkIjoiNzE3NzI3MTE2MDkxMWRlYTYyZjFlMzZhMmQ1MGNkNW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2851</Words>
  <Application>Microsoft Office PowerPoint</Application>
  <PresentationFormat>宽屏</PresentationFormat>
  <Paragraphs>82</Paragraphs>
  <Slides>19</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AdvP6F00</vt:lpstr>
      <vt:lpstr>AdvP6F0B</vt:lpstr>
      <vt:lpstr>等线</vt:lpstr>
      <vt:lpstr>等线 Light</vt:lpstr>
      <vt:lpstr>黑体</vt:lpstr>
      <vt:lpstr>宋体</vt:lpstr>
      <vt:lpstr>Arial</vt:lpstr>
      <vt:lpstr>Office 主题​​</vt:lpstr>
      <vt:lpstr>Analyzing Large Collections of Open-Ended  Feedback From MOOC Learners Using LDA  Topic Modeling and Qualitative Analysis </vt:lpstr>
      <vt:lpstr>catalogue</vt:lpstr>
      <vt:lpstr>介绍</vt:lpstr>
      <vt:lpstr>研究目标：通过分析来自不同子项目领域810个MOOC的大量（约15万）MOOC学习者的开放式调查回应，来分析不同类型MOOC中不同类型学习者的反馈，以确定主要影响他们学习体验的MOOC特征。</vt:lpstr>
      <vt:lpstr>相关工作</vt:lpstr>
      <vt:lpstr>使用的方法</vt:lpstr>
      <vt:lpstr>数据</vt:lpstr>
      <vt:lpstr>LDA主题模型</vt:lpstr>
      <vt:lpstr>LDA主题模型</vt:lpstr>
      <vt:lpstr>定性分析</vt:lpstr>
      <vt:lpstr>定性分析</vt:lpstr>
      <vt:lpstr>结果</vt:lpstr>
      <vt:lpstr>PowerPoint 演示文稿</vt:lpstr>
      <vt:lpstr>PowerPoint 演示文稿</vt:lpstr>
      <vt:lpstr>PowerPoint 演示文稿</vt:lpstr>
      <vt:lpstr>讨论</vt:lpstr>
      <vt:lpstr>先前研究背景下的结果 </vt:lpstr>
      <vt:lpstr>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Large Collections of Open-Ended  Feedback From MOOC Learners Using LDA  Topic Modeling and Qualitative Analysis 使用LDA主题建模和定性分析分析MOOC学员的大量开放式反馈</dc:title>
  <dc:creator>冠群</dc:creator>
  <cp:lastModifiedBy>冠群</cp:lastModifiedBy>
  <cp:revision>11</cp:revision>
  <dcterms:created xsi:type="dcterms:W3CDTF">2023-02-20T03:50:00Z</dcterms:created>
  <dcterms:modified xsi:type="dcterms:W3CDTF">2023-02-22T08:02:18Z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2E76921A1A644804AD437021D7A0BABA</vt:lpwstr>
  </property>
  <property fmtid="{D5CDD505-2E9C-101B-9397-08002B2CF9AE}" pid="3" name="KSOProductBuildVer">
    <vt:lpwstr>2052-11.1.0.12970</vt:lpwstr>
  </property>
</Properties>
</file>