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09" r:id="rId2"/>
    <p:sldId id="435" r:id="rId3"/>
    <p:sldId id="410" r:id="rId4"/>
    <p:sldId id="436" r:id="rId5"/>
    <p:sldId id="446" r:id="rId6"/>
    <p:sldId id="437" r:id="rId7"/>
    <p:sldId id="438" r:id="rId8"/>
    <p:sldId id="448" r:id="rId9"/>
    <p:sldId id="439" r:id="rId10"/>
    <p:sldId id="449" r:id="rId11"/>
    <p:sldId id="441" r:id="rId12"/>
    <p:sldId id="442" r:id="rId13"/>
    <p:sldId id="443" r:id="rId14"/>
    <p:sldId id="447" r:id="rId15"/>
    <p:sldId id="43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6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 宇馨" initials="何" lastIdx="1" clrIdx="0">
    <p:extLst>
      <p:ext uri="{19B8F6BF-5375-455C-9EA6-DF929625EA0E}">
        <p15:presenceInfo xmlns:p15="http://schemas.microsoft.com/office/powerpoint/2012/main" userId="c2110987ee61be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FFFFFF"/>
    <a:srgbClr val="FA90A7"/>
    <a:srgbClr val="DC8680"/>
    <a:srgbClr val="5272A7"/>
    <a:srgbClr val="FCCFDD"/>
    <a:srgbClr val="FAE0E6"/>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5244" autoAdjust="0"/>
  </p:normalViewPr>
  <p:slideViewPr>
    <p:cSldViewPr snapToGrid="0">
      <p:cViewPr>
        <p:scale>
          <a:sx n="46" d="100"/>
          <a:sy n="46" d="100"/>
        </p:scale>
        <p:origin x="850" y="365"/>
      </p:cViewPr>
      <p:guideLst>
        <p:guide orient="horz" pos="2205"/>
        <p:guide pos="38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2023/2/9</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t>2023/2/9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78276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25196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A56D7-BE4C-5A6C-D765-47143897E4F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940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8" Type="http://schemas.openxmlformats.org/officeDocument/2006/relationships/image" Target="../media/image23.tmp"/><Relationship Id="rId13" Type="http://schemas.openxmlformats.org/officeDocument/2006/relationships/image" Target="../media/image28.tmp"/><Relationship Id="rId3" Type="http://schemas.openxmlformats.org/officeDocument/2006/relationships/notesSlide" Target="../notesSlides/notesSlide2.xml"/><Relationship Id="rId7" Type="http://schemas.openxmlformats.org/officeDocument/2006/relationships/image" Target="../media/image22.tmp"/><Relationship Id="rId12" Type="http://schemas.openxmlformats.org/officeDocument/2006/relationships/image" Target="../media/image27.tmp"/><Relationship Id="rId2" Type="http://schemas.openxmlformats.org/officeDocument/2006/relationships/slideLayout" Target="../slideLayouts/slideLayout2.xml"/><Relationship Id="rId16" Type="http://schemas.openxmlformats.org/officeDocument/2006/relationships/image" Target="../media/image31.tmp"/><Relationship Id="rId1" Type="http://schemas.openxmlformats.org/officeDocument/2006/relationships/tags" Target="../tags/tag12.xml"/><Relationship Id="rId6" Type="http://schemas.openxmlformats.org/officeDocument/2006/relationships/image" Target="../media/image21.tmp"/><Relationship Id="rId11" Type="http://schemas.openxmlformats.org/officeDocument/2006/relationships/image" Target="../media/image26.tmp"/><Relationship Id="rId5" Type="http://schemas.openxmlformats.org/officeDocument/2006/relationships/image" Target="../media/image20.tmp"/><Relationship Id="rId15" Type="http://schemas.openxmlformats.org/officeDocument/2006/relationships/image" Target="../media/image30.tmp"/><Relationship Id="rId10" Type="http://schemas.openxmlformats.org/officeDocument/2006/relationships/image" Target="../media/image25.tmp"/><Relationship Id="rId4" Type="http://schemas.openxmlformats.org/officeDocument/2006/relationships/image" Target="../media/image19.tmp"/><Relationship Id="rId9" Type="http://schemas.openxmlformats.org/officeDocument/2006/relationships/image" Target="../media/image24.tmp"/><Relationship Id="rId14" Type="http://schemas.openxmlformats.org/officeDocument/2006/relationships/image" Target="../media/image29.tmp"/></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image" Target="../media/image10.tmp"/><Relationship Id="rId13" Type="http://schemas.openxmlformats.org/officeDocument/2006/relationships/image" Target="../media/image15.tmp"/><Relationship Id="rId3" Type="http://schemas.openxmlformats.org/officeDocument/2006/relationships/image" Target="../media/image5.tmp"/><Relationship Id="rId7" Type="http://schemas.openxmlformats.org/officeDocument/2006/relationships/image" Target="../media/image9.tmp"/><Relationship Id="rId12" Type="http://schemas.openxmlformats.org/officeDocument/2006/relationships/image" Target="../media/image14.tmp"/><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8.tmp"/><Relationship Id="rId11" Type="http://schemas.openxmlformats.org/officeDocument/2006/relationships/image" Target="../media/image13.tmp"/><Relationship Id="rId5" Type="http://schemas.openxmlformats.org/officeDocument/2006/relationships/image" Target="../media/image7.tmp"/><Relationship Id="rId15" Type="http://schemas.openxmlformats.org/officeDocument/2006/relationships/image" Target="../media/image17.tmp"/><Relationship Id="rId10" Type="http://schemas.openxmlformats.org/officeDocument/2006/relationships/image" Target="../media/image12.tmp"/><Relationship Id="rId4" Type="http://schemas.openxmlformats.org/officeDocument/2006/relationships/image" Target="../media/image6.tmp"/><Relationship Id="rId9" Type="http://schemas.openxmlformats.org/officeDocument/2006/relationships/image" Target="../media/image11.tmp"/><Relationship Id="rId14" Type="http://schemas.openxmlformats.org/officeDocument/2006/relationships/image" Target="../media/image16.tmp"/></Relationships>
</file>

<file path=ppt/slides/_rels/slide8.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192000" cy="7844790"/>
            <a:chOff x="0" y="-1485"/>
            <a:chExt cx="19200" cy="12354"/>
          </a:xfrm>
        </p:grpSpPr>
        <p:pic>
          <p:nvPicPr>
            <p:cNvPr id="3" name="图形"/>
            <p:cNvPicPr>
              <a:picLocks noChangeAspect="1"/>
            </p:cNvPicPr>
            <p:nvPr/>
          </p:nvPicPr>
          <p:blipFill>
            <a:blip r:embed="rId3"/>
            <a:srcRect t="12395" b="12395"/>
            <a:stretch>
              <a:fillRect/>
            </a:stretch>
          </p:blipFill>
          <p:spPr>
            <a:xfrm>
              <a:off x="0" y="0"/>
              <a:ext cx="19200"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897" y="3556"/>
              <a:ext cx="15541" cy="169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noProof="0" dirty="0">
                  <a:ln>
                    <a:noFill/>
                  </a:ln>
                  <a:solidFill>
                    <a:schemeClr val="tx1"/>
                  </a:solidFill>
                  <a:effectLst/>
                  <a:uLnTx/>
                  <a:uFillTx/>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rPr>
                <a:t>Depression Detection via Harvesting Social Media: A Multimodal Dictionary Learning Solution</a:t>
              </a:r>
              <a:endParaRPr lang="en-US" altLang="zh-CN" sz="3200" dirty="0">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endParaRPr>
            </a:p>
          </p:txBody>
        </p:sp>
        <p:sp>
          <p:nvSpPr>
            <p:cNvPr id="6" name="图形"/>
            <p:cNvSpPr txBox="1"/>
            <p:nvPr/>
          </p:nvSpPr>
          <p:spPr>
            <a:xfrm>
              <a:off x="2103" y="5907"/>
              <a:ext cx="14993" cy="82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t>通过收集社交媒体的抑郁症检测：多模态字典学习解决方案</a:t>
              </a:r>
            </a:p>
          </p:txBody>
        </p:sp>
        <p:pic>
          <p:nvPicPr>
            <p:cNvPr id="7" name="图形" descr="10dd2"/>
            <p:cNvPicPr>
              <a:picLocks noChangeAspect="1"/>
            </p:cNvPicPr>
            <p:nvPr/>
          </p:nvPicPr>
          <p:blipFill>
            <a:blip r:embed="rId5"/>
            <a:srcRect l="8282" t="66861" r="81320" b="4065"/>
            <a:stretch>
              <a:fillRect/>
            </a:stretch>
          </p:blipFill>
          <p:spPr>
            <a:xfrm rot="5400000">
              <a:off x="3039" y="6226"/>
              <a:ext cx="782" cy="3140"/>
            </a:xfrm>
            <a:prstGeom prst="rect">
              <a:avLst/>
            </a:prstGeom>
          </p:spPr>
        </p:pic>
        <p:grpSp>
          <p:nvGrpSpPr>
            <p:cNvPr id="32" name="图形"/>
            <p:cNvGrpSpPr/>
            <p:nvPr/>
          </p:nvGrpSpPr>
          <p:grpSpPr>
            <a:xfrm>
              <a:off x="1860" y="8258"/>
              <a:ext cx="16031" cy="191"/>
              <a:chOff x="786013" y="3749501"/>
              <a:chExt cx="9052505" cy="80493"/>
            </a:xfrm>
          </p:grpSpPr>
          <p:cxnSp>
            <p:nvCxnSpPr>
              <p:cNvPr id="18" name="图形"/>
              <p:cNvCxnSpPr>
                <a:cxnSpLocks/>
              </p:cNvCxnSpPr>
              <p:nvPr/>
            </p:nvCxnSpPr>
            <p:spPr>
              <a:xfrm>
                <a:off x="786013" y="3829994"/>
                <a:ext cx="905250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786013" y="3749501"/>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897" y="2027"/>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Data and Features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13" name="组合 12">
            <a:extLst>
              <a:ext uri="{FF2B5EF4-FFF2-40B4-BE49-F238E27FC236}">
                <a16:creationId xmlns:a16="http://schemas.microsoft.com/office/drawing/2014/main" id="{4AD3687E-7D2B-B9C2-86E3-90074286B4ED}"/>
              </a:ext>
            </a:extLst>
          </p:cNvPr>
          <p:cNvGrpSpPr/>
          <p:nvPr/>
        </p:nvGrpSpPr>
        <p:grpSpPr>
          <a:xfrm>
            <a:off x="923782" y="1885019"/>
            <a:ext cx="399415" cy="399415"/>
            <a:chOff x="1110615" y="2105660"/>
            <a:chExt cx="399415" cy="399415"/>
          </a:xfrm>
        </p:grpSpPr>
        <p:sp>
          <p:nvSpPr>
            <p:cNvPr id="4" name="图形">
              <a:extLst>
                <a:ext uri="{FF2B5EF4-FFF2-40B4-BE49-F238E27FC236}">
                  <a16:creationId xmlns:a16="http://schemas.microsoft.com/office/drawing/2014/main" id="{D512D6D9-62F0-8943-04E7-0DFDC41D9E94}"/>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DAC80B27-04D8-51EC-42DD-901251E9A9B4}"/>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12" name="组合 11">
            <a:extLst>
              <a:ext uri="{FF2B5EF4-FFF2-40B4-BE49-F238E27FC236}">
                <a16:creationId xmlns:a16="http://schemas.microsoft.com/office/drawing/2014/main" id="{7A65076F-66E8-6534-0AFE-1651D5025C6E}"/>
              </a:ext>
            </a:extLst>
          </p:cNvPr>
          <p:cNvGrpSpPr/>
          <p:nvPr/>
        </p:nvGrpSpPr>
        <p:grpSpPr>
          <a:xfrm>
            <a:off x="923782" y="2530642"/>
            <a:ext cx="399415" cy="398780"/>
            <a:chOff x="1110615" y="3042285"/>
            <a:chExt cx="399415" cy="398780"/>
          </a:xfrm>
        </p:grpSpPr>
        <p:sp>
          <p:nvSpPr>
            <p:cNvPr id="7" name="图形">
              <a:extLst>
                <a:ext uri="{FF2B5EF4-FFF2-40B4-BE49-F238E27FC236}">
                  <a16:creationId xmlns:a16="http://schemas.microsoft.com/office/drawing/2014/main" id="{CF9B1007-7848-841E-6869-802859E5A084}"/>
                </a:ext>
              </a:extLst>
            </p:cNvPr>
            <p:cNvSpPr/>
            <p:nvPr/>
          </p:nvSpPr>
          <p:spPr>
            <a:xfrm>
              <a:off x="1110615" y="3042285"/>
              <a:ext cx="399415" cy="39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cs typeface="字魂58号-创中黑" panose="00000500000000000000" charset="-122"/>
              </a:endParaRPr>
            </a:p>
          </p:txBody>
        </p:sp>
        <p:sp>
          <p:nvSpPr>
            <p:cNvPr id="8" name="图形">
              <a:extLst>
                <a:ext uri="{FF2B5EF4-FFF2-40B4-BE49-F238E27FC236}">
                  <a16:creationId xmlns:a16="http://schemas.microsoft.com/office/drawing/2014/main" id="{6BEB26D9-8377-6D2A-688D-102492F2CEC2}"/>
                </a:ext>
              </a:extLst>
            </p:cNvPr>
            <p:cNvSpPr/>
            <p:nvPr/>
          </p:nvSpPr>
          <p:spPr>
            <a:xfrm>
              <a:off x="1232655" y="3160338"/>
              <a:ext cx="155335" cy="162674"/>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dirty="0">
                <a:cs typeface="字魂58号-创中黑" panose="00000500000000000000" charset="-122"/>
              </a:endParaRPr>
            </a:p>
          </p:txBody>
        </p:sp>
      </p:grpSp>
      <p:grpSp>
        <p:nvGrpSpPr>
          <p:cNvPr id="11" name="组合 10">
            <a:extLst>
              <a:ext uri="{FF2B5EF4-FFF2-40B4-BE49-F238E27FC236}">
                <a16:creationId xmlns:a16="http://schemas.microsoft.com/office/drawing/2014/main" id="{4BD6ADA4-9848-5A87-CCE8-FD785C449701}"/>
              </a:ext>
            </a:extLst>
          </p:cNvPr>
          <p:cNvGrpSpPr/>
          <p:nvPr/>
        </p:nvGrpSpPr>
        <p:grpSpPr>
          <a:xfrm>
            <a:off x="923782" y="3175630"/>
            <a:ext cx="399415" cy="399415"/>
            <a:chOff x="1110615" y="4297680"/>
            <a:chExt cx="399415" cy="399415"/>
          </a:xfrm>
        </p:grpSpPr>
        <p:sp>
          <p:nvSpPr>
            <p:cNvPr id="9" name="图形">
              <a:extLst>
                <a:ext uri="{FF2B5EF4-FFF2-40B4-BE49-F238E27FC236}">
                  <a16:creationId xmlns:a16="http://schemas.microsoft.com/office/drawing/2014/main" id="{51E23069-C46B-7E6C-24D9-4FA5F9C54963}"/>
                </a:ext>
              </a:extLst>
            </p:cNvPr>
            <p:cNvSpPr/>
            <p:nvPr/>
          </p:nvSpPr>
          <p:spPr>
            <a:xfrm>
              <a:off x="1110615" y="429768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字魂58号-创中黑" panose="00000500000000000000" charset="-122"/>
              </a:endParaRPr>
            </a:p>
          </p:txBody>
        </p:sp>
        <p:sp>
          <p:nvSpPr>
            <p:cNvPr id="10" name="图形">
              <a:extLst>
                <a:ext uri="{FF2B5EF4-FFF2-40B4-BE49-F238E27FC236}">
                  <a16:creationId xmlns:a16="http://schemas.microsoft.com/office/drawing/2014/main" id="{ECC04A19-B0D0-03CA-B3D3-637FB5A44F80}"/>
                </a:ext>
              </a:extLst>
            </p:cNvPr>
            <p:cNvSpPr/>
            <p:nvPr/>
          </p:nvSpPr>
          <p:spPr>
            <a:xfrm>
              <a:off x="1232655" y="441592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4" name="文本框 13">
            <a:extLst>
              <a:ext uri="{FF2B5EF4-FFF2-40B4-BE49-F238E27FC236}">
                <a16:creationId xmlns:a16="http://schemas.microsoft.com/office/drawing/2014/main" id="{AB564DE5-B5F6-3714-FDB4-3257152B8A98}"/>
              </a:ext>
            </a:extLst>
          </p:cNvPr>
          <p:cNvSpPr txBox="1"/>
          <p:nvPr/>
        </p:nvSpPr>
        <p:spPr>
          <a:xfrm>
            <a:off x="1640302" y="1867076"/>
            <a:ext cx="9574650"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社会网络特征，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）推文数量；（</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）社会互动；（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）发帖行为。</a:t>
            </a:r>
            <a:endParaRPr lang="zh-CN" altLang="en-US" dirty="0"/>
          </a:p>
        </p:txBody>
      </p:sp>
      <p:sp>
        <p:nvSpPr>
          <p:cNvPr id="15" name="文本框 14">
            <a:extLst>
              <a:ext uri="{FF2B5EF4-FFF2-40B4-BE49-F238E27FC236}">
                <a16:creationId xmlns:a16="http://schemas.microsoft.com/office/drawing/2014/main" id="{905F5A18-4AE6-39DC-14FB-C1F239D712F3}"/>
              </a:ext>
            </a:extLst>
          </p:cNvPr>
          <p:cNvSpPr txBox="1"/>
          <p:nvPr/>
        </p:nvSpPr>
        <p:spPr>
          <a:xfrm>
            <a:off x="1640302" y="2512064"/>
            <a:ext cx="10075937"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用户画像特征，</a:t>
            </a:r>
            <a:r>
              <a:rPr lang="zh-CN" altLang="en-US" dirty="0"/>
              <a:t>使用社会多媒体分析大数据平台</a:t>
            </a:r>
            <a:r>
              <a:rPr lang="en-US" altLang="zh-CN" dirty="0" err="1"/>
              <a:t>bBridge</a:t>
            </a:r>
            <a:r>
              <a:rPr lang="zh-CN" altLang="en-US" dirty="0"/>
              <a:t>获取用户的性别、年龄、关系和教育水平。</a:t>
            </a:r>
            <a:endParaRPr lang="en-US" altLang="zh-CN" dirty="0"/>
          </a:p>
        </p:txBody>
      </p:sp>
      <p:sp>
        <p:nvSpPr>
          <p:cNvPr id="16" name="文本框 15">
            <a:extLst>
              <a:ext uri="{FF2B5EF4-FFF2-40B4-BE49-F238E27FC236}">
                <a16:creationId xmlns:a16="http://schemas.microsoft.com/office/drawing/2014/main" id="{3261EAD4-6A1E-A542-B9DA-B9C98D6C007F}"/>
              </a:ext>
            </a:extLst>
          </p:cNvPr>
          <p:cNvSpPr txBox="1"/>
          <p:nvPr/>
        </p:nvSpPr>
        <p:spPr>
          <a:xfrm>
            <a:off x="1640302" y="3157687"/>
            <a:ext cx="9574650"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视觉特征，</a:t>
            </a:r>
            <a:r>
              <a:rPr lang="zh-CN" altLang="en-US" dirty="0">
                <a:latin typeface="微软雅黑" panose="020B0503020204020204" pitchFamily="34" charset="-122"/>
                <a:ea typeface="微软雅黑" panose="020B0503020204020204" pitchFamily="34" charset="-122"/>
              </a:rPr>
              <a:t>头像，提取了颜色组合、亮度、饱和度、冷色比和清晰色比作为视觉特征。</a:t>
            </a:r>
            <a:endParaRPr lang="zh-CN" altLang="en-US" dirty="0"/>
          </a:p>
        </p:txBody>
      </p:sp>
      <p:sp>
        <p:nvSpPr>
          <p:cNvPr id="2" name="半闭框 1">
            <a:extLst>
              <a:ext uri="{FF2B5EF4-FFF2-40B4-BE49-F238E27FC236}">
                <a16:creationId xmlns:a16="http://schemas.microsoft.com/office/drawing/2014/main" id="{5446AE9C-A479-828E-E210-66F64571C974}"/>
              </a:ext>
            </a:extLst>
          </p:cNvPr>
          <p:cNvSpPr/>
          <p:nvPr/>
        </p:nvSpPr>
        <p:spPr>
          <a:xfrm>
            <a:off x="1120411" y="1082340"/>
            <a:ext cx="235132" cy="293853"/>
          </a:xfrm>
          <a:prstGeom prst="halfFram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A5E57950-16CF-DBD3-4AFC-9E9F523A0319}"/>
              </a:ext>
            </a:extLst>
          </p:cNvPr>
          <p:cNvSpPr txBox="1"/>
          <p:nvPr/>
        </p:nvSpPr>
        <p:spPr>
          <a:xfrm>
            <a:off x="1410674" y="1098734"/>
            <a:ext cx="338056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三、特征提取</a:t>
            </a:r>
          </a:p>
        </p:txBody>
      </p:sp>
      <p:grpSp>
        <p:nvGrpSpPr>
          <p:cNvPr id="18" name="组合 17">
            <a:extLst>
              <a:ext uri="{FF2B5EF4-FFF2-40B4-BE49-F238E27FC236}">
                <a16:creationId xmlns:a16="http://schemas.microsoft.com/office/drawing/2014/main" id="{3ED9CA51-2B9D-9719-138B-125324F83203}"/>
              </a:ext>
            </a:extLst>
          </p:cNvPr>
          <p:cNvGrpSpPr/>
          <p:nvPr/>
        </p:nvGrpSpPr>
        <p:grpSpPr>
          <a:xfrm>
            <a:off x="923782" y="3821253"/>
            <a:ext cx="399415" cy="398780"/>
            <a:chOff x="1110615" y="3042285"/>
            <a:chExt cx="399415" cy="398780"/>
          </a:xfrm>
        </p:grpSpPr>
        <p:sp>
          <p:nvSpPr>
            <p:cNvPr id="19" name="图形">
              <a:extLst>
                <a:ext uri="{FF2B5EF4-FFF2-40B4-BE49-F238E27FC236}">
                  <a16:creationId xmlns:a16="http://schemas.microsoft.com/office/drawing/2014/main" id="{580A3321-18AD-C5E8-03B2-23ADCE88AE03}"/>
                </a:ext>
              </a:extLst>
            </p:cNvPr>
            <p:cNvSpPr/>
            <p:nvPr/>
          </p:nvSpPr>
          <p:spPr>
            <a:xfrm>
              <a:off x="1110615" y="3042285"/>
              <a:ext cx="399415" cy="39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cs typeface="字魂58号-创中黑" panose="00000500000000000000" charset="-122"/>
              </a:endParaRPr>
            </a:p>
          </p:txBody>
        </p:sp>
        <p:sp>
          <p:nvSpPr>
            <p:cNvPr id="20" name="图形">
              <a:extLst>
                <a:ext uri="{FF2B5EF4-FFF2-40B4-BE49-F238E27FC236}">
                  <a16:creationId xmlns:a16="http://schemas.microsoft.com/office/drawing/2014/main" id="{D3B9F65B-6EB3-13C8-3DD4-CE451133A8A3}"/>
                </a:ext>
              </a:extLst>
            </p:cNvPr>
            <p:cNvSpPr/>
            <p:nvPr/>
          </p:nvSpPr>
          <p:spPr>
            <a:xfrm>
              <a:off x="1232655" y="3160338"/>
              <a:ext cx="155335" cy="162674"/>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21" name="组合 20">
            <a:extLst>
              <a:ext uri="{FF2B5EF4-FFF2-40B4-BE49-F238E27FC236}">
                <a16:creationId xmlns:a16="http://schemas.microsoft.com/office/drawing/2014/main" id="{10D8A7DA-0346-DF78-2C4F-5931CE14342F}"/>
              </a:ext>
            </a:extLst>
          </p:cNvPr>
          <p:cNvGrpSpPr/>
          <p:nvPr/>
        </p:nvGrpSpPr>
        <p:grpSpPr>
          <a:xfrm>
            <a:off x="923782" y="4466241"/>
            <a:ext cx="399415" cy="399415"/>
            <a:chOff x="1110615" y="4297680"/>
            <a:chExt cx="399415" cy="399415"/>
          </a:xfrm>
        </p:grpSpPr>
        <p:sp>
          <p:nvSpPr>
            <p:cNvPr id="22" name="图形">
              <a:extLst>
                <a:ext uri="{FF2B5EF4-FFF2-40B4-BE49-F238E27FC236}">
                  <a16:creationId xmlns:a16="http://schemas.microsoft.com/office/drawing/2014/main" id="{790E794C-D537-C4B9-32C5-A1B2B9F34D80}"/>
                </a:ext>
              </a:extLst>
            </p:cNvPr>
            <p:cNvSpPr/>
            <p:nvPr/>
          </p:nvSpPr>
          <p:spPr>
            <a:xfrm>
              <a:off x="1110615" y="429768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字魂58号-创中黑" panose="00000500000000000000" charset="-122"/>
              </a:endParaRPr>
            </a:p>
          </p:txBody>
        </p:sp>
        <p:sp>
          <p:nvSpPr>
            <p:cNvPr id="23" name="图形">
              <a:extLst>
                <a:ext uri="{FF2B5EF4-FFF2-40B4-BE49-F238E27FC236}">
                  <a16:creationId xmlns:a16="http://schemas.microsoft.com/office/drawing/2014/main" id="{F25C19EF-F7DF-B224-B1C9-B72B0E27DE19}"/>
                </a:ext>
              </a:extLst>
            </p:cNvPr>
            <p:cNvSpPr/>
            <p:nvPr/>
          </p:nvSpPr>
          <p:spPr>
            <a:xfrm>
              <a:off x="1232655" y="441592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24" name="组合 23">
            <a:extLst>
              <a:ext uri="{FF2B5EF4-FFF2-40B4-BE49-F238E27FC236}">
                <a16:creationId xmlns:a16="http://schemas.microsoft.com/office/drawing/2014/main" id="{771D05EF-DFFC-E344-5D69-060748FFD91A}"/>
              </a:ext>
            </a:extLst>
          </p:cNvPr>
          <p:cNvGrpSpPr/>
          <p:nvPr/>
        </p:nvGrpSpPr>
        <p:grpSpPr>
          <a:xfrm>
            <a:off x="923782" y="5111864"/>
            <a:ext cx="399415" cy="398780"/>
            <a:chOff x="1110615" y="3042285"/>
            <a:chExt cx="399415" cy="398780"/>
          </a:xfrm>
        </p:grpSpPr>
        <p:sp>
          <p:nvSpPr>
            <p:cNvPr id="25" name="图形">
              <a:extLst>
                <a:ext uri="{FF2B5EF4-FFF2-40B4-BE49-F238E27FC236}">
                  <a16:creationId xmlns:a16="http://schemas.microsoft.com/office/drawing/2014/main" id="{6EAA187C-C8D0-3E4A-242A-2189F6E4C5E6}"/>
                </a:ext>
              </a:extLst>
            </p:cNvPr>
            <p:cNvSpPr/>
            <p:nvPr/>
          </p:nvSpPr>
          <p:spPr>
            <a:xfrm>
              <a:off x="1110615" y="3042285"/>
              <a:ext cx="399415" cy="39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cs typeface="字魂58号-创中黑" panose="00000500000000000000" charset="-122"/>
              </a:endParaRPr>
            </a:p>
          </p:txBody>
        </p:sp>
        <p:sp>
          <p:nvSpPr>
            <p:cNvPr id="26" name="图形">
              <a:extLst>
                <a:ext uri="{FF2B5EF4-FFF2-40B4-BE49-F238E27FC236}">
                  <a16:creationId xmlns:a16="http://schemas.microsoft.com/office/drawing/2014/main" id="{07F65072-ABDD-A06C-2852-9D4A8790D64A}"/>
                </a:ext>
              </a:extLst>
            </p:cNvPr>
            <p:cNvSpPr/>
            <p:nvPr/>
          </p:nvSpPr>
          <p:spPr>
            <a:xfrm>
              <a:off x="1232655" y="3160338"/>
              <a:ext cx="155335" cy="162674"/>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7" name="文本框 26">
            <a:extLst>
              <a:ext uri="{FF2B5EF4-FFF2-40B4-BE49-F238E27FC236}">
                <a16:creationId xmlns:a16="http://schemas.microsoft.com/office/drawing/2014/main" id="{06B3A9E6-CCB8-193E-13E8-EAD85C0B8138}"/>
              </a:ext>
            </a:extLst>
          </p:cNvPr>
          <p:cNvSpPr txBox="1"/>
          <p:nvPr/>
        </p:nvSpPr>
        <p:spPr>
          <a:xfrm>
            <a:off x="1640302" y="3802675"/>
            <a:ext cx="9759028"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情感特征，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）情绪词（</a:t>
            </a:r>
            <a:r>
              <a:rPr lang="en-US" altLang="zh-CN" dirty="0">
                <a:latin typeface="微软雅黑" panose="020B0503020204020204" pitchFamily="34" charset="-122"/>
                <a:ea typeface="微软雅黑" panose="020B0503020204020204" pitchFamily="34" charset="-122"/>
              </a:rPr>
              <a:t> LIWC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）表情符号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VAD</a:t>
            </a:r>
            <a:r>
              <a:rPr lang="zh-CN" altLang="en-US" dirty="0">
                <a:latin typeface="微软雅黑" panose="020B0503020204020204" pitchFamily="34" charset="-122"/>
                <a:ea typeface="微软雅黑" panose="020B0503020204020204" pitchFamily="34" charset="-122"/>
              </a:rPr>
              <a:t>特征（效价、唤醒度和优势度）。</a:t>
            </a:r>
            <a:endParaRPr lang="zh-CN" altLang="en-US" dirty="0"/>
          </a:p>
        </p:txBody>
      </p:sp>
      <p:sp>
        <p:nvSpPr>
          <p:cNvPr id="28" name="文本框 27">
            <a:extLst>
              <a:ext uri="{FF2B5EF4-FFF2-40B4-BE49-F238E27FC236}">
                <a16:creationId xmlns:a16="http://schemas.microsoft.com/office/drawing/2014/main" id="{DFB88CCF-31C8-0AB4-260B-1CA0AF5DD3E6}"/>
              </a:ext>
            </a:extLst>
          </p:cNvPr>
          <p:cNvSpPr txBox="1"/>
          <p:nvPr/>
        </p:nvSpPr>
        <p:spPr>
          <a:xfrm>
            <a:off x="1640302" y="4448298"/>
            <a:ext cx="7462022"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主题特征，</a:t>
            </a:r>
            <a:r>
              <a:rPr lang="zh-CN" altLang="en-US" dirty="0">
                <a:latin typeface="微软雅黑" panose="020B0503020204020204" pitchFamily="34" charset="-122"/>
                <a:ea typeface="微软雅黑" panose="020B0503020204020204" pitchFamily="34" charset="-122"/>
              </a:rPr>
              <a:t>无监督</a:t>
            </a:r>
            <a:r>
              <a:rPr lang="en-US" altLang="zh-CN" dirty="0">
                <a:latin typeface="微软雅黑" panose="020B0503020204020204" pitchFamily="34" charset="-122"/>
                <a:ea typeface="微软雅黑" panose="020B0503020204020204" pitchFamily="34" charset="-122"/>
              </a:rPr>
              <a:t>LDA</a:t>
            </a:r>
            <a:r>
              <a:rPr lang="zh-CN" altLang="en-US" dirty="0">
                <a:latin typeface="微软雅黑" panose="020B0503020204020204" pitchFamily="34" charset="-122"/>
                <a:ea typeface="微软雅黑" panose="020B0503020204020204" pitchFamily="34" charset="-122"/>
              </a:rPr>
              <a:t>模型，困惑度，提取</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维主题特征。</a:t>
            </a:r>
            <a:endParaRPr lang="zh-CN" altLang="en-US" dirty="0"/>
          </a:p>
        </p:txBody>
      </p:sp>
      <p:sp>
        <p:nvSpPr>
          <p:cNvPr id="29" name="文本框 28">
            <a:extLst>
              <a:ext uri="{FF2B5EF4-FFF2-40B4-BE49-F238E27FC236}">
                <a16:creationId xmlns:a16="http://schemas.microsoft.com/office/drawing/2014/main" id="{CCCFF9CA-5398-BB26-FBA1-0061B1F3C5AE}"/>
              </a:ext>
            </a:extLst>
          </p:cNvPr>
          <p:cNvSpPr txBox="1"/>
          <p:nvPr/>
        </p:nvSpPr>
        <p:spPr>
          <a:xfrm>
            <a:off x="1640302" y="5093284"/>
            <a:ext cx="9574650" cy="417358"/>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领域特异性特征，</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）抗抑郁药；（</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）抑郁症状。</a:t>
            </a:r>
            <a:endParaRPr lang="zh-CN" altLang="en-US" dirty="0"/>
          </a:p>
        </p:txBody>
      </p:sp>
    </p:spTree>
    <p:custDataLst>
      <p:tags r:id="rId1"/>
    </p:custDataLst>
    <p:extLst>
      <p:ext uri="{BB962C8B-B14F-4D97-AF65-F5344CB8AC3E}">
        <p14:creationId xmlns:p14="http://schemas.microsoft.com/office/powerpoint/2010/main" val="152194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8749776"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Multimodal Depressive Dictionary Learning</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18" name="图形">
            <a:extLst>
              <a:ext uri="{FF2B5EF4-FFF2-40B4-BE49-F238E27FC236}">
                <a16:creationId xmlns:a16="http://schemas.microsoft.com/office/drawing/2014/main" id="{69980925-1E1C-40AB-4258-E8B401AB14A2}"/>
              </a:ext>
            </a:extLst>
          </p:cNvPr>
          <p:cNvSpPr/>
          <p:nvPr/>
        </p:nvSpPr>
        <p:spPr>
          <a:xfrm>
            <a:off x="870214" y="1194890"/>
            <a:ext cx="4628713" cy="39675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单模态字典学习</a:t>
            </a:r>
            <a:endParaRPr lang="en-US" dirty="0">
              <a:cs typeface="字魂58号-创中黑" panose="00000500000000000000" charset="-122"/>
            </a:endParaRPr>
          </a:p>
        </p:txBody>
      </p:sp>
      <p:sp>
        <p:nvSpPr>
          <p:cNvPr id="27" name="图形">
            <a:extLst>
              <a:ext uri="{FF2B5EF4-FFF2-40B4-BE49-F238E27FC236}">
                <a16:creationId xmlns:a16="http://schemas.microsoft.com/office/drawing/2014/main" id="{265A4357-E999-8099-A25C-B94582453BAD}"/>
              </a:ext>
            </a:extLst>
          </p:cNvPr>
          <p:cNvSpPr/>
          <p:nvPr/>
        </p:nvSpPr>
        <p:spPr>
          <a:xfrm>
            <a:off x="6358198" y="1194890"/>
            <a:ext cx="4963588" cy="396750"/>
          </a:xfrm>
          <a:prstGeom prst="notchedRightArrow">
            <a:avLst>
              <a:gd name="adj1" fmla="val 10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多模态联合稀疏表示</a:t>
            </a:r>
            <a:endParaRPr lang="en-US" dirty="0">
              <a:cs typeface="字魂58号-创中黑" panose="00000500000000000000" charset="-122"/>
            </a:endParaRPr>
          </a:p>
        </p:txBody>
      </p:sp>
      <p:pic>
        <p:nvPicPr>
          <p:cNvPr id="29" name="图片 28">
            <a:extLst>
              <a:ext uri="{FF2B5EF4-FFF2-40B4-BE49-F238E27FC236}">
                <a16:creationId xmlns:a16="http://schemas.microsoft.com/office/drawing/2014/main" id="{7442C985-1089-DE7D-FD6A-D5B08A375F07}"/>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6752588" y="2937838"/>
            <a:ext cx="3973710" cy="1067349"/>
          </a:xfrm>
          <a:prstGeom prst="rect">
            <a:avLst/>
          </a:prstGeom>
        </p:spPr>
      </p:pic>
      <p:sp>
        <p:nvSpPr>
          <p:cNvPr id="31" name="图形">
            <a:extLst>
              <a:ext uri="{FF2B5EF4-FFF2-40B4-BE49-F238E27FC236}">
                <a16:creationId xmlns:a16="http://schemas.microsoft.com/office/drawing/2014/main" id="{94FFBDA6-C408-95C0-2749-81ABB5BF6E3B}"/>
              </a:ext>
            </a:extLst>
          </p:cNvPr>
          <p:cNvSpPr/>
          <p:nvPr/>
        </p:nvSpPr>
        <p:spPr>
          <a:xfrm>
            <a:off x="906019" y="4300116"/>
            <a:ext cx="4628713" cy="378434"/>
          </a:xfrm>
          <a:prstGeom prst="notched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抑郁分类</a:t>
            </a:r>
            <a:endParaRPr lang="en-US" dirty="0">
              <a:cs typeface="字魂58号-创中黑" panose="00000500000000000000" charset="-122"/>
            </a:endParaRPr>
          </a:p>
        </p:txBody>
      </p:sp>
      <p:pic>
        <p:nvPicPr>
          <p:cNvPr id="35" name="图片 34">
            <a:extLst>
              <a:ext uri="{FF2B5EF4-FFF2-40B4-BE49-F238E27FC236}">
                <a16:creationId xmlns:a16="http://schemas.microsoft.com/office/drawing/2014/main" id="{D0BC696D-8798-DD0F-9AC9-5057EC7B8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629" y="5799502"/>
            <a:ext cx="4645151" cy="390348"/>
          </a:xfrm>
          <a:prstGeom prst="rect">
            <a:avLst/>
          </a:prstGeom>
        </p:spPr>
      </p:pic>
      <p:pic>
        <p:nvPicPr>
          <p:cNvPr id="37" name="图片 36">
            <a:extLst>
              <a:ext uri="{FF2B5EF4-FFF2-40B4-BE49-F238E27FC236}">
                <a16:creationId xmlns:a16="http://schemas.microsoft.com/office/drawing/2014/main" id="{4DC6F23A-4F54-EAA0-BAC3-5CDC5FCD30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214" y="4779379"/>
            <a:ext cx="4738545" cy="687134"/>
          </a:xfrm>
          <a:prstGeom prst="rect">
            <a:avLst/>
          </a:prstGeom>
        </p:spPr>
      </p:pic>
      <p:sp>
        <p:nvSpPr>
          <p:cNvPr id="38" name="图形">
            <a:extLst>
              <a:ext uri="{FF2B5EF4-FFF2-40B4-BE49-F238E27FC236}">
                <a16:creationId xmlns:a16="http://schemas.microsoft.com/office/drawing/2014/main" id="{6E3A3EBD-E421-C20B-F881-F18AD64ED55B}"/>
              </a:ext>
            </a:extLst>
          </p:cNvPr>
          <p:cNvSpPr/>
          <p:nvPr/>
        </p:nvSpPr>
        <p:spPr>
          <a:xfrm>
            <a:off x="6459695" y="4134592"/>
            <a:ext cx="4848676" cy="1886075"/>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39" name="图形">
            <a:extLst>
              <a:ext uri="{FF2B5EF4-FFF2-40B4-BE49-F238E27FC236}">
                <a16:creationId xmlns:a16="http://schemas.microsoft.com/office/drawing/2014/main" id="{C2A6B347-D57D-ED19-D0D6-4DB2F083FB3F}"/>
              </a:ext>
            </a:extLst>
          </p:cNvPr>
          <p:cNvSpPr/>
          <p:nvPr/>
        </p:nvSpPr>
        <p:spPr>
          <a:xfrm rot="10800000" flipV="1">
            <a:off x="6459694" y="4134592"/>
            <a:ext cx="4848676" cy="2244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40" name="文本框 39">
            <a:extLst>
              <a:ext uri="{FF2B5EF4-FFF2-40B4-BE49-F238E27FC236}">
                <a16:creationId xmlns:a16="http://schemas.microsoft.com/office/drawing/2014/main" id="{0C9D4F5B-15C9-0F25-0E0B-3155A269210C}"/>
              </a:ext>
            </a:extLst>
          </p:cNvPr>
          <p:cNvSpPr txBox="1"/>
          <p:nvPr/>
        </p:nvSpPr>
        <p:spPr>
          <a:xfrm>
            <a:off x="6679866" y="4346532"/>
            <a:ext cx="4613639" cy="1661609"/>
          </a:xfrm>
          <a:prstGeom prst="rect">
            <a:avLst/>
          </a:prstGeom>
          <a:noFill/>
        </p:spPr>
        <p:txBody>
          <a:bodyPr wrap="square" rtlCol="0">
            <a:spAutoFit/>
          </a:bodyPr>
          <a:lstStyle/>
          <a:p>
            <a:pPr>
              <a:lnSpc>
                <a:spcPct val="130000"/>
              </a:lnSpc>
            </a:pPr>
            <a:r>
              <a:rPr lang="en-US" altLang="zh-CN" sz="1600" dirty="0"/>
              <a:t>1.</a:t>
            </a:r>
            <a:r>
              <a:rPr lang="zh-CN" altLang="en-US" sz="1600" dirty="0"/>
              <a:t>通过字典学习来学习用户的潜在稀疏表示；</a:t>
            </a:r>
            <a:endParaRPr lang="en-US" altLang="zh-CN" sz="1600" dirty="0"/>
          </a:p>
          <a:p>
            <a:pPr>
              <a:lnSpc>
                <a:spcPct val="130000"/>
              </a:lnSpc>
            </a:pPr>
            <a:r>
              <a:rPr lang="en-US" altLang="zh-CN" sz="1600" dirty="0"/>
              <a:t>2.</a:t>
            </a:r>
            <a:r>
              <a:rPr lang="zh-CN" altLang="en-US" sz="1600" dirty="0"/>
              <a:t>对跨模态相关性进行联合建模，以捕获公共模式并学习联合稀疏表示；</a:t>
            </a:r>
            <a:endParaRPr lang="en-US" altLang="zh-CN" sz="1600" dirty="0"/>
          </a:p>
          <a:p>
            <a:pPr>
              <a:lnSpc>
                <a:spcPct val="130000"/>
              </a:lnSpc>
            </a:pPr>
            <a:r>
              <a:rPr lang="en-US" altLang="zh-CN" sz="1600" dirty="0"/>
              <a:t>3.</a:t>
            </a:r>
            <a:r>
              <a:rPr lang="zh-CN" altLang="en-US" sz="1600" dirty="0"/>
              <a:t>利用学习到的特征训练分类器，对抑郁用户进行检测。</a:t>
            </a:r>
          </a:p>
        </p:txBody>
      </p:sp>
      <p:grpSp>
        <p:nvGrpSpPr>
          <p:cNvPr id="58" name="组合 57">
            <a:extLst>
              <a:ext uri="{FF2B5EF4-FFF2-40B4-BE49-F238E27FC236}">
                <a16:creationId xmlns:a16="http://schemas.microsoft.com/office/drawing/2014/main" id="{C07E6ADE-A4B3-FB40-B704-0A1C5140E2E9}"/>
              </a:ext>
            </a:extLst>
          </p:cNvPr>
          <p:cNvGrpSpPr/>
          <p:nvPr/>
        </p:nvGrpSpPr>
        <p:grpSpPr>
          <a:xfrm>
            <a:off x="1157493" y="1705370"/>
            <a:ext cx="2255715" cy="198137"/>
            <a:chOff x="1157493" y="1737999"/>
            <a:chExt cx="2255715" cy="198137"/>
          </a:xfrm>
        </p:grpSpPr>
        <p:pic>
          <p:nvPicPr>
            <p:cNvPr id="45" name="图片 44">
              <a:extLst>
                <a:ext uri="{FF2B5EF4-FFF2-40B4-BE49-F238E27FC236}">
                  <a16:creationId xmlns:a16="http://schemas.microsoft.com/office/drawing/2014/main" id="{7FD21AB9-6530-CADE-1EEC-2445AF255FD9}"/>
                </a:ext>
              </a:extLst>
            </p:cNvPr>
            <p:cNvPicPr>
              <a:picLocks noChangeAspect="1"/>
            </p:cNvPicPr>
            <p:nvPr/>
          </p:nvPicPr>
          <p:blipFill rotWithShape="1">
            <a:blip r:embed="rId7">
              <a:extLst>
                <a:ext uri="{28A0092B-C50C-407E-A947-70E740481C1C}">
                  <a14:useLocalDpi xmlns:a14="http://schemas.microsoft.com/office/drawing/2010/main" val="0"/>
                </a:ext>
              </a:extLst>
            </a:blip>
            <a:srcRect t="7453"/>
            <a:stretch/>
          </p:blipFill>
          <p:spPr>
            <a:xfrm>
              <a:off x="1157493" y="1737999"/>
              <a:ext cx="1699407" cy="176316"/>
            </a:xfrm>
            <a:prstGeom prst="rect">
              <a:avLst/>
            </a:prstGeom>
          </p:spPr>
        </p:pic>
        <p:pic>
          <p:nvPicPr>
            <p:cNvPr id="51" name="图片 50">
              <a:extLst>
                <a:ext uri="{FF2B5EF4-FFF2-40B4-BE49-F238E27FC236}">
                  <a16:creationId xmlns:a16="http://schemas.microsoft.com/office/drawing/2014/main" id="{9E5D31BD-9092-3CD0-EA32-98EFCA15FDBA}"/>
                </a:ext>
              </a:extLst>
            </p:cNvPr>
            <p:cNvPicPr>
              <a:picLocks noChangeAspect="1"/>
            </p:cNvPicPr>
            <p:nvPr/>
          </p:nvPicPr>
          <p:blipFill rotWithShape="1">
            <a:blip r:embed="rId8">
              <a:extLst>
                <a:ext uri="{28A0092B-C50C-407E-A947-70E740481C1C}">
                  <a14:useLocalDpi xmlns:a14="http://schemas.microsoft.com/office/drawing/2010/main" val="0"/>
                </a:ext>
              </a:extLst>
            </a:blip>
            <a:srcRect t="7142"/>
            <a:stretch/>
          </p:blipFill>
          <p:spPr>
            <a:xfrm>
              <a:off x="2856900" y="1737999"/>
              <a:ext cx="556308" cy="198137"/>
            </a:xfrm>
            <a:prstGeom prst="rect">
              <a:avLst/>
            </a:prstGeom>
          </p:spPr>
        </p:pic>
      </p:grpSp>
      <p:pic>
        <p:nvPicPr>
          <p:cNvPr id="53" name="图片 52">
            <a:extLst>
              <a:ext uri="{FF2B5EF4-FFF2-40B4-BE49-F238E27FC236}">
                <a16:creationId xmlns:a16="http://schemas.microsoft.com/office/drawing/2014/main" id="{8C79A472-050E-573D-A663-82B7CA2241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84165" y="1919982"/>
            <a:ext cx="1950889" cy="198137"/>
          </a:xfrm>
          <a:prstGeom prst="rect">
            <a:avLst/>
          </a:prstGeom>
        </p:spPr>
      </p:pic>
      <p:pic>
        <p:nvPicPr>
          <p:cNvPr id="57" name="图片 56">
            <a:extLst>
              <a:ext uri="{FF2B5EF4-FFF2-40B4-BE49-F238E27FC236}">
                <a16:creationId xmlns:a16="http://schemas.microsoft.com/office/drawing/2014/main" id="{22EB3DDB-A82F-0426-3D82-E686966821A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68921" y="2121515"/>
            <a:ext cx="2088061" cy="205758"/>
          </a:xfrm>
          <a:prstGeom prst="rect">
            <a:avLst/>
          </a:prstGeom>
        </p:spPr>
      </p:pic>
      <p:sp>
        <p:nvSpPr>
          <p:cNvPr id="61" name="文本框 60">
            <a:extLst>
              <a:ext uri="{FF2B5EF4-FFF2-40B4-BE49-F238E27FC236}">
                <a16:creationId xmlns:a16="http://schemas.microsoft.com/office/drawing/2014/main" id="{F5A21209-6A87-92A8-A0CA-0F57620DDB78}"/>
              </a:ext>
            </a:extLst>
          </p:cNvPr>
          <p:cNvSpPr txBox="1"/>
          <p:nvPr/>
        </p:nvSpPr>
        <p:spPr>
          <a:xfrm>
            <a:off x="3503251" y="1661445"/>
            <a:ext cx="1082040" cy="261610"/>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原始特征表示</a:t>
            </a:r>
          </a:p>
        </p:txBody>
      </p:sp>
      <p:sp>
        <p:nvSpPr>
          <p:cNvPr id="62" name="文本框 61">
            <a:extLst>
              <a:ext uri="{FF2B5EF4-FFF2-40B4-BE49-F238E27FC236}">
                <a16:creationId xmlns:a16="http://schemas.microsoft.com/office/drawing/2014/main" id="{0322B257-5840-6212-4978-64FDF0862F52}"/>
              </a:ext>
            </a:extLst>
          </p:cNvPr>
          <p:cNvSpPr txBox="1"/>
          <p:nvPr/>
        </p:nvSpPr>
        <p:spPr>
          <a:xfrm>
            <a:off x="3503251" y="1867612"/>
            <a:ext cx="1304538"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潜在特征模式</a:t>
            </a:r>
          </a:p>
        </p:txBody>
      </p:sp>
      <p:sp>
        <p:nvSpPr>
          <p:cNvPr id="63" name="文本框 62">
            <a:extLst>
              <a:ext uri="{FF2B5EF4-FFF2-40B4-BE49-F238E27FC236}">
                <a16:creationId xmlns:a16="http://schemas.microsoft.com/office/drawing/2014/main" id="{1AE2AD05-9874-1F95-74A5-94FDA1653DD4}"/>
              </a:ext>
            </a:extLst>
          </p:cNvPr>
          <p:cNvSpPr txBox="1"/>
          <p:nvPr/>
        </p:nvSpPr>
        <p:spPr>
          <a:xfrm>
            <a:off x="3503251" y="2074710"/>
            <a:ext cx="1082040" cy="261610"/>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潜在稀疏表示</a:t>
            </a:r>
          </a:p>
        </p:txBody>
      </p:sp>
      <p:pic>
        <p:nvPicPr>
          <p:cNvPr id="65" name="图片 64">
            <a:extLst>
              <a:ext uri="{FF2B5EF4-FFF2-40B4-BE49-F238E27FC236}">
                <a16:creationId xmlns:a16="http://schemas.microsoft.com/office/drawing/2014/main" id="{03148ED4-AF1C-786A-BD36-5A225A5EDE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52588" y="1668814"/>
            <a:ext cx="1036410" cy="236240"/>
          </a:xfrm>
          <a:prstGeom prst="rect">
            <a:avLst/>
          </a:prstGeom>
        </p:spPr>
      </p:pic>
      <p:sp>
        <p:nvSpPr>
          <p:cNvPr id="66" name="文本框 65">
            <a:extLst>
              <a:ext uri="{FF2B5EF4-FFF2-40B4-BE49-F238E27FC236}">
                <a16:creationId xmlns:a16="http://schemas.microsoft.com/office/drawing/2014/main" id="{8FD55F3D-1BC6-DE25-F865-4F30153E47B0}"/>
              </a:ext>
            </a:extLst>
          </p:cNvPr>
          <p:cNvSpPr txBox="1"/>
          <p:nvPr/>
        </p:nvSpPr>
        <p:spPr>
          <a:xfrm>
            <a:off x="7865392" y="1655232"/>
            <a:ext cx="2939416" cy="253916"/>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共</a:t>
            </a:r>
            <a:r>
              <a:rPr lang="en-US" altLang="zh-CN" sz="1050" dirty="0">
                <a:latin typeface="微软雅黑" panose="020B0503020204020204" pitchFamily="34" charset="-122"/>
                <a:ea typeface="微软雅黑" panose="020B0503020204020204" pitchFamily="34" charset="-122"/>
              </a:rPr>
              <a:t>S</a:t>
            </a:r>
            <a:r>
              <a:rPr lang="zh-CN" altLang="en-US" sz="1050" dirty="0">
                <a:latin typeface="微软雅黑" panose="020B0503020204020204" pitchFamily="34" charset="-122"/>
                <a:ea typeface="微软雅黑" panose="020B0503020204020204" pitchFamily="34" charset="-122"/>
              </a:rPr>
              <a:t>个模态，</a:t>
            </a:r>
            <a:r>
              <a:rPr lang="en-US" altLang="zh-CN" sz="1050" dirty="0">
                <a:latin typeface="微软雅黑" panose="020B0503020204020204" pitchFamily="34" charset="-122"/>
                <a:ea typeface="微软雅黑" panose="020B0503020204020204" pitchFamily="34" charset="-122"/>
              </a:rPr>
              <a:t>Ds</a:t>
            </a:r>
            <a:r>
              <a:rPr lang="zh-CN" altLang="en-US" sz="1050" dirty="0">
                <a:latin typeface="微软雅黑" panose="020B0503020204020204" pitchFamily="34" charset="-122"/>
                <a:ea typeface="微软雅黑" panose="020B0503020204020204" pitchFamily="34" charset="-122"/>
              </a:rPr>
              <a:t>表示第</a:t>
            </a:r>
            <a:r>
              <a:rPr lang="en-US" altLang="zh-CN" sz="1050" dirty="0">
                <a:latin typeface="微软雅黑" panose="020B0503020204020204" pitchFamily="34" charset="-122"/>
                <a:ea typeface="微软雅黑" panose="020B0503020204020204" pitchFamily="34" charset="-122"/>
              </a:rPr>
              <a:t>s</a:t>
            </a:r>
            <a:r>
              <a:rPr lang="zh-CN" altLang="en-US" sz="1050" dirty="0">
                <a:latin typeface="微软雅黑" panose="020B0503020204020204" pitchFamily="34" charset="-122"/>
                <a:ea typeface="微软雅黑" panose="020B0503020204020204" pitchFamily="34" charset="-122"/>
              </a:rPr>
              <a:t>个模态的对应字典</a:t>
            </a:r>
          </a:p>
        </p:txBody>
      </p:sp>
      <p:grpSp>
        <p:nvGrpSpPr>
          <p:cNvPr id="71" name="组合 70">
            <a:extLst>
              <a:ext uri="{FF2B5EF4-FFF2-40B4-BE49-F238E27FC236}">
                <a16:creationId xmlns:a16="http://schemas.microsoft.com/office/drawing/2014/main" id="{4A8799D4-C8C9-7FE4-3DA4-AD675835F798}"/>
              </a:ext>
            </a:extLst>
          </p:cNvPr>
          <p:cNvGrpSpPr/>
          <p:nvPr/>
        </p:nvGrpSpPr>
        <p:grpSpPr>
          <a:xfrm>
            <a:off x="6762748" y="1956409"/>
            <a:ext cx="2202501" cy="215497"/>
            <a:chOff x="6762748" y="1956409"/>
            <a:chExt cx="2202501" cy="215497"/>
          </a:xfrm>
        </p:grpSpPr>
        <p:pic>
          <p:nvPicPr>
            <p:cNvPr id="68" name="图片 67">
              <a:extLst>
                <a:ext uri="{FF2B5EF4-FFF2-40B4-BE49-F238E27FC236}">
                  <a16:creationId xmlns:a16="http://schemas.microsoft.com/office/drawing/2014/main" id="{1C310AF5-3775-F06D-B6BC-C34EAFA546B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62748" y="1958528"/>
              <a:ext cx="1707028" cy="213378"/>
            </a:xfrm>
            <a:prstGeom prst="rect">
              <a:avLst/>
            </a:prstGeom>
          </p:spPr>
        </p:pic>
        <p:pic>
          <p:nvPicPr>
            <p:cNvPr id="70" name="图片 69">
              <a:extLst>
                <a:ext uri="{FF2B5EF4-FFF2-40B4-BE49-F238E27FC236}">
                  <a16:creationId xmlns:a16="http://schemas.microsoft.com/office/drawing/2014/main" id="{98D2DE1A-DBD7-8FCA-68BB-C37C641DDCA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69776" y="1956409"/>
              <a:ext cx="495473" cy="211185"/>
            </a:xfrm>
            <a:prstGeom prst="rect">
              <a:avLst/>
            </a:prstGeom>
          </p:spPr>
        </p:pic>
      </p:grpSp>
      <p:sp>
        <p:nvSpPr>
          <p:cNvPr id="72" name="文本框 71">
            <a:extLst>
              <a:ext uri="{FF2B5EF4-FFF2-40B4-BE49-F238E27FC236}">
                <a16:creationId xmlns:a16="http://schemas.microsoft.com/office/drawing/2014/main" id="{6D095673-7D7E-660D-61DB-13A7AE2D3535}"/>
              </a:ext>
            </a:extLst>
          </p:cNvPr>
          <p:cNvSpPr txBox="1"/>
          <p:nvPr/>
        </p:nvSpPr>
        <p:spPr>
          <a:xfrm>
            <a:off x="8986685" y="1926569"/>
            <a:ext cx="2021150" cy="253916"/>
          </a:xfrm>
          <a:prstGeom prst="rect">
            <a:avLst/>
          </a:prstGeom>
          <a:noFill/>
        </p:spPr>
        <p:txBody>
          <a:bodyPr wrap="square" rtlCol="0">
            <a:spAutoFit/>
          </a:bodyPr>
          <a:lstStyle/>
          <a:p>
            <a:r>
              <a:rPr lang="en-US" altLang="zh-CN" sz="1050" dirty="0">
                <a:latin typeface="微软雅黑" panose="020B0503020204020204" pitchFamily="34" charset="-122"/>
                <a:ea typeface="微软雅黑" panose="020B0503020204020204" pitchFamily="34" charset="-122"/>
              </a:rPr>
              <a:t>An</a:t>
            </a:r>
            <a:r>
              <a:rPr lang="zh-CN" altLang="en-US" sz="1050" dirty="0">
                <a:latin typeface="微软雅黑" panose="020B0503020204020204" pitchFamily="34" charset="-122"/>
                <a:ea typeface="微软雅黑" panose="020B0503020204020204" pitchFamily="34" charset="-122"/>
              </a:rPr>
              <a:t>为第</a:t>
            </a:r>
            <a:r>
              <a:rPr lang="en-US" altLang="zh-CN" sz="1050" dirty="0">
                <a:latin typeface="微软雅黑" panose="020B0503020204020204" pitchFamily="34" charset="-122"/>
                <a:ea typeface="微软雅黑" panose="020B0503020204020204" pitchFamily="34" charset="-122"/>
              </a:rPr>
              <a:t>n</a:t>
            </a:r>
            <a:r>
              <a:rPr lang="zh-CN" altLang="en-US" sz="1050" dirty="0">
                <a:latin typeface="微软雅黑" panose="020B0503020204020204" pitchFamily="34" charset="-122"/>
                <a:ea typeface="微软雅黑" panose="020B0503020204020204" pitchFamily="34" charset="-122"/>
              </a:rPr>
              <a:t>个样本</a:t>
            </a:r>
            <a:r>
              <a:rPr lang="en-US" altLang="zh-CN" sz="1050" dirty="0" err="1">
                <a:latin typeface="微软雅黑" panose="020B0503020204020204" pitchFamily="34" charset="-122"/>
                <a:ea typeface="微软雅黑" panose="020B0503020204020204" pitchFamily="34" charset="-122"/>
              </a:rPr>
              <a:t>vn</a:t>
            </a:r>
            <a:r>
              <a:rPr lang="zh-CN" altLang="en-US" sz="1050" dirty="0">
                <a:latin typeface="微软雅黑" panose="020B0503020204020204" pitchFamily="34" charset="-122"/>
                <a:ea typeface="微软雅黑" panose="020B0503020204020204" pitchFamily="34" charset="-122"/>
              </a:rPr>
              <a:t>的稀疏表示</a:t>
            </a:r>
          </a:p>
        </p:txBody>
      </p:sp>
      <p:pic>
        <p:nvPicPr>
          <p:cNvPr id="74" name="图片 73">
            <a:extLst>
              <a:ext uri="{FF2B5EF4-FFF2-40B4-BE49-F238E27FC236}">
                <a16:creationId xmlns:a16="http://schemas.microsoft.com/office/drawing/2014/main" id="{FD862867-1039-4480-9383-423FC25AE80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68920" y="2336127"/>
            <a:ext cx="3511677" cy="1888473"/>
          </a:xfrm>
          <a:prstGeom prst="rect">
            <a:avLst/>
          </a:prstGeom>
        </p:spPr>
      </p:pic>
      <p:pic>
        <p:nvPicPr>
          <p:cNvPr id="78" name="图片 77">
            <a:extLst>
              <a:ext uri="{FF2B5EF4-FFF2-40B4-BE49-F238E27FC236}">
                <a16:creationId xmlns:a16="http://schemas.microsoft.com/office/drawing/2014/main" id="{5FC975BC-CA2B-8270-4BE4-09E8B5FCE6B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52588" y="2213464"/>
            <a:ext cx="3973710" cy="724374"/>
          </a:xfrm>
          <a:prstGeom prst="rect">
            <a:avLst/>
          </a:prstGeom>
        </p:spPr>
      </p:pic>
      <p:pic>
        <p:nvPicPr>
          <p:cNvPr id="80" name="图片 79">
            <a:extLst>
              <a:ext uri="{FF2B5EF4-FFF2-40B4-BE49-F238E27FC236}">
                <a16:creationId xmlns:a16="http://schemas.microsoft.com/office/drawing/2014/main" id="{D9F6F85D-6BEA-3F57-FA63-3A5F7B9F13A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08334" y="5475190"/>
            <a:ext cx="2202371" cy="266723"/>
          </a:xfrm>
          <a:prstGeom prst="rect">
            <a:avLst/>
          </a:prstGeom>
        </p:spPr>
      </p:pic>
      <p:sp>
        <p:nvSpPr>
          <p:cNvPr id="81" name="文本框 80">
            <a:extLst>
              <a:ext uri="{FF2B5EF4-FFF2-40B4-BE49-F238E27FC236}">
                <a16:creationId xmlns:a16="http://schemas.microsoft.com/office/drawing/2014/main" id="{E8FD10FA-5EF3-895D-0CFD-5866D7F701E7}"/>
              </a:ext>
            </a:extLst>
          </p:cNvPr>
          <p:cNvSpPr txBox="1"/>
          <p:nvPr/>
        </p:nvSpPr>
        <p:spPr>
          <a:xfrm>
            <a:off x="3732938" y="5490830"/>
            <a:ext cx="1082040" cy="261610"/>
          </a:xfrm>
          <a:prstGeom prst="rect">
            <a:avLst/>
          </a:prstGeom>
          <a:noFill/>
        </p:spPr>
        <p:txBody>
          <a:bodyPr wrap="square" rtlCol="0">
            <a:spAutoFit/>
          </a:bodyPr>
          <a:lstStyle/>
          <a:p>
            <a:r>
              <a:rPr lang="zh-CN" altLang="en-US" sz="1050" dirty="0">
                <a:latin typeface="微软雅黑" panose="020B0503020204020204" pitchFamily="34" charset="-122"/>
                <a:ea typeface="微软雅黑" panose="020B0503020204020204" pitchFamily="34" charset="-122"/>
              </a:rPr>
              <a:t>系数矩阵</a:t>
            </a:r>
          </a:p>
        </p:txBody>
      </p:sp>
    </p:spTree>
    <p:custDataLst>
      <p:tags r:id="rId1"/>
    </p:custDataLst>
    <p:extLst>
      <p:ext uri="{BB962C8B-B14F-4D97-AF65-F5344CB8AC3E}">
        <p14:creationId xmlns:p14="http://schemas.microsoft.com/office/powerpoint/2010/main" val="394234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6 Experiments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2" name="图形">
            <a:extLst>
              <a:ext uri="{FF2B5EF4-FFF2-40B4-BE49-F238E27FC236}">
                <a16:creationId xmlns:a16="http://schemas.microsoft.com/office/drawing/2014/main" id="{3BB3AD5A-3EC2-4B0C-5F62-5940C36DAE30}"/>
              </a:ext>
            </a:extLst>
          </p:cNvPr>
          <p:cNvSpPr/>
          <p:nvPr/>
        </p:nvSpPr>
        <p:spPr>
          <a:xfrm>
            <a:off x="1162445" y="1308012"/>
            <a:ext cx="4628713" cy="39675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抑郁数据集</a:t>
            </a:r>
            <a:r>
              <a:rPr lang="en-US" altLang="zh-CN" dirty="0">
                <a:cs typeface="字魂58号-创中黑" panose="00000500000000000000" charset="-122"/>
              </a:rPr>
              <a:t>D1</a:t>
            </a:r>
            <a:endParaRPr lang="en-US" dirty="0">
              <a:cs typeface="字魂58号-创中黑" panose="00000500000000000000" charset="-122"/>
            </a:endParaRPr>
          </a:p>
        </p:txBody>
      </p:sp>
      <p:sp>
        <p:nvSpPr>
          <p:cNvPr id="5" name="图形">
            <a:extLst>
              <a:ext uri="{FF2B5EF4-FFF2-40B4-BE49-F238E27FC236}">
                <a16:creationId xmlns:a16="http://schemas.microsoft.com/office/drawing/2014/main" id="{30E6D631-195B-1177-7DEE-CA06386A765D}"/>
              </a:ext>
            </a:extLst>
          </p:cNvPr>
          <p:cNvSpPr/>
          <p:nvPr/>
        </p:nvSpPr>
        <p:spPr>
          <a:xfrm>
            <a:off x="1162443" y="2034796"/>
            <a:ext cx="4628713" cy="39675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非抑郁数据集</a:t>
            </a:r>
            <a:r>
              <a:rPr lang="en-US" altLang="zh-CN" dirty="0">
                <a:cs typeface="字魂58号-创中黑" panose="00000500000000000000" charset="-122"/>
              </a:rPr>
              <a:t>D2</a:t>
            </a:r>
            <a:endParaRPr lang="en-US" dirty="0">
              <a:cs typeface="字魂58号-创中黑" panose="00000500000000000000" charset="-122"/>
            </a:endParaRPr>
          </a:p>
        </p:txBody>
      </p:sp>
      <p:sp>
        <p:nvSpPr>
          <p:cNvPr id="6" name="图形">
            <a:extLst>
              <a:ext uri="{FF2B5EF4-FFF2-40B4-BE49-F238E27FC236}">
                <a16:creationId xmlns:a16="http://schemas.microsoft.com/office/drawing/2014/main" id="{472D925C-5B35-65B4-7971-A7B792D0C9BC}"/>
              </a:ext>
            </a:extLst>
          </p:cNvPr>
          <p:cNvSpPr/>
          <p:nvPr/>
        </p:nvSpPr>
        <p:spPr>
          <a:xfrm rot="10800000" flipV="1">
            <a:off x="6923517" y="1575350"/>
            <a:ext cx="4628713" cy="468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cs typeface="思源黑体 CN Normal" panose="020B0400000000000000" charset="-122"/>
              </a:rPr>
              <a:t>验证</a:t>
            </a:r>
            <a:r>
              <a:rPr lang="en-US" altLang="zh-CN" dirty="0">
                <a:solidFill>
                  <a:schemeClr val="bg1"/>
                </a:solidFill>
                <a:latin typeface="微软雅黑" panose="020B0503020204020204" pitchFamily="34" charset="-122"/>
                <a:ea typeface="微软雅黑" panose="020B0503020204020204" pitchFamily="34" charset="-122"/>
                <a:cs typeface="思源黑体 CN Normal" panose="020B0400000000000000" charset="-122"/>
              </a:rPr>
              <a:t>MDL</a:t>
            </a:r>
            <a:r>
              <a:rPr lang="zh-CN" altLang="en-US" dirty="0">
                <a:solidFill>
                  <a:schemeClr val="bg1"/>
                </a:solidFill>
                <a:latin typeface="微软雅黑" panose="020B0503020204020204" pitchFamily="34" charset="-122"/>
                <a:ea typeface="微软雅黑" panose="020B0503020204020204" pitchFamily="34" charset="-122"/>
                <a:cs typeface="思源黑体 CN Normal" panose="020B0400000000000000" charset="-122"/>
              </a:rPr>
              <a:t>方法的有效性</a:t>
            </a:r>
          </a:p>
        </p:txBody>
      </p:sp>
      <p:sp>
        <p:nvSpPr>
          <p:cNvPr id="7" name="图形">
            <a:extLst>
              <a:ext uri="{FF2B5EF4-FFF2-40B4-BE49-F238E27FC236}">
                <a16:creationId xmlns:a16="http://schemas.microsoft.com/office/drawing/2014/main" id="{C33215CF-2E9A-047B-4540-5CE20B9E0B3C}"/>
              </a:ext>
            </a:extLst>
          </p:cNvPr>
          <p:cNvSpPr/>
          <p:nvPr/>
        </p:nvSpPr>
        <p:spPr>
          <a:xfrm>
            <a:off x="1162442" y="2772085"/>
            <a:ext cx="4628713" cy="39675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dirty="0">
                <a:cs typeface="字魂58号-创中黑" panose="00000500000000000000" charset="-122"/>
              </a:rPr>
              <a:t>抑郁候选数据集</a:t>
            </a:r>
            <a:r>
              <a:rPr lang="en-US" altLang="zh-CN" dirty="0">
                <a:cs typeface="字魂58号-创中黑" panose="00000500000000000000" charset="-122"/>
              </a:rPr>
              <a:t>D3</a:t>
            </a:r>
            <a:endParaRPr lang="en-US" dirty="0">
              <a:cs typeface="字魂58号-创中黑" panose="00000500000000000000" charset="-122"/>
            </a:endParaRPr>
          </a:p>
        </p:txBody>
      </p:sp>
      <p:sp>
        <p:nvSpPr>
          <p:cNvPr id="8" name="图形">
            <a:extLst>
              <a:ext uri="{FF2B5EF4-FFF2-40B4-BE49-F238E27FC236}">
                <a16:creationId xmlns:a16="http://schemas.microsoft.com/office/drawing/2014/main" id="{AA39610D-C910-ADB8-4472-FBC5DE8205D7}"/>
              </a:ext>
            </a:extLst>
          </p:cNvPr>
          <p:cNvSpPr/>
          <p:nvPr/>
        </p:nvSpPr>
        <p:spPr>
          <a:xfrm rot="10800000" flipV="1">
            <a:off x="6923516" y="2457208"/>
            <a:ext cx="4628713" cy="46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anose="020B0503020204020204" pitchFamily="34" charset="-122"/>
                <a:ea typeface="微软雅黑" panose="020B0503020204020204" pitchFamily="34" charset="-122"/>
                <a:cs typeface="思源黑体 CN Normal" panose="020B0400000000000000" charset="-122"/>
              </a:rPr>
              <a:t>分析抑郁症在线行为</a:t>
            </a:r>
          </a:p>
        </p:txBody>
      </p:sp>
      <p:cxnSp>
        <p:nvCxnSpPr>
          <p:cNvPr id="10" name="直接箭头连接符 9">
            <a:extLst>
              <a:ext uri="{FF2B5EF4-FFF2-40B4-BE49-F238E27FC236}">
                <a16:creationId xmlns:a16="http://schemas.microsoft.com/office/drawing/2014/main" id="{7E4935EA-7B6F-92EA-9611-465B593145A2}"/>
              </a:ext>
            </a:extLst>
          </p:cNvPr>
          <p:cNvCxnSpPr>
            <a:cxnSpLocks/>
            <a:stCxn id="2" idx="3"/>
            <a:endCxn id="6" idx="3"/>
          </p:cNvCxnSpPr>
          <p:nvPr/>
        </p:nvCxnSpPr>
        <p:spPr>
          <a:xfrm>
            <a:off x="5791158" y="1506387"/>
            <a:ext cx="1132359" cy="303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66D2C0F7-A84F-7D50-0BDC-A16B022C4094}"/>
              </a:ext>
            </a:extLst>
          </p:cNvPr>
          <p:cNvCxnSpPr>
            <a:cxnSpLocks/>
            <a:stCxn id="5" idx="3"/>
            <a:endCxn id="6" idx="3"/>
          </p:cNvCxnSpPr>
          <p:nvPr/>
        </p:nvCxnSpPr>
        <p:spPr>
          <a:xfrm flipV="1">
            <a:off x="5791156" y="1809457"/>
            <a:ext cx="1132361" cy="4237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98BA044-2C5B-C51C-1FD8-2BF534BF6A87}"/>
              </a:ext>
            </a:extLst>
          </p:cNvPr>
          <p:cNvCxnSpPr>
            <a:cxnSpLocks/>
            <a:stCxn id="5" idx="3"/>
            <a:endCxn id="8" idx="3"/>
          </p:cNvCxnSpPr>
          <p:nvPr/>
        </p:nvCxnSpPr>
        <p:spPr>
          <a:xfrm>
            <a:off x="5791156" y="2233171"/>
            <a:ext cx="1132360" cy="45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1C37C6F-D068-0BF5-CD75-C61CFF53B446}"/>
              </a:ext>
            </a:extLst>
          </p:cNvPr>
          <p:cNvCxnSpPr>
            <a:cxnSpLocks/>
            <a:stCxn id="7" idx="3"/>
            <a:endCxn id="8" idx="3"/>
          </p:cNvCxnSpPr>
          <p:nvPr/>
        </p:nvCxnSpPr>
        <p:spPr>
          <a:xfrm flipV="1">
            <a:off x="5791155" y="2691208"/>
            <a:ext cx="1132361" cy="279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图形">
            <a:extLst>
              <a:ext uri="{FF2B5EF4-FFF2-40B4-BE49-F238E27FC236}">
                <a16:creationId xmlns:a16="http://schemas.microsoft.com/office/drawing/2014/main" id="{59E805BB-505C-2BDE-9EE9-A3FA21885930}"/>
              </a:ext>
            </a:extLst>
          </p:cNvPr>
          <p:cNvCxnSpPr>
            <a:cxnSpLocks/>
          </p:cNvCxnSpPr>
          <p:nvPr/>
        </p:nvCxnSpPr>
        <p:spPr>
          <a:xfrm>
            <a:off x="8224246" y="3609664"/>
            <a:ext cx="0" cy="2411896"/>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9" name="图形">
            <a:extLst>
              <a:ext uri="{FF2B5EF4-FFF2-40B4-BE49-F238E27FC236}">
                <a16:creationId xmlns:a16="http://schemas.microsoft.com/office/drawing/2014/main" id="{51F94334-82A5-4935-58A4-CF8EDE201987}"/>
              </a:ext>
            </a:extLst>
          </p:cNvPr>
          <p:cNvSpPr/>
          <p:nvPr/>
        </p:nvSpPr>
        <p:spPr>
          <a:xfrm>
            <a:off x="669798" y="3696781"/>
            <a:ext cx="7371956" cy="2237662"/>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20" name="图形">
            <a:extLst>
              <a:ext uri="{FF2B5EF4-FFF2-40B4-BE49-F238E27FC236}">
                <a16:creationId xmlns:a16="http://schemas.microsoft.com/office/drawing/2014/main" id="{D643487B-65F4-BB2E-CDCF-CB19C63FF8D9}"/>
              </a:ext>
            </a:extLst>
          </p:cNvPr>
          <p:cNvSpPr/>
          <p:nvPr/>
        </p:nvSpPr>
        <p:spPr>
          <a:xfrm rot="10800000" flipV="1">
            <a:off x="669797" y="3717835"/>
            <a:ext cx="7371956" cy="4531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思源黑体 CN Medium" panose="020B0600000000000000" charset="-122"/>
                <a:ea typeface="思源黑体 CN Medium" panose="020B0600000000000000" charset="-122"/>
                <a:cs typeface="思源黑体 CN Normal" panose="020B0400000000000000" charset="-122"/>
              </a:rPr>
              <a:t>Comparison Methods</a:t>
            </a:r>
            <a:endParaRPr lang="zh-CN" altLang="en-US" dirty="0">
              <a:solidFill>
                <a:schemeClr val="bg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21" name="文本框 20">
            <a:extLst>
              <a:ext uri="{FF2B5EF4-FFF2-40B4-BE49-F238E27FC236}">
                <a16:creationId xmlns:a16="http://schemas.microsoft.com/office/drawing/2014/main" id="{1B82CE25-3442-2DBF-866B-46196B9565B3}"/>
              </a:ext>
            </a:extLst>
          </p:cNvPr>
          <p:cNvSpPr txBox="1"/>
          <p:nvPr/>
        </p:nvSpPr>
        <p:spPr>
          <a:xfrm>
            <a:off x="861953" y="4355578"/>
            <a:ext cx="7040651" cy="1341521"/>
          </a:xfrm>
          <a:prstGeom prst="rect">
            <a:avLst/>
          </a:prstGeom>
          <a:noFill/>
        </p:spPr>
        <p:txBody>
          <a:bodyPr wrap="square" rtlCol="0">
            <a:spAutoFit/>
          </a:bodyPr>
          <a:lstStyle/>
          <a:p>
            <a:pPr>
              <a:lnSpc>
                <a:spcPct val="130000"/>
              </a:lnSpc>
            </a:pPr>
            <a:r>
              <a:rPr lang="zh-CN" altLang="en-US" sz="1600" dirty="0"/>
              <a:t>朴素贝叶斯</a:t>
            </a:r>
            <a:r>
              <a:rPr lang="en-US" altLang="zh-CN" sz="1600" dirty="0"/>
              <a:t>( Naive Bayesian</a:t>
            </a:r>
            <a:r>
              <a:rPr lang="zh-CN" altLang="en-US" sz="1600" dirty="0"/>
              <a:t>，</a:t>
            </a:r>
            <a:r>
              <a:rPr lang="en-US" altLang="zh-CN" sz="1600" dirty="0"/>
              <a:t>NB )</a:t>
            </a:r>
          </a:p>
          <a:p>
            <a:pPr>
              <a:lnSpc>
                <a:spcPct val="130000"/>
              </a:lnSpc>
            </a:pPr>
            <a:r>
              <a:rPr lang="zh-CN" altLang="en-US" sz="1600" dirty="0"/>
              <a:t>多元社会网络学习</a:t>
            </a:r>
            <a:r>
              <a:rPr lang="en-US" altLang="zh-CN" sz="1600" dirty="0"/>
              <a:t>(Multiple Social Networking Learning, MSNL))</a:t>
            </a:r>
          </a:p>
          <a:p>
            <a:pPr>
              <a:lnSpc>
                <a:spcPct val="130000"/>
              </a:lnSpc>
            </a:pPr>
            <a:r>
              <a:rPr lang="zh-CN" altLang="en-US" sz="1600" dirty="0"/>
              <a:t>沃瑟斯坦字典学习</a:t>
            </a:r>
            <a:r>
              <a:rPr lang="en-US" altLang="zh-CN" sz="1600" dirty="0"/>
              <a:t>(Wasserstein Dictionary Learning, WDL)</a:t>
            </a:r>
            <a:endParaRPr lang="zh-CN" altLang="en-US" sz="1600" dirty="0"/>
          </a:p>
          <a:p>
            <a:pPr>
              <a:lnSpc>
                <a:spcPct val="130000"/>
              </a:lnSpc>
            </a:pPr>
            <a:r>
              <a:rPr lang="zh-CN" altLang="en-US" sz="1600" dirty="0"/>
              <a:t>多模态抑郁字典学习</a:t>
            </a:r>
            <a:r>
              <a:rPr lang="en-US" altLang="zh-CN" sz="1600" dirty="0"/>
              <a:t>(Multimodal Depressive Dictionary Learning, MDL)</a:t>
            </a:r>
            <a:endParaRPr lang="zh-CN" altLang="en-US" sz="1600" dirty="0"/>
          </a:p>
        </p:txBody>
      </p:sp>
      <p:sp>
        <p:nvSpPr>
          <p:cNvPr id="24" name="矩形 23">
            <a:extLst>
              <a:ext uri="{FF2B5EF4-FFF2-40B4-BE49-F238E27FC236}">
                <a16:creationId xmlns:a16="http://schemas.microsoft.com/office/drawing/2014/main" id="{815E768F-7EBE-0CC4-C50B-2B0AE1CF7ED8}"/>
              </a:ext>
            </a:extLst>
          </p:cNvPr>
          <p:cNvSpPr/>
          <p:nvPr/>
        </p:nvSpPr>
        <p:spPr>
          <a:xfrm>
            <a:off x="8406739" y="4019299"/>
            <a:ext cx="3288861" cy="1659449"/>
          </a:xfrm>
          <a:prstGeom prst="rect">
            <a:avLst/>
          </a:prstGeom>
          <a:solidFill>
            <a:srgbClr val="AE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Calibri" panose="020F0502020204030204" pitchFamily="34" charset="0"/>
                <a:cs typeface="Calibri" panose="020F0502020204030204" pitchFamily="34" charset="0"/>
              </a:rPr>
              <a:t>Metrics</a:t>
            </a:r>
          </a:p>
          <a:p>
            <a:pPr algn="ctr"/>
            <a:r>
              <a:rPr lang="en-US" altLang="zh-CN" sz="1600" dirty="0">
                <a:latin typeface="Calibri" panose="020F0502020204030204" pitchFamily="34" charset="0"/>
                <a:cs typeface="Calibri" panose="020F0502020204030204" pitchFamily="34" charset="0"/>
              </a:rPr>
              <a:t>Accuracy(Acc.)</a:t>
            </a:r>
          </a:p>
          <a:p>
            <a:pPr algn="ctr"/>
            <a:r>
              <a:rPr lang="en-US" altLang="zh-CN" sz="1600" dirty="0">
                <a:latin typeface="Calibri" panose="020F0502020204030204" pitchFamily="34" charset="0"/>
                <a:cs typeface="Calibri" panose="020F0502020204030204" pitchFamily="34" charset="0"/>
              </a:rPr>
              <a:t>Macro-averaged Recall (Rec.)</a:t>
            </a:r>
          </a:p>
          <a:p>
            <a:pPr algn="ctr"/>
            <a:r>
              <a:rPr lang="en-US" altLang="zh-CN" sz="1600" dirty="0">
                <a:latin typeface="Calibri" panose="020F0502020204030204" pitchFamily="34" charset="0"/>
                <a:cs typeface="Calibri" panose="020F0502020204030204" pitchFamily="34" charset="0"/>
              </a:rPr>
              <a:t>Macro-averaged Precision (Prec.)</a:t>
            </a:r>
          </a:p>
          <a:p>
            <a:pPr algn="ctr"/>
            <a:r>
              <a:rPr lang="en-US" altLang="zh-CN" sz="1600" dirty="0">
                <a:latin typeface="Calibri" panose="020F0502020204030204" pitchFamily="34" charset="0"/>
                <a:cs typeface="Calibri" panose="020F0502020204030204" pitchFamily="34" charset="0"/>
              </a:rPr>
              <a:t>Macro-averaged F1-Measure (F1)</a:t>
            </a:r>
          </a:p>
        </p:txBody>
      </p:sp>
    </p:spTree>
    <p:custDataLst>
      <p:tags r:id="rId1"/>
    </p:custDataLst>
    <p:extLst>
      <p:ext uri="{BB962C8B-B14F-4D97-AF65-F5344CB8AC3E}">
        <p14:creationId xmlns:p14="http://schemas.microsoft.com/office/powerpoint/2010/main" val="289906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6 Experiments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pic>
        <p:nvPicPr>
          <p:cNvPr id="4" name="图片 3">
            <a:extLst>
              <a:ext uri="{FF2B5EF4-FFF2-40B4-BE49-F238E27FC236}">
                <a16:creationId xmlns:a16="http://schemas.microsoft.com/office/drawing/2014/main" id="{BF8EDA2F-96DC-4A34-9291-D3191E079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976" y="980725"/>
            <a:ext cx="11259215" cy="4929744"/>
          </a:xfrm>
          <a:prstGeom prst="rect">
            <a:avLst/>
          </a:prstGeom>
        </p:spPr>
      </p:pic>
    </p:spTree>
    <p:custDataLst>
      <p:tags r:id="rId1"/>
    </p:custDataLst>
    <p:extLst>
      <p:ext uri="{BB962C8B-B14F-4D97-AF65-F5344CB8AC3E}">
        <p14:creationId xmlns:p14="http://schemas.microsoft.com/office/powerpoint/2010/main" val="3110256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7 Conclusion</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2" name="图形">
            <a:extLst>
              <a:ext uri="{FF2B5EF4-FFF2-40B4-BE49-F238E27FC236}">
                <a16:creationId xmlns:a16="http://schemas.microsoft.com/office/drawing/2014/main" id="{0D84F382-E76C-8B5F-AEC7-485C4D7F97C0}"/>
              </a:ext>
            </a:extLst>
          </p:cNvPr>
          <p:cNvSpPr/>
          <p:nvPr/>
        </p:nvSpPr>
        <p:spPr>
          <a:xfrm>
            <a:off x="1607107" y="1685152"/>
            <a:ext cx="9259676" cy="3487696"/>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grpSp>
        <p:nvGrpSpPr>
          <p:cNvPr id="9" name="图形">
            <a:extLst>
              <a:ext uri="{FF2B5EF4-FFF2-40B4-BE49-F238E27FC236}">
                <a16:creationId xmlns:a16="http://schemas.microsoft.com/office/drawing/2014/main" id="{7DA7EC6C-976A-A605-0E21-10F85DBD3A61}"/>
              </a:ext>
            </a:extLst>
          </p:cNvPr>
          <p:cNvGrpSpPr/>
          <p:nvPr/>
        </p:nvGrpSpPr>
        <p:grpSpPr>
          <a:xfrm>
            <a:off x="1969053" y="1340620"/>
            <a:ext cx="906669" cy="907068"/>
            <a:chOff x="1016000" y="4828059"/>
            <a:chExt cx="952500" cy="952500"/>
          </a:xfrm>
        </p:grpSpPr>
        <p:sp>
          <p:nvSpPr>
            <p:cNvPr id="10" name="图形">
              <a:extLst>
                <a:ext uri="{FF2B5EF4-FFF2-40B4-BE49-F238E27FC236}">
                  <a16:creationId xmlns:a16="http://schemas.microsoft.com/office/drawing/2014/main" id="{5B0B7202-7AB5-98A8-863C-DE9B1D274A7F}"/>
                </a:ext>
              </a:extLst>
            </p:cNvPr>
            <p:cNvSpPr/>
            <p:nvPr/>
          </p:nvSpPr>
          <p:spPr>
            <a:xfrm>
              <a:off x="1016000" y="4828059"/>
              <a:ext cx="952500" cy="952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cs typeface="字魂58号-创中黑" panose="00000500000000000000" charset="-122"/>
              </a:endParaRPr>
            </a:p>
          </p:txBody>
        </p:sp>
        <p:grpSp>
          <p:nvGrpSpPr>
            <p:cNvPr id="11" name="Group 44">
              <a:extLst>
                <a:ext uri="{FF2B5EF4-FFF2-40B4-BE49-F238E27FC236}">
                  <a16:creationId xmlns:a16="http://schemas.microsoft.com/office/drawing/2014/main" id="{3A0DE357-0C11-0DBF-5F93-EC03FD7F53AD}"/>
                </a:ext>
              </a:extLst>
            </p:cNvPr>
            <p:cNvGrpSpPr/>
            <p:nvPr/>
          </p:nvGrpSpPr>
          <p:grpSpPr>
            <a:xfrm>
              <a:off x="1206707" y="5072921"/>
              <a:ext cx="571087" cy="462777"/>
              <a:chOff x="5145088" y="3205163"/>
              <a:chExt cx="736600" cy="596900"/>
            </a:xfrm>
            <a:solidFill>
              <a:schemeClr val="bg1"/>
            </a:solidFill>
          </p:grpSpPr>
          <p:sp>
            <p:nvSpPr>
              <p:cNvPr id="12" name="图形">
                <a:extLst>
                  <a:ext uri="{FF2B5EF4-FFF2-40B4-BE49-F238E27FC236}">
                    <a16:creationId xmlns:a16="http://schemas.microsoft.com/office/drawing/2014/main" id="{4538567A-D0B0-AD2D-87BD-FCA5982E46AA}"/>
                  </a:ext>
                </a:extLst>
              </p:cNvPr>
              <p:cNvSpPr>
                <a:spLocks noEditPoints="1"/>
              </p:cNvSpPr>
              <p:nvPr/>
            </p:nvSpPr>
            <p:spPr bwMode="auto">
              <a:xfrm>
                <a:off x="5145088" y="3205163"/>
                <a:ext cx="736600" cy="596900"/>
              </a:xfrm>
              <a:custGeom>
                <a:avLst/>
                <a:gdLst>
                  <a:gd name="T0" fmla="*/ 464 w 464"/>
                  <a:gd name="T1" fmla="*/ 52 h 376"/>
                  <a:gd name="T2" fmla="*/ 464 w 464"/>
                  <a:gd name="T3" fmla="*/ 0 h 376"/>
                  <a:gd name="T4" fmla="*/ 0 w 464"/>
                  <a:gd name="T5" fmla="*/ 0 h 376"/>
                  <a:gd name="T6" fmla="*/ 0 w 464"/>
                  <a:gd name="T7" fmla="*/ 52 h 376"/>
                  <a:gd name="T8" fmla="*/ 10 w 464"/>
                  <a:gd name="T9" fmla="*/ 52 h 376"/>
                  <a:gd name="T10" fmla="*/ 10 w 464"/>
                  <a:gd name="T11" fmla="*/ 281 h 376"/>
                  <a:gd name="T12" fmla="*/ 0 w 464"/>
                  <a:gd name="T13" fmla="*/ 281 h 376"/>
                  <a:gd name="T14" fmla="*/ 0 w 464"/>
                  <a:gd name="T15" fmla="*/ 320 h 376"/>
                  <a:gd name="T16" fmla="*/ 153 w 464"/>
                  <a:gd name="T17" fmla="*/ 320 h 376"/>
                  <a:gd name="T18" fmla="*/ 115 w 464"/>
                  <a:gd name="T19" fmla="*/ 368 h 376"/>
                  <a:gd name="T20" fmla="*/ 126 w 464"/>
                  <a:gd name="T21" fmla="*/ 376 h 376"/>
                  <a:gd name="T22" fmla="*/ 171 w 464"/>
                  <a:gd name="T23" fmla="*/ 320 h 376"/>
                  <a:gd name="T24" fmla="*/ 224 w 464"/>
                  <a:gd name="T25" fmla="*/ 320 h 376"/>
                  <a:gd name="T26" fmla="*/ 224 w 464"/>
                  <a:gd name="T27" fmla="*/ 372 h 376"/>
                  <a:gd name="T28" fmla="*/ 238 w 464"/>
                  <a:gd name="T29" fmla="*/ 372 h 376"/>
                  <a:gd name="T30" fmla="*/ 238 w 464"/>
                  <a:gd name="T31" fmla="*/ 320 h 376"/>
                  <a:gd name="T32" fmla="*/ 292 w 464"/>
                  <a:gd name="T33" fmla="*/ 320 h 376"/>
                  <a:gd name="T34" fmla="*/ 337 w 464"/>
                  <a:gd name="T35" fmla="*/ 376 h 376"/>
                  <a:gd name="T36" fmla="*/ 348 w 464"/>
                  <a:gd name="T37" fmla="*/ 368 h 376"/>
                  <a:gd name="T38" fmla="*/ 310 w 464"/>
                  <a:gd name="T39" fmla="*/ 320 h 376"/>
                  <a:gd name="T40" fmla="*/ 464 w 464"/>
                  <a:gd name="T41" fmla="*/ 320 h 376"/>
                  <a:gd name="T42" fmla="*/ 464 w 464"/>
                  <a:gd name="T43" fmla="*/ 281 h 376"/>
                  <a:gd name="T44" fmla="*/ 452 w 464"/>
                  <a:gd name="T45" fmla="*/ 281 h 376"/>
                  <a:gd name="T46" fmla="*/ 452 w 464"/>
                  <a:gd name="T47" fmla="*/ 52 h 376"/>
                  <a:gd name="T48" fmla="*/ 464 w 464"/>
                  <a:gd name="T49" fmla="*/ 52 h 376"/>
                  <a:gd name="T50" fmla="*/ 449 w 464"/>
                  <a:gd name="T51" fmla="*/ 306 h 376"/>
                  <a:gd name="T52" fmla="*/ 14 w 464"/>
                  <a:gd name="T53" fmla="*/ 306 h 376"/>
                  <a:gd name="T54" fmla="*/ 14 w 464"/>
                  <a:gd name="T55" fmla="*/ 295 h 376"/>
                  <a:gd name="T56" fmla="*/ 449 w 464"/>
                  <a:gd name="T57" fmla="*/ 295 h 376"/>
                  <a:gd name="T58" fmla="*/ 449 w 464"/>
                  <a:gd name="T59" fmla="*/ 306 h 376"/>
                  <a:gd name="T60" fmla="*/ 14 w 464"/>
                  <a:gd name="T61" fmla="*/ 14 h 376"/>
                  <a:gd name="T62" fmla="*/ 449 w 464"/>
                  <a:gd name="T63" fmla="*/ 14 h 376"/>
                  <a:gd name="T64" fmla="*/ 449 w 464"/>
                  <a:gd name="T65" fmla="*/ 38 h 376"/>
                  <a:gd name="T66" fmla="*/ 14 w 464"/>
                  <a:gd name="T67" fmla="*/ 38 h 376"/>
                  <a:gd name="T68" fmla="*/ 14 w 464"/>
                  <a:gd name="T69" fmla="*/ 14 h 376"/>
                  <a:gd name="T70" fmla="*/ 438 w 464"/>
                  <a:gd name="T71" fmla="*/ 280 h 376"/>
                  <a:gd name="T72" fmla="*/ 26 w 464"/>
                  <a:gd name="T73" fmla="*/ 280 h 376"/>
                  <a:gd name="T74" fmla="*/ 26 w 464"/>
                  <a:gd name="T75" fmla="*/ 52 h 376"/>
                  <a:gd name="T76" fmla="*/ 438 w 464"/>
                  <a:gd name="T77" fmla="*/ 52 h 376"/>
                  <a:gd name="T78" fmla="*/ 438 w 464"/>
                  <a:gd name="T79" fmla="*/ 28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64" h="376">
                    <a:moveTo>
                      <a:pt x="464" y="52"/>
                    </a:moveTo>
                    <a:lnTo>
                      <a:pt x="464" y="0"/>
                    </a:lnTo>
                    <a:lnTo>
                      <a:pt x="0" y="0"/>
                    </a:lnTo>
                    <a:lnTo>
                      <a:pt x="0" y="52"/>
                    </a:lnTo>
                    <a:lnTo>
                      <a:pt x="10" y="52"/>
                    </a:lnTo>
                    <a:lnTo>
                      <a:pt x="10" y="281"/>
                    </a:lnTo>
                    <a:lnTo>
                      <a:pt x="0" y="281"/>
                    </a:lnTo>
                    <a:lnTo>
                      <a:pt x="0" y="320"/>
                    </a:lnTo>
                    <a:lnTo>
                      <a:pt x="153" y="320"/>
                    </a:lnTo>
                    <a:lnTo>
                      <a:pt x="115" y="368"/>
                    </a:lnTo>
                    <a:lnTo>
                      <a:pt x="126" y="376"/>
                    </a:lnTo>
                    <a:lnTo>
                      <a:pt x="171" y="320"/>
                    </a:lnTo>
                    <a:lnTo>
                      <a:pt x="224" y="320"/>
                    </a:lnTo>
                    <a:lnTo>
                      <a:pt x="224" y="372"/>
                    </a:lnTo>
                    <a:lnTo>
                      <a:pt x="238" y="372"/>
                    </a:lnTo>
                    <a:lnTo>
                      <a:pt x="238" y="320"/>
                    </a:lnTo>
                    <a:lnTo>
                      <a:pt x="292" y="320"/>
                    </a:lnTo>
                    <a:lnTo>
                      <a:pt x="337" y="376"/>
                    </a:lnTo>
                    <a:lnTo>
                      <a:pt x="348" y="368"/>
                    </a:lnTo>
                    <a:lnTo>
                      <a:pt x="310" y="320"/>
                    </a:lnTo>
                    <a:lnTo>
                      <a:pt x="464" y="320"/>
                    </a:lnTo>
                    <a:lnTo>
                      <a:pt x="464" y="281"/>
                    </a:lnTo>
                    <a:lnTo>
                      <a:pt x="452" y="281"/>
                    </a:lnTo>
                    <a:lnTo>
                      <a:pt x="452" y="52"/>
                    </a:lnTo>
                    <a:lnTo>
                      <a:pt x="464" y="52"/>
                    </a:lnTo>
                    <a:close/>
                    <a:moveTo>
                      <a:pt x="449" y="306"/>
                    </a:moveTo>
                    <a:lnTo>
                      <a:pt x="14" y="306"/>
                    </a:lnTo>
                    <a:lnTo>
                      <a:pt x="14" y="295"/>
                    </a:lnTo>
                    <a:lnTo>
                      <a:pt x="449" y="295"/>
                    </a:lnTo>
                    <a:lnTo>
                      <a:pt x="449" y="306"/>
                    </a:lnTo>
                    <a:close/>
                    <a:moveTo>
                      <a:pt x="14" y="14"/>
                    </a:moveTo>
                    <a:lnTo>
                      <a:pt x="449" y="14"/>
                    </a:lnTo>
                    <a:lnTo>
                      <a:pt x="449" y="38"/>
                    </a:lnTo>
                    <a:lnTo>
                      <a:pt x="14" y="38"/>
                    </a:lnTo>
                    <a:lnTo>
                      <a:pt x="14" y="14"/>
                    </a:lnTo>
                    <a:close/>
                    <a:moveTo>
                      <a:pt x="438" y="280"/>
                    </a:moveTo>
                    <a:lnTo>
                      <a:pt x="26" y="280"/>
                    </a:lnTo>
                    <a:lnTo>
                      <a:pt x="26" y="52"/>
                    </a:lnTo>
                    <a:lnTo>
                      <a:pt x="438" y="52"/>
                    </a:lnTo>
                    <a:lnTo>
                      <a:pt x="438"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sp>
            <p:nvSpPr>
              <p:cNvPr id="13" name="图形">
                <a:extLst>
                  <a:ext uri="{FF2B5EF4-FFF2-40B4-BE49-F238E27FC236}">
                    <a16:creationId xmlns:a16="http://schemas.microsoft.com/office/drawing/2014/main" id="{BB1C46BD-BF5E-DC0A-F206-CC7A90FEB663}"/>
                  </a:ext>
                </a:extLst>
              </p:cNvPr>
              <p:cNvSpPr>
                <a:spLocks noEditPoints="1"/>
              </p:cNvSpPr>
              <p:nvPr/>
            </p:nvSpPr>
            <p:spPr bwMode="auto">
              <a:xfrm>
                <a:off x="5221288" y="3425825"/>
                <a:ext cx="174625" cy="188913"/>
              </a:xfrm>
              <a:custGeom>
                <a:avLst/>
                <a:gdLst>
                  <a:gd name="T0" fmla="*/ 46 w 110"/>
                  <a:gd name="T1" fmla="*/ 119 h 119"/>
                  <a:gd name="T2" fmla="*/ 65 w 110"/>
                  <a:gd name="T3" fmla="*/ 119 h 119"/>
                  <a:gd name="T4" fmla="*/ 78 w 110"/>
                  <a:gd name="T5" fmla="*/ 119 h 119"/>
                  <a:gd name="T6" fmla="*/ 110 w 110"/>
                  <a:gd name="T7" fmla="*/ 119 h 119"/>
                  <a:gd name="T8" fmla="*/ 110 w 110"/>
                  <a:gd name="T9" fmla="*/ 29 h 119"/>
                  <a:gd name="T10" fmla="*/ 78 w 110"/>
                  <a:gd name="T11" fmla="*/ 29 h 119"/>
                  <a:gd name="T12" fmla="*/ 78 w 110"/>
                  <a:gd name="T13" fmla="*/ 0 h 119"/>
                  <a:gd name="T14" fmla="*/ 33 w 110"/>
                  <a:gd name="T15" fmla="*/ 0 h 119"/>
                  <a:gd name="T16" fmla="*/ 33 w 110"/>
                  <a:gd name="T17" fmla="*/ 53 h 119"/>
                  <a:gd name="T18" fmla="*/ 0 w 110"/>
                  <a:gd name="T19" fmla="*/ 53 h 119"/>
                  <a:gd name="T20" fmla="*/ 0 w 110"/>
                  <a:gd name="T21" fmla="*/ 119 h 119"/>
                  <a:gd name="T22" fmla="*/ 33 w 110"/>
                  <a:gd name="T23" fmla="*/ 119 h 119"/>
                  <a:gd name="T24" fmla="*/ 46 w 110"/>
                  <a:gd name="T25" fmla="*/ 119 h 119"/>
                  <a:gd name="T26" fmla="*/ 80 w 110"/>
                  <a:gd name="T27" fmla="*/ 43 h 119"/>
                  <a:gd name="T28" fmla="*/ 96 w 110"/>
                  <a:gd name="T29" fmla="*/ 43 h 119"/>
                  <a:gd name="T30" fmla="*/ 96 w 110"/>
                  <a:gd name="T31" fmla="*/ 105 h 119"/>
                  <a:gd name="T32" fmla="*/ 80 w 110"/>
                  <a:gd name="T33" fmla="*/ 105 h 119"/>
                  <a:gd name="T34" fmla="*/ 80 w 110"/>
                  <a:gd name="T35" fmla="*/ 43 h 119"/>
                  <a:gd name="T36" fmla="*/ 47 w 110"/>
                  <a:gd name="T37" fmla="*/ 14 h 119"/>
                  <a:gd name="T38" fmla="*/ 64 w 110"/>
                  <a:gd name="T39" fmla="*/ 14 h 119"/>
                  <a:gd name="T40" fmla="*/ 64 w 110"/>
                  <a:gd name="T41" fmla="*/ 105 h 119"/>
                  <a:gd name="T42" fmla="*/ 47 w 110"/>
                  <a:gd name="T43" fmla="*/ 105 h 119"/>
                  <a:gd name="T44" fmla="*/ 47 w 110"/>
                  <a:gd name="T45" fmla="*/ 14 h 119"/>
                  <a:gd name="T46" fmla="*/ 32 w 110"/>
                  <a:gd name="T47" fmla="*/ 105 h 119"/>
                  <a:gd name="T48" fmla="*/ 14 w 110"/>
                  <a:gd name="T49" fmla="*/ 105 h 119"/>
                  <a:gd name="T50" fmla="*/ 14 w 110"/>
                  <a:gd name="T51" fmla="*/ 67 h 119"/>
                  <a:gd name="T52" fmla="*/ 32 w 110"/>
                  <a:gd name="T53" fmla="*/ 67 h 119"/>
                  <a:gd name="T54" fmla="*/ 32 w 110"/>
                  <a:gd name="T55" fmla="*/ 10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9">
                    <a:moveTo>
                      <a:pt x="46" y="119"/>
                    </a:moveTo>
                    <a:lnTo>
                      <a:pt x="65" y="119"/>
                    </a:lnTo>
                    <a:lnTo>
                      <a:pt x="78" y="119"/>
                    </a:lnTo>
                    <a:lnTo>
                      <a:pt x="110" y="119"/>
                    </a:lnTo>
                    <a:lnTo>
                      <a:pt x="110" y="29"/>
                    </a:lnTo>
                    <a:lnTo>
                      <a:pt x="78" y="29"/>
                    </a:lnTo>
                    <a:lnTo>
                      <a:pt x="78" y="0"/>
                    </a:lnTo>
                    <a:lnTo>
                      <a:pt x="33" y="0"/>
                    </a:lnTo>
                    <a:lnTo>
                      <a:pt x="33" y="53"/>
                    </a:lnTo>
                    <a:lnTo>
                      <a:pt x="0" y="53"/>
                    </a:lnTo>
                    <a:lnTo>
                      <a:pt x="0" y="119"/>
                    </a:lnTo>
                    <a:lnTo>
                      <a:pt x="33" y="119"/>
                    </a:lnTo>
                    <a:lnTo>
                      <a:pt x="46" y="119"/>
                    </a:lnTo>
                    <a:close/>
                    <a:moveTo>
                      <a:pt x="80" y="43"/>
                    </a:moveTo>
                    <a:lnTo>
                      <a:pt x="96" y="43"/>
                    </a:lnTo>
                    <a:lnTo>
                      <a:pt x="96" y="105"/>
                    </a:lnTo>
                    <a:lnTo>
                      <a:pt x="80" y="105"/>
                    </a:lnTo>
                    <a:lnTo>
                      <a:pt x="80" y="43"/>
                    </a:lnTo>
                    <a:close/>
                    <a:moveTo>
                      <a:pt x="47" y="14"/>
                    </a:moveTo>
                    <a:lnTo>
                      <a:pt x="64" y="14"/>
                    </a:lnTo>
                    <a:lnTo>
                      <a:pt x="64" y="105"/>
                    </a:lnTo>
                    <a:lnTo>
                      <a:pt x="47" y="105"/>
                    </a:lnTo>
                    <a:lnTo>
                      <a:pt x="47" y="14"/>
                    </a:lnTo>
                    <a:close/>
                    <a:moveTo>
                      <a:pt x="32" y="105"/>
                    </a:moveTo>
                    <a:lnTo>
                      <a:pt x="14" y="105"/>
                    </a:lnTo>
                    <a:lnTo>
                      <a:pt x="14" y="67"/>
                    </a:lnTo>
                    <a:lnTo>
                      <a:pt x="32" y="67"/>
                    </a:lnTo>
                    <a:lnTo>
                      <a:pt x="32"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sp>
            <p:nvSpPr>
              <p:cNvPr id="14" name="图形">
                <a:extLst>
                  <a:ext uri="{FF2B5EF4-FFF2-40B4-BE49-F238E27FC236}">
                    <a16:creationId xmlns:a16="http://schemas.microsoft.com/office/drawing/2014/main" id="{13120692-7667-A667-1BF9-3EC3F4BAE8B9}"/>
                  </a:ext>
                </a:extLst>
              </p:cNvPr>
              <p:cNvSpPr>
                <a:spLocks noEditPoints="1"/>
              </p:cNvSpPr>
              <p:nvPr/>
            </p:nvSpPr>
            <p:spPr bwMode="auto">
              <a:xfrm>
                <a:off x="5424488" y="3427413"/>
                <a:ext cx="174625" cy="187325"/>
              </a:xfrm>
              <a:custGeom>
                <a:avLst/>
                <a:gdLst>
                  <a:gd name="T0" fmla="*/ 45 w 110"/>
                  <a:gd name="T1" fmla="*/ 118 h 118"/>
                  <a:gd name="T2" fmla="*/ 77 w 110"/>
                  <a:gd name="T3" fmla="*/ 118 h 118"/>
                  <a:gd name="T4" fmla="*/ 77 w 110"/>
                  <a:gd name="T5" fmla="*/ 118 h 118"/>
                  <a:gd name="T6" fmla="*/ 110 w 110"/>
                  <a:gd name="T7" fmla="*/ 118 h 118"/>
                  <a:gd name="T8" fmla="*/ 110 w 110"/>
                  <a:gd name="T9" fmla="*/ 0 h 118"/>
                  <a:gd name="T10" fmla="*/ 64 w 110"/>
                  <a:gd name="T11" fmla="*/ 0 h 118"/>
                  <a:gd name="T12" fmla="*/ 64 w 110"/>
                  <a:gd name="T13" fmla="*/ 39 h 118"/>
                  <a:gd name="T14" fmla="*/ 32 w 110"/>
                  <a:gd name="T15" fmla="*/ 39 h 118"/>
                  <a:gd name="T16" fmla="*/ 32 w 110"/>
                  <a:gd name="T17" fmla="*/ 73 h 118"/>
                  <a:gd name="T18" fmla="*/ 0 w 110"/>
                  <a:gd name="T19" fmla="*/ 73 h 118"/>
                  <a:gd name="T20" fmla="*/ 0 w 110"/>
                  <a:gd name="T21" fmla="*/ 118 h 118"/>
                  <a:gd name="T22" fmla="*/ 32 w 110"/>
                  <a:gd name="T23" fmla="*/ 118 h 118"/>
                  <a:gd name="T24" fmla="*/ 45 w 110"/>
                  <a:gd name="T25" fmla="*/ 118 h 118"/>
                  <a:gd name="T26" fmla="*/ 80 w 110"/>
                  <a:gd name="T27" fmla="*/ 14 h 118"/>
                  <a:gd name="T28" fmla="*/ 96 w 110"/>
                  <a:gd name="T29" fmla="*/ 14 h 118"/>
                  <a:gd name="T30" fmla="*/ 96 w 110"/>
                  <a:gd name="T31" fmla="*/ 104 h 118"/>
                  <a:gd name="T32" fmla="*/ 80 w 110"/>
                  <a:gd name="T33" fmla="*/ 104 h 118"/>
                  <a:gd name="T34" fmla="*/ 80 w 110"/>
                  <a:gd name="T35" fmla="*/ 14 h 118"/>
                  <a:gd name="T36" fmla="*/ 46 w 110"/>
                  <a:gd name="T37" fmla="*/ 53 h 118"/>
                  <a:gd name="T38" fmla="*/ 63 w 110"/>
                  <a:gd name="T39" fmla="*/ 53 h 118"/>
                  <a:gd name="T40" fmla="*/ 63 w 110"/>
                  <a:gd name="T41" fmla="*/ 104 h 118"/>
                  <a:gd name="T42" fmla="*/ 46 w 110"/>
                  <a:gd name="T43" fmla="*/ 104 h 118"/>
                  <a:gd name="T44" fmla="*/ 46 w 110"/>
                  <a:gd name="T45" fmla="*/ 53 h 118"/>
                  <a:gd name="T46" fmla="*/ 31 w 110"/>
                  <a:gd name="T47" fmla="*/ 104 h 118"/>
                  <a:gd name="T48" fmla="*/ 14 w 110"/>
                  <a:gd name="T49" fmla="*/ 104 h 118"/>
                  <a:gd name="T50" fmla="*/ 14 w 110"/>
                  <a:gd name="T51" fmla="*/ 87 h 118"/>
                  <a:gd name="T52" fmla="*/ 31 w 110"/>
                  <a:gd name="T53" fmla="*/ 87 h 118"/>
                  <a:gd name="T54" fmla="*/ 31 w 110"/>
                  <a:gd name="T55" fmla="*/ 10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18">
                    <a:moveTo>
                      <a:pt x="45" y="118"/>
                    </a:moveTo>
                    <a:lnTo>
                      <a:pt x="77" y="118"/>
                    </a:lnTo>
                    <a:lnTo>
                      <a:pt x="77" y="118"/>
                    </a:lnTo>
                    <a:lnTo>
                      <a:pt x="110" y="118"/>
                    </a:lnTo>
                    <a:lnTo>
                      <a:pt x="110" y="0"/>
                    </a:lnTo>
                    <a:lnTo>
                      <a:pt x="64" y="0"/>
                    </a:lnTo>
                    <a:lnTo>
                      <a:pt x="64" y="39"/>
                    </a:lnTo>
                    <a:lnTo>
                      <a:pt x="32" y="39"/>
                    </a:lnTo>
                    <a:lnTo>
                      <a:pt x="32" y="73"/>
                    </a:lnTo>
                    <a:lnTo>
                      <a:pt x="0" y="73"/>
                    </a:lnTo>
                    <a:lnTo>
                      <a:pt x="0" y="118"/>
                    </a:lnTo>
                    <a:lnTo>
                      <a:pt x="32" y="118"/>
                    </a:lnTo>
                    <a:lnTo>
                      <a:pt x="45" y="118"/>
                    </a:lnTo>
                    <a:close/>
                    <a:moveTo>
                      <a:pt x="80" y="14"/>
                    </a:moveTo>
                    <a:lnTo>
                      <a:pt x="96" y="14"/>
                    </a:lnTo>
                    <a:lnTo>
                      <a:pt x="96" y="104"/>
                    </a:lnTo>
                    <a:lnTo>
                      <a:pt x="80" y="104"/>
                    </a:lnTo>
                    <a:lnTo>
                      <a:pt x="80" y="14"/>
                    </a:lnTo>
                    <a:close/>
                    <a:moveTo>
                      <a:pt x="46" y="53"/>
                    </a:moveTo>
                    <a:lnTo>
                      <a:pt x="63" y="53"/>
                    </a:lnTo>
                    <a:lnTo>
                      <a:pt x="63" y="104"/>
                    </a:lnTo>
                    <a:lnTo>
                      <a:pt x="46" y="104"/>
                    </a:lnTo>
                    <a:lnTo>
                      <a:pt x="46" y="53"/>
                    </a:lnTo>
                    <a:close/>
                    <a:moveTo>
                      <a:pt x="31" y="104"/>
                    </a:moveTo>
                    <a:lnTo>
                      <a:pt x="14" y="104"/>
                    </a:lnTo>
                    <a:lnTo>
                      <a:pt x="14" y="87"/>
                    </a:lnTo>
                    <a:lnTo>
                      <a:pt x="31" y="87"/>
                    </a:lnTo>
                    <a:lnTo>
                      <a:pt x="31"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sp>
            <p:nvSpPr>
              <p:cNvPr id="15" name="图形">
                <a:extLst>
                  <a:ext uri="{FF2B5EF4-FFF2-40B4-BE49-F238E27FC236}">
                    <a16:creationId xmlns:a16="http://schemas.microsoft.com/office/drawing/2014/main" id="{54BFC99E-0086-C382-469E-F311F4459F88}"/>
                  </a:ext>
                </a:extLst>
              </p:cNvPr>
              <p:cNvSpPr>
                <a:spLocks noEditPoints="1"/>
              </p:cNvSpPr>
              <p:nvPr/>
            </p:nvSpPr>
            <p:spPr bwMode="auto">
              <a:xfrm>
                <a:off x="5626100" y="3409950"/>
                <a:ext cx="174625" cy="204788"/>
              </a:xfrm>
              <a:custGeom>
                <a:avLst/>
                <a:gdLst>
                  <a:gd name="T0" fmla="*/ 45 w 110"/>
                  <a:gd name="T1" fmla="*/ 129 h 129"/>
                  <a:gd name="T2" fmla="*/ 65 w 110"/>
                  <a:gd name="T3" fmla="*/ 129 h 129"/>
                  <a:gd name="T4" fmla="*/ 78 w 110"/>
                  <a:gd name="T5" fmla="*/ 129 h 129"/>
                  <a:gd name="T6" fmla="*/ 110 w 110"/>
                  <a:gd name="T7" fmla="*/ 129 h 129"/>
                  <a:gd name="T8" fmla="*/ 110 w 110"/>
                  <a:gd name="T9" fmla="*/ 0 h 129"/>
                  <a:gd name="T10" fmla="*/ 65 w 110"/>
                  <a:gd name="T11" fmla="*/ 0 h 129"/>
                  <a:gd name="T12" fmla="*/ 65 w 110"/>
                  <a:gd name="T13" fmla="*/ 80 h 129"/>
                  <a:gd name="T14" fmla="*/ 45 w 110"/>
                  <a:gd name="T15" fmla="*/ 80 h 129"/>
                  <a:gd name="T16" fmla="*/ 45 w 110"/>
                  <a:gd name="T17" fmla="*/ 47 h 129"/>
                  <a:gd name="T18" fmla="*/ 0 w 110"/>
                  <a:gd name="T19" fmla="*/ 47 h 129"/>
                  <a:gd name="T20" fmla="*/ 0 w 110"/>
                  <a:gd name="T21" fmla="*/ 129 h 129"/>
                  <a:gd name="T22" fmla="*/ 32 w 110"/>
                  <a:gd name="T23" fmla="*/ 129 h 129"/>
                  <a:gd name="T24" fmla="*/ 45 w 110"/>
                  <a:gd name="T25" fmla="*/ 129 h 129"/>
                  <a:gd name="T26" fmla="*/ 80 w 110"/>
                  <a:gd name="T27" fmla="*/ 14 h 129"/>
                  <a:gd name="T28" fmla="*/ 96 w 110"/>
                  <a:gd name="T29" fmla="*/ 14 h 129"/>
                  <a:gd name="T30" fmla="*/ 96 w 110"/>
                  <a:gd name="T31" fmla="*/ 115 h 129"/>
                  <a:gd name="T32" fmla="*/ 80 w 110"/>
                  <a:gd name="T33" fmla="*/ 115 h 129"/>
                  <a:gd name="T34" fmla="*/ 80 w 110"/>
                  <a:gd name="T35" fmla="*/ 14 h 129"/>
                  <a:gd name="T36" fmla="*/ 47 w 110"/>
                  <a:gd name="T37" fmla="*/ 94 h 129"/>
                  <a:gd name="T38" fmla="*/ 64 w 110"/>
                  <a:gd name="T39" fmla="*/ 94 h 129"/>
                  <a:gd name="T40" fmla="*/ 64 w 110"/>
                  <a:gd name="T41" fmla="*/ 115 h 129"/>
                  <a:gd name="T42" fmla="*/ 47 w 110"/>
                  <a:gd name="T43" fmla="*/ 115 h 129"/>
                  <a:gd name="T44" fmla="*/ 47 w 110"/>
                  <a:gd name="T45" fmla="*/ 94 h 129"/>
                  <a:gd name="T46" fmla="*/ 31 w 110"/>
                  <a:gd name="T47" fmla="*/ 115 h 129"/>
                  <a:gd name="T48" fmla="*/ 14 w 110"/>
                  <a:gd name="T49" fmla="*/ 115 h 129"/>
                  <a:gd name="T50" fmla="*/ 14 w 110"/>
                  <a:gd name="T51" fmla="*/ 61 h 129"/>
                  <a:gd name="T52" fmla="*/ 31 w 110"/>
                  <a:gd name="T53" fmla="*/ 61 h 129"/>
                  <a:gd name="T54" fmla="*/ 31 w 110"/>
                  <a:gd name="T55" fmla="*/ 11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10" h="129">
                    <a:moveTo>
                      <a:pt x="45" y="129"/>
                    </a:moveTo>
                    <a:lnTo>
                      <a:pt x="65" y="129"/>
                    </a:lnTo>
                    <a:lnTo>
                      <a:pt x="78" y="129"/>
                    </a:lnTo>
                    <a:lnTo>
                      <a:pt x="110" y="129"/>
                    </a:lnTo>
                    <a:lnTo>
                      <a:pt x="110" y="0"/>
                    </a:lnTo>
                    <a:lnTo>
                      <a:pt x="65" y="0"/>
                    </a:lnTo>
                    <a:lnTo>
                      <a:pt x="65" y="80"/>
                    </a:lnTo>
                    <a:lnTo>
                      <a:pt x="45" y="80"/>
                    </a:lnTo>
                    <a:lnTo>
                      <a:pt x="45" y="47"/>
                    </a:lnTo>
                    <a:lnTo>
                      <a:pt x="0" y="47"/>
                    </a:lnTo>
                    <a:lnTo>
                      <a:pt x="0" y="129"/>
                    </a:lnTo>
                    <a:lnTo>
                      <a:pt x="32" y="129"/>
                    </a:lnTo>
                    <a:lnTo>
                      <a:pt x="45" y="129"/>
                    </a:lnTo>
                    <a:close/>
                    <a:moveTo>
                      <a:pt x="80" y="14"/>
                    </a:moveTo>
                    <a:lnTo>
                      <a:pt x="96" y="14"/>
                    </a:lnTo>
                    <a:lnTo>
                      <a:pt x="96" y="115"/>
                    </a:lnTo>
                    <a:lnTo>
                      <a:pt x="80" y="115"/>
                    </a:lnTo>
                    <a:lnTo>
                      <a:pt x="80" y="14"/>
                    </a:lnTo>
                    <a:close/>
                    <a:moveTo>
                      <a:pt x="47" y="94"/>
                    </a:moveTo>
                    <a:lnTo>
                      <a:pt x="64" y="94"/>
                    </a:lnTo>
                    <a:lnTo>
                      <a:pt x="64" y="115"/>
                    </a:lnTo>
                    <a:lnTo>
                      <a:pt x="47" y="115"/>
                    </a:lnTo>
                    <a:lnTo>
                      <a:pt x="47" y="94"/>
                    </a:lnTo>
                    <a:close/>
                    <a:moveTo>
                      <a:pt x="31" y="115"/>
                    </a:moveTo>
                    <a:lnTo>
                      <a:pt x="14" y="115"/>
                    </a:lnTo>
                    <a:lnTo>
                      <a:pt x="14" y="61"/>
                    </a:lnTo>
                    <a:lnTo>
                      <a:pt x="31" y="61"/>
                    </a:lnTo>
                    <a:lnTo>
                      <a:pt x="31" y="1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sp>
            <p:nvSpPr>
              <p:cNvPr id="16" name="图形">
                <a:extLst>
                  <a:ext uri="{FF2B5EF4-FFF2-40B4-BE49-F238E27FC236}">
                    <a16:creationId xmlns:a16="http://schemas.microsoft.com/office/drawing/2014/main" id="{BC49DDC6-BABD-7F5A-E456-61E001DBD270}"/>
                  </a:ext>
                </a:extLst>
              </p:cNvPr>
              <p:cNvSpPr>
                <a:spLocks noChangeArrowheads="1"/>
              </p:cNvSpPr>
              <p:nvPr/>
            </p:nvSpPr>
            <p:spPr bwMode="auto">
              <a:xfrm>
                <a:off x="5226050" y="3333750"/>
                <a:ext cx="176213"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sp>
            <p:nvSpPr>
              <p:cNvPr id="17" name="图形">
                <a:extLst>
                  <a:ext uri="{FF2B5EF4-FFF2-40B4-BE49-F238E27FC236}">
                    <a16:creationId xmlns:a16="http://schemas.microsoft.com/office/drawing/2014/main" id="{EFADE966-6DB0-E54D-3B8E-32797EE99714}"/>
                  </a:ext>
                </a:extLst>
              </p:cNvPr>
              <p:cNvSpPr>
                <a:spLocks noChangeArrowheads="1"/>
              </p:cNvSpPr>
              <p:nvPr/>
            </p:nvSpPr>
            <p:spPr bwMode="auto">
              <a:xfrm>
                <a:off x="5226050" y="3373438"/>
                <a:ext cx="71438"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ko-KR" altLang="en-US">
                  <a:cs typeface="字魂58号-创中黑" panose="00000500000000000000" charset="-122"/>
                </a:endParaRPr>
              </a:p>
            </p:txBody>
          </p:sp>
        </p:grpSp>
      </p:grpSp>
      <p:sp>
        <p:nvSpPr>
          <p:cNvPr id="18" name="文本框 17">
            <a:extLst>
              <a:ext uri="{FF2B5EF4-FFF2-40B4-BE49-F238E27FC236}">
                <a16:creationId xmlns:a16="http://schemas.microsoft.com/office/drawing/2014/main" id="{D060FA03-BF10-D569-FE6E-0D6B55B12CBE}"/>
              </a:ext>
            </a:extLst>
          </p:cNvPr>
          <p:cNvSpPr txBox="1"/>
          <p:nvPr/>
        </p:nvSpPr>
        <p:spPr>
          <a:xfrm>
            <a:off x="1796002" y="2612058"/>
            <a:ext cx="8788891" cy="18898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t>本文利用基准的抑郁和非抑郁数据集以及定义良好的区分性抑郁特征组，提出了一种多模态抑郁字典学习方法（</a:t>
            </a:r>
            <a:r>
              <a:rPr lang="en-US" altLang="zh-CN" sz="2000" dirty="0"/>
              <a:t>MDL</a:t>
            </a:r>
            <a:r>
              <a:rPr lang="zh-CN" altLang="en-US" sz="2000" dirty="0"/>
              <a:t>）检测</a:t>
            </a:r>
            <a:r>
              <a:rPr lang="en-US" altLang="zh-CN" sz="2000" dirty="0"/>
              <a:t>Twitter</a:t>
            </a:r>
            <a:r>
              <a:rPr lang="zh-CN" altLang="en-US" sz="2000" dirty="0"/>
              <a:t>中的抑郁用户。</a:t>
            </a:r>
            <a:endParaRPr lang="en-US" altLang="zh-CN" sz="2000" dirty="0"/>
          </a:p>
          <a:p>
            <a:pPr marL="285750" indent="-285750">
              <a:lnSpc>
                <a:spcPct val="150000"/>
              </a:lnSpc>
              <a:buFont typeface="Arial" panose="020B0604020202020204" pitchFamily="34" charset="0"/>
              <a:buChar char="•"/>
            </a:pPr>
            <a:r>
              <a:rPr lang="zh-CN" altLang="en-US" sz="2000" dirty="0"/>
              <a:t>在大规模抑郁候选数据集上检测了抑郁用户，揭示了抑郁用户和非抑郁用户在社交媒体上的一些潜在的线上行为差异。</a:t>
            </a:r>
            <a:endParaRPr lang="en-US" altLang="zh-CN" sz="2000" dirty="0"/>
          </a:p>
        </p:txBody>
      </p:sp>
    </p:spTree>
    <p:custDataLst>
      <p:tags r:id="rId1"/>
    </p:custDataLst>
    <p:extLst>
      <p:ext uri="{BB962C8B-B14F-4D97-AF65-F5344CB8AC3E}">
        <p14:creationId xmlns:p14="http://schemas.microsoft.com/office/powerpoint/2010/main" val="342440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220575" cy="7844790"/>
            <a:chOff x="0" y="-1485"/>
            <a:chExt cx="19245" cy="12354"/>
          </a:xfrm>
        </p:grpSpPr>
        <p:pic>
          <p:nvPicPr>
            <p:cNvPr id="3" name="图形"/>
            <p:cNvPicPr>
              <a:picLocks noChangeAspect="1"/>
            </p:cNvPicPr>
            <p:nvPr/>
          </p:nvPicPr>
          <p:blipFill>
            <a:blip r:embed="rId3"/>
            <a:srcRect t="12395" b="12395"/>
            <a:stretch>
              <a:fillRect/>
            </a:stretch>
          </p:blipFill>
          <p:spPr>
            <a:xfrm>
              <a:off x="0" y="0"/>
              <a:ext cx="19245"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851" y="4427"/>
              <a:ext cx="16212" cy="1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noProof="0" dirty="0">
                  <a:ln>
                    <a:noFill/>
                  </a:ln>
                  <a:solidFill>
                    <a:schemeClr val="tx1">
                      <a:lumMod val="75000"/>
                      <a:lumOff val="25000"/>
                    </a:schemeClr>
                  </a:solidFill>
                  <a:effectLst/>
                  <a:uLnTx/>
                  <a:uFillTx/>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rPr>
                <a:t>TAHNK YOU FOR WATCHING</a:t>
              </a:r>
            </a:p>
          </p:txBody>
        </p:sp>
        <p:grpSp>
          <p:nvGrpSpPr>
            <p:cNvPr id="32" name="图形"/>
            <p:cNvGrpSpPr/>
            <p:nvPr/>
          </p:nvGrpSpPr>
          <p:grpSpPr>
            <a:xfrm>
              <a:off x="1380" y="7291"/>
              <a:ext cx="7200" cy="120"/>
              <a:chOff x="514960" y="3355334"/>
              <a:chExt cx="4065773" cy="50780"/>
            </a:xfrm>
          </p:grpSpPr>
          <p:cxnSp>
            <p:nvCxnSpPr>
              <p:cNvPr id="18" name="图形"/>
              <p:cNvCxnSpPr/>
              <p:nvPr/>
            </p:nvCxnSpPr>
            <p:spPr>
              <a:xfrm>
                <a:off x="514960" y="3380724"/>
                <a:ext cx="406577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514960" y="3355334"/>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6920" y="3143"/>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Author</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pic>
        <p:nvPicPr>
          <p:cNvPr id="4" name="图片 3">
            <a:extLst>
              <a:ext uri="{FF2B5EF4-FFF2-40B4-BE49-F238E27FC236}">
                <a16:creationId xmlns:a16="http://schemas.microsoft.com/office/drawing/2014/main" id="{234A933E-1992-A85A-224D-C10F3706FFE0}"/>
              </a:ext>
            </a:extLst>
          </p:cNvPr>
          <p:cNvPicPr>
            <a:picLocks noChangeAspect="1"/>
          </p:cNvPicPr>
          <p:nvPr/>
        </p:nvPicPr>
        <p:blipFill rotWithShape="1">
          <a:blip r:embed="rId3">
            <a:extLst>
              <a:ext uri="{28A0092B-C50C-407E-A947-70E740481C1C}">
                <a14:useLocalDpi xmlns:a14="http://schemas.microsoft.com/office/drawing/2010/main" val="0"/>
              </a:ext>
            </a:extLst>
          </a:blip>
          <a:srcRect l="3630" r="2208"/>
          <a:stretch/>
        </p:blipFill>
        <p:spPr>
          <a:xfrm>
            <a:off x="223260" y="2181275"/>
            <a:ext cx="11745480" cy="2241258"/>
          </a:xfrm>
          <a:prstGeom prst="rect">
            <a:avLst/>
          </a:prstGeom>
        </p:spPr>
      </p:pic>
    </p:spTree>
    <p:custDataLst>
      <p:tags r:id="rId1"/>
    </p:custDataLst>
    <p:extLst>
      <p:ext uri="{BB962C8B-B14F-4D97-AF65-F5344CB8AC3E}">
        <p14:creationId xmlns:p14="http://schemas.microsoft.com/office/powerpoint/2010/main" val="83341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210415" cy="6898640"/>
            <a:chOff x="0" y="0"/>
            <a:chExt cx="19229" cy="10864"/>
          </a:xfrm>
        </p:grpSpPr>
        <p:pic>
          <p:nvPicPr>
            <p:cNvPr id="2" name="图形"/>
            <p:cNvPicPr>
              <a:picLocks noChangeAspect="1"/>
            </p:cNvPicPr>
            <p:nvPr/>
          </p:nvPicPr>
          <p:blipFill>
            <a:blip r:embed="rId4"/>
            <a:srcRect l="24453" t="30313" r="1250" b="13808"/>
            <a:stretch>
              <a:fillRect/>
            </a:stretch>
          </p:blipFill>
          <p:spPr>
            <a:xfrm>
              <a:off x="0" y="0"/>
              <a:ext cx="19198" cy="10799"/>
            </a:xfrm>
            <a:prstGeom prst="rect">
              <a:avLst/>
            </a:prstGeom>
          </p:spPr>
        </p:pic>
        <p:pic>
          <p:nvPicPr>
            <p:cNvPr id="5" name="图形" descr="102sd"/>
            <p:cNvPicPr>
              <a:picLocks noChangeAspect="1"/>
            </p:cNvPicPr>
            <p:nvPr/>
          </p:nvPicPr>
          <p:blipFill>
            <a:blip r:embed="rId5"/>
            <a:srcRect l="45954" t="16319" r="15192"/>
            <a:stretch>
              <a:fillRect/>
            </a:stretch>
          </p:blipFill>
          <p:spPr>
            <a:xfrm rot="16200000" flipH="1" flipV="1">
              <a:off x="6277" y="-2088"/>
              <a:ext cx="6675" cy="19229"/>
            </a:xfrm>
            <a:prstGeom prst="rect">
              <a:avLst/>
            </a:prstGeom>
          </p:spPr>
        </p:pic>
        <p:grpSp>
          <p:nvGrpSpPr>
            <p:cNvPr id="18" name="组合 17"/>
            <p:cNvGrpSpPr/>
            <p:nvPr/>
          </p:nvGrpSpPr>
          <p:grpSpPr>
            <a:xfrm>
              <a:off x="1892" y="720"/>
              <a:ext cx="15828" cy="8144"/>
              <a:chOff x="1892" y="720"/>
              <a:chExt cx="15828" cy="8144"/>
            </a:xfrm>
          </p:grpSpPr>
          <p:sp>
            <p:nvSpPr>
              <p:cNvPr id="23" name="图形"/>
              <p:cNvSpPr/>
              <p:nvPr/>
            </p:nvSpPr>
            <p:spPr>
              <a:xfrm>
                <a:off x="1892" y="3583"/>
                <a:ext cx="15690" cy="5281"/>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9" name="图形"/>
              <p:cNvSpPr/>
              <p:nvPr/>
            </p:nvSpPr>
            <p:spPr>
              <a:xfrm flipV="1">
                <a:off x="1901" y="3583"/>
                <a:ext cx="298" cy="52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71" name="图形"/>
              <p:cNvSpPr txBox="1"/>
              <p:nvPr/>
            </p:nvSpPr>
            <p:spPr>
              <a:xfrm>
                <a:off x="1892" y="720"/>
                <a:ext cx="1317" cy="2470"/>
              </a:xfrm>
              <a:prstGeom prst="rect">
                <a:avLst/>
              </a:prstGeom>
              <a:noFill/>
            </p:spPr>
            <p:txBody>
              <a:bodyPr wrap="square" rtlCol="0">
                <a:spAutoFit/>
              </a:bodyPr>
              <a:lstStyle/>
              <a:p>
                <a:pPr algn="l"/>
                <a:r>
                  <a:rPr lang="en-US" altLang="zh-CN" sz="9600" dirty="0">
                    <a:solidFill>
                      <a:schemeClr val="tx1"/>
                    </a:solidFill>
                    <a:latin typeface="思源黑体 CN Medium" panose="020B0600000000000000" charset="-122"/>
                    <a:ea typeface="思源黑体 CN Medium" panose="020B0600000000000000" charset="-122"/>
                    <a:cs typeface="思源黑体 CN Normal" panose="020B0400000000000000" charset="-122"/>
                  </a:rPr>
                  <a:t>C</a:t>
                </a:r>
              </a:p>
            </p:txBody>
          </p:sp>
          <p:sp>
            <p:nvSpPr>
              <p:cNvPr id="72" name="图形"/>
              <p:cNvSpPr txBox="1"/>
              <p:nvPr/>
            </p:nvSpPr>
            <p:spPr>
              <a:xfrm>
                <a:off x="3245" y="1500"/>
                <a:ext cx="3601" cy="822"/>
              </a:xfrm>
              <a:prstGeom prst="rect">
                <a:avLst/>
              </a:prstGeom>
              <a:noFill/>
            </p:spPr>
            <p:txBody>
              <a:bodyPr wrap="square" rtlCol="0" anchor="t">
                <a:spAutoFit/>
              </a:bodyPr>
              <a:lstStyle/>
              <a:p>
                <a:pPr algn="l"/>
                <a:r>
                  <a:rPr lang="en-US" altLang="zh-CN" sz="2800">
                    <a:solidFill>
                      <a:schemeClr val="tx1"/>
                    </a:solidFill>
                    <a:latin typeface="思源黑体 CN Medium" panose="020B0600000000000000" charset="-122"/>
                    <a:ea typeface="思源黑体 CN Medium" panose="020B0600000000000000" charset="-122"/>
                    <a:cs typeface="思源黑体 CN Normal" panose="020B0400000000000000" charset="-122"/>
                    <a:sym typeface="+mn-ea"/>
                  </a:rPr>
                  <a:t>ONTENTS</a:t>
                </a:r>
              </a:p>
            </p:txBody>
          </p:sp>
          <p:sp>
            <p:nvSpPr>
              <p:cNvPr id="30" name="图形"/>
              <p:cNvSpPr/>
              <p:nvPr/>
            </p:nvSpPr>
            <p:spPr>
              <a:xfrm>
                <a:off x="7400" y="2040"/>
                <a:ext cx="10320" cy="32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grpSp>
        <p:pic>
          <p:nvPicPr>
            <p:cNvPr id="4" name="图形" descr="10dd2"/>
            <p:cNvPicPr>
              <a:picLocks noChangeAspect="1"/>
            </p:cNvPicPr>
            <p:nvPr/>
          </p:nvPicPr>
          <p:blipFill>
            <a:blip r:embed="rId6"/>
            <a:srcRect r="60461" b="75208"/>
            <a:stretch>
              <a:fillRect/>
            </a:stretch>
          </p:blipFill>
          <p:spPr>
            <a:xfrm rot="16200000" flipH="1">
              <a:off x="-163" y="243"/>
              <a:ext cx="2018" cy="1692"/>
            </a:xfrm>
            <a:prstGeom prst="rect">
              <a:avLst/>
            </a:prstGeom>
          </p:spPr>
        </p:pic>
      </p:grpSp>
      <p:sp>
        <p:nvSpPr>
          <p:cNvPr id="39" name="图形">
            <a:extLst>
              <a:ext uri="{FF2B5EF4-FFF2-40B4-BE49-F238E27FC236}">
                <a16:creationId xmlns:a16="http://schemas.microsoft.com/office/drawing/2014/main" id="{A76CFD6B-4BDF-DB32-CDEB-E00D294122E3}"/>
              </a:ext>
            </a:extLst>
          </p:cNvPr>
          <p:cNvSpPr txBox="1"/>
          <p:nvPr/>
        </p:nvSpPr>
        <p:spPr>
          <a:xfrm>
            <a:off x="1593867" y="25918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01</a:t>
            </a:r>
          </a:p>
        </p:txBody>
      </p:sp>
      <p:sp>
        <p:nvSpPr>
          <p:cNvPr id="40" name="图形">
            <a:extLst>
              <a:ext uri="{FF2B5EF4-FFF2-40B4-BE49-F238E27FC236}">
                <a16:creationId xmlns:a16="http://schemas.microsoft.com/office/drawing/2014/main" id="{649748C9-AA8F-E797-8635-D4AEFE0FD7E0}"/>
              </a:ext>
            </a:extLst>
          </p:cNvPr>
          <p:cNvSpPr/>
          <p:nvPr/>
        </p:nvSpPr>
        <p:spPr>
          <a:xfrm>
            <a:off x="2601934"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图形">
            <a:extLst>
              <a:ext uri="{FF2B5EF4-FFF2-40B4-BE49-F238E27FC236}">
                <a16:creationId xmlns:a16="http://schemas.microsoft.com/office/drawing/2014/main" id="{F3D3EB3B-FD88-25D9-CDF3-B95C009DECC3}"/>
              </a:ext>
            </a:extLst>
          </p:cNvPr>
          <p:cNvSpPr/>
          <p:nvPr/>
        </p:nvSpPr>
        <p:spPr>
          <a:xfrm>
            <a:off x="2032339"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18EE05D-A9A4-4E9E-A3F0-E9B228040275}"/>
              </a:ext>
            </a:extLst>
          </p:cNvPr>
          <p:cNvSpPr txBox="1"/>
          <p:nvPr/>
        </p:nvSpPr>
        <p:spPr>
          <a:xfrm>
            <a:off x="2886038" y="2622238"/>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Introduction</a:t>
            </a:r>
            <a:endParaRPr lang="zh-CN" altLang="en-US" sz="2400" b="1" dirty="0"/>
          </a:p>
        </p:txBody>
      </p:sp>
      <p:sp>
        <p:nvSpPr>
          <p:cNvPr id="43" name="图形">
            <a:extLst>
              <a:ext uri="{FF2B5EF4-FFF2-40B4-BE49-F238E27FC236}">
                <a16:creationId xmlns:a16="http://schemas.microsoft.com/office/drawing/2014/main" id="{1C4CBB66-3483-B994-16C5-48F286E14442}"/>
              </a:ext>
            </a:extLst>
          </p:cNvPr>
          <p:cNvSpPr txBox="1"/>
          <p:nvPr/>
        </p:nvSpPr>
        <p:spPr>
          <a:xfrm>
            <a:off x="1593867" y="33377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02</a:t>
            </a:r>
          </a:p>
        </p:txBody>
      </p:sp>
      <p:sp>
        <p:nvSpPr>
          <p:cNvPr id="44" name="图形">
            <a:extLst>
              <a:ext uri="{FF2B5EF4-FFF2-40B4-BE49-F238E27FC236}">
                <a16:creationId xmlns:a16="http://schemas.microsoft.com/office/drawing/2014/main" id="{68C7975C-3BBC-1599-9AC8-27DEDC80C97E}"/>
              </a:ext>
            </a:extLst>
          </p:cNvPr>
          <p:cNvSpPr/>
          <p:nvPr/>
        </p:nvSpPr>
        <p:spPr>
          <a:xfrm>
            <a:off x="2601934"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形">
            <a:extLst>
              <a:ext uri="{FF2B5EF4-FFF2-40B4-BE49-F238E27FC236}">
                <a16:creationId xmlns:a16="http://schemas.microsoft.com/office/drawing/2014/main" id="{E2CFC005-1FCC-6A02-E69F-F1738EE99A3C}"/>
              </a:ext>
            </a:extLst>
          </p:cNvPr>
          <p:cNvSpPr/>
          <p:nvPr/>
        </p:nvSpPr>
        <p:spPr>
          <a:xfrm>
            <a:off x="2032339"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A4222FB-AE48-0F6D-368D-EBB7EE7C899B}"/>
              </a:ext>
            </a:extLst>
          </p:cNvPr>
          <p:cNvSpPr txBox="1"/>
          <p:nvPr/>
        </p:nvSpPr>
        <p:spPr>
          <a:xfrm>
            <a:off x="2886038" y="3367217"/>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Related</a:t>
            </a:r>
            <a:r>
              <a:rPr lang="en-US" altLang="zh-CN" sz="2000" b="1"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Work</a:t>
            </a:r>
            <a:endParaRPr lang="zh-CN" altLang="en-US" sz="2000" b="1" dirty="0"/>
          </a:p>
        </p:txBody>
      </p:sp>
      <p:sp>
        <p:nvSpPr>
          <p:cNvPr id="56" name="图形">
            <a:extLst>
              <a:ext uri="{FF2B5EF4-FFF2-40B4-BE49-F238E27FC236}">
                <a16:creationId xmlns:a16="http://schemas.microsoft.com/office/drawing/2014/main" id="{FC62DB89-4D97-772F-0F08-756F25219DFA}"/>
              </a:ext>
            </a:extLst>
          </p:cNvPr>
          <p:cNvSpPr txBox="1"/>
          <p:nvPr/>
        </p:nvSpPr>
        <p:spPr>
          <a:xfrm>
            <a:off x="1593867" y="4081943"/>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03</a:t>
            </a:r>
          </a:p>
        </p:txBody>
      </p:sp>
      <p:sp>
        <p:nvSpPr>
          <p:cNvPr id="57" name="图形">
            <a:extLst>
              <a:ext uri="{FF2B5EF4-FFF2-40B4-BE49-F238E27FC236}">
                <a16:creationId xmlns:a16="http://schemas.microsoft.com/office/drawing/2014/main" id="{6BDC80CA-9E15-53E7-1A67-A2AC6A383454}"/>
              </a:ext>
            </a:extLst>
          </p:cNvPr>
          <p:cNvSpPr/>
          <p:nvPr/>
        </p:nvSpPr>
        <p:spPr>
          <a:xfrm>
            <a:off x="2601934" y="4242394"/>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图形">
            <a:extLst>
              <a:ext uri="{FF2B5EF4-FFF2-40B4-BE49-F238E27FC236}">
                <a16:creationId xmlns:a16="http://schemas.microsoft.com/office/drawing/2014/main" id="{2DF9B694-025B-B46D-FE30-FCB68C405BE0}"/>
              </a:ext>
            </a:extLst>
          </p:cNvPr>
          <p:cNvSpPr/>
          <p:nvPr/>
        </p:nvSpPr>
        <p:spPr>
          <a:xfrm>
            <a:off x="2032339" y="4242394"/>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3640DA9-CF9D-BF6B-A0F2-4415B322DC9C}"/>
              </a:ext>
            </a:extLst>
          </p:cNvPr>
          <p:cNvSpPr txBox="1"/>
          <p:nvPr/>
        </p:nvSpPr>
        <p:spPr>
          <a:xfrm>
            <a:off x="2886038" y="4112196"/>
            <a:ext cx="3436772"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Problem Formulation</a:t>
            </a:r>
            <a:endParaRPr lang="zh-CN" altLang="en-US" sz="2400" b="1" dirty="0"/>
          </a:p>
        </p:txBody>
      </p:sp>
      <p:sp>
        <p:nvSpPr>
          <p:cNvPr id="60" name="图形">
            <a:extLst>
              <a:ext uri="{FF2B5EF4-FFF2-40B4-BE49-F238E27FC236}">
                <a16:creationId xmlns:a16="http://schemas.microsoft.com/office/drawing/2014/main" id="{27369975-C22B-4D51-B5FF-64BF1726D1E0}"/>
              </a:ext>
            </a:extLst>
          </p:cNvPr>
          <p:cNvSpPr txBox="1"/>
          <p:nvPr/>
        </p:nvSpPr>
        <p:spPr>
          <a:xfrm>
            <a:off x="1593867" y="4826132"/>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04</a:t>
            </a:r>
          </a:p>
        </p:txBody>
      </p:sp>
      <p:sp>
        <p:nvSpPr>
          <p:cNvPr id="61" name="图形">
            <a:extLst>
              <a:ext uri="{FF2B5EF4-FFF2-40B4-BE49-F238E27FC236}">
                <a16:creationId xmlns:a16="http://schemas.microsoft.com/office/drawing/2014/main" id="{4E9786DF-9335-2027-E4A2-0F5BF7316034}"/>
              </a:ext>
            </a:extLst>
          </p:cNvPr>
          <p:cNvSpPr/>
          <p:nvPr/>
        </p:nvSpPr>
        <p:spPr>
          <a:xfrm>
            <a:off x="2601934" y="4986583"/>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图形">
            <a:extLst>
              <a:ext uri="{FF2B5EF4-FFF2-40B4-BE49-F238E27FC236}">
                <a16:creationId xmlns:a16="http://schemas.microsoft.com/office/drawing/2014/main" id="{C6B2D07D-F3B5-22FD-B6A9-9460E2809FBF}"/>
              </a:ext>
            </a:extLst>
          </p:cNvPr>
          <p:cNvSpPr/>
          <p:nvPr/>
        </p:nvSpPr>
        <p:spPr>
          <a:xfrm>
            <a:off x="2032339" y="4986583"/>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67C585CB-B9AF-B9B9-245E-5F6D66D3103A}"/>
              </a:ext>
            </a:extLst>
          </p:cNvPr>
          <p:cNvSpPr txBox="1"/>
          <p:nvPr/>
        </p:nvSpPr>
        <p:spPr>
          <a:xfrm>
            <a:off x="2886038" y="4857175"/>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Data and Features</a:t>
            </a:r>
            <a:endParaRPr lang="zh-CN" altLang="en-US" sz="2400" b="1" dirty="0"/>
          </a:p>
        </p:txBody>
      </p:sp>
      <p:grpSp>
        <p:nvGrpSpPr>
          <p:cNvPr id="7" name="组合 6">
            <a:extLst>
              <a:ext uri="{FF2B5EF4-FFF2-40B4-BE49-F238E27FC236}">
                <a16:creationId xmlns:a16="http://schemas.microsoft.com/office/drawing/2014/main" id="{775311CB-C14F-87FC-0AB6-B8881E7B71E5}"/>
              </a:ext>
            </a:extLst>
          </p:cNvPr>
          <p:cNvGrpSpPr/>
          <p:nvPr/>
        </p:nvGrpSpPr>
        <p:grpSpPr>
          <a:xfrm>
            <a:off x="6094935" y="2724900"/>
            <a:ext cx="1589405" cy="521970"/>
            <a:chOff x="6094935" y="2724900"/>
            <a:chExt cx="1589405" cy="521970"/>
          </a:xfrm>
        </p:grpSpPr>
        <p:sp>
          <p:nvSpPr>
            <p:cNvPr id="64" name="图形">
              <a:extLst>
                <a:ext uri="{FF2B5EF4-FFF2-40B4-BE49-F238E27FC236}">
                  <a16:creationId xmlns:a16="http://schemas.microsoft.com/office/drawing/2014/main" id="{9B1AEFCD-F866-902D-78A4-A308B96FEBCF}"/>
                </a:ext>
              </a:extLst>
            </p:cNvPr>
            <p:cNvSpPr txBox="1"/>
            <p:nvPr/>
          </p:nvSpPr>
          <p:spPr>
            <a:xfrm>
              <a:off x="6094935" y="2724900"/>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05</a:t>
              </a:r>
            </a:p>
          </p:txBody>
        </p:sp>
        <p:sp>
          <p:nvSpPr>
            <p:cNvPr id="65" name="图形">
              <a:extLst>
                <a:ext uri="{FF2B5EF4-FFF2-40B4-BE49-F238E27FC236}">
                  <a16:creationId xmlns:a16="http://schemas.microsoft.com/office/drawing/2014/main" id="{3C1C3FAF-7543-ADDA-0CB6-CE9B7D8AF617}"/>
                </a:ext>
              </a:extLst>
            </p:cNvPr>
            <p:cNvSpPr/>
            <p:nvPr/>
          </p:nvSpPr>
          <p:spPr>
            <a:xfrm>
              <a:off x="7103002"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图形">
              <a:extLst>
                <a:ext uri="{FF2B5EF4-FFF2-40B4-BE49-F238E27FC236}">
                  <a16:creationId xmlns:a16="http://schemas.microsoft.com/office/drawing/2014/main" id="{4CEA8CDC-44E3-0B34-855A-D78646480EE4}"/>
                </a:ext>
              </a:extLst>
            </p:cNvPr>
            <p:cNvSpPr/>
            <p:nvPr/>
          </p:nvSpPr>
          <p:spPr>
            <a:xfrm>
              <a:off x="6533407"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a:extLst>
              <a:ext uri="{FF2B5EF4-FFF2-40B4-BE49-F238E27FC236}">
                <a16:creationId xmlns:a16="http://schemas.microsoft.com/office/drawing/2014/main" id="{2F6CE2E5-70BB-3808-387D-43BE7C7ECB9D}"/>
              </a:ext>
            </a:extLst>
          </p:cNvPr>
          <p:cNvSpPr txBox="1"/>
          <p:nvPr/>
        </p:nvSpPr>
        <p:spPr>
          <a:xfrm>
            <a:off x="7403374" y="2612044"/>
            <a:ext cx="3521818" cy="830997"/>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Multimodal Depressive Dictionary Learning</a:t>
            </a:r>
            <a:endParaRPr lang="zh-CN" altLang="en-US" sz="2400" b="1" dirty="0"/>
          </a:p>
        </p:txBody>
      </p:sp>
      <p:sp>
        <p:nvSpPr>
          <p:cNvPr id="68" name="图形">
            <a:extLst>
              <a:ext uri="{FF2B5EF4-FFF2-40B4-BE49-F238E27FC236}">
                <a16:creationId xmlns:a16="http://schemas.microsoft.com/office/drawing/2014/main" id="{0CBB0F0D-0469-5A54-F69A-85882FAB2523}"/>
              </a:ext>
            </a:extLst>
          </p:cNvPr>
          <p:cNvSpPr txBox="1"/>
          <p:nvPr/>
        </p:nvSpPr>
        <p:spPr>
          <a:xfrm>
            <a:off x="6094791" y="3642757"/>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06</a:t>
            </a:r>
          </a:p>
        </p:txBody>
      </p:sp>
      <p:sp>
        <p:nvSpPr>
          <p:cNvPr id="69" name="图形">
            <a:extLst>
              <a:ext uri="{FF2B5EF4-FFF2-40B4-BE49-F238E27FC236}">
                <a16:creationId xmlns:a16="http://schemas.microsoft.com/office/drawing/2014/main" id="{C2CD1304-035A-1937-2F50-A9C55E01E390}"/>
              </a:ext>
            </a:extLst>
          </p:cNvPr>
          <p:cNvSpPr/>
          <p:nvPr/>
        </p:nvSpPr>
        <p:spPr>
          <a:xfrm>
            <a:off x="7102858"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图形">
            <a:extLst>
              <a:ext uri="{FF2B5EF4-FFF2-40B4-BE49-F238E27FC236}">
                <a16:creationId xmlns:a16="http://schemas.microsoft.com/office/drawing/2014/main" id="{22CBBBE7-03C3-026F-5ADC-EF6CA875F02E}"/>
              </a:ext>
            </a:extLst>
          </p:cNvPr>
          <p:cNvSpPr/>
          <p:nvPr/>
        </p:nvSpPr>
        <p:spPr>
          <a:xfrm>
            <a:off x="6533263"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7CB44325-3E65-C695-9395-0718484FBFFA}"/>
              </a:ext>
            </a:extLst>
          </p:cNvPr>
          <p:cNvSpPr txBox="1"/>
          <p:nvPr/>
        </p:nvSpPr>
        <p:spPr>
          <a:xfrm>
            <a:off x="7403374" y="3694997"/>
            <a:ext cx="2499597"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Experiments</a:t>
            </a:r>
            <a:endParaRPr lang="zh-CN" altLang="en-US" sz="2400" b="1" dirty="0"/>
          </a:p>
        </p:txBody>
      </p:sp>
      <p:sp>
        <p:nvSpPr>
          <p:cNvPr id="74" name="图形">
            <a:extLst>
              <a:ext uri="{FF2B5EF4-FFF2-40B4-BE49-F238E27FC236}">
                <a16:creationId xmlns:a16="http://schemas.microsoft.com/office/drawing/2014/main" id="{D579EFA2-E258-5EE8-5D6E-CF0F06EDE664}"/>
              </a:ext>
            </a:extLst>
          </p:cNvPr>
          <p:cNvSpPr txBox="1"/>
          <p:nvPr/>
        </p:nvSpPr>
        <p:spPr>
          <a:xfrm>
            <a:off x="6101412" y="4403536"/>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07</a:t>
            </a:r>
          </a:p>
        </p:txBody>
      </p:sp>
      <p:sp>
        <p:nvSpPr>
          <p:cNvPr id="75" name="图形">
            <a:extLst>
              <a:ext uri="{FF2B5EF4-FFF2-40B4-BE49-F238E27FC236}">
                <a16:creationId xmlns:a16="http://schemas.microsoft.com/office/drawing/2014/main" id="{5A3928EF-4E9F-7897-88C9-334C5EEE2C7F}"/>
              </a:ext>
            </a:extLst>
          </p:cNvPr>
          <p:cNvSpPr/>
          <p:nvPr/>
        </p:nvSpPr>
        <p:spPr>
          <a:xfrm>
            <a:off x="7109479" y="4563987"/>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图形">
            <a:extLst>
              <a:ext uri="{FF2B5EF4-FFF2-40B4-BE49-F238E27FC236}">
                <a16:creationId xmlns:a16="http://schemas.microsoft.com/office/drawing/2014/main" id="{1B138C37-EB03-E298-61BC-72A4FF0FBE56}"/>
              </a:ext>
            </a:extLst>
          </p:cNvPr>
          <p:cNvSpPr/>
          <p:nvPr/>
        </p:nvSpPr>
        <p:spPr>
          <a:xfrm>
            <a:off x="6539884" y="4563987"/>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5856D3B-2F44-130C-5359-1666B07E891C}"/>
              </a:ext>
            </a:extLst>
          </p:cNvPr>
          <p:cNvSpPr txBox="1"/>
          <p:nvPr/>
        </p:nvSpPr>
        <p:spPr>
          <a:xfrm>
            <a:off x="7403374" y="4408618"/>
            <a:ext cx="2499597"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Conclusion</a:t>
            </a:r>
            <a:endParaRPr lang="zh-CN" altLang="en-US" sz="2400" b="1" dirty="0"/>
          </a:p>
        </p:txBody>
      </p:sp>
      <p:pic>
        <p:nvPicPr>
          <p:cNvPr id="6" name="图形" descr="102sd">
            <a:extLst>
              <a:ext uri="{FF2B5EF4-FFF2-40B4-BE49-F238E27FC236}">
                <a16:creationId xmlns:a16="http://schemas.microsoft.com/office/drawing/2014/main" id="{7DC17D56-621E-641A-B383-A2EB46059330}"/>
              </a:ext>
            </a:extLst>
          </p:cNvPr>
          <p:cNvPicPr>
            <a:picLocks noChangeAspect="1"/>
          </p:cNvPicPr>
          <p:nvPr/>
        </p:nvPicPr>
        <p:blipFill>
          <a:blip r:embed="rId5"/>
          <a:srcRect l="45954"/>
          <a:stretch>
            <a:fillRect/>
          </a:stretch>
        </p:blipFill>
        <p:spPr>
          <a:xfrm rot="10800000" flipH="1" flipV="1">
            <a:off x="9022080" y="-942975"/>
            <a:ext cx="3169920" cy="7844790"/>
          </a:xfrm>
          <a:prstGeom prst="rect">
            <a:avLst/>
          </a:prstGeom>
        </p:spPr>
      </p:pic>
      <p:pic>
        <p:nvPicPr>
          <p:cNvPr id="8" name="图形" descr="10dd2">
            <a:extLst>
              <a:ext uri="{FF2B5EF4-FFF2-40B4-BE49-F238E27FC236}">
                <a16:creationId xmlns:a16="http://schemas.microsoft.com/office/drawing/2014/main" id="{DF9A6BB9-AE4D-645C-CE5C-4EA179A8BED0}"/>
              </a:ext>
            </a:extLst>
          </p:cNvPr>
          <p:cNvPicPr>
            <a:picLocks noChangeAspect="1"/>
          </p:cNvPicPr>
          <p:nvPr/>
        </p:nvPicPr>
        <p:blipFill>
          <a:blip r:embed="rId6"/>
          <a:srcRect l="8282" t="66861" r="81320" b="4065"/>
          <a:stretch>
            <a:fillRect/>
          </a:stretch>
        </p:blipFill>
        <p:spPr>
          <a:xfrm rot="5400000">
            <a:off x="8056245" y="5498465"/>
            <a:ext cx="533400" cy="1993900"/>
          </a:xfrm>
          <a:prstGeom prst="rect">
            <a:avLst/>
          </a:prstGeom>
        </p:spPr>
      </p:pic>
      <p:pic>
        <p:nvPicPr>
          <p:cNvPr id="9" name="图形" descr="10dd2">
            <a:extLst>
              <a:ext uri="{FF2B5EF4-FFF2-40B4-BE49-F238E27FC236}">
                <a16:creationId xmlns:a16="http://schemas.microsoft.com/office/drawing/2014/main" id="{46CDB0A6-E7F4-0D45-2D41-FE8BD4408477}"/>
              </a:ext>
            </a:extLst>
          </p:cNvPr>
          <p:cNvPicPr>
            <a:picLocks noChangeAspect="1"/>
          </p:cNvPicPr>
          <p:nvPr/>
        </p:nvPicPr>
        <p:blipFill>
          <a:blip r:embed="rId6"/>
          <a:srcRect l="8282" t="66861" r="81320" b="4065"/>
          <a:stretch>
            <a:fillRect/>
          </a:stretch>
        </p:blipFill>
        <p:spPr>
          <a:xfrm rot="5400000">
            <a:off x="6080125" y="5498465"/>
            <a:ext cx="533400" cy="1993900"/>
          </a:xfrm>
          <a:prstGeom prst="rect">
            <a:avLst/>
          </a:prstGeom>
        </p:spPr>
      </p:pic>
      <p:pic>
        <p:nvPicPr>
          <p:cNvPr id="10" name="图形" descr="10dd2">
            <a:extLst>
              <a:ext uri="{FF2B5EF4-FFF2-40B4-BE49-F238E27FC236}">
                <a16:creationId xmlns:a16="http://schemas.microsoft.com/office/drawing/2014/main" id="{0D5D5E00-FCFB-5840-20AE-F36896E834EC}"/>
              </a:ext>
            </a:extLst>
          </p:cNvPr>
          <p:cNvPicPr>
            <a:picLocks noChangeAspect="1"/>
          </p:cNvPicPr>
          <p:nvPr/>
        </p:nvPicPr>
        <p:blipFill>
          <a:blip r:embed="rId6"/>
          <a:srcRect l="8282" t="66861" r="81320" b="4065"/>
          <a:stretch>
            <a:fillRect/>
          </a:stretch>
        </p:blipFill>
        <p:spPr>
          <a:xfrm rot="5400000">
            <a:off x="4104005" y="5498465"/>
            <a:ext cx="533400" cy="1993900"/>
          </a:xfrm>
          <a:prstGeom prst="rect">
            <a:avLst/>
          </a:prstGeom>
        </p:spPr>
      </p:pic>
      <p:pic>
        <p:nvPicPr>
          <p:cNvPr id="11" name="图形" descr="10dd2">
            <a:extLst>
              <a:ext uri="{FF2B5EF4-FFF2-40B4-BE49-F238E27FC236}">
                <a16:creationId xmlns:a16="http://schemas.microsoft.com/office/drawing/2014/main" id="{E01B4A1A-90CB-1D6B-0139-74177477EC63}"/>
              </a:ext>
            </a:extLst>
          </p:cNvPr>
          <p:cNvPicPr>
            <a:picLocks noChangeAspect="1"/>
          </p:cNvPicPr>
          <p:nvPr/>
        </p:nvPicPr>
        <p:blipFill>
          <a:blip r:embed="rId6"/>
          <a:srcRect r="60461" b="75208"/>
          <a:stretch>
            <a:fillRect/>
          </a:stretch>
        </p:blipFill>
        <p:spPr>
          <a:xfrm rot="3652102" flipH="1">
            <a:off x="10289840" y="2032729"/>
            <a:ext cx="834167" cy="69873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4" name="图形">
            <a:extLst>
              <a:ext uri="{FF2B5EF4-FFF2-40B4-BE49-F238E27FC236}">
                <a16:creationId xmlns:a16="http://schemas.microsoft.com/office/drawing/2014/main" id="{231FE3EF-A0E6-924F-B31D-67C998D5A94B}"/>
              </a:ext>
            </a:extLst>
          </p:cNvPr>
          <p:cNvSpPr/>
          <p:nvPr/>
        </p:nvSpPr>
        <p:spPr>
          <a:xfrm>
            <a:off x="769668" y="1362676"/>
            <a:ext cx="5276801" cy="4432334"/>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5" name="图形">
            <a:extLst>
              <a:ext uri="{FF2B5EF4-FFF2-40B4-BE49-F238E27FC236}">
                <a16:creationId xmlns:a16="http://schemas.microsoft.com/office/drawing/2014/main" id="{9A18B8BE-A299-D188-F197-D9A49CED2864}"/>
              </a:ext>
            </a:extLst>
          </p:cNvPr>
          <p:cNvSpPr/>
          <p:nvPr/>
        </p:nvSpPr>
        <p:spPr>
          <a:xfrm flipV="1">
            <a:off x="2448102" y="1362676"/>
            <a:ext cx="1657045" cy="473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6" name="文本框 5">
            <a:extLst>
              <a:ext uri="{FF2B5EF4-FFF2-40B4-BE49-F238E27FC236}">
                <a16:creationId xmlns:a16="http://schemas.microsoft.com/office/drawing/2014/main" id="{4470E0BA-E1FC-B9A0-6AC9-736186C34C9C}"/>
              </a:ext>
            </a:extLst>
          </p:cNvPr>
          <p:cNvSpPr txBox="1"/>
          <p:nvPr/>
        </p:nvSpPr>
        <p:spPr>
          <a:xfrm>
            <a:off x="974924" y="2047486"/>
            <a:ext cx="4853889" cy="3372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人们越来越依赖</a:t>
            </a:r>
            <a:r>
              <a:rPr lang="en-US" altLang="zh-CN" sz="1600" dirty="0">
                <a:latin typeface="微软雅黑" panose="020B0503020204020204" pitchFamily="34" charset="-122"/>
                <a:ea typeface="微软雅黑" panose="020B0503020204020204" pitchFamily="34" charset="-122"/>
              </a:rPr>
              <a:t>Twitter</a:t>
            </a:r>
            <a:r>
              <a:rPr lang="zh-CN" altLang="en-US" sz="1600" dirty="0">
                <a:latin typeface="微软雅黑" panose="020B0503020204020204" pitchFamily="34" charset="-122"/>
                <a:ea typeface="微软雅黑" panose="020B0503020204020204" pitchFamily="34" charset="-122"/>
              </a:rPr>
              <a:t>等社交媒体平台来表达情感和心情，分享个人状态。</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社交媒体被广泛用于身心健康研究，尤其是心理健康。</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填写问卷或参与访谈，有效的，但昂贵，耗时。</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问卷和访谈关注的是抑郁标准中已经定义的抑郁行为。然而，抑郁症的症状会随着世界的发展而演变。尤其是网络行为，这在以往的抑郁标准中可能没有被详细涵盖。</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96B2186-C739-B38C-B9A7-EC24CD0215B0}"/>
              </a:ext>
            </a:extLst>
          </p:cNvPr>
          <p:cNvSpPr txBox="1"/>
          <p:nvPr/>
        </p:nvSpPr>
        <p:spPr>
          <a:xfrm>
            <a:off x="2908555" y="1414872"/>
            <a:ext cx="88620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背  景</a:t>
            </a:r>
          </a:p>
        </p:txBody>
      </p:sp>
      <p:sp>
        <p:nvSpPr>
          <p:cNvPr id="10" name="图形">
            <a:extLst>
              <a:ext uri="{FF2B5EF4-FFF2-40B4-BE49-F238E27FC236}">
                <a16:creationId xmlns:a16="http://schemas.microsoft.com/office/drawing/2014/main" id="{79FEBD38-4828-794F-50B5-E831551EF92D}"/>
              </a:ext>
            </a:extLst>
          </p:cNvPr>
          <p:cNvSpPr/>
          <p:nvPr/>
        </p:nvSpPr>
        <p:spPr>
          <a:xfrm>
            <a:off x="6375702" y="1362676"/>
            <a:ext cx="5276801" cy="4432334"/>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1" name="图形">
            <a:extLst>
              <a:ext uri="{FF2B5EF4-FFF2-40B4-BE49-F238E27FC236}">
                <a16:creationId xmlns:a16="http://schemas.microsoft.com/office/drawing/2014/main" id="{BACEDD7F-0A3D-C21B-9EBD-2C3094F9E8D9}"/>
              </a:ext>
            </a:extLst>
          </p:cNvPr>
          <p:cNvSpPr/>
          <p:nvPr/>
        </p:nvSpPr>
        <p:spPr>
          <a:xfrm flipV="1">
            <a:off x="8185578" y="1362676"/>
            <a:ext cx="1657045" cy="473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2" name="文本框 11">
            <a:extLst>
              <a:ext uri="{FF2B5EF4-FFF2-40B4-BE49-F238E27FC236}">
                <a16:creationId xmlns:a16="http://schemas.microsoft.com/office/drawing/2014/main" id="{F09F40B7-FB6B-1DFF-AEEB-E0ADA6E50E1B}"/>
              </a:ext>
            </a:extLst>
          </p:cNvPr>
          <p:cNvSpPr txBox="1"/>
          <p:nvPr/>
        </p:nvSpPr>
        <p:spPr>
          <a:xfrm>
            <a:off x="6587157" y="2108467"/>
            <a:ext cx="4853889" cy="30035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目前还没有公开可用的适合研究的抑郁症研究的大规模基准数据集。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用户在社交媒体上的行为是多方面的。很难从判别性的角度来表征用户并捕获不同模态之间的关系。</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尽管用户行为丰富多样，但只有少数是抑郁症状，因此面向抑郁症状的特征在社交媒体上稀疏且难以捕获。</a:t>
            </a:r>
            <a:endParaRPr lang="en-US" altLang="zh-CN" sz="16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A6C43D0E-5D8F-A086-EB22-7F7C1D1232F9}"/>
              </a:ext>
            </a:extLst>
          </p:cNvPr>
          <p:cNvSpPr txBox="1"/>
          <p:nvPr/>
        </p:nvSpPr>
        <p:spPr>
          <a:xfrm>
            <a:off x="8663179" y="1414872"/>
            <a:ext cx="88620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挑 战</a:t>
            </a:r>
          </a:p>
        </p:txBody>
      </p:sp>
    </p:spTree>
    <p:custDataLst>
      <p:tags r:id="rId1"/>
    </p:custDataLst>
    <p:extLst>
      <p:ext uri="{BB962C8B-B14F-4D97-AF65-F5344CB8AC3E}">
        <p14:creationId xmlns:p14="http://schemas.microsoft.com/office/powerpoint/2010/main" val="194386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4" name="图形">
            <a:extLst>
              <a:ext uri="{FF2B5EF4-FFF2-40B4-BE49-F238E27FC236}">
                <a16:creationId xmlns:a16="http://schemas.microsoft.com/office/drawing/2014/main" id="{231FE3EF-A0E6-924F-B31D-67C998D5A94B}"/>
              </a:ext>
            </a:extLst>
          </p:cNvPr>
          <p:cNvSpPr/>
          <p:nvPr/>
        </p:nvSpPr>
        <p:spPr>
          <a:xfrm>
            <a:off x="769668" y="1362676"/>
            <a:ext cx="5276801" cy="4432334"/>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5" name="图形">
            <a:extLst>
              <a:ext uri="{FF2B5EF4-FFF2-40B4-BE49-F238E27FC236}">
                <a16:creationId xmlns:a16="http://schemas.microsoft.com/office/drawing/2014/main" id="{9A18B8BE-A299-D188-F197-D9A49CED2864}"/>
              </a:ext>
            </a:extLst>
          </p:cNvPr>
          <p:cNvSpPr/>
          <p:nvPr/>
        </p:nvSpPr>
        <p:spPr>
          <a:xfrm flipV="1">
            <a:off x="2448102" y="1362676"/>
            <a:ext cx="1657045" cy="473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6" name="文本框 5">
            <a:extLst>
              <a:ext uri="{FF2B5EF4-FFF2-40B4-BE49-F238E27FC236}">
                <a16:creationId xmlns:a16="http://schemas.microsoft.com/office/drawing/2014/main" id="{4470E0BA-E1FC-B9A0-6AC9-736186C34C9C}"/>
              </a:ext>
            </a:extLst>
          </p:cNvPr>
          <p:cNvSpPr txBox="1"/>
          <p:nvPr/>
        </p:nvSpPr>
        <p:spPr>
          <a:xfrm>
            <a:off x="981123" y="1884960"/>
            <a:ext cx="4853889" cy="37421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通过基于规则的启发式方法在</a:t>
            </a:r>
            <a:r>
              <a:rPr lang="en-US" altLang="zh-CN" sz="1600" dirty="0">
                <a:latin typeface="微软雅黑" panose="020B0503020204020204" pitchFamily="34" charset="-122"/>
                <a:ea typeface="微软雅黑" panose="020B0503020204020204" pitchFamily="34" charset="-122"/>
              </a:rPr>
              <a:t>Twitter</a:t>
            </a:r>
            <a:r>
              <a:rPr lang="zh-CN" altLang="en-US" sz="1600" dirty="0">
                <a:latin typeface="微软雅黑" panose="020B0503020204020204" pitchFamily="34" charset="-122"/>
                <a:ea typeface="微软雅黑" panose="020B0503020204020204" pitchFamily="34" charset="-122"/>
              </a:rPr>
              <a:t>上构建标注良好的抑郁和非抑郁数据集。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提取了面向抑郁的特征，由六组组成，分别是社交网络特征、用户画像特征、视觉特征、情感特征、主题特征和领域特定特征。</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将每个特征组作为单一模态，设计多模态抑郁字典学习模型</a:t>
            </a:r>
            <a:r>
              <a:rPr lang="en-US" altLang="zh-CN" sz="1600" dirty="0">
                <a:latin typeface="微软雅黑" panose="020B0503020204020204" pitchFamily="34" charset="-122"/>
                <a:ea typeface="微软雅黑" panose="020B0503020204020204" pitchFamily="34" charset="-122"/>
              </a:rPr>
              <a:t>( MDL )</a:t>
            </a:r>
            <a:r>
              <a:rPr lang="zh-CN" altLang="en-US" sz="1600" dirty="0">
                <a:latin typeface="微软雅黑" panose="020B0503020204020204" pitchFamily="34" charset="-122"/>
                <a:ea typeface="微软雅黑" panose="020B0503020204020204" pitchFamily="34" charset="-122"/>
              </a:rPr>
              <a:t>来学习稀疏的用户表示。该模型还考虑了六种模态之间的关系。</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进行了一系列的案例研究，以揭示抑郁和非抑郁用户在社交媒体上的潜在行为差异。</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596B2186-C739-B38C-B9A7-EC24CD0215B0}"/>
              </a:ext>
            </a:extLst>
          </p:cNvPr>
          <p:cNvSpPr txBox="1"/>
          <p:nvPr/>
        </p:nvSpPr>
        <p:spPr>
          <a:xfrm>
            <a:off x="2908555" y="1414872"/>
            <a:ext cx="88620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工 作</a:t>
            </a:r>
          </a:p>
        </p:txBody>
      </p:sp>
      <p:sp>
        <p:nvSpPr>
          <p:cNvPr id="10" name="图形">
            <a:extLst>
              <a:ext uri="{FF2B5EF4-FFF2-40B4-BE49-F238E27FC236}">
                <a16:creationId xmlns:a16="http://schemas.microsoft.com/office/drawing/2014/main" id="{79FEBD38-4828-794F-50B5-E831551EF92D}"/>
              </a:ext>
            </a:extLst>
          </p:cNvPr>
          <p:cNvSpPr/>
          <p:nvPr/>
        </p:nvSpPr>
        <p:spPr>
          <a:xfrm>
            <a:off x="6375702" y="1362676"/>
            <a:ext cx="5276801" cy="4432334"/>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1" name="图形">
            <a:extLst>
              <a:ext uri="{FF2B5EF4-FFF2-40B4-BE49-F238E27FC236}">
                <a16:creationId xmlns:a16="http://schemas.microsoft.com/office/drawing/2014/main" id="{BACEDD7F-0A3D-C21B-9EBD-2C3094F9E8D9}"/>
              </a:ext>
            </a:extLst>
          </p:cNvPr>
          <p:cNvSpPr/>
          <p:nvPr/>
        </p:nvSpPr>
        <p:spPr>
          <a:xfrm flipV="1">
            <a:off x="8185578" y="1362676"/>
            <a:ext cx="1657045" cy="4737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2" name="文本框 11">
            <a:extLst>
              <a:ext uri="{FF2B5EF4-FFF2-40B4-BE49-F238E27FC236}">
                <a16:creationId xmlns:a16="http://schemas.microsoft.com/office/drawing/2014/main" id="{F09F40B7-FB6B-1DFF-AEEB-E0ADA6E50E1B}"/>
              </a:ext>
            </a:extLst>
          </p:cNvPr>
          <p:cNvSpPr txBox="1"/>
          <p:nvPr/>
        </p:nvSpPr>
        <p:spPr>
          <a:xfrm>
            <a:off x="6630928" y="2665906"/>
            <a:ext cx="4853889" cy="18955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构建了用于在线抑郁症检测和分析的基准数据集。</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提取了六组具有判别性的面向抑郁的特征来从不同方面描述用户。</a:t>
            </a:r>
            <a:r>
              <a:rPr lang="zh-CN" altLang="en-US" sz="1600" dirty="0"/>
              <a:t>提出了一种多模态抑郁字典学习模型来学习用户的稀疏表示。</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分析了抑郁症的特征和抑郁行为。</a:t>
            </a:r>
            <a:endParaRPr lang="en-US" altLang="zh-CN" sz="16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A6C43D0E-5D8F-A086-EB22-7F7C1D1232F9}"/>
              </a:ext>
            </a:extLst>
          </p:cNvPr>
          <p:cNvSpPr txBox="1"/>
          <p:nvPr/>
        </p:nvSpPr>
        <p:spPr>
          <a:xfrm>
            <a:off x="8663179" y="1414872"/>
            <a:ext cx="886206" cy="369332"/>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贡 献</a:t>
            </a:r>
          </a:p>
        </p:txBody>
      </p:sp>
    </p:spTree>
    <p:custDataLst>
      <p:tags r:id="rId1"/>
    </p:custDataLst>
    <p:extLst>
      <p:ext uri="{BB962C8B-B14F-4D97-AF65-F5344CB8AC3E}">
        <p14:creationId xmlns:p14="http://schemas.microsoft.com/office/powerpoint/2010/main" val="2634836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Related Work</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13" name="图形">
            <a:extLst>
              <a:ext uri="{FF2B5EF4-FFF2-40B4-BE49-F238E27FC236}">
                <a16:creationId xmlns:a16="http://schemas.microsoft.com/office/drawing/2014/main" id="{22952CAE-1C30-1A12-0CB7-DAD6DD7F9314}"/>
              </a:ext>
            </a:extLst>
          </p:cNvPr>
          <p:cNvSpPr/>
          <p:nvPr/>
        </p:nvSpPr>
        <p:spPr bwMode="auto">
          <a:xfrm>
            <a:off x="669797" y="3764642"/>
            <a:ext cx="1475740" cy="1475740"/>
          </a:xfrm>
          <a:custGeom>
            <a:avLst/>
            <a:gdLst>
              <a:gd name="T0" fmla="*/ 261 w 261"/>
              <a:gd name="T1" fmla="*/ 130 h 261"/>
              <a:gd name="T2" fmla="*/ 130 w 261"/>
              <a:gd name="T3" fmla="*/ 261 h 261"/>
              <a:gd name="T4" fmla="*/ 0 w 261"/>
              <a:gd name="T5" fmla="*/ 130 h 261"/>
              <a:gd name="T6" fmla="*/ 130 w 261"/>
              <a:gd name="T7" fmla="*/ 0 h 261"/>
              <a:gd name="T8" fmla="*/ 260 w 261"/>
              <a:gd name="T9" fmla="*/ 0 h 261"/>
              <a:gd name="T10" fmla="*/ 261 w 261"/>
              <a:gd name="T11" fmla="*/ 130 h 261"/>
            </a:gdLst>
            <a:ahLst/>
            <a:cxnLst>
              <a:cxn ang="0">
                <a:pos x="T0" y="T1"/>
              </a:cxn>
              <a:cxn ang="0">
                <a:pos x="T2" y="T3"/>
              </a:cxn>
              <a:cxn ang="0">
                <a:pos x="T4" y="T5"/>
              </a:cxn>
              <a:cxn ang="0">
                <a:pos x="T6" y="T7"/>
              </a:cxn>
              <a:cxn ang="0">
                <a:pos x="T8" y="T9"/>
              </a:cxn>
              <a:cxn ang="0">
                <a:pos x="T10" y="T11"/>
              </a:cxn>
            </a:cxnLst>
            <a:rect l="0" t="0" r="r" b="b"/>
            <a:pathLst>
              <a:path w="261" h="261">
                <a:moveTo>
                  <a:pt x="261" y="130"/>
                </a:moveTo>
                <a:cubicBezTo>
                  <a:pt x="261" y="202"/>
                  <a:pt x="202" y="261"/>
                  <a:pt x="130" y="261"/>
                </a:cubicBezTo>
                <a:cubicBezTo>
                  <a:pt x="58" y="261"/>
                  <a:pt x="0" y="202"/>
                  <a:pt x="0" y="130"/>
                </a:cubicBezTo>
                <a:cubicBezTo>
                  <a:pt x="0" y="58"/>
                  <a:pt x="58" y="0"/>
                  <a:pt x="130" y="0"/>
                </a:cubicBezTo>
                <a:cubicBezTo>
                  <a:pt x="166" y="0"/>
                  <a:pt x="260" y="0"/>
                  <a:pt x="260" y="0"/>
                </a:cubicBezTo>
                <a:cubicBezTo>
                  <a:pt x="260" y="0"/>
                  <a:pt x="261" y="94"/>
                  <a:pt x="261" y="13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字魂58号-创中黑" panose="00000500000000000000" charset="-122"/>
            </a:endParaRPr>
          </a:p>
        </p:txBody>
      </p:sp>
      <p:sp>
        <p:nvSpPr>
          <p:cNvPr id="15" name="图形">
            <a:extLst>
              <a:ext uri="{FF2B5EF4-FFF2-40B4-BE49-F238E27FC236}">
                <a16:creationId xmlns:a16="http://schemas.microsoft.com/office/drawing/2014/main" id="{2AF700C3-C99D-CEFB-2786-6C8944C8602E}"/>
              </a:ext>
            </a:extLst>
          </p:cNvPr>
          <p:cNvSpPr/>
          <p:nvPr/>
        </p:nvSpPr>
        <p:spPr bwMode="auto">
          <a:xfrm>
            <a:off x="669797" y="1397096"/>
            <a:ext cx="1475740" cy="1478280"/>
          </a:xfrm>
          <a:custGeom>
            <a:avLst/>
            <a:gdLst>
              <a:gd name="T0" fmla="*/ 261 w 261"/>
              <a:gd name="T1" fmla="*/ 130 h 261"/>
              <a:gd name="T2" fmla="*/ 130 w 261"/>
              <a:gd name="T3" fmla="*/ 261 h 261"/>
              <a:gd name="T4" fmla="*/ 0 w 261"/>
              <a:gd name="T5" fmla="*/ 130 h 261"/>
              <a:gd name="T6" fmla="*/ 130 w 261"/>
              <a:gd name="T7" fmla="*/ 0 h 261"/>
              <a:gd name="T8" fmla="*/ 260 w 261"/>
              <a:gd name="T9" fmla="*/ 0 h 261"/>
              <a:gd name="T10" fmla="*/ 261 w 261"/>
              <a:gd name="T11" fmla="*/ 130 h 261"/>
            </a:gdLst>
            <a:ahLst/>
            <a:cxnLst>
              <a:cxn ang="0">
                <a:pos x="T0" y="T1"/>
              </a:cxn>
              <a:cxn ang="0">
                <a:pos x="T2" y="T3"/>
              </a:cxn>
              <a:cxn ang="0">
                <a:pos x="T4" y="T5"/>
              </a:cxn>
              <a:cxn ang="0">
                <a:pos x="T6" y="T7"/>
              </a:cxn>
              <a:cxn ang="0">
                <a:pos x="T8" y="T9"/>
              </a:cxn>
              <a:cxn ang="0">
                <a:pos x="T10" y="T11"/>
              </a:cxn>
            </a:cxnLst>
            <a:rect l="0" t="0" r="r" b="b"/>
            <a:pathLst>
              <a:path w="261" h="261">
                <a:moveTo>
                  <a:pt x="261" y="130"/>
                </a:moveTo>
                <a:cubicBezTo>
                  <a:pt x="261" y="202"/>
                  <a:pt x="202" y="261"/>
                  <a:pt x="130" y="261"/>
                </a:cubicBezTo>
                <a:cubicBezTo>
                  <a:pt x="58" y="261"/>
                  <a:pt x="0" y="202"/>
                  <a:pt x="0" y="130"/>
                </a:cubicBezTo>
                <a:cubicBezTo>
                  <a:pt x="0" y="58"/>
                  <a:pt x="58" y="0"/>
                  <a:pt x="130" y="0"/>
                </a:cubicBezTo>
                <a:cubicBezTo>
                  <a:pt x="166" y="0"/>
                  <a:pt x="260" y="0"/>
                  <a:pt x="260" y="0"/>
                </a:cubicBezTo>
                <a:cubicBezTo>
                  <a:pt x="260" y="0"/>
                  <a:pt x="261" y="94"/>
                  <a:pt x="261" y="130"/>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字魂58号-创中黑" panose="00000500000000000000" charset="-122"/>
            </a:endParaRPr>
          </a:p>
        </p:txBody>
      </p:sp>
      <p:sp>
        <p:nvSpPr>
          <p:cNvPr id="16" name="图形">
            <a:extLst>
              <a:ext uri="{FF2B5EF4-FFF2-40B4-BE49-F238E27FC236}">
                <a16:creationId xmlns:a16="http://schemas.microsoft.com/office/drawing/2014/main" id="{0E0BAEB9-8099-123A-A587-9126FADED634}"/>
              </a:ext>
            </a:extLst>
          </p:cNvPr>
          <p:cNvSpPr>
            <a:spLocks noChangeArrowheads="1"/>
          </p:cNvSpPr>
          <p:nvPr/>
        </p:nvSpPr>
        <p:spPr bwMode="auto">
          <a:xfrm>
            <a:off x="1066708" y="1786679"/>
            <a:ext cx="702238" cy="6991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字魂58号-创中黑" panose="00000500000000000000" charset="-122"/>
            </a:endParaRPr>
          </a:p>
        </p:txBody>
      </p:sp>
      <p:sp>
        <p:nvSpPr>
          <p:cNvPr id="17" name="图形">
            <a:extLst>
              <a:ext uri="{FF2B5EF4-FFF2-40B4-BE49-F238E27FC236}">
                <a16:creationId xmlns:a16="http://schemas.microsoft.com/office/drawing/2014/main" id="{75265A2A-F7A3-56FD-9421-43393B1EDAF9}"/>
              </a:ext>
            </a:extLst>
          </p:cNvPr>
          <p:cNvSpPr txBox="1"/>
          <p:nvPr/>
        </p:nvSpPr>
        <p:spPr>
          <a:xfrm>
            <a:off x="2290352" y="1766109"/>
            <a:ext cx="9482547" cy="1662891"/>
          </a:xfrm>
          <a:prstGeom prst="rect">
            <a:avLst/>
          </a:prstGeom>
          <a:noFill/>
        </p:spPr>
        <p:txBody>
          <a:bodyPr wrap="square" rtlCol="0" anchor="t">
            <a:spAutoFit/>
          </a:bodyPr>
          <a:lstStyle/>
          <a:p>
            <a:pPr algn="just">
              <a:lnSpc>
                <a:spcPct val="13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在用户研究或问卷调查的基础上，开发了许多被广泛接受的量表和标准。</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30000"/>
              </a:lnSpc>
            </a:pP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例如：</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Beck’s Depression Inventory</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CES-D Scale </a:t>
            </a:r>
            <a:r>
              <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rPr>
              <a:t>等。</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30000"/>
              </a:lnSpc>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抑郁诊断的标准标准，美国精神障碍诊断与统计手册</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 DSM ) </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引入了情绪低落、兴趣减退等</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9</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种抑郁指标。</a:t>
            </a:r>
            <a:endPar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30000"/>
              </a:lnSpc>
            </a:pP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由于从</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DSM - IV</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到</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DSM - V</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需要</a:t>
            </a:r>
            <a:r>
              <a:rPr lang="en-US" altLang="zh-CN" sz="1600" kern="100" dirty="0">
                <a:effectLst/>
                <a:latin typeface="Calibri" panose="020F0502020204030204" pitchFamily="34" charset="0"/>
                <a:ea typeface="宋体" panose="02010600030101010101" pitchFamily="2" charset="-122"/>
                <a:cs typeface="Times New Roman" panose="02020603050405020304" pitchFamily="18" charset="0"/>
              </a:rPr>
              <a:t>12</a:t>
            </a:r>
            <a:r>
              <a:rPr lang="zh-CN" altLang="en-US" sz="1600" kern="100" dirty="0">
                <a:effectLst/>
                <a:latin typeface="Calibri" panose="020F0502020204030204" pitchFamily="34" charset="0"/>
                <a:ea typeface="宋体" panose="02010600030101010101" pitchFamily="2" charset="-122"/>
                <a:cs typeface="Times New Roman" panose="02020603050405020304" pitchFamily="18" charset="0"/>
              </a:rPr>
              <a:t>年的时间，这些标准更新的速度相对缓慢，因此它们可能无法全面涵盖及时的社交媒体所传达的新行为和症状。</a:t>
            </a:r>
            <a:endParaRPr lang="zh-CN" altLang="zh-CN" sz="16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18" name="图形">
            <a:extLst>
              <a:ext uri="{FF2B5EF4-FFF2-40B4-BE49-F238E27FC236}">
                <a16:creationId xmlns:a16="http://schemas.microsoft.com/office/drawing/2014/main" id="{1A43A5DC-031F-9DFF-468C-88BFE8D4612C}"/>
              </a:ext>
            </a:extLst>
          </p:cNvPr>
          <p:cNvSpPr/>
          <p:nvPr/>
        </p:nvSpPr>
        <p:spPr>
          <a:xfrm>
            <a:off x="2272573" y="1357831"/>
            <a:ext cx="1980029" cy="400110"/>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9200">
              <a:defRPr/>
            </a:pPr>
            <a:r>
              <a:rPr lang="zh-CN" altLang="en-US" sz="2000" kern="0" dirty="0">
                <a:solidFill>
                  <a:schemeClr val="tx1">
                    <a:lumMod val="75000"/>
                    <a:lumOff val="25000"/>
                  </a:schemeClr>
                </a:solidFill>
                <a:latin typeface="字魂59号-创粗黑" panose="00000500000000000000" charset="-122"/>
                <a:ea typeface="字魂59号-创粗黑" panose="00000500000000000000" charset="-122"/>
                <a:cs typeface="字魂58号-创中黑" panose="00000500000000000000" charset="-122"/>
              </a:rPr>
              <a:t>抑郁标准及症状</a:t>
            </a:r>
          </a:p>
        </p:txBody>
      </p:sp>
      <p:sp>
        <p:nvSpPr>
          <p:cNvPr id="19" name="图形">
            <a:extLst>
              <a:ext uri="{FF2B5EF4-FFF2-40B4-BE49-F238E27FC236}">
                <a16:creationId xmlns:a16="http://schemas.microsoft.com/office/drawing/2014/main" id="{BDEF067B-E362-30C5-D4C3-A8FC0339D204}"/>
              </a:ext>
            </a:extLst>
          </p:cNvPr>
          <p:cNvSpPr txBox="1"/>
          <p:nvPr/>
        </p:nvSpPr>
        <p:spPr>
          <a:xfrm>
            <a:off x="2290352" y="4163422"/>
            <a:ext cx="8425943" cy="1662891"/>
          </a:xfrm>
          <a:prstGeom prst="rect">
            <a:avLst/>
          </a:prstGeom>
          <a:noFill/>
        </p:spPr>
        <p:txBody>
          <a:bodyPr wrap="square" rtlCol="0" anchor="t">
            <a:spAutoFit/>
          </a:bodyPr>
          <a:lstStyle/>
          <a:p>
            <a:pPr algn="just">
              <a:lnSpc>
                <a:spcPct val="130000"/>
              </a:lnSpc>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Park</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等</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[ 2012 ]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从</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Twitter</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用户中捕获的实时情绪探索语言在描述抑郁情绪中的应用</a:t>
            </a:r>
            <a:r>
              <a:rPr lang="zh-CN" altLang="en-US" sz="16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1600"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30000"/>
              </a:lnSpc>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Resnik [ 2015 ]</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研究了语言信号分析中的主题模型来检测抑郁。 </a:t>
            </a:r>
          </a:p>
          <a:p>
            <a:pPr algn="just">
              <a:lnSpc>
                <a:spcPct val="130000"/>
              </a:lnSpc>
            </a:pP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局限性：</a:t>
            </a: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1.</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 大多在非常小的样本集上进行。</a:t>
            </a:r>
          </a:p>
          <a:p>
            <a:pPr algn="just">
              <a:lnSpc>
                <a:spcPct val="130000"/>
              </a:lnSpc>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2.</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很少有研究从社交媒体的多个模态来刻画潜在的抑郁用户。</a:t>
            </a:r>
          </a:p>
          <a:p>
            <a:pPr algn="just">
              <a:lnSpc>
                <a:spcPct val="130000"/>
              </a:lnSpc>
            </a:pPr>
            <a:r>
              <a:rPr lang="en-US" altLang="zh-CN" sz="1600" kern="100" dirty="0">
                <a:latin typeface="Calibri" panose="020F0502020204030204" pitchFamily="34" charset="0"/>
                <a:ea typeface="宋体" panose="02010600030101010101" pitchFamily="2" charset="-122"/>
                <a:cs typeface="Times New Roman" panose="02020603050405020304" pitchFamily="18" charset="0"/>
              </a:rPr>
              <a:t>	3.</a:t>
            </a:r>
            <a:r>
              <a:rPr lang="zh-CN" altLang="zh-CN" sz="1600" kern="100" dirty="0">
                <a:latin typeface="Calibri" panose="020F0502020204030204" pitchFamily="34" charset="0"/>
                <a:ea typeface="宋体" panose="02010600030101010101" pitchFamily="2" charset="-122"/>
                <a:cs typeface="Times New Roman" panose="02020603050405020304" pitchFamily="18" charset="0"/>
              </a:rPr>
              <a:t> 没有系统地调查社交媒体上的抑郁行为</a:t>
            </a:r>
          </a:p>
        </p:txBody>
      </p:sp>
      <p:sp>
        <p:nvSpPr>
          <p:cNvPr id="20" name="图形">
            <a:extLst>
              <a:ext uri="{FF2B5EF4-FFF2-40B4-BE49-F238E27FC236}">
                <a16:creationId xmlns:a16="http://schemas.microsoft.com/office/drawing/2014/main" id="{00CBD4C2-BEC8-EF6A-6DF1-3B15947BEAD5}"/>
              </a:ext>
            </a:extLst>
          </p:cNvPr>
          <p:cNvSpPr/>
          <p:nvPr/>
        </p:nvSpPr>
        <p:spPr>
          <a:xfrm>
            <a:off x="2290352" y="3737337"/>
            <a:ext cx="2492991" cy="400110"/>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219200">
              <a:defRPr/>
            </a:pPr>
            <a:r>
              <a:rPr lang="zh-CN" altLang="zh-CN" sz="2000" kern="0" dirty="0">
                <a:solidFill>
                  <a:schemeClr val="tx1">
                    <a:lumMod val="75000"/>
                    <a:lumOff val="25000"/>
                  </a:schemeClr>
                </a:solidFill>
                <a:ea typeface="字魂59号-创粗黑" panose="00000500000000000000" charset="-122"/>
              </a:rPr>
              <a:t>在线抑郁分析与检测</a:t>
            </a:r>
            <a:endParaRPr lang="zh-CN" altLang="en-US" sz="2000" kern="0" dirty="0">
              <a:solidFill>
                <a:schemeClr val="tx1">
                  <a:lumMod val="75000"/>
                  <a:lumOff val="25000"/>
                </a:schemeClr>
              </a:solidFill>
              <a:ea typeface="字魂59号-创粗黑" panose="00000500000000000000" charset="-122"/>
            </a:endParaRPr>
          </a:p>
        </p:txBody>
      </p:sp>
      <p:sp>
        <p:nvSpPr>
          <p:cNvPr id="21" name="图形">
            <a:extLst>
              <a:ext uri="{FF2B5EF4-FFF2-40B4-BE49-F238E27FC236}">
                <a16:creationId xmlns:a16="http://schemas.microsoft.com/office/drawing/2014/main" id="{C5C9D0C7-5C55-AC66-6648-88001D0A4E70}"/>
              </a:ext>
            </a:extLst>
          </p:cNvPr>
          <p:cNvSpPr>
            <a:spLocks noChangeArrowheads="1"/>
          </p:cNvSpPr>
          <p:nvPr/>
        </p:nvSpPr>
        <p:spPr bwMode="auto">
          <a:xfrm>
            <a:off x="1045681" y="4163422"/>
            <a:ext cx="702238" cy="69911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cs typeface="字魂58号-创中黑" panose="00000500000000000000" charset="-122"/>
            </a:endParaRPr>
          </a:p>
        </p:txBody>
      </p:sp>
    </p:spTree>
    <p:custDataLst>
      <p:tags r:id="rId1"/>
    </p:custDataLst>
    <p:extLst>
      <p:ext uri="{BB962C8B-B14F-4D97-AF65-F5344CB8AC3E}">
        <p14:creationId xmlns:p14="http://schemas.microsoft.com/office/powerpoint/2010/main" val="421734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Problem Formulation</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5" name="文本框 4">
            <a:extLst>
              <a:ext uri="{FF2B5EF4-FFF2-40B4-BE49-F238E27FC236}">
                <a16:creationId xmlns:a16="http://schemas.microsoft.com/office/drawing/2014/main" id="{37A8AF72-3F15-D687-68FB-01E730BD86AE}"/>
              </a:ext>
            </a:extLst>
          </p:cNvPr>
          <p:cNvSpPr txBox="1"/>
          <p:nvPr/>
        </p:nvSpPr>
        <p:spPr>
          <a:xfrm>
            <a:off x="1786455" y="1308448"/>
            <a:ext cx="2739826"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有标记的抑郁或非抑郁样本</a:t>
            </a:r>
            <a:endParaRPr lang="en-US" altLang="zh-CN" sz="16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1A36868E-0919-1194-6BF2-FAD3A8F55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299" y="1403886"/>
            <a:ext cx="365772" cy="290467"/>
          </a:xfrm>
          <a:prstGeom prst="rect">
            <a:avLst/>
          </a:prstGeom>
        </p:spPr>
      </p:pic>
      <p:pic>
        <p:nvPicPr>
          <p:cNvPr id="13" name="图片 12">
            <a:extLst>
              <a:ext uri="{FF2B5EF4-FFF2-40B4-BE49-F238E27FC236}">
                <a16:creationId xmlns:a16="http://schemas.microsoft.com/office/drawing/2014/main" id="{4BBB3FA6-1C02-1AD7-27C1-4887BC5BAB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2514" y="1433245"/>
            <a:ext cx="419136" cy="281964"/>
          </a:xfrm>
          <a:prstGeom prst="rect">
            <a:avLst/>
          </a:prstGeom>
        </p:spPr>
      </p:pic>
      <p:sp>
        <p:nvSpPr>
          <p:cNvPr id="14" name="文本框 13">
            <a:extLst>
              <a:ext uri="{FF2B5EF4-FFF2-40B4-BE49-F238E27FC236}">
                <a16:creationId xmlns:a16="http://schemas.microsoft.com/office/drawing/2014/main" id="{1F7D93C8-87CA-04D1-17E5-BBE7F011A2E2}"/>
              </a:ext>
            </a:extLst>
          </p:cNvPr>
          <p:cNvSpPr txBox="1"/>
          <p:nvPr/>
        </p:nvSpPr>
        <p:spPr>
          <a:xfrm>
            <a:off x="5722185" y="1308448"/>
            <a:ext cx="349464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一组有标记的抑郁或非抑郁样本集</a:t>
            </a:r>
            <a:endParaRPr lang="en-US" altLang="zh-CN"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2E48B25D-B6EE-F86D-1146-561A75824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3028" y="1928820"/>
            <a:ext cx="365772" cy="301601"/>
          </a:xfrm>
          <a:prstGeom prst="rect">
            <a:avLst/>
          </a:prstGeom>
        </p:spPr>
      </p:pic>
      <p:sp>
        <p:nvSpPr>
          <p:cNvPr id="17" name="文本框 16">
            <a:extLst>
              <a:ext uri="{FF2B5EF4-FFF2-40B4-BE49-F238E27FC236}">
                <a16:creationId xmlns:a16="http://schemas.microsoft.com/office/drawing/2014/main" id="{5C961021-D58A-E369-4F34-FBCFA58F6C8E}"/>
              </a:ext>
            </a:extLst>
          </p:cNvPr>
          <p:cNvSpPr txBox="1"/>
          <p:nvPr/>
        </p:nvSpPr>
        <p:spPr>
          <a:xfrm>
            <a:off x="1786455" y="1868800"/>
            <a:ext cx="2739826"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未标记的抑郁候选样本</a:t>
            </a:r>
            <a:endParaRPr lang="en-US" altLang="zh-CN" sz="1600" dirty="0">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437A4E42-F296-4760-8B15-2CF9408C9FB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8234" y="1944061"/>
            <a:ext cx="411516" cy="342930"/>
          </a:xfrm>
          <a:prstGeom prst="rect">
            <a:avLst/>
          </a:prstGeom>
        </p:spPr>
      </p:pic>
      <p:sp>
        <p:nvSpPr>
          <p:cNvPr id="20" name="文本框 19">
            <a:extLst>
              <a:ext uri="{FF2B5EF4-FFF2-40B4-BE49-F238E27FC236}">
                <a16:creationId xmlns:a16="http://schemas.microsoft.com/office/drawing/2014/main" id="{A9209DD2-D890-E506-24C1-A370DBBEBD28}"/>
              </a:ext>
            </a:extLst>
          </p:cNvPr>
          <p:cNvSpPr txBox="1"/>
          <p:nvPr/>
        </p:nvSpPr>
        <p:spPr>
          <a:xfrm>
            <a:off x="5813624" y="1868799"/>
            <a:ext cx="3147495"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一组未标记的抑郁候选样本集</a:t>
            </a:r>
            <a:endParaRPr lang="en-US" altLang="zh-CN" sz="1600" dirty="0">
              <a:latin typeface="微软雅黑" panose="020B0503020204020204" pitchFamily="34" charset="-122"/>
              <a:ea typeface="微软雅黑" panose="020B0503020204020204" pitchFamily="34" charset="-122"/>
            </a:endParaRPr>
          </a:p>
        </p:txBody>
      </p:sp>
      <p:pic>
        <p:nvPicPr>
          <p:cNvPr id="22" name="图片 21">
            <a:extLst>
              <a:ext uri="{FF2B5EF4-FFF2-40B4-BE49-F238E27FC236}">
                <a16:creationId xmlns:a16="http://schemas.microsoft.com/office/drawing/2014/main" id="{8928DE34-950E-EA66-C08F-5B5CB0C0AD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0168" y="2532888"/>
            <a:ext cx="1821338" cy="350550"/>
          </a:xfrm>
          <a:prstGeom prst="rect">
            <a:avLst/>
          </a:prstGeom>
        </p:spPr>
      </p:pic>
      <p:sp>
        <p:nvSpPr>
          <p:cNvPr id="23" name="文本框 22">
            <a:extLst>
              <a:ext uri="{FF2B5EF4-FFF2-40B4-BE49-F238E27FC236}">
                <a16:creationId xmlns:a16="http://schemas.microsoft.com/office/drawing/2014/main" id="{A814B842-091D-509F-8F0E-4D670E632CC9}"/>
              </a:ext>
            </a:extLst>
          </p:cNvPr>
          <p:cNvSpPr txBox="1"/>
          <p:nvPr/>
        </p:nvSpPr>
        <p:spPr>
          <a:xfrm>
            <a:off x="3379035" y="2465247"/>
            <a:ext cx="232029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有限的可用模态集合</a:t>
            </a:r>
            <a:endParaRPr lang="en-US" altLang="zh-CN" sz="1600" dirty="0">
              <a:latin typeface="微软雅黑" panose="020B0503020204020204" pitchFamily="34" charset="-122"/>
              <a:ea typeface="微软雅黑" panose="020B0503020204020204" pitchFamily="34" charset="-122"/>
            </a:endParaRPr>
          </a:p>
        </p:txBody>
      </p:sp>
      <p:pic>
        <p:nvPicPr>
          <p:cNvPr id="25" name="图片 24">
            <a:extLst>
              <a:ext uri="{FF2B5EF4-FFF2-40B4-BE49-F238E27FC236}">
                <a16:creationId xmlns:a16="http://schemas.microsoft.com/office/drawing/2014/main" id="{AE5A923C-4F9B-684F-22D4-C706846C6A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41217" y="2540072"/>
            <a:ext cx="403895" cy="312447"/>
          </a:xfrm>
          <a:prstGeom prst="rect">
            <a:avLst/>
          </a:prstGeom>
        </p:spPr>
      </p:pic>
      <p:sp>
        <p:nvSpPr>
          <p:cNvPr id="26" name="文本框 25">
            <a:extLst>
              <a:ext uri="{FF2B5EF4-FFF2-40B4-BE49-F238E27FC236}">
                <a16:creationId xmlns:a16="http://schemas.microsoft.com/office/drawing/2014/main" id="{9CB02ECC-76D6-A982-9F95-2F3864C00D68}"/>
              </a:ext>
            </a:extLst>
          </p:cNvPr>
          <p:cNvSpPr txBox="1"/>
          <p:nvPr/>
        </p:nvSpPr>
        <p:spPr>
          <a:xfrm>
            <a:off x="6785837" y="2471080"/>
            <a:ext cx="1264606"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特征总数</a:t>
            </a:r>
            <a:endParaRPr lang="en-US" altLang="zh-CN" sz="16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C54881A9-BB8D-5E35-53AA-218F0F8A42C3}"/>
              </a:ext>
            </a:extLst>
          </p:cNvPr>
          <p:cNvSpPr txBox="1"/>
          <p:nvPr/>
        </p:nvSpPr>
        <p:spPr>
          <a:xfrm>
            <a:off x="1967872" y="3002836"/>
            <a:ext cx="232029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个模态的特征维度</a:t>
            </a:r>
            <a:endParaRPr lang="en-US" altLang="zh-CN" sz="1600" dirty="0">
              <a:latin typeface="微软雅黑" panose="020B0503020204020204" pitchFamily="34" charset="-122"/>
              <a:ea typeface="微软雅黑" panose="020B0503020204020204" pitchFamily="34" charset="-122"/>
            </a:endParaRPr>
          </a:p>
        </p:txBody>
      </p:sp>
      <p:pic>
        <p:nvPicPr>
          <p:cNvPr id="31" name="图片 30">
            <a:extLst>
              <a:ext uri="{FF2B5EF4-FFF2-40B4-BE49-F238E27FC236}">
                <a16:creationId xmlns:a16="http://schemas.microsoft.com/office/drawing/2014/main" id="{75BE4552-9E4D-1CF2-4E63-71B7608D48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8140" y="3123642"/>
            <a:ext cx="388654" cy="236240"/>
          </a:xfrm>
          <a:prstGeom prst="rect">
            <a:avLst/>
          </a:prstGeom>
        </p:spPr>
      </p:pic>
      <p:pic>
        <p:nvPicPr>
          <p:cNvPr id="33" name="图片 32">
            <a:extLst>
              <a:ext uri="{FF2B5EF4-FFF2-40B4-BE49-F238E27FC236}">
                <a16:creationId xmlns:a16="http://schemas.microsoft.com/office/drawing/2014/main" id="{751E9C26-4C4C-669F-9F67-BEA9D19C093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93692" y="3111346"/>
            <a:ext cx="883997" cy="220999"/>
          </a:xfrm>
          <a:prstGeom prst="rect">
            <a:avLst/>
          </a:prstGeom>
        </p:spPr>
      </p:pic>
      <p:pic>
        <p:nvPicPr>
          <p:cNvPr id="35" name="图片 34">
            <a:extLst>
              <a:ext uri="{FF2B5EF4-FFF2-40B4-BE49-F238E27FC236}">
                <a16:creationId xmlns:a16="http://schemas.microsoft.com/office/drawing/2014/main" id="{9128936A-3907-C242-B325-85F79660D9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37120" y="3615069"/>
            <a:ext cx="2088061" cy="320068"/>
          </a:xfrm>
          <a:prstGeom prst="rect">
            <a:avLst/>
          </a:prstGeom>
        </p:spPr>
      </p:pic>
      <p:sp>
        <p:nvSpPr>
          <p:cNvPr id="36" name="文本框 35">
            <a:extLst>
              <a:ext uri="{FF2B5EF4-FFF2-40B4-BE49-F238E27FC236}">
                <a16:creationId xmlns:a16="http://schemas.microsoft.com/office/drawing/2014/main" id="{41E42943-C7AE-980F-FF29-0EEF96137D66}"/>
              </a:ext>
            </a:extLst>
          </p:cNvPr>
          <p:cNvSpPr txBox="1"/>
          <p:nvPr/>
        </p:nvSpPr>
        <p:spPr>
          <a:xfrm>
            <a:off x="1241774" y="3525656"/>
            <a:ext cx="1264606"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定义样本</a:t>
            </a:r>
            <a:endParaRPr lang="en-US" altLang="zh-CN" sz="16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D5F50182-9E00-ED05-85FF-DD05EC86AB6D}"/>
              </a:ext>
            </a:extLst>
          </p:cNvPr>
          <p:cNvSpPr txBox="1"/>
          <p:nvPr/>
        </p:nvSpPr>
        <p:spPr>
          <a:xfrm>
            <a:off x="4225181" y="3525656"/>
            <a:ext cx="1512413"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的特征向量为</a:t>
            </a:r>
            <a:endParaRPr lang="en-US" altLang="zh-CN" sz="1600" dirty="0">
              <a:latin typeface="微软雅黑" panose="020B0503020204020204" pitchFamily="34" charset="-122"/>
              <a:ea typeface="微软雅黑" panose="020B0503020204020204" pitchFamily="34" charset="-122"/>
            </a:endParaRPr>
          </a:p>
        </p:txBody>
      </p:sp>
      <p:pic>
        <p:nvPicPr>
          <p:cNvPr id="39" name="图片 38">
            <a:extLst>
              <a:ext uri="{FF2B5EF4-FFF2-40B4-BE49-F238E27FC236}">
                <a16:creationId xmlns:a16="http://schemas.microsoft.com/office/drawing/2014/main" id="{84558C89-8F7D-D519-6AC7-533C4856A95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619750" y="3612050"/>
            <a:ext cx="1211685" cy="327688"/>
          </a:xfrm>
          <a:prstGeom prst="rect">
            <a:avLst/>
          </a:prstGeom>
        </p:spPr>
      </p:pic>
      <p:sp>
        <p:nvSpPr>
          <p:cNvPr id="40" name="文本框 39">
            <a:extLst>
              <a:ext uri="{FF2B5EF4-FFF2-40B4-BE49-F238E27FC236}">
                <a16:creationId xmlns:a16="http://schemas.microsoft.com/office/drawing/2014/main" id="{47B2F5AE-EE67-ED52-C1ED-B64E8DB7FBF9}"/>
              </a:ext>
            </a:extLst>
          </p:cNvPr>
          <p:cNvSpPr txBox="1"/>
          <p:nvPr/>
        </p:nvSpPr>
        <p:spPr>
          <a:xfrm>
            <a:off x="6814524" y="3550539"/>
            <a:ext cx="42839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且</a:t>
            </a:r>
            <a:endParaRPr lang="en-US" altLang="zh-CN" sz="1600" dirty="0">
              <a:latin typeface="微软雅黑" panose="020B0503020204020204" pitchFamily="34" charset="-122"/>
              <a:ea typeface="微软雅黑" panose="020B0503020204020204" pitchFamily="34" charset="-122"/>
            </a:endParaRPr>
          </a:p>
        </p:txBody>
      </p:sp>
      <p:pic>
        <p:nvPicPr>
          <p:cNvPr id="42" name="图片 41">
            <a:extLst>
              <a:ext uri="{FF2B5EF4-FFF2-40B4-BE49-F238E27FC236}">
                <a16:creationId xmlns:a16="http://schemas.microsoft.com/office/drawing/2014/main" id="{411E51B4-0388-BC24-8B26-BBC62F6283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51486" y="3607449"/>
            <a:ext cx="1272650" cy="327688"/>
          </a:xfrm>
          <a:prstGeom prst="rect">
            <a:avLst/>
          </a:prstGeom>
        </p:spPr>
      </p:pic>
      <p:sp>
        <p:nvSpPr>
          <p:cNvPr id="43" name="文本框 42">
            <a:extLst>
              <a:ext uri="{FF2B5EF4-FFF2-40B4-BE49-F238E27FC236}">
                <a16:creationId xmlns:a16="http://schemas.microsoft.com/office/drawing/2014/main" id="{DC14D0CA-4767-9741-BAF2-A4A1887C812D}"/>
              </a:ext>
            </a:extLst>
          </p:cNvPr>
          <p:cNvSpPr txBox="1"/>
          <p:nvPr/>
        </p:nvSpPr>
        <p:spPr>
          <a:xfrm>
            <a:off x="8501096" y="3520284"/>
            <a:ext cx="42839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为</a:t>
            </a:r>
            <a:endParaRPr lang="en-US" altLang="zh-CN" sz="1600" dirty="0">
              <a:latin typeface="微软雅黑" panose="020B0503020204020204" pitchFamily="34" charset="-122"/>
              <a:ea typeface="微软雅黑" panose="020B0503020204020204" pitchFamily="34" charset="-122"/>
            </a:endParaRPr>
          </a:p>
        </p:txBody>
      </p:sp>
      <p:pic>
        <p:nvPicPr>
          <p:cNvPr id="45" name="图片 44">
            <a:extLst>
              <a:ext uri="{FF2B5EF4-FFF2-40B4-BE49-F238E27FC236}">
                <a16:creationId xmlns:a16="http://schemas.microsoft.com/office/drawing/2014/main" id="{F2FA3B31-4235-D850-B36E-ECC30BFBC7F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73895" y="3635589"/>
            <a:ext cx="342930" cy="251482"/>
          </a:xfrm>
          <a:prstGeom prst="rect">
            <a:avLst/>
          </a:prstGeom>
        </p:spPr>
      </p:pic>
      <p:sp>
        <p:nvSpPr>
          <p:cNvPr id="46" name="文本框 45">
            <a:extLst>
              <a:ext uri="{FF2B5EF4-FFF2-40B4-BE49-F238E27FC236}">
                <a16:creationId xmlns:a16="http://schemas.microsoft.com/office/drawing/2014/main" id="{0303B677-705C-8D6D-04DF-85C2670DA444}"/>
              </a:ext>
            </a:extLst>
          </p:cNvPr>
          <p:cNvSpPr txBox="1"/>
          <p:nvPr/>
        </p:nvSpPr>
        <p:spPr>
          <a:xfrm>
            <a:off x="9230712" y="3525656"/>
            <a:ext cx="2118360"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第</a:t>
            </a:r>
            <a:r>
              <a:rPr lang="en-US" altLang="zh-CN" sz="1600" dirty="0">
                <a:latin typeface="微软雅黑" panose="020B0503020204020204" pitchFamily="34" charset="-122"/>
                <a:ea typeface="微软雅黑" panose="020B0503020204020204" pitchFamily="34" charset="-122"/>
              </a:rPr>
              <a:t>s</a:t>
            </a:r>
            <a:r>
              <a:rPr lang="zh-CN" altLang="en-US" sz="1600" dirty="0">
                <a:latin typeface="微软雅黑" panose="020B0503020204020204" pitchFamily="34" charset="-122"/>
                <a:ea typeface="微软雅黑" panose="020B0503020204020204" pitchFamily="34" charset="-122"/>
              </a:rPr>
              <a:t>个模态的特征向量</a:t>
            </a:r>
            <a:endParaRPr lang="en-US" altLang="zh-CN" sz="1600" dirty="0">
              <a:latin typeface="微软雅黑" panose="020B0503020204020204" pitchFamily="34" charset="-122"/>
              <a:ea typeface="微软雅黑" panose="020B0503020204020204" pitchFamily="34" charset="-122"/>
            </a:endParaRPr>
          </a:p>
        </p:txBody>
      </p:sp>
      <p:pic>
        <p:nvPicPr>
          <p:cNvPr id="48" name="图片 47">
            <a:extLst>
              <a:ext uri="{FF2B5EF4-FFF2-40B4-BE49-F238E27FC236}">
                <a16:creationId xmlns:a16="http://schemas.microsoft.com/office/drawing/2014/main" id="{497622FA-711C-9FFB-204F-6FC622CD559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48140" y="4151647"/>
            <a:ext cx="1044030" cy="297206"/>
          </a:xfrm>
          <a:prstGeom prst="rect">
            <a:avLst/>
          </a:prstGeom>
        </p:spPr>
      </p:pic>
      <p:sp>
        <p:nvSpPr>
          <p:cNvPr id="49" name="文本框 48">
            <a:extLst>
              <a:ext uri="{FF2B5EF4-FFF2-40B4-BE49-F238E27FC236}">
                <a16:creationId xmlns:a16="http://schemas.microsoft.com/office/drawing/2014/main" id="{31581C94-10C5-7C20-6730-E0DD490E7204}"/>
              </a:ext>
            </a:extLst>
          </p:cNvPr>
          <p:cNvSpPr txBox="1"/>
          <p:nvPr/>
        </p:nvSpPr>
        <p:spPr>
          <a:xfrm>
            <a:off x="2392170" y="4063245"/>
            <a:ext cx="2272123"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有标记样本的标签向量</a:t>
            </a:r>
            <a:endParaRPr lang="en-US" altLang="zh-CN" sz="1600" dirty="0">
              <a:latin typeface="微软雅黑" panose="020B0503020204020204" pitchFamily="34" charset="-122"/>
              <a:ea typeface="微软雅黑" panose="020B0503020204020204" pitchFamily="34" charset="-122"/>
            </a:endParaRPr>
          </a:p>
        </p:txBody>
      </p:sp>
      <p:grpSp>
        <p:nvGrpSpPr>
          <p:cNvPr id="2" name="组合 1">
            <a:extLst>
              <a:ext uri="{FF2B5EF4-FFF2-40B4-BE49-F238E27FC236}">
                <a16:creationId xmlns:a16="http://schemas.microsoft.com/office/drawing/2014/main" id="{70ECBDD7-4CE5-C2B5-C6ED-DEDA66526CE0}"/>
              </a:ext>
            </a:extLst>
          </p:cNvPr>
          <p:cNvGrpSpPr/>
          <p:nvPr/>
        </p:nvGrpSpPr>
        <p:grpSpPr>
          <a:xfrm>
            <a:off x="1241774" y="4686818"/>
            <a:ext cx="10148837" cy="1137556"/>
            <a:chOff x="1241774" y="4686818"/>
            <a:chExt cx="10148837" cy="1137556"/>
          </a:xfrm>
        </p:grpSpPr>
        <p:sp>
          <p:nvSpPr>
            <p:cNvPr id="51" name="文本框 50">
              <a:extLst>
                <a:ext uri="{FF2B5EF4-FFF2-40B4-BE49-F238E27FC236}">
                  <a16:creationId xmlns:a16="http://schemas.microsoft.com/office/drawing/2014/main" id="{0D6EE993-679A-FE1E-654B-9CFF651F6256}"/>
                </a:ext>
              </a:extLst>
            </p:cNvPr>
            <p:cNvSpPr txBox="1"/>
            <p:nvPr/>
          </p:nvSpPr>
          <p:spPr>
            <a:xfrm>
              <a:off x="1241774" y="4686818"/>
              <a:ext cx="10148837" cy="1137556"/>
            </a:xfrm>
            <a:prstGeom prst="rect">
              <a:avLst/>
            </a:prstGeom>
            <a:noFill/>
          </p:spPr>
          <p:txBody>
            <a:bodyPr wrap="square">
              <a:spAutoFit/>
            </a:bodyPr>
            <a:lstStyle/>
            <a:p>
              <a:pPr>
                <a:lnSpc>
                  <a:spcPct val="130000"/>
                </a:lnSpc>
              </a:pPr>
              <a:r>
                <a:rPr lang="zh-CN" altLang="en-US" dirty="0"/>
                <a:t>基于上述定义，可以将问题形式化定义为：给定一组有标签样本       ，旨在通过学习         的S模态稀疏表示来构建抑郁检测模型，并进一步在大规模无标签集合       中检测更多的抑郁用户，以分析他们在社交网络中的常见行为。</a:t>
              </a:r>
            </a:p>
          </p:txBody>
        </p:sp>
        <p:pic>
          <p:nvPicPr>
            <p:cNvPr id="52" name="图片 51">
              <a:extLst>
                <a:ext uri="{FF2B5EF4-FFF2-40B4-BE49-F238E27FC236}">
                  <a16:creationId xmlns:a16="http://schemas.microsoft.com/office/drawing/2014/main" id="{747EC666-E643-5755-A347-3E73904C9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4414" y="4746985"/>
              <a:ext cx="419136" cy="281964"/>
            </a:xfrm>
            <a:prstGeom prst="rect">
              <a:avLst/>
            </a:prstGeom>
          </p:spPr>
        </p:pic>
        <p:pic>
          <p:nvPicPr>
            <p:cNvPr id="53" name="图片 52">
              <a:extLst>
                <a:ext uri="{FF2B5EF4-FFF2-40B4-BE49-F238E27FC236}">
                  <a16:creationId xmlns:a16="http://schemas.microsoft.com/office/drawing/2014/main" id="{B4B321F2-71B1-074F-D4CC-4F316ADA1D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62466" y="5103054"/>
              <a:ext cx="411516" cy="342930"/>
            </a:xfrm>
            <a:prstGeom prst="rect">
              <a:avLst/>
            </a:prstGeom>
          </p:spPr>
        </p:pic>
        <p:pic>
          <p:nvPicPr>
            <p:cNvPr id="54" name="图片 53">
              <a:extLst>
                <a:ext uri="{FF2B5EF4-FFF2-40B4-BE49-F238E27FC236}">
                  <a16:creationId xmlns:a16="http://schemas.microsoft.com/office/drawing/2014/main" id="{65E0F7C4-5942-5EA4-6903-950E2B187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7627" y="4769134"/>
              <a:ext cx="419136" cy="281964"/>
            </a:xfrm>
            <a:prstGeom prst="rect">
              <a:avLst/>
            </a:prstGeom>
          </p:spPr>
        </p:pic>
      </p:grpSp>
      <p:sp>
        <p:nvSpPr>
          <p:cNvPr id="55" name="图形">
            <a:extLst>
              <a:ext uri="{FF2B5EF4-FFF2-40B4-BE49-F238E27FC236}">
                <a16:creationId xmlns:a16="http://schemas.microsoft.com/office/drawing/2014/main" id="{F5DFFA39-CD3F-72F8-14D6-539F867F333E}"/>
              </a:ext>
            </a:extLst>
          </p:cNvPr>
          <p:cNvSpPr/>
          <p:nvPr/>
        </p:nvSpPr>
        <p:spPr>
          <a:xfrm>
            <a:off x="581087" y="4721866"/>
            <a:ext cx="431850" cy="431850"/>
          </a:xfrm>
          <a:prstGeom prst="ellipse">
            <a:avLst/>
          </a:prstGeom>
          <a:solidFill>
            <a:schemeClr val="accent5">
              <a:lumMod val="60000"/>
              <a:lumOff val="40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56" name="图形">
            <a:extLst>
              <a:ext uri="{FF2B5EF4-FFF2-40B4-BE49-F238E27FC236}">
                <a16:creationId xmlns:a16="http://schemas.microsoft.com/office/drawing/2014/main" id="{8E8381CA-9291-0A11-2B9A-6C8A845E1CEE}"/>
              </a:ext>
            </a:extLst>
          </p:cNvPr>
          <p:cNvSpPr>
            <a:spLocks noChangeAspect="1"/>
          </p:cNvSpPr>
          <p:nvPr/>
        </p:nvSpPr>
        <p:spPr bwMode="auto">
          <a:xfrm>
            <a:off x="683175" y="4824484"/>
            <a:ext cx="227040" cy="226614"/>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sp>
      <p:sp>
        <p:nvSpPr>
          <p:cNvPr id="58" name="图形">
            <a:extLst>
              <a:ext uri="{FF2B5EF4-FFF2-40B4-BE49-F238E27FC236}">
                <a16:creationId xmlns:a16="http://schemas.microsoft.com/office/drawing/2014/main" id="{111357DD-821B-D689-92E0-DCAEBA43D445}"/>
              </a:ext>
            </a:extLst>
          </p:cNvPr>
          <p:cNvSpPr/>
          <p:nvPr/>
        </p:nvSpPr>
        <p:spPr>
          <a:xfrm>
            <a:off x="587333" y="1318330"/>
            <a:ext cx="431850" cy="431850"/>
          </a:xfrm>
          <a:prstGeom prst="ellipse">
            <a:avLst/>
          </a:prstGeom>
          <a:solidFill>
            <a:schemeClr val="accent5">
              <a:lumMod val="60000"/>
              <a:lumOff val="40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字魂58号-创中黑" panose="00000500000000000000" charset="-122"/>
            </a:endParaRPr>
          </a:p>
        </p:txBody>
      </p:sp>
      <p:sp>
        <p:nvSpPr>
          <p:cNvPr id="59" name="图形">
            <a:extLst>
              <a:ext uri="{FF2B5EF4-FFF2-40B4-BE49-F238E27FC236}">
                <a16:creationId xmlns:a16="http://schemas.microsoft.com/office/drawing/2014/main" id="{7C8D1ACC-D267-51C9-50B2-F70D7007F0B9}"/>
              </a:ext>
            </a:extLst>
          </p:cNvPr>
          <p:cNvSpPr>
            <a:spLocks noChangeAspect="1"/>
          </p:cNvSpPr>
          <p:nvPr/>
        </p:nvSpPr>
        <p:spPr bwMode="auto">
          <a:xfrm>
            <a:off x="689421" y="1420948"/>
            <a:ext cx="227040" cy="226614"/>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sp>
    </p:spTree>
    <p:custDataLst>
      <p:tags r:id="rId1"/>
    </p:custDataLst>
    <p:extLst>
      <p:ext uri="{BB962C8B-B14F-4D97-AF65-F5344CB8AC3E}">
        <p14:creationId xmlns:p14="http://schemas.microsoft.com/office/powerpoint/2010/main" val="1613567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Data and Features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13" name="组合 12">
            <a:extLst>
              <a:ext uri="{FF2B5EF4-FFF2-40B4-BE49-F238E27FC236}">
                <a16:creationId xmlns:a16="http://schemas.microsoft.com/office/drawing/2014/main" id="{4AD3687E-7D2B-B9C2-86E3-90074286B4ED}"/>
              </a:ext>
            </a:extLst>
          </p:cNvPr>
          <p:cNvGrpSpPr/>
          <p:nvPr/>
        </p:nvGrpSpPr>
        <p:grpSpPr>
          <a:xfrm>
            <a:off x="1224915" y="1828076"/>
            <a:ext cx="399415" cy="399415"/>
            <a:chOff x="1110615" y="2105660"/>
            <a:chExt cx="399415" cy="399415"/>
          </a:xfrm>
        </p:grpSpPr>
        <p:sp>
          <p:nvSpPr>
            <p:cNvPr id="4" name="图形">
              <a:extLst>
                <a:ext uri="{FF2B5EF4-FFF2-40B4-BE49-F238E27FC236}">
                  <a16:creationId xmlns:a16="http://schemas.microsoft.com/office/drawing/2014/main" id="{D512D6D9-62F0-8943-04E7-0DFDC41D9E94}"/>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DAC80B27-04D8-51EC-42DD-901251E9A9B4}"/>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12" name="组合 11">
            <a:extLst>
              <a:ext uri="{FF2B5EF4-FFF2-40B4-BE49-F238E27FC236}">
                <a16:creationId xmlns:a16="http://schemas.microsoft.com/office/drawing/2014/main" id="{7A65076F-66E8-6534-0AFE-1651D5025C6E}"/>
              </a:ext>
            </a:extLst>
          </p:cNvPr>
          <p:cNvGrpSpPr/>
          <p:nvPr/>
        </p:nvGrpSpPr>
        <p:grpSpPr>
          <a:xfrm>
            <a:off x="1224914" y="2957075"/>
            <a:ext cx="399415" cy="398780"/>
            <a:chOff x="1110615" y="3042285"/>
            <a:chExt cx="399415" cy="398780"/>
          </a:xfrm>
        </p:grpSpPr>
        <p:sp>
          <p:nvSpPr>
            <p:cNvPr id="7" name="图形">
              <a:extLst>
                <a:ext uri="{FF2B5EF4-FFF2-40B4-BE49-F238E27FC236}">
                  <a16:creationId xmlns:a16="http://schemas.microsoft.com/office/drawing/2014/main" id="{CF9B1007-7848-841E-6869-802859E5A084}"/>
                </a:ext>
              </a:extLst>
            </p:cNvPr>
            <p:cNvSpPr/>
            <p:nvPr/>
          </p:nvSpPr>
          <p:spPr>
            <a:xfrm>
              <a:off x="1110615" y="3042285"/>
              <a:ext cx="399415" cy="39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cs typeface="字魂58号-创中黑" panose="00000500000000000000" charset="-122"/>
              </a:endParaRPr>
            </a:p>
          </p:txBody>
        </p:sp>
        <p:sp>
          <p:nvSpPr>
            <p:cNvPr id="8" name="图形">
              <a:extLst>
                <a:ext uri="{FF2B5EF4-FFF2-40B4-BE49-F238E27FC236}">
                  <a16:creationId xmlns:a16="http://schemas.microsoft.com/office/drawing/2014/main" id="{6BEB26D9-8377-6D2A-688D-102492F2CEC2}"/>
                </a:ext>
              </a:extLst>
            </p:cNvPr>
            <p:cNvSpPr/>
            <p:nvPr/>
          </p:nvSpPr>
          <p:spPr>
            <a:xfrm>
              <a:off x="1232655" y="3160338"/>
              <a:ext cx="155335" cy="162674"/>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11" name="组合 10">
            <a:extLst>
              <a:ext uri="{FF2B5EF4-FFF2-40B4-BE49-F238E27FC236}">
                <a16:creationId xmlns:a16="http://schemas.microsoft.com/office/drawing/2014/main" id="{4BD6ADA4-9848-5A87-CCE8-FD785C449701}"/>
              </a:ext>
            </a:extLst>
          </p:cNvPr>
          <p:cNvGrpSpPr/>
          <p:nvPr/>
        </p:nvGrpSpPr>
        <p:grpSpPr>
          <a:xfrm>
            <a:off x="1224915" y="4014320"/>
            <a:ext cx="399415" cy="399415"/>
            <a:chOff x="1110615" y="4297680"/>
            <a:chExt cx="399415" cy="399415"/>
          </a:xfrm>
        </p:grpSpPr>
        <p:sp>
          <p:nvSpPr>
            <p:cNvPr id="9" name="图形">
              <a:extLst>
                <a:ext uri="{FF2B5EF4-FFF2-40B4-BE49-F238E27FC236}">
                  <a16:creationId xmlns:a16="http://schemas.microsoft.com/office/drawing/2014/main" id="{51E23069-C46B-7E6C-24D9-4FA5F9C54963}"/>
                </a:ext>
              </a:extLst>
            </p:cNvPr>
            <p:cNvSpPr/>
            <p:nvPr/>
          </p:nvSpPr>
          <p:spPr>
            <a:xfrm>
              <a:off x="1110615" y="429768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字魂58号-创中黑" panose="00000500000000000000" charset="-122"/>
              </a:endParaRPr>
            </a:p>
          </p:txBody>
        </p:sp>
        <p:sp>
          <p:nvSpPr>
            <p:cNvPr id="10" name="图形">
              <a:extLst>
                <a:ext uri="{FF2B5EF4-FFF2-40B4-BE49-F238E27FC236}">
                  <a16:creationId xmlns:a16="http://schemas.microsoft.com/office/drawing/2014/main" id="{ECC04A19-B0D0-03CA-B3D3-637FB5A44F80}"/>
                </a:ext>
              </a:extLst>
            </p:cNvPr>
            <p:cNvSpPr/>
            <p:nvPr/>
          </p:nvSpPr>
          <p:spPr>
            <a:xfrm>
              <a:off x="1232655" y="441592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4" name="文本框 13">
            <a:extLst>
              <a:ext uri="{FF2B5EF4-FFF2-40B4-BE49-F238E27FC236}">
                <a16:creationId xmlns:a16="http://schemas.microsoft.com/office/drawing/2014/main" id="{AB564DE5-B5F6-3714-FDB4-3257152B8A98}"/>
              </a:ext>
            </a:extLst>
          </p:cNvPr>
          <p:cNvSpPr txBox="1"/>
          <p:nvPr/>
        </p:nvSpPr>
        <p:spPr>
          <a:xfrm>
            <a:off x="1889640" y="1647585"/>
            <a:ext cx="10139800" cy="1137556"/>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抑郁数据集</a:t>
            </a:r>
            <a:r>
              <a:rPr lang="en-US" altLang="zh-CN" b="1" dirty="0">
                <a:latin typeface="微软雅黑" panose="020B0503020204020204" pitchFamily="34" charset="-122"/>
                <a:ea typeface="微软雅黑" panose="020B0503020204020204" pitchFamily="34" charset="-122"/>
              </a:rPr>
              <a:t>D1</a:t>
            </a:r>
            <a:r>
              <a:rPr lang="zh-CN" altLang="en-US"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2009 - 2016</a:t>
            </a:r>
            <a:r>
              <a:rPr lang="zh-CN" altLang="en-US" dirty="0">
                <a:latin typeface="微软雅黑" panose="020B0503020204020204" pitchFamily="34" charset="-122"/>
                <a:ea typeface="微软雅黑" panose="020B0503020204020204" pitchFamily="34" charset="-122"/>
              </a:rPr>
              <a:t>年间的用户的锚定推文符合模板</a:t>
            </a:r>
            <a:r>
              <a:rPr lang="zh-CN" altLang="en-US" dirty="0">
                <a:latin typeface="Calibri" panose="020F0502020204030204" pitchFamily="34" charset="0"/>
                <a:ea typeface="微软雅黑" panose="020B0503020204020204" pitchFamily="34" charset="-122"/>
                <a:cs typeface="Calibri" panose="020F0502020204030204" pitchFamily="34" charset="0"/>
              </a:rPr>
              <a:t>“</a:t>
            </a:r>
            <a:r>
              <a:rPr lang="en-US" altLang="zh-CN" dirty="0">
                <a:latin typeface="Calibri" panose="020F0502020204030204" pitchFamily="34" charset="0"/>
                <a:ea typeface="微软雅黑" panose="020B0503020204020204" pitchFamily="34" charset="-122"/>
                <a:cs typeface="Calibri" panose="020F0502020204030204" pitchFamily="34" charset="0"/>
              </a:rPr>
              <a:t>(I’m/ I was/ I am/ I’ve been) diagnosed depression” </a:t>
            </a:r>
            <a:r>
              <a:rPr lang="zh-CN" altLang="en-US" dirty="0">
                <a:latin typeface="微软雅黑" panose="020B0503020204020204" pitchFamily="34" charset="-122"/>
                <a:ea typeface="微软雅黑" panose="020B0503020204020204" pitchFamily="34" charset="-122"/>
                <a:cs typeface="Calibri" panose="020F0502020204030204" pitchFamily="34" charset="0"/>
              </a:rPr>
              <a:t>则用户标记为抑郁，并且获取该用户这篇推文</a:t>
            </a:r>
            <a:r>
              <a:rPr lang="en-US" altLang="zh-CN" dirty="0">
                <a:latin typeface="微软雅黑" panose="020B0503020204020204" pitchFamily="34" charset="-122"/>
                <a:ea typeface="微软雅黑" panose="020B0503020204020204" pitchFamily="34" charset="-122"/>
                <a:cs typeface="Calibri" panose="020F0502020204030204" pitchFamily="34" charset="0"/>
              </a:rPr>
              <a:t>1</a:t>
            </a:r>
            <a:r>
              <a:rPr lang="zh-CN" altLang="en-US" dirty="0">
                <a:latin typeface="微软雅黑" panose="020B0503020204020204" pitchFamily="34" charset="-122"/>
                <a:ea typeface="微软雅黑" panose="020B0503020204020204" pitchFamily="34" charset="-122"/>
                <a:cs typeface="Calibri" panose="020F0502020204030204" pitchFamily="34" charset="0"/>
              </a:rPr>
              <a:t>个月内的所有其他推文。</a:t>
            </a:r>
            <a:endParaRPr lang="en-US" altLang="zh-CN" dirty="0">
              <a:latin typeface="微软雅黑" panose="020B0503020204020204" pitchFamily="34" charset="-122"/>
              <a:ea typeface="微软雅黑" panose="020B0503020204020204" pitchFamily="34" charset="-122"/>
              <a:cs typeface="Calibri" panose="020F0502020204030204" pitchFamily="34" charset="0"/>
            </a:endParaRPr>
          </a:p>
          <a:p>
            <a:pPr>
              <a:lnSpc>
                <a:spcPct val="130000"/>
              </a:lnSpc>
            </a:pPr>
            <a:r>
              <a:rPr lang="zh-CN" altLang="en-US" dirty="0">
                <a:latin typeface="微软雅黑" panose="020B0503020204020204" pitchFamily="34" charset="-122"/>
                <a:ea typeface="微软雅黑" panose="020B0503020204020204" pitchFamily="34" charset="-122"/>
                <a:cs typeface="Calibri" panose="020F0502020204030204" pitchFamily="34" charset="0"/>
              </a:rPr>
              <a:t>获取共</a:t>
            </a:r>
            <a:r>
              <a:rPr lang="en-US" altLang="zh-CN" dirty="0">
                <a:latin typeface="微软雅黑" panose="020B0503020204020204" pitchFamily="34" charset="-122"/>
                <a:ea typeface="微软雅黑" panose="020B0503020204020204" pitchFamily="34" charset="-122"/>
                <a:cs typeface="Calibri" panose="020F0502020204030204" pitchFamily="34" charset="0"/>
              </a:rPr>
              <a:t>1402</a:t>
            </a:r>
            <a:r>
              <a:rPr lang="zh-CN" altLang="en-US" dirty="0">
                <a:latin typeface="微软雅黑" panose="020B0503020204020204" pitchFamily="34" charset="-122"/>
                <a:ea typeface="微软雅黑" panose="020B0503020204020204" pitchFamily="34" charset="-122"/>
                <a:cs typeface="Calibri" panose="020F0502020204030204" pitchFamily="34" charset="0"/>
              </a:rPr>
              <a:t>个抑郁用户和</a:t>
            </a:r>
            <a:r>
              <a:rPr lang="en-US" altLang="zh-CN" dirty="0">
                <a:latin typeface="微软雅黑" panose="020B0503020204020204" pitchFamily="34" charset="-122"/>
                <a:ea typeface="微软雅黑" panose="020B0503020204020204" pitchFamily="34" charset="-122"/>
                <a:cs typeface="Calibri" panose="020F0502020204030204" pitchFamily="34" charset="0"/>
              </a:rPr>
              <a:t>292564</a:t>
            </a:r>
            <a:r>
              <a:rPr lang="zh-CN" altLang="en-US" dirty="0">
                <a:latin typeface="微软雅黑" panose="020B0503020204020204" pitchFamily="34" charset="-122"/>
                <a:ea typeface="微软雅黑" panose="020B0503020204020204" pitchFamily="34" charset="-122"/>
                <a:cs typeface="Calibri" panose="020F0502020204030204" pitchFamily="34" charset="0"/>
              </a:rPr>
              <a:t>条推文。</a:t>
            </a:r>
          </a:p>
        </p:txBody>
      </p:sp>
      <p:sp>
        <p:nvSpPr>
          <p:cNvPr id="15" name="文本框 14">
            <a:extLst>
              <a:ext uri="{FF2B5EF4-FFF2-40B4-BE49-F238E27FC236}">
                <a16:creationId xmlns:a16="http://schemas.microsoft.com/office/drawing/2014/main" id="{905F5A18-4AE6-39DC-14FB-C1F239D712F3}"/>
              </a:ext>
            </a:extLst>
          </p:cNvPr>
          <p:cNvSpPr txBox="1"/>
          <p:nvPr/>
        </p:nvSpPr>
        <p:spPr>
          <a:xfrm>
            <a:off x="1889640" y="2857041"/>
            <a:ext cx="9574650" cy="777457"/>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非抑郁数据集</a:t>
            </a:r>
            <a:r>
              <a:rPr lang="en-US" altLang="zh-CN" b="1" dirty="0">
                <a:latin typeface="微软雅黑" panose="020B0503020204020204" pitchFamily="34" charset="-122"/>
                <a:ea typeface="微软雅黑" panose="020B0503020204020204" pitchFamily="34" charset="-122"/>
              </a:rPr>
              <a:t>D2</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用户从未发布任何包含字符串</a:t>
            </a:r>
            <a:r>
              <a:rPr lang="en-US" altLang="zh-CN" dirty="0">
                <a:latin typeface="微软雅黑" panose="020B0503020204020204" pitchFamily="34" charset="-122"/>
                <a:ea typeface="微软雅黑" panose="020B0503020204020204" pitchFamily="34" charset="-122"/>
                <a:cs typeface="Calibri" panose="020F0502020204030204" pitchFamily="34" charset="0"/>
              </a:rPr>
              <a:t>"depress"</a:t>
            </a:r>
            <a:r>
              <a:rPr lang="zh-CN" altLang="en-US" dirty="0">
                <a:latin typeface="微软雅黑" panose="020B0503020204020204" pitchFamily="34" charset="-122"/>
                <a:ea typeface="微软雅黑" panose="020B0503020204020204" pitchFamily="34" charset="-122"/>
              </a:rPr>
              <a:t>的微博，则被标记为非抑郁。</a:t>
            </a:r>
            <a:endParaRPr lang="en-US" altLang="zh-CN" dirty="0">
              <a:latin typeface="微软雅黑" panose="020B0503020204020204" pitchFamily="34" charset="-122"/>
              <a:ea typeface="微软雅黑" panose="020B0503020204020204" pitchFamily="34" charset="-122"/>
            </a:endParaRPr>
          </a:p>
          <a:p>
            <a:pPr>
              <a:lnSpc>
                <a:spcPct val="130000"/>
              </a:lnSpc>
            </a:pPr>
            <a:r>
              <a:rPr lang="zh-CN" altLang="en-US" dirty="0">
                <a:latin typeface="微软雅黑" panose="020B0503020204020204" pitchFamily="34" charset="-122"/>
                <a:ea typeface="微软雅黑" panose="020B0503020204020204" pitchFamily="34" charset="-122"/>
              </a:rPr>
              <a:t>选取了</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100</a:t>
            </a:r>
            <a:r>
              <a:rPr lang="zh-CN" altLang="en-US" dirty="0">
                <a:latin typeface="微软雅黑" panose="020B0503020204020204" pitchFamily="34" charset="-122"/>
                <a:ea typeface="微软雅黑" panose="020B0503020204020204" pitchFamily="34" charset="-122"/>
              </a:rPr>
              <a:t>亿条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的推文。</a:t>
            </a:r>
            <a:endParaRPr lang="en-US" altLang="zh-CN"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3261EAD4-6A1E-A542-B9DA-B9C98D6C007F}"/>
              </a:ext>
            </a:extLst>
          </p:cNvPr>
          <p:cNvSpPr txBox="1"/>
          <p:nvPr/>
        </p:nvSpPr>
        <p:spPr>
          <a:xfrm>
            <a:off x="1889640" y="3844957"/>
            <a:ext cx="9357480" cy="777457"/>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抑郁候选数据集</a:t>
            </a:r>
            <a:r>
              <a:rPr lang="en-US" altLang="zh-CN" b="1" dirty="0">
                <a:latin typeface="微软雅黑" panose="020B0503020204020204" pitchFamily="34" charset="-122"/>
                <a:ea typeface="微软雅黑" panose="020B0503020204020204" pitchFamily="34" charset="-122"/>
              </a:rPr>
              <a:t>D3</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2016</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月的推文，选取用户锚定推文包含字符串</a:t>
            </a:r>
            <a:r>
              <a:rPr lang="zh-CN" altLang="en-US" dirty="0">
                <a:latin typeface="微软雅黑" panose="020B0503020204020204" pitchFamily="34" charset="-122"/>
                <a:ea typeface="微软雅黑" panose="020B0503020204020204" pitchFamily="34" charset="-122"/>
                <a:cs typeface="Calibri" panose="020F0502020204030204" pitchFamily="34" charset="0"/>
              </a:rPr>
              <a:t>“</a:t>
            </a:r>
            <a:r>
              <a:rPr lang="en-US" altLang="zh-CN" dirty="0">
                <a:latin typeface="微软雅黑" panose="020B0503020204020204" pitchFamily="34" charset="-122"/>
                <a:ea typeface="微软雅黑" panose="020B0503020204020204" pitchFamily="34" charset="-122"/>
                <a:cs typeface="Calibri" panose="020F0502020204030204" pitchFamily="34" charset="0"/>
              </a:rPr>
              <a:t>depress</a:t>
            </a:r>
            <a:r>
              <a:rPr lang="zh-CN" altLang="en-US" dirty="0">
                <a:latin typeface="微软雅黑" panose="020B0503020204020204" pitchFamily="34" charset="-122"/>
                <a:ea typeface="微软雅黑" panose="020B0503020204020204" pitchFamily="34" charset="-122"/>
                <a:cs typeface="Calibri" panose="020F0502020204030204" pitchFamily="34" charset="0"/>
              </a:rPr>
              <a:t>”</a:t>
            </a:r>
            <a:r>
              <a:rPr lang="zh-CN" altLang="en-US" dirty="0">
                <a:latin typeface="微软雅黑" panose="020B0503020204020204" pitchFamily="34" charset="-122"/>
                <a:ea typeface="微软雅黑" panose="020B0503020204020204" pitchFamily="34" charset="-122"/>
              </a:rPr>
              <a:t>，并获取这些用户一个月内的其他推文。共获取</a:t>
            </a:r>
            <a:r>
              <a:rPr lang="en-US" altLang="zh-CN" dirty="0">
                <a:latin typeface="微软雅黑" panose="020B0503020204020204" pitchFamily="34" charset="-122"/>
                <a:ea typeface="微软雅黑" panose="020B0503020204020204" pitchFamily="34" charset="-122"/>
              </a:rPr>
              <a:t>36993</a:t>
            </a:r>
            <a:r>
              <a:rPr lang="zh-CN" altLang="en-US" dirty="0">
                <a:latin typeface="微软雅黑" panose="020B0503020204020204" pitchFamily="34" charset="-122"/>
                <a:ea typeface="微软雅黑" panose="020B0503020204020204" pitchFamily="34" charset="-122"/>
              </a:rPr>
              <a:t>个抑郁候选用户和</a:t>
            </a:r>
            <a:r>
              <a:rPr lang="en-US" altLang="zh-CN" dirty="0">
                <a:latin typeface="微软雅黑" panose="020B0503020204020204" pitchFamily="34" charset="-122"/>
                <a:ea typeface="微软雅黑" panose="020B0503020204020204" pitchFamily="34" charset="-122"/>
              </a:rPr>
              <a:t>3500</a:t>
            </a:r>
            <a:r>
              <a:rPr lang="zh-CN" altLang="en-US" dirty="0">
                <a:latin typeface="微软雅黑" panose="020B0503020204020204" pitchFamily="34" charset="-122"/>
                <a:ea typeface="微软雅黑" panose="020B0503020204020204" pitchFamily="34" charset="-122"/>
              </a:rPr>
              <a:t>多万条推文。</a:t>
            </a:r>
          </a:p>
        </p:txBody>
      </p:sp>
      <p:pic>
        <p:nvPicPr>
          <p:cNvPr id="18" name="图片 17">
            <a:extLst>
              <a:ext uri="{FF2B5EF4-FFF2-40B4-BE49-F238E27FC236}">
                <a16:creationId xmlns:a16="http://schemas.microsoft.com/office/drawing/2014/main" id="{04A253F9-08DF-4978-8BB3-DA5B44646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438" y="4853193"/>
            <a:ext cx="5226619" cy="1132863"/>
          </a:xfrm>
          <a:prstGeom prst="rect">
            <a:avLst/>
          </a:prstGeom>
        </p:spPr>
      </p:pic>
      <p:sp>
        <p:nvSpPr>
          <p:cNvPr id="2" name="半闭框 1">
            <a:extLst>
              <a:ext uri="{FF2B5EF4-FFF2-40B4-BE49-F238E27FC236}">
                <a16:creationId xmlns:a16="http://schemas.microsoft.com/office/drawing/2014/main" id="{80E5836E-AF7F-1E38-E9A6-919B0A2D2128}"/>
              </a:ext>
            </a:extLst>
          </p:cNvPr>
          <p:cNvSpPr/>
          <p:nvPr/>
        </p:nvSpPr>
        <p:spPr>
          <a:xfrm>
            <a:off x="1120411" y="1082340"/>
            <a:ext cx="235132" cy="293853"/>
          </a:xfrm>
          <a:prstGeom prst="halfFram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BBE599C8-DF82-EB36-60A4-B61D304B0B70}"/>
              </a:ext>
            </a:extLst>
          </p:cNvPr>
          <p:cNvSpPr txBox="1"/>
          <p:nvPr/>
        </p:nvSpPr>
        <p:spPr>
          <a:xfrm>
            <a:off x="1410674" y="1098734"/>
            <a:ext cx="338056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一、数据收集</a:t>
            </a:r>
          </a:p>
        </p:txBody>
      </p:sp>
    </p:spTree>
    <p:custDataLst>
      <p:tags r:id="rId1"/>
    </p:custDataLst>
    <p:extLst>
      <p:ext uri="{BB962C8B-B14F-4D97-AF65-F5344CB8AC3E}">
        <p14:creationId xmlns:p14="http://schemas.microsoft.com/office/powerpoint/2010/main" val="12014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4862323"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Data and Features</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grpSp>
        <p:nvGrpSpPr>
          <p:cNvPr id="13" name="组合 12">
            <a:extLst>
              <a:ext uri="{FF2B5EF4-FFF2-40B4-BE49-F238E27FC236}">
                <a16:creationId xmlns:a16="http://schemas.microsoft.com/office/drawing/2014/main" id="{4AD3687E-7D2B-B9C2-86E3-90074286B4ED}"/>
              </a:ext>
            </a:extLst>
          </p:cNvPr>
          <p:cNvGrpSpPr/>
          <p:nvPr/>
        </p:nvGrpSpPr>
        <p:grpSpPr>
          <a:xfrm>
            <a:off x="1251041" y="1867263"/>
            <a:ext cx="399415" cy="399415"/>
            <a:chOff x="1110615" y="2105660"/>
            <a:chExt cx="399415" cy="399415"/>
          </a:xfrm>
        </p:grpSpPr>
        <p:sp>
          <p:nvSpPr>
            <p:cNvPr id="4" name="图形">
              <a:extLst>
                <a:ext uri="{FF2B5EF4-FFF2-40B4-BE49-F238E27FC236}">
                  <a16:creationId xmlns:a16="http://schemas.microsoft.com/office/drawing/2014/main" id="{D512D6D9-62F0-8943-04E7-0DFDC41D9E94}"/>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6" name="图形">
              <a:extLst>
                <a:ext uri="{FF2B5EF4-FFF2-40B4-BE49-F238E27FC236}">
                  <a16:creationId xmlns:a16="http://schemas.microsoft.com/office/drawing/2014/main" id="{DAC80B27-04D8-51EC-42DD-901251E9A9B4}"/>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12" name="组合 11">
            <a:extLst>
              <a:ext uri="{FF2B5EF4-FFF2-40B4-BE49-F238E27FC236}">
                <a16:creationId xmlns:a16="http://schemas.microsoft.com/office/drawing/2014/main" id="{7A65076F-66E8-6534-0AFE-1651D5025C6E}"/>
              </a:ext>
            </a:extLst>
          </p:cNvPr>
          <p:cNvGrpSpPr/>
          <p:nvPr/>
        </p:nvGrpSpPr>
        <p:grpSpPr>
          <a:xfrm>
            <a:off x="1251040" y="2890293"/>
            <a:ext cx="399415" cy="398780"/>
            <a:chOff x="1110615" y="3042285"/>
            <a:chExt cx="399415" cy="398780"/>
          </a:xfrm>
        </p:grpSpPr>
        <p:sp>
          <p:nvSpPr>
            <p:cNvPr id="7" name="图形">
              <a:extLst>
                <a:ext uri="{FF2B5EF4-FFF2-40B4-BE49-F238E27FC236}">
                  <a16:creationId xmlns:a16="http://schemas.microsoft.com/office/drawing/2014/main" id="{CF9B1007-7848-841E-6869-802859E5A084}"/>
                </a:ext>
              </a:extLst>
            </p:cNvPr>
            <p:cNvSpPr/>
            <p:nvPr/>
          </p:nvSpPr>
          <p:spPr>
            <a:xfrm>
              <a:off x="1110615" y="3042285"/>
              <a:ext cx="399415" cy="39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dirty="0">
                <a:cs typeface="字魂58号-创中黑" panose="00000500000000000000" charset="-122"/>
              </a:endParaRPr>
            </a:p>
          </p:txBody>
        </p:sp>
        <p:sp>
          <p:nvSpPr>
            <p:cNvPr id="8" name="图形">
              <a:extLst>
                <a:ext uri="{FF2B5EF4-FFF2-40B4-BE49-F238E27FC236}">
                  <a16:creationId xmlns:a16="http://schemas.microsoft.com/office/drawing/2014/main" id="{6BEB26D9-8377-6D2A-688D-102492F2CEC2}"/>
                </a:ext>
              </a:extLst>
            </p:cNvPr>
            <p:cNvSpPr/>
            <p:nvPr/>
          </p:nvSpPr>
          <p:spPr>
            <a:xfrm>
              <a:off x="1232655" y="3160338"/>
              <a:ext cx="155335" cy="162674"/>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grpSp>
        <p:nvGrpSpPr>
          <p:cNvPr id="11" name="组合 10">
            <a:extLst>
              <a:ext uri="{FF2B5EF4-FFF2-40B4-BE49-F238E27FC236}">
                <a16:creationId xmlns:a16="http://schemas.microsoft.com/office/drawing/2014/main" id="{4BD6ADA4-9848-5A87-CCE8-FD785C449701}"/>
              </a:ext>
            </a:extLst>
          </p:cNvPr>
          <p:cNvGrpSpPr/>
          <p:nvPr/>
        </p:nvGrpSpPr>
        <p:grpSpPr>
          <a:xfrm>
            <a:off x="1251040" y="3946286"/>
            <a:ext cx="399415" cy="399415"/>
            <a:chOff x="1110615" y="4297680"/>
            <a:chExt cx="399415" cy="399415"/>
          </a:xfrm>
        </p:grpSpPr>
        <p:sp>
          <p:nvSpPr>
            <p:cNvPr id="9" name="图形">
              <a:extLst>
                <a:ext uri="{FF2B5EF4-FFF2-40B4-BE49-F238E27FC236}">
                  <a16:creationId xmlns:a16="http://schemas.microsoft.com/office/drawing/2014/main" id="{51E23069-C46B-7E6C-24D9-4FA5F9C54963}"/>
                </a:ext>
              </a:extLst>
            </p:cNvPr>
            <p:cNvSpPr/>
            <p:nvPr/>
          </p:nvSpPr>
          <p:spPr>
            <a:xfrm>
              <a:off x="1110615" y="429768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字魂58号-创中黑" panose="00000500000000000000" charset="-122"/>
              </a:endParaRPr>
            </a:p>
          </p:txBody>
        </p:sp>
        <p:sp>
          <p:nvSpPr>
            <p:cNvPr id="10" name="图形">
              <a:extLst>
                <a:ext uri="{FF2B5EF4-FFF2-40B4-BE49-F238E27FC236}">
                  <a16:creationId xmlns:a16="http://schemas.microsoft.com/office/drawing/2014/main" id="{ECC04A19-B0D0-03CA-B3D3-637FB5A44F80}"/>
                </a:ext>
              </a:extLst>
            </p:cNvPr>
            <p:cNvSpPr/>
            <p:nvPr/>
          </p:nvSpPr>
          <p:spPr>
            <a:xfrm>
              <a:off x="1232655" y="441592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4" name="文本框 13">
            <a:extLst>
              <a:ext uri="{FF2B5EF4-FFF2-40B4-BE49-F238E27FC236}">
                <a16:creationId xmlns:a16="http://schemas.microsoft.com/office/drawing/2014/main" id="{AB564DE5-B5F6-3714-FDB4-3257152B8A98}"/>
              </a:ext>
            </a:extLst>
          </p:cNvPr>
          <p:cNvSpPr txBox="1"/>
          <p:nvPr/>
        </p:nvSpPr>
        <p:spPr>
          <a:xfrm>
            <a:off x="1915766" y="1759708"/>
            <a:ext cx="9574650" cy="777457"/>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表情加工，</a:t>
            </a:r>
            <a:r>
              <a:rPr lang="en-US" altLang="zh-CN" dirty="0">
                <a:latin typeface="微软雅黑" panose="020B0503020204020204" pitchFamily="34" charset="-122"/>
                <a:ea typeface="微软雅黑" panose="020B0503020204020204" pitchFamily="34" charset="-122"/>
              </a:rPr>
              <a:t>Emoji</a:t>
            </a:r>
            <a:r>
              <a:rPr lang="zh-CN" altLang="en-US" dirty="0">
                <a:latin typeface="微软雅黑" panose="020B0503020204020204" pitchFamily="34" charset="-122"/>
                <a:ea typeface="微软雅黑" panose="020B0503020204020204" pitchFamily="34" charset="-122"/>
              </a:rPr>
              <a:t>与许多文本处理算法不兼容。因此，作者通过从</a:t>
            </a:r>
            <a:r>
              <a:rPr lang="en-US" altLang="zh-CN" dirty="0">
                <a:latin typeface="微软雅黑" panose="020B0503020204020204" pitchFamily="34" charset="-122"/>
                <a:ea typeface="微软雅黑" panose="020B0503020204020204" pitchFamily="34" charset="-122"/>
              </a:rPr>
              <a:t>Twitter</a:t>
            </a:r>
            <a:r>
              <a:rPr lang="zh-CN" altLang="en-US" dirty="0">
                <a:latin typeface="微软雅黑" panose="020B0503020204020204" pitchFamily="34" charset="-122"/>
                <a:ea typeface="微软雅黑" panose="020B0503020204020204" pitchFamily="34" charset="-122"/>
              </a:rPr>
              <a:t>上收集的表情符号库来删除文本中的表情符号</a:t>
            </a:r>
            <a:endParaRPr lang="zh-CN" altLang="en-US" dirty="0"/>
          </a:p>
        </p:txBody>
      </p:sp>
      <p:sp>
        <p:nvSpPr>
          <p:cNvPr id="15" name="文本框 14">
            <a:extLst>
              <a:ext uri="{FF2B5EF4-FFF2-40B4-BE49-F238E27FC236}">
                <a16:creationId xmlns:a16="http://schemas.microsoft.com/office/drawing/2014/main" id="{905F5A18-4AE6-39DC-14FB-C1F239D712F3}"/>
              </a:ext>
            </a:extLst>
          </p:cNvPr>
          <p:cNvSpPr txBox="1"/>
          <p:nvPr/>
        </p:nvSpPr>
        <p:spPr>
          <a:xfrm>
            <a:off x="1915766" y="2790259"/>
            <a:ext cx="9574650" cy="777457"/>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提取词干，</a:t>
            </a:r>
            <a:r>
              <a:rPr lang="zh-CN" altLang="en-US" dirty="0"/>
              <a:t>关键词匹配策略被广泛使用，无论时态和语态如何，词语都必须具有统一的表征。例如，</a:t>
            </a:r>
            <a:r>
              <a:rPr lang="en-US" altLang="zh-CN" dirty="0"/>
              <a:t>'married'</a:t>
            </a:r>
            <a:r>
              <a:rPr lang="zh-CN" altLang="en-US" dirty="0"/>
              <a:t>和</a:t>
            </a:r>
            <a:r>
              <a:rPr lang="en-US" altLang="zh-CN" dirty="0"/>
              <a:t>'marrying'</a:t>
            </a:r>
            <a:r>
              <a:rPr lang="zh-CN" altLang="en-US" dirty="0"/>
              <a:t>应该统一表示为</a:t>
            </a:r>
            <a:r>
              <a:rPr lang="en-US" altLang="zh-CN" dirty="0"/>
              <a:t>' marri '</a:t>
            </a:r>
            <a:r>
              <a:rPr lang="zh-CN" altLang="en-US" dirty="0"/>
              <a:t>。</a:t>
            </a:r>
            <a:endParaRPr lang="en-US" altLang="zh-CN" dirty="0"/>
          </a:p>
        </p:txBody>
      </p:sp>
      <p:sp>
        <p:nvSpPr>
          <p:cNvPr id="16" name="文本框 15">
            <a:extLst>
              <a:ext uri="{FF2B5EF4-FFF2-40B4-BE49-F238E27FC236}">
                <a16:creationId xmlns:a16="http://schemas.microsoft.com/office/drawing/2014/main" id="{3261EAD4-6A1E-A542-B9DA-B9C98D6C007F}"/>
              </a:ext>
            </a:extLst>
          </p:cNvPr>
          <p:cNvSpPr txBox="1"/>
          <p:nvPr/>
        </p:nvSpPr>
        <p:spPr>
          <a:xfrm>
            <a:off x="1915766" y="3821732"/>
            <a:ext cx="9574650" cy="1497654"/>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不规则词加工，</a:t>
            </a:r>
            <a:r>
              <a:rPr lang="zh-CN" altLang="en-US" dirty="0">
                <a:latin typeface="微软雅黑" panose="020B0503020204020204" pitchFamily="34" charset="-122"/>
                <a:ea typeface="微软雅黑" panose="020B0503020204020204" pitchFamily="34" charset="-122"/>
              </a:rPr>
              <a:t>社交媒体上的词语可能因为印刷错误或普通词语的缩写而不规范。利用</a:t>
            </a:r>
            <a:r>
              <a:rPr lang="en-US" altLang="zh-CN" dirty="0">
                <a:latin typeface="微软雅黑" panose="020B0503020204020204" pitchFamily="34" charset="-122"/>
                <a:ea typeface="微软雅黑" panose="020B0503020204020204" pitchFamily="34" charset="-122"/>
              </a:rPr>
              <a:t>[ Baldwin</a:t>
            </a:r>
            <a:r>
              <a:rPr lang="zh-CN" altLang="en-US" dirty="0">
                <a:latin typeface="微软雅黑" panose="020B0503020204020204" pitchFamily="34" charset="-122"/>
                <a:ea typeface="微软雅黑" panose="020B0503020204020204" pitchFamily="34" charset="-122"/>
              </a:rPr>
              <a:t>等</a:t>
            </a:r>
            <a:r>
              <a:rPr lang="en-US" altLang="zh-CN" dirty="0">
                <a:latin typeface="微软雅黑" panose="020B0503020204020204" pitchFamily="34" charset="-122"/>
                <a:ea typeface="微软雅黑" panose="020B0503020204020204" pitchFamily="34" charset="-122"/>
              </a:rPr>
              <a:t>, 2015]</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亿条推文上训练的</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模型来获取不规则词语的规则表示。对于遇到的每个单词，尝试在</a:t>
            </a:r>
            <a:r>
              <a:rPr lang="en-US" altLang="zh-CN" dirty="0">
                <a:latin typeface="微软雅黑" panose="020B0503020204020204" pitchFamily="34" charset="-122"/>
                <a:ea typeface="微软雅黑" panose="020B0503020204020204" pitchFamily="34" charset="-122"/>
              </a:rPr>
              <a:t>WordNet [ Miller , 1995]</a:t>
            </a:r>
            <a:r>
              <a:rPr lang="zh-CN" altLang="en-US" dirty="0">
                <a:latin typeface="微软雅黑" panose="020B0503020204020204" pitchFamily="34" charset="-122"/>
                <a:ea typeface="微软雅黑" panose="020B0503020204020204" pitchFamily="34" charset="-122"/>
              </a:rPr>
              <a:t>中查找。查找失败，则使用</a:t>
            </a:r>
            <a:r>
              <a:rPr lang="en-US" altLang="zh-CN" dirty="0">
                <a:latin typeface="微软雅黑" panose="020B0503020204020204" pitchFamily="34" charset="-122"/>
                <a:ea typeface="微软雅黑" panose="020B0503020204020204" pitchFamily="34" charset="-122"/>
              </a:rPr>
              <a:t>word2vec</a:t>
            </a:r>
            <a:r>
              <a:rPr lang="zh-CN" altLang="en-US" dirty="0">
                <a:latin typeface="微软雅黑" panose="020B0503020204020204" pitchFamily="34" charset="-122"/>
                <a:ea typeface="微软雅黑" panose="020B0503020204020204" pitchFamily="34" charset="-122"/>
              </a:rPr>
              <a:t>模型通过</a:t>
            </a:r>
            <a:r>
              <a:rPr lang="en-US" altLang="zh-CN" dirty="0">
                <a:latin typeface="微软雅黑" panose="020B0503020204020204" pitchFamily="34" charset="-122"/>
                <a:ea typeface="微软雅黑" panose="020B0503020204020204" pitchFamily="34" charset="-122"/>
              </a:rPr>
              <a:t>NLTK</a:t>
            </a:r>
            <a:r>
              <a:rPr lang="zh-CN" altLang="en-US" dirty="0">
                <a:latin typeface="微软雅黑" panose="020B0503020204020204" pitchFamily="34" charset="-122"/>
                <a:ea typeface="微软雅黑" panose="020B0503020204020204" pitchFamily="34" charset="-122"/>
              </a:rPr>
              <a:t>工具箱</a:t>
            </a:r>
            <a:r>
              <a:rPr lang="en-US" altLang="zh-CN" dirty="0">
                <a:latin typeface="微软雅黑" panose="020B0503020204020204" pitchFamily="34" charset="-122"/>
                <a:ea typeface="微软雅黑" panose="020B0503020204020204" pitchFamily="34" charset="-122"/>
              </a:rPr>
              <a:t>[Bird, 2006]</a:t>
            </a:r>
            <a:r>
              <a:rPr lang="zh-CN" altLang="en-US" dirty="0">
                <a:latin typeface="微软雅黑" panose="020B0503020204020204" pitchFamily="34" charset="-122"/>
                <a:ea typeface="微软雅黑" panose="020B0503020204020204" pitchFamily="34" charset="-122"/>
              </a:rPr>
              <a:t>找到与其最相关的五个单词。</a:t>
            </a:r>
            <a:endParaRPr lang="zh-CN" altLang="en-US" dirty="0"/>
          </a:p>
        </p:txBody>
      </p:sp>
      <p:sp>
        <p:nvSpPr>
          <p:cNvPr id="2" name="半闭框 1">
            <a:extLst>
              <a:ext uri="{FF2B5EF4-FFF2-40B4-BE49-F238E27FC236}">
                <a16:creationId xmlns:a16="http://schemas.microsoft.com/office/drawing/2014/main" id="{5446AE9C-A479-828E-E210-66F64571C974}"/>
              </a:ext>
            </a:extLst>
          </p:cNvPr>
          <p:cNvSpPr/>
          <p:nvPr/>
        </p:nvSpPr>
        <p:spPr>
          <a:xfrm>
            <a:off x="1120411" y="1082340"/>
            <a:ext cx="235132" cy="293853"/>
          </a:xfrm>
          <a:prstGeom prst="halfFram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文本框 4">
            <a:extLst>
              <a:ext uri="{FF2B5EF4-FFF2-40B4-BE49-F238E27FC236}">
                <a16:creationId xmlns:a16="http://schemas.microsoft.com/office/drawing/2014/main" id="{A5E57950-16CF-DBD3-4AFC-9E9F523A0319}"/>
              </a:ext>
            </a:extLst>
          </p:cNvPr>
          <p:cNvSpPr txBox="1"/>
          <p:nvPr/>
        </p:nvSpPr>
        <p:spPr>
          <a:xfrm>
            <a:off x="1410674" y="1098734"/>
            <a:ext cx="3380567"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二、数据预处理</a:t>
            </a:r>
          </a:p>
        </p:txBody>
      </p:sp>
      <p:sp>
        <p:nvSpPr>
          <p:cNvPr id="17" name="文本框 16">
            <a:extLst>
              <a:ext uri="{FF2B5EF4-FFF2-40B4-BE49-F238E27FC236}">
                <a16:creationId xmlns:a16="http://schemas.microsoft.com/office/drawing/2014/main" id="{FF0FF24B-DAAA-ED54-C406-8B657C6863E6}"/>
              </a:ext>
            </a:extLst>
          </p:cNvPr>
          <p:cNvSpPr txBox="1"/>
          <p:nvPr/>
        </p:nvSpPr>
        <p:spPr>
          <a:xfrm>
            <a:off x="1120411" y="5523100"/>
            <a:ext cx="10427154" cy="417358"/>
          </a:xfrm>
          <a:prstGeom prst="rect">
            <a:avLst/>
          </a:prstGeom>
          <a:noFill/>
        </p:spPr>
        <p:txBody>
          <a:bodyPr wrap="square" rtlCol="0">
            <a:spAutoFit/>
          </a:bodyPr>
          <a:lstStyle/>
          <a:p>
            <a:pPr>
              <a:lnSpc>
                <a:spcPct val="130000"/>
              </a:lnSpc>
            </a:pPr>
            <a:r>
              <a:rPr lang="zh-CN" altLang="en-US" dirty="0">
                <a:latin typeface="微软雅黑" panose="020B0503020204020204" pitchFamily="34" charset="-122"/>
                <a:ea typeface="微软雅黑" panose="020B0503020204020204" pitchFamily="34" charset="-122"/>
              </a:rPr>
              <a:t>之后，将每个用户最近一个月内的推文的预处理内容拼接到单个文档中，用于文本相关特征的提取。</a:t>
            </a:r>
            <a:endParaRPr lang="zh-CN" altLang="en-US" dirty="0"/>
          </a:p>
        </p:txBody>
      </p:sp>
    </p:spTree>
    <p:custDataLst>
      <p:tags r:id="rId1"/>
    </p:custDataLst>
    <p:extLst>
      <p:ext uri="{BB962C8B-B14F-4D97-AF65-F5344CB8AC3E}">
        <p14:creationId xmlns:p14="http://schemas.microsoft.com/office/powerpoint/2010/main" val="1581189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自定义 565">
      <a:dk1>
        <a:sysClr val="windowText" lastClr="000000"/>
      </a:dk1>
      <a:lt1>
        <a:sysClr val="window" lastClr="FFFFFF"/>
      </a:lt1>
      <a:dk2>
        <a:srgbClr val="0F1423"/>
      </a:dk2>
      <a:lt2>
        <a:srgbClr val="FFFFFF"/>
      </a:lt2>
      <a:accent1>
        <a:srgbClr val="363636"/>
      </a:accent1>
      <a:accent2>
        <a:srgbClr val="AEAEAE"/>
      </a:accent2>
      <a:accent3>
        <a:srgbClr val="363636"/>
      </a:accent3>
      <a:accent4>
        <a:srgbClr val="AEAEAE"/>
      </a:accent4>
      <a:accent5>
        <a:srgbClr val="3C3C3C"/>
      </a:accent5>
      <a:accent6>
        <a:srgbClr val="AEAEAE"/>
      </a:accent6>
      <a:hlink>
        <a:srgbClr val="363636"/>
      </a:hlink>
      <a:folHlink>
        <a:srgbClr val="AEAEAE"/>
      </a:folHlink>
    </a:clrScheme>
    <a:fontScheme name="自定义 9">
      <a:majorFont>
        <a:latin typeface="思源宋体"/>
        <a:ea typeface="思源宋体"/>
        <a:cs typeface=""/>
      </a:majorFont>
      <a:minorFont>
        <a:latin typeface="思源宋体"/>
        <a:ea typeface="思源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1484</Words>
  <Application>Microsoft Office PowerPoint</Application>
  <PresentationFormat>宽屏</PresentationFormat>
  <Paragraphs>123</Paragraphs>
  <Slides>15</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思源黑体 CN Bold</vt:lpstr>
      <vt:lpstr>思源黑体 CN Medium</vt:lpstr>
      <vt:lpstr>思源宋体</vt:lpstr>
      <vt:lpstr>微软雅黑</vt:lpstr>
      <vt:lpstr>字魂59号-创粗黑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何 宇馨</cp:lastModifiedBy>
  <cp:revision>314</cp:revision>
  <dcterms:created xsi:type="dcterms:W3CDTF">2019-06-19T02:08:00Z</dcterms:created>
  <dcterms:modified xsi:type="dcterms:W3CDTF">2023-02-09T11:35:56Z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SaveFontToCloudKey">
    <vt:lpwstr>212913176_cloud</vt:lpwstr>
  </property>
  <property fmtid="{D5CDD505-2E9C-101B-9397-08002B2CF9AE}" pid="4" name="ICV">
    <vt:lpwstr>34A87A8623BA4D7C8FEEAA3B5DA9FDE1</vt:lpwstr>
  </property>
</Properties>
</file>