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1"/>
  </p:notesMasterIdLst>
  <p:handoutMasterIdLst>
    <p:handoutMasterId r:id="rId22"/>
  </p:handoutMasterIdLst>
  <p:sldIdLst>
    <p:sldId id="1205" r:id="rId3"/>
    <p:sldId id="1363" r:id="rId4"/>
    <p:sldId id="1337" r:id="rId5"/>
    <p:sldId id="1377" r:id="rId6"/>
    <p:sldId id="1364" r:id="rId7"/>
    <p:sldId id="1365" r:id="rId8"/>
    <p:sldId id="1367" r:id="rId9"/>
    <p:sldId id="1368" r:id="rId10"/>
    <p:sldId id="1369" r:id="rId11"/>
    <p:sldId id="1370" r:id="rId12"/>
    <p:sldId id="1371" r:id="rId13"/>
    <p:sldId id="1372" r:id="rId14"/>
    <p:sldId id="1373" r:id="rId15"/>
    <p:sldId id="1374" r:id="rId16"/>
    <p:sldId id="1375" r:id="rId17"/>
    <p:sldId id="1376" r:id="rId18"/>
    <p:sldId id="1378" r:id="rId19"/>
    <p:sldId id="1332"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Liu" initials="BL" lastIdx="3" clrIdx="0"/>
  <p:cmAuthor id="2" name="User" initials="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00"/>
    <a:srgbClr val="D7000F"/>
    <a:srgbClr val="FF4B58"/>
    <a:srgbClr val="929292"/>
    <a:srgbClr val="FF7D86"/>
    <a:srgbClr val="D6000F"/>
    <a:srgbClr val="FF3745"/>
    <a:srgbClr val="FF1929"/>
    <a:srgbClr val="FF717B"/>
    <a:srgbClr val="FF5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4" autoAdjust="0"/>
    <p:restoredTop sz="76252" autoAdjust="0"/>
  </p:normalViewPr>
  <p:slideViewPr>
    <p:cSldViewPr snapToGrid="0" showGuides="1">
      <p:cViewPr varScale="1">
        <p:scale>
          <a:sx n="90" d="100"/>
          <a:sy n="90" d="100"/>
        </p:scale>
        <p:origin x="140" y="480"/>
      </p:cViewPr>
      <p:guideLst>
        <p:guide orient="horz" pos="2160"/>
        <p:guide pos="3817"/>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45C758-E5FE-4368-A8A3-B749530A29DC}" type="datetimeFigureOut">
              <a:rPr lang="zh-CN" altLang="en-US" smtClean="0">
                <a:latin typeface="思源黑体 CN Normal" panose="020B0400000000000000" pitchFamily="34" charset="-122"/>
                <a:ea typeface="思源黑体 CN Normal" panose="020B0400000000000000" pitchFamily="34" charset="-122"/>
              </a:rPr>
              <a:t>2023/3/29</a:t>
            </a:fld>
            <a:endParaRPr lang="zh-CN" altLang="en-US" dirty="0">
              <a:latin typeface="思源黑体 CN Normal" panose="020B0400000000000000" pitchFamily="34" charset="-122"/>
              <a:ea typeface="思源黑体 CN Normal" panose="020B0400000000000000"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C5DCA2-2C6F-4E70-A715-0F66E8866AD6}" type="slidenum">
              <a:rPr lang="zh-CN" altLang="en-US" smtClean="0">
                <a:latin typeface="思源黑体 CN Normal" panose="020B0400000000000000" pitchFamily="34" charset="-122"/>
                <a:ea typeface="思源黑体 CN Normal" panose="020B0400000000000000" pitchFamily="34" charset="-122"/>
              </a:rPr>
              <a:t>‹#›</a:t>
            </a:fld>
            <a:endParaRPr lang="zh-CN" altLang="en-US"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defRPr>
            </a:lvl1pPr>
          </a:lstStyle>
          <a:p>
            <a:fld id="{A04AF4DB-4C47-4782-A2E4-AF0DC385DFEF}" type="datetimeFigureOut">
              <a:rPr lang="en-US" smtClean="0"/>
              <a:t>3/29/2023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defRPr>
            </a:lvl1pPr>
          </a:lstStyle>
          <a:p>
            <a:fld id="{672B52D5-0F10-409C-88A1-07E8733E16B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mn-ea"/>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mn-ea"/>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mn-ea"/>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mn-ea"/>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9</a:t>
            </a:fld>
            <a:endParaRPr lang="en-US" dirty="0"/>
          </a:p>
        </p:txBody>
      </p:sp>
    </p:spTree>
    <p:extLst>
      <p:ext uri="{BB962C8B-B14F-4D97-AF65-F5344CB8AC3E}">
        <p14:creationId xmlns:p14="http://schemas.microsoft.com/office/powerpoint/2010/main" val="113050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12</a:t>
            </a:fld>
            <a:endParaRPr lang="en-US" dirty="0"/>
          </a:p>
        </p:txBody>
      </p:sp>
    </p:spTree>
    <p:extLst>
      <p:ext uri="{BB962C8B-B14F-4D97-AF65-F5344CB8AC3E}">
        <p14:creationId xmlns:p14="http://schemas.microsoft.com/office/powerpoint/2010/main" val="428811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15</a:t>
            </a:fld>
            <a:endParaRPr lang="en-US" dirty="0"/>
          </a:p>
        </p:txBody>
      </p:sp>
    </p:spTree>
    <p:extLst>
      <p:ext uri="{BB962C8B-B14F-4D97-AF65-F5344CB8AC3E}">
        <p14:creationId xmlns:p14="http://schemas.microsoft.com/office/powerpoint/2010/main" val="241170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浅色风格封面">
    <p:spTree>
      <p:nvGrpSpPr>
        <p:cNvPr id="1" name=""/>
        <p:cNvGrpSpPr/>
        <p:nvPr/>
      </p:nvGrpSpPr>
      <p:grpSpPr>
        <a:xfrm>
          <a:off x="0" y="0"/>
          <a:ext cx="0" cy="0"/>
          <a:chOff x="0" y="0"/>
          <a:chExt cx="0" cy="0"/>
        </a:xfrm>
      </p:grpSpPr>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215153" y="594149"/>
            <a:ext cx="537882" cy="363071"/>
            <a:chOff x="0" y="497540"/>
            <a:chExt cx="699248" cy="471993"/>
          </a:xfrm>
        </p:grpSpPr>
        <p:sp>
          <p:nvSpPr>
            <p:cNvPr id="3" name="燕尾形 2"/>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4" name="燕尾形 3"/>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浅色风格封面">
    <p:spTree>
      <p:nvGrpSpPr>
        <p:cNvPr id="1" name=""/>
        <p:cNvGrpSpPr/>
        <p:nvPr/>
      </p:nvGrpSpPr>
      <p:grpSpPr>
        <a:xfrm>
          <a:off x="0" y="0"/>
          <a:ext cx="0" cy="0"/>
          <a:chOff x="0" y="0"/>
          <a:chExt cx="0" cy="0"/>
        </a:xfrm>
      </p:grpSpPr>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215153" y="594149"/>
            <a:ext cx="537882" cy="363071"/>
            <a:chOff x="0" y="497540"/>
            <a:chExt cx="699248" cy="471993"/>
          </a:xfrm>
        </p:grpSpPr>
        <p:sp>
          <p:nvSpPr>
            <p:cNvPr id="3" name="燕尾形 2"/>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4" name="燕尾形 3"/>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灯片编号占位符 3"/>
          <p:cNvSpPr txBox="1"/>
          <p:nvPr/>
        </p:nvSpPr>
        <p:spPr>
          <a:xfrm>
            <a:off x="11706224" y="6515100"/>
            <a:ext cx="466726" cy="26908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F1BF7B-44AB-42A1-ACAD-82CC1F1656C9}" type="slidenum">
              <a:rPr kumimoji="0" lang="zh-CN" altLang="en-US" sz="1200" b="0" i="0" u="none" strike="noStrike" kern="1200" cap="none" spc="0" normalizeH="0" baseline="0" noProof="0" smtClean="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rPr>
              <a:t>‹#›</a:t>
            </a:fld>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endParaRPr>
          </a:p>
        </p:txBody>
      </p:sp>
      <p:pic>
        <p:nvPicPr>
          <p:cNvPr id="4" name="图片 3" descr="首经贸logo-超清版（刘同辉）"/>
          <p:cNvPicPr>
            <a:picLocks noChangeAspect="1"/>
          </p:cNvPicPr>
          <p:nvPr userDrawn="1"/>
        </p:nvPicPr>
        <p:blipFill>
          <a:blip r:embed="rId5"/>
          <a:stretch>
            <a:fillRect/>
          </a:stretch>
        </p:blipFill>
        <p:spPr>
          <a:xfrm>
            <a:off x="9232042" y="133779"/>
            <a:ext cx="2824272" cy="644254"/>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0000" y="3429000"/>
            <a:ext cx="4572000" cy="3429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0" advClick="0"/>
    </mc:Choice>
    <mc:Fallback>
      <p:transition advClick="0"/>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灯片编号占位符 3"/>
          <p:cNvSpPr txBox="1"/>
          <p:nvPr/>
        </p:nvSpPr>
        <p:spPr>
          <a:xfrm>
            <a:off x="11706224" y="6515100"/>
            <a:ext cx="466726" cy="26908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F1BF7B-44AB-42A1-ACAD-82CC1F1656C9}" type="slidenum">
              <a:rPr kumimoji="0" lang="zh-CN" altLang="en-US" sz="1200" b="0" i="0" u="none" strike="noStrike" kern="1200" cap="none" spc="0" normalizeH="0" baseline="0" noProof="0" smtClean="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rPr>
              <a:t>‹#›</a:t>
            </a:fld>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endParaRPr>
          </a:p>
        </p:txBody>
      </p:sp>
      <p:pic>
        <p:nvPicPr>
          <p:cNvPr id="4" name="图片 3" descr="首经贸logo-超清版（刘同辉）"/>
          <p:cNvPicPr>
            <a:picLocks noChangeAspect="1"/>
          </p:cNvPicPr>
          <p:nvPr userDrawn="1"/>
        </p:nvPicPr>
        <p:blipFill>
          <a:blip r:embed="rId5"/>
          <a:stretch>
            <a:fillRect/>
          </a:stretch>
        </p:blipFill>
        <p:spPr>
          <a:xfrm>
            <a:off x="9232042" y="133779"/>
            <a:ext cx="2824272" cy="644254"/>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0000" y="3429000"/>
            <a:ext cx="4572000" cy="3429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mc:AlternateContent xmlns:mc="http://schemas.openxmlformats.org/markup-compatibility/2006">
    <mc:Choice xmlns:p14="http://schemas.microsoft.com/office/powerpoint/2010/main" Requires="p14">
      <p:transition p14:dur="0" advClick="0"/>
    </mc:Choice>
    <mc:Fallback>
      <p:transition advClick="0"/>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ea typeface="思源黑体 CN Normal" panose="020B0400000000000000" pitchFamily="34" charset="-122"/>
              </a:rPr>
              <a:t>Enhanced Graph Learning for Collaborative Filtering</a:t>
            </a:r>
          </a:p>
          <a:p>
            <a:pPr algn="ctr"/>
            <a:r>
              <a:rPr lang="en-US" altLang="zh-CN" sz="3600" dirty="0">
                <a:ea typeface="思源黑体 CN Normal" panose="020B0400000000000000" pitchFamily="34" charset="-122"/>
              </a:rPr>
              <a:t>via Mutual Information Maximization</a:t>
            </a:r>
          </a:p>
          <a:p>
            <a:pPr algn="ctr"/>
            <a:r>
              <a:rPr lang="en-US" altLang="zh-CN" sz="3600" dirty="0">
                <a:ea typeface="思源黑体 CN Normal" panose="020B0400000000000000" pitchFamily="34" charset="-122"/>
              </a:rPr>
              <a:t>                                                              </a:t>
            </a:r>
            <a:r>
              <a:rPr lang="en-US" altLang="zh-CN" sz="2000" dirty="0">
                <a:ea typeface="思源黑体 CN Normal" panose="020B0400000000000000" pitchFamily="34" charset="-122"/>
              </a:rPr>
              <a:t>--SIGIR ’21, July 11–15, 2021</a:t>
            </a:r>
          </a:p>
        </p:txBody>
      </p:sp>
      <p:sp>
        <p:nvSpPr>
          <p:cNvPr id="6" name="矩形 5"/>
          <p:cNvSpPr/>
          <p:nvPr/>
        </p:nvSpPr>
        <p:spPr>
          <a:xfrm>
            <a:off x="212651" y="4982458"/>
            <a:ext cx="11624930" cy="581057"/>
          </a:xfrm>
          <a:prstGeom prst="rect">
            <a:avLst/>
          </a:prstGeom>
        </p:spPr>
        <p:txBody>
          <a:bodyPr wrap="square">
            <a:spAutoFit/>
          </a:bodyPr>
          <a:lstStyle/>
          <a:p>
            <a:pPr algn="ctr">
              <a:lnSpc>
                <a:spcPct val="150000"/>
              </a:lnSpc>
            </a:pPr>
            <a:r>
              <a:rPr lang="zh-CN" altLang="en-US" sz="2400" dirty="0">
                <a:latin typeface="思源黑体 CN Normal" panose="020B0400000000000000" pitchFamily="34" charset="-122"/>
                <a:ea typeface="思源黑体 CN Normal" panose="020B0400000000000000" pitchFamily="34" charset="-122"/>
              </a:rPr>
              <a:t>作者：</a:t>
            </a:r>
            <a:r>
              <a:rPr lang="en-US" altLang="zh-CN" sz="2400" dirty="0" err="1">
                <a:latin typeface="思源黑体 CN Normal" panose="020B0400000000000000" pitchFamily="34" charset="-122"/>
                <a:ea typeface="思源黑体 CN Normal" panose="020B0400000000000000" pitchFamily="34" charset="-122"/>
              </a:rPr>
              <a:t>Yonghui</a:t>
            </a:r>
            <a:r>
              <a:rPr lang="en-US" altLang="zh-CN" sz="2400" dirty="0">
                <a:latin typeface="思源黑体 CN Normal" panose="020B0400000000000000" pitchFamily="34" charset="-122"/>
                <a:ea typeface="思源黑体 CN Normal" panose="020B0400000000000000" pitchFamily="34" charset="-122"/>
              </a:rPr>
              <a:t> Yang, Le Wu, </a:t>
            </a:r>
            <a:r>
              <a:rPr lang="en-US" altLang="zh-CN" sz="2400" dirty="0" err="1">
                <a:latin typeface="思源黑体 CN Normal" panose="020B0400000000000000" pitchFamily="34" charset="-122"/>
                <a:ea typeface="思源黑体 CN Normal" panose="020B0400000000000000" pitchFamily="34" charset="-122"/>
              </a:rPr>
              <a:t>Richang</a:t>
            </a:r>
            <a:r>
              <a:rPr lang="en-US" altLang="zh-CN" sz="2400" dirty="0">
                <a:latin typeface="思源黑体 CN Normal" panose="020B0400000000000000" pitchFamily="34" charset="-122"/>
                <a:ea typeface="思源黑体 CN Normal" panose="020B0400000000000000" pitchFamily="34" charset="-122"/>
              </a:rPr>
              <a:t> Hong, Kun Zhang, Meng Wang</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2F229D-45D0-C384-C44E-3ED787DAACAC}"/>
              </a:ext>
            </a:extLst>
          </p:cNvPr>
          <p:cNvSpPr>
            <a:spLocks noGrp="1"/>
          </p:cNvSpPr>
          <p:nvPr>
            <p:ph type="body" sz="quarter" idx="10"/>
          </p:nvPr>
        </p:nvSpPr>
        <p:spPr/>
        <p:txBody>
          <a:bodyPr/>
          <a:lstStyle/>
          <a:p>
            <a:r>
              <a:rPr lang="en-US" altLang="zh-CN" dirty="0"/>
              <a:t>Model training</a:t>
            </a:r>
            <a:endParaRPr lang="zh-CN" altLang="en-US" dirty="0"/>
          </a:p>
        </p:txBody>
      </p:sp>
      <p:sp>
        <p:nvSpPr>
          <p:cNvPr id="3" name="文本占位符 2">
            <a:extLst>
              <a:ext uri="{FF2B5EF4-FFF2-40B4-BE49-F238E27FC236}">
                <a16:creationId xmlns:a16="http://schemas.microsoft.com/office/drawing/2014/main" id="{657F596B-2A6C-5A06-00A8-20B683D5ED17}"/>
              </a:ext>
            </a:extLst>
          </p:cNvPr>
          <p:cNvSpPr>
            <a:spLocks noGrp="1"/>
          </p:cNvSpPr>
          <p:nvPr>
            <p:ph type="body" sz="quarter" idx="11"/>
          </p:nvPr>
        </p:nvSpPr>
        <p:spPr/>
        <p:txBody>
          <a:bodyPr/>
          <a:lstStyle/>
          <a:p>
            <a:r>
              <a:rPr lang="zh-CN" altLang="en-US" sz="2000" dirty="0"/>
              <a:t>增强图学习</a:t>
            </a:r>
            <a:r>
              <a:rPr lang="en-US" altLang="zh-CN" sz="2000" dirty="0"/>
              <a:t>d</a:t>
            </a:r>
            <a:r>
              <a:rPr lang="zh-CN" altLang="en-US" sz="2000" dirty="0"/>
              <a:t>额互信息最大化：</a:t>
            </a:r>
            <a:endParaRPr lang="en-US" altLang="zh-CN" sz="2000" dirty="0"/>
          </a:p>
          <a:p>
            <a:r>
              <a:rPr lang="en-US" altLang="zh-CN" sz="2000" dirty="0"/>
              <a:t>1</a:t>
            </a:r>
            <a:r>
              <a:rPr lang="zh-CN" altLang="en-US" sz="2000" dirty="0"/>
              <a:t>、边级别的对比损失</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2</a:t>
            </a:r>
            <a:r>
              <a:rPr lang="zh-CN" altLang="en-US" sz="2000" dirty="0"/>
              <a:t>、图级别的对比损失</a:t>
            </a:r>
            <a:endParaRPr lang="en-US" altLang="zh-CN" sz="2000" dirty="0"/>
          </a:p>
          <a:p>
            <a:pPr marL="0" indent="0">
              <a:buNone/>
            </a:pPr>
            <a:r>
              <a:rPr lang="en-US" altLang="zh-CN" sz="2000" dirty="0"/>
              <a:t>                 G</a:t>
            </a:r>
            <a:r>
              <a:rPr lang="en-US" altLang="zh-CN" sz="2000" baseline="30000" dirty="0"/>
              <a:t>E </a:t>
            </a:r>
            <a:r>
              <a:rPr lang="en-US" altLang="zh-CN" sz="2000" dirty="0"/>
              <a:t>={U &amp; V</a:t>
            </a:r>
            <a:r>
              <a:rPr lang="zh-CN" altLang="en-US" sz="2000" dirty="0"/>
              <a:t>，</a:t>
            </a:r>
            <a:r>
              <a:rPr lang="en-US" altLang="zh-CN" sz="2000" dirty="0"/>
              <a:t>A</a:t>
            </a:r>
            <a:r>
              <a:rPr lang="en-US" altLang="zh-CN" sz="2000" baseline="30000" dirty="0"/>
              <a:t>E</a:t>
            </a:r>
            <a:r>
              <a:rPr lang="en-US" altLang="zh-CN" sz="2000" dirty="0"/>
              <a:t>}</a:t>
            </a:r>
          </a:p>
          <a:p>
            <a:pPr marL="0" indent="0">
              <a:buNone/>
            </a:pPr>
            <a:r>
              <a:rPr lang="en-US" altLang="zh-CN" sz="2000" dirty="0"/>
              <a:t>            </a:t>
            </a:r>
            <a:r>
              <a:rPr lang="zh-CN" altLang="en-US" sz="2000" dirty="0"/>
              <a:t>局部图表示：</a:t>
            </a:r>
            <a:endParaRPr lang="en-US" altLang="zh-CN" sz="2000" dirty="0"/>
          </a:p>
          <a:p>
            <a:pPr marL="0" indent="0">
              <a:buNone/>
            </a:pPr>
            <a:r>
              <a:rPr lang="en-US" altLang="zh-CN" sz="2000" dirty="0"/>
              <a:t>           </a:t>
            </a:r>
            <a:r>
              <a:rPr lang="zh-CN" altLang="en-US" sz="2000" dirty="0"/>
              <a:t> 全局图表示：</a:t>
            </a:r>
            <a:endParaRPr lang="en-US" altLang="zh-CN" sz="2000" dirty="0"/>
          </a:p>
          <a:p>
            <a:pPr marL="0" indent="0">
              <a:buNone/>
            </a:pPr>
            <a:endParaRPr lang="en-US" altLang="zh-CN" sz="2000" dirty="0"/>
          </a:p>
        </p:txBody>
      </p:sp>
      <p:pic>
        <p:nvPicPr>
          <p:cNvPr id="5" name="图片 4">
            <a:extLst>
              <a:ext uri="{FF2B5EF4-FFF2-40B4-BE49-F238E27FC236}">
                <a16:creationId xmlns:a16="http://schemas.microsoft.com/office/drawing/2014/main" id="{8096A0B3-ADF7-63DC-5F74-49BBE0A0DE84}"/>
              </a:ext>
            </a:extLst>
          </p:cNvPr>
          <p:cNvPicPr>
            <a:picLocks noChangeAspect="1"/>
          </p:cNvPicPr>
          <p:nvPr/>
        </p:nvPicPr>
        <p:blipFill>
          <a:blip r:embed="rId2"/>
          <a:stretch>
            <a:fillRect/>
          </a:stretch>
        </p:blipFill>
        <p:spPr>
          <a:xfrm>
            <a:off x="1424873" y="2023397"/>
            <a:ext cx="2409825" cy="542925"/>
          </a:xfrm>
          <a:prstGeom prst="rect">
            <a:avLst/>
          </a:prstGeom>
        </p:spPr>
      </p:pic>
      <p:pic>
        <p:nvPicPr>
          <p:cNvPr id="7" name="图片 6">
            <a:extLst>
              <a:ext uri="{FF2B5EF4-FFF2-40B4-BE49-F238E27FC236}">
                <a16:creationId xmlns:a16="http://schemas.microsoft.com/office/drawing/2014/main" id="{FDB404E0-5BD9-C7D5-2E10-7277C44C9954}"/>
              </a:ext>
            </a:extLst>
          </p:cNvPr>
          <p:cNvPicPr>
            <a:picLocks noChangeAspect="1"/>
          </p:cNvPicPr>
          <p:nvPr/>
        </p:nvPicPr>
        <p:blipFill>
          <a:blip r:embed="rId3"/>
          <a:stretch>
            <a:fillRect/>
          </a:stretch>
        </p:blipFill>
        <p:spPr>
          <a:xfrm>
            <a:off x="1597542" y="2777739"/>
            <a:ext cx="1752600" cy="304800"/>
          </a:xfrm>
          <a:prstGeom prst="rect">
            <a:avLst/>
          </a:prstGeom>
        </p:spPr>
      </p:pic>
      <p:pic>
        <p:nvPicPr>
          <p:cNvPr id="9" name="图片 8">
            <a:extLst>
              <a:ext uri="{FF2B5EF4-FFF2-40B4-BE49-F238E27FC236}">
                <a16:creationId xmlns:a16="http://schemas.microsoft.com/office/drawing/2014/main" id="{D6C680BF-0584-FCC5-23D8-CB24BC91E728}"/>
              </a:ext>
            </a:extLst>
          </p:cNvPr>
          <p:cNvPicPr>
            <a:picLocks noChangeAspect="1"/>
          </p:cNvPicPr>
          <p:nvPr/>
        </p:nvPicPr>
        <p:blipFill>
          <a:blip r:embed="rId4"/>
          <a:stretch>
            <a:fillRect/>
          </a:stretch>
        </p:blipFill>
        <p:spPr>
          <a:xfrm>
            <a:off x="3028617" y="4105163"/>
            <a:ext cx="1952625" cy="504825"/>
          </a:xfrm>
          <a:prstGeom prst="rect">
            <a:avLst/>
          </a:prstGeom>
        </p:spPr>
      </p:pic>
      <p:pic>
        <p:nvPicPr>
          <p:cNvPr id="13" name="图片 12">
            <a:extLst>
              <a:ext uri="{FF2B5EF4-FFF2-40B4-BE49-F238E27FC236}">
                <a16:creationId xmlns:a16="http://schemas.microsoft.com/office/drawing/2014/main" id="{363B8E51-8D79-9781-92F0-9B9977EEEB08}"/>
              </a:ext>
            </a:extLst>
          </p:cNvPr>
          <p:cNvPicPr>
            <a:picLocks noChangeAspect="1"/>
          </p:cNvPicPr>
          <p:nvPr/>
        </p:nvPicPr>
        <p:blipFill>
          <a:blip r:embed="rId5"/>
          <a:stretch>
            <a:fillRect/>
          </a:stretch>
        </p:blipFill>
        <p:spPr>
          <a:xfrm>
            <a:off x="1572493" y="4884737"/>
            <a:ext cx="2590800" cy="1533525"/>
          </a:xfrm>
          <a:prstGeom prst="rect">
            <a:avLst/>
          </a:prstGeom>
        </p:spPr>
      </p:pic>
      <p:sp>
        <p:nvSpPr>
          <p:cNvPr id="14" name="右大括号 13">
            <a:extLst>
              <a:ext uri="{FF2B5EF4-FFF2-40B4-BE49-F238E27FC236}">
                <a16:creationId xmlns:a16="http://schemas.microsoft.com/office/drawing/2014/main" id="{72B8241B-7241-9E2C-AAE3-14645C8883E5}"/>
              </a:ext>
            </a:extLst>
          </p:cNvPr>
          <p:cNvSpPr/>
          <p:nvPr/>
        </p:nvSpPr>
        <p:spPr>
          <a:xfrm>
            <a:off x="4981242" y="4423144"/>
            <a:ext cx="347330" cy="1878417"/>
          </a:xfrm>
          <a:prstGeom prst="rightBrace">
            <a:avLst>
              <a:gd name="adj1" fmla="val 8333"/>
              <a:gd name="adj2" fmla="val 511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DE27F4B9-2E98-E41F-4E1F-78B6C64283D0}"/>
              </a:ext>
            </a:extLst>
          </p:cNvPr>
          <p:cNvPicPr>
            <a:picLocks noChangeAspect="1"/>
          </p:cNvPicPr>
          <p:nvPr/>
        </p:nvPicPr>
        <p:blipFill>
          <a:blip r:embed="rId6"/>
          <a:stretch>
            <a:fillRect/>
          </a:stretch>
        </p:blipFill>
        <p:spPr>
          <a:xfrm>
            <a:off x="5464692" y="5175249"/>
            <a:ext cx="1943100" cy="476250"/>
          </a:xfrm>
          <a:prstGeom prst="rect">
            <a:avLst/>
          </a:prstGeom>
        </p:spPr>
      </p:pic>
      <p:cxnSp>
        <p:nvCxnSpPr>
          <p:cNvPr id="20" name="直接箭头连接符 19">
            <a:extLst>
              <a:ext uri="{FF2B5EF4-FFF2-40B4-BE49-F238E27FC236}">
                <a16:creationId xmlns:a16="http://schemas.microsoft.com/office/drawing/2014/main" id="{97BB7301-5041-4CD1-D73C-4337C075AB36}"/>
              </a:ext>
            </a:extLst>
          </p:cNvPr>
          <p:cNvCxnSpPr>
            <a:cxnSpLocks/>
            <a:stCxn id="18" idx="3"/>
          </p:cNvCxnSpPr>
          <p:nvPr/>
        </p:nvCxnSpPr>
        <p:spPr>
          <a:xfrm>
            <a:off x="7407792" y="5413374"/>
            <a:ext cx="701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C2B192A9-C11A-CA83-BBEA-B9E2B731AB4E}"/>
              </a:ext>
            </a:extLst>
          </p:cNvPr>
          <p:cNvPicPr>
            <a:picLocks noChangeAspect="1"/>
          </p:cNvPicPr>
          <p:nvPr/>
        </p:nvPicPr>
        <p:blipFill>
          <a:blip r:embed="rId7"/>
          <a:stretch>
            <a:fillRect/>
          </a:stretch>
        </p:blipFill>
        <p:spPr>
          <a:xfrm>
            <a:off x="8219982" y="5110106"/>
            <a:ext cx="3695073" cy="606535"/>
          </a:xfrm>
          <a:prstGeom prst="rect">
            <a:avLst/>
          </a:prstGeom>
        </p:spPr>
      </p:pic>
      <p:sp>
        <p:nvSpPr>
          <p:cNvPr id="24" name="文本框 23">
            <a:extLst>
              <a:ext uri="{FF2B5EF4-FFF2-40B4-BE49-F238E27FC236}">
                <a16:creationId xmlns:a16="http://schemas.microsoft.com/office/drawing/2014/main" id="{FA5D4A07-450A-4DEA-991F-7B0AB9A54FA7}"/>
              </a:ext>
            </a:extLst>
          </p:cNvPr>
          <p:cNvSpPr txBox="1"/>
          <p:nvPr/>
        </p:nvSpPr>
        <p:spPr>
          <a:xfrm>
            <a:off x="7407792" y="5175249"/>
            <a:ext cx="623334" cy="261610"/>
          </a:xfrm>
          <a:prstGeom prst="rect">
            <a:avLst/>
          </a:prstGeom>
          <a:noFill/>
        </p:spPr>
        <p:txBody>
          <a:bodyPr wrap="square" rtlCol="0">
            <a:spAutoFit/>
          </a:bodyPr>
          <a:lstStyle/>
          <a:p>
            <a:r>
              <a:rPr lang="zh-CN" altLang="en-US" sz="1100" dirty="0"/>
              <a:t>负样本</a:t>
            </a:r>
          </a:p>
        </p:txBody>
      </p:sp>
      <p:pic>
        <p:nvPicPr>
          <p:cNvPr id="26" name="图片 25">
            <a:extLst>
              <a:ext uri="{FF2B5EF4-FFF2-40B4-BE49-F238E27FC236}">
                <a16:creationId xmlns:a16="http://schemas.microsoft.com/office/drawing/2014/main" id="{7B9B5CC9-490A-D16F-C518-4B20AA55BA24}"/>
              </a:ext>
            </a:extLst>
          </p:cNvPr>
          <p:cNvPicPr>
            <a:picLocks noChangeAspect="1"/>
          </p:cNvPicPr>
          <p:nvPr/>
        </p:nvPicPr>
        <p:blipFill>
          <a:blip r:embed="rId8"/>
          <a:stretch>
            <a:fillRect/>
          </a:stretch>
        </p:blipFill>
        <p:spPr>
          <a:xfrm>
            <a:off x="5641236" y="1007051"/>
            <a:ext cx="5657850" cy="3019425"/>
          </a:xfrm>
          <a:prstGeom prst="rect">
            <a:avLst/>
          </a:prstGeom>
        </p:spPr>
      </p:pic>
      <p:sp>
        <p:nvSpPr>
          <p:cNvPr id="27" name="文本框 26">
            <a:extLst>
              <a:ext uri="{FF2B5EF4-FFF2-40B4-BE49-F238E27FC236}">
                <a16:creationId xmlns:a16="http://schemas.microsoft.com/office/drawing/2014/main" id="{4F7536C6-22C9-41D9-3542-9601E912145C}"/>
              </a:ext>
            </a:extLst>
          </p:cNvPr>
          <p:cNvSpPr txBox="1"/>
          <p:nvPr/>
        </p:nvSpPr>
        <p:spPr>
          <a:xfrm>
            <a:off x="5552484" y="5651499"/>
            <a:ext cx="1539285" cy="261610"/>
          </a:xfrm>
          <a:prstGeom prst="rect">
            <a:avLst/>
          </a:prstGeom>
          <a:noFill/>
        </p:spPr>
        <p:txBody>
          <a:bodyPr wrap="square" rtlCol="0">
            <a:spAutoFit/>
          </a:bodyPr>
          <a:lstStyle/>
          <a:p>
            <a:pPr algn="ctr"/>
            <a:r>
              <a:rPr lang="zh-CN" altLang="en-US" sz="1100" dirty="0"/>
              <a:t>相似度得分</a:t>
            </a:r>
          </a:p>
        </p:txBody>
      </p:sp>
    </p:spTree>
    <p:extLst>
      <p:ext uri="{BB962C8B-B14F-4D97-AF65-F5344CB8AC3E}">
        <p14:creationId xmlns:p14="http://schemas.microsoft.com/office/powerpoint/2010/main" val="141352625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9575A30-CAEE-BBBD-9FB7-59A68D8DE1B3}"/>
              </a:ext>
            </a:extLst>
          </p:cNvPr>
          <p:cNvSpPr>
            <a:spLocks noGrp="1"/>
          </p:cNvSpPr>
          <p:nvPr>
            <p:ph type="body" sz="quarter" idx="10"/>
          </p:nvPr>
        </p:nvSpPr>
        <p:spPr/>
        <p:txBody>
          <a:bodyPr/>
          <a:lstStyle/>
          <a:p>
            <a:r>
              <a:rPr lang="en-US" altLang="zh-CN" dirty="0"/>
              <a:t>Model training</a:t>
            </a:r>
            <a:endParaRPr lang="zh-CN" altLang="en-US" dirty="0"/>
          </a:p>
        </p:txBody>
      </p:sp>
      <p:sp>
        <p:nvSpPr>
          <p:cNvPr id="3" name="文本占位符 2">
            <a:extLst>
              <a:ext uri="{FF2B5EF4-FFF2-40B4-BE49-F238E27FC236}">
                <a16:creationId xmlns:a16="http://schemas.microsoft.com/office/drawing/2014/main" id="{139BB055-0DBA-A74F-8F37-66C6BF4F1959}"/>
              </a:ext>
            </a:extLst>
          </p:cNvPr>
          <p:cNvSpPr>
            <a:spLocks noGrp="1"/>
          </p:cNvSpPr>
          <p:nvPr>
            <p:ph type="body" sz="quarter" idx="11"/>
          </p:nvPr>
        </p:nvSpPr>
        <p:spPr/>
        <p:txBody>
          <a:bodyPr/>
          <a:lstStyle/>
          <a:p>
            <a:r>
              <a:rPr lang="zh-CN" altLang="en-US" sz="2000" dirty="0"/>
              <a:t>评级预测损失，采用成对排序的</a:t>
            </a:r>
            <a:r>
              <a:rPr lang="en-US" altLang="zh-CN" sz="2000" dirty="0"/>
              <a:t>BPR</a:t>
            </a:r>
            <a:r>
              <a:rPr lang="zh-CN" altLang="en-US" sz="2000" dirty="0"/>
              <a:t>损失，</a:t>
            </a:r>
            <a:r>
              <a:rPr lang="zh-CN" altLang="en-US" sz="2000" i="0" dirty="0">
                <a:solidFill>
                  <a:srgbClr val="000000"/>
                </a:solidFill>
                <a:effectLst/>
                <a:latin typeface="微软雅黑" panose="020B0503020204020204" pitchFamily="34" charset="-122"/>
                <a:ea typeface="微软雅黑" panose="020B0503020204020204" pitchFamily="34" charset="-122"/>
              </a:rPr>
              <a:t>假设观察到的项目的预测值应该高于未观察到的预测值，换句话说就是令正负样本得分的差异尽可能大</a:t>
            </a:r>
            <a:endParaRPr lang="en-US" altLang="zh-CN" sz="2000" i="0" dirty="0">
              <a:solidFill>
                <a:srgbClr val="000000"/>
              </a:solidFill>
              <a:effectLst/>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r>
              <a:rPr lang="en-US" altLang="zh-CN" sz="2000" dirty="0" err="1">
                <a:solidFill>
                  <a:srgbClr val="000000"/>
                </a:solidFill>
                <a:latin typeface="微软雅黑" panose="020B0503020204020204" pitchFamily="34" charset="-122"/>
                <a:ea typeface="微软雅黑" panose="020B0503020204020204" pitchFamily="34" charset="-122"/>
              </a:rPr>
              <a:t>Loss_total</a:t>
            </a:r>
            <a:r>
              <a:rPr lang="en-US" altLang="zh-CN" sz="2000" dirty="0">
                <a:solidFill>
                  <a:srgbClr val="000000"/>
                </a:solidFill>
                <a:latin typeface="微软雅黑" panose="020B0503020204020204" pitchFamily="34" charset="-122"/>
                <a:ea typeface="微软雅黑" panose="020B0503020204020204" pitchFamily="34" charset="-122"/>
              </a:rPr>
              <a:t>:</a:t>
            </a:r>
          </a:p>
          <a:p>
            <a:endParaRPr lang="zh-CN" altLang="en-US" sz="2000" dirty="0"/>
          </a:p>
        </p:txBody>
      </p:sp>
      <p:pic>
        <p:nvPicPr>
          <p:cNvPr id="5" name="图片 4">
            <a:extLst>
              <a:ext uri="{FF2B5EF4-FFF2-40B4-BE49-F238E27FC236}">
                <a16:creationId xmlns:a16="http://schemas.microsoft.com/office/drawing/2014/main" id="{F49465ED-A621-DA19-3326-3AA9AA972EE8}"/>
              </a:ext>
            </a:extLst>
          </p:cNvPr>
          <p:cNvPicPr>
            <a:picLocks noChangeAspect="1"/>
          </p:cNvPicPr>
          <p:nvPr/>
        </p:nvPicPr>
        <p:blipFill>
          <a:blip r:embed="rId2"/>
          <a:stretch>
            <a:fillRect/>
          </a:stretch>
        </p:blipFill>
        <p:spPr>
          <a:xfrm>
            <a:off x="2528665" y="1888127"/>
            <a:ext cx="5048250" cy="857250"/>
          </a:xfrm>
          <a:prstGeom prst="rect">
            <a:avLst/>
          </a:prstGeom>
        </p:spPr>
      </p:pic>
      <p:pic>
        <p:nvPicPr>
          <p:cNvPr id="6" name="图片 5">
            <a:extLst>
              <a:ext uri="{FF2B5EF4-FFF2-40B4-BE49-F238E27FC236}">
                <a16:creationId xmlns:a16="http://schemas.microsoft.com/office/drawing/2014/main" id="{9CDAFBCD-E8A4-6D6E-5046-342FE6EC2347}"/>
              </a:ext>
            </a:extLst>
          </p:cNvPr>
          <p:cNvPicPr>
            <a:picLocks noChangeAspect="1"/>
          </p:cNvPicPr>
          <p:nvPr/>
        </p:nvPicPr>
        <p:blipFill>
          <a:blip r:embed="rId3"/>
          <a:stretch>
            <a:fillRect/>
          </a:stretch>
        </p:blipFill>
        <p:spPr>
          <a:xfrm>
            <a:off x="3540530" y="3172213"/>
            <a:ext cx="2895712" cy="664774"/>
          </a:xfrm>
          <a:prstGeom prst="rect">
            <a:avLst/>
          </a:prstGeom>
        </p:spPr>
      </p:pic>
      <p:sp>
        <p:nvSpPr>
          <p:cNvPr id="7" name="文本框 6">
            <a:extLst>
              <a:ext uri="{FF2B5EF4-FFF2-40B4-BE49-F238E27FC236}">
                <a16:creationId xmlns:a16="http://schemas.microsoft.com/office/drawing/2014/main" id="{8319E579-413A-5545-A0C0-57A675F828A4}"/>
              </a:ext>
            </a:extLst>
          </p:cNvPr>
          <p:cNvSpPr txBox="1"/>
          <p:nvPr/>
        </p:nvSpPr>
        <p:spPr>
          <a:xfrm>
            <a:off x="1233376" y="4352260"/>
            <a:ext cx="9016409" cy="369332"/>
          </a:xfrm>
          <a:prstGeom prst="rect">
            <a:avLst/>
          </a:prstGeom>
          <a:noFill/>
        </p:spPr>
        <p:txBody>
          <a:bodyPr wrap="square" rtlCol="0">
            <a:spAutoFit/>
          </a:bodyPr>
          <a:lstStyle/>
          <a:p>
            <a:r>
              <a:rPr lang="en-US" altLang="zh-CN" dirty="0"/>
              <a:t>Da = (</a:t>
            </a:r>
            <a:r>
              <a:rPr lang="en-US" altLang="zh-CN" dirty="0" err="1"/>
              <a:t>I,j</a:t>
            </a:r>
            <a:r>
              <a:rPr lang="en-US" altLang="zh-CN" dirty="0"/>
              <a:t>)</a:t>
            </a:r>
            <a:r>
              <a:rPr lang="zh-CN" altLang="en-US" dirty="0"/>
              <a:t>表示项目</a:t>
            </a:r>
            <a:r>
              <a:rPr lang="en-US" altLang="zh-CN" dirty="0" err="1"/>
              <a:t>i</a:t>
            </a:r>
            <a:r>
              <a:rPr lang="zh-CN" altLang="en-US" dirty="0"/>
              <a:t>是用户</a:t>
            </a:r>
            <a:r>
              <a:rPr lang="en-US" altLang="zh-CN" dirty="0"/>
              <a:t>a</a:t>
            </a:r>
            <a:r>
              <a:rPr lang="zh-CN" altLang="en-US" dirty="0"/>
              <a:t>的正样本（有边链接），</a:t>
            </a:r>
            <a:r>
              <a:rPr lang="en-US" altLang="zh-CN" dirty="0"/>
              <a:t>j</a:t>
            </a:r>
            <a:r>
              <a:rPr lang="zh-CN" altLang="en-US" dirty="0"/>
              <a:t>是用户</a:t>
            </a:r>
            <a:r>
              <a:rPr lang="en-US" altLang="zh-CN" dirty="0"/>
              <a:t>a</a:t>
            </a:r>
            <a:r>
              <a:rPr lang="zh-CN" altLang="en-US" dirty="0"/>
              <a:t>的负样本（没有边链接）</a:t>
            </a:r>
            <a:endParaRPr lang="en-US" altLang="zh-CN" dirty="0"/>
          </a:p>
        </p:txBody>
      </p:sp>
      <p:pic>
        <p:nvPicPr>
          <p:cNvPr id="9" name="图片 8">
            <a:extLst>
              <a:ext uri="{FF2B5EF4-FFF2-40B4-BE49-F238E27FC236}">
                <a16:creationId xmlns:a16="http://schemas.microsoft.com/office/drawing/2014/main" id="{88E8E2F0-06C5-2D82-0C48-5349D524C7C5}"/>
              </a:ext>
            </a:extLst>
          </p:cNvPr>
          <p:cNvPicPr>
            <a:picLocks noChangeAspect="1"/>
          </p:cNvPicPr>
          <p:nvPr/>
        </p:nvPicPr>
        <p:blipFill>
          <a:blip r:embed="rId4"/>
          <a:stretch>
            <a:fillRect/>
          </a:stretch>
        </p:blipFill>
        <p:spPr>
          <a:xfrm>
            <a:off x="3537098" y="3743499"/>
            <a:ext cx="1828800" cy="342900"/>
          </a:xfrm>
          <a:prstGeom prst="rect">
            <a:avLst/>
          </a:prstGeom>
        </p:spPr>
      </p:pic>
    </p:spTree>
    <p:extLst>
      <p:ext uri="{BB962C8B-B14F-4D97-AF65-F5344CB8AC3E}">
        <p14:creationId xmlns:p14="http://schemas.microsoft.com/office/powerpoint/2010/main" val="292721194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721A9A-6243-801E-1748-CBD92E6A6BD5}"/>
              </a:ext>
            </a:extLst>
          </p:cNvPr>
          <p:cNvSpPr>
            <a:spLocks noGrp="1"/>
          </p:cNvSpPr>
          <p:nvPr>
            <p:ph type="body" sz="quarter" idx="10"/>
          </p:nvPr>
        </p:nvSpPr>
        <p:spPr>
          <a:xfrm>
            <a:off x="843534" y="475604"/>
            <a:ext cx="9058922" cy="519479"/>
          </a:xfrm>
        </p:spPr>
        <p:txBody>
          <a:bodyPr/>
          <a:lstStyle/>
          <a:p>
            <a:r>
              <a:rPr lang="en-US" altLang="zh-CN" dirty="0"/>
              <a:t>EXPERIMENTS</a:t>
            </a:r>
            <a:r>
              <a:rPr lang="zh-CN" altLang="en-US" dirty="0"/>
              <a:t>：</a:t>
            </a:r>
            <a:r>
              <a:rPr lang="en-US" altLang="zh-CN" dirty="0"/>
              <a:t>Experimental Settings</a:t>
            </a:r>
            <a:endParaRPr lang="zh-CN" altLang="en-US" dirty="0"/>
          </a:p>
        </p:txBody>
      </p:sp>
      <p:sp>
        <p:nvSpPr>
          <p:cNvPr id="3" name="文本占位符 2">
            <a:extLst>
              <a:ext uri="{FF2B5EF4-FFF2-40B4-BE49-F238E27FC236}">
                <a16:creationId xmlns:a16="http://schemas.microsoft.com/office/drawing/2014/main" id="{5372F303-E498-DF4E-FAA3-4C1543CDC383}"/>
              </a:ext>
            </a:extLst>
          </p:cNvPr>
          <p:cNvSpPr>
            <a:spLocks noGrp="1"/>
          </p:cNvSpPr>
          <p:nvPr>
            <p:ph type="body" sz="quarter" idx="11"/>
          </p:nvPr>
        </p:nvSpPr>
        <p:spPr/>
        <p:txBody>
          <a:bodyPr/>
          <a:lstStyle/>
          <a:p>
            <a:r>
              <a:rPr lang="en-US" altLang="zh-CN" sz="2400" dirty="0"/>
              <a:t>Experimental Settings</a:t>
            </a:r>
            <a:r>
              <a:rPr lang="zh-CN" altLang="en-US" sz="2400" dirty="0"/>
              <a:t>：</a:t>
            </a:r>
            <a:r>
              <a:rPr lang="en-US" altLang="zh-CN" sz="2400" dirty="0"/>
              <a:t>Movielens-1M</a:t>
            </a:r>
            <a:r>
              <a:rPr lang="zh-CN" altLang="en-US" sz="2400" dirty="0"/>
              <a:t>，</a:t>
            </a:r>
            <a:r>
              <a:rPr lang="en-US" altLang="zh-CN" sz="2400" dirty="0"/>
              <a:t>Amazon-Video Games</a:t>
            </a:r>
            <a:r>
              <a:rPr lang="zh-CN" altLang="en-US" sz="2400" dirty="0"/>
              <a:t>，</a:t>
            </a:r>
            <a:r>
              <a:rPr lang="en-US" altLang="zh-CN" sz="2400" dirty="0"/>
              <a:t>Pinterest</a:t>
            </a:r>
          </a:p>
          <a:p>
            <a:r>
              <a:rPr lang="en-US" altLang="zh-CN" sz="2400" dirty="0"/>
              <a:t>Baselines </a:t>
            </a:r>
          </a:p>
          <a:p>
            <a:pPr marL="0" indent="0">
              <a:buNone/>
            </a:pPr>
            <a:r>
              <a:rPr lang="en-US" altLang="zh-CN" sz="2400" dirty="0"/>
              <a:t>1</a:t>
            </a:r>
            <a:r>
              <a:rPr lang="zh-CN" altLang="en-US" sz="2400" dirty="0"/>
              <a:t>、经典的</a:t>
            </a:r>
            <a:r>
              <a:rPr lang="en-US" altLang="zh-CN" sz="2400" dirty="0"/>
              <a:t>BPR</a:t>
            </a:r>
            <a:r>
              <a:rPr lang="zh-CN" altLang="en-US" sz="2400" dirty="0"/>
              <a:t>模型</a:t>
            </a:r>
            <a:endParaRPr lang="en-US" altLang="zh-CN" sz="2400" dirty="0"/>
          </a:p>
          <a:p>
            <a:pPr marL="0" indent="0">
              <a:buNone/>
            </a:pPr>
            <a:r>
              <a:rPr lang="en-US" altLang="zh-CN" sz="2400" dirty="0"/>
              <a:t>2</a:t>
            </a:r>
            <a:r>
              <a:rPr lang="zh-CN" altLang="en-US" sz="2400" dirty="0"/>
              <a:t>、基于固定图输入的神经网络</a:t>
            </a:r>
            <a:r>
              <a:rPr lang="en-US" altLang="zh-CN" sz="2400" dirty="0"/>
              <a:t>CF</a:t>
            </a:r>
            <a:r>
              <a:rPr lang="zh-CN" altLang="en-US" sz="2400" dirty="0"/>
              <a:t>模型：</a:t>
            </a:r>
            <a:r>
              <a:rPr lang="en-US" altLang="zh-CN" sz="2400" dirty="0"/>
              <a:t>NGCF</a:t>
            </a:r>
            <a:r>
              <a:rPr lang="zh-CN" altLang="en-US" sz="2400" dirty="0"/>
              <a:t>、</a:t>
            </a:r>
            <a:r>
              <a:rPr lang="en-US" altLang="zh-CN" sz="2400" dirty="0" err="1"/>
              <a:t>BiGI</a:t>
            </a:r>
            <a:r>
              <a:rPr lang="zh-CN" altLang="en-US" sz="2400" dirty="0"/>
              <a:t>、</a:t>
            </a:r>
            <a:r>
              <a:rPr lang="en-US" altLang="zh-CN" sz="2400" dirty="0"/>
              <a:t>LR-GCCF</a:t>
            </a:r>
            <a:r>
              <a:rPr lang="zh-CN" altLang="en-US" sz="2400" dirty="0"/>
              <a:t>和</a:t>
            </a:r>
            <a:r>
              <a:rPr lang="en-US" altLang="zh-CN" sz="2400" dirty="0" err="1"/>
              <a:t>LightGCN</a:t>
            </a:r>
            <a:endParaRPr lang="en-US" altLang="zh-CN" sz="2400" dirty="0"/>
          </a:p>
          <a:p>
            <a:pPr marL="0" indent="0">
              <a:buNone/>
            </a:pPr>
            <a:r>
              <a:rPr lang="en-US" altLang="zh-CN" sz="2400" dirty="0"/>
              <a:t>3</a:t>
            </a:r>
            <a:r>
              <a:rPr lang="zh-CN" altLang="en-US" sz="2400" dirty="0"/>
              <a:t>、 图学习模型：</a:t>
            </a:r>
            <a:r>
              <a:rPr lang="en-US" altLang="zh-CN" sz="2400" dirty="0"/>
              <a:t>GAT</a:t>
            </a:r>
            <a:r>
              <a:rPr lang="zh-CN" altLang="en-US" sz="2400" dirty="0"/>
              <a:t>，</a:t>
            </a:r>
            <a:r>
              <a:rPr lang="en-US" altLang="zh-CN" sz="2400" dirty="0" err="1"/>
              <a:t>DropEdge</a:t>
            </a:r>
            <a:r>
              <a:rPr lang="zh-CN" altLang="en-US" sz="2400" dirty="0"/>
              <a:t>和</a:t>
            </a:r>
            <a:r>
              <a:rPr lang="en-US" altLang="zh-CN" sz="2400" dirty="0"/>
              <a:t>GLCN</a:t>
            </a:r>
            <a:r>
              <a:rPr lang="zh-CN" altLang="en-US" sz="2400" dirty="0"/>
              <a:t>（利用输入特征重建输入图）</a:t>
            </a:r>
            <a:endParaRPr lang="en-US" altLang="zh-CN" sz="2400" dirty="0"/>
          </a:p>
          <a:p>
            <a:pPr marL="0" indent="0">
              <a:buNone/>
            </a:pPr>
            <a:r>
              <a:rPr lang="en-US" altLang="zh-CN" sz="2400" dirty="0"/>
              <a:t>Evaluate Metrics</a:t>
            </a:r>
            <a:r>
              <a:rPr lang="zh-CN" altLang="en-US" sz="2400" dirty="0"/>
              <a:t>：命中率（</a:t>
            </a:r>
            <a:r>
              <a:rPr lang="en-US" altLang="zh-CN" sz="2400" dirty="0"/>
              <a:t>HR</a:t>
            </a:r>
            <a:r>
              <a:rPr lang="zh-CN" altLang="en-US" sz="2400" dirty="0"/>
              <a:t>）归一化贴现积累收益（</a:t>
            </a:r>
            <a:r>
              <a:rPr lang="en-US" altLang="zh-CN" sz="2400" dirty="0"/>
              <a:t>NDCG</a:t>
            </a:r>
            <a:r>
              <a:rPr lang="zh-CN" altLang="en-US" sz="2400" dirty="0"/>
              <a:t>）</a:t>
            </a:r>
            <a:endParaRPr lang="en-US" altLang="zh-CN" sz="2400" dirty="0"/>
          </a:p>
          <a:p>
            <a:pPr marL="0" indent="0">
              <a:buNone/>
            </a:pPr>
            <a:r>
              <a:rPr lang="zh-CN" altLang="en-US" sz="2000" dirty="0">
                <a:solidFill>
                  <a:srgbClr val="000000"/>
                </a:solidFill>
                <a:latin typeface="宋体" panose="02010600030101010101" pitchFamily="2" charset="-122"/>
                <a:ea typeface="宋体" panose="02010600030101010101" pitchFamily="2" charset="-122"/>
              </a:rPr>
              <a:t>（</a:t>
            </a:r>
            <a:r>
              <a:rPr lang="zh-CN" altLang="en-US" sz="2000" b="0" i="0" dirty="0">
                <a:solidFill>
                  <a:srgbClr val="000000"/>
                </a:solidFill>
                <a:effectLst/>
                <a:latin typeface="+mj-ea"/>
                <a:ea typeface="+mj-ea"/>
              </a:rPr>
              <a:t>具体而言，</a:t>
            </a:r>
            <a:r>
              <a:rPr lang="en-US" altLang="zh-CN" sz="2000" b="0" i="0" dirty="0">
                <a:solidFill>
                  <a:srgbClr val="000000"/>
                </a:solidFill>
                <a:effectLst/>
                <a:latin typeface="+mj-ea"/>
                <a:ea typeface="+mj-ea"/>
              </a:rPr>
              <a:t>HR</a:t>
            </a:r>
            <a:r>
              <a:rPr lang="zh-CN" altLang="en-US" sz="2000" b="0" i="0" dirty="0">
                <a:solidFill>
                  <a:srgbClr val="000000"/>
                </a:solidFill>
                <a:effectLst/>
                <a:latin typeface="+mj-ea"/>
                <a:ea typeface="+mj-ea"/>
              </a:rPr>
              <a:t>测量测试数据中用户喜欢的前</a:t>
            </a:r>
            <a:r>
              <a:rPr lang="en-US" altLang="zh-CN" sz="2000" b="0" i="0" dirty="0">
                <a:solidFill>
                  <a:srgbClr val="000000"/>
                </a:solidFill>
                <a:effectLst/>
                <a:latin typeface="+mj-ea"/>
                <a:ea typeface="+mj-ea"/>
              </a:rPr>
              <a:t>N</a:t>
            </a:r>
            <a:r>
              <a:rPr lang="zh-CN" altLang="en-US" sz="2000" b="0" i="0" dirty="0">
                <a:solidFill>
                  <a:srgbClr val="000000"/>
                </a:solidFill>
                <a:effectLst/>
                <a:latin typeface="+mj-ea"/>
                <a:ea typeface="+mj-ea"/>
              </a:rPr>
              <a:t>个排名列表中成功预测的项目的数量。</a:t>
            </a:r>
            <a:r>
              <a:rPr lang="en-US" altLang="zh-CN" sz="2000" b="0" i="0" dirty="0">
                <a:solidFill>
                  <a:srgbClr val="000000"/>
                </a:solidFill>
                <a:effectLst/>
                <a:latin typeface="+mj-ea"/>
                <a:ea typeface="+mj-ea"/>
              </a:rPr>
              <a:t>NDCG</a:t>
            </a:r>
            <a:r>
              <a:rPr lang="zh-CN" altLang="en-US" sz="2000" b="0" i="0" dirty="0">
                <a:solidFill>
                  <a:srgbClr val="000000"/>
                </a:solidFill>
                <a:effectLst/>
                <a:latin typeface="+mj-ea"/>
                <a:ea typeface="+mj-ea"/>
              </a:rPr>
              <a:t>会考虑物品的命中位置，如果命中物品位于顶部位置，</a:t>
            </a:r>
            <a:r>
              <a:rPr lang="en-US" altLang="zh-CN" sz="2000" b="0" i="0" dirty="0">
                <a:solidFill>
                  <a:srgbClr val="000000"/>
                </a:solidFill>
                <a:effectLst/>
                <a:latin typeface="+mj-ea"/>
                <a:ea typeface="+mj-ea"/>
              </a:rPr>
              <a:t>NDCG</a:t>
            </a:r>
            <a:r>
              <a:rPr lang="zh-CN" altLang="en-US" sz="2000" b="0" i="0" dirty="0">
                <a:solidFill>
                  <a:srgbClr val="000000"/>
                </a:solidFill>
                <a:effectLst/>
                <a:latin typeface="+mj-ea"/>
                <a:ea typeface="+mj-ea"/>
              </a:rPr>
              <a:t>会给出更高的分数。）</a:t>
            </a:r>
            <a:endParaRPr lang="en-US" altLang="zh-CN" sz="2000" dirty="0">
              <a:latin typeface="+mj-ea"/>
              <a:ea typeface="+mj-ea"/>
            </a:endParaRPr>
          </a:p>
          <a:p>
            <a:pPr marL="0" indent="0">
              <a:buNone/>
            </a:pPr>
            <a:endParaRPr lang="en-US" altLang="zh-CN" sz="2400" dirty="0">
              <a:latin typeface="+mj-ea"/>
              <a:ea typeface="+mj-ea"/>
            </a:endParaRPr>
          </a:p>
          <a:p>
            <a:pPr marL="0" indent="0">
              <a:buNone/>
            </a:pPr>
            <a:r>
              <a:rPr lang="en-US" altLang="zh-CN" sz="2400" dirty="0"/>
              <a:t>Parameter Settings</a:t>
            </a:r>
            <a:r>
              <a:rPr lang="zh-CN" altLang="en-US" sz="2400" dirty="0"/>
              <a:t>：自由嵌入（即原始节点嵌入特征向量）为</a:t>
            </a:r>
            <a:r>
              <a:rPr lang="en-US" altLang="zh-CN" sz="2400" dirty="0"/>
              <a:t>32</a:t>
            </a:r>
            <a:r>
              <a:rPr lang="zh-CN" altLang="en-US" sz="2400" dirty="0"/>
              <a:t>维；参数使用均值为</a:t>
            </a:r>
            <a:r>
              <a:rPr lang="en-US" altLang="zh-CN" sz="2400" dirty="0"/>
              <a:t>0</a:t>
            </a:r>
            <a:r>
              <a:rPr lang="zh-CN" altLang="en-US" sz="2400" dirty="0"/>
              <a:t>，方差为</a:t>
            </a:r>
            <a:r>
              <a:rPr lang="en-US" altLang="zh-CN" sz="2400" dirty="0"/>
              <a:t>0.01</a:t>
            </a:r>
            <a:r>
              <a:rPr lang="zh-CN" altLang="en-US" sz="2400" dirty="0"/>
              <a:t>的高斯分布初始化；优化器</a:t>
            </a:r>
            <a:r>
              <a:rPr lang="en-US" altLang="zh-CN" sz="2400" dirty="0"/>
              <a:t>Adam</a:t>
            </a:r>
            <a:r>
              <a:rPr lang="zh-CN" altLang="en-US" sz="2400" dirty="0"/>
              <a:t>；搜索深度</a:t>
            </a:r>
            <a:r>
              <a:rPr lang="en-US" altLang="zh-CN" sz="2400" dirty="0"/>
              <a:t>K</a:t>
            </a:r>
            <a:r>
              <a:rPr lang="zh-CN" altLang="en-US" sz="2400" dirty="0"/>
              <a:t>选择</a:t>
            </a:r>
            <a:endParaRPr lang="en-US" altLang="zh-CN" sz="2400" dirty="0"/>
          </a:p>
          <a:p>
            <a:pPr marL="0" indent="0">
              <a:buNone/>
            </a:pPr>
            <a:r>
              <a:rPr lang="zh-CN" altLang="en-US" sz="2400" dirty="0"/>
              <a:t>（</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392779824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0F1907-D22E-14E9-C4F4-5703807DAC94}"/>
              </a:ext>
            </a:extLst>
          </p:cNvPr>
          <p:cNvSpPr>
            <a:spLocks noGrp="1"/>
          </p:cNvSpPr>
          <p:nvPr>
            <p:ph type="body" sz="quarter" idx="10"/>
          </p:nvPr>
        </p:nvSpPr>
        <p:spPr/>
        <p:txBody>
          <a:bodyPr/>
          <a:lstStyle/>
          <a:p>
            <a:r>
              <a:rPr lang="en-US" altLang="zh-CN" dirty="0"/>
              <a:t>EXPERIMENTS</a:t>
            </a:r>
            <a:r>
              <a:rPr lang="zh-CN" altLang="en-US" dirty="0"/>
              <a:t>：整体性能比较</a:t>
            </a:r>
          </a:p>
        </p:txBody>
      </p:sp>
      <p:pic>
        <p:nvPicPr>
          <p:cNvPr id="5" name="图片 4">
            <a:extLst>
              <a:ext uri="{FF2B5EF4-FFF2-40B4-BE49-F238E27FC236}">
                <a16:creationId xmlns:a16="http://schemas.microsoft.com/office/drawing/2014/main" id="{E7C50F6B-189B-85E6-2248-52BC886B0435}"/>
              </a:ext>
            </a:extLst>
          </p:cNvPr>
          <p:cNvPicPr>
            <a:picLocks noChangeAspect="1"/>
          </p:cNvPicPr>
          <p:nvPr/>
        </p:nvPicPr>
        <p:blipFill>
          <a:blip r:embed="rId2"/>
          <a:stretch>
            <a:fillRect/>
          </a:stretch>
        </p:blipFill>
        <p:spPr>
          <a:xfrm>
            <a:off x="212098" y="1076400"/>
            <a:ext cx="6472210" cy="5305996"/>
          </a:xfrm>
          <a:prstGeom prst="rect">
            <a:avLst/>
          </a:prstGeom>
        </p:spPr>
      </p:pic>
      <p:sp>
        <p:nvSpPr>
          <p:cNvPr id="6" name="文本框 5">
            <a:extLst>
              <a:ext uri="{FF2B5EF4-FFF2-40B4-BE49-F238E27FC236}">
                <a16:creationId xmlns:a16="http://schemas.microsoft.com/office/drawing/2014/main" id="{18037706-824E-5281-CA7C-0897812D9EC1}"/>
              </a:ext>
            </a:extLst>
          </p:cNvPr>
          <p:cNvSpPr txBox="1"/>
          <p:nvPr/>
        </p:nvSpPr>
        <p:spPr>
          <a:xfrm>
            <a:off x="6733953" y="1360967"/>
            <a:ext cx="4926419" cy="646331"/>
          </a:xfrm>
          <a:prstGeom prst="rect">
            <a:avLst/>
          </a:prstGeom>
          <a:noFill/>
        </p:spPr>
        <p:txBody>
          <a:bodyPr wrap="square" rtlCol="0">
            <a:spAutoFit/>
          </a:bodyPr>
          <a:lstStyle/>
          <a:p>
            <a:r>
              <a:rPr lang="zh-CN" altLang="en-US" dirty="0"/>
              <a:t>基于三个数据集记录</a:t>
            </a:r>
            <a:r>
              <a:rPr lang="en-US" altLang="zh-CN" dirty="0"/>
              <a:t>HR@K </a:t>
            </a:r>
            <a:r>
              <a:rPr lang="zh-CN" altLang="en-US" dirty="0"/>
              <a:t>，</a:t>
            </a:r>
            <a:r>
              <a:rPr lang="en-US" altLang="zh-CN" dirty="0"/>
              <a:t>NDCG@K</a:t>
            </a:r>
          </a:p>
          <a:p>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dirty="0"/>
              <a:t> </a:t>
            </a:r>
            <a:endParaRPr lang="zh-CN" altLang="en-US" dirty="0"/>
          </a:p>
        </p:txBody>
      </p:sp>
      <p:pic>
        <p:nvPicPr>
          <p:cNvPr id="4" name="图片 3">
            <a:extLst>
              <a:ext uri="{FF2B5EF4-FFF2-40B4-BE49-F238E27FC236}">
                <a16:creationId xmlns:a16="http://schemas.microsoft.com/office/drawing/2014/main" id="{F5BFED05-6DDB-2BFD-3330-A502C3071238}"/>
              </a:ext>
            </a:extLst>
          </p:cNvPr>
          <p:cNvPicPr>
            <a:picLocks noChangeAspect="1"/>
          </p:cNvPicPr>
          <p:nvPr/>
        </p:nvPicPr>
        <p:blipFill>
          <a:blip r:embed="rId3"/>
          <a:stretch>
            <a:fillRect/>
          </a:stretch>
        </p:blipFill>
        <p:spPr>
          <a:xfrm>
            <a:off x="6649586" y="2373182"/>
            <a:ext cx="5330316" cy="1339321"/>
          </a:xfrm>
          <a:prstGeom prst="rect">
            <a:avLst/>
          </a:prstGeom>
        </p:spPr>
      </p:pic>
    </p:spTree>
    <p:extLst>
      <p:ext uri="{BB962C8B-B14F-4D97-AF65-F5344CB8AC3E}">
        <p14:creationId xmlns:p14="http://schemas.microsoft.com/office/powerpoint/2010/main" val="58272258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927F59-2469-2596-69A7-1096F71A5EAF}"/>
              </a:ext>
            </a:extLst>
          </p:cNvPr>
          <p:cNvSpPr>
            <a:spLocks noGrp="1"/>
          </p:cNvSpPr>
          <p:nvPr>
            <p:ph type="body" sz="quarter" idx="10"/>
          </p:nvPr>
        </p:nvSpPr>
        <p:spPr/>
        <p:txBody>
          <a:bodyPr/>
          <a:lstStyle/>
          <a:p>
            <a:r>
              <a:rPr lang="en-US" altLang="zh-CN" dirty="0"/>
              <a:t>EXPERIMENTS</a:t>
            </a:r>
            <a:r>
              <a:rPr lang="zh-CN" altLang="en-US" dirty="0"/>
              <a:t>：消融实验</a:t>
            </a:r>
          </a:p>
        </p:txBody>
      </p:sp>
      <p:pic>
        <p:nvPicPr>
          <p:cNvPr id="5" name="图片 4">
            <a:extLst>
              <a:ext uri="{FF2B5EF4-FFF2-40B4-BE49-F238E27FC236}">
                <a16:creationId xmlns:a16="http://schemas.microsoft.com/office/drawing/2014/main" id="{39ACC83C-7CCA-54C8-141B-61A182836623}"/>
              </a:ext>
            </a:extLst>
          </p:cNvPr>
          <p:cNvPicPr>
            <a:picLocks noChangeAspect="1"/>
          </p:cNvPicPr>
          <p:nvPr/>
        </p:nvPicPr>
        <p:blipFill>
          <a:blip r:embed="rId2"/>
          <a:stretch>
            <a:fillRect/>
          </a:stretch>
        </p:blipFill>
        <p:spPr>
          <a:xfrm>
            <a:off x="260387" y="1161717"/>
            <a:ext cx="11458575" cy="2790825"/>
          </a:xfrm>
          <a:prstGeom prst="rect">
            <a:avLst/>
          </a:prstGeom>
        </p:spPr>
      </p:pic>
      <p:sp>
        <p:nvSpPr>
          <p:cNvPr id="6" name="文本框 5">
            <a:extLst>
              <a:ext uri="{FF2B5EF4-FFF2-40B4-BE49-F238E27FC236}">
                <a16:creationId xmlns:a16="http://schemas.microsoft.com/office/drawing/2014/main" id="{8E35BBD8-DDAC-5447-C5BF-14D8F3ED8D93}"/>
              </a:ext>
            </a:extLst>
          </p:cNvPr>
          <p:cNvSpPr txBox="1"/>
          <p:nvPr/>
        </p:nvSpPr>
        <p:spPr>
          <a:xfrm>
            <a:off x="730102" y="3952542"/>
            <a:ext cx="9994606" cy="3139321"/>
          </a:xfrm>
          <a:prstGeom prst="rect">
            <a:avLst/>
          </a:prstGeom>
          <a:noFill/>
        </p:spPr>
        <p:txBody>
          <a:bodyPr wrap="square" rtlCol="0">
            <a:spAutoFit/>
          </a:bodyPr>
          <a:lstStyle/>
          <a:p>
            <a:r>
              <a:rPr lang="zh-CN" altLang="en-US" dirty="0"/>
              <a:t>评价指标选择：</a:t>
            </a:r>
            <a:r>
              <a:rPr lang="en-US" altLang="zh-CN" dirty="0"/>
              <a:t>HR@10</a:t>
            </a:r>
            <a:r>
              <a:rPr lang="zh-CN" altLang="en-US" dirty="0"/>
              <a:t>，</a:t>
            </a:r>
            <a:r>
              <a:rPr lang="en-US" altLang="zh-CN" dirty="0"/>
              <a:t>NDCG@10</a:t>
            </a:r>
          </a:p>
          <a:p>
            <a:r>
              <a:rPr lang="en-US" altLang="zh-CN" dirty="0"/>
              <a:t>Model</a:t>
            </a:r>
            <a:r>
              <a:rPr lang="zh-CN" altLang="en-US" dirty="0"/>
              <a:t>：</a:t>
            </a:r>
            <a:endParaRPr lang="en-US" altLang="zh-CN" dirty="0"/>
          </a:p>
          <a:p>
            <a:r>
              <a:rPr lang="en-US" altLang="zh-CN" dirty="0"/>
              <a:t>EGLE-E</a:t>
            </a:r>
            <a:r>
              <a:rPr lang="zh-CN" altLang="en-US" dirty="0"/>
              <a:t>：使用固定图结构</a:t>
            </a:r>
            <a:endParaRPr lang="en-US" altLang="zh-CN" dirty="0"/>
          </a:p>
          <a:p>
            <a:r>
              <a:rPr lang="en-US" altLang="zh-CN" dirty="0"/>
              <a:t>EGLE-M</a:t>
            </a:r>
            <a:r>
              <a:rPr lang="zh-CN" altLang="en-US" dirty="0"/>
              <a:t>：没有使用最大化互信息</a:t>
            </a:r>
            <a:endParaRPr lang="en-US" altLang="zh-CN" dirty="0"/>
          </a:p>
          <a:p>
            <a:r>
              <a:rPr lang="en-US" altLang="zh-CN" dirty="0"/>
              <a:t>EGLN-FE</a:t>
            </a:r>
            <a:r>
              <a:rPr lang="zh-CN" altLang="en-US" dirty="0"/>
              <a:t>：使用伪造边作为负样本</a:t>
            </a:r>
            <a:endParaRPr lang="en-US" altLang="zh-CN" dirty="0"/>
          </a:p>
          <a:p>
            <a:r>
              <a:rPr lang="en-US" altLang="zh-CN" dirty="0"/>
              <a:t>EGLN-FS</a:t>
            </a:r>
            <a:r>
              <a:rPr lang="zh-CN" altLang="en-US" dirty="0"/>
              <a:t>：</a:t>
            </a:r>
            <a:r>
              <a:rPr lang="en-US" altLang="zh-CN" dirty="0"/>
              <a:t> feature shuffling</a:t>
            </a:r>
            <a:r>
              <a:rPr lang="zh-CN" altLang="en-US" dirty="0"/>
              <a:t>选择负样本</a:t>
            </a:r>
            <a:endParaRPr lang="en-US" altLang="zh-CN" dirty="0"/>
          </a:p>
          <a:p>
            <a:r>
              <a:rPr lang="en-US" altLang="zh-CN" dirty="0"/>
              <a:t>EGLN –SP</a:t>
            </a:r>
            <a:r>
              <a:rPr lang="zh-CN" altLang="en-US" dirty="0"/>
              <a:t>：机构扰动选择负样本</a:t>
            </a:r>
            <a:endParaRPr lang="en-US" altLang="zh-CN" dirty="0"/>
          </a:p>
          <a:p>
            <a:endParaRPr lang="en-US" altLang="zh-CN" dirty="0"/>
          </a:p>
          <a:p>
            <a:r>
              <a:rPr lang="en-US" altLang="zh-CN" dirty="0"/>
              <a:t>EGLN-FE</a:t>
            </a:r>
            <a:r>
              <a:rPr lang="zh-CN" altLang="en-US" dirty="0"/>
              <a:t>、</a:t>
            </a:r>
            <a:r>
              <a:rPr lang="en-US" altLang="zh-CN" dirty="0"/>
              <a:t>EGLN-FS</a:t>
            </a:r>
            <a:r>
              <a:rPr lang="zh-CN" altLang="en-US" dirty="0"/>
              <a:t>和</a:t>
            </a:r>
            <a:r>
              <a:rPr lang="en-US" altLang="zh-CN" dirty="0"/>
              <a:t>EGLN-SP</a:t>
            </a:r>
            <a:r>
              <a:rPr lang="zh-CN" altLang="en-US" dirty="0"/>
              <a:t>都表现出比</a:t>
            </a:r>
            <a:r>
              <a:rPr lang="en-US" altLang="zh-CN" dirty="0"/>
              <a:t>EGLN-M</a:t>
            </a:r>
            <a:r>
              <a:rPr lang="zh-CN" altLang="en-US" dirty="0"/>
              <a:t>更好的性能，表明局部全局一致性优化对增强图学习是有效的。</a:t>
            </a:r>
            <a:endParaRPr lang="en-US" altLang="zh-CN" dirty="0"/>
          </a:p>
          <a:p>
            <a:endParaRPr lang="zh-CN" altLang="en-US" dirty="0"/>
          </a:p>
        </p:txBody>
      </p:sp>
    </p:spTree>
    <p:extLst>
      <p:ext uri="{BB962C8B-B14F-4D97-AF65-F5344CB8AC3E}">
        <p14:creationId xmlns:p14="http://schemas.microsoft.com/office/powerpoint/2010/main" val="366283951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4DB581-934D-EE22-56D1-2D6FB2825ACA}"/>
              </a:ext>
            </a:extLst>
          </p:cNvPr>
          <p:cNvSpPr>
            <a:spLocks noGrp="1"/>
          </p:cNvSpPr>
          <p:nvPr>
            <p:ph type="body" sz="quarter" idx="10"/>
          </p:nvPr>
        </p:nvSpPr>
        <p:spPr/>
        <p:txBody>
          <a:bodyPr/>
          <a:lstStyle/>
          <a:p>
            <a:r>
              <a:rPr lang="en-US" altLang="zh-CN" dirty="0"/>
              <a:t>EXPERIMENTS</a:t>
            </a:r>
            <a:r>
              <a:rPr lang="zh-CN" altLang="en-US" dirty="0"/>
              <a:t>：不同稀疏程度数据比较</a:t>
            </a:r>
          </a:p>
        </p:txBody>
      </p:sp>
      <p:pic>
        <p:nvPicPr>
          <p:cNvPr id="5" name="图片 4">
            <a:extLst>
              <a:ext uri="{FF2B5EF4-FFF2-40B4-BE49-F238E27FC236}">
                <a16:creationId xmlns:a16="http://schemas.microsoft.com/office/drawing/2014/main" id="{55E5FAB5-6495-7D35-AE90-14624FD2B36D}"/>
              </a:ext>
            </a:extLst>
          </p:cNvPr>
          <p:cNvPicPr>
            <a:picLocks noChangeAspect="1"/>
          </p:cNvPicPr>
          <p:nvPr/>
        </p:nvPicPr>
        <p:blipFill>
          <a:blip r:embed="rId3"/>
          <a:stretch>
            <a:fillRect/>
          </a:stretch>
        </p:blipFill>
        <p:spPr>
          <a:xfrm>
            <a:off x="134679" y="1216763"/>
            <a:ext cx="10972800" cy="3219450"/>
          </a:xfrm>
          <a:prstGeom prst="rect">
            <a:avLst/>
          </a:prstGeom>
        </p:spPr>
      </p:pic>
    </p:spTree>
    <p:extLst>
      <p:ext uri="{BB962C8B-B14F-4D97-AF65-F5344CB8AC3E}">
        <p14:creationId xmlns:p14="http://schemas.microsoft.com/office/powerpoint/2010/main" val="25479506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6E37571-A4F1-62E4-1260-95F5DD210E7E}"/>
              </a:ext>
            </a:extLst>
          </p:cNvPr>
          <p:cNvSpPr>
            <a:spLocks noGrp="1"/>
          </p:cNvSpPr>
          <p:nvPr>
            <p:ph type="body" sz="quarter" idx="10"/>
          </p:nvPr>
        </p:nvSpPr>
        <p:spPr/>
        <p:txBody>
          <a:bodyPr/>
          <a:lstStyle/>
          <a:p>
            <a:r>
              <a:rPr lang="en-US" altLang="zh-CN" dirty="0"/>
              <a:t>EXPERIMENTS</a:t>
            </a:r>
            <a:r>
              <a:rPr lang="zh-CN" altLang="en-US" dirty="0"/>
              <a:t>：参数设置影响</a:t>
            </a:r>
          </a:p>
          <a:p>
            <a:endParaRPr lang="zh-CN" altLang="en-US" dirty="0"/>
          </a:p>
        </p:txBody>
      </p:sp>
      <p:sp>
        <p:nvSpPr>
          <p:cNvPr id="3" name="文本占位符 2">
            <a:extLst>
              <a:ext uri="{FF2B5EF4-FFF2-40B4-BE49-F238E27FC236}">
                <a16:creationId xmlns:a16="http://schemas.microsoft.com/office/drawing/2014/main" id="{082C5588-EB2D-C71C-D717-57DA11626587}"/>
              </a:ext>
            </a:extLst>
          </p:cNvPr>
          <p:cNvSpPr>
            <a:spLocks noGrp="1"/>
          </p:cNvSpPr>
          <p:nvPr>
            <p:ph type="body" sz="quarter" idx="11"/>
          </p:nvPr>
        </p:nvSpPr>
        <p:spPr/>
        <p:txBody>
          <a:bodyPr/>
          <a:lstStyle/>
          <a:p>
            <a:pPr marL="0" indent="0">
              <a:buNone/>
            </a:pPr>
            <a:endParaRPr lang="zh-CN" altLang="en-US" dirty="0"/>
          </a:p>
        </p:txBody>
      </p:sp>
      <p:pic>
        <p:nvPicPr>
          <p:cNvPr id="5" name="图片 4">
            <a:extLst>
              <a:ext uri="{FF2B5EF4-FFF2-40B4-BE49-F238E27FC236}">
                <a16:creationId xmlns:a16="http://schemas.microsoft.com/office/drawing/2014/main" id="{B6F96CB4-9FB8-05BF-58F6-F2FB8ACC4358}"/>
              </a:ext>
            </a:extLst>
          </p:cNvPr>
          <p:cNvPicPr>
            <a:picLocks noChangeAspect="1"/>
          </p:cNvPicPr>
          <p:nvPr/>
        </p:nvPicPr>
        <p:blipFill>
          <a:blip r:embed="rId2"/>
          <a:stretch>
            <a:fillRect/>
          </a:stretch>
        </p:blipFill>
        <p:spPr>
          <a:xfrm>
            <a:off x="123031" y="1206500"/>
            <a:ext cx="11782425" cy="4943475"/>
          </a:xfrm>
          <a:prstGeom prst="rect">
            <a:avLst/>
          </a:prstGeom>
        </p:spPr>
      </p:pic>
      <p:sp>
        <p:nvSpPr>
          <p:cNvPr id="6" name="文本框 5">
            <a:extLst>
              <a:ext uri="{FF2B5EF4-FFF2-40B4-BE49-F238E27FC236}">
                <a16:creationId xmlns:a16="http://schemas.microsoft.com/office/drawing/2014/main" id="{417F20D4-5597-6201-A0A0-84BBE01B7D9C}"/>
              </a:ext>
            </a:extLst>
          </p:cNvPr>
          <p:cNvSpPr txBox="1"/>
          <p:nvPr/>
        </p:nvSpPr>
        <p:spPr>
          <a:xfrm>
            <a:off x="3912781" y="6197730"/>
            <a:ext cx="5231219" cy="369332"/>
          </a:xfrm>
          <a:prstGeom prst="rect">
            <a:avLst/>
          </a:prstGeom>
          <a:noFill/>
        </p:spPr>
        <p:txBody>
          <a:bodyPr wrap="square" rtlCol="0">
            <a:spAutoFit/>
          </a:bodyPr>
          <a:lstStyle/>
          <a:p>
            <a:r>
              <a:rPr lang="zh-CN" altLang="en-US" dirty="0"/>
              <a:t>搜索深度，损失函数系数和正则化稀疏</a:t>
            </a:r>
            <a:r>
              <a:rPr lang="en-US" altLang="zh-CN" dirty="0"/>
              <a:t>λ</a:t>
            </a:r>
            <a:r>
              <a:rPr lang="zh-CN" altLang="en-US" dirty="0"/>
              <a:t>的影响</a:t>
            </a:r>
          </a:p>
        </p:txBody>
      </p:sp>
    </p:spTree>
    <p:extLst>
      <p:ext uri="{BB962C8B-B14F-4D97-AF65-F5344CB8AC3E}">
        <p14:creationId xmlns:p14="http://schemas.microsoft.com/office/powerpoint/2010/main" val="372841431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zh-CN" altLang="en-US" dirty="0"/>
              <a:t>结论</a:t>
            </a:r>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p:txBody>
          <a:bodyPr/>
          <a:lstStyle/>
          <a:p>
            <a:pPr algn="just"/>
            <a:r>
              <a:rPr lang="zh-CN" altLang="en-US" sz="2000" b="0" i="0" dirty="0">
                <a:solidFill>
                  <a:srgbClr val="000000"/>
                </a:solidFill>
                <a:effectLst/>
                <a:latin typeface="+mj-ea"/>
                <a:ea typeface="+mj-ea"/>
              </a:rPr>
              <a:t>在这项工作中，我们认为先前具有固定图结构的基于图的</a:t>
            </a:r>
            <a:r>
              <a:rPr lang="en-US" altLang="zh-CN" sz="2000" b="0" i="0" dirty="0">
                <a:solidFill>
                  <a:srgbClr val="000000"/>
                </a:solidFill>
                <a:effectLst/>
                <a:latin typeface="+mj-ea"/>
                <a:ea typeface="+mj-ea"/>
              </a:rPr>
              <a:t>CF</a:t>
            </a:r>
            <a:r>
              <a:rPr lang="zh-CN" altLang="en-US" sz="2000" b="0" i="0" dirty="0">
                <a:solidFill>
                  <a:srgbClr val="000000"/>
                </a:solidFill>
                <a:effectLst/>
                <a:latin typeface="+mj-ea"/>
                <a:ea typeface="+mj-ea"/>
              </a:rPr>
              <a:t>对于用户</a:t>
            </a:r>
            <a:r>
              <a:rPr lang="en-US" altLang="zh-CN" sz="2000" b="0" i="0" dirty="0">
                <a:solidFill>
                  <a:srgbClr val="000000"/>
                </a:solidFill>
                <a:effectLst/>
                <a:latin typeface="+mj-ea"/>
                <a:ea typeface="+mj-ea"/>
              </a:rPr>
              <a:t>/</a:t>
            </a:r>
            <a:r>
              <a:rPr lang="zh-CN" altLang="en-US" sz="2000" b="0" i="0" dirty="0">
                <a:solidFill>
                  <a:srgbClr val="000000"/>
                </a:solidFill>
                <a:effectLst/>
                <a:latin typeface="+mj-ea"/>
                <a:ea typeface="+mj-ea"/>
              </a:rPr>
              <a:t>项目嵌入学习是次优的。</a:t>
            </a:r>
          </a:p>
          <a:p>
            <a:pPr algn="just"/>
            <a:r>
              <a:rPr lang="zh-CN" altLang="en-US" sz="2000" b="0" i="0" dirty="0">
                <a:solidFill>
                  <a:srgbClr val="000000"/>
                </a:solidFill>
                <a:effectLst/>
                <a:latin typeface="+mj-ea"/>
                <a:ea typeface="+mj-ea"/>
              </a:rPr>
              <a:t>因此，我们提出了一种增强图学习网络（</a:t>
            </a:r>
            <a:r>
              <a:rPr lang="en-US" altLang="zh-CN" sz="2000" b="0" i="0" dirty="0">
                <a:solidFill>
                  <a:srgbClr val="000000"/>
                </a:solidFill>
                <a:effectLst/>
                <a:latin typeface="+mj-ea"/>
                <a:ea typeface="+mj-ea"/>
              </a:rPr>
              <a:t>EGLN</a:t>
            </a:r>
            <a:r>
              <a:rPr lang="zh-CN" altLang="en-US" sz="2000" b="0" i="0" dirty="0">
                <a:solidFill>
                  <a:srgbClr val="000000"/>
                </a:solidFill>
                <a:effectLst/>
                <a:latin typeface="+mj-ea"/>
                <a:ea typeface="+mj-ea"/>
              </a:rPr>
              <a:t>）方法，以更好地为</a:t>
            </a:r>
            <a:r>
              <a:rPr lang="en-US" altLang="zh-CN" sz="2000" b="0" i="0" dirty="0">
                <a:solidFill>
                  <a:srgbClr val="000000"/>
                </a:solidFill>
                <a:effectLst/>
                <a:latin typeface="+mj-ea"/>
                <a:ea typeface="+mj-ea"/>
              </a:rPr>
              <a:t>CF</a:t>
            </a:r>
            <a:r>
              <a:rPr lang="zh-CN" altLang="en-US" sz="2000" b="0" i="0" dirty="0">
                <a:solidFill>
                  <a:srgbClr val="000000"/>
                </a:solidFill>
                <a:effectLst/>
                <a:latin typeface="+mj-ea"/>
                <a:ea typeface="+mj-ea"/>
              </a:rPr>
              <a:t>服务。为了修改增强图结构，</a:t>
            </a:r>
            <a:r>
              <a:rPr lang="en-US" altLang="zh-CN" sz="2000" b="0" i="0" dirty="0">
                <a:solidFill>
                  <a:srgbClr val="000000"/>
                </a:solidFill>
                <a:effectLst/>
                <a:latin typeface="+mj-ea"/>
                <a:ea typeface="+mj-ea"/>
              </a:rPr>
              <a:t>EGLN</a:t>
            </a:r>
            <a:r>
              <a:rPr lang="zh-CN" altLang="en-US" sz="2000" b="0" i="0" dirty="0">
                <a:solidFill>
                  <a:srgbClr val="000000"/>
                </a:solidFill>
                <a:effectLst/>
                <a:latin typeface="+mj-ea"/>
                <a:ea typeface="+mj-ea"/>
              </a:rPr>
              <a:t>由两个方面设计：首先，增强图学习模块和节点嵌入模块在没有任何特征输入的情况下相互迭代学习。其次，我们设计了一个局部全局一致性优化函数，使增强后的图能够捕获图学习过程中的全局财产。最后，在三个真实世界数据集上的大量实验结果清楚地证明了我们提出的模型的优越性和有效性</a:t>
            </a:r>
          </a:p>
          <a:p>
            <a:endParaRPr lang="zh-CN" altLang="en-US" dirty="0"/>
          </a:p>
        </p:txBody>
      </p:sp>
    </p:spTree>
    <p:extLst>
      <p:ext uri="{BB962C8B-B14F-4D97-AF65-F5344CB8AC3E}">
        <p14:creationId xmlns:p14="http://schemas.microsoft.com/office/powerpoint/2010/main" val="283853040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b="1" dirty="0">
              <a:latin typeface="思源黑体 CN Normal" panose="020B0400000000000000" pitchFamily="34" charset="-122"/>
              <a:ea typeface="思源黑体 CN Normal" panose="020B0400000000000000" pitchFamily="34" charset="-122"/>
            </a:endParaRPr>
          </a:p>
        </p:txBody>
      </p:sp>
      <p:grpSp>
        <p:nvGrpSpPr>
          <p:cNvPr id="11" name="组合 10"/>
          <p:cNvGrpSpPr/>
          <p:nvPr/>
        </p:nvGrpSpPr>
        <p:grpSpPr>
          <a:xfrm>
            <a:off x="3114261" y="995833"/>
            <a:ext cx="5963478" cy="1115996"/>
            <a:chOff x="2639135" y="1745440"/>
            <a:chExt cx="6879594" cy="1287437"/>
          </a:xfrm>
        </p:grpSpPr>
        <p:sp>
          <p:nvSpPr>
            <p:cNvPr id="13" name="矩形 10"/>
            <p:cNvSpPr>
              <a:spLocks noChangeAspect="1"/>
            </p:cNvSpPr>
            <p:nvPr/>
          </p:nvSpPr>
          <p:spPr>
            <a:xfrm>
              <a:off x="2639135"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谢</a:t>
              </a:r>
            </a:p>
          </p:txBody>
        </p:sp>
        <p:sp>
          <p:nvSpPr>
            <p:cNvPr id="15" name="矩形 10"/>
            <p:cNvSpPr>
              <a:spLocks noChangeAspect="1"/>
            </p:cNvSpPr>
            <p:nvPr/>
          </p:nvSpPr>
          <p:spPr>
            <a:xfrm>
              <a:off x="4485130"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谢</a:t>
              </a:r>
            </a:p>
          </p:txBody>
        </p:sp>
        <p:sp>
          <p:nvSpPr>
            <p:cNvPr id="16" name="矩形 10"/>
            <p:cNvSpPr>
              <a:spLocks noChangeAspect="1"/>
            </p:cNvSpPr>
            <p:nvPr/>
          </p:nvSpPr>
          <p:spPr>
            <a:xfrm>
              <a:off x="6331125"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观</a:t>
              </a:r>
            </a:p>
          </p:txBody>
        </p:sp>
        <p:sp>
          <p:nvSpPr>
            <p:cNvPr id="17" name="矩形 10"/>
            <p:cNvSpPr>
              <a:spLocks noChangeAspect="1"/>
            </p:cNvSpPr>
            <p:nvPr/>
          </p:nvSpPr>
          <p:spPr>
            <a:xfrm>
              <a:off x="8177120"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看</a:t>
              </a:r>
            </a:p>
          </p:txBody>
        </p:sp>
      </p:gr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43534" y="475604"/>
            <a:ext cx="8418512" cy="605051"/>
          </a:xfrm>
        </p:spPr>
        <p:txBody>
          <a:bodyPr/>
          <a:lstStyle/>
          <a:p>
            <a:r>
              <a:rPr kumimoji="1" lang="zh-CN" altLang="en-US" dirty="0"/>
              <a:t>目录</a:t>
            </a:r>
          </a:p>
        </p:txBody>
      </p:sp>
      <p:sp>
        <p:nvSpPr>
          <p:cNvPr id="3" name="文本占位符 2"/>
          <p:cNvSpPr>
            <a:spLocks noGrp="1"/>
          </p:cNvSpPr>
          <p:nvPr>
            <p:ph type="body" sz="quarter" idx="11"/>
          </p:nvPr>
        </p:nvSpPr>
        <p:spPr/>
        <p:txBody>
          <a:bodyPr/>
          <a:lstStyle/>
          <a:p>
            <a:pPr marL="0" indent="0">
              <a:lnSpc>
                <a:spcPts val="4000"/>
              </a:lnSpc>
              <a:buNone/>
            </a:pPr>
            <a:r>
              <a:rPr kumimoji="1" lang="en-US" altLang="zh-CN" sz="2000" dirty="0"/>
              <a:t>1</a:t>
            </a:r>
            <a:r>
              <a:rPr kumimoji="1" lang="zh-CN" altLang="en-US" sz="2000" dirty="0"/>
              <a:t>、介绍</a:t>
            </a:r>
            <a:endParaRPr kumimoji="1" lang="en-US" altLang="zh-CN" sz="2000" dirty="0"/>
          </a:p>
          <a:p>
            <a:pPr marL="0" indent="0">
              <a:lnSpc>
                <a:spcPts val="4000"/>
              </a:lnSpc>
              <a:buNone/>
            </a:pPr>
            <a:r>
              <a:rPr kumimoji="1" lang="en-US" altLang="zh-CN" sz="2000" dirty="0"/>
              <a:t>2</a:t>
            </a:r>
            <a:r>
              <a:rPr kumimoji="1" lang="zh-CN" altLang="en-US" sz="2000" dirty="0"/>
              <a:t>、相关工作</a:t>
            </a:r>
            <a:endParaRPr kumimoji="1" lang="en-US" altLang="zh-CN" sz="2000" dirty="0"/>
          </a:p>
          <a:p>
            <a:pPr marL="0" indent="0">
              <a:lnSpc>
                <a:spcPts val="4000"/>
              </a:lnSpc>
              <a:buNone/>
            </a:pPr>
            <a:r>
              <a:rPr kumimoji="1" lang="en-US" altLang="zh-CN" sz="2000" dirty="0"/>
              <a:t>3</a:t>
            </a:r>
            <a:r>
              <a:rPr kumimoji="1" lang="zh-CN" altLang="en-US" sz="2000" dirty="0"/>
              <a:t>、模型框架</a:t>
            </a:r>
            <a:endParaRPr kumimoji="1" lang="en-US" altLang="zh-CN" sz="2000" dirty="0"/>
          </a:p>
          <a:p>
            <a:pPr marL="0" indent="0">
              <a:lnSpc>
                <a:spcPts val="4000"/>
              </a:lnSpc>
              <a:buNone/>
            </a:pPr>
            <a:r>
              <a:rPr kumimoji="1" lang="en-US" altLang="zh-CN" sz="2000" dirty="0"/>
              <a:t>	3.1  </a:t>
            </a:r>
            <a:r>
              <a:rPr kumimoji="1" lang="zh-CN" altLang="en-US" sz="2000" dirty="0"/>
              <a:t>基于节点特征的增强图学习</a:t>
            </a:r>
            <a:endParaRPr kumimoji="1" lang="en-US" altLang="zh-CN" sz="2000" dirty="0"/>
          </a:p>
          <a:p>
            <a:pPr marL="0" indent="0">
              <a:lnSpc>
                <a:spcPts val="4000"/>
              </a:lnSpc>
              <a:buNone/>
            </a:pPr>
            <a:r>
              <a:rPr kumimoji="1" lang="en-US" altLang="zh-CN" sz="2000" dirty="0"/>
              <a:t>	3.2  </a:t>
            </a:r>
            <a:r>
              <a:rPr kumimoji="1" lang="zh-CN" altLang="en-US" sz="2000" dirty="0"/>
              <a:t>基于增强图的节点表示学习</a:t>
            </a:r>
            <a:endParaRPr kumimoji="1" lang="en-US" altLang="zh-CN" sz="2000" dirty="0"/>
          </a:p>
          <a:p>
            <a:pPr marL="0" indent="0">
              <a:lnSpc>
                <a:spcPts val="4000"/>
              </a:lnSpc>
              <a:buNone/>
            </a:pPr>
            <a:r>
              <a:rPr kumimoji="1" lang="en-US" altLang="zh-CN" sz="2000" dirty="0"/>
              <a:t>4</a:t>
            </a:r>
            <a:r>
              <a:rPr kumimoji="1" lang="zh-CN" altLang="en-US" sz="2000" dirty="0"/>
              <a:t>、相关实验结果</a:t>
            </a:r>
            <a:endParaRPr kumimoji="1" lang="en-US" altLang="zh-CN" sz="2000" dirty="0"/>
          </a:p>
          <a:p>
            <a:pPr marL="0" indent="0">
              <a:lnSpc>
                <a:spcPts val="4000"/>
              </a:lnSpc>
              <a:buNone/>
            </a:pPr>
            <a:r>
              <a:rPr kumimoji="1" lang="en-US" altLang="zh-CN" sz="2000" dirty="0"/>
              <a:t>5</a:t>
            </a:r>
            <a:r>
              <a:rPr kumimoji="1" lang="zh-CN" altLang="en-US" sz="2000" dirty="0"/>
              <a:t>、消融实验</a:t>
            </a:r>
            <a:endParaRPr kumimoji="1" lang="en-US" altLang="zh-CN" sz="2000" dirty="0"/>
          </a:p>
          <a:p>
            <a:pPr marL="0" indent="0">
              <a:lnSpc>
                <a:spcPts val="4000"/>
              </a:lnSpc>
              <a:buNone/>
            </a:pPr>
            <a:endParaRPr kumimoji="1" lang="en-US" altLang="zh-CN" dirty="0"/>
          </a:p>
        </p:txBody>
      </p:sp>
    </p:spTree>
    <p:extLst>
      <p:ext uri="{BB962C8B-B14F-4D97-AF65-F5344CB8AC3E}">
        <p14:creationId xmlns:p14="http://schemas.microsoft.com/office/powerpoint/2010/main" val="361670918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43534" y="475604"/>
            <a:ext cx="8418512" cy="605051"/>
          </a:xfrm>
        </p:spPr>
        <p:txBody>
          <a:bodyPr/>
          <a:lstStyle/>
          <a:p>
            <a:r>
              <a:rPr kumimoji="1" lang="zh-CN" altLang="en-US" dirty="0"/>
              <a:t>介绍</a:t>
            </a:r>
          </a:p>
        </p:txBody>
      </p:sp>
      <p:sp>
        <p:nvSpPr>
          <p:cNvPr id="3" name="文本占位符 2"/>
          <p:cNvSpPr>
            <a:spLocks noGrp="1"/>
          </p:cNvSpPr>
          <p:nvPr>
            <p:ph type="body" sz="quarter" idx="11"/>
          </p:nvPr>
        </p:nvSpPr>
        <p:spPr/>
        <p:txBody>
          <a:bodyPr/>
          <a:lstStyle/>
          <a:p>
            <a:pPr marL="0" indent="0">
              <a:lnSpc>
                <a:spcPts val="4000"/>
              </a:lnSpc>
              <a:buNone/>
            </a:pPr>
            <a:r>
              <a:rPr lang="zh-CN" altLang="en-US" sz="2000" dirty="0">
                <a:solidFill>
                  <a:srgbClr val="000000"/>
                </a:solidFill>
                <a:latin typeface="微软雅黑" panose="020B0503020204020204" pitchFamily="34" charset="-122"/>
                <a:ea typeface="微软雅黑" panose="020B0503020204020204" pitchFamily="34" charset="-122"/>
              </a:rPr>
              <a:t>协同过滤算法</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通过</a:t>
            </a:r>
            <a:r>
              <a:rPr lang="zh-CN" altLang="en-US" sz="2000" b="0" i="0" dirty="0">
                <a:solidFill>
                  <a:srgbClr val="000000"/>
                </a:solidFill>
                <a:effectLst/>
                <a:latin typeface="微软雅黑" panose="020B0503020204020204" pitchFamily="34" charset="-122"/>
                <a:ea typeface="微软雅黑" panose="020B0503020204020204" pitchFamily="34" charset="-122"/>
              </a:rPr>
              <a:t>集体分析用户项目行为来进行个性化推荐，用户偏好通常可以通过两种方式来表达，一是显性表示，例如用户对某个商品的评分，二是隐式表达，例如用户的交互行为。在大多数推荐场景中，用户更常见的是用隐含的反馈来表达他们的偏好（例如，看电影、去餐馆和渴望一张照片），而不是明确的评分。在隐含反馈的普遍性下，用户有限的观察到的行为被表示为积极偏好集，而消极和未观察到的积极偏好被混合在一起，形成一个大的未观察到偏好集。</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marL="0" indent="0">
              <a:lnSpc>
                <a:spcPts val="4000"/>
              </a:lnSpc>
              <a:buNone/>
            </a:pPr>
            <a:r>
              <a:rPr kumimoji="1" lang="zh-CN" altLang="en-US" sz="2000" dirty="0">
                <a:solidFill>
                  <a:srgbClr val="000000"/>
                </a:solidFill>
                <a:latin typeface="微软雅黑" panose="020B0503020204020204" pitchFamily="34" charset="-122"/>
                <a:ea typeface="微软雅黑" panose="020B0503020204020204" pitchFamily="34" charset="-122"/>
              </a:rPr>
              <a:t>处理</a:t>
            </a:r>
            <a:r>
              <a:rPr kumimoji="1" lang="en-US" altLang="zh-CN" sz="2000" dirty="0">
                <a:solidFill>
                  <a:srgbClr val="000000"/>
                </a:solidFill>
                <a:latin typeface="微软雅黑" panose="020B0503020204020204" pitchFamily="34" charset="-122"/>
                <a:ea typeface="微软雅黑" panose="020B0503020204020204" pitchFamily="34" charset="-122"/>
              </a:rPr>
              <a:t>CF</a:t>
            </a:r>
            <a:r>
              <a:rPr kumimoji="1" lang="zh-CN" altLang="en-US" sz="2000" dirty="0">
                <a:solidFill>
                  <a:srgbClr val="000000"/>
                </a:solidFill>
                <a:latin typeface="微软雅黑" panose="020B0503020204020204" pitchFamily="34" charset="-122"/>
                <a:ea typeface="微软雅黑" panose="020B0503020204020204" pitchFamily="34" charset="-122"/>
              </a:rPr>
              <a:t>问题的方法大致包括：传统的基于矩阵分解算法的</a:t>
            </a:r>
            <a:r>
              <a:rPr kumimoji="1" lang="en-US" altLang="zh-CN" sz="2000" dirty="0">
                <a:solidFill>
                  <a:srgbClr val="000000"/>
                </a:solidFill>
                <a:latin typeface="微软雅黑" panose="020B0503020204020204" pitchFamily="34" charset="-122"/>
                <a:ea typeface="微软雅黑" panose="020B0503020204020204" pitchFamily="34" charset="-122"/>
              </a:rPr>
              <a:t>CF</a:t>
            </a:r>
            <a:r>
              <a:rPr kumimoji="1" lang="zh-CN" altLang="en-US" sz="2000" dirty="0">
                <a:solidFill>
                  <a:srgbClr val="000000"/>
                </a:solidFill>
                <a:latin typeface="微软雅黑" panose="020B0503020204020204" pitchFamily="34" charset="-122"/>
                <a:ea typeface="微软雅黑" panose="020B0503020204020204" pitchFamily="34" charset="-122"/>
              </a:rPr>
              <a:t>模型（如贝叶斯个性化排序</a:t>
            </a:r>
            <a:r>
              <a:rPr kumimoji="1" lang="en-US" altLang="zh-CN" sz="2000" dirty="0">
                <a:solidFill>
                  <a:srgbClr val="000000"/>
                </a:solidFill>
                <a:latin typeface="微软雅黑" panose="020B0503020204020204" pitchFamily="34" charset="-122"/>
                <a:ea typeface="微软雅黑" panose="020B0503020204020204" pitchFamily="34" charset="-122"/>
              </a:rPr>
              <a:t>BPR</a:t>
            </a:r>
            <a:r>
              <a:rPr kumimoji="1" lang="zh-CN" altLang="en-US" sz="2000" dirty="0">
                <a:solidFill>
                  <a:srgbClr val="000000"/>
                </a:solidFill>
                <a:latin typeface="微软雅黑" panose="020B0503020204020204" pitchFamily="34" charset="-122"/>
                <a:ea typeface="微软雅黑" panose="020B0503020204020204" pitchFamily="34" charset="-122"/>
              </a:rPr>
              <a:t>），基于用户</a:t>
            </a:r>
            <a:r>
              <a:rPr kumimoji="1" lang="en-US" altLang="zh-CN" sz="2000" dirty="0">
                <a:solidFill>
                  <a:srgbClr val="000000"/>
                </a:solidFill>
                <a:latin typeface="微软雅黑" panose="020B0503020204020204" pitchFamily="34" charset="-122"/>
                <a:ea typeface="微软雅黑" panose="020B0503020204020204" pitchFamily="34" charset="-122"/>
              </a:rPr>
              <a:t>-</a:t>
            </a:r>
            <a:r>
              <a:rPr kumimoji="1" lang="zh-CN" altLang="en-US" sz="2000" dirty="0">
                <a:solidFill>
                  <a:srgbClr val="000000"/>
                </a:solidFill>
                <a:latin typeface="微软雅黑" panose="020B0503020204020204" pitchFamily="34" charset="-122"/>
                <a:ea typeface="微软雅黑" panose="020B0503020204020204" pitchFamily="34" charset="-122"/>
              </a:rPr>
              <a:t>项目二分图的神经网络模型，最大化图结构数据互信息模型等</a:t>
            </a:r>
            <a:endParaRPr kumimoji="1" lang="en-US" altLang="zh-CN" sz="2000"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E094D9-FD84-718A-525F-3AFB5C84B3E5}"/>
              </a:ext>
            </a:extLst>
          </p:cNvPr>
          <p:cNvSpPr>
            <a:spLocks noGrp="1"/>
          </p:cNvSpPr>
          <p:nvPr>
            <p:ph type="body" sz="quarter" idx="10"/>
          </p:nvPr>
        </p:nvSpPr>
        <p:spPr/>
        <p:txBody>
          <a:bodyPr/>
          <a:lstStyle/>
          <a:p>
            <a:r>
              <a:rPr lang="zh-CN" altLang="en-US" dirty="0"/>
              <a:t>介绍</a:t>
            </a:r>
          </a:p>
        </p:txBody>
      </p:sp>
      <p:sp>
        <p:nvSpPr>
          <p:cNvPr id="3" name="文本占位符 2">
            <a:extLst>
              <a:ext uri="{FF2B5EF4-FFF2-40B4-BE49-F238E27FC236}">
                <a16:creationId xmlns:a16="http://schemas.microsoft.com/office/drawing/2014/main" id="{0C99090C-C7D5-8520-313C-A6468D74262A}"/>
              </a:ext>
            </a:extLst>
          </p:cNvPr>
          <p:cNvSpPr>
            <a:spLocks noGrp="1"/>
          </p:cNvSpPr>
          <p:nvPr>
            <p:ph type="body" sz="quarter" idx="11"/>
          </p:nvPr>
        </p:nvSpPr>
        <p:spPr/>
        <p:txBody>
          <a:bodyPr/>
          <a:lstStyle/>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传统模型存在的问题：</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基于图神经网络的推荐系统其预测精度十分依赖于输入的图结构，在基于隐式反馈的推荐中，直接将观察到的用户项目行为转换为链接是当前神经图模型的默认选择。但实际上，对于固定图而言，没有观测到的交互和真正不感兴趣都会被视为负反馈，即没有边链接，这样就忽略了真负面和假负面行为的差异，导致性能次优，特别是针对非常稀疏的交互网络时，这种情况最容易出现。</a:t>
            </a:r>
            <a:endParaRPr lang="en-US" altLang="zh-CN" sz="2000" dirty="0"/>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本文贡献：</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、构造出一种自适应的用户</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项目图构造方法，以充分考虑假负面行为边的信息</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、提出了一种用于</a:t>
            </a:r>
            <a:r>
              <a:rPr lang="en-US" altLang="zh-CN" sz="2000" dirty="0">
                <a:solidFill>
                  <a:srgbClr val="000000"/>
                </a:solidFill>
                <a:latin typeface="微软雅黑" panose="020B0503020204020204" pitchFamily="34" charset="-122"/>
                <a:ea typeface="微软雅黑" panose="020B0503020204020204" pitchFamily="34" charset="-122"/>
              </a:rPr>
              <a:t>CF</a:t>
            </a:r>
            <a:r>
              <a:rPr lang="zh-CN" altLang="en-US" sz="2000" dirty="0">
                <a:solidFill>
                  <a:srgbClr val="000000"/>
                </a:solidFill>
                <a:latin typeface="微软雅黑" panose="020B0503020204020204" pitchFamily="34" charset="-122"/>
                <a:ea typeface="微软雅黑" panose="020B0503020204020204" pitchFamily="34" charset="-122"/>
              </a:rPr>
              <a:t>的增强图学习方法。该方法分为两个相互增强的部分：增强图学习模块和节点嵌入学习模块。</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、在三个真实数据集上进行大量实验以证明模型的有效性</a:t>
            </a:r>
          </a:p>
        </p:txBody>
      </p:sp>
    </p:spTree>
    <p:extLst>
      <p:ext uri="{BB962C8B-B14F-4D97-AF65-F5344CB8AC3E}">
        <p14:creationId xmlns:p14="http://schemas.microsoft.com/office/powerpoint/2010/main" val="107870462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576B81-0395-7F58-C47B-9BE762600C70}"/>
              </a:ext>
            </a:extLst>
          </p:cNvPr>
          <p:cNvSpPr>
            <a:spLocks noGrp="1"/>
          </p:cNvSpPr>
          <p:nvPr>
            <p:ph type="body" sz="quarter" idx="10"/>
          </p:nvPr>
        </p:nvSpPr>
        <p:spPr/>
        <p:txBody>
          <a:bodyPr/>
          <a:lstStyle/>
          <a:p>
            <a:r>
              <a:rPr lang="zh-CN" altLang="en-US" dirty="0"/>
              <a:t>相关工作</a:t>
            </a:r>
          </a:p>
        </p:txBody>
      </p:sp>
      <p:sp>
        <p:nvSpPr>
          <p:cNvPr id="3" name="文本占位符 2">
            <a:extLst>
              <a:ext uri="{FF2B5EF4-FFF2-40B4-BE49-F238E27FC236}">
                <a16:creationId xmlns:a16="http://schemas.microsoft.com/office/drawing/2014/main" id="{AE49567D-A421-759C-52E2-060AC60C17AA}"/>
              </a:ext>
            </a:extLst>
          </p:cNvPr>
          <p:cNvSpPr>
            <a:spLocks noGrp="1"/>
          </p:cNvSpPr>
          <p:nvPr>
            <p:ph type="body" sz="quarter" idx="11"/>
          </p:nvPr>
        </p:nvSpPr>
        <p:spPr/>
        <p:txBody>
          <a:bodyPr/>
          <a:lstStyle/>
          <a:p>
            <a:r>
              <a:rPr lang="en-US" altLang="zh-CN" sz="2000" dirty="0"/>
              <a:t>1</a:t>
            </a:r>
            <a:r>
              <a:rPr lang="zh-CN" altLang="en-US" sz="2000" dirty="0"/>
              <a:t>、协同过滤：“物以类聚，人以群分”，通过用户集体和商品集体来分析用户的交互行为特征，对用户进行个性化推荐</a:t>
            </a:r>
          </a:p>
        </p:txBody>
      </p:sp>
      <p:pic>
        <p:nvPicPr>
          <p:cNvPr id="7" name="图片 6">
            <a:extLst>
              <a:ext uri="{FF2B5EF4-FFF2-40B4-BE49-F238E27FC236}">
                <a16:creationId xmlns:a16="http://schemas.microsoft.com/office/drawing/2014/main" id="{BD8047CD-DCF4-31E5-F53C-4A255367D2D2}"/>
              </a:ext>
            </a:extLst>
          </p:cNvPr>
          <p:cNvPicPr>
            <a:picLocks noChangeAspect="1"/>
          </p:cNvPicPr>
          <p:nvPr/>
        </p:nvPicPr>
        <p:blipFill>
          <a:blip r:embed="rId2"/>
          <a:stretch>
            <a:fillRect/>
          </a:stretch>
        </p:blipFill>
        <p:spPr>
          <a:xfrm>
            <a:off x="6983487" y="2031846"/>
            <a:ext cx="3939696" cy="2677808"/>
          </a:xfrm>
          <a:prstGeom prst="rect">
            <a:avLst/>
          </a:prstGeom>
        </p:spPr>
      </p:pic>
      <p:pic>
        <p:nvPicPr>
          <p:cNvPr id="9" name="图片 8">
            <a:extLst>
              <a:ext uri="{FF2B5EF4-FFF2-40B4-BE49-F238E27FC236}">
                <a16:creationId xmlns:a16="http://schemas.microsoft.com/office/drawing/2014/main" id="{68146905-88C7-020D-F926-8AA35A31EF74}"/>
              </a:ext>
            </a:extLst>
          </p:cNvPr>
          <p:cNvPicPr>
            <a:picLocks noChangeAspect="1"/>
          </p:cNvPicPr>
          <p:nvPr/>
        </p:nvPicPr>
        <p:blipFill>
          <a:blip r:embed="rId3"/>
          <a:stretch>
            <a:fillRect/>
          </a:stretch>
        </p:blipFill>
        <p:spPr>
          <a:xfrm>
            <a:off x="1006475" y="2031728"/>
            <a:ext cx="3607227" cy="2677926"/>
          </a:xfrm>
          <a:prstGeom prst="rect">
            <a:avLst/>
          </a:prstGeom>
        </p:spPr>
      </p:pic>
      <p:sp>
        <p:nvSpPr>
          <p:cNvPr id="10" name="文本框 9">
            <a:extLst>
              <a:ext uri="{FF2B5EF4-FFF2-40B4-BE49-F238E27FC236}">
                <a16:creationId xmlns:a16="http://schemas.microsoft.com/office/drawing/2014/main" id="{E0878B99-4259-FEA6-CB4B-90956E9CDC62}"/>
              </a:ext>
            </a:extLst>
          </p:cNvPr>
          <p:cNvSpPr txBox="1"/>
          <p:nvPr/>
        </p:nvSpPr>
        <p:spPr>
          <a:xfrm>
            <a:off x="658665" y="4709654"/>
            <a:ext cx="11171828" cy="2031325"/>
          </a:xfrm>
          <a:prstGeom prst="rect">
            <a:avLst/>
          </a:prstGeom>
          <a:noFill/>
        </p:spPr>
        <p:txBody>
          <a:bodyPr wrap="square" rtlCol="0">
            <a:spAutoFit/>
          </a:bodyPr>
          <a:lstStyle/>
          <a:p>
            <a:r>
              <a:rPr lang="zh-CN" altLang="en-US" dirty="0"/>
              <a:t>现有方法：</a:t>
            </a:r>
            <a:endParaRPr lang="en-US" altLang="zh-CN" dirty="0"/>
          </a:p>
          <a:p>
            <a:r>
              <a:rPr lang="en-US" altLang="zh-CN" dirty="0"/>
              <a:t>1</a:t>
            </a:r>
            <a:r>
              <a:rPr lang="zh-CN" altLang="en-US" dirty="0"/>
              <a:t>、传统的</a:t>
            </a:r>
            <a:r>
              <a:rPr lang="en-US" altLang="zh-CN" dirty="0"/>
              <a:t>CF</a:t>
            </a:r>
            <a:r>
              <a:rPr lang="zh-CN" altLang="en-US" dirty="0"/>
              <a:t>模型多以用户</a:t>
            </a:r>
            <a:r>
              <a:rPr lang="en-US" altLang="zh-CN" dirty="0"/>
              <a:t>-</a:t>
            </a:r>
            <a:r>
              <a:rPr lang="zh-CN" altLang="en-US" dirty="0"/>
              <a:t>项目的交互矩阵作为输入，并基于矩阵分解计算用户，项目的潜在特征表示</a:t>
            </a:r>
            <a:endParaRPr lang="en-US" altLang="zh-CN" dirty="0"/>
          </a:p>
          <a:p>
            <a:r>
              <a:rPr lang="en-US" altLang="zh-CN" dirty="0"/>
              <a:t>2</a:t>
            </a:r>
            <a:r>
              <a:rPr lang="zh-CN" altLang="en-US" dirty="0"/>
              <a:t>、基于二分图构造图神经网络学习用户和项目的特征表示，如</a:t>
            </a:r>
            <a:r>
              <a:rPr lang="en-US" altLang="zh-CN" dirty="0"/>
              <a:t>GC-MC</a:t>
            </a:r>
            <a:r>
              <a:rPr lang="zh-CN" altLang="en-US" dirty="0"/>
              <a:t>，</a:t>
            </a:r>
            <a:r>
              <a:rPr lang="en-US" altLang="zh-CN" dirty="0"/>
              <a:t>Pin-</a:t>
            </a:r>
            <a:r>
              <a:rPr lang="en-US" altLang="zh-CN" dirty="0" err="1"/>
              <a:t>asge</a:t>
            </a:r>
            <a:r>
              <a:rPr lang="zh-CN" altLang="en-US" dirty="0"/>
              <a:t>，</a:t>
            </a:r>
            <a:r>
              <a:rPr lang="en-US" altLang="zh-CN" dirty="0"/>
              <a:t>NGCF</a:t>
            </a:r>
            <a:r>
              <a:rPr lang="zh-CN" altLang="en-US" dirty="0"/>
              <a:t>，</a:t>
            </a:r>
            <a:r>
              <a:rPr lang="en-US" altLang="zh-CN" dirty="0"/>
              <a:t>LR-GCCF</a:t>
            </a:r>
          </a:p>
          <a:p>
            <a:endParaRPr lang="en-US" altLang="zh-CN" dirty="0"/>
          </a:p>
          <a:p>
            <a:r>
              <a:rPr lang="zh-CN" altLang="en-US" dirty="0"/>
              <a:t>想法来源：以上基于图神经网络的推荐系统模型都是将固定的图结构数据作为输入学习用户，项目节点的特征表示，但实际上可以利用模型输出的节点特征来预测原始图中可能确实的边，本文从此处入手，在图神经网络迭代学习过程中不断增强原始的输入数据，以获得更好的推荐结果</a:t>
            </a:r>
            <a:endParaRPr lang="en-US" altLang="zh-CN" dirty="0"/>
          </a:p>
        </p:txBody>
      </p:sp>
    </p:spTree>
    <p:extLst>
      <p:ext uri="{BB962C8B-B14F-4D97-AF65-F5344CB8AC3E}">
        <p14:creationId xmlns:p14="http://schemas.microsoft.com/office/powerpoint/2010/main" val="247302465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E2CB10-C408-56E5-3B0B-178E1B45DC2C}"/>
              </a:ext>
            </a:extLst>
          </p:cNvPr>
          <p:cNvSpPr>
            <a:spLocks noGrp="1"/>
          </p:cNvSpPr>
          <p:nvPr>
            <p:ph type="body" sz="quarter" idx="10"/>
          </p:nvPr>
        </p:nvSpPr>
        <p:spPr/>
        <p:txBody>
          <a:bodyPr/>
          <a:lstStyle/>
          <a:p>
            <a:r>
              <a:rPr lang="zh-CN" altLang="en-US" dirty="0"/>
              <a:t>相关工作</a:t>
            </a:r>
          </a:p>
        </p:txBody>
      </p:sp>
      <p:sp>
        <p:nvSpPr>
          <p:cNvPr id="3" name="文本占位符 2">
            <a:extLst>
              <a:ext uri="{FF2B5EF4-FFF2-40B4-BE49-F238E27FC236}">
                <a16:creationId xmlns:a16="http://schemas.microsoft.com/office/drawing/2014/main" id="{F171504E-E792-472E-5CE3-858A906C8BDF}"/>
              </a:ext>
            </a:extLst>
          </p:cNvPr>
          <p:cNvSpPr>
            <a:spLocks noGrp="1"/>
          </p:cNvSpPr>
          <p:nvPr>
            <p:ph type="body" sz="quarter" idx="11"/>
          </p:nvPr>
        </p:nvSpPr>
        <p:spPr/>
        <p:txBody>
          <a:bodyPr/>
          <a:lstStyle/>
          <a:p>
            <a:r>
              <a:rPr lang="en-US" altLang="zh-CN" sz="2000" dirty="0"/>
              <a:t>2</a:t>
            </a:r>
            <a:r>
              <a:rPr lang="zh-CN" altLang="en-US" sz="2000" dirty="0"/>
              <a:t>、图学习模型：直推式图学习模型</a:t>
            </a:r>
            <a:r>
              <a:rPr lang="en-US" altLang="zh-CN" sz="2000" dirty="0"/>
              <a:t>GCN</a:t>
            </a:r>
            <a:r>
              <a:rPr lang="zh-CN" altLang="en-US" sz="2000" dirty="0"/>
              <a:t>，归纳式图学习模型</a:t>
            </a:r>
            <a:r>
              <a:rPr lang="en-US" altLang="zh-CN" sz="2000" dirty="0"/>
              <a:t>GAT</a:t>
            </a:r>
          </a:p>
          <a:p>
            <a:pPr marL="0" indent="0">
              <a:buNone/>
            </a:pPr>
            <a:r>
              <a:rPr lang="en-US" altLang="zh-CN" sz="2000" dirty="0"/>
              <a:t>             </a:t>
            </a:r>
            <a:r>
              <a:rPr lang="zh-CN" altLang="en-US" sz="2000" dirty="0"/>
              <a:t>模型优化：</a:t>
            </a:r>
            <a:endParaRPr lang="en-US" altLang="zh-CN" sz="2000" dirty="0"/>
          </a:p>
          <a:p>
            <a:pPr marL="0" indent="0">
              <a:buNone/>
            </a:pPr>
            <a:r>
              <a:rPr lang="zh-CN" altLang="en-US" sz="2000" dirty="0">
                <a:sym typeface="Wingdings" panose="05000000000000000000" pitchFamily="2" charset="2"/>
              </a:rPr>
              <a:t>          （</a:t>
            </a:r>
            <a:r>
              <a:rPr lang="en-US" altLang="zh-CN" sz="2000" dirty="0">
                <a:sym typeface="Wingdings" panose="05000000000000000000" pitchFamily="2" charset="2"/>
              </a:rPr>
              <a:t>1</a:t>
            </a:r>
            <a:r>
              <a:rPr lang="zh-CN" altLang="en-US" sz="2000" dirty="0">
                <a:sym typeface="Wingdings" panose="05000000000000000000" pitchFamily="2" charset="2"/>
              </a:rPr>
              <a:t>）让图学习过程和下游任务相互增强</a:t>
            </a:r>
            <a:endParaRPr lang="en-US" altLang="zh-CN" sz="2000" dirty="0">
              <a:sym typeface="Wingdings" panose="05000000000000000000" pitchFamily="2" charset="2"/>
            </a:endParaRPr>
          </a:p>
          <a:p>
            <a:pPr marL="0" indent="0">
              <a:buNone/>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2</a:t>
            </a:r>
            <a:r>
              <a:rPr lang="zh-CN" altLang="en-US" sz="2000" dirty="0">
                <a:sym typeface="Wingdings" panose="05000000000000000000" pitchFamily="2" charset="2"/>
              </a:rPr>
              <a:t>）优化输入图，针对不同的下游任务，设计最优的输入图结构</a:t>
            </a:r>
            <a:endParaRPr lang="en-US" altLang="zh-CN" sz="2000" dirty="0">
              <a:sym typeface="Wingdings" panose="05000000000000000000" pitchFamily="2" charset="2"/>
            </a:endParaRPr>
          </a:p>
          <a:p>
            <a:pPr marL="0" indent="0">
              <a:buNone/>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3</a:t>
            </a:r>
            <a:r>
              <a:rPr lang="zh-CN" altLang="en-US" sz="2000" dirty="0">
                <a:sym typeface="Wingdings" panose="05000000000000000000" pitchFamily="2" charset="2"/>
              </a:rPr>
              <a:t>）针对</a:t>
            </a:r>
            <a:r>
              <a:rPr lang="en-US" altLang="zh-CN" sz="2000" dirty="0">
                <a:sym typeface="Wingdings" panose="05000000000000000000" pitchFamily="2" charset="2"/>
              </a:rPr>
              <a:t>CF</a:t>
            </a:r>
            <a:r>
              <a:rPr lang="zh-CN" altLang="en-US" sz="2000" dirty="0">
                <a:sym typeface="Wingdings" panose="05000000000000000000" pitchFamily="2" charset="2"/>
              </a:rPr>
              <a:t>问题中链接稀疏问题，采用添加边增强图结构</a:t>
            </a:r>
            <a:endParaRPr lang="en-US" altLang="zh-CN" sz="2000" dirty="0"/>
          </a:p>
          <a:p>
            <a:endParaRPr lang="en-US" altLang="zh-CN" dirty="0"/>
          </a:p>
          <a:p>
            <a:r>
              <a:rPr lang="en-US" altLang="zh-CN" sz="2000" dirty="0"/>
              <a:t>3</a:t>
            </a:r>
            <a:r>
              <a:rPr lang="zh-CN" altLang="en-US" sz="2000" dirty="0"/>
              <a:t>、最大化互信息：</a:t>
            </a:r>
            <a:endParaRPr lang="en-US" altLang="zh-CN" sz="2000" dirty="0"/>
          </a:p>
          <a:p>
            <a:r>
              <a:rPr lang="zh-CN" altLang="en-US" sz="2000" dirty="0"/>
              <a:t>最大化输入输出之间的互信息是衡量输入输出相关性的基本指标。在训练神经网络模型过程中，</a:t>
            </a:r>
            <a:r>
              <a:rPr lang="en-US" altLang="zh-CN" sz="2000" dirty="0" err="1"/>
              <a:t>Belghazi</a:t>
            </a:r>
            <a:r>
              <a:rPr lang="zh-CN" altLang="en-US" sz="2000" dirty="0"/>
              <a:t>等人提出使用互信息区分来自不同分布的样本，</a:t>
            </a:r>
            <a:r>
              <a:rPr lang="en-US" altLang="zh-CN" sz="2000" dirty="0"/>
              <a:t>Deep </a:t>
            </a:r>
            <a:r>
              <a:rPr lang="en-US" altLang="zh-CN" sz="2000" dirty="0" err="1"/>
              <a:t>InfoMax</a:t>
            </a:r>
            <a:r>
              <a:rPr lang="zh-CN" altLang="en-US" sz="2000" dirty="0"/>
              <a:t>（</a:t>
            </a:r>
            <a:r>
              <a:rPr lang="en-US" altLang="zh-CN" sz="2000" dirty="0"/>
              <a:t>DIM</a:t>
            </a:r>
            <a:r>
              <a:rPr lang="zh-CN" altLang="en-US" sz="2000" dirty="0"/>
              <a:t>）通过最大化局部表示和全局表示之间的相互信息提高表示学习精度，</a:t>
            </a:r>
            <a:r>
              <a:rPr lang="en-US" altLang="zh-CN" sz="2000" dirty="0"/>
              <a:t>Deep Graph </a:t>
            </a:r>
            <a:r>
              <a:rPr lang="en-US" altLang="zh-CN" sz="2000" dirty="0" err="1"/>
              <a:t>InfoMax</a:t>
            </a:r>
            <a:r>
              <a:rPr lang="zh-CN" altLang="en-US" sz="2000" dirty="0"/>
              <a:t>（</a:t>
            </a:r>
            <a:r>
              <a:rPr lang="en-US" altLang="zh-CN" sz="2000" dirty="0"/>
              <a:t>DGI</a:t>
            </a:r>
            <a:r>
              <a:rPr lang="zh-CN" altLang="en-US" sz="2000" dirty="0"/>
              <a:t>）则将最大化互信息的思想运用到图学习模型上。</a:t>
            </a:r>
            <a:r>
              <a:rPr lang="en-US" altLang="zh-CN" sz="2000" dirty="0" err="1"/>
              <a:t>BiGI</a:t>
            </a:r>
            <a:r>
              <a:rPr lang="zh-CN" altLang="en-US" sz="2000" dirty="0"/>
              <a:t>针对</a:t>
            </a:r>
            <a:r>
              <a:rPr lang="en-US" altLang="zh-CN" sz="2000" dirty="0"/>
              <a:t>CF</a:t>
            </a:r>
            <a:r>
              <a:rPr lang="zh-CN" altLang="en-US" sz="2000" dirty="0"/>
              <a:t>问题提出通过最大化互信息来适应推荐场景的二分图嵌入学习方法</a:t>
            </a:r>
          </a:p>
        </p:txBody>
      </p:sp>
    </p:spTree>
    <p:extLst>
      <p:ext uri="{BB962C8B-B14F-4D97-AF65-F5344CB8AC3E}">
        <p14:creationId xmlns:p14="http://schemas.microsoft.com/office/powerpoint/2010/main" val="336444119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A2F021-4F5D-D2D6-73A1-8A19D7FA1316}"/>
              </a:ext>
            </a:extLst>
          </p:cNvPr>
          <p:cNvSpPr>
            <a:spLocks noGrp="1"/>
          </p:cNvSpPr>
          <p:nvPr>
            <p:ph type="body" sz="quarter" idx="10"/>
          </p:nvPr>
        </p:nvSpPr>
        <p:spPr/>
        <p:txBody>
          <a:bodyPr/>
          <a:lstStyle/>
          <a:p>
            <a:r>
              <a:rPr lang="zh-CN" altLang="en-US" dirty="0"/>
              <a:t>总体框架</a:t>
            </a:r>
          </a:p>
        </p:txBody>
      </p:sp>
      <p:sp>
        <p:nvSpPr>
          <p:cNvPr id="3" name="文本占位符 2">
            <a:extLst>
              <a:ext uri="{FF2B5EF4-FFF2-40B4-BE49-F238E27FC236}">
                <a16:creationId xmlns:a16="http://schemas.microsoft.com/office/drawing/2014/main" id="{35F821CD-A90C-B94A-B67E-7E937EAE1150}"/>
              </a:ext>
            </a:extLst>
          </p:cNvPr>
          <p:cNvSpPr>
            <a:spLocks noGrp="1"/>
          </p:cNvSpPr>
          <p:nvPr>
            <p:ph type="body" sz="quarter" idx="11"/>
          </p:nvPr>
        </p:nvSpPr>
        <p:spPr/>
        <p:txBody>
          <a:bodyPr/>
          <a:lstStyle/>
          <a:p>
            <a:endParaRPr lang="zh-CN" altLang="en-US" dirty="0"/>
          </a:p>
        </p:txBody>
      </p:sp>
      <p:pic>
        <p:nvPicPr>
          <p:cNvPr id="5" name="图片 4">
            <a:extLst>
              <a:ext uri="{FF2B5EF4-FFF2-40B4-BE49-F238E27FC236}">
                <a16:creationId xmlns:a16="http://schemas.microsoft.com/office/drawing/2014/main" id="{28B45CF3-8866-31D9-51D8-FE100DF20017}"/>
              </a:ext>
            </a:extLst>
          </p:cNvPr>
          <p:cNvPicPr>
            <a:picLocks noChangeAspect="1"/>
          </p:cNvPicPr>
          <p:nvPr/>
        </p:nvPicPr>
        <p:blipFill>
          <a:blip r:embed="rId2"/>
          <a:stretch>
            <a:fillRect/>
          </a:stretch>
        </p:blipFill>
        <p:spPr>
          <a:xfrm>
            <a:off x="422830" y="1071820"/>
            <a:ext cx="11492922" cy="4988737"/>
          </a:xfrm>
          <a:prstGeom prst="rect">
            <a:avLst/>
          </a:prstGeom>
        </p:spPr>
      </p:pic>
      <p:pic>
        <p:nvPicPr>
          <p:cNvPr id="6" name="图片 5">
            <a:extLst>
              <a:ext uri="{FF2B5EF4-FFF2-40B4-BE49-F238E27FC236}">
                <a16:creationId xmlns:a16="http://schemas.microsoft.com/office/drawing/2014/main" id="{8E5C5395-9BFA-6C5A-64E1-5DB544827342}"/>
              </a:ext>
            </a:extLst>
          </p:cNvPr>
          <p:cNvPicPr>
            <a:picLocks noChangeAspect="1"/>
          </p:cNvPicPr>
          <p:nvPr/>
        </p:nvPicPr>
        <p:blipFill>
          <a:blip r:embed="rId3"/>
          <a:stretch>
            <a:fillRect/>
          </a:stretch>
        </p:blipFill>
        <p:spPr>
          <a:xfrm>
            <a:off x="3309715" y="1206500"/>
            <a:ext cx="1743075" cy="342900"/>
          </a:xfrm>
          <a:prstGeom prst="rect">
            <a:avLst/>
          </a:prstGeom>
        </p:spPr>
      </p:pic>
      <p:pic>
        <p:nvPicPr>
          <p:cNvPr id="8" name="图片 7">
            <a:extLst>
              <a:ext uri="{FF2B5EF4-FFF2-40B4-BE49-F238E27FC236}">
                <a16:creationId xmlns:a16="http://schemas.microsoft.com/office/drawing/2014/main" id="{B773C3F0-F8F5-B23B-DBB0-4309D68E4322}"/>
              </a:ext>
            </a:extLst>
          </p:cNvPr>
          <p:cNvPicPr>
            <a:picLocks noChangeAspect="1"/>
          </p:cNvPicPr>
          <p:nvPr/>
        </p:nvPicPr>
        <p:blipFill>
          <a:blip r:embed="rId4"/>
          <a:stretch>
            <a:fillRect/>
          </a:stretch>
        </p:blipFill>
        <p:spPr>
          <a:xfrm>
            <a:off x="6822004" y="1204728"/>
            <a:ext cx="2276475" cy="266700"/>
          </a:xfrm>
          <a:prstGeom prst="rect">
            <a:avLst/>
          </a:prstGeom>
        </p:spPr>
      </p:pic>
    </p:spTree>
    <p:extLst>
      <p:ext uri="{BB962C8B-B14F-4D97-AF65-F5344CB8AC3E}">
        <p14:creationId xmlns:p14="http://schemas.microsoft.com/office/powerpoint/2010/main" val="424683014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6958EF-213B-C562-71D6-FADD029C08D3}"/>
              </a:ext>
            </a:extLst>
          </p:cNvPr>
          <p:cNvSpPr>
            <a:spLocks noGrp="1"/>
          </p:cNvSpPr>
          <p:nvPr>
            <p:ph type="body" sz="quarter" idx="10"/>
          </p:nvPr>
        </p:nvSpPr>
        <p:spPr/>
        <p:txBody>
          <a:bodyPr/>
          <a:lstStyle/>
          <a:p>
            <a:r>
              <a:rPr lang="en-US" altLang="zh-CN" dirty="0"/>
              <a:t>Enhanced Graph Learning</a:t>
            </a:r>
            <a:endParaRPr lang="zh-CN" altLang="en-US" dirty="0"/>
          </a:p>
        </p:txBody>
      </p:sp>
      <p:sp>
        <p:nvSpPr>
          <p:cNvPr id="3" name="文本占位符 2">
            <a:extLst>
              <a:ext uri="{FF2B5EF4-FFF2-40B4-BE49-F238E27FC236}">
                <a16:creationId xmlns:a16="http://schemas.microsoft.com/office/drawing/2014/main" id="{35766DD5-6236-D344-3061-CCFF7522C39E}"/>
              </a:ext>
            </a:extLst>
          </p:cNvPr>
          <p:cNvSpPr>
            <a:spLocks noGrp="1"/>
          </p:cNvSpPr>
          <p:nvPr>
            <p:ph type="body" sz="quarter" idx="11"/>
          </p:nvPr>
        </p:nvSpPr>
        <p:spPr/>
        <p:txBody>
          <a:bodyPr/>
          <a:lstStyle/>
          <a:p>
            <a:r>
              <a:rPr lang="zh-CN" altLang="en-US" sz="2000" dirty="0"/>
              <a:t>使用邻接矩阵</a:t>
            </a:r>
            <a:r>
              <a:rPr lang="en-US" altLang="zh-CN" sz="2000" dirty="0"/>
              <a:t>A</a:t>
            </a:r>
            <a:r>
              <a:rPr lang="zh-CN" altLang="en-US" sz="2000" dirty="0"/>
              <a:t>表示由</a:t>
            </a:r>
            <a:r>
              <a:rPr lang="en-US" altLang="zh-CN" sz="2000" dirty="0"/>
              <a:t>M</a:t>
            </a:r>
            <a:r>
              <a:rPr lang="zh-CN" altLang="en-US" sz="2000" dirty="0"/>
              <a:t>个用户和</a:t>
            </a:r>
            <a:r>
              <a:rPr lang="en-US" altLang="zh-CN" sz="2000" dirty="0"/>
              <a:t>N</a:t>
            </a:r>
            <a:r>
              <a:rPr lang="zh-CN" altLang="en-US" sz="2000" dirty="0"/>
              <a:t>个项目交互行为的二分无向图，以显式表现用户与项目的交互情况（已经存在的点）</a:t>
            </a:r>
            <a:endParaRPr lang="en-US" altLang="zh-CN" sz="2000" dirty="0"/>
          </a:p>
          <a:p>
            <a:endParaRPr lang="en-US" altLang="zh-CN" sz="2000" dirty="0"/>
          </a:p>
          <a:p>
            <a:endParaRPr lang="en-US" altLang="zh-CN" sz="2000" dirty="0"/>
          </a:p>
          <a:p>
            <a:r>
              <a:rPr lang="zh-CN" altLang="en-US" sz="2000" dirty="0"/>
              <a:t>增强图结构：                               增强图同时包含了显式和隐式两个方面的图结构，其中</a:t>
            </a:r>
            <a:r>
              <a:rPr lang="en-US" altLang="zh-CN" sz="2000" dirty="0"/>
              <a:t>A</a:t>
            </a:r>
            <a:r>
              <a:rPr lang="zh-CN" altLang="en-US" sz="2000" dirty="0"/>
              <a:t>是固定的，</a:t>
            </a:r>
            <a:r>
              <a:rPr lang="en-US" altLang="zh-CN" sz="2000" dirty="0"/>
              <a:t>A</a:t>
            </a:r>
            <a:r>
              <a:rPr lang="en-US" altLang="zh-CN" sz="2000" baseline="30000" dirty="0"/>
              <a:t>R</a:t>
            </a:r>
            <a:r>
              <a:rPr lang="zh-CN" altLang="en-US" sz="2000" dirty="0"/>
              <a:t>是可以学习的，作者通过迭代学习图结构获得最的输入图</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80844B-1C2B-62CC-CDC2-FF49E39549A3}"/>
                  </a:ext>
                </a:extLst>
              </p:cNvPr>
              <p:cNvSpPr txBox="1"/>
              <p:nvPr/>
            </p:nvSpPr>
            <p:spPr>
              <a:xfrm>
                <a:off x="2004790" y="1885135"/>
                <a:ext cx="6096000" cy="589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A</m:t>
                      </m:r>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m>
                            <m:mPr>
                              <m:plcHide m:val="on"/>
                              <m:mcs>
                                <m:mc>
                                  <m:mcPr>
                                    <m:count m:val="2"/>
                                    <m:mcJc m:val="center"/>
                                  </m:mcPr>
                                </m:mc>
                              </m:mcs>
                              <m:ctrlPr>
                                <a:rPr lang="zh-CN" altLang="en-US" i="1">
                                  <a:solidFill>
                                    <a:srgbClr val="836967"/>
                                  </a:solidFill>
                                  <a:latin typeface="Cambria Math" panose="02040503050406030204" pitchFamily="18" charset="0"/>
                                </a:rPr>
                              </m:ctrlPr>
                            </m:mPr>
                            <m:mr>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0</m:t>
                                    </m:r>
                                  </m:e>
                                  <m:sup>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𝑀</m:t>
                                    </m:r>
                                  </m:sup>
                                </m:sSup>
                              </m:e>
                              <m:e>
                                <m:r>
                                  <a:rPr lang="zh-CN" altLang="en-US" b="1" i="0">
                                    <a:latin typeface="Cambria Math" panose="02040503050406030204" pitchFamily="18" charset="0"/>
                                  </a:rPr>
                                  <m:t>𝐑</m:t>
                                </m:r>
                              </m:e>
                            </m:mr>
                            <m:mr>
                              <m:e>
                                <m:sSup>
                                  <m:sSupPr>
                                    <m:ctrlPr>
                                      <a:rPr lang="zh-CN" altLang="en-US" b="1" i="1">
                                        <a:solidFill>
                                          <a:srgbClr val="836967"/>
                                        </a:solidFill>
                                        <a:latin typeface="Cambria Math" panose="02040503050406030204" pitchFamily="18" charset="0"/>
                                      </a:rPr>
                                    </m:ctrlPr>
                                  </m:sSupPr>
                                  <m:e>
                                    <m:r>
                                      <m:rPr>
                                        <m:sty m:val="p"/>
                                      </m:rPr>
                                      <a:rPr lang="zh-CN" altLang="en-US" b="0" i="0">
                                        <a:latin typeface="Cambria Math" panose="02040503050406030204" pitchFamily="18" charset="0"/>
                                      </a:rPr>
                                      <m:t>R</m:t>
                                    </m:r>
                                  </m:e>
                                  <m:sup>
                                    <m:r>
                                      <a:rPr lang="zh-CN" altLang="en-US" b="0" i="1">
                                        <a:latin typeface="Cambria Math" panose="02040503050406030204" pitchFamily="18" charset="0"/>
                                      </a:rPr>
                                      <m:t>𝑇</m:t>
                                    </m:r>
                                  </m:sup>
                                </m:sSup>
                              </m:e>
                              <m:e>
                                <m:sSup>
                                  <m:sSupPr>
                                    <m:ctrlPr>
                                      <a:rPr lang="zh-CN" altLang="en-US" b="1" i="1">
                                        <a:solidFill>
                                          <a:srgbClr val="836967"/>
                                        </a:solidFill>
                                        <a:latin typeface="Cambria Math" panose="02040503050406030204" pitchFamily="18" charset="0"/>
                                      </a:rPr>
                                    </m:ctrlPr>
                                  </m:sSupPr>
                                  <m:e>
                                    <m:r>
                                      <a:rPr lang="zh-CN" altLang="en-US" b="0" i="0">
                                        <a:latin typeface="Cambria Math" panose="02040503050406030204" pitchFamily="18" charset="0"/>
                                      </a:rPr>
                                      <m:t>0</m:t>
                                    </m:r>
                                  </m:e>
                                  <m:sup>
                                    <m:r>
                                      <a:rPr lang="zh-CN" altLang="en-US" b="0" i="1">
                                        <a:latin typeface="Cambria Math" panose="02040503050406030204" pitchFamily="18" charset="0"/>
                                      </a:rPr>
                                      <m:t>𝑁</m:t>
                                    </m:r>
                                    <m:r>
                                      <a:rPr lang="zh-CN" altLang="en-US" b="0" i="0">
                                        <a:latin typeface="Cambria Math" panose="02040503050406030204" pitchFamily="18" charset="0"/>
                                      </a:rPr>
                                      <m:t>×</m:t>
                                    </m:r>
                                    <m:r>
                                      <a:rPr lang="zh-CN" altLang="en-US" b="0" i="1">
                                        <a:latin typeface="Cambria Math" panose="02040503050406030204" pitchFamily="18" charset="0"/>
                                      </a:rPr>
                                      <m:t>𝑁</m:t>
                                    </m:r>
                                  </m:sup>
                                </m:sSup>
                              </m:e>
                            </m:mr>
                          </m:m>
                        </m:e>
                      </m:d>
                    </m:oMath>
                  </m:oMathPara>
                </a14:m>
                <a:endParaRPr lang="zh-CN" altLang="en-US" dirty="0"/>
              </a:p>
            </p:txBody>
          </p:sp>
        </mc:Choice>
        <mc:Fallback xmlns="">
          <p:sp>
            <p:nvSpPr>
              <p:cNvPr id="11" name="文本框 10">
                <a:extLst>
                  <a:ext uri="{FF2B5EF4-FFF2-40B4-BE49-F238E27FC236}">
                    <a16:creationId xmlns:a16="http://schemas.microsoft.com/office/drawing/2014/main" id="{B880844B-1C2B-62CC-CDC2-FF49E39549A3}"/>
                  </a:ext>
                </a:extLst>
              </p:cNvPr>
              <p:cNvSpPr txBox="1">
                <a:spLocks noRot="1" noChangeAspect="1" noMove="1" noResize="1" noEditPoints="1" noAdjustHandles="1" noChangeArrowheads="1" noChangeShapeType="1" noTextEdit="1"/>
              </p:cNvSpPr>
              <p:nvPr/>
            </p:nvSpPr>
            <p:spPr>
              <a:xfrm>
                <a:off x="2004790" y="1885135"/>
                <a:ext cx="6096000" cy="589777"/>
              </a:xfrm>
              <a:prstGeom prst="rect">
                <a:avLst/>
              </a:prstGeom>
              <a:blipFill>
                <a:blip r:embed="rId2"/>
                <a:stretch>
                  <a:fillRect/>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FE6EA297-45E1-C86B-2590-439A793EFEEB}"/>
              </a:ext>
            </a:extLst>
          </p:cNvPr>
          <p:cNvPicPr>
            <a:picLocks noChangeAspect="1"/>
          </p:cNvPicPr>
          <p:nvPr/>
        </p:nvPicPr>
        <p:blipFill>
          <a:blip r:embed="rId3"/>
          <a:stretch>
            <a:fillRect/>
          </a:stretch>
        </p:blipFill>
        <p:spPr>
          <a:xfrm>
            <a:off x="2725366" y="2535098"/>
            <a:ext cx="1769547" cy="456266"/>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932B05B-9A85-6946-E35E-60B9E3D37BD9}"/>
                  </a:ext>
                </a:extLst>
              </p:cNvPr>
              <p:cNvSpPr txBox="1"/>
              <p:nvPr/>
            </p:nvSpPr>
            <p:spPr>
              <a:xfrm>
                <a:off x="-582465" y="3423293"/>
                <a:ext cx="6096000" cy="589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m:rPr>
                              <m:sty m:val="p"/>
                            </m:rPr>
                            <a:rPr lang="zh-CN" altLang="en-US">
                              <a:latin typeface="Cambria Math" panose="02040503050406030204" pitchFamily="18" charset="0"/>
                            </a:rPr>
                            <m:t>A</m:t>
                          </m:r>
                        </m:e>
                        <m:sup>
                          <m:r>
                            <a:rPr lang="zh-CN" altLang="en-US" i="1">
                              <a:latin typeface="Cambria Math" panose="02040503050406030204" pitchFamily="18" charset="0"/>
                            </a:rPr>
                            <m:t>𝑅</m:t>
                          </m:r>
                        </m:sup>
                      </m:sSup>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m>
                            <m:mPr>
                              <m:plcHide m:val="on"/>
                              <m:mcs>
                                <m:mc>
                                  <m:mcPr>
                                    <m:count m:val="2"/>
                                    <m:mcJc m:val="center"/>
                                  </m:mcPr>
                                </m:mc>
                              </m:mcs>
                              <m:ctrlPr>
                                <a:rPr lang="zh-CN" altLang="en-US" i="1">
                                  <a:solidFill>
                                    <a:srgbClr val="836967"/>
                                  </a:solidFill>
                                  <a:latin typeface="Cambria Math" panose="02040503050406030204" pitchFamily="18" charset="0"/>
                                </a:rPr>
                              </m:ctrlPr>
                            </m:mPr>
                            <m:mr>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0</m:t>
                                    </m:r>
                                  </m:e>
                                  <m:sup>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𝑀</m:t>
                                    </m:r>
                                  </m:sup>
                                </m:sSup>
                              </m:e>
                              <m:e>
                                <m:r>
                                  <m:rPr>
                                    <m:sty m:val="p"/>
                                  </m:rPr>
                                  <a:rPr lang="zh-CN" altLang="en-US" i="0">
                                    <a:latin typeface="Cambria Math" panose="02040503050406030204" pitchFamily="18" charset="0"/>
                                  </a:rPr>
                                  <m:t>S</m:t>
                                </m:r>
                              </m:e>
                            </m:mr>
                            <m:mr>
                              <m:e>
                                <m:sSup>
                                  <m:sSupPr>
                                    <m:ctrlPr>
                                      <a:rPr lang="zh-CN" altLang="en-US" i="1">
                                        <a:solidFill>
                                          <a:srgbClr val="836967"/>
                                        </a:solidFill>
                                        <a:latin typeface="Cambria Math" panose="02040503050406030204" pitchFamily="18" charset="0"/>
                                      </a:rPr>
                                    </m:ctrlPr>
                                  </m:sSupPr>
                                  <m:e>
                                    <m:r>
                                      <m:rPr>
                                        <m:sty m:val="p"/>
                                      </m:rPr>
                                      <a:rPr lang="zh-CN" altLang="en-US" i="0">
                                        <a:latin typeface="Cambria Math" panose="02040503050406030204" pitchFamily="18" charset="0"/>
                                      </a:rPr>
                                      <m:t>S</m:t>
                                    </m:r>
                                  </m:e>
                                  <m:sup>
                                    <m:r>
                                      <a:rPr lang="zh-CN" altLang="en-US" i="1">
                                        <a:latin typeface="Cambria Math" panose="02040503050406030204" pitchFamily="18" charset="0"/>
                                      </a:rPr>
                                      <m:t>𝑇</m:t>
                                    </m:r>
                                  </m:sup>
                                </m:sSup>
                              </m:e>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0</m:t>
                                    </m:r>
                                  </m:e>
                                  <m:sup>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𝑁</m:t>
                                    </m:r>
                                  </m:sup>
                                </m:sSup>
                              </m:e>
                            </m:mr>
                          </m:m>
                        </m:e>
                      </m:d>
                    </m:oMath>
                  </m:oMathPara>
                </a14:m>
                <a:endParaRPr lang="zh-CN" altLang="en-US" dirty="0"/>
              </a:p>
            </p:txBody>
          </p:sp>
        </mc:Choice>
        <mc:Fallback xmlns="">
          <p:sp>
            <p:nvSpPr>
              <p:cNvPr id="15" name="文本框 14">
                <a:extLst>
                  <a:ext uri="{FF2B5EF4-FFF2-40B4-BE49-F238E27FC236}">
                    <a16:creationId xmlns:a16="http://schemas.microsoft.com/office/drawing/2014/main" id="{C932B05B-9A85-6946-E35E-60B9E3D37BD9}"/>
                  </a:ext>
                </a:extLst>
              </p:cNvPr>
              <p:cNvSpPr txBox="1">
                <a:spLocks noRot="1" noChangeAspect="1" noMove="1" noResize="1" noEditPoints="1" noAdjustHandles="1" noChangeArrowheads="1" noChangeShapeType="1" noTextEdit="1"/>
              </p:cNvSpPr>
              <p:nvPr/>
            </p:nvSpPr>
            <p:spPr>
              <a:xfrm>
                <a:off x="-582465" y="3423293"/>
                <a:ext cx="6096000" cy="589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B7171FA-FBD2-7C95-BBDC-A8E5FDB2DCB5}"/>
                  </a:ext>
                </a:extLst>
              </p:cNvPr>
              <p:cNvSpPr txBox="1"/>
              <p:nvPr/>
            </p:nvSpPr>
            <p:spPr>
              <a:xfrm>
                <a:off x="-182130" y="4168248"/>
                <a:ext cx="6096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solidFill>
                                <a:srgbClr val="836967"/>
                              </a:solidFill>
                              <a:latin typeface="Cambria Math" panose="02040503050406030204" pitchFamily="18" charset="0"/>
                            </a:rPr>
                          </m:ctrlPr>
                        </m:sSubPr>
                        <m:e>
                          <m:r>
                            <a:rPr lang="zh-CN" altLang="en-US" b="1">
                              <a:latin typeface="Cambria Math" panose="02040503050406030204" pitchFamily="18" charset="0"/>
                            </a:rPr>
                            <m:t>𝐬</m:t>
                          </m:r>
                        </m:e>
                        <m:sub>
                          <m:r>
                            <a:rPr lang="zh-CN" altLang="en-US" b="0" i="1">
                              <a:latin typeface="Cambria Math" panose="02040503050406030204" pitchFamily="18" charset="0"/>
                            </a:rPr>
                            <m:t>𝑎𝑖</m:t>
                          </m:r>
                        </m:sub>
                      </m:sSub>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solidFill>
                                <a:srgbClr val="836967"/>
                              </a:solidFill>
                              <a:latin typeface="Cambria Math" panose="02040503050406030204" pitchFamily="18" charset="0"/>
                            </a:rPr>
                          </m:ctrlPr>
                        </m:dPr>
                        <m:e>
                          <m:f>
                            <m:fPr>
                              <m:ctrlPr>
                                <a:rPr lang="zh-CN" altLang="en-US" b="0" i="1">
                                  <a:solidFill>
                                    <a:srgbClr val="836967"/>
                                  </a:solidFill>
                                  <a:latin typeface="Cambria Math" panose="02040503050406030204" pitchFamily="18" charset="0"/>
                                </a:rPr>
                              </m:ctrlPr>
                            </m:fPr>
                            <m:num>
                              <m:d>
                                <m:dPr>
                                  <m:begChr m:val="⟨"/>
                                  <m:endChr m:val="⟩"/>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𝐩</m:t>
                                      </m:r>
                                    </m:e>
                                    <m:sub>
                                      <m:r>
                                        <a:rPr lang="zh-CN" altLang="en-US" b="0" i="1">
                                          <a:latin typeface="Cambria Math" panose="02040503050406030204" pitchFamily="18" charset="0"/>
                                        </a:rPr>
                                        <m:t>𝑎</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𝐖</m:t>
                                      </m:r>
                                    </m:e>
                                    <m:sub>
                                      <m:r>
                                        <a:rPr lang="zh-CN" altLang="en-US" b="0" i="0">
                                          <a:latin typeface="Cambria Math" panose="02040503050406030204" pitchFamily="18" charset="0"/>
                                        </a:rPr>
                                        <m:t>1</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𝐪</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𝐖</m:t>
                                      </m:r>
                                    </m:e>
                                    <m:sub>
                                      <m:r>
                                        <a:rPr lang="zh-CN" altLang="en-US" b="0" i="0">
                                          <a:latin typeface="Cambria Math" panose="02040503050406030204" pitchFamily="18" charset="0"/>
                                        </a:rPr>
                                        <m:t>2</m:t>
                                      </m:r>
                                    </m:sub>
                                  </m:sSub>
                                </m:e>
                              </m:d>
                            </m:num>
                            <m:den>
                              <m:d>
                                <m:dPr>
                                  <m:begChr m:val="|"/>
                                  <m:endChr m:val="|"/>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𝐩</m:t>
                                      </m:r>
                                    </m:e>
                                    <m:sub>
                                      <m:r>
                                        <a:rPr lang="zh-CN" altLang="en-US" b="0" i="1">
                                          <a:latin typeface="Cambria Math" panose="02040503050406030204" pitchFamily="18" charset="0"/>
                                        </a:rPr>
                                        <m:t>𝑎</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𝐖</m:t>
                                      </m:r>
                                    </m:e>
                                    <m:sub>
                                      <m:r>
                                        <a:rPr lang="zh-CN" altLang="en-US" b="0" i="0">
                                          <a:latin typeface="Cambria Math" panose="02040503050406030204" pitchFamily="18" charset="0"/>
                                        </a:rPr>
                                        <m:t>1</m:t>
                                      </m:r>
                                    </m:sub>
                                  </m:sSub>
                                </m:e>
                              </m:d>
                              <m:d>
                                <m:dPr>
                                  <m:begChr m:val="|"/>
                                  <m:endChr m:val="|"/>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𝐪</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𝐖</m:t>
                                      </m:r>
                                    </m:e>
                                    <m:sub>
                                      <m:r>
                                        <a:rPr lang="zh-CN" altLang="en-US" b="0" i="0">
                                          <a:latin typeface="Cambria Math" panose="02040503050406030204" pitchFamily="18" charset="0"/>
                                        </a:rPr>
                                        <m:t>2</m:t>
                                      </m:r>
                                    </m:sub>
                                  </m:sSub>
                                </m:e>
                              </m:d>
                            </m:den>
                          </m:f>
                        </m:e>
                      </m:d>
                    </m:oMath>
                  </m:oMathPara>
                </a14:m>
                <a:endParaRPr lang="zh-CN" altLang="en-US" dirty="0"/>
              </a:p>
            </p:txBody>
          </p:sp>
        </mc:Choice>
        <mc:Fallback xmlns="">
          <p:sp>
            <p:nvSpPr>
              <p:cNvPr id="17" name="文本框 16">
                <a:extLst>
                  <a:ext uri="{FF2B5EF4-FFF2-40B4-BE49-F238E27FC236}">
                    <a16:creationId xmlns:a16="http://schemas.microsoft.com/office/drawing/2014/main" id="{6B7171FA-FBD2-7C95-BBDC-A8E5FDB2DCB5}"/>
                  </a:ext>
                </a:extLst>
              </p:cNvPr>
              <p:cNvSpPr txBox="1">
                <a:spLocks noRot="1" noChangeAspect="1" noMove="1" noResize="1" noEditPoints="1" noAdjustHandles="1" noChangeArrowheads="1" noChangeShapeType="1" noTextEdit="1"/>
              </p:cNvSpPr>
              <p:nvPr/>
            </p:nvSpPr>
            <p:spPr>
              <a:xfrm>
                <a:off x="-182130" y="4168248"/>
                <a:ext cx="6096000" cy="7146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287AD94-5ACF-AFDC-C4F4-F85493CCCA95}"/>
                  </a:ext>
                </a:extLst>
              </p:cNvPr>
              <p:cNvSpPr txBox="1"/>
              <p:nvPr/>
            </p:nvSpPr>
            <p:spPr>
              <a:xfrm>
                <a:off x="-322634" y="5419574"/>
                <a:ext cx="6096000"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𝑎𝑖</m:t>
                          </m:r>
                        </m:sub>
                      </m:sSub>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eqArr>
                            <m:eqArrPr>
                              <m:ctrlPr>
                                <a:rPr lang="zh-CN" altLang="en-US" i="1">
                                  <a:solidFill>
                                    <a:srgbClr val="836967"/>
                                  </a:solidFill>
                                  <a:latin typeface="Cambria Math" panose="02040503050406030204" pitchFamily="18" charset="0"/>
                                </a:rPr>
                              </m:ctrlPr>
                            </m:eqArr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𝑎𝑖</m:t>
                                  </m:r>
                                </m:sub>
                              </m:sSub>
                              <m:r>
                                <a:rPr lang="zh-CN" altLang="en-US" i="0">
                                  <a:latin typeface="Cambria Math" panose="02040503050406030204" pitchFamily="18" charset="0"/>
                                </a:rPr>
                                <m:t>,&amp;</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𝑎𝑖</m:t>
                                  </m:r>
                                </m:sub>
                              </m:sSub>
                              <m:r>
                                <a:rPr lang="zh-CN" altLang="en-US" i="0">
                                  <a:latin typeface="Cambria Math" panose="02040503050406030204" pitchFamily="18" charset="0"/>
                                </a:rPr>
                                <m:t>∈</m:t>
                              </m:r>
                              <m:r>
                                <a:rPr lang="zh-CN" altLang="en-US" i="1">
                                  <a:latin typeface="Cambria Math" panose="02040503050406030204" pitchFamily="18" charset="0"/>
                                </a:rPr>
                                <m:t>𝑡𝑜</m:t>
                              </m:r>
                              <m:func>
                                <m:funcPr>
                                  <m:ctrlPr>
                                    <a:rPr lang="zh-CN" altLang="en-US" i="1">
                                      <a:latin typeface="Cambria Math" panose="02040503050406030204" pitchFamily="18" charset="0"/>
                                    </a:rPr>
                                  </m:ctrlPr>
                                </m:funcPr>
                                <m:fName>
                                  <m:r>
                                    <a:rPr lang="zh-CN" altLang="en-US" i="1">
                                      <a:latin typeface="Cambria Math" panose="02040503050406030204" pitchFamily="18" charset="0"/>
                                    </a:rPr>
                                    <m:t>𝑝</m:t>
                                  </m:r>
                                </m:fName>
                                <m:e>
                                  <m:r>
                                    <a:rPr lang="zh-CN" altLang="en-US" i="1">
                                      <a:latin typeface="Cambria Math" panose="02040503050406030204" pitchFamily="18" charset="0"/>
                                    </a:rPr>
                                    <m:t>𝐾</m:t>
                                  </m:r>
                                </m:e>
                              </m:func>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𝑎</m:t>
                                      </m:r>
                                    </m:sub>
                                  </m:sSub>
                                </m:e>
                              </m:d>
                            </m:e>
                            <m:e>
                              <m:r>
                                <a:rPr lang="zh-CN" altLang="en-US" i="0">
                                  <a:latin typeface="Cambria Math" panose="02040503050406030204" pitchFamily="18" charset="0"/>
                                </a:rPr>
                                <m:t>0,&amp;</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𝑎𝑖</m:t>
                                  </m:r>
                                </m:sub>
                              </m:sSub>
                              <m:r>
                                <a:rPr lang="zh-CN" altLang="en-US" i="0">
                                  <a:latin typeface="Cambria Math" panose="02040503050406030204" pitchFamily="18" charset="0"/>
                                </a:rPr>
                                <m:t>∉</m:t>
                              </m:r>
                              <m:r>
                                <a:rPr lang="zh-CN" altLang="en-US" i="1">
                                  <a:latin typeface="Cambria Math" panose="02040503050406030204" pitchFamily="18" charset="0"/>
                                </a:rPr>
                                <m:t>𝑡𝑜𝑝</m:t>
                              </m:r>
                              <m:func>
                                <m:funcPr>
                                  <m:ctrlPr>
                                    <a:rPr lang="zh-CN" altLang="en-US" i="1">
                                      <a:latin typeface="Cambria Math" panose="02040503050406030204" pitchFamily="18" charset="0"/>
                                    </a:rPr>
                                  </m:ctrlPr>
                                </m:funcPr>
                                <m:fName>
                                  <m:r>
                                    <a:rPr lang="zh-CN" altLang="en-US" i="1">
                                      <a:latin typeface="Cambria Math" panose="02040503050406030204" pitchFamily="18" charset="0"/>
                                    </a:rPr>
                                    <m:t>𝐾</m:t>
                                  </m:r>
                                </m:fName>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𝑎</m:t>
                                          </m:r>
                                        </m:sub>
                                      </m:sSub>
                                    </m:e>
                                  </m:d>
                                </m:e>
                              </m:func>
                              <m:r>
                                <a:rPr lang="zh-CN" altLang="en-US" i="0">
                                  <a:latin typeface="Cambria Math" panose="02040503050406030204" pitchFamily="18" charset="0"/>
                                </a:rPr>
                                <m:t>,</m:t>
                              </m:r>
                            </m:e>
                          </m:eqArr>
                        </m:e>
                      </m:d>
                    </m:oMath>
                  </m:oMathPara>
                </a14:m>
                <a:endParaRPr lang="zh-CN" altLang="en-US" dirty="0"/>
              </a:p>
            </p:txBody>
          </p:sp>
        </mc:Choice>
        <mc:Fallback xmlns="">
          <p:sp>
            <p:nvSpPr>
              <p:cNvPr id="19" name="文本框 18">
                <a:extLst>
                  <a:ext uri="{FF2B5EF4-FFF2-40B4-BE49-F238E27FC236}">
                    <a16:creationId xmlns:a16="http://schemas.microsoft.com/office/drawing/2014/main" id="{3287AD94-5ACF-AFDC-C4F4-F85493CCCA95}"/>
                  </a:ext>
                </a:extLst>
              </p:cNvPr>
              <p:cNvSpPr txBox="1">
                <a:spLocks noRot="1" noChangeAspect="1" noMove="1" noResize="1" noEditPoints="1" noAdjustHandles="1" noChangeArrowheads="1" noChangeShapeType="1" noTextEdit="1"/>
              </p:cNvSpPr>
              <p:nvPr/>
            </p:nvSpPr>
            <p:spPr>
              <a:xfrm>
                <a:off x="-322634" y="5419574"/>
                <a:ext cx="6096000" cy="710194"/>
              </a:xfrm>
              <a:prstGeom prst="rect">
                <a:avLst/>
              </a:prstGeom>
              <a:blipFill>
                <a:blip r:embed="rId6"/>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68FF1525-BC7E-FC31-F7E9-99F4BB0E0E99}"/>
              </a:ext>
            </a:extLst>
          </p:cNvPr>
          <p:cNvPicPr>
            <a:picLocks noChangeAspect="1"/>
          </p:cNvPicPr>
          <p:nvPr/>
        </p:nvPicPr>
        <p:blipFill>
          <a:blip r:embed="rId7"/>
          <a:stretch>
            <a:fillRect/>
          </a:stretch>
        </p:blipFill>
        <p:spPr>
          <a:xfrm>
            <a:off x="5407384" y="3416999"/>
            <a:ext cx="5270923" cy="3261893"/>
          </a:xfrm>
          <a:prstGeom prst="rect">
            <a:avLst/>
          </a:prstGeom>
        </p:spPr>
      </p:pic>
    </p:spTree>
    <p:extLst>
      <p:ext uri="{BB962C8B-B14F-4D97-AF65-F5344CB8AC3E}">
        <p14:creationId xmlns:p14="http://schemas.microsoft.com/office/powerpoint/2010/main" val="45182932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A7D6D1-7B14-CD72-5533-2CAA1B09FA64}"/>
              </a:ext>
            </a:extLst>
          </p:cNvPr>
          <p:cNvSpPr>
            <a:spLocks noGrp="1"/>
          </p:cNvSpPr>
          <p:nvPr>
            <p:ph type="body" sz="quarter" idx="10"/>
          </p:nvPr>
        </p:nvSpPr>
        <p:spPr/>
        <p:txBody>
          <a:bodyPr/>
          <a:lstStyle/>
          <a:p>
            <a:r>
              <a:rPr lang="en-US" altLang="zh-CN" dirty="0"/>
              <a:t>Embedding Learning </a:t>
            </a:r>
            <a:endParaRPr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D8FC0E0-A1A6-8E13-179C-8A745E7B157A}"/>
                  </a:ext>
                </a:extLst>
              </p:cNvPr>
              <p:cNvSpPr>
                <a:spLocks noGrp="1"/>
              </p:cNvSpPr>
              <p:nvPr>
                <p:ph type="body" sz="quarter" idx="11"/>
              </p:nvPr>
            </p:nvSpPr>
            <p:spPr/>
            <p:txBody>
              <a:bodyPr/>
              <a:lstStyle/>
              <a:p>
                <a:r>
                  <a:rPr lang="zh-CN" altLang="en-US" sz="2000" dirty="0"/>
                  <a:t>将增强过的图经过多层图编码器得到用户和项目的特征表示</a:t>
                </a:r>
                <a:endParaRPr lang="en-US" altLang="zh-CN" sz="2000" dirty="0"/>
              </a:p>
              <a:p>
                <a:pPr marL="0" indent="0">
                  <a:buNone/>
                </a:pPr>
                <a:r>
                  <a:rPr lang="zh-CN" altLang="en-US" sz="2400" dirty="0"/>
                  <a:t>     </a:t>
                </a:r>
                <a:r>
                  <a:rPr lang="zh-CN" altLang="en-US" sz="2000" dirty="0"/>
                  <a:t>一个</a:t>
                </a:r>
                <a:r>
                  <a:rPr lang="en-US" altLang="zh-CN" sz="2000" dirty="0"/>
                  <a:t>K</a:t>
                </a:r>
                <a:r>
                  <a:rPr lang="zh-CN" altLang="en-US" sz="2000" dirty="0"/>
                  <a:t>跳</a:t>
                </a:r>
                <a:r>
                  <a:rPr lang="en-US" altLang="zh-CN" sz="2000" dirty="0"/>
                  <a:t>GNN</a:t>
                </a:r>
                <a:r>
                  <a:rPr lang="zh-CN" altLang="en-US" sz="2000" dirty="0"/>
                  <a:t>的节点</a:t>
                </a:r>
                <a:r>
                  <a:rPr lang="en-US" altLang="zh-CN" sz="2000" dirty="0"/>
                  <a:t>embedding</a:t>
                </a:r>
                <a:r>
                  <a:rPr lang="zh-CN" altLang="en-US" sz="2000" dirty="0"/>
                  <a:t>更新</a:t>
                </a:r>
                <a:r>
                  <a:rPr lang="en-US" altLang="zh-CN" sz="2000" dirty="0"/>
                  <a:t>/</a:t>
                </a:r>
                <a:r>
                  <a:rPr lang="zh-CN" altLang="en-US" sz="2000" dirty="0"/>
                  <a:t>学习规则表示为</a:t>
                </a:r>
                <a:r>
                  <a:rPr lang="en-US" altLang="zh-CN" sz="2000" dirty="0"/>
                  <a:t>K</a:t>
                </a:r>
                <a:r>
                  <a:rPr lang="zh-CN" altLang="en-US" sz="2000" dirty="0"/>
                  <a:t>层的邻居聚合器：</a:t>
                </a:r>
                <a:endParaRPr lang="en-US" altLang="zh-CN" sz="2000" dirty="0"/>
              </a:p>
              <a:p>
                <a:pPr marL="0" indent="0">
                  <a:buNone/>
                </a:pPr>
                <a14:m>
                  <m:oMathPara xmlns:m="http://schemas.openxmlformats.org/officeDocument/2006/math">
                    <m:oMathParaPr>
                      <m:jc m:val="centerGroup"/>
                    </m:oMathParaPr>
                    <m:oMath xmlns:m="http://schemas.openxmlformats.org/officeDocument/2006/math">
                      <m:eqArr>
                        <m:eqArrPr>
                          <m:ctrlPr>
                            <a:rPr lang="zh-CN" altLang="zh-CN" sz="2000" i="1" kern="100" spc="75"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20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p</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b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𝐴𝐺𝐺</m:t>
                          </m:r>
                          <m:d>
                            <m:d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𝐩</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20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q</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𝐀</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e>
                              </m:d>
                            </m:e>
                          </m:d>
                        </m:e>
                        <m:e>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20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q</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b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𝐴𝐺𝐺</m:t>
                          </m:r>
                          <m:d>
                            <m:d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𝐪</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20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p</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0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𝐀</m:t>
                                      </m:r>
                                    </m:e>
                                    <m:sub>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ub>
                                    <m:sup>
                                      <m:r>
                                        <a:rPr lang="en-US" altLang="zh-CN" sz="20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e>
                              </m:d>
                            </m:e>
                          </m:d>
                        </m:e>
                      </m:eqArr>
                    </m:oMath>
                  </m:oMathPara>
                </a14:m>
                <a:endParaRPr lang="en-US" altLang="zh-CN" sz="2000" kern="100" spc="75" dirty="0">
                  <a:solidFill>
                    <a:srgbClr val="000000"/>
                  </a:solidFill>
                  <a:effectLst/>
                  <a:latin typeface="等线" panose="02010600030101010101" pitchFamily="2" charset="-122"/>
                  <a:ea typeface="微软雅黑" panose="020B0503020204020204" pitchFamily="34" charset="-122"/>
                  <a:cs typeface="Times New Roman" panose="02020603050405020304" pitchFamily="18" charset="0"/>
                </a:endParaRPr>
              </a:p>
              <a:p>
                <a:pPr marL="0" indent="0">
                  <a:buNone/>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修改的</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GCN</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编码器，</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作者抛弃传统</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GNN</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涉及非线性变换的操作，只保留邻居聚合过程</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14:m>
                  <m:oMath xmlns:m="http://schemas.openxmlformats.org/officeDocument/2006/math">
                    <m:eqArr>
                      <m:eqArrPr>
                        <m:ctrlPr>
                          <a:rPr lang="zh-CN" altLang="zh-CN" sz="1800" i="1" kern="100" spc="75"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𝐩</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b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p</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num>
                          <m:den>
                            <m:nary>
                              <m:naryPr>
                                <m:chr m:val="∑"/>
                                <m:limLoc m:val="undOvr"/>
                                <m:grow m:val="on"/>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e>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 </m:t>
                                </m:r>
                              </m:e>
                            </m:nary>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𝐀</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𝑎𝑗</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den>
                        </m:f>
                        <m:nary>
                          <m:naryPr>
                            <m:chr m:val="∑"/>
                            <m:limLoc m:val="undOvr"/>
                            <m:grow m:val="on"/>
                            <m:supHide m:val="on"/>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sub>
                          <m:sup/>
                          <m:e>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 </m:t>
                            </m:r>
                          </m:e>
                        </m:nary>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𝐀</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𝑎𝑗</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𝐪</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e>
                      <m:e>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𝐪</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b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𝐪</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num>
                          <m:den>
                            <m:nary>
                              <m:naryPr>
                                <m:chr m:val="∑"/>
                                <m:limLoc m:val="undOvr"/>
                                <m:grow m:val="on"/>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e>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 </m:t>
                                </m:r>
                              </m:e>
                            </m:nary>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𝐀</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den>
                        </m:f>
                        <m:nary>
                          <m:naryPr>
                            <m:chr m:val="∑"/>
                            <m:limLoc m:val="undOvr"/>
                            <m:grow m:val="on"/>
                            <m:supHide m:val="on"/>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sub>
                          <m:sup/>
                          <m:e>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 </m:t>
                            </m:r>
                          </m:e>
                        </m:nary>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𝐀</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bSup>
                        <m:sSubSup>
                          <m:sSubSup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𝐩</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𝑏</m:t>
                            </m:r>
                          </m:sub>
                          <m: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bSup>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e>
                    </m:eqAr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buNone/>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矩阵形式表达：</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14:m>
                  <m:oMath xmlns:m="http://schemas.openxmlformats.org/officeDocument/2006/math">
                    <m:d>
                      <m:dPr>
                        <m:begChr m:val="["/>
                        <m:endChr m:val="]"/>
                        <m:ctrlPr>
                          <a:rPr lang="zh-CN" altLang="zh-CN" sz="1800" i="1" spc="75" smtClean="0">
                            <a:solidFill>
                              <a:srgbClr val="000000"/>
                            </a:solidFill>
                            <a:effectLst/>
                            <a:latin typeface="Cambria Math" panose="02040503050406030204" pitchFamily="18" charset="0"/>
                            <a:ea typeface="Cambria Math" panose="02040503050406030204" pitchFamily="18" charset="0"/>
                          </a:rPr>
                        </m:ctrlPr>
                      </m:dPr>
                      <m:e>
                        <m:eqArr>
                          <m:eqArrPr>
                            <m:ctrlPr>
                              <a:rPr lang="zh-CN" altLang="zh-CN" sz="1800" i="1" spc="75">
                                <a:solidFill>
                                  <a:srgbClr val="000000"/>
                                </a:solidFill>
                                <a:effectLst/>
                                <a:latin typeface="Cambria Math" panose="02040503050406030204" pitchFamily="18" charset="0"/>
                                <a:ea typeface="Cambria Math" panose="02040503050406030204" pitchFamily="18" charset="0"/>
                              </a:rPr>
                            </m:ctrlPr>
                          </m:eqArrPr>
                          <m:e>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P</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p>
                          </m:e>
                          <m:e>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Q</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p>
                          </m:e>
                        </m:eqArr>
                      </m:e>
                    </m:d>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d>
                      <m:dPr>
                        <m:ctrlPr>
                          <a:rPr lang="zh-CN" altLang="zh-CN" sz="1800" i="1" spc="75">
                            <a:solidFill>
                              <a:srgbClr val="000000"/>
                            </a:solidFill>
                            <a:effectLst/>
                            <a:latin typeface="Cambria Math" panose="02040503050406030204" pitchFamily="18" charset="0"/>
                            <a:ea typeface="Cambria Math" panose="02040503050406030204" pitchFamily="18" charset="0"/>
                          </a:rPr>
                        </m:ctrlPr>
                      </m:dPr>
                      <m:e>
                        <m:d>
                          <m:dPr>
                            <m:begChr m:val="["/>
                            <m:endChr m:val="]"/>
                            <m:ctrlPr>
                              <a:rPr lang="zh-CN" altLang="zh-CN" sz="1800" i="1" spc="75">
                                <a:solidFill>
                                  <a:srgbClr val="000000"/>
                                </a:solidFill>
                                <a:effectLst/>
                                <a:latin typeface="Cambria Math" panose="02040503050406030204" pitchFamily="18" charset="0"/>
                                <a:ea typeface="Cambria Math" panose="02040503050406030204" pitchFamily="18" charset="0"/>
                              </a:rPr>
                            </m:ctrlPr>
                          </m:dPr>
                          <m:e>
                            <m:eqArr>
                              <m:eqArrPr>
                                <m:ctrlPr>
                                  <a:rPr lang="zh-CN" altLang="zh-CN" sz="1800" i="1" spc="75">
                                    <a:solidFill>
                                      <a:srgbClr val="000000"/>
                                    </a:solidFill>
                                    <a:effectLst/>
                                    <a:latin typeface="Cambria Math" panose="02040503050406030204" pitchFamily="18" charset="0"/>
                                    <a:ea typeface="Cambria Math" panose="02040503050406030204" pitchFamily="18" charset="0"/>
                                  </a:rPr>
                                </m:ctrlPr>
                              </m:eqArrPr>
                              <m:e>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P</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p>
                              </m:e>
                              <m:e>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&amp;</m:t>
                                </m:r>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Q</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p>
                              </m:e>
                            </m:eqArr>
                          </m:e>
                        </m:d>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D</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m:t>
                            </m:r>
                          </m:sup>
                        </m:sSup>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𝐸</m:t>
                            </m:r>
                          </m:sup>
                        </m:s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800" i="1" spc="75">
                                <a:solidFill>
                                  <a:srgbClr val="000000"/>
                                </a:solidFill>
                                <a:effectLst/>
                                <a:latin typeface="Cambria Math" panose="02040503050406030204" pitchFamily="18" charset="0"/>
                                <a:ea typeface="Cambria Math" panose="02040503050406030204" pitchFamily="18" charset="0"/>
                              </a:rPr>
                            </m:ctrlPr>
                          </m:dPr>
                          <m:e>
                            <m:eqArr>
                              <m:eqArrPr>
                                <m:ctrlPr>
                                  <a:rPr lang="zh-CN" altLang="zh-CN" sz="1800" i="1" spc="75">
                                    <a:solidFill>
                                      <a:srgbClr val="000000"/>
                                    </a:solidFill>
                                    <a:effectLst/>
                                    <a:latin typeface="Cambria Math" panose="02040503050406030204" pitchFamily="18" charset="0"/>
                                    <a:ea typeface="Cambria Math" panose="02040503050406030204" pitchFamily="18" charset="0"/>
                                  </a:rPr>
                                </m:ctrlPr>
                              </m:eqArrPr>
                              <m:e>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P</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p>
                              </m:e>
                              <m:e>
                                <m:sSup>
                                  <m:sSupPr>
                                    <m:ctrlPr>
                                      <a:rPr lang="zh-CN" altLang="zh-CN" sz="1800" i="1" spc="75">
                                        <a:solidFill>
                                          <a:srgbClr val="000000"/>
                                        </a:solidFill>
                                        <a:effectLst/>
                                        <a:latin typeface="Cambria Math" panose="02040503050406030204" pitchFamily="18" charset="0"/>
                                        <a:ea typeface="Cambria Math" panose="02040503050406030204" pitchFamily="18" charset="0"/>
                                      </a:rPr>
                                    </m:ctrlPr>
                                  </m:sSupPr>
                                  <m:e>
                                    <m:r>
                                      <m:rPr>
                                        <m:sty m:val="p"/>
                                      </m:rPr>
                                      <a:rPr lang="en-US" altLang="zh-CN" sz="18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Q</m:t>
                                    </m:r>
                                  </m:e>
                                  <m:sup>
                                    <m:r>
                                      <a:rPr lang="en-US" altLang="zh-CN" sz="1800" i="1"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𝑘</m:t>
                                    </m:r>
                                  </m:sup>
                                </m:sSup>
                              </m:e>
                            </m:eqArr>
                          </m:e>
                        </m:d>
                      </m:e>
                    </m:d>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 = P</a:t>
                </a:r>
                <a:r>
                  <a:rPr lang="en-US" altLang="zh-CN" sz="1800" kern="100" baseline="30000" dirty="0">
                    <a:effectLst/>
                    <a:latin typeface="等线" panose="02010600030101010101" pitchFamily="2" charset="-122"/>
                    <a:ea typeface="等线" panose="02010600030101010101" pitchFamily="2" charset="-122"/>
                    <a:cs typeface="Times New Roman" panose="02020603050405020304" pitchFamily="18" charset="0"/>
                  </a:rPr>
                  <a:t>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 =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Q</a:t>
                </a:r>
                <a:r>
                  <a:rPr lang="en-US" altLang="zh-CN" sz="1800" kern="100" baseline="30000" dirty="0" err="1">
                    <a:effectLst/>
                    <a:latin typeface="等线" panose="02010600030101010101" pitchFamily="2" charset="-122"/>
                    <a:ea typeface="等线" panose="02010600030101010101" pitchFamily="2" charset="-122"/>
                    <a:cs typeface="Times New Roman" panose="02020603050405020304" pitchFamily="18" charset="0"/>
                  </a:rPr>
                  <a:t>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en-US" sz="1800" kern="100" spc="75" dirty="0">
                    <a:solidFill>
                      <a:srgbClr val="000000"/>
                    </a:solidFill>
                    <a:ea typeface="Cambria Math" panose="02040503050406030204" pitchFamily="18" charset="0"/>
                    <a:cs typeface="Times New Roman" panose="02020603050405020304" pitchFamily="18" charset="0"/>
                  </a:rPr>
                  <a:t>用户</a:t>
                </a:r>
                <a14:m>
                  <m:oMath xmlns:m="http://schemas.openxmlformats.org/officeDocument/2006/math">
                    <m:r>
                      <a:rPr lang="zh-CN" altLang="en-US" sz="1800" i="1" kern="100" spc="75"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偏好</m:t>
                    </m:r>
                    <m:r>
                      <a:rPr lang="zh-CN" altLang="en-US" sz="1800" i="1" kern="100" spc="75"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指标</m:t>
                    </m:r>
                    <m:r>
                      <a:rPr lang="en-US" altLang="zh-CN" sz="1800" b="0" i="1" kern="100" spc="75"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800" i="1" kern="100" spc="75"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𝐫</m:t>
                            </m:r>
                          </m:e>
                        </m:acc>
                      </m:e>
                      <m:sub>
                        <m:r>
                          <m:rPr>
                            <m:sty m:val="p"/>
                          </m:rPr>
                          <a:rPr lang="en-US" altLang="zh-CN" sz="1800"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ai</m:t>
                        </m:r>
                      </m:sub>
                    </m:s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𝐮</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𝐯</m:t>
                            </m:r>
                          </m:e>
                          <m: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kern="100" spc="75">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&gt;</m:t>
                        </m:r>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2400" dirty="0"/>
              </a:p>
            </p:txBody>
          </p:sp>
        </mc:Choice>
        <mc:Fallback xmlns="">
          <p:sp>
            <p:nvSpPr>
              <p:cNvPr id="3" name="文本占位符 2">
                <a:extLst>
                  <a:ext uri="{FF2B5EF4-FFF2-40B4-BE49-F238E27FC236}">
                    <a16:creationId xmlns:a16="http://schemas.microsoft.com/office/drawing/2014/main" id="{DD8FC0E0-A1A6-8E13-179C-8A745E7B157A}"/>
                  </a:ext>
                </a:extLst>
              </p:cNvPr>
              <p:cNvSpPr>
                <a:spLocks noGrp="1" noRot="1" noChangeAspect="1" noMove="1" noResize="1" noEditPoints="1" noAdjustHandles="1" noChangeArrowheads="1" noChangeShapeType="1" noTextEdit="1"/>
              </p:cNvSpPr>
              <p:nvPr>
                <p:ph type="body" sz="quarter" idx="11"/>
              </p:nvPr>
            </p:nvSpPr>
            <p:spPr>
              <a:blipFill>
                <a:blip r:embed="rId3"/>
                <a:stretch>
                  <a:fillRect l="-589" t="-811" b="-1239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22644499-2C97-5694-FDBA-FC6C14D00178}"/>
              </a:ext>
            </a:extLst>
          </p:cNvPr>
          <p:cNvPicPr>
            <a:picLocks noChangeAspect="1"/>
          </p:cNvPicPr>
          <p:nvPr/>
        </p:nvPicPr>
        <p:blipFill>
          <a:blip r:embed="rId4"/>
          <a:stretch>
            <a:fillRect/>
          </a:stretch>
        </p:blipFill>
        <p:spPr>
          <a:xfrm>
            <a:off x="6691423" y="3550600"/>
            <a:ext cx="4208721" cy="2547046"/>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FFBA57B-C706-C99C-2066-3FC6C722224B}"/>
                  </a:ext>
                </a:extLst>
              </p:cNvPr>
              <p:cNvSpPr txBox="1"/>
              <p:nvPr/>
            </p:nvSpPr>
            <p:spPr>
              <a:xfrm>
                <a:off x="6014244" y="1224906"/>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sepChr m:val=","/>
                          <m:ctrlPr>
                            <a:rPr lang="zh-CN" altLang="en-US" b="1" i="1" smtClean="0">
                              <a:latin typeface="Cambria Math" panose="02040503050406030204" pitchFamily="18" charset="0"/>
                            </a:rPr>
                          </m:ctrlPr>
                        </m:dPr>
                        <m:e>
                          <m:r>
                            <a:rPr lang="zh-CN" altLang="en-US" b="1">
                              <a:latin typeface="Cambria Math" panose="02040503050406030204" pitchFamily="18" charset="0"/>
                            </a:rPr>
                            <m:t>𝐏</m:t>
                          </m:r>
                        </m:e>
                        <m:e>
                          <m:r>
                            <a:rPr lang="zh-CN" altLang="en-US" b="1" i="0">
                              <a:latin typeface="Cambria Math" panose="02040503050406030204" pitchFamily="18" charset="0"/>
                            </a:rPr>
                            <m:t>𝐐</m:t>
                          </m:r>
                        </m:e>
                        <m:e>
                          <m:r>
                            <a:rPr lang="zh-CN" altLang="en-US" b="1" i="0">
                              <a:latin typeface="Cambria Math" panose="02040503050406030204" pitchFamily="18" charset="0"/>
                            </a:rPr>
                            <m:t>𝐔</m:t>
                          </m:r>
                        </m:e>
                        <m:e>
                          <m:r>
                            <a:rPr lang="zh-CN" altLang="en-US" b="1" i="0">
                              <a:latin typeface="Cambria Math" panose="02040503050406030204" pitchFamily="18" charset="0"/>
                            </a:rPr>
                            <m:t>𝐕</m:t>
                          </m:r>
                        </m:e>
                      </m:d>
                      <m:r>
                        <a:rPr lang="zh-CN" altLang="en-US" b="0" i="0">
                          <a:latin typeface="Cambria Math" panose="02040503050406030204" pitchFamily="18" charset="0"/>
                        </a:rPr>
                        <m:t>=</m:t>
                      </m:r>
                      <m:r>
                        <a:rPr lang="zh-CN" altLang="en-US" b="0" i="1">
                          <a:latin typeface="Cambria Math" panose="02040503050406030204" pitchFamily="18" charset="0"/>
                        </a:rPr>
                        <m:t>𝐺𝐶𝐹</m:t>
                      </m:r>
                      <m:d>
                        <m:dPr>
                          <m:ctrlPr>
                            <a:rPr lang="zh-CN" altLang="en-US" b="0" i="1">
                              <a:solidFill>
                                <a:srgbClr val="836967"/>
                              </a:solidFill>
                              <a:latin typeface="Cambria Math" panose="02040503050406030204" pitchFamily="18" charset="0"/>
                            </a:rPr>
                          </m:ctrlPr>
                        </m:dPr>
                        <m:e>
                          <m:sSup>
                            <m:sSupPr>
                              <m:ctrlPr>
                                <a:rPr lang="zh-CN" altLang="en-US" b="0" i="1">
                                  <a:solidFill>
                                    <a:srgbClr val="836967"/>
                                  </a:solidFill>
                                  <a:latin typeface="Cambria Math" panose="02040503050406030204" pitchFamily="18" charset="0"/>
                                </a:rPr>
                              </m:ctrlPr>
                            </m:sSupPr>
                            <m:e>
                              <m:r>
                                <a:rPr lang="zh-CN" altLang="en-US" b="1" i="0">
                                  <a:latin typeface="Cambria Math" panose="02040503050406030204" pitchFamily="18" charset="0"/>
                                </a:rPr>
                                <m:t>𝐀</m:t>
                              </m:r>
                            </m:e>
                            <m:sup>
                              <m:r>
                                <a:rPr lang="zh-CN" altLang="en-US" b="0" i="1">
                                  <a:latin typeface="Cambria Math" panose="02040503050406030204" pitchFamily="18" charset="0"/>
                                </a:rPr>
                                <m:t>𝐸</m:t>
                              </m:r>
                            </m:sup>
                          </m:sSup>
                        </m:e>
                      </m:d>
                    </m:oMath>
                  </m:oMathPara>
                </a14:m>
                <a:endParaRPr lang="zh-CN" altLang="en-US" dirty="0"/>
              </a:p>
            </p:txBody>
          </p:sp>
        </mc:Choice>
        <mc:Fallback xmlns="">
          <p:sp>
            <p:nvSpPr>
              <p:cNvPr id="13" name="文本框 12">
                <a:extLst>
                  <a:ext uri="{FF2B5EF4-FFF2-40B4-BE49-F238E27FC236}">
                    <a16:creationId xmlns:a16="http://schemas.microsoft.com/office/drawing/2014/main" id="{DFFBA57B-C706-C99C-2066-3FC6C722224B}"/>
                  </a:ext>
                </a:extLst>
              </p:cNvPr>
              <p:cNvSpPr txBox="1">
                <a:spLocks noRot="1" noChangeAspect="1" noMove="1" noResize="1" noEditPoints="1" noAdjustHandles="1" noChangeArrowheads="1" noChangeShapeType="1" noTextEdit="1"/>
              </p:cNvSpPr>
              <p:nvPr/>
            </p:nvSpPr>
            <p:spPr>
              <a:xfrm>
                <a:off x="6014244" y="1224906"/>
                <a:ext cx="6096000" cy="369332"/>
              </a:xfrm>
              <a:prstGeom prst="rect">
                <a:avLst/>
              </a:prstGeom>
              <a:blipFill>
                <a:blip r:embed="rId5"/>
                <a:stretch>
                  <a:fillRect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23579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白信息图工作汇报PPT模板"/>
  <p:tag name="KSO_WPP_MARK_KEY" val="70d39606-1fe6-46b5-b58c-e9cfe80b73c7"/>
  <p:tag name="COMMONDATA" val="eyJoZGlkIjoiNzY3NTNhOTBiM2RkNTBiZTEyNWYzODQyMGNhMzY0ZGUifQ=="/>
</p:tagLst>
</file>

<file path=ppt/theme/theme1.xml><?xml version="1.0" encoding="utf-8"?>
<a:theme xmlns:a="http://schemas.openxmlformats.org/drawingml/2006/main" name="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1519</Words>
  <Application>Microsoft Office PowerPoint</Application>
  <PresentationFormat>宽屏</PresentationFormat>
  <Paragraphs>122</Paragraphs>
  <Slides>18</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等线</vt:lpstr>
      <vt:lpstr>思源黑体 CN Normal</vt:lpstr>
      <vt:lpstr>宋体</vt:lpstr>
      <vt:lpstr>微软雅黑</vt:lpstr>
      <vt:lpstr>Arial</vt:lpstr>
      <vt:lpstr>Calibri</vt:lpstr>
      <vt:lpstr>Cambria Math</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红白信息图工作汇报PPT模板</dc:title>
  <dc:creator>Binangkit</dc:creator>
  <cp:lastModifiedBy>岳 绪同</cp:lastModifiedBy>
  <cp:revision>2184</cp:revision>
  <dcterms:created xsi:type="dcterms:W3CDTF">2016-06-09T04:22:00Z</dcterms:created>
  <dcterms:modified xsi:type="dcterms:W3CDTF">2023-03-29T11:22:21Z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9ACF780E64394D089EF694E350271600</vt:lpwstr>
  </property>
  <property fmtid="{D5CDD505-2E9C-101B-9397-08002B2CF9AE}" pid="3" name="KSOProductBuildVer">
    <vt:lpwstr>2052-11.1.0.12980</vt:lpwstr>
  </property>
</Properties>
</file>