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notesSlides/notesSlide4.xml" ContentType="application/vnd.openxmlformats-officedocument.presentationml.notesSlide+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notesSlides/notesSlide6.xml" ContentType="application/vnd.openxmlformats-officedocument.presentationml.notesSlide+xml"/>
  <Override PartName="/ppt/tags/tag18.xml" ContentType="application/vnd.openxmlformats-officedocument.presentationml.tags+xml"/>
  <Override PartName="/ppt/notesSlides/notesSlide7.xml" ContentType="application/vnd.openxmlformats-officedocument.presentationml.notesSlide+xml"/>
  <Override PartName="/ppt/tags/tag19.xml" ContentType="application/vnd.openxmlformats-officedocument.presentationml.tags+xml"/>
  <Override PartName="/ppt/notesSlides/notesSlide8.xml" ContentType="application/vnd.openxmlformats-officedocument.presentationml.notesSlide+xml"/>
  <Override PartName="/ppt/tags/tag20.xml" ContentType="application/vnd.openxmlformats-officedocument.presentationml.tags+xml"/>
  <Override PartName="/ppt/notesSlides/notesSlide9.xml" ContentType="application/vnd.openxmlformats-officedocument.presentationml.notesSlide+xml"/>
  <Override PartName="/ppt/tags/tag21.xml" ContentType="application/vnd.openxmlformats-officedocument.presentationml.tags+xml"/>
  <Override PartName="/ppt/notesSlides/notesSlide10.xml" ContentType="application/vnd.openxmlformats-officedocument.presentationml.notesSlide+xml"/>
  <Override PartName="/ppt/tags/tag22.xml" ContentType="application/vnd.openxmlformats-officedocument.presentationml.tags+xml"/>
  <Override PartName="/ppt/notesSlides/notesSlide11.xml" ContentType="application/vnd.openxmlformats-officedocument.presentationml.notesSlide+xml"/>
  <Override PartName="/ppt/tags/tag23.xml" ContentType="application/vnd.openxmlformats-officedocument.presentationml.tags+xml"/>
  <Override PartName="/ppt/notesSlides/notesSlide12.xml" ContentType="application/vnd.openxmlformats-officedocument.presentationml.notesSlide+xml"/>
  <Override PartName="/ppt/tags/tag24.xml" ContentType="application/vnd.openxmlformats-officedocument.presentationml.tags+xml"/>
  <Override PartName="/ppt/notesSlides/notesSlide13.xml" ContentType="application/vnd.openxmlformats-officedocument.presentationml.notesSlide+xml"/>
  <Override PartName="/ppt/tags/tag25.xml" ContentType="application/vnd.openxmlformats-officedocument.presentationml.tags+xml"/>
  <Override PartName="/ppt/notesSlides/notesSlide14.xml" ContentType="application/vnd.openxmlformats-officedocument.presentationml.notesSlide+xml"/>
  <Override PartName="/ppt/tags/tag26.xml" ContentType="application/vnd.openxmlformats-officedocument.presentationml.tags+xml"/>
  <Override PartName="/ppt/notesSlides/notesSlide15.xml" ContentType="application/vnd.openxmlformats-officedocument.presentationml.notesSlide+xml"/>
  <Override PartName="/ppt/tags/tag27.xml" ContentType="application/vnd.openxmlformats-officedocument.presentationml.tags+xml"/>
  <Override PartName="/ppt/notesSlides/notesSlide16.xml" ContentType="application/vnd.openxmlformats-officedocument.presentationml.notesSlide+xml"/>
  <Override PartName="/ppt/tags/tag28.xml" ContentType="application/vnd.openxmlformats-officedocument.presentationml.tags+xml"/>
  <Override PartName="/ppt/notesSlides/notesSlide17.xml" ContentType="application/vnd.openxmlformats-officedocument.presentationml.notesSlide+xml"/>
  <Override PartName="/ppt/tags/tag29.xml" ContentType="application/vnd.openxmlformats-officedocument.presentationml.tags+xml"/>
  <Override PartName="/ppt/notesSlides/notesSlide18.xml" ContentType="application/vnd.openxmlformats-officedocument.presentationml.notesSlide+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409" r:id="rId2"/>
    <p:sldId id="450" r:id="rId3"/>
    <p:sldId id="410" r:id="rId4"/>
    <p:sldId id="436" r:id="rId5"/>
    <p:sldId id="484" r:id="rId6"/>
    <p:sldId id="491" r:id="rId7"/>
    <p:sldId id="485" r:id="rId8"/>
    <p:sldId id="486" r:id="rId9"/>
    <p:sldId id="487" r:id="rId10"/>
    <p:sldId id="488" r:id="rId11"/>
    <p:sldId id="489" r:id="rId12"/>
    <p:sldId id="490" r:id="rId13"/>
    <p:sldId id="492" r:id="rId14"/>
    <p:sldId id="493" r:id="rId15"/>
    <p:sldId id="494" r:id="rId16"/>
    <p:sldId id="495" r:id="rId17"/>
    <p:sldId id="496" r:id="rId18"/>
    <p:sldId id="497" r:id="rId19"/>
    <p:sldId id="499" r:id="rId20"/>
    <p:sldId id="500" r:id="rId21"/>
    <p:sldId id="501" r:id="rId22"/>
    <p:sldId id="502" r:id="rId23"/>
    <p:sldId id="503" r:id="rId24"/>
    <p:sldId id="504" r:id="rId25"/>
    <p:sldId id="505" r:id="rId26"/>
    <p:sldId id="506" r:id="rId27"/>
    <p:sldId id="507" r:id="rId28"/>
    <p:sldId id="508" r:id="rId29"/>
    <p:sldId id="509" r:id="rId30"/>
    <p:sldId id="468"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p15:clr>
            <a:srgbClr val="A4A3A4"/>
          </p15:clr>
        </p15:guide>
        <p15:guide id="2" pos="386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何 宇馨" initials="何" lastIdx="1" clrIdx="0">
    <p:extLst>
      <p:ext uri="{19B8F6BF-5375-455C-9EA6-DF929625EA0E}">
        <p15:presenceInfo xmlns:p15="http://schemas.microsoft.com/office/powerpoint/2012/main" userId="c2110987ee61be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EAE"/>
    <a:srgbClr val="FFFFFF"/>
    <a:srgbClr val="FA90A7"/>
    <a:srgbClr val="DC8680"/>
    <a:srgbClr val="5272A7"/>
    <a:srgbClr val="FCCFDD"/>
    <a:srgbClr val="FAE0E6"/>
    <a:srgbClr val="DCDCDC"/>
    <a:srgbClr val="F0F0F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778" autoAdjust="0"/>
    <p:restoredTop sz="90131" autoAdjust="0"/>
  </p:normalViewPr>
  <p:slideViewPr>
    <p:cSldViewPr snapToGrid="0">
      <p:cViewPr>
        <p:scale>
          <a:sx n="75" d="100"/>
          <a:sy n="75" d="100"/>
        </p:scale>
        <p:origin x="27" y="159"/>
      </p:cViewPr>
      <p:guideLst>
        <p:guide orient="horz" pos="2205"/>
        <p:guide pos="386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226"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思源宋体" panose="02020400000000000000" charset="-122"/>
              </a:rPr>
              <a:t>2023/5/17</a:t>
            </a:fld>
            <a:endParaRPr lang="zh-CN" altLang="en-US">
              <a:cs typeface="思源宋体" panose="020204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思源宋体" panose="02020400000000000000" charset="-122"/>
              <a:ea typeface="思源宋体" panose="02020400000000000000" charset="-122"/>
              <a:cs typeface="思源宋体" panose="020204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思源宋体" panose="02020400000000000000" charset="-122"/>
              </a:rPr>
              <a:t>‹#›</a:t>
            </a:fld>
            <a:endParaRPr lang="zh-CN" altLang="en-US">
              <a:cs typeface="思源宋体" panose="020204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思源宋体" panose="02020400000000000000" charset="-122"/>
                <a:ea typeface="思源宋体" panose="02020400000000000000" charset="-122"/>
                <a:cs typeface="思源宋体" panose="02020400000000000000" charset="-122"/>
              </a:defRPr>
            </a:lvl1pPr>
          </a:lstStyle>
          <a:p>
            <a:fld id="{D2A48B96-639E-45A3-A0BA-2464DFDB1FAA}" type="datetimeFigureOut">
              <a:rPr lang="zh-CN" altLang="en-US" smtClean="0"/>
              <a:t>2023/5/17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思源宋体" panose="02020400000000000000" charset="-122"/>
                <a:ea typeface="思源宋体" panose="02020400000000000000" charset="-122"/>
                <a:cs typeface="思源宋体" panose="020204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思源宋体" panose="02020400000000000000" charset="-122"/>
                <a:ea typeface="思源宋体" panose="02020400000000000000" charset="-122"/>
                <a:cs typeface="思源宋体" panose="020204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1pPr>
    <a:lvl2pPr marL="4572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2pPr>
    <a:lvl3pPr marL="9144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3pPr>
    <a:lvl4pPr marL="13716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4pPr>
    <a:lvl5pPr marL="1828800" algn="l" defTabSz="914400" rtl="0" eaLnBrk="1" latinLnBrk="0" hangingPunct="1">
      <a:defRPr sz="1200" kern="1200">
        <a:solidFill>
          <a:schemeClr val="tx1"/>
        </a:solidFill>
        <a:latin typeface="思源宋体" panose="02020400000000000000" charset="-122"/>
        <a:ea typeface="思源宋体" panose="02020400000000000000" charset="-122"/>
        <a:cs typeface="思源宋体" panose="020204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782765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62349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517990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657115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23</a:t>
            </a:fld>
            <a:endParaRPr lang="zh-CN" altLang="en-US"/>
          </a:p>
        </p:txBody>
      </p:sp>
    </p:spTree>
    <p:extLst>
      <p:ext uri="{BB962C8B-B14F-4D97-AF65-F5344CB8AC3E}">
        <p14:creationId xmlns:p14="http://schemas.microsoft.com/office/powerpoint/2010/main" val="3541906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24</a:t>
            </a:fld>
            <a:endParaRPr lang="zh-CN" altLang="en-US"/>
          </a:p>
        </p:txBody>
      </p:sp>
    </p:spTree>
    <p:extLst>
      <p:ext uri="{BB962C8B-B14F-4D97-AF65-F5344CB8AC3E}">
        <p14:creationId xmlns:p14="http://schemas.microsoft.com/office/powerpoint/2010/main" val="4944927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25</a:t>
            </a:fld>
            <a:endParaRPr lang="zh-CN" altLang="en-US"/>
          </a:p>
        </p:txBody>
      </p:sp>
    </p:spTree>
    <p:extLst>
      <p:ext uri="{BB962C8B-B14F-4D97-AF65-F5344CB8AC3E}">
        <p14:creationId xmlns:p14="http://schemas.microsoft.com/office/powerpoint/2010/main" val="3318352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512802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16427367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28</a:t>
            </a:fld>
            <a:endParaRPr lang="zh-CN" altLang="en-US"/>
          </a:p>
        </p:txBody>
      </p:sp>
    </p:spTree>
    <p:extLst>
      <p:ext uri="{BB962C8B-B14F-4D97-AF65-F5344CB8AC3E}">
        <p14:creationId xmlns:p14="http://schemas.microsoft.com/office/powerpoint/2010/main" val="3501544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29</a:t>
            </a:fld>
            <a:endParaRPr lang="zh-CN" altLang="en-US"/>
          </a:p>
        </p:txBody>
      </p:sp>
    </p:spTree>
    <p:extLst>
      <p:ext uri="{BB962C8B-B14F-4D97-AF65-F5344CB8AC3E}">
        <p14:creationId xmlns:p14="http://schemas.microsoft.com/office/powerpoint/2010/main" val="3673385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抑郁是情绪的</a:t>
            </a:r>
            <a:r>
              <a:rPr lang="en-US" altLang="zh-CN" dirty="0"/>
              <a:t>Russel ‘ s</a:t>
            </a:r>
            <a:r>
              <a:rPr lang="zh-CN" altLang="en-US" dirty="0"/>
              <a:t>环形模型中的一种情绪状态</a:t>
            </a:r>
            <a:r>
              <a:rPr lang="en-US" altLang="zh-CN" dirty="0"/>
              <a:t>[ 3 ]</a:t>
            </a:r>
            <a:r>
              <a:rPr lang="zh-CN" altLang="en-US" dirty="0"/>
              <a:t>，对应消极的瓦朗斯和低唤醒。它涉及情绪的死亡化，主要是悲伤、恐惧、愤怒、羞耻等。当这些情绪反过来作用于自己时，有时它们可能会变得超出任何限度的痛苦。根据这一假设，将用户的</a:t>
            </a:r>
            <a:r>
              <a:rPr lang="en-US" altLang="zh-CN" dirty="0"/>
              <a:t>Twitter</a:t>
            </a:r>
            <a:r>
              <a:rPr lang="zh-CN" altLang="en-US" dirty="0"/>
              <a:t>时间轴文本投影到</a:t>
            </a:r>
            <a:r>
              <a:rPr lang="en-US" altLang="zh-CN" dirty="0"/>
              <a:t>Valance-Arousal</a:t>
            </a:r>
            <a:r>
              <a:rPr lang="zh-CN" altLang="en-US" dirty="0"/>
              <a:t>效价唤醒度空间，并基于抑郁强度分析对数据进行重新标注，将有助于更好地理解抑郁水平。图</a:t>
            </a:r>
            <a:r>
              <a:rPr lang="en-US" altLang="zh-CN" dirty="0"/>
              <a:t>2</a:t>
            </a:r>
            <a:r>
              <a:rPr lang="zh-CN" altLang="en-US" dirty="0"/>
              <a:t>为</a:t>
            </a:r>
            <a:r>
              <a:rPr lang="en-US" altLang="zh-CN" dirty="0"/>
              <a:t>"</a:t>
            </a:r>
            <a:r>
              <a:rPr lang="zh-CN" altLang="en-US" dirty="0"/>
              <a:t>沮丧</a:t>
            </a:r>
            <a:r>
              <a:rPr lang="en-US" altLang="zh-CN" dirty="0"/>
              <a:t>"</a:t>
            </a:r>
            <a:r>
              <a:rPr lang="zh-CN" altLang="en-US" dirty="0"/>
              <a:t>一词在该平面的位置。</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9286545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35906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93790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23033590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37153872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4038365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631747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87386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srcRect l="24453" t="30313" r="1250" b="13808"/>
          <a:stretch>
            <a:fillRect/>
          </a:stretch>
        </p:blipFill>
        <p:spPr>
          <a:xfrm>
            <a:off x="28575" y="0"/>
            <a:ext cx="12190730" cy="6857365"/>
          </a:xfrm>
          <a:prstGeom prst="rect">
            <a:avLst/>
          </a:prstGeom>
        </p:spPr>
      </p:pic>
      <p:pic>
        <p:nvPicPr>
          <p:cNvPr id="4" name="图片 3" descr="10dd2"/>
          <p:cNvPicPr>
            <a:picLocks noChangeAspect="1"/>
          </p:cNvPicPr>
          <p:nvPr userDrawn="1"/>
        </p:nvPicPr>
        <p:blipFill>
          <a:blip r:embed="rId3"/>
          <a:srcRect r="60461" b="75208"/>
          <a:stretch>
            <a:fillRect/>
          </a:stretch>
        </p:blipFill>
        <p:spPr>
          <a:xfrm rot="16200000" flipH="1">
            <a:off x="-99060" y="-182245"/>
            <a:ext cx="1226185" cy="1028065"/>
          </a:xfrm>
          <a:prstGeom prst="rect">
            <a:avLst/>
          </a:prstGeom>
        </p:spPr>
      </p:pic>
      <p:pic>
        <p:nvPicPr>
          <p:cNvPr id="13" name="图片 12" descr="10dd2"/>
          <p:cNvPicPr>
            <a:picLocks noChangeAspect="1"/>
          </p:cNvPicPr>
          <p:nvPr userDrawn="1"/>
        </p:nvPicPr>
        <p:blipFill>
          <a:blip r:embed="rId3"/>
          <a:srcRect l="8282" t="66861" r="81320" b="4065"/>
          <a:stretch>
            <a:fillRect/>
          </a:stretch>
        </p:blipFill>
        <p:spPr>
          <a:xfrm rot="5400000">
            <a:off x="10410825" y="5253355"/>
            <a:ext cx="533400" cy="19939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A56D7-BE4C-5A6C-D765-47143897E4F1}"/>
              </a:ext>
            </a:extLst>
          </p:cNvPr>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994078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6.tmp"/></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tm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image" Target="../media/image10.tmp"/></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21.xml"/><Relationship Id="rId4" Type="http://schemas.openxmlformats.org/officeDocument/2006/relationships/image" Target="../media/image11.tmp"/></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image" Target="../media/image12.tmp"/></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24.xml"/><Relationship Id="rId4" Type="http://schemas.openxmlformats.org/officeDocument/2006/relationships/image" Target="../media/image13.tmp"/></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25.xml"/><Relationship Id="rId4" Type="http://schemas.openxmlformats.org/officeDocument/2006/relationships/image" Target="../media/image14.tmp"/></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26.xml"/><Relationship Id="rId4" Type="http://schemas.openxmlformats.org/officeDocument/2006/relationships/image" Target="../media/image15.tmp"/></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7.xml"/><Relationship Id="rId4" Type="http://schemas.openxmlformats.org/officeDocument/2006/relationships/image" Target="../media/image16.tmp"/></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28.xml"/><Relationship Id="rId4" Type="http://schemas.openxmlformats.org/officeDocument/2006/relationships/image" Target="../media/image17.tmp"/></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3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192000" cy="7844790"/>
            <a:chOff x="0" y="-1485"/>
            <a:chExt cx="19200" cy="12354"/>
          </a:xfrm>
        </p:grpSpPr>
        <p:pic>
          <p:nvPicPr>
            <p:cNvPr id="3" name="图形"/>
            <p:cNvPicPr>
              <a:picLocks noChangeAspect="1"/>
            </p:cNvPicPr>
            <p:nvPr/>
          </p:nvPicPr>
          <p:blipFill>
            <a:blip r:embed="rId3"/>
            <a:srcRect t="12395" b="12395"/>
            <a:stretch>
              <a:fillRect/>
            </a:stretch>
          </p:blipFill>
          <p:spPr>
            <a:xfrm>
              <a:off x="0" y="0"/>
              <a:ext cx="19200"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2393" y="3373"/>
              <a:ext cx="14423" cy="206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50000"/>
                </a:lnSpc>
                <a:spcBef>
                  <a:spcPts val="0"/>
                </a:spcBef>
                <a:spcAft>
                  <a:spcPts val="0"/>
                </a:spcAft>
                <a:buClrTx/>
                <a:buSzTx/>
                <a:buFontTx/>
                <a:buNone/>
                <a:defRPr/>
              </a:pPr>
              <a:r>
                <a:rPr lang="en-US" altLang="zh-CN" sz="2800" b="1" noProof="0" dirty="0">
                  <a:ln>
                    <a:noFill/>
                  </a:ln>
                  <a:solidFill>
                    <a:schemeClr val="tx1"/>
                  </a:solidFill>
                  <a:effectLst/>
                  <a:uLnTx/>
                  <a:uFillTx/>
                  <a:latin typeface="微软雅黑" panose="020B0503020204020204" pitchFamily="34" charset="-122"/>
                  <a:ea typeface="微软雅黑" panose="020B0503020204020204" pitchFamily="34" charset="-122"/>
                  <a:cs typeface="思源黑体 CN Bold" panose="020B0800000000000000" charset="-122"/>
                  <a:sym typeface="思源黑体 CN Medium" panose="020B0600000000000000" charset="-122"/>
                </a:rPr>
                <a:t>Depression Intensity Estimation via Social Media: A Deep Learning Approach</a:t>
              </a:r>
              <a:endParaRPr lang="en-US" altLang="zh-CN" sz="2800" b="1" dirty="0">
                <a:latin typeface="微软雅黑" panose="020B0503020204020204" pitchFamily="34" charset="-122"/>
                <a:ea typeface="微软雅黑" panose="020B0503020204020204" pitchFamily="34" charset="-122"/>
                <a:cs typeface="思源黑体 CN Bold" panose="020B0800000000000000" charset="-122"/>
                <a:sym typeface="思源黑体 CN Medium" panose="020B0600000000000000" charset="-122"/>
              </a:endParaRPr>
            </a:p>
          </p:txBody>
        </p:sp>
        <p:sp>
          <p:nvSpPr>
            <p:cNvPr id="6" name="图形"/>
            <p:cNvSpPr txBox="1"/>
            <p:nvPr/>
          </p:nvSpPr>
          <p:spPr>
            <a:xfrm>
              <a:off x="2982" y="5900"/>
              <a:ext cx="12731" cy="824"/>
            </a:xfrm>
            <a:prstGeom prst="rect">
              <a:avLst/>
            </a:prstGeom>
            <a:no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800" dirty="0">
                  <a:latin typeface="微软雅黑" panose="020B0503020204020204" pitchFamily="34" charset="-122"/>
                  <a:ea typeface="微软雅黑" panose="020B0503020204020204" pitchFamily="34" charset="-122"/>
                </a:rPr>
                <a:t>基于社交媒体的抑郁程度估算：一种深度学习方法</a:t>
              </a:r>
            </a:p>
          </p:txBody>
        </p:sp>
        <p:pic>
          <p:nvPicPr>
            <p:cNvPr id="7" name="图形" descr="10dd2"/>
            <p:cNvPicPr>
              <a:picLocks noChangeAspect="1"/>
            </p:cNvPicPr>
            <p:nvPr/>
          </p:nvPicPr>
          <p:blipFill>
            <a:blip r:embed="rId5"/>
            <a:srcRect l="8282" t="66861" r="81320" b="4065"/>
            <a:stretch>
              <a:fillRect/>
            </a:stretch>
          </p:blipFill>
          <p:spPr>
            <a:xfrm rot="5400000">
              <a:off x="3039" y="6477"/>
              <a:ext cx="782" cy="3140"/>
            </a:xfrm>
            <a:prstGeom prst="rect">
              <a:avLst/>
            </a:prstGeom>
          </p:spPr>
        </p:pic>
        <p:grpSp>
          <p:nvGrpSpPr>
            <p:cNvPr id="32" name="图形"/>
            <p:cNvGrpSpPr/>
            <p:nvPr/>
          </p:nvGrpSpPr>
          <p:grpSpPr>
            <a:xfrm>
              <a:off x="1860" y="8492"/>
              <a:ext cx="16031" cy="185"/>
              <a:chOff x="786013" y="3855465"/>
              <a:chExt cx="9052505" cy="78113"/>
            </a:xfrm>
          </p:grpSpPr>
          <p:cxnSp>
            <p:nvCxnSpPr>
              <p:cNvPr id="18" name="图形"/>
              <p:cNvCxnSpPr>
                <a:cxnSpLocks/>
              </p:cNvCxnSpPr>
              <p:nvPr/>
            </p:nvCxnSpPr>
            <p:spPr>
              <a:xfrm>
                <a:off x="786013" y="3933578"/>
                <a:ext cx="9052505"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786013" y="3855465"/>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897" y="2027"/>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LITERATURE REVIEW</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554064" y="1622154"/>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1075518" y="1543474"/>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事件触发心理健康分析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1075518" y="2160760"/>
            <a:ext cx="10521125" cy="1896545"/>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从社交媒体数据中进行个人事件检测也成为了一个有趣的研究方向。</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Cardie</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[ 36 ]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基于用户的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个人档案，组装用户的生活事件。此外，他们还提出了一个无监督的框架来创建个人事件列表。</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在另一项工作中，</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[ 37 ]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训练了一个以人工定义的文本特征作为输入的监督分类器。</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Lin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致力于识别引发应激的主体或事件。</a:t>
            </a:r>
          </a:p>
        </p:txBody>
      </p:sp>
    </p:spTree>
    <p:custDataLst>
      <p:tags r:id="rId1"/>
    </p:custDataLst>
    <p:extLst>
      <p:ext uri="{BB962C8B-B14F-4D97-AF65-F5344CB8AC3E}">
        <p14:creationId xmlns:p14="http://schemas.microsoft.com/office/powerpoint/2010/main" val="83681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LITERATURE REVIEW</a:t>
            </a:r>
          </a:p>
        </p:txBody>
      </p:sp>
      <p:grpSp>
        <p:nvGrpSpPr>
          <p:cNvPr id="2" name="组合 1">
            <a:extLst>
              <a:ext uri="{FF2B5EF4-FFF2-40B4-BE49-F238E27FC236}">
                <a16:creationId xmlns:a16="http://schemas.microsoft.com/office/drawing/2014/main" id="{3CEA14AE-73A0-7078-FBDF-C8E7CBAB4412}"/>
              </a:ext>
            </a:extLst>
          </p:cNvPr>
          <p:cNvGrpSpPr/>
          <p:nvPr/>
        </p:nvGrpSpPr>
        <p:grpSpPr>
          <a:xfrm>
            <a:off x="547759" y="1071798"/>
            <a:ext cx="399415" cy="399415"/>
            <a:chOff x="1110615" y="2105660"/>
            <a:chExt cx="399415" cy="399415"/>
          </a:xfrm>
        </p:grpSpPr>
        <p:sp>
          <p:nvSpPr>
            <p:cNvPr id="4" name="图形">
              <a:extLst>
                <a:ext uri="{FF2B5EF4-FFF2-40B4-BE49-F238E27FC236}">
                  <a16:creationId xmlns:a16="http://schemas.microsoft.com/office/drawing/2014/main" id="{2E753FBA-16B5-C494-7C28-0EFB10D3F5D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8B141159-CC15-4F52-A45B-F521DDCE9A59}"/>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E0C9D842-C572-9024-9863-B41D549C1417}"/>
              </a:ext>
            </a:extLst>
          </p:cNvPr>
          <p:cNvSpPr txBox="1"/>
          <p:nvPr/>
        </p:nvSpPr>
        <p:spPr>
          <a:xfrm>
            <a:off x="1069213" y="99311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来自社会文本的情感</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B0EA1CF-6F40-BA99-B393-B20C671E0F6D}"/>
              </a:ext>
            </a:extLst>
          </p:cNvPr>
          <p:cNvSpPr txBox="1"/>
          <p:nvPr/>
        </p:nvSpPr>
        <p:spPr>
          <a:xfrm>
            <a:off x="947173" y="1471213"/>
            <a:ext cx="10521125" cy="3573927"/>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社交媒体趋势为从用户的文本数据中判断用户情感提供了很好的机会。</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rPr>
              <a:t>为了解释给定文本后的句法和语义含义，将数据转换为向量格式并进行挖掘</a:t>
            </a:r>
            <a:r>
              <a:rPr lang="zh-CN" altLang="en-US" sz="1600" dirty="0"/>
              <a:t>。</a:t>
            </a:r>
          </a:p>
          <a:p>
            <a:pPr marL="285750" indent="-285750">
              <a:lnSpc>
                <a:spcPct val="130000"/>
              </a:lnSpc>
              <a:spcAft>
                <a:spcPts val="600"/>
              </a:spcAft>
              <a:buFont typeface="Arial" panose="020B0604020202020204" pitchFamily="34" charset="0"/>
              <a:buChar char="•"/>
            </a:pPr>
            <a:r>
              <a:rPr lang="zh-CN" altLang="en-US" sz="1600" dirty="0">
                <a:effectLst/>
              </a:rPr>
              <a:t>基于关键字或词典的方法使用一个预定义的词典。词典是人工或自动生成的，需要语言学的领域知识。同时，注释会受到词语的歧义性以及与之相关的语境的影响</a:t>
            </a:r>
            <a:r>
              <a:rPr lang="zh-CN" altLang="en-US" sz="1600" dirty="0"/>
              <a:t>。</a:t>
            </a:r>
            <a:r>
              <a:rPr lang="zh-CN" altLang="en-US" sz="1600" dirty="0">
                <a:effectLst/>
              </a:rPr>
              <a:t>通常使用统计度量，如频率、词袋和余弦相似度，来得到关键词的向量嵌入</a:t>
            </a:r>
            <a:r>
              <a:rPr lang="zh-CN" altLang="en-US" sz="1600" dirty="0"/>
              <a:t>。</a:t>
            </a:r>
          </a:p>
          <a:p>
            <a:pPr marL="285750" indent="-285750">
              <a:lnSpc>
                <a:spcPct val="130000"/>
              </a:lnSpc>
              <a:spcAft>
                <a:spcPts val="600"/>
              </a:spcAft>
              <a:buFont typeface="Arial" panose="020B0604020202020204" pitchFamily="34" charset="0"/>
              <a:buChar char="•"/>
            </a:pPr>
            <a:r>
              <a:rPr lang="zh-CN" altLang="en-US" sz="1600" dirty="0">
                <a:effectLst/>
              </a:rPr>
              <a:t>模型或分类器以嵌入的文本数据作为输入。输入可以分段或以滑动窗口的方式给出，输出为相应的情感概率。</a:t>
            </a:r>
            <a:r>
              <a:rPr lang="en-US" altLang="zh-CN" sz="1600" dirty="0">
                <a:effectLst/>
              </a:rPr>
              <a:t>Ghosh</a:t>
            </a:r>
            <a:r>
              <a:rPr lang="zh-CN" altLang="en-US" sz="1600" dirty="0">
                <a:effectLst/>
              </a:rPr>
              <a:t>等</a:t>
            </a:r>
            <a:r>
              <a:rPr lang="en-US" altLang="zh-CN" sz="1600" dirty="0">
                <a:effectLst/>
              </a:rPr>
              <a:t>[ 41 ]</a:t>
            </a:r>
            <a:r>
              <a:rPr lang="zh-CN" altLang="en-US" sz="1600" dirty="0">
                <a:effectLst/>
              </a:rPr>
              <a:t>利用语言查询和</a:t>
            </a:r>
            <a:r>
              <a:rPr lang="en-US" altLang="zh-CN" sz="1600" dirty="0">
                <a:effectLst/>
              </a:rPr>
              <a:t>Word Count</a:t>
            </a:r>
            <a:r>
              <a:rPr lang="zh-CN" altLang="en-US" sz="1600" dirty="0">
                <a:effectLst/>
              </a:rPr>
              <a:t>文本分析框架提出了一种基于</a:t>
            </a:r>
            <a:r>
              <a:rPr lang="en-US" altLang="zh-CN" sz="1600" dirty="0">
                <a:effectLst/>
              </a:rPr>
              <a:t>LSTM - RNN</a:t>
            </a:r>
            <a:r>
              <a:rPr lang="zh-CN" altLang="en-US" sz="1600" dirty="0">
                <a:effectLst/>
              </a:rPr>
              <a:t>的情感语言模型用于情感特征提取</a:t>
            </a:r>
            <a:r>
              <a:rPr lang="en-US" altLang="zh-CN" sz="1600" dirty="0">
                <a:effectLst/>
              </a:rPr>
              <a:t>[ 42 ]</a:t>
            </a:r>
            <a:r>
              <a:rPr lang="zh-CN" altLang="en-US" sz="1600" dirty="0">
                <a:effectLst/>
              </a:rPr>
              <a:t>。</a:t>
            </a:r>
            <a:endParaRPr lang="en-US" altLang="zh-CN" sz="1600" dirty="0">
              <a:effectLst/>
            </a:endParaRPr>
          </a:p>
          <a:p>
            <a:pPr marL="285750" indent="-285750">
              <a:lnSpc>
                <a:spcPct val="130000"/>
              </a:lnSpc>
              <a:spcAft>
                <a:spcPts val="600"/>
              </a:spcAft>
              <a:buFont typeface="Arial" panose="020B0604020202020204" pitchFamily="34" charset="0"/>
              <a:buChar char="•"/>
            </a:pPr>
            <a:r>
              <a:rPr lang="zh-CN" altLang="en-US" sz="1600" dirty="0">
                <a:effectLst/>
              </a:rPr>
              <a:t>最近，</a:t>
            </a:r>
            <a:r>
              <a:rPr lang="en-US" altLang="zh-CN" sz="1600" dirty="0">
                <a:effectLst/>
              </a:rPr>
              <a:t>Asghar</a:t>
            </a:r>
            <a:r>
              <a:rPr lang="zh-CN" altLang="en-US" sz="1600" dirty="0">
                <a:effectLst/>
              </a:rPr>
              <a:t>等人</a:t>
            </a:r>
            <a:r>
              <a:rPr lang="en-US" altLang="zh-CN" sz="1600" dirty="0">
                <a:effectLst/>
              </a:rPr>
              <a:t>[ 44 ]</a:t>
            </a:r>
            <a:r>
              <a:rPr lang="zh-CN" altLang="en-US" sz="1600" dirty="0">
                <a:effectLst/>
              </a:rPr>
              <a:t>使用三维有效空间来完成同样的工作。词嵌入表示高维潜在空间中的文本数据。可以使用</a:t>
            </a:r>
            <a:r>
              <a:rPr lang="en-US" altLang="zh-CN" sz="1600" dirty="0">
                <a:effectLst/>
              </a:rPr>
              <a:t>LSA</a:t>
            </a:r>
            <a:r>
              <a:rPr lang="zh-CN" altLang="en-US" sz="1600" dirty="0">
                <a:effectLst/>
              </a:rPr>
              <a:t>、概率</a:t>
            </a:r>
            <a:r>
              <a:rPr lang="en-US" altLang="zh-CN" sz="1600" dirty="0">
                <a:effectLst/>
              </a:rPr>
              <a:t>LSA</a:t>
            </a:r>
            <a:r>
              <a:rPr lang="zh-CN" altLang="en-US" sz="1600" dirty="0">
                <a:effectLst/>
              </a:rPr>
              <a:t>或非负矩阵分解等技术来获得文本数据的紧凑表示。</a:t>
            </a:r>
          </a:p>
        </p:txBody>
      </p:sp>
      <p:grpSp>
        <p:nvGrpSpPr>
          <p:cNvPr id="8" name="组合 7">
            <a:extLst>
              <a:ext uri="{FF2B5EF4-FFF2-40B4-BE49-F238E27FC236}">
                <a16:creationId xmlns:a16="http://schemas.microsoft.com/office/drawing/2014/main" id="{6E491C75-AEE8-2C28-9FCB-6A52A705C97C}"/>
              </a:ext>
            </a:extLst>
          </p:cNvPr>
          <p:cNvGrpSpPr/>
          <p:nvPr/>
        </p:nvGrpSpPr>
        <p:grpSpPr>
          <a:xfrm>
            <a:off x="547759" y="5126757"/>
            <a:ext cx="399415" cy="399415"/>
            <a:chOff x="1110615" y="2105660"/>
            <a:chExt cx="399415" cy="399415"/>
          </a:xfrm>
        </p:grpSpPr>
        <p:sp>
          <p:nvSpPr>
            <p:cNvPr id="9" name="图形">
              <a:extLst>
                <a:ext uri="{FF2B5EF4-FFF2-40B4-BE49-F238E27FC236}">
                  <a16:creationId xmlns:a16="http://schemas.microsoft.com/office/drawing/2014/main" id="{46B8CCD1-6E5C-1CED-6924-EA7C68BBDF2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0" name="图形">
              <a:extLst>
                <a:ext uri="{FF2B5EF4-FFF2-40B4-BE49-F238E27FC236}">
                  <a16:creationId xmlns:a16="http://schemas.microsoft.com/office/drawing/2014/main" id="{71C0CEE3-7488-7700-5748-231DC2CB07B4}"/>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1" name="文本框 10">
            <a:extLst>
              <a:ext uri="{FF2B5EF4-FFF2-40B4-BE49-F238E27FC236}">
                <a16:creationId xmlns:a16="http://schemas.microsoft.com/office/drawing/2014/main" id="{5E768549-D49D-F7D9-230A-548F721FAFF8}"/>
              </a:ext>
            </a:extLst>
          </p:cNvPr>
          <p:cNvSpPr txBox="1"/>
          <p:nvPr/>
        </p:nvSpPr>
        <p:spPr>
          <a:xfrm>
            <a:off x="1069213" y="5048077"/>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现状与局限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2" name="文本框 11">
            <a:extLst>
              <a:ext uri="{FF2B5EF4-FFF2-40B4-BE49-F238E27FC236}">
                <a16:creationId xmlns:a16="http://schemas.microsoft.com/office/drawing/2014/main" id="{FD6C9F19-5CA6-5527-2240-5B41EBB16F6B}"/>
              </a:ext>
            </a:extLst>
          </p:cNvPr>
          <p:cNvSpPr txBox="1"/>
          <p:nvPr/>
        </p:nvSpPr>
        <p:spPr>
          <a:xfrm>
            <a:off x="947172" y="5506985"/>
            <a:ext cx="10521125" cy="869725"/>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所有讨论的方法主要关注用户的二分类，预测用户是否抑郁。关于抑郁强度估计的研究仍然没有得到太多关注。</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rPr>
              <a:t>本文是首次从社交媒体数据中进行抑郁强度估计的研究。</a:t>
            </a:r>
          </a:p>
        </p:txBody>
      </p:sp>
    </p:spTree>
    <p:custDataLst>
      <p:tags r:id="rId1"/>
    </p:custDataLst>
    <p:extLst>
      <p:ext uri="{BB962C8B-B14F-4D97-AF65-F5344CB8AC3E}">
        <p14:creationId xmlns:p14="http://schemas.microsoft.com/office/powerpoint/2010/main" val="16103725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3 PRELIMINARIES</a:t>
            </a:r>
          </a:p>
        </p:txBody>
      </p:sp>
      <p:grpSp>
        <p:nvGrpSpPr>
          <p:cNvPr id="2" name="组合 1">
            <a:extLst>
              <a:ext uri="{FF2B5EF4-FFF2-40B4-BE49-F238E27FC236}">
                <a16:creationId xmlns:a16="http://schemas.microsoft.com/office/drawing/2014/main" id="{3CEA14AE-73A0-7078-FBDF-C8E7CBAB4412}"/>
              </a:ext>
            </a:extLst>
          </p:cNvPr>
          <p:cNvGrpSpPr/>
          <p:nvPr/>
        </p:nvGrpSpPr>
        <p:grpSpPr>
          <a:xfrm>
            <a:off x="547759" y="1071798"/>
            <a:ext cx="399415" cy="399415"/>
            <a:chOff x="1110615" y="2105660"/>
            <a:chExt cx="399415" cy="399415"/>
          </a:xfrm>
        </p:grpSpPr>
        <p:sp>
          <p:nvSpPr>
            <p:cNvPr id="4" name="图形">
              <a:extLst>
                <a:ext uri="{FF2B5EF4-FFF2-40B4-BE49-F238E27FC236}">
                  <a16:creationId xmlns:a16="http://schemas.microsoft.com/office/drawing/2014/main" id="{2E753FBA-16B5-C494-7C28-0EFB10D3F5DE}"/>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8B141159-CC15-4F52-A45B-F521DDCE9A59}"/>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E0C9D842-C572-9024-9863-B41D549C1417}"/>
              </a:ext>
            </a:extLst>
          </p:cNvPr>
          <p:cNvSpPr txBox="1"/>
          <p:nvPr/>
        </p:nvSpPr>
        <p:spPr>
          <a:xfrm>
            <a:off x="1069213" y="99311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什么是抑郁</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4B0EA1CF-6F40-BA99-B393-B20C671E0F6D}"/>
              </a:ext>
            </a:extLst>
          </p:cNvPr>
          <p:cNvSpPr txBox="1"/>
          <p:nvPr/>
        </p:nvSpPr>
        <p:spPr>
          <a:xfrm>
            <a:off x="947172" y="1575539"/>
            <a:ext cx="10521125" cy="2062744"/>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是一种严重的心理疾病，对我们的感觉、思维能力和行为产生负面影响。它主要创造一种悲伤的感觉，伴随着对任何活动失去兴趣。由于它会导致各种情绪和身体问题，很可能会妨碍一个人在工作场所和</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或家中的正常功能。</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rPr>
              <a:t>轻度至重度抑郁症患者通常经历的一些常见症状是</a:t>
            </a:r>
            <a:r>
              <a:rPr lang="en-US" altLang="zh-CN" sz="1600" dirty="0">
                <a:effectLst/>
              </a:rPr>
              <a:t>- ( </a:t>
            </a:r>
            <a:r>
              <a:rPr lang="en-US" altLang="zh-CN" sz="1600" dirty="0" err="1">
                <a:effectLst/>
              </a:rPr>
              <a:t>i</a:t>
            </a:r>
            <a:r>
              <a:rPr lang="en-US" altLang="zh-CN" sz="1600" dirty="0">
                <a:effectLst/>
              </a:rPr>
              <a:t> )</a:t>
            </a:r>
            <a:r>
              <a:rPr lang="zh-CN" altLang="en-US" sz="1600" dirty="0">
                <a:effectLst/>
              </a:rPr>
              <a:t>感到悲伤或情绪低落；</a:t>
            </a:r>
            <a:r>
              <a:rPr lang="en-US" altLang="zh-CN" sz="1600" dirty="0">
                <a:effectLst/>
              </a:rPr>
              <a:t>( 2 )</a:t>
            </a:r>
            <a:r>
              <a:rPr lang="zh-CN" altLang="en-US" sz="1600" dirty="0">
                <a:effectLst/>
              </a:rPr>
              <a:t>活动兴趣或愉悦感的丧失；</a:t>
            </a:r>
            <a:r>
              <a:rPr lang="en-US" altLang="zh-CN" sz="1600" dirty="0">
                <a:effectLst/>
              </a:rPr>
              <a:t>( 3 )</a:t>
            </a:r>
            <a:r>
              <a:rPr lang="zh-CN" altLang="en-US" sz="1600" dirty="0">
                <a:effectLst/>
              </a:rPr>
              <a:t>食欲改变导致体重减轻或增加</a:t>
            </a:r>
            <a:r>
              <a:rPr lang="en-US" altLang="zh-CN" sz="1600" dirty="0">
                <a:effectLst/>
              </a:rPr>
              <a:t>(</a:t>
            </a:r>
            <a:r>
              <a:rPr lang="zh-CN" altLang="en-US" sz="1600" dirty="0">
                <a:effectLst/>
              </a:rPr>
              <a:t>与节食完全无关</a:t>
            </a:r>
            <a:r>
              <a:rPr lang="en-US" altLang="zh-CN" sz="1600" dirty="0">
                <a:effectLst/>
              </a:rPr>
              <a:t>)</a:t>
            </a:r>
            <a:r>
              <a:rPr lang="zh-CN" altLang="en-US" sz="1600" dirty="0">
                <a:effectLst/>
              </a:rPr>
              <a:t>；</a:t>
            </a:r>
            <a:r>
              <a:rPr lang="en-US" altLang="zh-CN" sz="1600" dirty="0">
                <a:effectLst/>
              </a:rPr>
              <a:t>( 4 )</a:t>
            </a:r>
            <a:r>
              <a:rPr lang="zh-CN" altLang="en-US" sz="1600" dirty="0">
                <a:effectLst/>
              </a:rPr>
              <a:t>睡眠障碍、疲劳、精力减退；</a:t>
            </a:r>
            <a:r>
              <a:rPr lang="en-US" altLang="zh-CN" sz="1600" dirty="0">
                <a:effectLst/>
              </a:rPr>
              <a:t>(</a:t>
            </a:r>
            <a:r>
              <a:rPr lang="zh-CN" altLang="en-US" sz="1600" dirty="0">
                <a:effectLst/>
              </a:rPr>
              <a:t>五</a:t>
            </a:r>
            <a:r>
              <a:rPr lang="en-US" altLang="zh-CN" sz="1600" dirty="0">
                <a:effectLst/>
              </a:rPr>
              <a:t>)</a:t>
            </a:r>
            <a:r>
              <a:rPr lang="zh-CN" altLang="en-US" sz="1600" dirty="0">
                <a:effectLst/>
              </a:rPr>
              <a:t>动作和言语</a:t>
            </a:r>
            <a:r>
              <a:rPr lang="en-US" altLang="zh-CN" sz="1600" dirty="0">
                <a:effectLst/>
              </a:rPr>
              <a:t>(</a:t>
            </a:r>
            <a:r>
              <a:rPr lang="zh-CN" altLang="en-US" sz="1600" dirty="0">
                <a:effectLst/>
              </a:rPr>
              <a:t>他人可观察的行动</a:t>
            </a:r>
            <a:r>
              <a:rPr lang="en-US" altLang="zh-CN" sz="1600" dirty="0">
                <a:effectLst/>
              </a:rPr>
              <a:t>)</a:t>
            </a:r>
            <a:r>
              <a:rPr lang="zh-CN" altLang="en-US" sz="1600" dirty="0">
                <a:effectLst/>
              </a:rPr>
              <a:t>减慢，感到孤独；</a:t>
            </a:r>
            <a:r>
              <a:rPr lang="en-US" altLang="zh-CN" sz="1600" dirty="0">
                <a:effectLst/>
              </a:rPr>
              <a:t>( vi )</a:t>
            </a:r>
            <a:r>
              <a:rPr lang="zh-CN" altLang="en-US" sz="1600" dirty="0">
                <a:effectLst/>
              </a:rPr>
              <a:t>感到无价值或有罪；</a:t>
            </a:r>
            <a:r>
              <a:rPr lang="en-US" altLang="zh-CN" sz="1600" dirty="0">
                <a:effectLst/>
              </a:rPr>
              <a:t>( vii )</a:t>
            </a:r>
            <a:r>
              <a:rPr lang="zh-CN" altLang="en-US" sz="1600" dirty="0">
                <a:effectLst/>
              </a:rPr>
              <a:t>在思考、集中注意力或做决定时感到困难；</a:t>
            </a:r>
            <a:r>
              <a:rPr lang="en-US" altLang="zh-CN" sz="1600" dirty="0">
                <a:effectLst/>
              </a:rPr>
              <a:t>( 8 )</a:t>
            </a:r>
            <a:r>
              <a:rPr lang="zh-CN" altLang="en-US" sz="1600" dirty="0">
                <a:effectLst/>
              </a:rPr>
              <a:t>死亡或自杀的想法。出现上述症状两周或以上的患者应诊断为抑郁症。</a:t>
            </a:r>
          </a:p>
        </p:txBody>
      </p:sp>
      <p:pic>
        <p:nvPicPr>
          <p:cNvPr id="14" name="图片 13">
            <a:extLst>
              <a:ext uri="{FF2B5EF4-FFF2-40B4-BE49-F238E27FC236}">
                <a16:creationId xmlns:a16="http://schemas.microsoft.com/office/drawing/2014/main" id="{A6700443-834A-BE13-F3AF-B66C5219B6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04889" y="3866122"/>
            <a:ext cx="5358815" cy="2608378"/>
          </a:xfrm>
          <a:prstGeom prst="rect">
            <a:avLst/>
          </a:prstGeom>
        </p:spPr>
      </p:pic>
      <p:grpSp>
        <p:nvGrpSpPr>
          <p:cNvPr id="15" name="组合 14">
            <a:extLst>
              <a:ext uri="{FF2B5EF4-FFF2-40B4-BE49-F238E27FC236}">
                <a16:creationId xmlns:a16="http://schemas.microsoft.com/office/drawing/2014/main" id="{78269784-2976-1E78-28BC-8E1BA856B9E4}"/>
              </a:ext>
            </a:extLst>
          </p:cNvPr>
          <p:cNvGrpSpPr/>
          <p:nvPr/>
        </p:nvGrpSpPr>
        <p:grpSpPr>
          <a:xfrm>
            <a:off x="547759" y="3866122"/>
            <a:ext cx="399415" cy="399415"/>
            <a:chOff x="1110615" y="2105660"/>
            <a:chExt cx="399415" cy="399415"/>
          </a:xfrm>
        </p:grpSpPr>
        <p:sp>
          <p:nvSpPr>
            <p:cNvPr id="16" name="图形">
              <a:extLst>
                <a:ext uri="{FF2B5EF4-FFF2-40B4-BE49-F238E27FC236}">
                  <a16:creationId xmlns:a16="http://schemas.microsoft.com/office/drawing/2014/main" id="{ECA2442E-04AA-128A-1273-DCCE0FD05661}"/>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7" name="图形">
              <a:extLst>
                <a:ext uri="{FF2B5EF4-FFF2-40B4-BE49-F238E27FC236}">
                  <a16:creationId xmlns:a16="http://schemas.microsoft.com/office/drawing/2014/main" id="{3498D66A-A588-1ECB-B0DA-D7854C6CE360}"/>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8" name="文本框 17">
            <a:extLst>
              <a:ext uri="{FF2B5EF4-FFF2-40B4-BE49-F238E27FC236}">
                <a16:creationId xmlns:a16="http://schemas.microsoft.com/office/drawing/2014/main" id="{65F3B589-914C-319E-40FD-BB00AFB6AE2C}"/>
              </a:ext>
            </a:extLst>
          </p:cNvPr>
          <p:cNvSpPr txBox="1"/>
          <p:nvPr/>
        </p:nvSpPr>
        <p:spPr>
          <a:xfrm>
            <a:off x="1069213" y="3787442"/>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问题陈述</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9" name="文本框 18">
            <a:extLst>
              <a:ext uri="{FF2B5EF4-FFF2-40B4-BE49-F238E27FC236}">
                <a16:creationId xmlns:a16="http://schemas.microsoft.com/office/drawing/2014/main" id="{324679D0-676E-11DE-2A13-484EF993ADD9}"/>
              </a:ext>
            </a:extLst>
          </p:cNvPr>
          <p:cNvSpPr txBox="1"/>
          <p:nvPr/>
        </p:nvSpPr>
        <p:spPr>
          <a:xfrm>
            <a:off x="1069213" y="4416997"/>
            <a:ext cx="5089689" cy="1985800"/>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在一个社交媒体平台中，有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个用户和他们的社交媒体数据</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D</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。所考虑的问题旨在估计每个用户在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[ 0-1 ]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尺度上的抑郁强度，该尺度可以很容易地映射到抑郁水平。采用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BDI - II [ 21 ]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，其中相应的</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[ 0-1 ]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量表被细分为无或轻度抑郁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对应无抑郁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、轻度抑郁、中度抑郁和重度抑郁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对应极重度抑郁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effectLst/>
            </a:endParaRPr>
          </a:p>
        </p:txBody>
      </p:sp>
    </p:spTree>
    <p:custDataLst>
      <p:tags r:id="rId1"/>
    </p:custDataLst>
    <p:extLst>
      <p:ext uri="{BB962C8B-B14F-4D97-AF65-F5344CB8AC3E}">
        <p14:creationId xmlns:p14="http://schemas.microsoft.com/office/powerpoint/2010/main" val="951020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sp>
        <p:nvSpPr>
          <p:cNvPr id="7" name="文本框 6">
            <a:extLst>
              <a:ext uri="{FF2B5EF4-FFF2-40B4-BE49-F238E27FC236}">
                <a16:creationId xmlns:a16="http://schemas.microsoft.com/office/drawing/2014/main" id="{4B0EA1CF-6F40-BA99-B393-B20C671E0F6D}"/>
              </a:ext>
            </a:extLst>
          </p:cNvPr>
          <p:cNvSpPr txBox="1"/>
          <p:nvPr/>
        </p:nvSpPr>
        <p:spPr>
          <a:xfrm>
            <a:off x="723116" y="1312274"/>
            <a:ext cx="11244826" cy="3682868"/>
          </a:xfrm>
          <a:prstGeom prst="rect">
            <a:avLst/>
          </a:prstGeom>
          <a:noFill/>
        </p:spPr>
        <p:txBody>
          <a:bodyPr wrap="square" rtlCol="0">
            <a:spAutoFit/>
          </a:bodyPr>
          <a:lstStyle/>
          <a:p>
            <a:pPr>
              <a:lnSpc>
                <a:spcPct val="130000"/>
              </a:lnSpc>
              <a:spcAft>
                <a:spcPts val="600"/>
              </a:spcAft>
            </a:pPr>
            <a:r>
              <a:rPr lang="zh-CN" altLang="en-US" dirty="0">
                <a:effectLst/>
                <a:latin typeface="微软雅黑" panose="020B0503020204020204" pitchFamily="34" charset="-122"/>
                <a:ea typeface="微软雅黑" panose="020B0503020204020204" pitchFamily="34" charset="-122"/>
                <a:cs typeface="Times New Roman" panose="02020603050405020304" pitchFamily="18" charset="0"/>
              </a:rPr>
              <a:t>主要的挑战</a:t>
            </a:r>
            <a:endParaRPr lang="en-US" altLang="zh-CN"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目前还没有公开的用于抑郁强度分析的大规模基准数据集。</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用户在社交媒体上的行为具有异质性。很难从判别性的角度来表征用户并捕获不同模态之间的关系。</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用户的行为虽然丰富多样，但只有少数是抑郁症状。这使得面向抑郁症的特征在社交媒体上稀疏，难以被捕获。</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zh-CN" altLang="en-US" dirty="0">
                <a:effectLst/>
              </a:rPr>
              <a:t>以重打标号现有的稀疏标记</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数据集解决</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C.1</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，具有抑郁</a:t>
            </a:r>
            <a:r>
              <a:rPr lang="zh-CN" altLang="en-US" dirty="0">
                <a:effectLst/>
              </a:rPr>
              <a:t>强度</a:t>
            </a:r>
            <a:endParaRPr lang="zh-CN" altLang="en-US" dirty="0"/>
          </a:p>
          <a:p>
            <a:pPr>
              <a:lnSpc>
                <a:spcPct val="130000"/>
              </a:lnSpc>
              <a:spcAft>
                <a:spcPts val="600"/>
              </a:spcAft>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针对</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，开发了基于深度学习的方法，对社交数据进行预处理，提取丰富的特征集，并训练</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LSTM</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网络来预测抑郁强度。</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C.2</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是通过定义用户对应的特征来解决的，这使得该方法独立于它们的异构性。</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C.3</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通过考虑与抑郁有间接关系的丰富特征集来解决。</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176441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数据集描述与重标注</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1001077" y="1811209"/>
            <a:ext cx="10521125" cy="1819601"/>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Shen</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整理的数据集，共</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6562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个用户，其中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1402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个被标记为抑郁用户，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5160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个被标记为非抑郁用户，总共</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4 245 747</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条推文，其中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292 564</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个抑郁用户，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3 953 183</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个非抑郁用户。</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effectLst/>
              </a:rPr>
              <a:t>满足以下正则表达式</a:t>
            </a:r>
            <a:r>
              <a:rPr lang="en-US" altLang="zh-CN" sz="1600" dirty="0">
                <a:effectLst/>
              </a:rPr>
              <a:t>" ( I ' m / I was / I am / I ' </a:t>
            </a:r>
            <a:r>
              <a:rPr lang="en-US" altLang="zh-CN" sz="1600" dirty="0" err="1">
                <a:effectLst/>
              </a:rPr>
              <a:t>ve</a:t>
            </a:r>
            <a:r>
              <a:rPr lang="en-US" altLang="zh-CN" sz="1600" dirty="0">
                <a:effectLst/>
              </a:rPr>
              <a:t>)</a:t>
            </a:r>
            <a:r>
              <a:rPr lang="zh-CN" altLang="en-US" sz="1600" dirty="0">
                <a:effectLst/>
              </a:rPr>
              <a:t>诊断的抑郁症</a:t>
            </a:r>
            <a:r>
              <a:rPr lang="en-US" altLang="zh-CN" sz="1600" dirty="0">
                <a:effectLst/>
              </a:rPr>
              <a:t>"</a:t>
            </a:r>
            <a:r>
              <a:rPr lang="zh-CN" altLang="en-US" sz="1600" dirty="0">
                <a:effectLst/>
              </a:rPr>
              <a:t>，他们将用户标记为抑郁。</a:t>
            </a:r>
            <a:endParaRPr lang="en-US" altLang="zh-CN" sz="1600" dirty="0">
              <a:effectLst/>
            </a:endParaRPr>
          </a:p>
          <a:p>
            <a:pPr marL="285750" indent="-285750">
              <a:lnSpc>
                <a:spcPct val="130000"/>
              </a:lnSpc>
              <a:spcAft>
                <a:spcPts val="600"/>
              </a:spcAft>
              <a:buFont typeface="Arial" panose="020B0604020202020204" pitchFamily="34" charset="0"/>
              <a:buChar char="•"/>
            </a:pPr>
            <a:r>
              <a:rPr lang="zh-CN" altLang="en-US" sz="1600" dirty="0"/>
              <a:t>本研究</a:t>
            </a:r>
            <a:r>
              <a:rPr lang="zh-CN" altLang="en-US" sz="1600" dirty="0">
                <a:effectLst/>
              </a:rPr>
              <a:t>针对同一数据集开发了自己的重标记技术。首先，基于推文和</a:t>
            </a:r>
            <a:r>
              <a:rPr lang="en-US" altLang="zh-CN" sz="1600" dirty="0">
                <a:effectLst/>
              </a:rPr>
              <a:t>LSA</a:t>
            </a:r>
            <a:r>
              <a:rPr lang="zh-CN" altLang="en-US" sz="1600" dirty="0">
                <a:effectLst/>
              </a:rPr>
              <a:t>的情感极性计算抑郁分数，如下所述。然后将得分映射为四个强度类别。</a:t>
            </a:r>
            <a:r>
              <a:rPr lang="en-US" altLang="zh-CN" sz="1600" dirty="0">
                <a:effectLst/>
              </a:rPr>
              <a:t>1</a:t>
            </a:r>
            <a:r>
              <a:rPr lang="zh-CN" altLang="en-US" sz="1600" dirty="0">
                <a:effectLst/>
              </a:rPr>
              <a:t>（这个数字可以根据应用需求而改变。在这个研究中保留了</a:t>
            </a:r>
            <a:r>
              <a:rPr lang="en-US" altLang="zh-CN" sz="1600" dirty="0">
                <a:effectLst/>
              </a:rPr>
              <a:t>4</a:t>
            </a:r>
            <a:r>
              <a:rPr lang="zh-CN" altLang="en-US" sz="1600" dirty="0">
                <a:effectLst/>
              </a:rPr>
              <a:t>个。）</a:t>
            </a:r>
          </a:p>
        </p:txBody>
      </p:sp>
      <p:sp>
        <p:nvSpPr>
          <p:cNvPr id="9" name="文本框 8">
            <a:extLst>
              <a:ext uri="{FF2B5EF4-FFF2-40B4-BE49-F238E27FC236}">
                <a16:creationId xmlns:a16="http://schemas.microsoft.com/office/drawing/2014/main" id="{39B25F3E-5D2C-6C4A-71E0-7F2C15C8CAC4}"/>
              </a:ext>
            </a:extLst>
          </p:cNvPr>
          <p:cNvSpPr txBox="1"/>
          <p:nvPr/>
        </p:nvSpPr>
        <p:spPr>
          <a:xfrm>
            <a:off x="1001077" y="3809611"/>
            <a:ext cx="10970964" cy="2062744"/>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情感极性：使用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NLTK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库，</a:t>
            </a:r>
            <a:r>
              <a:rPr lang="zh-CN" altLang="en-US" sz="1600" dirty="0"/>
              <a:t>查看推文的复合极性，并根据每个用户的推文为其分配</a:t>
            </a:r>
            <a:r>
              <a:rPr lang="en-US" altLang="zh-CN" sz="1600" dirty="0"/>
              <a:t>[ -1 , 1]</a:t>
            </a:r>
            <a:r>
              <a:rPr lang="zh-CN" altLang="en-US" sz="1600" dirty="0"/>
              <a:t>量表中的情感极性分数。</a:t>
            </a:r>
            <a:r>
              <a:rPr lang="en-US" altLang="zh-CN" sz="1600" dirty="0"/>
              <a:t>NLTK</a:t>
            </a:r>
            <a:r>
              <a:rPr lang="zh-CN" altLang="en-US" sz="1600" dirty="0"/>
              <a:t>主要使用</a:t>
            </a:r>
            <a:r>
              <a:rPr lang="en-US" altLang="zh-CN" sz="1600" dirty="0"/>
              <a:t>VADER</a:t>
            </a:r>
            <a:r>
              <a:rPr lang="zh-CN" altLang="en-US" sz="1600" dirty="0"/>
              <a:t>算法输出具有四类情感</a:t>
            </a:r>
            <a:r>
              <a:rPr lang="en-US" altLang="zh-CN" sz="1600" dirty="0"/>
              <a:t>(</a:t>
            </a:r>
            <a:r>
              <a:rPr lang="zh-CN" altLang="en-US" sz="1600" dirty="0"/>
              <a:t>即</a:t>
            </a:r>
            <a:r>
              <a:rPr lang="en-US" altLang="zh-CN" sz="1600" dirty="0"/>
              <a:t>neg : Negative , neu : Neutral , pos : Positive , Compound : Compound)</a:t>
            </a:r>
            <a:r>
              <a:rPr lang="zh-CN" altLang="en-US" sz="1600" dirty="0"/>
              <a:t>的情感分数。其中， </a:t>
            </a:r>
            <a:r>
              <a:rPr lang="en-US" altLang="zh-CN" sz="1600" dirty="0"/>
              <a:t>Compound</a:t>
            </a:r>
            <a:r>
              <a:rPr lang="zh-CN" altLang="en-US" sz="1600" dirty="0"/>
              <a:t>为综合得分，是</a:t>
            </a:r>
            <a:r>
              <a:rPr lang="en-US" altLang="zh-CN" sz="1600" dirty="0"/>
              <a:t>[ -1 , 1]</a:t>
            </a:r>
            <a:r>
              <a:rPr lang="zh-CN" altLang="en-US" sz="1600" dirty="0"/>
              <a:t>范围内的标准化得分，用最大期望值近似。当我们标记抑郁强度时，我们认为负极性为正值</a:t>
            </a:r>
            <a:r>
              <a:rPr lang="en-US" altLang="zh-CN" sz="1600" dirty="0"/>
              <a:t>(</a:t>
            </a:r>
            <a:r>
              <a:rPr lang="zh-CN" altLang="en-US" sz="1600" dirty="0"/>
              <a:t>总体评分较高</a:t>
            </a:r>
            <a:r>
              <a:rPr lang="en-US" altLang="zh-CN" sz="1600" dirty="0"/>
              <a:t>)</a:t>
            </a:r>
            <a:r>
              <a:rPr lang="zh-CN" altLang="en-US" sz="1600" dirty="0"/>
              <a:t>，反之亦然。</a:t>
            </a:r>
          </a:p>
          <a:p>
            <a:pPr marL="285750" indent="-285750">
              <a:lnSpc>
                <a:spcPct val="130000"/>
              </a:lnSpc>
              <a:spcAft>
                <a:spcPts val="600"/>
              </a:spcAft>
              <a:buFont typeface="Arial" panose="020B0604020202020204" pitchFamily="34" charset="0"/>
              <a:buChar char="•"/>
            </a:pPr>
            <a:r>
              <a:rPr lang="en-US" altLang="zh-CN" sz="1600" dirty="0"/>
              <a:t>2 )</a:t>
            </a:r>
            <a:r>
              <a:rPr lang="zh-CN" altLang="en-US" sz="1600" dirty="0"/>
              <a:t>潜在语义索引</a:t>
            </a:r>
            <a:r>
              <a:rPr lang="en-US" altLang="zh-CN" sz="1600" dirty="0"/>
              <a:t>( LSA )</a:t>
            </a:r>
            <a:r>
              <a:rPr lang="zh-CN" altLang="en-US" sz="1600" dirty="0"/>
              <a:t>：在潜在语义索引</a:t>
            </a:r>
            <a:r>
              <a:rPr lang="en-US" altLang="zh-CN" sz="1600" dirty="0"/>
              <a:t>( LSI )</a:t>
            </a:r>
            <a:r>
              <a:rPr lang="zh-CN" altLang="en-US" sz="1600" dirty="0"/>
              <a:t>图中提取所有与抑郁症关键词相关的关键词。</a:t>
            </a:r>
            <a:r>
              <a:rPr lang="en-US" altLang="zh-CN" sz="1600" dirty="0"/>
              <a:t>LSI</a:t>
            </a:r>
            <a:r>
              <a:rPr lang="zh-CN" altLang="en-US" sz="1600" dirty="0"/>
              <a:t>主要基于在相似语境中使用的词语往往具有相似的语义这一原则。</a:t>
            </a:r>
          </a:p>
        </p:txBody>
      </p:sp>
    </p:spTree>
    <p:custDataLst>
      <p:tags r:id="rId1"/>
    </p:custDataLst>
    <p:extLst>
      <p:ext uri="{BB962C8B-B14F-4D97-AF65-F5344CB8AC3E}">
        <p14:creationId xmlns:p14="http://schemas.microsoft.com/office/powerpoint/2010/main" val="529802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 .</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数据集描述与重标注</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文本框 8">
            <a:extLst>
              <a:ext uri="{FF2B5EF4-FFF2-40B4-BE49-F238E27FC236}">
                <a16:creationId xmlns:a16="http://schemas.microsoft.com/office/drawing/2014/main" id="{39B25F3E-5D2C-6C4A-71E0-7F2C15C8CAC4}"/>
              </a:ext>
            </a:extLst>
          </p:cNvPr>
          <p:cNvSpPr txBox="1"/>
          <p:nvPr/>
        </p:nvSpPr>
        <p:spPr>
          <a:xfrm>
            <a:off x="1001079" y="1839409"/>
            <a:ext cx="10970964" cy="1742657"/>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en-US" altLang="zh-CN" sz="1600" dirty="0"/>
              <a:t>2 )</a:t>
            </a:r>
            <a:r>
              <a:rPr lang="zh-CN" altLang="en-US" sz="1600" dirty="0"/>
              <a:t>潜在语义索引</a:t>
            </a:r>
            <a:r>
              <a:rPr lang="en-US" altLang="zh-CN" sz="1600" dirty="0"/>
              <a:t>( LSA )</a:t>
            </a:r>
            <a:r>
              <a:rPr lang="zh-CN" altLang="en-US" sz="1600" dirty="0"/>
              <a:t>：在潜在语义索引</a:t>
            </a:r>
            <a:r>
              <a:rPr lang="en-US" altLang="zh-CN" sz="1600" dirty="0"/>
              <a:t>( LSI )</a:t>
            </a:r>
            <a:r>
              <a:rPr lang="zh-CN" altLang="en-US" sz="1600" dirty="0"/>
              <a:t>图中提取所有与抑郁症关键词相关的关键词。</a:t>
            </a:r>
            <a:r>
              <a:rPr lang="en-US" altLang="zh-CN" sz="1600" dirty="0"/>
              <a:t>LSI</a:t>
            </a:r>
            <a:r>
              <a:rPr lang="zh-CN" altLang="en-US" sz="1600" dirty="0"/>
              <a:t>主要基于在相似语境中使用的词语往往具有相似的语义这一原则。</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对于给定的关键字，那些更通用的抽象的词被称为</a:t>
            </a:r>
            <a:r>
              <a:rPr lang="en-US" altLang="zh-CN" sz="1600" dirty="0"/>
              <a:t>board terms</a:t>
            </a:r>
            <a:r>
              <a:rPr lang="zh-CN" altLang="en-US" sz="1600" dirty="0"/>
              <a:t>，那些更具体的被称为</a:t>
            </a:r>
            <a:r>
              <a:rPr lang="en-US" altLang="zh-CN" sz="1600" dirty="0"/>
              <a:t>narrow term</a:t>
            </a:r>
            <a:r>
              <a:rPr lang="zh-CN" altLang="en-US" sz="1600" dirty="0"/>
              <a:t>。使用提取的关键字，我们使用下面的</a:t>
            </a:r>
            <a:r>
              <a:rPr lang="en-US" altLang="zh-CN" sz="1600" dirty="0"/>
              <a:t>( 1 )</a:t>
            </a:r>
            <a:r>
              <a:rPr lang="zh-CN" altLang="en-US" sz="1600" dirty="0"/>
              <a:t>计算每个用户的语义得分，通过对归一化的</a:t>
            </a:r>
            <a:r>
              <a:rPr lang="en-US" altLang="zh-CN" sz="1600" dirty="0"/>
              <a:t>broad term</a:t>
            </a:r>
            <a:r>
              <a:rPr lang="zh-CN" altLang="en-US" sz="1600" dirty="0"/>
              <a:t>命中得分</a:t>
            </a:r>
            <a:r>
              <a:rPr lang="en-US" altLang="zh-CN" sz="1600" dirty="0"/>
              <a:t>h ( b )</a:t>
            </a:r>
            <a:r>
              <a:rPr lang="zh-CN" altLang="en-US" sz="1600" dirty="0"/>
              <a:t>和归一化的</a:t>
            </a:r>
            <a:r>
              <a:rPr lang="en-US" altLang="zh-CN" sz="1600" dirty="0"/>
              <a:t>narrow term</a:t>
            </a:r>
            <a:r>
              <a:rPr lang="zh-CN" altLang="en-US" sz="1600" dirty="0"/>
              <a:t>命中得分</a:t>
            </a:r>
            <a:r>
              <a:rPr lang="en-US" altLang="zh-CN" sz="1600" dirty="0"/>
              <a:t>h ( n )</a:t>
            </a:r>
            <a:r>
              <a:rPr lang="zh-CN" altLang="en-US" sz="1600" dirty="0"/>
              <a:t>的加权和，使其在</a:t>
            </a:r>
            <a:r>
              <a:rPr lang="en-US" altLang="zh-CN" sz="1600" dirty="0"/>
              <a:t>[ 0 , 1]</a:t>
            </a:r>
            <a:r>
              <a:rPr lang="zh-CN" altLang="en-US" sz="1600" dirty="0"/>
              <a:t>尺度范围内。对</a:t>
            </a:r>
            <a:r>
              <a:rPr lang="en-US" altLang="zh-CN" sz="1600" dirty="0"/>
              <a:t>broad term</a:t>
            </a:r>
            <a:r>
              <a:rPr lang="zh-CN" altLang="en-US" sz="1600" dirty="0"/>
              <a:t>可以赋予更多的权重，对</a:t>
            </a:r>
            <a:r>
              <a:rPr lang="en-US" altLang="zh-CN" sz="1600" dirty="0"/>
              <a:t>narrow term</a:t>
            </a:r>
            <a:r>
              <a:rPr lang="zh-CN" altLang="en-US" sz="1600" dirty="0"/>
              <a:t>可以赋予更少的权重</a:t>
            </a:r>
          </a:p>
        </p:txBody>
      </p:sp>
      <p:pic>
        <p:nvPicPr>
          <p:cNvPr id="10" name="图片 9">
            <a:extLst>
              <a:ext uri="{FF2B5EF4-FFF2-40B4-BE49-F238E27FC236}">
                <a16:creationId xmlns:a16="http://schemas.microsoft.com/office/drawing/2014/main" id="{0A0B0745-DA14-ABB0-A92A-512CB027BB4D}"/>
              </a:ext>
            </a:extLst>
          </p:cNvPr>
          <p:cNvPicPr>
            <a:picLocks noChangeAspect="1"/>
          </p:cNvPicPr>
          <p:nvPr/>
        </p:nvPicPr>
        <p:blipFill rotWithShape="1">
          <a:blip r:embed="rId4">
            <a:extLst>
              <a:ext uri="{28A0092B-C50C-407E-A947-70E740481C1C}">
                <a14:useLocalDpi xmlns:a14="http://schemas.microsoft.com/office/drawing/2010/main" val="0"/>
              </a:ext>
            </a:extLst>
          </a:blip>
          <a:srcRect t="5434"/>
          <a:stretch/>
        </p:blipFill>
        <p:spPr>
          <a:xfrm>
            <a:off x="4919609" y="220464"/>
            <a:ext cx="7272391" cy="1495234"/>
          </a:xfrm>
          <a:prstGeom prst="rect">
            <a:avLst/>
          </a:prstGeom>
        </p:spPr>
      </p:pic>
      <p:pic>
        <p:nvPicPr>
          <p:cNvPr id="1026" name="Picture 2">
            <a:extLst>
              <a:ext uri="{FF2B5EF4-FFF2-40B4-BE49-F238E27FC236}">
                <a16:creationId xmlns:a16="http://schemas.microsoft.com/office/drawing/2014/main" id="{911378B2-164C-A3DB-D0C3-5695041D8D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827" y="3582066"/>
            <a:ext cx="6134346" cy="687964"/>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1295D5A4-2ED5-8E16-6ABA-B50C5A453A5F}"/>
              </a:ext>
            </a:extLst>
          </p:cNvPr>
          <p:cNvSpPr txBox="1"/>
          <p:nvPr/>
        </p:nvSpPr>
        <p:spPr>
          <a:xfrm>
            <a:off x="1001079" y="4270030"/>
            <a:ext cx="10970964" cy="705450"/>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en-US" altLang="zh-CN" sz="1600" dirty="0"/>
              <a:t>3 )</a:t>
            </a:r>
            <a:r>
              <a:rPr lang="zh-CN" altLang="en-US" sz="1600" dirty="0"/>
              <a:t>抑郁评分：将用户的情感极性评分和语义评分相加并取其</a:t>
            </a:r>
            <a:r>
              <a:rPr lang="en-US" altLang="zh-CN" sz="1600" dirty="0"/>
              <a:t>min - max</a:t>
            </a:r>
            <a:r>
              <a:rPr lang="zh-CN" altLang="en-US" sz="1600" dirty="0"/>
              <a:t>标准化值，得到最终的抑郁评分，如式</a:t>
            </a:r>
            <a:r>
              <a:rPr lang="en-US" altLang="zh-CN" sz="1600" dirty="0"/>
              <a:t>( 2 )</a:t>
            </a:r>
            <a:r>
              <a:rPr lang="zh-CN" altLang="en-US" sz="1600" dirty="0"/>
              <a:t>所示，其中</a:t>
            </a:r>
            <a:r>
              <a:rPr lang="en-US" altLang="zh-CN" sz="1600" dirty="0"/>
              <a:t>min</a:t>
            </a:r>
            <a:r>
              <a:rPr lang="zh-CN" altLang="en-US" sz="1600" dirty="0"/>
              <a:t>和</a:t>
            </a:r>
            <a:r>
              <a:rPr lang="en-US" altLang="zh-CN" sz="1600" dirty="0"/>
              <a:t>max</a:t>
            </a:r>
            <a:r>
              <a:rPr lang="zh-CN" altLang="en-US" sz="1600" dirty="0"/>
              <a:t>分别为极性评分和语义评分之和的最小值和最大值。这样，用户抑郁评分在</a:t>
            </a:r>
            <a:r>
              <a:rPr lang="en-US" altLang="zh-CN" sz="1600" dirty="0"/>
              <a:t>[ 0-1 ]</a:t>
            </a:r>
            <a:r>
              <a:rPr lang="zh-CN" altLang="en-US" sz="1600" dirty="0"/>
              <a:t>区间内。</a:t>
            </a:r>
          </a:p>
        </p:txBody>
      </p:sp>
      <p:pic>
        <p:nvPicPr>
          <p:cNvPr id="1028" name="Picture 4">
            <a:extLst>
              <a:ext uri="{FF2B5EF4-FFF2-40B4-BE49-F238E27FC236}">
                <a16:creationId xmlns:a16="http://schemas.microsoft.com/office/drawing/2014/main" id="{38B421AE-D221-7811-FBC8-6B145F441F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2606" y="5186572"/>
            <a:ext cx="6141171" cy="953743"/>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683336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771346" y="1524285"/>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292800" y="1445605"/>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B .</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数据预处理</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1170761" y="2028026"/>
            <a:ext cx="10521125" cy="1973489"/>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NLTK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工具箱</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 [ 46 ]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对数据进行预处理，并将用户推文串联起来进行特征提取。</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预处理包括：</a:t>
            </a:r>
            <a:r>
              <a:rPr lang="zh-CN" altLang="en-US" sz="1600" dirty="0">
                <a:effectLst/>
              </a:rPr>
              <a:t>将推文文本中的表情符号去掉。所有标点符号、冠词和特殊字符被删除</a:t>
            </a:r>
            <a:endParaRPr lang="zh-CN" altLang="en-US" sz="1600" dirty="0"/>
          </a:p>
          <a:p>
            <a:pPr marL="285750" indent="-285750">
              <a:lnSpc>
                <a:spcPct val="130000"/>
              </a:lnSpc>
              <a:spcAft>
                <a:spcPts val="600"/>
              </a:spcAft>
              <a:buFont typeface="Arial" panose="020B0604020202020204" pitchFamily="34" charset="0"/>
              <a:buChar char="•"/>
            </a:pPr>
            <a:r>
              <a:rPr lang="zh-CN" altLang="en-US" sz="1600" dirty="0">
                <a:effectLst/>
              </a:rPr>
              <a:t>使用“</a:t>
            </a:r>
            <a:r>
              <a:rPr lang="en-US" altLang="zh-CN" sz="1600" dirty="0">
                <a:effectLst/>
              </a:rPr>
              <a:t>Porter Stemmer” </a:t>
            </a:r>
            <a:r>
              <a:rPr lang="zh-CN" altLang="en-US" sz="1600" dirty="0">
                <a:effectLst/>
              </a:rPr>
              <a:t>词干提取</a:t>
            </a:r>
            <a:r>
              <a:rPr lang="en-US" altLang="zh-CN" sz="1600" dirty="0">
                <a:effectLst/>
              </a:rPr>
              <a:t>[ 47 ]</a:t>
            </a:r>
            <a:r>
              <a:rPr lang="zh-CN" altLang="en-US" sz="1600" dirty="0">
                <a:effectLst/>
              </a:rPr>
              <a:t>对推文进行过滤</a:t>
            </a:r>
            <a:endParaRPr lang="en-US" altLang="zh-CN" sz="1600" dirty="0">
              <a:effectLst/>
            </a:endParaRPr>
          </a:p>
          <a:p>
            <a:pPr marL="285750" indent="-285750">
              <a:lnSpc>
                <a:spcPct val="130000"/>
              </a:lnSpc>
              <a:spcAft>
                <a:spcPts val="600"/>
              </a:spcAft>
              <a:buFont typeface="Arial" panose="020B0604020202020204" pitchFamily="34" charset="0"/>
              <a:buChar char="•"/>
            </a:pPr>
            <a:r>
              <a:rPr lang="zh-CN" altLang="en-US" sz="1600" dirty="0">
                <a:effectLst/>
              </a:rPr>
              <a:t>使用“</a:t>
            </a:r>
            <a:r>
              <a:rPr lang="en-US" altLang="zh-CN" sz="1600" dirty="0">
                <a:effectLst/>
              </a:rPr>
              <a:t>WordNet </a:t>
            </a:r>
            <a:r>
              <a:rPr lang="en-US" altLang="zh-CN" sz="1600" dirty="0" err="1">
                <a:effectLst/>
              </a:rPr>
              <a:t>Lemmatiser</a:t>
            </a:r>
            <a:r>
              <a:rPr lang="en-US" altLang="zh-CN" sz="1600" dirty="0">
                <a:effectLst/>
              </a:rPr>
              <a:t>” [ 48 ]</a:t>
            </a:r>
            <a:r>
              <a:rPr lang="zh-CN" altLang="en-US" sz="1600" dirty="0">
                <a:effectLst/>
              </a:rPr>
              <a:t>词形还原对推文进行过滤</a:t>
            </a:r>
            <a:endParaRPr lang="en-US" altLang="zh-CN" sz="1600" dirty="0">
              <a:effectLst/>
            </a:endParaRPr>
          </a:p>
          <a:p>
            <a:pPr marL="285750" indent="-285750">
              <a:lnSpc>
                <a:spcPct val="130000"/>
              </a:lnSpc>
              <a:spcAft>
                <a:spcPts val="600"/>
              </a:spcAft>
              <a:buFont typeface="Arial" panose="020B0604020202020204" pitchFamily="34" charset="0"/>
              <a:buChar char="•"/>
            </a:pPr>
            <a:r>
              <a:rPr lang="zh-CN" altLang="en-US" sz="1600" dirty="0">
                <a:effectLst/>
              </a:rPr>
              <a:t>利用在</a:t>
            </a:r>
            <a:r>
              <a:rPr lang="en-US" altLang="zh-CN" sz="1600" dirty="0">
                <a:effectLst/>
              </a:rPr>
              <a:t>Twitter</a:t>
            </a:r>
            <a:r>
              <a:rPr lang="zh-CN" altLang="en-US" sz="1600" dirty="0">
                <a:effectLst/>
              </a:rPr>
              <a:t>数据上训练的</a:t>
            </a:r>
            <a:r>
              <a:rPr lang="en-US" altLang="zh-CN" sz="1600" dirty="0">
                <a:effectLst/>
              </a:rPr>
              <a:t>word2vec</a:t>
            </a:r>
            <a:r>
              <a:rPr lang="zh-CN" altLang="en-US" sz="1600" dirty="0">
                <a:effectLst/>
              </a:rPr>
              <a:t>模型</a:t>
            </a:r>
            <a:r>
              <a:rPr lang="en-US" altLang="zh-CN" sz="1600" dirty="0">
                <a:effectLst/>
              </a:rPr>
              <a:t>[ 49 ]</a:t>
            </a:r>
            <a:r>
              <a:rPr lang="zh-CN" altLang="en-US" sz="1600" dirty="0">
                <a:effectLst/>
              </a:rPr>
              <a:t>对不规则词语进行了处理</a:t>
            </a:r>
            <a:endParaRPr lang="zh-CN" altLang="en-US" sz="1600" dirty="0"/>
          </a:p>
        </p:txBody>
      </p:sp>
    </p:spTree>
    <p:custDataLst>
      <p:tags r:id="rId1"/>
    </p:custDataLst>
    <p:extLst>
      <p:ext uri="{BB962C8B-B14F-4D97-AF65-F5344CB8AC3E}">
        <p14:creationId xmlns:p14="http://schemas.microsoft.com/office/powerpoint/2010/main" val="403271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特征提取</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879039" y="1811209"/>
            <a:ext cx="10521125" cy="1896545"/>
          </a:xfrm>
          <a:prstGeom prst="rect">
            <a:avLst/>
          </a:prstGeom>
          <a:noFill/>
        </p:spPr>
        <p:txBody>
          <a:bodyPr wrap="square" rtlCol="0">
            <a:spAutoFit/>
          </a:bodyPr>
          <a:lstStyle/>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情感特征：我们考虑</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维情感相关特征，定义如下。</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LIWC [ 42 ]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的帮助下，对推文中的一个维度的否定词进行计数；</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句子层面</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( 4-D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和词语层面</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( 4-D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的情感特征（消极中性积极综合的得分）</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与推文</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( 3-D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对应的效价唤醒度</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VAD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特征</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[ 50 ]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。基本上，情绪是在三维平面上测量的，即效价、唤醒度和支配度。效价代表情绪的正负效应。唤醒度代表情绪强度。优势代表对情绪刺激的控制。</a:t>
            </a:r>
            <a:endParaRPr lang="zh-CN" altLang="en-US" sz="1600" dirty="0">
              <a:effectLst/>
            </a:endParaRPr>
          </a:p>
        </p:txBody>
      </p:sp>
      <p:sp>
        <p:nvSpPr>
          <p:cNvPr id="9" name="文本框 8">
            <a:extLst>
              <a:ext uri="{FF2B5EF4-FFF2-40B4-BE49-F238E27FC236}">
                <a16:creationId xmlns:a16="http://schemas.microsoft.com/office/drawing/2014/main" id="{39B25F3E-5D2C-6C4A-71E0-7F2C15C8CAC4}"/>
              </a:ext>
            </a:extLst>
          </p:cNvPr>
          <p:cNvSpPr txBox="1"/>
          <p:nvPr/>
        </p:nvSpPr>
        <p:spPr>
          <a:xfrm>
            <a:off x="879039" y="3812080"/>
            <a:ext cx="10970964" cy="701346"/>
          </a:xfrm>
          <a:prstGeom prst="rect">
            <a:avLst/>
          </a:prstGeom>
          <a:noFill/>
        </p:spPr>
        <p:txBody>
          <a:bodyPr wrap="square" rtlCol="0">
            <a:spAutoFit/>
          </a:bodyPr>
          <a:lstStyle/>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主题</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事件特征：考虑了引发抑郁的事件。对于主题分析，我们使用潜在狄利克雷分配</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LDA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技术</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[ 51 ]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。在这方面，提取了一个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25</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维的主题特征。</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文本框 6">
            <a:extLst>
              <a:ext uri="{FF2B5EF4-FFF2-40B4-BE49-F238E27FC236}">
                <a16:creationId xmlns:a16="http://schemas.microsoft.com/office/drawing/2014/main" id="{9A3E5E6F-C4D9-FBC3-5EFB-CE5A26FE9FD2}"/>
              </a:ext>
            </a:extLst>
          </p:cNvPr>
          <p:cNvSpPr txBox="1"/>
          <p:nvPr/>
        </p:nvSpPr>
        <p:spPr>
          <a:xfrm>
            <a:off x="879038" y="4578389"/>
            <a:ext cx="10521125" cy="1572354"/>
          </a:xfrm>
          <a:prstGeom prst="rect">
            <a:avLst/>
          </a:prstGeom>
          <a:noFill/>
        </p:spPr>
        <p:txBody>
          <a:bodyPr wrap="square" rtlCol="0">
            <a:spAutoFit/>
          </a:bodyPr>
          <a:lstStyle/>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在线行为特征：通过以下特征捕捉用户的在线行为。</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推文数量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它是一个既包含用户级别又包含时间跨度内值的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向量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社会交往</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它是一个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1 - 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向量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每个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tweet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包含多个转发</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评论。我们将每条推文的价值加总）。</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发帖行为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它是一个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 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向量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包含每小时的推文数量和每天的推文数量占总推文数量的比例）。</a:t>
            </a:r>
          </a:p>
        </p:txBody>
      </p:sp>
    </p:spTree>
    <p:custDataLst>
      <p:tags r:id="rId1"/>
    </p:custDataLst>
    <p:extLst>
      <p:ext uri="{BB962C8B-B14F-4D97-AF65-F5344CB8AC3E}">
        <p14:creationId xmlns:p14="http://schemas.microsoft.com/office/powerpoint/2010/main" val="3276116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特征提取</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879039" y="1811209"/>
            <a:ext cx="10521125" cy="385362"/>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用户级特征：使用以下用户属性</a:t>
            </a:r>
            <a:endParaRPr lang="zh-CN" altLang="en-US" sz="1600" dirty="0">
              <a:effectLst/>
            </a:endParaRPr>
          </a:p>
        </p:txBody>
      </p:sp>
      <p:sp>
        <p:nvSpPr>
          <p:cNvPr id="9" name="文本框 8">
            <a:extLst>
              <a:ext uri="{FF2B5EF4-FFF2-40B4-BE49-F238E27FC236}">
                <a16:creationId xmlns:a16="http://schemas.microsoft.com/office/drawing/2014/main" id="{39B25F3E-5D2C-6C4A-71E0-7F2C15C8CAC4}"/>
              </a:ext>
            </a:extLst>
          </p:cNvPr>
          <p:cNvSpPr txBox="1"/>
          <p:nvPr/>
        </p:nvSpPr>
        <p:spPr>
          <a:xfrm>
            <a:off x="1001079" y="4894258"/>
            <a:ext cx="10970964" cy="1021433"/>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将具有真假值的属性转换为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 / 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。对于具有唯一值的属性，我们得到这些唯一的集合。我们对这些属性赋予频率权重。例如</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时区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状态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等文本属性，提取其对应的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word2vec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嵌入。对于剩下的具有整数值的属性，我们通过</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min - max</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规范化对列进行规范化。最后得到用户级特征对应的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334 - 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向量。</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图片 10">
            <a:extLst>
              <a:ext uri="{FF2B5EF4-FFF2-40B4-BE49-F238E27FC236}">
                <a16:creationId xmlns:a16="http://schemas.microsoft.com/office/drawing/2014/main" id="{AA5D64C7-9B79-C5A5-4C78-075AB990BF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6081" y="1866642"/>
            <a:ext cx="4357405" cy="2794788"/>
          </a:xfrm>
          <a:prstGeom prst="rect">
            <a:avLst/>
          </a:prstGeom>
        </p:spPr>
      </p:pic>
    </p:spTree>
    <p:custDataLst>
      <p:tags r:id="rId1"/>
    </p:custDataLst>
    <p:extLst>
      <p:ext uri="{BB962C8B-B14F-4D97-AF65-F5344CB8AC3E}">
        <p14:creationId xmlns:p14="http://schemas.microsoft.com/office/powerpoint/2010/main" val="2183269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特征提取</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879039" y="1949012"/>
            <a:ext cx="10521125" cy="1819601"/>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5 )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抑郁相关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 - Gram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：提取与抑郁关键词及其嵌入相关的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元词串作为特征。我们使用了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焦虑</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压力</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不开心</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难过</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关键词来提取</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元词串。为了简单起见，我们只考虑单数、双字母组和三数。在这个类别中，我们提取了以下两个特征。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统计</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元词串</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( 1 - 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特征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的数量。</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提取这些</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元词串的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150</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维</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word2vec</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嵌入作为特征。</a:t>
            </a:r>
            <a:endParaRPr lang="zh-CN" altLang="en-US" sz="1600" dirty="0">
              <a:effectLst/>
            </a:endParaRPr>
          </a:p>
        </p:txBody>
      </p:sp>
      <p:sp>
        <p:nvSpPr>
          <p:cNvPr id="9" name="文本框 8">
            <a:extLst>
              <a:ext uri="{FF2B5EF4-FFF2-40B4-BE49-F238E27FC236}">
                <a16:creationId xmlns:a16="http://schemas.microsoft.com/office/drawing/2014/main" id="{39B25F3E-5D2C-6C4A-71E0-7F2C15C8CAC4}"/>
              </a:ext>
            </a:extLst>
          </p:cNvPr>
          <p:cNvSpPr txBox="1"/>
          <p:nvPr/>
        </p:nvSpPr>
        <p:spPr>
          <a:xfrm>
            <a:off x="879039" y="4123874"/>
            <a:ext cx="10970964" cy="701346"/>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6 )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总体特征集：因此，总体而言，每个用户对应的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[ 12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情绪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+ 25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话题水平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+ 5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网络行为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+ 334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用户水平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+ 151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抑郁相关</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n - gram)]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维特征向量有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527</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个，作为网络的输入。</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926114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7" y="444253"/>
            <a:ext cx="3074925"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Author</a:t>
            </a:r>
            <a:endParaRPr lang="zh-CN" altLang="en-US"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endParaRPr>
          </a:p>
        </p:txBody>
      </p:sp>
      <p:sp>
        <p:nvSpPr>
          <p:cNvPr id="6" name="文本框 5">
            <a:extLst>
              <a:ext uri="{FF2B5EF4-FFF2-40B4-BE49-F238E27FC236}">
                <a16:creationId xmlns:a16="http://schemas.microsoft.com/office/drawing/2014/main" id="{F1937CEF-2A3C-8E01-3492-202B9371B33A}"/>
              </a:ext>
            </a:extLst>
          </p:cNvPr>
          <p:cNvSpPr txBox="1"/>
          <p:nvPr/>
        </p:nvSpPr>
        <p:spPr>
          <a:xfrm>
            <a:off x="1091592" y="2503610"/>
            <a:ext cx="10359772" cy="2658051"/>
          </a:xfrm>
          <a:prstGeom prst="rect">
            <a:avLst/>
          </a:prstGeom>
          <a:noFill/>
        </p:spPr>
        <p:txBody>
          <a:bodyPr wrap="square" rtlCol="0">
            <a:spAutoFit/>
          </a:bodyPr>
          <a:lstStyle/>
          <a:p>
            <a:pPr algn="just">
              <a:lnSpc>
                <a:spcPct val="150000"/>
              </a:lnSpc>
            </a:pPr>
            <a:r>
              <a:rPr lang="en-US" altLang="zh-CN" sz="1600" dirty="0">
                <a:latin typeface="微软雅黑" panose="020B0503020204020204" pitchFamily="34" charset="-122"/>
                <a:ea typeface="微软雅黑" panose="020B0503020204020204" pitchFamily="34" charset="-122"/>
              </a:rPr>
              <a:t>Shreya Ghosh</a:t>
            </a:r>
            <a:r>
              <a:rPr lang="zh-CN" altLang="en-US" sz="1600" dirty="0">
                <a:latin typeface="微软雅黑" panose="020B0503020204020204" pitchFamily="34" charset="-122"/>
                <a:ea typeface="微软雅黑" panose="020B0503020204020204" pitchFamily="34" charset="-122"/>
              </a:rPr>
              <a:t>，印度</a:t>
            </a:r>
            <a:r>
              <a:rPr lang="en-US" altLang="zh-CN" sz="1600" dirty="0">
                <a:latin typeface="微软雅黑" panose="020B0503020204020204" pitchFamily="34" charset="-122"/>
                <a:ea typeface="微软雅黑" panose="020B0503020204020204" pitchFamily="34" charset="-122"/>
              </a:rPr>
              <a:t>IIT Ropar</a:t>
            </a:r>
            <a:r>
              <a:rPr lang="zh-CN" altLang="en-US" sz="1600" dirty="0">
                <a:latin typeface="微软雅黑" panose="020B0503020204020204" pitchFamily="34" charset="-122"/>
                <a:ea typeface="微软雅黑" panose="020B0503020204020204" pitchFamily="34" charset="-122"/>
              </a:rPr>
              <a:t>计算机科学与工程系，鲁普纳加尔</a:t>
            </a:r>
            <a:r>
              <a:rPr lang="en-US" altLang="zh-CN" sz="1600" dirty="0">
                <a:latin typeface="微软雅黑" panose="020B0503020204020204" pitchFamily="34" charset="-122"/>
                <a:ea typeface="微软雅黑" panose="020B0503020204020204" pitchFamily="34" charset="-122"/>
              </a:rPr>
              <a:t>140001</a:t>
            </a:r>
            <a:r>
              <a:rPr lang="zh-CN" altLang="en-US" sz="1600" dirty="0">
                <a:latin typeface="微软雅黑" panose="020B0503020204020204" pitchFamily="34" charset="-122"/>
                <a:ea typeface="微软雅黑" panose="020B0503020204020204" pitchFamily="34" charset="-122"/>
              </a:rPr>
              <a:t>。她现任职于澳大利亚墨尔本莫纳什大学信息技术系</a:t>
            </a:r>
            <a:r>
              <a:rPr lang="en-US" altLang="zh-CN" sz="1600" dirty="0">
                <a:latin typeface="微软雅黑" panose="020B0503020204020204" pitchFamily="34" charset="-122"/>
                <a:ea typeface="微软雅黑" panose="020B0503020204020204" pitchFamily="34" charset="-122"/>
              </a:rPr>
              <a:t>( E-mail</a:t>
            </a:r>
            <a:r>
              <a:rPr lang="zh-CN" altLang="en-US" sz="1600" dirty="0">
                <a:latin typeface="微软雅黑" panose="020B0503020204020204" pitchFamily="34" charset="-122"/>
                <a:ea typeface="微软雅黑" panose="020B0503020204020204" pitchFamily="34" charset="-122"/>
              </a:rPr>
              <a:t>：</a:t>
            </a:r>
            <a:r>
              <a:rPr lang="en-US" altLang="zh-CN" sz="1600" dirty="0" err="1">
                <a:latin typeface="微软雅黑" panose="020B0503020204020204" pitchFamily="34" charset="-122"/>
                <a:ea typeface="微软雅黑" panose="020B0503020204020204" pitchFamily="34" charset="-122"/>
              </a:rPr>
              <a:t>Shreya.Ghosh</a:t>
            </a:r>
            <a:r>
              <a:rPr lang="en-US" altLang="zh-CN" sz="1600" dirty="0">
                <a:latin typeface="微软雅黑" panose="020B0503020204020204" pitchFamily="34" charset="-122"/>
                <a:ea typeface="微软雅黑" panose="020B0503020204020204" pitchFamily="34" charset="-122"/>
              </a:rPr>
              <a:t> @ </a:t>
            </a:r>
            <a:r>
              <a:rPr lang="en-US" altLang="zh-CN" sz="1600" dirty="0" err="1">
                <a:latin typeface="微软雅黑" panose="020B0503020204020204" pitchFamily="34" charset="-122"/>
                <a:ea typeface="微软雅黑" panose="020B0503020204020204" pitchFamily="34" charset="-122"/>
              </a:rPr>
              <a:t>Monash.Edu</a:t>
            </a:r>
            <a:r>
              <a:rPr lang="en-US" altLang="zh-CN" sz="1600" dirty="0">
                <a:latin typeface="微软雅黑" panose="020B0503020204020204" pitchFamily="34" charset="-122"/>
                <a:ea typeface="微软雅黑" panose="020B0503020204020204" pitchFamily="34" charset="-122"/>
              </a:rPr>
              <a:t> )</a:t>
            </a:r>
          </a:p>
          <a:p>
            <a:pPr algn="just">
              <a:lnSpc>
                <a:spcPct val="150000"/>
              </a:lnSpc>
            </a:pPr>
            <a:r>
              <a:rPr lang="en-US" altLang="zh-CN" sz="1600" dirty="0" err="1">
                <a:latin typeface="微软雅黑" panose="020B0503020204020204" pitchFamily="34" charset="-122"/>
                <a:ea typeface="微软雅黑" panose="020B0503020204020204" pitchFamily="34" charset="-122"/>
              </a:rPr>
              <a:t>Tarique</a:t>
            </a:r>
            <a:r>
              <a:rPr lang="en-US" altLang="zh-CN" sz="1600" dirty="0">
                <a:latin typeface="微软雅黑" panose="020B0503020204020204" pitchFamily="34" charset="-122"/>
                <a:ea typeface="微软雅黑" panose="020B0503020204020204" pitchFamily="34" charset="-122"/>
              </a:rPr>
              <a:t> Anwar</a:t>
            </a:r>
            <a:r>
              <a:rPr lang="zh-CN" altLang="en-US" sz="1600" dirty="0">
                <a:latin typeface="微软雅黑" panose="020B0503020204020204" pitchFamily="34" charset="-122"/>
                <a:ea typeface="微软雅黑" panose="020B0503020204020204" pitchFamily="34" charset="-122"/>
              </a:rPr>
              <a:t>来自澳大利亚麦格理大学计算机系，悉尼，</a:t>
            </a:r>
            <a:r>
              <a:rPr lang="en-US" altLang="zh-CN" sz="1600" dirty="0">
                <a:latin typeface="微软雅黑" panose="020B0503020204020204" pitchFamily="34" charset="-122"/>
                <a:ea typeface="微软雅黑" panose="020B0503020204020204" pitchFamily="34" charset="-122"/>
              </a:rPr>
              <a:t>NSW 2109</a:t>
            </a:r>
            <a:r>
              <a:rPr lang="zh-CN" altLang="en-US" sz="1600" dirty="0">
                <a:latin typeface="微软雅黑" panose="020B0503020204020204" pitchFamily="34" charset="-122"/>
                <a:ea typeface="微软雅黑" panose="020B0503020204020204" pitchFamily="34" charset="-122"/>
              </a:rPr>
              <a:t>，以及</a:t>
            </a:r>
            <a:r>
              <a:rPr lang="en-US" altLang="zh-CN" sz="1600" dirty="0">
                <a:latin typeface="微软雅黑" panose="020B0503020204020204" pitchFamily="34" charset="-122"/>
                <a:ea typeface="微软雅黑" panose="020B0503020204020204" pitchFamily="34" charset="-122"/>
              </a:rPr>
              <a:t>CSIRO</a:t>
            </a:r>
            <a:r>
              <a:rPr lang="zh-CN" altLang="en-US" sz="1600" dirty="0">
                <a:latin typeface="微软雅黑" panose="020B0503020204020204" pitchFamily="34" charset="-122"/>
                <a:ea typeface="微软雅黑" panose="020B0503020204020204" pitchFamily="34" charset="-122"/>
              </a:rPr>
              <a:t>的</a:t>
            </a:r>
            <a:r>
              <a:rPr lang="en-US" altLang="zh-CN" sz="1600" dirty="0">
                <a:latin typeface="微软雅黑" panose="020B0503020204020204" pitchFamily="34" charset="-122"/>
                <a:ea typeface="微软雅黑" panose="020B0503020204020204" pitchFamily="34" charset="-122"/>
              </a:rPr>
              <a:t>Data61</a:t>
            </a:r>
            <a:r>
              <a:rPr lang="zh-CN" altLang="en-US" sz="1600" dirty="0">
                <a:latin typeface="微软雅黑" panose="020B0503020204020204" pitchFamily="34" charset="-122"/>
                <a:ea typeface="微软雅黑" panose="020B0503020204020204" pitchFamily="34" charset="-122"/>
              </a:rPr>
              <a:t>，伊夫利，</a:t>
            </a:r>
            <a:r>
              <a:rPr lang="en-US" altLang="zh-CN" sz="1600" dirty="0">
                <a:latin typeface="微软雅黑" panose="020B0503020204020204" pitchFamily="34" charset="-122"/>
                <a:ea typeface="微软雅黑" panose="020B0503020204020204" pitchFamily="34" charset="-122"/>
              </a:rPr>
              <a:t>NSW 2122</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Australia (</a:t>
            </a:r>
            <a:r>
              <a:rPr lang="zh-CN" altLang="en-US" sz="1600" dirty="0">
                <a:latin typeface="微软雅黑" panose="020B0503020204020204" pitchFamily="34" charset="-122"/>
                <a:ea typeface="微软雅黑" panose="020B0503020204020204" pitchFamily="34" charset="-122"/>
              </a:rPr>
              <a:t>电子邮件：</a:t>
            </a:r>
            <a:r>
              <a:rPr lang="en-US" altLang="zh-CN" sz="1600" dirty="0" err="1">
                <a:latin typeface="微软雅黑" panose="020B0503020204020204" pitchFamily="34" charset="-122"/>
                <a:ea typeface="微软雅黑" panose="020B0503020204020204" pitchFamily="34" charset="-122"/>
              </a:rPr>
              <a:t>tarique.anwar</a:t>
            </a:r>
            <a:r>
              <a:rPr lang="en-US" altLang="zh-CN" sz="1600" dirty="0">
                <a:latin typeface="微软雅黑" panose="020B0503020204020204" pitchFamily="34" charset="-122"/>
                <a:ea typeface="微软雅黑" panose="020B0503020204020204" pitchFamily="34" charset="-122"/>
              </a:rPr>
              <a:t> @ mq.edu.au ) (</a:t>
            </a:r>
            <a:r>
              <a:rPr lang="zh-CN" altLang="en-US" sz="1600" dirty="0">
                <a:latin typeface="微软雅黑" panose="020B0503020204020204" pitchFamily="34" charset="-122"/>
                <a:ea typeface="微软雅黑" panose="020B0503020204020204" pitchFamily="34" charset="-122"/>
              </a:rPr>
              <a:t>通讯作者</a:t>
            </a:r>
            <a:r>
              <a:rPr lang="en-US" altLang="zh-CN" sz="1600" dirty="0">
                <a:latin typeface="微软雅黑" panose="020B0503020204020204" pitchFamily="34" charset="-122"/>
                <a:ea typeface="微软雅黑" panose="020B0503020204020204" pitchFamily="34" charset="-122"/>
              </a:rPr>
              <a:t>)</a:t>
            </a:r>
          </a:p>
          <a:p>
            <a:pPr algn="just">
              <a:lnSpc>
                <a:spcPct val="150000"/>
              </a:lnSpc>
            </a:pP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zh-CN" altLang="en-US" sz="1600" dirty="0">
                <a:latin typeface="微软雅黑" panose="020B0503020204020204" pitchFamily="34" charset="-122"/>
                <a:ea typeface="微软雅黑" panose="020B0503020204020204" pitchFamily="34" charset="-122"/>
              </a:rPr>
              <a:t>出版于 </a:t>
            </a:r>
            <a:r>
              <a:rPr lang="en-US" altLang="zh-CN" sz="1600" dirty="0">
                <a:latin typeface="微软雅黑" panose="020B0503020204020204" pitchFamily="34" charset="-122"/>
                <a:ea typeface="微软雅黑" panose="020B0503020204020204" pitchFamily="34" charset="-122"/>
              </a:rPr>
              <a:t>IEEE TRANSACTIONS ON COMPUTATIONAL SOCIAL SYSTEMS</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TCSS</a:t>
            </a:r>
            <a:r>
              <a:rPr lang="zh-CN" altLang="en-US" sz="1600" dirty="0">
                <a:latin typeface="微软雅黑" panose="020B0503020204020204" pitchFamily="34" charset="-122"/>
                <a:ea typeface="微软雅黑" panose="020B0503020204020204" pitchFamily="34" charset="-122"/>
              </a:rPr>
              <a:t>）</a:t>
            </a:r>
            <a:endParaRPr lang="en-US" altLang="zh-CN" sz="1600" dirty="0">
              <a:latin typeface="微软雅黑" panose="020B0503020204020204" pitchFamily="34" charset="-122"/>
              <a:ea typeface="微软雅黑" panose="020B0503020204020204" pitchFamily="34" charset="-122"/>
            </a:endParaRPr>
          </a:p>
          <a:p>
            <a:pPr algn="just">
              <a:lnSpc>
                <a:spcPct val="150000"/>
              </a:lnSpc>
            </a:pPr>
            <a:r>
              <a:rPr lang="en-US" altLang="zh-CN" sz="1600" dirty="0">
                <a:latin typeface="微软雅黑" panose="020B0503020204020204" pitchFamily="34" charset="-122"/>
                <a:ea typeface="微软雅黑" panose="020B0503020204020204" pitchFamily="34" charset="-122"/>
              </a:rPr>
              <a:t>2020</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日收稿；</a:t>
            </a:r>
            <a:r>
              <a:rPr lang="en-US" altLang="zh-CN" sz="1600" dirty="0">
                <a:latin typeface="微软雅黑" panose="020B0503020204020204" pitchFamily="34" charset="-122"/>
                <a:ea typeface="微软雅黑" panose="020B0503020204020204" pitchFamily="34" charset="-122"/>
              </a:rPr>
              <a:t>2021</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4</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24</a:t>
            </a:r>
            <a:r>
              <a:rPr lang="zh-CN" altLang="en-US" sz="1600" dirty="0">
                <a:latin typeface="微软雅黑" panose="020B0503020204020204" pitchFamily="34" charset="-122"/>
                <a:ea typeface="微软雅黑" panose="020B0503020204020204" pitchFamily="34" charset="-122"/>
              </a:rPr>
              <a:t>日修订；</a:t>
            </a:r>
            <a:r>
              <a:rPr lang="en-US" altLang="zh-CN" sz="1600" dirty="0">
                <a:latin typeface="微软雅黑" panose="020B0503020204020204" pitchFamily="34" charset="-122"/>
                <a:ea typeface="微软雅黑" panose="020B0503020204020204" pitchFamily="34" charset="-122"/>
              </a:rPr>
              <a:t>2021</a:t>
            </a:r>
            <a:r>
              <a:rPr lang="zh-CN" altLang="en-US" sz="1600" dirty="0">
                <a:latin typeface="微软雅黑" panose="020B0503020204020204" pitchFamily="34" charset="-122"/>
                <a:ea typeface="微软雅黑" panose="020B0503020204020204" pitchFamily="34" charset="-122"/>
              </a:rPr>
              <a:t>年</a:t>
            </a:r>
            <a:r>
              <a:rPr lang="en-US" altLang="zh-CN" sz="1600" dirty="0">
                <a:latin typeface="微软雅黑" panose="020B0503020204020204" pitchFamily="34" charset="-122"/>
                <a:ea typeface="微软雅黑" panose="020B0503020204020204" pitchFamily="34" charset="-122"/>
              </a:rPr>
              <a:t>5</a:t>
            </a:r>
            <a:r>
              <a:rPr lang="zh-CN" altLang="en-US" sz="1600" dirty="0">
                <a:latin typeface="微软雅黑" panose="020B0503020204020204" pitchFamily="34" charset="-122"/>
                <a:ea typeface="微软雅黑" panose="020B0503020204020204" pitchFamily="34" charset="-122"/>
              </a:rPr>
              <a:t>月</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日接受</a:t>
            </a:r>
            <a:endParaRPr lang="en-US" altLang="zh-CN" sz="16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1E49E9C8-1E54-8F95-2F18-2A425E26C5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8188" y="1513092"/>
            <a:ext cx="8479117" cy="754055"/>
          </a:xfrm>
          <a:prstGeom prst="rect">
            <a:avLst/>
          </a:prstGeom>
        </p:spPr>
      </p:pic>
    </p:spTree>
    <p:custDataLst>
      <p:tags r:id="rId1"/>
    </p:custDataLst>
    <p:extLst>
      <p:ext uri="{BB962C8B-B14F-4D97-AF65-F5344CB8AC3E}">
        <p14:creationId xmlns:p14="http://schemas.microsoft.com/office/powerpoint/2010/main" val="1583711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4 PROPOSED METHOD</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01664" y="1307468"/>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23118" y="122878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提出了学习模型</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1256110" y="1818354"/>
            <a:ext cx="10521125" cy="1175322"/>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Swish [ 53 ]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作为激活函数，而不是</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ReLU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，定义为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f ( x ) =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x.sigmoid</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 x )</a:t>
            </a:r>
          </a:p>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其位于</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ReLU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和线性激活区之间</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Swish</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的主要优点在于其自门控特性，即只需要一个标量值而不是多个门控输入</a:t>
            </a:r>
          </a:p>
        </p:txBody>
      </p:sp>
      <p:pic>
        <p:nvPicPr>
          <p:cNvPr id="10" name="图片 9">
            <a:extLst>
              <a:ext uri="{FF2B5EF4-FFF2-40B4-BE49-F238E27FC236}">
                <a16:creationId xmlns:a16="http://schemas.microsoft.com/office/drawing/2014/main" id="{39FDA653-3F9A-474D-A25F-ED4271EC2B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74806" y="3124334"/>
            <a:ext cx="6710412" cy="3114698"/>
          </a:xfrm>
          <a:prstGeom prst="rect">
            <a:avLst/>
          </a:prstGeom>
        </p:spPr>
      </p:pic>
    </p:spTree>
    <p:custDataLst>
      <p:tags r:id="rId1"/>
    </p:custDataLst>
    <p:extLst>
      <p:ext uri="{BB962C8B-B14F-4D97-AF65-F5344CB8AC3E}">
        <p14:creationId xmlns:p14="http://schemas.microsoft.com/office/powerpoint/2010/main" val="19566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69798" y="1864165"/>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91252" y="1785485"/>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比较的方法</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45E3AA6-1ABB-4D82-8064-95CFB58D0325}"/>
              </a:ext>
            </a:extLst>
          </p:cNvPr>
          <p:cNvSpPr txBox="1"/>
          <p:nvPr/>
        </p:nvSpPr>
        <p:spPr>
          <a:xfrm>
            <a:off x="947173" y="1080035"/>
            <a:ext cx="11000748" cy="705450"/>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将我们的结果与基准强度估计模型</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支持向量机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SVM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、深度神经网络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DNN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、门控循环单元</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GRU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进行比较，然后还与多模态字典学习</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MDL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进行两种不同方式的比较，</a:t>
            </a:r>
            <a:r>
              <a:rPr lang="zh-CN" altLang="en-US" sz="1600" dirty="0">
                <a:effectLst/>
              </a:rPr>
              <a:t>还评估了我们的重标记技术的有效性，并取得了良好的准确性。</a:t>
            </a:r>
            <a:endParaRPr lang="zh-CN" altLang="en-US" sz="1600" dirty="0"/>
          </a:p>
        </p:txBody>
      </p:sp>
      <p:sp>
        <p:nvSpPr>
          <p:cNvPr id="11" name="文本框 10">
            <a:extLst>
              <a:ext uri="{FF2B5EF4-FFF2-40B4-BE49-F238E27FC236}">
                <a16:creationId xmlns:a16="http://schemas.microsoft.com/office/drawing/2014/main" id="{EE5F414A-F642-80C0-71BC-E9CB5E9D1868}"/>
              </a:ext>
            </a:extLst>
          </p:cNvPr>
          <p:cNvSpPr txBox="1"/>
          <p:nvPr/>
        </p:nvSpPr>
        <p:spPr>
          <a:xfrm>
            <a:off x="791838" y="2276590"/>
            <a:ext cx="11244827" cy="4137158"/>
          </a:xfrm>
          <a:prstGeom prst="rect">
            <a:avLst/>
          </a:prstGeom>
          <a:noFill/>
        </p:spPr>
        <p:txBody>
          <a:bodyPr wrap="square" rtlCol="0">
            <a:spAutoFit/>
          </a:bodyPr>
          <a:lstStyle/>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SVM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：我们使用基于分离超平面技术学习的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SVM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回归器。给定有标签的训练数据，算法输出一个能够捕获数据分布的最优超平面。</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：我们使用一个浅层的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来预测抑郁强度作为另一个基线。</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层由隐藏节点组成。在与人脑相对应的神经元上设置一个隐藏节点，当它遇到足够的刺激时激活。这些节点以一组权重从数据中获取输入，这些权重决定了给定输入的重要性。将这些投入权重产品进行加总，并通过一个激活函数。</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GRU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：神经网络需要从数据中记住相关模式。</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的主要缺点是不能记住任何过去的状态，尤其是对于时序数据。循环神经网络解决了这个问题。</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RNNs</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具有允许任何信息持续存在的循环。</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GRU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使用更新门和重置门来记忆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忘记之前的状态。这两个向量决定了哪些信息将传递给输出。</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MDL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：由</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Shen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提出，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MDL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基于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抑郁相关群体的特征，既包括临床抑郁标准，也包括社交媒体上的在线行为。他们的多模态抑郁字典学习模型将问题视为二分类任务，识别用户是否抑郁。相比之下，我们的工作预测了用户的抑郁强度，这使得直接比较变得困难。因此，我们用两种不同的方式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MDL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进行比较。首先，将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MDL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与我们的抑郁症强度估计标记技术结合，并与我们提出的方法进行比较；然后，将我们的方法用于二分类，并与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MDL</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进行比较。</a:t>
            </a:r>
            <a:endParaRPr lang="zh-CN" altLang="en-US" sz="1600" dirty="0"/>
          </a:p>
        </p:txBody>
      </p:sp>
    </p:spTree>
    <p:custDataLst>
      <p:tags r:id="rId1"/>
    </p:custDataLst>
    <p:extLst>
      <p:ext uri="{BB962C8B-B14F-4D97-AF65-F5344CB8AC3E}">
        <p14:creationId xmlns:p14="http://schemas.microsoft.com/office/powerpoint/2010/main" val="42708072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2" name="组合 1">
            <a:extLst>
              <a:ext uri="{FF2B5EF4-FFF2-40B4-BE49-F238E27FC236}">
                <a16:creationId xmlns:a16="http://schemas.microsoft.com/office/drawing/2014/main" id="{E261330A-D22A-C06B-D679-95D83475F3FC}"/>
              </a:ext>
            </a:extLst>
          </p:cNvPr>
          <p:cNvGrpSpPr/>
          <p:nvPr/>
        </p:nvGrpSpPr>
        <p:grpSpPr>
          <a:xfrm>
            <a:off x="669798" y="1232416"/>
            <a:ext cx="399415" cy="399415"/>
            <a:chOff x="1110615" y="2105660"/>
            <a:chExt cx="399415" cy="399415"/>
          </a:xfrm>
        </p:grpSpPr>
        <p:sp>
          <p:nvSpPr>
            <p:cNvPr id="4" name="图形">
              <a:extLst>
                <a:ext uri="{FF2B5EF4-FFF2-40B4-BE49-F238E27FC236}">
                  <a16:creationId xmlns:a16="http://schemas.microsoft.com/office/drawing/2014/main" id="{54B1FC0C-2962-AD95-B552-260F301916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5" name="图形">
              <a:extLst>
                <a:ext uri="{FF2B5EF4-FFF2-40B4-BE49-F238E27FC236}">
                  <a16:creationId xmlns:a16="http://schemas.microsoft.com/office/drawing/2014/main" id="{EE91E5B6-EA50-23C1-F918-070FFA7498E3}"/>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6" name="文本框 5">
            <a:extLst>
              <a:ext uri="{FF2B5EF4-FFF2-40B4-BE49-F238E27FC236}">
                <a16:creationId xmlns:a16="http://schemas.microsoft.com/office/drawing/2014/main" id="{DAC1B1F9-6784-9DB2-8759-B607126DC16F}"/>
              </a:ext>
            </a:extLst>
          </p:cNvPr>
          <p:cNvSpPr txBox="1"/>
          <p:nvPr/>
        </p:nvSpPr>
        <p:spPr>
          <a:xfrm>
            <a:off x="1191252" y="1153736"/>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实验设置</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1" name="文本框 10">
            <a:extLst>
              <a:ext uri="{FF2B5EF4-FFF2-40B4-BE49-F238E27FC236}">
                <a16:creationId xmlns:a16="http://schemas.microsoft.com/office/drawing/2014/main" id="{EE5F414A-F642-80C0-71BC-E9CB5E9D1868}"/>
              </a:ext>
            </a:extLst>
          </p:cNvPr>
          <p:cNvSpPr txBox="1"/>
          <p:nvPr/>
        </p:nvSpPr>
        <p:spPr>
          <a:xfrm>
            <a:off x="791838" y="1690845"/>
            <a:ext cx="11244827" cy="1025537"/>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我们用以下设置训练学习方法。为了训练一个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SVM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，我们使用基于高斯核的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SVM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。为了训练</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GRU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LSTM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，我们使用具有交叉熵的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SGD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优化器作为损失函数，其学习速率为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0.01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，动量为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0.9</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。三层网络详细信息见表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。所有实验均在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CPU 4.20 - GHz</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32 GB RAM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的酷睿</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i7</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处理器上进行。在训练过程中，我们使用了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Titan </a:t>
            </a: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Xp</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GPU</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1600" dirty="0"/>
          </a:p>
        </p:txBody>
      </p:sp>
      <p:grpSp>
        <p:nvGrpSpPr>
          <p:cNvPr id="10" name="组合 9">
            <a:extLst>
              <a:ext uri="{FF2B5EF4-FFF2-40B4-BE49-F238E27FC236}">
                <a16:creationId xmlns:a16="http://schemas.microsoft.com/office/drawing/2014/main" id="{16291AB6-9202-F6C5-9194-E3F192FEF03D}"/>
              </a:ext>
            </a:extLst>
          </p:cNvPr>
          <p:cNvGrpSpPr/>
          <p:nvPr/>
        </p:nvGrpSpPr>
        <p:grpSpPr>
          <a:xfrm>
            <a:off x="698079" y="4845941"/>
            <a:ext cx="399415" cy="399415"/>
            <a:chOff x="1110615" y="2105660"/>
            <a:chExt cx="399415" cy="399415"/>
          </a:xfrm>
        </p:grpSpPr>
        <p:sp>
          <p:nvSpPr>
            <p:cNvPr id="12" name="图形">
              <a:extLst>
                <a:ext uri="{FF2B5EF4-FFF2-40B4-BE49-F238E27FC236}">
                  <a16:creationId xmlns:a16="http://schemas.microsoft.com/office/drawing/2014/main" id="{B6E98646-7464-E6AC-D2A1-3A4FF3493DE0}"/>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3" name="图形">
              <a:extLst>
                <a:ext uri="{FF2B5EF4-FFF2-40B4-BE49-F238E27FC236}">
                  <a16:creationId xmlns:a16="http://schemas.microsoft.com/office/drawing/2014/main" id="{6D1BE519-5B1D-D2E0-D109-1D11B43637F9}"/>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4" name="文本框 13">
            <a:extLst>
              <a:ext uri="{FF2B5EF4-FFF2-40B4-BE49-F238E27FC236}">
                <a16:creationId xmlns:a16="http://schemas.microsoft.com/office/drawing/2014/main" id="{B938B0AD-609A-A5D2-8CEE-CA4E0E0AED48}"/>
              </a:ext>
            </a:extLst>
          </p:cNvPr>
          <p:cNvSpPr txBox="1"/>
          <p:nvPr/>
        </p:nvSpPr>
        <p:spPr>
          <a:xfrm>
            <a:off x="1219533" y="4767261"/>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评价指标</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a:extLst>
              <a:ext uri="{FF2B5EF4-FFF2-40B4-BE49-F238E27FC236}">
                <a16:creationId xmlns:a16="http://schemas.microsoft.com/office/drawing/2014/main" id="{BB07888E-A87D-CC49-E847-7984655549F8}"/>
              </a:ext>
            </a:extLst>
          </p:cNvPr>
          <p:cNvSpPr txBox="1"/>
          <p:nvPr/>
        </p:nvSpPr>
        <p:spPr>
          <a:xfrm>
            <a:off x="820119" y="5356359"/>
            <a:ext cx="11244827" cy="705450"/>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我们用均方误差</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MSE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来评估不同模型对抑郁强度估计的性能，</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MSE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衡量误差平方的平均值。为了评价二分类的性能，采用百分比准确率作为评价指标。进行五折交叉验证，取其平均值。</a:t>
            </a:r>
            <a:endParaRPr lang="zh-CN" altLang="en-US" sz="1600" dirty="0"/>
          </a:p>
        </p:txBody>
      </p:sp>
      <p:pic>
        <p:nvPicPr>
          <p:cNvPr id="22" name="图片 21">
            <a:extLst>
              <a:ext uri="{FF2B5EF4-FFF2-40B4-BE49-F238E27FC236}">
                <a16:creationId xmlns:a16="http://schemas.microsoft.com/office/drawing/2014/main" id="{5EDFFF26-E21D-0D11-54BF-CBA616F5BE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32211" y="2795077"/>
            <a:ext cx="3945261" cy="2470815"/>
          </a:xfrm>
          <a:prstGeom prst="rect">
            <a:avLst/>
          </a:prstGeom>
        </p:spPr>
      </p:pic>
    </p:spTree>
    <p:custDataLst>
      <p:tags r:id="rId1"/>
    </p:custDataLst>
    <p:extLst>
      <p:ext uri="{BB962C8B-B14F-4D97-AF65-F5344CB8AC3E}">
        <p14:creationId xmlns:p14="http://schemas.microsoft.com/office/powerpoint/2010/main" val="418433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8" y="1217141"/>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2" y="1138461"/>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抑郁强度估计结果</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791838" y="1727559"/>
            <a:ext cx="11244827" cy="1819601"/>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LSTM</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网络上训练的完整特征集的模型优于其他基线模型，实现了最低的</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MSE 1.42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。通过使用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swish</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激活函数，网络的性能略有提高。</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zh-CN" altLang="en-US" sz="1600" dirty="0">
                <a:effectLst/>
              </a:rPr>
              <a:t>与其他特征相比，情绪特征表现更好</a:t>
            </a:r>
            <a:r>
              <a:rPr lang="zh-CN" altLang="en-US" sz="1600" dirty="0"/>
              <a:t>。相反，</a:t>
            </a:r>
            <a:r>
              <a:rPr lang="zh-CN" altLang="en-US" sz="1600" dirty="0">
                <a:effectLst/>
              </a:rPr>
              <a:t>用户层面的信息由于其多样性，并不能提供与抑郁强度相对应的重要信息</a:t>
            </a:r>
            <a:r>
              <a:rPr lang="zh-CN" altLang="en-US" sz="1600" dirty="0"/>
              <a:t>。</a:t>
            </a:r>
          </a:p>
          <a:p>
            <a:pPr>
              <a:lnSpc>
                <a:spcPct val="130000"/>
              </a:lnSpc>
              <a:spcAft>
                <a:spcPts val="600"/>
              </a:spcAft>
            </a:pPr>
            <a:r>
              <a:rPr lang="zh-CN" altLang="en-US" sz="1600" dirty="0">
                <a:effectLst/>
              </a:rPr>
              <a:t>还通过将</a:t>
            </a:r>
            <a:r>
              <a:rPr lang="en-US" altLang="zh-CN" sz="1600" dirty="0">
                <a:effectLst/>
              </a:rPr>
              <a:t>MDL</a:t>
            </a:r>
            <a:r>
              <a:rPr lang="zh-CN" altLang="en-US" sz="1600" dirty="0">
                <a:effectLst/>
              </a:rPr>
              <a:t>与我们的标记技术结合，与</a:t>
            </a:r>
            <a:r>
              <a:rPr lang="en-US" altLang="zh-CN" sz="1600" dirty="0">
                <a:effectLst/>
              </a:rPr>
              <a:t>MDL [ 19 ]</a:t>
            </a:r>
            <a:r>
              <a:rPr lang="zh-CN" altLang="en-US" sz="1600" dirty="0">
                <a:effectLst/>
              </a:rPr>
              <a:t>预测抑郁强度</a:t>
            </a:r>
            <a:r>
              <a:rPr lang="en-US" altLang="zh-CN" sz="1600" dirty="0">
                <a:effectLst/>
              </a:rPr>
              <a:t>(</a:t>
            </a:r>
            <a:r>
              <a:rPr lang="zh-CN" altLang="en-US" sz="1600" dirty="0">
                <a:effectLst/>
              </a:rPr>
              <a:t>在</a:t>
            </a:r>
            <a:r>
              <a:rPr lang="en-US" altLang="zh-CN" sz="1600" dirty="0">
                <a:effectLst/>
              </a:rPr>
              <a:t>[ 0-1 ]</a:t>
            </a:r>
            <a:r>
              <a:rPr lang="zh-CN" altLang="en-US" sz="1600" dirty="0">
                <a:effectLst/>
              </a:rPr>
              <a:t>尺度上</a:t>
            </a:r>
            <a:r>
              <a:rPr lang="en-US" altLang="zh-CN" sz="1600" dirty="0">
                <a:effectLst/>
              </a:rPr>
              <a:t>)</a:t>
            </a:r>
            <a:r>
              <a:rPr lang="zh-CN" altLang="en-US" sz="1600" dirty="0">
                <a:effectLst/>
              </a:rPr>
              <a:t>进行了比较。如表四所示，显然，我们提出的基于</a:t>
            </a:r>
            <a:r>
              <a:rPr lang="en-US" altLang="zh-CN" sz="1600" dirty="0">
                <a:effectLst/>
              </a:rPr>
              <a:t>LSTM</a:t>
            </a:r>
            <a:r>
              <a:rPr lang="zh-CN" altLang="en-US" sz="1600" dirty="0">
                <a:effectLst/>
              </a:rPr>
              <a:t>的方法，达到了</a:t>
            </a:r>
            <a:r>
              <a:rPr lang="en-US" altLang="zh-CN" sz="1600" dirty="0">
                <a:effectLst/>
              </a:rPr>
              <a:t>1.42</a:t>
            </a:r>
            <a:r>
              <a:rPr lang="zh-CN" altLang="en-US" sz="1600" dirty="0">
                <a:effectLst/>
              </a:rPr>
              <a:t>的</a:t>
            </a:r>
            <a:r>
              <a:rPr lang="en-US" altLang="zh-CN" sz="1600" dirty="0">
                <a:effectLst/>
              </a:rPr>
              <a:t>MSE</a:t>
            </a:r>
            <a:r>
              <a:rPr lang="zh-CN" altLang="en-US" sz="1600" dirty="0">
                <a:effectLst/>
              </a:rPr>
              <a:t>，优于自适应</a:t>
            </a:r>
            <a:r>
              <a:rPr lang="en-US" altLang="zh-CN" sz="1600" dirty="0">
                <a:effectLst/>
              </a:rPr>
              <a:t>MDL</a:t>
            </a:r>
            <a:r>
              <a:rPr lang="zh-CN" altLang="en-US" sz="1600" dirty="0">
                <a:effectLst/>
              </a:rPr>
              <a:t>，达到了</a:t>
            </a:r>
            <a:r>
              <a:rPr lang="en-US" altLang="zh-CN" sz="1600" dirty="0">
                <a:effectLst/>
              </a:rPr>
              <a:t>1.88 MSE</a:t>
            </a:r>
            <a:r>
              <a:rPr lang="zh-CN" altLang="en-US" sz="1600" dirty="0">
                <a:effectLst/>
              </a:rPr>
              <a:t>。</a:t>
            </a:r>
            <a:endParaRPr lang="zh-CN" altLang="en-US" sz="1600" dirty="0"/>
          </a:p>
        </p:txBody>
      </p:sp>
      <p:pic>
        <p:nvPicPr>
          <p:cNvPr id="8" name="图片 7">
            <a:extLst>
              <a:ext uri="{FF2B5EF4-FFF2-40B4-BE49-F238E27FC236}">
                <a16:creationId xmlns:a16="http://schemas.microsoft.com/office/drawing/2014/main" id="{3DF50104-7537-0193-54F7-C32373701E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67299" y="3547160"/>
            <a:ext cx="8057401" cy="2755585"/>
          </a:xfrm>
          <a:prstGeom prst="rect">
            <a:avLst/>
          </a:prstGeom>
        </p:spPr>
      </p:pic>
    </p:spTree>
    <p:custDataLst>
      <p:tags r:id="rId1"/>
    </p:custDataLst>
    <p:extLst>
      <p:ext uri="{BB962C8B-B14F-4D97-AF65-F5344CB8AC3E}">
        <p14:creationId xmlns:p14="http://schemas.microsoft.com/office/powerpoint/2010/main" val="24957594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8" y="1217141"/>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2" y="1138461"/>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E.</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表征学习</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669798" y="1715610"/>
            <a:ext cx="11244827" cy="1665712"/>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为了进一步评估我们的网络是否学习了抑郁特征的泛化表示，我们将我们的方法用于二分类，即用户是否抑郁，并与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进行比较。我们比他们的方法提高了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以上的准确率。结果见表四。为了公平比较，我们</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使用了</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的二进制标记技术，用我们的特征集和模型来预测抑郁标签</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即用户是否抑郁</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。我们从训练好的权重中提取特征用于抑郁强度预测和微调用于二分类。我们</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对</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抑郁数据进行了微调</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。我们增加了一个包含</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128</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600" b="1" dirty="0" err="1">
                <a:latin typeface="微软雅黑" panose="020B0503020204020204" pitchFamily="34" charset="-122"/>
                <a:ea typeface="微软雅黑" panose="020B0503020204020204" pitchFamily="34" charset="-122"/>
                <a:cs typeface="Times New Roman" panose="02020603050405020304" pitchFamily="18" charset="0"/>
              </a:rPr>
              <a:t>ReLU</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激活节点的</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FC</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层对网络进行微调</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。学习率用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SGD</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优化器设置为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0.001</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。对于该任务，我们冻结了网络的预训练权重，并对其余部分进行微调。</a:t>
            </a:r>
            <a:endParaRPr lang="zh-CN" altLang="en-US" sz="1600" dirty="0"/>
          </a:p>
        </p:txBody>
      </p:sp>
      <p:pic>
        <p:nvPicPr>
          <p:cNvPr id="4" name="图片 3">
            <a:extLst>
              <a:ext uri="{FF2B5EF4-FFF2-40B4-BE49-F238E27FC236}">
                <a16:creationId xmlns:a16="http://schemas.microsoft.com/office/drawing/2014/main" id="{66855F8A-2481-C638-B3EE-B4A5FB2C5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05" y="3631395"/>
            <a:ext cx="11764560" cy="1665712"/>
          </a:xfrm>
          <a:prstGeom prst="rect">
            <a:avLst/>
          </a:prstGeom>
        </p:spPr>
      </p:pic>
    </p:spTree>
    <p:custDataLst>
      <p:tags r:id="rId1"/>
    </p:custDataLst>
    <p:extLst>
      <p:ext uri="{BB962C8B-B14F-4D97-AF65-F5344CB8AC3E}">
        <p14:creationId xmlns:p14="http://schemas.microsoft.com/office/powerpoint/2010/main" val="3200082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8" y="1217141"/>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2" y="1138461"/>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F.</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重标记技术的有效性</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669798" y="1715610"/>
            <a:ext cx="11244827" cy="782394"/>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我们将抑郁得分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[ 0-1 ]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分为</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类，通过与数据集中已经定义的标签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非抑郁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进行比较来评估这些统计量。</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对于我们的重度抑郁类别，我们达到了</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91.92 %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的准确率，通过合并重度和中重度抑郁类别，我们达到了</a:t>
            </a: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100 %</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的准确率。</a:t>
            </a:r>
            <a:endParaRPr lang="zh-CN" altLang="en-US" sz="1600" b="1" dirty="0"/>
          </a:p>
        </p:txBody>
      </p:sp>
      <p:pic>
        <p:nvPicPr>
          <p:cNvPr id="5" name="图片 4">
            <a:extLst>
              <a:ext uri="{FF2B5EF4-FFF2-40B4-BE49-F238E27FC236}">
                <a16:creationId xmlns:a16="http://schemas.microsoft.com/office/drawing/2014/main" id="{DA7C53AE-9A76-576B-87C7-6DA3FD9506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8571" y="2763175"/>
            <a:ext cx="6314650" cy="2607572"/>
          </a:xfrm>
          <a:prstGeom prst="rect">
            <a:avLst/>
          </a:prstGeom>
        </p:spPr>
      </p:pic>
    </p:spTree>
    <p:custDataLst>
      <p:tags r:id="rId1"/>
    </p:custDataLst>
    <p:extLst>
      <p:ext uri="{BB962C8B-B14F-4D97-AF65-F5344CB8AC3E}">
        <p14:creationId xmlns:p14="http://schemas.microsoft.com/office/powerpoint/2010/main" val="2392141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8" y="1217141"/>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2" y="1138461"/>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在线行为分析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1069213" y="1894661"/>
            <a:ext cx="11244827" cy="381258"/>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显示了从不同抑郁程度的用户中识别出的部分样本推文。</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4" name="图片 3">
            <a:extLst>
              <a:ext uri="{FF2B5EF4-FFF2-40B4-BE49-F238E27FC236}">
                <a16:creationId xmlns:a16="http://schemas.microsoft.com/office/drawing/2014/main" id="{2B54CF5B-EA78-ACDA-C277-7574EBB523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9213" y="2524558"/>
            <a:ext cx="10197563" cy="3075236"/>
          </a:xfrm>
          <a:prstGeom prst="rect">
            <a:avLst/>
          </a:prstGeom>
        </p:spPr>
      </p:pic>
    </p:spTree>
    <p:custDataLst>
      <p:tags r:id="rId1"/>
    </p:custDataLst>
    <p:extLst>
      <p:ext uri="{BB962C8B-B14F-4D97-AF65-F5344CB8AC3E}">
        <p14:creationId xmlns:p14="http://schemas.microsoft.com/office/powerpoint/2010/main" val="1192481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7" y="1003238"/>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1" y="924558"/>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在线行为分析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869505" y="1517100"/>
            <a:ext cx="11244827" cy="1422569"/>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类似于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，我们观察到抑郁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用户的以下特征。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t>否定词的使用情况：在</a:t>
            </a:r>
            <a:r>
              <a:rPr lang="en-US" altLang="zh-CN" sz="1600" dirty="0"/>
              <a:t>[ -1 , 1]</a:t>
            </a:r>
            <a:r>
              <a:rPr lang="zh-CN" altLang="en-US" sz="1600" dirty="0"/>
              <a:t>量表中对情绪极性的分析见图</a:t>
            </a:r>
            <a:r>
              <a:rPr lang="en-US" altLang="zh-CN" sz="1600" dirty="0"/>
              <a:t>4</a:t>
            </a:r>
            <a:r>
              <a:rPr lang="zh-CN" altLang="en-US" sz="1600" dirty="0"/>
              <a:t>，其中</a:t>
            </a:r>
            <a:r>
              <a:rPr lang="en-US" altLang="zh-CN" sz="1600" dirty="0"/>
              <a:t>- 1</a:t>
            </a:r>
            <a:r>
              <a:rPr lang="zh-CN" altLang="en-US" sz="1600" dirty="0"/>
              <a:t>表示消极，</a:t>
            </a:r>
            <a:r>
              <a:rPr lang="en-US" altLang="zh-CN" sz="1600" dirty="0"/>
              <a:t>+ 1</a:t>
            </a:r>
            <a:r>
              <a:rPr lang="zh-CN" altLang="en-US" sz="1600" dirty="0"/>
              <a:t>表示积极。从上图中观察到大部分非抑郁用户在帖子中不使用否定词。另一方面，抑郁用户多使用消极词汇。出现频率排在前</a:t>
            </a:r>
            <a:r>
              <a:rPr lang="en-US" altLang="zh-CN" sz="1600" dirty="0"/>
              <a:t>3</a:t>
            </a:r>
            <a:r>
              <a:rPr lang="zh-CN" altLang="en-US" sz="1600" dirty="0"/>
              <a:t>位的否定词是</a:t>
            </a:r>
            <a:r>
              <a:rPr lang="en-US" altLang="zh-CN" sz="1600" dirty="0"/>
              <a:t>"</a:t>
            </a:r>
            <a:r>
              <a:rPr lang="zh-CN" altLang="en-US" sz="1600" dirty="0"/>
              <a:t>沮丧</a:t>
            </a:r>
            <a:r>
              <a:rPr lang="en-US" altLang="zh-CN" sz="1600" dirty="0"/>
              <a:t>" "</a:t>
            </a:r>
            <a:r>
              <a:rPr lang="zh-CN" altLang="en-US" sz="1600" dirty="0"/>
              <a:t>压力</a:t>
            </a:r>
            <a:r>
              <a:rPr lang="en-US" altLang="zh-CN" sz="1600" dirty="0"/>
              <a:t>" "</a:t>
            </a:r>
            <a:r>
              <a:rPr lang="zh-CN" altLang="en-US" sz="1600" dirty="0"/>
              <a:t>悲伤</a:t>
            </a:r>
            <a:r>
              <a:rPr lang="en-US" altLang="zh-CN" sz="1600" dirty="0"/>
              <a:t>"</a:t>
            </a:r>
            <a:r>
              <a:rPr lang="zh-CN" altLang="en-US" sz="1600" dirty="0"/>
              <a:t>。</a:t>
            </a:r>
            <a:endParaRPr lang="en-US" altLang="zh-CN" sz="1600" dirty="0"/>
          </a:p>
        </p:txBody>
      </p:sp>
      <p:pic>
        <p:nvPicPr>
          <p:cNvPr id="5" name="图片 4">
            <a:extLst>
              <a:ext uri="{FF2B5EF4-FFF2-40B4-BE49-F238E27FC236}">
                <a16:creationId xmlns:a16="http://schemas.microsoft.com/office/drawing/2014/main" id="{59512B2E-DE53-39F8-A6F8-A72514D55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14126" y="2812268"/>
            <a:ext cx="5805530" cy="3514751"/>
          </a:xfrm>
          <a:prstGeom prst="rect">
            <a:avLst/>
          </a:prstGeom>
        </p:spPr>
      </p:pic>
    </p:spTree>
    <p:custDataLst>
      <p:tags r:id="rId1"/>
    </p:custDataLst>
    <p:extLst>
      <p:ext uri="{BB962C8B-B14F-4D97-AF65-F5344CB8AC3E}">
        <p14:creationId xmlns:p14="http://schemas.microsoft.com/office/powerpoint/2010/main" val="21964295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5 EXPERIMENTS</a:t>
            </a:r>
          </a:p>
        </p:txBody>
      </p:sp>
      <p:grpSp>
        <p:nvGrpSpPr>
          <p:cNvPr id="16" name="组合 15">
            <a:extLst>
              <a:ext uri="{FF2B5EF4-FFF2-40B4-BE49-F238E27FC236}">
                <a16:creationId xmlns:a16="http://schemas.microsoft.com/office/drawing/2014/main" id="{559BA5C3-366B-C922-B957-6EDC70DD29AF}"/>
              </a:ext>
            </a:extLst>
          </p:cNvPr>
          <p:cNvGrpSpPr/>
          <p:nvPr/>
        </p:nvGrpSpPr>
        <p:grpSpPr>
          <a:xfrm>
            <a:off x="669798" y="1162046"/>
            <a:ext cx="399415" cy="399415"/>
            <a:chOff x="1110615" y="2105660"/>
            <a:chExt cx="399415" cy="399415"/>
          </a:xfrm>
        </p:grpSpPr>
        <p:sp>
          <p:nvSpPr>
            <p:cNvPr id="17" name="图形">
              <a:extLst>
                <a:ext uri="{FF2B5EF4-FFF2-40B4-BE49-F238E27FC236}">
                  <a16:creationId xmlns:a16="http://schemas.microsoft.com/office/drawing/2014/main" id="{989DB8CE-3EC0-B9FF-1038-34BD410DCEAA}"/>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8" name="图形">
              <a:extLst>
                <a:ext uri="{FF2B5EF4-FFF2-40B4-BE49-F238E27FC236}">
                  <a16:creationId xmlns:a16="http://schemas.microsoft.com/office/drawing/2014/main" id="{16D9FF5A-5665-2FFB-668C-34BFF15C4768}"/>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19" name="文本框 18">
            <a:extLst>
              <a:ext uri="{FF2B5EF4-FFF2-40B4-BE49-F238E27FC236}">
                <a16:creationId xmlns:a16="http://schemas.microsoft.com/office/drawing/2014/main" id="{0FE9643E-26DE-7BBD-BEFE-7C4BEBB5DB3C}"/>
              </a:ext>
            </a:extLst>
          </p:cNvPr>
          <p:cNvSpPr txBox="1"/>
          <p:nvPr/>
        </p:nvSpPr>
        <p:spPr>
          <a:xfrm>
            <a:off x="1191252" y="1083366"/>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在线行为分析</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4A26A61D-3FB9-6211-BE5D-92104838D300}"/>
              </a:ext>
            </a:extLst>
          </p:cNvPr>
          <p:cNvSpPr txBox="1"/>
          <p:nvPr/>
        </p:nvSpPr>
        <p:spPr>
          <a:xfrm>
            <a:off x="791838" y="1756035"/>
            <a:ext cx="11244827" cy="2856808"/>
          </a:xfrm>
          <a:prstGeom prst="rect">
            <a:avLst/>
          </a:prstGeom>
          <a:noFill/>
        </p:spPr>
        <p:txBody>
          <a:bodyPr wrap="square" rtlCol="0">
            <a:spAutoFit/>
          </a:bodyPr>
          <a:lstStyle/>
          <a:p>
            <a:pPr>
              <a:lnSpc>
                <a:spcPct val="130000"/>
              </a:lnSpc>
              <a:spcAft>
                <a:spcPts val="600"/>
              </a:spcAft>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类似于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，我们观察到抑郁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用户的以下特征。</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发布时间：抑郁用户</a:t>
            </a:r>
            <a:r>
              <a:rPr lang="en-US" altLang="zh-CN" sz="1600" dirty="0"/>
              <a:t>(</a:t>
            </a:r>
            <a:r>
              <a:rPr lang="zh-CN" altLang="en-US" sz="1600" dirty="0"/>
              <a:t>约</a:t>
            </a:r>
            <a:r>
              <a:rPr lang="en-US" altLang="zh-CN" sz="1600" dirty="0"/>
              <a:t>53 % )</a:t>
            </a:r>
            <a:r>
              <a:rPr lang="zh-CN" altLang="en-US" sz="1600" dirty="0"/>
              <a:t>多在夜间发布推文。表明倾向于失眠。</a:t>
            </a:r>
            <a:r>
              <a:rPr lang="en-US" altLang="zh-CN" sz="1600" dirty="0" err="1"/>
              <a:t>Lustberg</a:t>
            </a:r>
            <a:r>
              <a:rPr lang="zh-CN" altLang="en-US" sz="1600" dirty="0"/>
              <a:t>和</a:t>
            </a:r>
            <a:r>
              <a:rPr lang="en-US" altLang="zh-CN" sz="1600" dirty="0"/>
              <a:t>Reynolds III [ 55 ]</a:t>
            </a:r>
            <a:r>
              <a:rPr lang="zh-CN" altLang="en-US" sz="1600" dirty="0"/>
              <a:t>也研究了抑郁症状在夜间有加重的趋势。根据他们的统计，十个患有抑郁症的人中有八个会发生这种情况。</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语言风格：与</a:t>
            </a:r>
            <a:r>
              <a:rPr lang="en-US" altLang="zh-CN" sz="1600" dirty="0"/>
              <a:t>De</a:t>
            </a:r>
            <a:r>
              <a:rPr lang="zh-CN" altLang="en-US" sz="1600" dirty="0"/>
              <a:t>乔杜里等</a:t>
            </a:r>
            <a:r>
              <a:rPr lang="en-US" altLang="zh-CN" sz="1600" dirty="0"/>
              <a:t>[ 25 ]</a:t>
            </a:r>
            <a:r>
              <a:rPr lang="zh-CN" altLang="en-US" sz="1600" dirty="0"/>
              <a:t>的工作类似，我们分析了冠词、助动词、连词、副词、人称代词、介词和否定。我们观察到，抑郁用户使用人称代词是为了表明自己被压抑的本质。</a:t>
            </a:r>
            <a:endParaRPr lang="en-US" altLang="zh-CN" sz="1600" dirty="0"/>
          </a:p>
          <a:p>
            <a:pPr marL="285750" indent="-285750">
              <a:lnSpc>
                <a:spcPct val="130000"/>
              </a:lnSpc>
              <a:spcAft>
                <a:spcPts val="600"/>
              </a:spcAft>
              <a:buFont typeface="Arial" panose="020B0604020202020204" pitchFamily="34" charset="0"/>
              <a:buChar char="•"/>
            </a:pPr>
            <a:r>
              <a:rPr lang="zh-CN" altLang="en-US" sz="1600" dirty="0"/>
              <a:t>其他属性的影响：我们还观察到了一些引发抑郁的其他属性。很少有个人事件关键词</a:t>
            </a:r>
            <a:r>
              <a:rPr lang="en-US" altLang="zh-CN" sz="1600" dirty="0"/>
              <a:t>( "</a:t>
            </a:r>
            <a:r>
              <a:rPr lang="zh-CN" altLang="en-US" sz="1600" dirty="0"/>
              <a:t>工作压力</a:t>
            </a:r>
            <a:r>
              <a:rPr lang="en-US" altLang="zh-CN" sz="1600" dirty="0"/>
              <a:t>"</a:t>
            </a:r>
            <a:r>
              <a:rPr lang="zh-CN" altLang="en-US" sz="1600" dirty="0"/>
              <a:t>、</a:t>
            </a:r>
            <a:r>
              <a:rPr lang="en-US" altLang="zh-CN" sz="1600" dirty="0"/>
              <a:t>"</a:t>
            </a:r>
            <a:r>
              <a:rPr lang="zh-CN" altLang="en-US" sz="1600" dirty="0"/>
              <a:t>离婚</a:t>
            </a:r>
            <a:r>
              <a:rPr lang="en-US" altLang="zh-CN" sz="1600" dirty="0"/>
              <a:t>"</a:t>
            </a:r>
            <a:r>
              <a:rPr lang="zh-CN" altLang="en-US" sz="1600" dirty="0"/>
              <a:t>、</a:t>
            </a:r>
            <a:r>
              <a:rPr lang="en-US" altLang="zh-CN" sz="1600" dirty="0"/>
              <a:t>"</a:t>
            </a:r>
            <a:r>
              <a:rPr lang="zh-CN" altLang="en-US" sz="1600" dirty="0"/>
              <a:t>分手</a:t>
            </a:r>
            <a:r>
              <a:rPr lang="en-US" altLang="zh-CN" sz="1600" dirty="0"/>
              <a:t>"</a:t>
            </a:r>
            <a:r>
              <a:rPr lang="zh-CN" altLang="en-US" sz="1600" dirty="0"/>
              <a:t>等。</a:t>
            </a:r>
            <a:r>
              <a:rPr lang="en-US" altLang="zh-CN" sz="1600" dirty="0"/>
              <a:t>)</a:t>
            </a:r>
            <a:r>
              <a:rPr lang="zh-CN" altLang="en-US" sz="1600" dirty="0"/>
              <a:t>在他们的时间线上被观察到。它们之间可能存在事件后果关系。也观察到抑郁用户认为这是分享感受、获得关注，或者表达自己情绪状态的便捷平台，尤其是无助感。</a:t>
            </a:r>
          </a:p>
        </p:txBody>
      </p:sp>
    </p:spTree>
    <p:custDataLst>
      <p:tags r:id="rId1"/>
    </p:custDataLst>
    <p:extLst>
      <p:ext uri="{BB962C8B-B14F-4D97-AF65-F5344CB8AC3E}">
        <p14:creationId xmlns:p14="http://schemas.microsoft.com/office/powerpoint/2010/main" val="2383972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6 CONCLUSION</a:t>
            </a:r>
          </a:p>
        </p:txBody>
      </p:sp>
      <p:sp>
        <p:nvSpPr>
          <p:cNvPr id="20" name="文本框 19">
            <a:extLst>
              <a:ext uri="{FF2B5EF4-FFF2-40B4-BE49-F238E27FC236}">
                <a16:creationId xmlns:a16="http://schemas.microsoft.com/office/drawing/2014/main" id="{4A26A61D-3FB9-6211-BE5D-92104838D300}"/>
              </a:ext>
            </a:extLst>
          </p:cNvPr>
          <p:cNvSpPr txBox="1"/>
          <p:nvPr/>
        </p:nvSpPr>
        <p:spPr>
          <a:xfrm>
            <a:off x="947173" y="1426097"/>
            <a:ext cx="11244827" cy="3687548"/>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抑郁症是当今社会的一个紧迫问题，影响全球超过</a:t>
            </a:r>
            <a:r>
              <a:rPr lang="en-US" altLang="zh-CN" dirty="0">
                <a:latin typeface="微软雅黑" panose="020B0503020204020204" pitchFamily="34" charset="-122"/>
                <a:ea typeface="微软雅黑" panose="020B0503020204020204" pitchFamily="34" charset="-122"/>
                <a:cs typeface="Times New Roman" panose="02020603050405020304" pitchFamily="18" charset="0"/>
              </a:rPr>
              <a:t>2.64</a:t>
            </a:r>
            <a:r>
              <a:rPr lang="zh-CN" altLang="en-US" dirty="0">
                <a:latin typeface="微软雅黑" panose="020B0503020204020204" pitchFamily="34" charset="-122"/>
                <a:ea typeface="微软雅黑" panose="020B0503020204020204" pitchFamily="34" charset="-122"/>
                <a:cs typeface="Times New Roman" panose="02020603050405020304" pitchFamily="18" charset="0"/>
              </a:rPr>
              <a:t>亿人，并且仍在增加。</a:t>
            </a:r>
            <a:endParaRPr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dirty="0">
                <a:effectLst/>
              </a:rPr>
              <a:t>这种情况在印度、中国和美国等国家最为严重。在持续的</a:t>
            </a:r>
            <a:r>
              <a:rPr lang="en-US" altLang="zh-CN" dirty="0">
                <a:effectLst/>
              </a:rPr>
              <a:t>COVID - 19</a:t>
            </a:r>
            <a:r>
              <a:rPr lang="zh-CN" altLang="en-US" dirty="0">
                <a:effectLst/>
              </a:rPr>
              <a:t>大流行和频繁的封锁期间，心理健康成为一个重要的问题</a:t>
            </a:r>
            <a:r>
              <a:rPr lang="zh-CN" altLang="en-US" dirty="0"/>
              <a:t>。在本文中，</a:t>
            </a:r>
            <a:r>
              <a:rPr lang="zh-CN" altLang="en-US" dirty="0">
                <a:effectLst/>
              </a:rPr>
              <a:t>解决了从用户的推文行为中进行早期抑郁检测的问题</a:t>
            </a:r>
            <a:r>
              <a:rPr lang="zh-CN" altLang="en-US" dirty="0"/>
              <a:t>。</a:t>
            </a:r>
            <a:r>
              <a:rPr lang="zh-CN" altLang="en-US" dirty="0">
                <a:effectLst/>
              </a:rPr>
              <a:t>提出了一种利用社交媒体数据来估计抑郁强度的深度学习方法。</a:t>
            </a:r>
            <a:endParaRPr lang="zh-CN" altLang="en-US" dirty="0"/>
          </a:p>
          <a:p>
            <a:pPr marL="285750" indent="-285750">
              <a:lnSpc>
                <a:spcPct val="130000"/>
              </a:lnSpc>
              <a:spcAft>
                <a:spcPts val="600"/>
              </a:spcAft>
              <a:buFont typeface="Arial" panose="020B0604020202020204" pitchFamily="34" charset="0"/>
              <a:buChar char="•"/>
            </a:pPr>
            <a:r>
              <a:rPr lang="zh-CN" altLang="en-US" dirty="0">
                <a:effectLst/>
              </a:rPr>
              <a:t>以自监督的方式开发了基准抑郁数据集的重标签技术，为用户设计了丰富的判别性抑郁相关特征，并提出了一个</a:t>
            </a:r>
            <a:r>
              <a:rPr lang="en-US" altLang="zh-CN" dirty="0">
                <a:effectLst/>
              </a:rPr>
              <a:t>LSTM</a:t>
            </a:r>
            <a:r>
              <a:rPr lang="zh-CN" altLang="en-US" dirty="0">
                <a:effectLst/>
              </a:rPr>
              <a:t>网络来检测</a:t>
            </a:r>
            <a:r>
              <a:rPr lang="en-US" altLang="zh-CN" dirty="0">
                <a:effectLst/>
              </a:rPr>
              <a:t>Twitter</a:t>
            </a:r>
            <a:r>
              <a:rPr lang="zh-CN" altLang="en-US" dirty="0">
                <a:effectLst/>
              </a:rPr>
              <a:t>上不同程度的抑郁用户</a:t>
            </a:r>
            <a:r>
              <a:rPr lang="zh-CN" altLang="en-US" dirty="0"/>
              <a:t>。</a:t>
            </a:r>
          </a:p>
          <a:p>
            <a:pPr marL="285750" indent="-285750">
              <a:lnSpc>
                <a:spcPct val="130000"/>
              </a:lnSpc>
              <a:spcAft>
                <a:spcPts val="600"/>
              </a:spcAft>
              <a:buFont typeface="Arial" panose="020B0604020202020204" pitchFamily="34" charset="0"/>
              <a:buChar char="•"/>
            </a:pPr>
            <a:r>
              <a:rPr lang="zh-CN" altLang="en-US" dirty="0">
                <a:effectLst/>
              </a:rPr>
              <a:t>提出的适用于二分类的方法比现有的二分类方法准确率提高了</a:t>
            </a:r>
            <a:r>
              <a:rPr lang="en-US" altLang="zh-CN" dirty="0">
                <a:effectLst/>
              </a:rPr>
              <a:t>2 %</a:t>
            </a:r>
            <a:r>
              <a:rPr lang="zh-CN" altLang="en-US" dirty="0">
                <a:effectLst/>
              </a:rPr>
              <a:t>以上</a:t>
            </a:r>
            <a:r>
              <a:rPr lang="zh-CN" altLang="en-US" dirty="0"/>
              <a:t>。</a:t>
            </a:r>
          </a:p>
          <a:p>
            <a:pPr marL="285750" indent="-285750">
              <a:lnSpc>
                <a:spcPct val="130000"/>
              </a:lnSpc>
              <a:spcAft>
                <a:spcPts val="600"/>
              </a:spcAft>
              <a:buFont typeface="Arial" panose="020B0604020202020204" pitchFamily="34" charset="0"/>
              <a:buChar char="•"/>
            </a:pPr>
            <a:r>
              <a:rPr lang="zh-CN" altLang="en-US" dirty="0">
                <a:effectLst/>
              </a:rPr>
              <a:t>探索社交网络结构和用户位置对于识别抑郁症在社交社区中的传播是很有意义的</a:t>
            </a:r>
            <a:r>
              <a:rPr lang="zh-CN" altLang="en-US" dirty="0"/>
              <a:t>。</a:t>
            </a:r>
          </a:p>
          <a:p>
            <a:pPr marL="285750" indent="-285750">
              <a:lnSpc>
                <a:spcPct val="130000"/>
              </a:lnSpc>
              <a:spcAft>
                <a:spcPts val="600"/>
              </a:spcAft>
              <a:buFont typeface="Arial" panose="020B0604020202020204" pitchFamily="34" charset="0"/>
              <a:buChar char="•"/>
            </a:pPr>
            <a:r>
              <a:rPr lang="zh-CN" altLang="en-US" dirty="0">
                <a:effectLst/>
              </a:rPr>
              <a:t>期望所提出的研究将推动基于社会数据的自动初步评估方法的发展。</a:t>
            </a:r>
            <a:endParaRPr lang="zh-CN" altLang="en-US" dirty="0"/>
          </a:p>
        </p:txBody>
      </p:sp>
    </p:spTree>
    <p:custDataLst>
      <p:tags r:id="rId1"/>
    </p:custDataLst>
    <p:extLst>
      <p:ext uri="{BB962C8B-B14F-4D97-AF65-F5344CB8AC3E}">
        <p14:creationId xmlns:p14="http://schemas.microsoft.com/office/powerpoint/2010/main" val="3109209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0" y="0"/>
            <a:ext cx="12210415" cy="6898640"/>
            <a:chOff x="0" y="0"/>
            <a:chExt cx="19229" cy="10864"/>
          </a:xfrm>
        </p:grpSpPr>
        <p:pic>
          <p:nvPicPr>
            <p:cNvPr id="2" name="图形"/>
            <p:cNvPicPr>
              <a:picLocks noChangeAspect="1"/>
            </p:cNvPicPr>
            <p:nvPr/>
          </p:nvPicPr>
          <p:blipFill>
            <a:blip r:embed="rId4"/>
            <a:srcRect l="24453" t="30313" r="1250" b="13808"/>
            <a:stretch>
              <a:fillRect/>
            </a:stretch>
          </p:blipFill>
          <p:spPr>
            <a:xfrm>
              <a:off x="0" y="0"/>
              <a:ext cx="19198" cy="10799"/>
            </a:xfrm>
            <a:prstGeom prst="rect">
              <a:avLst/>
            </a:prstGeom>
          </p:spPr>
        </p:pic>
        <p:pic>
          <p:nvPicPr>
            <p:cNvPr id="5" name="图形" descr="102sd"/>
            <p:cNvPicPr>
              <a:picLocks noChangeAspect="1"/>
            </p:cNvPicPr>
            <p:nvPr/>
          </p:nvPicPr>
          <p:blipFill>
            <a:blip r:embed="rId5"/>
            <a:srcRect l="45954" t="16319" r="15192"/>
            <a:stretch>
              <a:fillRect/>
            </a:stretch>
          </p:blipFill>
          <p:spPr>
            <a:xfrm rot="16200000" flipH="1" flipV="1">
              <a:off x="6277" y="-2088"/>
              <a:ext cx="6675" cy="19229"/>
            </a:xfrm>
            <a:prstGeom prst="rect">
              <a:avLst/>
            </a:prstGeom>
          </p:spPr>
        </p:pic>
        <p:grpSp>
          <p:nvGrpSpPr>
            <p:cNvPr id="18" name="组合 17"/>
            <p:cNvGrpSpPr/>
            <p:nvPr/>
          </p:nvGrpSpPr>
          <p:grpSpPr>
            <a:xfrm>
              <a:off x="1892" y="720"/>
              <a:ext cx="15828" cy="8144"/>
              <a:chOff x="1892" y="720"/>
              <a:chExt cx="15828" cy="8144"/>
            </a:xfrm>
          </p:grpSpPr>
          <p:sp>
            <p:nvSpPr>
              <p:cNvPr id="23" name="图形"/>
              <p:cNvSpPr/>
              <p:nvPr/>
            </p:nvSpPr>
            <p:spPr>
              <a:xfrm>
                <a:off x="1892" y="3583"/>
                <a:ext cx="15690" cy="5281"/>
              </a:xfrm>
              <a:prstGeom prst="roundRect">
                <a:avLst>
                  <a:gd name="adj" fmla="val 2749"/>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19" name="图形"/>
              <p:cNvSpPr/>
              <p:nvPr/>
            </p:nvSpPr>
            <p:spPr>
              <a:xfrm flipV="1">
                <a:off x="1901" y="3583"/>
                <a:ext cx="298" cy="528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sp>
            <p:nvSpPr>
              <p:cNvPr id="71" name="图形"/>
              <p:cNvSpPr txBox="1"/>
              <p:nvPr/>
            </p:nvSpPr>
            <p:spPr>
              <a:xfrm>
                <a:off x="1892" y="720"/>
                <a:ext cx="1317" cy="2470"/>
              </a:xfrm>
              <a:prstGeom prst="rect">
                <a:avLst/>
              </a:prstGeom>
              <a:noFill/>
            </p:spPr>
            <p:txBody>
              <a:bodyPr wrap="square" rtlCol="0">
                <a:spAutoFit/>
              </a:bodyPr>
              <a:lstStyle/>
              <a:p>
                <a:pPr algn="l"/>
                <a:r>
                  <a:rPr lang="en-US" altLang="zh-CN" sz="9600" dirty="0">
                    <a:solidFill>
                      <a:schemeClr val="tx1"/>
                    </a:solidFill>
                    <a:latin typeface="思源黑体 CN Medium" panose="020B0600000000000000" charset="-122"/>
                    <a:ea typeface="思源黑体 CN Medium" panose="020B0600000000000000" charset="-122"/>
                    <a:cs typeface="思源黑体 CN Normal" panose="020B0400000000000000" charset="-122"/>
                  </a:rPr>
                  <a:t>C</a:t>
                </a:r>
              </a:p>
            </p:txBody>
          </p:sp>
          <p:sp>
            <p:nvSpPr>
              <p:cNvPr id="72" name="图形"/>
              <p:cNvSpPr txBox="1"/>
              <p:nvPr/>
            </p:nvSpPr>
            <p:spPr>
              <a:xfrm>
                <a:off x="3245" y="1500"/>
                <a:ext cx="3601" cy="822"/>
              </a:xfrm>
              <a:prstGeom prst="rect">
                <a:avLst/>
              </a:prstGeom>
              <a:noFill/>
            </p:spPr>
            <p:txBody>
              <a:bodyPr wrap="square" rtlCol="0" anchor="t">
                <a:spAutoFit/>
              </a:bodyPr>
              <a:lstStyle/>
              <a:p>
                <a:pPr algn="l"/>
                <a:r>
                  <a:rPr lang="en-US" altLang="zh-CN" sz="2800">
                    <a:solidFill>
                      <a:schemeClr val="tx1"/>
                    </a:solidFill>
                    <a:latin typeface="思源黑体 CN Medium" panose="020B0600000000000000" charset="-122"/>
                    <a:ea typeface="思源黑体 CN Medium" panose="020B0600000000000000" charset="-122"/>
                    <a:cs typeface="思源黑体 CN Normal" panose="020B0400000000000000" charset="-122"/>
                    <a:sym typeface="+mn-ea"/>
                  </a:rPr>
                  <a:t>ONTENTS</a:t>
                </a:r>
              </a:p>
            </p:txBody>
          </p:sp>
          <p:sp>
            <p:nvSpPr>
              <p:cNvPr id="30" name="图形"/>
              <p:cNvSpPr/>
              <p:nvPr/>
            </p:nvSpPr>
            <p:spPr>
              <a:xfrm>
                <a:off x="7400" y="2040"/>
                <a:ext cx="10320" cy="320"/>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思源黑体 CN Medium" panose="020B0600000000000000" charset="-122"/>
                  <a:ea typeface="思源黑体 CN Medium" panose="020B0600000000000000" charset="-122"/>
                  <a:cs typeface="思源黑体 CN Normal" panose="020B0400000000000000" charset="-122"/>
                </a:endParaRPr>
              </a:p>
            </p:txBody>
          </p:sp>
        </p:grpSp>
        <p:pic>
          <p:nvPicPr>
            <p:cNvPr id="4" name="图形" descr="10dd2"/>
            <p:cNvPicPr>
              <a:picLocks noChangeAspect="1"/>
            </p:cNvPicPr>
            <p:nvPr/>
          </p:nvPicPr>
          <p:blipFill>
            <a:blip r:embed="rId6"/>
            <a:srcRect r="60461" b="75208"/>
            <a:stretch>
              <a:fillRect/>
            </a:stretch>
          </p:blipFill>
          <p:spPr>
            <a:xfrm rot="16200000" flipH="1">
              <a:off x="-163" y="243"/>
              <a:ext cx="2018" cy="1692"/>
            </a:xfrm>
            <a:prstGeom prst="rect">
              <a:avLst/>
            </a:prstGeom>
          </p:spPr>
        </p:pic>
      </p:grpSp>
      <p:grpSp>
        <p:nvGrpSpPr>
          <p:cNvPr id="12" name="组合 11">
            <a:extLst>
              <a:ext uri="{FF2B5EF4-FFF2-40B4-BE49-F238E27FC236}">
                <a16:creationId xmlns:a16="http://schemas.microsoft.com/office/drawing/2014/main" id="{CD74970B-DB08-04F3-6240-36E307DA5011}"/>
              </a:ext>
            </a:extLst>
          </p:cNvPr>
          <p:cNvGrpSpPr/>
          <p:nvPr/>
        </p:nvGrpSpPr>
        <p:grpSpPr>
          <a:xfrm>
            <a:off x="1593867" y="2591854"/>
            <a:ext cx="4332229" cy="521970"/>
            <a:chOff x="1593867" y="2591854"/>
            <a:chExt cx="4332229" cy="521970"/>
          </a:xfrm>
        </p:grpSpPr>
        <p:sp>
          <p:nvSpPr>
            <p:cNvPr id="39" name="图形">
              <a:extLst>
                <a:ext uri="{FF2B5EF4-FFF2-40B4-BE49-F238E27FC236}">
                  <a16:creationId xmlns:a16="http://schemas.microsoft.com/office/drawing/2014/main" id="{A76CFD6B-4BDF-DB32-CDEB-E00D294122E3}"/>
                </a:ext>
              </a:extLst>
            </p:cNvPr>
            <p:cNvSpPr txBox="1"/>
            <p:nvPr/>
          </p:nvSpPr>
          <p:spPr>
            <a:xfrm>
              <a:off x="1593867" y="25918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01</a:t>
              </a:r>
            </a:p>
          </p:txBody>
        </p:sp>
        <p:sp>
          <p:nvSpPr>
            <p:cNvPr id="40" name="图形">
              <a:extLst>
                <a:ext uri="{FF2B5EF4-FFF2-40B4-BE49-F238E27FC236}">
                  <a16:creationId xmlns:a16="http://schemas.microsoft.com/office/drawing/2014/main" id="{649748C9-AA8F-E797-8635-D4AEFE0FD7E0}"/>
                </a:ext>
              </a:extLst>
            </p:cNvPr>
            <p:cNvSpPr/>
            <p:nvPr/>
          </p:nvSpPr>
          <p:spPr>
            <a:xfrm>
              <a:off x="2601934"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图形">
              <a:extLst>
                <a:ext uri="{FF2B5EF4-FFF2-40B4-BE49-F238E27FC236}">
                  <a16:creationId xmlns:a16="http://schemas.microsoft.com/office/drawing/2014/main" id="{F3D3EB3B-FD88-25D9-CDF3-B95C009DECC3}"/>
                </a:ext>
              </a:extLst>
            </p:cNvPr>
            <p:cNvSpPr/>
            <p:nvPr/>
          </p:nvSpPr>
          <p:spPr>
            <a:xfrm>
              <a:off x="2032339" y="27523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818EE05D-A9A4-4E9E-A3F0-E9B228040275}"/>
                </a:ext>
              </a:extLst>
            </p:cNvPr>
            <p:cNvSpPr txBox="1"/>
            <p:nvPr/>
          </p:nvSpPr>
          <p:spPr>
            <a:xfrm>
              <a:off x="2886038" y="2622238"/>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INTRODUCTION</a:t>
              </a:r>
              <a:endParaRPr lang="zh-CN" altLang="en-US" sz="2400" b="1" dirty="0"/>
            </a:p>
          </p:txBody>
        </p:sp>
      </p:grpSp>
      <p:grpSp>
        <p:nvGrpSpPr>
          <p:cNvPr id="13" name="组合 12">
            <a:extLst>
              <a:ext uri="{FF2B5EF4-FFF2-40B4-BE49-F238E27FC236}">
                <a16:creationId xmlns:a16="http://schemas.microsoft.com/office/drawing/2014/main" id="{5CFE702B-4631-72A4-312A-04FC3B98BC3D}"/>
              </a:ext>
            </a:extLst>
          </p:cNvPr>
          <p:cNvGrpSpPr/>
          <p:nvPr/>
        </p:nvGrpSpPr>
        <p:grpSpPr>
          <a:xfrm>
            <a:off x="1593867" y="3598156"/>
            <a:ext cx="4332229" cy="521970"/>
            <a:chOff x="1593867" y="3337754"/>
            <a:chExt cx="4332229" cy="521970"/>
          </a:xfrm>
        </p:grpSpPr>
        <p:sp>
          <p:nvSpPr>
            <p:cNvPr id="43" name="图形">
              <a:extLst>
                <a:ext uri="{FF2B5EF4-FFF2-40B4-BE49-F238E27FC236}">
                  <a16:creationId xmlns:a16="http://schemas.microsoft.com/office/drawing/2014/main" id="{1C4CBB66-3483-B994-16C5-48F286E14442}"/>
                </a:ext>
              </a:extLst>
            </p:cNvPr>
            <p:cNvSpPr txBox="1"/>
            <p:nvPr/>
          </p:nvSpPr>
          <p:spPr>
            <a:xfrm>
              <a:off x="1593867" y="3337754"/>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02</a:t>
              </a:r>
            </a:p>
          </p:txBody>
        </p:sp>
        <p:sp>
          <p:nvSpPr>
            <p:cNvPr id="44" name="图形">
              <a:extLst>
                <a:ext uri="{FF2B5EF4-FFF2-40B4-BE49-F238E27FC236}">
                  <a16:creationId xmlns:a16="http://schemas.microsoft.com/office/drawing/2014/main" id="{68C7975C-3BBC-1599-9AC8-27DEDC80C97E}"/>
                </a:ext>
              </a:extLst>
            </p:cNvPr>
            <p:cNvSpPr/>
            <p:nvPr/>
          </p:nvSpPr>
          <p:spPr>
            <a:xfrm>
              <a:off x="2601934"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图形">
              <a:extLst>
                <a:ext uri="{FF2B5EF4-FFF2-40B4-BE49-F238E27FC236}">
                  <a16:creationId xmlns:a16="http://schemas.microsoft.com/office/drawing/2014/main" id="{E2CFC005-1FCC-6A02-E69F-F1738EE99A3C}"/>
                </a:ext>
              </a:extLst>
            </p:cNvPr>
            <p:cNvSpPr/>
            <p:nvPr/>
          </p:nvSpPr>
          <p:spPr>
            <a:xfrm>
              <a:off x="2032339" y="3498205"/>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a:extLst>
                <a:ext uri="{FF2B5EF4-FFF2-40B4-BE49-F238E27FC236}">
                  <a16:creationId xmlns:a16="http://schemas.microsoft.com/office/drawing/2014/main" id="{BA4222FB-AE48-0F6D-368D-EBB7EE7C899B}"/>
                </a:ext>
              </a:extLst>
            </p:cNvPr>
            <p:cNvSpPr txBox="1"/>
            <p:nvPr/>
          </p:nvSpPr>
          <p:spPr>
            <a:xfrm>
              <a:off x="2886038" y="3367217"/>
              <a:ext cx="3040058"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LITERATURE REVIEW</a:t>
              </a:r>
              <a:endParaRPr lang="zh-CN" altLang="en-US" sz="2000" b="1" dirty="0"/>
            </a:p>
          </p:txBody>
        </p:sp>
      </p:grpSp>
      <p:grpSp>
        <p:nvGrpSpPr>
          <p:cNvPr id="14" name="组合 13">
            <a:extLst>
              <a:ext uri="{FF2B5EF4-FFF2-40B4-BE49-F238E27FC236}">
                <a16:creationId xmlns:a16="http://schemas.microsoft.com/office/drawing/2014/main" id="{30A4A4EA-C360-9B0C-10E2-FA31CF472588}"/>
              </a:ext>
            </a:extLst>
          </p:cNvPr>
          <p:cNvGrpSpPr/>
          <p:nvPr/>
        </p:nvGrpSpPr>
        <p:grpSpPr>
          <a:xfrm>
            <a:off x="1593867" y="4604457"/>
            <a:ext cx="4728943" cy="521970"/>
            <a:chOff x="1593867" y="4604457"/>
            <a:chExt cx="4728943" cy="521970"/>
          </a:xfrm>
        </p:grpSpPr>
        <p:sp>
          <p:nvSpPr>
            <p:cNvPr id="56" name="图形">
              <a:extLst>
                <a:ext uri="{FF2B5EF4-FFF2-40B4-BE49-F238E27FC236}">
                  <a16:creationId xmlns:a16="http://schemas.microsoft.com/office/drawing/2014/main" id="{FC62DB89-4D97-772F-0F08-756F25219DFA}"/>
                </a:ext>
              </a:extLst>
            </p:cNvPr>
            <p:cNvSpPr txBox="1"/>
            <p:nvPr/>
          </p:nvSpPr>
          <p:spPr>
            <a:xfrm>
              <a:off x="1593867" y="4604457"/>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03</a:t>
              </a:r>
            </a:p>
          </p:txBody>
        </p:sp>
        <p:sp>
          <p:nvSpPr>
            <p:cNvPr id="57" name="图形">
              <a:extLst>
                <a:ext uri="{FF2B5EF4-FFF2-40B4-BE49-F238E27FC236}">
                  <a16:creationId xmlns:a16="http://schemas.microsoft.com/office/drawing/2014/main" id="{6BDC80CA-9E15-53E7-1A67-A2AC6A383454}"/>
                </a:ext>
              </a:extLst>
            </p:cNvPr>
            <p:cNvSpPr/>
            <p:nvPr/>
          </p:nvSpPr>
          <p:spPr>
            <a:xfrm>
              <a:off x="2601934" y="47649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图形">
              <a:extLst>
                <a:ext uri="{FF2B5EF4-FFF2-40B4-BE49-F238E27FC236}">
                  <a16:creationId xmlns:a16="http://schemas.microsoft.com/office/drawing/2014/main" id="{2DF9B694-025B-B46D-FE30-FCB68C405BE0}"/>
                </a:ext>
              </a:extLst>
            </p:cNvPr>
            <p:cNvSpPr/>
            <p:nvPr/>
          </p:nvSpPr>
          <p:spPr>
            <a:xfrm>
              <a:off x="2032339" y="47649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文本框 58">
              <a:extLst>
                <a:ext uri="{FF2B5EF4-FFF2-40B4-BE49-F238E27FC236}">
                  <a16:creationId xmlns:a16="http://schemas.microsoft.com/office/drawing/2014/main" id="{B3640DA9-CF9D-BF6B-A0F2-4415B322DC9C}"/>
                </a:ext>
              </a:extLst>
            </p:cNvPr>
            <p:cNvSpPr txBox="1"/>
            <p:nvPr/>
          </p:nvSpPr>
          <p:spPr>
            <a:xfrm>
              <a:off x="2886038" y="4634710"/>
              <a:ext cx="3436772"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PRELIMINARIES</a:t>
              </a:r>
              <a:endParaRPr lang="zh-CN" altLang="en-US" sz="2400" b="1" dirty="0"/>
            </a:p>
          </p:txBody>
        </p:sp>
      </p:grpSp>
      <p:grpSp>
        <p:nvGrpSpPr>
          <p:cNvPr id="15" name="组合 14">
            <a:extLst>
              <a:ext uri="{FF2B5EF4-FFF2-40B4-BE49-F238E27FC236}">
                <a16:creationId xmlns:a16="http://schemas.microsoft.com/office/drawing/2014/main" id="{07683882-78D0-EA05-4376-68119342318A}"/>
              </a:ext>
            </a:extLst>
          </p:cNvPr>
          <p:cNvGrpSpPr/>
          <p:nvPr/>
        </p:nvGrpSpPr>
        <p:grpSpPr>
          <a:xfrm>
            <a:off x="6094791" y="2622238"/>
            <a:ext cx="4820140" cy="521970"/>
            <a:chOff x="6094935" y="2724900"/>
            <a:chExt cx="4820140" cy="521970"/>
          </a:xfrm>
        </p:grpSpPr>
        <p:grpSp>
          <p:nvGrpSpPr>
            <p:cNvPr id="7" name="组合 6">
              <a:extLst>
                <a:ext uri="{FF2B5EF4-FFF2-40B4-BE49-F238E27FC236}">
                  <a16:creationId xmlns:a16="http://schemas.microsoft.com/office/drawing/2014/main" id="{775311CB-C14F-87FC-0AB6-B8881E7B71E5}"/>
                </a:ext>
              </a:extLst>
            </p:cNvPr>
            <p:cNvGrpSpPr/>
            <p:nvPr/>
          </p:nvGrpSpPr>
          <p:grpSpPr>
            <a:xfrm>
              <a:off x="6094935" y="2724900"/>
              <a:ext cx="1589405" cy="521970"/>
              <a:chOff x="6094935" y="2724900"/>
              <a:chExt cx="1589405" cy="521970"/>
            </a:xfrm>
          </p:grpSpPr>
          <p:sp>
            <p:nvSpPr>
              <p:cNvPr id="64" name="图形">
                <a:extLst>
                  <a:ext uri="{FF2B5EF4-FFF2-40B4-BE49-F238E27FC236}">
                    <a16:creationId xmlns:a16="http://schemas.microsoft.com/office/drawing/2014/main" id="{9B1AEFCD-F866-902D-78A4-A308B96FEBCF}"/>
                  </a:ext>
                </a:extLst>
              </p:cNvPr>
              <p:cNvSpPr txBox="1"/>
              <p:nvPr/>
            </p:nvSpPr>
            <p:spPr>
              <a:xfrm>
                <a:off x="6094935" y="2724900"/>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04</a:t>
                </a:r>
              </a:p>
            </p:txBody>
          </p:sp>
          <p:sp>
            <p:nvSpPr>
              <p:cNvPr id="65" name="图形">
                <a:extLst>
                  <a:ext uri="{FF2B5EF4-FFF2-40B4-BE49-F238E27FC236}">
                    <a16:creationId xmlns:a16="http://schemas.microsoft.com/office/drawing/2014/main" id="{3C1C3FAF-7543-ADDA-0CB6-CE9B7D8AF617}"/>
                  </a:ext>
                </a:extLst>
              </p:cNvPr>
              <p:cNvSpPr/>
              <p:nvPr/>
            </p:nvSpPr>
            <p:spPr>
              <a:xfrm>
                <a:off x="7103002"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图形">
                <a:extLst>
                  <a:ext uri="{FF2B5EF4-FFF2-40B4-BE49-F238E27FC236}">
                    <a16:creationId xmlns:a16="http://schemas.microsoft.com/office/drawing/2014/main" id="{4CEA8CDC-44E3-0B34-855A-D78646480EE4}"/>
                  </a:ext>
                </a:extLst>
              </p:cNvPr>
              <p:cNvSpPr/>
              <p:nvPr/>
            </p:nvSpPr>
            <p:spPr>
              <a:xfrm>
                <a:off x="6533407" y="2885351"/>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66">
              <a:extLst>
                <a:ext uri="{FF2B5EF4-FFF2-40B4-BE49-F238E27FC236}">
                  <a16:creationId xmlns:a16="http://schemas.microsoft.com/office/drawing/2014/main" id="{2F6CE2E5-70BB-3808-387D-43BE7C7ECB9D}"/>
                </a:ext>
              </a:extLst>
            </p:cNvPr>
            <p:cNvSpPr txBox="1"/>
            <p:nvPr/>
          </p:nvSpPr>
          <p:spPr>
            <a:xfrm>
              <a:off x="7393257" y="2745903"/>
              <a:ext cx="3521818" cy="461665"/>
            </a:xfrm>
            <a:prstGeom prst="rect">
              <a:avLst/>
            </a:prstGeom>
            <a:noFill/>
          </p:spPr>
          <p:txBody>
            <a:bodyPr wrap="square" rtlCol="0">
              <a:spAutoFit/>
            </a:bodyPr>
            <a:lstStyle/>
            <a:p>
              <a:r>
                <a:rPr lang="en-US" altLang="zh-CN" sz="2400" b="1" dirty="0"/>
                <a:t>PROPOSED METHOD</a:t>
              </a:r>
            </a:p>
          </p:txBody>
        </p:sp>
      </p:grpSp>
      <p:grpSp>
        <p:nvGrpSpPr>
          <p:cNvPr id="16" name="组合 15">
            <a:extLst>
              <a:ext uri="{FF2B5EF4-FFF2-40B4-BE49-F238E27FC236}">
                <a16:creationId xmlns:a16="http://schemas.microsoft.com/office/drawing/2014/main" id="{717EF98C-9EFF-BD1B-55E6-C3EA5340FCC9}"/>
              </a:ext>
            </a:extLst>
          </p:cNvPr>
          <p:cNvGrpSpPr/>
          <p:nvPr/>
        </p:nvGrpSpPr>
        <p:grpSpPr>
          <a:xfrm>
            <a:off x="6094791" y="3598321"/>
            <a:ext cx="3808180" cy="521970"/>
            <a:chOff x="6094791" y="3642757"/>
            <a:chExt cx="3808180" cy="521970"/>
          </a:xfrm>
        </p:grpSpPr>
        <p:sp>
          <p:nvSpPr>
            <p:cNvPr id="68" name="图形">
              <a:extLst>
                <a:ext uri="{FF2B5EF4-FFF2-40B4-BE49-F238E27FC236}">
                  <a16:creationId xmlns:a16="http://schemas.microsoft.com/office/drawing/2014/main" id="{0CBB0F0D-0469-5A54-F69A-85882FAB2523}"/>
                </a:ext>
              </a:extLst>
            </p:cNvPr>
            <p:cNvSpPr txBox="1"/>
            <p:nvPr/>
          </p:nvSpPr>
          <p:spPr>
            <a:xfrm>
              <a:off x="6094791" y="3642757"/>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05</a:t>
              </a:r>
            </a:p>
          </p:txBody>
        </p:sp>
        <p:sp>
          <p:nvSpPr>
            <p:cNvPr id="69" name="图形">
              <a:extLst>
                <a:ext uri="{FF2B5EF4-FFF2-40B4-BE49-F238E27FC236}">
                  <a16:creationId xmlns:a16="http://schemas.microsoft.com/office/drawing/2014/main" id="{C2CD1304-035A-1937-2F50-A9C55E01E390}"/>
                </a:ext>
              </a:extLst>
            </p:cNvPr>
            <p:cNvSpPr/>
            <p:nvPr/>
          </p:nvSpPr>
          <p:spPr>
            <a:xfrm>
              <a:off x="7102858"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图形">
              <a:extLst>
                <a:ext uri="{FF2B5EF4-FFF2-40B4-BE49-F238E27FC236}">
                  <a16:creationId xmlns:a16="http://schemas.microsoft.com/office/drawing/2014/main" id="{22CBBBE7-03C3-026F-5ADC-EF6CA875F02E}"/>
                </a:ext>
              </a:extLst>
            </p:cNvPr>
            <p:cNvSpPr/>
            <p:nvPr/>
          </p:nvSpPr>
          <p:spPr>
            <a:xfrm>
              <a:off x="6533263" y="3803208"/>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7CB44325-3E65-C695-9395-0718484FBFFA}"/>
                </a:ext>
              </a:extLst>
            </p:cNvPr>
            <p:cNvSpPr txBox="1"/>
            <p:nvPr/>
          </p:nvSpPr>
          <p:spPr>
            <a:xfrm>
              <a:off x="7403374" y="3651455"/>
              <a:ext cx="2499597" cy="461665"/>
            </a:xfrm>
            <a:prstGeom prst="rect">
              <a:avLst/>
            </a:prstGeom>
            <a:noFill/>
          </p:spPr>
          <p:txBody>
            <a:bodyPr wrap="square" rtlCol="0">
              <a:spAutoFit/>
            </a:bodyPr>
            <a:lstStyle/>
            <a:p>
              <a:r>
                <a:rPr lang="en-US" altLang="zh-CN" sz="2400" b="1" dirty="0">
                  <a:effectLst/>
                  <a:latin typeface="Calibri" panose="020F0502020204030204" pitchFamily="34" charset="0"/>
                  <a:ea typeface="宋体" panose="02010600030101010101" pitchFamily="2" charset="-122"/>
                  <a:cs typeface="Times New Roman" panose="02020603050405020304" pitchFamily="18" charset="0"/>
                </a:rPr>
                <a:t>EXPERIMENTS</a:t>
              </a:r>
              <a:endParaRPr lang="zh-CN" altLang="en-US" sz="2400" b="1" dirty="0"/>
            </a:p>
          </p:txBody>
        </p:sp>
      </p:grpSp>
      <p:grpSp>
        <p:nvGrpSpPr>
          <p:cNvPr id="17" name="组合 16">
            <a:extLst>
              <a:ext uri="{FF2B5EF4-FFF2-40B4-BE49-F238E27FC236}">
                <a16:creationId xmlns:a16="http://schemas.microsoft.com/office/drawing/2014/main" id="{2C0F2C7A-FCA3-9462-88A4-9AFD1EA9D8FE}"/>
              </a:ext>
            </a:extLst>
          </p:cNvPr>
          <p:cNvGrpSpPr/>
          <p:nvPr/>
        </p:nvGrpSpPr>
        <p:grpSpPr>
          <a:xfrm>
            <a:off x="6101412" y="4574405"/>
            <a:ext cx="3801559" cy="521970"/>
            <a:chOff x="6101412" y="4403536"/>
            <a:chExt cx="3801559" cy="521970"/>
          </a:xfrm>
        </p:grpSpPr>
        <p:sp>
          <p:nvSpPr>
            <p:cNvPr id="74" name="图形">
              <a:extLst>
                <a:ext uri="{FF2B5EF4-FFF2-40B4-BE49-F238E27FC236}">
                  <a16:creationId xmlns:a16="http://schemas.microsoft.com/office/drawing/2014/main" id="{D579EFA2-E258-5EE8-5D6E-CF0F06EDE664}"/>
                </a:ext>
              </a:extLst>
            </p:cNvPr>
            <p:cNvSpPr txBox="1"/>
            <p:nvPr/>
          </p:nvSpPr>
          <p:spPr>
            <a:xfrm>
              <a:off x="6101412" y="4403536"/>
              <a:ext cx="1589405"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思源黑体 CN Medium" panose="020B0600000000000000" charset="-122"/>
                  <a:ea typeface="思源黑体 CN Medium" panose="020B0600000000000000" charset="-122"/>
                  <a:cs typeface="思源黑体 CN Normal" panose="020B0400000000000000" charset="-122"/>
                </a:rPr>
                <a:t>06</a:t>
              </a:r>
            </a:p>
          </p:txBody>
        </p:sp>
        <p:sp>
          <p:nvSpPr>
            <p:cNvPr id="75" name="图形">
              <a:extLst>
                <a:ext uri="{FF2B5EF4-FFF2-40B4-BE49-F238E27FC236}">
                  <a16:creationId xmlns:a16="http://schemas.microsoft.com/office/drawing/2014/main" id="{5A3928EF-4E9F-7897-88C9-334C5EEE2C7F}"/>
                </a:ext>
              </a:extLst>
            </p:cNvPr>
            <p:cNvSpPr/>
            <p:nvPr/>
          </p:nvSpPr>
          <p:spPr>
            <a:xfrm>
              <a:off x="7109479" y="4563987"/>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图形">
              <a:extLst>
                <a:ext uri="{FF2B5EF4-FFF2-40B4-BE49-F238E27FC236}">
                  <a16:creationId xmlns:a16="http://schemas.microsoft.com/office/drawing/2014/main" id="{1B138C37-EB03-E298-61BC-72A4FF0FBE56}"/>
                </a:ext>
              </a:extLst>
            </p:cNvPr>
            <p:cNvSpPr/>
            <p:nvPr/>
          </p:nvSpPr>
          <p:spPr>
            <a:xfrm>
              <a:off x="6539884" y="4563987"/>
              <a:ext cx="102870" cy="102870"/>
            </a:xfrm>
            <a:prstGeom prst="star4">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45856D3B-2F44-130C-5359-1666B07E891C}"/>
                </a:ext>
              </a:extLst>
            </p:cNvPr>
            <p:cNvSpPr txBox="1"/>
            <p:nvPr/>
          </p:nvSpPr>
          <p:spPr>
            <a:xfrm>
              <a:off x="7403374" y="4452160"/>
              <a:ext cx="2499597" cy="461665"/>
            </a:xfrm>
            <a:prstGeom prst="rect">
              <a:avLst/>
            </a:prstGeom>
            <a:noFill/>
          </p:spPr>
          <p:txBody>
            <a:bodyPr wrap="square" rtlCol="0">
              <a:spAutoFit/>
            </a:bodyPr>
            <a:lstStyle/>
            <a:p>
              <a:r>
                <a:rPr lang="en-US" altLang="zh-CN" sz="2400" b="1" dirty="0"/>
                <a:t>CONCLUSION</a:t>
              </a:r>
            </a:p>
          </p:txBody>
        </p:sp>
      </p:grpSp>
      <p:pic>
        <p:nvPicPr>
          <p:cNvPr id="6" name="图形" descr="102sd">
            <a:extLst>
              <a:ext uri="{FF2B5EF4-FFF2-40B4-BE49-F238E27FC236}">
                <a16:creationId xmlns:a16="http://schemas.microsoft.com/office/drawing/2014/main" id="{7DC17D56-621E-641A-B383-A2EB46059330}"/>
              </a:ext>
            </a:extLst>
          </p:cNvPr>
          <p:cNvPicPr>
            <a:picLocks noChangeAspect="1"/>
          </p:cNvPicPr>
          <p:nvPr/>
        </p:nvPicPr>
        <p:blipFill>
          <a:blip r:embed="rId5"/>
          <a:srcRect l="45954"/>
          <a:stretch>
            <a:fillRect/>
          </a:stretch>
        </p:blipFill>
        <p:spPr>
          <a:xfrm rot="10800000" flipH="1" flipV="1">
            <a:off x="9022080" y="-942975"/>
            <a:ext cx="3169920" cy="7844790"/>
          </a:xfrm>
          <a:prstGeom prst="rect">
            <a:avLst/>
          </a:prstGeom>
        </p:spPr>
      </p:pic>
      <p:pic>
        <p:nvPicPr>
          <p:cNvPr id="8" name="图形" descr="10dd2">
            <a:extLst>
              <a:ext uri="{FF2B5EF4-FFF2-40B4-BE49-F238E27FC236}">
                <a16:creationId xmlns:a16="http://schemas.microsoft.com/office/drawing/2014/main" id="{DF9A6BB9-AE4D-645C-CE5C-4EA179A8BED0}"/>
              </a:ext>
            </a:extLst>
          </p:cNvPr>
          <p:cNvPicPr>
            <a:picLocks noChangeAspect="1"/>
          </p:cNvPicPr>
          <p:nvPr/>
        </p:nvPicPr>
        <p:blipFill>
          <a:blip r:embed="rId6"/>
          <a:srcRect l="8282" t="66861" r="81320" b="4065"/>
          <a:stretch>
            <a:fillRect/>
          </a:stretch>
        </p:blipFill>
        <p:spPr>
          <a:xfrm rot="5400000">
            <a:off x="8056245" y="5498465"/>
            <a:ext cx="533400" cy="1993900"/>
          </a:xfrm>
          <a:prstGeom prst="rect">
            <a:avLst/>
          </a:prstGeom>
        </p:spPr>
      </p:pic>
      <p:pic>
        <p:nvPicPr>
          <p:cNvPr id="9" name="图形" descr="10dd2">
            <a:extLst>
              <a:ext uri="{FF2B5EF4-FFF2-40B4-BE49-F238E27FC236}">
                <a16:creationId xmlns:a16="http://schemas.microsoft.com/office/drawing/2014/main" id="{46CDB0A6-E7F4-0D45-2D41-FE8BD4408477}"/>
              </a:ext>
            </a:extLst>
          </p:cNvPr>
          <p:cNvPicPr>
            <a:picLocks noChangeAspect="1"/>
          </p:cNvPicPr>
          <p:nvPr/>
        </p:nvPicPr>
        <p:blipFill>
          <a:blip r:embed="rId6"/>
          <a:srcRect l="8282" t="66861" r="81320" b="4065"/>
          <a:stretch>
            <a:fillRect/>
          </a:stretch>
        </p:blipFill>
        <p:spPr>
          <a:xfrm rot="5400000">
            <a:off x="6080125" y="5498465"/>
            <a:ext cx="533400" cy="1993900"/>
          </a:xfrm>
          <a:prstGeom prst="rect">
            <a:avLst/>
          </a:prstGeom>
        </p:spPr>
      </p:pic>
      <p:pic>
        <p:nvPicPr>
          <p:cNvPr id="10" name="图形" descr="10dd2">
            <a:extLst>
              <a:ext uri="{FF2B5EF4-FFF2-40B4-BE49-F238E27FC236}">
                <a16:creationId xmlns:a16="http://schemas.microsoft.com/office/drawing/2014/main" id="{0D5D5E00-FCFB-5840-20AE-F36896E834EC}"/>
              </a:ext>
            </a:extLst>
          </p:cNvPr>
          <p:cNvPicPr>
            <a:picLocks noChangeAspect="1"/>
          </p:cNvPicPr>
          <p:nvPr/>
        </p:nvPicPr>
        <p:blipFill>
          <a:blip r:embed="rId6"/>
          <a:srcRect l="8282" t="66861" r="81320" b="4065"/>
          <a:stretch>
            <a:fillRect/>
          </a:stretch>
        </p:blipFill>
        <p:spPr>
          <a:xfrm rot="5400000">
            <a:off x="4104005" y="5498465"/>
            <a:ext cx="533400" cy="1993900"/>
          </a:xfrm>
          <a:prstGeom prst="rect">
            <a:avLst/>
          </a:prstGeom>
        </p:spPr>
      </p:pic>
      <p:pic>
        <p:nvPicPr>
          <p:cNvPr id="11" name="图形" descr="10dd2">
            <a:extLst>
              <a:ext uri="{FF2B5EF4-FFF2-40B4-BE49-F238E27FC236}">
                <a16:creationId xmlns:a16="http://schemas.microsoft.com/office/drawing/2014/main" id="{E01B4A1A-90CB-1D6B-0139-74177477EC63}"/>
              </a:ext>
            </a:extLst>
          </p:cNvPr>
          <p:cNvPicPr>
            <a:picLocks noChangeAspect="1"/>
          </p:cNvPicPr>
          <p:nvPr/>
        </p:nvPicPr>
        <p:blipFill>
          <a:blip r:embed="rId6"/>
          <a:srcRect r="60461" b="75208"/>
          <a:stretch>
            <a:fillRect/>
          </a:stretch>
        </p:blipFill>
        <p:spPr>
          <a:xfrm rot="3652102" flipH="1">
            <a:off x="10289840" y="2032729"/>
            <a:ext cx="834167" cy="698733"/>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942975"/>
            <a:ext cx="12220575" cy="7844790"/>
            <a:chOff x="0" y="-1485"/>
            <a:chExt cx="19245" cy="12354"/>
          </a:xfrm>
        </p:grpSpPr>
        <p:pic>
          <p:nvPicPr>
            <p:cNvPr id="3" name="图形"/>
            <p:cNvPicPr>
              <a:picLocks noChangeAspect="1"/>
            </p:cNvPicPr>
            <p:nvPr/>
          </p:nvPicPr>
          <p:blipFill>
            <a:blip r:embed="rId3"/>
            <a:srcRect t="12395" b="12395"/>
            <a:stretch>
              <a:fillRect/>
            </a:stretch>
          </p:blipFill>
          <p:spPr>
            <a:xfrm>
              <a:off x="0" y="0"/>
              <a:ext cx="19245" cy="10800"/>
            </a:xfrm>
            <a:prstGeom prst="rect">
              <a:avLst/>
            </a:prstGeom>
          </p:spPr>
        </p:pic>
        <p:pic>
          <p:nvPicPr>
            <p:cNvPr id="5" name="图形" descr="102sd"/>
            <p:cNvPicPr>
              <a:picLocks noChangeAspect="1"/>
            </p:cNvPicPr>
            <p:nvPr/>
          </p:nvPicPr>
          <p:blipFill>
            <a:blip r:embed="rId4"/>
            <a:srcRect l="45954"/>
            <a:stretch>
              <a:fillRect/>
            </a:stretch>
          </p:blipFill>
          <p:spPr>
            <a:xfrm rot="10800000" flipH="1" flipV="1">
              <a:off x="14208" y="-1485"/>
              <a:ext cx="4992" cy="12354"/>
            </a:xfrm>
            <a:prstGeom prst="rect">
              <a:avLst/>
            </a:prstGeom>
          </p:spPr>
        </p:pic>
        <p:sp>
          <p:nvSpPr>
            <p:cNvPr id="15" name="图形"/>
            <p:cNvSpPr txBox="1"/>
            <p:nvPr/>
          </p:nvSpPr>
          <p:spPr>
            <a:xfrm>
              <a:off x="1851" y="4427"/>
              <a:ext cx="16212" cy="145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5400" noProof="0" dirty="0">
                  <a:ln>
                    <a:noFill/>
                  </a:ln>
                  <a:solidFill>
                    <a:schemeClr val="tx1">
                      <a:lumMod val="75000"/>
                      <a:lumOff val="25000"/>
                    </a:schemeClr>
                  </a:solidFill>
                  <a:effectLst/>
                  <a:uLnTx/>
                  <a:uFillTx/>
                  <a:latin typeface="思源黑体 CN Bold" panose="020B0800000000000000" charset="-122"/>
                  <a:ea typeface="思源黑体 CN Bold" panose="020B0800000000000000" charset="-122"/>
                  <a:cs typeface="思源黑体 CN Bold" panose="020B0800000000000000" charset="-122"/>
                  <a:sym typeface="思源黑体 CN Medium" panose="020B0600000000000000" charset="-122"/>
                </a:rPr>
                <a:t>TAHNK YOU FOR WATCHING</a:t>
              </a:r>
            </a:p>
          </p:txBody>
        </p:sp>
        <p:grpSp>
          <p:nvGrpSpPr>
            <p:cNvPr id="32" name="图形"/>
            <p:cNvGrpSpPr/>
            <p:nvPr/>
          </p:nvGrpSpPr>
          <p:grpSpPr>
            <a:xfrm>
              <a:off x="1380" y="7291"/>
              <a:ext cx="7200" cy="120"/>
              <a:chOff x="514960" y="3355334"/>
              <a:chExt cx="4065773" cy="50780"/>
            </a:xfrm>
          </p:grpSpPr>
          <p:cxnSp>
            <p:nvCxnSpPr>
              <p:cNvPr id="18" name="图形"/>
              <p:cNvCxnSpPr/>
              <p:nvPr/>
            </p:nvCxnSpPr>
            <p:spPr>
              <a:xfrm>
                <a:off x="514960" y="3380724"/>
                <a:ext cx="4065773" cy="0"/>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9" name="图形"/>
              <p:cNvSpPr/>
              <p:nvPr/>
            </p:nvSpPr>
            <p:spPr>
              <a:xfrm>
                <a:off x="514960" y="3355334"/>
                <a:ext cx="991987" cy="507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a:ln>
                    <a:noFill/>
                  </a:ln>
                  <a:solidFill>
                    <a:schemeClr val="tx2"/>
                  </a:solidFill>
                  <a:effectLst/>
                  <a:uLnTx/>
                  <a:uFillTx/>
                  <a:latin typeface="思源黑体 CN Medium" panose="020B0600000000000000" charset="-122"/>
                  <a:ea typeface="思源黑体 CN Medium" panose="020B0600000000000000" charset="-122"/>
                  <a:cs typeface="思源黑体 CN Medium" panose="020B0600000000000000" charset="-122"/>
                </a:endParaRPr>
              </a:p>
            </p:txBody>
          </p:sp>
        </p:grpSp>
        <p:sp>
          <p:nvSpPr>
            <p:cNvPr id="9" name="图形"/>
            <p:cNvSpPr/>
            <p:nvPr/>
          </p:nvSpPr>
          <p:spPr>
            <a:xfrm>
              <a:off x="16920" y="3143"/>
              <a:ext cx="841" cy="841"/>
            </a:xfrm>
            <a:prstGeom prst="star4">
              <a:avLst/>
            </a:prstGeom>
            <a:solidFill>
              <a:schemeClr val="tx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p>
        </p:txBody>
      </p:sp>
      <p:sp>
        <p:nvSpPr>
          <p:cNvPr id="2" name="文本框 1">
            <a:extLst>
              <a:ext uri="{FF2B5EF4-FFF2-40B4-BE49-F238E27FC236}">
                <a16:creationId xmlns:a16="http://schemas.microsoft.com/office/drawing/2014/main" id="{DBC10986-DB20-AB65-C6FF-5A12BDC47216}"/>
              </a:ext>
            </a:extLst>
          </p:cNvPr>
          <p:cNvSpPr txBox="1"/>
          <p:nvPr/>
        </p:nvSpPr>
        <p:spPr>
          <a:xfrm>
            <a:off x="574707" y="1028422"/>
            <a:ext cx="11055363" cy="2053511"/>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抑郁症完全不同于我们日常生活中常见的情绪波动和短暂的情绪反应。当持续</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周以上，且强度为中度或重度时，可能导致严重的健康问题</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rPr>
              <a:t>如果抑郁症患者得不到适当的治疗，甚至会导致自杀。每年约有</a:t>
            </a:r>
            <a:r>
              <a:rPr lang="en-US" altLang="zh-CN" sz="1600" dirty="0">
                <a:effectLst/>
              </a:rPr>
              <a:t>80</a:t>
            </a:r>
            <a:r>
              <a:rPr lang="zh-CN" altLang="en-US" sz="1600" dirty="0">
                <a:effectLst/>
              </a:rPr>
              <a:t>万人死于自杀。与全球情况相比，印度、中国和美国等国家的情况最为严重</a:t>
            </a:r>
            <a:r>
              <a:rPr lang="zh-CN" altLang="en-US" sz="1600" dirty="0"/>
              <a:t>。</a:t>
            </a:r>
            <a:endParaRPr lang="en-US" altLang="zh-CN" sz="1600" dirty="0"/>
          </a:p>
          <a:p>
            <a:pPr marL="285750" indent="-285750">
              <a:lnSpc>
                <a:spcPct val="150000"/>
              </a:lnSpc>
              <a:spcAft>
                <a:spcPts val="600"/>
              </a:spcAft>
              <a:buFont typeface="Arial" panose="020B0604020202020204" pitchFamily="34" charset="0"/>
              <a:buChar char="•"/>
            </a:pPr>
            <a:r>
              <a:rPr lang="zh-CN" altLang="en-US" sz="1600" dirty="0">
                <a:effectLst/>
              </a:rPr>
              <a:t>有超过</a:t>
            </a:r>
            <a:r>
              <a:rPr lang="en-US" altLang="zh-CN" sz="1600" dirty="0">
                <a:effectLst/>
              </a:rPr>
              <a:t>70 %</a:t>
            </a:r>
            <a:r>
              <a:rPr lang="zh-CN" altLang="en-US" sz="1600" dirty="0">
                <a:effectLst/>
              </a:rPr>
              <a:t>的人在抑郁初期不会咨询心理医生，这进一步导致了心理健康的恶化。</a:t>
            </a:r>
            <a:endParaRPr lang="zh-CN" altLang="en-US" sz="1600" dirty="0"/>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375000" y="3317826"/>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896454" y="3239146"/>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A. Covid - 19</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与抑郁症</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652374" y="3835482"/>
            <a:ext cx="11055363" cy="2418739"/>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在几个受影响国家实施的社会疏远和封锁措施导致了我们日常生活中的人际隔离和极端变化，</a:t>
            </a:r>
            <a:r>
              <a:rPr lang="zh-CN" altLang="en-US" sz="1600" dirty="0"/>
              <a:t>引起了人们对压力、焦虑和抑郁的关注。</a:t>
            </a:r>
          </a:p>
          <a:p>
            <a:pPr marL="285750" indent="-285750">
              <a:lnSpc>
                <a:spcPct val="150000"/>
              </a:lnSpc>
              <a:spcAft>
                <a:spcPts val="600"/>
              </a:spcAft>
              <a:buFont typeface="Arial" panose="020B0604020202020204" pitchFamily="34" charset="0"/>
              <a:buChar char="•"/>
            </a:pPr>
            <a:r>
              <a:rPr lang="zh-CN" altLang="en-US" sz="1600" dirty="0">
                <a:effectLst/>
              </a:rPr>
              <a:t>在紧张的环境下工作负担过重，医护人员也容易出现抑郁、焦虑和失眠；大流行病对预先存在抑郁症的人的心理影响可能更严重</a:t>
            </a:r>
            <a:r>
              <a:rPr lang="zh-CN" altLang="en-US" sz="1600" dirty="0"/>
              <a:t>。</a:t>
            </a:r>
          </a:p>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自</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2020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月中旬以来，一个名为</a:t>
            </a:r>
            <a:r>
              <a:rPr lang="en-US" altLang="zh-CN" sz="1600" dirty="0" err="1">
                <a:effectLst/>
                <a:latin typeface="微软雅黑" panose="020B0503020204020204" pitchFamily="34" charset="-122"/>
                <a:ea typeface="微软雅黑" panose="020B0503020204020204" pitchFamily="34" charset="-122"/>
                <a:cs typeface="Times New Roman" panose="02020603050405020304" pitchFamily="18" charset="0"/>
              </a:rPr>
              <a:t>Talkspace</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的文本和视频聊天治疗服务已经增加了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65 %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的客户。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Brightside</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是一款为焦虑和抑郁提供治疗和药物的手机</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APP</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自季度开始以来，它在新用户中出现了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50 %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的冲击。</a:t>
            </a:r>
          </a:p>
        </p:txBody>
      </p:sp>
    </p:spTree>
    <p:custDataLst>
      <p:tags r:id="rId1"/>
    </p:custDataLst>
    <p:extLst>
      <p:ext uri="{BB962C8B-B14F-4D97-AF65-F5344CB8AC3E}">
        <p14:creationId xmlns:p14="http://schemas.microsoft.com/office/powerpoint/2010/main" val="1943861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477550" y="1297447"/>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999004" y="1218767"/>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社交媒体作为抑郁检测的工具</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668711" y="1927633"/>
            <a:ext cx="10977050" cy="3680623"/>
          </a:xfrm>
          <a:prstGeom prst="rect">
            <a:avLst/>
          </a:prstGeom>
          <a:noFill/>
        </p:spPr>
        <p:txBody>
          <a:bodyPr wrap="square" rtlCol="0">
            <a:spAutoFit/>
          </a:bodyPr>
          <a:lstStyle/>
          <a:p>
            <a:pPr marL="285750" indent="-285750">
              <a:lnSpc>
                <a:spcPct val="15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社交媒体上发布和分享内容的行为反映了用户的日常生活和精神状态。</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Park</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[ 17 ]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通过基于</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访谈和问卷调查</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的用户研究，分析了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上抑郁用户的行为和语言模式。这些基于访谈的方法</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成本高、耗时长</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。而且，这种方式往往很难获得足够的数据来保证模型的稳健性和泛化性。</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spcAft>
                <a:spcPts val="600"/>
              </a:spcAft>
              <a:buFont typeface="Arial" panose="020B0604020202020204" pitchFamily="34" charset="0"/>
              <a:buChar char="•"/>
            </a:pPr>
            <a:r>
              <a:rPr lang="zh-CN" altLang="en-US" sz="1600" dirty="0">
                <a:effectLst/>
              </a:rPr>
              <a:t>最近一些研究</a:t>
            </a:r>
            <a:r>
              <a:rPr lang="en-US" altLang="zh-CN" sz="1600" dirty="0">
                <a:effectLst/>
              </a:rPr>
              <a:t>[ 19 ]</a:t>
            </a:r>
            <a:r>
              <a:rPr lang="zh-CN" altLang="en-US" sz="1600" dirty="0">
                <a:effectLst/>
              </a:rPr>
              <a:t>，</a:t>
            </a:r>
            <a:r>
              <a:rPr lang="en-US" altLang="zh-CN" sz="1600" dirty="0">
                <a:effectLst/>
              </a:rPr>
              <a:t>[ 20 ]</a:t>
            </a:r>
            <a:r>
              <a:rPr lang="zh-CN" altLang="en-US" sz="1600" dirty="0">
                <a:effectLst/>
              </a:rPr>
              <a:t>分析了基于社交媒体行为的模型来检测抑郁症。他们收集了一个基于</a:t>
            </a:r>
            <a:r>
              <a:rPr lang="en-US" altLang="zh-CN" sz="1600" dirty="0">
                <a:effectLst/>
              </a:rPr>
              <a:t>Twitter</a:t>
            </a:r>
            <a:r>
              <a:rPr lang="zh-CN" altLang="en-US" sz="1600" dirty="0">
                <a:effectLst/>
              </a:rPr>
              <a:t>的抑郁数据集，并开发了一种利用跨领域抑郁信息的方法。</a:t>
            </a:r>
            <a:endParaRPr lang="zh-CN" altLang="en-US" sz="1600" dirty="0"/>
          </a:p>
          <a:p>
            <a:pPr marL="285750" indent="-285750">
              <a:lnSpc>
                <a:spcPct val="150000"/>
              </a:lnSpc>
              <a:spcAft>
                <a:spcPts val="600"/>
              </a:spcAft>
              <a:buFont typeface="Arial" panose="020B0604020202020204" pitchFamily="34" charset="0"/>
              <a:buChar char="•"/>
            </a:pPr>
            <a:r>
              <a:rPr lang="zh-CN" altLang="en-US" sz="1600" dirty="0">
                <a:effectLst/>
              </a:rPr>
              <a:t>根据现有文献</a:t>
            </a:r>
            <a:r>
              <a:rPr lang="en-US" altLang="zh-CN" sz="1600" dirty="0">
                <a:effectLst/>
              </a:rPr>
              <a:t>[ 18 ]</a:t>
            </a:r>
            <a:r>
              <a:rPr lang="zh-CN" altLang="en-US" sz="1600" dirty="0">
                <a:effectLst/>
              </a:rPr>
              <a:t>，</a:t>
            </a:r>
            <a:r>
              <a:rPr lang="en-US" altLang="zh-CN" sz="1600" dirty="0">
                <a:effectLst/>
              </a:rPr>
              <a:t>[ 21 ]</a:t>
            </a:r>
            <a:r>
              <a:rPr lang="zh-CN" altLang="en-US" sz="1600" dirty="0">
                <a:effectLst/>
              </a:rPr>
              <a:t>，抑郁症是一种可能存在于不同程度或强度的人群中的疾病。在早期阶段，这种强度一般较低，</a:t>
            </a:r>
            <a:r>
              <a:rPr lang="zh-CN" altLang="en-US" sz="1600" b="1" dirty="0">
                <a:effectLst/>
              </a:rPr>
              <a:t>其严重程度是由随着时间的推移而经历的情况所驱动的</a:t>
            </a:r>
            <a:r>
              <a:rPr lang="zh-CN" altLang="en-US" sz="1600" dirty="0">
                <a:effectLst/>
              </a:rPr>
              <a:t>。患者一般会根据抑郁的严重程度要求治疗</a:t>
            </a:r>
            <a:r>
              <a:rPr lang="zh-CN" altLang="en-US" sz="1600" dirty="0"/>
              <a:t>。</a:t>
            </a:r>
          </a:p>
          <a:p>
            <a:pPr marL="285750" indent="-285750">
              <a:lnSpc>
                <a:spcPct val="150000"/>
              </a:lnSpc>
              <a:spcAft>
                <a:spcPts val="600"/>
              </a:spcAft>
              <a:buFont typeface="Arial" panose="020B0604020202020204" pitchFamily="34" charset="0"/>
              <a:buChar char="•"/>
            </a:pPr>
            <a:r>
              <a:rPr lang="zh-CN" altLang="en-US" sz="1600" dirty="0">
                <a:effectLst/>
              </a:rPr>
              <a:t>仅仅检测一个人的抑郁情绪并不总是有助于向领域专家推荐合适的治疗方法。相反，</a:t>
            </a:r>
            <a:r>
              <a:rPr lang="zh-CN" altLang="en-US" sz="1600" b="1" dirty="0">
                <a:effectLst/>
              </a:rPr>
              <a:t>确定抑郁的严重程度对于正确理解案例非常重要</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4023217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477550" y="1297447"/>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999004" y="1218767"/>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B.</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社交媒体作为抑郁检测的工具</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8D749133-1A4E-416E-F9B7-FEA1DEEE11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2488" y="2266385"/>
            <a:ext cx="9495392" cy="3290417"/>
          </a:xfrm>
          <a:prstGeom prst="rect">
            <a:avLst/>
          </a:prstGeom>
        </p:spPr>
      </p:pic>
    </p:spTree>
    <p:custDataLst>
      <p:tags r:id="rId1"/>
    </p:custDataLst>
    <p:extLst>
      <p:ext uri="{BB962C8B-B14F-4D97-AF65-F5344CB8AC3E}">
        <p14:creationId xmlns:p14="http://schemas.microsoft.com/office/powerpoint/2010/main" val="124135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3435350" cy="543745"/>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1 INTRODUCTION</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440729" y="1066677"/>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962183" y="987997"/>
            <a:ext cx="5870455" cy="458908"/>
          </a:xfrm>
          <a:prstGeom prst="rect">
            <a:avLst/>
          </a:prstGeom>
          <a:noFill/>
        </p:spPr>
        <p:txBody>
          <a:bodyPr wrap="square" rtlCol="0">
            <a:spAutoFit/>
          </a:bodyPr>
          <a:lstStyle/>
          <a:p>
            <a:pPr algn="just">
              <a:lnSpc>
                <a:spcPct val="150000"/>
              </a:lnSpc>
            </a:pP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C.</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本文</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的贡献</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562769" y="1525585"/>
            <a:ext cx="11711057" cy="4675767"/>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提出了一种基于深度学习的方法，利用社交媒体平台上用户共享的内容来估计抑郁的强度。据我们所知，这是第一个关于抑郁强度估计的工作。</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基于文本复合极性和潜在语义分析</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LSA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，以自监督的方式将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Shen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共享的抑郁症数据集重打标号分为不同强度类别。</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t>共设计了</a:t>
            </a:r>
            <a:r>
              <a:rPr lang="en-US" altLang="zh-CN" sz="1600" dirty="0"/>
              <a:t>5</a:t>
            </a:r>
            <a:r>
              <a:rPr lang="zh-CN" altLang="en-US" sz="1600" dirty="0">
                <a:effectLst/>
              </a:rPr>
              <a:t>种不同类型的</a:t>
            </a:r>
            <a:r>
              <a:rPr lang="en-US" altLang="zh-CN" sz="1600" dirty="0">
                <a:effectLst/>
              </a:rPr>
              <a:t>527</a:t>
            </a:r>
            <a:r>
              <a:rPr lang="zh-CN" altLang="en-US" sz="1600" dirty="0">
                <a:effectLst/>
              </a:rPr>
              <a:t>个特征</a:t>
            </a:r>
            <a:r>
              <a:rPr lang="zh-CN" altLang="en-US" sz="1600" dirty="0"/>
              <a:t>来描述每个用户，包括</a:t>
            </a:r>
            <a:r>
              <a:rPr lang="zh-CN" altLang="en-US" sz="1600" dirty="0">
                <a:effectLst/>
              </a:rPr>
              <a:t>情感、事件触发、行为、用户级别和抑郁症相关的特征。</a:t>
            </a:r>
            <a:endParaRPr lang="en-US" altLang="zh-CN" sz="1600" dirty="0">
              <a:effectLst/>
            </a:endParaRPr>
          </a:p>
          <a:p>
            <a:pPr marL="285750" indent="-285750">
              <a:lnSpc>
                <a:spcPct val="130000"/>
              </a:lnSpc>
              <a:spcAft>
                <a:spcPts val="600"/>
              </a:spcAft>
              <a:buFont typeface="Arial" panose="020B0604020202020204" pitchFamily="34" charset="0"/>
              <a:buChar char="•"/>
            </a:pPr>
            <a:r>
              <a:rPr lang="zh-CN" altLang="en-US" sz="1600" dirty="0">
                <a:effectLst/>
              </a:rPr>
              <a:t>利用提取的特征，训练了一个浅层长短期记忆</a:t>
            </a:r>
            <a:r>
              <a:rPr lang="en-US" altLang="zh-CN" sz="1600" dirty="0">
                <a:effectLst/>
              </a:rPr>
              <a:t>( LSTM )</a:t>
            </a:r>
            <a:r>
              <a:rPr lang="zh-CN" altLang="en-US" sz="1600" dirty="0">
                <a:effectLst/>
              </a:rPr>
              <a:t>网络来预测抑郁强度</a:t>
            </a:r>
            <a:r>
              <a:rPr lang="zh-CN" altLang="en-US" sz="1600" dirty="0"/>
              <a:t>。</a:t>
            </a:r>
          </a:p>
          <a:p>
            <a:pPr marL="285750" indent="-285750">
              <a:lnSpc>
                <a:spcPct val="130000"/>
              </a:lnSpc>
              <a:spcAft>
                <a:spcPts val="600"/>
              </a:spcAft>
              <a:buFont typeface="Arial" panose="020B0604020202020204" pitchFamily="34" charset="0"/>
              <a:buChar char="•"/>
            </a:pPr>
            <a:r>
              <a:rPr lang="zh-CN" altLang="en-US" sz="1600" dirty="0"/>
              <a:t>将我们的实验结果与不同的其他模型进行比较，以评估我们的强度估计。</a:t>
            </a:r>
          </a:p>
          <a:p>
            <a:pPr marL="285750" indent="-285750">
              <a:lnSpc>
                <a:spcPct val="130000"/>
              </a:lnSpc>
              <a:spcAft>
                <a:spcPts val="600"/>
              </a:spcAft>
              <a:buFont typeface="Arial" panose="020B0604020202020204" pitchFamily="34" charset="0"/>
              <a:buChar char="•"/>
            </a:pPr>
            <a:r>
              <a:rPr lang="zh-CN" altLang="en-US" sz="1600" dirty="0"/>
              <a:t>此外，我们还将我们的方法</a:t>
            </a:r>
            <a:r>
              <a:rPr lang="en-US" altLang="zh-CN" sz="1600" dirty="0"/>
              <a:t>(</a:t>
            </a:r>
            <a:r>
              <a:rPr lang="zh-CN" altLang="en-US" sz="1600" dirty="0"/>
              <a:t>适应于二分类</a:t>
            </a:r>
            <a:r>
              <a:rPr lang="en-US" altLang="zh-CN" sz="1600" dirty="0"/>
              <a:t>)</a:t>
            </a:r>
            <a:r>
              <a:rPr lang="zh-CN" altLang="en-US" sz="1600" dirty="0"/>
              <a:t>与现有的二分类方法进行了比较，并优于它们。</a:t>
            </a:r>
          </a:p>
          <a:p>
            <a:pPr>
              <a:lnSpc>
                <a:spcPct val="130000"/>
              </a:lnSpc>
              <a:spcAft>
                <a:spcPts val="600"/>
              </a:spcAft>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主要贡献：</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600" dirty="0">
                <a:effectLst/>
              </a:rPr>
              <a:t>对心理健康和社交媒体挖掘用于抑郁症检测这一跨学科领域进行了全面的文献综述</a:t>
            </a:r>
            <a:endParaRPr lang="zh-CN" altLang="en-US" sz="1600" dirty="0"/>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600" dirty="0">
                <a:effectLst/>
              </a:rPr>
              <a:t>发展了一种稠密的半监督标注技术，对现有的稀疏标注的</a:t>
            </a:r>
            <a:r>
              <a:rPr lang="en-US" altLang="zh-CN" sz="1600" dirty="0">
                <a:effectLst/>
              </a:rPr>
              <a:t>Twitter</a:t>
            </a:r>
            <a:r>
              <a:rPr lang="zh-CN" altLang="en-US" sz="1600" dirty="0">
                <a:effectLst/>
              </a:rPr>
              <a:t>数据进行重打标号标注</a:t>
            </a:r>
            <a:endParaRPr lang="en-US" altLang="zh-CN" sz="1600" dirty="0">
              <a:effectLst/>
            </a:endParaRPr>
          </a:p>
          <a:p>
            <a:pPr>
              <a:lnSpc>
                <a:spcPct val="130000"/>
              </a:lnSpc>
              <a:spcAft>
                <a:spcPts val="600"/>
              </a:spcAft>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600" dirty="0">
                <a:effectLst/>
              </a:rPr>
              <a:t>提出了一种从社交媒体数据中为每个用户提取五种不同类型的相关特征并训练</a:t>
            </a:r>
            <a:r>
              <a:rPr lang="en-US" altLang="zh-CN" sz="1600" dirty="0">
                <a:effectLst/>
              </a:rPr>
              <a:t>LSTM</a:t>
            </a:r>
            <a:r>
              <a:rPr lang="zh-CN" altLang="en-US" sz="1600" dirty="0">
                <a:effectLst/>
              </a:rPr>
              <a:t>网络的方法来预测用户的抑郁强度</a:t>
            </a:r>
            <a:endParaRPr lang="zh-CN" altLang="en-US" sz="1600" dirty="0"/>
          </a:p>
          <a:p>
            <a:pPr>
              <a:lnSpc>
                <a:spcPct val="130000"/>
              </a:lnSpc>
              <a:spcAft>
                <a:spcPts val="600"/>
              </a:spcAft>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600" dirty="0">
                <a:effectLst/>
              </a:rPr>
              <a:t>进行了大量的实验来验证所提方法的有效性，在强度估计方面优于其他可比模型</a:t>
            </a:r>
            <a:endParaRPr lang="zh-CN" altLang="en-US" sz="1600" dirty="0"/>
          </a:p>
        </p:txBody>
      </p:sp>
    </p:spTree>
    <p:custDataLst>
      <p:tags r:id="rId1"/>
    </p:custDataLst>
    <p:extLst>
      <p:ext uri="{BB962C8B-B14F-4D97-AF65-F5344CB8AC3E}">
        <p14:creationId xmlns:p14="http://schemas.microsoft.com/office/powerpoint/2010/main" val="3890177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LITERATURE REVIEW</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502789" y="1271776"/>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1024243" y="1193096"/>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传统抑郁症检测</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1024243" y="2041120"/>
            <a:ext cx="10538217" cy="2775760"/>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问卷调查。</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Beck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[ 18 ]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的抑郁量表包括</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21</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个问题，主要判断使用者的心理状态。同样，</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CES - D</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量表</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[ 22 ]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也是基于</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20</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个问题编制而成。这些问题主要是关于心理状况，如用户的内疚情绪和睡眠模式。</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在抑郁症检测的基础上，对其强度估计的研究也由来已久。贝克抑郁指数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II ( Beck Depression Index-II</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BDI-II ) [ 21 ]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是一个</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宽范围</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的标准，它将基于问卷的抑郁评分映射为以下类别：</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1 ) 0 - 13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分：表示没有或很少有抑郁；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2 ) 14 ~ 19</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分：轻度抑郁；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3 ) 20 ~ 28</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分：中度抑郁；</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4 ) 29 ~ 63</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分：重度抑郁。</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Whooley</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Owen [ 23 ]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在其精神障碍诊断与统计手册</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DSM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中提出了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9</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种抑郁指标作为抑郁诊断的标准。在长达</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12</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年的时间里，它从</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DSM - IV</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版本发展到</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DSM - V</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版本</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( 2013 )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，其中新的基于社交媒体的行为和症状可能还没有被包括在内。</a:t>
            </a:r>
          </a:p>
        </p:txBody>
      </p:sp>
    </p:spTree>
    <p:custDataLst>
      <p:tags r:id="rId1"/>
    </p:custDataLst>
    <p:extLst>
      <p:ext uri="{BB962C8B-B14F-4D97-AF65-F5344CB8AC3E}">
        <p14:creationId xmlns:p14="http://schemas.microsoft.com/office/powerpoint/2010/main" val="989843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图形">
            <a:extLst>
              <a:ext uri="{FF2B5EF4-FFF2-40B4-BE49-F238E27FC236}">
                <a16:creationId xmlns:a16="http://schemas.microsoft.com/office/drawing/2014/main" id="{6C93CDE8-7E11-CA9A-83F1-476E0FE70CEA}"/>
              </a:ext>
            </a:extLst>
          </p:cNvPr>
          <p:cNvSpPr txBox="1"/>
          <p:nvPr/>
        </p:nvSpPr>
        <p:spPr>
          <a:xfrm>
            <a:off x="669798" y="444252"/>
            <a:ext cx="5426202" cy="523220"/>
          </a:xfrm>
          <a:prstGeom prst="rect">
            <a:avLst/>
          </a:prstGeom>
          <a:noFill/>
        </p:spPr>
        <p:txBody>
          <a:bodyPr wrap="square" rtlCol="0">
            <a:spAutoFit/>
          </a:bodyPr>
          <a:lstStyle/>
          <a:p>
            <a:r>
              <a:rPr lang="en-US" altLang="zh-CN" sz="2800" dirty="0">
                <a:solidFill>
                  <a:schemeClr val="accent1"/>
                </a:solidFill>
                <a:latin typeface="思源黑体 CN Medium" panose="020B0600000000000000" charset="-122"/>
                <a:ea typeface="思源黑体 CN Medium" panose="020B0600000000000000" charset="-122"/>
                <a:cs typeface="字魂58号-创中黑" panose="00000500000000000000" charset="-122"/>
              </a:rPr>
              <a:t>2 LITERATURE REVIEW</a:t>
            </a:r>
          </a:p>
        </p:txBody>
      </p:sp>
      <p:grpSp>
        <p:nvGrpSpPr>
          <p:cNvPr id="17" name="组合 16">
            <a:extLst>
              <a:ext uri="{FF2B5EF4-FFF2-40B4-BE49-F238E27FC236}">
                <a16:creationId xmlns:a16="http://schemas.microsoft.com/office/drawing/2014/main" id="{FCAC735E-1375-20A2-94D8-27F1989FAEF1}"/>
              </a:ext>
            </a:extLst>
          </p:cNvPr>
          <p:cNvGrpSpPr/>
          <p:nvPr/>
        </p:nvGrpSpPr>
        <p:grpSpPr>
          <a:xfrm>
            <a:off x="502789" y="1271776"/>
            <a:ext cx="399415" cy="399415"/>
            <a:chOff x="1110615" y="2105660"/>
            <a:chExt cx="399415" cy="399415"/>
          </a:xfrm>
        </p:grpSpPr>
        <p:sp>
          <p:nvSpPr>
            <p:cNvPr id="18" name="图形">
              <a:extLst>
                <a:ext uri="{FF2B5EF4-FFF2-40B4-BE49-F238E27FC236}">
                  <a16:creationId xmlns:a16="http://schemas.microsoft.com/office/drawing/2014/main" id="{D26EE0F4-B0D1-B77B-7878-27361D6C2D9F}"/>
                </a:ext>
              </a:extLst>
            </p:cNvPr>
            <p:cNvSpPr/>
            <p:nvPr/>
          </p:nvSpPr>
          <p:spPr>
            <a:xfrm>
              <a:off x="1110615" y="2105660"/>
              <a:ext cx="399415" cy="399415"/>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字魂58号-创中黑" panose="00000500000000000000" charset="-122"/>
              </a:endParaRPr>
            </a:p>
          </p:txBody>
        </p:sp>
        <p:sp>
          <p:nvSpPr>
            <p:cNvPr id="19" name="图形">
              <a:extLst>
                <a:ext uri="{FF2B5EF4-FFF2-40B4-BE49-F238E27FC236}">
                  <a16:creationId xmlns:a16="http://schemas.microsoft.com/office/drawing/2014/main" id="{2E0FF127-0318-F8A2-F287-68E73D51E7BE}"/>
                </a:ext>
              </a:extLst>
            </p:cNvPr>
            <p:cNvSpPr/>
            <p:nvPr/>
          </p:nvSpPr>
          <p:spPr>
            <a:xfrm>
              <a:off x="1232655" y="2223901"/>
              <a:ext cx="155335" cy="162933"/>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字魂58号-创中黑" panose="00000500000000000000" charset="-122"/>
              </a:endParaRPr>
            </a:p>
          </p:txBody>
        </p:sp>
      </p:grpSp>
      <p:sp>
        <p:nvSpPr>
          <p:cNvPr id="20" name="文本框 19">
            <a:extLst>
              <a:ext uri="{FF2B5EF4-FFF2-40B4-BE49-F238E27FC236}">
                <a16:creationId xmlns:a16="http://schemas.microsoft.com/office/drawing/2014/main" id="{1B509CC9-72EB-17DE-152B-E9D428D85068}"/>
              </a:ext>
            </a:extLst>
          </p:cNvPr>
          <p:cNvSpPr txBox="1"/>
          <p:nvPr/>
        </p:nvSpPr>
        <p:spPr>
          <a:xfrm>
            <a:off x="1024243" y="1193096"/>
            <a:ext cx="5870455" cy="458908"/>
          </a:xfrm>
          <a:prstGeom prst="rect">
            <a:avLst/>
          </a:prstGeom>
          <a:noFill/>
        </p:spPr>
        <p:txBody>
          <a:bodyPr wrap="square" rtlCol="0">
            <a:spAutoFit/>
          </a:bodyPr>
          <a:lstStyle/>
          <a:p>
            <a:pPr algn="just">
              <a:lnSpc>
                <a:spcPct val="150000"/>
              </a:lnSpc>
            </a:pP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B.</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社交媒体与抑郁检测</a:t>
            </a:r>
            <a:endPar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1" name="文本框 20">
            <a:extLst>
              <a:ext uri="{FF2B5EF4-FFF2-40B4-BE49-F238E27FC236}">
                <a16:creationId xmlns:a16="http://schemas.microsoft.com/office/drawing/2014/main" id="{D73718A3-1FAE-F3F2-0ED4-860278411174}"/>
              </a:ext>
            </a:extLst>
          </p:cNvPr>
          <p:cNvSpPr txBox="1"/>
          <p:nvPr/>
        </p:nvSpPr>
        <p:spPr>
          <a:xfrm>
            <a:off x="1024243" y="1972752"/>
            <a:ext cx="10521125" cy="3249736"/>
          </a:xfrm>
          <a:prstGeom prst="rect">
            <a:avLst/>
          </a:prstGeom>
          <a:noFill/>
        </p:spPr>
        <p:txBody>
          <a:bodyPr wrap="square" rtlCol="0">
            <a:spAutoFit/>
          </a:bodyPr>
          <a:lstStyle/>
          <a:p>
            <a:pPr marL="285750" indent="-285750">
              <a:lnSpc>
                <a:spcPct val="130000"/>
              </a:lnSpc>
              <a:spcAft>
                <a:spcPts val="600"/>
              </a:spcAft>
              <a:buFont typeface="Arial" panose="020B0604020202020204" pitchFamily="34" charset="0"/>
              <a:buChar char="•"/>
            </a:pP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Park</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[ 17 ]</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首先分析了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上用于表达抑郁情绪的语言，进一步调查了</a:t>
            </a:r>
            <a:r>
              <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rPr>
              <a:t>[ 24 ] Twitter</a:t>
            </a:r>
            <a:r>
              <a:rPr lang="zh-CN" altLang="en-US" sz="1600" dirty="0">
                <a:effectLst/>
                <a:latin typeface="微软雅黑" panose="020B0503020204020204" pitchFamily="34" charset="-122"/>
                <a:ea typeface="微软雅黑" panose="020B0503020204020204" pitchFamily="34" charset="-122"/>
                <a:cs typeface="Times New Roman" panose="02020603050405020304" pitchFamily="18" charset="0"/>
              </a:rPr>
              <a:t>用户的抑郁态度和行为。</a:t>
            </a:r>
            <a:endParaRPr lang="en-US" altLang="zh-CN" sz="16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De</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乔杜里等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[ 25 ]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也探索了社交媒体数据对</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重性抑郁障碍</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的预测。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Resnik</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[ 26 ]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研究主题模型，分析社会参与、自我控制不良、关系、情绪困扰等对应的语言信号模式，用于抑郁预测。</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Shen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[ 19 ]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Twitter</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上构建了一个具有抑郁和非抑郁标签的标注良好的抑郁数据集。他们提取了</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个与抑郁相关的特征组，这些特征组既涵盖了临床抑郁标准，也涵盖了社交媒体上的在线行为。</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30000"/>
              </a:lnSpc>
              <a:spcAft>
                <a:spcPts val="600"/>
              </a:spcAft>
              <a:buFont typeface="Arial" panose="020B0604020202020204" pitchFamily="34" charset="0"/>
              <a:buChar char="•"/>
            </a:pPr>
            <a:r>
              <a:rPr lang="en-US" altLang="zh-CN" sz="1600" dirty="0" err="1">
                <a:latin typeface="微软雅黑" panose="020B0503020204020204" pitchFamily="34" charset="-122"/>
                <a:ea typeface="微软雅黑" panose="020B0503020204020204" pitchFamily="34" charset="-122"/>
                <a:cs typeface="Times New Roman" panose="02020603050405020304" pitchFamily="18" charset="0"/>
              </a:rPr>
              <a:t>Trotzek</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等</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[ 32 ]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在社交媒体平台中提出了一种基于深度学习的抑郁症早期检测方法。他们通过</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CNN</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评估不同的词嵌入，并将结果与基于用户级语言元数据的分类进行比较。关于有影响力的社区识别和影响力最大化的研究已有一些工作</a:t>
            </a:r>
            <a:r>
              <a:rPr lang="en-US" altLang="zh-CN" sz="1600" dirty="0">
                <a:latin typeface="微软雅黑" panose="020B0503020204020204" pitchFamily="34" charset="-122"/>
                <a:ea typeface="微软雅黑" panose="020B0503020204020204" pitchFamily="34" charset="-122"/>
                <a:cs typeface="Times New Roman" panose="02020603050405020304" pitchFamily="18" charset="0"/>
              </a:rPr>
              <a:t>[ 33 ] - [ 35 ]</a:t>
            </a:r>
            <a:r>
              <a:rPr lang="zh-CN" altLang="en-US" sz="1600" dirty="0">
                <a:latin typeface="微软雅黑" panose="020B0503020204020204" pitchFamily="34" charset="-122"/>
                <a:ea typeface="微软雅黑" panose="020B0503020204020204" pitchFamily="34" charset="-122"/>
                <a:cs typeface="Times New Roman" panose="02020603050405020304" pitchFamily="18" charset="0"/>
              </a:rPr>
              <a:t>。它们可以帮助分析社区在抑郁症跨社会网络传播中的作用。</a:t>
            </a:r>
            <a:endParaRPr lang="en-US" altLang="zh-CN" sz="1600" dirty="0">
              <a:latin typeface="微软雅黑" panose="020B0503020204020204" pitchFamily="34" charset="-122"/>
              <a:ea typeface="微软雅黑" panose="020B0503020204020204" pitchFamily="34"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18130691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自定义 565">
      <a:dk1>
        <a:sysClr val="windowText" lastClr="000000"/>
      </a:dk1>
      <a:lt1>
        <a:sysClr val="window" lastClr="FFFFFF"/>
      </a:lt1>
      <a:dk2>
        <a:srgbClr val="0F1423"/>
      </a:dk2>
      <a:lt2>
        <a:srgbClr val="FFFFFF"/>
      </a:lt2>
      <a:accent1>
        <a:srgbClr val="363636"/>
      </a:accent1>
      <a:accent2>
        <a:srgbClr val="AEAEAE"/>
      </a:accent2>
      <a:accent3>
        <a:srgbClr val="363636"/>
      </a:accent3>
      <a:accent4>
        <a:srgbClr val="AEAEAE"/>
      </a:accent4>
      <a:accent5>
        <a:srgbClr val="3C3C3C"/>
      </a:accent5>
      <a:accent6>
        <a:srgbClr val="AEAEAE"/>
      </a:accent6>
      <a:hlink>
        <a:srgbClr val="363636"/>
      </a:hlink>
      <a:folHlink>
        <a:srgbClr val="AEAEAE"/>
      </a:folHlink>
    </a:clrScheme>
    <a:fontScheme name="自定义 9">
      <a:majorFont>
        <a:latin typeface="思源宋体"/>
        <a:ea typeface="思源宋体"/>
        <a:cs typeface=""/>
      </a:majorFont>
      <a:minorFont>
        <a:latin typeface="思源宋体"/>
        <a:ea typeface="思源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思源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思源宋体"/>
        <a:ea typeface=""/>
        <a:cs typeface=""/>
        <a:font script="Jpan" typeface="ＭＳ Ｐゴシック"/>
        <a:font script="Hang" typeface="맑은 고딕"/>
        <a:font script="Hans" typeface="思源宋体"/>
        <a:font script="Hant" typeface="新細明體"/>
        <a:font script="Arab" typeface="思源宋体"/>
        <a:font script="Hebr" typeface="思源宋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思源宋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3441</TotalTime>
  <Words>5145</Words>
  <Application>Microsoft Office PowerPoint</Application>
  <PresentationFormat>宽屏</PresentationFormat>
  <Paragraphs>203</Paragraphs>
  <Slides>30</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思源黑体 CN Bold</vt:lpstr>
      <vt:lpstr>思源黑体 CN Medium</vt:lpstr>
      <vt:lpstr>思源宋体</vt:lpstr>
      <vt:lpstr>微软雅黑</vt:lpstr>
      <vt:lpstr>Arial</vt:lpstr>
      <vt:lpstr>Calibri</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Administrator</dc:creator>
  <cp:lastModifiedBy>He Yuxin</cp:lastModifiedBy>
  <cp:revision>327</cp:revision>
  <dcterms:created xsi:type="dcterms:W3CDTF">2019-06-19T02:08:00Z</dcterms:created>
  <dcterms:modified xsi:type="dcterms:W3CDTF">2023-05-17T11:45:37Z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2052-11.1.0.11372</vt:lpwstr>
  </property>
  <property fmtid="{D5CDD505-2E9C-101B-9397-08002B2CF9AE}" pid="3" name="KSOSaveFontToCloudKey">
    <vt:lpwstr>212913176_cloud</vt:lpwstr>
  </property>
  <property fmtid="{D5CDD505-2E9C-101B-9397-08002B2CF9AE}" pid="4" name="ICV">
    <vt:lpwstr>34A87A8623BA4D7C8FEEAA3B5DA9FDE1</vt:lpwstr>
  </property>
</Properties>
</file>