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2"/>
  </p:sldMasterIdLst>
  <p:notesMasterIdLst>
    <p:notesMasterId r:id="rId25"/>
  </p:notesMasterIdLst>
  <p:handoutMasterIdLst>
    <p:handoutMasterId r:id="rId26"/>
  </p:handoutMasterIdLst>
  <p:sldIdLst>
    <p:sldId id="1205" r:id="rId3"/>
    <p:sldId id="1363" r:id="rId4"/>
    <p:sldId id="1337" r:id="rId5"/>
    <p:sldId id="1377" r:id="rId6"/>
    <p:sldId id="1364" r:id="rId7"/>
    <p:sldId id="1380" r:id="rId8"/>
    <p:sldId id="1368" r:id="rId9"/>
    <p:sldId id="1369" r:id="rId10"/>
    <p:sldId id="1370" r:id="rId11"/>
    <p:sldId id="1371" r:id="rId12"/>
    <p:sldId id="1372" r:id="rId13"/>
    <p:sldId id="1373" r:id="rId14"/>
    <p:sldId id="1374" r:id="rId15"/>
    <p:sldId id="1384" r:id="rId16"/>
    <p:sldId id="1375" r:id="rId17"/>
    <p:sldId id="1376" r:id="rId18"/>
    <p:sldId id="1378" r:id="rId19"/>
    <p:sldId id="1381" r:id="rId20"/>
    <p:sldId id="1383" r:id="rId21"/>
    <p:sldId id="1382" r:id="rId22"/>
    <p:sldId id="1385" r:id="rId23"/>
    <p:sldId id="1332" r:id="rId24"/>
  </p:sldIdLst>
  <p:sldSz cx="12192000"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1" userDrawn="1">
          <p15:clr>
            <a:srgbClr val="A4A3A4"/>
          </p15:clr>
        </p15:guide>
        <p15:guide id="2" pos="3817"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nny Liu" initials="BL" lastIdx="3" clrIdx="0"/>
  <p:cmAuthor id="2" name="User" initials="U"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0000"/>
    <a:srgbClr val="D7000F"/>
    <a:srgbClr val="FF4B58"/>
    <a:srgbClr val="929292"/>
    <a:srgbClr val="FF7D86"/>
    <a:srgbClr val="D6000F"/>
    <a:srgbClr val="FF3745"/>
    <a:srgbClr val="FF1929"/>
    <a:srgbClr val="FF717B"/>
    <a:srgbClr val="FF5B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24" autoAdjust="0"/>
    <p:restoredTop sz="76252" autoAdjust="0"/>
  </p:normalViewPr>
  <p:slideViewPr>
    <p:cSldViewPr snapToGrid="0" showGuides="1">
      <p:cViewPr varScale="1">
        <p:scale>
          <a:sx n="75" d="100"/>
          <a:sy n="75" d="100"/>
        </p:scale>
        <p:origin x="652" y="48"/>
      </p:cViewPr>
      <p:guideLst>
        <p:guide orient="horz" pos="2171"/>
        <p:guide pos="3817"/>
      </p:guideLst>
    </p:cSldViewPr>
  </p:slideViewPr>
  <p:outlineViewPr>
    <p:cViewPr>
      <p:scale>
        <a:sx n="33" d="100"/>
        <a:sy n="33" d="100"/>
      </p:scale>
      <p:origin x="0" y="1008"/>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3" d="100"/>
          <a:sy n="53"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gs" Target="tags/tag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dirty="0">
              <a:latin typeface="思源黑体 CN Normal" panose="020B0400000000000000" pitchFamily="34" charset="-122"/>
              <a:ea typeface="思源黑体 CN Normal" panose="020B0400000000000000"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F45C758-E5FE-4368-A8A3-B749530A29DC}" type="datetimeFigureOut">
              <a:rPr lang="zh-CN" altLang="en-US" smtClean="0">
                <a:latin typeface="思源黑体 CN Normal" panose="020B0400000000000000" pitchFamily="34" charset="-122"/>
                <a:ea typeface="思源黑体 CN Normal" panose="020B0400000000000000" pitchFamily="34" charset="-122"/>
              </a:rPr>
              <a:t>2023/5/31</a:t>
            </a:fld>
            <a:endParaRPr lang="zh-CN" altLang="en-US" dirty="0">
              <a:latin typeface="思源黑体 CN Normal" panose="020B0400000000000000" pitchFamily="34" charset="-122"/>
              <a:ea typeface="思源黑体 CN Normal" panose="020B0400000000000000"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dirty="0">
              <a:latin typeface="思源黑体 CN Normal" panose="020B0400000000000000" pitchFamily="34" charset="-122"/>
              <a:ea typeface="思源黑体 CN Normal" panose="020B0400000000000000" pitchFamily="34"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CC5DCA2-2C6F-4E70-A715-0F66E8866AD6}" type="slidenum">
              <a:rPr lang="zh-CN" altLang="en-US" smtClean="0">
                <a:latin typeface="思源黑体 CN Normal" panose="020B0400000000000000" pitchFamily="34" charset="-122"/>
                <a:ea typeface="思源黑体 CN Normal" panose="020B0400000000000000" pitchFamily="34" charset="-122"/>
              </a:rPr>
              <a:t>‹#›</a:t>
            </a:fld>
            <a:endParaRPr lang="zh-CN" altLang="en-US" dirty="0">
              <a:latin typeface="思源黑体 CN Normal" panose="020B0400000000000000" pitchFamily="34" charset="-122"/>
              <a:ea typeface="思源黑体 CN Normal" panose="020B0400000000000000" pitchFamily="34"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思源黑体 CN Normal" panose="020B0400000000000000" pitchFamily="34" charset="-122"/>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思源黑体 CN Normal" panose="020B0400000000000000" pitchFamily="34" charset="-122"/>
              </a:defRPr>
            </a:lvl1pPr>
          </a:lstStyle>
          <a:p>
            <a:fld id="{A04AF4DB-4C47-4782-A2E4-AF0DC385DFEF}" type="datetimeFigureOut">
              <a:rPr lang="en-US" smtClean="0"/>
              <a:t>5/31/2023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思源黑体 CN Normal" panose="020B0400000000000000" pitchFamily="34" charset="-122"/>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思源黑体 CN Normal" panose="020B0400000000000000" pitchFamily="34" charset="-122"/>
              </a:defRPr>
            </a:lvl1pPr>
          </a:lstStyle>
          <a:p>
            <a:fld id="{672B52D5-0F10-409C-88A1-07E8733E16BA}"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思源黑体 CN Normal" panose="020B0400000000000000" pitchFamily="34" charset="-122"/>
        <a:ea typeface="+mn-ea"/>
        <a:cs typeface="+mn-cs"/>
      </a:defRPr>
    </a:lvl1pPr>
    <a:lvl2pPr marL="457200" algn="l" defTabSz="914400" rtl="0" eaLnBrk="1" latinLnBrk="0" hangingPunct="1">
      <a:defRPr sz="1200" kern="1200">
        <a:solidFill>
          <a:schemeClr val="tx1"/>
        </a:solidFill>
        <a:latin typeface="思源黑体 CN Normal" panose="020B0400000000000000" pitchFamily="34" charset="-122"/>
        <a:ea typeface="+mn-ea"/>
        <a:cs typeface="+mn-cs"/>
      </a:defRPr>
    </a:lvl2pPr>
    <a:lvl3pPr marL="914400" algn="l" defTabSz="914400" rtl="0" eaLnBrk="1" latinLnBrk="0" hangingPunct="1">
      <a:defRPr sz="1200" kern="1200">
        <a:solidFill>
          <a:schemeClr val="tx1"/>
        </a:solidFill>
        <a:latin typeface="思源黑体 CN Normal" panose="020B0400000000000000" pitchFamily="34" charset="-122"/>
        <a:ea typeface="+mn-ea"/>
        <a:cs typeface="+mn-cs"/>
      </a:defRPr>
    </a:lvl3pPr>
    <a:lvl4pPr marL="1371600" algn="l" defTabSz="914400" rtl="0" eaLnBrk="1" latinLnBrk="0" hangingPunct="1">
      <a:defRPr sz="1200" kern="1200">
        <a:solidFill>
          <a:schemeClr val="tx1"/>
        </a:solidFill>
        <a:latin typeface="思源黑体 CN Normal" panose="020B0400000000000000" pitchFamily="34" charset="-122"/>
        <a:ea typeface="+mn-ea"/>
        <a:cs typeface="+mn-cs"/>
      </a:defRPr>
    </a:lvl4pPr>
    <a:lvl5pPr marL="1828800" algn="l" defTabSz="914400" rtl="0" eaLnBrk="1" latinLnBrk="0" hangingPunct="1">
      <a:defRPr sz="1200" kern="1200">
        <a:solidFill>
          <a:schemeClr val="tx1"/>
        </a:solidFill>
        <a:latin typeface="思源黑体 CN Normal" panose="020B0400000000000000" pitchFamily="34" charset="-122"/>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199765" algn="l" defTabSz="914400" rtl="0" eaLnBrk="1" latinLnBrk="0" hangingPunct="1">
      <a:defRPr sz="1200" kern="1200">
        <a:solidFill>
          <a:schemeClr val="tx1"/>
        </a:solidFill>
        <a:latin typeface="+mn-lt"/>
        <a:ea typeface="+mn-ea"/>
        <a:cs typeface="+mn-cs"/>
      </a:defRPr>
    </a:lvl8pPr>
    <a:lvl9pPr marL="3656965"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ea typeface="思源黑体 CN Normal" panose="020B0400000000000000" pitchFamily="34" charset="-122"/>
              </a:rPr>
              <a:t>普渡</a:t>
            </a:r>
            <a:endParaRPr lang="zh-CN" altLang="en-US" dirty="0">
              <a:ea typeface="思源黑体 CN Normal" panose="020B0400000000000000" pitchFamily="34" charset="-122"/>
            </a:endParaRPr>
          </a:p>
        </p:txBody>
      </p:sp>
      <p:sp>
        <p:nvSpPr>
          <p:cNvPr id="4" name="灯片编号占位符 3"/>
          <p:cNvSpPr>
            <a:spLocks noGrp="1"/>
          </p:cNvSpPr>
          <p:nvPr>
            <p:ph type="sldNum" sz="quarter" idx="5"/>
          </p:nvPr>
        </p:nvSpPr>
        <p:spPr/>
        <p:txBody>
          <a:bodyPr/>
          <a:lstStyle/>
          <a:p>
            <a:fld id="{672B52D5-0F10-409C-88A1-07E8733E16BA}"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72B52D5-0F10-409C-88A1-07E8733E16BA}" type="slidenum">
              <a:rPr lang="en-US" smtClean="0"/>
              <a:t>12</a:t>
            </a:fld>
            <a:endParaRPr lang="en-US" dirty="0"/>
          </a:p>
        </p:txBody>
      </p:sp>
    </p:spTree>
    <p:extLst>
      <p:ext uri="{BB962C8B-B14F-4D97-AF65-F5344CB8AC3E}">
        <p14:creationId xmlns:p14="http://schemas.microsoft.com/office/powerpoint/2010/main" val="41310893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构建对比损失：</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首先计算了节点</a:t>
            </a:r>
            <a:r>
              <a:rPr lang="en-US" altLang="zh-CN" b="0" i="0" dirty="0" err="1">
                <a:solidFill>
                  <a:srgbClr val="000000"/>
                </a:solidFill>
                <a:effectLst/>
                <a:latin typeface="微软雅黑" panose="020B0503020204020204" pitchFamily="34" charset="-122"/>
                <a:ea typeface="微软雅黑" panose="020B0503020204020204" pitchFamily="34" charset="-122"/>
              </a:rPr>
              <a:t>i</a:t>
            </a:r>
            <a:r>
              <a:rPr lang="zh-CN" altLang="en-US" b="0" i="0" dirty="0">
                <a:solidFill>
                  <a:srgbClr val="000000"/>
                </a:solidFill>
                <a:effectLst/>
                <a:latin typeface="微软雅黑" panose="020B0503020204020204" pitchFamily="34" charset="-122"/>
                <a:ea typeface="微软雅黑" panose="020B0503020204020204" pitchFamily="34" charset="-122"/>
              </a:rPr>
              <a:t>到</a:t>
            </a:r>
            <a:r>
              <a:rPr lang="en-US" altLang="zh-CN" b="0" i="0" dirty="0">
                <a:solidFill>
                  <a:srgbClr val="000000"/>
                </a:solidFill>
                <a:effectLst/>
                <a:latin typeface="微软雅黑" panose="020B0503020204020204" pitchFamily="34" charset="-122"/>
                <a:ea typeface="微软雅黑" panose="020B0503020204020204" pitchFamily="34" charset="-122"/>
              </a:rPr>
              <a:t>j</a:t>
            </a:r>
            <a:r>
              <a:rPr lang="zh-CN" altLang="en-US" b="0" i="0" dirty="0">
                <a:solidFill>
                  <a:srgbClr val="000000"/>
                </a:solidFill>
                <a:effectLst/>
                <a:latin typeface="微软雅黑" panose="020B0503020204020204" pitchFamily="34" charset="-122"/>
                <a:ea typeface="微软雅黑" panose="020B0503020204020204" pitchFamily="34" charset="-122"/>
              </a:rPr>
              <a:t>的所有元路径个数，实行函数，在通过制定阈值，选择前几名视为正样本</a:t>
            </a:r>
            <a:r>
              <a:rPr lang="en-US" altLang="zh-CN" b="0" i="0" dirty="0">
                <a:solidFill>
                  <a:srgbClr val="000000"/>
                </a:solidFill>
                <a:effectLst/>
                <a:latin typeface="微软雅黑" panose="020B0503020204020204" pitchFamily="34" charset="-122"/>
                <a:ea typeface="微软雅黑" panose="020B0503020204020204" pitchFamily="34" charset="-122"/>
              </a:rPr>
              <a:t>Pi</a:t>
            </a:r>
            <a:r>
              <a:rPr lang="zh-CN" altLang="en-US" b="0" i="0" dirty="0">
                <a:solidFill>
                  <a:srgbClr val="000000"/>
                </a:solidFill>
                <a:effectLst/>
                <a:latin typeface="微软雅黑" panose="020B0503020204020204" pitchFamily="34" charset="-122"/>
                <a:ea typeface="微软雅黑" panose="020B0503020204020204" pitchFamily="34" charset="-122"/>
              </a:rPr>
              <a:t>，反之负样本</a:t>
            </a:r>
            <a:r>
              <a:rPr lang="en-US" altLang="zh-CN" b="0" i="0" dirty="0">
                <a:solidFill>
                  <a:srgbClr val="000000"/>
                </a:solidFill>
                <a:effectLst/>
                <a:latin typeface="微软雅黑" panose="020B0503020204020204" pitchFamily="34" charset="-122"/>
                <a:ea typeface="微软雅黑" panose="020B0503020204020204" pitchFamily="34" charset="-122"/>
              </a:rPr>
              <a:t>Ni</a:t>
            </a:r>
          </a:p>
          <a:p>
            <a:r>
              <a:rPr lang="en-US" altLang="zh-CN" b="0" i="0" dirty="0">
                <a:solidFill>
                  <a:srgbClr val="000000"/>
                </a:solidFill>
                <a:effectLst/>
                <a:latin typeface="微软雅黑" panose="020B0503020204020204" pitchFamily="34" charset="-122"/>
                <a:ea typeface="微软雅黑" panose="020B0503020204020204" pitchFamily="34" charset="-122"/>
              </a:rPr>
              <a:t>Sim</a:t>
            </a:r>
            <a:r>
              <a:rPr lang="zh-CN" altLang="en-US" b="0" i="0" dirty="0">
                <a:solidFill>
                  <a:srgbClr val="000000"/>
                </a:solidFill>
                <a:effectLst/>
                <a:latin typeface="微软雅黑" panose="020B0503020204020204" pitchFamily="34" charset="-122"/>
                <a:ea typeface="微软雅黑" panose="020B0503020204020204" pitchFamily="34" charset="-122"/>
              </a:rPr>
              <a:t>（）表示余弦函数，套表示温度系数，和传统的对比学习不一样的是考虑了多个正例样本。同时对于正负样本对采用不用的视角，体现出跨视角</a:t>
            </a:r>
            <a:r>
              <a:rPr lang="en-US" altLang="zh-CN" b="0" i="0" dirty="0">
                <a:solidFill>
                  <a:srgbClr val="000000"/>
                </a:solidFill>
                <a:effectLst/>
                <a:latin typeface="微软雅黑" panose="020B0503020204020204" pitchFamily="34" charset="-122"/>
                <a:ea typeface="微软雅黑" panose="020B0503020204020204" pitchFamily="34" charset="-122"/>
              </a:rPr>
              <a:t>zi</a:t>
            </a:r>
            <a:r>
              <a:rPr lang="zh-CN" altLang="en-US" b="0" i="0" dirty="0">
                <a:solidFill>
                  <a:srgbClr val="000000"/>
                </a:solidFill>
                <a:effectLst/>
                <a:latin typeface="微软雅黑" panose="020B0503020204020204" pitchFamily="34" charset="-122"/>
                <a:ea typeface="微软雅黑" panose="020B0503020204020204" pitchFamily="34" charset="-122"/>
              </a:rPr>
              <a:t>监督</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最后将两个视角的损失求加权和就是最终模型损失</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endParaRPr lang="en-US" altLang="zh-CN" b="0" i="0" dirty="0">
              <a:solidFill>
                <a:srgbClr val="000000"/>
              </a:solidFill>
              <a:effectLst/>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fld id="{672B52D5-0F10-409C-88A1-07E8733E16BA}" type="slidenum">
              <a:rPr lang="en-US" smtClean="0"/>
              <a:t>13</a:t>
            </a:fld>
            <a:endParaRPr lang="en-US" dirty="0"/>
          </a:p>
        </p:txBody>
      </p:sp>
    </p:spTree>
    <p:extLst>
      <p:ext uri="{BB962C8B-B14F-4D97-AF65-F5344CB8AC3E}">
        <p14:creationId xmlns:p14="http://schemas.microsoft.com/office/powerpoint/2010/main" val="39884746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负样本生成策略：</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672B52D5-0F10-409C-88A1-07E8733E16BA}" type="slidenum">
              <a:rPr lang="en-US" smtClean="0"/>
              <a:t>14</a:t>
            </a:fld>
            <a:endParaRPr lang="en-US" dirty="0"/>
          </a:p>
        </p:txBody>
      </p:sp>
    </p:spTree>
    <p:extLst>
      <p:ext uri="{BB962C8B-B14F-4D97-AF65-F5344CB8AC3E}">
        <p14:creationId xmlns:p14="http://schemas.microsoft.com/office/powerpoint/2010/main" val="3288351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br>
              <a:rPr lang="zh-CN" altLang="en-US" dirty="0"/>
            </a:br>
            <a:endParaRPr lang="zh-CN" altLang="en-US" dirty="0"/>
          </a:p>
        </p:txBody>
      </p:sp>
      <p:sp>
        <p:nvSpPr>
          <p:cNvPr id="4" name="灯片编号占位符 3"/>
          <p:cNvSpPr>
            <a:spLocks noGrp="1"/>
          </p:cNvSpPr>
          <p:nvPr>
            <p:ph type="sldNum" sz="quarter" idx="5"/>
          </p:nvPr>
        </p:nvSpPr>
        <p:spPr/>
        <p:txBody>
          <a:bodyPr/>
          <a:lstStyle/>
          <a:p>
            <a:fld id="{672B52D5-0F10-409C-88A1-07E8733E16BA}" type="slidenum">
              <a:rPr lang="en-US" smtClean="0"/>
              <a:t>15</a:t>
            </a:fld>
            <a:endParaRPr lang="en-US" dirty="0"/>
          </a:p>
        </p:txBody>
      </p:sp>
    </p:spTree>
    <p:extLst>
      <p:ext uri="{BB962C8B-B14F-4D97-AF65-F5344CB8AC3E}">
        <p14:creationId xmlns:p14="http://schemas.microsoft.com/office/powerpoint/2010/main" val="24117080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000000"/>
                </a:solidFill>
                <a:effectLst/>
                <a:latin typeface="微软雅黑" panose="020B0503020204020204" pitchFamily="34" charset="-122"/>
                <a:ea typeface="微软雅黑" panose="020B0503020204020204" pitchFamily="34" charset="-122"/>
              </a:rPr>
              <a:t>Mp2vec</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a:solidFill>
                  <a:srgbClr val="000000"/>
                </a:solidFill>
                <a:effectLst/>
                <a:latin typeface="微软雅黑" panose="020B0503020204020204" pitchFamily="34" charset="-122"/>
                <a:ea typeface="微软雅黑" panose="020B0503020204020204" pitchFamily="34" charset="-122"/>
              </a:rPr>
              <a:t>DGI</a:t>
            </a:r>
            <a:r>
              <a:rPr lang="zh-CN" altLang="en-US" b="0" i="0" dirty="0">
                <a:solidFill>
                  <a:srgbClr val="000000"/>
                </a:solidFill>
                <a:effectLst/>
                <a:latin typeface="微软雅黑" panose="020B0503020204020204" pitchFamily="34" charset="-122"/>
                <a:ea typeface="微软雅黑" panose="020B0503020204020204" pitchFamily="34" charset="-122"/>
              </a:rPr>
              <a:t>在不同类型的节点之间存在模糊的边界，因为它们不能融合各种语义。对于</a:t>
            </a:r>
            <a:r>
              <a:rPr lang="en-US" altLang="zh-CN" b="0" i="0" dirty="0">
                <a:solidFill>
                  <a:srgbClr val="000000"/>
                </a:solidFill>
                <a:effectLst/>
                <a:latin typeface="微软雅黑" panose="020B0503020204020204" pitchFamily="34" charset="-122"/>
                <a:ea typeface="微软雅黑" panose="020B0503020204020204" pitchFamily="34" charset="-122"/>
              </a:rPr>
              <a:t>DMGI</a:t>
            </a:r>
            <a:r>
              <a:rPr lang="zh-CN" altLang="en-US" b="0" i="0" dirty="0">
                <a:solidFill>
                  <a:srgbClr val="000000"/>
                </a:solidFill>
                <a:effectLst/>
                <a:latin typeface="微软雅黑" panose="020B0503020204020204" pitchFamily="34" charset="-122"/>
                <a:ea typeface="微软雅黑" panose="020B0503020204020204" pitchFamily="34" charset="-122"/>
              </a:rPr>
              <a:t>，节点在某种程度上仍然是混合的。所提出的</a:t>
            </a:r>
            <a:r>
              <a:rPr lang="en-US" altLang="zh-CN" b="0" i="0" dirty="0" err="1">
                <a:solidFill>
                  <a:srgbClr val="000000"/>
                </a:solidFill>
                <a:effectLst/>
                <a:latin typeface="微软雅黑" panose="020B0503020204020204" pitchFamily="34" charset="-122"/>
                <a:ea typeface="微软雅黑" panose="020B0503020204020204" pitchFamily="34" charset="-122"/>
              </a:rPr>
              <a:t>HeCo</a:t>
            </a:r>
            <a:r>
              <a:rPr lang="zh-CN" altLang="en-US" b="0" i="0" dirty="0">
                <a:solidFill>
                  <a:srgbClr val="000000"/>
                </a:solidFill>
                <a:effectLst/>
                <a:latin typeface="微软雅黑" panose="020B0503020204020204" pitchFamily="34" charset="-122"/>
                <a:ea typeface="微软雅黑" panose="020B0503020204020204" pitchFamily="34" charset="-122"/>
              </a:rPr>
              <a:t>以相对清晰的边界正确地分离不同的节点。此外，我们计算了不同聚类的剪影得分，</a:t>
            </a:r>
            <a:r>
              <a:rPr lang="en-US" altLang="zh-CN" b="0" i="0" dirty="0" err="1">
                <a:solidFill>
                  <a:srgbClr val="000000"/>
                </a:solidFill>
                <a:effectLst/>
                <a:latin typeface="微软雅黑" panose="020B0503020204020204" pitchFamily="34" charset="-122"/>
                <a:ea typeface="微软雅黑" panose="020B0503020204020204" pitchFamily="34" charset="-122"/>
              </a:rPr>
              <a:t>HeCo</a:t>
            </a:r>
            <a:r>
              <a:rPr lang="zh-CN" altLang="en-US" b="0" i="0" dirty="0">
                <a:solidFill>
                  <a:srgbClr val="000000"/>
                </a:solidFill>
                <a:effectLst/>
                <a:latin typeface="微软雅黑" panose="020B0503020204020204" pitchFamily="34" charset="-122"/>
                <a:ea typeface="微软雅黑" panose="020B0503020204020204" pitchFamily="34" charset="-122"/>
              </a:rPr>
              <a:t>也优于其他三种方法，再次证明了</a:t>
            </a:r>
            <a:r>
              <a:rPr lang="en-US" altLang="zh-CN" b="0" i="0" dirty="0" err="1">
                <a:solidFill>
                  <a:srgbClr val="000000"/>
                </a:solidFill>
                <a:effectLst/>
                <a:latin typeface="微软雅黑" panose="020B0503020204020204" pitchFamily="34" charset="-122"/>
                <a:ea typeface="微软雅黑" panose="020B0503020204020204" pitchFamily="34" charset="-122"/>
              </a:rPr>
              <a:t>HeCo</a:t>
            </a:r>
            <a:r>
              <a:rPr lang="zh-CN" altLang="en-US" b="0" i="0" dirty="0">
                <a:solidFill>
                  <a:srgbClr val="000000"/>
                </a:solidFill>
                <a:effectLst/>
                <a:latin typeface="微软雅黑" panose="020B0503020204020204" pitchFamily="34" charset="-122"/>
                <a:ea typeface="微软雅黑" panose="020B0503020204020204" pitchFamily="34" charset="-122"/>
              </a:rPr>
              <a:t>的有效性。</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en-US" altLang="zh-CN" b="0" i="0" dirty="0">
                <a:solidFill>
                  <a:srgbClr val="000000"/>
                </a:solidFill>
                <a:effectLst/>
                <a:latin typeface="微软雅黑" panose="020B0503020204020204" pitchFamily="34" charset="-122"/>
                <a:ea typeface="微软雅黑" panose="020B0503020204020204" pitchFamily="34" charset="-122"/>
              </a:rPr>
              <a:t>ARI</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121212"/>
                </a:solidFill>
                <a:effectLst/>
                <a:latin typeface="-apple-system"/>
              </a:rPr>
              <a:t>用</a:t>
            </a:r>
            <a:r>
              <a:rPr lang="en-US" altLang="zh-CN" b="0" i="0" dirty="0">
                <a:solidFill>
                  <a:srgbClr val="121212"/>
                </a:solidFill>
                <a:effectLst/>
                <a:latin typeface="-apple-system"/>
              </a:rPr>
              <a:t>C</a:t>
            </a:r>
            <a:r>
              <a:rPr lang="zh-CN" altLang="en-US" b="0" i="0" dirty="0">
                <a:solidFill>
                  <a:srgbClr val="121212"/>
                </a:solidFill>
                <a:effectLst/>
                <a:latin typeface="-apple-system"/>
              </a:rPr>
              <a:t>表示实际的类别划分，</a:t>
            </a:r>
            <a:r>
              <a:rPr lang="en-US" altLang="zh-CN" b="0" i="0" dirty="0">
                <a:solidFill>
                  <a:srgbClr val="121212"/>
                </a:solidFill>
                <a:effectLst/>
                <a:latin typeface="-apple-system"/>
              </a:rPr>
              <a:t>K</a:t>
            </a:r>
            <a:r>
              <a:rPr lang="zh-CN" altLang="en-US" b="0" i="0" dirty="0">
                <a:solidFill>
                  <a:srgbClr val="121212"/>
                </a:solidFill>
                <a:effectLst/>
                <a:latin typeface="-apple-system"/>
              </a:rPr>
              <a:t>表示聚类结果。定义</a:t>
            </a:r>
            <a:r>
              <a:rPr lang="en-US" altLang="zh-CN" b="1" i="0" dirty="0">
                <a:solidFill>
                  <a:srgbClr val="121212"/>
                </a:solidFill>
                <a:effectLst/>
                <a:latin typeface="-apple-system"/>
              </a:rPr>
              <a:t>a </a:t>
            </a:r>
            <a:r>
              <a:rPr lang="zh-CN" altLang="en-US" b="1" i="0" dirty="0">
                <a:solidFill>
                  <a:srgbClr val="121212"/>
                </a:solidFill>
                <a:effectLst/>
                <a:latin typeface="-apple-system"/>
              </a:rPr>
              <a:t>为在</a:t>
            </a:r>
            <a:r>
              <a:rPr lang="en-US" altLang="zh-CN" b="1" i="0" dirty="0">
                <a:solidFill>
                  <a:srgbClr val="121212"/>
                </a:solidFill>
                <a:effectLst/>
                <a:latin typeface="-apple-system"/>
              </a:rPr>
              <a:t>C</a:t>
            </a:r>
            <a:r>
              <a:rPr lang="zh-CN" altLang="en-US" b="1" i="0" dirty="0">
                <a:solidFill>
                  <a:srgbClr val="121212"/>
                </a:solidFill>
                <a:effectLst/>
                <a:latin typeface="-apple-system"/>
              </a:rPr>
              <a:t>中被划分为同一类，在</a:t>
            </a:r>
            <a:r>
              <a:rPr lang="en-US" altLang="zh-CN" b="1" i="0" dirty="0">
                <a:solidFill>
                  <a:srgbClr val="121212"/>
                </a:solidFill>
                <a:effectLst/>
                <a:latin typeface="-apple-system"/>
              </a:rPr>
              <a:t>K</a:t>
            </a:r>
            <a:r>
              <a:rPr lang="zh-CN" altLang="en-US" b="1" i="0" dirty="0">
                <a:solidFill>
                  <a:srgbClr val="121212"/>
                </a:solidFill>
                <a:effectLst/>
                <a:latin typeface="-apple-system"/>
              </a:rPr>
              <a:t>中被划分为同一簇的实例对数量</a:t>
            </a:r>
            <a:r>
              <a:rPr lang="zh-CN" altLang="en-US" b="0" i="0" dirty="0">
                <a:solidFill>
                  <a:srgbClr val="121212"/>
                </a:solidFill>
                <a:effectLst/>
                <a:latin typeface="-apple-system"/>
              </a:rPr>
              <a:t>。</a:t>
            </a:r>
            <a:r>
              <a:rPr lang="zh-CN" altLang="en-US" b="1" i="0" dirty="0">
                <a:solidFill>
                  <a:srgbClr val="121212"/>
                </a:solidFill>
                <a:effectLst/>
                <a:latin typeface="-apple-system"/>
              </a:rPr>
              <a:t>定义</a:t>
            </a:r>
            <a:r>
              <a:rPr lang="en-US" altLang="zh-CN" b="1" i="0" dirty="0">
                <a:solidFill>
                  <a:srgbClr val="121212"/>
                </a:solidFill>
                <a:effectLst/>
                <a:latin typeface="-apple-system"/>
              </a:rPr>
              <a:t>b</a:t>
            </a:r>
            <a:r>
              <a:rPr lang="zh-CN" altLang="en-US" b="1" i="0" dirty="0">
                <a:solidFill>
                  <a:srgbClr val="121212"/>
                </a:solidFill>
                <a:effectLst/>
                <a:latin typeface="-apple-system"/>
              </a:rPr>
              <a:t>为在</a:t>
            </a:r>
            <a:r>
              <a:rPr lang="en-US" altLang="zh-CN" b="1" i="0" dirty="0">
                <a:solidFill>
                  <a:srgbClr val="121212"/>
                </a:solidFill>
                <a:effectLst/>
                <a:latin typeface="-apple-system"/>
              </a:rPr>
              <a:t>C</a:t>
            </a:r>
            <a:r>
              <a:rPr lang="zh-CN" altLang="en-US" b="1" i="0" dirty="0">
                <a:solidFill>
                  <a:srgbClr val="121212"/>
                </a:solidFill>
                <a:effectLst/>
                <a:latin typeface="-apple-system"/>
              </a:rPr>
              <a:t>中被划分为不同类别，在</a:t>
            </a:r>
            <a:r>
              <a:rPr lang="en-US" altLang="zh-CN" b="1" i="0" dirty="0">
                <a:solidFill>
                  <a:srgbClr val="121212"/>
                </a:solidFill>
                <a:effectLst/>
                <a:latin typeface="-apple-system"/>
              </a:rPr>
              <a:t>K</a:t>
            </a:r>
            <a:r>
              <a:rPr lang="zh-CN" altLang="en-US" b="1" i="0" dirty="0">
                <a:solidFill>
                  <a:srgbClr val="121212"/>
                </a:solidFill>
                <a:effectLst/>
                <a:latin typeface="-apple-system"/>
              </a:rPr>
              <a:t>中被划分为不同簇的实例对数量</a:t>
            </a:r>
            <a:r>
              <a:rPr lang="zh-CN" altLang="en-US" b="0" i="0" dirty="0">
                <a:solidFill>
                  <a:srgbClr val="121212"/>
                </a:solidFill>
                <a:effectLst/>
                <a:latin typeface="-apple-system"/>
              </a:rPr>
              <a:t>。定义</a:t>
            </a:r>
            <a:r>
              <a:rPr lang="en-US" altLang="zh-CN" b="0" i="0" dirty="0">
                <a:solidFill>
                  <a:srgbClr val="121212"/>
                </a:solidFill>
                <a:effectLst/>
                <a:latin typeface="-apple-system"/>
              </a:rPr>
              <a:t>Rand Index</a:t>
            </a:r>
            <a:r>
              <a:rPr lang="zh-CN" altLang="en-US" b="0" i="0" dirty="0">
                <a:solidFill>
                  <a:srgbClr val="121212"/>
                </a:solidFill>
                <a:effectLst/>
                <a:latin typeface="-apple-system"/>
              </a:rPr>
              <a:t>（兰德系数）：</a:t>
            </a:r>
            <a:endParaRPr lang="zh-CN" altLang="en-US" dirty="0"/>
          </a:p>
        </p:txBody>
      </p:sp>
      <p:sp>
        <p:nvSpPr>
          <p:cNvPr id="4" name="灯片编号占位符 3"/>
          <p:cNvSpPr>
            <a:spLocks noGrp="1"/>
          </p:cNvSpPr>
          <p:nvPr>
            <p:ph type="sldNum" sz="quarter" idx="5"/>
          </p:nvPr>
        </p:nvSpPr>
        <p:spPr/>
        <p:txBody>
          <a:bodyPr/>
          <a:lstStyle/>
          <a:p>
            <a:fld id="{672B52D5-0F10-409C-88A1-07E8733E16BA}" type="slidenum">
              <a:rPr lang="en-US" smtClean="0"/>
              <a:t>16</a:t>
            </a:fld>
            <a:endParaRPr lang="en-US" dirty="0"/>
          </a:p>
        </p:txBody>
      </p:sp>
    </p:spTree>
    <p:extLst>
      <p:ext uri="{BB962C8B-B14F-4D97-AF65-F5344CB8AC3E}">
        <p14:creationId xmlns:p14="http://schemas.microsoft.com/office/powerpoint/2010/main" val="29085142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从图</a:t>
            </a:r>
            <a:r>
              <a:rPr lang="en-US" altLang="zh-CN" b="0" i="0" dirty="0">
                <a:solidFill>
                  <a:srgbClr val="000000"/>
                </a:solidFill>
                <a:effectLst/>
                <a:latin typeface="微软雅黑" panose="020B0503020204020204" pitchFamily="34" charset="-122"/>
                <a:ea typeface="微软雅黑" panose="020B0503020204020204" pitchFamily="34" charset="-122"/>
              </a:rPr>
              <a:t>5</a:t>
            </a:r>
            <a:r>
              <a:rPr lang="zh-CN" altLang="en-US" b="0" i="0" dirty="0">
                <a:solidFill>
                  <a:srgbClr val="000000"/>
                </a:solidFill>
                <a:effectLst/>
                <a:latin typeface="微软雅黑" panose="020B0503020204020204" pitchFamily="34" charset="-122"/>
                <a:ea typeface="微软雅黑" panose="020B0503020204020204" pitchFamily="34" charset="-122"/>
              </a:rPr>
              <a:t>中可以得出以下结论：（</a:t>
            </a:r>
            <a:r>
              <a:rPr lang="en-US" altLang="zh-CN" b="0" i="0" dirty="0">
                <a:solidFill>
                  <a:srgbClr val="000000"/>
                </a:solidFill>
                <a:effectLst/>
                <a:latin typeface="微软雅黑" panose="020B0503020204020204" pitchFamily="34" charset="-122"/>
                <a:ea typeface="微软雅黑" panose="020B0503020204020204" pitchFamily="34" charset="-122"/>
              </a:rPr>
              <a:t>1</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err="1">
                <a:solidFill>
                  <a:srgbClr val="000000"/>
                </a:solidFill>
                <a:effectLst/>
                <a:latin typeface="微软雅黑" panose="020B0503020204020204" pitchFamily="34" charset="-122"/>
                <a:ea typeface="微软雅黑" panose="020B0503020204020204" pitchFamily="34" charset="-122"/>
              </a:rPr>
              <a:t>HeCo</a:t>
            </a:r>
            <a:r>
              <a:rPr lang="zh-CN" altLang="en-US" b="0" i="0" dirty="0">
                <a:solidFill>
                  <a:srgbClr val="000000"/>
                </a:solidFill>
                <a:effectLst/>
                <a:latin typeface="微软雅黑" panose="020B0503020204020204" pitchFamily="34" charset="-122"/>
                <a:ea typeface="微软雅黑" panose="020B0503020204020204" pitchFamily="34" charset="-122"/>
              </a:rPr>
              <a:t>的结果始终优于两种变体，表明了跨视角对比学习的有效性和必要性。（</a:t>
            </a:r>
            <a:r>
              <a:rPr lang="en-US" altLang="zh-CN" b="0" i="0" dirty="0">
                <a:solidFill>
                  <a:srgbClr val="000000"/>
                </a:solidFill>
                <a:effectLst/>
                <a:latin typeface="微软雅黑" panose="020B0503020204020204" pitchFamily="34" charset="-122"/>
                <a:ea typeface="微软雅黑" panose="020B0503020204020204" pitchFamily="34" charset="-122"/>
              </a:rPr>
              <a:t>2</a:t>
            </a:r>
            <a:r>
              <a:rPr lang="zh-CN" altLang="en-US" b="0" i="0" dirty="0">
                <a:solidFill>
                  <a:srgbClr val="000000"/>
                </a:solidFill>
                <a:effectLst/>
                <a:latin typeface="微软雅黑" panose="020B0503020204020204" pitchFamily="34" charset="-122"/>
                <a:ea typeface="微软雅黑" panose="020B0503020204020204" pitchFamily="34" charset="-122"/>
              </a:rPr>
              <a:t>） </a:t>
            </a:r>
            <a:r>
              <a:rPr lang="en-US" altLang="zh-CN" b="0" i="0" dirty="0" err="1">
                <a:solidFill>
                  <a:srgbClr val="000000"/>
                </a:solidFill>
                <a:effectLst/>
                <a:latin typeface="微软雅黑" panose="020B0503020204020204" pitchFamily="34" charset="-122"/>
                <a:ea typeface="微软雅黑" panose="020B0503020204020204" pitchFamily="34" charset="-122"/>
              </a:rPr>
              <a:t>HeCo_mp</a:t>
            </a:r>
            <a:r>
              <a:rPr lang="zh-CN" altLang="en-US" b="0" i="0" dirty="0">
                <a:solidFill>
                  <a:srgbClr val="000000"/>
                </a:solidFill>
                <a:effectLst/>
                <a:latin typeface="微软雅黑" panose="020B0503020204020204" pitchFamily="34" charset="-122"/>
                <a:ea typeface="微软雅黑" panose="020B0503020204020204" pitchFamily="34" charset="-122"/>
              </a:rPr>
              <a:t>的性能也非常有竞争力，尤其是在</a:t>
            </a:r>
            <a:r>
              <a:rPr lang="en-US" altLang="zh-CN" b="0" i="0" dirty="0">
                <a:solidFill>
                  <a:srgbClr val="000000"/>
                </a:solidFill>
                <a:effectLst/>
                <a:latin typeface="微软雅黑" panose="020B0503020204020204" pitchFamily="34" charset="-122"/>
                <a:ea typeface="微软雅黑" panose="020B0503020204020204" pitchFamily="34" charset="-122"/>
              </a:rPr>
              <a:t>DBLP</a:t>
            </a:r>
            <a:r>
              <a:rPr lang="zh-CN" altLang="en-US" b="0" i="0" dirty="0">
                <a:solidFill>
                  <a:srgbClr val="000000"/>
                </a:solidFill>
                <a:effectLst/>
                <a:latin typeface="微软雅黑" panose="020B0503020204020204" pitchFamily="34" charset="-122"/>
                <a:ea typeface="微软雅黑" panose="020B0503020204020204" pitchFamily="34" charset="-122"/>
              </a:rPr>
              <a:t>数据集中，这表明元路径是一个强大的工具，可以处理节点之间捕获语义信息的异构性。（</a:t>
            </a:r>
            <a:r>
              <a:rPr lang="en-US" altLang="zh-CN" b="0" i="0" dirty="0">
                <a:solidFill>
                  <a:srgbClr val="000000"/>
                </a:solidFill>
                <a:effectLst/>
                <a:latin typeface="微软雅黑" panose="020B0503020204020204" pitchFamily="34" charset="-122"/>
                <a:ea typeface="微软雅黑" panose="020B0503020204020204" pitchFamily="34" charset="-122"/>
              </a:rPr>
              <a:t>3</a:t>
            </a:r>
            <a:r>
              <a:rPr lang="zh-CN" altLang="en-US" b="0" i="0" dirty="0">
                <a:solidFill>
                  <a:srgbClr val="000000"/>
                </a:solidFill>
                <a:effectLst/>
                <a:latin typeface="微软雅黑" panose="020B0503020204020204" pitchFamily="34" charset="-122"/>
                <a:ea typeface="微软雅黑" panose="020B0503020204020204" pitchFamily="34" charset="-122"/>
              </a:rPr>
              <a:t>） </a:t>
            </a:r>
            <a:r>
              <a:rPr lang="en-US" altLang="zh-CN" b="0" i="0" dirty="0" err="1">
                <a:solidFill>
                  <a:srgbClr val="000000"/>
                </a:solidFill>
                <a:effectLst/>
                <a:latin typeface="微软雅黑" panose="020B0503020204020204" pitchFamily="34" charset="-122"/>
                <a:ea typeface="微软雅黑" panose="020B0503020204020204" pitchFamily="34" charset="-122"/>
              </a:rPr>
              <a:t>HeCo_sc</a:t>
            </a:r>
            <a:r>
              <a:rPr lang="zh-CN" altLang="en-US" b="0" i="0" dirty="0">
                <a:solidFill>
                  <a:srgbClr val="000000"/>
                </a:solidFill>
                <a:effectLst/>
                <a:latin typeface="微软雅黑" panose="020B0503020204020204" pitchFamily="34" charset="-122"/>
                <a:ea typeface="微软雅黑" panose="020B0503020204020204" pitchFamily="34" charset="-122"/>
              </a:rPr>
              <a:t>表现较差</a:t>
            </a:r>
            <a:endParaRPr lang="zh-CN" altLang="en-US" dirty="0"/>
          </a:p>
        </p:txBody>
      </p:sp>
      <p:sp>
        <p:nvSpPr>
          <p:cNvPr id="4" name="灯片编号占位符 3"/>
          <p:cNvSpPr>
            <a:spLocks noGrp="1"/>
          </p:cNvSpPr>
          <p:nvPr>
            <p:ph type="sldNum" sz="quarter" idx="5"/>
          </p:nvPr>
        </p:nvSpPr>
        <p:spPr/>
        <p:txBody>
          <a:bodyPr/>
          <a:lstStyle/>
          <a:p>
            <a:fld id="{672B52D5-0F10-409C-88A1-07E8733E16BA}" type="slidenum">
              <a:rPr lang="en-US" smtClean="0"/>
              <a:t>17</a:t>
            </a:fld>
            <a:endParaRPr lang="en-US" dirty="0"/>
          </a:p>
        </p:txBody>
      </p:sp>
    </p:spTree>
    <p:extLst>
      <p:ext uri="{BB962C8B-B14F-4D97-AF65-F5344CB8AC3E}">
        <p14:creationId xmlns:p14="http://schemas.microsoft.com/office/powerpoint/2010/main" val="370409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从注意力系数变化情况来看：</a:t>
            </a:r>
            <a:endParaRPr lang="en-US" altLang="zh-CN" dirty="0"/>
          </a:p>
          <a:p>
            <a:r>
              <a:rPr lang="zh-CN" altLang="en-US" b="0" i="0" dirty="0">
                <a:solidFill>
                  <a:srgbClr val="000000"/>
                </a:solidFill>
                <a:effectLst/>
                <a:latin typeface="微软雅黑" panose="020B0503020204020204" pitchFamily="34" charset="-122"/>
                <a:ea typeface="微软雅黑" panose="020B0503020204020204" pitchFamily="34" charset="-122"/>
              </a:rPr>
              <a:t>结果如图</a:t>
            </a:r>
            <a:r>
              <a:rPr lang="en-US" altLang="zh-CN" b="0" i="0" dirty="0">
                <a:solidFill>
                  <a:srgbClr val="000000"/>
                </a:solidFill>
                <a:effectLst/>
                <a:latin typeface="微软雅黑" panose="020B0503020204020204" pitchFamily="34" charset="-122"/>
                <a:ea typeface="微软雅黑" panose="020B0503020204020204" pitchFamily="34" charset="-122"/>
              </a:rPr>
              <a:t>6</a:t>
            </a:r>
            <a:r>
              <a:rPr lang="zh-CN" altLang="en-US" b="0" i="0" dirty="0">
                <a:solidFill>
                  <a:srgbClr val="000000"/>
                </a:solidFill>
                <a:effectLst/>
                <a:latin typeface="微软雅黑" panose="020B0503020204020204" pitchFamily="34" charset="-122"/>
                <a:ea typeface="微软雅黑" panose="020B0503020204020204" pitchFamily="34" charset="-122"/>
              </a:rPr>
              <a:t>所示。对于</a:t>
            </a:r>
            <a:r>
              <a:rPr lang="en-US" altLang="zh-CN" b="0" i="0" dirty="0">
                <a:solidFill>
                  <a:srgbClr val="000000"/>
                </a:solidFill>
                <a:effectLst/>
                <a:latin typeface="微软雅黑" panose="020B0503020204020204" pitchFamily="34" charset="-122"/>
                <a:ea typeface="微软雅黑" panose="020B0503020204020204" pitchFamily="34" charset="-122"/>
              </a:rPr>
              <a:t>ACM</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err="1">
                <a:solidFill>
                  <a:srgbClr val="000000"/>
                </a:solidFill>
                <a:effectLst/>
                <a:latin typeface="微软雅黑" panose="020B0503020204020204" pitchFamily="34" charset="-122"/>
                <a:ea typeface="微软雅黑" panose="020B0503020204020204" pitchFamily="34" charset="-122"/>
              </a:rPr>
              <a:t>AMiner</a:t>
            </a:r>
            <a:r>
              <a:rPr lang="zh-CN" altLang="en-US" b="0" i="0" dirty="0">
                <a:solidFill>
                  <a:srgbClr val="000000"/>
                </a:solidFill>
                <a:effectLst/>
                <a:latin typeface="微软雅黑" panose="020B0503020204020204" pitchFamily="34" charset="-122"/>
                <a:ea typeface="微软雅黑" panose="020B0503020204020204" pitchFamily="34" charset="-122"/>
              </a:rPr>
              <a:t>来说，两种观点的变化趋势是协作和一致的。对于</a:t>
            </a:r>
            <a:r>
              <a:rPr lang="en-US" altLang="zh-CN" b="0" i="0" dirty="0" err="1">
                <a:solidFill>
                  <a:srgbClr val="000000"/>
                </a:solidFill>
                <a:effectLst/>
                <a:latin typeface="微软雅黑" panose="020B0503020204020204" pitchFamily="34" charset="-122"/>
                <a:ea typeface="微软雅黑" panose="020B0503020204020204" pitchFamily="34" charset="-122"/>
              </a:rPr>
              <a:t>AMiner</a:t>
            </a:r>
            <a:r>
              <a:rPr lang="zh-CN" altLang="en-US" b="0" i="0" dirty="0">
                <a:solidFill>
                  <a:srgbClr val="000000"/>
                </a:solidFill>
                <a:effectLst/>
                <a:latin typeface="微软雅黑" panose="020B0503020204020204" pitchFamily="34" charset="-122"/>
                <a:ea typeface="微软雅黑" panose="020B0503020204020204" pitchFamily="34" charset="-122"/>
              </a:rPr>
              <a:t>，类型</a:t>
            </a:r>
            <a:r>
              <a:rPr lang="en-US" altLang="zh-CN" b="0" i="0" dirty="0">
                <a:solidFill>
                  <a:srgbClr val="000000"/>
                </a:solidFill>
                <a:effectLst/>
                <a:latin typeface="微软雅黑" panose="020B0503020204020204" pitchFamily="34" charset="-122"/>
                <a:ea typeface="微软雅黑" panose="020B0503020204020204" pitchFamily="34" charset="-122"/>
              </a:rPr>
              <a:t>R</a:t>
            </a:r>
            <a:r>
              <a:rPr lang="zh-CN" altLang="en-US" b="0" i="0" dirty="0">
                <a:solidFill>
                  <a:srgbClr val="000000"/>
                </a:solidFill>
                <a:effectLst/>
                <a:latin typeface="微软雅黑" panose="020B0503020204020204" pitchFamily="34" charset="-122"/>
                <a:ea typeface="微软雅黑" panose="020B0503020204020204" pitchFamily="34" charset="-122"/>
              </a:rPr>
              <a:t>和元路径</a:t>
            </a:r>
            <a:r>
              <a:rPr lang="en-US" altLang="zh-CN" b="0" i="0" dirty="0">
                <a:solidFill>
                  <a:srgbClr val="000000"/>
                </a:solidFill>
                <a:effectLst/>
                <a:latin typeface="微软雅黑" panose="020B0503020204020204" pitchFamily="34" charset="-122"/>
                <a:ea typeface="微软雅黑" panose="020B0503020204020204" pitchFamily="34" charset="-122"/>
              </a:rPr>
              <a:t>PRP</a:t>
            </a:r>
            <a:r>
              <a:rPr lang="zh-CN" altLang="en-US" b="0" i="0" dirty="0">
                <a:solidFill>
                  <a:srgbClr val="000000"/>
                </a:solidFill>
                <a:effectLst/>
                <a:latin typeface="微软雅黑" panose="020B0503020204020204" pitchFamily="34" charset="-122"/>
                <a:ea typeface="微软雅黑" panose="020B0503020204020204" pitchFamily="34" charset="-122"/>
              </a:rPr>
              <a:t>分别在两个视图中更重要。这表明网络模式视图和元路径视图在训练过程中相互适应，并通过对比进行协同优化</a:t>
            </a:r>
            <a:endParaRPr lang="zh-CN" altLang="en-US" dirty="0"/>
          </a:p>
        </p:txBody>
      </p:sp>
      <p:sp>
        <p:nvSpPr>
          <p:cNvPr id="4" name="灯片编号占位符 3"/>
          <p:cNvSpPr>
            <a:spLocks noGrp="1"/>
          </p:cNvSpPr>
          <p:nvPr>
            <p:ph type="sldNum" sz="quarter" idx="5"/>
          </p:nvPr>
        </p:nvSpPr>
        <p:spPr/>
        <p:txBody>
          <a:bodyPr/>
          <a:lstStyle/>
          <a:p>
            <a:fld id="{672B52D5-0F10-409C-88A1-07E8733E16BA}" type="slidenum">
              <a:rPr lang="en-US" smtClean="0"/>
              <a:t>18</a:t>
            </a:fld>
            <a:endParaRPr lang="en-US" dirty="0"/>
          </a:p>
        </p:txBody>
      </p:sp>
    </p:spTree>
    <p:extLst>
      <p:ext uri="{BB962C8B-B14F-4D97-AF65-F5344CB8AC3E}">
        <p14:creationId xmlns:p14="http://schemas.microsoft.com/office/powerpoint/2010/main" val="26732369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从表中可以看出，所提出的两个版本通常优于基本模型和</a:t>
            </a:r>
            <a:r>
              <a:rPr lang="en-US" altLang="zh-CN" b="0" i="0" dirty="0">
                <a:solidFill>
                  <a:srgbClr val="000000"/>
                </a:solidFill>
                <a:effectLst/>
                <a:latin typeface="微软雅黑" panose="020B0503020204020204" pitchFamily="34" charset="-122"/>
                <a:ea typeface="微软雅黑" panose="020B0503020204020204" pitchFamily="34" charset="-122"/>
              </a:rPr>
              <a:t>DMGI</a:t>
            </a:r>
            <a:r>
              <a:rPr lang="zh-CN" altLang="en-US" b="0" i="0" dirty="0">
                <a:solidFill>
                  <a:srgbClr val="000000"/>
                </a:solidFill>
                <a:effectLst/>
                <a:latin typeface="微软雅黑" panose="020B0503020204020204" pitchFamily="34" charset="-122"/>
                <a:ea typeface="微软雅黑" panose="020B0503020204020204" pitchFamily="34" charset="-122"/>
              </a:rPr>
              <a:t>，尤其是</a:t>
            </a:r>
            <a:r>
              <a:rPr lang="en-US" altLang="zh-CN" b="0" i="0" dirty="0" err="1">
                <a:solidFill>
                  <a:srgbClr val="000000"/>
                </a:solidFill>
                <a:effectLst/>
                <a:latin typeface="微软雅黑" panose="020B0503020204020204" pitchFamily="34" charset="-122"/>
                <a:ea typeface="微软雅黑" panose="020B0503020204020204" pitchFamily="34" charset="-122"/>
              </a:rPr>
              <a:t>HeCo_GAN</a:t>
            </a:r>
            <a:r>
              <a:rPr lang="zh-CN" altLang="en-US" b="0" i="0" dirty="0">
                <a:solidFill>
                  <a:srgbClr val="000000"/>
                </a:solidFill>
                <a:effectLst/>
                <a:latin typeface="微软雅黑" panose="020B0503020204020204" pitchFamily="34" charset="-122"/>
                <a:ea typeface="微软雅黑" panose="020B0503020204020204" pitchFamily="34" charset="-122"/>
              </a:rPr>
              <a:t>版本，它以明显的优势改进了结果。正如预期的那样，基于</a:t>
            </a:r>
            <a:r>
              <a:rPr lang="en-US" altLang="zh-CN" b="0" i="0" dirty="0">
                <a:solidFill>
                  <a:srgbClr val="000000"/>
                </a:solidFill>
                <a:effectLst/>
                <a:latin typeface="微软雅黑" panose="020B0503020204020204" pitchFamily="34" charset="-122"/>
                <a:ea typeface="微软雅黑" panose="020B0503020204020204" pitchFamily="34" charset="-122"/>
              </a:rPr>
              <a:t>GAN</a:t>
            </a:r>
            <a:r>
              <a:rPr lang="zh-CN" altLang="en-US" b="0" i="0" dirty="0">
                <a:solidFill>
                  <a:srgbClr val="000000"/>
                </a:solidFill>
                <a:effectLst/>
                <a:latin typeface="微软雅黑" panose="020B0503020204020204" pitchFamily="34" charset="-122"/>
                <a:ea typeface="微软雅黑" panose="020B0503020204020204" pitchFamily="34" charset="-122"/>
              </a:rPr>
              <a:t>的方法可以生成更接近正分布的更硬的负分布。在大多数情况下，</a:t>
            </a:r>
            <a:r>
              <a:rPr lang="en-US" altLang="zh-CN" b="0" i="0" dirty="0" err="1">
                <a:solidFill>
                  <a:srgbClr val="000000"/>
                </a:solidFill>
                <a:effectLst/>
                <a:latin typeface="微软雅黑" panose="020B0503020204020204" pitchFamily="34" charset="-122"/>
                <a:ea typeface="微软雅黑" panose="020B0503020204020204" pitchFamily="34" charset="-122"/>
              </a:rPr>
              <a:t>HeCo_MU</a:t>
            </a:r>
            <a:r>
              <a:rPr lang="zh-CN" altLang="en-US" b="0" i="0" dirty="0">
                <a:solidFill>
                  <a:srgbClr val="000000"/>
                </a:solidFill>
                <a:effectLst/>
                <a:latin typeface="微软雅黑" panose="020B0503020204020204" pitchFamily="34" charset="-122"/>
                <a:ea typeface="微软雅黑" panose="020B0503020204020204" pitchFamily="34" charset="-122"/>
              </a:rPr>
              <a:t>是第二好的。</a:t>
            </a:r>
            <a:r>
              <a:rPr lang="en-US" altLang="zh-CN" b="0" i="0" dirty="0" err="1">
                <a:solidFill>
                  <a:srgbClr val="000000"/>
                </a:solidFill>
                <a:effectLst/>
                <a:latin typeface="微软雅黑" panose="020B0503020204020204" pitchFamily="34" charset="-122"/>
                <a:ea typeface="微软雅黑" panose="020B0503020204020204" pitchFamily="34" charset="-122"/>
              </a:rPr>
              <a:t>HeCo_GAN</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err="1">
                <a:solidFill>
                  <a:srgbClr val="000000"/>
                </a:solidFill>
                <a:effectLst/>
                <a:latin typeface="微软雅黑" panose="020B0503020204020204" pitchFamily="34" charset="-122"/>
                <a:ea typeface="微软雅黑" panose="020B0503020204020204" pitchFamily="34" charset="-122"/>
              </a:rPr>
              <a:t>HeCo_MU</a:t>
            </a:r>
            <a:r>
              <a:rPr lang="zh-CN" altLang="en-US" b="0" i="0" dirty="0">
                <a:solidFill>
                  <a:srgbClr val="000000"/>
                </a:solidFill>
                <a:effectLst/>
                <a:latin typeface="微软雅黑" panose="020B0503020204020204" pitchFamily="34" charset="-122"/>
                <a:ea typeface="微软雅黑" panose="020B0503020204020204" pitchFamily="34" charset="-122"/>
              </a:rPr>
              <a:t>的更好性能表明，更多高质量的负样本通常有助于对比学习</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说明在对比学习中，使用高质量的负样本对模型的学习是十分有效的</a:t>
            </a:r>
            <a:endParaRPr lang="zh-CN" altLang="en-US" dirty="0"/>
          </a:p>
        </p:txBody>
      </p:sp>
      <p:sp>
        <p:nvSpPr>
          <p:cNvPr id="4" name="灯片编号占位符 3"/>
          <p:cNvSpPr>
            <a:spLocks noGrp="1"/>
          </p:cNvSpPr>
          <p:nvPr>
            <p:ph type="sldNum" sz="quarter" idx="5"/>
          </p:nvPr>
        </p:nvSpPr>
        <p:spPr/>
        <p:txBody>
          <a:bodyPr/>
          <a:lstStyle/>
          <a:p>
            <a:fld id="{672B52D5-0F10-409C-88A1-07E8733E16BA}" type="slidenum">
              <a:rPr lang="en-US" smtClean="0"/>
              <a:t>19</a:t>
            </a:fld>
            <a:endParaRPr lang="en-US" dirty="0"/>
          </a:p>
        </p:txBody>
      </p:sp>
    </p:spTree>
    <p:extLst>
      <p:ext uri="{BB962C8B-B14F-4D97-AF65-F5344CB8AC3E}">
        <p14:creationId xmlns:p14="http://schemas.microsoft.com/office/powerpoint/2010/main" val="20824188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第一张图表示负样本选择阈值的比交</a:t>
            </a:r>
            <a:endParaRPr lang="en-US" altLang="zh-CN" dirty="0"/>
          </a:p>
          <a:p>
            <a:endParaRPr lang="en-US" altLang="zh-CN" dirty="0"/>
          </a:p>
          <a:p>
            <a:r>
              <a:rPr lang="zh-CN" altLang="en-US" b="0" i="0" dirty="0">
                <a:solidFill>
                  <a:srgbClr val="000000"/>
                </a:solidFill>
                <a:effectLst/>
                <a:latin typeface="微软雅黑" panose="020B0503020204020204" pitchFamily="34" charset="-122"/>
                <a:ea typeface="微软雅黑" panose="020B0503020204020204" pitchFamily="34" charset="-122"/>
              </a:rPr>
              <a:t>阈值𝑇𝑝𝑜𝑠 确定阳性样本的数量。我们改变了它的值，相应的结果如图</a:t>
            </a:r>
            <a:r>
              <a:rPr lang="en-US" altLang="zh-CN" b="0" i="0" dirty="0">
                <a:solidFill>
                  <a:srgbClr val="000000"/>
                </a:solidFill>
                <a:effectLst/>
                <a:latin typeface="微软雅黑" panose="020B0503020204020204" pitchFamily="34" charset="-122"/>
                <a:ea typeface="微软雅黑" panose="020B0503020204020204" pitchFamily="34" charset="-122"/>
              </a:rPr>
              <a:t>7</a:t>
            </a:r>
            <a:r>
              <a:rPr lang="zh-CN" altLang="en-US" b="0" i="0" dirty="0">
                <a:solidFill>
                  <a:srgbClr val="000000"/>
                </a:solidFill>
                <a:effectLst/>
                <a:latin typeface="微软雅黑" panose="020B0503020204020204" pitchFamily="34" charset="-122"/>
                <a:ea typeface="微软雅黑" panose="020B0503020204020204" pitchFamily="34" charset="-122"/>
              </a:rPr>
              <a:t>所示。随着𝑇𝑝𝑜𝑠</a:t>
            </a:r>
            <a:r>
              <a:rPr lang="en-US" altLang="zh-CN" b="0" i="0" dirty="0">
                <a:solidFill>
                  <a:srgbClr val="000000"/>
                </a:solidFill>
                <a:effectLst/>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性能先上升后下降，</a:t>
            </a:r>
            <a:r>
              <a:rPr lang="en-US" altLang="zh-CN" b="0" i="0" dirty="0">
                <a:solidFill>
                  <a:srgbClr val="000000"/>
                </a:solidFill>
                <a:effectLst/>
                <a:latin typeface="微软雅黑" panose="020B0503020204020204" pitchFamily="34" charset="-122"/>
                <a:ea typeface="微软雅黑" panose="020B0503020204020204" pitchFamily="34" charset="-122"/>
              </a:rPr>
              <a:t>ACM</a:t>
            </a:r>
            <a:r>
              <a:rPr lang="zh-CN" altLang="en-US" b="0" i="0" dirty="0">
                <a:solidFill>
                  <a:srgbClr val="000000"/>
                </a:solidFill>
                <a:effectLst/>
                <a:latin typeface="微软雅黑" panose="020B0503020204020204" pitchFamily="34" charset="-122"/>
                <a:ea typeface="微软雅黑" panose="020B0503020204020204" pitchFamily="34" charset="-122"/>
              </a:rPr>
              <a:t>的最佳点为</a:t>
            </a:r>
            <a:r>
              <a:rPr lang="en-US" altLang="zh-CN" b="0" i="0" dirty="0">
                <a:solidFill>
                  <a:srgbClr val="000000"/>
                </a:solidFill>
                <a:effectLst/>
                <a:latin typeface="微软雅黑" panose="020B0503020204020204" pitchFamily="34" charset="-122"/>
                <a:ea typeface="微软雅黑" panose="020B0503020204020204" pitchFamily="34" charset="-122"/>
              </a:rPr>
              <a:t>7</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err="1">
                <a:solidFill>
                  <a:srgbClr val="000000"/>
                </a:solidFill>
                <a:effectLst/>
                <a:latin typeface="微软雅黑" panose="020B0503020204020204" pitchFamily="34" charset="-122"/>
                <a:ea typeface="微软雅黑" panose="020B0503020204020204" pitchFamily="34" charset="-122"/>
              </a:rPr>
              <a:t>AMiner</a:t>
            </a:r>
            <a:r>
              <a:rPr lang="zh-CN" altLang="en-US" b="0" i="0" dirty="0">
                <a:solidFill>
                  <a:srgbClr val="000000"/>
                </a:solidFill>
                <a:effectLst/>
                <a:latin typeface="微软雅黑" panose="020B0503020204020204" pitchFamily="34" charset="-122"/>
                <a:ea typeface="微软雅黑" panose="020B0503020204020204" pitchFamily="34" charset="-122"/>
              </a:rPr>
              <a:t>为</a:t>
            </a:r>
            <a:r>
              <a:rPr lang="en-US" altLang="zh-CN" b="0" i="0" dirty="0">
                <a:solidFill>
                  <a:srgbClr val="000000"/>
                </a:solidFill>
                <a:effectLst/>
                <a:latin typeface="微软雅黑" panose="020B0503020204020204" pitchFamily="34" charset="-122"/>
                <a:ea typeface="微软雅黑" panose="020B0503020204020204" pitchFamily="34" charset="-122"/>
              </a:rPr>
              <a:t>15</a:t>
            </a:r>
            <a:r>
              <a:rPr lang="zh-CN" altLang="en-US" b="0" i="0" dirty="0">
                <a:solidFill>
                  <a:srgbClr val="000000"/>
                </a:solidFill>
                <a:effectLst/>
                <a:latin typeface="微软雅黑" panose="020B0503020204020204" pitchFamily="34" charset="-122"/>
                <a:ea typeface="微软雅黑" panose="020B0503020204020204" pitchFamily="34" charset="-122"/>
              </a:rPr>
              <a:t>。对于这两个数据集，代表不同标签率的三条曲线显示出相似的变化趋势。</a:t>
            </a:r>
            <a:endParaRPr lang="en-US" altLang="zh-CN" dirty="0"/>
          </a:p>
          <a:p>
            <a:endParaRPr lang="en-US" altLang="zh-CN" dirty="0"/>
          </a:p>
          <a:p>
            <a:r>
              <a:rPr lang="zh-CN" altLang="en-US" dirty="0"/>
              <a:t>第二张图则是采样个数比较</a:t>
            </a:r>
            <a:endParaRPr lang="en-US" altLang="zh-CN" dirty="0"/>
          </a:p>
          <a:p>
            <a:pPr algn="just"/>
            <a:r>
              <a:rPr lang="zh-CN" altLang="en-US" b="0" i="0" dirty="0">
                <a:solidFill>
                  <a:srgbClr val="000000"/>
                </a:solidFill>
                <a:effectLst/>
                <a:latin typeface="微软雅黑" panose="020B0503020204020204" pitchFamily="34" charset="-122"/>
                <a:ea typeface="微软雅黑" panose="020B0503020204020204" pitchFamily="34" charset="-122"/>
              </a:rPr>
              <a:t>为了使对比更加困难，对于目标节点，我们随机采样𝑇</a:t>
            </a:r>
            <a:r>
              <a:rPr lang="en-US" altLang="zh-CN" b="0" i="0" dirty="0">
                <a:solidFill>
                  <a:srgbClr val="000000"/>
                </a:solidFill>
                <a:effectLst/>
                <a:latin typeface="微软雅黑" panose="020B0503020204020204" pitchFamily="34" charset="-122"/>
                <a:ea typeface="微软雅黑" panose="020B0503020204020204" pitchFamily="34" charset="-122"/>
              </a:rPr>
              <a:t>Φ</a:t>
            </a:r>
            <a:r>
              <a:rPr lang="zh-CN" altLang="en-US" b="0" i="0" dirty="0">
                <a:solidFill>
                  <a:srgbClr val="000000"/>
                </a:solidFill>
                <a:effectLst/>
                <a:latin typeface="微软雅黑" panose="020B0503020204020204" pitchFamily="34" charset="-122"/>
                <a:ea typeface="微软雅黑" panose="020B0503020204020204" pitchFamily="34" charset="-122"/>
              </a:rPr>
              <a:t>𝑚 </a:t>
            </a:r>
            <a:r>
              <a:rPr lang="en-US" altLang="zh-CN" b="0" i="0" dirty="0">
                <a:solidFill>
                  <a:srgbClr val="000000"/>
                </a:solidFill>
                <a:effectLst/>
                <a:latin typeface="微软雅黑" panose="020B0503020204020204" pitchFamily="34" charset="-122"/>
                <a:ea typeface="微软雅黑" panose="020B0503020204020204" pitchFamily="34" charset="-122"/>
              </a:rPr>
              <a:t>Φ</a:t>
            </a:r>
            <a:r>
              <a:rPr lang="zh-CN" altLang="en-US" b="0" i="0" dirty="0">
                <a:solidFill>
                  <a:srgbClr val="000000"/>
                </a:solidFill>
                <a:effectLst/>
                <a:latin typeface="微软雅黑" panose="020B0503020204020204" pitchFamily="34" charset="-122"/>
                <a:ea typeface="微软雅黑" panose="020B0503020204020204" pitchFamily="34" charset="-122"/>
              </a:rPr>
              <a:t>的邻居𝑚 类型，可重复或不可重复。</a:t>
            </a: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我们再次改变𝑇</a:t>
            </a:r>
            <a:r>
              <a:rPr lang="en-US" altLang="zh-CN" b="0" i="0" dirty="0">
                <a:solidFill>
                  <a:srgbClr val="000000"/>
                </a:solidFill>
                <a:effectLst/>
                <a:latin typeface="微软雅黑" panose="020B0503020204020204" pitchFamily="34" charset="-122"/>
                <a:ea typeface="微软雅黑" panose="020B0503020204020204" pitchFamily="34" charset="-122"/>
              </a:rPr>
              <a:t>Φ</a:t>
            </a:r>
            <a:r>
              <a:rPr lang="zh-CN" altLang="en-US" b="0" i="0" dirty="0">
                <a:solidFill>
                  <a:srgbClr val="000000"/>
                </a:solidFill>
                <a:effectLst/>
                <a:latin typeface="微软雅黑" panose="020B0503020204020204" pitchFamily="34" charset="-122"/>
                <a:ea typeface="微软雅黑" panose="020B0503020204020204" pitchFamily="34" charset="-122"/>
              </a:rPr>
              <a:t>𝑚 </a:t>
            </a:r>
            <a:r>
              <a:rPr lang="en-US" altLang="zh-CN" b="0" i="0" dirty="0">
                <a:solidFill>
                  <a:srgbClr val="000000"/>
                </a:solidFill>
                <a:effectLst/>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需要指出的是，在</a:t>
            </a:r>
            <a:r>
              <a:rPr lang="en-US" altLang="zh-CN" b="0" i="0" dirty="0">
                <a:solidFill>
                  <a:srgbClr val="000000"/>
                </a:solidFill>
                <a:effectLst/>
                <a:latin typeface="微软雅黑" panose="020B0503020204020204" pitchFamily="34" charset="-122"/>
                <a:ea typeface="微软雅黑" panose="020B0503020204020204" pitchFamily="34" charset="-122"/>
              </a:rPr>
              <a:t>ACM</a:t>
            </a:r>
            <a:r>
              <a:rPr lang="zh-CN" altLang="en-US" b="0" i="0" dirty="0">
                <a:solidFill>
                  <a:srgbClr val="000000"/>
                </a:solidFill>
                <a:effectLst/>
                <a:latin typeface="微软雅黑" panose="020B0503020204020204" pitchFamily="34" charset="-122"/>
                <a:ea typeface="微软雅黑" panose="020B0503020204020204" pitchFamily="34" charset="-122"/>
              </a:rPr>
              <a:t>中，每篇论文只属于一个主题（</a:t>
            </a:r>
            <a:r>
              <a:rPr lang="en-US" altLang="zh-CN" b="0" i="0" dirty="0">
                <a:solidFill>
                  <a:srgbClr val="000000"/>
                </a:solidFill>
                <a:effectLst/>
                <a:latin typeface="微软雅黑" panose="020B0503020204020204" pitchFamily="34" charset="-122"/>
                <a:ea typeface="微软雅黑" panose="020B0503020204020204" pitchFamily="34" charset="-122"/>
              </a:rPr>
              <a:t>S</a:t>
            </a:r>
            <a:r>
              <a:rPr lang="zh-CN" altLang="en-US" b="0" i="0" dirty="0">
                <a:solidFill>
                  <a:srgbClr val="000000"/>
                </a:solidFill>
                <a:effectLst/>
                <a:latin typeface="微软雅黑" panose="020B0503020204020204" pitchFamily="34" charset="-122"/>
                <a:ea typeface="微软雅黑" panose="020B0503020204020204" pitchFamily="34" charset="-122"/>
              </a:rPr>
              <a:t>），因此我们只需更改类型</a:t>
            </a:r>
            <a:r>
              <a:rPr lang="en-US" altLang="zh-CN" b="0" i="0" dirty="0">
                <a:solidFill>
                  <a:srgbClr val="000000"/>
                </a:solidFill>
                <a:effectLst/>
                <a:latin typeface="微软雅黑" panose="020B0503020204020204" pitchFamily="34" charset="-122"/>
                <a:ea typeface="微软雅黑" panose="020B0503020204020204" pitchFamily="34" charset="-122"/>
              </a:rPr>
              <a:t>A</a:t>
            </a:r>
            <a:r>
              <a:rPr lang="zh-CN" altLang="en-US" b="0" i="0" dirty="0">
                <a:solidFill>
                  <a:srgbClr val="000000"/>
                </a:solidFill>
                <a:effectLst/>
                <a:latin typeface="微软雅黑" panose="020B0503020204020204" pitchFamily="34" charset="-122"/>
                <a:ea typeface="微软雅黑" panose="020B0503020204020204" pitchFamily="34" charset="-122"/>
              </a:rPr>
              <a:t>的阈值。结果如图</a:t>
            </a:r>
            <a:r>
              <a:rPr lang="en-US" altLang="zh-CN" b="0" i="0" dirty="0">
                <a:solidFill>
                  <a:srgbClr val="000000"/>
                </a:solidFill>
                <a:effectLst/>
                <a:latin typeface="微软雅黑" panose="020B0503020204020204" pitchFamily="34" charset="-122"/>
                <a:ea typeface="微软雅黑" panose="020B0503020204020204" pitchFamily="34" charset="-122"/>
              </a:rPr>
              <a:t>8</a:t>
            </a:r>
            <a:r>
              <a:rPr lang="zh-CN" altLang="en-US" b="0" i="0" dirty="0">
                <a:solidFill>
                  <a:srgbClr val="000000"/>
                </a:solidFill>
                <a:effectLst/>
                <a:latin typeface="微软雅黑" panose="020B0503020204020204" pitchFamily="34" charset="-122"/>
                <a:ea typeface="微软雅黑" panose="020B0503020204020204" pitchFamily="34" charset="-122"/>
              </a:rPr>
              <a:t>所示。可以看出，</a:t>
            </a:r>
            <a:r>
              <a:rPr lang="en-US" altLang="zh-CN" b="0" i="0" dirty="0">
                <a:solidFill>
                  <a:srgbClr val="000000"/>
                </a:solidFill>
                <a:effectLst/>
                <a:latin typeface="微软雅黑" panose="020B0503020204020204" pitchFamily="34" charset="-122"/>
                <a:ea typeface="微软雅黑" panose="020B0503020204020204" pitchFamily="34" charset="-122"/>
              </a:rPr>
              <a:t>ACM</a:t>
            </a:r>
            <a:r>
              <a:rPr lang="zh-CN" altLang="en-US" b="0" i="0" dirty="0">
                <a:solidFill>
                  <a:srgbClr val="000000"/>
                </a:solidFill>
                <a:effectLst/>
                <a:latin typeface="微软雅黑" panose="020B0503020204020204" pitchFamily="34" charset="-122"/>
                <a:ea typeface="微软雅黑" panose="020B0503020204020204" pitchFamily="34" charset="-122"/>
              </a:rPr>
              <a:t>对𝑇</a:t>
            </a:r>
            <a:r>
              <a:rPr lang="en-US" altLang="zh-CN" b="0" i="0" dirty="0">
                <a:solidFill>
                  <a:srgbClr val="000000"/>
                </a:solidFill>
                <a:effectLst/>
                <a:latin typeface="微软雅黑" panose="020B0503020204020204" pitchFamily="34" charset="-122"/>
                <a:ea typeface="微软雅黑" panose="020B0503020204020204" pitchFamily="34" charset="-122"/>
              </a:rPr>
              <a:t>Φ</a:t>
            </a:r>
            <a:r>
              <a:rPr lang="zh-CN" altLang="en-US" b="0" i="0" dirty="0">
                <a:solidFill>
                  <a:srgbClr val="000000"/>
                </a:solidFill>
                <a:effectLst/>
                <a:latin typeface="微软雅黑" panose="020B0503020204020204" pitchFamily="34" charset="-122"/>
                <a:ea typeface="微软雅黑" panose="020B0503020204020204" pitchFamily="34" charset="-122"/>
              </a:rPr>
              <a:t>𝑚 类型</a:t>
            </a:r>
            <a:r>
              <a:rPr lang="en-US" altLang="zh-CN" b="0" i="0" dirty="0">
                <a:solidFill>
                  <a:srgbClr val="000000"/>
                </a:solidFill>
                <a:effectLst/>
                <a:latin typeface="微软雅黑" panose="020B0503020204020204" pitchFamily="34" charset="-122"/>
                <a:ea typeface="微软雅黑" panose="020B0503020204020204" pitchFamily="34" charset="-122"/>
              </a:rPr>
              <a:t>A</a:t>
            </a:r>
            <a:r>
              <a:rPr lang="zh-CN" altLang="en-US" b="0" i="0" dirty="0">
                <a:solidFill>
                  <a:srgbClr val="000000"/>
                </a:solidFill>
                <a:effectLst/>
                <a:latin typeface="微软雅黑" panose="020B0503020204020204" pitchFamily="34" charset="-122"/>
                <a:ea typeface="微软雅黑" panose="020B0503020204020204" pitchFamily="34" charset="-122"/>
              </a:rPr>
              <a:t>，并且当𝑇</a:t>
            </a:r>
            <a:r>
              <a:rPr lang="en-US" altLang="zh-CN" b="0" i="0" dirty="0">
                <a:solidFill>
                  <a:srgbClr val="000000"/>
                </a:solidFill>
                <a:effectLst/>
                <a:latin typeface="微软雅黑" panose="020B0503020204020204" pitchFamily="34" charset="-122"/>
                <a:ea typeface="微软雅黑" panose="020B0503020204020204" pitchFamily="34" charset="-122"/>
              </a:rPr>
              <a:t>Φ</a:t>
            </a:r>
            <a:r>
              <a:rPr lang="zh-CN" altLang="en-US" b="0" i="0" dirty="0">
                <a:solidFill>
                  <a:srgbClr val="000000"/>
                </a:solidFill>
                <a:effectLst/>
                <a:latin typeface="微软雅黑" panose="020B0503020204020204" pitchFamily="34" charset="-122"/>
                <a:ea typeface="微软雅黑" panose="020B0503020204020204" pitchFamily="34" charset="-122"/>
              </a:rPr>
              <a:t>𝑚 </a:t>
            </a:r>
            <a:r>
              <a:rPr lang="en-US" altLang="zh-CN" b="0" i="0" dirty="0">
                <a:solidFill>
                  <a:srgbClr val="000000"/>
                </a:solidFill>
                <a:effectLst/>
                <a:latin typeface="微软雅黑" panose="020B0503020204020204" pitchFamily="34" charset="-122"/>
                <a:ea typeface="微软雅黑" panose="020B0503020204020204" pitchFamily="34" charset="-122"/>
              </a:rPr>
              <a:t>= 7.</a:t>
            </a:r>
            <a:r>
              <a:rPr lang="zh-CN" altLang="en-US" b="0" i="0" dirty="0">
                <a:solidFill>
                  <a:srgbClr val="000000"/>
                </a:solidFill>
                <a:effectLst/>
                <a:latin typeface="微软雅黑" panose="020B0503020204020204" pitchFamily="34" charset="-122"/>
                <a:ea typeface="微软雅黑" panose="020B0503020204020204" pitchFamily="34" charset="-122"/>
              </a:rPr>
              <a:t>然而，</a:t>
            </a:r>
            <a:r>
              <a:rPr lang="en-US" altLang="zh-CN" b="0" i="0" dirty="0" err="1">
                <a:solidFill>
                  <a:srgbClr val="000000"/>
                </a:solidFill>
                <a:effectLst/>
                <a:latin typeface="微软雅黑" panose="020B0503020204020204" pitchFamily="34" charset="-122"/>
                <a:ea typeface="微软雅黑" panose="020B0503020204020204" pitchFamily="34" charset="-122"/>
              </a:rPr>
              <a:t>AMiner</a:t>
            </a:r>
            <a:r>
              <a:rPr lang="zh-CN" altLang="en-US" b="0" i="0" dirty="0">
                <a:solidFill>
                  <a:srgbClr val="000000"/>
                </a:solidFill>
                <a:effectLst/>
                <a:latin typeface="微软雅黑" panose="020B0503020204020204" pitchFamily="34" charset="-122"/>
                <a:ea typeface="微软雅黑" panose="020B0503020204020204" pitchFamily="34" charset="-122"/>
              </a:rPr>
              <a:t>在</a:t>
            </a:r>
            <a:r>
              <a:rPr lang="en-US" altLang="zh-CN" b="0" i="0" dirty="0">
                <a:solidFill>
                  <a:srgbClr val="000000"/>
                </a:solidFill>
                <a:effectLst/>
                <a:latin typeface="微软雅黑" panose="020B0503020204020204" pitchFamily="34" charset="-122"/>
                <a:ea typeface="微软雅黑" panose="020B0503020204020204" pitchFamily="34" charset="-122"/>
              </a:rPr>
              <a:t>A</a:t>
            </a:r>
            <a:r>
              <a:rPr lang="zh-CN" altLang="en-US" b="0" i="0" dirty="0">
                <a:solidFill>
                  <a:srgbClr val="000000"/>
                </a:solidFill>
                <a:effectLst/>
                <a:latin typeface="微软雅黑" panose="020B0503020204020204" pitchFamily="34" charset="-122"/>
                <a:ea typeface="微软雅黑" panose="020B0503020204020204" pitchFamily="34" charset="-122"/>
              </a:rPr>
              <a:t>型或</a:t>
            </a:r>
            <a:r>
              <a:rPr lang="en-US" altLang="zh-CN" b="0" i="0" dirty="0">
                <a:solidFill>
                  <a:srgbClr val="000000"/>
                </a:solidFill>
                <a:effectLst/>
                <a:latin typeface="微软雅黑" panose="020B0503020204020204" pitchFamily="34" charset="-122"/>
                <a:ea typeface="微软雅黑" panose="020B0503020204020204" pitchFamily="34" charset="-122"/>
              </a:rPr>
              <a:t>R</a:t>
            </a:r>
            <a:r>
              <a:rPr lang="zh-CN" altLang="en-US" b="0" i="0" dirty="0">
                <a:solidFill>
                  <a:srgbClr val="000000"/>
                </a:solidFill>
                <a:effectLst/>
                <a:latin typeface="微软雅黑" panose="020B0503020204020204" pitchFamily="34" charset="-122"/>
                <a:ea typeface="微软雅黑" panose="020B0503020204020204" pitchFamily="34" charset="-122"/>
              </a:rPr>
              <a:t>型时表现稳定。因此，在我们的主要实验中，我们设置𝑇</a:t>
            </a:r>
            <a:r>
              <a:rPr lang="en-US" altLang="zh-CN" b="0" i="0" dirty="0">
                <a:solidFill>
                  <a:srgbClr val="000000"/>
                </a:solidFill>
                <a:effectLst/>
                <a:latin typeface="微软雅黑" panose="020B0503020204020204" pitchFamily="34" charset="-122"/>
                <a:ea typeface="微软雅黑" panose="020B0503020204020204" pitchFamily="34" charset="-122"/>
              </a:rPr>
              <a:t>Φ</a:t>
            </a:r>
            <a:r>
              <a:rPr lang="zh-CN" altLang="en-US" b="0" i="0" dirty="0">
                <a:solidFill>
                  <a:srgbClr val="000000"/>
                </a:solidFill>
                <a:effectLst/>
                <a:latin typeface="微软雅黑" panose="020B0503020204020204" pitchFamily="34" charset="-122"/>
                <a:ea typeface="微软雅黑" panose="020B0503020204020204" pitchFamily="34" charset="-122"/>
              </a:rPr>
              <a:t>𝑚 </a:t>
            </a:r>
            <a:r>
              <a:rPr lang="en-US" altLang="zh-CN" b="0" i="0" dirty="0">
                <a:solidFill>
                  <a:srgbClr val="000000"/>
                </a:solidFill>
                <a:effectLst/>
                <a:latin typeface="微软雅黑" panose="020B0503020204020204" pitchFamily="34" charset="-122"/>
                <a:ea typeface="微软雅黑" panose="020B0503020204020204" pitchFamily="34" charset="-122"/>
              </a:rPr>
              <a:t>= 3</a:t>
            </a:r>
            <a:r>
              <a:rPr lang="zh-CN" altLang="en-US" b="0" i="0" dirty="0">
                <a:solidFill>
                  <a:srgbClr val="000000"/>
                </a:solidFill>
                <a:effectLst/>
                <a:latin typeface="微软雅黑" panose="020B0503020204020204" pitchFamily="34" charset="-122"/>
                <a:ea typeface="微软雅黑" panose="020B0503020204020204" pitchFamily="34" charset="-122"/>
              </a:rPr>
              <a:t>表示</a:t>
            </a:r>
            <a:r>
              <a:rPr lang="en-US" altLang="zh-CN" b="0" i="0" dirty="0">
                <a:solidFill>
                  <a:srgbClr val="000000"/>
                </a:solidFill>
                <a:effectLst/>
                <a:latin typeface="微软雅黑" panose="020B0503020204020204" pitchFamily="34" charset="-122"/>
                <a:ea typeface="微软雅黑" panose="020B0503020204020204" pitchFamily="34" charset="-122"/>
              </a:rPr>
              <a:t>A</a:t>
            </a:r>
            <a:r>
              <a:rPr lang="zh-CN" altLang="en-US" b="0" i="0" dirty="0">
                <a:solidFill>
                  <a:srgbClr val="000000"/>
                </a:solidFill>
                <a:effectLst/>
                <a:latin typeface="微软雅黑" panose="020B0503020204020204" pitchFamily="34" charset="-122"/>
                <a:ea typeface="微软雅黑" panose="020B0503020204020204" pitchFamily="34" charset="-122"/>
              </a:rPr>
              <a:t>和𝑇</a:t>
            </a:r>
            <a:r>
              <a:rPr lang="en-US" altLang="zh-CN" b="0" i="0" dirty="0">
                <a:solidFill>
                  <a:srgbClr val="000000"/>
                </a:solidFill>
                <a:effectLst/>
                <a:latin typeface="微软雅黑" panose="020B0503020204020204" pitchFamily="34" charset="-122"/>
                <a:ea typeface="微软雅黑" panose="020B0503020204020204" pitchFamily="34" charset="-122"/>
              </a:rPr>
              <a:t>Φ</a:t>
            </a:r>
            <a:r>
              <a:rPr lang="zh-CN" altLang="en-US" b="0" i="0" dirty="0">
                <a:solidFill>
                  <a:srgbClr val="000000"/>
                </a:solidFill>
                <a:effectLst/>
                <a:latin typeface="微软雅黑" panose="020B0503020204020204" pitchFamily="34" charset="-122"/>
                <a:ea typeface="微软雅黑" panose="020B0503020204020204" pitchFamily="34" charset="-122"/>
              </a:rPr>
              <a:t>𝑚 </a:t>
            </a:r>
            <a:r>
              <a:rPr lang="en-US" altLang="zh-CN" b="0" i="0" dirty="0">
                <a:solidFill>
                  <a:srgbClr val="000000"/>
                </a:solidFill>
                <a:effectLst/>
                <a:latin typeface="微软雅黑" panose="020B0503020204020204" pitchFamily="34" charset="-122"/>
                <a:ea typeface="微软雅黑" panose="020B0503020204020204" pitchFamily="34" charset="-122"/>
              </a:rPr>
              <a:t>= 8</a:t>
            </a:r>
            <a:r>
              <a:rPr lang="zh-CN" altLang="en-US" b="0" i="0" dirty="0">
                <a:solidFill>
                  <a:srgbClr val="000000"/>
                </a:solidFill>
                <a:effectLst/>
                <a:latin typeface="微软雅黑" panose="020B0503020204020204" pitchFamily="34" charset="-122"/>
                <a:ea typeface="微软雅黑" panose="020B0503020204020204" pitchFamily="34" charset="-122"/>
              </a:rPr>
              <a:t>对于</a:t>
            </a:r>
            <a:r>
              <a:rPr lang="en-US" altLang="zh-CN" b="0" i="0" dirty="0">
                <a:solidFill>
                  <a:srgbClr val="000000"/>
                </a:solidFill>
                <a:effectLst/>
                <a:latin typeface="微软雅黑" panose="020B0503020204020204" pitchFamily="34" charset="-122"/>
                <a:ea typeface="微软雅黑" panose="020B0503020204020204" pitchFamily="34" charset="-122"/>
              </a:rPr>
              <a:t>R</a:t>
            </a:r>
            <a:r>
              <a:rPr lang="zh-CN" altLang="en-US" b="0" i="0" dirty="0">
                <a:solidFill>
                  <a:srgbClr val="000000"/>
                </a:solidFill>
                <a:effectLst/>
                <a:latin typeface="微软雅黑" panose="020B0503020204020204" pitchFamily="34" charset="-122"/>
                <a:ea typeface="微软雅黑" panose="020B0503020204020204" pitchFamily="34" charset="-122"/>
              </a:rPr>
              <a:t>。此外，我们还测试了在没有采样的情况下聚合所有邻居的情况，如图所示，在</a:t>
            </a:r>
            <a:r>
              <a:rPr lang="en-US" altLang="zh-CN" b="0" i="0" dirty="0">
                <a:solidFill>
                  <a:srgbClr val="000000"/>
                </a:solidFill>
                <a:effectLst/>
                <a:latin typeface="微软雅黑" panose="020B0503020204020204" pitchFamily="34" charset="-122"/>
                <a:ea typeface="微软雅黑" panose="020B0503020204020204" pitchFamily="34" charset="-122"/>
              </a:rPr>
              <a:t>x</a:t>
            </a:r>
            <a:r>
              <a:rPr lang="zh-CN" altLang="en-US" b="0" i="0" dirty="0">
                <a:solidFill>
                  <a:srgbClr val="000000"/>
                </a:solidFill>
                <a:effectLst/>
                <a:latin typeface="微软雅黑" panose="020B0503020204020204" pitchFamily="34" charset="-122"/>
                <a:ea typeface="微软雅黑" panose="020B0503020204020204" pitchFamily="34" charset="-122"/>
              </a:rPr>
              <a:t>轴上标记为“</a:t>
            </a:r>
            <a:r>
              <a:rPr lang="en-US" altLang="zh-CN" b="0" i="0" dirty="0">
                <a:solidFill>
                  <a:srgbClr val="000000"/>
                </a:solidFill>
                <a:effectLst/>
                <a:latin typeface="微软雅黑" panose="020B0503020204020204" pitchFamily="34" charset="-122"/>
                <a:ea typeface="微软雅黑" panose="020B0503020204020204" pitchFamily="34" charset="-122"/>
              </a:rPr>
              <a:t>all”</a:t>
            </a:r>
            <a:r>
              <a:rPr lang="zh-CN" altLang="en-US" b="0" i="0" dirty="0">
                <a:solidFill>
                  <a:srgbClr val="000000"/>
                </a:solidFill>
                <a:effectLst/>
                <a:latin typeface="微软雅黑" panose="020B0503020204020204" pitchFamily="34" charset="-122"/>
                <a:ea typeface="微软雅黑" panose="020B0503020204020204" pitchFamily="34" charset="-122"/>
              </a:rPr>
              <a:t>。通常，“</a:t>
            </a:r>
            <a:r>
              <a:rPr lang="en-US" altLang="zh-CN" b="0" i="0" dirty="0">
                <a:solidFill>
                  <a:srgbClr val="000000"/>
                </a:solidFill>
                <a:effectLst/>
                <a:latin typeface="微软雅黑" panose="020B0503020204020204" pitchFamily="34" charset="-122"/>
                <a:ea typeface="微软雅黑" panose="020B0503020204020204" pitchFamily="34" charset="-122"/>
              </a:rPr>
              <a:t>all”</a:t>
            </a:r>
            <a:r>
              <a:rPr lang="zh-CN" altLang="en-US" b="0" i="0" dirty="0">
                <a:solidFill>
                  <a:srgbClr val="000000"/>
                </a:solidFill>
                <a:effectLst/>
                <a:latin typeface="微软雅黑" panose="020B0503020204020204" pitchFamily="34" charset="-122"/>
                <a:ea typeface="微软雅黑" panose="020B0503020204020204" pitchFamily="34" charset="-122"/>
              </a:rPr>
              <a:t>不能很好地执行，这表明当我们聚合邻居时，采样策略的有用性</a:t>
            </a:r>
          </a:p>
          <a:p>
            <a:endParaRPr lang="en-US" altLang="zh-CN" dirty="0"/>
          </a:p>
        </p:txBody>
      </p:sp>
      <p:sp>
        <p:nvSpPr>
          <p:cNvPr id="4" name="灯片编号占位符 3"/>
          <p:cNvSpPr>
            <a:spLocks noGrp="1"/>
          </p:cNvSpPr>
          <p:nvPr>
            <p:ph type="sldNum" sz="quarter" idx="5"/>
          </p:nvPr>
        </p:nvSpPr>
        <p:spPr/>
        <p:txBody>
          <a:bodyPr/>
          <a:lstStyle/>
          <a:p>
            <a:fld id="{672B52D5-0F10-409C-88A1-07E8733E16BA}" type="slidenum">
              <a:rPr lang="en-US" smtClean="0"/>
              <a:t>20</a:t>
            </a:fld>
            <a:endParaRPr lang="en-US" dirty="0"/>
          </a:p>
        </p:txBody>
      </p:sp>
    </p:spTree>
    <p:extLst>
      <p:ext uri="{BB962C8B-B14F-4D97-AF65-F5344CB8AC3E}">
        <p14:creationId xmlns:p14="http://schemas.microsoft.com/office/powerpoint/2010/main" val="21026507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672B52D5-0F10-409C-88A1-07E8733E16BA}" type="slidenum">
              <a:rPr lang="en-US" smtClean="0"/>
              <a:t>21</a:t>
            </a:fld>
            <a:endParaRPr lang="en-US" dirty="0"/>
          </a:p>
        </p:txBody>
      </p:sp>
    </p:spTree>
    <p:extLst>
      <p:ext uri="{BB962C8B-B14F-4D97-AF65-F5344CB8AC3E}">
        <p14:creationId xmlns:p14="http://schemas.microsoft.com/office/powerpoint/2010/main" val="1108312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b="0" i="0" dirty="0">
                <a:solidFill>
                  <a:srgbClr val="000000"/>
                </a:solidFill>
                <a:effectLst/>
                <a:latin typeface="微软雅黑" panose="020B0503020204020204" pitchFamily="34" charset="-122"/>
                <a:ea typeface="微软雅黑" panose="020B0503020204020204" pitchFamily="34" charset="-122"/>
              </a:rPr>
              <a:t>异构信息网络（</a:t>
            </a:r>
            <a:r>
              <a:rPr lang="en-US" altLang="zh-CN" b="0" i="0" dirty="0">
                <a:solidFill>
                  <a:srgbClr val="000000"/>
                </a:solidFill>
                <a:effectLst/>
                <a:latin typeface="微软雅黑" panose="020B0503020204020204" pitchFamily="34" charset="-122"/>
                <a:ea typeface="微软雅黑" panose="020B0503020204020204" pitchFamily="34" charset="-122"/>
              </a:rPr>
              <a:t>HIN</a:t>
            </a:r>
            <a:r>
              <a:rPr lang="zh-CN" altLang="en-US" b="0" i="0" dirty="0">
                <a:solidFill>
                  <a:srgbClr val="000000"/>
                </a:solidFill>
                <a:effectLst/>
                <a:latin typeface="微软雅黑" panose="020B0503020204020204" pitchFamily="34" charset="-122"/>
                <a:ea typeface="微软雅黑" panose="020B0503020204020204" pitchFamily="34" charset="-122"/>
              </a:rPr>
              <a:t>）或异构图（</a:t>
            </a:r>
            <a:r>
              <a:rPr lang="en-US" altLang="zh-CN" b="0" i="0" dirty="0">
                <a:solidFill>
                  <a:srgbClr val="000000"/>
                </a:solidFill>
                <a:effectLst/>
                <a:latin typeface="微软雅黑" panose="020B0503020204020204" pitchFamily="34" charset="-122"/>
                <a:ea typeface="微软雅黑" panose="020B0503020204020204" pitchFamily="34" charset="-122"/>
              </a:rPr>
              <a:t>HG</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[30]</a:t>
            </a:r>
            <a:r>
              <a:rPr lang="zh-CN" altLang="en-US" b="0" i="0" dirty="0">
                <a:solidFill>
                  <a:srgbClr val="000000"/>
                </a:solidFill>
                <a:effectLst/>
                <a:latin typeface="微软雅黑" panose="020B0503020204020204" pitchFamily="34" charset="-122"/>
                <a:ea typeface="微软雅黑" panose="020B0503020204020204" pitchFamily="34" charset="-122"/>
              </a:rPr>
              <a:t>无处不在，这是由于其对各种类型的节点建模的能力以及它们之间的各种交互，如书目网络</a:t>
            </a:r>
            <a:r>
              <a:rPr lang="en-US" altLang="zh-CN" b="0" i="0" dirty="0">
                <a:solidFill>
                  <a:srgbClr val="000000"/>
                </a:solidFill>
                <a:effectLst/>
                <a:latin typeface="微软雅黑" panose="020B0503020204020204" pitchFamily="34" charset="-122"/>
                <a:ea typeface="微软雅黑" panose="020B0503020204020204" pitchFamily="34" charset="-122"/>
              </a:rPr>
              <a:t>[15]</a:t>
            </a:r>
            <a:r>
              <a:rPr lang="zh-CN" altLang="en-US" b="0" i="0" dirty="0">
                <a:solidFill>
                  <a:srgbClr val="000000"/>
                </a:solidFill>
                <a:effectLst/>
                <a:latin typeface="微软雅黑" panose="020B0503020204020204" pitchFamily="34" charset="-122"/>
                <a:ea typeface="微软雅黑" panose="020B0503020204020204" pitchFamily="34" charset="-122"/>
              </a:rPr>
              <a:t>、生物医学网络</a:t>
            </a:r>
            <a:r>
              <a:rPr lang="en-US" altLang="zh-CN" b="0" i="0" dirty="0">
                <a:solidFill>
                  <a:srgbClr val="000000"/>
                </a:solidFill>
                <a:effectLst/>
                <a:latin typeface="微软雅黑" panose="020B0503020204020204" pitchFamily="34" charset="-122"/>
                <a:ea typeface="微软雅黑" panose="020B0503020204020204" pitchFamily="34" charset="-122"/>
              </a:rPr>
              <a:t>[3]</a:t>
            </a:r>
            <a:r>
              <a:rPr lang="zh-CN" altLang="en-US" b="0" i="0" dirty="0">
                <a:solidFill>
                  <a:srgbClr val="000000"/>
                </a:solidFill>
                <a:effectLst/>
                <a:latin typeface="微软雅黑" panose="020B0503020204020204" pitchFamily="34" charset="-122"/>
                <a:ea typeface="微软雅黑" panose="020B0503020204020204" pitchFamily="34" charset="-122"/>
              </a:rPr>
              <a:t>等。最近，异构图神经网络（</a:t>
            </a:r>
            <a:r>
              <a:rPr lang="en-US" altLang="zh-CN" b="0" i="0" dirty="0">
                <a:solidFill>
                  <a:srgbClr val="000000"/>
                </a:solidFill>
                <a:effectLst/>
                <a:latin typeface="微软雅黑" panose="020B0503020204020204" pitchFamily="34" charset="-122"/>
                <a:ea typeface="微软雅黑" panose="020B0503020204020204" pitchFamily="34" charset="-122"/>
              </a:rPr>
              <a:t>HGNN</a:t>
            </a:r>
            <a:r>
              <a:rPr lang="zh-CN" altLang="en-US" b="0" i="0" dirty="0">
                <a:solidFill>
                  <a:srgbClr val="000000"/>
                </a:solidFill>
                <a:effectLst/>
                <a:latin typeface="微软雅黑" panose="020B0503020204020204" pitchFamily="34" charset="-122"/>
                <a:ea typeface="微软雅黑" panose="020B0503020204020204" pitchFamily="34" charset="-122"/>
              </a:rPr>
              <a:t>）在处理</a:t>
            </a:r>
            <a:r>
              <a:rPr lang="en-US" altLang="zh-CN" b="0" i="0" dirty="0">
                <a:solidFill>
                  <a:srgbClr val="000000"/>
                </a:solidFill>
                <a:effectLst/>
                <a:latin typeface="微软雅黑" panose="020B0503020204020204" pitchFamily="34" charset="-122"/>
                <a:ea typeface="微软雅黑" panose="020B0503020204020204" pitchFamily="34" charset="-122"/>
              </a:rPr>
              <a:t>HIN</a:t>
            </a:r>
            <a:r>
              <a:rPr lang="zh-CN" altLang="en-US" b="0" i="0" dirty="0">
                <a:solidFill>
                  <a:srgbClr val="000000"/>
                </a:solidFill>
                <a:effectLst/>
                <a:latin typeface="微软雅黑" panose="020B0503020204020204" pitchFamily="34" charset="-122"/>
                <a:ea typeface="微软雅黑" panose="020B0503020204020204" pitchFamily="34" charset="-122"/>
              </a:rPr>
              <a:t>数据方面取得了巨大成功，因为它们能够有效地将消息传递机制与复杂的异构性相结合，从而很好地捕捉到复杂的结构和丰富的语义。到目前为止，</a:t>
            </a:r>
            <a:r>
              <a:rPr lang="en-US" altLang="zh-CN" b="0" i="0" dirty="0">
                <a:solidFill>
                  <a:srgbClr val="000000"/>
                </a:solidFill>
                <a:effectLst/>
                <a:latin typeface="微软雅黑" panose="020B0503020204020204" pitchFamily="34" charset="-122"/>
                <a:ea typeface="微软雅黑" panose="020B0503020204020204" pitchFamily="34" charset="-122"/>
              </a:rPr>
              <a:t>HGNN</a:t>
            </a:r>
            <a:r>
              <a:rPr lang="zh-CN" altLang="en-US" b="0" i="0" dirty="0">
                <a:solidFill>
                  <a:srgbClr val="000000"/>
                </a:solidFill>
                <a:effectLst/>
                <a:latin typeface="微软雅黑" panose="020B0503020204020204" pitchFamily="34" charset="-122"/>
                <a:ea typeface="微软雅黑" panose="020B0503020204020204" pitchFamily="34" charset="-122"/>
              </a:rPr>
              <a:t>显著促进了</a:t>
            </a:r>
            <a:r>
              <a:rPr lang="en-US" altLang="zh-CN" b="0" i="0" dirty="0">
                <a:solidFill>
                  <a:srgbClr val="000000"/>
                </a:solidFill>
                <a:effectLst/>
                <a:latin typeface="微软雅黑" panose="020B0503020204020204" pitchFamily="34" charset="-122"/>
                <a:ea typeface="微软雅黑" panose="020B0503020204020204" pitchFamily="34" charset="-122"/>
              </a:rPr>
              <a:t>HIN</a:t>
            </a:r>
            <a:r>
              <a:rPr lang="zh-CN" altLang="en-US" b="0" i="0" dirty="0">
                <a:solidFill>
                  <a:srgbClr val="000000"/>
                </a:solidFill>
                <a:effectLst/>
                <a:latin typeface="微软雅黑" panose="020B0503020204020204" pitchFamily="34" charset="-122"/>
                <a:ea typeface="微软雅黑" panose="020B0503020204020204" pitchFamily="34" charset="-122"/>
              </a:rPr>
              <a:t>分析在现实世界应用中的发展，例如推荐系统</a:t>
            </a:r>
            <a:r>
              <a:rPr lang="en-US" altLang="zh-CN" b="0" i="0" dirty="0">
                <a:solidFill>
                  <a:srgbClr val="000000"/>
                </a:solidFill>
                <a:effectLst/>
                <a:latin typeface="微软雅黑" panose="020B0503020204020204" pitchFamily="34" charset="-122"/>
                <a:ea typeface="微软雅黑" panose="020B0503020204020204" pitchFamily="34" charset="-122"/>
              </a:rPr>
              <a:t>[6]</a:t>
            </a:r>
            <a:r>
              <a:rPr lang="zh-CN" altLang="en-US" b="0" i="0" dirty="0">
                <a:solidFill>
                  <a:srgbClr val="000000"/>
                </a:solidFill>
                <a:effectLst/>
                <a:latin typeface="微软雅黑" panose="020B0503020204020204" pitchFamily="34" charset="-122"/>
                <a:ea typeface="微软雅黑" panose="020B0503020204020204" pitchFamily="34" charset="-122"/>
              </a:rPr>
              <a:t>和安全系统</a:t>
            </a:r>
            <a:r>
              <a:rPr lang="en-US" altLang="zh-CN" b="0" i="0" dirty="0">
                <a:solidFill>
                  <a:srgbClr val="000000"/>
                </a:solidFill>
                <a:effectLst/>
                <a:latin typeface="微软雅黑" panose="020B0503020204020204" pitchFamily="34" charset="-122"/>
                <a:ea typeface="微软雅黑" panose="020B0503020204020204" pitchFamily="34" charset="-122"/>
              </a:rPr>
              <a:t>[7]</a:t>
            </a:r>
            <a:r>
              <a:rPr lang="zh-CN" altLang="en-US" b="0" i="0" dirty="0">
                <a:solidFill>
                  <a:srgbClr val="000000"/>
                </a:solidFill>
                <a:effectLst/>
                <a:latin typeface="微软雅黑" panose="020B0503020204020204" pitchFamily="34" charset="-122"/>
                <a:ea typeface="微软雅黑" panose="020B0503020204020204" pitchFamily="34" charset="-122"/>
              </a:rPr>
              <a:t>。</a:t>
            </a: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基本上，大多数</a:t>
            </a:r>
            <a:r>
              <a:rPr lang="en-US" altLang="zh-CN" b="0" i="0" dirty="0">
                <a:solidFill>
                  <a:srgbClr val="000000"/>
                </a:solidFill>
                <a:effectLst/>
                <a:latin typeface="微软雅黑" panose="020B0503020204020204" pitchFamily="34" charset="-122"/>
                <a:ea typeface="微软雅黑" panose="020B0503020204020204" pitchFamily="34" charset="-122"/>
              </a:rPr>
              <a:t>HGNN</a:t>
            </a:r>
            <a:r>
              <a:rPr lang="zh-CN" altLang="en-US" b="0" i="0" dirty="0">
                <a:solidFill>
                  <a:srgbClr val="000000"/>
                </a:solidFill>
                <a:effectLst/>
                <a:latin typeface="微软雅黑" panose="020B0503020204020204" pitchFamily="34" charset="-122"/>
                <a:ea typeface="微软雅黑" panose="020B0503020204020204" pitchFamily="34" charset="-122"/>
              </a:rPr>
              <a:t>研究都属于半监督学习范式，即他们通常设计不同的异构消息传递机制来学习节点嵌入，然后由一部分节点标签来监督学习过程</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endParaRPr lang="zh-CN" altLang="en-US"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对比学习旨在最大化正样本之间的相似性，同时最小化负样本之间的类似性。这样，即使没有标签，对比学习也能够学习有区别的嵌入</a:t>
            </a:r>
            <a:endParaRPr lang="en-US" altLang="zh-CN" dirty="0"/>
          </a:p>
          <a:p>
            <a:endParaRPr lang="en-US" altLang="zh-CN" dirty="0"/>
          </a:p>
          <a:p>
            <a:r>
              <a:rPr lang="en-US" altLang="zh-CN" b="0" i="0" dirty="0">
                <a:solidFill>
                  <a:srgbClr val="000000"/>
                </a:solidFill>
                <a:effectLst/>
                <a:latin typeface="微软雅黑" panose="020B0503020204020204" pitchFamily="34" charset="-122"/>
                <a:ea typeface="微软雅黑" panose="020B0503020204020204" pitchFamily="34" charset="-122"/>
              </a:rPr>
              <a:t>1</a:t>
            </a:r>
            <a:r>
              <a:rPr lang="zh-CN" altLang="en-US" b="0" i="0" dirty="0">
                <a:solidFill>
                  <a:srgbClr val="000000"/>
                </a:solidFill>
                <a:effectLst/>
                <a:latin typeface="微软雅黑" panose="020B0503020204020204" pitchFamily="34" charset="-122"/>
                <a:ea typeface="微软雅黑" panose="020B0503020204020204" pitchFamily="34" charset="-122"/>
              </a:rPr>
              <a:t>） 如何设计一个异质的对比机制。</a:t>
            </a:r>
            <a:r>
              <a:rPr lang="en-US" altLang="zh-CN" b="0" i="0" dirty="0">
                <a:solidFill>
                  <a:srgbClr val="000000"/>
                </a:solidFill>
                <a:effectLst/>
                <a:latin typeface="微软雅黑" panose="020B0503020204020204" pitchFamily="34" charset="-122"/>
                <a:ea typeface="微软雅黑" panose="020B0503020204020204" pitchFamily="34" charset="-122"/>
              </a:rPr>
              <a:t>HIN</a:t>
            </a:r>
            <a:r>
              <a:rPr lang="zh-CN" altLang="en-US" b="0" i="0" dirty="0">
                <a:solidFill>
                  <a:srgbClr val="000000"/>
                </a:solidFill>
                <a:effectLst/>
                <a:latin typeface="微软雅黑" panose="020B0503020204020204" pitchFamily="34" charset="-122"/>
                <a:ea typeface="微软雅黑" panose="020B0503020204020204" pitchFamily="34" charset="-122"/>
              </a:rPr>
              <a:t>由多种类型的节点和关系组成，这自然意味着它具有非常复杂的结构。例如，元路径，即多个关系的组成，通常用于捕获</a:t>
            </a:r>
            <a:r>
              <a:rPr lang="en-US" altLang="zh-CN" b="0" i="0" dirty="0">
                <a:solidFill>
                  <a:srgbClr val="000000"/>
                </a:solidFill>
                <a:effectLst/>
                <a:latin typeface="微软雅黑" panose="020B0503020204020204" pitchFamily="34" charset="-122"/>
                <a:ea typeface="微软雅黑" panose="020B0503020204020204" pitchFamily="34" charset="-122"/>
              </a:rPr>
              <a:t>HIN</a:t>
            </a:r>
            <a:r>
              <a:rPr lang="zh-CN" altLang="en-US" b="0" i="0" dirty="0">
                <a:solidFill>
                  <a:srgbClr val="000000"/>
                </a:solidFill>
                <a:effectLst/>
                <a:latin typeface="微软雅黑" panose="020B0503020204020204" pitchFamily="34" charset="-122"/>
                <a:ea typeface="微软雅黑" panose="020B0503020204020204" pitchFamily="34" charset="-122"/>
              </a:rPr>
              <a:t>中的长程结构</a:t>
            </a:r>
            <a:r>
              <a:rPr lang="en-US" altLang="zh-CN" b="0" i="0" dirty="0">
                <a:solidFill>
                  <a:srgbClr val="000000"/>
                </a:solidFill>
                <a:effectLst/>
                <a:latin typeface="微软雅黑" panose="020B0503020204020204" pitchFamily="34" charset="-122"/>
                <a:ea typeface="微软雅黑" panose="020B0503020204020204" pitchFamily="34" charset="-122"/>
              </a:rPr>
              <a:t>[31]</a:t>
            </a:r>
            <a:r>
              <a:rPr lang="zh-CN" altLang="en-US" b="0" i="0" dirty="0">
                <a:solidFill>
                  <a:srgbClr val="000000"/>
                </a:solidFill>
                <a:effectLst/>
                <a:latin typeface="微软雅黑" panose="020B0503020204020204" pitchFamily="34" charset="-122"/>
                <a:ea typeface="微软雅黑" panose="020B0503020204020204" pitchFamily="34" charset="-122"/>
              </a:rPr>
              <a:t>。不同的元路径代表不同的语义，每一个语义都反映了</a:t>
            </a:r>
            <a:r>
              <a:rPr lang="en-US" altLang="zh-CN" b="0" i="0" dirty="0">
                <a:solidFill>
                  <a:srgbClr val="000000"/>
                </a:solidFill>
                <a:effectLst/>
                <a:latin typeface="微软雅黑" panose="020B0503020204020204" pitchFamily="34" charset="-122"/>
                <a:ea typeface="微软雅黑" panose="020B0503020204020204" pitchFamily="34" charset="-122"/>
              </a:rPr>
              <a:t>HIN</a:t>
            </a:r>
            <a:r>
              <a:rPr lang="zh-CN" altLang="en-US" b="0" i="0" dirty="0">
                <a:solidFill>
                  <a:srgbClr val="000000"/>
                </a:solidFill>
                <a:effectLst/>
                <a:latin typeface="微软雅黑" panose="020B0503020204020204" pitchFamily="34" charset="-122"/>
                <a:ea typeface="微软雅黑" panose="020B0503020204020204" pitchFamily="34" charset="-122"/>
              </a:rPr>
              <a:t>的一个方面。要学习一个能够完全编码这些语义的有效节点嵌入，仅对单个元路径视图进行对比学习</a:t>
            </a:r>
            <a:r>
              <a:rPr lang="en-US" altLang="zh-CN" b="0" i="0" dirty="0">
                <a:solidFill>
                  <a:srgbClr val="000000"/>
                </a:solidFill>
                <a:effectLst/>
                <a:latin typeface="微软雅黑" panose="020B0503020204020204" pitchFamily="34" charset="-122"/>
                <a:ea typeface="微软雅黑" panose="020B0503020204020204" pitchFamily="34" charset="-122"/>
              </a:rPr>
              <a:t>[26]</a:t>
            </a:r>
            <a:r>
              <a:rPr lang="zh-CN" altLang="en-US" b="0" i="0" dirty="0">
                <a:solidFill>
                  <a:srgbClr val="000000"/>
                </a:solidFill>
                <a:effectLst/>
                <a:latin typeface="微软雅黑" panose="020B0503020204020204" pitchFamily="34" charset="-122"/>
                <a:ea typeface="微软雅黑" panose="020B0503020204020204" pitchFamily="34" charset="-122"/>
              </a:rPr>
              <a:t>实际上是远远不够的。因此，研究异质交叉视角的对比机制对</a:t>
            </a:r>
            <a:r>
              <a:rPr lang="en-US" altLang="zh-CN" b="0" i="0" dirty="0">
                <a:solidFill>
                  <a:srgbClr val="000000"/>
                </a:solidFill>
                <a:effectLst/>
                <a:latin typeface="微软雅黑" panose="020B0503020204020204" pitchFamily="34" charset="-122"/>
                <a:ea typeface="微软雅黑" panose="020B0503020204020204" pitchFamily="34" charset="-122"/>
              </a:rPr>
              <a:t>HGNN</a:t>
            </a:r>
            <a:r>
              <a:rPr lang="zh-CN" altLang="en-US" b="0" i="0" dirty="0">
                <a:solidFill>
                  <a:srgbClr val="000000"/>
                </a:solidFill>
                <a:effectLst/>
                <a:latin typeface="微软雅黑" panose="020B0503020204020204" pitchFamily="34" charset="-122"/>
                <a:ea typeface="微软雅黑" panose="020B0503020204020204" pitchFamily="34" charset="-122"/>
              </a:rPr>
              <a:t>尤为重要。</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2</a:t>
            </a:r>
            <a:r>
              <a:rPr lang="zh-CN" altLang="en-US" b="0" i="0" dirty="0">
                <a:solidFill>
                  <a:srgbClr val="000000"/>
                </a:solidFill>
                <a:effectLst/>
                <a:latin typeface="微软雅黑" panose="020B0503020204020204" pitchFamily="34" charset="-122"/>
                <a:ea typeface="微软雅黑" panose="020B0503020204020204" pitchFamily="34" charset="-122"/>
              </a:rPr>
              <a:t>） 如何在</a:t>
            </a:r>
            <a:r>
              <a:rPr lang="en-US" altLang="zh-CN" b="0" i="0" dirty="0">
                <a:solidFill>
                  <a:srgbClr val="000000"/>
                </a:solidFill>
                <a:effectLst/>
                <a:latin typeface="微软雅黑" panose="020B0503020204020204" pitchFamily="34" charset="-122"/>
                <a:ea typeface="微软雅黑" panose="020B0503020204020204" pitchFamily="34" charset="-122"/>
              </a:rPr>
              <a:t>HIN</a:t>
            </a:r>
            <a:r>
              <a:rPr lang="zh-CN" altLang="en-US" b="0" i="0" dirty="0">
                <a:solidFill>
                  <a:srgbClr val="000000"/>
                </a:solidFill>
                <a:effectLst/>
                <a:latin typeface="微软雅黑" panose="020B0503020204020204" pitchFamily="34" charset="-122"/>
                <a:ea typeface="微软雅黑" panose="020B0503020204020204" pitchFamily="34" charset="-122"/>
              </a:rPr>
              <a:t>中选择正确的视图。如前所述，跨视角对比学习是</a:t>
            </a:r>
            <a:r>
              <a:rPr lang="en-US" altLang="zh-CN" b="0" i="0" dirty="0">
                <a:solidFill>
                  <a:srgbClr val="000000"/>
                </a:solidFill>
                <a:effectLst/>
                <a:latin typeface="微软雅黑" panose="020B0503020204020204" pitchFamily="34" charset="-122"/>
                <a:ea typeface="微软雅黑" panose="020B0503020204020204" pitchFamily="34" charset="-122"/>
              </a:rPr>
              <a:t>HGNN</a:t>
            </a:r>
            <a:r>
              <a:rPr lang="zh-CN" altLang="en-US" b="0" i="0" dirty="0">
                <a:solidFill>
                  <a:srgbClr val="000000"/>
                </a:solidFill>
                <a:effectLst/>
                <a:latin typeface="微软雅黑" panose="020B0503020204020204" pitchFamily="34" charset="-122"/>
                <a:ea typeface="微软雅黑" panose="020B0503020204020204" pitchFamily="34" charset="-122"/>
              </a:rPr>
              <a:t>所需要的。尽管由于异质性，可以从</a:t>
            </a:r>
            <a:r>
              <a:rPr lang="en-US" altLang="zh-CN" b="0" i="0" dirty="0">
                <a:solidFill>
                  <a:srgbClr val="000000"/>
                </a:solidFill>
                <a:effectLst/>
                <a:latin typeface="微软雅黑" panose="020B0503020204020204" pitchFamily="34" charset="-122"/>
                <a:ea typeface="微软雅黑" panose="020B0503020204020204" pitchFamily="34" charset="-122"/>
              </a:rPr>
              <a:t>HIN</a:t>
            </a:r>
            <a:r>
              <a:rPr lang="zh-CN" altLang="en-US" b="0" i="0" dirty="0">
                <a:solidFill>
                  <a:srgbClr val="000000"/>
                </a:solidFill>
                <a:effectLst/>
                <a:latin typeface="微软雅黑" panose="020B0503020204020204" pitchFamily="34" charset="-122"/>
                <a:ea typeface="微软雅黑" panose="020B0503020204020204" pitchFamily="34" charset="-122"/>
              </a:rPr>
              <a:t>中提取许多不同的视图，但一个基本要求是所选的视图应涵盖局部和高阶结构。</a:t>
            </a: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网络模式是</a:t>
            </a:r>
            <a:r>
              <a:rPr lang="en-US" altLang="zh-CN" b="0" i="0" dirty="0">
                <a:solidFill>
                  <a:srgbClr val="000000"/>
                </a:solidFill>
                <a:effectLst/>
                <a:latin typeface="微软雅黑" panose="020B0503020204020204" pitchFamily="34" charset="-122"/>
                <a:ea typeface="微软雅黑" panose="020B0503020204020204" pitchFamily="34" charset="-122"/>
              </a:rPr>
              <a:t>HIN[30]</a:t>
            </a:r>
            <a:r>
              <a:rPr lang="zh-CN" altLang="en-US" b="0" i="0" dirty="0">
                <a:solidFill>
                  <a:srgbClr val="000000"/>
                </a:solidFill>
                <a:effectLst/>
                <a:latin typeface="微软雅黑" panose="020B0503020204020204" pitchFamily="34" charset="-122"/>
                <a:ea typeface="微软雅黑" panose="020B0503020204020204" pitchFamily="34" charset="-122"/>
              </a:rPr>
              <a:t>的元模板，反映了节点之间的直接连接，自然地捕捉了局部结构。相比之下，元路径被广泛用于提取高阶结构。因此，应该仔细考虑网络模式和元路径结构视图</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3</a:t>
            </a:r>
            <a:r>
              <a:rPr lang="zh-CN" altLang="en-US" b="0" i="0" dirty="0">
                <a:solidFill>
                  <a:srgbClr val="000000"/>
                </a:solidFill>
                <a:effectLst/>
                <a:latin typeface="微软雅黑" panose="020B0503020204020204" pitchFamily="34" charset="-122"/>
                <a:ea typeface="微软雅黑" panose="020B0503020204020204" pitchFamily="34" charset="-122"/>
              </a:rPr>
              <a:t>） 如何设置一个困难的对比任务。众所周知，适当的对比任务将进一步促进学习更具鉴别力的嵌入</a:t>
            </a:r>
            <a:r>
              <a:rPr lang="en-US" altLang="zh-CN" b="0" i="0" dirty="0">
                <a:solidFill>
                  <a:srgbClr val="000000"/>
                </a:solidFill>
                <a:effectLst/>
                <a:latin typeface="微软雅黑" panose="020B0503020204020204" pitchFamily="34" charset="-122"/>
                <a:ea typeface="微软雅黑" panose="020B0503020204020204" pitchFamily="34" charset="-122"/>
              </a:rPr>
              <a:t>[1</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2</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32]</a:t>
            </a:r>
            <a:r>
              <a:rPr lang="zh-CN" altLang="en-US" b="0" i="0" dirty="0">
                <a:solidFill>
                  <a:srgbClr val="000000"/>
                </a:solidFill>
                <a:effectLst/>
                <a:latin typeface="微软雅黑" panose="020B0503020204020204" pitchFamily="34" charset="-122"/>
                <a:ea typeface="微软雅黑" panose="020B0503020204020204" pitchFamily="34" charset="-122"/>
              </a:rPr>
              <a:t>。如果两个视图太相似，则监督信号将太弱，无法学习信息嵌入。</a:t>
            </a: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因此，我们需要使这两种观点的对比学习变得更加复杂。例如，一种策略是增强两种观点的信息多样性，另一种策略则是生成更难的高质量负样本。简言之，设计一个合适的对比任务对</a:t>
            </a:r>
            <a:r>
              <a:rPr lang="en-US" altLang="zh-CN" b="0" i="0" dirty="0">
                <a:solidFill>
                  <a:srgbClr val="000000"/>
                </a:solidFill>
                <a:effectLst/>
                <a:latin typeface="微软雅黑" panose="020B0503020204020204" pitchFamily="34" charset="-122"/>
                <a:ea typeface="微软雅黑" panose="020B0503020204020204" pitchFamily="34" charset="-122"/>
              </a:rPr>
              <a:t>HGNN</a:t>
            </a:r>
            <a:r>
              <a:rPr lang="zh-CN" altLang="en-US" b="0" i="0" dirty="0">
                <a:solidFill>
                  <a:srgbClr val="000000"/>
                </a:solidFill>
                <a:effectLst/>
                <a:latin typeface="微软雅黑" panose="020B0503020204020204" pitchFamily="34" charset="-122"/>
                <a:ea typeface="微软雅黑" panose="020B0503020204020204" pitchFamily="34" charset="-122"/>
              </a:rPr>
              <a:t>来说非常关键</a:t>
            </a:r>
          </a:p>
          <a:p>
            <a:pPr algn="just"/>
            <a:endParaRPr lang="zh-CN" altLang="en-US" b="0" i="0" dirty="0">
              <a:solidFill>
                <a:srgbClr val="000000"/>
              </a:solidFill>
              <a:effectLst/>
              <a:latin typeface="微软雅黑" panose="020B0503020204020204" pitchFamily="34" charset="-122"/>
              <a:ea typeface="微软雅黑" panose="020B0503020204020204" pitchFamily="34" charset="-122"/>
            </a:endParaRPr>
          </a:p>
          <a:p>
            <a:br>
              <a:rPr lang="zh-CN" altLang="en-US" dirty="0"/>
            </a:br>
            <a:endParaRPr lang="zh-CN" altLang="en-US" dirty="0"/>
          </a:p>
        </p:txBody>
      </p:sp>
      <p:sp>
        <p:nvSpPr>
          <p:cNvPr id="4" name="灯片编号占位符 3"/>
          <p:cNvSpPr>
            <a:spLocks noGrp="1"/>
          </p:cNvSpPr>
          <p:nvPr>
            <p:ph type="sldNum" sz="quarter" idx="5"/>
          </p:nvPr>
        </p:nvSpPr>
        <p:spPr/>
        <p:txBody>
          <a:bodyPr/>
          <a:lstStyle/>
          <a:p>
            <a:fld id="{672B52D5-0F10-409C-88A1-07E8733E16BA}" type="slidenum">
              <a:rPr lang="en-US" smtClean="0"/>
              <a:t>3</a:t>
            </a:fld>
            <a:endParaRPr lang="en-US" dirty="0"/>
          </a:p>
        </p:txBody>
      </p:sp>
    </p:spTree>
    <p:extLst>
      <p:ext uri="{BB962C8B-B14F-4D97-AF65-F5344CB8AC3E}">
        <p14:creationId xmlns:p14="http://schemas.microsoft.com/office/powerpoint/2010/main" val="2467713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ea typeface="思源黑体 CN Normal" panose="020B0400000000000000" pitchFamily="34" charset="-122"/>
            </a:endParaRPr>
          </a:p>
        </p:txBody>
      </p:sp>
      <p:sp>
        <p:nvSpPr>
          <p:cNvPr id="4" name="灯片编号占位符 3"/>
          <p:cNvSpPr>
            <a:spLocks noGrp="1"/>
          </p:cNvSpPr>
          <p:nvPr>
            <p:ph type="sldNum" sz="quarter" idx="5"/>
          </p:nvPr>
        </p:nvSpPr>
        <p:spPr/>
        <p:txBody>
          <a:bodyPr/>
          <a:lstStyle/>
          <a:p>
            <a:fld id="{672B52D5-0F10-409C-88A1-07E8733E16BA}" type="slidenum">
              <a:rPr lang="en-US" smtClean="0"/>
              <a:t>22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研究了</a:t>
            </a:r>
            <a:r>
              <a:rPr lang="en-US" altLang="zh-CN" b="0" i="0" dirty="0">
                <a:solidFill>
                  <a:srgbClr val="000000"/>
                </a:solidFill>
                <a:effectLst/>
                <a:latin typeface="微软雅黑" panose="020B0503020204020204" pitchFamily="34" charset="-122"/>
                <a:ea typeface="微软雅黑" panose="020B0503020204020204" pitchFamily="34" charset="-122"/>
              </a:rPr>
              <a:t>HIN</a:t>
            </a:r>
            <a:r>
              <a:rPr lang="zh-CN" altLang="en-US" b="0" i="0" dirty="0">
                <a:solidFill>
                  <a:srgbClr val="000000"/>
                </a:solidFill>
                <a:effectLst/>
                <a:latin typeface="微软雅黑" panose="020B0503020204020204" pitchFamily="34" charset="-122"/>
                <a:ea typeface="微软雅黑" panose="020B0503020204020204" pitchFamily="34" charset="-122"/>
              </a:rPr>
              <a:t>上的自监督学习问题，并提出了一种新的具有协同对比学习的异构图神经网络（</a:t>
            </a:r>
            <a:r>
              <a:rPr lang="en-US" altLang="zh-CN" b="0" i="0" dirty="0" err="1">
                <a:solidFill>
                  <a:srgbClr val="000000"/>
                </a:solidFill>
                <a:effectLst/>
                <a:latin typeface="微软雅黑" panose="020B0503020204020204" pitchFamily="34" charset="-122"/>
                <a:ea typeface="微软雅黑" panose="020B0503020204020204" pitchFamily="34" charset="-122"/>
              </a:rPr>
              <a:t>HeCo</a:t>
            </a:r>
            <a:r>
              <a:rPr lang="zh-CN" altLang="en-US" b="0" i="0" dirty="0">
                <a:solidFill>
                  <a:srgbClr val="000000"/>
                </a:solidFill>
                <a:effectLst/>
                <a:latin typeface="微软雅黑" panose="020B0503020204020204" pitchFamily="34" charset="-122"/>
                <a:ea typeface="微软雅黑" panose="020B0503020204020204" pitchFamily="34" charset="-122"/>
              </a:rPr>
              <a:t>）。具体而言，不同于以往对比学习中对原始网络和破坏网络的对比，我们选择了网络图式和元路径结构作为两种观点来相互监督。</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我们设计了一种新颖的对比机制，它捕捉了</a:t>
            </a:r>
            <a:r>
              <a:rPr lang="en-US" altLang="zh-CN" b="0" i="0" dirty="0">
                <a:solidFill>
                  <a:srgbClr val="000000"/>
                </a:solidFill>
                <a:effectLst/>
                <a:latin typeface="微软雅黑" panose="020B0503020204020204" pitchFamily="34" charset="-122"/>
                <a:ea typeface="微软雅黑" panose="020B0503020204020204" pitchFamily="34" charset="-122"/>
              </a:rPr>
              <a:t>HIN</a:t>
            </a:r>
            <a:r>
              <a:rPr lang="zh-CN" altLang="en-US" b="0" i="0" dirty="0">
                <a:solidFill>
                  <a:srgbClr val="000000"/>
                </a:solidFill>
                <a:effectLst/>
                <a:latin typeface="微软雅黑" panose="020B0503020204020204" pitchFamily="34" charset="-122"/>
                <a:ea typeface="微软雅黑" panose="020B0503020204020204" pitchFamily="34" charset="-122"/>
              </a:rPr>
              <a:t>中的复杂结构。为了使对比更加困难，我们提出了一种视图掩码机制，该机制分别隐藏网络模式和元路径的不同部分，这将进一步增强两个视图的多样性，并有助于提取更高层次的因素</a:t>
            </a:r>
            <a:endParaRPr lang="zh-CN" altLang="en-US" dirty="0"/>
          </a:p>
        </p:txBody>
      </p:sp>
      <p:sp>
        <p:nvSpPr>
          <p:cNvPr id="4" name="灯片编号占位符 3"/>
          <p:cNvSpPr>
            <a:spLocks noGrp="1"/>
          </p:cNvSpPr>
          <p:nvPr>
            <p:ph type="sldNum" sz="quarter" idx="5"/>
          </p:nvPr>
        </p:nvSpPr>
        <p:spPr/>
        <p:txBody>
          <a:bodyPr/>
          <a:lstStyle/>
          <a:p>
            <a:fld id="{672B52D5-0F10-409C-88A1-07E8733E16BA}" type="slidenum">
              <a:rPr lang="en-US" smtClean="0"/>
              <a:t>4</a:t>
            </a:fld>
            <a:endParaRPr lang="en-US" dirty="0"/>
          </a:p>
        </p:txBody>
      </p:sp>
    </p:spTree>
    <p:extLst>
      <p:ext uri="{BB962C8B-B14F-4D97-AF65-F5344CB8AC3E}">
        <p14:creationId xmlns:p14="http://schemas.microsoft.com/office/powerpoint/2010/main" val="3267685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a:t>
            </a:r>
            <a:r>
              <a:rPr lang="zh-CN" altLang="en-US" dirty="0"/>
              <a:t>，</a:t>
            </a:r>
            <a:r>
              <a:rPr lang="en-US" altLang="zh-CN" dirty="0"/>
              <a:t>R</a:t>
            </a:r>
            <a:r>
              <a:rPr lang="zh-CN" altLang="en-US" dirty="0"/>
              <a:t>表示映射后的特征空间</a:t>
            </a:r>
          </a:p>
        </p:txBody>
      </p:sp>
      <p:sp>
        <p:nvSpPr>
          <p:cNvPr id="4" name="灯片编号占位符 3"/>
          <p:cNvSpPr>
            <a:spLocks noGrp="1"/>
          </p:cNvSpPr>
          <p:nvPr>
            <p:ph type="sldNum" sz="quarter" idx="5"/>
          </p:nvPr>
        </p:nvSpPr>
        <p:spPr/>
        <p:txBody>
          <a:bodyPr/>
          <a:lstStyle/>
          <a:p>
            <a:fld id="{672B52D5-0F10-409C-88A1-07E8733E16BA}" type="slidenum">
              <a:rPr lang="en-US" smtClean="0"/>
              <a:t>6</a:t>
            </a:fld>
            <a:endParaRPr lang="en-US" dirty="0"/>
          </a:p>
        </p:txBody>
      </p:sp>
    </p:spTree>
    <p:extLst>
      <p:ext uri="{BB962C8B-B14F-4D97-AF65-F5344CB8AC3E}">
        <p14:creationId xmlns:p14="http://schemas.microsoft.com/office/powerpoint/2010/main" val="415499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72B52D5-0F10-409C-88A1-07E8733E16BA}" type="slidenum">
              <a:rPr lang="en-US" smtClean="0"/>
              <a:t>7</a:t>
            </a:fld>
            <a:endParaRPr lang="en-US" dirty="0"/>
          </a:p>
        </p:txBody>
      </p:sp>
    </p:spTree>
    <p:extLst>
      <p:ext uri="{BB962C8B-B14F-4D97-AF65-F5344CB8AC3E}">
        <p14:creationId xmlns:p14="http://schemas.microsoft.com/office/powerpoint/2010/main" val="4273843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r>
              <a:rPr lang="en-US" altLang="zh-CN" dirty="0"/>
              <a:t>a) </a:t>
            </a:r>
            <a:r>
              <a:rPr lang="zh-CN" altLang="en-US" dirty="0"/>
              <a:t>针对不同类型地节点，其特征往往在不同的特征空间中，需要通过全连接层映射到相同地特征空间中</a:t>
            </a:r>
            <a:endParaRPr lang="en-US" altLang="zh-CN" dirty="0"/>
          </a:p>
          <a:p>
            <a:r>
              <a:rPr lang="zh-CN" altLang="en-US" dirty="0"/>
              <a:t>（</a:t>
            </a:r>
            <a:r>
              <a:rPr lang="en-US" altLang="zh-CN" dirty="0"/>
              <a:t>b</a:t>
            </a:r>
            <a:r>
              <a:rPr lang="zh-CN" altLang="en-US" dirty="0"/>
              <a:t>）</a:t>
            </a:r>
            <a:r>
              <a:rPr lang="zh-CN" altLang="en-US" b="0" i="0" dirty="0">
                <a:solidFill>
                  <a:srgbClr val="000000"/>
                </a:solidFill>
                <a:effectLst/>
                <a:latin typeface="微软雅黑" panose="020B0503020204020204" pitchFamily="34" charset="-122"/>
                <a:ea typeface="微软雅黑" panose="020B0503020204020204" pitchFamily="34" charset="-122"/>
              </a:rPr>
              <a:t>对于节点𝑖</a:t>
            </a:r>
            <a:r>
              <a:rPr lang="en-US" altLang="zh-CN" b="0" i="0" dirty="0">
                <a:solidFill>
                  <a:srgbClr val="000000"/>
                </a:solidFill>
                <a:effectLst/>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不同类型的邻居对其嵌入的贡献不同，具有相同类型的不同节点也是如此。因此，我们在节点级和类型级使用注意力机制来分层聚合从其他类型的邻居到目标节点的消息𝑖</a:t>
            </a:r>
            <a:r>
              <a:rPr lang="en-US" altLang="zh-CN" b="0" i="0" dirty="0">
                <a:solidFill>
                  <a:srgbClr val="000000"/>
                </a:solidFill>
                <a:effectLst/>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具体来说，我们首先将节点级注意力应用于</a:t>
            </a:r>
            <a:r>
              <a:rPr lang="en-US" altLang="zh-CN" b="0" i="0" dirty="0">
                <a:solidFill>
                  <a:srgbClr val="000000"/>
                </a:solidFill>
                <a:effectLst/>
                <a:latin typeface="微软雅黑" panose="020B0503020204020204" pitchFamily="34" charset="-122"/>
                <a:ea typeface="微软雅黑" panose="020B0503020204020204" pitchFamily="34" charset="-122"/>
              </a:rPr>
              <a:t>Φ</a:t>
            </a:r>
            <a:r>
              <a:rPr lang="zh-CN" altLang="en-US" b="0" i="0" dirty="0">
                <a:solidFill>
                  <a:srgbClr val="000000"/>
                </a:solidFill>
                <a:effectLst/>
                <a:latin typeface="微软雅黑" panose="020B0503020204020204" pitchFamily="34" charset="-122"/>
                <a:ea typeface="微软雅黑" panose="020B0503020204020204" pitchFamily="34" charset="-122"/>
              </a:rPr>
              <a:t>类型的融合邻居𝑚</a:t>
            </a:r>
            <a:r>
              <a:rPr lang="en-US" altLang="zh-CN" b="0" i="0" dirty="0">
                <a:solidFill>
                  <a:srgbClr val="000000"/>
                </a:solidFill>
                <a:effectLst/>
                <a:latin typeface="微软雅黑" panose="020B0503020204020204" pitchFamily="34" charset="-122"/>
                <a:ea typeface="微软雅黑" panose="020B0503020204020204" pitchFamily="34" charset="-122"/>
              </a:rPr>
              <a:t>:</a:t>
            </a:r>
          </a:p>
          <a:p>
            <a:r>
              <a:rPr lang="zh-CN" altLang="en-US" b="0" i="0" dirty="0">
                <a:solidFill>
                  <a:srgbClr val="000000"/>
                </a:solidFill>
                <a:effectLst/>
                <a:latin typeface="微软雅黑" panose="020B0503020204020204" pitchFamily="34" charset="-122"/>
                <a:ea typeface="微软雅黑" panose="020B0503020204020204" pitchFamily="34" charset="-122"/>
              </a:rPr>
              <a:t>哪里𝜎 是非线性激活，</a:t>
            </a:r>
            <a:r>
              <a:rPr lang="en-US" altLang="zh-CN" b="0" i="0" dirty="0">
                <a:solidFill>
                  <a:srgbClr val="000000"/>
                </a:solidFill>
                <a:effectLst/>
                <a:latin typeface="微软雅黑" panose="020B0503020204020204" pitchFamily="34" charset="-122"/>
                <a:ea typeface="微软雅黑" panose="020B0503020204020204" pitchFamily="34" charset="-122"/>
              </a:rPr>
              <a:t>ℎ</a:t>
            </a:r>
            <a:r>
              <a:rPr lang="zh-CN" altLang="en-US" b="0" i="0" dirty="0">
                <a:solidFill>
                  <a:srgbClr val="000000"/>
                </a:solidFill>
                <a:effectLst/>
                <a:latin typeface="微软雅黑" panose="020B0503020204020204" pitchFamily="34" charset="-122"/>
                <a:ea typeface="微软雅黑" panose="020B0503020204020204" pitchFamily="34" charset="-122"/>
              </a:rPr>
              <a:t>𝑗 是节点的投影特征𝑗</a:t>
            </a:r>
            <a:r>
              <a:rPr lang="en-US" altLang="zh-CN" b="0" i="0" dirty="0">
                <a:solidFill>
                  <a:srgbClr val="000000"/>
                </a:solidFill>
                <a:effectLst/>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和𝛼 </a:t>
            </a:r>
            <a:r>
              <a:rPr lang="en-US" altLang="zh-CN" b="0" i="0" dirty="0">
                <a:solidFill>
                  <a:srgbClr val="000000"/>
                </a:solidFill>
                <a:effectLst/>
                <a:latin typeface="微软雅黑" panose="020B0503020204020204" pitchFamily="34" charset="-122"/>
                <a:ea typeface="微软雅黑" panose="020B0503020204020204" pitchFamily="34" charset="-122"/>
              </a:rPr>
              <a:t>Φ</a:t>
            </a:r>
            <a:r>
              <a:rPr lang="zh-CN" altLang="en-US" b="0" i="0" dirty="0">
                <a:solidFill>
                  <a:srgbClr val="000000"/>
                </a:solidFill>
                <a:effectLst/>
                <a:latin typeface="微软雅黑" panose="020B0503020204020204" pitchFamily="34" charset="-122"/>
                <a:ea typeface="微软雅黑" panose="020B0503020204020204" pitchFamily="34" charset="-122"/>
              </a:rPr>
              <a:t>𝑚 𝑖</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𝑗 表示节点的注意力值𝑗 带</a:t>
            </a:r>
            <a:r>
              <a:rPr lang="en-US" altLang="zh-CN" b="0" i="0" dirty="0">
                <a:solidFill>
                  <a:srgbClr val="000000"/>
                </a:solidFill>
                <a:effectLst/>
                <a:latin typeface="微软雅黑" panose="020B0503020204020204" pitchFamily="34" charset="-122"/>
                <a:ea typeface="微软雅黑" panose="020B0503020204020204" pitchFamily="34" charset="-122"/>
              </a:rPr>
              <a:t>Φ</a:t>
            </a:r>
            <a:r>
              <a:rPr lang="zh-CN" altLang="en-US" b="0" i="0" dirty="0">
                <a:solidFill>
                  <a:srgbClr val="000000"/>
                </a:solidFill>
                <a:effectLst/>
                <a:latin typeface="微软雅黑" panose="020B0503020204020204" pitchFamily="34" charset="-122"/>
                <a:ea typeface="微软雅黑" panose="020B0503020204020204" pitchFamily="34" charset="-122"/>
              </a:rPr>
              <a:t>型𝑚 到节点𝑖</a:t>
            </a:r>
            <a:r>
              <a:rPr lang="en-US" altLang="zh-CN" b="0" i="0" dirty="0">
                <a:solidFill>
                  <a:srgbClr val="000000"/>
                </a:solidFill>
                <a:effectLst/>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其计算如下：</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其中</a:t>
            </a:r>
            <a:r>
              <a:rPr lang="en-US" altLang="zh-CN" b="0" i="0" dirty="0">
                <a:solidFill>
                  <a:srgbClr val="000000"/>
                </a:solidFill>
                <a:effectLst/>
                <a:latin typeface="微软雅黑" panose="020B0503020204020204" pitchFamily="34" charset="-122"/>
                <a:ea typeface="微软雅黑" panose="020B0503020204020204" pitchFamily="34" charset="-122"/>
              </a:rPr>
              <a:t>Φ</a:t>
            </a:r>
            <a:r>
              <a:rPr lang="zh-CN" altLang="en-US" b="0" i="0" dirty="0">
                <a:solidFill>
                  <a:srgbClr val="000000"/>
                </a:solidFill>
                <a:effectLst/>
                <a:latin typeface="微软雅黑" panose="020B0503020204020204" pitchFamily="34" charset="-122"/>
                <a:ea typeface="微软雅黑" panose="020B0503020204020204" pitchFamily="34" charset="-122"/>
              </a:rPr>
              <a:t>𝑚 ∈ </a:t>
            </a:r>
            <a:r>
              <a:rPr lang="en-US" altLang="zh-CN" b="0" i="0" dirty="0">
                <a:solidFill>
                  <a:srgbClr val="000000"/>
                </a:solidFill>
                <a:effectLst/>
                <a:latin typeface="微软雅黑" panose="020B0503020204020204" pitchFamily="34" charset="-122"/>
                <a:ea typeface="微软雅黑" panose="020B0503020204020204" pitchFamily="34" charset="-122"/>
              </a:rPr>
              <a:t>R 2</a:t>
            </a:r>
            <a:r>
              <a:rPr lang="zh-CN" altLang="en-US" b="0" i="0" dirty="0">
                <a:solidFill>
                  <a:srgbClr val="000000"/>
                </a:solidFill>
                <a:effectLst/>
                <a:latin typeface="微软雅黑" panose="020B0503020204020204" pitchFamily="34" charset="-122"/>
                <a:ea typeface="微软雅黑" panose="020B0503020204020204" pitchFamily="34" charset="-122"/>
              </a:rPr>
              <a:t>𝑑</a:t>
            </a:r>
            <a:r>
              <a:rPr lang="en-US" altLang="zh-CN" b="0" i="0" dirty="0">
                <a:solidFill>
                  <a:srgbClr val="000000"/>
                </a:solidFill>
                <a:effectLst/>
                <a:latin typeface="微软雅黑" panose="020B0503020204020204" pitchFamily="34" charset="-122"/>
                <a:ea typeface="微软雅黑" panose="020B0503020204020204" pitchFamily="34" charset="-122"/>
              </a:rPr>
              <a:t>×1</a:t>
            </a:r>
            <a:r>
              <a:rPr lang="zh-CN" altLang="en-US" b="0" i="0" dirty="0">
                <a:solidFill>
                  <a:srgbClr val="000000"/>
                </a:solidFill>
                <a:effectLst/>
                <a:latin typeface="微软雅黑" panose="020B0503020204020204" pitchFamily="34" charset="-122"/>
                <a:ea typeface="微软雅黑" panose="020B0503020204020204" pitchFamily="34" charset="-122"/>
              </a:rPr>
              <a:t>是</a:t>
            </a:r>
            <a:r>
              <a:rPr lang="en-US" altLang="zh-CN" b="0" i="0" dirty="0">
                <a:solidFill>
                  <a:srgbClr val="000000"/>
                </a:solidFill>
                <a:effectLst/>
                <a:latin typeface="微软雅黑" panose="020B0503020204020204" pitchFamily="34" charset="-122"/>
                <a:ea typeface="微软雅黑" panose="020B0503020204020204" pitchFamily="34" charset="-122"/>
              </a:rPr>
              <a:t>Φ</a:t>
            </a:r>
            <a:r>
              <a:rPr lang="zh-CN" altLang="en-US" b="0" i="0" dirty="0">
                <a:solidFill>
                  <a:srgbClr val="000000"/>
                </a:solidFill>
                <a:effectLst/>
                <a:latin typeface="微软雅黑" panose="020B0503020204020204" pitchFamily="34" charset="-122"/>
                <a:ea typeface="微软雅黑" panose="020B0503020204020204" pitchFamily="34" charset="-122"/>
              </a:rPr>
              <a:t>的节点级注意力向量𝑚 并且</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表示连接操作。请注意，在实践中，我们不会汇总中所有邻居的信息𝑁 </a:t>
            </a:r>
            <a:r>
              <a:rPr lang="en-US" altLang="zh-CN" b="0" i="0" dirty="0">
                <a:solidFill>
                  <a:srgbClr val="000000"/>
                </a:solidFill>
                <a:effectLst/>
                <a:latin typeface="微软雅黑" panose="020B0503020204020204" pitchFamily="34" charset="-122"/>
                <a:ea typeface="微软雅黑" panose="020B0503020204020204" pitchFamily="34" charset="-122"/>
              </a:rPr>
              <a:t>Φ</a:t>
            </a:r>
            <a:r>
              <a:rPr lang="zh-CN" altLang="en-US" b="0" i="0" dirty="0">
                <a:solidFill>
                  <a:srgbClr val="000000"/>
                </a:solidFill>
                <a:effectLst/>
                <a:latin typeface="微软雅黑" panose="020B0503020204020204" pitchFamily="34" charset="-122"/>
                <a:ea typeface="微软雅黑" panose="020B0503020204020204" pitchFamily="34" charset="-122"/>
              </a:rPr>
              <a:t>𝑚 𝑖 </a:t>
            </a:r>
            <a:r>
              <a:rPr lang="en-US" altLang="zh-CN" b="0" i="0" dirty="0">
                <a:solidFill>
                  <a:srgbClr val="000000"/>
                </a:solidFill>
                <a:effectLst/>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但我们在每个历元随机抽取一部分邻居。具体来说，如果类型为</a:t>
            </a:r>
            <a:r>
              <a:rPr lang="en-US" altLang="zh-CN" b="0" i="0" dirty="0">
                <a:solidFill>
                  <a:srgbClr val="000000"/>
                </a:solidFill>
                <a:effectLst/>
                <a:latin typeface="微软雅黑" panose="020B0503020204020204" pitchFamily="34" charset="-122"/>
                <a:ea typeface="微软雅黑" panose="020B0503020204020204" pitchFamily="34" charset="-122"/>
              </a:rPr>
              <a:t>Φ</a:t>
            </a:r>
            <a:r>
              <a:rPr lang="zh-CN" altLang="en-US" b="0" i="0" dirty="0">
                <a:solidFill>
                  <a:srgbClr val="000000"/>
                </a:solidFill>
                <a:effectLst/>
                <a:latin typeface="微软雅黑" panose="020B0503020204020204" pitchFamily="34" charset="-122"/>
                <a:ea typeface="微软雅黑" panose="020B0503020204020204" pitchFamily="34" charset="-122"/>
              </a:rPr>
              <a:t>的邻居的数量𝑚 超过预定义阈值𝑇</a:t>
            </a:r>
            <a:r>
              <a:rPr lang="en-US" altLang="zh-CN" b="0" i="0" dirty="0">
                <a:solidFill>
                  <a:srgbClr val="000000"/>
                </a:solidFill>
                <a:effectLst/>
                <a:latin typeface="微软雅黑" panose="020B0503020204020204" pitchFamily="34" charset="-122"/>
                <a:ea typeface="微软雅黑" panose="020B0503020204020204" pitchFamily="34" charset="-122"/>
              </a:rPr>
              <a:t>Φ</a:t>
            </a:r>
            <a:r>
              <a:rPr lang="zh-CN" altLang="en-US" b="0" i="0" dirty="0">
                <a:solidFill>
                  <a:srgbClr val="000000"/>
                </a:solidFill>
                <a:effectLst/>
                <a:latin typeface="微软雅黑" panose="020B0503020204020204" pitchFamily="34" charset="-122"/>
                <a:ea typeface="微软雅黑" panose="020B0503020204020204" pitchFamily="34" charset="-122"/>
              </a:rPr>
              <a:t>𝑚 </a:t>
            </a:r>
            <a:r>
              <a:rPr lang="en-US" altLang="zh-CN" b="0" i="0" dirty="0">
                <a:solidFill>
                  <a:srgbClr val="000000"/>
                </a:solidFill>
                <a:effectLst/>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我们不可复制地选择𝑇</a:t>
            </a:r>
            <a:r>
              <a:rPr lang="en-US" altLang="zh-CN" b="0" i="0" dirty="0">
                <a:solidFill>
                  <a:srgbClr val="000000"/>
                </a:solidFill>
                <a:effectLst/>
                <a:latin typeface="微软雅黑" panose="020B0503020204020204" pitchFamily="34" charset="-122"/>
                <a:ea typeface="微软雅黑" panose="020B0503020204020204" pitchFamily="34" charset="-122"/>
              </a:rPr>
              <a:t>Φ</a:t>
            </a:r>
            <a:r>
              <a:rPr lang="zh-CN" altLang="en-US" b="0" i="0" dirty="0">
                <a:solidFill>
                  <a:srgbClr val="000000"/>
                </a:solidFill>
                <a:effectLst/>
                <a:latin typeface="微软雅黑" panose="020B0503020204020204" pitchFamily="34" charset="-122"/>
                <a:ea typeface="微软雅黑" panose="020B0503020204020204" pitchFamily="34" charset="-122"/>
              </a:rPr>
              <a:t>𝑚 邻居作为𝑁 </a:t>
            </a:r>
            <a:r>
              <a:rPr lang="en-US" altLang="zh-CN" b="0" i="0" dirty="0">
                <a:solidFill>
                  <a:srgbClr val="000000"/>
                </a:solidFill>
                <a:effectLst/>
                <a:latin typeface="微软雅黑" panose="020B0503020204020204" pitchFamily="34" charset="-122"/>
                <a:ea typeface="微软雅黑" panose="020B0503020204020204" pitchFamily="34" charset="-122"/>
              </a:rPr>
              <a:t>Φ</a:t>
            </a:r>
            <a:r>
              <a:rPr lang="zh-CN" altLang="en-US" b="0" i="0" dirty="0">
                <a:solidFill>
                  <a:srgbClr val="000000"/>
                </a:solidFill>
                <a:effectLst/>
                <a:latin typeface="微软雅黑" panose="020B0503020204020204" pitchFamily="34" charset="-122"/>
                <a:ea typeface="微软雅黑" panose="020B0503020204020204" pitchFamily="34" charset="-122"/>
              </a:rPr>
              <a:t>𝑚 𝑖 </a:t>
            </a:r>
            <a:r>
              <a:rPr lang="en-US" altLang="zh-CN" b="0" i="0" dirty="0">
                <a:solidFill>
                  <a:srgbClr val="000000"/>
                </a:solidFill>
                <a:effectLst/>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否则𝑇</a:t>
            </a:r>
            <a:r>
              <a:rPr lang="en-US" altLang="zh-CN" b="0" i="0" dirty="0">
                <a:solidFill>
                  <a:srgbClr val="000000"/>
                </a:solidFill>
                <a:effectLst/>
                <a:latin typeface="微软雅黑" panose="020B0503020204020204" pitchFamily="34" charset="-122"/>
                <a:ea typeface="微软雅黑" panose="020B0503020204020204" pitchFamily="34" charset="-122"/>
              </a:rPr>
              <a:t>Φ</a:t>
            </a:r>
            <a:r>
              <a:rPr lang="zh-CN" altLang="en-US" b="0" i="0" dirty="0">
                <a:solidFill>
                  <a:srgbClr val="000000"/>
                </a:solidFill>
                <a:effectLst/>
                <a:latin typeface="微软雅黑" panose="020B0503020204020204" pitchFamily="34" charset="-122"/>
                <a:ea typeface="微软雅黑" panose="020B0503020204020204" pitchFamily="34" charset="-122"/>
              </a:rPr>
              <a:t>𝑚 可重复地选择邻居。每个节点接受来自不同类型邻居节点的信息</a:t>
            </a:r>
            <a:endParaRPr lang="zh-CN" altLang="en-US" dirty="0"/>
          </a:p>
        </p:txBody>
      </p:sp>
      <p:sp>
        <p:nvSpPr>
          <p:cNvPr id="4" name="灯片编号占位符 3"/>
          <p:cNvSpPr>
            <a:spLocks noGrp="1"/>
          </p:cNvSpPr>
          <p:nvPr>
            <p:ph type="sldNum" sz="quarter" idx="5"/>
          </p:nvPr>
        </p:nvSpPr>
        <p:spPr/>
        <p:txBody>
          <a:bodyPr/>
          <a:lstStyle/>
          <a:p>
            <a:fld id="{672B52D5-0F10-409C-88A1-07E8733E16BA}" type="slidenum">
              <a:rPr lang="en-US" smtClean="0"/>
              <a:t>8</a:t>
            </a:fld>
            <a:endParaRPr lang="en-US" dirty="0"/>
          </a:p>
        </p:txBody>
      </p:sp>
    </p:spTree>
    <p:extLst>
      <p:ext uri="{BB962C8B-B14F-4D97-AF65-F5344CB8AC3E}">
        <p14:creationId xmlns:p14="http://schemas.microsoft.com/office/powerpoint/2010/main" val="11305072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一旦我们得到所有类型嵌入</a:t>
            </a:r>
            <a:r>
              <a:rPr lang="en-US" altLang="zh-CN" b="0" i="0" dirty="0">
                <a:solidFill>
                  <a:srgbClr val="000000"/>
                </a:solidFill>
                <a:effectLst/>
                <a:latin typeface="微软雅黑" panose="020B0503020204020204" pitchFamily="34" charset="-122"/>
                <a:ea typeface="微软雅黑" panose="020B0503020204020204" pitchFamily="34" charset="-122"/>
              </a:rPr>
              <a:t>{ℎ Φ1</a:t>
            </a:r>
            <a:r>
              <a:rPr lang="zh-CN" altLang="en-US" b="0" i="0" dirty="0">
                <a:solidFill>
                  <a:srgbClr val="000000"/>
                </a:solidFill>
                <a:effectLst/>
                <a:latin typeface="微软雅黑" panose="020B0503020204020204" pitchFamily="34" charset="-122"/>
                <a:ea typeface="微软雅黑" panose="020B0503020204020204" pitchFamily="34" charset="-122"/>
              </a:rPr>
              <a:t>𝑖 </a:t>
            </a:r>
            <a:r>
              <a:rPr lang="en-US" altLang="zh-CN" b="0" i="0" dirty="0">
                <a:solidFill>
                  <a:srgbClr val="000000"/>
                </a:solidFill>
                <a:effectLst/>
                <a:latin typeface="微软雅黑" panose="020B0503020204020204" pitchFamily="34" charset="-122"/>
                <a:ea typeface="微软雅黑" panose="020B0503020204020204" pitchFamily="34" charset="-122"/>
              </a:rPr>
              <a:t>, ..., </a:t>
            </a:r>
            <a:r>
              <a:rPr lang="en-US" altLang="zh-CN" b="0" i="0" dirty="0" err="1">
                <a:solidFill>
                  <a:srgbClr val="000000"/>
                </a:solidFill>
                <a:effectLst/>
                <a:latin typeface="微软雅黑" panose="020B0503020204020204" pitchFamily="34" charset="-122"/>
                <a:ea typeface="微软雅黑" panose="020B0503020204020204" pitchFamily="34" charset="-122"/>
              </a:rPr>
              <a:t>ℎΦ</a:t>
            </a:r>
            <a:r>
              <a:rPr lang="zh-CN" altLang="en-US" b="0" i="0" dirty="0">
                <a:solidFill>
                  <a:srgbClr val="000000"/>
                </a:solidFill>
                <a:effectLst/>
                <a:latin typeface="微软雅黑" panose="020B0503020204020204" pitchFamily="34" charset="-122"/>
                <a:ea typeface="微软雅黑" panose="020B0503020204020204" pitchFamily="34" charset="-122"/>
              </a:rPr>
              <a:t>𝑆 𝑖 </a:t>
            </a:r>
            <a:r>
              <a:rPr lang="en-US" altLang="zh-CN" b="0" i="0" dirty="0">
                <a:solidFill>
                  <a:srgbClr val="000000"/>
                </a:solidFill>
                <a:effectLst/>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我们利用类型级别的注意力将它们融合在一起，以获得最终的嵌入𝑧 𝑠𝑐 𝑖 对于网络模式视图下的节点</a:t>
            </a:r>
            <a:r>
              <a:rPr lang="en-US" altLang="zh-CN" b="0" i="0" dirty="0" err="1">
                <a:solidFill>
                  <a:srgbClr val="000000"/>
                </a:solidFill>
                <a:effectLst/>
                <a:latin typeface="微软雅黑" panose="020B0503020204020204" pitchFamily="34" charset="-122"/>
                <a:ea typeface="微软雅黑" panose="020B0503020204020204" pitchFamily="34" charset="-122"/>
              </a:rPr>
              <a:t>i</a:t>
            </a:r>
            <a:r>
              <a:rPr lang="zh-CN" altLang="en-US" b="0" i="0" dirty="0">
                <a:solidFill>
                  <a:srgbClr val="000000"/>
                </a:solidFill>
                <a:effectLst/>
                <a:latin typeface="微软雅黑" panose="020B0503020204020204" pitchFamily="34" charset="-122"/>
                <a:ea typeface="微软雅黑" panose="020B0503020204020204" pitchFamily="34" charset="-122"/>
              </a:rPr>
              <a:t>。首先，我们测量每个节点类型的权重，如下所示：</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哪里𝑉 是目标节点的集合，</a:t>
            </a:r>
            <a:r>
              <a:rPr lang="en-US" altLang="zh-CN" b="0" i="0" dirty="0">
                <a:solidFill>
                  <a:srgbClr val="000000"/>
                </a:solidFill>
                <a:effectLst/>
                <a:latin typeface="微软雅黑" panose="020B0503020204020204" pitchFamily="34" charset="-122"/>
                <a:ea typeface="微软雅黑" panose="020B0503020204020204" pitchFamily="34" charset="-122"/>
              </a:rPr>
              <a:t>W</a:t>
            </a:r>
            <a:r>
              <a:rPr lang="zh-CN" altLang="en-US" b="0" i="0" dirty="0">
                <a:solidFill>
                  <a:srgbClr val="000000"/>
                </a:solidFill>
                <a:effectLst/>
                <a:latin typeface="微软雅黑" panose="020B0503020204020204" pitchFamily="34" charset="-122"/>
                <a:ea typeface="微软雅黑" panose="020B0503020204020204" pitchFamily="34" charset="-122"/>
              </a:rPr>
              <a:t>𝑠𝑐 ∈ </a:t>
            </a:r>
            <a:r>
              <a:rPr lang="en-US" altLang="zh-CN" b="0" i="0" dirty="0">
                <a:solidFill>
                  <a:srgbClr val="000000"/>
                </a:solidFill>
                <a:effectLst/>
                <a:latin typeface="微软雅黑" panose="020B0503020204020204" pitchFamily="34" charset="-122"/>
                <a:ea typeface="微软雅黑" panose="020B0503020204020204" pitchFamily="34" charset="-122"/>
              </a:rPr>
              <a:t>R</a:t>
            </a:r>
            <a:r>
              <a:rPr lang="zh-CN" altLang="en-US" b="0" i="0" dirty="0">
                <a:solidFill>
                  <a:srgbClr val="000000"/>
                </a:solidFill>
                <a:effectLst/>
                <a:latin typeface="微软雅黑" panose="020B0503020204020204" pitchFamily="34" charset="-122"/>
                <a:ea typeface="微软雅黑" panose="020B0503020204020204" pitchFamily="34" charset="-122"/>
              </a:rPr>
              <a:t>𝑑</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𝑑 和</a:t>
            </a:r>
            <a:r>
              <a:rPr lang="en-US" altLang="zh-CN" b="0" i="0" dirty="0">
                <a:solidFill>
                  <a:srgbClr val="000000"/>
                </a:solidFill>
                <a:effectLst/>
                <a:latin typeface="微软雅黑" panose="020B0503020204020204" pitchFamily="34" charset="-122"/>
                <a:ea typeface="微软雅黑" panose="020B0503020204020204" pitchFamily="34" charset="-122"/>
              </a:rPr>
              <a:t>b</a:t>
            </a:r>
            <a:r>
              <a:rPr lang="zh-CN" altLang="en-US" b="0" i="0" dirty="0">
                <a:solidFill>
                  <a:srgbClr val="000000"/>
                </a:solidFill>
                <a:effectLst/>
                <a:latin typeface="微软雅黑" panose="020B0503020204020204" pitchFamily="34" charset="-122"/>
                <a:ea typeface="微软雅黑" panose="020B0503020204020204" pitchFamily="34" charset="-122"/>
              </a:rPr>
              <a:t>𝑠𝑐 ∈ </a:t>
            </a:r>
            <a:r>
              <a:rPr lang="en-US" altLang="zh-CN" b="0" i="0" dirty="0">
                <a:solidFill>
                  <a:srgbClr val="000000"/>
                </a:solidFill>
                <a:effectLst/>
                <a:latin typeface="微软雅黑" panose="020B0503020204020204" pitchFamily="34" charset="-122"/>
                <a:ea typeface="微软雅黑" panose="020B0503020204020204" pitchFamily="34" charset="-122"/>
              </a:rPr>
              <a:t>R</a:t>
            </a:r>
            <a:r>
              <a:rPr lang="zh-CN" altLang="en-US" b="0" i="0" dirty="0">
                <a:solidFill>
                  <a:srgbClr val="000000"/>
                </a:solidFill>
                <a:effectLst/>
                <a:latin typeface="微软雅黑" panose="020B0503020204020204" pitchFamily="34" charset="-122"/>
                <a:ea typeface="微软雅黑" panose="020B0503020204020204" pitchFamily="34" charset="-122"/>
              </a:rPr>
              <a:t>𝑑</a:t>
            </a:r>
            <a:r>
              <a:rPr lang="en-US" altLang="zh-CN" b="0" i="0" dirty="0">
                <a:solidFill>
                  <a:srgbClr val="000000"/>
                </a:solidFill>
                <a:effectLst/>
                <a:latin typeface="微软雅黑" panose="020B0503020204020204" pitchFamily="34" charset="-122"/>
                <a:ea typeface="微软雅黑" panose="020B0503020204020204" pitchFamily="34" charset="-122"/>
              </a:rPr>
              <a:t>×1</a:t>
            </a:r>
            <a:r>
              <a:rPr lang="zh-CN" altLang="en-US" b="0" i="0" dirty="0">
                <a:solidFill>
                  <a:srgbClr val="000000"/>
                </a:solidFill>
                <a:effectLst/>
                <a:latin typeface="微软雅黑" panose="020B0503020204020204" pitchFamily="34" charset="-122"/>
                <a:ea typeface="微软雅黑" panose="020B0503020204020204" pitchFamily="34" charset="-122"/>
              </a:rPr>
              <a:t>是可学习的参数𝑠𝑐 表示类型级别的注意力向量。</a:t>
            </a: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𝛽</a:t>
            </a:r>
            <a:r>
              <a:rPr lang="en-US" altLang="zh-CN" b="0" i="0" dirty="0">
                <a:solidFill>
                  <a:srgbClr val="000000"/>
                </a:solidFill>
                <a:effectLst/>
                <a:latin typeface="微软雅黑" panose="020B0503020204020204" pitchFamily="34" charset="-122"/>
                <a:ea typeface="微软雅黑" panose="020B0503020204020204" pitchFamily="34" charset="-122"/>
              </a:rPr>
              <a:t>Φ</a:t>
            </a:r>
            <a:r>
              <a:rPr lang="zh-CN" altLang="en-US" b="0" i="0" dirty="0">
                <a:solidFill>
                  <a:srgbClr val="000000"/>
                </a:solidFill>
                <a:effectLst/>
                <a:latin typeface="微软雅黑" panose="020B0503020204020204" pitchFamily="34" charset="-122"/>
                <a:ea typeface="微软雅黑" panose="020B0503020204020204" pitchFamily="34" charset="-122"/>
              </a:rPr>
              <a:t>𝑚 被解释为</a:t>
            </a:r>
            <a:r>
              <a:rPr lang="en-US" altLang="zh-CN" b="0" i="0" dirty="0">
                <a:solidFill>
                  <a:srgbClr val="000000"/>
                </a:solidFill>
                <a:effectLst/>
                <a:latin typeface="微软雅黑" panose="020B0503020204020204" pitchFamily="34" charset="-122"/>
                <a:ea typeface="微软雅黑" panose="020B0503020204020204" pitchFamily="34" charset="-122"/>
              </a:rPr>
              <a:t>Φ</a:t>
            </a:r>
            <a:r>
              <a:rPr lang="zh-CN" altLang="en-US" b="0" i="0" dirty="0">
                <a:solidFill>
                  <a:srgbClr val="000000"/>
                </a:solidFill>
                <a:effectLst/>
                <a:latin typeface="微软雅黑" panose="020B0503020204020204" pitchFamily="34" charset="-122"/>
                <a:ea typeface="微软雅黑" panose="020B0503020204020204" pitchFamily="34" charset="-122"/>
              </a:rPr>
              <a:t>型的重要性𝑚 到目标节点𝑖</a:t>
            </a:r>
            <a:r>
              <a:rPr lang="en-US" altLang="zh-CN" b="0" i="0" dirty="0">
                <a:solidFill>
                  <a:srgbClr val="000000"/>
                </a:solidFill>
                <a:effectLst/>
                <a:latin typeface="微软雅黑" panose="020B0503020204020204" pitchFamily="34" charset="-122"/>
                <a:ea typeface="微软雅黑" panose="020B0503020204020204" pitchFamily="34" charset="-122"/>
              </a:rPr>
              <a:t>.</a:t>
            </a: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因此，我们对类型嵌入进行加权求和，得到𝑧 𝑠𝑐 𝑖 </a:t>
            </a:r>
            <a:r>
              <a:rPr lang="en-US" altLang="zh-CN" b="0" i="0" dirty="0">
                <a:solidFill>
                  <a:srgbClr val="000000"/>
                </a:solidFill>
                <a:effectLst/>
                <a:latin typeface="微软雅黑" panose="020B0503020204020204" pitchFamily="34" charset="-122"/>
                <a:ea typeface="微软雅黑" panose="020B0503020204020204" pitchFamily="34" charset="-122"/>
              </a:rPr>
              <a:t>:</a:t>
            </a:r>
          </a:p>
          <a:p>
            <a:endParaRPr lang="en-US" altLang="zh-CN" b="0" i="0" dirty="0">
              <a:solidFill>
                <a:srgbClr val="000000"/>
              </a:solidFill>
              <a:effectLst/>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fld id="{672B52D5-0F10-409C-88A1-07E8733E16BA}" type="slidenum">
              <a:rPr lang="en-US" smtClean="0"/>
              <a:t>9</a:t>
            </a:fld>
            <a:endParaRPr lang="en-US" dirty="0"/>
          </a:p>
        </p:txBody>
      </p:sp>
    </p:spTree>
    <p:extLst>
      <p:ext uri="{BB962C8B-B14F-4D97-AF65-F5344CB8AC3E}">
        <p14:creationId xmlns:p14="http://schemas.microsoft.com/office/powerpoint/2010/main" val="112519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在这里，我们旨在学习高阶元路径结构视图中的节点嵌入，如图</a:t>
            </a:r>
            <a:r>
              <a:rPr lang="en-US" altLang="zh-CN" b="0" i="0" dirty="0">
                <a:solidFill>
                  <a:srgbClr val="000000"/>
                </a:solidFill>
                <a:effectLst/>
                <a:latin typeface="微软雅黑" panose="020B0503020204020204" pitchFamily="34" charset="-122"/>
                <a:ea typeface="微软雅黑" panose="020B0503020204020204" pitchFamily="34" charset="-122"/>
              </a:rPr>
              <a:t>2</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c</a:t>
            </a:r>
            <a:r>
              <a:rPr lang="zh-CN" altLang="en-US" b="0" i="0" dirty="0">
                <a:solidFill>
                  <a:srgbClr val="000000"/>
                </a:solidFill>
                <a:effectLst/>
                <a:latin typeface="微软雅黑" panose="020B0503020204020204" pitchFamily="34" charset="-122"/>
                <a:ea typeface="微软雅黑" panose="020B0503020204020204" pitchFamily="34" charset="-122"/>
              </a:rPr>
              <a:t>）所示。具体而言，给定元路径</a:t>
            </a:r>
            <a:r>
              <a:rPr lang="en-US" altLang="zh-CN" b="0" i="0" dirty="0">
                <a:solidFill>
                  <a:srgbClr val="000000"/>
                </a:solidFill>
                <a:effectLst/>
                <a:latin typeface="微软雅黑" panose="020B0503020204020204" pitchFamily="34" charset="-122"/>
                <a:ea typeface="微软雅黑" panose="020B0503020204020204" pitchFamily="34" charset="-122"/>
              </a:rPr>
              <a:t>P</a:t>
            </a:r>
            <a:r>
              <a:rPr lang="zh-CN" altLang="en-US" b="0" i="0" dirty="0">
                <a:solidFill>
                  <a:srgbClr val="000000"/>
                </a:solidFill>
                <a:effectLst/>
                <a:latin typeface="微软雅黑" panose="020B0503020204020204" pitchFamily="34" charset="-122"/>
                <a:ea typeface="微软雅黑" panose="020B0503020204020204" pitchFamily="34" charset="-122"/>
              </a:rPr>
              <a:t>𝑛 从</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起𝑀 元路径</a:t>
            </a:r>
            <a:r>
              <a:rPr lang="en-US" altLang="zh-CN" b="0" i="0" dirty="0">
                <a:solidFill>
                  <a:srgbClr val="000000"/>
                </a:solidFill>
                <a:effectLst/>
                <a:latin typeface="微软雅黑" panose="020B0503020204020204" pitchFamily="34" charset="-122"/>
                <a:ea typeface="微软雅黑" panose="020B0503020204020204" pitchFamily="34" charset="-122"/>
              </a:rPr>
              <a:t>{P1</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P2</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P</a:t>
            </a:r>
            <a:r>
              <a:rPr lang="zh-CN" altLang="en-US" b="0" i="0" dirty="0">
                <a:solidFill>
                  <a:srgbClr val="000000"/>
                </a:solidFill>
                <a:effectLst/>
                <a:latin typeface="微软雅黑" panose="020B0503020204020204" pitchFamily="34" charset="-122"/>
                <a:ea typeface="微软雅黑" panose="020B0503020204020204" pitchFamily="34" charset="-122"/>
              </a:rPr>
              <a:t>𝑀 </a:t>
            </a:r>
            <a:r>
              <a:rPr lang="en-US" altLang="zh-CN" b="0" i="0" dirty="0">
                <a:solidFill>
                  <a:srgbClr val="000000"/>
                </a:solidFill>
                <a:effectLst/>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从节点开始𝑖</a:t>
            </a:r>
            <a:r>
              <a:rPr lang="en-US" altLang="zh-CN" b="0" i="0" dirty="0">
                <a:solidFill>
                  <a:srgbClr val="000000"/>
                </a:solidFill>
                <a:effectLst/>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我们可以得到基于元路径的邻居𝑁 </a:t>
            </a:r>
            <a:r>
              <a:rPr lang="en-US" altLang="zh-CN" b="0" i="0" dirty="0">
                <a:solidFill>
                  <a:srgbClr val="000000"/>
                </a:solidFill>
                <a:effectLst/>
                <a:latin typeface="微软雅黑" panose="020B0503020204020204" pitchFamily="34" charset="-122"/>
                <a:ea typeface="微软雅黑" panose="020B0503020204020204" pitchFamily="34" charset="-122"/>
              </a:rPr>
              <a:t>P</a:t>
            </a:r>
            <a:r>
              <a:rPr lang="zh-CN" altLang="en-US" b="0" i="0" dirty="0">
                <a:solidFill>
                  <a:srgbClr val="000000"/>
                </a:solidFill>
                <a:effectLst/>
                <a:latin typeface="微软雅黑" panose="020B0503020204020204" pitchFamily="34" charset="-122"/>
                <a:ea typeface="微软雅黑" panose="020B0503020204020204" pitchFamily="34" charset="-122"/>
              </a:rPr>
              <a:t>𝑛 𝑖 </a:t>
            </a:r>
            <a:r>
              <a:rPr lang="en-US" altLang="zh-CN" b="0" i="0" dirty="0">
                <a:solidFill>
                  <a:srgbClr val="000000"/>
                </a:solidFill>
                <a:effectLst/>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例如如图</a:t>
            </a:r>
            <a:r>
              <a:rPr lang="en-US" altLang="zh-CN" b="0" i="0" dirty="0">
                <a:solidFill>
                  <a:srgbClr val="000000"/>
                </a:solidFill>
                <a:effectLst/>
                <a:latin typeface="微软雅黑" panose="020B0503020204020204" pitchFamily="34" charset="-122"/>
                <a:ea typeface="微软雅黑" panose="020B0503020204020204" pitchFamily="34" charset="-122"/>
              </a:rPr>
              <a:t>1</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a</a:t>
            </a:r>
            <a:r>
              <a:rPr lang="zh-CN" altLang="en-US" b="0" i="0" dirty="0">
                <a:solidFill>
                  <a:srgbClr val="000000"/>
                </a:solidFill>
                <a:effectLst/>
                <a:latin typeface="微软雅黑" panose="020B0503020204020204" pitchFamily="34" charset="-122"/>
                <a:ea typeface="微软雅黑" panose="020B0503020204020204" pitchFamily="34" charset="-122"/>
              </a:rPr>
              <a:t>）所示，𝑃</a:t>
            </a:r>
            <a:r>
              <a:rPr lang="en-US" altLang="zh-CN" b="0" i="0" dirty="0">
                <a:solidFill>
                  <a:srgbClr val="000000"/>
                </a:solidFill>
                <a:effectLst/>
                <a:latin typeface="微软雅黑" panose="020B0503020204020204" pitchFamily="34" charset="-122"/>
                <a:ea typeface="微软雅黑" panose="020B0503020204020204" pitchFamily="34" charset="-122"/>
              </a:rPr>
              <a:t>2</a:t>
            </a:r>
            <a:r>
              <a:rPr lang="zh-CN" altLang="en-US" b="0" i="0" dirty="0">
                <a:solidFill>
                  <a:srgbClr val="000000"/>
                </a:solidFill>
                <a:effectLst/>
                <a:latin typeface="微软雅黑" panose="020B0503020204020204" pitchFamily="34" charset="-122"/>
                <a:ea typeface="微软雅黑" panose="020B0503020204020204" pitchFamily="34" charset="-122"/>
              </a:rPr>
              <a:t>是的邻居𝑃</a:t>
            </a:r>
            <a:r>
              <a:rPr lang="en-US" altLang="zh-CN" b="0" i="0" dirty="0">
                <a:solidFill>
                  <a:srgbClr val="000000"/>
                </a:solidFill>
                <a:effectLst/>
                <a:latin typeface="微软雅黑" panose="020B0503020204020204" pitchFamily="34" charset="-122"/>
                <a:ea typeface="微软雅黑" panose="020B0503020204020204" pitchFamily="34" charset="-122"/>
              </a:rPr>
              <a:t>3</a:t>
            </a:r>
            <a:r>
              <a:rPr lang="zh-CN" altLang="en-US" b="0" i="0" dirty="0">
                <a:solidFill>
                  <a:srgbClr val="000000"/>
                </a:solidFill>
                <a:effectLst/>
                <a:latin typeface="微软雅黑" panose="020B0503020204020204" pitchFamily="34" charset="-122"/>
                <a:ea typeface="微软雅黑" panose="020B0503020204020204" pitchFamily="34" charset="-122"/>
              </a:rPr>
              <a:t>基于元路径𝑃𝐴𝑃</a:t>
            </a:r>
            <a:r>
              <a:rPr lang="en-US" altLang="zh-CN" b="0" i="0" dirty="0">
                <a:solidFill>
                  <a:srgbClr val="000000"/>
                </a:solidFill>
                <a:effectLst/>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每个元路径表示一个语义相似性，并且我们应用元路径特定的</a:t>
            </a:r>
            <a:r>
              <a:rPr lang="en-US" altLang="zh-CN" b="0" i="0" dirty="0">
                <a:solidFill>
                  <a:srgbClr val="000000"/>
                </a:solidFill>
                <a:effectLst/>
                <a:latin typeface="微软雅黑" panose="020B0503020204020204" pitchFamily="34" charset="-122"/>
                <a:ea typeface="微软雅黑" panose="020B0503020204020204" pitchFamily="34" charset="-122"/>
              </a:rPr>
              <a:t>GCN[20]</a:t>
            </a:r>
            <a:r>
              <a:rPr lang="zh-CN" altLang="en-US" b="0" i="0" dirty="0">
                <a:solidFill>
                  <a:srgbClr val="000000"/>
                </a:solidFill>
                <a:effectLst/>
                <a:latin typeface="微软雅黑" panose="020B0503020204020204" pitchFamily="34" charset="-122"/>
                <a:ea typeface="微软雅黑" panose="020B0503020204020204" pitchFamily="34" charset="-122"/>
              </a:rPr>
              <a:t>来编码该特征：</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哪里𝑑𝑖 和𝑑𝑗 是节点的度数𝑖 和𝑗</a:t>
            </a:r>
            <a:r>
              <a:rPr lang="en-US" altLang="zh-CN" b="0" i="0" dirty="0">
                <a:solidFill>
                  <a:srgbClr val="000000"/>
                </a:solidFill>
                <a:effectLst/>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a:solidFill>
                  <a:srgbClr val="000000"/>
                </a:solidFill>
                <a:effectLst/>
                <a:latin typeface="微软雅黑" panose="020B0503020204020204" pitchFamily="34" charset="-122"/>
                <a:ea typeface="微软雅黑" panose="020B0503020204020204" pitchFamily="34" charset="-122"/>
              </a:rPr>
              <a:t>ℎ</a:t>
            </a:r>
            <a:r>
              <a:rPr lang="zh-CN" altLang="en-US" b="0" i="0" dirty="0">
                <a:solidFill>
                  <a:srgbClr val="000000"/>
                </a:solidFill>
                <a:effectLst/>
                <a:latin typeface="微软雅黑" panose="020B0503020204020204" pitchFamily="34" charset="-122"/>
                <a:ea typeface="微软雅黑" panose="020B0503020204020204" pitchFamily="34" charset="-122"/>
              </a:rPr>
              <a:t>𝑖 和</a:t>
            </a:r>
            <a:r>
              <a:rPr lang="en-US" altLang="zh-CN" b="0" i="0" dirty="0">
                <a:solidFill>
                  <a:srgbClr val="000000"/>
                </a:solidFill>
                <a:effectLst/>
                <a:latin typeface="微软雅黑" panose="020B0503020204020204" pitchFamily="34" charset="-122"/>
                <a:ea typeface="微软雅黑" panose="020B0503020204020204" pitchFamily="34" charset="-122"/>
              </a:rPr>
              <a:t>ℎ</a:t>
            </a:r>
            <a:r>
              <a:rPr lang="zh-CN" altLang="en-US" b="0" i="0" dirty="0">
                <a:solidFill>
                  <a:srgbClr val="000000"/>
                </a:solidFill>
                <a:effectLst/>
                <a:latin typeface="微软雅黑" panose="020B0503020204020204" pitchFamily="34" charset="-122"/>
                <a:ea typeface="微软雅黑" panose="020B0503020204020204" pitchFamily="34" charset="-122"/>
              </a:rPr>
              <a:t>𝑗 分别是它们的投影特征，在原文代码中可以看到这里的</a:t>
            </a:r>
            <a:r>
              <a:rPr lang="en-US" altLang="zh-CN" b="0" i="0" dirty="0">
                <a:solidFill>
                  <a:srgbClr val="000000"/>
                </a:solidFill>
                <a:effectLst/>
                <a:latin typeface="微软雅黑" panose="020B0503020204020204" pitchFamily="34" charset="-122"/>
                <a:ea typeface="微软雅黑" panose="020B0503020204020204" pitchFamily="34" charset="-122"/>
              </a:rPr>
              <a:t>GCN</a:t>
            </a:r>
            <a:r>
              <a:rPr lang="zh-CN" altLang="en-US" b="0" i="0" dirty="0">
                <a:solidFill>
                  <a:srgbClr val="000000"/>
                </a:solidFill>
                <a:effectLst/>
                <a:latin typeface="微软雅黑" panose="020B0503020204020204" pitchFamily="34" charset="-122"/>
                <a:ea typeface="微软雅黑" panose="020B0503020204020204" pitchFamily="34" charset="-122"/>
              </a:rPr>
              <a:t>是先将特定的元路径提出来构建基于元路径的邻接矩阵和都矩阵来计算的</a:t>
            </a:r>
            <a:r>
              <a:rPr lang="en-US" altLang="zh-CN" b="0" i="0" dirty="0">
                <a:solidFill>
                  <a:srgbClr val="000000"/>
                </a:solidFill>
                <a:effectLst/>
                <a:latin typeface="微软雅黑" panose="020B0503020204020204" pitchFamily="34" charset="-122"/>
                <a:ea typeface="微软雅黑" panose="020B0503020204020204" pitchFamily="34" charset="-122"/>
              </a:rPr>
              <a:t>GCN</a:t>
            </a:r>
          </a:p>
        </p:txBody>
      </p:sp>
      <p:sp>
        <p:nvSpPr>
          <p:cNvPr id="4" name="灯片编号占位符 3"/>
          <p:cNvSpPr>
            <a:spLocks noGrp="1"/>
          </p:cNvSpPr>
          <p:nvPr>
            <p:ph type="sldNum" sz="quarter" idx="5"/>
          </p:nvPr>
        </p:nvSpPr>
        <p:spPr/>
        <p:txBody>
          <a:bodyPr/>
          <a:lstStyle/>
          <a:p>
            <a:fld id="{672B52D5-0F10-409C-88A1-07E8733E16BA}" type="slidenum">
              <a:rPr lang="en-US" smtClean="0"/>
              <a:t>10</a:t>
            </a:fld>
            <a:endParaRPr lang="en-US" dirty="0"/>
          </a:p>
        </p:txBody>
      </p:sp>
    </p:spTree>
    <p:extLst>
      <p:ext uri="{BB962C8B-B14F-4D97-AF65-F5344CB8AC3E}">
        <p14:creationId xmlns:p14="http://schemas.microsoft.com/office/powerpoint/2010/main" val="2606776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哪里𝛽</a:t>
            </a:r>
            <a:r>
              <a:rPr lang="en-US" altLang="zh-CN" b="0" i="0" dirty="0">
                <a:solidFill>
                  <a:srgbClr val="000000"/>
                </a:solidFill>
                <a:effectLst/>
                <a:latin typeface="微软雅黑" panose="020B0503020204020204" pitchFamily="34" charset="-122"/>
                <a:ea typeface="微软雅黑" panose="020B0503020204020204" pitchFamily="34" charset="-122"/>
              </a:rPr>
              <a:t>P</a:t>
            </a:r>
            <a:r>
              <a:rPr lang="zh-CN" altLang="en-US" b="0" i="0" dirty="0">
                <a:solidFill>
                  <a:srgbClr val="000000"/>
                </a:solidFill>
                <a:effectLst/>
                <a:latin typeface="微软雅黑" panose="020B0503020204020204" pitchFamily="34" charset="-122"/>
                <a:ea typeface="微软雅黑" panose="020B0503020204020204" pitchFamily="34" charset="-122"/>
              </a:rPr>
              <a:t>𝑛 衡量元路径</a:t>
            </a:r>
            <a:r>
              <a:rPr lang="en-US" altLang="zh-CN" b="0" i="0" dirty="0">
                <a:solidFill>
                  <a:srgbClr val="000000"/>
                </a:solidFill>
                <a:effectLst/>
                <a:latin typeface="微软雅黑" panose="020B0503020204020204" pitchFamily="34" charset="-122"/>
                <a:ea typeface="微软雅黑" panose="020B0503020204020204" pitchFamily="34" charset="-122"/>
              </a:rPr>
              <a:t>P</a:t>
            </a:r>
            <a:r>
              <a:rPr lang="zh-CN" altLang="en-US" b="0" i="0" dirty="0">
                <a:solidFill>
                  <a:srgbClr val="000000"/>
                </a:solidFill>
                <a:effectLst/>
                <a:latin typeface="微软雅黑" panose="020B0503020204020204" pitchFamily="34" charset="-122"/>
                <a:ea typeface="微软雅黑" panose="020B0503020204020204" pitchFamily="34" charset="-122"/>
              </a:rPr>
              <a:t>的重要性𝑛</a:t>
            </a:r>
            <a:r>
              <a:rPr lang="en-US" altLang="zh-CN" b="0" i="0" dirty="0">
                <a:solidFill>
                  <a:srgbClr val="000000"/>
                </a:solidFill>
                <a:effectLst/>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其计算如下：</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其中</a:t>
            </a:r>
            <a:r>
              <a:rPr lang="en-US" altLang="zh-CN" b="0" i="0" dirty="0">
                <a:solidFill>
                  <a:srgbClr val="000000"/>
                </a:solidFill>
                <a:effectLst/>
                <a:latin typeface="微软雅黑" panose="020B0503020204020204" pitchFamily="34" charset="-122"/>
                <a:ea typeface="微软雅黑" panose="020B0503020204020204" pitchFamily="34" charset="-122"/>
              </a:rPr>
              <a:t>W</a:t>
            </a:r>
            <a:r>
              <a:rPr lang="zh-CN" altLang="en-US" b="0" i="0" dirty="0">
                <a:solidFill>
                  <a:srgbClr val="000000"/>
                </a:solidFill>
                <a:effectLst/>
                <a:latin typeface="微软雅黑" panose="020B0503020204020204" pitchFamily="34" charset="-122"/>
                <a:ea typeface="微软雅黑" panose="020B0503020204020204" pitchFamily="34" charset="-122"/>
              </a:rPr>
              <a:t>𝑚𝑝 ∈ </a:t>
            </a:r>
            <a:r>
              <a:rPr lang="en-US" altLang="zh-CN" b="0" i="0" dirty="0">
                <a:solidFill>
                  <a:srgbClr val="000000"/>
                </a:solidFill>
                <a:effectLst/>
                <a:latin typeface="微软雅黑" panose="020B0503020204020204" pitchFamily="34" charset="-122"/>
                <a:ea typeface="微软雅黑" panose="020B0503020204020204" pitchFamily="34" charset="-122"/>
              </a:rPr>
              <a:t>R</a:t>
            </a:r>
            <a:r>
              <a:rPr lang="zh-CN" altLang="en-US" b="0" i="0" dirty="0">
                <a:solidFill>
                  <a:srgbClr val="000000"/>
                </a:solidFill>
                <a:effectLst/>
                <a:latin typeface="微软雅黑" panose="020B0503020204020204" pitchFamily="34" charset="-122"/>
                <a:ea typeface="微软雅黑" panose="020B0503020204020204" pitchFamily="34" charset="-122"/>
              </a:rPr>
              <a:t>𝑑</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𝑑 和</a:t>
            </a:r>
            <a:r>
              <a:rPr lang="en-US" altLang="zh-CN" b="0" i="0" dirty="0">
                <a:solidFill>
                  <a:srgbClr val="000000"/>
                </a:solidFill>
                <a:effectLst/>
                <a:latin typeface="微软雅黑" panose="020B0503020204020204" pitchFamily="34" charset="-122"/>
                <a:ea typeface="微软雅黑" panose="020B0503020204020204" pitchFamily="34" charset="-122"/>
              </a:rPr>
              <a:t>b</a:t>
            </a:r>
            <a:r>
              <a:rPr lang="zh-CN" altLang="en-US" b="0" i="0" dirty="0">
                <a:solidFill>
                  <a:srgbClr val="000000"/>
                </a:solidFill>
                <a:effectLst/>
                <a:latin typeface="微软雅黑" panose="020B0503020204020204" pitchFamily="34" charset="-122"/>
                <a:ea typeface="微软雅黑" panose="020B0503020204020204" pitchFamily="34" charset="-122"/>
              </a:rPr>
              <a:t>𝑚𝑝 ∈ </a:t>
            </a:r>
            <a:r>
              <a:rPr lang="en-US" altLang="zh-CN" b="0" i="0" dirty="0">
                <a:solidFill>
                  <a:srgbClr val="000000"/>
                </a:solidFill>
                <a:effectLst/>
                <a:latin typeface="微软雅黑" panose="020B0503020204020204" pitchFamily="34" charset="-122"/>
                <a:ea typeface="微软雅黑" panose="020B0503020204020204" pitchFamily="34" charset="-122"/>
              </a:rPr>
              <a:t>R</a:t>
            </a:r>
            <a:r>
              <a:rPr lang="zh-CN" altLang="en-US" b="0" i="0" dirty="0">
                <a:solidFill>
                  <a:srgbClr val="000000"/>
                </a:solidFill>
                <a:effectLst/>
                <a:latin typeface="微软雅黑" panose="020B0503020204020204" pitchFamily="34" charset="-122"/>
                <a:ea typeface="微软雅黑" panose="020B0503020204020204" pitchFamily="34" charset="-122"/>
              </a:rPr>
              <a:t>𝑑</a:t>
            </a:r>
            <a:r>
              <a:rPr lang="en-US" altLang="zh-CN" b="0" i="0" dirty="0">
                <a:solidFill>
                  <a:srgbClr val="000000"/>
                </a:solidFill>
                <a:effectLst/>
                <a:latin typeface="微软雅黑" panose="020B0503020204020204" pitchFamily="34" charset="-122"/>
                <a:ea typeface="微软雅黑" panose="020B0503020204020204" pitchFamily="34" charset="-122"/>
              </a:rPr>
              <a:t>×1</a:t>
            </a:r>
            <a:r>
              <a:rPr lang="zh-CN" altLang="en-US" b="0" i="0" dirty="0">
                <a:solidFill>
                  <a:srgbClr val="000000"/>
                </a:solidFill>
                <a:effectLst/>
                <a:latin typeface="微软雅黑" panose="020B0503020204020204" pitchFamily="34" charset="-122"/>
                <a:ea typeface="微软雅黑" panose="020B0503020204020204" pitchFamily="34" charset="-122"/>
              </a:rPr>
              <a:t>是可学习的参数𝑚𝑝 表示语义级别的注意力向量</a:t>
            </a:r>
            <a:endParaRPr lang="zh-CN" altLang="en-US" dirty="0"/>
          </a:p>
        </p:txBody>
      </p:sp>
      <p:sp>
        <p:nvSpPr>
          <p:cNvPr id="4" name="灯片编号占位符 3"/>
          <p:cNvSpPr>
            <a:spLocks noGrp="1"/>
          </p:cNvSpPr>
          <p:nvPr>
            <p:ph type="sldNum" sz="quarter" idx="5"/>
          </p:nvPr>
        </p:nvSpPr>
        <p:spPr/>
        <p:txBody>
          <a:bodyPr/>
          <a:lstStyle/>
          <a:p>
            <a:fld id="{672B52D5-0F10-409C-88A1-07E8733E16BA}" type="slidenum">
              <a:rPr lang="en-US" smtClean="0"/>
              <a:t>11</a:t>
            </a:fld>
            <a:endParaRPr lang="en-US" dirty="0"/>
          </a:p>
        </p:txBody>
      </p:sp>
    </p:spTree>
    <p:extLst>
      <p:ext uri="{BB962C8B-B14F-4D97-AF65-F5344CB8AC3E}">
        <p14:creationId xmlns:p14="http://schemas.microsoft.com/office/powerpoint/2010/main" val="4288117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浅色风格封面">
    <p:spTree>
      <p:nvGrpSpPr>
        <p:cNvPr id="1" name=""/>
        <p:cNvGrpSpPr/>
        <p:nvPr/>
      </p:nvGrpSpPr>
      <p:grpSpPr>
        <a:xfrm>
          <a:off x="0" y="0"/>
          <a:ext cx="0" cy="0"/>
          <a:chOff x="0" y="0"/>
          <a:chExt cx="0" cy="0"/>
        </a:xfrm>
      </p:grpSpPr>
      <p:sp>
        <p:nvSpPr>
          <p:cNvPr id="5" name="文本占位符 11"/>
          <p:cNvSpPr>
            <a:spLocks noGrp="1"/>
          </p:cNvSpPr>
          <p:nvPr>
            <p:ph type="body" sz="quarter" idx="10"/>
          </p:nvPr>
        </p:nvSpPr>
        <p:spPr>
          <a:xfrm>
            <a:off x="843534" y="475604"/>
            <a:ext cx="8418512" cy="519479"/>
          </a:xfrm>
          <a:prstGeom prst="rect">
            <a:avLst/>
          </a:prstGeom>
        </p:spPr>
        <p:txBody>
          <a:bodyPr/>
          <a:lstStyle>
            <a:lvl1pPr>
              <a:buNone/>
              <a:defRPr sz="3600" b="0">
                <a:solidFill>
                  <a:srgbClr val="D70000"/>
                </a:solidFill>
                <a:latin typeface="思源黑体 CN Normal" panose="020B0400000000000000" pitchFamily="34" charset="-122"/>
                <a:ea typeface="思源黑体 CN Normal" panose="020B0400000000000000" pitchFamily="34" charset="-122"/>
              </a:defRPr>
            </a:lvl1pPr>
          </a:lstStyle>
          <a:p>
            <a:pPr lvl="0"/>
            <a:r>
              <a:rPr lang="zh-CN" altLang="en-US" dirty="0"/>
              <a:t>单击此处编辑母版文本样式</a:t>
            </a:r>
          </a:p>
        </p:txBody>
      </p:sp>
      <p:sp>
        <p:nvSpPr>
          <p:cNvPr id="6" name="文本占位符 2"/>
          <p:cNvSpPr>
            <a:spLocks noGrp="1"/>
          </p:cNvSpPr>
          <p:nvPr>
            <p:ph type="body" sz="quarter" idx="11" hasCustomPrompt="1"/>
          </p:nvPr>
        </p:nvSpPr>
        <p:spPr>
          <a:xfrm>
            <a:off x="842963" y="1206500"/>
            <a:ext cx="10342562" cy="5260975"/>
          </a:xfrm>
          <a:prstGeom prst="rect">
            <a:avLst/>
          </a:prstGeom>
        </p:spPr>
        <p:txBody>
          <a:bodyPr/>
          <a:lstStyle>
            <a:lvl1pPr>
              <a:defRPr baseline="0">
                <a:ea typeface="华文细黑" panose="02010600040101010101" pitchFamily="2" charset="-122"/>
              </a:defRPr>
            </a:lvl1pPr>
          </a:lstStyle>
          <a:p>
            <a:r>
              <a:rPr kumimoji="1" lang="zh-CN" altLang="en-US" dirty="0"/>
              <a:t>编辑母版文本样式
第二级
第三级
第四级
第五级</a:t>
            </a:r>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浅色风格正文页">
    <p:spTree>
      <p:nvGrpSpPr>
        <p:cNvPr id="1" name=""/>
        <p:cNvGrpSpPr/>
        <p:nvPr/>
      </p:nvGrpSpPr>
      <p:grpSpPr>
        <a:xfrm>
          <a:off x="0" y="0"/>
          <a:ext cx="0" cy="0"/>
          <a:chOff x="0" y="0"/>
          <a:chExt cx="0" cy="0"/>
        </a:xfrm>
      </p:grpSpPr>
      <p:sp>
        <p:nvSpPr>
          <p:cNvPr id="6" name="矩形 5"/>
          <p:cNvSpPr/>
          <p:nvPr userDrawn="1"/>
        </p:nvSpPr>
        <p:spPr>
          <a:xfrm>
            <a:off x="0" y="6756401"/>
            <a:ext cx="12192000" cy="1015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Normal" panose="020B0400000000000000" pitchFamily="34" charset="-122"/>
              <a:ea typeface="思源黑体 CN Normal" panose="020B0400000000000000" pitchFamily="34" charset="-122"/>
            </a:endParaRPr>
          </a:p>
        </p:txBody>
      </p:sp>
      <p:sp>
        <p:nvSpPr>
          <p:cNvPr id="12" name="文本占位符 11"/>
          <p:cNvSpPr>
            <a:spLocks noGrp="1"/>
          </p:cNvSpPr>
          <p:nvPr>
            <p:ph type="body" sz="quarter" idx="10"/>
          </p:nvPr>
        </p:nvSpPr>
        <p:spPr>
          <a:xfrm>
            <a:off x="843534" y="475604"/>
            <a:ext cx="8418512" cy="519479"/>
          </a:xfrm>
          <a:prstGeom prst="rect">
            <a:avLst/>
          </a:prstGeom>
        </p:spPr>
        <p:txBody>
          <a:bodyPr/>
          <a:lstStyle>
            <a:lvl1pPr>
              <a:buNone/>
              <a:defRPr sz="3600" b="0">
                <a:solidFill>
                  <a:srgbClr val="D70000"/>
                </a:solidFill>
                <a:latin typeface="思源黑体 CN Normal" panose="020B0400000000000000" pitchFamily="34" charset="-122"/>
                <a:ea typeface="思源黑体 CN Normal" panose="020B0400000000000000" pitchFamily="34" charset="-122"/>
              </a:defRPr>
            </a:lvl1pPr>
          </a:lstStyle>
          <a:p>
            <a:pPr lvl="0"/>
            <a:r>
              <a:rPr lang="zh-CN" altLang="en-US" dirty="0"/>
              <a:t>单击此处编辑母版文本样式</a:t>
            </a:r>
          </a:p>
        </p:txBody>
      </p:sp>
      <p:grpSp>
        <p:nvGrpSpPr>
          <p:cNvPr id="9" name="组合 8"/>
          <p:cNvGrpSpPr/>
          <p:nvPr userDrawn="1"/>
        </p:nvGrpSpPr>
        <p:grpSpPr>
          <a:xfrm>
            <a:off x="215153" y="594149"/>
            <a:ext cx="537882" cy="363071"/>
            <a:chOff x="0" y="497540"/>
            <a:chExt cx="699248" cy="471993"/>
          </a:xfrm>
        </p:grpSpPr>
        <p:sp>
          <p:nvSpPr>
            <p:cNvPr id="7" name="燕尾形 6"/>
            <p:cNvSpPr/>
            <p:nvPr userDrawn="1"/>
          </p:nvSpPr>
          <p:spPr>
            <a:xfrm>
              <a:off x="0" y="497540"/>
              <a:ext cx="363071" cy="471993"/>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黑体 CN Normal" panose="020B0400000000000000" pitchFamily="34" charset="-122"/>
                <a:ea typeface="思源黑体 CN Normal" panose="020B0400000000000000" pitchFamily="34" charset="-122"/>
              </a:endParaRPr>
            </a:p>
          </p:txBody>
        </p:sp>
        <p:sp>
          <p:nvSpPr>
            <p:cNvPr id="8" name="燕尾形 7"/>
            <p:cNvSpPr/>
            <p:nvPr userDrawn="1"/>
          </p:nvSpPr>
          <p:spPr>
            <a:xfrm>
              <a:off x="336177" y="497540"/>
              <a:ext cx="363071" cy="471993"/>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黑体 CN Normal" panose="020B0400000000000000" pitchFamily="34" charset="-122"/>
                <a:ea typeface="思源黑体 CN Normal" panose="020B0400000000000000" pitchFamily="34" charset="-122"/>
              </a:endParaRPr>
            </a:p>
          </p:txBody>
        </p:sp>
      </p:grpSp>
      <p:sp>
        <p:nvSpPr>
          <p:cNvPr id="3" name="文本占位符 2"/>
          <p:cNvSpPr>
            <a:spLocks noGrp="1"/>
          </p:cNvSpPr>
          <p:nvPr>
            <p:ph type="body" sz="quarter" idx="11" hasCustomPrompt="1"/>
          </p:nvPr>
        </p:nvSpPr>
        <p:spPr>
          <a:xfrm>
            <a:off x="842963" y="1206500"/>
            <a:ext cx="10342562" cy="5260975"/>
          </a:xfrm>
          <a:prstGeom prst="rect">
            <a:avLst/>
          </a:prstGeom>
        </p:spPr>
        <p:txBody>
          <a:bodyPr/>
          <a:lstStyle>
            <a:lvl1pPr>
              <a:defRPr baseline="0">
                <a:ea typeface="华文细黑" panose="02010600040101010101" pitchFamily="2" charset="-122"/>
              </a:defRPr>
            </a:lvl1pPr>
          </a:lstStyle>
          <a:p>
            <a:r>
              <a:rPr kumimoji="1" lang="zh-CN" altLang="en-US" dirty="0"/>
              <a:t>编辑母版文本样式
第二级
第三级
第四级
第五级</a:t>
            </a:r>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grpSp>
        <p:nvGrpSpPr>
          <p:cNvPr id="2" name="组合 1"/>
          <p:cNvGrpSpPr/>
          <p:nvPr userDrawn="1"/>
        </p:nvGrpSpPr>
        <p:grpSpPr>
          <a:xfrm>
            <a:off x="215153" y="594149"/>
            <a:ext cx="537882" cy="363071"/>
            <a:chOff x="0" y="497540"/>
            <a:chExt cx="699248" cy="471993"/>
          </a:xfrm>
        </p:grpSpPr>
        <p:sp>
          <p:nvSpPr>
            <p:cNvPr id="3" name="燕尾形 2"/>
            <p:cNvSpPr/>
            <p:nvPr userDrawn="1"/>
          </p:nvSpPr>
          <p:spPr>
            <a:xfrm>
              <a:off x="0" y="497540"/>
              <a:ext cx="363071" cy="471993"/>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黑体 CN Normal" panose="020B0400000000000000" pitchFamily="34" charset="-122"/>
                <a:ea typeface="思源黑体 CN Normal" panose="020B0400000000000000" pitchFamily="34" charset="-122"/>
              </a:endParaRPr>
            </a:p>
          </p:txBody>
        </p:sp>
        <p:sp>
          <p:nvSpPr>
            <p:cNvPr id="4" name="燕尾形 3"/>
            <p:cNvSpPr/>
            <p:nvPr userDrawn="1"/>
          </p:nvSpPr>
          <p:spPr>
            <a:xfrm>
              <a:off x="336177" y="497540"/>
              <a:ext cx="363071" cy="471993"/>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黑体 CN Normal" panose="020B0400000000000000" pitchFamily="34" charset="-122"/>
                <a:ea typeface="思源黑体 CN Normal" panose="020B0400000000000000" pitchFamily="34" charset="-122"/>
              </a:endParaRPr>
            </a:p>
          </p:txBody>
        </p:sp>
      </p:grpSp>
      <p:sp>
        <p:nvSpPr>
          <p:cNvPr id="5" name="文本占位符 11"/>
          <p:cNvSpPr>
            <a:spLocks noGrp="1"/>
          </p:cNvSpPr>
          <p:nvPr>
            <p:ph type="body" sz="quarter" idx="10"/>
          </p:nvPr>
        </p:nvSpPr>
        <p:spPr>
          <a:xfrm>
            <a:off x="843534" y="475604"/>
            <a:ext cx="8418512" cy="519479"/>
          </a:xfrm>
          <a:prstGeom prst="rect">
            <a:avLst/>
          </a:prstGeom>
        </p:spPr>
        <p:txBody>
          <a:bodyPr/>
          <a:lstStyle>
            <a:lvl1pPr>
              <a:buNone/>
              <a:defRPr sz="3600" b="0">
                <a:solidFill>
                  <a:srgbClr val="D70000"/>
                </a:solidFill>
                <a:latin typeface="思源黑体 CN Normal" panose="020B0400000000000000" pitchFamily="34" charset="-122"/>
                <a:ea typeface="思源黑体 CN Normal" panose="020B0400000000000000" pitchFamily="34" charset="-122"/>
              </a:defRPr>
            </a:lvl1pPr>
          </a:lstStyle>
          <a:p>
            <a:pPr lvl="0"/>
            <a:r>
              <a:rPr lang="zh-CN" altLang="en-US" dirty="0"/>
              <a:t>单击此处编辑母版文本样式</a:t>
            </a:r>
          </a:p>
        </p:txBody>
      </p:sp>
      <p:sp>
        <p:nvSpPr>
          <p:cNvPr id="6" name="文本占位符 2"/>
          <p:cNvSpPr>
            <a:spLocks noGrp="1"/>
          </p:cNvSpPr>
          <p:nvPr>
            <p:ph type="body" sz="quarter" idx="11" hasCustomPrompt="1"/>
          </p:nvPr>
        </p:nvSpPr>
        <p:spPr>
          <a:xfrm>
            <a:off x="842963" y="1206500"/>
            <a:ext cx="10342562" cy="5260975"/>
          </a:xfrm>
          <a:prstGeom prst="rect">
            <a:avLst/>
          </a:prstGeom>
        </p:spPr>
        <p:txBody>
          <a:bodyPr/>
          <a:lstStyle>
            <a:lvl1pPr>
              <a:defRPr baseline="0">
                <a:ea typeface="华文细黑" panose="02010600040101010101" pitchFamily="2" charset="-122"/>
              </a:defRPr>
            </a:lvl1pPr>
          </a:lstStyle>
          <a:p>
            <a:r>
              <a:rPr kumimoji="1" lang="zh-CN" altLang="en-US" dirty="0"/>
              <a:t>编辑母版文本样式
第二级
第三级
第四级
第五级</a:t>
            </a:r>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浅色风格封面">
    <p:spTree>
      <p:nvGrpSpPr>
        <p:cNvPr id="1" name=""/>
        <p:cNvGrpSpPr/>
        <p:nvPr/>
      </p:nvGrpSpPr>
      <p:grpSpPr>
        <a:xfrm>
          <a:off x="0" y="0"/>
          <a:ext cx="0" cy="0"/>
          <a:chOff x="0" y="0"/>
          <a:chExt cx="0" cy="0"/>
        </a:xfrm>
      </p:grpSpPr>
      <p:sp>
        <p:nvSpPr>
          <p:cNvPr id="5" name="文本占位符 11"/>
          <p:cNvSpPr>
            <a:spLocks noGrp="1"/>
          </p:cNvSpPr>
          <p:nvPr>
            <p:ph type="body" sz="quarter" idx="10"/>
          </p:nvPr>
        </p:nvSpPr>
        <p:spPr>
          <a:xfrm>
            <a:off x="843534" y="475604"/>
            <a:ext cx="8418512" cy="519479"/>
          </a:xfrm>
          <a:prstGeom prst="rect">
            <a:avLst/>
          </a:prstGeom>
        </p:spPr>
        <p:txBody>
          <a:bodyPr/>
          <a:lstStyle>
            <a:lvl1pPr>
              <a:buNone/>
              <a:defRPr sz="3600" b="0">
                <a:solidFill>
                  <a:srgbClr val="D70000"/>
                </a:solidFill>
                <a:latin typeface="思源黑体 CN Normal" panose="020B0400000000000000" pitchFamily="34" charset="-122"/>
                <a:ea typeface="思源黑体 CN Normal" panose="020B0400000000000000" pitchFamily="34" charset="-122"/>
              </a:defRPr>
            </a:lvl1pPr>
          </a:lstStyle>
          <a:p>
            <a:pPr lvl="0"/>
            <a:r>
              <a:rPr lang="zh-CN" altLang="en-US" dirty="0"/>
              <a:t>单击此处编辑母版文本样式</a:t>
            </a:r>
          </a:p>
        </p:txBody>
      </p:sp>
      <p:sp>
        <p:nvSpPr>
          <p:cNvPr id="6" name="文本占位符 2"/>
          <p:cNvSpPr>
            <a:spLocks noGrp="1"/>
          </p:cNvSpPr>
          <p:nvPr>
            <p:ph type="body" sz="quarter" idx="11" hasCustomPrompt="1"/>
          </p:nvPr>
        </p:nvSpPr>
        <p:spPr>
          <a:xfrm>
            <a:off x="842963" y="1206500"/>
            <a:ext cx="10342562" cy="5260975"/>
          </a:xfrm>
          <a:prstGeom prst="rect">
            <a:avLst/>
          </a:prstGeom>
        </p:spPr>
        <p:txBody>
          <a:bodyPr/>
          <a:lstStyle>
            <a:lvl1pPr>
              <a:defRPr baseline="0">
                <a:ea typeface="华文细黑" panose="02010600040101010101" pitchFamily="2" charset="-122"/>
              </a:defRPr>
            </a:lvl1pPr>
          </a:lstStyle>
          <a:p>
            <a:r>
              <a:rPr kumimoji="1" lang="zh-CN" altLang="en-US" dirty="0"/>
              <a:t>编辑母版文本样式
第二级
第三级
第四级
第五级</a:t>
            </a:r>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浅色风格正文页">
    <p:spTree>
      <p:nvGrpSpPr>
        <p:cNvPr id="1" name=""/>
        <p:cNvGrpSpPr/>
        <p:nvPr/>
      </p:nvGrpSpPr>
      <p:grpSpPr>
        <a:xfrm>
          <a:off x="0" y="0"/>
          <a:ext cx="0" cy="0"/>
          <a:chOff x="0" y="0"/>
          <a:chExt cx="0" cy="0"/>
        </a:xfrm>
      </p:grpSpPr>
      <p:sp>
        <p:nvSpPr>
          <p:cNvPr id="6" name="矩形 5"/>
          <p:cNvSpPr/>
          <p:nvPr userDrawn="1"/>
        </p:nvSpPr>
        <p:spPr>
          <a:xfrm>
            <a:off x="0" y="6756401"/>
            <a:ext cx="12192000" cy="1015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Normal" panose="020B0400000000000000" pitchFamily="34" charset="-122"/>
              <a:ea typeface="思源黑体 CN Normal" panose="020B0400000000000000" pitchFamily="34" charset="-122"/>
            </a:endParaRPr>
          </a:p>
        </p:txBody>
      </p:sp>
      <p:sp>
        <p:nvSpPr>
          <p:cNvPr id="12" name="文本占位符 11"/>
          <p:cNvSpPr>
            <a:spLocks noGrp="1"/>
          </p:cNvSpPr>
          <p:nvPr>
            <p:ph type="body" sz="quarter" idx="10"/>
          </p:nvPr>
        </p:nvSpPr>
        <p:spPr>
          <a:xfrm>
            <a:off x="843534" y="475604"/>
            <a:ext cx="8418512" cy="519479"/>
          </a:xfrm>
          <a:prstGeom prst="rect">
            <a:avLst/>
          </a:prstGeom>
        </p:spPr>
        <p:txBody>
          <a:bodyPr/>
          <a:lstStyle>
            <a:lvl1pPr>
              <a:buNone/>
              <a:defRPr sz="3600" b="0">
                <a:solidFill>
                  <a:srgbClr val="D70000"/>
                </a:solidFill>
                <a:latin typeface="思源黑体 CN Normal" panose="020B0400000000000000" pitchFamily="34" charset="-122"/>
                <a:ea typeface="思源黑体 CN Normal" panose="020B0400000000000000" pitchFamily="34" charset="-122"/>
              </a:defRPr>
            </a:lvl1pPr>
          </a:lstStyle>
          <a:p>
            <a:pPr lvl="0"/>
            <a:r>
              <a:rPr lang="zh-CN" altLang="en-US" dirty="0"/>
              <a:t>单击此处编辑母版文本样式</a:t>
            </a:r>
          </a:p>
        </p:txBody>
      </p:sp>
      <p:grpSp>
        <p:nvGrpSpPr>
          <p:cNvPr id="9" name="组合 8"/>
          <p:cNvGrpSpPr/>
          <p:nvPr userDrawn="1"/>
        </p:nvGrpSpPr>
        <p:grpSpPr>
          <a:xfrm>
            <a:off x="215153" y="594149"/>
            <a:ext cx="537882" cy="363071"/>
            <a:chOff x="0" y="497540"/>
            <a:chExt cx="699248" cy="471993"/>
          </a:xfrm>
        </p:grpSpPr>
        <p:sp>
          <p:nvSpPr>
            <p:cNvPr id="7" name="燕尾形 6"/>
            <p:cNvSpPr/>
            <p:nvPr userDrawn="1"/>
          </p:nvSpPr>
          <p:spPr>
            <a:xfrm>
              <a:off x="0" y="497540"/>
              <a:ext cx="363071" cy="471993"/>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黑体 CN Normal" panose="020B0400000000000000" pitchFamily="34" charset="-122"/>
                <a:ea typeface="思源黑体 CN Normal" panose="020B0400000000000000" pitchFamily="34" charset="-122"/>
              </a:endParaRPr>
            </a:p>
          </p:txBody>
        </p:sp>
        <p:sp>
          <p:nvSpPr>
            <p:cNvPr id="8" name="燕尾形 7"/>
            <p:cNvSpPr/>
            <p:nvPr userDrawn="1"/>
          </p:nvSpPr>
          <p:spPr>
            <a:xfrm>
              <a:off x="336177" y="497540"/>
              <a:ext cx="363071" cy="471993"/>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黑体 CN Normal" panose="020B0400000000000000" pitchFamily="34" charset="-122"/>
                <a:ea typeface="思源黑体 CN Normal" panose="020B0400000000000000" pitchFamily="34" charset="-122"/>
              </a:endParaRPr>
            </a:p>
          </p:txBody>
        </p:sp>
      </p:grpSp>
      <p:sp>
        <p:nvSpPr>
          <p:cNvPr id="3" name="文本占位符 2"/>
          <p:cNvSpPr>
            <a:spLocks noGrp="1"/>
          </p:cNvSpPr>
          <p:nvPr>
            <p:ph type="body" sz="quarter" idx="11" hasCustomPrompt="1"/>
          </p:nvPr>
        </p:nvSpPr>
        <p:spPr>
          <a:xfrm>
            <a:off x="842963" y="1206500"/>
            <a:ext cx="10342562" cy="5260975"/>
          </a:xfrm>
          <a:prstGeom prst="rect">
            <a:avLst/>
          </a:prstGeom>
        </p:spPr>
        <p:txBody>
          <a:bodyPr/>
          <a:lstStyle>
            <a:lvl1pPr>
              <a:defRPr baseline="0">
                <a:ea typeface="华文细黑" panose="02010600040101010101" pitchFamily="2" charset="-122"/>
              </a:defRPr>
            </a:lvl1pPr>
          </a:lstStyle>
          <a:p>
            <a:r>
              <a:rPr kumimoji="1" lang="zh-CN" altLang="en-US" dirty="0"/>
              <a:t>编辑母版文本样式
第二级
第三级
第四级
第五级</a:t>
            </a:r>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grpSp>
        <p:nvGrpSpPr>
          <p:cNvPr id="2" name="组合 1"/>
          <p:cNvGrpSpPr/>
          <p:nvPr userDrawn="1"/>
        </p:nvGrpSpPr>
        <p:grpSpPr>
          <a:xfrm>
            <a:off x="215153" y="594149"/>
            <a:ext cx="537882" cy="363071"/>
            <a:chOff x="0" y="497540"/>
            <a:chExt cx="699248" cy="471993"/>
          </a:xfrm>
        </p:grpSpPr>
        <p:sp>
          <p:nvSpPr>
            <p:cNvPr id="3" name="燕尾形 2"/>
            <p:cNvSpPr/>
            <p:nvPr userDrawn="1"/>
          </p:nvSpPr>
          <p:spPr>
            <a:xfrm>
              <a:off x="0" y="497540"/>
              <a:ext cx="363071" cy="471993"/>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黑体 CN Normal" panose="020B0400000000000000" pitchFamily="34" charset="-122"/>
                <a:ea typeface="思源黑体 CN Normal" panose="020B0400000000000000" pitchFamily="34" charset="-122"/>
              </a:endParaRPr>
            </a:p>
          </p:txBody>
        </p:sp>
        <p:sp>
          <p:nvSpPr>
            <p:cNvPr id="4" name="燕尾形 3"/>
            <p:cNvSpPr/>
            <p:nvPr userDrawn="1"/>
          </p:nvSpPr>
          <p:spPr>
            <a:xfrm>
              <a:off x="336177" y="497540"/>
              <a:ext cx="363071" cy="471993"/>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黑体 CN Normal" panose="020B0400000000000000" pitchFamily="34" charset="-122"/>
                <a:ea typeface="思源黑体 CN Normal" panose="020B0400000000000000" pitchFamily="34" charset="-122"/>
              </a:endParaRPr>
            </a:p>
          </p:txBody>
        </p:sp>
      </p:grpSp>
      <p:sp>
        <p:nvSpPr>
          <p:cNvPr id="5" name="文本占位符 11"/>
          <p:cNvSpPr>
            <a:spLocks noGrp="1"/>
          </p:cNvSpPr>
          <p:nvPr>
            <p:ph type="body" sz="quarter" idx="10"/>
          </p:nvPr>
        </p:nvSpPr>
        <p:spPr>
          <a:xfrm>
            <a:off x="843534" y="475604"/>
            <a:ext cx="8418512" cy="519479"/>
          </a:xfrm>
          <a:prstGeom prst="rect">
            <a:avLst/>
          </a:prstGeom>
        </p:spPr>
        <p:txBody>
          <a:bodyPr/>
          <a:lstStyle>
            <a:lvl1pPr>
              <a:buNone/>
              <a:defRPr sz="3600" b="0">
                <a:solidFill>
                  <a:srgbClr val="D70000"/>
                </a:solidFill>
                <a:latin typeface="思源黑体 CN Normal" panose="020B0400000000000000" pitchFamily="34" charset="-122"/>
                <a:ea typeface="思源黑体 CN Normal" panose="020B0400000000000000" pitchFamily="34" charset="-122"/>
              </a:defRPr>
            </a:lvl1pPr>
          </a:lstStyle>
          <a:p>
            <a:pPr lvl="0"/>
            <a:r>
              <a:rPr lang="zh-CN" altLang="en-US" dirty="0"/>
              <a:t>单击此处编辑母版文本样式</a:t>
            </a:r>
          </a:p>
        </p:txBody>
      </p:sp>
      <p:sp>
        <p:nvSpPr>
          <p:cNvPr id="6" name="文本占位符 2"/>
          <p:cNvSpPr>
            <a:spLocks noGrp="1"/>
          </p:cNvSpPr>
          <p:nvPr>
            <p:ph type="body" sz="quarter" idx="11" hasCustomPrompt="1"/>
          </p:nvPr>
        </p:nvSpPr>
        <p:spPr>
          <a:xfrm>
            <a:off x="842963" y="1206500"/>
            <a:ext cx="10342562" cy="5260975"/>
          </a:xfrm>
          <a:prstGeom prst="rect">
            <a:avLst/>
          </a:prstGeom>
        </p:spPr>
        <p:txBody>
          <a:bodyPr/>
          <a:lstStyle>
            <a:lvl1pPr>
              <a:defRPr baseline="0">
                <a:ea typeface="华文细黑" panose="02010600040101010101" pitchFamily="2" charset="-122"/>
              </a:defRPr>
            </a:lvl1pPr>
          </a:lstStyle>
          <a:p>
            <a:r>
              <a:rPr kumimoji="1" lang="zh-CN" altLang="en-US" dirty="0"/>
              <a:t>编辑母版文本样式
第二级
第三级
第四级
第五级</a:t>
            </a:r>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灯片编号占位符 3"/>
          <p:cNvSpPr txBox="1"/>
          <p:nvPr/>
        </p:nvSpPr>
        <p:spPr>
          <a:xfrm>
            <a:off x="11706224" y="6515100"/>
            <a:ext cx="466726" cy="269082"/>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EEF1BF7B-44AB-42A1-ACAD-82CC1F1656C9}" type="slidenum">
              <a:rPr kumimoji="0" lang="zh-CN" altLang="en-US" sz="1200" b="0" i="0" u="none" strike="noStrike" kern="1200" cap="none" spc="0" normalizeH="0" baseline="0" noProof="0" smtClean="0">
                <a:ln>
                  <a:noFill/>
                </a:ln>
                <a:solidFill>
                  <a:schemeClr val="tx1">
                    <a:lumMod val="50000"/>
                    <a:lumOff val="50000"/>
                  </a:schemeClr>
                </a:solidFill>
                <a:effectLst/>
                <a:uLnTx/>
                <a:uFillTx/>
                <a:latin typeface="思源黑体 CN Normal" panose="020B0400000000000000" pitchFamily="34" charset="-122"/>
                <a:ea typeface="思源黑体 CN Normal" panose="020B0400000000000000" pitchFamily="34" charset="-122"/>
                <a:cs typeface="Arial" panose="020B0604020202020204" pitchFamily="34" charset="0"/>
              </a:rPr>
              <a:t>‹#›</a:t>
            </a:fld>
            <a:endParaRPr kumimoji="0" lang="zh-CN" altLang="en-US" sz="1200" b="0" i="0" u="none" strike="noStrike" kern="1200" cap="none" spc="0" normalizeH="0" baseline="0" noProof="0" dirty="0">
              <a:ln>
                <a:noFill/>
              </a:ln>
              <a:solidFill>
                <a:schemeClr val="tx1">
                  <a:lumMod val="50000"/>
                  <a:lumOff val="50000"/>
                </a:schemeClr>
              </a:solidFill>
              <a:effectLst/>
              <a:uLnTx/>
              <a:uFillTx/>
              <a:latin typeface="思源黑体 CN Normal" panose="020B0400000000000000" pitchFamily="34" charset="-122"/>
              <a:ea typeface="思源黑体 CN Normal" panose="020B0400000000000000" pitchFamily="34" charset="-122"/>
              <a:cs typeface="Arial" panose="020B0604020202020204" pitchFamily="34" charset="0"/>
            </a:endParaRPr>
          </a:p>
        </p:txBody>
      </p:sp>
      <p:pic>
        <p:nvPicPr>
          <p:cNvPr id="4" name="图片 3" descr="首经贸logo-超清版（刘同辉）"/>
          <p:cNvPicPr>
            <a:picLocks noChangeAspect="1"/>
          </p:cNvPicPr>
          <p:nvPr userDrawn="1"/>
        </p:nvPicPr>
        <p:blipFill>
          <a:blip r:embed="rId5"/>
          <a:stretch>
            <a:fillRect/>
          </a:stretch>
        </p:blipFill>
        <p:spPr>
          <a:xfrm>
            <a:off x="9232042" y="133779"/>
            <a:ext cx="2824272" cy="644254"/>
          </a:xfrm>
          <a:prstGeom prst="rect">
            <a:avLst/>
          </a:prstGeom>
        </p:spPr>
      </p:pic>
      <p:pic>
        <p:nvPicPr>
          <p:cNvPr id="5" name="图片 4"/>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620000" y="3429000"/>
            <a:ext cx="4572000" cy="3429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灯片编号占位符 3"/>
          <p:cNvSpPr txBox="1"/>
          <p:nvPr/>
        </p:nvSpPr>
        <p:spPr>
          <a:xfrm>
            <a:off x="11706224" y="6515100"/>
            <a:ext cx="466726" cy="269082"/>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EEF1BF7B-44AB-42A1-ACAD-82CC1F1656C9}" type="slidenum">
              <a:rPr kumimoji="0" lang="zh-CN" altLang="en-US" sz="1200" b="0" i="0" u="none" strike="noStrike" kern="1200" cap="none" spc="0" normalizeH="0" baseline="0" noProof="0" smtClean="0">
                <a:ln>
                  <a:noFill/>
                </a:ln>
                <a:solidFill>
                  <a:schemeClr val="tx1">
                    <a:lumMod val="50000"/>
                    <a:lumOff val="50000"/>
                  </a:schemeClr>
                </a:solidFill>
                <a:effectLst/>
                <a:uLnTx/>
                <a:uFillTx/>
                <a:latin typeface="思源黑体 CN Normal" panose="020B0400000000000000" pitchFamily="34" charset="-122"/>
                <a:ea typeface="思源黑体 CN Normal" panose="020B0400000000000000" pitchFamily="34" charset="-122"/>
                <a:cs typeface="Arial" panose="020B0604020202020204" pitchFamily="34" charset="0"/>
              </a:rPr>
              <a:t>‹#›</a:t>
            </a:fld>
            <a:endParaRPr kumimoji="0" lang="zh-CN" altLang="en-US" sz="1200" b="0" i="0" u="none" strike="noStrike" kern="1200" cap="none" spc="0" normalizeH="0" baseline="0" noProof="0" dirty="0">
              <a:ln>
                <a:noFill/>
              </a:ln>
              <a:solidFill>
                <a:schemeClr val="tx1">
                  <a:lumMod val="50000"/>
                  <a:lumOff val="50000"/>
                </a:schemeClr>
              </a:solidFill>
              <a:effectLst/>
              <a:uLnTx/>
              <a:uFillTx/>
              <a:latin typeface="思源黑体 CN Normal" panose="020B0400000000000000" pitchFamily="34" charset="-122"/>
              <a:ea typeface="思源黑体 CN Normal" panose="020B0400000000000000" pitchFamily="34" charset="-122"/>
              <a:cs typeface="Arial" panose="020B0604020202020204" pitchFamily="34" charset="0"/>
            </a:endParaRPr>
          </a:p>
        </p:txBody>
      </p:sp>
      <p:pic>
        <p:nvPicPr>
          <p:cNvPr id="4" name="图片 3" descr="首经贸logo-超清版（刘同辉）"/>
          <p:cNvPicPr>
            <a:picLocks noChangeAspect="1"/>
          </p:cNvPicPr>
          <p:nvPr userDrawn="1"/>
        </p:nvPicPr>
        <p:blipFill>
          <a:blip r:embed="rId5"/>
          <a:stretch>
            <a:fillRect/>
          </a:stretch>
        </p:blipFill>
        <p:spPr>
          <a:xfrm>
            <a:off x="9232042" y="133779"/>
            <a:ext cx="2824272" cy="644254"/>
          </a:xfrm>
          <a:prstGeom prst="rect">
            <a:avLst/>
          </a:prstGeom>
        </p:spPr>
      </p:pic>
      <p:pic>
        <p:nvPicPr>
          <p:cNvPr id="5" name="图片 4"/>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620000" y="3429000"/>
            <a:ext cx="4572000" cy="3429000"/>
          </a:xfrm>
          <a:prstGeom prst="rect">
            <a:avLst/>
          </a:prstGeom>
        </p:spPr>
      </p:pic>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0" y="2188029"/>
            <a:ext cx="12192000" cy="248194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ea typeface="思源黑体 CN Normal" panose="020B0400000000000000" pitchFamily="34" charset="-122"/>
              </a:rPr>
              <a:t>Self-supervised Heterogeneous Graph Neural Network with</a:t>
            </a:r>
          </a:p>
          <a:p>
            <a:pPr algn="ctr"/>
            <a:r>
              <a:rPr lang="en-US" altLang="zh-CN" sz="3600" dirty="0">
                <a:ea typeface="思源黑体 CN Normal" panose="020B0400000000000000" pitchFamily="34" charset="-122"/>
              </a:rPr>
              <a:t>Co-contrastive Learning</a:t>
            </a:r>
          </a:p>
          <a:p>
            <a:pPr algn="ctr"/>
            <a:r>
              <a:rPr lang="en-US" altLang="zh-CN" sz="2000" dirty="0">
                <a:ea typeface="思源黑体 CN Normal" panose="020B0400000000000000" pitchFamily="34" charset="-122"/>
              </a:rPr>
              <a:t>                                                                                                </a:t>
            </a:r>
            <a:br>
              <a:rPr lang="en-US" altLang="zh-CN" sz="2000" dirty="0"/>
            </a:br>
            <a:r>
              <a:rPr lang="en-US" altLang="zh-CN" sz="2000" b="0" i="0" dirty="0">
                <a:solidFill>
                  <a:srgbClr val="333333"/>
                </a:solidFill>
                <a:effectLst/>
                <a:latin typeface="Merriweather Sans" panose="020B0604020202020204" pitchFamily="2" charset="0"/>
              </a:rPr>
              <a:t>KDD '21: The 27th ACM SIGKDD Conference on Knowledge Discovery and Data Mining</a:t>
            </a:r>
            <a:endParaRPr lang="en-US" altLang="zh-CN" sz="2000" b="0" i="0" dirty="0">
              <a:solidFill>
                <a:srgbClr val="000000"/>
              </a:solidFill>
              <a:effectLst/>
              <a:latin typeface="Lucida Grande"/>
            </a:endParaRPr>
          </a:p>
        </p:txBody>
      </p:sp>
      <p:sp>
        <p:nvSpPr>
          <p:cNvPr id="6" name="矩形 5"/>
          <p:cNvSpPr/>
          <p:nvPr/>
        </p:nvSpPr>
        <p:spPr>
          <a:xfrm>
            <a:off x="212651" y="4982458"/>
            <a:ext cx="11624930" cy="1233671"/>
          </a:xfrm>
          <a:prstGeom prst="rect">
            <a:avLst/>
          </a:prstGeom>
        </p:spPr>
        <p:txBody>
          <a:bodyPr wrap="square">
            <a:spAutoFit/>
          </a:bodyPr>
          <a:lstStyle/>
          <a:p>
            <a:pPr algn="ctr">
              <a:lnSpc>
                <a:spcPct val="150000"/>
              </a:lnSpc>
            </a:pPr>
            <a:r>
              <a:rPr lang="zh-CN" altLang="en-US" sz="2400" dirty="0">
                <a:latin typeface="思源黑体 CN Normal" panose="020B0400000000000000" pitchFamily="34" charset="-122"/>
                <a:ea typeface="思源黑体 CN Normal" panose="020B0400000000000000" pitchFamily="34" charset="-122"/>
              </a:rPr>
              <a:t>作者：</a:t>
            </a:r>
            <a:r>
              <a:rPr lang="en-US" altLang="zh-CN" sz="2800" dirty="0"/>
              <a:t>Xiao Wang</a:t>
            </a:r>
            <a:r>
              <a:rPr lang="en-US" altLang="zh-CN" sz="2800" dirty="0">
                <a:latin typeface="思源黑体 CN Normal" panose="020B0400000000000000" pitchFamily="34" charset="-122"/>
                <a:ea typeface="思源黑体 CN Normal" panose="020B0400000000000000" pitchFamily="34" charset="-122"/>
              </a:rPr>
              <a:t>, </a:t>
            </a:r>
            <a:r>
              <a:rPr lang="en-US" altLang="zh-CN" sz="2800" dirty="0" err="1"/>
              <a:t>Nian</a:t>
            </a:r>
            <a:r>
              <a:rPr lang="en-US" altLang="zh-CN" sz="2800" dirty="0"/>
              <a:t> </a:t>
            </a:r>
            <a:r>
              <a:rPr lang="en-US" altLang="zh-CN" sz="2800" dirty="0" err="1"/>
              <a:t>Liu,Hui</a:t>
            </a:r>
            <a:r>
              <a:rPr lang="en-US" altLang="zh-CN" sz="2800" dirty="0"/>
              <a:t> </a:t>
            </a:r>
            <a:r>
              <a:rPr lang="en-US" altLang="zh-CN" sz="2800" dirty="0" err="1"/>
              <a:t>Han,Chuan</a:t>
            </a:r>
            <a:r>
              <a:rPr lang="en-US" altLang="zh-CN" sz="2800" dirty="0"/>
              <a:t> Shi</a:t>
            </a:r>
            <a:endParaRPr lang="en-US" altLang="zh-CN" sz="2800" dirty="0">
              <a:latin typeface="思源黑体 CN Normal" panose="020B0400000000000000" pitchFamily="34" charset="-122"/>
              <a:ea typeface="思源黑体 CN Normal" panose="020B0400000000000000" pitchFamily="34" charset="-122"/>
            </a:endParaRPr>
          </a:p>
          <a:p>
            <a:pPr algn="ctr">
              <a:lnSpc>
                <a:spcPct val="150000"/>
              </a:lnSpc>
            </a:pPr>
            <a:r>
              <a:rPr lang="en-US" altLang="zh-CN" sz="2400" dirty="0"/>
              <a:t>Beijing University of Posts and Telecommunications</a:t>
            </a:r>
            <a:endParaRPr lang="en-US" altLang="zh-CN" sz="2400" dirty="0">
              <a:latin typeface="思源黑体 CN Normal" panose="020B0400000000000000" pitchFamily="34" charset="-122"/>
              <a:ea typeface="思源黑体 CN Normal" panose="020B0400000000000000"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9575A30-CAEE-BBBD-9FB7-59A68D8DE1B3}"/>
              </a:ext>
            </a:extLst>
          </p:cNvPr>
          <p:cNvSpPr>
            <a:spLocks noGrp="1"/>
          </p:cNvSpPr>
          <p:nvPr>
            <p:ph type="body" sz="quarter" idx="10"/>
          </p:nvPr>
        </p:nvSpPr>
        <p:spPr/>
        <p:txBody>
          <a:bodyPr/>
          <a:lstStyle/>
          <a:p>
            <a:r>
              <a:rPr lang="en-US" altLang="zh-CN" dirty="0"/>
              <a:t>Methodology</a:t>
            </a:r>
            <a:endParaRPr lang="zh-CN" altLang="en-US" dirty="0"/>
          </a:p>
        </p:txBody>
      </p:sp>
      <p:sp>
        <p:nvSpPr>
          <p:cNvPr id="3" name="文本占位符 2">
            <a:extLst>
              <a:ext uri="{FF2B5EF4-FFF2-40B4-BE49-F238E27FC236}">
                <a16:creationId xmlns:a16="http://schemas.microsoft.com/office/drawing/2014/main" id="{139BB055-0DBA-A74F-8F37-66C6BF4F1959}"/>
              </a:ext>
            </a:extLst>
          </p:cNvPr>
          <p:cNvSpPr>
            <a:spLocks noGrp="1"/>
          </p:cNvSpPr>
          <p:nvPr>
            <p:ph type="body" sz="quarter" idx="11"/>
          </p:nvPr>
        </p:nvSpPr>
        <p:spPr/>
        <p:txBody>
          <a:bodyPr/>
          <a:lstStyle/>
          <a:p>
            <a:pPr marL="0" indent="0">
              <a:buNone/>
            </a:pPr>
            <a:r>
              <a:rPr lang="zh-CN" altLang="en-US" sz="2000" dirty="0"/>
              <a:t>元路径视角节点编码：元路径包含了有关于目标节点的高阶连通信息</a:t>
            </a:r>
            <a:endParaRPr lang="en-US" altLang="zh-CN" sz="2000" dirty="0"/>
          </a:p>
          <a:p>
            <a:pPr marL="0" indent="0">
              <a:buNone/>
            </a:pPr>
            <a:endParaRPr lang="en-US" altLang="zh-CN" sz="2000" dirty="0"/>
          </a:p>
          <a:p>
            <a:pPr marL="0" indent="0">
              <a:buNone/>
            </a:pPr>
            <a:r>
              <a:rPr lang="zh-CN" altLang="en-US" sz="2000" dirty="0"/>
              <a:t>节点</a:t>
            </a:r>
            <a:r>
              <a:rPr lang="en-US" altLang="zh-CN" sz="2000" dirty="0" err="1"/>
              <a:t>i</a:t>
            </a:r>
            <a:r>
              <a:rPr lang="zh-CN" altLang="en-US" sz="2000" dirty="0"/>
              <a:t>为起点的元路径可以表示为：</a:t>
            </a:r>
            <a:endParaRPr lang="en-US" altLang="zh-CN" sz="2000" dirty="0"/>
          </a:p>
          <a:p>
            <a:pPr marL="0" indent="0">
              <a:buNone/>
            </a:pPr>
            <a:r>
              <a:rPr lang="en-US" altLang="zh-CN" sz="2000" dirty="0"/>
              <a:t>{P1</a:t>
            </a:r>
            <a:r>
              <a:rPr lang="zh-CN" altLang="en-US" sz="2000" dirty="0"/>
              <a:t>，</a:t>
            </a:r>
            <a:r>
              <a:rPr lang="en-US" altLang="zh-CN" sz="2000" dirty="0"/>
              <a:t>P2</a:t>
            </a:r>
            <a:r>
              <a:rPr lang="zh-CN" altLang="en-US" sz="2000" dirty="0"/>
              <a:t>，</a:t>
            </a:r>
            <a:r>
              <a:rPr lang="en-US" altLang="zh-CN" sz="2000" dirty="0"/>
              <a:t>…</a:t>
            </a:r>
            <a:r>
              <a:rPr lang="zh-CN" altLang="en-US" sz="2000" dirty="0"/>
              <a:t>，</a:t>
            </a:r>
            <a:r>
              <a:rPr lang="en-US" altLang="zh-CN" sz="2000" dirty="0"/>
              <a:t>P</a:t>
            </a:r>
            <a:r>
              <a:rPr lang="zh-CN" altLang="en-US" sz="2000" dirty="0"/>
              <a:t>𝑀 </a:t>
            </a:r>
            <a:r>
              <a:rPr lang="en-US" altLang="zh-CN" sz="2000" dirty="0"/>
              <a:t>}</a:t>
            </a:r>
            <a:r>
              <a:rPr lang="zh-CN" altLang="en-US" sz="2000" dirty="0"/>
              <a:t>，通过不同的元路径</a:t>
            </a:r>
            <a:endParaRPr lang="en-US" altLang="zh-CN" sz="2000" dirty="0"/>
          </a:p>
          <a:p>
            <a:pPr marL="0" indent="0">
              <a:buNone/>
            </a:pPr>
            <a:r>
              <a:rPr lang="zh-CN" altLang="en-US" sz="2000" dirty="0"/>
              <a:t>可以找到节点</a:t>
            </a:r>
            <a:r>
              <a:rPr lang="en-US" altLang="zh-CN" sz="2000" dirty="0" err="1"/>
              <a:t>i</a:t>
            </a:r>
            <a:r>
              <a:rPr lang="zh-CN" altLang="en-US" sz="2000" dirty="0"/>
              <a:t>基于元路径的邻居节点</a:t>
            </a:r>
            <a:endParaRPr lang="en-US" altLang="zh-CN" sz="2000" dirty="0"/>
          </a:p>
          <a:p>
            <a:pPr marL="0" indent="0">
              <a:buNone/>
            </a:pPr>
            <a:r>
              <a:rPr lang="zh-CN" altLang="en-US" sz="2000" dirty="0"/>
              <a:t>在二分图中可以理解为二跳邻居</a:t>
            </a: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r>
              <a:rPr lang="zh-CN" altLang="en-US" sz="2000" dirty="0"/>
              <a:t>针对不同的元路径，可以得到目标节点</a:t>
            </a:r>
            <a:r>
              <a:rPr lang="en-US" altLang="zh-CN" sz="2000" dirty="0" err="1"/>
              <a:t>i</a:t>
            </a:r>
            <a:r>
              <a:rPr lang="zh-CN" altLang="en-US" sz="2000" dirty="0"/>
              <a:t>的不同特征表示</a:t>
            </a:r>
            <a:endParaRPr lang="en-US" altLang="zh-CN" sz="2000" dirty="0"/>
          </a:p>
        </p:txBody>
      </p:sp>
      <p:pic>
        <p:nvPicPr>
          <p:cNvPr id="5" name="图片 4">
            <a:extLst>
              <a:ext uri="{FF2B5EF4-FFF2-40B4-BE49-F238E27FC236}">
                <a16:creationId xmlns:a16="http://schemas.microsoft.com/office/drawing/2014/main" id="{DA969982-187F-9CAB-EDD0-2F493D2EA632}"/>
              </a:ext>
            </a:extLst>
          </p:cNvPr>
          <p:cNvPicPr>
            <a:picLocks noChangeAspect="1"/>
          </p:cNvPicPr>
          <p:nvPr/>
        </p:nvPicPr>
        <p:blipFill>
          <a:blip r:embed="rId3"/>
          <a:stretch>
            <a:fillRect/>
          </a:stretch>
        </p:blipFill>
        <p:spPr>
          <a:xfrm>
            <a:off x="5665787" y="1797579"/>
            <a:ext cx="5991225" cy="2466975"/>
          </a:xfrm>
          <a:prstGeom prst="rect">
            <a:avLst/>
          </a:prstGeom>
        </p:spPr>
      </p:pic>
      <p:pic>
        <p:nvPicPr>
          <p:cNvPr id="7" name="图片 6">
            <a:extLst>
              <a:ext uri="{FF2B5EF4-FFF2-40B4-BE49-F238E27FC236}">
                <a16:creationId xmlns:a16="http://schemas.microsoft.com/office/drawing/2014/main" id="{6DB9255E-4862-7332-4698-F33A313B59C0}"/>
              </a:ext>
            </a:extLst>
          </p:cNvPr>
          <p:cNvPicPr>
            <a:picLocks noChangeAspect="1"/>
          </p:cNvPicPr>
          <p:nvPr/>
        </p:nvPicPr>
        <p:blipFill>
          <a:blip r:embed="rId4"/>
          <a:stretch>
            <a:fillRect/>
          </a:stretch>
        </p:blipFill>
        <p:spPr>
          <a:xfrm>
            <a:off x="725488" y="3577166"/>
            <a:ext cx="5057775" cy="981075"/>
          </a:xfrm>
          <a:prstGeom prst="rect">
            <a:avLst/>
          </a:prstGeom>
        </p:spPr>
      </p:pic>
      <p:pic>
        <p:nvPicPr>
          <p:cNvPr id="10" name="图片 9">
            <a:extLst>
              <a:ext uri="{FF2B5EF4-FFF2-40B4-BE49-F238E27FC236}">
                <a16:creationId xmlns:a16="http://schemas.microsoft.com/office/drawing/2014/main" id="{33823F9D-0C06-AFB2-865D-0CEC227F0101}"/>
              </a:ext>
            </a:extLst>
          </p:cNvPr>
          <p:cNvPicPr>
            <a:picLocks noChangeAspect="1"/>
          </p:cNvPicPr>
          <p:nvPr/>
        </p:nvPicPr>
        <p:blipFill>
          <a:blip r:embed="rId5"/>
          <a:stretch>
            <a:fillRect/>
          </a:stretch>
        </p:blipFill>
        <p:spPr>
          <a:xfrm>
            <a:off x="941917" y="5375275"/>
            <a:ext cx="1638300" cy="552450"/>
          </a:xfrm>
          <a:prstGeom prst="rect">
            <a:avLst/>
          </a:prstGeom>
        </p:spPr>
      </p:pic>
    </p:spTree>
    <p:extLst>
      <p:ext uri="{BB962C8B-B14F-4D97-AF65-F5344CB8AC3E}">
        <p14:creationId xmlns:p14="http://schemas.microsoft.com/office/powerpoint/2010/main" val="292721194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5721A9A-6243-801E-1748-CBD92E6A6BD5}"/>
              </a:ext>
            </a:extLst>
          </p:cNvPr>
          <p:cNvSpPr>
            <a:spLocks noGrp="1"/>
          </p:cNvSpPr>
          <p:nvPr>
            <p:ph type="body" sz="quarter" idx="10"/>
          </p:nvPr>
        </p:nvSpPr>
        <p:spPr>
          <a:xfrm>
            <a:off x="843534" y="475604"/>
            <a:ext cx="9058922" cy="519479"/>
          </a:xfrm>
        </p:spPr>
        <p:txBody>
          <a:bodyPr/>
          <a:lstStyle/>
          <a:p>
            <a:r>
              <a:rPr lang="zh-CN" altLang="en-US" dirty="0"/>
              <a:t>模型结构</a:t>
            </a:r>
          </a:p>
        </p:txBody>
      </p:sp>
      <p:sp>
        <p:nvSpPr>
          <p:cNvPr id="3" name="文本占位符 2">
            <a:extLst>
              <a:ext uri="{FF2B5EF4-FFF2-40B4-BE49-F238E27FC236}">
                <a16:creationId xmlns:a16="http://schemas.microsoft.com/office/drawing/2014/main" id="{5372F303-E498-DF4E-FAA3-4C1543CDC383}"/>
              </a:ext>
            </a:extLst>
          </p:cNvPr>
          <p:cNvSpPr>
            <a:spLocks noGrp="1"/>
          </p:cNvSpPr>
          <p:nvPr>
            <p:ph type="body" sz="quarter" idx="11"/>
          </p:nvPr>
        </p:nvSpPr>
        <p:spPr/>
        <p:txBody>
          <a:bodyPr/>
          <a:lstStyle/>
          <a:p>
            <a:pPr marL="0" indent="0">
              <a:buNone/>
            </a:pPr>
            <a:endParaRPr lang="en-US" altLang="zh-CN" sz="2400" dirty="0"/>
          </a:p>
          <a:p>
            <a:pPr marL="0" indent="0">
              <a:buNone/>
            </a:pPr>
            <a:endParaRPr lang="en-US" altLang="zh-CN" sz="2400" dirty="0"/>
          </a:p>
          <a:p>
            <a:pPr marL="0" indent="0">
              <a:buNone/>
            </a:pPr>
            <a:endParaRPr lang="en-US" altLang="zh-CN" sz="2400" dirty="0"/>
          </a:p>
          <a:p>
            <a:pPr marL="0" indent="0">
              <a:buNone/>
            </a:pPr>
            <a:endParaRPr lang="zh-CN" altLang="en-US" sz="2400" dirty="0"/>
          </a:p>
        </p:txBody>
      </p:sp>
      <p:sp>
        <p:nvSpPr>
          <p:cNvPr id="4" name="文本框 3">
            <a:extLst>
              <a:ext uri="{FF2B5EF4-FFF2-40B4-BE49-F238E27FC236}">
                <a16:creationId xmlns:a16="http://schemas.microsoft.com/office/drawing/2014/main" id="{C16A73AE-A060-21AB-F00E-A8A3725F3C89}"/>
              </a:ext>
            </a:extLst>
          </p:cNvPr>
          <p:cNvSpPr txBox="1"/>
          <p:nvPr/>
        </p:nvSpPr>
        <p:spPr>
          <a:xfrm>
            <a:off x="414867" y="1447800"/>
            <a:ext cx="10342562" cy="2585323"/>
          </a:xfrm>
          <a:prstGeom prst="rect">
            <a:avLst/>
          </a:prstGeom>
          <a:noFill/>
        </p:spPr>
        <p:txBody>
          <a:bodyPr wrap="square" rtlCol="0">
            <a:spAutoFit/>
          </a:bodyPr>
          <a:lstStyle/>
          <a:p>
            <a:r>
              <a:rPr lang="zh-CN" altLang="en-US" dirty="0"/>
              <a:t>基于元路径的节点编码：</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其中：</a:t>
            </a:r>
            <a:endParaRPr lang="en-US" altLang="zh-CN" dirty="0"/>
          </a:p>
          <a:p>
            <a:endParaRPr lang="en-US" altLang="zh-CN" dirty="0"/>
          </a:p>
          <a:p>
            <a:endParaRPr lang="zh-CN" altLang="en-US" dirty="0"/>
          </a:p>
        </p:txBody>
      </p:sp>
      <p:pic>
        <p:nvPicPr>
          <p:cNvPr id="6" name="图片 5">
            <a:extLst>
              <a:ext uri="{FF2B5EF4-FFF2-40B4-BE49-F238E27FC236}">
                <a16:creationId xmlns:a16="http://schemas.microsoft.com/office/drawing/2014/main" id="{B24DF106-CAB9-CD20-DEDA-7F2955A8B265}"/>
              </a:ext>
            </a:extLst>
          </p:cNvPr>
          <p:cNvPicPr>
            <a:picLocks noChangeAspect="1"/>
          </p:cNvPicPr>
          <p:nvPr/>
        </p:nvPicPr>
        <p:blipFill>
          <a:blip r:embed="rId3"/>
          <a:stretch>
            <a:fillRect/>
          </a:stretch>
        </p:blipFill>
        <p:spPr>
          <a:xfrm>
            <a:off x="3297238" y="1817627"/>
            <a:ext cx="2762250" cy="1152525"/>
          </a:xfrm>
          <a:prstGeom prst="rect">
            <a:avLst/>
          </a:prstGeom>
        </p:spPr>
      </p:pic>
      <p:pic>
        <p:nvPicPr>
          <p:cNvPr id="8" name="图片 7">
            <a:extLst>
              <a:ext uri="{FF2B5EF4-FFF2-40B4-BE49-F238E27FC236}">
                <a16:creationId xmlns:a16="http://schemas.microsoft.com/office/drawing/2014/main" id="{3CED3996-D950-9EC2-07BA-7C061C18C012}"/>
              </a:ext>
            </a:extLst>
          </p:cNvPr>
          <p:cNvPicPr>
            <a:picLocks noChangeAspect="1"/>
          </p:cNvPicPr>
          <p:nvPr/>
        </p:nvPicPr>
        <p:blipFill>
          <a:blip r:embed="rId4"/>
          <a:stretch>
            <a:fillRect/>
          </a:stretch>
        </p:blipFill>
        <p:spPr>
          <a:xfrm>
            <a:off x="2766219" y="3723840"/>
            <a:ext cx="5038725" cy="762000"/>
          </a:xfrm>
          <a:prstGeom prst="rect">
            <a:avLst/>
          </a:prstGeom>
        </p:spPr>
      </p:pic>
      <p:pic>
        <p:nvPicPr>
          <p:cNvPr id="10" name="图片 9">
            <a:extLst>
              <a:ext uri="{FF2B5EF4-FFF2-40B4-BE49-F238E27FC236}">
                <a16:creationId xmlns:a16="http://schemas.microsoft.com/office/drawing/2014/main" id="{2E81FA72-BB70-79F2-9142-881AC75A1303}"/>
              </a:ext>
            </a:extLst>
          </p:cNvPr>
          <p:cNvPicPr>
            <a:picLocks noChangeAspect="1"/>
          </p:cNvPicPr>
          <p:nvPr/>
        </p:nvPicPr>
        <p:blipFill>
          <a:blip r:embed="rId5"/>
          <a:stretch>
            <a:fillRect/>
          </a:stretch>
        </p:blipFill>
        <p:spPr>
          <a:xfrm>
            <a:off x="3442229" y="4850341"/>
            <a:ext cx="2886075" cy="1085850"/>
          </a:xfrm>
          <a:prstGeom prst="rect">
            <a:avLst/>
          </a:prstGeom>
        </p:spPr>
      </p:pic>
    </p:spTree>
    <p:extLst>
      <p:ext uri="{BB962C8B-B14F-4D97-AF65-F5344CB8AC3E}">
        <p14:creationId xmlns:p14="http://schemas.microsoft.com/office/powerpoint/2010/main" val="392779824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C0F1907-D22E-14E9-C4F4-5703807DAC94}"/>
              </a:ext>
            </a:extLst>
          </p:cNvPr>
          <p:cNvSpPr>
            <a:spLocks noGrp="1"/>
          </p:cNvSpPr>
          <p:nvPr>
            <p:ph type="body" sz="quarter" idx="10"/>
          </p:nvPr>
        </p:nvSpPr>
        <p:spPr/>
        <p:txBody>
          <a:bodyPr/>
          <a:lstStyle/>
          <a:p>
            <a:r>
              <a:rPr lang="zh-CN" altLang="en-US" dirty="0"/>
              <a:t>视图掩码机制</a:t>
            </a:r>
          </a:p>
        </p:txBody>
      </p:sp>
      <p:pic>
        <p:nvPicPr>
          <p:cNvPr id="4" name="图片 3">
            <a:extLst>
              <a:ext uri="{FF2B5EF4-FFF2-40B4-BE49-F238E27FC236}">
                <a16:creationId xmlns:a16="http://schemas.microsoft.com/office/drawing/2014/main" id="{52C52CB7-813C-40D9-AE0B-39A55BB7A9CC}"/>
              </a:ext>
            </a:extLst>
          </p:cNvPr>
          <p:cNvPicPr>
            <a:picLocks noChangeAspect="1"/>
          </p:cNvPicPr>
          <p:nvPr/>
        </p:nvPicPr>
        <p:blipFill>
          <a:blip r:embed="rId3"/>
          <a:stretch>
            <a:fillRect/>
          </a:stretch>
        </p:blipFill>
        <p:spPr>
          <a:xfrm>
            <a:off x="6365346" y="995083"/>
            <a:ext cx="5284788" cy="2907695"/>
          </a:xfrm>
          <a:prstGeom prst="rect">
            <a:avLst/>
          </a:prstGeom>
        </p:spPr>
      </p:pic>
      <p:sp>
        <p:nvSpPr>
          <p:cNvPr id="5" name="文本框 4">
            <a:extLst>
              <a:ext uri="{FF2B5EF4-FFF2-40B4-BE49-F238E27FC236}">
                <a16:creationId xmlns:a16="http://schemas.microsoft.com/office/drawing/2014/main" id="{6DCBB0BF-17A7-D48B-C847-79360A54EDCE}"/>
              </a:ext>
            </a:extLst>
          </p:cNvPr>
          <p:cNvSpPr txBox="1"/>
          <p:nvPr/>
        </p:nvSpPr>
        <p:spPr>
          <a:xfrm>
            <a:off x="338667" y="1430867"/>
            <a:ext cx="5720821" cy="3970318"/>
          </a:xfrm>
          <a:prstGeom prst="rect">
            <a:avLst/>
          </a:prstGeom>
          <a:noFill/>
        </p:spPr>
        <p:txBody>
          <a:bodyPr wrap="square" rtlCol="0">
            <a:spAutoFit/>
          </a:bodyPr>
          <a:lstStyle/>
          <a:p>
            <a:r>
              <a:rPr lang="zh-CN" altLang="en-US" dirty="0"/>
              <a:t>本文提出的视图掩码机制具体而言就是在使用不用视图的节点编码时，分别隐藏不同的部分</a:t>
            </a:r>
            <a:r>
              <a:rPr lang="en-US" altLang="zh-CN" dirty="0"/>
              <a:t>:</a:t>
            </a:r>
          </a:p>
          <a:p>
            <a:endParaRPr lang="en-US" altLang="zh-CN" dirty="0"/>
          </a:p>
          <a:p>
            <a:endParaRPr lang="en-US" altLang="zh-CN" dirty="0"/>
          </a:p>
          <a:p>
            <a:r>
              <a:rPr lang="zh-CN" altLang="en-US" dirty="0"/>
              <a:t>网络视角：</a:t>
            </a:r>
            <a:endParaRPr lang="en-US" altLang="zh-CN" dirty="0"/>
          </a:p>
          <a:p>
            <a:r>
              <a:rPr lang="zh-CN" altLang="en-US" dirty="0"/>
              <a:t>目标节点</a:t>
            </a:r>
            <a:r>
              <a:rPr lang="en-US" altLang="zh-CN" dirty="0"/>
              <a:t>P1</a:t>
            </a:r>
            <a:r>
              <a:rPr lang="zh-CN" altLang="en-US" dirty="0"/>
              <a:t>只聚合了邻居节点的信息，而屏蔽了自身的信息</a:t>
            </a:r>
            <a:endParaRPr lang="en-US" altLang="zh-CN" dirty="0"/>
          </a:p>
          <a:p>
            <a:endParaRPr lang="en-US" altLang="zh-CN" dirty="0"/>
          </a:p>
          <a:p>
            <a:r>
              <a:rPr lang="zh-CN" altLang="en-US" dirty="0"/>
              <a:t>元路径视角：</a:t>
            </a:r>
            <a:endParaRPr lang="en-US" altLang="zh-CN" dirty="0"/>
          </a:p>
          <a:p>
            <a:r>
              <a:rPr lang="zh-CN" altLang="en-US" dirty="0"/>
              <a:t>目标节点</a:t>
            </a:r>
            <a:r>
              <a:rPr lang="en-US" altLang="zh-CN" dirty="0"/>
              <a:t>P1</a:t>
            </a:r>
            <a:r>
              <a:rPr lang="zh-CN" altLang="en-US" dirty="0"/>
              <a:t>聚合了基于元路径的邻居节点信息，同时保留自身信息， 但是屏蔽了中间节点信息</a:t>
            </a:r>
            <a:endParaRPr lang="en-US" altLang="zh-CN" dirty="0"/>
          </a:p>
          <a:p>
            <a:endParaRPr lang="en-US" altLang="zh-CN" dirty="0"/>
          </a:p>
          <a:p>
            <a:r>
              <a:rPr lang="zh-CN" altLang="en-US" dirty="0"/>
              <a:t>目的：两种编码形式聚合了来自不用源节点的信息，不仅信息相关，而且互为补充，可以用来相互监督。</a:t>
            </a:r>
          </a:p>
        </p:txBody>
      </p:sp>
    </p:spTree>
    <p:extLst>
      <p:ext uri="{BB962C8B-B14F-4D97-AF65-F5344CB8AC3E}">
        <p14:creationId xmlns:p14="http://schemas.microsoft.com/office/powerpoint/2010/main" val="58272258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D927F59-2469-2596-69A7-1096F71A5EAF}"/>
              </a:ext>
            </a:extLst>
          </p:cNvPr>
          <p:cNvSpPr>
            <a:spLocks noGrp="1"/>
          </p:cNvSpPr>
          <p:nvPr>
            <p:ph type="body" sz="quarter" idx="10"/>
          </p:nvPr>
        </p:nvSpPr>
        <p:spPr>
          <a:xfrm>
            <a:off x="843534" y="458671"/>
            <a:ext cx="8418512" cy="519479"/>
          </a:xfrm>
        </p:spPr>
        <p:txBody>
          <a:bodyPr/>
          <a:lstStyle/>
          <a:p>
            <a:r>
              <a:rPr lang="zh-CN" altLang="en-US" dirty="0"/>
              <a:t>协同优化</a:t>
            </a:r>
          </a:p>
        </p:txBody>
      </p:sp>
      <p:pic>
        <p:nvPicPr>
          <p:cNvPr id="5" name="图片 4">
            <a:extLst>
              <a:ext uri="{FF2B5EF4-FFF2-40B4-BE49-F238E27FC236}">
                <a16:creationId xmlns:a16="http://schemas.microsoft.com/office/drawing/2014/main" id="{B5A61CBB-EDE1-2EAC-E7A2-649B68DB8621}"/>
              </a:ext>
            </a:extLst>
          </p:cNvPr>
          <p:cNvPicPr>
            <a:picLocks noChangeAspect="1"/>
          </p:cNvPicPr>
          <p:nvPr/>
        </p:nvPicPr>
        <p:blipFill>
          <a:blip r:embed="rId3"/>
          <a:stretch>
            <a:fillRect/>
          </a:stretch>
        </p:blipFill>
        <p:spPr>
          <a:xfrm>
            <a:off x="1784350" y="1562166"/>
            <a:ext cx="5067300" cy="1123950"/>
          </a:xfrm>
          <a:prstGeom prst="rect">
            <a:avLst/>
          </a:prstGeom>
        </p:spPr>
      </p:pic>
      <p:pic>
        <p:nvPicPr>
          <p:cNvPr id="8" name="图片 7">
            <a:extLst>
              <a:ext uri="{FF2B5EF4-FFF2-40B4-BE49-F238E27FC236}">
                <a16:creationId xmlns:a16="http://schemas.microsoft.com/office/drawing/2014/main" id="{EFB63FF8-D059-D7FA-0899-29CD2C149C6D}"/>
              </a:ext>
            </a:extLst>
          </p:cNvPr>
          <p:cNvPicPr>
            <a:picLocks noChangeAspect="1"/>
          </p:cNvPicPr>
          <p:nvPr/>
        </p:nvPicPr>
        <p:blipFill>
          <a:blip r:embed="rId4"/>
          <a:stretch>
            <a:fillRect/>
          </a:stretch>
        </p:blipFill>
        <p:spPr>
          <a:xfrm>
            <a:off x="1032976" y="4294392"/>
            <a:ext cx="5423483" cy="924634"/>
          </a:xfrm>
          <a:prstGeom prst="rect">
            <a:avLst/>
          </a:prstGeom>
        </p:spPr>
      </p:pic>
      <p:pic>
        <p:nvPicPr>
          <p:cNvPr id="10" name="图片 9">
            <a:extLst>
              <a:ext uri="{FF2B5EF4-FFF2-40B4-BE49-F238E27FC236}">
                <a16:creationId xmlns:a16="http://schemas.microsoft.com/office/drawing/2014/main" id="{704365CC-2E3E-090E-74E8-2A77967590F5}"/>
              </a:ext>
            </a:extLst>
          </p:cNvPr>
          <p:cNvPicPr>
            <a:picLocks noChangeAspect="1"/>
          </p:cNvPicPr>
          <p:nvPr/>
        </p:nvPicPr>
        <p:blipFill>
          <a:blip r:embed="rId5"/>
          <a:stretch>
            <a:fillRect/>
          </a:stretch>
        </p:blipFill>
        <p:spPr>
          <a:xfrm>
            <a:off x="1690159" y="5308325"/>
            <a:ext cx="3855508" cy="861337"/>
          </a:xfrm>
          <a:prstGeom prst="rect">
            <a:avLst/>
          </a:prstGeom>
        </p:spPr>
      </p:pic>
      <p:sp>
        <p:nvSpPr>
          <p:cNvPr id="11" name="文本框 10">
            <a:extLst>
              <a:ext uri="{FF2B5EF4-FFF2-40B4-BE49-F238E27FC236}">
                <a16:creationId xmlns:a16="http://schemas.microsoft.com/office/drawing/2014/main" id="{F0E24BD2-7A83-AED3-53E5-D450110464BE}"/>
              </a:ext>
            </a:extLst>
          </p:cNvPr>
          <p:cNvSpPr txBox="1"/>
          <p:nvPr/>
        </p:nvSpPr>
        <p:spPr>
          <a:xfrm>
            <a:off x="921851" y="1205110"/>
            <a:ext cx="9485799" cy="2862322"/>
          </a:xfrm>
          <a:prstGeom prst="rect">
            <a:avLst/>
          </a:prstGeom>
          <a:noFill/>
        </p:spPr>
        <p:txBody>
          <a:bodyPr wrap="square" rtlCol="0">
            <a:spAutoFit/>
          </a:bodyPr>
          <a:lstStyle/>
          <a:p>
            <a:r>
              <a:rPr lang="zh-CN" altLang="en-US" dirty="0"/>
              <a:t>（</a:t>
            </a:r>
            <a:r>
              <a:rPr lang="en-US" altLang="zh-CN" dirty="0"/>
              <a:t>1</a:t>
            </a:r>
            <a:r>
              <a:rPr lang="zh-CN" altLang="en-US" dirty="0"/>
              <a:t>）不同视角编码结果的映射函数：</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a:t>
            </a:r>
            <a:r>
              <a:rPr lang="en-US" altLang="zh-CN" dirty="0"/>
              <a:t>2</a:t>
            </a:r>
            <a:r>
              <a:rPr lang="zh-CN" altLang="en-US" dirty="0"/>
              <a:t>）正样本构建：两个节点可以通过多条元路径连接</a:t>
            </a:r>
            <a:endParaRPr lang="en-US" altLang="zh-CN" dirty="0"/>
          </a:p>
          <a:p>
            <a:r>
              <a:rPr lang="zh-CN" altLang="en-US" dirty="0"/>
              <a:t>（</a:t>
            </a:r>
            <a:r>
              <a:rPr lang="en-US" altLang="zh-CN" dirty="0"/>
              <a:t>3</a:t>
            </a:r>
            <a:r>
              <a:rPr lang="zh-CN" altLang="en-US" dirty="0"/>
              <a:t>）构建对比损失：</a:t>
            </a:r>
            <a:endParaRPr lang="en-US" altLang="zh-CN" dirty="0"/>
          </a:p>
          <a:p>
            <a:endParaRPr lang="en-US" altLang="zh-CN" dirty="0"/>
          </a:p>
          <a:p>
            <a:endParaRPr lang="zh-CN" altLang="en-US" dirty="0"/>
          </a:p>
        </p:txBody>
      </p:sp>
      <p:pic>
        <p:nvPicPr>
          <p:cNvPr id="13" name="图片 12">
            <a:extLst>
              <a:ext uri="{FF2B5EF4-FFF2-40B4-BE49-F238E27FC236}">
                <a16:creationId xmlns:a16="http://schemas.microsoft.com/office/drawing/2014/main" id="{CAEF9D37-DED2-9EA3-F544-E18EA4165A50}"/>
              </a:ext>
            </a:extLst>
          </p:cNvPr>
          <p:cNvPicPr>
            <a:picLocks noChangeAspect="1"/>
          </p:cNvPicPr>
          <p:nvPr/>
        </p:nvPicPr>
        <p:blipFill>
          <a:blip r:embed="rId6"/>
          <a:stretch>
            <a:fillRect/>
          </a:stretch>
        </p:blipFill>
        <p:spPr>
          <a:xfrm>
            <a:off x="7820025" y="885825"/>
            <a:ext cx="4019550" cy="5086350"/>
          </a:xfrm>
          <a:prstGeom prst="rect">
            <a:avLst/>
          </a:prstGeom>
        </p:spPr>
      </p:pic>
      <p:pic>
        <p:nvPicPr>
          <p:cNvPr id="15" name="图片 14">
            <a:extLst>
              <a:ext uri="{FF2B5EF4-FFF2-40B4-BE49-F238E27FC236}">
                <a16:creationId xmlns:a16="http://schemas.microsoft.com/office/drawing/2014/main" id="{BC0C1781-BF37-7F58-48D6-AEA55B42F1FD}"/>
              </a:ext>
            </a:extLst>
          </p:cNvPr>
          <p:cNvPicPr>
            <a:picLocks noChangeAspect="1"/>
          </p:cNvPicPr>
          <p:nvPr/>
        </p:nvPicPr>
        <p:blipFill>
          <a:blip r:embed="rId7"/>
          <a:stretch>
            <a:fillRect/>
          </a:stretch>
        </p:blipFill>
        <p:spPr>
          <a:xfrm>
            <a:off x="2375959" y="3446463"/>
            <a:ext cx="2495550" cy="828675"/>
          </a:xfrm>
          <a:prstGeom prst="rect">
            <a:avLst/>
          </a:prstGeom>
        </p:spPr>
      </p:pic>
    </p:spTree>
    <p:extLst>
      <p:ext uri="{BB962C8B-B14F-4D97-AF65-F5344CB8AC3E}">
        <p14:creationId xmlns:p14="http://schemas.microsoft.com/office/powerpoint/2010/main" val="366283951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D927F59-2469-2596-69A7-1096F71A5EAF}"/>
              </a:ext>
            </a:extLst>
          </p:cNvPr>
          <p:cNvSpPr>
            <a:spLocks noGrp="1"/>
          </p:cNvSpPr>
          <p:nvPr>
            <p:ph type="body" sz="quarter" idx="10"/>
          </p:nvPr>
        </p:nvSpPr>
        <p:spPr>
          <a:xfrm>
            <a:off x="843534" y="458671"/>
            <a:ext cx="8418512" cy="519479"/>
          </a:xfrm>
        </p:spPr>
        <p:txBody>
          <a:bodyPr/>
          <a:lstStyle/>
          <a:p>
            <a:r>
              <a:rPr lang="zh-CN" altLang="en-US" dirty="0"/>
              <a:t>扩展模型</a:t>
            </a:r>
          </a:p>
        </p:txBody>
      </p:sp>
      <p:sp>
        <p:nvSpPr>
          <p:cNvPr id="3" name="文本框 2">
            <a:extLst>
              <a:ext uri="{FF2B5EF4-FFF2-40B4-BE49-F238E27FC236}">
                <a16:creationId xmlns:a16="http://schemas.microsoft.com/office/drawing/2014/main" id="{DDE1DE6E-7B9F-0B10-B1B0-5C061B576B2E}"/>
              </a:ext>
            </a:extLst>
          </p:cNvPr>
          <p:cNvSpPr txBox="1"/>
          <p:nvPr/>
        </p:nvSpPr>
        <p:spPr>
          <a:xfrm>
            <a:off x="685800" y="1219200"/>
            <a:ext cx="10625667" cy="4108817"/>
          </a:xfrm>
          <a:prstGeom prst="rect">
            <a:avLst/>
          </a:prstGeom>
          <a:noFill/>
        </p:spPr>
        <p:txBody>
          <a:bodyPr wrap="square" rtlCol="0">
            <a:spAutoFit/>
          </a:bodyPr>
          <a:lstStyle/>
          <a:p>
            <a:pPr>
              <a:lnSpc>
                <a:spcPct val="150000"/>
              </a:lnSpc>
            </a:pPr>
            <a:r>
              <a:rPr lang="en-US" altLang="zh-CN" b="0" i="0" dirty="0" err="1">
                <a:solidFill>
                  <a:srgbClr val="000000"/>
                </a:solidFill>
                <a:effectLst/>
                <a:latin typeface="微软雅黑" panose="020B0503020204020204" pitchFamily="34" charset="-122"/>
                <a:ea typeface="微软雅黑" panose="020B0503020204020204" pitchFamily="34" charset="-122"/>
              </a:rPr>
              <a:t>HeCo_GAN</a:t>
            </a:r>
            <a:r>
              <a:rPr lang="zh-CN" altLang="en-US" b="0" i="0" dirty="0">
                <a:solidFill>
                  <a:srgbClr val="000000"/>
                </a:solidFill>
                <a:effectLst/>
                <a:latin typeface="微软雅黑" panose="020B0503020204020204" pitchFamily="34" charset="-122"/>
                <a:ea typeface="微软雅黑" panose="020B0503020204020204" pitchFamily="34" charset="-122"/>
              </a:rPr>
              <a:t>：基于</a:t>
            </a:r>
            <a:r>
              <a:rPr lang="en-US" altLang="zh-CN" b="0" i="0" dirty="0">
                <a:solidFill>
                  <a:srgbClr val="000000"/>
                </a:solidFill>
                <a:effectLst/>
                <a:latin typeface="微软雅黑" panose="020B0503020204020204" pitchFamily="34" charset="-122"/>
                <a:ea typeface="微软雅黑" panose="020B0503020204020204" pitchFamily="34" charset="-122"/>
              </a:rPr>
              <a:t>GAN</a:t>
            </a:r>
            <a:r>
              <a:rPr lang="zh-CN" altLang="en-US" b="0" i="0" dirty="0">
                <a:solidFill>
                  <a:srgbClr val="000000"/>
                </a:solidFill>
                <a:effectLst/>
                <a:latin typeface="微软雅黑" panose="020B0503020204020204" pitchFamily="34" charset="-122"/>
                <a:ea typeface="微软雅黑" panose="020B0503020204020204" pitchFamily="34" charset="-122"/>
              </a:rPr>
              <a:t>模型，迫使生成器生成假样本欺骗分类器模型，包含</a:t>
            </a:r>
            <a:r>
              <a:rPr lang="en-US" altLang="zh-CN" b="0" i="0" dirty="0" err="1">
                <a:solidFill>
                  <a:srgbClr val="000000"/>
                </a:solidFill>
                <a:effectLst/>
                <a:latin typeface="微软雅黑" panose="020B0503020204020204" pitchFamily="34" charset="-122"/>
                <a:ea typeface="微软雅黑" panose="020B0503020204020204" pitchFamily="34" charset="-122"/>
              </a:rPr>
              <a:t>HeCo</a:t>
            </a:r>
            <a:r>
              <a:rPr lang="zh-CN" altLang="en-US" b="0" i="0" dirty="0">
                <a:solidFill>
                  <a:srgbClr val="000000"/>
                </a:solidFill>
                <a:effectLst/>
                <a:latin typeface="微软雅黑" panose="020B0503020204020204" pitchFamily="34" charset="-122"/>
                <a:ea typeface="微软雅黑" panose="020B0503020204020204" pitchFamily="34" charset="-122"/>
              </a:rPr>
              <a:t>，生成器模型</a:t>
            </a:r>
            <a:r>
              <a:rPr lang="en-US" altLang="zh-CN" b="0" i="0" dirty="0">
                <a:solidFill>
                  <a:srgbClr val="000000"/>
                </a:solidFill>
                <a:effectLst/>
                <a:latin typeface="微软雅黑" panose="020B0503020204020204" pitchFamily="34" charset="-122"/>
                <a:ea typeface="微软雅黑" panose="020B0503020204020204" pitchFamily="34" charset="-122"/>
              </a:rPr>
              <a:t>G</a:t>
            </a:r>
            <a:r>
              <a:rPr lang="zh-CN" altLang="en-US" b="0" i="0" dirty="0">
                <a:solidFill>
                  <a:srgbClr val="000000"/>
                </a:solidFill>
                <a:effectLst/>
                <a:latin typeface="微软雅黑" panose="020B0503020204020204" pitchFamily="34" charset="-122"/>
                <a:ea typeface="微软雅黑" panose="020B0503020204020204" pitchFamily="34" charset="-122"/>
              </a:rPr>
              <a:t>，分类器模型</a:t>
            </a:r>
            <a:r>
              <a:rPr lang="en-US" altLang="zh-CN" dirty="0">
                <a:solidFill>
                  <a:srgbClr val="000000"/>
                </a:solidFill>
                <a:latin typeface="微软雅黑" panose="020B0503020204020204" pitchFamily="34" charset="-122"/>
                <a:ea typeface="微软雅黑" panose="020B0503020204020204" pitchFamily="34" charset="-122"/>
              </a:rPr>
              <a:t>D</a:t>
            </a:r>
          </a:p>
          <a:p>
            <a:pPr algn="just">
              <a:lnSpc>
                <a:spcPct val="150000"/>
              </a:lnSpc>
            </a:pP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1</a:t>
            </a:r>
            <a:r>
              <a:rPr lang="zh-CN" altLang="en-US" b="0" i="0" dirty="0">
                <a:solidFill>
                  <a:srgbClr val="000000"/>
                </a:solidFill>
                <a:effectLst/>
                <a:latin typeface="微软雅黑" panose="020B0503020204020204" pitchFamily="34" charset="-122"/>
                <a:ea typeface="微软雅黑" panose="020B0503020204020204" pitchFamily="34" charset="-122"/>
              </a:rPr>
              <a:t>）使用两个视图嵌入来交替训练</a:t>
            </a:r>
            <a:r>
              <a:rPr lang="en-US" altLang="zh-CN" b="0" i="0" dirty="0">
                <a:solidFill>
                  <a:srgbClr val="000000"/>
                </a:solidFill>
                <a:effectLst/>
                <a:latin typeface="微软雅黑" panose="020B0503020204020204" pitchFamily="34" charset="-122"/>
                <a:ea typeface="微软雅黑" panose="020B0503020204020204" pitchFamily="34" charset="-122"/>
              </a:rPr>
              <a:t>D</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a:solidFill>
                  <a:srgbClr val="000000"/>
                </a:solidFill>
                <a:effectLst/>
                <a:latin typeface="微软雅黑" panose="020B0503020204020204" pitchFamily="34" charset="-122"/>
                <a:ea typeface="微软雅黑" panose="020B0503020204020204" pitchFamily="34" charset="-122"/>
              </a:rPr>
              <a:t>G</a:t>
            </a:r>
            <a:r>
              <a:rPr lang="zh-CN" altLang="en-US" b="0" i="0" dirty="0">
                <a:solidFill>
                  <a:srgbClr val="000000"/>
                </a:solidFill>
                <a:effectLst/>
                <a:latin typeface="微软雅黑" panose="020B0503020204020204" pitchFamily="34" charset="-122"/>
                <a:ea typeface="微软雅黑" panose="020B0503020204020204" pitchFamily="34" charset="-122"/>
              </a:rPr>
              <a:t>。首先，训练</a:t>
            </a:r>
            <a:r>
              <a:rPr lang="en-US" altLang="zh-CN" b="0" i="0" dirty="0">
                <a:solidFill>
                  <a:srgbClr val="000000"/>
                </a:solidFill>
                <a:effectLst/>
                <a:latin typeface="微软雅黑" panose="020B0503020204020204" pitchFamily="34" charset="-122"/>
                <a:ea typeface="微软雅黑" panose="020B0503020204020204" pitchFamily="34" charset="-122"/>
              </a:rPr>
              <a:t>D</a:t>
            </a:r>
            <a:r>
              <a:rPr lang="zh-CN" altLang="en-US" b="0" i="0" dirty="0">
                <a:solidFill>
                  <a:srgbClr val="000000"/>
                </a:solidFill>
                <a:effectLst/>
                <a:latin typeface="微软雅黑" panose="020B0503020204020204" pitchFamily="34" charset="-122"/>
                <a:ea typeface="微软雅黑" panose="020B0503020204020204" pitchFamily="34" charset="-122"/>
              </a:rPr>
              <a:t>将来自两个视图的嵌入识别为正嵌入，将从</a:t>
            </a:r>
            <a:r>
              <a:rPr lang="en-US" altLang="zh-CN" b="0" i="0" dirty="0">
                <a:solidFill>
                  <a:srgbClr val="000000"/>
                </a:solidFill>
                <a:effectLst/>
                <a:latin typeface="微软雅黑" panose="020B0503020204020204" pitchFamily="34" charset="-122"/>
                <a:ea typeface="微软雅黑" panose="020B0503020204020204" pitchFamily="34" charset="-122"/>
              </a:rPr>
              <a:t>G</a:t>
            </a:r>
            <a:r>
              <a:rPr lang="zh-CN" altLang="en-US" b="0" i="0" dirty="0">
                <a:solidFill>
                  <a:srgbClr val="000000"/>
                </a:solidFill>
                <a:effectLst/>
                <a:latin typeface="微软雅黑" panose="020B0503020204020204" pitchFamily="34" charset="-122"/>
                <a:ea typeface="微软雅黑" panose="020B0503020204020204" pitchFamily="34" charset="-122"/>
              </a:rPr>
              <a:t>生成的嵌入识别为由负嵌入。然后，我们训练</a:t>
            </a:r>
            <a:r>
              <a:rPr lang="en-US" altLang="zh-CN" b="0" i="0" dirty="0">
                <a:solidFill>
                  <a:srgbClr val="000000"/>
                </a:solidFill>
                <a:effectLst/>
                <a:latin typeface="微软雅黑" panose="020B0503020204020204" pitchFamily="34" charset="-122"/>
                <a:ea typeface="微软雅黑" panose="020B0503020204020204" pitchFamily="34" charset="-122"/>
              </a:rPr>
              <a:t>G</a:t>
            </a:r>
            <a:r>
              <a:rPr lang="zh-CN" altLang="en-US" b="0" i="0" dirty="0">
                <a:solidFill>
                  <a:srgbClr val="000000"/>
                </a:solidFill>
                <a:effectLst/>
                <a:latin typeface="微软雅黑" panose="020B0503020204020204" pitchFamily="34" charset="-122"/>
                <a:ea typeface="微软雅黑" panose="020B0503020204020204" pitchFamily="34" charset="-122"/>
              </a:rPr>
              <a:t>生成欺骗</a:t>
            </a:r>
            <a:r>
              <a:rPr lang="en-US" altLang="zh-CN" b="0" i="0" dirty="0">
                <a:solidFill>
                  <a:srgbClr val="000000"/>
                </a:solidFill>
                <a:effectLst/>
                <a:latin typeface="微软雅黑" panose="020B0503020204020204" pitchFamily="34" charset="-122"/>
                <a:ea typeface="微软雅黑" panose="020B0503020204020204" pitchFamily="34" charset="-122"/>
              </a:rPr>
              <a:t>D</a:t>
            </a:r>
            <a:r>
              <a:rPr lang="zh-CN" altLang="en-US" b="0" i="0" dirty="0">
                <a:solidFill>
                  <a:srgbClr val="000000"/>
                </a:solidFill>
                <a:effectLst/>
                <a:latin typeface="微软雅黑" panose="020B0503020204020204" pitchFamily="34" charset="-122"/>
                <a:ea typeface="微软雅黑" panose="020B0503020204020204" pitchFamily="34" charset="-122"/>
              </a:rPr>
              <a:t>的高质量样本。以上上面两个步骤交替进行。</a:t>
            </a:r>
          </a:p>
          <a:p>
            <a:pPr algn="just">
              <a:lnSpc>
                <a:spcPct val="150000"/>
              </a:lnSpc>
            </a:pP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2</a:t>
            </a:r>
            <a:r>
              <a:rPr lang="zh-CN" altLang="en-US" b="0" i="0" dirty="0">
                <a:solidFill>
                  <a:srgbClr val="000000"/>
                </a:solidFill>
                <a:effectLst/>
                <a:latin typeface="微软雅黑" panose="020B0503020204020204" pitchFamily="34" charset="-122"/>
                <a:ea typeface="微软雅黑" panose="020B0503020204020204" pitchFamily="34" charset="-122"/>
              </a:rPr>
              <a:t>） 利用一个训练好的</a:t>
            </a:r>
            <a:r>
              <a:rPr lang="en-US" altLang="zh-CN" b="0" i="0" dirty="0">
                <a:solidFill>
                  <a:srgbClr val="000000"/>
                </a:solidFill>
                <a:effectLst/>
                <a:latin typeface="微软雅黑" panose="020B0503020204020204" pitchFamily="34" charset="-122"/>
                <a:ea typeface="微软雅黑" panose="020B0503020204020204" pitchFamily="34" charset="-122"/>
              </a:rPr>
              <a:t>G</a:t>
            </a:r>
            <a:r>
              <a:rPr lang="zh-CN" altLang="en-US" b="0" i="0" dirty="0">
                <a:solidFill>
                  <a:srgbClr val="000000"/>
                </a:solidFill>
                <a:effectLst/>
                <a:latin typeface="微软雅黑" panose="020B0503020204020204" pitchFamily="34" charset="-122"/>
                <a:ea typeface="微软雅黑" panose="020B0503020204020204" pitchFamily="34" charset="-122"/>
              </a:rPr>
              <a:t>来生成样本，可以将其视为新的负</a:t>
            </a:r>
            <a:r>
              <a:rPr lang="zh-CN" altLang="en-US" dirty="0">
                <a:solidFill>
                  <a:srgbClr val="000000"/>
                </a:solidFill>
                <a:latin typeface="微软雅黑" panose="020B0503020204020204" pitchFamily="34" charset="-122"/>
                <a:ea typeface="微软雅黑" panose="020B0503020204020204" pitchFamily="34" charset="-122"/>
              </a:rPr>
              <a:t>样本</a:t>
            </a:r>
            <a:endParaRPr lang="en-US" altLang="zh-CN" dirty="0">
              <a:solidFill>
                <a:srgbClr val="000000"/>
              </a:solidFill>
              <a:latin typeface="微软雅黑" panose="020B0503020204020204" pitchFamily="34" charset="-122"/>
              <a:ea typeface="微软雅黑" panose="020B0503020204020204" pitchFamily="34" charset="-122"/>
            </a:endParaRPr>
          </a:p>
          <a:p>
            <a:pPr algn="just">
              <a:lnSpc>
                <a:spcPct val="150000"/>
              </a:lnSpc>
            </a:pP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lnSpc>
                <a:spcPct val="150000"/>
              </a:lnSpc>
            </a:pPr>
            <a:r>
              <a:rPr lang="en-US" altLang="zh-CN" b="0" i="0" dirty="0" err="1">
                <a:solidFill>
                  <a:srgbClr val="000000"/>
                </a:solidFill>
                <a:effectLst/>
                <a:latin typeface="微软雅黑" panose="020B0503020204020204" pitchFamily="34" charset="-122"/>
                <a:ea typeface="微软雅黑" panose="020B0503020204020204" pitchFamily="34" charset="-122"/>
              </a:rPr>
              <a:t>HeCo_MU</a:t>
            </a:r>
            <a:r>
              <a:rPr lang="zh-CN" altLang="en-US" dirty="0">
                <a:solidFill>
                  <a:srgbClr val="000000"/>
                </a:solidFill>
                <a:latin typeface="微软雅黑" panose="020B0503020204020204" pitchFamily="34" charset="-122"/>
                <a:ea typeface="微软雅黑" panose="020B0503020204020204" pitchFamily="34" charset="-122"/>
              </a:rPr>
              <a:t>：</a:t>
            </a:r>
            <a:r>
              <a:rPr lang="en-US" altLang="zh-CN" b="0" i="0" dirty="0" err="1">
                <a:solidFill>
                  <a:srgbClr val="000000"/>
                </a:solidFill>
                <a:effectLst/>
                <a:latin typeface="微软雅黑" panose="020B0503020204020204" pitchFamily="34" charset="-122"/>
                <a:ea typeface="微软雅黑" panose="020B0503020204020204" pitchFamily="34" charset="-122"/>
              </a:rPr>
              <a:t>MixUp</a:t>
            </a:r>
            <a:r>
              <a:rPr lang="zh-CN" altLang="en-US" b="0" i="0" dirty="0">
                <a:solidFill>
                  <a:srgbClr val="000000"/>
                </a:solidFill>
                <a:effectLst/>
                <a:latin typeface="微软雅黑" panose="020B0503020204020204" pitchFamily="34" charset="-122"/>
                <a:ea typeface="微软雅黑" panose="020B0503020204020204" pitchFamily="34" charset="-122"/>
              </a:rPr>
              <a:t>的思想是随机添加两个任意样本作为负样本，在本文中借鉴这种思想</a:t>
            </a:r>
            <a:r>
              <a:rPr lang="zh-CN" altLang="en-US" dirty="0">
                <a:solidFill>
                  <a:srgbClr val="000000"/>
                </a:solidFill>
                <a:latin typeface="微软雅黑" panose="020B0503020204020204" pitchFamily="34" charset="-122"/>
                <a:ea typeface="微软雅黑" panose="020B0503020204020204" pitchFamily="34" charset="-122"/>
              </a:rPr>
              <a:t>在计算节点间的余弦相似度的之后，将其进行排序，选择最大的</a:t>
            </a:r>
            <a:r>
              <a:rPr lang="en-US" altLang="zh-CN" dirty="0">
                <a:solidFill>
                  <a:srgbClr val="000000"/>
                </a:solidFill>
                <a:latin typeface="微软雅黑" panose="020B0503020204020204" pitchFamily="34" charset="-122"/>
                <a:ea typeface="微软雅黑" panose="020B0503020204020204" pitchFamily="34" charset="-122"/>
              </a:rPr>
              <a:t>k</a:t>
            </a:r>
            <a:r>
              <a:rPr lang="zh-CN" altLang="en-US" dirty="0">
                <a:solidFill>
                  <a:srgbClr val="000000"/>
                </a:solidFill>
                <a:latin typeface="微软雅黑" panose="020B0503020204020204" pitchFamily="34" charset="-122"/>
                <a:ea typeface="微软雅黑" panose="020B0503020204020204" pitchFamily="34" charset="-122"/>
              </a:rPr>
              <a:t>个节点最为最不一样的负样本，在随机挑选几加入负样本集合中</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203621112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A4DB581-934D-EE22-56D1-2D6FB2825ACA}"/>
              </a:ext>
            </a:extLst>
          </p:cNvPr>
          <p:cNvSpPr>
            <a:spLocks noGrp="1"/>
          </p:cNvSpPr>
          <p:nvPr>
            <p:ph type="body" sz="quarter" idx="10"/>
          </p:nvPr>
        </p:nvSpPr>
        <p:spPr/>
        <p:txBody>
          <a:bodyPr/>
          <a:lstStyle/>
          <a:p>
            <a:r>
              <a:rPr lang="zh-CN" altLang="en-US" dirty="0"/>
              <a:t>实验部分</a:t>
            </a:r>
          </a:p>
        </p:txBody>
      </p:sp>
      <p:sp>
        <p:nvSpPr>
          <p:cNvPr id="4" name="文本框 3">
            <a:extLst>
              <a:ext uri="{FF2B5EF4-FFF2-40B4-BE49-F238E27FC236}">
                <a16:creationId xmlns:a16="http://schemas.microsoft.com/office/drawing/2014/main" id="{33E0235E-3462-AB45-845B-361EB25471C0}"/>
              </a:ext>
            </a:extLst>
          </p:cNvPr>
          <p:cNvSpPr txBox="1"/>
          <p:nvPr/>
        </p:nvSpPr>
        <p:spPr>
          <a:xfrm>
            <a:off x="719667" y="1329267"/>
            <a:ext cx="10668000" cy="646331"/>
          </a:xfrm>
          <a:prstGeom prst="rect">
            <a:avLst/>
          </a:prstGeom>
          <a:noFill/>
        </p:spPr>
        <p:txBody>
          <a:bodyPr wrap="square" rtlCol="0">
            <a:spAutoFit/>
          </a:bodyPr>
          <a:lstStyle/>
          <a:p>
            <a:r>
              <a:rPr lang="zh-CN" altLang="en-US" dirty="0"/>
              <a:t>数据集：三个引文网络和一个电影网络</a:t>
            </a:r>
            <a:endParaRPr lang="en-US" altLang="zh-CN" dirty="0"/>
          </a:p>
          <a:p>
            <a:r>
              <a:rPr lang="zh-CN" altLang="en-US" dirty="0"/>
              <a:t>（</a:t>
            </a:r>
            <a:r>
              <a:rPr lang="en-US" altLang="zh-CN" dirty="0"/>
              <a:t>1</a:t>
            </a:r>
            <a:r>
              <a:rPr lang="zh-CN" altLang="en-US" dirty="0"/>
              <a:t>）</a:t>
            </a:r>
            <a:r>
              <a:rPr lang="en-US" altLang="zh-CN" dirty="0"/>
              <a:t>ACM</a:t>
            </a:r>
            <a:r>
              <a:rPr lang="zh-CN" altLang="en-US" dirty="0"/>
              <a:t> （</a:t>
            </a:r>
            <a:r>
              <a:rPr lang="en-US" altLang="zh-CN" dirty="0"/>
              <a:t>2</a:t>
            </a:r>
            <a:r>
              <a:rPr lang="zh-CN" altLang="en-US" dirty="0"/>
              <a:t>）</a:t>
            </a:r>
            <a:r>
              <a:rPr lang="en-US" altLang="zh-CN" dirty="0"/>
              <a:t>DBLP  </a:t>
            </a:r>
            <a:r>
              <a:rPr lang="zh-CN" altLang="en-US" dirty="0"/>
              <a:t>（</a:t>
            </a:r>
            <a:r>
              <a:rPr lang="en-US" altLang="zh-CN" dirty="0"/>
              <a:t>3</a:t>
            </a:r>
            <a:r>
              <a:rPr lang="zh-CN" altLang="en-US" dirty="0"/>
              <a:t>）</a:t>
            </a:r>
            <a:r>
              <a:rPr lang="en-US" altLang="zh-CN" dirty="0"/>
              <a:t>Freebase </a:t>
            </a:r>
            <a:r>
              <a:rPr lang="zh-CN" altLang="en-US" dirty="0"/>
              <a:t>（</a:t>
            </a:r>
            <a:r>
              <a:rPr lang="en-US" altLang="zh-CN" dirty="0"/>
              <a:t>4</a:t>
            </a:r>
            <a:r>
              <a:rPr lang="zh-CN" altLang="en-US" dirty="0"/>
              <a:t>）</a:t>
            </a:r>
            <a:r>
              <a:rPr lang="en-US" altLang="zh-CN" dirty="0" err="1"/>
              <a:t>AMine</a:t>
            </a:r>
            <a:endParaRPr lang="zh-CN" altLang="en-US" dirty="0"/>
          </a:p>
        </p:txBody>
      </p:sp>
      <p:pic>
        <p:nvPicPr>
          <p:cNvPr id="7" name="图片 6">
            <a:extLst>
              <a:ext uri="{FF2B5EF4-FFF2-40B4-BE49-F238E27FC236}">
                <a16:creationId xmlns:a16="http://schemas.microsoft.com/office/drawing/2014/main" id="{D9D75982-D0D1-913C-14C1-6A911F19349D}"/>
              </a:ext>
            </a:extLst>
          </p:cNvPr>
          <p:cNvPicPr>
            <a:picLocks noChangeAspect="1"/>
          </p:cNvPicPr>
          <p:nvPr/>
        </p:nvPicPr>
        <p:blipFill>
          <a:blip r:embed="rId3"/>
          <a:stretch>
            <a:fillRect/>
          </a:stretch>
        </p:blipFill>
        <p:spPr>
          <a:xfrm>
            <a:off x="719667" y="2249121"/>
            <a:ext cx="5494337" cy="4205343"/>
          </a:xfrm>
          <a:prstGeom prst="rect">
            <a:avLst/>
          </a:prstGeom>
        </p:spPr>
      </p:pic>
      <p:sp>
        <p:nvSpPr>
          <p:cNvPr id="9" name="文本框 8">
            <a:extLst>
              <a:ext uri="{FF2B5EF4-FFF2-40B4-BE49-F238E27FC236}">
                <a16:creationId xmlns:a16="http://schemas.microsoft.com/office/drawing/2014/main" id="{DAC464D6-E659-DF67-CCB6-954B56CA9992}"/>
              </a:ext>
            </a:extLst>
          </p:cNvPr>
          <p:cNvSpPr txBox="1"/>
          <p:nvPr/>
        </p:nvSpPr>
        <p:spPr>
          <a:xfrm>
            <a:off x="6392333" y="1329267"/>
            <a:ext cx="5393267" cy="1477328"/>
          </a:xfrm>
          <a:prstGeom prst="rect">
            <a:avLst/>
          </a:prstGeom>
          <a:noFill/>
        </p:spPr>
        <p:txBody>
          <a:bodyPr wrap="square" rtlCol="0">
            <a:spAutoFit/>
          </a:bodyPr>
          <a:lstStyle/>
          <a:p>
            <a:r>
              <a:rPr lang="zh-CN" altLang="en-US" dirty="0"/>
              <a:t>基线模型：</a:t>
            </a:r>
            <a:endParaRPr lang="en-US" altLang="zh-CN" dirty="0"/>
          </a:p>
          <a:p>
            <a:endParaRPr lang="en-US" altLang="zh-CN" dirty="0"/>
          </a:p>
          <a:p>
            <a:r>
              <a:rPr lang="zh-CN" altLang="en-US" dirty="0"/>
              <a:t>同构网络：</a:t>
            </a:r>
            <a:r>
              <a:rPr lang="en-US" altLang="zh-CN" dirty="0" err="1"/>
              <a:t>GraphSAGE</a:t>
            </a:r>
            <a:r>
              <a:rPr lang="en-US" altLang="zh-CN" dirty="0"/>
              <a:t>, GAE , DGI </a:t>
            </a:r>
          </a:p>
          <a:p>
            <a:endParaRPr lang="en-US" altLang="zh-CN" dirty="0"/>
          </a:p>
          <a:p>
            <a:r>
              <a:rPr lang="zh-CN" altLang="en-US" dirty="0"/>
              <a:t>异构网路：</a:t>
            </a:r>
            <a:r>
              <a:rPr lang="en-US" altLang="zh-CN" dirty="0"/>
              <a:t>Mp2vec , </a:t>
            </a:r>
            <a:r>
              <a:rPr lang="en-US" altLang="zh-CN" dirty="0" err="1"/>
              <a:t>HERec</a:t>
            </a:r>
            <a:r>
              <a:rPr lang="en-US" altLang="zh-CN" dirty="0"/>
              <a:t> , </a:t>
            </a:r>
            <a:r>
              <a:rPr lang="en-US" altLang="zh-CN" dirty="0" err="1"/>
              <a:t>HetGNN</a:t>
            </a:r>
            <a:r>
              <a:rPr lang="en-US" altLang="zh-CN" dirty="0"/>
              <a:t> , DMGI</a:t>
            </a:r>
          </a:p>
        </p:txBody>
      </p:sp>
      <p:sp>
        <p:nvSpPr>
          <p:cNvPr id="10" name="文本框 9">
            <a:extLst>
              <a:ext uri="{FF2B5EF4-FFF2-40B4-BE49-F238E27FC236}">
                <a16:creationId xmlns:a16="http://schemas.microsoft.com/office/drawing/2014/main" id="{FFEEA0C3-1DD6-D9B0-4EAE-EB8C88AA16C1}"/>
              </a:ext>
            </a:extLst>
          </p:cNvPr>
          <p:cNvSpPr txBox="1"/>
          <p:nvPr/>
        </p:nvSpPr>
        <p:spPr>
          <a:xfrm>
            <a:off x="6392332" y="3429000"/>
            <a:ext cx="5393267" cy="3139321"/>
          </a:xfrm>
          <a:prstGeom prst="rect">
            <a:avLst/>
          </a:prstGeom>
          <a:noFill/>
        </p:spPr>
        <p:txBody>
          <a:bodyPr wrap="square" rtlCol="0">
            <a:spAutoFit/>
          </a:bodyPr>
          <a:lstStyle/>
          <a:p>
            <a:r>
              <a:rPr lang="zh-CN" altLang="en-US" dirty="0"/>
              <a:t>参数设置</a:t>
            </a:r>
            <a:endParaRPr lang="en-US" altLang="zh-CN" dirty="0"/>
          </a:p>
          <a:p>
            <a:endParaRPr lang="en-US" altLang="zh-CN" dirty="0"/>
          </a:p>
          <a:p>
            <a:r>
              <a:rPr lang="zh-CN" altLang="en-US" dirty="0"/>
              <a:t>优化器：</a:t>
            </a:r>
            <a:r>
              <a:rPr lang="en-US" altLang="zh-CN" dirty="0"/>
              <a:t>Adam </a:t>
            </a:r>
          </a:p>
          <a:p>
            <a:endParaRPr lang="en-US" altLang="zh-CN" dirty="0"/>
          </a:p>
          <a:p>
            <a:r>
              <a:rPr lang="zh-CN" altLang="en-US" dirty="0"/>
              <a:t>学习率：</a:t>
            </a:r>
            <a:r>
              <a:rPr lang="en-US" altLang="zh-CN" dirty="0"/>
              <a:t>1e-4</a:t>
            </a:r>
            <a:r>
              <a:rPr lang="zh-CN" altLang="en-US" dirty="0"/>
              <a:t>到</a:t>
            </a:r>
            <a:r>
              <a:rPr lang="en-US" altLang="zh-CN" dirty="0"/>
              <a:t>5e-3</a:t>
            </a:r>
          </a:p>
          <a:p>
            <a:endParaRPr lang="en-US" altLang="zh-CN" dirty="0"/>
          </a:p>
          <a:p>
            <a:r>
              <a:rPr lang="zh-CN" altLang="en-US" dirty="0"/>
              <a:t>早停步数：</a:t>
            </a:r>
            <a:r>
              <a:rPr lang="en-US" altLang="zh-CN" dirty="0"/>
              <a:t>50  </a:t>
            </a:r>
            <a:r>
              <a:rPr lang="zh-CN" altLang="en-US" dirty="0"/>
              <a:t>且网络只聚合一次</a:t>
            </a:r>
            <a:endParaRPr lang="en-US" altLang="zh-CN" dirty="0"/>
          </a:p>
          <a:p>
            <a:endParaRPr lang="en-US" altLang="zh-CN" dirty="0"/>
          </a:p>
          <a:p>
            <a:r>
              <a:rPr lang="en-US" altLang="zh-CN" dirty="0"/>
              <a:t>Dropout</a:t>
            </a:r>
            <a:r>
              <a:rPr lang="zh-CN" altLang="en-US" dirty="0"/>
              <a:t>：</a:t>
            </a:r>
            <a:r>
              <a:rPr lang="en-US" altLang="zh-CN" dirty="0"/>
              <a:t>0.1</a:t>
            </a:r>
          </a:p>
          <a:p>
            <a:endParaRPr lang="en-US" altLang="zh-CN" dirty="0"/>
          </a:p>
          <a:p>
            <a:r>
              <a:rPr lang="zh-CN" altLang="en-US" dirty="0"/>
              <a:t>温度系数：</a:t>
            </a:r>
            <a:r>
              <a:rPr lang="en-US" altLang="zh-CN" dirty="0"/>
              <a:t>0.9  </a:t>
            </a:r>
          </a:p>
        </p:txBody>
      </p:sp>
    </p:spTree>
    <p:extLst>
      <p:ext uri="{BB962C8B-B14F-4D97-AF65-F5344CB8AC3E}">
        <p14:creationId xmlns:p14="http://schemas.microsoft.com/office/powerpoint/2010/main" val="25479506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6E37571-A4F1-62E4-1260-95F5DD210E7E}"/>
              </a:ext>
            </a:extLst>
          </p:cNvPr>
          <p:cNvSpPr>
            <a:spLocks noGrp="1"/>
          </p:cNvSpPr>
          <p:nvPr>
            <p:ph type="body" sz="quarter" idx="10"/>
          </p:nvPr>
        </p:nvSpPr>
        <p:spPr/>
        <p:txBody>
          <a:bodyPr/>
          <a:lstStyle/>
          <a:p>
            <a:r>
              <a:rPr lang="zh-CN" altLang="en-US" dirty="0"/>
              <a:t>实验结果</a:t>
            </a:r>
          </a:p>
        </p:txBody>
      </p:sp>
      <p:sp>
        <p:nvSpPr>
          <p:cNvPr id="3" name="文本占位符 2">
            <a:extLst>
              <a:ext uri="{FF2B5EF4-FFF2-40B4-BE49-F238E27FC236}">
                <a16:creationId xmlns:a16="http://schemas.microsoft.com/office/drawing/2014/main" id="{082C5588-EB2D-C71C-D717-57DA11626587}"/>
              </a:ext>
            </a:extLst>
          </p:cNvPr>
          <p:cNvSpPr>
            <a:spLocks noGrp="1"/>
          </p:cNvSpPr>
          <p:nvPr>
            <p:ph type="body" sz="quarter" idx="11"/>
          </p:nvPr>
        </p:nvSpPr>
        <p:spPr/>
        <p:txBody>
          <a:bodyPr/>
          <a:lstStyle/>
          <a:p>
            <a:pPr marL="0" indent="0">
              <a:buNone/>
            </a:pPr>
            <a:r>
              <a:rPr lang="zh-CN" altLang="en-US" sz="2400" dirty="0"/>
              <a:t>节点聚类任务：将</a:t>
            </a:r>
            <a:r>
              <a:rPr lang="en-US" altLang="zh-CN" sz="2400" dirty="0"/>
              <a:t>K-means</a:t>
            </a:r>
            <a:r>
              <a:rPr lang="zh-CN" altLang="en-US" sz="2400" dirty="0"/>
              <a:t>算法应用于所有节点的学习嵌入，并采用归一化互信息（</a:t>
            </a:r>
            <a:r>
              <a:rPr lang="en-US" altLang="zh-CN" sz="2400" dirty="0"/>
              <a:t>NMI</a:t>
            </a:r>
            <a:r>
              <a:rPr lang="zh-CN" altLang="en-US" sz="2400" dirty="0"/>
              <a:t>）和调整后的兰特指数（</a:t>
            </a:r>
            <a:r>
              <a:rPr lang="en-US" altLang="zh-CN" sz="2400" dirty="0"/>
              <a:t>ARI</a:t>
            </a:r>
            <a:r>
              <a:rPr lang="zh-CN" altLang="en-US" sz="2400" dirty="0"/>
              <a:t>）来评估聚类结果的质量</a:t>
            </a:r>
            <a:endParaRPr lang="en-US" altLang="zh-CN" sz="2400" dirty="0"/>
          </a:p>
          <a:p>
            <a:pPr marL="0" indent="0">
              <a:buNone/>
            </a:pPr>
            <a:r>
              <a:rPr lang="en-US" altLang="zh-CN" sz="2400" dirty="0"/>
              <a:t>	</a:t>
            </a:r>
            <a:endParaRPr lang="zh-CN" altLang="en-US" sz="2400" dirty="0"/>
          </a:p>
        </p:txBody>
      </p:sp>
      <p:pic>
        <p:nvPicPr>
          <p:cNvPr id="5" name="图片 4">
            <a:extLst>
              <a:ext uri="{FF2B5EF4-FFF2-40B4-BE49-F238E27FC236}">
                <a16:creationId xmlns:a16="http://schemas.microsoft.com/office/drawing/2014/main" id="{23AF3063-AFCC-20B3-D188-2D90260DB5CE}"/>
              </a:ext>
            </a:extLst>
          </p:cNvPr>
          <p:cNvPicPr>
            <a:picLocks noChangeAspect="1"/>
          </p:cNvPicPr>
          <p:nvPr/>
        </p:nvPicPr>
        <p:blipFill>
          <a:blip r:embed="rId3"/>
          <a:stretch>
            <a:fillRect/>
          </a:stretch>
        </p:blipFill>
        <p:spPr>
          <a:xfrm>
            <a:off x="0" y="2034674"/>
            <a:ext cx="12192000" cy="2602386"/>
          </a:xfrm>
          <a:prstGeom prst="rect">
            <a:avLst/>
          </a:prstGeom>
        </p:spPr>
      </p:pic>
      <p:pic>
        <p:nvPicPr>
          <p:cNvPr id="8" name="图片 7">
            <a:extLst>
              <a:ext uri="{FF2B5EF4-FFF2-40B4-BE49-F238E27FC236}">
                <a16:creationId xmlns:a16="http://schemas.microsoft.com/office/drawing/2014/main" id="{8EBAA179-35F1-78BF-276D-EB3BCAE959A1}"/>
              </a:ext>
            </a:extLst>
          </p:cNvPr>
          <p:cNvPicPr>
            <a:picLocks noChangeAspect="1"/>
          </p:cNvPicPr>
          <p:nvPr/>
        </p:nvPicPr>
        <p:blipFill>
          <a:blip r:embed="rId4"/>
          <a:stretch>
            <a:fillRect/>
          </a:stretch>
        </p:blipFill>
        <p:spPr>
          <a:xfrm>
            <a:off x="712789" y="4773756"/>
            <a:ext cx="7414683" cy="1805790"/>
          </a:xfrm>
          <a:prstGeom prst="rect">
            <a:avLst/>
          </a:prstGeom>
        </p:spPr>
      </p:pic>
      <p:pic>
        <p:nvPicPr>
          <p:cNvPr id="11" name="图片 10">
            <a:extLst>
              <a:ext uri="{FF2B5EF4-FFF2-40B4-BE49-F238E27FC236}">
                <a16:creationId xmlns:a16="http://schemas.microsoft.com/office/drawing/2014/main" id="{B521BB67-6F0B-FBE1-927D-D9CC0F8A97DF}"/>
              </a:ext>
            </a:extLst>
          </p:cNvPr>
          <p:cNvPicPr>
            <a:picLocks noChangeAspect="1"/>
          </p:cNvPicPr>
          <p:nvPr/>
        </p:nvPicPr>
        <p:blipFill>
          <a:blip r:embed="rId5"/>
          <a:stretch>
            <a:fillRect/>
          </a:stretch>
        </p:blipFill>
        <p:spPr>
          <a:xfrm>
            <a:off x="9859961" y="4997842"/>
            <a:ext cx="1619250" cy="1133475"/>
          </a:xfrm>
          <a:prstGeom prst="rect">
            <a:avLst/>
          </a:prstGeom>
        </p:spPr>
      </p:pic>
    </p:spTree>
    <p:extLst>
      <p:ext uri="{BB962C8B-B14F-4D97-AF65-F5344CB8AC3E}">
        <p14:creationId xmlns:p14="http://schemas.microsoft.com/office/powerpoint/2010/main" val="372841431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A075A79-A067-4283-91EC-CC952DDE1C9A}"/>
              </a:ext>
            </a:extLst>
          </p:cNvPr>
          <p:cNvSpPr>
            <a:spLocks noGrp="1"/>
          </p:cNvSpPr>
          <p:nvPr>
            <p:ph type="body" sz="quarter" idx="10"/>
          </p:nvPr>
        </p:nvSpPr>
        <p:spPr/>
        <p:txBody>
          <a:bodyPr/>
          <a:lstStyle/>
          <a:p>
            <a:r>
              <a:rPr lang="zh-CN" altLang="en-US" dirty="0"/>
              <a:t>消融实验</a:t>
            </a:r>
          </a:p>
        </p:txBody>
      </p:sp>
      <p:sp>
        <p:nvSpPr>
          <p:cNvPr id="3" name="文本占位符 2">
            <a:extLst>
              <a:ext uri="{FF2B5EF4-FFF2-40B4-BE49-F238E27FC236}">
                <a16:creationId xmlns:a16="http://schemas.microsoft.com/office/drawing/2014/main" id="{81F72644-FD54-F8FC-CC06-A630979A705E}"/>
              </a:ext>
            </a:extLst>
          </p:cNvPr>
          <p:cNvSpPr>
            <a:spLocks noGrp="1"/>
          </p:cNvSpPr>
          <p:nvPr>
            <p:ph type="body" sz="quarter" idx="11"/>
          </p:nvPr>
        </p:nvSpPr>
        <p:spPr/>
        <p:txBody>
          <a:bodyPr/>
          <a:lstStyle/>
          <a:p>
            <a:pPr marL="0" indent="0">
              <a:buNone/>
            </a:pPr>
            <a:r>
              <a:rPr lang="en-US" altLang="zh-CN" sz="2000" dirty="0"/>
              <a:t>1</a:t>
            </a:r>
            <a:r>
              <a:rPr lang="zh-CN" altLang="en-US" sz="2000" dirty="0"/>
              <a:t>、跨视角学习必要性研究</a:t>
            </a:r>
            <a:endParaRPr lang="en-US" altLang="zh-CN" sz="2000" dirty="0"/>
          </a:p>
          <a:p>
            <a:pPr marL="0" indent="0">
              <a:buNone/>
            </a:pPr>
            <a:r>
              <a:rPr lang="en-US" altLang="zh-CN" sz="2000" dirty="0" err="1"/>
              <a:t>HeCo_sc</a:t>
            </a:r>
            <a:r>
              <a:rPr lang="zh-CN" altLang="en-US" sz="2000" dirty="0"/>
              <a:t>：表示正负样本编码全部来自网络视角</a:t>
            </a:r>
            <a:endParaRPr lang="en-US" altLang="zh-CN" sz="2000" dirty="0"/>
          </a:p>
          <a:p>
            <a:pPr marL="0" indent="0">
              <a:buNone/>
            </a:pPr>
            <a:r>
              <a:rPr lang="en-US" altLang="zh-CN" sz="2000" dirty="0" err="1"/>
              <a:t>HeCo_mp</a:t>
            </a:r>
            <a:r>
              <a:rPr lang="zh-CN" altLang="en-US" sz="2000" dirty="0"/>
              <a:t>：表示全部来自元路径视角</a:t>
            </a:r>
            <a:endParaRPr lang="en-US" altLang="zh-CN" sz="2000" dirty="0"/>
          </a:p>
        </p:txBody>
      </p:sp>
      <p:pic>
        <p:nvPicPr>
          <p:cNvPr id="5" name="图片 4">
            <a:extLst>
              <a:ext uri="{FF2B5EF4-FFF2-40B4-BE49-F238E27FC236}">
                <a16:creationId xmlns:a16="http://schemas.microsoft.com/office/drawing/2014/main" id="{E61D9C03-09D2-3B01-3ED1-8A33686A4E74}"/>
              </a:ext>
            </a:extLst>
          </p:cNvPr>
          <p:cNvPicPr>
            <a:picLocks noChangeAspect="1"/>
          </p:cNvPicPr>
          <p:nvPr/>
        </p:nvPicPr>
        <p:blipFill>
          <a:blip r:embed="rId3"/>
          <a:stretch>
            <a:fillRect/>
          </a:stretch>
        </p:blipFill>
        <p:spPr>
          <a:xfrm>
            <a:off x="2866231" y="2361142"/>
            <a:ext cx="6296025" cy="2762250"/>
          </a:xfrm>
          <a:prstGeom prst="rect">
            <a:avLst/>
          </a:prstGeom>
        </p:spPr>
      </p:pic>
    </p:spTree>
    <p:extLst>
      <p:ext uri="{BB962C8B-B14F-4D97-AF65-F5344CB8AC3E}">
        <p14:creationId xmlns:p14="http://schemas.microsoft.com/office/powerpoint/2010/main" val="283853040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A075A79-A067-4283-91EC-CC952DDE1C9A}"/>
              </a:ext>
            </a:extLst>
          </p:cNvPr>
          <p:cNvSpPr>
            <a:spLocks noGrp="1"/>
          </p:cNvSpPr>
          <p:nvPr>
            <p:ph type="body" sz="quarter" idx="10"/>
          </p:nvPr>
        </p:nvSpPr>
        <p:spPr/>
        <p:txBody>
          <a:bodyPr/>
          <a:lstStyle/>
          <a:p>
            <a:r>
              <a:rPr lang="zh-CN" altLang="en-US" dirty="0"/>
              <a:t>不同视角下注意力系数变化情况</a:t>
            </a:r>
          </a:p>
        </p:txBody>
      </p:sp>
      <p:pic>
        <p:nvPicPr>
          <p:cNvPr id="5" name="图片 4">
            <a:extLst>
              <a:ext uri="{FF2B5EF4-FFF2-40B4-BE49-F238E27FC236}">
                <a16:creationId xmlns:a16="http://schemas.microsoft.com/office/drawing/2014/main" id="{5AE1B06E-8008-95BE-EA1D-BABA4E6F274B}"/>
              </a:ext>
            </a:extLst>
          </p:cNvPr>
          <p:cNvPicPr>
            <a:picLocks noChangeAspect="1"/>
          </p:cNvPicPr>
          <p:nvPr/>
        </p:nvPicPr>
        <p:blipFill>
          <a:blip r:embed="rId3"/>
          <a:stretch>
            <a:fillRect/>
          </a:stretch>
        </p:blipFill>
        <p:spPr>
          <a:xfrm>
            <a:off x="2133071" y="1652307"/>
            <a:ext cx="7925858" cy="3553386"/>
          </a:xfrm>
          <a:prstGeom prst="rect">
            <a:avLst/>
          </a:prstGeom>
        </p:spPr>
      </p:pic>
    </p:spTree>
    <p:extLst>
      <p:ext uri="{BB962C8B-B14F-4D97-AF65-F5344CB8AC3E}">
        <p14:creationId xmlns:p14="http://schemas.microsoft.com/office/powerpoint/2010/main" val="356942547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A075A79-A067-4283-91EC-CC952DDE1C9A}"/>
              </a:ext>
            </a:extLst>
          </p:cNvPr>
          <p:cNvSpPr>
            <a:spLocks noGrp="1"/>
          </p:cNvSpPr>
          <p:nvPr>
            <p:ph type="body" sz="quarter" idx="10"/>
          </p:nvPr>
        </p:nvSpPr>
        <p:spPr/>
        <p:txBody>
          <a:bodyPr/>
          <a:lstStyle/>
          <a:p>
            <a:r>
              <a:rPr lang="zh-CN" altLang="en-US" dirty="0"/>
              <a:t>扩展模型分析</a:t>
            </a:r>
          </a:p>
        </p:txBody>
      </p:sp>
      <p:pic>
        <p:nvPicPr>
          <p:cNvPr id="6" name="图片 5">
            <a:extLst>
              <a:ext uri="{FF2B5EF4-FFF2-40B4-BE49-F238E27FC236}">
                <a16:creationId xmlns:a16="http://schemas.microsoft.com/office/drawing/2014/main" id="{A221477A-BC51-D7D7-6FF3-DBF43E3E7E0B}"/>
              </a:ext>
            </a:extLst>
          </p:cNvPr>
          <p:cNvPicPr>
            <a:picLocks noChangeAspect="1"/>
          </p:cNvPicPr>
          <p:nvPr/>
        </p:nvPicPr>
        <p:blipFill>
          <a:blip r:embed="rId3"/>
          <a:stretch>
            <a:fillRect/>
          </a:stretch>
        </p:blipFill>
        <p:spPr>
          <a:xfrm>
            <a:off x="2570163" y="1121833"/>
            <a:ext cx="7667625" cy="5000625"/>
          </a:xfrm>
          <a:prstGeom prst="rect">
            <a:avLst/>
          </a:prstGeom>
        </p:spPr>
      </p:pic>
    </p:spTree>
    <p:extLst>
      <p:ext uri="{BB962C8B-B14F-4D97-AF65-F5344CB8AC3E}">
        <p14:creationId xmlns:p14="http://schemas.microsoft.com/office/powerpoint/2010/main" val="86928345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43534" y="475604"/>
            <a:ext cx="8418512" cy="605051"/>
          </a:xfrm>
        </p:spPr>
        <p:txBody>
          <a:bodyPr/>
          <a:lstStyle/>
          <a:p>
            <a:r>
              <a:rPr kumimoji="1" lang="zh-CN" altLang="en-US" dirty="0"/>
              <a:t>目录</a:t>
            </a:r>
          </a:p>
        </p:txBody>
      </p:sp>
      <p:sp>
        <p:nvSpPr>
          <p:cNvPr id="3" name="文本占位符 2"/>
          <p:cNvSpPr>
            <a:spLocks noGrp="1"/>
          </p:cNvSpPr>
          <p:nvPr>
            <p:ph type="body" sz="quarter" idx="11"/>
          </p:nvPr>
        </p:nvSpPr>
        <p:spPr/>
        <p:txBody>
          <a:bodyPr/>
          <a:lstStyle/>
          <a:p>
            <a:pPr marL="0" indent="0">
              <a:lnSpc>
                <a:spcPts val="4000"/>
              </a:lnSpc>
              <a:buNone/>
            </a:pPr>
            <a:r>
              <a:rPr kumimoji="1" lang="en-US" altLang="zh-CN" sz="2000" dirty="0"/>
              <a:t>1</a:t>
            </a:r>
            <a:r>
              <a:rPr kumimoji="1" lang="zh-CN" altLang="en-US" sz="2000" dirty="0"/>
              <a:t>、介绍</a:t>
            </a:r>
            <a:endParaRPr kumimoji="1" lang="en-US" altLang="zh-CN" sz="2000" dirty="0"/>
          </a:p>
          <a:p>
            <a:pPr marL="0" indent="0">
              <a:lnSpc>
                <a:spcPts val="4000"/>
              </a:lnSpc>
              <a:buNone/>
            </a:pPr>
            <a:r>
              <a:rPr kumimoji="1" lang="en-US" altLang="zh-CN" sz="2000" dirty="0"/>
              <a:t>2</a:t>
            </a:r>
            <a:r>
              <a:rPr kumimoji="1" lang="zh-CN" altLang="en-US" sz="2000" dirty="0"/>
              <a:t>、相关工作</a:t>
            </a:r>
            <a:endParaRPr kumimoji="1" lang="en-US" altLang="zh-CN" sz="2000" dirty="0"/>
          </a:p>
          <a:p>
            <a:pPr marL="0" indent="0">
              <a:lnSpc>
                <a:spcPts val="4000"/>
              </a:lnSpc>
              <a:buNone/>
            </a:pPr>
            <a:r>
              <a:rPr kumimoji="1" lang="en-US" altLang="zh-CN" sz="2000" dirty="0"/>
              <a:t>3</a:t>
            </a:r>
            <a:r>
              <a:rPr kumimoji="1" lang="zh-CN" altLang="en-US" sz="2000" dirty="0"/>
              <a:t>、前期准备</a:t>
            </a:r>
            <a:endParaRPr kumimoji="1" lang="en-US" altLang="zh-CN" sz="2000" dirty="0"/>
          </a:p>
          <a:p>
            <a:pPr marL="0" indent="0">
              <a:lnSpc>
                <a:spcPts val="4000"/>
              </a:lnSpc>
              <a:buNone/>
            </a:pPr>
            <a:r>
              <a:rPr kumimoji="1" lang="en-US" altLang="zh-CN" sz="2000" dirty="0"/>
              <a:t>4</a:t>
            </a:r>
            <a:r>
              <a:rPr kumimoji="1" lang="zh-CN" altLang="en-US" sz="2000" dirty="0"/>
              <a:t>、模型结构</a:t>
            </a:r>
            <a:endParaRPr kumimoji="1" lang="en-US" altLang="zh-CN" sz="2000" dirty="0"/>
          </a:p>
          <a:p>
            <a:pPr marL="0" indent="0">
              <a:lnSpc>
                <a:spcPts val="4000"/>
              </a:lnSpc>
              <a:buNone/>
            </a:pPr>
            <a:r>
              <a:rPr kumimoji="1" lang="en-US" altLang="zh-CN" sz="2000" dirty="0"/>
              <a:t>5</a:t>
            </a:r>
            <a:r>
              <a:rPr kumimoji="1" lang="zh-CN" altLang="en-US" sz="2000" dirty="0"/>
              <a:t>、实验结果</a:t>
            </a:r>
            <a:endParaRPr kumimoji="1" lang="en-US" altLang="zh-CN" sz="2000" dirty="0"/>
          </a:p>
          <a:p>
            <a:pPr marL="0" indent="0">
              <a:lnSpc>
                <a:spcPts val="4000"/>
              </a:lnSpc>
              <a:buNone/>
            </a:pPr>
            <a:r>
              <a:rPr kumimoji="1" lang="en-US" altLang="zh-CN" sz="2000" dirty="0"/>
              <a:t>6</a:t>
            </a:r>
            <a:r>
              <a:rPr kumimoji="1" lang="zh-CN" altLang="en-US" sz="2000" dirty="0"/>
              <a:t>、结论</a:t>
            </a:r>
            <a:endParaRPr kumimoji="1" lang="en-US" altLang="zh-CN" sz="2000" dirty="0"/>
          </a:p>
          <a:p>
            <a:pPr marL="0" indent="0">
              <a:lnSpc>
                <a:spcPts val="4000"/>
              </a:lnSpc>
              <a:buNone/>
            </a:pPr>
            <a:endParaRPr kumimoji="1" lang="en-US" altLang="zh-CN" dirty="0"/>
          </a:p>
        </p:txBody>
      </p:sp>
    </p:spTree>
    <p:extLst>
      <p:ext uri="{BB962C8B-B14F-4D97-AF65-F5344CB8AC3E}">
        <p14:creationId xmlns:p14="http://schemas.microsoft.com/office/powerpoint/2010/main" val="361670918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A075A79-A067-4283-91EC-CC952DDE1C9A}"/>
              </a:ext>
            </a:extLst>
          </p:cNvPr>
          <p:cNvSpPr>
            <a:spLocks noGrp="1"/>
          </p:cNvSpPr>
          <p:nvPr>
            <p:ph type="body" sz="quarter" idx="10"/>
          </p:nvPr>
        </p:nvSpPr>
        <p:spPr/>
        <p:txBody>
          <a:bodyPr/>
          <a:lstStyle/>
          <a:p>
            <a:r>
              <a:rPr lang="zh-CN" altLang="en-US" dirty="0"/>
              <a:t>超参数分析</a:t>
            </a:r>
          </a:p>
        </p:txBody>
      </p:sp>
      <p:sp>
        <p:nvSpPr>
          <p:cNvPr id="3" name="文本占位符 2">
            <a:extLst>
              <a:ext uri="{FF2B5EF4-FFF2-40B4-BE49-F238E27FC236}">
                <a16:creationId xmlns:a16="http://schemas.microsoft.com/office/drawing/2014/main" id="{81F72644-FD54-F8FC-CC06-A630979A705E}"/>
              </a:ext>
            </a:extLst>
          </p:cNvPr>
          <p:cNvSpPr>
            <a:spLocks noGrp="1"/>
          </p:cNvSpPr>
          <p:nvPr>
            <p:ph type="body" sz="quarter" idx="11"/>
          </p:nvPr>
        </p:nvSpPr>
        <p:spPr>
          <a:xfrm>
            <a:off x="842963" y="1206500"/>
            <a:ext cx="11027304" cy="5260975"/>
          </a:xfrm>
        </p:spPr>
        <p:txBody>
          <a:bodyPr/>
          <a:lstStyle/>
          <a:p>
            <a:pPr marL="0" indent="0">
              <a:buNone/>
            </a:pPr>
            <a:endParaRPr lang="en-US" altLang="zh-CN" sz="2000" dirty="0"/>
          </a:p>
          <a:p>
            <a:pPr marL="0" indent="0">
              <a:buNone/>
            </a:pPr>
            <a:endParaRPr lang="en-US" altLang="zh-CN" sz="2000" dirty="0"/>
          </a:p>
          <a:p>
            <a:pPr marL="0" indent="0">
              <a:buNone/>
            </a:pPr>
            <a:endParaRPr lang="en-US" altLang="zh-CN" sz="2000" dirty="0"/>
          </a:p>
        </p:txBody>
      </p:sp>
      <p:pic>
        <p:nvPicPr>
          <p:cNvPr id="5" name="图片 4">
            <a:extLst>
              <a:ext uri="{FF2B5EF4-FFF2-40B4-BE49-F238E27FC236}">
                <a16:creationId xmlns:a16="http://schemas.microsoft.com/office/drawing/2014/main" id="{9A2C22BB-FF29-725D-FA68-03AD2D4F9074}"/>
              </a:ext>
            </a:extLst>
          </p:cNvPr>
          <p:cNvPicPr>
            <a:picLocks noChangeAspect="1"/>
          </p:cNvPicPr>
          <p:nvPr/>
        </p:nvPicPr>
        <p:blipFill>
          <a:blip r:embed="rId3"/>
          <a:stretch>
            <a:fillRect/>
          </a:stretch>
        </p:blipFill>
        <p:spPr>
          <a:xfrm>
            <a:off x="4271433" y="173816"/>
            <a:ext cx="7848600" cy="3505200"/>
          </a:xfrm>
          <a:prstGeom prst="rect">
            <a:avLst/>
          </a:prstGeom>
        </p:spPr>
      </p:pic>
      <p:pic>
        <p:nvPicPr>
          <p:cNvPr id="8" name="图片 7">
            <a:extLst>
              <a:ext uri="{FF2B5EF4-FFF2-40B4-BE49-F238E27FC236}">
                <a16:creationId xmlns:a16="http://schemas.microsoft.com/office/drawing/2014/main" id="{30E1A4F5-8C85-99AA-0D8E-0386A0BBB024}"/>
              </a:ext>
            </a:extLst>
          </p:cNvPr>
          <p:cNvPicPr>
            <a:picLocks noChangeAspect="1"/>
          </p:cNvPicPr>
          <p:nvPr/>
        </p:nvPicPr>
        <p:blipFill>
          <a:blip r:embed="rId4"/>
          <a:stretch>
            <a:fillRect/>
          </a:stretch>
        </p:blipFill>
        <p:spPr>
          <a:xfrm>
            <a:off x="1274233" y="3592108"/>
            <a:ext cx="7791450" cy="2962275"/>
          </a:xfrm>
          <a:prstGeom prst="rect">
            <a:avLst/>
          </a:prstGeom>
        </p:spPr>
      </p:pic>
    </p:spTree>
    <p:extLst>
      <p:ext uri="{BB962C8B-B14F-4D97-AF65-F5344CB8AC3E}">
        <p14:creationId xmlns:p14="http://schemas.microsoft.com/office/powerpoint/2010/main" val="126124154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A075A79-A067-4283-91EC-CC952DDE1C9A}"/>
              </a:ext>
            </a:extLst>
          </p:cNvPr>
          <p:cNvSpPr>
            <a:spLocks noGrp="1"/>
          </p:cNvSpPr>
          <p:nvPr>
            <p:ph type="body" sz="quarter" idx="10"/>
          </p:nvPr>
        </p:nvSpPr>
        <p:spPr/>
        <p:txBody>
          <a:bodyPr/>
          <a:lstStyle/>
          <a:p>
            <a:r>
              <a:rPr lang="zh-CN" altLang="en-US" dirty="0"/>
              <a:t>结论</a:t>
            </a:r>
          </a:p>
        </p:txBody>
      </p:sp>
      <p:sp>
        <p:nvSpPr>
          <p:cNvPr id="3" name="文本占位符 2">
            <a:extLst>
              <a:ext uri="{FF2B5EF4-FFF2-40B4-BE49-F238E27FC236}">
                <a16:creationId xmlns:a16="http://schemas.microsoft.com/office/drawing/2014/main" id="{81F72644-FD54-F8FC-CC06-A630979A705E}"/>
              </a:ext>
            </a:extLst>
          </p:cNvPr>
          <p:cNvSpPr>
            <a:spLocks noGrp="1"/>
          </p:cNvSpPr>
          <p:nvPr>
            <p:ph type="body" sz="quarter" idx="11"/>
          </p:nvPr>
        </p:nvSpPr>
        <p:spPr>
          <a:xfrm>
            <a:off x="842963" y="1206500"/>
            <a:ext cx="11027304" cy="5260975"/>
          </a:xfrm>
        </p:spPr>
        <p:txBody>
          <a:bodyPr/>
          <a:lstStyle/>
          <a:p>
            <a:pPr marL="0" indent="0">
              <a:buNone/>
            </a:pPr>
            <a:endParaRPr lang="en-US" altLang="zh-CN" sz="2000" dirty="0"/>
          </a:p>
          <a:p>
            <a:pPr marL="0" indent="0">
              <a:buNone/>
            </a:pPr>
            <a:endParaRPr lang="en-US" altLang="zh-CN" sz="2000" dirty="0"/>
          </a:p>
          <a:p>
            <a:pPr marL="0" indent="0">
              <a:buNone/>
            </a:pPr>
            <a:endParaRPr lang="en-US" altLang="zh-CN" sz="2000" dirty="0"/>
          </a:p>
        </p:txBody>
      </p:sp>
      <p:sp>
        <p:nvSpPr>
          <p:cNvPr id="4" name="文本框 3">
            <a:extLst>
              <a:ext uri="{FF2B5EF4-FFF2-40B4-BE49-F238E27FC236}">
                <a16:creationId xmlns:a16="http://schemas.microsoft.com/office/drawing/2014/main" id="{F40F5A1D-66A2-0D6B-C41C-508BAF571005}"/>
              </a:ext>
            </a:extLst>
          </p:cNvPr>
          <p:cNvSpPr txBox="1"/>
          <p:nvPr/>
        </p:nvSpPr>
        <p:spPr>
          <a:xfrm>
            <a:off x="685800" y="1397000"/>
            <a:ext cx="10557933" cy="3139321"/>
          </a:xfrm>
          <a:prstGeom prst="rect">
            <a:avLst/>
          </a:prstGeom>
          <a:noFill/>
        </p:spPr>
        <p:txBody>
          <a:bodyPr wrap="square" rtlCol="0">
            <a:spAutoFit/>
          </a:bodyPr>
          <a:lstStyle/>
          <a:p>
            <a:pPr algn="just">
              <a:lnSpc>
                <a:spcPct val="150000"/>
              </a:lnSpc>
            </a:pPr>
            <a:r>
              <a:rPr lang="zh-CN" altLang="en-US" b="0" i="0" dirty="0">
                <a:solidFill>
                  <a:srgbClr val="000000"/>
                </a:solidFill>
                <a:effectLst/>
                <a:latin typeface="微软雅黑" panose="020B0503020204020204" pitchFamily="34" charset="-122"/>
                <a:ea typeface="微软雅黑" panose="020B0503020204020204" pitchFamily="34" charset="-122"/>
              </a:rPr>
              <a:t>本文提出了一种新的具有跨视图对比学习的自监督异构图神经网络，称为</a:t>
            </a:r>
            <a:r>
              <a:rPr lang="en-US" altLang="zh-CN" b="0" i="0" dirty="0" err="1">
                <a:solidFill>
                  <a:srgbClr val="000000"/>
                </a:solidFill>
                <a:effectLst/>
                <a:latin typeface="微软雅黑" panose="020B0503020204020204" pitchFamily="34" charset="-122"/>
                <a:ea typeface="微软雅黑" panose="020B0503020204020204" pitchFamily="34" charset="-122"/>
              </a:rPr>
              <a:t>HeCo</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err="1">
                <a:solidFill>
                  <a:srgbClr val="000000"/>
                </a:solidFill>
                <a:effectLst/>
                <a:latin typeface="微软雅黑" panose="020B0503020204020204" pitchFamily="34" charset="-122"/>
                <a:ea typeface="微软雅黑" panose="020B0503020204020204" pitchFamily="34" charset="-122"/>
              </a:rPr>
              <a:t>HeCo</a:t>
            </a:r>
            <a:r>
              <a:rPr lang="zh-CN" altLang="en-US" b="0" i="0" dirty="0">
                <a:solidFill>
                  <a:srgbClr val="000000"/>
                </a:solidFill>
                <a:effectLst/>
                <a:latin typeface="微软雅黑" panose="020B0503020204020204" pitchFamily="34" charset="-122"/>
                <a:ea typeface="微软雅黑" panose="020B0503020204020204" pitchFamily="34" charset="-122"/>
              </a:rPr>
              <a:t>采用网络模式和元路径作为两种视图来捕捉局部结构和高阶结构，并在它们之间进行对比学习。这两个视图是相互监督的，并最终协作学习节点嵌入。</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lnSpc>
                <a:spcPct val="150000"/>
              </a:lnSpc>
            </a:pPr>
            <a:endParaRPr lang="zh-CN" altLang="en-US" b="0" i="0" dirty="0">
              <a:solidFill>
                <a:srgbClr val="000000"/>
              </a:solidFill>
              <a:effectLst/>
              <a:latin typeface="微软雅黑" panose="020B0503020204020204" pitchFamily="34" charset="-122"/>
              <a:ea typeface="微软雅黑" panose="020B0503020204020204" pitchFamily="34" charset="-122"/>
            </a:endParaRPr>
          </a:p>
          <a:p>
            <a:pPr algn="just">
              <a:lnSpc>
                <a:spcPct val="150000"/>
              </a:lnSpc>
            </a:pPr>
            <a:r>
              <a:rPr lang="zh-CN" altLang="en-US" b="0" i="0" dirty="0">
                <a:solidFill>
                  <a:srgbClr val="000000"/>
                </a:solidFill>
                <a:effectLst/>
                <a:latin typeface="微软雅黑" panose="020B0503020204020204" pitchFamily="34" charset="-122"/>
                <a:ea typeface="微软雅黑" panose="020B0503020204020204" pitchFamily="34" charset="-122"/>
              </a:rPr>
              <a:t>此外，本文还设计了一种视图掩码机制和</a:t>
            </a:r>
            <a:r>
              <a:rPr lang="en-US" altLang="zh-CN" b="0" i="0" dirty="0" err="1">
                <a:solidFill>
                  <a:srgbClr val="000000"/>
                </a:solidFill>
                <a:effectLst/>
                <a:latin typeface="微软雅黑" panose="020B0503020204020204" pitchFamily="34" charset="-122"/>
                <a:ea typeface="微软雅黑" panose="020B0503020204020204" pitchFamily="34" charset="-122"/>
              </a:rPr>
              <a:t>HeCo</a:t>
            </a:r>
            <a:r>
              <a:rPr lang="zh-CN" altLang="en-US" b="0" i="0" dirty="0">
                <a:solidFill>
                  <a:srgbClr val="000000"/>
                </a:solidFill>
                <a:effectLst/>
                <a:latin typeface="微软雅黑" panose="020B0503020204020204" pitchFamily="34" charset="-122"/>
                <a:ea typeface="微软雅黑" panose="020B0503020204020204" pitchFamily="34" charset="-122"/>
              </a:rPr>
              <a:t>的两个扩展，使对比学习更加困难，从而进一步提高</a:t>
            </a:r>
            <a:r>
              <a:rPr lang="en-US" altLang="zh-CN" b="0" i="0" dirty="0" err="1">
                <a:solidFill>
                  <a:srgbClr val="000000"/>
                </a:solidFill>
                <a:effectLst/>
                <a:latin typeface="微软雅黑" panose="020B0503020204020204" pitchFamily="34" charset="-122"/>
                <a:ea typeface="微软雅黑" panose="020B0503020204020204" pitchFamily="34" charset="-122"/>
              </a:rPr>
              <a:t>HeCo</a:t>
            </a:r>
            <a:r>
              <a:rPr lang="zh-CN" altLang="en-US" b="0" i="0" dirty="0">
                <a:solidFill>
                  <a:srgbClr val="000000"/>
                </a:solidFill>
                <a:effectLst/>
                <a:latin typeface="微软雅黑" panose="020B0503020204020204" pitchFamily="34" charset="-122"/>
                <a:ea typeface="微软雅黑" panose="020B0503020204020204" pitchFamily="34" charset="-122"/>
              </a:rPr>
              <a:t>的性能。并通过广泛的实验验证了其有效性。</a:t>
            </a:r>
          </a:p>
          <a:p>
            <a:br>
              <a:rPr lang="zh-CN" altLang="en-US" dirty="0"/>
            </a:br>
            <a:endParaRPr lang="zh-CN" altLang="en-US" dirty="0"/>
          </a:p>
        </p:txBody>
      </p:sp>
    </p:spTree>
    <p:extLst>
      <p:ext uri="{BB962C8B-B14F-4D97-AF65-F5344CB8AC3E}">
        <p14:creationId xmlns:p14="http://schemas.microsoft.com/office/powerpoint/2010/main" val="166402930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0" y="2188029"/>
            <a:ext cx="12192000" cy="248194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latin typeface="思源黑体 CN Normal" panose="020B0400000000000000" pitchFamily="34" charset="-122"/>
                <a:ea typeface="思源黑体 CN Normal" panose="020B0400000000000000" pitchFamily="34" charset="-122"/>
              </a:rPr>
              <a:t>岳绪同</a:t>
            </a:r>
            <a:endParaRPr lang="en-US" altLang="zh-CN" sz="3200" b="1" dirty="0">
              <a:latin typeface="思源黑体 CN Normal" panose="020B0400000000000000" pitchFamily="34" charset="-122"/>
              <a:ea typeface="思源黑体 CN Normal" panose="020B0400000000000000" pitchFamily="34" charset="-122"/>
            </a:endParaRPr>
          </a:p>
        </p:txBody>
      </p:sp>
      <p:grpSp>
        <p:nvGrpSpPr>
          <p:cNvPr id="11" name="组合 10"/>
          <p:cNvGrpSpPr/>
          <p:nvPr/>
        </p:nvGrpSpPr>
        <p:grpSpPr>
          <a:xfrm>
            <a:off x="3114261" y="995833"/>
            <a:ext cx="5963478" cy="1115996"/>
            <a:chOff x="2639135" y="1745440"/>
            <a:chExt cx="6879594" cy="1287437"/>
          </a:xfrm>
        </p:grpSpPr>
        <p:sp>
          <p:nvSpPr>
            <p:cNvPr id="13" name="矩形 10"/>
            <p:cNvSpPr>
              <a:spLocks noChangeAspect="1"/>
            </p:cNvSpPr>
            <p:nvPr/>
          </p:nvSpPr>
          <p:spPr>
            <a:xfrm>
              <a:off x="2639135" y="1745440"/>
              <a:ext cx="1341609" cy="1287437"/>
            </a:xfrm>
            <a:prstGeom prst="ellipse">
              <a:avLst/>
            </a:prstGeom>
            <a:gradFill flip="none" rotWithShape="1">
              <a:gsLst>
                <a:gs pos="50000">
                  <a:schemeClr val="bg1">
                    <a:lumMod val="95000"/>
                  </a:schemeClr>
                </a:gs>
                <a:gs pos="100000">
                  <a:schemeClr val="bg1">
                    <a:lumMod val="75000"/>
                  </a:schemeClr>
                </a:gs>
                <a:gs pos="0">
                  <a:schemeClr val="bg1"/>
                </a:gs>
              </a:gsLst>
              <a:lin ang="18900000" scaled="0"/>
              <a:tileRect/>
            </a:gradFill>
            <a:ln w="15875">
              <a:gradFill>
                <a:gsLst>
                  <a:gs pos="100000">
                    <a:schemeClr val="bg1">
                      <a:lumMod val="85000"/>
                    </a:schemeClr>
                  </a:gs>
                  <a:gs pos="0">
                    <a:schemeClr val="bg1"/>
                  </a:gs>
                </a:gsLst>
                <a:lin ang="81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5400" b="1" dirty="0">
                  <a:solidFill>
                    <a:srgbClr val="D7000F"/>
                  </a:solidFill>
                  <a:effectLst>
                    <a:outerShdw blurRad="50800" dist="38100" algn="l" rotWithShape="0">
                      <a:prstClr val="black">
                        <a:alpha val="40000"/>
                      </a:prstClr>
                    </a:outerShdw>
                  </a:effectLst>
                  <a:latin typeface="思源黑体 CN Normal" panose="020B0400000000000000" pitchFamily="34" charset="-122"/>
                  <a:ea typeface="思源黑体 CN Normal" panose="020B0400000000000000" pitchFamily="34" charset="-122"/>
                </a:rPr>
                <a:t>谢</a:t>
              </a:r>
            </a:p>
          </p:txBody>
        </p:sp>
        <p:sp>
          <p:nvSpPr>
            <p:cNvPr id="15" name="矩形 10"/>
            <p:cNvSpPr>
              <a:spLocks noChangeAspect="1"/>
            </p:cNvSpPr>
            <p:nvPr/>
          </p:nvSpPr>
          <p:spPr>
            <a:xfrm>
              <a:off x="4485130" y="1745440"/>
              <a:ext cx="1341609" cy="1287437"/>
            </a:xfrm>
            <a:prstGeom prst="ellipse">
              <a:avLst/>
            </a:prstGeom>
            <a:gradFill flip="none" rotWithShape="1">
              <a:gsLst>
                <a:gs pos="50000">
                  <a:schemeClr val="bg1">
                    <a:lumMod val="95000"/>
                  </a:schemeClr>
                </a:gs>
                <a:gs pos="100000">
                  <a:schemeClr val="bg1">
                    <a:lumMod val="75000"/>
                  </a:schemeClr>
                </a:gs>
                <a:gs pos="0">
                  <a:schemeClr val="bg1"/>
                </a:gs>
              </a:gsLst>
              <a:lin ang="18900000" scaled="0"/>
              <a:tileRect/>
            </a:gradFill>
            <a:ln w="15875">
              <a:gradFill>
                <a:gsLst>
                  <a:gs pos="100000">
                    <a:schemeClr val="bg1">
                      <a:lumMod val="85000"/>
                    </a:schemeClr>
                  </a:gs>
                  <a:gs pos="0">
                    <a:schemeClr val="bg1"/>
                  </a:gs>
                </a:gsLst>
                <a:lin ang="81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5400" b="1" dirty="0">
                  <a:solidFill>
                    <a:srgbClr val="D7000F"/>
                  </a:solidFill>
                  <a:effectLst>
                    <a:outerShdw blurRad="50800" dist="38100" algn="l" rotWithShape="0">
                      <a:prstClr val="black">
                        <a:alpha val="40000"/>
                      </a:prstClr>
                    </a:outerShdw>
                  </a:effectLst>
                  <a:latin typeface="思源黑体 CN Normal" panose="020B0400000000000000" pitchFamily="34" charset="-122"/>
                  <a:ea typeface="思源黑体 CN Normal" panose="020B0400000000000000" pitchFamily="34" charset="-122"/>
                </a:rPr>
                <a:t>谢</a:t>
              </a:r>
            </a:p>
          </p:txBody>
        </p:sp>
        <p:sp>
          <p:nvSpPr>
            <p:cNvPr id="16" name="矩形 10"/>
            <p:cNvSpPr>
              <a:spLocks noChangeAspect="1"/>
            </p:cNvSpPr>
            <p:nvPr/>
          </p:nvSpPr>
          <p:spPr>
            <a:xfrm>
              <a:off x="6331125" y="1745440"/>
              <a:ext cx="1341609" cy="1287437"/>
            </a:xfrm>
            <a:prstGeom prst="ellipse">
              <a:avLst/>
            </a:prstGeom>
            <a:gradFill flip="none" rotWithShape="1">
              <a:gsLst>
                <a:gs pos="50000">
                  <a:schemeClr val="bg1">
                    <a:lumMod val="95000"/>
                  </a:schemeClr>
                </a:gs>
                <a:gs pos="100000">
                  <a:schemeClr val="bg1">
                    <a:lumMod val="75000"/>
                  </a:schemeClr>
                </a:gs>
                <a:gs pos="0">
                  <a:schemeClr val="bg1"/>
                </a:gs>
              </a:gsLst>
              <a:lin ang="18900000" scaled="0"/>
              <a:tileRect/>
            </a:gradFill>
            <a:ln w="15875">
              <a:gradFill>
                <a:gsLst>
                  <a:gs pos="100000">
                    <a:schemeClr val="bg1">
                      <a:lumMod val="85000"/>
                    </a:schemeClr>
                  </a:gs>
                  <a:gs pos="0">
                    <a:schemeClr val="bg1"/>
                  </a:gs>
                </a:gsLst>
                <a:lin ang="81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5400" b="1" dirty="0">
                  <a:solidFill>
                    <a:srgbClr val="D7000F"/>
                  </a:solidFill>
                  <a:effectLst>
                    <a:outerShdw blurRad="50800" dist="38100" algn="l" rotWithShape="0">
                      <a:prstClr val="black">
                        <a:alpha val="40000"/>
                      </a:prstClr>
                    </a:outerShdw>
                  </a:effectLst>
                  <a:latin typeface="思源黑体 CN Normal" panose="020B0400000000000000" pitchFamily="34" charset="-122"/>
                  <a:ea typeface="思源黑体 CN Normal" panose="020B0400000000000000" pitchFamily="34" charset="-122"/>
                </a:rPr>
                <a:t>观</a:t>
              </a:r>
            </a:p>
          </p:txBody>
        </p:sp>
        <p:sp>
          <p:nvSpPr>
            <p:cNvPr id="17" name="矩形 10"/>
            <p:cNvSpPr>
              <a:spLocks noChangeAspect="1"/>
            </p:cNvSpPr>
            <p:nvPr/>
          </p:nvSpPr>
          <p:spPr>
            <a:xfrm>
              <a:off x="8177120" y="1745440"/>
              <a:ext cx="1341609" cy="1287437"/>
            </a:xfrm>
            <a:prstGeom prst="ellipse">
              <a:avLst/>
            </a:prstGeom>
            <a:gradFill flip="none" rotWithShape="1">
              <a:gsLst>
                <a:gs pos="50000">
                  <a:schemeClr val="bg1">
                    <a:lumMod val="95000"/>
                  </a:schemeClr>
                </a:gs>
                <a:gs pos="100000">
                  <a:schemeClr val="bg1">
                    <a:lumMod val="75000"/>
                  </a:schemeClr>
                </a:gs>
                <a:gs pos="0">
                  <a:schemeClr val="bg1"/>
                </a:gs>
              </a:gsLst>
              <a:lin ang="18900000" scaled="0"/>
              <a:tileRect/>
            </a:gradFill>
            <a:ln w="15875">
              <a:gradFill>
                <a:gsLst>
                  <a:gs pos="100000">
                    <a:schemeClr val="bg1">
                      <a:lumMod val="85000"/>
                    </a:schemeClr>
                  </a:gs>
                  <a:gs pos="0">
                    <a:schemeClr val="bg1"/>
                  </a:gs>
                </a:gsLst>
                <a:lin ang="81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5400" b="1" dirty="0">
                  <a:solidFill>
                    <a:srgbClr val="D7000F"/>
                  </a:solidFill>
                  <a:effectLst>
                    <a:outerShdw blurRad="50800" dist="38100" algn="l" rotWithShape="0">
                      <a:prstClr val="black">
                        <a:alpha val="40000"/>
                      </a:prstClr>
                    </a:outerShdw>
                  </a:effectLst>
                  <a:latin typeface="思源黑体 CN Normal" panose="020B0400000000000000" pitchFamily="34" charset="-122"/>
                  <a:ea typeface="思源黑体 CN Normal" panose="020B0400000000000000" pitchFamily="34" charset="-122"/>
                </a:rPr>
                <a:t>看</a:t>
              </a:r>
            </a:p>
          </p:txBody>
        </p:sp>
      </p:gr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43534" y="475604"/>
            <a:ext cx="8418512" cy="605051"/>
          </a:xfrm>
        </p:spPr>
        <p:txBody>
          <a:bodyPr/>
          <a:lstStyle/>
          <a:p>
            <a:r>
              <a:rPr kumimoji="1" lang="zh-CN" altLang="en-US" dirty="0"/>
              <a:t>介绍</a:t>
            </a:r>
          </a:p>
        </p:txBody>
      </p:sp>
      <p:sp>
        <p:nvSpPr>
          <p:cNvPr id="3" name="文本占位符 2"/>
          <p:cNvSpPr>
            <a:spLocks noGrp="1"/>
          </p:cNvSpPr>
          <p:nvPr>
            <p:ph type="body" sz="quarter" idx="11"/>
          </p:nvPr>
        </p:nvSpPr>
        <p:spPr/>
        <p:txBody>
          <a:bodyPr/>
          <a:lstStyle/>
          <a:p>
            <a:pPr marL="0" indent="0">
              <a:lnSpc>
                <a:spcPts val="4000"/>
              </a:lnSpc>
              <a:buNone/>
            </a:pPr>
            <a:r>
              <a:rPr kumimoji="1" lang="zh-CN" altLang="en-US" sz="2000" dirty="0"/>
              <a:t>异构图网络（</a:t>
            </a:r>
            <a:r>
              <a:rPr kumimoji="1" lang="en-US" altLang="zh-CN" sz="2000" dirty="0"/>
              <a:t>HIN</a:t>
            </a:r>
            <a:r>
              <a:rPr kumimoji="1" lang="zh-CN" altLang="en-US" sz="2000" dirty="0"/>
              <a:t>）：包含不同类型节点和链接的图网络结构</a:t>
            </a:r>
            <a:endParaRPr kumimoji="1" lang="en-US" altLang="zh-CN" sz="2000" dirty="0"/>
          </a:p>
          <a:p>
            <a:pPr marL="0" indent="0">
              <a:lnSpc>
                <a:spcPts val="4000"/>
              </a:lnSpc>
              <a:buNone/>
            </a:pPr>
            <a:r>
              <a:rPr kumimoji="1" lang="zh-CN" altLang="en-US" sz="2000" dirty="0"/>
              <a:t>对比学习：最大化正样本之间的相似性，同时最小化负样本之间的类似性的一种自监督学习框架。</a:t>
            </a:r>
            <a:endParaRPr kumimoji="1" lang="en-US" altLang="zh-CN" sz="2000" dirty="0"/>
          </a:p>
          <a:p>
            <a:pPr marL="0" indent="0">
              <a:lnSpc>
                <a:spcPts val="4000"/>
              </a:lnSpc>
              <a:buNone/>
            </a:pPr>
            <a:r>
              <a:rPr kumimoji="1" lang="zh-CN" altLang="en-US" sz="2000" dirty="0"/>
              <a:t>（</a:t>
            </a:r>
            <a:r>
              <a:rPr kumimoji="1" lang="en-US" altLang="zh-CN" sz="2000" dirty="0"/>
              <a:t>1</a:t>
            </a:r>
            <a:r>
              <a:rPr kumimoji="1" lang="zh-CN" altLang="en-US" sz="2000" dirty="0"/>
              <a:t>）针对</a:t>
            </a:r>
            <a:r>
              <a:rPr kumimoji="1" lang="en-US" altLang="zh-CN" sz="2000" dirty="0"/>
              <a:t>HIN</a:t>
            </a:r>
            <a:r>
              <a:rPr kumimoji="1" lang="zh-CN" altLang="en-US" sz="2000" dirty="0"/>
              <a:t>问题，如何设计一种异构对比机制</a:t>
            </a:r>
            <a:endParaRPr kumimoji="1" lang="en-US" altLang="zh-CN" sz="2000" dirty="0"/>
          </a:p>
          <a:p>
            <a:pPr marL="0" indent="0">
              <a:lnSpc>
                <a:spcPts val="4000"/>
              </a:lnSpc>
              <a:buNone/>
            </a:pPr>
            <a:r>
              <a:rPr kumimoji="1" lang="zh-CN" altLang="en-US" sz="2000" dirty="0"/>
              <a:t>（</a:t>
            </a:r>
            <a:r>
              <a:rPr kumimoji="1" lang="en-US" altLang="zh-CN" sz="2000" dirty="0"/>
              <a:t>2</a:t>
            </a:r>
            <a:r>
              <a:rPr kumimoji="1" lang="zh-CN" altLang="en-US" sz="2000" dirty="0"/>
              <a:t>）如何在</a:t>
            </a:r>
            <a:r>
              <a:rPr kumimoji="1" lang="en-US" altLang="zh-CN" sz="2000" dirty="0"/>
              <a:t>HIN</a:t>
            </a:r>
            <a:r>
              <a:rPr kumimoji="1" lang="zh-CN" altLang="en-US" sz="2000" dirty="0"/>
              <a:t>中选择合适的视角</a:t>
            </a:r>
            <a:endParaRPr kumimoji="1" lang="en-US" altLang="zh-CN" sz="2000" dirty="0"/>
          </a:p>
          <a:p>
            <a:pPr marL="0" indent="0">
              <a:lnSpc>
                <a:spcPts val="4000"/>
              </a:lnSpc>
              <a:buNone/>
            </a:pPr>
            <a:r>
              <a:rPr kumimoji="1" lang="zh-CN" altLang="en-US" sz="2000" dirty="0"/>
              <a:t>（</a:t>
            </a:r>
            <a:r>
              <a:rPr kumimoji="1" lang="en-US" altLang="zh-CN" sz="2000" dirty="0"/>
              <a:t>3</a:t>
            </a:r>
            <a:r>
              <a:rPr kumimoji="1" lang="zh-CN" altLang="en-US" sz="2000" dirty="0"/>
              <a:t>）如何设计一个困难的对比学习任务，如何增强对比学习复杂性</a:t>
            </a:r>
            <a:endParaRPr kumimoji="1" lang="en-US" altLang="zh-CN" sz="2000" dirty="0"/>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DE094D9-FD84-718A-525F-3AFB5C84B3E5}"/>
              </a:ext>
            </a:extLst>
          </p:cNvPr>
          <p:cNvSpPr>
            <a:spLocks noGrp="1"/>
          </p:cNvSpPr>
          <p:nvPr>
            <p:ph type="body" sz="quarter" idx="10"/>
          </p:nvPr>
        </p:nvSpPr>
        <p:spPr/>
        <p:txBody>
          <a:bodyPr/>
          <a:lstStyle/>
          <a:p>
            <a:r>
              <a:rPr lang="zh-CN" altLang="en-US" dirty="0"/>
              <a:t>介绍</a:t>
            </a:r>
          </a:p>
        </p:txBody>
      </p:sp>
      <p:sp>
        <p:nvSpPr>
          <p:cNvPr id="3" name="文本占位符 2">
            <a:extLst>
              <a:ext uri="{FF2B5EF4-FFF2-40B4-BE49-F238E27FC236}">
                <a16:creationId xmlns:a16="http://schemas.microsoft.com/office/drawing/2014/main" id="{0C99090C-C7D5-8520-313C-A6468D74262A}"/>
              </a:ext>
            </a:extLst>
          </p:cNvPr>
          <p:cNvSpPr>
            <a:spLocks noGrp="1"/>
          </p:cNvSpPr>
          <p:nvPr>
            <p:ph type="body" sz="quarter" idx="11"/>
          </p:nvPr>
        </p:nvSpPr>
        <p:spPr>
          <a:xfrm>
            <a:off x="842963" y="1206500"/>
            <a:ext cx="10798704" cy="5260975"/>
          </a:xfrm>
        </p:spPr>
        <p:txBody>
          <a:bodyPr/>
          <a:lstStyle/>
          <a:p>
            <a:pPr marL="0" indent="0">
              <a:lnSpc>
                <a:spcPct val="150000"/>
              </a:lnSpc>
              <a:buNone/>
            </a:pPr>
            <a:r>
              <a:rPr lang="zh-CN" altLang="en-US" sz="2000" dirty="0">
                <a:solidFill>
                  <a:srgbClr val="000000"/>
                </a:solidFill>
                <a:latin typeface="微软雅黑" panose="020B0503020204020204" pitchFamily="34" charset="-122"/>
                <a:ea typeface="微软雅黑" panose="020B0503020204020204" pitchFamily="34" charset="-122"/>
              </a:rPr>
              <a:t>网络视角：节点的嵌入特征根据直接聚合其邻居信息所学习的，用以捕捉网络局部结构信息。</a:t>
            </a: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nSpc>
                <a:spcPct val="150000"/>
              </a:lnSpc>
              <a:buNone/>
            </a:pPr>
            <a:r>
              <a:rPr lang="zh-CN" altLang="en-US" sz="2000" dirty="0">
                <a:solidFill>
                  <a:srgbClr val="000000"/>
                </a:solidFill>
                <a:latin typeface="微软雅黑" panose="020B0503020204020204" pitchFamily="34" charset="-122"/>
                <a:ea typeface="微软雅黑" panose="020B0503020204020204" pitchFamily="34" charset="-122"/>
              </a:rPr>
              <a:t>元路径视角：节点的嵌入特征通过沿着多个元路径传递信息来学习，用于捕捉网络高阶结构信息。</a:t>
            </a: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nSpc>
                <a:spcPct val="150000"/>
              </a:lnSpc>
              <a:buNone/>
            </a:pPr>
            <a:r>
              <a:rPr lang="zh-CN" altLang="en-US" sz="2000" dirty="0">
                <a:solidFill>
                  <a:srgbClr val="000000"/>
                </a:solidFill>
                <a:latin typeface="微软雅黑" panose="020B0503020204020204" pitchFamily="34" charset="-122"/>
                <a:ea typeface="微软雅黑" panose="020B0503020204020204" pitchFamily="34" charset="-122"/>
              </a:rPr>
              <a:t>视图掩码机制：该机制分别隐藏网络模式和元路径的不同部分，这将进一步增强两个视图的多样性，提高对比学习任务复杂性</a:t>
            </a: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nSpc>
                <a:spcPct val="150000"/>
              </a:lnSpc>
              <a:buNone/>
            </a:pPr>
            <a:r>
              <a:rPr lang="zh-CN" altLang="en-US" sz="2000" dirty="0">
                <a:solidFill>
                  <a:srgbClr val="000000"/>
                </a:solidFill>
                <a:latin typeface="微软雅黑" panose="020B0503020204020204" pitchFamily="34" charset="-122"/>
                <a:ea typeface="微软雅黑" panose="020B0503020204020204" pitchFamily="34" charset="-122"/>
              </a:rPr>
              <a:t>本文贡献：</a:t>
            </a: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nSpc>
                <a:spcPct val="150000"/>
              </a:lnSpc>
              <a:buNone/>
            </a:pPr>
            <a:r>
              <a:rPr lang="zh-CN" altLang="en-US" sz="2000" dirty="0">
                <a:solidFill>
                  <a:srgbClr val="000000"/>
                </a:solidFill>
                <a:latin typeface="微软雅黑" panose="020B0503020204020204" pitchFamily="34" charset="-122"/>
                <a:ea typeface="微软雅黑" panose="020B0503020204020204" pitchFamily="34" charset="-122"/>
              </a:rPr>
              <a:t>（</a:t>
            </a:r>
            <a:r>
              <a:rPr lang="en-US" altLang="zh-CN" sz="2000" dirty="0">
                <a:solidFill>
                  <a:srgbClr val="000000"/>
                </a:solidFill>
                <a:latin typeface="微软雅黑" panose="020B0503020204020204" pitchFamily="34" charset="-122"/>
                <a:ea typeface="微软雅黑" panose="020B0503020204020204" pitchFamily="34" charset="-122"/>
              </a:rPr>
              <a:t>1</a:t>
            </a:r>
            <a:r>
              <a:rPr lang="zh-CN" altLang="en-US" sz="2000" dirty="0">
                <a:solidFill>
                  <a:srgbClr val="000000"/>
                </a:solidFill>
                <a:latin typeface="微软雅黑" panose="020B0503020204020204" pitchFamily="34" charset="-122"/>
                <a:ea typeface="微软雅黑" panose="020B0503020204020204" pitchFamily="34" charset="-122"/>
              </a:rPr>
              <a:t>）首次使用跨视图对比学习的自监督异构图神经网络</a:t>
            </a: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nSpc>
                <a:spcPct val="150000"/>
              </a:lnSpc>
              <a:buNone/>
            </a:pPr>
            <a:r>
              <a:rPr lang="zh-CN" altLang="en-US" sz="2000" dirty="0">
                <a:solidFill>
                  <a:srgbClr val="000000"/>
                </a:solidFill>
                <a:latin typeface="微软雅黑" panose="020B0503020204020204" pitchFamily="34" charset="-122"/>
                <a:ea typeface="微软雅黑" panose="020B0503020204020204" pitchFamily="34" charset="-122"/>
              </a:rPr>
              <a:t>（</a:t>
            </a:r>
            <a:r>
              <a:rPr lang="en-US" altLang="zh-CN" sz="2000" dirty="0">
                <a:solidFill>
                  <a:srgbClr val="000000"/>
                </a:solidFill>
                <a:latin typeface="微软雅黑" panose="020B0503020204020204" pitchFamily="34" charset="-122"/>
                <a:ea typeface="微软雅黑" panose="020B0503020204020204" pitchFamily="34" charset="-122"/>
              </a:rPr>
              <a:t>2</a:t>
            </a:r>
            <a:r>
              <a:rPr lang="zh-CN" altLang="en-US" sz="2000" dirty="0">
                <a:solidFill>
                  <a:srgbClr val="000000"/>
                </a:solidFill>
                <a:latin typeface="微软雅黑" panose="020B0503020204020204" pitchFamily="34" charset="-122"/>
                <a:ea typeface="微软雅黑" panose="020B0503020204020204" pitchFamily="34" charset="-122"/>
              </a:rPr>
              <a:t>）设计了视图掩码机制来进一步提高对比性能，并提出两种生成负样本的</a:t>
            </a:r>
            <a:r>
              <a:rPr lang="en-US" altLang="zh-CN" sz="2000" dirty="0" err="1">
                <a:solidFill>
                  <a:srgbClr val="000000"/>
                </a:solidFill>
                <a:latin typeface="微软雅黑" panose="020B0503020204020204" pitchFamily="34" charset="-122"/>
                <a:ea typeface="微软雅黑" panose="020B0503020204020204" pitchFamily="34" charset="-122"/>
              </a:rPr>
              <a:t>HeCo</a:t>
            </a:r>
            <a:r>
              <a:rPr lang="zh-CN" altLang="en-US" sz="2000" dirty="0">
                <a:solidFill>
                  <a:srgbClr val="000000"/>
                </a:solidFill>
                <a:latin typeface="微软雅黑" panose="020B0503020204020204" pitchFamily="34" charset="-122"/>
                <a:ea typeface="微软雅黑" panose="020B0503020204020204" pitchFamily="34" charset="-122"/>
              </a:rPr>
              <a:t>扩展版本</a:t>
            </a: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nSpc>
                <a:spcPct val="150000"/>
              </a:lnSpc>
              <a:buNone/>
            </a:pPr>
            <a:r>
              <a:rPr lang="zh-CN" altLang="en-US" sz="2000" dirty="0">
                <a:solidFill>
                  <a:srgbClr val="000000"/>
                </a:solidFill>
                <a:latin typeface="微软雅黑" panose="020B0503020204020204" pitchFamily="34" charset="-122"/>
                <a:ea typeface="微软雅黑" panose="020B0503020204020204" pitchFamily="34" charset="-122"/>
              </a:rPr>
              <a:t>（</a:t>
            </a:r>
            <a:r>
              <a:rPr lang="en-US" altLang="zh-CN" sz="2000" dirty="0">
                <a:solidFill>
                  <a:srgbClr val="000000"/>
                </a:solidFill>
                <a:latin typeface="微软雅黑" panose="020B0503020204020204" pitchFamily="34" charset="-122"/>
                <a:ea typeface="微软雅黑" panose="020B0503020204020204" pitchFamily="34" charset="-122"/>
              </a:rPr>
              <a:t>3</a:t>
            </a:r>
            <a:r>
              <a:rPr lang="zh-CN" altLang="en-US" sz="2000" dirty="0">
                <a:solidFill>
                  <a:srgbClr val="000000"/>
                </a:solidFill>
                <a:latin typeface="微软雅黑" panose="020B0503020204020204" pitchFamily="34" charset="-122"/>
                <a:ea typeface="微软雅黑" panose="020B0503020204020204" pitchFamily="34" charset="-122"/>
              </a:rPr>
              <a:t>）在四个公开数据集上进行实验验证了模型有效性</a:t>
            </a: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nSpc>
                <a:spcPct val="150000"/>
              </a:lnSpc>
              <a:buNone/>
            </a:pPr>
            <a:endParaRPr lang="zh-CN" altLang="en-US" sz="200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7870462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3576B81-0395-7F58-C47B-9BE762600C70}"/>
              </a:ext>
            </a:extLst>
          </p:cNvPr>
          <p:cNvSpPr>
            <a:spLocks noGrp="1"/>
          </p:cNvSpPr>
          <p:nvPr>
            <p:ph type="body" sz="quarter" idx="10"/>
          </p:nvPr>
        </p:nvSpPr>
        <p:spPr/>
        <p:txBody>
          <a:bodyPr/>
          <a:lstStyle/>
          <a:p>
            <a:r>
              <a:rPr lang="zh-CN" altLang="en-US" dirty="0"/>
              <a:t>相关工作</a:t>
            </a:r>
          </a:p>
        </p:txBody>
      </p:sp>
      <p:sp>
        <p:nvSpPr>
          <p:cNvPr id="3" name="文本占位符 2">
            <a:extLst>
              <a:ext uri="{FF2B5EF4-FFF2-40B4-BE49-F238E27FC236}">
                <a16:creationId xmlns:a16="http://schemas.microsoft.com/office/drawing/2014/main" id="{AE49567D-A421-759C-52E2-060AC60C17AA}"/>
              </a:ext>
            </a:extLst>
          </p:cNvPr>
          <p:cNvSpPr>
            <a:spLocks noGrp="1"/>
          </p:cNvSpPr>
          <p:nvPr>
            <p:ph type="body" sz="quarter" idx="11"/>
          </p:nvPr>
        </p:nvSpPr>
        <p:spPr/>
        <p:txBody>
          <a:bodyPr/>
          <a:lstStyle/>
          <a:p>
            <a:pPr marL="0" indent="0">
              <a:buNone/>
            </a:pPr>
            <a:r>
              <a:rPr lang="zh-CN" altLang="en-US" sz="2000" dirty="0"/>
              <a:t>异构图神经网络：</a:t>
            </a:r>
            <a:endParaRPr lang="en-US" altLang="zh-CN" sz="2000" dirty="0"/>
          </a:p>
          <a:p>
            <a:pPr marL="0" indent="0">
              <a:buNone/>
            </a:pPr>
            <a:r>
              <a:rPr lang="en-US" altLang="zh-CN" sz="2000" dirty="0"/>
              <a:t>HAN</a:t>
            </a:r>
            <a:r>
              <a:rPr lang="zh-CN" altLang="en-US" sz="2000" dirty="0"/>
              <a:t>：使用层次注意力机制聚合节点级，语义级信息</a:t>
            </a:r>
            <a:endParaRPr lang="en-US" altLang="zh-CN" sz="2000" dirty="0"/>
          </a:p>
          <a:p>
            <a:pPr marL="0" indent="0">
              <a:buNone/>
            </a:pPr>
            <a:r>
              <a:rPr lang="en-US" altLang="zh-CN" sz="2000" dirty="0"/>
              <a:t>MAGNN</a:t>
            </a:r>
            <a:r>
              <a:rPr lang="zh-CN" altLang="en-US" sz="2000" dirty="0"/>
              <a:t>：考虑元路径中间节点信息</a:t>
            </a:r>
            <a:endParaRPr lang="en-US" altLang="zh-CN" sz="2000" dirty="0"/>
          </a:p>
          <a:p>
            <a:pPr marL="0" indent="0">
              <a:buNone/>
            </a:pPr>
            <a:r>
              <a:rPr lang="en-US" altLang="zh-CN" sz="2000" dirty="0"/>
              <a:t>GTN</a:t>
            </a:r>
            <a:r>
              <a:rPr lang="zh-CN" altLang="en-US" sz="2000" dirty="0"/>
              <a:t>：自动识别有效连接</a:t>
            </a:r>
            <a:endParaRPr lang="en-US" altLang="zh-CN" sz="2000" dirty="0"/>
          </a:p>
          <a:p>
            <a:pPr marL="0" indent="0">
              <a:buNone/>
            </a:pPr>
            <a:r>
              <a:rPr lang="en-US" altLang="zh-CN" sz="2000" dirty="0" err="1"/>
              <a:t>HetGNN</a:t>
            </a:r>
            <a:r>
              <a:rPr lang="zh-CN" altLang="en-US" sz="2000" dirty="0"/>
              <a:t>：对固定大小邻居采样，并使用</a:t>
            </a:r>
            <a:r>
              <a:rPr lang="en-US" altLang="zh-CN" sz="2000" dirty="0"/>
              <a:t>LSTM</a:t>
            </a:r>
            <a:r>
              <a:rPr lang="zh-CN" altLang="en-US" sz="2000" dirty="0"/>
              <a:t>融合特征</a:t>
            </a:r>
            <a:endParaRPr lang="en-US" altLang="zh-CN" sz="2000" dirty="0"/>
          </a:p>
          <a:p>
            <a:pPr marL="0" indent="0">
              <a:buNone/>
            </a:pPr>
            <a:endParaRPr lang="en-US" altLang="zh-CN" sz="2000" dirty="0"/>
          </a:p>
          <a:p>
            <a:pPr marL="0" indent="0">
              <a:buNone/>
            </a:pPr>
            <a:r>
              <a:rPr lang="zh-CN" altLang="en-US" sz="2000" dirty="0"/>
              <a:t>对比学习：将正对与负对进行对比来学习表征</a:t>
            </a:r>
            <a:endParaRPr lang="en-US" altLang="zh-CN" sz="2000" dirty="0"/>
          </a:p>
          <a:p>
            <a:pPr marL="0" indent="0">
              <a:buNone/>
            </a:pPr>
            <a:r>
              <a:rPr lang="en-US" altLang="zh-CN" sz="2000" dirty="0"/>
              <a:t>GCC</a:t>
            </a:r>
            <a:r>
              <a:rPr lang="zh-CN" altLang="en-US" sz="2000" dirty="0"/>
              <a:t>：任意两个图的普遍局部结构</a:t>
            </a:r>
            <a:endParaRPr lang="en-US" altLang="zh-CN" sz="2000" dirty="0"/>
          </a:p>
          <a:p>
            <a:pPr marL="0" indent="0">
              <a:buNone/>
            </a:pPr>
            <a:r>
              <a:rPr lang="en-US" altLang="zh-CN" sz="2000" dirty="0"/>
              <a:t>DGMI</a:t>
            </a:r>
            <a:r>
              <a:rPr lang="zh-CN" altLang="en-US" sz="2000" dirty="0"/>
              <a:t>：通过修改网络和原始网络构建正负样本</a:t>
            </a:r>
            <a:endParaRPr lang="en-US" altLang="zh-CN" sz="2000" dirty="0"/>
          </a:p>
          <a:p>
            <a:pPr marL="0" indent="0">
              <a:buNone/>
            </a:pPr>
            <a:endParaRPr lang="zh-CN" altLang="en-US" sz="2000" dirty="0"/>
          </a:p>
        </p:txBody>
      </p:sp>
    </p:spTree>
    <p:extLst>
      <p:ext uri="{BB962C8B-B14F-4D97-AF65-F5344CB8AC3E}">
        <p14:creationId xmlns:p14="http://schemas.microsoft.com/office/powerpoint/2010/main" val="247302465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DE094D9-FD84-718A-525F-3AFB5C84B3E5}"/>
              </a:ext>
            </a:extLst>
          </p:cNvPr>
          <p:cNvSpPr>
            <a:spLocks noGrp="1"/>
          </p:cNvSpPr>
          <p:nvPr>
            <p:ph type="body" sz="quarter" idx="10"/>
          </p:nvPr>
        </p:nvSpPr>
        <p:spPr/>
        <p:txBody>
          <a:bodyPr/>
          <a:lstStyle/>
          <a:p>
            <a:r>
              <a:rPr lang="zh-CN" altLang="en-US" dirty="0"/>
              <a:t>初期准备（符号说明</a:t>
            </a:r>
            <a:r>
              <a:rPr lang="en-US" altLang="zh-CN" dirty="0"/>
              <a:t>)</a:t>
            </a:r>
            <a:endParaRPr lang="zh-CN" altLang="en-US" dirty="0"/>
          </a:p>
        </p:txBody>
      </p:sp>
      <p:sp>
        <p:nvSpPr>
          <p:cNvPr id="3" name="文本占位符 2">
            <a:extLst>
              <a:ext uri="{FF2B5EF4-FFF2-40B4-BE49-F238E27FC236}">
                <a16:creationId xmlns:a16="http://schemas.microsoft.com/office/drawing/2014/main" id="{0C99090C-C7D5-8520-313C-A6468D74262A}"/>
              </a:ext>
            </a:extLst>
          </p:cNvPr>
          <p:cNvSpPr>
            <a:spLocks noGrp="1"/>
          </p:cNvSpPr>
          <p:nvPr>
            <p:ph type="body" sz="quarter" idx="11"/>
          </p:nvPr>
        </p:nvSpPr>
        <p:spPr/>
        <p:txBody>
          <a:bodyPr/>
          <a:lstStyle/>
          <a:p>
            <a:pPr marL="0" indent="0">
              <a:lnSpc>
                <a:spcPct val="150000"/>
              </a:lnSpc>
              <a:buNone/>
            </a:pPr>
            <a:r>
              <a:rPr lang="zh-CN" altLang="en-US" sz="2000" dirty="0">
                <a:solidFill>
                  <a:srgbClr val="000000"/>
                </a:solidFill>
                <a:latin typeface="微软雅黑" panose="020B0503020204020204" pitchFamily="34" charset="-122"/>
                <a:ea typeface="微软雅黑" panose="020B0503020204020204" pitchFamily="34" charset="-122"/>
              </a:rPr>
              <a:t>异构信息网络：</a:t>
            </a:r>
            <a:r>
              <a:rPr lang="en-US" altLang="zh-CN" sz="2000" dirty="0">
                <a:solidFill>
                  <a:srgbClr val="000000"/>
                </a:solidFill>
                <a:latin typeface="微软雅黑" panose="020B0503020204020204" pitchFamily="34" charset="-122"/>
                <a:ea typeface="微软雅黑" panose="020B0503020204020204" pitchFamily="34" charset="-122"/>
              </a:rPr>
              <a:t>G</a:t>
            </a:r>
            <a:r>
              <a:rPr lang="zh-CN" altLang="en-US" sz="2000" dirty="0">
                <a:solidFill>
                  <a:srgbClr val="000000"/>
                </a:solidFill>
                <a:latin typeface="微软雅黑" panose="020B0503020204020204" pitchFamily="34" charset="-122"/>
                <a:ea typeface="微软雅黑" panose="020B0503020204020204" pitchFamily="34" charset="-122"/>
              </a:rPr>
              <a:t>＝（</a:t>
            </a:r>
            <a:r>
              <a:rPr lang="en-US" altLang="zh-CN" sz="2000" dirty="0">
                <a:solidFill>
                  <a:srgbClr val="000000"/>
                </a:solidFill>
                <a:latin typeface="微软雅黑" panose="020B0503020204020204" pitchFamily="34" charset="-122"/>
                <a:ea typeface="微软雅黑" panose="020B0503020204020204" pitchFamily="34" charset="-122"/>
              </a:rPr>
              <a:t>V</a:t>
            </a:r>
            <a:r>
              <a:rPr lang="zh-CN" altLang="en-US" sz="2000" dirty="0">
                <a:solidFill>
                  <a:srgbClr val="000000"/>
                </a:solidFill>
                <a:latin typeface="微软雅黑" panose="020B0503020204020204" pitchFamily="34" charset="-122"/>
                <a:ea typeface="微软雅黑" panose="020B0503020204020204" pitchFamily="34" charset="-122"/>
              </a:rPr>
              <a:t>，</a:t>
            </a:r>
            <a:r>
              <a:rPr lang="en-US" altLang="zh-CN" sz="2000" dirty="0">
                <a:solidFill>
                  <a:srgbClr val="000000"/>
                </a:solidFill>
                <a:latin typeface="微软雅黑" panose="020B0503020204020204" pitchFamily="34" charset="-122"/>
                <a:ea typeface="微软雅黑" panose="020B0503020204020204" pitchFamily="34" charset="-122"/>
              </a:rPr>
              <a:t>E</a:t>
            </a:r>
            <a:r>
              <a:rPr lang="zh-CN" altLang="en-US" sz="2000" dirty="0">
                <a:solidFill>
                  <a:srgbClr val="000000"/>
                </a:solidFill>
                <a:latin typeface="微软雅黑" panose="020B0503020204020204" pitchFamily="34" charset="-122"/>
                <a:ea typeface="微软雅黑" panose="020B0503020204020204" pitchFamily="34" charset="-122"/>
              </a:rPr>
              <a:t>，</a:t>
            </a:r>
            <a:r>
              <a:rPr lang="en-US" altLang="zh-CN" sz="2000" dirty="0">
                <a:solidFill>
                  <a:srgbClr val="000000"/>
                </a:solidFill>
                <a:latin typeface="微软雅黑" panose="020B0503020204020204" pitchFamily="34" charset="-122"/>
                <a:ea typeface="微软雅黑" panose="020B0503020204020204" pitchFamily="34" charset="-122"/>
              </a:rPr>
              <a:t>A</a:t>
            </a:r>
            <a:r>
              <a:rPr lang="zh-CN" altLang="en-US" sz="2000" dirty="0">
                <a:solidFill>
                  <a:srgbClr val="000000"/>
                </a:solidFill>
                <a:latin typeface="微软雅黑" panose="020B0503020204020204" pitchFamily="34" charset="-122"/>
                <a:ea typeface="微软雅黑" panose="020B0503020204020204" pitchFamily="34" charset="-122"/>
              </a:rPr>
              <a:t>，</a:t>
            </a:r>
            <a:r>
              <a:rPr lang="en-US" altLang="zh-CN" sz="2000" dirty="0">
                <a:solidFill>
                  <a:srgbClr val="000000"/>
                </a:solidFill>
                <a:latin typeface="微软雅黑" panose="020B0503020204020204" pitchFamily="34" charset="-122"/>
                <a:ea typeface="微软雅黑" panose="020B0503020204020204" pitchFamily="34" charset="-122"/>
              </a:rPr>
              <a:t>R</a:t>
            </a:r>
            <a:r>
              <a:rPr lang="zh-CN" altLang="en-US" sz="2000" dirty="0">
                <a:solidFill>
                  <a:srgbClr val="000000"/>
                </a:solidFill>
                <a:latin typeface="微软雅黑" panose="020B0503020204020204" pitchFamily="34" charset="-122"/>
                <a:ea typeface="微软雅黑" panose="020B0503020204020204" pitchFamily="34" charset="-122"/>
              </a:rPr>
              <a:t>，𝜙</a:t>
            </a:r>
            <a:r>
              <a:rPr lang="en-US" altLang="zh-CN" sz="2000" dirty="0">
                <a:solidFill>
                  <a:srgbClr val="000000"/>
                </a:solidFill>
                <a:latin typeface="微软雅黑" panose="020B0503020204020204" pitchFamily="34" charset="-122"/>
                <a:ea typeface="微软雅黑" panose="020B0503020204020204" pitchFamily="34" charset="-122"/>
              </a:rPr>
              <a:t>, </a:t>
            </a:r>
            <a:r>
              <a:rPr lang="zh-CN" altLang="en-US" sz="2000" dirty="0">
                <a:solidFill>
                  <a:srgbClr val="000000"/>
                </a:solidFill>
                <a:latin typeface="微软雅黑" panose="020B0503020204020204" pitchFamily="34" charset="-122"/>
                <a:ea typeface="微软雅黑" panose="020B0503020204020204" pitchFamily="34" charset="-122"/>
              </a:rPr>
              <a:t>𝜑</a:t>
            </a:r>
            <a:r>
              <a:rPr lang="en-US" altLang="zh-CN" sz="2000" dirty="0">
                <a:solidFill>
                  <a:srgbClr val="000000"/>
                </a:solidFill>
                <a:latin typeface="微软雅黑" panose="020B0503020204020204" pitchFamily="34" charset="-122"/>
                <a:ea typeface="微软雅黑" panose="020B0503020204020204" pitchFamily="34" charset="-122"/>
              </a:rPr>
              <a:t>)</a:t>
            </a:r>
          </a:p>
          <a:p>
            <a:pPr marL="0" indent="0">
              <a:lnSpc>
                <a:spcPct val="150000"/>
              </a:lnSpc>
              <a:buNone/>
            </a:pP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nSpc>
                <a:spcPct val="150000"/>
              </a:lnSpc>
              <a:buNone/>
            </a:pPr>
            <a:r>
              <a:rPr lang="zh-CN" altLang="en-US" sz="2000" dirty="0">
                <a:solidFill>
                  <a:srgbClr val="000000"/>
                </a:solidFill>
                <a:latin typeface="微软雅黑" panose="020B0503020204020204" pitchFamily="34" charset="-122"/>
                <a:ea typeface="微软雅黑" panose="020B0503020204020204" pitchFamily="34" charset="-122"/>
              </a:rPr>
              <a:t>网络结构：𝑇𝐺 </a:t>
            </a:r>
            <a:r>
              <a:rPr lang="en-US" altLang="zh-CN" sz="2000" dirty="0">
                <a:solidFill>
                  <a:srgbClr val="000000"/>
                </a:solidFill>
                <a:latin typeface="微软雅黑" panose="020B0503020204020204" pitchFamily="34" charset="-122"/>
                <a:ea typeface="微软雅黑" panose="020B0503020204020204" pitchFamily="34" charset="-122"/>
              </a:rPr>
              <a:t>= </a:t>
            </a:r>
            <a:r>
              <a:rPr lang="zh-CN" altLang="en-US" sz="2000" dirty="0">
                <a:solidFill>
                  <a:srgbClr val="000000"/>
                </a:solidFill>
                <a:latin typeface="微软雅黑" panose="020B0503020204020204" pitchFamily="34" charset="-122"/>
                <a:ea typeface="微软雅黑" panose="020B0503020204020204" pitchFamily="34" charset="-122"/>
              </a:rPr>
              <a:t>（</a:t>
            </a:r>
            <a:r>
              <a:rPr lang="en-US" altLang="zh-CN" sz="2000" dirty="0">
                <a:solidFill>
                  <a:srgbClr val="000000"/>
                </a:solidFill>
                <a:latin typeface="微软雅黑" panose="020B0503020204020204" pitchFamily="34" charset="-122"/>
                <a:ea typeface="微软雅黑" panose="020B0503020204020204" pitchFamily="34" charset="-122"/>
              </a:rPr>
              <a:t>A</a:t>
            </a:r>
            <a:r>
              <a:rPr lang="zh-CN" altLang="en-US" sz="2000" dirty="0">
                <a:solidFill>
                  <a:srgbClr val="000000"/>
                </a:solidFill>
                <a:latin typeface="微软雅黑" panose="020B0503020204020204" pitchFamily="34" charset="-122"/>
                <a:ea typeface="微软雅黑" panose="020B0503020204020204" pitchFamily="34" charset="-122"/>
              </a:rPr>
              <a:t>，</a:t>
            </a:r>
            <a:r>
              <a:rPr lang="en-US" altLang="zh-CN" sz="2000" dirty="0">
                <a:solidFill>
                  <a:srgbClr val="000000"/>
                </a:solidFill>
                <a:latin typeface="微软雅黑" panose="020B0503020204020204" pitchFamily="34" charset="-122"/>
                <a:ea typeface="微软雅黑" panose="020B0503020204020204" pitchFamily="34" charset="-122"/>
              </a:rPr>
              <a:t>R</a:t>
            </a:r>
            <a:r>
              <a:rPr lang="zh-CN" altLang="en-US" sz="2000" dirty="0">
                <a:solidFill>
                  <a:srgbClr val="000000"/>
                </a:solidFill>
                <a:latin typeface="微软雅黑" panose="020B0503020204020204" pitchFamily="34" charset="-122"/>
                <a:ea typeface="微软雅黑" panose="020B0503020204020204" pitchFamily="34" charset="-122"/>
              </a:rPr>
              <a:t>） 目标节点</a:t>
            </a:r>
            <a:r>
              <a:rPr lang="en-US" altLang="zh-CN" sz="2000" dirty="0">
                <a:solidFill>
                  <a:srgbClr val="000000"/>
                </a:solidFill>
                <a:latin typeface="微软雅黑" panose="020B0503020204020204" pitchFamily="34" charset="-122"/>
                <a:ea typeface="微软雅黑" panose="020B0503020204020204" pitchFamily="34" charset="-122"/>
              </a:rPr>
              <a:t>A</a:t>
            </a:r>
            <a:r>
              <a:rPr lang="zh-CN" altLang="en-US" sz="2000" dirty="0">
                <a:solidFill>
                  <a:srgbClr val="000000"/>
                </a:solidFill>
                <a:latin typeface="微软雅黑" panose="020B0503020204020204" pitchFamily="34" charset="-122"/>
                <a:ea typeface="微软雅黑" panose="020B0503020204020204" pitchFamily="34" charset="-122"/>
              </a:rPr>
              <a:t>的直连网络</a:t>
            </a: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nSpc>
                <a:spcPct val="150000"/>
              </a:lnSpc>
              <a:buNone/>
            </a:pP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nSpc>
                <a:spcPct val="150000"/>
              </a:lnSpc>
              <a:buNone/>
            </a:pPr>
            <a:r>
              <a:rPr lang="zh-CN" altLang="en-US" sz="2000" dirty="0">
                <a:solidFill>
                  <a:srgbClr val="000000"/>
                </a:solidFill>
                <a:latin typeface="微软雅黑" panose="020B0503020204020204" pitchFamily="34" charset="-122"/>
                <a:ea typeface="微软雅黑" panose="020B0503020204020204" pitchFamily="34" charset="-122"/>
              </a:rPr>
              <a:t>元路径：</a:t>
            </a: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nSpc>
                <a:spcPct val="150000"/>
              </a:lnSpc>
              <a:buNone/>
            </a:pP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2000" dirty="0">
                <a:solidFill>
                  <a:srgbClr val="000000"/>
                </a:solidFill>
                <a:latin typeface="微软雅黑" panose="020B0503020204020204" pitchFamily="34" charset="-122"/>
                <a:ea typeface="微软雅黑" panose="020B0503020204020204" pitchFamily="34" charset="-122"/>
              </a:rPr>
              <a:t>A</a:t>
            </a:r>
            <a:r>
              <a:rPr lang="zh-CN" altLang="en-US" sz="2000" dirty="0">
                <a:solidFill>
                  <a:srgbClr val="000000"/>
                </a:solidFill>
                <a:latin typeface="微软雅黑" panose="020B0503020204020204" pitchFamily="34" charset="-122"/>
                <a:ea typeface="微软雅黑" panose="020B0503020204020204" pitchFamily="34" charset="-122"/>
              </a:rPr>
              <a:t>表示元路径经过的节点，</a:t>
            </a:r>
            <a:r>
              <a:rPr lang="en-US" altLang="zh-CN" sz="2000" dirty="0">
                <a:solidFill>
                  <a:srgbClr val="000000"/>
                </a:solidFill>
                <a:latin typeface="微软雅黑" panose="020B0503020204020204" pitchFamily="34" charset="-122"/>
                <a:ea typeface="微软雅黑" panose="020B0503020204020204" pitchFamily="34" charset="-122"/>
              </a:rPr>
              <a:t>R</a:t>
            </a:r>
            <a:r>
              <a:rPr lang="zh-CN" altLang="en-US" sz="2000" dirty="0">
                <a:solidFill>
                  <a:srgbClr val="000000"/>
                </a:solidFill>
                <a:latin typeface="微软雅黑" panose="020B0503020204020204" pitchFamily="34" charset="-122"/>
                <a:ea typeface="微软雅黑" panose="020B0503020204020204" pitchFamily="34" charset="-122"/>
              </a:rPr>
              <a:t>表示节点间连接边的类型</a:t>
            </a:r>
            <a:endParaRPr lang="en-US" altLang="zh-CN" sz="2000" dirty="0">
              <a:solidFill>
                <a:srgbClr val="000000"/>
              </a:solidFill>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252628FA-F11B-9E9F-C9AE-FDDB33C01F27}"/>
              </a:ext>
            </a:extLst>
          </p:cNvPr>
          <p:cNvPicPr>
            <a:picLocks noChangeAspect="1"/>
          </p:cNvPicPr>
          <p:nvPr/>
        </p:nvPicPr>
        <p:blipFill>
          <a:blip r:embed="rId3"/>
          <a:stretch>
            <a:fillRect/>
          </a:stretch>
        </p:blipFill>
        <p:spPr>
          <a:xfrm>
            <a:off x="6477000" y="1206500"/>
            <a:ext cx="5715000" cy="3095625"/>
          </a:xfrm>
          <a:prstGeom prst="rect">
            <a:avLst/>
          </a:prstGeom>
        </p:spPr>
      </p:pic>
      <p:pic>
        <p:nvPicPr>
          <p:cNvPr id="7" name="图片 6">
            <a:extLst>
              <a:ext uri="{FF2B5EF4-FFF2-40B4-BE49-F238E27FC236}">
                <a16:creationId xmlns:a16="http://schemas.microsoft.com/office/drawing/2014/main" id="{08D6A31B-814D-B776-F044-560AE6C6F55F}"/>
              </a:ext>
            </a:extLst>
          </p:cNvPr>
          <p:cNvPicPr>
            <a:picLocks noChangeAspect="1"/>
          </p:cNvPicPr>
          <p:nvPr/>
        </p:nvPicPr>
        <p:blipFill>
          <a:blip r:embed="rId4"/>
          <a:stretch>
            <a:fillRect/>
          </a:stretch>
        </p:blipFill>
        <p:spPr>
          <a:xfrm>
            <a:off x="1154642" y="3930650"/>
            <a:ext cx="2228850" cy="371475"/>
          </a:xfrm>
          <a:prstGeom prst="rect">
            <a:avLst/>
          </a:prstGeom>
        </p:spPr>
      </p:pic>
    </p:spTree>
    <p:extLst>
      <p:ext uri="{BB962C8B-B14F-4D97-AF65-F5344CB8AC3E}">
        <p14:creationId xmlns:p14="http://schemas.microsoft.com/office/powerpoint/2010/main" val="336809263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F6958EF-213B-C562-71D6-FADD029C08D3}"/>
              </a:ext>
            </a:extLst>
          </p:cNvPr>
          <p:cNvSpPr>
            <a:spLocks noGrp="1"/>
          </p:cNvSpPr>
          <p:nvPr>
            <p:ph type="body" sz="quarter" idx="10"/>
          </p:nvPr>
        </p:nvSpPr>
        <p:spPr/>
        <p:txBody>
          <a:bodyPr/>
          <a:lstStyle/>
          <a:p>
            <a:r>
              <a:rPr lang="zh-CN" altLang="en-US" dirty="0"/>
              <a:t>模型结构</a:t>
            </a:r>
          </a:p>
        </p:txBody>
      </p:sp>
      <p:sp>
        <p:nvSpPr>
          <p:cNvPr id="3" name="文本占位符 2">
            <a:extLst>
              <a:ext uri="{FF2B5EF4-FFF2-40B4-BE49-F238E27FC236}">
                <a16:creationId xmlns:a16="http://schemas.microsoft.com/office/drawing/2014/main" id="{35766DD5-6236-D344-3061-CCFF7522C39E}"/>
              </a:ext>
            </a:extLst>
          </p:cNvPr>
          <p:cNvSpPr>
            <a:spLocks noGrp="1"/>
          </p:cNvSpPr>
          <p:nvPr>
            <p:ph type="body" sz="quarter" idx="11"/>
          </p:nvPr>
        </p:nvSpPr>
        <p:spPr/>
        <p:txBody>
          <a:bodyPr/>
          <a:lstStyle/>
          <a:p>
            <a:pPr marL="0" indent="0">
              <a:buNone/>
            </a:pPr>
            <a:endParaRPr lang="zh-CN" altLang="en-US" sz="2000" dirty="0"/>
          </a:p>
        </p:txBody>
      </p:sp>
      <p:pic>
        <p:nvPicPr>
          <p:cNvPr id="7" name="图片 6">
            <a:extLst>
              <a:ext uri="{FF2B5EF4-FFF2-40B4-BE49-F238E27FC236}">
                <a16:creationId xmlns:a16="http://schemas.microsoft.com/office/drawing/2014/main" id="{4B4447C6-E751-517C-668B-8AD821D586C3}"/>
              </a:ext>
            </a:extLst>
          </p:cNvPr>
          <p:cNvPicPr>
            <a:picLocks noChangeAspect="1"/>
          </p:cNvPicPr>
          <p:nvPr/>
        </p:nvPicPr>
        <p:blipFill>
          <a:blip r:embed="rId3"/>
          <a:stretch>
            <a:fillRect/>
          </a:stretch>
        </p:blipFill>
        <p:spPr>
          <a:xfrm>
            <a:off x="842963" y="1222375"/>
            <a:ext cx="10048875" cy="4429125"/>
          </a:xfrm>
          <a:prstGeom prst="rect">
            <a:avLst/>
          </a:prstGeom>
        </p:spPr>
      </p:pic>
    </p:spTree>
    <p:extLst>
      <p:ext uri="{BB962C8B-B14F-4D97-AF65-F5344CB8AC3E}">
        <p14:creationId xmlns:p14="http://schemas.microsoft.com/office/powerpoint/2010/main" val="45182932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BA7D6D1-7B14-CD72-5533-2CAA1B09FA64}"/>
              </a:ext>
            </a:extLst>
          </p:cNvPr>
          <p:cNvSpPr>
            <a:spLocks noGrp="1"/>
          </p:cNvSpPr>
          <p:nvPr>
            <p:ph type="body" sz="quarter" idx="10"/>
          </p:nvPr>
        </p:nvSpPr>
        <p:spPr/>
        <p:txBody>
          <a:bodyPr/>
          <a:lstStyle/>
          <a:p>
            <a:r>
              <a:rPr lang="en-US" altLang="zh-CN" dirty="0"/>
              <a:t>Methodology</a:t>
            </a:r>
            <a:endParaRPr lang="zh-CN" altLang="en-US" dirty="0"/>
          </a:p>
        </p:txBody>
      </p:sp>
      <p:sp>
        <p:nvSpPr>
          <p:cNvPr id="3" name="文本占位符 2">
            <a:extLst>
              <a:ext uri="{FF2B5EF4-FFF2-40B4-BE49-F238E27FC236}">
                <a16:creationId xmlns:a16="http://schemas.microsoft.com/office/drawing/2014/main" id="{DD8FC0E0-A1A6-8E13-179C-8A745E7B157A}"/>
              </a:ext>
            </a:extLst>
          </p:cNvPr>
          <p:cNvSpPr>
            <a:spLocks noGrp="1"/>
          </p:cNvSpPr>
          <p:nvPr>
            <p:ph type="body" sz="quarter" idx="11"/>
          </p:nvPr>
        </p:nvSpPr>
        <p:spPr/>
        <p:txBody>
          <a:bodyPr/>
          <a:lstStyle/>
          <a:p>
            <a:pPr marL="0" indent="0">
              <a:buNone/>
            </a:pPr>
            <a:endParaRPr lang="en-US"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buNone/>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en-US" altLang="zh-CN" sz="2400" dirty="0"/>
          </a:p>
        </p:txBody>
      </p:sp>
      <p:sp>
        <p:nvSpPr>
          <p:cNvPr id="6" name="文本框 5">
            <a:extLst>
              <a:ext uri="{FF2B5EF4-FFF2-40B4-BE49-F238E27FC236}">
                <a16:creationId xmlns:a16="http://schemas.microsoft.com/office/drawing/2014/main" id="{5D189612-F363-AC42-601F-906CB9C63E7A}"/>
              </a:ext>
            </a:extLst>
          </p:cNvPr>
          <p:cNvSpPr txBox="1"/>
          <p:nvPr/>
        </p:nvSpPr>
        <p:spPr>
          <a:xfrm>
            <a:off x="842963" y="1286934"/>
            <a:ext cx="10807170" cy="3139321"/>
          </a:xfrm>
          <a:prstGeom prst="rect">
            <a:avLst/>
          </a:prstGeom>
          <a:noFill/>
        </p:spPr>
        <p:txBody>
          <a:bodyPr wrap="square" rtlCol="0">
            <a:spAutoFit/>
          </a:bodyPr>
          <a:lstStyle/>
          <a:p>
            <a:pPr marL="342900" indent="-342900">
              <a:buAutoNum type="alphaLcParenBoth"/>
            </a:pPr>
            <a:r>
              <a:rPr lang="zh-CN" altLang="en-US" dirty="0"/>
              <a:t>输入模型样本</a:t>
            </a:r>
            <a:endParaRPr lang="en-US" altLang="zh-CN" dirty="0"/>
          </a:p>
          <a:p>
            <a:pPr marL="342900" indent="-342900">
              <a:buAutoNum type="alphaLcParenBoth"/>
            </a:pPr>
            <a:endParaRPr lang="en-US" altLang="zh-CN" dirty="0"/>
          </a:p>
          <a:p>
            <a:r>
              <a:rPr lang="zh-CN" altLang="en-US" dirty="0"/>
              <a:t>节点特征转换：</a:t>
            </a:r>
            <a:endParaRPr lang="en-US" altLang="zh-CN" dirty="0"/>
          </a:p>
          <a:p>
            <a:endParaRPr lang="en-US" altLang="zh-CN" dirty="0"/>
          </a:p>
          <a:p>
            <a:endParaRPr lang="en-US" altLang="zh-CN" dirty="0"/>
          </a:p>
          <a:p>
            <a:r>
              <a:rPr lang="en-US" altLang="zh-CN" dirty="0"/>
              <a:t>(b)</a:t>
            </a:r>
            <a:r>
              <a:rPr lang="zh-CN" altLang="en-US" dirty="0"/>
              <a:t> 网络结构编码：</a:t>
            </a:r>
            <a:endParaRPr lang="en-US" altLang="zh-CN" dirty="0"/>
          </a:p>
          <a:p>
            <a:endParaRPr lang="en-US" altLang="zh-CN" dirty="0"/>
          </a:p>
          <a:p>
            <a:r>
              <a:rPr lang="zh-CN" altLang="en-US" dirty="0"/>
              <a:t>节点级注意力：节点</a:t>
            </a:r>
            <a:r>
              <a:rPr lang="en-US" altLang="zh-CN" dirty="0" err="1"/>
              <a:t>i</a:t>
            </a:r>
            <a:r>
              <a:rPr lang="zh-CN" altLang="en-US" dirty="0"/>
              <a:t>所连接的一阶邻居类型集合为</a:t>
            </a:r>
            <a:r>
              <a:rPr lang="el-GR" altLang="zh-CN" b="0" i="0" dirty="0">
                <a:solidFill>
                  <a:srgbClr val="000000"/>
                </a:solidFill>
                <a:effectLst/>
                <a:latin typeface="微软雅黑" panose="020B0503020204020204" pitchFamily="34" charset="-122"/>
                <a:ea typeface="微软雅黑" panose="020B0503020204020204" pitchFamily="34" charset="-122"/>
              </a:rPr>
              <a:t>{Φ1</a:t>
            </a:r>
            <a:r>
              <a:rPr lang="zh-CN" altLang="el-GR" b="0" i="0" dirty="0">
                <a:solidFill>
                  <a:srgbClr val="000000"/>
                </a:solidFill>
                <a:effectLst/>
                <a:latin typeface="微软雅黑" panose="020B0503020204020204" pitchFamily="34" charset="-122"/>
                <a:ea typeface="微软雅黑" panose="020B0503020204020204" pitchFamily="34" charset="-122"/>
              </a:rPr>
              <a:t>，</a:t>
            </a:r>
            <a:r>
              <a:rPr lang="el-GR" altLang="zh-CN" b="0" i="0" dirty="0">
                <a:solidFill>
                  <a:srgbClr val="000000"/>
                </a:solidFill>
                <a:effectLst/>
                <a:latin typeface="微软雅黑" panose="020B0503020204020204" pitchFamily="34" charset="-122"/>
                <a:ea typeface="微软雅黑" panose="020B0503020204020204" pitchFamily="34" charset="-122"/>
              </a:rPr>
              <a:t>Φ2</a:t>
            </a:r>
            <a:r>
              <a:rPr lang="zh-CN" altLang="el-GR" b="0" i="0" dirty="0">
                <a:solidFill>
                  <a:srgbClr val="000000"/>
                </a:solidFill>
                <a:effectLst/>
                <a:latin typeface="微软雅黑" panose="020B0503020204020204" pitchFamily="34" charset="-122"/>
                <a:ea typeface="微软雅黑" panose="020B0503020204020204" pitchFamily="34" charset="-122"/>
              </a:rPr>
              <a:t>，</a:t>
            </a:r>
            <a:r>
              <a:rPr lang="el-GR" altLang="zh-CN" b="0" i="0" dirty="0">
                <a:solidFill>
                  <a:srgbClr val="000000"/>
                </a:solidFill>
                <a:effectLst/>
                <a:latin typeface="微软雅黑" panose="020B0503020204020204" pitchFamily="34" charset="-122"/>
                <a:ea typeface="微软雅黑" panose="020B0503020204020204" pitchFamily="34" charset="-122"/>
              </a:rPr>
              <a:t>…</a:t>
            </a:r>
            <a:r>
              <a:rPr lang="zh-CN" altLang="el-GR" b="0" i="0" dirty="0">
                <a:solidFill>
                  <a:srgbClr val="000000"/>
                </a:solidFill>
                <a:effectLst/>
                <a:latin typeface="微软雅黑" panose="020B0503020204020204" pitchFamily="34" charset="-122"/>
                <a:ea typeface="微软雅黑" panose="020B0503020204020204" pitchFamily="34" charset="-122"/>
              </a:rPr>
              <a:t>，</a:t>
            </a:r>
            <a:r>
              <a:rPr lang="el-GR" altLang="zh-CN" b="0" i="0" dirty="0">
                <a:solidFill>
                  <a:srgbClr val="000000"/>
                </a:solidFill>
                <a:effectLst/>
                <a:latin typeface="微软雅黑" panose="020B0503020204020204" pitchFamily="34" charset="-122"/>
                <a:ea typeface="微软雅黑" panose="020B0503020204020204" pitchFamily="34" charset="-122"/>
              </a:rPr>
              <a:t>Φ</a:t>
            </a:r>
            <a:r>
              <a:rPr lang="zh-CN" altLang="el-GR" b="0" i="0" dirty="0">
                <a:solidFill>
                  <a:srgbClr val="000000"/>
                </a:solidFill>
                <a:effectLst/>
                <a:latin typeface="微软雅黑" panose="020B0503020204020204" pitchFamily="34" charset="-122"/>
                <a:ea typeface="微软雅黑" panose="020B0503020204020204" pitchFamily="34" charset="-122"/>
              </a:rPr>
              <a:t>𝑆 </a:t>
            </a:r>
            <a:r>
              <a:rPr lang="el-GR"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，其中从属于类型</a:t>
            </a:r>
            <a:r>
              <a:rPr lang="en-US" altLang="zh-CN" b="0" i="0" dirty="0">
                <a:solidFill>
                  <a:srgbClr val="000000"/>
                </a:solidFill>
                <a:effectLst/>
                <a:latin typeface="微软雅黑" panose="020B0503020204020204" pitchFamily="34" charset="-122"/>
                <a:ea typeface="微软雅黑" panose="020B0503020204020204" pitchFamily="34" charset="-122"/>
              </a:rPr>
              <a:t>m</a:t>
            </a:r>
            <a:r>
              <a:rPr lang="zh-CN" altLang="en-US" b="0" i="0" dirty="0">
                <a:solidFill>
                  <a:srgbClr val="000000"/>
                </a:solidFill>
                <a:effectLst/>
                <a:latin typeface="微软雅黑" panose="020B0503020204020204" pitchFamily="34" charset="-122"/>
                <a:ea typeface="微软雅黑" panose="020B0503020204020204" pitchFamily="34" charset="-122"/>
              </a:rPr>
              <a:t>的邻居表示为、</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endParaRPr lang="en-US" altLang="zh-CN" b="0" i="0" dirty="0">
              <a:solidFill>
                <a:srgbClr val="000000"/>
              </a:solidFill>
              <a:effectLst/>
              <a:latin typeface="微软雅黑" panose="020B0503020204020204" pitchFamily="34" charset="-122"/>
              <a:ea typeface="微软雅黑" panose="020B0503020204020204" pitchFamily="34" charset="-122"/>
            </a:endParaRPr>
          </a:p>
          <a:p>
            <a:endParaRPr lang="en-US" altLang="zh-CN" dirty="0"/>
          </a:p>
          <a:p>
            <a:pPr marL="342900" indent="-342900">
              <a:buAutoNum type="alphaLcParenBoth"/>
            </a:pPr>
            <a:endParaRPr lang="zh-CN" altLang="en-US" dirty="0"/>
          </a:p>
        </p:txBody>
      </p:sp>
      <p:pic>
        <p:nvPicPr>
          <p:cNvPr id="9" name="图片 8">
            <a:extLst>
              <a:ext uri="{FF2B5EF4-FFF2-40B4-BE49-F238E27FC236}">
                <a16:creationId xmlns:a16="http://schemas.microsoft.com/office/drawing/2014/main" id="{297ED825-B558-8DDE-85D7-8711E9B7ED49}"/>
              </a:ext>
            </a:extLst>
          </p:cNvPr>
          <p:cNvPicPr>
            <a:picLocks noChangeAspect="1"/>
          </p:cNvPicPr>
          <p:nvPr/>
        </p:nvPicPr>
        <p:blipFill>
          <a:blip r:embed="rId3"/>
          <a:stretch>
            <a:fillRect/>
          </a:stretch>
        </p:blipFill>
        <p:spPr>
          <a:xfrm>
            <a:off x="2463271" y="1744662"/>
            <a:ext cx="2371725" cy="523875"/>
          </a:xfrm>
          <a:prstGeom prst="rect">
            <a:avLst/>
          </a:prstGeom>
        </p:spPr>
      </p:pic>
      <p:pic>
        <p:nvPicPr>
          <p:cNvPr id="12" name="图片 11">
            <a:extLst>
              <a:ext uri="{FF2B5EF4-FFF2-40B4-BE49-F238E27FC236}">
                <a16:creationId xmlns:a16="http://schemas.microsoft.com/office/drawing/2014/main" id="{F72D9079-C4C2-04CB-12B6-4407E3BEB289}"/>
              </a:ext>
            </a:extLst>
          </p:cNvPr>
          <p:cNvPicPr>
            <a:picLocks noChangeAspect="1"/>
          </p:cNvPicPr>
          <p:nvPr/>
        </p:nvPicPr>
        <p:blipFill>
          <a:blip r:embed="rId4"/>
          <a:stretch>
            <a:fillRect/>
          </a:stretch>
        </p:blipFill>
        <p:spPr>
          <a:xfrm>
            <a:off x="11522604" y="3183468"/>
            <a:ext cx="542925" cy="381000"/>
          </a:xfrm>
          <a:prstGeom prst="rect">
            <a:avLst/>
          </a:prstGeom>
        </p:spPr>
      </p:pic>
      <p:pic>
        <p:nvPicPr>
          <p:cNvPr id="14" name="图片 13">
            <a:extLst>
              <a:ext uri="{FF2B5EF4-FFF2-40B4-BE49-F238E27FC236}">
                <a16:creationId xmlns:a16="http://schemas.microsoft.com/office/drawing/2014/main" id="{BEB3C5E7-F287-269B-BC85-C844ABDA4446}"/>
              </a:ext>
            </a:extLst>
          </p:cNvPr>
          <p:cNvPicPr>
            <a:picLocks noChangeAspect="1"/>
          </p:cNvPicPr>
          <p:nvPr/>
        </p:nvPicPr>
        <p:blipFill>
          <a:blip r:embed="rId5"/>
          <a:stretch>
            <a:fillRect/>
          </a:stretch>
        </p:blipFill>
        <p:spPr>
          <a:xfrm>
            <a:off x="3909484" y="3564468"/>
            <a:ext cx="3390900" cy="1162050"/>
          </a:xfrm>
          <a:prstGeom prst="rect">
            <a:avLst/>
          </a:prstGeom>
        </p:spPr>
      </p:pic>
      <p:pic>
        <p:nvPicPr>
          <p:cNvPr id="16" name="图片 15">
            <a:extLst>
              <a:ext uri="{FF2B5EF4-FFF2-40B4-BE49-F238E27FC236}">
                <a16:creationId xmlns:a16="http://schemas.microsoft.com/office/drawing/2014/main" id="{FC580453-1A1A-2A9D-CDA9-D0DAC2A43D9A}"/>
              </a:ext>
            </a:extLst>
          </p:cNvPr>
          <p:cNvPicPr>
            <a:picLocks noChangeAspect="1"/>
          </p:cNvPicPr>
          <p:nvPr/>
        </p:nvPicPr>
        <p:blipFill>
          <a:blip r:embed="rId6"/>
          <a:stretch>
            <a:fillRect/>
          </a:stretch>
        </p:blipFill>
        <p:spPr>
          <a:xfrm>
            <a:off x="3345392" y="4773276"/>
            <a:ext cx="5381625" cy="1362075"/>
          </a:xfrm>
          <a:prstGeom prst="rect">
            <a:avLst/>
          </a:prstGeom>
        </p:spPr>
      </p:pic>
    </p:spTree>
    <p:extLst>
      <p:ext uri="{BB962C8B-B14F-4D97-AF65-F5344CB8AC3E}">
        <p14:creationId xmlns:p14="http://schemas.microsoft.com/office/powerpoint/2010/main" val="36323579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B2F229D-45D0-C384-C44E-3ED787DAACAC}"/>
              </a:ext>
            </a:extLst>
          </p:cNvPr>
          <p:cNvSpPr>
            <a:spLocks noGrp="1"/>
          </p:cNvSpPr>
          <p:nvPr>
            <p:ph type="body" sz="quarter" idx="10"/>
          </p:nvPr>
        </p:nvSpPr>
        <p:spPr/>
        <p:txBody>
          <a:bodyPr/>
          <a:lstStyle/>
          <a:p>
            <a:r>
              <a:rPr lang="en-US" altLang="zh-CN" dirty="0"/>
              <a:t>Methodology</a:t>
            </a:r>
            <a:endParaRPr lang="zh-CN" altLang="en-US" dirty="0"/>
          </a:p>
        </p:txBody>
      </p:sp>
      <p:sp>
        <p:nvSpPr>
          <p:cNvPr id="3" name="文本占位符 2">
            <a:extLst>
              <a:ext uri="{FF2B5EF4-FFF2-40B4-BE49-F238E27FC236}">
                <a16:creationId xmlns:a16="http://schemas.microsoft.com/office/drawing/2014/main" id="{657F596B-2A6C-5A06-00A8-20B683D5ED17}"/>
              </a:ext>
            </a:extLst>
          </p:cNvPr>
          <p:cNvSpPr>
            <a:spLocks noGrp="1"/>
          </p:cNvSpPr>
          <p:nvPr>
            <p:ph type="body" sz="quarter" idx="11"/>
          </p:nvPr>
        </p:nvSpPr>
        <p:spPr/>
        <p:txBody>
          <a:bodyPr/>
          <a:lstStyle/>
          <a:p>
            <a:pPr marL="0" indent="0">
              <a:buNone/>
            </a:pPr>
            <a:r>
              <a:rPr lang="zh-CN" altLang="en-US" sz="2000" dirty="0"/>
              <a:t>节点级注意力：</a:t>
            </a: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r>
              <a:rPr lang="zh-CN" altLang="en-US" sz="2000" dirty="0"/>
              <a:t>网络视角下节点</a:t>
            </a:r>
            <a:r>
              <a:rPr lang="en-US" altLang="zh-CN" sz="2000" dirty="0" err="1"/>
              <a:t>i</a:t>
            </a:r>
            <a:r>
              <a:rPr lang="zh-CN" altLang="en-US" sz="2000" dirty="0"/>
              <a:t>的最终特征表示：</a:t>
            </a:r>
            <a:endParaRPr lang="en-US" altLang="zh-CN" sz="2000" dirty="0"/>
          </a:p>
          <a:p>
            <a:pPr marL="0" indent="0">
              <a:buNone/>
            </a:pPr>
            <a:endParaRPr lang="en-US" altLang="zh-CN" sz="2000" dirty="0"/>
          </a:p>
          <a:p>
            <a:pPr marL="0" indent="0">
              <a:buNone/>
            </a:pPr>
            <a:endParaRPr lang="en-US" altLang="zh-CN" sz="2000" dirty="0"/>
          </a:p>
        </p:txBody>
      </p:sp>
      <p:pic>
        <p:nvPicPr>
          <p:cNvPr id="5" name="图片 4">
            <a:extLst>
              <a:ext uri="{FF2B5EF4-FFF2-40B4-BE49-F238E27FC236}">
                <a16:creationId xmlns:a16="http://schemas.microsoft.com/office/drawing/2014/main" id="{D76F4BA4-F7DC-D650-37CF-5A6479F27AC3}"/>
              </a:ext>
            </a:extLst>
          </p:cNvPr>
          <p:cNvPicPr>
            <a:picLocks noChangeAspect="1"/>
          </p:cNvPicPr>
          <p:nvPr/>
        </p:nvPicPr>
        <p:blipFill>
          <a:blip r:embed="rId3"/>
          <a:stretch>
            <a:fillRect/>
          </a:stretch>
        </p:blipFill>
        <p:spPr>
          <a:xfrm>
            <a:off x="2752725" y="1562629"/>
            <a:ext cx="4857750" cy="1666875"/>
          </a:xfrm>
          <a:prstGeom prst="rect">
            <a:avLst/>
          </a:prstGeom>
        </p:spPr>
      </p:pic>
      <p:pic>
        <p:nvPicPr>
          <p:cNvPr id="7" name="图片 6">
            <a:extLst>
              <a:ext uri="{FF2B5EF4-FFF2-40B4-BE49-F238E27FC236}">
                <a16:creationId xmlns:a16="http://schemas.microsoft.com/office/drawing/2014/main" id="{9C19CD48-AB2B-CC38-739F-C1C7E6FC2D16}"/>
              </a:ext>
            </a:extLst>
          </p:cNvPr>
          <p:cNvPicPr>
            <a:picLocks noChangeAspect="1"/>
          </p:cNvPicPr>
          <p:nvPr/>
        </p:nvPicPr>
        <p:blipFill>
          <a:blip r:embed="rId4"/>
          <a:stretch>
            <a:fillRect/>
          </a:stretch>
        </p:blipFill>
        <p:spPr>
          <a:xfrm>
            <a:off x="2752725" y="4842933"/>
            <a:ext cx="2581275" cy="904875"/>
          </a:xfrm>
          <a:prstGeom prst="rect">
            <a:avLst/>
          </a:prstGeom>
        </p:spPr>
      </p:pic>
    </p:spTree>
    <p:extLst>
      <p:ext uri="{BB962C8B-B14F-4D97-AF65-F5344CB8AC3E}">
        <p14:creationId xmlns:p14="http://schemas.microsoft.com/office/powerpoint/2010/main" val="141352625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红白信息图工作汇报PPT模板"/>
  <p:tag name="KSO_WPP_MARK_KEY" val="70d39606-1fe6-46b5-b58c-e9cfe80b73c7"/>
  <p:tag name="COMMONDATA" val="eyJoZGlkIjoiNzY3NTNhOTBiM2RkNTBiZTEyNWYzODQyMGNhMzY0ZGUifQ=="/>
</p:tagLst>
</file>

<file path=ppt/theme/theme1.xml><?xml version="1.0" encoding="utf-8"?>
<a:theme xmlns:a="http://schemas.openxmlformats.org/drawingml/2006/main" name="自定义设计方案">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4720</TotalTime>
  <Words>3236</Words>
  <Application>Microsoft Office PowerPoint</Application>
  <PresentationFormat>宽屏</PresentationFormat>
  <Paragraphs>228</Paragraphs>
  <Slides>22</Slides>
  <Notes>20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22</vt:i4>
      </vt:variant>
    </vt:vector>
  </HeadingPairs>
  <TitlesOfParts>
    <vt:vector size="32" baseType="lpstr">
      <vt:lpstr>-apple-system</vt:lpstr>
      <vt:lpstr>Lucida Grande</vt:lpstr>
      <vt:lpstr>等线</vt:lpstr>
      <vt:lpstr>思源黑体 CN Normal</vt:lpstr>
      <vt:lpstr>微软雅黑</vt:lpstr>
      <vt:lpstr>Arial</vt:lpstr>
      <vt:lpstr>Calibri</vt:lpstr>
      <vt:lpstr>Merriweather Sans</vt:lpstr>
      <vt:lpstr>自定义设计方案</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红白信息图工作汇报PPT模板</dc:title>
  <dc:creator>Binangkit</dc:creator>
  <cp:lastModifiedBy>岳 绪同</cp:lastModifiedBy>
  <cp:revision>2193</cp:revision>
  <dcterms:created xsi:type="dcterms:W3CDTF">2016-06-09T04:22:00Z</dcterms:created>
  <dcterms:modified xsi:type="dcterms:W3CDTF">2023-06-01T01:16:41Z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9ACF780E64394D089EF694E350271600</vt:lpwstr>
  </property>
  <property fmtid="{D5CDD505-2E9C-101B-9397-08002B2CF9AE}" pid="3" name="KSOProductBuildVer">
    <vt:lpwstr>2052-11.1.0.12980</vt:lpwstr>
  </property>
</Properties>
</file>