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71" r:id="rId5"/>
    <p:sldId id="272" r:id="rId6"/>
    <p:sldId id="259" r:id="rId7"/>
    <p:sldId id="260" r:id="rId8"/>
    <p:sldId id="261" r:id="rId9"/>
    <p:sldId id="262" r:id="rId10"/>
    <p:sldId id="263" r:id="rId11"/>
    <p:sldId id="264" r:id="rId12"/>
    <p:sldId id="265" r:id="rId13"/>
    <p:sldId id="268" r:id="rId14"/>
    <p:sldId id="269" r:id="rId15"/>
    <p:sldId id="270" r:id="rId16"/>
    <p:sldId id="266" r:id="rId17"/>
    <p:sldId id="267"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5F7"/>
    <a:srgbClr val="F1E8F8"/>
    <a:srgbClr val="E1CCF0"/>
    <a:srgbClr val="E4D2F2"/>
    <a:srgbClr val="F7F2FB"/>
    <a:srgbClr val="3C1A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163" autoAdjust="0"/>
  </p:normalViewPr>
  <p:slideViewPr>
    <p:cSldViewPr snapToGrid="0">
      <p:cViewPr varScale="1">
        <p:scale>
          <a:sx n="70" d="100"/>
          <a:sy n="70" d="100"/>
        </p:scale>
        <p:origin x="113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F767D-E171-4F84-B6E6-FA758C75C771}" type="datetimeFigureOut">
              <a:rPr lang="zh-CN" altLang="en-US" smtClean="0"/>
              <a:t>2023-09-27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06EB0D-E8DF-41A4-A5FC-F605945AEA50}" type="slidenum">
              <a:rPr lang="zh-CN" altLang="en-US" smtClean="0"/>
              <a:t>‹#›</a:t>
            </a:fld>
            <a:endParaRPr lang="zh-CN" altLang="en-US"/>
          </a:p>
        </p:txBody>
      </p:sp>
    </p:spTree>
    <p:extLst>
      <p:ext uri="{BB962C8B-B14F-4D97-AF65-F5344CB8AC3E}">
        <p14:creationId xmlns:p14="http://schemas.microsoft.com/office/powerpoint/2010/main" val="26237319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effectLst/>
                <a:latin typeface="-apple-system"/>
              </a:rPr>
              <a:t>Matthias </a:t>
            </a:r>
            <a:r>
              <a:rPr lang="en-US" altLang="zh-CN" b="0" i="0" dirty="0" err="1">
                <a:effectLst/>
                <a:latin typeface="-apple-system"/>
              </a:rPr>
              <a:t>Anderer</a:t>
            </a:r>
            <a:r>
              <a:rPr lang="en-US" altLang="zh-CN" b="0" i="0" dirty="0">
                <a:effectLst/>
                <a:latin typeface="-apple-system"/>
              </a:rPr>
              <a:t> GmbH</a:t>
            </a:r>
            <a:r>
              <a:rPr lang="zh-CN" altLang="en-US" b="0" i="0" dirty="0">
                <a:effectLst/>
                <a:latin typeface="-apple-system"/>
              </a:rPr>
              <a:t>，霍尔茨基兴，德国</a:t>
            </a:r>
            <a:endParaRPr lang="en-US" altLang="zh-CN" b="0" i="0" dirty="0">
              <a:effectLst/>
              <a:latin typeface="-apple-system"/>
            </a:endParaRPr>
          </a:p>
          <a:p>
            <a:r>
              <a:rPr lang="zh-CN" altLang="en-US" b="0" i="0" dirty="0">
                <a:effectLst/>
                <a:latin typeface="-apple-system"/>
              </a:rPr>
              <a:t>中央财经大学统计与数学学院</a:t>
            </a:r>
            <a:endParaRPr lang="zh-CN" altLang="en-US" dirty="0"/>
          </a:p>
        </p:txBody>
      </p:sp>
      <p:sp>
        <p:nvSpPr>
          <p:cNvPr id="4" name="灯片编号占位符 3"/>
          <p:cNvSpPr>
            <a:spLocks noGrp="1"/>
          </p:cNvSpPr>
          <p:nvPr>
            <p:ph type="sldNum" sz="quarter" idx="5"/>
          </p:nvPr>
        </p:nvSpPr>
        <p:spPr/>
        <p:txBody>
          <a:bodyPr/>
          <a:lstStyle/>
          <a:p>
            <a:fld id="{5E06EB0D-E8DF-41A4-A5FC-F605945AEA50}" type="slidenum">
              <a:rPr lang="zh-CN" altLang="en-US" smtClean="0"/>
              <a:t>2</a:t>
            </a:fld>
            <a:endParaRPr lang="zh-CN" altLang="en-US"/>
          </a:p>
        </p:txBody>
      </p:sp>
    </p:spTree>
    <p:extLst>
      <p:ext uri="{BB962C8B-B14F-4D97-AF65-F5344CB8AC3E}">
        <p14:creationId xmlns:p14="http://schemas.microsoft.com/office/powerpoint/2010/main" val="3643241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dirty="0">
                <a:solidFill>
                  <a:srgbClr val="007FAB"/>
                </a:solidFill>
                <a:effectLst/>
                <a:latin typeface="宋体" panose="02010600030101010101" pitchFamily="2" charset="-122"/>
                <a:ea typeface="宋体" panose="02010600030101010101" pitchFamily="2" charset="-122"/>
              </a:rPr>
              <a:t>评估阶段的 </a:t>
            </a:r>
            <a:r>
              <a:rPr lang="en-US" altLang="zh-CN" sz="1800" dirty="0">
                <a:solidFill>
                  <a:srgbClr val="007FAB"/>
                </a:solidFill>
                <a:effectLst/>
                <a:latin typeface="Times New Roman" panose="02020603050405020304" pitchFamily="18" charset="0"/>
              </a:rPr>
              <a:t>N-BEATS </a:t>
            </a:r>
            <a:r>
              <a:rPr lang="zh-CN" altLang="en-US" sz="1800" dirty="0">
                <a:solidFill>
                  <a:srgbClr val="007FAB"/>
                </a:solidFill>
                <a:effectLst/>
                <a:latin typeface="宋体" panose="02010600030101010101" pitchFamily="2" charset="-122"/>
                <a:ea typeface="宋体" panose="02010600030101010101" pitchFamily="2" charset="-122"/>
              </a:rPr>
              <a:t>预测和前</a:t>
            </a:r>
            <a:r>
              <a:rPr lang="en-US" altLang="zh-CN" sz="1800" dirty="0">
                <a:solidFill>
                  <a:srgbClr val="007FAB"/>
                </a:solidFill>
                <a:effectLst/>
                <a:latin typeface="Times New Roman" panose="02020603050405020304" pitchFamily="18" charset="0"/>
              </a:rPr>
              <a:t>5</a:t>
            </a:r>
            <a:r>
              <a:rPr lang="zh-CN" altLang="en-US" sz="1800" dirty="0">
                <a:solidFill>
                  <a:srgbClr val="007FAB"/>
                </a:solidFill>
                <a:effectLst/>
                <a:latin typeface="宋体" panose="02010600030101010101" pitchFamily="2" charset="-122"/>
                <a:ea typeface="宋体" panose="02010600030101010101" pitchFamily="2" charset="-122"/>
              </a:rPr>
              <a:t>个级别的汇总预测。</a:t>
            </a:r>
            <a:endParaRPr lang="en-US" altLang="zh-CN" sz="1800" dirty="0">
              <a:solidFill>
                <a:srgbClr val="007FAB"/>
              </a:solidFill>
              <a:effectLst/>
              <a:latin typeface="宋体" panose="02010600030101010101" pitchFamily="2" charset="-122"/>
              <a:ea typeface="宋体" panose="02010600030101010101" pitchFamily="2" charset="-122"/>
            </a:endParaRPr>
          </a:p>
          <a:p>
            <a:r>
              <a:rPr lang="zh-CN" altLang="en-US" b="0" i="0" dirty="0">
                <a:effectLst/>
                <a:latin typeface="-apple-system"/>
              </a:rPr>
              <a:t>在自下而上的聚合预测（橙子）</a:t>
            </a:r>
            <a:endParaRPr lang="zh-CN" altLang="en-US" dirty="0"/>
          </a:p>
        </p:txBody>
      </p:sp>
      <p:sp>
        <p:nvSpPr>
          <p:cNvPr id="4" name="灯片编号占位符 3"/>
          <p:cNvSpPr>
            <a:spLocks noGrp="1"/>
          </p:cNvSpPr>
          <p:nvPr>
            <p:ph type="sldNum" sz="quarter" idx="5"/>
          </p:nvPr>
        </p:nvSpPr>
        <p:spPr/>
        <p:txBody>
          <a:bodyPr/>
          <a:lstStyle/>
          <a:p>
            <a:fld id="{5E06EB0D-E8DF-41A4-A5FC-F605945AEA50}" type="slidenum">
              <a:rPr lang="zh-CN" altLang="en-US" smtClean="0"/>
              <a:t>13</a:t>
            </a:fld>
            <a:endParaRPr lang="zh-CN" altLang="en-US"/>
          </a:p>
        </p:txBody>
      </p:sp>
    </p:spTree>
    <p:extLst>
      <p:ext uri="{BB962C8B-B14F-4D97-AF65-F5344CB8AC3E}">
        <p14:creationId xmlns:p14="http://schemas.microsoft.com/office/powerpoint/2010/main" val="2604891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dirty="0">
                <a:solidFill>
                  <a:srgbClr val="007FAB"/>
                </a:solidFill>
                <a:effectLst/>
                <a:latin typeface="宋体" panose="02010600030101010101" pitchFamily="2" charset="-122"/>
                <a:ea typeface="宋体" panose="02010600030101010101" pitchFamily="2" charset="-122"/>
              </a:rPr>
              <a:t>描述了 </a:t>
            </a:r>
            <a:r>
              <a:rPr lang="en-US" altLang="zh-CN" sz="1800" dirty="0">
                <a:solidFill>
                  <a:srgbClr val="007FAB"/>
                </a:solidFill>
                <a:effectLst/>
                <a:latin typeface="Times New Roman" panose="02020603050405020304" pitchFamily="18" charset="0"/>
              </a:rPr>
              <a:t>Light </a:t>
            </a:r>
            <a:r>
              <a:rPr lang="en-US" altLang="zh-CN" sz="1800" dirty="0" err="1">
                <a:solidFill>
                  <a:srgbClr val="007FAB"/>
                </a:solidFill>
                <a:effectLst/>
                <a:latin typeface="Times New Roman" panose="02020603050405020304" pitchFamily="18" charset="0"/>
              </a:rPr>
              <a:t>GBM</a:t>
            </a:r>
            <a:r>
              <a:rPr lang="zh-CN" altLang="en-US" sz="1800" dirty="0">
                <a:solidFill>
                  <a:srgbClr val="007FAB"/>
                </a:solidFill>
                <a:effectLst/>
                <a:latin typeface="宋体" panose="02010600030101010101" pitchFamily="2" charset="-122"/>
                <a:ea typeface="宋体" panose="02010600030101010101" pitchFamily="2" charset="-122"/>
              </a:rPr>
              <a:t>产生的汇总预测的预测误差</a:t>
            </a:r>
            <a:endParaRPr lang="en-US" altLang="zh-CN" sz="1800" dirty="0">
              <a:solidFill>
                <a:srgbClr val="007FAB"/>
              </a:solidFill>
              <a:effectLst/>
              <a:latin typeface="宋体" panose="02010600030101010101" pitchFamily="2" charset="-122"/>
              <a:ea typeface="宋体" panose="02010600030101010101" pitchFamily="2" charset="-122"/>
            </a:endParaRPr>
          </a:p>
          <a:p>
            <a:r>
              <a:rPr lang="zh-CN" altLang="en-US" sz="1800" dirty="0">
                <a:solidFill>
                  <a:srgbClr val="000000"/>
                </a:solidFill>
                <a:effectLst/>
                <a:latin typeface="宋体" panose="02010600030101010101" pitchFamily="2" charset="-122"/>
                <a:ea typeface="宋体" panose="02010600030101010101" pitchFamily="2" charset="-122"/>
              </a:rPr>
              <a:t>使用了</a:t>
            </a:r>
            <a:r>
              <a:rPr lang="en-US" altLang="zh-CN" sz="1800" dirty="0">
                <a:solidFill>
                  <a:srgbClr val="000000"/>
                </a:solidFill>
                <a:effectLst/>
                <a:latin typeface="宋体" panose="02010600030101010101" pitchFamily="2" charset="-122"/>
                <a:ea typeface="宋体" panose="02010600030101010101" pitchFamily="2" charset="-122"/>
              </a:rPr>
              <a:t>1</a:t>
            </a:r>
            <a:r>
              <a:rPr lang="zh-CN" altLang="en-US" sz="1800" dirty="0">
                <a:solidFill>
                  <a:srgbClr val="000000"/>
                </a:solidFill>
                <a:effectLst/>
                <a:latin typeface="宋体" panose="02010600030101010101" pitchFamily="2" charset="-122"/>
                <a:ea typeface="宋体" panose="02010600030101010101" pitchFamily="2" charset="-122"/>
              </a:rPr>
              <a:t>到 </a:t>
            </a:r>
            <a:r>
              <a:rPr lang="en-US" altLang="zh-CN" sz="1800" dirty="0">
                <a:solidFill>
                  <a:srgbClr val="000000"/>
                </a:solidFill>
                <a:effectLst/>
                <a:latin typeface="Times New Roman" panose="02020603050405020304" pitchFamily="18" charset="0"/>
              </a:rPr>
              <a:t>12 </a:t>
            </a:r>
            <a:r>
              <a:rPr lang="zh-CN" altLang="en-US" sz="1800" dirty="0">
                <a:solidFill>
                  <a:srgbClr val="000000"/>
                </a:solidFill>
                <a:effectLst/>
                <a:latin typeface="宋体" panose="02010600030101010101" pitchFamily="2" charset="-122"/>
                <a:ea typeface="宋体" panose="02010600030101010101" pitchFamily="2" charset="-122"/>
              </a:rPr>
              <a:t>不等的 </a:t>
            </a:r>
            <a:r>
              <a:rPr lang="en-US" altLang="zh-CN" sz="1800" dirty="0">
                <a:solidFill>
                  <a:srgbClr val="000000"/>
                </a:solidFill>
                <a:effectLst/>
                <a:latin typeface="Times New Roman" panose="02020603050405020304" pitchFamily="18" charset="0"/>
              </a:rPr>
              <a:t>epoch </a:t>
            </a:r>
            <a:r>
              <a:rPr lang="zh-CN" altLang="en-US" sz="1800" dirty="0">
                <a:solidFill>
                  <a:srgbClr val="000000"/>
                </a:solidFill>
                <a:effectLst/>
                <a:latin typeface="宋体" panose="02010600030101010101" pitchFamily="2" charset="-122"/>
                <a:ea typeface="宋体" panose="02010600030101010101" pitchFamily="2" charset="-122"/>
              </a:rPr>
              <a:t>数来运行模型。在 </a:t>
            </a:r>
            <a:r>
              <a:rPr lang="en-US" altLang="zh-CN" sz="1800" dirty="0">
                <a:solidFill>
                  <a:srgbClr val="000000"/>
                </a:solidFill>
                <a:effectLst/>
                <a:latin typeface="Times New Roman" panose="02020603050405020304" pitchFamily="18" charset="0"/>
              </a:rPr>
              <a:t>10 </a:t>
            </a:r>
            <a:r>
              <a:rPr lang="zh-CN" altLang="en-US" sz="1800" dirty="0">
                <a:solidFill>
                  <a:srgbClr val="000000"/>
                </a:solidFill>
                <a:effectLst/>
                <a:latin typeface="宋体" panose="02010600030101010101" pitchFamily="2" charset="-122"/>
                <a:ea typeface="宋体" panose="02010600030101010101" pitchFamily="2" charset="-122"/>
              </a:rPr>
              <a:t>个 </a:t>
            </a:r>
            <a:r>
              <a:rPr lang="en-US" altLang="zh-CN" sz="1800" dirty="0">
                <a:solidFill>
                  <a:srgbClr val="000000"/>
                </a:solidFill>
                <a:effectLst/>
                <a:latin typeface="Times New Roman" panose="02020603050405020304" pitchFamily="18" charset="0"/>
              </a:rPr>
              <a:t>epoch </a:t>
            </a:r>
            <a:r>
              <a:rPr lang="zh-CN" altLang="en-US" sz="1800" dirty="0">
                <a:solidFill>
                  <a:srgbClr val="000000"/>
                </a:solidFill>
                <a:effectLst/>
                <a:latin typeface="Times New Roman" panose="02020603050405020304" pitchFamily="18" charset="0"/>
              </a:rPr>
              <a:t>情况下产生了更好的预测性能</a:t>
            </a:r>
            <a:endParaRPr lang="zh-CN" altLang="en-US" b="1" dirty="0"/>
          </a:p>
        </p:txBody>
      </p:sp>
      <p:sp>
        <p:nvSpPr>
          <p:cNvPr id="4" name="灯片编号占位符 3"/>
          <p:cNvSpPr>
            <a:spLocks noGrp="1"/>
          </p:cNvSpPr>
          <p:nvPr>
            <p:ph type="sldNum" sz="quarter" idx="5"/>
          </p:nvPr>
        </p:nvSpPr>
        <p:spPr/>
        <p:txBody>
          <a:bodyPr/>
          <a:lstStyle/>
          <a:p>
            <a:fld id="{5E06EB0D-E8DF-41A4-A5FC-F605945AEA50}" type="slidenum">
              <a:rPr lang="zh-CN" altLang="en-US" smtClean="0"/>
              <a:t>15</a:t>
            </a:fld>
            <a:endParaRPr lang="zh-CN" altLang="en-US"/>
          </a:p>
        </p:txBody>
      </p:sp>
    </p:spTree>
    <p:extLst>
      <p:ext uri="{BB962C8B-B14F-4D97-AF65-F5344CB8AC3E}">
        <p14:creationId xmlns:p14="http://schemas.microsoft.com/office/powerpoint/2010/main" val="3557803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err="1">
                <a:solidFill>
                  <a:srgbClr val="000000"/>
                </a:solidFill>
                <a:effectLst/>
                <a:latin typeface="Times New Roman" panose="02020603050405020304" pitchFamily="18" charset="0"/>
              </a:rPr>
              <a:t>M5</a:t>
            </a:r>
            <a:r>
              <a:rPr lang="zh-CN" altLang="en-US" sz="1800" dirty="0">
                <a:solidFill>
                  <a:srgbClr val="000000"/>
                </a:solidFill>
                <a:effectLst/>
                <a:latin typeface="宋体" panose="02010600030101010101" pitchFamily="2" charset="-122"/>
                <a:ea typeface="宋体" panose="02010600030101010101" pitchFamily="2" charset="-122"/>
              </a:rPr>
              <a:t>竞赛采用了由验证和评估两个阶段组成的两阶段测试策略。在评估阶段，竞赛期间没有提供实际的未来时间序列值。在竞争之后，偏差乘子 </a:t>
            </a:r>
            <a:r>
              <a:rPr lang="en-US" altLang="zh-CN" sz="1800" dirty="0">
                <a:solidFill>
                  <a:srgbClr val="000000"/>
                </a:solidFill>
                <a:effectLst/>
                <a:latin typeface="宋体" panose="02010600030101010101" pitchFamily="2" charset="-122"/>
                <a:ea typeface="宋体" panose="02010600030101010101" pitchFamily="2" charset="-122"/>
              </a:rPr>
              <a:t>λ </a:t>
            </a:r>
            <a:r>
              <a:rPr lang="zh-CN" altLang="en-US" sz="1800" dirty="0">
                <a:solidFill>
                  <a:srgbClr val="000000"/>
                </a:solidFill>
                <a:effectLst/>
                <a:latin typeface="宋体" panose="02010600030101010101" pitchFamily="2" charset="-122"/>
                <a:ea typeface="宋体" panose="02010600030101010101" pitchFamily="2" charset="-122"/>
              </a:rPr>
              <a:t>的最优值可以通过查看 </a:t>
            </a:r>
            <a:r>
              <a:rPr lang="en-US" altLang="zh-CN" sz="1800" dirty="0">
                <a:solidFill>
                  <a:srgbClr val="000000"/>
                </a:solidFill>
                <a:effectLst/>
                <a:latin typeface="Times New Roman" panose="02020603050405020304" pitchFamily="18" charset="0"/>
              </a:rPr>
              <a:t>Eq.(4 )</a:t>
            </a:r>
            <a:r>
              <a:rPr lang="zh-CN" altLang="en-US" sz="1800" dirty="0">
                <a:solidFill>
                  <a:srgbClr val="000000"/>
                </a:solidFill>
                <a:effectLst/>
                <a:latin typeface="宋体" panose="02010600030101010101" pitchFamily="2" charset="-122"/>
                <a:ea typeface="宋体" panose="02010600030101010101" pitchFamily="2" charset="-122"/>
              </a:rPr>
              <a:t>中的整体 </a:t>
            </a:r>
            <a:r>
              <a:rPr lang="en-US" altLang="zh-CN" sz="1800" dirty="0">
                <a:solidFill>
                  <a:srgbClr val="000000"/>
                </a:solidFill>
                <a:effectLst/>
                <a:latin typeface="Times New Roman" panose="02020603050405020304" pitchFamily="18" charset="0"/>
              </a:rPr>
              <a:t>W </a:t>
            </a:r>
            <a:r>
              <a:rPr lang="en-US" altLang="zh-CN" sz="1800" dirty="0" err="1">
                <a:solidFill>
                  <a:srgbClr val="000000"/>
                </a:solidFill>
                <a:effectLst/>
                <a:latin typeface="Times New Roman" panose="02020603050405020304" pitchFamily="18" charset="0"/>
              </a:rPr>
              <a:t>RMSSE</a:t>
            </a:r>
            <a:r>
              <a:rPr lang="en-US" altLang="zh-CN" sz="1800" dirty="0">
                <a:solidFill>
                  <a:srgbClr val="000000"/>
                </a:solidFill>
                <a:effectLst/>
                <a:latin typeface="Times New Roman" panose="02020603050405020304" pitchFamily="18" charset="0"/>
              </a:rPr>
              <a:t> </a:t>
            </a:r>
            <a:r>
              <a:rPr lang="zh-CN" altLang="en-US" sz="1800" dirty="0">
                <a:solidFill>
                  <a:srgbClr val="000000"/>
                </a:solidFill>
                <a:effectLst/>
                <a:latin typeface="宋体" panose="02010600030101010101" pitchFamily="2" charset="-122"/>
                <a:ea typeface="宋体" panose="02010600030101010101" pitchFamily="2" charset="-122"/>
              </a:rPr>
              <a:t>度量来确定</a:t>
            </a:r>
            <a:endParaRPr lang="en-US" altLang="zh-CN" sz="1800" dirty="0">
              <a:solidFill>
                <a:srgbClr val="000000"/>
              </a:solidFill>
              <a:effectLst/>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5"/>
          </p:nvPr>
        </p:nvSpPr>
        <p:spPr/>
        <p:txBody>
          <a:bodyPr/>
          <a:lstStyle/>
          <a:p>
            <a:fld id="{5E06EB0D-E8DF-41A4-A5FC-F605945AEA50}" type="slidenum">
              <a:rPr lang="zh-CN" altLang="en-US" smtClean="0"/>
              <a:t>16</a:t>
            </a:fld>
            <a:endParaRPr lang="zh-CN" altLang="en-US"/>
          </a:p>
        </p:txBody>
      </p:sp>
    </p:spTree>
    <p:extLst>
      <p:ext uri="{BB962C8B-B14F-4D97-AF65-F5344CB8AC3E}">
        <p14:creationId xmlns:p14="http://schemas.microsoft.com/office/powerpoint/2010/main" val="27783494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一般都是一个模型，采取从上而下分配或者从下而上加和，本文对顶层和底层采取两种方式进行预测，底层预测的加和又能得到一份顶层的预测数据，以顶层预测为准，在底层中次优解。</a:t>
            </a:r>
          </a:p>
        </p:txBody>
      </p:sp>
      <p:sp>
        <p:nvSpPr>
          <p:cNvPr id="4" name="灯片编号占位符 3"/>
          <p:cNvSpPr>
            <a:spLocks noGrp="1"/>
          </p:cNvSpPr>
          <p:nvPr>
            <p:ph type="sldNum" sz="quarter" idx="5"/>
          </p:nvPr>
        </p:nvSpPr>
        <p:spPr/>
        <p:txBody>
          <a:bodyPr/>
          <a:lstStyle/>
          <a:p>
            <a:fld id="{5E06EB0D-E8DF-41A4-A5FC-F605945AEA50}" type="slidenum">
              <a:rPr lang="zh-CN" altLang="en-US" smtClean="0"/>
              <a:t>3</a:t>
            </a:fld>
            <a:endParaRPr lang="zh-CN" altLang="en-US"/>
          </a:p>
        </p:txBody>
      </p:sp>
    </p:spTree>
    <p:extLst>
      <p:ext uri="{BB962C8B-B14F-4D97-AF65-F5344CB8AC3E}">
        <p14:creationId xmlns:p14="http://schemas.microsoft.com/office/powerpoint/2010/main" val="80004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不同的汇总级别</a:t>
            </a:r>
          </a:p>
        </p:txBody>
      </p:sp>
      <p:sp>
        <p:nvSpPr>
          <p:cNvPr id="4" name="灯片编号占位符 3"/>
          <p:cNvSpPr>
            <a:spLocks noGrp="1"/>
          </p:cNvSpPr>
          <p:nvPr>
            <p:ph type="sldNum" sz="quarter" idx="5"/>
          </p:nvPr>
        </p:nvSpPr>
        <p:spPr/>
        <p:txBody>
          <a:bodyPr/>
          <a:lstStyle/>
          <a:p>
            <a:fld id="{5E06EB0D-E8DF-41A4-A5FC-F605945AEA50}" type="slidenum">
              <a:rPr lang="zh-CN" altLang="en-US" smtClean="0"/>
              <a:t>4</a:t>
            </a:fld>
            <a:endParaRPr lang="zh-CN" altLang="en-US"/>
          </a:p>
        </p:txBody>
      </p:sp>
    </p:spTree>
    <p:extLst>
      <p:ext uri="{BB962C8B-B14F-4D97-AF65-F5344CB8AC3E}">
        <p14:creationId xmlns:p14="http://schemas.microsoft.com/office/powerpoint/2010/main" val="476939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err="1">
                <a:effectLst/>
                <a:latin typeface="-apple-system"/>
              </a:rPr>
              <a:t>LightGBM</a:t>
            </a:r>
            <a:r>
              <a:rPr lang="zh-CN" altLang="en-US" b="0" i="0" dirty="0">
                <a:effectLst/>
                <a:latin typeface="-apple-system"/>
              </a:rPr>
              <a:t>中使用均方根误差（</a:t>
            </a:r>
            <a:r>
              <a:rPr lang="en-US" altLang="zh-CN" b="0" i="0" dirty="0" err="1">
                <a:effectLst/>
                <a:latin typeface="-apple-system"/>
              </a:rPr>
              <a:t>RMSE</a:t>
            </a:r>
            <a:r>
              <a:rPr lang="zh-CN" altLang="en-US" b="0" i="0" dirty="0">
                <a:effectLst/>
                <a:latin typeface="-apple-system"/>
              </a:rPr>
              <a:t>）损失</a:t>
            </a:r>
            <a:endParaRPr lang="en-US" altLang="zh-CN" b="0" i="0" dirty="0">
              <a:effectLst/>
              <a:latin typeface="-apple-system"/>
            </a:endParaRPr>
          </a:p>
          <a:p>
            <a:r>
              <a:rPr lang="zh-CN" altLang="en-US" b="0" i="0" dirty="0">
                <a:effectLst/>
                <a:latin typeface="-apple-system"/>
              </a:rPr>
              <a:t>我们进一步使用自定义梯度的</a:t>
            </a:r>
            <a:r>
              <a:rPr lang="en-US" altLang="zh-CN" b="0" i="0" dirty="0" err="1">
                <a:effectLst/>
                <a:latin typeface="-apple-system"/>
              </a:rPr>
              <a:t>RMSE</a:t>
            </a:r>
            <a:r>
              <a:rPr lang="zh-CN" altLang="en-US" b="0" i="0" dirty="0">
                <a:effectLst/>
                <a:latin typeface="-apple-system"/>
              </a:rPr>
              <a:t>损失</a:t>
            </a:r>
            <a:endParaRPr lang="en-US" altLang="zh-CN" b="0" i="0" dirty="0">
              <a:effectLst/>
              <a:latin typeface="-apple-system"/>
            </a:endParaRPr>
          </a:p>
          <a:p>
            <a:r>
              <a:rPr lang="zh-CN" altLang="en-US" b="0" i="0" dirty="0">
                <a:effectLst/>
                <a:latin typeface="-apple-system"/>
              </a:rPr>
              <a:t>损失乘数在训练过程中控制偏差，以实现底层模型的偏差</a:t>
            </a:r>
            <a:r>
              <a:rPr lang="en-US" altLang="zh-CN" b="0" i="0" dirty="0">
                <a:effectLst/>
                <a:latin typeface="-apple-system"/>
              </a:rPr>
              <a:t>-</a:t>
            </a:r>
            <a:r>
              <a:rPr lang="zh-CN" altLang="en-US" b="0" i="0" dirty="0">
                <a:effectLst/>
                <a:latin typeface="-apple-system"/>
              </a:rPr>
              <a:t>方差权衡效果。具有调谐参数的定制梯度对于第</a:t>
            </a:r>
            <a:r>
              <a:rPr lang="en-US" altLang="zh-CN" b="0" i="0" dirty="0">
                <a:effectLst/>
                <a:latin typeface="-apple-system"/>
              </a:rPr>
              <a:t>3.3</a:t>
            </a:r>
            <a:r>
              <a:rPr lang="zh-CN" altLang="en-US" b="0" i="0" dirty="0">
                <a:effectLst/>
                <a:latin typeface="-apple-system"/>
              </a:rPr>
              <a:t>节中描述的最终分层比对步骤特别有用</a:t>
            </a:r>
            <a:endParaRPr lang="zh-CN" altLang="en-US" dirty="0"/>
          </a:p>
        </p:txBody>
      </p:sp>
      <p:sp>
        <p:nvSpPr>
          <p:cNvPr id="4" name="灯片编号占位符 3"/>
          <p:cNvSpPr>
            <a:spLocks noGrp="1"/>
          </p:cNvSpPr>
          <p:nvPr>
            <p:ph type="sldNum" sz="quarter" idx="5"/>
          </p:nvPr>
        </p:nvSpPr>
        <p:spPr/>
        <p:txBody>
          <a:bodyPr/>
          <a:lstStyle/>
          <a:p>
            <a:fld id="{5E06EB0D-E8DF-41A4-A5FC-F605945AEA50}" type="slidenum">
              <a:rPr lang="zh-CN" altLang="en-US" smtClean="0"/>
              <a:t>7</a:t>
            </a:fld>
            <a:endParaRPr lang="zh-CN" altLang="en-US"/>
          </a:p>
        </p:txBody>
      </p:sp>
    </p:spTree>
    <p:extLst>
      <p:ext uri="{BB962C8B-B14F-4D97-AF65-F5344CB8AC3E}">
        <p14:creationId xmlns:p14="http://schemas.microsoft.com/office/powerpoint/2010/main" val="1612806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dirty="0">
                <a:solidFill>
                  <a:srgbClr val="000000"/>
                </a:solidFill>
                <a:effectLst/>
                <a:latin typeface="宋体" panose="02010600030101010101" pitchFamily="2" charset="-122"/>
                <a:ea typeface="宋体" panose="02010600030101010101" pitchFamily="2" charset="-122"/>
              </a:rPr>
              <a:t>考虑到稳定的</a:t>
            </a:r>
            <a:r>
              <a:rPr lang="en-US" altLang="zh-CN" sz="1800" dirty="0">
                <a:solidFill>
                  <a:srgbClr val="000000"/>
                </a:solidFill>
                <a:effectLst/>
                <a:latin typeface="Times New Roman" panose="02020603050405020304" pitchFamily="18" charset="0"/>
              </a:rPr>
              <a:t>10</a:t>
            </a:r>
            <a:r>
              <a:rPr lang="zh-CN" altLang="en-US" sz="1800" dirty="0">
                <a:solidFill>
                  <a:srgbClr val="000000"/>
                </a:solidFill>
                <a:effectLst/>
                <a:latin typeface="宋体" panose="02010600030101010101" pitchFamily="2" charset="-122"/>
                <a:ea typeface="宋体" panose="02010600030101010101" pitchFamily="2" charset="-122"/>
              </a:rPr>
              <a:t>期 </a:t>
            </a:r>
            <a:r>
              <a:rPr lang="en-US" altLang="zh-CN" sz="1800" dirty="0">
                <a:solidFill>
                  <a:srgbClr val="000000"/>
                </a:solidFill>
                <a:effectLst/>
                <a:latin typeface="Times New Roman" panose="02020603050405020304" pitchFamily="18" charset="0"/>
              </a:rPr>
              <a:t>N-BEATS</a:t>
            </a:r>
            <a:r>
              <a:rPr lang="zh-CN" altLang="en-US" sz="1800" dirty="0">
                <a:solidFill>
                  <a:srgbClr val="000000"/>
                </a:solidFill>
                <a:effectLst/>
                <a:latin typeface="宋体" panose="02010600030101010101" pitchFamily="2" charset="-122"/>
                <a:ea typeface="宋体" panose="02010600030101010101" pitchFamily="2" charset="-122"/>
              </a:rPr>
              <a:t>预测模型对顶层的独立预测结果，最后一步是寻找 </a:t>
            </a:r>
            <a:r>
              <a:rPr lang="en-US" altLang="zh-CN" sz="1800" dirty="0">
                <a:solidFill>
                  <a:srgbClr val="000000"/>
                </a:solidFill>
                <a:effectLst/>
                <a:latin typeface="Times New Roman" panose="02020603050405020304" pitchFamily="18" charset="0"/>
              </a:rPr>
              <a:t>Light </a:t>
            </a:r>
            <a:r>
              <a:rPr lang="en-US" altLang="zh-CN" sz="1800" dirty="0" err="1">
                <a:solidFill>
                  <a:srgbClr val="000000"/>
                </a:solidFill>
                <a:effectLst/>
                <a:latin typeface="Times New Roman" panose="02020603050405020304" pitchFamily="18" charset="0"/>
              </a:rPr>
              <a:t>GBM</a:t>
            </a:r>
            <a:r>
              <a:rPr lang="zh-CN" altLang="en-US" sz="1800" dirty="0">
                <a:solidFill>
                  <a:srgbClr val="000000"/>
                </a:solidFill>
                <a:effectLst/>
                <a:latin typeface="宋体" panose="02010600030101010101" pitchFamily="2" charset="-122"/>
                <a:ea typeface="宋体" panose="02010600030101010101" pitchFamily="2" charset="-122"/>
              </a:rPr>
              <a:t>模型产生的最优底层预测。</a:t>
            </a:r>
            <a:endParaRPr lang="en-US" altLang="zh-CN" sz="1800" dirty="0">
              <a:solidFill>
                <a:srgbClr val="000000"/>
              </a:solidFill>
              <a:effectLst/>
              <a:latin typeface="宋体" panose="02010600030101010101" pitchFamily="2" charset="-122"/>
              <a:ea typeface="宋体" panose="02010600030101010101" pitchFamily="2" charset="-122"/>
            </a:endParaRPr>
          </a:p>
          <a:p>
            <a:r>
              <a:rPr lang="zh-CN" altLang="en-US" sz="4000" dirty="0"/>
              <a:t>分层对齐：调整了为 </a:t>
            </a:r>
            <a:r>
              <a:rPr lang="en-US" altLang="zh-CN" sz="4000" dirty="0"/>
              <a:t>Light </a:t>
            </a:r>
            <a:r>
              <a:rPr lang="en-US" altLang="zh-CN" sz="4000" dirty="0" err="1"/>
              <a:t>GBM</a:t>
            </a:r>
            <a:r>
              <a:rPr lang="zh-CN" altLang="en-US" sz="4000" dirty="0"/>
              <a:t>模型引入的损失乘数</a:t>
            </a:r>
            <a:r>
              <a:rPr lang="en-US" altLang="zh-CN" sz="4000" dirty="0"/>
              <a:t>(λ)</a:t>
            </a:r>
          </a:p>
          <a:p>
            <a:endParaRPr lang="en-US" altLang="zh-CN" sz="1800" dirty="0">
              <a:solidFill>
                <a:srgbClr val="000000"/>
              </a:solidFill>
              <a:effectLst/>
              <a:latin typeface="宋体" panose="02010600030101010101" pitchFamily="2" charset="-122"/>
              <a:ea typeface="宋体" panose="02010600030101010101" pitchFamily="2" charset="-122"/>
            </a:endParaRPr>
          </a:p>
          <a:p>
            <a:r>
              <a:rPr lang="zh-CN" altLang="en-US" sz="1800" dirty="0">
                <a:solidFill>
                  <a:srgbClr val="000000"/>
                </a:solidFill>
                <a:effectLst/>
                <a:latin typeface="宋体" panose="02010600030101010101" pitchFamily="2" charset="-122"/>
                <a:ea typeface="宋体" panose="02010600030101010101" pitchFamily="2" charset="-122"/>
              </a:rPr>
              <a:t>还有其他方法可以实现分层对齐。原则上，这种分层对齐方法应该适用于将所有上层与底层对齐。我们只与顶层对齐的原因是双重的。首先，在</a:t>
            </a:r>
            <a:r>
              <a:rPr lang="en-US" altLang="zh-CN" sz="1800" dirty="0" err="1">
                <a:solidFill>
                  <a:srgbClr val="000000"/>
                </a:solidFill>
                <a:effectLst/>
                <a:latin typeface="Times New Roman" panose="02020603050405020304" pitchFamily="18" charset="0"/>
              </a:rPr>
              <a:t>M5</a:t>
            </a:r>
            <a:r>
              <a:rPr lang="zh-CN" altLang="en-US" sz="1800" dirty="0">
                <a:solidFill>
                  <a:srgbClr val="000000"/>
                </a:solidFill>
                <a:effectLst/>
                <a:latin typeface="宋体" panose="02010600030101010101" pitchFamily="2" charset="-122"/>
                <a:ea typeface="宋体" panose="02010600030101010101" pitchFamily="2" charset="-122"/>
              </a:rPr>
              <a:t>比赛中，得分指标对高层给出了更高的权重，因为他们包含的系列赛比底层少。其次，顶层的计算成本要比对准几个层级低得多。</a:t>
            </a:r>
            <a:endParaRPr lang="zh-CN" altLang="en-US" dirty="0"/>
          </a:p>
        </p:txBody>
      </p:sp>
      <p:sp>
        <p:nvSpPr>
          <p:cNvPr id="4" name="灯片编号占位符 3"/>
          <p:cNvSpPr>
            <a:spLocks noGrp="1"/>
          </p:cNvSpPr>
          <p:nvPr>
            <p:ph type="sldNum" sz="quarter" idx="5"/>
          </p:nvPr>
        </p:nvSpPr>
        <p:spPr/>
        <p:txBody>
          <a:bodyPr/>
          <a:lstStyle/>
          <a:p>
            <a:fld id="{5E06EB0D-E8DF-41A4-A5FC-F605945AEA50}" type="slidenum">
              <a:rPr lang="zh-CN" altLang="en-US" smtClean="0"/>
              <a:t>8</a:t>
            </a:fld>
            <a:endParaRPr lang="zh-CN" altLang="en-US"/>
          </a:p>
        </p:txBody>
      </p:sp>
    </p:spTree>
    <p:extLst>
      <p:ext uri="{BB962C8B-B14F-4D97-AF65-F5344CB8AC3E}">
        <p14:creationId xmlns:p14="http://schemas.microsoft.com/office/powerpoint/2010/main" val="1274972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和之前假设的业务场景，相呼应</a:t>
            </a:r>
          </a:p>
        </p:txBody>
      </p:sp>
      <p:sp>
        <p:nvSpPr>
          <p:cNvPr id="4" name="灯片编号占位符 3"/>
          <p:cNvSpPr>
            <a:spLocks noGrp="1"/>
          </p:cNvSpPr>
          <p:nvPr>
            <p:ph type="sldNum" sz="quarter" idx="5"/>
          </p:nvPr>
        </p:nvSpPr>
        <p:spPr/>
        <p:txBody>
          <a:bodyPr/>
          <a:lstStyle/>
          <a:p>
            <a:fld id="{5E06EB0D-E8DF-41A4-A5FC-F605945AEA50}" type="slidenum">
              <a:rPr lang="zh-CN" altLang="en-US" smtClean="0"/>
              <a:t>9</a:t>
            </a:fld>
            <a:endParaRPr lang="zh-CN" altLang="en-US"/>
          </a:p>
        </p:txBody>
      </p:sp>
    </p:spTree>
    <p:extLst>
      <p:ext uri="{BB962C8B-B14F-4D97-AF65-F5344CB8AC3E}">
        <p14:creationId xmlns:p14="http://schemas.microsoft.com/office/powerpoint/2010/main" val="532734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dirty="0">
                <a:solidFill>
                  <a:srgbClr val="000000"/>
                </a:solidFill>
                <a:effectLst/>
                <a:latin typeface="宋体" panose="02010600030101010101" pitchFamily="2" charset="-122"/>
                <a:ea typeface="宋体" panose="02010600030101010101" pitchFamily="2" charset="-122"/>
              </a:rPr>
              <a:t>分类特征，如 </a:t>
            </a:r>
            <a:r>
              <a:rPr lang="en-US" altLang="zh-CN" sz="1800" dirty="0" err="1">
                <a:solidFill>
                  <a:srgbClr val="000000"/>
                </a:solidFill>
                <a:effectLst/>
                <a:latin typeface="Times New Roman" panose="02020603050405020304" pitchFamily="18" charset="0"/>
              </a:rPr>
              <a:t>store_id</a:t>
            </a:r>
            <a:r>
              <a:rPr lang="en-US" altLang="zh-CN" sz="1800" dirty="0">
                <a:solidFill>
                  <a:srgbClr val="000000"/>
                </a:solidFill>
                <a:effectLst/>
                <a:latin typeface="Times New Roman" panose="02020603050405020304" pitchFamily="18" charset="0"/>
              </a:rPr>
              <a:t> </a:t>
            </a:r>
            <a:r>
              <a:rPr lang="zh-CN" altLang="en-US" sz="1800" dirty="0">
                <a:solidFill>
                  <a:srgbClr val="000000"/>
                </a:solidFill>
                <a:effectLst/>
                <a:latin typeface="宋体" panose="02010600030101010101" pitchFamily="2" charset="-122"/>
                <a:ea typeface="宋体" panose="02010600030101010101" pitchFamily="2" charset="-122"/>
              </a:rPr>
              <a:t>和</a:t>
            </a:r>
            <a:r>
              <a:rPr lang="en-US" altLang="zh-CN" sz="1800" dirty="0" err="1">
                <a:solidFill>
                  <a:srgbClr val="000000"/>
                </a:solidFill>
                <a:effectLst/>
                <a:latin typeface="Times New Roman" panose="02020603050405020304" pitchFamily="18" charset="0"/>
              </a:rPr>
              <a:t>category_id</a:t>
            </a:r>
            <a:r>
              <a:rPr lang="zh-CN" altLang="en-US" sz="1800" dirty="0">
                <a:solidFill>
                  <a:srgbClr val="000000"/>
                </a:solidFill>
                <a:effectLst/>
                <a:latin typeface="宋体" panose="02010600030101010101" pitchFamily="2" charset="-122"/>
                <a:ea typeface="宋体" panose="02010600030101010101" pitchFamily="2" charset="-122"/>
              </a:rPr>
              <a:t>。此外，还包括商品自首次销售以来的时间、 价格以及衍生的价格特征</a:t>
            </a:r>
            <a:r>
              <a:rPr lang="en-US" altLang="zh-CN" sz="1800" dirty="0">
                <a:solidFill>
                  <a:srgbClr val="000000"/>
                </a:solidFill>
                <a:effectLst/>
                <a:latin typeface="Times New Roman" panose="02020603050405020304" pitchFamily="18" charset="0"/>
              </a:rPr>
              <a:t>(price_ min</a:t>
            </a:r>
            <a:r>
              <a:rPr lang="zh-CN" altLang="en-US" sz="1800" dirty="0">
                <a:solidFill>
                  <a:srgbClr val="000000"/>
                </a:solidFill>
                <a:effectLst/>
                <a:latin typeface="宋体" panose="02010600030101010101" pitchFamily="2" charset="-122"/>
                <a:ea typeface="宋体" panose="02010600030101010101" pitchFamily="2" charset="-122"/>
              </a:rPr>
              <a:t>、</a:t>
            </a:r>
            <a:r>
              <a:rPr lang="en-US" altLang="zh-CN" sz="1800" dirty="0" err="1">
                <a:solidFill>
                  <a:srgbClr val="000000"/>
                </a:solidFill>
                <a:effectLst/>
                <a:latin typeface="Times New Roman" panose="02020603050405020304" pitchFamily="18" charset="0"/>
              </a:rPr>
              <a:t>price_max</a:t>
            </a:r>
            <a:r>
              <a:rPr lang="zh-CN" altLang="en-US" sz="1800" dirty="0">
                <a:solidFill>
                  <a:srgbClr val="000000"/>
                </a:solidFill>
                <a:effectLst/>
                <a:latin typeface="宋体" panose="02010600030101010101" pitchFamily="2" charset="-122"/>
                <a:ea typeface="宋体" panose="02010600030101010101" pitchFamily="2" charset="-122"/>
              </a:rPr>
              <a:t>等 </a:t>
            </a:r>
            <a:r>
              <a:rPr lang="en-US" altLang="zh-CN" sz="1800" dirty="0">
                <a:solidFill>
                  <a:srgbClr val="000000"/>
                </a:solidFill>
                <a:effectLst/>
                <a:latin typeface="Times New Roman" panose="02020603050405020304" pitchFamily="18" charset="0"/>
              </a:rPr>
              <a:t>)</a:t>
            </a:r>
            <a:r>
              <a:rPr lang="zh-CN" altLang="en-US" sz="1800" dirty="0">
                <a:solidFill>
                  <a:srgbClr val="000000"/>
                </a:solidFill>
                <a:effectLst/>
                <a:latin typeface="宋体" panose="02010600030101010101" pitchFamily="2" charset="-122"/>
                <a:ea typeface="宋体" panose="02010600030101010101" pitchFamily="2" charset="-122"/>
              </a:rPr>
              <a:t>。模型中还使用了事件和</a:t>
            </a:r>
            <a:r>
              <a:rPr lang="en-US" altLang="zh-CN" sz="1800" dirty="0">
                <a:solidFill>
                  <a:srgbClr val="000000"/>
                </a:solidFill>
                <a:effectLst/>
                <a:latin typeface="Times New Roman" panose="02020603050405020304" pitchFamily="18" charset="0"/>
              </a:rPr>
              <a:t>SNAP</a:t>
            </a:r>
            <a:r>
              <a:rPr lang="zh-CN" altLang="en-US" sz="1800" dirty="0">
                <a:solidFill>
                  <a:srgbClr val="000000"/>
                </a:solidFill>
                <a:effectLst/>
                <a:latin typeface="宋体" panose="02010600030101010101" pitchFamily="2" charset="-122"/>
                <a:ea typeface="宋体" panose="02010600030101010101" pitchFamily="2" charset="-122"/>
              </a:rPr>
              <a:t>数据，以及日、周、月等时间特征</a:t>
            </a:r>
            <a:endParaRPr lang="en-US" altLang="zh-CN" sz="1800" dirty="0">
              <a:solidFill>
                <a:srgbClr val="000000"/>
              </a:solidFill>
              <a:effectLst/>
              <a:latin typeface="宋体" panose="02010600030101010101" pitchFamily="2" charset="-122"/>
              <a:ea typeface="宋体" panose="02010600030101010101" pitchFamily="2" charset="-122"/>
            </a:endParaRPr>
          </a:p>
          <a:p>
            <a:r>
              <a:rPr lang="en-US" altLang="zh-CN" b="0" i="0" dirty="0">
                <a:effectLst/>
                <a:latin typeface="-apple-system"/>
              </a:rPr>
              <a:t>WI</a:t>
            </a:r>
            <a:r>
              <a:rPr lang="zh-CN" altLang="en-US" b="0" i="0" dirty="0">
                <a:effectLst/>
                <a:latin typeface="-apple-system"/>
              </a:rPr>
              <a:t>中</a:t>
            </a:r>
            <a:r>
              <a:rPr lang="en-US" altLang="zh-CN" b="0" i="0" dirty="0">
                <a:effectLst/>
                <a:latin typeface="-apple-system"/>
              </a:rPr>
              <a:t>SNAP</a:t>
            </a:r>
            <a:r>
              <a:rPr lang="zh-CN" altLang="en-US" b="0" i="0" dirty="0">
                <a:effectLst/>
                <a:latin typeface="-apple-system"/>
              </a:rPr>
              <a:t>信息的二进制指示符。</a:t>
            </a:r>
            <a:endParaRPr lang="en-US" altLang="zh-CN" b="0" i="0" dirty="0">
              <a:effectLst/>
              <a:latin typeface="-apple-system"/>
            </a:endParaRPr>
          </a:p>
          <a:p>
            <a:r>
              <a:rPr lang="en-US" altLang="zh-CN" dirty="0"/>
              <a:t>w</a:t>
            </a:r>
            <a:r>
              <a:rPr lang="zh-CN" altLang="en-US" dirty="0"/>
              <a:t>德克萨斯州（</a:t>
            </a:r>
            <a:r>
              <a:rPr lang="en-US" altLang="zh-CN" dirty="0"/>
              <a:t>Texas</a:t>
            </a:r>
            <a:r>
              <a:rPr lang="zh-CN" altLang="en-US" dirty="0"/>
              <a:t>）的</a:t>
            </a:r>
            <a:r>
              <a:rPr lang="en-US" altLang="zh-CN" dirty="0"/>
              <a:t>SNAP</a:t>
            </a:r>
            <a:r>
              <a:rPr lang="zh-CN" altLang="en-US" dirty="0"/>
              <a:t>二进制指示符是</a:t>
            </a:r>
            <a:r>
              <a:rPr lang="en-US" altLang="zh-CN" dirty="0"/>
              <a:t>311</a:t>
            </a:r>
            <a:r>
              <a:rPr lang="zh-CN" altLang="en-US" dirty="0"/>
              <a:t>，用于表示德克萨斯州的参与者在</a:t>
            </a:r>
            <a:r>
              <a:rPr lang="en-US" altLang="zh-CN" dirty="0"/>
              <a:t>SNAP</a:t>
            </a:r>
            <a:r>
              <a:rPr lang="zh-CN" altLang="en-US" dirty="0"/>
              <a:t>（</a:t>
            </a:r>
            <a:r>
              <a:rPr lang="en-US" altLang="zh-CN" dirty="0"/>
              <a:t>Supplemental Nutrition Assistance Program</a:t>
            </a:r>
            <a:r>
              <a:rPr lang="zh-CN" altLang="en-US" dirty="0"/>
              <a:t>，补充营养援助计划）中的身份和资格。</a:t>
            </a:r>
          </a:p>
        </p:txBody>
      </p:sp>
      <p:sp>
        <p:nvSpPr>
          <p:cNvPr id="4" name="灯片编号占位符 3"/>
          <p:cNvSpPr>
            <a:spLocks noGrp="1"/>
          </p:cNvSpPr>
          <p:nvPr>
            <p:ph type="sldNum" sz="quarter" idx="5"/>
          </p:nvPr>
        </p:nvSpPr>
        <p:spPr/>
        <p:txBody>
          <a:bodyPr/>
          <a:lstStyle/>
          <a:p>
            <a:fld id="{5E06EB0D-E8DF-41A4-A5FC-F605945AEA50}" type="slidenum">
              <a:rPr lang="zh-CN" altLang="en-US" smtClean="0"/>
              <a:t>10</a:t>
            </a:fld>
            <a:endParaRPr lang="zh-CN" altLang="en-US"/>
          </a:p>
        </p:txBody>
      </p:sp>
    </p:spTree>
    <p:extLst>
      <p:ext uri="{BB962C8B-B14F-4D97-AF65-F5344CB8AC3E}">
        <p14:creationId xmlns:p14="http://schemas.microsoft.com/office/powerpoint/2010/main" val="5524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Epoch</a:t>
            </a:r>
            <a:r>
              <a:rPr lang="zh-CN" altLang="en-US" dirty="0"/>
              <a:t>选择</a:t>
            </a:r>
            <a:r>
              <a:rPr lang="en-US" altLang="zh-CN" dirty="0"/>
              <a:t>1-12</a:t>
            </a:r>
            <a:r>
              <a:rPr lang="zh-CN" altLang="en-US" dirty="0"/>
              <a:t>，</a:t>
            </a:r>
            <a:r>
              <a:rPr lang="en-US" altLang="zh-CN" dirty="0"/>
              <a:t>10</a:t>
            </a:r>
            <a:r>
              <a:rPr lang="zh-CN" altLang="en-US" dirty="0"/>
              <a:t>效果最好</a:t>
            </a:r>
            <a:endParaRPr lang="en-US" altLang="zh-CN" dirty="0"/>
          </a:p>
          <a:p>
            <a:r>
              <a:rPr lang="zh-CN" altLang="en-US" dirty="0"/>
              <a:t>最优超参数</a:t>
            </a:r>
            <a:r>
              <a:rPr lang="en-US" altLang="zh-CN" dirty="0"/>
              <a:t>—</a:t>
            </a:r>
            <a:r>
              <a:rPr lang="zh-CN" altLang="en-US" dirty="0"/>
              <a:t>网格搜索</a:t>
            </a:r>
            <a:endParaRPr lang="en-US" altLang="zh-CN" dirty="0"/>
          </a:p>
          <a:p>
            <a:r>
              <a:rPr lang="zh-CN" altLang="en-US" dirty="0"/>
              <a:t>优化算法</a:t>
            </a:r>
            <a:endParaRPr lang="en-US" altLang="zh-CN" dirty="0"/>
          </a:p>
          <a:p>
            <a:r>
              <a:rPr lang="en-US" altLang="zh-CN" b="0" i="0" dirty="0">
                <a:effectLst/>
                <a:latin typeface="-apple-system"/>
              </a:rPr>
              <a:t>1</a:t>
            </a:r>
            <a:r>
              <a:rPr lang="zh-CN" altLang="en-US" b="0" i="0" dirty="0">
                <a:effectLst/>
                <a:latin typeface="-apple-system"/>
              </a:rPr>
              <a:t>网络应包含的堆栈数。</a:t>
            </a:r>
            <a:endParaRPr lang="en-US" altLang="zh-CN" b="0" i="0" dirty="0">
              <a:effectLst/>
              <a:latin typeface="-apple-system"/>
            </a:endParaRPr>
          </a:p>
          <a:p>
            <a:r>
              <a:rPr lang="en-US" altLang="zh-CN" b="0" i="0" dirty="0">
                <a:effectLst/>
                <a:latin typeface="-apple-system"/>
              </a:rPr>
              <a:t>2</a:t>
            </a:r>
            <a:r>
              <a:rPr lang="zh-CN" altLang="en-US" b="0" i="0" dirty="0">
                <a:effectLst/>
                <a:latin typeface="-apple-system"/>
              </a:rPr>
              <a:t>在块中具有</a:t>
            </a:r>
            <a:r>
              <a:rPr lang="en-US" altLang="zh-CN" b="0" i="0" dirty="0" err="1">
                <a:effectLst/>
                <a:latin typeface="-apple-system"/>
              </a:rPr>
              <a:t>ReLu</a:t>
            </a:r>
            <a:r>
              <a:rPr lang="zh-CN" altLang="en-US" b="0" i="0" dirty="0">
                <a:effectLst/>
                <a:latin typeface="-apple-system"/>
              </a:rPr>
              <a:t>激活的完全连接层的宽度。</a:t>
            </a:r>
            <a:endParaRPr lang="en-US" altLang="zh-CN" b="0" i="0" dirty="0">
              <a:effectLst/>
              <a:latin typeface="-apple-system"/>
            </a:endParaRPr>
          </a:p>
          <a:p>
            <a:r>
              <a:rPr lang="en-US" altLang="zh-CN" b="0" i="0" dirty="0">
                <a:effectLst/>
                <a:latin typeface="-apple-system"/>
              </a:rPr>
              <a:t>4</a:t>
            </a:r>
            <a:r>
              <a:rPr lang="zh-CN" altLang="en-US" b="0" i="0" dirty="0">
                <a:effectLst/>
                <a:latin typeface="-apple-system"/>
              </a:rPr>
              <a:t>共享参数组合的模型数。这些模型中的每一个都得到随机初始化。</a:t>
            </a:r>
            <a:endParaRPr lang="en-US" altLang="zh-CN" b="0" i="0" dirty="0">
              <a:effectLst/>
              <a:latin typeface="-apple-system"/>
            </a:endParaRPr>
          </a:p>
          <a:p>
            <a:r>
              <a:rPr lang="en-US" altLang="zh-CN" b="0" i="0" dirty="0">
                <a:effectLst/>
                <a:latin typeface="-apple-system"/>
              </a:rPr>
              <a:t>5</a:t>
            </a:r>
            <a:r>
              <a:rPr lang="zh-CN" altLang="en-US" b="0" i="0" dirty="0">
                <a:effectLst/>
                <a:latin typeface="-apple-system"/>
              </a:rPr>
              <a:t>条件预测的时间单位数。</a:t>
            </a:r>
            <a:endParaRPr lang="en-US" altLang="zh-CN" b="0" i="0" dirty="0">
              <a:effectLst/>
              <a:latin typeface="-apple-system"/>
            </a:endParaRPr>
          </a:p>
          <a:p>
            <a:r>
              <a:rPr lang="en-US" altLang="zh-CN" b="0" i="0" dirty="0">
                <a:effectLst/>
                <a:latin typeface="-apple-system"/>
              </a:rPr>
              <a:t>6</a:t>
            </a:r>
            <a:r>
              <a:rPr lang="zh-CN" altLang="en-US" b="0" i="0" dirty="0">
                <a:effectLst/>
                <a:latin typeface="-apple-system"/>
              </a:rPr>
              <a:t>用于训练模型的损失函数（度量）。</a:t>
            </a:r>
            <a:endParaRPr lang="en-US" altLang="zh-CN" b="0" i="0" dirty="0">
              <a:effectLst/>
              <a:latin typeface="-apple-system"/>
            </a:endParaRPr>
          </a:p>
          <a:p>
            <a:r>
              <a:rPr lang="en-US" altLang="zh-CN" b="0" i="0" dirty="0">
                <a:effectLst/>
                <a:latin typeface="-apple-system"/>
              </a:rPr>
              <a:t>7</a:t>
            </a:r>
            <a:r>
              <a:rPr lang="zh-CN" altLang="en-US" b="0" i="0" dirty="0">
                <a:effectLst/>
                <a:latin typeface="-apple-system"/>
              </a:rPr>
              <a:t>每轮提升的学习率。</a:t>
            </a:r>
            <a:endParaRPr lang="en-US" altLang="zh-CN" b="0" i="0" dirty="0">
              <a:effectLst/>
              <a:latin typeface="-apple-system"/>
            </a:endParaRPr>
          </a:p>
          <a:p>
            <a:r>
              <a:rPr lang="en-US" altLang="zh-CN" b="0" i="0" dirty="0">
                <a:effectLst/>
                <a:latin typeface="-apple-system"/>
              </a:rPr>
              <a:t>8</a:t>
            </a:r>
            <a:r>
              <a:rPr lang="zh-CN" altLang="en-US" b="0" i="0" dirty="0">
                <a:effectLst/>
                <a:latin typeface="-apple-system"/>
              </a:rPr>
              <a:t>用于优化算法的历元数</a:t>
            </a:r>
            <a:endParaRPr lang="en-US" altLang="zh-CN" b="0" i="0" dirty="0">
              <a:effectLst/>
              <a:latin typeface="-apple-system"/>
            </a:endParaRPr>
          </a:p>
          <a:p>
            <a:r>
              <a:rPr lang="en-US" altLang="zh-CN" b="0" i="0" dirty="0">
                <a:effectLst/>
                <a:latin typeface="-apple-system"/>
              </a:rPr>
              <a:t>9</a:t>
            </a:r>
            <a:r>
              <a:rPr lang="zh-CN" altLang="en-US" b="0" i="0" dirty="0">
                <a:effectLst/>
                <a:latin typeface="-apple-system"/>
              </a:rPr>
              <a:t>优化算法的每个时期中的批次数量。</a:t>
            </a:r>
            <a:endParaRPr lang="en-US" altLang="zh-CN" b="0" i="0" dirty="0">
              <a:effectLst/>
              <a:latin typeface="-apple-system"/>
            </a:endParaRPr>
          </a:p>
          <a:p>
            <a:r>
              <a:rPr lang="en-US" altLang="zh-CN" b="0" i="0" dirty="0">
                <a:effectLst/>
                <a:latin typeface="-apple-system"/>
              </a:rPr>
              <a:t>10</a:t>
            </a:r>
            <a:r>
              <a:rPr lang="zh-CN" altLang="en-US" b="0" i="0" dirty="0">
                <a:effectLst/>
                <a:latin typeface="-apple-system"/>
              </a:rPr>
              <a:t>优化中使用的批量大小。</a:t>
            </a:r>
            <a:endParaRPr lang="zh-CN" altLang="en-US" dirty="0"/>
          </a:p>
        </p:txBody>
      </p:sp>
      <p:sp>
        <p:nvSpPr>
          <p:cNvPr id="4" name="灯片编号占位符 3"/>
          <p:cNvSpPr>
            <a:spLocks noGrp="1"/>
          </p:cNvSpPr>
          <p:nvPr>
            <p:ph type="sldNum" sz="quarter" idx="5"/>
          </p:nvPr>
        </p:nvSpPr>
        <p:spPr/>
        <p:txBody>
          <a:bodyPr/>
          <a:lstStyle/>
          <a:p>
            <a:fld id="{5E06EB0D-E8DF-41A4-A5FC-F605945AEA50}" type="slidenum">
              <a:rPr lang="zh-CN" altLang="en-US" smtClean="0"/>
              <a:t>11</a:t>
            </a:fld>
            <a:endParaRPr lang="zh-CN" altLang="en-US"/>
          </a:p>
        </p:txBody>
      </p:sp>
    </p:spTree>
    <p:extLst>
      <p:ext uri="{BB962C8B-B14F-4D97-AF65-F5344CB8AC3E}">
        <p14:creationId xmlns:p14="http://schemas.microsoft.com/office/powerpoint/2010/main" val="598530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solidFill>
                  <a:srgbClr val="000000"/>
                </a:solidFill>
                <a:effectLst/>
                <a:latin typeface="宋体" panose="02010600030101010101" pitchFamily="2" charset="-122"/>
                <a:ea typeface="宋体" panose="02010600030101010101" pitchFamily="2" charset="-122"/>
              </a:rPr>
              <a:t>1</a:t>
            </a:r>
            <a:r>
              <a:rPr lang="zh-CN" altLang="en-US" b="0" i="0" dirty="0">
                <a:effectLst/>
                <a:latin typeface="-apple-system"/>
              </a:rPr>
              <a:t>用优化算法求最大化的目标函数</a:t>
            </a:r>
            <a:endParaRPr lang="en-US" altLang="zh-CN" sz="1800" b="0" i="0" dirty="0">
              <a:solidFill>
                <a:srgbClr val="000000"/>
              </a:solidFill>
              <a:effectLst/>
              <a:latin typeface="宋体" panose="02010600030101010101" pitchFamily="2" charset="-122"/>
              <a:ea typeface="宋体" panose="02010600030101010101" pitchFamily="2" charset="-122"/>
            </a:endParaRPr>
          </a:p>
          <a:p>
            <a:r>
              <a:rPr lang="en-US" altLang="zh-CN" sz="1800" b="0" i="0" dirty="0">
                <a:solidFill>
                  <a:srgbClr val="000000"/>
                </a:solidFill>
                <a:effectLst/>
                <a:latin typeface="宋体" panose="02010600030101010101" pitchFamily="2" charset="-122"/>
                <a:ea typeface="宋体" panose="02010600030101010101" pitchFamily="2" charset="-122"/>
              </a:rPr>
              <a:t>2</a:t>
            </a:r>
            <a:r>
              <a:rPr lang="zh-CN" altLang="en-US" sz="2800" b="0" i="0" dirty="0">
                <a:effectLst/>
                <a:latin typeface="-apple-system"/>
              </a:rPr>
              <a:t>要在评估集上评估的指标</a:t>
            </a:r>
            <a:endParaRPr lang="en-US" altLang="zh-CN" sz="2800" b="0" i="0" dirty="0">
              <a:effectLst/>
              <a:latin typeface="-apple-system"/>
            </a:endParaRPr>
          </a:p>
          <a:p>
            <a:r>
              <a:rPr lang="en-US" altLang="zh-CN" sz="2800" b="0" i="0" dirty="0">
                <a:solidFill>
                  <a:srgbClr val="000000"/>
                </a:solidFill>
                <a:effectLst/>
                <a:latin typeface="-apple-system"/>
                <a:ea typeface="宋体" panose="02010600030101010101" pitchFamily="2" charset="-122"/>
              </a:rPr>
              <a:t>3</a:t>
            </a:r>
            <a:r>
              <a:rPr lang="zh-CN" altLang="en-US" sz="2800" b="0" i="0" dirty="0">
                <a:effectLst/>
                <a:latin typeface="-apple-system"/>
              </a:rPr>
              <a:t>每轮提升的学习率。</a:t>
            </a:r>
            <a:endParaRPr lang="en-US" altLang="zh-CN" sz="2800" b="0" i="0" dirty="0">
              <a:effectLst/>
              <a:latin typeface="-apple-system"/>
            </a:endParaRPr>
          </a:p>
          <a:p>
            <a:r>
              <a:rPr lang="en-US" altLang="zh-CN" sz="2800" b="0" i="0" dirty="0">
                <a:solidFill>
                  <a:srgbClr val="000000"/>
                </a:solidFill>
                <a:effectLst/>
                <a:latin typeface="-apple-system"/>
                <a:ea typeface="宋体" panose="02010600030101010101" pitchFamily="2" charset="-122"/>
              </a:rPr>
              <a:t>4</a:t>
            </a:r>
            <a:r>
              <a:rPr lang="zh-CN" altLang="en-US" sz="2800" b="0" i="0" dirty="0">
                <a:effectLst/>
                <a:latin typeface="-apple-system"/>
              </a:rPr>
              <a:t>防止过拟合的</a:t>
            </a:r>
            <a:r>
              <a:rPr lang="en-US" altLang="zh-CN" sz="2800" b="0" i="0" dirty="0" err="1">
                <a:effectLst/>
                <a:latin typeface="-apple-system"/>
              </a:rPr>
              <a:t>L1</a:t>
            </a:r>
            <a:r>
              <a:rPr lang="zh-CN" altLang="en-US" sz="2800" b="0" i="0" dirty="0">
                <a:effectLst/>
                <a:latin typeface="-apple-system"/>
              </a:rPr>
              <a:t>范数惩罚</a:t>
            </a:r>
            <a:endParaRPr lang="en-US" altLang="zh-CN" sz="2800" b="0" i="0" dirty="0">
              <a:effectLst/>
              <a:latin typeface="-apple-system"/>
            </a:endParaRPr>
          </a:p>
          <a:p>
            <a:r>
              <a:rPr lang="en-US" altLang="zh-CN" sz="2800" b="0" i="0" dirty="0">
                <a:solidFill>
                  <a:srgbClr val="000000"/>
                </a:solidFill>
                <a:effectLst/>
                <a:latin typeface="-apple-system"/>
                <a:ea typeface="宋体" panose="02010600030101010101" pitchFamily="2" charset="-122"/>
              </a:rPr>
              <a:t>5</a:t>
            </a:r>
            <a:r>
              <a:rPr lang="zh-CN" altLang="en-US" sz="2800" b="0" i="0" dirty="0">
                <a:effectLst/>
                <a:latin typeface="-apple-system"/>
              </a:rPr>
              <a:t>防止过拟合的</a:t>
            </a:r>
            <a:r>
              <a:rPr lang="en-US" altLang="zh-CN" sz="2800" b="0" i="0" dirty="0" err="1">
                <a:effectLst/>
                <a:latin typeface="-apple-system"/>
              </a:rPr>
              <a:t>L2</a:t>
            </a:r>
            <a:r>
              <a:rPr lang="zh-CN" altLang="en-US" sz="2800" b="0" i="0" dirty="0">
                <a:effectLst/>
                <a:latin typeface="-apple-system"/>
              </a:rPr>
              <a:t>范数惩罚</a:t>
            </a:r>
            <a:endParaRPr lang="en-US" altLang="zh-CN" sz="2800" b="0" i="0" dirty="0">
              <a:effectLst/>
              <a:latin typeface="-apple-system"/>
            </a:endParaRPr>
          </a:p>
          <a:p>
            <a:r>
              <a:rPr lang="en-US" altLang="zh-CN" sz="2800" b="0" i="0" dirty="0">
                <a:solidFill>
                  <a:srgbClr val="000000"/>
                </a:solidFill>
                <a:effectLst/>
                <a:latin typeface="-apple-system"/>
                <a:ea typeface="宋体" panose="02010600030101010101" pitchFamily="2" charset="-122"/>
              </a:rPr>
              <a:t>6</a:t>
            </a:r>
            <a:r>
              <a:rPr lang="zh-CN" altLang="en-US" sz="2800" b="0" i="0" dirty="0">
                <a:effectLst/>
                <a:latin typeface="-apple-system"/>
              </a:rPr>
              <a:t>每</a:t>
            </a:r>
            <a:r>
              <a:rPr lang="en-US" altLang="zh-CN" sz="2800" b="0" i="0" dirty="0">
                <a:effectLst/>
                <a:latin typeface="-apple-system"/>
              </a:rPr>
              <a:t>k</a:t>
            </a:r>
            <a:r>
              <a:rPr lang="zh-CN" altLang="en-US" sz="2800" b="0" i="0" dirty="0">
                <a:effectLst/>
                <a:latin typeface="-apple-system"/>
              </a:rPr>
              <a:t>次迭代的装袋频率</a:t>
            </a:r>
            <a:endParaRPr lang="en-US" altLang="zh-CN" sz="2800" b="0" i="0" dirty="0">
              <a:effectLst/>
              <a:latin typeface="-apple-system"/>
            </a:endParaRPr>
          </a:p>
          <a:p>
            <a:r>
              <a:rPr lang="en-US" altLang="zh-CN" sz="2800" b="0" i="0" dirty="0">
                <a:solidFill>
                  <a:srgbClr val="000000"/>
                </a:solidFill>
                <a:effectLst/>
                <a:latin typeface="-apple-system"/>
                <a:ea typeface="宋体" panose="02010600030101010101" pitchFamily="2" charset="-122"/>
              </a:rPr>
              <a:t>7</a:t>
            </a:r>
            <a:r>
              <a:rPr lang="zh-CN" altLang="en-US" sz="4000" b="0" i="0" dirty="0">
                <a:effectLst/>
                <a:latin typeface="-apple-system"/>
              </a:rPr>
              <a:t>接下来</a:t>
            </a:r>
            <a:r>
              <a:rPr lang="en-US" altLang="zh-CN" sz="4000" b="0" i="0" dirty="0">
                <a:effectLst/>
                <a:latin typeface="-apple-system"/>
              </a:rPr>
              <a:t>k</a:t>
            </a:r>
            <a:r>
              <a:rPr lang="zh-CN" altLang="en-US" sz="4000" b="0" i="0" dirty="0">
                <a:effectLst/>
                <a:latin typeface="-apple-system"/>
              </a:rPr>
              <a:t>次迭代的随机选择数据的比例。</a:t>
            </a:r>
            <a:endParaRPr lang="en-US" altLang="zh-CN" sz="1800" b="0" i="0" dirty="0">
              <a:solidFill>
                <a:srgbClr val="000000"/>
              </a:solidFill>
              <a:effectLst/>
              <a:latin typeface="宋体" panose="02010600030101010101" pitchFamily="2" charset="-122"/>
              <a:ea typeface="宋体" panose="02010600030101010101" pitchFamily="2" charset="-122"/>
            </a:endParaRPr>
          </a:p>
          <a:p>
            <a:r>
              <a:rPr lang="en-US" altLang="zh-CN" sz="1800" b="0" i="0" dirty="0">
                <a:solidFill>
                  <a:srgbClr val="000000"/>
                </a:solidFill>
                <a:effectLst/>
                <a:latin typeface="宋体" panose="02010600030101010101" pitchFamily="2" charset="-122"/>
                <a:ea typeface="宋体" panose="02010600030101010101" pitchFamily="2" charset="-122"/>
              </a:rPr>
              <a:t>8</a:t>
            </a:r>
            <a:r>
              <a:rPr lang="zh-CN" altLang="en-US" sz="2800" b="0" i="0" dirty="0">
                <a:effectLst/>
                <a:latin typeface="-apple-system"/>
              </a:rPr>
              <a:t>在每棵树上随机选择特征子集的比例。</a:t>
            </a:r>
            <a:endParaRPr lang="en-US" altLang="zh-CN" sz="2800" b="0" i="0" dirty="0">
              <a:solidFill>
                <a:srgbClr val="000000"/>
              </a:solidFill>
              <a:effectLst/>
              <a:latin typeface="-apple-system"/>
              <a:ea typeface="宋体" panose="02010600030101010101" pitchFamily="2" charset="-122"/>
            </a:endParaRPr>
          </a:p>
          <a:p>
            <a:r>
              <a:rPr lang="en-US" altLang="zh-CN" sz="2800" b="0" i="0" dirty="0">
                <a:solidFill>
                  <a:srgbClr val="000000"/>
                </a:solidFill>
                <a:effectLst/>
                <a:latin typeface="-apple-system"/>
                <a:ea typeface="宋体" panose="02010600030101010101" pitchFamily="2" charset="-122"/>
              </a:rPr>
              <a:t>9</a:t>
            </a:r>
            <a:r>
              <a:rPr lang="zh-CN" altLang="en-US" sz="2800" b="0" i="0" dirty="0">
                <a:effectLst/>
                <a:latin typeface="-apple-system"/>
              </a:rPr>
              <a:t>在每个树节点上随机选择特征子集的比例。</a:t>
            </a:r>
            <a:endParaRPr lang="en-US" altLang="zh-CN" sz="1800" b="0" i="0" dirty="0">
              <a:solidFill>
                <a:srgbClr val="000000"/>
              </a:solidFill>
              <a:effectLst/>
              <a:latin typeface="宋体" panose="02010600030101010101" pitchFamily="2" charset="-122"/>
              <a:ea typeface="宋体" panose="02010600030101010101" pitchFamily="2" charset="-122"/>
            </a:endParaRPr>
          </a:p>
        </p:txBody>
      </p:sp>
      <p:sp>
        <p:nvSpPr>
          <p:cNvPr id="4" name="灯片编号占位符 3"/>
          <p:cNvSpPr>
            <a:spLocks noGrp="1"/>
          </p:cNvSpPr>
          <p:nvPr>
            <p:ph type="sldNum" sz="quarter" idx="5"/>
          </p:nvPr>
        </p:nvSpPr>
        <p:spPr/>
        <p:txBody>
          <a:bodyPr/>
          <a:lstStyle/>
          <a:p>
            <a:fld id="{5E06EB0D-E8DF-41A4-A5FC-F605945AEA50}" type="slidenum">
              <a:rPr lang="zh-CN" altLang="en-US" smtClean="0"/>
              <a:t>12</a:t>
            </a:fld>
            <a:endParaRPr lang="zh-CN" altLang="en-US"/>
          </a:p>
        </p:txBody>
      </p:sp>
    </p:spTree>
    <p:extLst>
      <p:ext uri="{BB962C8B-B14F-4D97-AF65-F5344CB8AC3E}">
        <p14:creationId xmlns:p14="http://schemas.microsoft.com/office/powerpoint/2010/main" val="2048097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03DA42-ED84-4239-B6A4-F0A329C6F50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5402FF4-3692-4308-A7BC-E8EF1ED9EC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D0E8F2F-91F9-40B6-8F0C-4BB1C7B47C20}"/>
              </a:ext>
            </a:extLst>
          </p:cNvPr>
          <p:cNvSpPr>
            <a:spLocks noGrp="1"/>
          </p:cNvSpPr>
          <p:nvPr>
            <p:ph type="dt" sz="half" idx="10"/>
          </p:nvPr>
        </p:nvSpPr>
        <p:spPr/>
        <p:txBody>
          <a:bodyPr/>
          <a:lstStyle/>
          <a:p>
            <a:fld id="{6E7B7F1D-DF9C-488F-8083-80D0642CB317}" type="datetimeFigureOut">
              <a:rPr lang="zh-CN" altLang="en-US" smtClean="0"/>
              <a:t>2023-09-27</a:t>
            </a:fld>
            <a:endParaRPr lang="zh-CN" altLang="en-US"/>
          </a:p>
        </p:txBody>
      </p:sp>
      <p:sp>
        <p:nvSpPr>
          <p:cNvPr id="5" name="页脚占位符 4">
            <a:extLst>
              <a:ext uri="{FF2B5EF4-FFF2-40B4-BE49-F238E27FC236}">
                <a16:creationId xmlns:a16="http://schemas.microsoft.com/office/drawing/2014/main" id="{B49F4A8D-CC5B-4FDB-B33F-CB49FD930C8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5CD2A3-AA65-4A4E-80C0-B950E74799C6}"/>
              </a:ext>
            </a:extLst>
          </p:cNvPr>
          <p:cNvSpPr>
            <a:spLocks noGrp="1"/>
          </p:cNvSpPr>
          <p:nvPr>
            <p:ph type="sldNum" sz="quarter" idx="12"/>
          </p:nvPr>
        </p:nvSpPr>
        <p:spPr/>
        <p:txBody>
          <a:bodyPr/>
          <a:lstStyle/>
          <a:p>
            <a:fld id="{26821C77-A46A-4F6B-AEF9-A90674189FDE}" type="slidenum">
              <a:rPr lang="zh-CN" altLang="en-US" smtClean="0"/>
              <a:t>‹#›</a:t>
            </a:fld>
            <a:endParaRPr lang="zh-CN" altLang="en-US"/>
          </a:p>
        </p:txBody>
      </p:sp>
    </p:spTree>
    <p:extLst>
      <p:ext uri="{BB962C8B-B14F-4D97-AF65-F5344CB8AC3E}">
        <p14:creationId xmlns:p14="http://schemas.microsoft.com/office/powerpoint/2010/main" val="2331532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A12E7A-F6AD-43D8-BE07-C7F8E6EC600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FDA3AC2-E45D-4D96-9319-E4BE5228339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938E811-F21C-4754-9032-C11A4DECD1A8}"/>
              </a:ext>
            </a:extLst>
          </p:cNvPr>
          <p:cNvSpPr>
            <a:spLocks noGrp="1"/>
          </p:cNvSpPr>
          <p:nvPr>
            <p:ph type="dt" sz="half" idx="10"/>
          </p:nvPr>
        </p:nvSpPr>
        <p:spPr/>
        <p:txBody>
          <a:bodyPr/>
          <a:lstStyle/>
          <a:p>
            <a:fld id="{6E7B7F1D-DF9C-488F-8083-80D0642CB317}" type="datetimeFigureOut">
              <a:rPr lang="zh-CN" altLang="en-US" smtClean="0"/>
              <a:t>2023-09-27</a:t>
            </a:fld>
            <a:endParaRPr lang="zh-CN" altLang="en-US"/>
          </a:p>
        </p:txBody>
      </p:sp>
      <p:sp>
        <p:nvSpPr>
          <p:cNvPr id="5" name="页脚占位符 4">
            <a:extLst>
              <a:ext uri="{FF2B5EF4-FFF2-40B4-BE49-F238E27FC236}">
                <a16:creationId xmlns:a16="http://schemas.microsoft.com/office/drawing/2014/main" id="{F651E683-A907-4F4C-AAF2-010590127B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0253B6-D6AD-4365-803B-C5DBC93D3EBC}"/>
              </a:ext>
            </a:extLst>
          </p:cNvPr>
          <p:cNvSpPr>
            <a:spLocks noGrp="1"/>
          </p:cNvSpPr>
          <p:nvPr>
            <p:ph type="sldNum" sz="quarter" idx="12"/>
          </p:nvPr>
        </p:nvSpPr>
        <p:spPr/>
        <p:txBody>
          <a:bodyPr/>
          <a:lstStyle/>
          <a:p>
            <a:fld id="{26821C77-A46A-4F6B-AEF9-A90674189FDE}" type="slidenum">
              <a:rPr lang="zh-CN" altLang="en-US" smtClean="0"/>
              <a:t>‹#›</a:t>
            </a:fld>
            <a:endParaRPr lang="zh-CN" altLang="en-US"/>
          </a:p>
        </p:txBody>
      </p:sp>
    </p:spTree>
    <p:extLst>
      <p:ext uri="{BB962C8B-B14F-4D97-AF65-F5344CB8AC3E}">
        <p14:creationId xmlns:p14="http://schemas.microsoft.com/office/powerpoint/2010/main" val="825697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05998D0-BD59-4074-A818-5C54DB26DF1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480619D-CA07-40EB-968C-0BBFBD639AF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A948462-2235-43E3-B56C-3F2C82BA3A85}"/>
              </a:ext>
            </a:extLst>
          </p:cNvPr>
          <p:cNvSpPr>
            <a:spLocks noGrp="1"/>
          </p:cNvSpPr>
          <p:nvPr>
            <p:ph type="dt" sz="half" idx="10"/>
          </p:nvPr>
        </p:nvSpPr>
        <p:spPr/>
        <p:txBody>
          <a:bodyPr/>
          <a:lstStyle/>
          <a:p>
            <a:fld id="{6E7B7F1D-DF9C-488F-8083-80D0642CB317}" type="datetimeFigureOut">
              <a:rPr lang="zh-CN" altLang="en-US" smtClean="0"/>
              <a:t>2023-09-27</a:t>
            </a:fld>
            <a:endParaRPr lang="zh-CN" altLang="en-US"/>
          </a:p>
        </p:txBody>
      </p:sp>
      <p:sp>
        <p:nvSpPr>
          <p:cNvPr id="5" name="页脚占位符 4">
            <a:extLst>
              <a:ext uri="{FF2B5EF4-FFF2-40B4-BE49-F238E27FC236}">
                <a16:creationId xmlns:a16="http://schemas.microsoft.com/office/drawing/2014/main" id="{B83F7468-7FD3-4670-A9AD-76C2C42327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23AC30-97A0-4349-A02E-A88E43E72A64}"/>
              </a:ext>
            </a:extLst>
          </p:cNvPr>
          <p:cNvSpPr>
            <a:spLocks noGrp="1"/>
          </p:cNvSpPr>
          <p:nvPr>
            <p:ph type="sldNum" sz="quarter" idx="12"/>
          </p:nvPr>
        </p:nvSpPr>
        <p:spPr/>
        <p:txBody>
          <a:bodyPr/>
          <a:lstStyle/>
          <a:p>
            <a:fld id="{26821C77-A46A-4F6B-AEF9-A90674189FDE}" type="slidenum">
              <a:rPr lang="zh-CN" altLang="en-US" smtClean="0"/>
              <a:t>‹#›</a:t>
            </a:fld>
            <a:endParaRPr lang="zh-CN" altLang="en-US"/>
          </a:p>
        </p:txBody>
      </p:sp>
    </p:spTree>
    <p:extLst>
      <p:ext uri="{BB962C8B-B14F-4D97-AF65-F5344CB8AC3E}">
        <p14:creationId xmlns:p14="http://schemas.microsoft.com/office/powerpoint/2010/main" val="830224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E7DCD-40FF-4EB9-B858-2ABF2636573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EACDA3D-1EC9-4885-A3AA-07FCECA25DB8}"/>
              </a:ext>
            </a:extLst>
          </p:cNvPr>
          <p:cNvSpPr>
            <a:spLocks noGrp="1"/>
          </p:cNvSpPr>
          <p:nvPr>
            <p:ph idx="1"/>
          </p:nvPr>
        </p:nvSpPr>
        <p:spPr>
          <a:xfrm>
            <a:off x="838200" y="1825624"/>
            <a:ext cx="10515600" cy="4449669"/>
          </a:xfrm>
        </p:spPr>
        <p:txBody>
          <a:bodyPr/>
          <a:lstStyle>
            <a:lvl1pPr>
              <a:lnSpc>
                <a:spcPct val="130000"/>
              </a:lnSpc>
              <a:defRPr/>
            </a:lvl1pPr>
            <a:lvl2pPr>
              <a:lnSpc>
                <a:spcPct val="130000"/>
              </a:lnSpc>
              <a:defRPr/>
            </a:lvl2pPr>
            <a:lvl3pPr>
              <a:lnSpc>
                <a:spcPct val="130000"/>
              </a:lnSpc>
              <a:defRPr/>
            </a:lvl3pPr>
            <a:lvl4pPr>
              <a:lnSpc>
                <a:spcPct val="130000"/>
              </a:lnSpc>
              <a:defRPr/>
            </a:lvl4pPr>
            <a:lvl5pPr>
              <a:lnSpc>
                <a:spcPct val="130000"/>
              </a:lnSpc>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F6F2DEB7-E1ED-468E-9D06-667F8F2D13C9}"/>
              </a:ext>
            </a:extLst>
          </p:cNvPr>
          <p:cNvSpPr>
            <a:spLocks noGrp="1"/>
          </p:cNvSpPr>
          <p:nvPr>
            <p:ph type="dt" sz="half" idx="10"/>
          </p:nvPr>
        </p:nvSpPr>
        <p:spPr/>
        <p:txBody>
          <a:bodyPr/>
          <a:lstStyle/>
          <a:p>
            <a:fld id="{6E7B7F1D-DF9C-488F-8083-80D0642CB317}" type="datetimeFigureOut">
              <a:rPr lang="zh-CN" altLang="en-US" smtClean="0"/>
              <a:t>2023-09-27</a:t>
            </a:fld>
            <a:endParaRPr lang="zh-CN" altLang="en-US"/>
          </a:p>
        </p:txBody>
      </p:sp>
      <p:sp>
        <p:nvSpPr>
          <p:cNvPr id="5" name="页脚占位符 4">
            <a:extLst>
              <a:ext uri="{FF2B5EF4-FFF2-40B4-BE49-F238E27FC236}">
                <a16:creationId xmlns:a16="http://schemas.microsoft.com/office/drawing/2014/main" id="{8EAAB4EC-B7B0-405E-A185-1C6D9081AB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91728DC-48B2-4A7F-836B-AA0F7CE0B132}"/>
              </a:ext>
            </a:extLst>
          </p:cNvPr>
          <p:cNvSpPr>
            <a:spLocks noGrp="1"/>
          </p:cNvSpPr>
          <p:nvPr>
            <p:ph type="sldNum" sz="quarter" idx="12"/>
          </p:nvPr>
        </p:nvSpPr>
        <p:spPr/>
        <p:txBody>
          <a:bodyPr/>
          <a:lstStyle/>
          <a:p>
            <a:fld id="{26821C77-A46A-4F6B-AEF9-A90674189FDE}" type="slidenum">
              <a:rPr lang="zh-CN" altLang="en-US" smtClean="0"/>
              <a:t>‹#›</a:t>
            </a:fld>
            <a:endParaRPr lang="zh-CN" altLang="en-US"/>
          </a:p>
        </p:txBody>
      </p:sp>
    </p:spTree>
    <p:extLst>
      <p:ext uri="{BB962C8B-B14F-4D97-AF65-F5344CB8AC3E}">
        <p14:creationId xmlns:p14="http://schemas.microsoft.com/office/powerpoint/2010/main" val="1007225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961833-EA16-4812-A0EC-C100BA5BF51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DE94489-6F64-46D0-BC4F-52232E14E6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D93A7F7-018B-4576-9AEB-5382453B68D8}"/>
              </a:ext>
            </a:extLst>
          </p:cNvPr>
          <p:cNvSpPr>
            <a:spLocks noGrp="1"/>
          </p:cNvSpPr>
          <p:nvPr>
            <p:ph type="dt" sz="half" idx="10"/>
          </p:nvPr>
        </p:nvSpPr>
        <p:spPr/>
        <p:txBody>
          <a:bodyPr/>
          <a:lstStyle/>
          <a:p>
            <a:fld id="{6E7B7F1D-DF9C-488F-8083-80D0642CB317}" type="datetimeFigureOut">
              <a:rPr lang="zh-CN" altLang="en-US" smtClean="0"/>
              <a:t>2023-09-27</a:t>
            </a:fld>
            <a:endParaRPr lang="zh-CN" altLang="en-US"/>
          </a:p>
        </p:txBody>
      </p:sp>
      <p:sp>
        <p:nvSpPr>
          <p:cNvPr id="5" name="页脚占位符 4">
            <a:extLst>
              <a:ext uri="{FF2B5EF4-FFF2-40B4-BE49-F238E27FC236}">
                <a16:creationId xmlns:a16="http://schemas.microsoft.com/office/drawing/2014/main" id="{364FF9D3-B410-42E9-84BC-3BA5CEE5CA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363E434-FD4D-4EE5-A423-6959D4E3CFE5}"/>
              </a:ext>
            </a:extLst>
          </p:cNvPr>
          <p:cNvSpPr>
            <a:spLocks noGrp="1"/>
          </p:cNvSpPr>
          <p:nvPr>
            <p:ph type="sldNum" sz="quarter" idx="12"/>
          </p:nvPr>
        </p:nvSpPr>
        <p:spPr/>
        <p:txBody>
          <a:bodyPr/>
          <a:lstStyle/>
          <a:p>
            <a:fld id="{26821C77-A46A-4F6B-AEF9-A90674189FDE}" type="slidenum">
              <a:rPr lang="zh-CN" altLang="en-US" smtClean="0"/>
              <a:t>‹#›</a:t>
            </a:fld>
            <a:endParaRPr lang="zh-CN" altLang="en-US"/>
          </a:p>
        </p:txBody>
      </p:sp>
    </p:spTree>
    <p:extLst>
      <p:ext uri="{BB962C8B-B14F-4D97-AF65-F5344CB8AC3E}">
        <p14:creationId xmlns:p14="http://schemas.microsoft.com/office/powerpoint/2010/main" val="3992638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6A5D12-CD09-4A69-B999-957D7EAF049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5F1C180-9528-4EA5-9BAA-6DD5969F157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4C2913D-3FB5-48BB-8B50-28091B1D69B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5DD17F5-F144-4873-BA98-B7B59B8CBA1B}"/>
              </a:ext>
            </a:extLst>
          </p:cNvPr>
          <p:cNvSpPr>
            <a:spLocks noGrp="1"/>
          </p:cNvSpPr>
          <p:nvPr>
            <p:ph type="dt" sz="half" idx="10"/>
          </p:nvPr>
        </p:nvSpPr>
        <p:spPr/>
        <p:txBody>
          <a:bodyPr/>
          <a:lstStyle/>
          <a:p>
            <a:fld id="{6E7B7F1D-DF9C-488F-8083-80D0642CB317}" type="datetimeFigureOut">
              <a:rPr lang="zh-CN" altLang="en-US" smtClean="0"/>
              <a:t>2023-09-27</a:t>
            </a:fld>
            <a:endParaRPr lang="zh-CN" altLang="en-US"/>
          </a:p>
        </p:txBody>
      </p:sp>
      <p:sp>
        <p:nvSpPr>
          <p:cNvPr id="6" name="页脚占位符 5">
            <a:extLst>
              <a:ext uri="{FF2B5EF4-FFF2-40B4-BE49-F238E27FC236}">
                <a16:creationId xmlns:a16="http://schemas.microsoft.com/office/drawing/2014/main" id="{87366CBF-DC8E-4075-B104-83707DD6A32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2FA60D7-9EE5-4A48-8165-1A8EFFEC32DB}"/>
              </a:ext>
            </a:extLst>
          </p:cNvPr>
          <p:cNvSpPr>
            <a:spLocks noGrp="1"/>
          </p:cNvSpPr>
          <p:nvPr>
            <p:ph type="sldNum" sz="quarter" idx="12"/>
          </p:nvPr>
        </p:nvSpPr>
        <p:spPr/>
        <p:txBody>
          <a:bodyPr/>
          <a:lstStyle/>
          <a:p>
            <a:fld id="{26821C77-A46A-4F6B-AEF9-A90674189FDE}" type="slidenum">
              <a:rPr lang="zh-CN" altLang="en-US" smtClean="0"/>
              <a:t>‹#›</a:t>
            </a:fld>
            <a:endParaRPr lang="zh-CN" altLang="en-US"/>
          </a:p>
        </p:txBody>
      </p:sp>
    </p:spTree>
    <p:extLst>
      <p:ext uri="{BB962C8B-B14F-4D97-AF65-F5344CB8AC3E}">
        <p14:creationId xmlns:p14="http://schemas.microsoft.com/office/powerpoint/2010/main" val="2652789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7A4988-2642-42F2-B7F0-6F9BADDBA38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FEE0233-F096-4B95-96BE-4686E3DCCA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D1F4079-F202-42ED-8E2E-62A60095A20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88B7748-8652-4009-AEE1-71B544EA4D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573B625-899B-4B38-8C4A-9890F8F46CF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FEE4F90-0E0F-4039-B169-76CFECC08DDB}"/>
              </a:ext>
            </a:extLst>
          </p:cNvPr>
          <p:cNvSpPr>
            <a:spLocks noGrp="1"/>
          </p:cNvSpPr>
          <p:nvPr>
            <p:ph type="dt" sz="half" idx="10"/>
          </p:nvPr>
        </p:nvSpPr>
        <p:spPr/>
        <p:txBody>
          <a:bodyPr/>
          <a:lstStyle/>
          <a:p>
            <a:fld id="{6E7B7F1D-DF9C-488F-8083-80D0642CB317}" type="datetimeFigureOut">
              <a:rPr lang="zh-CN" altLang="en-US" smtClean="0"/>
              <a:t>2023-09-27</a:t>
            </a:fld>
            <a:endParaRPr lang="zh-CN" altLang="en-US"/>
          </a:p>
        </p:txBody>
      </p:sp>
      <p:sp>
        <p:nvSpPr>
          <p:cNvPr id="8" name="页脚占位符 7">
            <a:extLst>
              <a:ext uri="{FF2B5EF4-FFF2-40B4-BE49-F238E27FC236}">
                <a16:creationId xmlns:a16="http://schemas.microsoft.com/office/drawing/2014/main" id="{137AA2C8-BE34-443E-BD56-ECCD67AFADB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B0C4D9D-7D79-4B0D-A874-1C1EA009842E}"/>
              </a:ext>
            </a:extLst>
          </p:cNvPr>
          <p:cNvSpPr>
            <a:spLocks noGrp="1"/>
          </p:cNvSpPr>
          <p:nvPr>
            <p:ph type="sldNum" sz="quarter" idx="12"/>
          </p:nvPr>
        </p:nvSpPr>
        <p:spPr/>
        <p:txBody>
          <a:bodyPr/>
          <a:lstStyle/>
          <a:p>
            <a:fld id="{26821C77-A46A-4F6B-AEF9-A90674189FDE}" type="slidenum">
              <a:rPr lang="zh-CN" altLang="en-US" smtClean="0"/>
              <a:t>‹#›</a:t>
            </a:fld>
            <a:endParaRPr lang="zh-CN" altLang="en-US"/>
          </a:p>
        </p:txBody>
      </p:sp>
    </p:spTree>
    <p:extLst>
      <p:ext uri="{BB962C8B-B14F-4D97-AF65-F5344CB8AC3E}">
        <p14:creationId xmlns:p14="http://schemas.microsoft.com/office/powerpoint/2010/main" val="2136469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77676F-DD4B-4BD5-AE2D-3B960353C8A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5F21ECF-BDE3-47C1-B144-28DFE11BFF9A}"/>
              </a:ext>
            </a:extLst>
          </p:cNvPr>
          <p:cNvSpPr>
            <a:spLocks noGrp="1"/>
          </p:cNvSpPr>
          <p:nvPr>
            <p:ph type="dt" sz="half" idx="10"/>
          </p:nvPr>
        </p:nvSpPr>
        <p:spPr/>
        <p:txBody>
          <a:bodyPr/>
          <a:lstStyle/>
          <a:p>
            <a:fld id="{6E7B7F1D-DF9C-488F-8083-80D0642CB317}" type="datetimeFigureOut">
              <a:rPr lang="zh-CN" altLang="en-US" smtClean="0"/>
              <a:t>2023-09-27</a:t>
            </a:fld>
            <a:endParaRPr lang="zh-CN" altLang="en-US"/>
          </a:p>
        </p:txBody>
      </p:sp>
      <p:sp>
        <p:nvSpPr>
          <p:cNvPr id="4" name="页脚占位符 3">
            <a:extLst>
              <a:ext uri="{FF2B5EF4-FFF2-40B4-BE49-F238E27FC236}">
                <a16:creationId xmlns:a16="http://schemas.microsoft.com/office/drawing/2014/main" id="{0CDA1B03-F6C9-4E8D-B5B8-7F064E92A4E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4D09E23-72C5-4F63-8BEA-80FFB08B5F29}"/>
              </a:ext>
            </a:extLst>
          </p:cNvPr>
          <p:cNvSpPr>
            <a:spLocks noGrp="1"/>
          </p:cNvSpPr>
          <p:nvPr>
            <p:ph type="sldNum" sz="quarter" idx="12"/>
          </p:nvPr>
        </p:nvSpPr>
        <p:spPr/>
        <p:txBody>
          <a:bodyPr/>
          <a:lstStyle/>
          <a:p>
            <a:fld id="{26821C77-A46A-4F6B-AEF9-A90674189FDE}" type="slidenum">
              <a:rPr lang="zh-CN" altLang="en-US" smtClean="0"/>
              <a:t>‹#›</a:t>
            </a:fld>
            <a:endParaRPr lang="zh-CN" altLang="en-US"/>
          </a:p>
        </p:txBody>
      </p:sp>
    </p:spTree>
    <p:extLst>
      <p:ext uri="{BB962C8B-B14F-4D97-AF65-F5344CB8AC3E}">
        <p14:creationId xmlns:p14="http://schemas.microsoft.com/office/powerpoint/2010/main" val="2005760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FC8508F-BBBE-450F-B6B7-0FB662C1072D}"/>
              </a:ext>
            </a:extLst>
          </p:cNvPr>
          <p:cNvSpPr>
            <a:spLocks noGrp="1"/>
          </p:cNvSpPr>
          <p:nvPr>
            <p:ph type="dt" sz="half" idx="10"/>
          </p:nvPr>
        </p:nvSpPr>
        <p:spPr/>
        <p:txBody>
          <a:bodyPr/>
          <a:lstStyle/>
          <a:p>
            <a:fld id="{6E7B7F1D-DF9C-488F-8083-80D0642CB317}" type="datetimeFigureOut">
              <a:rPr lang="zh-CN" altLang="en-US" smtClean="0"/>
              <a:t>2023-09-27</a:t>
            </a:fld>
            <a:endParaRPr lang="zh-CN" altLang="en-US"/>
          </a:p>
        </p:txBody>
      </p:sp>
      <p:sp>
        <p:nvSpPr>
          <p:cNvPr id="3" name="页脚占位符 2">
            <a:extLst>
              <a:ext uri="{FF2B5EF4-FFF2-40B4-BE49-F238E27FC236}">
                <a16:creationId xmlns:a16="http://schemas.microsoft.com/office/drawing/2014/main" id="{85721DB0-D2A9-490E-B3EB-0726E469136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944B980-BC07-4526-8E59-246A3A649931}"/>
              </a:ext>
            </a:extLst>
          </p:cNvPr>
          <p:cNvSpPr>
            <a:spLocks noGrp="1"/>
          </p:cNvSpPr>
          <p:nvPr>
            <p:ph type="sldNum" sz="quarter" idx="12"/>
          </p:nvPr>
        </p:nvSpPr>
        <p:spPr/>
        <p:txBody>
          <a:bodyPr/>
          <a:lstStyle/>
          <a:p>
            <a:fld id="{26821C77-A46A-4F6B-AEF9-A90674189FDE}" type="slidenum">
              <a:rPr lang="zh-CN" altLang="en-US" smtClean="0"/>
              <a:t>‹#›</a:t>
            </a:fld>
            <a:endParaRPr lang="zh-CN" altLang="en-US"/>
          </a:p>
        </p:txBody>
      </p:sp>
    </p:spTree>
    <p:extLst>
      <p:ext uri="{BB962C8B-B14F-4D97-AF65-F5344CB8AC3E}">
        <p14:creationId xmlns:p14="http://schemas.microsoft.com/office/powerpoint/2010/main" val="3811434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FD9484-BF4D-4A74-96FC-228F764D538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5BA5E5E-C16C-4692-B137-E919402B9F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F5EE306-01B6-47D2-B9CC-CE563E43E4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8DDE57D-D1FA-4E60-8C5A-CD73E3207937}"/>
              </a:ext>
            </a:extLst>
          </p:cNvPr>
          <p:cNvSpPr>
            <a:spLocks noGrp="1"/>
          </p:cNvSpPr>
          <p:nvPr>
            <p:ph type="dt" sz="half" idx="10"/>
          </p:nvPr>
        </p:nvSpPr>
        <p:spPr/>
        <p:txBody>
          <a:bodyPr/>
          <a:lstStyle/>
          <a:p>
            <a:fld id="{6E7B7F1D-DF9C-488F-8083-80D0642CB317}" type="datetimeFigureOut">
              <a:rPr lang="zh-CN" altLang="en-US" smtClean="0"/>
              <a:t>2023-09-27</a:t>
            </a:fld>
            <a:endParaRPr lang="zh-CN" altLang="en-US"/>
          </a:p>
        </p:txBody>
      </p:sp>
      <p:sp>
        <p:nvSpPr>
          <p:cNvPr id="6" name="页脚占位符 5">
            <a:extLst>
              <a:ext uri="{FF2B5EF4-FFF2-40B4-BE49-F238E27FC236}">
                <a16:creationId xmlns:a16="http://schemas.microsoft.com/office/drawing/2014/main" id="{7590AE1A-49D1-4082-9FA9-422894AFD60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5BC9FDE-AD70-40E5-B26F-E3D7619D3C8A}"/>
              </a:ext>
            </a:extLst>
          </p:cNvPr>
          <p:cNvSpPr>
            <a:spLocks noGrp="1"/>
          </p:cNvSpPr>
          <p:nvPr>
            <p:ph type="sldNum" sz="quarter" idx="12"/>
          </p:nvPr>
        </p:nvSpPr>
        <p:spPr/>
        <p:txBody>
          <a:bodyPr/>
          <a:lstStyle/>
          <a:p>
            <a:fld id="{26821C77-A46A-4F6B-AEF9-A90674189FDE}" type="slidenum">
              <a:rPr lang="zh-CN" altLang="en-US" smtClean="0"/>
              <a:t>‹#›</a:t>
            </a:fld>
            <a:endParaRPr lang="zh-CN" altLang="en-US"/>
          </a:p>
        </p:txBody>
      </p:sp>
    </p:spTree>
    <p:extLst>
      <p:ext uri="{BB962C8B-B14F-4D97-AF65-F5344CB8AC3E}">
        <p14:creationId xmlns:p14="http://schemas.microsoft.com/office/powerpoint/2010/main" val="1047369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B36590-4F4A-47BF-8EC2-2D9455A545B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97D733B-58A0-42F0-9AC7-5D52105D8B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61C6415-1F0C-4B07-95D1-645EA974D3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6CEFDCB-4B72-4C93-9BB3-A9BC6E906391}"/>
              </a:ext>
            </a:extLst>
          </p:cNvPr>
          <p:cNvSpPr>
            <a:spLocks noGrp="1"/>
          </p:cNvSpPr>
          <p:nvPr>
            <p:ph type="dt" sz="half" idx="10"/>
          </p:nvPr>
        </p:nvSpPr>
        <p:spPr/>
        <p:txBody>
          <a:bodyPr/>
          <a:lstStyle/>
          <a:p>
            <a:fld id="{6E7B7F1D-DF9C-488F-8083-80D0642CB317}" type="datetimeFigureOut">
              <a:rPr lang="zh-CN" altLang="en-US" smtClean="0"/>
              <a:t>2023-09-27</a:t>
            </a:fld>
            <a:endParaRPr lang="zh-CN" altLang="en-US"/>
          </a:p>
        </p:txBody>
      </p:sp>
      <p:sp>
        <p:nvSpPr>
          <p:cNvPr id="6" name="页脚占位符 5">
            <a:extLst>
              <a:ext uri="{FF2B5EF4-FFF2-40B4-BE49-F238E27FC236}">
                <a16:creationId xmlns:a16="http://schemas.microsoft.com/office/drawing/2014/main" id="{43E13110-9111-4411-9044-F6B65ECA1A9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1C6FAF5-D6A4-4799-A782-D2B8A269BD01}"/>
              </a:ext>
            </a:extLst>
          </p:cNvPr>
          <p:cNvSpPr>
            <a:spLocks noGrp="1"/>
          </p:cNvSpPr>
          <p:nvPr>
            <p:ph type="sldNum" sz="quarter" idx="12"/>
          </p:nvPr>
        </p:nvSpPr>
        <p:spPr/>
        <p:txBody>
          <a:bodyPr/>
          <a:lstStyle/>
          <a:p>
            <a:fld id="{26821C77-A46A-4F6B-AEF9-A90674189FDE}" type="slidenum">
              <a:rPr lang="zh-CN" altLang="en-US" smtClean="0"/>
              <a:t>‹#›</a:t>
            </a:fld>
            <a:endParaRPr lang="zh-CN" altLang="en-US"/>
          </a:p>
        </p:txBody>
      </p:sp>
    </p:spTree>
    <p:extLst>
      <p:ext uri="{BB962C8B-B14F-4D97-AF65-F5344CB8AC3E}">
        <p14:creationId xmlns:p14="http://schemas.microsoft.com/office/powerpoint/2010/main" val="405634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7000">
              <a:schemeClr val="bg1"/>
            </a:gs>
            <a:gs pos="0">
              <a:srgbClr val="EFE5F7"/>
            </a:gs>
          </a:gsLst>
          <a:lin ang="0" scaled="1"/>
          <a:tileRect/>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B45A915-D906-499D-BAD2-D422B9231C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338BF3A4-81FB-49D9-BCEB-CA7F316D73B6}"/>
              </a:ext>
            </a:extLst>
          </p:cNvPr>
          <p:cNvSpPr>
            <a:spLocks noGrp="1"/>
          </p:cNvSpPr>
          <p:nvPr>
            <p:ph type="body" idx="1"/>
          </p:nvPr>
        </p:nvSpPr>
        <p:spPr>
          <a:xfrm>
            <a:off x="838200" y="1825625"/>
            <a:ext cx="10515600" cy="445863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1956A0E4-6FF8-49E1-874D-3B1816329D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7B7F1D-DF9C-488F-8083-80D0642CB317}" type="datetimeFigureOut">
              <a:rPr lang="zh-CN" altLang="en-US" smtClean="0"/>
              <a:t>2023-09-27</a:t>
            </a:fld>
            <a:endParaRPr lang="zh-CN" altLang="en-US"/>
          </a:p>
        </p:txBody>
      </p:sp>
      <p:sp>
        <p:nvSpPr>
          <p:cNvPr id="5" name="页脚占位符 4">
            <a:extLst>
              <a:ext uri="{FF2B5EF4-FFF2-40B4-BE49-F238E27FC236}">
                <a16:creationId xmlns:a16="http://schemas.microsoft.com/office/drawing/2014/main" id="{27A6EF78-F91E-445B-A620-23EFCCFB8B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780AEDB-2162-4257-8B8A-EDBCE8FD5A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821C77-A46A-4F6B-AEF9-A90674189FDE}" type="slidenum">
              <a:rPr lang="zh-CN" altLang="en-US" smtClean="0"/>
              <a:t>‹#›</a:t>
            </a:fld>
            <a:endParaRPr lang="zh-CN" altLang="en-US"/>
          </a:p>
        </p:txBody>
      </p:sp>
    </p:spTree>
    <p:extLst>
      <p:ext uri="{BB962C8B-B14F-4D97-AF65-F5344CB8AC3E}">
        <p14:creationId xmlns:p14="http://schemas.microsoft.com/office/powerpoint/2010/main" val="2551342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D51D53-30E0-44D8-A418-E3546B9F39EF}"/>
              </a:ext>
            </a:extLst>
          </p:cNvPr>
          <p:cNvSpPr>
            <a:spLocks noGrp="1"/>
          </p:cNvSpPr>
          <p:nvPr>
            <p:ph type="ctrTitle"/>
          </p:nvPr>
        </p:nvSpPr>
        <p:spPr/>
        <p:txBody>
          <a:bodyPr>
            <a:noAutofit/>
          </a:bodyPr>
          <a:lstStyle/>
          <a:p>
            <a:r>
              <a:rPr lang="en-US" altLang="zh-CN" sz="3200" dirty="0"/>
              <a:t>Hierarchical forecasting with a top-down</a:t>
            </a:r>
            <a:br>
              <a:rPr lang="en-US" altLang="zh-CN" sz="3200" dirty="0"/>
            </a:br>
            <a:r>
              <a:rPr lang="en-US" altLang="zh-CN" sz="3200" dirty="0"/>
              <a:t> alignment of independent-level forecasts</a:t>
            </a:r>
            <a:endParaRPr lang="zh-CN" altLang="en-US" sz="3200" dirty="0"/>
          </a:p>
        </p:txBody>
      </p:sp>
      <p:sp>
        <p:nvSpPr>
          <p:cNvPr id="3" name="副标题 2">
            <a:extLst>
              <a:ext uri="{FF2B5EF4-FFF2-40B4-BE49-F238E27FC236}">
                <a16:creationId xmlns:a16="http://schemas.microsoft.com/office/drawing/2014/main" id="{63E2BA7F-C362-40CB-8E49-643A95A3FF8C}"/>
              </a:ext>
            </a:extLst>
          </p:cNvPr>
          <p:cNvSpPr>
            <a:spLocks noGrp="1"/>
          </p:cNvSpPr>
          <p:nvPr>
            <p:ph type="subTitle" idx="1"/>
          </p:nvPr>
        </p:nvSpPr>
        <p:spPr/>
        <p:txBody>
          <a:bodyPr/>
          <a:lstStyle/>
          <a:p>
            <a:r>
              <a:rPr lang="zh-CN" altLang="en-US" b="0" i="0" dirty="0">
                <a:effectLst/>
                <a:latin typeface="-apple-system"/>
              </a:rPr>
              <a:t>分层预测，自上而下对齐独立级别的预测</a:t>
            </a:r>
            <a:endParaRPr lang="zh-CN" altLang="en-US" dirty="0"/>
          </a:p>
        </p:txBody>
      </p:sp>
    </p:spTree>
    <p:extLst>
      <p:ext uri="{BB962C8B-B14F-4D97-AF65-F5344CB8AC3E}">
        <p14:creationId xmlns:p14="http://schemas.microsoft.com/office/powerpoint/2010/main" val="2500822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1CF0A3-6C73-4683-B16F-F8C932CA7723}"/>
              </a:ext>
            </a:extLst>
          </p:cNvPr>
          <p:cNvSpPr>
            <a:spLocks noGrp="1"/>
          </p:cNvSpPr>
          <p:nvPr>
            <p:ph type="title"/>
          </p:nvPr>
        </p:nvSpPr>
        <p:spPr/>
        <p:txBody>
          <a:bodyPr/>
          <a:lstStyle/>
          <a:p>
            <a:r>
              <a:rPr lang="zh-CN" altLang="en-US" dirty="0"/>
              <a:t>特征选取</a:t>
            </a:r>
          </a:p>
        </p:txBody>
      </p:sp>
      <p:sp>
        <p:nvSpPr>
          <p:cNvPr id="3" name="内容占位符 2">
            <a:extLst>
              <a:ext uri="{FF2B5EF4-FFF2-40B4-BE49-F238E27FC236}">
                <a16:creationId xmlns:a16="http://schemas.microsoft.com/office/drawing/2014/main" id="{CE8ED6DE-0541-47D7-8C4C-447B1ABFED22}"/>
              </a:ext>
            </a:extLst>
          </p:cNvPr>
          <p:cNvSpPr>
            <a:spLocks noGrp="1"/>
          </p:cNvSpPr>
          <p:nvPr>
            <p:ph idx="1"/>
          </p:nvPr>
        </p:nvSpPr>
        <p:spPr>
          <a:xfrm>
            <a:off x="838200" y="1825625"/>
            <a:ext cx="2771274" cy="4351338"/>
          </a:xfrm>
        </p:spPr>
        <p:txBody>
          <a:bodyPr/>
          <a:lstStyle/>
          <a:p>
            <a:r>
              <a:rPr lang="zh-CN" altLang="en-US" dirty="0"/>
              <a:t>显示了底层 </a:t>
            </a:r>
            <a:r>
              <a:rPr lang="en-US" altLang="zh-CN" dirty="0"/>
              <a:t>Light </a:t>
            </a:r>
            <a:r>
              <a:rPr lang="en-US" altLang="zh-CN" dirty="0" err="1"/>
              <a:t>GBM</a:t>
            </a:r>
            <a:r>
              <a:rPr lang="en-US" altLang="zh-CN" dirty="0"/>
              <a:t> </a:t>
            </a:r>
            <a:r>
              <a:rPr lang="zh-CN" altLang="en-US" dirty="0"/>
              <a:t>模型使用的时间序列特征</a:t>
            </a:r>
          </a:p>
        </p:txBody>
      </p:sp>
      <p:pic>
        <p:nvPicPr>
          <p:cNvPr id="5" name="图片 4">
            <a:extLst>
              <a:ext uri="{FF2B5EF4-FFF2-40B4-BE49-F238E27FC236}">
                <a16:creationId xmlns:a16="http://schemas.microsoft.com/office/drawing/2014/main" id="{A13F7950-E2C8-4A08-A190-EB9D347F455F}"/>
              </a:ext>
            </a:extLst>
          </p:cNvPr>
          <p:cNvPicPr>
            <a:picLocks noChangeAspect="1"/>
          </p:cNvPicPr>
          <p:nvPr/>
        </p:nvPicPr>
        <p:blipFill>
          <a:blip r:embed="rId3"/>
          <a:stretch>
            <a:fillRect/>
          </a:stretch>
        </p:blipFill>
        <p:spPr>
          <a:xfrm>
            <a:off x="3762375" y="266700"/>
            <a:ext cx="8429625" cy="6324600"/>
          </a:xfrm>
          <a:prstGeom prst="rect">
            <a:avLst/>
          </a:prstGeom>
        </p:spPr>
      </p:pic>
    </p:spTree>
    <p:extLst>
      <p:ext uri="{BB962C8B-B14F-4D97-AF65-F5344CB8AC3E}">
        <p14:creationId xmlns:p14="http://schemas.microsoft.com/office/powerpoint/2010/main" val="288124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DC1553-B167-4DD1-90A8-CC0DF4C644E1}"/>
              </a:ext>
            </a:extLst>
          </p:cNvPr>
          <p:cNvSpPr>
            <a:spLocks noGrp="1"/>
          </p:cNvSpPr>
          <p:nvPr>
            <p:ph type="title"/>
          </p:nvPr>
        </p:nvSpPr>
        <p:spPr/>
        <p:txBody>
          <a:bodyPr/>
          <a:lstStyle/>
          <a:p>
            <a:r>
              <a:rPr lang="en-US" altLang="zh-CN" dirty="0"/>
              <a:t>N-BEATS</a:t>
            </a:r>
            <a:r>
              <a:rPr lang="zh-CN" altLang="en-US" dirty="0"/>
              <a:t>（</a:t>
            </a:r>
            <a:r>
              <a:rPr lang="en-US" altLang="zh-CN" dirty="0" err="1"/>
              <a:t>GluonTS</a:t>
            </a:r>
            <a:r>
              <a:rPr lang="zh-CN" altLang="en-US" dirty="0"/>
              <a:t>）</a:t>
            </a:r>
          </a:p>
        </p:txBody>
      </p:sp>
      <p:sp>
        <p:nvSpPr>
          <p:cNvPr id="3" name="内容占位符 2">
            <a:extLst>
              <a:ext uri="{FF2B5EF4-FFF2-40B4-BE49-F238E27FC236}">
                <a16:creationId xmlns:a16="http://schemas.microsoft.com/office/drawing/2014/main" id="{2293D1C3-D3C3-4F0A-BBC4-64BC456B66BB}"/>
              </a:ext>
            </a:extLst>
          </p:cNvPr>
          <p:cNvSpPr>
            <a:spLocks noGrp="1"/>
          </p:cNvSpPr>
          <p:nvPr>
            <p:ph idx="1"/>
          </p:nvPr>
        </p:nvSpPr>
        <p:spPr/>
        <p:txBody>
          <a:bodyPr/>
          <a:lstStyle/>
          <a:p>
            <a:endParaRPr lang="zh-CN" altLang="en-US" dirty="0"/>
          </a:p>
        </p:txBody>
      </p:sp>
      <p:pic>
        <p:nvPicPr>
          <p:cNvPr id="7" name="图片 6">
            <a:extLst>
              <a:ext uri="{FF2B5EF4-FFF2-40B4-BE49-F238E27FC236}">
                <a16:creationId xmlns:a16="http://schemas.microsoft.com/office/drawing/2014/main" id="{EBC621DC-6712-42D8-A77F-B92DAEFC6C15}"/>
              </a:ext>
            </a:extLst>
          </p:cNvPr>
          <p:cNvPicPr>
            <a:picLocks noChangeAspect="1"/>
          </p:cNvPicPr>
          <p:nvPr/>
        </p:nvPicPr>
        <p:blipFill>
          <a:blip r:embed="rId3"/>
          <a:stretch>
            <a:fillRect/>
          </a:stretch>
        </p:blipFill>
        <p:spPr>
          <a:xfrm>
            <a:off x="862012" y="1981200"/>
            <a:ext cx="10467975" cy="2895600"/>
          </a:xfrm>
          <a:prstGeom prst="rect">
            <a:avLst/>
          </a:prstGeom>
        </p:spPr>
      </p:pic>
    </p:spTree>
    <p:extLst>
      <p:ext uri="{BB962C8B-B14F-4D97-AF65-F5344CB8AC3E}">
        <p14:creationId xmlns:p14="http://schemas.microsoft.com/office/powerpoint/2010/main" val="3792867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9DA0A9-13B2-464F-9AC0-6FCCA3CC3D38}"/>
              </a:ext>
            </a:extLst>
          </p:cNvPr>
          <p:cNvSpPr>
            <a:spLocks noGrp="1"/>
          </p:cNvSpPr>
          <p:nvPr>
            <p:ph type="title"/>
          </p:nvPr>
        </p:nvSpPr>
        <p:spPr/>
        <p:txBody>
          <a:bodyPr/>
          <a:lstStyle/>
          <a:p>
            <a:r>
              <a:rPr lang="en-US" altLang="zh-CN" dirty="0" err="1"/>
              <a:t>LightGBM</a:t>
            </a:r>
            <a:endParaRPr lang="zh-CN" altLang="en-US" dirty="0"/>
          </a:p>
        </p:txBody>
      </p:sp>
      <p:sp>
        <p:nvSpPr>
          <p:cNvPr id="3" name="内容占位符 2">
            <a:extLst>
              <a:ext uri="{FF2B5EF4-FFF2-40B4-BE49-F238E27FC236}">
                <a16:creationId xmlns:a16="http://schemas.microsoft.com/office/drawing/2014/main" id="{F58E065E-D7FE-40B4-B894-79777D38538D}"/>
              </a:ext>
            </a:extLst>
          </p:cNvPr>
          <p:cNvSpPr>
            <a:spLocks noGrp="1"/>
          </p:cNvSpPr>
          <p:nvPr>
            <p:ph idx="1"/>
          </p:nvPr>
        </p:nvSpPr>
        <p:spPr/>
        <p:txBody>
          <a:bodyPr/>
          <a:lstStyle/>
          <a:p>
            <a:r>
              <a:rPr lang="zh-CN" altLang="en-US" dirty="0"/>
              <a:t>为了产生最终输出，我们进一步使用均值集合来获得基于网格搜索中最优值 </a:t>
            </a:r>
            <a:r>
              <a:rPr lang="en-US" altLang="zh-CN" dirty="0"/>
              <a:t>0.95 </a:t>
            </a:r>
            <a:r>
              <a:rPr lang="zh-CN" altLang="en-US" dirty="0"/>
              <a:t>周围的五个最接近的乘数 </a:t>
            </a:r>
            <a:r>
              <a:rPr lang="en-US" altLang="zh-CN" dirty="0"/>
              <a:t>[0.90,0.93,0.95,0.97,0.99] </a:t>
            </a:r>
            <a:r>
              <a:rPr lang="zh-CN" altLang="en-US" dirty="0"/>
              <a:t>的结果</a:t>
            </a:r>
          </a:p>
        </p:txBody>
      </p:sp>
      <p:pic>
        <p:nvPicPr>
          <p:cNvPr id="5" name="图片 4">
            <a:extLst>
              <a:ext uri="{FF2B5EF4-FFF2-40B4-BE49-F238E27FC236}">
                <a16:creationId xmlns:a16="http://schemas.microsoft.com/office/drawing/2014/main" id="{89B5D688-AC2B-4A62-ADFE-C3ECB9ADB61A}"/>
              </a:ext>
            </a:extLst>
          </p:cNvPr>
          <p:cNvPicPr>
            <a:picLocks noChangeAspect="1"/>
          </p:cNvPicPr>
          <p:nvPr/>
        </p:nvPicPr>
        <p:blipFill>
          <a:blip r:embed="rId3"/>
          <a:stretch>
            <a:fillRect/>
          </a:stretch>
        </p:blipFill>
        <p:spPr>
          <a:xfrm>
            <a:off x="1112420" y="3806825"/>
            <a:ext cx="9582150" cy="2505075"/>
          </a:xfrm>
          <a:prstGeom prst="rect">
            <a:avLst/>
          </a:prstGeom>
        </p:spPr>
      </p:pic>
    </p:spTree>
    <p:extLst>
      <p:ext uri="{BB962C8B-B14F-4D97-AF65-F5344CB8AC3E}">
        <p14:creationId xmlns:p14="http://schemas.microsoft.com/office/powerpoint/2010/main" val="2815362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83CF27-BA05-42A3-BCA9-459A775E0179}"/>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44C5966-6482-43F9-94F3-280193B102E5}"/>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811F90E0-10FF-4C5F-A6B4-C738E3EC886B}"/>
              </a:ext>
            </a:extLst>
          </p:cNvPr>
          <p:cNvPicPr>
            <a:picLocks noChangeAspect="1"/>
          </p:cNvPicPr>
          <p:nvPr/>
        </p:nvPicPr>
        <p:blipFill>
          <a:blip r:embed="rId3"/>
          <a:stretch>
            <a:fillRect/>
          </a:stretch>
        </p:blipFill>
        <p:spPr>
          <a:xfrm>
            <a:off x="323850" y="280987"/>
            <a:ext cx="11544300" cy="6296025"/>
          </a:xfrm>
          <a:prstGeom prst="rect">
            <a:avLst/>
          </a:prstGeom>
        </p:spPr>
      </p:pic>
    </p:spTree>
    <p:extLst>
      <p:ext uri="{BB962C8B-B14F-4D97-AF65-F5344CB8AC3E}">
        <p14:creationId xmlns:p14="http://schemas.microsoft.com/office/powerpoint/2010/main" val="1755945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0684C9-501C-4C89-A3D6-8116F484052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E806393-7F7F-4219-89F6-22A92B2CBC3A}"/>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3495265F-F745-42D8-8119-24CF0A7633D8}"/>
              </a:ext>
            </a:extLst>
          </p:cNvPr>
          <p:cNvPicPr>
            <a:picLocks noChangeAspect="1"/>
          </p:cNvPicPr>
          <p:nvPr/>
        </p:nvPicPr>
        <p:blipFill>
          <a:blip r:embed="rId2"/>
          <a:stretch>
            <a:fillRect/>
          </a:stretch>
        </p:blipFill>
        <p:spPr>
          <a:xfrm>
            <a:off x="300037" y="214312"/>
            <a:ext cx="11591925" cy="6429375"/>
          </a:xfrm>
          <a:prstGeom prst="rect">
            <a:avLst/>
          </a:prstGeom>
        </p:spPr>
      </p:pic>
    </p:spTree>
    <p:extLst>
      <p:ext uri="{BB962C8B-B14F-4D97-AF65-F5344CB8AC3E}">
        <p14:creationId xmlns:p14="http://schemas.microsoft.com/office/powerpoint/2010/main" val="655760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6F9EBD-9050-46E9-AFF8-9DC4C3C29185}"/>
              </a:ext>
            </a:extLst>
          </p:cNvPr>
          <p:cNvSpPr>
            <a:spLocks noGrp="1"/>
          </p:cNvSpPr>
          <p:nvPr>
            <p:ph type="title"/>
          </p:nvPr>
        </p:nvSpPr>
        <p:spPr/>
        <p:txBody>
          <a:bodyPr/>
          <a:lstStyle/>
          <a:p>
            <a:r>
              <a:rPr lang="zh-CN" altLang="en-US" dirty="0"/>
              <a:t>汇总的预测误差</a:t>
            </a:r>
          </a:p>
        </p:txBody>
      </p:sp>
      <p:sp>
        <p:nvSpPr>
          <p:cNvPr id="3" name="内容占位符 2">
            <a:extLst>
              <a:ext uri="{FF2B5EF4-FFF2-40B4-BE49-F238E27FC236}">
                <a16:creationId xmlns:a16="http://schemas.microsoft.com/office/drawing/2014/main" id="{C5E5086D-200A-4FD3-A445-50C299AB1990}"/>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C09F17A6-FD00-4BF9-8EAC-C06E3A59F1A1}"/>
              </a:ext>
            </a:extLst>
          </p:cNvPr>
          <p:cNvPicPr>
            <a:picLocks noChangeAspect="1"/>
          </p:cNvPicPr>
          <p:nvPr/>
        </p:nvPicPr>
        <p:blipFill>
          <a:blip r:embed="rId3"/>
          <a:stretch>
            <a:fillRect/>
          </a:stretch>
        </p:blipFill>
        <p:spPr>
          <a:xfrm>
            <a:off x="409575" y="1473200"/>
            <a:ext cx="11372850" cy="5019675"/>
          </a:xfrm>
          <a:prstGeom prst="rect">
            <a:avLst/>
          </a:prstGeom>
        </p:spPr>
      </p:pic>
    </p:spTree>
    <p:extLst>
      <p:ext uri="{BB962C8B-B14F-4D97-AF65-F5344CB8AC3E}">
        <p14:creationId xmlns:p14="http://schemas.microsoft.com/office/powerpoint/2010/main" val="3506872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7459FD-BAF5-49B4-9E55-72B6F689B91B}"/>
              </a:ext>
            </a:extLst>
          </p:cNvPr>
          <p:cNvSpPr>
            <a:spLocks noGrp="1"/>
          </p:cNvSpPr>
          <p:nvPr>
            <p:ph type="title"/>
          </p:nvPr>
        </p:nvSpPr>
        <p:spPr/>
        <p:txBody>
          <a:bodyPr/>
          <a:lstStyle/>
          <a:p>
            <a:r>
              <a:rPr lang="zh-CN" altLang="en-US" dirty="0"/>
              <a:t>事后分析</a:t>
            </a:r>
          </a:p>
        </p:txBody>
      </p:sp>
      <p:sp>
        <p:nvSpPr>
          <p:cNvPr id="3" name="内容占位符 2">
            <a:extLst>
              <a:ext uri="{FF2B5EF4-FFF2-40B4-BE49-F238E27FC236}">
                <a16:creationId xmlns:a16="http://schemas.microsoft.com/office/drawing/2014/main" id="{035A335B-960B-4D5D-9BAE-101E9A27FEC5}"/>
              </a:ext>
            </a:extLst>
          </p:cNvPr>
          <p:cNvSpPr>
            <a:spLocks noGrp="1"/>
          </p:cNvSpPr>
          <p:nvPr>
            <p:ph idx="1"/>
          </p:nvPr>
        </p:nvSpPr>
        <p:spPr>
          <a:xfrm>
            <a:off x="838200" y="1825624"/>
            <a:ext cx="3461084" cy="5032376"/>
          </a:xfrm>
        </p:spPr>
        <p:txBody>
          <a:bodyPr>
            <a:normAutofit fontScale="85000" lnSpcReduction="20000"/>
          </a:bodyPr>
          <a:lstStyle/>
          <a:p>
            <a:r>
              <a:rPr lang="zh-CN" altLang="en-US" sz="2400" dirty="0"/>
              <a:t>基于底层 </a:t>
            </a:r>
            <a:r>
              <a:rPr lang="en-US" altLang="zh-CN" sz="2400" dirty="0"/>
              <a:t>Light </a:t>
            </a:r>
            <a:r>
              <a:rPr lang="en-US" altLang="zh-CN" sz="2400" dirty="0" err="1"/>
              <a:t>GBM</a:t>
            </a:r>
            <a:r>
              <a:rPr lang="zh-CN" altLang="en-US" sz="2400" dirty="0"/>
              <a:t>预测的各层次预测误差</a:t>
            </a:r>
            <a:r>
              <a:rPr lang="en-US" altLang="zh-CN" sz="2400" dirty="0"/>
              <a:t>(</a:t>
            </a:r>
            <a:r>
              <a:rPr lang="en-US" altLang="zh-CN" sz="2400" dirty="0" err="1"/>
              <a:t>WRMSSE</a:t>
            </a:r>
            <a:r>
              <a:rPr lang="en-US" altLang="zh-CN" sz="2400" dirty="0"/>
              <a:t>)</a:t>
            </a:r>
            <a:r>
              <a:rPr lang="zh-CN" altLang="en-US" sz="2400" dirty="0"/>
              <a:t>。 </a:t>
            </a:r>
            <a:endParaRPr lang="en-US" altLang="zh-CN" sz="2400" dirty="0"/>
          </a:p>
          <a:p>
            <a:r>
              <a:rPr lang="zh-CN" altLang="en-US" sz="2400" dirty="0"/>
              <a:t>同样，较低层次比上层产生更高的预测误差</a:t>
            </a:r>
            <a:endParaRPr lang="en-US" altLang="zh-CN" sz="2400" dirty="0"/>
          </a:p>
          <a:p>
            <a:r>
              <a:rPr lang="zh-CN" altLang="en-US" sz="2400" dirty="0"/>
              <a:t>当 </a:t>
            </a:r>
            <a:r>
              <a:rPr lang="en-US" altLang="zh-CN" sz="2400" dirty="0"/>
              <a:t>λ = 1.16 </a:t>
            </a:r>
            <a:r>
              <a:rPr lang="zh-CN" altLang="en-US" sz="2400" dirty="0"/>
              <a:t>时，验证框架上的</a:t>
            </a:r>
            <a:r>
              <a:rPr lang="en-US" altLang="zh-CN" sz="2400" dirty="0" err="1"/>
              <a:t>WRMSSE</a:t>
            </a:r>
            <a:r>
              <a:rPr lang="zh-CN" altLang="en-US" sz="2400" dirty="0"/>
              <a:t>最小值位</a:t>
            </a:r>
            <a:r>
              <a:rPr lang="en-US" altLang="zh-CN" sz="2400" dirty="0"/>
              <a:t>0.5291</a:t>
            </a:r>
          </a:p>
          <a:p>
            <a:r>
              <a:rPr lang="zh-CN" altLang="en-US" sz="2400" dirty="0"/>
              <a:t>自定义梯度函数中交替调整参数 </a:t>
            </a:r>
            <a:r>
              <a:rPr lang="en-US" altLang="zh-CN" sz="2400" dirty="0"/>
              <a:t>λ</a:t>
            </a:r>
            <a:r>
              <a:rPr lang="zh-CN" altLang="en-US" sz="2400" dirty="0"/>
              <a:t>，可能会在底层损失一些精度，但上层的精度会显著提高。因此，整体精度得到了提高</a:t>
            </a:r>
          </a:p>
          <a:p>
            <a:endParaRPr lang="zh-CN" altLang="en-US" sz="2400" dirty="0"/>
          </a:p>
        </p:txBody>
      </p:sp>
      <p:pic>
        <p:nvPicPr>
          <p:cNvPr id="5" name="图片 4">
            <a:extLst>
              <a:ext uri="{FF2B5EF4-FFF2-40B4-BE49-F238E27FC236}">
                <a16:creationId xmlns:a16="http://schemas.microsoft.com/office/drawing/2014/main" id="{4E81EF2F-DAFC-4DCF-95BB-D569920823EF}"/>
              </a:ext>
            </a:extLst>
          </p:cNvPr>
          <p:cNvPicPr>
            <a:picLocks noChangeAspect="1"/>
          </p:cNvPicPr>
          <p:nvPr/>
        </p:nvPicPr>
        <p:blipFill>
          <a:blip r:embed="rId3"/>
          <a:stretch>
            <a:fillRect/>
          </a:stretch>
        </p:blipFill>
        <p:spPr>
          <a:xfrm>
            <a:off x="4553707" y="1690688"/>
            <a:ext cx="7420220" cy="4764213"/>
          </a:xfrm>
          <a:prstGeom prst="rect">
            <a:avLst/>
          </a:prstGeom>
        </p:spPr>
      </p:pic>
    </p:spTree>
    <p:extLst>
      <p:ext uri="{BB962C8B-B14F-4D97-AF65-F5344CB8AC3E}">
        <p14:creationId xmlns:p14="http://schemas.microsoft.com/office/powerpoint/2010/main" val="149350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26F5AC-20DB-443A-8B03-47DE04BF42E2}"/>
              </a:ext>
            </a:extLst>
          </p:cNvPr>
          <p:cNvSpPr>
            <a:spLocks noGrp="1"/>
          </p:cNvSpPr>
          <p:nvPr>
            <p:ph type="title"/>
          </p:nvPr>
        </p:nvSpPr>
        <p:spPr/>
        <p:txBody>
          <a:bodyPr/>
          <a:lstStyle/>
          <a:p>
            <a:r>
              <a:rPr lang="zh-CN" altLang="en-US" dirty="0"/>
              <a:t>结论</a:t>
            </a:r>
          </a:p>
        </p:txBody>
      </p:sp>
      <p:sp>
        <p:nvSpPr>
          <p:cNvPr id="3" name="内容占位符 2">
            <a:extLst>
              <a:ext uri="{FF2B5EF4-FFF2-40B4-BE49-F238E27FC236}">
                <a16:creationId xmlns:a16="http://schemas.microsoft.com/office/drawing/2014/main" id="{605E466F-0EBE-4650-A568-C2ED2EEFA8B4}"/>
              </a:ext>
            </a:extLst>
          </p:cNvPr>
          <p:cNvSpPr>
            <a:spLocks noGrp="1"/>
          </p:cNvSpPr>
          <p:nvPr>
            <p:ph idx="1"/>
          </p:nvPr>
        </p:nvSpPr>
        <p:spPr/>
        <p:txBody>
          <a:bodyPr>
            <a:normAutofit fontScale="92500" lnSpcReduction="20000"/>
          </a:bodyPr>
          <a:lstStyle/>
          <a:p>
            <a:r>
              <a:rPr lang="zh-CN" altLang="en-US" dirty="0"/>
              <a:t>本文方法侧重于连续上层的预测精度。不直接将底层间歇时间序列的预测精度作为我们的中心关注点，并且底层预测被视为可变的，以确保分层对齐。</a:t>
            </a:r>
            <a:endParaRPr lang="en-US" altLang="zh-CN" dirty="0"/>
          </a:p>
          <a:p>
            <a:r>
              <a:rPr lang="zh-CN" altLang="en-US" dirty="0"/>
              <a:t>特殊的组合技术，可以提高间歇时间序列预测的准确性。未来研究的另一个方向是找到顶层和底层模型的</a:t>
            </a:r>
            <a:r>
              <a:rPr lang="zh-CN" altLang="en-US" dirty="0">
                <a:solidFill>
                  <a:srgbClr val="FF0000"/>
                </a:solidFill>
              </a:rPr>
              <a:t>最佳组合</a:t>
            </a:r>
            <a:endParaRPr lang="en-US" altLang="zh-CN" dirty="0">
              <a:solidFill>
                <a:srgbClr val="FF0000"/>
              </a:solidFill>
            </a:endParaRPr>
          </a:p>
          <a:p>
            <a:r>
              <a:rPr lang="zh-CN" altLang="en-US" dirty="0"/>
              <a:t>为了利用跨层次的信息，目前对上层和底层的预测是独立进行的。可以在未来的研究中</a:t>
            </a:r>
            <a:r>
              <a:rPr lang="zh-CN" altLang="en-US" dirty="0">
                <a:solidFill>
                  <a:srgbClr val="FF0000"/>
                </a:solidFill>
              </a:rPr>
              <a:t>考虑联合建模方案和对齐方法</a:t>
            </a:r>
            <a:r>
              <a:rPr lang="zh-CN" altLang="en-US" dirty="0"/>
              <a:t>，或者与</a:t>
            </a:r>
            <a:r>
              <a:rPr lang="zh-CN" altLang="en-US" dirty="0">
                <a:solidFill>
                  <a:srgbClr val="FF0000"/>
                </a:solidFill>
              </a:rPr>
              <a:t>多个层次对齐</a:t>
            </a:r>
            <a:r>
              <a:rPr lang="zh-CN" altLang="en-US" dirty="0"/>
              <a:t>。将自上而下对齐方法与其他调节方法相结合也是可能的，但需要进一步研究。</a:t>
            </a:r>
          </a:p>
        </p:txBody>
      </p:sp>
    </p:spTree>
    <p:extLst>
      <p:ext uri="{BB962C8B-B14F-4D97-AF65-F5344CB8AC3E}">
        <p14:creationId xmlns:p14="http://schemas.microsoft.com/office/powerpoint/2010/main" val="3640550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74BA8C-76DF-4D0D-9E32-9FC4A1A07A7D}"/>
              </a:ext>
            </a:extLst>
          </p:cNvPr>
          <p:cNvSpPr>
            <a:spLocks noGrp="1"/>
          </p:cNvSpPr>
          <p:nvPr>
            <p:ph type="title"/>
          </p:nvPr>
        </p:nvSpPr>
        <p:spPr/>
        <p:txBody>
          <a:bodyPr/>
          <a:lstStyle/>
          <a:p>
            <a:r>
              <a:rPr lang="zh-CN" altLang="en-US" dirty="0"/>
              <a:t>作者</a:t>
            </a:r>
          </a:p>
        </p:txBody>
      </p:sp>
      <p:sp>
        <p:nvSpPr>
          <p:cNvPr id="3" name="内容占位符 2">
            <a:extLst>
              <a:ext uri="{FF2B5EF4-FFF2-40B4-BE49-F238E27FC236}">
                <a16:creationId xmlns:a16="http://schemas.microsoft.com/office/drawing/2014/main" id="{AD649A9A-348D-48D8-828D-47E347E085FE}"/>
              </a:ext>
            </a:extLst>
          </p:cNvPr>
          <p:cNvSpPr>
            <a:spLocks noGrp="1"/>
          </p:cNvSpPr>
          <p:nvPr>
            <p:ph idx="1"/>
          </p:nvPr>
        </p:nvSpPr>
        <p:spPr/>
        <p:txBody>
          <a:bodyPr/>
          <a:lstStyle/>
          <a:p>
            <a:r>
              <a:rPr lang="en-US" altLang="zh-CN" dirty="0"/>
              <a:t>Matthias </a:t>
            </a:r>
            <a:r>
              <a:rPr lang="en-US" altLang="zh-CN" dirty="0" err="1"/>
              <a:t>Anderer</a:t>
            </a:r>
            <a:r>
              <a:rPr lang="en-US" altLang="zh-CN" dirty="0"/>
              <a:t> , Matthias </a:t>
            </a:r>
            <a:r>
              <a:rPr lang="en-US" altLang="zh-CN" dirty="0" err="1"/>
              <a:t>Anderer</a:t>
            </a:r>
            <a:r>
              <a:rPr lang="en-US" altLang="zh-CN" dirty="0"/>
              <a:t> GmbH, </a:t>
            </a:r>
            <a:r>
              <a:rPr lang="en-US" altLang="zh-CN" dirty="0" err="1"/>
              <a:t>Holzkirchen</a:t>
            </a:r>
            <a:r>
              <a:rPr lang="en-US" altLang="zh-CN" dirty="0"/>
              <a:t>, Germany</a:t>
            </a:r>
          </a:p>
          <a:p>
            <a:r>
              <a:rPr lang="en-US" altLang="zh-CN" dirty="0"/>
              <a:t>Feng Li ,</a:t>
            </a:r>
            <a:r>
              <a:rPr lang="zh-CN" altLang="en-US" dirty="0"/>
              <a:t> </a:t>
            </a:r>
            <a:r>
              <a:rPr lang="en-US" altLang="zh-CN" dirty="0"/>
              <a:t>School of Statistics and Mathematics, Central University of Finance and Economics, Beijing 102206, China</a:t>
            </a:r>
            <a:endParaRPr lang="zh-CN" altLang="en-US" dirty="0"/>
          </a:p>
        </p:txBody>
      </p:sp>
    </p:spTree>
    <p:extLst>
      <p:ext uri="{BB962C8B-B14F-4D97-AF65-F5344CB8AC3E}">
        <p14:creationId xmlns:p14="http://schemas.microsoft.com/office/powerpoint/2010/main" val="1031515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0C38A1-AAB9-4959-A332-D4C72E5FE223}"/>
              </a:ext>
            </a:extLst>
          </p:cNvPr>
          <p:cNvSpPr>
            <a:spLocks noGrp="1"/>
          </p:cNvSpPr>
          <p:nvPr>
            <p:ph type="title"/>
          </p:nvPr>
        </p:nvSpPr>
        <p:spPr/>
        <p:txBody>
          <a:bodyPr/>
          <a:lstStyle/>
          <a:p>
            <a:r>
              <a:rPr lang="en-US" altLang="zh-CN" dirty="0"/>
              <a:t>Introduction</a:t>
            </a:r>
            <a:endParaRPr lang="zh-CN" altLang="en-US" dirty="0"/>
          </a:p>
        </p:txBody>
      </p:sp>
      <p:sp>
        <p:nvSpPr>
          <p:cNvPr id="3" name="内容占位符 2">
            <a:extLst>
              <a:ext uri="{FF2B5EF4-FFF2-40B4-BE49-F238E27FC236}">
                <a16:creationId xmlns:a16="http://schemas.microsoft.com/office/drawing/2014/main" id="{3DD2061F-596D-4D9D-8C79-98550C89F793}"/>
              </a:ext>
            </a:extLst>
          </p:cNvPr>
          <p:cNvSpPr>
            <a:spLocks noGrp="1"/>
          </p:cNvSpPr>
          <p:nvPr>
            <p:ph idx="1"/>
          </p:nvPr>
        </p:nvSpPr>
        <p:spPr/>
        <p:txBody>
          <a:bodyPr>
            <a:normAutofit fontScale="77500" lnSpcReduction="20000"/>
          </a:bodyPr>
          <a:lstStyle/>
          <a:p>
            <a:r>
              <a:rPr lang="zh-CN" altLang="en-US" dirty="0"/>
              <a:t>销售行业中层次时间序列集的一个常见现象是，层次的最底层表现出强烈的间歇性模式，而上层层次包含可预测的成分，如由底层汇总的趋势或季节性。</a:t>
            </a:r>
            <a:endParaRPr lang="en-US" altLang="zh-CN" dirty="0"/>
          </a:p>
          <a:p>
            <a:r>
              <a:rPr lang="zh-CN" altLang="en-US" dirty="0"/>
              <a:t>场景：考虑了一个典型的商业规划场景。在某些情况下，总部的管理人员或投资者可能对特定商店的特定产品的预测不感兴趣。相反他们可能更关心</a:t>
            </a:r>
            <a:r>
              <a:rPr lang="zh-CN" altLang="en-US" dirty="0">
                <a:solidFill>
                  <a:srgbClr val="FF0000"/>
                </a:solidFill>
              </a:rPr>
              <a:t>国家层面</a:t>
            </a:r>
            <a:r>
              <a:rPr lang="zh-CN" altLang="en-US" dirty="0"/>
              <a:t>对所有产品的预测。</a:t>
            </a:r>
            <a:endParaRPr lang="en-US" altLang="zh-CN" dirty="0"/>
          </a:p>
          <a:p>
            <a:r>
              <a:rPr lang="zh-CN" altLang="en-US" dirty="0"/>
              <a:t>方法：利用机器学习和预测对齐方法。该方法为聚合设计最佳比例以保证跨多层预测的一致性，分层预测</a:t>
            </a:r>
            <a:r>
              <a:rPr lang="en-US" altLang="zh-CN" dirty="0"/>
              <a:t>-</a:t>
            </a:r>
            <a:r>
              <a:rPr lang="zh-CN" altLang="en-US" dirty="0"/>
              <a:t>带对齐方法，基于顶层聚合，通过选择底层模型的调优参数来调整的底层预测的总和，以便跨多个预测视野产生的预测是一致的。</a:t>
            </a:r>
            <a:endParaRPr lang="en-US" altLang="zh-CN" dirty="0"/>
          </a:p>
          <a:p>
            <a:r>
              <a:rPr lang="zh-CN" altLang="en-US" dirty="0"/>
              <a:t>当难以找到最优调和时，通过允许在较低层次上进行一些次优预测，同时在顶层保持较高的预测精度，从而提高了整体预测精度。</a:t>
            </a:r>
            <a:endParaRPr lang="en-US" altLang="zh-CN" dirty="0"/>
          </a:p>
        </p:txBody>
      </p:sp>
    </p:spTree>
    <p:extLst>
      <p:ext uri="{BB962C8B-B14F-4D97-AF65-F5344CB8AC3E}">
        <p14:creationId xmlns:p14="http://schemas.microsoft.com/office/powerpoint/2010/main" val="2224368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AD8327-0718-44E0-A6DA-52B8B6DD905B}"/>
              </a:ext>
            </a:extLst>
          </p:cNvPr>
          <p:cNvSpPr>
            <a:spLocks noGrp="1"/>
          </p:cNvSpPr>
          <p:nvPr>
            <p:ph type="title"/>
          </p:nvPr>
        </p:nvSpPr>
        <p:spPr/>
        <p:txBody>
          <a:bodyPr/>
          <a:lstStyle/>
          <a:p>
            <a:r>
              <a:rPr lang="zh-CN" altLang="en-US" dirty="0"/>
              <a:t>数据结构</a:t>
            </a:r>
          </a:p>
        </p:txBody>
      </p:sp>
      <p:sp>
        <p:nvSpPr>
          <p:cNvPr id="3" name="内容占位符 2">
            <a:extLst>
              <a:ext uri="{FF2B5EF4-FFF2-40B4-BE49-F238E27FC236}">
                <a16:creationId xmlns:a16="http://schemas.microsoft.com/office/drawing/2014/main" id="{6146A777-3E3E-41C2-B185-922F949967BC}"/>
              </a:ext>
            </a:extLst>
          </p:cNvPr>
          <p:cNvSpPr>
            <a:spLocks noGrp="1"/>
          </p:cNvSpPr>
          <p:nvPr>
            <p:ph idx="1"/>
          </p:nvPr>
        </p:nvSpPr>
        <p:spPr/>
        <p:txBody>
          <a:bodyPr/>
          <a:lstStyle/>
          <a:p>
            <a:endParaRPr lang="zh-CN" altLang="en-US"/>
          </a:p>
        </p:txBody>
      </p:sp>
      <p:pic>
        <p:nvPicPr>
          <p:cNvPr id="4" name="内容占位符 4">
            <a:extLst>
              <a:ext uri="{FF2B5EF4-FFF2-40B4-BE49-F238E27FC236}">
                <a16:creationId xmlns:a16="http://schemas.microsoft.com/office/drawing/2014/main" id="{54D10C64-C33C-4665-A611-998154F84C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8200" y="1809590"/>
            <a:ext cx="10515600" cy="4771756"/>
          </a:xfrm>
          <a:prstGeom prst="rect">
            <a:avLst/>
          </a:prstGeom>
        </p:spPr>
      </p:pic>
    </p:spTree>
    <p:extLst>
      <p:ext uri="{BB962C8B-B14F-4D97-AF65-F5344CB8AC3E}">
        <p14:creationId xmlns:p14="http://schemas.microsoft.com/office/powerpoint/2010/main" val="422291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AD8327-0718-44E0-A6DA-52B8B6DD905B}"/>
              </a:ext>
            </a:extLst>
          </p:cNvPr>
          <p:cNvSpPr>
            <a:spLocks noGrp="1"/>
          </p:cNvSpPr>
          <p:nvPr>
            <p:ph type="title"/>
          </p:nvPr>
        </p:nvSpPr>
        <p:spPr/>
        <p:txBody>
          <a:bodyPr/>
          <a:lstStyle/>
          <a:p>
            <a:r>
              <a:rPr lang="zh-CN" altLang="en-US" dirty="0"/>
              <a:t>数据结构</a:t>
            </a:r>
          </a:p>
        </p:txBody>
      </p:sp>
      <p:sp>
        <p:nvSpPr>
          <p:cNvPr id="3" name="内容占位符 2">
            <a:extLst>
              <a:ext uri="{FF2B5EF4-FFF2-40B4-BE49-F238E27FC236}">
                <a16:creationId xmlns:a16="http://schemas.microsoft.com/office/drawing/2014/main" id="{6146A777-3E3E-41C2-B185-922F949967BC}"/>
              </a:ext>
            </a:extLst>
          </p:cNvPr>
          <p:cNvSpPr>
            <a:spLocks noGrp="1"/>
          </p:cNvSpPr>
          <p:nvPr>
            <p:ph idx="1"/>
          </p:nvPr>
        </p:nvSpPr>
        <p:spPr/>
        <p:txBody>
          <a:bodyPr/>
          <a:lstStyle/>
          <a:p>
            <a:endParaRPr lang="zh-CN" altLang="en-US"/>
          </a:p>
        </p:txBody>
      </p:sp>
      <p:pic>
        <p:nvPicPr>
          <p:cNvPr id="5" name="内容占位符 4">
            <a:extLst>
              <a:ext uri="{FF2B5EF4-FFF2-40B4-BE49-F238E27FC236}">
                <a16:creationId xmlns:a16="http://schemas.microsoft.com/office/drawing/2014/main" id="{5A81FE58-F5DE-4B85-872B-BB0784D791B1}"/>
              </a:ext>
            </a:extLst>
          </p:cNvPr>
          <p:cNvPicPr>
            <a:picLocks noChangeAspect="1"/>
          </p:cNvPicPr>
          <p:nvPr>
            <p:custDataLst>
              <p:tags r:id="rId1"/>
            </p:custDataLst>
          </p:nvPr>
        </p:nvPicPr>
        <p:blipFill rotWithShape="1">
          <a:blip r:embed="rId3"/>
          <a:srcRect t="11752" r="25743"/>
          <a:stretch/>
        </p:blipFill>
        <p:spPr>
          <a:xfrm>
            <a:off x="2403021" y="2571226"/>
            <a:ext cx="7385957" cy="2964568"/>
          </a:xfrm>
          <a:prstGeom prst="rect">
            <a:avLst/>
          </a:prstGeom>
        </p:spPr>
      </p:pic>
    </p:spTree>
    <p:extLst>
      <p:ext uri="{BB962C8B-B14F-4D97-AF65-F5344CB8AC3E}">
        <p14:creationId xmlns:p14="http://schemas.microsoft.com/office/powerpoint/2010/main" val="25099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ECAA39-AD7D-48F4-A802-5A52DFB3B2C0}"/>
              </a:ext>
            </a:extLst>
          </p:cNvPr>
          <p:cNvSpPr>
            <a:spLocks noGrp="1"/>
          </p:cNvSpPr>
          <p:nvPr>
            <p:ph type="title"/>
          </p:nvPr>
        </p:nvSpPr>
        <p:spPr/>
        <p:txBody>
          <a:bodyPr>
            <a:normAutofit/>
          </a:bodyPr>
          <a:lstStyle/>
          <a:p>
            <a:r>
              <a:rPr lang="zh-CN" altLang="en-US" dirty="0"/>
              <a:t>顶层预测</a:t>
            </a:r>
          </a:p>
        </p:txBody>
      </p:sp>
      <p:sp>
        <p:nvSpPr>
          <p:cNvPr id="3" name="内容占位符 2">
            <a:extLst>
              <a:ext uri="{FF2B5EF4-FFF2-40B4-BE49-F238E27FC236}">
                <a16:creationId xmlns:a16="http://schemas.microsoft.com/office/drawing/2014/main" id="{BFD2EBE3-3D6B-4CA9-8AB4-1C32825A62D7}"/>
              </a:ext>
            </a:extLst>
          </p:cNvPr>
          <p:cNvSpPr>
            <a:spLocks noGrp="1"/>
          </p:cNvSpPr>
          <p:nvPr>
            <p:ph idx="1"/>
          </p:nvPr>
        </p:nvSpPr>
        <p:spPr/>
        <p:txBody>
          <a:bodyPr>
            <a:normAutofit fontScale="85000" lnSpcReduction="10000"/>
          </a:bodyPr>
          <a:lstStyle/>
          <a:p>
            <a:r>
              <a:rPr lang="zh-CN" altLang="en-US" dirty="0"/>
              <a:t>分层预测的目的是利用分层结构在不同的层次上建立合适的预测模型，防止各层次的过拟合</a:t>
            </a:r>
            <a:endParaRPr lang="en-US" altLang="zh-CN" dirty="0"/>
          </a:p>
          <a:p>
            <a:r>
              <a:rPr lang="en-US" altLang="zh-CN" dirty="0"/>
              <a:t>Improved N-BEATS ensembles for upper levels-</a:t>
            </a:r>
            <a:r>
              <a:rPr lang="zh-CN" altLang="en-US" dirty="0"/>
              <a:t>改进了上层的 </a:t>
            </a:r>
            <a:r>
              <a:rPr lang="en-US" altLang="zh-CN" dirty="0"/>
              <a:t>N-BEATS </a:t>
            </a:r>
            <a:r>
              <a:rPr lang="zh-CN" altLang="en-US" dirty="0"/>
              <a:t>组合</a:t>
            </a:r>
            <a:endParaRPr lang="en-US" altLang="zh-CN" dirty="0"/>
          </a:p>
          <a:p>
            <a:r>
              <a:rPr lang="zh-CN" altLang="en-US" dirty="0"/>
              <a:t>使用来自前五个层次的数据训练 </a:t>
            </a:r>
            <a:r>
              <a:rPr lang="en-US" altLang="zh-CN" dirty="0"/>
              <a:t>N-BEATS </a:t>
            </a:r>
            <a:r>
              <a:rPr lang="zh-CN" altLang="en-US" dirty="0"/>
              <a:t>模型，但只有顶层的预测被用于下文的分层对齐。其他四个层次作为交叉检查。</a:t>
            </a:r>
          </a:p>
          <a:p>
            <a:r>
              <a:rPr lang="zh-CN" altLang="en-US" dirty="0"/>
              <a:t>在 </a:t>
            </a:r>
            <a:r>
              <a:rPr lang="en-US" altLang="zh-CN" dirty="0" err="1"/>
              <a:t>M5</a:t>
            </a:r>
            <a:r>
              <a:rPr lang="en-US" altLang="zh-CN" dirty="0"/>
              <a:t> </a:t>
            </a:r>
            <a:r>
              <a:rPr lang="zh-CN" altLang="en-US" dirty="0"/>
              <a:t>比赛中，作者在不同时期的验证时间框架内对顶层时间序列进行了 </a:t>
            </a:r>
            <a:r>
              <a:rPr lang="en-US" altLang="zh-CN" dirty="0"/>
              <a:t>N-BEATS </a:t>
            </a:r>
            <a:r>
              <a:rPr lang="zh-CN" altLang="en-US" dirty="0"/>
              <a:t>集合实验，发现 </a:t>
            </a:r>
            <a:r>
              <a:rPr lang="en-US" altLang="zh-CN" dirty="0"/>
              <a:t>N-BEATS </a:t>
            </a:r>
            <a:r>
              <a:rPr lang="zh-CN" altLang="en-US" dirty="0"/>
              <a:t>模型在大约 </a:t>
            </a:r>
            <a:r>
              <a:rPr lang="en-US" altLang="zh-CN" dirty="0"/>
              <a:t>12 </a:t>
            </a:r>
            <a:r>
              <a:rPr lang="zh-CN" altLang="en-US" dirty="0"/>
              <a:t>个时期后开始过拟合。因此，最终的评价模型选用 </a:t>
            </a:r>
            <a:r>
              <a:rPr lang="en-US" altLang="zh-CN" dirty="0"/>
              <a:t>10 </a:t>
            </a:r>
            <a:r>
              <a:rPr lang="zh-CN" altLang="en-US" dirty="0"/>
              <a:t>个期次的顶层预测 </a:t>
            </a:r>
            <a:r>
              <a:rPr lang="en-US" altLang="zh-CN" dirty="0"/>
              <a:t>N-BEATS </a:t>
            </a:r>
            <a:r>
              <a:rPr lang="zh-CN" altLang="en-US" dirty="0"/>
              <a:t>组合。</a:t>
            </a:r>
          </a:p>
        </p:txBody>
      </p:sp>
    </p:spTree>
    <p:extLst>
      <p:ext uri="{BB962C8B-B14F-4D97-AF65-F5344CB8AC3E}">
        <p14:creationId xmlns:p14="http://schemas.microsoft.com/office/powerpoint/2010/main" val="3282907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DE5D6F-4EE5-4A5F-B69F-9ECE84250438}"/>
              </a:ext>
            </a:extLst>
          </p:cNvPr>
          <p:cNvSpPr>
            <a:spLocks noGrp="1"/>
          </p:cNvSpPr>
          <p:nvPr>
            <p:ph type="title"/>
          </p:nvPr>
        </p:nvSpPr>
        <p:spPr/>
        <p:txBody>
          <a:bodyPr>
            <a:normAutofit/>
          </a:bodyPr>
          <a:lstStyle/>
          <a:p>
            <a:r>
              <a:rPr lang="zh-CN" altLang="en-US" dirty="0"/>
              <a:t>底层预测</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1333C88-9B79-4FD8-9FB7-E949BDC0023D}"/>
                  </a:ext>
                </a:extLst>
              </p:cNvPr>
              <p:cNvSpPr>
                <a:spLocks noGrp="1"/>
              </p:cNvSpPr>
              <p:nvPr>
                <p:ph idx="1"/>
              </p:nvPr>
            </p:nvSpPr>
            <p:spPr/>
            <p:txBody>
              <a:bodyPr>
                <a:normAutofit fontScale="70000" lnSpcReduction="20000"/>
              </a:bodyPr>
              <a:lstStyle/>
              <a:p>
                <a:r>
                  <a:rPr lang="en-US" altLang="zh-CN" dirty="0"/>
                  <a:t>Bias-adjusted </a:t>
                </a:r>
                <a:r>
                  <a:rPr lang="en-US" altLang="zh-CN" dirty="0" err="1"/>
                  <a:t>LightGBM</a:t>
                </a:r>
                <a:r>
                  <a:rPr lang="en-US" altLang="zh-CN" dirty="0"/>
                  <a:t> model for the bottom level--</a:t>
                </a:r>
                <a:r>
                  <a:rPr lang="zh-CN" altLang="en-US" b="0" i="0" dirty="0">
                    <a:effectLst/>
                    <a:latin typeface="-apple-system"/>
                  </a:rPr>
                  <a:t>用于底层的偏差调整</a:t>
                </a:r>
                <a:r>
                  <a:rPr lang="en-US" altLang="zh-CN" b="0" i="0" dirty="0" err="1">
                    <a:effectLst/>
                    <a:latin typeface="-apple-system"/>
                  </a:rPr>
                  <a:t>LightGBM</a:t>
                </a:r>
                <a:r>
                  <a:rPr lang="zh-CN" altLang="en-US" b="0" i="0" dirty="0">
                    <a:effectLst/>
                    <a:latin typeface="-apple-system"/>
                  </a:rPr>
                  <a:t>模型</a:t>
                </a:r>
                <a:endParaRPr lang="en-US" altLang="zh-CN" dirty="0">
                  <a:latin typeface="-apple-system"/>
                </a:endParaRPr>
              </a:p>
              <a:p>
                <a:r>
                  <a:rPr lang="zh-CN" altLang="en-US" dirty="0"/>
                  <a:t>均方根误差损失</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𝑅𝑀𝑆𝐸</m:t>
                    </m:r>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h</m:t>
                            </m:r>
                          </m:den>
                        </m:f>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h</m:t>
                            </m:r>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𝑌</m:t>
                                        </m:r>
                                      </m:e>
                                    </m:acc>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e>
                        </m:nary>
                      </m:e>
                    </m:rad>
                  </m:oMath>
                </a14:m>
                <a:endParaRPr lang="en-US" altLang="zh-CN" dirty="0"/>
              </a:p>
              <a:p>
                <a:r>
                  <a:rPr lang="zh-CN" altLang="en-US" dirty="0"/>
                  <a:t>自定义梯度的</a:t>
                </a:r>
                <a:r>
                  <a:rPr lang="en-US" altLang="zh-CN" dirty="0" err="1"/>
                  <a:t>RMSE</a:t>
                </a:r>
                <a:r>
                  <a:rPr lang="zh-CN" altLang="en-US" dirty="0"/>
                  <a:t> </a:t>
                </a:r>
                <a14:m>
                  <m:oMath xmlns:m="http://schemas.openxmlformats.org/officeDocument/2006/math">
                    <m:r>
                      <a:rPr lang="en-US" altLang="zh-CN" b="0" i="1" smtClean="0">
                        <a:latin typeface="Cambria Math" panose="02040503050406030204" pitchFamily="18" charset="0"/>
                      </a:rPr>
                      <m:t>𝑔𝑟𝑎𝑑𝑖𝑒𝑛𝑡</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𝑡</m:t>
                                </m:r>
                              </m:sub>
                            </m:sSub>
                            <m:r>
                              <a:rPr lang="zh-CN" altLang="en-US"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𝑡</m:t>
                                </m:r>
                              </m:sub>
                            </m:sSub>
                            <m:r>
                              <a:rPr lang="en-US" altLang="zh-CN" i="1">
                                <a:latin typeface="Cambria Math" panose="02040503050406030204" pitchFamily="18" charset="0"/>
                                <a:ea typeface="Cambria Math" panose="02040503050406030204" pitchFamily="18" charset="0"/>
                              </a:rPr>
                              <m:t>&lt;</m:t>
                            </m:r>
                            <m:r>
                              <a:rPr lang="en-US" altLang="zh-CN" b="0" i="1" smtClean="0">
                                <a:latin typeface="Cambria Math" panose="02040503050406030204" pitchFamily="18" charset="0"/>
                              </a:rPr>
                              <m:t>0</m:t>
                            </m:r>
                          </m:e>
                          <m:e>
                            <m:r>
                              <a:rPr lang="en-US" altLang="zh-CN" b="0" i="1" smtClean="0">
                                <a:latin typeface="Cambria Math" panose="02040503050406030204" pitchFamily="18" charset="0"/>
                              </a:rPr>
                              <m:t>−2</m:t>
                            </m:r>
                            <m:r>
                              <a:rPr lang="zh-CN" altLang="en-US" b="0" i="1" smtClean="0">
                                <a:latin typeface="Cambria Math" panose="02040503050406030204" pitchFamily="18" charset="0"/>
                              </a:rPr>
                              <m:t>𝜆</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𝑡</m:t>
                                </m:r>
                              </m:sub>
                            </m:sSub>
                            <m:r>
                              <a:rPr lang="zh-CN" altLang="en-US"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ea typeface="Cambria Math" panose="02040503050406030204" pitchFamily="18" charset="0"/>
                              </a:rPr>
                              <m:t>≥0</m:t>
                            </m:r>
                          </m:e>
                        </m:eqArr>
                      </m:e>
                    </m:d>
                    <m:r>
                      <a:rPr lang="zh-CN" altLang="en-US" i="1">
                        <a:latin typeface="Cambria Math" panose="02040503050406030204" pitchFamily="18" charset="0"/>
                      </a:rPr>
                      <m:t>，</m:t>
                    </m:r>
                  </m:oMath>
                </a14:m>
                <a:r>
                  <a:rPr lang="en-US" altLang="zh-CN" b="0"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𝑌</m:t>
                            </m:r>
                          </m:e>
                        </m:acc>
                      </m:e>
                      <m:sub>
                        <m:r>
                          <a:rPr lang="en-US" altLang="zh-CN" b="0" i="1" smtClean="0">
                            <a:latin typeface="Cambria Math" panose="02040503050406030204" pitchFamily="18" charset="0"/>
                          </a:rPr>
                          <m:t>𝑡</m:t>
                        </m:r>
                      </m:sub>
                    </m:sSub>
                  </m:oMath>
                </a14:m>
                <a:endParaRPr lang="en-US" altLang="zh-CN" b="0" dirty="0"/>
              </a:p>
              <a:p>
                <a:r>
                  <a:rPr lang="en-US" altLang="zh-CN" b="0" i="0" dirty="0">
                    <a:effectLst/>
                    <a:latin typeface="-apple-system"/>
                  </a:rPr>
                  <a:t>λ &gt; 0</a:t>
                </a:r>
                <a:r>
                  <a:rPr lang="zh-CN" altLang="en-US" b="0" i="0" dirty="0">
                    <a:effectLst/>
                    <a:latin typeface="-apple-system"/>
                  </a:rPr>
                  <a:t>是调谐参数，称为损耗乘数，以允许非对称损耗，当</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ea typeface="Cambria Math" panose="02040503050406030204" pitchFamily="18" charset="0"/>
                      </a:rPr>
                      <m:t>≥0 </m:t>
                    </m:r>
                  </m:oMath>
                </a14:m>
                <a:r>
                  <a:rPr lang="zh-CN" altLang="en-US" b="0" i="0" dirty="0">
                    <a:effectLst/>
                    <a:latin typeface="-apple-system"/>
                  </a:rPr>
                  <a:t>（即，当预测值低于真实值时），损失乘数在学习过程中放大（</a:t>
                </a:r>
                <a:r>
                  <a:rPr lang="en-US" altLang="zh-CN" b="0" i="0" dirty="0">
                    <a:effectLst/>
                    <a:latin typeface="-apple-system"/>
                  </a:rPr>
                  <a:t>λ &gt; 1</a:t>
                </a:r>
                <a:r>
                  <a:rPr lang="zh-CN" altLang="en-US" b="0" i="0" dirty="0">
                    <a:effectLst/>
                    <a:latin typeface="-apple-system"/>
                  </a:rPr>
                  <a:t>）或缩小（</a:t>
                </a:r>
                <a:r>
                  <a:rPr lang="en-US" altLang="zh-CN" b="0" i="0" dirty="0">
                    <a:effectLst/>
                    <a:latin typeface="-apple-system"/>
                  </a:rPr>
                  <a:t>0 &lt; λ &lt; 1</a:t>
                </a:r>
                <a:r>
                  <a:rPr lang="zh-CN" altLang="en-US" b="0" i="0" dirty="0">
                    <a:effectLst/>
                    <a:latin typeface="-apple-system"/>
                  </a:rPr>
                  <a:t>）损失函数的</a:t>
                </a:r>
                <a:r>
                  <a:rPr lang="zh-CN" altLang="en-US" dirty="0">
                    <a:latin typeface="-apple-system"/>
                  </a:rPr>
                  <a:t>梯度， </a:t>
                </a:r>
                <a:r>
                  <a:rPr lang="en-US" altLang="zh-CN" dirty="0">
                    <a:latin typeface="-apple-system"/>
                  </a:rPr>
                  <a:t>λ = 1</a:t>
                </a:r>
                <a:r>
                  <a:rPr lang="zh-CN" altLang="en-US" dirty="0">
                    <a:latin typeface="-apple-system"/>
                  </a:rPr>
                  <a:t>时，定制梯度减小到常规对称梯度</a:t>
                </a:r>
                <a:endParaRPr lang="en-US" altLang="zh-CN" dirty="0">
                  <a:latin typeface="-apple-system"/>
                </a:endParaRPr>
              </a:p>
              <a:p>
                <a:r>
                  <a:rPr lang="zh-CN" altLang="en-US" dirty="0">
                    <a:latin typeface="-apple-system"/>
                  </a:rPr>
                  <a:t>对于最终的预测，在最优损失乘数周围使用五个不同的乘数来构建五个独立的预测模型。最底层的最终预测是基于五个模型的平均集</a:t>
                </a:r>
              </a:p>
            </p:txBody>
          </p:sp>
        </mc:Choice>
        <mc:Fallback>
          <p:sp>
            <p:nvSpPr>
              <p:cNvPr id="3" name="内容占位符 2">
                <a:extLst>
                  <a:ext uri="{FF2B5EF4-FFF2-40B4-BE49-F238E27FC236}">
                    <a16:creationId xmlns:a16="http://schemas.microsoft.com/office/drawing/2014/main" id="{E1333C88-9B79-4FD8-9FB7-E949BDC0023D}"/>
                  </a:ext>
                </a:extLst>
              </p:cNvPr>
              <p:cNvSpPr>
                <a:spLocks noGrp="1" noRot="1" noChangeAspect="1" noMove="1" noResize="1" noEditPoints="1" noAdjustHandles="1" noChangeArrowheads="1" noChangeShapeType="1" noTextEdit="1"/>
              </p:cNvSpPr>
              <p:nvPr>
                <p:ph idx="1"/>
              </p:nvPr>
            </p:nvSpPr>
            <p:spPr>
              <a:blipFill>
                <a:blip r:embed="rId3"/>
                <a:stretch>
                  <a:fillRect l="-522" t="-548" r="-2203" b="-2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973176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A733AC-F553-43C0-A73D-DD2576B5A849}"/>
              </a:ext>
            </a:extLst>
          </p:cNvPr>
          <p:cNvSpPr>
            <a:spLocks noGrp="1"/>
          </p:cNvSpPr>
          <p:nvPr>
            <p:ph type="title"/>
          </p:nvPr>
        </p:nvSpPr>
        <p:spPr/>
        <p:txBody>
          <a:bodyPr>
            <a:normAutofit/>
          </a:bodyPr>
          <a:lstStyle/>
          <a:p>
            <a:r>
              <a:rPr lang="zh-CN" altLang="en-US" dirty="0"/>
              <a:t>分层对齐</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A72AEE62-DA1F-4E59-9D92-30F3B758D7ED}"/>
                  </a:ext>
                </a:extLst>
              </p:cNvPr>
              <p:cNvSpPr>
                <a:spLocks noGrp="1"/>
              </p:cNvSpPr>
              <p:nvPr>
                <p:ph idx="1"/>
              </p:nvPr>
            </p:nvSpPr>
            <p:spPr/>
            <p:txBody>
              <a:bodyPr>
                <a:normAutofit/>
              </a:bodyPr>
              <a:lstStyle/>
              <a:p>
                <a:r>
                  <a:rPr lang="en-US" altLang="zh-CN" sz="2800" dirty="0"/>
                  <a:t>Aligning top-level forecasts and aggregated bottom-</a:t>
                </a:r>
                <a:br>
                  <a:rPr lang="en-US" altLang="zh-CN" sz="2800" dirty="0"/>
                </a:br>
                <a:r>
                  <a:rPr lang="en-US" altLang="zh-CN" sz="2800" dirty="0"/>
                  <a:t>level forecasts--</a:t>
                </a:r>
                <a:r>
                  <a:rPr lang="zh-CN" altLang="en-US" dirty="0"/>
                  <a:t>调整顶层预测和汇总底层预测</a:t>
                </a:r>
                <a:endParaRPr lang="en-US" altLang="zh-CN" dirty="0"/>
              </a:p>
              <a:p>
                <a:r>
                  <a:rPr lang="zh-CN" altLang="en-US" dirty="0"/>
                  <a:t>分层对齐：</a:t>
                </a:r>
                <a:r>
                  <a:rPr lang="en-US" altLang="zh-CN" dirty="0"/>
                  <a:t>N-BEATS </a:t>
                </a:r>
                <a:r>
                  <a:rPr lang="zh-CN" altLang="en-US" dirty="0"/>
                  <a:t>预测和聚合底层预测之间的 </a:t>
                </a:r>
                <a:r>
                  <a:rPr lang="en-US" altLang="zh-CN" dirty="0" err="1"/>
                  <a:t>RMSE</a:t>
                </a:r>
                <a:r>
                  <a:rPr lang="en-US" altLang="zh-CN" dirty="0"/>
                  <a:t> </a:t>
                </a:r>
                <a:r>
                  <a:rPr lang="zh-CN" altLang="en-US" dirty="0"/>
                  <a:t>达到最小</a:t>
                </a:r>
                <a:endParaRPr lang="en-US" altLang="zh-CN" dirty="0"/>
              </a:p>
              <a:p>
                <a:r>
                  <a:rPr lang="zh-CN" altLang="en-US" dirty="0"/>
                  <a:t>对齐度量：</a:t>
                </a:r>
                <a14:m>
                  <m:oMath xmlns:m="http://schemas.openxmlformats.org/officeDocument/2006/math">
                    <m:m>
                      <m:mPr>
                        <m:mcs>
                          <m:mc>
                            <m:mcPr>
                              <m:count m:val="1"/>
                              <m:mcJc m:val="center"/>
                            </m:mcPr>
                          </m:mc>
                        </m:mcs>
                        <m:ctrlPr>
                          <a:rPr lang="en-US" altLang="zh-CN" i="1" smtClean="0">
                            <a:latin typeface="Cambria Math" panose="02040503050406030204" pitchFamily="18" charset="0"/>
                          </a:rPr>
                        </m:ctrlPr>
                      </m:mPr>
                      <m:mr>
                        <m:e>
                          <m:func>
                            <m:funcPr>
                              <m:ctrlPr>
                                <a:rPr lang="en-US" altLang="zh-CN" b="0" i="1" smtClean="0">
                                  <a:latin typeface="Cambria Math" panose="02040503050406030204" pitchFamily="18" charset="0"/>
                                </a:rPr>
                              </m:ctrlPr>
                            </m:funcPr>
                            <m:fName>
                              <m:r>
                                <m:rPr>
                                  <m:sty m:val="p"/>
                                  <m:brk m:alnAt="7"/>
                                </m:rPr>
                                <a:rPr lang="en-US" altLang="zh-CN" b="0" i="0" smtClean="0">
                                  <a:latin typeface="Cambria Math" panose="02040503050406030204" pitchFamily="18" charset="0"/>
                                </a:rPr>
                                <m:t>a</m:t>
                              </m:r>
                              <m:r>
                                <m:rPr>
                                  <m:sty m:val="p"/>
                                </m:rPr>
                                <a:rPr lang="en-US" altLang="zh-CN" b="0" i="0" smtClean="0">
                                  <a:latin typeface="Cambria Math" panose="02040503050406030204" pitchFamily="18" charset="0"/>
                                </a:rPr>
                                <m:t>rg</m:t>
                              </m:r>
                            </m:fName>
                            <m:e>
                              <m:r>
                                <a:rPr lang="en-US" altLang="zh-CN" b="0" i="1" smtClean="0">
                                  <a:latin typeface="Cambria Math" panose="02040503050406030204" pitchFamily="18" charset="0"/>
                                </a:rPr>
                                <m:t>𝑚𝑖𝑛</m:t>
                              </m:r>
                            </m:e>
                          </m:func>
                        </m:e>
                      </m:mr>
                      <m:mr>
                        <m:e>
                          <m:r>
                            <a:rPr lang="zh-CN" altLang="en-US" i="1" smtClean="0">
                              <a:latin typeface="Cambria Math" panose="02040503050406030204" pitchFamily="18" charset="0"/>
                            </a:rPr>
                            <m:t>𝜆</m:t>
                          </m:r>
                        </m:e>
                      </m:mr>
                    </m:m>
                    <m:d>
                      <m:dPr>
                        <m:begChr m:val="{"/>
                        <m:endChr m:val="}"/>
                        <m:ctrlPr>
                          <a:rPr lang="en-US" altLang="zh-CN" i="1" smtClean="0">
                            <a:latin typeface="Cambria Math" panose="02040503050406030204" pitchFamily="18" charset="0"/>
                          </a:rPr>
                        </m:ctrlPr>
                      </m:dPr>
                      <m:e>
                        <m:rad>
                          <m:radPr>
                            <m:degHide m:val="on"/>
                            <m:ctrlPr>
                              <a:rPr lang="en-US" altLang="zh-CN" i="1" smtClean="0">
                                <a:latin typeface="Cambria Math" panose="02040503050406030204" pitchFamily="18" charset="0"/>
                              </a:rPr>
                            </m:ctrlPr>
                          </m:radPr>
                          <m:deg/>
                          <m:e>
                            <m:f>
                              <m:fPr>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h</m:t>
                                </m:r>
                              </m:den>
                            </m:f>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h</m:t>
                                </m:r>
                              </m:sup>
                              <m:e>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𝑌</m:t>
                                            </m:r>
                                          </m:e>
                                        </m:acc>
                                      </m:e>
                                      <m:sub>
                                        <m:r>
                                          <a:rPr lang="en-US" altLang="zh-CN" b="0" i="1" smtClean="0">
                                            <a:latin typeface="Cambria Math" panose="02040503050406030204" pitchFamily="18" charset="0"/>
                                          </a:rPr>
                                          <m:t>𝑡</m:t>
                                        </m:r>
                                      </m:sub>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𝑡𝑜𝑝</m:t>
                                            </m:r>
                                          </m:e>
                                        </m:d>
                                      </m:sup>
                                    </m:sSubSup>
                                    <m:r>
                                      <a:rPr lang="en-US" altLang="zh-CN" b="0" i="1" smtClean="0">
                                        <a:latin typeface="Cambria Math" panose="02040503050406030204" pitchFamily="18" charset="0"/>
                                      </a:rPr>
                                      <m:t>−</m:t>
                                    </m:r>
                                    <m:r>
                                      <a:rPr lang="en-US" altLang="zh-CN" b="0" i="1" smtClean="0">
                                        <a:latin typeface="Cambria Math" panose="02040503050406030204" pitchFamily="18" charset="0"/>
                                      </a:rPr>
                                      <m:t>𝐴𝑔𝑔</m:t>
                                    </m:r>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𝑌</m:t>
                                            </m:r>
                                          </m:e>
                                        </m:acc>
                                      </m:e>
                                      <m:sub>
                                        <m:r>
                                          <a:rPr lang="en-US" altLang="zh-CN" b="0" i="1" smtClean="0">
                                            <a:latin typeface="Cambria Math" panose="02040503050406030204" pitchFamily="18" charset="0"/>
                                          </a:rPr>
                                          <m:t>𝑡</m:t>
                                        </m:r>
                                      </m:sub>
                                      <m: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𝑏𝑜𝑡𝑡𝑜𝑚</m:t>
                                            </m:r>
                                          </m:e>
                                        </m:d>
                                      </m:sup>
                                    </m:sSubSup>
                                    <m:r>
                                      <a:rPr lang="en-US" altLang="zh-CN" b="0" i="1" smtClean="0">
                                        <a:latin typeface="Cambria Math" panose="02040503050406030204" pitchFamily="18" charset="0"/>
                                      </a:rPr>
                                      <m:t>(</m:t>
                                    </m:r>
                                    <m:r>
                                      <a:rPr lang="zh-CN" altLang="en-US" b="0" i="1" smtClean="0">
                                        <a:latin typeface="Cambria Math" panose="02040503050406030204" pitchFamily="18" charset="0"/>
                                      </a:rPr>
                                      <m:t>𝜆</m:t>
                                    </m:r>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e>
                            </m:nary>
                          </m:e>
                        </m:rad>
                      </m:e>
                    </m:d>
                    <m:r>
                      <a:rPr lang="zh-CN" altLang="en-US" i="1">
                        <a:latin typeface="Cambria Math" panose="02040503050406030204" pitchFamily="18" charset="0"/>
                      </a:rPr>
                      <m:t>，</m:t>
                    </m:r>
                  </m:oMath>
                </a14:m>
                <a:r>
                  <a:rPr lang="en-US" altLang="zh-CN" dirty="0"/>
                  <a:t> Agg</a:t>
                </a:r>
                <a:r>
                  <a:rPr lang="zh-CN" altLang="en-US" dirty="0"/>
                  <a:t>（</a:t>
                </a:r>
                <a:r>
                  <a:rPr lang="en-US" altLang="zh-CN" dirty="0"/>
                  <a:t>·</a:t>
                </a:r>
                <a:r>
                  <a:rPr lang="zh-CN" altLang="en-US" dirty="0"/>
                  <a:t>）是在底层使用的聚合方法</a:t>
                </a:r>
                <a:endParaRPr lang="en-US" altLang="zh-CN" dirty="0"/>
              </a:p>
            </p:txBody>
          </p:sp>
        </mc:Choice>
        <mc:Fallback>
          <p:sp>
            <p:nvSpPr>
              <p:cNvPr id="3" name="内容占位符 2">
                <a:extLst>
                  <a:ext uri="{FF2B5EF4-FFF2-40B4-BE49-F238E27FC236}">
                    <a16:creationId xmlns:a16="http://schemas.microsoft.com/office/drawing/2014/main" id="{A72AEE62-DA1F-4E59-9D92-30F3B758D7ED}"/>
                  </a:ext>
                </a:extLst>
              </p:cNvPr>
              <p:cNvSpPr>
                <a:spLocks noGrp="1" noRot="1" noChangeAspect="1" noMove="1" noResize="1" noEditPoints="1" noAdjustHandles="1" noChangeArrowheads="1" noChangeShapeType="1" noTextEdit="1"/>
              </p:cNvSpPr>
              <p:nvPr>
                <p:ph idx="1"/>
              </p:nvPr>
            </p:nvSpPr>
            <p:spPr>
              <a:blipFill>
                <a:blip r:embed="rId3"/>
                <a:stretch>
                  <a:fillRect l="-1043" b="-5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17739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D2C8D4-651D-4020-83D4-B1396D024BF9}"/>
              </a:ext>
            </a:extLst>
          </p:cNvPr>
          <p:cNvSpPr>
            <a:spLocks noGrp="1"/>
          </p:cNvSpPr>
          <p:nvPr>
            <p:ph type="title"/>
          </p:nvPr>
        </p:nvSpPr>
        <p:spPr/>
        <p:txBody>
          <a:bodyPr/>
          <a:lstStyle/>
          <a:p>
            <a:r>
              <a:rPr lang="zh-CN" altLang="en-US" dirty="0"/>
              <a:t>评价指标</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6A8C4E6-98DF-4832-8162-FBC574CD7510}"/>
                  </a:ext>
                </a:extLst>
              </p:cNvPr>
              <p:cNvSpPr>
                <a:spLocks noGrp="1"/>
              </p:cNvSpPr>
              <p:nvPr>
                <p:ph idx="1"/>
              </p:nvPr>
            </p:nvSpPr>
            <p:spPr/>
            <p:txBody>
              <a:bodyPr>
                <a:normAutofit lnSpcReduction="10000"/>
              </a:bodyPr>
              <a:lstStyle/>
              <a:p>
                <a14:m>
                  <m:oMath xmlns:m="http://schemas.openxmlformats.org/officeDocument/2006/math">
                    <m:r>
                      <a:rPr lang="en-US" altLang="zh-CN" b="0" i="1" smtClean="0">
                        <a:latin typeface="Cambria Math" panose="02040503050406030204" pitchFamily="18" charset="0"/>
                      </a:rPr>
                      <m:t>𝑅𝑀𝑆𝑆𝐸</m:t>
                    </m:r>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h</m:t>
                            </m:r>
                          </m:den>
                        </m:f>
                        <m:f>
                          <m:fPr>
                            <m:ctrlPr>
                              <a:rPr lang="en-US" altLang="zh-CN" b="0" i="1" smtClean="0">
                                <a:latin typeface="Cambria Math" panose="02040503050406030204" pitchFamily="18" charset="0"/>
                              </a:rPr>
                            </m:ctrlPr>
                          </m:fPr>
                          <m:num>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m:rPr>
                                    <m:brk m:alnAt="23"/>
                                  </m:rP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r>
                                  <a:rPr lang="en-US" altLang="zh-CN" b="0" i="1" smtClean="0">
                                    <a:latin typeface="Cambria Math" panose="02040503050406030204" pitchFamily="18" charset="0"/>
                                  </a:rPr>
                                  <m:t>+</m:t>
                                </m:r>
                                <m:r>
                                  <a:rPr lang="en-US" altLang="zh-CN" b="0" i="1" smtClean="0">
                                    <a:latin typeface="Cambria Math" panose="02040503050406030204" pitchFamily="18" charset="0"/>
                                  </a:rPr>
                                  <m:t>h</m:t>
                                </m:r>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𝑌</m:t>
                                            </m:r>
                                          </m:e>
                                        </m:acc>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e>
                            </m:nary>
                          </m:num>
                          <m:den>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𝑛</m:t>
                                </m:r>
                                <m:r>
                                  <a:rPr lang="en-US" altLang="zh-CN" b="0" i="1" smtClean="0">
                                    <a:latin typeface="Cambria Math" panose="02040503050406030204" pitchFamily="18" charset="0"/>
                                  </a:rPr>
                                  <m:t>−1</m:t>
                                </m:r>
                              </m:den>
                            </m:f>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𝑡</m:t>
                                </m:r>
                                <m:r>
                                  <a:rPr lang="en-US" altLang="zh-CN" b="0" i="1" smtClean="0">
                                    <a:latin typeface="Cambria Math" panose="02040503050406030204" pitchFamily="18" charset="0"/>
                                  </a:rPr>
                                  <m:t>=2</m:t>
                                </m:r>
                              </m:sub>
                              <m:sup>
                                <m:r>
                                  <a:rPr lang="en-US" altLang="zh-CN" b="0" i="1" smtClean="0">
                                    <a:latin typeface="Cambria Math" panose="02040503050406030204" pitchFamily="18" charset="0"/>
                                  </a:rPr>
                                  <m:t>𝑛</m:t>
                                </m:r>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𝑌</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e>
                            </m:nary>
                          </m:den>
                        </m:f>
                      </m:e>
                    </m:rad>
                  </m:oMath>
                </a14:m>
                <a:r>
                  <a:rPr lang="zh-CN" altLang="en-US" dirty="0"/>
                  <a:t>，</a:t>
                </a:r>
                <a14:m>
                  <m:oMath xmlns:m="http://schemas.openxmlformats.org/officeDocument/2006/math">
                    <m:r>
                      <a:rPr lang="en-US" altLang="zh-CN" b="0" i="1" dirty="0" smtClean="0">
                        <a:latin typeface="Cambria Math" panose="02040503050406030204" pitchFamily="18" charset="0"/>
                      </a:rPr>
                      <m:t>𝑊𝑅𝑀𝑆𝑆𝐸</m:t>
                    </m:r>
                    <m:r>
                      <a:rPr lang="en-US" altLang="zh-CN" b="0" i="1" dirty="0" smtClean="0">
                        <a:latin typeface="Cambria Math" panose="02040503050406030204" pitchFamily="18" charset="0"/>
                      </a:rPr>
                      <m:t>=</m:t>
                    </m:r>
                    <m:nary>
                      <m:naryPr>
                        <m:chr m:val="∑"/>
                        <m:ctrlPr>
                          <a:rPr lang="en-US" altLang="zh-CN" b="0" i="1" dirty="0" smtClean="0">
                            <a:latin typeface="Cambria Math" panose="02040503050406030204" pitchFamily="18" charset="0"/>
                          </a:rPr>
                        </m:ctrlPr>
                      </m:naryPr>
                      <m:sub>
                        <m:r>
                          <m:rPr>
                            <m:brk m:alnAt="23"/>
                          </m:rPr>
                          <a:rPr lang="en-US" altLang="zh-CN" b="0" i="1" dirty="0" smtClean="0">
                            <a:latin typeface="Cambria Math" panose="02040503050406030204" pitchFamily="18" charset="0"/>
                          </a:rPr>
                          <m:t>𝑖</m:t>
                        </m:r>
                        <m:r>
                          <a:rPr lang="en-US" altLang="zh-CN" b="0" i="1" dirty="0" smtClean="0">
                            <a:latin typeface="Cambria Math" panose="02040503050406030204" pitchFamily="18" charset="0"/>
                          </a:rPr>
                          <m:t>=1</m:t>
                        </m:r>
                      </m:sub>
                      <m:sup>
                        <m:r>
                          <a:rPr lang="en-US" altLang="zh-CN" b="0" i="1" dirty="0" smtClean="0">
                            <a:latin typeface="Cambria Math" panose="02040503050406030204" pitchFamily="18" charset="0"/>
                          </a:rPr>
                          <m:t>42,840</m:t>
                        </m:r>
                      </m:sup>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𝑤</m:t>
                            </m:r>
                          </m:e>
                          <m:sub>
                            <m:r>
                              <a:rPr lang="en-US" altLang="zh-CN" b="0" i="1" dirty="0" smtClean="0">
                                <a:latin typeface="Cambria Math" panose="02040503050406030204" pitchFamily="18" charset="0"/>
                              </a:rPr>
                              <m:t>𝑖</m:t>
                            </m:r>
                          </m:sub>
                        </m:sSub>
                        <m:r>
                          <a:rPr lang="en-US" altLang="zh-CN" b="0" i="1" dirty="0" smtClean="0">
                            <a:latin typeface="Cambria Math" panose="02040503050406030204" pitchFamily="18" charset="0"/>
                            <a:ea typeface="Cambria Math" panose="02040503050406030204" pitchFamily="18" charset="0"/>
                          </a:rPr>
                          <m:t>×</m:t>
                        </m:r>
                        <m:sSub>
                          <m:sSubPr>
                            <m:ctrlPr>
                              <a:rPr lang="en-US" altLang="zh-CN" b="0" i="1" dirty="0" smtClean="0">
                                <a:latin typeface="Cambria Math" panose="02040503050406030204" pitchFamily="18" charset="0"/>
                                <a:ea typeface="Cambria Math" panose="02040503050406030204" pitchFamily="18" charset="0"/>
                              </a:rPr>
                            </m:ctrlPr>
                          </m:sSubPr>
                          <m:e>
                            <m:r>
                              <a:rPr lang="en-US" altLang="zh-CN" b="0" i="1" dirty="0" smtClean="0">
                                <a:latin typeface="Cambria Math" panose="02040503050406030204" pitchFamily="18" charset="0"/>
                                <a:ea typeface="Cambria Math" panose="02040503050406030204" pitchFamily="18" charset="0"/>
                              </a:rPr>
                              <m:t>𝑅𝑀𝑆𝑆𝐸</m:t>
                            </m:r>
                          </m:e>
                          <m:sub>
                            <m:r>
                              <a:rPr lang="en-US" altLang="zh-CN" b="0" i="1" dirty="0" smtClean="0">
                                <a:latin typeface="Cambria Math" panose="02040503050406030204" pitchFamily="18" charset="0"/>
                                <a:ea typeface="Cambria Math" panose="02040503050406030204" pitchFamily="18" charset="0"/>
                              </a:rPr>
                              <m:t>𝑖</m:t>
                            </m:r>
                          </m:sub>
                        </m:sSub>
                      </m:e>
                    </m:nary>
                  </m:oMath>
                </a14:m>
                <a:endParaRPr lang="en-US" altLang="zh-CN" dirty="0"/>
              </a:p>
              <a:p>
                <a14:m>
                  <m:oMath xmlns:m="http://schemas.openxmlformats.org/officeDocument/2006/math">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𝑤</m:t>
                        </m:r>
                      </m:e>
                      <m:sub>
                        <m:r>
                          <a:rPr lang="en-US" altLang="zh-CN" b="0" i="1" dirty="0" smtClean="0">
                            <a:latin typeface="Cambria Math" panose="02040503050406030204" pitchFamily="18" charset="0"/>
                          </a:rPr>
                          <m:t>𝑖</m:t>
                        </m:r>
                      </m:sub>
                    </m:sSub>
                  </m:oMath>
                </a14:m>
                <a:r>
                  <a:rPr lang="zh-CN" altLang="en-US" dirty="0"/>
                  <a:t>根据产品的实际美元销售额计算的权重</a:t>
                </a:r>
                <a:endParaRPr lang="en-US" altLang="zh-CN" dirty="0"/>
              </a:p>
              <a:p>
                <a:r>
                  <a:rPr lang="zh-CN" altLang="en-US" dirty="0"/>
                  <a:t>从层次的角度来看，</a:t>
                </a:r>
                <a:r>
                  <a:rPr lang="en-US" altLang="zh-CN" dirty="0" err="1"/>
                  <a:t>RMSSE</a:t>
                </a:r>
                <a:r>
                  <a:rPr lang="zh-CN" altLang="en-US" dirty="0"/>
                  <a:t>的权重是相等的，表明</a:t>
                </a:r>
                <a:r>
                  <a:rPr lang="en-US" altLang="zh-CN" dirty="0" err="1"/>
                  <a:t>WRMSSE</a:t>
                </a:r>
                <a:r>
                  <a:rPr lang="zh-CN" altLang="en-US" dirty="0"/>
                  <a:t>的总体准确性主要受到上层预测的影响。在上层预测连续时间序列比在底层预测大量间歇时间序列更容易。基于上述关注，分层对齐方案通过关注顶层预测的预测精度来构建预测策略。</a:t>
                </a:r>
              </a:p>
              <a:p>
                <a:pPr marL="0" indent="0">
                  <a:buNone/>
                </a:pPr>
                <a:endParaRPr lang="zh-CN" altLang="en-US" dirty="0"/>
              </a:p>
            </p:txBody>
          </p:sp>
        </mc:Choice>
        <mc:Fallback>
          <p:sp>
            <p:nvSpPr>
              <p:cNvPr id="3" name="内容占位符 2">
                <a:extLst>
                  <a:ext uri="{FF2B5EF4-FFF2-40B4-BE49-F238E27FC236}">
                    <a16:creationId xmlns:a16="http://schemas.microsoft.com/office/drawing/2014/main" id="{46A8C4E6-98DF-4832-8162-FBC574CD7510}"/>
                  </a:ext>
                </a:extLst>
              </p:cNvPr>
              <p:cNvSpPr>
                <a:spLocks noGrp="1" noRot="1" noChangeAspect="1" noMove="1" noResize="1" noEditPoints="1" noAdjustHandles="1" noChangeArrowheads="1" noChangeShapeType="1" noTextEdit="1"/>
              </p:cNvSpPr>
              <p:nvPr>
                <p:ph idx="1"/>
              </p:nvPr>
            </p:nvSpPr>
            <p:spPr>
              <a:blipFill>
                <a:blip r:embed="rId3"/>
                <a:stretch>
                  <a:fillRect l="-1043" b="-21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10107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4109</TotalTime>
  <Words>1586</Words>
  <Application>Microsoft Office PowerPoint</Application>
  <PresentationFormat>宽屏</PresentationFormat>
  <Paragraphs>99</Paragraphs>
  <Slides>17</Slides>
  <Notes>12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-apple-system</vt:lpstr>
      <vt:lpstr>等线</vt:lpstr>
      <vt:lpstr>宋体</vt:lpstr>
      <vt:lpstr>微软雅黑</vt:lpstr>
      <vt:lpstr>Arial</vt:lpstr>
      <vt:lpstr>Cambria Math</vt:lpstr>
      <vt:lpstr>Times New Roman</vt:lpstr>
      <vt:lpstr>Office 主题​​</vt:lpstr>
      <vt:lpstr>Hierarchical forecasting with a top-down  alignment of independent-level forecasts</vt:lpstr>
      <vt:lpstr>作者</vt:lpstr>
      <vt:lpstr>Introduction</vt:lpstr>
      <vt:lpstr>数据结构</vt:lpstr>
      <vt:lpstr>数据结构</vt:lpstr>
      <vt:lpstr>顶层预测</vt:lpstr>
      <vt:lpstr>底层预测</vt:lpstr>
      <vt:lpstr>分层对齐</vt:lpstr>
      <vt:lpstr>评价指标</vt:lpstr>
      <vt:lpstr>特征选取</vt:lpstr>
      <vt:lpstr>N-BEATS（GluonTS）</vt:lpstr>
      <vt:lpstr>LightGBM</vt:lpstr>
      <vt:lpstr>PowerPoint 演示文稿</vt:lpstr>
      <vt:lpstr>PowerPoint 演示文稿</vt:lpstr>
      <vt:lpstr>汇总的预测误差</vt:lpstr>
      <vt:lpstr>事后分析</vt:lpstr>
      <vt:lpstr>结论</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Hierarchical forecasting with a top-down  alignment of independent-level forecasts</dc:title>
  <dc:creator>z张 静</dc:creator>
  <cp:lastModifiedBy>z张 静</cp:lastModifiedBy>
  <cp:revision>37</cp:revision>
  <dcterms:created xsi:type="dcterms:W3CDTF">2023-09-25T07:27:28Z</dcterms:created>
  <dcterms:modified xsi:type="dcterms:W3CDTF">2023-09-28T14:41:58Z</dcterms:modified>
</cp:coreProperties>
</file>