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notesMasterIdLst>
    <p:notesMasterId r:id="rId7"/>
  </p:notesMasterIdLst>
  <p:handoutMasterIdLst>
    <p:handoutMasterId r:id="rId26"/>
  </p:handoutMasterIdLst>
  <p:sldIdLst>
    <p:sldId id="286" r:id="rId4"/>
    <p:sldId id="257" r:id="rId5"/>
    <p:sldId id="3599" r:id="rId6"/>
    <p:sldId id="287" r:id="rId8"/>
    <p:sldId id="3586" r:id="rId9"/>
    <p:sldId id="3593" r:id="rId10"/>
    <p:sldId id="3614" r:id="rId11"/>
    <p:sldId id="3600" r:id="rId12"/>
    <p:sldId id="3589" r:id="rId13"/>
    <p:sldId id="3590" r:id="rId14"/>
    <p:sldId id="3591" r:id="rId15"/>
    <p:sldId id="3592" r:id="rId16"/>
    <p:sldId id="3603" r:id="rId17"/>
    <p:sldId id="3609" r:id="rId18"/>
    <p:sldId id="3604" r:id="rId19"/>
    <p:sldId id="3605" r:id="rId20"/>
    <p:sldId id="3606" r:id="rId21"/>
    <p:sldId id="3610" r:id="rId22"/>
    <p:sldId id="3611" r:id="rId23"/>
    <p:sldId id="3612" r:id="rId24"/>
    <p:sldId id="3615"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userDrawn="1">
          <p15:clr>
            <a:srgbClr val="A4A3A4"/>
          </p15:clr>
        </p15:guide>
        <p15:guide id="2" pos="3869" userDrawn="1">
          <p15:clr>
            <a:srgbClr val="A4A3A4"/>
          </p15:clr>
        </p15:guide>
        <p15:guide id="3" orient="horz" pos="15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D4D4D"/>
    <a:srgbClr val="343434"/>
    <a:srgbClr val="5E5E5E"/>
    <a:srgbClr val="666666"/>
    <a:srgbClr val="747474"/>
    <a:srgbClr val="868686"/>
    <a:srgbClr val="939393"/>
    <a:srgbClr val="333333"/>
    <a:srgbClr val="0E0E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8" d="100"/>
          <a:sy n="88" d="100"/>
        </p:scale>
        <p:origin x="246" y="96"/>
      </p:cViewPr>
      <p:guideLst>
        <p:guide orient="horz" pos="2133"/>
        <p:guide pos="3869"/>
        <p:guide orient="horz" pos="1507"/>
      </p:guideLst>
    </p:cSldViewPr>
  </p:slideViewPr>
  <p:notesTextViewPr>
    <p:cViewPr>
      <p:scale>
        <a:sx n="150" d="100"/>
        <a:sy n="150" d="100"/>
      </p:scale>
      <p:origin x="0" y="0"/>
    </p:cViewPr>
  </p:notesTextViewPr>
  <p:sorterViewPr>
    <p:cViewPr>
      <p:scale>
        <a:sx n="50" d="100"/>
        <a:sy n="50" d="100"/>
      </p:scale>
      <p:origin x="0" y="0"/>
    </p:cViewPr>
  </p:sorterViewPr>
  <p:notesViewPr>
    <p:cSldViewPr snapToGrid="0">
      <p:cViewPr varScale="1">
        <p:scale>
          <a:sx n="82" d="100"/>
          <a:sy n="82" d="100"/>
        </p:scale>
        <p:origin x="3324"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34.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BC16ED-C981-4996-AD69-562AFDF045D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1029C5-3AAA-4305-ADD5-57D0E8A132F6}"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DFB1D-ABE1-43A9-9A76-5F7CC388CE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D203C-28B5-4C78-8629-A14167E201D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但我感觉论文里没说清楚这个</a:t>
            </a:r>
            <a:r>
              <a:rPr lang="en-US" altLang="zh-CN"/>
              <a:t>&lt;EOS&gt;</a:t>
            </a:r>
            <a:r>
              <a:rPr lang="zh-CN" altLang="en-US"/>
              <a:t>怎么出现，应该设置在遇到</a:t>
            </a:r>
            <a:r>
              <a:rPr lang="en-US" altLang="zh-CN"/>
              <a:t> </a:t>
            </a:r>
            <a:r>
              <a:rPr lang="zh-CN" altLang="en-US"/>
              <a:t>R</a:t>
            </a:r>
            <a:r>
              <a:rPr lang="en-US" altLang="zh-CN"/>
              <a:t>oot </a:t>
            </a:r>
            <a:r>
              <a:rPr lang="zh-CN" altLang="en-US"/>
              <a:t>的时候动态词汇集是</a:t>
            </a:r>
            <a:r>
              <a:rPr lang="en-US" altLang="zh-CN"/>
              <a:t> { child(Root)</a:t>
            </a:r>
            <a:r>
              <a:rPr lang="zh-CN" altLang="en-US"/>
              <a:t>，</a:t>
            </a:r>
            <a:r>
              <a:rPr lang="en-US" altLang="zh-CN"/>
              <a:t>&lt;EOS&gt;}</a:t>
            </a:r>
            <a:r>
              <a:rPr lang="zh-CN" altLang="en-US"/>
              <a:t>，以及访问过的</a:t>
            </a:r>
            <a:r>
              <a:rPr lang="en-US" altLang="zh-CN"/>
              <a:t> child </a:t>
            </a:r>
            <a:r>
              <a:rPr lang="zh-CN" altLang="en-US"/>
              <a:t>不再访问，则可以在输出最后两个</a:t>
            </a:r>
            <a:r>
              <a:rPr lang="en-US" altLang="zh-CN"/>
              <a:t> POP </a:t>
            </a:r>
            <a:r>
              <a:rPr lang="zh-CN" altLang="en-US"/>
              <a:t>后输出</a:t>
            </a:r>
            <a:r>
              <a:rPr lang="en-US" altLang="zh-CN"/>
              <a:t>&lt;EOS&gt;.</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171450" indent="-171450">
              <a:buFont typeface="Arial" panose="020B0604020202020204" pitchFamily="34" charset="0"/>
              <a:buChar char="•"/>
            </a:pPr>
            <a:r>
              <a:rPr lang="zh-CN" altLang="en-US"/>
              <a:t>如果上一个</a:t>
            </a:r>
            <a:r>
              <a:rPr lang="en-US" altLang="zh-CN"/>
              <a:t> </a:t>
            </a:r>
            <a:r>
              <a:rPr lang="zh-CN" altLang="en-US"/>
              <a:t>step</a:t>
            </a:r>
            <a:r>
              <a:rPr lang="en-US" altLang="zh-CN"/>
              <a:t> </a:t>
            </a:r>
            <a:r>
              <a:rPr lang="zh-CN" altLang="en-US"/>
              <a:t>的</a:t>
            </a:r>
            <a:r>
              <a:rPr lang="en-US" altLang="zh-CN"/>
              <a:t> y</a:t>
            </a:r>
            <a:r>
              <a:rPr lang="en-US" altLang="zh-CN" baseline="-25000"/>
              <a:t>i-1 </a:t>
            </a:r>
            <a:r>
              <a:rPr lang="zh-CN" altLang="en-US"/>
              <a:t>是叶子</a:t>
            </a:r>
            <a:r>
              <a:rPr lang="zh-CN" altLang="en-US"/>
              <a:t>节点，那么当前步的</a:t>
            </a:r>
            <a:r>
              <a:rPr lang="en-US" altLang="zh-CN"/>
              <a:t> </a:t>
            </a:r>
            <a:r>
              <a:rPr lang="zh-CN" altLang="en-US"/>
              <a:t>y</a:t>
            </a:r>
            <a:r>
              <a:rPr lang="en-US" altLang="zh-CN"/>
              <a:t> </a:t>
            </a:r>
            <a:r>
              <a:rPr lang="zh-CN" altLang="en-US"/>
              <a:t>的动态词汇集只有一个</a:t>
            </a:r>
            <a:r>
              <a:rPr lang="en-US" altLang="zh-CN"/>
              <a:t> </a:t>
            </a:r>
            <a:r>
              <a:rPr lang="zh-CN" altLang="en-US"/>
              <a:t>POP，也就是只能往上走；</a:t>
            </a:r>
            <a:endParaRPr lang="zh-CN" altLang="en-US"/>
          </a:p>
          <a:p>
            <a:pPr marL="171450" indent="-171450">
              <a:buFont typeface="Arial" panose="020B0604020202020204" pitchFamily="34" charset="0"/>
              <a:buChar char="•"/>
            </a:pPr>
            <a:r>
              <a:rPr lang="zh-CN" altLang="en-US"/>
              <a:t>如果上一个</a:t>
            </a:r>
            <a:r>
              <a:rPr lang="en-US" altLang="zh-CN"/>
              <a:t> </a:t>
            </a:r>
            <a:r>
              <a:rPr lang="zh-CN" altLang="en-US"/>
              <a:t>step</a:t>
            </a:r>
            <a:r>
              <a:rPr lang="en-US" altLang="zh-CN"/>
              <a:t> </a:t>
            </a:r>
            <a:r>
              <a:rPr lang="zh-CN" altLang="en-US"/>
              <a:t>的</a:t>
            </a:r>
            <a:r>
              <a:rPr lang="en-US" altLang="zh-CN">
                <a:sym typeface="+mn-ea"/>
              </a:rPr>
              <a:t> y</a:t>
            </a:r>
            <a:r>
              <a:rPr lang="en-US" altLang="zh-CN" baseline="-25000">
                <a:sym typeface="+mn-ea"/>
              </a:rPr>
              <a:t>i-1 </a:t>
            </a:r>
            <a:r>
              <a:rPr lang="zh-CN" altLang="en-US"/>
              <a:t>不是叶子</a:t>
            </a:r>
            <a:r>
              <a:rPr lang="zh-CN" altLang="en-US"/>
              <a:t>节点，那么当前步的</a:t>
            </a:r>
            <a:r>
              <a:rPr lang="en-US" altLang="zh-CN"/>
              <a:t> </a:t>
            </a:r>
            <a:r>
              <a:rPr lang="zh-CN" altLang="en-US"/>
              <a:t>y</a:t>
            </a:r>
            <a:r>
              <a:rPr lang="en-US" altLang="zh-CN"/>
              <a:t> </a:t>
            </a:r>
            <a:r>
              <a:rPr lang="zh-CN" altLang="en-US"/>
              <a:t>的动态词汇集就是</a:t>
            </a:r>
            <a:r>
              <a:rPr lang="en-US" altLang="zh-CN">
                <a:sym typeface="+mn-ea"/>
              </a:rPr>
              <a:t> y</a:t>
            </a:r>
            <a:r>
              <a:rPr lang="en-US" altLang="zh-CN" baseline="-25000">
                <a:sym typeface="+mn-ea"/>
              </a:rPr>
              <a:t>i-1 </a:t>
            </a:r>
            <a:r>
              <a:rPr lang="zh-CN" altLang="en-US"/>
              <a:t>的</a:t>
            </a:r>
            <a:r>
              <a:rPr lang="en-US" altLang="zh-CN"/>
              <a:t> </a:t>
            </a:r>
            <a:r>
              <a:rPr lang="zh-CN" altLang="en-US"/>
              <a:t>child set</a:t>
            </a:r>
            <a:r>
              <a:rPr lang="en-US" altLang="zh-CN"/>
              <a:t> </a:t>
            </a:r>
            <a:r>
              <a:rPr lang="zh-CN" altLang="en-US"/>
              <a:t>和</a:t>
            </a:r>
            <a:r>
              <a:rPr lang="en-US" altLang="zh-CN"/>
              <a:t> </a:t>
            </a:r>
            <a:r>
              <a:rPr lang="zh-CN" altLang="en-US"/>
              <a:t>POP（但这里</a:t>
            </a:r>
            <a:r>
              <a:rPr lang="zh-CN" altLang="en-US"/>
              <a:t>应该要设置一下访问过的</a:t>
            </a:r>
            <a:r>
              <a:rPr lang="en-US" altLang="zh-CN"/>
              <a:t> </a:t>
            </a:r>
            <a:r>
              <a:rPr lang="zh-CN" altLang="en-US"/>
              <a:t>child</a:t>
            </a:r>
            <a:r>
              <a:rPr lang="en-US" altLang="zh-CN"/>
              <a:t> </a:t>
            </a:r>
            <a:r>
              <a:rPr lang="zh-CN" altLang="en-US"/>
              <a:t>就不</a:t>
            </a:r>
            <a:r>
              <a:rPr lang="zh-CN" altLang="en-US"/>
              <a:t>再访问了）。</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后处理：只要</a:t>
            </a:r>
            <a:r>
              <a:rPr lang="en-US" altLang="zh-CN"/>
              <a:t> </a:t>
            </a:r>
            <a:r>
              <a:rPr lang="zh-CN" altLang="en-US"/>
              <a:t>T</a:t>
            </a:r>
            <a:r>
              <a:rPr lang="en-US" altLang="zh-CN"/>
              <a:t> </a:t>
            </a:r>
            <a:r>
              <a:rPr lang="zh-CN" altLang="en-US"/>
              <a:t>中的某个</a:t>
            </a:r>
            <a:r>
              <a:rPr lang="en-US" altLang="zh-CN"/>
              <a:t> </a:t>
            </a:r>
            <a:r>
              <a:rPr lang="zh-CN" altLang="en-US"/>
              <a:t>node</a:t>
            </a:r>
            <a:r>
              <a:rPr lang="en-US" altLang="zh-CN"/>
              <a:t> </a:t>
            </a:r>
            <a:r>
              <a:rPr lang="zh-CN" altLang="en-US"/>
              <a:t>被预测出来了，那就把它的祖先节点也加入进去，组成一条路径（这种方式无法解决非树状的</a:t>
            </a:r>
            <a:r>
              <a:rPr lang="en-US" altLang="zh-CN"/>
              <a:t> </a:t>
            </a:r>
            <a:r>
              <a:rPr lang="zh-CN" altLang="en-US"/>
              <a:t>HTC，比如某一个</a:t>
            </a:r>
            <a:r>
              <a:rPr lang="en-US" altLang="zh-CN"/>
              <a:t> </a:t>
            </a:r>
            <a:r>
              <a:rPr lang="zh-CN" altLang="en-US"/>
              <a:t>node</a:t>
            </a:r>
            <a:r>
              <a:rPr lang="en-US" altLang="zh-CN"/>
              <a:t> </a:t>
            </a:r>
            <a:r>
              <a:rPr lang="zh-CN" altLang="en-US"/>
              <a:t>有多个祖先节点，那就</a:t>
            </a:r>
            <a:r>
              <a:rPr lang="zh-CN" altLang="en-US"/>
              <a:t>乱套了）</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4D203C-28B5-4C78-8629-A14167E201D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黑白线条2">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63142" y="754180"/>
            <a:ext cx="4979410" cy="564265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48A87A34-81AB-432B-8DAE-1953F412C126}"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D22F896-40B5-4ADD-8801-0D06FADFA09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1" Type="http://schemas.openxmlformats.org/officeDocument/2006/relationships/theme" Target="../theme/theme2.xml"/><Relationship Id="rId10" Type="http://schemas.openxmlformats.org/officeDocument/2006/relationships/image" Target="../media/image2.jpeg"/><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slow" p14:dur="12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9AA11-1125-413D-B3C3-EAF9A3A3778C}"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8D63B-6CC8-4463-A942-F5622E36F9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xmlns:mc="http://schemas.openxmlformats.org/markup-compatibility/2006">
    <mc:Choice xmlns:p14="http://schemas.microsoft.com/office/powerpoint/2010/main" Requires="p14">
      <p:transition spd="slow" p14:dur="125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bin"/><Relationship Id="rId8" Type="http://schemas.openxmlformats.org/officeDocument/2006/relationships/tags" Target="../tags/tag9.xml"/><Relationship Id="rId7" Type="http://schemas.openxmlformats.org/officeDocument/2006/relationships/image" Target="../media/image10.wmf"/><Relationship Id="rId6" Type="http://schemas.openxmlformats.org/officeDocument/2006/relationships/oleObject" Target="../embeddings/oleObject3.bin"/><Relationship Id="rId5" Type="http://schemas.openxmlformats.org/officeDocument/2006/relationships/image" Target="../media/image9.png"/><Relationship Id="rId4" Type="http://schemas.openxmlformats.org/officeDocument/2006/relationships/tags" Target="../tags/tag8.xml"/><Relationship Id="rId3" Type="http://schemas.openxmlformats.org/officeDocument/2006/relationships/tags" Target="../tags/tag7.xml"/><Relationship Id="rId21" Type="http://schemas.openxmlformats.org/officeDocument/2006/relationships/notesSlide" Target="../notesSlides/notesSlide3.xml"/><Relationship Id="rId20" Type="http://schemas.openxmlformats.org/officeDocument/2006/relationships/vmlDrawing" Target="../drawings/vmlDrawing2.vml"/><Relationship Id="rId2" Type="http://schemas.openxmlformats.org/officeDocument/2006/relationships/image" Target="../media/image8.png"/><Relationship Id="rId19" Type="http://schemas.openxmlformats.org/officeDocument/2006/relationships/slideLayout" Target="../slideLayouts/slideLayout13.xml"/><Relationship Id="rId18" Type="http://schemas.openxmlformats.org/officeDocument/2006/relationships/image" Target="../media/image14.wmf"/><Relationship Id="rId17" Type="http://schemas.openxmlformats.org/officeDocument/2006/relationships/oleObject" Target="../embeddings/oleObject6.bin"/><Relationship Id="rId16" Type="http://schemas.openxmlformats.org/officeDocument/2006/relationships/tags" Target="../tags/tag12.xml"/><Relationship Id="rId15" Type="http://schemas.openxmlformats.org/officeDocument/2006/relationships/image" Target="../media/image13.wmf"/><Relationship Id="rId14" Type="http://schemas.openxmlformats.org/officeDocument/2006/relationships/oleObject" Target="../embeddings/oleObject5.bin"/><Relationship Id="rId13" Type="http://schemas.openxmlformats.org/officeDocument/2006/relationships/tags" Target="../tags/tag11.xml"/><Relationship Id="rId12" Type="http://schemas.openxmlformats.org/officeDocument/2006/relationships/image" Target="../media/image12.png"/><Relationship Id="rId11" Type="http://schemas.openxmlformats.org/officeDocument/2006/relationships/tags" Target="../tags/tag10.xml"/><Relationship Id="rId10" Type="http://schemas.openxmlformats.org/officeDocument/2006/relationships/image" Target="../media/image11.wmf"/><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9" Type="http://schemas.openxmlformats.org/officeDocument/2006/relationships/image" Target="../media/image16.wmf"/><Relationship Id="rId8" Type="http://schemas.openxmlformats.org/officeDocument/2006/relationships/oleObject" Target="../embeddings/oleObject8.bin"/><Relationship Id="rId7" Type="http://schemas.openxmlformats.org/officeDocument/2006/relationships/tags" Target="../tags/tag16.xml"/><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15.png"/><Relationship Id="rId18" Type="http://schemas.openxmlformats.org/officeDocument/2006/relationships/notesSlide" Target="../notesSlides/notesSlide4.xml"/><Relationship Id="rId17" Type="http://schemas.openxmlformats.org/officeDocument/2006/relationships/vmlDrawing" Target="../drawings/vmlDrawing3.vml"/><Relationship Id="rId16" Type="http://schemas.openxmlformats.org/officeDocument/2006/relationships/slideLayout" Target="../slideLayouts/slideLayout13.xml"/><Relationship Id="rId15" Type="http://schemas.openxmlformats.org/officeDocument/2006/relationships/image" Target="../media/image12.png"/><Relationship Id="rId14" Type="http://schemas.openxmlformats.org/officeDocument/2006/relationships/tags" Target="../tags/tag19.xml"/><Relationship Id="rId13" Type="http://schemas.openxmlformats.org/officeDocument/2006/relationships/oleObject" Target="../embeddings/oleObject9.bin"/><Relationship Id="rId12" Type="http://schemas.openxmlformats.org/officeDocument/2006/relationships/tags" Target="../tags/tag18.xml"/><Relationship Id="rId11" Type="http://schemas.openxmlformats.org/officeDocument/2006/relationships/image" Target="../media/image17.png"/><Relationship Id="rId10" Type="http://schemas.openxmlformats.org/officeDocument/2006/relationships/tags" Target="../tags/tag17.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20.png"/><Relationship Id="rId7" Type="http://schemas.openxmlformats.org/officeDocument/2006/relationships/tags" Target="../tags/tag23.xml"/><Relationship Id="rId6" Type="http://schemas.openxmlformats.org/officeDocument/2006/relationships/image" Target="../media/image19.wmf"/><Relationship Id="rId5" Type="http://schemas.openxmlformats.org/officeDocument/2006/relationships/oleObject" Target="../embeddings/oleObject10.bin"/><Relationship Id="rId4" Type="http://schemas.openxmlformats.org/officeDocument/2006/relationships/tags" Target="../tags/tag22.xml"/><Relationship Id="rId3" Type="http://schemas.openxmlformats.org/officeDocument/2006/relationships/image" Target="../media/image18.png"/><Relationship Id="rId2" Type="http://schemas.openxmlformats.org/officeDocument/2006/relationships/tags" Target="../tags/tag21.xml"/><Relationship Id="rId18" Type="http://schemas.openxmlformats.org/officeDocument/2006/relationships/vmlDrawing" Target="../drawings/vmlDrawing4.vml"/><Relationship Id="rId17" Type="http://schemas.openxmlformats.org/officeDocument/2006/relationships/slideLayout" Target="../slideLayouts/slideLayout4.xml"/><Relationship Id="rId16" Type="http://schemas.openxmlformats.org/officeDocument/2006/relationships/tags" Target="../tags/tag28.xml"/><Relationship Id="rId15" Type="http://schemas.openxmlformats.org/officeDocument/2006/relationships/image" Target="../media/image22.png"/><Relationship Id="rId14" Type="http://schemas.openxmlformats.org/officeDocument/2006/relationships/tags" Target="../tags/tag27.xml"/><Relationship Id="rId13" Type="http://schemas.openxmlformats.org/officeDocument/2006/relationships/image" Target="../media/image21.png"/><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image" Target="../media/image17.png"/><Relationship Id="rId1" Type="http://schemas.openxmlformats.org/officeDocument/2006/relationships/tags" Target="../tags/tag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tags" Target="../tags/tag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3.xml"/><Relationship Id="rId2" Type="http://schemas.openxmlformats.org/officeDocument/2006/relationships/image" Target="../media/image25.png"/><Relationship Id="rId1" Type="http://schemas.openxmlformats.org/officeDocument/2006/relationships/tags" Target="../tags/tag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471545" y="4039235"/>
            <a:ext cx="5812155" cy="555625"/>
          </a:xfrm>
          <a:prstGeom prst="rect">
            <a:avLst/>
          </a:prstGeom>
          <a:noFill/>
        </p:spPr>
        <p:txBody>
          <a:bodyPr wrap="square" rtlCol="0">
            <a:noAutofit/>
          </a:bodyPr>
          <a:lstStyle/>
          <a:p>
            <a:r>
              <a:rPr lang="zh-CN" altLang="en-US" sz="2200" spc="100" dirty="0">
                <a:latin typeface="Times New Roman" panose="02020603050405020304" charset="0"/>
                <a:ea typeface="明兰" panose="02010600030101010101" pitchFamily="2" charset="-122"/>
                <a:cs typeface="Times New Roman" panose="02020603050405020304" charset="0"/>
              </a:rPr>
              <a:t>用于</a:t>
            </a:r>
            <a:r>
              <a:rPr lang="zh-CN" altLang="en-US" sz="2200" spc="100" dirty="0">
                <a:latin typeface="Times New Roman" panose="02020603050405020304" charset="0"/>
                <a:ea typeface="明兰" panose="02010600030101010101" pitchFamily="2" charset="-122"/>
                <a:cs typeface="Times New Roman" panose="02020603050405020304" charset="0"/>
              </a:rPr>
              <a:t>层次文本分类的受限序列到树生成技术</a:t>
            </a:r>
            <a:endParaRPr lang="zh-CN" altLang="en-US" sz="2200" spc="100" dirty="0">
              <a:latin typeface="Times New Roman" panose="02020603050405020304" charset="0"/>
              <a:ea typeface="明兰" panose="02010600030101010101" pitchFamily="2" charset="-122"/>
              <a:cs typeface="Times New Roman" panose="02020603050405020304" charset="0"/>
            </a:endParaRPr>
          </a:p>
        </p:txBody>
      </p:sp>
      <p:sp>
        <p:nvSpPr>
          <p:cNvPr id="22" name="Rectangle 5"/>
          <p:cNvSpPr>
            <a:spLocks noChangeArrowheads="1"/>
          </p:cNvSpPr>
          <p:nvPr/>
        </p:nvSpPr>
        <p:spPr bwMode="auto">
          <a:xfrm>
            <a:off x="3914144" y="4455147"/>
            <a:ext cx="209550" cy="209550"/>
          </a:xfrm>
          <a:prstGeom prst="rect">
            <a:avLst/>
          </a:prstGeom>
          <a:noFill/>
          <a:ln w="0">
            <a:no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000">
              <a:latin typeface="明兰" panose="02010600030101010101" pitchFamily="2" charset="-122"/>
              <a:ea typeface="明兰" panose="02010600030101010101" pitchFamily="2" charset="-122"/>
            </a:endParaRPr>
          </a:p>
        </p:txBody>
      </p:sp>
      <p:sp>
        <p:nvSpPr>
          <p:cNvPr id="76" name="文本框 75"/>
          <p:cNvSpPr txBox="1"/>
          <p:nvPr/>
        </p:nvSpPr>
        <p:spPr>
          <a:xfrm>
            <a:off x="3016885" y="3030855"/>
            <a:ext cx="6614795" cy="829945"/>
          </a:xfrm>
          <a:prstGeom prst="rect">
            <a:avLst/>
          </a:prstGeom>
          <a:noFill/>
        </p:spPr>
        <p:txBody>
          <a:bodyPr vert="horz" wrap="square" rtlCol="0">
            <a:spAutoFit/>
          </a:bodyPr>
          <a:lstStyle/>
          <a:p>
            <a:pPr algn="ctr"/>
            <a:r>
              <a:rPr lang="zh-CN" altLang="en-US" sz="2400" b="1" spc="100" dirty="0">
                <a:solidFill>
                  <a:schemeClr val="tx1"/>
                </a:solidFill>
                <a:latin typeface="Times New Roman" panose="02020603050405020304" charset="0"/>
                <a:ea typeface="明兰" panose="02010600030101010101" pitchFamily="2" charset="-122"/>
                <a:cs typeface="Times New Roman" panose="02020603050405020304" charset="0"/>
                <a:sym typeface="+mn-ea"/>
              </a:rPr>
              <a:t>Constrained Sequence-to-Tree Generation for Hierarchical Text Classification</a:t>
            </a:r>
            <a:endParaRPr lang="zh-CN" altLang="en-US" sz="2400" b="1" spc="100" dirty="0">
              <a:solidFill>
                <a:schemeClr val="tx1"/>
              </a:solidFill>
              <a:latin typeface="Times New Roman" panose="02020603050405020304" charset="0"/>
              <a:ea typeface="明兰" panose="02010600030101010101" pitchFamily="2" charset="-122"/>
              <a:cs typeface="Times New Roman" panose="02020603050405020304" charset="0"/>
              <a:sym typeface="+mn-ea"/>
            </a:endParaRPr>
          </a:p>
        </p:txBody>
      </p:sp>
      <p:cxnSp>
        <p:nvCxnSpPr>
          <p:cNvPr id="77" name="直接连接符 76"/>
          <p:cNvCxnSpPr/>
          <p:nvPr/>
        </p:nvCxnSpPr>
        <p:spPr>
          <a:xfrm flipH="1">
            <a:off x="2496645" y="3895884"/>
            <a:ext cx="7753232" cy="0"/>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2" grpId="0"/>
      <p:bldP spid="22" grpId="0"/>
      <p:bldP spid="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90745" y="452553"/>
            <a:ext cx="4374515" cy="583565"/>
          </a:xfrm>
          <a:prstGeom prst="rect">
            <a:avLst/>
          </a:prstGeom>
        </p:spPr>
        <p:txBody>
          <a:bodyPr wrap="none">
            <a:spAutoFit/>
          </a:bodyPr>
          <a:lstStyle/>
          <a:p>
            <a:pPr algn="l"/>
            <a:r>
              <a:rPr lang="en-US" altLang="zh-CN" sz="3200" b="1" dirty="0"/>
              <a:t>基于 DFS 的标签线性化</a:t>
            </a:r>
            <a:endParaRPr lang="en-US" altLang="zh-CN" sz="3200" b="1" dirty="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2910840" y="3710305"/>
            <a:ext cx="6453505" cy="2413635"/>
          </a:xfrm>
          <a:prstGeom prst="rect">
            <a:avLst/>
          </a:prstGeom>
        </p:spPr>
      </p:pic>
      <p:graphicFrame>
        <p:nvGraphicFramePr>
          <p:cNvPr id="4" name="对象 3">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grpSp>
        <p:nvGrpSpPr>
          <p:cNvPr id="6" name="组合 5"/>
          <p:cNvGrpSpPr/>
          <p:nvPr/>
        </p:nvGrpSpPr>
        <p:grpSpPr>
          <a:xfrm>
            <a:off x="768350" y="1183640"/>
            <a:ext cx="10941685" cy="2476500"/>
            <a:chOff x="1276" y="1930"/>
            <a:chExt cx="17231" cy="3900"/>
          </a:xfrm>
        </p:grpSpPr>
        <p:sp>
          <p:nvSpPr>
            <p:cNvPr id="2" name="文本框 1"/>
            <p:cNvSpPr txBox="1"/>
            <p:nvPr/>
          </p:nvSpPr>
          <p:spPr>
            <a:xfrm>
              <a:off x="1276" y="1930"/>
              <a:ext cx="17231" cy="390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zh-CN" altLang="en-US" sz="2000"/>
                <a:t>根据 DFS 算法，这些标签可以线性化为   </a:t>
              </a:r>
              <a:r>
                <a:rPr lang="en-US" altLang="zh-CN" sz="2000"/>
                <a:t>  </a:t>
              </a:r>
              <a:r>
                <a:rPr lang="zh-CN" altLang="en-US" sz="2000"/>
                <a:t>{ Root-Entertainment-Movie</a:t>
              </a:r>
              <a:r>
                <a:rPr lang="en-US" altLang="zh-CN" sz="2000"/>
                <a:t>-</a:t>
              </a:r>
              <a:r>
                <a:rPr lang="zh-CN" altLang="en-US" sz="2000"/>
                <a:t>Documenta</a:t>
              </a:r>
              <a:r>
                <a:rPr lang="en-US" altLang="zh-CN" sz="2000"/>
                <a:t>ry</a:t>
              </a:r>
              <a:r>
                <a:rPr lang="zh-CN" altLang="en-US" sz="2000"/>
                <a:t>-POP-POP-</a:t>
              </a:r>
              <a:r>
                <a:rPr lang="zh-CN" altLang="en-US" sz="2000">
                  <a:sym typeface="+mn-ea"/>
                </a:rPr>
                <a:t>POP-</a:t>
              </a:r>
              <a:r>
                <a:rPr lang="zh-CN" altLang="en-US" sz="2000"/>
                <a:t>Business-Company-POP-POP }，其中 POP 被定义为回溯操作，通常在到达子树的叶节点后立即执行。例如，如图所示，当访问叶节点 Documentary 时，需要连续执行三次 POP 操作才能返回根节点，开始新的路径 {</a:t>
              </a:r>
              <a:r>
                <a:rPr lang="en-US" altLang="zh-CN" sz="2000"/>
                <a:t> </a:t>
              </a:r>
              <a:r>
                <a:rPr lang="zh-CN" altLang="en-US" sz="2000"/>
                <a:t>Root-Business-Company</a:t>
              </a:r>
              <a:r>
                <a:rPr lang="en-US" altLang="zh-CN" sz="2000"/>
                <a:t> </a:t>
              </a:r>
              <a:r>
                <a:rPr lang="zh-CN" altLang="en-US" sz="2000"/>
                <a:t>}。</a:t>
              </a:r>
              <a:endParaRPr lang="zh-CN" altLang="en-US" sz="2000"/>
            </a:p>
            <a:p>
              <a:pPr marL="342900" indent="-342900" fontAlgn="auto">
                <a:lnSpc>
                  <a:spcPct val="150000"/>
                </a:lnSpc>
                <a:spcBef>
                  <a:spcPts val="600"/>
                </a:spcBef>
                <a:buFont typeface="Arial" panose="020B0604020202020204" pitchFamily="34" charset="0"/>
                <a:buChar char="•"/>
              </a:pPr>
              <a:r>
                <a:rPr lang="zh-CN" altLang="en-US" sz="2000"/>
                <a:t>由于 DFS 算法是可逆的，因此基于 DFS 的 LL 相当于将层次结构的结构信息注入到标签序列中。</a:t>
              </a:r>
              <a:endParaRPr lang="zh-CN" altLang="en-US" sz="2000"/>
            </a:p>
          </p:txBody>
        </p:sp>
        <p:graphicFrame>
          <p:nvGraphicFramePr>
            <p:cNvPr id="5" name="对象 4">
              <a:hlinkClick r:id="" action="ppaction://ole?verb="/>
            </p:cNvPr>
            <p:cNvGraphicFramePr>
              <a:graphicFrameLocks noChangeAspect="1"/>
            </p:cNvGraphicFramePr>
            <p:nvPr/>
          </p:nvGraphicFramePr>
          <p:xfrm>
            <a:off x="8948" y="2165"/>
            <a:ext cx="386" cy="610"/>
          </p:xfrm>
          <a:graphic>
            <a:graphicData uri="http://schemas.openxmlformats.org/presentationml/2006/ole">
              <mc:AlternateContent xmlns:mc="http://schemas.openxmlformats.org/markup-compatibility/2006">
                <mc:Choice xmlns:v="urn:schemas-microsoft-com:vml" Requires="v">
                  <p:oleObj spid="_x0000_s1026" name="" r:id="rId5" imgW="139700" imgH="254000" progId="Equation.KSEE3">
                    <p:embed/>
                  </p:oleObj>
                </mc:Choice>
                <mc:Fallback>
                  <p:oleObj name="" r:id="rId5" imgW="139700" imgH="254000" progId="Equation.KSEE3">
                    <p:embed/>
                    <p:pic>
                      <p:nvPicPr>
                        <p:cNvPr id="0" name="图片 1025"/>
                        <p:cNvPicPr/>
                        <p:nvPr/>
                      </p:nvPicPr>
                      <p:blipFill>
                        <a:blip r:embed="rId6"/>
                        <a:stretch>
                          <a:fillRect/>
                        </a:stretch>
                      </p:blipFill>
                      <p:spPr>
                        <a:xfrm>
                          <a:off x="8948" y="2165"/>
                          <a:ext cx="386" cy="61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27880" y="410643"/>
            <a:ext cx="5666105" cy="583565"/>
          </a:xfrm>
          <a:prstGeom prst="rect">
            <a:avLst/>
          </a:prstGeom>
        </p:spPr>
        <p:txBody>
          <a:bodyPr wrap="none">
            <a:spAutoFit/>
          </a:bodyPr>
          <a:lstStyle/>
          <a:p>
            <a:pPr algn="l"/>
            <a:r>
              <a:rPr lang="en-US" altLang="zh-CN" sz="3200" b="1" dirty="0"/>
              <a:t>具有约束解码功能的 Seq2Tree</a:t>
            </a:r>
            <a:endParaRPr lang="en-US" altLang="zh-CN" sz="3200" b="1" dirty="0"/>
          </a:p>
        </p:txBody>
      </p:sp>
      <p:sp>
        <p:nvSpPr>
          <p:cNvPr id="2" name="文本框 1"/>
          <p:cNvSpPr txBox="1"/>
          <p:nvPr/>
        </p:nvSpPr>
        <p:spPr>
          <a:xfrm>
            <a:off x="487045" y="4559300"/>
            <a:ext cx="5543550" cy="147637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en-US" altLang="zh-CN" sz="2000" b="1"/>
              <a:t>Encoder</a:t>
            </a:r>
            <a:r>
              <a:rPr lang="zh-CN" altLang="en-US" sz="2000"/>
              <a:t>：给定输入序列 X</a:t>
            </a:r>
            <a:r>
              <a:rPr lang="zh-CN" altLang="en-US" sz="2000" baseline="-25000"/>
              <a:t>i</a:t>
            </a:r>
            <a:r>
              <a:rPr lang="zh-CN" altLang="en-US" sz="2000"/>
              <a:t>，编码器部分就是将 X</a:t>
            </a:r>
            <a:r>
              <a:rPr lang="zh-CN" altLang="en-US" sz="2000" baseline="-25000"/>
              <a:t>i</a:t>
            </a:r>
            <a:r>
              <a:rPr lang="zh-CN" altLang="en-US" sz="2000"/>
              <a:t> 编码成隐藏向量表示 H</a:t>
            </a:r>
            <a:r>
              <a:rPr lang="zh-CN" altLang="en-US" sz="2000" baseline="-25000"/>
              <a:t>i</a:t>
            </a:r>
            <a:r>
              <a:rPr lang="zh-CN" altLang="en-US" sz="2000"/>
              <a:t> =</a:t>
            </a:r>
            <a:r>
              <a:rPr lang="en-US" altLang="zh-CN" sz="2000"/>
              <a:t> </a:t>
            </a:r>
            <a:r>
              <a:rPr lang="zh-CN" altLang="en-US" sz="2000"/>
              <a:t>{</a:t>
            </a:r>
            <a:r>
              <a:rPr lang="en-US" altLang="zh-CN" sz="2000"/>
              <a:t> </a:t>
            </a:r>
            <a:r>
              <a:rPr lang="zh-CN" altLang="en-US" sz="2000"/>
              <a:t>h</a:t>
            </a:r>
            <a:r>
              <a:rPr lang="zh-CN" altLang="en-US" sz="2000" baseline="-25000"/>
              <a:t>1</a:t>
            </a:r>
            <a:r>
              <a:rPr lang="en-US" altLang="zh-CN" sz="2000" baseline="-25000"/>
              <a:t> </a:t>
            </a:r>
            <a:r>
              <a:rPr lang="zh-CN" altLang="en-US" sz="2000"/>
              <a:t>, ...</a:t>
            </a:r>
            <a:r>
              <a:rPr lang="en-US" altLang="zh-CN" sz="2000"/>
              <a:t> </a:t>
            </a:r>
            <a:r>
              <a:rPr lang="zh-CN" altLang="en-US" sz="2000"/>
              <a:t>, h</a:t>
            </a:r>
            <a:r>
              <a:rPr lang="zh-CN" altLang="en-US" sz="2000" baseline="-25000"/>
              <a:t>|Xi|</a:t>
            </a:r>
            <a:r>
              <a:rPr lang="zh-CN" altLang="en-US" sz="2000"/>
              <a:t> }</a:t>
            </a:r>
            <a:endParaRPr lang="zh-CN" altLang="en-US" sz="2000"/>
          </a:p>
          <a:p>
            <a:pPr marL="342900" indent="-342900" fontAlgn="auto">
              <a:lnSpc>
                <a:spcPct val="150000"/>
              </a:lnSpc>
              <a:buFont typeface="Arial" panose="020B0604020202020204" pitchFamily="34" charset="0"/>
              <a:buChar char="•"/>
            </a:pPr>
            <a:endParaRPr lang="zh-CN" altLang="en-US" sz="200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637540" y="1183005"/>
            <a:ext cx="5763895" cy="3087370"/>
          </a:xfrm>
          <a:prstGeom prst="rect">
            <a:avLst/>
          </a:prstGeom>
        </p:spPr>
      </p:pic>
      <p:sp>
        <p:nvSpPr>
          <p:cNvPr id="4" name="文本框 3"/>
          <p:cNvSpPr txBox="1"/>
          <p:nvPr>
            <p:custDataLst>
              <p:tags r:id="rId3"/>
            </p:custDataLst>
          </p:nvPr>
        </p:nvSpPr>
        <p:spPr>
          <a:xfrm>
            <a:off x="2172970" y="4275455"/>
            <a:ext cx="2693035" cy="290830"/>
          </a:xfrm>
          <a:prstGeom prst="rect">
            <a:avLst/>
          </a:prstGeom>
          <a:noFill/>
        </p:spPr>
        <p:txBody>
          <a:bodyPr wrap="square" rtlCol="0">
            <a:noAutofit/>
          </a:bodyPr>
          <a:p>
            <a:r>
              <a:rPr lang="en-US" altLang="zh-CN"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Seq2Tree </a:t>
            </a:r>
            <a:r>
              <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架构：编码器</a:t>
            </a:r>
            <a:r>
              <a:rPr lang="en-US" altLang="zh-CN"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a:t>
            </a:r>
            <a:r>
              <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解码器</a:t>
            </a:r>
            <a:endPar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pic>
        <p:nvPicPr>
          <p:cNvPr id="5" name="图片 4"/>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2102485" y="5639435"/>
            <a:ext cx="2602230" cy="329565"/>
          </a:xfrm>
          <a:prstGeom prst="rect">
            <a:avLst/>
          </a:prstGeom>
        </p:spPr>
      </p:pic>
      <p:grpSp>
        <p:nvGrpSpPr>
          <p:cNvPr id="17" name="组合 16"/>
          <p:cNvGrpSpPr/>
          <p:nvPr/>
        </p:nvGrpSpPr>
        <p:grpSpPr>
          <a:xfrm>
            <a:off x="6489700" y="1120140"/>
            <a:ext cx="5462905" cy="5080635"/>
            <a:chOff x="10242" y="1687"/>
            <a:chExt cx="8603" cy="8001"/>
          </a:xfrm>
        </p:grpSpPr>
        <p:sp>
          <p:nvSpPr>
            <p:cNvPr id="9" name="文本框 8"/>
            <p:cNvSpPr txBox="1"/>
            <p:nvPr/>
          </p:nvSpPr>
          <p:spPr>
            <a:xfrm>
              <a:off x="10242" y="1687"/>
              <a:ext cx="8603" cy="8001"/>
            </a:xfrm>
            <a:prstGeom prst="rect">
              <a:avLst/>
            </a:prstGeom>
            <a:noFill/>
          </p:spPr>
          <p:txBody>
            <a:bodyPr wrap="square" rtlCol="0">
              <a:noAutofit/>
            </a:bodyPr>
            <a:p>
              <a:pPr marL="285750" indent="-285750" fontAlgn="auto">
                <a:lnSpc>
                  <a:spcPct val="140000"/>
                </a:lnSpc>
                <a:buFont typeface="Arial" panose="020B0604020202020204" pitchFamily="34" charset="0"/>
                <a:buChar char="•"/>
              </a:pPr>
              <a:r>
                <a:rPr lang="zh-CN" altLang="en-US" sz="2000" b="1">
                  <a:sym typeface="+mn-ea"/>
                </a:rPr>
                <a:t>Decoder</a:t>
              </a:r>
              <a:r>
                <a:rPr lang="zh-CN" altLang="en-US" sz="2000">
                  <a:sym typeface="+mn-ea"/>
                </a:rPr>
                <a:t>：输入序列编码后，解码器部分会逐步预测 DFS 标签序列。具体来说，在生成的第 i 个时间步骤，解码器预测线性化 DFS 标签序列中的第 i 个标记    及其对应的解码器状态    如下：</a:t>
              </a:r>
              <a:endParaRPr lang="zh-CN" altLang="en-US" sz="2000">
                <a:sym typeface="+mn-ea"/>
              </a:endParaRPr>
            </a:p>
            <a:p>
              <a:pPr marL="285750" indent="-285750" fontAlgn="auto">
                <a:lnSpc>
                  <a:spcPct val="140000"/>
                </a:lnSpc>
                <a:buFont typeface="Arial" panose="020B0604020202020204" pitchFamily="34" charset="0"/>
                <a:buChar char="•"/>
              </a:pPr>
              <a:endParaRPr lang="zh-CN" altLang="en-US" sz="2000"/>
            </a:p>
            <a:p>
              <a:pPr marL="285750" indent="-285750" fontAlgn="auto">
                <a:lnSpc>
                  <a:spcPct val="140000"/>
                </a:lnSpc>
                <a:spcBef>
                  <a:spcPts val="600"/>
                </a:spcBef>
                <a:buFont typeface="Arial" panose="020B0604020202020204" pitchFamily="34" charset="0"/>
                <a:buChar char="•"/>
              </a:pPr>
              <a:r>
                <a:rPr lang="zh-CN" altLang="en-US" sz="2000"/>
                <a:t>其中，Decoder 表示带 CD 的解码器，</a:t>
              </a:r>
              <a:r>
                <a:rPr lang="en-US" altLang="zh-CN" sz="2000"/>
                <a:t>  </a:t>
              </a:r>
              <a:r>
                <a:rPr lang="zh-CN" altLang="en-US" sz="2000"/>
                <a:t> 表示前几个时间步的解码器状态，</a:t>
              </a:r>
              <a:r>
                <a:rPr lang="en-US" altLang="zh-CN" sz="2000"/>
                <a:t>   </a:t>
              </a:r>
              <a:r>
                <a:rPr lang="zh-CN" altLang="en-US" sz="2000"/>
                <a:t> 是最后一个时间步产生的标记。</a:t>
              </a:r>
              <a:r>
                <a:rPr lang="zh-CN" altLang="en-US" sz="2000">
                  <a:solidFill>
                    <a:srgbClr val="0070C0"/>
                  </a:solidFill>
                  <a:sym typeface="+mn-ea"/>
                </a:rPr>
                <a:t>也就是要根据上一步的结果动态调整这一步</a:t>
              </a:r>
              <a:r>
                <a:rPr lang="en-US" altLang="zh-CN" sz="2000">
                  <a:solidFill>
                    <a:srgbClr val="0070C0"/>
                  </a:solidFill>
                  <a:sym typeface="+mn-ea"/>
                </a:rPr>
                <a:t> y</a:t>
              </a:r>
              <a:r>
                <a:rPr lang="en-US" altLang="zh-CN" sz="2000" baseline="-25000">
                  <a:solidFill>
                    <a:srgbClr val="0070C0"/>
                  </a:solidFill>
                  <a:sym typeface="+mn-ea"/>
                </a:rPr>
                <a:t>i</a:t>
              </a:r>
              <a:r>
                <a:rPr lang="en-US" altLang="zh-CN" sz="2000">
                  <a:solidFill>
                    <a:srgbClr val="0070C0"/>
                  </a:solidFill>
                  <a:sym typeface="+mn-ea"/>
                </a:rPr>
                <a:t> </a:t>
              </a:r>
              <a:r>
                <a:rPr lang="zh-CN" altLang="en-US" sz="2000">
                  <a:solidFill>
                    <a:srgbClr val="0070C0"/>
                  </a:solidFill>
                  <a:sym typeface="+mn-ea"/>
                </a:rPr>
                <a:t>的值域。</a:t>
              </a:r>
              <a:r>
                <a:rPr lang="zh-CN" altLang="en-US" sz="2000"/>
                <a:t>输出序列从标记</a:t>
              </a:r>
              <a:r>
                <a:rPr lang="en-US" altLang="zh-CN" sz="2000"/>
                <a:t> &lt;</a:t>
              </a:r>
              <a:r>
                <a:rPr lang="en-US" altLang="zh-CN" sz="2000"/>
                <a:t>BOS&gt; </a:t>
              </a:r>
              <a:r>
                <a:rPr lang="zh-CN" altLang="en-US" sz="2000"/>
                <a:t>开始，以标记</a:t>
              </a:r>
              <a:r>
                <a:rPr lang="en-US" altLang="zh-CN" sz="2000"/>
                <a:t> &lt;EOS&gt; </a:t>
              </a:r>
              <a:r>
                <a:rPr lang="zh-CN" altLang="en-US" sz="2000"/>
                <a:t>结束。</a:t>
              </a:r>
              <a:r>
                <a:rPr lang="en-US" altLang="zh-CN" sz="2000"/>
                <a:t>      </a:t>
              </a:r>
              <a:endParaRPr lang="zh-CN" altLang="en-US" sz="2000"/>
            </a:p>
          </p:txBody>
        </p:sp>
        <p:graphicFrame>
          <p:nvGraphicFramePr>
            <p:cNvPr id="6" name="对象 5">
              <a:hlinkClick r:id="" action="ppaction://ole?verb="/>
            </p:cNvPr>
            <p:cNvGraphicFramePr>
              <a:graphicFrameLocks noChangeAspect="1"/>
            </p:cNvGraphicFramePr>
            <p:nvPr/>
          </p:nvGraphicFramePr>
          <p:xfrm>
            <a:off x="15167" y="3873"/>
            <a:ext cx="395" cy="548"/>
          </p:xfrm>
          <a:graphic>
            <a:graphicData uri="http://schemas.openxmlformats.org/presentationml/2006/ole">
              <mc:AlternateContent xmlns:mc="http://schemas.openxmlformats.org/markup-compatibility/2006">
                <mc:Choice xmlns:v="urn:schemas-microsoft-com:vml" Requires="v">
                  <p:oleObj spid="_x0000_s2049" name="" r:id="rId6" imgW="165100" imgH="228600" progId="Equation.KSEE3">
                    <p:embed/>
                  </p:oleObj>
                </mc:Choice>
                <mc:Fallback>
                  <p:oleObj name="" r:id="rId6" imgW="165100" imgH="228600" progId="Equation.KSEE3">
                    <p:embed/>
                    <p:pic>
                      <p:nvPicPr>
                        <p:cNvPr id="0" name="图片 2048"/>
                        <p:cNvPicPr/>
                        <p:nvPr/>
                      </p:nvPicPr>
                      <p:blipFill>
                        <a:blip r:embed="rId7"/>
                        <a:stretch>
                          <a:fillRect/>
                        </a:stretch>
                      </p:blipFill>
                      <p:spPr>
                        <a:xfrm>
                          <a:off x="15167" y="3873"/>
                          <a:ext cx="395" cy="548"/>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custDataLst>
                <p:tags r:id="rId8"/>
              </p:custDataLst>
            </p:nvPr>
          </p:nvGraphicFramePr>
          <p:xfrm>
            <a:off x="12042" y="4565"/>
            <a:ext cx="456" cy="579"/>
          </p:xfrm>
          <a:graphic>
            <a:graphicData uri="http://schemas.openxmlformats.org/presentationml/2006/ole">
              <mc:AlternateContent xmlns:mc="http://schemas.openxmlformats.org/markup-compatibility/2006">
                <mc:Choice xmlns:v="urn:schemas-microsoft-com:vml" Requires="v">
                  <p:oleObj spid="_x0000_s8" name="" r:id="rId9" imgW="190500" imgH="241300" progId="Equation.KSEE3">
                    <p:embed/>
                  </p:oleObj>
                </mc:Choice>
                <mc:Fallback>
                  <p:oleObj name="" r:id="rId9" imgW="190500" imgH="241300" progId="Equation.KSEE3">
                    <p:embed/>
                    <p:pic>
                      <p:nvPicPr>
                        <p:cNvPr id="0" name="图片 2048"/>
                        <p:cNvPicPr/>
                        <p:nvPr/>
                      </p:nvPicPr>
                      <p:blipFill>
                        <a:blip r:embed="rId10"/>
                        <a:stretch>
                          <a:fillRect/>
                        </a:stretch>
                      </p:blipFill>
                      <p:spPr>
                        <a:xfrm>
                          <a:off x="12042" y="4565"/>
                          <a:ext cx="456" cy="579"/>
                        </a:xfrm>
                        <a:prstGeom prst="rect">
                          <a:avLst/>
                        </a:prstGeom>
                      </p:spPr>
                    </p:pic>
                  </p:oleObj>
                </mc:Fallback>
              </mc:AlternateContent>
            </a:graphicData>
          </a:graphic>
        </p:graphicFrame>
        <p:pic>
          <p:nvPicPr>
            <p:cNvPr id="10" name="图片 9"/>
            <p:cNvPicPr>
              <a:picLocks noChangeAspect="1"/>
            </p:cNvPicPr>
            <p:nvPr>
              <p:custDataLst>
                <p:tags r:id="rId11"/>
              </p:custDataLst>
            </p:nvPr>
          </p:nvPicPr>
          <p:blipFill>
            <a:blip r:embed="rId12">
              <a:clrChange>
                <a:clrFrom>
                  <a:srgbClr val="FFFFFF">
                    <a:alpha val="100000"/>
                  </a:srgbClr>
                </a:clrFrom>
                <a:clrTo>
                  <a:srgbClr val="FFFFFF">
                    <a:alpha val="100000"/>
                    <a:alpha val="0"/>
                  </a:srgbClr>
                </a:clrTo>
              </a:clrChange>
            </a:blip>
            <a:stretch>
              <a:fillRect/>
            </a:stretch>
          </p:blipFill>
          <p:spPr>
            <a:xfrm>
              <a:off x="11056" y="5237"/>
              <a:ext cx="7113" cy="651"/>
            </a:xfrm>
            <a:prstGeom prst="rect">
              <a:avLst/>
            </a:prstGeom>
          </p:spPr>
        </p:pic>
        <p:graphicFrame>
          <p:nvGraphicFramePr>
            <p:cNvPr id="11" name="对象 10">
              <a:hlinkClick r:id="" action="ppaction://ole?verb="/>
            </p:cNvPr>
            <p:cNvGraphicFramePr>
              <a:graphicFrameLocks noChangeAspect="1"/>
            </p:cNvGraphicFramePr>
            <p:nvPr>
              <p:custDataLst>
                <p:tags r:id="rId13"/>
              </p:custDataLst>
            </p:nvPr>
          </p:nvGraphicFramePr>
          <p:xfrm>
            <a:off x="17381" y="6023"/>
            <a:ext cx="487" cy="579"/>
          </p:xfrm>
          <a:graphic>
            <a:graphicData uri="http://schemas.openxmlformats.org/presentationml/2006/ole">
              <mc:AlternateContent xmlns:mc="http://schemas.openxmlformats.org/markup-compatibility/2006">
                <mc:Choice xmlns:v="urn:schemas-microsoft-com:vml" Requires="v">
                  <p:oleObj spid="_x0000_s12" name="" r:id="rId14" imgW="203200" imgH="241300" progId="Equation.KSEE3">
                    <p:embed/>
                  </p:oleObj>
                </mc:Choice>
                <mc:Fallback>
                  <p:oleObj name="" r:id="rId14" imgW="203200" imgH="241300" progId="Equation.KSEE3">
                    <p:embed/>
                    <p:pic>
                      <p:nvPicPr>
                        <p:cNvPr id="0" name="图片 2048"/>
                        <p:cNvPicPr/>
                        <p:nvPr/>
                      </p:nvPicPr>
                      <p:blipFill>
                        <a:blip r:embed="rId15"/>
                        <a:stretch>
                          <a:fillRect/>
                        </a:stretch>
                      </p:blipFill>
                      <p:spPr>
                        <a:xfrm>
                          <a:off x="17381" y="6023"/>
                          <a:ext cx="487" cy="579"/>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custDataLst>
                <p:tags r:id="rId16"/>
              </p:custDataLst>
            </p:nvPr>
          </p:nvGraphicFramePr>
          <p:xfrm>
            <a:off x="15886" y="6682"/>
            <a:ext cx="547" cy="548"/>
          </p:xfrm>
          <a:graphic>
            <a:graphicData uri="http://schemas.openxmlformats.org/presentationml/2006/ole">
              <mc:AlternateContent xmlns:mc="http://schemas.openxmlformats.org/markup-compatibility/2006">
                <mc:Choice xmlns:v="urn:schemas-microsoft-com:vml" Requires="v">
                  <p:oleObj spid="_x0000_s14" name="" r:id="rId17" imgW="228600" imgH="228600" progId="Equation.KSEE3">
                    <p:embed/>
                  </p:oleObj>
                </mc:Choice>
                <mc:Fallback>
                  <p:oleObj name="" r:id="rId17" imgW="228600" imgH="228600" progId="Equation.KSEE3">
                    <p:embed/>
                    <p:pic>
                      <p:nvPicPr>
                        <p:cNvPr id="0" name="图片 2048"/>
                        <p:cNvPicPr/>
                        <p:nvPr/>
                      </p:nvPicPr>
                      <p:blipFill>
                        <a:blip r:embed="rId18"/>
                        <a:stretch>
                          <a:fillRect/>
                        </a:stretch>
                      </p:blipFill>
                      <p:spPr>
                        <a:xfrm>
                          <a:off x="15886" y="6682"/>
                          <a:ext cx="547" cy="548"/>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081405" y="1924050"/>
            <a:ext cx="4516755" cy="4401820"/>
          </a:xfrm>
          <a:prstGeom prst="rect">
            <a:avLst/>
          </a:prstGeom>
        </p:spPr>
      </p:pic>
      <p:sp>
        <p:nvSpPr>
          <p:cNvPr id="4" name="矩形 3"/>
          <p:cNvSpPr/>
          <p:nvPr>
            <p:custDataLst>
              <p:tags r:id="rId3"/>
            </p:custDataLst>
          </p:nvPr>
        </p:nvSpPr>
        <p:spPr>
          <a:xfrm>
            <a:off x="927880" y="389688"/>
            <a:ext cx="5666105" cy="583565"/>
          </a:xfrm>
          <a:prstGeom prst="rect">
            <a:avLst/>
          </a:prstGeom>
        </p:spPr>
        <p:txBody>
          <a:bodyPr wrap="none">
            <a:spAutoFit/>
          </a:bodyPr>
          <a:p>
            <a:pPr algn="l"/>
            <a:r>
              <a:rPr lang="en-US" altLang="zh-CN" sz="3200" b="1" dirty="0"/>
              <a:t>具有约束解码功能的 Seq2Tree</a:t>
            </a:r>
            <a:endParaRPr lang="en-US" altLang="zh-CN" sz="3200" b="1" dirty="0"/>
          </a:p>
        </p:txBody>
      </p:sp>
      <p:grpSp>
        <p:nvGrpSpPr>
          <p:cNvPr id="11" name="组合 10"/>
          <p:cNvGrpSpPr/>
          <p:nvPr/>
        </p:nvGrpSpPr>
        <p:grpSpPr>
          <a:xfrm>
            <a:off x="6095365" y="1616075"/>
            <a:ext cx="5379720" cy="4351020"/>
            <a:chOff x="9599" y="2589"/>
            <a:chExt cx="8472" cy="6852"/>
          </a:xfrm>
        </p:grpSpPr>
        <p:sp>
          <p:nvSpPr>
            <p:cNvPr id="2" name="文本框 1"/>
            <p:cNvSpPr txBox="1"/>
            <p:nvPr/>
          </p:nvSpPr>
          <p:spPr>
            <a:xfrm>
              <a:off x="9599" y="2589"/>
              <a:ext cx="8473" cy="6853"/>
            </a:xfrm>
            <a:prstGeom prst="rect">
              <a:avLst/>
            </a:prstGeom>
            <a:noFill/>
          </p:spPr>
          <p:txBody>
            <a:bodyPr wrap="square" rtlCol="0">
              <a:noAutofit/>
            </a:bodyPr>
            <a:p>
              <a:pPr marL="342900" indent="-342900" fontAlgn="auto">
                <a:lnSpc>
                  <a:spcPct val="150000"/>
                </a:lnSpc>
                <a:buFont typeface="Arial" panose="020B0604020202020204" pitchFamily="34" charset="0"/>
                <a:buChar char="•"/>
              </a:pPr>
              <a:r>
                <a:rPr lang="zh-CN" altLang="en-US" sz="2000"/>
                <a:t>在预测</a:t>
              </a:r>
              <a:r>
                <a:rPr lang="en-US" altLang="zh-CN" sz="2000"/>
                <a:t>    </a:t>
              </a:r>
              <a:r>
                <a:rPr lang="zh-CN" altLang="en-US" sz="2000"/>
                <a:t>时，将执行动态词汇的 CD 策略。在大多数情况下，由于标签的依赖性，候选词块仅限于 T 内</a:t>
              </a:r>
              <a:r>
                <a:rPr lang="en-US" altLang="zh-CN" sz="2000"/>
                <a:t>      </a:t>
              </a:r>
              <a:r>
                <a:rPr lang="zh-CN" altLang="en-US" sz="2000"/>
                <a:t>的子节点。如</a:t>
              </a:r>
              <a:r>
                <a:rPr lang="zh-CN" altLang="en-US" sz="2000"/>
                <a:t>前图所示，模型需要确定在第 4 个解码时间步应该生成哪个标签，由于模型在上一个时间步已经生成了 "Movie"</a:t>
              </a:r>
              <a:r>
                <a:rPr lang="en-US" altLang="zh-CN" sz="2000"/>
                <a:t> </a:t>
              </a:r>
              <a:r>
                <a:rPr lang="zh-CN" altLang="en-US" sz="2000"/>
                <a:t>，因此由于 T 的标签依赖性，候选词汇被限制为</a:t>
              </a:r>
              <a:r>
                <a:rPr lang="en-US" altLang="zh-CN" sz="2000"/>
                <a:t> </a:t>
              </a:r>
              <a:r>
                <a:rPr lang="zh-CN" altLang="en-US" sz="2000"/>
                <a:t>{</a:t>
              </a:r>
              <a:r>
                <a:rPr lang="en-US" altLang="zh-CN" sz="2000"/>
                <a:t> </a:t>
              </a:r>
              <a:r>
                <a:rPr lang="zh-CN" altLang="en-US" sz="2000"/>
                <a:t>POP</a:t>
              </a:r>
              <a:r>
                <a:rPr lang="en-US" altLang="zh-CN" sz="2000"/>
                <a:t> </a:t>
              </a:r>
              <a:r>
                <a:rPr lang="zh-CN" altLang="en-US" sz="2000"/>
                <a:t>, Documentary</a:t>
              </a:r>
              <a:r>
                <a:rPr lang="en-US" altLang="zh-CN" sz="2000"/>
                <a:t> </a:t>
              </a:r>
              <a:r>
                <a:rPr lang="zh-CN" altLang="en-US" sz="2000"/>
                <a:t>, Action</a:t>
              </a:r>
              <a:r>
                <a:rPr lang="en-US" altLang="zh-CN" sz="2000"/>
                <a:t> </a:t>
              </a:r>
              <a:r>
                <a:rPr lang="zh-CN" altLang="en-US" sz="2000"/>
                <a:t>}</a:t>
              </a:r>
              <a:r>
                <a:rPr lang="en-US" altLang="zh-CN" sz="2000"/>
                <a:t> </a:t>
              </a:r>
              <a:r>
                <a:rPr lang="zh-CN" altLang="en-US" sz="2000"/>
                <a:t>，而不是整个词汇。这样，我们就能确保解码过程中标签的一致性。</a:t>
              </a:r>
              <a:endParaRPr lang="zh-CN" altLang="en-US" sz="2000"/>
            </a:p>
          </p:txBody>
        </p:sp>
        <p:graphicFrame>
          <p:nvGraphicFramePr>
            <p:cNvPr id="6" name="对象 5">
              <a:hlinkClick r:id="" action="ppaction://ole?verb="/>
            </p:cNvPr>
            <p:cNvGraphicFramePr>
              <a:graphicFrameLocks noChangeAspect="1"/>
            </p:cNvGraphicFramePr>
            <p:nvPr>
              <p:custDataLst>
                <p:tags r:id="rId4"/>
              </p:custDataLst>
            </p:nvPr>
          </p:nvGraphicFramePr>
          <p:xfrm>
            <a:off x="11532" y="2813"/>
            <a:ext cx="395" cy="548"/>
          </p:xfrm>
          <a:graphic>
            <a:graphicData uri="http://schemas.openxmlformats.org/presentationml/2006/ole">
              <mc:AlternateContent xmlns:mc="http://schemas.openxmlformats.org/markup-compatibility/2006">
                <mc:Choice xmlns:v="urn:schemas-microsoft-com:vml" Requires="v">
                  <p:oleObj spid="_x0000_s2049" name="" r:id="rId5" imgW="165100" imgH="228600" progId="Equation.KSEE3">
                    <p:embed/>
                  </p:oleObj>
                </mc:Choice>
                <mc:Fallback>
                  <p:oleObj name="" r:id="rId5" imgW="165100" imgH="228600" progId="Equation.KSEE3">
                    <p:embed/>
                    <p:pic>
                      <p:nvPicPr>
                        <p:cNvPr id="0" name="图片 2048"/>
                        <p:cNvPicPr/>
                        <p:nvPr/>
                      </p:nvPicPr>
                      <p:blipFill>
                        <a:blip r:embed="rId6"/>
                        <a:stretch>
                          <a:fillRect/>
                        </a:stretch>
                      </p:blipFill>
                      <p:spPr>
                        <a:xfrm>
                          <a:off x="11532" y="2813"/>
                          <a:ext cx="395" cy="548"/>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custDataLst>
                <p:tags r:id="rId7"/>
              </p:custDataLst>
            </p:nvPr>
          </p:nvGraphicFramePr>
          <p:xfrm>
            <a:off x="13161" y="4267"/>
            <a:ext cx="608" cy="548"/>
          </p:xfrm>
          <a:graphic>
            <a:graphicData uri="http://schemas.openxmlformats.org/presentationml/2006/ole">
              <mc:AlternateContent xmlns:mc="http://schemas.openxmlformats.org/markup-compatibility/2006">
                <mc:Choice xmlns:v="urn:schemas-microsoft-com:vml" Requires="v">
                  <p:oleObj spid="_x0000_s7" name="" r:id="rId8" imgW="254000" imgH="228600" progId="Equation.KSEE3">
                    <p:embed/>
                  </p:oleObj>
                </mc:Choice>
                <mc:Fallback>
                  <p:oleObj name="" r:id="rId8" imgW="254000" imgH="228600" progId="Equation.KSEE3">
                    <p:embed/>
                    <p:pic>
                      <p:nvPicPr>
                        <p:cNvPr id="0" name="图片 2048"/>
                        <p:cNvPicPr/>
                        <p:nvPr/>
                      </p:nvPicPr>
                      <p:blipFill>
                        <a:blip r:embed="rId9"/>
                        <a:stretch>
                          <a:fillRect/>
                        </a:stretch>
                      </p:blipFill>
                      <p:spPr>
                        <a:xfrm>
                          <a:off x="13161" y="4267"/>
                          <a:ext cx="608" cy="548"/>
                        </a:xfrm>
                        <a:prstGeom prst="rect">
                          <a:avLst/>
                        </a:prstGeom>
                      </p:spPr>
                    </p:pic>
                  </p:oleObj>
                </mc:Fallback>
              </mc:AlternateContent>
            </a:graphicData>
          </a:graphic>
        </p:graphicFrame>
      </p:grpSp>
      <p:grpSp>
        <p:nvGrpSpPr>
          <p:cNvPr id="9" name="组合 8"/>
          <p:cNvGrpSpPr/>
          <p:nvPr/>
        </p:nvGrpSpPr>
        <p:grpSpPr>
          <a:xfrm>
            <a:off x="840740" y="1005205"/>
            <a:ext cx="4914265" cy="891540"/>
            <a:chOff x="1524" y="1798"/>
            <a:chExt cx="7248" cy="1404"/>
          </a:xfrm>
        </p:grpSpPr>
        <p:sp>
          <p:nvSpPr>
            <p:cNvPr id="8" name="文本框 7"/>
            <p:cNvSpPr txBox="1"/>
            <p:nvPr/>
          </p:nvSpPr>
          <p:spPr>
            <a:xfrm>
              <a:off x="1524" y="1798"/>
              <a:ext cx="7248" cy="1404"/>
            </a:xfrm>
            <a:prstGeom prst="rect">
              <a:avLst/>
            </a:prstGeom>
            <a:noFill/>
          </p:spPr>
          <p:txBody>
            <a:bodyPr wrap="square" rtlCol="0">
              <a:spAutoFit/>
            </a:bodyPr>
            <a:p>
              <a:pPr marL="342900" indent="-342900" fontAlgn="auto">
                <a:lnSpc>
                  <a:spcPct val="130000"/>
                </a:lnSpc>
                <a:buFont typeface="Arial" panose="020B0604020202020204" pitchFamily="34" charset="0"/>
                <a:buChar char="•"/>
              </a:pPr>
              <a:r>
                <a:rPr lang="en-US" altLang="zh-CN" sz="2000">
                  <a:sym typeface="+mn-ea"/>
                </a:rPr>
                <a:t>       </a:t>
              </a:r>
              <a:r>
                <a:rPr lang="zh-CN" altLang="en-US" sz="2000">
                  <a:sym typeface="+mn-ea"/>
                </a:rPr>
                <a:t>表示生成</a:t>
              </a:r>
              <a:r>
                <a:rPr lang="en-US" altLang="zh-CN" sz="2000">
                  <a:sym typeface="+mn-ea"/>
                </a:rPr>
                <a:t>   </a:t>
              </a:r>
              <a:r>
                <a:rPr lang="zh-CN" altLang="en-US" sz="2000">
                  <a:sym typeface="+mn-ea"/>
                </a:rPr>
                <a:t> 的动态词汇，其生成过程如</a:t>
              </a:r>
              <a:r>
                <a:rPr lang="zh-CN" altLang="en-US" sz="2000">
                  <a:sym typeface="+mn-ea"/>
                </a:rPr>
                <a:t>下所示：</a:t>
              </a:r>
              <a:endParaRPr lang="zh-CN" altLang="en-US" sz="2000">
                <a:sym typeface="+mn-ea"/>
              </a:endParaRPr>
            </a:p>
          </p:txBody>
        </p:sp>
        <p:pic>
          <p:nvPicPr>
            <p:cNvPr id="15" name="图片 14"/>
            <p:cNvPicPr>
              <a:picLocks noChangeAspect="1"/>
            </p:cNvPicPr>
            <p:nvPr>
              <p:custDataLst>
                <p:tags r:id="rId10"/>
              </p:custDataLst>
            </p:nvPr>
          </p:nvPicPr>
          <p:blipFill>
            <a:blip r:embed="rId11">
              <a:clrChange>
                <a:clrFrom>
                  <a:srgbClr val="FFFFFF">
                    <a:alpha val="100000"/>
                  </a:srgbClr>
                </a:clrFrom>
                <a:clrTo>
                  <a:srgbClr val="FFFFFF">
                    <a:alpha val="100000"/>
                    <a:alpha val="0"/>
                  </a:srgbClr>
                </a:clrTo>
              </a:clrChange>
            </a:blip>
            <a:stretch>
              <a:fillRect/>
            </a:stretch>
          </p:blipFill>
          <p:spPr>
            <a:xfrm>
              <a:off x="2162" y="1990"/>
              <a:ext cx="702" cy="495"/>
            </a:xfrm>
            <a:prstGeom prst="rect">
              <a:avLst/>
            </a:prstGeom>
          </p:spPr>
        </p:pic>
        <p:graphicFrame>
          <p:nvGraphicFramePr>
            <p:cNvPr id="16" name="对象 15">
              <a:hlinkClick r:id="" action="ppaction://ole?verb="/>
            </p:cNvPr>
            <p:cNvGraphicFramePr>
              <a:graphicFrameLocks noChangeAspect="1"/>
            </p:cNvGraphicFramePr>
            <p:nvPr>
              <p:custDataLst>
                <p:tags r:id="rId12"/>
              </p:custDataLst>
            </p:nvPr>
          </p:nvGraphicFramePr>
          <p:xfrm>
            <a:off x="4390" y="1926"/>
            <a:ext cx="424" cy="589"/>
          </p:xfrm>
          <a:graphic>
            <a:graphicData uri="http://schemas.openxmlformats.org/presentationml/2006/ole">
              <mc:AlternateContent xmlns:mc="http://schemas.openxmlformats.org/markup-compatibility/2006">
                <mc:Choice xmlns:v="urn:schemas-microsoft-com:vml" Requires="v">
                  <p:oleObj spid="_x0000_s18" name="" r:id="rId13" imgW="165100" imgH="228600" progId="Equation.KSEE3">
                    <p:embed/>
                  </p:oleObj>
                </mc:Choice>
                <mc:Fallback>
                  <p:oleObj name="" r:id="rId13" imgW="165100" imgH="228600" progId="Equation.KSEE3">
                    <p:embed/>
                    <p:pic>
                      <p:nvPicPr>
                        <p:cNvPr id="0" name="图片 2048"/>
                        <p:cNvPicPr/>
                        <p:nvPr/>
                      </p:nvPicPr>
                      <p:blipFill>
                        <a:blip r:embed="rId6"/>
                        <a:stretch>
                          <a:fillRect/>
                        </a:stretch>
                      </p:blipFill>
                      <p:spPr>
                        <a:xfrm>
                          <a:off x="4390" y="1926"/>
                          <a:ext cx="424" cy="589"/>
                        </a:xfrm>
                        <a:prstGeom prst="rect">
                          <a:avLst/>
                        </a:prstGeom>
                      </p:spPr>
                    </p:pic>
                  </p:oleObj>
                </mc:Fallback>
              </mc:AlternateContent>
            </a:graphicData>
          </a:graphic>
        </p:graphicFrame>
      </p:grpSp>
      <p:pic>
        <p:nvPicPr>
          <p:cNvPr id="10" name="图片 9"/>
          <p:cNvPicPr>
            <a:picLocks noChangeAspect="1"/>
          </p:cNvPicPr>
          <p:nvPr>
            <p:custDataLst>
              <p:tags r:id="rId14"/>
            </p:custDataLst>
          </p:nvPr>
        </p:nvPicPr>
        <p:blipFill>
          <a:blip r:embed="rId15">
            <a:clrChange>
              <a:clrFrom>
                <a:srgbClr val="FFFFFF">
                  <a:alpha val="100000"/>
                </a:srgbClr>
              </a:clrFrom>
              <a:clrTo>
                <a:srgbClr val="FFFFFF">
                  <a:alpha val="100000"/>
                  <a:alpha val="0"/>
                </a:srgbClr>
              </a:clrTo>
            </a:clrChange>
          </a:blip>
          <a:stretch>
            <a:fillRect/>
          </a:stretch>
        </p:blipFill>
        <p:spPr>
          <a:xfrm>
            <a:off x="6501765" y="1097280"/>
            <a:ext cx="4516755" cy="413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3765" y="1274445"/>
            <a:ext cx="10189210" cy="4622165"/>
          </a:xfrm>
          <a:prstGeom prst="rect">
            <a:avLst/>
          </a:prstGeom>
          <a:noFill/>
        </p:spPr>
        <p:txBody>
          <a:bodyPr wrap="square" rtlCol="0">
            <a:noAutofit/>
          </a:bodyPr>
          <a:p>
            <a:pPr marL="342900" indent="-342900" fontAlgn="auto">
              <a:lnSpc>
                <a:spcPct val="150000"/>
              </a:lnSpc>
              <a:buFont typeface="Arial" panose="020B0604020202020204" pitchFamily="34" charset="0"/>
              <a:buChar char="•"/>
            </a:pPr>
            <a:r>
              <a:rPr sz="2000"/>
              <a:t>在训练阶段，每个实例都是一对（文本序列、线性化标签序列），我们将训练对象定义为负对数似然损失：</a:t>
            </a:r>
            <a:endParaRPr sz="2000"/>
          </a:p>
          <a:p>
            <a:pPr marL="342900" indent="-342900" fontAlgn="auto">
              <a:lnSpc>
                <a:spcPct val="150000"/>
              </a:lnSpc>
              <a:buFont typeface="Arial" panose="020B0604020202020204" pitchFamily="34" charset="0"/>
              <a:buChar char="•"/>
            </a:pPr>
            <a:endParaRPr sz="2000"/>
          </a:p>
          <a:p>
            <a:pPr marL="342900" indent="-342900" fontAlgn="auto">
              <a:lnSpc>
                <a:spcPct val="150000"/>
              </a:lnSpc>
              <a:buFont typeface="Arial" panose="020B0604020202020204" pitchFamily="34" charset="0"/>
              <a:buChar char="•"/>
            </a:pPr>
            <a:r>
              <a:rPr sz="2000"/>
              <a:t>其中，θ 为模型参数，</a:t>
            </a:r>
            <a:r>
              <a:rPr lang="en-US" sz="2000"/>
              <a:t>    </a:t>
            </a:r>
            <a:r>
              <a:rPr sz="2000"/>
              <a:t>表示之前生成的标签。</a:t>
            </a:r>
            <a:r>
              <a:rPr lang="en-US" sz="2000"/>
              <a:t>                     </a:t>
            </a:r>
            <a:r>
              <a:rPr sz="2000"/>
              <a:t>是动态候选词汇</a:t>
            </a:r>
            <a:r>
              <a:rPr lang="en-US" sz="2000"/>
              <a:t>       </a:t>
            </a:r>
            <a:r>
              <a:rPr sz="2000"/>
              <a:t>的概率分布，其归一化值为 softmax (</a:t>
            </a:r>
            <a:r>
              <a:rPr sz="2000">
                <a:latin typeface="微软雅黑" panose="020B0503020204020204" charset="-122"/>
                <a:ea typeface="微软雅黑" panose="020B0503020204020204" charset="-122"/>
              </a:rPr>
              <a:t>·</a:t>
            </a:r>
            <a:r>
              <a:rPr sz="2000"/>
              <a:t>)。</a:t>
            </a:r>
            <a:endParaRPr sz="2000"/>
          </a:p>
          <a:p>
            <a:pPr marL="342900" indent="-342900" fontAlgn="auto">
              <a:lnSpc>
                <a:spcPct val="150000"/>
              </a:lnSpc>
              <a:spcBef>
                <a:spcPts val="600"/>
              </a:spcBef>
              <a:buFont typeface="Arial" panose="020B0604020202020204" pitchFamily="34" charset="0"/>
              <a:buChar char="•"/>
            </a:pPr>
            <a:r>
              <a:rPr sz="2000"/>
              <a:t>在推理阶段，我们采用束搜索策略来生成输出标签序列</a:t>
            </a:r>
            <a:r>
              <a:rPr lang="en-US" sz="2000"/>
              <a:t>                           </a:t>
            </a:r>
            <a:r>
              <a:rPr sz="2000"/>
              <a:t>：</a:t>
            </a:r>
            <a:endParaRPr sz="2000"/>
          </a:p>
          <a:p>
            <a:pPr marL="342900" indent="-342900" fontAlgn="auto">
              <a:lnSpc>
                <a:spcPct val="150000"/>
              </a:lnSpc>
              <a:spcBef>
                <a:spcPts val="600"/>
              </a:spcBef>
              <a:buFont typeface="Arial" panose="020B0604020202020204" pitchFamily="34" charset="0"/>
              <a:buChar char="•"/>
            </a:pPr>
            <a:endParaRPr sz="2000"/>
          </a:p>
          <a:p>
            <a:pPr marL="342900" indent="-342900" fontAlgn="auto">
              <a:lnSpc>
                <a:spcPct val="150000"/>
              </a:lnSpc>
              <a:spcBef>
                <a:spcPts val="600"/>
              </a:spcBef>
              <a:buFont typeface="Arial" panose="020B0604020202020204" pitchFamily="34" charset="0"/>
              <a:buChar char="•"/>
            </a:pPr>
            <a:endParaRPr sz="1400"/>
          </a:p>
          <a:p>
            <a:pPr marL="342900" indent="-342900" fontAlgn="auto">
              <a:lnSpc>
                <a:spcPct val="150000"/>
              </a:lnSpc>
              <a:spcBef>
                <a:spcPts val="600"/>
              </a:spcBef>
              <a:buFont typeface="Arial" panose="020B0604020202020204" pitchFamily="34" charset="0"/>
              <a:buChar char="•"/>
            </a:pPr>
            <a:r>
              <a:rPr sz="2000"/>
              <a:t>我们采用 T5-Base 作为实现 Seq2Tree 的骨干。</a:t>
            </a:r>
            <a:endParaRPr sz="2000"/>
          </a:p>
        </p:txBody>
      </p:sp>
      <p:sp>
        <p:nvSpPr>
          <p:cNvPr id="4" name="矩形 3"/>
          <p:cNvSpPr/>
          <p:nvPr>
            <p:custDataLst>
              <p:tags r:id="rId1"/>
            </p:custDataLst>
          </p:nvPr>
        </p:nvSpPr>
        <p:spPr>
          <a:xfrm>
            <a:off x="927880" y="445568"/>
            <a:ext cx="5666105" cy="583565"/>
          </a:xfrm>
          <a:prstGeom prst="rect">
            <a:avLst/>
          </a:prstGeom>
        </p:spPr>
        <p:txBody>
          <a:bodyPr wrap="none">
            <a:spAutoFit/>
          </a:bodyPr>
          <a:p>
            <a:pPr algn="l"/>
            <a:r>
              <a:rPr lang="en-US" altLang="zh-CN" sz="3200" b="1" dirty="0"/>
              <a:t>具有约束解码功能的 Seq2Tree</a:t>
            </a:r>
            <a:endParaRPr lang="en-US" altLang="zh-CN" sz="3200" b="1" dirty="0"/>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rcRect b="54525"/>
          <a:stretch>
            <a:fillRect/>
          </a:stretch>
        </p:blipFill>
        <p:spPr>
          <a:xfrm>
            <a:off x="3608070" y="1899285"/>
            <a:ext cx="3030220" cy="756920"/>
          </a:xfrm>
          <a:prstGeom prst="rect">
            <a:avLst/>
          </a:prstGeom>
        </p:spPr>
      </p:pic>
      <p:graphicFrame>
        <p:nvGraphicFramePr>
          <p:cNvPr id="12" name="对象 11">
            <a:hlinkClick r:id="" action="ppaction://ole?verb="/>
          </p:cNvPr>
          <p:cNvGraphicFramePr>
            <a:graphicFrameLocks noChangeAspect="1"/>
          </p:cNvGraphicFramePr>
          <p:nvPr>
            <p:custDataLst>
              <p:tags r:id="rId4"/>
            </p:custDataLst>
          </p:nvPr>
        </p:nvGraphicFramePr>
        <p:xfrm>
          <a:off x="3794125" y="2797810"/>
          <a:ext cx="328295" cy="347980"/>
        </p:xfrm>
        <a:graphic>
          <a:graphicData uri="http://schemas.openxmlformats.org/presentationml/2006/ole">
            <mc:AlternateContent xmlns:mc="http://schemas.openxmlformats.org/markup-compatibility/2006">
              <mc:Choice xmlns:v="urn:schemas-microsoft-com:vml" Requires="v">
                <p:oleObj spid="_x0000_s13" name="" r:id="rId5" imgW="215900" imgH="228600" progId="Equation.KSEE3">
                  <p:embed/>
                </p:oleObj>
              </mc:Choice>
              <mc:Fallback>
                <p:oleObj name="" r:id="rId5" imgW="215900" imgH="228600" progId="Equation.KSEE3">
                  <p:embed/>
                  <p:pic>
                    <p:nvPicPr>
                      <p:cNvPr id="0" name="图片 2048"/>
                      <p:cNvPicPr/>
                      <p:nvPr/>
                    </p:nvPicPr>
                    <p:blipFill>
                      <a:blip r:embed="rId6"/>
                      <a:stretch>
                        <a:fillRect/>
                      </a:stretch>
                    </p:blipFill>
                    <p:spPr>
                      <a:xfrm>
                        <a:off x="3794125" y="2797810"/>
                        <a:ext cx="328295" cy="347980"/>
                      </a:xfrm>
                      <a:prstGeom prst="rect">
                        <a:avLst/>
                      </a:prstGeom>
                    </p:spPr>
                  </p:pic>
                </p:oleObj>
              </mc:Fallback>
            </mc:AlternateContent>
          </a:graphicData>
        </a:graphic>
      </p:graphicFrame>
      <p:pic>
        <p:nvPicPr>
          <p:cNvPr id="5" name="图片 4"/>
          <p:cNvPicPr>
            <a:picLocks noChangeAspect="1"/>
          </p:cNvPicPr>
          <p:nvPr>
            <p:custDataLst>
              <p:tags r:id="rId7"/>
            </p:custDataLst>
          </p:nvPr>
        </p:nvPicPr>
        <p:blipFill>
          <a:blip r:embed="rId8">
            <a:clrChange>
              <a:clrFrom>
                <a:srgbClr val="FFFFFF">
                  <a:alpha val="100000"/>
                </a:srgbClr>
              </a:clrFrom>
              <a:clrTo>
                <a:srgbClr val="FFFFFF">
                  <a:alpha val="100000"/>
                  <a:alpha val="0"/>
                </a:srgbClr>
              </a:clrTo>
            </a:clrChange>
          </a:blip>
          <a:stretch>
            <a:fillRect/>
          </a:stretch>
        </p:blipFill>
        <p:spPr>
          <a:xfrm>
            <a:off x="6649720" y="2826385"/>
            <a:ext cx="1462405" cy="307340"/>
          </a:xfrm>
          <a:prstGeom prst="rect">
            <a:avLst/>
          </a:prstGeom>
        </p:spPr>
      </p:pic>
      <p:pic>
        <p:nvPicPr>
          <p:cNvPr id="14" name="图片 13"/>
          <p:cNvPicPr>
            <a:picLocks noChangeAspect="1"/>
          </p:cNvPicPr>
          <p:nvPr>
            <p:custDataLst>
              <p:tags r:id="rId9"/>
            </p:custDataLst>
          </p:nvPr>
        </p:nvPicPr>
        <p:blipFill>
          <a:blip r:embed="rId10">
            <a:clrChange>
              <a:clrFrom>
                <a:srgbClr val="FFFFFF">
                  <a:alpha val="100000"/>
                </a:srgbClr>
              </a:clrFrom>
              <a:clrTo>
                <a:srgbClr val="FFFFFF">
                  <a:alpha val="100000"/>
                  <a:alpha val="0"/>
                </a:srgbClr>
              </a:clrTo>
            </a:clrChange>
          </a:blip>
          <a:stretch>
            <a:fillRect/>
          </a:stretch>
        </p:blipFill>
        <p:spPr>
          <a:xfrm>
            <a:off x="9962515" y="2822575"/>
            <a:ext cx="443230" cy="312420"/>
          </a:xfrm>
          <a:prstGeom prst="rect">
            <a:avLst/>
          </a:prstGeom>
        </p:spPr>
      </p:pic>
      <p:pic>
        <p:nvPicPr>
          <p:cNvPr id="7" name="图片 6"/>
          <p:cNvPicPr>
            <a:picLocks noChangeAspect="1"/>
          </p:cNvPicPr>
          <p:nvPr>
            <p:custDataLst>
              <p:tags r:id="rId11"/>
            </p:custDataLst>
          </p:nvPr>
        </p:nvPicPr>
        <p:blipFill>
          <a:blip r:embed="rId3">
            <a:clrChange>
              <a:clrFrom>
                <a:srgbClr val="FFFFFF">
                  <a:alpha val="100000"/>
                </a:srgbClr>
              </a:clrFrom>
              <a:clrTo>
                <a:srgbClr val="FFFFFF">
                  <a:alpha val="100000"/>
                  <a:alpha val="0"/>
                </a:srgbClr>
              </a:clrTo>
            </a:clrChange>
          </a:blip>
          <a:srcRect t="54570"/>
          <a:stretch>
            <a:fillRect/>
          </a:stretch>
        </p:blipFill>
        <p:spPr>
          <a:xfrm>
            <a:off x="6807200" y="1771015"/>
            <a:ext cx="3474720" cy="867410"/>
          </a:xfrm>
          <a:prstGeom prst="rect">
            <a:avLst/>
          </a:prstGeom>
        </p:spPr>
      </p:pic>
      <p:pic>
        <p:nvPicPr>
          <p:cNvPr id="8" name="图片 7"/>
          <p:cNvPicPr>
            <a:picLocks noChangeAspect="1"/>
          </p:cNvPicPr>
          <p:nvPr>
            <p:custDataLst>
              <p:tags r:id="rId12"/>
            </p:custDataLst>
          </p:nvPr>
        </p:nvPicPr>
        <p:blipFill>
          <a:blip r:embed="rId13">
            <a:clrChange>
              <a:clrFrom>
                <a:srgbClr val="FFFFFF">
                  <a:alpha val="100000"/>
                </a:srgbClr>
              </a:clrFrom>
              <a:clrTo>
                <a:srgbClr val="FFFFFF">
                  <a:alpha val="100000"/>
                  <a:alpha val="0"/>
                </a:srgbClr>
              </a:clrTo>
            </a:clrChange>
          </a:blip>
          <a:stretch>
            <a:fillRect/>
          </a:stretch>
        </p:blipFill>
        <p:spPr>
          <a:xfrm>
            <a:off x="7524115" y="3782695"/>
            <a:ext cx="1750060" cy="328295"/>
          </a:xfrm>
          <a:prstGeom prst="rect">
            <a:avLst/>
          </a:prstGeom>
        </p:spPr>
      </p:pic>
      <p:grpSp>
        <p:nvGrpSpPr>
          <p:cNvPr id="10" name="组合 9"/>
          <p:cNvGrpSpPr/>
          <p:nvPr/>
        </p:nvGrpSpPr>
        <p:grpSpPr>
          <a:xfrm>
            <a:off x="2194560" y="4242435"/>
            <a:ext cx="6136005" cy="793750"/>
            <a:chOff x="3344" y="6318"/>
            <a:chExt cx="9663" cy="1250"/>
          </a:xfrm>
        </p:grpSpPr>
        <p:pic>
          <p:nvPicPr>
            <p:cNvPr id="6" name="图片 5"/>
            <p:cNvPicPr>
              <a:picLocks noChangeAspect="1"/>
            </p:cNvPicPr>
            <p:nvPr>
              <p:custDataLst>
                <p:tags r:id="rId14"/>
              </p:custDataLst>
            </p:nvPr>
          </p:nvPicPr>
          <p:blipFill>
            <a:blip r:embed="rId15">
              <a:clrChange>
                <a:clrFrom>
                  <a:srgbClr val="FFFFFF">
                    <a:alpha val="100000"/>
                  </a:srgbClr>
                </a:clrFrom>
                <a:clrTo>
                  <a:srgbClr val="FFFFFF">
                    <a:alpha val="100000"/>
                    <a:alpha val="0"/>
                  </a:srgbClr>
                </a:clrTo>
              </a:clrChange>
            </a:blip>
            <a:srcRect l="8787" t="44326"/>
            <a:stretch>
              <a:fillRect/>
            </a:stretch>
          </p:blipFill>
          <p:spPr>
            <a:xfrm>
              <a:off x="7827" y="6318"/>
              <a:ext cx="5180" cy="1251"/>
            </a:xfrm>
            <a:prstGeom prst="rect">
              <a:avLst/>
            </a:prstGeom>
          </p:spPr>
        </p:pic>
        <p:pic>
          <p:nvPicPr>
            <p:cNvPr id="9" name="图片 8"/>
            <p:cNvPicPr>
              <a:picLocks noChangeAspect="1"/>
            </p:cNvPicPr>
            <p:nvPr>
              <p:custDataLst>
                <p:tags r:id="rId16"/>
              </p:custDataLst>
            </p:nvPr>
          </p:nvPicPr>
          <p:blipFill>
            <a:blip r:embed="rId15">
              <a:clrChange>
                <a:clrFrom>
                  <a:srgbClr val="FFFFFF">
                    <a:alpha val="100000"/>
                  </a:srgbClr>
                </a:clrFrom>
                <a:clrTo>
                  <a:srgbClr val="FFFFFF">
                    <a:alpha val="100000"/>
                    <a:alpha val="0"/>
                  </a:srgbClr>
                </a:clrTo>
              </a:clrChange>
            </a:blip>
            <a:srcRect r="22946" b="57899"/>
            <a:stretch>
              <a:fillRect/>
            </a:stretch>
          </p:blipFill>
          <p:spPr>
            <a:xfrm>
              <a:off x="3344" y="6567"/>
              <a:ext cx="4483" cy="96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09"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6084639" y="2211267"/>
            <a:ext cx="3522115" cy="186118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3</a:t>
            </a:r>
            <a:endParaRPr lang="en-US" altLang="zh-CN" sz="11500" spc="100" dirty="0">
              <a:latin typeface="明兰" panose="02010600030101010101" pitchFamily="2" charset="-122"/>
              <a:ea typeface="明兰" panose="02010600030101010101" pitchFamily="2" charset="-122"/>
            </a:endParaRPr>
          </a:p>
        </p:txBody>
      </p:sp>
      <p:sp>
        <p:nvSpPr>
          <p:cNvPr id="80" name="文本框 79"/>
          <p:cNvSpPr txBox="1"/>
          <p:nvPr/>
        </p:nvSpPr>
        <p:spPr>
          <a:xfrm>
            <a:off x="6377940" y="4002405"/>
            <a:ext cx="1290320" cy="706755"/>
          </a:xfrm>
          <a:prstGeom prst="rect">
            <a:avLst/>
          </a:prstGeom>
          <a:noFill/>
        </p:spPr>
        <p:txBody>
          <a:bodyPr wrap="square" rtlCol="0">
            <a:spAutoFit/>
          </a:bodyPr>
          <a:lstStyle/>
          <a:p>
            <a:r>
              <a:rPr lang="zh-CN" altLang="en-US" sz="4000" spc="100" dirty="0">
                <a:latin typeface="明兰" panose="02010600030101010101" pitchFamily="2" charset="-122"/>
                <a:ea typeface="明兰" panose="02010600030101010101" pitchFamily="2" charset="-122"/>
              </a:rPr>
              <a:t>实验</a:t>
            </a:r>
            <a:endParaRPr lang="zh-CN" altLang="en-US" sz="4000" spc="100" dirty="0">
              <a:latin typeface="明兰" panose="02010600030101010101" pitchFamily="2" charset="-122"/>
              <a:ea typeface="明兰" panose="02010600030101010101" pitchFamily="2" charset="-122"/>
            </a:endParaRPr>
          </a:p>
        </p:txBody>
      </p:sp>
      <p:sp>
        <p:nvSpPr>
          <p:cNvPr id="81" name="文本框 80"/>
          <p:cNvSpPr txBox="1"/>
          <p:nvPr/>
        </p:nvSpPr>
        <p:spPr>
          <a:xfrm>
            <a:off x="7648575" y="4203700"/>
            <a:ext cx="1653540" cy="337185"/>
          </a:xfrm>
          <a:prstGeom prst="rect">
            <a:avLst/>
          </a:prstGeom>
          <a:noFill/>
        </p:spPr>
        <p:txBody>
          <a:bodyPr wrap="square" rtlCol="0">
            <a:spAutoFit/>
          </a:bodyPr>
          <a:lstStyle/>
          <a:p>
            <a:r>
              <a:rPr lang="en-US" altLang="zh-CN" sz="1600" spc="300" dirty="0">
                <a:latin typeface="微软雅黑 Light" panose="020B0502040204020203" pitchFamily="34" charset="-122"/>
                <a:ea typeface="微软雅黑 Light" panose="020B0502040204020203" pitchFamily="34" charset="-122"/>
              </a:rPr>
              <a:t>Experiment</a:t>
            </a:r>
            <a:endParaRPr lang="en-US" altLang="zh-CN" sz="1600" spc="3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79" grpId="0"/>
      <p:bldP spid="80" grpId="0"/>
      <p:bldP spid="8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62805" y="431598"/>
            <a:ext cx="1758315" cy="583565"/>
          </a:xfrm>
          <a:prstGeom prst="rect">
            <a:avLst/>
          </a:prstGeom>
        </p:spPr>
        <p:txBody>
          <a:bodyPr wrap="none">
            <a:spAutoFit/>
          </a:bodyPr>
          <a:lstStyle/>
          <a:p>
            <a:pPr algn="l"/>
            <a:r>
              <a:rPr lang="en-US" altLang="zh-CN" sz="3200" b="1" dirty="0"/>
              <a:t>Datasets</a:t>
            </a:r>
            <a:endParaRPr lang="en-US" altLang="zh-CN" sz="3200" b="1" dirty="0"/>
          </a:p>
        </p:txBody>
      </p:sp>
      <p:sp>
        <p:nvSpPr>
          <p:cNvPr id="2" name="文本框 1"/>
          <p:cNvSpPr txBox="1"/>
          <p:nvPr/>
        </p:nvSpPr>
        <p:spPr>
          <a:xfrm>
            <a:off x="1019175" y="1246505"/>
            <a:ext cx="10017760" cy="424624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sz="2000"/>
              <a:t>我们在三个广泛使用的 HTC 数据集上评估了我们的方法，包括 RCV1-V21、WOS2 和 BGC3。这些数据集的类别都是树状层次结构。值得注意的是，WOS 是单路径 HTC，而 RCV1-V2 和 BGC 都是多路径 HTC。数据集的详细统计数据</a:t>
            </a:r>
            <a:r>
              <a:rPr lang="zh-CN" sz="2000"/>
              <a:t>见下表。</a:t>
            </a:r>
            <a:endParaRPr lang="zh-CN" sz="2000"/>
          </a:p>
          <a:p>
            <a:pPr marL="342900" indent="-342900" fontAlgn="auto">
              <a:lnSpc>
                <a:spcPct val="150000"/>
              </a:lnSpc>
              <a:buFont typeface="Arial" panose="020B0604020202020204" pitchFamily="34" charset="0"/>
              <a:buChar char="•"/>
            </a:pPr>
            <a:endParaRPr lang="zh-CN" sz="2000"/>
          </a:p>
          <a:p>
            <a:pPr marL="342900" indent="-342900" fontAlgn="auto">
              <a:lnSpc>
                <a:spcPct val="150000"/>
              </a:lnSpc>
              <a:buFont typeface="Arial" panose="020B0604020202020204" pitchFamily="34" charset="0"/>
              <a:buChar char="•"/>
            </a:pPr>
            <a:endParaRPr lang="zh-CN" sz="2000"/>
          </a:p>
          <a:p>
            <a:pPr marL="342900" indent="-342900" fontAlgn="auto">
              <a:lnSpc>
                <a:spcPct val="150000"/>
              </a:lnSpc>
              <a:buFont typeface="Arial" panose="020B0604020202020204" pitchFamily="34" charset="0"/>
              <a:buChar char="•"/>
            </a:pPr>
            <a:endParaRPr lang="zh-CN" sz="2000"/>
          </a:p>
          <a:p>
            <a:pPr marL="342900" indent="-342900" fontAlgn="auto">
              <a:lnSpc>
                <a:spcPct val="150000"/>
              </a:lnSpc>
              <a:buFont typeface="Arial" panose="020B0604020202020204" pitchFamily="34" charset="0"/>
              <a:buChar char="•"/>
            </a:pPr>
            <a:endParaRPr lang="zh-CN" sz="2000"/>
          </a:p>
          <a:p>
            <a:pPr marL="342900" indent="-342900" fontAlgn="auto">
              <a:lnSpc>
                <a:spcPct val="150000"/>
              </a:lnSpc>
              <a:buFont typeface="Arial" panose="020B0604020202020204" pitchFamily="34" charset="0"/>
              <a:buChar char="•"/>
            </a:pPr>
            <a:r>
              <a:rPr lang="zh-CN" sz="2000"/>
              <a:t>表中，|V| 是标签总数，</a:t>
            </a:r>
            <a:r>
              <a:rPr lang="en-US" altLang="zh-CN" sz="2000"/>
              <a:t>Depth </a:t>
            </a:r>
            <a:r>
              <a:rPr lang="zh-CN" sz="2000"/>
              <a:t>是标签层次结构的最大级别，Avg(|V|) 是每个样本中标签的平均数量。</a:t>
            </a:r>
            <a:endParaRPr lang="zh-CN" sz="200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3265170" y="2834640"/>
            <a:ext cx="5927090" cy="152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97730" y="459538"/>
            <a:ext cx="1696720" cy="583565"/>
          </a:xfrm>
          <a:prstGeom prst="rect">
            <a:avLst/>
          </a:prstGeom>
        </p:spPr>
        <p:txBody>
          <a:bodyPr wrap="none">
            <a:spAutoFit/>
          </a:bodyPr>
          <a:lstStyle/>
          <a:p>
            <a:r>
              <a:rPr lang="en-US" altLang="zh-CN" sz="3200" b="1" dirty="0"/>
              <a:t>Baseline</a:t>
            </a:r>
            <a:endParaRPr lang="en-US" altLang="zh-CN" sz="3200" b="1" dirty="0"/>
          </a:p>
        </p:txBody>
      </p:sp>
      <p:sp>
        <p:nvSpPr>
          <p:cNvPr id="2" name="文本框 1"/>
          <p:cNvSpPr txBox="1"/>
          <p:nvPr/>
        </p:nvSpPr>
        <p:spPr>
          <a:xfrm>
            <a:off x="854075" y="1265555"/>
            <a:ext cx="9824720" cy="378460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sz="2000"/>
              <a:t>将我们的方法与以下 HTC 模型进行比较：</a:t>
            </a:r>
            <a:r>
              <a:rPr sz="2000">
                <a:solidFill>
                  <a:srgbClr val="7030A0"/>
                </a:solidFill>
              </a:rPr>
              <a:t>SGM、HMC-capsule、HiLAP-RL、HiAGM、HTCInfoMax、HiMatch 和 HiMatch-BERT</a:t>
            </a:r>
            <a:r>
              <a:rPr sz="2000"/>
              <a:t>。由于 SGM 也是 HTC 的生成方法，为了进行公平比较，我们实现了 SGM 的变体（</a:t>
            </a:r>
            <a:r>
              <a:rPr sz="2000">
                <a:solidFill>
                  <a:srgbClr val="7030A0"/>
                </a:solidFill>
              </a:rPr>
              <a:t>SGM-T5</a:t>
            </a:r>
            <a:r>
              <a:rPr sz="2000"/>
              <a:t>），用 T5 取代了其基于 LSTM 的编码器-解码器骨干。在这些基线中，HiMatch-BERT 是最先进的模型。此外，HiLAP-RL</a:t>
            </a:r>
            <a:r>
              <a:rPr lang="en-US" sz="2000"/>
              <a:t> </a:t>
            </a:r>
            <a:r>
              <a:rPr sz="2000"/>
              <a:t>是唯一尝试解决 "标签不一致"</a:t>
            </a:r>
            <a:r>
              <a:rPr lang="en-US" sz="2000"/>
              <a:t> </a:t>
            </a:r>
            <a:r>
              <a:rPr sz="2000"/>
              <a:t>问题的方法，它利用深度强化学习来解决这一问题，作者还提到 "标签不一致"</a:t>
            </a:r>
            <a:r>
              <a:rPr lang="en-US" sz="2000"/>
              <a:t> </a:t>
            </a:r>
            <a:r>
              <a:rPr sz="2000"/>
              <a:t>问题可以通过后处理操作来解决，即简单地将孤立节点的祖先分配给相应孤立节点的预测结果。因此，我们也在 HiMatch-BERT 上实现了这种后处理</a:t>
            </a:r>
            <a:r>
              <a:rPr lang="zh-CN" sz="2000"/>
              <a:t>（</a:t>
            </a:r>
            <a:r>
              <a:rPr sz="2000">
                <a:solidFill>
                  <a:srgbClr val="7030A0"/>
                </a:solidFill>
                <a:sym typeface="+mn-ea"/>
              </a:rPr>
              <a:t>HiMatch-BERT</a:t>
            </a:r>
            <a:r>
              <a:rPr lang="en-US" sz="2000">
                <a:solidFill>
                  <a:srgbClr val="7030A0"/>
                </a:solidFill>
                <a:sym typeface="+mn-ea"/>
              </a:rPr>
              <a:t> + pp</a:t>
            </a:r>
            <a:r>
              <a:rPr lang="zh-CN" sz="2000"/>
              <a:t>）</a:t>
            </a:r>
            <a:r>
              <a:rPr sz="2000"/>
              <a:t>，以验证其有效性。</a:t>
            </a:r>
            <a:endParaRPr sz="20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004715" y="466523"/>
            <a:ext cx="1808480" cy="583565"/>
          </a:xfrm>
          <a:prstGeom prst="rect">
            <a:avLst/>
          </a:prstGeom>
        </p:spPr>
        <p:txBody>
          <a:bodyPr wrap="none">
            <a:spAutoFit/>
          </a:bodyPr>
          <a:lstStyle/>
          <a:p>
            <a:pPr algn="l"/>
            <a:r>
              <a:rPr lang="zh-CN" altLang="en-US" sz="3200" b="1" dirty="0"/>
              <a:t>评估指标</a:t>
            </a:r>
            <a:endParaRPr lang="zh-CN" altLang="en-US" sz="3200" b="1" dirty="0"/>
          </a:p>
        </p:txBody>
      </p:sp>
      <p:sp>
        <p:nvSpPr>
          <p:cNvPr id="2" name="文本框 1"/>
          <p:cNvSpPr txBox="1"/>
          <p:nvPr/>
        </p:nvSpPr>
        <p:spPr>
          <a:xfrm>
            <a:off x="895350" y="1137285"/>
            <a:ext cx="9660890" cy="286131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sz="2000"/>
              <a:t>Micro-F1 和 Macro-F1 是现有 HTC 研究中广泛采用的评估指标，除此之外，我们还提出了两个新指标：</a:t>
            </a:r>
            <a:r>
              <a:rPr sz="2000">
                <a:solidFill>
                  <a:srgbClr val="0070C0"/>
                </a:solidFill>
              </a:rPr>
              <a:t>路径约束 MicroF1（C-MicroF1）和路径约束 MacroF1（C-MacroF1）</a:t>
            </a:r>
            <a:r>
              <a:rPr sz="2000"/>
              <a:t>。</a:t>
            </a:r>
            <a:r>
              <a:rPr sz="2000">
                <a:solidFill>
                  <a:schemeClr val="tx1"/>
                </a:solidFill>
              </a:rPr>
              <a:t>这些路径约束变体与传统指标的区别在于，</a:t>
            </a:r>
            <a:r>
              <a:rPr sz="2000">
                <a:solidFill>
                  <a:srgbClr val="0070C0"/>
                </a:solidFill>
              </a:rPr>
              <a:t>只有当一个节点的所有祖先节点都被预测为 "真"</a:t>
            </a:r>
            <a:r>
              <a:rPr lang="en-US" sz="2000">
                <a:solidFill>
                  <a:srgbClr val="0070C0"/>
                </a:solidFill>
              </a:rPr>
              <a:t> </a:t>
            </a:r>
            <a:r>
              <a:rPr sz="2000">
                <a:solidFill>
                  <a:srgbClr val="0070C0"/>
                </a:solidFill>
              </a:rPr>
              <a:t>时，该节点的预测结果才会被视为 "真"。</a:t>
            </a:r>
            <a:r>
              <a:rPr sz="2000"/>
              <a:t>以</a:t>
            </a:r>
            <a:r>
              <a:rPr lang="zh-CN" sz="2000"/>
              <a:t>下图</a:t>
            </a:r>
            <a:r>
              <a:rPr lang="en-US" altLang="zh-CN" sz="2000"/>
              <a:t> </a:t>
            </a:r>
            <a:r>
              <a:rPr lang="en-US" sz="2000"/>
              <a:t>(b) </a:t>
            </a:r>
            <a:r>
              <a:rPr sz="2000"/>
              <a:t>为例，虽然模型对 Documentary 和 Company 作出了正确的预测，但这两个节点的输出结果仍被视为 "假"</a:t>
            </a:r>
            <a:r>
              <a:rPr lang="en-US" sz="2000"/>
              <a:t> </a:t>
            </a:r>
            <a:r>
              <a:rPr sz="2000"/>
              <a:t>，原因是它们的父节点出现了错误。</a:t>
            </a:r>
            <a:endParaRPr sz="200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1181" t="1583" r="1203" b="264"/>
          <a:stretch>
            <a:fillRect/>
          </a:stretch>
        </p:blipFill>
        <p:spPr>
          <a:xfrm>
            <a:off x="3447415" y="4081145"/>
            <a:ext cx="5067300" cy="2241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 name="矩形 58"/>
          <p:cNvSpPr/>
          <p:nvPr/>
        </p:nvSpPr>
        <p:spPr>
          <a:xfrm>
            <a:off x="997730" y="466523"/>
            <a:ext cx="1808480" cy="583565"/>
          </a:xfrm>
          <a:prstGeom prst="rect">
            <a:avLst/>
          </a:prstGeom>
        </p:spPr>
        <p:txBody>
          <a:bodyPr wrap="none">
            <a:spAutoFit/>
          </a:bodyPr>
          <a:lstStyle/>
          <a:p>
            <a:r>
              <a:rPr lang="zh-CN" altLang="en-US" sz="3200" b="1" dirty="0"/>
              <a:t>实施细节</a:t>
            </a:r>
            <a:endParaRPr lang="zh-CN" altLang="en-US" sz="3200" b="1" dirty="0"/>
          </a:p>
        </p:txBody>
      </p:sp>
      <p:sp>
        <p:nvSpPr>
          <p:cNvPr id="2" name="文本框 1"/>
          <p:cNvSpPr txBox="1"/>
          <p:nvPr/>
        </p:nvSpPr>
        <p:spPr>
          <a:xfrm>
            <a:off x="805180" y="1489075"/>
            <a:ext cx="9824720" cy="286131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sz="2000"/>
              <a:t>对于所有数据集，批量大小均设为 16，我们使用标签平滑法和 AdamW</a:t>
            </a:r>
            <a:r>
              <a:rPr lang="en-US" sz="2000"/>
              <a:t> </a:t>
            </a:r>
            <a:r>
              <a:rPr sz="2000"/>
              <a:t>优化模型，学习率为 5e-5。实验中报告的结果均基于使用不同随机种子运行 5 次的平均得分。对于基线模型（HiAGM、HiMatch 和 HiMatch-Bert），我们使用作者提供的实现在 BGC 数据集上生成实验结果，这些基线模型的超参数是在 BGC 提供的标准验证集上手动调整的。我们的实验全部在单个 Tesla V100M32 GPU 上进行。此外，在解码阶段，之前已经生成的标记也被排除在后续动态词汇表之外。</a:t>
            </a:r>
            <a:endParaRPr sz="20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55820" y="438583"/>
            <a:ext cx="1491615" cy="583565"/>
          </a:xfrm>
          <a:prstGeom prst="rect">
            <a:avLst/>
          </a:prstGeom>
        </p:spPr>
        <p:txBody>
          <a:bodyPr wrap="none">
            <a:spAutoFit/>
          </a:bodyPr>
          <a:lstStyle/>
          <a:p>
            <a:r>
              <a:rPr lang="en-US" altLang="zh-CN" sz="3200" b="1" dirty="0"/>
              <a:t>Results</a:t>
            </a:r>
            <a:endParaRPr lang="en-US" altLang="zh-CN" sz="3200" b="1" dirty="0"/>
          </a:p>
        </p:txBody>
      </p:sp>
      <p:sp>
        <p:nvSpPr>
          <p:cNvPr id="2" name="文本框 1"/>
          <p:cNvSpPr txBox="1"/>
          <p:nvPr/>
        </p:nvSpPr>
        <p:spPr>
          <a:xfrm>
            <a:off x="702945" y="1101090"/>
            <a:ext cx="10735945" cy="258445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t>在所有数据集上，我们提出的 Seq2Tree 始终优于之前的方法。与 SGM-T5 相比，Seq2Tree 也以较大的优势胜过 SGM-T5，这验证了</a:t>
            </a:r>
            <a:r>
              <a:rPr>
                <a:solidFill>
                  <a:srgbClr val="0070C0"/>
                </a:solidFill>
              </a:rPr>
              <a:t>我们方法的改进主要来自于我们对框架的设计，而不是 T5</a:t>
            </a:r>
            <a:r>
              <a:t>。</a:t>
            </a:r>
          </a:p>
          <a:p>
            <a:pPr marL="342900" indent="-342900" fontAlgn="auto">
              <a:lnSpc>
                <a:spcPct val="150000"/>
              </a:lnSpc>
              <a:buFont typeface="Arial" panose="020B0604020202020204" pitchFamily="34" charset="0"/>
              <a:buChar char="•"/>
            </a:pPr>
            <a:r>
              <a:rPr lang="zh-CN"/>
              <a:t>此外</a:t>
            </a:r>
            <a:r>
              <a:t>，</a:t>
            </a:r>
            <a:r>
              <a:rPr>
                <a:solidFill>
                  <a:srgbClr val="0070C0"/>
                </a:solidFill>
              </a:rPr>
              <a:t>C</a:t>
            </a:r>
            <a:r>
              <a:rPr lang="en-US">
                <a:solidFill>
                  <a:srgbClr val="0070C0"/>
                </a:solidFill>
              </a:rPr>
              <a:t>-</a:t>
            </a:r>
            <a:r>
              <a:rPr>
                <a:solidFill>
                  <a:srgbClr val="0070C0"/>
                </a:solidFill>
              </a:rPr>
              <a:t>MicroF1 和 C-MacroF1 的性能改进比 MicroF1 和 MacroF1 更显著</a:t>
            </a:r>
            <a:r>
              <a:rPr lang="zh-CN"/>
              <a:t>，</a:t>
            </a:r>
            <a:r>
              <a:t>这是因为 Seq2Tree 能够通过 CD 策略保证每条路径上标签的一致性。</a:t>
            </a:r>
          </a:p>
          <a:p>
            <a:pPr marL="342900" indent="-342900" fontAlgn="auto">
              <a:lnSpc>
                <a:spcPct val="150000"/>
              </a:lnSpc>
              <a:buFont typeface="Arial" panose="020B0604020202020204" pitchFamily="34" charset="0"/>
              <a:buChar char="•"/>
            </a:pPr>
            <a:r>
              <a:t>值得注意的是，</a:t>
            </a:r>
            <a:r>
              <a:rPr>
                <a:solidFill>
                  <a:srgbClr val="0070C0"/>
                </a:solidFill>
              </a:rPr>
              <a:t>后处理的性能不仅没有提高，反而有所下降</a:t>
            </a:r>
            <a:r>
              <a:t>。</a:t>
            </a:r>
            <a:r>
              <a:rPr>
                <a:solidFill>
                  <a:srgbClr val="FF0000"/>
                </a:solidFill>
              </a:rPr>
              <a:t>原因是 HiMatch-BERT 无法保证孤立节点的预测精度，而且简单地为文档分配祖先节点引入了大量噪声，导致 HiMatch-BERT+pp 的性能下降。</a:t>
            </a:r>
            <a:endParaRPr>
              <a:solidFill>
                <a:srgbClr val="FF0000"/>
              </a:solidFill>
            </a:endParaRPr>
          </a:p>
        </p:txBody>
      </p:sp>
      <p:pic>
        <p:nvPicPr>
          <p:cNvPr id="3" name="图片 2"/>
          <p:cNvPicPr>
            <a:picLocks noChangeAspect="1"/>
          </p:cNvPicPr>
          <p:nvPr>
            <p:custDataLst>
              <p:tags r:id="rId1"/>
            </p:custDataLst>
          </p:nvPr>
        </p:nvPicPr>
        <p:blipFill>
          <a:blip r:embed="rId2"/>
          <a:stretch>
            <a:fillRect/>
          </a:stretch>
        </p:blipFill>
        <p:spPr>
          <a:xfrm>
            <a:off x="1048385" y="3757295"/>
            <a:ext cx="10189845" cy="2429510"/>
          </a:xfrm>
          <a:prstGeom prst="rect">
            <a:avLst/>
          </a:prstGeom>
        </p:spPr>
      </p:pic>
      <p:sp>
        <p:nvSpPr>
          <p:cNvPr id="4" name="文本框 3"/>
          <p:cNvSpPr txBox="1"/>
          <p:nvPr/>
        </p:nvSpPr>
        <p:spPr>
          <a:xfrm>
            <a:off x="2630170" y="228600"/>
            <a:ext cx="9290685" cy="829945"/>
          </a:xfrm>
          <a:prstGeom prst="rect">
            <a:avLst/>
          </a:prstGeom>
          <a:noFill/>
        </p:spPr>
        <p:txBody>
          <a:bodyPr wrap="square" rtlCol="0">
            <a:spAutoFit/>
          </a:bodyPr>
          <a:p>
            <a:r>
              <a:rPr lang="zh-CN" altLang="en-US" sz="1600">
                <a:solidFill>
                  <a:schemeClr val="bg2">
                    <a:lumMod val="50000"/>
                  </a:schemeClr>
                </a:solidFill>
              </a:rPr>
              <a:t>我们的实施结果用</a:t>
            </a:r>
            <a:r>
              <a:rPr lang="en-US" altLang="zh-CN" sz="1600">
                <a:solidFill>
                  <a:schemeClr val="bg2">
                    <a:lumMod val="50000"/>
                  </a:schemeClr>
                </a:solidFill>
              </a:rPr>
              <a:t> </a:t>
            </a:r>
            <a:r>
              <a:rPr lang="zh-CN" altLang="en-US" sz="1600">
                <a:solidFill>
                  <a:schemeClr val="bg2">
                    <a:lumMod val="50000"/>
                  </a:schemeClr>
                </a:solidFill>
              </a:rPr>
              <a:t>"*"</a:t>
            </a:r>
            <a:r>
              <a:rPr lang="en-US" altLang="zh-CN" sz="1600">
                <a:solidFill>
                  <a:schemeClr val="bg2">
                    <a:lumMod val="50000"/>
                  </a:schemeClr>
                </a:solidFill>
              </a:rPr>
              <a:t> </a:t>
            </a:r>
            <a:r>
              <a:rPr lang="zh-CN" altLang="en-US" sz="1600">
                <a:solidFill>
                  <a:schemeClr val="bg2">
                    <a:lumMod val="50000"/>
                  </a:schemeClr>
                </a:solidFill>
              </a:rPr>
              <a:t>标记。"HiMatch-BERT+pp"</a:t>
            </a:r>
            <a:r>
              <a:rPr lang="en-US" altLang="zh-CN" sz="1600">
                <a:solidFill>
                  <a:schemeClr val="bg2">
                    <a:lumMod val="50000"/>
                  </a:schemeClr>
                </a:solidFill>
              </a:rPr>
              <a:t> </a:t>
            </a:r>
            <a:r>
              <a:rPr lang="zh-CN" altLang="en-US" sz="1600">
                <a:solidFill>
                  <a:schemeClr val="bg2">
                    <a:lumMod val="50000"/>
                  </a:schemeClr>
                </a:solidFill>
              </a:rPr>
              <a:t>是 "HiMatch-BERT+后处理"</a:t>
            </a:r>
            <a:r>
              <a:rPr lang="en-US" altLang="zh-CN" sz="1600">
                <a:solidFill>
                  <a:schemeClr val="bg2">
                    <a:lumMod val="50000"/>
                  </a:schemeClr>
                </a:solidFill>
              </a:rPr>
              <a:t> </a:t>
            </a:r>
            <a:r>
              <a:rPr lang="zh-CN" altLang="en-US" sz="1600">
                <a:solidFill>
                  <a:schemeClr val="bg2">
                    <a:lumMod val="50000"/>
                  </a:schemeClr>
                </a:solidFill>
              </a:rPr>
              <a:t>的缩写。由于 HiLAP-RL、HiMatch-BERT+pp 和我们的方法都保证了标签的一致性，因此它们在传统的评价指标及其相应的路径约束评价指标上的结果总是相同的。</a:t>
            </a:r>
            <a:r>
              <a:rPr lang="zh-CN" altLang="en-US" sz="1600">
                <a:solidFill>
                  <a:schemeClr val="bg2">
                    <a:lumMod val="50000"/>
                  </a:schemeClr>
                </a:solidFill>
                <a:sym typeface="+mn-ea"/>
              </a:rPr>
              <a:t>"</a:t>
            </a:r>
            <a:r>
              <a:rPr lang="zh-CN" altLang="en-US" sz="1600">
                <a:solidFill>
                  <a:schemeClr val="bg2">
                    <a:lumMod val="50000"/>
                  </a:schemeClr>
                </a:solidFill>
              </a:rPr>
              <a:t>↑"</a:t>
            </a:r>
            <a:r>
              <a:rPr lang="en-US" altLang="zh-CN" sz="1600">
                <a:solidFill>
                  <a:schemeClr val="bg2">
                    <a:lumMod val="50000"/>
                  </a:schemeClr>
                </a:solidFill>
              </a:rPr>
              <a:t> </a:t>
            </a:r>
            <a:r>
              <a:rPr lang="zh-CN" altLang="en-US" sz="1600">
                <a:solidFill>
                  <a:schemeClr val="bg2">
                    <a:lumMod val="50000"/>
                  </a:schemeClr>
                </a:solidFill>
              </a:rPr>
              <a:t>表示我们的方法与 HiMatch-BERT 相比有所改进。</a:t>
            </a:r>
            <a:endParaRPr lang="zh-CN" altLang="en-US" sz="160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9" name="文本框 38"/>
          <p:cNvSpPr txBox="1"/>
          <p:nvPr/>
        </p:nvSpPr>
        <p:spPr>
          <a:xfrm>
            <a:off x="1807584" y="1154531"/>
            <a:ext cx="1375813" cy="706755"/>
          </a:xfrm>
          <a:prstGeom prst="rect">
            <a:avLst/>
          </a:prstGeom>
          <a:noFill/>
        </p:spPr>
        <p:txBody>
          <a:bodyPr wrap="square" rtlCol="0">
            <a:spAutoFit/>
          </a:bodyPr>
          <a:lstStyle/>
          <a:p>
            <a:r>
              <a:rPr lang="zh-CN" altLang="en-US" sz="4000" b="1" spc="100" dirty="0">
                <a:latin typeface="明兰" panose="02010600030101010101" pitchFamily="2" charset="-122"/>
                <a:ea typeface="明兰" panose="02010600030101010101" pitchFamily="2" charset="-122"/>
              </a:rPr>
              <a:t>作者</a:t>
            </a:r>
            <a:endParaRPr lang="zh-CN" altLang="en-US" sz="4000" b="1" spc="100" dirty="0">
              <a:latin typeface="明兰" panose="02010600030101010101" pitchFamily="2" charset="-122"/>
              <a:ea typeface="明兰" panose="02010600030101010101" pitchFamily="2" charset="-122"/>
            </a:endParaRPr>
          </a:p>
        </p:txBody>
      </p:sp>
      <p:sp>
        <p:nvSpPr>
          <p:cNvPr id="40" name="文本框 39"/>
          <p:cNvSpPr txBox="1"/>
          <p:nvPr/>
        </p:nvSpPr>
        <p:spPr>
          <a:xfrm>
            <a:off x="1877060" y="1908175"/>
            <a:ext cx="1306195" cy="398780"/>
          </a:xfrm>
          <a:prstGeom prst="rect">
            <a:avLst/>
          </a:prstGeom>
          <a:noFill/>
        </p:spPr>
        <p:txBody>
          <a:bodyPr wrap="square" rtlCol="0">
            <a:spAutoFit/>
          </a:bodyPr>
          <a:lstStyle/>
          <a:p>
            <a:r>
              <a:rPr lang="en-US" altLang="zh-CN" sz="2000" b="1" spc="100" dirty="0">
                <a:latin typeface="明兰" panose="02010600030101010101" pitchFamily="2" charset="-122"/>
                <a:ea typeface="明兰" panose="02010600030101010101" pitchFamily="2" charset="-122"/>
              </a:rPr>
              <a:t>Author</a:t>
            </a:r>
            <a:endParaRPr lang="en-US" altLang="zh-CN" sz="2000" b="1" spc="100" dirty="0">
              <a:latin typeface="明兰" panose="02010600030101010101" pitchFamily="2" charset="-122"/>
              <a:ea typeface="明兰" panose="02010600030101010101" pitchFamily="2" charset="-122"/>
            </a:endParaRPr>
          </a:p>
        </p:txBody>
      </p:sp>
      <p:sp>
        <p:nvSpPr>
          <p:cNvPr id="100" name="文本框 99"/>
          <p:cNvSpPr txBox="1"/>
          <p:nvPr/>
        </p:nvSpPr>
        <p:spPr>
          <a:xfrm>
            <a:off x="5605780" y="2244090"/>
            <a:ext cx="2564130" cy="768350"/>
          </a:xfrm>
          <a:prstGeom prst="rect">
            <a:avLst/>
          </a:prstGeom>
          <a:noFill/>
        </p:spPr>
        <p:txBody>
          <a:bodyPr wrap="square" rtlCol="0">
            <a:spAutoFit/>
          </a:bodyPr>
          <a:lstStyle/>
          <a:p>
            <a:r>
              <a:rPr lang="zh-CN" altLang="en-US" sz="2400" spc="100" dirty="0">
                <a:latin typeface="Times New Roman" panose="02020603050405020304" charset="0"/>
                <a:ea typeface="明兰" panose="02010600030101010101" pitchFamily="2" charset="-122"/>
                <a:cs typeface="Times New Roman" panose="02020603050405020304" charset="0"/>
              </a:rPr>
              <a:t>Chao Yu </a:t>
            </a:r>
            <a:endParaRPr lang="zh-CN" altLang="en-US" sz="2400" spc="100" dirty="0">
              <a:latin typeface="Times New Roman" panose="02020603050405020304" charset="0"/>
              <a:ea typeface="明兰" panose="02010600030101010101" pitchFamily="2" charset="-122"/>
              <a:cs typeface="Times New Roman" panose="02020603050405020304" charset="0"/>
            </a:endParaRPr>
          </a:p>
          <a:p>
            <a:r>
              <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rPr>
              <a:t>Alibaba Group</a:t>
            </a:r>
            <a:endPar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endParaRPr>
          </a:p>
        </p:txBody>
      </p:sp>
      <p:sp>
        <p:nvSpPr>
          <p:cNvPr id="101" name="文本框 100"/>
          <p:cNvSpPr txBox="1"/>
          <p:nvPr/>
        </p:nvSpPr>
        <p:spPr>
          <a:xfrm>
            <a:off x="5605780" y="3348355"/>
            <a:ext cx="3127375" cy="768350"/>
          </a:xfrm>
          <a:prstGeom prst="rect">
            <a:avLst/>
          </a:prstGeom>
          <a:noFill/>
        </p:spPr>
        <p:txBody>
          <a:bodyPr wrap="square" rtlCol="0">
            <a:spAutoFit/>
          </a:bodyPr>
          <a:lstStyle/>
          <a:p>
            <a:r>
              <a:rPr lang="zh-CN" altLang="en-US" sz="2400" spc="100" dirty="0">
                <a:latin typeface="Times New Roman" panose="02020603050405020304" charset="0"/>
                <a:ea typeface="明兰" panose="02010600030101010101" pitchFamily="2" charset="-122"/>
                <a:cs typeface="Times New Roman" panose="02020603050405020304" charset="0"/>
              </a:rPr>
              <a:t>Yi Shen</a:t>
            </a:r>
            <a:endParaRPr lang="zh-CN" altLang="en-US" sz="2400" spc="100" dirty="0">
              <a:latin typeface="Times New Roman" panose="02020603050405020304" charset="0"/>
              <a:ea typeface="明兰" panose="02010600030101010101" pitchFamily="2" charset="-122"/>
              <a:cs typeface="Times New Roman" panose="02020603050405020304" charset="0"/>
            </a:endParaRPr>
          </a:p>
          <a:p>
            <a:pPr algn="l">
              <a:buClrTx/>
              <a:buSzTx/>
              <a:buFontTx/>
            </a:pPr>
            <a:r>
              <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rPr>
              <a:t>Alibaba Group</a:t>
            </a:r>
            <a:endPar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endParaRPr>
          </a:p>
        </p:txBody>
      </p:sp>
      <p:sp>
        <p:nvSpPr>
          <p:cNvPr id="106" name="文本框 105"/>
          <p:cNvSpPr txBox="1"/>
          <p:nvPr/>
        </p:nvSpPr>
        <p:spPr>
          <a:xfrm>
            <a:off x="5605780" y="4452620"/>
            <a:ext cx="2512695" cy="768350"/>
          </a:xfrm>
          <a:prstGeom prst="rect">
            <a:avLst/>
          </a:prstGeom>
          <a:noFill/>
        </p:spPr>
        <p:txBody>
          <a:bodyPr wrap="square" rtlCol="0">
            <a:spAutoFit/>
          </a:bodyPr>
          <a:lstStyle/>
          <a:p>
            <a:r>
              <a:rPr lang="zh-CN" altLang="en-US" sz="2400" spc="100" dirty="0">
                <a:latin typeface="Times New Roman" panose="02020603050405020304" charset="0"/>
                <a:ea typeface="明兰" panose="02010600030101010101" pitchFamily="2" charset="-122"/>
                <a:cs typeface="Times New Roman" panose="02020603050405020304" charset="0"/>
              </a:rPr>
              <a:t>Yue Mao </a:t>
            </a:r>
            <a:endParaRPr lang="zh-CN" altLang="en-US" sz="2400" spc="100" dirty="0">
              <a:latin typeface="Times New Roman" panose="02020603050405020304" charset="0"/>
              <a:ea typeface="明兰" panose="02010600030101010101" pitchFamily="2" charset="-122"/>
              <a:cs typeface="Times New Roman" panose="02020603050405020304" charset="0"/>
            </a:endParaRPr>
          </a:p>
          <a:p>
            <a:pPr algn="l">
              <a:buClrTx/>
              <a:buSzTx/>
              <a:buFontTx/>
            </a:pPr>
            <a:r>
              <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rPr>
              <a:t>Alibaba Group</a:t>
            </a:r>
            <a:endParaRPr lang="zh-CN" altLang="en-US" sz="2000" spc="100" dirty="0">
              <a:solidFill>
                <a:schemeClr val="tx1">
                  <a:lumMod val="50000"/>
                  <a:lumOff val="50000"/>
                </a:schemeClr>
              </a:solidFill>
              <a:latin typeface="Times New Roman" panose="02020603050405020304" charset="0"/>
              <a:ea typeface="明兰" panose="02010600030101010101" pitchFamily="2" charset="-122"/>
              <a:cs typeface="Times New Roman" panose="02020603050405020304" charset="0"/>
            </a:endParaRPr>
          </a:p>
        </p:txBody>
      </p:sp>
      <p:sp>
        <p:nvSpPr>
          <p:cNvPr id="20" name="椭圆 19"/>
          <p:cNvSpPr/>
          <p:nvPr>
            <p:custDataLst>
              <p:tags r:id="rId2"/>
            </p:custDataLst>
          </p:nvPr>
        </p:nvSpPr>
        <p:spPr>
          <a:xfrm>
            <a:off x="5009197" y="252154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custDataLst>
              <p:tags r:id="rId3"/>
            </p:custDataLst>
          </p:nvPr>
        </p:nvSpPr>
        <p:spPr>
          <a:xfrm>
            <a:off x="5010467" y="3627082"/>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4"/>
            </p:custDataLst>
          </p:nvPr>
        </p:nvSpPr>
        <p:spPr>
          <a:xfrm>
            <a:off x="5009832" y="4732617"/>
            <a:ext cx="207933" cy="207933"/>
          </a:xfrm>
          <a:prstGeom prst="ellipse">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20" grpId="0" bldLvl="0" animBg="1"/>
      <p:bldP spid="4" grpId="0" bldLvl="0" animBg="1"/>
      <p:bldP spid="6"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97730" y="501448"/>
            <a:ext cx="1808480" cy="583565"/>
          </a:xfrm>
          <a:prstGeom prst="rect">
            <a:avLst/>
          </a:prstGeom>
        </p:spPr>
        <p:txBody>
          <a:bodyPr wrap="none">
            <a:spAutoFit/>
          </a:bodyPr>
          <a:lstStyle/>
          <a:p>
            <a:pPr algn="l"/>
            <a:r>
              <a:rPr lang="en-US" altLang="zh-CN" sz="3200" b="1" dirty="0"/>
              <a:t>消融研究</a:t>
            </a:r>
            <a:endParaRPr lang="en-US" altLang="zh-CN" sz="3200" b="1" dirty="0"/>
          </a:p>
        </p:txBody>
      </p:sp>
      <p:sp>
        <p:nvSpPr>
          <p:cNvPr id="2" name="文本框 1"/>
          <p:cNvSpPr txBox="1"/>
          <p:nvPr/>
        </p:nvSpPr>
        <p:spPr>
          <a:xfrm>
            <a:off x="854075" y="1431925"/>
            <a:ext cx="9824720" cy="193802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sz="2000"/>
              <a:t>为了</a:t>
            </a:r>
            <a:r>
              <a:rPr lang="zh-CN" sz="2000"/>
              <a:t>验证</a:t>
            </a:r>
            <a:r>
              <a:rPr sz="2000"/>
              <a:t>标签线性化（LL）和约束解码策略（CD）各自</a:t>
            </a:r>
            <a:r>
              <a:rPr sz="2000">
                <a:sym typeface="+mn-ea"/>
              </a:rPr>
              <a:t>的</a:t>
            </a:r>
            <a:r>
              <a:rPr sz="2000"/>
              <a:t>效果，我们依次去除 CD 和 LL 实现了 Seq2Tree 的不同变体。移除 CD 会导致性能显著下降，这验证了其有效性。当我们同时去除 CD 和 LL 时，性能会进一步下降，这说明了通过 DFS 结合分类层次的整体树结构信息的重要性。去掉 CD 和 LL 后，Seq2Tree 等同于 SGM-T5。</a:t>
            </a:r>
            <a:endParaRPr sz="2000"/>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3017520" y="3856355"/>
            <a:ext cx="5483860" cy="1417320"/>
          </a:xfrm>
          <a:prstGeom prst="rect">
            <a:avLst/>
          </a:prstGeom>
        </p:spPr>
      </p:pic>
      <p:sp>
        <p:nvSpPr>
          <p:cNvPr id="4" name="文本框 3"/>
          <p:cNvSpPr txBox="1"/>
          <p:nvPr>
            <p:custDataLst>
              <p:tags r:id="rId3"/>
            </p:custDataLst>
          </p:nvPr>
        </p:nvSpPr>
        <p:spPr>
          <a:xfrm>
            <a:off x="4196715" y="3615055"/>
            <a:ext cx="3138805" cy="290830"/>
          </a:xfrm>
          <a:prstGeom prst="rect">
            <a:avLst/>
          </a:prstGeom>
          <a:noFill/>
        </p:spPr>
        <p:txBody>
          <a:bodyPr wrap="square" rtlCol="0">
            <a:noAutofit/>
          </a:bodyPr>
          <a:p>
            <a:r>
              <a:rPr lang="zh-CN" sz="1600">
                <a:solidFill>
                  <a:schemeClr val="tx1">
                    <a:lumMod val="50000"/>
                    <a:lumOff val="50000"/>
                  </a:schemeClr>
                </a:solidFill>
                <a:sym typeface="+mn-ea"/>
              </a:rPr>
              <a:t>数据集</a:t>
            </a:r>
            <a:r>
              <a:rPr lang="en-US" altLang="zh-CN" sz="1600">
                <a:solidFill>
                  <a:schemeClr val="tx1">
                    <a:lumMod val="50000"/>
                    <a:lumOff val="50000"/>
                  </a:schemeClr>
                </a:solidFill>
                <a:sym typeface="+mn-ea"/>
              </a:rPr>
              <a:t> </a:t>
            </a:r>
            <a:r>
              <a:rPr sz="1600">
                <a:solidFill>
                  <a:schemeClr val="tx1">
                    <a:lumMod val="50000"/>
                    <a:lumOff val="50000"/>
                  </a:schemeClr>
                </a:solidFill>
                <a:sym typeface="+mn-ea"/>
              </a:rPr>
              <a:t>RCV1-V2 的消融研究结果</a:t>
            </a:r>
            <a:endParaRPr lang="zh-CN" altLang="en-US" sz="1600">
              <a:solidFill>
                <a:schemeClr val="tx1">
                  <a:lumMod val="50000"/>
                  <a:lumOff val="50000"/>
                </a:schemeClr>
              </a:solidFill>
              <a:latin typeface="微软雅黑 Light" panose="020B0502040204020203" pitchFamily="34" charset="-122"/>
              <a:ea typeface="微软雅黑 Light" panose="020B0502040204020203" pitchFamily="34" charset="-122"/>
              <a:cs typeface="微软雅黑 Light" panose="020B0502040204020203"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组合 1"/>
          <p:cNvGrpSpPr/>
          <p:nvPr/>
        </p:nvGrpSpPr>
        <p:grpSpPr>
          <a:xfrm>
            <a:off x="-1794073" y="2703348"/>
            <a:ext cx="6365433" cy="1366210"/>
            <a:chOff x="0" y="2703348"/>
            <a:chExt cx="6365433" cy="1366210"/>
          </a:xfrm>
        </p:grpSpPr>
        <p:sp>
          <p:nvSpPr>
            <p:cNvPr id="35" name="椭圆 34"/>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2057454" y="2703348"/>
              <a:ext cx="3871464" cy="1366210"/>
              <a:chOff x="2057454" y="2646587"/>
              <a:chExt cx="3871464" cy="1366210"/>
            </a:xfrm>
          </p:grpSpPr>
          <p:sp>
            <p:nvSpPr>
              <p:cNvPr id="39" name="椭圆 38"/>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6" name="组合 65"/>
            <p:cNvGrpSpPr/>
            <p:nvPr/>
          </p:nvGrpSpPr>
          <p:grpSpPr>
            <a:xfrm>
              <a:off x="2662550" y="2972994"/>
              <a:ext cx="2720704" cy="871348"/>
              <a:chOff x="2133791" y="2806726"/>
              <a:chExt cx="3351856" cy="1073484"/>
            </a:xfrm>
          </p:grpSpPr>
          <p:sp>
            <p:nvSpPr>
              <p:cNvPr id="67" name="椭圆 66"/>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79" name="文本框 78"/>
          <p:cNvSpPr txBox="1"/>
          <p:nvPr/>
        </p:nvSpPr>
        <p:spPr>
          <a:xfrm>
            <a:off x="4651695" y="2211267"/>
            <a:ext cx="3522115" cy="186118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2</a:t>
            </a:r>
            <a:endParaRPr lang="zh-CN" altLang="en-US" sz="6600" spc="100" dirty="0">
              <a:latin typeface="明兰" panose="02010600030101010101" pitchFamily="2" charset="-122"/>
              <a:ea typeface="明兰" panose="02010600030101010101" pitchFamily="2" charset="-122"/>
            </a:endParaRPr>
          </a:p>
        </p:txBody>
      </p:sp>
      <p:sp>
        <p:nvSpPr>
          <p:cNvPr id="44" name="文本框 43"/>
          <p:cNvSpPr txBox="1"/>
          <p:nvPr/>
        </p:nvSpPr>
        <p:spPr>
          <a:xfrm>
            <a:off x="4885055" y="4002405"/>
            <a:ext cx="2294890" cy="706755"/>
          </a:xfrm>
          <a:prstGeom prst="rect">
            <a:avLst/>
          </a:prstGeom>
          <a:noFill/>
        </p:spPr>
        <p:txBody>
          <a:bodyPr wrap="square" rtlCol="0">
            <a:spAutoFit/>
          </a:bodyPr>
          <a:lstStyle/>
          <a:p>
            <a:r>
              <a:rPr lang="zh-CN" altLang="en-US" sz="4000" spc="100" dirty="0">
                <a:latin typeface="明兰" panose="02010600030101010101" pitchFamily="2" charset="-122"/>
                <a:ea typeface="明兰" panose="02010600030101010101" pitchFamily="2" charset="-122"/>
              </a:rPr>
              <a:t>相关工作</a:t>
            </a:r>
            <a:endParaRPr lang="zh-CN" altLang="en-US" sz="4000" spc="100" dirty="0">
              <a:latin typeface="明兰" panose="02010600030101010101" pitchFamily="2" charset="-122"/>
              <a:ea typeface="明兰" panose="02010600030101010101" pitchFamily="2" charset="-122"/>
            </a:endParaRPr>
          </a:p>
        </p:txBody>
      </p:sp>
      <p:sp>
        <p:nvSpPr>
          <p:cNvPr id="45" name="文本框 44"/>
          <p:cNvSpPr txBox="1"/>
          <p:nvPr/>
        </p:nvSpPr>
        <p:spPr>
          <a:xfrm>
            <a:off x="7277735" y="4231005"/>
            <a:ext cx="1899920" cy="337185"/>
          </a:xfrm>
          <a:prstGeom prst="rect">
            <a:avLst/>
          </a:prstGeom>
          <a:noFill/>
        </p:spPr>
        <p:txBody>
          <a:bodyPr wrap="square" rtlCol="0">
            <a:spAutoFit/>
          </a:bodyPr>
          <a:lstStyle/>
          <a:p>
            <a:r>
              <a:rPr lang="en-US" altLang="zh-CN" sz="1600" spc="300" dirty="0">
                <a:latin typeface="微软雅黑 Light" panose="020B0502040204020203" pitchFamily="34" charset="-122"/>
                <a:ea typeface="微软雅黑 Light" panose="020B0502040204020203" pitchFamily="34" charset="-122"/>
              </a:rPr>
              <a:t>Related Work</a:t>
            </a:r>
            <a:endParaRPr lang="en-US" altLang="zh-CN" sz="1600" spc="3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79" grpId="0"/>
      <p:bldP spid="44"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796585" y="2915885"/>
            <a:ext cx="4720501" cy="922020"/>
          </a:xfrm>
          <a:prstGeom prst="rect">
            <a:avLst/>
          </a:prstGeom>
          <a:noFill/>
        </p:spPr>
        <p:txBody>
          <a:bodyPr wrap="square" rtlCol="0">
            <a:spAutoFit/>
          </a:bodyPr>
          <a:lstStyle/>
          <a:p>
            <a:r>
              <a:rPr lang="zh-CN" altLang="en-US" sz="5400" spc="100" dirty="0">
                <a:latin typeface="明兰" panose="02010600030101010101" pitchFamily="2" charset="-122"/>
                <a:ea typeface="明兰" panose="02010600030101010101" pitchFamily="2" charset="-122"/>
              </a:rPr>
              <a:t>引言</a:t>
            </a:r>
            <a:endParaRPr lang="zh-CN" altLang="en-US" sz="54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0" y="3432172"/>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2057454" y="2703348"/>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2662550" y="2972994"/>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1306966" y="1782039"/>
            <a:ext cx="3522115" cy="1862048"/>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a:t>
            </a:r>
            <a:r>
              <a:rPr lang="en-US" altLang="zh-CN" sz="11500" spc="100" dirty="0">
                <a:latin typeface="明兰" panose="02010600030101010101" pitchFamily="2" charset="-122"/>
                <a:ea typeface="明兰" panose="02010600030101010101" pitchFamily="2" charset="-122"/>
              </a:rPr>
              <a:t>1</a:t>
            </a:r>
            <a:endParaRPr lang="zh-CN" altLang="en-US"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6831330" y="3848735"/>
            <a:ext cx="1640205" cy="306705"/>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Introduction</a:t>
            </a:r>
            <a:endParaRPr lang="zh-CN" altLang="en-US" sz="1400" spc="3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004715" y="487478"/>
            <a:ext cx="1723390" cy="583565"/>
          </a:xfrm>
          <a:prstGeom prst="rect">
            <a:avLst/>
          </a:prstGeom>
        </p:spPr>
        <p:txBody>
          <a:bodyPr wrap="none">
            <a:spAutoFit/>
          </a:bodyPr>
          <a:lstStyle/>
          <a:p>
            <a:r>
              <a:rPr lang="en-US" altLang="zh-CN" sz="3200" b="1" dirty="0"/>
              <a:t>Abstract</a:t>
            </a:r>
            <a:endParaRPr lang="en-US" altLang="zh-CN" sz="3200" b="1" dirty="0"/>
          </a:p>
        </p:txBody>
      </p:sp>
      <p:sp>
        <p:nvSpPr>
          <p:cNvPr id="2" name="文本框 1"/>
          <p:cNvSpPr txBox="1"/>
          <p:nvPr/>
        </p:nvSpPr>
        <p:spPr>
          <a:xfrm>
            <a:off x="969645" y="1651000"/>
            <a:ext cx="9491345" cy="2938145"/>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zh-CN" altLang="en-US" sz="2000"/>
              <a:t>层次文本分类（HTC）：文档可以被归入分类标准中的多个分层结构类别。</a:t>
            </a:r>
            <a:endParaRPr lang="zh-CN" altLang="en-US" sz="2000"/>
          </a:p>
          <a:p>
            <a:pPr marL="342900" indent="-342900" fontAlgn="auto">
              <a:lnSpc>
                <a:spcPct val="150000"/>
              </a:lnSpc>
              <a:spcBef>
                <a:spcPts val="600"/>
              </a:spcBef>
              <a:buFont typeface="Arial" panose="020B0604020202020204" pitchFamily="34" charset="0"/>
              <a:buChar char="•"/>
            </a:pPr>
            <a:r>
              <a:rPr lang="zh-CN" altLang="en-US" sz="2000"/>
              <a:t>之前的大多数研究都将 HTC 视为一个平面的多标签分类问题，这不可避免地会导致 "标签不一致"</a:t>
            </a:r>
            <a:r>
              <a:rPr lang="en-US" altLang="zh-CN" sz="2000"/>
              <a:t> </a:t>
            </a:r>
            <a:r>
              <a:rPr lang="zh-CN" altLang="en-US" sz="2000"/>
              <a:t>问题。在本文中，我们将 HTC 表述为序列生成任务，并引入</a:t>
            </a:r>
            <a:r>
              <a:rPr lang="zh-CN" altLang="en-US" sz="2000">
                <a:solidFill>
                  <a:srgbClr val="00B050"/>
                </a:solidFill>
              </a:rPr>
              <a:t>序列到树框架（Seq2Tree）</a:t>
            </a:r>
            <a:r>
              <a:rPr lang="zh-CN" altLang="en-US" sz="2000"/>
              <a:t>来模拟分层标签结构。此外，我们还设计了一种</a:t>
            </a:r>
            <a:r>
              <a:rPr lang="zh-CN" altLang="en-US" sz="2000">
                <a:solidFill>
                  <a:srgbClr val="00B050"/>
                </a:solidFill>
              </a:rPr>
              <a:t>具有动态词汇的约束解码策略</a:t>
            </a:r>
            <a:r>
              <a:rPr lang="zh-CN" altLang="en-US" sz="2000"/>
              <a:t>，以确保结果的标签一致性。与之前的研究相比，所提出的方法在三个基准数据集上取得了显著而一致的改进。</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90745" y="291898"/>
            <a:ext cx="2483485" cy="583565"/>
          </a:xfrm>
          <a:prstGeom prst="rect">
            <a:avLst/>
          </a:prstGeom>
        </p:spPr>
        <p:txBody>
          <a:bodyPr wrap="none">
            <a:spAutoFit/>
          </a:bodyPr>
          <a:lstStyle/>
          <a:p>
            <a:r>
              <a:rPr lang="en-US" altLang="zh-CN" sz="3200" b="1" dirty="0"/>
              <a:t>Introduction</a:t>
            </a:r>
            <a:endParaRPr lang="en-US" altLang="zh-CN" sz="3200" b="1" dirty="0"/>
          </a:p>
        </p:txBody>
      </p:sp>
      <p:sp>
        <p:nvSpPr>
          <p:cNvPr id="2" name="文本框 1"/>
          <p:cNvSpPr txBox="1"/>
          <p:nvPr/>
        </p:nvSpPr>
        <p:spPr>
          <a:xfrm>
            <a:off x="822960" y="941070"/>
            <a:ext cx="9937750" cy="2879090"/>
          </a:xfrm>
          <a:prstGeom prst="rect">
            <a:avLst/>
          </a:prstGeom>
          <a:noFill/>
        </p:spPr>
        <p:txBody>
          <a:bodyPr wrap="square" rtlCol="0">
            <a:spAutoFit/>
          </a:bodyPr>
          <a:p>
            <a:pPr marL="342900" indent="-342900" fontAlgn="auto">
              <a:lnSpc>
                <a:spcPct val="140000"/>
              </a:lnSpc>
              <a:buFont typeface="Arial" panose="020B0604020202020204" pitchFamily="34" charset="0"/>
              <a:buChar char="•"/>
            </a:pPr>
            <a:r>
              <a:rPr lang="zh-CN" altLang="en-US"/>
              <a:t>层次文本分类（HTC）是一种多标签文本分类问题，目的是将每个</a:t>
            </a:r>
            <a:r>
              <a:rPr lang="zh-CN" altLang="en-US"/>
              <a:t>文本分配到如图</a:t>
            </a:r>
            <a:r>
              <a:rPr lang="en-US" altLang="zh-CN"/>
              <a:t> </a:t>
            </a:r>
            <a:r>
              <a:rPr lang="en-US"/>
              <a:t>(a) </a:t>
            </a:r>
            <a:r>
              <a:rPr lang="zh-CN" altLang="en-US"/>
              <a:t>所示的分类层次结构的一组相关节点上。</a:t>
            </a:r>
            <a:r>
              <a:rPr lang="zh-CN" altLang="en-US">
                <a:sym typeface="+mn-ea"/>
              </a:rPr>
              <a:t>现有的一些方法（如</a:t>
            </a:r>
            <a:r>
              <a:rPr lang="zh-CN" altLang="en-US">
                <a:sym typeface="+mn-ea"/>
              </a:rPr>
              <a:t>动态路由、双曲标签嵌入、Tree-LSTM、GCN</a:t>
            </a:r>
            <a:r>
              <a:rPr lang="zh-CN" altLang="en-US">
                <a:sym typeface="+mn-ea"/>
              </a:rPr>
              <a:t>）都将 HTC 视为扁平的多标签分类（MLC）任务，分类结果会出现 "标签不一致"</a:t>
            </a:r>
            <a:r>
              <a:rPr lang="en-US" altLang="zh-CN">
                <a:sym typeface="+mn-ea"/>
              </a:rPr>
              <a:t> </a:t>
            </a:r>
            <a:r>
              <a:rPr lang="zh-CN" altLang="en-US">
                <a:sym typeface="+mn-ea"/>
              </a:rPr>
              <a:t>问题。</a:t>
            </a:r>
            <a:endParaRPr lang="zh-CN" altLang="en-US">
              <a:sym typeface="+mn-ea"/>
            </a:endParaRPr>
          </a:p>
          <a:p>
            <a:pPr marL="342900" indent="-342900" fontAlgn="auto">
              <a:lnSpc>
                <a:spcPct val="140000"/>
              </a:lnSpc>
              <a:spcBef>
                <a:spcPts val="600"/>
              </a:spcBef>
              <a:buFont typeface="Arial" panose="020B0604020202020204" pitchFamily="34" charset="0"/>
              <a:buChar char="•"/>
            </a:pPr>
            <a:r>
              <a:rPr lang="zh-CN" altLang="en-US">
                <a:sym typeface="+mn-ea"/>
              </a:rPr>
              <a:t>如图 (a)</a:t>
            </a:r>
            <a:r>
              <a:rPr lang="en-US" altLang="zh-CN">
                <a:sym typeface="+mn-ea"/>
              </a:rPr>
              <a:t> </a:t>
            </a:r>
            <a:r>
              <a:rPr lang="zh-CN" altLang="en-US">
                <a:sym typeface="+mn-ea"/>
              </a:rPr>
              <a:t>所示，输入文</a:t>
            </a:r>
            <a:r>
              <a:rPr lang="zh-CN" altLang="en-US">
                <a:sym typeface="+mn-ea"/>
              </a:rPr>
              <a:t>本的真实标签应该是绿色节点，这些节点属于两条路径，而传统的 MLC 方法可能会导致图 (b)</a:t>
            </a:r>
            <a:r>
              <a:rPr lang="en-US" altLang="zh-CN">
                <a:sym typeface="+mn-ea"/>
              </a:rPr>
              <a:t> </a:t>
            </a:r>
            <a:r>
              <a:rPr lang="zh-CN" altLang="en-US">
                <a:sym typeface="+mn-ea"/>
              </a:rPr>
              <a:t>所示的预测结果，产生诸如 Documentary 和 Company 这样的孤立节点，根据传统的 HTC 评估指标，它们会被视为有效的正向预测。</a:t>
            </a:r>
            <a:r>
              <a:rPr lang="zh-CN" altLang="en-US">
                <a:sym typeface="+mn-ea"/>
              </a:rPr>
              <a:t>但由于 HTC 的特性，每个节点的预测结果不应与路径内其祖先的结果相冲突。</a:t>
            </a:r>
            <a:endParaRPr lang="zh-CN" altLang="en-US">
              <a:sym typeface="+mn-ea"/>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l="1181" t="1583" r="1203" b="264"/>
          <a:stretch>
            <a:fillRect/>
          </a:stretch>
        </p:blipFill>
        <p:spPr>
          <a:xfrm>
            <a:off x="3310890" y="3847465"/>
            <a:ext cx="5067300" cy="2241550"/>
          </a:xfrm>
          <a:prstGeom prst="rect">
            <a:avLst/>
          </a:prstGeom>
        </p:spPr>
      </p:pic>
      <p:sp>
        <p:nvSpPr>
          <p:cNvPr id="4" name="文本框 3"/>
          <p:cNvSpPr txBox="1"/>
          <p:nvPr/>
        </p:nvSpPr>
        <p:spPr>
          <a:xfrm>
            <a:off x="3543300" y="6037580"/>
            <a:ext cx="4528820" cy="290830"/>
          </a:xfrm>
          <a:prstGeom prst="rect">
            <a:avLst/>
          </a:prstGeom>
          <a:noFill/>
        </p:spPr>
        <p:txBody>
          <a:bodyPr wrap="square" rtlCol="0">
            <a:noAutofit/>
          </a:bodyPr>
          <a:p>
            <a:r>
              <a:rPr lang="en-US" altLang="zh-CN" sz="1400">
                <a:solidFill>
                  <a:schemeClr val="tx1">
                    <a:lumMod val="50000"/>
                    <a:lumOff val="50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输入文档的基本真实标签</a:t>
            </a:r>
            <a:r>
              <a:rPr lang="en-US" altLang="zh-CN" sz="1400">
                <a:solidFill>
                  <a:schemeClr val="tx1">
                    <a:lumMod val="50000"/>
                    <a:lumOff val="50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"标签不一致"</a:t>
            </a:r>
            <a:r>
              <a:rPr lang="en-US" altLang="zh-CN"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 </a:t>
            </a:r>
            <a:r>
              <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rPr>
              <a:t>示例</a:t>
            </a:r>
            <a:endParaRPr lang="zh-CN" altLang="en-US" sz="1400">
              <a:solidFill>
                <a:schemeClr val="tx1">
                  <a:lumMod val="65000"/>
                  <a:lumOff val="35000"/>
                </a:schemeClr>
              </a:solidFill>
              <a:latin typeface="微软雅黑 Light" panose="020B0502040204020203" pitchFamily="34" charset="-122"/>
              <a:ea typeface="微软雅黑 Light" panose="020B0502040204020203" pitchFamily="34" charset="-122"/>
              <a:cs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97730" y="424613"/>
            <a:ext cx="2483485" cy="583565"/>
          </a:xfrm>
          <a:prstGeom prst="rect">
            <a:avLst/>
          </a:prstGeom>
        </p:spPr>
        <p:txBody>
          <a:bodyPr wrap="none">
            <a:spAutoFit/>
          </a:bodyPr>
          <a:lstStyle/>
          <a:p>
            <a:r>
              <a:rPr lang="en-US" altLang="zh-CN" sz="3200" b="1" dirty="0"/>
              <a:t>Introduction</a:t>
            </a:r>
            <a:endParaRPr lang="en-US" altLang="zh-CN" sz="3200" b="1" dirty="0"/>
          </a:p>
        </p:txBody>
      </p:sp>
      <p:sp>
        <p:nvSpPr>
          <p:cNvPr id="2" name="文本框 1"/>
          <p:cNvSpPr txBox="1"/>
          <p:nvPr/>
        </p:nvSpPr>
        <p:spPr>
          <a:xfrm>
            <a:off x="861060" y="1092835"/>
            <a:ext cx="10219690" cy="481584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t>为了使分类结果满足 "标签一致性"</a:t>
            </a:r>
            <a:r>
              <a:rPr lang="en-US"/>
              <a:t> </a:t>
            </a:r>
            <a:r>
              <a:t>，我们应该关注分类层次结构中路径内的标签依赖关系，而不是每个单独的节点。我们将此与树状结构的深度优先遍历算法（DFS）联系起来，该算法能够确保同一路径内的节点按自上而下的顺序被访问。我们</a:t>
            </a:r>
            <a:r>
              <a:rPr lang="zh-CN"/>
              <a:t>还</a:t>
            </a:r>
            <a:r>
              <a:t>为 HTC 提出了一个序列到树（Seq2Tree）的框架。</a:t>
            </a:r>
          </a:p>
          <a:p>
            <a:pPr marL="342900" indent="-342900" fontAlgn="auto">
              <a:lnSpc>
                <a:spcPct val="150000"/>
              </a:lnSpc>
              <a:spcBef>
                <a:spcPts val="600"/>
              </a:spcBef>
              <a:buFont typeface="Arial" panose="020B0604020202020204" pitchFamily="34" charset="0"/>
              <a:buChar char="•"/>
            </a:pPr>
            <a:r>
              <a:t>具体来说，我们首先</a:t>
            </a:r>
            <a:r>
              <a:rPr>
                <a:solidFill>
                  <a:srgbClr val="0070C0"/>
                </a:solidFill>
              </a:rPr>
              <a:t>利用 DFS 将分层标签转换为线性化标签序列</a:t>
            </a:r>
            <a:r>
              <a:t>，然后</a:t>
            </a:r>
            <a:r>
              <a:rPr>
                <a:solidFill>
                  <a:srgbClr val="0070C0"/>
                </a:solidFill>
              </a:rPr>
              <a:t>采用基于 T5 的 seq2seq </a:t>
            </a:r>
            <a:r>
              <a:rPr lang="zh-CN">
                <a:solidFill>
                  <a:srgbClr val="0070C0"/>
                </a:solidFill>
              </a:rPr>
              <a:t>架构为每个</a:t>
            </a:r>
            <a:r>
              <a:rPr>
                <a:solidFill>
                  <a:srgbClr val="0070C0"/>
                </a:solidFill>
              </a:rPr>
              <a:t>文档文本</a:t>
            </a:r>
            <a:r>
              <a:rPr lang="zh-CN">
                <a:solidFill>
                  <a:srgbClr val="0070C0"/>
                </a:solidFill>
              </a:rPr>
              <a:t>生成</a:t>
            </a:r>
            <a:r>
              <a:rPr>
                <a:solidFill>
                  <a:srgbClr val="0070C0"/>
                </a:solidFill>
              </a:rPr>
              <a:t>相应的标签序列</a:t>
            </a:r>
            <a:r>
              <a:t>。此外，我们还</a:t>
            </a:r>
            <a:r>
              <a:rPr>
                <a:solidFill>
                  <a:srgbClr val="0070C0"/>
                </a:solidFill>
              </a:rPr>
              <a:t>设计了一种</a:t>
            </a:r>
            <a:r>
              <a:rPr lang="zh-CN">
                <a:solidFill>
                  <a:srgbClr val="0070C0"/>
                </a:solidFill>
              </a:rPr>
              <a:t>约束</a:t>
            </a:r>
            <a:r>
              <a:rPr>
                <a:solidFill>
                  <a:srgbClr val="0070C0"/>
                </a:solidFill>
              </a:rPr>
              <a:t>解码策略（CD），它可以利用分层标签依赖性来指导生成过程</a:t>
            </a:r>
            <a:r>
              <a:t>。这样，每个时间步骤生成的候选标签将仅限于上一个时间步骤生成的父节点的子节点</a:t>
            </a:r>
            <a:r>
              <a:rPr lang="zh-CN"/>
              <a:t>，从而保证了结果的标签一致性</a:t>
            </a:r>
            <a:r>
              <a:t>。</a:t>
            </a:r>
            <a:r>
              <a:rPr lang="zh-CN" altLang="en-US">
                <a:sym typeface="+mn-ea"/>
              </a:rPr>
              <a:t>我们还为 HTC 任务提出了</a:t>
            </a:r>
            <a:r>
              <a:rPr lang="zh-CN" altLang="en-US">
                <a:solidFill>
                  <a:srgbClr val="0070C0"/>
                </a:solidFill>
                <a:sym typeface="+mn-ea"/>
              </a:rPr>
              <a:t>两个新的评估指标：C</a:t>
            </a:r>
            <a:r>
              <a:rPr lang="en-US" altLang="zh-CN">
                <a:solidFill>
                  <a:srgbClr val="0070C0"/>
                </a:solidFill>
                <a:sym typeface="+mn-ea"/>
              </a:rPr>
              <a:t>-</a:t>
            </a:r>
            <a:r>
              <a:rPr lang="zh-CN" altLang="en-US">
                <a:solidFill>
                  <a:srgbClr val="0070C0"/>
                </a:solidFill>
                <a:sym typeface="+mn-ea"/>
              </a:rPr>
              <a:t>MicroF1 和 C-MacroF1</a:t>
            </a:r>
            <a:r>
              <a:rPr lang="zh-CN" altLang="en-US">
                <a:sym typeface="+mn-ea"/>
              </a:rPr>
              <a:t>，它们更合理、更符合 HTC 的实际应用场景。</a:t>
            </a:r>
            <a:endParaRPr lang="zh-CN" altLang="en-US">
              <a:sym typeface="+mn-ea"/>
            </a:endParaRPr>
          </a:p>
          <a:p>
            <a:pPr marL="342900" indent="-342900" fontAlgn="auto">
              <a:lnSpc>
                <a:spcPct val="150000"/>
              </a:lnSpc>
              <a:spcBef>
                <a:spcPts val="600"/>
              </a:spcBef>
              <a:buFont typeface="Arial" panose="020B0604020202020204" pitchFamily="34" charset="0"/>
              <a:buChar char="•"/>
            </a:pPr>
            <a:r>
              <a:rPr lang="zh-CN" altLang="en-US">
                <a:sym typeface="+mn-ea"/>
              </a:rPr>
              <a:t>我们在三个基准数据集上进行了实验，结果表明我们的方法在传统评价指标和新提出的指标上都表现更好。</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948835" y="368733"/>
            <a:ext cx="1808480" cy="583565"/>
          </a:xfrm>
          <a:prstGeom prst="rect">
            <a:avLst/>
          </a:prstGeom>
        </p:spPr>
        <p:txBody>
          <a:bodyPr wrap="none">
            <a:spAutoFit/>
          </a:bodyPr>
          <a:lstStyle/>
          <a:p>
            <a:r>
              <a:rPr lang="zh-CN" altLang="en-US" sz="3200" b="1" dirty="0"/>
              <a:t>相关工作</a:t>
            </a:r>
            <a:endParaRPr lang="zh-CN" altLang="en-US" sz="3200" b="1" dirty="0"/>
          </a:p>
        </p:txBody>
      </p:sp>
      <p:sp>
        <p:nvSpPr>
          <p:cNvPr id="2" name="文本框 1"/>
          <p:cNvSpPr txBox="1"/>
          <p:nvPr/>
        </p:nvSpPr>
        <p:spPr>
          <a:xfrm>
            <a:off x="582930" y="1022350"/>
            <a:ext cx="10589895" cy="5203190"/>
          </a:xfrm>
          <a:prstGeom prst="rect">
            <a:avLst/>
          </a:prstGeom>
          <a:noFill/>
        </p:spPr>
        <p:txBody>
          <a:bodyPr wrap="square" rtlCol="0">
            <a:spAutoFit/>
          </a:bodyPr>
          <a:p>
            <a:pPr marL="342900" indent="-342900" fontAlgn="auto">
              <a:lnSpc>
                <a:spcPct val="140000"/>
              </a:lnSpc>
              <a:buFont typeface="Arial" panose="020B0604020202020204" pitchFamily="34" charset="0"/>
              <a:buChar char="•"/>
            </a:pPr>
            <a:r>
              <a:t>现有的 HTC 工作可分为局部方法和全局方法。</a:t>
            </a:r>
            <a:r>
              <a:rPr>
                <a:solidFill>
                  <a:srgbClr val="0070C0"/>
                </a:solidFill>
              </a:rPr>
              <a:t>局部方法</a:t>
            </a:r>
            <a:r>
              <a:t> [2, 3, 15] 倾向于构建多个局部分类器，通常会忽略分类层次的整体结构信息。</a:t>
            </a:r>
            <a:r>
              <a:rPr>
                <a:solidFill>
                  <a:srgbClr val="0070C0"/>
                </a:solidFill>
              </a:rPr>
              <a:t>全局方法</a:t>
            </a:r>
            <a:r>
              <a:t>利用单一模型来处理所有类别，并引入各种策略来捕捉标签空间的层次信息。例如，[20] 采用分层网络提取概念，并通过改进的动态路由算法对共享过程进行建模。HMC-Capsule [1] 采用胶囊网络将文档分类为分层结构标签。HiLAP-RL [10] 将 HTC 表述为马尔可夫决策过程，并提出通过深度强化学习来学习标签分配策略。HTCInfoMax [7] 利用文本标签互信息最大化算法和标签先验匹配策略来捕捉标签之间的层次信息。在 HiAGM [24] 中，引入了两种结构编码器（Tree-LSTM 和 GCN），以自上而下和自下而上的方式对分层标签进行建模。HiMatch [6] 提出了一种分层感知的标签语义匹配网络，以分层感知的方式学习文本-标签语义匹配关系。HVHMC</a:t>
            </a:r>
            <a:r>
              <a:rPr lang="en-US"/>
              <a:t> </a:t>
            </a:r>
            <a:r>
              <a:t>[21]</a:t>
            </a:r>
            <a:r>
              <a:rPr lang="en-US"/>
              <a:t> </a:t>
            </a:r>
            <a:r>
              <a:t>引入了松耦合图卷积神经网络作为表示组件，可同时捕捉纵向和横向标签依赖关系。尽管上述方法在一定程度上取得了成功，但它们大多存在 "标签不一致"</a:t>
            </a:r>
            <a:r>
              <a:rPr lang="en-US"/>
              <a:t> </a:t>
            </a:r>
            <a:r>
              <a:t>问题。</a:t>
            </a:r>
          </a:p>
          <a:p>
            <a:pPr marL="342900" indent="-342900" fontAlgn="auto">
              <a:lnSpc>
                <a:spcPct val="140000"/>
              </a:lnSpc>
              <a:spcBef>
                <a:spcPts val="600"/>
              </a:spcBef>
              <a:buFont typeface="Arial" panose="020B0604020202020204" pitchFamily="34" charset="0"/>
              <a:buChar char="•"/>
            </a:pPr>
            <a:r>
              <a:t>之前有两篇论文也采用了</a:t>
            </a:r>
            <a:r>
              <a:rPr>
                <a:solidFill>
                  <a:srgbClr val="0070C0"/>
                </a:solidFill>
              </a:rPr>
              <a:t>序列到序列</a:t>
            </a:r>
            <a:r>
              <a:t>范式来解决 HTC 任务，一篇是 SGM [23]，另一篇是 [14]。不过，这两种方法仅限于单路径情况，无法解决多路径情况。此外，由于这两种方法生成的分层标签序列是不可控的，因此也会出现 "标签不一致"</a:t>
            </a:r>
            <a:r>
              <a:rPr lang="en-US"/>
              <a:t> </a:t>
            </a:r>
            <a:r>
              <a:t>的问题。</a:t>
            </a: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 9"/>
          <p:cNvSpPr/>
          <p:nvPr/>
        </p:nvSpPr>
        <p:spPr>
          <a:xfrm>
            <a:off x="6187639" y="3343275"/>
            <a:ext cx="177794" cy="177794"/>
          </a:xfrm>
          <a:prstGeom prst="ellipse">
            <a:avLst/>
          </a:prstGeom>
          <a:solidFill>
            <a:srgbClr val="0E0E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416810" y="2918460"/>
            <a:ext cx="3601085" cy="922020"/>
          </a:xfrm>
          <a:prstGeom prst="rect">
            <a:avLst/>
          </a:prstGeom>
          <a:noFill/>
          <a:extLst>
            <a:ext uri="{909E8E84-426E-40DD-AFC4-6F175D3DCCD1}">
              <a14:hiddenFill xmlns:a14="http://schemas.microsoft.com/office/drawing/2010/main">
                <a:solidFill>
                  <a:schemeClr val="bg1">
                    <a:alpha val="80000"/>
                  </a:schemeClr>
                </a:solidFill>
              </a14:hiddenFill>
            </a:ext>
          </a:extLst>
        </p:spPr>
        <p:txBody>
          <a:bodyPr wrap="square" rtlCol="0">
            <a:spAutoFit/>
          </a:bodyPr>
          <a:lstStyle/>
          <a:p>
            <a:pPr algn="ctr"/>
            <a:r>
              <a:rPr lang="zh-CN" altLang="en-US" sz="5400" spc="100" dirty="0">
                <a:latin typeface="明兰" panose="02010600030101010101" pitchFamily="2" charset="-122"/>
                <a:ea typeface="明兰" panose="02010600030101010101" pitchFamily="2" charset="-122"/>
              </a:rPr>
              <a:t>研究方法</a:t>
            </a:r>
            <a:endParaRPr lang="zh-CN" altLang="en-US" sz="5400" spc="100" dirty="0">
              <a:latin typeface="明兰" panose="02010600030101010101" pitchFamily="2" charset="-122"/>
              <a:ea typeface="明兰" panose="02010600030101010101" pitchFamily="2" charset="-122"/>
            </a:endParaRPr>
          </a:p>
        </p:txBody>
      </p:sp>
      <p:cxnSp>
        <p:nvCxnSpPr>
          <p:cNvPr id="14" name="直接连接符 13"/>
          <p:cNvCxnSpPr/>
          <p:nvPr/>
        </p:nvCxnSpPr>
        <p:spPr>
          <a:xfrm flipV="1">
            <a:off x="6401609" y="3427881"/>
            <a:ext cx="6187639" cy="4291"/>
          </a:xfrm>
          <a:prstGeom prst="line">
            <a:avLst/>
          </a:prstGeom>
          <a:ln w="25400">
            <a:solidFill>
              <a:srgbClr val="0E0E0E"/>
            </a:solidFill>
          </a:ln>
        </p:spPr>
        <p:style>
          <a:lnRef idx="1">
            <a:schemeClr val="accent1"/>
          </a:lnRef>
          <a:fillRef idx="0">
            <a:schemeClr val="accent1"/>
          </a:fillRef>
          <a:effectRef idx="0">
            <a:schemeClr val="accent1"/>
          </a:effectRef>
          <a:fontRef idx="minor">
            <a:schemeClr val="tx1"/>
          </a:fontRef>
        </p:style>
      </p:cxnSp>
      <p:grpSp>
        <p:nvGrpSpPr>
          <p:cNvPr id="29" name="组合 28"/>
          <p:cNvGrpSpPr/>
          <p:nvPr/>
        </p:nvGrpSpPr>
        <p:grpSpPr>
          <a:xfrm>
            <a:off x="8566437" y="2660170"/>
            <a:ext cx="3871464" cy="1366210"/>
            <a:chOff x="2057454" y="2646587"/>
            <a:chExt cx="3871464" cy="1366210"/>
          </a:xfrm>
        </p:grpSpPr>
        <p:sp>
          <p:nvSpPr>
            <p:cNvPr id="17" name="椭圆 16"/>
            <p:cNvSpPr/>
            <p:nvPr/>
          </p:nvSpPr>
          <p:spPr>
            <a:xfrm>
              <a:off x="2462789" y="2751713"/>
              <a:ext cx="90000" cy="90000"/>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585145" y="3115424"/>
              <a:ext cx="86727" cy="86727"/>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404884" y="3255982"/>
              <a:ext cx="83455" cy="83455"/>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570425" y="3641186"/>
              <a:ext cx="80182" cy="8018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595571" y="3274689"/>
              <a:ext cx="76909" cy="76909"/>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883199" y="3467720"/>
              <a:ext cx="45719" cy="45719"/>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4201455" y="3552144"/>
              <a:ext cx="70364" cy="70364"/>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111" y="3945706"/>
              <a:ext cx="67091" cy="67091"/>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椭圆 24"/>
            <p:cNvSpPr/>
            <p:nvPr/>
          </p:nvSpPr>
          <p:spPr>
            <a:xfrm>
              <a:off x="2057454" y="2646587"/>
              <a:ext cx="63818" cy="63818"/>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3089738" y="3647569"/>
              <a:ext cx="60545" cy="60545"/>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椭圆 26"/>
            <p:cNvSpPr/>
            <p:nvPr/>
          </p:nvSpPr>
          <p:spPr>
            <a:xfrm>
              <a:off x="2779641" y="3085530"/>
              <a:ext cx="57273" cy="57273"/>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4971733" y="3576882"/>
              <a:ext cx="54000" cy="54000"/>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9171533" y="2929816"/>
            <a:ext cx="2720704" cy="871348"/>
            <a:chOff x="2133791" y="2806726"/>
            <a:chExt cx="3351856" cy="1073484"/>
          </a:xfrm>
        </p:grpSpPr>
        <p:sp>
          <p:nvSpPr>
            <p:cNvPr id="45" name="椭圆 44"/>
            <p:cNvSpPr/>
            <p:nvPr/>
          </p:nvSpPr>
          <p:spPr>
            <a:xfrm>
              <a:off x="2653368" y="2894140"/>
              <a:ext cx="53222" cy="53222"/>
            </a:xfrm>
            <a:prstGeom prst="ellipse">
              <a:avLst/>
            </a:prstGeom>
            <a:solidFill>
              <a:srgbClr val="0E0E0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3810450" y="3115424"/>
              <a:ext cx="53222" cy="53222"/>
            </a:xfrm>
            <a:prstGeom prst="ellipse">
              <a:avLst/>
            </a:prstGeom>
            <a:solidFill>
              <a:srgbClr val="0E0E0E">
                <a:alpha val="5636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4795058" y="3166540"/>
              <a:ext cx="53222" cy="53222"/>
            </a:xfrm>
            <a:prstGeom prst="ellipse">
              <a:avLst/>
            </a:prstGeom>
            <a:solidFill>
              <a:srgbClr val="0E0E0E">
                <a:alpha val="5272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3672010" y="3635948"/>
              <a:ext cx="53222" cy="53222"/>
            </a:xfrm>
            <a:prstGeom prst="ellipse">
              <a:avLst/>
            </a:prstGeom>
            <a:solidFill>
              <a:srgbClr val="0E0E0E">
                <a:alpha val="4909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5285021" y="3230316"/>
              <a:ext cx="53222" cy="53222"/>
            </a:xfrm>
            <a:prstGeom prst="ellipse">
              <a:avLst/>
            </a:prstGeom>
            <a:solidFill>
              <a:srgbClr val="0E0E0E">
                <a:alpha val="454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5432425" y="3479415"/>
              <a:ext cx="53222" cy="53222"/>
            </a:xfrm>
            <a:prstGeom prst="ellipse">
              <a:avLst/>
            </a:prstGeom>
            <a:solidFill>
              <a:srgbClr val="0E0E0E">
                <a:alpha val="418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4574638" y="3506114"/>
              <a:ext cx="53222" cy="53222"/>
            </a:xfrm>
            <a:prstGeom prst="ellipse">
              <a:avLst/>
            </a:prstGeom>
            <a:solidFill>
              <a:srgbClr val="0E0E0E">
                <a:alpha val="381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2419641" y="3826988"/>
              <a:ext cx="53222" cy="53222"/>
            </a:xfrm>
            <a:prstGeom prst="ellipse">
              <a:avLst/>
            </a:prstGeom>
            <a:solidFill>
              <a:srgbClr val="0E0E0E">
                <a:alpha val="345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a:off x="2133791" y="2806726"/>
              <a:ext cx="53222" cy="53222"/>
            </a:xfrm>
            <a:prstGeom prst="ellipse">
              <a:avLst/>
            </a:prstGeom>
            <a:solidFill>
              <a:srgbClr val="0E0E0E">
                <a:alpha val="3090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3061163" y="3609469"/>
              <a:ext cx="53222" cy="53222"/>
            </a:xfrm>
            <a:prstGeom prst="ellipse">
              <a:avLst/>
            </a:prstGeom>
            <a:solidFill>
              <a:srgbClr val="0E0E0E">
                <a:alpha val="272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2810121" y="3085530"/>
              <a:ext cx="53222" cy="53222"/>
            </a:xfrm>
            <a:prstGeom prst="ellipse">
              <a:avLst/>
            </a:prstGeom>
            <a:solidFill>
              <a:srgbClr val="0E0E0E">
                <a:alpha val="2363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971734" y="3614433"/>
              <a:ext cx="53222" cy="53222"/>
            </a:xfrm>
            <a:prstGeom prst="ellipse">
              <a:avLst/>
            </a:prstGeom>
            <a:solidFill>
              <a:srgbClr val="0E0E0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p:cNvSpPr txBox="1"/>
          <p:nvPr/>
        </p:nvSpPr>
        <p:spPr>
          <a:xfrm>
            <a:off x="6676000" y="2301298"/>
            <a:ext cx="3522115" cy="1106805"/>
          </a:xfrm>
          <a:prstGeom prst="rect">
            <a:avLst/>
          </a:prstGeom>
          <a:noFill/>
        </p:spPr>
        <p:txBody>
          <a:bodyPr wrap="square" rtlCol="0">
            <a:spAutoFit/>
          </a:bodyPr>
          <a:lstStyle/>
          <a:p>
            <a:pPr algn="ctr"/>
            <a:r>
              <a:rPr lang="en-US" altLang="zh-CN" sz="6600" spc="100" dirty="0">
                <a:latin typeface="明兰" panose="02010600030101010101" pitchFamily="2" charset="-122"/>
                <a:ea typeface="明兰" panose="02010600030101010101" pitchFamily="2" charset="-122"/>
              </a:rPr>
              <a:t>Part 2</a:t>
            </a:r>
            <a:endParaRPr lang="en-US" altLang="zh-CN" sz="6600" spc="100" dirty="0">
              <a:latin typeface="明兰" panose="02010600030101010101" pitchFamily="2" charset="-122"/>
              <a:ea typeface="明兰" panose="02010600030101010101" pitchFamily="2" charset="-122"/>
            </a:endParaRPr>
          </a:p>
        </p:txBody>
      </p:sp>
      <p:sp>
        <p:nvSpPr>
          <p:cNvPr id="58" name="文本框 57"/>
          <p:cNvSpPr txBox="1"/>
          <p:nvPr/>
        </p:nvSpPr>
        <p:spPr>
          <a:xfrm>
            <a:off x="3358515" y="3815080"/>
            <a:ext cx="1773555" cy="306705"/>
          </a:xfrm>
          <a:prstGeom prst="rect">
            <a:avLst/>
          </a:prstGeom>
          <a:noFill/>
        </p:spPr>
        <p:txBody>
          <a:bodyPr wrap="square" rtlCol="0">
            <a:spAutoFit/>
          </a:bodyPr>
          <a:lstStyle/>
          <a:p>
            <a:r>
              <a:rPr lang="en-US" altLang="zh-CN" sz="1400" spc="300" dirty="0">
                <a:latin typeface="微软雅黑 Light" panose="020B0502040204020203" pitchFamily="34" charset="-122"/>
                <a:ea typeface="微软雅黑 Light" panose="020B0502040204020203" pitchFamily="34" charset="-122"/>
              </a:rPr>
              <a:t>Methodology</a:t>
            </a:r>
            <a:endParaRPr lang="en-US" altLang="zh-CN" sz="1400" spc="300"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bldLst>
      <p:bldP spid="11" grpId="0" animBg="1"/>
      <p:bldP spid="57" grpId="0"/>
      <p:bldP spid="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1004715" y="487478"/>
            <a:ext cx="1808480" cy="583565"/>
          </a:xfrm>
          <a:prstGeom prst="rect">
            <a:avLst/>
          </a:prstGeom>
        </p:spPr>
        <p:txBody>
          <a:bodyPr wrap="none">
            <a:spAutoFit/>
          </a:bodyPr>
          <a:lstStyle/>
          <a:p>
            <a:r>
              <a:rPr lang="zh-CN" altLang="en-US" sz="3200" b="1" dirty="0"/>
              <a:t>问题定义</a:t>
            </a:r>
            <a:endParaRPr lang="zh-CN" altLang="en-US" sz="3200" b="1" dirty="0"/>
          </a:p>
        </p:txBody>
      </p:sp>
      <p:sp>
        <p:nvSpPr>
          <p:cNvPr id="2" name="文本框 1"/>
          <p:cNvSpPr txBox="1"/>
          <p:nvPr/>
        </p:nvSpPr>
        <p:spPr>
          <a:xfrm>
            <a:off x="1116330" y="1651000"/>
            <a:ext cx="9163050" cy="247650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zh-CN" altLang="en-US" sz="2000"/>
              <a:t>我们将 HTC 任务表述为 F</a:t>
            </a:r>
            <a:r>
              <a:rPr lang="en-US" altLang="zh-CN" sz="2000"/>
              <a:t> </a:t>
            </a:r>
            <a:r>
              <a:rPr lang="zh-CN" altLang="en-US" sz="2000"/>
              <a:t>:</a:t>
            </a:r>
            <a:r>
              <a:rPr lang="en-US" altLang="zh-CN" sz="2000"/>
              <a:t> </a:t>
            </a:r>
            <a:r>
              <a:rPr lang="zh-CN" altLang="en-US" sz="2000"/>
              <a:t>(</a:t>
            </a:r>
            <a:r>
              <a:rPr lang="en-US" altLang="zh-CN" sz="2000"/>
              <a:t> </a:t>
            </a:r>
            <a:r>
              <a:rPr lang="zh-CN" altLang="en-US" sz="2000"/>
              <a:t>X</a:t>
            </a:r>
            <a:r>
              <a:rPr lang="en-US" altLang="zh-CN" sz="2000"/>
              <a:t> </a:t>
            </a:r>
            <a:r>
              <a:rPr lang="zh-CN" altLang="en-US" sz="2000"/>
              <a:t>,</a:t>
            </a:r>
            <a:r>
              <a:rPr lang="en-US" altLang="zh-CN" sz="2000"/>
              <a:t> </a:t>
            </a:r>
            <a:r>
              <a:rPr lang="zh-CN" altLang="en-US" sz="2000"/>
              <a:t>T</a:t>
            </a:r>
            <a:r>
              <a:rPr lang="en-US" altLang="zh-CN" sz="2000"/>
              <a:t> </a:t>
            </a:r>
            <a:r>
              <a:rPr lang="zh-CN" altLang="en-US" sz="2000"/>
              <a:t>) → Y，其中 X</a:t>
            </a:r>
            <a:r>
              <a:rPr lang="en-US" altLang="zh-CN" sz="2000"/>
              <a:t> </a:t>
            </a:r>
            <a:r>
              <a:rPr lang="zh-CN" altLang="en-US" sz="2000"/>
              <a:t>=</a:t>
            </a:r>
            <a:r>
              <a:rPr lang="en-US" altLang="zh-CN" sz="2000"/>
              <a:t> </a:t>
            </a:r>
            <a:r>
              <a:rPr lang="zh-CN" altLang="en-US" sz="2000"/>
              <a:t>{</a:t>
            </a:r>
            <a:r>
              <a:rPr lang="en-US" altLang="zh-CN" sz="2000"/>
              <a:t> </a:t>
            </a:r>
            <a:r>
              <a:rPr lang="zh-CN" altLang="en-US" sz="2000"/>
              <a:t>X</a:t>
            </a:r>
            <a:r>
              <a:rPr lang="zh-CN" altLang="en-US" sz="2000" baseline="-25000"/>
              <a:t>1</a:t>
            </a:r>
            <a:r>
              <a:rPr lang="en-US" altLang="zh-CN" sz="2000" baseline="-25000"/>
              <a:t> </a:t>
            </a:r>
            <a:r>
              <a:rPr lang="zh-CN" altLang="en-US" sz="2000"/>
              <a:t>, ...</a:t>
            </a:r>
            <a:r>
              <a:rPr lang="en-US" altLang="zh-CN" sz="2000"/>
              <a:t> </a:t>
            </a:r>
            <a:r>
              <a:rPr lang="zh-CN" altLang="en-US" sz="2000"/>
              <a:t>, X</a:t>
            </a:r>
            <a:r>
              <a:rPr lang="zh-CN" altLang="en-US" sz="2000" baseline="-25000"/>
              <a:t>N</a:t>
            </a:r>
            <a:r>
              <a:rPr lang="zh-CN" altLang="en-US" sz="2000"/>
              <a:t> } 指输入</a:t>
            </a:r>
            <a:r>
              <a:rPr lang="zh-CN" altLang="en-US" sz="2000"/>
              <a:t>文本集，T =</a:t>
            </a:r>
            <a:r>
              <a:rPr lang="en-US" altLang="zh-CN" sz="2000"/>
              <a:t> </a:t>
            </a:r>
            <a:r>
              <a:rPr lang="zh-CN" altLang="en-US" sz="2000"/>
              <a:t>{</a:t>
            </a:r>
            <a:r>
              <a:rPr lang="en-US" altLang="zh-CN" sz="2000"/>
              <a:t> </a:t>
            </a:r>
            <a:r>
              <a:rPr lang="zh-CN" altLang="en-US" sz="2000"/>
              <a:t>V , E</a:t>
            </a:r>
            <a:r>
              <a:rPr lang="en-US" altLang="zh-CN" sz="2000"/>
              <a:t> </a:t>
            </a:r>
            <a:r>
              <a:rPr lang="zh-CN" altLang="en-US" sz="2000"/>
              <a:t>} 是预定义的分类层次结构，V 是标签节点集，E 表示它们之间的父子关系。Y</a:t>
            </a:r>
            <a:r>
              <a:rPr lang="en-US" altLang="zh-CN" sz="2000"/>
              <a:t> </a:t>
            </a:r>
            <a:r>
              <a:rPr lang="zh-CN" altLang="en-US" sz="2000"/>
              <a:t>=</a:t>
            </a:r>
            <a:r>
              <a:rPr lang="en-US" altLang="zh-CN" sz="2000"/>
              <a:t> </a:t>
            </a:r>
            <a:r>
              <a:rPr lang="zh-CN" altLang="en-US" sz="2000"/>
              <a:t>{</a:t>
            </a:r>
            <a:r>
              <a:rPr lang="en-US" altLang="zh-CN" sz="2000"/>
              <a:t> </a:t>
            </a:r>
            <a:r>
              <a:rPr lang="zh-CN" altLang="en-US" sz="2000"/>
              <a:t>Y</a:t>
            </a:r>
            <a:r>
              <a:rPr lang="zh-CN" altLang="en-US" sz="2000" baseline="-25000"/>
              <a:t>1</a:t>
            </a:r>
            <a:r>
              <a:rPr lang="en-US" altLang="zh-CN" sz="2000"/>
              <a:t> </a:t>
            </a:r>
            <a:r>
              <a:rPr lang="zh-CN" altLang="en-US" sz="2000"/>
              <a:t>, ...</a:t>
            </a:r>
            <a:r>
              <a:rPr lang="en-US" altLang="zh-CN" sz="2000"/>
              <a:t> </a:t>
            </a:r>
            <a:r>
              <a:rPr lang="zh-CN" altLang="en-US" sz="2000"/>
              <a:t>, Y</a:t>
            </a:r>
            <a:r>
              <a:rPr lang="zh-CN" altLang="en-US" sz="2000" baseline="-25000"/>
              <a:t>N</a:t>
            </a:r>
            <a:r>
              <a:rPr lang="zh-CN" altLang="en-US" sz="2000"/>
              <a:t> } 是 X 的目标标签集。</a:t>
            </a:r>
            <a:endParaRPr lang="zh-CN" altLang="en-US" sz="2000"/>
          </a:p>
          <a:p>
            <a:pPr marL="342900" indent="-342900" fontAlgn="auto">
              <a:lnSpc>
                <a:spcPct val="150000"/>
              </a:lnSpc>
              <a:spcBef>
                <a:spcPts val="600"/>
              </a:spcBef>
              <a:buFont typeface="Arial" panose="020B0604020202020204" pitchFamily="34" charset="0"/>
              <a:buChar char="•"/>
            </a:pPr>
            <a:r>
              <a:rPr lang="zh-CN" altLang="en-US" sz="2000"/>
              <a:t>我们的任务是学习一个模型 F，将新文</a:t>
            </a:r>
            <a:r>
              <a:rPr lang="zh-CN" altLang="en-US" sz="2000"/>
              <a:t>本 X</a:t>
            </a:r>
            <a:r>
              <a:rPr lang="zh-CN" altLang="en-US" sz="2000" baseline="-25000"/>
              <a:t>i</a:t>
            </a:r>
            <a:r>
              <a:rPr lang="zh-CN" altLang="en-US" sz="2000"/>
              <a:t> =</a:t>
            </a:r>
            <a:r>
              <a:rPr lang="en-US" altLang="zh-CN" sz="2000"/>
              <a:t> </a:t>
            </a:r>
            <a:r>
              <a:rPr lang="zh-CN" altLang="en-US" sz="2000"/>
              <a:t>{</a:t>
            </a:r>
            <a:r>
              <a:rPr lang="en-US" altLang="zh-CN" sz="2000"/>
              <a:t> </a:t>
            </a:r>
            <a:r>
              <a:rPr lang="zh-CN" altLang="en-US" sz="2000"/>
              <a:t>x</a:t>
            </a:r>
            <a:r>
              <a:rPr lang="zh-CN" altLang="en-US" sz="2000" baseline="-25000"/>
              <a:t>1</a:t>
            </a:r>
            <a:r>
              <a:rPr lang="en-US" altLang="zh-CN" sz="2000" baseline="-25000"/>
              <a:t> </a:t>
            </a:r>
            <a:r>
              <a:rPr lang="zh-CN" altLang="en-US" sz="2000"/>
              <a:t>, ...</a:t>
            </a:r>
            <a:r>
              <a:rPr lang="en-US" altLang="zh-CN" sz="2000"/>
              <a:t> </a:t>
            </a:r>
            <a:r>
              <a:rPr lang="zh-CN" altLang="en-US" sz="2000"/>
              <a:t>, x</a:t>
            </a:r>
            <a:r>
              <a:rPr lang="zh-CN" altLang="en-US" sz="2000" baseline="-25000"/>
              <a:t>|Xi|</a:t>
            </a:r>
            <a:r>
              <a:rPr lang="zh-CN" altLang="en-US" sz="2000"/>
              <a:t> } 映射到 T 中的目标标签集 Y</a:t>
            </a:r>
            <a:r>
              <a:rPr lang="zh-CN" altLang="en-US" sz="2000" baseline="-25000"/>
              <a:t>i</a:t>
            </a:r>
            <a:r>
              <a:rPr lang="zh-CN" altLang="en-US" sz="2000"/>
              <a:t> =</a:t>
            </a:r>
            <a:r>
              <a:rPr lang="en-US" altLang="zh-CN" sz="2000"/>
              <a:t> </a:t>
            </a:r>
            <a:r>
              <a:rPr lang="zh-CN" altLang="en-US" sz="2000"/>
              <a:t>{</a:t>
            </a:r>
            <a:r>
              <a:rPr lang="en-US" altLang="zh-CN" sz="2000"/>
              <a:t> </a:t>
            </a:r>
            <a:r>
              <a:rPr lang="zh-CN" altLang="en-US" sz="2000"/>
              <a:t>y</a:t>
            </a:r>
            <a:r>
              <a:rPr lang="zh-CN" altLang="en-US" sz="2000" baseline="-25000"/>
              <a:t>1</a:t>
            </a:r>
            <a:r>
              <a:rPr lang="en-US" altLang="zh-CN" sz="2000"/>
              <a:t> </a:t>
            </a:r>
            <a:r>
              <a:rPr lang="zh-CN" altLang="en-US" sz="2000"/>
              <a:t>, ...</a:t>
            </a:r>
            <a:r>
              <a:rPr lang="en-US" altLang="zh-CN" sz="2000"/>
              <a:t> </a:t>
            </a:r>
            <a:r>
              <a:rPr lang="zh-CN" altLang="en-US" sz="2000"/>
              <a:t>, y</a:t>
            </a:r>
            <a:r>
              <a:rPr lang="zh-CN" altLang="en-US" sz="2000" baseline="-25000"/>
              <a:t>ki</a:t>
            </a:r>
            <a:r>
              <a:rPr lang="zh-CN" altLang="en-US" sz="2000"/>
              <a:t> }，其中 k</a:t>
            </a:r>
            <a:r>
              <a:rPr lang="zh-CN" altLang="en-US" sz="2000" baseline="-25000"/>
              <a:t>i</a:t>
            </a:r>
            <a:r>
              <a:rPr lang="zh-CN" altLang="en-US" sz="2000"/>
              <a:t> 是标签数，k</a:t>
            </a:r>
            <a:r>
              <a:rPr lang="zh-CN" altLang="en-US" sz="2000" baseline="-25000"/>
              <a:t>i</a:t>
            </a:r>
            <a:r>
              <a:rPr lang="zh-CN" altLang="en-US" sz="2000"/>
              <a:t> ≤ |V|。</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commondata" val="eyJoZGlkIjoiYjk1NTY2NTlkNWQwMDkwZDg2ZjA5MmQ2ZTM5MDRhYWQ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千图海量PPT模板www.58pic.com​​">
  <a:themeElements>
    <a:clrScheme name="自定义 247">
      <a:dk1>
        <a:sysClr val="windowText" lastClr="000000"/>
      </a:dk1>
      <a:lt1>
        <a:sysClr val="window" lastClr="FFFFFF"/>
      </a:lt1>
      <a:dk2>
        <a:srgbClr val="44546A"/>
      </a:dk2>
      <a:lt2>
        <a:srgbClr val="E7E6E6"/>
      </a:lt2>
      <a:accent1>
        <a:srgbClr val="525252"/>
      </a:accent1>
      <a:accent2>
        <a:srgbClr val="525252"/>
      </a:accent2>
      <a:accent3>
        <a:srgbClr val="525252"/>
      </a:accent3>
      <a:accent4>
        <a:srgbClr val="525252"/>
      </a:accent4>
      <a:accent5>
        <a:srgbClr val="525252"/>
      </a:accent5>
      <a:accent6>
        <a:srgbClr val="525252"/>
      </a:accent6>
      <a:hlink>
        <a:srgbClr val="525252"/>
      </a:hlink>
      <a:folHlink>
        <a:srgbClr val="52525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rgbClr val="7F7F7F"/>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4968</Words>
  <Application>WPS 演示</Application>
  <PresentationFormat>宽屏</PresentationFormat>
  <Paragraphs>136</Paragraphs>
  <Slides>21</Slides>
  <Notes>11</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10</vt:i4>
      </vt:variant>
      <vt:variant>
        <vt:lpstr>幻灯片标题</vt:lpstr>
      </vt:variant>
      <vt:variant>
        <vt:i4>21</vt:i4>
      </vt:variant>
    </vt:vector>
  </HeadingPairs>
  <TitlesOfParts>
    <vt:vector size="43" baseType="lpstr">
      <vt:lpstr>Arial</vt:lpstr>
      <vt:lpstr>宋体</vt:lpstr>
      <vt:lpstr>Wingdings</vt:lpstr>
      <vt:lpstr>Times New Roman</vt:lpstr>
      <vt:lpstr>明兰</vt:lpstr>
      <vt:lpstr>微软雅黑 Light</vt:lpstr>
      <vt:lpstr>微软雅黑</vt:lpstr>
      <vt:lpstr>Arial Unicode MS</vt:lpstr>
      <vt:lpstr>等线 Light</vt:lpstr>
      <vt:lpstr>等线</vt:lpstr>
      <vt:lpstr>千图海量PPT模板www.58pic.com​​</vt:lpstr>
      <vt:lpstr>1_千图海量PPT模板www.58pic.com​​</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沐雨昔年</cp:lastModifiedBy>
  <cp:revision>212</cp:revision>
  <dcterms:created xsi:type="dcterms:W3CDTF">2017-05-16T12:45:00Z</dcterms:created>
  <dcterms:modified xsi:type="dcterms:W3CDTF">2024-01-18T11:54:34Z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ABF0EEE9CBA9434B80DC9393681F6F8B_13</vt:lpwstr>
  </property>
  <property fmtid="{D5CDD505-2E9C-101B-9397-08002B2CF9AE}" pid="3" name="KSOProductBuildVer">
    <vt:lpwstr>2052-12.1.0.16120</vt:lpwstr>
  </property>
</Properties>
</file>