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heme/theme3.xml" ContentType="application/vnd.openxmlformats-officedocument.theme+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2.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3.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4.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5.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6.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7.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8.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9.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0.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11.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12.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3.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notesSlides/notesSlide14.xml" ContentType="application/vnd.openxmlformats-officedocument.presentationml.notesSlide+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notesSlides/notesSlide15.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16.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306" r:id="rId3"/>
    <p:sldId id="307" r:id="rId4"/>
    <p:sldId id="330" r:id="rId5"/>
    <p:sldId id="331" r:id="rId6"/>
    <p:sldId id="333" r:id="rId7"/>
    <p:sldId id="334" r:id="rId8"/>
    <p:sldId id="309" r:id="rId9"/>
    <p:sldId id="310" r:id="rId10"/>
    <p:sldId id="311" r:id="rId11"/>
    <p:sldId id="312" r:id="rId12"/>
    <p:sldId id="314" r:id="rId13"/>
    <p:sldId id="315" r:id="rId14"/>
    <p:sldId id="33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 initials="q"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305" autoAdjust="0"/>
  </p:normalViewPr>
  <p:slideViewPr>
    <p:cSldViewPr snapToGrid="0">
      <p:cViewPr varScale="1">
        <p:scale>
          <a:sx n="96" d="100"/>
          <a:sy n="96" d="100"/>
        </p:scale>
        <p:origin x="5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CBAE8D-39B9-488F-99DB-D8129E5ED375}" type="datetimeFigureOut">
              <a:rPr lang="zh-CN" altLang="en-US" smtClean="0"/>
              <a:t>2024/3/5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A4587A-F4FD-4287-8A1B-D06A4D4354D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 </a:t>
            </a:r>
            <a:r>
              <a:rPr lang="en-US" altLang="zh-CN" dirty="0"/>
              <a:t>37 </a:t>
            </a:r>
            <a:r>
              <a:rPr lang="zh-CN" altLang="en-US" dirty="0"/>
              <a:t>届神经信息处理系统大会（</a:t>
            </a:r>
            <a:r>
              <a:rPr lang="en-US" altLang="zh-CN" dirty="0" err="1"/>
              <a:t>NeurIPS</a:t>
            </a:r>
            <a:r>
              <a:rPr lang="en-US" altLang="zh-CN" dirty="0"/>
              <a:t> 2023</a:t>
            </a:r>
            <a:r>
              <a:rPr lang="zh-CN" altLang="en-US" dirty="0"/>
              <a:t>）。</a:t>
            </a:r>
            <a:endParaRPr lang="en-US" altLang="zh-CN" dirty="0"/>
          </a:p>
          <a:p>
            <a:r>
              <a:rPr lang="zh-CN" altLang="en-US" dirty="0"/>
              <a:t>阿里巴巴</a:t>
            </a:r>
            <a:endParaRPr lang="en-US" altLang="zh-CN"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17</a:t>
            </a:fld>
            <a:endParaRPr lang="zh-CN" altLang="en-US"/>
          </a:p>
        </p:txBody>
      </p:sp>
    </p:spTree>
    <p:extLst>
      <p:ext uri="{BB962C8B-B14F-4D97-AF65-F5344CB8AC3E}">
        <p14:creationId xmlns:p14="http://schemas.microsoft.com/office/powerpoint/2010/main" val="796820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23</a:t>
            </a:fld>
            <a:endParaRPr lang="zh-CN" altLang="en-US"/>
          </a:p>
        </p:txBody>
      </p:sp>
    </p:spTree>
    <p:extLst>
      <p:ext uri="{BB962C8B-B14F-4D97-AF65-F5344CB8AC3E}">
        <p14:creationId xmlns:p14="http://schemas.microsoft.com/office/powerpoint/2010/main" val="100691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3AE3-AAF9-8C1B-F05F-94B6C8794A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47B8BCC-6027-839F-B12C-036F3BF4FA5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D6CA228-77E7-2A9B-387C-1D56EBD126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76F5A66-83F5-0498-98DE-FDA3DB24C204}"/>
              </a:ext>
            </a:extLst>
          </p:cNvPr>
          <p:cNvSpPr>
            <a:spLocks noGrp="1"/>
          </p:cNvSpPr>
          <p:nvPr>
            <p:ph type="sldNum" sz="quarter" idx="5"/>
          </p:nvPr>
        </p:nvSpPr>
        <p:spPr/>
        <p:txBody>
          <a:bodyPr/>
          <a:lstStyle/>
          <a:p>
            <a:fld id="{35A4587A-F4FD-4287-8A1B-D06A4D4354DB}" type="slidenum">
              <a:rPr lang="zh-CN" altLang="en-US" smtClean="0"/>
              <a:t>3</a:t>
            </a:fld>
            <a:endParaRPr lang="zh-CN" altLang="en-US"/>
          </a:p>
        </p:txBody>
      </p:sp>
    </p:spTree>
    <p:extLst>
      <p:ext uri="{BB962C8B-B14F-4D97-AF65-F5344CB8AC3E}">
        <p14:creationId xmlns:p14="http://schemas.microsoft.com/office/powerpoint/2010/main" val="206934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8161E-D5D6-AA2C-02FC-6A6763ADBC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619084D-6CCA-8614-5041-AC5612169EF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720BFB7-57B8-1289-2A67-BB6055D6EF8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31F41BA-F500-EBBE-AE09-133465527CBF}"/>
              </a:ext>
            </a:extLst>
          </p:cNvPr>
          <p:cNvSpPr>
            <a:spLocks noGrp="1"/>
          </p:cNvSpPr>
          <p:nvPr>
            <p:ph type="sldNum" sz="quarter" idx="5"/>
          </p:nvPr>
        </p:nvSpPr>
        <p:spPr/>
        <p:txBody>
          <a:bodyPr/>
          <a:lstStyle/>
          <a:p>
            <a:fld id="{35A4587A-F4FD-4287-8A1B-D06A4D4354DB}" type="slidenum">
              <a:rPr lang="zh-CN" altLang="en-US" smtClean="0"/>
              <a:t>4</a:t>
            </a:fld>
            <a:endParaRPr lang="zh-CN" altLang="en-US"/>
          </a:p>
        </p:txBody>
      </p:sp>
    </p:spTree>
    <p:extLst>
      <p:ext uri="{BB962C8B-B14F-4D97-AF65-F5344CB8AC3E}">
        <p14:creationId xmlns:p14="http://schemas.microsoft.com/office/powerpoint/2010/main" val="369382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71D40-1B24-6698-285A-BD88F61AAC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88616DC-83C7-8CED-381E-6B89B142F7C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4BE5A11-9774-5B43-A4C9-E66C68CD8C4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30E4016-ABB1-DE96-9ECE-DE3003BE6728}"/>
              </a:ext>
            </a:extLst>
          </p:cNvPr>
          <p:cNvSpPr>
            <a:spLocks noGrp="1"/>
          </p:cNvSpPr>
          <p:nvPr>
            <p:ph type="sldNum" sz="quarter" idx="5"/>
          </p:nvPr>
        </p:nvSpPr>
        <p:spPr/>
        <p:txBody>
          <a:bodyPr/>
          <a:lstStyle/>
          <a:p>
            <a:fld id="{35A4587A-F4FD-4287-8A1B-D06A4D4354DB}" type="slidenum">
              <a:rPr lang="zh-CN" altLang="en-US" smtClean="0"/>
              <a:t>5</a:t>
            </a:fld>
            <a:endParaRPr lang="zh-CN" altLang="en-US"/>
          </a:p>
        </p:txBody>
      </p:sp>
    </p:spTree>
    <p:extLst>
      <p:ext uri="{BB962C8B-B14F-4D97-AF65-F5344CB8AC3E}">
        <p14:creationId xmlns:p14="http://schemas.microsoft.com/office/powerpoint/2010/main" val="146190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232BD-CEEB-0ACC-CE22-61D853DDDDD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1570E5-8E99-3452-10E5-FCBC364A37D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E571260-ACD5-CF80-8A80-99C5A650D91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FD5275A-717D-EB55-76D7-4694F874BBD7}"/>
              </a:ext>
            </a:extLst>
          </p:cNvPr>
          <p:cNvSpPr>
            <a:spLocks noGrp="1"/>
          </p:cNvSpPr>
          <p:nvPr>
            <p:ph type="sldNum" sz="quarter" idx="5"/>
          </p:nvPr>
        </p:nvSpPr>
        <p:spPr/>
        <p:txBody>
          <a:bodyPr/>
          <a:lstStyle/>
          <a:p>
            <a:fld id="{35A4587A-F4FD-4287-8A1B-D06A4D4354DB}" type="slidenum">
              <a:rPr lang="zh-CN" altLang="en-US" smtClean="0"/>
              <a:t>6</a:t>
            </a:fld>
            <a:endParaRPr lang="zh-CN" altLang="en-US"/>
          </a:p>
        </p:txBody>
      </p:sp>
    </p:spTree>
    <p:extLst>
      <p:ext uri="{BB962C8B-B14F-4D97-AF65-F5344CB8AC3E}">
        <p14:creationId xmlns:p14="http://schemas.microsoft.com/office/powerpoint/2010/main" val="2978794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7</a:t>
            </a:fld>
            <a:endParaRPr lang="zh-CN" altLang="en-US"/>
          </a:p>
        </p:txBody>
      </p:sp>
    </p:spTree>
    <p:extLst>
      <p:ext uri="{BB962C8B-B14F-4D97-AF65-F5344CB8AC3E}">
        <p14:creationId xmlns:p14="http://schemas.microsoft.com/office/powerpoint/2010/main" val="1517509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5A4587A-F4FD-4287-8A1B-D06A4D4354DB}" type="slidenum">
              <a:rPr lang="zh-CN" altLang="en-US" smtClean="0"/>
              <a:t>16</a:t>
            </a:fld>
            <a:endParaRPr lang="zh-CN" altLang="en-US"/>
          </a:p>
        </p:txBody>
      </p:sp>
    </p:spTree>
    <p:extLst>
      <p:ext uri="{BB962C8B-B14F-4D97-AF65-F5344CB8AC3E}">
        <p14:creationId xmlns:p14="http://schemas.microsoft.com/office/powerpoint/2010/main" val="325745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file:///F:\400px_tools/pic_temp/pic_sup.png" TargetMode="External"/><Relationship Id="rId5" Type="http://schemas.openxmlformats.org/officeDocument/2006/relationships/tags" Target="../tags/tag12.xml"/><Relationship Id="rId10" Type="http://schemas.openxmlformats.org/officeDocument/2006/relationships/image" Target="../media/image2.png"/><Relationship Id="rId4" Type="http://schemas.openxmlformats.org/officeDocument/2006/relationships/tags" Target="../tags/tag11.xml"/><Relationship Id="rId9"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file:///F:\400px_tools/pic_temp/1_pic_quater_left_down.png" TargetMode="Externa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4.png"/><Relationship Id="rId5" Type="http://schemas.openxmlformats.org/officeDocument/2006/relationships/tags" Target="../tags/tag20.xml"/><Relationship Id="rId10" Type="http://schemas.openxmlformats.org/officeDocument/2006/relationships/image" Target="file:///F:\400px_tools/pic_temp/0_pic_quater_right_down.png" TargetMode="External"/><Relationship Id="rId4" Type="http://schemas.openxmlformats.org/officeDocument/2006/relationships/tags" Target="../tags/tag19.xml"/><Relationship Id="rId9"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0" Type="http://schemas.openxmlformats.org/officeDocument/2006/relationships/image" Target="file:///F:\400px_tools/pic_temp/pic_half_right.png" TargetMode="External"/><Relationship Id="rId4" Type="http://schemas.openxmlformats.org/officeDocument/2006/relationships/tags" Target="../tags/tag26.xml"/><Relationship Id="rId9"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image" Target="file:///F:\400px_tools/pic_temp/1_pic_quater_left_down.png" TargetMode="Externa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file:///F:\400px_tools/pic_temp/0_pic_quater_right_down.png" TargetMode="External"/><Relationship Id="rId5" Type="http://schemas.openxmlformats.org/officeDocument/2006/relationships/tags" Target="../tags/tag34.xml"/><Relationship Id="rId10" Type="http://schemas.openxmlformats.org/officeDocument/2006/relationships/image" Target="../media/image3.png"/><Relationship Id="rId4" Type="http://schemas.openxmlformats.org/officeDocument/2006/relationships/tags" Target="../tags/tag33.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file:///F:\400px_tools/pic_temp/0_pic_quater_right_down.png" TargetMode="External"/><Relationship Id="rId3" Type="http://schemas.openxmlformats.org/officeDocument/2006/relationships/tags" Target="../tags/tag40.xml"/><Relationship Id="rId7" Type="http://schemas.openxmlformats.org/officeDocument/2006/relationships/tags" Target="../tags/tag44.xml"/><Relationship Id="rId12" Type="http://schemas.openxmlformats.org/officeDocument/2006/relationships/image" Target="../media/image3.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slideMaster" Target="../slideMasters/slideMaster2.xml"/><Relationship Id="rId5" Type="http://schemas.openxmlformats.org/officeDocument/2006/relationships/tags" Target="../tags/tag42.xml"/><Relationship Id="rId15" Type="http://schemas.openxmlformats.org/officeDocument/2006/relationships/image" Target="file:///F:\400px_tools/pic_temp/1_pic_quater_left_down.png" TargetMode="External"/><Relationship Id="rId10" Type="http://schemas.openxmlformats.org/officeDocument/2006/relationships/tags" Target="../tags/tag47.xml"/><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50.xml"/><Relationship Id="rId7" Type="http://schemas.openxmlformats.org/officeDocument/2006/relationships/tags" Target="../tags/tag54.xml"/><Relationship Id="rId12" Type="http://schemas.openxmlformats.org/officeDocument/2006/relationships/image" Target="file:///F:\400px_tools/pic_temp/1_pic_quater_left_down.png" TargetMode="Externa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11" Type="http://schemas.openxmlformats.org/officeDocument/2006/relationships/image" Target="../media/image4.png"/><Relationship Id="rId5" Type="http://schemas.openxmlformats.org/officeDocument/2006/relationships/tags" Target="../tags/tag52.xml"/><Relationship Id="rId10" Type="http://schemas.openxmlformats.org/officeDocument/2006/relationships/image" Target="file:///C:\Users\admin\Desktop\1.0%20&#28216;&#25103;\sup\13\subject.png" TargetMode="External"/><Relationship Id="rId4" Type="http://schemas.openxmlformats.org/officeDocument/2006/relationships/tags" Target="../tags/tag51.xm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image" Target="file:///F:\400px_tools/pic_temp/1_pic_quater_left_down.png" TargetMode="Externa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image" Target="../media/image4.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image" Target="file:///F:\400px_tools/pic_temp/0_pic_quater_right_down.png" TargetMode="External"/><Relationship Id="rId5" Type="http://schemas.openxmlformats.org/officeDocument/2006/relationships/tags" Target="../tags/tag62.xml"/><Relationship Id="rId10" Type="http://schemas.openxmlformats.org/officeDocument/2006/relationships/image" Target="../media/image3.png"/><Relationship Id="rId4" Type="http://schemas.openxmlformats.org/officeDocument/2006/relationships/tags" Target="../tags/tag61.xml"/><Relationship Id="rId9"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image" Target="file:///F:\400px_tools/pic_temp/1_pic_quater_left_down.png" TargetMode="Externa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image" Target="../media/image4.png"/><Relationship Id="rId5" Type="http://schemas.openxmlformats.org/officeDocument/2006/relationships/tags" Target="../tags/tag70.xml"/><Relationship Id="rId10" Type="http://schemas.openxmlformats.org/officeDocument/2006/relationships/image" Target="file:///F:\400px_tools/pic_temp/0_pic_quater_right_down.png" TargetMode="External"/><Relationship Id="rId4" Type="http://schemas.openxmlformats.org/officeDocument/2006/relationships/tags" Target="../tags/tag69.xml"/><Relationship Id="rId9"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5.xml"/><Relationship Id="rId7" Type="http://schemas.openxmlformats.org/officeDocument/2006/relationships/slideMaster" Target="../slideMasters/slideMaster2.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file:///F:\400px_tools/pic_temp/1_pic_quater_left_down.png" TargetMode="External"/><Relationship Id="rId5" Type="http://schemas.openxmlformats.org/officeDocument/2006/relationships/tags" Target="../tags/tag77.xml"/><Relationship Id="rId10" Type="http://schemas.openxmlformats.org/officeDocument/2006/relationships/image" Target="../media/image4.png"/><Relationship Id="rId4" Type="http://schemas.openxmlformats.org/officeDocument/2006/relationships/tags" Target="../tags/tag76.xml"/><Relationship Id="rId9" Type="http://schemas.openxmlformats.org/officeDocument/2006/relationships/image" Target="file:///F:\400px_tools/pic_temp/0_pic_quater_right_down.png" TargetMode="Externa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86.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image" Target="file:///F:\400px_tools/pic_temp/pic_sup.png" TargetMode="External"/><Relationship Id="rId5" Type="http://schemas.openxmlformats.org/officeDocument/2006/relationships/tags" Target="../tags/tag83.xml"/><Relationship Id="rId10" Type="http://schemas.openxmlformats.org/officeDocument/2006/relationships/image" Target="../media/image2.png"/><Relationship Id="rId4" Type="http://schemas.openxmlformats.org/officeDocument/2006/relationships/tags" Target="../tags/tag82.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89.xml"/><Relationship Id="rId7" Type="http://schemas.openxmlformats.org/officeDocument/2006/relationships/slideMaster" Target="../slideMasters/slideMaster2.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image" Target="file:///F:\400px_tools/pic_temp/1_pic_quater_left_down.png" TargetMode="External"/><Relationship Id="rId5" Type="http://schemas.openxmlformats.org/officeDocument/2006/relationships/tags" Target="../tags/tag91.xml"/><Relationship Id="rId10" Type="http://schemas.openxmlformats.org/officeDocument/2006/relationships/image" Target="../media/image4.png"/><Relationship Id="rId4" Type="http://schemas.openxmlformats.org/officeDocument/2006/relationships/tags" Target="../tags/tag90.xml"/><Relationship Id="rId9" Type="http://schemas.openxmlformats.org/officeDocument/2006/relationships/image" Target="file:///F:\400px_tools/pic_temp/0_pic_quater_right_down.png" TargetMode="Externa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00.xml"/><Relationship Id="rId13" Type="http://schemas.openxmlformats.org/officeDocument/2006/relationships/image" Target="file:///F:\400px_tools/pic_temp/1_pic_quater_left_down.png" TargetMode="External"/><Relationship Id="rId3" Type="http://schemas.openxmlformats.org/officeDocument/2006/relationships/tags" Target="../tags/tag95.xml"/><Relationship Id="rId7" Type="http://schemas.openxmlformats.org/officeDocument/2006/relationships/tags" Target="../tags/tag99.xml"/><Relationship Id="rId12" Type="http://schemas.openxmlformats.org/officeDocument/2006/relationships/image" Target="../media/image4.png"/><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11" Type="http://schemas.openxmlformats.org/officeDocument/2006/relationships/image" Target="file:///F:\400px_tools/pic_temp/0_pic_quater_right_down.png" TargetMode="External"/><Relationship Id="rId5" Type="http://schemas.openxmlformats.org/officeDocument/2006/relationships/tags" Target="../tags/tag97.xml"/><Relationship Id="rId10" Type="http://schemas.openxmlformats.org/officeDocument/2006/relationships/image" Target="../media/image3.png"/><Relationship Id="rId4" Type="http://schemas.openxmlformats.org/officeDocument/2006/relationships/tags" Target="../tags/tag96.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08.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image" Target="file:///F:\400px_tools/pic_temp/0_pic_quater_right_down.png" TargetMode="External"/><Relationship Id="rId5" Type="http://schemas.openxmlformats.org/officeDocument/2006/relationships/tags" Target="../tags/tag105.xml"/><Relationship Id="rId10" Type="http://schemas.openxmlformats.org/officeDocument/2006/relationships/image" Target="../media/image3.png"/><Relationship Id="rId4" Type="http://schemas.openxmlformats.org/officeDocument/2006/relationships/tags" Target="../tags/tag104.xml"/><Relationship Id="rId9"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image" Target="../media/image4.png"/><Relationship Id="rId3" Type="http://schemas.openxmlformats.org/officeDocument/2006/relationships/tags" Target="../tags/tag111.xml"/><Relationship Id="rId7" Type="http://schemas.openxmlformats.org/officeDocument/2006/relationships/tags" Target="../tags/tag115.xml"/><Relationship Id="rId12" Type="http://schemas.openxmlformats.org/officeDocument/2006/relationships/image" Target="file:///F:\400px_tools/pic_temp/0_pic_quater_right_down.png" TargetMode="Externa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image" Target="../media/image3.png"/><Relationship Id="rId5" Type="http://schemas.openxmlformats.org/officeDocument/2006/relationships/tags" Target="../tags/tag113.xml"/><Relationship Id="rId10" Type="http://schemas.openxmlformats.org/officeDocument/2006/relationships/slideMaster" Target="../slideMasters/slideMaster2.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image" Target="file:///F:\400px_tools/pic_temp/1_pic_quater_left_down.png" TargetMode="Externa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25.xml"/><Relationship Id="rId13" Type="http://schemas.openxmlformats.org/officeDocument/2006/relationships/image" Target="../media/image4.png"/><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image" Target="file:///F:\400px_tools/pic_temp/0_pic_quater_right_down.png" TargetMode="Externa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image" Target="../media/image3.png"/><Relationship Id="rId5" Type="http://schemas.openxmlformats.org/officeDocument/2006/relationships/tags" Target="../tags/tag122.xml"/><Relationship Id="rId10" Type="http://schemas.openxmlformats.org/officeDocument/2006/relationships/slideMaster" Target="../slideMasters/slideMaster2.xml"/><Relationship Id="rId4" Type="http://schemas.openxmlformats.org/officeDocument/2006/relationships/tags" Target="../tags/tag121.xml"/><Relationship Id="rId9" Type="http://schemas.openxmlformats.org/officeDocument/2006/relationships/tags" Target="../tags/tag126.xml"/><Relationship Id="rId14" Type="http://schemas.openxmlformats.org/officeDocument/2006/relationships/image" Target="file:///F:\400px_tools/pic_temp/1_pic_quater_left_down.png"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image" Target="../media/image3.png"/><Relationship Id="rId3" Type="http://schemas.openxmlformats.org/officeDocument/2006/relationships/tags" Target="../tags/tag129.xml"/><Relationship Id="rId7" Type="http://schemas.openxmlformats.org/officeDocument/2006/relationships/tags" Target="../tags/tag133.xml"/><Relationship Id="rId12" Type="http://schemas.openxmlformats.org/officeDocument/2006/relationships/slideMaster" Target="../slideMasters/slideMaster2.xml"/><Relationship Id="rId2" Type="http://schemas.openxmlformats.org/officeDocument/2006/relationships/tags" Target="../tags/tag128.xml"/><Relationship Id="rId16" Type="http://schemas.openxmlformats.org/officeDocument/2006/relationships/image" Target="file:///F:\400px_tools/pic_temp/1_pic_quater_left_down.png" TargetMode="Externa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image" Target="../media/image4.png"/><Relationship Id="rId10" Type="http://schemas.openxmlformats.org/officeDocument/2006/relationships/tags" Target="../tags/tag136.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image" Target="file:///F:\400px_tools/pic_temp/0_pic_quater_right_down.png"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image" Target="file:///F:\400px_tools/pic_temp/1_pic_quater_left_down.png" TargetMode="External"/><Relationship Id="rId3" Type="http://schemas.openxmlformats.org/officeDocument/2006/relationships/tags" Target="../tags/tag140.xml"/><Relationship Id="rId7" Type="http://schemas.openxmlformats.org/officeDocument/2006/relationships/tags" Target="../tags/tag144.xml"/><Relationship Id="rId12" Type="http://schemas.openxmlformats.org/officeDocument/2006/relationships/image" Target="../media/image4.png"/><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image" Target="file:///F:\400px_tools/pic_temp/0_pic_quater_right_down.png" TargetMode="External"/><Relationship Id="rId5" Type="http://schemas.openxmlformats.org/officeDocument/2006/relationships/tags" Target="../tags/tag142.xml"/><Relationship Id="rId10" Type="http://schemas.openxmlformats.org/officeDocument/2006/relationships/image" Target="../media/image3.png"/><Relationship Id="rId4" Type="http://schemas.openxmlformats.org/officeDocument/2006/relationships/tags" Target="../tags/tag141.xml"/><Relationship Id="rId9"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userDrawn="1">
  <p:cSld name="1_标题幻灯片">
    <p:spTree>
      <p:nvGrpSpPr>
        <p:cNvPr id="1" name=""/>
        <p:cNvGrpSpPr/>
        <p:nvPr/>
      </p:nvGrpSpPr>
      <p:grpSpPr>
        <a:xfrm>
          <a:off x="0" y="0"/>
          <a:ext cx="0" cy="0"/>
          <a:chOff x="0" y="0"/>
          <a:chExt cx="0" cy="0"/>
        </a:xfrm>
      </p:grpSpPr>
      <p:sp>
        <p:nvSpPr>
          <p:cNvPr id="6" name="矩形 5"/>
          <p:cNvSpPr/>
          <p:nvPr userDrawn="1"/>
        </p:nvSpPr>
        <p:spPr>
          <a:xfrm>
            <a:off x="0" y="0"/>
            <a:ext cx="12192000" cy="6857999"/>
          </a:xfrm>
          <a:prstGeom prst="rect">
            <a:avLst/>
          </a:prstGeom>
          <a:gradFill flip="none" rotWithShape="1">
            <a:gsLst>
              <a:gs pos="0">
                <a:srgbClr val="ED9EFD"/>
              </a:gs>
              <a:gs pos="100000">
                <a:srgbClr val="45A9F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图片包含 动物&#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3307" y="932471"/>
            <a:ext cx="5645385" cy="4993057"/>
          </a:xfrm>
          <a:prstGeom prst="rect">
            <a:avLst/>
          </a:prstGeom>
        </p:spPr>
      </p:pic>
      <p:sp>
        <p:nvSpPr>
          <p:cNvPr id="9801" name="副标题 9800"/>
          <p:cNvSpPr>
            <a:spLocks noGrp="1"/>
          </p:cNvSpPr>
          <p:nvPr userDrawn="1">
            <p:ph type="subTitle" idx="1"/>
          </p:nvPr>
        </p:nvSpPr>
        <p:spPr>
          <a:xfrm>
            <a:off x="5137608" y="4198985"/>
            <a:ext cx="6381291" cy="558799"/>
          </a:xfrm>
        </p:spPr>
        <p:txBody>
          <a:bodyPr anchor="t">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9801"/>
          <p:cNvSpPr>
            <a:spLocks noGrp="1"/>
          </p:cNvSpPr>
          <p:nvPr userDrawn="1">
            <p:ph type="ctrTitle"/>
          </p:nvPr>
        </p:nvSpPr>
        <p:spPr>
          <a:xfrm>
            <a:off x="2856323" y="1130300"/>
            <a:ext cx="8664166" cy="2868284"/>
          </a:xfrm>
        </p:spPr>
        <p:txBody>
          <a:bodyPr anchor="b">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1"/>
          <p:cNvSpPr>
            <a:spLocks noGrp="1"/>
          </p:cNvSpPr>
          <p:nvPr userDrawn="1">
            <p:ph type="body" sz="quarter" idx="10" hasCustomPrompt="1"/>
          </p:nvPr>
        </p:nvSpPr>
        <p:spPr>
          <a:xfrm>
            <a:off x="673099" y="5837829"/>
            <a:ext cx="10845800" cy="296271"/>
          </a:xfrm>
        </p:spPr>
        <p:txBody>
          <a:bodyPr vert="horz" anchor="ctr">
            <a:noAutofit/>
          </a:bodyPr>
          <a:lstStyle>
            <a:lvl1pPr marL="0" indent="0" algn="l">
              <a:buNone/>
              <a:defRPr sz="14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2"/>
          <p:cNvSpPr>
            <a:spLocks noGrp="1"/>
          </p:cNvSpPr>
          <p:nvPr userDrawn="1">
            <p:ph type="body" sz="quarter" idx="11" hasCustomPrompt="1"/>
          </p:nvPr>
        </p:nvSpPr>
        <p:spPr>
          <a:xfrm>
            <a:off x="673099" y="5837829"/>
            <a:ext cx="10845800" cy="296271"/>
          </a:xfrm>
        </p:spPr>
        <p:txBody>
          <a:bodyPr vert="horz" anchor="ctr">
            <a:noAutofit/>
          </a:bodyPr>
          <a:lstStyle>
            <a:lvl1pPr marL="0" indent="0" algn="r">
              <a:buNone/>
              <a:defRPr sz="14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pitchFamily="34" charset="-122"/>
            </a:endParaRPr>
          </a:p>
        </p:txBody>
      </p:sp>
      <p:sp>
        <p:nvSpPr>
          <p:cNvPr id="16" name="日期占位符 15"/>
          <p:cNvSpPr>
            <a:spLocks noGrp="1"/>
          </p:cNvSpPr>
          <p:nvPr>
            <p:ph type="dt" sz="half" idx="10"/>
            <p:custDataLst>
              <p:tags r:id="rId3"/>
            </p:custDataLst>
          </p:nvPr>
        </p:nvSpPr>
        <p:spPr/>
        <p:txBody>
          <a:bodyPr wrap="square">
            <a:normAutofit/>
          </a:bodyPr>
          <a:lstStyle>
            <a:lvl1pPr>
              <a:defRPr baseline="0">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17" name="页脚占位符 16"/>
          <p:cNvSpPr>
            <a:spLocks noGrp="1"/>
          </p:cNvSpPr>
          <p:nvPr>
            <p:ph type="ftr" sz="quarter" idx="11"/>
            <p:custDataLst>
              <p:tags r:id="rId4"/>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custDataLst>
              <p:tags r:id="rId5"/>
            </p:custDataLst>
          </p:nvPr>
        </p:nvSpPr>
        <p:spPr/>
        <p:txBody>
          <a:bodyPr wrap="square">
            <a:normAutofit/>
          </a:bodyPr>
          <a:lstStyle>
            <a:lvl1pPr>
              <a:defRPr baseline="0">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8" name="矩形 7"/>
          <p:cNvSpPr/>
          <p:nvPr userDrawn="1">
            <p:custDataLst>
              <p:tags r:id="rId6"/>
            </p:custDataLst>
          </p:nvPr>
        </p:nvSpPr>
        <p:spPr>
          <a:xfrm>
            <a:off x="2285969" y="3507740"/>
            <a:ext cx="7620061" cy="4597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00000"/>
              </a:lnSpc>
            </a:pPr>
            <a:endParaRPr lang="zh-CN" altLang="en-US" baseline="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3" name="副标题 2"/>
          <p:cNvSpPr>
            <a:spLocks noGrp="1"/>
          </p:cNvSpPr>
          <p:nvPr>
            <p:ph type="subTitle" idx="14" hasCustomPrompt="1"/>
            <p:custDataLst>
              <p:tags r:id="rId7"/>
            </p:custDataLst>
          </p:nvPr>
        </p:nvSpPr>
        <p:spPr>
          <a:xfrm>
            <a:off x="2443799" y="3518536"/>
            <a:ext cx="7304405" cy="448945"/>
          </a:xfrm>
        </p:spPr>
        <p:txBody>
          <a:bodyPr vert="horz" wrap="square" lIns="91440" tIns="0" rIns="91440" bIns="45720" anchor="t" anchorCtr="0">
            <a:normAutofit/>
          </a:bodyPr>
          <a:lstStyle>
            <a:lvl1pPr marL="0" marR="0" indent="0" algn="ctr"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baseline="0">
                <a:solidFill>
                  <a:schemeClr val="bg1"/>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en-US" altLang="zh-CN" dirty="0"/>
          </a:p>
        </p:txBody>
      </p:sp>
      <p:sp>
        <p:nvSpPr>
          <p:cNvPr id="2" name="标题 1"/>
          <p:cNvSpPr>
            <a:spLocks noGrp="1"/>
          </p:cNvSpPr>
          <p:nvPr>
            <p:ph type="ctrTitle" idx="13" hasCustomPrompt="1"/>
            <p:custDataLst>
              <p:tags r:id="rId8"/>
            </p:custDataLst>
          </p:nvPr>
        </p:nvSpPr>
        <p:spPr>
          <a:xfrm>
            <a:off x="2285970" y="1899921"/>
            <a:ext cx="7620061" cy="1398905"/>
          </a:xfrm>
        </p:spPr>
        <p:txBody>
          <a:bodyPr vert="horz" wrap="square" lIns="91440" tIns="45720" rIns="91440" bIns="0" anchor="b" anchorCtr="0">
            <a:normAutofit/>
          </a:bodyPr>
          <a:lstStyle>
            <a:lvl1pPr marL="0" marR="0" indent="0" algn="dist" defTabSz="914400" rtl="0" eaLnBrk="1" fontAlgn="auto" latinLnBrk="0" hangingPunct="1">
              <a:lnSpc>
                <a:spcPct val="100000"/>
              </a:lnSpc>
              <a:spcBef>
                <a:spcPct val="0"/>
              </a:spcBef>
              <a:spcAft>
                <a:spcPts val="0"/>
              </a:spcAft>
              <a:buClrTx/>
              <a:buSzPts val="7200"/>
              <a:buNone/>
              <a:defRPr sz="7200" b="0" spc="7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10011632" y="1397000"/>
            <a:ext cx="2180368" cy="4064000"/>
          </a:xfrm>
          <a:prstGeom prst="rect">
            <a:avLst/>
          </a:prstGeom>
        </p:spPr>
      </p:pic>
      <p:sp>
        <p:nvSpPr>
          <p:cNvPr id="4" name="日期占位符 3"/>
          <p:cNvSpPr>
            <a:spLocks noGrp="1"/>
          </p:cNvSpPr>
          <p:nvPr>
            <p:ph type="dt" sz="half" idx="10"/>
            <p:custDataLst>
              <p:tags r:id="rId2"/>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5" name="页脚占位符 4"/>
          <p:cNvSpPr>
            <a:spLocks noGrp="1"/>
          </p:cNvSpPr>
          <p:nvPr>
            <p:ph type="ftr" sz="quarter" idx="11"/>
            <p:custDataLst>
              <p:tags r:id="rId3"/>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4"/>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矩形 7"/>
          <p:cNvSpPr/>
          <p:nvPr userDrawn="1">
            <p:custDataLst>
              <p:tags r:id="rId5"/>
            </p:custDataLst>
          </p:nvPr>
        </p:nvSpPr>
        <p:spPr>
          <a:xfrm>
            <a:off x="4339908" y="2750185"/>
            <a:ext cx="4549140" cy="1356995"/>
          </a:xfrm>
          <a:prstGeom prst="rect">
            <a:avLst/>
          </a:prstGeom>
          <a:solidFill>
            <a:schemeClr val="accent1">
              <a:alpha val="30000"/>
            </a:schemeClr>
          </a:solidFill>
          <a:ln w="12700" cap="flat" cmpd="sng" algn="ctr">
            <a:noFill/>
            <a:prstDash val="solid"/>
            <a:miter lim="800000"/>
          </a:ln>
          <a:effectLst/>
        </p:spPr>
        <p:txBody>
          <a:bodyPr wrap="square" lIns="323982" rIns="899951" anchor="ctr">
            <a:normAutofit/>
          </a:bodyPr>
          <a:lstStyle/>
          <a:p>
            <a:pPr marL="0" marR="0" lvl="0" indent="0" algn="l" defTabSz="866775" rtl="0" eaLnBrk="1" fontAlgn="base" latinLnBrk="0" hangingPunct="1">
              <a:lnSpc>
                <a:spcPct val="130000"/>
              </a:lnSpc>
              <a:spcBef>
                <a:spcPct val="0"/>
              </a:spcBef>
              <a:spcAft>
                <a:spcPct val="0"/>
              </a:spcAft>
              <a:buClrTx/>
              <a:buSzTx/>
              <a:buFontTx/>
              <a:buNone/>
            </a:pPr>
            <a:endParaRPr kumimoji="0" lang="zh-CN" altLang="en-US" sz="1400" b="0" i="0" kern="0" spc="200" baseline="0" noProof="0" dirty="0">
              <a:ln>
                <a:noFill/>
              </a:ln>
              <a:solidFill>
                <a:prstClr val="black">
                  <a:lumMod val="50000"/>
                  <a:lumOff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3" name="标题 2"/>
          <p:cNvSpPr>
            <a:spLocks noGrp="1"/>
          </p:cNvSpPr>
          <p:nvPr>
            <p:ph type="ctrTitle" idx="14" hasCustomPrompt="1"/>
            <p:custDataLst>
              <p:tags r:id="rId6"/>
            </p:custDataLst>
          </p:nvPr>
        </p:nvSpPr>
        <p:spPr>
          <a:xfrm>
            <a:off x="4493578" y="2819128"/>
            <a:ext cx="4241800" cy="714375"/>
          </a:xfrm>
        </p:spPr>
        <p:txBody>
          <a:bodyPr vert="horz" wrap="square" lIns="91440" tIns="45720" rIns="91440" bIns="0" anchor="b" anchorCtr="0">
            <a:normAutofit/>
          </a:bodyPr>
          <a:lstStyle>
            <a:lvl1pPr marL="0" marR="0" indent="0" algn="l" defTabSz="914400" rtl="0" eaLnBrk="1" fontAlgn="auto" latinLnBrk="0" hangingPunct="1">
              <a:lnSpc>
                <a:spcPct val="120000"/>
              </a:lnSpc>
              <a:spcBef>
                <a:spcPct val="0"/>
              </a:spcBef>
              <a:spcAft>
                <a:spcPts val="0"/>
              </a:spcAft>
              <a:buClrTx/>
              <a:buSzPts val="3600"/>
              <a:buNone/>
              <a:defRPr sz="3200" b="0" spc="4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
        <p:nvSpPr>
          <p:cNvPr id="2" name="副标题 1"/>
          <p:cNvSpPr>
            <a:spLocks noGrp="1"/>
          </p:cNvSpPr>
          <p:nvPr>
            <p:ph type="subTitle" idx="13" hasCustomPrompt="1"/>
            <p:custDataLst>
              <p:tags r:id="rId7"/>
            </p:custDataLst>
          </p:nvPr>
        </p:nvSpPr>
        <p:spPr>
          <a:xfrm>
            <a:off x="4493578" y="3635103"/>
            <a:ext cx="4241800" cy="347345"/>
          </a:xfrm>
        </p:spPr>
        <p:txBody>
          <a:bodyPr vert="horz" wrap="square" lIns="91440" tIns="0" rIns="91440" bIns="45720" anchor="t" anchorCtr="0">
            <a:normAutofit/>
          </a:bodyPr>
          <a:lstStyle>
            <a:lvl1pPr marL="0" marR="0" indent="0" algn="l" defTabSz="914400" rtl="0" eaLnBrk="1" fontAlgn="auto" latinLnBrk="0" hangingPunct="1">
              <a:lnSpc>
                <a:spcPct val="130000"/>
              </a:lnSpc>
              <a:spcBef>
                <a:spcPts val="0"/>
              </a:spcBef>
              <a:spcAft>
                <a:spcPts val="0"/>
              </a:spcAft>
              <a:buClrTx/>
              <a:buSzPts val="1600"/>
              <a:buFont typeface="Arial" panose="020B0604020202020204" pitchFamily="34" charset="0"/>
              <a:buNone/>
              <a:defRPr sz="1600" b="0" spc="200" baseline="0">
                <a:solidFill>
                  <a:schemeClr val="tx1">
                    <a:lumMod val="85000"/>
                    <a:lumOff val="15000"/>
                  </a:schemeClr>
                </a:solidFill>
                <a:latin typeface="Arial" panose="020B0604020202020204" pitchFamily="34" charset="0"/>
                <a:ea typeface="微软雅黑" panose="020B0503020204020204" pitchFamily="3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4"/>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5"/>
            </p:custDataLst>
          </p:nvPr>
        </p:nvSpPr>
        <p:spPr>
          <a:xfrm>
            <a:off x="6238877" y="952508"/>
            <a:ext cx="5283242" cy="5388907"/>
          </a:xfrm>
        </p:spPr>
        <p:txBody>
          <a:bodyPr wrap="square" lIns="90170" tIns="46990" rIns="90170" bIns="46990">
            <a:normAutofit/>
          </a:bodyPr>
          <a:lstStyle>
            <a:lvl1pPr eaLnBrk="1" fontAlgn="auto" latinLnBrk="0" hangingPunct="1">
              <a:defRPr sz="1600" baseline="0">
                <a:solidFill>
                  <a:schemeClr val="tx1"/>
                </a:solidFill>
                <a:latin typeface="Arial" panose="020B0604020202020204" pitchFamily="34" charset="0"/>
                <a:ea typeface="微软雅黑" panose="020B0503020204020204" pitchFamily="34" charset="-122"/>
              </a:defRPr>
            </a:lvl1pPr>
            <a:lvl2pPr eaLnBrk="1" fontAlgn="auto" latinLnBrk="0" hangingPunct="1">
              <a:defRPr sz="1600" baseline="0">
                <a:solidFill>
                  <a:schemeClr val="tx1"/>
                </a:solidFill>
                <a:latin typeface="Arial" panose="020B0604020202020204" pitchFamily="34" charset="0"/>
                <a:ea typeface="微软雅黑" panose="020B0503020204020204" pitchFamily="34" charset="-122"/>
              </a:defRPr>
            </a:lvl2pPr>
            <a:lvl3pPr eaLnBrk="1" fontAlgn="auto" latinLnBrk="0" hangingPunct="1">
              <a:defRPr sz="1600" baseline="0">
                <a:solidFill>
                  <a:schemeClr val="tx1"/>
                </a:solidFill>
                <a:latin typeface="Arial" panose="020B0604020202020204" pitchFamily="34" charset="0"/>
                <a:ea typeface="微软雅黑" panose="020B0503020204020204" pitchFamily="34" charset="-122"/>
              </a:defRPr>
            </a:lvl3pPr>
            <a:lvl4pPr eaLnBrk="1" fontAlgn="auto" latinLnBrk="0" hangingPunct="1">
              <a:defRPr sz="1600" baseline="0">
                <a:solidFill>
                  <a:schemeClr val="tx1"/>
                </a:solidFill>
                <a:latin typeface="Arial" panose="020B0604020202020204" pitchFamily="34" charset="0"/>
                <a:ea typeface="微软雅黑" panose="020B0503020204020204" pitchFamily="34" charset="-122"/>
              </a:defRPr>
            </a:lvl4pPr>
            <a:lvl5pPr eaLnBrk="1" fontAlgn="auto" latinLnBrk="0" hangingPunct="1">
              <a:defRPr sz="1600"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6" name="页脚占位符 5"/>
          <p:cNvSpPr>
            <a:spLocks noGrp="1"/>
          </p:cNvSpPr>
          <p:nvPr>
            <p:ph type="ftr" sz="quarter" idx="11"/>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custDataLst>
              <p:tags r:id="rId8"/>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1"/>
            </p:custDataLst>
          </p:nvPr>
        </p:nvPicPr>
        <p:blipFill>
          <a:blip r:embed="rId12" r:link="rId13"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0" name="图片 9"/>
          <p:cNvPicPr/>
          <p:nvPr userDrawn="1">
            <p:custDataLst>
              <p:tags r:id="rId2"/>
            </p:custDataLst>
          </p:nvPr>
        </p:nvPicPr>
        <p:blipFill>
          <a:blip r:embed="rId14" r:link="rId15"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4"/>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5"/>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7"/>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8"/>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8" name="页脚占位符 7"/>
          <p:cNvSpPr>
            <a:spLocks noGrp="1"/>
          </p:cNvSpPr>
          <p:nvPr>
            <p:ph type="ftr" sz="quarter" idx="11"/>
            <p:custDataLst>
              <p:tags r:id="rId9"/>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custDataLst>
              <p:tags r:id="rId10"/>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a:extLst>
              <a:ext uri="{28A0092B-C50C-407E-A947-70E740481C1C}">
                <a14:useLocalDpi xmlns:a14="http://schemas.microsoft.com/office/drawing/2010/main" val="0"/>
              </a:ext>
            </a:extLst>
          </a:blip>
          <a:stretch>
            <a:fillRect/>
          </a:stretch>
        </p:blipFill>
        <p:spPr>
          <a:xfrm>
            <a:off x="7498080" y="1383774"/>
            <a:ext cx="4389120" cy="4090452"/>
          </a:xfrm>
          <a:prstGeom prst="rect">
            <a:avLst/>
          </a:prstGeom>
        </p:spPr>
      </p:pic>
      <p:sp>
        <p:nvSpPr>
          <p:cNvPr id="7" name="矩形 6"/>
          <p:cNvSpPr/>
          <p:nvPr userDrawn="1">
            <p:custDataLst>
              <p:tags r:id="rId2"/>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lt1"/>
              </a:solidFill>
              <a:latin typeface="Arial" panose="020B0604020202020204" pitchFamily="34" charset="0"/>
              <a:ea typeface="微软雅黑" panose="020B0503020204020204" pitchFamily="34" charset="-122"/>
            </a:endParaRPr>
          </a:p>
        </p:txBody>
      </p:sp>
      <p:pic>
        <p:nvPicPr>
          <p:cNvPr id="6" name="图片 5"/>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3" name="页脚占位符 2"/>
          <p:cNvSpPr>
            <a:spLocks noGrp="1"/>
          </p:cNvSpPr>
          <p:nvPr>
            <p:ph type="ftr" sz="quarter" idx="11"/>
            <p:custDataLst>
              <p:tags r:id="rId2"/>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1"/>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2"/>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4"/>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9EFD9D74-47D9-4702-A33C-335B63B48DBF}" type="datetimeFigureOut">
              <a:rPr lang="zh-CN" altLang="en-US" smtClean="0"/>
              <a:t>2024/3/5</a:t>
            </a:fld>
            <a:endParaRPr lang="zh-CN" altLang="en-US" dirty="0"/>
          </a:p>
        </p:txBody>
      </p:sp>
      <p:sp>
        <p:nvSpPr>
          <p:cNvPr id="6" name="页脚占位符 5"/>
          <p:cNvSpPr>
            <a:spLocks noGrp="1"/>
          </p:cNvSpPr>
          <p:nvPr>
            <p:ph type="ftr" sz="quarter" idx="11"/>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custDataLst>
              <p:tags r:id="rId8"/>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7" name="图片 6"/>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竖排标题 1"/>
          <p:cNvSpPr>
            <a:spLocks noGrp="1"/>
          </p:cNvSpPr>
          <p:nvPr>
            <p:ph type="title" orient="vert"/>
            <p:custDataLst>
              <p:tags r:id="rId3"/>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4"/>
            </p:custDataLst>
          </p:nvPr>
        </p:nvSpPr>
        <p:spPr>
          <a:xfrm>
            <a:off x="669925" y="952500"/>
            <a:ext cx="9828101" cy="5388907"/>
          </a:xfrm>
        </p:spPr>
        <p:txBody>
          <a:bodyPr vert="eaVert" wrap="square">
            <a:normAutofit/>
          </a:bodyPr>
          <a:lstStyle>
            <a:lvl1pPr indent="0" eaLnBrk="1" fontAlgn="auto" latinLnBrk="0" hangingPunct="1">
              <a:defRPr baseline="0">
                <a:solidFill>
                  <a:schemeClr val="tx1"/>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5" name="页脚占位符 4"/>
          <p:cNvSpPr>
            <a:spLocks noGrp="1"/>
          </p:cNvSpPr>
          <p:nvPr>
            <p:ph type="ftr" sz="quarter" idx="11"/>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3" name="日期占位符 2"/>
          <p:cNvSpPr>
            <a:spLocks noGrp="1"/>
          </p:cNvSpPr>
          <p:nvPr>
            <p:ph type="dt" sz="half" idx="10"/>
            <p:custDataLst>
              <p:tags r:id="rId3"/>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6"/>
            </p:custDataLst>
          </p:nvPr>
        </p:nvSpPr>
        <p:spPr>
          <a:xfrm>
            <a:off x="669930" y="952508"/>
            <a:ext cx="10852237" cy="538890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1"/>
            </p:custDataLst>
          </p:nvPr>
        </p:nvPicPr>
        <p:blipFill>
          <a:blip r:embed="rId10" r:link="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custDataLst>
              <p:tags r:id="rId2"/>
            </p:custDataLst>
          </p:nvPr>
        </p:nvSpPr>
        <p:spPr>
          <a:xfrm>
            <a:off x="1378972" y="1569796"/>
            <a:ext cx="9436780" cy="271834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0">
              <a:latin typeface="Arial" panose="020B0604020202020204" pitchFamily="34" charset="0"/>
              <a:ea typeface="微软雅黑" panose="020B0503020204020204" pitchFamily="34" charset="-122"/>
            </a:endParaRPr>
          </a:p>
        </p:txBody>
      </p:sp>
      <p:sp>
        <p:nvSpPr>
          <p:cNvPr id="3" name="日期占位符 2"/>
          <p:cNvSpPr>
            <a:spLocks noGrp="1"/>
          </p:cNvSpPr>
          <p:nvPr>
            <p:ph type="dt" sz="half" idx="10"/>
            <p:custDataLst>
              <p:tags r:id="rId3"/>
            </p:custDataLst>
          </p:nvPr>
        </p:nvSpPr>
        <p:spPr/>
        <p:txBody>
          <a:bodyPr wrap="square">
            <a:normAutofit/>
          </a:bodyPr>
          <a:lstStyle>
            <a:lvl1pPr>
              <a:defRPr baseline="0">
                <a:solidFill>
                  <a:schemeClr val="lt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4"/>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baseline="0">
                <a:solidFill>
                  <a:schemeClr val="lt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a:p>
        </p:txBody>
      </p:sp>
      <p:sp>
        <p:nvSpPr>
          <p:cNvPr id="8" name="矩形 7"/>
          <p:cNvSpPr/>
          <p:nvPr userDrawn="1">
            <p:custDataLst>
              <p:tags r:id="rId6"/>
            </p:custDataLst>
          </p:nvPr>
        </p:nvSpPr>
        <p:spPr>
          <a:xfrm>
            <a:off x="3413125" y="3507740"/>
            <a:ext cx="5365750" cy="45974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00000"/>
              </a:lnSpc>
            </a:pPr>
            <a:endParaRPr lang="zh-CN" altLang="en-US" baseline="0">
              <a:solidFill>
                <a:schemeClr val="lt1"/>
              </a:solidFill>
              <a:latin typeface="Arial" panose="020B0604020202020204" pitchFamily="34" charset="0"/>
              <a:ea typeface="微软雅黑" panose="020B0503020204020204" pitchFamily="34" charset="-122"/>
            </a:endParaRPr>
          </a:p>
        </p:txBody>
      </p:sp>
      <p:sp>
        <p:nvSpPr>
          <p:cNvPr id="7" name="文本占位符 6"/>
          <p:cNvSpPr>
            <a:spLocks noGrp="1"/>
          </p:cNvSpPr>
          <p:nvPr>
            <p:ph type="body" idx="14" hasCustomPrompt="1"/>
            <p:custDataLst>
              <p:tags r:id="rId7"/>
            </p:custDataLst>
          </p:nvPr>
        </p:nvSpPr>
        <p:spPr>
          <a:xfrm>
            <a:off x="3529013" y="3518535"/>
            <a:ext cx="5133975" cy="448945"/>
          </a:xfrm>
        </p:spPr>
        <p:txBody>
          <a:bodyPr vert="horz" wrap="square" lIns="91440" tIns="0" rIns="91440" bIns="45720" anchor="t" anchorCtr="0">
            <a:normAutofit/>
          </a:bodyPr>
          <a:lstStyle>
            <a:lvl1pPr marL="0" marR="0" indent="0" algn="ctr" rtl="0" eaLnBrk="1" fontAlgn="auto">
              <a:lnSpc>
                <a:spcPct val="100000"/>
              </a:lnSpc>
              <a:spcBef>
                <a:spcPts val="0"/>
              </a:spcBef>
              <a:spcAft>
                <a:spcPts val="0"/>
              </a:spcAft>
              <a:buClrTx/>
              <a:buSzPts val="2000"/>
              <a:buFont typeface="Arial" panose="020B0604020202020204" pitchFamily="34" charset="0"/>
              <a:buNone/>
              <a:defRPr sz="2000" b="0" spc="200" baseline="0">
                <a:solidFill>
                  <a:schemeClr val="bg1"/>
                </a:solidFill>
                <a:latin typeface="Arial" panose="020B0604020202020204" pitchFamily="34" charset="0"/>
                <a:ea typeface="微软雅黑" panose="020B0503020204020204" pitchFamily="3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p>
        </p:txBody>
      </p:sp>
      <p:sp>
        <p:nvSpPr>
          <p:cNvPr id="2" name="标题 1"/>
          <p:cNvSpPr>
            <a:spLocks noGrp="1"/>
          </p:cNvSpPr>
          <p:nvPr>
            <p:ph type="title" idx="13" hasCustomPrompt="1"/>
            <p:custDataLst>
              <p:tags r:id="rId8"/>
            </p:custDataLst>
          </p:nvPr>
        </p:nvSpPr>
        <p:spPr>
          <a:xfrm>
            <a:off x="3413125" y="1899920"/>
            <a:ext cx="5365750" cy="1398905"/>
          </a:xfrm>
        </p:spPr>
        <p:txBody>
          <a:bodyPr vert="horz" wrap="square" lIns="91440" tIns="45720" rIns="91440" bIns="0" anchor="b" anchorCtr="0">
            <a:normAutofit/>
          </a:bodyPr>
          <a:lstStyle>
            <a:lvl1pPr marL="0" marR="0" indent="0" algn="dist" defTabSz="914400" rtl="0" eaLnBrk="1" fontAlgn="auto" latinLnBrk="0" hangingPunct="1">
              <a:lnSpc>
                <a:spcPct val="100000"/>
              </a:lnSpc>
              <a:spcBef>
                <a:spcPct val="0"/>
              </a:spcBef>
              <a:spcAft>
                <a:spcPts val="0"/>
              </a:spcAft>
              <a:buClrTx/>
              <a:buSzPts val="8000"/>
              <a:buNone/>
              <a:defRPr sz="8000" b="0" spc="1000" baseline="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dirty="0"/>
              <a:t>编辑标题</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1"/>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6" name="图片 5"/>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3"/>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lt1"/>
              </a:solidFill>
              <a:latin typeface="Arial" panose="020B0604020202020204" pitchFamily="34" charset="0"/>
              <a:ea typeface="微软雅黑" panose="020B0503020204020204" pitchFamily="34" charset="-122"/>
            </a:endParaRPr>
          </a:p>
        </p:txBody>
      </p:sp>
      <p:pic>
        <p:nvPicPr>
          <p:cNvPr id="9" name="图片 8"/>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2" r:link="rId13"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4"/>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lt1"/>
              </a:solidFill>
              <a:latin typeface="Arial" panose="020B0604020202020204" pitchFamily="34" charset="0"/>
              <a:ea typeface="微软雅黑" panose="020B0503020204020204" pitchFamily="34" charset="-122"/>
            </a:endParaRPr>
          </a:p>
        </p:txBody>
      </p:sp>
      <p:pic>
        <p:nvPicPr>
          <p:cNvPr id="8" name="图片 7"/>
          <p:cNvPicPr/>
          <p:nvPr userDrawn="1">
            <p:custDataLst>
              <p:tags r:id="rId2"/>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hasCustomPrompt="1"/>
            <p:custDataLst>
              <p:tags r:id="rId3"/>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lt1"/>
              </a:solidFill>
              <a:latin typeface="Arial" panose="020B0604020202020204" pitchFamily="34" charset="0"/>
              <a:ea typeface="微软雅黑" panose="020B0503020204020204" pitchFamily="34" charset="-122"/>
            </a:endParaRPr>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lt1"/>
              </a:solidFill>
              <a:latin typeface="Arial" panose="020B0604020202020204" pitchFamily="34" charset="0"/>
              <a:ea typeface="微软雅黑" panose="020B0503020204020204" pitchFamily="34" charset="-122"/>
            </a:endParaRPr>
          </a:p>
        </p:txBody>
      </p:sp>
      <p:pic>
        <p:nvPicPr>
          <p:cNvPr id="10" name="图片 9"/>
          <p:cNvPicPr/>
          <p:nvPr userDrawn="1">
            <p:custDataLst>
              <p:tags r:id="rId2"/>
            </p:custDataLst>
          </p:nvPr>
        </p:nvPicPr>
        <p:blipFill>
          <a:blip r:embed="rId11" r:link="rId12"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8" name="图片 7"/>
          <p:cNvPicPr/>
          <p:nvPr userDrawn="1">
            <p:custDataLst>
              <p:tags r:id="rId3"/>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ph type="title"/>
            <p:custDataLst>
              <p:tags r:id="rId4"/>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lt1"/>
              </a:solidFill>
              <a:latin typeface="Arial" panose="020B0604020202020204" pitchFamily="34" charset="0"/>
              <a:ea typeface="微软雅黑" panose="020B0503020204020204" pitchFamily="34" charset="-122"/>
            </a:endParaRPr>
          </a:p>
        </p:txBody>
      </p:sp>
      <p:pic>
        <p:nvPicPr>
          <p:cNvPr id="12" name="图片 11"/>
          <p:cNvPicPr/>
          <p:nvPr userDrawn="1">
            <p:custDataLst>
              <p:tags r:id="rId2"/>
            </p:custDataLst>
          </p:nvPr>
        </p:nvPicPr>
        <p:blipFill>
          <a:blip r:embed="rId13" r:link="rId14" cstate="print">
            <a:extLst>
              <a:ext uri="{28A0092B-C50C-407E-A947-70E740481C1C}">
                <a14:useLocalDpi xmlns:a14="http://schemas.microsoft.com/office/drawing/2010/main" val="0"/>
              </a:ext>
            </a:extLst>
          </a:blip>
          <a:stretch>
            <a:fillRect/>
          </a:stretch>
        </p:blipFill>
        <p:spPr>
          <a:xfrm>
            <a:off x="11471910" y="6137910"/>
            <a:ext cx="720090" cy="720090"/>
          </a:xfrm>
          <a:prstGeom prst="rect">
            <a:avLst/>
          </a:prstGeom>
        </p:spPr>
      </p:pic>
      <p:pic>
        <p:nvPicPr>
          <p:cNvPr id="10" name="图片 9"/>
          <p:cNvPicPr/>
          <p:nvPr userDrawn="1">
            <p:custDataLst>
              <p:tags r:id="rId3"/>
            </p:custDataLst>
          </p:nvPr>
        </p:nvPicPr>
        <p:blipFill>
          <a:blip r:embed="rId15" r:link="rId16" cstate="print">
            <a:extLst>
              <a:ext uri="{28A0092B-C50C-407E-A947-70E740481C1C}">
                <a14:useLocalDpi xmlns:a14="http://schemas.microsoft.com/office/drawing/2010/main" val="0"/>
              </a:ext>
            </a:extLst>
          </a:blip>
          <a:stretch>
            <a:fillRect/>
          </a:stretch>
        </p:blipFill>
        <p:spPr>
          <a:xfrm>
            <a:off x="0" y="6137910"/>
            <a:ext cx="720090" cy="720090"/>
          </a:xfrm>
          <a:prstGeom prst="rect">
            <a:avLst/>
          </a:prstGeom>
        </p:spPr>
      </p:pic>
      <p:sp>
        <p:nvSpPr>
          <p:cNvPr id="2" name="标题 1"/>
          <p:cNvSpPr>
            <a:spLocks noGrp="1"/>
          </p:cNvSpPr>
          <p:nvPr>
            <p:ph type="title"/>
            <p:custDataLst>
              <p:tags r:id="rId4"/>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baseline="0">
              <a:solidFill>
                <a:schemeClr val="lt1"/>
              </a:solidFill>
              <a:latin typeface="Arial" panose="020B0604020202020204" pitchFamily="34" charset="0"/>
              <a:ea typeface="微软雅黑" panose="020B0503020204020204" pitchFamily="34" charset="-122"/>
            </a:endParaRPr>
          </a:p>
        </p:txBody>
      </p:sp>
      <p:pic>
        <p:nvPicPr>
          <p:cNvPr id="9" name="图片 8"/>
          <p:cNvPicPr/>
          <p:nvPr userDrawn="1">
            <p:custDataLst>
              <p:tags r:id="rId2"/>
            </p:custDataLst>
          </p:nvPr>
        </p:nvPicPr>
        <p:blipFill>
          <a:blip r:embed="rId10" r:link="rId11">
            <a:extLst>
              <a:ext uri="{28A0092B-C50C-407E-A947-70E740481C1C}">
                <a14:useLocalDpi xmlns:a14="http://schemas.microsoft.com/office/drawing/2010/main" val="0"/>
              </a:ext>
            </a:extLst>
          </a:blip>
          <a:stretch>
            <a:fillRect/>
          </a:stretch>
        </p:blipFill>
        <p:spPr>
          <a:xfrm>
            <a:off x="10571797" y="0"/>
            <a:ext cx="1620202" cy="1620202"/>
          </a:xfrm>
          <a:prstGeom prst="rect">
            <a:avLst/>
          </a:prstGeom>
        </p:spPr>
      </p:pic>
      <p:pic>
        <p:nvPicPr>
          <p:cNvPr id="8" name="图片 7"/>
          <p:cNvPicPr/>
          <p:nvPr userDrawn="1">
            <p:custDataLst>
              <p:tags r:id="rId3"/>
            </p:custDataLst>
          </p:nvPr>
        </p:nvPicPr>
        <p:blipFill>
          <a:blip r:embed="rId12" r:link="rId13">
            <a:extLst>
              <a:ext uri="{28A0092B-C50C-407E-A947-70E740481C1C}">
                <a14:useLocalDpi xmlns:a14="http://schemas.microsoft.com/office/drawing/2010/main" val="0"/>
              </a:ext>
            </a:extLst>
          </a:blip>
          <a:stretch>
            <a:fillRect/>
          </a:stretch>
        </p:blipFill>
        <p:spPr>
          <a:xfrm>
            <a:off x="0" y="5237797"/>
            <a:ext cx="1620202" cy="1620202"/>
          </a:xfrm>
          <a:prstGeom prst="rect">
            <a:avLst/>
          </a:prstGeom>
        </p:spPr>
      </p:pic>
      <p:sp>
        <p:nvSpPr>
          <p:cNvPr id="2" name="标题 1"/>
          <p:cNvSpPr>
            <a:spLocks noGrp="1"/>
          </p:cNvSpPr>
          <p:nvPr>
            <p:ph type="title" hasCustomPrompt="1"/>
            <p:custDataLst>
              <p:tags r:id="rId4"/>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wrap="square">
            <a:normAutofit/>
          </a:bodyPr>
          <a:lstStyle>
            <a:lvl1pPr>
              <a:defRPr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102E579-526A-4010-91A8-48A962DC422E}" type="datetimeFigureOut">
              <a:rPr lang="zh-CN" altLang="en-US" smtClean="0"/>
              <a:t>2024/3/5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AA9CE78-249B-46CE-87D9-E65954CD7F6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ags" Target="../tags/tag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ags" Target="../tags/tag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ags" Target="../tags/tag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ags" Target="../tags/tag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tags" Target="../tags/tag5.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2E579-526A-4010-91A8-48A962DC422E}" type="datetimeFigureOut">
              <a:rPr lang="zh-CN" altLang="en-US" smtClean="0"/>
              <a:t>2024/3/5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9CE78-249B-46CE-87D9-E65954CD7F6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2024/3/5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7.emf"/><Relationship Id="rId5" Type="http://schemas.openxmlformats.org/officeDocument/2006/relationships/oleObject" Target="../embeddings/oleObject1.bin"/><Relationship Id="rId4"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195.xml"/><Relationship Id="rId7" Type="http://schemas.openxmlformats.org/officeDocument/2006/relationships/image" Target="../media/image3.png"/><Relationship Id="rId2" Type="http://schemas.openxmlformats.org/officeDocument/2006/relationships/tags" Target="../tags/tag194.xml"/><Relationship Id="rId1" Type="http://schemas.openxmlformats.org/officeDocument/2006/relationships/tags" Target="../tags/tag193.xml"/><Relationship Id="rId6" Type="http://schemas.openxmlformats.org/officeDocument/2006/relationships/slideLayout" Target="../slideLayouts/slideLayout19.xml"/><Relationship Id="rId11" Type="http://schemas.openxmlformats.org/officeDocument/2006/relationships/image" Target="../media/image10.png"/><Relationship Id="rId5" Type="http://schemas.openxmlformats.org/officeDocument/2006/relationships/tags" Target="../tags/tag197.xml"/><Relationship Id="rId10" Type="http://schemas.openxmlformats.org/officeDocument/2006/relationships/image" Target="file:///F:\400px_tools/pic_temp/1_pic_quater_left_down.png" TargetMode="External"/><Relationship Id="rId4" Type="http://schemas.openxmlformats.org/officeDocument/2006/relationships/tags" Target="../tags/tag196.xm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200.xml"/><Relationship Id="rId7" Type="http://schemas.openxmlformats.org/officeDocument/2006/relationships/image" Target="../media/image3.png"/><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slideLayout" Target="../slideLayouts/slideLayout19.xml"/><Relationship Id="rId11" Type="http://schemas.openxmlformats.org/officeDocument/2006/relationships/image" Target="../media/image11.png"/><Relationship Id="rId5" Type="http://schemas.openxmlformats.org/officeDocument/2006/relationships/tags" Target="../tags/tag202.xml"/><Relationship Id="rId10" Type="http://schemas.openxmlformats.org/officeDocument/2006/relationships/image" Target="file:///F:\400px_tools/pic_temp/1_pic_quater_left_down.png" TargetMode="External"/><Relationship Id="rId4" Type="http://schemas.openxmlformats.org/officeDocument/2006/relationships/tags" Target="../tags/tag201.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205.xml"/><Relationship Id="rId7" Type="http://schemas.openxmlformats.org/officeDocument/2006/relationships/image" Target="../media/image3.png"/><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slideLayout" Target="../slideLayouts/slideLayout19.xml"/><Relationship Id="rId5" Type="http://schemas.openxmlformats.org/officeDocument/2006/relationships/tags" Target="../tags/tag207.xml"/><Relationship Id="rId10" Type="http://schemas.openxmlformats.org/officeDocument/2006/relationships/image" Target="file:///F:\400px_tools/pic_temp/1_pic_quater_left_down.png" TargetMode="External"/><Relationship Id="rId4" Type="http://schemas.openxmlformats.org/officeDocument/2006/relationships/tags" Target="../tags/tag206.xml"/><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210.xml"/><Relationship Id="rId7" Type="http://schemas.openxmlformats.org/officeDocument/2006/relationships/image" Target="../media/image3.png"/><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slideLayout" Target="../slideLayouts/slideLayout19.xml"/><Relationship Id="rId11" Type="http://schemas.openxmlformats.org/officeDocument/2006/relationships/image" Target="../media/image12.png"/><Relationship Id="rId5" Type="http://schemas.openxmlformats.org/officeDocument/2006/relationships/tags" Target="../tags/tag212.xml"/><Relationship Id="rId10" Type="http://schemas.openxmlformats.org/officeDocument/2006/relationships/image" Target="file:///F:\400px_tools/pic_temp/1_pic_quater_left_down.png" TargetMode="External"/><Relationship Id="rId4" Type="http://schemas.openxmlformats.org/officeDocument/2006/relationships/tags" Target="../tags/tag211.xml"/><Relationship Id="rId9"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215.xml"/><Relationship Id="rId7" Type="http://schemas.openxmlformats.org/officeDocument/2006/relationships/image" Target="../media/image3.png"/><Relationship Id="rId12" Type="http://schemas.openxmlformats.org/officeDocument/2006/relationships/image" Target="../media/image14.png"/><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slideLayout" Target="../slideLayouts/slideLayout19.xml"/><Relationship Id="rId11" Type="http://schemas.openxmlformats.org/officeDocument/2006/relationships/image" Target="../media/image13.png"/><Relationship Id="rId5" Type="http://schemas.openxmlformats.org/officeDocument/2006/relationships/tags" Target="../tags/tag217.xml"/><Relationship Id="rId10" Type="http://schemas.openxmlformats.org/officeDocument/2006/relationships/image" Target="file:///F:\400px_tools/pic_temp/1_pic_quater_left_down.png" TargetMode="External"/><Relationship Id="rId4" Type="http://schemas.openxmlformats.org/officeDocument/2006/relationships/tags" Target="../tags/tag216.xml"/><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20.xml"/><Relationship Id="rId7" Type="http://schemas.openxmlformats.org/officeDocument/2006/relationships/notesSlide" Target="../notesSlides/notesSlide8.xml"/><Relationship Id="rId12" Type="http://schemas.openxmlformats.org/officeDocument/2006/relationships/image" Target="../media/image15.png"/><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22.xml"/><Relationship Id="rId10" Type="http://schemas.openxmlformats.org/officeDocument/2006/relationships/image" Target="../media/image4.png"/><Relationship Id="rId4" Type="http://schemas.openxmlformats.org/officeDocument/2006/relationships/tags" Target="../tags/tag221.xml"/><Relationship Id="rId9" Type="http://schemas.openxmlformats.org/officeDocument/2006/relationships/image" Target="file:///F:\400px_tools/pic_temp/0_pic_quater_right_down.png"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7.png"/><Relationship Id="rId3" Type="http://schemas.openxmlformats.org/officeDocument/2006/relationships/tags" Target="../tags/tag225.xml"/><Relationship Id="rId7" Type="http://schemas.openxmlformats.org/officeDocument/2006/relationships/notesSlide" Target="../notesSlides/notesSlide9.xml"/><Relationship Id="rId12" Type="http://schemas.openxmlformats.org/officeDocument/2006/relationships/image" Target="../media/image16.png"/><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27.xml"/><Relationship Id="rId10" Type="http://schemas.openxmlformats.org/officeDocument/2006/relationships/image" Target="../media/image4.png"/><Relationship Id="rId4" Type="http://schemas.openxmlformats.org/officeDocument/2006/relationships/tags" Target="../tags/tag226.xml"/><Relationship Id="rId9" Type="http://schemas.openxmlformats.org/officeDocument/2006/relationships/image" Target="file:///F:\400px_tools/pic_temp/0_pic_quater_right_down.png" TargetMode="External"/><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9.png"/><Relationship Id="rId3" Type="http://schemas.openxmlformats.org/officeDocument/2006/relationships/tags" Target="../tags/tag230.xml"/><Relationship Id="rId7" Type="http://schemas.openxmlformats.org/officeDocument/2006/relationships/notesSlide" Target="../notesSlides/notesSlide10.xml"/><Relationship Id="rId12" Type="http://schemas.openxmlformats.org/officeDocument/2006/relationships/image" Target="../media/image18.png"/><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32.xml"/><Relationship Id="rId10" Type="http://schemas.openxmlformats.org/officeDocument/2006/relationships/image" Target="../media/image4.png"/><Relationship Id="rId4" Type="http://schemas.openxmlformats.org/officeDocument/2006/relationships/tags" Target="../tags/tag231.xml"/><Relationship Id="rId9" Type="http://schemas.openxmlformats.org/officeDocument/2006/relationships/image" Target="file:///F:\400px_tools/pic_temp/0_pic_quater_right_down.png"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21.png"/><Relationship Id="rId3" Type="http://schemas.openxmlformats.org/officeDocument/2006/relationships/tags" Target="../tags/tag235.xml"/><Relationship Id="rId7" Type="http://schemas.openxmlformats.org/officeDocument/2006/relationships/notesSlide" Target="../notesSlides/notesSlide11.xml"/><Relationship Id="rId12" Type="http://schemas.openxmlformats.org/officeDocument/2006/relationships/image" Target="../media/image20.png"/><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37.xml"/><Relationship Id="rId10" Type="http://schemas.openxmlformats.org/officeDocument/2006/relationships/image" Target="../media/image4.png"/><Relationship Id="rId4" Type="http://schemas.openxmlformats.org/officeDocument/2006/relationships/tags" Target="../tags/tag236.xml"/><Relationship Id="rId9" Type="http://schemas.openxmlformats.org/officeDocument/2006/relationships/image" Target="file:///F:\400px_tools/pic_temp/0_pic_quater_right_down.png"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0.xml"/><Relationship Id="rId7" Type="http://schemas.openxmlformats.org/officeDocument/2006/relationships/notesSlide" Target="../notesSlides/notesSlide12.xml"/><Relationship Id="rId12" Type="http://schemas.openxmlformats.org/officeDocument/2006/relationships/image" Target="../media/image22.png"/><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42.xml"/><Relationship Id="rId10" Type="http://schemas.openxmlformats.org/officeDocument/2006/relationships/image" Target="../media/image4.png"/><Relationship Id="rId4" Type="http://schemas.openxmlformats.org/officeDocument/2006/relationships/tags" Target="../tags/tag241.xml"/><Relationship Id="rId9" Type="http://schemas.openxmlformats.org/officeDocument/2006/relationships/image" Target="file:///F:\400px_tools/pic_temp/0_pic_quater_right_down.png"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1.xml"/><Relationship Id="rId7" Type="http://schemas.openxmlformats.org/officeDocument/2006/relationships/notesSlide" Target="../notesSlides/notesSlide1.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153.xml"/><Relationship Id="rId10" Type="http://schemas.openxmlformats.org/officeDocument/2006/relationships/image" Target="../media/image4.png"/><Relationship Id="rId4" Type="http://schemas.openxmlformats.org/officeDocument/2006/relationships/tags" Target="../tags/tag152.xml"/><Relationship Id="rId9" Type="http://schemas.openxmlformats.org/officeDocument/2006/relationships/image" Target="file:///F:\400px_tools/pic_temp/0_pic_quater_right_down.png"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5.xml"/><Relationship Id="rId7" Type="http://schemas.openxmlformats.org/officeDocument/2006/relationships/notesSlide" Target="../notesSlides/notesSlide13.xml"/><Relationship Id="rId12" Type="http://schemas.openxmlformats.org/officeDocument/2006/relationships/image" Target="../media/image23.png"/><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47.xml"/><Relationship Id="rId10" Type="http://schemas.openxmlformats.org/officeDocument/2006/relationships/image" Target="../media/image4.png"/><Relationship Id="rId4" Type="http://schemas.openxmlformats.org/officeDocument/2006/relationships/tags" Target="../tags/tag246.xml"/><Relationship Id="rId9" Type="http://schemas.openxmlformats.org/officeDocument/2006/relationships/image" Target="file:///F:\400px_tools/pic_temp/0_pic_quater_right_down.png"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50.xml"/><Relationship Id="rId7" Type="http://schemas.openxmlformats.org/officeDocument/2006/relationships/notesSlide" Target="../notesSlides/notesSlide14.xml"/><Relationship Id="rId12" Type="http://schemas.openxmlformats.org/officeDocument/2006/relationships/image" Target="../media/image24.png"/><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52.xml"/><Relationship Id="rId10" Type="http://schemas.openxmlformats.org/officeDocument/2006/relationships/image" Target="../media/image4.png"/><Relationship Id="rId4" Type="http://schemas.openxmlformats.org/officeDocument/2006/relationships/tags" Target="../tags/tag251.xml"/><Relationship Id="rId9" Type="http://schemas.openxmlformats.org/officeDocument/2006/relationships/image" Target="file:///F:\400px_tools/pic_temp/0_pic_quater_right_down.png"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55.xml"/><Relationship Id="rId7" Type="http://schemas.openxmlformats.org/officeDocument/2006/relationships/notesSlide" Target="../notesSlides/notesSlide15.xml"/><Relationship Id="rId12" Type="http://schemas.openxmlformats.org/officeDocument/2006/relationships/image" Target="../media/image25.png"/><Relationship Id="rId2" Type="http://schemas.openxmlformats.org/officeDocument/2006/relationships/tags" Target="../tags/tag254.xml"/><Relationship Id="rId1" Type="http://schemas.openxmlformats.org/officeDocument/2006/relationships/tags" Target="../tags/tag253.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57.xml"/><Relationship Id="rId10" Type="http://schemas.openxmlformats.org/officeDocument/2006/relationships/image" Target="../media/image4.png"/><Relationship Id="rId4" Type="http://schemas.openxmlformats.org/officeDocument/2006/relationships/tags" Target="../tags/tag256.xml"/><Relationship Id="rId9" Type="http://schemas.openxmlformats.org/officeDocument/2006/relationships/image" Target="file:///F:\400px_tools/pic_temp/0_pic_quater_right_down.png"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60.xml"/><Relationship Id="rId7" Type="http://schemas.openxmlformats.org/officeDocument/2006/relationships/notesSlide" Target="../notesSlides/notesSlide16.xml"/><Relationship Id="rId12" Type="http://schemas.openxmlformats.org/officeDocument/2006/relationships/image" Target="../media/image26.png"/><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262.xml"/><Relationship Id="rId10" Type="http://schemas.openxmlformats.org/officeDocument/2006/relationships/image" Target="../media/image4.png"/><Relationship Id="rId4" Type="http://schemas.openxmlformats.org/officeDocument/2006/relationships/tags" Target="../tags/tag261.xml"/><Relationship Id="rId9" Type="http://schemas.openxmlformats.org/officeDocument/2006/relationships/image" Target="file:///F:\400px_tools/pic_temp/0_pic_quater_right_down.png"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265.xml"/><Relationship Id="rId7" Type="http://schemas.openxmlformats.org/officeDocument/2006/relationships/image" Target="../media/image3.png"/><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slideLayout" Target="../slideLayouts/slideLayout19.xml"/><Relationship Id="rId11" Type="http://schemas.openxmlformats.org/officeDocument/2006/relationships/image" Target="../media/image27.png"/><Relationship Id="rId5" Type="http://schemas.openxmlformats.org/officeDocument/2006/relationships/tags" Target="../tags/tag267.xml"/><Relationship Id="rId10" Type="http://schemas.openxmlformats.org/officeDocument/2006/relationships/image" Target="file:///F:\400px_tools/pic_temp/1_pic_quater_left_down.png" TargetMode="External"/><Relationship Id="rId4" Type="http://schemas.openxmlformats.org/officeDocument/2006/relationships/tags" Target="../tags/tag266.xml"/><Relationship Id="rId9" Type="http://schemas.openxmlformats.org/officeDocument/2006/relationships/image" Target="../media/image4.png"/></Relationships>
</file>

<file path=ppt/slides/_rels/slide25.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270.xml"/><Relationship Id="rId7" Type="http://schemas.openxmlformats.org/officeDocument/2006/relationships/image" Target="../media/image3.png"/><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slideLayout" Target="../slideLayouts/slideLayout19.xml"/><Relationship Id="rId11" Type="http://schemas.openxmlformats.org/officeDocument/2006/relationships/image" Target="../media/image28.png"/><Relationship Id="rId5" Type="http://schemas.openxmlformats.org/officeDocument/2006/relationships/tags" Target="../tags/tag272.xml"/><Relationship Id="rId10" Type="http://schemas.openxmlformats.org/officeDocument/2006/relationships/image" Target="file:///F:\400px_tools/pic_temp/1_pic_quater_left_down.png" TargetMode="External"/><Relationship Id="rId4" Type="http://schemas.openxmlformats.org/officeDocument/2006/relationships/tags" Target="../tags/tag271.xml"/><Relationship Id="rId9"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275.xml"/><Relationship Id="rId7" Type="http://schemas.openxmlformats.org/officeDocument/2006/relationships/image" Target="../media/image3.png"/><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slideLayout" Target="../slideLayouts/slideLayout19.xml"/><Relationship Id="rId5" Type="http://schemas.openxmlformats.org/officeDocument/2006/relationships/tags" Target="../tags/tag277.xml"/><Relationship Id="rId10" Type="http://schemas.openxmlformats.org/officeDocument/2006/relationships/image" Target="file:///F:\400px_tools/pic_temp/1_pic_quater_left_down.png" TargetMode="External"/><Relationship Id="rId4" Type="http://schemas.openxmlformats.org/officeDocument/2006/relationships/tags" Target="../tags/tag276.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56.xml"/><Relationship Id="rId7" Type="http://schemas.openxmlformats.org/officeDocument/2006/relationships/notesSlide" Target="../notesSlides/notesSlide2.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158.xml"/><Relationship Id="rId10" Type="http://schemas.openxmlformats.org/officeDocument/2006/relationships/image" Target="../media/image4.png"/><Relationship Id="rId4" Type="http://schemas.openxmlformats.org/officeDocument/2006/relationships/tags" Target="../tags/tag157.xml"/><Relationship Id="rId9" Type="http://schemas.openxmlformats.org/officeDocument/2006/relationships/image" Target="file:///F:\400px_tools/pic_temp/0_pic_quater_right_down.png" TargetMode="Externa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61.xml"/><Relationship Id="rId7" Type="http://schemas.openxmlformats.org/officeDocument/2006/relationships/slideLayout" Target="../slideLayouts/slideLayout19.xml"/><Relationship Id="rId12" Type="http://schemas.openxmlformats.org/officeDocument/2006/relationships/image" Target="file:///F:\400px_tools/pic_temp/1_pic_quater_left_down.png" TargetMode="Externa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11" Type="http://schemas.openxmlformats.org/officeDocument/2006/relationships/image" Target="../media/image4.png"/><Relationship Id="rId5" Type="http://schemas.openxmlformats.org/officeDocument/2006/relationships/tags" Target="../tags/tag163.xml"/><Relationship Id="rId10" Type="http://schemas.openxmlformats.org/officeDocument/2006/relationships/image" Target="file:///F:\400px_tools/pic_temp/0_pic_quater_right_down.png" TargetMode="External"/><Relationship Id="rId4" Type="http://schemas.openxmlformats.org/officeDocument/2006/relationships/tags" Target="../tags/tag162.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167.xml"/><Relationship Id="rId7" Type="http://schemas.openxmlformats.org/officeDocument/2006/relationships/slideLayout" Target="../slideLayouts/slideLayout19.xml"/><Relationship Id="rId12" Type="http://schemas.openxmlformats.org/officeDocument/2006/relationships/image" Target="file:///F:\400px_tools/pic_temp/1_pic_quater_left_down.png" TargetMode="Externa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image" Target="../media/image4.png"/><Relationship Id="rId5" Type="http://schemas.openxmlformats.org/officeDocument/2006/relationships/tags" Target="../tags/tag169.xml"/><Relationship Id="rId10" Type="http://schemas.openxmlformats.org/officeDocument/2006/relationships/image" Target="file:///F:\400px_tools/pic_temp/0_pic_quater_right_down.png" TargetMode="External"/><Relationship Id="rId4" Type="http://schemas.openxmlformats.org/officeDocument/2006/relationships/tags" Target="../tags/tag168.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73.xml"/><Relationship Id="rId7" Type="http://schemas.openxmlformats.org/officeDocument/2006/relationships/slideLayout" Target="../slideLayouts/slideLayout19.xml"/><Relationship Id="rId12" Type="http://schemas.openxmlformats.org/officeDocument/2006/relationships/image" Target="file:///F:\400px_tools/pic_temp/1_pic_quater_left_down.png" TargetMode="Externa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image" Target="../media/image4.png"/><Relationship Id="rId5" Type="http://schemas.openxmlformats.org/officeDocument/2006/relationships/tags" Target="../tags/tag175.xml"/><Relationship Id="rId10" Type="http://schemas.openxmlformats.org/officeDocument/2006/relationships/image" Target="file:///F:\400px_tools/pic_temp/0_pic_quater_right_down.png" TargetMode="External"/><Relationship Id="rId4" Type="http://schemas.openxmlformats.org/officeDocument/2006/relationships/tags" Target="../tags/tag174.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13" Type="http://schemas.openxmlformats.org/officeDocument/2006/relationships/image" Target="../media/image8.png"/><Relationship Id="rId3" Type="http://schemas.openxmlformats.org/officeDocument/2006/relationships/tags" Target="../tags/tag179.xml"/><Relationship Id="rId7" Type="http://schemas.openxmlformats.org/officeDocument/2006/relationships/slideLayout" Target="../slideLayouts/slideLayout19.xml"/><Relationship Id="rId12" Type="http://schemas.openxmlformats.org/officeDocument/2006/relationships/image" Target="file:///F:\400px_tools/pic_temp/1_pic_quater_left_down.png" TargetMode="Externa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image" Target="../media/image4.png"/><Relationship Id="rId5" Type="http://schemas.openxmlformats.org/officeDocument/2006/relationships/tags" Target="../tags/tag181.xml"/><Relationship Id="rId10" Type="http://schemas.openxmlformats.org/officeDocument/2006/relationships/image" Target="file:///F:\400px_tools/pic_temp/0_pic_quater_right_down.png" TargetMode="External"/><Relationship Id="rId4" Type="http://schemas.openxmlformats.org/officeDocument/2006/relationships/tags" Target="../tags/tag180.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85.xml"/><Relationship Id="rId7" Type="http://schemas.openxmlformats.org/officeDocument/2006/relationships/notesSlide" Target="../notesSlides/notesSlide7.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slideLayout" Target="../slideLayouts/slideLayout19.xml"/><Relationship Id="rId11" Type="http://schemas.openxmlformats.org/officeDocument/2006/relationships/image" Target="file:///F:\400px_tools/pic_temp/1_pic_quater_left_down.png" TargetMode="External"/><Relationship Id="rId5" Type="http://schemas.openxmlformats.org/officeDocument/2006/relationships/tags" Target="../tags/tag187.xml"/><Relationship Id="rId10" Type="http://schemas.openxmlformats.org/officeDocument/2006/relationships/image" Target="../media/image4.png"/><Relationship Id="rId4" Type="http://schemas.openxmlformats.org/officeDocument/2006/relationships/tags" Target="../tags/tag186.xml"/><Relationship Id="rId9" Type="http://schemas.openxmlformats.org/officeDocument/2006/relationships/image" Target="file:///F:\400px_tools/pic_temp/0_pic_quater_right_down.pn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file:///F:\400px_tools/pic_temp/0_pic_quater_right_down.png" TargetMode="External"/><Relationship Id="rId3" Type="http://schemas.openxmlformats.org/officeDocument/2006/relationships/tags" Target="../tags/tag190.xml"/><Relationship Id="rId7" Type="http://schemas.openxmlformats.org/officeDocument/2006/relationships/image" Target="../media/image3.png"/><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slideLayout" Target="../slideLayouts/slideLayout19.xml"/><Relationship Id="rId11" Type="http://schemas.openxmlformats.org/officeDocument/2006/relationships/image" Target="../media/image9.png"/><Relationship Id="rId5" Type="http://schemas.openxmlformats.org/officeDocument/2006/relationships/tags" Target="../tags/tag192.xml"/><Relationship Id="rId10" Type="http://schemas.openxmlformats.org/officeDocument/2006/relationships/image" Target="file:///F:\400px_tools/pic_temp/1_pic_quater_left_down.png" TargetMode="External"/><Relationship Id="rId4" Type="http://schemas.openxmlformats.org/officeDocument/2006/relationships/tags" Target="../tags/tag191.xm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副标题 9"/>
          <p:cNvSpPr>
            <a:spLocks noGrp="1"/>
          </p:cNvSpPr>
          <p:nvPr>
            <p:ph type="subTitle" idx="14"/>
            <p:custDataLst>
              <p:tags r:id="rId2"/>
            </p:custDataLst>
          </p:nvPr>
        </p:nvSpPr>
        <p:spPr>
          <a:xfrm>
            <a:off x="2443799" y="3566796"/>
            <a:ext cx="7304405" cy="448945"/>
          </a:xfrm>
        </p:spPr>
        <p:txBody>
          <a:bodyPr/>
          <a:lstStyle/>
          <a:p>
            <a:pPr marL="0" lvl="0" indent="0" algn="ctr">
              <a:lnSpc>
                <a:spcPct val="100000"/>
              </a:lnSpc>
              <a:spcBef>
                <a:spcPts val="0"/>
              </a:spcBef>
              <a:spcAft>
                <a:spcPts val="0"/>
              </a:spcAft>
              <a:buSzPct val="100000"/>
              <a:buNone/>
            </a:pPr>
            <a:r>
              <a:rPr lang="zh-CN" altLang="en-US" sz="2000" dirty="0">
                <a:solidFill>
                  <a:schemeClr val="lt1"/>
                </a:solidFill>
              </a:rPr>
              <a:t>一网打尽：利用预训练 LM 进行强力一般时间序列分析</a:t>
            </a:r>
          </a:p>
        </p:txBody>
      </p:sp>
      <p:sp>
        <p:nvSpPr>
          <p:cNvPr id="11" name="标题 10"/>
          <p:cNvSpPr>
            <a:spLocks noGrp="1"/>
          </p:cNvSpPr>
          <p:nvPr>
            <p:ph type="ctrTitle" idx="13"/>
            <p:custDataLst>
              <p:tags r:id="rId3"/>
            </p:custDataLst>
          </p:nvPr>
        </p:nvSpPr>
        <p:spPr>
          <a:xfrm>
            <a:off x="1647190" y="2060575"/>
            <a:ext cx="8848725" cy="1059180"/>
          </a:xfrm>
        </p:spPr>
        <p:txBody>
          <a:bodyPr>
            <a:noAutofit/>
          </a:bodyPr>
          <a:lstStyle/>
          <a:p>
            <a:pPr algn="ctr">
              <a:lnSpc>
                <a:spcPct val="100000"/>
              </a:lnSpc>
              <a:spcBef>
                <a:spcPts val="0"/>
              </a:spcBef>
              <a:spcAft>
                <a:spcPts val="0"/>
              </a:spcAft>
              <a:buSzPct val="100000"/>
              <a:buNone/>
            </a:pPr>
            <a:r>
              <a:rPr lang="en-US" altLang="zh-CN" sz="3200" dirty="0">
                <a:solidFill>
                  <a:schemeClr val="accent1"/>
                </a:solidFill>
                <a:latin typeface="Times New Roman" panose="02020603050405020304" charset="0"/>
                <a:cs typeface="Times New Roman" panose="02020603050405020304" charset="0"/>
              </a:rPr>
              <a:t>One Fits All: Power General Time Series Analysis by Pretrained LM</a:t>
            </a:r>
          </a:p>
        </p:txBody>
      </p:sp>
      <p:graphicFrame>
        <p:nvGraphicFramePr>
          <p:cNvPr id="7" name="对象 6"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0" name="对象 2" hidden="1"/>
                      <p:cNvPicPr/>
                      <p:nvPr/>
                    </p:nvPicPr>
                    <p:blipFill>
                      <a:blip r:embed="rId6"/>
                      <a:stretch>
                        <a:fillRect/>
                      </a:stretch>
                    </p:blipFill>
                    <p:spPr>
                      <a:xfrm>
                        <a:off x="1588" y="1588"/>
                        <a:ext cx="1588" cy="1588"/>
                      </a:xfrm>
                      <a:prstGeom prst="rect">
                        <a:avLst/>
                      </a:prstGeom>
                    </p:spPr>
                  </p:pic>
                </p:oleObj>
              </mc:Fallback>
            </mc:AlternateContent>
          </a:graphicData>
        </a:graphic>
      </p:graphicFrame>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1"/>
          <a:stretch>
            <a:fillRect/>
          </a:stretch>
        </p:blipFill>
        <p:spPr>
          <a:xfrm>
            <a:off x="733922" y="3543678"/>
            <a:ext cx="10724155" cy="2890253"/>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Imputation</a:t>
            </a:r>
          </a:p>
        </p:txBody>
      </p:sp>
      <p:sp>
        <p:nvSpPr>
          <p:cNvPr id="3" name="内容占位符 2"/>
          <p:cNvSpPr>
            <a:spLocks noGrp="1"/>
          </p:cNvSpPr>
          <p:nvPr>
            <p:custDataLst>
              <p:tags r:id="rId5"/>
            </p:custDataLst>
          </p:nvPr>
        </p:nvSpPr>
        <p:spPr>
          <a:xfrm>
            <a:off x="838200" y="1825625"/>
            <a:ext cx="10515600" cy="2016082"/>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Setups</a:t>
            </a:r>
            <a:r>
              <a:rPr lang="zh-CN" altLang="en-US"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我们在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6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个流行的真实世界数据集上进行了实验，其中包括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Zhou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年）的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个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数据集（</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ETTh1</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ETTh2</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ETTm1</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ETTm2</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）、电力数据集和天气数据集。按照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TimesNet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的设置，选择不同时间点的随机掩码比例（</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{12.5%</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25%</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37.5%</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）对不同比例的缺失数据进行评估。</a:t>
            </a:r>
          </a:p>
          <a:p>
            <a:endPar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1"/>
          <a:stretch>
            <a:fillRect/>
          </a:stretch>
        </p:blipFill>
        <p:spPr>
          <a:xfrm>
            <a:off x="7278379" y="1211299"/>
            <a:ext cx="4825658" cy="4714082"/>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Time Series Classification</a:t>
            </a:r>
          </a:p>
        </p:txBody>
      </p:sp>
      <p:sp>
        <p:nvSpPr>
          <p:cNvPr id="3" name="内容占位符 2"/>
          <p:cNvSpPr>
            <a:spLocks noGrp="1"/>
          </p:cNvSpPr>
          <p:nvPr>
            <p:custDataLst>
              <p:tags r:id="rId5"/>
            </p:custDataLst>
          </p:nvPr>
        </p:nvSpPr>
        <p:spPr>
          <a:xfrm>
            <a:off x="838200" y="1825625"/>
            <a:ext cx="6440179"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Setups</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为了评估模型的高级表征学习能力，我们采用了序列级分类。具体来说，我们采用了与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TimesNet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相同的设置：在分类方面，我们选择了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个多元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UEA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分类数据集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Bagnall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2018</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）进行评估，包括手势、动作、音频识别医疗诊断和其他实际任务。</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Time Series Anomaly Detection</a:t>
            </a:r>
          </a:p>
        </p:txBody>
      </p:sp>
      <p:sp>
        <p:nvSpPr>
          <p:cNvPr id="3" name="内容占位符 2"/>
          <p:cNvSpPr>
            <a:spLocks noGrp="1"/>
          </p:cNvSpPr>
          <p:nvPr>
            <p:custDataLst>
              <p:tags r:id="rId5"/>
            </p:custDataLst>
          </p:nvPr>
        </p:nvSpPr>
        <p:spPr>
          <a:xfrm>
            <a:off x="838199" y="1825624"/>
            <a:ext cx="10116189" cy="4416149"/>
          </a:xfrm>
          <a:prstGeom prst="rect">
            <a:avLst/>
          </a:prstGeom>
        </p:spPr>
        <p:txBody>
          <a:bodyPr vert="horz" wrap="square" lIns="90170" tIns="46990" rIns="90170" bIns="46990" rtlCol="0">
            <a:normAutofit fontScale="77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zh-CN" altLang="en-US" b="0" i="0" dirty="0">
                <a:solidFill>
                  <a:srgbClr val="000000"/>
                </a:solidFill>
                <a:effectLst/>
                <a:latin typeface="-apple-system"/>
              </a:rPr>
              <a:t>时序异常检测的主要目的是识别时间序列数据中的异常模式或值，这些异常模式或值与大多数数据的行为显著不同，可能指示着潜在的问题、错误、故障或其他重要事件。在各种应用领域中，时序异常检测扮演着至关重要的角色，主要目的包括：</a:t>
            </a:r>
          </a:p>
          <a:p>
            <a:pPr lvl="1">
              <a:buFont typeface="+mj-lt"/>
              <a:buAutoNum type="arabicPeriod"/>
            </a:pPr>
            <a:r>
              <a:rPr lang="zh-CN" altLang="en-US" b="1" i="0" dirty="0">
                <a:solidFill>
                  <a:srgbClr val="000000"/>
                </a:solidFill>
                <a:effectLst/>
                <a:latin typeface="-apple-system"/>
              </a:rPr>
              <a:t>故障预防和维护</a:t>
            </a:r>
            <a:r>
              <a:rPr lang="zh-CN" altLang="en-US" b="0" i="0" dirty="0">
                <a:solidFill>
                  <a:srgbClr val="000000"/>
                </a:solidFill>
                <a:effectLst/>
                <a:latin typeface="-apple-system"/>
              </a:rPr>
              <a:t>：在制造业、物联网</a:t>
            </a:r>
            <a:r>
              <a:rPr lang="en-US" altLang="zh-CN" b="0" i="0" dirty="0">
                <a:solidFill>
                  <a:srgbClr val="000000"/>
                </a:solidFill>
                <a:effectLst/>
                <a:latin typeface="-apple-system"/>
              </a:rPr>
              <a:t>(IoT)</a:t>
            </a:r>
            <a:r>
              <a:rPr lang="zh-CN" altLang="en-US" b="0" i="0" dirty="0">
                <a:solidFill>
                  <a:srgbClr val="000000"/>
                </a:solidFill>
                <a:effectLst/>
                <a:latin typeface="-apple-system"/>
              </a:rPr>
              <a:t>、网络基础设施等领域，通过及时发现设备运行数据中的异常模式，可以预防潜在的故障或损坏，实现预测性维护，从而降低维修成本，提高设备的运行效率和寿命。</a:t>
            </a:r>
          </a:p>
          <a:p>
            <a:pPr lvl="1">
              <a:buFont typeface="+mj-lt"/>
              <a:buAutoNum type="arabicPeriod"/>
            </a:pPr>
            <a:r>
              <a:rPr lang="zh-CN" altLang="en-US" b="1" i="0" dirty="0">
                <a:solidFill>
                  <a:srgbClr val="000000"/>
                </a:solidFill>
                <a:effectLst/>
                <a:latin typeface="-apple-system"/>
              </a:rPr>
              <a:t>安全监测</a:t>
            </a:r>
            <a:r>
              <a:rPr lang="zh-CN" altLang="en-US" b="0" i="0" dirty="0">
                <a:solidFill>
                  <a:srgbClr val="000000"/>
                </a:solidFill>
                <a:effectLst/>
                <a:latin typeface="-apple-system"/>
              </a:rPr>
              <a:t>：在网络安全、金融交易等领域，异常检测可以帮助识别不正常的行为模式，如网络入侵、欺诈行为、洗钱等，从而保护系统和用户的安全。</a:t>
            </a:r>
          </a:p>
          <a:p>
            <a:pPr lvl="1">
              <a:buFont typeface="+mj-lt"/>
              <a:buAutoNum type="arabicPeriod"/>
            </a:pPr>
            <a:r>
              <a:rPr lang="zh-CN" altLang="en-US" b="1" i="0" dirty="0">
                <a:solidFill>
                  <a:srgbClr val="000000"/>
                </a:solidFill>
                <a:effectLst/>
                <a:latin typeface="-apple-system"/>
              </a:rPr>
              <a:t>健康监控</a:t>
            </a:r>
            <a:r>
              <a:rPr lang="zh-CN" altLang="en-US" b="0" i="0" dirty="0">
                <a:solidFill>
                  <a:srgbClr val="000000"/>
                </a:solidFill>
                <a:effectLst/>
                <a:latin typeface="-apple-system"/>
              </a:rPr>
              <a:t>：在医疗健康领域，对患者的生理参数（如心率、血压等）进行时序异常检测，可以早期发现疾病迹象或监测患者的健康状况，为医生提供及时的诊断信息。</a:t>
            </a:r>
          </a:p>
          <a:p>
            <a:pPr lvl="1">
              <a:buFont typeface="+mj-lt"/>
              <a:buAutoNum type="arabicPeriod"/>
            </a:pPr>
            <a:r>
              <a:rPr lang="zh-CN" altLang="en-US" b="1" i="0" dirty="0">
                <a:solidFill>
                  <a:srgbClr val="000000"/>
                </a:solidFill>
                <a:effectLst/>
                <a:latin typeface="-apple-system"/>
              </a:rPr>
              <a:t>环境监测</a:t>
            </a:r>
            <a:r>
              <a:rPr lang="zh-CN" altLang="en-US" b="0" i="0" dirty="0">
                <a:solidFill>
                  <a:srgbClr val="000000"/>
                </a:solidFill>
                <a:effectLst/>
                <a:latin typeface="-apple-system"/>
              </a:rPr>
              <a:t>：在环境监测领域，通过对气候、空气质量等时间序列数据进行异常检测，可以及时发现环境污染、极端气候事件等，为环保决策和应对措施提供数据支持。</a:t>
            </a:r>
          </a:p>
          <a:p>
            <a:pPr lvl="1">
              <a:buFont typeface="+mj-lt"/>
              <a:buAutoNum type="arabicPeriod"/>
            </a:pPr>
            <a:r>
              <a:rPr lang="zh-CN" altLang="en-US" b="1" i="0" dirty="0">
                <a:solidFill>
                  <a:srgbClr val="000000"/>
                </a:solidFill>
                <a:effectLst/>
                <a:latin typeface="-apple-system"/>
              </a:rPr>
              <a:t>业务指标监控</a:t>
            </a:r>
            <a:r>
              <a:rPr lang="zh-CN" altLang="en-US" b="0" i="0" dirty="0">
                <a:solidFill>
                  <a:srgbClr val="000000"/>
                </a:solidFill>
                <a:effectLst/>
                <a:latin typeface="-apple-system"/>
              </a:rPr>
              <a:t>：在企业运营中，通过对销售额、网站流量、用户活跃度等关键业务指标的时序异常检测，可以及时发现业务运营中的问题或机遇，帮助企业做出快速反应。</a:t>
            </a:r>
          </a:p>
          <a:p>
            <a:pPr lvl="1">
              <a:buFont typeface="+mj-lt"/>
              <a:buAutoNum type="arabicPeriod"/>
            </a:pPr>
            <a:r>
              <a:rPr lang="zh-CN" altLang="en-US" b="1" i="0" dirty="0">
                <a:solidFill>
                  <a:srgbClr val="000000"/>
                </a:solidFill>
                <a:effectLst/>
                <a:latin typeface="-apple-system"/>
              </a:rPr>
              <a:t>产品质量控制</a:t>
            </a:r>
            <a:r>
              <a:rPr lang="zh-CN" altLang="en-US" b="0" i="0" dirty="0">
                <a:solidFill>
                  <a:srgbClr val="000000"/>
                </a:solidFill>
                <a:effectLst/>
                <a:latin typeface="-apple-system"/>
              </a:rPr>
              <a:t>：在生产制造领域，对产品质量指标进行时序异常检测，有助于及时识别生产过程中的质量问题，确保产品质量，减少不良品产出。</a:t>
            </a:r>
          </a:p>
          <a:p>
            <a:pPr algn="l"/>
            <a:r>
              <a:rPr lang="zh-CN" altLang="en-US" b="0" i="0" dirty="0">
                <a:solidFill>
                  <a:srgbClr val="000000"/>
                </a:solidFill>
                <a:effectLst/>
                <a:latin typeface="-apple-system"/>
              </a:rPr>
              <a:t>时序异常检测的目的归根结底是利用数据中的时间序列信息，通过识别异常模式来预测和防范潜在的问题，提高决策的效率和准确性，优化资源的配置和使用，最终实现风险的降低和价值的最大化。</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6E41C-3C8B-D07B-18E4-0E8545C52F7C}"/>
            </a:ext>
          </a:extLst>
        </p:cNvPr>
        <p:cNvGrpSpPr/>
        <p:nvPr/>
      </p:nvGrpSpPr>
      <p:grpSpPr>
        <a:xfrm>
          <a:off x="0" y="0"/>
          <a:ext cx="0" cy="0"/>
          <a:chOff x="0" y="0"/>
          <a:chExt cx="0" cy="0"/>
        </a:xfrm>
      </p:grpSpPr>
      <p:pic>
        <p:nvPicPr>
          <p:cNvPr id="19" name="图片 18">
            <a:extLst>
              <a:ext uri="{FF2B5EF4-FFF2-40B4-BE49-F238E27FC236}">
                <a16:creationId xmlns:a16="http://schemas.microsoft.com/office/drawing/2014/main" id="{5B7A3C3C-102F-8F24-8AC4-4FFFCD3EAADC}"/>
              </a:ext>
            </a:extLst>
          </p:cNvPr>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a:extLst>
              <a:ext uri="{FF2B5EF4-FFF2-40B4-BE49-F238E27FC236}">
                <a16:creationId xmlns:a16="http://schemas.microsoft.com/office/drawing/2014/main" id="{053C5170-83A3-9A5A-8127-7ECFB380E82A}"/>
              </a:ext>
            </a:extLst>
          </p:cNvPr>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a:extLst>
              <a:ext uri="{FF2B5EF4-FFF2-40B4-BE49-F238E27FC236}">
                <a16:creationId xmlns:a16="http://schemas.microsoft.com/office/drawing/2014/main" id="{16118FEE-DC93-7D38-4AAE-AF0BFF9B0B34}"/>
              </a:ext>
            </a:extLst>
          </p:cNvPr>
          <p:cNvPicPr>
            <a:picLocks noChangeAspect="1"/>
          </p:cNvPicPr>
          <p:nvPr/>
        </p:nvPicPr>
        <p:blipFill>
          <a:blip r:embed="rId11"/>
          <a:stretch>
            <a:fillRect/>
          </a:stretch>
        </p:blipFill>
        <p:spPr>
          <a:xfrm>
            <a:off x="954092" y="3568616"/>
            <a:ext cx="10283815" cy="3145167"/>
          </a:xfrm>
          <a:prstGeom prst="rect">
            <a:avLst/>
          </a:prstGeom>
        </p:spPr>
      </p:pic>
      <p:sp>
        <p:nvSpPr>
          <p:cNvPr id="2" name="标题 1">
            <a:extLst>
              <a:ext uri="{FF2B5EF4-FFF2-40B4-BE49-F238E27FC236}">
                <a16:creationId xmlns:a16="http://schemas.microsoft.com/office/drawing/2014/main" id="{9371958C-A411-330D-5CD3-A536C1D2BC13}"/>
              </a:ext>
            </a:extLst>
          </p:cNvPr>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Time Series Anomaly Detection</a:t>
            </a:r>
          </a:p>
        </p:txBody>
      </p:sp>
      <p:sp>
        <p:nvSpPr>
          <p:cNvPr id="3" name="内容占位符 2">
            <a:extLst>
              <a:ext uri="{FF2B5EF4-FFF2-40B4-BE49-F238E27FC236}">
                <a16:creationId xmlns:a16="http://schemas.microsoft.com/office/drawing/2014/main" id="{9AEF4873-C3BA-303A-E8D8-5E346B39753B}"/>
              </a:ext>
            </a:extLst>
          </p:cNvPr>
          <p:cNvSpPr>
            <a:spLocks noGrp="1"/>
          </p:cNvSpPr>
          <p:nvPr>
            <p:custDataLst>
              <p:tags r:id="rId5"/>
            </p:custDataLst>
          </p:nvPr>
        </p:nvSpPr>
        <p:spPr>
          <a:xfrm>
            <a:off x="838199" y="1825625"/>
            <a:ext cx="10116189" cy="1463760"/>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Setups</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检测时间序列中的异常对从健康监测到太空和地球探索等各种工业应用都至关重要。我们在五个常用数据集上对模型进行了比较，包括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SMD</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MSL</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SMAP</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SWaT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PSM</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。为了进行公平比较，所有基线模型都只使用经典重构误差，使设置与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TimesNet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相同。</a:t>
            </a:r>
          </a:p>
        </p:txBody>
      </p:sp>
    </p:spTree>
    <p:custDataLst>
      <p:tags r:id="rId1"/>
    </p:custDataLst>
    <p:extLst>
      <p:ext uri="{BB962C8B-B14F-4D97-AF65-F5344CB8AC3E}">
        <p14:creationId xmlns:p14="http://schemas.microsoft.com/office/powerpoint/2010/main" val="1072005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1"/>
          <a:stretch>
            <a:fillRect/>
          </a:stretch>
        </p:blipFill>
        <p:spPr>
          <a:xfrm>
            <a:off x="1117562" y="3730431"/>
            <a:ext cx="9734658" cy="2762444"/>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Long-term Forecasting</a:t>
            </a:r>
          </a:p>
        </p:txBody>
      </p:sp>
      <p:sp>
        <p:nvSpPr>
          <p:cNvPr id="3" name="内容占位符 2"/>
          <p:cNvSpPr>
            <a:spLocks noGrp="1"/>
          </p:cNvSpPr>
          <p:nvPr>
            <p:custDataLst>
              <p:tags r:id="rId5"/>
            </p:custDataLst>
          </p:nvPr>
        </p:nvSpPr>
        <p:spPr>
          <a:xfrm>
            <a:off x="838200" y="1825625"/>
            <a:ext cx="10515600" cy="1603375"/>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Setups</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用于长期预测评估的有八个流行的真实基准数据集包括天气、交通、电力、</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ILI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个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数据集（</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ETTh1</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ETTh2</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ETTm1</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ETTm2</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）。有关输入长度设置讨论的更多信息，请参见附录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H.10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6" name="图片 5">
            <a:extLst>
              <a:ext uri="{FF2B5EF4-FFF2-40B4-BE49-F238E27FC236}">
                <a16:creationId xmlns:a16="http://schemas.microsoft.com/office/drawing/2014/main" id="{A3C15404-0348-97E8-23CA-D8392EFFFA01}"/>
              </a:ext>
            </a:extLst>
          </p:cNvPr>
          <p:cNvPicPr>
            <a:picLocks noChangeAspect="1"/>
          </p:cNvPicPr>
          <p:nvPr/>
        </p:nvPicPr>
        <p:blipFill>
          <a:blip r:embed="rId12"/>
          <a:stretch>
            <a:fillRect/>
          </a:stretch>
        </p:blipFill>
        <p:spPr>
          <a:xfrm>
            <a:off x="7783374" y="19188"/>
            <a:ext cx="3367061" cy="1806437"/>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2"/>
          <a:stretch>
            <a:fillRect/>
          </a:stretch>
        </p:blipFill>
        <p:spPr>
          <a:xfrm>
            <a:off x="678640" y="3972425"/>
            <a:ext cx="10580174" cy="2204538"/>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a:solidFill>
                  <a:schemeClr val="dk1"/>
                </a:solidFill>
                <a:latin typeface="微软雅黑" panose="020B0503020204020204" pitchFamily="34" charset="-122"/>
                <a:ea typeface="微软雅黑" panose="020B0503020204020204" pitchFamily="34" charset="-122"/>
              </a:rPr>
              <a:t>Short-term Forecasting</a:t>
            </a:r>
          </a:p>
        </p:txBody>
      </p:sp>
      <p:sp>
        <p:nvSpPr>
          <p:cNvPr id="3" name="内容占位符 2"/>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Setups</a:t>
            </a:r>
            <a:r>
              <a:rPr lang="zh-CN" altLang="en-US"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为了全面评估不同算法在预测任务中的应用，我们还在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M4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Makridakis</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2018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年）的数据（包含不同频率的营销数据）上进行了短期预测（预测期限相对较短）实验。</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 name="图片 19"/>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9" name="图片 18"/>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2"/>
          <a:stretch>
            <a:fillRect/>
          </a:stretch>
        </p:blipFill>
        <p:spPr>
          <a:xfrm>
            <a:off x="1905641" y="2766972"/>
            <a:ext cx="8380718" cy="2301342"/>
          </a:xfrm>
          <a:prstGeom prst="rect">
            <a:avLst/>
          </a:prstGeom>
        </p:spPr>
      </p:pic>
      <p:pic>
        <p:nvPicPr>
          <p:cNvPr id="7" name="图片 6"/>
          <p:cNvPicPr>
            <a:picLocks noChangeAspect="1"/>
          </p:cNvPicPr>
          <p:nvPr/>
        </p:nvPicPr>
        <p:blipFill>
          <a:blip r:embed="rId13"/>
          <a:stretch>
            <a:fillRect/>
          </a:stretch>
        </p:blipFill>
        <p:spPr>
          <a:xfrm>
            <a:off x="2903287" y="5068314"/>
            <a:ext cx="6385425" cy="1789687"/>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Few-shot Forecasting</a:t>
            </a:r>
          </a:p>
        </p:txBody>
      </p:sp>
      <p:sp>
        <p:nvSpPr>
          <p:cNvPr id="3" name="内容占位符 2"/>
          <p:cNvSpPr>
            <a:spLocks noGrp="1"/>
          </p:cNvSpPr>
          <p:nvPr>
            <p:custDataLst>
              <p:tags r:id="rId5"/>
            </p:custDataLst>
          </p:nvPr>
        </p:nvSpPr>
        <p:spPr>
          <a:xfrm>
            <a:off x="838200" y="1690688"/>
            <a:ext cx="10515600" cy="1101607"/>
          </a:xfrm>
          <a:prstGeom prst="rect">
            <a:avLst/>
          </a:prstGeom>
        </p:spPr>
        <p:txBody>
          <a:bodyPr vert="horz" wrap="square" lIns="90170" tIns="46990" rIns="90170" bIns="46990" rtlCol="0">
            <a:normAutofit fontScale="60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大型语言模型（</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LLM</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few-shot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学习和</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zero-shot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学习环境中都表现出了卓越的性能，可以说，</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few-shot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学习和</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zero-shot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学习也是通用时间序列预测模型的终极任务。为了广泛评估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在时间序列分析中的表示能力，我们在</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few-shot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学习和</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zero-shot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学习设置下进行了实验。</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与传统的实验设置类似，每个时间序列分为三个部分：训练数据、验证数据和测试数据。对于少量学习，只使用一定比例（</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）的训练数据时间步。</a:t>
            </a:r>
          </a:p>
        </p:txBody>
      </p:sp>
      <p:pic>
        <p:nvPicPr>
          <p:cNvPr id="6" name="图片 5">
            <a:extLst>
              <a:ext uri="{FF2B5EF4-FFF2-40B4-BE49-F238E27FC236}">
                <a16:creationId xmlns:a16="http://schemas.microsoft.com/office/drawing/2014/main" id="{A4F12EDC-176F-0A89-0AAD-99207EB74ECF}"/>
              </a:ext>
            </a:extLst>
          </p:cNvPr>
          <p:cNvPicPr>
            <a:picLocks noChangeAspect="1"/>
          </p:cNvPicPr>
          <p:nvPr/>
        </p:nvPicPr>
        <p:blipFill>
          <a:blip r:embed="rId14"/>
          <a:stretch>
            <a:fillRect/>
          </a:stretch>
        </p:blipFill>
        <p:spPr>
          <a:xfrm>
            <a:off x="8366470" y="63259"/>
            <a:ext cx="2918353" cy="1565704"/>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2"/>
          <a:stretch>
            <a:fillRect/>
          </a:stretch>
        </p:blipFill>
        <p:spPr>
          <a:xfrm>
            <a:off x="2327935" y="3243912"/>
            <a:ext cx="7536129" cy="3614088"/>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Zero-shot forecasting</a:t>
            </a:r>
          </a:p>
        </p:txBody>
      </p:sp>
      <p:sp>
        <p:nvSpPr>
          <p:cNvPr id="3" name="内容占位符 2"/>
          <p:cNvSpPr>
            <a:spLocks noGrp="1"/>
          </p:cNvSpPr>
          <p:nvPr>
            <p:custDataLst>
              <p:tags r:id="rId5"/>
            </p:custDataLst>
          </p:nvPr>
        </p:nvSpPr>
        <p:spPr>
          <a:xfrm>
            <a:off x="838200" y="1825624"/>
            <a:ext cx="10515600" cy="1603375"/>
          </a:xfrm>
          <a:prstGeom prst="rect">
            <a:avLst/>
          </a:prstGeom>
        </p:spPr>
        <p:txBody>
          <a:bodyPr vert="horz" wrap="square" lIns="90170" tIns="46990" rIns="90170" bIns="46990" rtlCol="0">
            <a:normAutofit fontScale="85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这项任务用于评估我们提出的算法的跨数据集适应能力，即当模型从数据集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训练出来时，它在数据集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（没有来自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的任何训练数据）上的表现如何。</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模型的表现始终优于所有最新的基于</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MLP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的时间序列预测方法。与最近发布的基于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MLP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的最先进方法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Dlinear</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、基于卷积的方法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Timesnet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和基于</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的方法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Patchtst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相比，</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的相对平均指标分别降低了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13.1%</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13.6%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7.3%</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。此外，在没有任何元学习设计的情况下，所提出的方法与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N-BEATS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相媲美，而在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ELECTR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数据集中的表现则优于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N-BEATS</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。我们将此归功于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模型的知识转移能力。</a:t>
            </a:r>
          </a:p>
        </p:txBody>
      </p:sp>
      <p:pic>
        <p:nvPicPr>
          <p:cNvPr id="6" name="图片 5">
            <a:extLst>
              <a:ext uri="{FF2B5EF4-FFF2-40B4-BE49-F238E27FC236}">
                <a16:creationId xmlns:a16="http://schemas.microsoft.com/office/drawing/2014/main" id="{BDC10039-2487-F6D0-E28E-88AEB507B1B6}"/>
              </a:ext>
            </a:extLst>
          </p:cNvPr>
          <p:cNvPicPr>
            <a:picLocks noChangeAspect="1"/>
          </p:cNvPicPr>
          <p:nvPr/>
        </p:nvPicPr>
        <p:blipFill>
          <a:blip r:embed="rId13"/>
          <a:stretch>
            <a:fillRect/>
          </a:stretch>
        </p:blipFill>
        <p:spPr>
          <a:xfrm>
            <a:off x="8956007" y="4359965"/>
            <a:ext cx="3235993" cy="249803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 name="图片 19"/>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9" name="图片 18"/>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7" name="图片 6"/>
          <p:cNvPicPr>
            <a:picLocks noChangeAspect="1"/>
          </p:cNvPicPr>
          <p:nvPr/>
        </p:nvPicPr>
        <p:blipFill>
          <a:blip r:embed="rId12"/>
          <a:stretch>
            <a:fillRect/>
          </a:stretch>
        </p:blipFill>
        <p:spPr>
          <a:xfrm>
            <a:off x="28428" y="3445333"/>
            <a:ext cx="6104349" cy="3412667"/>
          </a:xfrm>
          <a:prstGeom prst="rect">
            <a:avLst/>
          </a:prstGeom>
        </p:spPr>
      </p:pic>
      <p:pic>
        <p:nvPicPr>
          <p:cNvPr id="9" name="图片 8"/>
          <p:cNvPicPr>
            <a:picLocks noChangeAspect="1"/>
          </p:cNvPicPr>
          <p:nvPr/>
        </p:nvPicPr>
        <p:blipFill>
          <a:blip r:embed="rId13"/>
          <a:stretch>
            <a:fillRect/>
          </a:stretch>
        </p:blipFill>
        <p:spPr>
          <a:xfrm>
            <a:off x="6132777" y="3412667"/>
            <a:ext cx="6059223" cy="3412666"/>
          </a:xfrm>
          <a:prstGeom prst="rect">
            <a:avLst/>
          </a:prstGeom>
        </p:spPr>
      </p:pic>
      <p:sp>
        <p:nvSpPr>
          <p:cNvPr id="2" name="标题 1"/>
          <p:cNvSpPr>
            <a:spLocks noGrp="1"/>
          </p:cNvSpPr>
          <p:nvPr>
            <p:custDataLst>
              <p:tags r:id="rId4"/>
            </p:custDataLst>
          </p:nvPr>
        </p:nvSpPr>
        <p:spPr>
          <a:xfrm>
            <a:off x="838200" y="122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Ablations</a:t>
            </a:r>
          </a:p>
        </p:txBody>
      </p:sp>
      <p:sp>
        <p:nvSpPr>
          <p:cNvPr id="3" name="内容占位符 2"/>
          <p:cNvSpPr>
            <a:spLocks noGrp="1"/>
          </p:cNvSpPr>
          <p:nvPr>
            <p:custDataLst>
              <p:tags r:id="rId5"/>
            </p:custDataLst>
          </p:nvPr>
        </p:nvSpPr>
        <p:spPr>
          <a:xfrm>
            <a:off x="838200" y="1015553"/>
            <a:ext cx="10515600" cy="2556129"/>
          </a:xfrm>
          <a:prstGeom prst="rect">
            <a:avLst/>
          </a:prstGeom>
        </p:spPr>
        <p:txBody>
          <a:bodyPr vert="horz" wrap="square" lIns="90170" tIns="46990" rIns="90170" bIns="46990" rtlCol="0">
            <a:normAutofit fontScale="67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在本节中，我们将进行实验，</a:t>
            </a:r>
            <a:r>
              <a:rPr lang="zh-CN" altLang="en-US"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分析自注意冻结预训练模型与整体微调和随机初始化相比是否能提高性能</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。首先，我们将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与未冻结（</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No Freeze</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）和随机初始模型（</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No Pre-train</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）的相同模型进行比较。对于</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end to end</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范例无预训练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GPT2-backbone</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6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层），我们直接训练模型的所有参数。我们在表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21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中总结了结果。然后，我们分析了各层的性能，以明确我们对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的选择。</a:t>
            </a:r>
            <a:endPar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buNone/>
            </a:pPr>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Experiment analysis of GPT2-FPT model</a:t>
            </a:r>
          </a:p>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Fine-tune More Parameters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与微调所有参数相比，自注意力冻结预训练模型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在大多数数据集上都取得了更好的性能，在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数据上总体相对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MSE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降低了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12.7%</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数据上相对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MSE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降低了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11.5%</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。这验证了冻结预训练注意力层在时间序列预测中的有效性。</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Parameters Initialization</a:t>
            </a:r>
            <a:r>
              <a:rPr lang="zh-CN" altLang="en-US"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与随机初始模型相比，自我关注冻结预训练模型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在大多数数据集上都取得了更好的性能，在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数据上总体相对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MSE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降低了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21.2%</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数据上相对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MSE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降低了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14.3%</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。这再次表明，在跨域数据上预先训练的模型可以显著提高时间序列预测的性能。</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7" name="图片 6"/>
          <p:cNvPicPr>
            <a:picLocks noChangeAspect="1"/>
          </p:cNvPicPr>
          <p:nvPr/>
        </p:nvPicPr>
        <p:blipFill>
          <a:blip r:embed="rId12"/>
          <a:stretch>
            <a:fillRect/>
          </a:stretch>
        </p:blipFill>
        <p:spPr>
          <a:xfrm>
            <a:off x="2934474" y="3456711"/>
            <a:ext cx="6323052" cy="3401289"/>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Ablations</a:t>
            </a:r>
          </a:p>
        </p:txBody>
      </p:sp>
      <p:sp>
        <p:nvSpPr>
          <p:cNvPr id="3" name="内容占位符 2"/>
          <p:cNvSpPr>
            <a:spLocks noGrp="1"/>
          </p:cNvSpPr>
          <p:nvPr>
            <p:custDataLst>
              <p:tags r:id="rId5"/>
            </p:custDataLst>
          </p:nvPr>
        </p:nvSpPr>
        <p:spPr>
          <a:xfrm>
            <a:off x="838200" y="1328535"/>
            <a:ext cx="10515600" cy="2316791"/>
          </a:xfrm>
          <a:prstGeom prst="rect">
            <a:avLst/>
          </a:prstGeom>
        </p:spPr>
        <p:txBody>
          <a:bodyPr vert="horz" wrap="square" lIns="90170" tIns="46990" rIns="90170" bIns="46990" rtlCol="0">
            <a:normAutofit fontScale="95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The Number of GPT2 Layers</a:t>
            </a:r>
            <a:r>
              <a:rPr lang="zh-CN" altLang="en-US"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对于大多数基于</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的时间序列预测方法，周等人（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年）；吴等人（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2021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年）；聂等人（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年）的编码器层数不超过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层。然而，大多数至少有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层的预训练模型在时间序列预测中可能会出现过拟合问题。为了更好地平衡性能和计算效率，我们在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上测试了各种层数。此外，我们还训练了一个完全随机初始化的非预处理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作为对比。结果如图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9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所示，对于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的数据，预训练模型在层数较少的情况下表现不佳，但在从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NLP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转移了较多注意力块的情况下，预训练模型的表现明显优于非预训练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。这表明，</a:t>
            </a:r>
            <a:r>
              <a:rPr lang="zh-CN" altLang="en-US"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预训练的注意力层在时间序列预测中产生了巨大的效益</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。此外，</a:t>
            </a:r>
            <a:r>
              <a:rPr lang="zh-CN" altLang="en-US"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预训练模型在 </a:t>
            </a:r>
            <a:r>
              <a:rPr lang="en-US" altLang="zh-CN"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 </a:t>
            </a:r>
            <a:r>
              <a:rPr lang="zh-CN" altLang="en-US"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到 </a:t>
            </a:r>
            <a:r>
              <a:rPr lang="en-US" altLang="zh-CN"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9 </a:t>
            </a:r>
            <a:r>
              <a:rPr lang="zh-CN" altLang="en-US"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层之间的表现更好</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。因此，我们选择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6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层的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作为默认架构。</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图片 17"/>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4" name="图片 13"/>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Author</a:t>
            </a:r>
          </a:p>
        </p:txBody>
      </p:sp>
      <p:sp>
        <p:nvSpPr>
          <p:cNvPr id="3" name="内容占位符 2"/>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dk1"/>
                </a:solidFill>
                <a:latin typeface="微软雅黑" panose="020B0503020204020204" pitchFamily="34" charset="-122"/>
                <a:ea typeface="微软雅黑" panose="020B0503020204020204" pitchFamily="34" charset="-122"/>
              </a:rPr>
              <a:t>Tian Zhou</a:t>
            </a:r>
            <a:r>
              <a:rPr lang="en-US" altLang="zh-CN" baseline="30000" dirty="0">
                <a:solidFill>
                  <a:schemeClr val="dk1"/>
                </a:solidFill>
                <a:latin typeface="微软雅黑" panose="020B0503020204020204" pitchFamily="34" charset="-122"/>
                <a:ea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rPr>
              <a:t>  </a:t>
            </a:r>
            <a:r>
              <a:rPr lang="en-US" altLang="zh-CN" dirty="0" err="1">
                <a:solidFill>
                  <a:schemeClr val="dk1"/>
                </a:solidFill>
                <a:latin typeface="微软雅黑" panose="020B0503020204020204" pitchFamily="34" charset="-122"/>
                <a:ea typeface="微软雅黑" panose="020B0503020204020204" pitchFamily="34" charset="-122"/>
              </a:rPr>
              <a:t>Peisong</a:t>
            </a:r>
            <a:r>
              <a:rPr lang="en-US" altLang="zh-CN" dirty="0">
                <a:solidFill>
                  <a:schemeClr val="dk1"/>
                </a:solidFill>
                <a:latin typeface="微软雅黑" panose="020B0503020204020204" pitchFamily="34" charset="-122"/>
                <a:ea typeface="微软雅黑" panose="020B0503020204020204" pitchFamily="34" charset="-122"/>
              </a:rPr>
              <a:t> </a:t>
            </a:r>
            <a:r>
              <a:rPr lang="en-US" altLang="zh-CN" dirty="0" err="1">
                <a:solidFill>
                  <a:schemeClr val="dk1"/>
                </a:solidFill>
                <a:latin typeface="微软雅黑" panose="020B0503020204020204" pitchFamily="34" charset="-122"/>
                <a:ea typeface="微软雅黑" panose="020B0503020204020204" pitchFamily="34" charset="-122"/>
              </a:rPr>
              <a:t>Niu</a:t>
            </a:r>
            <a:r>
              <a:rPr lang="en-US" altLang="zh-CN" baseline="30000" dirty="0">
                <a:solidFill>
                  <a:schemeClr val="dk1"/>
                </a:solidFill>
                <a:latin typeface="微软雅黑" panose="020B0503020204020204" pitchFamily="34" charset="-122"/>
                <a:ea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rPr>
              <a:t>  Xue Wang</a:t>
            </a:r>
            <a:r>
              <a:rPr lang="en-US" altLang="zh-CN" baseline="30000" dirty="0">
                <a:solidFill>
                  <a:schemeClr val="dk1"/>
                </a:solidFill>
                <a:latin typeface="微软雅黑" panose="020B0503020204020204" pitchFamily="34" charset="-122"/>
                <a:ea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rPr>
              <a:t>  Liang Sun  Rong Jin</a:t>
            </a:r>
            <a:r>
              <a:rPr lang="en-US" altLang="zh-CN" baseline="30000" dirty="0">
                <a:solidFill>
                  <a:schemeClr val="dk1"/>
                </a:solidFill>
                <a:latin typeface="微软雅黑" panose="020B0503020204020204" pitchFamily="34" charset="-122"/>
                <a:ea typeface="微软雅黑" panose="020B0503020204020204" pitchFamily="34" charset="-122"/>
              </a:rPr>
              <a:t>†</a:t>
            </a:r>
          </a:p>
          <a:p>
            <a:r>
              <a:rPr lang="en-US" altLang="zh-CN" dirty="0">
                <a:solidFill>
                  <a:schemeClr val="dk1"/>
                </a:solidFill>
                <a:latin typeface="微软雅黑" panose="020B0503020204020204" pitchFamily="34" charset="-122"/>
                <a:ea typeface="微软雅黑" panose="020B0503020204020204" pitchFamily="34" charset="-122"/>
              </a:rPr>
              <a:t>37th Conference on Neural Information Processing Systems (</a:t>
            </a:r>
            <a:r>
              <a:rPr lang="en-US" altLang="zh-CN" dirty="0" err="1">
                <a:solidFill>
                  <a:schemeClr val="dk1"/>
                </a:solidFill>
                <a:latin typeface="微软雅黑" panose="020B0503020204020204" pitchFamily="34" charset="-122"/>
                <a:ea typeface="微软雅黑" panose="020B0503020204020204" pitchFamily="34" charset="-122"/>
              </a:rPr>
              <a:t>NeurIPS</a:t>
            </a:r>
            <a:r>
              <a:rPr lang="en-US" altLang="zh-CN" dirty="0">
                <a:solidFill>
                  <a:schemeClr val="dk1"/>
                </a:solidFill>
                <a:latin typeface="微软雅黑" panose="020B0503020204020204" pitchFamily="34" charset="-122"/>
                <a:ea typeface="微软雅黑" panose="020B0503020204020204" pitchFamily="34" charset="-122"/>
              </a:rPr>
              <a:t> 2023).	</a:t>
            </a:r>
          </a:p>
          <a:p>
            <a:endParaRPr lang="en-US" altLang="zh-CN" dirty="0">
              <a:solidFill>
                <a:schemeClr val="dk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nvPicPr>
        <p:blipFill>
          <a:blip r:embed="rId12"/>
          <a:stretch>
            <a:fillRect/>
          </a:stretch>
        </p:blipFill>
        <p:spPr>
          <a:xfrm>
            <a:off x="2125309" y="4596497"/>
            <a:ext cx="7941381" cy="1828850"/>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Ablations</a:t>
            </a:r>
          </a:p>
        </p:txBody>
      </p:sp>
      <p:sp>
        <p:nvSpPr>
          <p:cNvPr id="3" name="内容占位符 2"/>
          <p:cNvSpPr>
            <a:spLocks noGrp="1"/>
          </p:cNvSpPr>
          <p:nvPr>
            <p:custDataLst>
              <p:tags r:id="rId5"/>
            </p:custDataLst>
          </p:nvPr>
        </p:nvSpPr>
        <p:spPr>
          <a:xfrm>
            <a:off x="838200" y="1825625"/>
            <a:ext cx="10515600" cy="2316791"/>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No Pre-training but Freezing</a:t>
            </a:r>
          </a:p>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为了全面消解预训练和冻结策略，我们还增加了随机初始化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并冻结的实验。表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23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中的结果表明，只有输入和输出模块无法工作，预训练知识在时间序列任务中发挥了重要作用。</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2"/>
          <a:stretch>
            <a:fillRect/>
          </a:stretch>
        </p:blipFill>
        <p:spPr>
          <a:xfrm>
            <a:off x="2313120" y="4142416"/>
            <a:ext cx="7565759" cy="2621996"/>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Ablations</a:t>
            </a:r>
          </a:p>
        </p:txBody>
      </p:sp>
      <p:sp>
        <p:nvSpPr>
          <p:cNvPr id="3" name="内容占位符 2"/>
          <p:cNvSpPr>
            <a:spLocks noGrp="1"/>
          </p:cNvSpPr>
          <p:nvPr>
            <p:custDataLst>
              <p:tags r:id="rId5"/>
            </p:custDataLst>
          </p:nvPr>
        </p:nvSpPr>
        <p:spPr>
          <a:xfrm>
            <a:off x="838200" y="1825625"/>
            <a:ext cx="10515600" cy="2316791"/>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Fine-Tuning Parameters Selection</a:t>
            </a:r>
          </a:p>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在本节中，我们将进行消融实验，研究哪些参数需要微调。由于输入嵌入层和输出层在适应新领域时是随机初始化的，因此必须对它们进行训练。然后，我们研究在微调参数列表中添加层归一化和位置嵌入。表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24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显示的结果表明，重新训练层归一化和位置嵌入参数可以带来一定的好处，尤其是在预测长度较长的情况下。因此，我们按照标准做法重新训练位置嵌入和层归一化。</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nvPicPr>
        <p:blipFill>
          <a:blip r:embed="rId12"/>
          <a:stretch>
            <a:fillRect/>
          </a:stretch>
        </p:blipFill>
        <p:spPr>
          <a:xfrm>
            <a:off x="3142099" y="3784697"/>
            <a:ext cx="5907802" cy="3073303"/>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Ablations</a:t>
            </a:r>
          </a:p>
        </p:txBody>
      </p:sp>
      <p:sp>
        <p:nvSpPr>
          <p:cNvPr id="3" name="内容占位符 2"/>
          <p:cNvSpPr>
            <a:spLocks noGrp="1"/>
          </p:cNvSpPr>
          <p:nvPr>
            <p:custDataLst>
              <p:tags r:id="rId5"/>
            </p:custDataLst>
          </p:nvPr>
        </p:nvSpPr>
        <p:spPr>
          <a:xfrm>
            <a:off x="838200" y="1825625"/>
            <a:ext cx="10515600" cy="2316791"/>
          </a:xfrm>
          <a:prstGeom prst="rect">
            <a:avLst/>
          </a:prstGeom>
        </p:spPr>
        <p:txBody>
          <a:bodyPr vert="horz" wrap="square" lIns="90170" tIns="46990" rIns="90170" bIns="46990" rtlCol="0">
            <a:normAutofit fontScale="92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Analysis of Data Volume</a:t>
            </a:r>
          </a:p>
          <a:p>
            <a:pPr marL="0" indent="0">
              <a:buNone/>
            </a:pP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少数几次学习的结果表明，</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在少数几次学习任务中表现出了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SOTA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的性能，在这些任务中，模型是在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的数据和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的数据上进行训练的。此外，在全样本预测设置中，它与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SOTA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基线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PatchTST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Dlinear</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的性能也相当。这一现象提出了一个问题，即随着数据样本量的增加，性能会发生怎样的变化。因此，我们对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的不同百分比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 {5%</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50%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80%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100%}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进行了实验。图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10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显示，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的性能改进几乎趋于平缓。这些结果表明，这种跨域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模型在少量时间序列预测中非常高效，只需要少量微调样本就能达到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SOTA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性能。对于更完整的数据，端到端训练模型开始迎头赶上，但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模型仍可与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SOTA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端到端训练算法相媲美。</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6" name="图片 5"/>
          <p:cNvPicPr>
            <a:picLocks noChangeAspect="1"/>
          </p:cNvPicPr>
          <p:nvPr/>
        </p:nvPicPr>
        <p:blipFill>
          <a:blip r:embed="rId12"/>
          <a:stretch>
            <a:fillRect/>
          </a:stretch>
        </p:blipFill>
        <p:spPr>
          <a:xfrm>
            <a:off x="2927435" y="3350755"/>
            <a:ext cx="6337130" cy="3090190"/>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Exploring Transfer Learning from others: The Unexceptional Nature of GPT2-based-FPT</a:t>
            </a:r>
          </a:p>
        </p:txBody>
      </p:sp>
      <p:sp>
        <p:nvSpPr>
          <p:cNvPr id="3" name="内容占位符 2"/>
          <p:cNvSpPr>
            <a:spLocks noGrp="1"/>
          </p:cNvSpPr>
          <p:nvPr>
            <p:custDataLst>
              <p:tags r:id="rId5"/>
            </p:custDataLst>
          </p:nvPr>
        </p:nvSpPr>
        <p:spPr>
          <a:xfrm>
            <a:off x="838200" y="1825625"/>
            <a:ext cx="10515600" cy="1838112"/>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我们还介绍了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BERT-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backbond</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FPT Devlin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2019</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）模型和图像预训练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BEiT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-backbone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Bao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2022</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）的实验，以说明预训练模型在跨领域知识转移方面的通用性。表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8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中的结果表明，知识迁移能力并不是基于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的预训练语言模型所独有的。随后，我们的理论分析将揭示这一现象的普遍性。</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1"/>
          <a:stretch>
            <a:fillRect/>
          </a:stretch>
        </p:blipFill>
        <p:spPr>
          <a:xfrm>
            <a:off x="1495359" y="3905920"/>
            <a:ext cx="9201281" cy="2795588"/>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Training/Inferencing Cost</a:t>
            </a:r>
          </a:p>
        </p:txBody>
      </p:sp>
      <p:sp>
        <p:nvSpPr>
          <p:cNvPr id="3" name="内容占位符 2"/>
          <p:cNvSpPr>
            <a:spLocks noGrp="1"/>
          </p:cNvSpPr>
          <p:nvPr>
            <p:custDataLst>
              <p:tags r:id="rId5"/>
            </p:custDataLst>
          </p:nvPr>
        </p:nvSpPr>
        <p:spPr>
          <a:xfrm>
            <a:off x="838200" y="1825625"/>
            <a:ext cx="10515600" cy="2080295"/>
          </a:xfrm>
          <a:prstGeom prst="rect">
            <a:avLst/>
          </a:prstGeom>
        </p:spPr>
        <p:txBody>
          <a:bodyPr vert="horz" wrap="square" lIns="90170" tIns="46990" rIns="90170" bIns="46990" rtlCol="0">
            <a:normAutofit fontScale="95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计算成本分析有助于研究基于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LLM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模型的实用性。结果见表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9</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。每个基线模型都有两个变体，模型隐藏维度分别为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768</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的规格一致。此外，大多数基线模型都由三层组成。我们在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32G V100 GPU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上使用来自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的批次（批次大小为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128</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）评估了计算成本。结果表明，与模型维度相同的基线模型相比，</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GPT-2(3)</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大大提高了时间效率，减少了参数数量。这是一个惊喜，因为我们最初预计这种大型语言模型可能会更慢。不过，我们推测，</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huggingface</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模型实现的高效优化是时间成本大幅提高的主要原因。此外，</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GPT-2(3)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GPT-2(6)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的可学习参数分别只占总参数量的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6.12%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4.60%</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1"/>
          <a:stretch>
            <a:fillRect/>
          </a:stretch>
        </p:blipFill>
        <p:spPr>
          <a:xfrm>
            <a:off x="2415380" y="4156918"/>
            <a:ext cx="7361239" cy="2701082"/>
          </a:xfrm>
          <a:prstGeom prst="rect">
            <a:avLst/>
          </a:prstGeom>
        </p:spPr>
      </p:pic>
      <p:sp>
        <p:nvSpPr>
          <p:cNvPr id="2" name="标题 1"/>
          <p:cNvSpPr>
            <a:spLocks noGrp="1"/>
          </p:cNvSpPr>
          <p:nvPr>
            <p:custDataLst>
              <p:tags r:id="rId4"/>
            </p:custDataLst>
          </p:nvPr>
        </p:nvSpPr>
        <p:spPr>
          <a:xfrm>
            <a:off x="353383" y="10131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solidFill>
                  <a:schemeClr val="dk1"/>
                </a:solidFill>
                <a:latin typeface="微软雅黑" panose="020B0503020204020204" pitchFamily="34" charset="-122"/>
                <a:ea typeface="微软雅黑" panose="020B0503020204020204" pitchFamily="34" charset="-122"/>
              </a:rPr>
              <a:t>Towards Understanding the Universality of Transformer: Connecting Self-Attention with PCA</a:t>
            </a:r>
          </a:p>
        </p:txBody>
      </p:sp>
      <p:sp>
        <p:nvSpPr>
          <p:cNvPr id="3" name="内容占位符 2"/>
          <p:cNvSpPr>
            <a:spLocks noGrp="1"/>
          </p:cNvSpPr>
          <p:nvPr>
            <p:custDataLst>
              <p:tags r:id="rId5"/>
            </p:custDataLst>
          </p:nvPr>
        </p:nvSpPr>
        <p:spPr>
          <a:xfrm>
            <a:off x="353383" y="1303989"/>
            <a:ext cx="11485234" cy="3053220"/>
          </a:xfrm>
          <a:prstGeom prst="rect">
            <a:avLst/>
          </a:prstGeom>
        </p:spPr>
        <p:txBody>
          <a:bodyPr vert="horz" wrap="square" lIns="90170" tIns="46990" rIns="90170" bIns="46990" rtlCol="0">
            <a:normAutofit fontScale="92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这一观察结果（即我们可以直接使用训练有素的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LM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进行时间序列预测，而无需修改其模型）使我们相信，尽管底层模型是根据文本数据训练的，但它在做一些非常通用且独立于文本的事情。我们的分析旨在表明，这种通用功能的一部分可能与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PCA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有关，因为</a:t>
            </a:r>
            <a:r>
              <a:rPr lang="zh-CN" altLang="en-US" sz="12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相对于自我关注层的梯度最小化似乎与 </a:t>
            </a:r>
            <a:r>
              <a:rPr lang="en-US" altLang="zh-CN" sz="12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PCA </a:t>
            </a:r>
            <a:r>
              <a:rPr lang="zh-CN" altLang="en-US" sz="12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有相似之处</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。在本节中，我们将自我注意与主成分分析（</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PCA</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）联系起来，为揭示自我注意的一般性迈出了第一步。此外，在讨论微调为何仅限于嵌入层和层规范的问题时，我们假设预训练的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LM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作为一个整体执行某种通用功能，对其任何部分进行部分微调都可能破坏通用功能，并导致时间序列分析的性能相对较差。</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对于每一层，我们都会计算并对成对的</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相似度值进行统计分析。具体来说，我们用（</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 n, d</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）表示每个输出特征图的形状，其中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是批量大小，</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是</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d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是每个</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特征的维度。我们计算余弦相似度，得出形状为（</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）的成对相似度矩阵。接下来，我们计算每个区间内相似度值的出现次数，作为一种简单的统计分析。</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我们之所以进行分析，是因为观察到层内</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相似度随着</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层数的加深而增加。我们在图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）中报告了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ETTh2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数据集上各层平均</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余弦相似度，其中我们混合了来自预训练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LM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的权重和从高斯分布随机取样的权重。在此，我们总结了我们的观察结果：</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在随机初始化的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 (6)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模型中，所有层的</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相似度都很低（</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0.1 - 0.2</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当逐渐切换到预训练的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模型时，</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相似度在深层显著增加，并最终在最后一层达到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0.9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以上。</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相似度增加的一个潜在解释是，</a:t>
            </a:r>
            <a:r>
              <a:rPr lang="zh-CN" altLang="en-US" sz="12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所有</a:t>
            </a:r>
            <a:r>
              <a:rPr lang="en-US" altLang="zh-CN" sz="12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向量都投射到了输入模式的低维顶特征向量空间</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。为了验证这一观点，我们进一步进行了实验，用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PCA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代替自我注意模块，结果如图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4 (b)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所示，</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相似度模式保持不变，这进一步证明了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PCA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与自我注意之间的潜在联系。</a:t>
            </a:r>
            <a:endPar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通过将梯度推向零的训练，自注意力学会了执行与 </a:t>
            </a:r>
            <a:r>
              <a:rPr lang="en-US" altLang="zh-CN"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PCA </a:t>
            </a:r>
            <a:r>
              <a:rPr lang="zh-CN" altLang="en-US" sz="12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密切相关的功能。</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图片 17"/>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4" name="图片 13"/>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Conclusions</a:t>
            </a:r>
          </a:p>
        </p:txBody>
      </p:sp>
      <p:sp>
        <p:nvSpPr>
          <p:cNvPr id="3" name="内容占位符 2"/>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在本文中，我们基于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NLP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或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CV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中预先训练好的模型，为时间序列分析开发了一个基础模型，它可以（</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）为下游任务的模型训练提供便利，（</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）为各种时间序列分析任务提供统一的框架。</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所提出的方法在几乎所有时间序列任务中的表现都与最先进的方法相当，甚至更好。</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通过将</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self-attention</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PCA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相结合来检验</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的通用性，这是了解生成模型如何在实践中发挥作用的重要一步。</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局限性：在几个数据集上，我们方法的零点性能仍落后于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N-beat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，而且我们对</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通用性的分析仍处于早期阶段。</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计划：利用参数高效微调方法来提高我们方法的性能，这种方法通常会在预训练模型中引入额外的结构，以获得更好的适应性。为了更好地理解</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的普遍性，我们还计划从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n-gram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语言模型的角度对其进行研究</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918FB-B014-B858-361D-C95F2111B767}"/>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E94F616B-4A04-112C-21BD-B40A1949F366}"/>
              </a:ext>
            </a:extLst>
          </p:cNvPr>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4" name="图片 13">
            <a:extLst>
              <a:ext uri="{FF2B5EF4-FFF2-40B4-BE49-F238E27FC236}">
                <a16:creationId xmlns:a16="http://schemas.microsoft.com/office/drawing/2014/main" id="{C3A3D40E-0BA1-043B-7D4E-9BFFAF93FC8D}"/>
              </a:ext>
            </a:extLst>
          </p:cNvPr>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a:extLst>
              <a:ext uri="{FF2B5EF4-FFF2-40B4-BE49-F238E27FC236}">
                <a16:creationId xmlns:a16="http://schemas.microsoft.com/office/drawing/2014/main" id="{034FD944-FD68-208C-7148-2979F147BA2A}"/>
              </a:ext>
            </a:extLst>
          </p:cNvPr>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Abstract</a:t>
            </a:r>
          </a:p>
        </p:txBody>
      </p:sp>
      <p:sp>
        <p:nvSpPr>
          <p:cNvPr id="3" name="内容占位符 2">
            <a:extLst>
              <a:ext uri="{FF2B5EF4-FFF2-40B4-BE49-F238E27FC236}">
                <a16:creationId xmlns:a16="http://schemas.microsoft.com/office/drawing/2014/main" id="{5A1D64D2-9A9D-51CD-B103-3CA353F4A0B9}"/>
              </a:ext>
            </a:extLst>
          </p:cNvPr>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chemeClr val="dk1"/>
                </a:solidFill>
                <a:latin typeface="微软雅黑" panose="020B0503020204020204" pitchFamily="34" charset="-122"/>
                <a:ea typeface="微软雅黑" panose="020B0503020204020204" pitchFamily="34" charset="-122"/>
              </a:rPr>
              <a:t>尽管我们已经见证了预训练模型在自然语言处理（</a:t>
            </a:r>
            <a:r>
              <a:rPr lang="en-US" altLang="zh-CN" dirty="0">
                <a:solidFill>
                  <a:schemeClr val="dk1"/>
                </a:solidFill>
                <a:latin typeface="微软雅黑" panose="020B0503020204020204" pitchFamily="34" charset="-122"/>
                <a:ea typeface="微软雅黑" panose="020B0503020204020204" pitchFamily="34" charset="-122"/>
              </a:rPr>
              <a:t>NLP</a:t>
            </a:r>
            <a:r>
              <a:rPr lang="zh-CN" altLang="en-US" dirty="0">
                <a:solidFill>
                  <a:schemeClr val="dk1"/>
                </a:solidFill>
                <a:latin typeface="微软雅黑" panose="020B0503020204020204" pitchFamily="34" charset="-122"/>
                <a:ea typeface="微软雅黑" panose="020B0503020204020204" pitchFamily="34" charset="-122"/>
              </a:rPr>
              <a:t>）和计算机视觉（</a:t>
            </a:r>
            <a:r>
              <a:rPr lang="en-US" altLang="zh-CN" dirty="0">
                <a:solidFill>
                  <a:schemeClr val="dk1"/>
                </a:solidFill>
                <a:latin typeface="微软雅黑" panose="020B0503020204020204" pitchFamily="34" charset="-122"/>
                <a:ea typeface="微软雅黑" panose="020B0503020204020204" pitchFamily="34" charset="-122"/>
              </a:rPr>
              <a:t>CV</a:t>
            </a:r>
            <a:r>
              <a:rPr lang="zh-CN" altLang="en-US" dirty="0">
                <a:solidFill>
                  <a:schemeClr val="dk1"/>
                </a:solidFill>
                <a:latin typeface="微软雅黑" panose="020B0503020204020204" pitchFamily="34" charset="-122"/>
                <a:ea typeface="微软雅黑" panose="020B0503020204020204" pitchFamily="34" charset="-122"/>
              </a:rPr>
              <a:t>）领域取得的巨大成功，但在一般时间序列分析方面取得的进展却十分有限。与 </a:t>
            </a:r>
            <a:r>
              <a:rPr lang="en-US" altLang="zh-CN" dirty="0">
                <a:solidFill>
                  <a:schemeClr val="dk1"/>
                </a:solidFill>
                <a:latin typeface="微软雅黑" panose="020B0503020204020204" pitchFamily="34" charset="-122"/>
                <a:ea typeface="微软雅黑" panose="020B0503020204020204" pitchFamily="34" charset="-122"/>
              </a:rPr>
              <a:t>NLP </a:t>
            </a:r>
            <a:r>
              <a:rPr lang="zh-CN" altLang="en-US" dirty="0">
                <a:solidFill>
                  <a:schemeClr val="dk1"/>
                </a:solidFill>
                <a:latin typeface="微软雅黑" panose="020B0503020204020204" pitchFamily="34" charset="-122"/>
                <a:ea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rPr>
              <a:t>CV </a:t>
            </a:r>
            <a:r>
              <a:rPr lang="zh-CN" altLang="en-US" dirty="0">
                <a:solidFill>
                  <a:schemeClr val="dk1"/>
                </a:solidFill>
                <a:latin typeface="微软雅黑" panose="020B0503020204020204" pitchFamily="34" charset="-122"/>
                <a:ea typeface="微软雅黑" panose="020B0503020204020204" pitchFamily="34" charset="-122"/>
              </a:rPr>
              <a:t>不同的是，在 </a:t>
            </a:r>
            <a:r>
              <a:rPr lang="en-US" altLang="zh-CN" dirty="0">
                <a:solidFill>
                  <a:schemeClr val="dk1"/>
                </a:solidFill>
                <a:latin typeface="微软雅黑" panose="020B0503020204020204" pitchFamily="34" charset="-122"/>
                <a:ea typeface="微软雅黑" panose="020B0503020204020204" pitchFamily="34" charset="-122"/>
              </a:rPr>
              <a:t>NLP </a:t>
            </a:r>
            <a:r>
              <a:rPr lang="zh-CN" altLang="en-US" dirty="0">
                <a:solidFill>
                  <a:schemeClr val="dk1"/>
                </a:solidFill>
                <a:latin typeface="微软雅黑" panose="020B0503020204020204" pitchFamily="34" charset="-122"/>
                <a:ea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rPr>
              <a:t>CV </a:t>
            </a:r>
            <a:r>
              <a:rPr lang="zh-CN" altLang="en-US" dirty="0">
                <a:solidFill>
                  <a:schemeClr val="dk1"/>
                </a:solidFill>
                <a:latin typeface="微软雅黑" panose="020B0503020204020204" pitchFamily="34" charset="-122"/>
                <a:ea typeface="微软雅黑" panose="020B0503020204020204" pitchFamily="34" charset="-122"/>
              </a:rPr>
              <a:t>中，统一的模型可用于执行不同的任务，而在分类、异常检测、预测和少量学习等各项时间序列分析任务中，专门设计的方法仍占主导地位。阻碍用于时间序列分析的预训练模型开发的主要挑战是缺乏大量的训练数据。在这项工作中，我们利用从数十亿词条中预先训练的语言或 </a:t>
            </a:r>
            <a:r>
              <a:rPr lang="en-US" altLang="zh-CN" dirty="0">
                <a:solidFill>
                  <a:schemeClr val="dk1"/>
                </a:solidFill>
                <a:latin typeface="微软雅黑" panose="020B0503020204020204" pitchFamily="34" charset="-122"/>
                <a:ea typeface="微软雅黑" panose="020B0503020204020204" pitchFamily="34" charset="-122"/>
              </a:rPr>
              <a:t>CV </a:t>
            </a:r>
            <a:r>
              <a:rPr lang="zh-CN" altLang="en-US" dirty="0">
                <a:solidFill>
                  <a:schemeClr val="dk1"/>
                </a:solidFill>
                <a:latin typeface="微软雅黑" panose="020B0503020204020204" pitchFamily="34" charset="-122"/>
                <a:ea typeface="微软雅黑" panose="020B0503020204020204" pitchFamily="34" charset="-122"/>
              </a:rPr>
              <a:t>模型来进行时间序列分析，从而解决了这一难题。具体来说，我们不改变预训练语言或图像模型中残差块的自注意层和前馈层。这个模型被称为 </a:t>
            </a:r>
            <a:r>
              <a:rPr lang="en-US" altLang="zh-CN" dirty="0">
                <a:solidFill>
                  <a:schemeClr val="dk1"/>
                </a:solidFill>
                <a:latin typeface="微软雅黑" panose="020B0503020204020204" pitchFamily="34" charset="-122"/>
                <a:ea typeface="微软雅黑" panose="020B0503020204020204" pitchFamily="34" charset="-122"/>
              </a:rPr>
              <a:t>"</a:t>
            </a:r>
            <a:r>
              <a:rPr lang="zh-CN" altLang="en-US" dirty="0">
                <a:solidFill>
                  <a:schemeClr val="dk1"/>
                </a:solidFill>
                <a:latin typeface="微软雅黑" panose="020B0503020204020204" pitchFamily="34" charset="-122"/>
                <a:ea typeface="微软雅黑" panose="020B0503020204020204" pitchFamily="34" charset="-122"/>
              </a:rPr>
              <a:t>冻结预训练</a:t>
            </a:r>
            <a:r>
              <a:rPr lang="en-US" altLang="zh-CN" dirty="0">
                <a:solidFill>
                  <a:schemeClr val="dk1"/>
                </a:solidFill>
                <a:latin typeface="微软雅黑" panose="020B0503020204020204" pitchFamily="34" charset="-122"/>
                <a:ea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rPr>
              <a:t>Frozen Pretrained Transformer</a:t>
            </a:r>
            <a:r>
              <a:rPr lang="zh-CN" altLang="en-US" dirty="0">
                <a:solidFill>
                  <a:schemeClr val="dk1"/>
                </a:solidFill>
                <a:latin typeface="微软雅黑" panose="020B0503020204020204" pitchFamily="34" charset="-122"/>
                <a:ea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rPr>
              <a:t>FPT</a:t>
            </a:r>
            <a:r>
              <a:rPr lang="zh-CN" altLang="en-US" dirty="0">
                <a:solidFill>
                  <a:schemeClr val="dk1"/>
                </a:solidFill>
                <a:latin typeface="微软雅黑" panose="020B0503020204020204" pitchFamily="34" charset="-122"/>
                <a:ea typeface="微软雅黑" panose="020B0503020204020204" pitchFamily="34" charset="-122"/>
              </a:rPr>
              <a:t>），我们通过微调对涉及时间序列的所有主要任务类型进行了评估。我们的结果表明，在所有主要时间序列分析任务中，预训练的自然语言或图像模型都能带来相当或最先进的性能。我们还从理论和经验上发现，自我关注模块的行为与原理成分分析（</a:t>
            </a:r>
            <a:r>
              <a:rPr lang="en-US" altLang="zh-CN" dirty="0">
                <a:solidFill>
                  <a:schemeClr val="dk1"/>
                </a:solidFill>
                <a:latin typeface="微软雅黑" panose="020B0503020204020204" pitchFamily="34" charset="-122"/>
                <a:ea typeface="微软雅黑" panose="020B0503020204020204" pitchFamily="34" charset="-122"/>
              </a:rPr>
              <a:t>PCA</a:t>
            </a:r>
            <a:r>
              <a:rPr lang="zh-CN" altLang="en-US" dirty="0">
                <a:solidFill>
                  <a:schemeClr val="dk1"/>
                </a:solidFill>
                <a:latin typeface="微软雅黑" panose="020B0503020204020204" pitchFamily="34" charset="-122"/>
                <a:ea typeface="微软雅黑" panose="020B0503020204020204" pitchFamily="34" charset="-122"/>
              </a:rPr>
              <a:t>）类似，这一观察结果有助于解释</a:t>
            </a:r>
            <a:r>
              <a:rPr lang="en-US" altLang="zh-CN" dirty="0">
                <a:solidFill>
                  <a:schemeClr val="dk1"/>
                </a:solidFill>
                <a:latin typeface="微软雅黑" panose="020B0503020204020204" pitchFamily="34" charset="-122"/>
                <a:ea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rPr>
              <a:t>如何缩小领域差距，也是理解预训练</a:t>
            </a:r>
            <a:r>
              <a:rPr lang="en-US" altLang="zh-CN" dirty="0">
                <a:solidFill>
                  <a:schemeClr val="dk1"/>
                </a:solidFill>
                <a:latin typeface="微软雅黑" panose="020B0503020204020204" pitchFamily="34" charset="-122"/>
                <a:ea typeface="微软雅黑" panose="020B0503020204020204" pitchFamily="34" charset="-122"/>
              </a:rPr>
              <a:t>transformer</a:t>
            </a:r>
            <a:r>
              <a:rPr lang="zh-CN" altLang="en-US" dirty="0">
                <a:solidFill>
                  <a:schemeClr val="dk1"/>
                </a:solidFill>
                <a:latin typeface="微软雅黑" panose="020B0503020204020204" pitchFamily="34" charset="-122"/>
                <a:ea typeface="微软雅黑" panose="020B0503020204020204" pitchFamily="34" charset="-122"/>
              </a:rPr>
              <a:t>普遍性的关键一步。代码可在 </a:t>
            </a:r>
            <a:r>
              <a:rPr lang="en-US" altLang="zh-CN" dirty="0">
                <a:solidFill>
                  <a:schemeClr val="dk1"/>
                </a:solidFill>
                <a:latin typeface="微软雅黑" panose="020B0503020204020204" pitchFamily="34" charset="-122"/>
                <a:ea typeface="微软雅黑" panose="020B0503020204020204" pitchFamily="34" charset="-122"/>
              </a:rPr>
              <a:t>https://github.com/DAMO-DI-ML/One_Fits_All </a:t>
            </a:r>
            <a:r>
              <a:rPr lang="zh-CN" altLang="en-US" dirty="0">
                <a:solidFill>
                  <a:schemeClr val="dk1"/>
                </a:solidFill>
                <a:latin typeface="微软雅黑" panose="020B0503020204020204" pitchFamily="34" charset="-122"/>
                <a:ea typeface="微软雅黑" panose="020B0503020204020204" pitchFamily="34" charset="-122"/>
              </a:rPr>
              <a:t>公开获取。</a:t>
            </a:r>
            <a:endParaRPr lang="en-US" altLang="zh-CN" dirty="0">
              <a:solidFill>
                <a:schemeClr val="dk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40961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586F4-5657-EFF7-0172-EEF349C610D7}"/>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3CBB40A4-95BA-261A-E8EA-3FF3C9D1BCA2}"/>
              </a:ext>
            </a:extLst>
          </p:cNvPr>
          <p:cNvPicPr/>
          <p:nvPr userDrawn="1">
            <p:custDataLst>
              <p:tags r:id="rId2"/>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4" name="图片 13">
            <a:extLst>
              <a:ext uri="{FF2B5EF4-FFF2-40B4-BE49-F238E27FC236}">
                <a16:creationId xmlns:a16="http://schemas.microsoft.com/office/drawing/2014/main" id="{BE6AD3F6-E6E7-2D05-2F56-F1CA12A1B360}"/>
              </a:ext>
            </a:extLst>
          </p:cNvPr>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a:extLst>
              <a:ext uri="{FF2B5EF4-FFF2-40B4-BE49-F238E27FC236}">
                <a16:creationId xmlns:a16="http://schemas.microsoft.com/office/drawing/2014/main" id="{8CD01D08-6519-C7E1-F62F-3E1EDB3B1D97}"/>
              </a:ext>
            </a:extLst>
          </p:cNvPr>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Related Work</a:t>
            </a:r>
          </a:p>
        </p:txBody>
      </p:sp>
      <p:sp>
        <p:nvSpPr>
          <p:cNvPr id="3" name="内容占位符 2">
            <a:extLst>
              <a:ext uri="{FF2B5EF4-FFF2-40B4-BE49-F238E27FC236}">
                <a16:creationId xmlns:a16="http://schemas.microsoft.com/office/drawing/2014/main" id="{382CECE4-417A-B496-5CE6-BC6F722D7411}"/>
              </a:ext>
            </a:extLst>
          </p:cNvPr>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a:extLst>
              <a:ext uri="{FF2B5EF4-FFF2-40B4-BE49-F238E27FC236}">
                <a16:creationId xmlns:a16="http://schemas.microsoft.com/office/drawing/2014/main" id="{56D634DB-E996-431C-E122-87A16C97769C}"/>
              </a:ext>
            </a:extLst>
          </p:cNvPr>
          <p:cNvSpPr>
            <a:spLocks noGrp="1"/>
          </p:cNvSpPr>
          <p:nvPr>
            <p:custDataLst>
              <p:tags r:id="rId6"/>
            </p:custDataLst>
          </p:nvPr>
        </p:nvSpPr>
        <p:spPr>
          <a:xfrm>
            <a:off x="990600" y="19780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dirty="0"/>
              <a:t>In-modality Transfer Learning through pre-trained models</a:t>
            </a:r>
            <a:endParaRPr lang="en-US" altLang="zh-CN" sz="2000" dirty="0"/>
          </a:p>
          <a:p>
            <a:pPr lvl="1"/>
            <a:r>
              <a:rPr lang="zh-CN" altLang="en-US" dirty="0"/>
              <a:t>近年来，从 </a:t>
            </a:r>
            <a:r>
              <a:rPr lang="en-US" altLang="zh-CN" dirty="0"/>
              <a:t>NLP</a:t>
            </a:r>
            <a:r>
              <a:rPr lang="zh-CN" altLang="en-US" dirty="0"/>
              <a:t>、</a:t>
            </a:r>
            <a:r>
              <a:rPr lang="en-US" altLang="zh-CN" dirty="0"/>
              <a:t>CV </a:t>
            </a:r>
            <a:r>
              <a:rPr lang="zh-CN" altLang="en-US" dirty="0"/>
              <a:t>到视觉语言（</a:t>
            </a:r>
            <a:r>
              <a:rPr lang="en-US" altLang="zh-CN" dirty="0"/>
              <a:t>VL</a:t>
            </a:r>
            <a:r>
              <a:rPr lang="zh-CN" altLang="en-US" dirty="0"/>
              <a:t>），大量研究工作验证了预训练模型的有效性。针对 </a:t>
            </a:r>
            <a:r>
              <a:rPr lang="en-US" altLang="zh-CN" dirty="0"/>
              <a:t>NLP </a:t>
            </a:r>
            <a:r>
              <a:rPr lang="zh-CN" altLang="en-US" dirty="0"/>
              <a:t>的最新研究主要集中在为下游任务学习上下文词嵌入。随着计算能力的提高，深度</a:t>
            </a:r>
            <a:r>
              <a:rPr lang="en-US" altLang="zh-CN" dirty="0"/>
              <a:t>transformer</a:t>
            </a:r>
            <a:r>
              <a:rPr lang="zh-CN" altLang="en-US" dirty="0"/>
              <a:t>模型在各种语言任务中表现出了强大的表征能力。其中，</a:t>
            </a:r>
            <a:r>
              <a:rPr lang="en-US" altLang="zh-CN" dirty="0"/>
              <a:t>BERT Devlin </a:t>
            </a:r>
            <a:r>
              <a:rPr lang="zh-CN" altLang="en-US" dirty="0"/>
              <a:t>等人（</a:t>
            </a:r>
            <a:r>
              <a:rPr lang="en-US" altLang="zh-CN" dirty="0"/>
              <a:t>2019</a:t>
            </a:r>
            <a:r>
              <a:rPr lang="zh-CN" altLang="en-US" dirty="0"/>
              <a:t>）使用</a:t>
            </a:r>
            <a:r>
              <a:rPr lang="en-US" altLang="zh-CN" dirty="0"/>
              <a:t>transformer</a:t>
            </a:r>
            <a:r>
              <a:rPr lang="zh-CN" altLang="en-US" dirty="0"/>
              <a:t>编码器，采用掩码语言建模任务，旨在恢复文本中的随机掩码标记。</a:t>
            </a:r>
            <a:r>
              <a:rPr lang="en-US" altLang="zh-CN" dirty="0"/>
              <a:t>OpenAI </a:t>
            </a:r>
            <a:r>
              <a:rPr lang="zh-CN" altLang="en-US" dirty="0"/>
              <a:t>提出的 </a:t>
            </a:r>
            <a:r>
              <a:rPr lang="en-US" altLang="zh-CN" dirty="0"/>
              <a:t>GPT Radford &amp; Narasimhan</a:t>
            </a:r>
            <a:r>
              <a:rPr lang="zh-CN" altLang="en-US" dirty="0"/>
              <a:t>（</a:t>
            </a:r>
            <a:r>
              <a:rPr lang="en-US" altLang="zh-CN" dirty="0"/>
              <a:t>2018</a:t>
            </a:r>
            <a:r>
              <a:rPr lang="zh-CN" altLang="en-US" dirty="0"/>
              <a:t>）在大型语言语料库上训练</a:t>
            </a:r>
            <a:r>
              <a:rPr lang="en-US" altLang="zh-CN" dirty="0"/>
              <a:t>transformer</a:t>
            </a:r>
            <a:r>
              <a:rPr lang="zh-CN" altLang="en-US" dirty="0"/>
              <a:t>解码器，然后在特定任务数据上进行微调。</a:t>
            </a:r>
            <a:r>
              <a:rPr lang="en-US" altLang="zh-CN" dirty="0"/>
              <a:t>GPT2 Radford </a:t>
            </a:r>
            <a:r>
              <a:rPr lang="zh-CN" altLang="en-US" dirty="0"/>
              <a:t>等人（</a:t>
            </a:r>
            <a:r>
              <a:rPr lang="en-US" altLang="zh-CN" dirty="0"/>
              <a:t>2019</a:t>
            </a:r>
            <a:r>
              <a:rPr lang="zh-CN" altLang="en-US" dirty="0"/>
              <a:t>）是在参数更多的大型数据集上进行训练的，可以转移到各种下游任务中。由于</a:t>
            </a:r>
            <a:r>
              <a:rPr lang="en-US" altLang="zh-CN" dirty="0"/>
              <a:t>transformer</a:t>
            </a:r>
            <a:r>
              <a:rPr lang="zh-CN" altLang="en-US" dirty="0"/>
              <a:t>模型可以适应各种输入，因此预训练的理念也可以很好地适用于视觉任务。</a:t>
            </a:r>
            <a:r>
              <a:rPr lang="en-US" altLang="zh-CN" dirty="0" err="1"/>
              <a:t>DEiT</a:t>
            </a:r>
            <a:r>
              <a:rPr lang="en-US" altLang="zh-CN" dirty="0"/>
              <a:t> </a:t>
            </a:r>
            <a:r>
              <a:rPr lang="en-US" altLang="zh-CN" dirty="0" err="1"/>
              <a:t>Touvron</a:t>
            </a:r>
            <a:r>
              <a:rPr lang="en-US" altLang="zh-CN" dirty="0"/>
              <a:t> </a:t>
            </a:r>
            <a:r>
              <a:rPr lang="zh-CN" altLang="en-US" dirty="0"/>
              <a:t>等人（</a:t>
            </a:r>
            <a:r>
              <a:rPr lang="en-US" altLang="zh-CN" dirty="0"/>
              <a:t>2021 </a:t>
            </a:r>
            <a:r>
              <a:rPr lang="zh-CN" altLang="en-US" dirty="0"/>
              <a:t>年）提出了以卷积神经网络（</a:t>
            </a:r>
            <a:r>
              <a:rPr lang="en-US" altLang="zh-CN" dirty="0"/>
              <a:t>CNN</a:t>
            </a:r>
            <a:r>
              <a:rPr lang="zh-CN" altLang="en-US" dirty="0"/>
              <a:t>）为教师模型的</a:t>
            </a:r>
            <a:r>
              <a:rPr lang="en-US" altLang="zh-CN" dirty="0"/>
              <a:t>transformer</a:t>
            </a:r>
            <a:r>
              <a:rPr lang="zh-CN" altLang="en-US" dirty="0"/>
              <a:t>师生策略，并取得了有竞争力的性能。</a:t>
            </a:r>
            <a:r>
              <a:rPr lang="en-US" altLang="zh-CN" dirty="0" err="1"/>
              <a:t>BEiT</a:t>
            </a:r>
            <a:r>
              <a:rPr lang="en-US" altLang="zh-CN" dirty="0"/>
              <a:t> Bao </a:t>
            </a:r>
            <a:r>
              <a:rPr lang="zh-CN" altLang="en-US" dirty="0"/>
              <a:t>等人（</a:t>
            </a:r>
            <a:r>
              <a:rPr lang="en-US" altLang="zh-CN" dirty="0"/>
              <a:t>2022</a:t>
            </a:r>
            <a:r>
              <a:rPr lang="zh-CN" altLang="en-US" dirty="0"/>
              <a:t>）将图像转换为视觉令牌，并在 </a:t>
            </a:r>
            <a:r>
              <a:rPr lang="en-US" altLang="zh-CN" dirty="0"/>
              <a:t>CV </a:t>
            </a:r>
            <a:r>
              <a:rPr lang="zh-CN" altLang="en-US" dirty="0"/>
              <a:t>中成功使用了 </a:t>
            </a:r>
            <a:r>
              <a:rPr lang="en-US" altLang="zh-CN" dirty="0"/>
              <a:t>BERT </a:t>
            </a:r>
            <a:r>
              <a:rPr lang="zh-CN" altLang="en-US" dirty="0"/>
              <a:t>模型。然而，由于训练样本不足，关于一般时间序列分析预训练模型的研究很少，而这些模型涵盖了 </a:t>
            </a:r>
            <a:r>
              <a:rPr lang="en-US" altLang="zh-CN" dirty="0"/>
              <a:t>CV </a:t>
            </a:r>
            <a:r>
              <a:rPr lang="zh-CN" altLang="en-US" dirty="0"/>
              <a:t>或 </a:t>
            </a:r>
            <a:r>
              <a:rPr lang="en-US" altLang="zh-CN" dirty="0"/>
              <a:t>NLP </a:t>
            </a:r>
            <a:r>
              <a:rPr lang="zh-CN" altLang="en-US" dirty="0"/>
              <a:t>领域等所有主要任务。</a:t>
            </a:r>
          </a:p>
        </p:txBody>
      </p:sp>
    </p:spTree>
    <p:custDataLst>
      <p:tags r:id="rId1"/>
    </p:custDataLst>
    <p:extLst>
      <p:ext uri="{BB962C8B-B14F-4D97-AF65-F5344CB8AC3E}">
        <p14:creationId xmlns:p14="http://schemas.microsoft.com/office/powerpoint/2010/main" val="283678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EF07A-A513-DC2E-944B-DC4D8D3170A6}"/>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01C541DE-520E-6239-4F9A-628C1CCC384B}"/>
              </a:ext>
            </a:extLst>
          </p:cNvPr>
          <p:cNvPicPr/>
          <p:nvPr userDrawn="1">
            <p:custDataLst>
              <p:tags r:id="rId2"/>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4" name="图片 13">
            <a:extLst>
              <a:ext uri="{FF2B5EF4-FFF2-40B4-BE49-F238E27FC236}">
                <a16:creationId xmlns:a16="http://schemas.microsoft.com/office/drawing/2014/main" id="{E7AE9C69-EBEA-F54B-6C71-FFDDCCC1C275}"/>
              </a:ext>
            </a:extLst>
          </p:cNvPr>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a:extLst>
              <a:ext uri="{FF2B5EF4-FFF2-40B4-BE49-F238E27FC236}">
                <a16:creationId xmlns:a16="http://schemas.microsoft.com/office/drawing/2014/main" id="{2A7029A7-DF95-387E-843D-9B665052DDA0}"/>
              </a:ext>
            </a:extLst>
          </p:cNvPr>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Related Work</a:t>
            </a:r>
          </a:p>
        </p:txBody>
      </p:sp>
      <p:sp>
        <p:nvSpPr>
          <p:cNvPr id="3" name="内容占位符 2">
            <a:extLst>
              <a:ext uri="{FF2B5EF4-FFF2-40B4-BE49-F238E27FC236}">
                <a16:creationId xmlns:a16="http://schemas.microsoft.com/office/drawing/2014/main" id="{F321A8A5-E07E-29C4-9260-0C3F492EF5FB}"/>
              </a:ext>
            </a:extLst>
          </p:cNvPr>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a:extLst>
              <a:ext uri="{FF2B5EF4-FFF2-40B4-BE49-F238E27FC236}">
                <a16:creationId xmlns:a16="http://schemas.microsoft.com/office/drawing/2014/main" id="{A201E009-D98B-B638-C4CE-82071450D941}"/>
              </a:ext>
            </a:extLst>
          </p:cNvPr>
          <p:cNvSpPr>
            <a:spLocks noGrp="1"/>
          </p:cNvSpPr>
          <p:nvPr>
            <p:custDataLst>
              <p:tags r:id="rId6"/>
            </p:custDataLst>
          </p:nvPr>
        </p:nvSpPr>
        <p:spPr>
          <a:xfrm>
            <a:off x="990600" y="19780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Cross-modality knowledge transfer</a:t>
            </a:r>
          </a:p>
          <a:p>
            <a:pPr lvl="1"/>
            <a:r>
              <a:rPr lang="zh-CN" altLang="en-US" dirty="0"/>
              <a:t>由于</a:t>
            </a:r>
            <a:r>
              <a:rPr lang="en-US" altLang="zh-CN" dirty="0"/>
              <a:t>transformer</a:t>
            </a:r>
            <a:r>
              <a:rPr lang="zh-CN" altLang="en-US" dirty="0"/>
              <a:t>可以通过将输入标记化为嵌入来处理不同的模态任务，因此</a:t>
            </a:r>
            <a:r>
              <a:rPr lang="en-US" altLang="zh-CN" dirty="0"/>
              <a:t>transformer</a:t>
            </a:r>
            <a:r>
              <a:rPr lang="zh-CN" altLang="en-US" dirty="0"/>
              <a:t>是否具有通用表示能力并可用于不同领域之间的转换也是一个有趣的话题。</a:t>
            </a:r>
            <a:r>
              <a:rPr lang="en-US" altLang="zh-CN" dirty="0"/>
              <a:t>VL </a:t>
            </a:r>
            <a:r>
              <a:rPr lang="zh-CN" altLang="en-US" dirty="0"/>
              <a:t>预训练模型 </a:t>
            </a:r>
            <a:r>
              <a:rPr lang="en-US" altLang="zh-CN" dirty="0" err="1"/>
              <a:t>VLMo</a:t>
            </a:r>
            <a:r>
              <a:rPr lang="en-US" altLang="zh-CN" dirty="0"/>
              <a:t> Bao </a:t>
            </a:r>
            <a:r>
              <a:rPr lang="zh-CN" altLang="en-US" dirty="0"/>
              <a:t>等人（</a:t>
            </a:r>
            <a:r>
              <a:rPr lang="en-US" altLang="zh-CN" dirty="0"/>
              <a:t>2021 </a:t>
            </a:r>
            <a:r>
              <a:rPr lang="zh-CN" altLang="en-US" dirty="0"/>
              <a:t>年）提出了一种分阶段预训练策略，利用纯图像数据预训练的冷冻注意力块来训练语言专家。</a:t>
            </a:r>
            <a:r>
              <a:rPr lang="en-US" altLang="zh-CN" dirty="0"/>
              <a:t>Lu </a:t>
            </a:r>
            <a:r>
              <a:rPr lang="zh-CN" altLang="en-US" dirty="0"/>
              <a:t>等人（</a:t>
            </a:r>
            <a:r>
              <a:rPr lang="en-US" altLang="zh-CN" dirty="0"/>
              <a:t>2022 </a:t>
            </a:r>
            <a:r>
              <a:rPr lang="zh-CN" altLang="en-US" dirty="0"/>
              <a:t>年）是将知识从预训练语言模型转移到其他领域的最相关工作之一，他们研究了冻结预训练语言模型（</a:t>
            </a:r>
            <a:r>
              <a:rPr lang="en-US" altLang="zh-CN" dirty="0"/>
              <a:t>LM</a:t>
            </a:r>
            <a:r>
              <a:rPr lang="zh-CN" altLang="en-US" dirty="0"/>
              <a:t>）与从其他领域数据中学习的端到端</a:t>
            </a:r>
            <a:r>
              <a:rPr lang="en-US" altLang="zh-CN" dirty="0"/>
              <a:t>transformer</a:t>
            </a:r>
            <a:r>
              <a:rPr lang="zh-CN" altLang="en-US" dirty="0"/>
              <a:t>相比的强大性能。另一项将知识转移到时间序列的相关研究是 </a:t>
            </a:r>
            <a:r>
              <a:rPr lang="en-US" altLang="zh-CN" dirty="0"/>
              <a:t>Voice2series Yang </a:t>
            </a:r>
            <a:r>
              <a:rPr lang="zh-CN" altLang="en-US" dirty="0"/>
              <a:t>等人（</a:t>
            </a:r>
            <a:r>
              <a:rPr lang="en-US" altLang="zh-CN" dirty="0"/>
              <a:t>2021 </a:t>
            </a:r>
            <a:r>
              <a:rPr lang="zh-CN" altLang="en-US" dirty="0"/>
              <a:t>年），该研究利用预先训练的语音处理模型进行时间序列分类，并取得了优异的性能。据我们所知，以前的研究还没有调查过时间序列预测任务的跨模态知识转移，更不用说一般的时间序列分析了。</a:t>
            </a:r>
          </a:p>
        </p:txBody>
      </p:sp>
    </p:spTree>
    <p:custDataLst>
      <p:tags r:id="rId1"/>
    </p:custDataLst>
    <p:extLst>
      <p:ext uri="{BB962C8B-B14F-4D97-AF65-F5344CB8AC3E}">
        <p14:creationId xmlns:p14="http://schemas.microsoft.com/office/powerpoint/2010/main" val="285494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C8957-0697-176D-FC0A-E80134FF804F}"/>
            </a:ext>
          </a:extLst>
        </p:cNvPr>
        <p:cNvGrpSpPr/>
        <p:nvPr/>
      </p:nvGrpSpPr>
      <p:grpSpPr>
        <a:xfrm>
          <a:off x="0" y="0"/>
          <a:ext cx="0" cy="0"/>
          <a:chOff x="0" y="0"/>
          <a:chExt cx="0" cy="0"/>
        </a:xfrm>
      </p:grpSpPr>
      <p:pic>
        <p:nvPicPr>
          <p:cNvPr id="18" name="图片 17">
            <a:extLst>
              <a:ext uri="{FF2B5EF4-FFF2-40B4-BE49-F238E27FC236}">
                <a16:creationId xmlns:a16="http://schemas.microsoft.com/office/drawing/2014/main" id="{3194246E-FD12-15FF-B849-D138146F8E89}"/>
              </a:ext>
            </a:extLst>
          </p:cNvPr>
          <p:cNvPicPr/>
          <p:nvPr userDrawn="1">
            <p:custDataLst>
              <p:tags r:id="rId2"/>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4" name="图片 13">
            <a:extLst>
              <a:ext uri="{FF2B5EF4-FFF2-40B4-BE49-F238E27FC236}">
                <a16:creationId xmlns:a16="http://schemas.microsoft.com/office/drawing/2014/main" id="{12E59F04-9EC7-048C-E581-76F00A4C31BD}"/>
              </a:ext>
            </a:extLst>
          </p:cNvPr>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a:extLst>
              <a:ext uri="{FF2B5EF4-FFF2-40B4-BE49-F238E27FC236}">
                <a16:creationId xmlns:a16="http://schemas.microsoft.com/office/drawing/2014/main" id="{B64FFBFF-FC52-6F2A-C903-9F063D4B107C}"/>
              </a:ext>
            </a:extLst>
          </p:cNvPr>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Related Work</a:t>
            </a:r>
          </a:p>
        </p:txBody>
      </p:sp>
      <p:sp>
        <p:nvSpPr>
          <p:cNvPr id="3" name="内容占位符 2">
            <a:extLst>
              <a:ext uri="{FF2B5EF4-FFF2-40B4-BE49-F238E27FC236}">
                <a16:creationId xmlns:a16="http://schemas.microsoft.com/office/drawing/2014/main" id="{610A1D00-C5D8-A96B-61AA-9F8D7C382E36}"/>
              </a:ext>
            </a:extLst>
          </p:cNvPr>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内容占位符 2">
            <a:extLst>
              <a:ext uri="{FF2B5EF4-FFF2-40B4-BE49-F238E27FC236}">
                <a16:creationId xmlns:a16="http://schemas.microsoft.com/office/drawing/2014/main" id="{5295E41C-C862-48AF-92F4-A285B179A054}"/>
              </a:ext>
            </a:extLst>
          </p:cNvPr>
          <p:cNvSpPr>
            <a:spLocks noGrp="1"/>
          </p:cNvSpPr>
          <p:nvPr>
            <p:custDataLst>
              <p:tags r:id="rId6"/>
            </p:custDataLst>
          </p:nvPr>
        </p:nvSpPr>
        <p:spPr>
          <a:xfrm>
            <a:off x="990600" y="1978025"/>
            <a:ext cx="10515600" cy="4351338"/>
          </a:xfrm>
          <a:prstGeom prst="rect">
            <a:avLst/>
          </a:prstGeom>
        </p:spPr>
        <p:txBody>
          <a:bodyPr vert="horz" wrap="square" lIns="90170" tIns="46990" rIns="90170" bIns="46990" rtlCol="0">
            <a:normAutofit fontScale="925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t>end-to-end time series forecasting</a:t>
            </a:r>
          </a:p>
          <a:p>
            <a:pPr lvl="1"/>
            <a:r>
              <a:rPr lang="zh-CN" altLang="en-US" sz="1400" dirty="0"/>
              <a:t>时间序列预测模型大致可分为三类，从经典的 </a:t>
            </a:r>
            <a:r>
              <a:rPr lang="en-US" altLang="zh-CN" sz="1400" dirty="0"/>
              <a:t>ARIMA </a:t>
            </a:r>
            <a:r>
              <a:rPr lang="zh-CN" altLang="en-US" sz="1400" dirty="0"/>
              <a:t>模型到最新的转换模型。第一代广受讨论的模型可以追溯到自回归系列，如 </a:t>
            </a:r>
            <a:r>
              <a:rPr lang="en-US" altLang="zh-CN" sz="1400" dirty="0"/>
              <a:t>ARIMA </a:t>
            </a:r>
            <a:r>
              <a:rPr lang="zh-CN" altLang="en-US" sz="1400" dirty="0"/>
              <a:t>的 </a:t>
            </a:r>
            <a:r>
              <a:rPr lang="en-US" altLang="zh-CN" sz="1400" dirty="0"/>
              <a:t>Box &amp; Jen</a:t>
            </a:r>
            <a:r>
              <a:rPr lang="zh-CN" altLang="en-US" sz="1400" dirty="0"/>
              <a:t>然而，它仅限于静态序列，而大多数时间序列都是非静态的。此外，随着深度神经网络的蓬勃发展，</a:t>
            </a:r>
            <a:r>
              <a:rPr lang="en-US" altLang="zh-CN" sz="1400" dirty="0"/>
              <a:t>LSTM </a:t>
            </a:r>
            <a:r>
              <a:rPr lang="en-US" altLang="zh-CN" sz="1400" dirty="0" err="1"/>
              <a:t>Hochreiter</a:t>
            </a:r>
            <a:r>
              <a:rPr lang="en-US" altLang="zh-CN" sz="1400" dirty="0"/>
              <a:t> &amp; </a:t>
            </a:r>
            <a:r>
              <a:rPr lang="en-US" altLang="zh-CN" sz="1400" dirty="0" err="1"/>
              <a:t>Schmidhuber</a:t>
            </a:r>
            <a:r>
              <a:rPr lang="zh-CN" altLang="en-US" sz="1400" dirty="0"/>
              <a:t>（</a:t>
            </a:r>
            <a:r>
              <a:rPr lang="en-US" altLang="zh-CN" sz="1400" dirty="0"/>
              <a:t>1997 </a:t>
            </a:r>
            <a:r>
              <a:rPr lang="zh-CN" altLang="en-US" sz="1400" dirty="0"/>
              <a:t>年）和 </a:t>
            </a:r>
            <a:r>
              <a:rPr lang="en-US" altLang="zh-CN" sz="1400" dirty="0"/>
              <a:t>GRU Chung </a:t>
            </a:r>
            <a:r>
              <a:rPr lang="zh-CN" altLang="en-US" sz="1400" dirty="0"/>
              <a:t>等人（</a:t>
            </a:r>
            <a:r>
              <a:rPr lang="en-US" altLang="zh-CN" sz="1400" dirty="0"/>
              <a:t>2014 </a:t>
            </a:r>
            <a:r>
              <a:rPr lang="zh-CN" altLang="en-US" sz="1400" dirty="0"/>
              <a:t>年）等递归神经网络（</a:t>
            </a:r>
            <a:r>
              <a:rPr lang="en-US" altLang="zh-CN" sz="1400" dirty="0"/>
              <a:t>RNN</a:t>
            </a:r>
            <a:r>
              <a:rPr lang="zh-CN" altLang="en-US" sz="1400" dirty="0"/>
              <a:t>）也被设计用于序列任务。然而，递归模型的训练效率较低，长期依赖性问题仍未得到解决。</a:t>
            </a:r>
            <a:endParaRPr lang="en-US" altLang="zh-CN" sz="1400" dirty="0"/>
          </a:p>
          <a:p>
            <a:pPr lvl="1"/>
            <a:r>
              <a:rPr lang="zh-CN" altLang="en-US" sz="1400" dirty="0"/>
              <a:t>最近，</a:t>
            </a:r>
            <a:r>
              <a:rPr lang="en-US" altLang="zh-CN" sz="1400" dirty="0"/>
              <a:t>transformer</a:t>
            </a:r>
            <a:r>
              <a:rPr lang="zh-CN" altLang="en-US" sz="1400" dirty="0"/>
              <a:t>模型在 </a:t>
            </a:r>
            <a:r>
              <a:rPr lang="en-US" altLang="zh-CN" sz="1400" dirty="0"/>
              <a:t>NLP Vaswani </a:t>
            </a:r>
            <a:r>
              <a:rPr lang="zh-CN" altLang="en-US" sz="1400" dirty="0"/>
              <a:t>等人（</a:t>
            </a:r>
            <a:r>
              <a:rPr lang="en-US" altLang="zh-CN" sz="1400" dirty="0"/>
              <a:t>2017 </a:t>
            </a:r>
            <a:r>
              <a:rPr lang="zh-CN" altLang="en-US" sz="1400" dirty="0"/>
              <a:t>年）；</a:t>
            </a:r>
            <a:r>
              <a:rPr lang="en-US" altLang="zh-CN" sz="1400" dirty="0"/>
              <a:t>Devlin </a:t>
            </a:r>
            <a:r>
              <a:rPr lang="zh-CN" altLang="en-US" sz="1400" dirty="0"/>
              <a:t>等人（</a:t>
            </a:r>
            <a:r>
              <a:rPr lang="en-US" altLang="zh-CN" sz="1400" dirty="0"/>
              <a:t>2019 </a:t>
            </a:r>
            <a:r>
              <a:rPr lang="zh-CN" altLang="en-US" sz="1400" dirty="0"/>
              <a:t>年）；</a:t>
            </a:r>
            <a:r>
              <a:rPr lang="en-US" altLang="zh-CN" sz="1400" dirty="0"/>
              <a:t>Radford </a:t>
            </a:r>
            <a:r>
              <a:rPr lang="zh-CN" altLang="en-US" sz="1400" dirty="0"/>
              <a:t>等人（</a:t>
            </a:r>
            <a:r>
              <a:rPr lang="en-US" altLang="zh-CN" sz="1400" dirty="0"/>
              <a:t>2019 </a:t>
            </a:r>
            <a:r>
              <a:rPr lang="zh-CN" altLang="en-US" sz="1400" dirty="0"/>
              <a:t>年）和 </a:t>
            </a:r>
            <a:r>
              <a:rPr lang="en-US" altLang="zh-CN" sz="1400" dirty="0"/>
              <a:t>CV </a:t>
            </a:r>
            <a:r>
              <a:rPr lang="en-US" altLang="zh-CN" sz="1400" dirty="0" err="1"/>
              <a:t>Dosovitskiy</a:t>
            </a:r>
            <a:r>
              <a:rPr lang="en-US" altLang="zh-CN" sz="1400" dirty="0"/>
              <a:t> </a:t>
            </a:r>
            <a:r>
              <a:rPr lang="zh-CN" altLang="en-US" sz="1400" dirty="0"/>
              <a:t>等人（</a:t>
            </a:r>
            <a:r>
              <a:rPr lang="en-US" altLang="zh-CN" sz="1400" dirty="0"/>
              <a:t>2021 </a:t>
            </a:r>
            <a:r>
              <a:rPr lang="zh-CN" altLang="en-US" sz="1400" dirty="0"/>
              <a:t>年）；</a:t>
            </a:r>
            <a:r>
              <a:rPr lang="en-US" altLang="zh-CN" sz="1400" dirty="0"/>
              <a:t>Bao </a:t>
            </a:r>
            <a:r>
              <a:rPr lang="zh-CN" altLang="en-US" sz="1400" dirty="0"/>
              <a:t>等人（</a:t>
            </a:r>
            <a:r>
              <a:rPr lang="en-US" altLang="zh-CN" sz="1400" dirty="0"/>
              <a:t>2022 </a:t>
            </a:r>
            <a:r>
              <a:rPr lang="zh-CN" altLang="en-US" sz="1400" dirty="0"/>
              <a:t>年）任务中取得了很大进展。此外，还提出了大量适用于时间序列预测的</a:t>
            </a:r>
            <a:r>
              <a:rPr lang="en-US" altLang="zh-CN" sz="1400" dirty="0"/>
              <a:t>transformer</a:t>
            </a:r>
            <a:r>
              <a:rPr lang="zh-CN" altLang="en-US" sz="1400" dirty="0"/>
              <a:t>模型 </a:t>
            </a:r>
            <a:r>
              <a:rPr lang="en-US" altLang="zh-CN" sz="1400" dirty="0"/>
              <a:t>Wen </a:t>
            </a:r>
            <a:r>
              <a:rPr lang="zh-CN" altLang="en-US" sz="1400" dirty="0"/>
              <a:t>等人（</a:t>
            </a:r>
            <a:r>
              <a:rPr lang="en-US" altLang="zh-CN" sz="1400" dirty="0"/>
              <a:t>2023</a:t>
            </a:r>
            <a:r>
              <a:rPr lang="zh-CN" altLang="en-US" sz="1400" dirty="0"/>
              <a:t>）。下面，我们简要介绍几种有代表性的算法。</a:t>
            </a:r>
            <a:r>
              <a:rPr lang="en-US" altLang="zh-CN" sz="1400" dirty="0"/>
              <a:t>Informer Zhou </a:t>
            </a:r>
            <a:r>
              <a:rPr lang="zh-CN" altLang="en-US" sz="1400" dirty="0"/>
              <a:t>等人（</a:t>
            </a:r>
            <a:r>
              <a:rPr lang="en-US" altLang="zh-CN" sz="1400" dirty="0"/>
              <a:t>2021</a:t>
            </a:r>
            <a:r>
              <a:rPr lang="zh-CN" altLang="en-US" sz="1400" dirty="0"/>
              <a:t>）提出了一种概率稀疏注意机制来处理长期依赖关系。</a:t>
            </a:r>
            <a:r>
              <a:rPr lang="en-US" altLang="zh-CN" sz="1400" dirty="0" err="1"/>
              <a:t>Autoformer</a:t>
            </a:r>
            <a:r>
              <a:rPr lang="en-US" altLang="zh-CN" sz="1400" dirty="0"/>
              <a:t> Wu </a:t>
            </a:r>
            <a:r>
              <a:rPr lang="zh-CN" altLang="en-US" sz="1400" dirty="0"/>
              <a:t>等人（</a:t>
            </a:r>
            <a:r>
              <a:rPr lang="en-US" altLang="zh-CN" sz="1400" dirty="0"/>
              <a:t>2021 </a:t>
            </a:r>
            <a:r>
              <a:rPr lang="zh-CN" altLang="en-US" sz="1400" dirty="0"/>
              <a:t>年）引入了分解</a:t>
            </a:r>
            <a:r>
              <a:rPr lang="en-US" altLang="zh-CN" sz="1400" dirty="0"/>
              <a:t>transformer</a:t>
            </a:r>
            <a:r>
              <a:rPr lang="zh-CN" altLang="en-US" sz="1400" dirty="0"/>
              <a:t>架构，并用自动相关机制取代了注意力模块。</a:t>
            </a:r>
            <a:r>
              <a:rPr lang="en-US" altLang="zh-CN" sz="1400" dirty="0" err="1"/>
              <a:t>FEDformer</a:t>
            </a:r>
            <a:r>
              <a:rPr lang="en-US" altLang="zh-CN" sz="1400" dirty="0"/>
              <a:t> Zhou </a:t>
            </a:r>
            <a:r>
              <a:rPr lang="zh-CN" altLang="en-US" sz="1400" dirty="0"/>
              <a:t>等人（</a:t>
            </a:r>
            <a:r>
              <a:rPr lang="en-US" altLang="zh-CN" sz="1400" dirty="0"/>
              <a:t>2022 </a:t>
            </a:r>
            <a:r>
              <a:rPr lang="zh-CN" altLang="en-US" sz="1400" dirty="0"/>
              <a:t>年）使用傅立叶增强结构来提高计算效率，并实现了线性复杂度。与 </a:t>
            </a:r>
            <a:r>
              <a:rPr lang="en-US" altLang="zh-CN" sz="1400" dirty="0"/>
              <a:t>kins (1968)</a:t>
            </a:r>
            <a:r>
              <a:rPr lang="zh-CN" altLang="en-US" sz="1400" dirty="0"/>
              <a:t>；</a:t>
            </a:r>
            <a:r>
              <a:rPr lang="en-US" altLang="zh-CN" sz="1400" dirty="0"/>
              <a:t>Box &amp; Pierce (1970)</a:t>
            </a:r>
            <a:r>
              <a:rPr lang="zh-CN" altLang="en-US" sz="1400" dirty="0"/>
              <a:t>，它们遵循马尔可夫过程并递归执行序列预测。</a:t>
            </a:r>
            <a:r>
              <a:rPr lang="en-US" altLang="zh-CN" sz="1400" dirty="0" err="1"/>
              <a:t>ViT</a:t>
            </a:r>
            <a:r>
              <a:rPr lang="en-US" altLang="zh-CN" sz="1400" dirty="0"/>
              <a:t> </a:t>
            </a:r>
            <a:r>
              <a:rPr lang="en-US" altLang="zh-CN" sz="1400" dirty="0" err="1"/>
              <a:t>Dosovitskiy</a:t>
            </a:r>
            <a:r>
              <a:rPr lang="en-US" altLang="zh-CN" sz="1400" dirty="0"/>
              <a:t> </a:t>
            </a:r>
            <a:r>
              <a:rPr lang="zh-CN" altLang="en-US" sz="1400" dirty="0"/>
              <a:t>等人（</a:t>
            </a:r>
            <a:r>
              <a:rPr lang="en-US" altLang="zh-CN" sz="1400" dirty="0"/>
              <a:t>2021 </a:t>
            </a:r>
            <a:r>
              <a:rPr lang="zh-CN" altLang="en-US" sz="1400" dirty="0"/>
              <a:t>年）中的修补类似，</a:t>
            </a:r>
            <a:r>
              <a:rPr lang="en-US" altLang="zh-CN" sz="1400" dirty="0" err="1"/>
              <a:t>PatchTST</a:t>
            </a:r>
            <a:r>
              <a:rPr lang="en-US" altLang="zh-CN" sz="1400" dirty="0"/>
              <a:t> </a:t>
            </a:r>
            <a:r>
              <a:rPr lang="en-US" altLang="zh-CN" sz="1400" dirty="0" err="1"/>
              <a:t>Nie</a:t>
            </a:r>
            <a:r>
              <a:rPr lang="en-US" altLang="zh-CN" sz="1400" dirty="0"/>
              <a:t> </a:t>
            </a:r>
            <a:r>
              <a:rPr lang="zh-CN" altLang="en-US" sz="1400" dirty="0"/>
              <a:t>等人（</a:t>
            </a:r>
            <a:r>
              <a:rPr lang="en-US" altLang="zh-CN" sz="1400" dirty="0"/>
              <a:t>2022 </a:t>
            </a:r>
            <a:r>
              <a:rPr lang="zh-CN" altLang="en-US" sz="1400" dirty="0"/>
              <a:t>年）采用了时间序列分割法，将序列划分为多个修补，以增加输入长度并减少信息冗余。此外，基于 </a:t>
            </a:r>
            <a:r>
              <a:rPr lang="en-US" altLang="zh-CN" sz="1400" dirty="0"/>
              <a:t>MLP </a:t>
            </a:r>
            <a:r>
              <a:rPr lang="zh-CN" altLang="en-US" sz="1400" dirty="0"/>
              <a:t>的简单模型 </a:t>
            </a:r>
            <a:r>
              <a:rPr lang="en-US" altLang="zh-CN" sz="1400" dirty="0" err="1"/>
              <a:t>DLinear</a:t>
            </a:r>
            <a:r>
              <a:rPr lang="en-US" altLang="zh-CN" sz="1400" dirty="0"/>
              <a:t> Zeng </a:t>
            </a:r>
            <a:r>
              <a:rPr lang="zh-CN" altLang="en-US" sz="1400" dirty="0"/>
              <a:t>等人（</a:t>
            </a:r>
            <a:r>
              <a:rPr lang="en-US" altLang="zh-CN" sz="1400" dirty="0"/>
              <a:t>2023 </a:t>
            </a:r>
            <a:r>
              <a:rPr lang="zh-CN" altLang="en-US" sz="1400" dirty="0"/>
              <a:t>年）优于大多数</a:t>
            </a:r>
            <a:r>
              <a:rPr lang="en-US" altLang="zh-CN" sz="1400" dirty="0"/>
              <a:t>transformer</a:t>
            </a:r>
            <a:r>
              <a:rPr lang="zh-CN" altLang="en-US" sz="1400" dirty="0"/>
              <a:t>模型，它验证了信道无关性在时间序列预测中的良好效果。最近，</a:t>
            </a:r>
            <a:r>
              <a:rPr lang="en-US" altLang="zh-CN" sz="1400" dirty="0" err="1"/>
              <a:t>TimesNet</a:t>
            </a:r>
            <a:r>
              <a:rPr lang="en-US" altLang="zh-CN" sz="1400" dirty="0"/>
              <a:t> Wu </a:t>
            </a:r>
            <a:r>
              <a:rPr lang="zh-CN" altLang="en-US" sz="1400" dirty="0"/>
              <a:t>等人（</a:t>
            </a:r>
            <a:r>
              <a:rPr lang="en-US" altLang="zh-CN" sz="1400" dirty="0"/>
              <a:t>2023 </a:t>
            </a:r>
            <a:r>
              <a:rPr lang="zh-CN" altLang="en-US" sz="1400" dirty="0"/>
              <a:t>年）将时间序列视为二维信号，并利用基于卷积的拦截网骨干作为综合时间序列分析模型。这项工作与我们在本文中的任务密切相关。</a:t>
            </a:r>
          </a:p>
        </p:txBody>
      </p:sp>
    </p:spTree>
    <p:custDataLst>
      <p:tags r:id="rId1"/>
    </p:custDataLst>
    <p:extLst>
      <p:ext uri="{BB962C8B-B14F-4D97-AF65-F5344CB8AC3E}">
        <p14:creationId xmlns:p14="http://schemas.microsoft.com/office/powerpoint/2010/main" val="185976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 name="图片 19"/>
          <p:cNvPicPr/>
          <p:nvPr userDrawn="1">
            <p:custDataLst>
              <p:tags r:id="rId2"/>
            </p:custDataLst>
          </p:nvPr>
        </p:nvPicPr>
        <p:blipFill>
          <a:blip r:embed="rId9" r:link="rId10"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9" name="图片 18"/>
          <p:cNvPicPr/>
          <p:nvPr userDrawn="1">
            <p:custDataLst>
              <p:tags r:id="rId3"/>
            </p:custDataLst>
          </p:nvPr>
        </p:nvPicPr>
        <p:blipFill>
          <a:blip r:embed="rId11" r:link="rId12"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3"/>
          <a:stretch>
            <a:fillRect/>
          </a:stretch>
        </p:blipFill>
        <p:spPr>
          <a:xfrm>
            <a:off x="6400936" y="212384"/>
            <a:ext cx="5730954" cy="3226482"/>
          </a:xfrm>
          <a:prstGeom prst="rect">
            <a:avLst/>
          </a:prstGeom>
        </p:spPr>
      </p:pic>
      <p:sp>
        <p:nvSpPr>
          <p:cNvPr id="7" name="文本框 6"/>
          <p:cNvSpPr txBox="1"/>
          <p:nvPr>
            <p:custDataLst>
              <p:tags r:id="rId4"/>
            </p:custDataLst>
          </p:nvPr>
        </p:nvSpPr>
        <p:spPr>
          <a:xfrm>
            <a:off x="838200" y="3752616"/>
            <a:ext cx="10067094" cy="216852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altLang="zh-CN"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Input Embedding</a:t>
            </a:r>
            <a:r>
              <a:rPr lang="zh-CN" altLang="en-US"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鉴于我们的目标是将 </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NLP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预训练模型应用于各种任务和新的模态，我们必须重新设计和训练输入嵌入层。该层负责将时间序列数据投射到特定预训练模型所需的维度上。为此，我们</a:t>
            </a:r>
            <a:r>
              <a:rPr lang="zh-CN" altLang="en-US"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使用了线性探测，这也减少了训练所需的参数数量</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30000"/>
              </a:lnSpc>
              <a:buFont typeface="Arial" panose="020B0604020202020204" pitchFamily="34" charset="0"/>
              <a:buChar char="•"/>
            </a:pPr>
            <a:r>
              <a:rPr lang="en-US" altLang="zh-CN"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Normalization</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数据归一化对于各种模式的预训练模型至关重要。除了在预训练 </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LM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中使用层规范外，我们还加入了一个简单的数据规范化模块，即反向实例规范 </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Kim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2022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年），以进一步促进知识转移。该归一化模块</a:t>
            </a:r>
            <a:r>
              <a:rPr lang="zh-CN" altLang="en-US"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使用均值和方差对输入时间序列进行归一化，然后将其添加回输出</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30000"/>
              </a:lnSpc>
              <a:buFont typeface="Arial" panose="020B0604020202020204" pitchFamily="34" charset="0"/>
              <a:buChar char="•"/>
            </a:pPr>
            <a:r>
              <a:rPr lang="en-US" altLang="zh-CN"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Patching</a:t>
            </a:r>
            <a:r>
              <a:rPr lang="zh-CN" altLang="en-US" sz="1300"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为了提取局部语义信息，我们利用修补 </a:t>
            </a:r>
            <a:r>
              <a:rPr lang="en-US" altLang="zh-CN" sz="1300"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Nie</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2022 </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年）的方法，将相邻的时间步骤聚合起来，形成一个基于</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patch</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在保持</a:t>
            </a:r>
            <a:r>
              <a:rPr lang="en-US" altLang="zh-CN"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长度不变和减少</a:t>
            </a:r>
            <a:r>
              <a:rPr lang="en-US" altLang="zh-CN"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a:t>
            </a:r>
            <a:r>
              <a:rPr lang="zh-CN" altLang="en-US"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模型信息冗余的情况下，</a:t>
            </a:r>
            <a:r>
              <a:rPr lang="en-US" altLang="zh-CN"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patching</a:t>
            </a:r>
            <a:r>
              <a:rPr lang="zh-CN" altLang="en-US" sz="1300"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可以显著增加输入历史时间跨度</a:t>
            </a:r>
            <a:r>
              <a:rPr lang="zh-CN" altLang="en-US" sz="1300"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。在我们的架构中，我们在实例规范化之后应用修补。</a:t>
            </a:r>
          </a:p>
        </p:txBody>
      </p:sp>
      <p:sp>
        <p:nvSpPr>
          <p:cNvPr id="2" name="标题 1"/>
          <p:cNvSpPr>
            <a:spLocks noGrp="1"/>
          </p:cNvSpPr>
          <p:nvPr>
            <p:custDataLst>
              <p:tags r:id="rId5"/>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Model Structure</a:t>
            </a:r>
          </a:p>
        </p:txBody>
      </p:sp>
      <p:sp>
        <p:nvSpPr>
          <p:cNvPr id="3" name="内容占位符 2"/>
          <p:cNvSpPr>
            <a:spLocks noGrp="1"/>
          </p:cNvSpPr>
          <p:nvPr>
            <p:custDataLst>
              <p:tags r:id="rId6"/>
            </p:custDataLst>
          </p:nvPr>
        </p:nvSpPr>
        <p:spPr>
          <a:xfrm>
            <a:off x="838201" y="1825625"/>
            <a:ext cx="5630106" cy="2022219"/>
          </a:xfrm>
          <a:prstGeom prst="rect">
            <a:avLst/>
          </a:prstGeom>
        </p:spPr>
        <p:txBody>
          <a:bodyPr vert="horz" wrap="square" lIns="90170" tIns="46990" rIns="90170" bIns="46990" rtlCol="0">
            <a:normAutofit fontScale="750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Frozen Pretrained Block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我们的架构保留了预训练模型中的位置嵌入层和自我注意区块。由于自我注意层和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FFN</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（前馈神经网络）包含了从预训练语言模型中学到的大部分知识，因此我们选择在微调时</a:t>
            </a:r>
            <a:r>
              <a:rPr lang="zh-CN" altLang="en-US" u="sng"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冻结自我注意区块</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Positional Embeddings and Layer Normalization</a:t>
            </a:r>
            <a:r>
              <a:rPr lang="zh-CN" altLang="en-US" dirty="0">
                <a:solidFill>
                  <a:schemeClr val="dk1"/>
                </a:solidFill>
                <a:latin typeface="微软雅黑" panose="020B0503020204020204" pitchFamily="34" charset="-122"/>
                <a:ea typeface="微软雅黑" panose="020B0503020204020204" pitchFamily="34" charset="-122"/>
              </a:rPr>
              <a:t>为了以最小的代价增强下游任务，我们</a:t>
            </a:r>
            <a:r>
              <a:rPr lang="zh-CN" altLang="en-US" u="sng" dirty="0">
                <a:solidFill>
                  <a:schemeClr val="dk1"/>
                </a:solidFill>
                <a:latin typeface="微软雅黑" panose="020B0503020204020204" pitchFamily="34" charset="-122"/>
                <a:ea typeface="微软雅黑" panose="020B0503020204020204" pitchFamily="34" charset="-122"/>
              </a:rPr>
              <a:t>对位置嵌入和层归一化层进行了微调，</a:t>
            </a:r>
            <a:r>
              <a:rPr lang="zh-CN" altLang="en-US" dirty="0">
                <a:solidFill>
                  <a:schemeClr val="dk1"/>
                </a:solidFill>
                <a:latin typeface="微软雅黑" panose="020B0503020204020204" pitchFamily="34" charset="-122"/>
                <a:ea typeface="微软雅黑" panose="020B0503020204020204" pitchFamily="34" charset="-122"/>
              </a:rPr>
              <a:t>这被认为是一种标准做法</a:t>
            </a:r>
            <a:r>
              <a:rPr lang="en-US" altLang="zh-CN" dirty="0">
                <a:solidFill>
                  <a:schemeClr val="dk1"/>
                </a:solidFill>
                <a:latin typeface="微软雅黑" panose="020B0503020204020204" pitchFamily="34" charset="-122"/>
                <a:ea typeface="微软雅黑" panose="020B0503020204020204" pitchFamily="34" charset="-122"/>
              </a:rPr>
              <a:t>Lu </a:t>
            </a:r>
            <a:r>
              <a:rPr lang="zh-CN" altLang="en-US" dirty="0">
                <a:solidFill>
                  <a:schemeClr val="dk1"/>
                </a:solidFill>
                <a:latin typeface="微软雅黑" panose="020B0503020204020204" pitchFamily="34" charset="-122"/>
                <a:ea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rPr>
              <a:t>2022 </a:t>
            </a:r>
            <a:r>
              <a:rPr lang="zh-CN" altLang="en-US" dirty="0">
                <a:solidFill>
                  <a:schemeClr val="dk1"/>
                </a:solidFill>
                <a:latin typeface="微软雅黑" panose="020B0503020204020204" pitchFamily="34" charset="-122"/>
                <a:ea typeface="微软雅黑" panose="020B0503020204020204" pitchFamily="34" charset="-122"/>
              </a:rPr>
              <a:t>年）；</a:t>
            </a:r>
            <a:r>
              <a:rPr lang="en-US" altLang="zh-CN" dirty="0" err="1">
                <a:solidFill>
                  <a:schemeClr val="dk1"/>
                </a:solidFill>
                <a:latin typeface="微软雅黑" panose="020B0503020204020204" pitchFamily="34" charset="-122"/>
                <a:ea typeface="微软雅黑" panose="020B0503020204020204" pitchFamily="34" charset="-122"/>
              </a:rPr>
              <a:t>Houlsby</a:t>
            </a:r>
            <a:r>
              <a:rPr lang="en-US" altLang="zh-CN" dirty="0">
                <a:solidFill>
                  <a:schemeClr val="dk1"/>
                </a:solidFill>
                <a:latin typeface="微软雅黑" panose="020B0503020204020204" pitchFamily="34" charset="-122"/>
                <a:ea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rPr>
              <a:t>2019 </a:t>
            </a:r>
            <a:r>
              <a:rPr lang="zh-CN" altLang="en-US" dirty="0">
                <a:solidFill>
                  <a:schemeClr val="dk1"/>
                </a:solidFill>
                <a:latin typeface="微软雅黑" panose="020B0503020204020204" pitchFamily="34" charset="-122"/>
                <a:ea typeface="微软雅黑" panose="020B0503020204020204" pitchFamily="34" charset="-122"/>
              </a:rPr>
              <a:t>年）。因此，我们在微调过程中对这些组件进行了重新训练。</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图片 17"/>
          <p:cNvPicPr/>
          <p:nvPr userDrawn="1">
            <p:custDataLst>
              <p:tags r:id="rId2"/>
            </p:custDataLst>
          </p:nvPr>
        </p:nvPicPr>
        <p:blipFill>
          <a:blip r:embed="rId8" r:link="rId9"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4" name="图片 13"/>
          <p:cNvPicPr/>
          <p:nvPr userDrawn="1">
            <p:custDataLst>
              <p:tags r:id="rId3"/>
            </p:custDataLst>
          </p:nvPr>
        </p:nvPicPr>
        <p:blipFill>
          <a:blip r:embed="rId10" r:link="rId11"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Main Time Series Analysis Tasks</a:t>
            </a:r>
          </a:p>
        </p:txBody>
      </p:sp>
      <p:sp>
        <p:nvSpPr>
          <p:cNvPr id="3" name="内容占位符 2"/>
          <p:cNvSpPr>
            <a:spLocks noGrp="1"/>
          </p:cNvSpPr>
          <p:nvPr>
            <p:custDataLst>
              <p:tags r:id="rId5"/>
            </p:custDataLst>
          </p:nvPr>
        </p:nvSpPr>
        <p:spPr>
          <a:xfrm>
            <a:off x="838200" y="1825625"/>
            <a:ext cx="10515600" cy="4351338"/>
          </a:xfrm>
          <a:prstGeom prst="rect">
            <a:avLst/>
          </a:prstGeom>
        </p:spPr>
        <p:txBody>
          <a:bodyPr vert="horz" wrap="square" lIns="90170" tIns="46990" rIns="90170" bIns="46990" rtlCol="0">
            <a:normAutofit fontScale="925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为了证明方法有效性，对主要类型的下游任务进行了广泛的实验，包括</a:t>
            </a:r>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time series classification, anomaly detection, imputation, short/long-term forecasting and few-shot/zero-shot forecasting</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。为了确保比较的公平性，使用了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GPT2-backbone FPT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，并沿用了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TimesNet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Wu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等人（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2023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年）的实验设置。</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Baselines</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buFont typeface="+mj-lt"/>
              <a:buAutoNum type="arabicPeriod"/>
            </a:pP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基于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CNN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的模型：</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TimesNet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buFont typeface="+mj-lt"/>
              <a:buAutoNum type="arabicPeriod"/>
            </a:pP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基于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MLP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的模型：</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LightTS</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DLinear</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buFont typeface="+mj-lt"/>
              <a:buAutoNum type="arabicPeriod"/>
            </a:pP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基于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Transformer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的模型：</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Reformer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Informer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Autoformer</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FEDformer</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Nonstationary Transformer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ETSformer</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PatchTST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buFont typeface="+mj-lt"/>
              <a:buAutoNum type="arabicPeriod"/>
            </a:pP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此外，</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HiTS</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N-BEATS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也用于短期预测。</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buFont typeface="+mj-lt"/>
              <a:buAutoNum type="arabicPeriod"/>
            </a:pP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Anomaly Transformer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用于异常检测。</a:t>
            </a:r>
            <a:endPar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endParaRPr>
          </a:p>
          <a:p>
            <a:pPr marL="971550" lvl="1" indent="-514350">
              <a:buFont typeface="+mj-lt"/>
              <a:buAutoNum type="arabicPeriod"/>
            </a:pP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XGBoost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Rocket</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LSTNet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LSSL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Pyraformer</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TCN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和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Flowformer</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用于分类。</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9" name="图片 18"/>
          <p:cNvPicPr/>
          <p:nvPr userDrawn="1">
            <p:custDataLst>
              <p:tags r:id="rId2"/>
            </p:custDataLst>
          </p:nvPr>
        </p:nvPicPr>
        <p:blipFill>
          <a:blip r:embed="rId7" r:link="rId8" cstate="print">
            <a:extLst>
              <a:ext uri="{28A0092B-C50C-407E-A947-70E740481C1C}">
                <a14:useLocalDpi xmlns:a14="http://schemas.microsoft.com/office/drawing/2010/main" val="0"/>
              </a:ext>
            </a:extLst>
          </a:blip>
          <a:stretch>
            <a:fillRect/>
          </a:stretch>
        </p:blipFill>
        <p:spPr>
          <a:xfrm>
            <a:off x="0" y="0"/>
            <a:ext cx="720090" cy="720090"/>
          </a:xfrm>
          <a:prstGeom prst="rect">
            <a:avLst/>
          </a:prstGeom>
        </p:spPr>
      </p:pic>
      <p:pic>
        <p:nvPicPr>
          <p:cNvPr id="18" name="图片 17"/>
          <p:cNvPicPr/>
          <p:nvPr userDrawn="1">
            <p:custDataLst>
              <p:tags r:id="rId3"/>
            </p:custDataLst>
          </p:nvPr>
        </p:nvPicPr>
        <p:blipFill>
          <a:blip r:embed="rId9" r:link="rId10" cstate="print">
            <a:extLst>
              <a:ext uri="{28A0092B-C50C-407E-A947-70E740481C1C}">
                <a14:useLocalDpi xmlns:a14="http://schemas.microsoft.com/office/drawing/2010/main" val="0"/>
              </a:ext>
            </a:extLst>
          </a:blip>
          <a:stretch>
            <a:fillRect/>
          </a:stretch>
        </p:blipFill>
        <p:spPr>
          <a:xfrm>
            <a:off x="11471910" y="0"/>
            <a:ext cx="720090" cy="720090"/>
          </a:xfrm>
          <a:prstGeom prst="rect">
            <a:avLst/>
          </a:prstGeom>
        </p:spPr>
      </p:pic>
      <p:pic>
        <p:nvPicPr>
          <p:cNvPr id="5" name="图片 4"/>
          <p:cNvPicPr>
            <a:picLocks noChangeAspect="1"/>
          </p:cNvPicPr>
          <p:nvPr/>
        </p:nvPicPr>
        <p:blipFill>
          <a:blip r:embed="rId11"/>
          <a:stretch>
            <a:fillRect/>
          </a:stretch>
        </p:blipFill>
        <p:spPr>
          <a:xfrm>
            <a:off x="5308429" y="365125"/>
            <a:ext cx="6701509" cy="5837036"/>
          </a:xfrm>
          <a:prstGeom prst="rect">
            <a:avLst/>
          </a:prstGeom>
        </p:spPr>
      </p:pic>
      <p:sp>
        <p:nvSpPr>
          <p:cNvPr id="2" name="标题 1"/>
          <p:cNvSpPr>
            <a:spLocks noGrp="1"/>
          </p:cNvSpPr>
          <p:nvPr>
            <p:custDataLst>
              <p:tags r:id="rId4"/>
            </p:custDataLst>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dk1"/>
                </a:solidFill>
                <a:latin typeface="微软雅黑" panose="020B0503020204020204" pitchFamily="34" charset="-122"/>
                <a:ea typeface="微软雅黑" panose="020B0503020204020204" pitchFamily="34" charset="-122"/>
              </a:rPr>
              <a:t>Main Results</a:t>
            </a:r>
          </a:p>
        </p:txBody>
      </p:sp>
      <p:sp>
        <p:nvSpPr>
          <p:cNvPr id="3" name="内容占位符 2"/>
          <p:cNvSpPr>
            <a:spLocks noGrp="1"/>
          </p:cNvSpPr>
          <p:nvPr>
            <p:custDataLst>
              <p:tags r:id="rId5"/>
            </p:custDataLst>
          </p:nvPr>
        </p:nvSpPr>
        <p:spPr>
          <a:xfrm>
            <a:off x="838200" y="1825625"/>
            <a:ext cx="4065193"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汉仪君黑-35W" panose="020B0604020202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总体而言，如图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1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所示，</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GPT2-backbone FPT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在大多数任务中的表现都优于其他模型，包括</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long/short-term forecasting, classification, anomaly detection, imputation, and </a:t>
            </a:r>
            <a:r>
              <a:rPr lang="en-US" altLang="zh-CN" dirty="0" err="1">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fow</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-shot/zero-short forecasting</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。这证明</a:t>
            </a:r>
            <a:r>
              <a:rPr lang="zh-CN" altLang="en-US" b="1"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时间序列任务也可以利用跨模态知识转移的优势</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。在下文中，我们用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GPT2(K)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表示具有前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K </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层的 </a:t>
            </a:r>
            <a:r>
              <a:rPr lang="en-US" altLang="zh-CN"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GPT2-backbone</a:t>
            </a:r>
            <a:r>
              <a:rPr lang="zh-CN" altLang="en-US" dirty="0">
                <a:solidFill>
                  <a:schemeClr val="dk1"/>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YzMDBjNzA0Y2ZkMzY0MGRkNTNiNzBmNzVhYTlkZTAifQ=="/>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leftRight"/>
  <p:tag name="KSO_WM_UNIT_HIGHLIGHT" val="0"/>
  <p:tag name="KSO_WM_UNIT_COMPATIBLE" val="0"/>
  <p:tag name="KSO_WM_UNIT_DIAGRAM_ISNUMVISUAL" val="0"/>
  <p:tag name="KSO_WM_UNIT_DIAGRAM_ISREFERUNIT" val="0"/>
  <p:tag name="KSO_WM_UNIT_INDEX" val="0"/>
  <p:tag name="KSO_WM_UNIT_ID" val="_14*i*0"/>
  <p:tag name="KSO_WM_UNIT_LAYERLEVEL" val="1"/>
  <p:tag name="KSO_WM_TAG_VERSION" val="1.0"/>
  <p:tag name="KSO_WM_BEAUTIFY_FLAG" val="#wm#"/>
  <p:tag name="KSO_WM_SLIDE_BK_DARK_LIGHT" val="2"/>
  <p:tag name="KSO_WM_UNIT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topBottom"/>
  <p:tag name="KSO_WM_UNIT_HIGHLIGHT" val="0"/>
  <p:tag name="KSO_WM_UNIT_COMPATIBLE" val="0"/>
  <p:tag name="KSO_WM_UNIT_DIAGRAM_ISNUMVISUAL" val="0"/>
  <p:tag name="KSO_WM_UNIT_DIAGRAM_ISREFERUNIT" val="0"/>
  <p:tag name="KSO_WM_UNIT_INDEX" val="0"/>
  <p:tag name="KSO_WM_UNIT_ID" val="_15*i*0"/>
  <p:tag name="KSO_WM_UNIT_LAYERLEVEL" val="1"/>
  <p:tag name="KSO_WM_TAG_VERSION" val="1.0"/>
  <p:tag name="KSO_WM_BEAUTIFY_FLAG" val="#wm#"/>
  <p:tag name="KSO_WM_SLIDE_BK_DARK_LIGHT" val="2"/>
  <p:tag name="KSO_WM_UNIT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ottomTop"/>
  <p:tag name="KSO_WM_UNIT_HIGHLIGHT" val="0"/>
  <p:tag name="KSO_WM_UNIT_COMPATIBLE" val="0"/>
  <p:tag name="KSO_WM_UNIT_DIAGRAM_ISNUMVISUAL" val="0"/>
  <p:tag name="KSO_WM_UNIT_DIAGRAM_ISREFERUNIT" val="0"/>
  <p:tag name="KSO_WM_UNIT_INDEX" val="0"/>
  <p:tag name="KSO_WM_UNIT_ID" val="_16*i*0"/>
  <p:tag name="KSO_WM_UNIT_LAYERLEVEL" val="1"/>
  <p:tag name="KSO_WM_TAG_VERSION" val="1.0"/>
  <p:tag name="KSO_WM_BEAUTIFY_FLAG" val="#wm#"/>
  <p:tag name="KSO_WM_SLIDE_BK_DARK_LIGHT" val="2"/>
  <p:tag name="KSO_WM_UNIT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navigation"/>
  <p:tag name="KSO_WM_UNIT_HIGHLIGHT" val="0"/>
  <p:tag name="KSO_WM_UNIT_COMPATIBLE" val="0"/>
  <p:tag name="KSO_WM_UNIT_DIAGRAM_ISNUMVISUAL" val="0"/>
  <p:tag name="KSO_WM_UNIT_DIAGRAM_ISREFERUNIT" val="0"/>
  <p:tag name="KSO_WM_UNIT_INDEX" val="0"/>
  <p:tag name="KSO_WM_UNIT_ID" val="_17*i*0"/>
  <p:tag name="KSO_WM_UNIT_LAYERLEVEL" val="1"/>
  <p:tag name="KSO_WM_TAG_VERSION" val="1.0"/>
  <p:tag name="KSO_WM_BEAUTIFY_FLAG" val="#wm#"/>
  <p:tag name="KSO_WM_SLIDE_BK_DARK_LIGHT" val="2"/>
  <p:tag name="KSO_WM_UNIT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TYPE" val="y"/>
  <p:tag name="KSO_WM_UNIT_INDEX" val="1"/>
  <p:tag name="KSO_WM_UNIT_ID" val="_1*y*1"/>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belt"/>
  <p:tag name="KSO_WM_UNIT_HIGHLIGHT" val="0"/>
  <p:tag name="KSO_WM_UNIT_COMPATIBLE" val="0"/>
  <p:tag name="KSO_WM_UNIT_DIAGRAM_ISNUMVISUAL" val="0"/>
  <p:tag name="KSO_WM_UNIT_DIAGRAM_ISREFERUNIT" val="0"/>
  <p:tag name="KSO_WM_UNIT_INDEX" val="0"/>
  <p:tag name="KSO_WM_UNIT_ID" val="_18*i*0"/>
  <p:tag name="KSO_WM_UNIT_LAYERLEVEL" val="1"/>
  <p:tag name="KSO_WM_TAG_VERSION" val="1.0"/>
  <p:tag name="KSO_WM_BEAUTIFY_FLAG" val="#wm#"/>
  <p:tag name="KSO_WM_SLIDE_BK_DARK_LIGHT" val="2"/>
  <p:tag name="KSO_WM_UNIT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belt"/>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title"/>
  <p:tag name="KSO_WM_SLIDE_SUBTYPE" val="pureTxt"/>
  <p:tag name="KSO_WM_SLIDE_ITEM_CNT" val="0"/>
  <p:tag name="KSO_WM_SLIDE_INDEX" val="1"/>
  <p:tag name="KSO_WM_TAG_VERSION" val="1.0"/>
  <p:tag name="KSO_WM_BEAUTIFY_FLAG" val="#wm#"/>
  <p:tag name="KSO_WM_SLIDE_LAYOUT" val="a_b"/>
  <p:tag name="KSO_WM_SLIDE_LAYOUT_CNT" val="1_1"/>
  <p:tag name="KSO_WM_TEMPLATE_MASTER_TYPE" val="1"/>
  <p:tag name="KSO_WM_TEMPLATE_COLOR_TYPE" val="1"/>
  <p:tag name="KSO_WM_TEMPLATE_CATEGORY" val="custom"/>
  <p:tag name="KSO_WM_TEMPLATE_INDEX" val="20205675"/>
  <p:tag name="KSO_WM_SLIDE_ID" val="custom20205675_1"/>
  <p:tag name="KSO_WM_TEMPLATE_MASTER_THUMB_INDEX" val="12"/>
  <p:tag name="KSO_WM_TEMPLATE_THUMBS_INDEX" val="1、4、7、9、12、15、20、23、24、25、26、29、32、33"/>
</p:tagLst>
</file>

<file path=ppt/tags/tag1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5"/>
  <p:tag name="KSO_WM_UNIT_HIGHLIGHT" val="0"/>
  <p:tag name="KSO_WM_UNIT_COMPATIBLE" val="0"/>
  <p:tag name="KSO_WM_UNIT_DIAGRAM_ISNUMVISUAL" val="0"/>
  <p:tag name="KSO_WM_UNIT_DIAGRAM_ISREFERUNIT" val="0"/>
  <p:tag name="KSO_WM_UNIT_TYPE" val="b"/>
  <p:tag name="KSO_WM_UNIT_INDEX" val="1"/>
  <p:tag name="KSO_WM_UNIT_LAYERLEVEL" val="1"/>
  <p:tag name="KSO_WM_TAG_VERSION" val="1.0"/>
  <p:tag name="KSO_WM_BEAUTIFY_FLAG" val="#wm#"/>
  <p:tag name="KSO_WM_UNIT_PRESET_TEXT" val="单击此处添加副标题内容"/>
  <p:tag name="KSO_WM_TEMPLATE_CATEGORY" val="custom"/>
  <p:tag name="KSO_WM_TEMPLATE_INDEX" val="20205675"/>
  <p:tag name="KSO_WM_UNIT_ID" val="custom20205675_1*b*1"/>
  <p:tag name="KSO_WM_UNIT_TEXT_FILL_FORE_SCHEMECOLOR_INDEX_BRIGHTNESS" val="0"/>
  <p:tag name="KSO_WM_UNIT_TEXT_FILL_FORE_SCHEMECOLOR_INDEX" val="14"/>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游戏主题通用"/>
  <p:tag name="KSO_WM_TEMPLATE_CATEGORY" val="custom"/>
  <p:tag name="KSO_WM_TEMPLATE_INDEX" val="20205675"/>
  <p:tag name="KSO_WM_UNIT_ID" val="custom20205675_1*a*1"/>
  <p:tag name="KSO_WM_UNIT_TEXT_FILL_FORE_SCHEMECOLOR_INDEX_BRIGHTNESS" val="0.15"/>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1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67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0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0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3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4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4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4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5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5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5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6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6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7.xml><?xml version="1.0" encoding="utf-8"?>
<p:tagLst xmlns:a="http://schemas.openxmlformats.org/drawingml/2006/main" xmlns:r="http://schemas.openxmlformats.org/officeDocument/2006/relationships" xmlns:p="http://schemas.openxmlformats.org/presentationml/2006/main">
  <p:tag name="MH" val="20161022204303"/>
  <p:tag name="MH_LIBRARY" val="GRAPHIC"/>
  <p:tag name="MH_ORDER" val="Rectangle 12"/>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Lst>
</file>

<file path=ppt/tags/tag274.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75.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 name="KSO_WM_UNIT_TYPE" val="i"/>
</p:tagLst>
</file>

<file path=ppt/tags/tag2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67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205675"/>
  <p:tag name="KSO_WM_TEMPLATE_SUBCATEGORY" val="0"/>
  <p:tag name="KSO_WM_TEMPLATE_MASTER_TYPE" val="1"/>
  <p:tag name="KSO_WM_TEMPLATE_COLOR_TYPE" val="1"/>
  <p:tag name="KSO_WM_TEMPLATE_MASTER_THUMB_INDEX" val="12"/>
  <p:tag name="KSO_WM_TEMPLATE_THUMBS_INDEX" val="1、4、7、9、12、15、20、23、24、25、26、29、32、33"/>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TYPE" val="i"/>
  <p:tag name="KSO_WM_UNIT_SUBTYPE" val="h"/>
  <p:tag name="KSO_WM_SLIDE_BACKGROUND_TYPE" val="frame"/>
  <p:tag name="KSO_WM_UNIT_HIGHLIGHT" val="0"/>
  <p:tag name="KSO_WM_UNIT_COMPATIBLE" val="0"/>
  <p:tag name="KSO_WM_UNIT_DIAGRAM_ISNUMVISUAL" val="0"/>
  <p:tag name="KSO_WM_UNIT_DIAGRAM_ISREFERUNIT" val="0"/>
  <p:tag name="KSO_WM_UNIT_INDEX" val="0"/>
  <p:tag name="KSO_WM_UNIT_ID" val="_13*i*0"/>
  <p:tag name="KSO_WM_UNIT_LAYERLEVEL" val="1"/>
  <p:tag name="KSO_WM_TAG_VERSION" val="1.0"/>
  <p:tag name="KSO_WM_BEAUTIFY_FLAG" val="#wm#"/>
  <p:tag name="KSO_WM_SLIDE_BK_DARK_LIGHT" val="2"/>
  <p:tag name="KSO_WM_UNIT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frame"/>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FEBEC"/>
      </a:dk2>
      <a:lt2>
        <a:srgbClr val="FBFBFC"/>
      </a:lt2>
      <a:accent1>
        <a:srgbClr val="9B1C55"/>
      </a:accent1>
      <a:accent2>
        <a:srgbClr val="822763"/>
      </a:accent2>
      <a:accent3>
        <a:srgbClr val="683371"/>
      </a:accent3>
      <a:accent4>
        <a:srgbClr val="4F3E7F"/>
      </a:accent4>
      <a:accent5>
        <a:srgbClr val="354A8D"/>
      </a:accent5>
      <a:accent6>
        <a:srgbClr val="1C559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4512</Words>
  <Application>Microsoft Office PowerPoint</Application>
  <PresentationFormat>宽屏</PresentationFormat>
  <Paragraphs>107</Paragraphs>
  <Slides>26</Slides>
  <Notes>16</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26</vt:i4>
      </vt:variant>
    </vt:vector>
  </HeadingPairs>
  <TitlesOfParts>
    <vt:vector size="35" baseType="lpstr">
      <vt:lpstr>-apple-system</vt:lpstr>
      <vt:lpstr>等线</vt:lpstr>
      <vt:lpstr>等线 Light</vt:lpstr>
      <vt:lpstr>微软雅黑</vt:lpstr>
      <vt:lpstr>Arial</vt:lpstr>
      <vt:lpstr>Times New Roman</vt:lpstr>
      <vt:lpstr>Office 主题​​</vt:lpstr>
      <vt:lpstr>1_Office 主题​​</vt:lpstr>
      <vt:lpstr>think-cell Slide</vt:lpstr>
      <vt:lpstr>One Fits All: Power General Time Series Analysis by Pretrained LM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野 游</dc:creator>
  <cp:lastModifiedBy>野 游</cp:lastModifiedBy>
  <cp:revision>130</cp:revision>
  <dcterms:created xsi:type="dcterms:W3CDTF">2024-03-03T06:21:00Z</dcterms:created>
  <dcterms:modified xsi:type="dcterms:W3CDTF">2024-03-06T12:45:30Z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61CFB11CCD2A4E69BF115A90B9A7F7C1_12</vt:lpwstr>
  </property>
  <property fmtid="{D5CDD505-2E9C-101B-9397-08002B2CF9AE}" pid="3" name="KSOProductBuildVer">
    <vt:lpwstr>2052-12.1.0.16250</vt:lpwstr>
  </property>
</Properties>
</file>