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7" r:id="rId3"/>
  </p:sldMasterIdLst>
  <p:notesMasterIdLst>
    <p:notesMasterId r:id="rId5"/>
  </p:notesMasterIdLst>
  <p:sldIdLst>
    <p:sldId id="256" r:id="rId4"/>
    <p:sldId id="289" r:id="rId6"/>
    <p:sldId id="291" r:id="rId7"/>
    <p:sldId id="315" r:id="rId8"/>
    <p:sldId id="316" r:id="rId9"/>
    <p:sldId id="321" r:id="rId10"/>
    <p:sldId id="293" r:id="rId11"/>
    <p:sldId id="310" r:id="rId12"/>
    <p:sldId id="311" r:id="rId13"/>
    <p:sldId id="313" r:id="rId14"/>
    <p:sldId id="314" r:id="rId15"/>
    <p:sldId id="318" r:id="rId16"/>
    <p:sldId id="319" r:id="rId17"/>
    <p:sldId id="294" r:id="rId18"/>
    <p:sldId id="296" r:id="rId19"/>
    <p:sldId id="302" r:id="rId20"/>
    <p:sldId id="301" r:id="rId21"/>
    <p:sldId id="303" r:id="rId22"/>
    <p:sldId id="304" r:id="rId23"/>
    <p:sldId id="305" r:id="rId24"/>
    <p:sldId id="317" r:id="rId25"/>
    <p:sldId id="297" r:id="rId26"/>
    <p:sldId id="295" r:id="rId27"/>
    <p:sldId id="298" r:id="rId28"/>
    <p:sldId id="306" r:id="rId29"/>
    <p:sldId id="307" r:id="rId30"/>
    <p:sldId id="308" r:id="rId31"/>
    <p:sldId id="309" r:id="rId32"/>
    <p:sldId id="320" r:id="rId33"/>
  </p:sldIdLst>
  <p:sldSz cx="12192000" cy="6858000"/>
  <p:notesSz cx="6858000" cy="9144000"/>
  <p:embeddedFontLst>
    <p:embeddedFont>
      <p:font typeface="等线" panose="02010600030101010101" charset="-122"/>
      <p:regular r:id="rId37"/>
    </p:embeddedFont>
    <p:embeddedFont>
      <p:font typeface="微软雅黑" panose="020B0503020204020204" pitchFamily="34" charset="-122"/>
      <p:regular r:id="rId38"/>
    </p:embeddedFont>
    <p:embeddedFont>
      <p:font typeface="Microsoft YaHei UI" panose="020B0503020204020204" charset="-122"/>
      <p:regular r:id="rId39"/>
    </p:embeddedFont>
  </p:embeddedFontLst>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9" userDrawn="1">
          <p15:clr>
            <a:srgbClr val="A4A3A4"/>
          </p15:clr>
        </p15:guide>
        <p15:guide id="2" orient="horz" pos="4190" userDrawn="1">
          <p15:clr>
            <a:srgbClr val="A4A3A4"/>
          </p15:clr>
        </p15:guide>
        <p15:guide id="3" pos="243" userDrawn="1">
          <p15:clr>
            <a:srgbClr val="A4A3A4"/>
          </p15:clr>
        </p15:guide>
        <p15:guide id="4" pos="7440" userDrawn="1">
          <p15:clr>
            <a:srgbClr val="A4A3A4"/>
          </p15:clr>
        </p15:guide>
        <p15:guide id="5" orient="horz" pos="562" userDrawn="1">
          <p15:clr>
            <a:srgbClr val="A4A3A4"/>
          </p15:clr>
        </p15:guide>
        <p15:guide id="6" orient="horz" pos="694" userDrawn="1">
          <p15:clr>
            <a:srgbClr val="A4A3A4"/>
          </p15:clr>
        </p15:guide>
        <p15:guide id="7" orient="horz" pos="4035" userDrawn="1">
          <p15:clr>
            <a:srgbClr val="A4A3A4"/>
          </p15:clr>
        </p15:guide>
        <p15:guide id="8" orient="horz" pos="382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F3F3F3"/>
    <a:srgbClr val="F7FCFE"/>
    <a:srgbClr val="FFFFFC"/>
    <a:srgbClr val="FFFFFF"/>
    <a:srgbClr val="E6E6E6"/>
    <a:srgbClr val="44BE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1" autoAdjust="0"/>
    <p:restoredTop sz="94618" autoAdjust="0"/>
  </p:normalViewPr>
  <p:slideViewPr>
    <p:cSldViewPr snapToGrid="0" showGuides="1">
      <p:cViewPr varScale="1">
        <p:scale>
          <a:sx n="70" d="100"/>
          <a:sy n="70" d="100"/>
        </p:scale>
        <p:origin x="-744" y="-108"/>
      </p:cViewPr>
      <p:guideLst>
        <p:guide orient="horz" pos="129"/>
        <p:guide orient="horz" pos="4190"/>
        <p:guide pos="243"/>
        <p:guide pos="7440"/>
        <p:guide orient="horz" pos="562"/>
        <p:guide orient="horz" pos="694"/>
        <p:guide orient="horz" pos="4035"/>
        <p:guide orient="horz" pos="3823"/>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0" Type="http://schemas.openxmlformats.org/officeDocument/2006/relationships/tags" Target="tags/tag5.xml"/><Relationship Id="rId4" Type="http://schemas.openxmlformats.org/officeDocument/2006/relationships/slide" Target="slides/slide1.xml"/><Relationship Id="rId39" Type="http://schemas.openxmlformats.org/officeDocument/2006/relationships/font" Target="fonts/font3.fntdata"/><Relationship Id="rId38" Type="http://schemas.openxmlformats.org/officeDocument/2006/relationships/font" Target="fonts/font2.fntdata"/><Relationship Id="rId37" Type="http://schemas.openxmlformats.org/officeDocument/2006/relationships/font" Target="fonts/font1.fntdata"/><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solidFill>
                  <a:srgbClr val="404040"/>
                </a:solidFill>
                <a:latin typeface="微软雅黑" panose="020B0503020204020204" pitchFamily="34" charset="-122"/>
                <a:ea typeface="微软雅黑" panose="020B0503020204020204" pitchFamily="34" charset="-122"/>
                <a:sym typeface="+mn-ea"/>
              </a:rPr>
              <a:t>Iain J. Cruickshank</a:t>
            </a:r>
            <a:r>
              <a:rPr lang="en-US" altLang="zh-CN" b="1" dirty="0">
                <a:solidFill>
                  <a:srgbClr val="404040"/>
                </a:solidFill>
                <a:latin typeface="微软雅黑" panose="020B0503020204020204" pitchFamily="34" charset="-122"/>
                <a:ea typeface="微软雅黑" panose="020B0503020204020204" pitchFamily="34" charset="-122"/>
                <a:sym typeface="+mn-ea"/>
              </a:rPr>
              <a:t> </a:t>
            </a:r>
            <a:r>
              <a:rPr lang="zh-CN" altLang="en-US" dirty="0"/>
              <a:t>美国陆军网络研究所（西点军校）</a:t>
            </a:r>
            <a:endParaRPr lang="zh-CN" altLang="en-US" dirty="0"/>
          </a:p>
          <a:p>
            <a:r>
              <a:rPr lang="zh-CN" altLang="en-US" b="1" dirty="0">
                <a:solidFill>
                  <a:srgbClr val="404040"/>
                </a:solidFill>
                <a:latin typeface="微软雅黑" panose="020B0503020204020204" pitchFamily="34" charset="-122"/>
                <a:ea typeface="微软雅黑" panose="020B0503020204020204" pitchFamily="34" charset="-122"/>
                <a:sym typeface="+mn-ea"/>
              </a:rPr>
              <a:t>Lynnette Hui Xian Ng</a:t>
            </a:r>
            <a:r>
              <a:rPr lang="en-US" altLang="zh-CN" b="1" dirty="0">
                <a:solidFill>
                  <a:srgbClr val="404040"/>
                </a:solidFill>
                <a:latin typeface="微软雅黑" panose="020B0503020204020204" pitchFamily="34" charset="-122"/>
                <a:ea typeface="微软雅黑" panose="020B0503020204020204" pitchFamily="34" charset="-122"/>
                <a:sym typeface="+mn-ea"/>
              </a:rPr>
              <a:t> </a:t>
            </a:r>
            <a:r>
              <a:rPr lang="en-US" altLang="zh-CN" dirty="0">
                <a:solidFill>
                  <a:srgbClr val="404040"/>
                </a:solidFill>
                <a:latin typeface="微软雅黑" panose="020B0503020204020204" pitchFamily="34" charset="-122"/>
                <a:ea typeface="微软雅黑" panose="020B0503020204020204" pitchFamily="34" charset="-122"/>
                <a:sym typeface="+mn-ea"/>
              </a:rPr>
              <a:t>卡内基梅隆大学</a:t>
            </a:r>
            <a:endParaRPr lang="en-US" altLang="zh-CN" dirty="0">
              <a:solidFill>
                <a:srgbClr val="404040"/>
              </a:solidFill>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a:p>
            <a:r>
              <a:rPr lang="zh-CN" altLang="en-US"/>
              <a:t>我们选择在本次调查中仅使用本地的开源llm，因为封闭的llm，如来自OpenAI的llm，可能会对基准数据集造成数据污染。特别是，我们使用了HuggingFace上提供的一些编码器-解码器和仅解码器模型</a:t>
            </a:r>
            <a:endParaRPr lang="zh-CN" altLang="en-US"/>
          </a:p>
          <a:p>
            <a:endParaRPr lang="zh-CN" altLang="en-US"/>
          </a:p>
          <a:p>
            <a:endParaRPr lang="zh-CN" altLang="en-US"/>
          </a:p>
          <a:p>
            <a:r>
              <a:rPr lang="zh-CN" altLang="en-US"/>
              <a:t>对于只有解码器的模型，我们尝试使用GPT-NeoX (Black等人2022)、Falcon - 7b和- 40b (Almazrouei等人2023)、MPT- 7b(2023团队)以及Llama-2 - 7b和- 13b (Touvron等人2023)。</a:t>
            </a:r>
            <a:endParaRPr lang="zh-CN" altLang="en-US"/>
          </a:p>
          <a:p>
            <a:r>
              <a:rPr lang="zh-CN" altLang="en-US"/>
              <a:t>不幸的是，对于只有解码器的模型，我们发现它们不能在任何提示方案下可靠地产生立场分类。在很多情况下，它们会返回无意义的响应，比如提示符、空格，或者试图解释任务。</a:t>
            </a:r>
            <a:endParaRPr lang="zh-CN" altLang="en-US"/>
          </a:p>
          <a:p>
            <a:endParaRPr lang="zh-CN" altLang="en-US"/>
          </a:p>
          <a:p>
            <a:r>
              <a:rPr lang="zh-CN" altLang="en-US"/>
              <a:t>这个macro-F1分数对每个类标签类型的比例进行了调整，因为我们的一些数据集中存在类标签不平衡的问题。</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个结果这是有道理的，因为立场的定义依赖于上下文，例如立场的目标。然而，包含少样本的示例和推理并不总是提高所有基准数据集的性能。这可能是为少数几个镜头选择了示例的结果，因为众所周知，示例选择可以影响少数镜头的提示性能。</a:t>
            </a:r>
            <a:endParaRPr lang="zh-CN" altLang="en-US"/>
          </a:p>
          <a:p>
            <a:endParaRPr lang="zh-CN" altLang="en-US"/>
          </a:p>
          <a:p>
            <a:r>
              <a:rPr lang="zh-CN" altLang="en-US"/>
              <a:t>虽然这可以被一个相对简单的后处理脚本修饰，并且虽然我们检查了所有运行模型的结果以查看输出中的不一致，但没有发现任何无法轻松解决的问题，但这仍然是使用llm进行立场分类时需要考虑的问题。</a:t>
            </a:r>
            <a:endParaRPr lang="zh-CN" altLang="en-US"/>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同样，这可以通过一个简单的后处理脚本处理，但这是使用LLMs进行立场分类的另一个问题</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dirty="0" smtClean="0">
                <a:solidFill>
                  <a:schemeClr val="tx1">
                    <a:lumMod val="75000"/>
                    <a:lumOff val="25000"/>
                  </a:schemeClr>
                </a:solidFill>
                <a:sym typeface="+mn-ea"/>
              </a:rPr>
              <a:t>本文仔细研究了四种不同类型的prompt方案与llm相结合，比较了它们与人工标注的准确性。</a:t>
            </a:r>
            <a:endParaRPr lang="zh-CN" altLang="en-US" dirty="0" smtClean="0">
              <a:solidFill>
                <a:schemeClr val="tx1">
                  <a:lumMod val="75000"/>
                  <a:lumOff val="25000"/>
                </a:schemeClr>
              </a:solidFill>
              <a:sym typeface="+mn-ea"/>
            </a:endParaRPr>
          </a:p>
          <a:p>
            <a:r>
              <a:rPr lang="zh-CN" altLang="en-US" dirty="0" smtClean="0">
                <a:solidFill>
                  <a:schemeClr val="tx1">
                    <a:lumMod val="75000"/>
                    <a:lumOff val="25000"/>
                  </a:schemeClr>
                </a:solidFill>
                <a:sym typeface="+mn-ea"/>
              </a:rPr>
              <a:t>然而，llm的应用为无监督立场检测开辟了有希望的途径，从而减少了手动收集和注释立场的需要。</a:t>
            </a:r>
            <a:endParaRPr lang="zh-CN" altLang="en-US" dirty="0" smtClean="0">
              <a:solidFill>
                <a:schemeClr val="tx1">
                  <a:lumMod val="75000"/>
                  <a:lumOff val="25000"/>
                </a:schemeClr>
              </a:solidFill>
            </a:endParaRPr>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尝试使用对目标的情感作为立场分类代理的结果，因为模型已经在情感分类任务上进行了预训练。在每种情况下，这种提示都没有提高性能</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编码器-解码器模型天生旨在理解上下文并生成相关输出，使其非常适合于立场检测等任务。然而，</a:t>
            </a:r>
            <a:r>
              <a:rPr lang="en-US" altLang="zh-CN"/>
              <a:t>decoder-only</a:t>
            </a:r>
            <a:r>
              <a:rPr lang="zh-CN" altLang="en-US"/>
              <a:t>的模型在有效执行任务之前，可能需要对立场检测任务进行额外的微调。</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4"/>
            <a:r>
              <a:rPr lang="en-US" altLang="zh-CN" dirty="0" smtClean="0">
                <a:solidFill>
                  <a:schemeClr val="tx1">
                    <a:lumMod val="75000"/>
                    <a:lumOff val="25000"/>
                  </a:schemeClr>
                </a:solidFill>
                <a:sym typeface="+mn-ea"/>
              </a:rPr>
              <a:t>2</a:t>
            </a:r>
            <a:r>
              <a:rPr lang="zh-CN" altLang="en-US" dirty="0" smtClean="0">
                <a:solidFill>
                  <a:schemeClr val="tx1">
                    <a:lumMod val="75000"/>
                    <a:lumOff val="25000"/>
                  </a:schemeClr>
                </a:solidFill>
                <a:sym typeface="+mn-ea"/>
              </a:rPr>
              <a:t>，理解立场本质上是依赖于上下文的，因为它代表了对特定实体的意见。如果没有适当的语境，理解这种立场几乎是不可能的。因此，这些挑战阻碍了立场检测模型的广泛适用性，使立场分类成为一个持久的挑战。</a:t>
            </a:r>
            <a:endParaRPr lang="zh-CN" altLang="en-US" dirty="0" smtClean="0">
              <a:solidFill>
                <a:schemeClr val="tx1">
                  <a:lumMod val="75000"/>
                  <a:lumOff val="25000"/>
                </a:schemeClr>
              </a:solidFill>
              <a:sym typeface="+mn-ea"/>
            </a:endParaRPr>
          </a:p>
          <a:p>
            <a:pPr marL="0" lvl="4"/>
            <a:endParaRPr lang="zh-CN" altLang="en-US" dirty="0" smtClean="0">
              <a:solidFill>
                <a:schemeClr val="tx1">
                  <a:lumMod val="75000"/>
                  <a:lumOff val="25000"/>
                </a:schemeClr>
              </a:solidFill>
              <a:sym typeface="+mn-ea"/>
            </a:endParaRPr>
          </a:p>
          <a:p>
            <a:pPr marL="0" lvl="1"/>
            <a:r>
              <a:rPr lang="zh-CN" altLang="en-US" dirty="0" smtClean="0">
                <a:solidFill>
                  <a:schemeClr val="tx1">
                    <a:lumMod val="75000"/>
                    <a:lumOff val="25000"/>
                  </a:schemeClr>
                </a:solidFill>
                <a:sym typeface="+mn-ea"/>
              </a:rPr>
              <a:t>针对这一问题，大型语言模型(LLM)的最新发展使复杂语言理解取得了突破。特别是，通过prompting-llm，研究人员已经能够使用llm来解决一些复杂的语言任务(Brown et al.2020;Schmidt et al.)。这种提示(prompt)大型预训练模型的范式甚至可以在只有很少或没有标记数据的情况下解决分类问题(Liu et al.2023;Brown等。2020;赵等。2021;Wei等。2023)。因此，在适当的提示下，LLM可以通过模糊和复杂的标签对语言进行分类。</a:t>
            </a:r>
            <a:endParaRPr lang="zh-CN" altLang="en-US" dirty="0" smtClean="0">
              <a:solidFill>
                <a:schemeClr val="tx1">
                  <a:lumMod val="75000"/>
                  <a:lumOff val="25000"/>
                </a:schemeClr>
              </a:solidFill>
              <a:sym typeface="+mn-ea"/>
            </a:endParaRPr>
          </a:p>
          <a:p>
            <a:pPr marL="0" lvl="1"/>
            <a:endParaRPr lang="zh-CN" altLang="en-US" dirty="0" smtClean="0">
              <a:solidFill>
                <a:schemeClr val="tx1">
                  <a:lumMod val="75000"/>
                  <a:lumOff val="25000"/>
                </a:schemeClr>
              </a:solidFill>
              <a:sym typeface="+mn-ea"/>
            </a:endParaRPr>
          </a:p>
          <a:p>
            <a:pPr marL="0" lvl="1"/>
            <a:r>
              <a:rPr lang="zh-CN" altLang="en-US" dirty="0" smtClean="0">
                <a:solidFill>
                  <a:schemeClr val="tx1">
                    <a:lumMod val="75000"/>
                    <a:lumOff val="25000"/>
                  </a:schemeClr>
                </a:solidFill>
                <a:sym typeface="+mn-ea"/>
              </a:rPr>
              <a:t>llm的表现并不明显优于当前的监督机器学习立场分类模型，并且存在不一致输出等问题，为提高llm的立场检测能力的未来研究开辟了领域。</a:t>
            </a:r>
            <a:endParaRPr lang="zh-CN" altLang="en-US" dirty="0" smtClean="0">
              <a:solidFill>
                <a:schemeClr val="tx1">
                  <a:lumMod val="75000"/>
                  <a:lumOff val="25000"/>
                </a:schemeClr>
              </a:solidFill>
              <a:sym typeface="+mn-ea"/>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advClick="0" advTm="5000"/>
    </mc:Choice>
    <mc:Fallback>
      <p:transition spd="med" advClick="0" advTm="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advClick="0" advTm="5000"/>
    </mc:Choice>
    <mc:Fallback>
      <p:transition spd="med"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advClick="0" advTm="5000"/>
    </mc:Choice>
    <mc:Fallback>
      <p:transition spd="med"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
        <p:nvSpPr>
          <p:cNvPr id="2" name="矩形 1"/>
          <p:cNvSpPr/>
          <p:nvPr userDrawn="1"/>
        </p:nvSpPr>
        <p:spPr>
          <a:xfrm>
            <a:off x="3296910" y="162225"/>
            <a:ext cx="8893755" cy="566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3" name="矩形 2"/>
          <p:cNvSpPr/>
          <p:nvPr userDrawn="1"/>
        </p:nvSpPr>
        <p:spPr>
          <a:xfrm>
            <a:off x="1340" y="162225"/>
            <a:ext cx="240922" cy="566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4" name="矩形 3"/>
          <p:cNvSpPr/>
          <p:nvPr userDrawn="1"/>
        </p:nvSpPr>
        <p:spPr>
          <a:xfrm>
            <a:off x="273997" y="162225"/>
            <a:ext cx="64153" cy="566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5" name="文本框 4"/>
          <p:cNvSpPr txBox="1"/>
          <p:nvPr userDrawn="1"/>
        </p:nvSpPr>
        <p:spPr>
          <a:xfrm>
            <a:off x="466725" y="182780"/>
            <a:ext cx="2734297" cy="461665"/>
          </a:xfrm>
          <a:prstGeom prst="rect">
            <a:avLst/>
          </a:prstGeom>
          <a:noFill/>
        </p:spPr>
        <p:txBody>
          <a:bodyPr wrap="square" rtlCol="0">
            <a:spAutoFit/>
          </a:bodyPr>
          <a:lstStyle/>
          <a:p>
            <a:pPr lvl="0" algn="ctr"/>
            <a:r>
              <a:rPr lang="zh-CN" altLang="en-US" sz="2400" b="1" dirty="0">
                <a:solidFill>
                  <a:prstClr val="black">
                    <a:lumMod val="65000"/>
                    <a:lumOff val="35000"/>
                  </a:prstClr>
                </a:solidFill>
                <a:latin typeface="Arial" panose="020B0604020202020204" pitchFamily="34" charset="0"/>
                <a:ea typeface="微软雅黑" panose="020B0503020204020204" pitchFamily="34" charset="-122"/>
                <a:cs typeface="+mn-ea"/>
                <a:sym typeface="Arial" panose="020B0604020202020204" pitchFamily="34" charset="0"/>
              </a:rPr>
              <a:t>请输入您的标题</a:t>
            </a:r>
            <a:endParaRPr lang="zh-CN" altLang="en-US" sz="2400" b="1" dirty="0">
              <a:solidFill>
                <a:prstClr val="black">
                  <a:lumMod val="65000"/>
                  <a:lumOff val="35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Content Placeholder 2"/>
          <p:cNvSpPr txBox="1"/>
          <p:nvPr userDrawn="1"/>
        </p:nvSpPr>
        <p:spPr>
          <a:xfrm>
            <a:off x="10055689" y="182780"/>
            <a:ext cx="1807531" cy="524759"/>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marL="0" marR="0" lvl="0" indent="0" algn="ctr" defTabSz="457200" rtl="0" eaLnBrk="1" fontAlgn="auto" latinLnBrk="0" hangingPunct="1">
              <a:lnSpc>
                <a:spcPct val="100000"/>
              </a:lnSpc>
              <a:spcBef>
                <a:spcPct val="20000"/>
              </a:spcBef>
              <a:spcAft>
                <a:spcPts val="600"/>
              </a:spcAft>
              <a:buClr>
                <a:srgbClr val="C00000">
                  <a:lumMod val="75000"/>
                </a:srgbClr>
              </a:buClr>
              <a:buSzPct val="145000"/>
              <a:buFont typeface="Arial" panose="020B0604020202020204"/>
              <a:buNone/>
            </a:pPr>
            <a:r>
              <a:rPr kumimoji="0" lang="en-US" altLang="zh-CN" sz="341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LOGO</a:t>
            </a:r>
            <a:endParaRPr kumimoji="0" lang="en-US" sz="341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文本框 6"/>
          <p:cNvSpPr txBox="1"/>
          <p:nvPr userDrawn="1"/>
        </p:nvSpPr>
        <p:spPr>
          <a:xfrm>
            <a:off x="466725" y="544641"/>
            <a:ext cx="2702561" cy="325795"/>
          </a:xfrm>
          <a:prstGeom prst="rect">
            <a:avLst/>
          </a:prstGeom>
          <a:noFill/>
        </p:spPr>
        <p:txBody>
          <a:bodyPr wrap="square" rtlCol="0">
            <a:spAutoFit/>
          </a:bodyPr>
          <a:lstStyle/>
          <a:p>
            <a:pPr lvl="0" algn="dist"/>
            <a:r>
              <a:rPr lang="en-US" altLang="zh-CN" sz="1515" dirty="0">
                <a:solidFill>
                  <a:prstClr val="black">
                    <a:lumMod val="65000"/>
                    <a:lumOff val="35000"/>
                  </a:prstClr>
                </a:solidFill>
                <a:latin typeface="Arial" panose="020B0604020202020204" pitchFamily="34" charset="0"/>
                <a:ea typeface="微软雅黑" panose="020B0503020204020204" pitchFamily="34" charset="-122"/>
                <a:cs typeface="+mn-ea"/>
                <a:sym typeface="Arial" panose="020B0604020202020204" pitchFamily="34" charset="0"/>
              </a:rPr>
              <a:t>Click Here To Add Title</a:t>
            </a:r>
            <a:endParaRPr kumimoji="0" lang="en-US" altLang="zh-CN" sz="1515"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50" advClick="0" advTm="5000"/>
    </mc:Choice>
    <mc:Fallback>
      <p:transition spd="med"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内页-1">
    <p:spTree>
      <p:nvGrpSpPr>
        <p:cNvPr id="1" name=""/>
        <p:cNvGrpSpPr/>
        <p:nvPr/>
      </p:nvGrpSpPr>
      <p:grpSpPr>
        <a:xfrm>
          <a:off x="0" y="0"/>
          <a:ext cx="0" cy="0"/>
          <a:chOff x="0" y="0"/>
          <a:chExt cx="0" cy="0"/>
        </a:xfrm>
      </p:grpSpPr>
      <p:sp>
        <p:nvSpPr>
          <p:cNvPr id="2" name="矩形 1"/>
          <p:cNvSpPr/>
          <p:nvPr userDrawn="1"/>
        </p:nvSpPr>
        <p:spPr>
          <a:xfrm>
            <a:off x="3296910" y="162225"/>
            <a:ext cx="8893755" cy="566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3" name="矩形 2"/>
          <p:cNvSpPr/>
          <p:nvPr userDrawn="1"/>
        </p:nvSpPr>
        <p:spPr>
          <a:xfrm>
            <a:off x="1340" y="162225"/>
            <a:ext cx="240922" cy="566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4" name="矩形 3"/>
          <p:cNvSpPr/>
          <p:nvPr userDrawn="1"/>
        </p:nvSpPr>
        <p:spPr>
          <a:xfrm>
            <a:off x="273997" y="162225"/>
            <a:ext cx="64153" cy="566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5" name="文本框 4"/>
          <p:cNvSpPr txBox="1"/>
          <p:nvPr userDrawn="1"/>
        </p:nvSpPr>
        <p:spPr>
          <a:xfrm>
            <a:off x="466725" y="182780"/>
            <a:ext cx="2734297" cy="461665"/>
          </a:xfrm>
          <a:prstGeom prst="rect">
            <a:avLst/>
          </a:prstGeom>
          <a:noFill/>
        </p:spPr>
        <p:txBody>
          <a:bodyPr wrap="square" rtlCol="0">
            <a:spAutoFit/>
          </a:bodyPr>
          <a:lstStyle/>
          <a:p>
            <a:pPr lvl="0" algn="ctr"/>
            <a:r>
              <a:rPr lang="zh-CN" altLang="en-US" sz="2400" b="1" dirty="0">
                <a:solidFill>
                  <a:prstClr val="black">
                    <a:lumMod val="65000"/>
                    <a:lumOff val="35000"/>
                  </a:prstClr>
                </a:solidFill>
                <a:latin typeface="Arial" panose="020B0604020202020204" pitchFamily="34" charset="0"/>
                <a:ea typeface="微软雅黑" panose="020B0503020204020204" pitchFamily="34" charset="-122"/>
                <a:cs typeface="+mn-ea"/>
                <a:sym typeface="Arial" panose="020B0604020202020204" pitchFamily="34" charset="0"/>
              </a:rPr>
              <a:t>请输入您的标题</a:t>
            </a:r>
            <a:endParaRPr lang="zh-CN" altLang="en-US" sz="2400" b="1" dirty="0">
              <a:solidFill>
                <a:prstClr val="black">
                  <a:lumMod val="65000"/>
                  <a:lumOff val="35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Content Placeholder 2"/>
          <p:cNvSpPr txBox="1"/>
          <p:nvPr userDrawn="1"/>
        </p:nvSpPr>
        <p:spPr>
          <a:xfrm>
            <a:off x="10055689" y="182780"/>
            <a:ext cx="1807531" cy="524759"/>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marL="0" marR="0" lvl="0" indent="0" algn="ctr" defTabSz="457200" rtl="0" eaLnBrk="1" fontAlgn="auto" latinLnBrk="0" hangingPunct="1">
              <a:lnSpc>
                <a:spcPct val="100000"/>
              </a:lnSpc>
              <a:spcBef>
                <a:spcPct val="20000"/>
              </a:spcBef>
              <a:spcAft>
                <a:spcPts val="600"/>
              </a:spcAft>
              <a:buClr>
                <a:srgbClr val="C00000">
                  <a:lumMod val="75000"/>
                </a:srgbClr>
              </a:buClr>
              <a:buSzPct val="145000"/>
              <a:buFont typeface="Arial" panose="020B0604020202020204"/>
              <a:buNone/>
            </a:pPr>
            <a:r>
              <a:rPr kumimoji="0" lang="en-US" altLang="zh-CN" sz="341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LOGO</a:t>
            </a:r>
            <a:endParaRPr kumimoji="0" lang="en-US" sz="341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文本框 6"/>
          <p:cNvSpPr txBox="1"/>
          <p:nvPr userDrawn="1"/>
        </p:nvSpPr>
        <p:spPr>
          <a:xfrm>
            <a:off x="466725" y="544641"/>
            <a:ext cx="2702561" cy="325795"/>
          </a:xfrm>
          <a:prstGeom prst="rect">
            <a:avLst/>
          </a:prstGeom>
          <a:noFill/>
        </p:spPr>
        <p:txBody>
          <a:bodyPr wrap="square" rtlCol="0">
            <a:spAutoFit/>
          </a:bodyPr>
          <a:lstStyle/>
          <a:p>
            <a:pPr lvl="0" algn="dist"/>
            <a:r>
              <a:rPr lang="en-US" altLang="zh-CN" sz="1515" dirty="0">
                <a:solidFill>
                  <a:prstClr val="black">
                    <a:lumMod val="65000"/>
                    <a:lumOff val="35000"/>
                  </a:prstClr>
                </a:solidFill>
                <a:latin typeface="Arial" panose="020B0604020202020204" pitchFamily="34" charset="0"/>
                <a:ea typeface="微软雅黑" panose="020B0503020204020204" pitchFamily="34" charset="-122"/>
                <a:cs typeface="+mn-ea"/>
                <a:sym typeface="Arial" panose="020B0604020202020204" pitchFamily="34" charset="0"/>
              </a:rPr>
              <a:t>Click Here To Add Title</a:t>
            </a:r>
            <a:endParaRPr kumimoji="0" lang="en-US" altLang="zh-CN" sz="1515"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50" advClick="0" advTm="5000"/>
    </mc:Choice>
    <mc:Fallback>
      <p:transition spd="med"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内页-1">
    <p:spTree>
      <p:nvGrpSpPr>
        <p:cNvPr id="1" name=""/>
        <p:cNvGrpSpPr/>
        <p:nvPr/>
      </p:nvGrpSpPr>
      <p:grpSpPr>
        <a:xfrm>
          <a:off x="0" y="0"/>
          <a:ext cx="0" cy="0"/>
          <a:chOff x="0" y="0"/>
          <a:chExt cx="0" cy="0"/>
        </a:xfrm>
      </p:grpSpPr>
      <p:sp>
        <p:nvSpPr>
          <p:cNvPr id="2" name="矩形 1"/>
          <p:cNvSpPr/>
          <p:nvPr userDrawn="1"/>
        </p:nvSpPr>
        <p:spPr>
          <a:xfrm>
            <a:off x="3296910" y="162225"/>
            <a:ext cx="8893755" cy="566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3" name="矩形 2"/>
          <p:cNvSpPr/>
          <p:nvPr userDrawn="1"/>
        </p:nvSpPr>
        <p:spPr>
          <a:xfrm>
            <a:off x="1340" y="162225"/>
            <a:ext cx="240922" cy="566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4" name="矩形 3"/>
          <p:cNvSpPr/>
          <p:nvPr userDrawn="1"/>
        </p:nvSpPr>
        <p:spPr>
          <a:xfrm>
            <a:off x="273997" y="162225"/>
            <a:ext cx="64153" cy="566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5" name="文本框 4"/>
          <p:cNvSpPr txBox="1"/>
          <p:nvPr userDrawn="1"/>
        </p:nvSpPr>
        <p:spPr>
          <a:xfrm>
            <a:off x="466725" y="182780"/>
            <a:ext cx="2734297" cy="461665"/>
          </a:xfrm>
          <a:prstGeom prst="rect">
            <a:avLst/>
          </a:prstGeom>
          <a:noFill/>
        </p:spPr>
        <p:txBody>
          <a:bodyPr wrap="square" rtlCol="0">
            <a:spAutoFit/>
          </a:bodyPr>
          <a:lstStyle/>
          <a:p>
            <a:pPr lvl="0" algn="ctr"/>
            <a:r>
              <a:rPr lang="zh-CN" altLang="en-US" sz="2400" b="1" dirty="0">
                <a:solidFill>
                  <a:prstClr val="black">
                    <a:lumMod val="65000"/>
                    <a:lumOff val="35000"/>
                  </a:prstClr>
                </a:solidFill>
                <a:latin typeface="Arial" panose="020B0604020202020204" pitchFamily="34" charset="0"/>
                <a:ea typeface="微软雅黑" panose="020B0503020204020204" pitchFamily="34" charset="-122"/>
                <a:cs typeface="+mn-ea"/>
                <a:sym typeface="Arial" panose="020B0604020202020204" pitchFamily="34" charset="0"/>
              </a:rPr>
              <a:t>请输入您的标题</a:t>
            </a:r>
            <a:endParaRPr lang="zh-CN" altLang="en-US" sz="2400" b="1" dirty="0">
              <a:solidFill>
                <a:prstClr val="black">
                  <a:lumMod val="65000"/>
                  <a:lumOff val="35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Content Placeholder 2"/>
          <p:cNvSpPr txBox="1"/>
          <p:nvPr userDrawn="1"/>
        </p:nvSpPr>
        <p:spPr>
          <a:xfrm>
            <a:off x="10055689" y="182780"/>
            <a:ext cx="1807531" cy="524759"/>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marL="0" marR="0" lvl="0" indent="0" algn="ctr" defTabSz="457200" rtl="0" eaLnBrk="1" fontAlgn="auto" latinLnBrk="0" hangingPunct="1">
              <a:lnSpc>
                <a:spcPct val="100000"/>
              </a:lnSpc>
              <a:spcBef>
                <a:spcPct val="20000"/>
              </a:spcBef>
              <a:spcAft>
                <a:spcPts val="600"/>
              </a:spcAft>
              <a:buClr>
                <a:srgbClr val="C00000">
                  <a:lumMod val="75000"/>
                </a:srgbClr>
              </a:buClr>
              <a:buSzPct val="145000"/>
              <a:buFont typeface="Arial" panose="020B0604020202020204"/>
              <a:buNone/>
            </a:pPr>
            <a:r>
              <a:rPr kumimoji="0" lang="en-US" altLang="zh-CN" sz="341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LOGO</a:t>
            </a:r>
            <a:endParaRPr kumimoji="0" lang="en-US" sz="341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文本框 6"/>
          <p:cNvSpPr txBox="1"/>
          <p:nvPr userDrawn="1"/>
        </p:nvSpPr>
        <p:spPr>
          <a:xfrm>
            <a:off x="466725" y="544641"/>
            <a:ext cx="2702561" cy="325795"/>
          </a:xfrm>
          <a:prstGeom prst="rect">
            <a:avLst/>
          </a:prstGeom>
          <a:noFill/>
        </p:spPr>
        <p:txBody>
          <a:bodyPr wrap="square" rtlCol="0">
            <a:spAutoFit/>
          </a:bodyPr>
          <a:lstStyle/>
          <a:p>
            <a:pPr lvl="0" algn="dist"/>
            <a:r>
              <a:rPr lang="en-US" altLang="zh-CN" sz="1515" dirty="0">
                <a:solidFill>
                  <a:prstClr val="black">
                    <a:lumMod val="65000"/>
                    <a:lumOff val="35000"/>
                  </a:prstClr>
                </a:solidFill>
                <a:latin typeface="Arial" panose="020B0604020202020204" pitchFamily="34" charset="0"/>
                <a:ea typeface="微软雅黑" panose="020B0503020204020204" pitchFamily="34" charset="-122"/>
                <a:cs typeface="+mn-ea"/>
                <a:sym typeface="Arial" panose="020B0604020202020204" pitchFamily="34" charset="0"/>
              </a:rPr>
              <a:t>Click Here To Add Title</a:t>
            </a:r>
            <a:endParaRPr kumimoji="0" lang="en-US" altLang="zh-CN" sz="1515"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50" advClick="0" advTm="5000"/>
    </mc:Choice>
    <mc:Fallback>
      <p:transition spd="med"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内页-1">
    <p:spTree>
      <p:nvGrpSpPr>
        <p:cNvPr id="1" name=""/>
        <p:cNvGrpSpPr/>
        <p:nvPr/>
      </p:nvGrpSpPr>
      <p:grpSpPr>
        <a:xfrm>
          <a:off x="0" y="0"/>
          <a:ext cx="0" cy="0"/>
          <a:chOff x="0" y="0"/>
          <a:chExt cx="0" cy="0"/>
        </a:xfrm>
      </p:grpSpPr>
      <p:sp>
        <p:nvSpPr>
          <p:cNvPr id="2" name="矩形 1"/>
          <p:cNvSpPr/>
          <p:nvPr userDrawn="1"/>
        </p:nvSpPr>
        <p:spPr>
          <a:xfrm>
            <a:off x="3296910" y="162225"/>
            <a:ext cx="8893755" cy="566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3" name="矩形 2"/>
          <p:cNvSpPr/>
          <p:nvPr userDrawn="1"/>
        </p:nvSpPr>
        <p:spPr>
          <a:xfrm>
            <a:off x="1340" y="162225"/>
            <a:ext cx="240922" cy="566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4" name="矩形 3"/>
          <p:cNvSpPr/>
          <p:nvPr userDrawn="1"/>
        </p:nvSpPr>
        <p:spPr>
          <a:xfrm>
            <a:off x="273997" y="162225"/>
            <a:ext cx="64153" cy="566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5" name="文本框 4"/>
          <p:cNvSpPr txBox="1"/>
          <p:nvPr userDrawn="1"/>
        </p:nvSpPr>
        <p:spPr>
          <a:xfrm>
            <a:off x="466725" y="182780"/>
            <a:ext cx="2734297" cy="461665"/>
          </a:xfrm>
          <a:prstGeom prst="rect">
            <a:avLst/>
          </a:prstGeom>
          <a:noFill/>
        </p:spPr>
        <p:txBody>
          <a:bodyPr wrap="square" rtlCol="0">
            <a:spAutoFit/>
          </a:bodyPr>
          <a:lstStyle/>
          <a:p>
            <a:pPr lvl="0" algn="ctr"/>
            <a:r>
              <a:rPr lang="zh-CN" altLang="en-US" sz="2400" b="1" dirty="0">
                <a:solidFill>
                  <a:prstClr val="black">
                    <a:lumMod val="65000"/>
                    <a:lumOff val="35000"/>
                  </a:prstClr>
                </a:solidFill>
                <a:latin typeface="Arial" panose="020B0604020202020204" pitchFamily="34" charset="0"/>
                <a:ea typeface="微软雅黑" panose="020B0503020204020204" pitchFamily="34" charset="-122"/>
                <a:cs typeface="+mn-ea"/>
                <a:sym typeface="Arial" panose="020B0604020202020204" pitchFamily="34" charset="0"/>
              </a:rPr>
              <a:t>请输入您的标题</a:t>
            </a:r>
            <a:endParaRPr lang="zh-CN" altLang="en-US" sz="2400" b="1" dirty="0">
              <a:solidFill>
                <a:prstClr val="black">
                  <a:lumMod val="65000"/>
                  <a:lumOff val="35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Content Placeholder 2"/>
          <p:cNvSpPr txBox="1"/>
          <p:nvPr userDrawn="1"/>
        </p:nvSpPr>
        <p:spPr>
          <a:xfrm>
            <a:off x="10055689" y="182780"/>
            <a:ext cx="1807531" cy="524759"/>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marL="0" marR="0" lvl="0" indent="0" algn="ctr" defTabSz="457200" rtl="0" eaLnBrk="1" fontAlgn="auto" latinLnBrk="0" hangingPunct="1">
              <a:lnSpc>
                <a:spcPct val="100000"/>
              </a:lnSpc>
              <a:spcBef>
                <a:spcPct val="20000"/>
              </a:spcBef>
              <a:spcAft>
                <a:spcPts val="600"/>
              </a:spcAft>
              <a:buClr>
                <a:srgbClr val="C00000">
                  <a:lumMod val="75000"/>
                </a:srgbClr>
              </a:buClr>
              <a:buSzPct val="145000"/>
              <a:buFont typeface="Arial" panose="020B0604020202020204"/>
              <a:buNone/>
            </a:pPr>
            <a:r>
              <a:rPr kumimoji="0" lang="en-US" altLang="zh-CN" sz="341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LOGO</a:t>
            </a:r>
            <a:endParaRPr kumimoji="0" lang="en-US" sz="341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文本框 6"/>
          <p:cNvSpPr txBox="1"/>
          <p:nvPr userDrawn="1"/>
        </p:nvSpPr>
        <p:spPr>
          <a:xfrm>
            <a:off x="466725" y="544641"/>
            <a:ext cx="2702561" cy="325795"/>
          </a:xfrm>
          <a:prstGeom prst="rect">
            <a:avLst/>
          </a:prstGeom>
          <a:noFill/>
        </p:spPr>
        <p:txBody>
          <a:bodyPr wrap="square" rtlCol="0">
            <a:spAutoFit/>
          </a:bodyPr>
          <a:lstStyle/>
          <a:p>
            <a:pPr lvl="0" algn="dist"/>
            <a:r>
              <a:rPr lang="en-US" altLang="zh-CN" sz="1515" dirty="0">
                <a:solidFill>
                  <a:prstClr val="black">
                    <a:lumMod val="65000"/>
                    <a:lumOff val="35000"/>
                  </a:prstClr>
                </a:solidFill>
                <a:latin typeface="Arial" panose="020B0604020202020204" pitchFamily="34" charset="0"/>
                <a:ea typeface="微软雅黑" panose="020B0503020204020204" pitchFamily="34" charset="-122"/>
                <a:cs typeface="+mn-ea"/>
                <a:sym typeface="Arial" panose="020B0604020202020204" pitchFamily="34" charset="0"/>
              </a:rPr>
              <a:t>Click Here To Add Title</a:t>
            </a:r>
            <a:endParaRPr kumimoji="0" lang="en-US" altLang="zh-CN" sz="1515"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50" advClick="0" advTm="5000"/>
    </mc:Choice>
    <mc:Fallback>
      <p:transition spd="med" advClick="0" advTm="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advClick="0" advTm="5000"/>
    </mc:Choice>
    <mc:Fallback>
      <p:transition spd="med" advClick="0" advTm="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a:lstStyle>
            <a:lvl1pPr algn="ctr">
              <a:defRPr sz="3200">
                <a:solidFill>
                  <a:schemeClr val="tx1"/>
                </a:solidFill>
                <a:latin typeface="+mj-ea"/>
                <a:ea typeface="+mj-ea"/>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4116000" y="6314400"/>
            <a:ext cx="3960000" cy="316800"/>
          </a:xfrm>
        </p:spPr>
        <p:txBody>
          <a:bodyPr/>
          <a:lstStyle/>
          <a:p>
            <a:endParaRPr lang="zh-CN" altLang="en-US" dirty="0"/>
          </a:p>
        </p:txBody>
      </p:sp>
      <p:sp>
        <p:nvSpPr>
          <p:cNvPr id="5" name="灯片编号占位符 4"/>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50" advClick="0" advTm="5000"/>
    </mc:Choice>
    <mc:Fallback>
      <p:transition spd="med"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advClick="0" advTm="5000"/>
    </mc:Choice>
    <mc:Fallback>
      <p:transition spd="med"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advClick="0" advTm="5000"/>
    </mc:Choice>
    <mc:Fallback>
      <p:transition spd="med"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
        <p:nvSpPr>
          <p:cNvPr id="2" name="矩形 1"/>
          <p:cNvSpPr/>
          <p:nvPr userDrawn="1"/>
        </p:nvSpPr>
        <p:spPr>
          <a:xfrm>
            <a:off x="3296910" y="162225"/>
            <a:ext cx="8893755" cy="566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3" name="矩形 2"/>
          <p:cNvSpPr/>
          <p:nvPr userDrawn="1"/>
        </p:nvSpPr>
        <p:spPr>
          <a:xfrm>
            <a:off x="1340" y="162225"/>
            <a:ext cx="240922" cy="566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4" name="矩形 3"/>
          <p:cNvSpPr/>
          <p:nvPr userDrawn="1"/>
        </p:nvSpPr>
        <p:spPr>
          <a:xfrm>
            <a:off x="273997" y="162225"/>
            <a:ext cx="64153" cy="566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5" name="文本框 4"/>
          <p:cNvSpPr txBox="1"/>
          <p:nvPr userDrawn="1"/>
        </p:nvSpPr>
        <p:spPr>
          <a:xfrm>
            <a:off x="369570" y="182880"/>
            <a:ext cx="2951480" cy="648335"/>
          </a:xfrm>
          <a:prstGeom prst="rect">
            <a:avLst/>
          </a:prstGeom>
          <a:noFill/>
        </p:spPr>
        <p:txBody>
          <a:bodyPr wrap="square" rtlCol="0">
            <a:noAutofit/>
          </a:bodyPr>
          <a:lstStyle/>
          <a:p>
            <a:pPr lvl="0" algn="l">
              <a:defRPr/>
            </a:pPr>
            <a:r>
              <a:rPr sz="1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Use of Large Language Models for Stance Classification</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advClick="0" advTm="5000"/>
    </mc:Choice>
    <mc:Fallback>
      <p:transition spd="med"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内页-1">
    <p:spTree>
      <p:nvGrpSpPr>
        <p:cNvPr id="1" name=""/>
        <p:cNvGrpSpPr/>
        <p:nvPr/>
      </p:nvGrpSpPr>
      <p:grpSpPr>
        <a:xfrm>
          <a:off x="0" y="0"/>
          <a:ext cx="0" cy="0"/>
          <a:chOff x="0" y="0"/>
          <a:chExt cx="0" cy="0"/>
        </a:xfrm>
      </p:grpSpPr>
      <p:sp>
        <p:nvSpPr>
          <p:cNvPr id="2" name="矩形 1"/>
          <p:cNvSpPr/>
          <p:nvPr userDrawn="1"/>
        </p:nvSpPr>
        <p:spPr>
          <a:xfrm>
            <a:off x="3296910" y="162225"/>
            <a:ext cx="8893755" cy="566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3" name="矩形 2"/>
          <p:cNvSpPr/>
          <p:nvPr userDrawn="1"/>
        </p:nvSpPr>
        <p:spPr>
          <a:xfrm>
            <a:off x="1340" y="162225"/>
            <a:ext cx="240922" cy="566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4" name="矩形 3"/>
          <p:cNvSpPr/>
          <p:nvPr userDrawn="1"/>
        </p:nvSpPr>
        <p:spPr>
          <a:xfrm>
            <a:off x="273997" y="162225"/>
            <a:ext cx="64153" cy="566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5" name="文本框 4"/>
          <p:cNvSpPr txBox="1"/>
          <p:nvPr userDrawn="1"/>
        </p:nvSpPr>
        <p:spPr>
          <a:xfrm>
            <a:off x="466725" y="182780"/>
            <a:ext cx="2734297" cy="461665"/>
          </a:xfrm>
          <a:prstGeom prst="rect">
            <a:avLst/>
          </a:prstGeom>
          <a:noFill/>
        </p:spPr>
        <p:txBody>
          <a:bodyPr wrap="square" rtlCol="0">
            <a:spAutoFit/>
          </a:bodyPr>
          <a:lstStyle/>
          <a:p>
            <a:pPr lvl="0" algn="ctr">
              <a:defRPr/>
            </a:pPr>
            <a:r>
              <a:rPr lang="zh-CN" altLang="en-US" sz="2400" b="1" dirty="0">
                <a:solidFill>
                  <a:prstClr val="black">
                    <a:lumMod val="65000"/>
                    <a:lumOff val="35000"/>
                  </a:prstClr>
                </a:solidFill>
                <a:latin typeface="Arial" panose="020B0604020202020204" pitchFamily="34" charset="0"/>
                <a:ea typeface="微软雅黑" panose="020B0503020204020204" pitchFamily="34" charset="-122"/>
                <a:cs typeface="+mn-ea"/>
                <a:sym typeface="Arial" panose="020B0604020202020204" pitchFamily="34" charset="0"/>
              </a:rPr>
              <a:t>请输入您的标题</a:t>
            </a:r>
            <a:endParaRPr lang="zh-CN" altLang="en-US" sz="2400" b="1" dirty="0">
              <a:solidFill>
                <a:prstClr val="black">
                  <a:lumMod val="65000"/>
                  <a:lumOff val="35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Content Placeholder 2"/>
          <p:cNvSpPr txBox="1"/>
          <p:nvPr userDrawn="1"/>
        </p:nvSpPr>
        <p:spPr>
          <a:xfrm>
            <a:off x="10055689" y="182780"/>
            <a:ext cx="1807531" cy="524759"/>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marL="0" marR="0" lvl="0" indent="0" algn="ctr" defTabSz="457200" rtl="0" eaLnBrk="1" fontAlgn="auto" latinLnBrk="0" hangingPunct="1">
              <a:lnSpc>
                <a:spcPct val="100000"/>
              </a:lnSpc>
              <a:spcBef>
                <a:spcPct val="20000"/>
              </a:spcBef>
              <a:spcAft>
                <a:spcPts val="600"/>
              </a:spcAft>
              <a:buClr>
                <a:srgbClr val="C00000">
                  <a:lumMod val="75000"/>
                </a:srgbClr>
              </a:buClr>
              <a:buSzPct val="145000"/>
              <a:buFont typeface="Arial" panose="020B0604020202020204"/>
              <a:buNone/>
              <a:defRPr/>
            </a:pPr>
            <a:r>
              <a:rPr kumimoji="0" lang="en-US" altLang="zh-CN" sz="341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LOGO</a:t>
            </a:r>
            <a:endParaRPr kumimoji="0" lang="en-US" sz="341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文本框 6"/>
          <p:cNvSpPr txBox="1"/>
          <p:nvPr userDrawn="1"/>
        </p:nvSpPr>
        <p:spPr>
          <a:xfrm>
            <a:off x="466725" y="544641"/>
            <a:ext cx="2702561" cy="325795"/>
          </a:xfrm>
          <a:prstGeom prst="rect">
            <a:avLst/>
          </a:prstGeom>
          <a:noFill/>
        </p:spPr>
        <p:txBody>
          <a:bodyPr wrap="square" rtlCol="0">
            <a:spAutoFit/>
          </a:bodyPr>
          <a:lstStyle/>
          <a:p>
            <a:pPr lvl="0" algn="dist">
              <a:defRPr/>
            </a:pPr>
            <a:r>
              <a:rPr lang="en-US" altLang="zh-CN" sz="1515" dirty="0">
                <a:solidFill>
                  <a:prstClr val="black">
                    <a:lumMod val="65000"/>
                    <a:lumOff val="35000"/>
                  </a:prstClr>
                </a:solidFill>
                <a:latin typeface="Arial" panose="020B0604020202020204" pitchFamily="34" charset="0"/>
                <a:ea typeface="微软雅黑" panose="020B0503020204020204" pitchFamily="34" charset="-122"/>
                <a:cs typeface="+mn-ea"/>
                <a:sym typeface="Arial" panose="020B0604020202020204" pitchFamily="34" charset="0"/>
              </a:rPr>
              <a:t>Click Here To Add Title</a:t>
            </a:r>
            <a:endParaRPr kumimoji="0" lang="en-US" altLang="zh-CN" sz="1515"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50" advClick="0" advTm="5000"/>
    </mc:Choice>
    <mc:Fallback>
      <p:transition spd="med"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内页-1">
    <p:spTree>
      <p:nvGrpSpPr>
        <p:cNvPr id="1" name=""/>
        <p:cNvGrpSpPr/>
        <p:nvPr/>
      </p:nvGrpSpPr>
      <p:grpSpPr>
        <a:xfrm>
          <a:off x="0" y="0"/>
          <a:ext cx="0" cy="0"/>
          <a:chOff x="0" y="0"/>
          <a:chExt cx="0" cy="0"/>
        </a:xfrm>
      </p:grpSpPr>
      <p:sp>
        <p:nvSpPr>
          <p:cNvPr id="2" name="矩形 1"/>
          <p:cNvSpPr/>
          <p:nvPr userDrawn="1"/>
        </p:nvSpPr>
        <p:spPr>
          <a:xfrm>
            <a:off x="3296910" y="162225"/>
            <a:ext cx="8893755" cy="566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3" name="矩形 2"/>
          <p:cNvSpPr/>
          <p:nvPr userDrawn="1"/>
        </p:nvSpPr>
        <p:spPr>
          <a:xfrm>
            <a:off x="1340" y="162225"/>
            <a:ext cx="240922" cy="566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4" name="矩形 3"/>
          <p:cNvSpPr/>
          <p:nvPr userDrawn="1"/>
        </p:nvSpPr>
        <p:spPr>
          <a:xfrm>
            <a:off x="273997" y="162225"/>
            <a:ext cx="64153" cy="566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5" name="文本框 4"/>
          <p:cNvSpPr txBox="1"/>
          <p:nvPr userDrawn="1"/>
        </p:nvSpPr>
        <p:spPr>
          <a:xfrm>
            <a:off x="466725" y="182780"/>
            <a:ext cx="2734297" cy="461665"/>
          </a:xfrm>
          <a:prstGeom prst="rect">
            <a:avLst/>
          </a:prstGeom>
          <a:noFill/>
        </p:spPr>
        <p:txBody>
          <a:bodyPr wrap="square" rtlCol="0">
            <a:spAutoFit/>
          </a:bodyPr>
          <a:lstStyle/>
          <a:p>
            <a:pPr lvl="0" algn="ctr">
              <a:defRPr/>
            </a:pPr>
            <a:r>
              <a:rPr lang="zh-CN" altLang="en-US" sz="2400" b="1" dirty="0">
                <a:solidFill>
                  <a:prstClr val="black">
                    <a:lumMod val="65000"/>
                    <a:lumOff val="35000"/>
                  </a:prstClr>
                </a:solidFill>
                <a:latin typeface="Arial" panose="020B0604020202020204" pitchFamily="34" charset="0"/>
                <a:ea typeface="微软雅黑" panose="020B0503020204020204" pitchFamily="34" charset="-122"/>
                <a:cs typeface="+mn-ea"/>
                <a:sym typeface="Arial" panose="020B0604020202020204" pitchFamily="34" charset="0"/>
              </a:rPr>
              <a:t>请输入您的标题</a:t>
            </a:r>
            <a:endParaRPr lang="zh-CN" altLang="en-US" sz="2400" b="1" dirty="0">
              <a:solidFill>
                <a:prstClr val="black">
                  <a:lumMod val="65000"/>
                  <a:lumOff val="35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Content Placeholder 2"/>
          <p:cNvSpPr txBox="1"/>
          <p:nvPr userDrawn="1"/>
        </p:nvSpPr>
        <p:spPr>
          <a:xfrm>
            <a:off x="10055689" y="182780"/>
            <a:ext cx="1807531" cy="524759"/>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marL="0" marR="0" lvl="0" indent="0" algn="ctr" defTabSz="457200" rtl="0" eaLnBrk="1" fontAlgn="auto" latinLnBrk="0" hangingPunct="1">
              <a:lnSpc>
                <a:spcPct val="100000"/>
              </a:lnSpc>
              <a:spcBef>
                <a:spcPct val="20000"/>
              </a:spcBef>
              <a:spcAft>
                <a:spcPts val="600"/>
              </a:spcAft>
              <a:buClr>
                <a:srgbClr val="C00000">
                  <a:lumMod val="75000"/>
                </a:srgbClr>
              </a:buClr>
              <a:buSzPct val="145000"/>
              <a:buFont typeface="Arial" panose="020B0604020202020204"/>
              <a:buNone/>
              <a:defRPr/>
            </a:pPr>
            <a:r>
              <a:rPr kumimoji="0" lang="en-US" altLang="zh-CN" sz="341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LOGO</a:t>
            </a:r>
            <a:endParaRPr kumimoji="0" lang="en-US" sz="341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文本框 6"/>
          <p:cNvSpPr txBox="1"/>
          <p:nvPr userDrawn="1"/>
        </p:nvSpPr>
        <p:spPr>
          <a:xfrm>
            <a:off x="466725" y="544641"/>
            <a:ext cx="2702561" cy="325795"/>
          </a:xfrm>
          <a:prstGeom prst="rect">
            <a:avLst/>
          </a:prstGeom>
          <a:noFill/>
        </p:spPr>
        <p:txBody>
          <a:bodyPr wrap="square" rtlCol="0">
            <a:spAutoFit/>
          </a:bodyPr>
          <a:lstStyle/>
          <a:p>
            <a:pPr lvl="0" algn="dist">
              <a:defRPr/>
            </a:pPr>
            <a:r>
              <a:rPr lang="en-US" altLang="zh-CN" sz="1515" dirty="0">
                <a:solidFill>
                  <a:prstClr val="black">
                    <a:lumMod val="65000"/>
                    <a:lumOff val="35000"/>
                  </a:prstClr>
                </a:solidFill>
                <a:latin typeface="Arial" panose="020B0604020202020204" pitchFamily="34" charset="0"/>
                <a:ea typeface="微软雅黑" panose="020B0503020204020204" pitchFamily="34" charset="-122"/>
                <a:cs typeface="+mn-ea"/>
                <a:sym typeface="Arial" panose="020B0604020202020204" pitchFamily="34" charset="0"/>
              </a:rPr>
              <a:t>Click Here To Add Title</a:t>
            </a:r>
            <a:endParaRPr kumimoji="0" lang="en-US" altLang="zh-CN" sz="1515"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50" advClick="0" advTm="5000"/>
    </mc:Choice>
    <mc:Fallback>
      <p:transition spd="med"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内页-1">
    <p:spTree>
      <p:nvGrpSpPr>
        <p:cNvPr id="1" name=""/>
        <p:cNvGrpSpPr/>
        <p:nvPr/>
      </p:nvGrpSpPr>
      <p:grpSpPr>
        <a:xfrm>
          <a:off x="0" y="0"/>
          <a:ext cx="0" cy="0"/>
          <a:chOff x="0" y="0"/>
          <a:chExt cx="0" cy="0"/>
        </a:xfrm>
      </p:grpSpPr>
      <p:sp>
        <p:nvSpPr>
          <p:cNvPr id="2" name="矩形 1"/>
          <p:cNvSpPr/>
          <p:nvPr userDrawn="1"/>
        </p:nvSpPr>
        <p:spPr>
          <a:xfrm>
            <a:off x="3296910" y="162225"/>
            <a:ext cx="8893755" cy="566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3" name="矩形 2"/>
          <p:cNvSpPr/>
          <p:nvPr userDrawn="1"/>
        </p:nvSpPr>
        <p:spPr>
          <a:xfrm>
            <a:off x="1340" y="162225"/>
            <a:ext cx="240922" cy="566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4" name="矩形 3"/>
          <p:cNvSpPr/>
          <p:nvPr userDrawn="1"/>
        </p:nvSpPr>
        <p:spPr>
          <a:xfrm>
            <a:off x="273997" y="162225"/>
            <a:ext cx="64153" cy="566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5" name="文本框 4"/>
          <p:cNvSpPr txBox="1"/>
          <p:nvPr userDrawn="1"/>
        </p:nvSpPr>
        <p:spPr>
          <a:xfrm>
            <a:off x="466725" y="182780"/>
            <a:ext cx="2734297" cy="461665"/>
          </a:xfrm>
          <a:prstGeom prst="rect">
            <a:avLst/>
          </a:prstGeom>
          <a:noFill/>
        </p:spPr>
        <p:txBody>
          <a:bodyPr wrap="square" rtlCol="0">
            <a:spAutoFit/>
          </a:bodyPr>
          <a:lstStyle/>
          <a:p>
            <a:pPr lvl="0" algn="ctr">
              <a:defRPr/>
            </a:pPr>
            <a:r>
              <a:rPr lang="zh-CN" altLang="en-US" sz="2400" b="1" dirty="0">
                <a:solidFill>
                  <a:prstClr val="black">
                    <a:lumMod val="65000"/>
                    <a:lumOff val="35000"/>
                  </a:prstClr>
                </a:solidFill>
                <a:latin typeface="Arial" panose="020B0604020202020204" pitchFamily="34" charset="0"/>
                <a:ea typeface="微软雅黑" panose="020B0503020204020204" pitchFamily="34" charset="-122"/>
                <a:cs typeface="+mn-ea"/>
                <a:sym typeface="Arial" panose="020B0604020202020204" pitchFamily="34" charset="0"/>
              </a:rPr>
              <a:t>请输入您的标题</a:t>
            </a:r>
            <a:endParaRPr lang="zh-CN" altLang="en-US" sz="2400" b="1" dirty="0">
              <a:solidFill>
                <a:prstClr val="black">
                  <a:lumMod val="65000"/>
                  <a:lumOff val="35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Content Placeholder 2"/>
          <p:cNvSpPr txBox="1"/>
          <p:nvPr userDrawn="1"/>
        </p:nvSpPr>
        <p:spPr>
          <a:xfrm>
            <a:off x="10055689" y="182780"/>
            <a:ext cx="1807531" cy="524759"/>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marL="0" marR="0" lvl="0" indent="0" algn="ctr" defTabSz="457200" rtl="0" eaLnBrk="1" fontAlgn="auto" latinLnBrk="0" hangingPunct="1">
              <a:lnSpc>
                <a:spcPct val="100000"/>
              </a:lnSpc>
              <a:spcBef>
                <a:spcPct val="20000"/>
              </a:spcBef>
              <a:spcAft>
                <a:spcPts val="600"/>
              </a:spcAft>
              <a:buClr>
                <a:srgbClr val="C00000">
                  <a:lumMod val="75000"/>
                </a:srgbClr>
              </a:buClr>
              <a:buSzPct val="145000"/>
              <a:buFont typeface="Arial" panose="020B0604020202020204"/>
              <a:buNone/>
              <a:defRPr/>
            </a:pPr>
            <a:r>
              <a:rPr kumimoji="0" lang="en-US" altLang="zh-CN" sz="341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LOGO</a:t>
            </a:r>
            <a:endParaRPr kumimoji="0" lang="en-US" sz="341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文本框 6"/>
          <p:cNvSpPr txBox="1"/>
          <p:nvPr userDrawn="1"/>
        </p:nvSpPr>
        <p:spPr>
          <a:xfrm>
            <a:off x="466725" y="544641"/>
            <a:ext cx="2702561" cy="325795"/>
          </a:xfrm>
          <a:prstGeom prst="rect">
            <a:avLst/>
          </a:prstGeom>
          <a:noFill/>
        </p:spPr>
        <p:txBody>
          <a:bodyPr wrap="square" rtlCol="0">
            <a:spAutoFit/>
          </a:bodyPr>
          <a:lstStyle/>
          <a:p>
            <a:pPr lvl="0" algn="dist">
              <a:defRPr/>
            </a:pPr>
            <a:r>
              <a:rPr lang="en-US" altLang="zh-CN" sz="1515" dirty="0">
                <a:solidFill>
                  <a:prstClr val="black">
                    <a:lumMod val="65000"/>
                    <a:lumOff val="35000"/>
                  </a:prstClr>
                </a:solidFill>
                <a:latin typeface="Arial" panose="020B0604020202020204" pitchFamily="34" charset="0"/>
                <a:ea typeface="微软雅黑" panose="020B0503020204020204" pitchFamily="34" charset="-122"/>
                <a:cs typeface="+mn-ea"/>
                <a:sym typeface="Arial" panose="020B0604020202020204" pitchFamily="34" charset="0"/>
              </a:rPr>
              <a:t>Click Here To Add Title</a:t>
            </a:r>
            <a:endParaRPr kumimoji="0" lang="en-US" altLang="zh-CN" sz="1515"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50" advClick="0" advTm="5000"/>
    </mc:Choice>
    <mc:Fallback>
      <p:transition spd="med"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advClick="0" advTm="5000"/>
    </mc:Choice>
    <mc:Fallback>
      <p:transition spd="med"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advClick="0" advTm="5000"/>
    </mc:Choice>
    <mc:Fallback>
      <p:transition spd="med" advClick="0" advTm="5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0"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mc:Choice xmlns:p14="http://schemas.microsoft.com/office/powerpoint/2010/main" Requires="p14">
      <p:transition spd="med" p14:dur="750" advClick="0" advTm="5000"/>
    </mc:Choice>
    <mc:Fallback>
      <p:transition spd="med"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mc:AlternateContent xmlns:mc="http://schemas.openxmlformats.org/markup-compatibility/2006">
    <mc:Choice xmlns:p14="http://schemas.microsoft.com/office/powerpoint/2010/main" Requires="p14">
      <p:transition spd="med" p14:dur="750" advClick="0" advTm="5000"/>
    </mc:Choice>
    <mc:Fallback>
      <p:transition spd="med"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3056" y="26267"/>
            <a:ext cx="4536241" cy="6858000"/>
          </a:xfrm>
          <a:prstGeom prst="rect">
            <a:avLst/>
          </a:prstGeom>
        </p:spPr>
      </p:pic>
      <p:sp>
        <p:nvSpPr>
          <p:cNvPr id="5" name="文本框 4"/>
          <p:cNvSpPr txBox="1"/>
          <p:nvPr/>
        </p:nvSpPr>
        <p:spPr>
          <a:xfrm>
            <a:off x="4889500" y="1854200"/>
            <a:ext cx="9172575" cy="5455920"/>
          </a:xfrm>
          <a:prstGeom prst="rect">
            <a:avLst/>
          </a:prstGeom>
          <a:noFill/>
        </p:spPr>
        <p:txBody>
          <a:bodyPr wrap="square" rtlCol="0">
            <a:noAutofit/>
          </a:bodyPr>
          <a:lstStyle/>
          <a:p>
            <a:pPr lvl="0" algn="l">
              <a:defRPr/>
            </a:pPr>
            <a:r>
              <a:rPr sz="4800" b="1" dirty="0">
                <a:solidFill>
                  <a:schemeClr val="tx1">
                    <a:lumMod val="75000"/>
                    <a:lumOff val="25000"/>
                  </a:schemeClr>
                </a:solidFill>
                <a:latin typeface="微软雅黑" panose="020B0503020204020204" pitchFamily="34" charset="-122"/>
                <a:ea typeface="微软雅黑" panose="020B0503020204020204" pitchFamily="34" charset="-122"/>
              </a:rPr>
              <a:t>Use of Large Language Models for Stance Classification</a:t>
            </a:r>
            <a:endParaRPr sz="4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4749297" y="4162755"/>
            <a:ext cx="7061788" cy="0"/>
          </a:xfrm>
          <a:prstGeom prst="line">
            <a:avLst/>
          </a:prstGeom>
          <a:ln w="6350">
            <a:solidFill>
              <a:srgbClr val="404040"/>
            </a:solidFill>
          </a:ln>
        </p:spPr>
        <p:style>
          <a:lnRef idx="1">
            <a:schemeClr val="accent1"/>
          </a:lnRef>
          <a:fillRef idx="0">
            <a:schemeClr val="accent1"/>
          </a:fillRef>
          <a:effectRef idx="0">
            <a:schemeClr val="accent1"/>
          </a:effectRef>
          <a:fontRef idx="minor">
            <a:schemeClr val="tx1"/>
          </a:fontRef>
        </p:style>
      </p:cxnSp>
      <p:sp>
        <p:nvSpPr>
          <p:cNvPr id="8" name="TextBox 84"/>
          <p:cNvSpPr txBox="1"/>
          <p:nvPr/>
        </p:nvSpPr>
        <p:spPr>
          <a:xfrm>
            <a:off x="8069580" y="4628515"/>
            <a:ext cx="2549525" cy="666750"/>
          </a:xfrm>
          <a:prstGeom prst="rect">
            <a:avLst/>
          </a:prstGeom>
          <a:noFill/>
        </p:spPr>
        <p:txBody>
          <a:bodyPr wrap="none" rtlCol="0">
            <a:noAutofit/>
          </a:bodyPr>
          <a:lstStyle/>
          <a:p>
            <a:pPr algn="l"/>
            <a:r>
              <a:rPr lang="zh-CN" altLang="en-US" sz="1400" b="1" dirty="0">
                <a:solidFill>
                  <a:srgbClr val="404040"/>
                </a:solidFill>
                <a:latin typeface="微软雅黑" panose="020B0503020204020204" pitchFamily="34" charset="-122"/>
                <a:ea typeface="微软雅黑" panose="020B0503020204020204" pitchFamily="34" charset="-122"/>
              </a:rPr>
              <a:t>Iain J. Cruickshank</a:t>
            </a:r>
            <a:endParaRPr lang="zh-CN" altLang="en-US" sz="1400" b="1" dirty="0">
              <a:solidFill>
                <a:srgbClr val="404040"/>
              </a:solidFill>
              <a:latin typeface="微软雅黑" panose="020B0503020204020204" pitchFamily="34" charset="-122"/>
              <a:ea typeface="微软雅黑" panose="020B0503020204020204" pitchFamily="34" charset="-122"/>
            </a:endParaRPr>
          </a:p>
          <a:p>
            <a:pPr algn="l"/>
            <a:r>
              <a:rPr lang="zh-CN" altLang="en-US" sz="1400" b="1" dirty="0">
                <a:solidFill>
                  <a:srgbClr val="404040"/>
                </a:solidFill>
                <a:latin typeface="微软雅黑" panose="020B0503020204020204" pitchFamily="34" charset="-122"/>
                <a:ea typeface="微软雅黑" panose="020B0503020204020204" pitchFamily="34" charset="-122"/>
              </a:rPr>
              <a:t>Lynnette Hui Xian Ng</a:t>
            </a:r>
            <a:endParaRPr lang="zh-CN" altLang="en-US" sz="1400" b="1"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40000">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14:bounceEnd="4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16" presetClass="entr" presetSubtype="37"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par>
                              <p:cTn id="12" fill="hold">
                                <p:stCondLst>
                                  <p:cond delay="3150"/>
                                </p:stCondLst>
                                <p:childTnLst>
                                  <p:par>
                                    <p:cTn id="13" presetID="42"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16" presetClass="entr" presetSubtype="37"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par>
                              <p:cTn id="12" fill="hold">
                                <p:stCondLst>
                                  <p:cond delay="3150"/>
                                </p:stCondLst>
                                <p:childTnLst>
                                  <p:par>
                                    <p:cTn id="13" presetID="42"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12140" y="891858"/>
            <a:ext cx="4776470" cy="829945"/>
          </a:xfrm>
          <a:prstGeom prst="rect">
            <a:avLst/>
          </a:prstGeom>
          <a:noFill/>
        </p:spPr>
        <p:txBody>
          <a:bodyPr wrap="square" rtlCol="0" anchor="ctr">
            <a:spAutoFit/>
          </a:bodyPr>
          <a:p>
            <a:pPr algn="l">
              <a:lnSpc>
                <a:spcPct val="120000"/>
              </a:lnSpc>
            </a:pPr>
            <a:r>
              <a:rPr lang="en-US" altLang="zh-CN" sz="4000" dirty="0" smtClean="0">
                <a:solidFill>
                  <a:schemeClr val="tx1">
                    <a:lumMod val="75000"/>
                    <a:lumOff val="25000"/>
                  </a:schemeClr>
                </a:solidFill>
                <a:latin typeface="Microsoft YaHei UI" panose="020B0503020204020204" charset="-122"/>
                <a:ea typeface="Microsoft YaHei UI" panose="020B0503020204020204" charset="-122"/>
              </a:rPr>
              <a:t>Related Research</a:t>
            </a:r>
            <a:endParaRPr lang="en-US" altLang="zh-CN" sz="4000" dirty="0" smtClean="0">
              <a:solidFill>
                <a:schemeClr val="tx1">
                  <a:lumMod val="75000"/>
                  <a:lumOff val="25000"/>
                </a:schemeClr>
              </a:solidFill>
              <a:latin typeface="Microsoft YaHei UI" panose="020B0503020204020204" charset="-122"/>
              <a:ea typeface="Microsoft YaHei UI" panose="020B0503020204020204" charset="-122"/>
            </a:endParaRPr>
          </a:p>
        </p:txBody>
      </p:sp>
      <p:pic>
        <p:nvPicPr>
          <p:cNvPr id="2" name="图片 1"/>
          <p:cNvPicPr>
            <a:picLocks noChangeAspect="1"/>
          </p:cNvPicPr>
          <p:nvPr/>
        </p:nvPicPr>
        <p:blipFill>
          <a:blip r:embed="rId1"/>
          <a:stretch>
            <a:fillRect/>
          </a:stretch>
        </p:blipFill>
        <p:spPr>
          <a:xfrm>
            <a:off x="1184910" y="1800860"/>
            <a:ext cx="9497695" cy="46786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12140" y="891858"/>
            <a:ext cx="4776470" cy="829945"/>
          </a:xfrm>
          <a:prstGeom prst="rect">
            <a:avLst/>
          </a:prstGeom>
          <a:noFill/>
        </p:spPr>
        <p:txBody>
          <a:bodyPr wrap="square" rtlCol="0" anchor="ctr">
            <a:spAutoFit/>
          </a:bodyPr>
          <a:p>
            <a:pPr algn="l">
              <a:lnSpc>
                <a:spcPct val="120000"/>
              </a:lnSpc>
            </a:pPr>
            <a:r>
              <a:rPr lang="en-US" altLang="zh-CN" sz="4000" dirty="0" smtClean="0">
                <a:solidFill>
                  <a:schemeClr val="tx1">
                    <a:lumMod val="75000"/>
                    <a:lumOff val="25000"/>
                  </a:schemeClr>
                </a:solidFill>
                <a:latin typeface="Microsoft YaHei UI" panose="020B0503020204020204" charset="-122"/>
                <a:ea typeface="Microsoft YaHei UI" panose="020B0503020204020204" charset="-122"/>
              </a:rPr>
              <a:t>Related Research</a:t>
            </a:r>
            <a:endParaRPr lang="en-US" altLang="zh-CN" sz="4000" dirty="0" smtClean="0">
              <a:solidFill>
                <a:schemeClr val="tx1">
                  <a:lumMod val="75000"/>
                  <a:lumOff val="25000"/>
                </a:schemeClr>
              </a:solidFill>
              <a:latin typeface="Microsoft YaHei UI" panose="020B0503020204020204" charset="-122"/>
              <a:ea typeface="Microsoft YaHei UI" panose="020B0503020204020204" charset="-122"/>
            </a:endParaRPr>
          </a:p>
        </p:txBody>
      </p:sp>
      <p:pic>
        <p:nvPicPr>
          <p:cNvPr id="2" name="图片 1"/>
          <p:cNvPicPr>
            <a:picLocks noChangeAspect="1"/>
          </p:cNvPicPr>
          <p:nvPr/>
        </p:nvPicPr>
        <p:blipFill>
          <a:blip r:embed="rId1"/>
          <a:stretch>
            <a:fillRect/>
          </a:stretch>
        </p:blipFill>
        <p:spPr>
          <a:xfrm>
            <a:off x="1577340" y="1917700"/>
            <a:ext cx="9037955" cy="45821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12140" y="891858"/>
            <a:ext cx="4776470" cy="829945"/>
          </a:xfrm>
          <a:prstGeom prst="rect">
            <a:avLst/>
          </a:prstGeom>
          <a:noFill/>
        </p:spPr>
        <p:txBody>
          <a:bodyPr wrap="square" rtlCol="0" anchor="ctr">
            <a:spAutoFit/>
          </a:bodyPr>
          <a:p>
            <a:pPr algn="l">
              <a:lnSpc>
                <a:spcPct val="120000"/>
              </a:lnSpc>
            </a:pPr>
            <a:r>
              <a:rPr lang="en-US" altLang="zh-CN" sz="4000" dirty="0" smtClean="0">
                <a:solidFill>
                  <a:schemeClr val="tx1">
                    <a:lumMod val="75000"/>
                    <a:lumOff val="25000"/>
                  </a:schemeClr>
                </a:solidFill>
                <a:latin typeface="Microsoft YaHei UI" panose="020B0503020204020204" charset="-122"/>
                <a:ea typeface="Microsoft YaHei UI" panose="020B0503020204020204" charset="-122"/>
              </a:rPr>
              <a:t>Related Research</a:t>
            </a:r>
            <a:endParaRPr lang="en-US" altLang="zh-CN" sz="4000" dirty="0" smtClean="0">
              <a:solidFill>
                <a:schemeClr val="tx1">
                  <a:lumMod val="75000"/>
                  <a:lumOff val="25000"/>
                </a:schemeClr>
              </a:solidFill>
              <a:latin typeface="Microsoft YaHei UI" panose="020B0503020204020204" charset="-122"/>
              <a:ea typeface="Microsoft YaHei UI" panose="020B0503020204020204" charset="-122"/>
            </a:endParaRPr>
          </a:p>
        </p:txBody>
      </p:sp>
      <p:pic>
        <p:nvPicPr>
          <p:cNvPr id="3" name="图片 2"/>
          <p:cNvPicPr>
            <a:picLocks noChangeAspect="1"/>
          </p:cNvPicPr>
          <p:nvPr/>
        </p:nvPicPr>
        <p:blipFill>
          <a:blip r:embed="rId1"/>
          <a:stretch>
            <a:fillRect/>
          </a:stretch>
        </p:blipFill>
        <p:spPr>
          <a:xfrm>
            <a:off x="1902460" y="1283970"/>
            <a:ext cx="8244840" cy="50215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12140" y="891858"/>
            <a:ext cx="4776470" cy="829945"/>
          </a:xfrm>
          <a:prstGeom prst="rect">
            <a:avLst/>
          </a:prstGeom>
          <a:noFill/>
        </p:spPr>
        <p:txBody>
          <a:bodyPr wrap="square" rtlCol="0" anchor="ctr">
            <a:spAutoFit/>
          </a:bodyPr>
          <a:p>
            <a:pPr algn="l">
              <a:lnSpc>
                <a:spcPct val="120000"/>
              </a:lnSpc>
            </a:pPr>
            <a:r>
              <a:rPr lang="en-US" altLang="zh-CN" sz="4000" dirty="0" smtClean="0">
                <a:solidFill>
                  <a:schemeClr val="tx1">
                    <a:lumMod val="75000"/>
                    <a:lumOff val="25000"/>
                  </a:schemeClr>
                </a:solidFill>
                <a:latin typeface="Microsoft YaHei UI" panose="020B0503020204020204" charset="-122"/>
                <a:ea typeface="Microsoft YaHei UI" panose="020B0503020204020204" charset="-122"/>
              </a:rPr>
              <a:t>Related Research</a:t>
            </a:r>
            <a:endParaRPr lang="en-US" altLang="zh-CN" sz="4000" dirty="0" smtClean="0">
              <a:solidFill>
                <a:schemeClr val="tx1">
                  <a:lumMod val="75000"/>
                  <a:lumOff val="25000"/>
                </a:schemeClr>
              </a:solidFill>
              <a:latin typeface="Microsoft YaHei UI" panose="020B0503020204020204" charset="-122"/>
              <a:ea typeface="Microsoft YaHei UI" panose="020B0503020204020204" charset="-122"/>
            </a:endParaRPr>
          </a:p>
        </p:txBody>
      </p:sp>
      <p:pic>
        <p:nvPicPr>
          <p:cNvPr id="2" name="图片 1"/>
          <p:cNvPicPr>
            <a:picLocks noChangeAspect="1"/>
          </p:cNvPicPr>
          <p:nvPr/>
        </p:nvPicPr>
        <p:blipFill>
          <a:blip r:embed="rId1"/>
          <a:stretch>
            <a:fillRect/>
          </a:stretch>
        </p:blipFill>
        <p:spPr>
          <a:xfrm>
            <a:off x="1494155" y="1386840"/>
            <a:ext cx="9203055" cy="48539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12140" y="891858"/>
            <a:ext cx="4776470" cy="829945"/>
          </a:xfrm>
          <a:prstGeom prst="rect">
            <a:avLst/>
          </a:prstGeom>
          <a:noFill/>
        </p:spPr>
        <p:txBody>
          <a:bodyPr wrap="square" rtlCol="0" anchor="ctr">
            <a:spAutoFit/>
          </a:bodyPr>
          <a:p>
            <a:pPr algn="l">
              <a:lnSpc>
                <a:spcPct val="120000"/>
              </a:lnSpc>
            </a:pPr>
            <a:r>
              <a:rPr lang="en-US" altLang="zh-CN" sz="4000" dirty="0" smtClean="0">
                <a:solidFill>
                  <a:schemeClr val="tx1">
                    <a:lumMod val="75000"/>
                    <a:lumOff val="25000"/>
                  </a:schemeClr>
                </a:solidFill>
                <a:latin typeface="Microsoft YaHei UI" panose="020B0503020204020204" charset="-122"/>
                <a:ea typeface="Microsoft YaHei UI" panose="020B0503020204020204" charset="-122"/>
              </a:rPr>
              <a:t>Methodology</a:t>
            </a:r>
            <a:endParaRPr lang="en-US" altLang="zh-CN" sz="4000" dirty="0" smtClean="0">
              <a:solidFill>
                <a:schemeClr val="tx1">
                  <a:lumMod val="75000"/>
                  <a:lumOff val="25000"/>
                </a:schemeClr>
              </a:solidFill>
              <a:latin typeface="Microsoft YaHei UI" panose="020B0503020204020204" charset="-122"/>
              <a:ea typeface="Microsoft YaHei UI" panose="020B0503020204020204" charset="-122"/>
            </a:endParaRPr>
          </a:p>
        </p:txBody>
      </p:sp>
      <p:sp>
        <p:nvSpPr>
          <p:cNvPr id="7" name="文本框 6"/>
          <p:cNvSpPr txBox="1"/>
          <p:nvPr/>
        </p:nvSpPr>
        <p:spPr>
          <a:xfrm>
            <a:off x="1112520" y="1721803"/>
            <a:ext cx="9721215" cy="755650"/>
          </a:xfrm>
          <a:prstGeom prst="rect">
            <a:avLst/>
          </a:prstGeom>
          <a:noFill/>
        </p:spPr>
        <p:txBody>
          <a:bodyPr wrap="square" rtlCol="0" anchor="ctr">
            <a:spAutoFit/>
          </a:bodyPr>
          <a:p>
            <a:pPr indent="457200" fontAlgn="auto">
              <a:lnSpc>
                <a:spcPct val="120000"/>
              </a:lnSpc>
            </a:pPr>
            <a:r>
              <a:rPr lang="zh-CN" altLang="en-US" dirty="0" smtClean="0">
                <a:solidFill>
                  <a:schemeClr val="tx1">
                    <a:lumMod val="75000"/>
                    <a:lumOff val="25000"/>
                  </a:schemeClr>
                </a:solidFill>
              </a:rPr>
              <a:t>数据集介绍：</a:t>
            </a:r>
            <a:endParaRPr lang="zh-CN" altLang="en-US" dirty="0" smtClean="0">
              <a:solidFill>
                <a:schemeClr val="tx1">
                  <a:lumMod val="75000"/>
                  <a:lumOff val="25000"/>
                </a:schemeClr>
              </a:solidFill>
            </a:endParaRPr>
          </a:p>
          <a:p>
            <a:pPr indent="457200" fontAlgn="auto">
              <a:lnSpc>
                <a:spcPct val="120000"/>
              </a:lnSpc>
            </a:pPr>
            <a:endParaRPr lang="zh-CN" altLang="en-US" dirty="0" smtClean="0">
              <a:solidFill>
                <a:schemeClr val="tx1">
                  <a:lumMod val="75000"/>
                  <a:lumOff val="25000"/>
                </a:schemeClr>
              </a:solidFill>
            </a:endParaRPr>
          </a:p>
        </p:txBody>
      </p:sp>
      <p:pic>
        <p:nvPicPr>
          <p:cNvPr id="3" name="图片 3"/>
          <p:cNvPicPr>
            <a:picLocks noChangeAspect="1"/>
          </p:cNvPicPr>
          <p:nvPr/>
        </p:nvPicPr>
        <p:blipFill>
          <a:blip r:embed="rId1"/>
          <a:stretch>
            <a:fillRect/>
          </a:stretch>
        </p:blipFill>
        <p:spPr>
          <a:xfrm>
            <a:off x="612140" y="2362835"/>
            <a:ext cx="10988040" cy="1477010"/>
          </a:xfrm>
          <a:prstGeom prst="rect">
            <a:avLst/>
          </a:prstGeom>
          <a:noFill/>
          <a:ln>
            <a:noFill/>
          </a:ln>
        </p:spPr>
      </p:pic>
      <p:sp>
        <p:nvSpPr>
          <p:cNvPr id="2" name="文本框 1"/>
          <p:cNvSpPr txBox="1"/>
          <p:nvPr/>
        </p:nvSpPr>
        <p:spPr>
          <a:xfrm>
            <a:off x="1237615" y="5948045"/>
            <a:ext cx="7269480" cy="423545"/>
          </a:xfrm>
          <a:prstGeom prst="rect">
            <a:avLst/>
          </a:prstGeom>
          <a:noFill/>
        </p:spPr>
        <p:txBody>
          <a:bodyPr wrap="none" rtlCol="0" anchor="ctr">
            <a:spAutoFit/>
          </a:bodyPr>
          <a:p>
            <a:pPr algn="l">
              <a:lnSpc>
                <a:spcPct val="120000"/>
              </a:lnSpc>
            </a:pPr>
            <a:r>
              <a:rPr lang="zh-CN" altLang="en-US" dirty="0" smtClean="0">
                <a:solidFill>
                  <a:schemeClr val="tx1">
                    <a:lumMod val="75000"/>
                    <a:lumOff val="25000"/>
                  </a:schemeClr>
                </a:solidFill>
              </a:rPr>
              <a:t>共同点：均以做了人工标识的处理，均属由推特发布的完整英文句子。</a:t>
            </a:r>
            <a:endParaRPr lang="zh-CN" altLang="en-US" dirty="0" smtClean="0">
              <a:solidFill>
                <a:schemeClr val="tx1">
                  <a:lumMod val="75000"/>
                  <a:lumOff val="25000"/>
                </a:schemeClr>
              </a:solidFill>
            </a:endParaRPr>
          </a:p>
        </p:txBody>
      </p:sp>
      <p:pic>
        <p:nvPicPr>
          <p:cNvPr id="6" name="图片 5"/>
          <p:cNvPicPr>
            <a:picLocks noChangeAspect="1"/>
          </p:cNvPicPr>
          <p:nvPr/>
        </p:nvPicPr>
        <p:blipFill>
          <a:blip r:embed="rId2"/>
          <a:stretch>
            <a:fillRect/>
          </a:stretch>
        </p:blipFill>
        <p:spPr>
          <a:xfrm>
            <a:off x="612140" y="3995420"/>
            <a:ext cx="8847455" cy="15690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12140" y="891858"/>
            <a:ext cx="4776470" cy="829945"/>
          </a:xfrm>
          <a:prstGeom prst="rect">
            <a:avLst/>
          </a:prstGeom>
          <a:noFill/>
        </p:spPr>
        <p:txBody>
          <a:bodyPr wrap="square" rtlCol="0" anchor="ctr">
            <a:spAutoFit/>
          </a:bodyPr>
          <a:p>
            <a:pPr algn="l">
              <a:lnSpc>
                <a:spcPct val="120000"/>
              </a:lnSpc>
            </a:pPr>
            <a:r>
              <a:rPr lang="en-US" altLang="zh-CN" sz="4000" dirty="0" smtClean="0">
                <a:solidFill>
                  <a:schemeClr val="tx1">
                    <a:lumMod val="75000"/>
                    <a:lumOff val="25000"/>
                  </a:schemeClr>
                </a:solidFill>
                <a:latin typeface="Microsoft YaHei UI" panose="020B0503020204020204" charset="-122"/>
                <a:ea typeface="Microsoft YaHei UI" panose="020B0503020204020204" charset="-122"/>
              </a:rPr>
              <a:t>Methodology</a:t>
            </a:r>
            <a:endParaRPr lang="en-US" altLang="zh-CN" sz="4000" dirty="0" smtClean="0">
              <a:solidFill>
                <a:schemeClr val="tx1">
                  <a:lumMod val="75000"/>
                  <a:lumOff val="25000"/>
                </a:schemeClr>
              </a:solidFill>
              <a:latin typeface="Microsoft YaHei UI" panose="020B0503020204020204" charset="-122"/>
              <a:ea typeface="Microsoft YaHei UI" panose="020B0503020204020204" charset="-122"/>
            </a:endParaRPr>
          </a:p>
        </p:txBody>
      </p:sp>
      <p:sp>
        <p:nvSpPr>
          <p:cNvPr id="2" name="文本框 1"/>
          <p:cNvSpPr txBox="1"/>
          <p:nvPr/>
        </p:nvSpPr>
        <p:spPr>
          <a:xfrm>
            <a:off x="746760" y="1954848"/>
            <a:ext cx="10698480" cy="423545"/>
          </a:xfrm>
          <a:prstGeom prst="rect">
            <a:avLst/>
          </a:prstGeom>
          <a:noFill/>
        </p:spPr>
        <p:txBody>
          <a:bodyPr wrap="none" rtlCol="0" anchor="ctr">
            <a:spAutoFit/>
          </a:bodyPr>
          <a:p>
            <a:pPr algn="l">
              <a:lnSpc>
                <a:spcPct val="120000"/>
              </a:lnSpc>
            </a:pPr>
            <a:r>
              <a:rPr lang="zh-CN" altLang="en-US" dirty="0" smtClean="0">
                <a:solidFill>
                  <a:schemeClr val="tx1">
                    <a:lumMod val="75000"/>
                    <a:lumOff val="25000"/>
                  </a:schemeClr>
                </a:solidFill>
              </a:rPr>
              <a:t>本文提供了四种不同的提示方案，且它们在本质上是分层的，即每个方案都包含了前一个方案的更多信息</a:t>
            </a:r>
            <a:endParaRPr lang="zh-CN" altLang="en-US" dirty="0" smtClean="0">
              <a:solidFill>
                <a:schemeClr val="tx1">
                  <a:lumMod val="75000"/>
                  <a:lumOff val="25000"/>
                </a:schemeClr>
              </a:solidFill>
            </a:endParaRPr>
          </a:p>
        </p:txBody>
      </p:sp>
      <p:sp>
        <p:nvSpPr>
          <p:cNvPr id="3" name="文本框 2"/>
          <p:cNvSpPr txBox="1"/>
          <p:nvPr/>
        </p:nvSpPr>
        <p:spPr>
          <a:xfrm>
            <a:off x="1459865" y="3006090"/>
            <a:ext cx="6501130" cy="2416175"/>
          </a:xfrm>
          <a:prstGeom prst="rect">
            <a:avLst/>
          </a:prstGeom>
          <a:noFill/>
        </p:spPr>
        <p:txBody>
          <a:bodyPr wrap="none" rtlCol="0" anchor="ctr">
            <a:spAutoFit/>
          </a:bodyPr>
          <a:p>
            <a:pPr>
              <a:lnSpc>
                <a:spcPct val="120000"/>
              </a:lnSpc>
            </a:pPr>
            <a:r>
              <a:rPr lang="en-US" altLang="zh-CN" dirty="0" smtClean="0">
                <a:solidFill>
                  <a:schemeClr val="tx1">
                    <a:lumMod val="75000"/>
                    <a:lumOff val="25000"/>
                  </a:schemeClr>
                </a:solidFill>
              </a:rPr>
              <a:t>1</a:t>
            </a:r>
            <a:r>
              <a:rPr lang="zh-CN" altLang="en-US" dirty="0" smtClean="0">
                <a:solidFill>
                  <a:schemeClr val="tx1">
                    <a:lumMod val="75000"/>
                    <a:lumOff val="25000"/>
                  </a:schemeClr>
                </a:solidFill>
              </a:rPr>
              <a:t>，</a:t>
            </a:r>
            <a:r>
              <a:rPr lang="en-US" altLang="zh-CN" dirty="0" smtClean="0">
                <a:solidFill>
                  <a:schemeClr val="tx1">
                    <a:lumMod val="75000"/>
                    <a:lumOff val="25000"/>
                  </a:schemeClr>
                </a:solidFill>
              </a:rPr>
              <a:t>Task-only </a:t>
            </a:r>
            <a:r>
              <a:rPr lang="zh-CN" altLang="en-US" dirty="0" smtClean="0">
                <a:solidFill>
                  <a:schemeClr val="tx1">
                    <a:lumMod val="75000"/>
                    <a:lumOff val="25000"/>
                  </a:schemeClr>
                </a:solidFill>
              </a:rPr>
              <a:t>仅给出任务，让其判别立场</a:t>
            </a:r>
            <a:endParaRPr lang="zh-CN" altLang="en-US" dirty="0" smtClean="0">
              <a:solidFill>
                <a:schemeClr val="tx1">
                  <a:lumMod val="75000"/>
                  <a:lumOff val="25000"/>
                </a:schemeClr>
              </a:solidFill>
            </a:endParaRPr>
          </a:p>
          <a:p>
            <a:pPr>
              <a:lnSpc>
                <a:spcPct val="120000"/>
              </a:lnSpc>
            </a:pPr>
            <a:endParaRPr lang="zh-CN" altLang="en-US" dirty="0" smtClean="0">
              <a:solidFill>
                <a:schemeClr val="tx1">
                  <a:lumMod val="75000"/>
                  <a:lumOff val="25000"/>
                </a:schemeClr>
              </a:solidFill>
            </a:endParaRPr>
          </a:p>
          <a:p>
            <a:pPr>
              <a:lnSpc>
                <a:spcPct val="120000"/>
              </a:lnSpc>
            </a:pPr>
            <a:r>
              <a:rPr lang="en-US" altLang="zh-CN" dirty="0" smtClean="0">
                <a:solidFill>
                  <a:schemeClr val="tx1">
                    <a:lumMod val="75000"/>
                    <a:lumOff val="25000"/>
                  </a:schemeClr>
                </a:solidFill>
              </a:rPr>
              <a:t>2</a:t>
            </a:r>
            <a:r>
              <a:rPr lang="zh-CN" altLang="en-US" dirty="0" smtClean="0">
                <a:solidFill>
                  <a:schemeClr val="tx1">
                    <a:lumMod val="75000"/>
                    <a:lumOff val="25000"/>
                  </a:schemeClr>
                </a:solidFill>
              </a:rPr>
              <a:t>，</a:t>
            </a:r>
            <a:r>
              <a:rPr lang="en-US" altLang="zh-CN" dirty="0" smtClean="0">
                <a:solidFill>
                  <a:schemeClr val="tx1">
                    <a:lumMod val="75000"/>
                    <a:lumOff val="25000"/>
                  </a:schemeClr>
                </a:solidFill>
              </a:rPr>
              <a:t>Context  </a:t>
            </a:r>
            <a:r>
              <a:rPr lang="zh-CN" altLang="en-US" dirty="0" smtClean="0">
                <a:solidFill>
                  <a:schemeClr val="tx1">
                    <a:lumMod val="75000"/>
                    <a:lumOff val="25000"/>
                  </a:schemeClr>
                </a:solidFill>
              </a:rPr>
              <a:t>基于上下文信息给出观点</a:t>
            </a:r>
            <a:endParaRPr lang="zh-CN" altLang="en-US" dirty="0" smtClean="0">
              <a:solidFill>
                <a:schemeClr val="tx1">
                  <a:lumMod val="75000"/>
                  <a:lumOff val="25000"/>
                </a:schemeClr>
              </a:solidFill>
            </a:endParaRPr>
          </a:p>
          <a:p>
            <a:pPr>
              <a:lnSpc>
                <a:spcPct val="120000"/>
              </a:lnSpc>
            </a:pPr>
            <a:endParaRPr lang="zh-CN" altLang="en-US" dirty="0" smtClean="0">
              <a:solidFill>
                <a:schemeClr val="tx1">
                  <a:lumMod val="75000"/>
                  <a:lumOff val="25000"/>
                </a:schemeClr>
              </a:solidFill>
            </a:endParaRPr>
          </a:p>
          <a:p>
            <a:pPr>
              <a:lnSpc>
                <a:spcPct val="120000"/>
              </a:lnSpc>
            </a:pPr>
            <a:r>
              <a:rPr lang="en-US" altLang="zh-CN" dirty="0" smtClean="0">
                <a:solidFill>
                  <a:schemeClr val="tx1">
                    <a:lumMod val="75000"/>
                    <a:lumOff val="25000"/>
                  </a:schemeClr>
                </a:solidFill>
              </a:rPr>
              <a:t>3</a:t>
            </a:r>
            <a:r>
              <a:rPr lang="zh-CN" altLang="en-US" dirty="0" smtClean="0">
                <a:solidFill>
                  <a:schemeClr val="tx1">
                    <a:lumMod val="75000"/>
                    <a:lumOff val="25000"/>
                  </a:schemeClr>
                </a:solidFill>
              </a:rPr>
              <a:t>，</a:t>
            </a:r>
            <a:r>
              <a:rPr lang="en-US" altLang="zh-CN" dirty="0" smtClean="0">
                <a:solidFill>
                  <a:schemeClr val="tx1">
                    <a:lumMod val="75000"/>
                    <a:lumOff val="25000"/>
                  </a:schemeClr>
                </a:solidFill>
              </a:rPr>
              <a:t>Context+FSP(few shot prompting)  </a:t>
            </a:r>
            <a:r>
              <a:rPr lang="zh-CN" altLang="en-US" dirty="0" smtClean="0">
                <a:solidFill>
                  <a:schemeClr val="tx1">
                    <a:lumMod val="75000"/>
                    <a:lumOff val="25000"/>
                  </a:schemeClr>
                </a:solidFill>
              </a:rPr>
              <a:t>成组的</a:t>
            </a:r>
            <a:r>
              <a:rPr lang="en-US" altLang="zh-CN" dirty="0" smtClean="0">
                <a:solidFill>
                  <a:schemeClr val="tx1">
                    <a:lumMod val="75000"/>
                    <a:lumOff val="25000"/>
                  </a:schemeClr>
                </a:solidFill>
              </a:rPr>
              <a:t> </a:t>
            </a:r>
            <a:r>
              <a:rPr lang="zh-CN" altLang="en-US" dirty="0" smtClean="0">
                <a:solidFill>
                  <a:schemeClr val="tx1">
                    <a:lumMod val="75000"/>
                    <a:lumOff val="25000"/>
                  </a:schemeClr>
                </a:solidFill>
              </a:rPr>
              <a:t>陈述</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观点</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立场</a:t>
            </a:r>
            <a:endParaRPr lang="zh-CN" altLang="en-US" dirty="0" smtClean="0">
              <a:solidFill>
                <a:schemeClr val="tx1">
                  <a:lumMod val="75000"/>
                  <a:lumOff val="25000"/>
                </a:schemeClr>
              </a:solidFill>
            </a:endParaRPr>
          </a:p>
          <a:p>
            <a:pPr>
              <a:lnSpc>
                <a:spcPct val="120000"/>
              </a:lnSpc>
            </a:pPr>
            <a:endParaRPr lang="zh-CN" altLang="en-US" dirty="0" smtClean="0">
              <a:solidFill>
                <a:schemeClr val="tx1">
                  <a:lumMod val="75000"/>
                  <a:lumOff val="25000"/>
                </a:schemeClr>
              </a:solidFill>
            </a:endParaRPr>
          </a:p>
          <a:p>
            <a:pPr>
              <a:lnSpc>
                <a:spcPct val="120000"/>
              </a:lnSpc>
            </a:pPr>
            <a:r>
              <a:rPr lang="en-US" altLang="zh-CN" dirty="0" smtClean="0">
                <a:solidFill>
                  <a:schemeClr val="tx1">
                    <a:lumMod val="75000"/>
                    <a:lumOff val="25000"/>
                  </a:schemeClr>
                </a:solidFill>
              </a:rPr>
              <a:t>4</a:t>
            </a:r>
            <a:r>
              <a:rPr lang="zh-CN" altLang="en-US" dirty="0" smtClean="0">
                <a:solidFill>
                  <a:schemeClr val="tx1">
                    <a:lumMod val="75000"/>
                    <a:lumOff val="25000"/>
                  </a:schemeClr>
                </a:solidFill>
              </a:rPr>
              <a:t>，</a:t>
            </a:r>
            <a:r>
              <a:rPr lang="en-US" altLang="zh-CN" dirty="0" smtClean="0">
                <a:solidFill>
                  <a:schemeClr val="tx1">
                    <a:lumMod val="75000"/>
                    <a:lumOff val="25000"/>
                  </a:schemeClr>
                </a:solidFill>
              </a:rPr>
              <a:t>Context+FSP+reason </a:t>
            </a:r>
            <a:r>
              <a:rPr lang="zh-CN" altLang="en-US" dirty="0" smtClean="0">
                <a:solidFill>
                  <a:schemeClr val="tx1">
                    <a:lumMod val="75000"/>
                    <a:lumOff val="25000"/>
                  </a:schemeClr>
                </a:solidFill>
              </a:rPr>
              <a:t>成组的</a:t>
            </a:r>
            <a:r>
              <a:rPr lang="en-US" altLang="zh-CN" dirty="0" smtClean="0">
                <a:solidFill>
                  <a:schemeClr val="tx1">
                    <a:lumMod val="75000"/>
                    <a:lumOff val="25000"/>
                  </a:schemeClr>
                </a:solidFill>
              </a:rPr>
              <a:t> </a:t>
            </a:r>
            <a:r>
              <a:rPr lang="zh-CN" altLang="en-US" dirty="0" smtClean="0">
                <a:solidFill>
                  <a:schemeClr val="tx1">
                    <a:lumMod val="75000"/>
                    <a:lumOff val="25000"/>
                  </a:schemeClr>
                </a:solidFill>
              </a:rPr>
              <a:t>陈述</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观点</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立场</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理由</a:t>
            </a:r>
            <a:endParaRPr lang="zh-CN" altLang="en-US"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12140" y="891858"/>
            <a:ext cx="4776470" cy="829945"/>
          </a:xfrm>
          <a:prstGeom prst="rect">
            <a:avLst/>
          </a:prstGeom>
          <a:noFill/>
        </p:spPr>
        <p:txBody>
          <a:bodyPr wrap="square" rtlCol="0" anchor="ctr">
            <a:spAutoFit/>
          </a:bodyPr>
          <a:p>
            <a:pPr algn="l">
              <a:lnSpc>
                <a:spcPct val="120000"/>
              </a:lnSpc>
            </a:pPr>
            <a:r>
              <a:rPr lang="en-US" altLang="zh-CN" sz="4000" dirty="0" smtClean="0">
                <a:solidFill>
                  <a:schemeClr val="tx1">
                    <a:lumMod val="75000"/>
                    <a:lumOff val="25000"/>
                  </a:schemeClr>
                </a:solidFill>
                <a:latin typeface="Microsoft YaHei UI" panose="020B0503020204020204" charset="-122"/>
                <a:ea typeface="Microsoft YaHei UI" panose="020B0503020204020204" charset="-122"/>
              </a:rPr>
              <a:t>No context</a:t>
            </a:r>
            <a:endParaRPr lang="en-US" altLang="zh-CN" sz="4000" dirty="0" smtClean="0">
              <a:solidFill>
                <a:schemeClr val="tx1">
                  <a:lumMod val="75000"/>
                  <a:lumOff val="25000"/>
                </a:schemeClr>
              </a:solidFill>
              <a:latin typeface="Microsoft YaHei UI" panose="020B0503020204020204" charset="-122"/>
              <a:ea typeface="Microsoft YaHei UI" panose="020B0503020204020204" charset="-122"/>
            </a:endParaRPr>
          </a:p>
        </p:txBody>
      </p:sp>
      <p:sp>
        <p:nvSpPr>
          <p:cNvPr id="4" name="文本框 3"/>
          <p:cNvSpPr txBox="1"/>
          <p:nvPr/>
        </p:nvSpPr>
        <p:spPr>
          <a:xfrm>
            <a:off x="859155" y="2021523"/>
            <a:ext cx="9784715" cy="1751965"/>
          </a:xfrm>
          <a:prstGeom prst="rect">
            <a:avLst/>
          </a:prstGeom>
          <a:noFill/>
        </p:spPr>
        <p:txBody>
          <a:bodyPr wrap="square" rtlCol="0" anchor="ctr">
            <a:spAutoFit/>
          </a:bodyPr>
          <a:p>
            <a:pPr algn="l">
              <a:lnSpc>
                <a:spcPct val="120000"/>
              </a:lnSpc>
            </a:pPr>
            <a:r>
              <a:rPr lang="zh-CN" altLang="en-US" b="1" dirty="0" smtClean="0">
                <a:solidFill>
                  <a:schemeClr val="tx1">
                    <a:lumMod val="75000"/>
                    <a:lumOff val="25000"/>
                  </a:schemeClr>
                </a:solidFill>
              </a:rPr>
              <a:t>Template </a:t>
            </a:r>
            <a:endParaRPr lang="zh-CN" altLang="en-US" b="1" dirty="0" smtClean="0">
              <a:solidFill>
                <a:schemeClr val="tx1">
                  <a:lumMod val="75000"/>
                  <a:lumOff val="25000"/>
                </a:schemeClr>
              </a:solidFill>
            </a:endParaRPr>
          </a:p>
          <a:p>
            <a:pPr algn="l">
              <a:lnSpc>
                <a:spcPct val="120000"/>
              </a:lnSpc>
            </a:pPr>
            <a:r>
              <a:rPr lang="zh-CN" altLang="en-US" dirty="0" smtClean="0">
                <a:solidFill>
                  <a:schemeClr val="tx1">
                    <a:lumMod val="75000"/>
                    <a:lumOff val="25000"/>
                  </a:schemeClr>
                </a:solidFill>
              </a:rPr>
              <a:t>Classify the statement as to whether it is </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SUPPORTS</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 </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DENIES</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 </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NEUTRAL</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 or</a:t>
            </a:r>
            <a:r>
              <a:rPr lang="en-US" altLang="zh-CN" dirty="0" smtClean="0">
                <a:solidFill>
                  <a:schemeClr val="tx1">
                    <a:lumMod val="75000"/>
                    <a:lumOff val="25000"/>
                  </a:schemeClr>
                </a:solidFill>
              </a:rPr>
              <a:t> ‘</a:t>
            </a:r>
            <a:r>
              <a:rPr lang="zh-CN" altLang="en-US" dirty="0" smtClean="0">
                <a:solidFill>
                  <a:schemeClr val="tx1">
                    <a:lumMod val="75000"/>
                    <a:lumOff val="25000"/>
                  </a:schemeClr>
                </a:solidFill>
              </a:rPr>
              <a:t>UNRELATED</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Only return the classification label for the statement, and no</a:t>
            </a:r>
            <a:r>
              <a:rPr lang="en-US" altLang="zh-CN" dirty="0" smtClean="0">
                <a:solidFill>
                  <a:schemeClr val="tx1">
                    <a:lumMod val="75000"/>
                    <a:lumOff val="25000"/>
                  </a:schemeClr>
                </a:solidFill>
              </a:rPr>
              <a:t> </a:t>
            </a:r>
            <a:r>
              <a:rPr lang="zh-CN" altLang="en-US" dirty="0" smtClean="0">
                <a:solidFill>
                  <a:schemeClr val="tx1">
                    <a:lumMod val="75000"/>
                    <a:lumOff val="25000"/>
                  </a:schemeClr>
                </a:solidFill>
              </a:rPr>
              <a:t>other text.</a:t>
            </a:r>
            <a:endParaRPr lang="zh-CN" altLang="en-US" dirty="0" smtClean="0">
              <a:solidFill>
                <a:schemeClr val="tx1">
                  <a:lumMod val="75000"/>
                  <a:lumOff val="25000"/>
                </a:schemeClr>
              </a:solidFill>
            </a:endParaRPr>
          </a:p>
          <a:p>
            <a:pPr algn="l">
              <a:lnSpc>
                <a:spcPct val="120000"/>
              </a:lnSpc>
            </a:pPr>
            <a:endParaRPr lang="zh-CN" altLang="en-US" dirty="0" smtClean="0">
              <a:solidFill>
                <a:schemeClr val="tx1">
                  <a:lumMod val="75000"/>
                  <a:lumOff val="25000"/>
                </a:schemeClr>
              </a:solidFill>
            </a:endParaRPr>
          </a:p>
          <a:p>
            <a:pPr algn="l">
              <a:lnSpc>
                <a:spcPct val="120000"/>
              </a:lnSpc>
            </a:pPr>
            <a:r>
              <a:rPr lang="zh-CN" altLang="en-US" dirty="0" smtClean="0">
                <a:solidFill>
                  <a:schemeClr val="tx1">
                    <a:lumMod val="75000"/>
                    <a:lumOff val="25000"/>
                  </a:schemeClr>
                </a:solidFill>
              </a:rPr>
              <a:t>statement: {statement}</a:t>
            </a:r>
            <a:endParaRPr lang="zh-CN" altLang="en-US" dirty="0" smtClean="0">
              <a:solidFill>
                <a:schemeClr val="tx1">
                  <a:lumMod val="75000"/>
                  <a:lumOff val="25000"/>
                </a:schemeClr>
              </a:solidFill>
            </a:endParaRPr>
          </a:p>
        </p:txBody>
      </p:sp>
      <p:sp>
        <p:nvSpPr>
          <p:cNvPr id="6" name="文本框 5"/>
          <p:cNvSpPr txBox="1"/>
          <p:nvPr/>
        </p:nvSpPr>
        <p:spPr>
          <a:xfrm>
            <a:off x="859155" y="4155758"/>
            <a:ext cx="9669145" cy="2084070"/>
          </a:xfrm>
          <a:prstGeom prst="rect">
            <a:avLst/>
          </a:prstGeom>
          <a:noFill/>
        </p:spPr>
        <p:txBody>
          <a:bodyPr wrap="square" rtlCol="0" anchor="ctr">
            <a:spAutoFit/>
          </a:bodyPr>
          <a:p>
            <a:pPr algn="l">
              <a:lnSpc>
                <a:spcPct val="120000"/>
              </a:lnSpc>
            </a:pPr>
            <a:r>
              <a:rPr lang="zh-CN" altLang="en-US" b="1" dirty="0" smtClean="0">
                <a:solidFill>
                  <a:schemeClr val="tx1">
                    <a:lumMod val="75000"/>
                    <a:lumOff val="25000"/>
                  </a:schemeClr>
                </a:solidFill>
              </a:rPr>
              <a:t>Sample Prompt </a:t>
            </a:r>
            <a:endParaRPr lang="zh-CN" altLang="en-US" b="1" dirty="0" smtClean="0">
              <a:solidFill>
                <a:schemeClr val="tx1">
                  <a:lumMod val="75000"/>
                  <a:lumOff val="25000"/>
                </a:schemeClr>
              </a:solidFill>
            </a:endParaRPr>
          </a:p>
          <a:p>
            <a:pPr algn="l">
              <a:lnSpc>
                <a:spcPct val="120000"/>
              </a:lnSpc>
            </a:pPr>
            <a:r>
              <a:rPr lang="zh-CN" altLang="en-US" dirty="0" smtClean="0">
                <a:solidFill>
                  <a:srgbClr val="0070C0"/>
                </a:solidFill>
              </a:rPr>
              <a:t>Classify the statement as to whether</a:t>
            </a:r>
            <a:r>
              <a:rPr lang="en-US" altLang="zh-CN" dirty="0" smtClean="0">
                <a:solidFill>
                  <a:srgbClr val="0070C0"/>
                </a:solidFill>
              </a:rPr>
              <a:t> </a:t>
            </a:r>
            <a:r>
              <a:rPr lang="zh-CN" altLang="en-US" dirty="0" smtClean="0">
                <a:solidFill>
                  <a:srgbClr val="0070C0"/>
                </a:solidFill>
              </a:rPr>
              <a:t>it is </a:t>
            </a:r>
            <a:r>
              <a:rPr lang="en-US" altLang="zh-CN" dirty="0" smtClean="0">
                <a:solidFill>
                  <a:srgbClr val="0070C0"/>
                </a:solidFill>
              </a:rPr>
              <a:t>‘</a:t>
            </a:r>
            <a:r>
              <a:rPr lang="zh-CN" altLang="en-US" dirty="0" smtClean="0">
                <a:solidFill>
                  <a:srgbClr val="0070C0"/>
                </a:solidFill>
              </a:rPr>
              <a:t>SUPPORTS</a:t>
            </a:r>
            <a:r>
              <a:rPr lang="en-US" altLang="zh-CN" dirty="0" smtClean="0">
                <a:solidFill>
                  <a:srgbClr val="0070C0"/>
                </a:solidFill>
              </a:rPr>
              <a:t> ’ , ’ </a:t>
            </a:r>
            <a:r>
              <a:rPr lang="zh-CN" altLang="en-US" dirty="0" smtClean="0">
                <a:solidFill>
                  <a:srgbClr val="0070C0"/>
                </a:solidFill>
              </a:rPr>
              <a:t>DENIES</a:t>
            </a:r>
            <a:r>
              <a:rPr lang="en-US" altLang="zh-CN" dirty="0" smtClean="0">
                <a:solidFill>
                  <a:srgbClr val="0070C0"/>
                </a:solidFill>
              </a:rPr>
              <a:t>’ , ‘ </a:t>
            </a:r>
            <a:r>
              <a:rPr lang="zh-CN" altLang="en-US" dirty="0" smtClean="0">
                <a:solidFill>
                  <a:srgbClr val="0070C0"/>
                </a:solidFill>
              </a:rPr>
              <a:t>NEUTRAL</a:t>
            </a:r>
            <a:r>
              <a:rPr lang="en-US" altLang="zh-CN" dirty="0" smtClean="0">
                <a:solidFill>
                  <a:srgbClr val="0070C0"/>
                </a:solidFill>
              </a:rPr>
              <a:t>’ , </a:t>
            </a:r>
            <a:r>
              <a:rPr lang="zh-CN" altLang="en-US" dirty="0" smtClean="0">
                <a:solidFill>
                  <a:srgbClr val="0070C0"/>
                </a:solidFill>
              </a:rPr>
              <a:t>or </a:t>
            </a:r>
            <a:r>
              <a:rPr lang="en-US" altLang="zh-CN" dirty="0" smtClean="0">
                <a:solidFill>
                  <a:srgbClr val="0070C0"/>
                </a:solidFill>
              </a:rPr>
              <a:t> ‘</a:t>
            </a:r>
            <a:r>
              <a:rPr lang="zh-CN" altLang="en-US" dirty="0" smtClean="0">
                <a:solidFill>
                  <a:srgbClr val="0070C0"/>
                </a:solidFill>
              </a:rPr>
              <a:t>UNRELATED</a:t>
            </a:r>
            <a:r>
              <a:rPr lang="en-US" altLang="zh-CN" dirty="0" smtClean="0">
                <a:solidFill>
                  <a:srgbClr val="0070C0"/>
                </a:solidFill>
              </a:rPr>
              <a:t>’ . </a:t>
            </a:r>
            <a:r>
              <a:rPr lang="zh-CN" altLang="en-US" dirty="0" smtClean="0">
                <a:solidFill>
                  <a:srgbClr val="0070C0"/>
                </a:solidFill>
              </a:rPr>
              <a:t> Only return the classification label for the</a:t>
            </a:r>
            <a:r>
              <a:rPr lang="en-US" altLang="zh-CN" dirty="0" smtClean="0">
                <a:solidFill>
                  <a:srgbClr val="0070C0"/>
                </a:solidFill>
              </a:rPr>
              <a:t> </a:t>
            </a:r>
            <a:r>
              <a:rPr lang="zh-CN" altLang="en-US" dirty="0" smtClean="0">
                <a:solidFill>
                  <a:srgbClr val="0070C0"/>
                </a:solidFill>
              </a:rPr>
              <a:t>statement, and no other text.</a:t>
            </a:r>
            <a:endParaRPr lang="zh-CN" altLang="en-US" dirty="0" smtClean="0">
              <a:solidFill>
                <a:srgbClr val="0070C0"/>
              </a:solidFill>
            </a:endParaRPr>
          </a:p>
          <a:p>
            <a:pPr algn="l">
              <a:lnSpc>
                <a:spcPct val="120000"/>
              </a:lnSpc>
            </a:pPr>
            <a:endParaRPr lang="zh-CN" altLang="en-US" dirty="0" smtClean="0">
              <a:solidFill>
                <a:srgbClr val="0070C0"/>
              </a:solidFill>
            </a:endParaRPr>
          </a:p>
          <a:p>
            <a:pPr algn="l">
              <a:lnSpc>
                <a:spcPct val="120000"/>
              </a:lnSpc>
            </a:pPr>
            <a:r>
              <a:rPr lang="zh-CN" altLang="en-US" b="1" dirty="0" smtClean="0">
                <a:solidFill>
                  <a:srgbClr val="0070C0"/>
                </a:solidFill>
              </a:rPr>
              <a:t>statement:</a:t>
            </a:r>
            <a:r>
              <a:rPr lang="zh-CN" altLang="en-US" dirty="0" smtClean="0">
                <a:solidFill>
                  <a:srgbClr val="0070C0"/>
                </a:solidFill>
              </a:rPr>
              <a:t> Their is NO </a:t>
            </a:r>
            <a:r>
              <a:rPr lang="en-US" altLang="zh-CN" dirty="0" smtClean="0">
                <a:solidFill>
                  <a:srgbClr val="0070C0"/>
                </a:solidFill>
              </a:rPr>
              <a:t>“</a:t>
            </a:r>
            <a:r>
              <a:rPr lang="zh-CN" altLang="en-US" dirty="0" smtClean="0">
                <a:solidFill>
                  <a:srgbClr val="0070C0"/>
                </a:solidFill>
              </a:rPr>
              <a:t>5G radiation poisoning</a:t>
            </a:r>
            <a:r>
              <a:rPr lang="en-US" altLang="zh-CN" dirty="0" smtClean="0">
                <a:solidFill>
                  <a:srgbClr val="0070C0"/>
                </a:solidFill>
              </a:rPr>
              <a:t>” </a:t>
            </a:r>
            <a:r>
              <a:rPr lang="zh-CN" altLang="en-US" dirty="0" smtClean="0">
                <a:solidFill>
                  <a:srgbClr val="0070C0"/>
                </a:solidFill>
              </a:rPr>
              <a:t>going on, so stop spreading this</a:t>
            </a:r>
            <a:r>
              <a:rPr lang="en-US" altLang="zh-CN" dirty="0" smtClean="0">
                <a:solidFill>
                  <a:srgbClr val="0070C0"/>
                </a:solidFill>
              </a:rPr>
              <a:t> </a:t>
            </a:r>
            <a:r>
              <a:rPr lang="zh-CN" altLang="en-US" dirty="0" smtClean="0">
                <a:solidFill>
                  <a:srgbClr val="0070C0"/>
                </a:solidFill>
              </a:rPr>
              <a:t>bullsh*t. The coronavirus is</a:t>
            </a:r>
            <a:r>
              <a:rPr lang="en-US" altLang="zh-CN" dirty="0" smtClean="0">
                <a:solidFill>
                  <a:srgbClr val="0070C0"/>
                </a:solidFill>
              </a:rPr>
              <a:t> </a:t>
            </a:r>
            <a:r>
              <a:rPr lang="zh-CN" altLang="en-US" dirty="0" smtClean="0">
                <a:solidFill>
                  <a:srgbClr val="0070C0"/>
                </a:solidFill>
              </a:rPr>
              <a:t>real, it</a:t>
            </a:r>
            <a:r>
              <a:rPr lang="en-US" altLang="zh-CN" dirty="0" smtClean="0">
                <a:solidFill>
                  <a:srgbClr val="0070C0"/>
                </a:solidFill>
              </a:rPr>
              <a:t>’</a:t>
            </a:r>
            <a:r>
              <a:rPr lang="zh-CN" altLang="en-US" dirty="0" smtClean="0">
                <a:solidFill>
                  <a:srgbClr val="0070C0"/>
                </a:solidFill>
              </a:rPr>
              <a:t>s making people sick, and killing some, not 5G.</a:t>
            </a:r>
            <a:endParaRPr lang="zh-CN" altLang="en-US" dirty="0" smtClean="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12140" y="743903"/>
            <a:ext cx="4776470" cy="829945"/>
          </a:xfrm>
          <a:prstGeom prst="rect">
            <a:avLst/>
          </a:prstGeom>
          <a:noFill/>
        </p:spPr>
        <p:txBody>
          <a:bodyPr wrap="square" rtlCol="0" anchor="ctr">
            <a:spAutoFit/>
          </a:bodyPr>
          <a:p>
            <a:pPr algn="l">
              <a:lnSpc>
                <a:spcPct val="120000"/>
              </a:lnSpc>
            </a:pPr>
            <a:r>
              <a:rPr lang="en-US" altLang="zh-CN" sz="4000" dirty="0" smtClean="0">
                <a:solidFill>
                  <a:schemeClr val="tx1">
                    <a:lumMod val="75000"/>
                    <a:lumOff val="25000"/>
                  </a:schemeClr>
                </a:solidFill>
                <a:latin typeface="Microsoft YaHei UI" panose="020B0503020204020204" charset="-122"/>
                <a:ea typeface="Microsoft YaHei UI" panose="020B0503020204020204" charset="-122"/>
              </a:rPr>
              <a:t>Context Only</a:t>
            </a:r>
            <a:endParaRPr lang="en-US" altLang="zh-CN" sz="4000" dirty="0" smtClean="0">
              <a:solidFill>
                <a:schemeClr val="tx1">
                  <a:lumMod val="75000"/>
                  <a:lumOff val="25000"/>
                </a:schemeClr>
              </a:solidFill>
              <a:latin typeface="Microsoft YaHei UI" panose="020B0503020204020204" charset="-122"/>
              <a:ea typeface="Microsoft YaHei UI" panose="020B0503020204020204" charset="-122"/>
            </a:endParaRPr>
          </a:p>
        </p:txBody>
      </p:sp>
      <p:sp>
        <p:nvSpPr>
          <p:cNvPr id="4" name="文本框 3"/>
          <p:cNvSpPr txBox="1"/>
          <p:nvPr/>
        </p:nvSpPr>
        <p:spPr>
          <a:xfrm>
            <a:off x="859155" y="1573848"/>
            <a:ext cx="9784715" cy="2416175"/>
          </a:xfrm>
          <a:prstGeom prst="rect">
            <a:avLst/>
          </a:prstGeom>
          <a:noFill/>
        </p:spPr>
        <p:txBody>
          <a:bodyPr wrap="square" rtlCol="0" anchor="ctr">
            <a:spAutoFit/>
          </a:bodyPr>
          <a:p>
            <a:pPr algn="l">
              <a:lnSpc>
                <a:spcPct val="120000"/>
              </a:lnSpc>
            </a:pPr>
            <a:r>
              <a:rPr lang="zh-CN" altLang="en-US" b="1" dirty="0" smtClean="0">
                <a:solidFill>
                  <a:schemeClr val="tx1">
                    <a:lumMod val="75000"/>
                    <a:lumOff val="25000"/>
                  </a:schemeClr>
                </a:solidFill>
              </a:rPr>
              <a:t>Template</a:t>
            </a:r>
            <a:endParaRPr lang="zh-CN" altLang="en-US" b="1" dirty="0" smtClean="0">
              <a:solidFill>
                <a:schemeClr val="tx1">
                  <a:lumMod val="75000"/>
                  <a:lumOff val="25000"/>
                </a:schemeClr>
              </a:solidFill>
            </a:endParaRPr>
          </a:p>
          <a:p>
            <a:pPr algn="l">
              <a:lnSpc>
                <a:spcPct val="120000"/>
              </a:lnSpc>
            </a:pPr>
            <a:r>
              <a:rPr lang="zh-CN" altLang="en-US" dirty="0" smtClean="0">
                <a:solidFill>
                  <a:schemeClr val="tx1">
                    <a:lumMod val="75000"/>
                    <a:lumOff val="25000"/>
                  </a:schemeClr>
                </a:solidFill>
              </a:rPr>
              <a:t>The following statement is social media post</a:t>
            </a:r>
            <a:r>
              <a:rPr lang="en-US" altLang="zh-CN" dirty="0" smtClean="0">
                <a:solidFill>
                  <a:schemeClr val="tx1">
                    <a:lumMod val="75000"/>
                    <a:lumOff val="25000"/>
                  </a:schemeClr>
                </a:solidFill>
              </a:rPr>
              <a:t> </a:t>
            </a:r>
            <a:r>
              <a:rPr lang="zh-CN" altLang="en-US" dirty="0" smtClean="0">
                <a:solidFill>
                  <a:schemeClr val="tx1">
                    <a:lumMod val="75000"/>
                    <a:lumOff val="25000"/>
                  </a:schemeClr>
                </a:solidFill>
              </a:rPr>
              <a:t>about COVID or Coronavirus. Classify the statement as to</a:t>
            </a:r>
            <a:r>
              <a:rPr lang="en-US" altLang="zh-CN" dirty="0" smtClean="0">
                <a:solidFill>
                  <a:schemeClr val="tx1">
                    <a:lumMod val="75000"/>
                    <a:lumOff val="25000"/>
                  </a:schemeClr>
                </a:solidFill>
              </a:rPr>
              <a:t> </a:t>
            </a:r>
            <a:r>
              <a:rPr lang="zh-CN" altLang="en-US" dirty="0" smtClean="0">
                <a:solidFill>
                  <a:schemeClr val="tx1">
                    <a:lumMod val="75000"/>
                    <a:lumOff val="25000"/>
                  </a:schemeClr>
                </a:solidFill>
              </a:rPr>
              <a:t>whether it</a:t>
            </a:r>
            <a:r>
              <a:rPr lang="en-US" altLang="zh-CN" dirty="0" smtClean="0">
                <a:solidFill>
                  <a:schemeClr val="tx1">
                    <a:lumMod val="75000"/>
                    <a:lumOff val="25000"/>
                  </a:schemeClr>
                </a:solidFill>
              </a:rPr>
              <a:t> ‘</a:t>
            </a:r>
            <a:r>
              <a:rPr lang="zh-CN" altLang="en-US" dirty="0" smtClean="0">
                <a:solidFill>
                  <a:schemeClr val="tx1">
                    <a:lumMod val="75000"/>
                    <a:lumOff val="25000"/>
                  </a:schemeClr>
                </a:solidFill>
              </a:rPr>
              <a:t>SUPPORTS</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DENIES</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 is </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NEUTRAL</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 or is</a:t>
            </a:r>
            <a:r>
              <a:rPr lang="en-US" altLang="zh-CN" dirty="0" smtClean="0">
                <a:solidFill>
                  <a:schemeClr val="tx1">
                    <a:lumMod val="75000"/>
                    <a:lumOff val="25000"/>
                  </a:schemeClr>
                </a:solidFill>
              </a:rPr>
              <a:t> ’</a:t>
            </a:r>
            <a:r>
              <a:rPr lang="zh-CN" altLang="en-US" dirty="0" smtClean="0">
                <a:solidFill>
                  <a:schemeClr val="tx1">
                    <a:lumMod val="75000"/>
                    <a:lumOff val="25000"/>
                  </a:schemeClr>
                </a:solidFill>
              </a:rPr>
              <a:t>UNRELATED</a:t>
            </a:r>
            <a:r>
              <a:rPr lang="en-US" altLang="zh-CN" dirty="0" smtClean="0">
                <a:solidFill>
                  <a:schemeClr val="tx1">
                    <a:lumMod val="75000"/>
                    <a:lumOff val="25000"/>
                  </a:schemeClr>
                </a:solidFill>
              </a:rPr>
              <a:t>’ </a:t>
            </a:r>
            <a:r>
              <a:rPr lang="zh-CN" altLang="en-US" dirty="0" smtClean="0">
                <a:solidFill>
                  <a:schemeClr val="tx1">
                    <a:lumMod val="75000"/>
                    <a:lumOff val="25000"/>
                  </a:schemeClr>
                </a:solidFill>
              </a:rPr>
              <a:t>to the belief below being true. Only return</a:t>
            </a:r>
            <a:r>
              <a:rPr lang="en-US" altLang="zh-CN" dirty="0" smtClean="0">
                <a:solidFill>
                  <a:schemeClr val="tx1">
                    <a:lumMod val="75000"/>
                    <a:lumOff val="25000"/>
                  </a:schemeClr>
                </a:solidFill>
              </a:rPr>
              <a:t> </a:t>
            </a:r>
            <a:r>
              <a:rPr lang="zh-CN" altLang="en-US" dirty="0" smtClean="0">
                <a:solidFill>
                  <a:schemeClr val="tx1">
                    <a:lumMod val="75000"/>
                    <a:lumOff val="25000"/>
                  </a:schemeClr>
                </a:solidFill>
              </a:rPr>
              <a:t>the classification label for the statement toward the belief,and no other text.</a:t>
            </a:r>
            <a:endParaRPr lang="zh-CN" altLang="en-US" dirty="0" smtClean="0">
              <a:solidFill>
                <a:schemeClr val="tx1">
                  <a:lumMod val="75000"/>
                  <a:lumOff val="25000"/>
                </a:schemeClr>
              </a:solidFill>
            </a:endParaRPr>
          </a:p>
          <a:p>
            <a:pPr algn="l">
              <a:lnSpc>
                <a:spcPct val="120000"/>
              </a:lnSpc>
            </a:pPr>
            <a:r>
              <a:rPr lang="zh-CN" altLang="en-US" dirty="0" smtClean="0">
                <a:solidFill>
                  <a:schemeClr val="tx1">
                    <a:lumMod val="75000"/>
                    <a:lumOff val="25000"/>
                  </a:schemeClr>
                </a:solidFill>
              </a:rPr>
              <a:t>belief: {belief}</a:t>
            </a:r>
            <a:endParaRPr lang="zh-CN" altLang="en-US" dirty="0" smtClean="0">
              <a:solidFill>
                <a:schemeClr val="tx1">
                  <a:lumMod val="75000"/>
                  <a:lumOff val="25000"/>
                </a:schemeClr>
              </a:solidFill>
            </a:endParaRPr>
          </a:p>
          <a:p>
            <a:pPr algn="l">
              <a:lnSpc>
                <a:spcPct val="120000"/>
              </a:lnSpc>
            </a:pPr>
            <a:r>
              <a:rPr lang="zh-CN" altLang="en-US" dirty="0" smtClean="0">
                <a:solidFill>
                  <a:schemeClr val="tx1">
                    <a:lumMod val="75000"/>
                    <a:lumOff val="25000"/>
                  </a:schemeClr>
                </a:solidFill>
              </a:rPr>
              <a:t>statement: {statement}</a:t>
            </a:r>
            <a:endParaRPr lang="zh-CN" altLang="en-US" dirty="0" smtClean="0">
              <a:solidFill>
                <a:schemeClr val="tx1">
                  <a:lumMod val="75000"/>
                  <a:lumOff val="25000"/>
                </a:schemeClr>
              </a:solidFill>
            </a:endParaRPr>
          </a:p>
        </p:txBody>
      </p:sp>
      <p:sp>
        <p:nvSpPr>
          <p:cNvPr id="6" name="文本框 5"/>
          <p:cNvSpPr txBox="1"/>
          <p:nvPr/>
        </p:nvSpPr>
        <p:spPr>
          <a:xfrm>
            <a:off x="859155" y="4830445"/>
            <a:ext cx="10534015" cy="1127125"/>
          </a:xfrm>
          <a:prstGeom prst="rect">
            <a:avLst/>
          </a:prstGeom>
          <a:noFill/>
        </p:spPr>
        <p:txBody>
          <a:bodyPr wrap="square" rtlCol="0" anchor="ctr">
            <a:noAutofit/>
          </a:bodyPr>
          <a:p>
            <a:pPr algn="l">
              <a:lnSpc>
                <a:spcPct val="120000"/>
              </a:lnSpc>
            </a:pPr>
            <a:r>
              <a:rPr lang="zh-CN" altLang="en-US" b="1" dirty="0" smtClean="0">
                <a:solidFill>
                  <a:srgbClr val="0070C0"/>
                </a:solidFill>
              </a:rPr>
              <a:t>Sample Prompt </a:t>
            </a:r>
            <a:endParaRPr lang="zh-CN" altLang="en-US" b="1" dirty="0" smtClean="0">
              <a:solidFill>
                <a:srgbClr val="0070C0"/>
              </a:solidFill>
            </a:endParaRPr>
          </a:p>
          <a:p>
            <a:pPr algn="l">
              <a:lnSpc>
                <a:spcPct val="120000"/>
              </a:lnSpc>
            </a:pPr>
            <a:r>
              <a:rPr lang="zh-CN" altLang="en-US" dirty="0" smtClean="0">
                <a:solidFill>
                  <a:srgbClr val="0070C0"/>
                </a:solidFill>
              </a:rPr>
              <a:t>The following statement is social media</a:t>
            </a:r>
            <a:r>
              <a:rPr lang="en-US" altLang="zh-CN" dirty="0" smtClean="0">
                <a:solidFill>
                  <a:srgbClr val="0070C0"/>
                </a:solidFill>
              </a:rPr>
              <a:t> </a:t>
            </a:r>
            <a:r>
              <a:rPr lang="zh-CN" altLang="en-US" dirty="0" smtClean="0">
                <a:solidFill>
                  <a:srgbClr val="0070C0"/>
                </a:solidFill>
              </a:rPr>
              <a:t>post about COVID or Coronavirus. Classify the statement</a:t>
            </a:r>
            <a:r>
              <a:rPr lang="en-US" altLang="zh-CN" dirty="0" smtClean="0">
                <a:solidFill>
                  <a:srgbClr val="0070C0"/>
                </a:solidFill>
              </a:rPr>
              <a:t> </a:t>
            </a:r>
            <a:r>
              <a:rPr lang="zh-CN" altLang="en-US" dirty="0" smtClean="0">
                <a:solidFill>
                  <a:srgbClr val="0070C0"/>
                </a:solidFill>
              </a:rPr>
              <a:t>as to whether it </a:t>
            </a:r>
            <a:r>
              <a:rPr lang="en-US" altLang="zh-CN" dirty="0" smtClean="0">
                <a:solidFill>
                  <a:srgbClr val="0070C0"/>
                </a:solidFill>
              </a:rPr>
              <a:t>‘</a:t>
            </a:r>
            <a:r>
              <a:rPr lang="zh-CN" altLang="en-US" dirty="0" smtClean="0">
                <a:solidFill>
                  <a:srgbClr val="0070C0"/>
                </a:solidFill>
              </a:rPr>
              <a:t>SUPPORTS</a:t>
            </a:r>
            <a:r>
              <a:rPr lang="en-US" altLang="zh-CN" dirty="0" smtClean="0">
                <a:solidFill>
                  <a:srgbClr val="0070C0"/>
                </a:solidFill>
              </a:rPr>
              <a:t>’,’</a:t>
            </a:r>
            <a:r>
              <a:rPr lang="zh-CN" altLang="en-US" dirty="0" smtClean="0">
                <a:solidFill>
                  <a:srgbClr val="0070C0"/>
                </a:solidFill>
              </a:rPr>
              <a:t>DENIES</a:t>
            </a:r>
            <a:r>
              <a:rPr lang="en-US" altLang="zh-CN" dirty="0" smtClean="0">
                <a:solidFill>
                  <a:srgbClr val="0070C0"/>
                </a:solidFill>
              </a:rPr>
              <a:t>’,</a:t>
            </a:r>
            <a:r>
              <a:rPr lang="zh-CN" altLang="en-US" dirty="0" smtClean="0">
                <a:solidFill>
                  <a:srgbClr val="0070C0"/>
                </a:solidFill>
              </a:rPr>
              <a:t> is </a:t>
            </a:r>
            <a:r>
              <a:rPr lang="en-US" altLang="zh-CN" dirty="0" smtClean="0">
                <a:solidFill>
                  <a:srgbClr val="0070C0"/>
                </a:solidFill>
              </a:rPr>
              <a:t>‘</a:t>
            </a:r>
            <a:r>
              <a:rPr lang="zh-CN" altLang="en-US" dirty="0" smtClean="0">
                <a:solidFill>
                  <a:srgbClr val="0070C0"/>
                </a:solidFill>
              </a:rPr>
              <a:t>NEUTRAL</a:t>
            </a:r>
            <a:r>
              <a:rPr lang="en-US" altLang="zh-CN" dirty="0" smtClean="0">
                <a:solidFill>
                  <a:srgbClr val="0070C0"/>
                </a:solidFill>
              </a:rPr>
              <a:t>’, </a:t>
            </a:r>
            <a:r>
              <a:rPr lang="zh-CN" altLang="en-US" dirty="0" smtClean="0">
                <a:solidFill>
                  <a:srgbClr val="0070C0"/>
                </a:solidFill>
              </a:rPr>
              <a:t>or is</a:t>
            </a:r>
            <a:r>
              <a:rPr lang="en-US" altLang="zh-CN" dirty="0" smtClean="0">
                <a:solidFill>
                  <a:srgbClr val="0070C0"/>
                </a:solidFill>
              </a:rPr>
              <a:t>’</a:t>
            </a:r>
            <a:r>
              <a:rPr lang="zh-CN" altLang="en-US" dirty="0" smtClean="0">
                <a:solidFill>
                  <a:srgbClr val="0070C0"/>
                </a:solidFill>
              </a:rPr>
              <a:t>UNRELATED</a:t>
            </a:r>
            <a:r>
              <a:rPr lang="en-US" altLang="zh-CN" dirty="0" smtClean="0">
                <a:solidFill>
                  <a:srgbClr val="0070C0"/>
                </a:solidFill>
              </a:rPr>
              <a:t>’ </a:t>
            </a:r>
            <a:r>
              <a:rPr lang="zh-CN" altLang="en-US" dirty="0" smtClean="0">
                <a:solidFill>
                  <a:srgbClr val="0070C0"/>
                </a:solidFill>
              </a:rPr>
              <a:t> to the belief below being true. Only</a:t>
            </a:r>
            <a:r>
              <a:rPr lang="en-US" altLang="zh-CN" dirty="0" smtClean="0">
                <a:solidFill>
                  <a:srgbClr val="0070C0"/>
                </a:solidFill>
              </a:rPr>
              <a:t> </a:t>
            </a:r>
            <a:r>
              <a:rPr lang="zh-CN" altLang="en-US" dirty="0" smtClean="0">
                <a:solidFill>
                  <a:srgbClr val="0070C0"/>
                </a:solidFill>
              </a:rPr>
              <a:t>return the classification label for the statement toward the</a:t>
            </a:r>
            <a:r>
              <a:rPr lang="en-US" altLang="zh-CN" dirty="0" smtClean="0">
                <a:solidFill>
                  <a:srgbClr val="0070C0"/>
                </a:solidFill>
              </a:rPr>
              <a:t> </a:t>
            </a:r>
            <a:r>
              <a:rPr lang="zh-CN" altLang="en-US" dirty="0" smtClean="0">
                <a:solidFill>
                  <a:srgbClr val="0070C0"/>
                </a:solidFill>
              </a:rPr>
              <a:t>belief, and no other text.</a:t>
            </a:r>
            <a:endParaRPr lang="zh-CN" altLang="en-US" dirty="0" smtClean="0">
              <a:solidFill>
                <a:srgbClr val="0070C0"/>
              </a:solidFill>
            </a:endParaRPr>
          </a:p>
          <a:p>
            <a:pPr algn="l">
              <a:lnSpc>
                <a:spcPct val="120000"/>
              </a:lnSpc>
            </a:pPr>
            <a:r>
              <a:rPr lang="zh-CN" altLang="en-US" b="1" dirty="0" smtClean="0">
                <a:solidFill>
                  <a:srgbClr val="0070C0"/>
                </a:solidFill>
              </a:rPr>
              <a:t>belief:</a:t>
            </a:r>
            <a:r>
              <a:rPr lang="zh-CN" altLang="en-US" dirty="0" smtClean="0">
                <a:solidFill>
                  <a:srgbClr val="0070C0"/>
                </a:solidFill>
              </a:rPr>
              <a:t> Coronavirus is caused by 5G.</a:t>
            </a:r>
            <a:endParaRPr lang="zh-CN" altLang="en-US" dirty="0" smtClean="0">
              <a:solidFill>
                <a:srgbClr val="0070C0"/>
              </a:solidFill>
            </a:endParaRPr>
          </a:p>
          <a:p>
            <a:pPr algn="l">
              <a:lnSpc>
                <a:spcPct val="120000"/>
              </a:lnSpc>
            </a:pPr>
            <a:r>
              <a:rPr lang="zh-CN" altLang="en-US" b="1" dirty="0" smtClean="0">
                <a:solidFill>
                  <a:srgbClr val="0070C0"/>
                </a:solidFill>
              </a:rPr>
              <a:t>statement:</a:t>
            </a:r>
            <a:r>
              <a:rPr lang="zh-CN" altLang="en-US" dirty="0" smtClean="0">
                <a:solidFill>
                  <a:srgbClr val="0070C0"/>
                </a:solidFill>
              </a:rPr>
              <a:t> Their is NO </a:t>
            </a:r>
            <a:r>
              <a:rPr lang="en-US" altLang="zh-CN" dirty="0" smtClean="0">
                <a:solidFill>
                  <a:srgbClr val="0070C0"/>
                </a:solidFill>
              </a:rPr>
              <a:t>“</a:t>
            </a:r>
            <a:r>
              <a:rPr lang="zh-CN" altLang="en-US" dirty="0" smtClean="0">
                <a:solidFill>
                  <a:srgbClr val="0070C0"/>
                </a:solidFill>
              </a:rPr>
              <a:t>5G radiation poisoning</a:t>
            </a:r>
            <a:r>
              <a:rPr lang="en-US" altLang="zh-CN" dirty="0" smtClean="0">
                <a:solidFill>
                  <a:srgbClr val="0070C0"/>
                </a:solidFill>
              </a:rPr>
              <a:t>” </a:t>
            </a:r>
            <a:r>
              <a:rPr lang="zh-CN" altLang="en-US" dirty="0" smtClean="0">
                <a:solidFill>
                  <a:srgbClr val="0070C0"/>
                </a:solidFill>
              </a:rPr>
              <a:t>going on,</a:t>
            </a:r>
            <a:r>
              <a:rPr lang="en-US" altLang="zh-CN" dirty="0" smtClean="0">
                <a:solidFill>
                  <a:srgbClr val="0070C0"/>
                </a:solidFill>
              </a:rPr>
              <a:t> </a:t>
            </a:r>
            <a:r>
              <a:rPr lang="zh-CN" altLang="en-US" dirty="0" smtClean="0">
                <a:solidFill>
                  <a:srgbClr val="0070C0"/>
                </a:solidFill>
              </a:rPr>
              <a:t>so stop spreading this</a:t>
            </a:r>
            <a:r>
              <a:rPr lang="en-US" altLang="zh-CN" dirty="0" smtClean="0">
                <a:solidFill>
                  <a:srgbClr val="0070C0"/>
                </a:solidFill>
              </a:rPr>
              <a:t> </a:t>
            </a:r>
            <a:r>
              <a:rPr lang="zh-CN" altLang="en-US" dirty="0" smtClean="0">
                <a:solidFill>
                  <a:srgbClr val="0070C0"/>
                </a:solidFill>
              </a:rPr>
              <a:t>bullsh*t. The coronavirus is real, it</a:t>
            </a:r>
            <a:r>
              <a:rPr lang="en-US" altLang="zh-CN" dirty="0" smtClean="0">
                <a:solidFill>
                  <a:srgbClr val="0070C0"/>
                </a:solidFill>
              </a:rPr>
              <a:t>’</a:t>
            </a:r>
            <a:r>
              <a:rPr lang="zh-CN" altLang="en-US" dirty="0" smtClean="0">
                <a:solidFill>
                  <a:srgbClr val="0070C0"/>
                </a:solidFill>
              </a:rPr>
              <a:t>s</a:t>
            </a:r>
            <a:r>
              <a:rPr lang="en-US" altLang="zh-CN" dirty="0" smtClean="0">
                <a:solidFill>
                  <a:srgbClr val="0070C0"/>
                </a:solidFill>
              </a:rPr>
              <a:t> </a:t>
            </a:r>
            <a:r>
              <a:rPr lang="zh-CN" altLang="en-US" dirty="0" smtClean="0">
                <a:solidFill>
                  <a:srgbClr val="0070C0"/>
                </a:solidFill>
              </a:rPr>
              <a:t>making people sick, and killing some, not 5G.</a:t>
            </a:r>
            <a:endParaRPr lang="zh-CN" altLang="en-US" dirty="0" smtClean="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12140" y="744220"/>
            <a:ext cx="7280910" cy="629920"/>
          </a:xfrm>
          <a:prstGeom prst="rect">
            <a:avLst/>
          </a:prstGeom>
          <a:noFill/>
        </p:spPr>
        <p:txBody>
          <a:bodyPr wrap="square" rtlCol="0" anchor="ctr">
            <a:noAutofit/>
          </a:bodyPr>
          <a:p>
            <a:pPr algn="l">
              <a:lnSpc>
                <a:spcPct val="120000"/>
              </a:lnSpc>
            </a:pPr>
            <a:r>
              <a:rPr lang="en-US" altLang="zh-CN" sz="2400" dirty="0" smtClean="0">
                <a:solidFill>
                  <a:schemeClr val="tx1">
                    <a:lumMod val="75000"/>
                    <a:lumOff val="25000"/>
                  </a:schemeClr>
                </a:solidFill>
                <a:latin typeface="Microsoft YaHei UI" panose="020B0503020204020204" charset="-122"/>
                <a:ea typeface="Microsoft YaHei UI" panose="020B0503020204020204" charset="-122"/>
              </a:rPr>
              <a:t>Context + Few Shot Prompting</a:t>
            </a:r>
            <a:endParaRPr lang="en-US" altLang="zh-CN" sz="2400" dirty="0" smtClean="0">
              <a:solidFill>
                <a:schemeClr val="tx1">
                  <a:lumMod val="75000"/>
                  <a:lumOff val="25000"/>
                </a:schemeClr>
              </a:solidFill>
              <a:latin typeface="Microsoft YaHei UI" panose="020B0503020204020204" charset="-122"/>
              <a:ea typeface="Microsoft YaHei UI" panose="020B0503020204020204" charset="-122"/>
            </a:endParaRPr>
          </a:p>
        </p:txBody>
      </p:sp>
      <p:pic>
        <p:nvPicPr>
          <p:cNvPr id="3" name="图片 2"/>
          <p:cNvPicPr>
            <a:picLocks noChangeAspect="1"/>
          </p:cNvPicPr>
          <p:nvPr/>
        </p:nvPicPr>
        <p:blipFill>
          <a:blip r:embed="rId1"/>
          <a:stretch>
            <a:fillRect/>
          </a:stretch>
        </p:blipFill>
        <p:spPr>
          <a:xfrm>
            <a:off x="2814320" y="1374140"/>
            <a:ext cx="5833745" cy="1087120"/>
          </a:xfrm>
          <a:prstGeom prst="rect">
            <a:avLst/>
          </a:prstGeom>
        </p:spPr>
      </p:pic>
      <p:pic>
        <p:nvPicPr>
          <p:cNvPr id="7" name="图片 6"/>
          <p:cNvPicPr>
            <a:picLocks noChangeAspect="1"/>
          </p:cNvPicPr>
          <p:nvPr/>
        </p:nvPicPr>
        <p:blipFill>
          <a:blip r:embed="rId2"/>
          <a:stretch>
            <a:fillRect/>
          </a:stretch>
        </p:blipFill>
        <p:spPr>
          <a:xfrm>
            <a:off x="2814320" y="2461260"/>
            <a:ext cx="2065020" cy="2522855"/>
          </a:xfrm>
          <a:prstGeom prst="rect">
            <a:avLst/>
          </a:prstGeom>
        </p:spPr>
      </p:pic>
      <p:pic>
        <p:nvPicPr>
          <p:cNvPr id="8" name="图片 7"/>
          <p:cNvPicPr>
            <a:picLocks noChangeAspect="1"/>
          </p:cNvPicPr>
          <p:nvPr/>
        </p:nvPicPr>
        <p:blipFill>
          <a:blip r:embed="rId3"/>
          <a:stretch>
            <a:fillRect/>
          </a:stretch>
        </p:blipFill>
        <p:spPr>
          <a:xfrm>
            <a:off x="2814320" y="4984750"/>
            <a:ext cx="5607685" cy="1873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12140" y="513715"/>
            <a:ext cx="11438890" cy="1233805"/>
          </a:xfrm>
          <a:prstGeom prst="rect">
            <a:avLst/>
          </a:prstGeom>
          <a:noFill/>
        </p:spPr>
        <p:txBody>
          <a:bodyPr wrap="square" rtlCol="0" anchor="ctr">
            <a:noAutofit/>
          </a:bodyPr>
          <a:p>
            <a:pPr algn="l">
              <a:lnSpc>
                <a:spcPct val="120000"/>
              </a:lnSpc>
            </a:pPr>
            <a:r>
              <a:rPr lang="en-US" altLang="zh-CN" sz="2400" dirty="0" smtClean="0">
                <a:solidFill>
                  <a:schemeClr val="tx1">
                    <a:lumMod val="75000"/>
                    <a:lumOff val="25000"/>
                  </a:schemeClr>
                </a:solidFill>
                <a:latin typeface="Microsoft YaHei UI" panose="020B0503020204020204" charset="-122"/>
                <a:ea typeface="Microsoft YaHei UI" panose="020B0503020204020204" charset="-122"/>
              </a:rPr>
              <a:t>Context + Few Shot Prompting + Reasoning</a:t>
            </a:r>
            <a:endParaRPr lang="en-US" altLang="zh-CN" sz="2400" dirty="0" smtClean="0">
              <a:solidFill>
                <a:schemeClr val="tx1">
                  <a:lumMod val="75000"/>
                  <a:lumOff val="25000"/>
                </a:schemeClr>
              </a:solidFill>
              <a:latin typeface="Microsoft YaHei UI" panose="020B0503020204020204" charset="-122"/>
              <a:ea typeface="Microsoft YaHei UI" panose="020B0503020204020204" charset="-122"/>
            </a:endParaRPr>
          </a:p>
        </p:txBody>
      </p:sp>
      <p:pic>
        <p:nvPicPr>
          <p:cNvPr id="2" name="图片 1"/>
          <p:cNvPicPr>
            <a:picLocks noChangeAspect="1"/>
          </p:cNvPicPr>
          <p:nvPr/>
        </p:nvPicPr>
        <p:blipFill>
          <a:blip r:embed="rId1"/>
          <a:stretch>
            <a:fillRect/>
          </a:stretch>
        </p:blipFill>
        <p:spPr>
          <a:xfrm>
            <a:off x="3521075" y="1518920"/>
            <a:ext cx="5052695" cy="838835"/>
          </a:xfrm>
          <a:prstGeom prst="rect">
            <a:avLst/>
          </a:prstGeom>
        </p:spPr>
      </p:pic>
      <p:pic>
        <p:nvPicPr>
          <p:cNvPr id="3" name="图片 2"/>
          <p:cNvPicPr>
            <a:picLocks noChangeAspect="1"/>
          </p:cNvPicPr>
          <p:nvPr/>
        </p:nvPicPr>
        <p:blipFill>
          <a:blip r:embed="rId2"/>
          <a:stretch>
            <a:fillRect/>
          </a:stretch>
        </p:blipFill>
        <p:spPr>
          <a:xfrm>
            <a:off x="3521075" y="4955540"/>
            <a:ext cx="4647565" cy="1521460"/>
          </a:xfrm>
          <a:prstGeom prst="rect">
            <a:avLst/>
          </a:prstGeom>
        </p:spPr>
      </p:pic>
      <p:pic>
        <p:nvPicPr>
          <p:cNvPr id="7" name="图片 6"/>
          <p:cNvPicPr>
            <a:picLocks noChangeAspect="1"/>
          </p:cNvPicPr>
          <p:nvPr/>
        </p:nvPicPr>
        <p:blipFill>
          <a:blip r:embed="rId3"/>
          <a:stretch>
            <a:fillRect/>
          </a:stretch>
        </p:blipFill>
        <p:spPr>
          <a:xfrm>
            <a:off x="3521075" y="2484120"/>
            <a:ext cx="1744980" cy="2471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12140" y="891540"/>
            <a:ext cx="4064000" cy="829945"/>
          </a:xfrm>
          <a:prstGeom prst="rect">
            <a:avLst/>
          </a:prstGeom>
          <a:noFill/>
        </p:spPr>
        <p:txBody>
          <a:bodyPr wrap="square" rtlCol="0" anchor="ctr">
            <a:spAutoFit/>
          </a:bodyPr>
          <a:p>
            <a:pPr algn="l">
              <a:lnSpc>
                <a:spcPct val="120000"/>
              </a:lnSpc>
            </a:pPr>
            <a:r>
              <a:rPr lang="en-US" altLang="zh-CN" sz="4000" dirty="0" smtClean="0">
                <a:solidFill>
                  <a:schemeClr val="tx1">
                    <a:lumMod val="75000"/>
                    <a:lumOff val="25000"/>
                  </a:schemeClr>
                </a:solidFill>
                <a:latin typeface="Microsoft YaHei UI" panose="020B0503020204020204" charset="-122"/>
                <a:ea typeface="Microsoft YaHei UI" panose="020B0503020204020204" charset="-122"/>
              </a:rPr>
              <a:t>Abstract</a:t>
            </a:r>
            <a:endParaRPr lang="en-US" altLang="zh-CN" sz="4000" dirty="0" smtClean="0">
              <a:solidFill>
                <a:schemeClr val="tx1">
                  <a:lumMod val="75000"/>
                  <a:lumOff val="25000"/>
                </a:schemeClr>
              </a:solidFill>
              <a:latin typeface="Microsoft YaHei UI" panose="020B0503020204020204" charset="-122"/>
              <a:ea typeface="Microsoft YaHei UI" panose="020B0503020204020204" charset="-122"/>
            </a:endParaRPr>
          </a:p>
        </p:txBody>
      </p:sp>
      <p:sp>
        <p:nvSpPr>
          <p:cNvPr id="7" name="文本框 6"/>
          <p:cNvSpPr txBox="1"/>
          <p:nvPr/>
        </p:nvSpPr>
        <p:spPr>
          <a:xfrm>
            <a:off x="1112520" y="1857693"/>
            <a:ext cx="9721215" cy="4076700"/>
          </a:xfrm>
          <a:prstGeom prst="rect">
            <a:avLst/>
          </a:prstGeom>
          <a:noFill/>
        </p:spPr>
        <p:txBody>
          <a:bodyPr wrap="square" rtlCol="0" anchor="ctr">
            <a:spAutoFit/>
          </a:bodyPr>
          <a:p>
            <a:pPr indent="0" fontAlgn="auto">
              <a:lnSpc>
                <a:spcPct val="120000"/>
              </a:lnSpc>
            </a:pPr>
            <a:r>
              <a:rPr lang="zh-CN" altLang="en-US" dirty="0" smtClean="0">
                <a:solidFill>
                  <a:schemeClr val="tx1">
                    <a:lumMod val="75000"/>
                    <a:lumOff val="25000"/>
                  </a:schemeClr>
                </a:solidFill>
              </a:rPr>
              <a:t>立场检测，是一种预测作者对感兴趣主题的观点的任务。</a:t>
            </a:r>
            <a:endParaRPr lang="zh-CN" altLang="en-US" dirty="0" smtClean="0">
              <a:solidFill>
                <a:schemeClr val="tx1">
                  <a:lumMod val="75000"/>
                  <a:lumOff val="25000"/>
                </a:schemeClr>
              </a:solidFill>
            </a:endParaRPr>
          </a:p>
          <a:p>
            <a:pPr indent="0" fontAlgn="auto">
              <a:lnSpc>
                <a:spcPct val="120000"/>
              </a:lnSpc>
            </a:pPr>
            <a:endParaRPr lang="zh-CN" altLang="en-US" dirty="0" smtClean="0">
              <a:solidFill>
                <a:schemeClr val="tx1">
                  <a:lumMod val="75000"/>
                  <a:lumOff val="25000"/>
                </a:schemeClr>
              </a:solidFill>
            </a:endParaRPr>
          </a:p>
          <a:p>
            <a:pPr indent="0" fontAlgn="auto">
              <a:lnSpc>
                <a:spcPct val="120000"/>
              </a:lnSpc>
            </a:pPr>
            <a:r>
              <a:rPr lang="zh-CN" altLang="en-US" dirty="0" smtClean="0">
                <a:solidFill>
                  <a:schemeClr val="tx1">
                    <a:lumMod val="75000"/>
                    <a:lumOff val="25000"/>
                  </a:schemeClr>
                </a:solidFill>
              </a:rPr>
              <a:t>目前的立场检测方法主要依赖于人工标注句子去训练模型。</a:t>
            </a:r>
            <a:endParaRPr lang="zh-CN" altLang="en-US" dirty="0" smtClean="0">
              <a:solidFill>
                <a:schemeClr val="tx1">
                  <a:lumMod val="75000"/>
                  <a:lumOff val="25000"/>
                </a:schemeClr>
              </a:solidFill>
            </a:endParaRPr>
          </a:p>
          <a:p>
            <a:pPr indent="0" fontAlgn="auto">
              <a:lnSpc>
                <a:spcPct val="120000"/>
              </a:lnSpc>
            </a:pPr>
            <a:r>
              <a:rPr lang="zh-CN" altLang="en-US" dirty="0" smtClean="0">
                <a:solidFill>
                  <a:schemeClr val="tx1">
                    <a:lumMod val="75000"/>
                    <a:lumOff val="25000"/>
                  </a:schemeClr>
                </a:solidFill>
              </a:rPr>
              <a:t>弊端：</a:t>
            </a:r>
            <a:r>
              <a:rPr lang="en-US" altLang="zh-CN" dirty="0" smtClean="0">
                <a:solidFill>
                  <a:schemeClr val="tx1">
                    <a:lumMod val="75000"/>
                    <a:lumOff val="25000"/>
                  </a:schemeClr>
                </a:solidFill>
              </a:rPr>
              <a:t>	</a:t>
            </a:r>
            <a:r>
              <a:rPr lang="zh-CN" altLang="en-US" dirty="0" smtClean="0">
                <a:solidFill>
                  <a:schemeClr val="tx1">
                    <a:lumMod val="75000"/>
                    <a:lumOff val="25000"/>
                  </a:schemeClr>
                </a:solidFill>
              </a:rPr>
              <a:t>1，对模型能够完全理解观点中的立场有限制。</a:t>
            </a:r>
            <a:endParaRPr lang="zh-CN" altLang="en-US" dirty="0" smtClean="0">
              <a:solidFill>
                <a:schemeClr val="tx1">
                  <a:lumMod val="75000"/>
                  <a:lumOff val="25000"/>
                </a:schemeClr>
              </a:solidFill>
            </a:endParaRPr>
          </a:p>
          <a:p>
            <a:pPr marL="457200" lvl="1" indent="457200" fontAlgn="auto">
              <a:lnSpc>
                <a:spcPct val="120000"/>
              </a:lnSpc>
            </a:pPr>
            <a:r>
              <a:rPr lang="zh-CN" altLang="en-US" dirty="0" smtClean="0">
                <a:solidFill>
                  <a:schemeClr val="tx1">
                    <a:lumMod val="75000"/>
                    <a:lumOff val="25000"/>
                  </a:schemeClr>
                </a:solidFill>
              </a:rPr>
              <a:t>2，阻碍模型在不同文本下的泛化能力。</a:t>
            </a:r>
            <a:endParaRPr lang="zh-CN" altLang="en-US" dirty="0" smtClean="0">
              <a:solidFill>
                <a:schemeClr val="tx1">
                  <a:lumMod val="75000"/>
                  <a:lumOff val="25000"/>
                </a:schemeClr>
              </a:solidFill>
            </a:endParaRPr>
          </a:p>
          <a:p>
            <a:pPr indent="457200" fontAlgn="auto">
              <a:lnSpc>
                <a:spcPct val="120000"/>
              </a:lnSpc>
            </a:pPr>
            <a:endParaRPr lang="zh-CN" altLang="en-US" dirty="0" smtClean="0">
              <a:solidFill>
                <a:schemeClr val="tx1">
                  <a:lumMod val="75000"/>
                  <a:lumOff val="25000"/>
                </a:schemeClr>
              </a:solidFill>
            </a:endParaRPr>
          </a:p>
          <a:p>
            <a:pPr indent="0" fontAlgn="auto">
              <a:lnSpc>
                <a:spcPct val="120000"/>
              </a:lnSpc>
            </a:pPr>
            <a:r>
              <a:rPr lang="zh-CN" altLang="en-US" dirty="0" smtClean="0">
                <a:solidFill>
                  <a:schemeClr val="tx1">
                    <a:lumMod val="75000"/>
                    <a:lumOff val="25000"/>
                  </a:schemeClr>
                </a:solidFill>
              </a:rPr>
              <a:t>本文在尽可能不适用人工标签的前提下，研究了大语言模型(llm)在立场分类任务中的应用。</a:t>
            </a:r>
            <a:endParaRPr lang="zh-CN" altLang="en-US" dirty="0" smtClean="0">
              <a:solidFill>
                <a:schemeClr val="tx1">
                  <a:lumMod val="75000"/>
                  <a:lumOff val="25000"/>
                </a:schemeClr>
              </a:solidFill>
            </a:endParaRPr>
          </a:p>
          <a:p>
            <a:pPr indent="0" fontAlgn="auto">
              <a:lnSpc>
                <a:spcPct val="120000"/>
              </a:lnSpc>
            </a:pPr>
            <a:endParaRPr lang="zh-CN" altLang="en-US" dirty="0" smtClean="0">
              <a:solidFill>
                <a:schemeClr val="tx1">
                  <a:lumMod val="75000"/>
                  <a:lumOff val="25000"/>
                </a:schemeClr>
              </a:solidFill>
            </a:endParaRPr>
          </a:p>
          <a:p>
            <a:pPr indent="0" fontAlgn="auto">
              <a:lnSpc>
                <a:spcPct val="120000"/>
              </a:lnSpc>
            </a:pPr>
            <a:r>
              <a:rPr lang="zh-CN" altLang="en-US" dirty="0" smtClean="0">
                <a:solidFill>
                  <a:schemeClr val="tx1">
                    <a:lumMod val="75000"/>
                    <a:lumOff val="25000"/>
                  </a:schemeClr>
                </a:solidFill>
              </a:rPr>
              <a:t>我们的研究表明，虽然llm可以匹配或有时甚至超过每个数据集的基准结果，但它们的总体精度并不一定比监督模型产生的精度更好。这表明llm的立场分类有改进的潜在领域。</a:t>
            </a:r>
            <a:endParaRPr lang="zh-CN" altLang="en-US" dirty="0" smtClean="0">
              <a:solidFill>
                <a:schemeClr val="tx1">
                  <a:lumMod val="75000"/>
                  <a:lumOff val="25000"/>
                </a:schemeClr>
              </a:solidFill>
            </a:endParaRPr>
          </a:p>
          <a:p>
            <a:pPr indent="457200" fontAlgn="auto">
              <a:lnSpc>
                <a:spcPct val="120000"/>
              </a:lnSpc>
            </a:pPr>
            <a:endParaRPr lang="zh-CN" altLang="en-US" dirty="0" smtClean="0">
              <a:solidFill>
                <a:schemeClr val="tx1">
                  <a:lumMod val="75000"/>
                  <a:lumOff val="25000"/>
                </a:schemeClr>
              </a:solidFill>
            </a:endParaRPr>
          </a:p>
          <a:p>
            <a:pPr indent="457200" fontAlgn="auto">
              <a:lnSpc>
                <a:spcPct val="120000"/>
              </a:lnSpc>
            </a:pPr>
            <a:endParaRPr lang="zh-CN" altLang="en-US"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67335" y="1494155"/>
            <a:ext cx="11657330" cy="3432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635375" y="1211580"/>
            <a:ext cx="4920615" cy="51765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12140" y="892175"/>
            <a:ext cx="8771255" cy="829945"/>
          </a:xfrm>
          <a:prstGeom prst="rect">
            <a:avLst/>
          </a:prstGeom>
          <a:noFill/>
        </p:spPr>
        <p:txBody>
          <a:bodyPr wrap="square" rtlCol="0" anchor="ctr">
            <a:spAutoFit/>
          </a:bodyPr>
          <a:p>
            <a:pPr algn="l">
              <a:lnSpc>
                <a:spcPct val="120000"/>
              </a:lnSpc>
            </a:pPr>
            <a:r>
              <a:rPr lang="en-US" altLang="zh-CN" sz="4000" dirty="0" smtClean="0">
                <a:solidFill>
                  <a:schemeClr val="tx1">
                    <a:lumMod val="75000"/>
                    <a:lumOff val="25000"/>
                  </a:schemeClr>
                </a:solidFill>
                <a:latin typeface="Microsoft YaHei UI" panose="020B0503020204020204" charset="-122"/>
                <a:ea typeface="Microsoft YaHei UI" panose="020B0503020204020204" charset="-122"/>
              </a:rPr>
              <a:t>Results</a:t>
            </a:r>
            <a:endParaRPr lang="en-US" altLang="zh-CN" sz="4000" dirty="0" smtClean="0">
              <a:solidFill>
                <a:schemeClr val="tx1">
                  <a:lumMod val="75000"/>
                  <a:lumOff val="25000"/>
                </a:schemeClr>
              </a:solidFill>
              <a:latin typeface="Microsoft YaHei UI" panose="020B0503020204020204" charset="-122"/>
              <a:ea typeface="Microsoft YaHei UI" panose="020B0503020204020204" charset="-122"/>
            </a:endParaRPr>
          </a:p>
        </p:txBody>
      </p:sp>
      <p:sp>
        <p:nvSpPr>
          <p:cNvPr id="7" name="文本框 6"/>
          <p:cNvSpPr txBox="1"/>
          <p:nvPr/>
        </p:nvSpPr>
        <p:spPr>
          <a:xfrm>
            <a:off x="386080" y="2930525"/>
            <a:ext cx="11504295" cy="2676525"/>
          </a:xfrm>
          <a:prstGeom prst="rect">
            <a:avLst/>
          </a:prstGeom>
          <a:noFill/>
        </p:spPr>
        <p:txBody>
          <a:bodyPr wrap="square" rtlCol="0" anchor="ctr">
            <a:spAutoFit/>
          </a:bodyPr>
          <a:p>
            <a:pPr indent="0" fontAlgn="auto">
              <a:lnSpc>
                <a:spcPct val="120000"/>
              </a:lnSpc>
            </a:pPr>
            <a:r>
              <a:rPr lang="en-US" altLang="zh-CN" sz="2000" b="1" dirty="0" smtClean="0">
                <a:solidFill>
                  <a:schemeClr val="tx1">
                    <a:lumMod val="75000"/>
                    <a:lumOff val="25000"/>
                  </a:schemeClr>
                </a:solidFill>
              </a:rPr>
              <a:t>LLMS:  </a:t>
            </a:r>
            <a:r>
              <a:rPr lang="en-US" altLang="zh-CN" sz="2000" dirty="0" smtClean="0">
                <a:solidFill>
                  <a:schemeClr val="tx1">
                    <a:lumMod val="75000"/>
                    <a:lumOff val="25000"/>
                  </a:schemeClr>
                </a:solidFill>
              </a:rPr>
              <a:t>Flan-UL2   Flan-Alpaca-GPT4-T5  (</a:t>
            </a:r>
            <a:r>
              <a:rPr lang="zh-CN" altLang="en-US" sz="2000" dirty="0" smtClean="0">
                <a:solidFill>
                  <a:schemeClr val="tx1">
                    <a:lumMod val="75000"/>
                    <a:lumOff val="25000"/>
                  </a:schemeClr>
                </a:solidFill>
              </a:rPr>
              <a:t>开源；仅提供最有可能得出的结果；最大长度为</a:t>
            </a:r>
            <a:r>
              <a:rPr lang="en-US" altLang="zh-CN" sz="2000" dirty="0" smtClean="0">
                <a:solidFill>
                  <a:schemeClr val="tx1">
                    <a:lumMod val="75000"/>
                    <a:lumOff val="25000"/>
                  </a:schemeClr>
                </a:solidFill>
              </a:rPr>
              <a:t>1000</a:t>
            </a:r>
            <a:r>
              <a:rPr lang="zh-CN" altLang="en-US" sz="2000" dirty="0" smtClean="0">
                <a:solidFill>
                  <a:schemeClr val="tx1">
                    <a:lumMod val="75000"/>
                    <a:lumOff val="25000"/>
                  </a:schemeClr>
                </a:solidFill>
              </a:rPr>
              <a:t>个</a:t>
            </a:r>
            <a:r>
              <a:rPr lang="en-US" altLang="zh-CN" sz="2000" dirty="0" smtClean="0">
                <a:solidFill>
                  <a:schemeClr val="tx1">
                    <a:lumMod val="75000"/>
                    <a:lumOff val="25000"/>
                  </a:schemeClr>
                </a:solidFill>
              </a:rPr>
              <a:t>tokens)</a:t>
            </a:r>
            <a:endParaRPr lang="en-US" altLang="zh-CN" sz="2000" dirty="0" smtClean="0">
              <a:solidFill>
                <a:schemeClr val="tx1">
                  <a:lumMod val="75000"/>
                  <a:lumOff val="25000"/>
                </a:schemeClr>
              </a:solidFill>
            </a:endParaRPr>
          </a:p>
          <a:p>
            <a:pPr indent="0" fontAlgn="auto">
              <a:lnSpc>
                <a:spcPct val="120000"/>
              </a:lnSpc>
            </a:pPr>
            <a:r>
              <a:rPr lang="en-US" altLang="zh-CN" sz="2000" b="1" dirty="0" smtClean="0">
                <a:solidFill>
                  <a:schemeClr val="tx1">
                    <a:lumMod val="75000"/>
                    <a:lumOff val="25000"/>
                  </a:schemeClr>
                </a:solidFill>
              </a:rPr>
              <a:t>Prompt Details: </a:t>
            </a:r>
            <a:r>
              <a:rPr lang="zh-CN" altLang="en-US" sz="2000" dirty="0" smtClean="0">
                <a:solidFill>
                  <a:schemeClr val="tx1">
                    <a:lumMod val="75000"/>
                    <a:lumOff val="25000"/>
                  </a:schemeClr>
                </a:solidFill>
              </a:rPr>
              <a:t>根据数据集做过调整；随机抽取五条数据写的</a:t>
            </a:r>
            <a:r>
              <a:rPr lang="en-US" altLang="zh-CN" sz="2000" dirty="0" smtClean="0">
                <a:solidFill>
                  <a:schemeClr val="tx1">
                    <a:lumMod val="75000"/>
                    <a:lumOff val="25000"/>
                  </a:schemeClr>
                </a:solidFill>
              </a:rPr>
              <a:t>prompt </a:t>
            </a:r>
            <a:r>
              <a:rPr lang="zh-CN" altLang="en-US" sz="2000" dirty="0" smtClean="0">
                <a:solidFill>
                  <a:schemeClr val="tx1">
                    <a:lumMod val="75000"/>
                    <a:lumOff val="25000"/>
                  </a:schemeClr>
                </a:solidFill>
              </a:rPr>
              <a:t>；</a:t>
            </a:r>
            <a:r>
              <a:rPr lang="zh-CN" altLang="en-US" sz="2000" dirty="0" smtClean="0">
                <a:solidFill>
                  <a:schemeClr val="tx1">
                    <a:lumMod val="75000"/>
                    <a:lumOff val="25000"/>
                  </a:schemeClr>
                </a:solidFill>
                <a:sym typeface="+mn-ea"/>
              </a:rPr>
              <a:t>本文提供了四种不同的提示方案，且它们在本质上是分层的，即每个方案都包含了前一个方案的更多信息。</a:t>
            </a:r>
            <a:endParaRPr lang="zh-CN" altLang="en-US" sz="2000" dirty="0" smtClean="0">
              <a:solidFill>
                <a:schemeClr val="tx1">
                  <a:lumMod val="75000"/>
                  <a:lumOff val="25000"/>
                </a:schemeClr>
              </a:solidFill>
            </a:endParaRPr>
          </a:p>
          <a:p>
            <a:pPr indent="0" fontAlgn="auto">
              <a:lnSpc>
                <a:spcPct val="120000"/>
              </a:lnSpc>
            </a:pPr>
            <a:r>
              <a:rPr lang="zh-CN" altLang="en-US" sz="2000" b="1" dirty="0" smtClean="0">
                <a:solidFill>
                  <a:schemeClr val="tx1">
                    <a:lumMod val="75000"/>
                    <a:lumOff val="25000"/>
                  </a:schemeClr>
                </a:solidFill>
              </a:rPr>
              <a:t>Hardware：</a:t>
            </a:r>
            <a:r>
              <a:rPr lang="en-US" altLang="zh-CN" sz="2000" dirty="0" smtClean="0">
                <a:solidFill>
                  <a:schemeClr val="tx1">
                    <a:lumMod val="75000"/>
                    <a:lumOff val="25000"/>
                  </a:schemeClr>
                </a:solidFill>
              </a:rPr>
              <a:t>U</a:t>
            </a:r>
            <a:r>
              <a:rPr lang="zh-CN" altLang="en-US" sz="2000" dirty="0" smtClean="0">
                <a:solidFill>
                  <a:schemeClr val="tx1">
                    <a:lumMod val="75000"/>
                    <a:lumOff val="25000"/>
                  </a:schemeClr>
                </a:solidFill>
              </a:rPr>
              <a:t>buntu 22.04 Linux、x64 CPU、40核、376 GB RAM和2块NVIDIA A6000 gpu</a:t>
            </a:r>
            <a:endParaRPr lang="zh-CN" altLang="en-US" sz="2000" dirty="0" smtClean="0">
              <a:solidFill>
                <a:schemeClr val="tx1">
                  <a:lumMod val="75000"/>
                  <a:lumOff val="25000"/>
                </a:schemeClr>
              </a:solidFill>
            </a:endParaRPr>
          </a:p>
          <a:p>
            <a:pPr indent="0" fontAlgn="auto">
              <a:lnSpc>
                <a:spcPct val="120000"/>
              </a:lnSpc>
            </a:pPr>
            <a:r>
              <a:rPr lang="zh-CN" altLang="en-US" sz="2000" b="1" dirty="0" smtClean="0">
                <a:solidFill>
                  <a:schemeClr val="tx1">
                    <a:lumMod val="75000"/>
                    <a:lumOff val="25000"/>
                  </a:schemeClr>
                </a:solidFill>
              </a:rPr>
              <a:t>Evaluation：</a:t>
            </a:r>
            <a:r>
              <a:rPr lang="zh-CN" altLang="en-US" sz="2000" dirty="0" smtClean="0">
                <a:solidFill>
                  <a:schemeClr val="tx1">
                    <a:lumMod val="75000"/>
                    <a:lumOff val="25000"/>
                  </a:schemeClr>
                </a:solidFill>
              </a:rPr>
              <a:t>the unweighted, macro-F1 accuracy metric</a:t>
            </a:r>
            <a:endParaRPr lang="zh-CN" altLang="en-US" sz="2000" b="1" dirty="0" smtClean="0">
              <a:solidFill>
                <a:schemeClr val="tx1">
                  <a:lumMod val="75000"/>
                  <a:lumOff val="25000"/>
                </a:schemeClr>
              </a:solidFill>
            </a:endParaRPr>
          </a:p>
          <a:p>
            <a:pPr indent="457200" fontAlgn="auto">
              <a:lnSpc>
                <a:spcPct val="120000"/>
              </a:lnSpc>
            </a:pPr>
            <a:endParaRPr lang="zh-CN" altLang="en-US" sz="2000" b="1" dirty="0" smtClean="0">
              <a:solidFill>
                <a:schemeClr val="tx1">
                  <a:lumMod val="75000"/>
                  <a:lumOff val="25000"/>
                </a:schemeClr>
              </a:solidFill>
            </a:endParaRPr>
          </a:p>
        </p:txBody>
      </p:sp>
      <p:sp>
        <p:nvSpPr>
          <p:cNvPr id="4" name="文本框 3"/>
          <p:cNvSpPr txBox="1"/>
          <p:nvPr/>
        </p:nvSpPr>
        <p:spPr>
          <a:xfrm>
            <a:off x="612140" y="1923098"/>
            <a:ext cx="8771255" cy="681990"/>
          </a:xfrm>
          <a:prstGeom prst="rect">
            <a:avLst/>
          </a:prstGeom>
          <a:noFill/>
        </p:spPr>
        <p:txBody>
          <a:bodyPr wrap="square" rtlCol="0" anchor="ctr">
            <a:spAutoFit/>
          </a:bodyPr>
          <a:p>
            <a:pPr algn="l">
              <a:lnSpc>
                <a:spcPct val="120000"/>
              </a:lnSpc>
            </a:pPr>
            <a:r>
              <a:rPr lang="en-US" altLang="zh-CN" sz="3200" dirty="0" smtClean="0">
                <a:solidFill>
                  <a:schemeClr val="tx1">
                    <a:lumMod val="75000"/>
                    <a:lumOff val="25000"/>
                  </a:schemeClr>
                </a:solidFill>
                <a:latin typeface="Microsoft YaHei UI" panose="020B0503020204020204" charset="-122"/>
                <a:ea typeface="Microsoft YaHei UI" panose="020B0503020204020204" charset="-122"/>
              </a:rPr>
              <a:t>Experimental Set Up</a:t>
            </a:r>
            <a:endParaRPr lang="en-US" altLang="zh-CN" sz="3200" dirty="0" smtClean="0">
              <a:solidFill>
                <a:schemeClr val="tx1">
                  <a:lumMod val="75000"/>
                  <a:lumOff val="25000"/>
                </a:schemeClr>
              </a:solidFill>
              <a:latin typeface="Microsoft YaHei UI" panose="020B0503020204020204" charset="-122"/>
              <a:ea typeface="Microsoft YaHei UI"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12140" y="1241108"/>
            <a:ext cx="8771255" cy="681990"/>
          </a:xfrm>
          <a:prstGeom prst="rect">
            <a:avLst/>
          </a:prstGeom>
          <a:noFill/>
        </p:spPr>
        <p:txBody>
          <a:bodyPr wrap="square" rtlCol="0" anchor="ctr">
            <a:spAutoFit/>
          </a:bodyPr>
          <a:p>
            <a:pPr algn="l">
              <a:lnSpc>
                <a:spcPct val="120000"/>
              </a:lnSpc>
            </a:pPr>
            <a:r>
              <a:rPr lang="en-US" altLang="zh-CN" sz="3200" dirty="0" smtClean="0">
                <a:solidFill>
                  <a:schemeClr val="tx1">
                    <a:lumMod val="75000"/>
                    <a:lumOff val="25000"/>
                  </a:schemeClr>
                </a:solidFill>
                <a:latin typeface="Microsoft YaHei UI" panose="020B0503020204020204" charset="-122"/>
                <a:ea typeface="Microsoft YaHei UI" panose="020B0503020204020204" charset="-122"/>
              </a:rPr>
              <a:t>Experimental Results</a:t>
            </a:r>
            <a:endParaRPr lang="en-US" altLang="zh-CN" sz="3200" dirty="0" smtClean="0">
              <a:solidFill>
                <a:schemeClr val="tx1">
                  <a:lumMod val="75000"/>
                  <a:lumOff val="25000"/>
                </a:schemeClr>
              </a:solidFill>
              <a:latin typeface="Microsoft YaHei UI" panose="020B0503020204020204" charset="-122"/>
              <a:ea typeface="Microsoft YaHei UI" panose="020B0503020204020204" charset="-122"/>
            </a:endParaRPr>
          </a:p>
        </p:txBody>
      </p:sp>
      <p:pic>
        <p:nvPicPr>
          <p:cNvPr id="2" name="图片 1"/>
          <p:cNvPicPr>
            <a:picLocks noChangeAspect="1"/>
          </p:cNvPicPr>
          <p:nvPr/>
        </p:nvPicPr>
        <p:blipFill>
          <a:blip r:embed="rId1"/>
          <a:stretch>
            <a:fillRect/>
          </a:stretch>
        </p:blipFill>
        <p:spPr>
          <a:xfrm>
            <a:off x="699770" y="2381250"/>
            <a:ext cx="10631170" cy="2622550"/>
          </a:xfrm>
          <a:prstGeom prst="rect">
            <a:avLst/>
          </a:prstGeom>
        </p:spPr>
      </p:pic>
      <p:sp>
        <p:nvSpPr>
          <p:cNvPr id="3" name="文本框 2"/>
          <p:cNvSpPr txBox="1"/>
          <p:nvPr/>
        </p:nvSpPr>
        <p:spPr>
          <a:xfrm>
            <a:off x="3535680" y="5550535"/>
            <a:ext cx="4753610" cy="596265"/>
          </a:xfrm>
          <a:prstGeom prst="rect">
            <a:avLst/>
          </a:prstGeom>
          <a:noFill/>
        </p:spPr>
        <p:txBody>
          <a:bodyPr wrap="none" rtlCol="0" anchor="ctr">
            <a:noAutofit/>
          </a:bodyPr>
          <a:p>
            <a:pPr algn="l">
              <a:lnSpc>
                <a:spcPct val="120000"/>
              </a:lnSpc>
            </a:pPr>
            <a:r>
              <a:rPr lang="zh-CN" altLang="en-US" sz="1600" b="1" dirty="0" smtClean="0">
                <a:solidFill>
                  <a:schemeClr val="tx1">
                    <a:lumMod val="75000"/>
                    <a:lumOff val="25000"/>
                  </a:schemeClr>
                </a:solidFill>
              </a:rPr>
              <a:t>不同</a:t>
            </a:r>
            <a:r>
              <a:rPr lang="en-US" altLang="zh-CN" sz="1600" b="1" dirty="0" smtClean="0">
                <a:solidFill>
                  <a:schemeClr val="tx1">
                    <a:lumMod val="75000"/>
                    <a:lumOff val="25000"/>
                  </a:schemeClr>
                </a:solidFill>
              </a:rPr>
              <a:t>prompt</a:t>
            </a:r>
            <a:r>
              <a:rPr lang="zh-CN" altLang="en-US" sz="1600" b="1" dirty="0" smtClean="0">
                <a:solidFill>
                  <a:schemeClr val="tx1">
                    <a:lumMod val="75000"/>
                    <a:lumOff val="25000"/>
                  </a:schemeClr>
                </a:solidFill>
              </a:rPr>
              <a:t>和不同基准数据集上的llm的结果</a:t>
            </a:r>
            <a:r>
              <a:rPr lang="zh-CN" altLang="en-US" dirty="0" smtClean="0">
                <a:solidFill>
                  <a:schemeClr val="tx1">
                    <a:lumMod val="75000"/>
                    <a:lumOff val="25000"/>
                  </a:schemeClr>
                </a:solidFill>
              </a:rPr>
              <a:t>。</a:t>
            </a:r>
            <a:endParaRPr lang="zh-CN" altLang="en-US"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12140" y="1241108"/>
            <a:ext cx="8771255" cy="681990"/>
          </a:xfrm>
          <a:prstGeom prst="rect">
            <a:avLst/>
          </a:prstGeom>
          <a:noFill/>
        </p:spPr>
        <p:txBody>
          <a:bodyPr wrap="square" rtlCol="0" anchor="ctr">
            <a:spAutoFit/>
          </a:bodyPr>
          <a:p>
            <a:pPr algn="l">
              <a:lnSpc>
                <a:spcPct val="120000"/>
              </a:lnSpc>
            </a:pPr>
            <a:r>
              <a:rPr lang="en-US" altLang="zh-CN" sz="3200" dirty="0" smtClean="0">
                <a:solidFill>
                  <a:schemeClr val="tx1">
                    <a:lumMod val="75000"/>
                    <a:lumOff val="25000"/>
                  </a:schemeClr>
                </a:solidFill>
                <a:latin typeface="Microsoft YaHei UI" panose="020B0503020204020204" charset="-122"/>
                <a:ea typeface="Microsoft YaHei UI" panose="020B0503020204020204" charset="-122"/>
              </a:rPr>
              <a:t>Experimental Results</a:t>
            </a:r>
            <a:endParaRPr lang="en-US" altLang="zh-CN" sz="3200" dirty="0" smtClean="0">
              <a:solidFill>
                <a:schemeClr val="tx1">
                  <a:lumMod val="75000"/>
                  <a:lumOff val="25000"/>
                </a:schemeClr>
              </a:solidFill>
              <a:latin typeface="Microsoft YaHei UI" panose="020B0503020204020204" charset="-122"/>
              <a:ea typeface="Microsoft YaHei UI" panose="020B0503020204020204" charset="-122"/>
            </a:endParaRPr>
          </a:p>
        </p:txBody>
      </p:sp>
      <p:sp>
        <p:nvSpPr>
          <p:cNvPr id="6" name="文本框 5"/>
          <p:cNvSpPr txBox="1"/>
          <p:nvPr/>
        </p:nvSpPr>
        <p:spPr>
          <a:xfrm>
            <a:off x="1087120" y="2839085"/>
            <a:ext cx="10163175" cy="2676525"/>
          </a:xfrm>
          <a:prstGeom prst="rect">
            <a:avLst/>
          </a:prstGeom>
          <a:noFill/>
        </p:spPr>
        <p:txBody>
          <a:bodyPr wrap="square" rtlCol="0" anchor="ctr">
            <a:noAutofit/>
          </a:bodyPr>
          <a:p>
            <a:pPr algn="l">
              <a:lnSpc>
                <a:spcPct val="120000"/>
              </a:lnSpc>
            </a:pPr>
            <a:r>
              <a:rPr lang="zh-CN" altLang="en-US" dirty="0" smtClean="0">
                <a:solidFill>
                  <a:schemeClr val="tx1">
                    <a:lumMod val="75000"/>
                    <a:lumOff val="25000"/>
                  </a:schemeClr>
                </a:solidFill>
                <a:sym typeface="+mn-ea"/>
              </a:rPr>
              <a:t>对于每个组合，我们运行测试三次，并报告平均结果;我们发现，LLM的输出在两次运行之间可能略有不同，特别是在</a:t>
            </a:r>
            <a:r>
              <a:rPr lang="en-US" altLang="zh-CN" dirty="0" smtClean="0">
                <a:solidFill>
                  <a:schemeClr val="tx1">
                    <a:lumMod val="75000"/>
                    <a:lumOff val="25000"/>
                  </a:schemeClr>
                </a:solidFill>
                <a:sym typeface="+mn-ea"/>
              </a:rPr>
              <a:t>prompt</a:t>
            </a:r>
            <a:r>
              <a:rPr lang="zh-CN" altLang="en-US" dirty="0" smtClean="0">
                <a:solidFill>
                  <a:schemeClr val="tx1">
                    <a:lumMod val="75000"/>
                    <a:lumOff val="25000"/>
                  </a:schemeClr>
                </a:solidFill>
                <a:sym typeface="+mn-ea"/>
              </a:rPr>
              <a:t>中没有提供上下文的情况下</a:t>
            </a:r>
            <a:endParaRPr lang="zh-CN" altLang="en-US" dirty="0" smtClean="0">
              <a:solidFill>
                <a:schemeClr val="tx1">
                  <a:lumMod val="75000"/>
                  <a:lumOff val="25000"/>
                </a:schemeClr>
              </a:solidFill>
            </a:endParaRPr>
          </a:p>
          <a:p>
            <a:pPr algn="l">
              <a:lnSpc>
                <a:spcPct val="120000"/>
              </a:lnSpc>
            </a:pPr>
            <a:endParaRPr lang="zh-CN" altLang="en-US" dirty="0" smtClean="0">
              <a:solidFill>
                <a:schemeClr val="tx1">
                  <a:lumMod val="75000"/>
                  <a:lumOff val="25000"/>
                </a:schemeClr>
              </a:solidFill>
            </a:endParaRPr>
          </a:p>
          <a:p>
            <a:pPr algn="l">
              <a:lnSpc>
                <a:spcPct val="120000"/>
              </a:lnSpc>
            </a:pPr>
            <a:r>
              <a:rPr lang="zh-CN" altLang="en-US" dirty="0" smtClean="0">
                <a:solidFill>
                  <a:schemeClr val="tx1">
                    <a:lumMod val="75000"/>
                    <a:lumOff val="25000"/>
                  </a:schemeClr>
                </a:solidFill>
              </a:rPr>
              <a:t>从测试中，我们只发现在五个基准数据集中的两个上，带提示的LLM可以超过基准的监督模型。</a:t>
            </a:r>
            <a:endParaRPr lang="zh-CN" altLang="en-US" dirty="0" smtClean="0">
              <a:solidFill>
                <a:schemeClr val="tx1">
                  <a:lumMod val="75000"/>
                  <a:lumOff val="25000"/>
                </a:schemeClr>
              </a:solidFill>
            </a:endParaRPr>
          </a:p>
          <a:p>
            <a:pPr algn="l">
              <a:lnSpc>
                <a:spcPct val="120000"/>
              </a:lnSpc>
            </a:pPr>
            <a:r>
              <a:rPr lang="zh-CN" altLang="en-US" dirty="0" smtClean="0">
                <a:solidFill>
                  <a:schemeClr val="tx1">
                    <a:lumMod val="75000"/>
                    <a:lumOff val="25000"/>
                  </a:schemeClr>
                </a:solidFill>
              </a:rPr>
              <a:t>也就是说，LLM + prompt的结果确实很接近，通常与监督基准结果的差距在0.05以内或更少。</a:t>
            </a:r>
            <a:endParaRPr lang="zh-CN" altLang="en-US" dirty="0" smtClean="0">
              <a:solidFill>
                <a:schemeClr val="tx1">
                  <a:lumMod val="75000"/>
                  <a:lumOff val="25000"/>
                </a:schemeClr>
              </a:solidFill>
            </a:endParaRPr>
          </a:p>
          <a:p>
            <a:pPr algn="l">
              <a:lnSpc>
                <a:spcPct val="120000"/>
              </a:lnSpc>
            </a:pPr>
            <a:endParaRPr lang="zh-CN" altLang="en-US" dirty="0" smtClean="0">
              <a:solidFill>
                <a:schemeClr val="tx1">
                  <a:lumMod val="75000"/>
                  <a:lumOff val="25000"/>
                </a:schemeClr>
              </a:solidFill>
            </a:endParaRPr>
          </a:p>
          <a:p>
            <a:pPr algn="l">
              <a:lnSpc>
                <a:spcPct val="120000"/>
              </a:lnSpc>
            </a:pPr>
            <a:r>
              <a:rPr lang="zh-CN" altLang="en-US" dirty="0" smtClean="0">
                <a:solidFill>
                  <a:schemeClr val="tx1">
                    <a:lumMod val="75000"/>
                    <a:lumOff val="25000"/>
                  </a:schemeClr>
                </a:solidFill>
              </a:rPr>
              <a:t>此外我们还注意到。将上下文放进prompt中是可以最大程度提高llm性能的一个因素，且这种prompt总是可以提高模型性能。</a:t>
            </a:r>
            <a:endParaRPr lang="zh-CN" altLang="en-US" dirty="0" smtClean="0">
              <a:solidFill>
                <a:schemeClr val="tx1">
                  <a:lumMod val="75000"/>
                  <a:lumOff val="25000"/>
                </a:schemeClr>
              </a:solidFill>
            </a:endParaRPr>
          </a:p>
          <a:p>
            <a:pPr algn="l">
              <a:lnSpc>
                <a:spcPct val="120000"/>
              </a:lnSpc>
            </a:pPr>
            <a:endParaRPr lang="zh-CN" altLang="en-US" dirty="0" smtClean="0">
              <a:solidFill>
                <a:schemeClr val="tx1">
                  <a:lumMod val="75000"/>
                  <a:lumOff val="25000"/>
                </a:schemeClr>
              </a:solidFill>
            </a:endParaRPr>
          </a:p>
          <a:p>
            <a:pPr algn="l">
              <a:lnSpc>
                <a:spcPct val="120000"/>
              </a:lnSpc>
            </a:pPr>
            <a:r>
              <a:rPr lang="zh-CN" altLang="en-US" dirty="0" smtClean="0">
                <a:solidFill>
                  <a:schemeClr val="tx1">
                    <a:lumMod val="75000"/>
                    <a:lumOff val="25000"/>
                  </a:schemeClr>
                </a:solidFill>
              </a:rPr>
              <a:t>此外，在测试期间，我们注意到，虽然LLM得到了关于要返回的输出的明确指令，但此输出中偶尔会出现差异。例如，对于` For `的立场标签，模型偶尔会返回类似` For `、` For `、` For `或` the stance is For `的回复。</a:t>
            </a:r>
            <a:endParaRPr lang="zh-CN" altLang="en-US"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12140" y="1241108"/>
            <a:ext cx="8771255" cy="681990"/>
          </a:xfrm>
          <a:prstGeom prst="rect">
            <a:avLst/>
          </a:prstGeom>
          <a:noFill/>
        </p:spPr>
        <p:txBody>
          <a:bodyPr wrap="square" rtlCol="0" anchor="ctr">
            <a:spAutoFit/>
          </a:bodyPr>
          <a:p>
            <a:pPr algn="l">
              <a:lnSpc>
                <a:spcPct val="120000"/>
              </a:lnSpc>
            </a:pPr>
            <a:r>
              <a:rPr lang="en-US" altLang="zh-CN" sz="3200" dirty="0" smtClean="0">
                <a:solidFill>
                  <a:schemeClr val="tx1">
                    <a:lumMod val="75000"/>
                    <a:lumOff val="25000"/>
                  </a:schemeClr>
                </a:solidFill>
                <a:latin typeface="Microsoft YaHei UI" panose="020B0503020204020204" charset="-122"/>
                <a:ea typeface="Microsoft YaHei UI" panose="020B0503020204020204" charset="-122"/>
              </a:rPr>
              <a:t>Experimental Results</a:t>
            </a:r>
            <a:endParaRPr lang="en-US" altLang="zh-CN" sz="3200" dirty="0" smtClean="0">
              <a:solidFill>
                <a:schemeClr val="tx1">
                  <a:lumMod val="75000"/>
                  <a:lumOff val="25000"/>
                </a:schemeClr>
              </a:solidFill>
              <a:latin typeface="Microsoft YaHei UI" panose="020B0503020204020204" charset="-122"/>
              <a:ea typeface="Microsoft YaHei UI" panose="020B0503020204020204" charset="-122"/>
            </a:endParaRPr>
          </a:p>
        </p:txBody>
      </p:sp>
      <p:sp>
        <p:nvSpPr>
          <p:cNvPr id="6" name="文本框 5"/>
          <p:cNvSpPr txBox="1"/>
          <p:nvPr/>
        </p:nvSpPr>
        <p:spPr>
          <a:xfrm>
            <a:off x="1087120" y="2839085"/>
            <a:ext cx="10163175" cy="2676525"/>
          </a:xfrm>
          <a:prstGeom prst="rect">
            <a:avLst/>
          </a:prstGeom>
          <a:noFill/>
        </p:spPr>
        <p:txBody>
          <a:bodyPr wrap="square" rtlCol="0" anchor="ctr">
            <a:noAutofit/>
          </a:bodyPr>
          <a:p>
            <a:pPr algn="l">
              <a:lnSpc>
                <a:spcPct val="120000"/>
              </a:lnSpc>
            </a:pPr>
            <a:r>
              <a:rPr dirty="0" smtClean="0">
                <a:solidFill>
                  <a:schemeClr val="tx1">
                    <a:lumMod val="75000"/>
                    <a:lumOff val="25000"/>
                  </a:schemeClr>
                </a:solidFill>
                <a:sym typeface="+mn-ea"/>
              </a:rPr>
              <a:t>随着输出格式的不一致，我们还发现llm在面对context + FSP + reason提示时并不总是提供有意义的理由。这些模型偶尔会从少样本的例子中回收一个原因，或者根本不会输出一个原因。</a:t>
            </a:r>
            <a:endParaRPr dirty="0" smtClean="0">
              <a:solidFill>
                <a:schemeClr val="tx1">
                  <a:lumMod val="75000"/>
                  <a:lumOff val="25000"/>
                </a:schemeClr>
              </a:solidFill>
              <a:sym typeface="+mn-ea"/>
            </a:endParaRPr>
          </a:p>
          <a:p>
            <a:pPr algn="l">
              <a:lnSpc>
                <a:spcPct val="120000"/>
              </a:lnSpc>
            </a:pPr>
            <a:endParaRPr lang="zh-CN" altLang="en-US"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12140" y="1241108"/>
            <a:ext cx="8771255" cy="681990"/>
          </a:xfrm>
          <a:prstGeom prst="rect">
            <a:avLst/>
          </a:prstGeom>
          <a:noFill/>
        </p:spPr>
        <p:txBody>
          <a:bodyPr wrap="square" rtlCol="0" anchor="ctr">
            <a:spAutoFit/>
          </a:bodyPr>
          <a:p>
            <a:pPr algn="l">
              <a:lnSpc>
                <a:spcPct val="120000"/>
              </a:lnSpc>
            </a:pPr>
            <a:r>
              <a:rPr lang="en-US" altLang="zh-CN" sz="3200" dirty="0" smtClean="0">
                <a:solidFill>
                  <a:schemeClr val="tx1">
                    <a:lumMod val="75000"/>
                    <a:lumOff val="25000"/>
                  </a:schemeClr>
                </a:solidFill>
                <a:latin typeface="Microsoft YaHei UI" panose="020B0503020204020204" charset="-122"/>
                <a:ea typeface="Microsoft YaHei UI" panose="020B0503020204020204" charset="-122"/>
              </a:rPr>
              <a:t>Stance vs Sentiment Classification</a:t>
            </a:r>
            <a:endParaRPr lang="en-US" altLang="zh-CN" sz="3200" dirty="0" smtClean="0">
              <a:solidFill>
                <a:schemeClr val="tx1">
                  <a:lumMod val="75000"/>
                  <a:lumOff val="25000"/>
                </a:schemeClr>
              </a:solidFill>
              <a:latin typeface="Microsoft YaHei UI" panose="020B0503020204020204" charset="-122"/>
              <a:ea typeface="Microsoft YaHei UI" panose="020B0503020204020204" charset="-122"/>
            </a:endParaRPr>
          </a:p>
        </p:txBody>
      </p:sp>
      <p:sp>
        <p:nvSpPr>
          <p:cNvPr id="3" name="文本框 2"/>
          <p:cNvSpPr txBox="1"/>
          <p:nvPr/>
        </p:nvSpPr>
        <p:spPr>
          <a:xfrm>
            <a:off x="1156970" y="2767330"/>
            <a:ext cx="10415905" cy="2416175"/>
          </a:xfrm>
          <a:prstGeom prst="rect">
            <a:avLst/>
          </a:prstGeom>
          <a:noFill/>
        </p:spPr>
        <p:txBody>
          <a:bodyPr wrap="square" rtlCol="0" anchor="ctr">
            <a:spAutoFit/>
          </a:bodyPr>
          <a:p>
            <a:pPr algn="l">
              <a:lnSpc>
                <a:spcPct val="120000"/>
              </a:lnSpc>
            </a:pPr>
            <a:r>
              <a:rPr lang="zh-CN" altLang="en-US" dirty="0" smtClean="0">
                <a:solidFill>
                  <a:schemeClr val="tx1">
                    <a:lumMod val="75000"/>
                    <a:lumOff val="25000"/>
                  </a:schemeClr>
                </a:solidFill>
              </a:rPr>
              <a:t>为了看看我们是否可以提高llm的性能，我们还研究了</a:t>
            </a:r>
            <a:r>
              <a:rPr lang="en-US" altLang="zh-CN" dirty="0" smtClean="0">
                <a:solidFill>
                  <a:schemeClr val="tx1">
                    <a:lumMod val="75000"/>
                    <a:lumOff val="25000"/>
                  </a:schemeClr>
                </a:solidFill>
              </a:rPr>
              <a:t>prompt</a:t>
            </a:r>
            <a:r>
              <a:rPr lang="zh-CN" altLang="en-US" dirty="0" smtClean="0">
                <a:solidFill>
                  <a:schemeClr val="tx1">
                    <a:lumMod val="75000"/>
                    <a:lumOff val="25000"/>
                  </a:schemeClr>
                </a:solidFill>
              </a:rPr>
              <a:t>的措辞的变化。我们没有问目标的“立场”，而是问目标的“情绪”。</a:t>
            </a:r>
            <a:endParaRPr lang="zh-CN" altLang="en-US" dirty="0" smtClean="0">
              <a:solidFill>
                <a:schemeClr val="tx1">
                  <a:lumMod val="75000"/>
                  <a:lumOff val="25000"/>
                </a:schemeClr>
              </a:solidFill>
            </a:endParaRPr>
          </a:p>
          <a:p>
            <a:pPr algn="l">
              <a:lnSpc>
                <a:spcPct val="120000"/>
              </a:lnSpc>
            </a:pPr>
            <a:endParaRPr lang="zh-CN" altLang="en-US" dirty="0" smtClean="0">
              <a:solidFill>
                <a:schemeClr val="tx1">
                  <a:lumMod val="75000"/>
                  <a:lumOff val="25000"/>
                </a:schemeClr>
              </a:solidFill>
            </a:endParaRPr>
          </a:p>
          <a:p>
            <a:pPr algn="l">
              <a:lnSpc>
                <a:spcPct val="120000"/>
              </a:lnSpc>
            </a:pPr>
            <a:endParaRPr lang="zh-CN" altLang="en-US" dirty="0" smtClean="0">
              <a:solidFill>
                <a:schemeClr val="tx1">
                  <a:lumMod val="75000"/>
                  <a:lumOff val="25000"/>
                </a:schemeClr>
              </a:solidFill>
            </a:endParaRPr>
          </a:p>
          <a:p>
            <a:pPr algn="l">
              <a:lnSpc>
                <a:spcPct val="120000"/>
              </a:lnSpc>
            </a:pPr>
            <a:r>
              <a:rPr lang="zh-CN" altLang="en-US" dirty="0" smtClean="0">
                <a:solidFill>
                  <a:schemeClr val="tx1">
                    <a:lumMod val="75000"/>
                    <a:lumOff val="25000"/>
                  </a:schemeClr>
                </a:solidFill>
              </a:rPr>
              <a:t>我们的</a:t>
            </a:r>
            <a:r>
              <a:rPr lang="en-US" altLang="zh-CN" dirty="0" smtClean="0">
                <a:solidFill>
                  <a:schemeClr val="tx1">
                    <a:lumMod val="75000"/>
                    <a:lumOff val="25000"/>
                  </a:schemeClr>
                </a:solidFill>
              </a:rPr>
              <a:t>prompt</a:t>
            </a:r>
            <a:r>
              <a:rPr lang="zh-CN" altLang="en-US" dirty="0" smtClean="0">
                <a:solidFill>
                  <a:schemeClr val="tx1">
                    <a:lumMod val="75000"/>
                    <a:lumOff val="25000"/>
                  </a:schemeClr>
                </a:solidFill>
              </a:rPr>
              <a:t>生成设置和评估与立场分类任务相同，除了将单词“立场”替换为“情感”，并且我们只查看了立场定义最接近情感定义的两个数据集:semeval2016和election2016，并且只使用了Flan-Alpaca-GPT4-T5模型。</a:t>
            </a:r>
            <a:endParaRPr lang="zh-CN" altLang="en-US"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12140" y="1241108"/>
            <a:ext cx="8771255" cy="681990"/>
          </a:xfrm>
          <a:prstGeom prst="rect">
            <a:avLst/>
          </a:prstGeom>
          <a:noFill/>
        </p:spPr>
        <p:txBody>
          <a:bodyPr wrap="square" rtlCol="0" anchor="ctr">
            <a:spAutoFit/>
          </a:bodyPr>
          <a:p>
            <a:pPr algn="l">
              <a:lnSpc>
                <a:spcPct val="120000"/>
              </a:lnSpc>
            </a:pPr>
            <a:r>
              <a:rPr lang="en-US" altLang="zh-CN" sz="3200" dirty="0" smtClean="0">
                <a:solidFill>
                  <a:schemeClr val="tx1">
                    <a:lumMod val="75000"/>
                    <a:lumOff val="25000"/>
                  </a:schemeClr>
                </a:solidFill>
                <a:latin typeface="Microsoft YaHei UI" panose="020B0503020204020204" charset="-122"/>
                <a:ea typeface="Microsoft YaHei UI" panose="020B0503020204020204" charset="-122"/>
              </a:rPr>
              <a:t>Stance vs Sentiment Classification</a:t>
            </a:r>
            <a:endParaRPr lang="en-US" altLang="zh-CN" sz="3200" dirty="0" smtClean="0">
              <a:solidFill>
                <a:schemeClr val="tx1">
                  <a:lumMod val="75000"/>
                  <a:lumOff val="25000"/>
                </a:schemeClr>
              </a:solidFill>
              <a:latin typeface="Microsoft YaHei UI" panose="020B0503020204020204" charset="-122"/>
              <a:ea typeface="Microsoft YaHei UI" panose="020B0503020204020204" charset="-122"/>
            </a:endParaRPr>
          </a:p>
        </p:txBody>
      </p:sp>
      <p:sp>
        <p:nvSpPr>
          <p:cNvPr id="3" name="文本框 2"/>
          <p:cNvSpPr txBox="1"/>
          <p:nvPr/>
        </p:nvSpPr>
        <p:spPr>
          <a:xfrm>
            <a:off x="1075690" y="4691381"/>
            <a:ext cx="10415905" cy="1087755"/>
          </a:xfrm>
          <a:prstGeom prst="rect">
            <a:avLst/>
          </a:prstGeom>
          <a:noFill/>
        </p:spPr>
        <p:txBody>
          <a:bodyPr wrap="square" rtlCol="0" anchor="ctr">
            <a:spAutoFit/>
          </a:bodyPr>
          <a:p>
            <a:pPr algn="l">
              <a:lnSpc>
                <a:spcPct val="120000"/>
              </a:lnSpc>
            </a:pPr>
            <a:r>
              <a:rPr dirty="0" smtClean="0">
                <a:solidFill>
                  <a:schemeClr val="tx1">
                    <a:lumMod val="75000"/>
                    <a:lumOff val="25000"/>
                  </a:schemeClr>
                </a:solidFill>
              </a:rPr>
              <a:t>从这些结果中，我们可以清楚地看到，尽管llm更熟悉情感分类，但使用术语"情感"实际上降低了性能。因此，我们没有尝试使用定向情感分类提示作为其他不太像情感的数据集的立场分类的代理。</a:t>
            </a:r>
            <a:endParaRPr dirty="0" smtClean="0">
              <a:solidFill>
                <a:schemeClr val="tx1">
                  <a:lumMod val="75000"/>
                  <a:lumOff val="25000"/>
                </a:schemeClr>
              </a:solidFill>
            </a:endParaRPr>
          </a:p>
          <a:p>
            <a:pPr algn="l">
              <a:lnSpc>
                <a:spcPct val="120000"/>
              </a:lnSpc>
            </a:pPr>
            <a:r>
              <a:rPr dirty="0" smtClean="0">
                <a:solidFill>
                  <a:schemeClr val="tx1">
                    <a:lumMod val="75000"/>
                    <a:lumOff val="25000"/>
                  </a:schemeClr>
                </a:solidFill>
              </a:rPr>
              <a:t>该结果还表明，LLM对立场和情感的感知不同，对于LLM来说，立场分类与情感分类是不同的任务。</a:t>
            </a:r>
            <a:endParaRPr dirty="0" smtClean="0">
              <a:solidFill>
                <a:schemeClr val="tx1">
                  <a:lumMod val="75000"/>
                  <a:lumOff val="25000"/>
                </a:schemeClr>
              </a:solidFill>
            </a:endParaRPr>
          </a:p>
        </p:txBody>
      </p:sp>
      <p:pic>
        <p:nvPicPr>
          <p:cNvPr id="2" name="图片 1"/>
          <p:cNvPicPr>
            <a:picLocks noChangeAspect="1"/>
          </p:cNvPicPr>
          <p:nvPr/>
        </p:nvPicPr>
        <p:blipFill>
          <a:blip r:embed="rId1"/>
          <a:stretch>
            <a:fillRect/>
          </a:stretch>
        </p:blipFill>
        <p:spPr>
          <a:xfrm>
            <a:off x="1075690" y="2575560"/>
            <a:ext cx="7165340" cy="19983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12140" y="1241108"/>
            <a:ext cx="8771255" cy="681990"/>
          </a:xfrm>
          <a:prstGeom prst="rect">
            <a:avLst/>
          </a:prstGeom>
          <a:noFill/>
        </p:spPr>
        <p:txBody>
          <a:bodyPr wrap="square" rtlCol="0" anchor="ctr">
            <a:spAutoFit/>
          </a:bodyPr>
          <a:p>
            <a:pPr algn="l">
              <a:lnSpc>
                <a:spcPct val="120000"/>
              </a:lnSpc>
            </a:pPr>
            <a:r>
              <a:rPr lang="en-US" altLang="zh-CN" sz="3200" dirty="0" smtClean="0">
                <a:solidFill>
                  <a:schemeClr val="tx1">
                    <a:lumMod val="75000"/>
                    <a:lumOff val="25000"/>
                  </a:schemeClr>
                </a:solidFill>
                <a:latin typeface="Microsoft YaHei UI" panose="020B0503020204020204" charset="-122"/>
                <a:ea typeface="Microsoft YaHei UI" panose="020B0503020204020204" charset="-122"/>
              </a:rPr>
              <a:t>Discussion</a:t>
            </a:r>
            <a:endParaRPr lang="en-US" altLang="zh-CN" sz="3200" dirty="0" smtClean="0">
              <a:solidFill>
                <a:schemeClr val="tx1">
                  <a:lumMod val="75000"/>
                  <a:lumOff val="25000"/>
                </a:schemeClr>
              </a:solidFill>
              <a:latin typeface="Microsoft YaHei UI" panose="020B0503020204020204" charset="-122"/>
              <a:ea typeface="Microsoft YaHei UI" panose="020B0503020204020204" charset="-122"/>
            </a:endParaRPr>
          </a:p>
        </p:txBody>
      </p:sp>
      <p:sp>
        <p:nvSpPr>
          <p:cNvPr id="3" name="文本框 2"/>
          <p:cNvSpPr txBox="1"/>
          <p:nvPr/>
        </p:nvSpPr>
        <p:spPr>
          <a:xfrm>
            <a:off x="1156970" y="2103121"/>
            <a:ext cx="10415905" cy="3744595"/>
          </a:xfrm>
          <a:prstGeom prst="rect">
            <a:avLst/>
          </a:prstGeom>
          <a:noFill/>
        </p:spPr>
        <p:txBody>
          <a:bodyPr wrap="square" rtlCol="0" anchor="ctr">
            <a:spAutoFit/>
          </a:bodyPr>
          <a:p>
            <a:pPr algn="l">
              <a:lnSpc>
                <a:spcPct val="120000"/>
              </a:lnSpc>
            </a:pPr>
            <a:r>
              <a:rPr dirty="0" smtClean="0">
                <a:solidFill>
                  <a:schemeClr val="tx1">
                    <a:lumMod val="75000"/>
                    <a:lumOff val="25000"/>
                  </a:schemeClr>
                </a:solidFill>
              </a:rPr>
              <a:t>l</a:t>
            </a:r>
            <a:r>
              <a:rPr b="1" dirty="0" smtClean="0">
                <a:solidFill>
                  <a:schemeClr val="tx1">
                    <a:lumMod val="75000"/>
                    <a:lumOff val="25000"/>
                  </a:schemeClr>
                </a:solidFill>
              </a:rPr>
              <a:t>lm通常能够理解多种语言</a:t>
            </a:r>
            <a:endParaRPr b="1" dirty="0" smtClean="0">
              <a:solidFill>
                <a:schemeClr val="tx1">
                  <a:lumMod val="75000"/>
                  <a:lumOff val="25000"/>
                </a:schemeClr>
              </a:solidFill>
            </a:endParaRPr>
          </a:p>
          <a:p>
            <a:pPr algn="l">
              <a:lnSpc>
                <a:spcPct val="120000"/>
              </a:lnSpc>
            </a:pPr>
            <a:r>
              <a:rPr dirty="0" smtClean="0">
                <a:solidFill>
                  <a:schemeClr val="tx1">
                    <a:lumMod val="75000"/>
                    <a:lumOff val="25000"/>
                  </a:schemeClr>
                </a:solidFill>
              </a:rPr>
              <a:t>这有助于多语言立场分类，消除了跨多种语言对数据集进行整理和注释的需要</a:t>
            </a:r>
            <a:r>
              <a:rPr lang="zh-CN" dirty="0" smtClean="0">
                <a:solidFill>
                  <a:schemeClr val="tx1">
                    <a:lumMod val="75000"/>
                    <a:lumOff val="25000"/>
                  </a:schemeClr>
                </a:solidFill>
              </a:rPr>
              <a:t>。</a:t>
            </a:r>
            <a:endParaRPr lang="zh-CN" dirty="0" smtClean="0">
              <a:solidFill>
                <a:schemeClr val="tx1">
                  <a:lumMod val="75000"/>
                  <a:lumOff val="25000"/>
                </a:schemeClr>
              </a:solidFill>
            </a:endParaRPr>
          </a:p>
          <a:p>
            <a:pPr algn="l">
              <a:lnSpc>
                <a:spcPct val="120000"/>
              </a:lnSpc>
            </a:pPr>
            <a:endParaRPr dirty="0" smtClean="0">
              <a:solidFill>
                <a:schemeClr val="tx1">
                  <a:lumMod val="75000"/>
                  <a:lumOff val="25000"/>
                </a:schemeClr>
              </a:solidFill>
            </a:endParaRPr>
          </a:p>
          <a:p>
            <a:pPr algn="l">
              <a:lnSpc>
                <a:spcPct val="120000"/>
              </a:lnSpc>
            </a:pPr>
            <a:r>
              <a:rPr b="1" dirty="0" smtClean="0">
                <a:solidFill>
                  <a:schemeClr val="tx1">
                    <a:lumMod val="75000"/>
                    <a:lumOff val="25000"/>
                  </a:schemeClr>
                </a:solidFill>
              </a:rPr>
              <a:t>不同类型的llm在任务上的表现不同</a:t>
            </a:r>
            <a:endParaRPr b="1" dirty="0" smtClean="0">
              <a:solidFill>
                <a:schemeClr val="tx1">
                  <a:lumMod val="75000"/>
                  <a:lumOff val="25000"/>
                </a:schemeClr>
              </a:solidFill>
            </a:endParaRPr>
          </a:p>
          <a:p>
            <a:pPr algn="l">
              <a:lnSpc>
                <a:spcPct val="120000"/>
              </a:lnSpc>
            </a:pPr>
            <a:r>
              <a:rPr dirty="0" smtClean="0">
                <a:solidFill>
                  <a:schemeClr val="tx1">
                    <a:lumMod val="75000"/>
                    <a:lumOff val="25000"/>
                  </a:schemeClr>
                </a:solidFill>
              </a:rPr>
              <a:t>encoder-decoder</a:t>
            </a:r>
            <a:r>
              <a:rPr lang="zh-CN" dirty="0" smtClean="0">
                <a:solidFill>
                  <a:schemeClr val="tx1">
                    <a:lumMod val="75000"/>
                    <a:lumOff val="25000"/>
                  </a:schemeClr>
                </a:solidFill>
              </a:rPr>
              <a:t>（例如</a:t>
            </a:r>
            <a:r>
              <a:rPr lang="en-US" altLang="zh-CN" dirty="0" smtClean="0">
                <a:solidFill>
                  <a:schemeClr val="tx1">
                    <a:lumMod val="75000"/>
                    <a:lumOff val="25000"/>
                  </a:schemeClr>
                </a:solidFill>
              </a:rPr>
              <a:t>T5</a:t>
            </a:r>
            <a:r>
              <a:rPr lang="zh-CN" dirty="0" smtClean="0">
                <a:solidFill>
                  <a:schemeClr val="tx1">
                    <a:lumMod val="75000"/>
                    <a:lumOff val="25000"/>
                  </a:schemeClr>
                </a:solidFill>
              </a:rPr>
              <a:t>）在零样本设置下，在没有额外模型训练的情况下，在立场预测任务上展示了成功的性能。decoder-only无法在相同的情境下有良好的表现。这种性能上的差异可能是由于这些模型的固有架构</a:t>
            </a:r>
            <a:endParaRPr lang="zh-CN" dirty="0" smtClean="0">
              <a:solidFill>
                <a:schemeClr val="tx1">
                  <a:lumMod val="75000"/>
                  <a:lumOff val="25000"/>
                </a:schemeClr>
              </a:solidFill>
            </a:endParaRPr>
          </a:p>
          <a:p>
            <a:pPr algn="l">
              <a:lnSpc>
                <a:spcPct val="120000"/>
              </a:lnSpc>
            </a:pPr>
            <a:endParaRPr lang="zh-CN" dirty="0" smtClean="0">
              <a:solidFill>
                <a:schemeClr val="tx1">
                  <a:lumMod val="75000"/>
                  <a:lumOff val="25000"/>
                </a:schemeClr>
              </a:solidFill>
            </a:endParaRPr>
          </a:p>
          <a:p>
            <a:pPr algn="l">
              <a:lnSpc>
                <a:spcPct val="120000"/>
              </a:lnSpc>
            </a:pPr>
            <a:r>
              <a:rPr b="1" dirty="0" smtClean="0">
                <a:solidFill>
                  <a:schemeClr val="tx1">
                    <a:lumMod val="75000"/>
                    <a:lumOff val="25000"/>
                  </a:schemeClr>
                </a:solidFill>
              </a:rPr>
              <a:t>少次数的</a:t>
            </a:r>
            <a:r>
              <a:rPr lang="en-US" b="1" dirty="0" smtClean="0">
                <a:solidFill>
                  <a:schemeClr val="tx1">
                    <a:lumMod val="75000"/>
                    <a:lumOff val="25000"/>
                  </a:schemeClr>
                </a:solidFill>
              </a:rPr>
              <a:t>prompt</a:t>
            </a:r>
            <a:r>
              <a:rPr lang="zh-CN" altLang="en-US" b="1" dirty="0" smtClean="0">
                <a:solidFill>
                  <a:schemeClr val="tx1">
                    <a:lumMod val="75000"/>
                    <a:lumOff val="25000"/>
                  </a:schemeClr>
                </a:solidFill>
              </a:rPr>
              <a:t>（</a:t>
            </a:r>
            <a:r>
              <a:rPr lang="en-US" altLang="zh-CN" b="1" dirty="0" smtClean="0">
                <a:solidFill>
                  <a:schemeClr val="tx1">
                    <a:lumMod val="75000"/>
                    <a:lumOff val="25000"/>
                  </a:schemeClr>
                </a:solidFill>
              </a:rPr>
              <a:t>few-shot prompt</a:t>
            </a:r>
            <a:r>
              <a:rPr lang="zh-CN" altLang="en-US" b="1" dirty="0" smtClean="0">
                <a:solidFill>
                  <a:schemeClr val="tx1">
                    <a:lumMod val="75000"/>
                    <a:lumOff val="25000"/>
                  </a:schemeClr>
                </a:solidFill>
              </a:rPr>
              <a:t>）</a:t>
            </a:r>
            <a:r>
              <a:rPr b="1" dirty="0" smtClean="0">
                <a:solidFill>
                  <a:schemeClr val="tx1">
                    <a:lumMod val="75000"/>
                    <a:lumOff val="25000"/>
                  </a:schemeClr>
                </a:solidFill>
              </a:rPr>
              <a:t>并不总是能提高性能</a:t>
            </a:r>
            <a:endParaRPr b="1" dirty="0" smtClean="0">
              <a:solidFill>
                <a:schemeClr val="tx1">
                  <a:lumMod val="75000"/>
                  <a:lumOff val="25000"/>
                </a:schemeClr>
              </a:solidFill>
            </a:endParaRPr>
          </a:p>
          <a:p>
            <a:pPr algn="l">
              <a:lnSpc>
                <a:spcPct val="120000"/>
              </a:lnSpc>
            </a:pPr>
            <a:r>
              <a:rPr dirty="0" smtClean="0">
                <a:solidFill>
                  <a:schemeClr val="tx1">
                    <a:lumMod val="75000"/>
                    <a:lumOff val="25000"/>
                  </a:schemeClr>
                </a:solidFill>
              </a:rPr>
              <a:t>造成这种情况的原因还不完全清楚，但很可能是因为对少量样本的选择可能不是最优的。这些样本是随机选取的，对每条语句都保持相同，这可能影响了小样本提示的有效性。</a:t>
            </a:r>
            <a:endParaRPr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12140" y="1241108"/>
            <a:ext cx="8771255" cy="681990"/>
          </a:xfrm>
          <a:prstGeom prst="rect">
            <a:avLst/>
          </a:prstGeom>
          <a:noFill/>
        </p:spPr>
        <p:txBody>
          <a:bodyPr wrap="square" rtlCol="0" anchor="ctr">
            <a:spAutoFit/>
          </a:bodyPr>
          <a:p>
            <a:pPr>
              <a:lnSpc>
                <a:spcPct val="120000"/>
              </a:lnSpc>
            </a:pPr>
            <a:r>
              <a:rPr lang="en-US" altLang="zh-CN" sz="3200" dirty="0" smtClean="0">
                <a:solidFill>
                  <a:schemeClr val="tx1">
                    <a:lumMod val="75000"/>
                    <a:lumOff val="25000"/>
                  </a:schemeClr>
                </a:solidFill>
                <a:latin typeface="Microsoft YaHei UI" panose="020B0503020204020204" charset="-122"/>
                <a:ea typeface="Microsoft YaHei UI" panose="020B0503020204020204" charset="-122"/>
              </a:rPr>
              <a:t>Discussion</a:t>
            </a:r>
            <a:endParaRPr lang="en-US" altLang="zh-CN" sz="3200" dirty="0" smtClean="0">
              <a:solidFill>
                <a:schemeClr val="tx1">
                  <a:lumMod val="75000"/>
                  <a:lumOff val="25000"/>
                </a:schemeClr>
              </a:solidFill>
              <a:latin typeface="Microsoft YaHei UI" panose="020B0503020204020204" charset="-122"/>
              <a:ea typeface="Microsoft YaHei UI" panose="020B0503020204020204" charset="-122"/>
            </a:endParaRPr>
          </a:p>
        </p:txBody>
      </p:sp>
      <p:sp>
        <p:nvSpPr>
          <p:cNvPr id="3" name="文本框 2"/>
          <p:cNvSpPr txBox="1"/>
          <p:nvPr/>
        </p:nvSpPr>
        <p:spPr>
          <a:xfrm>
            <a:off x="683260" y="2106931"/>
            <a:ext cx="10415905" cy="2416175"/>
          </a:xfrm>
          <a:prstGeom prst="rect">
            <a:avLst/>
          </a:prstGeom>
          <a:noFill/>
        </p:spPr>
        <p:txBody>
          <a:bodyPr wrap="square" rtlCol="0" anchor="ctr">
            <a:spAutoFit/>
          </a:bodyPr>
          <a:p>
            <a:pPr>
              <a:lnSpc>
                <a:spcPct val="120000"/>
              </a:lnSpc>
            </a:pPr>
            <a:r>
              <a:rPr b="1" dirty="0" smtClean="0">
                <a:solidFill>
                  <a:schemeClr val="tx1">
                    <a:lumMod val="75000"/>
                    <a:lumOff val="25000"/>
                  </a:schemeClr>
                </a:solidFill>
              </a:rPr>
              <a:t>立场检测作为LLM基准</a:t>
            </a:r>
            <a:endParaRPr b="1" dirty="0" smtClean="0">
              <a:solidFill>
                <a:schemeClr val="tx1">
                  <a:lumMod val="75000"/>
                  <a:lumOff val="25000"/>
                </a:schemeClr>
              </a:solidFill>
            </a:endParaRPr>
          </a:p>
          <a:p>
            <a:pPr>
              <a:lnSpc>
                <a:spcPct val="120000"/>
              </a:lnSpc>
            </a:pPr>
            <a:r>
              <a:rPr dirty="0" smtClean="0">
                <a:solidFill>
                  <a:schemeClr val="tx1">
                    <a:lumMod val="75000"/>
                    <a:lumOff val="25000"/>
                  </a:schemeClr>
                </a:solidFill>
              </a:rPr>
              <a:t>当前LLM基准测试中没有代表的一个语言任务是复杂语言分类</a:t>
            </a:r>
            <a:r>
              <a:rPr lang="zh-CN" dirty="0" smtClean="0">
                <a:solidFill>
                  <a:schemeClr val="tx1">
                    <a:lumMod val="75000"/>
                    <a:lumOff val="25000"/>
                  </a:schemeClr>
                </a:solidFill>
              </a:rPr>
              <a:t>，鉴于立场分类对更广泛社会的重要性和本研究的结果，本文建议将立场分类视为llm未来的基准任务</a:t>
            </a:r>
            <a:endParaRPr lang="zh-CN" dirty="0" smtClean="0">
              <a:solidFill>
                <a:schemeClr val="tx1">
                  <a:lumMod val="75000"/>
                  <a:lumOff val="25000"/>
                </a:schemeClr>
              </a:solidFill>
            </a:endParaRPr>
          </a:p>
          <a:p>
            <a:pPr>
              <a:lnSpc>
                <a:spcPct val="120000"/>
              </a:lnSpc>
            </a:pPr>
            <a:endParaRPr lang="zh-CN" dirty="0" smtClean="0">
              <a:solidFill>
                <a:schemeClr val="tx1">
                  <a:lumMod val="75000"/>
                  <a:lumOff val="25000"/>
                </a:schemeClr>
              </a:solidFill>
            </a:endParaRPr>
          </a:p>
          <a:p>
            <a:pPr>
              <a:lnSpc>
                <a:spcPct val="120000"/>
              </a:lnSpc>
            </a:pPr>
            <a:r>
              <a:rPr lang="zh-CN" b="1" dirty="0" smtClean="0">
                <a:solidFill>
                  <a:schemeClr val="tx1">
                    <a:lumMod val="75000"/>
                    <a:lumOff val="25000"/>
                  </a:schemeClr>
                </a:solidFill>
              </a:rPr>
              <a:t>局限性</a:t>
            </a:r>
            <a:endParaRPr lang="zh-CN" b="1" dirty="0" smtClean="0">
              <a:solidFill>
                <a:schemeClr val="tx1">
                  <a:lumMod val="75000"/>
                  <a:lumOff val="25000"/>
                </a:schemeClr>
              </a:solidFill>
            </a:endParaRPr>
          </a:p>
          <a:p>
            <a:pPr>
              <a:lnSpc>
                <a:spcPct val="120000"/>
              </a:lnSpc>
            </a:pPr>
            <a:r>
              <a:rPr lang="zh-CN" dirty="0" smtClean="0">
                <a:solidFill>
                  <a:schemeClr val="tx1">
                    <a:lumMod val="75000"/>
                    <a:lumOff val="25000"/>
                  </a:schemeClr>
                </a:solidFill>
              </a:rPr>
              <a:t>由于使用的数据集均使用的是人工标注的标签，</a:t>
            </a:r>
            <a:r>
              <a:rPr lang="en-US" altLang="zh-CN" dirty="0" smtClean="0">
                <a:solidFill>
                  <a:schemeClr val="tx1">
                    <a:lumMod val="75000"/>
                    <a:lumOff val="25000"/>
                  </a:schemeClr>
                </a:solidFill>
              </a:rPr>
              <a:t> </a:t>
            </a:r>
            <a:r>
              <a:rPr lang="zh-CN" altLang="en-US" dirty="0" smtClean="0">
                <a:solidFill>
                  <a:schemeClr val="tx1">
                    <a:lumMod val="75000"/>
                    <a:lumOff val="25000"/>
                  </a:schemeClr>
                </a:solidFill>
              </a:rPr>
              <a:t>会受主观因素的影响。</a:t>
            </a:r>
            <a:endParaRPr lang="zh-CN" altLang="en-US" dirty="0" smtClean="0">
              <a:solidFill>
                <a:schemeClr val="tx1">
                  <a:lumMod val="75000"/>
                  <a:lumOff val="25000"/>
                </a:schemeClr>
              </a:solidFill>
            </a:endParaRPr>
          </a:p>
          <a:p>
            <a:pPr>
              <a:lnSpc>
                <a:spcPct val="120000"/>
              </a:lnSpc>
            </a:pPr>
            <a:endParaRPr lang="zh-CN" altLang="en-US" dirty="0" smtClean="0">
              <a:solidFill>
                <a:schemeClr val="tx1">
                  <a:lumMod val="75000"/>
                  <a:lumOff val="25000"/>
                </a:schemeClr>
              </a:solidFill>
            </a:endParaRPr>
          </a:p>
        </p:txBody>
      </p:sp>
      <p:sp>
        <p:nvSpPr>
          <p:cNvPr id="101" name="文本框 100"/>
          <p:cNvSpPr txBox="1"/>
          <p:nvPr/>
        </p:nvSpPr>
        <p:spPr>
          <a:xfrm>
            <a:off x="612140" y="4405630"/>
            <a:ext cx="5080000" cy="681990"/>
          </a:xfrm>
          <a:prstGeom prst="rect">
            <a:avLst/>
          </a:prstGeom>
          <a:noFill/>
          <a:ln w="9525">
            <a:noFill/>
          </a:ln>
        </p:spPr>
        <p:txBody>
          <a:bodyPr>
            <a:spAutoFit/>
          </a:bodyPr>
          <a:p>
            <a:pPr lvl="0" algn="l">
              <a:lnSpc>
                <a:spcPct val="120000"/>
              </a:lnSpc>
              <a:buClrTx/>
              <a:buSzTx/>
              <a:buFontTx/>
            </a:pPr>
            <a:r>
              <a:rPr lang="en-US" altLang="zh-CN" sz="3200" dirty="0" smtClean="0">
                <a:solidFill>
                  <a:schemeClr val="tx1">
                    <a:lumMod val="75000"/>
                    <a:lumOff val="25000"/>
                  </a:schemeClr>
                </a:solidFill>
                <a:latin typeface="Microsoft YaHei UI" panose="020B0503020204020204" charset="-122"/>
                <a:ea typeface="Microsoft YaHei UI" panose="020B0503020204020204" charset="-122"/>
                <a:sym typeface="+mn-ea"/>
              </a:rPr>
              <a:t>Conclusi</a:t>
            </a:r>
            <a:r>
              <a:rPr lang="en-US" altLang="zh-CN" sz="3200" dirty="0" smtClean="0">
                <a:solidFill>
                  <a:schemeClr val="tx1">
                    <a:lumMod val="75000"/>
                    <a:lumOff val="25000"/>
                  </a:schemeClr>
                </a:solidFill>
                <a:latin typeface="Microsoft YaHei UI" panose="020B0503020204020204" charset="-122"/>
                <a:ea typeface="Microsoft YaHei UI" panose="020B0503020204020204" charset="-122"/>
                <a:sym typeface="+mn-ea"/>
              </a:rPr>
              <a:t>on</a:t>
            </a:r>
            <a:endParaRPr lang="en-US" altLang="zh-CN" sz="3200" dirty="0" smtClean="0">
              <a:solidFill>
                <a:schemeClr val="tx1">
                  <a:lumMod val="75000"/>
                  <a:lumOff val="25000"/>
                </a:schemeClr>
              </a:solidFill>
              <a:latin typeface="Microsoft YaHei UI" panose="020B0503020204020204" charset="-122"/>
              <a:ea typeface="Microsoft YaHei UI" panose="020B0503020204020204" charset="-122"/>
              <a:sym typeface="+mn-ea"/>
            </a:endParaRPr>
          </a:p>
        </p:txBody>
      </p:sp>
      <p:sp>
        <p:nvSpPr>
          <p:cNvPr id="2" name="文本框 1"/>
          <p:cNvSpPr txBox="1"/>
          <p:nvPr/>
        </p:nvSpPr>
        <p:spPr>
          <a:xfrm>
            <a:off x="683260" y="5320983"/>
            <a:ext cx="10850880" cy="1788795"/>
          </a:xfrm>
          <a:prstGeom prst="rect">
            <a:avLst/>
          </a:prstGeom>
          <a:noFill/>
        </p:spPr>
        <p:txBody>
          <a:bodyPr wrap="none" rtlCol="0" anchor="ctr">
            <a:spAutoFit/>
          </a:bodyPr>
          <a:p>
            <a:pPr algn="l">
              <a:lnSpc>
                <a:spcPct val="120000"/>
              </a:lnSpc>
            </a:pPr>
            <a:r>
              <a:rPr lang="zh-CN" altLang="en-US" sz="2000" dirty="0" smtClean="0">
                <a:solidFill>
                  <a:schemeClr val="tx1">
                    <a:lumMod val="75000"/>
                    <a:lumOff val="25000"/>
                  </a:schemeClr>
                </a:solidFill>
              </a:rPr>
              <a:t>在立场检测问题上，</a:t>
            </a:r>
            <a:r>
              <a:rPr lang="en-US" altLang="zh-CN" sz="2000" dirty="0" smtClean="0">
                <a:solidFill>
                  <a:schemeClr val="tx1">
                    <a:lumMod val="75000"/>
                    <a:lumOff val="25000"/>
                  </a:schemeClr>
                </a:solidFill>
              </a:rPr>
              <a:t>llm</a:t>
            </a:r>
            <a:endParaRPr lang="en-US" altLang="zh-CN" sz="2000" dirty="0" smtClean="0">
              <a:solidFill>
                <a:schemeClr val="tx1">
                  <a:lumMod val="75000"/>
                  <a:lumOff val="25000"/>
                </a:schemeClr>
              </a:solidFill>
            </a:endParaRPr>
          </a:p>
          <a:p>
            <a:pPr algn="l">
              <a:lnSpc>
                <a:spcPct val="120000"/>
              </a:lnSpc>
            </a:pPr>
            <a:r>
              <a:rPr lang="en-US" altLang="zh-CN" dirty="0" smtClean="0">
                <a:solidFill>
                  <a:schemeClr val="tx1">
                    <a:lumMod val="75000"/>
                    <a:lumOff val="25000"/>
                  </a:schemeClr>
                </a:solidFill>
              </a:rPr>
              <a:t>1</a:t>
            </a:r>
            <a:r>
              <a:rPr lang="zh-CN" altLang="en-US" dirty="0" smtClean="0">
                <a:solidFill>
                  <a:schemeClr val="tx1">
                    <a:lumMod val="75000"/>
                    <a:lumOff val="25000"/>
                  </a:schemeClr>
                </a:solidFill>
              </a:rPr>
              <a:t>，不一定差于现有监督模型，很有潜力</a:t>
            </a:r>
            <a:r>
              <a:rPr lang="en-US" altLang="zh-CN" dirty="0" smtClean="0">
                <a:solidFill>
                  <a:schemeClr val="tx1">
                    <a:lumMod val="75000"/>
                    <a:lumOff val="25000"/>
                  </a:schemeClr>
                </a:solidFill>
              </a:rPr>
              <a:t>	</a:t>
            </a:r>
            <a:r>
              <a:rPr lang="en-US" altLang="zh-CN" dirty="0" smtClean="0">
                <a:solidFill>
                  <a:schemeClr val="tx1">
                    <a:lumMod val="75000"/>
                    <a:lumOff val="25000"/>
                  </a:schemeClr>
                </a:solidFill>
                <a:sym typeface="+mn-ea"/>
              </a:rPr>
              <a:t>3</a:t>
            </a:r>
            <a:r>
              <a:rPr lang="zh-CN" altLang="en-US" dirty="0" smtClean="0">
                <a:solidFill>
                  <a:schemeClr val="tx1">
                    <a:lumMod val="75000"/>
                    <a:lumOff val="25000"/>
                  </a:schemeClr>
                </a:solidFill>
                <a:sym typeface="+mn-ea"/>
              </a:rPr>
              <a:t>，对上下文依赖性强，也就是说上下文形式的</a:t>
            </a:r>
            <a:r>
              <a:rPr lang="en-US" altLang="zh-CN" dirty="0" smtClean="0">
                <a:solidFill>
                  <a:schemeClr val="tx1">
                    <a:lumMod val="75000"/>
                    <a:lumOff val="25000"/>
                  </a:schemeClr>
                </a:solidFill>
                <a:sym typeface="+mn-ea"/>
              </a:rPr>
              <a:t>prompt</a:t>
            </a:r>
            <a:r>
              <a:rPr lang="zh-CN" altLang="en-US" dirty="0" smtClean="0">
                <a:solidFill>
                  <a:schemeClr val="tx1">
                    <a:lumMod val="75000"/>
                    <a:lumOff val="25000"/>
                  </a:schemeClr>
                </a:solidFill>
                <a:sym typeface="+mn-ea"/>
              </a:rPr>
              <a:t>效果好</a:t>
            </a:r>
            <a:endParaRPr lang="zh-CN" altLang="en-US" dirty="0" smtClean="0">
              <a:solidFill>
                <a:schemeClr val="tx1">
                  <a:lumMod val="75000"/>
                  <a:lumOff val="25000"/>
                </a:schemeClr>
              </a:solidFill>
            </a:endParaRPr>
          </a:p>
          <a:p>
            <a:pPr algn="l">
              <a:lnSpc>
                <a:spcPct val="120000"/>
              </a:lnSpc>
            </a:pPr>
            <a:r>
              <a:rPr lang="en-US" altLang="zh-CN" dirty="0" smtClean="0">
                <a:solidFill>
                  <a:schemeClr val="tx1">
                    <a:lumMod val="75000"/>
                    <a:lumOff val="25000"/>
                  </a:schemeClr>
                </a:solidFill>
              </a:rPr>
              <a:t>2</a:t>
            </a:r>
            <a:r>
              <a:rPr lang="zh-CN" altLang="en-US" dirty="0" smtClean="0">
                <a:solidFill>
                  <a:schemeClr val="tx1">
                    <a:lumMod val="75000"/>
                    <a:lumOff val="25000"/>
                  </a:schemeClr>
                </a:solidFill>
              </a:rPr>
              <a:t>，不依赖人工标注文本</a:t>
            </a:r>
            <a:r>
              <a:rPr lang="en-US" altLang="zh-CN" dirty="0" smtClean="0">
                <a:solidFill>
                  <a:schemeClr val="tx1">
                    <a:lumMod val="75000"/>
                    <a:lumOff val="25000"/>
                  </a:schemeClr>
                </a:solidFill>
              </a:rPr>
              <a:t> 			</a:t>
            </a:r>
            <a:r>
              <a:rPr lang="en-US" altLang="zh-CN" dirty="0" smtClean="0">
                <a:solidFill>
                  <a:schemeClr val="tx1">
                    <a:lumMod val="75000"/>
                    <a:lumOff val="25000"/>
                  </a:schemeClr>
                </a:solidFill>
                <a:sym typeface="+mn-ea"/>
              </a:rPr>
              <a:t>4</a:t>
            </a:r>
            <a:r>
              <a:rPr lang="zh-CN" altLang="en-US" dirty="0" smtClean="0">
                <a:solidFill>
                  <a:schemeClr val="tx1">
                    <a:lumMod val="75000"/>
                    <a:lumOff val="25000"/>
                  </a:schemeClr>
                </a:solidFill>
                <a:sym typeface="+mn-ea"/>
              </a:rPr>
              <a:t>，关于未来：将该文章作为基准组；精进</a:t>
            </a:r>
            <a:r>
              <a:rPr lang="en-US" altLang="zh-CN" dirty="0" smtClean="0">
                <a:solidFill>
                  <a:schemeClr val="tx1">
                    <a:lumMod val="75000"/>
                    <a:lumOff val="25000"/>
                  </a:schemeClr>
                </a:solidFill>
                <a:sym typeface="+mn-ea"/>
              </a:rPr>
              <a:t>prompt</a:t>
            </a:r>
            <a:endParaRPr lang="en-US" altLang="zh-CN" dirty="0" smtClean="0">
              <a:solidFill>
                <a:schemeClr val="tx1">
                  <a:lumMod val="75000"/>
                  <a:lumOff val="25000"/>
                </a:schemeClr>
              </a:solidFill>
            </a:endParaRPr>
          </a:p>
          <a:p>
            <a:pPr algn="l">
              <a:lnSpc>
                <a:spcPct val="120000"/>
              </a:lnSpc>
            </a:pPr>
            <a:endParaRPr lang="zh-CN" altLang="en-US" dirty="0" smtClean="0">
              <a:solidFill>
                <a:schemeClr val="tx1">
                  <a:lumMod val="75000"/>
                  <a:lumOff val="25000"/>
                </a:schemeClr>
              </a:solidFill>
            </a:endParaRPr>
          </a:p>
          <a:p>
            <a:pPr algn="l">
              <a:lnSpc>
                <a:spcPct val="120000"/>
              </a:lnSpc>
            </a:pPr>
            <a:endParaRPr lang="en-US" altLang="zh-CN"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12140" y="891540"/>
            <a:ext cx="4064000" cy="829945"/>
          </a:xfrm>
          <a:prstGeom prst="rect">
            <a:avLst/>
          </a:prstGeom>
          <a:noFill/>
        </p:spPr>
        <p:txBody>
          <a:bodyPr wrap="square" rtlCol="0" anchor="ctr">
            <a:spAutoFit/>
          </a:bodyPr>
          <a:p>
            <a:pPr algn="l">
              <a:lnSpc>
                <a:spcPct val="120000"/>
              </a:lnSpc>
            </a:pPr>
            <a:r>
              <a:rPr lang="en-US" altLang="zh-CN" sz="4000" dirty="0" smtClean="0">
                <a:solidFill>
                  <a:schemeClr val="tx1">
                    <a:lumMod val="75000"/>
                    <a:lumOff val="25000"/>
                  </a:schemeClr>
                </a:solidFill>
                <a:latin typeface="Microsoft YaHei UI" panose="020B0503020204020204" charset="-122"/>
                <a:ea typeface="Microsoft YaHei UI" panose="020B0503020204020204" charset="-122"/>
              </a:rPr>
              <a:t>Introduction</a:t>
            </a:r>
            <a:endParaRPr lang="en-US" altLang="zh-CN" sz="4000" dirty="0" smtClean="0">
              <a:solidFill>
                <a:schemeClr val="tx1">
                  <a:lumMod val="75000"/>
                  <a:lumOff val="25000"/>
                </a:schemeClr>
              </a:solidFill>
              <a:latin typeface="Microsoft YaHei UI" panose="020B0503020204020204" charset="-122"/>
              <a:ea typeface="Microsoft YaHei UI" panose="020B0503020204020204" charset="-122"/>
            </a:endParaRPr>
          </a:p>
        </p:txBody>
      </p:sp>
      <p:sp>
        <p:nvSpPr>
          <p:cNvPr id="7" name="文本框 6"/>
          <p:cNvSpPr txBox="1"/>
          <p:nvPr/>
        </p:nvSpPr>
        <p:spPr>
          <a:xfrm>
            <a:off x="1112520" y="1857693"/>
            <a:ext cx="9721215" cy="4076700"/>
          </a:xfrm>
          <a:prstGeom prst="rect">
            <a:avLst/>
          </a:prstGeom>
          <a:noFill/>
        </p:spPr>
        <p:txBody>
          <a:bodyPr wrap="square" rtlCol="0" anchor="ctr">
            <a:spAutoFit/>
          </a:bodyPr>
          <a:p>
            <a:pPr indent="457200" fontAlgn="auto">
              <a:lnSpc>
                <a:spcPct val="120000"/>
              </a:lnSpc>
            </a:pPr>
            <a:r>
              <a:rPr lang="zh-CN" altLang="en-US" dirty="0" smtClean="0">
                <a:solidFill>
                  <a:schemeClr val="tx1">
                    <a:lumMod val="75000"/>
                    <a:lumOff val="25000"/>
                  </a:schemeClr>
                </a:solidFill>
              </a:rPr>
              <a:t>立场检测需要自动预测作者对感兴趣的主题的观点或立场，通常称为“目标”</a:t>
            </a:r>
            <a:endParaRPr lang="zh-CN" altLang="en-US" dirty="0" smtClean="0">
              <a:solidFill>
                <a:schemeClr val="tx1">
                  <a:lumMod val="75000"/>
                  <a:lumOff val="25000"/>
                </a:schemeClr>
              </a:solidFill>
            </a:endParaRPr>
          </a:p>
          <a:p>
            <a:pPr indent="457200" fontAlgn="auto">
              <a:lnSpc>
                <a:spcPct val="120000"/>
              </a:lnSpc>
            </a:pPr>
            <a:r>
              <a:rPr lang="zh-CN" altLang="en-US" dirty="0" smtClean="0">
                <a:solidFill>
                  <a:schemeClr val="tx1">
                    <a:lumMod val="75000"/>
                    <a:lumOff val="25000"/>
                  </a:schemeClr>
                </a:solidFill>
              </a:rPr>
              <a:t>其主要困难在于：</a:t>
            </a:r>
            <a:r>
              <a:rPr lang="en-US" altLang="zh-CN" dirty="0" smtClean="0">
                <a:solidFill>
                  <a:schemeClr val="tx1">
                    <a:lumMod val="75000"/>
                    <a:lumOff val="25000"/>
                  </a:schemeClr>
                </a:solidFill>
              </a:rPr>
              <a:t>1</a:t>
            </a:r>
            <a:r>
              <a:rPr lang="zh-CN" altLang="en-US" dirty="0" smtClean="0">
                <a:solidFill>
                  <a:schemeClr val="tx1">
                    <a:lumMod val="75000"/>
                    <a:lumOff val="25000"/>
                  </a:schemeClr>
                </a:solidFill>
              </a:rPr>
              <a:t>，为标记目的的立场的定义可能是模棱两可的。</a:t>
            </a:r>
            <a:endParaRPr lang="zh-CN" altLang="en-US" dirty="0" smtClean="0">
              <a:solidFill>
                <a:schemeClr val="tx1">
                  <a:lumMod val="75000"/>
                  <a:lumOff val="25000"/>
                </a:schemeClr>
              </a:solidFill>
            </a:endParaRPr>
          </a:p>
          <a:p>
            <a:pPr marL="1828800" lvl="4" indent="457200" fontAlgn="auto">
              <a:lnSpc>
                <a:spcPct val="120000"/>
              </a:lnSpc>
            </a:pPr>
            <a:r>
              <a:rPr lang="en-US" altLang="zh-CN" dirty="0" smtClean="0">
                <a:solidFill>
                  <a:schemeClr val="tx1">
                    <a:lumMod val="75000"/>
                    <a:lumOff val="25000"/>
                  </a:schemeClr>
                </a:solidFill>
              </a:rPr>
              <a:t>2</a:t>
            </a:r>
            <a:r>
              <a:rPr lang="zh-CN" altLang="en-US" dirty="0" smtClean="0">
                <a:solidFill>
                  <a:schemeClr val="tx1">
                    <a:lumMod val="75000"/>
                    <a:lumOff val="25000"/>
                  </a:schemeClr>
                </a:solidFill>
              </a:rPr>
              <a:t>，理解立场本质上是依赖于上下文的</a:t>
            </a:r>
            <a:endParaRPr lang="zh-CN" altLang="en-US" dirty="0" smtClean="0">
              <a:solidFill>
                <a:schemeClr val="tx1">
                  <a:lumMod val="75000"/>
                  <a:lumOff val="25000"/>
                </a:schemeClr>
              </a:solidFill>
            </a:endParaRPr>
          </a:p>
          <a:p>
            <a:pPr marL="1828800" lvl="4" indent="457200" fontAlgn="auto">
              <a:lnSpc>
                <a:spcPct val="120000"/>
              </a:lnSpc>
            </a:pPr>
            <a:endParaRPr lang="zh-CN" altLang="en-US" dirty="0" smtClean="0">
              <a:solidFill>
                <a:schemeClr val="tx1">
                  <a:lumMod val="75000"/>
                  <a:lumOff val="25000"/>
                </a:schemeClr>
              </a:solidFill>
            </a:endParaRPr>
          </a:p>
          <a:p>
            <a:pPr marL="457200" lvl="1" indent="0" fontAlgn="auto">
              <a:lnSpc>
                <a:spcPct val="120000"/>
              </a:lnSpc>
            </a:pPr>
            <a:r>
              <a:rPr lang="zh-CN" altLang="en-US" dirty="0" smtClean="0">
                <a:solidFill>
                  <a:schemeClr val="tx1">
                    <a:lumMod val="75000"/>
                    <a:lumOff val="25000"/>
                  </a:schemeClr>
                </a:solidFill>
              </a:rPr>
              <a:t>与此同时，大型语言模型(LLM)的最新发展使复杂语言理解取得了突破</a:t>
            </a:r>
            <a:endParaRPr lang="zh-CN" altLang="en-US" dirty="0" smtClean="0">
              <a:solidFill>
                <a:schemeClr val="tx1">
                  <a:lumMod val="75000"/>
                  <a:lumOff val="25000"/>
                </a:schemeClr>
              </a:solidFill>
            </a:endParaRPr>
          </a:p>
          <a:p>
            <a:pPr marL="457200" lvl="1" indent="0" fontAlgn="auto">
              <a:lnSpc>
                <a:spcPct val="120000"/>
              </a:lnSpc>
            </a:pPr>
            <a:endParaRPr lang="zh-CN" altLang="en-US" dirty="0" smtClean="0">
              <a:solidFill>
                <a:schemeClr val="tx1">
                  <a:lumMod val="75000"/>
                  <a:lumOff val="25000"/>
                </a:schemeClr>
              </a:solidFill>
            </a:endParaRPr>
          </a:p>
          <a:p>
            <a:pPr marL="457200" lvl="1" indent="0" fontAlgn="auto">
              <a:lnSpc>
                <a:spcPct val="120000"/>
              </a:lnSpc>
            </a:pPr>
            <a:r>
              <a:rPr lang="zh-CN" altLang="en-US" dirty="0" smtClean="0">
                <a:solidFill>
                  <a:schemeClr val="tx1">
                    <a:lumMod val="75000"/>
                    <a:lumOff val="25000"/>
                  </a:schemeClr>
                </a:solidFill>
              </a:rPr>
              <a:t>在本篇文章中，我们就如何在不调参的情况下，结合prompt提示词使LLM在立场检测问题中表现出色这个问题展开了研究。</a:t>
            </a:r>
            <a:endParaRPr lang="zh-CN" altLang="en-US" dirty="0" smtClean="0">
              <a:solidFill>
                <a:schemeClr val="tx1">
                  <a:lumMod val="75000"/>
                  <a:lumOff val="25000"/>
                </a:schemeClr>
              </a:solidFill>
            </a:endParaRPr>
          </a:p>
          <a:p>
            <a:pPr marL="457200" lvl="1" indent="0" fontAlgn="auto">
              <a:lnSpc>
                <a:spcPct val="120000"/>
              </a:lnSpc>
            </a:pPr>
            <a:endParaRPr lang="zh-CN" altLang="en-US" dirty="0" smtClean="0">
              <a:solidFill>
                <a:schemeClr val="tx1">
                  <a:lumMod val="75000"/>
                  <a:lumOff val="25000"/>
                </a:schemeClr>
              </a:solidFill>
            </a:endParaRPr>
          </a:p>
          <a:p>
            <a:pPr marL="457200" lvl="1" indent="0" fontAlgn="auto">
              <a:lnSpc>
                <a:spcPct val="120000"/>
              </a:lnSpc>
            </a:pPr>
            <a:r>
              <a:rPr lang="zh-CN" altLang="en-US" dirty="0" smtClean="0">
                <a:solidFill>
                  <a:schemeClr val="tx1">
                    <a:lumMod val="75000"/>
                    <a:lumOff val="25000"/>
                  </a:schemeClr>
                </a:solidFill>
              </a:rPr>
              <a:t>对五个数据集，通过逐渐增加文本信息的方式使用了四种prompt的llm进行了实验</a:t>
            </a:r>
            <a:endParaRPr lang="zh-CN" altLang="en-US" dirty="0" smtClean="0">
              <a:solidFill>
                <a:schemeClr val="tx1">
                  <a:lumMod val="75000"/>
                  <a:lumOff val="25000"/>
                </a:schemeClr>
              </a:solidFill>
            </a:endParaRPr>
          </a:p>
          <a:p>
            <a:pPr marL="457200" lvl="1" indent="0" fontAlgn="auto">
              <a:lnSpc>
                <a:spcPct val="120000"/>
              </a:lnSpc>
            </a:pPr>
            <a:endParaRPr lang="zh-CN" altLang="en-US" dirty="0" smtClean="0">
              <a:solidFill>
                <a:schemeClr val="tx1">
                  <a:lumMod val="75000"/>
                  <a:lumOff val="25000"/>
                </a:schemeClr>
              </a:solidFill>
            </a:endParaRPr>
          </a:p>
          <a:p>
            <a:pPr marL="457200" lvl="1" indent="0" fontAlgn="auto">
              <a:lnSpc>
                <a:spcPct val="120000"/>
              </a:lnSpc>
            </a:pPr>
            <a:r>
              <a:rPr lang="zh-CN" altLang="en-US" dirty="0" smtClean="0">
                <a:solidFill>
                  <a:schemeClr val="tx1">
                    <a:lumMod val="75000"/>
                    <a:lumOff val="25000"/>
                  </a:schemeClr>
                </a:solidFill>
              </a:rPr>
              <a:t>结论：虽然llm表现良好，但相较于现有监督模型，其准确率仍有待提高。</a:t>
            </a:r>
            <a:endParaRPr lang="zh-CN" altLang="en-US"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12140" y="891858"/>
            <a:ext cx="4776470" cy="829945"/>
          </a:xfrm>
          <a:prstGeom prst="rect">
            <a:avLst/>
          </a:prstGeom>
          <a:noFill/>
        </p:spPr>
        <p:txBody>
          <a:bodyPr wrap="square" rtlCol="0" anchor="ctr">
            <a:spAutoFit/>
          </a:bodyPr>
          <a:p>
            <a:pPr algn="l">
              <a:lnSpc>
                <a:spcPct val="120000"/>
              </a:lnSpc>
            </a:pPr>
            <a:r>
              <a:rPr lang="en-US" altLang="zh-CN" sz="4000" dirty="0" smtClean="0">
                <a:solidFill>
                  <a:schemeClr val="tx1">
                    <a:lumMod val="75000"/>
                    <a:lumOff val="25000"/>
                  </a:schemeClr>
                </a:solidFill>
                <a:latin typeface="Microsoft YaHei UI" panose="020B0503020204020204" charset="-122"/>
                <a:ea typeface="Microsoft YaHei UI" panose="020B0503020204020204" charset="-122"/>
              </a:rPr>
              <a:t>Related Research</a:t>
            </a:r>
            <a:endParaRPr lang="en-US" altLang="zh-CN" sz="4000" dirty="0" smtClean="0">
              <a:solidFill>
                <a:schemeClr val="tx1">
                  <a:lumMod val="75000"/>
                  <a:lumOff val="25000"/>
                </a:schemeClr>
              </a:solidFill>
              <a:latin typeface="Microsoft YaHei UI" panose="020B0503020204020204" charset="-122"/>
              <a:ea typeface="Microsoft YaHei UI" panose="020B0503020204020204" charset="-122"/>
            </a:endParaRPr>
          </a:p>
        </p:txBody>
      </p:sp>
      <p:sp>
        <p:nvSpPr>
          <p:cNvPr id="7" name="文本框 6"/>
          <p:cNvSpPr txBox="1"/>
          <p:nvPr/>
        </p:nvSpPr>
        <p:spPr>
          <a:xfrm>
            <a:off x="1112520" y="2023745"/>
            <a:ext cx="9721215" cy="3744595"/>
          </a:xfrm>
          <a:prstGeom prst="rect">
            <a:avLst/>
          </a:prstGeom>
          <a:noFill/>
        </p:spPr>
        <p:txBody>
          <a:bodyPr wrap="square" rtlCol="0" anchor="ctr">
            <a:spAutoFit/>
          </a:bodyPr>
          <a:p>
            <a:pPr indent="0" fontAlgn="auto">
              <a:lnSpc>
                <a:spcPct val="120000"/>
              </a:lnSpc>
            </a:pPr>
            <a:r>
              <a:rPr lang="zh-CN" altLang="en-US" dirty="0" smtClean="0">
                <a:solidFill>
                  <a:schemeClr val="tx1">
                    <a:lumMod val="75000"/>
                    <a:lumOff val="25000"/>
                  </a:schemeClr>
                </a:solidFill>
              </a:rPr>
              <a:t>先前有关立场检测问题，研究的重点在于模型的选择与使用。</a:t>
            </a:r>
            <a:r>
              <a:rPr lang="zh-CN" altLang="en-US" dirty="0" smtClean="0">
                <a:solidFill>
                  <a:schemeClr val="tx1">
                    <a:lumMod val="75000"/>
                    <a:lumOff val="25000"/>
                  </a:schemeClr>
                </a:solidFill>
                <a:highlight>
                  <a:srgbClr val="FFFF00"/>
                </a:highlight>
              </a:rPr>
              <a:t>SVM和神经网络模型</a:t>
            </a:r>
            <a:r>
              <a:rPr lang="zh-CN" altLang="en-US" dirty="0" smtClean="0">
                <a:solidFill>
                  <a:schemeClr val="tx1">
                    <a:lumMod val="75000"/>
                    <a:lumOff val="25000"/>
                  </a:schemeClr>
                </a:solidFill>
              </a:rPr>
              <a:t>都曾在该问题上表现出色。但这种研究成果的</a:t>
            </a:r>
            <a:r>
              <a:rPr lang="zh-CN" altLang="en-US" dirty="0" smtClean="0">
                <a:solidFill>
                  <a:schemeClr val="tx1">
                    <a:lumMod val="75000"/>
                    <a:lumOff val="25000"/>
                  </a:schemeClr>
                </a:solidFill>
                <a:highlight>
                  <a:srgbClr val="FFFF00"/>
                </a:highlight>
              </a:rPr>
              <a:t>泛化能力较弱</a:t>
            </a:r>
            <a:r>
              <a:rPr lang="zh-CN" altLang="en-US" dirty="0" smtClean="0">
                <a:solidFill>
                  <a:schemeClr val="tx1">
                    <a:lumMod val="75000"/>
                    <a:lumOff val="25000"/>
                  </a:schemeClr>
                </a:solidFill>
              </a:rPr>
              <a:t>，导致其实用价值不大。</a:t>
            </a:r>
            <a:endParaRPr lang="zh-CN" altLang="en-US" dirty="0" smtClean="0">
              <a:solidFill>
                <a:schemeClr val="tx1">
                  <a:lumMod val="75000"/>
                  <a:lumOff val="25000"/>
                </a:schemeClr>
              </a:solidFill>
            </a:endParaRPr>
          </a:p>
          <a:p>
            <a:pPr indent="0" fontAlgn="auto">
              <a:lnSpc>
                <a:spcPct val="120000"/>
              </a:lnSpc>
            </a:pPr>
            <a:endParaRPr lang="zh-CN" altLang="en-US" dirty="0" smtClean="0">
              <a:solidFill>
                <a:schemeClr val="tx1">
                  <a:lumMod val="75000"/>
                  <a:lumOff val="25000"/>
                </a:schemeClr>
              </a:solidFill>
            </a:endParaRPr>
          </a:p>
          <a:p>
            <a:pPr indent="0" fontAlgn="auto">
              <a:lnSpc>
                <a:spcPct val="120000"/>
              </a:lnSpc>
            </a:pPr>
            <a:r>
              <a:rPr lang="zh-CN" altLang="en-US" dirty="0" smtClean="0">
                <a:solidFill>
                  <a:schemeClr val="tx1">
                    <a:lumMod val="75000"/>
                    <a:lumOff val="25000"/>
                  </a:schemeClr>
                </a:solidFill>
              </a:rPr>
              <a:t>无监督模型也被用于研究该问题。其中</a:t>
            </a:r>
            <a:r>
              <a:rPr lang="zh-CN" altLang="en-US" dirty="0" smtClean="0">
                <a:solidFill>
                  <a:schemeClr val="tx1">
                    <a:lumMod val="75000"/>
                    <a:lumOff val="25000"/>
                  </a:schemeClr>
                </a:solidFill>
                <a:highlight>
                  <a:srgbClr val="FFFF00"/>
                </a:highlight>
              </a:rPr>
              <a:t>图网络和基于用户互动的标签传播</a:t>
            </a:r>
            <a:r>
              <a:rPr lang="zh-CN" altLang="en-US" dirty="0" smtClean="0">
                <a:solidFill>
                  <a:schemeClr val="tx1">
                    <a:lumMod val="75000"/>
                    <a:lumOff val="25000"/>
                  </a:schemeClr>
                </a:solidFill>
              </a:rPr>
              <a:t>这两种思路均有一定研究。虽然这些方法不依赖于一组立场标签来训练模型，但它们通常</a:t>
            </a:r>
            <a:r>
              <a:rPr lang="zh-CN" altLang="en-US" dirty="0" smtClean="0">
                <a:solidFill>
                  <a:schemeClr val="tx1">
                    <a:lumMod val="75000"/>
                    <a:lumOff val="25000"/>
                  </a:schemeClr>
                </a:solidFill>
                <a:highlight>
                  <a:srgbClr val="FFFF00"/>
                </a:highlight>
              </a:rPr>
              <a:t>依赖于非常具体的场景</a:t>
            </a:r>
            <a:r>
              <a:rPr lang="zh-CN" altLang="en-US" dirty="0" smtClean="0">
                <a:solidFill>
                  <a:schemeClr val="tx1">
                    <a:lumMod val="75000"/>
                    <a:lumOff val="25000"/>
                  </a:schemeClr>
                </a:solidFill>
              </a:rPr>
              <a:t>来使用，以及</a:t>
            </a:r>
            <a:r>
              <a:rPr lang="zh-CN" altLang="en-US" dirty="0" smtClean="0">
                <a:solidFill>
                  <a:schemeClr val="tx1">
                    <a:lumMod val="75000"/>
                    <a:lumOff val="25000"/>
                  </a:schemeClr>
                </a:solidFill>
                <a:highlight>
                  <a:srgbClr val="FFFF00"/>
                </a:highlight>
              </a:rPr>
              <a:t>对用户的言论的强烈假设</a:t>
            </a:r>
            <a:r>
              <a:rPr lang="zh-CN" altLang="en-US" dirty="0" smtClean="0">
                <a:solidFill>
                  <a:schemeClr val="tx1">
                    <a:lumMod val="75000"/>
                    <a:lumOff val="25000"/>
                  </a:schemeClr>
                </a:solidFill>
              </a:rPr>
              <a:t>来推断立场。</a:t>
            </a:r>
            <a:endParaRPr lang="zh-CN" altLang="en-US" dirty="0" smtClean="0">
              <a:solidFill>
                <a:schemeClr val="tx1">
                  <a:lumMod val="75000"/>
                  <a:lumOff val="25000"/>
                </a:schemeClr>
              </a:solidFill>
            </a:endParaRPr>
          </a:p>
          <a:p>
            <a:pPr indent="0" fontAlgn="auto">
              <a:lnSpc>
                <a:spcPct val="120000"/>
              </a:lnSpc>
            </a:pPr>
            <a:endParaRPr lang="zh-CN" altLang="en-US" dirty="0" smtClean="0">
              <a:solidFill>
                <a:schemeClr val="tx1">
                  <a:lumMod val="75000"/>
                  <a:lumOff val="25000"/>
                </a:schemeClr>
              </a:solidFill>
            </a:endParaRPr>
          </a:p>
          <a:p>
            <a:pPr indent="0" fontAlgn="auto">
              <a:lnSpc>
                <a:spcPct val="120000"/>
              </a:lnSpc>
            </a:pPr>
            <a:r>
              <a:rPr lang="zh-CN" altLang="en-US" dirty="0" smtClean="0">
                <a:solidFill>
                  <a:schemeClr val="tx1">
                    <a:lumMod val="75000"/>
                    <a:lumOff val="25000"/>
                  </a:schemeClr>
                </a:solidFill>
              </a:rPr>
              <a:t>最后，考虑到立场和情感之间的相似性，还值得一提的是(Kheiri和Karimi2023)使用几个不同的提示和不同的基准数据集调查了OpenAI在情感分类任务上提供的所有模型，发现GPT模型，特别是经过微调后，</a:t>
            </a:r>
            <a:r>
              <a:rPr lang="zh-CN" altLang="en-US" dirty="0" smtClean="0">
                <a:solidFill>
                  <a:schemeClr val="tx1">
                    <a:lumMod val="75000"/>
                    <a:lumOff val="25000"/>
                  </a:schemeClr>
                </a:solidFill>
                <a:highlight>
                  <a:srgbClr val="FFFF00"/>
                </a:highlight>
              </a:rPr>
              <a:t>可以显著优于任何其他情感分类模型</a:t>
            </a:r>
            <a:r>
              <a:rPr lang="zh-CN" altLang="en-US" dirty="0" smtClean="0">
                <a:solidFill>
                  <a:schemeClr val="tx1">
                    <a:lumMod val="75000"/>
                    <a:lumOff val="25000"/>
                  </a:schemeClr>
                </a:solidFill>
              </a:rPr>
              <a:t>。</a:t>
            </a:r>
            <a:endParaRPr lang="zh-CN" altLang="en-US" dirty="0" smtClean="0">
              <a:solidFill>
                <a:schemeClr val="tx1">
                  <a:lumMod val="75000"/>
                  <a:lumOff val="25000"/>
                </a:schemeClr>
              </a:solidFill>
            </a:endParaRPr>
          </a:p>
          <a:p>
            <a:pPr indent="457200" fontAlgn="auto">
              <a:lnSpc>
                <a:spcPct val="120000"/>
              </a:lnSpc>
            </a:pPr>
            <a:endParaRPr lang="zh-CN" altLang="en-US"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12140" y="891858"/>
            <a:ext cx="4776470" cy="829945"/>
          </a:xfrm>
          <a:prstGeom prst="rect">
            <a:avLst/>
          </a:prstGeom>
          <a:noFill/>
        </p:spPr>
        <p:txBody>
          <a:bodyPr wrap="square" rtlCol="0" anchor="ctr">
            <a:spAutoFit/>
          </a:bodyPr>
          <a:p>
            <a:pPr>
              <a:lnSpc>
                <a:spcPct val="120000"/>
              </a:lnSpc>
            </a:pPr>
            <a:r>
              <a:rPr lang="en-US" altLang="zh-CN" sz="4000" dirty="0" smtClean="0">
                <a:solidFill>
                  <a:schemeClr val="tx1">
                    <a:lumMod val="75000"/>
                    <a:lumOff val="25000"/>
                  </a:schemeClr>
                </a:solidFill>
                <a:latin typeface="Microsoft YaHei UI" panose="020B0503020204020204" charset="-122"/>
                <a:ea typeface="Microsoft YaHei UI" panose="020B0503020204020204" charset="-122"/>
              </a:rPr>
              <a:t>Related Research</a:t>
            </a:r>
            <a:endParaRPr lang="en-US" altLang="zh-CN" sz="4000" dirty="0" smtClean="0">
              <a:solidFill>
                <a:schemeClr val="tx1">
                  <a:lumMod val="75000"/>
                  <a:lumOff val="25000"/>
                </a:schemeClr>
              </a:solidFill>
              <a:latin typeface="Microsoft YaHei UI" panose="020B0503020204020204" charset="-122"/>
              <a:ea typeface="Microsoft YaHei UI" panose="020B0503020204020204" charset="-122"/>
            </a:endParaRPr>
          </a:p>
        </p:txBody>
      </p:sp>
      <p:sp>
        <p:nvSpPr>
          <p:cNvPr id="7" name="文本框 6"/>
          <p:cNvSpPr txBox="1"/>
          <p:nvPr/>
        </p:nvSpPr>
        <p:spPr>
          <a:xfrm>
            <a:off x="1235710" y="1785620"/>
            <a:ext cx="9721215" cy="423545"/>
          </a:xfrm>
          <a:prstGeom prst="rect">
            <a:avLst/>
          </a:prstGeom>
          <a:noFill/>
        </p:spPr>
        <p:txBody>
          <a:bodyPr wrap="square" rtlCol="0" anchor="ctr">
            <a:spAutoFit/>
          </a:bodyPr>
          <a:p>
            <a:pPr indent="0" fontAlgn="auto">
              <a:lnSpc>
                <a:spcPct val="120000"/>
              </a:lnSpc>
            </a:pPr>
            <a:r>
              <a:rPr lang="zh-CN" altLang="en-US" dirty="0" smtClean="0">
                <a:solidFill>
                  <a:schemeClr val="tx1">
                    <a:lumMod val="75000"/>
                    <a:lumOff val="25000"/>
                  </a:schemeClr>
                </a:solidFill>
              </a:rPr>
              <a:t>随着llm的发展，如何利用llm得到最好的输出成为了新的问题。prompt研究工作也应运而生。</a:t>
            </a:r>
            <a:endParaRPr lang="zh-CN" altLang="en-US" dirty="0" smtClean="0">
              <a:solidFill>
                <a:schemeClr val="tx1">
                  <a:lumMod val="75000"/>
                  <a:lumOff val="25000"/>
                </a:schemeClr>
              </a:solidFill>
            </a:endParaRPr>
          </a:p>
        </p:txBody>
      </p:sp>
      <p:sp>
        <p:nvSpPr>
          <p:cNvPr id="2" name="文本框 1"/>
          <p:cNvSpPr txBox="1"/>
          <p:nvPr/>
        </p:nvSpPr>
        <p:spPr>
          <a:xfrm>
            <a:off x="1227455" y="2350453"/>
            <a:ext cx="9729470" cy="755650"/>
          </a:xfrm>
          <a:prstGeom prst="rect">
            <a:avLst/>
          </a:prstGeom>
          <a:noFill/>
        </p:spPr>
        <p:txBody>
          <a:bodyPr wrap="square" rtlCol="0" anchor="ctr">
            <a:spAutoFit/>
          </a:bodyPr>
          <a:p>
            <a:pPr>
              <a:lnSpc>
                <a:spcPct val="120000"/>
              </a:lnSpc>
            </a:pPr>
            <a:r>
              <a:rPr lang="zh-CN" altLang="en-US" dirty="0" smtClean="0">
                <a:solidFill>
                  <a:schemeClr val="tx1">
                    <a:lumMod val="75000"/>
                    <a:lumOff val="25000"/>
                  </a:schemeClr>
                </a:solidFill>
              </a:rPr>
              <a:t>Prompt Engineering can be thought of as any process that contributes to the development of a well-crafted prompt to </a:t>
            </a:r>
            <a:r>
              <a:rPr lang="zh-CN" altLang="en-US" dirty="0" smtClean="0">
                <a:solidFill>
                  <a:schemeClr val="tx1">
                    <a:lumMod val="75000"/>
                    <a:lumOff val="25000"/>
                  </a:schemeClr>
                </a:solidFill>
                <a:highlight>
                  <a:srgbClr val="FFFF00"/>
                </a:highlight>
              </a:rPr>
              <a:t>generate quality, useful outputs from an AI system</a:t>
            </a:r>
            <a:r>
              <a:rPr lang="zh-CN" altLang="en-US" dirty="0" smtClean="0">
                <a:solidFill>
                  <a:schemeClr val="tx1">
                    <a:lumMod val="75000"/>
                    <a:lumOff val="25000"/>
                  </a:schemeClr>
                </a:solidFill>
              </a:rPr>
              <a:t>.</a:t>
            </a:r>
            <a:endParaRPr lang="zh-CN" altLang="en-US" dirty="0" smtClean="0">
              <a:solidFill>
                <a:schemeClr val="tx1">
                  <a:lumMod val="75000"/>
                  <a:lumOff val="25000"/>
                </a:schemeClr>
              </a:solidFill>
            </a:endParaRPr>
          </a:p>
        </p:txBody>
      </p:sp>
      <p:pic>
        <p:nvPicPr>
          <p:cNvPr id="3" name="图片 2" descr="What-is-Prompt-Engineering"/>
          <p:cNvPicPr>
            <a:picLocks noChangeAspect="1"/>
          </p:cNvPicPr>
          <p:nvPr/>
        </p:nvPicPr>
        <p:blipFill>
          <a:blip r:embed="rId1"/>
          <a:stretch>
            <a:fillRect/>
          </a:stretch>
        </p:blipFill>
        <p:spPr>
          <a:xfrm>
            <a:off x="2938780" y="3248025"/>
            <a:ext cx="6082030" cy="34239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12140" y="891858"/>
            <a:ext cx="4776470" cy="829945"/>
          </a:xfrm>
          <a:prstGeom prst="rect">
            <a:avLst/>
          </a:prstGeom>
          <a:noFill/>
        </p:spPr>
        <p:txBody>
          <a:bodyPr wrap="square" rtlCol="0" anchor="ctr">
            <a:spAutoFit/>
          </a:bodyPr>
          <a:p>
            <a:pPr>
              <a:lnSpc>
                <a:spcPct val="120000"/>
              </a:lnSpc>
            </a:pPr>
            <a:r>
              <a:rPr lang="en-US" altLang="zh-CN" sz="4000" dirty="0" smtClean="0">
                <a:solidFill>
                  <a:schemeClr val="tx1">
                    <a:lumMod val="75000"/>
                    <a:lumOff val="25000"/>
                  </a:schemeClr>
                </a:solidFill>
                <a:latin typeface="Microsoft YaHei UI" panose="020B0503020204020204" charset="-122"/>
                <a:ea typeface="Microsoft YaHei UI" panose="020B0503020204020204" charset="-122"/>
              </a:rPr>
              <a:t>Related Research</a:t>
            </a:r>
            <a:endParaRPr lang="en-US" altLang="zh-CN" sz="4000" dirty="0" smtClean="0">
              <a:solidFill>
                <a:schemeClr val="tx1">
                  <a:lumMod val="75000"/>
                  <a:lumOff val="25000"/>
                </a:schemeClr>
              </a:solidFill>
              <a:latin typeface="Microsoft YaHei UI" panose="020B0503020204020204" charset="-122"/>
              <a:ea typeface="Microsoft YaHei UI" panose="020B0503020204020204" charset="-122"/>
            </a:endParaRPr>
          </a:p>
        </p:txBody>
      </p:sp>
      <p:pic>
        <p:nvPicPr>
          <p:cNvPr id="4" name="图片 3"/>
          <p:cNvPicPr>
            <a:picLocks noChangeAspect="1"/>
          </p:cNvPicPr>
          <p:nvPr/>
        </p:nvPicPr>
        <p:blipFill>
          <a:blip r:embed="rId1"/>
          <a:stretch>
            <a:fillRect/>
          </a:stretch>
        </p:blipFill>
        <p:spPr>
          <a:xfrm>
            <a:off x="412750" y="2181860"/>
            <a:ext cx="5990590" cy="3133725"/>
          </a:xfrm>
          <a:prstGeom prst="rect">
            <a:avLst/>
          </a:prstGeom>
        </p:spPr>
      </p:pic>
      <p:pic>
        <p:nvPicPr>
          <p:cNvPr id="6" name="图片 5"/>
          <p:cNvPicPr>
            <a:picLocks noChangeAspect="1"/>
          </p:cNvPicPr>
          <p:nvPr/>
        </p:nvPicPr>
        <p:blipFill>
          <a:blip r:embed="rId2"/>
          <a:stretch>
            <a:fillRect/>
          </a:stretch>
        </p:blipFill>
        <p:spPr>
          <a:xfrm>
            <a:off x="6687820" y="1478280"/>
            <a:ext cx="5173980" cy="45415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12140" y="891858"/>
            <a:ext cx="4776470" cy="829945"/>
          </a:xfrm>
          <a:prstGeom prst="rect">
            <a:avLst/>
          </a:prstGeom>
          <a:noFill/>
        </p:spPr>
        <p:txBody>
          <a:bodyPr wrap="square" rtlCol="0" anchor="ctr">
            <a:spAutoFit/>
          </a:bodyPr>
          <a:p>
            <a:pPr algn="l">
              <a:lnSpc>
                <a:spcPct val="120000"/>
              </a:lnSpc>
            </a:pPr>
            <a:r>
              <a:rPr lang="en-US" altLang="zh-CN" sz="4000" dirty="0" smtClean="0">
                <a:solidFill>
                  <a:schemeClr val="tx1">
                    <a:lumMod val="75000"/>
                    <a:lumOff val="25000"/>
                  </a:schemeClr>
                </a:solidFill>
                <a:latin typeface="Microsoft YaHei UI" panose="020B0503020204020204" charset="-122"/>
                <a:ea typeface="Microsoft YaHei UI" panose="020B0503020204020204" charset="-122"/>
              </a:rPr>
              <a:t>Related Research</a:t>
            </a:r>
            <a:endParaRPr lang="en-US" altLang="zh-CN" sz="4000" dirty="0" smtClean="0">
              <a:solidFill>
                <a:schemeClr val="tx1">
                  <a:lumMod val="75000"/>
                  <a:lumOff val="25000"/>
                </a:schemeClr>
              </a:solidFill>
              <a:latin typeface="Microsoft YaHei UI" panose="020B0503020204020204" charset="-122"/>
              <a:ea typeface="Microsoft YaHei UI" panose="020B0503020204020204" charset="-122"/>
            </a:endParaRPr>
          </a:p>
        </p:txBody>
      </p:sp>
      <p:sp>
        <p:nvSpPr>
          <p:cNvPr id="7" name="文本框 6"/>
          <p:cNvSpPr txBox="1"/>
          <p:nvPr/>
        </p:nvSpPr>
        <p:spPr>
          <a:xfrm>
            <a:off x="1112520" y="2521903"/>
            <a:ext cx="9721215" cy="2748280"/>
          </a:xfrm>
          <a:prstGeom prst="rect">
            <a:avLst/>
          </a:prstGeom>
          <a:noFill/>
        </p:spPr>
        <p:txBody>
          <a:bodyPr wrap="square" rtlCol="0" anchor="ctr">
            <a:spAutoFit/>
          </a:bodyPr>
          <a:p>
            <a:pPr indent="0" fontAlgn="auto">
              <a:lnSpc>
                <a:spcPct val="120000"/>
              </a:lnSpc>
            </a:pPr>
            <a:r>
              <a:rPr lang="zh-CN" altLang="en-US" dirty="0" smtClean="0">
                <a:solidFill>
                  <a:schemeClr val="tx1">
                    <a:lumMod val="75000"/>
                    <a:lumOff val="25000"/>
                  </a:schemeClr>
                </a:solidFill>
              </a:rPr>
              <a:t>首先第一种prompt为few-shot prompt。不同于llm的微调，这种prompt将任务中上下文的一部分作为问题，向llm提问。这种prompt对结果有一定提高，但可能因提问顺序等问题影响结果的稳定性。</a:t>
            </a:r>
            <a:endParaRPr lang="zh-CN" altLang="en-US" dirty="0" smtClean="0">
              <a:solidFill>
                <a:schemeClr val="tx1">
                  <a:lumMod val="75000"/>
                  <a:lumOff val="25000"/>
                </a:schemeClr>
              </a:solidFill>
            </a:endParaRPr>
          </a:p>
          <a:p>
            <a:pPr indent="0" fontAlgn="auto">
              <a:lnSpc>
                <a:spcPct val="120000"/>
              </a:lnSpc>
            </a:pPr>
            <a:endParaRPr lang="zh-CN" altLang="en-US" dirty="0" smtClean="0">
              <a:solidFill>
                <a:schemeClr val="tx1">
                  <a:lumMod val="75000"/>
                  <a:lumOff val="25000"/>
                </a:schemeClr>
              </a:solidFill>
            </a:endParaRPr>
          </a:p>
          <a:p>
            <a:pPr indent="0" fontAlgn="auto">
              <a:lnSpc>
                <a:spcPct val="120000"/>
              </a:lnSpc>
            </a:pPr>
            <a:endParaRPr lang="zh-CN" altLang="en-US" dirty="0" smtClean="0">
              <a:solidFill>
                <a:schemeClr val="tx1">
                  <a:lumMod val="75000"/>
                  <a:lumOff val="25000"/>
                </a:schemeClr>
              </a:solidFill>
            </a:endParaRPr>
          </a:p>
          <a:p>
            <a:pPr indent="0" fontAlgn="auto">
              <a:lnSpc>
                <a:spcPct val="120000"/>
              </a:lnSpc>
            </a:pPr>
            <a:r>
              <a:rPr lang="zh-CN" altLang="en-US" dirty="0" smtClean="0">
                <a:solidFill>
                  <a:schemeClr val="tx1">
                    <a:lumMod val="75000"/>
                    <a:lumOff val="25000"/>
                  </a:schemeClr>
                </a:solidFill>
              </a:rPr>
              <a:t>另一种prompt为因果链推导式（Chain-of-Thought Reasoning）。在这个提示方案中，LLM通常被要求解释其推理并逐步回答提示。这种prompt也对结果有一定提高，并改善了llm给出一些看似合理的错误回答这一问题。</a:t>
            </a:r>
            <a:endParaRPr lang="zh-CN" altLang="en-US"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12140" y="891858"/>
            <a:ext cx="4776470" cy="829945"/>
          </a:xfrm>
          <a:prstGeom prst="rect">
            <a:avLst/>
          </a:prstGeom>
          <a:noFill/>
        </p:spPr>
        <p:txBody>
          <a:bodyPr wrap="square" rtlCol="0" anchor="ctr">
            <a:spAutoFit/>
          </a:bodyPr>
          <a:p>
            <a:pPr algn="l">
              <a:lnSpc>
                <a:spcPct val="120000"/>
              </a:lnSpc>
            </a:pPr>
            <a:r>
              <a:rPr lang="en-US" altLang="zh-CN" sz="4000" dirty="0" smtClean="0">
                <a:solidFill>
                  <a:schemeClr val="tx1">
                    <a:lumMod val="75000"/>
                    <a:lumOff val="25000"/>
                  </a:schemeClr>
                </a:solidFill>
                <a:latin typeface="Microsoft YaHei UI" panose="020B0503020204020204" charset="-122"/>
                <a:ea typeface="Microsoft YaHei UI" panose="020B0503020204020204" charset="-122"/>
              </a:rPr>
              <a:t>Related Research</a:t>
            </a:r>
            <a:endParaRPr lang="en-US" altLang="zh-CN" sz="4000" dirty="0" smtClean="0">
              <a:solidFill>
                <a:schemeClr val="tx1">
                  <a:lumMod val="75000"/>
                  <a:lumOff val="25000"/>
                </a:schemeClr>
              </a:solidFill>
              <a:latin typeface="Microsoft YaHei UI" panose="020B0503020204020204" charset="-122"/>
              <a:ea typeface="Microsoft YaHei UI" panose="020B0503020204020204" charset="-122"/>
            </a:endParaRPr>
          </a:p>
        </p:txBody>
      </p:sp>
      <p:pic>
        <p:nvPicPr>
          <p:cNvPr id="2" name="图片 1"/>
          <p:cNvPicPr>
            <a:picLocks noChangeAspect="1"/>
          </p:cNvPicPr>
          <p:nvPr/>
        </p:nvPicPr>
        <p:blipFill>
          <a:blip r:embed="rId1"/>
          <a:stretch>
            <a:fillRect/>
          </a:stretch>
        </p:blipFill>
        <p:spPr>
          <a:xfrm>
            <a:off x="2252980" y="2286000"/>
            <a:ext cx="7299325" cy="3711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12140" y="891858"/>
            <a:ext cx="4776470" cy="829945"/>
          </a:xfrm>
          <a:prstGeom prst="rect">
            <a:avLst/>
          </a:prstGeom>
          <a:noFill/>
        </p:spPr>
        <p:txBody>
          <a:bodyPr wrap="square" rtlCol="0" anchor="ctr">
            <a:spAutoFit/>
          </a:bodyPr>
          <a:p>
            <a:pPr algn="l">
              <a:lnSpc>
                <a:spcPct val="120000"/>
              </a:lnSpc>
            </a:pPr>
            <a:r>
              <a:rPr lang="en-US" altLang="zh-CN" sz="4000" dirty="0" smtClean="0">
                <a:solidFill>
                  <a:schemeClr val="tx1">
                    <a:lumMod val="75000"/>
                    <a:lumOff val="25000"/>
                  </a:schemeClr>
                </a:solidFill>
                <a:latin typeface="Microsoft YaHei UI" panose="020B0503020204020204" charset="-122"/>
                <a:ea typeface="Microsoft YaHei UI" panose="020B0503020204020204" charset="-122"/>
              </a:rPr>
              <a:t>Related Research</a:t>
            </a:r>
            <a:endParaRPr lang="en-US" altLang="zh-CN" sz="4000" dirty="0" smtClean="0">
              <a:solidFill>
                <a:schemeClr val="tx1">
                  <a:lumMod val="75000"/>
                  <a:lumOff val="25000"/>
                </a:schemeClr>
              </a:solidFill>
              <a:latin typeface="Microsoft YaHei UI" panose="020B0503020204020204" charset="-122"/>
              <a:ea typeface="Microsoft YaHei UI" panose="020B0503020204020204" charset="-122"/>
            </a:endParaRPr>
          </a:p>
        </p:txBody>
      </p:sp>
      <p:pic>
        <p:nvPicPr>
          <p:cNvPr id="3" name="图片 2"/>
          <p:cNvPicPr>
            <a:picLocks noChangeAspect="1"/>
          </p:cNvPicPr>
          <p:nvPr/>
        </p:nvPicPr>
        <p:blipFill>
          <a:blip r:embed="rId1"/>
          <a:stretch>
            <a:fillRect/>
          </a:stretch>
        </p:blipFill>
        <p:spPr>
          <a:xfrm>
            <a:off x="2099310" y="892175"/>
            <a:ext cx="7322185" cy="57873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ISLIDE TOOLS.GUIDESSETTING" val="{&quot;Id&quot;:&quot;GuidesStyle_Normal&quot;,&quot;Name&quot;:&quot;正常&quot;,&quot;HeaderHeight&quot;:10.0,&quot;FooterHeight&quot;:4.0,&quot;SideMargin&quot;:3.0,&quot;TopMargin&quot;:3.0,&quot;BottomMargin&quot;:3.0,&quot;IntervalMargin&quot;:3.0}"/>
  <p:tag name="ISPRING_ULTRA_SCORM_COURSE_ID" val="11526A1D-F23A-45AD-A296-50EC9395FA4A"/>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20"/>
  <p:tag name="ISPRING_SCORM_ENDPOINT" val="&lt;endpoint&gt;&lt;enable&gt;0&lt;/enable&gt;&lt;lrs&gt;http://&lt;/lrs&gt;&lt;auth&gt;0&lt;/auth&gt;&lt;login&gt;&lt;/login&gt;&lt;password&gt;&lt;/password&gt;&lt;key&gt;&lt;/key&gt;&lt;name&gt;&lt;/name&gt;&lt;email&gt;&lt;/email&gt;&lt;/endpoint&gt;&#10;"/>
  <p:tag name="commondata" val="eyJoZGlkIjoiYjU4ZTFmNzIyNjNjZjI2YjJhNTczODViNzMwZWFhOTQifQ=="/>
</p:tagLst>
</file>

<file path=ppt/theme/theme1.xml><?xml version="1.0" encoding="utf-8"?>
<a:theme xmlns:a="http://schemas.openxmlformats.org/drawingml/2006/main" name="PPT定制1801380800">
  <a:themeElements>
    <a:clrScheme name="0">
      <a:dk1>
        <a:srgbClr val="000000"/>
      </a:dk1>
      <a:lt1>
        <a:srgbClr val="FFFFFF"/>
      </a:lt1>
      <a:dk2>
        <a:srgbClr val="44546A"/>
      </a:dk2>
      <a:lt2>
        <a:srgbClr val="E7E6E6"/>
      </a:lt2>
      <a:accent1>
        <a:srgbClr val="233F66"/>
      </a:accent1>
      <a:accent2>
        <a:srgbClr val="379ECA"/>
      </a:accent2>
      <a:accent3>
        <a:srgbClr val="BC5131"/>
      </a:accent3>
      <a:accent4>
        <a:srgbClr val="233F66"/>
      </a:accent4>
      <a:accent5>
        <a:srgbClr val="379ECA"/>
      </a:accent5>
      <a:accent6>
        <a:srgbClr val="BC5131"/>
      </a:accent6>
      <a:hlink>
        <a:srgbClr val="0563C1"/>
      </a:hlink>
      <a:folHlink>
        <a:srgbClr val="954F72"/>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PT定制1801380800">
  <a:themeElements>
    <a:clrScheme name="0">
      <a:dk1>
        <a:srgbClr val="000000"/>
      </a:dk1>
      <a:lt1>
        <a:srgbClr val="FFFFFF"/>
      </a:lt1>
      <a:dk2>
        <a:srgbClr val="44546A"/>
      </a:dk2>
      <a:lt2>
        <a:srgbClr val="E7E6E6"/>
      </a:lt2>
      <a:accent1>
        <a:srgbClr val="233F66"/>
      </a:accent1>
      <a:accent2>
        <a:srgbClr val="379ECA"/>
      </a:accent2>
      <a:accent3>
        <a:srgbClr val="BC5131"/>
      </a:accent3>
      <a:accent4>
        <a:srgbClr val="233F66"/>
      </a:accent4>
      <a:accent5>
        <a:srgbClr val="379ECA"/>
      </a:accent5>
      <a:accent6>
        <a:srgbClr val="BC5131"/>
      </a:accent6>
      <a:hlink>
        <a:srgbClr val="0563C1"/>
      </a:hlink>
      <a:folHlink>
        <a:srgbClr val="954F72"/>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Template>
  <TotalTime>0</TotalTime>
  <Words>4955</Words>
  <Application>WPS 演示</Application>
  <PresentationFormat>宽屏</PresentationFormat>
  <Paragraphs>186</Paragraphs>
  <Slides>29</Slides>
  <Notes>24</Notes>
  <HiddenSlides>0</HiddenSlides>
  <MMClips>1</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29</vt:i4>
      </vt:variant>
    </vt:vector>
  </HeadingPairs>
  <TitlesOfParts>
    <vt:vector size="41" baseType="lpstr">
      <vt:lpstr>Arial</vt:lpstr>
      <vt:lpstr>宋体</vt:lpstr>
      <vt:lpstr>Wingdings</vt:lpstr>
      <vt:lpstr>等线</vt:lpstr>
      <vt:lpstr>微软雅黑</vt:lpstr>
      <vt:lpstr>Arial</vt:lpstr>
      <vt:lpstr>Microsoft YaHei UI</vt:lpstr>
      <vt:lpstr>Arial Unicode MS</vt:lpstr>
      <vt:lpstr>Calibri</vt:lpstr>
      <vt:lpstr>Times New Roman</vt:lpstr>
      <vt:lpstr>PPT定制1801380800</vt:lpstr>
      <vt:lpstr>1_PPT定制1801380800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dc:title>
  <dc:creator>柚子设计</dc:creator>
  <cp:keywords>MC-PPT模板</cp:keywords>
  <cp:category>模板</cp:category>
  <cp:lastModifiedBy>A。。S。。L。。</cp:lastModifiedBy>
  <cp:revision>23</cp:revision>
  <dcterms:created xsi:type="dcterms:W3CDTF">2017-09-17T07:15:00Z</dcterms:created>
  <dcterms:modified xsi:type="dcterms:W3CDTF">2024-03-13T12:41:31Z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B6ED466D719A49CD94EFDB72F078283E_12</vt:lpwstr>
  </property>
  <property fmtid="{D5CDD505-2E9C-101B-9397-08002B2CF9AE}" pid="3" name="KSOProductBuildVer">
    <vt:lpwstr>2052-12.1.0.16399</vt:lpwstr>
  </property>
</Properties>
</file>