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22"/>
  </p:handoutMasterIdLst>
  <p:sldIdLst>
    <p:sldId id="256" r:id="rId4"/>
    <p:sldId id="257" r:id="rId5"/>
    <p:sldId id="259" r:id="rId6"/>
    <p:sldId id="281" r:id="rId7"/>
    <p:sldId id="283" r:id="rId8"/>
    <p:sldId id="295" r:id="rId10"/>
    <p:sldId id="282" r:id="rId11"/>
    <p:sldId id="284" r:id="rId12"/>
    <p:sldId id="285" r:id="rId13"/>
    <p:sldId id="286" r:id="rId14"/>
    <p:sldId id="290" r:id="rId15"/>
    <p:sldId id="291" r:id="rId16"/>
    <p:sldId id="292" r:id="rId17"/>
    <p:sldId id="293" r:id="rId18"/>
    <p:sldId id="294" r:id="rId19"/>
    <p:sldId id="266" r:id="rId20"/>
    <p:sldId id="279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ED4022"/>
    <a:srgbClr val="1B2F4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42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从计算的角度来看，考虑L的一个值是很小的，但是L的一个相对较小的值可能不足以让模型区分巨魔序列和用户序列。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两列之和中，</a:t>
            </a:r>
            <a:r>
              <a:rPr lang="en-US" altLang="zh-CN"/>
              <a:t>State-Action</a:t>
            </a:r>
            <a:r>
              <a:rPr lang="zh-CN" altLang="en-US"/>
              <a:t>比</a:t>
            </a:r>
            <a:r>
              <a:rPr lang="en-US" altLang="zh-CN"/>
              <a:t>Action</a:t>
            </a:r>
            <a:r>
              <a:rPr lang="zh-CN" altLang="en-US"/>
              <a:t>多很多，因为</a:t>
            </a:r>
            <a:r>
              <a:rPr lang="en-US" altLang="zh-CN"/>
              <a:t>Action</a:t>
            </a:r>
            <a:r>
              <a:rPr lang="zh-CN" altLang="en-US"/>
              <a:t>只有三种，而</a:t>
            </a:r>
            <a:r>
              <a:rPr lang="en-US" altLang="zh-CN"/>
              <a:t>State-Action</a:t>
            </a:r>
            <a:r>
              <a:rPr lang="zh-CN" altLang="en-US"/>
              <a:t>有</a:t>
            </a:r>
            <a:r>
              <a:rPr lang="en-US" altLang="zh-CN"/>
              <a:t>11</a:t>
            </a:r>
            <a:r>
              <a:rPr lang="zh-CN" altLang="en-US"/>
              <a:t>种。</a:t>
            </a:r>
            <a:r>
              <a:rPr lang="en-US" altLang="zh-CN"/>
              <a:t>Action</a:t>
            </a:r>
            <a:r>
              <a:rPr lang="zh-CN" altLang="en-US"/>
              <a:t>中，</a:t>
            </a:r>
            <a:r>
              <a:rPr lang="en-US" altLang="zh-CN"/>
              <a:t>Troll</a:t>
            </a:r>
            <a:r>
              <a:rPr lang="zh-CN" altLang="en-US"/>
              <a:t>和</a:t>
            </a:r>
            <a:r>
              <a:rPr lang="en-US" altLang="zh-CN"/>
              <a:t>User</a:t>
            </a:r>
            <a:r>
              <a:rPr lang="zh-CN" altLang="en-US"/>
              <a:t>的关系不平衡，解决方法是</a:t>
            </a:r>
            <a:r>
              <a:rPr lang="zh-CN" altLang="en-US"/>
              <a:t>欠采样技术。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AUC越大表示模型区分正例和负例的能力越强。Accuracy是分类器分类正确的样本数占整体样本数的</a:t>
            </a:r>
            <a:r>
              <a:rPr lang="zh-CN" altLang="en-US"/>
              <a:t>比率，是模型分类的准确率。</a:t>
            </a:r>
            <a:endParaRPr lang="zh-CN" altLang="en-US"/>
          </a:p>
          <a:p>
            <a:r>
              <a:rPr lang="zh-CN" altLang="en-US"/>
              <a:t>这里选择</a:t>
            </a:r>
            <a:r>
              <a:rPr lang="en-US" altLang="zh-CN"/>
              <a:t>AUC</a:t>
            </a:r>
            <a:r>
              <a:rPr lang="zh-CN" altLang="en-US"/>
              <a:t>作为第二个指标，是为了弥补</a:t>
            </a:r>
            <a:r>
              <a:rPr lang="en-US" altLang="zh-CN"/>
              <a:t>Accuracy</a:t>
            </a:r>
            <a:r>
              <a:rPr lang="zh-CN" altLang="en-US"/>
              <a:t>的</a:t>
            </a:r>
            <a:r>
              <a:rPr lang="zh-CN" altLang="en-US"/>
              <a:t>缺陷。</a:t>
            </a:r>
            <a:endParaRPr lang="zh-CN" altLang="en-US"/>
          </a:p>
          <a:p>
            <a:r>
              <a:rPr lang="en-US" altLang="zh-CN"/>
              <a:t>AUC</a:t>
            </a:r>
            <a:r>
              <a:rPr lang="zh-CN" altLang="en-US"/>
              <a:t>高是因为：数据集干净、模型注重利用假设二区分喷子和普通用户。（要做这方面的工作可能需要更高级的</a:t>
            </a:r>
            <a:r>
              <a:rPr lang="zh-CN" altLang="en-US"/>
              <a:t>模型）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0762" y="2483318"/>
            <a:ext cx="715686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“Troll” Are You? Measuring And Detecting Troll Behaviour In Online Social Networks</a:t>
            </a:r>
            <a:endParaRPr lang="en-US" altLang="zh-CN" sz="3600" dirty="0">
              <a:solidFill>
                <a:srgbClr val="002B4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汇报人：优品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5"/>
          <p:cNvSpPr txBox="1"/>
          <p:nvPr/>
        </p:nvSpPr>
        <p:spPr>
          <a:xfrm>
            <a:off x="749935" y="5028565"/>
            <a:ext cx="624903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作者：Fatima Ezzeddine，Luca Luceri，Omran Ayoub，Ihab Sbeity，Gianluca Nogora，Emilio Ferrara，Silvia Giordano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6255" y="103441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6.2</a:t>
            </a:r>
            <a:r>
              <a:rPr lang="zh-CN" altLang="en-US" sz="280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节集中讨论</a:t>
            </a:r>
            <a:r>
              <a:rPr lang="zh-CN" altLang="en-US" sz="280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该模型对用户的分类。</a:t>
            </a:r>
            <a:endParaRPr lang="en-US" altLang="zh-CN" sz="280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17700" y="2008505"/>
            <a:ext cx="2279650" cy="11347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确定某账户集的所有账户的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水军评分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96180" y="3437890"/>
            <a:ext cx="2199005" cy="113347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折交叉验证：训练集出阈值，测试集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用其训练模型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971790" y="2009775"/>
            <a:ext cx="2199005" cy="113411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遍历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的所有阈值，计算出对应的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AUC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640580" y="2228850"/>
            <a:ext cx="2907030" cy="71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917700" y="4963795"/>
            <a:ext cx="2386965" cy="113347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用模型评分后，将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计算的水军评分与阈值比较，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从而分类。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8729345" y="3370580"/>
            <a:ext cx="683260" cy="1366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971790" y="4963795"/>
            <a:ext cx="2199005" cy="113347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选出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AUC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最高的阈值作为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水军评分阈值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左箭头 22"/>
          <p:cNvSpPr/>
          <p:nvPr/>
        </p:nvSpPr>
        <p:spPr>
          <a:xfrm>
            <a:off x="4640580" y="5172710"/>
            <a:ext cx="2887980" cy="7156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-6.2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865" y="1059815"/>
            <a:ext cx="6517005" cy="4172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9575" y="5443220"/>
            <a:ext cx="933386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spcAft>
                <a:spcPts val="1200"/>
              </a:spcAft>
            </a:pPr>
            <a:r>
              <a:rPr 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Density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表示低于某个水军评分的用户对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所有用户的占比。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根据左图，普通用户的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水军评分基本没有超过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0.2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的。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一部分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水军的水军评分与正常用户不同，但也有一部分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相差不大。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25" y="1655445"/>
            <a:ext cx="4823460" cy="1766570"/>
          </a:xfrm>
          <a:prstGeom prst="rect">
            <a:avLst/>
          </a:prstGeom>
        </p:spPr>
      </p:pic>
      <p:sp>
        <p:nvSpPr>
          <p:cNvPr id="5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-6.2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6060" y="1036955"/>
            <a:ext cx="6632575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Aft>
                <a:spcPts val="1200"/>
              </a:spcAft>
            </a:pPr>
            <a:r>
              <a:rPr lang="en-US" altLang="zh-CN" sz="24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6.3</a:t>
            </a:r>
            <a:r>
              <a:rPr lang="zh-CN" altLang="en-US" sz="24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节中，</a:t>
            </a:r>
            <a:r>
              <a:rPr lang="zh-CN" sz="24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作者</a:t>
            </a:r>
            <a:r>
              <a:rPr sz="24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评估了不同类别的帐户是否可以基于访问的状态-行动对分组到聚类中</a:t>
            </a:r>
            <a:r>
              <a:rPr lang="zh-CN" sz="24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，找出了每个类别与</a:t>
            </a:r>
            <a:r>
              <a:rPr lang="zh-CN" sz="24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水军评分之间的关系。</a:t>
            </a:r>
            <a:endParaRPr lang="zh-CN" sz="24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2564130"/>
            <a:ext cx="10045065" cy="4293870"/>
          </a:xfrm>
          <a:prstGeom prst="rect">
            <a:avLst/>
          </a:prstGeom>
        </p:spPr>
      </p:pic>
      <p:sp>
        <p:nvSpPr>
          <p:cNvPr id="3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-6.3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447165"/>
            <a:ext cx="6096000" cy="1025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1447165"/>
            <a:ext cx="577215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Aft>
                <a:spcPts val="1200"/>
              </a:spcAft>
            </a:pP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右表</a:t>
            </a: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中，普通用户对应于下图中蓝色区域，</a:t>
            </a: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水军对应于下图中</a:t>
            </a: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橙黄色区域。</a:t>
            </a:r>
            <a:endParaRPr lang="zh-CN" altLang="en-US" sz="20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spcAft>
                <a:spcPts val="1200"/>
              </a:spcAft>
            </a:pP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左下为集群</a:t>
            </a:r>
            <a:r>
              <a:rPr lang="en-US" altLang="zh-CN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，右下为集群</a:t>
            </a:r>
            <a:r>
              <a:rPr lang="en-US" altLang="zh-CN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，右上为集群</a:t>
            </a:r>
            <a:r>
              <a:rPr lang="en-US" altLang="zh-CN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3275"/>
            <a:ext cx="8220710" cy="3514725"/>
          </a:xfrm>
          <a:prstGeom prst="rect">
            <a:avLst/>
          </a:prstGeom>
        </p:spPr>
      </p:pic>
      <p:sp>
        <p:nvSpPr>
          <p:cNvPr id="5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-6.3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222615" y="3258185"/>
            <a:ext cx="396938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三个集群的含义：</a:t>
            </a:r>
            <a:endParaRPr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</a:t>
            </a:r>
            <a:r>
              <a:rPr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群</a:t>
            </a:r>
            <a:r>
              <a:rPr lang="en-US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中的账户</a:t>
            </a:r>
            <a:r>
              <a:rPr sz="2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发布推特或对收到的任何反馈保持沉默</a:t>
            </a:r>
            <a:r>
              <a:rPr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集群</a:t>
            </a:r>
            <a:r>
              <a:rPr lang="en-US" altLang="zh-CN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中的账户</a:t>
            </a:r>
            <a:r>
              <a:rPr lang="zh-CN" altLang="en-US" sz="2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收到反馈时会转发，没有反馈时会发推文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集群</a:t>
            </a:r>
            <a:r>
              <a:rPr lang="en-US" altLang="zh-CN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中的账户会</a:t>
            </a:r>
            <a:r>
              <a:rPr lang="zh-CN" altLang="en-US" sz="2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发布tweet或与他人互动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（回复或提及）。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139825"/>
            <a:ext cx="8711565" cy="3429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5015" y="4678045"/>
            <a:ext cx="8141970" cy="2179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上图的</a:t>
            </a:r>
            <a:r>
              <a:rPr 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意义：</a:t>
            </a:r>
            <a:endParaRPr lang="zh-CN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fontAlgn="auto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集群</a:t>
            </a:r>
            <a:r>
              <a:rPr lang="en-US" altLang="zh-CN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有自己特定的行为模式，并</a:t>
            </a:r>
            <a:r>
              <a:rPr lang="zh-CN" altLang="en-US" sz="2200">
                <a:solidFill>
                  <a:srgbClr val="ED402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与假定中的水军行为特点密切相关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fontAlgn="auto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集群</a:t>
            </a:r>
            <a:r>
              <a:rPr lang="en-US" altLang="zh-CN" sz="2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的水军</a:t>
            </a:r>
            <a:r>
              <a:rPr lang="zh-CN" altLang="en-US" sz="2200">
                <a:solidFill>
                  <a:srgbClr val="ED402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不容易被分辨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，因为与普通用户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太像了。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-6.3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9160" y="1176020"/>
            <a:ext cx="78543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6.4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节主要考虑不同讨论环境下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水军的检验任务。</a:t>
            </a:r>
            <a:endParaRPr lang="zh-CN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作者生成了L</a:t>
            </a:r>
            <a:r>
              <a:rPr 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为100的轨迹</a:t>
            </a:r>
            <a:endParaRPr lang="zh-CN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总共考虑了5864个活跃用户的轨迹和1527个暂停用户的轨迹</a:t>
            </a:r>
            <a:endParaRPr lang="zh-CN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作者提出的解决方案建立了一个保守的分类模型，旨在最小化错误分类的</a:t>
            </a:r>
            <a:r>
              <a:rPr 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普通用户的数量。</a:t>
            </a:r>
            <a:endParaRPr lang="zh-CN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4023360"/>
            <a:ext cx="10422255" cy="1495425"/>
          </a:xfrm>
          <a:prstGeom prst="rect">
            <a:avLst/>
          </a:prstGeom>
        </p:spPr>
      </p:pic>
      <p:sp>
        <p:nvSpPr>
          <p:cNvPr id="5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-6.4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1132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六、结论</a:t>
            </a:r>
            <a:endParaRPr lang="zh-CN" altLang="en-US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43965" y="1181100"/>
            <a:ext cx="9704705" cy="5057775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1960" y="1548130"/>
            <a:ext cx="8767445" cy="4424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绝大部分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水军有很高的水军评分，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普通用户则相反。</a:t>
            </a:r>
            <a:endParaRPr lang="zh-CN" altLang="en-US"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fontAlgn="auto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仍然有一些实际上的水军有比较低的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水军评分，这些人的行为跟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普通用户似乎没区别。</a:t>
            </a:r>
            <a:endParaRPr lang="zh-CN" altLang="en-US"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 fontAlgn="auto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本文方法不依赖于调查的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水军样本，不依赖于特定的在线社交网络，准确率较高（</a:t>
            </a:r>
            <a:r>
              <a:rPr lang="en-US" altLang="zh-CN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AUC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最高为</a:t>
            </a:r>
            <a:r>
              <a:rPr lang="en-US" altLang="zh-CN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99%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zh-CN" altLang="en-US"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342900" indent="-342900" algn="l" fontAlgn="auto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集群</a:t>
            </a:r>
            <a:r>
              <a:rPr lang="en-US" altLang="zh-CN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水军与普通用户没有太大区别，所以不好区分，但在其他两个集群中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表现良好。</a:t>
            </a:r>
            <a:endParaRPr lang="zh-CN" altLang="en-US"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 fontAlgn="auto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本文测试了在选举讨论和新冠讨论中的表现，有待进一步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优化。</a:t>
            </a:r>
            <a:endParaRPr lang="zh-CN" altLang="en-US"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感谢观看！</a:t>
            </a:r>
            <a:endParaRPr lang="zh-CN" altLang="en-US" sz="6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4621069" y="168699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4684262" y="1765171"/>
            <a:ext cx="60144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一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5528945" y="1795780"/>
            <a:ext cx="925830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4621070" y="302812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4684263" y="3106298"/>
            <a:ext cx="60144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二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5528945" y="3130550"/>
            <a:ext cx="926465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1"/>
          <p:cNvSpPr>
            <a:spLocks noChangeArrowheads="1"/>
          </p:cNvSpPr>
          <p:nvPr/>
        </p:nvSpPr>
        <p:spPr bwMode="auto">
          <a:xfrm>
            <a:off x="8554895" y="305669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8618088" y="3121538"/>
            <a:ext cx="5943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五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椭圆 1"/>
          <p:cNvSpPr>
            <a:spLocks noChangeArrowheads="1"/>
          </p:cNvSpPr>
          <p:nvPr/>
        </p:nvSpPr>
        <p:spPr bwMode="auto">
          <a:xfrm>
            <a:off x="4621070" y="436289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4684263" y="4441068"/>
            <a:ext cx="5943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三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5528945" y="4465320"/>
            <a:ext cx="1270000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9463405" y="3130550"/>
            <a:ext cx="1701800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1"/>
          <p:cNvSpPr>
            <a:spLocks noChangeArrowheads="1"/>
          </p:cNvSpPr>
          <p:nvPr/>
        </p:nvSpPr>
        <p:spPr bwMode="auto">
          <a:xfrm>
            <a:off x="8555529" y="4350821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8618722" y="4428996"/>
            <a:ext cx="60144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六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9463405" y="4459605"/>
            <a:ext cx="925830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8556165" y="168700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8619358" y="1751843"/>
            <a:ext cx="5943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rPr>
              <a:t>四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9464675" y="1760855"/>
            <a:ext cx="2051050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数据集来源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1132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一、介绍</a:t>
            </a:r>
            <a:endParaRPr lang="zh-CN" altLang="en-US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1540" y="1670050"/>
            <a:ext cx="2393950" cy="577850"/>
          </a:xfrm>
          <a:prstGeom prst="roundRect">
            <a:avLst/>
          </a:prstGeom>
          <a:solidFill>
            <a:srgbClr val="002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22385" y="1682750"/>
            <a:ext cx="2393950" cy="577850"/>
          </a:xfrm>
          <a:prstGeom prst="roundRect">
            <a:avLst/>
          </a:prstGeom>
          <a:solidFill>
            <a:srgbClr val="002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76"/>
          <p:cNvSpPr txBox="1"/>
          <p:nvPr/>
        </p:nvSpPr>
        <p:spPr>
          <a:xfrm>
            <a:off x="647065" y="1697990"/>
            <a:ext cx="2877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社交网络现状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19110" y="2755900"/>
            <a:ext cx="38690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依赖</a:t>
            </a:r>
            <a:r>
              <a:rPr lang="zh-CN"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语义，但其无法区分水军</a:t>
            </a:r>
            <a:endParaRPr sz="20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依赖</a:t>
            </a:r>
            <a:r>
              <a:rPr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平台特定信息</a:t>
            </a:r>
            <a:endParaRPr sz="20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9126855" y="1697990"/>
            <a:ext cx="198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现有困局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52975" y="1672590"/>
            <a:ext cx="2393950" cy="577850"/>
          </a:xfrm>
          <a:prstGeom prst="roundRect">
            <a:avLst/>
          </a:prstGeom>
          <a:solidFill>
            <a:srgbClr val="002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9"/>
          <p:cNvSpPr txBox="1"/>
          <p:nvPr/>
        </p:nvSpPr>
        <p:spPr>
          <a:xfrm>
            <a:off x="36830" y="2755900"/>
            <a:ext cx="3966845" cy="1817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因为</a:t>
            </a:r>
            <a:r>
              <a:rPr lang="zh-CN" altLang="en-US"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水军数量的增加，</a:t>
            </a:r>
            <a:r>
              <a:rPr lang="zh-CN" altLang="en-US"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在线社交网络缺乏准确度、机密性和真实性，这故意损害了在线讨论的可信度。</a:t>
            </a:r>
            <a:endParaRPr lang="zh-CN" altLang="en-US" sz="20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4511040" y="1697990"/>
            <a:ext cx="2877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最近的研究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46045" y="5293360"/>
            <a:ext cx="6741160" cy="577850"/>
          </a:xfrm>
          <a:prstGeom prst="roundRect">
            <a:avLst/>
          </a:prstGeom>
          <a:solidFill>
            <a:srgbClr val="002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59250" y="2755900"/>
            <a:ext cx="3581400" cy="160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</a:rPr>
              <a:t>利用语言线索和分析元数据</a:t>
            </a:r>
            <a:endParaRPr lang="zh-CN" altLang="en-US" sz="20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</a:rPr>
              <a:t>从观察到的行为中提取特征，比如一个账户每天执行的行为数量。</a:t>
            </a:r>
            <a:endParaRPr lang="zh-CN" altLang="en-US" sz="20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2646045" y="5354320"/>
            <a:ext cx="690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目标任务：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水军（分类）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1132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二、定义</a:t>
            </a:r>
            <a:endParaRPr lang="zh-CN" altLang="en-US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409575" y="1040130"/>
            <a:ext cx="2299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轨迹相关定义</a:t>
            </a:r>
            <a:endParaRPr lang="zh-CN" altLang="en-US" sz="2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3075" y="2073275"/>
          <a:ext cx="6804025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015"/>
                <a:gridCol w="1194435"/>
                <a:gridCol w="1471295"/>
                <a:gridCol w="1486535"/>
                <a:gridCol w="15157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发帖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分享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评论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提及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51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主动（动作）</a:t>
                      </a:r>
                      <a:endParaRPr lang="zh-CN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主动原创帖子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B2F4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主动分享现有帖子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B2F4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主动评论现有帖子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B2F4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在帖子中提及用户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B2F47"/>
                    </a:solidFill>
                  </a:tcPr>
                </a:tc>
              </a:tr>
              <a:tr h="751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被动</a:t>
                      </a:r>
                      <a:endParaRPr lang="zh-CN" altLang="en-US" sz="20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（状态）</a:t>
                      </a:r>
                      <a:endParaRPr lang="zh-CN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B2F4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被别人分享自己的帖子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B2F4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被别人评论自己的帖子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B2F4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被别人在帖子中提及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B2F47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38455" y="4514215"/>
            <a:ext cx="686752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每做出一个动作，就转换状态。</a:t>
            </a:r>
            <a:endParaRPr lang="zh-CN" altLang="en-US" sz="20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</a:rPr>
              <a:t>评论与提及合为互动，加入无状态和无动作。</a:t>
            </a:r>
            <a:endParaRPr lang="zh-CN" altLang="en-US" sz="20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规定</a:t>
            </a:r>
            <a:r>
              <a:rPr lang="zh-CN" altLang="en-US" sz="20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水军为正例，普通用户为负例。</a:t>
            </a:r>
            <a:endParaRPr lang="zh-CN" altLang="en-US" sz="2000" dirty="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32065" y="1814830"/>
            <a:ext cx="3879215" cy="297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假设一：</a:t>
            </a:r>
            <a:r>
              <a:rPr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将推特环境框定为一个</a:t>
            </a:r>
            <a:r>
              <a:rPr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马尔可夫决策</a:t>
            </a:r>
            <a:r>
              <a:rPr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过程</a:t>
            </a:r>
            <a:endParaRPr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假设二：</a:t>
            </a:r>
            <a:r>
              <a:rPr lang="zh-CN" sz="24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水军</a:t>
            </a:r>
            <a:r>
              <a:rPr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会</a:t>
            </a:r>
            <a:r>
              <a:rPr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不顾他人的反馈作出行为</a:t>
            </a:r>
            <a:r>
              <a:rPr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，而</a:t>
            </a:r>
            <a:r>
              <a:rPr sz="24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普通用户</a:t>
            </a:r>
            <a:r>
              <a:rPr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会根据平台上</a:t>
            </a:r>
            <a:r>
              <a:rPr sz="2400" dirty="0">
                <a:solidFill>
                  <a:srgbClr val="ED4022"/>
                </a:solidFill>
                <a:latin typeface="仿宋" panose="02010609060101010101" charset="-122"/>
                <a:ea typeface="仿宋" panose="02010609060101010101" charset="-122"/>
              </a:rPr>
              <a:t>其他用户的认可程度作出行为</a:t>
            </a:r>
            <a:r>
              <a:rPr lang="zh-CN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632065" y="1024890"/>
            <a:ext cx="198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前提假设：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443585" y="173615"/>
            <a:ext cx="25958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三、方法论</a:t>
            </a:r>
            <a:endParaRPr lang="zh-CN" altLang="en-US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9"/>
              <p:cNvSpPr txBox="1"/>
              <p:nvPr/>
            </p:nvSpPr>
            <p:spPr>
              <a:xfrm>
                <a:off x="8438515" y="3701415"/>
                <a:ext cx="3753485" cy="13195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algn="l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solidFill>
                            <a:srgbClr val="002B4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水军评分</m:t>
                      </m:r>
                      <m:r>
                        <a:rPr lang="en-US" altLang="zh-CN" sz="2400" i="1" dirty="0">
                          <a:solidFill>
                            <a:srgbClr val="002B4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rgbClr val="002B41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zh-CN" altLang="en-US" sz="2400" i="1" dirty="0">
                              <a:solidFill>
                                <a:srgbClr val="002B4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水军轨迹数量</m:t>
                          </m:r>
                        </m:num>
                        <m:den>
                          <m:r>
                            <a:rPr lang="zh-CN" altLang="en-US" sz="2400" i="1" dirty="0">
                              <a:solidFill>
                                <a:srgbClr val="002B4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轨迹总数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2B4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515" y="3701415"/>
                <a:ext cx="3753485" cy="13195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643120" y="1932940"/>
            <a:ext cx="323532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序列窗口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是将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历史分出的段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长度为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</a:t>
            </a:r>
            <a:endParaRPr lang="en-US" altLang="zh-CN" sz="2400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5875" y="577215"/>
            <a:ext cx="323532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作者对长度</a:t>
            </a:r>
            <a:r>
              <a:rPr lang="en-US" altLang="zh-CN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进行了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敏感度分析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19440000">
            <a:off x="7739380" y="1245870"/>
            <a:ext cx="1334770" cy="579755"/>
          </a:xfrm>
          <a:prstGeom prst="rightArrow">
            <a:avLst/>
          </a:prstGeom>
          <a:solidFill>
            <a:srgbClr val="002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9065" y="1932940"/>
            <a:ext cx="337820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轨迹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由一个用户的所有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状态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—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动作对转换</a:t>
            </a:r>
            <a:r>
              <a:rPr lang="zh-CN" altLang="en-US" sz="24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生成</a:t>
            </a:r>
            <a:endParaRPr lang="zh-CN" altLang="en-US" sz="24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3308350"/>
            <a:ext cx="8087995" cy="350456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3517265" y="2174875"/>
            <a:ext cx="1125855" cy="567055"/>
          </a:xfrm>
          <a:prstGeom prst="rightArrow">
            <a:avLst/>
          </a:prstGeom>
          <a:solidFill>
            <a:srgbClr val="002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460000">
            <a:off x="7755255" y="3013075"/>
            <a:ext cx="1334770" cy="579755"/>
          </a:xfrm>
          <a:prstGeom prst="rightArrow">
            <a:avLst/>
          </a:prstGeom>
          <a:solidFill>
            <a:srgbClr val="002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35610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四、数据集</a:t>
            </a:r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zh-CN" altLang="en-US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865" y="1983105"/>
            <a:ext cx="7609205" cy="316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数据集来源如下：</a:t>
            </a:r>
            <a:endParaRPr lang="zh-CN" altLang="en-US" sz="2200" dirty="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美国大选数据集在</a:t>
            </a:r>
            <a:r>
              <a:rPr lang="en-US" altLang="zh-CN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[32,36,48]</a:t>
            </a:r>
            <a:r>
              <a:rPr lang="zh-CN" altLang="en-US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中提到</a:t>
            </a:r>
            <a:endParaRPr lang="zh-CN" altLang="en-US" sz="2200" dirty="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在数据集中，作者确定了342个</a:t>
            </a:r>
            <a:r>
              <a:rPr lang="zh-CN" altLang="en-US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水军账户，这些账户是从美国国会指定的2752个推特账户中选择出来的。</a:t>
            </a:r>
            <a:endParaRPr lang="zh-CN" altLang="en-US" sz="2200" dirty="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00" dirty="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新冠的</a:t>
            </a:r>
            <a:r>
              <a:rPr lang="zh-CN" altLang="en-US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水军账户数据集来源为</a:t>
            </a:r>
            <a:r>
              <a:rPr lang="en-US" altLang="zh-CN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[53]</a:t>
            </a:r>
            <a:endParaRPr lang="en-US" altLang="zh-CN" sz="2200" dirty="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有2188个活跃账户和446个暂停账户供</a:t>
            </a:r>
            <a:r>
              <a:rPr lang="zh-CN" altLang="en-US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作者</a:t>
            </a:r>
            <a:r>
              <a:rPr lang="en-US" altLang="zh-CN" sz="2200" dirty="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的分析考虑。</a:t>
            </a:r>
            <a:endParaRPr lang="en-US" altLang="zh-CN" sz="2200" dirty="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-6.1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1123950"/>
            <a:ext cx="8260715" cy="4039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328285"/>
            <a:ext cx="8260080" cy="141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为了解决仅动作情况的正负例不平衡，作者采用</a:t>
            </a:r>
            <a:r>
              <a:rPr lang="zh-CN" altLang="en-US" sz="22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欠采样技术</a:t>
            </a:r>
            <a:r>
              <a:rPr lang="zh-CN" altLang="en-US" sz="22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2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优势：平衡了正负类样本。</a:t>
            </a:r>
            <a:endParaRPr lang="zh-CN" altLang="en-US" sz="22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劣势：不能学习其他的负类样本、信息丢失等。</a:t>
            </a:r>
            <a:endParaRPr lang="zh-CN" altLang="en-US" sz="22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13470" y="1558925"/>
            <a:ext cx="3311525" cy="3170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6.1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节为该模型</a:t>
            </a:r>
            <a:r>
              <a:rPr lang="zh-CN" altLang="en-US" sz="2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简单介绍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及在考虑</a:t>
            </a:r>
            <a:r>
              <a:rPr lang="zh-CN" altLang="en-US" sz="2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状态</a:t>
            </a:r>
            <a:r>
              <a:rPr lang="en-US" altLang="zh-CN" sz="2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—</a:t>
            </a:r>
            <a:r>
              <a:rPr lang="zh-CN" altLang="en-US" sz="2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动作对与仅动作、不同机器学习模型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的差异。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规定</a:t>
            </a:r>
            <a:r>
              <a:rPr lang="zh-CN" altLang="en-US" sz="22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水军为正例</a:t>
            </a:r>
            <a:r>
              <a:rPr lang="zh-CN" altLang="en-US" sz="22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22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普通用户为负例</a:t>
            </a:r>
            <a:r>
              <a:rPr lang="zh-CN" altLang="en-US" sz="2200" dirty="0">
                <a:solidFill>
                  <a:srgbClr val="002B4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2200" dirty="0">
              <a:solidFill>
                <a:srgbClr val="002B4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8170" y="945515"/>
            <a:ext cx="8456295" cy="4168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9575" y="5346065"/>
            <a:ext cx="11535410" cy="1511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80000"/>
              </a:lnSpc>
              <a:spcAft>
                <a:spcPts val="1200"/>
              </a:spcAft>
            </a:pP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左：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AUC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Accuracy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分别在状态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动作对和仅动作的情况下随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的变化曲线。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80000"/>
              </a:lnSpc>
              <a:spcAft>
                <a:spcPts val="1200"/>
              </a:spcAft>
            </a:pP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右：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Precision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Recall(TPR)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F1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指标下模型的表现程度。</a:t>
            </a:r>
            <a:endParaRPr lang="zh-CN" altLang="en-US" sz="2200">
              <a:solidFill>
                <a:srgbClr val="1B2F4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80000"/>
              </a:lnSpc>
              <a:spcAft>
                <a:spcPts val="1200"/>
              </a:spcAft>
            </a:pP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作者依此，在后面分析中只考虑状态</a:t>
            </a:r>
            <a:r>
              <a:rPr lang="en-US" altLang="zh-CN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</a:t>
            </a:r>
            <a:r>
              <a:rPr lang="zh-CN" altLang="en-US" sz="2200">
                <a:solidFill>
                  <a:srgbClr val="1B2F4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动作对。</a:t>
            </a:r>
            <a:endParaRPr lang="en-US" altLang="zh-CN" sz="2200">
              <a:solidFill>
                <a:srgbClr val="1B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80000"/>
              </a:lnSpc>
              <a:spcAft>
                <a:spcPts val="1200"/>
              </a:spcAft>
            </a:pPr>
            <a:r>
              <a:rPr lang="zh-CN" altLang="en-US" sz="1200">
                <a:solidFill>
                  <a:srgbClr val="1B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</a:t>
            </a:r>
            <a:r>
              <a:rPr lang="en-US" altLang="zh-CN" sz="1200">
                <a:solidFill>
                  <a:srgbClr val="1B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Precision</a:t>
            </a:r>
            <a:r>
              <a:rPr lang="zh-CN" altLang="en-US" sz="1200">
                <a:solidFill>
                  <a:srgbClr val="1B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是正确预测为正例与所有预测为正例的数量比值，</a:t>
            </a:r>
            <a:r>
              <a:rPr lang="en-US" altLang="zh-CN" sz="1200">
                <a:solidFill>
                  <a:srgbClr val="1B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TPR</a:t>
            </a:r>
            <a:r>
              <a:rPr lang="zh-CN" altLang="en-US" sz="1200">
                <a:solidFill>
                  <a:srgbClr val="1B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是正确预测为正例与所有正例的数量比值，</a:t>
            </a:r>
            <a:r>
              <a:rPr lang="en-US" altLang="zh-CN" sz="1200">
                <a:solidFill>
                  <a:srgbClr val="1B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F1</a:t>
            </a:r>
            <a:r>
              <a:rPr lang="zh-CN" altLang="en-US" sz="1200">
                <a:solidFill>
                  <a:srgbClr val="1B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平衡了这两者，为这二者</a:t>
            </a:r>
            <a:r>
              <a:rPr lang="zh-CN" altLang="en-US" sz="1200">
                <a:solidFill>
                  <a:srgbClr val="1B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调和平均数。</a:t>
            </a:r>
            <a:endParaRPr lang="zh-CN" altLang="en-US" sz="1200">
              <a:solidFill>
                <a:srgbClr val="1B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-6.1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83310"/>
            <a:ext cx="12209145" cy="4503420"/>
          </a:xfrm>
          <a:prstGeom prst="rect">
            <a:avLst/>
          </a:prstGeom>
        </p:spPr>
      </p:pic>
      <p:sp>
        <p:nvSpPr>
          <p:cNvPr id="5" name="TextBox 76"/>
          <p:cNvSpPr txBox="1"/>
          <p:nvPr/>
        </p:nvSpPr>
        <p:spPr>
          <a:xfrm>
            <a:off x="443585" y="173615"/>
            <a:ext cx="305752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五、结果</a:t>
            </a:r>
            <a:r>
              <a:rPr lang="en-US" altLang="zh-CN" sz="38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-6.1</a:t>
            </a:r>
            <a:endParaRPr lang="en-US" altLang="zh-CN" sz="38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UNIT_PLACING_PICTURE_USER_VIEWPORT" val="{&quot;height&quot;:4734,&quot;width&quot;:9681}"/>
</p:tagLst>
</file>

<file path=ppt/tags/tag11.xml><?xml version="1.0" encoding="utf-8"?>
<p:tagLst xmlns:p="http://schemas.openxmlformats.org/presentationml/2006/main">
  <p:tag name="KSO_WM_UNIT_PLACING_PICTURE_USER_VIEWPORT" val="{&quot;height&quot;:6564,&quot;width&quot;:13764}"/>
</p:tagLst>
</file>

<file path=ppt/tags/tag12.xml><?xml version="1.0" encoding="utf-8"?>
<p:tagLst xmlns:p="http://schemas.openxmlformats.org/presentationml/2006/main">
  <p:tag name="KSO_WM_UNIT_PLACING_PICTURE_USER_VIEWPORT" val="{&quot;height&quot;:5916,&quot;width&quot;:9240}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KSO_WPP_MARK_KEY" val="84ac2c9d-c430-4a27-b9fa-74a90b7479c5"/>
  <p:tag name="COMMONDATA" val="eyJjb3VudCI6MTQsImhkaWQiOiIzNjgzMDcyMzMxNmViZTE0MDI5NDA5ZjA2MDYwMzIzNSIsInVzZXJDb3VudCI6MTR9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KSO_WM_UNIT_TABLE_BEAUTIFY" val="smartTable{96f77e17-af6f-4bea-a0cd-2ee6ec4235c1}"/>
  <p:tag name="TABLE_ENDDRAG_ORIGIN_RECT" val="535*148"/>
  <p:tag name="TABLE_ENDDRAG_RECT" val="37*142*535*14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WPS 演示</Application>
  <PresentationFormat>宽屏</PresentationFormat>
  <Paragraphs>192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仿宋</vt:lpstr>
      <vt:lpstr>Cambria Math</vt:lpstr>
      <vt:lpstr>MS Mincho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 D.C</cp:lastModifiedBy>
  <cp:revision>66</cp:revision>
  <dcterms:created xsi:type="dcterms:W3CDTF">2016-12-09T01:44:00Z</dcterms:created>
  <dcterms:modified xsi:type="dcterms:W3CDTF">2023-03-29T08:30:30Z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v1.0_mb_qoR8LeWZrkilfB1LXMdFTw==</vt:lpwstr>
  </property>
  <property fmtid="{D5CDD505-2E9C-101B-9397-08002B2CF9AE}" pid="4" name="ICV">
    <vt:lpwstr>058D1A5048BD4F87B872A699F1CF70A3</vt:lpwstr>
  </property>
</Properties>
</file>