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9" r:id="rId2"/>
    <p:sldId id="277" r:id="rId3"/>
    <p:sldId id="268" r:id="rId4"/>
    <p:sldId id="269" r:id="rId5"/>
    <p:sldId id="276" r:id="rId6"/>
    <p:sldId id="270" r:id="rId7"/>
    <p:sldId id="271" r:id="rId8"/>
    <p:sldId id="280" r:id="rId9"/>
    <p:sldId id="273" r:id="rId10"/>
    <p:sldId id="281" r:id="rId11"/>
    <p:sldId id="282" r:id="rId12"/>
    <p:sldId id="283" r:id="rId13"/>
    <p:sldId id="284" r:id="rId14"/>
    <p:sldId id="285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A0BC"/>
    <a:srgbClr val="5383C2"/>
    <a:srgbClr val="B8D68D"/>
    <a:srgbClr val="9EC067"/>
    <a:srgbClr val="DBCF4D"/>
    <a:srgbClr val="3891CC"/>
    <a:srgbClr val="E6B56C"/>
    <a:srgbClr val="CCC3E0"/>
    <a:srgbClr val="A36095"/>
    <a:srgbClr val="D2D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9" autoAdjust="0"/>
    <p:restoredTop sz="95988" autoAdjust="0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seaborn</a:t>
            </a:r>
            <a:r>
              <a:rPr kumimoji="1" lang="zh-CN" altLang="en-US" dirty="0"/>
              <a:t>中的回归图主要是为了增加一个视觉指南，在探索性数据分析中帮助强调数据集中的模式。</a:t>
            </a:r>
            <a:r>
              <a:rPr kumimoji="1" lang="en-US" altLang="zh-CN" dirty="0"/>
              <a:t>seaborn</a:t>
            </a:r>
            <a:r>
              <a:rPr kumimoji="1" lang="zh-CN" altLang="en-US" dirty="0"/>
              <a:t>本身并不是一个统计分析的软件包，</a:t>
            </a:r>
            <a:r>
              <a:rPr kumimoji="1" lang="en-US" altLang="zh-CN" dirty="0"/>
              <a:t>seaborn</a:t>
            </a:r>
            <a:r>
              <a:rPr kumimoji="1" lang="zh-CN" altLang="en-US" dirty="0"/>
              <a:t>的目标是使通过可视化探索数据集变得快速和简单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4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，如章节、公 式、图表、定理等位置使用 </a:t>
            </a:r>
            <a:r>
              <a:rPr lang="en-US" altLang="zh-CN" dirty="0"/>
              <a:t>\label </a:t>
            </a:r>
            <a:r>
              <a:rPr lang="zh-CN" altLang="en-US" dirty="0"/>
              <a:t>命令：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27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如果只给定了 ⟨</a:t>
            </a:r>
            <a:r>
              <a:rPr lang="en-US" altLang="zh-CN" dirty="0"/>
              <a:t>right-margin⟩</a:t>
            </a:r>
            <a:r>
              <a:rPr lang="zh-CN" altLang="en-US" dirty="0"/>
              <a:t>，那么边注在奇偶数页文字相同；如果同时给定了 ⟨</a:t>
            </a:r>
            <a:r>
              <a:rPr lang="en-US" altLang="zh-CN" dirty="0"/>
              <a:t>left-margin⟩</a:t>
            </a:r>
            <a:r>
              <a:rPr lang="zh-CN" altLang="en-US" dirty="0"/>
              <a:t>，则 偶数页使用 ⟨</a:t>
            </a:r>
            <a:r>
              <a:rPr lang="en-US" altLang="zh-CN" dirty="0"/>
              <a:t>left-margin⟩ </a:t>
            </a:r>
            <a:r>
              <a:rPr lang="zh-CN" altLang="en-US" dirty="0"/>
              <a:t>的文字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1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 ⟨</a:t>
            </a:r>
            <a:r>
              <a:rPr lang="en-US" altLang="zh-CN" dirty="0"/>
              <a:t>column-spec⟩ </a:t>
            </a:r>
            <a:r>
              <a:rPr lang="zh-CN" altLang="en-US" dirty="0"/>
              <a:t>是列格式标记，在接下来的内容将仔细介绍；</a:t>
            </a:r>
            <a:r>
              <a:rPr lang="en-US" altLang="zh-CN" dirty="0"/>
              <a:t>&amp; </a:t>
            </a:r>
            <a:r>
              <a:rPr lang="zh-CN" altLang="en-US" dirty="0"/>
              <a:t>用来分隔单元格；</a:t>
            </a:r>
            <a:r>
              <a:rPr lang="en-US" altLang="zh-CN" dirty="0"/>
              <a:t>\\ </a:t>
            </a:r>
            <a:r>
              <a:rPr lang="zh-CN" altLang="en-US" dirty="0"/>
              <a:t>用来换 行；</a:t>
            </a:r>
            <a:r>
              <a:rPr lang="en-US" altLang="zh-CN" dirty="0"/>
              <a:t>\</a:t>
            </a:r>
            <a:r>
              <a:rPr lang="en-US" altLang="zh-CN" dirty="0" err="1"/>
              <a:t>hline</a:t>
            </a:r>
            <a:r>
              <a:rPr lang="en-US" altLang="zh-CN" dirty="0"/>
              <a:t> </a:t>
            </a:r>
            <a:r>
              <a:rPr lang="zh-CN" altLang="en-US" dirty="0"/>
              <a:t>用来在行与行之间绘制横线。 直接使用 </a:t>
            </a:r>
            <a:r>
              <a:rPr lang="en-US" altLang="zh-CN" dirty="0"/>
              <a:t>tabular </a:t>
            </a:r>
            <a:r>
              <a:rPr lang="zh-CN" altLang="en-US" dirty="0"/>
              <a:t>环境的话，会和周围的文字混排。此时可用一个可选参数 ⟨</a:t>
            </a:r>
            <a:r>
              <a:rPr lang="en-US" altLang="zh-CN" dirty="0"/>
              <a:t>align⟩ </a:t>
            </a:r>
            <a:r>
              <a:rPr lang="zh-CN" altLang="en-US" dirty="0"/>
              <a:t>控制垂 直对齐：</a:t>
            </a:r>
            <a:r>
              <a:rPr lang="en-US" altLang="zh-CN" dirty="0"/>
              <a:t>t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分别表示按表格顶部、底部对齐，其他参数或省略不写（默认）表示居中对齐。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tabularx</a:t>
            </a:r>
            <a:r>
              <a:rPr lang="en-US" altLang="zh-CN" dirty="0"/>
              <a:t> </a:t>
            </a:r>
            <a:r>
              <a:rPr lang="zh-CN" altLang="en-US" dirty="0"/>
              <a:t>宏包为我们提供了方便的解决方案。它引入了一个 </a:t>
            </a:r>
            <a:r>
              <a:rPr lang="en-US" altLang="zh-CN" dirty="0"/>
              <a:t>X </a:t>
            </a:r>
            <a:r>
              <a:rPr lang="zh-CN" altLang="en-US" dirty="0"/>
              <a:t>列格式，类似 </a:t>
            </a:r>
            <a:r>
              <a:rPr lang="en-US" altLang="zh-CN" dirty="0"/>
              <a:t>p </a:t>
            </a:r>
            <a:r>
              <a:rPr lang="zh-CN" altLang="en-US" dirty="0"/>
              <a:t>列格式，不过 会根据表格宽度自动计算列宽，多个 </a:t>
            </a:r>
            <a:r>
              <a:rPr lang="en-US" altLang="zh-CN" dirty="0"/>
              <a:t>X </a:t>
            </a:r>
            <a:r>
              <a:rPr lang="zh-CN" altLang="en-US" dirty="0"/>
              <a:t>列格式平均分配列宽。</a:t>
            </a:r>
            <a:r>
              <a:rPr lang="en-US" altLang="zh-CN" dirty="0"/>
              <a:t>X </a:t>
            </a:r>
            <a:r>
              <a:rPr lang="zh-CN" altLang="en-US" dirty="0"/>
              <a:t>列格式也可以用 </a:t>
            </a:r>
            <a:r>
              <a:rPr lang="en-US" altLang="zh-CN" dirty="0"/>
              <a:t>array </a:t>
            </a:r>
            <a:r>
              <a:rPr lang="zh-CN" altLang="en-US" dirty="0"/>
              <a:t>里的辅助 格式修饰对齐方式：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\cline{⟨</a:t>
            </a:r>
            <a:r>
              <a:rPr lang="en-US" altLang="zh-CN" dirty="0" err="1"/>
              <a:t>i</a:t>
            </a:r>
            <a:r>
              <a:rPr lang="en-US" altLang="zh-CN" dirty="0"/>
              <a:t>⟩-⟨j⟩} </a:t>
            </a:r>
            <a:r>
              <a:rPr lang="zh-CN" altLang="en-US" dirty="0"/>
              <a:t>用来 绘制跨越部分单元格的横线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在科技论文排版中广泛应用的表格形式是三线表，形式干净简明。三线表由 </a:t>
            </a:r>
            <a:r>
              <a:rPr lang="en-US" altLang="zh-CN" dirty="0" err="1"/>
              <a:t>booktabs</a:t>
            </a:r>
            <a:r>
              <a:rPr lang="en-US" altLang="zh-CN" dirty="0"/>
              <a:t> </a:t>
            </a:r>
            <a:r>
              <a:rPr lang="zh-CN" altLang="en-US" dirty="0"/>
              <a:t>宏包 支持，它提供了 </a:t>
            </a:r>
            <a:r>
              <a:rPr lang="en-US" altLang="zh-CN" dirty="0"/>
              <a:t>\</a:t>
            </a:r>
            <a:r>
              <a:rPr lang="en-US" altLang="zh-CN" dirty="0" err="1"/>
              <a:t>toprule</a:t>
            </a:r>
            <a:r>
              <a:rPr lang="zh-CN" altLang="en-US" dirty="0"/>
              <a:t>、</a:t>
            </a:r>
            <a:r>
              <a:rPr lang="en-US" altLang="zh-CN" dirty="0"/>
              <a:t>\</a:t>
            </a:r>
            <a:r>
              <a:rPr lang="en-US" altLang="zh-CN" dirty="0" err="1"/>
              <a:t>midrule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\</a:t>
            </a:r>
            <a:r>
              <a:rPr lang="en-US" altLang="zh-CN" dirty="0" err="1"/>
              <a:t>bottomrule</a:t>
            </a:r>
            <a:r>
              <a:rPr lang="en-US" altLang="zh-CN" dirty="0"/>
              <a:t> </a:t>
            </a:r>
            <a:r>
              <a:rPr lang="zh-CN" altLang="en-US" dirty="0"/>
              <a:t>命令用以排版三线表的三条线，以及和 </a:t>
            </a:r>
            <a:r>
              <a:rPr lang="en-US" altLang="zh-CN" dirty="0"/>
              <a:t>\cline </a:t>
            </a:r>
            <a:r>
              <a:rPr lang="zh-CN" altLang="en-US" dirty="0"/>
              <a:t>对应的 </a:t>
            </a:r>
            <a:r>
              <a:rPr lang="en-US" altLang="zh-CN" dirty="0"/>
              <a:t>\</a:t>
            </a:r>
            <a:r>
              <a:rPr lang="en-US" altLang="zh-CN" dirty="0" err="1"/>
              <a:t>cmidrule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 ⟨</a:t>
            </a:r>
            <a:r>
              <a:rPr lang="en-US" altLang="zh-CN" dirty="0"/>
              <a:t>n⟩ </a:t>
            </a:r>
            <a:r>
              <a:rPr lang="zh-CN" altLang="en-US" dirty="0"/>
              <a:t>为要合并的列数，⟨</a:t>
            </a:r>
            <a:r>
              <a:rPr lang="en-US" altLang="zh-CN" dirty="0"/>
              <a:t>column-spec⟩ </a:t>
            </a:r>
            <a:r>
              <a:rPr lang="zh-CN" altLang="en-US" dirty="0"/>
              <a:t>为合并单元格后的列格式，只允许出现一个 </a:t>
            </a:r>
            <a:r>
              <a:rPr lang="en-US" altLang="zh-CN" dirty="0"/>
              <a:t>l/c/r </a:t>
            </a:r>
            <a:r>
              <a:rPr lang="zh-CN" altLang="en-US" dirty="0"/>
              <a:t>或 </a:t>
            </a:r>
            <a:r>
              <a:rPr lang="en-US" altLang="zh-CN" dirty="0"/>
              <a:t>p </a:t>
            </a:r>
            <a:r>
              <a:rPr lang="zh-CN" altLang="en-US" dirty="0"/>
              <a:t>格式。如果合并前的单元格前后带表格线 </a:t>
            </a:r>
            <a:r>
              <a:rPr lang="en-US" altLang="zh-CN" dirty="0"/>
              <a:t>|</a:t>
            </a:r>
            <a:r>
              <a:rPr lang="zh-CN" altLang="en-US" dirty="0"/>
              <a:t>，合并后的列格式也要带 </a:t>
            </a:r>
            <a:r>
              <a:rPr lang="en-US" altLang="zh-CN" dirty="0"/>
              <a:t>| </a:t>
            </a:r>
            <a:r>
              <a:rPr lang="zh-CN" altLang="en-US" dirty="0"/>
              <a:t>以使得表格的竖线一致。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32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纵向合并单元格需要用到 </a:t>
            </a:r>
            <a:r>
              <a:rPr lang="en-US" altLang="zh-CN" dirty="0"/>
              <a:t>multirow </a:t>
            </a:r>
            <a:r>
              <a:rPr lang="zh-CN" altLang="en-US" dirty="0"/>
              <a:t>宏包提供的 </a:t>
            </a:r>
            <a:r>
              <a:rPr lang="en-US" altLang="zh-CN" dirty="0"/>
              <a:t>\multirow 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 ⟨width⟩ </a:t>
            </a:r>
            <a:r>
              <a:rPr lang="zh-CN" altLang="en-US" dirty="0"/>
              <a:t>为合并后单元格的宽度，可以填 * 以使用自然宽度。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我们看一个结合 </a:t>
            </a:r>
            <a:r>
              <a:rPr lang="en-US" altLang="zh-CN" dirty="0"/>
              <a:t>\cline</a:t>
            </a:r>
            <a:r>
              <a:rPr lang="zh-CN" altLang="en-US" dirty="0"/>
              <a:t>、</a:t>
            </a:r>
            <a:r>
              <a:rPr lang="en-US" altLang="zh-CN" dirty="0"/>
              <a:t>\multicolumn </a:t>
            </a:r>
            <a:r>
              <a:rPr lang="zh-CN" altLang="en-US" dirty="0"/>
              <a:t>和 </a:t>
            </a:r>
            <a:r>
              <a:rPr lang="en-US" altLang="zh-CN" dirty="0"/>
              <a:t>\multirow </a:t>
            </a:r>
            <a:r>
              <a:rPr lang="zh-CN" altLang="en-US" dirty="0"/>
              <a:t>命令的例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5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6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当其中一个变量采取离散值时，拟合的线性回归简单散点图往往不是最佳的。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一种是我们可以通过在离散值中加入一些随机噪声（</a:t>
            </a:r>
            <a:r>
              <a:rPr lang="en-US" altLang="zh-CN" dirty="0">
                <a:effectLst/>
              </a:rPr>
              <a:t>“jitter”</a:t>
            </a:r>
            <a:r>
              <a:rPr lang="zh-CN" altLang="en-US" dirty="0">
                <a:effectLst/>
              </a:rPr>
              <a:t>），使这些值的分布更加清晰。这种随机噪声只是方便观察，不影响回归线拟合本身。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第二个选择是在对每个离散变量的观测值进行折叠，利用平均值绘制中心趋势的估计值和置信区间。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0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LATEX </a:t>
            </a:r>
            <a:r>
              <a:rPr lang="zh-CN" altLang="en-US" dirty="0"/>
              <a:t>源代码中，空格键和 </a:t>
            </a:r>
            <a:r>
              <a:rPr lang="en-US" altLang="zh-CN" dirty="0"/>
              <a:t>Tab </a:t>
            </a:r>
            <a:r>
              <a:rPr lang="zh-CN" altLang="en-US" dirty="0"/>
              <a:t>键输入的空白字符视为“空格”。连续的若干个空白字符视 为一个空格。一行开头的空格忽略不计。 行末的换行符视为一个空格；但连续两个换行符，也就是空行，会将文字分段。多个空行被 视为一个空行。也可以在行末使用 </a:t>
            </a:r>
            <a:r>
              <a:rPr lang="en-US" altLang="zh-CN" dirty="0"/>
              <a:t>\par </a:t>
            </a:r>
            <a:r>
              <a:rPr lang="zh-CN" altLang="en-US" dirty="0"/>
              <a:t>命令分段。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8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在存在异常值的情况下，它使用不同的损失函数来降低相对较大的残差的重量，拟合一个稳健的回归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0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在西文排版实践中，断行的位置优先选取在两个单词之间，也就是在源代码中输入的“空 格”</a:t>
            </a:r>
            <a:r>
              <a:rPr lang="en-US" altLang="zh-CN" dirty="0"/>
              <a:t>4</a:t>
            </a:r>
            <a:r>
              <a:rPr lang="zh-CN" altLang="en-US" dirty="0"/>
              <a:t>。“空格”本身通常生成一个间距，它会根据行宽和上下文自动调整，文字密一些的地方， </a:t>
            </a:r>
            <a:r>
              <a:rPr lang="en-US" altLang="zh-CN" dirty="0"/>
              <a:t>4</a:t>
            </a:r>
            <a:r>
              <a:rPr lang="zh-CN" altLang="en-US" dirty="0"/>
              <a:t>中文排版实现汉字间断行，则需要宏包（如 </a:t>
            </a:r>
            <a:r>
              <a:rPr lang="en-US" altLang="zh-CN" dirty="0" err="1"/>
              <a:t>xeCJK</a:t>
            </a:r>
            <a:r>
              <a:rPr lang="en-US" altLang="zh-CN" dirty="0"/>
              <a:t> </a:t>
            </a:r>
            <a:r>
              <a:rPr lang="zh-CN" altLang="en-US" dirty="0"/>
              <a:t>等）或特殊的排版引擎（如 </a:t>
            </a:r>
            <a:r>
              <a:rPr lang="en-US" altLang="zh-CN" dirty="0" err="1"/>
              <a:t>upLATEX</a:t>
            </a:r>
            <a:r>
              <a:rPr lang="zh-CN" altLang="en-US" dirty="0"/>
              <a:t>）的支持。 </a:t>
            </a:r>
            <a:r>
              <a:rPr lang="en-US" altLang="zh-CN" dirty="0"/>
              <a:t>16 </a:t>
            </a:r>
            <a:r>
              <a:rPr lang="zh-CN" altLang="en-US" dirty="0"/>
              <a:t>第二章 用 </a:t>
            </a:r>
            <a:r>
              <a:rPr lang="en-US" altLang="zh-CN" dirty="0"/>
              <a:t>LATEX </a:t>
            </a:r>
            <a:r>
              <a:rPr lang="zh-CN" altLang="en-US" dirty="0"/>
              <a:t>排版文字 单词间距就略窄，反之略宽。 文字在单词间的“空格”处断行时，“空格”生成的间距随之舍去。我们可以使用字符 </a:t>
            </a:r>
            <a:r>
              <a:rPr lang="en-US" altLang="zh-CN" dirty="0"/>
              <a:t>~ </a:t>
            </a:r>
            <a:r>
              <a:rPr lang="zh-CN" altLang="en-US" dirty="0"/>
              <a:t>输 入一个不会断行的空格（高德纳称之为 </a:t>
            </a:r>
            <a:r>
              <a:rPr lang="en-US" altLang="zh-CN" dirty="0"/>
              <a:t>tie</a:t>
            </a:r>
            <a:r>
              <a:rPr lang="zh-CN" altLang="en-US" dirty="0"/>
              <a:t>，“带子”），通常用在英文人名、图表名称等上下文环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它们有两点区别：一是 </a:t>
            </a:r>
            <a:r>
              <a:rPr lang="en-US" altLang="zh-CN" dirty="0"/>
              <a:t>\\ </a:t>
            </a:r>
            <a:r>
              <a:rPr lang="zh-CN" altLang="en-US" dirty="0"/>
              <a:t>可以带可选参数 ⟨</a:t>
            </a:r>
            <a:r>
              <a:rPr lang="en-US" altLang="zh-CN" dirty="0"/>
              <a:t>length⟩</a:t>
            </a:r>
            <a:r>
              <a:rPr lang="zh-CN" altLang="en-US" dirty="0"/>
              <a:t>，用于在断行处向下增加垂直间距（见 </a:t>
            </a:r>
            <a:r>
              <a:rPr lang="en-US" altLang="zh-CN" dirty="0"/>
              <a:t>5.3.5 </a:t>
            </a:r>
            <a:r>
              <a:rPr lang="zh-CN" altLang="en-US" dirty="0"/>
              <a:t>小节），而 </a:t>
            </a:r>
            <a:r>
              <a:rPr lang="en-US" altLang="zh-CN" dirty="0"/>
              <a:t>\newline </a:t>
            </a:r>
            <a:r>
              <a:rPr lang="zh-CN" altLang="en-US" dirty="0"/>
              <a:t>不带可选参数；二是 </a:t>
            </a:r>
            <a:r>
              <a:rPr lang="en-US" altLang="zh-CN" dirty="0"/>
              <a:t>\\ </a:t>
            </a:r>
            <a:r>
              <a:rPr lang="zh-CN" altLang="en-US" dirty="0"/>
              <a:t>也在表格、公式等地方用于换行，而 </a:t>
            </a:r>
            <a:r>
              <a:rPr lang="en-US" altLang="zh-CN" dirty="0"/>
              <a:t>\newline </a:t>
            </a:r>
            <a:r>
              <a:rPr lang="zh-CN" altLang="en-US" dirty="0"/>
              <a:t>只用于文本段落中。带星号的 </a:t>
            </a:r>
            <a:r>
              <a:rPr lang="en-US" altLang="zh-CN" dirty="0"/>
              <a:t>\\ </a:t>
            </a:r>
            <a:r>
              <a:rPr lang="zh-CN" altLang="en-US" dirty="0"/>
              <a:t>表示禁止在断行处分页。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通常情况下两个命令都起到另起一页的作用，区别在于：第一，在双栏排版模式中 </a:t>
            </a:r>
            <a:r>
              <a:rPr lang="en-US" altLang="zh-CN" dirty="0"/>
              <a:t>\</a:t>
            </a:r>
            <a:r>
              <a:rPr lang="en-US" altLang="zh-CN" dirty="0" err="1"/>
              <a:t>newpage</a:t>
            </a:r>
            <a:r>
              <a:rPr lang="en-US" altLang="zh-CN" dirty="0"/>
              <a:t> </a:t>
            </a:r>
            <a:r>
              <a:rPr lang="zh-CN" altLang="en-US" dirty="0"/>
              <a:t>起到另起一栏的作用，</a:t>
            </a:r>
            <a:r>
              <a:rPr lang="en-US" altLang="zh-CN" dirty="0"/>
              <a:t>\</a:t>
            </a:r>
            <a:r>
              <a:rPr lang="en-US" altLang="zh-CN" dirty="0" err="1"/>
              <a:t>clearpage</a:t>
            </a:r>
            <a:r>
              <a:rPr lang="en-US" altLang="zh-CN" dirty="0"/>
              <a:t> </a:t>
            </a:r>
            <a:r>
              <a:rPr lang="zh-CN" altLang="en-US" dirty="0"/>
              <a:t>则能够另起一页；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\newline </a:t>
            </a:r>
            <a:r>
              <a:rPr lang="zh-CN" altLang="en-US" dirty="0"/>
              <a:t>或 </a:t>
            </a:r>
            <a:r>
              <a:rPr lang="en-US" altLang="zh-CN" dirty="0"/>
              <a:t>\</a:t>
            </a:r>
            <a:r>
              <a:rPr lang="en-US" altLang="zh-CN" dirty="0" err="1"/>
              <a:t>newpage</a:t>
            </a:r>
            <a:r>
              <a:rPr lang="en-US" altLang="zh-CN" dirty="0"/>
              <a:t> </a:t>
            </a:r>
            <a:r>
              <a:rPr lang="zh-CN" altLang="en-US" dirty="0"/>
              <a:t>等命令是更好的选择。因为 </a:t>
            </a:r>
            <a:r>
              <a:rPr lang="en-US" altLang="zh-CN" dirty="0"/>
              <a:t>\newline </a:t>
            </a:r>
            <a:r>
              <a:rPr lang="zh-CN" altLang="en-US" dirty="0"/>
              <a:t>和 </a:t>
            </a:r>
            <a:r>
              <a:rPr lang="en-US" altLang="zh-CN" dirty="0"/>
              <a:t>\</a:t>
            </a:r>
            <a:r>
              <a:rPr lang="en-US" altLang="zh-CN" dirty="0" err="1"/>
              <a:t>newpage</a:t>
            </a:r>
            <a:r>
              <a:rPr lang="en-US" altLang="zh-CN" dirty="0"/>
              <a:t> </a:t>
            </a:r>
            <a:r>
              <a:rPr lang="zh-CN" altLang="en-US" dirty="0"/>
              <a:t>会在断行</a:t>
            </a:r>
            <a:r>
              <a:rPr lang="en-US" altLang="zh-CN" dirty="0"/>
              <a:t>/</a:t>
            </a:r>
            <a:r>
              <a:rPr lang="zh-CN" altLang="en-US" dirty="0"/>
              <a:t>断页 位置填充适当的间距，但 </a:t>
            </a:r>
            <a:r>
              <a:rPr lang="en-US" altLang="zh-CN" dirty="0"/>
              <a:t>\</a:t>
            </a:r>
            <a:r>
              <a:rPr lang="en-US" altLang="zh-CN" dirty="0" err="1"/>
              <a:t>linebreak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\</a:t>
            </a:r>
            <a:r>
              <a:rPr lang="en-US" altLang="zh-CN" dirty="0" err="1"/>
              <a:t>pagebreak</a:t>
            </a:r>
            <a:r>
              <a:rPr lang="en-US" altLang="zh-CN" dirty="0"/>
              <a:t> </a:t>
            </a:r>
            <a:r>
              <a:rPr lang="zh-CN" altLang="en-US" dirty="0"/>
              <a:t>不能，使用这些命令强行断行</a:t>
            </a:r>
            <a:r>
              <a:rPr lang="en-US" altLang="zh-CN" dirty="0"/>
              <a:t>/</a:t>
            </a:r>
            <a:r>
              <a:rPr lang="zh-CN" altLang="en-US" dirty="0"/>
              <a:t>断页可能 会制造出糟糕的排版效果，并导致 </a:t>
            </a:r>
            <a:r>
              <a:rPr lang="en-US" altLang="zh-CN" dirty="0"/>
              <a:t>LATEX </a:t>
            </a:r>
            <a:r>
              <a:rPr lang="zh-CN" altLang="en-US" dirty="0"/>
              <a:t>报 </a:t>
            </a:r>
            <a:r>
              <a:rPr lang="en-US" altLang="zh-CN" dirty="0" err="1"/>
              <a:t>Underfull</a:t>
            </a:r>
            <a:r>
              <a:rPr lang="en-US" altLang="zh-CN" dirty="0"/>
              <a:t> \</a:t>
            </a:r>
            <a:r>
              <a:rPr lang="en-US" altLang="zh-CN" dirty="0" err="1"/>
              <a:t>hbox</a:t>
            </a:r>
            <a:r>
              <a:rPr lang="en-US" altLang="zh-CN" dirty="0"/>
              <a:t> </a:t>
            </a:r>
            <a:r>
              <a:rPr lang="zh-CN" altLang="en-US" dirty="0"/>
              <a:t>等警告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6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一篇结构化的、条理清晰文档一定是层次分明的，通过不同的命令分割为章、节、小节。三 个标准文档类 </a:t>
            </a:r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/>
              <a:t>report </a:t>
            </a:r>
            <a:r>
              <a:rPr lang="zh-CN" altLang="en-US" dirty="0"/>
              <a:t>和 </a:t>
            </a:r>
            <a:r>
              <a:rPr lang="en-US" altLang="zh-CN" dirty="0"/>
              <a:t>book1</a:t>
            </a:r>
            <a:r>
              <a:rPr lang="zh-CN" altLang="en-US" dirty="0"/>
              <a:t>提供了划分章节的命令：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其中 </a:t>
            </a:r>
            <a:r>
              <a:rPr lang="en-US" altLang="zh-CN" dirty="0"/>
              <a:t>\chapter </a:t>
            </a:r>
            <a:r>
              <a:rPr lang="zh-CN" altLang="en-US" dirty="0"/>
              <a:t>只在 </a:t>
            </a:r>
            <a:r>
              <a:rPr lang="en-US" altLang="zh-CN" dirty="0"/>
              <a:t>report </a:t>
            </a:r>
            <a:r>
              <a:rPr lang="zh-CN" altLang="en-US" dirty="0"/>
              <a:t>和 </a:t>
            </a:r>
            <a:r>
              <a:rPr lang="en-US" altLang="zh-CN" dirty="0"/>
              <a:t>book </a:t>
            </a:r>
            <a:r>
              <a:rPr lang="zh-CN" altLang="en-US" dirty="0"/>
              <a:t>文档类有定义。这些命令生成章节标题，并能够自动编号。 除此之外 </a:t>
            </a:r>
            <a:r>
              <a:rPr lang="en-US" altLang="zh-CN" dirty="0"/>
              <a:t>LATEX </a:t>
            </a:r>
            <a:r>
              <a:rPr lang="zh-CN" altLang="en-US" dirty="0"/>
              <a:t>还提供了 </a:t>
            </a:r>
            <a:r>
              <a:rPr lang="en-US" altLang="zh-CN" dirty="0"/>
              <a:t>\part </a:t>
            </a:r>
            <a:r>
              <a:rPr lang="zh-CN" altLang="en-US" dirty="0"/>
              <a:t>命令，用来将整个文档分割为大的分块，但不影响 </a:t>
            </a:r>
            <a:r>
              <a:rPr lang="en-US" altLang="zh-CN" dirty="0"/>
              <a:t>\chapter </a:t>
            </a:r>
            <a:r>
              <a:rPr lang="zh-CN" altLang="en-US" dirty="0"/>
              <a:t>或 </a:t>
            </a:r>
            <a:r>
              <a:rPr lang="en-US" altLang="zh-CN" dirty="0"/>
              <a:t>\section </a:t>
            </a:r>
            <a:r>
              <a:rPr lang="zh-CN" altLang="en-US" dirty="0"/>
              <a:t>等的编号。 上述命令除了生成带编号的标题之外，还向目录中添加条目，并影响页眉页脚的内容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带可选参数的变体：</a:t>
            </a:r>
            <a:r>
              <a:rPr lang="en-US" altLang="zh-CN" dirty="0"/>
              <a:t>\section[⟨short title⟩]{⟨title⟩} </a:t>
            </a:r>
            <a:r>
              <a:rPr lang="zh-CN" altLang="en-US" dirty="0"/>
              <a:t>标题使用 ⟨</a:t>
            </a:r>
            <a:r>
              <a:rPr lang="en-US" altLang="zh-CN" dirty="0"/>
              <a:t>title⟩ </a:t>
            </a:r>
            <a:r>
              <a:rPr lang="zh-CN" altLang="en-US" dirty="0"/>
              <a:t>参数，在目录和页眉页脚中使用 ⟨</a:t>
            </a:r>
            <a:r>
              <a:rPr lang="en-US" altLang="zh-CN" dirty="0"/>
              <a:t>short title⟩ </a:t>
            </a:r>
            <a:r>
              <a:rPr lang="zh-CN" altLang="en-US" dirty="0"/>
              <a:t>参数； </a:t>
            </a:r>
            <a:endParaRPr lang="en-US" altLang="zh-CN" dirty="0"/>
          </a:p>
          <a:p>
            <a:r>
              <a:rPr lang="zh-CN" altLang="en-US" dirty="0"/>
              <a:t>带星号的变体：</a:t>
            </a:r>
            <a:r>
              <a:rPr lang="en-US" altLang="zh-CN" dirty="0"/>
              <a:t>\section*{⟨title⟩} </a:t>
            </a:r>
            <a:r>
              <a:rPr lang="zh-CN" altLang="en-US" dirty="0"/>
              <a:t>标题不带编号，也不生成目录项和页眉页脚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这个命令会生成单独的一章（</a:t>
            </a:r>
            <a:r>
              <a:rPr lang="en-US" altLang="zh-CN" dirty="0"/>
              <a:t>report / book</a:t>
            </a:r>
            <a:r>
              <a:rPr lang="zh-CN" altLang="en-US" dirty="0"/>
              <a:t>）或一节（</a:t>
            </a:r>
            <a:r>
              <a:rPr lang="en-US" altLang="zh-CN" dirty="0"/>
              <a:t>article</a:t>
            </a:r>
            <a:r>
              <a:rPr lang="zh-CN" altLang="en-US" dirty="0"/>
              <a:t>），标题默认为“</a:t>
            </a:r>
            <a:r>
              <a:rPr lang="en-US" altLang="zh-CN" dirty="0"/>
              <a:t>Contents”</a:t>
            </a:r>
            <a:r>
              <a:rPr lang="zh-CN" altLang="en-US" dirty="0"/>
              <a:t>，可 通过 </a:t>
            </a:r>
            <a:r>
              <a:rPr lang="en-US" altLang="zh-CN" dirty="0"/>
              <a:t>8.4 </a:t>
            </a:r>
            <a:r>
              <a:rPr lang="zh-CN" altLang="en-US" dirty="0"/>
              <a:t>节给出的方法定制标题。</a:t>
            </a:r>
            <a:r>
              <a:rPr lang="en-US" altLang="zh-CN" dirty="0"/>
              <a:t>\</a:t>
            </a:r>
            <a:r>
              <a:rPr lang="en-US" altLang="zh-CN" dirty="0" err="1"/>
              <a:t>tableofcontents</a:t>
            </a:r>
            <a:r>
              <a:rPr lang="en-US" altLang="zh-CN" dirty="0"/>
              <a:t> </a:t>
            </a:r>
            <a:r>
              <a:rPr lang="zh-CN" altLang="en-US" dirty="0"/>
              <a:t>生成的章节默认不写入目录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7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这两个变量之间的关系如何作为第三个变量的函数而变化？</a:t>
            </a:r>
            <a:r>
              <a:rPr kumimoji="1" lang="en-US" altLang="zh-CN" dirty="0"/>
              <a:t>" </a:t>
            </a:r>
            <a:r>
              <a:rPr kumimoji="1" lang="zh-CN" altLang="en-US" dirty="0"/>
              <a:t>这就是</a:t>
            </a:r>
            <a:r>
              <a:rPr kumimoji="1" lang="en-US" altLang="zh-CN" dirty="0" err="1"/>
              <a:t>regplot</a:t>
            </a:r>
            <a:r>
              <a:rPr kumimoji="1" lang="en-US" altLang="zh-CN" dirty="0"/>
              <a:t>()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lmplot</a:t>
            </a:r>
            <a:r>
              <a:rPr kumimoji="1" lang="en-US" altLang="zh-CN" dirty="0"/>
              <a:t>()</a:t>
            </a:r>
            <a:r>
              <a:rPr kumimoji="1" lang="zh-CN" altLang="en-US" dirty="0"/>
              <a:t>的区别所在。</a:t>
            </a:r>
            <a:r>
              <a:rPr kumimoji="1" lang="en-US" altLang="zh-CN" dirty="0" err="1"/>
              <a:t>regplot</a:t>
            </a:r>
            <a:r>
              <a:rPr kumimoji="1" lang="en-US" altLang="zh-CN" dirty="0"/>
              <a:t>()</a:t>
            </a:r>
            <a:r>
              <a:rPr kumimoji="1" lang="zh-CN" altLang="en-US" dirty="0"/>
              <a:t>总是显示单一的关系，而</a:t>
            </a:r>
            <a:r>
              <a:rPr kumimoji="1" lang="en-US" altLang="zh-CN" dirty="0" err="1"/>
              <a:t>lmplot</a:t>
            </a:r>
            <a:r>
              <a:rPr kumimoji="1" lang="en-US" altLang="zh-CN" dirty="0"/>
              <a:t>()</a:t>
            </a:r>
            <a:r>
              <a:rPr kumimoji="1" lang="zh-CN" altLang="en-US" dirty="0"/>
              <a:t>将</a:t>
            </a:r>
            <a:r>
              <a:rPr kumimoji="1" lang="en-US" altLang="zh-CN" dirty="0" err="1"/>
              <a:t>regplot</a:t>
            </a:r>
            <a:r>
              <a:rPr kumimoji="1" lang="en-US" altLang="zh-CN" dirty="0"/>
              <a:t>()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FacetGrid</a:t>
            </a:r>
            <a:r>
              <a:rPr kumimoji="1" lang="zh-CN" altLang="en-US" dirty="0"/>
              <a:t>结合起来，提供一个简单的界面，在 </a:t>
            </a:r>
            <a:r>
              <a:rPr kumimoji="1" lang="en-US" altLang="zh-CN" dirty="0"/>
              <a:t>"</a:t>
            </a:r>
            <a:r>
              <a:rPr kumimoji="1" lang="zh-CN" altLang="en-US" dirty="0"/>
              <a:t>分面 </a:t>
            </a:r>
            <a:r>
              <a:rPr kumimoji="1" lang="en-US" altLang="zh-CN" dirty="0"/>
              <a:t>"</a:t>
            </a:r>
            <a:r>
              <a:rPr kumimoji="1" lang="zh-CN" altLang="en-US" dirty="0"/>
              <a:t>图上显示线性回归，允许你探索与最多三个额外的分类变量的相互作用。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分离出关系的最好方法是在同一轴上绘制两个层次，并使用颜色来区分它们。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7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不用 </a:t>
            </a:r>
            <a:r>
              <a:rPr lang="en-US" altLang="zh-CN" dirty="0"/>
              <a:t>\title </a:t>
            </a:r>
            <a:r>
              <a:rPr lang="zh-CN" altLang="en-US" dirty="0"/>
              <a:t>会报错；不用 </a:t>
            </a:r>
            <a:r>
              <a:rPr lang="en-US" altLang="zh-CN" dirty="0"/>
              <a:t>\author </a:t>
            </a:r>
            <a:r>
              <a:rPr lang="zh-CN" altLang="en-US" dirty="0"/>
              <a:t>会警告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\title</a:t>
            </a:r>
            <a:r>
              <a:rPr lang="zh-CN" altLang="en-US" dirty="0"/>
              <a:t>、</a:t>
            </a:r>
            <a:r>
              <a:rPr lang="en-US" altLang="zh-CN" dirty="0"/>
              <a:t>\author </a:t>
            </a:r>
            <a:r>
              <a:rPr lang="zh-CN" altLang="en-US" dirty="0"/>
              <a:t>等命令内可以使用 </a:t>
            </a:r>
            <a:r>
              <a:rPr lang="en-US" altLang="zh-CN" dirty="0"/>
              <a:t>\thanks </a:t>
            </a:r>
            <a:r>
              <a:rPr lang="zh-CN" altLang="en-US" dirty="0"/>
              <a:t>命令生成标题页的脚注，用 </a:t>
            </a:r>
            <a:r>
              <a:rPr lang="en-US" altLang="zh-CN" dirty="0"/>
              <a:t>\and </a:t>
            </a:r>
            <a:r>
              <a:rPr lang="zh-CN" altLang="en-US" dirty="0"/>
              <a:t>隔开多个人名。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在信息给定后，就可以使用 </a:t>
            </a:r>
            <a:r>
              <a:rPr lang="en-US" altLang="zh-CN" dirty="0"/>
              <a:t>\</a:t>
            </a:r>
            <a:r>
              <a:rPr lang="en-US" altLang="zh-CN" dirty="0" err="1"/>
              <a:t>maketitle</a:t>
            </a:r>
            <a:r>
              <a:rPr lang="en-US" altLang="zh-CN" dirty="0"/>
              <a:t> </a:t>
            </a:r>
            <a:r>
              <a:rPr lang="zh-CN" altLang="en-US" dirty="0"/>
              <a:t>命令生成一个简单的标题页了。源代码 </a:t>
            </a:r>
            <a:r>
              <a:rPr lang="en-US" altLang="zh-CN" dirty="0"/>
              <a:t>3.2 </a:t>
            </a:r>
            <a:r>
              <a:rPr lang="zh-CN" altLang="en-US" dirty="0"/>
              <a:t>给出了 一个标题页的示例和大致效果。</a:t>
            </a:r>
            <a:r>
              <a:rPr lang="en-US" altLang="zh-CN" dirty="0"/>
              <a:t>article </a:t>
            </a:r>
            <a:r>
              <a:rPr lang="zh-CN" altLang="en-US" dirty="0"/>
              <a:t>文档类的标题默认不单独成页，而 </a:t>
            </a:r>
            <a:r>
              <a:rPr lang="en-US" altLang="zh-CN" dirty="0"/>
              <a:t>report </a:t>
            </a:r>
            <a:r>
              <a:rPr lang="zh-CN" altLang="en-US" dirty="0"/>
              <a:t>和 </a:t>
            </a:r>
            <a:r>
              <a:rPr lang="en-US" altLang="zh-CN" dirty="0"/>
              <a:t>book </a:t>
            </a:r>
            <a:r>
              <a:rPr lang="zh-CN" altLang="en-US" dirty="0"/>
              <a:t>默认单 独成页。可在 </a:t>
            </a:r>
            <a:r>
              <a:rPr lang="en-US" altLang="zh-CN" dirty="0"/>
              <a:t>\</a:t>
            </a:r>
            <a:r>
              <a:rPr lang="en-US" altLang="zh-CN" dirty="0" err="1"/>
              <a:t>documentclass</a:t>
            </a:r>
            <a:r>
              <a:rPr lang="en-US" altLang="zh-CN" dirty="0"/>
              <a:t> </a:t>
            </a:r>
            <a:r>
              <a:rPr lang="zh-CN" altLang="en-US" dirty="0"/>
              <a:t>命令调用文档类时指定 </a:t>
            </a:r>
            <a:r>
              <a:rPr lang="en-US" altLang="zh-CN" dirty="0"/>
              <a:t>titlepage / </a:t>
            </a:r>
            <a:r>
              <a:rPr lang="en-US" altLang="zh-CN" dirty="0" err="1"/>
              <a:t>notitlepage</a:t>
            </a:r>
            <a:r>
              <a:rPr lang="en-US" altLang="zh-CN" dirty="0"/>
              <a:t> </a:t>
            </a:r>
            <a:r>
              <a:rPr lang="zh-CN" altLang="en-US" dirty="0"/>
              <a:t>选项以修改 默认的行为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2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316480"/>
            <a:ext cx="12192000" cy="123971"/>
          </a:xfrm>
          <a:prstGeom prst="rect">
            <a:avLst/>
          </a:prstGeom>
          <a:gradFill flip="none" rotWithShape="1">
            <a:gsLst>
              <a:gs pos="0">
                <a:srgbClr val="B8D68D"/>
              </a:gs>
              <a:gs pos="48976">
                <a:srgbClr val="E1A0BC"/>
              </a:gs>
              <a:gs pos="32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rgbClr val="5383C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/>
          <a:srcRect b="37881"/>
          <a:stretch/>
        </p:blipFill>
        <p:spPr>
          <a:xfrm rot="10800000">
            <a:off x="1" y="2461406"/>
            <a:ext cx="12192000" cy="3069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41A20B87-1898-46D3-A7F5-4E15A8649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224" y="3772680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2CAB506-958B-47E1-A991-510E6BE0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4" y="3074089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793A0F2F-5852-4AC7-B158-174CF9111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8224" y="5535988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DF2F1A37-8FE3-43A7-B83F-CB0A0F5A5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8224" y="5832259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/>
          <a:srcRect t="-9253" b="47134"/>
          <a:stretch/>
        </p:blipFill>
        <p:spPr>
          <a:xfrm rot="10800000">
            <a:off x="1" y="2162539"/>
            <a:ext cx="12192000" cy="3069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/>
          <p:nvPr userDrawn="1"/>
        </p:nvCxnSpPr>
        <p:spPr>
          <a:xfrm>
            <a:off x="-23550" y="2162538"/>
            <a:ext cx="12215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71871D4F-C05E-4857-B25E-87CB8220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3429000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811F7A44-505D-418A-BAE1-B5A9D606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523" y="4324350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8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2022/5/18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6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16480"/>
            <a:ext cx="12192000" cy="123971"/>
          </a:xfrm>
          <a:prstGeom prst="rect">
            <a:avLst/>
          </a:prstGeom>
          <a:gradFill flip="none" rotWithShape="1">
            <a:gsLst>
              <a:gs pos="0">
                <a:srgbClr val="B8D68D"/>
              </a:gs>
              <a:gs pos="48976">
                <a:srgbClr val="E1A0BC"/>
              </a:gs>
              <a:gs pos="32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rgbClr val="5383C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/>
          <a:srcRect b="37881"/>
          <a:stretch/>
        </p:blipFill>
        <p:spPr>
          <a:xfrm rot="10800000">
            <a:off x="1" y="2461406"/>
            <a:ext cx="12192000" cy="30693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F067AA9-EDB3-4FEC-A9FD-930EAF46DE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98873" y="2972865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9B1F7973-9FBC-493A-A936-410240E98E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98873" y="5279101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37EA9445-FFE4-4FD6-87DA-6E5F95A116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8874" y="4982830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24C9EA5A-AEB5-499D-9A94-8E6FD1C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527709B-B091-4C5B-A0AA-C4214D5B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641F775-D26A-4F15-B047-C118CA0395BD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40374BA-20A2-4D48-942D-C8EB07732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14" name="页脚占位符 4">
            <a:extLst>
              <a:ext uri="{FF2B5EF4-FFF2-40B4-BE49-F238E27FC236}">
                <a16:creationId xmlns:a16="http://schemas.microsoft.com/office/drawing/2014/main" id="{129A73FF-2397-43F3-BBCF-AB5B2F765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FE7EB209-95AD-4348-BC56-6AEC61E5B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A4607-BF0D-894E-98D4-8BCA2B97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98759E-FB35-434D-B202-5247D4E08B17}"/>
              </a:ext>
            </a:extLst>
          </p:cNvPr>
          <p:cNvSpPr txBox="1"/>
          <p:nvPr/>
        </p:nvSpPr>
        <p:spPr>
          <a:xfrm>
            <a:off x="2422674" y="3049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文字输入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75924DED-5019-F34D-9ABE-669F0A998A9B}"/>
              </a:ext>
            </a:extLst>
          </p:cNvPr>
          <p:cNvSpPr/>
          <p:nvPr/>
        </p:nvSpPr>
        <p:spPr>
          <a:xfrm>
            <a:off x="3504086" y="2097120"/>
            <a:ext cx="450136" cy="242136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79C9B1-A13E-DB42-96DD-FF5EE41CDD77}"/>
              </a:ext>
            </a:extLst>
          </p:cNvPr>
          <p:cNvSpPr txBox="1"/>
          <p:nvPr/>
        </p:nvSpPr>
        <p:spPr>
          <a:xfrm>
            <a:off x="2396090" y="12516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基础结构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7F2130-CA7B-824F-912B-B74E295C9DA7}"/>
              </a:ext>
            </a:extLst>
          </p:cNvPr>
          <p:cNvSpPr txBox="1"/>
          <p:nvPr/>
        </p:nvSpPr>
        <p:spPr>
          <a:xfrm>
            <a:off x="4078020" y="2968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字符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0EA0E0-8615-8F4F-B189-AB134A92C5FC}"/>
              </a:ext>
            </a:extLst>
          </p:cNvPr>
          <p:cNvSpPr txBox="1"/>
          <p:nvPr/>
        </p:nvSpPr>
        <p:spPr>
          <a:xfrm>
            <a:off x="4087318" y="1774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排版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5DEFA580-460B-584D-B346-79B85A9770F1}"/>
              </a:ext>
            </a:extLst>
          </p:cNvPr>
          <p:cNvSpPr/>
          <p:nvPr/>
        </p:nvSpPr>
        <p:spPr>
          <a:xfrm>
            <a:off x="4724351" y="2503609"/>
            <a:ext cx="547879" cy="129868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E1903-40B2-A447-BFE3-A4145A83DDAE}"/>
              </a:ext>
            </a:extLst>
          </p:cNvPr>
          <p:cNvSpPr txBox="1"/>
          <p:nvPr/>
        </p:nvSpPr>
        <p:spPr>
          <a:xfrm>
            <a:off x="5359416" y="2414286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空格</a:t>
            </a:r>
            <a:endParaRPr kumimoji="1" lang="en-US" altLang="zh-CN" dirty="0"/>
          </a:p>
          <a:p>
            <a:r>
              <a:rPr kumimoji="1" lang="zh-CN" altLang="en-US" dirty="0"/>
              <a:t>注释</a:t>
            </a:r>
            <a:endParaRPr kumimoji="1" lang="en-US" altLang="zh-CN" dirty="0"/>
          </a:p>
          <a:p>
            <a:r>
              <a:rPr kumimoji="1" lang="zh-CN" altLang="en-US" dirty="0"/>
              <a:t>特殊字符</a:t>
            </a:r>
            <a:endParaRPr kumimoji="1" lang="en-US" altLang="zh-CN" dirty="0"/>
          </a:p>
          <a:p>
            <a:r>
              <a:rPr kumimoji="1" lang="zh-CN" altLang="en-US" dirty="0"/>
              <a:t>连字</a:t>
            </a:r>
            <a:endParaRPr kumimoji="1" lang="en-US" altLang="zh-CN" dirty="0"/>
          </a:p>
          <a:p>
            <a:r>
              <a:rPr kumimoji="1" lang="zh-CN" altLang="en-US" dirty="0"/>
              <a:t>标点符号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1A6AAE-B619-A04E-9B58-DF0455C11E39}"/>
              </a:ext>
            </a:extLst>
          </p:cNvPr>
          <p:cNvSpPr txBox="1"/>
          <p:nvPr/>
        </p:nvSpPr>
        <p:spPr>
          <a:xfrm>
            <a:off x="4051965" y="43338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断页断行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14C3002A-7E88-264D-AFB7-7A057AA9DFBF}"/>
              </a:ext>
            </a:extLst>
          </p:cNvPr>
          <p:cNvSpPr/>
          <p:nvPr/>
        </p:nvSpPr>
        <p:spPr>
          <a:xfrm>
            <a:off x="5035634" y="4222084"/>
            <a:ext cx="448109" cy="74357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98D1C5-EC38-9B4A-B6EA-819B69FDD558}"/>
              </a:ext>
            </a:extLst>
          </p:cNvPr>
          <p:cNvSpPr txBox="1"/>
          <p:nvPr/>
        </p:nvSpPr>
        <p:spPr>
          <a:xfrm>
            <a:off x="5359416" y="42681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单词断行</a:t>
            </a:r>
            <a:endParaRPr kumimoji="1" lang="en-US" altLang="zh-CN" dirty="0"/>
          </a:p>
          <a:p>
            <a:r>
              <a:rPr kumimoji="1" lang="zh-CN" altLang="en-US" dirty="0"/>
              <a:t>手动断行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8BB039-363A-0142-96B5-5BFDBC5F1499}"/>
              </a:ext>
            </a:extLst>
          </p:cNvPr>
          <p:cNvSpPr txBox="1"/>
          <p:nvPr/>
        </p:nvSpPr>
        <p:spPr>
          <a:xfrm>
            <a:off x="7900835" y="35038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章节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目录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F34457CB-D7D1-5E4E-84FF-A3CC8E3D5EC8}"/>
              </a:ext>
            </a:extLst>
          </p:cNvPr>
          <p:cNvSpPr/>
          <p:nvPr/>
        </p:nvSpPr>
        <p:spPr>
          <a:xfrm>
            <a:off x="1243357" y="1539452"/>
            <a:ext cx="646330" cy="490739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C35416-7AF1-284C-94B0-22E198A271F9}"/>
              </a:ext>
            </a:extLst>
          </p:cNvPr>
          <p:cNvSpPr txBox="1"/>
          <p:nvPr/>
        </p:nvSpPr>
        <p:spPr>
          <a:xfrm>
            <a:off x="120601" y="3744978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Latex</a:t>
            </a:r>
            <a:r>
              <a:rPr kumimoji="1" lang="zh-CN" altLang="en-US" sz="2800" dirty="0"/>
              <a:t> 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6E9CF13D-ED2B-D14F-8E79-E225F34A3F16}"/>
              </a:ext>
            </a:extLst>
          </p:cNvPr>
          <p:cNvSpPr/>
          <p:nvPr/>
        </p:nvSpPr>
        <p:spPr>
          <a:xfrm>
            <a:off x="7175780" y="3688477"/>
            <a:ext cx="679488" cy="2786892"/>
          </a:xfrm>
          <a:prstGeom prst="leftBrace">
            <a:avLst>
              <a:gd name="adj1" fmla="val 8333"/>
              <a:gd name="adj2" fmla="val 8404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2CDD8D-BE18-AA4C-8FA1-7E49B7923190}"/>
              </a:ext>
            </a:extLst>
          </p:cNvPr>
          <p:cNvSpPr txBox="1"/>
          <p:nvPr/>
        </p:nvSpPr>
        <p:spPr>
          <a:xfrm>
            <a:off x="9511545" y="304946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章节标题</a:t>
            </a:r>
            <a:endParaRPr kumimoji="1" lang="en-US" altLang="zh-CN" dirty="0"/>
          </a:p>
          <a:p>
            <a:r>
              <a:rPr kumimoji="1" lang="zh-CN" altLang="en-US" dirty="0"/>
              <a:t>目录</a:t>
            </a:r>
            <a:endParaRPr kumimoji="1" lang="en-US" altLang="zh-CN" dirty="0"/>
          </a:p>
          <a:p>
            <a:r>
              <a:rPr kumimoji="1" lang="zh-CN" altLang="en-US" dirty="0"/>
              <a:t>文档结构划分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74F2A10F-BD35-5049-8EAC-236132871DC2}"/>
              </a:ext>
            </a:extLst>
          </p:cNvPr>
          <p:cNvSpPr/>
          <p:nvPr/>
        </p:nvSpPr>
        <p:spPr>
          <a:xfrm>
            <a:off x="8668593" y="5631165"/>
            <a:ext cx="448109" cy="112920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52198C-294E-C94A-81FB-C1DD6A481E01}"/>
              </a:ext>
            </a:extLst>
          </p:cNvPr>
          <p:cNvSpPr txBox="1"/>
          <p:nvPr/>
        </p:nvSpPr>
        <p:spPr>
          <a:xfrm>
            <a:off x="2498559" y="6011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文档结构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5E1637-C5D0-934A-ABA9-7F2F21994BB4}"/>
              </a:ext>
            </a:extLst>
          </p:cNvPr>
          <p:cNvSpPr txBox="1"/>
          <p:nvPr/>
        </p:nvSpPr>
        <p:spPr>
          <a:xfrm>
            <a:off x="7739703" y="40835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标题页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AB04EB-46D6-E448-85C5-43E912E8C8DA}"/>
              </a:ext>
            </a:extLst>
          </p:cNvPr>
          <p:cNvSpPr txBox="1"/>
          <p:nvPr/>
        </p:nvSpPr>
        <p:spPr>
          <a:xfrm>
            <a:off x="7707933" y="4638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交叉引用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627648A-BDEA-C642-A670-46ED88328356}"/>
              </a:ext>
            </a:extLst>
          </p:cNvPr>
          <p:cNvSpPr txBox="1"/>
          <p:nvPr/>
        </p:nvSpPr>
        <p:spPr>
          <a:xfrm>
            <a:off x="7720962" y="519023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脚注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边注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A06AE7-C247-114C-A784-550E931EC127}"/>
              </a:ext>
            </a:extLst>
          </p:cNvPr>
          <p:cNvSpPr txBox="1"/>
          <p:nvPr/>
        </p:nvSpPr>
        <p:spPr>
          <a:xfrm>
            <a:off x="7883110" y="60111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表格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B1D607-B6A3-5848-B8EF-AAA284C434E4}"/>
              </a:ext>
            </a:extLst>
          </p:cNvPr>
          <p:cNvSpPr txBox="1"/>
          <p:nvPr/>
        </p:nvSpPr>
        <p:spPr>
          <a:xfrm>
            <a:off x="9036620" y="5539969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列格式</a:t>
            </a:r>
            <a:endParaRPr kumimoji="1" lang="en-US" altLang="zh-CN" dirty="0"/>
          </a:p>
          <a:p>
            <a:r>
              <a:rPr kumimoji="1" lang="zh-CN" altLang="en-US" dirty="0"/>
              <a:t>列宽</a:t>
            </a:r>
            <a:endParaRPr kumimoji="1" lang="en-US" altLang="zh-CN" dirty="0"/>
          </a:p>
          <a:p>
            <a:r>
              <a:rPr kumimoji="1" lang="zh-CN" altLang="en-US" dirty="0"/>
              <a:t>横线</a:t>
            </a:r>
            <a:endParaRPr kumimoji="1" lang="en-US" altLang="zh-CN" dirty="0"/>
          </a:p>
          <a:p>
            <a:r>
              <a:rPr kumimoji="1" lang="zh-CN" altLang="en-US" dirty="0"/>
              <a:t>合并单元格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498F59C8-160A-C54E-B020-C7D5D158493D}"/>
              </a:ext>
            </a:extLst>
          </p:cNvPr>
          <p:cNvSpPr/>
          <p:nvPr/>
        </p:nvSpPr>
        <p:spPr>
          <a:xfrm>
            <a:off x="9099196" y="3220434"/>
            <a:ext cx="448109" cy="743575"/>
          </a:xfrm>
          <a:prstGeom prst="leftBrace">
            <a:avLst>
              <a:gd name="adj1" fmla="val 8333"/>
              <a:gd name="adj2" fmla="val 6411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65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46FBC5-A5DD-4E45-9B86-EF29509F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CCC09-8B62-7C4C-ADE8-3E552CED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188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EC475C-AEB6-BF45-9264-4F505E6D4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67" y="1000919"/>
            <a:ext cx="6362700" cy="1384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FAC29D-F280-D044-AA9C-91CF1B865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9" y="2498777"/>
            <a:ext cx="7467600" cy="1320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0A9E97-6260-DB4A-A854-6BFBBFD2A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9" y="4144755"/>
            <a:ext cx="7061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2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B2FB5-D160-9746-8BBD-E4FA12DD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C9E3F3-CD30-5A48-AE11-0F5246077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95" y="2923021"/>
            <a:ext cx="5969000" cy="1714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F43412-BA81-2B43-8FBB-236C5569B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7" y="1187487"/>
            <a:ext cx="23495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FFF66D-8BB9-7746-86C9-EE120330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7" y="1892337"/>
            <a:ext cx="6718300" cy="431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0F9727-30CB-2C43-A946-E2FA757585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7" y="5148263"/>
            <a:ext cx="8712200" cy="1092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7029744-53DF-C54F-BFA4-8D9B42B016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95" y="4705515"/>
            <a:ext cx="3644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8B9F-99FA-7F49-992B-F3DF6E98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364646-6649-7A4B-933B-45614E65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824CF2-3FDF-E74A-9D89-08257E6F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1EDA41-612E-E241-88CA-C45AF48E5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6" y="313930"/>
            <a:ext cx="3632200" cy="177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6477B2-D75E-3240-A71A-5C1459E2C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6" y="2190750"/>
            <a:ext cx="7493000" cy="2476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CD50D6-2B86-0C44-B9AA-875239067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87" y="-34923"/>
            <a:ext cx="4864100" cy="1625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1ACCA1-9D03-A141-BF3A-B29DA0775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" y="4766070"/>
            <a:ext cx="7696200" cy="2070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E03BBAA-460F-C048-AEC6-C8715727E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87" y="2912270"/>
            <a:ext cx="7454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2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C04AB-1888-E642-8F6C-3EF02268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ABF0F-99F1-184D-8D7F-387A60E0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A2DA04-9095-B04A-864B-AC4CA730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B4DCE-550E-E046-9B33-5F8492DD5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8" y="25400"/>
            <a:ext cx="7454900" cy="2006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5E6704-3477-C842-8B8C-8B04084CD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8" y="2109787"/>
            <a:ext cx="7505700" cy="175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BA6AC5-10A8-654A-B6BC-98118245D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8" y="3940174"/>
            <a:ext cx="7416800" cy="2984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AB1F12-C460-4945-8F53-DE23970693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533262"/>
            <a:ext cx="3911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37D1-951D-DD47-8794-32A8636D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90FAA8-E521-724B-9330-E5C6F57B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184CA-DAB3-C949-82AD-952A252E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2535D8-0B21-704A-9654-73144153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0" y="1035361"/>
            <a:ext cx="7645400" cy="2006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F26BCB-9950-6446-857E-1599FC12A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0" y="3561726"/>
            <a:ext cx="7785100" cy="2552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E7FCA8-5172-344C-B9C2-8ACA9AA60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93" y="3336131"/>
            <a:ext cx="34671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67698" y="652166"/>
            <a:ext cx="1150294" cy="1150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LOGO</a:t>
            </a:r>
          </a:p>
        </p:txBody>
      </p:sp>
      <p:sp>
        <p:nvSpPr>
          <p:cNvPr id="14" name="标题 4">
            <a:extLst>
              <a:ext uri="{FF2B5EF4-FFF2-40B4-BE49-F238E27FC236}">
                <a16:creationId xmlns:a16="http://schemas.microsoft.com/office/drawing/2014/main" id="{70158B38-5712-424D-BDDE-3DCA8EAB0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98" y="2811463"/>
            <a:ext cx="5426076" cy="1621509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2400" b="0" dirty="0"/>
              <a:t>And Your Slogan Here.</a:t>
            </a:r>
            <a:endParaRPr lang="zh-CN" altLang="en-US" b="0" dirty="0"/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1388C221-5C05-45F3-8C9A-3A72E81F85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7698" y="5117699"/>
            <a:ext cx="5426076" cy="310871"/>
          </a:xfrm>
        </p:spPr>
        <p:txBody>
          <a:bodyPr>
            <a:normAutofit/>
          </a:bodyPr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8417D499-7D31-4C29-95B5-84B9F37EB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699" y="4821428"/>
            <a:ext cx="5426076" cy="296271"/>
          </a:xfrm>
        </p:spPr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A4607-BF0D-894E-98D4-8BCA2B97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3CA33A-1405-AC47-BA23-8A4BA8DF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474519-E779-894D-81AD-4A8B789B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03"/>
          <a:stretch/>
        </p:blipFill>
        <p:spPr>
          <a:xfrm>
            <a:off x="276224" y="1716539"/>
            <a:ext cx="5818981" cy="1447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422EEB-2C7A-A24D-AF86-D5C279C694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55"/>
          <a:stretch/>
        </p:blipFill>
        <p:spPr>
          <a:xfrm>
            <a:off x="276224" y="3748926"/>
            <a:ext cx="5818981" cy="1460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BD7D0C-0C97-5E48-8F58-7469082AE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5" y="0"/>
            <a:ext cx="6131513" cy="24711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23A455-1CD2-FE41-B38E-D1261B0A5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53" y="2600881"/>
            <a:ext cx="4803415" cy="425711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13C6ECE-7A7A-714F-A886-BC4C6F7D4D2E}"/>
              </a:ext>
            </a:extLst>
          </p:cNvPr>
          <p:cNvSpPr txBox="1"/>
          <p:nvPr/>
        </p:nvSpPr>
        <p:spPr>
          <a:xfrm>
            <a:off x="276224" y="543255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</a:rPr>
              <a:t>大小写敏感</a:t>
            </a:r>
          </a:p>
        </p:txBody>
      </p:sp>
    </p:spTree>
    <p:extLst>
      <p:ext uri="{BB962C8B-B14F-4D97-AF65-F5344CB8AC3E}">
        <p14:creationId xmlns:p14="http://schemas.microsoft.com/office/powerpoint/2010/main" val="228190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09468B-966E-2243-8AD6-B84F2DF8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710915-187A-7B41-BFC9-F83BA684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1" y="2331071"/>
            <a:ext cx="7391400" cy="825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71F7BF-5189-E54E-9462-44B32055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1" y="1123950"/>
            <a:ext cx="7315200" cy="825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488C1F-DE7E-F848-BE3B-D5BFB57FB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1" y="3975100"/>
            <a:ext cx="7366000" cy="134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422A78-CE06-644D-A6B1-AAA8C118D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59" y="3784600"/>
            <a:ext cx="4483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1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5D3D3-82B8-744F-BAA4-23CDD12D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8CB9E-ED66-9B49-9EC9-C1331AA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37AEF1-4D98-0148-B0B2-132A8FD23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2195104"/>
            <a:ext cx="10625364" cy="26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5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7A41A-158F-E448-909B-2DE9B7D8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C711C1-7A3C-B04F-8BC1-9F37AABA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D6550D4-D50A-2D40-B072-03ABBF74B64A}"/>
              </a:ext>
            </a:extLst>
          </p:cNvPr>
          <p:cNvSpPr/>
          <p:nvPr/>
        </p:nvSpPr>
        <p:spPr>
          <a:xfrm>
            <a:off x="3141406" y="1755058"/>
            <a:ext cx="1548581" cy="26399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5D3B2-E8ED-3945-8DBD-0E1E759A4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43" y="1516150"/>
            <a:ext cx="7213600" cy="622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3BCDF8A-2953-584A-8BC6-8AF69AD50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24" y="2646414"/>
            <a:ext cx="7442200" cy="116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B8A635D-283A-E544-A550-45B15E9C2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43" y="4379197"/>
            <a:ext cx="7543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0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78210-6C6E-774E-BD5F-EFE40F11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6671" y="6493374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DC2FB-7A51-AE4D-86A3-9A2C80E49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64" y="505822"/>
            <a:ext cx="7366000" cy="914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415932-C690-1F4A-8B92-0A871BF94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79" y="2570661"/>
            <a:ext cx="7251700" cy="2222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4CF06B-4ACD-2048-A87E-AF5BE9FEF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29" y="1431465"/>
            <a:ext cx="2755900" cy="863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AAFCDF0-7DD4-B548-A292-5783F873D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14" y="5092700"/>
            <a:ext cx="77089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9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292C0-F9DC-A54A-AA47-96F33CFB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54852" y="4976852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A8EECB-0E8D-8247-BC26-6ECDC1C2D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33" y="382650"/>
            <a:ext cx="5969000" cy="850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F4039-34BD-094B-9256-367E019E6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40" y="2165389"/>
            <a:ext cx="2895600" cy="406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210CED-351D-3443-A4E2-43BCC3156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57" y="1514606"/>
            <a:ext cx="1727200" cy="393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81F2A3-3A42-7D46-89A4-6E8A642A1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23" y="2812569"/>
            <a:ext cx="6680200" cy="838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99914F-A4BE-CD47-B76B-D76119E1AF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40" y="4141176"/>
            <a:ext cx="2133600" cy="482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7EB105-E046-B74B-A501-723E811E6A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30" y="4794292"/>
            <a:ext cx="3683000" cy="571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EDFB4B5-938E-8B43-B342-0F474E0C5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40" y="5651500"/>
            <a:ext cx="6616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9B3A7-7688-5D4F-995B-F8CA2F47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0E068-3C29-A949-BB8D-1952CB56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CD0268-7476-EA47-AA18-AF790438D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24" y="0"/>
            <a:ext cx="693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03E6C-A60C-F14D-B98F-DB82FFDB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A4105-AEFE-4F42-8E36-74BC2DF1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0914" y="6375374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D7F38-02FA-F24E-A716-048C54D24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46" y="1131561"/>
            <a:ext cx="449580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0A965F-BBD2-4F4A-A5BB-C75FD77F6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46" y="1766132"/>
            <a:ext cx="78613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6797fd22-e147-4b7c-9a8b-38a46e15fd0d"/>
</p:tagLst>
</file>

<file path=ppt/theme/theme1.xml><?xml version="1.0" encoding="utf-8"?>
<a:theme xmlns:a="http://schemas.openxmlformats.org/drawingml/2006/main" name="主题5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9B9sxB9Wm7Lr5mcxAz0XbSpif4A7joDNTqGC8swk3oj4IUgLnxYbfrp7K98gRYC9" id="{41E5B5E5-88E2-934C-B655-0666B2C27084}" vid="{BE941D4D-14C3-444C-8945-6F71463B244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12055</TotalTime>
  <Words>1626</Words>
  <Application>Microsoft Macintosh PowerPoint</Application>
  <PresentationFormat>宽屏</PresentationFormat>
  <Paragraphs>108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Impact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Thanks. And Your Slogan Here.</vt:lpstr>
    </vt:vector>
  </TitlesOfParts>
  <Manager>iSlide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fuzzy neural network with topic-aware auto-encoding for sentiment analysis </dc:title>
  <dc:creator>2282485752@qq.com</dc:creator>
  <cp:lastModifiedBy>2282485752@qq.com</cp:lastModifiedBy>
  <cp:revision>16</cp:revision>
  <cp:lastPrinted>2018-04-24T16:00:00Z</cp:lastPrinted>
  <dcterms:created xsi:type="dcterms:W3CDTF">2022-01-25T03:42:06Z</dcterms:created>
  <dcterms:modified xsi:type="dcterms:W3CDTF">2022-05-19T10:57:35Z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01e08faf-6e1e-409e-a235-5427b80b2d27</vt:lpwstr>
  </property>
</Properties>
</file>